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708" r:id="rId3"/>
    <p:sldId id="619" r:id="rId5"/>
    <p:sldId id="994" r:id="rId6"/>
    <p:sldId id="422" r:id="rId7"/>
    <p:sldId id="1019" r:id="rId8"/>
    <p:sldId id="398" r:id="rId9"/>
    <p:sldId id="394" r:id="rId10"/>
    <p:sldId id="995" r:id="rId11"/>
    <p:sldId id="996" r:id="rId12"/>
    <p:sldId id="387" r:id="rId13"/>
    <p:sldId id="998" r:id="rId14"/>
    <p:sldId id="999" r:id="rId15"/>
    <p:sldId id="594" r:id="rId16"/>
    <p:sldId id="1000" r:id="rId17"/>
    <p:sldId id="1001" r:id="rId18"/>
    <p:sldId id="1002" r:id="rId19"/>
    <p:sldId id="1003" r:id="rId20"/>
    <p:sldId id="1004" r:id="rId21"/>
    <p:sldId id="1005" r:id="rId22"/>
    <p:sldId id="1006" r:id="rId23"/>
    <p:sldId id="1007" r:id="rId24"/>
    <p:sldId id="272" r:id="rId25"/>
    <p:sldId id="1008" r:id="rId26"/>
    <p:sldId id="263" r:id="rId27"/>
    <p:sldId id="1009" r:id="rId28"/>
    <p:sldId id="1010" r:id="rId29"/>
    <p:sldId id="1011" r:id="rId30"/>
    <p:sldId id="1012" r:id="rId31"/>
    <p:sldId id="1013" r:id="rId32"/>
    <p:sldId id="1014" r:id="rId33"/>
    <p:sldId id="1015" r:id="rId34"/>
    <p:sldId id="1016" r:id="rId35"/>
    <p:sldId id="1017" r:id="rId36"/>
    <p:sldId id="1018" r:id="rId37"/>
    <p:sldId id="993" r:id="rId38"/>
  </p:sldIdLst>
  <p:sldSz cx="12192000" cy="6858000"/>
  <p:notesSz cx="6858000" cy="9144000"/>
  <p:custDataLst>
    <p:tags r:id="rId42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8" userDrawn="1">
          <p15:clr>
            <a:srgbClr val="A4A3A4"/>
          </p15:clr>
        </p15:guide>
        <p15:guide id="2" pos="386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48CC4"/>
    <a:srgbClr val="C7EAFC"/>
    <a:srgbClr val="F2757D"/>
    <a:srgbClr val="BCBDC0"/>
    <a:srgbClr val="B3D78B"/>
    <a:srgbClr val="865E22"/>
    <a:srgbClr val="A37229"/>
    <a:srgbClr val="F6E0C3"/>
    <a:srgbClr val="C78D38"/>
    <a:srgbClr val="FDC7A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14" autoAdjust="0"/>
    <p:restoredTop sz="91312" autoAdjust="0"/>
  </p:normalViewPr>
  <p:slideViewPr>
    <p:cSldViewPr snapToGrid="0" showGuides="1">
      <p:cViewPr varScale="1">
        <p:scale>
          <a:sx n="64" d="100"/>
          <a:sy n="64" d="100"/>
        </p:scale>
        <p:origin x="996" y="66"/>
      </p:cViewPr>
      <p:guideLst>
        <p:guide orient="horz" pos="2178"/>
        <p:guide pos="386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2" Type="http://schemas.openxmlformats.org/officeDocument/2006/relationships/tags" Target="tags/tag21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notesMaster" Target="notesMasters/notesMaster1.xml"/><Relationship Id="rId39" Type="http://schemas.openxmlformats.org/officeDocument/2006/relationships/presProps" Target="presProps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13BBE5-0BEA-4494-9BEF-C8C2F48C9E2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6A0CBC-0406-49FB-9F5C-F8DD42B7DB0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DEA1BF-8780-46E0-9765-F8CE1553B56F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DEA1BF-8780-46E0-9765-F8CE1553B56F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DEA1BF-8780-46E0-9765-F8CE1553B56F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DEA1BF-8780-46E0-9765-F8CE1553B56F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DEA1BF-8780-46E0-9765-F8CE1553B56F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DEA1BF-8780-46E0-9765-F8CE1553B56F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DEA1BF-8780-46E0-9765-F8CE1553B56F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DEA1BF-8780-46E0-9765-F8CE1553B56F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F70782-008B-5B48-B01C-A994AC4AA046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DEA1BF-8780-46E0-9765-F8CE1553B56F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DEA1BF-8780-46E0-9765-F8CE1553B56F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DEA1BF-8780-46E0-9765-F8CE1553B56F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DEA1BF-8780-46E0-9765-F8CE1553B56F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DEA1BF-8780-46E0-9765-F8CE1553B56F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94412CCE-ADD6-42CD-851E-5C028327A23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6024CF4C-2EA2-4F37-B5BF-1976E1C013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.png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10.xml"/><Relationship Id="rId7" Type="http://schemas.openxmlformats.org/officeDocument/2006/relationships/tags" Target="../tags/tag9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0" Type="http://schemas.openxmlformats.org/officeDocument/2006/relationships/notesSlide" Target="../notesSlides/notesSlide2.xml"/><Relationship Id="rId1" Type="http://schemas.openxmlformats.org/officeDocument/2006/relationships/tags" Target="../tags/tag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tags" Target="../tags/tag1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tags" Target="../tags/tag16.xml"/></Relationships>
</file>

<file path=ppt/slides/_rels/slide2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7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" Type="http://schemas.openxmlformats.org/officeDocument/2006/relationships/image" Target="../media/image6.png"/><Relationship Id="rId1" Type="http://schemas.openxmlformats.org/officeDocument/2006/relationships/tags" Target="../tags/tag1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.png"/><Relationship Id="rId1" Type="http://schemas.openxmlformats.org/officeDocument/2006/relationships/tags" Target="../tags/tag11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3.png"/><Relationship Id="rId1" Type="http://schemas.openxmlformats.org/officeDocument/2006/relationships/tags" Target="../tags/tag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矩形: 圆角 46"/>
          <p:cNvSpPr/>
          <p:nvPr/>
        </p:nvSpPr>
        <p:spPr>
          <a:xfrm rot="2704502">
            <a:off x="-3474601" y="2373523"/>
            <a:ext cx="7240602" cy="5208530"/>
          </a:xfrm>
          <a:prstGeom prst="roundRect">
            <a:avLst>
              <a:gd name="adj" fmla="val 26079"/>
            </a:avLst>
          </a:prstGeom>
          <a:solidFill>
            <a:srgbClr val="84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图文框 1"/>
          <p:cNvSpPr/>
          <p:nvPr/>
        </p:nvSpPr>
        <p:spPr>
          <a:xfrm>
            <a:off x="1695512" y="1688431"/>
            <a:ext cx="8800976" cy="3545305"/>
          </a:xfrm>
          <a:prstGeom prst="frame">
            <a:avLst>
              <a:gd name="adj1" fmla="val 6250"/>
            </a:avLst>
          </a:prstGeom>
          <a:solidFill>
            <a:srgbClr val="BCBD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6" name="PA_矩形 29"/>
          <p:cNvSpPr/>
          <p:nvPr>
            <p:custDataLst>
              <p:tags r:id="rId1"/>
            </p:custDataLst>
          </p:nvPr>
        </p:nvSpPr>
        <p:spPr>
          <a:xfrm>
            <a:off x="2461663" y="2603397"/>
            <a:ext cx="6738325" cy="1014730"/>
          </a:xfrm>
          <a:prstGeom prst="rect">
            <a:avLst/>
          </a:prstGeom>
          <a:ln>
            <a:noFill/>
          </a:ln>
          <a:effectLst/>
        </p:spPr>
        <p:txBody>
          <a:bodyPr wrap="square">
            <a:spAutoFit/>
          </a:bodyPr>
          <a:lstStyle/>
          <a:p>
            <a:pPr algn="dist"/>
            <a:r>
              <a:rPr sz="6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cs typeface="Open Sans" panose="020B0606030504020204" pitchFamily="34" charset="0"/>
              </a:rPr>
              <a:t>　新编普通话教程</a:t>
            </a:r>
            <a:endParaRPr sz="6000" b="1" dirty="0">
              <a:latin typeface="思源黑体 CN Bold" panose="020B0800000000000000" pitchFamily="34" charset="-122"/>
              <a:ea typeface="思源黑体 CN Bold" panose="020B0800000000000000" pitchFamily="34" charset="-122"/>
              <a:cs typeface="Open Sans" panose="020B0606030504020204" pitchFamily="34" charset="0"/>
            </a:endParaRPr>
          </a:p>
        </p:txBody>
      </p:sp>
      <p:sp>
        <p:nvSpPr>
          <p:cNvPr id="46" name="矩形: 圆角 45"/>
          <p:cNvSpPr/>
          <p:nvPr/>
        </p:nvSpPr>
        <p:spPr>
          <a:xfrm rot="2704502">
            <a:off x="9633623" y="108169"/>
            <a:ext cx="4074308" cy="4122559"/>
          </a:xfrm>
          <a:prstGeom prst="roundRect">
            <a:avLst>
              <a:gd name="adj" fmla="val 26079"/>
            </a:avLst>
          </a:prstGeom>
          <a:solidFill>
            <a:srgbClr val="F275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9" name="组合 48"/>
          <p:cNvGrpSpPr/>
          <p:nvPr/>
        </p:nvGrpSpPr>
        <p:grpSpPr>
          <a:xfrm>
            <a:off x="663790" y="4577888"/>
            <a:ext cx="572274" cy="1360418"/>
            <a:chOff x="476760" y="5175149"/>
            <a:chExt cx="572274" cy="1360418"/>
          </a:xfrm>
          <a:solidFill>
            <a:schemeClr val="bg1"/>
          </a:solidFill>
        </p:grpSpPr>
        <p:sp>
          <p:nvSpPr>
            <p:cNvPr id="50" name="椭圆 49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1" name="组合 70"/>
          <p:cNvGrpSpPr/>
          <p:nvPr/>
        </p:nvGrpSpPr>
        <p:grpSpPr>
          <a:xfrm rot="16200000">
            <a:off x="2562062" y="104189"/>
            <a:ext cx="572274" cy="1360418"/>
            <a:chOff x="476760" y="5175149"/>
            <a:chExt cx="572274" cy="1360418"/>
          </a:xfrm>
          <a:solidFill>
            <a:srgbClr val="F2757D"/>
          </a:solidFill>
        </p:grpSpPr>
        <p:sp>
          <p:nvSpPr>
            <p:cNvPr id="72" name="椭圆 71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79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椭圆 88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椭圆 89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椭圆 90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椭圆 91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3" name="矩形: 圆角 92"/>
          <p:cNvSpPr/>
          <p:nvPr/>
        </p:nvSpPr>
        <p:spPr>
          <a:xfrm rot="2704502">
            <a:off x="7505079" y="-1868091"/>
            <a:ext cx="2558959" cy="2454727"/>
          </a:xfrm>
          <a:prstGeom prst="roundRect">
            <a:avLst>
              <a:gd name="adj" fmla="val 26079"/>
            </a:avLst>
          </a:prstGeom>
          <a:solidFill>
            <a:srgbClr val="B3D7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5" name="组合 94"/>
          <p:cNvGrpSpPr/>
          <p:nvPr/>
        </p:nvGrpSpPr>
        <p:grpSpPr>
          <a:xfrm rot="16200000">
            <a:off x="9178631" y="5411716"/>
            <a:ext cx="572274" cy="1360418"/>
            <a:chOff x="476760" y="5175149"/>
            <a:chExt cx="572274" cy="1360418"/>
          </a:xfrm>
          <a:solidFill>
            <a:srgbClr val="848CC4"/>
          </a:solidFill>
        </p:grpSpPr>
        <p:sp>
          <p:nvSpPr>
            <p:cNvPr id="96" name="椭圆 95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椭圆 98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椭圆 135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椭圆 136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椭圆 137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椭圆 138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椭圆 139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椭圆 140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椭圆 141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椭圆 142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椭圆 143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椭圆 144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椭圆 145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椭圆 146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椭圆 147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椭圆 148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椭圆 149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椭圆 150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椭圆 151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3104136" y="3916045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000" b="1" dirty="0">
                <a:latin typeface="思源宋体 CN" panose="02020400000000000000" pitchFamily="18" charset="-122"/>
                <a:ea typeface="思源黑体 CN Bold" panose="020B0800000000000000" pitchFamily="34" charset="-122"/>
                <a:sym typeface="+mn-ea"/>
              </a:rPr>
              <a:t>主编</a:t>
            </a:r>
            <a:r>
              <a:rPr lang="en-US" altLang="zh-CN" sz="2000" b="1" dirty="0">
                <a:latin typeface="思源宋体 CN" panose="02020400000000000000" pitchFamily="18" charset="-122"/>
                <a:ea typeface="思源黑体 CN Bold" panose="020B0800000000000000" pitchFamily="34" charset="-122"/>
                <a:sym typeface="+mn-ea"/>
              </a:rPr>
              <a:t> </a:t>
            </a:r>
            <a:r>
              <a:rPr lang="zh-CN" altLang="en-US" sz="2000" b="1" dirty="0">
                <a:latin typeface="思源宋体 CN" panose="02020400000000000000" pitchFamily="18" charset="-122"/>
                <a:ea typeface="思源黑体 CN Bold" panose="020B0800000000000000" pitchFamily="34" charset="-122"/>
                <a:sym typeface="+mn-ea"/>
              </a:rPr>
              <a:t>◎</a:t>
            </a:r>
            <a:r>
              <a:rPr lang="en-US" altLang="zh-CN" sz="2000" b="1" dirty="0">
                <a:latin typeface="思源宋体 CN" panose="02020400000000000000" pitchFamily="18" charset="-122"/>
                <a:ea typeface="思源黑体 CN Bold" panose="020B0800000000000000" pitchFamily="34" charset="-122"/>
                <a:sym typeface="+mn-ea"/>
              </a:rPr>
              <a:t> 张楠  贺雅静  刘芳</a:t>
            </a:r>
            <a:endParaRPr lang="en-US" altLang="zh-CN" sz="2000" b="1" dirty="0">
              <a:latin typeface="思源宋体 CN" panose="02020400000000000000" pitchFamily="18" charset="-122"/>
              <a:ea typeface="思源黑体 CN Bold" panose="020B0800000000000000" pitchFamily="34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880548" y="5511165"/>
            <a:ext cx="2431415" cy="6388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6"/>
          <p:cNvGrpSpPr/>
          <p:nvPr/>
        </p:nvGrpSpPr>
        <p:grpSpPr>
          <a:xfrm rot="0">
            <a:off x="1759585" y="2093595"/>
            <a:ext cx="1763395" cy="832485"/>
            <a:chOff x="3597042" y="1309582"/>
            <a:chExt cx="2312747" cy="1091512"/>
          </a:xfrm>
        </p:grpSpPr>
        <p:cxnSp>
          <p:nvCxnSpPr>
            <p:cNvPr id="62" name="Straight Connector 54"/>
            <p:cNvCxnSpPr/>
            <p:nvPr/>
          </p:nvCxnSpPr>
          <p:spPr>
            <a:xfrm flipH="1" flipV="1">
              <a:off x="4873630" y="1377949"/>
              <a:ext cx="1036159" cy="1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59"/>
            <p:cNvCxnSpPr/>
            <p:nvPr/>
          </p:nvCxnSpPr>
          <p:spPr>
            <a:xfrm flipH="1">
              <a:off x="3597042" y="1377949"/>
              <a:ext cx="1276586" cy="1023145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Oval 61"/>
            <p:cNvSpPr/>
            <p:nvPr/>
          </p:nvSpPr>
          <p:spPr>
            <a:xfrm>
              <a:off x="4793618" y="1309582"/>
              <a:ext cx="160020" cy="16002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400">
                <a:cs typeface="+mn-ea"/>
                <a:sym typeface="+mn-lt"/>
              </a:endParaRPr>
            </a:p>
          </p:txBody>
        </p:sp>
      </p:grpSp>
      <p:grpSp>
        <p:nvGrpSpPr>
          <p:cNvPr id="5" name="Group 67"/>
          <p:cNvGrpSpPr/>
          <p:nvPr/>
        </p:nvGrpSpPr>
        <p:grpSpPr>
          <a:xfrm rot="0">
            <a:off x="2239645" y="3130550"/>
            <a:ext cx="1282700" cy="479425"/>
            <a:chOff x="4227286" y="2668956"/>
            <a:chExt cx="1682498" cy="629076"/>
          </a:xfrm>
        </p:grpSpPr>
        <p:cxnSp>
          <p:nvCxnSpPr>
            <p:cNvPr id="59" name="Straight Connector 55"/>
            <p:cNvCxnSpPr/>
            <p:nvPr/>
          </p:nvCxnSpPr>
          <p:spPr>
            <a:xfrm flipH="1" flipV="1">
              <a:off x="4873626" y="2740551"/>
              <a:ext cx="1036158" cy="1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62"/>
            <p:cNvCxnSpPr/>
            <p:nvPr/>
          </p:nvCxnSpPr>
          <p:spPr>
            <a:xfrm flipH="1">
              <a:off x="4227286" y="2748966"/>
              <a:ext cx="646342" cy="549066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Oval 65"/>
            <p:cNvSpPr/>
            <p:nvPr/>
          </p:nvSpPr>
          <p:spPr>
            <a:xfrm>
              <a:off x="4793618" y="2668956"/>
              <a:ext cx="160020" cy="16002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400">
                <a:cs typeface="+mn-ea"/>
                <a:sym typeface="+mn-lt"/>
              </a:endParaRPr>
            </a:p>
          </p:txBody>
        </p:sp>
      </p:grpSp>
      <p:grpSp>
        <p:nvGrpSpPr>
          <p:cNvPr id="6" name="Group 79"/>
          <p:cNvGrpSpPr/>
          <p:nvPr/>
        </p:nvGrpSpPr>
        <p:grpSpPr>
          <a:xfrm rot="0" flipV="1">
            <a:off x="1759585" y="4452620"/>
            <a:ext cx="1763395" cy="832485"/>
            <a:chOff x="3597042" y="1309582"/>
            <a:chExt cx="2312742" cy="1091512"/>
          </a:xfrm>
        </p:grpSpPr>
        <p:cxnSp>
          <p:nvCxnSpPr>
            <p:cNvPr id="56" name="Straight Connector 84"/>
            <p:cNvCxnSpPr/>
            <p:nvPr/>
          </p:nvCxnSpPr>
          <p:spPr>
            <a:xfrm flipH="1" flipV="1">
              <a:off x="4873626" y="1377949"/>
              <a:ext cx="1036158" cy="1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85"/>
            <p:cNvCxnSpPr/>
            <p:nvPr/>
          </p:nvCxnSpPr>
          <p:spPr>
            <a:xfrm flipH="1">
              <a:off x="3597042" y="1377949"/>
              <a:ext cx="1276586" cy="1023145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Oval 86"/>
            <p:cNvSpPr/>
            <p:nvPr/>
          </p:nvSpPr>
          <p:spPr>
            <a:xfrm>
              <a:off x="4793618" y="1309582"/>
              <a:ext cx="160020" cy="16002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400">
                <a:cs typeface="+mn-ea"/>
                <a:sym typeface="+mn-lt"/>
              </a:endParaRPr>
            </a:p>
          </p:txBody>
        </p:sp>
      </p:grpSp>
      <p:grpSp>
        <p:nvGrpSpPr>
          <p:cNvPr id="7" name="Group 80"/>
          <p:cNvGrpSpPr/>
          <p:nvPr/>
        </p:nvGrpSpPr>
        <p:grpSpPr>
          <a:xfrm rot="0" flipV="1">
            <a:off x="2239645" y="3768725"/>
            <a:ext cx="1282700" cy="479425"/>
            <a:chOff x="4227286" y="2668956"/>
            <a:chExt cx="1682498" cy="629076"/>
          </a:xfrm>
        </p:grpSpPr>
        <p:cxnSp>
          <p:nvCxnSpPr>
            <p:cNvPr id="53" name="Straight Connector 81"/>
            <p:cNvCxnSpPr/>
            <p:nvPr/>
          </p:nvCxnSpPr>
          <p:spPr>
            <a:xfrm flipH="1" flipV="1">
              <a:off x="4873626" y="2740551"/>
              <a:ext cx="1036158" cy="1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82"/>
            <p:cNvCxnSpPr/>
            <p:nvPr/>
          </p:nvCxnSpPr>
          <p:spPr>
            <a:xfrm flipH="1">
              <a:off x="4227286" y="2748966"/>
              <a:ext cx="646342" cy="549066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Oval 83"/>
            <p:cNvSpPr/>
            <p:nvPr/>
          </p:nvSpPr>
          <p:spPr>
            <a:xfrm>
              <a:off x="4793618" y="2668956"/>
              <a:ext cx="160020" cy="16002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400">
                <a:cs typeface="+mn-ea"/>
                <a:sym typeface="+mn-lt"/>
              </a:endParaRPr>
            </a:p>
          </p:txBody>
        </p:sp>
      </p:grpSp>
      <p:grpSp>
        <p:nvGrpSpPr>
          <p:cNvPr id="8" name="Group 3"/>
          <p:cNvGrpSpPr/>
          <p:nvPr/>
        </p:nvGrpSpPr>
        <p:grpSpPr>
          <a:xfrm rot="0">
            <a:off x="464185" y="2797810"/>
            <a:ext cx="1775460" cy="1777365"/>
            <a:chOff x="508001" y="3192543"/>
            <a:chExt cx="1829552" cy="1830906"/>
          </a:xfrm>
        </p:grpSpPr>
        <p:sp>
          <p:nvSpPr>
            <p:cNvPr id="51" name="Oval 87"/>
            <p:cNvSpPr>
              <a:spLocks noChangeArrowheads="1"/>
            </p:cNvSpPr>
            <p:nvPr/>
          </p:nvSpPr>
          <p:spPr bwMode="auto">
            <a:xfrm>
              <a:off x="508001" y="3192543"/>
              <a:ext cx="1829552" cy="183090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>
                <a:cs typeface="+mn-ea"/>
                <a:sym typeface="+mn-lt"/>
              </a:endParaRPr>
            </a:p>
          </p:txBody>
        </p:sp>
        <p:sp>
          <p:nvSpPr>
            <p:cNvPr id="52" name="Oval 88"/>
            <p:cNvSpPr>
              <a:spLocks noChangeArrowheads="1"/>
            </p:cNvSpPr>
            <p:nvPr/>
          </p:nvSpPr>
          <p:spPr bwMode="auto">
            <a:xfrm>
              <a:off x="655779" y="3342869"/>
              <a:ext cx="1532750" cy="153025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 dirty="0">
                <a:cs typeface="+mn-ea"/>
                <a:sym typeface="+mn-lt"/>
              </a:endParaRPr>
            </a:p>
          </p:txBody>
        </p:sp>
      </p:grpSp>
      <p:grpSp>
        <p:nvGrpSpPr>
          <p:cNvPr id="9" name="Group 76"/>
          <p:cNvGrpSpPr/>
          <p:nvPr/>
        </p:nvGrpSpPr>
        <p:grpSpPr>
          <a:xfrm rot="0">
            <a:off x="866775" y="3130550"/>
            <a:ext cx="970915" cy="1111250"/>
            <a:chOff x="6326188" y="3460750"/>
            <a:chExt cx="484188" cy="5540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7" name="Freeform 227"/>
            <p:cNvSpPr/>
            <p:nvPr/>
          </p:nvSpPr>
          <p:spPr bwMode="auto">
            <a:xfrm>
              <a:off x="6326188" y="3460750"/>
              <a:ext cx="276225" cy="288925"/>
            </a:xfrm>
            <a:custGeom>
              <a:avLst/>
              <a:gdLst>
                <a:gd name="T0" fmla="*/ 1475 w 1743"/>
                <a:gd name="T1" fmla="*/ 2 h 1815"/>
                <a:gd name="T2" fmla="*/ 1507 w 1743"/>
                <a:gd name="T3" fmla="*/ 21 h 1815"/>
                <a:gd name="T4" fmla="*/ 1733 w 1743"/>
                <a:gd name="T5" fmla="*/ 252 h 1815"/>
                <a:gd name="T6" fmla="*/ 1743 w 1743"/>
                <a:gd name="T7" fmla="*/ 287 h 1815"/>
                <a:gd name="T8" fmla="*/ 1733 w 1743"/>
                <a:gd name="T9" fmla="*/ 320 h 1815"/>
                <a:gd name="T10" fmla="*/ 1507 w 1743"/>
                <a:gd name="T11" fmla="*/ 552 h 1815"/>
                <a:gd name="T12" fmla="*/ 1475 w 1743"/>
                <a:gd name="T13" fmla="*/ 570 h 1815"/>
                <a:gd name="T14" fmla="*/ 1440 w 1743"/>
                <a:gd name="T15" fmla="*/ 570 h 1815"/>
                <a:gd name="T16" fmla="*/ 1408 w 1743"/>
                <a:gd name="T17" fmla="*/ 552 h 1815"/>
                <a:gd name="T18" fmla="*/ 1389 w 1743"/>
                <a:gd name="T19" fmla="*/ 520 h 1815"/>
                <a:gd name="T20" fmla="*/ 1389 w 1743"/>
                <a:gd name="T21" fmla="*/ 484 h 1815"/>
                <a:gd name="T22" fmla="*/ 1408 w 1743"/>
                <a:gd name="T23" fmla="*/ 452 h 1815"/>
                <a:gd name="T24" fmla="*/ 1410 w 1743"/>
                <a:gd name="T25" fmla="*/ 361 h 1815"/>
                <a:gd name="T26" fmla="*/ 1228 w 1743"/>
                <a:gd name="T27" fmla="*/ 388 h 1815"/>
                <a:gd name="T28" fmla="*/ 1056 w 1743"/>
                <a:gd name="T29" fmla="*/ 438 h 1815"/>
                <a:gd name="T30" fmla="*/ 893 w 1743"/>
                <a:gd name="T31" fmla="*/ 510 h 1815"/>
                <a:gd name="T32" fmla="*/ 741 w 1743"/>
                <a:gd name="T33" fmla="*/ 602 h 1815"/>
                <a:gd name="T34" fmla="*/ 602 w 1743"/>
                <a:gd name="T35" fmla="*/ 710 h 1815"/>
                <a:gd name="T36" fmla="*/ 480 w 1743"/>
                <a:gd name="T37" fmla="*/ 835 h 1815"/>
                <a:gd name="T38" fmla="*/ 373 w 1743"/>
                <a:gd name="T39" fmla="*/ 975 h 1815"/>
                <a:gd name="T40" fmla="*/ 284 w 1743"/>
                <a:gd name="T41" fmla="*/ 1129 h 1815"/>
                <a:gd name="T42" fmla="*/ 215 w 1743"/>
                <a:gd name="T43" fmla="*/ 1293 h 1815"/>
                <a:gd name="T44" fmla="*/ 167 w 1743"/>
                <a:gd name="T45" fmla="*/ 1468 h 1815"/>
                <a:gd name="T46" fmla="*/ 143 w 1743"/>
                <a:gd name="T47" fmla="*/ 1650 h 1815"/>
                <a:gd name="T48" fmla="*/ 138 w 1743"/>
                <a:gd name="T49" fmla="*/ 1763 h 1815"/>
                <a:gd name="T50" fmla="*/ 120 w 1743"/>
                <a:gd name="T51" fmla="*/ 1794 h 1815"/>
                <a:gd name="T52" fmla="*/ 89 w 1743"/>
                <a:gd name="T53" fmla="*/ 1812 h 1815"/>
                <a:gd name="T54" fmla="*/ 51 w 1743"/>
                <a:gd name="T55" fmla="*/ 1812 h 1815"/>
                <a:gd name="T56" fmla="*/ 20 w 1743"/>
                <a:gd name="T57" fmla="*/ 1794 h 1815"/>
                <a:gd name="T58" fmla="*/ 2 w 1743"/>
                <a:gd name="T59" fmla="*/ 1763 h 1815"/>
                <a:gd name="T60" fmla="*/ 3 w 1743"/>
                <a:gd name="T61" fmla="*/ 1645 h 1815"/>
                <a:gd name="T62" fmla="*/ 28 w 1743"/>
                <a:gd name="T63" fmla="*/ 1451 h 1815"/>
                <a:gd name="T64" fmla="*/ 76 w 1743"/>
                <a:gd name="T65" fmla="*/ 1265 h 1815"/>
                <a:gd name="T66" fmla="*/ 147 w 1743"/>
                <a:gd name="T67" fmla="*/ 1090 h 1815"/>
                <a:gd name="T68" fmla="*/ 237 w 1743"/>
                <a:gd name="T69" fmla="*/ 926 h 1815"/>
                <a:gd name="T70" fmla="*/ 346 w 1743"/>
                <a:gd name="T71" fmla="*/ 774 h 1815"/>
                <a:gd name="T72" fmla="*/ 473 w 1743"/>
                <a:gd name="T73" fmla="*/ 639 h 1815"/>
                <a:gd name="T74" fmla="*/ 615 w 1743"/>
                <a:gd name="T75" fmla="*/ 519 h 1815"/>
                <a:gd name="T76" fmla="*/ 772 w 1743"/>
                <a:gd name="T77" fmla="*/ 416 h 1815"/>
                <a:gd name="T78" fmla="*/ 940 w 1743"/>
                <a:gd name="T79" fmla="*/ 333 h 1815"/>
                <a:gd name="T80" fmla="*/ 1119 w 1743"/>
                <a:gd name="T81" fmla="*/ 272 h 1815"/>
                <a:gd name="T82" fmla="*/ 1308 w 1743"/>
                <a:gd name="T83" fmla="*/ 232 h 1815"/>
                <a:gd name="T84" fmla="*/ 1505 w 1743"/>
                <a:gd name="T85" fmla="*/ 217 h 1815"/>
                <a:gd name="T86" fmla="*/ 1397 w 1743"/>
                <a:gd name="T87" fmla="*/ 105 h 1815"/>
                <a:gd name="T88" fmla="*/ 1387 w 1743"/>
                <a:gd name="T89" fmla="*/ 71 h 1815"/>
                <a:gd name="T90" fmla="*/ 1397 w 1743"/>
                <a:gd name="T91" fmla="*/ 36 h 1815"/>
                <a:gd name="T92" fmla="*/ 1423 w 1743"/>
                <a:gd name="T93" fmla="*/ 10 h 1815"/>
                <a:gd name="T94" fmla="*/ 1457 w 1743"/>
                <a:gd name="T95" fmla="*/ 0 h 1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743" h="1815">
                  <a:moveTo>
                    <a:pt x="1457" y="0"/>
                  </a:moveTo>
                  <a:lnTo>
                    <a:pt x="1475" y="2"/>
                  </a:lnTo>
                  <a:lnTo>
                    <a:pt x="1492" y="10"/>
                  </a:lnTo>
                  <a:lnTo>
                    <a:pt x="1507" y="21"/>
                  </a:lnTo>
                  <a:lnTo>
                    <a:pt x="1722" y="237"/>
                  </a:lnTo>
                  <a:lnTo>
                    <a:pt x="1733" y="252"/>
                  </a:lnTo>
                  <a:lnTo>
                    <a:pt x="1741" y="269"/>
                  </a:lnTo>
                  <a:lnTo>
                    <a:pt x="1743" y="287"/>
                  </a:lnTo>
                  <a:lnTo>
                    <a:pt x="1741" y="304"/>
                  </a:lnTo>
                  <a:lnTo>
                    <a:pt x="1733" y="320"/>
                  </a:lnTo>
                  <a:lnTo>
                    <a:pt x="1722" y="335"/>
                  </a:lnTo>
                  <a:lnTo>
                    <a:pt x="1507" y="552"/>
                  </a:lnTo>
                  <a:lnTo>
                    <a:pt x="1492" y="562"/>
                  </a:lnTo>
                  <a:lnTo>
                    <a:pt x="1475" y="570"/>
                  </a:lnTo>
                  <a:lnTo>
                    <a:pt x="1458" y="572"/>
                  </a:lnTo>
                  <a:lnTo>
                    <a:pt x="1440" y="570"/>
                  </a:lnTo>
                  <a:lnTo>
                    <a:pt x="1423" y="562"/>
                  </a:lnTo>
                  <a:lnTo>
                    <a:pt x="1408" y="552"/>
                  </a:lnTo>
                  <a:lnTo>
                    <a:pt x="1397" y="536"/>
                  </a:lnTo>
                  <a:lnTo>
                    <a:pt x="1389" y="520"/>
                  </a:lnTo>
                  <a:lnTo>
                    <a:pt x="1387" y="502"/>
                  </a:lnTo>
                  <a:lnTo>
                    <a:pt x="1389" y="484"/>
                  </a:lnTo>
                  <a:lnTo>
                    <a:pt x="1397" y="467"/>
                  </a:lnTo>
                  <a:lnTo>
                    <a:pt x="1408" y="452"/>
                  </a:lnTo>
                  <a:lnTo>
                    <a:pt x="1504" y="357"/>
                  </a:lnTo>
                  <a:lnTo>
                    <a:pt x="1410" y="361"/>
                  </a:lnTo>
                  <a:lnTo>
                    <a:pt x="1318" y="371"/>
                  </a:lnTo>
                  <a:lnTo>
                    <a:pt x="1228" y="388"/>
                  </a:lnTo>
                  <a:lnTo>
                    <a:pt x="1140" y="411"/>
                  </a:lnTo>
                  <a:lnTo>
                    <a:pt x="1056" y="438"/>
                  </a:lnTo>
                  <a:lnTo>
                    <a:pt x="972" y="472"/>
                  </a:lnTo>
                  <a:lnTo>
                    <a:pt x="893" y="510"/>
                  </a:lnTo>
                  <a:lnTo>
                    <a:pt x="815" y="553"/>
                  </a:lnTo>
                  <a:lnTo>
                    <a:pt x="741" y="602"/>
                  </a:lnTo>
                  <a:lnTo>
                    <a:pt x="670" y="654"/>
                  </a:lnTo>
                  <a:lnTo>
                    <a:pt x="602" y="710"/>
                  </a:lnTo>
                  <a:lnTo>
                    <a:pt x="539" y="771"/>
                  </a:lnTo>
                  <a:lnTo>
                    <a:pt x="480" y="835"/>
                  </a:lnTo>
                  <a:lnTo>
                    <a:pt x="424" y="904"/>
                  </a:lnTo>
                  <a:lnTo>
                    <a:pt x="373" y="975"/>
                  </a:lnTo>
                  <a:lnTo>
                    <a:pt x="326" y="1050"/>
                  </a:lnTo>
                  <a:lnTo>
                    <a:pt x="284" y="1129"/>
                  </a:lnTo>
                  <a:lnTo>
                    <a:pt x="247" y="1209"/>
                  </a:lnTo>
                  <a:lnTo>
                    <a:pt x="215" y="1293"/>
                  </a:lnTo>
                  <a:lnTo>
                    <a:pt x="188" y="1379"/>
                  </a:lnTo>
                  <a:lnTo>
                    <a:pt x="167" y="1468"/>
                  </a:lnTo>
                  <a:lnTo>
                    <a:pt x="152" y="1558"/>
                  </a:lnTo>
                  <a:lnTo>
                    <a:pt x="143" y="1650"/>
                  </a:lnTo>
                  <a:lnTo>
                    <a:pt x="140" y="1744"/>
                  </a:lnTo>
                  <a:lnTo>
                    <a:pt x="138" y="1763"/>
                  </a:lnTo>
                  <a:lnTo>
                    <a:pt x="130" y="1780"/>
                  </a:lnTo>
                  <a:lnTo>
                    <a:pt x="120" y="1794"/>
                  </a:lnTo>
                  <a:lnTo>
                    <a:pt x="105" y="1805"/>
                  </a:lnTo>
                  <a:lnTo>
                    <a:pt x="89" y="1812"/>
                  </a:lnTo>
                  <a:lnTo>
                    <a:pt x="70" y="1815"/>
                  </a:lnTo>
                  <a:lnTo>
                    <a:pt x="51" y="1812"/>
                  </a:lnTo>
                  <a:lnTo>
                    <a:pt x="34" y="1805"/>
                  </a:lnTo>
                  <a:lnTo>
                    <a:pt x="20" y="1794"/>
                  </a:lnTo>
                  <a:lnTo>
                    <a:pt x="10" y="1780"/>
                  </a:lnTo>
                  <a:lnTo>
                    <a:pt x="2" y="1763"/>
                  </a:lnTo>
                  <a:lnTo>
                    <a:pt x="0" y="1744"/>
                  </a:lnTo>
                  <a:lnTo>
                    <a:pt x="3" y="1645"/>
                  </a:lnTo>
                  <a:lnTo>
                    <a:pt x="13" y="1547"/>
                  </a:lnTo>
                  <a:lnTo>
                    <a:pt x="28" y="1451"/>
                  </a:lnTo>
                  <a:lnTo>
                    <a:pt x="50" y="1357"/>
                  </a:lnTo>
                  <a:lnTo>
                    <a:pt x="76" y="1265"/>
                  </a:lnTo>
                  <a:lnTo>
                    <a:pt x="109" y="1176"/>
                  </a:lnTo>
                  <a:lnTo>
                    <a:pt x="147" y="1090"/>
                  </a:lnTo>
                  <a:lnTo>
                    <a:pt x="190" y="1007"/>
                  </a:lnTo>
                  <a:lnTo>
                    <a:pt x="237" y="926"/>
                  </a:lnTo>
                  <a:lnTo>
                    <a:pt x="290" y="849"/>
                  </a:lnTo>
                  <a:lnTo>
                    <a:pt x="346" y="774"/>
                  </a:lnTo>
                  <a:lnTo>
                    <a:pt x="408" y="704"/>
                  </a:lnTo>
                  <a:lnTo>
                    <a:pt x="473" y="639"/>
                  </a:lnTo>
                  <a:lnTo>
                    <a:pt x="542" y="576"/>
                  </a:lnTo>
                  <a:lnTo>
                    <a:pt x="615" y="519"/>
                  </a:lnTo>
                  <a:lnTo>
                    <a:pt x="691" y="465"/>
                  </a:lnTo>
                  <a:lnTo>
                    <a:pt x="772" y="416"/>
                  </a:lnTo>
                  <a:lnTo>
                    <a:pt x="854" y="372"/>
                  </a:lnTo>
                  <a:lnTo>
                    <a:pt x="940" y="333"/>
                  </a:lnTo>
                  <a:lnTo>
                    <a:pt x="1028" y="299"/>
                  </a:lnTo>
                  <a:lnTo>
                    <a:pt x="1119" y="272"/>
                  </a:lnTo>
                  <a:lnTo>
                    <a:pt x="1212" y="248"/>
                  </a:lnTo>
                  <a:lnTo>
                    <a:pt x="1308" y="232"/>
                  </a:lnTo>
                  <a:lnTo>
                    <a:pt x="1405" y="221"/>
                  </a:lnTo>
                  <a:lnTo>
                    <a:pt x="1505" y="217"/>
                  </a:lnTo>
                  <a:lnTo>
                    <a:pt x="1408" y="120"/>
                  </a:lnTo>
                  <a:lnTo>
                    <a:pt x="1397" y="105"/>
                  </a:lnTo>
                  <a:lnTo>
                    <a:pt x="1389" y="88"/>
                  </a:lnTo>
                  <a:lnTo>
                    <a:pt x="1387" y="71"/>
                  </a:lnTo>
                  <a:lnTo>
                    <a:pt x="1389" y="53"/>
                  </a:lnTo>
                  <a:lnTo>
                    <a:pt x="1397" y="36"/>
                  </a:lnTo>
                  <a:lnTo>
                    <a:pt x="1408" y="21"/>
                  </a:lnTo>
                  <a:lnTo>
                    <a:pt x="1423" y="10"/>
                  </a:lnTo>
                  <a:lnTo>
                    <a:pt x="1440" y="2"/>
                  </a:lnTo>
                  <a:lnTo>
                    <a:pt x="1457" y="0"/>
                  </a:lnTo>
                  <a:close/>
                </a:path>
              </a:pathLst>
            </a:custGeom>
            <a:solidFill>
              <a:srgbClr val="848CC4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>
                <a:cs typeface="+mn-ea"/>
                <a:sym typeface="+mn-lt"/>
              </a:endParaRPr>
            </a:p>
          </p:txBody>
        </p:sp>
        <p:sp>
          <p:nvSpPr>
            <p:cNvPr id="48" name="Freeform 228"/>
            <p:cNvSpPr/>
            <p:nvPr/>
          </p:nvSpPr>
          <p:spPr bwMode="auto">
            <a:xfrm>
              <a:off x="6534151" y="3727450"/>
              <a:ext cx="276225" cy="287338"/>
            </a:xfrm>
            <a:custGeom>
              <a:avLst/>
              <a:gdLst>
                <a:gd name="T0" fmla="*/ 1691 w 1743"/>
                <a:gd name="T1" fmla="*/ 3 h 1815"/>
                <a:gd name="T2" fmla="*/ 1722 w 1743"/>
                <a:gd name="T3" fmla="*/ 21 h 1815"/>
                <a:gd name="T4" fmla="*/ 1740 w 1743"/>
                <a:gd name="T5" fmla="*/ 52 h 1815"/>
                <a:gd name="T6" fmla="*/ 1739 w 1743"/>
                <a:gd name="T7" fmla="*/ 170 h 1815"/>
                <a:gd name="T8" fmla="*/ 1714 w 1743"/>
                <a:gd name="T9" fmla="*/ 364 h 1815"/>
                <a:gd name="T10" fmla="*/ 1666 w 1743"/>
                <a:gd name="T11" fmla="*/ 549 h 1815"/>
                <a:gd name="T12" fmla="*/ 1595 w 1743"/>
                <a:gd name="T13" fmla="*/ 724 h 1815"/>
                <a:gd name="T14" fmla="*/ 1505 w 1743"/>
                <a:gd name="T15" fmla="*/ 889 h 1815"/>
                <a:gd name="T16" fmla="*/ 1395 w 1743"/>
                <a:gd name="T17" fmla="*/ 1040 h 1815"/>
                <a:gd name="T18" fmla="*/ 1269 w 1743"/>
                <a:gd name="T19" fmla="*/ 1176 h 1815"/>
                <a:gd name="T20" fmla="*/ 1126 w 1743"/>
                <a:gd name="T21" fmla="*/ 1296 h 1815"/>
                <a:gd name="T22" fmla="*/ 971 w 1743"/>
                <a:gd name="T23" fmla="*/ 1399 h 1815"/>
                <a:gd name="T24" fmla="*/ 802 w 1743"/>
                <a:gd name="T25" fmla="*/ 1481 h 1815"/>
                <a:gd name="T26" fmla="*/ 622 w 1743"/>
                <a:gd name="T27" fmla="*/ 1543 h 1815"/>
                <a:gd name="T28" fmla="*/ 434 w 1743"/>
                <a:gd name="T29" fmla="*/ 1582 h 1815"/>
                <a:gd name="T30" fmla="*/ 238 w 1743"/>
                <a:gd name="T31" fmla="*/ 1598 h 1815"/>
                <a:gd name="T32" fmla="*/ 346 w 1743"/>
                <a:gd name="T33" fmla="*/ 1710 h 1815"/>
                <a:gd name="T34" fmla="*/ 354 w 1743"/>
                <a:gd name="T35" fmla="*/ 1743 h 1815"/>
                <a:gd name="T36" fmla="*/ 346 w 1743"/>
                <a:gd name="T37" fmla="*/ 1778 h 1815"/>
                <a:gd name="T38" fmla="*/ 320 w 1743"/>
                <a:gd name="T39" fmla="*/ 1805 h 1815"/>
                <a:gd name="T40" fmla="*/ 285 w 1743"/>
                <a:gd name="T41" fmla="*/ 1815 h 1815"/>
                <a:gd name="T42" fmla="*/ 250 w 1743"/>
                <a:gd name="T43" fmla="*/ 1805 h 1815"/>
                <a:gd name="T44" fmla="*/ 20 w 1743"/>
                <a:gd name="T45" fmla="*/ 1578 h 1815"/>
                <a:gd name="T46" fmla="*/ 2 w 1743"/>
                <a:gd name="T47" fmla="*/ 1546 h 1815"/>
                <a:gd name="T48" fmla="*/ 2 w 1743"/>
                <a:gd name="T49" fmla="*/ 1510 h 1815"/>
                <a:gd name="T50" fmla="*/ 20 w 1743"/>
                <a:gd name="T51" fmla="*/ 1479 h 1815"/>
                <a:gd name="T52" fmla="*/ 251 w 1743"/>
                <a:gd name="T53" fmla="*/ 1251 h 1815"/>
                <a:gd name="T54" fmla="*/ 285 w 1743"/>
                <a:gd name="T55" fmla="*/ 1243 h 1815"/>
                <a:gd name="T56" fmla="*/ 320 w 1743"/>
                <a:gd name="T57" fmla="*/ 1251 h 1815"/>
                <a:gd name="T58" fmla="*/ 346 w 1743"/>
                <a:gd name="T59" fmla="*/ 1279 h 1815"/>
                <a:gd name="T60" fmla="*/ 354 w 1743"/>
                <a:gd name="T61" fmla="*/ 1313 h 1815"/>
                <a:gd name="T62" fmla="*/ 346 w 1743"/>
                <a:gd name="T63" fmla="*/ 1348 h 1815"/>
                <a:gd name="T64" fmla="*/ 239 w 1743"/>
                <a:gd name="T65" fmla="*/ 1458 h 1815"/>
                <a:gd name="T66" fmla="*/ 424 w 1743"/>
                <a:gd name="T67" fmla="*/ 1443 h 1815"/>
                <a:gd name="T68" fmla="*/ 601 w 1743"/>
                <a:gd name="T69" fmla="*/ 1404 h 1815"/>
                <a:gd name="T70" fmla="*/ 770 w 1743"/>
                <a:gd name="T71" fmla="*/ 1343 h 1815"/>
                <a:gd name="T72" fmla="*/ 927 w 1743"/>
                <a:gd name="T73" fmla="*/ 1262 h 1815"/>
                <a:gd name="T74" fmla="*/ 1072 w 1743"/>
                <a:gd name="T75" fmla="*/ 1161 h 1815"/>
                <a:gd name="T76" fmla="*/ 1204 w 1743"/>
                <a:gd name="T77" fmla="*/ 1043 h 1815"/>
                <a:gd name="T78" fmla="*/ 1318 w 1743"/>
                <a:gd name="T79" fmla="*/ 911 h 1815"/>
                <a:gd name="T80" fmla="*/ 1416 w 1743"/>
                <a:gd name="T81" fmla="*/ 765 h 1815"/>
                <a:gd name="T82" fmla="*/ 1495 w 1743"/>
                <a:gd name="T83" fmla="*/ 605 h 1815"/>
                <a:gd name="T84" fmla="*/ 1554 w 1743"/>
                <a:gd name="T85" fmla="*/ 436 h 1815"/>
                <a:gd name="T86" fmla="*/ 1590 w 1743"/>
                <a:gd name="T87" fmla="*/ 256 h 1815"/>
                <a:gd name="T88" fmla="*/ 1603 w 1743"/>
                <a:gd name="T89" fmla="*/ 70 h 1815"/>
                <a:gd name="T90" fmla="*/ 1612 w 1743"/>
                <a:gd name="T91" fmla="*/ 35 h 1815"/>
                <a:gd name="T92" fmla="*/ 1637 w 1743"/>
                <a:gd name="T93" fmla="*/ 9 h 1815"/>
                <a:gd name="T94" fmla="*/ 1673 w 1743"/>
                <a:gd name="T95" fmla="*/ 0 h 1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743" h="1815">
                  <a:moveTo>
                    <a:pt x="1673" y="0"/>
                  </a:moveTo>
                  <a:lnTo>
                    <a:pt x="1691" y="3"/>
                  </a:lnTo>
                  <a:lnTo>
                    <a:pt x="1708" y="9"/>
                  </a:lnTo>
                  <a:lnTo>
                    <a:pt x="1722" y="21"/>
                  </a:lnTo>
                  <a:lnTo>
                    <a:pt x="1733" y="35"/>
                  </a:lnTo>
                  <a:lnTo>
                    <a:pt x="1740" y="52"/>
                  </a:lnTo>
                  <a:lnTo>
                    <a:pt x="1743" y="70"/>
                  </a:lnTo>
                  <a:lnTo>
                    <a:pt x="1739" y="170"/>
                  </a:lnTo>
                  <a:lnTo>
                    <a:pt x="1730" y="268"/>
                  </a:lnTo>
                  <a:lnTo>
                    <a:pt x="1714" y="364"/>
                  </a:lnTo>
                  <a:lnTo>
                    <a:pt x="1693" y="458"/>
                  </a:lnTo>
                  <a:lnTo>
                    <a:pt x="1666" y="549"/>
                  </a:lnTo>
                  <a:lnTo>
                    <a:pt x="1634" y="638"/>
                  </a:lnTo>
                  <a:lnTo>
                    <a:pt x="1595" y="724"/>
                  </a:lnTo>
                  <a:lnTo>
                    <a:pt x="1553" y="808"/>
                  </a:lnTo>
                  <a:lnTo>
                    <a:pt x="1505" y="889"/>
                  </a:lnTo>
                  <a:lnTo>
                    <a:pt x="1452" y="966"/>
                  </a:lnTo>
                  <a:lnTo>
                    <a:pt x="1395" y="1040"/>
                  </a:lnTo>
                  <a:lnTo>
                    <a:pt x="1334" y="1110"/>
                  </a:lnTo>
                  <a:lnTo>
                    <a:pt x="1269" y="1176"/>
                  </a:lnTo>
                  <a:lnTo>
                    <a:pt x="1199" y="1239"/>
                  </a:lnTo>
                  <a:lnTo>
                    <a:pt x="1126" y="1296"/>
                  </a:lnTo>
                  <a:lnTo>
                    <a:pt x="1050" y="1350"/>
                  </a:lnTo>
                  <a:lnTo>
                    <a:pt x="971" y="1399"/>
                  </a:lnTo>
                  <a:lnTo>
                    <a:pt x="888" y="1442"/>
                  </a:lnTo>
                  <a:lnTo>
                    <a:pt x="802" y="1481"/>
                  </a:lnTo>
                  <a:lnTo>
                    <a:pt x="713" y="1515"/>
                  </a:lnTo>
                  <a:lnTo>
                    <a:pt x="622" y="1543"/>
                  </a:lnTo>
                  <a:lnTo>
                    <a:pt x="529" y="1566"/>
                  </a:lnTo>
                  <a:lnTo>
                    <a:pt x="434" y="1582"/>
                  </a:lnTo>
                  <a:lnTo>
                    <a:pt x="338" y="1594"/>
                  </a:lnTo>
                  <a:lnTo>
                    <a:pt x="238" y="1598"/>
                  </a:lnTo>
                  <a:lnTo>
                    <a:pt x="334" y="1695"/>
                  </a:lnTo>
                  <a:lnTo>
                    <a:pt x="346" y="1710"/>
                  </a:lnTo>
                  <a:lnTo>
                    <a:pt x="352" y="1726"/>
                  </a:lnTo>
                  <a:lnTo>
                    <a:pt x="354" y="1743"/>
                  </a:lnTo>
                  <a:lnTo>
                    <a:pt x="352" y="1761"/>
                  </a:lnTo>
                  <a:lnTo>
                    <a:pt x="346" y="1778"/>
                  </a:lnTo>
                  <a:lnTo>
                    <a:pt x="334" y="1793"/>
                  </a:lnTo>
                  <a:lnTo>
                    <a:pt x="320" y="1805"/>
                  </a:lnTo>
                  <a:lnTo>
                    <a:pt x="303" y="1811"/>
                  </a:lnTo>
                  <a:lnTo>
                    <a:pt x="285" y="1815"/>
                  </a:lnTo>
                  <a:lnTo>
                    <a:pt x="267" y="1811"/>
                  </a:lnTo>
                  <a:lnTo>
                    <a:pt x="250" y="1805"/>
                  </a:lnTo>
                  <a:lnTo>
                    <a:pt x="235" y="1793"/>
                  </a:lnTo>
                  <a:lnTo>
                    <a:pt x="20" y="1578"/>
                  </a:lnTo>
                  <a:lnTo>
                    <a:pt x="9" y="1563"/>
                  </a:lnTo>
                  <a:lnTo>
                    <a:pt x="2" y="1546"/>
                  </a:lnTo>
                  <a:lnTo>
                    <a:pt x="0" y="1528"/>
                  </a:lnTo>
                  <a:lnTo>
                    <a:pt x="2" y="1510"/>
                  </a:lnTo>
                  <a:lnTo>
                    <a:pt x="9" y="1493"/>
                  </a:lnTo>
                  <a:lnTo>
                    <a:pt x="20" y="1479"/>
                  </a:lnTo>
                  <a:lnTo>
                    <a:pt x="235" y="1263"/>
                  </a:lnTo>
                  <a:lnTo>
                    <a:pt x="251" y="1251"/>
                  </a:lnTo>
                  <a:lnTo>
                    <a:pt x="267" y="1245"/>
                  </a:lnTo>
                  <a:lnTo>
                    <a:pt x="285" y="1243"/>
                  </a:lnTo>
                  <a:lnTo>
                    <a:pt x="303" y="1245"/>
                  </a:lnTo>
                  <a:lnTo>
                    <a:pt x="320" y="1251"/>
                  </a:lnTo>
                  <a:lnTo>
                    <a:pt x="334" y="1263"/>
                  </a:lnTo>
                  <a:lnTo>
                    <a:pt x="346" y="1279"/>
                  </a:lnTo>
                  <a:lnTo>
                    <a:pt x="352" y="1295"/>
                  </a:lnTo>
                  <a:lnTo>
                    <a:pt x="354" y="1313"/>
                  </a:lnTo>
                  <a:lnTo>
                    <a:pt x="352" y="1331"/>
                  </a:lnTo>
                  <a:lnTo>
                    <a:pt x="346" y="1348"/>
                  </a:lnTo>
                  <a:lnTo>
                    <a:pt x="334" y="1363"/>
                  </a:lnTo>
                  <a:lnTo>
                    <a:pt x="239" y="1458"/>
                  </a:lnTo>
                  <a:lnTo>
                    <a:pt x="332" y="1454"/>
                  </a:lnTo>
                  <a:lnTo>
                    <a:pt x="424" y="1443"/>
                  </a:lnTo>
                  <a:lnTo>
                    <a:pt x="513" y="1426"/>
                  </a:lnTo>
                  <a:lnTo>
                    <a:pt x="601" y="1404"/>
                  </a:lnTo>
                  <a:lnTo>
                    <a:pt x="687" y="1376"/>
                  </a:lnTo>
                  <a:lnTo>
                    <a:pt x="770" y="1343"/>
                  </a:lnTo>
                  <a:lnTo>
                    <a:pt x="850" y="1304"/>
                  </a:lnTo>
                  <a:lnTo>
                    <a:pt x="927" y="1262"/>
                  </a:lnTo>
                  <a:lnTo>
                    <a:pt x="1001" y="1213"/>
                  </a:lnTo>
                  <a:lnTo>
                    <a:pt x="1072" y="1161"/>
                  </a:lnTo>
                  <a:lnTo>
                    <a:pt x="1140" y="1105"/>
                  </a:lnTo>
                  <a:lnTo>
                    <a:pt x="1204" y="1043"/>
                  </a:lnTo>
                  <a:lnTo>
                    <a:pt x="1263" y="980"/>
                  </a:lnTo>
                  <a:lnTo>
                    <a:pt x="1318" y="911"/>
                  </a:lnTo>
                  <a:lnTo>
                    <a:pt x="1370" y="840"/>
                  </a:lnTo>
                  <a:lnTo>
                    <a:pt x="1416" y="765"/>
                  </a:lnTo>
                  <a:lnTo>
                    <a:pt x="1459" y="686"/>
                  </a:lnTo>
                  <a:lnTo>
                    <a:pt x="1495" y="605"/>
                  </a:lnTo>
                  <a:lnTo>
                    <a:pt x="1528" y="522"/>
                  </a:lnTo>
                  <a:lnTo>
                    <a:pt x="1554" y="436"/>
                  </a:lnTo>
                  <a:lnTo>
                    <a:pt x="1574" y="347"/>
                  </a:lnTo>
                  <a:lnTo>
                    <a:pt x="1590" y="256"/>
                  </a:lnTo>
                  <a:lnTo>
                    <a:pt x="1600" y="164"/>
                  </a:lnTo>
                  <a:lnTo>
                    <a:pt x="1603" y="70"/>
                  </a:lnTo>
                  <a:lnTo>
                    <a:pt x="1605" y="52"/>
                  </a:lnTo>
                  <a:lnTo>
                    <a:pt x="1612" y="35"/>
                  </a:lnTo>
                  <a:lnTo>
                    <a:pt x="1623" y="21"/>
                  </a:lnTo>
                  <a:lnTo>
                    <a:pt x="1637" y="9"/>
                  </a:lnTo>
                  <a:lnTo>
                    <a:pt x="1654" y="3"/>
                  </a:lnTo>
                  <a:lnTo>
                    <a:pt x="1673" y="0"/>
                  </a:lnTo>
                  <a:close/>
                </a:path>
              </a:pathLst>
            </a:custGeom>
            <a:solidFill>
              <a:srgbClr val="848CC4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>
                <a:cs typeface="+mn-ea"/>
                <a:sym typeface="+mn-lt"/>
              </a:endParaRPr>
            </a:p>
          </p:txBody>
        </p:sp>
        <p:sp>
          <p:nvSpPr>
            <p:cNvPr id="49" name="Freeform 229"/>
            <p:cNvSpPr>
              <a:spLocks noEditPoints="1"/>
            </p:cNvSpPr>
            <p:nvPr/>
          </p:nvSpPr>
          <p:spPr bwMode="auto">
            <a:xfrm>
              <a:off x="6497638" y="3667125"/>
              <a:ext cx="142875" cy="142875"/>
            </a:xfrm>
            <a:custGeom>
              <a:avLst/>
              <a:gdLst>
                <a:gd name="T0" fmla="*/ 410 w 901"/>
                <a:gd name="T1" fmla="*/ 143 h 905"/>
                <a:gd name="T2" fmla="*/ 331 w 901"/>
                <a:gd name="T3" fmla="*/ 164 h 905"/>
                <a:gd name="T4" fmla="*/ 260 w 901"/>
                <a:gd name="T5" fmla="*/ 206 h 905"/>
                <a:gd name="T6" fmla="*/ 203 w 901"/>
                <a:gd name="T7" fmla="*/ 262 h 905"/>
                <a:gd name="T8" fmla="*/ 163 w 901"/>
                <a:gd name="T9" fmla="*/ 333 h 905"/>
                <a:gd name="T10" fmla="*/ 142 w 901"/>
                <a:gd name="T11" fmla="*/ 413 h 905"/>
                <a:gd name="T12" fmla="*/ 142 w 901"/>
                <a:gd name="T13" fmla="*/ 493 h 905"/>
                <a:gd name="T14" fmla="*/ 163 w 901"/>
                <a:gd name="T15" fmla="*/ 572 h 905"/>
                <a:gd name="T16" fmla="*/ 204 w 901"/>
                <a:gd name="T17" fmla="*/ 644 h 905"/>
                <a:gd name="T18" fmla="*/ 260 w 901"/>
                <a:gd name="T19" fmla="*/ 701 h 905"/>
                <a:gd name="T20" fmla="*/ 330 w 901"/>
                <a:gd name="T21" fmla="*/ 741 h 905"/>
                <a:gd name="T22" fmla="*/ 408 w 901"/>
                <a:gd name="T23" fmla="*/ 763 h 905"/>
                <a:gd name="T24" fmla="*/ 491 w 901"/>
                <a:gd name="T25" fmla="*/ 763 h 905"/>
                <a:gd name="T26" fmla="*/ 569 w 901"/>
                <a:gd name="T27" fmla="*/ 741 h 905"/>
                <a:gd name="T28" fmla="*/ 640 w 901"/>
                <a:gd name="T29" fmla="*/ 700 h 905"/>
                <a:gd name="T30" fmla="*/ 696 w 901"/>
                <a:gd name="T31" fmla="*/ 643 h 905"/>
                <a:gd name="T32" fmla="*/ 738 w 901"/>
                <a:gd name="T33" fmla="*/ 572 h 905"/>
                <a:gd name="T34" fmla="*/ 759 w 901"/>
                <a:gd name="T35" fmla="*/ 493 h 905"/>
                <a:gd name="T36" fmla="*/ 759 w 901"/>
                <a:gd name="T37" fmla="*/ 413 h 905"/>
                <a:gd name="T38" fmla="*/ 738 w 901"/>
                <a:gd name="T39" fmla="*/ 333 h 905"/>
                <a:gd name="T40" fmla="*/ 696 w 901"/>
                <a:gd name="T41" fmla="*/ 262 h 905"/>
                <a:gd name="T42" fmla="*/ 639 w 901"/>
                <a:gd name="T43" fmla="*/ 205 h 905"/>
                <a:gd name="T44" fmla="*/ 569 w 901"/>
                <a:gd name="T45" fmla="*/ 164 h 905"/>
                <a:gd name="T46" fmla="*/ 491 w 901"/>
                <a:gd name="T47" fmla="*/ 143 h 905"/>
                <a:gd name="T48" fmla="*/ 450 w 901"/>
                <a:gd name="T49" fmla="*/ 0 h 905"/>
                <a:gd name="T50" fmla="*/ 547 w 901"/>
                <a:gd name="T51" fmla="*/ 11 h 905"/>
                <a:gd name="T52" fmla="*/ 638 w 901"/>
                <a:gd name="T53" fmla="*/ 41 h 905"/>
                <a:gd name="T54" fmla="*/ 721 w 901"/>
                <a:gd name="T55" fmla="*/ 90 h 905"/>
                <a:gd name="T56" fmla="*/ 791 w 901"/>
                <a:gd name="T57" fmla="*/ 155 h 905"/>
                <a:gd name="T58" fmla="*/ 846 w 901"/>
                <a:gd name="T59" fmla="*/ 234 h 905"/>
                <a:gd name="T60" fmla="*/ 884 w 901"/>
                <a:gd name="T61" fmla="*/ 328 h 905"/>
                <a:gd name="T62" fmla="*/ 901 w 901"/>
                <a:gd name="T63" fmla="*/ 427 h 905"/>
                <a:gd name="T64" fmla="*/ 896 w 901"/>
                <a:gd name="T65" fmla="*/ 527 h 905"/>
                <a:gd name="T66" fmla="*/ 867 w 901"/>
                <a:gd name="T67" fmla="*/ 626 h 905"/>
                <a:gd name="T68" fmla="*/ 818 w 901"/>
                <a:gd name="T69" fmla="*/ 715 h 905"/>
                <a:gd name="T70" fmla="*/ 752 w 901"/>
                <a:gd name="T71" fmla="*/ 789 h 905"/>
                <a:gd name="T72" fmla="*/ 669 w 901"/>
                <a:gd name="T73" fmla="*/ 847 h 905"/>
                <a:gd name="T74" fmla="*/ 581 w 901"/>
                <a:gd name="T75" fmla="*/ 886 h 905"/>
                <a:gd name="T76" fmla="*/ 494 w 901"/>
                <a:gd name="T77" fmla="*/ 903 h 905"/>
                <a:gd name="T78" fmla="*/ 401 w 901"/>
                <a:gd name="T79" fmla="*/ 902 h 905"/>
                <a:gd name="T80" fmla="*/ 306 w 901"/>
                <a:gd name="T81" fmla="*/ 881 h 905"/>
                <a:gd name="T82" fmla="*/ 219 w 901"/>
                <a:gd name="T83" fmla="*/ 841 h 905"/>
                <a:gd name="T84" fmla="*/ 143 w 901"/>
                <a:gd name="T85" fmla="*/ 784 h 905"/>
                <a:gd name="T86" fmla="*/ 80 w 901"/>
                <a:gd name="T87" fmla="*/ 712 h 905"/>
                <a:gd name="T88" fmla="*/ 34 w 901"/>
                <a:gd name="T89" fmla="*/ 626 h 905"/>
                <a:gd name="T90" fmla="*/ 5 w 901"/>
                <a:gd name="T91" fmla="*/ 527 h 905"/>
                <a:gd name="T92" fmla="*/ 0 w 901"/>
                <a:gd name="T93" fmla="*/ 427 h 905"/>
                <a:gd name="T94" fmla="*/ 17 w 901"/>
                <a:gd name="T95" fmla="*/ 328 h 905"/>
                <a:gd name="T96" fmla="*/ 56 w 901"/>
                <a:gd name="T97" fmla="*/ 233 h 905"/>
                <a:gd name="T98" fmla="*/ 114 w 901"/>
                <a:gd name="T99" fmla="*/ 151 h 905"/>
                <a:gd name="T100" fmla="*/ 188 w 901"/>
                <a:gd name="T101" fmla="*/ 84 h 905"/>
                <a:gd name="T102" fmla="*/ 277 w 901"/>
                <a:gd name="T103" fmla="*/ 35 h 905"/>
                <a:gd name="T104" fmla="*/ 362 w 901"/>
                <a:gd name="T105" fmla="*/ 8 h 905"/>
                <a:gd name="T106" fmla="*/ 450 w 901"/>
                <a:gd name="T107" fmla="*/ 0 h 9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01" h="905">
                  <a:moveTo>
                    <a:pt x="450" y="140"/>
                  </a:moveTo>
                  <a:lnTo>
                    <a:pt x="410" y="143"/>
                  </a:lnTo>
                  <a:lnTo>
                    <a:pt x="370" y="152"/>
                  </a:lnTo>
                  <a:lnTo>
                    <a:pt x="331" y="164"/>
                  </a:lnTo>
                  <a:lnTo>
                    <a:pt x="294" y="182"/>
                  </a:lnTo>
                  <a:lnTo>
                    <a:pt x="260" y="206"/>
                  </a:lnTo>
                  <a:lnTo>
                    <a:pt x="230" y="232"/>
                  </a:lnTo>
                  <a:lnTo>
                    <a:pt x="203" y="262"/>
                  </a:lnTo>
                  <a:lnTo>
                    <a:pt x="181" y="296"/>
                  </a:lnTo>
                  <a:lnTo>
                    <a:pt x="163" y="333"/>
                  </a:lnTo>
                  <a:lnTo>
                    <a:pt x="149" y="372"/>
                  </a:lnTo>
                  <a:lnTo>
                    <a:pt x="142" y="413"/>
                  </a:lnTo>
                  <a:lnTo>
                    <a:pt x="138" y="453"/>
                  </a:lnTo>
                  <a:lnTo>
                    <a:pt x="142" y="493"/>
                  </a:lnTo>
                  <a:lnTo>
                    <a:pt x="149" y="533"/>
                  </a:lnTo>
                  <a:lnTo>
                    <a:pt x="163" y="572"/>
                  </a:lnTo>
                  <a:lnTo>
                    <a:pt x="181" y="610"/>
                  </a:lnTo>
                  <a:lnTo>
                    <a:pt x="204" y="644"/>
                  </a:lnTo>
                  <a:lnTo>
                    <a:pt x="231" y="675"/>
                  </a:lnTo>
                  <a:lnTo>
                    <a:pt x="260" y="701"/>
                  </a:lnTo>
                  <a:lnTo>
                    <a:pt x="294" y="723"/>
                  </a:lnTo>
                  <a:lnTo>
                    <a:pt x="330" y="741"/>
                  </a:lnTo>
                  <a:lnTo>
                    <a:pt x="368" y="754"/>
                  </a:lnTo>
                  <a:lnTo>
                    <a:pt x="408" y="763"/>
                  </a:lnTo>
                  <a:lnTo>
                    <a:pt x="450" y="765"/>
                  </a:lnTo>
                  <a:lnTo>
                    <a:pt x="491" y="763"/>
                  </a:lnTo>
                  <a:lnTo>
                    <a:pt x="530" y="754"/>
                  </a:lnTo>
                  <a:lnTo>
                    <a:pt x="569" y="741"/>
                  </a:lnTo>
                  <a:lnTo>
                    <a:pt x="606" y="722"/>
                  </a:lnTo>
                  <a:lnTo>
                    <a:pt x="640" y="700"/>
                  </a:lnTo>
                  <a:lnTo>
                    <a:pt x="670" y="673"/>
                  </a:lnTo>
                  <a:lnTo>
                    <a:pt x="696" y="643"/>
                  </a:lnTo>
                  <a:lnTo>
                    <a:pt x="720" y="609"/>
                  </a:lnTo>
                  <a:lnTo>
                    <a:pt x="738" y="572"/>
                  </a:lnTo>
                  <a:lnTo>
                    <a:pt x="750" y="533"/>
                  </a:lnTo>
                  <a:lnTo>
                    <a:pt x="759" y="493"/>
                  </a:lnTo>
                  <a:lnTo>
                    <a:pt x="761" y="453"/>
                  </a:lnTo>
                  <a:lnTo>
                    <a:pt x="759" y="413"/>
                  </a:lnTo>
                  <a:lnTo>
                    <a:pt x="750" y="372"/>
                  </a:lnTo>
                  <a:lnTo>
                    <a:pt x="738" y="333"/>
                  </a:lnTo>
                  <a:lnTo>
                    <a:pt x="719" y="296"/>
                  </a:lnTo>
                  <a:lnTo>
                    <a:pt x="696" y="262"/>
                  </a:lnTo>
                  <a:lnTo>
                    <a:pt x="670" y="231"/>
                  </a:lnTo>
                  <a:lnTo>
                    <a:pt x="639" y="205"/>
                  </a:lnTo>
                  <a:lnTo>
                    <a:pt x="605" y="182"/>
                  </a:lnTo>
                  <a:lnTo>
                    <a:pt x="569" y="164"/>
                  </a:lnTo>
                  <a:lnTo>
                    <a:pt x="531" y="152"/>
                  </a:lnTo>
                  <a:lnTo>
                    <a:pt x="491" y="143"/>
                  </a:lnTo>
                  <a:lnTo>
                    <a:pt x="450" y="140"/>
                  </a:lnTo>
                  <a:close/>
                  <a:moveTo>
                    <a:pt x="450" y="0"/>
                  </a:moveTo>
                  <a:lnTo>
                    <a:pt x="500" y="3"/>
                  </a:lnTo>
                  <a:lnTo>
                    <a:pt x="547" y="11"/>
                  </a:lnTo>
                  <a:lnTo>
                    <a:pt x="594" y="23"/>
                  </a:lnTo>
                  <a:lnTo>
                    <a:pt x="638" y="41"/>
                  </a:lnTo>
                  <a:lnTo>
                    <a:pt x="681" y="64"/>
                  </a:lnTo>
                  <a:lnTo>
                    <a:pt x="721" y="90"/>
                  </a:lnTo>
                  <a:lnTo>
                    <a:pt x="757" y="121"/>
                  </a:lnTo>
                  <a:lnTo>
                    <a:pt x="791" y="155"/>
                  </a:lnTo>
                  <a:lnTo>
                    <a:pt x="820" y="193"/>
                  </a:lnTo>
                  <a:lnTo>
                    <a:pt x="846" y="234"/>
                  </a:lnTo>
                  <a:lnTo>
                    <a:pt x="867" y="279"/>
                  </a:lnTo>
                  <a:lnTo>
                    <a:pt x="884" y="328"/>
                  </a:lnTo>
                  <a:lnTo>
                    <a:pt x="896" y="378"/>
                  </a:lnTo>
                  <a:lnTo>
                    <a:pt x="901" y="427"/>
                  </a:lnTo>
                  <a:lnTo>
                    <a:pt x="901" y="477"/>
                  </a:lnTo>
                  <a:lnTo>
                    <a:pt x="896" y="527"/>
                  </a:lnTo>
                  <a:lnTo>
                    <a:pt x="884" y="577"/>
                  </a:lnTo>
                  <a:lnTo>
                    <a:pt x="867" y="626"/>
                  </a:lnTo>
                  <a:lnTo>
                    <a:pt x="845" y="671"/>
                  </a:lnTo>
                  <a:lnTo>
                    <a:pt x="818" y="715"/>
                  </a:lnTo>
                  <a:lnTo>
                    <a:pt x="786" y="754"/>
                  </a:lnTo>
                  <a:lnTo>
                    <a:pt x="752" y="789"/>
                  </a:lnTo>
                  <a:lnTo>
                    <a:pt x="711" y="821"/>
                  </a:lnTo>
                  <a:lnTo>
                    <a:pt x="669" y="847"/>
                  </a:lnTo>
                  <a:lnTo>
                    <a:pt x="622" y="870"/>
                  </a:lnTo>
                  <a:lnTo>
                    <a:pt x="581" y="886"/>
                  </a:lnTo>
                  <a:lnTo>
                    <a:pt x="538" y="896"/>
                  </a:lnTo>
                  <a:lnTo>
                    <a:pt x="494" y="903"/>
                  </a:lnTo>
                  <a:lnTo>
                    <a:pt x="450" y="905"/>
                  </a:lnTo>
                  <a:lnTo>
                    <a:pt x="401" y="902"/>
                  </a:lnTo>
                  <a:lnTo>
                    <a:pt x="352" y="894"/>
                  </a:lnTo>
                  <a:lnTo>
                    <a:pt x="306" y="881"/>
                  </a:lnTo>
                  <a:lnTo>
                    <a:pt x="261" y="863"/>
                  </a:lnTo>
                  <a:lnTo>
                    <a:pt x="219" y="841"/>
                  </a:lnTo>
                  <a:lnTo>
                    <a:pt x="180" y="815"/>
                  </a:lnTo>
                  <a:lnTo>
                    <a:pt x="143" y="784"/>
                  </a:lnTo>
                  <a:lnTo>
                    <a:pt x="110" y="750"/>
                  </a:lnTo>
                  <a:lnTo>
                    <a:pt x="80" y="712"/>
                  </a:lnTo>
                  <a:lnTo>
                    <a:pt x="55" y="670"/>
                  </a:lnTo>
                  <a:lnTo>
                    <a:pt x="34" y="626"/>
                  </a:lnTo>
                  <a:lnTo>
                    <a:pt x="17" y="577"/>
                  </a:lnTo>
                  <a:lnTo>
                    <a:pt x="5" y="527"/>
                  </a:lnTo>
                  <a:lnTo>
                    <a:pt x="0" y="477"/>
                  </a:lnTo>
                  <a:lnTo>
                    <a:pt x="0" y="427"/>
                  </a:lnTo>
                  <a:lnTo>
                    <a:pt x="5" y="378"/>
                  </a:lnTo>
                  <a:lnTo>
                    <a:pt x="17" y="328"/>
                  </a:lnTo>
                  <a:lnTo>
                    <a:pt x="34" y="279"/>
                  </a:lnTo>
                  <a:lnTo>
                    <a:pt x="56" y="233"/>
                  </a:lnTo>
                  <a:lnTo>
                    <a:pt x="82" y="190"/>
                  </a:lnTo>
                  <a:lnTo>
                    <a:pt x="114" y="151"/>
                  </a:lnTo>
                  <a:lnTo>
                    <a:pt x="149" y="116"/>
                  </a:lnTo>
                  <a:lnTo>
                    <a:pt x="188" y="84"/>
                  </a:lnTo>
                  <a:lnTo>
                    <a:pt x="232" y="57"/>
                  </a:lnTo>
                  <a:lnTo>
                    <a:pt x="277" y="35"/>
                  </a:lnTo>
                  <a:lnTo>
                    <a:pt x="320" y="20"/>
                  </a:lnTo>
                  <a:lnTo>
                    <a:pt x="362" y="8"/>
                  </a:lnTo>
                  <a:lnTo>
                    <a:pt x="405" y="2"/>
                  </a:lnTo>
                  <a:lnTo>
                    <a:pt x="450" y="0"/>
                  </a:lnTo>
                  <a:close/>
                </a:path>
              </a:pathLst>
            </a:custGeom>
            <a:solidFill>
              <a:srgbClr val="848CC4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 dirty="0">
                <a:cs typeface="+mn-ea"/>
                <a:sym typeface="+mn-lt"/>
              </a:endParaRPr>
            </a:p>
          </p:txBody>
        </p:sp>
        <p:sp>
          <p:nvSpPr>
            <p:cNvPr id="50" name="Freeform 230"/>
            <p:cNvSpPr>
              <a:spLocks noEditPoints="1"/>
            </p:cNvSpPr>
            <p:nvPr/>
          </p:nvSpPr>
          <p:spPr bwMode="auto">
            <a:xfrm>
              <a:off x="6405563" y="3575050"/>
              <a:ext cx="327025" cy="327025"/>
            </a:xfrm>
            <a:custGeom>
              <a:avLst/>
              <a:gdLst>
                <a:gd name="T0" fmla="*/ 599 w 2059"/>
                <a:gd name="T1" fmla="*/ 201 h 2062"/>
                <a:gd name="T2" fmla="*/ 653 w 2059"/>
                <a:gd name="T3" fmla="*/ 375 h 2062"/>
                <a:gd name="T4" fmla="*/ 421 w 2059"/>
                <a:gd name="T5" fmla="*/ 624 h 2062"/>
                <a:gd name="T6" fmla="*/ 211 w 2059"/>
                <a:gd name="T7" fmla="*/ 598 h 2062"/>
                <a:gd name="T8" fmla="*/ 139 w 2059"/>
                <a:gd name="T9" fmla="*/ 743 h 2062"/>
                <a:gd name="T10" fmla="*/ 287 w 2059"/>
                <a:gd name="T11" fmla="*/ 819 h 2062"/>
                <a:gd name="T12" fmla="*/ 312 w 2059"/>
                <a:gd name="T13" fmla="*/ 1172 h 2062"/>
                <a:gd name="T14" fmla="*/ 144 w 2059"/>
                <a:gd name="T15" fmla="*/ 1304 h 2062"/>
                <a:gd name="T16" fmla="*/ 197 w 2059"/>
                <a:gd name="T17" fmla="*/ 1457 h 2062"/>
                <a:gd name="T18" fmla="*/ 336 w 2059"/>
                <a:gd name="T19" fmla="*/ 1411 h 2062"/>
                <a:gd name="T20" fmla="*/ 532 w 2059"/>
                <a:gd name="T21" fmla="*/ 1567 h 2062"/>
                <a:gd name="T22" fmla="*/ 598 w 2059"/>
                <a:gd name="T23" fmla="*/ 1845 h 2062"/>
                <a:gd name="T24" fmla="*/ 749 w 2059"/>
                <a:gd name="T25" fmla="*/ 1920 h 2062"/>
                <a:gd name="T26" fmla="*/ 867 w 2059"/>
                <a:gd name="T27" fmla="*/ 1747 h 2062"/>
                <a:gd name="T28" fmla="*/ 1184 w 2059"/>
                <a:gd name="T29" fmla="*/ 1747 h 2062"/>
                <a:gd name="T30" fmla="*/ 1303 w 2059"/>
                <a:gd name="T31" fmla="*/ 1919 h 2062"/>
                <a:gd name="T32" fmla="*/ 1457 w 2059"/>
                <a:gd name="T33" fmla="*/ 1861 h 2062"/>
                <a:gd name="T34" fmla="*/ 1405 w 2059"/>
                <a:gd name="T35" fmla="*/ 1705 h 2062"/>
                <a:gd name="T36" fmla="*/ 1603 w 2059"/>
                <a:gd name="T37" fmla="*/ 1484 h 2062"/>
                <a:gd name="T38" fmla="*/ 1845 w 2059"/>
                <a:gd name="T39" fmla="*/ 1462 h 2062"/>
                <a:gd name="T40" fmla="*/ 1917 w 2059"/>
                <a:gd name="T41" fmla="*/ 1322 h 2062"/>
                <a:gd name="T42" fmla="*/ 1788 w 2059"/>
                <a:gd name="T43" fmla="*/ 1252 h 2062"/>
                <a:gd name="T44" fmla="*/ 1756 w 2059"/>
                <a:gd name="T45" fmla="*/ 960 h 2062"/>
                <a:gd name="T46" fmla="*/ 1915 w 2059"/>
                <a:gd name="T47" fmla="*/ 755 h 2062"/>
                <a:gd name="T48" fmla="*/ 1848 w 2059"/>
                <a:gd name="T49" fmla="*/ 598 h 2062"/>
                <a:gd name="T50" fmla="*/ 1637 w 2059"/>
                <a:gd name="T51" fmla="*/ 624 h 2062"/>
                <a:gd name="T52" fmla="*/ 1406 w 2059"/>
                <a:gd name="T53" fmla="*/ 375 h 2062"/>
                <a:gd name="T54" fmla="*/ 1458 w 2059"/>
                <a:gd name="T55" fmla="*/ 200 h 2062"/>
                <a:gd name="T56" fmla="*/ 1305 w 2059"/>
                <a:gd name="T57" fmla="*/ 143 h 2062"/>
                <a:gd name="T58" fmla="*/ 1172 w 2059"/>
                <a:gd name="T59" fmla="*/ 313 h 2062"/>
                <a:gd name="T60" fmla="*/ 819 w 2059"/>
                <a:gd name="T61" fmla="*/ 287 h 2062"/>
                <a:gd name="T62" fmla="*/ 1315 w 2059"/>
                <a:gd name="T63" fmla="*/ 0 h 2062"/>
                <a:gd name="T64" fmla="*/ 1590 w 2059"/>
                <a:gd name="T65" fmla="*/ 151 h 2062"/>
                <a:gd name="T66" fmla="*/ 1684 w 2059"/>
                <a:gd name="T67" fmla="*/ 455 h 2062"/>
                <a:gd name="T68" fmla="*/ 1946 w 2059"/>
                <a:gd name="T69" fmla="*/ 492 h 2062"/>
                <a:gd name="T70" fmla="*/ 2047 w 2059"/>
                <a:gd name="T71" fmla="*/ 805 h 2062"/>
                <a:gd name="T72" fmla="*/ 1900 w 2059"/>
                <a:gd name="T73" fmla="*/ 1068 h 2062"/>
                <a:gd name="T74" fmla="*/ 2056 w 2059"/>
                <a:gd name="T75" fmla="*/ 1286 h 2062"/>
                <a:gd name="T76" fmla="*/ 1925 w 2059"/>
                <a:gd name="T77" fmla="*/ 1584 h 2062"/>
                <a:gd name="T78" fmla="*/ 1646 w 2059"/>
                <a:gd name="T79" fmla="*/ 1647 h 2062"/>
                <a:gd name="T80" fmla="*/ 1579 w 2059"/>
                <a:gd name="T81" fmla="*/ 1933 h 2062"/>
                <a:gd name="T82" fmla="*/ 1288 w 2059"/>
                <a:gd name="T83" fmla="*/ 2060 h 2062"/>
                <a:gd name="T84" fmla="*/ 1067 w 2059"/>
                <a:gd name="T85" fmla="*/ 1903 h 2062"/>
                <a:gd name="T86" fmla="*/ 797 w 2059"/>
                <a:gd name="T87" fmla="*/ 2053 h 2062"/>
                <a:gd name="T88" fmla="*/ 489 w 2059"/>
                <a:gd name="T89" fmla="*/ 1946 h 2062"/>
                <a:gd name="T90" fmla="*/ 454 w 2059"/>
                <a:gd name="T91" fmla="*/ 1687 h 2062"/>
                <a:gd name="T92" fmla="*/ 157 w 2059"/>
                <a:gd name="T93" fmla="*/ 1596 h 2062"/>
                <a:gd name="T94" fmla="*/ 0 w 2059"/>
                <a:gd name="T95" fmla="*/ 1317 h 2062"/>
                <a:gd name="T96" fmla="*/ 166 w 2059"/>
                <a:gd name="T97" fmla="*/ 1144 h 2062"/>
                <a:gd name="T98" fmla="*/ 23 w 2059"/>
                <a:gd name="T99" fmla="*/ 828 h 2062"/>
                <a:gd name="T100" fmla="*/ 94 w 2059"/>
                <a:gd name="T101" fmla="*/ 510 h 2062"/>
                <a:gd name="T102" fmla="*/ 339 w 2059"/>
                <a:gd name="T103" fmla="*/ 499 h 2062"/>
                <a:gd name="T104" fmla="*/ 460 w 2059"/>
                <a:gd name="T105" fmla="*/ 181 h 2062"/>
                <a:gd name="T106" fmla="*/ 714 w 2059"/>
                <a:gd name="T107" fmla="*/ 4 h 2062"/>
                <a:gd name="T108" fmla="*/ 888 w 2059"/>
                <a:gd name="T109" fmla="*/ 96 h 2062"/>
                <a:gd name="T110" fmla="*/ 1217 w 2059"/>
                <a:gd name="T111" fmla="*/ 34 h 2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59" h="2062">
                  <a:moveTo>
                    <a:pt x="745" y="140"/>
                  </a:moveTo>
                  <a:lnTo>
                    <a:pt x="743" y="140"/>
                  </a:lnTo>
                  <a:lnTo>
                    <a:pt x="741" y="140"/>
                  </a:lnTo>
                  <a:lnTo>
                    <a:pt x="739" y="141"/>
                  </a:lnTo>
                  <a:lnTo>
                    <a:pt x="606" y="196"/>
                  </a:lnTo>
                  <a:lnTo>
                    <a:pt x="603" y="197"/>
                  </a:lnTo>
                  <a:lnTo>
                    <a:pt x="601" y="199"/>
                  </a:lnTo>
                  <a:lnTo>
                    <a:pt x="599" y="201"/>
                  </a:lnTo>
                  <a:lnTo>
                    <a:pt x="598" y="205"/>
                  </a:lnTo>
                  <a:lnTo>
                    <a:pt x="597" y="206"/>
                  </a:lnTo>
                  <a:lnTo>
                    <a:pt x="597" y="209"/>
                  </a:lnTo>
                  <a:lnTo>
                    <a:pt x="597" y="212"/>
                  </a:lnTo>
                  <a:lnTo>
                    <a:pt x="598" y="215"/>
                  </a:lnTo>
                  <a:lnTo>
                    <a:pt x="649" y="337"/>
                  </a:lnTo>
                  <a:lnTo>
                    <a:pt x="653" y="356"/>
                  </a:lnTo>
                  <a:lnTo>
                    <a:pt x="653" y="375"/>
                  </a:lnTo>
                  <a:lnTo>
                    <a:pt x="647" y="393"/>
                  </a:lnTo>
                  <a:lnTo>
                    <a:pt x="637" y="409"/>
                  </a:lnTo>
                  <a:lnTo>
                    <a:pt x="622" y="422"/>
                  </a:lnTo>
                  <a:lnTo>
                    <a:pt x="576" y="456"/>
                  </a:lnTo>
                  <a:lnTo>
                    <a:pt x="532" y="493"/>
                  </a:lnTo>
                  <a:lnTo>
                    <a:pt x="492" y="533"/>
                  </a:lnTo>
                  <a:lnTo>
                    <a:pt x="455" y="577"/>
                  </a:lnTo>
                  <a:lnTo>
                    <a:pt x="421" y="624"/>
                  </a:lnTo>
                  <a:lnTo>
                    <a:pt x="408" y="638"/>
                  </a:lnTo>
                  <a:lnTo>
                    <a:pt x="392" y="648"/>
                  </a:lnTo>
                  <a:lnTo>
                    <a:pt x="374" y="653"/>
                  </a:lnTo>
                  <a:lnTo>
                    <a:pt x="355" y="654"/>
                  </a:lnTo>
                  <a:lnTo>
                    <a:pt x="336" y="649"/>
                  </a:lnTo>
                  <a:lnTo>
                    <a:pt x="215" y="599"/>
                  </a:lnTo>
                  <a:lnTo>
                    <a:pt x="212" y="598"/>
                  </a:lnTo>
                  <a:lnTo>
                    <a:pt x="211" y="598"/>
                  </a:lnTo>
                  <a:lnTo>
                    <a:pt x="209" y="597"/>
                  </a:lnTo>
                  <a:lnTo>
                    <a:pt x="206" y="598"/>
                  </a:lnTo>
                  <a:lnTo>
                    <a:pt x="203" y="599"/>
                  </a:lnTo>
                  <a:lnTo>
                    <a:pt x="200" y="600"/>
                  </a:lnTo>
                  <a:lnTo>
                    <a:pt x="197" y="603"/>
                  </a:lnTo>
                  <a:lnTo>
                    <a:pt x="194" y="607"/>
                  </a:lnTo>
                  <a:lnTo>
                    <a:pt x="140" y="739"/>
                  </a:lnTo>
                  <a:lnTo>
                    <a:pt x="139" y="743"/>
                  </a:lnTo>
                  <a:lnTo>
                    <a:pt x="139" y="748"/>
                  </a:lnTo>
                  <a:lnTo>
                    <a:pt x="140" y="751"/>
                  </a:lnTo>
                  <a:lnTo>
                    <a:pt x="141" y="753"/>
                  </a:lnTo>
                  <a:lnTo>
                    <a:pt x="143" y="755"/>
                  </a:lnTo>
                  <a:lnTo>
                    <a:pt x="145" y="756"/>
                  </a:lnTo>
                  <a:lnTo>
                    <a:pt x="148" y="758"/>
                  </a:lnTo>
                  <a:lnTo>
                    <a:pt x="270" y="809"/>
                  </a:lnTo>
                  <a:lnTo>
                    <a:pt x="287" y="819"/>
                  </a:lnTo>
                  <a:lnTo>
                    <a:pt x="299" y="832"/>
                  </a:lnTo>
                  <a:lnTo>
                    <a:pt x="309" y="849"/>
                  </a:lnTo>
                  <a:lnTo>
                    <a:pt x="313" y="867"/>
                  </a:lnTo>
                  <a:lnTo>
                    <a:pt x="312" y="888"/>
                  </a:lnTo>
                  <a:lnTo>
                    <a:pt x="301" y="959"/>
                  </a:lnTo>
                  <a:lnTo>
                    <a:pt x="297" y="1030"/>
                  </a:lnTo>
                  <a:lnTo>
                    <a:pt x="301" y="1102"/>
                  </a:lnTo>
                  <a:lnTo>
                    <a:pt x="312" y="1172"/>
                  </a:lnTo>
                  <a:lnTo>
                    <a:pt x="313" y="1192"/>
                  </a:lnTo>
                  <a:lnTo>
                    <a:pt x="309" y="1211"/>
                  </a:lnTo>
                  <a:lnTo>
                    <a:pt x="299" y="1227"/>
                  </a:lnTo>
                  <a:lnTo>
                    <a:pt x="287" y="1241"/>
                  </a:lnTo>
                  <a:lnTo>
                    <a:pt x="270" y="1251"/>
                  </a:lnTo>
                  <a:lnTo>
                    <a:pt x="148" y="1301"/>
                  </a:lnTo>
                  <a:lnTo>
                    <a:pt x="146" y="1302"/>
                  </a:lnTo>
                  <a:lnTo>
                    <a:pt x="144" y="1304"/>
                  </a:lnTo>
                  <a:lnTo>
                    <a:pt x="141" y="1307"/>
                  </a:lnTo>
                  <a:lnTo>
                    <a:pt x="140" y="1309"/>
                  </a:lnTo>
                  <a:lnTo>
                    <a:pt x="139" y="1311"/>
                  </a:lnTo>
                  <a:lnTo>
                    <a:pt x="139" y="1314"/>
                  </a:lnTo>
                  <a:lnTo>
                    <a:pt x="139" y="1317"/>
                  </a:lnTo>
                  <a:lnTo>
                    <a:pt x="140" y="1320"/>
                  </a:lnTo>
                  <a:lnTo>
                    <a:pt x="194" y="1453"/>
                  </a:lnTo>
                  <a:lnTo>
                    <a:pt x="197" y="1457"/>
                  </a:lnTo>
                  <a:lnTo>
                    <a:pt x="200" y="1459"/>
                  </a:lnTo>
                  <a:lnTo>
                    <a:pt x="203" y="1461"/>
                  </a:lnTo>
                  <a:lnTo>
                    <a:pt x="206" y="1462"/>
                  </a:lnTo>
                  <a:lnTo>
                    <a:pt x="209" y="1462"/>
                  </a:lnTo>
                  <a:lnTo>
                    <a:pt x="211" y="1462"/>
                  </a:lnTo>
                  <a:lnTo>
                    <a:pt x="212" y="1461"/>
                  </a:lnTo>
                  <a:lnTo>
                    <a:pt x="215" y="1461"/>
                  </a:lnTo>
                  <a:lnTo>
                    <a:pt x="336" y="1411"/>
                  </a:lnTo>
                  <a:lnTo>
                    <a:pt x="355" y="1406"/>
                  </a:lnTo>
                  <a:lnTo>
                    <a:pt x="374" y="1406"/>
                  </a:lnTo>
                  <a:lnTo>
                    <a:pt x="392" y="1412"/>
                  </a:lnTo>
                  <a:lnTo>
                    <a:pt x="408" y="1422"/>
                  </a:lnTo>
                  <a:lnTo>
                    <a:pt x="421" y="1437"/>
                  </a:lnTo>
                  <a:lnTo>
                    <a:pt x="455" y="1484"/>
                  </a:lnTo>
                  <a:lnTo>
                    <a:pt x="492" y="1527"/>
                  </a:lnTo>
                  <a:lnTo>
                    <a:pt x="532" y="1567"/>
                  </a:lnTo>
                  <a:lnTo>
                    <a:pt x="576" y="1605"/>
                  </a:lnTo>
                  <a:lnTo>
                    <a:pt x="622" y="1639"/>
                  </a:lnTo>
                  <a:lnTo>
                    <a:pt x="637" y="1651"/>
                  </a:lnTo>
                  <a:lnTo>
                    <a:pt x="647" y="1667"/>
                  </a:lnTo>
                  <a:lnTo>
                    <a:pt x="652" y="1685"/>
                  </a:lnTo>
                  <a:lnTo>
                    <a:pt x="653" y="1704"/>
                  </a:lnTo>
                  <a:lnTo>
                    <a:pt x="648" y="1723"/>
                  </a:lnTo>
                  <a:lnTo>
                    <a:pt x="598" y="1845"/>
                  </a:lnTo>
                  <a:lnTo>
                    <a:pt x="596" y="1853"/>
                  </a:lnTo>
                  <a:lnTo>
                    <a:pt x="599" y="1860"/>
                  </a:lnTo>
                  <a:lnTo>
                    <a:pt x="605" y="1864"/>
                  </a:lnTo>
                  <a:lnTo>
                    <a:pt x="738" y="1920"/>
                  </a:lnTo>
                  <a:lnTo>
                    <a:pt x="741" y="1921"/>
                  </a:lnTo>
                  <a:lnTo>
                    <a:pt x="743" y="1921"/>
                  </a:lnTo>
                  <a:lnTo>
                    <a:pt x="746" y="1921"/>
                  </a:lnTo>
                  <a:lnTo>
                    <a:pt x="749" y="1920"/>
                  </a:lnTo>
                  <a:lnTo>
                    <a:pt x="752" y="1919"/>
                  </a:lnTo>
                  <a:lnTo>
                    <a:pt x="756" y="1915"/>
                  </a:lnTo>
                  <a:lnTo>
                    <a:pt x="758" y="1912"/>
                  </a:lnTo>
                  <a:lnTo>
                    <a:pt x="807" y="1790"/>
                  </a:lnTo>
                  <a:lnTo>
                    <a:pt x="818" y="1773"/>
                  </a:lnTo>
                  <a:lnTo>
                    <a:pt x="832" y="1761"/>
                  </a:lnTo>
                  <a:lnTo>
                    <a:pt x="848" y="1751"/>
                  </a:lnTo>
                  <a:lnTo>
                    <a:pt x="867" y="1747"/>
                  </a:lnTo>
                  <a:lnTo>
                    <a:pt x="886" y="1748"/>
                  </a:lnTo>
                  <a:lnTo>
                    <a:pt x="957" y="1758"/>
                  </a:lnTo>
                  <a:lnTo>
                    <a:pt x="1029" y="1762"/>
                  </a:lnTo>
                  <a:lnTo>
                    <a:pt x="1100" y="1758"/>
                  </a:lnTo>
                  <a:lnTo>
                    <a:pt x="1171" y="1748"/>
                  </a:lnTo>
                  <a:lnTo>
                    <a:pt x="1175" y="1748"/>
                  </a:lnTo>
                  <a:lnTo>
                    <a:pt x="1180" y="1747"/>
                  </a:lnTo>
                  <a:lnTo>
                    <a:pt x="1184" y="1747"/>
                  </a:lnTo>
                  <a:lnTo>
                    <a:pt x="1200" y="1749"/>
                  </a:lnTo>
                  <a:lnTo>
                    <a:pt x="1215" y="1754"/>
                  </a:lnTo>
                  <a:lnTo>
                    <a:pt x="1229" y="1763"/>
                  </a:lnTo>
                  <a:lnTo>
                    <a:pt x="1241" y="1775"/>
                  </a:lnTo>
                  <a:lnTo>
                    <a:pt x="1249" y="1790"/>
                  </a:lnTo>
                  <a:lnTo>
                    <a:pt x="1299" y="1912"/>
                  </a:lnTo>
                  <a:lnTo>
                    <a:pt x="1301" y="1915"/>
                  </a:lnTo>
                  <a:lnTo>
                    <a:pt x="1303" y="1919"/>
                  </a:lnTo>
                  <a:lnTo>
                    <a:pt x="1306" y="1920"/>
                  </a:lnTo>
                  <a:lnTo>
                    <a:pt x="1309" y="1921"/>
                  </a:lnTo>
                  <a:lnTo>
                    <a:pt x="1313" y="1921"/>
                  </a:lnTo>
                  <a:lnTo>
                    <a:pt x="1316" y="1921"/>
                  </a:lnTo>
                  <a:lnTo>
                    <a:pt x="1319" y="1920"/>
                  </a:lnTo>
                  <a:lnTo>
                    <a:pt x="1451" y="1864"/>
                  </a:lnTo>
                  <a:lnTo>
                    <a:pt x="1454" y="1863"/>
                  </a:lnTo>
                  <a:lnTo>
                    <a:pt x="1457" y="1861"/>
                  </a:lnTo>
                  <a:lnTo>
                    <a:pt x="1459" y="1859"/>
                  </a:lnTo>
                  <a:lnTo>
                    <a:pt x="1460" y="1857"/>
                  </a:lnTo>
                  <a:lnTo>
                    <a:pt x="1461" y="1855"/>
                  </a:lnTo>
                  <a:lnTo>
                    <a:pt x="1461" y="1853"/>
                  </a:lnTo>
                  <a:lnTo>
                    <a:pt x="1461" y="1850"/>
                  </a:lnTo>
                  <a:lnTo>
                    <a:pt x="1460" y="1845"/>
                  </a:lnTo>
                  <a:lnTo>
                    <a:pt x="1409" y="1723"/>
                  </a:lnTo>
                  <a:lnTo>
                    <a:pt x="1405" y="1705"/>
                  </a:lnTo>
                  <a:lnTo>
                    <a:pt x="1405" y="1686"/>
                  </a:lnTo>
                  <a:lnTo>
                    <a:pt x="1411" y="1668"/>
                  </a:lnTo>
                  <a:lnTo>
                    <a:pt x="1421" y="1652"/>
                  </a:lnTo>
                  <a:lnTo>
                    <a:pt x="1435" y="1639"/>
                  </a:lnTo>
                  <a:lnTo>
                    <a:pt x="1482" y="1606"/>
                  </a:lnTo>
                  <a:lnTo>
                    <a:pt x="1525" y="1569"/>
                  </a:lnTo>
                  <a:lnTo>
                    <a:pt x="1566" y="1527"/>
                  </a:lnTo>
                  <a:lnTo>
                    <a:pt x="1603" y="1484"/>
                  </a:lnTo>
                  <a:lnTo>
                    <a:pt x="1637" y="1437"/>
                  </a:lnTo>
                  <a:lnTo>
                    <a:pt x="1649" y="1423"/>
                  </a:lnTo>
                  <a:lnTo>
                    <a:pt x="1665" y="1413"/>
                  </a:lnTo>
                  <a:lnTo>
                    <a:pt x="1683" y="1407"/>
                  </a:lnTo>
                  <a:lnTo>
                    <a:pt x="1702" y="1407"/>
                  </a:lnTo>
                  <a:lnTo>
                    <a:pt x="1721" y="1412"/>
                  </a:lnTo>
                  <a:lnTo>
                    <a:pt x="1843" y="1462"/>
                  </a:lnTo>
                  <a:lnTo>
                    <a:pt x="1845" y="1462"/>
                  </a:lnTo>
                  <a:lnTo>
                    <a:pt x="1846" y="1464"/>
                  </a:lnTo>
                  <a:lnTo>
                    <a:pt x="1848" y="1464"/>
                  </a:lnTo>
                  <a:lnTo>
                    <a:pt x="1851" y="1464"/>
                  </a:lnTo>
                  <a:lnTo>
                    <a:pt x="1855" y="1462"/>
                  </a:lnTo>
                  <a:lnTo>
                    <a:pt x="1858" y="1460"/>
                  </a:lnTo>
                  <a:lnTo>
                    <a:pt x="1861" y="1458"/>
                  </a:lnTo>
                  <a:lnTo>
                    <a:pt x="1863" y="1454"/>
                  </a:lnTo>
                  <a:lnTo>
                    <a:pt x="1917" y="1322"/>
                  </a:lnTo>
                  <a:lnTo>
                    <a:pt x="1918" y="1318"/>
                  </a:lnTo>
                  <a:lnTo>
                    <a:pt x="1918" y="1314"/>
                  </a:lnTo>
                  <a:lnTo>
                    <a:pt x="1917" y="1311"/>
                  </a:lnTo>
                  <a:lnTo>
                    <a:pt x="1916" y="1309"/>
                  </a:lnTo>
                  <a:lnTo>
                    <a:pt x="1915" y="1307"/>
                  </a:lnTo>
                  <a:lnTo>
                    <a:pt x="1913" y="1304"/>
                  </a:lnTo>
                  <a:lnTo>
                    <a:pt x="1910" y="1302"/>
                  </a:lnTo>
                  <a:lnTo>
                    <a:pt x="1788" y="1252"/>
                  </a:lnTo>
                  <a:lnTo>
                    <a:pt x="1771" y="1243"/>
                  </a:lnTo>
                  <a:lnTo>
                    <a:pt x="1758" y="1229"/>
                  </a:lnTo>
                  <a:lnTo>
                    <a:pt x="1749" y="1212"/>
                  </a:lnTo>
                  <a:lnTo>
                    <a:pt x="1745" y="1193"/>
                  </a:lnTo>
                  <a:lnTo>
                    <a:pt x="1746" y="1174"/>
                  </a:lnTo>
                  <a:lnTo>
                    <a:pt x="1756" y="1103"/>
                  </a:lnTo>
                  <a:lnTo>
                    <a:pt x="1760" y="1031"/>
                  </a:lnTo>
                  <a:lnTo>
                    <a:pt x="1756" y="960"/>
                  </a:lnTo>
                  <a:lnTo>
                    <a:pt x="1746" y="889"/>
                  </a:lnTo>
                  <a:lnTo>
                    <a:pt x="1745" y="870"/>
                  </a:lnTo>
                  <a:lnTo>
                    <a:pt x="1749" y="851"/>
                  </a:lnTo>
                  <a:lnTo>
                    <a:pt x="1757" y="834"/>
                  </a:lnTo>
                  <a:lnTo>
                    <a:pt x="1771" y="820"/>
                  </a:lnTo>
                  <a:lnTo>
                    <a:pt x="1788" y="810"/>
                  </a:lnTo>
                  <a:lnTo>
                    <a:pt x="1910" y="760"/>
                  </a:lnTo>
                  <a:lnTo>
                    <a:pt x="1915" y="755"/>
                  </a:lnTo>
                  <a:lnTo>
                    <a:pt x="1918" y="748"/>
                  </a:lnTo>
                  <a:lnTo>
                    <a:pt x="1917" y="740"/>
                  </a:lnTo>
                  <a:lnTo>
                    <a:pt x="1863" y="608"/>
                  </a:lnTo>
                  <a:lnTo>
                    <a:pt x="1861" y="603"/>
                  </a:lnTo>
                  <a:lnTo>
                    <a:pt x="1858" y="601"/>
                  </a:lnTo>
                  <a:lnTo>
                    <a:pt x="1855" y="599"/>
                  </a:lnTo>
                  <a:lnTo>
                    <a:pt x="1851" y="598"/>
                  </a:lnTo>
                  <a:lnTo>
                    <a:pt x="1848" y="598"/>
                  </a:lnTo>
                  <a:lnTo>
                    <a:pt x="1846" y="599"/>
                  </a:lnTo>
                  <a:lnTo>
                    <a:pt x="1843" y="599"/>
                  </a:lnTo>
                  <a:lnTo>
                    <a:pt x="1721" y="650"/>
                  </a:lnTo>
                  <a:lnTo>
                    <a:pt x="1702" y="654"/>
                  </a:lnTo>
                  <a:lnTo>
                    <a:pt x="1683" y="654"/>
                  </a:lnTo>
                  <a:lnTo>
                    <a:pt x="1665" y="649"/>
                  </a:lnTo>
                  <a:lnTo>
                    <a:pt x="1649" y="638"/>
                  </a:lnTo>
                  <a:lnTo>
                    <a:pt x="1637" y="624"/>
                  </a:lnTo>
                  <a:lnTo>
                    <a:pt x="1603" y="577"/>
                  </a:lnTo>
                  <a:lnTo>
                    <a:pt x="1566" y="533"/>
                  </a:lnTo>
                  <a:lnTo>
                    <a:pt x="1525" y="493"/>
                  </a:lnTo>
                  <a:lnTo>
                    <a:pt x="1482" y="456"/>
                  </a:lnTo>
                  <a:lnTo>
                    <a:pt x="1435" y="422"/>
                  </a:lnTo>
                  <a:lnTo>
                    <a:pt x="1421" y="409"/>
                  </a:lnTo>
                  <a:lnTo>
                    <a:pt x="1411" y="393"/>
                  </a:lnTo>
                  <a:lnTo>
                    <a:pt x="1406" y="375"/>
                  </a:lnTo>
                  <a:lnTo>
                    <a:pt x="1405" y="356"/>
                  </a:lnTo>
                  <a:lnTo>
                    <a:pt x="1410" y="337"/>
                  </a:lnTo>
                  <a:lnTo>
                    <a:pt x="1460" y="215"/>
                  </a:lnTo>
                  <a:lnTo>
                    <a:pt x="1462" y="211"/>
                  </a:lnTo>
                  <a:lnTo>
                    <a:pt x="1461" y="208"/>
                  </a:lnTo>
                  <a:lnTo>
                    <a:pt x="1460" y="205"/>
                  </a:lnTo>
                  <a:lnTo>
                    <a:pt x="1460" y="202"/>
                  </a:lnTo>
                  <a:lnTo>
                    <a:pt x="1458" y="200"/>
                  </a:lnTo>
                  <a:lnTo>
                    <a:pt x="1455" y="198"/>
                  </a:lnTo>
                  <a:lnTo>
                    <a:pt x="1452" y="196"/>
                  </a:lnTo>
                  <a:lnTo>
                    <a:pt x="1320" y="142"/>
                  </a:lnTo>
                  <a:lnTo>
                    <a:pt x="1317" y="141"/>
                  </a:lnTo>
                  <a:lnTo>
                    <a:pt x="1315" y="140"/>
                  </a:lnTo>
                  <a:lnTo>
                    <a:pt x="1311" y="141"/>
                  </a:lnTo>
                  <a:lnTo>
                    <a:pt x="1308" y="142"/>
                  </a:lnTo>
                  <a:lnTo>
                    <a:pt x="1305" y="143"/>
                  </a:lnTo>
                  <a:lnTo>
                    <a:pt x="1302" y="146"/>
                  </a:lnTo>
                  <a:lnTo>
                    <a:pt x="1300" y="149"/>
                  </a:lnTo>
                  <a:lnTo>
                    <a:pt x="1250" y="271"/>
                  </a:lnTo>
                  <a:lnTo>
                    <a:pt x="1239" y="288"/>
                  </a:lnTo>
                  <a:lnTo>
                    <a:pt x="1226" y="301"/>
                  </a:lnTo>
                  <a:lnTo>
                    <a:pt x="1210" y="310"/>
                  </a:lnTo>
                  <a:lnTo>
                    <a:pt x="1191" y="314"/>
                  </a:lnTo>
                  <a:lnTo>
                    <a:pt x="1172" y="313"/>
                  </a:lnTo>
                  <a:lnTo>
                    <a:pt x="1101" y="302"/>
                  </a:lnTo>
                  <a:lnTo>
                    <a:pt x="1030" y="299"/>
                  </a:lnTo>
                  <a:lnTo>
                    <a:pt x="958" y="302"/>
                  </a:lnTo>
                  <a:lnTo>
                    <a:pt x="888" y="313"/>
                  </a:lnTo>
                  <a:lnTo>
                    <a:pt x="868" y="314"/>
                  </a:lnTo>
                  <a:lnTo>
                    <a:pt x="850" y="310"/>
                  </a:lnTo>
                  <a:lnTo>
                    <a:pt x="833" y="301"/>
                  </a:lnTo>
                  <a:lnTo>
                    <a:pt x="819" y="287"/>
                  </a:lnTo>
                  <a:lnTo>
                    <a:pt x="809" y="270"/>
                  </a:lnTo>
                  <a:lnTo>
                    <a:pt x="759" y="148"/>
                  </a:lnTo>
                  <a:lnTo>
                    <a:pt x="757" y="145"/>
                  </a:lnTo>
                  <a:lnTo>
                    <a:pt x="755" y="142"/>
                  </a:lnTo>
                  <a:lnTo>
                    <a:pt x="751" y="141"/>
                  </a:lnTo>
                  <a:lnTo>
                    <a:pt x="748" y="140"/>
                  </a:lnTo>
                  <a:lnTo>
                    <a:pt x="745" y="140"/>
                  </a:lnTo>
                  <a:close/>
                  <a:moveTo>
                    <a:pt x="1315" y="0"/>
                  </a:moveTo>
                  <a:lnTo>
                    <a:pt x="1344" y="3"/>
                  </a:lnTo>
                  <a:lnTo>
                    <a:pt x="1374" y="12"/>
                  </a:lnTo>
                  <a:lnTo>
                    <a:pt x="1506" y="67"/>
                  </a:lnTo>
                  <a:lnTo>
                    <a:pt x="1529" y="78"/>
                  </a:lnTo>
                  <a:lnTo>
                    <a:pt x="1548" y="92"/>
                  </a:lnTo>
                  <a:lnTo>
                    <a:pt x="1565" y="109"/>
                  </a:lnTo>
                  <a:lnTo>
                    <a:pt x="1579" y="129"/>
                  </a:lnTo>
                  <a:lnTo>
                    <a:pt x="1590" y="151"/>
                  </a:lnTo>
                  <a:lnTo>
                    <a:pt x="1599" y="180"/>
                  </a:lnTo>
                  <a:lnTo>
                    <a:pt x="1602" y="211"/>
                  </a:lnTo>
                  <a:lnTo>
                    <a:pt x="1599" y="241"/>
                  </a:lnTo>
                  <a:lnTo>
                    <a:pt x="1590" y="270"/>
                  </a:lnTo>
                  <a:lnTo>
                    <a:pt x="1561" y="340"/>
                  </a:lnTo>
                  <a:lnTo>
                    <a:pt x="1605" y="375"/>
                  </a:lnTo>
                  <a:lnTo>
                    <a:pt x="1646" y="415"/>
                  </a:lnTo>
                  <a:lnTo>
                    <a:pt x="1684" y="455"/>
                  </a:lnTo>
                  <a:lnTo>
                    <a:pt x="1720" y="499"/>
                  </a:lnTo>
                  <a:lnTo>
                    <a:pt x="1790" y="470"/>
                  </a:lnTo>
                  <a:lnTo>
                    <a:pt x="1819" y="461"/>
                  </a:lnTo>
                  <a:lnTo>
                    <a:pt x="1849" y="458"/>
                  </a:lnTo>
                  <a:lnTo>
                    <a:pt x="1876" y="460"/>
                  </a:lnTo>
                  <a:lnTo>
                    <a:pt x="1901" y="467"/>
                  </a:lnTo>
                  <a:lnTo>
                    <a:pt x="1925" y="477"/>
                  </a:lnTo>
                  <a:lnTo>
                    <a:pt x="1946" y="492"/>
                  </a:lnTo>
                  <a:lnTo>
                    <a:pt x="1965" y="509"/>
                  </a:lnTo>
                  <a:lnTo>
                    <a:pt x="1981" y="530"/>
                  </a:lnTo>
                  <a:lnTo>
                    <a:pt x="1993" y="554"/>
                  </a:lnTo>
                  <a:lnTo>
                    <a:pt x="2047" y="686"/>
                  </a:lnTo>
                  <a:lnTo>
                    <a:pt x="2056" y="716"/>
                  </a:lnTo>
                  <a:lnTo>
                    <a:pt x="2059" y="746"/>
                  </a:lnTo>
                  <a:lnTo>
                    <a:pt x="2056" y="776"/>
                  </a:lnTo>
                  <a:lnTo>
                    <a:pt x="2047" y="805"/>
                  </a:lnTo>
                  <a:lnTo>
                    <a:pt x="2036" y="827"/>
                  </a:lnTo>
                  <a:lnTo>
                    <a:pt x="2022" y="847"/>
                  </a:lnTo>
                  <a:lnTo>
                    <a:pt x="2005" y="864"/>
                  </a:lnTo>
                  <a:lnTo>
                    <a:pt x="1985" y="878"/>
                  </a:lnTo>
                  <a:lnTo>
                    <a:pt x="1964" y="890"/>
                  </a:lnTo>
                  <a:lnTo>
                    <a:pt x="1893" y="918"/>
                  </a:lnTo>
                  <a:lnTo>
                    <a:pt x="1900" y="994"/>
                  </a:lnTo>
                  <a:lnTo>
                    <a:pt x="1900" y="1068"/>
                  </a:lnTo>
                  <a:lnTo>
                    <a:pt x="1893" y="1143"/>
                  </a:lnTo>
                  <a:lnTo>
                    <a:pt x="1964" y="1172"/>
                  </a:lnTo>
                  <a:lnTo>
                    <a:pt x="1985" y="1184"/>
                  </a:lnTo>
                  <a:lnTo>
                    <a:pt x="2005" y="1198"/>
                  </a:lnTo>
                  <a:lnTo>
                    <a:pt x="2022" y="1215"/>
                  </a:lnTo>
                  <a:lnTo>
                    <a:pt x="2037" y="1234"/>
                  </a:lnTo>
                  <a:lnTo>
                    <a:pt x="2047" y="1257"/>
                  </a:lnTo>
                  <a:lnTo>
                    <a:pt x="2056" y="1286"/>
                  </a:lnTo>
                  <a:lnTo>
                    <a:pt x="2059" y="1316"/>
                  </a:lnTo>
                  <a:lnTo>
                    <a:pt x="2056" y="1347"/>
                  </a:lnTo>
                  <a:lnTo>
                    <a:pt x="2047" y="1376"/>
                  </a:lnTo>
                  <a:lnTo>
                    <a:pt x="1993" y="1508"/>
                  </a:lnTo>
                  <a:lnTo>
                    <a:pt x="1981" y="1532"/>
                  </a:lnTo>
                  <a:lnTo>
                    <a:pt x="1965" y="1553"/>
                  </a:lnTo>
                  <a:lnTo>
                    <a:pt x="1946" y="1571"/>
                  </a:lnTo>
                  <a:lnTo>
                    <a:pt x="1925" y="1584"/>
                  </a:lnTo>
                  <a:lnTo>
                    <a:pt x="1901" y="1595"/>
                  </a:lnTo>
                  <a:lnTo>
                    <a:pt x="1876" y="1601"/>
                  </a:lnTo>
                  <a:lnTo>
                    <a:pt x="1849" y="1605"/>
                  </a:lnTo>
                  <a:lnTo>
                    <a:pt x="1819" y="1601"/>
                  </a:lnTo>
                  <a:lnTo>
                    <a:pt x="1790" y="1592"/>
                  </a:lnTo>
                  <a:lnTo>
                    <a:pt x="1720" y="1563"/>
                  </a:lnTo>
                  <a:lnTo>
                    <a:pt x="1684" y="1607"/>
                  </a:lnTo>
                  <a:lnTo>
                    <a:pt x="1646" y="1647"/>
                  </a:lnTo>
                  <a:lnTo>
                    <a:pt x="1605" y="1686"/>
                  </a:lnTo>
                  <a:lnTo>
                    <a:pt x="1561" y="1721"/>
                  </a:lnTo>
                  <a:lnTo>
                    <a:pt x="1590" y="1792"/>
                  </a:lnTo>
                  <a:lnTo>
                    <a:pt x="1599" y="1821"/>
                  </a:lnTo>
                  <a:lnTo>
                    <a:pt x="1602" y="1852"/>
                  </a:lnTo>
                  <a:lnTo>
                    <a:pt x="1599" y="1881"/>
                  </a:lnTo>
                  <a:lnTo>
                    <a:pt x="1590" y="1911"/>
                  </a:lnTo>
                  <a:lnTo>
                    <a:pt x="1579" y="1933"/>
                  </a:lnTo>
                  <a:lnTo>
                    <a:pt x="1565" y="1952"/>
                  </a:lnTo>
                  <a:lnTo>
                    <a:pt x="1548" y="1971"/>
                  </a:lnTo>
                  <a:lnTo>
                    <a:pt x="1527" y="1984"/>
                  </a:lnTo>
                  <a:lnTo>
                    <a:pt x="1506" y="1995"/>
                  </a:lnTo>
                  <a:lnTo>
                    <a:pt x="1374" y="2050"/>
                  </a:lnTo>
                  <a:lnTo>
                    <a:pt x="1344" y="2059"/>
                  </a:lnTo>
                  <a:lnTo>
                    <a:pt x="1315" y="2062"/>
                  </a:lnTo>
                  <a:lnTo>
                    <a:pt x="1288" y="2060"/>
                  </a:lnTo>
                  <a:lnTo>
                    <a:pt x="1263" y="2053"/>
                  </a:lnTo>
                  <a:lnTo>
                    <a:pt x="1238" y="2043"/>
                  </a:lnTo>
                  <a:lnTo>
                    <a:pt x="1217" y="2029"/>
                  </a:lnTo>
                  <a:lnTo>
                    <a:pt x="1198" y="2011"/>
                  </a:lnTo>
                  <a:lnTo>
                    <a:pt x="1183" y="1990"/>
                  </a:lnTo>
                  <a:lnTo>
                    <a:pt x="1171" y="1966"/>
                  </a:lnTo>
                  <a:lnTo>
                    <a:pt x="1142" y="1896"/>
                  </a:lnTo>
                  <a:lnTo>
                    <a:pt x="1067" y="1903"/>
                  </a:lnTo>
                  <a:lnTo>
                    <a:pt x="992" y="1903"/>
                  </a:lnTo>
                  <a:lnTo>
                    <a:pt x="918" y="1896"/>
                  </a:lnTo>
                  <a:lnTo>
                    <a:pt x="888" y="1966"/>
                  </a:lnTo>
                  <a:lnTo>
                    <a:pt x="876" y="1990"/>
                  </a:lnTo>
                  <a:lnTo>
                    <a:pt x="860" y="2011"/>
                  </a:lnTo>
                  <a:lnTo>
                    <a:pt x="841" y="2029"/>
                  </a:lnTo>
                  <a:lnTo>
                    <a:pt x="820" y="2043"/>
                  </a:lnTo>
                  <a:lnTo>
                    <a:pt x="797" y="2053"/>
                  </a:lnTo>
                  <a:lnTo>
                    <a:pt x="771" y="2060"/>
                  </a:lnTo>
                  <a:lnTo>
                    <a:pt x="745" y="2062"/>
                  </a:lnTo>
                  <a:lnTo>
                    <a:pt x="714" y="2059"/>
                  </a:lnTo>
                  <a:lnTo>
                    <a:pt x="686" y="2050"/>
                  </a:lnTo>
                  <a:lnTo>
                    <a:pt x="553" y="1995"/>
                  </a:lnTo>
                  <a:lnTo>
                    <a:pt x="528" y="1982"/>
                  </a:lnTo>
                  <a:lnTo>
                    <a:pt x="507" y="1966"/>
                  </a:lnTo>
                  <a:lnTo>
                    <a:pt x="489" y="1946"/>
                  </a:lnTo>
                  <a:lnTo>
                    <a:pt x="474" y="1924"/>
                  </a:lnTo>
                  <a:lnTo>
                    <a:pt x="464" y="1899"/>
                  </a:lnTo>
                  <a:lnTo>
                    <a:pt x="458" y="1873"/>
                  </a:lnTo>
                  <a:lnTo>
                    <a:pt x="457" y="1846"/>
                  </a:lnTo>
                  <a:lnTo>
                    <a:pt x="460" y="1820"/>
                  </a:lnTo>
                  <a:lnTo>
                    <a:pt x="469" y="1792"/>
                  </a:lnTo>
                  <a:lnTo>
                    <a:pt x="497" y="1722"/>
                  </a:lnTo>
                  <a:lnTo>
                    <a:pt x="454" y="1687"/>
                  </a:lnTo>
                  <a:lnTo>
                    <a:pt x="414" y="1648"/>
                  </a:lnTo>
                  <a:lnTo>
                    <a:pt x="375" y="1607"/>
                  </a:lnTo>
                  <a:lnTo>
                    <a:pt x="339" y="1563"/>
                  </a:lnTo>
                  <a:lnTo>
                    <a:pt x="270" y="1593"/>
                  </a:lnTo>
                  <a:lnTo>
                    <a:pt x="240" y="1601"/>
                  </a:lnTo>
                  <a:lnTo>
                    <a:pt x="209" y="1605"/>
                  </a:lnTo>
                  <a:lnTo>
                    <a:pt x="183" y="1602"/>
                  </a:lnTo>
                  <a:lnTo>
                    <a:pt x="157" y="1596"/>
                  </a:lnTo>
                  <a:lnTo>
                    <a:pt x="134" y="1586"/>
                  </a:lnTo>
                  <a:lnTo>
                    <a:pt x="113" y="1571"/>
                  </a:lnTo>
                  <a:lnTo>
                    <a:pt x="94" y="1554"/>
                  </a:lnTo>
                  <a:lnTo>
                    <a:pt x="78" y="1532"/>
                  </a:lnTo>
                  <a:lnTo>
                    <a:pt x="66" y="1509"/>
                  </a:lnTo>
                  <a:lnTo>
                    <a:pt x="11" y="1377"/>
                  </a:lnTo>
                  <a:lnTo>
                    <a:pt x="3" y="1347"/>
                  </a:lnTo>
                  <a:lnTo>
                    <a:pt x="0" y="1317"/>
                  </a:lnTo>
                  <a:lnTo>
                    <a:pt x="3" y="1286"/>
                  </a:lnTo>
                  <a:lnTo>
                    <a:pt x="11" y="1258"/>
                  </a:lnTo>
                  <a:lnTo>
                    <a:pt x="23" y="1236"/>
                  </a:lnTo>
                  <a:lnTo>
                    <a:pt x="37" y="1215"/>
                  </a:lnTo>
                  <a:lnTo>
                    <a:pt x="55" y="1198"/>
                  </a:lnTo>
                  <a:lnTo>
                    <a:pt x="74" y="1185"/>
                  </a:lnTo>
                  <a:lnTo>
                    <a:pt x="96" y="1173"/>
                  </a:lnTo>
                  <a:lnTo>
                    <a:pt x="166" y="1144"/>
                  </a:lnTo>
                  <a:lnTo>
                    <a:pt x="159" y="1069"/>
                  </a:lnTo>
                  <a:lnTo>
                    <a:pt x="159" y="995"/>
                  </a:lnTo>
                  <a:lnTo>
                    <a:pt x="166" y="919"/>
                  </a:lnTo>
                  <a:lnTo>
                    <a:pt x="96" y="890"/>
                  </a:lnTo>
                  <a:lnTo>
                    <a:pt x="74" y="879"/>
                  </a:lnTo>
                  <a:lnTo>
                    <a:pt x="54" y="864"/>
                  </a:lnTo>
                  <a:lnTo>
                    <a:pt x="37" y="847"/>
                  </a:lnTo>
                  <a:lnTo>
                    <a:pt x="23" y="828"/>
                  </a:lnTo>
                  <a:lnTo>
                    <a:pt x="11" y="806"/>
                  </a:lnTo>
                  <a:lnTo>
                    <a:pt x="3" y="776"/>
                  </a:lnTo>
                  <a:lnTo>
                    <a:pt x="0" y="747"/>
                  </a:lnTo>
                  <a:lnTo>
                    <a:pt x="3" y="716"/>
                  </a:lnTo>
                  <a:lnTo>
                    <a:pt x="11" y="687"/>
                  </a:lnTo>
                  <a:lnTo>
                    <a:pt x="66" y="555"/>
                  </a:lnTo>
                  <a:lnTo>
                    <a:pt x="78" y="530"/>
                  </a:lnTo>
                  <a:lnTo>
                    <a:pt x="94" y="510"/>
                  </a:lnTo>
                  <a:lnTo>
                    <a:pt x="113" y="492"/>
                  </a:lnTo>
                  <a:lnTo>
                    <a:pt x="134" y="478"/>
                  </a:lnTo>
                  <a:lnTo>
                    <a:pt x="157" y="468"/>
                  </a:lnTo>
                  <a:lnTo>
                    <a:pt x="183" y="461"/>
                  </a:lnTo>
                  <a:lnTo>
                    <a:pt x="209" y="458"/>
                  </a:lnTo>
                  <a:lnTo>
                    <a:pt x="240" y="461"/>
                  </a:lnTo>
                  <a:lnTo>
                    <a:pt x="270" y="471"/>
                  </a:lnTo>
                  <a:lnTo>
                    <a:pt x="339" y="499"/>
                  </a:lnTo>
                  <a:lnTo>
                    <a:pt x="374" y="456"/>
                  </a:lnTo>
                  <a:lnTo>
                    <a:pt x="414" y="416"/>
                  </a:lnTo>
                  <a:lnTo>
                    <a:pt x="454" y="376"/>
                  </a:lnTo>
                  <a:lnTo>
                    <a:pt x="497" y="340"/>
                  </a:lnTo>
                  <a:lnTo>
                    <a:pt x="469" y="270"/>
                  </a:lnTo>
                  <a:lnTo>
                    <a:pt x="460" y="242"/>
                  </a:lnTo>
                  <a:lnTo>
                    <a:pt x="457" y="211"/>
                  </a:lnTo>
                  <a:lnTo>
                    <a:pt x="460" y="181"/>
                  </a:lnTo>
                  <a:lnTo>
                    <a:pt x="469" y="152"/>
                  </a:lnTo>
                  <a:lnTo>
                    <a:pt x="480" y="129"/>
                  </a:lnTo>
                  <a:lnTo>
                    <a:pt x="494" y="110"/>
                  </a:lnTo>
                  <a:lnTo>
                    <a:pt x="511" y="92"/>
                  </a:lnTo>
                  <a:lnTo>
                    <a:pt x="531" y="78"/>
                  </a:lnTo>
                  <a:lnTo>
                    <a:pt x="553" y="68"/>
                  </a:lnTo>
                  <a:lnTo>
                    <a:pt x="686" y="13"/>
                  </a:lnTo>
                  <a:lnTo>
                    <a:pt x="714" y="4"/>
                  </a:lnTo>
                  <a:lnTo>
                    <a:pt x="745" y="1"/>
                  </a:lnTo>
                  <a:lnTo>
                    <a:pt x="771" y="3"/>
                  </a:lnTo>
                  <a:lnTo>
                    <a:pt x="797" y="9"/>
                  </a:lnTo>
                  <a:lnTo>
                    <a:pt x="820" y="20"/>
                  </a:lnTo>
                  <a:lnTo>
                    <a:pt x="841" y="34"/>
                  </a:lnTo>
                  <a:lnTo>
                    <a:pt x="860" y="52"/>
                  </a:lnTo>
                  <a:lnTo>
                    <a:pt x="876" y="73"/>
                  </a:lnTo>
                  <a:lnTo>
                    <a:pt x="888" y="96"/>
                  </a:lnTo>
                  <a:lnTo>
                    <a:pt x="918" y="166"/>
                  </a:lnTo>
                  <a:lnTo>
                    <a:pt x="992" y="160"/>
                  </a:lnTo>
                  <a:lnTo>
                    <a:pt x="1067" y="160"/>
                  </a:lnTo>
                  <a:lnTo>
                    <a:pt x="1142" y="166"/>
                  </a:lnTo>
                  <a:lnTo>
                    <a:pt x="1171" y="96"/>
                  </a:lnTo>
                  <a:lnTo>
                    <a:pt x="1183" y="72"/>
                  </a:lnTo>
                  <a:lnTo>
                    <a:pt x="1198" y="52"/>
                  </a:lnTo>
                  <a:lnTo>
                    <a:pt x="1217" y="34"/>
                  </a:lnTo>
                  <a:lnTo>
                    <a:pt x="1238" y="19"/>
                  </a:lnTo>
                  <a:lnTo>
                    <a:pt x="1263" y="8"/>
                  </a:lnTo>
                  <a:lnTo>
                    <a:pt x="1288" y="2"/>
                  </a:lnTo>
                  <a:lnTo>
                    <a:pt x="1315" y="0"/>
                  </a:lnTo>
                  <a:close/>
                </a:path>
              </a:pathLst>
            </a:custGeom>
            <a:solidFill>
              <a:srgbClr val="848CC4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>
                <a:cs typeface="+mn-ea"/>
                <a:sym typeface="+mn-lt"/>
              </a:endParaRPr>
            </a:p>
          </p:txBody>
        </p:sp>
      </p:grpSp>
      <p:sp>
        <p:nvSpPr>
          <p:cNvPr id="10" name="Round Same Side Corner Rectangle 94"/>
          <p:cNvSpPr/>
          <p:nvPr/>
        </p:nvSpPr>
        <p:spPr>
          <a:xfrm rot="16200000">
            <a:off x="4131310" y="1059180"/>
            <a:ext cx="956310" cy="2173605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84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400">
              <a:cs typeface="+mn-ea"/>
              <a:sym typeface="+mn-lt"/>
            </a:endParaRPr>
          </a:p>
        </p:txBody>
      </p:sp>
      <p:sp>
        <p:nvSpPr>
          <p:cNvPr id="11" name="Oval 95"/>
          <p:cNvSpPr/>
          <p:nvPr/>
        </p:nvSpPr>
        <p:spPr>
          <a:xfrm>
            <a:off x="3624580" y="1758315"/>
            <a:ext cx="774700" cy="7747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400" dirty="0">
              <a:cs typeface="+mn-ea"/>
              <a:sym typeface="+mn-lt"/>
            </a:endParaRPr>
          </a:p>
        </p:txBody>
      </p:sp>
      <p:sp>
        <p:nvSpPr>
          <p:cNvPr id="12" name="Round Same Side Corner Rectangle 96"/>
          <p:cNvSpPr/>
          <p:nvPr/>
        </p:nvSpPr>
        <p:spPr>
          <a:xfrm rot="16200000">
            <a:off x="4131310" y="2085975"/>
            <a:ext cx="956310" cy="2173605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B3D7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400">
              <a:cs typeface="+mn-ea"/>
              <a:sym typeface="+mn-lt"/>
            </a:endParaRPr>
          </a:p>
        </p:txBody>
      </p:sp>
      <p:sp>
        <p:nvSpPr>
          <p:cNvPr id="13" name="Oval 97"/>
          <p:cNvSpPr/>
          <p:nvPr/>
        </p:nvSpPr>
        <p:spPr>
          <a:xfrm>
            <a:off x="3624580" y="2785110"/>
            <a:ext cx="774700" cy="7747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400" dirty="0">
              <a:cs typeface="+mn-ea"/>
              <a:sym typeface="+mn-lt"/>
            </a:endParaRPr>
          </a:p>
        </p:txBody>
      </p:sp>
      <p:sp>
        <p:nvSpPr>
          <p:cNvPr id="14" name="Round Same Side Corner Rectangle 98"/>
          <p:cNvSpPr/>
          <p:nvPr/>
        </p:nvSpPr>
        <p:spPr>
          <a:xfrm rot="16200000">
            <a:off x="4131310" y="3112770"/>
            <a:ext cx="956310" cy="2173605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84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400">
              <a:cs typeface="+mn-ea"/>
              <a:sym typeface="+mn-lt"/>
            </a:endParaRPr>
          </a:p>
        </p:txBody>
      </p:sp>
      <p:sp>
        <p:nvSpPr>
          <p:cNvPr id="15" name="Oval 99"/>
          <p:cNvSpPr/>
          <p:nvPr/>
        </p:nvSpPr>
        <p:spPr>
          <a:xfrm>
            <a:off x="3624580" y="3812540"/>
            <a:ext cx="774700" cy="7747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400">
              <a:cs typeface="+mn-ea"/>
              <a:sym typeface="+mn-lt"/>
            </a:endParaRPr>
          </a:p>
        </p:txBody>
      </p:sp>
      <p:sp>
        <p:nvSpPr>
          <p:cNvPr id="16" name="Round Same Side Corner Rectangle 100"/>
          <p:cNvSpPr/>
          <p:nvPr/>
        </p:nvSpPr>
        <p:spPr>
          <a:xfrm rot="16200000">
            <a:off x="4131310" y="4139565"/>
            <a:ext cx="956310" cy="2173605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B3D7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400">
              <a:cs typeface="+mn-ea"/>
              <a:sym typeface="+mn-lt"/>
            </a:endParaRPr>
          </a:p>
        </p:txBody>
      </p:sp>
      <p:sp>
        <p:nvSpPr>
          <p:cNvPr id="17" name="Oval 101"/>
          <p:cNvSpPr/>
          <p:nvPr/>
        </p:nvSpPr>
        <p:spPr>
          <a:xfrm>
            <a:off x="3624580" y="4839335"/>
            <a:ext cx="774700" cy="7747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400">
              <a:cs typeface="+mn-ea"/>
              <a:sym typeface="+mn-lt"/>
            </a:endParaRPr>
          </a:p>
        </p:txBody>
      </p:sp>
      <p:grpSp>
        <p:nvGrpSpPr>
          <p:cNvPr id="18" name="Group 102"/>
          <p:cNvGrpSpPr/>
          <p:nvPr/>
        </p:nvGrpSpPr>
        <p:grpSpPr>
          <a:xfrm rot="0">
            <a:off x="3744595" y="2979420"/>
            <a:ext cx="534670" cy="386715"/>
            <a:chOff x="4451350" y="1993900"/>
            <a:chExt cx="550863" cy="398462"/>
          </a:xfrm>
          <a:solidFill>
            <a:srgbClr val="B3D78B"/>
          </a:solidFill>
        </p:grpSpPr>
        <p:sp>
          <p:nvSpPr>
            <p:cNvPr id="43" name="Freeform 62"/>
            <p:cNvSpPr>
              <a:spLocks noEditPoints="1"/>
            </p:cNvSpPr>
            <p:nvPr/>
          </p:nvSpPr>
          <p:spPr bwMode="auto">
            <a:xfrm>
              <a:off x="4451350" y="1993900"/>
              <a:ext cx="369888" cy="398462"/>
            </a:xfrm>
            <a:custGeom>
              <a:avLst/>
              <a:gdLst>
                <a:gd name="T0" fmla="*/ 987 w 2332"/>
                <a:gd name="T1" fmla="*/ 170 h 2514"/>
                <a:gd name="T2" fmla="*/ 851 w 2332"/>
                <a:gd name="T3" fmla="*/ 274 h 2514"/>
                <a:gd name="T4" fmla="*/ 785 w 2332"/>
                <a:gd name="T5" fmla="*/ 434 h 2514"/>
                <a:gd name="T6" fmla="*/ 792 w 2332"/>
                <a:gd name="T7" fmla="*/ 983 h 2514"/>
                <a:gd name="T8" fmla="*/ 854 w 2332"/>
                <a:gd name="T9" fmla="*/ 1053 h 2514"/>
                <a:gd name="T10" fmla="*/ 872 w 2332"/>
                <a:gd name="T11" fmla="*/ 1535 h 2514"/>
                <a:gd name="T12" fmla="*/ 839 w 2332"/>
                <a:gd name="T13" fmla="*/ 1605 h 2514"/>
                <a:gd name="T14" fmla="*/ 771 w 2332"/>
                <a:gd name="T15" fmla="*/ 1642 h 2514"/>
                <a:gd name="T16" fmla="*/ 647 w 2332"/>
                <a:gd name="T17" fmla="*/ 1709 h 2514"/>
                <a:gd name="T18" fmla="*/ 481 w 2332"/>
                <a:gd name="T19" fmla="*/ 1811 h 2514"/>
                <a:gd name="T20" fmla="*/ 291 w 2332"/>
                <a:gd name="T21" fmla="*/ 1944 h 2514"/>
                <a:gd name="T22" fmla="*/ 160 w 2332"/>
                <a:gd name="T23" fmla="*/ 2060 h 2514"/>
                <a:gd name="T24" fmla="*/ 140 w 2332"/>
                <a:gd name="T25" fmla="*/ 2374 h 2514"/>
                <a:gd name="T26" fmla="*/ 2182 w 2332"/>
                <a:gd name="T27" fmla="*/ 2082 h 2514"/>
                <a:gd name="T28" fmla="*/ 2089 w 2332"/>
                <a:gd name="T29" fmla="*/ 1980 h 2514"/>
                <a:gd name="T30" fmla="*/ 1896 w 2332"/>
                <a:gd name="T31" fmla="*/ 1841 h 2514"/>
                <a:gd name="T32" fmla="*/ 1722 w 2332"/>
                <a:gd name="T33" fmla="*/ 1731 h 2514"/>
                <a:gd name="T34" fmla="*/ 1586 w 2332"/>
                <a:gd name="T35" fmla="*/ 1655 h 2514"/>
                <a:gd name="T36" fmla="*/ 1510 w 2332"/>
                <a:gd name="T37" fmla="*/ 1616 h 2514"/>
                <a:gd name="T38" fmla="*/ 1462 w 2332"/>
                <a:gd name="T39" fmla="*/ 1555 h 2514"/>
                <a:gd name="T40" fmla="*/ 1468 w 2332"/>
                <a:gd name="T41" fmla="*/ 1067 h 2514"/>
                <a:gd name="T42" fmla="*/ 1528 w 2332"/>
                <a:gd name="T43" fmla="*/ 1005 h 2514"/>
                <a:gd name="T44" fmla="*/ 1550 w 2332"/>
                <a:gd name="T45" fmla="*/ 479 h 2514"/>
                <a:gd name="T46" fmla="*/ 1504 w 2332"/>
                <a:gd name="T47" fmla="*/ 309 h 2514"/>
                <a:gd name="T48" fmla="*/ 1384 w 2332"/>
                <a:gd name="T49" fmla="*/ 189 h 2514"/>
                <a:gd name="T50" fmla="*/ 1214 w 2332"/>
                <a:gd name="T51" fmla="*/ 143 h 2514"/>
                <a:gd name="T52" fmla="*/ 1270 w 2332"/>
                <a:gd name="T53" fmla="*/ 4 h 2514"/>
                <a:gd name="T54" fmla="*/ 1469 w 2332"/>
                <a:gd name="T55" fmla="*/ 74 h 2514"/>
                <a:gd name="T56" fmla="*/ 1617 w 2332"/>
                <a:gd name="T57" fmla="*/ 222 h 2514"/>
                <a:gd name="T58" fmla="*/ 1687 w 2332"/>
                <a:gd name="T59" fmla="*/ 422 h 2514"/>
                <a:gd name="T60" fmla="*/ 1680 w 2332"/>
                <a:gd name="T61" fmla="*/ 1006 h 2514"/>
                <a:gd name="T62" fmla="*/ 1600 w 2332"/>
                <a:gd name="T63" fmla="*/ 1134 h 2514"/>
                <a:gd name="T64" fmla="*/ 1685 w 2332"/>
                <a:gd name="T65" fmla="*/ 1549 h 2514"/>
                <a:gd name="T66" fmla="*/ 1854 w 2332"/>
                <a:gd name="T67" fmla="*/ 1648 h 2514"/>
                <a:gd name="T68" fmla="*/ 2062 w 2332"/>
                <a:gd name="T69" fmla="*/ 1785 h 2514"/>
                <a:gd name="T70" fmla="*/ 2254 w 2332"/>
                <a:gd name="T71" fmla="*/ 1936 h 2514"/>
                <a:gd name="T72" fmla="*/ 2322 w 2332"/>
                <a:gd name="T73" fmla="*/ 2062 h 2514"/>
                <a:gd name="T74" fmla="*/ 2328 w 2332"/>
                <a:gd name="T75" fmla="*/ 2463 h 2514"/>
                <a:gd name="T76" fmla="*/ 2280 w 2332"/>
                <a:gd name="T77" fmla="*/ 2512 h 2514"/>
                <a:gd name="T78" fmla="*/ 35 w 2332"/>
                <a:gd name="T79" fmla="*/ 2505 h 2514"/>
                <a:gd name="T80" fmla="*/ 0 w 2332"/>
                <a:gd name="T81" fmla="*/ 2445 h 2514"/>
                <a:gd name="T82" fmla="*/ 20 w 2332"/>
                <a:gd name="T83" fmla="*/ 2027 h 2514"/>
                <a:gd name="T84" fmla="*/ 104 w 2332"/>
                <a:gd name="T85" fmla="*/ 1911 h 2514"/>
                <a:gd name="T86" fmla="*/ 324 w 2332"/>
                <a:gd name="T87" fmla="*/ 1748 h 2514"/>
                <a:gd name="T88" fmla="*/ 524 w 2332"/>
                <a:gd name="T89" fmla="*/ 1619 h 2514"/>
                <a:gd name="T90" fmla="*/ 679 w 2332"/>
                <a:gd name="T91" fmla="*/ 1531 h 2514"/>
                <a:gd name="T92" fmla="*/ 705 w 2332"/>
                <a:gd name="T93" fmla="*/ 1105 h 2514"/>
                <a:gd name="T94" fmla="*/ 644 w 2332"/>
                <a:gd name="T95" fmla="*/ 968 h 2514"/>
                <a:gd name="T96" fmla="*/ 654 w 2332"/>
                <a:gd name="T97" fmla="*/ 368 h 2514"/>
                <a:gd name="T98" fmla="*/ 746 w 2332"/>
                <a:gd name="T99" fmla="*/ 179 h 2514"/>
                <a:gd name="T100" fmla="*/ 908 w 2332"/>
                <a:gd name="T101" fmla="*/ 49 h 2514"/>
                <a:gd name="T102" fmla="*/ 1117 w 2332"/>
                <a:gd name="T103" fmla="*/ 0 h 2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332" h="2514">
                  <a:moveTo>
                    <a:pt x="1117" y="143"/>
                  </a:moveTo>
                  <a:lnTo>
                    <a:pt x="1071" y="145"/>
                  </a:lnTo>
                  <a:lnTo>
                    <a:pt x="1028" y="155"/>
                  </a:lnTo>
                  <a:lnTo>
                    <a:pt x="987" y="170"/>
                  </a:lnTo>
                  <a:lnTo>
                    <a:pt x="948" y="189"/>
                  </a:lnTo>
                  <a:lnTo>
                    <a:pt x="912" y="213"/>
                  </a:lnTo>
                  <a:lnTo>
                    <a:pt x="879" y="241"/>
                  </a:lnTo>
                  <a:lnTo>
                    <a:pt x="851" y="274"/>
                  </a:lnTo>
                  <a:lnTo>
                    <a:pt x="828" y="309"/>
                  </a:lnTo>
                  <a:lnTo>
                    <a:pt x="808" y="348"/>
                  </a:lnTo>
                  <a:lnTo>
                    <a:pt x="793" y="389"/>
                  </a:lnTo>
                  <a:lnTo>
                    <a:pt x="785" y="434"/>
                  </a:lnTo>
                  <a:lnTo>
                    <a:pt x="781" y="479"/>
                  </a:lnTo>
                  <a:lnTo>
                    <a:pt x="781" y="931"/>
                  </a:lnTo>
                  <a:lnTo>
                    <a:pt x="784" y="957"/>
                  </a:lnTo>
                  <a:lnTo>
                    <a:pt x="792" y="983"/>
                  </a:lnTo>
                  <a:lnTo>
                    <a:pt x="804" y="1005"/>
                  </a:lnTo>
                  <a:lnTo>
                    <a:pt x="820" y="1025"/>
                  </a:lnTo>
                  <a:lnTo>
                    <a:pt x="840" y="1042"/>
                  </a:lnTo>
                  <a:lnTo>
                    <a:pt x="854" y="1053"/>
                  </a:lnTo>
                  <a:lnTo>
                    <a:pt x="864" y="1067"/>
                  </a:lnTo>
                  <a:lnTo>
                    <a:pt x="870" y="1083"/>
                  </a:lnTo>
                  <a:lnTo>
                    <a:pt x="872" y="1100"/>
                  </a:lnTo>
                  <a:lnTo>
                    <a:pt x="872" y="1535"/>
                  </a:lnTo>
                  <a:lnTo>
                    <a:pt x="870" y="1556"/>
                  </a:lnTo>
                  <a:lnTo>
                    <a:pt x="864" y="1575"/>
                  </a:lnTo>
                  <a:lnTo>
                    <a:pt x="853" y="1592"/>
                  </a:lnTo>
                  <a:lnTo>
                    <a:pt x="839" y="1605"/>
                  </a:lnTo>
                  <a:lnTo>
                    <a:pt x="821" y="1616"/>
                  </a:lnTo>
                  <a:lnTo>
                    <a:pt x="809" y="1622"/>
                  </a:lnTo>
                  <a:lnTo>
                    <a:pt x="792" y="1631"/>
                  </a:lnTo>
                  <a:lnTo>
                    <a:pt x="771" y="1642"/>
                  </a:lnTo>
                  <a:lnTo>
                    <a:pt x="746" y="1656"/>
                  </a:lnTo>
                  <a:lnTo>
                    <a:pt x="716" y="1671"/>
                  </a:lnTo>
                  <a:lnTo>
                    <a:pt x="683" y="1689"/>
                  </a:lnTo>
                  <a:lnTo>
                    <a:pt x="647" y="1709"/>
                  </a:lnTo>
                  <a:lnTo>
                    <a:pt x="610" y="1732"/>
                  </a:lnTo>
                  <a:lnTo>
                    <a:pt x="568" y="1756"/>
                  </a:lnTo>
                  <a:lnTo>
                    <a:pt x="526" y="1783"/>
                  </a:lnTo>
                  <a:lnTo>
                    <a:pt x="481" y="1811"/>
                  </a:lnTo>
                  <a:lnTo>
                    <a:pt x="436" y="1841"/>
                  </a:lnTo>
                  <a:lnTo>
                    <a:pt x="388" y="1874"/>
                  </a:lnTo>
                  <a:lnTo>
                    <a:pt x="340" y="1908"/>
                  </a:lnTo>
                  <a:lnTo>
                    <a:pt x="291" y="1944"/>
                  </a:lnTo>
                  <a:lnTo>
                    <a:pt x="243" y="1981"/>
                  </a:lnTo>
                  <a:lnTo>
                    <a:pt x="194" y="2020"/>
                  </a:lnTo>
                  <a:lnTo>
                    <a:pt x="175" y="2039"/>
                  </a:lnTo>
                  <a:lnTo>
                    <a:pt x="160" y="2060"/>
                  </a:lnTo>
                  <a:lnTo>
                    <a:pt x="150" y="2083"/>
                  </a:lnTo>
                  <a:lnTo>
                    <a:pt x="142" y="2109"/>
                  </a:lnTo>
                  <a:lnTo>
                    <a:pt x="140" y="2135"/>
                  </a:lnTo>
                  <a:lnTo>
                    <a:pt x="140" y="2374"/>
                  </a:lnTo>
                  <a:lnTo>
                    <a:pt x="2191" y="2374"/>
                  </a:lnTo>
                  <a:lnTo>
                    <a:pt x="2191" y="2134"/>
                  </a:lnTo>
                  <a:lnTo>
                    <a:pt x="2189" y="2107"/>
                  </a:lnTo>
                  <a:lnTo>
                    <a:pt x="2182" y="2082"/>
                  </a:lnTo>
                  <a:lnTo>
                    <a:pt x="2171" y="2059"/>
                  </a:lnTo>
                  <a:lnTo>
                    <a:pt x="2155" y="2038"/>
                  </a:lnTo>
                  <a:lnTo>
                    <a:pt x="2138" y="2019"/>
                  </a:lnTo>
                  <a:lnTo>
                    <a:pt x="2089" y="1980"/>
                  </a:lnTo>
                  <a:lnTo>
                    <a:pt x="2039" y="1943"/>
                  </a:lnTo>
                  <a:lnTo>
                    <a:pt x="1991" y="1907"/>
                  </a:lnTo>
                  <a:lnTo>
                    <a:pt x="1944" y="1873"/>
                  </a:lnTo>
                  <a:lnTo>
                    <a:pt x="1896" y="1841"/>
                  </a:lnTo>
                  <a:lnTo>
                    <a:pt x="1850" y="1810"/>
                  </a:lnTo>
                  <a:lnTo>
                    <a:pt x="1805" y="1782"/>
                  </a:lnTo>
                  <a:lnTo>
                    <a:pt x="1762" y="1755"/>
                  </a:lnTo>
                  <a:lnTo>
                    <a:pt x="1722" y="1731"/>
                  </a:lnTo>
                  <a:lnTo>
                    <a:pt x="1683" y="1709"/>
                  </a:lnTo>
                  <a:lnTo>
                    <a:pt x="1648" y="1689"/>
                  </a:lnTo>
                  <a:lnTo>
                    <a:pt x="1616" y="1671"/>
                  </a:lnTo>
                  <a:lnTo>
                    <a:pt x="1586" y="1655"/>
                  </a:lnTo>
                  <a:lnTo>
                    <a:pt x="1561" y="1641"/>
                  </a:lnTo>
                  <a:lnTo>
                    <a:pt x="1540" y="1631"/>
                  </a:lnTo>
                  <a:lnTo>
                    <a:pt x="1522" y="1622"/>
                  </a:lnTo>
                  <a:lnTo>
                    <a:pt x="1510" y="1616"/>
                  </a:lnTo>
                  <a:lnTo>
                    <a:pt x="1492" y="1605"/>
                  </a:lnTo>
                  <a:lnTo>
                    <a:pt x="1478" y="1590"/>
                  </a:lnTo>
                  <a:lnTo>
                    <a:pt x="1468" y="1574"/>
                  </a:lnTo>
                  <a:lnTo>
                    <a:pt x="1462" y="1555"/>
                  </a:lnTo>
                  <a:lnTo>
                    <a:pt x="1459" y="1534"/>
                  </a:lnTo>
                  <a:lnTo>
                    <a:pt x="1459" y="1100"/>
                  </a:lnTo>
                  <a:lnTo>
                    <a:pt x="1462" y="1083"/>
                  </a:lnTo>
                  <a:lnTo>
                    <a:pt x="1468" y="1067"/>
                  </a:lnTo>
                  <a:lnTo>
                    <a:pt x="1477" y="1053"/>
                  </a:lnTo>
                  <a:lnTo>
                    <a:pt x="1490" y="1042"/>
                  </a:lnTo>
                  <a:lnTo>
                    <a:pt x="1511" y="1025"/>
                  </a:lnTo>
                  <a:lnTo>
                    <a:pt x="1528" y="1005"/>
                  </a:lnTo>
                  <a:lnTo>
                    <a:pt x="1540" y="983"/>
                  </a:lnTo>
                  <a:lnTo>
                    <a:pt x="1547" y="957"/>
                  </a:lnTo>
                  <a:lnTo>
                    <a:pt x="1550" y="931"/>
                  </a:lnTo>
                  <a:lnTo>
                    <a:pt x="1550" y="479"/>
                  </a:lnTo>
                  <a:lnTo>
                    <a:pt x="1547" y="434"/>
                  </a:lnTo>
                  <a:lnTo>
                    <a:pt x="1538" y="389"/>
                  </a:lnTo>
                  <a:lnTo>
                    <a:pt x="1524" y="348"/>
                  </a:lnTo>
                  <a:lnTo>
                    <a:pt x="1504" y="309"/>
                  </a:lnTo>
                  <a:lnTo>
                    <a:pt x="1480" y="274"/>
                  </a:lnTo>
                  <a:lnTo>
                    <a:pt x="1451" y="241"/>
                  </a:lnTo>
                  <a:lnTo>
                    <a:pt x="1419" y="213"/>
                  </a:lnTo>
                  <a:lnTo>
                    <a:pt x="1384" y="189"/>
                  </a:lnTo>
                  <a:lnTo>
                    <a:pt x="1345" y="170"/>
                  </a:lnTo>
                  <a:lnTo>
                    <a:pt x="1303" y="155"/>
                  </a:lnTo>
                  <a:lnTo>
                    <a:pt x="1259" y="145"/>
                  </a:lnTo>
                  <a:lnTo>
                    <a:pt x="1214" y="143"/>
                  </a:lnTo>
                  <a:lnTo>
                    <a:pt x="1117" y="143"/>
                  </a:lnTo>
                  <a:close/>
                  <a:moveTo>
                    <a:pt x="1117" y="0"/>
                  </a:moveTo>
                  <a:lnTo>
                    <a:pt x="1214" y="0"/>
                  </a:lnTo>
                  <a:lnTo>
                    <a:pt x="1270" y="4"/>
                  </a:lnTo>
                  <a:lnTo>
                    <a:pt x="1323" y="13"/>
                  </a:lnTo>
                  <a:lnTo>
                    <a:pt x="1375" y="28"/>
                  </a:lnTo>
                  <a:lnTo>
                    <a:pt x="1424" y="49"/>
                  </a:lnTo>
                  <a:lnTo>
                    <a:pt x="1469" y="74"/>
                  </a:lnTo>
                  <a:lnTo>
                    <a:pt x="1512" y="105"/>
                  </a:lnTo>
                  <a:lnTo>
                    <a:pt x="1551" y="140"/>
                  </a:lnTo>
                  <a:lnTo>
                    <a:pt x="1586" y="179"/>
                  </a:lnTo>
                  <a:lnTo>
                    <a:pt x="1617" y="222"/>
                  </a:lnTo>
                  <a:lnTo>
                    <a:pt x="1642" y="268"/>
                  </a:lnTo>
                  <a:lnTo>
                    <a:pt x="1662" y="316"/>
                  </a:lnTo>
                  <a:lnTo>
                    <a:pt x="1678" y="368"/>
                  </a:lnTo>
                  <a:lnTo>
                    <a:pt x="1687" y="422"/>
                  </a:lnTo>
                  <a:lnTo>
                    <a:pt x="1690" y="478"/>
                  </a:lnTo>
                  <a:lnTo>
                    <a:pt x="1690" y="930"/>
                  </a:lnTo>
                  <a:lnTo>
                    <a:pt x="1687" y="969"/>
                  </a:lnTo>
                  <a:lnTo>
                    <a:pt x="1680" y="1006"/>
                  </a:lnTo>
                  <a:lnTo>
                    <a:pt x="1666" y="1042"/>
                  </a:lnTo>
                  <a:lnTo>
                    <a:pt x="1648" y="1075"/>
                  </a:lnTo>
                  <a:lnTo>
                    <a:pt x="1626" y="1105"/>
                  </a:lnTo>
                  <a:lnTo>
                    <a:pt x="1600" y="1134"/>
                  </a:lnTo>
                  <a:lnTo>
                    <a:pt x="1600" y="1504"/>
                  </a:lnTo>
                  <a:lnTo>
                    <a:pt x="1623" y="1516"/>
                  </a:lnTo>
                  <a:lnTo>
                    <a:pt x="1651" y="1531"/>
                  </a:lnTo>
                  <a:lnTo>
                    <a:pt x="1685" y="1549"/>
                  </a:lnTo>
                  <a:lnTo>
                    <a:pt x="1722" y="1569"/>
                  </a:lnTo>
                  <a:lnTo>
                    <a:pt x="1763" y="1594"/>
                  </a:lnTo>
                  <a:lnTo>
                    <a:pt x="1807" y="1619"/>
                  </a:lnTo>
                  <a:lnTo>
                    <a:pt x="1854" y="1648"/>
                  </a:lnTo>
                  <a:lnTo>
                    <a:pt x="1903" y="1678"/>
                  </a:lnTo>
                  <a:lnTo>
                    <a:pt x="1955" y="1712"/>
                  </a:lnTo>
                  <a:lnTo>
                    <a:pt x="2008" y="1747"/>
                  </a:lnTo>
                  <a:lnTo>
                    <a:pt x="2062" y="1785"/>
                  </a:lnTo>
                  <a:lnTo>
                    <a:pt x="2116" y="1825"/>
                  </a:lnTo>
                  <a:lnTo>
                    <a:pt x="2171" y="1867"/>
                  </a:lnTo>
                  <a:lnTo>
                    <a:pt x="2226" y="1911"/>
                  </a:lnTo>
                  <a:lnTo>
                    <a:pt x="2254" y="1936"/>
                  </a:lnTo>
                  <a:lnTo>
                    <a:pt x="2277" y="1965"/>
                  </a:lnTo>
                  <a:lnTo>
                    <a:pt x="2296" y="1994"/>
                  </a:lnTo>
                  <a:lnTo>
                    <a:pt x="2312" y="2027"/>
                  </a:lnTo>
                  <a:lnTo>
                    <a:pt x="2322" y="2062"/>
                  </a:lnTo>
                  <a:lnTo>
                    <a:pt x="2329" y="2098"/>
                  </a:lnTo>
                  <a:lnTo>
                    <a:pt x="2332" y="2135"/>
                  </a:lnTo>
                  <a:lnTo>
                    <a:pt x="2332" y="2445"/>
                  </a:lnTo>
                  <a:lnTo>
                    <a:pt x="2328" y="2463"/>
                  </a:lnTo>
                  <a:lnTo>
                    <a:pt x="2322" y="2480"/>
                  </a:lnTo>
                  <a:lnTo>
                    <a:pt x="2311" y="2494"/>
                  </a:lnTo>
                  <a:lnTo>
                    <a:pt x="2297" y="2505"/>
                  </a:lnTo>
                  <a:lnTo>
                    <a:pt x="2280" y="2512"/>
                  </a:lnTo>
                  <a:lnTo>
                    <a:pt x="2261" y="2514"/>
                  </a:lnTo>
                  <a:lnTo>
                    <a:pt x="71" y="2514"/>
                  </a:lnTo>
                  <a:lnTo>
                    <a:pt x="52" y="2512"/>
                  </a:lnTo>
                  <a:lnTo>
                    <a:pt x="35" y="2505"/>
                  </a:lnTo>
                  <a:lnTo>
                    <a:pt x="20" y="2494"/>
                  </a:lnTo>
                  <a:lnTo>
                    <a:pt x="9" y="2480"/>
                  </a:lnTo>
                  <a:lnTo>
                    <a:pt x="2" y="2463"/>
                  </a:lnTo>
                  <a:lnTo>
                    <a:pt x="0" y="2445"/>
                  </a:lnTo>
                  <a:lnTo>
                    <a:pt x="0" y="2135"/>
                  </a:lnTo>
                  <a:lnTo>
                    <a:pt x="2" y="2098"/>
                  </a:lnTo>
                  <a:lnTo>
                    <a:pt x="9" y="2062"/>
                  </a:lnTo>
                  <a:lnTo>
                    <a:pt x="20" y="2027"/>
                  </a:lnTo>
                  <a:lnTo>
                    <a:pt x="36" y="1994"/>
                  </a:lnTo>
                  <a:lnTo>
                    <a:pt x="55" y="1964"/>
                  </a:lnTo>
                  <a:lnTo>
                    <a:pt x="78" y="1936"/>
                  </a:lnTo>
                  <a:lnTo>
                    <a:pt x="104" y="1911"/>
                  </a:lnTo>
                  <a:lnTo>
                    <a:pt x="159" y="1867"/>
                  </a:lnTo>
                  <a:lnTo>
                    <a:pt x="215" y="1825"/>
                  </a:lnTo>
                  <a:lnTo>
                    <a:pt x="269" y="1785"/>
                  </a:lnTo>
                  <a:lnTo>
                    <a:pt x="324" y="1748"/>
                  </a:lnTo>
                  <a:lnTo>
                    <a:pt x="376" y="1712"/>
                  </a:lnTo>
                  <a:lnTo>
                    <a:pt x="428" y="1679"/>
                  </a:lnTo>
                  <a:lnTo>
                    <a:pt x="477" y="1648"/>
                  </a:lnTo>
                  <a:lnTo>
                    <a:pt x="524" y="1619"/>
                  </a:lnTo>
                  <a:lnTo>
                    <a:pt x="568" y="1594"/>
                  </a:lnTo>
                  <a:lnTo>
                    <a:pt x="610" y="1570"/>
                  </a:lnTo>
                  <a:lnTo>
                    <a:pt x="646" y="1549"/>
                  </a:lnTo>
                  <a:lnTo>
                    <a:pt x="679" y="1531"/>
                  </a:lnTo>
                  <a:lnTo>
                    <a:pt x="708" y="1516"/>
                  </a:lnTo>
                  <a:lnTo>
                    <a:pt x="732" y="1504"/>
                  </a:lnTo>
                  <a:lnTo>
                    <a:pt x="732" y="1134"/>
                  </a:lnTo>
                  <a:lnTo>
                    <a:pt x="705" y="1105"/>
                  </a:lnTo>
                  <a:lnTo>
                    <a:pt x="682" y="1075"/>
                  </a:lnTo>
                  <a:lnTo>
                    <a:pt x="665" y="1042"/>
                  </a:lnTo>
                  <a:lnTo>
                    <a:pt x="652" y="1006"/>
                  </a:lnTo>
                  <a:lnTo>
                    <a:pt x="644" y="968"/>
                  </a:lnTo>
                  <a:lnTo>
                    <a:pt x="641" y="930"/>
                  </a:lnTo>
                  <a:lnTo>
                    <a:pt x="641" y="478"/>
                  </a:lnTo>
                  <a:lnTo>
                    <a:pt x="644" y="422"/>
                  </a:lnTo>
                  <a:lnTo>
                    <a:pt x="654" y="368"/>
                  </a:lnTo>
                  <a:lnTo>
                    <a:pt x="669" y="316"/>
                  </a:lnTo>
                  <a:lnTo>
                    <a:pt x="690" y="268"/>
                  </a:lnTo>
                  <a:lnTo>
                    <a:pt x="715" y="222"/>
                  </a:lnTo>
                  <a:lnTo>
                    <a:pt x="746" y="179"/>
                  </a:lnTo>
                  <a:lnTo>
                    <a:pt x="780" y="140"/>
                  </a:lnTo>
                  <a:lnTo>
                    <a:pt x="819" y="105"/>
                  </a:lnTo>
                  <a:lnTo>
                    <a:pt x="862" y="74"/>
                  </a:lnTo>
                  <a:lnTo>
                    <a:pt x="908" y="49"/>
                  </a:lnTo>
                  <a:lnTo>
                    <a:pt x="956" y="28"/>
                  </a:lnTo>
                  <a:lnTo>
                    <a:pt x="1008" y="13"/>
                  </a:lnTo>
                  <a:lnTo>
                    <a:pt x="1062" y="4"/>
                  </a:lnTo>
                  <a:lnTo>
                    <a:pt x="11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>
                <a:cs typeface="+mn-ea"/>
                <a:sym typeface="+mn-lt"/>
              </a:endParaRPr>
            </a:p>
          </p:txBody>
        </p:sp>
        <p:sp>
          <p:nvSpPr>
            <p:cNvPr id="44" name="Freeform 63"/>
            <p:cNvSpPr>
              <a:spLocks noEditPoints="1"/>
            </p:cNvSpPr>
            <p:nvPr/>
          </p:nvSpPr>
          <p:spPr bwMode="auto">
            <a:xfrm>
              <a:off x="4764088" y="2005013"/>
              <a:ext cx="238125" cy="222250"/>
            </a:xfrm>
            <a:custGeom>
              <a:avLst/>
              <a:gdLst>
                <a:gd name="T0" fmla="*/ 215 w 1498"/>
                <a:gd name="T1" fmla="*/ 144 h 1402"/>
                <a:gd name="T2" fmla="*/ 176 w 1498"/>
                <a:gd name="T3" fmla="*/ 163 h 1402"/>
                <a:gd name="T4" fmla="*/ 150 w 1498"/>
                <a:gd name="T5" fmla="*/ 196 h 1402"/>
                <a:gd name="T6" fmla="*/ 140 w 1498"/>
                <a:gd name="T7" fmla="*/ 239 h 1402"/>
                <a:gd name="T8" fmla="*/ 142 w 1498"/>
                <a:gd name="T9" fmla="*/ 887 h 1402"/>
                <a:gd name="T10" fmla="*/ 161 w 1498"/>
                <a:gd name="T11" fmla="*/ 926 h 1402"/>
                <a:gd name="T12" fmla="*/ 195 w 1498"/>
                <a:gd name="T13" fmla="*/ 953 h 1402"/>
                <a:gd name="T14" fmla="*/ 237 w 1498"/>
                <a:gd name="T15" fmla="*/ 963 h 1402"/>
                <a:gd name="T16" fmla="*/ 388 w 1498"/>
                <a:gd name="T17" fmla="*/ 965 h 1402"/>
                <a:gd name="T18" fmla="*/ 419 w 1498"/>
                <a:gd name="T19" fmla="*/ 983 h 1402"/>
                <a:gd name="T20" fmla="*/ 437 w 1498"/>
                <a:gd name="T21" fmla="*/ 1014 h 1402"/>
                <a:gd name="T22" fmla="*/ 440 w 1498"/>
                <a:gd name="T23" fmla="*/ 1167 h 1402"/>
                <a:gd name="T24" fmla="*/ 647 w 1498"/>
                <a:gd name="T25" fmla="*/ 972 h 1402"/>
                <a:gd name="T26" fmla="*/ 680 w 1498"/>
                <a:gd name="T27" fmla="*/ 963 h 1402"/>
                <a:gd name="T28" fmla="*/ 1282 w 1498"/>
                <a:gd name="T29" fmla="*/ 960 h 1402"/>
                <a:gd name="T30" fmla="*/ 1320 w 1498"/>
                <a:gd name="T31" fmla="*/ 941 h 1402"/>
                <a:gd name="T32" fmla="*/ 1348 w 1498"/>
                <a:gd name="T33" fmla="*/ 908 h 1402"/>
                <a:gd name="T34" fmla="*/ 1357 w 1498"/>
                <a:gd name="T35" fmla="*/ 865 h 1402"/>
                <a:gd name="T36" fmla="*/ 1355 w 1498"/>
                <a:gd name="T37" fmla="*/ 217 h 1402"/>
                <a:gd name="T38" fmla="*/ 1336 w 1498"/>
                <a:gd name="T39" fmla="*/ 178 h 1402"/>
                <a:gd name="T40" fmla="*/ 1302 w 1498"/>
                <a:gd name="T41" fmla="*/ 151 h 1402"/>
                <a:gd name="T42" fmla="*/ 1260 w 1498"/>
                <a:gd name="T43" fmla="*/ 141 h 1402"/>
                <a:gd name="T44" fmla="*/ 237 w 1498"/>
                <a:gd name="T45" fmla="*/ 0 h 1402"/>
                <a:gd name="T46" fmla="*/ 1298 w 1498"/>
                <a:gd name="T47" fmla="*/ 3 h 1402"/>
                <a:gd name="T48" fmla="*/ 1369 w 1498"/>
                <a:gd name="T49" fmla="*/ 26 h 1402"/>
                <a:gd name="T50" fmla="*/ 1428 w 1498"/>
                <a:gd name="T51" fmla="*/ 70 h 1402"/>
                <a:gd name="T52" fmla="*/ 1471 w 1498"/>
                <a:gd name="T53" fmla="*/ 129 h 1402"/>
                <a:gd name="T54" fmla="*/ 1494 w 1498"/>
                <a:gd name="T55" fmla="*/ 200 h 1402"/>
                <a:gd name="T56" fmla="*/ 1498 w 1498"/>
                <a:gd name="T57" fmla="*/ 865 h 1402"/>
                <a:gd name="T58" fmla="*/ 1486 w 1498"/>
                <a:gd name="T59" fmla="*/ 940 h 1402"/>
                <a:gd name="T60" fmla="*/ 1452 w 1498"/>
                <a:gd name="T61" fmla="*/ 1006 h 1402"/>
                <a:gd name="T62" fmla="*/ 1401 w 1498"/>
                <a:gd name="T63" fmla="*/ 1057 h 1402"/>
                <a:gd name="T64" fmla="*/ 1335 w 1498"/>
                <a:gd name="T65" fmla="*/ 1091 h 1402"/>
                <a:gd name="T66" fmla="*/ 1260 w 1498"/>
                <a:gd name="T67" fmla="*/ 1104 h 1402"/>
                <a:gd name="T68" fmla="*/ 419 w 1498"/>
                <a:gd name="T69" fmla="*/ 1383 h 1402"/>
                <a:gd name="T70" fmla="*/ 387 w 1498"/>
                <a:gd name="T71" fmla="*/ 1400 h 1402"/>
                <a:gd name="T72" fmla="*/ 355 w 1498"/>
                <a:gd name="T73" fmla="*/ 1401 h 1402"/>
                <a:gd name="T74" fmla="*/ 324 w 1498"/>
                <a:gd name="T75" fmla="*/ 1386 h 1402"/>
                <a:gd name="T76" fmla="*/ 303 w 1498"/>
                <a:gd name="T77" fmla="*/ 1352 h 1402"/>
                <a:gd name="T78" fmla="*/ 300 w 1498"/>
                <a:gd name="T79" fmla="*/ 1104 h 1402"/>
                <a:gd name="T80" fmla="*/ 199 w 1498"/>
                <a:gd name="T81" fmla="*/ 1101 h 1402"/>
                <a:gd name="T82" fmla="*/ 129 w 1498"/>
                <a:gd name="T83" fmla="*/ 1076 h 1402"/>
                <a:gd name="T84" fmla="*/ 70 w 1498"/>
                <a:gd name="T85" fmla="*/ 1034 h 1402"/>
                <a:gd name="T86" fmla="*/ 26 w 1498"/>
                <a:gd name="T87" fmla="*/ 975 h 1402"/>
                <a:gd name="T88" fmla="*/ 2 w 1498"/>
                <a:gd name="T89" fmla="*/ 904 h 1402"/>
                <a:gd name="T90" fmla="*/ 0 w 1498"/>
                <a:gd name="T91" fmla="*/ 239 h 1402"/>
                <a:gd name="T92" fmla="*/ 12 w 1498"/>
                <a:gd name="T93" fmla="*/ 164 h 1402"/>
                <a:gd name="T94" fmla="*/ 45 w 1498"/>
                <a:gd name="T95" fmla="*/ 98 h 1402"/>
                <a:gd name="T96" fmla="*/ 97 w 1498"/>
                <a:gd name="T97" fmla="*/ 47 h 1402"/>
                <a:gd name="T98" fmla="*/ 163 w 1498"/>
                <a:gd name="T99" fmla="*/ 13 h 1402"/>
                <a:gd name="T100" fmla="*/ 237 w 1498"/>
                <a:gd name="T101" fmla="*/ 0 h 1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98" h="1402">
                  <a:moveTo>
                    <a:pt x="237" y="141"/>
                  </a:moveTo>
                  <a:lnTo>
                    <a:pt x="215" y="144"/>
                  </a:lnTo>
                  <a:lnTo>
                    <a:pt x="195" y="151"/>
                  </a:lnTo>
                  <a:lnTo>
                    <a:pt x="176" y="163"/>
                  </a:lnTo>
                  <a:lnTo>
                    <a:pt x="161" y="178"/>
                  </a:lnTo>
                  <a:lnTo>
                    <a:pt x="150" y="196"/>
                  </a:lnTo>
                  <a:lnTo>
                    <a:pt x="142" y="217"/>
                  </a:lnTo>
                  <a:lnTo>
                    <a:pt x="140" y="239"/>
                  </a:lnTo>
                  <a:lnTo>
                    <a:pt x="140" y="865"/>
                  </a:lnTo>
                  <a:lnTo>
                    <a:pt x="142" y="887"/>
                  </a:lnTo>
                  <a:lnTo>
                    <a:pt x="150" y="908"/>
                  </a:lnTo>
                  <a:lnTo>
                    <a:pt x="161" y="926"/>
                  </a:lnTo>
                  <a:lnTo>
                    <a:pt x="176" y="941"/>
                  </a:lnTo>
                  <a:lnTo>
                    <a:pt x="195" y="953"/>
                  </a:lnTo>
                  <a:lnTo>
                    <a:pt x="215" y="960"/>
                  </a:lnTo>
                  <a:lnTo>
                    <a:pt x="237" y="963"/>
                  </a:lnTo>
                  <a:lnTo>
                    <a:pt x="369" y="963"/>
                  </a:lnTo>
                  <a:lnTo>
                    <a:pt x="388" y="965"/>
                  </a:lnTo>
                  <a:lnTo>
                    <a:pt x="405" y="973"/>
                  </a:lnTo>
                  <a:lnTo>
                    <a:pt x="419" y="983"/>
                  </a:lnTo>
                  <a:lnTo>
                    <a:pt x="430" y="997"/>
                  </a:lnTo>
                  <a:lnTo>
                    <a:pt x="437" y="1014"/>
                  </a:lnTo>
                  <a:lnTo>
                    <a:pt x="440" y="1033"/>
                  </a:lnTo>
                  <a:lnTo>
                    <a:pt x="440" y="1167"/>
                  </a:lnTo>
                  <a:lnTo>
                    <a:pt x="632" y="982"/>
                  </a:lnTo>
                  <a:lnTo>
                    <a:pt x="647" y="972"/>
                  </a:lnTo>
                  <a:lnTo>
                    <a:pt x="662" y="965"/>
                  </a:lnTo>
                  <a:lnTo>
                    <a:pt x="680" y="963"/>
                  </a:lnTo>
                  <a:lnTo>
                    <a:pt x="1260" y="963"/>
                  </a:lnTo>
                  <a:lnTo>
                    <a:pt x="1282" y="960"/>
                  </a:lnTo>
                  <a:lnTo>
                    <a:pt x="1302" y="953"/>
                  </a:lnTo>
                  <a:lnTo>
                    <a:pt x="1320" y="941"/>
                  </a:lnTo>
                  <a:lnTo>
                    <a:pt x="1336" y="926"/>
                  </a:lnTo>
                  <a:lnTo>
                    <a:pt x="1348" y="908"/>
                  </a:lnTo>
                  <a:lnTo>
                    <a:pt x="1355" y="887"/>
                  </a:lnTo>
                  <a:lnTo>
                    <a:pt x="1357" y="865"/>
                  </a:lnTo>
                  <a:lnTo>
                    <a:pt x="1357" y="239"/>
                  </a:lnTo>
                  <a:lnTo>
                    <a:pt x="1355" y="217"/>
                  </a:lnTo>
                  <a:lnTo>
                    <a:pt x="1348" y="196"/>
                  </a:lnTo>
                  <a:lnTo>
                    <a:pt x="1336" y="178"/>
                  </a:lnTo>
                  <a:lnTo>
                    <a:pt x="1320" y="163"/>
                  </a:lnTo>
                  <a:lnTo>
                    <a:pt x="1302" y="151"/>
                  </a:lnTo>
                  <a:lnTo>
                    <a:pt x="1282" y="144"/>
                  </a:lnTo>
                  <a:lnTo>
                    <a:pt x="1260" y="141"/>
                  </a:lnTo>
                  <a:lnTo>
                    <a:pt x="237" y="141"/>
                  </a:lnTo>
                  <a:close/>
                  <a:moveTo>
                    <a:pt x="237" y="0"/>
                  </a:moveTo>
                  <a:lnTo>
                    <a:pt x="1260" y="0"/>
                  </a:lnTo>
                  <a:lnTo>
                    <a:pt x="1298" y="3"/>
                  </a:lnTo>
                  <a:lnTo>
                    <a:pt x="1335" y="13"/>
                  </a:lnTo>
                  <a:lnTo>
                    <a:pt x="1369" y="26"/>
                  </a:lnTo>
                  <a:lnTo>
                    <a:pt x="1401" y="47"/>
                  </a:lnTo>
                  <a:lnTo>
                    <a:pt x="1428" y="70"/>
                  </a:lnTo>
                  <a:lnTo>
                    <a:pt x="1452" y="98"/>
                  </a:lnTo>
                  <a:lnTo>
                    <a:pt x="1471" y="129"/>
                  </a:lnTo>
                  <a:lnTo>
                    <a:pt x="1486" y="164"/>
                  </a:lnTo>
                  <a:lnTo>
                    <a:pt x="1494" y="200"/>
                  </a:lnTo>
                  <a:lnTo>
                    <a:pt x="1498" y="239"/>
                  </a:lnTo>
                  <a:lnTo>
                    <a:pt x="1498" y="865"/>
                  </a:lnTo>
                  <a:lnTo>
                    <a:pt x="1494" y="903"/>
                  </a:lnTo>
                  <a:lnTo>
                    <a:pt x="1486" y="940"/>
                  </a:lnTo>
                  <a:lnTo>
                    <a:pt x="1471" y="974"/>
                  </a:lnTo>
                  <a:lnTo>
                    <a:pt x="1452" y="1006"/>
                  </a:lnTo>
                  <a:lnTo>
                    <a:pt x="1428" y="1033"/>
                  </a:lnTo>
                  <a:lnTo>
                    <a:pt x="1401" y="1057"/>
                  </a:lnTo>
                  <a:lnTo>
                    <a:pt x="1369" y="1076"/>
                  </a:lnTo>
                  <a:lnTo>
                    <a:pt x="1335" y="1091"/>
                  </a:lnTo>
                  <a:lnTo>
                    <a:pt x="1298" y="1101"/>
                  </a:lnTo>
                  <a:lnTo>
                    <a:pt x="1260" y="1104"/>
                  </a:lnTo>
                  <a:lnTo>
                    <a:pt x="709" y="1104"/>
                  </a:lnTo>
                  <a:lnTo>
                    <a:pt x="419" y="1383"/>
                  </a:lnTo>
                  <a:lnTo>
                    <a:pt x="404" y="1394"/>
                  </a:lnTo>
                  <a:lnTo>
                    <a:pt x="387" y="1400"/>
                  </a:lnTo>
                  <a:lnTo>
                    <a:pt x="369" y="1402"/>
                  </a:lnTo>
                  <a:lnTo>
                    <a:pt x="355" y="1401"/>
                  </a:lnTo>
                  <a:lnTo>
                    <a:pt x="342" y="1397"/>
                  </a:lnTo>
                  <a:lnTo>
                    <a:pt x="324" y="1386"/>
                  </a:lnTo>
                  <a:lnTo>
                    <a:pt x="311" y="1370"/>
                  </a:lnTo>
                  <a:lnTo>
                    <a:pt x="303" y="1352"/>
                  </a:lnTo>
                  <a:lnTo>
                    <a:pt x="300" y="1332"/>
                  </a:lnTo>
                  <a:lnTo>
                    <a:pt x="300" y="1104"/>
                  </a:lnTo>
                  <a:lnTo>
                    <a:pt x="237" y="1104"/>
                  </a:lnTo>
                  <a:lnTo>
                    <a:pt x="199" y="1101"/>
                  </a:lnTo>
                  <a:lnTo>
                    <a:pt x="163" y="1091"/>
                  </a:lnTo>
                  <a:lnTo>
                    <a:pt x="129" y="1076"/>
                  </a:lnTo>
                  <a:lnTo>
                    <a:pt x="97" y="1057"/>
                  </a:lnTo>
                  <a:lnTo>
                    <a:pt x="70" y="1034"/>
                  </a:lnTo>
                  <a:lnTo>
                    <a:pt x="45" y="1006"/>
                  </a:lnTo>
                  <a:lnTo>
                    <a:pt x="26" y="975"/>
                  </a:lnTo>
                  <a:lnTo>
                    <a:pt x="12" y="940"/>
                  </a:lnTo>
                  <a:lnTo>
                    <a:pt x="2" y="904"/>
                  </a:lnTo>
                  <a:lnTo>
                    <a:pt x="0" y="865"/>
                  </a:lnTo>
                  <a:lnTo>
                    <a:pt x="0" y="239"/>
                  </a:lnTo>
                  <a:lnTo>
                    <a:pt x="2" y="201"/>
                  </a:lnTo>
                  <a:lnTo>
                    <a:pt x="12" y="164"/>
                  </a:lnTo>
                  <a:lnTo>
                    <a:pt x="26" y="129"/>
                  </a:lnTo>
                  <a:lnTo>
                    <a:pt x="45" y="98"/>
                  </a:lnTo>
                  <a:lnTo>
                    <a:pt x="70" y="71"/>
                  </a:lnTo>
                  <a:lnTo>
                    <a:pt x="97" y="47"/>
                  </a:lnTo>
                  <a:lnTo>
                    <a:pt x="128" y="28"/>
                  </a:lnTo>
                  <a:lnTo>
                    <a:pt x="163" y="13"/>
                  </a:lnTo>
                  <a:lnTo>
                    <a:pt x="199" y="3"/>
                  </a:lnTo>
                  <a:lnTo>
                    <a:pt x="2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>
                <a:cs typeface="+mn-ea"/>
                <a:sym typeface="+mn-lt"/>
              </a:endParaRPr>
            </a:p>
          </p:txBody>
        </p:sp>
        <p:sp>
          <p:nvSpPr>
            <p:cNvPr id="45" name="Freeform 64"/>
            <p:cNvSpPr/>
            <p:nvPr/>
          </p:nvSpPr>
          <p:spPr bwMode="auto">
            <a:xfrm>
              <a:off x="4814889" y="2060575"/>
              <a:ext cx="136525" cy="22225"/>
            </a:xfrm>
            <a:custGeom>
              <a:avLst/>
              <a:gdLst>
                <a:gd name="T0" fmla="*/ 69 w 856"/>
                <a:gd name="T1" fmla="*/ 0 h 141"/>
                <a:gd name="T2" fmla="*/ 785 w 856"/>
                <a:gd name="T3" fmla="*/ 0 h 141"/>
                <a:gd name="T4" fmla="*/ 804 w 856"/>
                <a:gd name="T5" fmla="*/ 3 h 141"/>
                <a:gd name="T6" fmla="*/ 821 w 856"/>
                <a:gd name="T7" fmla="*/ 10 h 141"/>
                <a:gd name="T8" fmla="*/ 836 w 856"/>
                <a:gd name="T9" fmla="*/ 21 h 141"/>
                <a:gd name="T10" fmla="*/ 846 w 856"/>
                <a:gd name="T11" fmla="*/ 35 h 141"/>
                <a:gd name="T12" fmla="*/ 854 w 856"/>
                <a:gd name="T13" fmla="*/ 52 h 141"/>
                <a:gd name="T14" fmla="*/ 856 w 856"/>
                <a:gd name="T15" fmla="*/ 70 h 141"/>
                <a:gd name="T16" fmla="*/ 854 w 856"/>
                <a:gd name="T17" fmla="*/ 89 h 141"/>
                <a:gd name="T18" fmla="*/ 846 w 856"/>
                <a:gd name="T19" fmla="*/ 106 h 141"/>
                <a:gd name="T20" fmla="*/ 836 w 856"/>
                <a:gd name="T21" fmla="*/ 120 h 141"/>
                <a:gd name="T22" fmla="*/ 821 w 856"/>
                <a:gd name="T23" fmla="*/ 132 h 141"/>
                <a:gd name="T24" fmla="*/ 804 w 856"/>
                <a:gd name="T25" fmla="*/ 139 h 141"/>
                <a:gd name="T26" fmla="*/ 785 w 856"/>
                <a:gd name="T27" fmla="*/ 141 h 141"/>
                <a:gd name="T28" fmla="*/ 69 w 856"/>
                <a:gd name="T29" fmla="*/ 141 h 141"/>
                <a:gd name="T30" fmla="*/ 51 w 856"/>
                <a:gd name="T31" fmla="*/ 138 h 141"/>
                <a:gd name="T32" fmla="*/ 34 w 856"/>
                <a:gd name="T33" fmla="*/ 132 h 141"/>
                <a:gd name="T34" fmla="*/ 20 w 856"/>
                <a:gd name="T35" fmla="*/ 120 h 141"/>
                <a:gd name="T36" fmla="*/ 9 w 856"/>
                <a:gd name="T37" fmla="*/ 106 h 141"/>
                <a:gd name="T38" fmla="*/ 2 w 856"/>
                <a:gd name="T39" fmla="*/ 89 h 141"/>
                <a:gd name="T40" fmla="*/ 0 w 856"/>
                <a:gd name="T41" fmla="*/ 70 h 141"/>
                <a:gd name="T42" fmla="*/ 2 w 856"/>
                <a:gd name="T43" fmla="*/ 52 h 141"/>
                <a:gd name="T44" fmla="*/ 9 w 856"/>
                <a:gd name="T45" fmla="*/ 35 h 141"/>
                <a:gd name="T46" fmla="*/ 20 w 856"/>
                <a:gd name="T47" fmla="*/ 21 h 141"/>
                <a:gd name="T48" fmla="*/ 34 w 856"/>
                <a:gd name="T49" fmla="*/ 10 h 141"/>
                <a:gd name="T50" fmla="*/ 51 w 856"/>
                <a:gd name="T51" fmla="*/ 3 h 141"/>
                <a:gd name="T52" fmla="*/ 69 w 856"/>
                <a:gd name="T53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56" h="141">
                  <a:moveTo>
                    <a:pt x="69" y="0"/>
                  </a:moveTo>
                  <a:lnTo>
                    <a:pt x="785" y="0"/>
                  </a:lnTo>
                  <a:lnTo>
                    <a:pt x="804" y="3"/>
                  </a:lnTo>
                  <a:lnTo>
                    <a:pt x="821" y="10"/>
                  </a:lnTo>
                  <a:lnTo>
                    <a:pt x="836" y="21"/>
                  </a:lnTo>
                  <a:lnTo>
                    <a:pt x="846" y="35"/>
                  </a:lnTo>
                  <a:lnTo>
                    <a:pt x="854" y="52"/>
                  </a:lnTo>
                  <a:lnTo>
                    <a:pt x="856" y="70"/>
                  </a:lnTo>
                  <a:lnTo>
                    <a:pt x="854" y="89"/>
                  </a:lnTo>
                  <a:lnTo>
                    <a:pt x="846" y="106"/>
                  </a:lnTo>
                  <a:lnTo>
                    <a:pt x="836" y="120"/>
                  </a:lnTo>
                  <a:lnTo>
                    <a:pt x="821" y="132"/>
                  </a:lnTo>
                  <a:lnTo>
                    <a:pt x="804" y="139"/>
                  </a:lnTo>
                  <a:lnTo>
                    <a:pt x="785" y="141"/>
                  </a:lnTo>
                  <a:lnTo>
                    <a:pt x="69" y="141"/>
                  </a:lnTo>
                  <a:lnTo>
                    <a:pt x="51" y="138"/>
                  </a:lnTo>
                  <a:lnTo>
                    <a:pt x="34" y="132"/>
                  </a:lnTo>
                  <a:lnTo>
                    <a:pt x="20" y="120"/>
                  </a:lnTo>
                  <a:lnTo>
                    <a:pt x="9" y="106"/>
                  </a:lnTo>
                  <a:lnTo>
                    <a:pt x="2" y="89"/>
                  </a:lnTo>
                  <a:lnTo>
                    <a:pt x="0" y="70"/>
                  </a:lnTo>
                  <a:lnTo>
                    <a:pt x="2" y="52"/>
                  </a:lnTo>
                  <a:lnTo>
                    <a:pt x="9" y="35"/>
                  </a:lnTo>
                  <a:lnTo>
                    <a:pt x="20" y="21"/>
                  </a:lnTo>
                  <a:lnTo>
                    <a:pt x="34" y="10"/>
                  </a:lnTo>
                  <a:lnTo>
                    <a:pt x="51" y="3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>
                <a:cs typeface="+mn-ea"/>
                <a:sym typeface="+mn-lt"/>
              </a:endParaRPr>
            </a:p>
          </p:txBody>
        </p:sp>
        <p:sp>
          <p:nvSpPr>
            <p:cNvPr id="46" name="Freeform 65"/>
            <p:cNvSpPr/>
            <p:nvPr/>
          </p:nvSpPr>
          <p:spPr bwMode="auto">
            <a:xfrm>
              <a:off x="4814889" y="2101850"/>
              <a:ext cx="136525" cy="22225"/>
            </a:xfrm>
            <a:custGeom>
              <a:avLst/>
              <a:gdLst>
                <a:gd name="T0" fmla="*/ 69 w 857"/>
                <a:gd name="T1" fmla="*/ 0 h 141"/>
                <a:gd name="T2" fmla="*/ 786 w 857"/>
                <a:gd name="T3" fmla="*/ 0 h 141"/>
                <a:gd name="T4" fmla="*/ 805 w 857"/>
                <a:gd name="T5" fmla="*/ 3 h 141"/>
                <a:gd name="T6" fmla="*/ 822 w 857"/>
                <a:gd name="T7" fmla="*/ 10 h 141"/>
                <a:gd name="T8" fmla="*/ 836 w 857"/>
                <a:gd name="T9" fmla="*/ 21 h 141"/>
                <a:gd name="T10" fmla="*/ 848 w 857"/>
                <a:gd name="T11" fmla="*/ 35 h 141"/>
                <a:gd name="T12" fmla="*/ 854 w 857"/>
                <a:gd name="T13" fmla="*/ 52 h 141"/>
                <a:gd name="T14" fmla="*/ 857 w 857"/>
                <a:gd name="T15" fmla="*/ 71 h 141"/>
                <a:gd name="T16" fmla="*/ 854 w 857"/>
                <a:gd name="T17" fmla="*/ 90 h 141"/>
                <a:gd name="T18" fmla="*/ 848 w 857"/>
                <a:gd name="T19" fmla="*/ 107 h 141"/>
                <a:gd name="T20" fmla="*/ 836 w 857"/>
                <a:gd name="T21" fmla="*/ 121 h 141"/>
                <a:gd name="T22" fmla="*/ 822 w 857"/>
                <a:gd name="T23" fmla="*/ 131 h 141"/>
                <a:gd name="T24" fmla="*/ 805 w 857"/>
                <a:gd name="T25" fmla="*/ 139 h 141"/>
                <a:gd name="T26" fmla="*/ 786 w 857"/>
                <a:gd name="T27" fmla="*/ 141 h 141"/>
                <a:gd name="T28" fmla="*/ 69 w 857"/>
                <a:gd name="T29" fmla="*/ 141 h 141"/>
                <a:gd name="T30" fmla="*/ 51 w 857"/>
                <a:gd name="T31" fmla="*/ 139 h 141"/>
                <a:gd name="T32" fmla="*/ 34 w 857"/>
                <a:gd name="T33" fmla="*/ 131 h 141"/>
                <a:gd name="T34" fmla="*/ 20 w 857"/>
                <a:gd name="T35" fmla="*/ 121 h 141"/>
                <a:gd name="T36" fmla="*/ 9 w 857"/>
                <a:gd name="T37" fmla="*/ 107 h 141"/>
                <a:gd name="T38" fmla="*/ 2 w 857"/>
                <a:gd name="T39" fmla="*/ 90 h 141"/>
                <a:gd name="T40" fmla="*/ 0 w 857"/>
                <a:gd name="T41" fmla="*/ 71 h 141"/>
                <a:gd name="T42" fmla="*/ 2 w 857"/>
                <a:gd name="T43" fmla="*/ 52 h 141"/>
                <a:gd name="T44" fmla="*/ 9 w 857"/>
                <a:gd name="T45" fmla="*/ 35 h 141"/>
                <a:gd name="T46" fmla="*/ 20 w 857"/>
                <a:gd name="T47" fmla="*/ 21 h 141"/>
                <a:gd name="T48" fmla="*/ 34 w 857"/>
                <a:gd name="T49" fmla="*/ 10 h 141"/>
                <a:gd name="T50" fmla="*/ 51 w 857"/>
                <a:gd name="T51" fmla="*/ 3 h 141"/>
                <a:gd name="T52" fmla="*/ 69 w 857"/>
                <a:gd name="T53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57" h="141">
                  <a:moveTo>
                    <a:pt x="69" y="0"/>
                  </a:moveTo>
                  <a:lnTo>
                    <a:pt x="786" y="0"/>
                  </a:lnTo>
                  <a:lnTo>
                    <a:pt x="805" y="3"/>
                  </a:lnTo>
                  <a:lnTo>
                    <a:pt x="822" y="10"/>
                  </a:lnTo>
                  <a:lnTo>
                    <a:pt x="836" y="21"/>
                  </a:lnTo>
                  <a:lnTo>
                    <a:pt x="848" y="35"/>
                  </a:lnTo>
                  <a:lnTo>
                    <a:pt x="854" y="52"/>
                  </a:lnTo>
                  <a:lnTo>
                    <a:pt x="857" y="71"/>
                  </a:lnTo>
                  <a:lnTo>
                    <a:pt x="854" y="90"/>
                  </a:lnTo>
                  <a:lnTo>
                    <a:pt x="848" y="107"/>
                  </a:lnTo>
                  <a:lnTo>
                    <a:pt x="836" y="121"/>
                  </a:lnTo>
                  <a:lnTo>
                    <a:pt x="822" y="131"/>
                  </a:lnTo>
                  <a:lnTo>
                    <a:pt x="805" y="139"/>
                  </a:lnTo>
                  <a:lnTo>
                    <a:pt x="786" y="141"/>
                  </a:lnTo>
                  <a:lnTo>
                    <a:pt x="69" y="141"/>
                  </a:lnTo>
                  <a:lnTo>
                    <a:pt x="51" y="139"/>
                  </a:lnTo>
                  <a:lnTo>
                    <a:pt x="34" y="131"/>
                  </a:lnTo>
                  <a:lnTo>
                    <a:pt x="20" y="121"/>
                  </a:lnTo>
                  <a:lnTo>
                    <a:pt x="9" y="107"/>
                  </a:lnTo>
                  <a:lnTo>
                    <a:pt x="2" y="90"/>
                  </a:lnTo>
                  <a:lnTo>
                    <a:pt x="0" y="71"/>
                  </a:lnTo>
                  <a:lnTo>
                    <a:pt x="2" y="52"/>
                  </a:lnTo>
                  <a:lnTo>
                    <a:pt x="9" y="35"/>
                  </a:lnTo>
                  <a:lnTo>
                    <a:pt x="20" y="21"/>
                  </a:lnTo>
                  <a:lnTo>
                    <a:pt x="34" y="10"/>
                  </a:lnTo>
                  <a:lnTo>
                    <a:pt x="51" y="3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>
                <a:cs typeface="+mn-ea"/>
                <a:sym typeface="+mn-lt"/>
              </a:endParaRPr>
            </a:p>
          </p:txBody>
        </p:sp>
      </p:grpSp>
      <p:grpSp>
        <p:nvGrpSpPr>
          <p:cNvPr id="19" name="Group 107"/>
          <p:cNvGrpSpPr/>
          <p:nvPr/>
        </p:nvGrpSpPr>
        <p:grpSpPr>
          <a:xfrm rot="0">
            <a:off x="3773170" y="1878330"/>
            <a:ext cx="477520" cy="534670"/>
            <a:chOff x="3471863" y="1916113"/>
            <a:chExt cx="492125" cy="550863"/>
          </a:xfrm>
          <a:solidFill>
            <a:srgbClr val="848CC4"/>
          </a:solidFill>
        </p:grpSpPr>
        <p:sp>
          <p:nvSpPr>
            <p:cNvPr id="40" name="Freeform 70"/>
            <p:cNvSpPr>
              <a:spLocks noEditPoints="1"/>
            </p:cNvSpPr>
            <p:nvPr/>
          </p:nvSpPr>
          <p:spPr bwMode="auto">
            <a:xfrm>
              <a:off x="3633788" y="1916113"/>
              <a:ext cx="330200" cy="330200"/>
            </a:xfrm>
            <a:custGeom>
              <a:avLst/>
              <a:gdLst>
                <a:gd name="T0" fmla="*/ 958 w 2077"/>
                <a:gd name="T1" fmla="*/ 277 h 2076"/>
                <a:gd name="T2" fmla="*/ 796 w 2077"/>
                <a:gd name="T3" fmla="*/ 377 h 2076"/>
                <a:gd name="T4" fmla="*/ 576 w 2077"/>
                <a:gd name="T5" fmla="*/ 455 h 2076"/>
                <a:gd name="T6" fmla="*/ 456 w 2077"/>
                <a:gd name="T7" fmla="*/ 350 h 2076"/>
                <a:gd name="T8" fmla="*/ 457 w 2077"/>
                <a:gd name="T9" fmla="*/ 573 h 2076"/>
                <a:gd name="T10" fmla="*/ 379 w 2077"/>
                <a:gd name="T11" fmla="*/ 793 h 2076"/>
                <a:gd name="T12" fmla="*/ 281 w 2077"/>
                <a:gd name="T13" fmla="*/ 955 h 2076"/>
                <a:gd name="T14" fmla="*/ 142 w 2077"/>
                <a:gd name="T15" fmla="*/ 1105 h 2076"/>
                <a:gd name="T16" fmla="*/ 300 w 2077"/>
                <a:gd name="T17" fmla="*/ 1120 h 2076"/>
                <a:gd name="T18" fmla="*/ 400 w 2077"/>
                <a:gd name="T19" fmla="*/ 1331 h 2076"/>
                <a:gd name="T20" fmla="*/ 446 w 2077"/>
                <a:gd name="T21" fmla="*/ 1515 h 2076"/>
                <a:gd name="T22" fmla="*/ 459 w 2077"/>
                <a:gd name="T23" fmla="*/ 1723 h 2076"/>
                <a:gd name="T24" fmla="*/ 591 w 2077"/>
                <a:gd name="T25" fmla="*/ 1612 h 2076"/>
                <a:gd name="T26" fmla="*/ 846 w 2077"/>
                <a:gd name="T27" fmla="*/ 1714 h 2076"/>
                <a:gd name="T28" fmla="*/ 957 w 2077"/>
                <a:gd name="T29" fmla="*/ 1922 h 2076"/>
                <a:gd name="T30" fmla="*/ 1111 w 2077"/>
                <a:gd name="T31" fmla="*/ 1934 h 2076"/>
                <a:gd name="T32" fmla="*/ 1130 w 2077"/>
                <a:gd name="T33" fmla="*/ 1759 h 2076"/>
                <a:gd name="T34" fmla="*/ 1382 w 2077"/>
                <a:gd name="T35" fmla="*/ 1650 h 2076"/>
                <a:gd name="T36" fmla="*/ 1608 w 2077"/>
                <a:gd name="T37" fmla="*/ 1720 h 2076"/>
                <a:gd name="T38" fmla="*/ 1723 w 2077"/>
                <a:gd name="T39" fmla="*/ 1623 h 2076"/>
                <a:gd name="T40" fmla="*/ 1613 w 2077"/>
                <a:gd name="T41" fmla="*/ 1464 h 2076"/>
                <a:gd name="T42" fmla="*/ 1730 w 2077"/>
                <a:gd name="T43" fmla="*/ 1175 h 2076"/>
                <a:gd name="T44" fmla="*/ 1929 w 2077"/>
                <a:gd name="T45" fmla="*/ 1118 h 2076"/>
                <a:gd name="T46" fmla="*/ 1934 w 2077"/>
                <a:gd name="T47" fmla="*/ 962 h 2076"/>
                <a:gd name="T48" fmla="*/ 1747 w 2077"/>
                <a:gd name="T49" fmla="*/ 934 h 2076"/>
                <a:gd name="T50" fmla="*/ 1624 w 2077"/>
                <a:gd name="T51" fmla="*/ 648 h 2076"/>
                <a:gd name="T52" fmla="*/ 1728 w 2077"/>
                <a:gd name="T53" fmla="*/ 463 h 2076"/>
                <a:gd name="T54" fmla="*/ 1616 w 2077"/>
                <a:gd name="T55" fmla="*/ 350 h 2076"/>
                <a:gd name="T56" fmla="*/ 1449 w 2077"/>
                <a:gd name="T57" fmla="*/ 461 h 2076"/>
                <a:gd name="T58" fmla="*/ 1159 w 2077"/>
                <a:gd name="T59" fmla="*/ 341 h 2076"/>
                <a:gd name="T60" fmla="*/ 1119 w 2077"/>
                <a:gd name="T61" fmla="*/ 145 h 2076"/>
                <a:gd name="T62" fmla="*/ 1139 w 2077"/>
                <a:gd name="T63" fmla="*/ 3 h 2076"/>
                <a:gd name="T64" fmla="*/ 1260 w 2077"/>
                <a:gd name="T65" fmla="*/ 152 h 2076"/>
                <a:gd name="T66" fmla="*/ 1547 w 2077"/>
                <a:gd name="T67" fmla="*/ 227 h 2076"/>
                <a:gd name="T68" fmla="*/ 1705 w 2077"/>
                <a:gd name="T69" fmla="*/ 239 h 2076"/>
                <a:gd name="T70" fmla="*/ 1866 w 2077"/>
                <a:gd name="T71" fmla="*/ 474 h 2076"/>
                <a:gd name="T72" fmla="*/ 1819 w 2077"/>
                <a:gd name="T73" fmla="*/ 714 h 2076"/>
                <a:gd name="T74" fmla="*/ 2032 w 2077"/>
                <a:gd name="T75" fmla="*/ 861 h 2076"/>
                <a:gd name="T76" fmla="*/ 2065 w 2077"/>
                <a:gd name="T77" fmla="*/ 1165 h 2076"/>
                <a:gd name="T78" fmla="*/ 1925 w 2077"/>
                <a:gd name="T79" fmla="*/ 1259 h 2076"/>
                <a:gd name="T80" fmla="*/ 1852 w 2077"/>
                <a:gd name="T81" fmla="*/ 1551 h 2076"/>
                <a:gd name="T82" fmla="*/ 1821 w 2077"/>
                <a:gd name="T83" fmla="*/ 1722 h 2076"/>
                <a:gd name="T84" fmla="*/ 1592 w 2077"/>
                <a:gd name="T85" fmla="*/ 1863 h 2076"/>
                <a:gd name="T86" fmla="*/ 1361 w 2077"/>
                <a:gd name="T87" fmla="*/ 1818 h 2076"/>
                <a:gd name="T88" fmla="*/ 1216 w 2077"/>
                <a:gd name="T89" fmla="*/ 2031 h 2076"/>
                <a:gd name="T90" fmla="*/ 910 w 2077"/>
                <a:gd name="T91" fmla="*/ 2064 h 2076"/>
                <a:gd name="T92" fmla="*/ 817 w 2077"/>
                <a:gd name="T93" fmla="*/ 1852 h 2076"/>
                <a:gd name="T94" fmla="*/ 508 w 2077"/>
                <a:gd name="T95" fmla="*/ 1857 h 2076"/>
                <a:gd name="T96" fmla="*/ 354 w 2077"/>
                <a:gd name="T97" fmla="*/ 1820 h 2076"/>
                <a:gd name="T98" fmla="*/ 216 w 2077"/>
                <a:gd name="T99" fmla="*/ 1577 h 2076"/>
                <a:gd name="T100" fmla="*/ 240 w 2077"/>
                <a:gd name="T101" fmla="*/ 1311 h 2076"/>
                <a:gd name="T102" fmla="*/ 26 w 2077"/>
                <a:gd name="T103" fmla="*/ 1192 h 2076"/>
                <a:gd name="T104" fmla="*/ 26 w 2077"/>
                <a:gd name="T105" fmla="*/ 884 h 2076"/>
                <a:gd name="T106" fmla="*/ 246 w 2077"/>
                <a:gd name="T107" fmla="*/ 748 h 2076"/>
                <a:gd name="T108" fmla="*/ 211 w 2077"/>
                <a:gd name="T109" fmla="*/ 474 h 2076"/>
                <a:gd name="T110" fmla="*/ 372 w 2077"/>
                <a:gd name="T111" fmla="*/ 239 h 2076"/>
                <a:gd name="T112" fmla="*/ 530 w 2077"/>
                <a:gd name="T113" fmla="*/ 227 h 2076"/>
                <a:gd name="T114" fmla="*/ 817 w 2077"/>
                <a:gd name="T115" fmla="*/ 224 h 2076"/>
                <a:gd name="T116" fmla="*/ 910 w 2077"/>
                <a:gd name="T117" fmla="*/ 12 h 2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077" h="2076">
                  <a:moveTo>
                    <a:pt x="971" y="140"/>
                  </a:moveTo>
                  <a:lnTo>
                    <a:pt x="967" y="140"/>
                  </a:lnTo>
                  <a:lnTo>
                    <a:pt x="964" y="142"/>
                  </a:lnTo>
                  <a:lnTo>
                    <a:pt x="961" y="145"/>
                  </a:lnTo>
                  <a:lnTo>
                    <a:pt x="959" y="149"/>
                  </a:lnTo>
                  <a:lnTo>
                    <a:pt x="958" y="152"/>
                  </a:lnTo>
                  <a:lnTo>
                    <a:pt x="958" y="277"/>
                  </a:lnTo>
                  <a:lnTo>
                    <a:pt x="956" y="296"/>
                  </a:lnTo>
                  <a:lnTo>
                    <a:pt x="948" y="314"/>
                  </a:lnTo>
                  <a:lnTo>
                    <a:pt x="936" y="329"/>
                  </a:lnTo>
                  <a:lnTo>
                    <a:pt x="920" y="340"/>
                  </a:lnTo>
                  <a:lnTo>
                    <a:pt x="902" y="346"/>
                  </a:lnTo>
                  <a:lnTo>
                    <a:pt x="849" y="360"/>
                  </a:lnTo>
                  <a:lnTo>
                    <a:pt x="796" y="377"/>
                  </a:lnTo>
                  <a:lnTo>
                    <a:pt x="745" y="397"/>
                  </a:lnTo>
                  <a:lnTo>
                    <a:pt x="697" y="422"/>
                  </a:lnTo>
                  <a:lnTo>
                    <a:pt x="649" y="451"/>
                  </a:lnTo>
                  <a:lnTo>
                    <a:pt x="631" y="460"/>
                  </a:lnTo>
                  <a:lnTo>
                    <a:pt x="612" y="463"/>
                  </a:lnTo>
                  <a:lnTo>
                    <a:pt x="594" y="461"/>
                  </a:lnTo>
                  <a:lnTo>
                    <a:pt x="576" y="455"/>
                  </a:lnTo>
                  <a:lnTo>
                    <a:pt x="561" y="443"/>
                  </a:lnTo>
                  <a:lnTo>
                    <a:pt x="471" y="352"/>
                  </a:lnTo>
                  <a:lnTo>
                    <a:pt x="468" y="350"/>
                  </a:lnTo>
                  <a:lnTo>
                    <a:pt x="465" y="349"/>
                  </a:lnTo>
                  <a:lnTo>
                    <a:pt x="462" y="349"/>
                  </a:lnTo>
                  <a:lnTo>
                    <a:pt x="459" y="349"/>
                  </a:lnTo>
                  <a:lnTo>
                    <a:pt x="456" y="350"/>
                  </a:lnTo>
                  <a:lnTo>
                    <a:pt x="453" y="352"/>
                  </a:lnTo>
                  <a:lnTo>
                    <a:pt x="356" y="450"/>
                  </a:lnTo>
                  <a:lnTo>
                    <a:pt x="353" y="456"/>
                  </a:lnTo>
                  <a:lnTo>
                    <a:pt x="353" y="462"/>
                  </a:lnTo>
                  <a:lnTo>
                    <a:pt x="356" y="467"/>
                  </a:lnTo>
                  <a:lnTo>
                    <a:pt x="446" y="557"/>
                  </a:lnTo>
                  <a:lnTo>
                    <a:pt x="457" y="573"/>
                  </a:lnTo>
                  <a:lnTo>
                    <a:pt x="465" y="591"/>
                  </a:lnTo>
                  <a:lnTo>
                    <a:pt x="466" y="610"/>
                  </a:lnTo>
                  <a:lnTo>
                    <a:pt x="462" y="629"/>
                  </a:lnTo>
                  <a:lnTo>
                    <a:pt x="454" y="645"/>
                  </a:lnTo>
                  <a:lnTo>
                    <a:pt x="425" y="693"/>
                  </a:lnTo>
                  <a:lnTo>
                    <a:pt x="400" y="742"/>
                  </a:lnTo>
                  <a:lnTo>
                    <a:pt x="379" y="793"/>
                  </a:lnTo>
                  <a:lnTo>
                    <a:pt x="362" y="845"/>
                  </a:lnTo>
                  <a:lnTo>
                    <a:pt x="350" y="899"/>
                  </a:lnTo>
                  <a:lnTo>
                    <a:pt x="343" y="918"/>
                  </a:lnTo>
                  <a:lnTo>
                    <a:pt x="332" y="933"/>
                  </a:lnTo>
                  <a:lnTo>
                    <a:pt x="317" y="945"/>
                  </a:lnTo>
                  <a:lnTo>
                    <a:pt x="300" y="952"/>
                  </a:lnTo>
                  <a:lnTo>
                    <a:pt x="281" y="955"/>
                  </a:lnTo>
                  <a:lnTo>
                    <a:pt x="153" y="955"/>
                  </a:lnTo>
                  <a:lnTo>
                    <a:pt x="150" y="955"/>
                  </a:lnTo>
                  <a:lnTo>
                    <a:pt x="147" y="958"/>
                  </a:lnTo>
                  <a:lnTo>
                    <a:pt x="144" y="961"/>
                  </a:lnTo>
                  <a:lnTo>
                    <a:pt x="143" y="964"/>
                  </a:lnTo>
                  <a:lnTo>
                    <a:pt x="142" y="967"/>
                  </a:lnTo>
                  <a:lnTo>
                    <a:pt x="142" y="1105"/>
                  </a:lnTo>
                  <a:lnTo>
                    <a:pt x="143" y="1109"/>
                  </a:lnTo>
                  <a:lnTo>
                    <a:pt x="144" y="1113"/>
                  </a:lnTo>
                  <a:lnTo>
                    <a:pt x="147" y="1115"/>
                  </a:lnTo>
                  <a:lnTo>
                    <a:pt x="150" y="1117"/>
                  </a:lnTo>
                  <a:lnTo>
                    <a:pt x="153" y="1118"/>
                  </a:lnTo>
                  <a:lnTo>
                    <a:pt x="281" y="1118"/>
                  </a:lnTo>
                  <a:lnTo>
                    <a:pt x="300" y="1120"/>
                  </a:lnTo>
                  <a:lnTo>
                    <a:pt x="317" y="1128"/>
                  </a:lnTo>
                  <a:lnTo>
                    <a:pt x="332" y="1140"/>
                  </a:lnTo>
                  <a:lnTo>
                    <a:pt x="343" y="1156"/>
                  </a:lnTo>
                  <a:lnTo>
                    <a:pt x="350" y="1174"/>
                  </a:lnTo>
                  <a:lnTo>
                    <a:pt x="362" y="1228"/>
                  </a:lnTo>
                  <a:lnTo>
                    <a:pt x="379" y="1280"/>
                  </a:lnTo>
                  <a:lnTo>
                    <a:pt x="400" y="1331"/>
                  </a:lnTo>
                  <a:lnTo>
                    <a:pt x="425" y="1379"/>
                  </a:lnTo>
                  <a:lnTo>
                    <a:pt x="454" y="1427"/>
                  </a:lnTo>
                  <a:lnTo>
                    <a:pt x="462" y="1445"/>
                  </a:lnTo>
                  <a:lnTo>
                    <a:pt x="467" y="1464"/>
                  </a:lnTo>
                  <a:lnTo>
                    <a:pt x="465" y="1483"/>
                  </a:lnTo>
                  <a:lnTo>
                    <a:pt x="457" y="1500"/>
                  </a:lnTo>
                  <a:lnTo>
                    <a:pt x="446" y="1515"/>
                  </a:lnTo>
                  <a:lnTo>
                    <a:pt x="356" y="1606"/>
                  </a:lnTo>
                  <a:lnTo>
                    <a:pt x="353" y="1611"/>
                  </a:lnTo>
                  <a:lnTo>
                    <a:pt x="353" y="1617"/>
                  </a:lnTo>
                  <a:lnTo>
                    <a:pt x="356" y="1623"/>
                  </a:lnTo>
                  <a:lnTo>
                    <a:pt x="453" y="1720"/>
                  </a:lnTo>
                  <a:lnTo>
                    <a:pt x="456" y="1722"/>
                  </a:lnTo>
                  <a:lnTo>
                    <a:pt x="459" y="1723"/>
                  </a:lnTo>
                  <a:lnTo>
                    <a:pt x="462" y="1724"/>
                  </a:lnTo>
                  <a:lnTo>
                    <a:pt x="465" y="1723"/>
                  </a:lnTo>
                  <a:lnTo>
                    <a:pt x="468" y="1722"/>
                  </a:lnTo>
                  <a:lnTo>
                    <a:pt x="471" y="1720"/>
                  </a:lnTo>
                  <a:lnTo>
                    <a:pt x="559" y="1630"/>
                  </a:lnTo>
                  <a:lnTo>
                    <a:pt x="574" y="1619"/>
                  </a:lnTo>
                  <a:lnTo>
                    <a:pt x="591" y="1612"/>
                  </a:lnTo>
                  <a:lnTo>
                    <a:pt x="609" y="1610"/>
                  </a:lnTo>
                  <a:lnTo>
                    <a:pt x="629" y="1614"/>
                  </a:lnTo>
                  <a:lnTo>
                    <a:pt x="648" y="1622"/>
                  </a:lnTo>
                  <a:lnTo>
                    <a:pt x="695" y="1651"/>
                  </a:lnTo>
                  <a:lnTo>
                    <a:pt x="744" y="1676"/>
                  </a:lnTo>
                  <a:lnTo>
                    <a:pt x="795" y="1697"/>
                  </a:lnTo>
                  <a:lnTo>
                    <a:pt x="846" y="1714"/>
                  </a:lnTo>
                  <a:lnTo>
                    <a:pt x="900" y="1726"/>
                  </a:lnTo>
                  <a:lnTo>
                    <a:pt x="919" y="1733"/>
                  </a:lnTo>
                  <a:lnTo>
                    <a:pt x="935" y="1744"/>
                  </a:lnTo>
                  <a:lnTo>
                    <a:pt x="947" y="1759"/>
                  </a:lnTo>
                  <a:lnTo>
                    <a:pt x="955" y="1776"/>
                  </a:lnTo>
                  <a:lnTo>
                    <a:pt x="957" y="1796"/>
                  </a:lnTo>
                  <a:lnTo>
                    <a:pt x="957" y="1922"/>
                  </a:lnTo>
                  <a:lnTo>
                    <a:pt x="958" y="1926"/>
                  </a:lnTo>
                  <a:lnTo>
                    <a:pt x="959" y="1929"/>
                  </a:lnTo>
                  <a:lnTo>
                    <a:pt x="963" y="1932"/>
                  </a:lnTo>
                  <a:lnTo>
                    <a:pt x="966" y="1934"/>
                  </a:lnTo>
                  <a:lnTo>
                    <a:pt x="970" y="1934"/>
                  </a:lnTo>
                  <a:lnTo>
                    <a:pt x="1108" y="1934"/>
                  </a:lnTo>
                  <a:lnTo>
                    <a:pt x="1111" y="1934"/>
                  </a:lnTo>
                  <a:lnTo>
                    <a:pt x="1114" y="1932"/>
                  </a:lnTo>
                  <a:lnTo>
                    <a:pt x="1118" y="1929"/>
                  </a:lnTo>
                  <a:lnTo>
                    <a:pt x="1119" y="1926"/>
                  </a:lnTo>
                  <a:lnTo>
                    <a:pt x="1120" y="1922"/>
                  </a:lnTo>
                  <a:lnTo>
                    <a:pt x="1120" y="1796"/>
                  </a:lnTo>
                  <a:lnTo>
                    <a:pt x="1123" y="1776"/>
                  </a:lnTo>
                  <a:lnTo>
                    <a:pt x="1130" y="1759"/>
                  </a:lnTo>
                  <a:lnTo>
                    <a:pt x="1142" y="1744"/>
                  </a:lnTo>
                  <a:lnTo>
                    <a:pt x="1158" y="1733"/>
                  </a:lnTo>
                  <a:lnTo>
                    <a:pt x="1177" y="1726"/>
                  </a:lnTo>
                  <a:lnTo>
                    <a:pt x="1231" y="1714"/>
                  </a:lnTo>
                  <a:lnTo>
                    <a:pt x="1282" y="1697"/>
                  </a:lnTo>
                  <a:lnTo>
                    <a:pt x="1333" y="1676"/>
                  </a:lnTo>
                  <a:lnTo>
                    <a:pt x="1382" y="1650"/>
                  </a:lnTo>
                  <a:lnTo>
                    <a:pt x="1430" y="1622"/>
                  </a:lnTo>
                  <a:lnTo>
                    <a:pt x="1447" y="1614"/>
                  </a:lnTo>
                  <a:lnTo>
                    <a:pt x="1466" y="1610"/>
                  </a:lnTo>
                  <a:lnTo>
                    <a:pt x="1485" y="1611"/>
                  </a:lnTo>
                  <a:lnTo>
                    <a:pt x="1503" y="1619"/>
                  </a:lnTo>
                  <a:lnTo>
                    <a:pt x="1518" y="1630"/>
                  </a:lnTo>
                  <a:lnTo>
                    <a:pt x="1608" y="1720"/>
                  </a:lnTo>
                  <a:lnTo>
                    <a:pt x="1611" y="1722"/>
                  </a:lnTo>
                  <a:lnTo>
                    <a:pt x="1614" y="1723"/>
                  </a:lnTo>
                  <a:lnTo>
                    <a:pt x="1617" y="1724"/>
                  </a:lnTo>
                  <a:lnTo>
                    <a:pt x="1619" y="1723"/>
                  </a:lnTo>
                  <a:lnTo>
                    <a:pt x="1622" y="1722"/>
                  </a:lnTo>
                  <a:lnTo>
                    <a:pt x="1625" y="1720"/>
                  </a:lnTo>
                  <a:lnTo>
                    <a:pt x="1723" y="1623"/>
                  </a:lnTo>
                  <a:lnTo>
                    <a:pt x="1726" y="1618"/>
                  </a:lnTo>
                  <a:lnTo>
                    <a:pt x="1726" y="1611"/>
                  </a:lnTo>
                  <a:lnTo>
                    <a:pt x="1723" y="1606"/>
                  </a:lnTo>
                  <a:lnTo>
                    <a:pt x="1633" y="1516"/>
                  </a:lnTo>
                  <a:lnTo>
                    <a:pt x="1621" y="1501"/>
                  </a:lnTo>
                  <a:lnTo>
                    <a:pt x="1615" y="1483"/>
                  </a:lnTo>
                  <a:lnTo>
                    <a:pt x="1613" y="1464"/>
                  </a:lnTo>
                  <a:lnTo>
                    <a:pt x="1616" y="1446"/>
                  </a:lnTo>
                  <a:lnTo>
                    <a:pt x="1624" y="1428"/>
                  </a:lnTo>
                  <a:lnTo>
                    <a:pt x="1654" y="1380"/>
                  </a:lnTo>
                  <a:lnTo>
                    <a:pt x="1679" y="1332"/>
                  </a:lnTo>
                  <a:lnTo>
                    <a:pt x="1700" y="1281"/>
                  </a:lnTo>
                  <a:lnTo>
                    <a:pt x="1717" y="1229"/>
                  </a:lnTo>
                  <a:lnTo>
                    <a:pt x="1730" y="1175"/>
                  </a:lnTo>
                  <a:lnTo>
                    <a:pt x="1736" y="1156"/>
                  </a:lnTo>
                  <a:lnTo>
                    <a:pt x="1747" y="1141"/>
                  </a:lnTo>
                  <a:lnTo>
                    <a:pt x="1761" y="1128"/>
                  </a:lnTo>
                  <a:lnTo>
                    <a:pt x="1779" y="1121"/>
                  </a:lnTo>
                  <a:lnTo>
                    <a:pt x="1798" y="1119"/>
                  </a:lnTo>
                  <a:lnTo>
                    <a:pt x="1925" y="1119"/>
                  </a:lnTo>
                  <a:lnTo>
                    <a:pt x="1929" y="1118"/>
                  </a:lnTo>
                  <a:lnTo>
                    <a:pt x="1932" y="1117"/>
                  </a:lnTo>
                  <a:lnTo>
                    <a:pt x="1934" y="1114"/>
                  </a:lnTo>
                  <a:lnTo>
                    <a:pt x="1936" y="1110"/>
                  </a:lnTo>
                  <a:lnTo>
                    <a:pt x="1936" y="1107"/>
                  </a:lnTo>
                  <a:lnTo>
                    <a:pt x="1936" y="969"/>
                  </a:lnTo>
                  <a:lnTo>
                    <a:pt x="1936" y="965"/>
                  </a:lnTo>
                  <a:lnTo>
                    <a:pt x="1934" y="962"/>
                  </a:lnTo>
                  <a:lnTo>
                    <a:pt x="1932" y="959"/>
                  </a:lnTo>
                  <a:lnTo>
                    <a:pt x="1929" y="958"/>
                  </a:lnTo>
                  <a:lnTo>
                    <a:pt x="1925" y="957"/>
                  </a:lnTo>
                  <a:lnTo>
                    <a:pt x="1798" y="957"/>
                  </a:lnTo>
                  <a:lnTo>
                    <a:pt x="1779" y="954"/>
                  </a:lnTo>
                  <a:lnTo>
                    <a:pt x="1761" y="946"/>
                  </a:lnTo>
                  <a:lnTo>
                    <a:pt x="1747" y="934"/>
                  </a:lnTo>
                  <a:lnTo>
                    <a:pt x="1736" y="919"/>
                  </a:lnTo>
                  <a:lnTo>
                    <a:pt x="1730" y="900"/>
                  </a:lnTo>
                  <a:lnTo>
                    <a:pt x="1716" y="847"/>
                  </a:lnTo>
                  <a:lnTo>
                    <a:pt x="1699" y="794"/>
                  </a:lnTo>
                  <a:lnTo>
                    <a:pt x="1678" y="744"/>
                  </a:lnTo>
                  <a:lnTo>
                    <a:pt x="1654" y="694"/>
                  </a:lnTo>
                  <a:lnTo>
                    <a:pt x="1624" y="648"/>
                  </a:lnTo>
                  <a:lnTo>
                    <a:pt x="1616" y="630"/>
                  </a:lnTo>
                  <a:lnTo>
                    <a:pt x="1613" y="611"/>
                  </a:lnTo>
                  <a:lnTo>
                    <a:pt x="1615" y="592"/>
                  </a:lnTo>
                  <a:lnTo>
                    <a:pt x="1621" y="574"/>
                  </a:lnTo>
                  <a:lnTo>
                    <a:pt x="1633" y="559"/>
                  </a:lnTo>
                  <a:lnTo>
                    <a:pt x="1724" y="468"/>
                  </a:lnTo>
                  <a:lnTo>
                    <a:pt x="1728" y="463"/>
                  </a:lnTo>
                  <a:lnTo>
                    <a:pt x="1728" y="457"/>
                  </a:lnTo>
                  <a:lnTo>
                    <a:pt x="1724" y="451"/>
                  </a:lnTo>
                  <a:lnTo>
                    <a:pt x="1626" y="354"/>
                  </a:lnTo>
                  <a:lnTo>
                    <a:pt x="1623" y="351"/>
                  </a:lnTo>
                  <a:lnTo>
                    <a:pt x="1621" y="350"/>
                  </a:lnTo>
                  <a:lnTo>
                    <a:pt x="1618" y="350"/>
                  </a:lnTo>
                  <a:lnTo>
                    <a:pt x="1616" y="350"/>
                  </a:lnTo>
                  <a:lnTo>
                    <a:pt x="1613" y="351"/>
                  </a:lnTo>
                  <a:lnTo>
                    <a:pt x="1609" y="354"/>
                  </a:lnTo>
                  <a:lnTo>
                    <a:pt x="1520" y="444"/>
                  </a:lnTo>
                  <a:lnTo>
                    <a:pt x="1504" y="456"/>
                  </a:lnTo>
                  <a:lnTo>
                    <a:pt x="1486" y="462"/>
                  </a:lnTo>
                  <a:lnTo>
                    <a:pt x="1467" y="464"/>
                  </a:lnTo>
                  <a:lnTo>
                    <a:pt x="1449" y="461"/>
                  </a:lnTo>
                  <a:lnTo>
                    <a:pt x="1431" y="452"/>
                  </a:lnTo>
                  <a:lnTo>
                    <a:pt x="1384" y="423"/>
                  </a:lnTo>
                  <a:lnTo>
                    <a:pt x="1335" y="399"/>
                  </a:lnTo>
                  <a:lnTo>
                    <a:pt x="1284" y="378"/>
                  </a:lnTo>
                  <a:lnTo>
                    <a:pt x="1232" y="361"/>
                  </a:lnTo>
                  <a:lnTo>
                    <a:pt x="1178" y="348"/>
                  </a:lnTo>
                  <a:lnTo>
                    <a:pt x="1159" y="341"/>
                  </a:lnTo>
                  <a:lnTo>
                    <a:pt x="1143" y="330"/>
                  </a:lnTo>
                  <a:lnTo>
                    <a:pt x="1131" y="315"/>
                  </a:lnTo>
                  <a:lnTo>
                    <a:pt x="1124" y="298"/>
                  </a:lnTo>
                  <a:lnTo>
                    <a:pt x="1121" y="278"/>
                  </a:lnTo>
                  <a:lnTo>
                    <a:pt x="1121" y="152"/>
                  </a:lnTo>
                  <a:lnTo>
                    <a:pt x="1121" y="149"/>
                  </a:lnTo>
                  <a:lnTo>
                    <a:pt x="1119" y="145"/>
                  </a:lnTo>
                  <a:lnTo>
                    <a:pt x="1117" y="142"/>
                  </a:lnTo>
                  <a:lnTo>
                    <a:pt x="1112" y="140"/>
                  </a:lnTo>
                  <a:lnTo>
                    <a:pt x="1109" y="140"/>
                  </a:lnTo>
                  <a:lnTo>
                    <a:pt x="971" y="140"/>
                  </a:lnTo>
                  <a:close/>
                  <a:moveTo>
                    <a:pt x="970" y="0"/>
                  </a:moveTo>
                  <a:lnTo>
                    <a:pt x="1108" y="0"/>
                  </a:lnTo>
                  <a:lnTo>
                    <a:pt x="1139" y="3"/>
                  </a:lnTo>
                  <a:lnTo>
                    <a:pt x="1167" y="12"/>
                  </a:lnTo>
                  <a:lnTo>
                    <a:pt x="1193" y="25"/>
                  </a:lnTo>
                  <a:lnTo>
                    <a:pt x="1216" y="44"/>
                  </a:lnTo>
                  <a:lnTo>
                    <a:pt x="1234" y="66"/>
                  </a:lnTo>
                  <a:lnTo>
                    <a:pt x="1248" y="93"/>
                  </a:lnTo>
                  <a:lnTo>
                    <a:pt x="1257" y="121"/>
                  </a:lnTo>
                  <a:lnTo>
                    <a:pt x="1260" y="152"/>
                  </a:lnTo>
                  <a:lnTo>
                    <a:pt x="1260" y="223"/>
                  </a:lnTo>
                  <a:lnTo>
                    <a:pt x="1329" y="245"/>
                  </a:lnTo>
                  <a:lnTo>
                    <a:pt x="1394" y="272"/>
                  </a:lnTo>
                  <a:lnTo>
                    <a:pt x="1457" y="305"/>
                  </a:lnTo>
                  <a:lnTo>
                    <a:pt x="1508" y="255"/>
                  </a:lnTo>
                  <a:lnTo>
                    <a:pt x="1527" y="239"/>
                  </a:lnTo>
                  <a:lnTo>
                    <a:pt x="1547" y="227"/>
                  </a:lnTo>
                  <a:lnTo>
                    <a:pt x="1569" y="217"/>
                  </a:lnTo>
                  <a:lnTo>
                    <a:pt x="1592" y="212"/>
                  </a:lnTo>
                  <a:lnTo>
                    <a:pt x="1616" y="210"/>
                  </a:lnTo>
                  <a:lnTo>
                    <a:pt x="1640" y="212"/>
                  </a:lnTo>
                  <a:lnTo>
                    <a:pt x="1663" y="217"/>
                  </a:lnTo>
                  <a:lnTo>
                    <a:pt x="1684" y="227"/>
                  </a:lnTo>
                  <a:lnTo>
                    <a:pt x="1705" y="239"/>
                  </a:lnTo>
                  <a:lnTo>
                    <a:pt x="1723" y="255"/>
                  </a:lnTo>
                  <a:lnTo>
                    <a:pt x="1821" y="352"/>
                  </a:lnTo>
                  <a:lnTo>
                    <a:pt x="1839" y="373"/>
                  </a:lnTo>
                  <a:lnTo>
                    <a:pt x="1852" y="397"/>
                  </a:lnTo>
                  <a:lnTo>
                    <a:pt x="1862" y="422"/>
                  </a:lnTo>
                  <a:lnTo>
                    <a:pt x="1866" y="447"/>
                  </a:lnTo>
                  <a:lnTo>
                    <a:pt x="1866" y="474"/>
                  </a:lnTo>
                  <a:lnTo>
                    <a:pt x="1862" y="499"/>
                  </a:lnTo>
                  <a:lnTo>
                    <a:pt x="1852" y="523"/>
                  </a:lnTo>
                  <a:lnTo>
                    <a:pt x="1839" y="546"/>
                  </a:lnTo>
                  <a:lnTo>
                    <a:pt x="1821" y="567"/>
                  </a:lnTo>
                  <a:lnTo>
                    <a:pt x="1771" y="618"/>
                  </a:lnTo>
                  <a:lnTo>
                    <a:pt x="1796" y="665"/>
                  </a:lnTo>
                  <a:lnTo>
                    <a:pt x="1819" y="714"/>
                  </a:lnTo>
                  <a:lnTo>
                    <a:pt x="1837" y="765"/>
                  </a:lnTo>
                  <a:lnTo>
                    <a:pt x="1853" y="816"/>
                  </a:lnTo>
                  <a:lnTo>
                    <a:pt x="1925" y="816"/>
                  </a:lnTo>
                  <a:lnTo>
                    <a:pt x="1955" y="818"/>
                  </a:lnTo>
                  <a:lnTo>
                    <a:pt x="1984" y="828"/>
                  </a:lnTo>
                  <a:lnTo>
                    <a:pt x="2010" y="842"/>
                  </a:lnTo>
                  <a:lnTo>
                    <a:pt x="2032" y="861"/>
                  </a:lnTo>
                  <a:lnTo>
                    <a:pt x="2051" y="883"/>
                  </a:lnTo>
                  <a:lnTo>
                    <a:pt x="2065" y="909"/>
                  </a:lnTo>
                  <a:lnTo>
                    <a:pt x="2075" y="938"/>
                  </a:lnTo>
                  <a:lnTo>
                    <a:pt x="2077" y="968"/>
                  </a:lnTo>
                  <a:lnTo>
                    <a:pt x="2077" y="1106"/>
                  </a:lnTo>
                  <a:lnTo>
                    <a:pt x="2075" y="1137"/>
                  </a:lnTo>
                  <a:lnTo>
                    <a:pt x="2065" y="1165"/>
                  </a:lnTo>
                  <a:lnTo>
                    <a:pt x="2051" y="1192"/>
                  </a:lnTo>
                  <a:lnTo>
                    <a:pt x="2032" y="1214"/>
                  </a:lnTo>
                  <a:lnTo>
                    <a:pt x="2010" y="1233"/>
                  </a:lnTo>
                  <a:lnTo>
                    <a:pt x="1984" y="1247"/>
                  </a:lnTo>
                  <a:lnTo>
                    <a:pt x="1955" y="1255"/>
                  </a:lnTo>
                  <a:lnTo>
                    <a:pt x="1925" y="1258"/>
                  </a:lnTo>
                  <a:lnTo>
                    <a:pt x="1925" y="1259"/>
                  </a:lnTo>
                  <a:lnTo>
                    <a:pt x="1853" y="1259"/>
                  </a:lnTo>
                  <a:lnTo>
                    <a:pt x="1831" y="1328"/>
                  </a:lnTo>
                  <a:lnTo>
                    <a:pt x="1803" y="1393"/>
                  </a:lnTo>
                  <a:lnTo>
                    <a:pt x="1771" y="1456"/>
                  </a:lnTo>
                  <a:lnTo>
                    <a:pt x="1821" y="1507"/>
                  </a:lnTo>
                  <a:lnTo>
                    <a:pt x="1839" y="1528"/>
                  </a:lnTo>
                  <a:lnTo>
                    <a:pt x="1852" y="1551"/>
                  </a:lnTo>
                  <a:lnTo>
                    <a:pt x="1862" y="1577"/>
                  </a:lnTo>
                  <a:lnTo>
                    <a:pt x="1866" y="1602"/>
                  </a:lnTo>
                  <a:lnTo>
                    <a:pt x="1866" y="1628"/>
                  </a:lnTo>
                  <a:lnTo>
                    <a:pt x="1862" y="1654"/>
                  </a:lnTo>
                  <a:lnTo>
                    <a:pt x="1852" y="1678"/>
                  </a:lnTo>
                  <a:lnTo>
                    <a:pt x="1839" y="1701"/>
                  </a:lnTo>
                  <a:lnTo>
                    <a:pt x="1821" y="1722"/>
                  </a:lnTo>
                  <a:lnTo>
                    <a:pt x="1723" y="1820"/>
                  </a:lnTo>
                  <a:lnTo>
                    <a:pt x="1705" y="1836"/>
                  </a:lnTo>
                  <a:lnTo>
                    <a:pt x="1684" y="1849"/>
                  </a:lnTo>
                  <a:lnTo>
                    <a:pt x="1663" y="1857"/>
                  </a:lnTo>
                  <a:lnTo>
                    <a:pt x="1640" y="1863"/>
                  </a:lnTo>
                  <a:lnTo>
                    <a:pt x="1616" y="1864"/>
                  </a:lnTo>
                  <a:lnTo>
                    <a:pt x="1592" y="1863"/>
                  </a:lnTo>
                  <a:lnTo>
                    <a:pt x="1569" y="1857"/>
                  </a:lnTo>
                  <a:lnTo>
                    <a:pt x="1547" y="1849"/>
                  </a:lnTo>
                  <a:lnTo>
                    <a:pt x="1527" y="1836"/>
                  </a:lnTo>
                  <a:lnTo>
                    <a:pt x="1508" y="1820"/>
                  </a:lnTo>
                  <a:lnTo>
                    <a:pt x="1457" y="1770"/>
                  </a:lnTo>
                  <a:lnTo>
                    <a:pt x="1410" y="1796"/>
                  </a:lnTo>
                  <a:lnTo>
                    <a:pt x="1361" y="1818"/>
                  </a:lnTo>
                  <a:lnTo>
                    <a:pt x="1312" y="1837"/>
                  </a:lnTo>
                  <a:lnTo>
                    <a:pt x="1260" y="1852"/>
                  </a:lnTo>
                  <a:lnTo>
                    <a:pt x="1260" y="1924"/>
                  </a:lnTo>
                  <a:lnTo>
                    <a:pt x="1257" y="1954"/>
                  </a:lnTo>
                  <a:lnTo>
                    <a:pt x="1248" y="1983"/>
                  </a:lnTo>
                  <a:lnTo>
                    <a:pt x="1234" y="2009"/>
                  </a:lnTo>
                  <a:lnTo>
                    <a:pt x="1216" y="2031"/>
                  </a:lnTo>
                  <a:lnTo>
                    <a:pt x="1193" y="2050"/>
                  </a:lnTo>
                  <a:lnTo>
                    <a:pt x="1167" y="2064"/>
                  </a:lnTo>
                  <a:lnTo>
                    <a:pt x="1139" y="2073"/>
                  </a:lnTo>
                  <a:lnTo>
                    <a:pt x="1108" y="2076"/>
                  </a:lnTo>
                  <a:lnTo>
                    <a:pt x="970" y="2076"/>
                  </a:lnTo>
                  <a:lnTo>
                    <a:pt x="938" y="2073"/>
                  </a:lnTo>
                  <a:lnTo>
                    <a:pt x="910" y="2064"/>
                  </a:lnTo>
                  <a:lnTo>
                    <a:pt x="884" y="2050"/>
                  </a:lnTo>
                  <a:lnTo>
                    <a:pt x="861" y="2031"/>
                  </a:lnTo>
                  <a:lnTo>
                    <a:pt x="843" y="2009"/>
                  </a:lnTo>
                  <a:lnTo>
                    <a:pt x="829" y="1983"/>
                  </a:lnTo>
                  <a:lnTo>
                    <a:pt x="820" y="1954"/>
                  </a:lnTo>
                  <a:lnTo>
                    <a:pt x="817" y="1924"/>
                  </a:lnTo>
                  <a:lnTo>
                    <a:pt x="817" y="1852"/>
                  </a:lnTo>
                  <a:lnTo>
                    <a:pt x="748" y="1831"/>
                  </a:lnTo>
                  <a:lnTo>
                    <a:pt x="683" y="1802"/>
                  </a:lnTo>
                  <a:lnTo>
                    <a:pt x="620" y="1770"/>
                  </a:lnTo>
                  <a:lnTo>
                    <a:pt x="569" y="1820"/>
                  </a:lnTo>
                  <a:lnTo>
                    <a:pt x="550" y="1836"/>
                  </a:lnTo>
                  <a:lnTo>
                    <a:pt x="530" y="1849"/>
                  </a:lnTo>
                  <a:lnTo>
                    <a:pt x="508" y="1857"/>
                  </a:lnTo>
                  <a:lnTo>
                    <a:pt x="486" y="1863"/>
                  </a:lnTo>
                  <a:lnTo>
                    <a:pt x="461" y="1864"/>
                  </a:lnTo>
                  <a:lnTo>
                    <a:pt x="437" y="1863"/>
                  </a:lnTo>
                  <a:lnTo>
                    <a:pt x="414" y="1857"/>
                  </a:lnTo>
                  <a:lnTo>
                    <a:pt x="393" y="1849"/>
                  </a:lnTo>
                  <a:lnTo>
                    <a:pt x="372" y="1836"/>
                  </a:lnTo>
                  <a:lnTo>
                    <a:pt x="354" y="1820"/>
                  </a:lnTo>
                  <a:lnTo>
                    <a:pt x="256" y="1722"/>
                  </a:lnTo>
                  <a:lnTo>
                    <a:pt x="238" y="1701"/>
                  </a:lnTo>
                  <a:lnTo>
                    <a:pt x="225" y="1678"/>
                  </a:lnTo>
                  <a:lnTo>
                    <a:pt x="216" y="1654"/>
                  </a:lnTo>
                  <a:lnTo>
                    <a:pt x="211" y="1628"/>
                  </a:lnTo>
                  <a:lnTo>
                    <a:pt x="211" y="1602"/>
                  </a:lnTo>
                  <a:lnTo>
                    <a:pt x="216" y="1577"/>
                  </a:lnTo>
                  <a:lnTo>
                    <a:pt x="225" y="1551"/>
                  </a:lnTo>
                  <a:lnTo>
                    <a:pt x="238" y="1528"/>
                  </a:lnTo>
                  <a:lnTo>
                    <a:pt x="256" y="1507"/>
                  </a:lnTo>
                  <a:lnTo>
                    <a:pt x="306" y="1456"/>
                  </a:lnTo>
                  <a:lnTo>
                    <a:pt x="281" y="1410"/>
                  </a:lnTo>
                  <a:lnTo>
                    <a:pt x="259" y="1360"/>
                  </a:lnTo>
                  <a:lnTo>
                    <a:pt x="240" y="1311"/>
                  </a:lnTo>
                  <a:lnTo>
                    <a:pt x="224" y="1259"/>
                  </a:lnTo>
                  <a:lnTo>
                    <a:pt x="152" y="1259"/>
                  </a:lnTo>
                  <a:lnTo>
                    <a:pt x="122" y="1256"/>
                  </a:lnTo>
                  <a:lnTo>
                    <a:pt x="93" y="1248"/>
                  </a:lnTo>
                  <a:lnTo>
                    <a:pt x="67" y="1233"/>
                  </a:lnTo>
                  <a:lnTo>
                    <a:pt x="45" y="1215"/>
                  </a:lnTo>
                  <a:lnTo>
                    <a:pt x="26" y="1192"/>
                  </a:lnTo>
                  <a:lnTo>
                    <a:pt x="12" y="1166"/>
                  </a:lnTo>
                  <a:lnTo>
                    <a:pt x="3" y="1138"/>
                  </a:lnTo>
                  <a:lnTo>
                    <a:pt x="0" y="1107"/>
                  </a:lnTo>
                  <a:lnTo>
                    <a:pt x="0" y="969"/>
                  </a:lnTo>
                  <a:lnTo>
                    <a:pt x="3" y="938"/>
                  </a:lnTo>
                  <a:lnTo>
                    <a:pt x="12" y="909"/>
                  </a:lnTo>
                  <a:lnTo>
                    <a:pt x="26" y="884"/>
                  </a:lnTo>
                  <a:lnTo>
                    <a:pt x="45" y="861"/>
                  </a:lnTo>
                  <a:lnTo>
                    <a:pt x="67" y="843"/>
                  </a:lnTo>
                  <a:lnTo>
                    <a:pt x="93" y="829"/>
                  </a:lnTo>
                  <a:lnTo>
                    <a:pt x="122" y="819"/>
                  </a:lnTo>
                  <a:lnTo>
                    <a:pt x="152" y="816"/>
                  </a:lnTo>
                  <a:lnTo>
                    <a:pt x="224" y="816"/>
                  </a:lnTo>
                  <a:lnTo>
                    <a:pt x="246" y="748"/>
                  </a:lnTo>
                  <a:lnTo>
                    <a:pt x="274" y="682"/>
                  </a:lnTo>
                  <a:lnTo>
                    <a:pt x="306" y="619"/>
                  </a:lnTo>
                  <a:lnTo>
                    <a:pt x="256" y="568"/>
                  </a:lnTo>
                  <a:lnTo>
                    <a:pt x="238" y="547"/>
                  </a:lnTo>
                  <a:lnTo>
                    <a:pt x="225" y="524"/>
                  </a:lnTo>
                  <a:lnTo>
                    <a:pt x="216" y="500"/>
                  </a:lnTo>
                  <a:lnTo>
                    <a:pt x="211" y="474"/>
                  </a:lnTo>
                  <a:lnTo>
                    <a:pt x="211" y="448"/>
                  </a:lnTo>
                  <a:lnTo>
                    <a:pt x="216" y="422"/>
                  </a:lnTo>
                  <a:lnTo>
                    <a:pt x="225" y="398"/>
                  </a:lnTo>
                  <a:lnTo>
                    <a:pt x="238" y="374"/>
                  </a:lnTo>
                  <a:lnTo>
                    <a:pt x="256" y="353"/>
                  </a:lnTo>
                  <a:lnTo>
                    <a:pt x="354" y="255"/>
                  </a:lnTo>
                  <a:lnTo>
                    <a:pt x="372" y="239"/>
                  </a:lnTo>
                  <a:lnTo>
                    <a:pt x="393" y="227"/>
                  </a:lnTo>
                  <a:lnTo>
                    <a:pt x="414" y="218"/>
                  </a:lnTo>
                  <a:lnTo>
                    <a:pt x="437" y="213"/>
                  </a:lnTo>
                  <a:lnTo>
                    <a:pt x="461" y="211"/>
                  </a:lnTo>
                  <a:lnTo>
                    <a:pt x="486" y="213"/>
                  </a:lnTo>
                  <a:lnTo>
                    <a:pt x="508" y="218"/>
                  </a:lnTo>
                  <a:lnTo>
                    <a:pt x="530" y="227"/>
                  </a:lnTo>
                  <a:lnTo>
                    <a:pt x="550" y="239"/>
                  </a:lnTo>
                  <a:lnTo>
                    <a:pt x="569" y="255"/>
                  </a:lnTo>
                  <a:lnTo>
                    <a:pt x="620" y="306"/>
                  </a:lnTo>
                  <a:lnTo>
                    <a:pt x="667" y="281"/>
                  </a:lnTo>
                  <a:lnTo>
                    <a:pt x="716" y="258"/>
                  </a:lnTo>
                  <a:lnTo>
                    <a:pt x="765" y="239"/>
                  </a:lnTo>
                  <a:lnTo>
                    <a:pt x="817" y="224"/>
                  </a:lnTo>
                  <a:lnTo>
                    <a:pt x="817" y="152"/>
                  </a:lnTo>
                  <a:lnTo>
                    <a:pt x="820" y="121"/>
                  </a:lnTo>
                  <a:lnTo>
                    <a:pt x="829" y="93"/>
                  </a:lnTo>
                  <a:lnTo>
                    <a:pt x="843" y="66"/>
                  </a:lnTo>
                  <a:lnTo>
                    <a:pt x="861" y="44"/>
                  </a:lnTo>
                  <a:lnTo>
                    <a:pt x="884" y="25"/>
                  </a:lnTo>
                  <a:lnTo>
                    <a:pt x="910" y="12"/>
                  </a:lnTo>
                  <a:lnTo>
                    <a:pt x="938" y="3"/>
                  </a:lnTo>
                  <a:lnTo>
                    <a:pt x="9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>
                <a:cs typeface="+mn-ea"/>
                <a:sym typeface="+mn-lt"/>
              </a:endParaRPr>
            </a:p>
          </p:txBody>
        </p:sp>
        <p:sp>
          <p:nvSpPr>
            <p:cNvPr id="41" name="Freeform 71"/>
            <p:cNvSpPr>
              <a:spLocks noEditPoints="1"/>
            </p:cNvSpPr>
            <p:nvPr/>
          </p:nvSpPr>
          <p:spPr bwMode="auto">
            <a:xfrm>
              <a:off x="3729038" y="2011363"/>
              <a:ext cx="139700" cy="139700"/>
            </a:xfrm>
            <a:custGeom>
              <a:avLst/>
              <a:gdLst>
                <a:gd name="T0" fmla="*/ 398 w 886"/>
                <a:gd name="T1" fmla="*/ 143 h 884"/>
                <a:gd name="T2" fmla="*/ 316 w 886"/>
                <a:gd name="T3" fmla="*/ 169 h 884"/>
                <a:gd name="T4" fmla="*/ 245 w 886"/>
                <a:gd name="T5" fmla="*/ 214 h 884"/>
                <a:gd name="T6" fmla="*/ 189 w 886"/>
                <a:gd name="T7" fmla="*/ 277 h 884"/>
                <a:gd name="T8" fmla="*/ 153 w 886"/>
                <a:gd name="T9" fmla="*/ 355 h 884"/>
                <a:gd name="T10" fmla="*/ 141 w 886"/>
                <a:gd name="T11" fmla="*/ 442 h 884"/>
                <a:gd name="T12" fmla="*/ 153 w 886"/>
                <a:gd name="T13" fmla="*/ 529 h 884"/>
                <a:gd name="T14" fmla="*/ 189 w 886"/>
                <a:gd name="T15" fmla="*/ 606 h 884"/>
                <a:gd name="T16" fmla="*/ 245 w 886"/>
                <a:gd name="T17" fmla="*/ 669 h 884"/>
                <a:gd name="T18" fmla="*/ 316 w 886"/>
                <a:gd name="T19" fmla="*/ 716 h 884"/>
                <a:gd name="T20" fmla="*/ 398 w 886"/>
                <a:gd name="T21" fmla="*/ 740 h 884"/>
                <a:gd name="T22" fmla="*/ 488 w 886"/>
                <a:gd name="T23" fmla="*/ 740 h 884"/>
                <a:gd name="T24" fmla="*/ 570 w 886"/>
                <a:gd name="T25" fmla="*/ 716 h 884"/>
                <a:gd name="T26" fmla="*/ 641 w 886"/>
                <a:gd name="T27" fmla="*/ 669 h 884"/>
                <a:gd name="T28" fmla="*/ 696 w 886"/>
                <a:gd name="T29" fmla="*/ 606 h 884"/>
                <a:gd name="T30" fmla="*/ 732 w 886"/>
                <a:gd name="T31" fmla="*/ 529 h 884"/>
                <a:gd name="T32" fmla="*/ 745 w 886"/>
                <a:gd name="T33" fmla="*/ 442 h 884"/>
                <a:gd name="T34" fmla="*/ 732 w 886"/>
                <a:gd name="T35" fmla="*/ 355 h 884"/>
                <a:gd name="T36" fmla="*/ 696 w 886"/>
                <a:gd name="T37" fmla="*/ 277 h 884"/>
                <a:gd name="T38" fmla="*/ 641 w 886"/>
                <a:gd name="T39" fmla="*/ 214 h 884"/>
                <a:gd name="T40" fmla="*/ 570 w 886"/>
                <a:gd name="T41" fmla="*/ 169 h 884"/>
                <a:gd name="T42" fmla="*/ 488 w 886"/>
                <a:gd name="T43" fmla="*/ 143 h 884"/>
                <a:gd name="T44" fmla="*/ 443 w 886"/>
                <a:gd name="T45" fmla="*/ 0 h 884"/>
                <a:gd name="T46" fmla="*/ 544 w 886"/>
                <a:gd name="T47" fmla="*/ 11 h 884"/>
                <a:gd name="T48" fmla="*/ 638 w 886"/>
                <a:gd name="T49" fmla="*/ 45 h 884"/>
                <a:gd name="T50" fmla="*/ 719 w 886"/>
                <a:gd name="T51" fmla="*/ 97 h 884"/>
                <a:gd name="T52" fmla="*/ 788 w 886"/>
                <a:gd name="T53" fmla="*/ 165 h 884"/>
                <a:gd name="T54" fmla="*/ 840 w 886"/>
                <a:gd name="T55" fmla="*/ 248 h 884"/>
                <a:gd name="T56" fmla="*/ 873 w 886"/>
                <a:gd name="T57" fmla="*/ 340 h 884"/>
                <a:gd name="T58" fmla="*/ 886 w 886"/>
                <a:gd name="T59" fmla="*/ 442 h 884"/>
                <a:gd name="T60" fmla="*/ 873 w 886"/>
                <a:gd name="T61" fmla="*/ 543 h 884"/>
                <a:gd name="T62" fmla="*/ 840 w 886"/>
                <a:gd name="T63" fmla="*/ 636 h 884"/>
                <a:gd name="T64" fmla="*/ 788 w 886"/>
                <a:gd name="T65" fmla="*/ 718 h 884"/>
                <a:gd name="T66" fmla="*/ 719 w 886"/>
                <a:gd name="T67" fmla="*/ 787 h 884"/>
                <a:gd name="T68" fmla="*/ 638 w 886"/>
                <a:gd name="T69" fmla="*/ 839 h 884"/>
                <a:gd name="T70" fmla="*/ 544 w 886"/>
                <a:gd name="T71" fmla="*/ 872 h 884"/>
                <a:gd name="T72" fmla="*/ 443 w 886"/>
                <a:gd name="T73" fmla="*/ 884 h 884"/>
                <a:gd name="T74" fmla="*/ 341 w 886"/>
                <a:gd name="T75" fmla="*/ 872 h 884"/>
                <a:gd name="T76" fmla="*/ 248 w 886"/>
                <a:gd name="T77" fmla="*/ 839 h 884"/>
                <a:gd name="T78" fmla="*/ 166 w 886"/>
                <a:gd name="T79" fmla="*/ 787 h 884"/>
                <a:gd name="T80" fmla="*/ 97 w 886"/>
                <a:gd name="T81" fmla="*/ 718 h 884"/>
                <a:gd name="T82" fmla="*/ 46 w 886"/>
                <a:gd name="T83" fmla="*/ 636 h 884"/>
                <a:gd name="T84" fmla="*/ 12 w 886"/>
                <a:gd name="T85" fmla="*/ 543 h 884"/>
                <a:gd name="T86" fmla="*/ 0 w 886"/>
                <a:gd name="T87" fmla="*/ 442 h 884"/>
                <a:gd name="T88" fmla="*/ 12 w 886"/>
                <a:gd name="T89" fmla="*/ 340 h 884"/>
                <a:gd name="T90" fmla="*/ 46 w 886"/>
                <a:gd name="T91" fmla="*/ 248 h 884"/>
                <a:gd name="T92" fmla="*/ 97 w 886"/>
                <a:gd name="T93" fmla="*/ 165 h 884"/>
                <a:gd name="T94" fmla="*/ 166 w 886"/>
                <a:gd name="T95" fmla="*/ 97 h 884"/>
                <a:gd name="T96" fmla="*/ 248 w 886"/>
                <a:gd name="T97" fmla="*/ 45 h 884"/>
                <a:gd name="T98" fmla="*/ 341 w 886"/>
                <a:gd name="T99" fmla="*/ 11 h 884"/>
                <a:gd name="T100" fmla="*/ 443 w 886"/>
                <a:gd name="T101" fmla="*/ 0 h 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86" h="884">
                  <a:moveTo>
                    <a:pt x="443" y="140"/>
                  </a:moveTo>
                  <a:lnTo>
                    <a:pt x="398" y="143"/>
                  </a:lnTo>
                  <a:lnTo>
                    <a:pt x="356" y="153"/>
                  </a:lnTo>
                  <a:lnTo>
                    <a:pt x="316" y="169"/>
                  </a:lnTo>
                  <a:lnTo>
                    <a:pt x="279" y="189"/>
                  </a:lnTo>
                  <a:lnTo>
                    <a:pt x="245" y="214"/>
                  </a:lnTo>
                  <a:lnTo>
                    <a:pt x="215" y="243"/>
                  </a:lnTo>
                  <a:lnTo>
                    <a:pt x="189" y="277"/>
                  </a:lnTo>
                  <a:lnTo>
                    <a:pt x="169" y="315"/>
                  </a:lnTo>
                  <a:lnTo>
                    <a:pt x="153" y="355"/>
                  </a:lnTo>
                  <a:lnTo>
                    <a:pt x="144" y="397"/>
                  </a:lnTo>
                  <a:lnTo>
                    <a:pt x="141" y="442"/>
                  </a:lnTo>
                  <a:lnTo>
                    <a:pt x="144" y="486"/>
                  </a:lnTo>
                  <a:lnTo>
                    <a:pt x="153" y="529"/>
                  </a:lnTo>
                  <a:lnTo>
                    <a:pt x="169" y="569"/>
                  </a:lnTo>
                  <a:lnTo>
                    <a:pt x="189" y="606"/>
                  </a:lnTo>
                  <a:lnTo>
                    <a:pt x="215" y="640"/>
                  </a:lnTo>
                  <a:lnTo>
                    <a:pt x="245" y="669"/>
                  </a:lnTo>
                  <a:lnTo>
                    <a:pt x="279" y="695"/>
                  </a:lnTo>
                  <a:lnTo>
                    <a:pt x="316" y="716"/>
                  </a:lnTo>
                  <a:lnTo>
                    <a:pt x="356" y="731"/>
                  </a:lnTo>
                  <a:lnTo>
                    <a:pt x="398" y="740"/>
                  </a:lnTo>
                  <a:lnTo>
                    <a:pt x="443" y="743"/>
                  </a:lnTo>
                  <a:lnTo>
                    <a:pt x="488" y="740"/>
                  </a:lnTo>
                  <a:lnTo>
                    <a:pt x="530" y="731"/>
                  </a:lnTo>
                  <a:lnTo>
                    <a:pt x="570" y="716"/>
                  </a:lnTo>
                  <a:lnTo>
                    <a:pt x="607" y="695"/>
                  </a:lnTo>
                  <a:lnTo>
                    <a:pt x="641" y="669"/>
                  </a:lnTo>
                  <a:lnTo>
                    <a:pt x="670" y="640"/>
                  </a:lnTo>
                  <a:lnTo>
                    <a:pt x="696" y="606"/>
                  </a:lnTo>
                  <a:lnTo>
                    <a:pt x="717" y="569"/>
                  </a:lnTo>
                  <a:lnTo>
                    <a:pt x="732" y="529"/>
                  </a:lnTo>
                  <a:lnTo>
                    <a:pt x="741" y="486"/>
                  </a:lnTo>
                  <a:lnTo>
                    <a:pt x="745" y="442"/>
                  </a:lnTo>
                  <a:lnTo>
                    <a:pt x="741" y="397"/>
                  </a:lnTo>
                  <a:lnTo>
                    <a:pt x="732" y="355"/>
                  </a:lnTo>
                  <a:lnTo>
                    <a:pt x="717" y="315"/>
                  </a:lnTo>
                  <a:lnTo>
                    <a:pt x="696" y="277"/>
                  </a:lnTo>
                  <a:lnTo>
                    <a:pt x="670" y="243"/>
                  </a:lnTo>
                  <a:lnTo>
                    <a:pt x="641" y="214"/>
                  </a:lnTo>
                  <a:lnTo>
                    <a:pt x="607" y="189"/>
                  </a:lnTo>
                  <a:lnTo>
                    <a:pt x="570" y="169"/>
                  </a:lnTo>
                  <a:lnTo>
                    <a:pt x="530" y="153"/>
                  </a:lnTo>
                  <a:lnTo>
                    <a:pt x="488" y="143"/>
                  </a:lnTo>
                  <a:lnTo>
                    <a:pt x="443" y="140"/>
                  </a:lnTo>
                  <a:close/>
                  <a:moveTo>
                    <a:pt x="443" y="0"/>
                  </a:moveTo>
                  <a:lnTo>
                    <a:pt x="494" y="3"/>
                  </a:lnTo>
                  <a:lnTo>
                    <a:pt x="544" y="11"/>
                  </a:lnTo>
                  <a:lnTo>
                    <a:pt x="592" y="25"/>
                  </a:lnTo>
                  <a:lnTo>
                    <a:pt x="638" y="45"/>
                  </a:lnTo>
                  <a:lnTo>
                    <a:pt x="680" y="68"/>
                  </a:lnTo>
                  <a:lnTo>
                    <a:pt x="719" y="97"/>
                  </a:lnTo>
                  <a:lnTo>
                    <a:pt x="756" y="130"/>
                  </a:lnTo>
                  <a:lnTo>
                    <a:pt x="788" y="165"/>
                  </a:lnTo>
                  <a:lnTo>
                    <a:pt x="816" y="205"/>
                  </a:lnTo>
                  <a:lnTo>
                    <a:pt x="840" y="248"/>
                  </a:lnTo>
                  <a:lnTo>
                    <a:pt x="859" y="293"/>
                  </a:lnTo>
                  <a:lnTo>
                    <a:pt x="873" y="340"/>
                  </a:lnTo>
                  <a:lnTo>
                    <a:pt x="883" y="390"/>
                  </a:lnTo>
                  <a:lnTo>
                    <a:pt x="886" y="442"/>
                  </a:lnTo>
                  <a:lnTo>
                    <a:pt x="883" y="493"/>
                  </a:lnTo>
                  <a:lnTo>
                    <a:pt x="873" y="543"/>
                  </a:lnTo>
                  <a:lnTo>
                    <a:pt x="859" y="590"/>
                  </a:lnTo>
                  <a:lnTo>
                    <a:pt x="840" y="636"/>
                  </a:lnTo>
                  <a:lnTo>
                    <a:pt x="816" y="679"/>
                  </a:lnTo>
                  <a:lnTo>
                    <a:pt x="788" y="718"/>
                  </a:lnTo>
                  <a:lnTo>
                    <a:pt x="756" y="754"/>
                  </a:lnTo>
                  <a:lnTo>
                    <a:pt x="719" y="787"/>
                  </a:lnTo>
                  <a:lnTo>
                    <a:pt x="680" y="815"/>
                  </a:lnTo>
                  <a:lnTo>
                    <a:pt x="638" y="839"/>
                  </a:lnTo>
                  <a:lnTo>
                    <a:pt x="592" y="858"/>
                  </a:lnTo>
                  <a:lnTo>
                    <a:pt x="544" y="872"/>
                  </a:lnTo>
                  <a:lnTo>
                    <a:pt x="494" y="880"/>
                  </a:lnTo>
                  <a:lnTo>
                    <a:pt x="443" y="884"/>
                  </a:lnTo>
                  <a:lnTo>
                    <a:pt x="392" y="880"/>
                  </a:lnTo>
                  <a:lnTo>
                    <a:pt x="341" y="872"/>
                  </a:lnTo>
                  <a:lnTo>
                    <a:pt x="294" y="858"/>
                  </a:lnTo>
                  <a:lnTo>
                    <a:pt x="248" y="839"/>
                  </a:lnTo>
                  <a:lnTo>
                    <a:pt x="206" y="815"/>
                  </a:lnTo>
                  <a:lnTo>
                    <a:pt x="166" y="787"/>
                  </a:lnTo>
                  <a:lnTo>
                    <a:pt x="130" y="754"/>
                  </a:lnTo>
                  <a:lnTo>
                    <a:pt x="97" y="718"/>
                  </a:lnTo>
                  <a:lnTo>
                    <a:pt x="70" y="679"/>
                  </a:lnTo>
                  <a:lnTo>
                    <a:pt x="46" y="636"/>
                  </a:lnTo>
                  <a:lnTo>
                    <a:pt x="27" y="590"/>
                  </a:lnTo>
                  <a:lnTo>
                    <a:pt x="12" y="543"/>
                  </a:lnTo>
                  <a:lnTo>
                    <a:pt x="4" y="493"/>
                  </a:lnTo>
                  <a:lnTo>
                    <a:pt x="0" y="442"/>
                  </a:lnTo>
                  <a:lnTo>
                    <a:pt x="4" y="390"/>
                  </a:lnTo>
                  <a:lnTo>
                    <a:pt x="12" y="340"/>
                  </a:lnTo>
                  <a:lnTo>
                    <a:pt x="27" y="293"/>
                  </a:lnTo>
                  <a:lnTo>
                    <a:pt x="46" y="248"/>
                  </a:lnTo>
                  <a:lnTo>
                    <a:pt x="70" y="205"/>
                  </a:lnTo>
                  <a:lnTo>
                    <a:pt x="97" y="165"/>
                  </a:lnTo>
                  <a:lnTo>
                    <a:pt x="130" y="130"/>
                  </a:lnTo>
                  <a:lnTo>
                    <a:pt x="166" y="97"/>
                  </a:lnTo>
                  <a:lnTo>
                    <a:pt x="206" y="68"/>
                  </a:lnTo>
                  <a:lnTo>
                    <a:pt x="248" y="45"/>
                  </a:lnTo>
                  <a:lnTo>
                    <a:pt x="294" y="25"/>
                  </a:lnTo>
                  <a:lnTo>
                    <a:pt x="341" y="11"/>
                  </a:lnTo>
                  <a:lnTo>
                    <a:pt x="392" y="3"/>
                  </a:lnTo>
                  <a:lnTo>
                    <a:pt x="4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>
                <a:cs typeface="+mn-ea"/>
                <a:sym typeface="+mn-lt"/>
              </a:endParaRPr>
            </a:p>
          </p:txBody>
        </p:sp>
        <p:sp>
          <p:nvSpPr>
            <p:cNvPr id="42" name="Freeform 72"/>
            <p:cNvSpPr/>
            <p:nvPr/>
          </p:nvSpPr>
          <p:spPr bwMode="auto">
            <a:xfrm>
              <a:off x="3471863" y="2006601"/>
              <a:ext cx="403225" cy="460375"/>
            </a:xfrm>
            <a:custGeom>
              <a:avLst/>
              <a:gdLst>
                <a:gd name="T0" fmla="*/ 1098 w 2541"/>
                <a:gd name="T1" fmla="*/ 8 h 2906"/>
                <a:gd name="T2" fmla="*/ 1133 w 2541"/>
                <a:gd name="T3" fmla="*/ 48 h 2906"/>
                <a:gd name="T4" fmla="*/ 1130 w 2541"/>
                <a:gd name="T5" fmla="*/ 102 h 2906"/>
                <a:gd name="T6" fmla="*/ 1090 w 2541"/>
                <a:gd name="T7" fmla="*/ 136 h 2906"/>
                <a:gd name="T8" fmla="*/ 917 w 2541"/>
                <a:gd name="T9" fmla="*/ 214 h 2906"/>
                <a:gd name="T10" fmla="*/ 736 w 2541"/>
                <a:gd name="T11" fmla="*/ 341 h 2906"/>
                <a:gd name="T12" fmla="*/ 590 w 2541"/>
                <a:gd name="T13" fmla="*/ 501 h 2906"/>
                <a:gd name="T14" fmla="*/ 479 w 2541"/>
                <a:gd name="T15" fmla="*/ 688 h 2906"/>
                <a:gd name="T16" fmla="*/ 409 w 2541"/>
                <a:gd name="T17" fmla="*/ 895 h 2906"/>
                <a:gd name="T18" fmla="*/ 386 w 2541"/>
                <a:gd name="T19" fmla="*/ 1114 h 2906"/>
                <a:gd name="T20" fmla="*/ 378 w 2541"/>
                <a:gd name="T21" fmla="*/ 1330 h 2906"/>
                <a:gd name="T22" fmla="*/ 141 w 2541"/>
                <a:gd name="T23" fmla="*/ 1791 h 2906"/>
                <a:gd name="T24" fmla="*/ 145 w 2541"/>
                <a:gd name="T25" fmla="*/ 1829 h 2906"/>
                <a:gd name="T26" fmla="*/ 188 w 2541"/>
                <a:gd name="T27" fmla="*/ 1851 h 2906"/>
                <a:gd name="T28" fmla="*/ 336 w 2541"/>
                <a:gd name="T29" fmla="*/ 1855 h 2906"/>
                <a:gd name="T30" fmla="*/ 377 w 2541"/>
                <a:gd name="T31" fmla="*/ 1887 h 2906"/>
                <a:gd name="T32" fmla="*/ 386 w 2541"/>
                <a:gd name="T33" fmla="*/ 2330 h 2906"/>
                <a:gd name="T34" fmla="*/ 414 w 2541"/>
                <a:gd name="T35" fmla="*/ 2418 h 2906"/>
                <a:gd name="T36" fmla="*/ 482 w 2541"/>
                <a:gd name="T37" fmla="*/ 2477 h 2906"/>
                <a:gd name="T38" fmla="*/ 856 w 2541"/>
                <a:gd name="T39" fmla="*/ 2445 h 2906"/>
                <a:gd name="T40" fmla="*/ 899 w 2541"/>
                <a:gd name="T41" fmla="*/ 2452 h 2906"/>
                <a:gd name="T42" fmla="*/ 933 w 2541"/>
                <a:gd name="T43" fmla="*/ 2494 h 2906"/>
                <a:gd name="T44" fmla="*/ 2099 w 2541"/>
                <a:gd name="T45" fmla="*/ 2764 h 2906"/>
                <a:gd name="T46" fmla="*/ 2109 w 2541"/>
                <a:gd name="T47" fmla="*/ 1888 h 2906"/>
                <a:gd name="T48" fmla="*/ 2224 w 2541"/>
                <a:gd name="T49" fmla="*/ 1763 h 2906"/>
                <a:gd name="T50" fmla="*/ 2347 w 2541"/>
                <a:gd name="T51" fmla="*/ 1575 h 2906"/>
                <a:gd name="T52" fmla="*/ 2412 w 2541"/>
                <a:gd name="T53" fmla="*/ 1419 h 2906"/>
                <a:gd name="T54" fmla="*/ 2455 w 2541"/>
                <a:gd name="T55" fmla="*/ 1389 h 2906"/>
                <a:gd name="T56" fmla="*/ 2509 w 2541"/>
                <a:gd name="T57" fmla="*/ 1400 h 2906"/>
                <a:gd name="T58" fmla="*/ 2539 w 2541"/>
                <a:gd name="T59" fmla="*/ 1443 h 2906"/>
                <a:gd name="T60" fmla="*/ 2509 w 2541"/>
                <a:gd name="T61" fmla="*/ 1556 h 2906"/>
                <a:gd name="T62" fmla="*/ 2395 w 2541"/>
                <a:gd name="T63" fmla="*/ 1770 h 2906"/>
                <a:gd name="T64" fmla="*/ 2239 w 2541"/>
                <a:gd name="T65" fmla="*/ 1955 h 2906"/>
                <a:gd name="T66" fmla="*/ 2230 w 2541"/>
                <a:gd name="T67" fmla="*/ 2871 h 2906"/>
                <a:gd name="T68" fmla="*/ 2187 w 2541"/>
                <a:gd name="T69" fmla="*/ 2902 h 2906"/>
                <a:gd name="T70" fmla="*/ 847 w 2541"/>
                <a:gd name="T71" fmla="*/ 2902 h 2906"/>
                <a:gd name="T72" fmla="*/ 805 w 2541"/>
                <a:gd name="T73" fmla="*/ 2871 h 2906"/>
                <a:gd name="T74" fmla="*/ 796 w 2541"/>
                <a:gd name="T75" fmla="*/ 2596 h 2906"/>
                <a:gd name="T76" fmla="*/ 551 w 2541"/>
                <a:gd name="T77" fmla="*/ 2631 h 2906"/>
                <a:gd name="T78" fmla="*/ 461 w 2541"/>
                <a:gd name="T79" fmla="*/ 2618 h 2906"/>
                <a:gd name="T80" fmla="*/ 350 w 2541"/>
                <a:gd name="T81" fmla="*/ 2557 h 2906"/>
                <a:gd name="T82" fmla="*/ 274 w 2541"/>
                <a:gd name="T83" fmla="*/ 2455 h 2906"/>
                <a:gd name="T84" fmla="*/ 246 w 2541"/>
                <a:gd name="T85" fmla="*/ 2329 h 2906"/>
                <a:gd name="T86" fmla="*/ 176 w 2541"/>
                <a:gd name="T87" fmla="*/ 1989 h 2906"/>
                <a:gd name="T88" fmla="*/ 87 w 2541"/>
                <a:gd name="T89" fmla="*/ 1961 h 2906"/>
                <a:gd name="T90" fmla="*/ 24 w 2541"/>
                <a:gd name="T91" fmla="*/ 1900 h 2906"/>
                <a:gd name="T92" fmla="*/ 0 w 2541"/>
                <a:gd name="T93" fmla="*/ 1817 h 2906"/>
                <a:gd name="T94" fmla="*/ 16 w 2541"/>
                <a:gd name="T95" fmla="*/ 1724 h 2906"/>
                <a:gd name="T96" fmla="*/ 247 w 2541"/>
                <a:gd name="T97" fmla="*/ 1114 h 2906"/>
                <a:gd name="T98" fmla="*/ 271 w 2541"/>
                <a:gd name="T99" fmla="*/ 878 h 2906"/>
                <a:gd name="T100" fmla="*/ 341 w 2541"/>
                <a:gd name="T101" fmla="*/ 655 h 2906"/>
                <a:gd name="T102" fmla="*/ 453 w 2541"/>
                <a:gd name="T103" fmla="*/ 453 h 2906"/>
                <a:gd name="T104" fmla="*/ 602 w 2541"/>
                <a:gd name="T105" fmla="*/ 274 h 2906"/>
                <a:gd name="T106" fmla="*/ 785 w 2541"/>
                <a:gd name="T107" fmla="*/ 129 h 2906"/>
                <a:gd name="T108" fmla="*/ 983 w 2541"/>
                <a:gd name="T109" fmla="*/ 27 h 2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541" h="2906">
                  <a:moveTo>
                    <a:pt x="1063" y="0"/>
                  </a:moveTo>
                  <a:lnTo>
                    <a:pt x="1082" y="1"/>
                  </a:lnTo>
                  <a:lnTo>
                    <a:pt x="1098" y="8"/>
                  </a:lnTo>
                  <a:lnTo>
                    <a:pt x="1113" y="17"/>
                  </a:lnTo>
                  <a:lnTo>
                    <a:pt x="1125" y="31"/>
                  </a:lnTo>
                  <a:lnTo>
                    <a:pt x="1133" y="48"/>
                  </a:lnTo>
                  <a:lnTo>
                    <a:pt x="1137" y="66"/>
                  </a:lnTo>
                  <a:lnTo>
                    <a:pt x="1135" y="85"/>
                  </a:lnTo>
                  <a:lnTo>
                    <a:pt x="1130" y="102"/>
                  </a:lnTo>
                  <a:lnTo>
                    <a:pt x="1121" y="116"/>
                  </a:lnTo>
                  <a:lnTo>
                    <a:pt x="1107" y="128"/>
                  </a:lnTo>
                  <a:lnTo>
                    <a:pt x="1090" y="136"/>
                  </a:lnTo>
                  <a:lnTo>
                    <a:pt x="1036" y="156"/>
                  </a:lnTo>
                  <a:lnTo>
                    <a:pt x="983" y="180"/>
                  </a:lnTo>
                  <a:lnTo>
                    <a:pt x="917" y="214"/>
                  </a:lnTo>
                  <a:lnTo>
                    <a:pt x="854" y="252"/>
                  </a:lnTo>
                  <a:lnTo>
                    <a:pt x="793" y="295"/>
                  </a:lnTo>
                  <a:lnTo>
                    <a:pt x="736" y="341"/>
                  </a:lnTo>
                  <a:lnTo>
                    <a:pt x="684" y="392"/>
                  </a:lnTo>
                  <a:lnTo>
                    <a:pt x="634" y="444"/>
                  </a:lnTo>
                  <a:lnTo>
                    <a:pt x="590" y="501"/>
                  </a:lnTo>
                  <a:lnTo>
                    <a:pt x="549" y="561"/>
                  </a:lnTo>
                  <a:lnTo>
                    <a:pt x="512" y="624"/>
                  </a:lnTo>
                  <a:lnTo>
                    <a:pt x="479" y="688"/>
                  </a:lnTo>
                  <a:lnTo>
                    <a:pt x="452" y="755"/>
                  </a:lnTo>
                  <a:lnTo>
                    <a:pt x="428" y="824"/>
                  </a:lnTo>
                  <a:lnTo>
                    <a:pt x="409" y="895"/>
                  </a:lnTo>
                  <a:lnTo>
                    <a:pt x="397" y="966"/>
                  </a:lnTo>
                  <a:lnTo>
                    <a:pt x="388" y="1040"/>
                  </a:lnTo>
                  <a:lnTo>
                    <a:pt x="386" y="1114"/>
                  </a:lnTo>
                  <a:lnTo>
                    <a:pt x="386" y="1297"/>
                  </a:lnTo>
                  <a:lnTo>
                    <a:pt x="384" y="1314"/>
                  </a:lnTo>
                  <a:lnTo>
                    <a:pt x="378" y="1330"/>
                  </a:lnTo>
                  <a:lnTo>
                    <a:pt x="154" y="1758"/>
                  </a:lnTo>
                  <a:lnTo>
                    <a:pt x="147" y="1775"/>
                  </a:lnTo>
                  <a:lnTo>
                    <a:pt x="141" y="1791"/>
                  </a:lnTo>
                  <a:lnTo>
                    <a:pt x="139" y="1806"/>
                  </a:lnTo>
                  <a:lnTo>
                    <a:pt x="140" y="1818"/>
                  </a:lnTo>
                  <a:lnTo>
                    <a:pt x="145" y="1829"/>
                  </a:lnTo>
                  <a:lnTo>
                    <a:pt x="154" y="1838"/>
                  </a:lnTo>
                  <a:lnTo>
                    <a:pt x="169" y="1846"/>
                  </a:lnTo>
                  <a:lnTo>
                    <a:pt x="188" y="1851"/>
                  </a:lnTo>
                  <a:lnTo>
                    <a:pt x="211" y="1852"/>
                  </a:lnTo>
                  <a:lnTo>
                    <a:pt x="317" y="1852"/>
                  </a:lnTo>
                  <a:lnTo>
                    <a:pt x="336" y="1855"/>
                  </a:lnTo>
                  <a:lnTo>
                    <a:pt x="352" y="1862"/>
                  </a:lnTo>
                  <a:lnTo>
                    <a:pt x="366" y="1873"/>
                  </a:lnTo>
                  <a:lnTo>
                    <a:pt x="377" y="1887"/>
                  </a:lnTo>
                  <a:lnTo>
                    <a:pt x="384" y="1904"/>
                  </a:lnTo>
                  <a:lnTo>
                    <a:pt x="386" y="1923"/>
                  </a:lnTo>
                  <a:lnTo>
                    <a:pt x="386" y="2330"/>
                  </a:lnTo>
                  <a:lnTo>
                    <a:pt x="389" y="2362"/>
                  </a:lnTo>
                  <a:lnTo>
                    <a:pt x="399" y="2392"/>
                  </a:lnTo>
                  <a:lnTo>
                    <a:pt x="414" y="2418"/>
                  </a:lnTo>
                  <a:lnTo>
                    <a:pt x="433" y="2443"/>
                  </a:lnTo>
                  <a:lnTo>
                    <a:pt x="456" y="2463"/>
                  </a:lnTo>
                  <a:lnTo>
                    <a:pt x="482" y="2477"/>
                  </a:lnTo>
                  <a:lnTo>
                    <a:pt x="512" y="2487"/>
                  </a:lnTo>
                  <a:lnTo>
                    <a:pt x="543" y="2491"/>
                  </a:lnTo>
                  <a:lnTo>
                    <a:pt x="856" y="2445"/>
                  </a:lnTo>
                  <a:lnTo>
                    <a:pt x="870" y="2444"/>
                  </a:lnTo>
                  <a:lnTo>
                    <a:pt x="885" y="2447"/>
                  </a:lnTo>
                  <a:lnTo>
                    <a:pt x="899" y="2452"/>
                  </a:lnTo>
                  <a:lnTo>
                    <a:pt x="912" y="2461"/>
                  </a:lnTo>
                  <a:lnTo>
                    <a:pt x="924" y="2476"/>
                  </a:lnTo>
                  <a:lnTo>
                    <a:pt x="933" y="2494"/>
                  </a:lnTo>
                  <a:lnTo>
                    <a:pt x="936" y="2514"/>
                  </a:lnTo>
                  <a:lnTo>
                    <a:pt x="936" y="2764"/>
                  </a:lnTo>
                  <a:lnTo>
                    <a:pt x="2099" y="2764"/>
                  </a:lnTo>
                  <a:lnTo>
                    <a:pt x="2099" y="1925"/>
                  </a:lnTo>
                  <a:lnTo>
                    <a:pt x="2101" y="1906"/>
                  </a:lnTo>
                  <a:lnTo>
                    <a:pt x="2109" y="1888"/>
                  </a:lnTo>
                  <a:lnTo>
                    <a:pt x="2121" y="1873"/>
                  </a:lnTo>
                  <a:lnTo>
                    <a:pt x="2175" y="1820"/>
                  </a:lnTo>
                  <a:lnTo>
                    <a:pt x="2224" y="1763"/>
                  </a:lnTo>
                  <a:lnTo>
                    <a:pt x="2270" y="1703"/>
                  </a:lnTo>
                  <a:lnTo>
                    <a:pt x="2310" y="1640"/>
                  </a:lnTo>
                  <a:lnTo>
                    <a:pt x="2347" y="1575"/>
                  </a:lnTo>
                  <a:lnTo>
                    <a:pt x="2377" y="1506"/>
                  </a:lnTo>
                  <a:lnTo>
                    <a:pt x="2404" y="1436"/>
                  </a:lnTo>
                  <a:lnTo>
                    <a:pt x="2412" y="1419"/>
                  </a:lnTo>
                  <a:lnTo>
                    <a:pt x="2424" y="1405"/>
                  </a:lnTo>
                  <a:lnTo>
                    <a:pt x="2438" y="1395"/>
                  </a:lnTo>
                  <a:lnTo>
                    <a:pt x="2455" y="1389"/>
                  </a:lnTo>
                  <a:lnTo>
                    <a:pt x="2474" y="1388"/>
                  </a:lnTo>
                  <a:lnTo>
                    <a:pt x="2492" y="1391"/>
                  </a:lnTo>
                  <a:lnTo>
                    <a:pt x="2509" y="1400"/>
                  </a:lnTo>
                  <a:lnTo>
                    <a:pt x="2523" y="1411"/>
                  </a:lnTo>
                  <a:lnTo>
                    <a:pt x="2533" y="1426"/>
                  </a:lnTo>
                  <a:lnTo>
                    <a:pt x="2539" y="1443"/>
                  </a:lnTo>
                  <a:lnTo>
                    <a:pt x="2541" y="1461"/>
                  </a:lnTo>
                  <a:lnTo>
                    <a:pt x="2537" y="1480"/>
                  </a:lnTo>
                  <a:lnTo>
                    <a:pt x="2509" y="1556"/>
                  </a:lnTo>
                  <a:lnTo>
                    <a:pt x="2476" y="1630"/>
                  </a:lnTo>
                  <a:lnTo>
                    <a:pt x="2438" y="1701"/>
                  </a:lnTo>
                  <a:lnTo>
                    <a:pt x="2395" y="1770"/>
                  </a:lnTo>
                  <a:lnTo>
                    <a:pt x="2348" y="1835"/>
                  </a:lnTo>
                  <a:lnTo>
                    <a:pt x="2295" y="1896"/>
                  </a:lnTo>
                  <a:lnTo>
                    <a:pt x="2239" y="1955"/>
                  </a:lnTo>
                  <a:lnTo>
                    <a:pt x="2239" y="2835"/>
                  </a:lnTo>
                  <a:lnTo>
                    <a:pt x="2236" y="2854"/>
                  </a:lnTo>
                  <a:lnTo>
                    <a:pt x="2230" y="2871"/>
                  </a:lnTo>
                  <a:lnTo>
                    <a:pt x="2218" y="2884"/>
                  </a:lnTo>
                  <a:lnTo>
                    <a:pt x="2204" y="2896"/>
                  </a:lnTo>
                  <a:lnTo>
                    <a:pt x="2187" y="2902"/>
                  </a:lnTo>
                  <a:lnTo>
                    <a:pt x="2168" y="2906"/>
                  </a:lnTo>
                  <a:lnTo>
                    <a:pt x="865" y="2906"/>
                  </a:lnTo>
                  <a:lnTo>
                    <a:pt x="847" y="2902"/>
                  </a:lnTo>
                  <a:lnTo>
                    <a:pt x="830" y="2896"/>
                  </a:lnTo>
                  <a:lnTo>
                    <a:pt x="816" y="2884"/>
                  </a:lnTo>
                  <a:lnTo>
                    <a:pt x="805" y="2871"/>
                  </a:lnTo>
                  <a:lnTo>
                    <a:pt x="798" y="2854"/>
                  </a:lnTo>
                  <a:lnTo>
                    <a:pt x="796" y="2835"/>
                  </a:lnTo>
                  <a:lnTo>
                    <a:pt x="796" y="2596"/>
                  </a:lnTo>
                  <a:lnTo>
                    <a:pt x="558" y="2631"/>
                  </a:lnTo>
                  <a:lnTo>
                    <a:pt x="555" y="2631"/>
                  </a:lnTo>
                  <a:lnTo>
                    <a:pt x="551" y="2631"/>
                  </a:lnTo>
                  <a:lnTo>
                    <a:pt x="549" y="2630"/>
                  </a:lnTo>
                  <a:lnTo>
                    <a:pt x="503" y="2627"/>
                  </a:lnTo>
                  <a:lnTo>
                    <a:pt x="461" y="2618"/>
                  </a:lnTo>
                  <a:lnTo>
                    <a:pt x="421" y="2602"/>
                  </a:lnTo>
                  <a:lnTo>
                    <a:pt x="384" y="2582"/>
                  </a:lnTo>
                  <a:lnTo>
                    <a:pt x="350" y="2557"/>
                  </a:lnTo>
                  <a:lnTo>
                    <a:pt x="321" y="2526"/>
                  </a:lnTo>
                  <a:lnTo>
                    <a:pt x="295" y="2493"/>
                  </a:lnTo>
                  <a:lnTo>
                    <a:pt x="274" y="2455"/>
                  </a:lnTo>
                  <a:lnTo>
                    <a:pt x="260" y="2415"/>
                  </a:lnTo>
                  <a:lnTo>
                    <a:pt x="249" y="2373"/>
                  </a:lnTo>
                  <a:lnTo>
                    <a:pt x="246" y="2329"/>
                  </a:lnTo>
                  <a:lnTo>
                    <a:pt x="246" y="1991"/>
                  </a:lnTo>
                  <a:lnTo>
                    <a:pt x="211" y="1991"/>
                  </a:lnTo>
                  <a:lnTo>
                    <a:pt x="176" y="1989"/>
                  </a:lnTo>
                  <a:lnTo>
                    <a:pt x="143" y="1983"/>
                  </a:lnTo>
                  <a:lnTo>
                    <a:pt x="114" y="1973"/>
                  </a:lnTo>
                  <a:lnTo>
                    <a:pt x="87" y="1961"/>
                  </a:lnTo>
                  <a:lnTo>
                    <a:pt x="62" y="1944"/>
                  </a:lnTo>
                  <a:lnTo>
                    <a:pt x="41" y="1924"/>
                  </a:lnTo>
                  <a:lnTo>
                    <a:pt x="24" y="1900"/>
                  </a:lnTo>
                  <a:lnTo>
                    <a:pt x="12" y="1874"/>
                  </a:lnTo>
                  <a:lnTo>
                    <a:pt x="3" y="1846"/>
                  </a:lnTo>
                  <a:lnTo>
                    <a:pt x="0" y="1817"/>
                  </a:lnTo>
                  <a:lnTo>
                    <a:pt x="0" y="1787"/>
                  </a:lnTo>
                  <a:lnTo>
                    <a:pt x="5" y="1756"/>
                  </a:lnTo>
                  <a:lnTo>
                    <a:pt x="16" y="1724"/>
                  </a:lnTo>
                  <a:lnTo>
                    <a:pt x="30" y="1693"/>
                  </a:lnTo>
                  <a:lnTo>
                    <a:pt x="247" y="1279"/>
                  </a:lnTo>
                  <a:lnTo>
                    <a:pt x="247" y="1114"/>
                  </a:lnTo>
                  <a:lnTo>
                    <a:pt x="250" y="1034"/>
                  </a:lnTo>
                  <a:lnTo>
                    <a:pt x="257" y="956"/>
                  </a:lnTo>
                  <a:lnTo>
                    <a:pt x="271" y="878"/>
                  </a:lnTo>
                  <a:lnTo>
                    <a:pt x="289" y="802"/>
                  </a:lnTo>
                  <a:lnTo>
                    <a:pt x="313" y="728"/>
                  </a:lnTo>
                  <a:lnTo>
                    <a:pt x="341" y="655"/>
                  </a:lnTo>
                  <a:lnTo>
                    <a:pt x="374" y="586"/>
                  </a:lnTo>
                  <a:lnTo>
                    <a:pt x="412" y="518"/>
                  </a:lnTo>
                  <a:lnTo>
                    <a:pt x="453" y="453"/>
                  </a:lnTo>
                  <a:lnTo>
                    <a:pt x="498" y="390"/>
                  </a:lnTo>
                  <a:lnTo>
                    <a:pt x="549" y="330"/>
                  </a:lnTo>
                  <a:lnTo>
                    <a:pt x="602" y="274"/>
                  </a:lnTo>
                  <a:lnTo>
                    <a:pt x="659" y="223"/>
                  </a:lnTo>
                  <a:lnTo>
                    <a:pt x="721" y="173"/>
                  </a:lnTo>
                  <a:lnTo>
                    <a:pt x="785" y="129"/>
                  </a:lnTo>
                  <a:lnTo>
                    <a:pt x="854" y="89"/>
                  </a:lnTo>
                  <a:lnTo>
                    <a:pt x="924" y="52"/>
                  </a:lnTo>
                  <a:lnTo>
                    <a:pt x="983" y="27"/>
                  </a:lnTo>
                  <a:lnTo>
                    <a:pt x="1045" y="3"/>
                  </a:lnTo>
                  <a:lnTo>
                    <a:pt x="10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>
                <a:cs typeface="+mn-ea"/>
                <a:sym typeface="+mn-lt"/>
              </a:endParaRPr>
            </a:p>
          </p:txBody>
        </p:sp>
      </p:grpSp>
      <p:grpSp>
        <p:nvGrpSpPr>
          <p:cNvPr id="20" name="Group 111"/>
          <p:cNvGrpSpPr/>
          <p:nvPr/>
        </p:nvGrpSpPr>
        <p:grpSpPr>
          <a:xfrm rot="0">
            <a:off x="3743960" y="4959350"/>
            <a:ext cx="535940" cy="534670"/>
            <a:chOff x="8153400" y="2690813"/>
            <a:chExt cx="552450" cy="550862"/>
          </a:xfrm>
          <a:solidFill>
            <a:schemeClr val="accent4"/>
          </a:solidFill>
        </p:grpSpPr>
        <p:sp>
          <p:nvSpPr>
            <p:cNvPr id="38" name="Freeform 123"/>
            <p:cNvSpPr/>
            <p:nvPr/>
          </p:nvSpPr>
          <p:spPr bwMode="auto">
            <a:xfrm>
              <a:off x="8315325" y="2835275"/>
              <a:ext cx="228600" cy="239712"/>
            </a:xfrm>
            <a:custGeom>
              <a:avLst/>
              <a:gdLst>
                <a:gd name="T0" fmla="*/ 803 w 1447"/>
                <a:gd name="T1" fmla="*/ 4 h 1516"/>
                <a:gd name="T2" fmla="*/ 937 w 1447"/>
                <a:gd name="T3" fmla="*/ 47 h 1516"/>
                <a:gd name="T4" fmla="*/ 1045 w 1447"/>
                <a:gd name="T5" fmla="*/ 131 h 1516"/>
                <a:gd name="T6" fmla="*/ 1117 w 1447"/>
                <a:gd name="T7" fmla="*/ 249 h 1516"/>
                <a:gd name="T8" fmla="*/ 1143 w 1447"/>
                <a:gd name="T9" fmla="*/ 388 h 1516"/>
                <a:gd name="T10" fmla="*/ 1134 w 1447"/>
                <a:gd name="T11" fmla="*/ 803 h 1516"/>
                <a:gd name="T12" fmla="*/ 1093 w 1447"/>
                <a:gd name="T13" fmla="*/ 884 h 1516"/>
                <a:gd name="T14" fmla="*/ 1095 w 1447"/>
                <a:gd name="T15" fmla="*/ 1191 h 1516"/>
                <a:gd name="T16" fmla="*/ 1188 w 1447"/>
                <a:gd name="T17" fmla="*/ 1242 h 1516"/>
                <a:gd name="T18" fmla="*/ 1308 w 1447"/>
                <a:gd name="T19" fmla="*/ 1315 h 1516"/>
                <a:gd name="T20" fmla="*/ 1418 w 1447"/>
                <a:gd name="T21" fmla="*/ 1388 h 1516"/>
                <a:gd name="T22" fmla="*/ 1447 w 1447"/>
                <a:gd name="T23" fmla="*/ 1434 h 1516"/>
                <a:gd name="T24" fmla="*/ 1435 w 1447"/>
                <a:gd name="T25" fmla="*/ 1486 h 1516"/>
                <a:gd name="T26" fmla="*/ 1394 w 1447"/>
                <a:gd name="T27" fmla="*/ 1513 h 1516"/>
                <a:gd name="T28" fmla="*/ 1349 w 1447"/>
                <a:gd name="T29" fmla="*/ 1510 h 1516"/>
                <a:gd name="T30" fmla="*/ 1233 w 1447"/>
                <a:gd name="T31" fmla="*/ 1433 h 1516"/>
                <a:gd name="T32" fmla="*/ 1119 w 1447"/>
                <a:gd name="T33" fmla="*/ 1364 h 1516"/>
                <a:gd name="T34" fmla="*/ 1032 w 1447"/>
                <a:gd name="T35" fmla="*/ 1316 h 1516"/>
                <a:gd name="T36" fmla="*/ 980 w 1447"/>
                <a:gd name="T37" fmla="*/ 1290 h 1516"/>
                <a:gd name="T38" fmla="*/ 941 w 1447"/>
                <a:gd name="T39" fmla="*/ 1250 h 1516"/>
                <a:gd name="T40" fmla="*/ 932 w 1447"/>
                <a:gd name="T41" fmla="*/ 872 h 1516"/>
                <a:gd name="T42" fmla="*/ 950 w 1447"/>
                <a:gd name="T43" fmla="*/ 826 h 1516"/>
                <a:gd name="T44" fmla="*/ 993 w 1447"/>
                <a:gd name="T45" fmla="*/ 783 h 1516"/>
                <a:gd name="T46" fmla="*/ 1003 w 1447"/>
                <a:gd name="T47" fmla="*/ 388 h 1516"/>
                <a:gd name="T48" fmla="*/ 975 w 1447"/>
                <a:gd name="T49" fmla="*/ 275 h 1516"/>
                <a:gd name="T50" fmla="*/ 902 w 1447"/>
                <a:gd name="T51" fmla="*/ 189 h 1516"/>
                <a:gd name="T52" fmla="*/ 796 w 1447"/>
                <a:gd name="T53" fmla="*/ 144 h 1516"/>
                <a:gd name="T54" fmla="*/ 640 w 1447"/>
                <a:gd name="T55" fmla="*/ 144 h 1516"/>
                <a:gd name="T56" fmla="*/ 533 w 1447"/>
                <a:gd name="T57" fmla="*/ 189 h 1516"/>
                <a:gd name="T58" fmla="*/ 459 w 1447"/>
                <a:gd name="T59" fmla="*/ 275 h 1516"/>
                <a:gd name="T60" fmla="*/ 432 w 1447"/>
                <a:gd name="T61" fmla="*/ 388 h 1516"/>
                <a:gd name="T62" fmla="*/ 442 w 1447"/>
                <a:gd name="T63" fmla="*/ 783 h 1516"/>
                <a:gd name="T64" fmla="*/ 485 w 1447"/>
                <a:gd name="T65" fmla="*/ 826 h 1516"/>
                <a:gd name="T66" fmla="*/ 503 w 1447"/>
                <a:gd name="T67" fmla="*/ 872 h 1516"/>
                <a:gd name="T68" fmla="*/ 494 w 1447"/>
                <a:gd name="T69" fmla="*/ 1250 h 1516"/>
                <a:gd name="T70" fmla="*/ 454 w 1447"/>
                <a:gd name="T71" fmla="*/ 1290 h 1516"/>
                <a:gd name="T72" fmla="*/ 400 w 1447"/>
                <a:gd name="T73" fmla="*/ 1317 h 1516"/>
                <a:gd name="T74" fmla="*/ 311 w 1447"/>
                <a:gd name="T75" fmla="*/ 1366 h 1516"/>
                <a:gd name="T76" fmla="*/ 196 w 1447"/>
                <a:gd name="T77" fmla="*/ 1436 h 1516"/>
                <a:gd name="T78" fmla="*/ 93 w 1447"/>
                <a:gd name="T79" fmla="*/ 1502 h 1516"/>
                <a:gd name="T80" fmla="*/ 41 w 1447"/>
                <a:gd name="T81" fmla="*/ 1500 h 1516"/>
                <a:gd name="T82" fmla="*/ 3 w 1447"/>
                <a:gd name="T83" fmla="*/ 1459 h 1516"/>
                <a:gd name="T84" fmla="*/ 6 w 1447"/>
                <a:gd name="T85" fmla="*/ 1406 h 1516"/>
                <a:gd name="T86" fmla="*/ 75 w 1447"/>
                <a:gd name="T87" fmla="*/ 1346 h 1516"/>
                <a:gd name="T88" fmla="*/ 205 w 1447"/>
                <a:gd name="T89" fmla="*/ 1265 h 1516"/>
                <a:gd name="T90" fmla="*/ 310 w 1447"/>
                <a:gd name="T91" fmla="*/ 1206 h 1516"/>
                <a:gd name="T92" fmla="*/ 361 w 1447"/>
                <a:gd name="T93" fmla="*/ 907 h 1516"/>
                <a:gd name="T94" fmla="*/ 302 w 1447"/>
                <a:gd name="T95" fmla="*/ 814 h 1516"/>
                <a:gd name="T96" fmla="*/ 291 w 1447"/>
                <a:gd name="T97" fmla="*/ 388 h 1516"/>
                <a:gd name="T98" fmla="*/ 316 w 1447"/>
                <a:gd name="T99" fmla="*/ 249 h 1516"/>
                <a:gd name="T100" fmla="*/ 389 w 1447"/>
                <a:gd name="T101" fmla="*/ 131 h 1516"/>
                <a:gd name="T102" fmla="*/ 496 w 1447"/>
                <a:gd name="T103" fmla="*/ 47 h 1516"/>
                <a:gd name="T104" fmla="*/ 630 w 1447"/>
                <a:gd name="T105" fmla="*/ 4 h 1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47" h="1516">
                  <a:moveTo>
                    <a:pt x="679" y="0"/>
                  </a:moveTo>
                  <a:lnTo>
                    <a:pt x="755" y="0"/>
                  </a:lnTo>
                  <a:lnTo>
                    <a:pt x="803" y="4"/>
                  </a:lnTo>
                  <a:lnTo>
                    <a:pt x="851" y="13"/>
                  </a:lnTo>
                  <a:lnTo>
                    <a:pt x="895" y="27"/>
                  </a:lnTo>
                  <a:lnTo>
                    <a:pt x="937" y="47"/>
                  </a:lnTo>
                  <a:lnTo>
                    <a:pt x="976" y="70"/>
                  </a:lnTo>
                  <a:lnTo>
                    <a:pt x="1013" y="98"/>
                  </a:lnTo>
                  <a:lnTo>
                    <a:pt x="1045" y="131"/>
                  </a:lnTo>
                  <a:lnTo>
                    <a:pt x="1073" y="166"/>
                  </a:lnTo>
                  <a:lnTo>
                    <a:pt x="1097" y="206"/>
                  </a:lnTo>
                  <a:lnTo>
                    <a:pt x="1117" y="249"/>
                  </a:lnTo>
                  <a:lnTo>
                    <a:pt x="1131" y="293"/>
                  </a:lnTo>
                  <a:lnTo>
                    <a:pt x="1139" y="340"/>
                  </a:lnTo>
                  <a:lnTo>
                    <a:pt x="1143" y="388"/>
                  </a:lnTo>
                  <a:lnTo>
                    <a:pt x="1143" y="741"/>
                  </a:lnTo>
                  <a:lnTo>
                    <a:pt x="1141" y="772"/>
                  </a:lnTo>
                  <a:lnTo>
                    <a:pt x="1134" y="803"/>
                  </a:lnTo>
                  <a:lnTo>
                    <a:pt x="1125" y="831"/>
                  </a:lnTo>
                  <a:lnTo>
                    <a:pt x="1110" y="858"/>
                  </a:lnTo>
                  <a:lnTo>
                    <a:pt x="1093" y="884"/>
                  </a:lnTo>
                  <a:lnTo>
                    <a:pt x="1072" y="907"/>
                  </a:lnTo>
                  <a:lnTo>
                    <a:pt x="1072" y="1179"/>
                  </a:lnTo>
                  <a:lnTo>
                    <a:pt x="1095" y="1191"/>
                  </a:lnTo>
                  <a:lnTo>
                    <a:pt x="1123" y="1205"/>
                  </a:lnTo>
                  <a:lnTo>
                    <a:pt x="1153" y="1222"/>
                  </a:lnTo>
                  <a:lnTo>
                    <a:pt x="1188" y="1242"/>
                  </a:lnTo>
                  <a:lnTo>
                    <a:pt x="1226" y="1264"/>
                  </a:lnTo>
                  <a:lnTo>
                    <a:pt x="1266" y="1288"/>
                  </a:lnTo>
                  <a:lnTo>
                    <a:pt x="1308" y="1315"/>
                  </a:lnTo>
                  <a:lnTo>
                    <a:pt x="1353" y="1343"/>
                  </a:lnTo>
                  <a:lnTo>
                    <a:pt x="1385" y="1365"/>
                  </a:lnTo>
                  <a:lnTo>
                    <a:pt x="1418" y="1388"/>
                  </a:lnTo>
                  <a:lnTo>
                    <a:pt x="1432" y="1401"/>
                  </a:lnTo>
                  <a:lnTo>
                    <a:pt x="1441" y="1417"/>
                  </a:lnTo>
                  <a:lnTo>
                    <a:pt x="1447" y="1434"/>
                  </a:lnTo>
                  <a:lnTo>
                    <a:pt x="1447" y="1451"/>
                  </a:lnTo>
                  <a:lnTo>
                    <a:pt x="1444" y="1469"/>
                  </a:lnTo>
                  <a:lnTo>
                    <a:pt x="1435" y="1486"/>
                  </a:lnTo>
                  <a:lnTo>
                    <a:pt x="1423" y="1499"/>
                  </a:lnTo>
                  <a:lnTo>
                    <a:pt x="1409" y="1508"/>
                  </a:lnTo>
                  <a:lnTo>
                    <a:pt x="1394" y="1513"/>
                  </a:lnTo>
                  <a:lnTo>
                    <a:pt x="1378" y="1516"/>
                  </a:lnTo>
                  <a:lnTo>
                    <a:pt x="1363" y="1515"/>
                  </a:lnTo>
                  <a:lnTo>
                    <a:pt x="1349" y="1510"/>
                  </a:lnTo>
                  <a:lnTo>
                    <a:pt x="1337" y="1503"/>
                  </a:lnTo>
                  <a:lnTo>
                    <a:pt x="1276" y="1460"/>
                  </a:lnTo>
                  <a:lnTo>
                    <a:pt x="1233" y="1433"/>
                  </a:lnTo>
                  <a:lnTo>
                    <a:pt x="1193" y="1408"/>
                  </a:lnTo>
                  <a:lnTo>
                    <a:pt x="1155" y="1385"/>
                  </a:lnTo>
                  <a:lnTo>
                    <a:pt x="1119" y="1364"/>
                  </a:lnTo>
                  <a:lnTo>
                    <a:pt x="1087" y="1345"/>
                  </a:lnTo>
                  <a:lnTo>
                    <a:pt x="1058" y="1329"/>
                  </a:lnTo>
                  <a:lnTo>
                    <a:pt x="1032" y="1316"/>
                  </a:lnTo>
                  <a:lnTo>
                    <a:pt x="1010" y="1304"/>
                  </a:lnTo>
                  <a:lnTo>
                    <a:pt x="993" y="1296"/>
                  </a:lnTo>
                  <a:lnTo>
                    <a:pt x="980" y="1290"/>
                  </a:lnTo>
                  <a:lnTo>
                    <a:pt x="964" y="1279"/>
                  </a:lnTo>
                  <a:lnTo>
                    <a:pt x="951" y="1265"/>
                  </a:lnTo>
                  <a:lnTo>
                    <a:pt x="941" y="1250"/>
                  </a:lnTo>
                  <a:lnTo>
                    <a:pt x="934" y="1232"/>
                  </a:lnTo>
                  <a:lnTo>
                    <a:pt x="932" y="1213"/>
                  </a:lnTo>
                  <a:lnTo>
                    <a:pt x="932" y="872"/>
                  </a:lnTo>
                  <a:lnTo>
                    <a:pt x="934" y="855"/>
                  </a:lnTo>
                  <a:lnTo>
                    <a:pt x="940" y="839"/>
                  </a:lnTo>
                  <a:lnTo>
                    <a:pt x="950" y="826"/>
                  </a:lnTo>
                  <a:lnTo>
                    <a:pt x="963" y="814"/>
                  </a:lnTo>
                  <a:lnTo>
                    <a:pt x="980" y="801"/>
                  </a:lnTo>
                  <a:lnTo>
                    <a:pt x="993" y="783"/>
                  </a:lnTo>
                  <a:lnTo>
                    <a:pt x="1000" y="763"/>
                  </a:lnTo>
                  <a:lnTo>
                    <a:pt x="1003" y="741"/>
                  </a:lnTo>
                  <a:lnTo>
                    <a:pt x="1003" y="388"/>
                  </a:lnTo>
                  <a:lnTo>
                    <a:pt x="1000" y="348"/>
                  </a:lnTo>
                  <a:lnTo>
                    <a:pt x="991" y="311"/>
                  </a:lnTo>
                  <a:lnTo>
                    <a:pt x="975" y="275"/>
                  </a:lnTo>
                  <a:lnTo>
                    <a:pt x="955" y="242"/>
                  </a:lnTo>
                  <a:lnTo>
                    <a:pt x="931" y="214"/>
                  </a:lnTo>
                  <a:lnTo>
                    <a:pt x="902" y="189"/>
                  </a:lnTo>
                  <a:lnTo>
                    <a:pt x="870" y="169"/>
                  </a:lnTo>
                  <a:lnTo>
                    <a:pt x="834" y="154"/>
                  </a:lnTo>
                  <a:lnTo>
                    <a:pt x="796" y="144"/>
                  </a:lnTo>
                  <a:lnTo>
                    <a:pt x="756" y="141"/>
                  </a:lnTo>
                  <a:lnTo>
                    <a:pt x="680" y="141"/>
                  </a:lnTo>
                  <a:lnTo>
                    <a:pt x="640" y="144"/>
                  </a:lnTo>
                  <a:lnTo>
                    <a:pt x="601" y="154"/>
                  </a:lnTo>
                  <a:lnTo>
                    <a:pt x="566" y="169"/>
                  </a:lnTo>
                  <a:lnTo>
                    <a:pt x="533" y="189"/>
                  </a:lnTo>
                  <a:lnTo>
                    <a:pt x="505" y="213"/>
                  </a:lnTo>
                  <a:lnTo>
                    <a:pt x="479" y="242"/>
                  </a:lnTo>
                  <a:lnTo>
                    <a:pt x="459" y="275"/>
                  </a:lnTo>
                  <a:lnTo>
                    <a:pt x="445" y="310"/>
                  </a:lnTo>
                  <a:lnTo>
                    <a:pt x="435" y="348"/>
                  </a:lnTo>
                  <a:lnTo>
                    <a:pt x="432" y="388"/>
                  </a:lnTo>
                  <a:lnTo>
                    <a:pt x="432" y="741"/>
                  </a:lnTo>
                  <a:lnTo>
                    <a:pt x="434" y="763"/>
                  </a:lnTo>
                  <a:lnTo>
                    <a:pt x="442" y="783"/>
                  </a:lnTo>
                  <a:lnTo>
                    <a:pt x="454" y="801"/>
                  </a:lnTo>
                  <a:lnTo>
                    <a:pt x="471" y="814"/>
                  </a:lnTo>
                  <a:lnTo>
                    <a:pt x="485" y="826"/>
                  </a:lnTo>
                  <a:lnTo>
                    <a:pt x="494" y="839"/>
                  </a:lnTo>
                  <a:lnTo>
                    <a:pt x="500" y="855"/>
                  </a:lnTo>
                  <a:lnTo>
                    <a:pt x="503" y="872"/>
                  </a:lnTo>
                  <a:lnTo>
                    <a:pt x="503" y="1213"/>
                  </a:lnTo>
                  <a:lnTo>
                    <a:pt x="500" y="1232"/>
                  </a:lnTo>
                  <a:lnTo>
                    <a:pt x="494" y="1250"/>
                  </a:lnTo>
                  <a:lnTo>
                    <a:pt x="484" y="1265"/>
                  </a:lnTo>
                  <a:lnTo>
                    <a:pt x="470" y="1279"/>
                  </a:lnTo>
                  <a:lnTo>
                    <a:pt x="454" y="1290"/>
                  </a:lnTo>
                  <a:lnTo>
                    <a:pt x="440" y="1296"/>
                  </a:lnTo>
                  <a:lnTo>
                    <a:pt x="422" y="1305"/>
                  </a:lnTo>
                  <a:lnTo>
                    <a:pt x="400" y="1317"/>
                  </a:lnTo>
                  <a:lnTo>
                    <a:pt x="374" y="1331"/>
                  </a:lnTo>
                  <a:lnTo>
                    <a:pt x="344" y="1347"/>
                  </a:lnTo>
                  <a:lnTo>
                    <a:pt x="311" y="1366"/>
                  </a:lnTo>
                  <a:lnTo>
                    <a:pt x="275" y="1387"/>
                  </a:lnTo>
                  <a:lnTo>
                    <a:pt x="237" y="1410"/>
                  </a:lnTo>
                  <a:lnTo>
                    <a:pt x="196" y="1436"/>
                  </a:lnTo>
                  <a:lnTo>
                    <a:pt x="153" y="1463"/>
                  </a:lnTo>
                  <a:lnTo>
                    <a:pt x="110" y="1492"/>
                  </a:lnTo>
                  <a:lnTo>
                    <a:pt x="93" y="1502"/>
                  </a:lnTo>
                  <a:lnTo>
                    <a:pt x="75" y="1505"/>
                  </a:lnTo>
                  <a:lnTo>
                    <a:pt x="58" y="1505"/>
                  </a:lnTo>
                  <a:lnTo>
                    <a:pt x="41" y="1500"/>
                  </a:lnTo>
                  <a:lnTo>
                    <a:pt x="25" y="1489"/>
                  </a:lnTo>
                  <a:lnTo>
                    <a:pt x="12" y="1476"/>
                  </a:lnTo>
                  <a:lnTo>
                    <a:pt x="3" y="1459"/>
                  </a:lnTo>
                  <a:lnTo>
                    <a:pt x="0" y="1441"/>
                  </a:lnTo>
                  <a:lnTo>
                    <a:pt x="1" y="1423"/>
                  </a:lnTo>
                  <a:lnTo>
                    <a:pt x="6" y="1406"/>
                  </a:lnTo>
                  <a:lnTo>
                    <a:pt x="15" y="1390"/>
                  </a:lnTo>
                  <a:lnTo>
                    <a:pt x="29" y="1378"/>
                  </a:lnTo>
                  <a:lnTo>
                    <a:pt x="75" y="1346"/>
                  </a:lnTo>
                  <a:lnTo>
                    <a:pt x="121" y="1317"/>
                  </a:lnTo>
                  <a:lnTo>
                    <a:pt x="164" y="1291"/>
                  </a:lnTo>
                  <a:lnTo>
                    <a:pt x="205" y="1265"/>
                  </a:lnTo>
                  <a:lnTo>
                    <a:pt x="243" y="1243"/>
                  </a:lnTo>
                  <a:lnTo>
                    <a:pt x="278" y="1223"/>
                  </a:lnTo>
                  <a:lnTo>
                    <a:pt x="310" y="1206"/>
                  </a:lnTo>
                  <a:lnTo>
                    <a:pt x="338" y="1192"/>
                  </a:lnTo>
                  <a:lnTo>
                    <a:pt x="361" y="1179"/>
                  </a:lnTo>
                  <a:lnTo>
                    <a:pt x="361" y="907"/>
                  </a:lnTo>
                  <a:lnTo>
                    <a:pt x="337" y="878"/>
                  </a:lnTo>
                  <a:lnTo>
                    <a:pt x="317" y="848"/>
                  </a:lnTo>
                  <a:lnTo>
                    <a:pt x="302" y="814"/>
                  </a:lnTo>
                  <a:lnTo>
                    <a:pt x="293" y="778"/>
                  </a:lnTo>
                  <a:lnTo>
                    <a:pt x="291" y="741"/>
                  </a:lnTo>
                  <a:lnTo>
                    <a:pt x="291" y="388"/>
                  </a:lnTo>
                  <a:lnTo>
                    <a:pt x="293" y="340"/>
                  </a:lnTo>
                  <a:lnTo>
                    <a:pt x="302" y="293"/>
                  </a:lnTo>
                  <a:lnTo>
                    <a:pt x="316" y="249"/>
                  </a:lnTo>
                  <a:lnTo>
                    <a:pt x="336" y="206"/>
                  </a:lnTo>
                  <a:lnTo>
                    <a:pt x="360" y="166"/>
                  </a:lnTo>
                  <a:lnTo>
                    <a:pt x="389" y="131"/>
                  </a:lnTo>
                  <a:lnTo>
                    <a:pt x="420" y="98"/>
                  </a:lnTo>
                  <a:lnTo>
                    <a:pt x="456" y="70"/>
                  </a:lnTo>
                  <a:lnTo>
                    <a:pt x="496" y="47"/>
                  </a:lnTo>
                  <a:lnTo>
                    <a:pt x="538" y="27"/>
                  </a:lnTo>
                  <a:lnTo>
                    <a:pt x="583" y="13"/>
                  </a:lnTo>
                  <a:lnTo>
                    <a:pt x="630" y="4"/>
                  </a:lnTo>
                  <a:lnTo>
                    <a:pt x="679" y="0"/>
                  </a:lnTo>
                  <a:close/>
                </a:path>
              </a:pathLst>
            </a:custGeom>
            <a:solidFill>
              <a:srgbClr val="B3D78B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 dirty="0">
                <a:cs typeface="+mn-ea"/>
                <a:sym typeface="+mn-lt"/>
              </a:endParaRPr>
            </a:p>
          </p:txBody>
        </p:sp>
        <p:sp>
          <p:nvSpPr>
            <p:cNvPr id="39" name="Freeform 124"/>
            <p:cNvSpPr>
              <a:spLocks noEditPoints="1"/>
            </p:cNvSpPr>
            <p:nvPr/>
          </p:nvSpPr>
          <p:spPr bwMode="auto">
            <a:xfrm>
              <a:off x="8153400" y="2690813"/>
              <a:ext cx="552450" cy="550862"/>
            </a:xfrm>
            <a:custGeom>
              <a:avLst/>
              <a:gdLst>
                <a:gd name="T0" fmla="*/ 1469 w 3480"/>
                <a:gd name="T1" fmla="*/ 545 h 3470"/>
                <a:gd name="T2" fmla="*/ 1148 w 3480"/>
                <a:gd name="T3" fmla="*/ 664 h 3470"/>
                <a:gd name="T4" fmla="*/ 878 w 3480"/>
                <a:gd name="T5" fmla="*/ 864 h 3470"/>
                <a:gd name="T6" fmla="*/ 673 w 3480"/>
                <a:gd name="T7" fmla="*/ 1129 h 3470"/>
                <a:gd name="T8" fmla="*/ 545 w 3480"/>
                <a:gd name="T9" fmla="*/ 1445 h 3470"/>
                <a:gd name="T10" fmla="*/ 516 w 3480"/>
                <a:gd name="T11" fmla="*/ 1720 h 3470"/>
                <a:gd name="T12" fmla="*/ 516 w 3480"/>
                <a:gd name="T13" fmla="*/ 1853 h 3470"/>
                <a:gd name="T14" fmla="*/ 598 w 3480"/>
                <a:gd name="T15" fmla="*/ 2188 h 3470"/>
                <a:gd name="T16" fmla="*/ 766 w 3480"/>
                <a:gd name="T17" fmla="*/ 2481 h 3470"/>
                <a:gd name="T18" fmla="*/ 1006 w 3480"/>
                <a:gd name="T19" fmla="*/ 2715 h 3470"/>
                <a:gd name="T20" fmla="*/ 1303 w 3480"/>
                <a:gd name="T21" fmla="*/ 2877 h 3470"/>
                <a:gd name="T22" fmla="*/ 1643 w 3480"/>
                <a:gd name="T23" fmla="*/ 2952 h 3470"/>
                <a:gd name="T24" fmla="*/ 2000 w 3480"/>
                <a:gd name="T25" fmla="*/ 2925 h 3470"/>
                <a:gd name="T26" fmla="*/ 2324 w 3480"/>
                <a:gd name="T27" fmla="*/ 2802 h 3470"/>
                <a:gd name="T28" fmla="*/ 2597 w 3480"/>
                <a:gd name="T29" fmla="*/ 2597 h 3470"/>
                <a:gd name="T30" fmla="*/ 2803 w 3480"/>
                <a:gd name="T31" fmla="*/ 2325 h 3470"/>
                <a:gd name="T32" fmla="*/ 2926 w 3480"/>
                <a:gd name="T33" fmla="*/ 2002 h 3470"/>
                <a:gd name="T34" fmla="*/ 2953 w 3480"/>
                <a:gd name="T35" fmla="*/ 1645 h 3470"/>
                <a:gd name="T36" fmla="*/ 2876 w 3480"/>
                <a:gd name="T37" fmla="*/ 1301 h 3470"/>
                <a:gd name="T38" fmla="*/ 2709 w 3480"/>
                <a:gd name="T39" fmla="*/ 1002 h 3470"/>
                <a:gd name="T40" fmla="*/ 2469 w 3480"/>
                <a:gd name="T41" fmla="*/ 761 h 3470"/>
                <a:gd name="T42" fmla="*/ 2168 w 3480"/>
                <a:gd name="T43" fmla="*/ 595 h 3470"/>
                <a:gd name="T44" fmla="*/ 1824 w 3480"/>
                <a:gd name="T45" fmla="*/ 518 h 3470"/>
                <a:gd name="T46" fmla="*/ 1776 w 3480"/>
                <a:gd name="T47" fmla="*/ 9 h 3470"/>
                <a:gd name="T48" fmla="*/ 1811 w 3480"/>
                <a:gd name="T49" fmla="*/ 70 h 3470"/>
                <a:gd name="T50" fmla="*/ 2085 w 3480"/>
                <a:gd name="T51" fmla="*/ 422 h 3470"/>
                <a:gd name="T52" fmla="*/ 2418 w 3480"/>
                <a:gd name="T53" fmla="*/ 559 h 3470"/>
                <a:gd name="T54" fmla="*/ 2700 w 3480"/>
                <a:gd name="T55" fmla="*/ 776 h 3470"/>
                <a:gd name="T56" fmla="*/ 2916 w 3480"/>
                <a:gd name="T57" fmla="*/ 1058 h 3470"/>
                <a:gd name="T58" fmla="*/ 3053 w 3480"/>
                <a:gd name="T59" fmla="*/ 1390 h 3470"/>
                <a:gd name="T60" fmla="*/ 3409 w 3480"/>
                <a:gd name="T61" fmla="*/ 1665 h 3470"/>
                <a:gd name="T62" fmla="*/ 3471 w 3480"/>
                <a:gd name="T63" fmla="*/ 1699 h 3470"/>
                <a:gd name="T64" fmla="*/ 3471 w 3480"/>
                <a:gd name="T65" fmla="*/ 1771 h 3470"/>
                <a:gd name="T66" fmla="*/ 3409 w 3480"/>
                <a:gd name="T67" fmla="*/ 1805 h 3470"/>
                <a:gd name="T68" fmla="*/ 3053 w 3480"/>
                <a:gd name="T69" fmla="*/ 2080 h 3470"/>
                <a:gd name="T70" fmla="*/ 2916 w 3480"/>
                <a:gd name="T71" fmla="*/ 2412 h 3470"/>
                <a:gd name="T72" fmla="*/ 2700 w 3480"/>
                <a:gd name="T73" fmla="*/ 2694 h 3470"/>
                <a:gd name="T74" fmla="*/ 2418 w 3480"/>
                <a:gd name="T75" fmla="*/ 2911 h 3470"/>
                <a:gd name="T76" fmla="*/ 2085 w 3480"/>
                <a:gd name="T77" fmla="*/ 3048 h 3470"/>
                <a:gd name="T78" fmla="*/ 1811 w 3480"/>
                <a:gd name="T79" fmla="*/ 3400 h 3470"/>
                <a:gd name="T80" fmla="*/ 1776 w 3480"/>
                <a:gd name="T81" fmla="*/ 3461 h 3470"/>
                <a:gd name="T82" fmla="*/ 1704 w 3480"/>
                <a:gd name="T83" fmla="*/ 3461 h 3470"/>
                <a:gd name="T84" fmla="*/ 1669 w 3480"/>
                <a:gd name="T85" fmla="*/ 3400 h 3470"/>
                <a:gd name="T86" fmla="*/ 1392 w 3480"/>
                <a:gd name="T87" fmla="*/ 3051 h 3470"/>
                <a:gd name="T88" fmla="*/ 1057 w 3480"/>
                <a:gd name="T89" fmla="*/ 2915 h 3470"/>
                <a:gd name="T90" fmla="*/ 772 w 3480"/>
                <a:gd name="T91" fmla="*/ 2698 h 3470"/>
                <a:gd name="T92" fmla="*/ 554 w 3480"/>
                <a:gd name="T93" fmla="*/ 2415 h 3470"/>
                <a:gd name="T94" fmla="*/ 414 w 3480"/>
                <a:gd name="T95" fmla="*/ 2081 h 3470"/>
                <a:gd name="T96" fmla="*/ 71 w 3480"/>
                <a:gd name="T97" fmla="*/ 1805 h 3470"/>
                <a:gd name="T98" fmla="*/ 9 w 3480"/>
                <a:gd name="T99" fmla="*/ 1771 h 3470"/>
                <a:gd name="T100" fmla="*/ 9 w 3480"/>
                <a:gd name="T101" fmla="*/ 1699 h 3470"/>
                <a:gd name="T102" fmla="*/ 71 w 3480"/>
                <a:gd name="T103" fmla="*/ 1665 h 3470"/>
                <a:gd name="T104" fmla="*/ 414 w 3480"/>
                <a:gd name="T105" fmla="*/ 1389 h 3470"/>
                <a:gd name="T106" fmla="*/ 553 w 3480"/>
                <a:gd name="T107" fmla="*/ 1055 h 3470"/>
                <a:gd name="T108" fmla="*/ 772 w 3480"/>
                <a:gd name="T109" fmla="*/ 772 h 3470"/>
                <a:gd name="T110" fmla="*/ 1056 w 3480"/>
                <a:gd name="T111" fmla="*/ 555 h 3470"/>
                <a:gd name="T112" fmla="*/ 1392 w 3480"/>
                <a:gd name="T113" fmla="*/ 419 h 3470"/>
                <a:gd name="T114" fmla="*/ 1669 w 3480"/>
                <a:gd name="T115" fmla="*/ 70 h 3470"/>
                <a:gd name="T116" fmla="*/ 1704 w 3480"/>
                <a:gd name="T117" fmla="*/ 9 h 3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480" h="3470">
                  <a:moveTo>
                    <a:pt x="1733" y="515"/>
                  </a:moveTo>
                  <a:lnTo>
                    <a:pt x="1643" y="518"/>
                  </a:lnTo>
                  <a:lnTo>
                    <a:pt x="1555" y="529"/>
                  </a:lnTo>
                  <a:lnTo>
                    <a:pt x="1469" y="545"/>
                  </a:lnTo>
                  <a:lnTo>
                    <a:pt x="1385" y="566"/>
                  </a:lnTo>
                  <a:lnTo>
                    <a:pt x="1303" y="593"/>
                  </a:lnTo>
                  <a:lnTo>
                    <a:pt x="1224" y="626"/>
                  </a:lnTo>
                  <a:lnTo>
                    <a:pt x="1148" y="664"/>
                  </a:lnTo>
                  <a:lnTo>
                    <a:pt x="1076" y="707"/>
                  </a:lnTo>
                  <a:lnTo>
                    <a:pt x="1006" y="755"/>
                  </a:lnTo>
                  <a:lnTo>
                    <a:pt x="941" y="808"/>
                  </a:lnTo>
                  <a:lnTo>
                    <a:pt x="878" y="864"/>
                  </a:lnTo>
                  <a:lnTo>
                    <a:pt x="820" y="924"/>
                  </a:lnTo>
                  <a:lnTo>
                    <a:pt x="767" y="989"/>
                  </a:lnTo>
                  <a:lnTo>
                    <a:pt x="717" y="1058"/>
                  </a:lnTo>
                  <a:lnTo>
                    <a:pt x="673" y="1129"/>
                  </a:lnTo>
                  <a:lnTo>
                    <a:pt x="633" y="1204"/>
                  </a:lnTo>
                  <a:lnTo>
                    <a:pt x="598" y="1282"/>
                  </a:lnTo>
                  <a:lnTo>
                    <a:pt x="569" y="1362"/>
                  </a:lnTo>
                  <a:lnTo>
                    <a:pt x="545" y="1445"/>
                  </a:lnTo>
                  <a:lnTo>
                    <a:pt x="527" y="1530"/>
                  </a:lnTo>
                  <a:lnTo>
                    <a:pt x="516" y="1617"/>
                  </a:lnTo>
                  <a:lnTo>
                    <a:pt x="510" y="1707"/>
                  </a:lnTo>
                  <a:lnTo>
                    <a:pt x="516" y="1720"/>
                  </a:lnTo>
                  <a:lnTo>
                    <a:pt x="517" y="1735"/>
                  </a:lnTo>
                  <a:lnTo>
                    <a:pt x="516" y="1750"/>
                  </a:lnTo>
                  <a:lnTo>
                    <a:pt x="510" y="1763"/>
                  </a:lnTo>
                  <a:lnTo>
                    <a:pt x="516" y="1853"/>
                  </a:lnTo>
                  <a:lnTo>
                    <a:pt x="527" y="1940"/>
                  </a:lnTo>
                  <a:lnTo>
                    <a:pt x="545" y="2025"/>
                  </a:lnTo>
                  <a:lnTo>
                    <a:pt x="568" y="2108"/>
                  </a:lnTo>
                  <a:lnTo>
                    <a:pt x="598" y="2188"/>
                  </a:lnTo>
                  <a:lnTo>
                    <a:pt x="633" y="2266"/>
                  </a:lnTo>
                  <a:lnTo>
                    <a:pt x="672" y="2341"/>
                  </a:lnTo>
                  <a:lnTo>
                    <a:pt x="717" y="2412"/>
                  </a:lnTo>
                  <a:lnTo>
                    <a:pt x="766" y="2481"/>
                  </a:lnTo>
                  <a:lnTo>
                    <a:pt x="820" y="2546"/>
                  </a:lnTo>
                  <a:lnTo>
                    <a:pt x="878" y="2606"/>
                  </a:lnTo>
                  <a:lnTo>
                    <a:pt x="941" y="2662"/>
                  </a:lnTo>
                  <a:lnTo>
                    <a:pt x="1006" y="2715"/>
                  </a:lnTo>
                  <a:lnTo>
                    <a:pt x="1076" y="2763"/>
                  </a:lnTo>
                  <a:lnTo>
                    <a:pt x="1148" y="2806"/>
                  </a:lnTo>
                  <a:lnTo>
                    <a:pt x="1224" y="2844"/>
                  </a:lnTo>
                  <a:lnTo>
                    <a:pt x="1303" y="2877"/>
                  </a:lnTo>
                  <a:lnTo>
                    <a:pt x="1385" y="2904"/>
                  </a:lnTo>
                  <a:lnTo>
                    <a:pt x="1469" y="2925"/>
                  </a:lnTo>
                  <a:lnTo>
                    <a:pt x="1555" y="2941"/>
                  </a:lnTo>
                  <a:lnTo>
                    <a:pt x="1643" y="2952"/>
                  </a:lnTo>
                  <a:lnTo>
                    <a:pt x="1733" y="2955"/>
                  </a:lnTo>
                  <a:lnTo>
                    <a:pt x="1824" y="2952"/>
                  </a:lnTo>
                  <a:lnTo>
                    <a:pt x="1913" y="2941"/>
                  </a:lnTo>
                  <a:lnTo>
                    <a:pt x="2000" y="2925"/>
                  </a:lnTo>
                  <a:lnTo>
                    <a:pt x="2086" y="2903"/>
                  </a:lnTo>
                  <a:lnTo>
                    <a:pt x="2168" y="2875"/>
                  </a:lnTo>
                  <a:lnTo>
                    <a:pt x="2248" y="2841"/>
                  </a:lnTo>
                  <a:lnTo>
                    <a:pt x="2324" y="2802"/>
                  </a:lnTo>
                  <a:lnTo>
                    <a:pt x="2398" y="2758"/>
                  </a:lnTo>
                  <a:lnTo>
                    <a:pt x="2469" y="2709"/>
                  </a:lnTo>
                  <a:lnTo>
                    <a:pt x="2535" y="2655"/>
                  </a:lnTo>
                  <a:lnTo>
                    <a:pt x="2597" y="2597"/>
                  </a:lnTo>
                  <a:lnTo>
                    <a:pt x="2655" y="2535"/>
                  </a:lnTo>
                  <a:lnTo>
                    <a:pt x="2709" y="2469"/>
                  </a:lnTo>
                  <a:lnTo>
                    <a:pt x="2759" y="2399"/>
                  </a:lnTo>
                  <a:lnTo>
                    <a:pt x="2803" y="2325"/>
                  </a:lnTo>
                  <a:lnTo>
                    <a:pt x="2842" y="2249"/>
                  </a:lnTo>
                  <a:lnTo>
                    <a:pt x="2876" y="2169"/>
                  </a:lnTo>
                  <a:lnTo>
                    <a:pt x="2904" y="2087"/>
                  </a:lnTo>
                  <a:lnTo>
                    <a:pt x="2926" y="2002"/>
                  </a:lnTo>
                  <a:lnTo>
                    <a:pt x="2942" y="1915"/>
                  </a:lnTo>
                  <a:lnTo>
                    <a:pt x="2953" y="1825"/>
                  </a:lnTo>
                  <a:lnTo>
                    <a:pt x="2956" y="1735"/>
                  </a:lnTo>
                  <a:lnTo>
                    <a:pt x="2953" y="1645"/>
                  </a:lnTo>
                  <a:lnTo>
                    <a:pt x="2942" y="1555"/>
                  </a:lnTo>
                  <a:lnTo>
                    <a:pt x="2926" y="1468"/>
                  </a:lnTo>
                  <a:lnTo>
                    <a:pt x="2904" y="1384"/>
                  </a:lnTo>
                  <a:lnTo>
                    <a:pt x="2876" y="1301"/>
                  </a:lnTo>
                  <a:lnTo>
                    <a:pt x="2842" y="1222"/>
                  </a:lnTo>
                  <a:lnTo>
                    <a:pt x="2803" y="1145"/>
                  </a:lnTo>
                  <a:lnTo>
                    <a:pt x="2759" y="1071"/>
                  </a:lnTo>
                  <a:lnTo>
                    <a:pt x="2709" y="1002"/>
                  </a:lnTo>
                  <a:lnTo>
                    <a:pt x="2655" y="936"/>
                  </a:lnTo>
                  <a:lnTo>
                    <a:pt x="2597" y="873"/>
                  </a:lnTo>
                  <a:lnTo>
                    <a:pt x="2535" y="815"/>
                  </a:lnTo>
                  <a:lnTo>
                    <a:pt x="2469" y="761"/>
                  </a:lnTo>
                  <a:lnTo>
                    <a:pt x="2398" y="712"/>
                  </a:lnTo>
                  <a:lnTo>
                    <a:pt x="2325" y="668"/>
                  </a:lnTo>
                  <a:lnTo>
                    <a:pt x="2248" y="629"/>
                  </a:lnTo>
                  <a:lnTo>
                    <a:pt x="2168" y="595"/>
                  </a:lnTo>
                  <a:lnTo>
                    <a:pt x="2086" y="567"/>
                  </a:lnTo>
                  <a:lnTo>
                    <a:pt x="2000" y="545"/>
                  </a:lnTo>
                  <a:lnTo>
                    <a:pt x="1913" y="529"/>
                  </a:lnTo>
                  <a:lnTo>
                    <a:pt x="1824" y="518"/>
                  </a:lnTo>
                  <a:lnTo>
                    <a:pt x="1733" y="515"/>
                  </a:lnTo>
                  <a:close/>
                  <a:moveTo>
                    <a:pt x="1740" y="0"/>
                  </a:moveTo>
                  <a:lnTo>
                    <a:pt x="1759" y="2"/>
                  </a:lnTo>
                  <a:lnTo>
                    <a:pt x="1776" y="9"/>
                  </a:lnTo>
                  <a:lnTo>
                    <a:pt x="1790" y="20"/>
                  </a:lnTo>
                  <a:lnTo>
                    <a:pt x="1801" y="35"/>
                  </a:lnTo>
                  <a:lnTo>
                    <a:pt x="1807" y="52"/>
                  </a:lnTo>
                  <a:lnTo>
                    <a:pt x="1811" y="70"/>
                  </a:lnTo>
                  <a:lnTo>
                    <a:pt x="1811" y="377"/>
                  </a:lnTo>
                  <a:lnTo>
                    <a:pt x="1903" y="386"/>
                  </a:lnTo>
                  <a:lnTo>
                    <a:pt x="1995" y="401"/>
                  </a:lnTo>
                  <a:lnTo>
                    <a:pt x="2085" y="422"/>
                  </a:lnTo>
                  <a:lnTo>
                    <a:pt x="2172" y="448"/>
                  </a:lnTo>
                  <a:lnTo>
                    <a:pt x="2257" y="479"/>
                  </a:lnTo>
                  <a:lnTo>
                    <a:pt x="2339" y="517"/>
                  </a:lnTo>
                  <a:lnTo>
                    <a:pt x="2418" y="559"/>
                  </a:lnTo>
                  <a:lnTo>
                    <a:pt x="2494" y="607"/>
                  </a:lnTo>
                  <a:lnTo>
                    <a:pt x="2566" y="659"/>
                  </a:lnTo>
                  <a:lnTo>
                    <a:pt x="2634" y="715"/>
                  </a:lnTo>
                  <a:lnTo>
                    <a:pt x="2700" y="776"/>
                  </a:lnTo>
                  <a:lnTo>
                    <a:pt x="2760" y="841"/>
                  </a:lnTo>
                  <a:lnTo>
                    <a:pt x="2817" y="910"/>
                  </a:lnTo>
                  <a:lnTo>
                    <a:pt x="2868" y="982"/>
                  </a:lnTo>
                  <a:lnTo>
                    <a:pt x="2916" y="1058"/>
                  </a:lnTo>
                  <a:lnTo>
                    <a:pt x="2958" y="1137"/>
                  </a:lnTo>
                  <a:lnTo>
                    <a:pt x="2995" y="1219"/>
                  </a:lnTo>
                  <a:lnTo>
                    <a:pt x="3027" y="1303"/>
                  </a:lnTo>
                  <a:lnTo>
                    <a:pt x="3053" y="1390"/>
                  </a:lnTo>
                  <a:lnTo>
                    <a:pt x="3073" y="1479"/>
                  </a:lnTo>
                  <a:lnTo>
                    <a:pt x="3087" y="1571"/>
                  </a:lnTo>
                  <a:lnTo>
                    <a:pt x="3095" y="1665"/>
                  </a:lnTo>
                  <a:lnTo>
                    <a:pt x="3409" y="1665"/>
                  </a:lnTo>
                  <a:lnTo>
                    <a:pt x="3428" y="1668"/>
                  </a:lnTo>
                  <a:lnTo>
                    <a:pt x="3445" y="1674"/>
                  </a:lnTo>
                  <a:lnTo>
                    <a:pt x="3460" y="1686"/>
                  </a:lnTo>
                  <a:lnTo>
                    <a:pt x="3471" y="1699"/>
                  </a:lnTo>
                  <a:lnTo>
                    <a:pt x="3478" y="1716"/>
                  </a:lnTo>
                  <a:lnTo>
                    <a:pt x="3480" y="1735"/>
                  </a:lnTo>
                  <a:lnTo>
                    <a:pt x="3478" y="1754"/>
                  </a:lnTo>
                  <a:lnTo>
                    <a:pt x="3471" y="1771"/>
                  </a:lnTo>
                  <a:lnTo>
                    <a:pt x="3460" y="1784"/>
                  </a:lnTo>
                  <a:lnTo>
                    <a:pt x="3445" y="1796"/>
                  </a:lnTo>
                  <a:lnTo>
                    <a:pt x="3428" y="1802"/>
                  </a:lnTo>
                  <a:lnTo>
                    <a:pt x="3409" y="1805"/>
                  </a:lnTo>
                  <a:lnTo>
                    <a:pt x="3095" y="1805"/>
                  </a:lnTo>
                  <a:lnTo>
                    <a:pt x="3087" y="1899"/>
                  </a:lnTo>
                  <a:lnTo>
                    <a:pt x="3073" y="1991"/>
                  </a:lnTo>
                  <a:lnTo>
                    <a:pt x="3053" y="2080"/>
                  </a:lnTo>
                  <a:lnTo>
                    <a:pt x="3027" y="2167"/>
                  </a:lnTo>
                  <a:lnTo>
                    <a:pt x="2995" y="2251"/>
                  </a:lnTo>
                  <a:lnTo>
                    <a:pt x="2958" y="2333"/>
                  </a:lnTo>
                  <a:lnTo>
                    <a:pt x="2916" y="2412"/>
                  </a:lnTo>
                  <a:lnTo>
                    <a:pt x="2868" y="2488"/>
                  </a:lnTo>
                  <a:lnTo>
                    <a:pt x="2817" y="2560"/>
                  </a:lnTo>
                  <a:lnTo>
                    <a:pt x="2760" y="2629"/>
                  </a:lnTo>
                  <a:lnTo>
                    <a:pt x="2700" y="2694"/>
                  </a:lnTo>
                  <a:lnTo>
                    <a:pt x="2634" y="2755"/>
                  </a:lnTo>
                  <a:lnTo>
                    <a:pt x="2566" y="2811"/>
                  </a:lnTo>
                  <a:lnTo>
                    <a:pt x="2494" y="2863"/>
                  </a:lnTo>
                  <a:lnTo>
                    <a:pt x="2418" y="2911"/>
                  </a:lnTo>
                  <a:lnTo>
                    <a:pt x="2339" y="2953"/>
                  </a:lnTo>
                  <a:lnTo>
                    <a:pt x="2257" y="2991"/>
                  </a:lnTo>
                  <a:lnTo>
                    <a:pt x="2172" y="3022"/>
                  </a:lnTo>
                  <a:lnTo>
                    <a:pt x="2085" y="3048"/>
                  </a:lnTo>
                  <a:lnTo>
                    <a:pt x="1995" y="3069"/>
                  </a:lnTo>
                  <a:lnTo>
                    <a:pt x="1903" y="3084"/>
                  </a:lnTo>
                  <a:lnTo>
                    <a:pt x="1811" y="3093"/>
                  </a:lnTo>
                  <a:lnTo>
                    <a:pt x="1811" y="3400"/>
                  </a:lnTo>
                  <a:lnTo>
                    <a:pt x="1807" y="3418"/>
                  </a:lnTo>
                  <a:lnTo>
                    <a:pt x="1801" y="3435"/>
                  </a:lnTo>
                  <a:lnTo>
                    <a:pt x="1790" y="3450"/>
                  </a:lnTo>
                  <a:lnTo>
                    <a:pt x="1776" y="3461"/>
                  </a:lnTo>
                  <a:lnTo>
                    <a:pt x="1759" y="3468"/>
                  </a:lnTo>
                  <a:lnTo>
                    <a:pt x="1740" y="3470"/>
                  </a:lnTo>
                  <a:lnTo>
                    <a:pt x="1721" y="3468"/>
                  </a:lnTo>
                  <a:lnTo>
                    <a:pt x="1704" y="3461"/>
                  </a:lnTo>
                  <a:lnTo>
                    <a:pt x="1690" y="3450"/>
                  </a:lnTo>
                  <a:lnTo>
                    <a:pt x="1679" y="3435"/>
                  </a:lnTo>
                  <a:lnTo>
                    <a:pt x="1673" y="3418"/>
                  </a:lnTo>
                  <a:lnTo>
                    <a:pt x="1669" y="3400"/>
                  </a:lnTo>
                  <a:lnTo>
                    <a:pt x="1669" y="3094"/>
                  </a:lnTo>
                  <a:lnTo>
                    <a:pt x="1575" y="3086"/>
                  </a:lnTo>
                  <a:lnTo>
                    <a:pt x="1483" y="3071"/>
                  </a:lnTo>
                  <a:lnTo>
                    <a:pt x="1392" y="3051"/>
                  </a:lnTo>
                  <a:lnTo>
                    <a:pt x="1304" y="3026"/>
                  </a:lnTo>
                  <a:lnTo>
                    <a:pt x="1219" y="2995"/>
                  </a:lnTo>
                  <a:lnTo>
                    <a:pt x="1136" y="2957"/>
                  </a:lnTo>
                  <a:lnTo>
                    <a:pt x="1057" y="2915"/>
                  </a:lnTo>
                  <a:lnTo>
                    <a:pt x="980" y="2867"/>
                  </a:lnTo>
                  <a:lnTo>
                    <a:pt x="907" y="2816"/>
                  </a:lnTo>
                  <a:lnTo>
                    <a:pt x="837" y="2759"/>
                  </a:lnTo>
                  <a:lnTo>
                    <a:pt x="772" y="2698"/>
                  </a:lnTo>
                  <a:lnTo>
                    <a:pt x="711" y="2633"/>
                  </a:lnTo>
                  <a:lnTo>
                    <a:pt x="654" y="2565"/>
                  </a:lnTo>
                  <a:lnTo>
                    <a:pt x="601" y="2492"/>
                  </a:lnTo>
                  <a:lnTo>
                    <a:pt x="554" y="2415"/>
                  </a:lnTo>
                  <a:lnTo>
                    <a:pt x="510" y="2336"/>
                  </a:lnTo>
                  <a:lnTo>
                    <a:pt x="472" y="2254"/>
                  </a:lnTo>
                  <a:lnTo>
                    <a:pt x="441" y="2169"/>
                  </a:lnTo>
                  <a:lnTo>
                    <a:pt x="414" y="2081"/>
                  </a:lnTo>
                  <a:lnTo>
                    <a:pt x="394" y="1992"/>
                  </a:lnTo>
                  <a:lnTo>
                    <a:pt x="380" y="1899"/>
                  </a:lnTo>
                  <a:lnTo>
                    <a:pt x="371" y="1805"/>
                  </a:lnTo>
                  <a:lnTo>
                    <a:pt x="71" y="1805"/>
                  </a:lnTo>
                  <a:lnTo>
                    <a:pt x="52" y="1802"/>
                  </a:lnTo>
                  <a:lnTo>
                    <a:pt x="35" y="1796"/>
                  </a:lnTo>
                  <a:lnTo>
                    <a:pt x="20" y="1784"/>
                  </a:lnTo>
                  <a:lnTo>
                    <a:pt x="9" y="1771"/>
                  </a:lnTo>
                  <a:lnTo>
                    <a:pt x="2" y="1754"/>
                  </a:lnTo>
                  <a:lnTo>
                    <a:pt x="0" y="1735"/>
                  </a:lnTo>
                  <a:lnTo>
                    <a:pt x="2" y="1716"/>
                  </a:lnTo>
                  <a:lnTo>
                    <a:pt x="9" y="1699"/>
                  </a:lnTo>
                  <a:lnTo>
                    <a:pt x="20" y="1686"/>
                  </a:lnTo>
                  <a:lnTo>
                    <a:pt x="35" y="1674"/>
                  </a:lnTo>
                  <a:lnTo>
                    <a:pt x="52" y="1668"/>
                  </a:lnTo>
                  <a:lnTo>
                    <a:pt x="71" y="1665"/>
                  </a:lnTo>
                  <a:lnTo>
                    <a:pt x="371" y="1665"/>
                  </a:lnTo>
                  <a:lnTo>
                    <a:pt x="380" y="1571"/>
                  </a:lnTo>
                  <a:lnTo>
                    <a:pt x="394" y="1478"/>
                  </a:lnTo>
                  <a:lnTo>
                    <a:pt x="414" y="1389"/>
                  </a:lnTo>
                  <a:lnTo>
                    <a:pt x="441" y="1301"/>
                  </a:lnTo>
                  <a:lnTo>
                    <a:pt x="472" y="1216"/>
                  </a:lnTo>
                  <a:lnTo>
                    <a:pt x="510" y="1134"/>
                  </a:lnTo>
                  <a:lnTo>
                    <a:pt x="553" y="1055"/>
                  </a:lnTo>
                  <a:lnTo>
                    <a:pt x="601" y="978"/>
                  </a:lnTo>
                  <a:lnTo>
                    <a:pt x="653" y="905"/>
                  </a:lnTo>
                  <a:lnTo>
                    <a:pt x="710" y="837"/>
                  </a:lnTo>
                  <a:lnTo>
                    <a:pt x="772" y="772"/>
                  </a:lnTo>
                  <a:lnTo>
                    <a:pt x="837" y="711"/>
                  </a:lnTo>
                  <a:lnTo>
                    <a:pt x="907" y="654"/>
                  </a:lnTo>
                  <a:lnTo>
                    <a:pt x="980" y="603"/>
                  </a:lnTo>
                  <a:lnTo>
                    <a:pt x="1056" y="555"/>
                  </a:lnTo>
                  <a:lnTo>
                    <a:pt x="1136" y="513"/>
                  </a:lnTo>
                  <a:lnTo>
                    <a:pt x="1218" y="475"/>
                  </a:lnTo>
                  <a:lnTo>
                    <a:pt x="1304" y="444"/>
                  </a:lnTo>
                  <a:lnTo>
                    <a:pt x="1392" y="419"/>
                  </a:lnTo>
                  <a:lnTo>
                    <a:pt x="1483" y="399"/>
                  </a:lnTo>
                  <a:lnTo>
                    <a:pt x="1575" y="384"/>
                  </a:lnTo>
                  <a:lnTo>
                    <a:pt x="1669" y="376"/>
                  </a:lnTo>
                  <a:lnTo>
                    <a:pt x="1669" y="70"/>
                  </a:lnTo>
                  <a:lnTo>
                    <a:pt x="1673" y="52"/>
                  </a:lnTo>
                  <a:lnTo>
                    <a:pt x="1679" y="35"/>
                  </a:lnTo>
                  <a:lnTo>
                    <a:pt x="1690" y="20"/>
                  </a:lnTo>
                  <a:lnTo>
                    <a:pt x="1704" y="9"/>
                  </a:lnTo>
                  <a:lnTo>
                    <a:pt x="1721" y="2"/>
                  </a:lnTo>
                  <a:lnTo>
                    <a:pt x="1740" y="0"/>
                  </a:lnTo>
                  <a:close/>
                </a:path>
              </a:pathLst>
            </a:custGeom>
            <a:solidFill>
              <a:srgbClr val="B3D78B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>
                <a:cs typeface="+mn-ea"/>
                <a:sym typeface="+mn-lt"/>
              </a:endParaRPr>
            </a:p>
          </p:txBody>
        </p:sp>
      </p:grpSp>
      <p:grpSp>
        <p:nvGrpSpPr>
          <p:cNvPr id="21" name="Group 114"/>
          <p:cNvGrpSpPr/>
          <p:nvPr/>
        </p:nvGrpSpPr>
        <p:grpSpPr>
          <a:xfrm rot="0">
            <a:off x="3743960" y="3968750"/>
            <a:ext cx="535940" cy="462280"/>
            <a:chOff x="4411663" y="2727325"/>
            <a:chExt cx="552451" cy="476251"/>
          </a:xfrm>
          <a:solidFill>
            <a:srgbClr val="848CC4"/>
          </a:solidFill>
        </p:grpSpPr>
        <p:sp>
          <p:nvSpPr>
            <p:cNvPr id="34" name="Freeform 153"/>
            <p:cNvSpPr/>
            <p:nvPr/>
          </p:nvSpPr>
          <p:spPr bwMode="auto">
            <a:xfrm>
              <a:off x="4510088" y="2727325"/>
              <a:ext cx="360363" cy="103188"/>
            </a:xfrm>
            <a:custGeom>
              <a:avLst/>
              <a:gdLst>
                <a:gd name="T0" fmla="*/ 1169 w 2271"/>
                <a:gd name="T1" fmla="*/ 1 h 651"/>
                <a:gd name="T2" fmla="*/ 1347 w 2271"/>
                <a:gd name="T3" fmla="*/ 21 h 651"/>
                <a:gd name="T4" fmla="*/ 1519 w 2271"/>
                <a:gd name="T5" fmla="*/ 60 h 651"/>
                <a:gd name="T6" fmla="*/ 1685 w 2271"/>
                <a:gd name="T7" fmla="*/ 120 h 651"/>
                <a:gd name="T8" fmla="*/ 1843 w 2271"/>
                <a:gd name="T9" fmla="*/ 198 h 651"/>
                <a:gd name="T10" fmla="*/ 1991 w 2271"/>
                <a:gd name="T11" fmla="*/ 296 h 651"/>
                <a:gd name="T12" fmla="*/ 2129 w 2271"/>
                <a:gd name="T13" fmla="*/ 410 h 651"/>
                <a:gd name="T14" fmla="*/ 2130 w 2271"/>
                <a:gd name="T15" fmla="*/ 262 h 651"/>
                <a:gd name="T16" fmla="*/ 2147 w 2271"/>
                <a:gd name="T17" fmla="*/ 230 h 651"/>
                <a:gd name="T18" fmla="*/ 2179 w 2271"/>
                <a:gd name="T19" fmla="*/ 212 h 651"/>
                <a:gd name="T20" fmla="*/ 2198 w 2271"/>
                <a:gd name="T21" fmla="*/ 209 h 651"/>
                <a:gd name="T22" fmla="*/ 2233 w 2271"/>
                <a:gd name="T23" fmla="*/ 219 h 651"/>
                <a:gd name="T24" fmla="*/ 2258 w 2271"/>
                <a:gd name="T25" fmla="*/ 244 h 651"/>
                <a:gd name="T26" fmla="*/ 2268 w 2271"/>
                <a:gd name="T27" fmla="*/ 279 h 651"/>
                <a:gd name="T28" fmla="*/ 2268 w 2271"/>
                <a:gd name="T29" fmla="*/ 596 h 651"/>
                <a:gd name="T30" fmla="*/ 2251 w 2271"/>
                <a:gd name="T31" fmla="*/ 627 h 651"/>
                <a:gd name="T32" fmla="*/ 2220 w 2271"/>
                <a:gd name="T33" fmla="*/ 645 h 651"/>
                <a:gd name="T34" fmla="*/ 1901 w 2271"/>
                <a:gd name="T35" fmla="*/ 651 h 651"/>
                <a:gd name="T36" fmla="*/ 1882 w 2271"/>
                <a:gd name="T37" fmla="*/ 649 h 651"/>
                <a:gd name="T38" fmla="*/ 1852 w 2271"/>
                <a:gd name="T39" fmla="*/ 631 h 651"/>
                <a:gd name="T40" fmla="*/ 1833 w 2271"/>
                <a:gd name="T41" fmla="*/ 601 h 651"/>
                <a:gd name="T42" fmla="*/ 1833 w 2271"/>
                <a:gd name="T43" fmla="*/ 564 h 651"/>
                <a:gd name="T44" fmla="*/ 1851 w 2271"/>
                <a:gd name="T45" fmla="*/ 532 h 651"/>
                <a:gd name="T46" fmla="*/ 1881 w 2271"/>
                <a:gd name="T47" fmla="*/ 514 h 651"/>
                <a:gd name="T48" fmla="*/ 2029 w 2271"/>
                <a:gd name="T49" fmla="*/ 510 h 651"/>
                <a:gd name="T50" fmla="*/ 1894 w 2271"/>
                <a:gd name="T51" fmla="*/ 398 h 651"/>
                <a:gd name="T52" fmla="*/ 1748 w 2271"/>
                <a:gd name="T53" fmla="*/ 305 h 651"/>
                <a:gd name="T54" fmla="*/ 1591 w 2271"/>
                <a:gd name="T55" fmla="*/ 232 h 651"/>
                <a:gd name="T56" fmla="*/ 1427 w 2271"/>
                <a:gd name="T57" fmla="*/ 180 h 651"/>
                <a:gd name="T58" fmla="*/ 1256 w 2271"/>
                <a:gd name="T59" fmla="*/ 149 h 651"/>
                <a:gd name="T60" fmla="*/ 1080 w 2271"/>
                <a:gd name="T61" fmla="*/ 140 h 651"/>
                <a:gd name="T62" fmla="*/ 901 w 2271"/>
                <a:gd name="T63" fmla="*/ 154 h 651"/>
                <a:gd name="T64" fmla="*/ 727 w 2271"/>
                <a:gd name="T65" fmla="*/ 190 h 651"/>
                <a:gd name="T66" fmla="*/ 559 w 2271"/>
                <a:gd name="T67" fmla="*/ 249 h 651"/>
                <a:gd name="T68" fmla="*/ 402 w 2271"/>
                <a:gd name="T69" fmla="*/ 329 h 651"/>
                <a:gd name="T70" fmla="*/ 255 w 2271"/>
                <a:gd name="T71" fmla="*/ 429 h 651"/>
                <a:gd name="T72" fmla="*/ 121 w 2271"/>
                <a:gd name="T73" fmla="*/ 550 h 651"/>
                <a:gd name="T74" fmla="*/ 90 w 2271"/>
                <a:gd name="T75" fmla="*/ 569 h 651"/>
                <a:gd name="T76" fmla="*/ 54 w 2271"/>
                <a:gd name="T77" fmla="*/ 569 h 651"/>
                <a:gd name="T78" fmla="*/ 21 w 2271"/>
                <a:gd name="T79" fmla="*/ 551 h 651"/>
                <a:gd name="T80" fmla="*/ 2 w 2271"/>
                <a:gd name="T81" fmla="*/ 520 h 651"/>
                <a:gd name="T82" fmla="*/ 2 w 2271"/>
                <a:gd name="T83" fmla="*/ 484 h 651"/>
                <a:gd name="T84" fmla="*/ 20 w 2271"/>
                <a:gd name="T85" fmla="*/ 452 h 651"/>
                <a:gd name="T86" fmla="*/ 156 w 2271"/>
                <a:gd name="T87" fmla="*/ 329 h 651"/>
                <a:gd name="T88" fmla="*/ 304 w 2271"/>
                <a:gd name="T89" fmla="*/ 224 h 651"/>
                <a:gd name="T90" fmla="*/ 463 w 2271"/>
                <a:gd name="T91" fmla="*/ 139 h 651"/>
                <a:gd name="T92" fmla="*/ 631 w 2271"/>
                <a:gd name="T93" fmla="*/ 74 h 651"/>
                <a:gd name="T94" fmla="*/ 806 w 2271"/>
                <a:gd name="T95" fmla="*/ 28 h 651"/>
                <a:gd name="T96" fmla="*/ 986 w 2271"/>
                <a:gd name="T97" fmla="*/ 4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271" h="651">
                  <a:moveTo>
                    <a:pt x="1079" y="0"/>
                  </a:moveTo>
                  <a:lnTo>
                    <a:pt x="1169" y="1"/>
                  </a:lnTo>
                  <a:lnTo>
                    <a:pt x="1258" y="8"/>
                  </a:lnTo>
                  <a:lnTo>
                    <a:pt x="1347" y="21"/>
                  </a:lnTo>
                  <a:lnTo>
                    <a:pt x="1433" y="38"/>
                  </a:lnTo>
                  <a:lnTo>
                    <a:pt x="1519" y="60"/>
                  </a:lnTo>
                  <a:lnTo>
                    <a:pt x="1603" y="87"/>
                  </a:lnTo>
                  <a:lnTo>
                    <a:pt x="1685" y="120"/>
                  </a:lnTo>
                  <a:lnTo>
                    <a:pt x="1765" y="157"/>
                  </a:lnTo>
                  <a:lnTo>
                    <a:pt x="1843" y="198"/>
                  </a:lnTo>
                  <a:lnTo>
                    <a:pt x="1918" y="244"/>
                  </a:lnTo>
                  <a:lnTo>
                    <a:pt x="1991" y="296"/>
                  </a:lnTo>
                  <a:lnTo>
                    <a:pt x="2062" y="351"/>
                  </a:lnTo>
                  <a:lnTo>
                    <a:pt x="2129" y="410"/>
                  </a:lnTo>
                  <a:lnTo>
                    <a:pt x="2127" y="281"/>
                  </a:lnTo>
                  <a:lnTo>
                    <a:pt x="2130" y="262"/>
                  </a:lnTo>
                  <a:lnTo>
                    <a:pt x="2137" y="245"/>
                  </a:lnTo>
                  <a:lnTo>
                    <a:pt x="2147" y="230"/>
                  </a:lnTo>
                  <a:lnTo>
                    <a:pt x="2162" y="220"/>
                  </a:lnTo>
                  <a:lnTo>
                    <a:pt x="2179" y="212"/>
                  </a:lnTo>
                  <a:lnTo>
                    <a:pt x="2197" y="209"/>
                  </a:lnTo>
                  <a:lnTo>
                    <a:pt x="2198" y="209"/>
                  </a:lnTo>
                  <a:lnTo>
                    <a:pt x="2217" y="212"/>
                  </a:lnTo>
                  <a:lnTo>
                    <a:pt x="2233" y="219"/>
                  </a:lnTo>
                  <a:lnTo>
                    <a:pt x="2247" y="230"/>
                  </a:lnTo>
                  <a:lnTo>
                    <a:pt x="2258" y="244"/>
                  </a:lnTo>
                  <a:lnTo>
                    <a:pt x="2265" y="261"/>
                  </a:lnTo>
                  <a:lnTo>
                    <a:pt x="2268" y="279"/>
                  </a:lnTo>
                  <a:lnTo>
                    <a:pt x="2271" y="577"/>
                  </a:lnTo>
                  <a:lnTo>
                    <a:pt x="2268" y="596"/>
                  </a:lnTo>
                  <a:lnTo>
                    <a:pt x="2262" y="613"/>
                  </a:lnTo>
                  <a:lnTo>
                    <a:pt x="2251" y="627"/>
                  </a:lnTo>
                  <a:lnTo>
                    <a:pt x="2237" y="638"/>
                  </a:lnTo>
                  <a:lnTo>
                    <a:pt x="2220" y="645"/>
                  </a:lnTo>
                  <a:lnTo>
                    <a:pt x="2201" y="648"/>
                  </a:lnTo>
                  <a:lnTo>
                    <a:pt x="1901" y="651"/>
                  </a:lnTo>
                  <a:lnTo>
                    <a:pt x="1900" y="651"/>
                  </a:lnTo>
                  <a:lnTo>
                    <a:pt x="1882" y="649"/>
                  </a:lnTo>
                  <a:lnTo>
                    <a:pt x="1866" y="642"/>
                  </a:lnTo>
                  <a:lnTo>
                    <a:pt x="1852" y="631"/>
                  </a:lnTo>
                  <a:lnTo>
                    <a:pt x="1840" y="617"/>
                  </a:lnTo>
                  <a:lnTo>
                    <a:pt x="1833" y="601"/>
                  </a:lnTo>
                  <a:lnTo>
                    <a:pt x="1831" y="582"/>
                  </a:lnTo>
                  <a:lnTo>
                    <a:pt x="1833" y="564"/>
                  </a:lnTo>
                  <a:lnTo>
                    <a:pt x="1840" y="547"/>
                  </a:lnTo>
                  <a:lnTo>
                    <a:pt x="1851" y="532"/>
                  </a:lnTo>
                  <a:lnTo>
                    <a:pt x="1865" y="522"/>
                  </a:lnTo>
                  <a:lnTo>
                    <a:pt x="1881" y="514"/>
                  </a:lnTo>
                  <a:lnTo>
                    <a:pt x="1900" y="511"/>
                  </a:lnTo>
                  <a:lnTo>
                    <a:pt x="2029" y="510"/>
                  </a:lnTo>
                  <a:lnTo>
                    <a:pt x="1964" y="451"/>
                  </a:lnTo>
                  <a:lnTo>
                    <a:pt x="1894" y="398"/>
                  </a:lnTo>
                  <a:lnTo>
                    <a:pt x="1822" y="349"/>
                  </a:lnTo>
                  <a:lnTo>
                    <a:pt x="1748" y="305"/>
                  </a:lnTo>
                  <a:lnTo>
                    <a:pt x="1671" y="266"/>
                  </a:lnTo>
                  <a:lnTo>
                    <a:pt x="1591" y="232"/>
                  </a:lnTo>
                  <a:lnTo>
                    <a:pt x="1510" y="204"/>
                  </a:lnTo>
                  <a:lnTo>
                    <a:pt x="1427" y="180"/>
                  </a:lnTo>
                  <a:lnTo>
                    <a:pt x="1342" y="162"/>
                  </a:lnTo>
                  <a:lnTo>
                    <a:pt x="1256" y="149"/>
                  </a:lnTo>
                  <a:lnTo>
                    <a:pt x="1169" y="142"/>
                  </a:lnTo>
                  <a:lnTo>
                    <a:pt x="1080" y="140"/>
                  </a:lnTo>
                  <a:lnTo>
                    <a:pt x="989" y="144"/>
                  </a:lnTo>
                  <a:lnTo>
                    <a:pt x="901" y="154"/>
                  </a:lnTo>
                  <a:lnTo>
                    <a:pt x="812" y="169"/>
                  </a:lnTo>
                  <a:lnTo>
                    <a:pt x="727" y="190"/>
                  </a:lnTo>
                  <a:lnTo>
                    <a:pt x="642" y="217"/>
                  </a:lnTo>
                  <a:lnTo>
                    <a:pt x="559" y="249"/>
                  </a:lnTo>
                  <a:lnTo>
                    <a:pt x="480" y="286"/>
                  </a:lnTo>
                  <a:lnTo>
                    <a:pt x="402" y="329"/>
                  </a:lnTo>
                  <a:lnTo>
                    <a:pt x="327" y="377"/>
                  </a:lnTo>
                  <a:lnTo>
                    <a:pt x="255" y="429"/>
                  </a:lnTo>
                  <a:lnTo>
                    <a:pt x="187" y="487"/>
                  </a:lnTo>
                  <a:lnTo>
                    <a:pt x="121" y="550"/>
                  </a:lnTo>
                  <a:lnTo>
                    <a:pt x="107" y="562"/>
                  </a:lnTo>
                  <a:lnTo>
                    <a:pt x="90" y="569"/>
                  </a:lnTo>
                  <a:lnTo>
                    <a:pt x="72" y="571"/>
                  </a:lnTo>
                  <a:lnTo>
                    <a:pt x="54" y="569"/>
                  </a:lnTo>
                  <a:lnTo>
                    <a:pt x="37" y="563"/>
                  </a:lnTo>
                  <a:lnTo>
                    <a:pt x="21" y="551"/>
                  </a:lnTo>
                  <a:lnTo>
                    <a:pt x="10" y="536"/>
                  </a:lnTo>
                  <a:lnTo>
                    <a:pt x="2" y="520"/>
                  </a:lnTo>
                  <a:lnTo>
                    <a:pt x="0" y="502"/>
                  </a:lnTo>
                  <a:lnTo>
                    <a:pt x="2" y="484"/>
                  </a:lnTo>
                  <a:lnTo>
                    <a:pt x="9" y="467"/>
                  </a:lnTo>
                  <a:lnTo>
                    <a:pt x="20" y="452"/>
                  </a:lnTo>
                  <a:lnTo>
                    <a:pt x="87" y="388"/>
                  </a:lnTo>
                  <a:lnTo>
                    <a:pt x="156" y="329"/>
                  </a:lnTo>
                  <a:lnTo>
                    <a:pt x="229" y="275"/>
                  </a:lnTo>
                  <a:lnTo>
                    <a:pt x="304" y="224"/>
                  </a:lnTo>
                  <a:lnTo>
                    <a:pt x="382" y="179"/>
                  </a:lnTo>
                  <a:lnTo>
                    <a:pt x="463" y="139"/>
                  </a:lnTo>
                  <a:lnTo>
                    <a:pt x="545" y="104"/>
                  </a:lnTo>
                  <a:lnTo>
                    <a:pt x="631" y="74"/>
                  </a:lnTo>
                  <a:lnTo>
                    <a:pt x="717" y="48"/>
                  </a:lnTo>
                  <a:lnTo>
                    <a:pt x="806" y="28"/>
                  </a:lnTo>
                  <a:lnTo>
                    <a:pt x="895" y="14"/>
                  </a:lnTo>
                  <a:lnTo>
                    <a:pt x="986" y="4"/>
                  </a:lnTo>
                  <a:lnTo>
                    <a:pt x="10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>
                <a:cs typeface="+mn-ea"/>
                <a:sym typeface="+mn-lt"/>
              </a:endParaRPr>
            </a:p>
          </p:txBody>
        </p:sp>
        <p:sp>
          <p:nvSpPr>
            <p:cNvPr id="35" name="Freeform 154"/>
            <p:cNvSpPr/>
            <p:nvPr/>
          </p:nvSpPr>
          <p:spPr bwMode="auto">
            <a:xfrm>
              <a:off x="4497388" y="3100388"/>
              <a:ext cx="360363" cy="103188"/>
            </a:xfrm>
            <a:custGeom>
              <a:avLst/>
              <a:gdLst>
                <a:gd name="T0" fmla="*/ 370 w 2271"/>
                <a:gd name="T1" fmla="*/ 0 h 654"/>
                <a:gd name="T2" fmla="*/ 405 w 2271"/>
                <a:gd name="T3" fmla="*/ 10 h 654"/>
                <a:gd name="T4" fmla="*/ 430 w 2271"/>
                <a:gd name="T5" fmla="*/ 35 h 654"/>
                <a:gd name="T6" fmla="*/ 441 w 2271"/>
                <a:gd name="T7" fmla="*/ 70 h 654"/>
                <a:gd name="T8" fmla="*/ 431 w 2271"/>
                <a:gd name="T9" fmla="*/ 106 h 654"/>
                <a:gd name="T10" fmla="*/ 406 w 2271"/>
                <a:gd name="T11" fmla="*/ 131 h 654"/>
                <a:gd name="T12" fmla="*/ 371 w 2271"/>
                <a:gd name="T13" fmla="*/ 141 h 654"/>
                <a:gd name="T14" fmla="*/ 308 w 2271"/>
                <a:gd name="T15" fmla="*/ 201 h 654"/>
                <a:gd name="T16" fmla="*/ 449 w 2271"/>
                <a:gd name="T17" fmla="*/ 303 h 654"/>
                <a:gd name="T18" fmla="*/ 601 w 2271"/>
                <a:gd name="T19" fmla="*/ 386 h 654"/>
                <a:gd name="T20" fmla="*/ 761 w 2271"/>
                <a:gd name="T21" fmla="*/ 449 h 654"/>
                <a:gd name="T22" fmla="*/ 929 w 2271"/>
                <a:gd name="T23" fmla="*/ 491 h 654"/>
                <a:gd name="T24" fmla="*/ 1103 w 2271"/>
                <a:gd name="T25" fmla="*/ 511 h 654"/>
                <a:gd name="T26" fmla="*/ 1281 w 2271"/>
                <a:gd name="T27" fmla="*/ 508 h 654"/>
                <a:gd name="T28" fmla="*/ 1458 w 2271"/>
                <a:gd name="T29" fmla="*/ 483 h 654"/>
                <a:gd name="T30" fmla="*/ 1629 w 2271"/>
                <a:gd name="T31" fmla="*/ 436 h 654"/>
                <a:gd name="T32" fmla="*/ 1792 w 2271"/>
                <a:gd name="T33" fmla="*/ 366 h 654"/>
                <a:gd name="T34" fmla="*/ 1944 w 2271"/>
                <a:gd name="T35" fmla="*/ 276 h 654"/>
                <a:gd name="T36" fmla="*/ 2085 w 2271"/>
                <a:gd name="T37" fmla="*/ 166 h 654"/>
                <a:gd name="T38" fmla="*/ 2165 w 2271"/>
                <a:gd name="T39" fmla="*/ 91 h 654"/>
                <a:gd name="T40" fmla="*/ 2200 w 2271"/>
                <a:gd name="T41" fmla="*/ 81 h 654"/>
                <a:gd name="T42" fmla="*/ 2235 w 2271"/>
                <a:gd name="T43" fmla="*/ 91 h 654"/>
                <a:gd name="T44" fmla="*/ 2262 w 2271"/>
                <a:gd name="T45" fmla="*/ 117 h 654"/>
                <a:gd name="T46" fmla="*/ 2271 w 2271"/>
                <a:gd name="T47" fmla="*/ 152 h 654"/>
                <a:gd name="T48" fmla="*/ 2263 w 2271"/>
                <a:gd name="T49" fmla="*/ 187 h 654"/>
                <a:gd name="T50" fmla="*/ 2185 w 2271"/>
                <a:gd name="T51" fmla="*/ 266 h 654"/>
                <a:gd name="T52" fmla="*/ 2043 w 2271"/>
                <a:gd name="T53" fmla="*/ 380 h 654"/>
                <a:gd name="T54" fmla="*/ 1890 w 2271"/>
                <a:gd name="T55" fmla="*/ 475 h 654"/>
                <a:gd name="T56" fmla="*/ 1726 w 2271"/>
                <a:gd name="T57" fmla="*/ 551 h 654"/>
                <a:gd name="T58" fmla="*/ 1554 w 2271"/>
                <a:gd name="T59" fmla="*/ 605 h 654"/>
                <a:gd name="T60" fmla="*/ 1376 w 2271"/>
                <a:gd name="T61" fmla="*/ 640 h 654"/>
                <a:gd name="T62" fmla="*/ 1194 w 2271"/>
                <a:gd name="T63" fmla="*/ 654 h 654"/>
                <a:gd name="T64" fmla="*/ 1086 w 2271"/>
                <a:gd name="T65" fmla="*/ 650 h 654"/>
                <a:gd name="T66" fmla="*/ 912 w 2271"/>
                <a:gd name="T67" fmla="*/ 630 h 654"/>
                <a:gd name="T68" fmla="*/ 742 w 2271"/>
                <a:gd name="T69" fmla="*/ 590 h 654"/>
                <a:gd name="T70" fmla="*/ 579 w 2271"/>
                <a:gd name="T71" fmla="*/ 531 h 654"/>
                <a:gd name="T72" fmla="*/ 424 w 2271"/>
                <a:gd name="T73" fmla="*/ 453 h 654"/>
                <a:gd name="T74" fmla="*/ 278 w 2271"/>
                <a:gd name="T75" fmla="*/ 356 h 654"/>
                <a:gd name="T76" fmla="*/ 143 w 2271"/>
                <a:gd name="T77" fmla="*/ 242 h 654"/>
                <a:gd name="T78" fmla="*/ 142 w 2271"/>
                <a:gd name="T79" fmla="*/ 392 h 654"/>
                <a:gd name="T80" fmla="*/ 124 w 2271"/>
                <a:gd name="T81" fmla="*/ 422 h 654"/>
                <a:gd name="T82" fmla="*/ 94 w 2271"/>
                <a:gd name="T83" fmla="*/ 441 h 654"/>
                <a:gd name="T84" fmla="*/ 74 w 2271"/>
                <a:gd name="T85" fmla="*/ 443 h 654"/>
                <a:gd name="T86" fmla="*/ 39 w 2271"/>
                <a:gd name="T87" fmla="*/ 434 h 654"/>
                <a:gd name="T88" fmla="*/ 14 w 2271"/>
                <a:gd name="T89" fmla="*/ 410 h 654"/>
                <a:gd name="T90" fmla="*/ 4 w 2271"/>
                <a:gd name="T91" fmla="*/ 374 h 654"/>
                <a:gd name="T92" fmla="*/ 3 w 2271"/>
                <a:gd name="T93" fmla="*/ 56 h 654"/>
                <a:gd name="T94" fmla="*/ 20 w 2271"/>
                <a:gd name="T95" fmla="*/ 26 h 654"/>
                <a:gd name="T96" fmla="*/ 51 w 2271"/>
                <a:gd name="T97" fmla="*/ 7 h 654"/>
                <a:gd name="T98" fmla="*/ 369 w 2271"/>
                <a:gd name="T99" fmla="*/ 0 h 6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271" h="654">
                  <a:moveTo>
                    <a:pt x="369" y="0"/>
                  </a:moveTo>
                  <a:lnTo>
                    <a:pt x="370" y="0"/>
                  </a:lnTo>
                  <a:lnTo>
                    <a:pt x="389" y="4"/>
                  </a:lnTo>
                  <a:lnTo>
                    <a:pt x="405" y="10"/>
                  </a:lnTo>
                  <a:lnTo>
                    <a:pt x="420" y="22"/>
                  </a:lnTo>
                  <a:lnTo>
                    <a:pt x="430" y="35"/>
                  </a:lnTo>
                  <a:lnTo>
                    <a:pt x="438" y="52"/>
                  </a:lnTo>
                  <a:lnTo>
                    <a:pt x="441" y="70"/>
                  </a:lnTo>
                  <a:lnTo>
                    <a:pt x="438" y="89"/>
                  </a:lnTo>
                  <a:lnTo>
                    <a:pt x="431" y="106"/>
                  </a:lnTo>
                  <a:lnTo>
                    <a:pt x="421" y="120"/>
                  </a:lnTo>
                  <a:lnTo>
                    <a:pt x="406" y="131"/>
                  </a:lnTo>
                  <a:lnTo>
                    <a:pt x="389" y="138"/>
                  </a:lnTo>
                  <a:lnTo>
                    <a:pt x="371" y="141"/>
                  </a:lnTo>
                  <a:lnTo>
                    <a:pt x="241" y="142"/>
                  </a:lnTo>
                  <a:lnTo>
                    <a:pt x="308" y="201"/>
                  </a:lnTo>
                  <a:lnTo>
                    <a:pt x="376" y="254"/>
                  </a:lnTo>
                  <a:lnTo>
                    <a:pt x="449" y="303"/>
                  </a:lnTo>
                  <a:lnTo>
                    <a:pt x="523" y="348"/>
                  </a:lnTo>
                  <a:lnTo>
                    <a:pt x="601" y="386"/>
                  </a:lnTo>
                  <a:lnTo>
                    <a:pt x="680" y="420"/>
                  </a:lnTo>
                  <a:lnTo>
                    <a:pt x="761" y="449"/>
                  </a:lnTo>
                  <a:lnTo>
                    <a:pt x="845" y="473"/>
                  </a:lnTo>
                  <a:lnTo>
                    <a:pt x="929" y="491"/>
                  </a:lnTo>
                  <a:lnTo>
                    <a:pt x="1016" y="503"/>
                  </a:lnTo>
                  <a:lnTo>
                    <a:pt x="1103" y="511"/>
                  </a:lnTo>
                  <a:lnTo>
                    <a:pt x="1192" y="513"/>
                  </a:lnTo>
                  <a:lnTo>
                    <a:pt x="1281" y="508"/>
                  </a:lnTo>
                  <a:lnTo>
                    <a:pt x="1371" y="499"/>
                  </a:lnTo>
                  <a:lnTo>
                    <a:pt x="1458" y="483"/>
                  </a:lnTo>
                  <a:lnTo>
                    <a:pt x="1545" y="462"/>
                  </a:lnTo>
                  <a:lnTo>
                    <a:pt x="1629" y="436"/>
                  </a:lnTo>
                  <a:lnTo>
                    <a:pt x="1712" y="403"/>
                  </a:lnTo>
                  <a:lnTo>
                    <a:pt x="1792" y="366"/>
                  </a:lnTo>
                  <a:lnTo>
                    <a:pt x="1870" y="323"/>
                  </a:lnTo>
                  <a:lnTo>
                    <a:pt x="1944" y="276"/>
                  </a:lnTo>
                  <a:lnTo>
                    <a:pt x="2016" y="223"/>
                  </a:lnTo>
                  <a:lnTo>
                    <a:pt x="2085" y="166"/>
                  </a:lnTo>
                  <a:lnTo>
                    <a:pt x="2150" y="102"/>
                  </a:lnTo>
                  <a:lnTo>
                    <a:pt x="2165" y="91"/>
                  </a:lnTo>
                  <a:lnTo>
                    <a:pt x="2182" y="85"/>
                  </a:lnTo>
                  <a:lnTo>
                    <a:pt x="2200" y="81"/>
                  </a:lnTo>
                  <a:lnTo>
                    <a:pt x="2218" y="85"/>
                  </a:lnTo>
                  <a:lnTo>
                    <a:pt x="2235" y="91"/>
                  </a:lnTo>
                  <a:lnTo>
                    <a:pt x="2250" y="102"/>
                  </a:lnTo>
                  <a:lnTo>
                    <a:pt x="2262" y="117"/>
                  </a:lnTo>
                  <a:lnTo>
                    <a:pt x="2269" y="134"/>
                  </a:lnTo>
                  <a:lnTo>
                    <a:pt x="2271" y="152"/>
                  </a:lnTo>
                  <a:lnTo>
                    <a:pt x="2269" y="170"/>
                  </a:lnTo>
                  <a:lnTo>
                    <a:pt x="2263" y="187"/>
                  </a:lnTo>
                  <a:lnTo>
                    <a:pt x="2251" y="202"/>
                  </a:lnTo>
                  <a:lnTo>
                    <a:pt x="2185" y="266"/>
                  </a:lnTo>
                  <a:lnTo>
                    <a:pt x="2115" y="325"/>
                  </a:lnTo>
                  <a:lnTo>
                    <a:pt x="2043" y="380"/>
                  </a:lnTo>
                  <a:lnTo>
                    <a:pt x="1968" y="430"/>
                  </a:lnTo>
                  <a:lnTo>
                    <a:pt x="1890" y="475"/>
                  </a:lnTo>
                  <a:lnTo>
                    <a:pt x="1809" y="515"/>
                  </a:lnTo>
                  <a:lnTo>
                    <a:pt x="1726" y="551"/>
                  </a:lnTo>
                  <a:lnTo>
                    <a:pt x="1641" y="580"/>
                  </a:lnTo>
                  <a:lnTo>
                    <a:pt x="1554" y="605"/>
                  </a:lnTo>
                  <a:lnTo>
                    <a:pt x="1466" y="625"/>
                  </a:lnTo>
                  <a:lnTo>
                    <a:pt x="1376" y="640"/>
                  </a:lnTo>
                  <a:lnTo>
                    <a:pt x="1285" y="649"/>
                  </a:lnTo>
                  <a:lnTo>
                    <a:pt x="1194" y="654"/>
                  </a:lnTo>
                  <a:lnTo>
                    <a:pt x="1176" y="654"/>
                  </a:lnTo>
                  <a:lnTo>
                    <a:pt x="1086" y="650"/>
                  </a:lnTo>
                  <a:lnTo>
                    <a:pt x="999" y="643"/>
                  </a:lnTo>
                  <a:lnTo>
                    <a:pt x="912" y="630"/>
                  </a:lnTo>
                  <a:lnTo>
                    <a:pt x="827" y="613"/>
                  </a:lnTo>
                  <a:lnTo>
                    <a:pt x="742" y="590"/>
                  </a:lnTo>
                  <a:lnTo>
                    <a:pt x="660" y="563"/>
                  </a:lnTo>
                  <a:lnTo>
                    <a:pt x="579" y="531"/>
                  </a:lnTo>
                  <a:lnTo>
                    <a:pt x="501" y="494"/>
                  </a:lnTo>
                  <a:lnTo>
                    <a:pt x="424" y="453"/>
                  </a:lnTo>
                  <a:lnTo>
                    <a:pt x="350" y="406"/>
                  </a:lnTo>
                  <a:lnTo>
                    <a:pt x="278" y="356"/>
                  </a:lnTo>
                  <a:lnTo>
                    <a:pt x="209" y="301"/>
                  </a:lnTo>
                  <a:lnTo>
                    <a:pt x="143" y="242"/>
                  </a:lnTo>
                  <a:lnTo>
                    <a:pt x="144" y="373"/>
                  </a:lnTo>
                  <a:lnTo>
                    <a:pt x="142" y="392"/>
                  </a:lnTo>
                  <a:lnTo>
                    <a:pt x="135" y="409"/>
                  </a:lnTo>
                  <a:lnTo>
                    <a:pt x="124" y="422"/>
                  </a:lnTo>
                  <a:lnTo>
                    <a:pt x="110" y="434"/>
                  </a:lnTo>
                  <a:lnTo>
                    <a:pt x="94" y="441"/>
                  </a:lnTo>
                  <a:lnTo>
                    <a:pt x="75" y="443"/>
                  </a:lnTo>
                  <a:lnTo>
                    <a:pt x="74" y="443"/>
                  </a:lnTo>
                  <a:lnTo>
                    <a:pt x="56" y="441"/>
                  </a:lnTo>
                  <a:lnTo>
                    <a:pt x="39" y="434"/>
                  </a:lnTo>
                  <a:lnTo>
                    <a:pt x="25" y="423"/>
                  </a:lnTo>
                  <a:lnTo>
                    <a:pt x="14" y="410"/>
                  </a:lnTo>
                  <a:lnTo>
                    <a:pt x="6" y="393"/>
                  </a:lnTo>
                  <a:lnTo>
                    <a:pt x="4" y="374"/>
                  </a:lnTo>
                  <a:lnTo>
                    <a:pt x="0" y="75"/>
                  </a:lnTo>
                  <a:lnTo>
                    <a:pt x="3" y="56"/>
                  </a:lnTo>
                  <a:lnTo>
                    <a:pt x="9" y="39"/>
                  </a:lnTo>
                  <a:lnTo>
                    <a:pt x="20" y="26"/>
                  </a:lnTo>
                  <a:lnTo>
                    <a:pt x="35" y="14"/>
                  </a:lnTo>
                  <a:lnTo>
                    <a:pt x="51" y="7"/>
                  </a:lnTo>
                  <a:lnTo>
                    <a:pt x="70" y="5"/>
                  </a:lnTo>
                  <a:lnTo>
                    <a:pt x="3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>
                <a:cs typeface="+mn-ea"/>
                <a:sym typeface="+mn-lt"/>
              </a:endParaRPr>
            </a:p>
          </p:txBody>
        </p:sp>
        <p:sp>
          <p:nvSpPr>
            <p:cNvPr id="36" name="Freeform 155"/>
            <p:cNvSpPr/>
            <p:nvPr/>
          </p:nvSpPr>
          <p:spPr bwMode="auto">
            <a:xfrm>
              <a:off x="4411663" y="2857500"/>
              <a:ext cx="220663" cy="234950"/>
            </a:xfrm>
            <a:custGeom>
              <a:avLst/>
              <a:gdLst>
                <a:gd name="T0" fmla="*/ 766 w 1387"/>
                <a:gd name="T1" fmla="*/ 3 h 1483"/>
                <a:gd name="T2" fmla="*/ 885 w 1387"/>
                <a:gd name="T3" fmla="*/ 49 h 1483"/>
                <a:gd name="T4" fmla="*/ 973 w 1387"/>
                <a:gd name="T5" fmla="*/ 137 h 1483"/>
                <a:gd name="T6" fmla="*/ 1019 w 1387"/>
                <a:gd name="T7" fmla="*/ 256 h 1483"/>
                <a:gd name="T8" fmla="*/ 1020 w 1387"/>
                <a:gd name="T9" fmla="*/ 585 h 1483"/>
                <a:gd name="T10" fmla="*/ 988 w 1387"/>
                <a:gd name="T11" fmla="*/ 663 h 1483"/>
                <a:gd name="T12" fmla="*/ 992 w 1387"/>
                <a:gd name="T13" fmla="*/ 874 h 1483"/>
                <a:gd name="T14" fmla="*/ 1082 w 1387"/>
                <a:gd name="T15" fmla="*/ 925 h 1483"/>
                <a:gd name="T16" fmla="*/ 1194 w 1387"/>
                <a:gd name="T17" fmla="*/ 996 h 1483"/>
                <a:gd name="T18" fmla="*/ 1315 w 1387"/>
                <a:gd name="T19" fmla="*/ 1088 h 1483"/>
                <a:gd name="T20" fmla="*/ 1368 w 1387"/>
                <a:gd name="T21" fmla="*/ 1155 h 1483"/>
                <a:gd name="T22" fmla="*/ 1387 w 1387"/>
                <a:gd name="T23" fmla="*/ 1238 h 1483"/>
                <a:gd name="T24" fmla="*/ 1377 w 1387"/>
                <a:gd name="T25" fmla="*/ 1448 h 1483"/>
                <a:gd name="T26" fmla="*/ 1335 w 1387"/>
                <a:gd name="T27" fmla="*/ 1480 h 1483"/>
                <a:gd name="T28" fmla="*/ 1280 w 1387"/>
                <a:gd name="T29" fmla="*/ 1474 h 1483"/>
                <a:gd name="T30" fmla="*/ 1249 w 1387"/>
                <a:gd name="T31" fmla="*/ 1432 h 1483"/>
                <a:gd name="T32" fmla="*/ 1243 w 1387"/>
                <a:gd name="T33" fmla="*/ 1222 h 1483"/>
                <a:gd name="T34" fmla="*/ 1188 w 1387"/>
                <a:gd name="T35" fmla="*/ 1165 h 1483"/>
                <a:gd name="T36" fmla="*/ 1075 w 1387"/>
                <a:gd name="T37" fmla="*/ 1085 h 1483"/>
                <a:gd name="T38" fmla="*/ 974 w 1387"/>
                <a:gd name="T39" fmla="*/ 1024 h 1483"/>
                <a:gd name="T40" fmla="*/ 902 w 1387"/>
                <a:gd name="T41" fmla="*/ 985 h 1483"/>
                <a:gd name="T42" fmla="*/ 859 w 1387"/>
                <a:gd name="T43" fmla="*/ 961 h 1483"/>
                <a:gd name="T44" fmla="*/ 832 w 1387"/>
                <a:gd name="T45" fmla="*/ 916 h 1483"/>
                <a:gd name="T46" fmla="*/ 832 w 1387"/>
                <a:gd name="T47" fmla="*/ 634 h 1483"/>
                <a:gd name="T48" fmla="*/ 861 w 1387"/>
                <a:gd name="T49" fmla="*/ 593 h 1483"/>
                <a:gd name="T50" fmla="*/ 881 w 1387"/>
                <a:gd name="T51" fmla="*/ 556 h 1483"/>
                <a:gd name="T52" fmla="*/ 868 w 1387"/>
                <a:gd name="T53" fmla="*/ 238 h 1483"/>
                <a:gd name="T54" fmla="*/ 810 w 1387"/>
                <a:gd name="T55" fmla="*/ 167 h 1483"/>
                <a:gd name="T56" fmla="*/ 720 w 1387"/>
                <a:gd name="T57" fmla="*/ 140 h 1483"/>
                <a:gd name="T58" fmla="*/ 602 w 1387"/>
                <a:gd name="T59" fmla="*/ 153 h 1483"/>
                <a:gd name="T60" fmla="*/ 531 w 1387"/>
                <a:gd name="T61" fmla="*/ 210 h 1483"/>
                <a:gd name="T62" fmla="*/ 504 w 1387"/>
                <a:gd name="T63" fmla="*/ 301 h 1483"/>
                <a:gd name="T64" fmla="*/ 514 w 1387"/>
                <a:gd name="T65" fmla="*/ 584 h 1483"/>
                <a:gd name="T66" fmla="*/ 547 w 1387"/>
                <a:gd name="T67" fmla="*/ 619 h 1483"/>
                <a:gd name="T68" fmla="*/ 557 w 1387"/>
                <a:gd name="T69" fmla="*/ 652 h 1483"/>
                <a:gd name="T70" fmla="*/ 548 w 1387"/>
                <a:gd name="T71" fmla="*/ 933 h 1483"/>
                <a:gd name="T72" fmla="*/ 510 w 1387"/>
                <a:gd name="T73" fmla="*/ 971 h 1483"/>
                <a:gd name="T74" fmla="*/ 464 w 1387"/>
                <a:gd name="T75" fmla="*/ 995 h 1483"/>
                <a:gd name="T76" fmla="*/ 381 w 1387"/>
                <a:gd name="T77" fmla="*/ 1042 h 1483"/>
                <a:gd name="T78" fmla="*/ 274 w 1387"/>
                <a:gd name="T79" fmla="*/ 1110 h 1483"/>
                <a:gd name="T80" fmla="*/ 160 w 1387"/>
                <a:gd name="T81" fmla="*/ 1196 h 1483"/>
                <a:gd name="T82" fmla="*/ 140 w 1387"/>
                <a:gd name="T83" fmla="*/ 1238 h 1483"/>
                <a:gd name="T84" fmla="*/ 131 w 1387"/>
                <a:gd name="T85" fmla="*/ 1448 h 1483"/>
                <a:gd name="T86" fmla="*/ 89 w 1387"/>
                <a:gd name="T87" fmla="*/ 1480 h 1483"/>
                <a:gd name="T88" fmla="*/ 35 w 1387"/>
                <a:gd name="T89" fmla="*/ 1474 h 1483"/>
                <a:gd name="T90" fmla="*/ 2 w 1387"/>
                <a:gd name="T91" fmla="*/ 1432 h 1483"/>
                <a:gd name="T92" fmla="*/ 2 w 1387"/>
                <a:gd name="T93" fmla="*/ 1209 h 1483"/>
                <a:gd name="T94" fmla="*/ 33 w 1387"/>
                <a:gd name="T95" fmla="*/ 1130 h 1483"/>
                <a:gd name="T96" fmla="*/ 112 w 1387"/>
                <a:gd name="T97" fmla="*/ 1055 h 1483"/>
                <a:gd name="T98" fmla="*/ 231 w 1387"/>
                <a:gd name="T99" fmla="*/ 971 h 1483"/>
                <a:gd name="T100" fmla="*/ 337 w 1387"/>
                <a:gd name="T101" fmla="*/ 906 h 1483"/>
                <a:gd name="T102" fmla="*/ 417 w 1387"/>
                <a:gd name="T103" fmla="*/ 863 h 1483"/>
                <a:gd name="T104" fmla="*/ 384 w 1387"/>
                <a:gd name="T105" fmla="*/ 639 h 1483"/>
                <a:gd name="T106" fmla="*/ 364 w 1387"/>
                <a:gd name="T107" fmla="*/ 556 h 1483"/>
                <a:gd name="T108" fmla="*/ 378 w 1387"/>
                <a:gd name="T109" fmla="*/ 214 h 1483"/>
                <a:gd name="T110" fmla="*/ 439 w 1387"/>
                <a:gd name="T111" fmla="*/ 103 h 1483"/>
                <a:gd name="T112" fmla="*/ 539 w 1387"/>
                <a:gd name="T113" fmla="*/ 29 h 1483"/>
                <a:gd name="T114" fmla="*/ 665 w 1387"/>
                <a:gd name="T115" fmla="*/ 0 h 1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387" h="1483">
                  <a:moveTo>
                    <a:pt x="665" y="0"/>
                  </a:moveTo>
                  <a:lnTo>
                    <a:pt x="721" y="0"/>
                  </a:lnTo>
                  <a:lnTo>
                    <a:pt x="766" y="3"/>
                  </a:lnTo>
                  <a:lnTo>
                    <a:pt x="808" y="13"/>
                  </a:lnTo>
                  <a:lnTo>
                    <a:pt x="848" y="29"/>
                  </a:lnTo>
                  <a:lnTo>
                    <a:pt x="885" y="49"/>
                  </a:lnTo>
                  <a:lnTo>
                    <a:pt x="919" y="74"/>
                  </a:lnTo>
                  <a:lnTo>
                    <a:pt x="948" y="103"/>
                  </a:lnTo>
                  <a:lnTo>
                    <a:pt x="973" y="137"/>
                  </a:lnTo>
                  <a:lnTo>
                    <a:pt x="994" y="174"/>
                  </a:lnTo>
                  <a:lnTo>
                    <a:pt x="1009" y="214"/>
                  </a:lnTo>
                  <a:lnTo>
                    <a:pt x="1019" y="256"/>
                  </a:lnTo>
                  <a:lnTo>
                    <a:pt x="1022" y="301"/>
                  </a:lnTo>
                  <a:lnTo>
                    <a:pt x="1022" y="556"/>
                  </a:lnTo>
                  <a:lnTo>
                    <a:pt x="1020" y="585"/>
                  </a:lnTo>
                  <a:lnTo>
                    <a:pt x="1013" y="612"/>
                  </a:lnTo>
                  <a:lnTo>
                    <a:pt x="1003" y="639"/>
                  </a:lnTo>
                  <a:lnTo>
                    <a:pt x="988" y="663"/>
                  </a:lnTo>
                  <a:lnTo>
                    <a:pt x="970" y="685"/>
                  </a:lnTo>
                  <a:lnTo>
                    <a:pt x="970" y="863"/>
                  </a:lnTo>
                  <a:lnTo>
                    <a:pt x="992" y="874"/>
                  </a:lnTo>
                  <a:lnTo>
                    <a:pt x="1019" y="889"/>
                  </a:lnTo>
                  <a:lnTo>
                    <a:pt x="1049" y="906"/>
                  </a:lnTo>
                  <a:lnTo>
                    <a:pt x="1082" y="925"/>
                  </a:lnTo>
                  <a:lnTo>
                    <a:pt x="1118" y="947"/>
                  </a:lnTo>
                  <a:lnTo>
                    <a:pt x="1155" y="971"/>
                  </a:lnTo>
                  <a:lnTo>
                    <a:pt x="1194" y="996"/>
                  </a:lnTo>
                  <a:lnTo>
                    <a:pt x="1234" y="1024"/>
                  </a:lnTo>
                  <a:lnTo>
                    <a:pt x="1275" y="1055"/>
                  </a:lnTo>
                  <a:lnTo>
                    <a:pt x="1315" y="1088"/>
                  </a:lnTo>
                  <a:lnTo>
                    <a:pt x="1336" y="1108"/>
                  </a:lnTo>
                  <a:lnTo>
                    <a:pt x="1354" y="1130"/>
                  </a:lnTo>
                  <a:lnTo>
                    <a:pt x="1368" y="1155"/>
                  </a:lnTo>
                  <a:lnTo>
                    <a:pt x="1378" y="1181"/>
                  </a:lnTo>
                  <a:lnTo>
                    <a:pt x="1385" y="1209"/>
                  </a:lnTo>
                  <a:lnTo>
                    <a:pt x="1387" y="1238"/>
                  </a:lnTo>
                  <a:lnTo>
                    <a:pt x="1387" y="1413"/>
                  </a:lnTo>
                  <a:lnTo>
                    <a:pt x="1384" y="1432"/>
                  </a:lnTo>
                  <a:lnTo>
                    <a:pt x="1377" y="1448"/>
                  </a:lnTo>
                  <a:lnTo>
                    <a:pt x="1366" y="1462"/>
                  </a:lnTo>
                  <a:lnTo>
                    <a:pt x="1352" y="1474"/>
                  </a:lnTo>
                  <a:lnTo>
                    <a:pt x="1335" y="1480"/>
                  </a:lnTo>
                  <a:lnTo>
                    <a:pt x="1316" y="1483"/>
                  </a:lnTo>
                  <a:lnTo>
                    <a:pt x="1297" y="1480"/>
                  </a:lnTo>
                  <a:lnTo>
                    <a:pt x="1280" y="1474"/>
                  </a:lnTo>
                  <a:lnTo>
                    <a:pt x="1267" y="1462"/>
                  </a:lnTo>
                  <a:lnTo>
                    <a:pt x="1255" y="1448"/>
                  </a:lnTo>
                  <a:lnTo>
                    <a:pt x="1249" y="1432"/>
                  </a:lnTo>
                  <a:lnTo>
                    <a:pt x="1245" y="1413"/>
                  </a:lnTo>
                  <a:lnTo>
                    <a:pt x="1245" y="1238"/>
                  </a:lnTo>
                  <a:lnTo>
                    <a:pt x="1243" y="1222"/>
                  </a:lnTo>
                  <a:lnTo>
                    <a:pt x="1237" y="1207"/>
                  </a:lnTo>
                  <a:lnTo>
                    <a:pt x="1226" y="1196"/>
                  </a:lnTo>
                  <a:lnTo>
                    <a:pt x="1188" y="1165"/>
                  </a:lnTo>
                  <a:lnTo>
                    <a:pt x="1149" y="1137"/>
                  </a:lnTo>
                  <a:lnTo>
                    <a:pt x="1111" y="1110"/>
                  </a:lnTo>
                  <a:lnTo>
                    <a:pt x="1075" y="1085"/>
                  </a:lnTo>
                  <a:lnTo>
                    <a:pt x="1039" y="1062"/>
                  </a:lnTo>
                  <a:lnTo>
                    <a:pt x="1006" y="1042"/>
                  </a:lnTo>
                  <a:lnTo>
                    <a:pt x="974" y="1024"/>
                  </a:lnTo>
                  <a:lnTo>
                    <a:pt x="947" y="1009"/>
                  </a:lnTo>
                  <a:lnTo>
                    <a:pt x="923" y="995"/>
                  </a:lnTo>
                  <a:lnTo>
                    <a:pt x="902" y="985"/>
                  </a:lnTo>
                  <a:lnTo>
                    <a:pt x="887" y="976"/>
                  </a:lnTo>
                  <a:lnTo>
                    <a:pt x="875" y="971"/>
                  </a:lnTo>
                  <a:lnTo>
                    <a:pt x="859" y="961"/>
                  </a:lnTo>
                  <a:lnTo>
                    <a:pt x="847" y="949"/>
                  </a:lnTo>
                  <a:lnTo>
                    <a:pt x="837" y="934"/>
                  </a:lnTo>
                  <a:lnTo>
                    <a:pt x="832" y="916"/>
                  </a:lnTo>
                  <a:lnTo>
                    <a:pt x="830" y="898"/>
                  </a:lnTo>
                  <a:lnTo>
                    <a:pt x="830" y="652"/>
                  </a:lnTo>
                  <a:lnTo>
                    <a:pt x="832" y="634"/>
                  </a:lnTo>
                  <a:lnTo>
                    <a:pt x="837" y="619"/>
                  </a:lnTo>
                  <a:lnTo>
                    <a:pt x="848" y="605"/>
                  </a:lnTo>
                  <a:lnTo>
                    <a:pt x="861" y="593"/>
                  </a:lnTo>
                  <a:lnTo>
                    <a:pt x="871" y="584"/>
                  </a:lnTo>
                  <a:lnTo>
                    <a:pt x="878" y="570"/>
                  </a:lnTo>
                  <a:lnTo>
                    <a:pt x="881" y="556"/>
                  </a:lnTo>
                  <a:lnTo>
                    <a:pt x="881" y="301"/>
                  </a:lnTo>
                  <a:lnTo>
                    <a:pt x="877" y="268"/>
                  </a:lnTo>
                  <a:lnTo>
                    <a:pt x="868" y="238"/>
                  </a:lnTo>
                  <a:lnTo>
                    <a:pt x="853" y="210"/>
                  </a:lnTo>
                  <a:lnTo>
                    <a:pt x="834" y="187"/>
                  </a:lnTo>
                  <a:lnTo>
                    <a:pt x="810" y="167"/>
                  </a:lnTo>
                  <a:lnTo>
                    <a:pt x="782" y="153"/>
                  </a:lnTo>
                  <a:lnTo>
                    <a:pt x="753" y="143"/>
                  </a:lnTo>
                  <a:lnTo>
                    <a:pt x="720" y="140"/>
                  </a:lnTo>
                  <a:lnTo>
                    <a:pt x="664" y="140"/>
                  </a:lnTo>
                  <a:lnTo>
                    <a:pt x="633" y="143"/>
                  </a:lnTo>
                  <a:lnTo>
                    <a:pt x="602" y="153"/>
                  </a:lnTo>
                  <a:lnTo>
                    <a:pt x="575" y="167"/>
                  </a:lnTo>
                  <a:lnTo>
                    <a:pt x="552" y="187"/>
                  </a:lnTo>
                  <a:lnTo>
                    <a:pt x="531" y="210"/>
                  </a:lnTo>
                  <a:lnTo>
                    <a:pt x="517" y="238"/>
                  </a:lnTo>
                  <a:lnTo>
                    <a:pt x="507" y="268"/>
                  </a:lnTo>
                  <a:lnTo>
                    <a:pt x="504" y="301"/>
                  </a:lnTo>
                  <a:lnTo>
                    <a:pt x="504" y="556"/>
                  </a:lnTo>
                  <a:lnTo>
                    <a:pt x="506" y="570"/>
                  </a:lnTo>
                  <a:lnTo>
                    <a:pt x="514" y="584"/>
                  </a:lnTo>
                  <a:lnTo>
                    <a:pt x="524" y="593"/>
                  </a:lnTo>
                  <a:lnTo>
                    <a:pt x="537" y="605"/>
                  </a:lnTo>
                  <a:lnTo>
                    <a:pt x="547" y="619"/>
                  </a:lnTo>
                  <a:lnTo>
                    <a:pt x="554" y="634"/>
                  </a:lnTo>
                  <a:lnTo>
                    <a:pt x="556" y="652"/>
                  </a:lnTo>
                  <a:lnTo>
                    <a:pt x="557" y="652"/>
                  </a:lnTo>
                  <a:lnTo>
                    <a:pt x="557" y="898"/>
                  </a:lnTo>
                  <a:lnTo>
                    <a:pt x="555" y="916"/>
                  </a:lnTo>
                  <a:lnTo>
                    <a:pt x="548" y="933"/>
                  </a:lnTo>
                  <a:lnTo>
                    <a:pt x="539" y="949"/>
                  </a:lnTo>
                  <a:lnTo>
                    <a:pt x="526" y="961"/>
                  </a:lnTo>
                  <a:lnTo>
                    <a:pt x="510" y="971"/>
                  </a:lnTo>
                  <a:lnTo>
                    <a:pt x="500" y="976"/>
                  </a:lnTo>
                  <a:lnTo>
                    <a:pt x="484" y="985"/>
                  </a:lnTo>
                  <a:lnTo>
                    <a:pt x="464" y="995"/>
                  </a:lnTo>
                  <a:lnTo>
                    <a:pt x="440" y="1009"/>
                  </a:lnTo>
                  <a:lnTo>
                    <a:pt x="411" y="1024"/>
                  </a:lnTo>
                  <a:lnTo>
                    <a:pt x="381" y="1042"/>
                  </a:lnTo>
                  <a:lnTo>
                    <a:pt x="347" y="1062"/>
                  </a:lnTo>
                  <a:lnTo>
                    <a:pt x="311" y="1085"/>
                  </a:lnTo>
                  <a:lnTo>
                    <a:pt x="274" y="1110"/>
                  </a:lnTo>
                  <a:lnTo>
                    <a:pt x="236" y="1137"/>
                  </a:lnTo>
                  <a:lnTo>
                    <a:pt x="198" y="1165"/>
                  </a:lnTo>
                  <a:lnTo>
                    <a:pt x="160" y="1196"/>
                  </a:lnTo>
                  <a:lnTo>
                    <a:pt x="150" y="1207"/>
                  </a:lnTo>
                  <a:lnTo>
                    <a:pt x="143" y="1222"/>
                  </a:lnTo>
                  <a:lnTo>
                    <a:pt x="140" y="1238"/>
                  </a:lnTo>
                  <a:lnTo>
                    <a:pt x="140" y="1413"/>
                  </a:lnTo>
                  <a:lnTo>
                    <a:pt x="138" y="1432"/>
                  </a:lnTo>
                  <a:lnTo>
                    <a:pt x="131" y="1448"/>
                  </a:lnTo>
                  <a:lnTo>
                    <a:pt x="120" y="1462"/>
                  </a:lnTo>
                  <a:lnTo>
                    <a:pt x="105" y="1474"/>
                  </a:lnTo>
                  <a:lnTo>
                    <a:pt x="89" y="1480"/>
                  </a:lnTo>
                  <a:lnTo>
                    <a:pt x="71" y="1483"/>
                  </a:lnTo>
                  <a:lnTo>
                    <a:pt x="52" y="1480"/>
                  </a:lnTo>
                  <a:lnTo>
                    <a:pt x="35" y="1474"/>
                  </a:lnTo>
                  <a:lnTo>
                    <a:pt x="20" y="1462"/>
                  </a:lnTo>
                  <a:lnTo>
                    <a:pt x="9" y="1448"/>
                  </a:lnTo>
                  <a:lnTo>
                    <a:pt x="2" y="1432"/>
                  </a:lnTo>
                  <a:lnTo>
                    <a:pt x="0" y="1413"/>
                  </a:lnTo>
                  <a:lnTo>
                    <a:pt x="0" y="1238"/>
                  </a:lnTo>
                  <a:lnTo>
                    <a:pt x="2" y="1209"/>
                  </a:lnTo>
                  <a:lnTo>
                    <a:pt x="8" y="1181"/>
                  </a:lnTo>
                  <a:lnTo>
                    <a:pt x="19" y="1154"/>
                  </a:lnTo>
                  <a:lnTo>
                    <a:pt x="33" y="1130"/>
                  </a:lnTo>
                  <a:lnTo>
                    <a:pt x="51" y="1108"/>
                  </a:lnTo>
                  <a:lnTo>
                    <a:pt x="71" y="1088"/>
                  </a:lnTo>
                  <a:lnTo>
                    <a:pt x="112" y="1055"/>
                  </a:lnTo>
                  <a:lnTo>
                    <a:pt x="152" y="1026"/>
                  </a:lnTo>
                  <a:lnTo>
                    <a:pt x="192" y="997"/>
                  </a:lnTo>
                  <a:lnTo>
                    <a:pt x="231" y="971"/>
                  </a:lnTo>
                  <a:lnTo>
                    <a:pt x="269" y="947"/>
                  </a:lnTo>
                  <a:lnTo>
                    <a:pt x="304" y="925"/>
                  </a:lnTo>
                  <a:lnTo>
                    <a:pt x="337" y="906"/>
                  </a:lnTo>
                  <a:lnTo>
                    <a:pt x="367" y="889"/>
                  </a:lnTo>
                  <a:lnTo>
                    <a:pt x="393" y="874"/>
                  </a:lnTo>
                  <a:lnTo>
                    <a:pt x="417" y="863"/>
                  </a:lnTo>
                  <a:lnTo>
                    <a:pt x="417" y="685"/>
                  </a:lnTo>
                  <a:lnTo>
                    <a:pt x="398" y="663"/>
                  </a:lnTo>
                  <a:lnTo>
                    <a:pt x="384" y="639"/>
                  </a:lnTo>
                  <a:lnTo>
                    <a:pt x="373" y="612"/>
                  </a:lnTo>
                  <a:lnTo>
                    <a:pt x="367" y="585"/>
                  </a:lnTo>
                  <a:lnTo>
                    <a:pt x="364" y="556"/>
                  </a:lnTo>
                  <a:lnTo>
                    <a:pt x="364" y="301"/>
                  </a:lnTo>
                  <a:lnTo>
                    <a:pt x="368" y="256"/>
                  </a:lnTo>
                  <a:lnTo>
                    <a:pt x="378" y="214"/>
                  </a:lnTo>
                  <a:lnTo>
                    <a:pt x="392" y="174"/>
                  </a:lnTo>
                  <a:lnTo>
                    <a:pt x="413" y="137"/>
                  </a:lnTo>
                  <a:lnTo>
                    <a:pt x="439" y="103"/>
                  </a:lnTo>
                  <a:lnTo>
                    <a:pt x="468" y="74"/>
                  </a:lnTo>
                  <a:lnTo>
                    <a:pt x="502" y="49"/>
                  </a:lnTo>
                  <a:lnTo>
                    <a:pt x="539" y="29"/>
                  </a:lnTo>
                  <a:lnTo>
                    <a:pt x="579" y="13"/>
                  </a:lnTo>
                  <a:lnTo>
                    <a:pt x="621" y="3"/>
                  </a:lnTo>
                  <a:lnTo>
                    <a:pt x="6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>
                <a:cs typeface="+mn-ea"/>
                <a:sym typeface="+mn-lt"/>
              </a:endParaRPr>
            </a:p>
          </p:txBody>
        </p:sp>
        <p:sp>
          <p:nvSpPr>
            <p:cNvPr id="37" name="Freeform 156"/>
            <p:cNvSpPr/>
            <p:nvPr/>
          </p:nvSpPr>
          <p:spPr bwMode="auto">
            <a:xfrm>
              <a:off x="4743451" y="2857500"/>
              <a:ext cx="220663" cy="234950"/>
            </a:xfrm>
            <a:custGeom>
              <a:avLst/>
              <a:gdLst>
                <a:gd name="T0" fmla="*/ 765 w 1386"/>
                <a:gd name="T1" fmla="*/ 3 h 1482"/>
                <a:gd name="T2" fmla="*/ 885 w 1386"/>
                <a:gd name="T3" fmla="*/ 49 h 1482"/>
                <a:gd name="T4" fmla="*/ 974 w 1386"/>
                <a:gd name="T5" fmla="*/ 137 h 1482"/>
                <a:gd name="T6" fmla="*/ 1019 w 1386"/>
                <a:gd name="T7" fmla="*/ 256 h 1482"/>
                <a:gd name="T8" fmla="*/ 1020 w 1386"/>
                <a:gd name="T9" fmla="*/ 585 h 1482"/>
                <a:gd name="T10" fmla="*/ 988 w 1386"/>
                <a:gd name="T11" fmla="*/ 663 h 1482"/>
                <a:gd name="T12" fmla="*/ 993 w 1386"/>
                <a:gd name="T13" fmla="*/ 874 h 1482"/>
                <a:gd name="T14" fmla="*/ 1082 w 1386"/>
                <a:gd name="T15" fmla="*/ 925 h 1482"/>
                <a:gd name="T16" fmla="*/ 1194 w 1386"/>
                <a:gd name="T17" fmla="*/ 996 h 1482"/>
                <a:gd name="T18" fmla="*/ 1315 w 1386"/>
                <a:gd name="T19" fmla="*/ 1087 h 1482"/>
                <a:gd name="T20" fmla="*/ 1367 w 1386"/>
                <a:gd name="T21" fmla="*/ 1154 h 1482"/>
                <a:gd name="T22" fmla="*/ 1386 w 1386"/>
                <a:gd name="T23" fmla="*/ 1237 h 1482"/>
                <a:gd name="T24" fmla="*/ 1376 w 1386"/>
                <a:gd name="T25" fmla="*/ 1447 h 1482"/>
                <a:gd name="T26" fmla="*/ 1334 w 1386"/>
                <a:gd name="T27" fmla="*/ 1479 h 1482"/>
                <a:gd name="T28" fmla="*/ 1280 w 1386"/>
                <a:gd name="T29" fmla="*/ 1473 h 1482"/>
                <a:gd name="T30" fmla="*/ 1248 w 1386"/>
                <a:gd name="T31" fmla="*/ 1431 h 1482"/>
                <a:gd name="T32" fmla="*/ 1244 w 1386"/>
                <a:gd name="T33" fmla="*/ 1221 h 1482"/>
                <a:gd name="T34" fmla="*/ 1188 w 1386"/>
                <a:gd name="T35" fmla="*/ 1164 h 1482"/>
                <a:gd name="T36" fmla="*/ 1075 w 1386"/>
                <a:gd name="T37" fmla="*/ 1084 h 1482"/>
                <a:gd name="T38" fmla="*/ 975 w 1386"/>
                <a:gd name="T39" fmla="*/ 1023 h 1482"/>
                <a:gd name="T40" fmla="*/ 902 w 1386"/>
                <a:gd name="T41" fmla="*/ 984 h 1482"/>
                <a:gd name="T42" fmla="*/ 861 w 1386"/>
                <a:gd name="T43" fmla="*/ 960 h 1482"/>
                <a:gd name="T44" fmla="*/ 832 w 1386"/>
                <a:gd name="T45" fmla="*/ 915 h 1482"/>
                <a:gd name="T46" fmla="*/ 832 w 1386"/>
                <a:gd name="T47" fmla="*/ 633 h 1482"/>
                <a:gd name="T48" fmla="*/ 862 w 1386"/>
                <a:gd name="T49" fmla="*/ 592 h 1482"/>
                <a:gd name="T50" fmla="*/ 881 w 1386"/>
                <a:gd name="T51" fmla="*/ 555 h 1482"/>
                <a:gd name="T52" fmla="*/ 869 w 1386"/>
                <a:gd name="T53" fmla="*/ 237 h 1482"/>
                <a:gd name="T54" fmla="*/ 810 w 1386"/>
                <a:gd name="T55" fmla="*/ 166 h 1482"/>
                <a:gd name="T56" fmla="*/ 721 w 1386"/>
                <a:gd name="T57" fmla="*/ 139 h 1482"/>
                <a:gd name="T58" fmla="*/ 602 w 1386"/>
                <a:gd name="T59" fmla="*/ 152 h 1482"/>
                <a:gd name="T60" fmla="*/ 533 w 1386"/>
                <a:gd name="T61" fmla="*/ 209 h 1482"/>
                <a:gd name="T62" fmla="*/ 505 w 1386"/>
                <a:gd name="T63" fmla="*/ 300 h 1482"/>
                <a:gd name="T64" fmla="*/ 514 w 1386"/>
                <a:gd name="T65" fmla="*/ 583 h 1482"/>
                <a:gd name="T66" fmla="*/ 548 w 1386"/>
                <a:gd name="T67" fmla="*/ 618 h 1482"/>
                <a:gd name="T68" fmla="*/ 556 w 1386"/>
                <a:gd name="T69" fmla="*/ 897 h 1482"/>
                <a:gd name="T70" fmla="*/ 538 w 1386"/>
                <a:gd name="T71" fmla="*/ 948 h 1482"/>
                <a:gd name="T72" fmla="*/ 500 w 1386"/>
                <a:gd name="T73" fmla="*/ 975 h 1482"/>
                <a:gd name="T74" fmla="*/ 439 w 1386"/>
                <a:gd name="T75" fmla="*/ 1008 h 1482"/>
                <a:gd name="T76" fmla="*/ 347 w 1386"/>
                <a:gd name="T77" fmla="*/ 1061 h 1482"/>
                <a:gd name="T78" fmla="*/ 236 w 1386"/>
                <a:gd name="T79" fmla="*/ 1136 h 1482"/>
                <a:gd name="T80" fmla="*/ 149 w 1386"/>
                <a:gd name="T81" fmla="*/ 1206 h 1482"/>
                <a:gd name="T82" fmla="*/ 141 w 1386"/>
                <a:gd name="T83" fmla="*/ 1412 h 1482"/>
                <a:gd name="T84" fmla="*/ 120 w 1386"/>
                <a:gd name="T85" fmla="*/ 1461 h 1482"/>
                <a:gd name="T86" fmla="*/ 70 w 1386"/>
                <a:gd name="T87" fmla="*/ 1482 h 1482"/>
                <a:gd name="T88" fmla="*/ 20 w 1386"/>
                <a:gd name="T89" fmla="*/ 1461 h 1482"/>
                <a:gd name="T90" fmla="*/ 0 w 1386"/>
                <a:gd name="T91" fmla="*/ 1412 h 1482"/>
                <a:gd name="T92" fmla="*/ 9 w 1386"/>
                <a:gd name="T93" fmla="*/ 1180 h 1482"/>
                <a:gd name="T94" fmla="*/ 50 w 1386"/>
                <a:gd name="T95" fmla="*/ 1107 h 1482"/>
                <a:gd name="T96" fmla="*/ 152 w 1386"/>
                <a:gd name="T97" fmla="*/ 1025 h 1482"/>
                <a:gd name="T98" fmla="*/ 268 w 1386"/>
                <a:gd name="T99" fmla="*/ 946 h 1482"/>
                <a:gd name="T100" fmla="*/ 367 w 1386"/>
                <a:gd name="T101" fmla="*/ 888 h 1482"/>
                <a:gd name="T102" fmla="*/ 416 w 1386"/>
                <a:gd name="T103" fmla="*/ 684 h 1482"/>
                <a:gd name="T104" fmla="*/ 373 w 1386"/>
                <a:gd name="T105" fmla="*/ 612 h 1482"/>
                <a:gd name="T106" fmla="*/ 364 w 1386"/>
                <a:gd name="T107" fmla="*/ 300 h 1482"/>
                <a:gd name="T108" fmla="*/ 393 w 1386"/>
                <a:gd name="T109" fmla="*/ 174 h 1482"/>
                <a:gd name="T110" fmla="*/ 467 w 1386"/>
                <a:gd name="T111" fmla="*/ 74 h 1482"/>
                <a:gd name="T112" fmla="*/ 578 w 1386"/>
                <a:gd name="T113" fmla="*/ 13 h 1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86" h="1482">
                  <a:moveTo>
                    <a:pt x="666" y="0"/>
                  </a:moveTo>
                  <a:lnTo>
                    <a:pt x="721" y="0"/>
                  </a:lnTo>
                  <a:lnTo>
                    <a:pt x="765" y="3"/>
                  </a:lnTo>
                  <a:lnTo>
                    <a:pt x="808" y="13"/>
                  </a:lnTo>
                  <a:lnTo>
                    <a:pt x="848" y="28"/>
                  </a:lnTo>
                  <a:lnTo>
                    <a:pt x="885" y="49"/>
                  </a:lnTo>
                  <a:lnTo>
                    <a:pt x="919" y="74"/>
                  </a:lnTo>
                  <a:lnTo>
                    <a:pt x="948" y="103"/>
                  </a:lnTo>
                  <a:lnTo>
                    <a:pt x="974" y="137"/>
                  </a:lnTo>
                  <a:lnTo>
                    <a:pt x="994" y="174"/>
                  </a:lnTo>
                  <a:lnTo>
                    <a:pt x="1009" y="214"/>
                  </a:lnTo>
                  <a:lnTo>
                    <a:pt x="1019" y="256"/>
                  </a:lnTo>
                  <a:lnTo>
                    <a:pt x="1022" y="300"/>
                  </a:lnTo>
                  <a:lnTo>
                    <a:pt x="1022" y="555"/>
                  </a:lnTo>
                  <a:lnTo>
                    <a:pt x="1020" y="585"/>
                  </a:lnTo>
                  <a:lnTo>
                    <a:pt x="1013" y="612"/>
                  </a:lnTo>
                  <a:lnTo>
                    <a:pt x="1002" y="639"/>
                  </a:lnTo>
                  <a:lnTo>
                    <a:pt x="988" y="663"/>
                  </a:lnTo>
                  <a:lnTo>
                    <a:pt x="970" y="684"/>
                  </a:lnTo>
                  <a:lnTo>
                    <a:pt x="970" y="862"/>
                  </a:lnTo>
                  <a:lnTo>
                    <a:pt x="993" y="874"/>
                  </a:lnTo>
                  <a:lnTo>
                    <a:pt x="1019" y="888"/>
                  </a:lnTo>
                  <a:lnTo>
                    <a:pt x="1048" y="905"/>
                  </a:lnTo>
                  <a:lnTo>
                    <a:pt x="1082" y="925"/>
                  </a:lnTo>
                  <a:lnTo>
                    <a:pt x="1117" y="946"/>
                  </a:lnTo>
                  <a:lnTo>
                    <a:pt x="1155" y="970"/>
                  </a:lnTo>
                  <a:lnTo>
                    <a:pt x="1194" y="996"/>
                  </a:lnTo>
                  <a:lnTo>
                    <a:pt x="1234" y="1025"/>
                  </a:lnTo>
                  <a:lnTo>
                    <a:pt x="1275" y="1055"/>
                  </a:lnTo>
                  <a:lnTo>
                    <a:pt x="1315" y="1087"/>
                  </a:lnTo>
                  <a:lnTo>
                    <a:pt x="1336" y="1107"/>
                  </a:lnTo>
                  <a:lnTo>
                    <a:pt x="1353" y="1130"/>
                  </a:lnTo>
                  <a:lnTo>
                    <a:pt x="1367" y="1154"/>
                  </a:lnTo>
                  <a:lnTo>
                    <a:pt x="1378" y="1180"/>
                  </a:lnTo>
                  <a:lnTo>
                    <a:pt x="1384" y="1208"/>
                  </a:lnTo>
                  <a:lnTo>
                    <a:pt x="1386" y="1237"/>
                  </a:lnTo>
                  <a:lnTo>
                    <a:pt x="1386" y="1412"/>
                  </a:lnTo>
                  <a:lnTo>
                    <a:pt x="1384" y="1431"/>
                  </a:lnTo>
                  <a:lnTo>
                    <a:pt x="1376" y="1447"/>
                  </a:lnTo>
                  <a:lnTo>
                    <a:pt x="1366" y="1461"/>
                  </a:lnTo>
                  <a:lnTo>
                    <a:pt x="1351" y="1473"/>
                  </a:lnTo>
                  <a:lnTo>
                    <a:pt x="1334" y="1479"/>
                  </a:lnTo>
                  <a:lnTo>
                    <a:pt x="1316" y="1482"/>
                  </a:lnTo>
                  <a:lnTo>
                    <a:pt x="1297" y="1479"/>
                  </a:lnTo>
                  <a:lnTo>
                    <a:pt x="1280" y="1473"/>
                  </a:lnTo>
                  <a:lnTo>
                    <a:pt x="1266" y="1461"/>
                  </a:lnTo>
                  <a:lnTo>
                    <a:pt x="1255" y="1447"/>
                  </a:lnTo>
                  <a:lnTo>
                    <a:pt x="1248" y="1431"/>
                  </a:lnTo>
                  <a:lnTo>
                    <a:pt x="1246" y="1412"/>
                  </a:lnTo>
                  <a:lnTo>
                    <a:pt x="1246" y="1237"/>
                  </a:lnTo>
                  <a:lnTo>
                    <a:pt x="1244" y="1221"/>
                  </a:lnTo>
                  <a:lnTo>
                    <a:pt x="1237" y="1206"/>
                  </a:lnTo>
                  <a:lnTo>
                    <a:pt x="1227" y="1195"/>
                  </a:lnTo>
                  <a:lnTo>
                    <a:pt x="1188" y="1164"/>
                  </a:lnTo>
                  <a:lnTo>
                    <a:pt x="1150" y="1136"/>
                  </a:lnTo>
                  <a:lnTo>
                    <a:pt x="1112" y="1109"/>
                  </a:lnTo>
                  <a:lnTo>
                    <a:pt x="1075" y="1084"/>
                  </a:lnTo>
                  <a:lnTo>
                    <a:pt x="1039" y="1061"/>
                  </a:lnTo>
                  <a:lnTo>
                    <a:pt x="1006" y="1041"/>
                  </a:lnTo>
                  <a:lnTo>
                    <a:pt x="975" y="1023"/>
                  </a:lnTo>
                  <a:lnTo>
                    <a:pt x="947" y="1008"/>
                  </a:lnTo>
                  <a:lnTo>
                    <a:pt x="923" y="994"/>
                  </a:lnTo>
                  <a:lnTo>
                    <a:pt x="902" y="984"/>
                  </a:lnTo>
                  <a:lnTo>
                    <a:pt x="886" y="975"/>
                  </a:lnTo>
                  <a:lnTo>
                    <a:pt x="876" y="970"/>
                  </a:lnTo>
                  <a:lnTo>
                    <a:pt x="861" y="960"/>
                  </a:lnTo>
                  <a:lnTo>
                    <a:pt x="848" y="948"/>
                  </a:lnTo>
                  <a:lnTo>
                    <a:pt x="839" y="933"/>
                  </a:lnTo>
                  <a:lnTo>
                    <a:pt x="832" y="915"/>
                  </a:lnTo>
                  <a:lnTo>
                    <a:pt x="830" y="897"/>
                  </a:lnTo>
                  <a:lnTo>
                    <a:pt x="830" y="651"/>
                  </a:lnTo>
                  <a:lnTo>
                    <a:pt x="832" y="633"/>
                  </a:lnTo>
                  <a:lnTo>
                    <a:pt x="839" y="618"/>
                  </a:lnTo>
                  <a:lnTo>
                    <a:pt x="848" y="604"/>
                  </a:lnTo>
                  <a:lnTo>
                    <a:pt x="862" y="592"/>
                  </a:lnTo>
                  <a:lnTo>
                    <a:pt x="872" y="583"/>
                  </a:lnTo>
                  <a:lnTo>
                    <a:pt x="879" y="569"/>
                  </a:lnTo>
                  <a:lnTo>
                    <a:pt x="881" y="555"/>
                  </a:lnTo>
                  <a:lnTo>
                    <a:pt x="881" y="300"/>
                  </a:lnTo>
                  <a:lnTo>
                    <a:pt x="878" y="267"/>
                  </a:lnTo>
                  <a:lnTo>
                    <a:pt x="869" y="237"/>
                  </a:lnTo>
                  <a:lnTo>
                    <a:pt x="854" y="209"/>
                  </a:lnTo>
                  <a:lnTo>
                    <a:pt x="834" y="186"/>
                  </a:lnTo>
                  <a:lnTo>
                    <a:pt x="810" y="166"/>
                  </a:lnTo>
                  <a:lnTo>
                    <a:pt x="784" y="152"/>
                  </a:lnTo>
                  <a:lnTo>
                    <a:pt x="753" y="142"/>
                  </a:lnTo>
                  <a:lnTo>
                    <a:pt x="721" y="139"/>
                  </a:lnTo>
                  <a:lnTo>
                    <a:pt x="666" y="139"/>
                  </a:lnTo>
                  <a:lnTo>
                    <a:pt x="633" y="142"/>
                  </a:lnTo>
                  <a:lnTo>
                    <a:pt x="602" y="152"/>
                  </a:lnTo>
                  <a:lnTo>
                    <a:pt x="576" y="166"/>
                  </a:lnTo>
                  <a:lnTo>
                    <a:pt x="552" y="186"/>
                  </a:lnTo>
                  <a:lnTo>
                    <a:pt x="533" y="209"/>
                  </a:lnTo>
                  <a:lnTo>
                    <a:pt x="518" y="237"/>
                  </a:lnTo>
                  <a:lnTo>
                    <a:pt x="509" y="267"/>
                  </a:lnTo>
                  <a:lnTo>
                    <a:pt x="505" y="300"/>
                  </a:lnTo>
                  <a:lnTo>
                    <a:pt x="505" y="555"/>
                  </a:lnTo>
                  <a:lnTo>
                    <a:pt x="508" y="569"/>
                  </a:lnTo>
                  <a:lnTo>
                    <a:pt x="514" y="583"/>
                  </a:lnTo>
                  <a:lnTo>
                    <a:pt x="524" y="592"/>
                  </a:lnTo>
                  <a:lnTo>
                    <a:pt x="538" y="604"/>
                  </a:lnTo>
                  <a:lnTo>
                    <a:pt x="548" y="618"/>
                  </a:lnTo>
                  <a:lnTo>
                    <a:pt x="554" y="633"/>
                  </a:lnTo>
                  <a:lnTo>
                    <a:pt x="556" y="651"/>
                  </a:lnTo>
                  <a:lnTo>
                    <a:pt x="556" y="897"/>
                  </a:lnTo>
                  <a:lnTo>
                    <a:pt x="554" y="915"/>
                  </a:lnTo>
                  <a:lnTo>
                    <a:pt x="548" y="932"/>
                  </a:lnTo>
                  <a:lnTo>
                    <a:pt x="538" y="948"/>
                  </a:lnTo>
                  <a:lnTo>
                    <a:pt x="526" y="960"/>
                  </a:lnTo>
                  <a:lnTo>
                    <a:pt x="511" y="970"/>
                  </a:lnTo>
                  <a:lnTo>
                    <a:pt x="500" y="975"/>
                  </a:lnTo>
                  <a:lnTo>
                    <a:pt x="484" y="984"/>
                  </a:lnTo>
                  <a:lnTo>
                    <a:pt x="464" y="994"/>
                  </a:lnTo>
                  <a:lnTo>
                    <a:pt x="439" y="1008"/>
                  </a:lnTo>
                  <a:lnTo>
                    <a:pt x="412" y="1023"/>
                  </a:lnTo>
                  <a:lnTo>
                    <a:pt x="381" y="1041"/>
                  </a:lnTo>
                  <a:lnTo>
                    <a:pt x="347" y="1061"/>
                  </a:lnTo>
                  <a:lnTo>
                    <a:pt x="311" y="1084"/>
                  </a:lnTo>
                  <a:lnTo>
                    <a:pt x="274" y="1109"/>
                  </a:lnTo>
                  <a:lnTo>
                    <a:pt x="236" y="1136"/>
                  </a:lnTo>
                  <a:lnTo>
                    <a:pt x="199" y="1164"/>
                  </a:lnTo>
                  <a:lnTo>
                    <a:pt x="160" y="1195"/>
                  </a:lnTo>
                  <a:lnTo>
                    <a:pt x="149" y="1206"/>
                  </a:lnTo>
                  <a:lnTo>
                    <a:pt x="143" y="1221"/>
                  </a:lnTo>
                  <a:lnTo>
                    <a:pt x="141" y="1237"/>
                  </a:lnTo>
                  <a:lnTo>
                    <a:pt x="141" y="1412"/>
                  </a:lnTo>
                  <a:lnTo>
                    <a:pt x="138" y="1431"/>
                  </a:lnTo>
                  <a:lnTo>
                    <a:pt x="131" y="1447"/>
                  </a:lnTo>
                  <a:lnTo>
                    <a:pt x="120" y="1461"/>
                  </a:lnTo>
                  <a:lnTo>
                    <a:pt x="106" y="1473"/>
                  </a:lnTo>
                  <a:lnTo>
                    <a:pt x="89" y="1479"/>
                  </a:lnTo>
                  <a:lnTo>
                    <a:pt x="70" y="1482"/>
                  </a:lnTo>
                  <a:lnTo>
                    <a:pt x="52" y="1479"/>
                  </a:lnTo>
                  <a:lnTo>
                    <a:pt x="35" y="1473"/>
                  </a:lnTo>
                  <a:lnTo>
                    <a:pt x="20" y="1461"/>
                  </a:lnTo>
                  <a:lnTo>
                    <a:pt x="10" y="1447"/>
                  </a:lnTo>
                  <a:lnTo>
                    <a:pt x="2" y="1431"/>
                  </a:lnTo>
                  <a:lnTo>
                    <a:pt x="0" y="1412"/>
                  </a:lnTo>
                  <a:lnTo>
                    <a:pt x="0" y="1237"/>
                  </a:lnTo>
                  <a:lnTo>
                    <a:pt x="2" y="1208"/>
                  </a:lnTo>
                  <a:lnTo>
                    <a:pt x="9" y="1180"/>
                  </a:lnTo>
                  <a:lnTo>
                    <a:pt x="18" y="1153"/>
                  </a:lnTo>
                  <a:lnTo>
                    <a:pt x="33" y="1129"/>
                  </a:lnTo>
                  <a:lnTo>
                    <a:pt x="50" y="1107"/>
                  </a:lnTo>
                  <a:lnTo>
                    <a:pt x="71" y="1087"/>
                  </a:lnTo>
                  <a:lnTo>
                    <a:pt x="111" y="1054"/>
                  </a:lnTo>
                  <a:lnTo>
                    <a:pt x="152" y="1025"/>
                  </a:lnTo>
                  <a:lnTo>
                    <a:pt x="192" y="996"/>
                  </a:lnTo>
                  <a:lnTo>
                    <a:pt x="231" y="970"/>
                  </a:lnTo>
                  <a:lnTo>
                    <a:pt x="268" y="946"/>
                  </a:lnTo>
                  <a:lnTo>
                    <a:pt x="304" y="924"/>
                  </a:lnTo>
                  <a:lnTo>
                    <a:pt x="338" y="905"/>
                  </a:lnTo>
                  <a:lnTo>
                    <a:pt x="367" y="888"/>
                  </a:lnTo>
                  <a:lnTo>
                    <a:pt x="394" y="873"/>
                  </a:lnTo>
                  <a:lnTo>
                    <a:pt x="416" y="862"/>
                  </a:lnTo>
                  <a:lnTo>
                    <a:pt x="416" y="684"/>
                  </a:lnTo>
                  <a:lnTo>
                    <a:pt x="398" y="663"/>
                  </a:lnTo>
                  <a:lnTo>
                    <a:pt x="383" y="639"/>
                  </a:lnTo>
                  <a:lnTo>
                    <a:pt x="373" y="612"/>
                  </a:lnTo>
                  <a:lnTo>
                    <a:pt x="366" y="585"/>
                  </a:lnTo>
                  <a:lnTo>
                    <a:pt x="364" y="555"/>
                  </a:lnTo>
                  <a:lnTo>
                    <a:pt x="364" y="300"/>
                  </a:lnTo>
                  <a:lnTo>
                    <a:pt x="367" y="256"/>
                  </a:lnTo>
                  <a:lnTo>
                    <a:pt x="377" y="214"/>
                  </a:lnTo>
                  <a:lnTo>
                    <a:pt x="393" y="174"/>
                  </a:lnTo>
                  <a:lnTo>
                    <a:pt x="413" y="137"/>
                  </a:lnTo>
                  <a:lnTo>
                    <a:pt x="438" y="103"/>
                  </a:lnTo>
                  <a:lnTo>
                    <a:pt x="467" y="74"/>
                  </a:lnTo>
                  <a:lnTo>
                    <a:pt x="501" y="49"/>
                  </a:lnTo>
                  <a:lnTo>
                    <a:pt x="538" y="28"/>
                  </a:lnTo>
                  <a:lnTo>
                    <a:pt x="578" y="13"/>
                  </a:lnTo>
                  <a:lnTo>
                    <a:pt x="621" y="3"/>
                  </a:lnTo>
                  <a:lnTo>
                    <a:pt x="6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>
                <a:cs typeface="+mn-ea"/>
                <a:sym typeface="+mn-lt"/>
              </a:endParaRPr>
            </a:p>
          </p:txBody>
        </p:sp>
      </p:grpSp>
      <p:sp>
        <p:nvSpPr>
          <p:cNvPr id="22" name="Inhaltsplatzhalter 4"/>
          <p:cNvSpPr txBox="1"/>
          <p:nvPr/>
        </p:nvSpPr>
        <p:spPr>
          <a:xfrm>
            <a:off x="4547870" y="1776730"/>
            <a:ext cx="859155" cy="73850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Aft>
                <a:spcPts val="0"/>
              </a:spcAft>
              <a:buNone/>
            </a:pPr>
            <a:r>
              <a:rPr lang="en-US" sz="2000" b="1" dirty="0">
                <a:latin typeface="+mn-lt"/>
                <a:cs typeface="+mn-ea"/>
                <a:sym typeface="+mn-lt"/>
              </a:rPr>
              <a:t>（一）双唇音</a:t>
            </a:r>
            <a:endParaRPr lang="en-US" sz="2000" b="1" dirty="0">
              <a:latin typeface="+mn-lt"/>
              <a:cs typeface="+mn-ea"/>
              <a:sym typeface="+mn-lt"/>
            </a:endParaRPr>
          </a:p>
        </p:txBody>
      </p:sp>
      <p:sp>
        <p:nvSpPr>
          <p:cNvPr id="23" name="Inhaltsplatzhalter 4"/>
          <p:cNvSpPr txBox="1"/>
          <p:nvPr/>
        </p:nvSpPr>
        <p:spPr>
          <a:xfrm>
            <a:off x="4547870" y="2803525"/>
            <a:ext cx="859155" cy="73850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Aft>
                <a:spcPts val="0"/>
              </a:spcAft>
              <a:buNone/>
            </a:pPr>
            <a:r>
              <a:rPr lang="en-US" sz="2000" b="1" dirty="0">
                <a:latin typeface="+mn-lt"/>
                <a:cs typeface="+mn-ea"/>
                <a:sym typeface="+mn-lt"/>
              </a:rPr>
              <a:t>（二）唇齿音</a:t>
            </a:r>
            <a:endParaRPr lang="en-US" sz="2000" dirty="0">
              <a:latin typeface="+mn-lt"/>
              <a:cs typeface="+mn-ea"/>
              <a:sym typeface="+mn-lt"/>
            </a:endParaRPr>
          </a:p>
        </p:txBody>
      </p:sp>
      <p:sp>
        <p:nvSpPr>
          <p:cNvPr id="24" name="Inhaltsplatzhalter 4"/>
          <p:cNvSpPr txBox="1"/>
          <p:nvPr/>
        </p:nvSpPr>
        <p:spPr>
          <a:xfrm>
            <a:off x="4547870" y="3814763"/>
            <a:ext cx="1065530" cy="73850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Aft>
                <a:spcPts val="0"/>
              </a:spcAft>
              <a:buNone/>
            </a:pPr>
            <a:r>
              <a:rPr lang="en-US" sz="2000" b="1" dirty="0">
                <a:latin typeface="+mn-lt"/>
                <a:cs typeface="+mn-ea"/>
                <a:sym typeface="+mn-lt"/>
              </a:rPr>
              <a:t>（三）</a:t>
            </a:r>
            <a:endParaRPr lang="en-US" sz="2000" b="1" dirty="0">
              <a:latin typeface="+mn-lt"/>
              <a:cs typeface="+mn-ea"/>
              <a:sym typeface="+mn-lt"/>
            </a:endParaRPr>
          </a:p>
          <a:p>
            <a:pPr marL="0" indent="0" algn="ctr">
              <a:lnSpc>
                <a:spcPct val="120000"/>
              </a:lnSpc>
              <a:spcAft>
                <a:spcPts val="0"/>
              </a:spcAft>
              <a:buNone/>
            </a:pPr>
            <a:r>
              <a:rPr lang="en-US" sz="2000" b="1" dirty="0">
                <a:latin typeface="+mn-lt"/>
                <a:cs typeface="+mn-ea"/>
                <a:sym typeface="+mn-lt"/>
              </a:rPr>
              <a:t>舌尖前音</a:t>
            </a:r>
            <a:endParaRPr lang="en-US" sz="2000" b="1" dirty="0">
              <a:latin typeface="+mn-lt"/>
              <a:cs typeface="+mn-ea"/>
              <a:sym typeface="+mn-lt"/>
            </a:endParaRPr>
          </a:p>
        </p:txBody>
      </p:sp>
      <p:sp>
        <p:nvSpPr>
          <p:cNvPr id="25" name="Inhaltsplatzhalter 4"/>
          <p:cNvSpPr txBox="1"/>
          <p:nvPr/>
        </p:nvSpPr>
        <p:spPr>
          <a:xfrm>
            <a:off x="4547870" y="4863783"/>
            <a:ext cx="1065530" cy="73850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Aft>
                <a:spcPts val="0"/>
              </a:spcAft>
              <a:buNone/>
            </a:pPr>
            <a:r>
              <a:rPr lang="en-US" sz="2000" b="1" dirty="0">
                <a:latin typeface="+mn-lt"/>
                <a:cs typeface="+mn-ea"/>
                <a:sym typeface="+mn-lt"/>
              </a:rPr>
              <a:t>（四）</a:t>
            </a:r>
            <a:endParaRPr lang="en-US" sz="2000" b="1" dirty="0">
              <a:latin typeface="+mn-lt"/>
              <a:cs typeface="+mn-ea"/>
              <a:sym typeface="+mn-lt"/>
            </a:endParaRPr>
          </a:p>
          <a:p>
            <a:pPr marL="0" indent="0" algn="ctr">
              <a:lnSpc>
                <a:spcPct val="120000"/>
              </a:lnSpc>
              <a:spcAft>
                <a:spcPts val="0"/>
              </a:spcAft>
              <a:buNone/>
            </a:pPr>
            <a:r>
              <a:rPr lang="en-US" sz="2000" b="1" dirty="0">
                <a:latin typeface="+mn-lt"/>
                <a:cs typeface="+mn-ea"/>
                <a:sym typeface="+mn-lt"/>
              </a:rPr>
              <a:t>舌尖中音</a:t>
            </a:r>
            <a:endParaRPr lang="en-US" sz="2000" b="1" dirty="0">
              <a:latin typeface="+mn-lt"/>
              <a:cs typeface="+mn-ea"/>
              <a:sym typeface="+mn-lt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6193155" y="1758315"/>
            <a:ext cx="5205730" cy="664210"/>
            <a:chOff x="9753" y="3021"/>
            <a:chExt cx="8198" cy="1046"/>
          </a:xfrm>
        </p:grpSpPr>
        <p:sp>
          <p:nvSpPr>
            <p:cNvPr id="26" name="Freeform 24"/>
            <p:cNvSpPr/>
            <p:nvPr/>
          </p:nvSpPr>
          <p:spPr bwMode="auto">
            <a:xfrm>
              <a:off x="9753" y="3216"/>
              <a:ext cx="263" cy="657"/>
            </a:xfrm>
            <a:prstGeom prst="roundRect">
              <a:avLst/>
            </a:prstGeom>
            <a:solidFill>
              <a:srgbClr val="848CC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>
                <a:cs typeface="+mn-ea"/>
                <a:sym typeface="+mn-lt"/>
              </a:endParaRPr>
            </a:p>
          </p:txBody>
        </p:sp>
        <p:sp>
          <p:nvSpPr>
            <p:cNvPr id="30" name="Inhaltsplatzhalter 4"/>
            <p:cNvSpPr txBox="1"/>
            <p:nvPr/>
          </p:nvSpPr>
          <p:spPr>
            <a:xfrm>
              <a:off x="10215" y="3021"/>
              <a:ext cx="7737" cy="1046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273050" indent="-27305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Wingdings" panose="05000000000000000000" pitchFamily="2" charset="2"/>
                <a:buChar char="§"/>
                <a:defRPr sz="23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1pPr>
              <a:lvl2pPr marL="807720" indent="-27305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20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2pPr>
              <a:lvl3pPr marL="1080770" indent="-1778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9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3pPr>
              <a:lvl4pPr marL="1436370" indent="-1778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4pPr>
              <a:lvl5pPr marL="1793240" indent="-17907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5pPr>
              <a:lvl6pPr marL="2513965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165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773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493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spcAft>
                  <a:spcPts val="0"/>
                </a:spcAft>
                <a:buNone/>
              </a:pPr>
              <a:r>
                <a:rPr lang="zh-CN" altLang="en-US" sz="1800" b="1" dirty="0">
                  <a:solidFill>
                    <a:schemeClr val="tx1"/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  <a:sym typeface="+mn-lt"/>
                </a:rPr>
                <a:t>双唇音是由上下唇阻碍气流而发出的声音，包括b、p、m。</a:t>
              </a:r>
              <a:endParaRPr lang="zh-CN" altLang="en-US" sz="18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lt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6193155" y="2840673"/>
            <a:ext cx="5205730" cy="664210"/>
            <a:chOff x="9753" y="4638"/>
            <a:chExt cx="8198" cy="1046"/>
          </a:xfrm>
        </p:grpSpPr>
        <p:sp>
          <p:nvSpPr>
            <p:cNvPr id="27" name="Freeform 25"/>
            <p:cNvSpPr/>
            <p:nvPr/>
          </p:nvSpPr>
          <p:spPr bwMode="auto">
            <a:xfrm>
              <a:off x="9753" y="4832"/>
              <a:ext cx="263" cy="658"/>
            </a:xfrm>
            <a:prstGeom prst="roundRect">
              <a:avLst/>
            </a:prstGeom>
            <a:solidFill>
              <a:srgbClr val="B3D78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>
                <a:cs typeface="+mn-ea"/>
                <a:sym typeface="+mn-lt"/>
              </a:endParaRPr>
            </a:p>
          </p:txBody>
        </p:sp>
        <p:sp>
          <p:nvSpPr>
            <p:cNvPr id="31" name="Inhaltsplatzhalter 4"/>
            <p:cNvSpPr txBox="1"/>
            <p:nvPr/>
          </p:nvSpPr>
          <p:spPr>
            <a:xfrm>
              <a:off x="10215" y="4638"/>
              <a:ext cx="7737" cy="1046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273050" indent="-27305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Wingdings" panose="05000000000000000000" pitchFamily="2" charset="2"/>
                <a:buChar char="§"/>
                <a:defRPr sz="23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1pPr>
              <a:lvl2pPr marL="807720" indent="-27305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20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2pPr>
              <a:lvl3pPr marL="1080770" indent="-1778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9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3pPr>
              <a:lvl4pPr marL="1436370" indent="-1778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4pPr>
              <a:lvl5pPr marL="1793240" indent="-17907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5pPr>
              <a:lvl6pPr marL="2513965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165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773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493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spcAft>
                  <a:spcPts val="0"/>
                </a:spcAft>
                <a:buNone/>
              </a:pPr>
              <a:r>
                <a:rPr lang="zh-CN" altLang="en-US" sz="1800" b="1" dirty="0">
                  <a:solidFill>
                    <a:schemeClr val="tx1"/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  <a:sym typeface="+mn-lt"/>
                </a:rPr>
                <a:t>唇齿音是由下唇内缘与上门齿阻碍气流而发出的声音，只有f。</a:t>
              </a:r>
              <a:endParaRPr lang="zh-CN" altLang="en-US" sz="18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lt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6193155" y="3889375"/>
            <a:ext cx="5205730" cy="664210"/>
            <a:chOff x="9753" y="6255"/>
            <a:chExt cx="8198" cy="1046"/>
          </a:xfrm>
        </p:grpSpPr>
        <p:sp>
          <p:nvSpPr>
            <p:cNvPr id="28" name="Freeform 26"/>
            <p:cNvSpPr/>
            <p:nvPr/>
          </p:nvSpPr>
          <p:spPr bwMode="auto">
            <a:xfrm>
              <a:off x="9753" y="6450"/>
              <a:ext cx="263" cy="657"/>
            </a:xfrm>
            <a:prstGeom prst="roundRect">
              <a:avLst/>
            </a:prstGeom>
            <a:solidFill>
              <a:srgbClr val="848CC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>
                <a:cs typeface="+mn-ea"/>
                <a:sym typeface="+mn-lt"/>
              </a:endParaRPr>
            </a:p>
          </p:txBody>
        </p:sp>
        <p:sp>
          <p:nvSpPr>
            <p:cNvPr id="32" name="Inhaltsplatzhalter 4"/>
            <p:cNvSpPr txBox="1"/>
            <p:nvPr/>
          </p:nvSpPr>
          <p:spPr>
            <a:xfrm>
              <a:off x="10215" y="6255"/>
              <a:ext cx="7737" cy="1046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273050" indent="-27305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Wingdings" panose="05000000000000000000" pitchFamily="2" charset="2"/>
                <a:buChar char="§"/>
                <a:defRPr sz="23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1pPr>
              <a:lvl2pPr marL="807720" indent="-27305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20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2pPr>
              <a:lvl3pPr marL="1080770" indent="-1778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9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3pPr>
              <a:lvl4pPr marL="1436370" indent="-1778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4pPr>
              <a:lvl5pPr marL="1793240" indent="-17907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5pPr>
              <a:lvl6pPr marL="2513965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165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773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493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spcAft>
                  <a:spcPts val="0"/>
                </a:spcAft>
                <a:buNone/>
              </a:pPr>
              <a:r>
                <a:rPr lang="zh-CN" altLang="en-US" sz="1800" b="1" dirty="0">
                  <a:solidFill>
                    <a:schemeClr val="tx1"/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  <a:sym typeface="+mn-lt"/>
                </a:rPr>
                <a:t>舌尖前音是由舌尖与门齿背阻碍气流而发出的声音，包括z、c、s。</a:t>
              </a:r>
              <a:endParaRPr lang="zh-CN" altLang="en-US" sz="18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193790" y="4875530"/>
            <a:ext cx="5205730" cy="664210"/>
            <a:chOff x="9753" y="7872"/>
            <a:chExt cx="8198" cy="1046"/>
          </a:xfrm>
        </p:grpSpPr>
        <p:sp>
          <p:nvSpPr>
            <p:cNvPr id="29" name="Freeform 27"/>
            <p:cNvSpPr/>
            <p:nvPr/>
          </p:nvSpPr>
          <p:spPr bwMode="auto">
            <a:xfrm>
              <a:off x="9753" y="8067"/>
              <a:ext cx="263" cy="657"/>
            </a:xfrm>
            <a:prstGeom prst="roundRect">
              <a:avLst/>
            </a:prstGeom>
            <a:solidFill>
              <a:srgbClr val="B3D78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>
                <a:cs typeface="+mn-ea"/>
                <a:sym typeface="+mn-lt"/>
              </a:endParaRPr>
            </a:p>
          </p:txBody>
        </p:sp>
        <p:sp>
          <p:nvSpPr>
            <p:cNvPr id="33" name="Inhaltsplatzhalter 4"/>
            <p:cNvSpPr txBox="1"/>
            <p:nvPr/>
          </p:nvSpPr>
          <p:spPr>
            <a:xfrm>
              <a:off x="10215" y="7872"/>
              <a:ext cx="7737" cy="1046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273050" indent="-27305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Wingdings" panose="05000000000000000000" pitchFamily="2" charset="2"/>
                <a:buChar char="§"/>
                <a:defRPr sz="23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1pPr>
              <a:lvl2pPr marL="807720" indent="-27305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20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2pPr>
              <a:lvl3pPr marL="1080770" indent="-1778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9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3pPr>
              <a:lvl4pPr marL="1436370" indent="-1778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4pPr>
              <a:lvl5pPr marL="1793240" indent="-17907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5pPr>
              <a:lvl6pPr marL="2513965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165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773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493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spcAft>
                  <a:spcPts val="0"/>
                </a:spcAft>
                <a:buNone/>
              </a:pPr>
              <a:r>
                <a:rPr sz="1800" b="1" dirty="0">
                  <a:solidFill>
                    <a:schemeClr val="tx1"/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  <a:sym typeface="+mn-lt"/>
                </a:rPr>
                <a:t>舌尖中音是由舌尖与上齿龈阻碍气流而发出的声音，包括d、t、n、l。</a:t>
              </a:r>
              <a:endParaRPr lang="en-US" sz="18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lt"/>
              </a:endParaRPr>
            </a:p>
          </p:txBody>
        </p:sp>
      </p:grpSp>
      <p:sp>
        <p:nvSpPr>
          <p:cNvPr id="89" name="矩形: 圆角 88"/>
          <p:cNvSpPr/>
          <p:nvPr/>
        </p:nvSpPr>
        <p:spPr>
          <a:xfrm rot="2704502">
            <a:off x="-565150" y="-94615"/>
            <a:ext cx="1070610" cy="951865"/>
          </a:xfrm>
          <a:prstGeom prst="roundRect">
            <a:avLst>
              <a:gd name="adj" fmla="val 26079"/>
            </a:avLst>
          </a:prstGeom>
          <a:solidFill>
            <a:srgbClr val="84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0" name="组合 89"/>
          <p:cNvGrpSpPr/>
          <p:nvPr/>
        </p:nvGrpSpPr>
        <p:grpSpPr>
          <a:xfrm rot="16200000">
            <a:off x="199390" y="315595"/>
            <a:ext cx="334010" cy="697865"/>
            <a:chOff x="476760" y="5175149"/>
            <a:chExt cx="572274" cy="1360418"/>
          </a:xfrm>
          <a:solidFill>
            <a:srgbClr val="B3D78B"/>
          </a:solidFill>
        </p:grpSpPr>
        <p:sp>
          <p:nvSpPr>
            <p:cNvPr id="91" name="椭圆 90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椭圆 91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椭圆 92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椭圆 93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椭圆 94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椭圆 95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椭圆 98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椭圆 99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椭圆 100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椭圆 101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椭圆 102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椭圆 103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椭圆 104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椭圆 105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椭圆 106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椭圆 107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椭圆 108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椭圆 109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椭圆 110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1003300" y="200025"/>
            <a:ext cx="3840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lnSpc>
                <a:spcPct val="100000"/>
              </a:lnSpc>
            </a:pPr>
            <a:r>
              <a:rPr lang="zh-CN" altLang="en-US" sz="3200" b="1" dirty="0">
                <a:solidFill>
                  <a:srgbClr val="848CC4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二、声母的发音部位</a:t>
            </a:r>
            <a:endParaRPr lang="zh-CN" altLang="en-US" sz="3200" b="1" dirty="0">
              <a:solidFill>
                <a:srgbClr val="848CC4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矩形: 圆角 71"/>
          <p:cNvSpPr/>
          <p:nvPr/>
        </p:nvSpPr>
        <p:spPr>
          <a:xfrm rot="2704502">
            <a:off x="-565150" y="-94615"/>
            <a:ext cx="1070610" cy="951865"/>
          </a:xfrm>
          <a:prstGeom prst="roundRect">
            <a:avLst>
              <a:gd name="adj" fmla="val 26079"/>
            </a:avLst>
          </a:prstGeom>
          <a:solidFill>
            <a:srgbClr val="84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3" name="组合 72"/>
          <p:cNvGrpSpPr/>
          <p:nvPr/>
        </p:nvGrpSpPr>
        <p:grpSpPr>
          <a:xfrm rot="16200000">
            <a:off x="199390" y="315595"/>
            <a:ext cx="334010" cy="697865"/>
            <a:chOff x="476760" y="5175149"/>
            <a:chExt cx="572274" cy="1360418"/>
          </a:xfrm>
          <a:solidFill>
            <a:srgbClr val="B3D78B"/>
          </a:solidFill>
        </p:grpSpPr>
        <p:sp>
          <p:nvSpPr>
            <p:cNvPr id="74" name="椭圆 73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79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椭圆 88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椭圆 89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椭圆 90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椭圆 91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椭圆 92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椭圆 93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1003300" y="200025"/>
            <a:ext cx="3840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lnSpc>
                <a:spcPct val="100000"/>
              </a:lnSpc>
            </a:pPr>
            <a:r>
              <a:rPr lang="zh-CN" altLang="en-US" sz="3200" b="1" dirty="0">
                <a:solidFill>
                  <a:srgbClr val="848CC4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二、声母的发音部位</a:t>
            </a:r>
            <a:endParaRPr lang="zh-CN" altLang="en-US" sz="3200" b="1" dirty="0">
              <a:solidFill>
                <a:srgbClr val="848CC4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4" name="îŝ1îḑê"/>
          <p:cNvSpPr/>
          <p:nvPr/>
        </p:nvSpPr>
        <p:spPr>
          <a:xfrm>
            <a:off x="5753561" y="2395413"/>
            <a:ext cx="2072097" cy="2072097"/>
          </a:xfrm>
          <a:prstGeom prst="ellipse">
            <a:avLst/>
          </a:prstGeom>
          <a:solidFill>
            <a:srgbClr val="848CC4"/>
          </a:solidFill>
          <a:ln>
            <a:noFill/>
          </a:ln>
          <a:effectLst>
            <a:outerShdw blurRad="38100" dist="38100" algn="ctr" rotWithShape="0">
              <a:srgbClr val="000000">
                <a:alpha val="2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p>
            <a:pPr algn="ctr">
              <a:lnSpc>
                <a:spcPct val="120000"/>
              </a:lnSpc>
            </a:pPr>
            <a:endParaRPr>
              <a:cs typeface="+mn-ea"/>
              <a:sym typeface="+mn-lt"/>
            </a:endParaRPr>
          </a:p>
        </p:txBody>
      </p:sp>
      <p:sp>
        <p:nvSpPr>
          <p:cNvPr id="5" name="îsľîḍé"/>
          <p:cNvSpPr/>
          <p:nvPr/>
        </p:nvSpPr>
        <p:spPr>
          <a:xfrm>
            <a:off x="5548915" y="2200610"/>
            <a:ext cx="2432204" cy="2432204"/>
          </a:xfrm>
          <a:prstGeom prst="ellipse">
            <a:avLst/>
          </a:prstGeom>
          <a:noFill/>
          <a:ln>
            <a:solidFill>
              <a:srgbClr val="848CC4">
                <a:alpha val="50000"/>
              </a:srgb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p>
            <a:pPr algn="ctr">
              <a:lnSpc>
                <a:spcPct val="120000"/>
              </a:lnSpc>
            </a:pPr>
            <a:endParaRPr>
              <a:cs typeface="+mn-ea"/>
              <a:sym typeface="+mn-lt"/>
            </a:endParaRPr>
          </a:p>
        </p:txBody>
      </p:sp>
      <p:sp>
        <p:nvSpPr>
          <p:cNvPr id="6" name="isľíḋè"/>
          <p:cNvSpPr/>
          <p:nvPr/>
        </p:nvSpPr>
        <p:spPr>
          <a:xfrm>
            <a:off x="5381187" y="3696445"/>
            <a:ext cx="1256744" cy="1256744"/>
          </a:xfrm>
          <a:prstGeom prst="ellipse">
            <a:avLst/>
          </a:prstGeom>
          <a:solidFill>
            <a:srgbClr val="B3D78B"/>
          </a:solidFill>
          <a:ln>
            <a:noFill/>
          </a:ln>
          <a:effectLst>
            <a:outerShdw blurRad="38100" dist="38100" algn="ctr" rotWithShape="0">
              <a:srgbClr val="000000">
                <a:alpha val="2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p>
            <a:pPr algn="ctr">
              <a:lnSpc>
                <a:spcPct val="120000"/>
              </a:lnSpc>
            </a:pPr>
            <a:endParaRPr>
              <a:cs typeface="+mn-ea"/>
              <a:sym typeface="+mn-lt"/>
            </a:endParaRPr>
          </a:p>
        </p:txBody>
      </p:sp>
      <p:sp>
        <p:nvSpPr>
          <p:cNvPr id="16" name="íşlidé"/>
          <p:cNvSpPr/>
          <p:nvPr/>
        </p:nvSpPr>
        <p:spPr>
          <a:xfrm>
            <a:off x="5257961" y="3588004"/>
            <a:ext cx="1475152" cy="1475152"/>
          </a:xfrm>
          <a:prstGeom prst="ellipse">
            <a:avLst/>
          </a:prstGeom>
          <a:noFill/>
          <a:ln>
            <a:solidFill>
              <a:srgbClr val="B3D78B">
                <a:alpha val="50000"/>
              </a:srgb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p>
            <a:pPr algn="ctr">
              <a:lnSpc>
                <a:spcPct val="120000"/>
              </a:lnSpc>
            </a:pPr>
            <a:endParaRPr>
              <a:cs typeface="+mn-ea"/>
              <a:sym typeface="+mn-lt"/>
            </a:endParaRPr>
          </a:p>
        </p:txBody>
      </p:sp>
      <p:sp>
        <p:nvSpPr>
          <p:cNvPr id="17" name="íşlíḓê"/>
          <p:cNvSpPr/>
          <p:nvPr/>
        </p:nvSpPr>
        <p:spPr>
          <a:xfrm>
            <a:off x="4549722" y="2769067"/>
            <a:ext cx="1742621" cy="1742621"/>
          </a:xfrm>
          <a:prstGeom prst="ellipse">
            <a:avLst/>
          </a:prstGeom>
          <a:solidFill>
            <a:schemeClr val="bg1">
              <a:lumMod val="65000"/>
              <a:alpha val="80000"/>
            </a:schemeClr>
          </a:solidFill>
          <a:ln>
            <a:noFill/>
          </a:ln>
          <a:effectLst>
            <a:outerShdw blurRad="38100" dist="38100" algn="ctr" rotWithShape="0">
              <a:srgbClr val="000000">
                <a:alpha val="2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p>
            <a:pPr algn="ctr">
              <a:lnSpc>
                <a:spcPct val="120000"/>
              </a:lnSpc>
            </a:pPr>
            <a:endParaRPr>
              <a:cs typeface="+mn-ea"/>
              <a:sym typeface="+mn-lt"/>
            </a:endParaRPr>
          </a:p>
        </p:txBody>
      </p:sp>
      <p:sp>
        <p:nvSpPr>
          <p:cNvPr id="18" name="ï$lïḋé"/>
          <p:cNvSpPr/>
          <p:nvPr/>
        </p:nvSpPr>
        <p:spPr>
          <a:xfrm>
            <a:off x="4378668" y="2616523"/>
            <a:ext cx="2045469" cy="2045469"/>
          </a:xfrm>
          <a:prstGeom prst="ellipse">
            <a:avLst/>
          </a:prstGeom>
          <a:noFill/>
          <a:ln>
            <a:solidFill>
              <a:srgbClr val="BCBDC0">
                <a:alpha val="50000"/>
              </a:srgb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p>
            <a:pPr algn="ctr">
              <a:lnSpc>
                <a:spcPct val="120000"/>
              </a:lnSpc>
            </a:pPr>
            <a:endParaRPr>
              <a:cs typeface="+mn-ea"/>
              <a:sym typeface="+mn-lt"/>
            </a:endParaRPr>
          </a:p>
        </p:txBody>
      </p:sp>
      <p:cxnSp>
        <p:nvCxnSpPr>
          <p:cNvPr id="28" name="直接连接符 27"/>
          <p:cNvCxnSpPr/>
          <p:nvPr/>
        </p:nvCxnSpPr>
        <p:spPr>
          <a:xfrm flipH="1">
            <a:off x="6879028" y="2075039"/>
            <a:ext cx="583563" cy="1171813"/>
          </a:xfrm>
          <a:prstGeom prst="line">
            <a:avLst/>
          </a:prstGeom>
          <a:ln w="12700" cap="flat" cmpd="sng" algn="ctr">
            <a:solidFill>
              <a:srgbClr val="848CC4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îṧľïde"/>
          <p:cNvSpPr/>
          <p:nvPr/>
        </p:nvSpPr>
        <p:spPr>
          <a:xfrm>
            <a:off x="7414623" y="2051710"/>
            <a:ext cx="95935" cy="95935"/>
          </a:xfrm>
          <a:prstGeom prst="ellipse">
            <a:avLst/>
          </a:prstGeom>
          <a:solidFill>
            <a:srgbClr val="84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p>
            <a:pPr algn="ctr">
              <a:lnSpc>
                <a:spcPct val="120000"/>
              </a:lnSpc>
            </a:pPr>
            <a:endParaRPr>
              <a:cs typeface="+mn-ea"/>
              <a:sym typeface="+mn-lt"/>
            </a:endParaRPr>
          </a:p>
        </p:txBody>
      </p:sp>
      <p:sp>
        <p:nvSpPr>
          <p:cNvPr id="30" name="ïş1îḋe"/>
          <p:cNvSpPr txBox="1"/>
          <p:nvPr/>
        </p:nvSpPr>
        <p:spPr>
          <a:xfrm>
            <a:off x="7537568" y="1942157"/>
            <a:ext cx="1569017" cy="320518"/>
          </a:xfrm>
          <a:prstGeom prst="rect">
            <a:avLst/>
          </a:prstGeom>
          <a:noFill/>
        </p:spPr>
        <p:txBody>
          <a:bodyPr wrap="square" lIns="91440" tIns="45720" rIns="91440" bIns="45720">
            <a:noAutofit/>
          </a:bodyPr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/>
                </a:solidFill>
                <a:cs typeface="+mn-ea"/>
                <a:sym typeface="+mn-lt"/>
              </a:rPr>
              <a:t>（六）舌面音</a:t>
            </a:r>
            <a:endParaRPr lang="zh-CN" altLang="en-US" sz="16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4550944" y="2482539"/>
            <a:ext cx="738213" cy="964285"/>
          </a:xfrm>
          <a:prstGeom prst="line">
            <a:avLst/>
          </a:prstGeom>
          <a:ln>
            <a:solidFill>
              <a:srgbClr val="BCBD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í$1ïḓê"/>
          <p:cNvSpPr/>
          <p:nvPr/>
        </p:nvSpPr>
        <p:spPr>
          <a:xfrm>
            <a:off x="4495015" y="2413423"/>
            <a:ext cx="95935" cy="95935"/>
          </a:xfrm>
          <a:prstGeom prst="ellipse">
            <a:avLst/>
          </a:prstGeom>
          <a:solidFill>
            <a:srgbClr val="BCBDC0"/>
          </a:solidFill>
          <a:ln>
            <a:solidFill>
              <a:srgbClr val="BCBD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p>
            <a:pPr algn="ctr">
              <a:lnSpc>
                <a:spcPct val="120000"/>
              </a:lnSpc>
            </a:pPr>
            <a:endParaRPr>
              <a:cs typeface="+mn-ea"/>
              <a:sym typeface="+mn-lt"/>
            </a:endParaRPr>
          </a:p>
        </p:txBody>
      </p:sp>
      <p:sp>
        <p:nvSpPr>
          <p:cNvPr id="33" name="iṩḷíḋé"/>
          <p:cNvSpPr txBox="1"/>
          <p:nvPr/>
        </p:nvSpPr>
        <p:spPr>
          <a:xfrm>
            <a:off x="2771775" y="2147570"/>
            <a:ext cx="1663065" cy="407035"/>
          </a:xfrm>
          <a:prstGeom prst="rect">
            <a:avLst/>
          </a:prstGeom>
          <a:noFill/>
        </p:spPr>
        <p:txBody>
          <a:bodyPr wrap="square" lIns="91440" tIns="45720" rIns="91440" bIns="45720">
            <a:noAutofit/>
          </a:bodyPr>
          <a:p>
            <a:pPr marL="0" indent="0" algn="ctr">
              <a:lnSpc>
                <a:spcPct val="120000"/>
              </a:lnSpc>
              <a:spcAft>
                <a:spcPts val="0"/>
              </a:spcAft>
              <a:buNone/>
            </a:pPr>
            <a:r>
              <a:rPr lang="en-US" sz="1600" b="1" dirty="0">
                <a:cs typeface="+mn-ea"/>
                <a:sym typeface="+mn-lt"/>
              </a:rPr>
              <a:t>（五）舌尖后音</a:t>
            </a:r>
            <a:endParaRPr lang="zh-CN" altLang="en-US" sz="16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6087123" y="4491600"/>
            <a:ext cx="738213" cy="964285"/>
          </a:xfrm>
          <a:prstGeom prst="line">
            <a:avLst/>
          </a:prstGeom>
          <a:ln w="12700" cap="flat" cmpd="sng" algn="ctr">
            <a:solidFill>
              <a:srgbClr val="B3D78B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îślîďè"/>
          <p:cNvSpPr/>
          <p:nvPr/>
        </p:nvSpPr>
        <p:spPr>
          <a:xfrm>
            <a:off x="6782962" y="5407922"/>
            <a:ext cx="95935" cy="95935"/>
          </a:xfrm>
          <a:prstGeom prst="ellipse">
            <a:avLst/>
          </a:prstGeom>
          <a:solidFill>
            <a:srgbClr val="B3D7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p>
            <a:pPr algn="ctr">
              <a:lnSpc>
                <a:spcPct val="120000"/>
              </a:lnSpc>
            </a:pPr>
            <a:endParaRPr>
              <a:cs typeface="+mn-ea"/>
              <a:sym typeface="+mn-lt"/>
            </a:endParaRPr>
          </a:p>
        </p:txBody>
      </p:sp>
      <p:sp>
        <p:nvSpPr>
          <p:cNvPr id="36" name="îṡḻïḑè"/>
          <p:cNvSpPr txBox="1"/>
          <p:nvPr/>
        </p:nvSpPr>
        <p:spPr>
          <a:xfrm>
            <a:off x="6920214" y="5181052"/>
            <a:ext cx="1712616" cy="301837"/>
          </a:xfrm>
          <a:prstGeom prst="rect">
            <a:avLst/>
          </a:prstGeom>
          <a:noFill/>
        </p:spPr>
        <p:txBody>
          <a:bodyPr wrap="square" lIns="91440" tIns="45720" rIns="91440" bIns="45720">
            <a:noAutofit/>
          </a:bodyPr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/>
                </a:solidFill>
                <a:cs typeface="+mn-ea"/>
                <a:sym typeface="+mn-lt"/>
              </a:rPr>
              <a:t>（七）舌根音</a:t>
            </a:r>
            <a:endParaRPr lang="zh-CN" altLang="en-US" sz="16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7" name="ïṥḻiḋe"/>
          <p:cNvSpPr txBox="1"/>
          <p:nvPr/>
        </p:nvSpPr>
        <p:spPr>
          <a:xfrm>
            <a:off x="1518760" y="2616747"/>
            <a:ext cx="2379830" cy="830997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rmAutofit fontScale="90000" lnSpcReduction="10000"/>
          </a:bodyPr>
          <a:p>
            <a:pPr algn="l">
              <a:lnSpc>
                <a:spcPct val="120000"/>
              </a:lnSpc>
            </a:pPr>
            <a:r>
              <a:rPr lang="en-US" altLang="zh-CN" dirty="0">
                <a:cs typeface="+mn-ea"/>
                <a:sym typeface="+mn-lt"/>
              </a:rPr>
              <a:t>舌尖后音是由舌尖与硬腭前端阻碍气流而发出的声音，包括zh、ch、sh、r。 </a:t>
            </a:r>
            <a:endParaRPr lang="en-US" altLang="zh-CN" dirty="0">
              <a:cs typeface="+mn-ea"/>
              <a:sym typeface="+mn-lt"/>
            </a:endParaRPr>
          </a:p>
        </p:txBody>
      </p:sp>
      <p:sp>
        <p:nvSpPr>
          <p:cNvPr id="38" name="îṥḷidé"/>
          <p:cNvSpPr txBox="1"/>
          <p:nvPr/>
        </p:nvSpPr>
        <p:spPr>
          <a:xfrm>
            <a:off x="8148847" y="2394924"/>
            <a:ext cx="2367011" cy="830997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rmAutofit fontScale="90000" lnSpcReduction="10000"/>
          </a:bodyPr>
          <a:p>
            <a:pPr algn="just">
              <a:lnSpc>
                <a:spcPct val="120000"/>
              </a:lnSpc>
            </a:pPr>
            <a:r>
              <a:rPr lang="en-US" altLang="zh-CN" dirty="0">
                <a:cs typeface="+mn-ea"/>
                <a:sym typeface="+mn-lt"/>
              </a:rPr>
              <a:t>舌面音是由前舌面与硬腭前部阻碍气流而发出的声音，包括j、q、x。</a:t>
            </a:r>
            <a:endParaRPr lang="en-US" altLang="zh-CN" dirty="0">
              <a:cs typeface="+mn-ea"/>
              <a:sym typeface="+mn-lt"/>
            </a:endParaRPr>
          </a:p>
        </p:txBody>
      </p:sp>
      <p:sp>
        <p:nvSpPr>
          <p:cNvPr id="39" name="ïSľíḑé"/>
          <p:cNvSpPr txBox="1"/>
          <p:nvPr/>
        </p:nvSpPr>
        <p:spPr>
          <a:xfrm>
            <a:off x="7431525" y="5535124"/>
            <a:ext cx="2367011" cy="830997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rmAutofit fontScale="90000" lnSpcReduction="10000"/>
          </a:bodyPr>
          <a:p>
            <a:pPr algn="just">
              <a:lnSpc>
                <a:spcPct val="120000"/>
              </a:lnSpc>
            </a:pPr>
            <a:r>
              <a:rPr lang="en-US" altLang="zh-CN" dirty="0">
                <a:cs typeface="+mn-ea"/>
                <a:sym typeface="+mn-lt"/>
              </a:rPr>
              <a:t>舌根音是由舌根与软腭阻碍气流而发出的声音，包括ɡ、k、h。</a:t>
            </a:r>
            <a:endParaRPr lang="en-US" altLang="zh-CN" dirty="0">
              <a:cs typeface="+mn-ea"/>
              <a:sym typeface="+mn-lt"/>
            </a:endParaRPr>
          </a:p>
        </p:txBody>
      </p:sp>
      <p:sp>
        <p:nvSpPr>
          <p:cNvPr id="40" name="ïśļïḋê"/>
          <p:cNvSpPr/>
          <p:nvPr/>
        </p:nvSpPr>
        <p:spPr>
          <a:xfrm>
            <a:off x="6466191" y="3073133"/>
            <a:ext cx="689795" cy="68979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>
            <a:normAutofit/>
          </a:bodyPr>
          <a:p>
            <a:pPr algn="ctr">
              <a:lnSpc>
                <a:spcPct val="120000"/>
              </a:lnSpc>
            </a:pPr>
            <a:r>
              <a:rPr lang="zh-CN" altLang="de-DE" sz="1465">
                <a:solidFill>
                  <a:schemeClr val="tx1"/>
                </a:solidFill>
                <a:cs typeface="+mn-ea"/>
                <a:sym typeface="+mn-lt"/>
              </a:rPr>
              <a:t>六</a:t>
            </a:r>
            <a:endParaRPr lang="zh-CN" altLang="de-DE" sz="1465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1" name="ïṡ1ïdê"/>
          <p:cNvSpPr/>
          <p:nvPr/>
        </p:nvSpPr>
        <p:spPr>
          <a:xfrm>
            <a:off x="5039448" y="3249089"/>
            <a:ext cx="689795" cy="68979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>
            <a:normAutofit/>
          </a:bodyPr>
          <a:p>
            <a:pPr algn="ctr">
              <a:lnSpc>
                <a:spcPct val="120000"/>
              </a:lnSpc>
            </a:pPr>
            <a:r>
              <a:rPr lang="zh-CN" altLang="de-DE" sz="1465" dirty="0">
                <a:solidFill>
                  <a:schemeClr val="tx1"/>
                </a:solidFill>
                <a:cs typeface="+mn-ea"/>
                <a:sym typeface="+mn-lt"/>
              </a:rPr>
              <a:t>五</a:t>
            </a:r>
            <a:endParaRPr lang="zh-CN" altLang="de-DE" sz="1465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2" name="iṩļîďè"/>
          <p:cNvSpPr/>
          <p:nvPr/>
        </p:nvSpPr>
        <p:spPr>
          <a:xfrm>
            <a:off x="5673571" y="4034829"/>
            <a:ext cx="689795" cy="68979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>
            <a:normAutofit/>
          </a:bodyPr>
          <a:p>
            <a:pPr algn="ctr">
              <a:lnSpc>
                <a:spcPct val="120000"/>
              </a:lnSpc>
            </a:pPr>
            <a:r>
              <a:rPr lang="zh-CN" altLang="de-DE" sz="1465">
                <a:solidFill>
                  <a:schemeClr val="tx1"/>
                </a:solidFill>
                <a:cs typeface="+mn-ea"/>
                <a:sym typeface="+mn-lt"/>
              </a:rPr>
              <a:t>七</a:t>
            </a:r>
            <a:endParaRPr lang="zh-CN" altLang="de-DE" sz="1465">
              <a:solidFill>
                <a:schemeClr val="tx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16" grpId="0" bldLvl="0" animBg="1"/>
      <p:bldP spid="17" grpId="0" bldLvl="0" animBg="1"/>
      <p:bldP spid="18" grpId="0" bldLvl="0" animBg="1"/>
      <p:bldP spid="29" grpId="0" bldLvl="0" animBg="1"/>
      <p:bldP spid="30" grpId="0"/>
      <p:bldP spid="32" grpId="0" bldLvl="0" animBg="1"/>
      <p:bldP spid="33" grpId="0"/>
      <p:bldP spid="35" grpId="0" bldLvl="0" animBg="1"/>
      <p:bldP spid="36" grpId="0"/>
      <p:bldP spid="37" grpId="0"/>
      <p:bldP spid="38" grpId="0"/>
      <p:bldP spid="39" grpId="0"/>
      <p:bldP spid="40" grpId="0" bldLvl="0" animBg="1"/>
      <p:bldP spid="41" grpId="0" bldLvl="0" animBg="1"/>
      <p:bldP spid="4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1003300" y="200025"/>
            <a:ext cx="3840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3200" b="1" dirty="0">
                <a:solidFill>
                  <a:srgbClr val="848CC4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三、声母的发音方法</a:t>
            </a:r>
            <a:endParaRPr lang="zh-CN" altLang="en-US" sz="3200" b="1" dirty="0">
              <a:solidFill>
                <a:srgbClr val="848CC4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34" name="矩形: 圆角 33"/>
          <p:cNvSpPr/>
          <p:nvPr/>
        </p:nvSpPr>
        <p:spPr>
          <a:xfrm rot="2704502">
            <a:off x="-565150" y="-94615"/>
            <a:ext cx="1070610" cy="951865"/>
          </a:xfrm>
          <a:prstGeom prst="roundRect">
            <a:avLst>
              <a:gd name="adj" fmla="val 26079"/>
            </a:avLst>
          </a:prstGeom>
          <a:solidFill>
            <a:srgbClr val="84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 rot="16200000">
            <a:off x="199390" y="315595"/>
            <a:ext cx="334010" cy="697865"/>
            <a:chOff x="476760" y="5175149"/>
            <a:chExt cx="572274" cy="1360418"/>
          </a:xfrm>
          <a:solidFill>
            <a:srgbClr val="B3D78B"/>
          </a:solidFill>
        </p:grpSpPr>
        <p:sp>
          <p:nvSpPr>
            <p:cNvPr id="36" name="椭圆 35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003300" y="799465"/>
            <a:ext cx="10262235" cy="11277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just" fontAlgn="auto">
              <a:lnSpc>
                <a:spcPct val="120000"/>
              </a:lnSpc>
              <a:spcAft>
                <a:spcPts val="600"/>
              </a:spcAft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声母的发音方法：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fontAlgn="auto">
              <a:lnSpc>
                <a:spcPct val="120000"/>
              </a:lnSpc>
              <a:spcAft>
                <a:spcPts val="600"/>
              </a:spcAft>
            </a:pPr>
            <a:r>
              <a:rPr lang="zh-CN" altLang="en-US" sz="2800" b="1">
                <a:solidFill>
                  <a:srgbClr val="848CC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（一）阻碍方式</a:t>
            </a:r>
            <a:endParaRPr lang="zh-CN" altLang="en-US" sz="2800" b="1">
              <a:solidFill>
                <a:srgbClr val="848CC4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03300" y="1927225"/>
            <a:ext cx="10325100" cy="9772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2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　　根据形成阻碍和消除阻碍的不同方式，可以把声母分为塞音、擦音、塞擦音、鼻音、边音五类。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entagon 31"/>
          <p:cNvSpPr/>
          <p:nvPr/>
        </p:nvSpPr>
        <p:spPr>
          <a:xfrm rot="16200000">
            <a:off x="6669054" y="4365068"/>
            <a:ext cx="1984083" cy="814381"/>
          </a:xfrm>
          <a:prstGeom prst="homePlate">
            <a:avLst/>
          </a:prstGeom>
          <a:solidFill>
            <a:srgbClr val="B3D7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dirty="0">
              <a:cs typeface="+mn-ea"/>
              <a:sym typeface="+mn-lt"/>
            </a:endParaRPr>
          </a:p>
        </p:txBody>
      </p:sp>
      <p:sp>
        <p:nvSpPr>
          <p:cNvPr id="4" name="Pentagon 30"/>
          <p:cNvSpPr/>
          <p:nvPr/>
        </p:nvSpPr>
        <p:spPr>
          <a:xfrm rot="16200000">
            <a:off x="4569971" y="3936963"/>
            <a:ext cx="3052057" cy="814381"/>
          </a:xfrm>
          <a:prstGeom prst="homePlate">
            <a:avLst/>
          </a:prstGeom>
          <a:solidFill>
            <a:srgbClr val="84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>
              <a:cs typeface="+mn-ea"/>
              <a:sym typeface="+mn-lt"/>
            </a:endParaRPr>
          </a:p>
        </p:txBody>
      </p:sp>
      <p:sp>
        <p:nvSpPr>
          <p:cNvPr id="5" name="Pentagon 28"/>
          <p:cNvSpPr/>
          <p:nvPr/>
        </p:nvSpPr>
        <p:spPr>
          <a:xfrm rot="16200000">
            <a:off x="1017337" y="3373025"/>
            <a:ext cx="3897672" cy="814381"/>
          </a:xfrm>
          <a:prstGeom prst="homePlate">
            <a:avLst/>
          </a:prstGeom>
          <a:solidFill>
            <a:srgbClr val="84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>
              <a:cs typeface="+mn-ea"/>
              <a:sym typeface="+mn-lt"/>
            </a:endParaRPr>
          </a:p>
        </p:txBody>
      </p:sp>
      <p:sp>
        <p:nvSpPr>
          <p:cNvPr id="6" name="Pentagon 29"/>
          <p:cNvSpPr/>
          <p:nvPr/>
        </p:nvSpPr>
        <p:spPr>
          <a:xfrm rot="16200000">
            <a:off x="2782121" y="3640741"/>
            <a:ext cx="3497572" cy="814381"/>
          </a:xfrm>
          <a:prstGeom prst="homePlate">
            <a:avLst/>
          </a:prstGeom>
          <a:solidFill>
            <a:srgbClr val="B3D7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>
              <a:cs typeface="+mn-ea"/>
              <a:sym typeface="+mn-lt"/>
            </a:endParaRPr>
          </a:p>
        </p:txBody>
      </p:sp>
      <p:sp>
        <p:nvSpPr>
          <p:cNvPr id="7" name="Pentagon 25"/>
          <p:cNvSpPr/>
          <p:nvPr/>
        </p:nvSpPr>
        <p:spPr>
          <a:xfrm rot="16200000">
            <a:off x="8406588" y="4643389"/>
            <a:ext cx="1639205" cy="814381"/>
          </a:xfrm>
          <a:prstGeom prst="homePlate">
            <a:avLst/>
          </a:prstGeom>
          <a:solidFill>
            <a:srgbClr val="84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dirty="0">
              <a:cs typeface="+mn-ea"/>
              <a:sym typeface="+mn-lt"/>
            </a:endParaRPr>
          </a:p>
        </p:txBody>
      </p:sp>
      <p:sp>
        <p:nvSpPr>
          <p:cNvPr id="8" name="Rounded Rectangle 32"/>
          <p:cNvSpPr/>
          <p:nvPr/>
        </p:nvSpPr>
        <p:spPr>
          <a:xfrm>
            <a:off x="1639582" y="5451559"/>
            <a:ext cx="8902562" cy="418624"/>
          </a:xfrm>
          <a:prstGeom prst="roundRect">
            <a:avLst>
              <a:gd name="adj" fmla="val 50000"/>
            </a:avLst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>
              <a:cs typeface="+mn-ea"/>
              <a:sym typeface="+mn-lt"/>
            </a:endParaRPr>
          </a:p>
        </p:txBody>
      </p:sp>
      <p:sp>
        <p:nvSpPr>
          <p:cNvPr id="9" name="Oval 8"/>
          <p:cNvSpPr>
            <a:spLocks noChangeArrowheads="1"/>
          </p:cNvSpPr>
          <p:nvPr/>
        </p:nvSpPr>
        <p:spPr bwMode="auto">
          <a:xfrm>
            <a:off x="7302912" y="5304046"/>
            <a:ext cx="716363" cy="71365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bg1">
                <a:lumMod val="95000"/>
              </a:schemeClr>
            </a:solidFill>
            <a:round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numCol="1" anchor="ctr" anchorCtr="0" compatLnSpc="1"/>
          <a:lstStyle/>
          <a:p>
            <a:pPr algn="ctr">
              <a:lnSpc>
                <a:spcPct val="120000"/>
              </a:lnSpc>
            </a:pPr>
            <a:r>
              <a:rPr 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04</a:t>
            </a:r>
            <a:endParaRPr lang="en-US" sz="2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Oval 12"/>
          <p:cNvSpPr>
            <a:spLocks noChangeArrowheads="1"/>
          </p:cNvSpPr>
          <p:nvPr/>
        </p:nvSpPr>
        <p:spPr bwMode="auto">
          <a:xfrm>
            <a:off x="5737818" y="5303368"/>
            <a:ext cx="716363" cy="715007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bg1">
                <a:lumMod val="95000"/>
              </a:schemeClr>
            </a:solidFill>
            <a:round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numCol="1" anchor="ctr" anchorCtr="0" compatLnSpc="1"/>
          <a:lstStyle/>
          <a:p>
            <a:pPr algn="ctr">
              <a:lnSpc>
                <a:spcPct val="120000"/>
              </a:lnSpc>
            </a:pPr>
            <a:r>
              <a:rPr 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03</a:t>
            </a:r>
            <a:endParaRPr lang="en-US" sz="2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Freeform 19"/>
          <p:cNvSpPr>
            <a:spLocks noEditPoints="1"/>
          </p:cNvSpPr>
          <p:nvPr/>
        </p:nvSpPr>
        <p:spPr bwMode="auto">
          <a:xfrm>
            <a:off x="5843586" y="3160579"/>
            <a:ext cx="504825" cy="536575"/>
          </a:xfrm>
          <a:custGeom>
            <a:avLst/>
            <a:gdLst>
              <a:gd name="T0" fmla="*/ 2343 w 3184"/>
              <a:gd name="T1" fmla="*/ 2439 h 3385"/>
              <a:gd name="T2" fmla="*/ 2177 w 3184"/>
              <a:gd name="T3" fmla="*/ 2677 h 3385"/>
              <a:gd name="T4" fmla="*/ 2213 w 3184"/>
              <a:gd name="T5" fmla="*/ 2975 h 3385"/>
              <a:gd name="T6" fmla="*/ 2429 w 3184"/>
              <a:gd name="T7" fmla="*/ 3166 h 3385"/>
              <a:gd name="T8" fmla="*/ 2729 w 3184"/>
              <a:gd name="T9" fmla="*/ 3166 h 3385"/>
              <a:gd name="T10" fmla="*/ 2945 w 3184"/>
              <a:gd name="T11" fmla="*/ 2975 h 3385"/>
              <a:gd name="T12" fmla="*/ 2981 w 3184"/>
              <a:gd name="T13" fmla="*/ 2677 h 3385"/>
              <a:gd name="T14" fmla="*/ 2816 w 3184"/>
              <a:gd name="T15" fmla="*/ 2439 h 3385"/>
              <a:gd name="T16" fmla="*/ 604 w 3184"/>
              <a:gd name="T17" fmla="*/ 1277 h 3385"/>
              <a:gd name="T18" fmla="*/ 329 w 3184"/>
              <a:gd name="T19" fmla="*/ 1382 h 3385"/>
              <a:gd name="T20" fmla="*/ 193 w 3184"/>
              <a:gd name="T21" fmla="*/ 1640 h 3385"/>
              <a:gd name="T22" fmla="*/ 264 w 3184"/>
              <a:gd name="T23" fmla="*/ 1929 h 3385"/>
              <a:gd name="T24" fmla="*/ 503 w 3184"/>
              <a:gd name="T25" fmla="*/ 2095 h 3385"/>
              <a:gd name="T26" fmla="*/ 799 w 3184"/>
              <a:gd name="T27" fmla="*/ 2059 h 3385"/>
              <a:gd name="T28" fmla="*/ 991 w 3184"/>
              <a:gd name="T29" fmla="*/ 1842 h 3385"/>
              <a:gd name="T30" fmla="*/ 991 w 3184"/>
              <a:gd name="T31" fmla="*/ 1543 h 3385"/>
              <a:gd name="T32" fmla="*/ 799 w 3184"/>
              <a:gd name="T33" fmla="*/ 1325 h 3385"/>
              <a:gd name="T34" fmla="*/ 2528 w 3184"/>
              <a:gd name="T35" fmla="*/ 194 h 3385"/>
              <a:gd name="T36" fmla="*/ 2270 w 3184"/>
              <a:gd name="T37" fmla="*/ 331 h 3385"/>
              <a:gd name="T38" fmla="*/ 2165 w 3184"/>
              <a:gd name="T39" fmla="*/ 606 h 3385"/>
              <a:gd name="T40" fmla="*/ 2270 w 3184"/>
              <a:gd name="T41" fmla="*/ 882 h 3385"/>
              <a:gd name="T42" fmla="*/ 2528 w 3184"/>
              <a:gd name="T43" fmla="*/ 1018 h 3385"/>
              <a:gd name="T44" fmla="*/ 2816 w 3184"/>
              <a:gd name="T45" fmla="*/ 947 h 3385"/>
              <a:gd name="T46" fmla="*/ 2981 w 3184"/>
              <a:gd name="T47" fmla="*/ 708 h 3385"/>
              <a:gd name="T48" fmla="*/ 2945 w 3184"/>
              <a:gd name="T49" fmla="*/ 411 h 3385"/>
              <a:gd name="T50" fmla="*/ 2729 w 3184"/>
              <a:gd name="T51" fmla="*/ 219 h 3385"/>
              <a:gd name="T52" fmla="*/ 2701 w 3184"/>
              <a:gd name="T53" fmla="*/ 13 h 3385"/>
              <a:gd name="T54" fmla="*/ 3006 w 3184"/>
              <a:gd name="T55" fmla="*/ 177 h 3385"/>
              <a:gd name="T56" fmla="*/ 3170 w 3184"/>
              <a:gd name="T57" fmla="*/ 483 h 3385"/>
              <a:gd name="T58" fmla="*/ 3134 w 3184"/>
              <a:gd name="T59" fmla="*/ 841 h 3385"/>
              <a:gd name="T60" fmla="*/ 2915 w 3184"/>
              <a:gd name="T61" fmla="*/ 1107 h 3385"/>
              <a:gd name="T62" fmla="*/ 2578 w 3184"/>
              <a:gd name="T63" fmla="*/ 1211 h 3385"/>
              <a:gd name="T64" fmla="*/ 2260 w 3184"/>
              <a:gd name="T65" fmla="*/ 1119 h 3385"/>
              <a:gd name="T66" fmla="*/ 1187 w 3184"/>
              <a:gd name="T67" fmla="*/ 1539 h 3385"/>
              <a:gd name="T68" fmla="*/ 1187 w 3184"/>
              <a:gd name="T69" fmla="*/ 1843 h 3385"/>
              <a:gd name="T70" fmla="*/ 2262 w 3184"/>
              <a:gd name="T71" fmla="*/ 2266 h 3385"/>
              <a:gd name="T72" fmla="*/ 2579 w 3184"/>
              <a:gd name="T73" fmla="*/ 2175 h 3385"/>
              <a:gd name="T74" fmla="*/ 2918 w 3184"/>
              <a:gd name="T75" fmla="*/ 2278 h 3385"/>
              <a:gd name="T76" fmla="*/ 3137 w 3184"/>
              <a:gd name="T77" fmla="*/ 2545 h 3385"/>
              <a:gd name="T78" fmla="*/ 3171 w 3184"/>
              <a:gd name="T79" fmla="*/ 2902 h 3385"/>
              <a:gd name="T80" fmla="*/ 3007 w 3184"/>
              <a:gd name="T81" fmla="*/ 3208 h 3385"/>
              <a:gd name="T82" fmla="*/ 2702 w 3184"/>
              <a:gd name="T83" fmla="*/ 3373 h 3385"/>
              <a:gd name="T84" fmla="*/ 2345 w 3184"/>
              <a:gd name="T85" fmla="*/ 3337 h 3385"/>
              <a:gd name="T86" fmla="*/ 2080 w 3184"/>
              <a:gd name="T87" fmla="*/ 3118 h 3385"/>
              <a:gd name="T88" fmla="*/ 1976 w 3184"/>
              <a:gd name="T89" fmla="*/ 2780 h 3385"/>
              <a:gd name="T90" fmla="*/ 1050 w 3184"/>
              <a:gd name="T91" fmla="*/ 2101 h 3385"/>
              <a:gd name="T92" fmla="*/ 773 w 3184"/>
              <a:gd name="T93" fmla="*/ 2273 h 3385"/>
              <a:gd name="T94" fmla="*/ 426 w 3184"/>
              <a:gd name="T95" fmla="*/ 2270 h 3385"/>
              <a:gd name="T96" fmla="*/ 139 w 3184"/>
              <a:gd name="T97" fmla="*/ 2077 h 3385"/>
              <a:gd name="T98" fmla="*/ 3 w 3184"/>
              <a:gd name="T99" fmla="*/ 1754 h 3385"/>
              <a:gd name="T100" fmla="*/ 73 w 3184"/>
              <a:gd name="T101" fmla="*/ 1403 h 3385"/>
              <a:gd name="T102" fmla="*/ 317 w 3184"/>
              <a:gd name="T103" fmla="*/ 1160 h 3385"/>
              <a:gd name="T104" fmla="*/ 662 w 3184"/>
              <a:gd name="T105" fmla="*/ 1089 h 3385"/>
              <a:gd name="T106" fmla="*/ 967 w 3184"/>
              <a:gd name="T107" fmla="*/ 1210 h 3385"/>
              <a:gd name="T108" fmla="*/ 1984 w 3184"/>
              <a:gd name="T109" fmla="*/ 709 h 3385"/>
              <a:gd name="T110" fmla="*/ 2022 w 3184"/>
              <a:gd name="T111" fmla="*/ 370 h 3385"/>
              <a:gd name="T112" fmla="*/ 2241 w 3184"/>
              <a:gd name="T113" fmla="*/ 104 h 3385"/>
              <a:gd name="T114" fmla="*/ 2578 w 3184"/>
              <a:gd name="T115" fmla="*/ 0 h 3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184" h="3385">
                <a:moveTo>
                  <a:pt x="2579" y="2364"/>
                </a:moveTo>
                <a:lnTo>
                  <a:pt x="2528" y="2367"/>
                </a:lnTo>
                <a:lnTo>
                  <a:pt x="2478" y="2377"/>
                </a:lnTo>
                <a:lnTo>
                  <a:pt x="2429" y="2392"/>
                </a:lnTo>
                <a:lnTo>
                  <a:pt x="2385" y="2413"/>
                </a:lnTo>
                <a:lnTo>
                  <a:pt x="2343" y="2439"/>
                </a:lnTo>
                <a:lnTo>
                  <a:pt x="2304" y="2469"/>
                </a:lnTo>
                <a:lnTo>
                  <a:pt x="2270" y="2504"/>
                </a:lnTo>
                <a:lnTo>
                  <a:pt x="2239" y="2542"/>
                </a:lnTo>
                <a:lnTo>
                  <a:pt x="2213" y="2584"/>
                </a:lnTo>
                <a:lnTo>
                  <a:pt x="2193" y="2630"/>
                </a:lnTo>
                <a:lnTo>
                  <a:pt x="2177" y="2677"/>
                </a:lnTo>
                <a:lnTo>
                  <a:pt x="2168" y="2727"/>
                </a:lnTo>
                <a:lnTo>
                  <a:pt x="2165" y="2779"/>
                </a:lnTo>
                <a:lnTo>
                  <a:pt x="2168" y="2831"/>
                </a:lnTo>
                <a:lnTo>
                  <a:pt x="2177" y="2882"/>
                </a:lnTo>
                <a:lnTo>
                  <a:pt x="2193" y="2929"/>
                </a:lnTo>
                <a:lnTo>
                  <a:pt x="2213" y="2975"/>
                </a:lnTo>
                <a:lnTo>
                  <a:pt x="2239" y="3017"/>
                </a:lnTo>
                <a:lnTo>
                  <a:pt x="2270" y="3055"/>
                </a:lnTo>
                <a:lnTo>
                  <a:pt x="2304" y="3090"/>
                </a:lnTo>
                <a:lnTo>
                  <a:pt x="2343" y="3120"/>
                </a:lnTo>
                <a:lnTo>
                  <a:pt x="2385" y="3146"/>
                </a:lnTo>
                <a:lnTo>
                  <a:pt x="2429" y="3166"/>
                </a:lnTo>
                <a:lnTo>
                  <a:pt x="2478" y="3182"/>
                </a:lnTo>
                <a:lnTo>
                  <a:pt x="2528" y="3191"/>
                </a:lnTo>
                <a:lnTo>
                  <a:pt x="2579" y="3195"/>
                </a:lnTo>
                <a:lnTo>
                  <a:pt x="2632" y="3191"/>
                </a:lnTo>
                <a:lnTo>
                  <a:pt x="2681" y="3182"/>
                </a:lnTo>
                <a:lnTo>
                  <a:pt x="2729" y="3166"/>
                </a:lnTo>
                <a:lnTo>
                  <a:pt x="2774" y="3146"/>
                </a:lnTo>
                <a:lnTo>
                  <a:pt x="2816" y="3120"/>
                </a:lnTo>
                <a:lnTo>
                  <a:pt x="2855" y="3090"/>
                </a:lnTo>
                <a:lnTo>
                  <a:pt x="2889" y="3055"/>
                </a:lnTo>
                <a:lnTo>
                  <a:pt x="2920" y="3017"/>
                </a:lnTo>
                <a:lnTo>
                  <a:pt x="2945" y="2975"/>
                </a:lnTo>
                <a:lnTo>
                  <a:pt x="2966" y="2929"/>
                </a:lnTo>
                <a:lnTo>
                  <a:pt x="2981" y="2882"/>
                </a:lnTo>
                <a:lnTo>
                  <a:pt x="2991" y="2831"/>
                </a:lnTo>
                <a:lnTo>
                  <a:pt x="2994" y="2779"/>
                </a:lnTo>
                <a:lnTo>
                  <a:pt x="2991" y="2727"/>
                </a:lnTo>
                <a:lnTo>
                  <a:pt x="2981" y="2677"/>
                </a:lnTo>
                <a:lnTo>
                  <a:pt x="2966" y="2630"/>
                </a:lnTo>
                <a:lnTo>
                  <a:pt x="2945" y="2584"/>
                </a:lnTo>
                <a:lnTo>
                  <a:pt x="2920" y="2542"/>
                </a:lnTo>
                <a:lnTo>
                  <a:pt x="2889" y="2504"/>
                </a:lnTo>
                <a:lnTo>
                  <a:pt x="2855" y="2469"/>
                </a:lnTo>
                <a:lnTo>
                  <a:pt x="2816" y="2439"/>
                </a:lnTo>
                <a:lnTo>
                  <a:pt x="2774" y="2413"/>
                </a:lnTo>
                <a:lnTo>
                  <a:pt x="2729" y="2392"/>
                </a:lnTo>
                <a:lnTo>
                  <a:pt x="2681" y="2377"/>
                </a:lnTo>
                <a:lnTo>
                  <a:pt x="2632" y="2367"/>
                </a:lnTo>
                <a:lnTo>
                  <a:pt x="2579" y="2364"/>
                </a:lnTo>
                <a:close/>
                <a:moveTo>
                  <a:pt x="604" y="1277"/>
                </a:moveTo>
                <a:lnTo>
                  <a:pt x="553" y="1280"/>
                </a:lnTo>
                <a:lnTo>
                  <a:pt x="503" y="1289"/>
                </a:lnTo>
                <a:lnTo>
                  <a:pt x="454" y="1305"/>
                </a:lnTo>
                <a:lnTo>
                  <a:pt x="410" y="1325"/>
                </a:lnTo>
                <a:lnTo>
                  <a:pt x="368" y="1351"/>
                </a:lnTo>
                <a:lnTo>
                  <a:pt x="329" y="1382"/>
                </a:lnTo>
                <a:lnTo>
                  <a:pt x="295" y="1416"/>
                </a:lnTo>
                <a:lnTo>
                  <a:pt x="264" y="1455"/>
                </a:lnTo>
                <a:lnTo>
                  <a:pt x="238" y="1497"/>
                </a:lnTo>
                <a:lnTo>
                  <a:pt x="218" y="1543"/>
                </a:lnTo>
                <a:lnTo>
                  <a:pt x="202" y="1590"/>
                </a:lnTo>
                <a:lnTo>
                  <a:pt x="193" y="1640"/>
                </a:lnTo>
                <a:lnTo>
                  <a:pt x="190" y="1692"/>
                </a:lnTo>
                <a:lnTo>
                  <a:pt x="193" y="1744"/>
                </a:lnTo>
                <a:lnTo>
                  <a:pt x="202" y="1794"/>
                </a:lnTo>
                <a:lnTo>
                  <a:pt x="218" y="1842"/>
                </a:lnTo>
                <a:lnTo>
                  <a:pt x="238" y="1888"/>
                </a:lnTo>
                <a:lnTo>
                  <a:pt x="264" y="1929"/>
                </a:lnTo>
                <a:lnTo>
                  <a:pt x="295" y="1968"/>
                </a:lnTo>
                <a:lnTo>
                  <a:pt x="329" y="2002"/>
                </a:lnTo>
                <a:lnTo>
                  <a:pt x="368" y="2033"/>
                </a:lnTo>
                <a:lnTo>
                  <a:pt x="410" y="2059"/>
                </a:lnTo>
                <a:lnTo>
                  <a:pt x="454" y="2079"/>
                </a:lnTo>
                <a:lnTo>
                  <a:pt x="503" y="2095"/>
                </a:lnTo>
                <a:lnTo>
                  <a:pt x="553" y="2104"/>
                </a:lnTo>
                <a:lnTo>
                  <a:pt x="604" y="2107"/>
                </a:lnTo>
                <a:lnTo>
                  <a:pt x="656" y="2104"/>
                </a:lnTo>
                <a:lnTo>
                  <a:pt x="706" y="2095"/>
                </a:lnTo>
                <a:lnTo>
                  <a:pt x="754" y="2079"/>
                </a:lnTo>
                <a:lnTo>
                  <a:pt x="799" y="2059"/>
                </a:lnTo>
                <a:lnTo>
                  <a:pt x="841" y="2033"/>
                </a:lnTo>
                <a:lnTo>
                  <a:pt x="879" y="2002"/>
                </a:lnTo>
                <a:lnTo>
                  <a:pt x="914" y="1968"/>
                </a:lnTo>
                <a:lnTo>
                  <a:pt x="945" y="1929"/>
                </a:lnTo>
                <a:lnTo>
                  <a:pt x="970" y="1888"/>
                </a:lnTo>
                <a:lnTo>
                  <a:pt x="991" y="1842"/>
                </a:lnTo>
                <a:lnTo>
                  <a:pt x="1006" y="1794"/>
                </a:lnTo>
                <a:lnTo>
                  <a:pt x="1016" y="1744"/>
                </a:lnTo>
                <a:lnTo>
                  <a:pt x="1019" y="1692"/>
                </a:lnTo>
                <a:lnTo>
                  <a:pt x="1016" y="1640"/>
                </a:lnTo>
                <a:lnTo>
                  <a:pt x="1006" y="1590"/>
                </a:lnTo>
                <a:lnTo>
                  <a:pt x="991" y="1543"/>
                </a:lnTo>
                <a:lnTo>
                  <a:pt x="970" y="1497"/>
                </a:lnTo>
                <a:lnTo>
                  <a:pt x="945" y="1455"/>
                </a:lnTo>
                <a:lnTo>
                  <a:pt x="914" y="1416"/>
                </a:lnTo>
                <a:lnTo>
                  <a:pt x="880" y="1382"/>
                </a:lnTo>
                <a:lnTo>
                  <a:pt x="841" y="1351"/>
                </a:lnTo>
                <a:lnTo>
                  <a:pt x="799" y="1325"/>
                </a:lnTo>
                <a:lnTo>
                  <a:pt x="755" y="1305"/>
                </a:lnTo>
                <a:lnTo>
                  <a:pt x="706" y="1289"/>
                </a:lnTo>
                <a:lnTo>
                  <a:pt x="657" y="1280"/>
                </a:lnTo>
                <a:lnTo>
                  <a:pt x="604" y="1277"/>
                </a:lnTo>
                <a:close/>
                <a:moveTo>
                  <a:pt x="2579" y="191"/>
                </a:moveTo>
                <a:lnTo>
                  <a:pt x="2528" y="194"/>
                </a:lnTo>
                <a:lnTo>
                  <a:pt x="2478" y="203"/>
                </a:lnTo>
                <a:lnTo>
                  <a:pt x="2430" y="219"/>
                </a:lnTo>
                <a:lnTo>
                  <a:pt x="2385" y="239"/>
                </a:lnTo>
                <a:lnTo>
                  <a:pt x="2343" y="265"/>
                </a:lnTo>
                <a:lnTo>
                  <a:pt x="2305" y="296"/>
                </a:lnTo>
                <a:lnTo>
                  <a:pt x="2270" y="331"/>
                </a:lnTo>
                <a:lnTo>
                  <a:pt x="2239" y="369"/>
                </a:lnTo>
                <a:lnTo>
                  <a:pt x="2213" y="411"/>
                </a:lnTo>
                <a:lnTo>
                  <a:pt x="2193" y="457"/>
                </a:lnTo>
                <a:lnTo>
                  <a:pt x="2177" y="504"/>
                </a:lnTo>
                <a:lnTo>
                  <a:pt x="2168" y="554"/>
                </a:lnTo>
                <a:lnTo>
                  <a:pt x="2165" y="606"/>
                </a:lnTo>
                <a:lnTo>
                  <a:pt x="2168" y="659"/>
                </a:lnTo>
                <a:lnTo>
                  <a:pt x="2177" y="708"/>
                </a:lnTo>
                <a:lnTo>
                  <a:pt x="2193" y="756"/>
                </a:lnTo>
                <a:lnTo>
                  <a:pt x="2213" y="802"/>
                </a:lnTo>
                <a:lnTo>
                  <a:pt x="2239" y="843"/>
                </a:lnTo>
                <a:lnTo>
                  <a:pt x="2270" y="882"/>
                </a:lnTo>
                <a:lnTo>
                  <a:pt x="2304" y="916"/>
                </a:lnTo>
                <a:lnTo>
                  <a:pt x="2343" y="947"/>
                </a:lnTo>
                <a:lnTo>
                  <a:pt x="2385" y="973"/>
                </a:lnTo>
                <a:lnTo>
                  <a:pt x="2429" y="993"/>
                </a:lnTo>
                <a:lnTo>
                  <a:pt x="2478" y="1009"/>
                </a:lnTo>
                <a:lnTo>
                  <a:pt x="2528" y="1018"/>
                </a:lnTo>
                <a:lnTo>
                  <a:pt x="2579" y="1021"/>
                </a:lnTo>
                <a:lnTo>
                  <a:pt x="2632" y="1018"/>
                </a:lnTo>
                <a:lnTo>
                  <a:pt x="2681" y="1009"/>
                </a:lnTo>
                <a:lnTo>
                  <a:pt x="2729" y="993"/>
                </a:lnTo>
                <a:lnTo>
                  <a:pt x="2774" y="973"/>
                </a:lnTo>
                <a:lnTo>
                  <a:pt x="2816" y="947"/>
                </a:lnTo>
                <a:lnTo>
                  <a:pt x="2855" y="916"/>
                </a:lnTo>
                <a:lnTo>
                  <a:pt x="2889" y="882"/>
                </a:lnTo>
                <a:lnTo>
                  <a:pt x="2920" y="843"/>
                </a:lnTo>
                <a:lnTo>
                  <a:pt x="2945" y="802"/>
                </a:lnTo>
                <a:lnTo>
                  <a:pt x="2966" y="756"/>
                </a:lnTo>
                <a:lnTo>
                  <a:pt x="2981" y="708"/>
                </a:lnTo>
                <a:lnTo>
                  <a:pt x="2991" y="659"/>
                </a:lnTo>
                <a:lnTo>
                  <a:pt x="2994" y="606"/>
                </a:lnTo>
                <a:lnTo>
                  <a:pt x="2991" y="554"/>
                </a:lnTo>
                <a:lnTo>
                  <a:pt x="2981" y="504"/>
                </a:lnTo>
                <a:lnTo>
                  <a:pt x="2966" y="457"/>
                </a:lnTo>
                <a:lnTo>
                  <a:pt x="2945" y="411"/>
                </a:lnTo>
                <a:lnTo>
                  <a:pt x="2920" y="369"/>
                </a:lnTo>
                <a:lnTo>
                  <a:pt x="2889" y="331"/>
                </a:lnTo>
                <a:lnTo>
                  <a:pt x="2855" y="296"/>
                </a:lnTo>
                <a:lnTo>
                  <a:pt x="2816" y="265"/>
                </a:lnTo>
                <a:lnTo>
                  <a:pt x="2774" y="239"/>
                </a:lnTo>
                <a:lnTo>
                  <a:pt x="2729" y="219"/>
                </a:lnTo>
                <a:lnTo>
                  <a:pt x="2681" y="203"/>
                </a:lnTo>
                <a:lnTo>
                  <a:pt x="2632" y="194"/>
                </a:lnTo>
                <a:lnTo>
                  <a:pt x="2579" y="191"/>
                </a:lnTo>
                <a:close/>
                <a:moveTo>
                  <a:pt x="2578" y="0"/>
                </a:moveTo>
                <a:lnTo>
                  <a:pt x="2640" y="3"/>
                </a:lnTo>
                <a:lnTo>
                  <a:pt x="2701" y="13"/>
                </a:lnTo>
                <a:lnTo>
                  <a:pt x="2758" y="28"/>
                </a:lnTo>
                <a:lnTo>
                  <a:pt x="2814" y="48"/>
                </a:lnTo>
                <a:lnTo>
                  <a:pt x="2866" y="73"/>
                </a:lnTo>
                <a:lnTo>
                  <a:pt x="2917" y="104"/>
                </a:lnTo>
                <a:lnTo>
                  <a:pt x="2963" y="138"/>
                </a:lnTo>
                <a:lnTo>
                  <a:pt x="3006" y="177"/>
                </a:lnTo>
                <a:lnTo>
                  <a:pt x="3045" y="221"/>
                </a:lnTo>
                <a:lnTo>
                  <a:pt x="3079" y="267"/>
                </a:lnTo>
                <a:lnTo>
                  <a:pt x="3110" y="318"/>
                </a:lnTo>
                <a:lnTo>
                  <a:pt x="3135" y="370"/>
                </a:lnTo>
                <a:lnTo>
                  <a:pt x="3155" y="426"/>
                </a:lnTo>
                <a:lnTo>
                  <a:pt x="3170" y="483"/>
                </a:lnTo>
                <a:lnTo>
                  <a:pt x="3180" y="543"/>
                </a:lnTo>
                <a:lnTo>
                  <a:pt x="3183" y="605"/>
                </a:lnTo>
                <a:lnTo>
                  <a:pt x="3180" y="667"/>
                </a:lnTo>
                <a:lnTo>
                  <a:pt x="3170" y="728"/>
                </a:lnTo>
                <a:lnTo>
                  <a:pt x="3155" y="785"/>
                </a:lnTo>
                <a:lnTo>
                  <a:pt x="3134" y="841"/>
                </a:lnTo>
                <a:lnTo>
                  <a:pt x="3110" y="893"/>
                </a:lnTo>
                <a:lnTo>
                  <a:pt x="3079" y="944"/>
                </a:lnTo>
                <a:lnTo>
                  <a:pt x="3044" y="990"/>
                </a:lnTo>
                <a:lnTo>
                  <a:pt x="3005" y="1034"/>
                </a:lnTo>
                <a:lnTo>
                  <a:pt x="2963" y="1073"/>
                </a:lnTo>
                <a:lnTo>
                  <a:pt x="2915" y="1107"/>
                </a:lnTo>
                <a:lnTo>
                  <a:pt x="2866" y="1138"/>
                </a:lnTo>
                <a:lnTo>
                  <a:pt x="2814" y="1163"/>
                </a:lnTo>
                <a:lnTo>
                  <a:pt x="2758" y="1183"/>
                </a:lnTo>
                <a:lnTo>
                  <a:pt x="2700" y="1198"/>
                </a:lnTo>
                <a:lnTo>
                  <a:pt x="2640" y="1208"/>
                </a:lnTo>
                <a:lnTo>
                  <a:pt x="2578" y="1211"/>
                </a:lnTo>
                <a:lnTo>
                  <a:pt x="2521" y="1208"/>
                </a:lnTo>
                <a:lnTo>
                  <a:pt x="2464" y="1199"/>
                </a:lnTo>
                <a:lnTo>
                  <a:pt x="2410" y="1186"/>
                </a:lnTo>
                <a:lnTo>
                  <a:pt x="2357" y="1169"/>
                </a:lnTo>
                <a:lnTo>
                  <a:pt x="2307" y="1146"/>
                </a:lnTo>
                <a:lnTo>
                  <a:pt x="2260" y="1119"/>
                </a:lnTo>
                <a:lnTo>
                  <a:pt x="2215" y="1088"/>
                </a:lnTo>
                <a:lnTo>
                  <a:pt x="2173" y="1053"/>
                </a:lnTo>
                <a:lnTo>
                  <a:pt x="2134" y="1015"/>
                </a:lnTo>
                <a:lnTo>
                  <a:pt x="2099" y="973"/>
                </a:lnTo>
                <a:lnTo>
                  <a:pt x="1173" y="1492"/>
                </a:lnTo>
                <a:lnTo>
                  <a:pt x="1187" y="1539"/>
                </a:lnTo>
                <a:lnTo>
                  <a:pt x="1199" y="1589"/>
                </a:lnTo>
                <a:lnTo>
                  <a:pt x="1205" y="1640"/>
                </a:lnTo>
                <a:lnTo>
                  <a:pt x="1207" y="1692"/>
                </a:lnTo>
                <a:lnTo>
                  <a:pt x="1205" y="1743"/>
                </a:lnTo>
                <a:lnTo>
                  <a:pt x="1199" y="1795"/>
                </a:lnTo>
                <a:lnTo>
                  <a:pt x="1187" y="1843"/>
                </a:lnTo>
                <a:lnTo>
                  <a:pt x="1173" y="1892"/>
                </a:lnTo>
                <a:lnTo>
                  <a:pt x="2101" y="2411"/>
                </a:lnTo>
                <a:lnTo>
                  <a:pt x="2136" y="2370"/>
                </a:lnTo>
                <a:lnTo>
                  <a:pt x="2174" y="2332"/>
                </a:lnTo>
                <a:lnTo>
                  <a:pt x="2216" y="2297"/>
                </a:lnTo>
                <a:lnTo>
                  <a:pt x="2262" y="2266"/>
                </a:lnTo>
                <a:lnTo>
                  <a:pt x="2309" y="2239"/>
                </a:lnTo>
                <a:lnTo>
                  <a:pt x="2359" y="2216"/>
                </a:lnTo>
                <a:lnTo>
                  <a:pt x="2412" y="2199"/>
                </a:lnTo>
                <a:lnTo>
                  <a:pt x="2465" y="2185"/>
                </a:lnTo>
                <a:lnTo>
                  <a:pt x="2522" y="2177"/>
                </a:lnTo>
                <a:lnTo>
                  <a:pt x="2579" y="2175"/>
                </a:lnTo>
                <a:lnTo>
                  <a:pt x="2641" y="2178"/>
                </a:lnTo>
                <a:lnTo>
                  <a:pt x="2701" y="2188"/>
                </a:lnTo>
                <a:lnTo>
                  <a:pt x="2759" y="2202"/>
                </a:lnTo>
                <a:lnTo>
                  <a:pt x="2815" y="2223"/>
                </a:lnTo>
                <a:lnTo>
                  <a:pt x="2867" y="2248"/>
                </a:lnTo>
                <a:lnTo>
                  <a:pt x="2918" y="2278"/>
                </a:lnTo>
                <a:lnTo>
                  <a:pt x="2964" y="2313"/>
                </a:lnTo>
                <a:lnTo>
                  <a:pt x="3007" y="2352"/>
                </a:lnTo>
                <a:lnTo>
                  <a:pt x="3046" y="2396"/>
                </a:lnTo>
                <a:lnTo>
                  <a:pt x="3080" y="2442"/>
                </a:lnTo>
                <a:lnTo>
                  <a:pt x="3111" y="2491"/>
                </a:lnTo>
                <a:lnTo>
                  <a:pt x="3137" y="2545"/>
                </a:lnTo>
                <a:lnTo>
                  <a:pt x="3157" y="2601"/>
                </a:lnTo>
                <a:lnTo>
                  <a:pt x="3171" y="2658"/>
                </a:lnTo>
                <a:lnTo>
                  <a:pt x="3181" y="2718"/>
                </a:lnTo>
                <a:lnTo>
                  <a:pt x="3184" y="2780"/>
                </a:lnTo>
                <a:lnTo>
                  <a:pt x="3181" y="2842"/>
                </a:lnTo>
                <a:lnTo>
                  <a:pt x="3171" y="2902"/>
                </a:lnTo>
                <a:lnTo>
                  <a:pt x="3157" y="2960"/>
                </a:lnTo>
                <a:lnTo>
                  <a:pt x="3137" y="3016"/>
                </a:lnTo>
                <a:lnTo>
                  <a:pt x="3111" y="3068"/>
                </a:lnTo>
                <a:lnTo>
                  <a:pt x="3081" y="3118"/>
                </a:lnTo>
                <a:lnTo>
                  <a:pt x="3046" y="3165"/>
                </a:lnTo>
                <a:lnTo>
                  <a:pt x="3007" y="3208"/>
                </a:lnTo>
                <a:lnTo>
                  <a:pt x="2964" y="3247"/>
                </a:lnTo>
                <a:lnTo>
                  <a:pt x="2918" y="3282"/>
                </a:lnTo>
                <a:lnTo>
                  <a:pt x="2868" y="3313"/>
                </a:lnTo>
                <a:lnTo>
                  <a:pt x="2815" y="3337"/>
                </a:lnTo>
                <a:lnTo>
                  <a:pt x="2759" y="3358"/>
                </a:lnTo>
                <a:lnTo>
                  <a:pt x="2702" y="3373"/>
                </a:lnTo>
                <a:lnTo>
                  <a:pt x="2642" y="3382"/>
                </a:lnTo>
                <a:lnTo>
                  <a:pt x="2580" y="3385"/>
                </a:lnTo>
                <a:lnTo>
                  <a:pt x="2519" y="3382"/>
                </a:lnTo>
                <a:lnTo>
                  <a:pt x="2458" y="3373"/>
                </a:lnTo>
                <a:lnTo>
                  <a:pt x="2400" y="3358"/>
                </a:lnTo>
                <a:lnTo>
                  <a:pt x="2345" y="3337"/>
                </a:lnTo>
                <a:lnTo>
                  <a:pt x="2292" y="3312"/>
                </a:lnTo>
                <a:lnTo>
                  <a:pt x="2243" y="3282"/>
                </a:lnTo>
                <a:lnTo>
                  <a:pt x="2196" y="3247"/>
                </a:lnTo>
                <a:lnTo>
                  <a:pt x="2154" y="3208"/>
                </a:lnTo>
                <a:lnTo>
                  <a:pt x="2115" y="3164"/>
                </a:lnTo>
                <a:lnTo>
                  <a:pt x="2080" y="3118"/>
                </a:lnTo>
                <a:lnTo>
                  <a:pt x="2049" y="3068"/>
                </a:lnTo>
                <a:lnTo>
                  <a:pt x="2024" y="3015"/>
                </a:lnTo>
                <a:lnTo>
                  <a:pt x="2004" y="2959"/>
                </a:lnTo>
                <a:lnTo>
                  <a:pt x="1988" y="2902"/>
                </a:lnTo>
                <a:lnTo>
                  <a:pt x="1979" y="2842"/>
                </a:lnTo>
                <a:lnTo>
                  <a:pt x="1976" y="2780"/>
                </a:lnTo>
                <a:lnTo>
                  <a:pt x="1979" y="2727"/>
                </a:lnTo>
                <a:lnTo>
                  <a:pt x="1985" y="2677"/>
                </a:lnTo>
                <a:lnTo>
                  <a:pt x="1996" y="2626"/>
                </a:lnTo>
                <a:lnTo>
                  <a:pt x="2012" y="2578"/>
                </a:lnTo>
                <a:lnTo>
                  <a:pt x="1085" y="2059"/>
                </a:lnTo>
                <a:lnTo>
                  <a:pt x="1050" y="2101"/>
                </a:lnTo>
                <a:lnTo>
                  <a:pt x="1011" y="2139"/>
                </a:lnTo>
                <a:lnTo>
                  <a:pt x="968" y="2174"/>
                </a:lnTo>
                <a:lnTo>
                  <a:pt x="924" y="2205"/>
                </a:lnTo>
                <a:lnTo>
                  <a:pt x="876" y="2233"/>
                </a:lnTo>
                <a:lnTo>
                  <a:pt x="825" y="2256"/>
                </a:lnTo>
                <a:lnTo>
                  <a:pt x="773" y="2273"/>
                </a:lnTo>
                <a:lnTo>
                  <a:pt x="719" y="2286"/>
                </a:lnTo>
                <a:lnTo>
                  <a:pt x="662" y="2295"/>
                </a:lnTo>
                <a:lnTo>
                  <a:pt x="604" y="2297"/>
                </a:lnTo>
                <a:lnTo>
                  <a:pt x="543" y="2294"/>
                </a:lnTo>
                <a:lnTo>
                  <a:pt x="483" y="2285"/>
                </a:lnTo>
                <a:lnTo>
                  <a:pt x="426" y="2270"/>
                </a:lnTo>
                <a:lnTo>
                  <a:pt x="370" y="2249"/>
                </a:lnTo>
                <a:lnTo>
                  <a:pt x="317" y="2225"/>
                </a:lnTo>
                <a:lnTo>
                  <a:pt x="267" y="2194"/>
                </a:lnTo>
                <a:lnTo>
                  <a:pt x="220" y="2159"/>
                </a:lnTo>
                <a:lnTo>
                  <a:pt x="178" y="2120"/>
                </a:lnTo>
                <a:lnTo>
                  <a:pt x="139" y="2077"/>
                </a:lnTo>
                <a:lnTo>
                  <a:pt x="104" y="2030"/>
                </a:lnTo>
                <a:lnTo>
                  <a:pt x="73" y="1980"/>
                </a:lnTo>
                <a:lnTo>
                  <a:pt x="47" y="1928"/>
                </a:lnTo>
                <a:lnTo>
                  <a:pt x="28" y="1872"/>
                </a:lnTo>
                <a:lnTo>
                  <a:pt x="12" y="1814"/>
                </a:lnTo>
                <a:lnTo>
                  <a:pt x="3" y="1754"/>
                </a:lnTo>
                <a:lnTo>
                  <a:pt x="0" y="1692"/>
                </a:lnTo>
                <a:lnTo>
                  <a:pt x="3" y="1630"/>
                </a:lnTo>
                <a:lnTo>
                  <a:pt x="12" y="1570"/>
                </a:lnTo>
                <a:lnTo>
                  <a:pt x="28" y="1513"/>
                </a:lnTo>
                <a:lnTo>
                  <a:pt x="47" y="1457"/>
                </a:lnTo>
                <a:lnTo>
                  <a:pt x="73" y="1403"/>
                </a:lnTo>
                <a:lnTo>
                  <a:pt x="104" y="1354"/>
                </a:lnTo>
                <a:lnTo>
                  <a:pt x="139" y="1308"/>
                </a:lnTo>
                <a:lnTo>
                  <a:pt x="177" y="1264"/>
                </a:lnTo>
                <a:lnTo>
                  <a:pt x="220" y="1225"/>
                </a:lnTo>
                <a:lnTo>
                  <a:pt x="266" y="1190"/>
                </a:lnTo>
                <a:lnTo>
                  <a:pt x="317" y="1160"/>
                </a:lnTo>
                <a:lnTo>
                  <a:pt x="369" y="1135"/>
                </a:lnTo>
                <a:lnTo>
                  <a:pt x="425" y="1114"/>
                </a:lnTo>
                <a:lnTo>
                  <a:pt x="482" y="1100"/>
                </a:lnTo>
                <a:lnTo>
                  <a:pt x="543" y="1090"/>
                </a:lnTo>
                <a:lnTo>
                  <a:pt x="603" y="1087"/>
                </a:lnTo>
                <a:lnTo>
                  <a:pt x="662" y="1089"/>
                </a:lnTo>
                <a:lnTo>
                  <a:pt x="718" y="1097"/>
                </a:lnTo>
                <a:lnTo>
                  <a:pt x="772" y="1111"/>
                </a:lnTo>
                <a:lnTo>
                  <a:pt x="825" y="1128"/>
                </a:lnTo>
                <a:lnTo>
                  <a:pt x="875" y="1151"/>
                </a:lnTo>
                <a:lnTo>
                  <a:pt x="923" y="1178"/>
                </a:lnTo>
                <a:lnTo>
                  <a:pt x="967" y="1210"/>
                </a:lnTo>
                <a:lnTo>
                  <a:pt x="1010" y="1244"/>
                </a:lnTo>
                <a:lnTo>
                  <a:pt x="1048" y="1283"/>
                </a:lnTo>
                <a:lnTo>
                  <a:pt x="1082" y="1324"/>
                </a:lnTo>
                <a:lnTo>
                  <a:pt x="2009" y="806"/>
                </a:lnTo>
                <a:lnTo>
                  <a:pt x="1994" y="758"/>
                </a:lnTo>
                <a:lnTo>
                  <a:pt x="1984" y="709"/>
                </a:lnTo>
                <a:lnTo>
                  <a:pt x="1977" y="658"/>
                </a:lnTo>
                <a:lnTo>
                  <a:pt x="1975" y="605"/>
                </a:lnTo>
                <a:lnTo>
                  <a:pt x="1978" y="543"/>
                </a:lnTo>
                <a:lnTo>
                  <a:pt x="1987" y="483"/>
                </a:lnTo>
                <a:lnTo>
                  <a:pt x="2002" y="426"/>
                </a:lnTo>
                <a:lnTo>
                  <a:pt x="2022" y="370"/>
                </a:lnTo>
                <a:lnTo>
                  <a:pt x="2048" y="318"/>
                </a:lnTo>
                <a:lnTo>
                  <a:pt x="2078" y="267"/>
                </a:lnTo>
                <a:lnTo>
                  <a:pt x="2113" y="221"/>
                </a:lnTo>
                <a:lnTo>
                  <a:pt x="2152" y="177"/>
                </a:lnTo>
                <a:lnTo>
                  <a:pt x="2195" y="138"/>
                </a:lnTo>
                <a:lnTo>
                  <a:pt x="2241" y="104"/>
                </a:lnTo>
                <a:lnTo>
                  <a:pt x="2291" y="73"/>
                </a:lnTo>
                <a:lnTo>
                  <a:pt x="2344" y="48"/>
                </a:lnTo>
                <a:lnTo>
                  <a:pt x="2399" y="28"/>
                </a:lnTo>
                <a:lnTo>
                  <a:pt x="2457" y="13"/>
                </a:lnTo>
                <a:lnTo>
                  <a:pt x="2517" y="3"/>
                </a:lnTo>
                <a:lnTo>
                  <a:pt x="2578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>
              <a:lnSpc>
                <a:spcPct val="120000"/>
              </a:lnSpc>
            </a:pPr>
            <a:endParaRPr lang="en-US" sz="16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Oval 20"/>
          <p:cNvSpPr>
            <a:spLocks noChangeArrowheads="1"/>
          </p:cNvSpPr>
          <p:nvPr/>
        </p:nvSpPr>
        <p:spPr bwMode="auto">
          <a:xfrm>
            <a:off x="2607630" y="5304046"/>
            <a:ext cx="716363" cy="71365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bg1">
                <a:lumMod val="95000"/>
              </a:schemeClr>
            </a:solidFill>
            <a:round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numCol="1" anchor="ctr" anchorCtr="0" compatLnSpc="1"/>
          <a:lstStyle/>
          <a:p>
            <a:pPr algn="ctr">
              <a:lnSpc>
                <a:spcPct val="120000"/>
              </a:lnSpc>
            </a:pPr>
            <a:r>
              <a:rPr 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01</a:t>
            </a:r>
            <a:endParaRPr lang="en-US" sz="2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3" name="Group 43"/>
          <p:cNvGrpSpPr/>
          <p:nvPr/>
        </p:nvGrpSpPr>
        <p:grpSpPr>
          <a:xfrm>
            <a:off x="2720543" y="2365658"/>
            <a:ext cx="490537" cy="523875"/>
            <a:chOff x="6332538" y="1931988"/>
            <a:chExt cx="490537" cy="523875"/>
          </a:xfrm>
          <a:solidFill>
            <a:schemeClr val="bg1"/>
          </a:solidFill>
        </p:grpSpPr>
        <p:sp>
          <p:nvSpPr>
            <p:cNvPr id="14" name="Freeform 34"/>
            <p:cNvSpPr/>
            <p:nvPr/>
          </p:nvSpPr>
          <p:spPr bwMode="auto">
            <a:xfrm>
              <a:off x="6332538" y="2295525"/>
              <a:ext cx="188912" cy="88900"/>
            </a:xfrm>
            <a:custGeom>
              <a:avLst/>
              <a:gdLst>
                <a:gd name="T0" fmla="*/ 1093 w 1191"/>
                <a:gd name="T1" fmla="*/ 0 h 556"/>
                <a:gd name="T2" fmla="*/ 1113 w 1191"/>
                <a:gd name="T3" fmla="*/ 2 h 556"/>
                <a:gd name="T4" fmla="*/ 1133 w 1191"/>
                <a:gd name="T5" fmla="*/ 8 h 556"/>
                <a:gd name="T6" fmla="*/ 1153 w 1191"/>
                <a:gd name="T7" fmla="*/ 19 h 556"/>
                <a:gd name="T8" fmla="*/ 1169 w 1191"/>
                <a:gd name="T9" fmla="*/ 34 h 556"/>
                <a:gd name="T10" fmla="*/ 1181 w 1191"/>
                <a:gd name="T11" fmla="*/ 52 h 556"/>
                <a:gd name="T12" fmla="*/ 1188 w 1191"/>
                <a:gd name="T13" fmla="*/ 71 h 556"/>
                <a:gd name="T14" fmla="*/ 1191 w 1191"/>
                <a:gd name="T15" fmla="*/ 91 h 556"/>
                <a:gd name="T16" fmla="*/ 1189 w 1191"/>
                <a:gd name="T17" fmla="*/ 113 h 556"/>
                <a:gd name="T18" fmla="*/ 1183 w 1191"/>
                <a:gd name="T19" fmla="*/ 133 h 556"/>
                <a:gd name="T20" fmla="*/ 1172 w 1191"/>
                <a:gd name="T21" fmla="*/ 152 h 556"/>
                <a:gd name="T22" fmla="*/ 1130 w 1191"/>
                <a:gd name="T23" fmla="*/ 203 h 556"/>
                <a:gd name="T24" fmla="*/ 1085 w 1191"/>
                <a:gd name="T25" fmla="*/ 251 h 556"/>
                <a:gd name="T26" fmla="*/ 1037 w 1191"/>
                <a:gd name="T27" fmla="*/ 298 h 556"/>
                <a:gd name="T28" fmla="*/ 987 w 1191"/>
                <a:gd name="T29" fmla="*/ 340 h 556"/>
                <a:gd name="T30" fmla="*/ 933 w 1191"/>
                <a:gd name="T31" fmla="*/ 378 h 556"/>
                <a:gd name="T32" fmla="*/ 878 w 1191"/>
                <a:gd name="T33" fmla="*/ 414 h 556"/>
                <a:gd name="T34" fmla="*/ 820 w 1191"/>
                <a:gd name="T35" fmla="*/ 446 h 556"/>
                <a:gd name="T36" fmla="*/ 747 w 1191"/>
                <a:gd name="T37" fmla="*/ 479 h 556"/>
                <a:gd name="T38" fmla="*/ 672 w 1191"/>
                <a:gd name="T39" fmla="*/ 507 h 556"/>
                <a:gd name="T40" fmla="*/ 596 w 1191"/>
                <a:gd name="T41" fmla="*/ 528 h 556"/>
                <a:gd name="T42" fmla="*/ 518 w 1191"/>
                <a:gd name="T43" fmla="*/ 543 h 556"/>
                <a:gd name="T44" fmla="*/ 439 w 1191"/>
                <a:gd name="T45" fmla="*/ 552 h 556"/>
                <a:gd name="T46" fmla="*/ 358 w 1191"/>
                <a:gd name="T47" fmla="*/ 556 h 556"/>
                <a:gd name="T48" fmla="*/ 95 w 1191"/>
                <a:gd name="T49" fmla="*/ 556 h 556"/>
                <a:gd name="T50" fmla="*/ 73 w 1191"/>
                <a:gd name="T51" fmla="*/ 553 h 556"/>
                <a:gd name="T52" fmla="*/ 53 w 1191"/>
                <a:gd name="T53" fmla="*/ 546 h 556"/>
                <a:gd name="T54" fmla="*/ 35 w 1191"/>
                <a:gd name="T55" fmla="*/ 535 h 556"/>
                <a:gd name="T56" fmla="*/ 20 w 1191"/>
                <a:gd name="T57" fmla="*/ 520 h 556"/>
                <a:gd name="T58" fmla="*/ 9 w 1191"/>
                <a:gd name="T59" fmla="*/ 503 h 556"/>
                <a:gd name="T60" fmla="*/ 2 w 1191"/>
                <a:gd name="T61" fmla="*/ 483 h 556"/>
                <a:gd name="T62" fmla="*/ 0 w 1191"/>
                <a:gd name="T63" fmla="*/ 461 h 556"/>
                <a:gd name="T64" fmla="*/ 2 w 1191"/>
                <a:gd name="T65" fmla="*/ 439 h 556"/>
                <a:gd name="T66" fmla="*/ 9 w 1191"/>
                <a:gd name="T67" fmla="*/ 419 h 556"/>
                <a:gd name="T68" fmla="*/ 20 w 1191"/>
                <a:gd name="T69" fmla="*/ 402 h 556"/>
                <a:gd name="T70" fmla="*/ 35 w 1191"/>
                <a:gd name="T71" fmla="*/ 387 h 556"/>
                <a:gd name="T72" fmla="*/ 53 w 1191"/>
                <a:gd name="T73" fmla="*/ 376 h 556"/>
                <a:gd name="T74" fmla="*/ 73 w 1191"/>
                <a:gd name="T75" fmla="*/ 369 h 556"/>
                <a:gd name="T76" fmla="*/ 95 w 1191"/>
                <a:gd name="T77" fmla="*/ 366 h 556"/>
                <a:gd name="T78" fmla="*/ 357 w 1191"/>
                <a:gd name="T79" fmla="*/ 366 h 556"/>
                <a:gd name="T80" fmla="*/ 423 w 1191"/>
                <a:gd name="T81" fmla="*/ 364 h 556"/>
                <a:gd name="T82" fmla="*/ 486 w 1191"/>
                <a:gd name="T83" fmla="*/ 357 h 556"/>
                <a:gd name="T84" fmla="*/ 549 w 1191"/>
                <a:gd name="T85" fmla="*/ 345 h 556"/>
                <a:gd name="T86" fmla="*/ 611 w 1191"/>
                <a:gd name="T87" fmla="*/ 328 h 556"/>
                <a:gd name="T88" fmla="*/ 670 w 1191"/>
                <a:gd name="T89" fmla="*/ 307 h 556"/>
                <a:gd name="T90" fmla="*/ 727 w 1191"/>
                <a:gd name="T91" fmla="*/ 281 h 556"/>
                <a:gd name="T92" fmla="*/ 783 w 1191"/>
                <a:gd name="T93" fmla="*/ 250 h 556"/>
                <a:gd name="T94" fmla="*/ 836 w 1191"/>
                <a:gd name="T95" fmla="*/ 216 h 556"/>
                <a:gd name="T96" fmla="*/ 887 w 1191"/>
                <a:gd name="T97" fmla="*/ 177 h 556"/>
                <a:gd name="T98" fmla="*/ 934 w 1191"/>
                <a:gd name="T99" fmla="*/ 135 h 556"/>
                <a:gd name="T100" fmla="*/ 979 w 1191"/>
                <a:gd name="T101" fmla="*/ 88 h 556"/>
                <a:gd name="T102" fmla="*/ 1020 w 1191"/>
                <a:gd name="T103" fmla="*/ 38 h 556"/>
                <a:gd name="T104" fmla="*/ 1035 w 1191"/>
                <a:gd name="T105" fmla="*/ 22 h 556"/>
                <a:gd name="T106" fmla="*/ 1053 w 1191"/>
                <a:gd name="T107" fmla="*/ 10 h 556"/>
                <a:gd name="T108" fmla="*/ 1072 w 1191"/>
                <a:gd name="T109" fmla="*/ 3 h 556"/>
                <a:gd name="T110" fmla="*/ 1093 w 1191"/>
                <a:gd name="T111" fmla="*/ 0 h 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191" h="556">
                  <a:moveTo>
                    <a:pt x="1093" y="0"/>
                  </a:moveTo>
                  <a:lnTo>
                    <a:pt x="1113" y="2"/>
                  </a:lnTo>
                  <a:lnTo>
                    <a:pt x="1133" y="8"/>
                  </a:lnTo>
                  <a:lnTo>
                    <a:pt x="1153" y="19"/>
                  </a:lnTo>
                  <a:lnTo>
                    <a:pt x="1169" y="34"/>
                  </a:lnTo>
                  <a:lnTo>
                    <a:pt x="1181" y="52"/>
                  </a:lnTo>
                  <a:lnTo>
                    <a:pt x="1188" y="71"/>
                  </a:lnTo>
                  <a:lnTo>
                    <a:pt x="1191" y="91"/>
                  </a:lnTo>
                  <a:lnTo>
                    <a:pt x="1189" y="113"/>
                  </a:lnTo>
                  <a:lnTo>
                    <a:pt x="1183" y="133"/>
                  </a:lnTo>
                  <a:lnTo>
                    <a:pt x="1172" y="152"/>
                  </a:lnTo>
                  <a:lnTo>
                    <a:pt x="1130" y="203"/>
                  </a:lnTo>
                  <a:lnTo>
                    <a:pt x="1085" y="251"/>
                  </a:lnTo>
                  <a:lnTo>
                    <a:pt x="1037" y="298"/>
                  </a:lnTo>
                  <a:lnTo>
                    <a:pt x="987" y="340"/>
                  </a:lnTo>
                  <a:lnTo>
                    <a:pt x="933" y="378"/>
                  </a:lnTo>
                  <a:lnTo>
                    <a:pt x="878" y="414"/>
                  </a:lnTo>
                  <a:lnTo>
                    <a:pt x="820" y="446"/>
                  </a:lnTo>
                  <a:lnTo>
                    <a:pt x="747" y="479"/>
                  </a:lnTo>
                  <a:lnTo>
                    <a:pt x="672" y="507"/>
                  </a:lnTo>
                  <a:lnTo>
                    <a:pt x="596" y="528"/>
                  </a:lnTo>
                  <a:lnTo>
                    <a:pt x="518" y="543"/>
                  </a:lnTo>
                  <a:lnTo>
                    <a:pt x="439" y="552"/>
                  </a:lnTo>
                  <a:lnTo>
                    <a:pt x="358" y="556"/>
                  </a:lnTo>
                  <a:lnTo>
                    <a:pt x="95" y="556"/>
                  </a:lnTo>
                  <a:lnTo>
                    <a:pt x="73" y="553"/>
                  </a:lnTo>
                  <a:lnTo>
                    <a:pt x="53" y="546"/>
                  </a:lnTo>
                  <a:lnTo>
                    <a:pt x="35" y="535"/>
                  </a:lnTo>
                  <a:lnTo>
                    <a:pt x="20" y="520"/>
                  </a:lnTo>
                  <a:lnTo>
                    <a:pt x="9" y="503"/>
                  </a:lnTo>
                  <a:lnTo>
                    <a:pt x="2" y="483"/>
                  </a:lnTo>
                  <a:lnTo>
                    <a:pt x="0" y="461"/>
                  </a:lnTo>
                  <a:lnTo>
                    <a:pt x="2" y="439"/>
                  </a:lnTo>
                  <a:lnTo>
                    <a:pt x="9" y="419"/>
                  </a:lnTo>
                  <a:lnTo>
                    <a:pt x="20" y="402"/>
                  </a:lnTo>
                  <a:lnTo>
                    <a:pt x="35" y="387"/>
                  </a:lnTo>
                  <a:lnTo>
                    <a:pt x="53" y="376"/>
                  </a:lnTo>
                  <a:lnTo>
                    <a:pt x="73" y="369"/>
                  </a:lnTo>
                  <a:lnTo>
                    <a:pt x="95" y="366"/>
                  </a:lnTo>
                  <a:lnTo>
                    <a:pt x="357" y="366"/>
                  </a:lnTo>
                  <a:lnTo>
                    <a:pt x="423" y="364"/>
                  </a:lnTo>
                  <a:lnTo>
                    <a:pt x="486" y="357"/>
                  </a:lnTo>
                  <a:lnTo>
                    <a:pt x="549" y="345"/>
                  </a:lnTo>
                  <a:lnTo>
                    <a:pt x="611" y="328"/>
                  </a:lnTo>
                  <a:lnTo>
                    <a:pt x="670" y="307"/>
                  </a:lnTo>
                  <a:lnTo>
                    <a:pt x="727" y="281"/>
                  </a:lnTo>
                  <a:lnTo>
                    <a:pt x="783" y="250"/>
                  </a:lnTo>
                  <a:lnTo>
                    <a:pt x="836" y="216"/>
                  </a:lnTo>
                  <a:lnTo>
                    <a:pt x="887" y="177"/>
                  </a:lnTo>
                  <a:lnTo>
                    <a:pt x="934" y="135"/>
                  </a:lnTo>
                  <a:lnTo>
                    <a:pt x="979" y="88"/>
                  </a:lnTo>
                  <a:lnTo>
                    <a:pt x="1020" y="38"/>
                  </a:lnTo>
                  <a:lnTo>
                    <a:pt x="1035" y="22"/>
                  </a:lnTo>
                  <a:lnTo>
                    <a:pt x="1053" y="10"/>
                  </a:lnTo>
                  <a:lnTo>
                    <a:pt x="1072" y="3"/>
                  </a:lnTo>
                  <a:lnTo>
                    <a:pt x="10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6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Freeform 35"/>
            <p:cNvSpPr/>
            <p:nvPr/>
          </p:nvSpPr>
          <p:spPr bwMode="auto">
            <a:xfrm>
              <a:off x="6551613" y="1931988"/>
              <a:ext cx="271462" cy="174625"/>
            </a:xfrm>
            <a:custGeom>
              <a:avLst/>
              <a:gdLst>
                <a:gd name="T0" fmla="*/ 1181 w 1703"/>
                <a:gd name="T1" fmla="*/ 4 h 1100"/>
                <a:gd name="T2" fmla="*/ 1218 w 1703"/>
                <a:gd name="T3" fmla="*/ 27 h 1100"/>
                <a:gd name="T4" fmla="*/ 1689 w 1703"/>
                <a:gd name="T5" fmla="*/ 500 h 1100"/>
                <a:gd name="T6" fmla="*/ 1703 w 1703"/>
                <a:gd name="T7" fmla="*/ 539 h 1100"/>
                <a:gd name="T8" fmla="*/ 1698 w 1703"/>
                <a:gd name="T9" fmla="*/ 581 h 1100"/>
                <a:gd name="T10" fmla="*/ 1676 w 1703"/>
                <a:gd name="T11" fmla="*/ 617 h 1100"/>
                <a:gd name="T12" fmla="*/ 1202 w 1703"/>
                <a:gd name="T13" fmla="*/ 1085 h 1100"/>
                <a:gd name="T14" fmla="*/ 1169 w 1703"/>
                <a:gd name="T15" fmla="*/ 1099 h 1100"/>
                <a:gd name="T16" fmla="*/ 1133 w 1703"/>
                <a:gd name="T17" fmla="*/ 1098 h 1100"/>
                <a:gd name="T18" fmla="*/ 1098 w 1703"/>
                <a:gd name="T19" fmla="*/ 1084 h 1100"/>
                <a:gd name="T20" fmla="*/ 1070 w 1703"/>
                <a:gd name="T21" fmla="*/ 1054 h 1100"/>
                <a:gd name="T22" fmla="*/ 1057 w 1703"/>
                <a:gd name="T23" fmla="*/ 1015 h 1100"/>
                <a:gd name="T24" fmla="*/ 1061 w 1703"/>
                <a:gd name="T25" fmla="*/ 974 h 1100"/>
                <a:gd name="T26" fmla="*/ 1084 w 1703"/>
                <a:gd name="T27" fmla="*/ 938 h 1100"/>
                <a:gd name="T28" fmla="*/ 826 w 1703"/>
                <a:gd name="T29" fmla="*/ 645 h 1100"/>
                <a:gd name="T30" fmla="*/ 699 w 1703"/>
                <a:gd name="T31" fmla="*/ 654 h 1100"/>
                <a:gd name="T32" fmla="*/ 577 w 1703"/>
                <a:gd name="T33" fmla="*/ 682 h 1100"/>
                <a:gd name="T34" fmla="*/ 461 w 1703"/>
                <a:gd name="T35" fmla="*/ 728 h 1100"/>
                <a:gd name="T36" fmla="*/ 354 w 1703"/>
                <a:gd name="T37" fmla="*/ 791 h 1100"/>
                <a:gd name="T38" fmla="*/ 257 w 1703"/>
                <a:gd name="T39" fmla="*/ 869 h 1100"/>
                <a:gd name="T40" fmla="*/ 171 w 1703"/>
                <a:gd name="T41" fmla="*/ 964 h 1100"/>
                <a:gd name="T42" fmla="*/ 137 w 1703"/>
                <a:gd name="T43" fmla="*/ 991 h 1100"/>
                <a:gd name="T44" fmla="*/ 95 w 1703"/>
                <a:gd name="T45" fmla="*/ 1000 h 1100"/>
                <a:gd name="T46" fmla="*/ 56 w 1703"/>
                <a:gd name="T47" fmla="*/ 992 h 1100"/>
                <a:gd name="T48" fmla="*/ 21 w 1703"/>
                <a:gd name="T49" fmla="*/ 966 h 1100"/>
                <a:gd name="T50" fmla="*/ 3 w 1703"/>
                <a:gd name="T51" fmla="*/ 928 h 1100"/>
                <a:gd name="T52" fmla="*/ 2 w 1703"/>
                <a:gd name="T53" fmla="*/ 886 h 1100"/>
                <a:gd name="T54" fmla="*/ 19 w 1703"/>
                <a:gd name="T55" fmla="*/ 848 h 1100"/>
                <a:gd name="T56" fmla="*/ 117 w 1703"/>
                <a:gd name="T57" fmla="*/ 739 h 1100"/>
                <a:gd name="T58" fmla="*/ 226 w 1703"/>
                <a:gd name="T59" fmla="*/ 648 h 1100"/>
                <a:gd name="T60" fmla="*/ 345 w 1703"/>
                <a:gd name="T61" fmla="*/ 573 h 1100"/>
                <a:gd name="T62" fmla="*/ 474 w 1703"/>
                <a:gd name="T63" fmla="*/ 516 h 1100"/>
                <a:gd name="T64" fmla="*/ 611 w 1703"/>
                <a:gd name="T65" fmla="*/ 477 h 1100"/>
                <a:gd name="T66" fmla="*/ 753 w 1703"/>
                <a:gd name="T67" fmla="*/ 457 h 1100"/>
                <a:gd name="T68" fmla="*/ 1378 w 1703"/>
                <a:gd name="T69" fmla="*/ 455 h 1100"/>
                <a:gd name="T70" fmla="*/ 1069 w 1703"/>
                <a:gd name="T71" fmla="*/ 144 h 1100"/>
                <a:gd name="T72" fmla="*/ 1056 w 1703"/>
                <a:gd name="T73" fmla="*/ 105 h 1100"/>
                <a:gd name="T74" fmla="*/ 1060 w 1703"/>
                <a:gd name="T75" fmla="*/ 63 h 1100"/>
                <a:gd name="T76" fmla="*/ 1083 w 1703"/>
                <a:gd name="T77" fmla="*/ 27 h 1100"/>
                <a:gd name="T78" fmla="*/ 1120 w 1703"/>
                <a:gd name="T79" fmla="*/ 4 h 1100"/>
                <a:gd name="T80" fmla="*/ 1161 w 1703"/>
                <a:gd name="T81" fmla="*/ 0 h 1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03" h="1100">
                  <a:moveTo>
                    <a:pt x="1161" y="0"/>
                  </a:moveTo>
                  <a:lnTo>
                    <a:pt x="1181" y="4"/>
                  </a:lnTo>
                  <a:lnTo>
                    <a:pt x="1200" y="13"/>
                  </a:lnTo>
                  <a:lnTo>
                    <a:pt x="1218" y="27"/>
                  </a:lnTo>
                  <a:lnTo>
                    <a:pt x="1676" y="483"/>
                  </a:lnTo>
                  <a:lnTo>
                    <a:pt x="1689" y="500"/>
                  </a:lnTo>
                  <a:lnTo>
                    <a:pt x="1698" y="519"/>
                  </a:lnTo>
                  <a:lnTo>
                    <a:pt x="1703" y="539"/>
                  </a:lnTo>
                  <a:lnTo>
                    <a:pt x="1703" y="559"/>
                  </a:lnTo>
                  <a:lnTo>
                    <a:pt x="1698" y="581"/>
                  </a:lnTo>
                  <a:lnTo>
                    <a:pt x="1689" y="600"/>
                  </a:lnTo>
                  <a:lnTo>
                    <a:pt x="1676" y="617"/>
                  </a:lnTo>
                  <a:lnTo>
                    <a:pt x="1218" y="1071"/>
                  </a:lnTo>
                  <a:lnTo>
                    <a:pt x="1202" y="1085"/>
                  </a:lnTo>
                  <a:lnTo>
                    <a:pt x="1186" y="1093"/>
                  </a:lnTo>
                  <a:lnTo>
                    <a:pt x="1169" y="1099"/>
                  </a:lnTo>
                  <a:lnTo>
                    <a:pt x="1151" y="1100"/>
                  </a:lnTo>
                  <a:lnTo>
                    <a:pt x="1133" y="1098"/>
                  </a:lnTo>
                  <a:lnTo>
                    <a:pt x="1116" y="1093"/>
                  </a:lnTo>
                  <a:lnTo>
                    <a:pt x="1098" y="1084"/>
                  </a:lnTo>
                  <a:lnTo>
                    <a:pt x="1084" y="1071"/>
                  </a:lnTo>
                  <a:lnTo>
                    <a:pt x="1070" y="1054"/>
                  </a:lnTo>
                  <a:lnTo>
                    <a:pt x="1061" y="1035"/>
                  </a:lnTo>
                  <a:lnTo>
                    <a:pt x="1057" y="1015"/>
                  </a:lnTo>
                  <a:lnTo>
                    <a:pt x="1057" y="995"/>
                  </a:lnTo>
                  <a:lnTo>
                    <a:pt x="1061" y="974"/>
                  </a:lnTo>
                  <a:lnTo>
                    <a:pt x="1070" y="955"/>
                  </a:lnTo>
                  <a:lnTo>
                    <a:pt x="1084" y="938"/>
                  </a:lnTo>
                  <a:lnTo>
                    <a:pt x="1379" y="645"/>
                  </a:lnTo>
                  <a:lnTo>
                    <a:pt x="826" y="645"/>
                  </a:lnTo>
                  <a:lnTo>
                    <a:pt x="762" y="647"/>
                  </a:lnTo>
                  <a:lnTo>
                    <a:pt x="699" y="654"/>
                  </a:lnTo>
                  <a:lnTo>
                    <a:pt x="637" y="666"/>
                  </a:lnTo>
                  <a:lnTo>
                    <a:pt x="577" y="682"/>
                  </a:lnTo>
                  <a:lnTo>
                    <a:pt x="518" y="703"/>
                  </a:lnTo>
                  <a:lnTo>
                    <a:pt x="461" y="728"/>
                  </a:lnTo>
                  <a:lnTo>
                    <a:pt x="407" y="758"/>
                  </a:lnTo>
                  <a:lnTo>
                    <a:pt x="354" y="791"/>
                  </a:lnTo>
                  <a:lnTo>
                    <a:pt x="304" y="828"/>
                  </a:lnTo>
                  <a:lnTo>
                    <a:pt x="257" y="869"/>
                  </a:lnTo>
                  <a:lnTo>
                    <a:pt x="213" y="915"/>
                  </a:lnTo>
                  <a:lnTo>
                    <a:pt x="171" y="964"/>
                  </a:lnTo>
                  <a:lnTo>
                    <a:pt x="155" y="980"/>
                  </a:lnTo>
                  <a:lnTo>
                    <a:pt x="137" y="991"/>
                  </a:lnTo>
                  <a:lnTo>
                    <a:pt x="117" y="998"/>
                  </a:lnTo>
                  <a:lnTo>
                    <a:pt x="95" y="1000"/>
                  </a:lnTo>
                  <a:lnTo>
                    <a:pt x="75" y="998"/>
                  </a:lnTo>
                  <a:lnTo>
                    <a:pt x="56" y="992"/>
                  </a:lnTo>
                  <a:lnTo>
                    <a:pt x="38" y="981"/>
                  </a:lnTo>
                  <a:lnTo>
                    <a:pt x="21" y="966"/>
                  </a:lnTo>
                  <a:lnTo>
                    <a:pt x="10" y="948"/>
                  </a:lnTo>
                  <a:lnTo>
                    <a:pt x="3" y="928"/>
                  </a:lnTo>
                  <a:lnTo>
                    <a:pt x="0" y="908"/>
                  </a:lnTo>
                  <a:lnTo>
                    <a:pt x="2" y="886"/>
                  </a:lnTo>
                  <a:lnTo>
                    <a:pt x="8" y="866"/>
                  </a:lnTo>
                  <a:lnTo>
                    <a:pt x="19" y="848"/>
                  </a:lnTo>
                  <a:lnTo>
                    <a:pt x="66" y="792"/>
                  </a:lnTo>
                  <a:lnTo>
                    <a:pt x="117" y="739"/>
                  </a:lnTo>
                  <a:lnTo>
                    <a:pt x="169" y="692"/>
                  </a:lnTo>
                  <a:lnTo>
                    <a:pt x="226" y="648"/>
                  </a:lnTo>
                  <a:lnTo>
                    <a:pt x="284" y="609"/>
                  </a:lnTo>
                  <a:lnTo>
                    <a:pt x="345" y="573"/>
                  </a:lnTo>
                  <a:lnTo>
                    <a:pt x="409" y="542"/>
                  </a:lnTo>
                  <a:lnTo>
                    <a:pt x="474" y="516"/>
                  </a:lnTo>
                  <a:lnTo>
                    <a:pt x="541" y="494"/>
                  </a:lnTo>
                  <a:lnTo>
                    <a:pt x="611" y="477"/>
                  </a:lnTo>
                  <a:lnTo>
                    <a:pt x="681" y="465"/>
                  </a:lnTo>
                  <a:lnTo>
                    <a:pt x="753" y="457"/>
                  </a:lnTo>
                  <a:lnTo>
                    <a:pt x="825" y="455"/>
                  </a:lnTo>
                  <a:lnTo>
                    <a:pt x="1378" y="455"/>
                  </a:lnTo>
                  <a:lnTo>
                    <a:pt x="1083" y="161"/>
                  </a:lnTo>
                  <a:lnTo>
                    <a:pt x="1069" y="144"/>
                  </a:lnTo>
                  <a:lnTo>
                    <a:pt x="1060" y="125"/>
                  </a:lnTo>
                  <a:lnTo>
                    <a:pt x="1056" y="105"/>
                  </a:lnTo>
                  <a:lnTo>
                    <a:pt x="1056" y="84"/>
                  </a:lnTo>
                  <a:lnTo>
                    <a:pt x="1060" y="63"/>
                  </a:lnTo>
                  <a:lnTo>
                    <a:pt x="1069" y="44"/>
                  </a:lnTo>
                  <a:lnTo>
                    <a:pt x="1083" y="27"/>
                  </a:lnTo>
                  <a:lnTo>
                    <a:pt x="1100" y="13"/>
                  </a:lnTo>
                  <a:lnTo>
                    <a:pt x="1120" y="4"/>
                  </a:lnTo>
                  <a:lnTo>
                    <a:pt x="1140" y="0"/>
                  </a:lnTo>
                  <a:lnTo>
                    <a:pt x="11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6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Freeform 36"/>
            <p:cNvSpPr/>
            <p:nvPr/>
          </p:nvSpPr>
          <p:spPr bwMode="auto">
            <a:xfrm>
              <a:off x="6332538" y="2003425"/>
              <a:ext cx="490537" cy="452438"/>
            </a:xfrm>
            <a:custGeom>
              <a:avLst/>
              <a:gdLst>
                <a:gd name="T0" fmla="*/ 438 w 3083"/>
                <a:gd name="T1" fmla="*/ 3 h 2848"/>
                <a:gd name="T2" fmla="*/ 665 w 3083"/>
                <a:gd name="T3" fmla="*/ 47 h 2848"/>
                <a:gd name="T4" fmla="*/ 872 w 3083"/>
                <a:gd name="T5" fmla="*/ 139 h 2848"/>
                <a:gd name="T6" fmla="*/ 1052 w 3083"/>
                <a:gd name="T7" fmla="*/ 271 h 2848"/>
                <a:gd name="T8" fmla="*/ 1197 w 3083"/>
                <a:gd name="T9" fmla="*/ 440 h 2848"/>
                <a:gd name="T10" fmla="*/ 1304 w 3083"/>
                <a:gd name="T11" fmla="*/ 638 h 2848"/>
                <a:gd name="T12" fmla="*/ 1365 w 3083"/>
                <a:gd name="T13" fmla="*/ 858 h 2848"/>
                <a:gd name="T14" fmla="*/ 1377 w 3083"/>
                <a:gd name="T15" fmla="*/ 1379 h 2848"/>
                <a:gd name="T16" fmla="*/ 1403 w 3083"/>
                <a:gd name="T17" fmla="*/ 1586 h 2848"/>
                <a:gd name="T18" fmla="*/ 1479 w 3083"/>
                <a:gd name="T19" fmla="*/ 1775 h 2848"/>
                <a:gd name="T20" fmla="*/ 1597 w 3083"/>
                <a:gd name="T21" fmla="*/ 1937 h 2848"/>
                <a:gd name="T22" fmla="*/ 1750 w 3083"/>
                <a:gd name="T23" fmla="*/ 2067 h 2848"/>
                <a:gd name="T24" fmla="*/ 1931 w 3083"/>
                <a:gd name="T25" fmla="*/ 2157 h 2848"/>
                <a:gd name="T26" fmla="*/ 2135 w 3083"/>
                <a:gd name="T27" fmla="*/ 2200 h 2848"/>
                <a:gd name="T28" fmla="*/ 2464 w 3083"/>
                <a:gd name="T29" fmla="*/ 1910 h 2848"/>
                <a:gd name="T30" fmla="*/ 2437 w 3083"/>
                <a:gd name="T31" fmla="*/ 1853 h 2848"/>
                <a:gd name="T32" fmla="*/ 2450 w 3083"/>
                <a:gd name="T33" fmla="*/ 1794 h 2848"/>
                <a:gd name="T34" fmla="*/ 2501 w 3083"/>
                <a:gd name="T35" fmla="*/ 1753 h 2848"/>
                <a:gd name="T36" fmla="*/ 2562 w 3083"/>
                <a:gd name="T37" fmla="*/ 1753 h 2848"/>
                <a:gd name="T38" fmla="*/ 3056 w 3083"/>
                <a:gd name="T39" fmla="*/ 2231 h 2848"/>
                <a:gd name="T40" fmla="*/ 3083 w 3083"/>
                <a:gd name="T41" fmla="*/ 2288 h 2848"/>
                <a:gd name="T42" fmla="*/ 3069 w 3083"/>
                <a:gd name="T43" fmla="*/ 2348 h 2848"/>
                <a:gd name="T44" fmla="*/ 2582 w 3083"/>
                <a:gd name="T45" fmla="*/ 2833 h 2848"/>
                <a:gd name="T46" fmla="*/ 2531 w 3083"/>
                <a:gd name="T47" fmla="*/ 2848 h 2848"/>
                <a:gd name="T48" fmla="*/ 2478 w 3083"/>
                <a:gd name="T49" fmla="*/ 2832 h 2848"/>
                <a:gd name="T50" fmla="*/ 2441 w 3083"/>
                <a:gd name="T51" fmla="*/ 2784 h 2848"/>
                <a:gd name="T52" fmla="*/ 2441 w 3083"/>
                <a:gd name="T53" fmla="*/ 2722 h 2848"/>
                <a:gd name="T54" fmla="*/ 2759 w 3083"/>
                <a:gd name="T55" fmla="*/ 2393 h 2848"/>
                <a:gd name="T56" fmla="*/ 2049 w 3083"/>
                <a:gd name="T57" fmla="*/ 2381 h 2848"/>
                <a:gd name="T58" fmla="*/ 1827 w 3083"/>
                <a:gd name="T59" fmla="*/ 2320 h 2848"/>
                <a:gd name="T60" fmla="*/ 1629 w 3083"/>
                <a:gd name="T61" fmla="*/ 2214 h 2848"/>
                <a:gd name="T62" fmla="*/ 1460 w 3083"/>
                <a:gd name="T63" fmla="*/ 2068 h 2848"/>
                <a:gd name="T64" fmla="*/ 1327 w 3083"/>
                <a:gd name="T65" fmla="*/ 1890 h 2848"/>
                <a:gd name="T66" fmla="*/ 1235 w 3083"/>
                <a:gd name="T67" fmla="*/ 1685 h 2848"/>
                <a:gd name="T68" fmla="*/ 1190 w 3083"/>
                <a:gd name="T69" fmla="*/ 1458 h 2848"/>
                <a:gd name="T70" fmla="*/ 1184 w 3083"/>
                <a:gd name="T71" fmla="*/ 943 h 2848"/>
                <a:gd name="T72" fmla="*/ 1141 w 3083"/>
                <a:gd name="T73" fmla="*/ 741 h 2848"/>
                <a:gd name="T74" fmla="*/ 1050 w 3083"/>
                <a:gd name="T75" fmla="*/ 560 h 2848"/>
                <a:gd name="T76" fmla="*/ 919 w 3083"/>
                <a:gd name="T77" fmla="*/ 408 h 2848"/>
                <a:gd name="T78" fmla="*/ 756 w 3083"/>
                <a:gd name="T79" fmla="*/ 292 h 2848"/>
                <a:gd name="T80" fmla="*/ 567 w 3083"/>
                <a:gd name="T81" fmla="*/ 216 h 2848"/>
                <a:gd name="T82" fmla="*/ 358 w 3083"/>
                <a:gd name="T83" fmla="*/ 190 h 2848"/>
                <a:gd name="T84" fmla="*/ 54 w 3083"/>
                <a:gd name="T85" fmla="*/ 180 h 2848"/>
                <a:gd name="T86" fmla="*/ 10 w 3083"/>
                <a:gd name="T87" fmla="*/ 137 h 2848"/>
                <a:gd name="T88" fmla="*/ 3 w 3083"/>
                <a:gd name="T89" fmla="*/ 73 h 2848"/>
                <a:gd name="T90" fmla="*/ 35 w 3083"/>
                <a:gd name="T91" fmla="*/ 21 h 2848"/>
                <a:gd name="T92" fmla="*/ 95 w 3083"/>
                <a:gd name="T93" fmla="*/ 0 h 2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083" h="2848">
                  <a:moveTo>
                    <a:pt x="95" y="0"/>
                  </a:moveTo>
                  <a:lnTo>
                    <a:pt x="358" y="0"/>
                  </a:lnTo>
                  <a:lnTo>
                    <a:pt x="438" y="3"/>
                  </a:lnTo>
                  <a:lnTo>
                    <a:pt x="516" y="12"/>
                  </a:lnTo>
                  <a:lnTo>
                    <a:pt x="592" y="27"/>
                  </a:lnTo>
                  <a:lnTo>
                    <a:pt x="665" y="47"/>
                  </a:lnTo>
                  <a:lnTo>
                    <a:pt x="737" y="73"/>
                  </a:lnTo>
                  <a:lnTo>
                    <a:pt x="806" y="103"/>
                  </a:lnTo>
                  <a:lnTo>
                    <a:pt x="872" y="139"/>
                  </a:lnTo>
                  <a:lnTo>
                    <a:pt x="935" y="179"/>
                  </a:lnTo>
                  <a:lnTo>
                    <a:pt x="995" y="223"/>
                  </a:lnTo>
                  <a:lnTo>
                    <a:pt x="1052" y="271"/>
                  </a:lnTo>
                  <a:lnTo>
                    <a:pt x="1104" y="324"/>
                  </a:lnTo>
                  <a:lnTo>
                    <a:pt x="1153" y="380"/>
                  </a:lnTo>
                  <a:lnTo>
                    <a:pt x="1197" y="440"/>
                  </a:lnTo>
                  <a:lnTo>
                    <a:pt x="1238" y="503"/>
                  </a:lnTo>
                  <a:lnTo>
                    <a:pt x="1273" y="568"/>
                  </a:lnTo>
                  <a:lnTo>
                    <a:pt x="1304" y="638"/>
                  </a:lnTo>
                  <a:lnTo>
                    <a:pt x="1330" y="708"/>
                  </a:lnTo>
                  <a:lnTo>
                    <a:pt x="1350" y="782"/>
                  </a:lnTo>
                  <a:lnTo>
                    <a:pt x="1365" y="858"/>
                  </a:lnTo>
                  <a:lnTo>
                    <a:pt x="1374" y="935"/>
                  </a:lnTo>
                  <a:lnTo>
                    <a:pt x="1377" y="1014"/>
                  </a:lnTo>
                  <a:lnTo>
                    <a:pt x="1377" y="1379"/>
                  </a:lnTo>
                  <a:lnTo>
                    <a:pt x="1380" y="1450"/>
                  </a:lnTo>
                  <a:lnTo>
                    <a:pt x="1389" y="1519"/>
                  </a:lnTo>
                  <a:lnTo>
                    <a:pt x="1403" y="1586"/>
                  </a:lnTo>
                  <a:lnTo>
                    <a:pt x="1424" y="1652"/>
                  </a:lnTo>
                  <a:lnTo>
                    <a:pt x="1449" y="1715"/>
                  </a:lnTo>
                  <a:lnTo>
                    <a:pt x="1479" y="1775"/>
                  </a:lnTo>
                  <a:lnTo>
                    <a:pt x="1514" y="1833"/>
                  </a:lnTo>
                  <a:lnTo>
                    <a:pt x="1553" y="1887"/>
                  </a:lnTo>
                  <a:lnTo>
                    <a:pt x="1597" y="1937"/>
                  </a:lnTo>
                  <a:lnTo>
                    <a:pt x="1644" y="1985"/>
                  </a:lnTo>
                  <a:lnTo>
                    <a:pt x="1696" y="2028"/>
                  </a:lnTo>
                  <a:lnTo>
                    <a:pt x="1750" y="2067"/>
                  </a:lnTo>
                  <a:lnTo>
                    <a:pt x="1808" y="2101"/>
                  </a:lnTo>
                  <a:lnTo>
                    <a:pt x="1869" y="2132"/>
                  </a:lnTo>
                  <a:lnTo>
                    <a:pt x="1931" y="2157"/>
                  </a:lnTo>
                  <a:lnTo>
                    <a:pt x="1997" y="2177"/>
                  </a:lnTo>
                  <a:lnTo>
                    <a:pt x="2065" y="2192"/>
                  </a:lnTo>
                  <a:lnTo>
                    <a:pt x="2135" y="2200"/>
                  </a:lnTo>
                  <a:lnTo>
                    <a:pt x="2206" y="2203"/>
                  </a:lnTo>
                  <a:lnTo>
                    <a:pt x="2759" y="2203"/>
                  </a:lnTo>
                  <a:lnTo>
                    <a:pt x="2464" y="1910"/>
                  </a:lnTo>
                  <a:lnTo>
                    <a:pt x="2450" y="1893"/>
                  </a:lnTo>
                  <a:lnTo>
                    <a:pt x="2441" y="1874"/>
                  </a:lnTo>
                  <a:lnTo>
                    <a:pt x="2437" y="1853"/>
                  </a:lnTo>
                  <a:lnTo>
                    <a:pt x="2437" y="1833"/>
                  </a:lnTo>
                  <a:lnTo>
                    <a:pt x="2441" y="1813"/>
                  </a:lnTo>
                  <a:lnTo>
                    <a:pt x="2450" y="1794"/>
                  </a:lnTo>
                  <a:lnTo>
                    <a:pt x="2464" y="1776"/>
                  </a:lnTo>
                  <a:lnTo>
                    <a:pt x="2481" y="1762"/>
                  </a:lnTo>
                  <a:lnTo>
                    <a:pt x="2501" y="1753"/>
                  </a:lnTo>
                  <a:lnTo>
                    <a:pt x="2521" y="1748"/>
                  </a:lnTo>
                  <a:lnTo>
                    <a:pt x="2541" y="1748"/>
                  </a:lnTo>
                  <a:lnTo>
                    <a:pt x="2562" y="1753"/>
                  </a:lnTo>
                  <a:lnTo>
                    <a:pt x="2581" y="1762"/>
                  </a:lnTo>
                  <a:lnTo>
                    <a:pt x="2599" y="1776"/>
                  </a:lnTo>
                  <a:lnTo>
                    <a:pt x="3056" y="2231"/>
                  </a:lnTo>
                  <a:lnTo>
                    <a:pt x="3069" y="2248"/>
                  </a:lnTo>
                  <a:lnTo>
                    <a:pt x="3078" y="2267"/>
                  </a:lnTo>
                  <a:lnTo>
                    <a:pt x="3083" y="2288"/>
                  </a:lnTo>
                  <a:lnTo>
                    <a:pt x="3083" y="2308"/>
                  </a:lnTo>
                  <a:lnTo>
                    <a:pt x="3078" y="2329"/>
                  </a:lnTo>
                  <a:lnTo>
                    <a:pt x="3069" y="2348"/>
                  </a:lnTo>
                  <a:lnTo>
                    <a:pt x="3056" y="2365"/>
                  </a:lnTo>
                  <a:lnTo>
                    <a:pt x="2598" y="2820"/>
                  </a:lnTo>
                  <a:lnTo>
                    <a:pt x="2582" y="2833"/>
                  </a:lnTo>
                  <a:lnTo>
                    <a:pt x="2566" y="2841"/>
                  </a:lnTo>
                  <a:lnTo>
                    <a:pt x="2549" y="2847"/>
                  </a:lnTo>
                  <a:lnTo>
                    <a:pt x="2531" y="2848"/>
                  </a:lnTo>
                  <a:lnTo>
                    <a:pt x="2513" y="2846"/>
                  </a:lnTo>
                  <a:lnTo>
                    <a:pt x="2496" y="2841"/>
                  </a:lnTo>
                  <a:lnTo>
                    <a:pt x="2478" y="2832"/>
                  </a:lnTo>
                  <a:lnTo>
                    <a:pt x="2464" y="2820"/>
                  </a:lnTo>
                  <a:lnTo>
                    <a:pt x="2450" y="2803"/>
                  </a:lnTo>
                  <a:lnTo>
                    <a:pt x="2441" y="2784"/>
                  </a:lnTo>
                  <a:lnTo>
                    <a:pt x="2437" y="2763"/>
                  </a:lnTo>
                  <a:lnTo>
                    <a:pt x="2437" y="2743"/>
                  </a:lnTo>
                  <a:lnTo>
                    <a:pt x="2441" y="2722"/>
                  </a:lnTo>
                  <a:lnTo>
                    <a:pt x="2450" y="2703"/>
                  </a:lnTo>
                  <a:lnTo>
                    <a:pt x="2464" y="2686"/>
                  </a:lnTo>
                  <a:lnTo>
                    <a:pt x="2759" y="2393"/>
                  </a:lnTo>
                  <a:lnTo>
                    <a:pt x="2206" y="2393"/>
                  </a:lnTo>
                  <a:lnTo>
                    <a:pt x="2126" y="2389"/>
                  </a:lnTo>
                  <a:lnTo>
                    <a:pt x="2049" y="2381"/>
                  </a:lnTo>
                  <a:lnTo>
                    <a:pt x="1973" y="2366"/>
                  </a:lnTo>
                  <a:lnTo>
                    <a:pt x="1899" y="2346"/>
                  </a:lnTo>
                  <a:lnTo>
                    <a:pt x="1827" y="2320"/>
                  </a:lnTo>
                  <a:lnTo>
                    <a:pt x="1758" y="2290"/>
                  </a:lnTo>
                  <a:lnTo>
                    <a:pt x="1692" y="2254"/>
                  </a:lnTo>
                  <a:lnTo>
                    <a:pt x="1629" y="2214"/>
                  </a:lnTo>
                  <a:lnTo>
                    <a:pt x="1569" y="2170"/>
                  </a:lnTo>
                  <a:lnTo>
                    <a:pt x="1513" y="2122"/>
                  </a:lnTo>
                  <a:lnTo>
                    <a:pt x="1460" y="2068"/>
                  </a:lnTo>
                  <a:lnTo>
                    <a:pt x="1411" y="2013"/>
                  </a:lnTo>
                  <a:lnTo>
                    <a:pt x="1366" y="1953"/>
                  </a:lnTo>
                  <a:lnTo>
                    <a:pt x="1327" y="1890"/>
                  </a:lnTo>
                  <a:lnTo>
                    <a:pt x="1290" y="1825"/>
                  </a:lnTo>
                  <a:lnTo>
                    <a:pt x="1260" y="1755"/>
                  </a:lnTo>
                  <a:lnTo>
                    <a:pt x="1235" y="1685"/>
                  </a:lnTo>
                  <a:lnTo>
                    <a:pt x="1213" y="1610"/>
                  </a:lnTo>
                  <a:lnTo>
                    <a:pt x="1199" y="1535"/>
                  </a:lnTo>
                  <a:lnTo>
                    <a:pt x="1190" y="1458"/>
                  </a:lnTo>
                  <a:lnTo>
                    <a:pt x="1187" y="1379"/>
                  </a:lnTo>
                  <a:lnTo>
                    <a:pt x="1187" y="1014"/>
                  </a:lnTo>
                  <a:lnTo>
                    <a:pt x="1184" y="943"/>
                  </a:lnTo>
                  <a:lnTo>
                    <a:pt x="1175" y="874"/>
                  </a:lnTo>
                  <a:lnTo>
                    <a:pt x="1160" y="807"/>
                  </a:lnTo>
                  <a:lnTo>
                    <a:pt x="1141" y="741"/>
                  </a:lnTo>
                  <a:lnTo>
                    <a:pt x="1115" y="678"/>
                  </a:lnTo>
                  <a:lnTo>
                    <a:pt x="1085" y="618"/>
                  </a:lnTo>
                  <a:lnTo>
                    <a:pt x="1050" y="560"/>
                  </a:lnTo>
                  <a:lnTo>
                    <a:pt x="1010" y="506"/>
                  </a:lnTo>
                  <a:lnTo>
                    <a:pt x="967" y="456"/>
                  </a:lnTo>
                  <a:lnTo>
                    <a:pt x="919" y="408"/>
                  </a:lnTo>
                  <a:lnTo>
                    <a:pt x="869" y="365"/>
                  </a:lnTo>
                  <a:lnTo>
                    <a:pt x="814" y="326"/>
                  </a:lnTo>
                  <a:lnTo>
                    <a:pt x="756" y="292"/>
                  </a:lnTo>
                  <a:lnTo>
                    <a:pt x="696" y="261"/>
                  </a:lnTo>
                  <a:lnTo>
                    <a:pt x="633" y="236"/>
                  </a:lnTo>
                  <a:lnTo>
                    <a:pt x="567" y="216"/>
                  </a:lnTo>
                  <a:lnTo>
                    <a:pt x="500" y="201"/>
                  </a:lnTo>
                  <a:lnTo>
                    <a:pt x="430" y="193"/>
                  </a:lnTo>
                  <a:lnTo>
                    <a:pt x="358" y="190"/>
                  </a:lnTo>
                  <a:lnTo>
                    <a:pt x="95" y="190"/>
                  </a:lnTo>
                  <a:lnTo>
                    <a:pt x="73" y="187"/>
                  </a:lnTo>
                  <a:lnTo>
                    <a:pt x="54" y="180"/>
                  </a:lnTo>
                  <a:lnTo>
                    <a:pt x="35" y="169"/>
                  </a:lnTo>
                  <a:lnTo>
                    <a:pt x="21" y="154"/>
                  </a:lnTo>
                  <a:lnTo>
                    <a:pt x="10" y="137"/>
                  </a:lnTo>
                  <a:lnTo>
                    <a:pt x="3" y="116"/>
                  </a:lnTo>
                  <a:lnTo>
                    <a:pt x="0" y="94"/>
                  </a:lnTo>
                  <a:lnTo>
                    <a:pt x="3" y="73"/>
                  </a:lnTo>
                  <a:lnTo>
                    <a:pt x="10" y="53"/>
                  </a:lnTo>
                  <a:lnTo>
                    <a:pt x="21" y="36"/>
                  </a:lnTo>
                  <a:lnTo>
                    <a:pt x="35" y="21"/>
                  </a:lnTo>
                  <a:lnTo>
                    <a:pt x="54" y="10"/>
                  </a:lnTo>
                  <a:lnTo>
                    <a:pt x="73" y="3"/>
                  </a:lnTo>
                  <a:lnTo>
                    <a:pt x="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6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7" name="Oval 16"/>
          <p:cNvSpPr>
            <a:spLocks noChangeArrowheads="1"/>
          </p:cNvSpPr>
          <p:nvPr/>
        </p:nvSpPr>
        <p:spPr bwMode="auto">
          <a:xfrm>
            <a:off x="4172724" y="5304046"/>
            <a:ext cx="716363" cy="71365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bg1">
                <a:lumMod val="95000"/>
              </a:schemeClr>
            </a:solidFill>
            <a:round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numCol="1" anchor="ctr" anchorCtr="0" compatLnSpc="1"/>
          <a:lstStyle/>
          <a:p>
            <a:pPr algn="ctr">
              <a:lnSpc>
                <a:spcPct val="120000"/>
              </a:lnSpc>
            </a:pPr>
            <a:r>
              <a:rPr 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02</a:t>
            </a:r>
            <a:endParaRPr lang="en-US" sz="2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8" name="Group 47"/>
          <p:cNvGrpSpPr/>
          <p:nvPr/>
        </p:nvGrpSpPr>
        <p:grpSpPr>
          <a:xfrm>
            <a:off x="4260236" y="2708899"/>
            <a:ext cx="541338" cy="417513"/>
            <a:chOff x="5353050" y="1984375"/>
            <a:chExt cx="541338" cy="417513"/>
          </a:xfrm>
          <a:solidFill>
            <a:schemeClr val="bg1"/>
          </a:solidFill>
        </p:grpSpPr>
        <p:sp>
          <p:nvSpPr>
            <p:cNvPr id="19" name="Freeform 41"/>
            <p:cNvSpPr>
              <a:spLocks noEditPoints="1"/>
            </p:cNvSpPr>
            <p:nvPr/>
          </p:nvSpPr>
          <p:spPr bwMode="auto">
            <a:xfrm>
              <a:off x="5353050" y="1984375"/>
              <a:ext cx="330200" cy="417513"/>
            </a:xfrm>
            <a:custGeom>
              <a:avLst/>
              <a:gdLst>
                <a:gd name="T0" fmla="*/ 308 w 2081"/>
                <a:gd name="T1" fmla="*/ 811 h 2630"/>
                <a:gd name="T2" fmla="*/ 233 w 2081"/>
                <a:gd name="T3" fmla="*/ 863 h 2630"/>
                <a:gd name="T4" fmla="*/ 193 w 2081"/>
                <a:gd name="T5" fmla="*/ 947 h 2630"/>
                <a:gd name="T6" fmla="*/ 193 w 2081"/>
                <a:gd name="T7" fmla="*/ 1682 h 2630"/>
                <a:gd name="T8" fmla="*/ 233 w 2081"/>
                <a:gd name="T9" fmla="*/ 1766 h 2630"/>
                <a:gd name="T10" fmla="*/ 308 w 2081"/>
                <a:gd name="T11" fmla="*/ 1819 h 2630"/>
                <a:gd name="T12" fmla="*/ 833 w 2081"/>
                <a:gd name="T13" fmla="*/ 1831 h 2630"/>
                <a:gd name="T14" fmla="*/ 1891 w 2081"/>
                <a:gd name="T15" fmla="*/ 194 h 2630"/>
                <a:gd name="T16" fmla="*/ 1668 w 2081"/>
                <a:gd name="T17" fmla="*/ 236 h 2630"/>
                <a:gd name="T18" fmla="*/ 1459 w 2081"/>
                <a:gd name="T19" fmla="*/ 321 h 2630"/>
                <a:gd name="T20" fmla="*/ 1271 w 2081"/>
                <a:gd name="T21" fmla="*/ 446 h 2630"/>
                <a:gd name="T22" fmla="*/ 1111 w 2081"/>
                <a:gd name="T23" fmla="*/ 606 h 2630"/>
                <a:gd name="T24" fmla="*/ 1022 w 2081"/>
                <a:gd name="T25" fmla="*/ 1899 h 2630"/>
                <a:gd name="T26" fmla="*/ 1160 w 2081"/>
                <a:gd name="T27" fmla="*/ 2081 h 2630"/>
                <a:gd name="T28" fmla="*/ 1331 w 2081"/>
                <a:gd name="T29" fmla="*/ 2230 h 2630"/>
                <a:gd name="T30" fmla="*/ 1526 w 2081"/>
                <a:gd name="T31" fmla="*/ 2342 h 2630"/>
                <a:gd name="T32" fmla="*/ 1741 w 2081"/>
                <a:gd name="T33" fmla="*/ 2413 h 2630"/>
                <a:gd name="T34" fmla="*/ 1891 w 2081"/>
                <a:gd name="T35" fmla="*/ 194 h 2630"/>
                <a:gd name="T36" fmla="*/ 2028 w 2081"/>
                <a:gd name="T37" fmla="*/ 9 h 2630"/>
                <a:gd name="T38" fmla="*/ 2072 w 2081"/>
                <a:gd name="T39" fmla="*/ 54 h 2630"/>
                <a:gd name="T40" fmla="*/ 2081 w 2081"/>
                <a:gd name="T41" fmla="*/ 2535 h 2630"/>
                <a:gd name="T42" fmla="*/ 2060 w 2081"/>
                <a:gd name="T43" fmla="*/ 2594 h 2630"/>
                <a:gd name="T44" fmla="*/ 2008 w 2081"/>
                <a:gd name="T45" fmla="*/ 2627 h 2630"/>
                <a:gd name="T46" fmla="*/ 1810 w 2081"/>
                <a:gd name="T47" fmla="*/ 2617 h 2630"/>
                <a:gd name="T48" fmla="*/ 1556 w 2081"/>
                <a:gd name="T49" fmla="*/ 2558 h 2630"/>
                <a:gd name="T50" fmla="*/ 1319 w 2081"/>
                <a:gd name="T51" fmla="*/ 2448 h 2630"/>
                <a:gd name="T52" fmla="*/ 1128 w 2081"/>
                <a:gd name="T53" fmla="*/ 2312 h 2630"/>
                <a:gd name="T54" fmla="*/ 965 w 2081"/>
                <a:gd name="T55" fmla="*/ 2145 h 2630"/>
                <a:gd name="T56" fmla="*/ 371 w 2081"/>
                <a:gd name="T57" fmla="*/ 2019 h 2630"/>
                <a:gd name="T58" fmla="*/ 237 w 2081"/>
                <a:gd name="T59" fmla="*/ 1995 h 2630"/>
                <a:gd name="T60" fmla="*/ 124 w 2081"/>
                <a:gd name="T61" fmla="*/ 1926 h 2630"/>
                <a:gd name="T62" fmla="*/ 43 w 2081"/>
                <a:gd name="T63" fmla="*/ 1823 h 2630"/>
                <a:gd name="T64" fmla="*/ 3 w 2081"/>
                <a:gd name="T65" fmla="*/ 1696 h 2630"/>
                <a:gd name="T66" fmla="*/ 3 w 2081"/>
                <a:gd name="T67" fmla="*/ 933 h 2630"/>
                <a:gd name="T68" fmla="*/ 43 w 2081"/>
                <a:gd name="T69" fmla="*/ 805 h 2630"/>
                <a:gd name="T70" fmla="*/ 124 w 2081"/>
                <a:gd name="T71" fmla="*/ 703 h 2630"/>
                <a:gd name="T72" fmla="*/ 237 w 2081"/>
                <a:gd name="T73" fmla="*/ 634 h 2630"/>
                <a:gd name="T74" fmla="*/ 371 w 2081"/>
                <a:gd name="T75" fmla="*/ 610 h 2630"/>
                <a:gd name="T76" fmla="*/ 965 w 2081"/>
                <a:gd name="T77" fmla="*/ 484 h 2630"/>
                <a:gd name="T78" fmla="*/ 1128 w 2081"/>
                <a:gd name="T79" fmla="*/ 317 h 2630"/>
                <a:gd name="T80" fmla="*/ 1319 w 2081"/>
                <a:gd name="T81" fmla="*/ 182 h 2630"/>
                <a:gd name="T82" fmla="*/ 1556 w 2081"/>
                <a:gd name="T83" fmla="*/ 71 h 2630"/>
                <a:gd name="T84" fmla="*/ 1810 w 2081"/>
                <a:gd name="T85" fmla="*/ 11 h 2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81" h="2630">
                  <a:moveTo>
                    <a:pt x="371" y="799"/>
                  </a:moveTo>
                  <a:lnTo>
                    <a:pt x="338" y="802"/>
                  </a:lnTo>
                  <a:lnTo>
                    <a:pt x="308" y="811"/>
                  </a:lnTo>
                  <a:lnTo>
                    <a:pt x="279" y="824"/>
                  </a:lnTo>
                  <a:lnTo>
                    <a:pt x="254" y="842"/>
                  </a:lnTo>
                  <a:lnTo>
                    <a:pt x="233" y="863"/>
                  </a:lnTo>
                  <a:lnTo>
                    <a:pt x="215" y="889"/>
                  </a:lnTo>
                  <a:lnTo>
                    <a:pt x="202" y="917"/>
                  </a:lnTo>
                  <a:lnTo>
                    <a:pt x="193" y="947"/>
                  </a:lnTo>
                  <a:lnTo>
                    <a:pt x="190" y="980"/>
                  </a:lnTo>
                  <a:lnTo>
                    <a:pt x="190" y="1650"/>
                  </a:lnTo>
                  <a:lnTo>
                    <a:pt x="193" y="1682"/>
                  </a:lnTo>
                  <a:lnTo>
                    <a:pt x="202" y="1713"/>
                  </a:lnTo>
                  <a:lnTo>
                    <a:pt x="215" y="1741"/>
                  </a:lnTo>
                  <a:lnTo>
                    <a:pt x="233" y="1766"/>
                  </a:lnTo>
                  <a:lnTo>
                    <a:pt x="254" y="1787"/>
                  </a:lnTo>
                  <a:lnTo>
                    <a:pt x="279" y="1806"/>
                  </a:lnTo>
                  <a:lnTo>
                    <a:pt x="308" y="1819"/>
                  </a:lnTo>
                  <a:lnTo>
                    <a:pt x="338" y="1827"/>
                  </a:lnTo>
                  <a:lnTo>
                    <a:pt x="371" y="1831"/>
                  </a:lnTo>
                  <a:lnTo>
                    <a:pt x="833" y="1831"/>
                  </a:lnTo>
                  <a:lnTo>
                    <a:pt x="833" y="799"/>
                  </a:lnTo>
                  <a:lnTo>
                    <a:pt x="371" y="799"/>
                  </a:lnTo>
                  <a:close/>
                  <a:moveTo>
                    <a:pt x="1891" y="194"/>
                  </a:moveTo>
                  <a:lnTo>
                    <a:pt x="1816" y="203"/>
                  </a:lnTo>
                  <a:lnTo>
                    <a:pt x="1741" y="217"/>
                  </a:lnTo>
                  <a:lnTo>
                    <a:pt x="1668" y="236"/>
                  </a:lnTo>
                  <a:lnTo>
                    <a:pt x="1597" y="260"/>
                  </a:lnTo>
                  <a:lnTo>
                    <a:pt x="1526" y="288"/>
                  </a:lnTo>
                  <a:lnTo>
                    <a:pt x="1459" y="321"/>
                  </a:lnTo>
                  <a:lnTo>
                    <a:pt x="1394" y="359"/>
                  </a:lnTo>
                  <a:lnTo>
                    <a:pt x="1331" y="400"/>
                  </a:lnTo>
                  <a:lnTo>
                    <a:pt x="1271" y="446"/>
                  </a:lnTo>
                  <a:lnTo>
                    <a:pt x="1214" y="495"/>
                  </a:lnTo>
                  <a:lnTo>
                    <a:pt x="1160" y="549"/>
                  </a:lnTo>
                  <a:lnTo>
                    <a:pt x="1111" y="606"/>
                  </a:lnTo>
                  <a:lnTo>
                    <a:pt x="1064" y="667"/>
                  </a:lnTo>
                  <a:lnTo>
                    <a:pt x="1022" y="731"/>
                  </a:lnTo>
                  <a:lnTo>
                    <a:pt x="1022" y="1899"/>
                  </a:lnTo>
                  <a:lnTo>
                    <a:pt x="1064" y="1963"/>
                  </a:lnTo>
                  <a:lnTo>
                    <a:pt x="1111" y="2023"/>
                  </a:lnTo>
                  <a:lnTo>
                    <a:pt x="1160" y="2081"/>
                  </a:lnTo>
                  <a:lnTo>
                    <a:pt x="1214" y="2135"/>
                  </a:lnTo>
                  <a:lnTo>
                    <a:pt x="1271" y="2184"/>
                  </a:lnTo>
                  <a:lnTo>
                    <a:pt x="1331" y="2230"/>
                  </a:lnTo>
                  <a:lnTo>
                    <a:pt x="1394" y="2272"/>
                  </a:lnTo>
                  <a:lnTo>
                    <a:pt x="1459" y="2309"/>
                  </a:lnTo>
                  <a:lnTo>
                    <a:pt x="1526" y="2342"/>
                  </a:lnTo>
                  <a:lnTo>
                    <a:pt x="1597" y="2370"/>
                  </a:lnTo>
                  <a:lnTo>
                    <a:pt x="1668" y="2395"/>
                  </a:lnTo>
                  <a:lnTo>
                    <a:pt x="1741" y="2413"/>
                  </a:lnTo>
                  <a:lnTo>
                    <a:pt x="1816" y="2428"/>
                  </a:lnTo>
                  <a:lnTo>
                    <a:pt x="1891" y="2436"/>
                  </a:lnTo>
                  <a:lnTo>
                    <a:pt x="1891" y="194"/>
                  </a:lnTo>
                  <a:close/>
                  <a:moveTo>
                    <a:pt x="1986" y="0"/>
                  </a:moveTo>
                  <a:lnTo>
                    <a:pt x="2008" y="2"/>
                  </a:lnTo>
                  <a:lnTo>
                    <a:pt x="2028" y="9"/>
                  </a:lnTo>
                  <a:lnTo>
                    <a:pt x="2046" y="21"/>
                  </a:lnTo>
                  <a:lnTo>
                    <a:pt x="2060" y="36"/>
                  </a:lnTo>
                  <a:lnTo>
                    <a:pt x="2072" y="54"/>
                  </a:lnTo>
                  <a:lnTo>
                    <a:pt x="2079" y="73"/>
                  </a:lnTo>
                  <a:lnTo>
                    <a:pt x="2081" y="95"/>
                  </a:lnTo>
                  <a:lnTo>
                    <a:pt x="2081" y="2535"/>
                  </a:lnTo>
                  <a:lnTo>
                    <a:pt x="2079" y="2557"/>
                  </a:lnTo>
                  <a:lnTo>
                    <a:pt x="2072" y="2576"/>
                  </a:lnTo>
                  <a:lnTo>
                    <a:pt x="2060" y="2594"/>
                  </a:lnTo>
                  <a:lnTo>
                    <a:pt x="2046" y="2608"/>
                  </a:lnTo>
                  <a:lnTo>
                    <a:pt x="2028" y="2619"/>
                  </a:lnTo>
                  <a:lnTo>
                    <a:pt x="2008" y="2627"/>
                  </a:lnTo>
                  <a:lnTo>
                    <a:pt x="1986" y="2630"/>
                  </a:lnTo>
                  <a:lnTo>
                    <a:pt x="1898" y="2627"/>
                  </a:lnTo>
                  <a:lnTo>
                    <a:pt x="1810" y="2617"/>
                  </a:lnTo>
                  <a:lnTo>
                    <a:pt x="1725" y="2603"/>
                  </a:lnTo>
                  <a:lnTo>
                    <a:pt x="1640" y="2583"/>
                  </a:lnTo>
                  <a:lnTo>
                    <a:pt x="1556" y="2558"/>
                  </a:lnTo>
                  <a:lnTo>
                    <a:pt x="1475" y="2527"/>
                  </a:lnTo>
                  <a:lnTo>
                    <a:pt x="1395" y="2491"/>
                  </a:lnTo>
                  <a:lnTo>
                    <a:pt x="1319" y="2448"/>
                  </a:lnTo>
                  <a:lnTo>
                    <a:pt x="1252" y="2407"/>
                  </a:lnTo>
                  <a:lnTo>
                    <a:pt x="1188" y="2362"/>
                  </a:lnTo>
                  <a:lnTo>
                    <a:pt x="1128" y="2312"/>
                  </a:lnTo>
                  <a:lnTo>
                    <a:pt x="1071" y="2260"/>
                  </a:lnTo>
                  <a:lnTo>
                    <a:pt x="1016" y="2204"/>
                  </a:lnTo>
                  <a:lnTo>
                    <a:pt x="965" y="2145"/>
                  </a:lnTo>
                  <a:lnTo>
                    <a:pt x="918" y="2084"/>
                  </a:lnTo>
                  <a:lnTo>
                    <a:pt x="874" y="2019"/>
                  </a:lnTo>
                  <a:lnTo>
                    <a:pt x="371" y="2019"/>
                  </a:lnTo>
                  <a:lnTo>
                    <a:pt x="324" y="2016"/>
                  </a:lnTo>
                  <a:lnTo>
                    <a:pt x="279" y="2008"/>
                  </a:lnTo>
                  <a:lnTo>
                    <a:pt x="237" y="1995"/>
                  </a:lnTo>
                  <a:lnTo>
                    <a:pt x="196" y="1976"/>
                  </a:lnTo>
                  <a:lnTo>
                    <a:pt x="159" y="1953"/>
                  </a:lnTo>
                  <a:lnTo>
                    <a:pt x="124" y="1926"/>
                  </a:lnTo>
                  <a:lnTo>
                    <a:pt x="94" y="1896"/>
                  </a:lnTo>
                  <a:lnTo>
                    <a:pt x="66" y="1860"/>
                  </a:lnTo>
                  <a:lnTo>
                    <a:pt x="43" y="1823"/>
                  </a:lnTo>
                  <a:lnTo>
                    <a:pt x="25" y="1783"/>
                  </a:lnTo>
                  <a:lnTo>
                    <a:pt x="11" y="1741"/>
                  </a:lnTo>
                  <a:lnTo>
                    <a:pt x="3" y="1696"/>
                  </a:lnTo>
                  <a:lnTo>
                    <a:pt x="0" y="1650"/>
                  </a:lnTo>
                  <a:lnTo>
                    <a:pt x="0" y="980"/>
                  </a:lnTo>
                  <a:lnTo>
                    <a:pt x="3" y="933"/>
                  </a:lnTo>
                  <a:lnTo>
                    <a:pt x="11" y="889"/>
                  </a:lnTo>
                  <a:lnTo>
                    <a:pt x="25" y="846"/>
                  </a:lnTo>
                  <a:lnTo>
                    <a:pt x="43" y="805"/>
                  </a:lnTo>
                  <a:lnTo>
                    <a:pt x="66" y="768"/>
                  </a:lnTo>
                  <a:lnTo>
                    <a:pt x="94" y="734"/>
                  </a:lnTo>
                  <a:lnTo>
                    <a:pt x="124" y="703"/>
                  </a:lnTo>
                  <a:lnTo>
                    <a:pt x="159" y="677"/>
                  </a:lnTo>
                  <a:lnTo>
                    <a:pt x="196" y="653"/>
                  </a:lnTo>
                  <a:lnTo>
                    <a:pt x="237" y="634"/>
                  </a:lnTo>
                  <a:lnTo>
                    <a:pt x="279" y="621"/>
                  </a:lnTo>
                  <a:lnTo>
                    <a:pt x="324" y="613"/>
                  </a:lnTo>
                  <a:lnTo>
                    <a:pt x="371" y="610"/>
                  </a:lnTo>
                  <a:lnTo>
                    <a:pt x="874" y="610"/>
                  </a:lnTo>
                  <a:lnTo>
                    <a:pt x="918" y="546"/>
                  </a:lnTo>
                  <a:lnTo>
                    <a:pt x="965" y="484"/>
                  </a:lnTo>
                  <a:lnTo>
                    <a:pt x="1016" y="425"/>
                  </a:lnTo>
                  <a:lnTo>
                    <a:pt x="1071" y="369"/>
                  </a:lnTo>
                  <a:lnTo>
                    <a:pt x="1128" y="317"/>
                  </a:lnTo>
                  <a:lnTo>
                    <a:pt x="1188" y="268"/>
                  </a:lnTo>
                  <a:lnTo>
                    <a:pt x="1252" y="223"/>
                  </a:lnTo>
                  <a:lnTo>
                    <a:pt x="1319" y="182"/>
                  </a:lnTo>
                  <a:lnTo>
                    <a:pt x="1395" y="139"/>
                  </a:lnTo>
                  <a:lnTo>
                    <a:pt x="1475" y="103"/>
                  </a:lnTo>
                  <a:lnTo>
                    <a:pt x="1556" y="71"/>
                  </a:lnTo>
                  <a:lnTo>
                    <a:pt x="1640" y="46"/>
                  </a:lnTo>
                  <a:lnTo>
                    <a:pt x="1725" y="26"/>
                  </a:lnTo>
                  <a:lnTo>
                    <a:pt x="1810" y="11"/>
                  </a:lnTo>
                  <a:lnTo>
                    <a:pt x="1898" y="3"/>
                  </a:lnTo>
                  <a:lnTo>
                    <a:pt x="19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6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 42"/>
            <p:cNvSpPr/>
            <p:nvPr/>
          </p:nvSpPr>
          <p:spPr bwMode="auto">
            <a:xfrm>
              <a:off x="5718175" y="2074863"/>
              <a:ext cx="85725" cy="238125"/>
            </a:xfrm>
            <a:custGeom>
              <a:avLst/>
              <a:gdLst>
                <a:gd name="T0" fmla="*/ 110 w 534"/>
                <a:gd name="T1" fmla="*/ 1 h 1504"/>
                <a:gd name="T2" fmla="*/ 149 w 534"/>
                <a:gd name="T3" fmla="*/ 17 h 1504"/>
                <a:gd name="T4" fmla="*/ 254 w 534"/>
                <a:gd name="T5" fmla="*/ 101 h 1504"/>
                <a:gd name="T6" fmla="*/ 342 w 534"/>
                <a:gd name="T7" fmla="*/ 199 h 1504"/>
                <a:gd name="T8" fmla="*/ 416 w 534"/>
                <a:gd name="T9" fmla="*/ 309 h 1504"/>
                <a:gd name="T10" fmla="*/ 473 w 534"/>
                <a:gd name="T11" fmla="*/ 428 h 1504"/>
                <a:gd name="T12" fmla="*/ 511 w 534"/>
                <a:gd name="T13" fmla="*/ 554 h 1504"/>
                <a:gd name="T14" fmla="*/ 531 w 534"/>
                <a:gd name="T15" fmla="*/ 685 h 1504"/>
                <a:gd name="T16" fmla="*/ 531 w 534"/>
                <a:gd name="T17" fmla="*/ 819 h 1504"/>
                <a:gd name="T18" fmla="*/ 511 w 534"/>
                <a:gd name="T19" fmla="*/ 951 h 1504"/>
                <a:gd name="T20" fmla="*/ 473 w 534"/>
                <a:gd name="T21" fmla="*/ 1077 h 1504"/>
                <a:gd name="T22" fmla="*/ 416 w 534"/>
                <a:gd name="T23" fmla="*/ 1194 h 1504"/>
                <a:gd name="T24" fmla="*/ 342 w 534"/>
                <a:gd name="T25" fmla="*/ 1304 h 1504"/>
                <a:gd name="T26" fmla="*/ 254 w 534"/>
                <a:gd name="T27" fmla="*/ 1402 h 1504"/>
                <a:gd name="T28" fmla="*/ 149 w 534"/>
                <a:gd name="T29" fmla="*/ 1486 h 1504"/>
                <a:gd name="T30" fmla="*/ 114 w 534"/>
                <a:gd name="T31" fmla="*/ 1502 h 1504"/>
                <a:gd name="T32" fmla="*/ 77 w 534"/>
                <a:gd name="T33" fmla="*/ 1502 h 1504"/>
                <a:gd name="T34" fmla="*/ 44 w 534"/>
                <a:gd name="T35" fmla="*/ 1488 h 1504"/>
                <a:gd name="T36" fmla="*/ 17 w 534"/>
                <a:gd name="T37" fmla="*/ 1462 h 1504"/>
                <a:gd name="T38" fmla="*/ 1 w 534"/>
                <a:gd name="T39" fmla="*/ 1423 h 1504"/>
                <a:gd name="T40" fmla="*/ 4 w 534"/>
                <a:gd name="T41" fmla="*/ 1382 h 1504"/>
                <a:gd name="T42" fmla="*/ 24 w 534"/>
                <a:gd name="T43" fmla="*/ 1345 h 1504"/>
                <a:gd name="T44" fmla="*/ 90 w 534"/>
                <a:gd name="T45" fmla="*/ 1292 h 1504"/>
                <a:gd name="T46" fmla="*/ 178 w 534"/>
                <a:gd name="T47" fmla="*/ 1206 h 1504"/>
                <a:gd name="T48" fmla="*/ 248 w 534"/>
                <a:gd name="T49" fmla="*/ 1105 h 1504"/>
                <a:gd name="T50" fmla="*/ 301 w 534"/>
                <a:gd name="T51" fmla="*/ 994 h 1504"/>
                <a:gd name="T52" fmla="*/ 333 w 534"/>
                <a:gd name="T53" fmla="*/ 876 h 1504"/>
                <a:gd name="T54" fmla="*/ 343 w 534"/>
                <a:gd name="T55" fmla="*/ 752 h 1504"/>
                <a:gd name="T56" fmla="*/ 333 w 534"/>
                <a:gd name="T57" fmla="*/ 628 h 1504"/>
                <a:gd name="T58" fmla="*/ 301 w 534"/>
                <a:gd name="T59" fmla="*/ 510 h 1504"/>
                <a:gd name="T60" fmla="*/ 248 w 534"/>
                <a:gd name="T61" fmla="*/ 398 h 1504"/>
                <a:gd name="T62" fmla="*/ 178 w 534"/>
                <a:gd name="T63" fmla="*/ 298 h 1504"/>
                <a:gd name="T64" fmla="*/ 90 w 534"/>
                <a:gd name="T65" fmla="*/ 211 h 1504"/>
                <a:gd name="T66" fmla="*/ 24 w 534"/>
                <a:gd name="T67" fmla="*/ 158 h 1504"/>
                <a:gd name="T68" fmla="*/ 3 w 534"/>
                <a:gd name="T69" fmla="*/ 122 h 1504"/>
                <a:gd name="T70" fmla="*/ 0 w 534"/>
                <a:gd name="T71" fmla="*/ 81 h 1504"/>
                <a:gd name="T72" fmla="*/ 17 w 534"/>
                <a:gd name="T73" fmla="*/ 41 h 1504"/>
                <a:gd name="T74" fmla="*/ 49 w 534"/>
                <a:gd name="T75" fmla="*/ 12 h 1504"/>
                <a:gd name="T76" fmla="*/ 88 w 534"/>
                <a:gd name="T77" fmla="*/ 0 h 1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34" h="1504">
                  <a:moveTo>
                    <a:pt x="88" y="0"/>
                  </a:moveTo>
                  <a:lnTo>
                    <a:pt x="110" y="1"/>
                  </a:lnTo>
                  <a:lnTo>
                    <a:pt x="130" y="6"/>
                  </a:lnTo>
                  <a:lnTo>
                    <a:pt x="149" y="17"/>
                  </a:lnTo>
                  <a:lnTo>
                    <a:pt x="203" y="58"/>
                  </a:lnTo>
                  <a:lnTo>
                    <a:pt x="254" y="101"/>
                  </a:lnTo>
                  <a:lnTo>
                    <a:pt x="300" y="149"/>
                  </a:lnTo>
                  <a:lnTo>
                    <a:pt x="342" y="199"/>
                  </a:lnTo>
                  <a:lnTo>
                    <a:pt x="381" y="253"/>
                  </a:lnTo>
                  <a:lnTo>
                    <a:pt x="416" y="309"/>
                  </a:lnTo>
                  <a:lnTo>
                    <a:pt x="447" y="367"/>
                  </a:lnTo>
                  <a:lnTo>
                    <a:pt x="473" y="428"/>
                  </a:lnTo>
                  <a:lnTo>
                    <a:pt x="494" y="490"/>
                  </a:lnTo>
                  <a:lnTo>
                    <a:pt x="511" y="554"/>
                  </a:lnTo>
                  <a:lnTo>
                    <a:pt x="523" y="619"/>
                  </a:lnTo>
                  <a:lnTo>
                    <a:pt x="531" y="685"/>
                  </a:lnTo>
                  <a:lnTo>
                    <a:pt x="534" y="752"/>
                  </a:lnTo>
                  <a:lnTo>
                    <a:pt x="531" y="819"/>
                  </a:lnTo>
                  <a:lnTo>
                    <a:pt x="523" y="886"/>
                  </a:lnTo>
                  <a:lnTo>
                    <a:pt x="511" y="951"/>
                  </a:lnTo>
                  <a:lnTo>
                    <a:pt x="494" y="1014"/>
                  </a:lnTo>
                  <a:lnTo>
                    <a:pt x="473" y="1077"/>
                  </a:lnTo>
                  <a:lnTo>
                    <a:pt x="447" y="1137"/>
                  </a:lnTo>
                  <a:lnTo>
                    <a:pt x="416" y="1194"/>
                  </a:lnTo>
                  <a:lnTo>
                    <a:pt x="381" y="1251"/>
                  </a:lnTo>
                  <a:lnTo>
                    <a:pt x="342" y="1304"/>
                  </a:lnTo>
                  <a:lnTo>
                    <a:pt x="300" y="1354"/>
                  </a:lnTo>
                  <a:lnTo>
                    <a:pt x="254" y="1402"/>
                  </a:lnTo>
                  <a:lnTo>
                    <a:pt x="203" y="1446"/>
                  </a:lnTo>
                  <a:lnTo>
                    <a:pt x="149" y="1486"/>
                  </a:lnTo>
                  <a:lnTo>
                    <a:pt x="133" y="1495"/>
                  </a:lnTo>
                  <a:lnTo>
                    <a:pt x="114" y="1502"/>
                  </a:lnTo>
                  <a:lnTo>
                    <a:pt x="95" y="1504"/>
                  </a:lnTo>
                  <a:lnTo>
                    <a:pt x="77" y="1502"/>
                  </a:lnTo>
                  <a:lnTo>
                    <a:pt x="59" y="1497"/>
                  </a:lnTo>
                  <a:lnTo>
                    <a:pt x="44" y="1488"/>
                  </a:lnTo>
                  <a:lnTo>
                    <a:pt x="29" y="1477"/>
                  </a:lnTo>
                  <a:lnTo>
                    <a:pt x="17" y="1462"/>
                  </a:lnTo>
                  <a:lnTo>
                    <a:pt x="7" y="1443"/>
                  </a:lnTo>
                  <a:lnTo>
                    <a:pt x="1" y="1423"/>
                  </a:lnTo>
                  <a:lnTo>
                    <a:pt x="0" y="1402"/>
                  </a:lnTo>
                  <a:lnTo>
                    <a:pt x="4" y="1382"/>
                  </a:lnTo>
                  <a:lnTo>
                    <a:pt x="12" y="1362"/>
                  </a:lnTo>
                  <a:lnTo>
                    <a:pt x="24" y="1345"/>
                  </a:lnTo>
                  <a:lnTo>
                    <a:pt x="41" y="1330"/>
                  </a:lnTo>
                  <a:lnTo>
                    <a:pt x="90" y="1292"/>
                  </a:lnTo>
                  <a:lnTo>
                    <a:pt x="137" y="1251"/>
                  </a:lnTo>
                  <a:lnTo>
                    <a:pt x="178" y="1206"/>
                  </a:lnTo>
                  <a:lnTo>
                    <a:pt x="215" y="1156"/>
                  </a:lnTo>
                  <a:lnTo>
                    <a:pt x="248" y="1105"/>
                  </a:lnTo>
                  <a:lnTo>
                    <a:pt x="277" y="1051"/>
                  </a:lnTo>
                  <a:lnTo>
                    <a:pt x="301" y="994"/>
                  </a:lnTo>
                  <a:lnTo>
                    <a:pt x="320" y="936"/>
                  </a:lnTo>
                  <a:lnTo>
                    <a:pt x="333" y="876"/>
                  </a:lnTo>
                  <a:lnTo>
                    <a:pt x="341" y="814"/>
                  </a:lnTo>
                  <a:lnTo>
                    <a:pt x="343" y="752"/>
                  </a:lnTo>
                  <a:lnTo>
                    <a:pt x="341" y="689"/>
                  </a:lnTo>
                  <a:lnTo>
                    <a:pt x="333" y="628"/>
                  </a:lnTo>
                  <a:lnTo>
                    <a:pt x="320" y="567"/>
                  </a:lnTo>
                  <a:lnTo>
                    <a:pt x="301" y="510"/>
                  </a:lnTo>
                  <a:lnTo>
                    <a:pt x="277" y="453"/>
                  </a:lnTo>
                  <a:lnTo>
                    <a:pt x="248" y="398"/>
                  </a:lnTo>
                  <a:lnTo>
                    <a:pt x="215" y="347"/>
                  </a:lnTo>
                  <a:lnTo>
                    <a:pt x="178" y="298"/>
                  </a:lnTo>
                  <a:lnTo>
                    <a:pt x="137" y="253"/>
                  </a:lnTo>
                  <a:lnTo>
                    <a:pt x="90" y="211"/>
                  </a:lnTo>
                  <a:lnTo>
                    <a:pt x="41" y="172"/>
                  </a:lnTo>
                  <a:lnTo>
                    <a:pt x="24" y="158"/>
                  </a:lnTo>
                  <a:lnTo>
                    <a:pt x="12" y="141"/>
                  </a:lnTo>
                  <a:lnTo>
                    <a:pt x="3" y="122"/>
                  </a:lnTo>
                  <a:lnTo>
                    <a:pt x="0" y="101"/>
                  </a:lnTo>
                  <a:lnTo>
                    <a:pt x="0" y="81"/>
                  </a:lnTo>
                  <a:lnTo>
                    <a:pt x="7" y="60"/>
                  </a:lnTo>
                  <a:lnTo>
                    <a:pt x="17" y="41"/>
                  </a:lnTo>
                  <a:lnTo>
                    <a:pt x="31" y="24"/>
                  </a:lnTo>
                  <a:lnTo>
                    <a:pt x="49" y="12"/>
                  </a:lnTo>
                  <a:lnTo>
                    <a:pt x="69" y="4"/>
                  </a:lnTo>
                  <a:lnTo>
                    <a:pt x="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6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Freeform 43"/>
            <p:cNvSpPr/>
            <p:nvPr/>
          </p:nvSpPr>
          <p:spPr bwMode="auto">
            <a:xfrm>
              <a:off x="5776913" y="2011363"/>
              <a:ext cx="117475" cy="363538"/>
            </a:xfrm>
            <a:custGeom>
              <a:avLst/>
              <a:gdLst>
                <a:gd name="T0" fmla="*/ 110 w 739"/>
                <a:gd name="T1" fmla="*/ 0 h 2286"/>
                <a:gd name="T2" fmla="*/ 149 w 739"/>
                <a:gd name="T3" fmla="*/ 17 h 2286"/>
                <a:gd name="T4" fmla="*/ 280 w 739"/>
                <a:gd name="T5" fmla="*/ 121 h 2286"/>
                <a:gd name="T6" fmla="*/ 397 w 739"/>
                <a:gd name="T7" fmla="*/ 239 h 2286"/>
                <a:gd name="T8" fmla="*/ 498 w 739"/>
                <a:gd name="T9" fmla="*/ 367 h 2286"/>
                <a:gd name="T10" fmla="*/ 583 w 739"/>
                <a:gd name="T11" fmla="*/ 508 h 2286"/>
                <a:gd name="T12" fmla="*/ 650 w 739"/>
                <a:gd name="T13" fmla="*/ 657 h 2286"/>
                <a:gd name="T14" fmla="*/ 699 w 739"/>
                <a:gd name="T15" fmla="*/ 814 h 2286"/>
                <a:gd name="T16" fmla="*/ 729 w 739"/>
                <a:gd name="T17" fmla="*/ 977 h 2286"/>
                <a:gd name="T18" fmla="*/ 739 w 739"/>
                <a:gd name="T19" fmla="*/ 1143 h 2286"/>
                <a:gd name="T20" fmla="*/ 729 w 739"/>
                <a:gd name="T21" fmla="*/ 1310 h 2286"/>
                <a:gd name="T22" fmla="*/ 699 w 739"/>
                <a:gd name="T23" fmla="*/ 1472 h 2286"/>
                <a:gd name="T24" fmla="*/ 650 w 739"/>
                <a:gd name="T25" fmla="*/ 1629 h 2286"/>
                <a:gd name="T26" fmla="*/ 583 w 739"/>
                <a:gd name="T27" fmla="*/ 1778 h 2286"/>
                <a:gd name="T28" fmla="*/ 498 w 739"/>
                <a:gd name="T29" fmla="*/ 1918 h 2286"/>
                <a:gd name="T30" fmla="*/ 397 w 739"/>
                <a:gd name="T31" fmla="*/ 2048 h 2286"/>
                <a:gd name="T32" fmla="*/ 280 w 739"/>
                <a:gd name="T33" fmla="*/ 2166 h 2286"/>
                <a:gd name="T34" fmla="*/ 149 w 739"/>
                <a:gd name="T35" fmla="*/ 2269 h 2286"/>
                <a:gd name="T36" fmla="*/ 114 w 739"/>
                <a:gd name="T37" fmla="*/ 2285 h 2286"/>
                <a:gd name="T38" fmla="*/ 77 w 739"/>
                <a:gd name="T39" fmla="*/ 2285 h 2286"/>
                <a:gd name="T40" fmla="*/ 44 w 739"/>
                <a:gd name="T41" fmla="*/ 2271 h 2286"/>
                <a:gd name="T42" fmla="*/ 17 w 739"/>
                <a:gd name="T43" fmla="*/ 2245 h 2286"/>
                <a:gd name="T44" fmla="*/ 1 w 739"/>
                <a:gd name="T45" fmla="*/ 2206 h 2286"/>
                <a:gd name="T46" fmla="*/ 4 w 739"/>
                <a:gd name="T47" fmla="*/ 2165 h 2286"/>
                <a:gd name="T48" fmla="*/ 24 w 739"/>
                <a:gd name="T49" fmla="*/ 2128 h 2286"/>
                <a:gd name="T50" fmla="*/ 102 w 739"/>
                <a:gd name="T51" fmla="*/ 2067 h 2286"/>
                <a:gd name="T52" fmla="*/ 216 w 739"/>
                <a:gd name="T53" fmla="*/ 1965 h 2286"/>
                <a:gd name="T54" fmla="*/ 314 w 739"/>
                <a:gd name="T55" fmla="*/ 1849 h 2286"/>
                <a:gd name="T56" fmla="*/ 396 w 739"/>
                <a:gd name="T57" fmla="*/ 1724 h 2286"/>
                <a:gd name="T58" fmla="*/ 462 w 739"/>
                <a:gd name="T59" fmla="*/ 1587 h 2286"/>
                <a:gd name="T60" fmla="*/ 510 w 739"/>
                <a:gd name="T61" fmla="*/ 1445 h 2286"/>
                <a:gd name="T62" fmla="*/ 540 w 739"/>
                <a:gd name="T63" fmla="*/ 1296 h 2286"/>
                <a:gd name="T64" fmla="*/ 549 w 739"/>
                <a:gd name="T65" fmla="*/ 1143 h 2286"/>
                <a:gd name="T66" fmla="*/ 540 w 739"/>
                <a:gd name="T67" fmla="*/ 990 h 2286"/>
                <a:gd name="T68" fmla="*/ 510 w 739"/>
                <a:gd name="T69" fmla="*/ 842 h 2286"/>
                <a:gd name="T70" fmla="*/ 462 w 739"/>
                <a:gd name="T71" fmla="*/ 698 h 2286"/>
                <a:gd name="T72" fmla="*/ 396 w 739"/>
                <a:gd name="T73" fmla="*/ 563 h 2286"/>
                <a:gd name="T74" fmla="*/ 314 w 739"/>
                <a:gd name="T75" fmla="*/ 437 h 2286"/>
                <a:gd name="T76" fmla="*/ 216 w 739"/>
                <a:gd name="T77" fmla="*/ 322 h 2286"/>
                <a:gd name="T78" fmla="*/ 102 w 739"/>
                <a:gd name="T79" fmla="*/ 219 h 2286"/>
                <a:gd name="T80" fmla="*/ 24 w 739"/>
                <a:gd name="T81" fmla="*/ 158 h 2286"/>
                <a:gd name="T82" fmla="*/ 3 w 739"/>
                <a:gd name="T83" fmla="*/ 122 h 2286"/>
                <a:gd name="T84" fmla="*/ 1 w 739"/>
                <a:gd name="T85" fmla="*/ 81 h 2286"/>
                <a:gd name="T86" fmla="*/ 17 w 739"/>
                <a:gd name="T87" fmla="*/ 41 h 2286"/>
                <a:gd name="T88" fmla="*/ 49 w 739"/>
                <a:gd name="T89" fmla="*/ 12 h 2286"/>
                <a:gd name="T90" fmla="*/ 89 w 739"/>
                <a:gd name="T91" fmla="*/ 0 h 2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39" h="2286">
                  <a:moveTo>
                    <a:pt x="89" y="0"/>
                  </a:moveTo>
                  <a:lnTo>
                    <a:pt x="110" y="0"/>
                  </a:lnTo>
                  <a:lnTo>
                    <a:pt x="130" y="6"/>
                  </a:lnTo>
                  <a:lnTo>
                    <a:pt x="149" y="17"/>
                  </a:lnTo>
                  <a:lnTo>
                    <a:pt x="217" y="67"/>
                  </a:lnTo>
                  <a:lnTo>
                    <a:pt x="280" y="121"/>
                  </a:lnTo>
                  <a:lnTo>
                    <a:pt x="341" y="178"/>
                  </a:lnTo>
                  <a:lnTo>
                    <a:pt x="397" y="239"/>
                  </a:lnTo>
                  <a:lnTo>
                    <a:pt x="450" y="301"/>
                  </a:lnTo>
                  <a:lnTo>
                    <a:pt x="498" y="367"/>
                  </a:lnTo>
                  <a:lnTo>
                    <a:pt x="543" y="437"/>
                  </a:lnTo>
                  <a:lnTo>
                    <a:pt x="583" y="508"/>
                  </a:lnTo>
                  <a:lnTo>
                    <a:pt x="618" y="582"/>
                  </a:lnTo>
                  <a:lnTo>
                    <a:pt x="650" y="657"/>
                  </a:lnTo>
                  <a:lnTo>
                    <a:pt x="677" y="735"/>
                  </a:lnTo>
                  <a:lnTo>
                    <a:pt x="699" y="814"/>
                  </a:lnTo>
                  <a:lnTo>
                    <a:pt x="716" y="894"/>
                  </a:lnTo>
                  <a:lnTo>
                    <a:pt x="729" y="977"/>
                  </a:lnTo>
                  <a:lnTo>
                    <a:pt x="737" y="1059"/>
                  </a:lnTo>
                  <a:lnTo>
                    <a:pt x="739" y="1143"/>
                  </a:lnTo>
                  <a:lnTo>
                    <a:pt x="737" y="1226"/>
                  </a:lnTo>
                  <a:lnTo>
                    <a:pt x="729" y="1310"/>
                  </a:lnTo>
                  <a:lnTo>
                    <a:pt x="716" y="1391"/>
                  </a:lnTo>
                  <a:lnTo>
                    <a:pt x="699" y="1472"/>
                  </a:lnTo>
                  <a:lnTo>
                    <a:pt x="677" y="1551"/>
                  </a:lnTo>
                  <a:lnTo>
                    <a:pt x="650" y="1629"/>
                  </a:lnTo>
                  <a:lnTo>
                    <a:pt x="618" y="1704"/>
                  </a:lnTo>
                  <a:lnTo>
                    <a:pt x="583" y="1778"/>
                  </a:lnTo>
                  <a:lnTo>
                    <a:pt x="543" y="1849"/>
                  </a:lnTo>
                  <a:lnTo>
                    <a:pt x="498" y="1918"/>
                  </a:lnTo>
                  <a:lnTo>
                    <a:pt x="450" y="1984"/>
                  </a:lnTo>
                  <a:lnTo>
                    <a:pt x="397" y="2048"/>
                  </a:lnTo>
                  <a:lnTo>
                    <a:pt x="340" y="2108"/>
                  </a:lnTo>
                  <a:lnTo>
                    <a:pt x="280" y="2166"/>
                  </a:lnTo>
                  <a:lnTo>
                    <a:pt x="216" y="2220"/>
                  </a:lnTo>
                  <a:lnTo>
                    <a:pt x="149" y="2269"/>
                  </a:lnTo>
                  <a:lnTo>
                    <a:pt x="132" y="2278"/>
                  </a:lnTo>
                  <a:lnTo>
                    <a:pt x="114" y="2285"/>
                  </a:lnTo>
                  <a:lnTo>
                    <a:pt x="95" y="2286"/>
                  </a:lnTo>
                  <a:lnTo>
                    <a:pt x="77" y="2285"/>
                  </a:lnTo>
                  <a:lnTo>
                    <a:pt x="60" y="2279"/>
                  </a:lnTo>
                  <a:lnTo>
                    <a:pt x="44" y="2271"/>
                  </a:lnTo>
                  <a:lnTo>
                    <a:pt x="29" y="2260"/>
                  </a:lnTo>
                  <a:lnTo>
                    <a:pt x="17" y="2245"/>
                  </a:lnTo>
                  <a:lnTo>
                    <a:pt x="6" y="2226"/>
                  </a:lnTo>
                  <a:lnTo>
                    <a:pt x="1" y="2206"/>
                  </a:lnTo>
                  <a:lnTo>
                    <a:pt x="0" y="2184"/>
                  </a:lnTo>
                  <a:lnTo>
                    <a:pt x="4" y="2165"/>
                  </a:lnTo>
                  <a:lnTo>
                    <a:pt x="13" y="2145"/>
                  </a:lnTo>
                  <a:lnTo>
                    <a:pt x="24" y="2128"/>
                  </a:lnTo>
                  <a:lnTo>
                    <a:pt x="40" y="2113"/>
                  </a:lnTo>
                  <a:lnTo>
                    <a:pt x="102" y="2067"/>
                  </a:lnTo>
                  <a:lnTo>
                    <a:pt x="161" y="2017"/>
                  </a:lnTo>
                  <a:lnTo>
                    <a:pt x="216" y="1965"/>
                  </a:lnTo>
                  <a:lnTo>
                    <a:pt x="267" y="1908"/>
                  </a:lnTo>
                  <a:lnTo>
                    <a:pt x="314" y="1849"/>
                  </a:lnTo>
                  <a:lnTo>
                    <a:pt x="358" y="1787"/>
                  </a:lnTo>
                  <a:lnTo>
                    <a:pt x="396" y="1724"/>
                  </a:lnTo>
                  <a:lnTo>
                    <a:pt x="431" y="1656"/>
                  </a:lnTo>
                  <a:lnTo>
                    <a:pt x="462" y="1587"/>
                  </a:lnTo>
                  <a:lnTo>
                    <a:pt x="488" y="1517"/>
                  </a:lnTo>
                  <a:lnTo>
                    <a:pt x="510" y="1445"/>
                  </a:lnTo>
                  <a:lnTo>
                    <a:pt x="527" y="1371"/>
                  </a:lnTo>
                  <a:lnTo>
                    <a:pt x="540" y="1296"/>
                  </a:lnTo>
                  <a:lnTo>
                    <a:pt x="547" y="1220"/>
                  </a:lnTo>
                  <a:lnTo>
                    <a:pt x="549" y="1143"/>
                  </a:lnTo>
                  <a:lnTo>
                    <a:pt x="547" y="1067"/>
                  </a:lnTo>
                  <a:lnTo>
                    <a:pt x="540" y="990"/>
                  </a:lnTo>
                  <a:lnTo>
                    <a:pt x="527" y="915"/>
                  </a:lnTo>
                  <a:lnTo>
                    <a:pt x="510" y="842"/>
                  </a:lnTo>
                  <a:lnTo>
                    <a:pt x="488" y="770"/>
                  </a:lnTo>
                  <a:lnTo>
                    <a:pt x="462" y="698"/>
                  </a:lnTo>
                  <a:lnTo>
                    <a:pt x="431" y="629"/>
                  </a:lnTo>
                  <a:lnTo>
                    <a:pt x="396" y="563"/>
                  </a:lnTo>
                  <a:lnTo>
                    <a:pt x="358" y="498"/>
                  </a:lnTo>
                  <a:lnTo>
                    <a:pt x="314" y="437"/>
                  </a:lnTo>
                  <a:lnTo>
                    <a:pt x="267" y="378"/>
                  </a:lnTo>
                  <a:lnTo>
                    <a:pt x="216" y="322"/>
                  </a:lnTo>
                  <a:lnTo>
                    <a:pt x="161" y="268"/>
                  </a:lnTo>
                  <a:lnTo>
                    <a:pt x="102" y="219"/>
                  </a:lnTo>
                  <a:lnTo>
                    <a:pt x="40" y="173"/>
                  </a:lnTo>
                  <a:lnTo>
                    <a:pt x="24" y="158"/>
                  </a:lnTo>
                  <a:lnTo>
                    <a:pt x="12" y="141"/>
                  </a:lnTo>
                  <a:lnTo>
                    <a:pt x="3" y="122"/>
                  </a:lnTo>
                  <a:lnTo>
                    <a:pt x="0" y="101"/>
                  </a:lnTo>
                  <a:lnTo>
                    <a:pt x="1" y="81"/>
                  </a:lnTo>
                  <a:lnTo>
                    <a:pt x="6" y="60"/>
                  </a:lnTo>
                  <a:lnTo>
                    <a:pt x="17" y="41"/>
                  </a:lnTo>
                  <a:lnTo>
                    <a:pt x="31" y="24"/>
                  </a:lnTo>
                  <a:lnTo>
                    <a:pt x="49" y="12"/>
                  </a:lnTo>
                  <a:lnTo>
                    <a:pt x="68" y="3"/>
                  </a:lnTo>
                  <a:lnTo>
                    <a:pt x="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6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2" name="Freeform 48"/>
          <p:cNvSpPr>
            <a:spLocks noEditPoints="1"/>
          </p:cNvSpPr>
          <p:nvPr/>
        </p:nvSpPr>
        <p:spPr bwMode="auto">
          <a:xfrm>
            <a:off x="7382277" y="4127802"/>
            <a:ext cx="544512" cy="519113"/>
          </a:xfrm>
          <a:custGeom>
            <a:avLst/>
            <a:gdLst>
              <a:gd name="T0" fmla="*/ 1299 w 3428"/>
              <a:gd name="T1" fmla="*/ 1152 h 3275"/>
              <a:gd name="T2" fmla="*/ 1277 w 3428"/>
              <a:gd name="T3" fmla="*/ 1182 h 3275"/>
              <a:gd name="T4" fmla="*/ 1246 w 3428"/>
              <a:gd name="T5" fmla="*/ 1200 h 3275"/>
              <a:gd name="T6" fmla="*/ 300 w 3428"/>
              <a:gd name="T7" fmla="*/ 1343 h 3275"/>
              <a:gd name="T8" fmla="*/ 987 w 3428"/>
              <a:gd name="T9" fmla="*/ 2013 h 3275"/>
              <a:gd name="T10" fmla="*/ 1001 w 3428"/>
              <a:gd name="T11" fmla="*/ 2056 h 3275"/>
              <a:gd name="T12" fmla="*/ 845 w 3428"/>
              <a:gd name="T13" fmla="*/ 3005 h 3275"/>
              <a:gd name="T14" fmla="*/ 1695 w 3428"/>
              <a:gd name="T15" fmla="*/ 2557 h 3275"/>
              <a:gd name="T16" fmla="*/ 1741 w 3428"/>
              <a:gd name="T17" fmla="*/ 2557 h 3275"/>
              <a:gd name="T18" fmla="*/ 2593 w 3428"/>
              <a:gd name="T19" fmla="*/ 3000 h 3275"/>
              <a:gd name="T20" fmla="*/ 2431 w 3428"/>
              <a:gd name="T21" fmla="*/ 2057 h 3275"/>
              <a:gd name="T22" fmla="*/ 2438 w 3428"/>
              <a:gd name="T23" fmla="*/ 2022 h 3275"/>
              <a:gd name="T24" fmla="*/ 2459 w 3428"/>
              <a:gd name="T25" fmla="*/ 1992 h 3275"/>
              <a:gd name="T26" fmla="*/ 2201 w 3428"/>
              <a:gd name="T27" fmla="*/ 1202 h 3275"/>
              <a:gd name="T28" fmla="*/ 2159 w 3428"/>
              <a:gd name="T29" fmla="*/ 1185 h 3275"/>
              <a:gd name="T30" fmla="*/ 2130 w 3428"/>
              <a:gd name="T31" fmla="*/ 1150 h 3275"/>
              <a:gd name="T32" fmla="*/ 1711 w 3428"/>
              <a:gd name="T33" fmla="*/ 0 h 3275"/>
              <a:gd name="T34" fmla="*/ 1751 w 3428"/>
              <a:gd name="T35" fmla="*/ 10 h 3275"/>
              <a:gd name="T36" fmla="*/ 1785 w 3428"/>
              <a:gd name="T37" fmla="*/ 35 h 3275"/>
              <a:gd name="T38" fmla="*/ 2277 w 3428"/>
              <a:gd name="T39" fmla="*/ 1020 h 3275"/>
              <a:gd name="T40" fmla="*/ 3368 w 3428"/>
              <a:gd name="T41" fmla="*/ 1178 h 3275"/>
              <a:gd name="T42" fmla="*/ 3402 w 3428"/>
              <a:gd name="T43" fmla="*/ 1201 h 3275"/>
              <a:gd name="T44" fmla="*/ 3424 w 3428"/>
              <a:gd name="T45" fmla="*/ 1238 h 3275"/>
              <a:gd name="T46" fmla="*/ 3427 w 3428"/>
              <a:gd name="T47" fmla="*/ 1279 h 3275"/>
              <a:gd name="T48" fmla="*/ 3412 w 3428"/>
              <a:gd name="T49" fmla="*/ 1319 h 3275"/>
              <a:gd name="T50" fmla="*/ 2627 w 3428"/>
              <a:gd name="T51" fmla="*/ 2092 h 3275"/>
              <a:gd name="T52" fmla="*/ 2814 w 3428"/>
              <a:gd name="T53" fmla="*/ 3162 h 3275"/>
              <a:gd name="T54" fmla="*/ 2813 w 3428"/>
              <a:gd name="T55" fmla="*/ 3195 h 3275"/>
              <a:gd name="T56" fmla="*/ 2794 w 3428"/>
              <a:gd name="T57" fmla="*/ 3232 h 3275"/>
              <a:gd name="T58" fmla="*/ 2762 w 3428"/>
              <a:gd name="T59" fmla="*/ 3258 h 3275"/>
              <a:gd name="T60" fmla="*/ 2720 w 3428"/>
              <a:gd name="T61" fmla="*/ 3268 h 3275"/>
              <a:gd name="T62" fmla="*/ 2676 w 3428"/>
              <a:gd name="T63" fmla="*/ 3258 h 3275"/>
              <a:gd name="T64" fmla="*/ 764 w 3428"/>
              <a:gd name="T65" fmla="*/ 3263 h 3275"/>
              <a:gd name="T66" fmla="*/ 719 w 3428"/>
              <a:gd name="T67" fmla="*/ 3275 h 3275"/>
              <a:gd name="T68" fmla="*/ 681 w 3428"/>
              <a:gd name="T69" fmla="*/ 3266 h 3275"/>
              <a:gd name="T70" fmla="*/ 648 w 3428"/>
              <a:gd name="T71" fmla="*/ 3241 h 3275"/>
              <a:gd name="T72" fmla="*/ 628 w 3428"/>
              <a:gd name="T73" fmla="*/ 3205 h 3275"/>
              <a:gd name="T74" fmla="*/ 626 w 3428"/>
              <a:gd name="T75" fmla="*/ 3163 h 3275"/>
              <a:gd name="T76" fmla="*/ 29 w 3428"/>
              <a:gd name="T77" fmla="*/ 1345 h 3275"/>
              <a:gd name="T78" fmla="*/ 6 w 3428"/>
              <a:gd name="T79" fmla="*/ 1310 h 3275"/>
              <a:gd name="T80" fmla="*/ 0 w 3428"/>
              <a:gd name="T81" fmla="*/ 1269 h 3275"/>
              <a:gd name="T82" fmla="*/ 14 w 3428"/>
              <a:gd name="T83" fmla="*/ 1228 h 3275"/>
              <a:gd name="T84" fmla="*/ 42 w 3428"/>
              <a:gd name="T85" fmla="*/ 1198 h 3275"/>
              <a:gd name="T86" fmla="*/ 81 w 3428"/>
              <a:gd name="T87" fmla="*/ 1184 h 3275"/>
              <a:gd name="T88" fmla="*/ 1626 w 3428"/>
              <a:gd name="T89" fmla="*/ 53 h 3275"/>
              <a:gd name="T90" fmla="*/ 1653 w 3428"/>
              <a:gd name="T91" fmla="*/ 20 h 3275"/>
              <a:gd name="T92" fmla="*/ 1690 w 3428"/>
              <a:gd name="T93" fmla="*/ 2 h 3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428" h="3275">
                <a:moveTo>
                  <a:pt x="1712" y="310"/>
                </a:moveTo>
                <a:lnTo>
                  <a:pt x="1299" y="1152"/>
                </a:lnTo>
                <a:lnTo>
                  <a:pt x="1290" y="1168"/>
                </a:lnTo>
                <a:lnTo>
                  <a:pt x="1277" y="1182"/>
                </a:lnTo>
                <a:lnTo>
                  <a:pt x="1263" y="1192"/>
                </a:lnTo>
                <a:lnTo>
                  <a:pt x="1246" y="1200"/>
                </a:lnTo>
                <a:lnTo>
                  <a:pt x="1229" y="1204"/>
                </a:lnTo>
                <a:lnTo>
                  <a:pt x="300" y="1343"/>
                </a:lnTo>
                <a:lnTo>
                  <a:pt x="973" y="1996"/>
                </a:lnTo>
                <a:lnTo>
                  <a:pt x="987" y="2013"/>
                </a:lnTo>
                <a:lnTo>
                  <a:pt x="997" y="2034"/>
                </a:lnTo>
                <a:lnTo>
                  <a:pt x="1001" y="2056"/>
                </a:lnTo>
                <a:lnTo>
                  <a:pt x="1000" y="2079"/>
                </a:lnTo>
                <a:lnTo>
                  <a:pt x="845" y="3005"/>
                </a:lnTo>
                <a:lnTo>
                  <a:pt x="1673" y="2566"/>
                </a:lnTo>
                <a:lnTo>
                  <a:pt x="1695" y="2557"/>
                </a:lnTo>
                <a:lnTo>
                  <a:pt x="1718" y="2555"/>
                </a:lnTo>
                <a:lnTo>
                  <a:pt x="1741" y="2557"/>
                </a:lnTo>
                <a:lnTo>
                  <a:pt x="1762" y="2566"/>
                </a:lnTo>
                <a:lnTo>
                  <a:pt x="2593" y="3000"/>
                </a:lnTo>
                <a:lnTo>
                  <a:pt x="2432" y="2076"/>
                </a:lnTo>
                <a:lnTo>
                  <a:pt x="2431" y="2057"/>
                </a:lnTo>
                <a:lnTo>
                  <a:pt x="2433" y="2039"/>
                </a:lnTo>
                <a:lnTo>
                  <a:pt x="2438" y="2022"/>
                </a:lnTo>
                <a:lnTo>
                  <a:pt x="2448" y="2005"/>
                </a:lnTo>
                <a:lnTo>
                  <a:pt x="2459" y="1992"/>
                </a:lnTo>
                <a:lnTo>
                  <a:pt x="3130" y="1334"/>
                </a:lnTo>
                <a:lnTo>
                  <a:pt x="2201" y="1202"/>
                </a:lnTo>
                <a:lnTo>
                  <a:pt x="2179" y="1196"/>
                </a:lnTo>
                <a:lnTo>
                  <a:pt x="2159" y="1185"/>
                </a:lnTo>
                <a:lnTo>
                  <a:pt x="2142" y="1169"/>
                </a:lnTo>
                <a:lnTo>
                  <a:pt x="2130" y="1150"/>
                </a:lnTo>
                <a:lnTo>
                  <a:pt x="1712" y="310"/>
                </a:lnTo>
                <a:close/>
                <a:moveTo>
                  <a:pt x="1711" y="0"/>
                </a:moveTo>
                <a:lnTo>
                  <a:pt x="1732" y="2"/>
                </a:lnTo>
                <a:lnTo>
                  <a:pt x="1751" y="10"/>
                </a:lnTo>
                <a:lnTo>
                  <a:pt x="1769" y="20"/>
                </a:lnTo>
                <a:lnTo>
                  <a:pt x="1785" y="35"/>
                </a:lnTo>
                <a:lnTo>
                  <a:pt x="1796" y="53"/>
                </a:lnTo>
                <a:lnTo>
                  <a:pt x="2277" y="1020"/>
                </a:lnTo>
                <a:lnTo>
                  <a:pt x="3347" y="1173"/>
                </a:lnTo>
                <a:lnTo>
                  <a:pt x="3368" y="1178"/>
                </a:lnTo>
                <a:lnTo>
                  <a:pt x="3386" y="1188"/>
                </a:lnTo>
                <a:lnTo>
                  <a:pt x="3402" y="1201"/>
                </a:lnTo>
                <a:lnTo>
                  <a:pt x="3414" y="1218"/>
                </a:lnTo>
                <a:lnTo>
                  <a:pt x="3424" y="1238"/>
                </a:lnTo>
                <a:lnTo>
                  <a:pt x="3428" y="1258"/>
                </a:lnTo>
                <a:lnTo>
                  <a:pt x="3427" y="1279"/>
                </a:lnTo>
                <a:lnTo>
                  <a:pt x="3422" y="1300"/>
                </a:lnTo>
                <a:lnTo>
                  <a:pt x="3412" y="1319"/>
                </a:lnTo>
                <a:lnTo>
                  <a:pt x="3398" y="1335"/>
                </a:lnTo>
                <a:lnTo>
                  <a:pt x="2627" y="2092"/>
                </a:lnTo>
                <a:lnTo>
                  <a:pt x="2812" y="3151"/>
                </a:lnTo>
                <a:lnTo>
                  <a:pt x="2814" y="3162"/>
                </a:lnTo>
                <a:lnTo>
                  <a:pt x="2815" y="3173"/>
                </a:lnTo>
                <a:lnTo>
                  <a:pt x="2813" y="3195"/>
                </a:lnTo>
                <a:lnTo>
                  <a:pt x="2805" y="3214"/>
                </a:lnTo>
                <a:lnTo>
                  <a:pt x="2794" y="3232"/>
                </a:lnTo>
                <a:lnTo>
                  <a:pt x="2779" y="3248"/>
                </a:lnTo>
                <a:lnTo>
                  <a:pt x="2762" y="3258"/>
                </a:lnTo>
                <a:lnTo>
                  <a:pt x="2742" y="3265"/>
                </a:lnTo>
                <a:lnTo>
                  <a:pt x="2720" y="3268"/>
                </a:lnTo>
                <a:lnTo>
                  <a:pt x="2697" y="3265"/>
                </a:lnTo>
                <a:lnTo>
                  <a:pt x="2676" y="3258"/>
                </a:lnTo>
                <a:lnTo>
                  <a:pt x="1718" y="2757"/>
                </a:lnTo>
                <a:lnTo>
                  <a:pt x="764" y="3263"/>
                </a:lnTo>
                <a:lnTo>
                  <a:pt x="742" y="3272"/>
                </a:lnTo>
                <a:lnTo>
                  <a:pt x="719" y="3275"/>
                </a:lnTo>
                <a:lnTo>
                  <a:pt x="700" y="3273"/>
                </a:lnTo>
                <a:lnTo>
                  <a:pt x="681" y="3266"/>
                </a:lnTo>
                <a:lnTo>
                  <a:pt x="664" y="3256"/>
                </a:lnTo>
                <a:lnTo>
                  <a:pt x="648" y="3241"/>
                </a:lnTo>
                <a:lnTo>
                  <a:pt x="636" y="3225"/>
                </a:lnTo>
                <a:lnTo>
                  <a:pt x="628" y="3205"/>
                </a:lnTo>
                <a:lnTo>
                  <a:pt x="625" y="3184"/>
                </a:lnTo>
                <a:lnTo>
                  <a:pt x="626" y="3163"/>
                </a:lnTo>
                <a:lnTo>
                  <a:pt x="806" y="2098"/>
                </a:lnTo>
                <a:lnTo>
                  <a:pt x="29" y="1345"/>
                </a:lnTo>
                <a:lnTo>
                  <a:pt x="16" y="1329"/>
                </a:lnTo>
                <a:lnTo>
                  <a:pt x="6" y="1310"/>
                </a:lnTo>
                <a:lnTo>
                  <a:pt x="1" y="1290"/>
                </a:lnTo>
                <a:lnTo>
                  <a:pt x="0" y="1269"/>
                </a:lnTo>
                <a:lnTo>
                  <a:pt x="4" y="1248"/>
                </a:lnTo>
                <a:lnTo>
                  <a:pt x="14" y="1228"/>
                </a:lnTo>
                <a:lnTo>
                  <a:pt x="26" y="1212"/>
                </a:lnTo>
                <a:lnTo>
                  <a:pt x="42" y="1198"/>
                </a:lnTo>
                <a:lnTo>
                  <a:pt x="60" y="1189"/>
                </a:lnTo>
                <a:lnTo>
                  <a:pt x="81" y="1184"/>
                </a:lnTo>
                <a:lnTo>
                  <a:pt x="1151" y="1025"/>
                </a:lnTo>
                <a:lnTo>
                  <a:pt x="1626" y="53"/>
                </a:lnTo>
                <a:lnTo>
                  <a:pt x="1637" y="36"/>
                </a:lnTo>
                <a:lnTo>
                  <a:pt x="1653" y="20"/>
                </a:lnTo>
                <a:lnTo>
                  <a:pt x="1670" y="10"/>
                </a:lnTo>
                <a:lnTo>
                  <a:pt x="1690" y="2"/>
                </a:lnTo>
                <a:lnTo>
                  <a:pt x="1711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>
              <a:lnSpc>
                <a:spcPct val="120000"/>
              </a:lnSpc>
            </a:pPr>
            <a:endParaRPr lang="en-US" sz="16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Oval 8"/>
          <p:cNvSpPr>
            <a:spLocks noChangeArrowheads="1"/>
          </p:cNvSpPr>
          <p:nvPr/>
        </p:nvSpPr>
        <p:spPr bwMode="auto">
          <a:xfrm>
            <a:off x="8868007" y="5304046"/>
            <a:ext cx="716363" cy="71365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bg1">
                <a:lumMod val="95000"/>
              </a:schemeClr>
            </a:solidFill>
            <a:round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numCol="1" anchor="ctr" anchorCtr="0" compatLnSpc="1"/>
          <a:lstStyle/>
          <a:p>
            <a:pPr algn="ctr">
              <a:lnSpc>
                <a:spcPct val="120000"/>
              </a:lnSpc>
            </a:pPr>
            <a:r>
              <a:rPr 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05</a:t>
            </a:r>
            <a:endParaRPr lang="en-US" sz="2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Freeform 164"/>
          <p:cNvSpPr>
            <a:spLocks noEditPoints="1"/>
          </p:cNvSpPr>
          <p:nvPr/>
        </p:nvSpPr>
        <p:spPr bwMode="auto">
          <a:xfrm>
            <a:off x="8959487" y="4644545"/>
            <a:ext cx="533402" cy="474948"/>
          </a:xfrm>
          <a:custGeom>
            <a:avLst/>
            <a:gdLst>
              <a:gd name="T0" fmla="*/ 171 w 3653"/>
              <a:gd name="T1" fmla="*/ 2242 h 3248"/>
              <a:gd name="T2" fmla="*/ 171 w 3653"/>
              <a:gd name="T3" fmla="*/ 2273 h 3248"/>
              <a:gd name="T4" fmla="*/ 1756 w 3653"/>
              <a:gd name="T5" fmla="*/ 3070 h 3248"/>
              <a:gd name="T6" fmla="*/ 1897 w 3653"/>
              <a:gd name="T7" fmla="*/ 3070 h 3248"/>
              <a:gd name="T8" fmla="*/ 3481 w 3653"/>
              <a:gd name="T9" fmla="*/ 2273 h 3248"/>
              <a:gd name="T10" fmla="*/ 3481 w 3653"/>
              <a:gd name="T11" fmla="*/ 2242 h 3248"/>
              <a:gd name="T12" fmla="*/ 2005 w 3653"/>
              <a:gd name="T13" fmla="*/ 2572 h 3248"/>
              <a:gd name="T14" fmla="*/ 1827 w 3653"/>
              <a:gd name="T15" fmla="*/ 2614 h 3248"/>
              <a:gd name="T16" fmla="*/ 1647 w 3653"/>
              <a:gd name="T17" fmla="*/ 2572 h 3248"/>
              <a:gd name="T18" fmla="*/ 1962 w 3653"/>
              <a:gd name="T19" fmla="*/ 1956 h 3248"/>
              <a:gd name="T20" fmla="*/ 1780 w 3653"/>
              <a:gd name="T21" fmla="*/ 1977 h 3248"/>
              <a:gd name="T22" fmla="*/ 571 w 3653"/>
              <a:gd name="T23" fmla="*/ 1401 h 3248"/>
              <a:gd name="T24" fmla="*/ 169 w 3653"/>
              <a:gd name="T25" fmla="*/ 1617 h 3248"/>
              <a:gd name="T26" fmla="*/ 177 w 3653"/>
              <a:gd name="T27" fmla="*/ 1648 h 3248"/>
              <a:gd name="T28" fmla="*/ 1791 w 3653"/>
              <a:gd name="T29" fmla="*/ 2444 h 3248"/>
              <a:gd name="T30" fmla="*/ 1931 w 3653"/>
              <a:gd name="T31" fmla="*/ 2421 h 3248"/>
              <a:gd name="T32" fmla="*/ 3485 w 3653"/>
              <a:gd name="T33" fmla="*/ 1631 h 3248"/>
              <a:gd name="T34" fmla="*/ 3476 w 3653"/>
              <a:gd name="T35" fmla="*/ 1600 h 3248"/>
              <a:gd name="T36" fmla="*/ 1791 w 3653"/>
              <a:gd name="T37" fmla="*/ 171 h 3248"/>
              <a:gd name="T38" fmla="*/ 177 w 3653"/>
              <a:gd name="T39" fmla="*/ 966 h 3248"/>
              <a:gd name="T40" fmla="*/ 169 w 3653"/>
              <a:gd name="T41" fmla="*/ 997 h 3248"/>
              <a:gd name="T42" fmla="*/ 1722 w 3653"/>
              <a:gd name="T43" fmla="*/ 1788 h 3248"/>
              <a:gd name="T44" fmla="*/ 1862 w 3653"/>
              <a:gd name="T45" fmla="*/ 1810 h 3248"/>
              <a:gd name="T46" fmla="*/ 3476 w 3653"/>
              <a:gd name="T47" fmla="*/ 1014 h 3248"/>
              <a:gd name="T48" fmla="*/ 3485 w 3653"/>
              <a:gd name="T49" fmla="*/ 983 h 3248"/>
              <a:gd name="T50" fmla="*/ 1930 w 3653"/>
              <a:gd name="T51" fmla="*/ 192 h 3248"/>
              <a:gd name="T52" fmla="*/ 1827 w 3653"/>
              <a:gd name="T53" fmla="*/ 0 h 3248"/>
              <a:gd name="T54" fmla="*/ 2005 w 3653"/>
              <a:gd name="T55" fmla="*/ 42 h 3248"/>
              <a:gd name="T56" fmla="*/ 3613 w 3653"/>
              <a:gd name="T57" fmla="*/ 870 h 3248"/>
              <a:gd name="T58" fmla="*/ 3653 w 3653"/>
              <a:gd name="T59" fmla="*/ 990 h 3248"/>
              <a:gd name="T60" fmla="*/ 3615 w 3653"/>
              <a:gd name="T61" fmla="*/ 1109 h 3248"/>
              <a:gd name="T62" fmla="*/ 3541 w 3653"/>
              <a:gd name="T63" fmla="*/ 1171 h 3248"/>
              <a:gd name="T64" fmla="*/ 3593 w 3653"/>
              <a:gd name="T65" fmla="*/ 1481 h 3248"/>
              <a:gd name="T66" fmla="*/ 3650 w 3653"/>
              <a:gd name="T67" fmla="*/ 1591 h 3248"/>
              <a:gd name="T68" fmla="*/ 3630 w 3653"/>
              <a:gd name="T69" fmla="*/ 1717 h 3248"/>
              <a:gd name="T70" fmla="*/ 3541 w 3653"/>
              <a:gd name="T71" fmla="*/ 1805 h 3248"/>
              <a:gd name="T72" fmla="*/ 3593 w 3653"/>
              <a:gd name="T73" fmla="*/ 2114 h 3248"/>
              <a:gd name="T74" fmla="*/ 3650 w 3653"/>
              <a:gd name="T75" fmla="*/ 2225 h 3248"/>
              <a:gd name="T76" fmla="*/ 3630 w 3653"/>
              <a:gd name="T77" fmla="*/ 2350 h 3248"/>
              <a:gd name="T78" fmla="*/ 3541 w 3653"/>
              <a:gd name="T79" fmla="*/ 2439 h 3248"/>
              <a:gd name="T80" fmla="*/ 1872 w 3653"/>
              <a:gd name="T81" fmla="*/ 3245 h 3248"/>
              <a:gd name="T82" fmla="*/ 1690 w 3653"/>
              <a:gd name="T83" fmla="*/ 3224 h 3248"/>
              <a:gd name="T84" fmla="*/ 60 w 3653"/>
              <a:gd name="T85" fmla="*/ 2401 h 3248"/>
              <a:gd name="T86" fmla="*/ 2 w 3653"/>
              <a:gd name="T87" fmla="*/ 2290 h 3248"/>
              <a:gd name="T88" fmla="*/ 22 w 3653"/>
              <a:gd name="T89" fmla="*/ 2164 h 3248"/>
              <a:gd name="T90" fmla="*/ 112 w 3653"/>
              <a:gd name="T91" fmla="*/ 2077 h 3248"/>
              <a:gd name="T92" fmla="*/ 60 w 3653"/>
              <a:gd name="T93" fmla="*/ 1768 h 3248"/>
              <a:gd name="T94" fmla="*/ 2 w 3653"/>
              <a:gd name="T95" fmla="*/ 1657 h 3248"/>
              <a:gd name="T96" fmla="*/ 22 w 3653"/>
              <a:gd name="T97" fmla="*/ 1532 h 3248"/>
              <a:gd name="T98" fmla="*/ 112 w 3653"/>
              <a:gd name="T99" fmla="*/ 1443 h 3248"/>
              <a:gd name="T100" fmla="*/ 60 w 3653"/>
              <a:gd name="T101" fmla="*/ 1134 h 3248"/>
              <a:gd name="T102" fmla="*/ 2 w 3653"/>
              <a:gd name="T103" fmla="*/ 1023 h 3248"/>
              <a:gd name="T104" fmla="*/ 22 w 3653"/>
              <a:gd name="T105" fmla="*/ 898 h 3248"/>
              <a:gd name="T106" fmla="*/ 112 w 3653"/>
              <a:gd name="T107" fmla="*/ 809 h 3248"/>
              <a:gd name="T108" fmla="*/ 1780 w 3653"/>
              <a:gd name="T109" fmla="*/ 2 h 3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653" h="3248">
                <a:moveTo>
                  <a:pt x="571" y="2035"/>
                </a:moveTo>
                <a:lnTo>
                  <a:pt x="187" y="2226"/>
                </a:lnTo>
                <a:lnTo>
                  <a:pt x="177" y="2234"/>
                </a:lnTo>
                <a:lnTo>
                  <a:pt x="171" y="2242"/>
                </a:lnTo>
                <a:lnTo>
                  <a:pt x="169" y="2251"/>
                </a:lnTo>
                <a:lnTo>
                  <a:pt x="167" y="2257"/>
                </a:lnTo>
                <a:lnTo>
                  <a:pt x="169" y="2265"/>
                </a:lnTo>
                <a:lnTo>
                  <a:pt x="171" y="2273"/>
                </a:lnTo>
                <a:lnTo>
                  <a:pt x="177" y="2282"/>
                </a:lnTo>
                <a:lnTo>
                  <a:pt x="187" y="2288"/>
                </a:lnTo>
                <a:lnTo>
                  <a:pt x="1722" y="3055"/>
                </a:lnTo>
                <a:lnTo>
                  <a:pt x="1756" y="3070"/>
                </a:lnTo>
                <a:lnTo>
                  <a:pt x="1791" y="3077"/>
                </a:lnTo>
                <a:lnTo>
                  <a:pt x="1827" y="3080"/>
                </a:lnTo>
                <a:lnTo>
                  <a:pt x="1862" y="3077"/>
                </a:lnTo>
                <a:lnTo>
                  <a:pt x="1897" y="3070"/>
                </a:lnTo>
                <a:lnTo>
                  <a:pt x="1931" y="3055"/>
                </a:lnTo>
                <a:lnTo>
                  <a:pt x="3466" y="2288"/>
                </a:lnTo>
                <a:lnTo>
                  <a:pt x="3476" y="2282"/>
                </a:lnTo>
                <a:lnTo>
                  <a:pt x="3481" y="2273"/>
                </a:lnTo>
                <a:lnTo>
                  <a:pt x="3485" y="2265"/>
                </a:lnTo>
                <a:lnTo>
                  <a:pt x="3485" y="2257"/>
                </a:lnTo>
                <a:lnTo>
                  <a:pt x="3485" y="2251"/>
                </a:lnTo>
                <a:lnTo>
                  <a:pt x="3481" y="2242"/>
                </a:lnTo>
                <a:lnTo>
                  <a:pt x="3476" y="2234"/>
                </a:lnTo>
                <a:lnTo>
                  <a:pt x="3466" y="2226"/>
                </a:lnTo>
                <a:lnTo>
                  <a:pt x="3081" y="2035"/>
                </a:lnTo>
                <a:lnTo>
                  <a:pt x="2005" y="2572"/>
                </a:lnTo>
                <a:lnTo>
                  <a:pt x="1962" y="2590"/>
                </a:lnTo>
                <a:lnTo>
                  <a:pt x="1918" y="2603"/>
                </a:lnTo>
                <a:lnTo>
                  <a:pt x="1872" y="2611"/>
                </a:lnTo>
                <a:lnTo>
                  <a:pt x="1827" y="2614"/>
                </a:lnTo>
                <a:lnTo>
                  <a:pt x="1780" y="2611"/>
                </a:lnTo>
                <a:lnTo>
                  <a:pt x="1735" y="2603"/>
                </a:lnTo>
                <a:lnTo>
                  <a:pt x="1690" y="2590"/>
                </a:lnTo>
                <a:lnTo>
                  <a:pt x="1647" y="2572"/>
                </a:lnTo>
                <a:lnTo>
                  <a:pt x="571" y="2035"/>
                </a:lnTo>
                <a:close/>
                <a:moveTo>
                  <a:pt x="3081" y="1401"/>
                </a:moveTo>
                <a:lnTo>
                  <a:pt x="2005" y="1938"/>
                </a:lnTo>
                <a:lnTo>
                  <a:pt x="1962" y="1956"/>
                </a:lnTo>
                <a:lnTo>
                  <a:pt x="1918" y="1969"/>
                </a:lnTo>
                <a:lnTo>
                  <a:pt x="1872" y="1977"/>
                </a:lnTo>
                <a:lnTo>
                  <a:pt x="1827" y="1980"/>
                </a:lnTo>
                <a:lnTo>
                  <a:pt x="1780" y="1977"/>
                </a:lnTo>
                <a:lnTo>
                  <a:pt x="1735" y="1969"/>
                </a:lnTo>
                <a:lnTo>
                  <a:pt x="1690" y="1956"/>
                </a:lnTo>
                <a:lnTo>
                  <a:pt x="1647" y="1938"/>
                </a:lnTo>
                <a:lnTo>
                  <a:pt x="571" y="1401"/>
                </a:lnTo>
                <a:lnTo>
                  <a:pt x="187" y="1593"/>
                </a:lnTo>
                <a:lnTo>
                  <a:pt x="177" y="1600"/>
                </a:lnTo>
                <a:lnTo>
                  <a:pt x="171" y="1608"/>
                </a:lnTo>
                <a:lnTo>
                  <a:pt x="169" y="1617"/>
                </a:lnTo>
                <a:lnTo>
                  <a:pt x="167" y="1624"/>
                </a:lnTo>
                <a:lnTo>
                  <a:pt x="169" y="1631"/>
                </a:lnTo>
                <a:lnTo>
                  <a:pt x="171" y="1639"/>
                </a:lnTo>
                <a:lnTo>
                  <a:pt x="177" y="1648"/>
                </a:lnTo>
                <a:lnTo>
                  <a:pt x="187" y="1655"/>
                </a:lnTo>
                <a:lnTo>
                  <a:pt x="1722" y="2421"/>
                </a:lnTo>
                <a:lnTo>
                  <a:pt x="1756" y="2436"/>
                </a:lnTo>
                <a:lnTo>
                  <a:pt x="1791" y="2444"/>
                </a:lnTo>
                <a:lnTo>
                  <a:pt x="1827" y="2446"/>
                </a:lnTo>
                <a:lnTo>
                  <a:pt x="1862" y="2444"/>
                </a:lnTo>
                <a:lnTo>
                  <a:pt x="1897" y="2436"/>
                </a:lnTo>
                <a:lnTo>
                  <a:pt x="1931" y="2421"/>
                </a:lnTo>
                <a:lnTo>
                  <a:pt x="3466" y="1655"/>
                </a:lnTo>
                <a:lnTo>
                  <a:pt x="3476" y="1648"/>
                </a:lnTo>
                <a:lnTo>
                  <a:pt x="3481" y="1639"/>
                </a:lnTo>
                <a:lnTo>
                  <a:pt x="3485" y="1631"/>
                </a:lnTo>
                <a:lnTo>
                  <a:pt x="3485" y="1624"/>
                </a:lnTo>
                <a:lnTo>
                  <a:pt x="3485" y="1617"/>
                </a:lnTo>
                <a:lnTo>
                  <a:pt x="3481" y="1608"/>
                </a:lnTo>
                <a:lnTo>
                  <a:pt x="3476" y="1600"/>
                </a:lnTo>
                <a:lnTo>
                  <a:pt x="3466" y="1593"/>
                </a:lnTo>
                <a:lnTo>
                  <a:pt x="3081" y="1401"/>
                </a:lnTo>
                <a:close/>
                <a:moveTo>
                  <a:pt x="1827" y="168"/>
                </a:moveTo>
                <a:lnTo>
                  <a:pt x="1791" y="171"/>
                </a:lnTo>
                <a:lnTo>
                  <a:pt x="1756" y="179"/>
                </a:lnTo>
                <a:lnTo>
                  <a:pt x="1722" y="192"/>
                </a:lnTo>
                <a:lnTo>
                  <a:pt x="187" y="959"/>
                </a:lnTo>
                <a:lnTo>
                  <a:pt x="177" y="966"/>
                </a:lnTo>
                <a:lnTo>
                  <a:pt x="171" y="974"/>
                </a:lnTo>
                <a:lnTo>
                  <a:pt x="169" y="983"/>
                </a:lnTo>
                <a:lnTo>
                  <a:pt x="167" y="990"/>
                </a:lnTo>
                <a:lnTo>
                  <a:pt x="169" y="997"/>
                </a:lnTo>
                <a:lnTo>
                  <a:pt x="171" y="1005"/>
                </a:lnTo>
                <a:lnTo>
                  <a:pt x="177" y="1014"/>
                </a:lnTo>
                <a:lnTo>
                  <a:pt x="187" y="1021"/>
                </a:lnTo>
                <a:lnTo>
                  <a:pt x="1722" y="1788"/>
                </a:lnTo>
                <a:lnTo>
                  <a:pt x="1756" y="1802"/>
                </a:lnTo>
                <a:lnTo>
                  <a:pt x="1791" y="1810"/>
                </a:lnTo>
                <a:lnTo>
                  <a:pt x="1827" y="1812"/>
                </a:lnTo>
                <a:lnTo>
                  <a:pt x="1862" y="1810"/>
                </a:lnTo>
                <a:lnTo>
                  <a:pt x="1897" y="1802"/>
                </a:lnTo>
                <a:lnTo>
                  <a:pt x="1931" y="1788"/>
                </a:lnTo>
                <a:lnTo>
                  <a:pt x="3466" y="1021"/>
                </a:lnTo>
                <a:lnTo>
                  <a:pt x="3476" y="1014"/>
                </a:lnTo>
                <a:lnTo>
                  <a:pt x="3481" y="1005"/>
                </a:lnTo>
                <a:lnTo>
                  <a:pt x="3485" y="997"/>
                </a:lnTo>
                <a:lnTo>
                  <a:pt x="3485" y="990"/>
                </a:lnTo>
                <a:lnTo>
                  <a:pt x="3485" y="983"/>
                </a:lnTo>
                <a:lnTo>
                  <a:pt x="3481" y="974"/>
                </a:lnTo>
                <a:lnTo>
                  <a:pt x="3476" y="966"/>
                </a:lnTo>
                <a:lnTo>
                  <a:pt x="3466" y="959"/>
                </a:lnTo>
                <a:lnTo>
                  <a:pt x="1930" y="192"/>
                </a:lnTo>
                <a:lnTo>
                  <a:pt x="1897" y="179"/>
                </a:lnTo>
                <a:lnTo>
                  <a:pt x="1862" y="171"/>
                </a:lnTo>
                <a:lnTo>
                  <a:pt x="1827" y="168"/>
                </a:lnTo>
                <a:close/>
                <a:moveTo>
                  <a:pt x="1827" y="0"/>
                </a:moveTo>
                <a:lnTo>
                  <a:pt x="1872" y="2"/>
                </a:lnTo>
                <a:lnTo>
                  <a:pt x="1918" y="10"/>
                </a:lnTo>
                <a:lnTo>
                  <a:pt x="1962" y="23"/>
                </a:lnTo>
                <a:lnTo>
                  <a:pt x="2005" y="42"/>
                </a:lnTo>
                <a:lnTo>
                  <a:pt x="3541" y="809"/>
                </a:lnTo>
                <a:lnTo>
                  <a:pt x="3569" y="826"/>
                </a:lnTo>
                <a:lnTo>
                  <a:pt x="3593" y="847"/>
                </a:lnTo>
                <a:lnTo>
                  <a:pt x="3613" y="870"/>
                </a:lnTo>
                <a:lnTo>
                  <a:pt x="3630" y="898"/>
                </a:lnTo>
                <a:lnTo>
                  <a:pt x="3642" y="927"/>
                </a:lnTo>
                <a:lnTo>
                  <a:pt x="3650" y="958"/>
                </a:lnTo>
                <a:lnTo>
                  <a:pt x="3653" y="990"/>
                </a:lnTo>
                <a:lnTo>
                  <a:pt x="3650" y="1023"/>
                </a:lnTo>
                <a:lnTo>
                  <a:pt x="3642" y="1054"/>
                </a:lnTo>
                <a:lnTo>
                  <a:pt x="3630" y="1083"/>
                </a:lnTo>
                <a:lnTo>
                  <a:pt x="3615" y="1109"/>
                </a:lnTo>
                <a:lnTo>
                  <a:pt x="3593" y="1134"/>
                </a:lnTo>
                <a:lnTo>
                  <a:pt x="3569" y="1154"/>
                </a:lnTo>
                <a:lnTo>
                  <a:pt x="3541" y="1171"/>
                </a:lnTo>
                <a:lnTo>
                  <a:pt x="3541" y="1171"/>
                </a:lnTo>
                <a:lnTo>
                  <a:pt x="3268" y="1307"/>
                </a:lnTo>
                <a:lnTo>
                  <a:pt x="3541" y="1443"/>
                </a:lnTo>
                <a:lnTo>
                  <a:pt x="3569" y="1460"/>
                </a:lnTo>
                <a:lnTo>
                  <a:pt x="3593" y="1481"/>
                </a:lnTo>
                <a:lnTo>
                  <a:pt x="3613" y="1504"/>
                </a:lnTo>
                <a:lnTo>
                  <a:pt x="3630" y="1532"/>
                </a:lnTo>
                <a:lnTo>
                  <a:pt x="3642" y="1560"/>
                </a:lnTo>
                <a:lnTo>
                  <a:pt x="3650" y="1591"/>
                </a:lnTo>
                <a:lnTo>
                  <a:pt x="3653" y="1624"/>
                </a:lnTo>
                <a:lnTo>
                  <a:pt x="3650" y="1657"/>
                </a:lnTo>
                <a:lnTo>
                  <a:pt x="3642" y="1688"/>
                </a:lnTo>
                <a:lnTo>
                  <a:pt x="3630" y="1717"/>
                </a:lnTo>
                <a:lnTo>
                  <a:pt x="3613" y="1743"/>
                </a:lnTo>
                <a:lnTo>
                  <a:pt x="3593" y="1768"/>
                </a:lnTo>
                <a:lnTo>
                  <a:pt x="3569" y="1788"/>
                </a:lnTo>
                <a:lnTo>
                  <a:pt x="3541" y="1805"/>
                </a:lnTo>
                <a:lnTo>
                  <a:pt x="3268" y="1940"/>
                </a:lnTo>
                <a:lnTo>
                  <a:pt x="3541" y="2077"/>
                </a:lnTo>
                <a:lnTo>
                  <a:pt x="3569" y="2093"/>
                </a:lnTo>
                <a:lnTo>
                  <a:pt x="3593" y="2114"/>
                </a:lnTo>
                <a:lnTo>
                  <a:pt x="3613" y="2138"/>
                </a:lnTo>
                <a:lnTo>
                  <a:pt x="3630" y="2164"/>
                </a:lnTo>
                <a:lnTo>
                  <a:pt x="3642" y="2194"/>
                </a:lnTo>
                <a:lnTo>
                  <a:pt x="3650" y="2225"/>
                </a:lnTo>
                <a:lnTo>
                  <a:pt x="3653" y="2257"/>
                </a:lnTo>
                <a:lnTo>
                  <a:pt x="3650" y="2290"/>
                </a:lnTo>
                <a:lnTo>
                  <a:pt x="3642" y="2322"/>
                </a:lnTo>
                <a:lnTo>
                  <a:pt x="3630" y="2350"/>
                </a:lnTo>
                <a:lnTo>
                  <a:pt x="3615" y="2377"/>
                </a:lnTo>
                <a:lnTo>
                  <a:pt x="3593" y="2401"/>
                </a:lnTo>
                <a:lnTo>
                  <a:pt x="3569" y="2421"/>
                </a:lnTo>
                <a:lnTo>
                  <a:pt x="3541" y="2439"/>
                </a:lnTo>
                <a:lnTo>
                  <a:pt x="2005" y="3206"/>
                </a:lnTo>
                <a:lnTo>
                  <a:pt x="1962" y="3224"/>
                </a:lnTo>
                <a:lnTo>
                  <a:pt x="1918" y="3237"/>
                </a:lnTo>
                <a:lnTo>
                  <a:pt x="1872" y="3245"/>
                </a:lnTo>
                <a:lnTo>
                  <a:pt x="1827" y="3248"/>
                </a:lnTo>
                <a:lnTo>
                  <a:pt x="1780" y="3245"/>
                </a:lnTo>
                <a:lnTo>
                  <a:pt x="1735" y="3237"/>
                </a:lnTo>
                <a:lnTo>
                  <a:pt x="1690" y="3224"/>
                </a:lnTo>
                <a:lnTo>
                  <a:pt x="1647" y="3206"/>
                </a:lnTo>
                <a:lnTo>
                  <a:pt x="112" y="2439"/>
                </a:lnTo>
                <a:lnTo>
                  <a:pt x="84" y="2421"/>
                </a:lnTo>
                <a:lnTo>
                  <a:pt x="60" y="2401"/>
                </a:lnTo>
                <a:lnTo>
                  <a:pt x="39" y="2377"/>
                </a:lnTo>
                <a:lnTo>
                  <a:pt x="22" y="2350"/>
                </a:lnTo>
                <a:lnTo>
                  <a:pt x="10" y="2322"/>
                </a:lnTo>
                <a:lnTo>
                  <a:pt x="2" y="2290"/>
                </a:lnTo>
                <a:lnTo>
                  <a:pt x="0" y="2257"/>
                </a:lnTo>
                <a:lnTo>
                  <a:pt x="2" y="2225"/>
                </a:lnTo>
                <a:lnTo>
                  <a:pt x="10" y="2194"/>
                </a:lnTo>
                <a:lnTo>
                  <a:pt x="22" y="2164"/>
                </a:lnTo>
                <a:lnTo>
                  <a:pt x="39" y="2138"/>
                </a:lnTo>
                <a:lnTo>
                  <a:pt x="60" y="2114"/>
                </a:lnTo>
                <a:lnTo>
                  <a:pt x="84" y="2093"/>
                </a:lnTo>
                <a:lnTo>
                  <a:pt x="112" y="2077"/>
                </a:lnTo>
                <a:lnTo>
                  <a:pt x="384" y="1940"/>
                </a:lnTo>
                <a:lnTo>
                  <a:pt x="112" y="1805"/>
                </a:lnTo>
                <a:lnTo>
                  <a:pt x="84" y="1788"/>
                </a:lnTo>
                <a:lnTo>
                  <a:pt x="60" y="1768"/>
                </a:lnTo>
                <a:lnTo>
                  <a:pt x="39" y="1743"/>
                </a:lnTo>
                <a:lnTo>
                  <a:pt x="22" y="1717"/>
                </a:lnTo>
                <a:lnTo>
                  <a:pt x="10" y="1688"/>
                </a:lnTo>
                <a:lnTo>
                  <a:pt x="2" y="1657"/>
                </a:lnTo>
                <a:lnTo>
                  <a:pt x="0" y="1624"/>
                </a:lnTo>
                <a:lnTo>
                  <a:pt x="2" y="1591"/>
                </a:lnTo>
                <a:lnTo>
                  <a:pt x="10" y="1560"/>
                </a:lnTo>
                <a:lnTo>
                  <a:pt x="22" y="1532"/>
                </a:lnTo>
                <a:lnTo>
                  <a:pt x="39" y="1504"/>
                </a:lnTo>
                <a:lnTo>
                  <a:pt x="60" y="1481"/>
                </a:lnTo>
                <a:lnTo>
                  <a:pt x="84" y="1460"/>
                </a:lnTo>
                <a:lnTo>
                  <a:pt x="112" y="1443"/>
                </a:lnTo>
                <a:lnTo>
                  <a:pt x="384" y="1307"/>
                </a:lnTo>
                <a:lnTo>
                  <a:pt x="112" y="1171"/>
                </a:lnTo>
                <a:lnTo>
                  <a:pt x="84" y="1154"/>
                </a:lnTo>
                <a:lnTo>
                  <a:pt x="60" y="1134"/>
                </a:lnTo>
                <a:lnTo>
                  <a:pt x="39" y="1109"/>
                </a:lnTo>
                <a:lnTo>
                  <a:pt x="22" y="1083"/>
                </a:lnTo>
                <a:lnTo>
                  <a:pt x="10" y="1054"/>
                </a:lnTo>
                <a:lnTo>
                  <a:pt x="2" y="1023"/>
                </a:lnTo>
                <a:lnTo>
                  <a:pt x="0" y="990"/>
                </a:lnTo>
                <a:lnTo>
                  <a:pt x="2" y="958"/>
                </a:lnTo>
                <a:lnTo>
                  <a:pt x="10" y="927"/>
                </a:lnTo>
                <a:lnTo>
                  <a:pt x="22" y="898"/>
                </a:lnTo>
                <a:lnTo>
                  <a:pt x="39" y="870"/>
                </a:lnTo>
                <a:lnTo>
                  <a:pt x="60" y="847"/>
                </a:lnTo>
                <a:lnTo>
                  <a:pt x="84" y="826"/>
                </a:lnTo>
                <a:lnTo>
                  <a:pt x="112" y="809"/>
                </a:lnTo>
                <a:lnTo>
                  <a:pt x="1647" y="42"/>
                </a:lnTo>
                <a:lnTo>
                  <a:pt x="1690" y="23"/>
                </a:lnTo>
                <a:lnTo>
                  <a:pt x="1735" y="10"/>
                </a:lnTo>
                <a:lnTo>
                  <a:pt x="1780" y="2"/>
                </a:lnTo>
                <a:lnTo>
                  <a:pt x="1827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>
              <a:lnSpc>
                <a:spcPct val="120000"/>
              </a:lnSpc>
            </a:pPr>
            <a:endParaRPr lang="en-US" sz="16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Inhaltsplatzhalter 4"/>
          <p:cNvSpPr txBox="1"/>
          <p:nvPr/>
        </p:nvSpPr>
        <p:spPr>
          <a:xfrm>
            <a:off x="663371" y="1921590"/>
            <a:ext cx="1704919" cy="141033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20000"/>
              </a:lnSpc>
              <a:spcAft>
                <a:spcPts val="0"/>
              </a:spcAft>
              <a:buNone/>
            </a:pPr>
            <a:r>
              <a:rPr lang="zh-CN" altLang="en-US" sz="1800" b="1" dirty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塞音</a:t>
            </a:r>
            <a:br>
              <a:rPr lang="en-US" sz="1200" b="1" dirty="0">
                <a:solidFill>
                  <a:schemeClr val="tx1"/>
                </a:solidFill>
                <a:latin typeface="+mn-lt"/>
                <a:cs typeface="+mn-ea"/>
                <a:sym typeface="+mn-lt"/>
              </a:rPr>
            </a:br>
            <a:r>
              <a:rPr lang="en-US" altLang="zh-CN" sz="1200" dirty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发音时，发音部位完全闭塞，然后突然打开，爆发成声，有b、p、d、t、ɡ、k六个。</a:t>
            </a:r>
            <a:endParaRPr lang="en-US" altLang="zh-CN" sz="1200" dirty="0">
              <a:solidFill>
                <a:schemeClr val="tx1"/>
              </a:solidFill>
              <a:latin typeface="+mn-lt"/>
              <a:cs typeface="+mn-ea"/>
              <a:sym typeface="+mn-lt"/>
            </a:endParaRPr>
          </a:p>
          <a:p>
            <a:pPr marL="0" indent="0" algn="r">
              <a:lnSpc>
                <a:spcPct val="120000"/>
              </a:lnSpc>
              <a:spcAft>
                <a:spcPts val="0"/>
              </a:spcAft>
              <a:buNone/>
            </a:pPr>
            <a:endParaRPr lang="en-US" sz="1050" dirty="0">
              <a:solidFill>
                <a:schemeClr val="tx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6" name="Inhaltsplatzhalter 4"/>
          <p:cNvSpPr txBox="1"/>
          <p:nvPr/>
        </p:nvSpPr>
        <p:spPr>
          <a:xfrm>
            <a:off x="4464050" y="1525270"/>
            <a:ext cx="5558155" cy="525780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Aft>
                <a:spcPts val="0"/>
              </a:spcAft>
              <a:buNone/>
            </a:pPr>
            <a:r>
              <a:rPr lang="zh-CN" altLang="en-US" sz="1800" b="1" dirty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擦音</a:t>
            </a:r>
            <a:br>
              <a:rPr lang="en-US" sz="1200" b="1" dirty="0">
                <a:solidFill>
                  <a:schemeClr val="tx1"/>
                </a:solidFill>
                <a:latin typeface="+mn-lt"/>
                <a:cs typeface="+mn-ea"/>
                <a:sym typeface="+mn-lt"/>
              </a:rPr>
            </a:br>
            <a:r>
              <a:rPr lang="en-US" altLang="zh-CN" sz="1050" dirty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发音时，由发音部位造成缝隙，气流从窄缝中挤出，摩擦成声，有f、h、x、sh、r、s 六个。 </a:t>
            </a:r>
            <a:endParaRPr lang="zh-CN" altLang="en-US" sz="1050" dirty="0">
              <a:solidFill>
                <a:schemeClr val="tx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7" name="Inhaltsplatzhalter 4"/>
          <p:cNvSpPr txBox="1"/>
          <p:nvPr/>
        </p:nvSpPr>
        <p:spPr>
          <a:xfrm>
            <a:off x="6025515" y="2052955"/>
            <a:ext cx="4751705" cy="77406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Aft>
                <a:spcPts val="0"/>
              </a:spcAft>
              <a:buNone/>
            </a:pPr>
            <a:r>
              <a:rPr lang="zh-CN" altLang="en-US" sz="1800" b="1" dirty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塞擦音</a:t>
            </a:r>
            <a:br>
              <a:rPr lang="en-US" sz="1200" b="1" dirty="0">
                <a:solidFill>
                  <a:schemeClr val="tx1"/>
                </a:solidFill>
                <a:latin typeface="+mn-lt"/>
                <a:cs typeface="+mn-ea"/>
                <a:sym typeface="+mn-lt"/>
              </a:rPr>
            </a:br>
            <a:r>
              <a:rPr lang="en-US" altLang="zh-CN" sz="1200" dirty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塞擦音由塞音和擦音结合而成。发音时，先堵塞后摩擦，塞擦音有j、q、zh、ch、z、c 六个。 </a:t>
            </a:r>
            <a:endParaRPr lang="zh-CN" altLang="en-US" sz="1200" dirty="0">
              <a:solidFill>
                <a:schemeClr val="tx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8" name="Inhaltsplatzhalter 4"/>
          <p:cNvSpPr txBox="1"/>
          <p:nvPr/>
        </p:nvSpPr>
        <p:spPr>
          <a:xfrm>
            <a:off x="7621623" y="2890254"/>
            <a:ext cx="3156419" cy="77406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Aft>
                <a:spcPts val="0"/>
              </a:spcAft>
              <a:buNone/>
            </a:pPr>
            <a:r>
              <a:rPr lang="zh-CN" altLang="en-US" sz="1800" b="1" dirty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鼻音</a:t>
            </a:r>
            <a:br>
              <a:rPr lang="en-US" sz="1200" b="1" dirty="0">
                <a:solidFill>
                  <a:schemeClr val="tx1"/>
                </a:solidFill>
                <a:latin typeface="+mn-lt"/>
                <a:cs typeface="+mn-ea"/>
                <a:sym typeface="+mn-lt"/>
              </a:rPr>
            </a:br>
            <a:r>
              <a:rPr lang="en-US" altLang="zh-CN" sz="1200" dirty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N发音时，气流从鼻腔通过，有m、n 两个（另外，还有一个不做声母的nɡ）。 </a:t>
            </a:r>
            <a:endParaRPr lang="zh-CN" altLang="en-US" sz="1200" dirty="0">
              <a:solidFill>
                <a:schemeClr val="tx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9" name="Inhaltsplatzhalter 4"/>
          <p:cNvSpPr txBox="1"/>
          <p:nvPr/>
        </p:nvSpPr>
        <p:spPr>
          <a:xfrm>
            <a:off x="9773869" y="4261951"/>
            <a:ext cx="1693490" cy="86677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Aft>
                <a:spcPts val="0"/>
              </a:spcAft>
              <a:buNone/>
            </a:pPr>
            <a:r>
              <a:rPr b="1" dirty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边音</a:t>
            </a:r>
            <a:endParaRPr b="1" dirty="0">
              <a:solidFill>
                <a:schemeClr val="tx1"/>
              </a:solidFill>
              <a:latin typeface="+mn-lt"/>
              <a:cs typeface="+mn-ea"/>
              <a:sym typeface="+mn-lt"/>
            </a:endParaRPr>
          </a:p>
          <a:p>
            <a:pPr marL="0" indent="0">
              <a:lnSpc>
                <a:spcPct val="120000"/>
              </a:lnSpc>
              <a:spcAft>
                <a:spcPts val="0"/>
              </a:spcAft>
              <a:buNone/>
            </a:pPr>
            <a:r>
              <a:rPr lang="en-US" altLang="zh-CN" sz="1200" dirty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发音时气流从舌头两边通过，只有l。. </a:t>
            </a:r>
            <a:endParaRPr lang="zh-CN" altLang="en-US" sz="1200" dirty="0">
              <a:solidFill>
                <a:schemeClr val="tx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915035" y="177165"/>
            <a:ext cx="2632710" cy="681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>
                <a:cs typeface="+mn-ea"/>
                <a:sym typeface="+mn-lt"/>
              </a:rPr>
              <a:t>声母发音五类</a:t>
            </a:r>
            <a:endParaRPr lang="zh-CN" altLang="en-US" sz="3200" b="1" dirty="0">
              <a:cs typeface="+mn-ea"/>
              <a:sym typeface="+mn-lt"/>
            </a:endParaRPr>
          </a:p>
        </p:txBody>
      </p:sp>
      <p:sp>
        <p:nvSpPr>
          <p:cNvPr id="54" name="矩形: 圆角 53"/>
          <p:cNvSpPr/>
          <p:nvPr/>
        </p:nvSpPr>
        <p:spPr>
          <a:xfrm rot="2704502">
            <a:off x="-565150" y="-94615"/>
            <a:ext cx="1070610" cy="951865"/>
          </a:xfrm>
          <a:prstGeom prst="roundRect">
            <a:avLst>
              <a:gd name="adj" fmla="val 26079"/>
            </a:avLst>
          </a:prstGeom>
          <a:solidFill>
            <a:srgbClr val="84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5" name="组合 54"/>
          <p:cNvGrpSpPr/>
          <p:nvPr/>
        </p:nvGrpSpPr>
        <p:grpSpPr>
          <a:xfrm rot="16200000">
            <a:off x="199390" y="315595"/>
            <a:ext cx="334010" cy="697865"/>
            <a:chOff x="476760" y="5175149"/>
            <a:chExt cx="572274" cy="1360418"/>
          </a:xfrm>
          <a:solidFill>
            <a:srgbClr val="B3D78B"/>
          </a:solidFill>
        </p:grpSpPr>
        <p:sp>
          <p:nvSpPr>
            <p:cNvPr id="56" name="椭圆 55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8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8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4" accel="20000" decel="8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" presetClass="entr" presetSubtype="2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" presetClass="entr" presetSubtype="4" accel="20000" decel="8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" presetClass="entr" presetSubtype="2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2" presetClass="entr" presetSubtype="4" accel="20000" decel="8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50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" presetClass="entr" presetSubtype="2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000"/>
                            </p:stCondLst>
                            <p:childTnLst>
                              <p:par>
                                <p:cTn id="85" presetID="2" presetClass="entr" presetSubtype="4" accel="20000" decel="8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4500"/>
                            </p:stCondLst>
                            <p:childTnLst>
                              <p:par>
                                <p:cTn id="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" presetClass="entr" presetSubtype="2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9" grpId="0" animBg="1"/>
      <p:bldP spid="10" grpId="0" animBg="1"/>
      <p:bldP spid="11" grpId="0" animBg="1"/>
      <p:bldP spid="12" grpId="0" animBg="1"/>
      <p:bldP spid="17" grpId="0" animBg="1"/>
      <p:bldP spid="22" grpId="0" animBg="1"/>
      <p:bldP spid="23" grpId="0" animBg="1"/>
      <p:bldP spid="24" grpId="0" animBg="1"/>
      <p:bldP spid="25" grpId="0"/>
      <p:bldP spid="26" grpId="0"/>
      <p:bldP spid="27" grpId="0"/>
      <p:bldP spid="28" grpId="0"/>
      <p:bldP spid="2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1003300" y="200025"/>
            <a:ext cx="3840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3200" b="1" dirty="0">
                <a:solidFill>
                  <a:srgbClr val="848CC4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（二）声带是否振动</a:t>
            </a:r>
            <a:endParaRPr lang="zh-CN" altLang="en-US" sz="3200" b="1" dirty="0">
              <a:solidFill>
                <a:srgbClr val="848CC4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34" name="矩形: 圆角 33"/>
          <p:cNvSpPr/>
          <p:nvPr/>
        </p:nvSpPr>
        <p:spPr>
          <a:xfrm rot="2704502">
            <a:off x="-565150" y="-94615"/>
            <a:ext cx="1070610" cy="951865"/>
          </a:xfrm>
          <a:prstGeom prst="roundRect">
            <a:avLst>
              <a:gd name="adj" fmla="val 26079"/>
            </a:avLst>
          </a:prstGeom>
          <a:solidFill>
            <a:srgbClr val="84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 rot="16200000">
            <a:off x="199390" y="315595"/>
            <a:ext cx="334010" cy="697865"/>
            <a:chOff x="476760" y="5175149"/>
            <a:chExt cx="572274" cy="1360418"/>
          </a:xfrm>
          <a:solidFill>
            <a:srgbClr val="B3D78B"/>
          </a:solidFill>
        </p:grpSpPr>
        <p:sp>
          <p:nvSpPr>
            <p:cNvPr id="36" name="椭圆 35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003300" y="923925"/>
            <a:ext cx="10262235" cy="30200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just" fontAlgn="auto">
              <a:lnSpc>
                <a:spcPct val="120000"/>
              </a:lnSpc>
              <a:spcAft>
                <a:spcPts val="600"/>
              </a:spcAft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按发音时声带是否振动，可把声母分为清音和浊音两类。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fontAlgn="auto">
              <a:lnSpc>
                <a:spcPct val="120000"/>
              </a:lnSpc>
              <a:spcAft>
                <a:spcPts val="600"/>
              </a:spcAft>
            </a:pPr>
            <a:r>
              <a:rPr lang="zh-CN" altLang="en-US" sz="2400" b="1">
                <a:solidFill>
                  <a:srgbClr val="848CC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 清音</a:t>
            </a:r>
            <a:endParaRPr lang="zh-CN" altLang="en-US" sz="2400" b="1">
              <a:solidFill>
                <a:srgbClr val="848CC4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fontAlgn="auto">
              <a:lnSpc>
                <a:spcPct val="120000"/>
              </a:lnSpc>
              <a:spcAft>
                <a:spcPts val="600"/>
              </a:spcAft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</a:t>
            </a:r>
            <a:r>
              <a:rPr lang="zh-CN" altLang="en-US" sz="2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发音时声带不振动。有b、p、f、d、t、ɡ、k、h、j、q、x、zh、ch、sh、z、c、s 等十七个。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fontAlgn="auto">
              <a:lnSpc>
                <a:spcPct val="120000"/>
              </a:lnSpc>
              <a:spcAft>
                <a:spcPts val="600"/>
              </a:spcAft>
            </a:pPr>
            <a:r>
              <a:rPr lang="zh-CN" altLang="en-US" sz="2400" b="1">
                <a:solidFill>
                  <a:srgbClr val="848CC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 浊音</a:t>
            </a:r>
            <a:endParaRPr lang="zh-CN" altLang="en-US" sz="2400" b="1">
              <a:solidFill>
                <a:srgbClr val="848CC4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fontAlgn="auto">
              <a:lnSpc>
                <a:spcPct val="120000"/>
              </a:lnSpc>
              <a:spcAft>
                <a:spcPts val="600"/>
              </a:spcAft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</a:t>
            </a:r>
            <a:r>
              <a:rPr lang="zh-CN" altLang="en-US" sz="2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发音时，声带振动。有m、n、l、r 四个。</a:t>
            </a:r>
            <a:endParaRPr lang="zh-CN" altLang="en-US" sz="22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1003300" y="235585"/>
            <a:ext cx="3434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3200" b="1" dirty="0">
                <a:solidFill>
                  <a:srgbClr val="848CC4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（三）气流的强弱</a:t>
            </a:r>
            <a:endParaRPr lang="zh-CN" altLang="en-US" sz="3200" b="1" dirty="0">
              <a:solidFill>
                <a:srgbClr val="848CC4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34" name="矩形: 圆角 33"/>
          <p:cNvSpPr/>
          <p:nvPr/>
        </p:nvSpPr>
        <p:spPr>
          <a:xfrm rot="2704502">
            <a:off x="-565150" y="-94615"/>
            <a:ext cx="1070610" cy="951865"/>
          </a:xfrm>
          <a:prstGeom prst="roundRect">
            <a:avLst>
              <a:gd name="adj" fmla="val 26079"/>
            </a:avLst>
          </a:prstGeom>
          <a:solidFill>
            <a:srgbClr val="84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 rot="16200000">
            <a:off x="199390" y="315595"/>
            <a:ext cx="334010" cy="697865"/>
            <a:chOff x="476760" y="5175149"/>
            <a:chExt cx="572274" cy="1360418"/>
          </a:xfrm>
          <a:solidFill>
            <a:srgbClr val="B3D78B"/>
          </a:solidFill>
        </p:grpSpPr>
        <p:sp>
          <p:nvSpPr>
            <p:cNvPr id="36" name="椭圆 35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003300" y="923925"/>
            <a:ext cx="10262235" cy="3057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just" fontAlgn="auto">
              <a:lnSpc>
                <a:spcPct val="120000"/>
              </a:lnSpc>
              <a:spcAft>
                <a:spcPts val="600"/>
              </a:spcAft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按发音时呼出气流的强弱，可以把声母中的塞音、塞擦音分为送气音和不送气音两类。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fontAlgn="auto">
              <a:lnSpc>
                <a:spcPct val="120000"/>
              </a:lnSpc>
              <a:spcAft>
                <a:spcPts val="600"/>
              </a:spcAft>
            </a:pPr>
            <a:r>
              <a:rPr lang="zh-CN" altLang="en-US" sz="2400" b="1">
                <a:solidFill>
                  <a:srgbClr val="848CC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 送气音</a:t>
            </a:r>
            <a:endParaRPr lang="zh-CN" altLang="en-US" sz="2400" b="1">
              <a:solidFill>
                <a:srgbClr val="848CC4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fontAlgn="auto">
              <a:lnSpc>
                <a:spcPct val="120000"/>
              </a:lnSpc>
              <a:spcAft>
                <a:spcPts val="600"/>
              </a:spcAft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</a:t>
            </a:r>
            <a:r>
              <a:rPr lang="zh-CN" altLang="en-US" sz="2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发音时，口腔呼出的气流比较强，有p、t、k、q、ch、c 六个。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fontAlgn="auto">
              <a:lnSpc>
                <a:spcPct val="120000"/>
              </a:lnSpc>
              <a:spcAft>
                <a:spcPts val="600"/>
              </a:spcAft>
            </a:pPr>
            <a:r>
              <a:rPr lang="zh-CN" altLang="en-US" sz="2400" b="1">
                <a:solidFill>
                  <a:srgbClr val="848CC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 不送气音</a:t>
            </a:r>
            <a:endParaRPr lang="zh-CN" altLang="en-US" sz="2400" b="1">
              <a:solidFill>
                <a:srgbClr val="848CC4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fontAlgn="auto">
              <a:lnSpc>
                <a:spcPct val="120000"/>
              </a:lnSpc>
              <a:spcAft>
                <a:spcPts val="600"/>
              </a:spcAft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</a:t>
            </a:r>
            <a:r>
              <a:rPr lang="zh-CN" altLang="en-US" sz="2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发音时，口腔呼出的气流比较弱，有b、d、ɡ、j、zh、z 六个。</a:t>
            </a:r>
            <a:endParaRPr lang="zh-CN" altLang="en-US" sz="22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1003300" y="200025"/>
            <a:ext cx="4653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3200" b="1" dirty="0">
                <a:solidFill>
                  <a:srgbClr val="848CC4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四、声母发音的综合分析</a:t>
            </a:r>
            <a:endParaRPr lang="zh-CN" altLang="en-US" sz="3200" b="1" dirty="0">
              <a:solidFill>
                <a:srgbClr val="848CC4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34" name="矩形: 圆角 33"/>
          <p:cNvSpPr/>
          <p:nvPr/>
        </p:nvSpPr>
        <p:spPr>
          <a:xfrm rot="2704502">
            <a:off x="-565150" y="-94615"/>
            <a:ext cx="1070610" cy="951865"/>
          </a:xfrm>
          <a:prstGeom prst="roundRect">
            <a:avLst>
              <a:gd name="adj" fmla="val 26079"/>
            </a:avLst>
          </a:prstGeom>
          <a:solidFill>
            <a:srgbClr val="84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 rot="16200000">
            <a:off x="199390" y="315595"/>
            <a:ext cx="334010" cy="697865"/>
            <a:chOff x="476760" y="5175149"/>
            <a:chExt cx="572274" cy="1360418"/>
          </a:xfrm>
          <a:solidFill>
            <a:srgbClr val="B3D78B"/>
          </a:solidFill>
        </p:grpSpPr>
        <p:sp>
          <p:nvSpPr>
            <p:cNvPr id="36" name="椭圆 35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003300" y="799465"/>
            <a:ext cx="10262235" cy="53149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just" fontAlgn="auto">
              <a:lnSpc>
                <a:spcPct val="120000"/>
              </a:lnSpc>
              <a:spcAft>
                <a:spcPts val="600"/>
              </a:spcAft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普通话的21 个声母从发音部位和发音方法两个方面进行分析：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fontAlgn="auto">
              <a:lnSpc>
                <a:spcPct val="120000"/>
              </a:lnSpc>
              <a:spcAft>
                <a:spcPts val="600"/>
              </a:spcAft>
            </a:pPr>
            <a:r>
              <a:rPr lang="zh-CN" altLang="en-US" sz="2400" b="1">
                <a:solidFill>
                  <a:srgbClr val="848CC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b[p]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双唇、不送气、清、塞音（是双唇音、不送气音、清音、塞音的简称，下同）。发音时，双唇闭合，软腭上升，堵塞鼻腔通路，声带不振动，较弱的气流冲破双唇的阻碍，爆发成声。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fontAlgn="auto">
              <a:lnSpc>
                <a:spcPct val="120000"/>
              </a:lnSpc>
              <a:spcAft>
                <a:spcPts val="600"/>
              </a:spcAft>
            </a:pPr>
            <a:r>
              <a:rPr lang="zh-CN" altLang="en-US" sz="2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　　【发音例词】颁布bānbù　板报bǎnbào　褒贬bāobiǎn</a:t>
            </a:r>
            <a:endParaRPr lang="zh-CN" altLang="en-US" sz="22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  <a:spcAft>
                <a:spcPts val="600"/>
              </a:spcAft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</a:t>
            </a:r>
            <a:r>
              <a:rPr lang="zh-CN" altLang="en-US" sz="2400" b="1">
                <a:solidFill>
                  <a:srgbClr val="848CC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P[p‘]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双唇、送气、清、塞音。发音的情况和b 相似，只是有一股较强的气流冲开双唇。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fontAlgn="auto">
              <a:lnSpc>
                <a:spcPct val="120000"/>
              </a:lnSpc>
              <a:spcAft>
                <a:spcPts val="600"/>
              </a:spcAft>
            </a:pPr>
            <a:r>
              <a:rPr lang="zh-CN" altLang="en-US" sz="2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　　【发音例词】批评pīpínɡ　偏旁piānpánɡ　乒乓pīnɡpānɡ</a:t>
            </a:r>
            <a:endParaRPr lang="zh-CN" altLang="en-US" sz="22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  <a:spcAft>
                <a:spcPts val="600"/>
              </a:spcAft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</a:t>
            </a:r>
            <a:r>
              <a:rPr lang="zh-CN" altLang="en-US" sz="2400" b="1">
                <a:solidFill>
                  <a:srgbClr val="848CC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m[m]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双唇、浊、鼻音。发音时，双唇闭合，软腭下降，鼻腔畅通。气流振动声带从鼻腔通过。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fontAlgn="auto">
              <a:lnSpc>
                <a:spcPct val="120000"/>
              </a:lnSpc>
              <a:spcAft>
                <a:spcPts val="600"/>
              </a:spcAft>
            </a:pPr>
            <a:r>
              <a:rPr lang="zh-CN" altLang="en-US" sz="2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　　【发音例词】麦苗màimiáo　眉目méimù　命名mìnɡmínɡ</a:t>
            </a:r>
            <a:endParaRPr lang="zh-CN" altLang="en-US" sz="22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1003300" y="200025"/>
            <a:ext cx="4653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3200" b="1" dirty="0">
                <a:solidFill>
                  <a:srgbClr val="848CC4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四、声母发音的综合分析</a:t>
            </a:r>
            <a:endParaRPr lang="zh-CN" altLang="en-US" sz="3200" b="1" dirty="0">
              <a:solidFill>
                <a:srgbClr val="848CC4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34" name="矩形: 圆角 33"/>
          <p:cNvSpPr/>
          <p:nvPr/>
        </p:nvSpPr>
        <p:spPr>
          <a:xfrm rot="2704502">
            <a:off x="-565150" y="-94615"/>
            <a:ext cx="1070610" cy="951865"/>
          </a:xfrm>
          <a:prstGeom prst="roundRect">
            <a:avLst>
              <a:gd name="adj" fmla="val 26079"/>
            </a:avLst>
          </a:prstGeom>
          <a:solidFill>
            <a:srgbClr val="84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 rot="16200000">
            <a:off x="199390" y="315595"/>
            <a:ext cx="334010" cy="697865"/>
            <a:chOff x="476760" y="5175149"/>
            <a:chExt cx="572274" cy="1360418"/>
          </a:xfrm>
          <a:solidFill>
            <a:srgbClr val="B3D78B"/>
          </a:solidFill>
        </p:grpSpPr>
        <p:sp>
          <p:nvSpPr>
            <p:cNvPr id="36" name="椭圆 35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003300" y="790575"/>
            <a:ext cx="10262235" cy="60864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just" fontAlgn="auto">
              <a:lnSpc>
                <a:spcPct val="110000"/>
              </a:lnSpc>
              <a:spcAft>
                <a:spcPts val="500"/>
              </a:spcAft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</a:t>
            </a:r>
            <a:r>
              <a:rPr lang="zh-CN" altLang="en-US" sz="2400" b="1">
                <a:solidFill>
                  <a:srgbClr val="848CC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f[f]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唇齿、清、擦音。发音时，下唇内缘接近上门齿，形成窄缝，软腭上升，堵塞鼻腔通路，声带不振动，气流从唇齿间的窄缝中挤出，摩擦成声。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fontAlgn="auto">
              <a:lnSpc>
                <a:spcPct val="110000"/>
              </a:lnSpc>
              <a:spcAft>
                <a:spcPts val="500"/>
              </a:spcAft>
            </a:pPr>
            <a:r>
              <a:rPr lang="zh-CN" altLang="en-US" sz="2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　　【发音例词】发奋fāfèn　反复fǎnfù　方法fānɡfǎ</a:t>
            </a:r>
            <a:endParaRPr lang="zh-CN" altLang="en-US" sz="22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10000"/>
              </a:lnSpc>
              <a:spcAft>
                <a:spcPts val="500"/>
              </a:spcAft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</a:t>
            </a:r>
            <a:r>
              <a:rPr lang="zh-CN" altLang="en-US" sz="2400" b="1">
                <a:solidFill>
                  <a:srgbClr val="848CC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z[ts]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舌尖前、不送气、清、塞擦音。发音时，舌尖抵住门齿背，软腭上升，堵塞鼻腔通路，声带不振动，较弱的气流先把舌尖的阻碍冲开一道窄缝，接着从窄缝中挤出，摩擦成声。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fontAlgn="auto">
              <a:lnSpc>
                <a:spcPct val="110000"/>
              </a:lnSpc>
              <a:spcAft>
                <a:spcPts val="500"/>
              </a:spcAft>
            </a:pPr>
            <a:r>
              <a:rPr lang="zh-CN" altLang="en-US" sz="2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　　【发音例词】在座zàizuò　总则zǒnɡzé　自尊zìzūn</a:t>
            </a:r>
            <a:endParaRPr lang="zh-CN" altLang="en-US" sz="22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10000"/>
              </a:lnSpc>
              <a:spcAft>
                <a:spcPts val="500"/>
              </a:spcAft>
            </a:pPr>
            <a:r>
              <a:rPr lang="zh-CN" altLang="en-US" sz="2400" b="1">
                <a:solidFill>
                  <a:srgbClr val="848CC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c[ts‘]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舌尖前、送气、清、塞擦音。发音的情况和z 相似，只是气流较强。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fontAlgn="auto">
              <a:lnSpc>
                <a:spcPct val="110000"/>
              </a:lnSpc>
              <a:spcAft>
                <a:spcPts val="500"/>
              </a:spcAft>
            </a:pPr>
            <a:r>
              <a:rPr lang="zh-CN" altLang="en-US" sz="2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　　【发音例词】猜测cāicè　残存cáncún　仓促cānɡcù</a:t>
            </a:r>
            <a:endParaRPr lang="zh-CN" altLang="en-US" sz="22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10000"/>
              </a:lnSpc>
              <a:spcAft>
                <a:spcPts val="500"/>
              </a:spcAft>
            </a:pPr>
            <a:r>
              <a:rPr lang="zh-CN" altLang="en-US" sz="2400" b="1">
                <a:solidFill>
                  <a:srgbClr val="848CC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s[s]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舌尖前、清、擦音。发音时，舌尖接近门齿背，留出窄缝，软腭上升，堵塞鼻腔通路，声带不振动，气流从舌尖与门齿背之间的窄缝中挤出，摩擦成声。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fontAlgn="auto">
              <a:lnSpc>
                <a:spcPct val="110000"/>
              </a:lnSpc>
              <a:spcAft>
                <a:spcPts val="500"/>
              </a:spcAft>
            </a:pPr>
            <a:r>
              <a:rPr lang="zh-CN" altLang="en-US" sz="2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　　【发音例词】诉讼sùsònɡ　琐碎suǒsuì　思索sīsuǒ</a:t>
            </a:r>
            <a:endParaRPr lang="zh-CN" altLang="en-US" sz="22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1003300" y="200025"/>
            <a:ext cx="4653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3200" b="1" dirty="0">
                <a:solidFill>
                  <a:srgbClr val="848CC4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四、声母发音的综合分析</a:t>
            </a:r>
            <a:endParaRPr lang="zh-CN" altLang="en-US" sz="3200" b="1" dirty="0">
              <a:solidFill>
                <a:srgbClr val="848CC4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34" name="矩形: 圆角 33"/>
          <p:cNvSpPr/>
          <p:nvPr/>
        </p:nvSpPr>
        <p:spPr>
          <a:xfrm rot="2704502">
            <a:off x="-565150" y="-94615"/>
            <a:ext cx="1070610" cy="951865"/>
          </a:xfrm>
          <a:prstGeom prst="roundRect">
            <a:avLst>
              <a:gd name="adj" fmla="val 26079"/>
            </a:avLst>
          </a:prstGeom>
          <a:solidFill>
            <a:srgbClr val="84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 rot="16200000">
            <a:off x="199390" y="315595"/>
            <a:ext cx="334010" cy="697865"/>
            <a:chOff x="476760" y="5175149"/>
            <a:chExt cx="572274" cy="1360418"/>
          </a:xfrm>
          <a:solidFill>
            <a:srgbClr val="B3D78B"/>
          </a:solidFill>
        </p:grpSpPr>
        <p:sp>
          <p:nvSpPr>
            <p:cNvPr id="36" name="椭圆 35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003300" y="941705"/>
            <a:ext cx="10262235" cy="5354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just" fontAlgn="auto">
              <a:lnSpc>
                <a:spcPct val="120000"/>
              </a:lnSpc>
              <a:spcAft>
                <a:spcPts val="600"/>
              </a:spcAft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</a:t>
            </a:r>
            <a:r>
              <a:rPr lang="zh-CN" altLang="en-US" sz="2400" b="1">
                <a:solidFill>
                  <a:srgbClr val="848CC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d[t]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舌尖中、不送气、清、塞音。发音时，舌尖抵住上齿龈，软腭上升，堵塞鼻腔通路，声带不振动，较弱的气流冲破舌尖的阻碍，爆发成声。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fontAlgn="auto">
              <a:lnSpc>
                <a:spcPct val="120000"/>
              </a:lnSpc>
              <a:spcAft>
                <a:spcPts val="600"/>
              </a:spcAft>
            </a:pPr>
            <a:r>
              <a:rPr lang="zh-CN" altLang="en-US" sz="2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　　【发音例词】带动dàidònɡ　单调dāndiào　道德dàodé</a:t>
            </a:r>
            <a:endParaRPr lang="zh-CN" altLang="en-US" sz="22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  <a:spcAft>
                <a:spcPts val="600"/>
              </a:spcAft>
            </a:pPr>
            <a:r>
              <a:rPr lang="zh-CN" altLang="en-US" sz="2400" b="1">
                <a:solidFill>
                  <a:srgbClr val="848CC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t[t‘]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舌尖中、送气、清、塞音。发音的情况和d 相似，只是气流较强。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fontAlgn="auto">
              <a:lnSpc>
                <a:spcPct val="120000"/>
              </a:lnSpc>
              <a:spcAft>
                <a:spcPts val="600"/>
              </a:spcAft>
            </a:pPr>
            <a:r>
              <a:rPr lang="zh-CN" altLang="en-US" sz="2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　　【发音例词】谈吐tántǔ　探讨tàntǎo　淘汰táotài</a:t>
            </a:r>
            <a:endParaRPr lang="zh-CN" altLang="en-US" sz="22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  <a:spcAft>
                <a:spcPts val="600"/>
              </a:spcAft>
            </a:pPr>
            <a:r>
              <a:rPr lang="zh-CN" altLang="en-US" sz="2400" b="1">
                <a:solidFill>
                  <a:srgbClr val="848CC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n[n]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舌尖中、浊、鼻音。发音时，舌尖抵住上齿龈，软腭下降，打开鼻腔通路，气流振动声带，从鼻腔通过。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fontAlgn="auto">
              <a:lnSpc>
                <a:spcPct val="120000"/>
              </a:lnSpc>
              <a:spcAft>
                <a:spcPts val="600"/>
              </a:spcAft>
            </a:pPr>
            <a:r>
              <a:rPr lang="zh-CN" altLang="en-US" sz="2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　　【发音例词】奶牛nǎiniú　恼怒nǎonù　泥泞nínìnɡ</a:t>
            </a:r>
            <a:endParaRPr lang="zh-CN" altLang="en-US" sz="22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  <a:spcAft>
                <a:spcPts val="600"/>
              </a:spcAft>
            </a:pPr>
            <a:r>
              <a:rPr lang="zh-CN" altLang="en-US" sz="2400" b="1">
                <a:solidFill>
                  <a:srgbClr val="848CC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l[l]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舌尖中、浊、边音。发音时，舌尖抵住上齿龈，软腭上升，堵塞鼻腔通路，气流振动声带，从舌头两边通过。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fontAlgn="auto">
              <a:lnSpc>
                <a:spcPct val="120000"/>
              </a:lnSpc>
              <a:spcAft>
                <a:spcPts val="600"/>
              </a:spcAft>
            </a:pPr>
            <a:r>
              <a:rPr lang="zh-CN" altLang="en-US" sz="2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　　【发音例词】罗列luóliè　轮流lúnliú　流利liúlì</a:t>
            </a:r>
            <a:endParaRPr lang="zh-CN" altLang="en-US" sz="22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1003300" y="200025"/>
            <a:ext cx="4653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3200" b="1" dirty="0">
                <a:solidFill>
                  <a:srgbClr val="848CC4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四、声母发音的综合分析</a:t>
            </a:r>
            <a:endParaRPr lang="zh-CN" altLang="en-US" sz="3200" b="1" dirty="0">
              <a:solidFill>
                <a:srgbClr val="848CC4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34" name="矩形: 圆角 33"/>
          <p:cNvSpPr/>
          <p:nvPr/>
        </p:nvSpPr>
        <p:spPr>
          <a:xfrm rot="2704502">
            <a:off x="-565150" y="-94615"/>
            <a:ext cx="1070610" cy="951865"/>
          </a:xfrm>
          <a:prstGeom prst="roundRect">
            <a:avLst>
              <a:gd name="adj" fmla="val 26079"/>
            </a:avLst>
          </a:prstGeom>
          <a:solidFill>
            <a:srgbClr val="84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 rot="16200000">
            <a:off x="199390" y="315595"/>
            <a:ext cx="334010" cy="697865"/>
            <a:chOff x="476760" y="5175149"/>
            <a:chExt cx="572274" cy="1360418"/>
          </a:xfrm>
          <a:solidFill>
            <a:srgbClr val="B3D78B"/>
          </a:solidFill>
        </p:grpSpPr>
        <p:sp>
          <p:nvSpPr>
            <p:cNvPr id="36" name="椭圆 35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003300" y="861695"/>
            <a:ext cx="10262235" cy="5770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just" fontAlgn="auto">
              <a:lnSpc>
                <a:spcPct val="110000"/>
              </a:lnSpc>
              <a:spcAft>
                <a:spcPts val="600"/>
              </a:spcAft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</a:t>
            </a:r>
            <a:r>
              <a:rPr lang="zh-CN" altLang="en-US" sz="2400" b="1">
                <a:solidFill>
                  <a:srgbClr val="848CC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zh[tʂ]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舌尖后、不送气、清、塞擦音。发音时，舌尖上翘，抵住硬腭前端，软腭上升，阻塞鼻腔通路，声带不振动，较弱的气流先把舌尖的阻碍冲开一道窄缝，接着从窄缝中挤出，摩擦成声。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fontAlgn="auto">
              <a:lnSpc>
                <a:spcPct val="110000"/>
              </a:lnSpc>
              <a:spcAft>
                <a:spcPts val="600"/>
              </a:spcAft>
            </a:pPr>
            <a:r>
              <a:rPr lang="zh-CN" altLang="en-US" sz="2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　　【发音例词】战争zhànzhēnɡ　政治zhènɡzhì　周转zhōuzhuǎn</a:t>
            </a:r>
            <a:endParaRPr lang="zh-CN" altLang="en-US" sz="22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10000"/>
              </a:lnSpc>
              <a:spcAft>
                <a:spcPts val="600"/>
              </a:spcAft>
            </a:pPr>
            <a:r>
              <a:rPr lang="zh-CN" altLang="en-US" sz="2400" b="1">
                <a:solidFill>
                  <a:srgbClr val="848CC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ch[tʂ‘]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舌尖后、送气、清、塞擦音。发音的情况和zh 相似，只是气流较强。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fontAlgn="auto">
              <a:lnSpc>
                <a:spcPct val="110000"/>
              </a:lnSpc>
              <a:spcAft>
                <a:spcPts val="600"/>
              </a:spcAft>
            </a:pPr>
            <a:r>
              <a:rPr lang="zh-CN" altLang="en-US" sz="2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　　【发音例词】超产chāochǎn　驰骋chíchěnɡ　戳穿chuōchuān</a:t>
            </a:r>
            <a:endParaRPr lang="zh-CN" altLang="en-US" sz="22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10000"/>
              </a:lnSpc>
              <a:spcAft>
                <a:spcPts val="600"/>
              </a:spcAft>
            </a:pPr>
            <a:r>
              <a:rPr lang="zh-CN" altLang="en-US" sz="2400" b="1">
                <a:solidFill>
                  <a:srgbClr val="848CC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sh[ʂ]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舌尖后、清、擦音。发音时，舌尖上翘接近硬腭前端，留出窄缝，软腭上升，堵塞鼻腔通路，声带不振动，气流从窄缝中挤出，摩擦成声。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fontAlgn="auto">
              <a:lnSpc>
                <a:spcPct val="110000"/>
              </a:lnSpc>
              <a:spcAft>
                <a:spcPts val="600"/>
              </a:spcAft>
            </a:pPr>
            <a:r>
              <a:rPr lang="zh-CN" altLang="en-US" sz="2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　　【发音例词】赏识shǎnɡshí　神圣shénshènɡ　舒适shūshì</a:t>
            </a:r>
            <a:endParaRPr lang="zh-CN" altLang="en-US" sz="22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10000"/>
              </a:lnSpc>
              <a:spcAft>
                <a:spcPts val="600"/>
              </a:spcAft>
            </a:pPr>
            <a:r>
              <a:rPr lang="zh-CN" altLang="en-US" sz="2400" b="1">
                <a:solidFill>
                  <a:srgbClr val="848CC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r[ʐ]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舌尖后、浊、擦音。发音的情况和sh 相近，只是声带振动，气流带音。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fontAlgn="auto">
              <a:lnSpc>
                <a:spcPct val="110000"/>
              </a:lnSpc>
              <a:spcAft>
                <a:spcPts val="600"/>
              </a:spcAft>
            </a:pPr>
            <a:r>
              <a:rPr lang="zh-CN" altLang="en-US" sz="22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　　【发音例词】忍让rěnrànɡ　仍然rénɡrán　软弱ruǎnruò</a:t>
            </a:r>
            <a:endParaRPr lang="zh-CN" altLang="en-US" sz="22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矩形: 圆角 68"/>
          <p:cNvSpPr/>
          <p:nvPr/>
        </p:nvSpPr>
        <p:spPr>
          <a:xfrm rot="2704502">
            <a:off x="367825" y="-2193337"/>
            <a:ext cx="4074308" cy="4122559"/>
          </a:xfrm>
          <a:prstGeom prst="roundRect">
            <a:avLst>
              <a:gd name="adj" fmla="val 26079"/>
            </a:avLst>
          </a:prstGeom>
          <a:solidFill>
            <a:srgbClr val="84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382335" y="3409508"/>
            <a:ext cx="3654165" cy="769441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en-US" altLang="zh-CN" sz="4400" b="1" dirty="0">
                <a:latin typeface="思源黑体 CN Bold" panose="020B0800000000000000" pitchFamily="34" charset="-122"/>
                <a:ea typeface="思源黑体 CN Medium" panose="020B0600000000000000" pitchFamily="34" charset="-122"/>
                <a:sym typeface="Arial" panose="020B0604020202020204" pitchFamily="34" charset="0"/>
              </a:rPr>
              <a:t>CONTENTS</a:t>
            </a:r>
            <a:endParaRPr lang="zh-CN" altLang="en-US" sz="5400" b="1" dirty="0">
              <a:latin typeface="思源黑体 CN Bold" panose="020B0800000000000000" pitchFamily="34" charset="-122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grpSp>
        <p:nvGrpSpPr>
          <p:cNvPr id="36" name="组合 35"/>
          <p:cNvGrpSpPr/>
          <p:nvPr/>
        </p:nvGrpSpPr>
        <p:grpSpPr>
          <a:xfrm rot="16200000">
            <a:off x="10790321" y="87457"/>
            <a:ext cx="572274" cy="1360418"/>
            <a:chOff x="476760" y="5175149"/>
            <a:chExt cx="572274" cy="1360418"/>
          </a:xfrm>
          <a:solidFill>
            <a:srgbClr val="848CC4"/>
          </a:solidFill>
        </p:grpSpPr>
        <p:sp>
          <p:nvSpPr>
            <p:cNvPr id="37" name="椭圆 36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8" name="图文框 67"/>
          <p:cNvSpPr/>
          <p:nvPr/>
        </p:nvSpPr>
        <p:spPr>
          <a:xfrm>
            <a:off x="1608196" y="1236689"/>
            <a:ext cx="1207975" cy="4717401"/>
          </a:xfrm>
          <a:prstGeom prst="frame">
            <a:avLst>
              <a:gd name="adj1" fmla="val 6250"/>
            </a:avLst>
          </a:prstGeom>
          <a:solidFill>
            <a:srgbClr val="BCBD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0" name="矩形: 圆角 69"/>
          <p:cNvSpPr/>
          <p:nvPr/>
        </p:nvSpPr>
        <p:spPr>
          <a:xfrm rot="2704502">
            <a:off x="-1660673" y="1448064"/>
            <a:ext cx="2558959" cy="2454727"/>
          </a:xfrm>
          <a:prstGeom prst="roundRect">
            <a:avLst>
              <a:gd name="adj" fmla="val 26079"/>
            </a:avLst>
          </a:prstGeom>
          <a:solidFill>
            <a:srgbClr val="B3D7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矩形: 圆角 70"/>
          <p:cNvSpPr/>
          <p:nvPr/>
        </p:nvSpPr>
        <p:spPr>
          <a:xfrm rot="2704502">
            <a:off x="11034914" y="5278625"/>
            <a:ext cx="2558959" cy="2454727"/>
          </a:xfrm>
          <a:prstGeom prst="roundRect">
            <a:avLst>
              <a:gd name="adj" fmla="val 26079"/>
            </a:avLst>
          </a:prstGeom>
          <a:solidFill>
            <a:srgbClr val="F275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3883025" y="381000"/>
            <a:ext cx="7294880" cy="5764530"/>
            <a:chOff x="4433" y="600"/>
            <a:chExt cx="11488" cy="9078"/>
          </a:xfrm>
        </p:grpSpPr>
        <p:sp>
          <p:nvSpPr>
            <p:cNvPr id="151" name="文本框 150"/>
            <p:cNvSpPr txBox="1"/>
            <p:nvPr/>
          </p:nvSpPr>
          <p:spPr>
            <a:xfrm>
              <a:off x="4433" y="600"/>
              <a:ext cx="4768" cy="82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l" defTabSz="914400">
                <a:defRPr/>
              </a:pPr>
              <a:r>
                <a:rPr lang="zh-CN" altLang="en-US" sz="2800" b="1" dirty="0">
                  <a:latin typeface="思源宋体 CN" panose="02020400000000000000" pitchFamily="18" charset="-122"/>
                  <a:ea typeface="思源黑体 CN Bold" panose="020B0800000000000000" pitchFamily="34" charset="-122"/>
                  <a:cs typeface="经典综艺体简" panose="02010609000101010101" pitchFamily="49" charset="-122"/>
                  <a:sym typeface="Arial" panose="020B0604020202020204" pitchFamily="34" charset="0"/>
                </a:rPr>
                <a:t>任务一　声母训练</a:t>
              </a:r>
              <a:endParaRPr lang="zh-CN" altLang="en-US" sz="2800" b="1" dirty="0">
                <a:latin typeface="思源宋体 CN" panose="02020400000000000000" pitchFamily="18" charset="-122"/>
                <a:ea typeface="思源黑体 CN Bold" panose="020B0800000000000000" pitchFamily="34" charset="-122"/>
                <a:cs typeface="经典综艺体简" panose="0201060900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2" name="文本框 1"/>
            <p:cNvSpPr txBox="1"/>
            <p:nvPr>
              <p:custDataLst>
                <p:tags r:id="rId1"/>
              </p:custDataLst>
            </p:nvPr>
          </p:nvSpPr>
          <p:spPr>
            <a:xfrm>
              <a:off x="4433" y="1632"/>
              <a:ext cx="4768" cy="82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pPr lvl="0" algn="l" defTabSz="914400">
                <a:defRPr/>
              </a:pPr>
              <a:r>
                <a:rPr lang="zh-CN" altLang="en-US" sz="2800" b="1" dirty="0">
                  <a:latin typeface="思源宋体 CN" panose="02020400000000000000" pitchFamily="18" charset="-122"/>
                  <a:ea typeface="思源黑体 CN Bold" panose="020B0800000000000000" pitchFamily="34" charset="-122"/>
                  <a:cs typeface="经典综艺体简" panose="02010609000101010101" pitchFamily="49" charset="-122"/>
                  <a:sym typeface="Arial" panose="020B0604020202020204" pitchFamily="34" charset="0"/>
                </a:rPr>
                <a:t>任务二　韵母训练</a:t>
              </a:r>
              <a:endParaRPr lang="zh-CN" altLang="en-US" sz="2800" b="1" dirty="0">
                <a:latin typeface="思源宋体 CN" panose="02020400000000000000" pitchFamily="18" charset="-122"/>
                <a:ea typeface="思源黑体 CN Bold" panose="020B0800000000000000" pitchFamily="34" charset="-122"/>
                <a:cs typeface="经典综艺体简" panose="0201060900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5" name="文本框 4"/>
            <p:cNvSpPr txBox="1"/>
            <p:nvPr>
              <p:custDataLst>
                <p:tags r:id="rId2"/>
              </p:custDataLst>
            </p:nvPr>
          </p:nvSpPr>
          <p:spPr>
            <a:xfrm>
              <a:off x="4433" y="2664"/>
              <a:ext cx="4768" cy="82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pPr lvl="0" algn="l" defTabSz="914400">
                <a:defRPr/>
              </a:pPr>
              <a:r>
                <a:rPr lang="zh-CN" altLang="en-US" sz="2800" b="1" dirty="0">
                  <a:latin typeface="思源宋体 CN" panose="02020400000000000000" pitchFamily="18" charset="-122"/>
                  <a:ea typeface="思源黑体 CN Bold" panose="020B0800000000000000" pitchFamily="34" charset="-122"/>
                  <a:cs typeface="经典综艺体简" panose="02010609000101010101" pitchFamily="49" charset="-122"/>
                  <a:sym typeface="Arial" panose="020B0604020202020204" pitchFamily="34" charset="0"/>
                </a:rPr>
                <a:t>任务三　声调训练</a:t>
              </a:r>
              <a:endParaRPr lang="zh-CN" altLang="en-US" sz="2800" b="1" dirty="0">
                <a:latin typeface="思源宋体 CN" panose="02020400000000000000" pitchFamily="18" charset="-122"/>
                <a:ea typeface="思源黑体 CN Bold" panose="020B0800000000000000" pitchFamily="34" charset="-122"/>
                <a:cs typeface="经典综艺体简" panose="0201060900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6" name="文本框 5"/>
            <p:cNvSpPr txBox="1"/>
            <p:nvPr>
              <p:custDataLst>
                <p:tags r:id="rId3"/>
              </p:custDataLst>
            </p:nvPr>
          </p:nvSpPr>
          <p:spPr>
            <a:xfrm>
              <a:off x="4433" y="3696"/>
              <a:ext cx="5888" cy="82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pPr lvl="0" algn="l" defTabSz="914400">
                <a:defRPr/>
              </a:pPr>
              <a:r>
                <a:rPr lang="zh-CN" altLang="en-US" sz="2800" b="1" dirty="0">
                  <a:latin typeface="思源宋体 CN" panose="02020400000000000000" pitchFamily="18" charset="-122"/>
                  <a:ea typeface="思源黑体 CN Bold" panose="020B0800000000000000" pitchFamily="34" charset="-122"/>
                  <a:cs typeface="经典综艺体简" panose="02010609000101010101" pitchFamily="49" charset="-122"/>
                  <a:sym typeface="Arial" panose="020B0604020202020204" pitchFamily="34" charset="0"/>
                </a:rPr>
                <a:t>任务四　语流音变训练</a:t>
              </a:r>
              <a:endParaRPr lang="zh-CN" altLang="en-US" sz="2800" b="1" dirty="0">
                <a:latin typeface="思源宋体 CN" panose="02020400000000000000" pitchFamily="18" charset="-122"/>
                <a:ea typeface="思源黑体 CN Bold" panose="020B0800000000000000" pitchFamily="34" charset="-122"/>
                <a:cs typeface="经典综艺体简" panose="0201060900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7" name="文本框 6"/>
            <p:cNvSpPr txBox="1"/>
            <p:nvPr>
              <p:custDataLst>
                <p:tags r:id="rId4"/>
              </p:custDataLst>
            </p:nvPr>
          </p:nvSpPr>
          <p:spPr>
            <a:xfrm>
              <a:off x="4433" y="4728"/>
              <a:ext cx="11488" cy="82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l" defTabSz="914400">
                <a:defRPr/>
              </a:pPr>
              <a:r>
                <a:rPr lang="zh-CN" altLang="en-US" sz="2800" b="1" dirty="0">
                  <a:latin typeface="思源宋体 CN" panose="02020400000000000000" pitchFamily="18" charset="-122"/>
                  <a:ea typeface="思源黑体 CN Bold" panose="020B0800000000000000" pitchFamily="34" charset="-122"/>
                  <a:cs typeface="经典综艺体简" panose="02010609000101010101" pitchFamily="49" charset="-122"/>
                  <a:sym typeface="Arial" panose="020B0604020202020204" pitchFamily="34" charset="0"/>
                </a:rPr>
                <a:t>任务五　普通话水平测试的内容、标准和流程</a:t>
              </a:r>
              <a:endParaRPr lang="zh-CN" altLang="en-US" sz="2800" b="1" dirty="0">
                <a:latin typeface="思源宋体 CN" panose="02020400000000000000" pitchFamily="18" charset="-122"/>
                <a:ea typeface="思源黑体 CN Bold" panose="020B0800000000000000" pitchFamily="34" charset="-122"/>
                <a:cs typeface="经典综艺体简" panose="0201060900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8" name="文本框 7"/>
            <p:cNvSpPr txBox="1"/>
            <p:nvPr>
              <p:custDataLst>
                <p:tags r:id="rId5"/>
              </p:custDataLst>
            </p:nvPr>
          </p:nvSpPr>
          <p:spPr>
            <a:xfrm>
              <a:off x="4433" y="5760"/>
              <a:ext cx="4768" cy="82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pPr lvl="0" algn="l" defTabSz="914400">
                <a:defRPr/>
              </a:pPr>
              <a:r>
                <a:rPr lang="zh-CN" altLang="en-US" sz="2800" b="1" dirty="0">
                  <a:latin typeface="思源宋体 CN" panose="02020400000000000000" pitchFamily="18" charset="-122"/>
                  <a:ea typeface="思源黑体 CN Bold" panose="020B0800000000000000" pitchFamily="34" charset="-122"/>
                  <a:cs typeface="经典综艺体简" panose="02010609000101010101" pitchFamily="49" charset="-122"/>
                  <a:sym typeface="Arial" panose="020B0604020202020204" pitchFamily="34" charset="0"/>
                </a:rPr>
                <a:t>任务六　识读字词</a:t>
              </a:r>
              <a:endParaRPr lang="zh-CN" altLang="en-US" sz="2800" b="1" dirty="0">
                <a:latin typeface="思源宋体 CN" panose="02020400000000000000" pitchFamily="18" charset="-122"/>
                <a:ea typeface="思源黑体 CN Bold" panose="020B0800000000000000" pitchFamily="34" charset="-122"/>
                <a:cs typeface="经典综艺体简" panose="0201060900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9" name="文本框 8"/>
            <p:cNvSpPr txBox="1"/>
            <p:nvPr>
              <p:custDataLst>
                <p:tags r:id="rId6"/>
              </p:custDataLst>
            </p:nvPr>
          </p:nvSpPr>
          <p:spPr>
            <a:xfrm>
              <a:off x="4433" y="6792"/>
              <a:ext cx="4768" cy="82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l" defTabSz="914400">
                <a:defRPr/>
              </a:pPr>
              <a:r>
                <a:rPr lang="zh-CN" altLang="en-US" sz="2800" b="1" dirty="0">
                  <a:latin typeface="思源宋体 CN" panose="02020400000000000000" pitchFamily="18" charset="-122"/>
                  <a:ea typeface="思源黑体 CN Bold" panose="020B0800000000000000" pitchFamily="34" charset="-122"/>
                  <a:cs typeface="经典综艺体简" panose="02010609000101010101" pitchFamily="49" charset="-122"/>
                  <a:sym typeface="Arial" panose="020B0604020202020204" pitchFamily="34" charset="0"/>
                </a:rPr>
                <a:t>任务七　朗读作品</a:t>
              </a:r>
              <a:endParaRPr lang="zh-CN" altLang="en-US" sz="2800" b="1" dirty="0">
                <a:latin typeface="思源宋体 CN" panose="02020400000000000000" pitchFamily="18" charset="-122"/>
                <a:ea typeface="思源黑体 CN Bold" panose="020B0800000000000000" pitchFamily="34" charset="-122"/>
                <a:cs typeface="经典综艺体简" panose="0201060900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0" name="文本框 9"/>
            <p:cNvSpPr txBox="1"/>
            <p:nvPr>
              <p:custDataLst>
                <p:tags r:id="rId7"/>
              </p:custDataLst>
            </p:nvPr>
          </p:nvSpPr>
          <p:spPr>
            <a:xfrm>
              <a:off x="4433" y="7824"/>
              <a:ext cx="4768" cy="82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pPr lvl="0" algn="l" defTabSz="914400">
                <a:defRPr/>
              </a:pPr>
              <a:r>
                <a:rPr lang="zh-CN" altLang="en-US" sz="2800" b="1" dirty="0">
                  <a:latin typeface="思源宋体 CN" panose="02020400000000000000" pitchFamily="18" charset="-122"/>
                  <a:ea typeface="思源黑体 CN Bold" panose="020B0800000000000000" pitchFamily="34" charset="-122"/>
                  <a:cs typeface="经典综艺体简" panose="02010609000101010101" pitchFamily="49" charset="-122"/>
                  <a:sym typeface="Arial" panose="020B0604020202020204" pitchFamily="34" charset="0"/>
                </a:rPr>
                <a:t>任务八　命题说话</a:t>
              </a:r>
              <a:endParaRPr lang="zh-CN" altLang="en-US" sz="2800" b="1" dirty="0">
                <a:latin typeface="思源宋体 CN" panose="02020400000000000000" pitchFamily="18" charset="-122"/>
                <a:ea typeface="思源黑体 CN Bold" panose="020B0800000000000000" pitchFamily="34" charset="-122"/>
                <a:cs typeface="经典综艺体简" panose="0201060900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1" name="文本框 10"/>
            <p:cNvSpPr txBox="1"/>
            <p:nvPr>
              <p:custDataLst>
                <p:tags r:id="rId8"/>
              </p:custDataLst>
            </p:nvPr>
          </p:nvSpPr>
          <p:spPr>
            <a:xfrm>
              <a:off x="4433" y="8856"/>
              <a:ext cx="5888" cy="82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pPr lvl="0" algn="l" defTabSz="914400">
                <a:defRPr/>
              </a:pPr>
              <a:r>
                <a:rPr lang="zh-CN" altLang="en-US" sz="2800" b="1" dirty="0">
                  <a:latin typeface="思源宋体 CN" panose="02020400000000000000" pitchFamily="18" charset="-122"/>
                  <a:ea typeface="思源黑体 CN Bold" panose="020B0800000000000000" pitchFamily="34" charset="-122"/>
                  <a:cs typeface="经典综艺体简" panose="02010609000101010101" pitchFamily="49" charset="-122"/>
                  <a:sym typeface="Arial" panose="020B0604020202020204" pitchFamily="34" charset="0"/>
                </a:rPr>
                <a:t>任务九　综合模拟训练</a:t>
              </a:r>
              <a:endParaRPr lang="zh-CN" altLang="en-US" sz="2800" b="1" dirty="0">
                <a:latin typeface="思源宋体 CN" panose="02020400000000000000" pitchFamily="18" charset="-122"/>
                <a:ea typeface="思源黑体 CN Bold" panose="020B0800000000000000" pitchFamily="34" charset="-122"/>
                <a:cs typeface="经典综艺体简" panose="02010609000101010101" pitchFamily="49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1003300" y="200025"/>
            <a:ext cx="4653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3200" b="1" dirty="0">
                <a:solidFill>
                  <a:srgbClr val="848CC4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四、声母发音的综合分析</a:t>
            </a:r>
            <a:endParaRPr lang="zh-CN" altLang="en-US" sz="3200" b="1" dirty="0">
              <a:solidFill>
                <a:srgbClr val="848CC4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34" name="矩形: 圆角 33"/>
          <p:cNvSpPr/>
          <p:nvPr/>
        </p:nvSpPr>
        <p:spPr>
          <a:xfrm rot="2704502">
            <a:off x="-565150" y="-94615"/>
            <a:ext cx="1070610" cy="951865"/>
          </a:xfrm>
          <a:prstGeom prst="roundRect">
            <a:avLst>
              <a:gd name="adj" fmla="val 26079"/>
            </a:avLst>
          </a:prstGeom>
          <a:solidFill>
            <a:srgbClr val="84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 rot="16200000">
            <a:off x="199390" y="315595"/>
            <a:ext cx="334010" cy="697865"/>
            <a:chOff x="476760" y="5175149"/>
            <a:chExt cx="572274" cy="1360418"/>
          </a:xfrm>
          <a:solidFill>
            <a:srgbClr val="B3D78B"/>
          </a:solidFill>
        </p:grpSpPr>
        <p:sp>
          <p:nvSpPr>
            <p:cNvPr id="36" name="椭圆 35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003300" y="861695"/>
            <a:ext cx="10262235" cy="44634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just" fontAlgn="auto">
              <a:lnSpc>
                <a:spcPct val="120000"/>
              </a:lnSpc>
              <a:spcAft>
                <a:spcPts val="600"/>
              </a:spcAft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</a:t>
            </a:r>
            <a:r>
              <a:rPr lang="zh-CN" altLang="en-US" sz="2400" b="1">
                <a:solidFill>
                  <a:srgbClr val="848CC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j[ʨ]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舌面、不送气、清、塞擦音。发音时，舌面前部抵住上齿龈和硬腭前部，软腭上升，堵塞鼻腔通路，声带不振动，较弱的气流把舌面的阻碍冲开，形成一道窄缝，气流从窄缝中挤出，摩擦成声。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fontAlgn="auto">
              <a:lnSpc>
                <a:spcPct val="120000"/>
              </a:lnSpc>
              <a:spcAft>
                <a:spcPts val="600"/>
              </a:spcAft>
            </a:pPr>
            <a:r>
              <a:rPr lang="zh-CN" altLang="en-US" sz="24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　　</a:t>
            </a:r>
            <a:r>
              <a:rPr lang="zh-CN" altLang="en-US" sz="2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【发音例词】积极jījí　坚决jiānjué　讲解jiǎnɡjiě</a:t>
            </a:r>
            <a:endParaRPr lang="zh-CN" altLang="en-US" sz="24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  <a:spcAft>
                <a:spcPts val="600"/>
              </a:spcAft>
            </a:pPr>
            <a:r>
              <a:rPr lang="zh-CN" altLang="en-US" sz="2400" b="1">
                <a:solidFill>
                  <a:srgbClr val="848CC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q[ʨ‘]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舌面、送气、清、塞擦音。发音的情况和j 相似，只是气流较强。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fontAlgn="auto">
              <a:lnSpc>
                <a:spcPct val="120000"/>
              </a:lnSpc>
              <a:spcAft>
                <a:spcPts val="600"/>
              </a:spcAft>
            </a:pPr>
            <a:r>
              <a:rPr lang="zh-CN" altLang="en-US" sz="24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　　</a:t>
            </a:r>
            <a:r>
              <a:rPr lang="zh-CN" altLang="en-US" sz="2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【发音例词】齐全qíquán　恰巧qiàqiǎo　亲切qīnqiè</a:t>
            </a:r>
            <a:endParaRPr lang="zh-CN" altLang="en-US" sz="24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  <a:spcAft>
                <a:spcPts val="600"/>
              </a:spcAft>
            </a:pPr>
            <a:r>
              <a:rPr lang="zh-CN" altLang="en-US" sz="2400" b="1">
                <a:solidFill>
                  <a:srgbClr val="848CC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x[ɕ]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舌面、清、擦音。发音时，舌面前部接近上齿龈和硬腭前部，留出窄缝，软腭上升，堵塞鼻腔通路，声带不振动，气流从窄缝中挤出，摩擦成声。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fontAlgn="auto">
              <a:lnSpc>
                <a:spcPct val="120000"/>
              </a:lnSpc>
              <a:spcAft>
                <a:spcPts val="600"/>
              </a:spcAft>
            </a:pPr>
            <a:r>
              <a:rPr lang="zh-CN" altLang="en-US" sz="24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　　</a:t>
            </a:r>
            <a:r>
              <a:rPr lang="zh-CN" altLang="en-US" sz="2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【发音例词】喜讯xǐxùn　行星xínɡxīnɡ　学习xuéxí</a:t>
            </a:r>
            <a:endParaRPr lang="zh-CN" altLang="en-US" sz="22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1003300" y="200025"/>
            <a:ext cx="4653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3200" b="1" dirty="0">
                <a:solidFill>
                  <a:srgbClr val="848CC4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四、声母发音的综合分析</a:t>
            </a:r>
            <a:endParaRPr lang="zh-CN" altLang="en-US" sz="3200" b="1" dirty="0">
              <a:solidFill>
                <a:srgbClr val="848CC4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34" name="矩形: 圆角 33"/>
          <p:cNvSpPr/>
          <p:nvPr/>
        </p:nvSpPr>
        <p:spPr>
          <a:xfrm rot="2704502">
            <a:off x="-565150" y="-94615"/>
            <a:ext cx="1070610" cy="951865"/>
          </a:xfrm>
          <a:prstGeom prst="roundRect">
            <a:avLst>
              <a:gd name="adj" fmla="val 26079"/>
            </a:avLst>
          </a:prstGeom>
          <a:solidFill>
            <a:srgbClr val="84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 rot="16200000">
            <a:off x="199390" y="315595"/>
            <a:ext cx="334010" cy="697865"/>
            <a:chOff x="476760" y="5175149"/>
            <a:chExt cx="572274" cy="1360418"/>
          </a:xfrm>
          <a:solidFill>
            <a:srgbClr val="B3D78B"/>
          </a:solidFill>
        </p:grpSpPr>
        <p:sp>
          <p:nvSpPr>
            <p:cNvPr id="36" name="椭圆 35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003300" y="861695"/>
            <a:ext cx="10262235" cy="39090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just" fontAlgn="auto">
              <a:lnSpc>
                <a:spcPct val="120000"/>
              </a:lnSpc>
              <a:spcAft>
                <a:spcPts val="600"/>
              </a:spcAft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</a:t>
            </a:r>
            <a:r>
              <a:rPr lang="zh-CN" altLang="en-US" sz="2400" b="1">
                <a:solidFill>
                  <a:srgbClr val="848CC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ɡ[k]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舌根、不送气、清、塞音。发音时，舌根抵住软腭，软腭后部上升，堵塞鼻腔通路，声带不振动，较弱的气流冲破舌根的阻碍，爆发成声。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fontAlgn="auto">
              <a:lnSpc>
                <a:spcPct val="120000"/>
              </a:lnSpc>
              <a:spcAft>
                <a:spcPts val="600"/>
              </a:spcAft>
            </a:pPr>
            <a:r>
              <a:rPr lang="zh-CN" altLang="en-US" sz="2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　　【发音例词】高贵ɡāoɡuì　改革ɡǎiɡé　骨干ɡǔɡàn</a:t>
            </a:r>
            <a:endParaRPr lang="zh-CN" altLang="en-US" sz="22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  <a:spcAft>
                <a:spcPts val="600"/>
              </a:spcAft>
            </a:pPr>
            <a:r>
              <a:rPr lang="zh-CN" altLang="en-US" sz="2400" b="1">
                <a:solidFill>
                  <a:srgbClr val="848CC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k[k‘]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舌根、送气、清、塞音。发音的情况和ɡ 相似，只是气流较强。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fontAlgn="auto">
              <a:lnSpc>
                <a:spcPct val="120000"/>
              </a:lnSpc>
              <a:spcAft>
                <a:spcPts val="600"/>
              </a:spcAft>
            </a:pPr>
            <a:r>
              <a:rPr lang="zh-CN" altLang="en-US" sz="2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　　【发音例词】开垦kāikěn　空旷kōnɡkuànɡ　宽阔kuānkuò</a:t>
            </a:r>
            <a:endParaRPr lang="zh-CN" altLang="en-US" sz="22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  <a:spcAft>
                <a:spcPts val="600"/>
              </a:spcAft>
            </a:pPr>
            <a:r>
              <a:rPr lang="zh-CN" altLang="en-US" sz="2400" b="1">
                <a:solidFill>
                  <a:srgbClr val="848CC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h[x]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舌根、清、擦音。发音时，舌根接近软腭，留出窄缝，软腭上升，堵塞鼻腔通路，声带不振动，气流从窄缝中挤出，摩擦成声。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fontAlgn="auto">
              <a:lnSpc>
                <a:spcPct val="120000"/>
              </a:lnSpc>
              <a:spcAft>
                <a:spcPts val="600"/>
              </a:spcAft>
            </a:pPr>
            <a:r>
              <a:rPr lang="zh-CN" altLang="en-US" sz="2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　　【发音例词】航海hánɡhǎi　呼唤hūhuàn　悔恨huǐhèn</a:t>
            </a:r>
            <a:endParaRPr lang="zh-CN" altLang="en-US" sz="22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文本框 75"/>
          <p:cNvSpPr txBox="1"/>
          <p:nvPr/>
        </p:nvSpPr>
        <p:spPr>
          <a:xfrm>
            <a:off x="728980" y="177165"/>
            <a:ext cx="3449320" cy="681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>
                <a:cs typeface="+mn-ea"/>
                <a:sym typeface="+mn-lt"/>
              </a:rPr>
              <a:t>声母发音情况如表</a:t>
            </a:r>
            <a:endParaRPr lang="zh-CN" altLang="en-US" sz="3200" b="1" dirty="0">
              <a:cs typeface="+mn-ea"/>
              <a:sym typeface="+mn-lt"/>
            </a:endParaRPr>
          </a:p>
        </p:txBody>
      </p:sp>
      <p:sp>
        <p:nvSpPr>
          <p:cNvPr id="77" name="矩形: 圆角 76"/>
          <p:cNvSpPr/>
          <p:nvPr/>
        </p:nvSpPr>
        <p:spPr>
          <a:xfrm rot="2704502">
            <a:off x="-565150" y="-94615"/>
            <a:ext cx="1070610" cy="951865"/>
          </a:xfrm>
          <a:prstGeom prst="roundRect">
            <a:avLst>
              <a:gd name="adj" fmla="val 26079"/>
            </a:avLst>
          </a:prstGeom>
          <a:solidFill>
            <a:srgbClr val="84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1" name="组合 80"/>
          <p:cNvGrpSpPr/>
          <p:nvPr/>
        </p:nvGrpSpPr>
        <p:grpSpPr>
          <a:xfrm rot="16200000">
            <a:off x="199390" y="315595"/>
            <a:ext cx="334010" cy="697865"/>
            <a:chOff x="476760" y="5175149"/>
            <a:chExt cx="572274" cy="1360418"/>
          </a:xfrm>
          <a:solidFill>
            <a:srgbClr val="B3D78B"/>
          </a:solidFill>
        </p:grpSpPr>
        <p:sp>
          <p:nvSpPr>
            <p:cNvPr id="82" name="椭圆 81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椭圆 92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椭圆 93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椭圆 94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椭圆 95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椭圆 98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椭圆 99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椭圆 100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椭圆 101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椭圆 102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椭圆 103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椭圆 104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椭圆 105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椭圆 106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椭圆 107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椭圆 108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椭圆 109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椭圆 110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椭圆 111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178300" y="280035"/>
            <a:ext cx="7839710" cy="65646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文本框 75"/>
          <p:cNvSpPr txBox="1"/>
          <p:nvPr/>
        </p:nvSpPr>
        <p:spPr>
          <a:xfrm>
            <a:off x="1549400" y="177165"/>
            <a:ext cx="1808480" cy="681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>
                <a:solidFill>
                  <a:srgbClr val="848CC4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回顾思考</a:t>
            </a:r>
            <a:endParaRPr lang="zh-CN" altLang="en-US" sz="3200" b="1" dirty="0">
              <a:solidFill>
                <a:srgbClr val="848CC4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77" name="矩形: 圆角 76"/>
          <p:cNvSpPr/>
          <p:nvPr/>
        </p:nvSpPr>
        <p:spPr>
          <a:xfrm rot="2704502">
            <a:off x="-565150" y="-94615"/>
            <a:ext cx="1070610" cy="951865"/>
          </a:xfrm>
          <a:prstGeom prst="roundRect">
            <a:avLst>
              <a:gd name="adj" fmla="val 26079"/>
            </a:avLst>
          </a:prstGeom>
          <a:solidFill>
            <a:srgbClr val="84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1" name="组合 80"/>
          <p:cNvGrpSpPr/>
          <p:nvPr/>
        </p:nvGrpSpPr>
        <p:grpSpPr>
          <a:xfrm rot="16200000">
            <a:off x="199390" y="315595"/>
            <a:ext cx="334010" cy="697865"/>
            <a:chOff x="476760" y="5175149"/>
            <a:chExt cx="572274" cy="1360418"/>
          </a:xfrm>
          <a:solidFill>
            <a:srgbClr val="B3D78B"/>
          </a:solidFill>
        </p:grpSpPr>
        <p:sp>
          <p:nvSpPr>
            <p:cNvPr id="82" name="椭圆 81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椭圆 92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椭圆 93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椭圆 94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椭圆 95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椭圆 98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椭圆 99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椭圆 100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椭圆 101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椭圆 102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椭圆 103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椭圆 104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椭圆 105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椭圆 106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椭圆 107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椭圆 108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椭圆 109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椭圆 110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椭圆 111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207135" y="1286510"/>
            <a:ext cx="8837930" cy="2887980"/>
            <a:chOff x="2340" y="5513"/>
            <a:chExt cx="13918" cy="4548"/>
          </a:xfrm>
        </p:grpSpPr>
        <p:sp>
          <p:nvSpPr>
            <p:cNvPr id="7" name="圆角矩形 6"/>
            <p:cNvSpPr/>
            <p:nvPr/>
          </p:nvSpPr>
          <p:spPr>
            <a:xfrm>
              <a:off x="2340" y="5513"/>
              <a:ext cx="13918" cy="4548"/>
            </a:xfrm>
            <a:prstGeom prst="roundRect">
              <a:avLst/>
            </a:prstGeom>
            <a:solidFill>
              <a:srgbClr val="C7EAFC"/>
            </a:solidFill>
            <a:ln>
              <a:solidFill>
                <a:srgbClr val="C7EAFC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957" y="5880"/>
              <a:ext cx="12348" cy="3815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pPr indent="0" fontAlgn="auto">
                <a:lnSpc>
                  <a:spcPct val="150000"/>
                </a:lnSpc>
              </a:pPr>
              <a:r>
                <a:rPr lang="zh-CN" altLang="en-US" sz="2400" b="1"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一、什么是普通话？</a:t>
              </a:r>
              <a:endParaRPr lang="zh-CN" altLang="en-US" sz="24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endParaRPr>
            </a:p>
            <a:p>
              <a:pPr indent="0" fontAlgn="auto">
                <a:lnSpc>
                  <a:spcPct val="150000"/>
                </a:lnSpc>
              </a:pPr>
              <a:r>
                <a:rPr lang="zh-CN" altLang="en-US" sz="2400" b="1"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二、什么是语音、音节、音素、辅音、元音？</a:t>
              </a:r>
              <a:endParaRPr lang="zh-CN" altLang="en-US" sz="24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endParaRPr>
            </a:p>
            <a:p>
              <a:pPr indent="0" fontAlgn="auto">
                <a:lnSpc>
                  <a:spcPct val="150000"/>
                </a:lnSpc>
              </a:pPr>
              <a:r>
                <a:rPr lang="zh-CN" altLang="en-US" sz="2400" b="1"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三、什么是声母？声母的发音部位和发音方法有哪些？</a:t>
              </a:r>
              <a:endParaRPr lang="zh-CN" altLang="en-US" sz="24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endParaRPr>
            </a:p>
            <a:p>
              <a:pPr indent="0" fontAlgn="auto">
                <a:lnSpc>
                  <a:spcPct val="150000"/>
                </a:lnSpc>
              </a:pPr>
              <a:r>
                <a:rPr lang="zh-CN" altLang="en-US" sz="2400" b="1"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四、分析21 个声母的发音情况。</a:t>
              </a:r>
              <a:endParaRPr lang="zh-CN" altLang="en-US" sz="24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文本框 64"/>
          <p:cNvSpPr txBox="1"/>
          <p:nvPr/>
        </p:nvSpPr>
        <p:spPr>
          <a:xfrm>
            <a:off x="1003300" y="177165"/>
            <a:ext cx="1808480" cy="681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>
                <a:solidFill>
                  <a:srgbClr val="848CC4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实践操练</a:t>
            </a:r>
            <a:endParaRPr lang="zh-CN" altLang="en-US" sz="3200" b="1" dirty="0">
              <a:solidFill>
                <a:srgbClr val="848CC4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66" name="矩形: 圆角 65"/>
          <p:cNvSpPr/>
          <p:nvPr/>
        </p:nvSpPr>
        <p:spPr>
          <a:xfrm rot="2704502">
            <a:off x="-565150" y="-94615"/>
            <a:ext cx="1070610" cy="951865"/>
          </a:xfrm>
          <a:prstGeom prst="roundRect">
            <a:avLst>
              <a:gd name="adj" fmla="val 26079"/>
            </a:avLst>
          </a:prstGeom>
          <a:solidFill>
            <a:srgbClr val="84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7" name="组合 66"/>
          <p:cNvGrpSpPr/>
          <p:nvPr/>
        </p:nvGrpSpPr>
        <p:grpSpPr>
          <a:xfrm rot="16200000">
            <a:off x="199390" y="315595"/>
            <a:ext cx="334010" cy="697865"/>
            <a:chOff x="476760" y="5175149"/>
            <a:chExt cx="572274" cy="1360418"/>
          </a:xfrm>
          <a:solidFill>
            <a:srgbClr val="B3D78B"/>
          </a:solidFill>
        </p:grpSpPr>
        <p:sp>
          <p:nvSpPr>
            <p:cNvPr id="68" name="椭圆 67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79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887730" y="98552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rgbClr val="00B0F0"/>
                </a:solidFill>
              </a:rPr>
              <a:t>一、同声母词语练习</a:t>
            </a:r>
            <a:endParaRPr lang="zh-CN" altLang="en-US" sz="2400" b="1">
              <a:solidFill>
                <a:srgbClr val="00B0F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87730" y="1510665"/>
            <a:ext cx="4674870" cy="34124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20000"/>
              </a:lnSpc>
            </a:pPr>
            <a:r>
              <a:rPr lang="zh-CN" altLang="en-US">
                <a:solidFill>
                  <a:srgbClr val="848CC4"/>
                </a:solidFill>
              </a:rPr>
              <a:t>（一）双唇音练习</a:t>
            </a:r>
            <a:endParaRPr lang="zh-CN" altLang="en-US">
              <a:solidFill>
                <a:srgbClr val="848CC4"/>
              </a:solidFill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/>
              <a:t>b— 辨别　卑鄙　步兵　壁报　奔波　病变</a:t>
            </a:r>
            <a:endParaRPr lang="zh-CN" altLang="en-US"/>
          </a:p>
          <a:p>
            <a:pPr indent="0" fontAlgn="auto">
              <a:lnSpc>
                <a:spcPct val="120000"/>
              </a:lnSpc>
            </a:pPr>
            <a:r>
              <a:rPr lang="zh-CN" altLang="en-US"/>
              <a:t>　　半边　板报　臂膀　表白　包办　摆布</a:t>
            </a:r>
            <a:endParaRPr lang="zh-CN" altLang="en-US"/>
          </a:p>
          <a:p>
            <a:pPr indent="0" fontAlgn="auto">
              <a:lnSpc>
                <a:spcPct val="120000"/>
              </a:lnSpc>
            </a:pPr>
            <a:r>
              <a:rPr lang="zh-CN" altLang="en-US"/>
              <a:t>p— 评判　偏旁　批评　乒乓　拼盘　爬坡</a:t>
            </a:r>
            <a:endParaRPr lang="zh-CN" altLang="en-US"/>
          </a:p>
          <a:p>
            <a:pPr indent="0" fontAlgn="auto">
              <a:lnSpc>
                <a:spcPct val="120000"/>
              </a:lnSpc>
            </a:pPr>
            <a:r>
              <a:rPr lang="zh-CN" altLang="en-US"/>
              <a:t>　　澎湃　铺平　批判　偏僻　琵琶　匹配</a:t>
            </a:r>
            <a:endParaRPr lang="zh-CN" altLang="en-US"/>
          </a:p>
          <a:p>
            <a:pPr indent="0" fontAlgn="auto">
              <a:lnSpc>
                <a:spcPct val="120000"/>
              </a:lnSpc>
            </a:pPr>
            <a:r>
              <a:rPr lang="zh-CN" altLang="en-US"/>
              <a:t>m— 牧民　明媚　麦苗　面貌　命名　冒昧</a:t>
            </a:r>
            <a:endParaRPr lang="zh-CN" altLang="en-US"/>
          </a:p>
          <a:p>
            <a:pPr indent="0" fontAlgn="auto">
              <a:lnSpc>
                <a:spcPct val="120000"/>
              </a:lnSpc>
            </a:pPr>
            <a:r>
              <a:rPr lang="zh-CN" altLang="en-US"/>
              <a:t>　　埋没　磨灭　命脉　麻木　美妙　门面</a:t>
            </a:r>
            <a:endParaRPr lang="zh-CN" altLang="en-US"/>
          </a:p>
          <a:p>
            <a:pPr indent="0" fontAlgn="auto">
              <a:lnSpc>
                <a:spcPct val="120000"/>
              </a:lnSpc>
            </a:pPr>
            <a:r>
              <a:rPr lang="zh-CN" altLang="en-US">
                <a:solidFill>
                  <a:srgbClr val="848CC4"/>
                </a:solidFill>
              </a:rPr>
              <a:t>（二）唇齿音练习</a:t>
            </a:r>
            <a:endParaRPr lang="zh-CN" altLang="en-US">
              <a:solidFill>
                <a:srgbClr val="848CC4"/>
              </a:solidFill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/>
              <a:t>f— 丰富　吩咐　防范　肺腑　纷繁　蜂房</a:t>
            </a:r>
            <a:endParaRPr lang="zh-CN" altLang="en-US"/>
          </a:p>
          <a:p>
            <a:pPr indent="0" fontAlgn="auto">
              <a:lnSpc>
                <a:spcPct val="120000"/>
              </a:lnSpc>
            </a:pPr>
            <a:r>
              <a:rPr lang="zh-CN" altLang="en-US"/>
              <a:t>　　反复　非法　发放　非凡　芬芳　仿佛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74370" y="4942840"/>
            <a:ext cx="5295265" cy="17519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20000"/>
              </a:lnSpc>
            </a:pPr>
            <a:r>
              <a:rPr lang="zh-CN" altLang="en-US">
                <a:solidFill>
                  <a:srgbClr val="848CC4"/>
                </a:solidFill>
              </a:rPr>
              <a:t>（三）舌尖前音练习</a:t>
            </a:r>
            <a:endParaRPr lang="zh-CN" altLang="en-US">
              <a:solidFill>
                <a:srgbClr val="848CC4"/>
              </a:solidFill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/>
              <a:t>z— 总则　藏族　在座　宗族　自作　走卒</a:t>
            </a:r>
            <a:endParaRPr lang="zh-CN" altLang="en-US"/>
          </a:p>
          <a:p>
            <a:pPr indent="0" fontAlgn="auto">
              <a:lnSpc>
                <a:spcPct val="120000"/>
              </a:lnSpc>
            </a:pPr>
            <a:r>
              <a:rPr lang="zh-CN" altLang="en-US"/>
              <a:t>　　罪责　祖宗　造作　自尊　栽赃　自在</a:t>
            </a:r>
            <a:endParaRPr lang="zh-CN" altLang="en-US"/>
          </a:p>
          <a:p>
            <a:pPr indent="0" fontAlgn="auto">
              <a:lnSpc>
                <a:spcPct val="120000"/>
              </a:lnSpc>
            </a:pPr>
            <a:r>
              <a:rPr lang="zh-CN" altLang="en-US"/>
              <a:t>c— 参差　层次　猜测　苍翠　从此　措辞</a:t>
            </a:r>
            <a:endParaRPr lang="zh-CN" altLang="en-US"/>
          </a:p>
          <a:p>
            <a:pPr indent="0" fontAlgn="auto">
              <a:lnSpc>
                <a:spcPct val="120000"/>
              </a:lnSpc>
            </a:pPr>
            <a:r>
              <a:rPr lang="zh-CN" altLang="en-US"/>
              <a:t>　　粗糙　仓促　残存　草丛　摧残　匆促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035675" y="1510665"/>
            <a:ext cx="5323205" cy="37445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20000"/>
              </a:lnSpc>
            </a:pPr>
            <a:r>
              <a:rPr lang="zh-CN" altLang="en-US">
                <a:sym typeface="+mn-ea"/>
              </a:rPr>
              <a:t>s— 琐碎　松散　思索　色素　诉讼　洒扫</a:t>
            </a:r>
            <a:endParaRPr lang="zh-CN" altLang="en-US"/>
          </a:p>
          <a:p>
            <a:pPr indent="0" fontAlgn="auto">
              <a:lnSpc>
                <a:spcPct val="120000"/>
              </a:lnSpc>
            </a:pPr>
            <a:r>
              <a:rPr lang="zh-CN" altLang="en-US">
                <a:sym typeface="+mn-ea"/>
              </a:rPr>
              <a:t>　　撕碎　搜索　缫丝　三思　四散　酸涩</a:t>
            </a:r>
            <a:endParaRPr lang="zh-CN" altLang="en-US"/>
          </a:p>
          <a:p>
            <a:pPr indent="0" fontAlgn="auto">
              <a:lnSpc>
                <a:spcPct val="120000"/>
              </a:lnSpc>
            </a:pPr>
            <a:r>
              <a:rPr lang="zh-CN" altLang="en-US">
                <a:solidFill>
                  <a:srgbClr val="848CC4"/>
                </a:solidFill>
              </a:rPr>
              <a:t>（四）舌尖中音练习</a:t>
            </a:r>
            <a:endParaRPr lang="zh-CN" altLang="en-US">
              <a:solidFill>
                <a:srgbClr val="848CC4"/>
              </a:solidFill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/>
              <a:t>d— 大地　单独　断定　担当　道德　导弹</a:t>
            </a:r>
            <a:endParaRPr lang="zh-CN" altLang="en-US"/>
          </a:p>
          <a:p>
            <a:pPr indent="0" fontAlgn="auto">
              <a:lnSpc>
                <a:spcPct val="120000"/>
              </a:lnSpc>
            </a:pPr>
            <a:r>
              <a:rPr lang="zh-CN" altLang="en-US"/>
              <a:t>　　带动　地点　电镀　等待　顶端　颠倒</a:t>
            </a:r>
            <a:endParaRPr lang="zh-CN" altLang="en-US"/>
          </a:p>
          <a:p>
            <a:pPr indent="0" fontAlgn="auto">
              <a:lnSpc>
                <a:spcPct val="120000"/>
              </a:lnSpc>
            </a:pPr>
            <a:r>
              <a:rPr lang="zh-CN" altLang="en-US"/>
              <a:t>t— 探讨　天堂　推托　团体　淘汰　坦途</a:t>
            </a:r>
            <a:endParaRPr lang="zh-CN" altLang="en-US"/>
          </a:p>
          <a:p>
            <a:pPr indent="0" fontAlgn="auto">
              <a:lnSpc>
                <a:spcPct val="120000"/>
              </a:lnSpc>
            </a:pPr>
            <a:r>
              <a:rPr lang="zh-CN" altLang="en-US"/>
              <a:t>　　贪图　天体　跳台　吞吐　探听　体贴</a:t>
            </a:r>
            <a:endParaRPr lang="zh-CN" altLang="en-US"/>
          </a:p>
          <a:p>
            <a:pPr indent="0" fontAlgn="auto">
              <a:lnSpc>
                <a:spcPct val="120000"/>
              </a:lnSpc>
            </a:pPr>
            <a:r>
              <a:rPr lang="zh-CN" altLang="en-US"/>
              <a:t>n— 男女　牛奶　农奴　泥泞　扭捏　奶牛</a:t>
            </a:r>
            <a:endParaRPr lang="zh-CN" altLang="en-US"/>
          </a:p>
          <a:p>
            <a:pPr indent="0" fontAlgn="auto">
              <a:lnSpc>
                <a:spcPct val="120000"/>
              </a:lnSpc>
            </a:pPr>
            <a:r>
              <a:rPr lang="zh-CN" altLang="en-US"/>
              <a:t>　　拿捏　南宁　女奴　恼怒　能耐　袅娜</a:t>
            </a:r>
            <a:endParaRPr lang="zh-CN" altLang="en-US"/>
          </a:p>
          <a:p>
            <a:pPr indent="0" fontAlgn="auto">
              <a:lnSpc>
                <a:spcPct val="120000"/>
              </a:lnSpc>
            </a:pPr>
            <a:r>
              <a:rPr lang="zh-CN" altLang="en-US"/>
              <a:t>l— 理论　老练　嘹亮　磊落　拉拢　料理</a:t>
            </a:r>
            <a:endParaRPr lang="zh-CN" altLang="en-US"/>
          </a:p>
          <a:p>
            <a:pPr indent="0" fontAlgn="auto">
              <a:lnSpc>
                <a:spcPct val="120000"/>
              </a:lnSpc>
            </a:pPr>
            <a:r>
              <a:rPr lang="zh-CN" altLang="en-US"/>
              <a:t>　　拉力　来历　罗列　冷落　联络　轮流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文本框 64"/>
          <p:cNvSpPr txBox="1"/>
          <p:nvPr/>
        </p:nvSpPr>
        <p:spPr>
          <a:xfrm>
            <a:off x="1003300" y="177165"/>
            <a:ext cx="1808480" cy="681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>
                <a:solidFill>
                  <a:srgbClr val="848CC4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实践操练</a:t>
            </a:r>
            <a:endParaRPr lang="zh-CN" altLang="en-US" sz="3200" b="1" dirty="0">
              <a:solidFill>
                <a:srgbClr val="848CC4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66" name="矩形: 圆角 65"/>
          <p:cNvSpPr/>
          <p:nvPr/>
        </p:nvSpPr>
        <p:spPr>
          <a:xfrm rot="2704502">
            <a:off x="-565150" y="-94615"/>
            <a:ext cx="1070610" cy="951865"/>
          </a:xfrm>
          <a:prstGeom prst="roundRect">
            <a:avLst>
              <a:gd name="adj" fmla="val 26079"/>
            </a:avLst>
          </a:prstGeom>
          <a:solidFill>
            <a:srgbClr val="84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7" name="组合 66"/>
          <p:cNvGrpSpPr/>
          <p:nvPr/>
        </p:nvGrpSpPr>
        <p:grpSpPr>
          <a:xfrm rot="16200000">
            <a:off x="199390" y="315595"/>
            <a:ext cx="334010" cy="697865"/>
            <a:chOff x="476760" y="5175149"/>
            <a:chExt cx="572274" cy="1360418"/>
          </a:xfrm>
          <a:solidFill>
            <a:srgbClr val="B3D78B"/>
          </a:solidFill>
        </p:grpSpPr>
        <p:sp>
          <p:nvSpPr>
            <p:cNvPr id="68" name="椭圆 67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79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887730" y="932815"/>
            <a:ext cx="4674870" cy="5405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20000"/>
              </a:lnSpc>
            </a:pPr>
            <a:r>
              <a:rPr lang="zh-CN" altLang="en-US">
                <a:solidFill>
                  <a:srgbClr val="848CC4"/>
                </a:solidFill>
              </a:rPr>
              <a:t>（五）舌尖后音练习</a:t>
            </a:r>
            <a:endParaRPr lang="zh-CN" altLang="en-US">
              <a:solidFill>
                <a:srgbClr val="848CC4"/>
              </a:solidFill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>
                <a:solidFill>
                  <a:schemeClr val="tx1"/>
                </a:solidFill>
              </a:rPr>
              <a:t>zh— 战争　中转　主张　种植　壮志　庄重</a:t>
            </a:r>
            <a:endParaRPr lang="zh-CN" altLang="en-US">
              <a:solidFill>
                <a:schemeClr val="tx1"/>
              </a:solidFill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>
                <a:solidFill>
                  <a:schemeClr val="tx1"/>
                </a:solidFill>
              </a:rPr>
              <a:t>　　</a:t>
            </a:r>
            <a:r>
              <a:rPr lang="en-US" altLang="zh-CN">
                <a:solidFill>
                  <a:schemeClr val="tx1"/>
                </a:solidFill>
              </a:rPr>
              <a:t> </a:t>
            </a:r>
            <a:r>
              <a:rPr lang="zh-CN" altLang="en-US">
                <a:solidFill>
                  <a:schemeClr val="tx1"/>
                </a:solidFill>
              </a:rPr>
              <a:t>政治　茁壮　专制　郑重　专职　制止</a:t>
            </a:r>
            <a:endParaRPr lang="zh-CN" altLang="en-US">
              <a:solidFill>
                <a:schemeClr val="tx1"/>
              </a:solidFill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>
                <a:solidFill>
                  <a:schemeClr val="tx1"/>
                </a:solidFill>
              </a:rPr>
              <a:t>ch— 车床　铲除　戳穿　超产　长处　出产</a:t>
            </a:r>
            <a:endParaRPr lang="zh-CN" altLang="en-US">
              <a:solidFill>
                <a:schemeClr val="tx1"/>
              </a:solidFill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>
                <a:solidFill>
                  <a:schemeClr val="tx1"/>
                </a:solidFill>
              </a:rPr>
              <a:t>　　</a:t>
            </a:r>
            <a:r>
              <a:rPr lang="en-US" altLang="zh-CN">
                <a:solidFill>
                  <a:schemeClr val="tx1"/>
                </a:solidFill>
              </a:rPr>
              <a:t> </a:t>
            </a:r>
            <a:r>
              <a:rPr lang="zh-CN" altLang="en-US">
                <a:solidFill>
                  <a:schemeClr val="tx1"/>
                </a:solidFill>
              </a:rPr>
              <a:t>查抄　出差　长城　拆除　穿插　驰骋</a:t>
            </a:r>
            <a:endParaRPr lang="zh-CN" altLang="en-US">
              <a:solidFill>
                <a:schemeClr val="tx1"/>
              </a:solidFill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>
                <a:solidFill>
                  <a:schemeClr val="tx1"/>
                </a:solidFill>
              </a:rPr>
              <a:t>sh— 事实　少数　神圣　史诗　设施　声势</a:t>
            </a:r>
            <a:endParaRPr lang="zh-CN" altLang="en-US">
              <a:solidFill>
                <a:schemeClr val="tx1"/>
              </a:solidFill>
            </a:endParaRPr>
          </a:p>
          <a:p>
            <a:pPr indent="0" fontAlgn="auto">
              <a:lnSpc>
                <a:spcPct val="120000"/>
              </a:lnSpc>
            </a:pPr>
            <a:r>
              <a:rPr lang="en-US" altLang="zh-CN">
                <a:solidFill>
                  <a:schemeClr val="tx1"/>
                </a:solidFill>
              </a:rPr>
              <a:t>     </a:t>
            </a:r>
            <a:r>
              <a:rPr lang="zh-CN" altLang="en-US">
                <a:solidFill>
                  <a:schemeClr val="tx1"/>
                </a:solidFill>
              </a:rPr>
              <a:t>适时　手术　受伤　山水　顺手　伤势</a:t>
            </a:r>
            <a:endParaRPr lang="zh-CN" altLang="en-US">
              <a:solidFill>
                <a:schemeClr val="tx1"/>
              </a:solidFill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>
                <a:solidFill>
                  <a:schemeClr val="tx1"/>
                </a:solidFill>
              </a:rPr>
              <a:t>r— </a:t>
            </a:r>
            <a:r>
              <a:rPr lang="en-US" altLang="zh-CN">
                <a:solidFill>
                  <a:schemeClr val="tx1"/>
                </a:solidFill>
              </a:rPr>
              <a:t> </a:t>
            </a:r>
            <a:r>
              <a:rPr lang="zh-CN" altLang="en-US">
                <a:solidFill>
                  <a:schemeClr val="tx1"/>
                </a:solidFill>
              </a:rPr>
              <a:t>柔软　忍让　仍然　惹人　容忍　软弱</a:t>
            </a:r>
            <a:endParaRPr lang="zh-CN" altLang="en-US">
              <a:solidFill>
                <a:schemeClr val="tx1"/>
              </a:solidFill>
            </a:endParaRPr>
          </a:p>
          <a:p>
            <a:pPr indent="0" fontAlgn="auto">
              <a:lnSpc>
                <a:spcPct val="120000"/>
              </a:lnSpc>
            </a:pPr>
            <a:r>
              <a:rPr lang="en-US" altLang="zh-CN">
                <a:solidFill>
                  <a:schemeClr val="tx1"/>
                </a:solidFill>
              </a:rPr>
              <a:t>     </a:t>
            </a:r>
            <a:r>
              <a:rPr lang="zh-CN" altLang="en-US">
                <a:solidFill>
                  <a:schemeClr val="tx1"/>
                </a:solidFill>
              </a:rPr>
              <a:t>荣辱　如若　扰攘　冉冉　荏苒　柔韧</a:t>
            </a:r>
            <a:endParaRPr lang="zh-CN" altLang="en-US">
              <a:solidFill>
                <a:schemeClr val="tx1"/>
              </a:solidFill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>
                <a:solidFill>
                  <a:srgbClr val="848CC4"/>
                </a:solidFill>
              </a:rPr>
              <a:t>（六）舌面音练习</a:t>
            </a:r>
            <a:endParaRPr lang="zh-CN" altLang="en-US">
              <a:solidFill>
                <a:srgbClr val="848CC4"/>
              </a:solidFill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>
                <a:solidFill>
                  <a:schemeClr val="tx1"/>
                </a:solidFill>
              </a:rPr>
              <a:t>j— 经济　交界　基金　坚决　家具　集结</a:t>
            </a:r>
            <a:endParaRPr lang="zh-CN" altLang="en-US">
              <a:solidFill>
                <a:schemeClr val="tx1"/>
              </a:solidFill>
            </a:endParaRPr>
          </a:p>
          <a:p>
            <a:pPr indent="0" fontAlgn="auto">
              <a:lnSpc>
                <a:spcPct val="120000"/>
              </a:lnSpc>
            </a:pPr>
            <a:r>
              <a:rPr lang="en-US" altLang="zh-CN">
                <a:solidFill>
                  <a:schemeClr val="tx1"/>
                </a:solidFill>
              </a:rPr>
              <a:t>    </a:t>
            </a:r>
            <a:r>
              <a:rPr lang="zh-CN" altLang="en-US">
                <a:solidFill>
                  <a:schemeClr val="tx1"/>
                </a:solidFill>
              </a:rPr>
              <a:t>紧急　激进　急件　借鉴　积极　结晶</a:t>
            </a:r>
            <a:endParaRPr lang="zh-CN" altLang="en-US">
              <a:solidFill>
                <a:schemeClr val="tx1"/>
              </a:solidFill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>
                <a:solidFill>
                  <a:schemeClr val="tx1"/>
                </a:solidFill>
              </a:rPr>
              <a:t>q— 轻巧　牵强　崎岖　亲切　铅球　齐全　</a:t>
            </a:r>
            <a:endParaRPr lang="zh-CN" altLang="en-US">
              <a:solidFill>
                <a:schemeClr val="tx1"/>
              </a:solidFill>
            </a:endParaRPr>
          </a:p>
          <a:p>
            <a:pPr indent="0" fontAlgn="auto">
              <a:lnSpc>
                <a:spcPct val="120000"/>
              </a:lnSpc>
            </a:pPr>
            <a:r>
              <a:rPr lang="en-US" altLang="zh-CN">
                <a:solidFill>
                  <a:schemeClr val="tx1"/>
                </a:solidFill>
              </a:rPr>
              <a:t>    </a:t>
            </a:r>
            <a:r>
              <a:rPr lang="zh-CN" altLang="en-US">
                <a:solidFill>
                  <a:schemeClr val="tx1"/>
                </a:solidFill>
              </a:rPr>
              <a:t>请求　秋千　恰巧　弃权　亲戚　乞求　</a:t>
            </a:r>
            <a:endParaRPr lang="zh-CN" altLang="en-US">
              <a:solidFill>
                <a:schemeClr val="tx1"/>
              </a:solidFill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>
                <a:solidFill>
                  <a:schemeClr val="tx1"/>
                </a:solidFill>
              </a:rPr>
              <a:t>x— 行星　习性　新鲜　喜讯　先行　休息　</a:t>
            </a:r>
            <a:endParaRPr lang="zh-CN" altLang="en-US">
              <a:solidFill>
                <a:schemeClr val="tx1"/>
              </a:solidFill>
            </a:endParaRPr>
          </a:p>
          <a:p>
            <a:pPr indent="0" fontAlgn="auto">
              <a:lnSpc>
                <a:spcPct val="120000"/>
              </a:lnSpc>
            </a:pPr>
            <a:r>
              <a:rPr lang="en-US" altLang="zh-CN">
                <a:solidFill>
                  <a:schemeClr val="tx1"/>
                </a:solidFill>
              </a:rPr>
              <a:t>    </a:t>
            </a:r>
            <a:r>
              <a:rPr lang="zh-CN" altLang="en-US">
                <a:solidFill>
                  <a:schemeClr val="tx1"/>
                </a:solidFill>
              </a:rPr>
              <a:t>相信　湘绣　学习　细心　想象　详细　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35675" y="932815"/>
            <a:ext cx="5323205" cy="24161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20000"/>
              </a:lnSpc>
            </a:pPr>
            <a:r>
              <a:rPr lang="zh-CN" altLang="en-US">
                <a:sym typeface="+mn-ea"/>
              </a:rPr>
              <a:t>（七）舌根音练习</a:t>
            </a:r>
            <a:endParaRPr lang="zh-CN" altLang="en-US">
              <a:sym typeface="+mn-ea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>
                <a:sym typeface="+mn-ea"/>
              </a:rPr>
              <a:t>ɡ— 高贵　国歌　骨干　巩固　规格　梗概　</a:t>
            </a:r>
            <a:endParaRPr lang="zh-CN" altLang="en-US">
              <a:sym typeface="+mn-ea"/>
            </a:endParaRPr>
          </a:p>
          <a:p>
            <a:pPr indent="0" fontAlgn="auto">
              <a:lnSpc>
                <a:spcPct val="120000"/>
              </a:lnSpc>
            </a:pPr>
            <a:r>
              <a:rPr lang="en-US" altLang="zh-CN">
                <a:sym typeface="+mn-ea"/>
              </a:rPr>
              <a:t>    </a:t>
            </a:r>
            <a:r>
              <a:rPr lang="zh-CN" altLang="en-US">
                <a:sym typeface="+mn-ea"/>
              </a:rPr>
              <a:t>灌溉　改革　鬼怪　观光　公共　尴尬　</a:t>
            </a:r>
            <a:endParaRPr lang="zh-CN" altLang="en-US">
              <a:sym typeface="+mn-ea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>
                <a:sym typeface="+mn-ea"/>
              </a:rPr>
              <a:t>k— 慷慨　开课　口渴　刻苦　苛刻　困苦　</a:t>
            </a:r>
            <a:endParaRPr lang="zh-CN" altLang="en-US">
              <a:sym typeface="+mn-ea"/>
            </a:endParaRPr>
          </a:p>
          <a:p>
            <a:pPr indent="0" fontAlgn="auto">
              <a:lnSpc>
                <a:spcPct val="120000"/>
              </a:lnSpc>
            </a:pPr>
            <a:r>
              <a:rPr lang="en-US" altLang="zh-CN">
                <a:sym typeface="+mn-ea"/>
              </a:rPr>
              <a:t>    </a:t>
            </a:r>
            <a:r>
              <a:rPr lang="zh-CN" altLang="en-US">
                <a:sym typeface="+mn-ea"/>
              </a:rPr>
              <a:t>宽阔　可靠　坎坷　开垦　空旷　夸口　</a:t>
            </a:r>
            <a:endParaRPr lang="zh-CN" altLang="en-US">
              <a:sym typeface="+mn-ea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>
                <a:sym typeface="+mn-ea"/>
              </a:rPr>
              <a:t>h— 航海　悔恨　荷花　欢呼　黄昏　和好　</a:t>
            </a:r>
            <a:endParaRPr lang="zh-CN" altLang="en-US">
              <a:sym typeface="+mn-ea"/>
            </a:endParaRPr>
          </a:p>
          <a:p>
            <a:pPr indent="0" fontAlgn="auto">
              <a:lnSpc>
                <a:spcPct val="120000"/>
              </a:lnSpc>
            </a:pPr>
            <a:r>
              <a:rPr lang="en-US" altLang="zh-CN">
                <a:sym typeface="+mn-ea"/>
              </a:rPr>
              <a:t>    </a:t>
            </a:r>
            <a:r>
              <a:rPr lang="zh-CN" altLang="en-US">
                <a:sym typeface="+mn-ea"/>
              </a:rPr>
              <a:t>黄河　浩瀚　横祸　缓和　含混　呼唤　</a:t>
            </a:r>
            <a:endParaRPr lang="zh-CN" altLang="en-US"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文本框 64"/>
          <p:cNvSpPr txBox="1"/>
          <p:nvPr/>
        </p:nvSpPr>
        <p:spPr>
          <a:xfrm>
            <a:off x="1003300" y="177165"/>
            <a:ext cx="1808480" cy="681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>
                <a:solidFill>
                  <a:srgbClr val="848CC4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实践操练</a:t>
            </a:r>
            <a:endParaRPr lang="zh-CN" altLang="en-US" sz="3200" b="1" dirty="0">
              <a:solidFill>
                <a:srgbClr val="848CC4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66" name="矩形: 圆角 65"/>
          <p:cNvSpPr/>
          <p:nvPr/>
        </p:nvSpPr>
        <p:spPr>
          <a:xfrm rot="2704502">
            <a:off x="-565150" y="-94615"/>
            <a:ext cx="1070610" cy="951865"/>
          </a:xfrm>
          <a:prstGeom prst="roundRect">
            <a:avLst>
              <a:gd name="adj" fmla="val 26079"/>
            </a:avLst>
          </a:prstGeom>
          <a:solidFill>
            <a:srgbClr val="84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7" name="组合 66"/>
          <p:cNvGrpSpPr/>
          <p:nvPr/>
        </p:nvGrpSpPr>
        <p:grpSpPr>
          <a:xfrm rot="16200000">
            <a:off x="199390" y="315595"/>
            <a:ext cx="334010" cy="697865"/>
            <a:chOff x="476760" y="5175149"/>
            <a:chExt cx="572274" cy="1360418"/>
          </a:xfrm>
          <a:solidFill>
            <a:srgbClr val="B3D78B"/>
          </a:solidFill>
        </p:grpSpPr>
        <p:sp>
          <p:nvSpPr>
            <p:cNvPr id="68" name="椭圆 67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79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887730" y="98552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rgbClr val="00B0F0"/>
                </a:solidFill>
              </a:rPr>
              <a:t>二、对比练习</a:t>
            </a:r>
            <a:endParaRPr lang="zh-CN" altLang="en-US" sz="2400" b="1">
              <a:solidFill>
                <a:srgbClr val="00B0F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87730" y="1510665"/>
            <a:ext cx="7015480" cy="534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20000"/>
              </a:lnSpc>
            </a:pPr>
            <a:r>
              <a:rPr lang="zh-CN" altLang="en-US" sz="2400">
                <a:solidFill>
                  <a:srgbClr val="848CC4"/>
                </a:solidFill>
              </a:rPr>
              <a:t>（一）平翘音（舌尖前音与舌尖后音）对比练习</a:t>
            </a:r>
            <a:endParaRPr lang="zh-CN" altLang="en-US" sz="2400">
              <a:solidFill>
                <a:srgbClr val="848CC4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87730" y="2199640"/>
            <a:ext cx="10029825" cy="31432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文本框 64"/>
          <p:cNvSpPr txBox="1"/>
          <p:nvPr/>
        </p:nvSpPr>
        <p:spPr>
          <a:xfrm>
            <a:off x="1003300" y="177165"/>
            <a:ext cx="1808480" cy="681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>
                <a:solidFill>
                  <a:srgbClr val="848CC4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实践操练</a:t>
            </a:r>
            <a:endParaRPr lang="zh-CN" altLang="en-US" sz="3200" b="1" dirty="0">
              <a:solidFill>
                <a:srgbClr val="848CC4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66" name="矩形: 圆角 65"/>
          <p:cNvSpPr/>
          <p:nvPr/>
        </p:nvSpPr>
        <p:spPr>
          <a:xfrm rot="2704502">
            <a:off x="-565150" y="-94615"/>
            <a:ext cx="1070610" cy="951865"/>
          </a:xfrm>
          <a:prstGeom prst="roundRect">
            <a:avLst>
              <a:gd name="adj" fmla="val 26079"/>
            </a:avLst>
          </a:prstGeom>
          <a:solidFill>
            <a:srgbClr val="84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7" name="组合 66"/>
          <p:cNvGrpSpPr/>
          <p:nvPr/>
        </p:nvGrpSpPr>
        <p:grpSpPr>
          <a:xfrm rot="16200000">
            <a:off x="199390" y="315595"/>
            <a:ext cx="334010" cy="697865"/>
            <a:chOff x="476760" y="5175149"/>
            <a:chExt cx="572274" cy="1360418"/>
          </a:xfrm>
          <a:solidFill>
            <a:srgbClr val="B3D78B"/>
          </a:solidFill>
        </p:grpSpPr>
        <p:sp>
          <p:nvSpPr>
            <p:cNvPr id="68" name="椭圆 67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79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887730" y="98552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rgbClr val="00B0F0"/>
                </a:solidFill>
              </a:rPr>
              <a:t>二、对比练习</a:t>
            </a:r>
            <a:endParaRPr lang="zh-CN" altLang="en-US" sz="2400" b="1">
              <a:solidFill>
                <a:srgbClr val="00B0F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87730" y="1510665"/>
            <a:ext cx="7015480" cy="534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20000"/>
              </a:lnSpc>
            </a:pPr>
            <a:r>
              <a:rPr lang="zh-CN" altLang="en-US" sz="2400">
                <a:solidFill>
                  <a:srgbClr val="848CC4"/>
                </a:solidFill>
              </a:rPr>
              <a:t>（二）鼻边音对比练习</a:t>
            </a:r>
            <a:endParaRPr lang="zh-CN" altLang="en-US" sz="2400">
              <a:solidFill>
                <a:srgbClr val="848CC4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87730" y="2173605"/>
            <a:ext cx="9820275" cy="962025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887730" y="3264535"/>
            <a:ext cx="7015480" cy="534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20000"/>
              </a:lnSpc>
            </a:pPr>
            <a:r>
              <a:rPr lang="zh-CN" altLang="en-US" sz="2400">
                <a:solidFill>
                  <a:srgbClr val="848CC4"/>
                </a:solidFill>
              </a:rPr>
              <a:t>（三）f—h 对比练习</a:t>
            </a:r>
            <a:endParaRPr lang="zh-CN" altLang="en-US" sz="2400">
              <a:solidFill>
                <a:srgbClr val="848CC4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887730" y="3990340"/>
            <a:ext cx="9886950" cy="10191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文本框 64"/>
          <p:cNvSpPr txBox="1"/>
          <p:nvPr/>
        </p:nvSpPr>
        <p:spPr>
          <a:xfrm>
            <a:off x="1003300" y="177165"/>
            <a:ext cx="1808480" cy="681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>
                <a:solidFill>
                  <a:srgbClr val="848CC4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实践操练</a:t>
            </a:r>
            <a:endParaRPr lang="zh-CN" altLang="en-US" sz="3200" b="1" dirty="0">
              <a:solidFill>
                <a:srgbClr val="848CC4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66" name="矩形: 圆角 65"/>
          <p:cNvSpPr/>
          <p:nvPr/>
        </p:nvSpPr>
        <p:spPr>
          <a:xfrm rot="2704502">
            <a:off x="-565150" y="-94615"/>
            <a:ext cx="1070610" cy="951865"/>
          </a:xfrm>
          <a:prstGeom prst="roundRect">
            <a:avLst>
              <a:gd name="adj" fmla="val 26079"/>
            </a:avLst>
          </a:prstGeom>
          <a:solidFill>
            <a:srgbClr val="84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7" name="组合 66"/>
          <p:cNvGrpSpPr/>
          <p:nvPr/>
        </p:nvGrpSpPr>
        <p:grpSpPr>
          <a:xfrm rot="16200000">
            <a:off x="199390" y="315595"/>
            <a:ext cx="334010" cy="697865"/>
            <a:chOff x="476760" y="5175149"/>
            <a:chExt cx="572274" cy="1360418"/>
          </a:xfrm>
          <a:solidFill>
            <a:srgbClr val="B3D78B"/>
          </a:solidFill>
        </p:grpSpPr>
        <p:sp>
          <p:nvSpPr>
            <p:cNvPr id="68" name="椭圆 67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79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887730" y="98552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rgbClr val="00B0F0"/>
                </a:solidFill>
              </a:rPr>
              <a:t>三、尖团音辨正练习</a:t>
            </a:r>
            <a:endParaRPr lang="zh-CN" altLang="en-US" sz="2400" b="1">
              <a:solidFill>
                <a:srgbClr val="00B0F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87730" y="1510665"/>
            <a:ext cx="10650855" cy="27495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　　齐齿呼（i 起头）韵母或撮口呼（ü 起头）韵母与声母j、q、x 相拼后的字音叫“团音”，如“郊区”（jiāoqū）；与声母z、c、s 相拼后的字音叫“尖音”。普通话中有团音但没有尖音，也就是说，在普通话里i、ü 起头的韵母可以和j、q、x 相拼而不能和z、c、s 相拼。但有些方言区是有尖音的，如将“喝酒”（hējiǔ）说成“ hēziǔ ”，这些方言区的人们要注意把尖音改成团音。下列汉字容易被错读为尖音，可参照练习。</a:t>
            </a:r>
            <a:endParaRPr lang="zh-CN" altLang="en-US" sz="24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文本框 64"/>
          <p:cNvSpPr txBox="1"/>
          <p:nvPr/>
        </p:nvSpPr>
        <p:spPr>
          <a:xfrm>
            <a:off x="1003300" y="177165"/>
            <a:ext cx="1808480" cy="681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>
                <a:solidFill>
                  <a:srgbClr val="848CC4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实践操练</a:t>
            </a:r>
            <a:endParaRPr lang="zh-CN" altLang="en-US" sz="3200" b="1" dirty="0">
              <a:solidFill>
                <a:srgbClr val="848CC4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66" name="矩形: 圆角 65"/>
          <p:cNvSpPr/>
          <p:nvPr/>
        </p:nvSpPr>
        <p:spPr>
          <a:xfrm rot="2704502">
            <a:off x="-565150" y="-94615"/>
            <a:ext cx="1070610" cy="951865"/>
          </a:xfrm>
          <a:prstGeom prst="roundRect">
            <a:avLst>
              <a:gd name="adj" fmla="val 26079"/>
            </a:avLst>
          </a:prstGeom>
          <a:solidFill>
            <a:srgbClr val="84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7" name="组合 66"/>
          <p:cNvGrpSpPr/>
          <p:nvPr/>
        </p:nvGrpSpPr>
        <p:grpSpPr>
          <a:xfrm rot="16200000">
            <a:off x="199390" y="315595"/>
            <a:ext cx="334010" cy="697865"/>
            <a:chOff x="476760" y="5175149"/>
            <a:chExt cx="572274" cy="1360418"/>
          </a:xfrm>
          <a:solidFill>
            <a:srgbClr val="B3D78B"/>
          </a:solidFill>
        </p:grpSpPr>
        <p:sp>
          <p:nvSpPr>
            <p:cNvPr id="68" name="椭圆 67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79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003300" y="954405"/>
            <a:ext cx="8507730" cy="53676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20000"/>
              </a:lnSpc>
            </a:pPr>
            <a:r>
              <a:rPr lang="zh-CN" altLang="en-US" sz="22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qiu 秋　蚯　鳅　囚　泅　</a:t>
            </a:r>
            <a:endParaRPr lang="zh-CN" altLang="en-US" sz="22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 sz="22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qiɑn 千　签　迁　前　潜　钱　浅　</a:t>
            </a:r>
            <a:endParaRPr lang="zh-CN" altLang="en-US" sz="22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 sz="22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qin 侵　亲　秦　寝　</a:t>
            </a:r>
            <a:endParaRPr lang="zh-CN" altLang="en-US" sz="22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 sz="22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qiɑnɡ 枪　呛　墙　蔷　抢　</a:t>
            </a:r>
            <a:endParaRPr lang="zh-CN" altLang="en-US" sz="22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 sz="22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qinɡ 青　清　蜻　情　晴　请　</a:t>
            </a:r>
            <a:endParaRPr lang="zh-CN" altLang="en-US" sz="22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 sz="22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que 鹊　雀　</a:t>
            </a:r>
            <a:endParaRPr lang="zh-CN" altLang="en-US" sz="22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 sz="22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quɑn 泉　全　痊　</a:t>
            </a:r>
            <a:endParaRPr lang="zh-CN" altLang="en-US" sz="22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 sz="22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xi 夕　惜　悉　析　昔　息　锡　媳　习　袭　席　洗　玺　细　</a:t>
            </a:r>
            <a:endParaRPr lang="zh-CN" altLang="en-US" sz="22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 sz="22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xie 些　斜　邪　写　卸　泻　谢　泄　</a:t>
            </a:r>
            <a:endParaRPr lang="zh-CN" altLang="en-US" sz="22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 sz="22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xiɑo 肖　消　宵　硝　箫　削　小　笑　</a:t>
            </a:r>
            <a:endParaRPr lang="zh-CN" altLang="en-US" sz="22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 sz="22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xiu 修　羞　袖　秀　绣　</a:t>
            </a:r>
            <a:endParaRPr lang="zh-CN" altLang="en-US" sz="22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 sz="22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xiɑn 先　仙　鲜　线　羡　</a:t>
            </a:r>
            <a:endParaRPr lang="zh-CN" altLang="en-US" sz="22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 sz="22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xin 心　辛　新　信　</a:t>
            </a:r>
            <a:endParaRPr lang="zh-CN" altLang="en-US" sz="22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248343" y="2065386"/>
            <a:ext cx="5775257" cy="1155700"/>
            <a:chOff x="5248343" y="2045893"/>
            <a:chExt cx="5775257" cy="1155700"/>
          </a:xfrm>
          <a:solidFill>
            <a:schemeClr val="accent2"/>
          </a:solidFill>
        </p:grpSpPr>
        <p:sp>
          <p:nvSpPr>
            <p:cNvPr id="7" name="矩形 6"/>
            <p:cNvSpPr/>
            <p:nvPr/>
          </p:nvSpPr>
          <p:spPr>
            <a:xfrm>
              <a:off x="5248343" y="2045893"/>
              <a:ext cx="5775257" cy="1155700"/>
            </a:xfrm>
            <a:prstGeom prst="rect">
              <a:avLst/>
            </a:prstGeom>
            <a:solidFill>
              <a:srgbClr val="848CC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460397" y="2291453"/>
              <a:ext cx="1049376" cy="7442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grpFill/>
                </a14:hiddenFill>
              </a:ext>
            </a:extLst>
          </p:spPr>
          <p:txBody>
            <a:bodyPr vert="horz" lIns="91440" tIns="45720" rIns="91440" bIns="45720" rtlCol="0" anchor="b">
              <a:noAutofit/>
            </a:bodyPr>
            <a:lstStyle>
              <a:defPPr>
                <a:defRPr lang="zh-CN"/>
              </a:defPPr>
              <a:lvl1pPr>
                <a:lnSpc>
                  <a:spcPct val="90000"/>
                </a:lnSpc>
                <a:spcBef>
                  <a:spcPct val="0"/>
                </a:spcBef>
                <a:defRPr sz="480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j-cs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en-US" altLang="zh-CN" sz="44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01.</a:t>
              </a:r>
              <a:endParaRPr lang="zh-CN" altLang="en-US" sz="4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6509774" y="2182901"/>
              <a:ext cx="4357271" cy="7442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grpFill/>
                </a14:hiddenFill>
              </a:ext>
            </a:extLst>
          </p:spPr>
          <p:txBody>
            <a:bodyPr vert="horz" lIns="91440" tIns="45720" rIns="91440" bIns="45720" rtlCol="0" anchor="b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正确掌握普通话的语音系统，能熟练地发准普通话声母、韵母、声调，并掌握语流音变。</a:t>
              </a:r>
              <a:endParaRPr lang="en-US" altLang="zh-CN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5397447" y="3628830"/>
            <a:ext cx="1234239" cy="74429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defPPr>
              <a:defRPr lang="zh-CN"/>
            </a:defPPr>
            <a:lvl1pPr>
              <a:lnSpc>
                <a:spcPct val="90000"/>
              </a:lnSpc>
              <a:spcBef>
                <a:spcPct val="0"/>
              </a:spcBef>
              <a:defRPr sz="4800">
                <a:solidFill>
                  <a:schemeClr val="tx1">
                    <a:lumMod val="75000"/>
                    <a:lumOff val="2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sz="4400" dirty="0">
                <a:latin typeface="+mn-lt"/>
                <a:ea typeface="+mn-ea"/>
                <a:cs typeface="+mn-ea"/>
                <a:sym typeface="+mn-lt"/>
              </a:rPr>
              <a:t>02.</a:t>
            </a:r>
            <a:endParaRPr lang="zh-CN" altLang="en-US" sz="4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509773" y="3579621"/>
            <a:ext cx="4357271" cy="74429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>
                <a:cs typeface="+mn-ea"/>
                <a:sym typeface="+mn-lt"/>
              </a:rPr>
              <a:t>日常口语交际中，普通话语音比较标准，词汇、语法较少出错。</a:t>
            </a:r>
            <a:endParaRPr lang="en-US" altLang="zh-CN" sz="1400" dirty="0"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397447" y="4780865"/>
            <a:ext cx="972775" cy="70355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defPPr>
              <a:defRPr lang="zh-CN"/>
            </a:defPPr>
            <a:lvl1pPr>
              <a:lnSpc>
                <a:spcPct val="90000"/>
              </a:lnSpc>
              <a:spcBef>
                <a:spcPct val="0"/>
              </a:spcBef>
              <a:defRPr sz="4800">
                <a:solidFill>
                  <a:schemeClr val="tx1">
                    <a:lumMod val="75000"/>
                    <a:lumOff val="2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sz="4400" dirty="0">
                <a:latin typeface="+mn-lt"/>
                <a:ea typeface="+mn-ea"/>
                <a:cs typeface="+mn-ea"/>
                <a:sym typeface="+mn-lt"/>
              </a:rPr>
              <a:t>03.</a:t>
            </a:r>
            <a:endParaRPr lang="zh-CN" altLang="en-US" sz="4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631940" y="4922140"/>
            <a:ext cx="4357370" cy="42100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>
                <a:cs typeface="+mn-ea"/>
                <a:sym typeface="+mn-lt"/>
              </a:rPr>
              <a:t>具有一定的用普通话辨正方言的技能。</a:t>
            </a:r>
            <a:endParaRPr lang="en-US" altLang="zh-CN" sz="1400" dirty="0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324954" y="1657793"/>
            <a:ext cx="3041650" cy="4291206"/>
            <a:chOff x="1324954" y="1638300"/>
            <a:chExt cx="3041650" cy="4291206"/>
          </a:xfrm>
        </p:grpSpPr>
        <p:sp>
          <p:nvSpPr>
            <p:cNvPr id="6" name="矩形: 圆角 5"/>
            <p:cNvSpPr/>
            <p:nvPr/>
          </p:nvSpPr>
          <p:spPr>
            <a:xfrm>
              <a:off x="1324954" y="1638300"/>
              <a:ext cx="3041305" cy="4291206"/>
            </a:xfrm>
            <a:prstGeom prst="roundRect">
              <a:avLst>
                <a:gd name="adj" fmla="val 6093"/>
              </a:avLst>
            </a:prstGeom>
            <a:solidFill>
              <a:srgbClr val="B3D7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  <a:p>
              <a:pPr algn="l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  <a:p>
              <a:pPr algn="l">
                <a:lnSpc>
                  <a:spcPct val="120000"/>
                </a:lnSpc>
              </a:pPr>
              <a:r>
                <a:rPr lang="en-US" altLang="zh-CN" sz="2000">
                  <a:cs typeface="+mn-ea"/>
                  <a:sym typeface="+mn-lt"/>
                </a:rPr>
                <a:t>  </a:t>
              </a:r>
              <a:r>
                <a:rPr lang="zh-CN" altLang="en-US" sz="2000">
                  <a:cs typeface="+mn-ea"/>
                  <a:sym typeface="+mn-lt"/>
                </a:rPr>
                <a:t>语音是由人的发音器官所发出的具有一定词句意义的声音。</a:t>
              </a:r>
              <a:endParaRPr lang="zh-CN" altLang="en-US" sz="2000">
                <a:cs typeface="+mn-ea"/>
                <a:sym typeface="+mn-lt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847559" y="1988820"/>
              <a:ext cx="1995170" cy="645160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Autofit/>
            </a:bodyPr>
            <a:lstStyle>
              <a:defPPr>
                <a:defRPr lang="zh-CN"/>
              </a:defPPr>
              <a:lvl1pPr>
                <a:lnSpc>
                  <a:spcPct val="90000"/>
                </a:lnSpc>
                <a:spcBef>
                  <a:spcPct val="0"/>
                </a:spcBef>
                <a:defRPr sz="480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j-cs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en-US" altLang="zh-CN" sz="40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普通话</a:t>
              </a:r>
              <a:endParaRPr lang="en-US" altLang="zh-CN" sz="4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1416394" y="2633980"/>
              <a:ext cx="2950210" cy="774700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000" dirty="0">
                  <a:solidFill>
                    <a:schemeClr val="bg1"/>
                  </a:solidFill>
                  <a:cs typeface="+mn-ea"/>
                  <a:sym typeface="+mn-lt"/>
                </a:rPr>
                <a:t>  普通话包括语音、词汇、语法三方面。</a:t>
              </a:r>
              <a:endParaRPr lang="en-US" altLang="zh-CN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1" name="文本框 40"/>
          <p:cNvSpPr txBox="1"/>
          <p:nvPr/>
        </p:nvSpPr>
        <p:spPr>
          <a:xfrm>
            <a:off x="1119188" y="177165"/>
            <a:ext cx="2224405" cy="681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>
                <a:cs typeface="+mn-ea"/>
                <a:sym typeface="+mn-lt"/>
              </a:rPr>
              <a:t>训练总目标</a:t>
            </a:r>
            <a:endParaRPr lang="zh-CN" altLang="en-US" sz="3200" b="1" dirty="0">
              <a:cs typeface="+mn-ea"/>
              <a:sym typeface="+mn-lt"/>
            </a:endParaRPr>
          </a:p>
        </p:txBody>
      </p:sp>
      <p:sp>
        <p:nvSpPr>
          <p:cNvPr id="53" name="矩形: 圆角 52"/>
          <p:cNvSpPr/>
          <p:nvPr/>
        </p:nvSpPr>
        <p:spPr>
          <a:xfrm rot="2704502">
            <a:off x="-565150" y="-94615"/>
            <a:ext cx="1070610" cy="951865"/>
          </a:xfrm>
          <a:prstGeom prst="roundRect">
            <a:avLst>
              <a:gd name="adj" fmla="val 26079"/>
            </a:avLst>
          </a:prstGeom>
          <a:solidFill>
            <a:srgbClr val="84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4" name="组合 53"/>
          <p:cNvGrpSpPr/>
          <p:nvPr/>
        </p:nvGrpSpPr>
        <p:grpSpPr>
          <a:xfrm rot="16200000">
            <a:off x="199390" y="315595"/>
            <a:ext cx="334010" cy="697865"/>
            <a:chOff x="476760" y="5175149"/>
            <a:chExt cx="572274" cy="1360418"/>
          </a:xfrm>
          <a:solidFill>
            <a:srgbClr val="B3D78B"/>
          </a:solidFill>
        </p:grpSpPr>
        <p:sp>
          <p:nvSpPr>
            <p:cNvPr id="55" name="椭圆 54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文本框 64"/>
          <p:cNvSpPr txBox="1"/>
          <p:nvPr/>
        </p:nvSpPr>
        <p:spPr>
          <a:xfrm>
            <a:off x="1003300" y="177165"/>
            <a:ext cx="1808480" cy="681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>
                <a:solidFill>
                  <a:srgbClr val="848CC4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实践操练</a:t>
            </a:r>
            <a:endParaRPr lang="zh-CN" altLang="en-US" sz="3200" b="1" dirty="0">
              <a:solidFill>
                <a:srgbClr val="848CC4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66" name="矩形: 圆角 65"/>
          <p:cNvSpPr/>
          <p:nvPr/>
        </p:nvSpPr>
        <p:spPr>
          <a:xfrm rot="2704502">
            <a:off x="-565150" y="-94615"/>
            <a:ext cx="1070610" cy="951865"/>
          </a:xfrm>
          <a:prstGeom prst="roundRect">
            <a:avLst>
              <a:gd name="adj" fmla="val 26079"/>
            </a:avLst>
          </a:prstGeom>
          <a:solidFill>
            <a:srgbClr val="84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7" name="组合 66"/>
          <p:cNvGrpSpPr/>
          <p:nvPr/>
        </p:nvGrpSpPr>
        <p:grpSpPr>
          <a:xfrm rot="16200000">
            <a:off x="199390" y="315595"/>
            <a:ext cx="334010" cy="697865"/>
            <a:chOff x="476760" y="5175149"/>
            <a:chExt cx="572274" cy="1360418"/>
          </a:xfrm>
          <a:solidFill>
            <a:srgbClr val="B3D78B"/>
          </a:solidFill>
        </p:grpSpPr>
        <p:sp>
          <p:nvSpPr>
            <p:cNvPr id="68" name="椭圆 67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79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003300" y="954405"/>
            <a:ext cx="8507730" cy="57734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20000"/>
              </a:lnSpc>
            </a:pPr>
            <a:r>
              <a:rPr lang="zh-CN" altLang="en-US" sz="22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ji 积　即　疾　集　辑　籍　脊　挤　际　剂　济　迹　绩　</a:t>
            </a:r>
            <a:endParaRPr lang="zh-CN" altLang="en-US" sz="22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 sz="22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jie 接　节　捷　截　姐　借　</a:t>
            </a:r>
            <a:endParaRPr lang="zh-CN" altLang="en-US" sz="22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 sz="22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jiɑo 焦　礁　蕉　椒　嚼　</a:t>
            </a:r>
            <a:endParaRPr lang="zh-CN" altLang="en-US" sz="22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 sz="22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jiu 揪　酒　就　</a:t>
            </a:r>
            <a:endParaRPr lang="zh-CN" altLang="en-US" sz="22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 sz="22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jiɑn 煎　尖　歼　剪　箭　贱　渐　荐　</a:t>
            </a:r>
            <a:endParaRPr lang="zh-CN" altLang="en-US" sz="22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 sz="22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jin 津　尽　进　晋　浸　</a:t>
            </a:r>
            <a:endParaRPr lang="zh-CN" altLang="en-US" sz="22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 sz="22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jiɑnɡ 将　浆　奖　桨　蒋　酱　匠　</a:t>
            </a:r>
            <a:endParaRPr lang="zh-CN" altLang="en-US" sz="22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 sz="22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jinɡ 睛　精　晶　井　净　静　</a:t>
            </a:r>
            <a:endParaRPr lang="zh-CN" altLang="en-US" sz="22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 sz="22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ju 聚　</a:t>
            </a:r>
            <a:endParaRPr lang="zh-CN" altLang="en-US" sz="22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 sz="22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jue 爵　绝　</a:t>
            </a:r>
            <a:endParaRPr lang="zh-CN" altLang="en-US" sz="22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 sz="22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jun 骏　俊　</a:t>
            </a:r>
            <a:endParaRPr lang="zh-CN" altLang="en-US" sz="22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 sz="22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qi 妻　凄　沏　七　漆　戚　齐　砌　</a:t>
            </a:r>
            <a:endParaRPr lang="zh-CN" altLang="en-US" sz="22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 sz="22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qie 切　且　窃　妾　</a:t>
            </a:r>
            <a:endParaRPr lang="zh-CN" altLang="en-US" sz="22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 sz="22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qiɑo 悄　瞧　憔　</a:t>
            </a:r>
            <a:endParaRPr lang="zh-CN" altLang="en-US" sz="22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文本框 64"/>
          <p:cNvSpPr txBox="1"/>
          <p:nvPr/>
        </p:nvSpPr>
        <p:spPr>
          <a:xfrm>
            <a:off x="1003300" y="177165"/>
            <a:ext cx="1808480" cy="681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>
                <a:solidFill>
                  <a:srgbClr val="848CC4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实践操练</a:t>
            </a:r>
            <a:endParaRPr lang="zh-CN" altLang="en-US" sz="3200" b="1" dirty="0">
              <a:solidFill>
                <a:srgbClr val="848CC4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66" name="矩形: 圆角 65"/>
          <p:cNvSpPr/>
          <p:nvPr/>
        </p:nvSpPr>
        <p:spPr>
          <a:xfrm rot="2704502">
            <a:off x="-565150" y="-94615"/>
            <a:ext cx="1070610" cy="951865"/>
          </a:xfrm>
          <a:prstGeom prst="roundRect">
            <a:avLst>
              <a:gd name="adj" fmla="val 26079"/>
            </a:avLst>
          </a:prstGeom>
          <a:solidFill>
            <a:srgbClr val="84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7" name="组合 66"/>
          <p:cNvGrpSpPr/>
          <p:nvPr/>
        </p:nvGrpSpPr>
        <p:grpSpPr>
          <a:xfrm rot="16200000">
            <a:off x="199390" y="315595"/>
            <a:ext cx="334010" cy="697865"/>
            <a:chOff x="476760" y="5175149"/>
            <a:chExt cx="572274" cy="1360418"/>
          </a:xfrm>
          <a:solidFill>
            <a:srgbClr val="B3D78B"/>
          </a:solidFill>
        </p:grpSpPr>
        <p:sp>
          <p:nvSpPr>
            <p:cNvPr id="68" name="椭圆 67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79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003300" y="954405"/>
            <a:ext cx="8507730" cy="2526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20000"/>
              </a:lnSpc>
            </a:pPr>
            <a:r>
              <a:rPr lang="zh-CN" altLang="en-US" sz="22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xiɑnɡ 相　厢　箱　镶　祥　详　翔　想　象　像　</a:t>
            </a:r>
            <a:endParaRPr lang="zh-CN" altLang="en-US" sz="22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 sz="22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xinɡ 星　腥　猩　省　醒　擤　姓　性　</a:t>
            </a:r>
            <a:endParaRPr lang="zh-CN" altLang="en-US" sz="22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 sz="22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xu 须　需　徐　序　叙　婿　絮　绪　续　</a:t>
            </a:r>
            <a:endParaRPr lang="zh-CN" altLang="en-US" sz="22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 sz="22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xue 薛　削　雪　</a:t>
            </a:r>
            <a:endParaRPr lang="zh-CN" altLang="en-US" sz="22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 sz="22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xuɑn 宣　旋　选　癣　</a:t>
            </a:r>
            <a:endParaRPr lang="zh-CN" altLang="en-US" sz="22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 sz="22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xun 旬　荀　循　巡　寻　迅　讯　殉　逊　</a:t>
            </a:r>
            <a:endParaRPr lang="zh-CN" altLang="en-US" sz="22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文本框 64"/>
          <p:cNvSpPr txBox="1"/>
          <p:nvPr/>
        </p:nvSpPr>
        <p:spPr>
          <a:xfrm>
            <a:off x="1003300" y="177165"/>
            <a:ext cx="1808480" cy="681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>
                <a:solidFill>
                  <a:srgbClr val="848CC4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实践操练</a:t>
            </a:r>
            <a:endParaRPr lang="zh-CN" altLang="en-US" sz="3200" b="1" dirty="0">
              <a:solidFill>
                <a:srgbClr val="848CC4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66" name="矩形: 圆角 65"/>
          <p:cNvSpPr/>
          <p:nvPr/>
        </p:nvSpPr>
        <p:spPr>
          <a:xfrm rot="2704502">
            <a:off x="-565150" y="-94615"/>
            <a:ext cx="1070610" cy="951865"/>
          </a:xfrm>
          <a:prstGeom prst="roundRect">
            <a:avLst>
              <a:gd name="adj" fmla="val 26079"/>
            </a:avLst>
          </a:prstGeom>
          <a:solidFill>
            <a:srgbClr val="84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7" name="组合 66"/>
          <p:cNvGrpSpPr/>
          <p:nvPr/>
        </p:nvGrpSpPr>
        <p:grpSpPr>
          <a:xfrm rot="16200000">
            <a:off x="199390" y="315595"/>
            <a:ext cx="334010" cy="697865"/>
            <a:chOff x="476760" y="5175149"/>
            <a:chExt cx="572274" cy="1360418"/>
          </a:xfrm>
          <a:solidFill>
            <a:srgbClr val="B3D78B"/>
          </a:solidFill>
        </p:grpSpPr>
        <p:sp>
          <p:nvSpPr>
            <p:cNvPr id="68" name="椭圆 67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79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887730" y="98552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rgbClr val="00B0F0"/>
                </a:solidFill>
              </a:rPr>
              <a:t>四、绕口令练习</a:t>
            </a:r>
            <a:endParaRPr lang="zh-CN" altLang="en-US" sz="2400" b="1">
              <a:solidFill>
                <a:srgbClr val="00B0F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87730" y="1510665"/>
            <a:ext cx="5026025" cy="45561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just" fontAlgn="auto">
              <a:lnSpc>
                <a:spcPct val="120000"/>
              </a:lnSpc>
            </a:pPr>
            <a:r>
              <a:rPr lang="zh-CN" altLang="en-US" sz="22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b　p</a:t>
            </a:r>
            <a:endParaRPr lang="zh-CN" altLang="en-US" sz="22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2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八百标兵奔北坡，北坡炮兵并排跑。</a:t>
            </a:r>
            <a:endParaRPr lang="zh-CN" altLang="en-US" sz="22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2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炮兵怕把标兵碰，标兵怕碰炮兵炮。</a:t>
            </a:r>
            <a:endParaRPr lang="zh-CN" altLang="en-US" sz="22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2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m</a:t>
            </a:r>
            <a:endParaRPr lang="zh-CN" altLang="en-US" sz="22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2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妈妈骑马，马慢妈妈骂马。</a:t>
            </a:r>
            <a:endParaRPr lang="zh-CN" altLang="en-US" sz="22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2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牧民磨墨，墨抹牧民一目墨。</a:t>
            </a:r>
            <a:endParaRPr lang="zh-CN" altLang="en-US" sz="22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2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猫咪摸煤，煤飞猫咪一毛煤。</a:t>
            </a:r>
            <a:endParaRPr lang="zh-CN" altLang="en-US" sz="22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2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f　h</a:t>
            </a:r>
            <a:endParaRPr lang="zh-CN" altLang="en-US" sz="22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2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丰丰和芳芳，上街买混纺。</a:t>
            </a:r>
            <a:endParaRPr lang="zh-CN" altLang="en-US" sz="22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2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红混纺，粉混纺，黄混纺，灰混纺。</a:t>
            </a:r>
            <a:endParaRPr lang="zh-CN" altLang="en-US" sz="22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2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红粉黄灰花样多，五颜六色好混纺。</a:t>
            </a:r>
            <a:endParaRPr lang="zh-CN" altLang="en-US" sz="22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264910" y="1510665"/>
            <a:ext cx="4844415" cy="49618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20000"/>
              </a:lnSpc>
            </a:pPr>
            <a:r>
              <a:rPr lang="zh-CN" altLang="en-US" sz="22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d　t</a:t>
            </a:r>
            <a:endParaRPr lang="zh-CN" altLang="en-US" sz="22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 sz="22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调到敌岛打特盗，特盗太刁投短刀，</a:t>
            </a:r>
            <a:endParaRPr lang="zh-CN" altLang="en-US" sz="22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 sz="22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挡推顶打短刀掉，踏盗得刀盗打倒。</a:t>
            </a:r>
            <a:endParaRPr lang="zh-CN" altLang="en-US" sz="22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 sz="22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n　l</a:t>
            </a:r>
            <a:endParaRPr lang="zh-CN" altLang="en-US" sz="22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 sz="22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老龙恼怒闹老农，老农怒恼闹老龙，</a:t>
            </a:r>
            <a:endParaRPr lang="zh-CN" altLang="en-US" sz="22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 sz="22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农怒龙恼农更怒，龙恼农怒龙怕农。</a:t>
            </a:r>
            <a:endParaRPr lang="zh-CN" altLang="en-US" sz="22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 sz="22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牛郎年年恋刘娘，刘娘连连念牛郎。</a:t>
            </a:r>
            <a:endParaRPr lang="zh-CN" altLang="en-US" sz="22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 sz="22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牛郎恋刘娘，刘娘念牛郎，</a:t>
            </a:r>
            <a:endParaRPr lang="zh-CN" altLang="en-US" sz="22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 sz="22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郎恋娘来娘念郎。</a:t>
            </a:r>
            <a:endParaRPr lang="zh-CN" altLang="en-US" sz="22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 sz="22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ɡ　k</a:t>
            </a:r>
            <a:endParaRPr lang="zh-CN" altLang="en-US" sz="22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 sz="22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哥挎瓜筐过宽沟，赶快过沟看怪狗，</a:t>
            </a:r>
            <a:endParaRPr lang="zh-CN" altLang="en-US" sz="22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 sz="22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光看怪狗瓜筐扣，瓜滚筐空哥怪狗。</a:t>
            </a:r>
            <a:endParaRPr lang="zh-CN" altLang="en-US" sz="22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文本框 64"/>
          <p:cNvSpPr txBox="1"/>
          <p:nvPr/>
        </p:nvSpPr>
        <p:spPr>
          <a:xfrm>
            <a:off x="1003300" y="177165"/>
            <a:ext cx="1808480" cy="681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>
                <a:solidFill>
                  <a:srgbClr val="848CC4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实践操练</a:t>
            </a:r>
            <a:endParaRPr lang="zh-CN" altLang="en-US" sz="3200" b="1" dirty="0">
              <a:solidFill>
                <a:srgbClr val="848CC4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66" name="矩形: 圆角 65"/>
          <p:cNvSpPr/>
          <p:nvPr/>
        </p:nvSpPr>
        <p:spPr>
          <a:xfrm rot="2704502">
            <a:off x="-565150" y="-94615"/>
            <a:ext cx="1070610" cy="951865"/>
          </a:xfrm>
          <a:prstGeom prst="roundRect">
            <a:avLst>
              <a:gd name="adj" fmla="val 26079"/>
            </a:avLst>
          </a:prstGeom>
          <a:solidFill>
            <a:srgbClr val="84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7" name="组合 66"/>
          <p:cNvGrpSpPr/>
          <p:nvPr/>
        </p:nvGrpSpPr>
        <p:grpSpPr>
          <a:xfrm rot="16200000">
            <a:off x="199390" y="315595"/>
            <a:ext cx="334010" cy="697865"/>
            <a:chOff x="476760" y="5175149"/>
            <a:chExt cx="572274" cy="1360418"/>
          </a:xfrm>
          <a:solidFill>
            <a:srgbClr val="B3D78B"/>
          </a:solidFill>
        </p:grpSpPr>
        <p:sp>
          <p:nvSpPr>
            <p:cNvPr id="68" name="椭圆 67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79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887730" y="98552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rgbClr val="00B0F0"/>
                </a:solidFill>
              </a:rPr>
              <a:t>四、绕口令练习</a:t>
            </a:r>
            <a:endParaRPr lang="zh-CN" altLang="en-US" sz="2400" b="1">
              <a:solidFill>
                <a:srgbClr val="00B0F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87730" y="1510665"/>
            <a:ext cx="5026025" cy="49618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just" fontAlgn="auto">
              <a:lnSpc>
                <a:spcPct val="120000"/>
              </a:lnSpc>
            </a:pPr>
            <a:r>
              <a:rPr lang="zh-CN" altLang="en-US" sz="22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j　q　x</a:t>
            </a:r>
            <a:endParaRPr lang="zh-CN" altLang="en-US" sz="22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2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西巷一个漆匠，七巷一个锡匠。</a:t>
            </a:r>
            <a:endParaRPr lang="zh-CN" altLang="en-US" sz="22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2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西巷的漆匠偷了七巷锡匠的锡，</a:t>
            </a:r>
            <a:endParaRPr lang="zh-CN" altLang="en-US" sz="22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2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七巷的锡匠偷了西巷漆匠的漆。</a:t>
            </a:r>
            <a:endParaRPr lang="zh-CN" altLang="en-US" sz="22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2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西巷的漆匠为七巷的锡匠偷漆而生气，</a:t>
            </a:r>
            <a:endParaRPr lang="zh-CN" altLang="en-US" sz="22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2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七巷的锡匠因西巷的漆匠偷锡受刺激。</a:t>
            </a:r>
            <a:endParaRPr lang="zh-CN" altLang="en-US" sz="22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2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z　zh　c　ch　s　sh</a:t>
            </a:r>
            <a:endParaRPr lang="zh-CN" altLang="en-US" sz="22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2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刚往窗上糊字纸，你就隔着窗户撕字纸，</a:t>
            </a:r>
            <a:endParaRPr lang="zh-CN" altLang="en-US" sz="22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2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一次撕下横字纸，一次撕下竖字纸，</a:t>
            </a:r>
            <a:endParaRPr lang="zh-CN" altLang="en-US" sz="22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2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横竖两次撕了四十四张湿字纸。</a:t>
            </a:r>
            <a:endParaRPr lang="zh-CN" altLang="en-US" sz="22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2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是字纸你就撕字纸，</a:t>
            </a:r>
            <a:endParaRPr lang="zh-CN" altLang="en-US" sz="22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2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不是字纸，你就不要胡乱撕字纸。</a:t>
            </a:r>
            <a:endParaRPr lang="zh-CN" altLang="en-US" sz="22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95365" y="1510665"/>
            <a:ext cx="5653405" cy="49618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20000"/>
              </a:lnSpc>
            </a:pPr>
            <a:r>
              <a:rPr lang="zh-CN" altLang="en-US" sz="22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试将四十四支极细极细的紫丝线，</a:t>
            </a:r>
            <a:endParaRPr lang="zh-CN" altLang="en-US" sz="22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 sz="22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试织四十四只极细极细的紫狮子，</a:t>
            </a:r>
            <a:endParaRPr lang="zh-CN" altLang="en-US" sz="22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 sz="22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细紫丝线试织细紫狮子，织细紫狮子用细紫丝线。</a:t>
            </a:r>
            <a:endParaRPr lang="zh-CN" altLang="en-US" sz="22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 sz="22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z　c　s</a:t>
            </a:r>
            <a:endParaRPr lang="zh-CN" altLang="en-US" sz="22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 sz="22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四十四个字和词，组成一首字词丝的绕口词。</a:t>
            </a:r>
            <a:endParaRPr lang="zh-CN" altLang="en-US" sz="22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 sz="22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桃子李子梨子栗子橘子柿子槟子榛子，栽满院子村子和寨子。</a:t>
            </a:r>
            <a:endParaRPr lang="zh-CN" altLang="en-US" sz="22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 sz="22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名词动词数词量词代词副词助词连词，组成语词诗词和唱词。</a:t>
            </a:r>
            <a:endParaRPr lang="zh-CN" altLang="en-US" sz="22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 sz="22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蚕丝生丝熟丝缫丝染丝晒丝纺丝织丝，自制粗丝细丝人造丝。</a:t>
            </a:r>
            <a:endParaRPr lang="zh-CN" altLang="en-US" sz="22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文本框 64"/>
          <p:cNvSpPr txBox="1"/>
          <p:nvPr/>
        </p:nvSpPr>
        <p:spPr>
          <a:xfrm>
            <a:off x="1003300" y="177165"/>
            <a:ext cx="1808480" cy="681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>
                <a:solidFill>
                  <a:srgbClr val="848CC4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实践操练</a:t>
            </a:r>
            <a:endParaRPr lang="zh-CN" altLang="en-US" sz="3200" b="1" dirty="0">
              <a:solidFill>
                <a:srgbClr val="848CC4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66" name="矩形: 圆角 65"/>
          <p:cNvSpPr/>
          <p:nvPr/>
        </p:nvSpPr>
        <p:spPr>
          <a:xfrm rot="2704502">
            <a:off x="-565150" y="-94615"/>
            <a:ext cx="1070610" cy="951865"/>
          </a:xfrm>
          <a:prstGeom prst="roundRect">
            <a:avLst>
              <a:gd name="adj" fmla="val 26079"/>
            </a:avLst>
          </a:prstGeom>
          <a:solidFill>
            <a:srgbClr val="84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7" name="组合 66"/>
          <p:cNvGrpSpPr/>
          <p:nvPr/>
        </p:nvGrpSpPr>
        <p:grpSpPr>
          <a:xfrm rot="16200000">
            <a:off x="199390" y="315595"/>
            <a:ext cx="334010" cy="697865"/>
            <a:chOff x="476760" y="5175149"/>
            <a:chExt cx="572274" cy="1360418"/>
          </a:xfrm>
          <a:solidFill>
            <a:srgbClr val="B3D78B"/>
          </a:solidFill>
        </p:grpSpPr>
        <p:sp>
          <p:nvSpPr>
            <p:cNvPr id="68" name="椭圆 67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79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887730" y="98552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rgbClr val="00B0F0"/>
                </a:solidFill>
              </a:rPr>
              <a:t>四、绕口令练习</a:t>
            </a:r>
            <a:endParaRPr lang="zh-CN" altLang="en-US" sz="2400" b="1">
              <a:solidFill>
                <a:srgbClr val="00B0F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87730" y="1510665"/>
            <a:ext cx="8157210" cy="21209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just" fontAlgn="auto">
              <a:lnSpc>
                <a:spcPct val="120000"/>
              </a:lnSpc>
            </a:pPr>
            <a:r>
              <a:rPr lang="zh-CN" altLang="en-US" sz="22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山前有个崔粗腿，山后有个崔腿粗，二人山前来比腿，</a:t>
            </a:r>
            <a:endParaRPr lang="zh-CN" altLang="en-US" sz="22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2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不知是崔粗腿比崔腿粗的腿粗，还是崔腿粗比崔粗腿的腿粗。</a:t>
            </a:r>
            <a:endParaRPr lang="zh-CN" altLang="en-US" sz="22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2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r</a:t>
            </a:r>
            <a:endParaRPr lang="zh-CN" altLang="en-US" sz="22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2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日头热，晒人肉，晒得心里好难受。</a:t>
            </a:r>
            <a:endParaRPr lang="zh-CN" altLang="en-US" sz="22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2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晒人肉，好难受，晒得头皮直冒油。</a:t>
            </a:r>
            <a:endParaRPr lang="zh-CN" altLang="en-US" sz="22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矩形: 圆角 46"/>
          <p:cNvSpPr/>
          <p:nvPr/>
        </p:nvSpPr>
        <p:spPr>
          <a:xfrm rot="2704502">
            <a:off x="-3474601" y="2373523"/>
            <a:ext cx="7240602" cy="5208530"/>
          </a:xfrm>
          <a:prstGeom prst="roundRect">
            <a:avLst>
              <a:gd name="adj" fmla="val 26079"/>
            </a:avLst>
          </a:prstGeom>
          <a:solidFill>
            <a:srgbClr val="84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图文框 1"/>
          <p:cNvSpPr/>
          <p:nvPr/>
        </p:nvSpPr>
        <p:spPr>
          <a:xfrm>
            <a:off x="1695512" y="1688431"/>
            <a:ext cx="8800976" cy="3545305"/>
          </a:xfrm>
          <a:prstGeom prst="frame">
            <a:avLst>
              <a:gd name="adj1" fmla="val 6250"/>
            </a:avLst>
          </a:prstGeom>
          <a:solidFill>
            <a:srgbClr val="BCBD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6" name="PA_矩形 29"/>
          <p:cNvSpPr/>
          <p:nvPr>
            <p:custDataLst>
              <p:tags r:id="rId1"/>
            </p:custDataLst>
          </p:nvPr>
        </p:nvSpPr>
        <p:spPr>
          <a:xfrm>
            <a:off x="2674388" y="2738652"/>
            <a:ext cx="6738325" cy="1445260"/>
          </a:xfrm>
          <a:prstGeom prst="rect">
            <a:avLst/>
          </a:prstGeom>
          <a:ln>
            <a:noFill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zh-CN" altLang="en-US" sz="8800" b="1" dirty="0">
                <a:latin typeface="思源黑体 CN Bold" panose="020B0800000000000000" pitchFamily="34" charset="-122"/>
                <a:ea typeface="思源黑体 CN Bold" panose="020B0800000000000000" pitchFamily="34" charset="-122"/>
                <a:cs typeface="Open Sans" panose="020B0606030504020204" pitchFamily="34" charset="0"/>
              </a:rPr>
              <a:t>感谢观看</a:t>
            </a:r>
            <a:endParaRPr lang="zh-CN" altLang="en-US" sz="8800" b="1" dirty="0">
              <a:latin typeface="思源黑体 CN Bold" panose="020B0800000000000000" pitchFamily="34" charset="-122"/>
              <a:ea typeface="思源黑体 CN Bold" panose="020B0800000000000000" pitchFamily="34" charset="-122"/>
              <a:cs typeface="Open Sans" panose="020B0606030504020204" pitchFamily="34" charset="0"/>
            </a:endParaRPr>
          </a:p>
        </p:txBody>
      </p:sp>
      <p:sp>
        <p:nvSpPr>
          <p:cNvPr id="46" name="矩形: 圆角 45"/>
          <p:cNvSpPr/>
          <p:nvPr/>
        </p:nvSpPr>
        <p:spPr>
          <a:xfrm rot="2704502">
            <a:off x="9633623" y="108169"/>
            <a:ext cx="4074308" cy="4122559"/>
          </a:xfrm>
          <a:prstGeom prst="roundRect">
            <a:avLst>
              <a:gd name="adj" fmla="val 26079"/>
            </a:avLst>
          </a:prstGeom>
          <a:solidFill>
            <a:srgbClr val="F275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9" name="组合 48"/>
          <p:cNvGrpSpPr/>
          <p:nvPr/>
        </p:nvGrpSpPr>
        <p:grpSpPr>
          <a:xfrm>
            <a:off x="663790" y="4577888"/>
            <a:ext cx="572274" cy="1360418"/>
            <a:chOff x="476760" y="5175149"/>
            <a:chExt cx="572274" cy="1360418"/>
          </a:xfrm>
          <a:solidFill>
            <a:schemeClr val="bg1"/>
          </a:solidFill>
        </p:grpSpPr>
        <p:sp>
          <p:nvSpPr>
            <p:cNvPr id="50" name="椭圆 49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1" name="组合 70"/>
          <p:cNvGrpSpPr/>
          <p:nvPr/>
        </p:nvGrpSpPr>
        <p:grpSpPr>
          <a:xfrm rot="16200000">
            <a:off x="2562062" y="104189"/>
            <a:ext cx="572274" cy="1360418"/>
            <a:chOff x="476760" y="5175149"/>
            <a:chExt cx="572274" cy="1360418"/>
          </a:xfrm>
          <a:solidFill>
            <a:srgbClr val="F2757D"/>
          </a:solidFill>
        </p:grpSpPr>
        <p:sp>
          <p:nvSpPr>
            <p:cNvPr id="72" name="椭圆 71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79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椭圆 88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椭圆 89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椭圆 90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椭圆 91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3" name="矩形: 圆角 92"/>
          <p:cNvSpPr/>
          <p:nvPr/>
        </p:nvSpPr>
        <p:spPr>
          <a:xfrm rot="2704502">
            <a:off x="7505079" y="-1868091"/>
            <a:ext cx="2558959" cy="2454727"/>
          </a:xfrm>
          <a:prstGeom prst="roundRect">
            <a:avLst>
              <a:gd name="adj" fmla="val 26079"/>
            </a:avLst>
          </a:prstGeom>
          <a:solidFill>
            <a:srgbClr val="B3D7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5" name="组合 94"/>
          <p:cNvGrpSpPr/>
          <p:nvPr/>
        </p:nvGrpSpPr>
        <p:grpSpPr>
          <a:xfrm rot="16200000">
            <a:off x="9178631" y="5411716"/>
            <a:ext cx="572274" cy="1360418"/>
            <a:chOff x="476760" y="5175149"/>
            <a:chExt cx="572274" cy="1360418"/>
          </a:xfrm>
          <a:solidFill>
            <a:srgbClr val="848CC4"/>
          </a:solidFill>
        </p:grpSpPr>
        <p:sp>
          <p:nvSpPr>
            <p:cNvPr id="96" name="椭圆 95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椭圆 98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椭圆 135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椭圆 136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椭圆 137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椭圆 138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椭圆 139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椭圆 140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椭圆 141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椭圆 142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椭圆 143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椭圆 144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椭圆 145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椭圆 146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椭圆 147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椭圆 148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椭圆 149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椭圆 150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椭圆 151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3997738" y="2970602"/>
            <a:ext cx="3535680" cy="110680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l" defTabSz="914400">
              <a:defRPr/>
            </a:pPr>
            <a:r>
              <a:rPr lang="zh-CN" altLang="en-US" sz="6600" b="1" dirty="0">
                <a:latin typeface="思源黑体 CN Bold" panose="020B0800000000000000" pitchFamily="34" charset="-122"/>
                <a:ea typeface="思源黑体 CN Bold" panose="020B0800000000000000" pitchFamily="34" charset="-122"/>
                <a:cs typeface="经典综艺体简" panose="02010609000101010101" pitchFamily="49" charset="-122"/>
                <a:sym typeface="Arial" panose="020B0604020202020204" pitchFamily="34" charset="0"/>
              </a:rPr>
              <a:t>声母训练</a:t>
            </a:r>
            <a:endParaRPr lang="zh-CN" altLang="en-US" sz="6600" b="1" dirty="0">
              <a:latin typeface="思源黑体 CN Bold" panose="020B0800000000000000" pitchFamily="34" charset="-122"/>
              <a:ea typeface="思源黑体 CN Bold" panose="020B0800000000000000" pitchFamily="34" charset="-122"/>
              <a:cs typeface="经典综艺体简" panose="0201060900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513719" y="2862523"/>
            <a:ext cx="1393330" cy="132343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defTabSz="914400">
              <a:defRPr/>
            </a:pPr>
            <a:r>
              <a:rPr lang="en-US" altLang="zh-CN" sz="8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cs typeface="经典综艺体简" panose="02010609000101010101" pitchFamily="49" charset="-122"/>
                <a:sym typeface="Arial" panose="020B0604020202020204" pitchFamily="34" charset="0"/>
              </a:rPr>
              <a:t>01</a:t>
            </a:r>
            <a:endParaRPr lang="zh-CN" altLang="en-US" sz="8000" b="1" dirty="0">
              <a:latin typeface="思源黑体 CN Bold" panose="020B0800000000000000" pitchFamily="34" charset="-122"/>
              <a:ea typeface="思源黑体 CN Bold" panose="020B0800000000000000" pitchFamily="34" charset="-122"/>
              <a:cs typeface="经典综艺体简" panose="02010609000101010101" pitchFamily="49" charset="-122"/>
              <a:sym typeface="Arial" panose="020B0604020202020204" pitchFamily="34" charset="0"/>
            </a:endParaRPr>
          </a:p>
        </p:txBody>
      </p:sp>
      <p:sp>
        <p:nvSpPr>
          <p:cNvPr id="47" name="矩形: 圆角 46"/>
          <p:cNvSpPr/>
          <p:nvPr/>
        </p:nvSpPr>
        <p:spPr>
          <a:xfrm rot="2704502">
            <a:off x="5894711" y="-3127867"/>
            <a:ext cx="7240602" cy="5208530"/>
          </a:xfrm>
          <a:prstGeom prst="roundRect">
            <a:avLst>
              <a:gd name="adj" fmla="val 26079"/>
            </a:avLst>
          </a:prstGeom>
          <a:solidFill>
            <a:srgbClr val="B3D7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: 圆角 48"/>
          <p:cNvSpPr/>
          <p:nvPr/>
        </p:nvSpPr>
        <p:spPr>
          <a:xfrm rot="2704502">
            <a:off x="9680012" y="4849540"/>
            <a:ext cx="4074308" cy="4122559"/>
          </a:xfrm>
          <a:prstGeom prst="roundRect">
            <a:avLst>
              <a:gd name="adj" fmla="val 26079"/>
            </a:avLst>
          </a:prstGeom>
          <a:solidFill>
            <a:srgbClr val="F275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图文框 49"/>
          <p:cNvSpPr/>
          <p:nvPr/>
        </p:nvSpPr>
        <p:spPr>
          <a:xfrm>
            <a:off x="963513" y="2283269"/>
            <a:ext cx="2409372" cy="2540000"/>
          </a:xfrm>
          <a:prstGeom prst="frame">
            <a:avLst>
              <a:gd name="adj1" fmla="val 6250"/>
            </a:avLst>
          </a:prstGeom>
          <a:solidFill>
            <a:srgbClr val="BCBD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51" name="组合 50"/>
          <p:cNvGrpSpPr/>
          <p:nvPr/>
        </p:nvGrpSpPr>
        <p:grpSpPr>
          <a:xfrm rot="16200000">
            <a:off x="1619544" y="257180"/>
            <a:ext cx="572274" cy="1360418"/>
            <a:chOff x="476760" y="5175149"/>
            <a:chExt cx="572274" cy="1360418"/>
          </a:xfrm>
          <a:solidFill>
            <a:srgbClr val="848CC4"/>
          </a:solidFill>
        </p:grpSpPr>
        <p:sp>
          <p:nvSpPr>
            <p:cNvPr id="52" name="椭圆 51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9959213" y="717088"/>
            <a:ext cx="572274" cy="1360418"/>
            <a:chOff x="476760" y="5175149"/>
            <a:chExt cx="572274" cy="1360418"/>
          </a:xfrm>
          <a:solidFill>
            <a:schemeClr val="bg1"/>
          </a:solidFill>
        </p:grpSpPr>
        <p:sp>
          <p:nvSpPr>
            <p:cNvPr id="74" name="椭圆 73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79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椭圆 88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椭圆 89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椭圆 90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椭圆 91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椭圆 92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椭圆 93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5" name="矩形: 圆角 94"/>
          <p:cNvSpPr/>
          <p:nvPr/>
        </p:nvSpPr>
        <p:spPr>
          <a:xfrm rot="2704502">
            <a:off x="-1285490" y="4995935"/>
            <a:ext cx="2558959" cy="2454727"/>
          </a:xfrm>
          <a:prstGeom prst="roundRect">
            <a:avLst>
              <a:gd name="adj" fmla="val 26079"/>
            </a:avLst>
          </a:prstGeom>
          <a:solidFill>
            <a:srgbClr val="84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6" name="组合 95"/>
          <p:cNvGrpSpPr/>
          <p:nvPr/>
        </p:nvGrpSpPr>
        <p:grpSpPr>
          <a:xfrm rot="16200000">
            <a:off x="7207847" y="5068666"/>
            <a:ext cx="572274" cy="1360418"/>
            <a:chOff x="476760" y="5175149"/>
            <a:chExt cx="572274" cy="1360418"/>
          </a:xfrm>
          <a:solidFill>
            <a:srgbClr val="848CC4"/>
          </a:solidFill>
        </p:grpSpPr>
        <p:sp>
          <p:nvSpPr>
            <p:cNvPr id="97" name="椭圆 96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椭圆 98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椭圆 99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椭圆 100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椭圆 101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椭圆 102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椭圆 103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椭圆 104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椭圆 105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椭圆 106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椭圆 107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椭圆 108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椭圆 109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椭圆 110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椭圆 111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椭圆 112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椭圆 113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椭圆 114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椭圆 115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椭圆 116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1003300" y="200025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3200" b="1" dirty="0">
                <a:solidFill>
                  <a:srgbClr val="848CC4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训练目标</a:t>
            </a:r>
            <a:endParaRPr lang="zh-CN" altLang="en-US" sz="3200" b="1" dirty="0">
              <a:solidFill>
                <a:srgbClr val="848CC4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34" name="矩形: 圆角 33"/>
          <p:cNvSpPr/>
          <p:nvPr/>
        </p:nvSpPr>
        <p:spPr>
          <a:xfrm rot="2704502">
            <a:off x="-565150" y="-94615"/>
            <a:ext cx="1070610" cy="951865"/>
          </a:xfrm>
          <a:prstGeom prst="roundRect">
            <a:avLst>
              <a:gd name="adj" fmla="val 26079"/>
            </a:avLst>
          </a:prstGeom>
          <a:solidFill>
            <a:srgbClr val="84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 rot="16200000">
            <a:off x="199390" y="315595"/>
            <a:ext cx="334010" cy="697865"/>
            <a:chOff x="476760" y="5175149"/>
            <a:chExt cx="572274" cy="1360418"/>
          </a:xfrm>
          <a:solidFill>
            <a:srgbClr val="B3D78B"/>
          </a:solidFill>
        </p:grpSpPr>
        <p:sp>
          <p:nvSpPr>
            <p:cNvPr id="36" name="椭圆 35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003300" y="1030605"/>
            <a:ext cx="10262235" cy="9772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just" fontAlgn="auto">
              <a:lnSpc>
                <a:spcPct val="120000"/>
              </a:lnSpc>
              <a:spcAft>
                <a:spcPts val="600"/>
              </a:spcAft>
            </a:pPr>
            <a:r>
              <a:rPr lang="zh-CN" altLang="en-US" sz="24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　　掌握普通话声母的发音部位和发音方法，能读准21 个声母，并能在普通话的口语运用中克服声母中的方音。</a:t>
            </a:r>
            <a:endParaRPr lang="zh-CN" altLang="en-US" sz="24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1003300" y="200025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3200" b="1" dirty="0">
                <a:solidFill>
                  <a:srgbClr val="848CC4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一、声母</a:t>
            </a:r>
            <a:endParaRPr lang="zh-CN" altLang="en-US" sz="3200" b="1" dirty="0">
              <a:solidFill>
                <a:srgbClr val="848CC4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34" name="矩形: 圆角 33"/>
          <p:cNvSpPr/>
          <p:nvPr/>
        </p:nvSpPr>
        <p:spPr>
          <a:xfrm rot="2704502">
            <a:off x="-565150" y="-94615"/>
            <a:ext cx="1070610" cy="951865"/>
          </a:xfrm>
          <a:prstGeom prst="roundRect">
            <a:avLst>
              <a:gd name="adj" fmla="val 26079"/>
            </a:avLst>
          </a:prstGeom>
          <a:solidFill>
            <a:srgbClr val="84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 rot="16200000">
            <a:off x="199390" y="315595"/>
            <a:ext cx="334010" cy="697865"/>
            <a:chOff x="476760" y="5175149"/>
            <a:chExt cx="572274" cy="1360418"/>
          </a:xfrm>
          <a:solidFill>
            <a:srgbClr val="B3D78B"/>
          </a:solidFill>
        </p:grpSpPr>
        <p:sp>
          <p:nvSpPr>
            <p:cNvPr id="36" name="椭圆 35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003300" y="1030605"/>
            <a:ext cx="10262235" cy="42329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just" fontAlgn="auto">
              <a:lnSpc>
                <a:spcPct val="120000"/>
              </a:lnSpc>
              <a:spcAft>
                <a:spcPts val="600"/>
              </a:spcAft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声母是汉语音节中开头的辅音。在普通话语音系统中共有22 个辅音，除了nɡ 之外，其余21 个均可充当声母。它们是：b、p、m、f、d、t、n、l、ɡ、k、h、j、q、x、zh、ch、sh、r、z、c、s。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fontAlgn="auto">
              <a:lnSpc>
                <a:spcPct val="120000"/>
              </a:lnSpc>
              <a:spcAft>
                <a:spcPts val="600"/>
              </a:spcAft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在普通话里，有些音节不以辅音开头，没有声母，也可以说它的声母等于零，我们将这类音节习惯上称为零声母音节。例如，“袄”（ǎo）的开头就没有辅音，是零声母音节。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fontAlgn="auto">
              <a:lnSpc>
                <a:spcPct val="120000"/>
              </a:lnSpc>
              <a:spcAft>
                <a:spcPts val="600"/>
              </a:spcAft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在小学的拼音教学中，有时把y、w 当成声母来教（y 读作i，w 读作u）。其实，y、w 并不是声母，它们只是在拼写以i、u、ü 起头的零声母音节时使用的隔音字母，目的是使汉语音节更加清晰，不易混淆。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文本框 43"/>
          <p:cNvSpPr txBox="1"/>
          <p:nvPr/>
        </p:nvSpPr>
        <p:spPr>
          <a:xfrm>
            <a:off x="1140460" y="248920"/>
            <a:ext cx="1407795" cy="681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>
                <a:cs typeface="+mn-ea"/>
                <a:sym typeface="+mn-lt"/>
              </a:rPr>
              <a:t>注意点</a:t>
            </a:r>
            <a:endParaRPr lang="zh-CN" altLang="en-US" sz="3200" b="1" dirty="0">
              <a:cs typeface="+mn-ea"/>
              <a:sym typeface="+mn-lt"/>
            </a:endParaRPr>
          </a:p>
        </p:txBody>
      </p:sp>
      <p:sp>
        <p:nvSpPr>
          <p:cNvPr id="45" name="矩形: 圆角 44"/>
          <p:cNvSpPr/>
          <p:nvPr/>
        </p:nvSpPr>
        <p:spPr>
          <a:xfrm rot="2704502">
            <a:off x="-565150" y="-94615"/>
            <a:ext cx="1070610" cy="951865"/>
          </a:xfrm>
          <a:prstGeom prst="roundRect">
            <a:avLst>
              <a:gd name="adj" fmla="val 26079"/>
            </a:avLst>
          </a:prstGeom>
          <a:solidFill>
            <a:srgbClr val="84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6" name="组合 45"/>
          <p:cNvGrpSpPr/>
          <p:nvPr/>
        </p:nvGrpSpPr>
        <p:grpSpPr>
          <a:xfrm rot="16200000">
            <a:off x="199390" y="315595"/>
            <a:ext cx="334010" cy="697865"/>
            <a:chOff x="476760" y="5175149"/>
            <a:chExt cx="572274" cy="1360418"/>
          </a:xfrm>
          <a:solidFill>
            <a:srgbClr val="B3D78B"/>
          </a:solidFill>
        </p:grpSpPr>
        <p:sp>
          <p:nvSpPr>
            <p:cNvPr id="47" name="椭圆 46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140460" y="1096645"/>
            <a:ext cx="9721850" cy="27495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just" fontAlgn="auto">
              <a:lnSpc>
                <a:spcPct val="120000"/>
              </a:lnSpc>
            </a:pPr>
            <a:r>
              <a:rPr lang="zh-CN" altLang="en-US" sz="24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　　</a:t>
            </a:r>
            <a:r>
              <a:rPr lang="zh-CN" altLang="en-US" sz="24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y、w 的用法是：以ü 起头的零声母音节，在ü 前加y 并省去ü 上的两点。以i 起头的零声母音节，如果i 后面还有其他元音，就将i 换成y，如“牙yá ”；如果i 后面没有其他元音，就在i 前面加y，如“yīn ”。以u 起头的零声母音节，如果u后面还有其他元音，就将u 换成w，如“旺wànɡ ”；如果u 后面没有其他元音，就在u 前面加w，如“午wǔ ”。不同的声母是由不同的发音部位和发音方法决定的。</a:t>
            </a:r>
            <a:endParaRPr lang="zh-CN" altLang="en-US" sz="24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1003300" y="200025"/>
            <a:ext cx="3840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3200" b="1" dirty="0">
                <a:solidFill>
                  <a:srgbClr val="848CC4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二、声母的发音部位</a:t>
            </a:r>
            <a:endParaRPr lang="zh-CN" altLang="en-US" sz="3200" b="1" dirty="0">
              <a:solidFill>
                <a:srgbClr val="848CC4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34" name="矩形: 圆角 33"/>
          <p:cNvSpPr/>
          <p:nvPr/>
        </p:nvSpPr>
        <p:spPr>
          <a:xfrm rot="2704502">
            <a:off x="-565150" y="-94615"/>
            <a:ext cx="1070610" cy="951865"/>
          </a:xfrm>
          <a:prstGeom prst="roundRect">
            <a:avLst>
              <a:gd name="adj" fmla="val 26079"/>
            </a:avLst>
          </a:prstGeom>
          <a:solidFill>
            <a:srgbClr val="84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 rot="16200000">
            <a:off x="199390" y="315595"/>
            <a:ext cx="334010" cy="697865"/>
            <a:chOff x="476760" y="5175149"/>
            <a:chExt cx="572274" cy="1360418"/>
          </a:xfrm>
          <a:solidFill>
            <a:srgbClr val="B3D78B"/>
          </a:solidFill>
        </p:grpSpPr>
        <p:sp>
          <p:nvSpPr>
            <p:cNvPr id="36" name="椭圆 35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003300" y="1030605"/>
            <a:ext cx="10262235" cy="9772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just" fontAlgn="auto">
              <a:lnSpc>
                <a:spcPct val="120000"/>
              </a:lnSpc>
              <a:spcAft>
                <a:spcPts val="600"/>
              </a:spcAft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发音时，气流受到阻碍的位置叫作发音部位。普通话的声母按发音部位的不同可以分为七类：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64485" y="2381250"/>
            <a:ext cx="6462395" cy="37560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1003300" y="200025"/>
            <a:ext cx="3840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3200" b="1" dirty="0">
                <a:solidFill>
                  <a:srgbClr val="848CC4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二、声母的发音部位</a:t>
            </a:r>
            <a:endParaRPr lang="zh-CN" altLang="en-US" sz="3200" b="1" dirty="0">
              <a:solidFill>
                <a:srgbClr val="848CC4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34" name="矩形: 圆角 33"/>
          <p:cNvSpPr/>
          <p:nvPr/>
        </p:nvSpPr>
        <p:spPr>
          <a:xfrm rot="2704502">
            <a:off x="-565150" y="-94615"/>
            <a:ext cx="1070610" cy="951865"/>
          </a:xfrm>
          <a:prstGeom prst="roundRect">
            <a:avLst>
              <a:gd name="adj" fmla="val 26079"/>
            </a:avLst>
          </a:prstGeom>
          <a:solidFill>
            <a:srgbClr val="84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 rot="16200000">
            <a:off x="199390" y="315595"/>
            <a:ext cx="334010" cy="697865"/>
            <a:chOff x="476760" y="5175149"/>
            <a:chExt cx="572274" cy="1360418"/>
          </a:xfrm>
          <a:solidFill>
            <a:srgbClr val="B3D78B"/>
          </a:solidFill>
        </p:grpSpPr>
        <p:sp>
          <p:nvSpPr>
            <p:cNvPr id="36" name="椭圆 35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518920" y="1409700"/>
            <a:ext cx="9154795" cy="47224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PA" val="v3.0.1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PA" val="v3.0.1"/>
</p:tagLst>
</file>

<file path=ppt/tags/tag21.xml><?xml version="1.0" encoding="utf-8"?>
<p:tagLst xmlns:p="http://schemas.openxmlformats.org/presentationml/2006/main">
  <p:tag name="ISPRING_PRESENTATION_TITLE" val="黄蓝色简约商务汇报PPT模板"/>
  <p:tag name="KSO_WPP_MARK_KEY" val="029ff544-3c53-4b6b-942a-ee89cfa3dcb1"/>
  <p:tag name="COMMONDATA" val="eyJoZGlkIjoiZTViMmU4N2NkNWQ3NjhjMzRjMTI0MGM5Y2MxMmZjMmE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第一PPT，www.1ppt.com">
  <a:themeElements>
    <a:clrScheme name="自定义 44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000"/>
      </a:accent1>
      <a:accent2>
        <a:srgbClr val="EC7016"/>
      </a:accent2>
      <a:accent3>
        <a:srgbClr val="FFC000"/>
      </a:accent3>
      <a:accent4>
        <a:srgbClr val="EC7016"/>
      </a:accent4>
      <a:accent5>
        <a:srgbClr val="FFC000"/>
      </a:accent5>
      <a:accent6>
        <a:srgbClr val="EC7016"/>
      </a:accent6>
      <a:hlink>
        <a:srgbClr val="FFC000"/>
      </a:hlink>
      <a:folHlink>
        <a:srgbClr val="EC7016"/>
      </a:folHlink>
    </a:clrScheme>
    <a:fontScheme name="Temp">
      <a:majorFont>
        <a:latin typeface="思源黑体 CN Normal"/>
        <a:ea typeface="思源黑体 CN Normal"/>
        <a:cs typeface=""/>
      </a:majorFont>
      <a:minorFont>
        <a:latin typeface="思源黑体 CN Normal"/>
        <a:ea typeface="思源黑体 CN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F8F5F0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包图主题2</Template>
  <TotalTime>0</TotalTime>
  <Words>6362</Words>
  <Application>WPS 演示</Application>
  <PresentationFormat>宽屏</PresentationFormat>
  <Paragraphs>415</Paragraphs>
  <Slides>35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57" baseType="lpstr">
      <vt:lpstr>Arial</vt:lpstr>
      <vt:lpstr>宋体</vt:lpstr>
      <vt:lpstr>Wingdings</vt:lpstr>
      <vt:lpstr>思源黑体 CN Bold</vt:lpstr>
      <vt:lpstr>黑体</vt:lpstr>
      <vt:lpstr>Open Sans</vt:lpstr>
      <vt:lpstr>思源宋体 CN</vt:lpstr>
      <vt:lpstr>思源黑体 CN Medium</vt:lpstr>
      <vt:lpstr>经典综艺体简</vt:lpstr>
      <vt:lpstr>微软雅黑</vt:lpstr>
      <vt:lpstr>Calibri</vt:lpstr>
      <vt:lpstr>字魂59号-创粗黑</vt:lpstr>
      <vt:lpstr>Calibri Light</vt:lpstr>
      <vt:lpstr>Symbol</vt:lpstr>
      <vt:lpstr>思源黑体 CN Normal</vt:lpstr>
      <vt:lpstr>Arial Unicode MS</vt:lpstr>
      <vt:lpstr>等线</vt:lpstr>
      <vt:lpstr>方正大黑体_GBK</vt:lpstr>
      <vt:lpstr>方正悠黑体</vt:lpstr>
      <vt:lpstr>方正仿宋_GB2312</vt:lpstr>
      <vt:lpstr>仿宋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黄蓝色简约商务汇报PPT模板</dc:title>
  <dc:creator>.</dc:creator>
  <cp:keywords>www.1ppt.com</cp:keywords>
  <dc:description>第一PPT，www.1ppt.com</dc:description>
  <cp:lastModifiedBy>赵艺</cp:lastModifiedBy>
  <cp:revision>418</cp:revision>
  <dcterms:created xsi:type="dcterms:W3CDTF">2017-08-18T03:02:00Z</dcterms:created>
  <dcterms:modified xsi:type="dcterms:W3CDTF">2023-05-30T04:19:04Z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C1F4895AA69D4072AA71D8D99968F72B_13</vt:lpwstr>
  </property>
</Properties>
</file>