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708" r:id="rId3"/>
    <p:sldId id="619" r:id="rId5"/>
    <p:sldId id="422" r:id="rId6"/>
    <p:sldId id="995" r:id="rId7"/>
    <p:sldId id="996" r:id="rId8"/>
    <p:sldId id="993" r:id="rId9"/>
  </p:sldIdLst>
  <p:sldSz cx="12192000" cy="6858000"/>
  <p:notesSz cx="6858000" cy="9144000"/>
  <p:custDataLst>
    <p:tags r:id="rId13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3" userDrawn="1">
          <p15:clr>
            <a:srgbClr val="A4A3A4"/>
          </p15:clr>
        </p15:guide>
        <p15:guide id="2" pos="383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757D"/>
    <a:srgbClr val="848CC4"/>
    <a:srgbClr val="BCBDC0"/>
    <a:srgbClr val="B3D78B"/>
    <a:srgbClr val="865E22"/>
    <a:srgbClr val="A37229"/>
    <a:srgbClr val="F6E0C3"/>
    <a:srgbClr val="C78D38"/>
    <a:srgbClr val="FDC7A0"/>
    <a:srgbClr val="1B4B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14" autoAdjust="0"/>
    <p:restoredTop sz="91312" autoAdjust="0"/>
  </p:normalViewPr>
  <p:slideViewPr>
    <p:cSldViewPr snapToGrid="0" showGuides="1">
      <p:cViewPr varScale="1">
        <p:scale>
          <a:sx n="64" d="100"/>
          <a:sy n="64" d="100"/>
        </p:scale>
        <p:origin x="996" y="66"/>
      </p:cViewPr>
      <p:guideLst>
        <p:guide orient="horz" pos="2153"/>
        <p:guide pos="383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5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13BBE5-0BEA-4494-9BEF-C8C2F48C9E2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6A0CBC-0406-49FB-9F5C-F8DD42B7DB0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DEA1BF-8780-46E0-9765-F8CE1553B56F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94412CCE-ADD6-42CD-851E-5C028327A23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6024CF4C-2EA2-4F37-B5BF-1976E1C013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.png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10.xml"/><Relationship Id="rId7" Type="http://schemas.openxmlformats.org/officeDocument/2006/relationships/tags" Target="../tags/tag9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0" Type="http://schemas.openxmlformats.org/officeDocument/2006/relationships/notesSlide" Target="../notesSlides/notesSlide2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13.xml"/><Relationship Id="rId1" Type="http://schemas.openxmlformats.org/officeDocument/2006/relationships/tags" Target="../tags/tag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矩形: 圆角 46"/>
          <p:cNvSpPr/>
          <p:nvPr/>
        </p:nvSpPr>
        <p:spPr>
          <a:xfrm rot="2704502">
            <a:off x="-3474601" y="2373523"/>
            <a:ext cx="7240602" cy="5208530"/>
          </a:xfrm>
          <a:prstGeom prst="roundRect">
            <a:avLst>
              <a:gd name="adj" fmla="val 26079"/>
            </a:avLst>
          </a:prstGeom>
          <a:solidFill>
            <a:srgbClr val="84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图文框 1"/>
          <p:cNvSpPr/>
          <p:nvPr/>
        </p:nvSpPr>
        <p:spPr>
          <a:xfrm>
            <a:off x="1695512" y="1688431"/>
            <a:ext cx="8800976" cy="3545305"/>
          </a:xfrm>
          <a:prstGeom prst="frame">
            <a:avLst>
              <a:gd name="adj1" fmla="val 6250"/>
            </a:avLst>
          </a:prstGeom>
          <a:solidFill>
            <a:srgbClr val="BCBD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6" name="PA_矩形 29"/>
          <p:cNvSpPr/>
          <p:nvPr>
            <p:custDataLst>
              <p:tags r:id="rId1"/>
            </p:custDataLst>
          </p:nvPr>
        </p:nvSpPr>
        <p:spPr>
          <a:xfrm>
            <a:off x="2461663" y="2603397"/>
            <a:ext cx="6738325" cy="1014730"/>
          </a:xfrm>
          <a:prstGeom prst="rect">
            <a:avLst/>
          </a:prstGeom>
          <a:ln>
            <a:noFill/>
          </a:ln>
          <a:effectLst/>
        </p:spPr>
        <p:txBody>
          <a:bodyPr wrap="square">
            <a:spAutoFit/>
          </a:bodyPr>
          <a:lstStyle/>
          <a:p>
            <a:pPr algn="dist"/>
            <a:r>
              <a:rPr sz="6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cs typeface="Open Sans" panose="020B0606030504020204" pitchFamily="34" charset="0"/>
              </a:rPr>
              <a:t>　新编普通话教程</a:t>
            </a:r>
            <a:endParaRPr sz="6000" b="1" dirty="0">
              <a:latin typeface="思源黑体 CN Bold" panose="020B0800000000000000" pitchFamily="34" charset="-122"/>
              <a:ea typeface="思源黑体 CN Bold" panose="020B0800000000000000" pitchFamily="34" charset="-122"/>
              <a:cs typeface="Open Sans" panose="020B0606030504020204" pitchFamily="34" charset="0"/>
            </a:endParaRPr>
          </a:p>
        </p:txBody>
      </p:sp>
      <p:sp>
        <p:nvSpPr>
          <p:cNvPr id="46" name="矩形: 圆角 45"/>
          <p:cNvSpPr/>
          <p:nvPr/>
        </p:nvSpPr>
        <p:spPr>
          <a:xfrm rot="2704502">
            <a:off x="9633623" y="108169"/>
            <a:ext cx="4074308" cy="4122559"/>
          </a:xfrm>
          <a:prstGeom prst="roundRect">
            <a:avLst>
              <a:gd name="adj" fmla="val 26079"/>
            </a:avLst>
          </a:prstGeom>
          <a:solidFill>
            <a:srgbClr val="F275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9" name="组合 48"/>
          <p:cNvGrpSpPr/>
          <p:nvPr/>
        </p:nvGrpSpPr>
        <p:grpSpPr>
          <a:xfrm>
            <a:off x="663790" y="4577888"/>
            <a:ext cx="572274" cy="1360418"/>
            <a:chOff x="476760" y="5175149"/>
            <a:chExt cx="572274" cy="1360418"/>
          </a:xfrm>
          <a:solidFill>
            <a:schemeClr val="bg1"/>
          </a:solidFill>
        </p:grpSpPr>
        <p:sp>
          <p:nvSpPr>
            <p:cNvPr id="50" name="椭圆 49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1" name="组合 70"/>
          <p:cNvGrpSpPr/>
          <p:nvPr/>
        </p:nvGrpSpPr>
        <p:grpSpPr>
          <a:xfrm rot="16200000">
            <a:off x="2562062" y="104189"/>
            <a:ext cx="572274" cy="1360418"/>
            <a:chOff x="476760" y="5175149"/>
            <a:chExt cx="572274" cy="1360418"/>
          </a:xfrm>
          <a:solidFill>
            <a:srgbClr val="F2757D"/>
          </a:solidFill>
        </p:grpSpPr>
        <p:sp>
          <p:nvSpPr>
            <p:cNvPr id="72" name="椭圆 71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79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椭圆 88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椭圆 89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椭圆 90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椭圆 91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3" name="矩形: 圆角 92"/>
          <p:cNvSpPr/>
          <p:nvPr/>
        </p:nvSpPr>
        <p:spPr>
          <a:xfrm rot="2704502">
            <a:off x="7505079" y="-1868091"/>
            <a:ext cx="2558959" cy="2454727"/>
          </a:xfrm>
          <a:prstGeom prst="roundRect">
            <a:avLst>
              <a:gd name="adj" fmla="val 26079"/>
            </a:avLst>
          </a:prstGeom>
          <a:solidFill>
            <a:srgbClr val="B3D7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5" name="组合 94"/>
          <p:cNvGrpSpPr/>
          <p:nvPr/>
        </p:nvGrpSpPr>
        <p:grpSpPr>
          <a:xfrm rot="16200000">
            <a:off x="9178631" y="5411716"/>
            <a:ext cx="572274" cy="1360418"/>
            <a:chOff x="476760" y="5175149"/>
            <a:chExt cx="572274" cy="1360418"/>
          </a:xfrm>
          <a:solidFill>
            <a:srgbClr val="848CC4"/>
          </a:solidFill>
        </p:grpSpPr>
        <p:sp>
          <p:nvSpPr>
            <p:cNvPr id="96" name="椭圆 95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椭圆 98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椭圆 135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椭圆 136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椭圆 137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椭圆 138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椭圆 139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椭圆 140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椭圆 141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椭圆 142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椭圆 143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椭圆 144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椭圆 145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椭圆 146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椭圆 147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椭圆 148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椭圆 149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椭圆 150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椭圆 151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3104136" y="3916045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000" b="1" dirty="0">
                <a:latin typeface="思源宋体 CN" panose="02020400000000000000" pitchFamily="18" charset="-122"/>
                <a:ea typeface="思源黑体 CN Bold" panose="020B0800000000000000" pitchFamily="34" charset="-122"/>
                <a:sym typeface="+mn-ea"/>
              </a:rPr>
              <a:t>主编</a:t>
            </a:r>
            <a:r>
              <a:rPr lang="en-US" altLang="zh-CN" sz="2000" b="1" dirty="0">
                <a:latin typeface="思源宋体 CN" panose="02020400000000000000" pitchFamily="18" charset="-122"/>
                <a:ea typeface="思源黑体 CN Bold" panose="020B0800000000000000" pitchFamily="34" charset="-122"/>
                <a:sym typeface="+mn-ea"/>
              </a:rPr>
              <a:t> </a:t>
            </a:r>
            <a:r>
              <a:rPr lang="zh-CN" altLang="en-US" sz="2000" b="1" dirty="0">
                <a:latin typeface="思源宋体 CN" panose="02020400000000000000" pitchFamily="18" charset="-122"/>
                <a:ea typeface="思源黑体 CN Bold" panose="020B0800000000000000" pitchFamily="34" charset="-122"/>
                <a:sym typeface="+mn-ea"/>
              </a:rPr>
              <a:t>◎</a:t>
            </a:r>
            <a:r>
              <a:rPr lang="en-US" altLang="zh-CN" sz="2000" b="1" dirty="0">
                <a:latin typeface="思源宋体 CN" panose="02020400000000000000" pitchFamily="18" charset="-122"/>
                <a:ea typeface="思源黑体 CN Bold" panose="020B0800000000000000" pitchFamily="34" charset="-122"/>
                <a:sym typeface="+mn-ea"/>
              </a:rPr>
              <a:t> 张楠  贺雅静  刘芳</a:t>
            </a:r>
            <a:endParaRPr lang="en-US" altLang="zh-CN" sz="2000" b="1" dirty="0">
              <a:latin typeface="思源宋体 CN" panose="02020400000000000000" pitchFamily="18" charset="-122"/>
              <a:ea typeface="思源黑体 CN Bold" panose="020B0800000000000000" pitchFamily="34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880548" y="5511165"/>
            <a:ext cx="2431415" cy="6388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矩形: 圆角 68"/>
          <p:cNvSpPr/>
          <p:nvPr/>
        </p:nvSpPr>
        <p:spPr>
          <a:xfrm rot="2704502">
            <a:off x="367825" y="-2193337"/>
            <a:ext cx="4074308" cy="4122559"/>
          </a:xfrm>
          <a:prstGeom prst="roundRect">
            <a:avLst>
              <a:gd name="adj" fmla="val 26079"/>
            </a:avLst>
          </a:prstGeom>
          <a:solidFill>
            <a:srgbClr val="84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382335" y="3409508"/>
            <a:ext cx="3654165" cy="769441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en-US" altLang="zh-CN" sz="4400" b="1" dirty="0">
                <a:latin typeface="思源黑体 CN Bold" panose="020B0800000000000000" pitchFamily="34" charset="-122"/>
                <a:ea typeface="思源黑体 CN Medium" panose="020B0600000000000000" pitchFamily="34" charset="-122"/>
                <a:sym typeface="Arial" panose="020B0604020202020204" pitchFamily="34" charset="0"/>
              </a:rPr>
              <a:t>CONTENTS</a:t>
            </a:r>
            <a:endParaRPr lang="zh-CN" altLang="en-US" sz="5400" b="1" dirty="0">
              <a:latin typeface="思源黑体 CN Bold" panose="020B0800000000000000" pitchFamily="34" charset="-122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grpSp>
        <p:nvGrpSpPr>
          <p:cNvPr id="36" name="组合 35"/>
          <p:cNvGrpSpPr/>
          <p:nvPr/>
        </p:nvGrpSpPr>
        <p:grpSpPr>
          <a:xfrm rot="16200000">
            <a:off x="10790321" y="87457"/>
            <a:ext cx="572274" cy="1360418"/>
            <a:chOff x="476760" y="5175149"/>
            <a:chExt cx="572274" cy="1360418"/>
          </a:xfrm>
          <a:solidFill>
            <a:srgbClr val="848CC4"/>
          </a:solidFill>
        </p:grpSpPr>
        <p:sp>
          <p:nvSpPr>
            <p:cNvPr id="37" name="椭圆 36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8" name="图文框 67"/>
          <p:cNvSpPr/>
          <p:nvPr/>
        </p:nvSpPr>
        <p:spPr>
          <a:xfrm>
            <a:off x="1608196" y="1236689"/>
            <a:ext cx="1207975" cy="4717401"/>
          </a:xfrm>
          <a:prstGeom prst="frame">
            <a:avLst>
              <a:gd name="adj1" fmla="val 6250"/>
            </a:avLst>
          </a:prstGeom>
          <a:solidFill>
            <a:srgbClr val="BCBD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0" name="矩形: 圆角 69"/>
          <p:cNvSpPr/>
          <p:nvPr/>
        </p:nvSpPr>
        <p:spPr>
          <a:xfrm rot="2704502">
            <a:off x="-1660673" y="1448064"/>
            <a:ext cx="2558959" cy="2454727"/>
          </a:xfrm>
          <a:prstGeom prst="roundRect">
            <a:avLst>
              <a:gd name="adj" fmla="val 26079"/>
            </a:avLst>
          </a:prstGeom>
          <a:solidFill>
            <a:srgbClr val="B3D7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矩形: 圆角 70"/>
          <p:cNvSpPr/>
          <p:nvPr/>
        </p:nvSpPr>
        <p:spPr>
          <a:xfrm rot="2704502">
            <a:off x="11034914" y="5278625"/>
            <a:ext cx="2558959" cy="2454727"/>
          </a:xfrm>
          <a:prstGeom prst="roundRect">
            <a:avLst>
              <a:gd name="adj" fmla="val 26079"/>
            </a:avLst>
          </a:prstGeom>
          <a:solidFill>
            <a:srgbClr val="F275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3883025" y="381000"/>
            <a:ext cx="7294880" cy="5764530"/>
            <a:chOff x="4433" y="600"/>
            <a:chExt cx="11488" cy="9078"/>
          </a:xfrm>
        </p:grpSpPr>
        <p:sp>
          <p:nvSpPr>
            <p:cNvPr id="151" name="文本框 150"/>
            <p:cNvSpPr txBox="1"/>
            <p:nvPr/>
          </p:nvSpPr>
          <p:spPr>
            <a:xfrm>
              <a:off x="4433" y="600"/>
              <a:ext cx="4768" cy="82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l" defTabSz="914400">
                <a:defRPr/>
              </a:pPr>
              <a:r>
                <a:rPr lang="zh-CN" altLang="en-US" sz="2800" b="1" dirty="0">
                  <a:latin typeface="思源宋体 CN" panose="02020400000000000000" pitchFamily="18" charset="-122"/>
                  <a:ea typeface="思源黑体 CN Bold" panose="020B0800000000000000" pitchFamily="34" charset="-122"/>
                  <a:cs typeface="经典综艺体简" panose="02010609000101010101" pitchFamily="49" charset="-122"/>
                  <a:sym typeface="Arial" panose="020B0604020202020204" pitchFamily="34" charset="0"/>
                </a:rPr>
                <a:t>任务一　声母训练</a:t>
              </a:r>
              <a:endParaRPr lang="zh-CN" altLang="en-US" sz="2800" b="1" dirty="0">
                <a:latin typeface="思源宋体 CN" panose="02020400000000000000" pitchFamily="18" charset="-122"/>
                <a:ea typeface="思源黑体 CN Bold" panose="020B0800000000000000" pitchFamily="34" charset="-122"/>
                <a:cs typeface="经典综艺体简" panose="0201060900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2" name="文本框 1"/>
            <p:cNvSpPr txBox="1"/>
            <p:nvPr>
              <p:custDataLst>
                <p:tags r:id="rId1"/>
              </p:custDataLst>
            </p:nvPr>
          </p:nvSpPr>
          <p:spPr>
            <a:xfrm>
              <a:off x="4433" y="1632"/>
              <a:ext cx="4768" cy="82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pPr lvl="0" algn="l" defTabSz="914400">
                <a:defRPr/>
              </a:pPr>
              <a:r>
                <a:rPr lang="zh-CN" altLang="en-US" sz="2800" b="1" dirty="0">
                  <a:latin typeface="思源宋体 CN" panose="02020400000000000000" pitchFamily="18" charset="-122"/>
                  <a:ea typeface="思源黑体 CN Bold" panose="020B0800000000000000" pitchFamily="34" charset="-122"/>
                  <a:cs typeface="经典综艺体简" panose="02010609000101010101" pitchFamily="49" charset="-122"/>
                  <a:sym typeface="Arial" panose="020B0604020202020204" pitchFamily="34" charset="0"/>
                </a:rPr>
                <a:t>任务二　韵母训练</a:t>
              </a:r>
              <a:endParaRPr lang="zh-CN" altLang="en-US" sz="2800" b="1" dirty="0">
                <a:latin typeface="思源宋体 CN" panose="02020400000000000000" pitchFamily="18" charset="-122"/>
                <a:ea typeface="思源黑体 CN Bold" panose="020B0800000000000000" pitchFamily="34" charset="-122"/>
                <a:cs typeface="经典综艺体简" panose="0201060900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5" name="文本框 4"/>
            <p:cNvSpPr txBox="1"/>
            <p:nvPr>
              <p:custDataLst>
                <p:tags r:id="rId2"/>
              </p:custDataLst>
            </p:nvPr>
          </p:nvSpPr>
          <p:spPr>
            <a:xfrm>
              <a:off x="4433" y="2664"/>
              <a:ext cx="4768" cy="82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pPr lvl="0" algn="l" defTabSz="914400">
                <a:defRPr/>
              </a:pPr>
              <a:r>
                <a:rPr lang="zh-CN" altLang="en-US" sz="2800" b="1" dirty="0">
                  <a:latin typeface="思源宋体 CN" panose="02020400000000000000" pitchFamily="18" charset="-122"/>
                  <a:ea typeface="思源黑体 CN Bold" panose="020B0800000000000000" pitchFamily="34" charset="-122"/>
                  <a:cs typeface="经典综艺体简" panose="02010609000101010101" pitchFamily="49" charset="-122"/>
                  <a:sym typeface="Arial" panose="020B0604020202020204" pitchFamily="34" charset="0"/>
                </a:rPr>
                <a:t>任务三　声调训练</a:t>
              </a:r>
              <a:endParaRPr lang="zh-CN" altLang="en-US" sz="2800" b="1" dirty="0">
                <a:latin typeface="思源宋体 CN" panose="02020400000000000000" pitchFamily="18" charset="-122"/>
                <a:ea typeface="思源黑体 CN Bold" panose="020B0800000000000000" pitchFamily="34" charset="-122"/>
                <a:cs typeface="经典综艺体简" panose="0201060900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6" name="文本框 5"/>
            <p:cNvSpPr txBox="1"/>
            <p:nvPr>
              <p:custDataLst>
                <p:tags r:id="rId3"/>
              </p:custDataLst>
            </p:nvPr>
          </p:nvSpPr>
          <p:spPr>
            <a:xfrm>
              <a:off x="4433" y="3696"/>
              <a:ext cx="5888" cy="82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pPr lvl="0" algn="l" defTabSz="914400">
                <a:defRPr/>
              </a:pPr>
              <a:r>
                <a:rPr lang="zh-CN" altLang="en-US" sz="2800" b="1" dirty="0">
                  <a:latin typeface="思源宋体 CN" panose="02020400000000000000" pitchFamily="18" charset="-122"/>
                  <a:ea typeface="思源黑体 CN Bold" panose="020B0800000000000000" pitchFamily="34" charset="-122"/>
                  <a:cs typeface="经典综艺体简" panose="02010609000101010101" pitchFamily="49" charset="-122"/>
                  <a:sym typeface="Arial" panose="020B0604020202020204" pitchFamily="34" charset="0"/>
                </a:rPr>
                <a:t>任务四　语流音变训练</a:t>
              </a:r>
              <a:endParaRPr lang="zh-CN" altLang="en-US" sz="2800" b="1" dirty="0">
                <a:latin typeface="思源宋体 CN" panose="02020400000000000000" pitchFamily="18" charset="-122"/>
                <a:ea typeface="思源黑体 CN Bold" panose="020B0800000000000000" pitchFamily="34" charset="-122"/>
                <a:cs typeface="经典综艺体简" panose="0201060900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7" name="文本框 6"/>
            <p:cNvSpPr txBox="1"/>
            <p:nvPr>
              <p:custDataLst>
                <p:tags r:id="rId4"/>
              </p:custDataLst>
            </p:nvPr>
          </p:nvSpPr>
          <p:spPr>
            <a:xfrm>
              <a:off x="4433" y="4728"/>
              <a:ext cx="11488" cy="82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l" defTabSz="914400">
                <a:defRPr/>
              </a:pPr>
              <a:r>
                <a:rPr lang="zh-CN" altLang="en-US" sz="2800" b="1" dirty="0">
                  <a:latin typeface="思源宋体 CN" panose="02020400000000000000" pitchFamily="18" charset="-122"/>
                  <a:ea typeface="思源黑体 CN Bold" panose="020B0800000000000000" pitchFamily="34" charset="-122"/>
                  <a:cs typeface="经典综艺体简" panose="02010609000101010101" pitchFamily="49" charset="-122"/>
                  <a:sym typeface="Arial" panose="020B0604020202020204" pitchFamily="34" charset="0"/>
                </a:rPr>
                <a:t>任务五　普通话水平测试的内容、标准和流程</a:t>
              </a:r>
              <a:endParaRPr lang="zh-CN" altLang="en-US" sz="2800" b="1" dirty="0">
                <a:latin typeface="思源宋体 CN" panose="02020400000000000000" pitchFamily="18" charset="-122"/>
                <a:ea typeface="思源黑体 CN Bold" panose="020B0800000000000000" pitchFamily="34" charset="-122"/>
                <a:cs typeface="经典综艺体简" panose="0201060900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8" name="文本框 7"/>
            <p:cNvSpPr txBox="1"/>
            <p:nvPr>
              <p:custDataLst>
                <p:tags r:id="rId5"/>
              </p:custDataLst>
            </p:nvPr>
          </p:nvSpPr>
          <p:spPr>
            <a:xfrm>
              <a:off x="4433" y="5760"/>
              <a:ext cx="4768" cy="82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pPr lvl="0" algn="l" defTabSz="914400">
                <a:defRPr/>
              </a:pPr>
              <a:r>
                <a:rPr lang="zh-CN" altLang="en-US" sz="2800" b="1" dirty="0">
                  <a:latin typeface="思源宋体 CN" panose="02020400000000000000" pitchFamily="18" charset="-122"/>
                  <a:ea typeface="思源黑体 CN Bold" panose="020B0800000000000000" pitchFamily="34" charset="-122"/>
                  <a:cs typeface="经典综艺体简" panose="02010609000101010101" pitchFamily="49" charset="-122"/>
                  <a:sym typeface="Arial" panose="020B0604020202020204" pitchFamily="34" charset="0"/>
                </a:rPr>
                <a:t>任务六　识读字词</a:t>
              </a:r>
              <a:endParaRPr lang="zh-CN" altLang="en-US" sz="2800" b="1" dirty="0">
                <a:latin typeface="思源宋体 CN" panose="02020400000000000000" pitchFamily="18" charset="-122"/>
                <a:ea typeface="思源黑体 CN Bold" panose="020B0800000000000000" pitchFamily="34" charset="-122"/>
                <a:cs typeface="经典综艺体简" panose="0201060900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9" name="文本框 8"/>
            <p:cNvSpPr txBox="1"/>
            <p:nvPr>
              <p:custDataLst>
                <p:tags r:id="rId6"/>
              </p:custDataLst>
            </p:nvPr>
          </p:nvSpPr>
          <p:spPr>
            <a:xfrm>
              <a:off x="4433" y="6792"/>
              <a:ext cx="4768" cy="82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l" defTabSz="914400">
                <a:defRPr/>
              </a:pPr>
              <a:r>
                <a:rPr lang="zh-CN" altLang="en-US" sz="2800" b="1" dirty="0">
                  <a:latin typeface="思源宋体 CN" panose="02020400000000000000" pitchFamily="18" charset="-122"/>
                  <a:ea typeface="思源黑体 CN Bold" panose="020B0800000000000000" pitchFamily="34" charset="-122"/>
                  <a:cs typeface="经典综艺体简" panose="02010609000101010101" pitchFamily="49" charset="-122"/>
                  <a:sym typeface="Arial" panose="020B0604020202020204" pitchFamily="34" charset="0"/>
                </a:rPr>
                <a:t>任务七　朗读作品</a:t>
              </a:r>
              <a:endParaRPr lang="zh-CN" altLang="en-US" sz="2800" b="1" dirty="0">
                <a:latin typeface="思源宋体 CN" panose="02020400000000000000" pitchFamily="18" charset="-122"/>
                <a:ea typeface="思源黑体 CN Bold" panose="020B0800000000000000" pitchFamily="34" charset="-122"/>
                <a:cs typeface="经典综艺体简" panose="0201060900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0" name="文本框 9"/>
            <p:cNvSpPr txBox="1"/>
            <p:nvPr>
              <p:custDataLst>
                <p:tags r:id="rId7"/>
              </p:custDataLst>
            </p:nvPr>
          </p:nvSpPr>
          <p:spPr>
            <a:xfrm>
              <a:off x="4433" y="7824"/>
              <a:ext cx="4768" cy="82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pPr lvl="0" algn="l" defTabSz="914400">
                <a:defRPr/>
              </a:pPr>
              <a:r>
                <a:rPr lang="zh-CN" altLang="en-US" sz="2800" b="1" dirty="0">
                  <a:latin typeface="思源宋体 CN" panose="02020400000000000000" pitchFamily="18" charset="-122"/>
                  <a:ea typeface="思源黑体 CN Bold" panose="020B0800000000000000" pitchFamily="34" charset="-122"/>
                  <a:cs typeface="经典综艺体简" panose="02010609000101010101" pitchFamily="49" charset="-122"/>
                  <a:sym typeface="Arial" panose="020B0604020202020204" pitchFamily="34" charset="0"/>
                </a:rPr>
                <a:t>任务八　命题说话</a:t>
              </a:r>
              <a:endParaRPr lang="zh-CN" altLang="en-US" sz="2800" b="1" dirty="0">
                <a:latin typeface="思源宋体 CN" panose="02020400000000000000" pitchFamily="18" charset="-122"/>
                <a:ea typeface="思源黑体 CN Bold" panose="020B0800000000000000" pitchFamily="34" charset="-122"/>
                <a:cs typeface="经典综艺体简" panose="0201060900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1" name="文本框 10"/>
            <p:cNvSpPr txBox="1"/>
            <p:nvPr>
              <p:custDataLst>
                <p:tags r:id="rId8"/>
              </p:custDataLst>
            </p:nvPr>
          </p:nvSpPr>
          <p:spPr>
            <a:xfrm>
              <a:off x="4433" y="8856"/>
              <a:ext cx="5888" cy="82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pPr lvl="0" algn="l" defTabSz="914400">
                <a:defRPr/>
              </a:pPr>
              <a:r>
                <a:rPr lang="zh-CN" altLang="en-US" sz="2800" b="1" dirty="0">
                  <a:latin typeface="思源宋体 CN" panose="02020400000000000000" pitchFamily="18" charset="-122"/>
                  <a:ea typeface="思源黑体 CN Bold" panose="020B0800000000000000" pitchFamily="34" charset="-122"/>
                  <a:cs typeface="经典综艺体简" panose="02010609000101010101" pitchFamily="49" charset="-122"/>
                  <a:sym typeface="Arial" panose="020B0604020202020204" pitchFamily="34" charset="0"/>
                </a:rPr>
                <a:t>任务九　综合模拟训练</a:t>
              </a:r>
              <a:endParaRPr lang="zh-CN" altLang="en-US" sz="2800" b="1" dirty="0">
                <a:latin typeface="思源宋体 CN" panose="02020400000000000000" pitchFamily="18" charset="-122"/>
                <a:ea typeface="思源黑体 CN Bold" panose="020B0800000000000000" pitchFamily="34" charset="-122"/>
                <a:cs typeface="经典综艺体简" panose="02010609000101010101" pitchFamily="49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3704368" y="2970602"/>
            <a:ext cx="5212080" cy="110680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l" defTabSz="914400">
              <a:defRPr/>
            </a:pPr>
            <a:r>
              <a:rPr lang="zh-CN" altLang="en-US" sz="6600" b="1" dirty="0">
                <a:latin typeface="思源宋体 CN" panose="02020400000000000000" pitchFamily="18" charset="-122"/>
                <a:ea typeface="思源黑体 CN Bold" panose="020B0800000000000000" pitchFamily="34" charset="-122"/>
                <a:cs typeface="经典综艺体简" panose="02010609000101010101" pitchFamily="49" charset="-122"/>
                <a:sym typeface="Arial" panose="020B0604020202020204" pitchFamily="34" charset="0"/>
              </a:rPr>
              <a:t>综合模拟训练</a:t>
            </a:r>
            <a:endParaRPr lang="zh-CN" altLang="en-US" sz="6600" b="1" dirty="0">
              <a:latin typeface="思源黑体 CN Bold" panose="020B0800000000000000" pitchFamily="34" charset="-122"/>
              <a:ea typeface="思源黑体 CN Bold" panose="020B0800000000000000" pitchFamily="34" charset="-122"/>
              <a:cs typeface="经典综艺体简" panose="0201060900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513719" y="2862523"/>
            <a:ext cx="1379220" cy="132207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defTabSz="914400">
              <a:defRPr/>
            </a:pPr>
            <a:r>
              <a:rPr lang="en-US" altLang="zh-CN" sz="8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cs typeface="经典综艺体简" panose="02010609000101010101" pitchFamily="49" charset="-122"/>
                <a:sym typeface="Arial" panose="020B0604020202020204" pitchFamily="34" charset="0"/>
              </a:rPr>
              <a:t>09</a:t>
            </a:r>
            <a:endParaRPr lang="zh-CN" altLang="en-US" sz="8000" b="1" dirty="0">
              <a:latin typeface="思源黑体 CN Bold" panose="020B0800000000000000" pitchFamily="34" charset="-122"/>
              <a:ea typeface="思源黑体 CN Bold" panose="020B0800000000000000" pitchFamily="34" charset="-122"/>
              <a:cs typeface="经典综艺体简" panose="02010609000101010101" pitchFamily="49" charset="-122"/>
              <a:sym typeface="Arial" panose="020B0604020202020204" pitchFamily="34" charset="0"/>
            </a:endParaRPr>
          </a:p>
        </p:txBody>
      </p:sp>
      <p:sp>
        <p:nvSpPr>
          <p:cNvPr id="47" name="矩形: 圆角 46"/>
          <p:cNvSpPr/>
          <p:nvPr/>
        </p:nvSpPr>
        <p:spPr>
          <a:xfrm rot="2704502">
            <a:off x="5894711" y="-3127867"/>
            <a:ext cx="7240602" cy="5208530"/>
          </a:xfrm>
          <a:prstGeom prst="roundRect">
            <a:avLst>
              <a:gd name="adj" fmla="val 26079"/>
            </a:avLst>
          </a:prstGeom>
          <a:solidFill>
            <a:srgbClr val="B3D7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: 圆角 48"/>
          <p:cNvSpPr/>
          <p:nvPr/>
        </p:nvSpPr>
        <p:spPr>
          <a:xfrm rot="2704502">
            <a:off x="9680012" y="4849540"/>
            <a:ext cx="4074308" cy="4122559"/>
          </a:xfrm>
          <a:prstGeom prst="roundRect">
            <a:avLst>
              <a:gd name="adj" fmla="val 26079"/>
            </a:avLst>
          </a:prstGeom>
          <a:solidFill>
            <a:srgbClr val="F275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图文框 49"/>
          <p:cNvSpPr/>
          <p:nvPr/>
        </p:nvSpPr>
        <p:spPr>
          <a:xfrm>
            <a:off x="963513" y="2283269"/>
            <a:ext cx="2409372" cy="2540000"/>
          </a:xfrm>
          <a:prstGeom prst="frame">
            <a:avLst>
              <a:gd name="adj1" fmla="val 6250"/>
            </a:avLst>
          </a:prstGeom>
          <a:solidFill>
            <a:srgbClr val="BCBD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51" name="组合 50"/>
          <p:cNvGrpSpPr/>
          <p:nvPr/>
        </p:nvGrpSpPr>
        <p:grpSpPr>
          <a:xfrm rot="16200000">
            <a:off x="1619544" y="257180"/>
            <a:ext cx="572274" cy="1360418"/>
            <a:chOff x="476760" y="5175149"/>
            <a:chExt cx="572274" cy="1360418"/>
          </a:xfrm>
          <a:solidFill>
            <a:srgbClr val="848CC4"/>
          </a:solidFill>
        </p:grpSpPr>
        <p:sp>
          <p:nvSpPr>
            <p:cNvPr id="52" name="椭圆 51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9959213" y="717088"/>
            <a:ext cx="572274" cy="1360418"/>
            <a:chOff x="476760" y="5175149"/>
            <a:chExt cx="572274" cy="1360418"/>
          </a:xfrm>
          <a:solidFill>
            <a:schemeClr val="bg1"/>
          </a:solidFill>
        </p:grpSpPr>
        <p:sp>
          <p:nvSpPr>
            <p:cNvPr id="74" name="椭圆 73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79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椭圆 88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椭圆 89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椭圆 90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椭圆 91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椭圆 92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椭圆 93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5" name="矩形: 圆角 94"/>
          <p:cNvSpPr/>
          <p:nvPr/>
        </p:nvSpPr>
        <p:spPr>
          <a:xfrm rot="2704502">
            <a:off x="-1285490" y="4995935"/>
            <a:ext cx="2558959" cy="2454727"/>
          </a:xfrm>
          <a:prstGeom prst="roundRect">
            <a:avLst>
              <a:gd name="adj" fmla="val 26079"/>
            </a:avLst>
          </a:prstGeom>
          <a:solidFill>
            <a:srgbClr val="84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6" name="组合 95"/>
          <p:cNvGrpSpPr/>
          <p:nvPr/>
        </p:nvGrpSpPr>
        <p:grpSpPr>
          <a:xfrm rot="16200000">
            <a:off x="7207847" y="5068666"/>
            <a:ext cx="572274" cy="1360418"/>
            <a:chOff x="476760" y="5175149"/>
            <a:chExt cx="572274" cy="1360418"/>
          </a:xfrm>
          <a:solidFill>
            <a:srgbClr val="848CC4"/>
          </a:solidFill>
        </p:grpSpPr>
        <p:sp>
          <p:nvSpPr>
            <p:cNvPr id="97" name="椭圆 96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椭圆 98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椭圆 99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椭圆 100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椭圆 101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椭圆 102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椭圆 103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椭圆 104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椭圆 105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椭圆 106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椭圆 107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椭圆 108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椭圆 109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椭圆 110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椭圆 111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椭圆 112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椭圆 113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椭圆 114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椭圆 115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椭圆 116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ŝḷiḋè"/>
          <p:cNvSpPr/>
          <p:nvPr/>
        </p:nvSpPr>
        <p:spPr>
          <a:xfrm>
            <a:off x="964853" y="1758651"/>
            <a:ext cx="2428892" cy="1550916"/>
          </a:xfrm>
          <a:prstGeom prst="bentArrow">
            <a:avLst/>
          </a:prstGeom>
          <a:solidFill>
            <a:srgbClr val="B3D7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endParaRPr>
              <a:cs typeface="+mn-ea"/>
              <a:sym typeface="+mn-lt"/>
            </a:endParaRPr>
          </a:p>
        </p:txBody>
      </p:sp>
      <p:sp>
        <p:nvSpPr>
          <p:cNvPr id="30" name="ísļíḋe"/>
          <p:cNvSpPr/>
          <p:nvPr/>
        </p:nvSpPr>
        <p:spPr bwMode="auto">
          <a:xfrm>
            <a:off x="1976120" y="2552700"/>
            <a:ext cx="405765" cy="387350"/>
          </a:xfrm>
          <a:custGeom>
            <a:avLst/>
            <a:gdLst>
              <a:gd name="connsiteX0" fmla="*/ 315778 w 607639"/>
              <a:gd name="connsiteY0" fmla="*/ 173080 h 579502"/>
              <a:gd name="connsiteX1" fmla="*/ 315778 w 607639"/>
              <a:gd name="connsiteY1" fmla="*/ 266058 h 579502"/>
              <a:gd name="connsiteX2" fmla="*/ 303493 w 607639"/>
              <a:gd name="connsiteY2" fmla="*/ 278325 h 579502"/>
              <a:gd name="connsiteX3" fmla="*/ 210375 w 607639"/>
              <a:gd name="connsiteY3" fmla="*/ 278325 h 579502"/>
              <a:gd name="connsiteX4" fmla="*/ 303493 w 607639"/>
              <a:gd name="connsiteY4" fmla="*/ 359925 h 579502"/>
              <a:gd name="connsiteX5" fmla="*/ 397500 w 607639"/>
              <a:gd name="connsiteY5" fmla="*/ 266058 h 579502"/>
              <a:gd name="connsiteX6" fmla="*/ 315778 w 607639"/>
              <a:gd name="connsiteY6" fmla="*/ 173080 h 579502"/>
              <a:gd name="connsiteX7" fmla="*/ 249814 w 607639"/>
              <a:gd name="connsiteY7" fmla="*/ 160816 h 579502"/>
              <a:gd name="connsiteX8" fmla="*/ 198110 w 607639"/>
              <a:gd name="connsiteY8" fmla="*/ 212449 h 579502"/>
              <a:gd name="connsiteX9" fmla="*/ 249814 w 607639"/>
              <a:gd name="connsiteY9" fmla="*/ 212449 h 579502"/>
              <a:gd name="connsiteX10" fmla="*/ 303493 w 607639"/>
              <a:gd name="connsiteY10" fmla="*/ 147835 h 579502"/>
              <a:gd name="connsiteX11" fmla="*/ 421981 w 607639"/>
              <a:gd name="connsiteY11" fmla="*/ 266058 h 579502"/>
              <a:gd name="connsiteX12" fmla="*/ 303493 w 607639"/>
              <a:gd name="connsiteY12" fmla="*/ 384370 h 579502"/>
              <a:gd name="connsiteX13" fmla="*/ 185093 w 607639"/>
              <a:gd name="connsiteY13" fmla="*/ 266058 h 579502"/>
              <a:gd name="connsiteX14" fmla="*/ 197289 w 607639"/>
              <a:gd name="connsiteY14" fmla="*/ 253880 h 579502"/>
              <a:gd name="connsiteX15" fmla="*/ 291297 w 607639"/>
              <a:gd name="connsiteY15" fmla="*/ 253880 h 579502"/>
              <a:gd name="connsiteX16" fmla="*/ 291297 w 607639"/>
              <a:gd name="connsiteY16" fmla="*/ 160013 h 579502"/>
              <a:gd name="connsiteX17" fmla="*/ 303493 w 607639"/>
              <a:gd name="connsiteY17" fmla="*/ 147835 h 579502"/>
              <a:gd name="connsiteX18" fmla="*/ 262095 w 607639"/>
              <a:gd name="connsiteY18" fmla="*/ 135133 h 579502"/>
              <a:gd name="connsiteX19" fmla="*/ 274287 w 607639"/>
              <a:gd name="connsiteY19" fmla="*/ 147397 h 579502"/>
              <a:gd name="connsiteX20" fmla="*/ 274287 w 607639"/>
              <a:gd name="connsiteY20" fmla="*/ 224713 h 579502"/>
              <a:gd name="connsiteX21" fmla="*/ 262095 w 607639"/>
              <a:gd name="connsiteY21" fmla="*/ 236888 h 579502"/>
              <a:gd name="connsiteX22" fmla="*/ 184672 w 607639"/>
              <a:gd name="connsiteY22" fmla="*/ 236888 h 579502"/>
              <a:gd name="connsiteX23" fmla="*/ 172391 w 607639"/>
              <a:gd name="connsiteY23" fmla="*/ 224713 h 579502"/>
              <a:gd name="connsiteX24" fmla="*/ 262095 w 607639"/>
              <a:gd name="connsiteY24" fmla="*/ 135133 h 579502"/>
              <a:gd name="connsiteX25" fmla="*/ 58120 w 607639"/>
              <a:gd name="connsiteY25" fmla="*/ 108514 h 579502"/>
              <a:gd name="connsiteX26" fmla="*/ 58120 w 607639"/>
              <a:gd name="connsiteY26" fmla="*/ 413970 h 579502"/>
              <a:gd name="connsiteX27" fmla="*/ 549430 w 607639"/>
              <a:gd name="connsiteY27" fmla="*/ 413970 h 579502"/>
              <a:gd name="connsiteX28" fmla="*/ 549430 w 607639"/>
              <a:gd name="connsiteY28" fmla="*/ 108514 h 579502"/>
              <a:gd name="connsiteX29" fmla="*/ 27236 w 607639"/>
              <a:gd name="connsiteY29" fmla="*/ 56079 h 579502"/>
              <a:gd name="connsiteX30" fmla="*/ 27236 w 607639"/>
              <a:gd name="connsiteY30" fmla="*/ 81319 h 579502"/>
              <a:gd name="connsiteX31" fmla="*/ 580403 w 607639"/>
              <a:gd name="connsiteY31" fmla="*/ 81319 h 579502"/>
              <a:gd name="connsiteX32" fmla="*/ 580403 w 607639"/>
              <a:gd name="connsiteY32" fmla="*/ 56079 h 579502"/>
              <a:gd name="connsiteX33" fmla="*/ 303775 w 607639"/>
              <a:gd name="connsiteY33" fmla="*/ 0 h 579502"/>
              <a:gd name="connsiteX34" fmla="*/ 317393 w 607639"/>
              <a:gd name="connsiteY34" fmla="*/ 13597 h 579502"/>
              <a:gd name="connsiteX35" fmla="*/ 317393 w 607639"/>
              <a:gd name="connsiteY35" fmla="*/ 28884 h 579502"/>
              <a:gd name="connsiteX36" fmla="*/ 580403 w 607639"/>
              <a:gd name="connsiteY36" fmla="*/ 28884 h 579502"/>
              <a:gd name="connsiteX37" fmla="*/ 607639 w 607639"/>
              <a:gd name="connsiteY37" fmla="*/ 56079 h 579502"/>
              <a:gd name="connsiteX38" fmla="*/ 607639 w 607639"/>
              <a:gd name="connsiteY38" fmla="*/ 81319 h 579502"/>
              <a:gd name="connsiteX39" fmla="*/ 580403 w 607639"/>
              <a:gd name="connsiteY39" fmla="*/ 108514 h 579502"/>
              <a:gd name="connsiteX40" fmla="*/ 576665 w 607639"/>
              <a:gd name="connsiteY40" fmla="*/ 108514 h 579502"/>
              <a:gd name="connsiteX41" fmla="*/ 576665 w 607639"/>
              <a:gd name="connsiteY41" fmla="*/ 413970 h 579502"/>
              <a:gd name="connsiteX42" fmla="*/ 549430 w 607639"/>
              <a:gd name="connsiteY42" fmla="*/ 441165 h 579502"/>
              <a:gd name="connsiteX43" fmla="*/ 317393 w 607639"/>
              <a:gd name="connsiteY43" fmla="*/ 441165 h 579502"/>
              <a:gd name="connsiteX44" fmla="*/ 317393 w 607639"/>
              <a:gd name="connsiteY44" fmla="*/ 481069 h 579502"/>
              <a:gd name="connsiteX45" fmla="*/ 418236 w 607639"/>
              <a:gd name="connsiteY45" fmla="*/ 554923 h 579502"/>
              <a:gd name="connsiteX46" fmla="*/ 421173 w 607639"/>
              <a:gd name="connsiteY46" fmla="*/ 573942 h 579502"/>
              <a:gd name="connsiteX47" fmla="*/ 410225 w 607639"/>
              <a:gd name="connsiteY47" fmla="*/ 579452 h 579502"/>
              <a:gd name="connsiteX48" fmla="*/ 402215 w 607639"/>
              <a:gd name="connsiteY48" fmla="*/ 576874 h 579502"/>
              <a:gd name="connsiteX49" fmla="*/ 317393 w 607639"/>
              <a:gd name="connsiteY49" fmla="*/ 514752 h 579502"/>
              <a:gd name="connsiteX50" fmla="*/ 317393 w 607639"/>
              <a:gd name="connsiteY50" fmla="*/ 565854 h 579502"/>
              <a:gd name="connsiteX51" fmla="*/ 303775 w 607639"/>
              <a:gd name="connsiteY51" fmla="*/ 579452 h 579502"/>
              <a:gd name="connsiteX52" fmla="*/ 290157 w 607639"/>
              <a:gd name="connsiteY52" fmla="*/ 565854 h 579502"/>
              <a:gd name="connsiteX53" fmla="*/ 290157 w 607639"/>
              <a:gd name="connsiteY53" fmla="*/ 514752 h 579502"/>
              <a:gd name="connsiteX54" fmla="*/ 205424 w 607639"/>
              <a:gd name="connsiteY54" fmla="*/ 576874 h 579502"/>
              <a:gd name="connsiteX55" fmla="*/ 186377 w 607639"/>
              <a:gd name="connsiteY55" fmla="*/ 573942 h 579502"/>
              <a:gd name="connsiteX56" fmla="*/ 189314 w 607639"/>
              <a:gd name="connsiteY56" fmla="*/ 554923 h 579502"/>
              <a:gd name="connsiteX57" fmla="*/ 290157 w 607639"/>
              <a:gd name="connsiteY57" fmla="*/ 481069 h 579502"/>
              <a:gd name="connsiteX58" fmla="*/ 290157 w 607639"/>
              <a:gd name="connsiteY58" fmla="*/ 441165 h 579502"/>
              <a:gd name="connsiteX59" fmla="*/ 58120 w 607639"/>
              <a:gd name="connsiteY59" fmla="*/ 441165 h 579502"/>
              <a:gd name="connsiteX60" fmla="*/ 30885 w 607639"/>
              <a:gd name="connsiteY60" fmla="*/ 413970 h 579502"/>
              <a:gd name="connsiteX61" fmla="*/ 30885 w 607639"/>
              <a:gd name="connsiteY61" fmla="*/ 108514 h 579502"/>
              <a:gd name="connsiteX62" fmla="*/ 27236 w 607639"/>
              <a:gd name="connsiteY62" fmla="*/ 108514 h 579502"/>
              <a:gd name="connsiteX63" fmla="*/ 0 w 607639"/>
              <a:gd name="connsiteY63" fmla="*/ 81319 h 579502"/>
              <a:gd name="connsiteX64" fmla="*/ 0 w 607639"/>
              <a:gd name="connsiteY64" fmla="*/ 56079 h 579502"/>
              <a:gd name="connsiteX65" fmla="*/ 27236 w 607639"/>
              <a:gd name="connsiteY65" fmla="*/ 28884 h 579502"/>
              <a:gd name="connsiteX66" fmla="*/ 290157 w 607639"/>
              <a:gd name="connsiteY66" fmla="*/ 28884 h 579502"/>
              <a:gd name="connsiteX67" fmla="*/ 290157 w 607639"/>
              <a:gd name="connsiteY67" fmla="*/ 13597 h 579502"/>
              <a:gd name="connsiteX68" fmla="*/ 303775 w 607639"/>
              <a:gd name="connsiteY68" fmla="*/ 0 h 579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07639" h="579502">
                <a:moveTo>
                  <a:pt x="315778" y="173080"/>
                </a:moveTo>
                <a:lnTo>
                  <a:pt x="315778" y="266058"/>
                </a:lnTo>
                <a:cubicBezTo>
                  <a:pt x="315778" y="272814"/>
                  <a:pt x="310258" y="278325"/>
                  <a:pt x="303493" y="278325"/>
                </a:cubicBezTo>
                <a:lnTo>
                  <a:pt x="210375" y="278325"/>
                </a:lnTo>
                <a:cubicBezTo>
                  <a:pt x="216429" y="324281"/>
                  <a:pt x="255866" y="359925"/>
                  <a:pt x="303493" y="359925"/>
                </a:cubicBezTo>
                <a:cubicBezTo>
                  <a:pt x="355303" y="359925"/>
                  <a:pt x="397500" y="317792"/>
                  <a:pt x="397500" y="266058"/>
                </a:cubicBezTo>
                <a:cubicBezTo>
                  <a:pt x="397500" y="218502"/>
                  <a:pt x="361802" y="179124"/>
                  <a:pt x="315778" y="173080"/>
                </a:cubicBezTo>
                <a:close/>
                <a:moveTo>
                  <a:pt x="249814" y="160816"/>
                </a:moveTo>
                <a:cubicBezTo>
                  <a:pt x="223740" y="165793"/>
                  <a:pt x="203093" y="186410"/>
                  <a:pt x="198110" y="212449"/>
                </a:cubicBezTo>
                <a:lnTo>
                  <a:pt x="249814" y="212449"/>
                </a:lnTo>
                <a:close/>
                <a:moveTo>
                  <a:pt x="303493" y="147835"/>
                </a:moveTo>
                <a:cubicBezTo>
                  <a:pt x="368835" y="147835"/>
                  <a:pt x="421981" y="200902"/>
                  <a:pt x="421981" y="266058"/>
                </a:cubicBezTo>
                <a:cubicBezTo>
                  <a:pt x="421981" y="331303"/>
                  <a:pt x="368835" y="384370"/>
                  <a:pt x="303493" y="384370"/>
                </a:cubicBezTo>
                <a:cubicBezTo>
                  <a:pt x="238239" y="384370"/>
                  <a:pt x="185093" y="331303"/>
                  <a:pt x="185093" y="266058"/>
                </a:cubicBezTo>
                <a:cubicBezTo>
                  <a:pt x="185093" y="259303"/>
                  <a:pt x="190523" y="253880"/>
                  <a:pt x="197289" y="253880"/>
                </a:cubicBezTo>
                <a:lnTo>
                  <a:pt x="291297" y="253880"/>
                </a:lnTo>
                <a:lnTo>
                  <a:pt x="291297" y="160013"/>
                </a:lnTo>
                <a:cubicBezTo>
                  <a:pt x="291297" y="153257"/>
                  <a:pt x="296727" y="147835"/>
                  <a:pt x="303493" y="147835"/>
                </a:cubicBezTo>
                <a:close/>
                <a:moveTo>
                  <a:pt x="262095" y="135133"/>
                </a:moveTo>
                <a:cubicBezTo>
                  <a:pt x="268859" y="135133"/>
                  <a:pt x="274287" y="140643"/>
                  <a:pt x="274287" y="147397"/>
                </a:cubicBezTo>
                <a:lnTo>
                  <a:pt x="274287" y="224713"/>
                </a:lnTo>
                <a:cubicBezTo>
                  <a:pt x="274287" y="231467"/>
                  <a:pt x="268859" y="236888"/>
                  <a:pt x="262095" y="236888"/>
                </a:cubicBezTo>
                <a:lnTo>
                  <a:pt x="184672" y="236888"/>
                </a:lnTo>
                <a:cubicBezTo>
                  <a:pt x="177909" y="236888"/>
                  <a:pt x="172391" y="231467"/>
                  <a:pt x="172391" y="224713"/>
                </a:cubicBezTo>
                <a:cubicBezTo>
                  <a:pt x="172391" y="175302"/>
                  <a:pt x="212616" y="135133"/>
                  <a:pt x="262095" y="135133"/>
                </a:cubicBezTo>
                <a:close/>
                <a:moveTo>
                  <a:pt x="58120" y="108514"/>
                </a:moveTo>
                <a:lnTo>
                  <a:pt x="58120" y="413970"/>
                </a:lnTo>
                <a:lnTo>
                  <a:pt x="549430" y="413970"/>
                </a:lnTo>
                <a:lnTo>
                  <a:pt x="549430" y="108514"/>
                </a:lnTo>
                <a:close/>
                <a:moveTo>
                  <a:pt x="27236" y="56079"/>
                </a:moveTo>
                <a:lnTo>
                  <a:pt x="27236" y="81319"/>
                </a:lnTo>
                <a:lnTo>
                  <a:pt x="580403" y="81319"/>
                </a:lnTo>
                <a:lnTo>
                  <a:pt x="580403" y="56079"/>
                </a:lnTo>
                <a:close/>
                <a:moveTo>
                  <a:pt x="303775" y="0"/>
                </a:moveTo>
                <a:cubicBezTo>
                  <a:pt x="311341" y="0"/>
                  <a:pt x="317393" y="6132"/>
                  <a:pt x="317393" y="13597"/>
                </a:cubicBezTo>
                <a:lnTo>
                  <a:pt x="317393" y="28884"/>
                </a:lnTo>
                <a:lnTo>
                  <a:pt x="580403" y="28884"/>
                </a:lnTo>
                <a:cubicBezTo>
                  <a:pt x="595356" y="28884"/>
                  <a:pt x="607639" y="41148"/>
                  <a:pt x="607639" y="56079"/>
                </a:cubicBezTo>
                <a:lnTo>
                  <a:pt x="607639" y="81319"/>
                </a:lnTo>
                <a:cubicBezTo>
                  <a:pt x="607639" y="96338"/>
                  <a:pt x="595356" y="108514"/>
                  <a:pt x="580403" y="108514"/>
                </a:cubicBezTo>
                <a:lnTo>
                  <a:pt x="576665" y="108514"/>
                </a:lnTo>
                <a:lnTo>
                  <a:pt x="576665" y="413970"/>
                </a:lnTo>
                <a:cubicBezTo>
                  <a:pt x="576665" y="428990"/>
                  <a:pt x="564472" y="441165"/>
                  <a:pt x="549430" y="441165"/>
                </a:cubicBezTo>
                <a:lnTo>
                  <a:pt x="317393" y="441165"/>
                </a:lnTo>
                <a:lnTo>
                  <a:pt x="317393" y="481069"/>
                </a:lnTo>
                <a:lnTo>
                  <a:pt x="418236" y="554923"/>
                </a:lnTo>
                <a:cubicBezTo>
                  <a:pt x="424377" y="559366"/>
                  <a:pt x="425623" y="567898"/>
                  <a:pt x="421173" y="573942"/>
                </a:cubicBezTo>
                <a:cubicBezTo>
                  <a:pt x="418503" y="577585"/>
                  <a:pt x="414409" y="579452"/>
                  <a:pt x="410225" y="579452"/>
                </a:cubicBezTo>
                <a:cubicBezTo>
                  <a:pt x="407466" y="579452"/>
                  <a:pt x="404618" y="578652"/>
                  <a:pt x="402215" y="576874"/>
                </a:cubicBezTo>
                <a:lnTo>
                  <a:pt x="317393" y="514752"/>
                </a:lnTo>
                <a:lnTo>
                  <a:pt x="317393" y="565854"/>
                </a:lnTo>
                <a:cubicBezTo>
                  <a:pt x="317393" y="573408"/>
                  <a:pt x="311341" y="579452"/>
                  <a:pt x="303775" y="579452"/>
                </a:cubicBezTo>
                <a:cubicBezTo>
                  <a:pt x="296299" y="579452"/>
                  <a:pt x="290157" y="573408"/>
                  <a:pt x="290157" y="565854"/>
                </a:cubicBezTo>
                <a:lnTo>
                  <a:pt x="290157" y="514752"/>
                </a:lnTo>
                <a:lnTo>
                  <a:pt x="205424" y="576874"/>
                </a:lnTo>
                <a:cubicBezTo>
                  <a:pt x="199372" y="581318"/>
                  <a:pt x="190827" y="579985"/>
                  <a:pt x="186377" y="573942"/>
                </a:cubicBezTo>
                <a:cubicBezTo>
                  <a:pt x="181927" y="567898"/>
                  <a:pt x="183262" y="559366"/>
                  <a:pt x="189314" y="554923"/>
                </a:cubicBezTo>
                <a:lnTo>
                  <a:pt x="290157" y="481069"/>
                </a:lnTo>
                <a:lnTo>
                  <a:pt x="290157" y="441165"/>
                </a:lnTo>
                <a:lnTo>
                  <a:pt x="58120" y="441165"/>
                </a:lnTo>
                <a:cubicBezTo>
                  <a:pt x="43167" y="441165"/>
                  <a:pt x="30885" y="428990"/>
                  <a:pt x="30885" y="413970"/>
                </a:cubicBezTo>
                <a:lnTo>
                  <a:pt x="30885" y="108514"/>
                </a:lnTo>
                <a:lnTo>
                  <a:pt x="27236" y="108514"/>
                </a:lnTo>
                <a:cubicBezTo>
                  <a:pt x="12194" y="108514"/>
                  <a:pt x="0" y="96338"/>
                  <a:pt x="0" y="81319"/>
                </a:cubicBezTo>
                <a:lnTo>
                  <a:pt x="0" y="56079"/>
                </a:lnTo>
                <a:cubicBezTo>
                  <a:pt x="0" y="41148"/>
                  <a:pt x="12194" y="28884"/>
                  <a:pt x="27236" y="28884"/>
                </a:cubicBezTo>
                <a:lnTo>
                  <a:pt x="290157" y="28884"/>
                </a:lnTo>
                <a:lnTo>
                  <a:pt x="290157" y="13597"/>
                </a:lnTo>
                <a:cubicBezTo>
                  <a:pt x="290157" y="6132"/>
                  <a:pt x="296299" y="0"/>
                  <a:pt x="303775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endParaRPr>
              <a:cs typeface="+mn-ea"/>
              <a:sym typeface="+mn-lt"/>
            </a:endParaRPr>
          </a:p>
        </p:txBody>
      </p:sp>
      <p:sp>
        <p:nvSpPr>
          <p:cNvPr id="23" name="i$ľíďé"/>
          <p:cNvSpPr txBox="1"/>
          <p:nvPr/>
        </p:nvSpPr>
        <p:spPr bwMode="auto">
          <a:xfrm>
            <a:off x="3667125" y="1758950"/>
            <a:ext cx="7375525" cy="923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2000" dirty="0">
                <a:cs typeface="+mn-ea"/>
                <a:sym typeface="+mn-lt"/>
              </a:rPr>
              <a:t>借助大量普通话水平测试真题，按照实际测试的流程，通过系统科学的模拟训练，综合运用所学的知识与技能，在仿真式的反复操练中，提高应试人的心理素质、应变能力和测试成绩。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53" name="矩形: 圆角 52"/>
          <p:cNvSpPr/>
          <p:nvPr/>
        </p:nvSpPr>
        <p:spPr>
          <a:xfrm rot="2704502">
            <a:off x="-565150" y="-94615"/>
            <a:ext cx="1070610" cy="951865"/>
          </a:xfrm>
          <a:prstGeom prst="roundRect">
            <a:avLst>
              <a:gd name="adj" fmla="val 26079"/>
            </a:avLst>
          </a:prstGeom>
          <a:solidFill>
            <a:srgbClr val="84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4" name="组合 53"/>
          <p:cNvGrpSpPr/>
          <p:nvPr/>
        </p:nvGrpSpPr>
        <p:grpSpPr>
          <a:xfrm rot="16200000">
            <a:off x="199390" y="315595"/>
            <a:ext cx="334010" cy="697865"/>
            <a:chOff x="476760" y="5175149"/>
            <a:chExt cx="572274" cy="1360418"/>
          </a:xfrm>
          <a:solidFill>
            <a:srgbClr val="B3D78B"/>
          </a:solidFill>
        </p:grpSpPr>
        <p:sp>
          <p:nvSpPr>
            <p:cNvPr id="55" name="椭圆 54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1003300" y="200025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lnSpc>
                <a:spcPct val="100000"/>
              </a:lnSpc>
            </a:pPr>
            <a:r>
              <a:rPr lang="zh-CN" altLang="en-US" sz="3200" b="1" dirty="0">
                <a:solidFill>
                  <a:srgbClr val="848CC4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训练目标</a:t>
            </a:r>
            <a:endParaRPr lang="zh-CN" altLang="en-US" sz="3200" b="1" dirty="0">
              <a:solidFill>
                <a:srgbClr val="848CC4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副标题 2"/>
          <p:cNvSpPr txBox="1"/>
          <p:nvPr/>
        </p:nvSpPr>
        <p:spPr>
          <a:xfrm>
            <a:off x="5552289" y="5205772"/>
            <a:ext cx="1656185" cy="311460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600" dirty="0">
                <a:solidFill>
                  <a:prstClr val="white"/>
                </a:solidFill>
                <a:cs typeface="+mn-ea"/>
                <a:sym typeface="+mn-lt"/>
              </a:rPr>
              <a:t>汇报：张三</a:t>
            </a:r>
            <a:endParaRPr lang="zh-CN" altLang="en-US" sz="16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9" name="Freeform 6"/>
          <p:cNvSpPr/>
          <p:nvPr/>
        </p:nvSpPr>
        <p:spPr bwMode="auto">
          <a:xfrm>
            <a:off x="5770245" y="2883535"/>
            <a:ext cx="653415" cy="3974465"/>
          </a:xfrm>
          <a:custGeom>
            <a:avLst/>
            <a:gdLst>
              <a:gd name="T0" fmla="*/ 182 w 260"/>
              <a:gd name="T1" fmla="*/ 130 h 1902"/>
              <a:gd name="T2" fmla="*/ 182 w 260"/>
              <a:gd name="T3" fmla="*/ 1902 h 1902"/>
              <a:gd name="T4" fmla="*/ 75 w 260"/>
              <a:gd name="T5" fmla="*/ 1902 h 1902"/>
              <a:gd name="T6" fmla="*/ 75 w 260"/>
              <a:gd name="T7" fmla="*/ 130 h 1902"/>
              <a:gd name="T8" fmla="*/ 0 w 260"/>
              <a:gd name="T9" fmla="*/ 130 h 1902"/>
              <a:gd name="T10" fmla="*/ 130 w 260"/>
              <a:gd name="T11" fmla="*/ 0 h 1902"/>
              <a:gd name="T12" fmla="*/ 260 w 260"/>
              <a:gd name="T13" fmla="*/ 130 h 1902"/>
              <a:gd name="T14" fmla="*/ 182 w 260"/>
              <a:gd name="T15" fmla="*/ 130 h 19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60" h="1902">
                <a:moveTo>
                  <a:pt x="182" y="130"/>
                </a:moveTo>
                <a:lnTo>
                  <a:pt x="182" y="1902"/>
                </a:lnTo>
                <a:lnTo>
                  <a:pt x="75" y="1902"/>
                </a:lnTo>
                <a:lnTo>
                  <a:pt x="75" y="130"/>
                </a:lnTo>
                <a:lnTo>
                  <a:pt x="0" y="130"/>
                </a:lnTo>
                <a:lnTo>
                  <a:pt x="130" y="0"/>
                </a:lnTo>
                <a:lnTo>
                  <a:pt x="260" y="130"/>
                </a:lnTo>
                <a:lnTo>
                  <a:pt x="182" y="13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>
              <a:lnSpc>
                <a:spcPct val="120000"/>
              </a:lnSpc>
            </a:pPr>
            <a:endParaRPr lang="zh-CN" altLang="en-US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0" name="Freeform 8"/>
          <p:cNvSpPr/>
          <p:nvPr/>
        </p:nvSpPr>
        <p:spPr bwMode="auto">
          <a:xfrm>
            <a:off x="4053125" y="3999230"/>
            <a:ext cx="2695339" cy="2858770"/>
          </a:xfrm>
          <a:custGeom>
            <a:avLst/>
            <a:gdLst>
              <a:gd name="T0" fmla="*/ 225 w 454"/>
              <a:gd name="T1" fmla="*/ 35 h 481"/>
              <a:gd name="T2" fmla="*/ 55 w 454"/>
              <a:gd name="T3" fmla="*/ 35 h 481"/>
              <a:gd name="T4" fmla="*/ 55 w 454"/>
              <a:gd name="T5" fmla="*/ 0 h 481"/>
              <a:gd name="T6" fmla="*/ 0 w 454"/>
              <a:gd name="T7" fmla="*/ 55 h 481"/>
              <a:gd name="T8" fmla="*/ 55 w 454"/>
              <a:gd name="T9" fmla="*/ 110 h 481"/>
              <a:gd name="T10" fmla="*/ 55 w 454"/>
              <a:gd name="T11" fmla="*/ 80 h 481"/>
              <a:gd name="T12" fmla="*/ 224 w 454"/>
              <a:gd name="T13" fmla="*/ 80 h 481"/>
              <a:gd name="T14" fmla="*/ 409 w 454"/>
              <a:gd name="T15" fmla="*/ 277 h 481"/>
              <a:gd name="T16" fmla="*/ 409 w 454"/>
              <a:gd name="T17" fmla="*/ 481 h 481"/>
              <a:gd name="T18" fmla="*/ 454 w 454"/>
              <a:gd name="T19" fmla="*/ 481 h 481"/>
              <a:gd name="T20" fmla="*/ 454 w 454"/>
              <a:gd name="T21" fmla="*/ 277 h 481"/>
              <a:gd name="T22" fmla="*/ 225 w 454"/>
              <a:gd name="T23" fmla="*/ 35 h 4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54" h="481">
                <a:moveTo>
                  <a:pt x="225" y="35"/>
                </a:moveTo>
                <a:cubicBezTo>
                  <a:pt x="55" y="35"/>
                  <a:pt x="55" y="35"/>
                  <a:pt x="55" y="35"/>
                </a:cubicBezTo>
                <a:cubicBezTo>
                  <a:pt x="55" y="0"/>
                  <a:pt x="55" y="0"/>
                  <a:pt x="55" y="0"/>
                </a:cubicBezTo>
                <a:cubicBezTo>
                  <a:pt x="0" y="55"/>
                  <a:pt x="0" y="55"/>
                  <a:pt x="0" y="55"/>
                </a:cubicBezTo>
                <a:cubicBezTo>
                  <a:pt x="55" y="110"/>
                  <a:pt x="55" y="110"/>
                  <a:pt x="55" y="110"/>
                </a:cubicBezTo>
                <a:cubicBezTo>
                  <a:pt x="55" y="80"/>
                  <a:pt x="55" y="80"/>
                  <a:pt x="55" y="80"/>
                </a:cubicBezTo>
                <a:cubicBezTo>
                  <a:pt x="224" y="80"/>
                  <a:pt x="224" y="80"/>
                  <a:pt x="224" y="80"/>
                </a:cubicBezTo>
                <a:cubicBezTo>
                  <a:pt x="340" y="80"/>
                  <a:pt x="409" y="168"/>
                  <a:pt x="409" y="277"/>
                </a:cubicBezTo>
                <a:cubicBezTo>
                  <a:pt x="409" y="481"/>
                  <a:pt x="409" y="481"/>
                  <a:pt x="409" y="481"/>
                </a:cubicBezTo>
                <a:cubicBezTo>
                  <a:pt x="454" y="481"/>
                  <a:pt x="454" y="481"/>
                  <a:pt x="454" y="481"/>
                </a:cubicBezTo>
                <a:cubicBezTo>
                  <a:pt x="454" y="277"/>
                  <a:pt x="454" y="277"/>
                  <a:pt x="454" y="277"/>
                </a:cubicBezTo>
                <a:cubicBezTo>
                  <a:pt x="454" y="145"/>
                  <a:pt x="363" y="35"/>
                  <a:pt x="225" y="35"/>
                </a:cubicBezTo>
                <a:close/>
              </a:path>
            </a:pathLst>
          </a:custGeom>
          <a:solidFill>
            <a:srgbClr val="F2757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>
              <a:lnSpc>
                <a:spcPct val="120000"/>
              </a:lnSpc>
            </a:pPr>
            <a:endParaRPr lang="zh-CN" altLang="en-US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3" name="Freeform 7"/>
          <p:cNvSpPr/>
          <p:nvPr/>
        </p:nvSpPr>
        <p:spPr bwMode="auto">
          <a:xfrm>
            <a:off x="5443539" y="3999230"/>
            <a:ext cx="2695339" cy="2858770"/>
          </a:xfrm>
          <a:custGeom>
            <a:avLst/>
            <a:gdLst>
              <a:gd name="T0" fmla="*/ 229 w 454"/>
              <a:gd name="T1" fmla="*/ 35 h 481"/>
              <a:gd name="T2" fmla="*/ 399 w 454"/>
              <a:gd name="T3" fmla="*/ 35 h 481"/>
              <a:gd name="T4" fmla="*/ 399 w 454"/>
              <a:gd name="T5" fmla="*/ 0 h 481"/>
              <a:gd name="T6" fmla="*/ 454 w 454"/>
              <a:gd name="T7" fmla="*/ 55 h 481"/>
              <a:gd name="T8" fmla="*/ 399 w 454"/>
              <a:gd name="T9" fmla="*/ 110 h 481"/>
              <a:gd name="T10" fmla="*/ 399 w 454"/>
              <a:gd name="T11" fmla="*/ 80 h 481"/>
              <a:gd name="T12" fmla="*/ 230 w 454"/>
              <a:gd name="T13" fmla="*/ 80 h 481"/>
              <a:gd name="T14" fmla="*/ 45 w 454"/>
              <a:gd name="T15" fmla="*/ 277 h 481"/>
              <a:gd name="T16" fmla="*/ 45 w 454"/>
              <a:gd name="T17" fmla="*/ 481 h 481"/>
              <a:gd name="T18" fmla="*/ 0 w 454"/>
              <a:gd name="T19" fmla="*/ 481 h 481"/>
              <a:gd name="T20" fmla="*/ 0 w 454"/>
              <a:gd name="T21" fmla="*/ 277 h 481"/>
              <a:gd name="T22" fmla="*/ 229 w 454"/>
              <a:gd name="T23" fmla="*/ 35 h 4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54" h="481">
                <a:moveTo>
                  <a:pt x="229" y="35"/>
                </a:moveTo>
                <a:cubicBezTo>
                  <a:pt x="399" y="35"/>
                  <a:pt x="399" y="35"/>
                  <a:pt x="399" y="35"/>
                </a:cubicBezTo>
                <a:cubicBezTo>
                  <a:pt x="399" y="0"/>
                  <a:pt x="399" y="0"/>
                  <a:pt x="399" y="0"/>
                </a:cubicBezTo>
                <a:cubicBezTo>
                  <a:pt x="454" y="55"/>
                  <a:pt x="454" y="55"/>
                  <a:pt x="454" y="55"/>
                </a:cubicBezTo>
                <a:cubicBezTo>
                  <a:pt x="399" y="110"/>
                  <a:pt x="399" y="110"/>
                  <a:pt x="399" y="110"/>
                </a:cubicBezTo>
                <a:cubicBezTo>
                  <a:pt x="399" y="80"/>
                  <a:pt x="399" y="80"/>
                  <a:pt x="399" y="80"/>
                </a:cubicBezTo>
                <a:cubicBezTo>
                  <a:pt x="230" y="80"/>
                  <a:pt x="230" y="80"/>
                  <a:pt x="230" y="80"/>
                </a:cubicBezTo>
                <a:cubicBezTo>
                  <a:pt x="114" y="80"/>
                  <a:pt x="45" y="168"/>
                  <a:pt x="45" y="277"/>
                </a:cubicBezTo>
                <a:cubicBezTo>
                  <a:pt x="45" y="481"/>
                  <a:pt x="45" y="481"/>
                  <a:pt x="45" y="481"/>
                </a:cubicBezTo>
                <a:cubicBezTo>
                  <a:pt x="0" y="481"/>
                  <a:pt x="0" y="481"/>
                  <a:pt x="0" y="481"/>
                </a:cubicBezTo>
                <a:cubicBezTo>
                  <a:pt x="0" y="277"/>
                  <a:pt x="0" y="277"/>
                  <a:pt x="0" y="277"/>
                </a:cubicBezTo>
                <a:cubicBezTo>
                  <a:pt x="0" y="145"/>
                  <a:pt x="90" y="35"/>
                  <a:pt x="229" y="35"/>
                </a:cubicBezTo>
                <a:close/>
              </a:path>
            </a:pathLst>
          </a:custGeom>
          <a:solidFill>
            <a:srgbClr val="B3D78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>
              <a:lnSpc>
                <a:spcPct val="120000"/>
              </a:lnSpc>
            </a:pPr>
            <a:endParaRPr lang="zh-CN" altLang="en-US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5" name="矩形: 圆角 44"/>
          <p:cNvSpPr/>
          <p:nvPr/>
        </p:nvSpPr>
        <p:spPr>
          <a:xfrm rot="2704502">
            <a:off x="-565150" y="-94615"/>
            <a:ext cx="1070610" cy="951865"/>
          </a:xfrm>
          <a:prstGeom prst="roundRect">
            <a:avLst>
              <a:gd name="adj" fmla="val 26079"/>
            </a:avLst>
          </a:prstGeom>
          <a:solidFill>
            <a:srgbClr val="84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6" name="组合 45"/>
          <p:cNvGrpSpPr/>
          <p:nvPr/>
        </p:nvGrpSpPr>
        <p:grpSpPr>
          <a:xfrm rot="16200000">
            <a:off x="199390" y="315595"/>
            <a:ext cx="334010" cy="697865"/>
            <a:chOff x="476760" y="5175149"/>
            <a:chExt cx="572274" cy="1360418"/>
          </a:xfrm>
          <a:solidFill>
            <a:srgbClr val="B3D78B"/>
          </a:solidFill>
        </p:grpSpPr>
        <p:sp>
          <p:nvSpPr>
            <p:cNvPr id="47" name="椭圆 46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1003300" y="200025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lnSpc>
                <a:spcPct val="100000"/>
              </a:lnSpc>
            </a:pPr>
            <a:r>
              <a:rPr lang="zh-CN" altLang="en-US" sz="3200" b="1" dirty="0">
                <a:solidFill>
                  <a:srgbClr val="848CC4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实践操练</a:t>
            </a:r>
            <a:endParaRPr lang="zh-CN" altLang="en-US" sz="3200" b="1" dirty="0">
              <a:solidFill>
                <a:srgbClr val="848CC4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61695" y="1325880"/>
            <a:ext cx="1047115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l" fontAlgn="auto">
              <a:lnSpc>
                <a:spcPct val="100000"/>
              </a:lnSpc>
            </a:pPr>
            <a:r>
              <a:rPr lang="zh-CN" altLang="en-US" sz="2000" dirty="0">
                <a:cs typeface="+mn-ea"/>
                <a:sym typeface="+mn-lt"/>
              </a:rPr>
              <a:t>下面是</a:t>
            </a:r>
            <a:r>
              <a:rPr lang="zh-CN" altLang="en-US" sz="2000" u="sng" dirty="0">
                <a:solidFill>
                  <a:srgbClr val="FF0000"/>
                </a:solidFill>
                <a:cs typeface="+mn-ea"/>
                <a:sym typeface="+mn-lt"/>
              </a:rPr>
              <a:t> 60 套普通话水平测试全真模拟试卷</a:t>
            </a:r>
            <a:r>
              <a:rPr lang="zh-CN" altLang="en-US" sz="2000" dirty="0">
                <a:cs typeface="+mn-ea"/>
                <a:sym typeface="+mn-lt"/>
              </a:rPr>
              <a:t>。应试人可利用手机的录音、录像功能，严格按照实际测试的流程和时间进行实战演习，然后回放手机所录音像，并根据评分细则，参照《普通话水平测试大纲》或新版《现代汉语词典》为自己评分。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4" name="Text Box 7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gray">
          <a:xfrm>
            <a:off x="4171315" y="840105"/>
            <a:ext cx="1598930" cy="386080"/>
          </a:xfrm>
          <a:prstGeom prst="rect">
            <a:avLst/>
          </a:prstGeom>
          <a:noFill/>
          <a:ln w="9525" algn="ctr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rgbClr val="F2757D"/>
                </a:solidFill>
                <a:latin typeface="+mn-lt"/>
                <a:ea typeface="+mn-ea"/>
                <a:cs typeface="+mn-ea"/>
                <a:sym typeface="+mn-lt"/>
              </a:rPr>
              <a:t>详见</a:t>
            </a:r>
            <a:r>
              <a:rPr lang="en-US" altLang="zh-CN" sz="1600" dirty="0">
                <a:solidFill>
                  <a:srgbClr val="F2757D"/>
                </a:solidFill>
                <a:latin typeface="+mn-lt"/>
                <a:ea typeface="+mn-ea"/>
                <a:cs typeface="+mn-ea"/>
                <a:sym typeface="+mn-lt"/>
              </a:rPr>
              <a:t>word</a:t>
            </a:r>
            <a:r>
              <a:rPr lang="zh-CN" altLang="en-US" sz="1600" dirty="0">
                <a:solidFill>
                  <a:srgbClr val="F2757D"/>
                </a:solidFill>
                <a:latin typeface="+mn-lt"/>
                <a:ea typeface="+mn-ea"/>
                <a:cs typeface="+mn-ea"/>
                <a:sym typeface="+mn-lt"/>
              </a:rPr>
              <a:t>文档</a:t>
            </a:r>
            <a:endParaRPr lang="zh-CN" altLang="en-US" sz="1600" dirty="0">
              <a:solidFill>
                <a:srgbClr val="F2757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23" grpId="0" bldLvl="0" animBg="1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矩形: 圆角 46"/>
          <p:cNvSpPr/>
          <p:nvPr/>
        </p:nvSpPr>
        <p:spPr>
          <a:xfrm rot="2704502">
            <a:off x="-3474601" y="2373523"/>
            <a:ext cx="7240602" cy="5208530"/>
          </a:xfrm>
          <a:prstGeom prst="roundRect">
            <a:avLst>
              <a:gd name="adj" fmla="val 26079"/>
            </a:avLst>
          </a:prstGeom>
          <a:solidFill>
            <a:srgbClr val="84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图文框 1"/>
          <p:cNvSpPr/>
          <p:nvPr/>
        </p:nvSpPr>
        <p:spPr>
          <a:xfrm>
            <a:off x="1695512" y="1688431"/>
            <a:ext cx="8800976" cy="3545305"/>
          </a:xfrm>
          <a:prstGeom prst="frame">
            <a:avLst>
              <a:gd name="adj1" fmla="val 6250"/>
            </a:avLst>
          </a:prstGeom>
          <a:solidFill>
            <a:srgbClr val="BCBD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6" name="PA_矩形 29"/>
          <p:cNvSpPr/>
          <p:nvPr>
            <p:custDataLst>
              <p:tags r:id="rId1"/>
            </p:custDataLst>
          </p:nvPr>
        </p:nvSpPr>
        <p:spPr>
          <a:xfrm>
            <a:off x="2674388" y="2738652"/>
            <a:ext cx="6738325" cy="1445260"/>
          </a:xfrm>
          <a:prstGeom prst="rect">
            <a:avLst/>
          </a:prstGeom>
          <a:ln>
            <a:noFill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zh-CN" altLang="en-US" sz="8800" b="1" dirty="0">
                <a:latin typeface="思源黑体 CN Bold" panose="020B0800000000000000" pitchFamily="34" charset="-122"/>
                <a:ea typeface="思源黑体 CN Bold" panose="020B0800000000000000" pitchFamily="34" charset="-122"/>
                <a:cs typeface="Open Sans" panose="020B0606030504020204" pitchFamily="34" charset="0"/>
              </a:rPr>
              <a:t>感谢观看</a:t>
            </a:r>
            <a:endParaRPr lang="zh-CN" altLang="en-US" sz="8800" b="1" dirty="0">
              <a:latin typeface="思源黑体 CN Bold" panose="020B0800000000000000" pitchFamily="34" charset="-122"/>
              <a:ea typeface="思源黑体 CN Bold" panose="020B0800000000000000" pitchFamily="34" charset="-122"/>
              <a:cs typeface="Open Sans" panose="020B0606030504020204" pitchFamily="34" charset="0"/>
            </a:endParaRPr>
          </a:p>
        </p:txBody>
      </p:sp>
      <p:sp>
        <p:nvSpPr>
          <p:cNvPr id="46" name="矩形: 圆角 45"/>
          <p:cNvSpPr/>
          <p:nvPr/>
        </p:nvSpPr>
        <p:spPr>
          <a:xfrm rot="2704502">
            <a:off x="9633623" y="108169"/>
            <a:ext cx="4074308" cy="4122559"/>
          </a:xfrm>
          <a:prstGeom prst="roundRect">
            <a:avLst>
              <a:gd name="adj" fmla="val 26079"/>
            </a:avLst>
          </a:prstGeom>
          <a:solidFill>
            <a:srgbClr val="F275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9" name="组合 48"/>
          <p:cNvGrpSpPr/>
          <p:nvPr/>
        </p:nvGrpSpPr>
        <p:grpSpPr>
          <a:xfrm>
            <a:off x="663790" y="4577888"/>
            <a:ext cx="572274" cy="1360418"/>
            <a:chOff x="476760" y="5175149"/>
            <a:chExt cx="572274" cy="1360418"/>
          </a:xfrm>
          <a:solidFill>
            <a:schemeClr val="bg1"/>
          </a:solidFill>
        </p:grpSpPr>
        <p:sp>
          <p:nvSpPr>
            <p:cNvPr id="50" name="椭圆 49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1" name="组合 70"/>
          <p:cNvGrpSpPr/>
          <p:nvPr/>
        </p:nvGrpSpPr>
        <p:grpSpPr>
          <a:xfrm rot="16200000">
            <a:off x="2562062" y="104189"/>
            <a:ext cx="572274" cy="1360418"/>
            <a:chOff x="476760" y="5175149"/>
            <a:chExt cx="572274" cy="1360418"/>
          </a:xfrm>
          <a:solidFill>
            <a:srgbClr val="F2757D"/>
          </a:solidFill>
        </p:grpSpPr>
        <p:sp>
          <p:nvSpPr>
            <p:cNvPr id="72" name="椭圆 71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79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椭圆 88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椭圆 89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椭圆 90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椭圆 91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3" name="矩形: 圆角 92"/>
          <p:cNvSpPr/>
          <p:nvPr/>
        </p:nvSpPr>
        <p:spPr>
          <a:xfrm rot="2704502">
            <a:off x="7505079" y="-1868091"/>
            <a:ext cx="2558959" cy="2454727"/>
          </a:xfrm>
          <a:prstGeom prst="roundRect">
            <a:avLst>
              <a:gd name="adj" fmla="val 26079"/>
            </a:avLst>
          </a:prstGeom>
          <a:solidFill>
            <a:srgbClr val="B3D7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5" name="组合 94"/>
          <p:cNvGrpSpPr/>
          <p:nvPr/>
        </p:nvGrpSpPr>
        <p:grpSpPr>
          <a:xfrm rot="16200000">
            <a:off x="9178631" y="5411716"/>
            <a:ext cx="572274" cy="1360418"/>
            <a:chOff x="476760" y="5175149"/>
            <a:chExt cx="572274" cy="1360418"/>
          </a:xfrm>
          <a:solidFill>
            <a:srgbClr val="848CC4"/>
          </a:solidFill>
        </p:grpSpPr>
        <p:sp>
          <p:nvSpPr>
            <p:cNvPr id="96" name="椭圆 95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椭圆 98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椭圆 135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椭圆 136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椭圆 137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椭圆 138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椭圆 139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椭圆 140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椭圆 141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椭圆 142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椭圆 143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椭圆 144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椭圆 145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椭圆 146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椭圆 147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椭圆 148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椭圆 149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椭圆 150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椭圆 151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</p:bldLst>
  </p:timing>
</p:sld>
</file>

<file path=ppt/tags/tag1.xml><?xml version="1.0" encoding="utf-8"?>
<p:tagLst xmlns:p="http://schemas.openxmlformats.org/presentationml/2006/main">
  <p:tag name="PA" val="v3.0.1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PA" val="v3.0.1"/>
</p:tagLst>
</file>

<file path=ppt/tags/tag15.xml><?xml version="1.0" encoding="utf-8"?>
<p:tagLst xmlns:p="http://schemas.openxmlformats.org/presentationml/2006/main">
  <p:tag name="ISPRING_PRESENTATION_TITLE" val="黄蓝色简约商务汇报PPT模板"/>
  <p:tag name="KSO_WPP_MARK_KEY" val="029ff544-3c53-4b6b-942a-ee89cfa3dcb1"/>
  <p:tag name="COMMONDATA" val="eyJoZGlkIjoiZWNhYzc5NThlMmQ4YTlhZTI0ZTMyYWFhZWUyMTMxNjc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第一PPT，www.1ppt.com">
  <a:themeElements>
    <a:clrScheme name="自定义 44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000"/>
      </a:accent1>
      <a:accent2>
        <a:srgbClr val="EC7016"/>
      </a:accent2>
      <a:accent3>
        <a:srgbClr val="FFC000"/>
      </a:accent3>
      <a:accent4>
        <a:srgbClr val="EC7016"/>
      </a:accent4>
      <a:accent5>
        <a:srgbClr val="FFC000"/>
      </a:accent5>
      <a:accent6>
        <a:srgbClr val="EC7016"/>
      </a:accent6>
      <a:hlink>
        <a:srgbClr val="FFC000"/>
      </a:hlink>
      <a:folHlink>
        <a:srgbClr val="EC7016"/>
      </a:folHlink>
    </a:clrScheme>
    <a:fontScheme name="Temp">
      <a:majorFont>
        <a:latin typeface="思源黑体 CN Normal"/>
        <a:ea typeface="思源黑体 CN Normal"/>
        <a:cs typeface=""/>
      </a:majorFont>
      <a:minorFont>
        <a:latin typeface="思源黑体 CN Normal"/>
        <a:ea typeface="思源黑体 CN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F8F5F0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包图主题2</Template>
  <TotalTime>0</TotalTime>
  <Words>343</Words>
  <Application>WPS 演示</Application>
  <PresentationFormat>宽屏</PresentationFormat>
  <Paragraphs>42</Paragraphs>
  <Slides>6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5" baseType="lpstr">
      <vt:lpstr>Arial</vt:lpstr>
      <vt:lpstr>宋体</vt:lpstr>
      <vt:lpstr>Wingdings</vt:lpstr>
      <vt:lpstr>思源黑体 CN Bold</vt:lpstr>
      <vt:lpstr>Open Sans</vt:lpstr>
      <vt:lpstr>Segoe Print</vt:lpstr>
      <vt:lpstr>思源宋体 CN</vt:lpstr>
      <vt:lpstr>思源黑体 CN Medium</vt:lpstr>
      <vt:lpstr>经典综艺体简</vt:lpstr>
      <vt:lpstr>微软雅黑</vt:lpstr>
      <vt:lpstr>Calibri</vt:lpstr>
      <vt:lpstr>字魂59号-创粗黑</vt:lpstr>
      <vt:lpstr>黑体</vt:lpstr>
      <vt:lpstr>Calibri Light</vt:lpstr>
      <vt:lpstr>Symbol</vt:lpstr>
      <vt:lpstr>思源黑体 CN Normal</vt:lpstr>
      <vt:lpstr>Arial Unicode MS</vt:lpstr>
      <vt:lpstr>等线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黄蓝色简约商务汇报PPT模板</dc:title>
  <dc:creator>.</dc:creator>
  <cp:keywords>www.1ppt.com</cp:keywords>
  <dc:description>第一PPT，www.1ppt.com</dc:description>
  <cp:lastModifiedBy>薛东西</cp:lastModifiedBy>
  <cp:revision>410</cp:revision>
  <dcterms:created xsi:type="dcterms:W3CDTF">2017-08-18T03:02:00Z</dcterms:created>
  <dcterms:modified xsi:type="dcterms:W3CDTF">2023-05-30T06:33:51Z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4FC1DD3F39734AE59B59D41B69739414_13</vt:lpwstr>
  </property>
</Properties>
</file>