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708" r:id="rId3"/>
    <p:sldId id="619" r:id="rId5"/>
    <p:sldId id="422" r:id="rId6"/>
    <p:sldId id="995" r:id="rId7"/>
    <p:sldId id="996" r:id="rId8"/>
    <p:sldId id="997" r:id="rId9"/>
    <p:sldId id="998" r:id="rId10"/>
    <p:sldId id="1001" r:id="rId11"/>
    <p:sldId id="1002" r:id="rId12"/>
    <p:sldId id="1003" r:id="rId13"/>
    <p:sldId id="1004" r:id="rId14"/>
    <p:sldId id="1005" r:id="rId15"/>
    <p:sldId id="1006" r:id="rId16"/>
    <p:sldId id="1007" r:id="rId17"/>
    <p:sldId id="1008" r:id="rId18"/>
    <p:sldId id="1009" r:id="rId19"/>
    <p:sldId id="1010" r:id="rId20"/>
    <p:sldId id="1011" r:id="rId21"/>
    <p:sldId id="1012" r:id="rId22"/>
    <p:sldId id="1013" r:id="rId23"/>
    <p:sldId id="1014" r:id="rId24"/>
    <p:sldId id="1015" r:id="rId25"/>
    <p:sldId id="1016" r:id="rId26"/>
    <p:sldId id="1018" r:id="rId27"/>
    <p:sldId id="1019" r:id="rId28"/>
    <p:sldId id="1017" r:id="rId29"/>
    <p:sldId id="1020" r:id="rId30"/>
    <p:sldId id="1021" r:id="rId31"/>
    <p:sldId id="1022" r:id="rId32"/>
    <p:sldId id="1023" r:id="rId33"/>
    <p:sldId id="1024" r:id="rId34"/>
    <p:sldId id="1025" r:id="rId35"/>
    <p:sldId id="1026" r:id="rId36"/>
    <p:sldId id="1027" r:id="rId37"/>
    <p:sldId id="1028" r:id="rId38"/>
    <p:sldId id="1029" r:id="rId39"/>
    <p:sldId id="1030" r:id="rId40"/>
    <p:sldId id="1031" r:id="rId41"/>
    <p:sldId id="1032" r:id="rId42"/>
    <p:sldId id="993" r:id="rId43"/>
  </p:sldIdLst>
  <p:sldSz cx="12192000" cy="6858000"/>
  <p:notesSz cx="6858000" cy="9144000"/>
  <p:custDataLst>
    <p:tags r:id="rId4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0" userDrawn="1">
          <p15:clr>
            <a:srgbClr val="A4A3A4"/>
          </p15:clr>
        </p15:guide>
        <p15:guide id="2" pos="39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8CC4"/>
    <a:srgbClr val="B3D78B"/>
    <a:srgbClr val="BCBDC0"/>
    <a:srgbClr val="B8B8B8"/>
    <a:srgbClr val="F2757D"/>
    <a:srgbClr val="865E22"/>
    <a:srgbClr val="A37229"/>
    <a:srgbClr val="F6E0C3"/>
    <a:srgbClr val="C78D38"/>
    <a:srgbClr val="FDC7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1312" autoAdjust="0"/>
  </p:normalViewPr>
  <p:slideViewPr>
    <p:cSldViewPr snapToGrid="0" showGuides="1">
      <p:cViewPr varScale="1">
        <p:scale>
          <a:sx n="64" d="100"/>
          <a:sy n="64" d="100"/>
        </p:scale>
        <p:origin x="996" y="66"/>
      </p:cViewPr>
      <p:guideLst>
        <p:guide orient="horz" pos="2130"/>
        <p:guide pos="3901"/>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147.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68580" tIns="34290" rIns="68580" bIns="34290"/>
          <a:lstStyle/>
          <a:p>
            <a:fld id="{94412CCE-ADD6-42CD-851E-5C028327A23D}" type="datetimeFigureOut">
              <a:rPr lang="zh-CN" altLang="en-US" smtClean="0"/>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lIns="68580" tIns="34290" rIns="68580" bIns="34290"/>
          <a:lstStyle/>
          <a:p>
            <a:fld id="{6024CF4C-2EA2-4F37-B5BF-1976E1C013A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5.xml"/><Relationship Id="rId4" Type="http://schemas.openxmlformats.org/officeDocument/2006/relationships/image" Target="../media/image7.jpe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5.xml"/><Relationship Id="rId4" Type="http://schemas.openxmlformats.org/officeDocument/2006/relationships/image" Target="../media/image8.jpeg"/><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5.xml"/><Relationship Id="rId4" Type="http://schemas.openxmlformats.org/officeDocument/2006/relationships/image" Target="../media/image7.jpeg"/><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4.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2" Type="http://schemas.openxmlformats.org/officeDocument/2006/relationships/notesSlide" Target="../notesSlides/notesSlide14.xml"/><Relationship Id="rId11" Type="http://schemas.openxmlformats.org/officeDocument/2006/relationships/slideLayout" Target="../slideLayouts/slideLayout5.xml"/><Relationship Id="rId10" Type="http://schemas.openxmlformats.org/officeDocument/2006/relationships/image" Target="../media/image9.png"/><Relationship Id="rId1" Type="http://schemas.openxmlformats.org/officeDocument/2006/relationships/tags" Target="../tags/tag51.xml"/></Relationships>
</file>

<file path=ppt/slides/_rels/slide15.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5" Type="http://schemas.openxmlformats.org/officeDocument/2006/relationships/notesSlide" Target="../notesSlides/notesSlide15.xml"/><Relationship Id="rId14" Type="http://schemas.openxmlformats.org/officeDocument/2006/relationships/slideLayout" Target="../slideLayouts/slideLayout5.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tags" Target="../tags/tag60.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5.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5.xml"/><Relationship Id="rId4" Type="http://schemas.openxmlformats.org/officeDocument/2006/relationships/image" Target="../media/image10.png"/><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tags" Target="../tags/tag91.xml"/><Relationship Id="rId4" Type="http://schemas.openxmlformats.org/officeDocument/2006/relationships/image" Target="../media/image11.png"/><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5.xml"/><Relationship Id="rId4" Type="http://schemas.openxmlformats.org/officeDocument/2006/relationships/image" Target="../media/image13.png"/><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5.xml"/><Relationship Id="rId4" Type="http://schemas.openxmlformats.org/officeDocument/2006/relationships/image" Target="../media/image14.png"/><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5.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5.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15.png"/><Relationship Id="rId1" Type="http://schemas.openxmlformats.org/officeDocument/2006/relationships/tags" Target="../tags/tag104.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5.xml"/><Relationship Id="rId4" Type="http://schemas.openxmlformats.org/officeDocument/2006/relationships/image" Target="../media/image16.png"/><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5.xml"/><Relationship Id="rId4" Type="http://schemas.openxmlformats.org/officeDocument/2006/relationships/image" Target="../media/image17.png"/><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5.xml"/><Relationship Id="rId4" Type="http://schemas.openxmlformats.org/officeDocument/2006/relationships/image" Target="../media/image18.png"/><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5.xml"/><Relationship Id="rId2" Type="http://schemas.openxmlformats.org/officeDocument/2006/relationships/tags" Target="../tags/tag117.xml"/><Relationship Id="rId1" Type="http://schemas.openxmlformats.org/officeDocument/2006/relationships/tags" Target="../tags/tag116.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5.xml"/><Relationship Id="rId4" Type="http://schemas.openxmlformats.org/officeDocument/2006/relationships/image" Target="../media/image19.png"/><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5.xml"/><Relationship Id="rId4" Type="http://schemas.openxmlformats.org/officeDocument/2006/relationships/image" Target="../media/image20.png"/><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tags" Target="../tags/tag127.xml"/><Relationship Id="rId4" Type="http://schemas.openxmlformats.org/officeDocument/2006/relationships/image" Target="../media/image21.png"/><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5.xml"/><Relationship Id="rId4" Type="http://schemas.openxmlformats.org/officeDocument/2006/relationships/image" Target="../media/image23.png"/><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5.xml"/><Relationship Id="rId4" Type="http://schemas.openxmlformats.org/officeDocument/2006/relationships/image" Target="../media/image24.png"/><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5.xml"/><Relationship Id="rId4" Type="http://schemas.openxmlformats.org/officeDocument/2006/relationships/image" Target="../media/image25.png"/><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5.xml"/><Relationship Id="rId4" Type="http://schemas.openxmlformats.org/officeDocument/2006/relationships/image" Target="../media/image26.png"/><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5.xml"/><Relationship Id="rId4" Type="http://schemas.openxmlformats.org/officeDocument/2006/relationships/image" Target="../media/image27.png"/><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5.xml"/><Relationship Id="rId4" Type="http://schemas.openxmlformats.org/officeDocument/2006/relationships/image" Target="../media/image28.png"/><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146.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png"/><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notesSlide" Target="../notesSlides/notesSlide5.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png"/><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image" Target="../media/image5.png"/><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notesSlide" Target="../notesSlides/notesSlide6.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461663" y="2603397"/>
            <a:ext cx="6738325" cy="1014730"/>
          </a:xfrm>
          <a:prstGeom prst="rect">
            <a:avLst/>
          </a:prstGeom>
          <a:ln>
            <a:noFill/>
          </a:ln>
          <a:effectLst/>
        </p:spPr>
        <p:txBody>
          <a:bodyPr wrap="square">
            <a:spAutoFit/>
          </a:bodyPr>
          <a:lstStyle/>
          <a:p>
            <a:pPr algn="dist"/>
            <a:r>
              <a:rPr sz="6000" b="1" dirty="0">
                <a:latin typeface="思源黑体 CN Bold" panose="020B0800000000000000" pitchFamily="34" charset="-122"/>
                <a:ea typeface="思源黑体 CN Bold" panose="020B0800000000000000" pitchFamily="34" charset="-122"/>
                <a:cs typeface="Open Sans" panose="020B0606030504020204" pitchFamily="34" charset="0"/>
              </a:rPr>
              <a:t>　新编普通话教程</a:t>
            </a:r>
            <a:endParaRPr sz="60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104136" y="3916045"/>
            <a:ext cx="6096000" cy="398780"/>
          </a:xfrm>
          <a:prstGeom prst="rect">
            <a:avLst/>
          </a:prstGeom>
          <a:noFill/>
        </p:spPr>
        <p:txBody>
          <a:bodyPr wrap="square" rtlCol="0" anchor="t">
            <a:spAutoFit/>
          </a:bodyPr>
          <a:p>
            <a:pPr algn="ctr"/>
            <a:r>
              <a:rPr lang="zh-CN" altLang="en-US" sz="2000" b="1" dirty="0">
                <a:latin typeface="思源宋体 CN" panose="02020400000000000000" pitchFamily="18" charset="-122"/>
                <a:ea typeface="思源黑体 CN Bold" panose="020B0800000000000000" pitchFamily="34" charset="-122"/>
                <a:sym typeface="+mn-ea"/>
              </a:rPr>
              <a:t>主编</a:t>
            </a:r>
            <a:r>
              <a:rPr lang="en-US" altLang="zh-CN" sz="2000" b="1" dirty="0">
                <a:latin typeface="思源宋体 CN" panose="02020400000000000000" pitchFamily="18" charset="-122"/>
                <a:ea typeface="思源黑体 CN Bold" panose="020B0800000000000000" pitchFamily="34" charset="-122"/>
                <a:sym typeface="+mn-ea"/>
              </a:rPr>
              <a:t> </a:t>
            </a:r>
            <a:r>
              <a:rPr lang="zh-CN" altLang="en-US" sz="2000" b="1" dirty="0">
                <a:latin typeface="思源宋体 CN" panose="02020400000000000000" pitchFamily="18" charset="-122"/>
                <a:ea typeface="思源黑体 CN Bold" panose="020B0800000000000000" pitchFamily="34" charset="-122"/>
                <a:sym typeface="+mn-ea"/>
              </a:rPr>
              <a:t>◎</a:t>
            </a:r>
            <a:r>
              <a:rPr lang="en-US" altLang="zh-CN" sz="2000" b="1" dirty="0">
                <a:latin typeface="思源宋体 CN" panose="02020400000000000000" pitchFamily="18" charset="-122"/>
                <a:ea typeface="思源黑体 CN Bold" panose="020B0800000000000000" pitchFamily="34" charset="-122"/>
                <a:sym typeface="+mn-ea"/>
              </a:rPr>
              <a:t> 张楠  贺雅静  刘芳</a:t>
            </a:r>
            <a:endParaRPr lang="en-US" altLang="zh-CN" sz="2000" b="1" dirty="0">
              <a:latin typeface="思源宋体 CN" panose="02020400000000000000" pitchFamily="18" charset="-122"/>
              <a:ea typeface="思源黑体 CN Bold" panose="020B0800000000000000" pitchFamily="3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4880548" y="5511165"/>
            <a:ext cx="2431415" cy="638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二、轻声</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（一）什么是轻声</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5360670" y="1733550"/>
            <a:ext cx="469138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普通话的每一个音节都有它的声调，可是在词或句子里许多音节常常失去原有的声调而变成又轻又短的声音，这就是轻声。</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pic>
        <p:nvPicPr>
          <p:cNvPr id="12" name="图片 11" descr="普通话"/>
          <p:cNvPicPr>
            <a:picLocks noChangeAspect="1"/>
          </p:cNvPicPr>
          <p:nvPr/>
        </p:nvPicPr>
        <p:blipFill>
          <a:blip r:embed="rId4"/>
          <a:stretch>
            <a:fillRect/>
          </a:stretch>
        </p:blipFill>
        <p:spPr>
          <a:xfrm>
            <a:off x="1030605" y="1751330"/>
            <a:ext cx="4080510" cy="295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二、轻声</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（一）什么是轻声</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5360670" y="1733550"/>
            <a:ext cx="469138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从</a:t>
            </a:r>
            <a:r>
              <a:rPr lang="zh-CN" altLang="en-US" sz="2400" b="1" dirty="0">
                <a:solidFill>
                  <a:srgbClr val="848CC4"/>
                </a:solidFill>
                <a:latin typeface="微软雅黑" panose="020B0503020204020204" charset="-122"/>
                <a:ea typeface="微软雅黑" panose="020B0503020204020204" charset="-122"/>
                <a:cs typeface="微软雅黑" panose="020B0503020204020204" charset="-122"/>
                <a:sym typeface="+mn-lt"/>
              </a:rPr>
              <a:t>声学</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上分析，轻声音节的能量较弱，是音高、音长、音色、音强综合变化的效应，但这些语音的要素在轻声音节的辨别中所起作用的大小是不同的。语音实验证明，轻声音节的特性是由音高和音长这两个比较重要的因素构成的。</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pic>
        <p:nvPicPr>
          <p:cNvPr id="12" name="图片 11" descr="C:\Users\Administrator\Desktop\645.jpg645"/>
          <p:cNvPicPr>
            <a:picLocks noChangeAspect="1"/>
          </p:cNvPicPr>
          <p:nvPr/>
        </p:nvPicPr>
        <p:blipFill>
          <a:blip r:embed="rId4"/>
          <a:srcRect/>
          <a:stretch>
            <a:fillRect/>
          </a:stretch>
        </p:blipFill>
        <p:spPr>
          <a:xfrm>
            <a:off x="1591945" y="1786890"/>
            <a:ext cx="3130550" cy="3766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二、轻声</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（一）什么是轻声</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5552440" y="1733550"/>
            <a:ext cx="469138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从</a:t>
            </a:r>
            <a:r>
              <a:rPr lang="zh-CN" altLang="en-US" sz="2400" b="1" dirty="0">
                <a:solidFill>
                  <a:srgbClr val="848CC4"/>
                </a:solidFill>
                <a:latin typeface="微软雅黑" panose="020B0503020204020204" charset="-122"/>
                <a:ea typeface="微软雅黑" panose="020B0503020204020204" charset="-122"/>
                <a:cs typeface="微软雅黑" panose="020B0503020204020204" charset="-122"/>
                <a:sym typeface="+mn-lt"/>
              </a:rPr>
              <a:t>音高</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上看，轻声音节失去原有的声调调值，变为轻声音节特有的音高形式，构成轻声调值；从音长上看，轻声音节一般短于正常重读音节的长度，甚至大大缩短，可见音的长短是构成轻声特</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性的另一重要因素。</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pic>
        <p:nvPicPr>
          <p:cNvPr id="12" name="图片 11" descr="普通话"/>
          <p:cNvPicPr>
            <a:picLocks noChangeAspect="1"/>
          </p:cNvPicPr>
          <p:nvPr/>
        </p:nvPicPr>
        <p:blipFill>
          <a:blip r:embed="rId4"/>
          <a:stretch>
            <a:fillRect/>
          </a:stretch>
        </p:blipFill>
        <p:spPr>
          <a:xfrm>
            <a:off x="1030605" y="1751330"/>
            <a:ext cx="4080510" cy="295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二、轻声</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（一）什么是轻声</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1353820" y="1485900"/>
            <a:ext cx="889000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轻声音节的</a:t>
            </a:r>
            <a:r>
              <a:rPr lang="zh-CN" altLang="en-US" sz="2400" b="1" dirty="0">
                <a:solidFill>
                  <a:srgbClr val="848CC4"/>
                </a:solidFill>
                <a:latin typeface="微软雅黑" panose="020B0503020204020204" charset="-122"/>
                <a:ea typeface="微软雅黑" panose="020B0503020204020204" charset="-122"/>
                <a:cs typeface="微软雅黑" panose="020B0503020204020204" charset="-122"/>
                <a:sym typeface="+mn-lt"/>
              </a:rPr>
              <a:t>音色</a:t>
            </a:r>
            <a:r>
              <a:rPr lang="zh-CN" altLang="en-US" sz="2400" dirty="0">
                <a:latin typeface="微软雅黑" panose="020B0503020204020204" charset="-122"/>
                <a:ea typeface="微软雅黑" panose="020B0503020204020204" charset="-122"/>
                <a:cs typeface="微软雅黑" panose="020B0503020204020204" charset="-122"/>
                <a:sym typeface="+mn-lt"/>
              </a:rPr>
              <a:t>也会或多或少地发生变化。最明显的是韵母发生弱化，如元音（指主要元音）舌位趋向中央等。声母也可能产生变化，如不送气的清塞音、清塞擦音声母变为浊塞音、浊塞擦音声母等。</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实验语音学认为，音强在辨别轻重音方面起的作用很小。在普通话轻声音节中，音强不起明显作用。轻声音节在听感上表现为轻短模糊，起心理感知作用。虽然由于轻声音节音长短，读音时所需能量明显减少，但其音强并不一定比正常重读音节弱。</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248275" y="2152015"/>
            <a:ext cx="5775325" cy="1069340"/>
            <a:chOff x="5248343" y="2045893"/>
            <a:chExt cx="5775257" cy="1155700"/>
          </a:xfrm>
          <a:solidFill>
            <a:schemeClr val="accent2"/>
          </a:solidFill>
        </p:grpSpPr>
        <p:sp>
          <p:nvSpPr>
            <p:cNvPr id="7" name="矩形 6"/>
            <p:cNvSpPr/>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01.</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6499928" y="2470708"/>
              <a:ext cx="4357370"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 分辨词义</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二、轻声</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（二）轻声的作用</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矩形 7"/>
          <p:cNvSpPr/>
          <p:nvPr>
            <p:custDataLst>
              <p:tags r:id="rId3"/>
            </p:custDataLst>
          </p:nvPr>
        </p:nvSpPr>
        <p:spPr>
          <a:xfrm>
            <a:off x="6627563" y="3546841"/>
            <a:ext cx="4357370"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rPr>
              <a:t> 分辨词义</a:t>
            </a:r>
            <a:endPar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nvGrpSpPr>
          <p:cNvPr id="11" name="组合 10"/>
          <p:cNvGrpSpPr/>
          <p:nvPr/>
        </p:nvGrpSpPr>
        <p:grpSpPr>
          <a:xfrm>
            <a:off x="5231833" y="3409681"/>
            <a:ext cx="5775257" cy="1155700"/>
            <a:chOff x="5248343" y="2045893"/>
            <a:chExt cx="5775257" cy="1155700"/>
          </a:xfrm>
          <a:solidFill>
            <a:schemeClr val="accent2"/>
          </a:solidFill>
        </p:grpSpPr>
        <p:sp>
          <p:nvSpPr>
            <p:cNvPr id="12" name="矩形 11"/>
            <p:cNvSpPr/>
            <p:nvPr>
              <p:custDataLst>
                <p:tags r:id="rId4"/>
              </p:custDataLst>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17" name="文本框 16"/>
            <p:cNvSpPr txBox="1"/>
            <p:nvPr>
              <p:custDataLst>
                <p:tags r:id="rId5"/>
              </p:custDataLst>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02.</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18" name="矩形 17"/>
            <p:cNvSpPr/>
            <p:nvPr>
              <p:custDataLst>
                <p:tags r:id="rId6"/>
              </p:custDataLst>
            </p:nvPr>
          </p:nvSpPr>
          <p:spPr>
            <a:xfrm>
              <a:off x="6491038" y="2412923"/>
              <a:ext cx="4357370"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改变词性</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grpSp>
        <p:nvGrpSpPr>
          <p:cNvPr id="34" name="组合 33"/>
          <p:cNvGrpSpPr/>
          <p:nvPr/>
        </p:nvGrpSpPr>
        <p:grpSpPr>
          <a:xfrm>
            <a:off x="5234373" y="4859386"/>
            <a:ext cx="5775257" cy="1155700"/>
            <a:chOff x="5248343" y="2045893"/>
            <a:chExt cx="5775257" cy="1155700"/>
          </a:xfrm>
          <a:solidFill>
            <a:schemeClr val="accent2"/>
          </a:solidFill>
        </p:grpSpPr>
        <p:sp>
          <p:nvSpPr>
            <p:cNvPr id="35" name="矩形 34"/>
            <p:cNvSpPr/>
            <p:nvPr>
              <p:custDataLst>
                <p:tags r:id="rId7"/>
              </p:custDataLst>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36" name="文本框 35"/>
            <p:cNvSpPr txBox="1"/>
            <p:nvPr>
              <p:custDataLst>
                <p:tags r:id="rId8"/>
              </p:custDataLst>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03.</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37" name="矩形 36"/>
            <p:cNvSpPr/>
            <p:nvPr>
              <p:custDataLst>
                <p:tags r:id="rId9"/>
              </p:custDataLst>
            </p:nvPr>
          </p:nvSpPr>
          <p:spPr>
            <a:xfrm>
              <a:off x="6529138" y="2422448"/>
              <a:ext cx="4357370"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使言语流畅，富有节奏感</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pic>
        <p:nvPicPr>
          <p:cNvPr id="38" name="图片 37" descr="56b11496-712c-4686-a8b7-430e47cd7a432"/>
          <p:cNvPicPr>
            <a:picLocks noChangeAspect="1"/>
          </p:cNvPicPr>
          <p:nvPr/>
        </p:nvPicPr>
        <p:blipFill>
          <a:blip r:embed="rId10"/>
          <a:stretch>
            <a:fillRect/>
          </a:stretch>
        </p:blipFill>
        <p:spPr>
          <a:xfrm>
            <a:off x="327660" y="2191385"/>
            <a:ext cx="4872355" cy="3654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750"/>
                                        <p:tgtEl>
                                          <p:spTgt spid="11"/>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6"/>
          <p:cNvGrpSpPr/>
          <p:nvPr/>
        </p:nvGrpSpPr>
        <p:grpSpPr>
          <a:xfrm rot="0">
            <a:off x="1759585" y="2093595"/>
            <a:ext cx="3392805" cy="832485"/>
            <a:chOff x="3597042" y="1309582"/>
            <a:chExt cx="2312747" cy="1091512"/>
          </a:xfrm>
        </p:grpSpPr>
        <p:cxnSp>
          <p:nvCxnSpPr>
            <p:cNvPr id="62" name="Straight Connector 54"/>
            <p:cNvCxnSpPr/>
            <p:nvPr/>
          </p:nvCxnSpPr>
          <p:spPr>
            <a:xfrm flipH="1" flipV="1">
              <a:off x="4873630" y="1377949"/>
              <a:ext cx="1036159"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59"/>
            <p:cNvCxnSpPr/>
            <p:nvPr/>
          </p:nvCxnSpPr>
          <p:spPr>
            <a:xfrm flipH="1">
              <a:off x="3597042" y="1377949"/>
              <a:ext cx="1276586" cy="1023145"/>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4" name="Oval 61"/>
            <p:cNvSpPr/>
            <p:nvPr/>
          </p:nvSpPr>
          <p:spPr>
            <a:xfrm>
              <a:off x="4793618" y="1309582"/>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5" name="Group 67"/>
          <p:cNvGrpSpPr/>
          <p:nvPr/>
        </p:nvGrpSpPr>
        <p:grpSpPr>
          <a:xfrm rot="0">
            <a:off x="2239645" y="3130550"/>
            <a:ext cx="2912110" cy="479425"/>
            <a:chOff x="4227286" y="2668956"/>
            <a:chExt cx="1682498" cy="629076"/>
          </a:xfrm>
        </p:grpSpPr>
        <p:cxnSp>
          <p:nvCxnSpPr>
            <p:cNvPr id="59" name="Straight Connector 55"/>
            <p:cNvCxnSpPr/>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62"/>
            <p:cNvCxnSpPr/>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1" name="Oval 65"/>
            <p:cNvSpPr/>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6" name="Group 79"/>
          <p:cNvGrpSpPr/>
          <p:nvPr/>
        </p:nvGrpSpPr>
        <p:grpSpPr>
          <a:xfrm rot="0" flipV="1">
            <a:off x="1913255" y="4462145"/>
            <a:ext cx="3335655" cy="832485"/>
            <a:chOff x="3597042" y="1309582"/>
            <a:chExt cx="2312742" cy="1091512"/>
          </a:xfrm>
        </p:grpSpPr>
        <p:cxnSp>
          <p:nvCxnSpPr>
            <p:cNvPr id="56" name="Straight Connector 84"/>
            <p:cNvCxnSpPr/>
            <p:nvPr/>
          </p:nvCxnSpPr>
          <p:spPr>
            <a:xfrm flipH="1" flipV="1">
              <a:off x="4873626" y="1377949"/>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85"/>
            <p:cNvCxnSpPr/>
            <p:nvPr/>
          </p:nvCxnSpPr>
          <p:spPr>
            <a:xfrm flipH="1">
              <a:off x="3597042" y="1377949"/>
              <a:ext cx="1276586" cy="1023145"/>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Oval 86"/>
            <p:cNvSpPr/>
            <p:nvPr/>
          </p:nvSpPr>
          <p:spPr>
            <a:xfrm>
              <a:off x="4793618" y="1309582"/>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7" name="Group 80"/>
          <p:cNvGrpSpPr/>
          <p:nvPr/>
        </p:nvGrpSpPr>
        <p:grpSpPr>
          <a:xfrm rot="0" flipV="1">
            <a:off x="2239645" y="3768725"/>
            <a:ext cx="2892425" cy="479425"/>
            <a:chOff x="4227286" y="2668956"/>
            <a:chExt cx="1682498" cy="629076"/>
          </a:xfrm>
        </p:grpSpPr>
        <p:cxnSp>
          <p:nvCxnSpPr>
            <p:cNvPr id="53" name="Straight Connector 81"/>
            <p:cNvCxnSpPr/>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82"/>
            <p:cNvCxnSpPr/>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5" name="Oval 83"/>
            <p:cNvSpPr/>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grpSp>
        <p:nvGrpSpPr>
          <p:cNvPr id="8" name="Group 3"/>
          <p:cNvGrpSpPr/>
          <p:nvPr/>
        </p:nvGrpSpPr>
        <p:grpSpPr>
          <a:xfrm rot="0">
            <a:off x="464185" y="2797810"/>
            <a:ext cx="1775460" cy="1777365"/>
            <a:chOff x="508001" y="3192543"/>
            <a:chExt cx="1829552" cy="1830906"/>
          </a:xfrm>
        </p:grpSpPr>
        <p:sp>
          <p:nvSpPr>
            <p:cNvPr id="51" name="Oval 87"/>
            <p:cNvSpPr>
              <a:spLocks noChangeArrowheads="1"/>
            </p:cNvSpPr>
            <p:nvPr/>
          </p:nvSpPr>
          <p:spPr bwMode="auto">
            <a:xfrm>
              <a:off x="508001" y="3192543"/>
              <a:ext cx="1829552" cy="1830906"/>
            </a:xfrm>
            <a:prstGeom prst="ellipse">
              <a:avLst/>
            </a:prstGeom>
            <a:solidFill>
              <a:schemeClr val="bg1">
                <a:lumMod val="85000"/>
              </a:schemeClr>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52" name="Oval 88"/>
            <p:cNvSpPr>
              <a:spLocks noChangeArrowheads="1"/>
            </p:cNvSpPr>
            <p:nvPr/>
          </p:nvSpPr>
          <p:spPr bwMode="auto">
            <a:xfrm>
              <a:off x="655779" y="3342869"/>
              <a:ext cx="1532750" cy="153025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sz="1400" dirty="0">
                <a:cs typeface="+mn-ea"/>
                <a:sym typeface="+mn-lt"/>
              </a:endParaRPr>
            </a:p>
          </p:txBody>
        </p:sp>
      </p:grpSp>
      <p:grpSp>
        <p:nvGrpSpPr>
          <p:cNvPr id="9" name="Group 76"/>
          <p:cNvGrpSpPr/>
          <p:nvPr/>
        </p:nvGrpSpPr>
        <p:grpSpPr>
          <a:xfrm rot="0">
            <a:off x="866775" y="3130550"/>
            <a:ext cx="970915" cy="1111250"/>
            <a:chOff x="6326188" y="3460750"/>
            <a:chExt cx="484188" cy="554038"/>
          </a:xfrm>
          <a:solidFill>
            <a:schemeClr val="tx1">
              <a:lumMod val="75000"/>
              <a:lumOff val="25000"/>
            </a:schemeClr>
          </a:solidFill>
        </p:grpSpPr>
        <p:sp>
          <p:nvSpPr>
            <p:cNvPr id="47" name="Freeform 227"/>
            <p:cNvSpPr/>
            <p:nvPr/>
          </p:nvSpPr>
          <p:spPr bwMode="auto">
            <a:xfrm>
              <a:off x="6326188" y="3460750"/>
              <a:ext cx="276225" cy="288925"/>
            </a:xfrm>
            <a:custGeom>
              <a:avLst/>
              <a:gdLst>
                <a:gd name="T0" fmla="*/ 1475 w 1743"/>
                <a:gd name="T1" fmla="*/ 2 h 1815"/>
                <a:gd name="T2" fmla="*/ 1507 w 1743"/>
                <a:gd name="T3" fmla="*/ 21 h 1815"/>
                <a:gd name="T4" fmla="*/ 1733 w 1743"/>
                <a:gd name="T5" fmla="*/ 252 h 1815"/>
                <a:gd name="T6" fmla="*/ 1743 w 1743"/>
                <a:gd name="T7" fmla="*/ 287 h 1815"/>
                <a:gd name="T8" fmla="*/ 1733 w 1743"/>
                <a:gd name="T9" fmla="*/ 320 h 1815"/>
                <a:gd name="T10" fmla="*/ 1507 w 1743"/>
                <a:gd name="T11" fmla="*/ 552 h 1815"/>
                <a:gd name="T12" fmla="*/ 1475 w 1743"/>
                <a:gd name="T13" fmla="*/ 570 h 1815"/>
                <a:gd name="T14" fmla="*/ 1440 w 1743"/>
                <a:gd name="T15" fmla="*/ 570 h 1815"/>
                <a:gd name="T16" fmla="*/ 1408 w 1743"/>
                <a:gd name="T17" fmla="*/ 552 h 1815"/>
                <a:gd name="T18" fmla="*/ 1389 w 1743"/>
                <a:gd name="T19" fmla="*/ 520 h 1815"/>
                <a:gd name="T20" fmla="*/ 1389 w 1743"/>
                <a:gd name="T21" fmla="*/ 484 h 1815"/>
                <a:gd name="T22" fmla="*/ 1408 w 1743"/>
                <a:gd name="T23" fmla="*/ 452 h 1815"/>
                <a:gd name="T24" fmla="*/ 1410 w 1743"/>
                <a:gd name="T25" fmla="*/ 361 h 1815"/>
                <a:gd name="T26" fmla="*/ 1228 w 1743"/>
                <a:gd name="T27" fmla="*/ 388 h 1815"/>
                <a:gd name="T28" fmla="*/ 1056 w 1743"/>
                <a:gd name="T29" fmla="*/ 438 h 1815"/>
                <a:gd name="T30" fmla="*/ 893 w 1743"/>
                <a:gd name="T31" fmla="*/ 510 h 1815"/>
                <a:gd name="T32" fmla="*/ 741 w 1743"/>
                <a:gd name="T33" fmla="*/ 602 h 1815"/>
                <a:gd name="T34" fmla="*/ 602 w 1743"/>
                <a:gd name="T35" fmla="*/ 710 h 1815"/>
                <a:gd name="T36" fmla="*/ 480 w 1743"/>
                <a:gd name="T37" fmla="*/ 835 h 1815"/>
                <a:gd name="T38" fmla="*/ 373 w 1743"/>
                <a:gd name="T39" fmla="*/ 975 h 1815"/>
                <a:gd name="T40" fmla="*/ 284 w 1743"/>
                <a:gd name="T41" fmla="*/ 1129 h 1815"/>
                <a:gd name="T42" fmla="*/ 215 w 1743"/>
                <a:gd name="T43" fmla="*/ 1293 h 1815"/>
                <a:gd name="T44" fmla="*/ 167 w 1743"/>
                <a:gd name="T45" fmla="*/ 1468 h 1815"/>
                <a:gd name="T46" fmla="*/ 143 w 1743"/>
                <a:gd name="T47" fmla="*/ 1650 h 1815"/>
                <a:gd name="T48" fmla="*/ 138 w 1743"/>
                <a:gd name="T49" fmla="*/ 1763 h 1815"/>
                <a:gd name="T50" fmla="*/ 120 w 1743"/>
                <a:gd name="T51" fmla="*/ 1794 h 1815"/>
                <a:gd name="T52" fmla="*/ 89 w 1743"/>
                <a:gd name="T53" fmla="*/ 1812 h 1815"/>
                <a:gd name="T54" fmla="*/ 51 w 1743"/>
                <a:gd name="T55" fmla="*/ 1812 h 1815"/>
                <a:gd name="T56" fmla="*/ 20 w 1743"/>
                <a:gd name="T57" fmla="*/ 1794 h 1815"/>
                <a:gd name="T58" fmla="*/ 2 w 1743"/>
                <a:gd name="T59" fmla="*/ 1763 h 1815"/>
                <a:gd name="T60" fmla="*/ 3 w 1743"/>
                <a:gd name="T61" fmla="*/ 1645 h 1815"/>
                <a:gd name="T62" fmla="*/ 28 w 1743"/>
                <a:gd name="T63" fmla="*/ 1451 h 1815"/>
                <a:gd name="T64" fmla="*/ 76 w 1743"/>
                <a:gd name="T65" fmla="*/ 1265 h 1815"/>
                <a:gd name="T66" fmla="*/ 147 w 1743"/>
                <a:gd name="T67" fmla="*/ 1090 h 1815"/>
                <a:gd name="T68" fmla="*/ 237 w 1743"/>
                <a:gd name="T69" fmla="*/ 926 h 1815"/>
                <a:gd name="T70" fmla="*/ 346 w 1743"/>
                <a:gd name="T71" fmla="*/ 774 h 1815"/>
                <a:gd name="T72" fmla="*/ 473 w 1743"/>
                <a:gd name="T73" fmla="*/ 639 h 1815"/>
                <a:gd name="T74" fmla="*/ 615 w 1743"/>
                <a:gd name="T75" fmla="*/ 519 h 1815"/>
                <a:gd name="T76" fmla="*/ 772 w 1743"/>
                <a:gd name="T77" fmla="*/ 416 h 1815"/>
                <a:gd name="T78" fmla="*/ 940 w 1743"/>
                <a:gd name="T79" fmla="*/ 333 h 1815"/>
                <a:gd name="T80" fmla="*/ 1119 w 1743"/>
                <a:gd name="T81" fmla="*/ 272 h 1815"/>
                <a:gd name="T82" fmla="*/ 1308 w 1743"/>
                <a:gd name="T83" fmla="*/ 232 h 1815"/>
                <a:gd name="T84" fmla="*/ 1505 w 1743"/>
                <a:gd name="T85" fmla="*/ 217 h 1815"/>
                <a:gd name="T86" fmla="*/ 1397 w 1743"/>
                <a:gd name="T87" fmla="*/ 105 h 1815"/>
                <a:gd name="T88" fmla="*/ 1387 w 1743"/>
                <a:gd name="T89" fmla="*/ 71 h 1815"/>
                <a:gd name="T90" fmla="*/ 1397 w 1743"/>
                <a:gd name="T91" fmla="*/ 36 h 1815"/>
                <a:gd name="T92" fmla="*/ 1423 w 1743"/>
                <a:gd name="T93" fmla="*/ 10 h 1815"/>
                <a:gd name="T94" fmla="*/ 1457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457" y="0"/>
                  </a:moveTo>
                  <a:lnTo>
                    <a:pt x="1475" y="2"/>
                  </a:lnTo>
                  <a:lnTo>
                    <a:pt x="1492" y="10"/>
                  </a:lnTo>
                  <a:lnTo>
                    <a:pt x="1507" y="21"/>
                  </a:lnTo>
                  <a:lnTo>
                    <a:pt x="1722" y="237"/>
                  </a:lnTo>
                  <a:lnTo>
                    <a:pt x="1733" y="252"/>
                  </a:lnTo>
                  <a:lnTo>
                    <a:pt x="1741" y="269"/>
                  </a:lnTo>
                  <a:lnTo>
                    <a:pt x="1743" y="287"/>
                  </a:lnTo>
                  <a:lnTo>
                    <a:pt x="1741" y="304"/>
                  </a:lnTo>
                  <a:lnTo>
                    <a:pt x="1733" y="320"/>
                  </a:lnTo>
                  <a:lnTo>
                    <a:pt x="1722" y="335"/>
                  </a:lnTo>
                  <a:lnTo>
                    <a:pt x="1507" y="552"/>
                  </a:lnTo>
                  <a:lnTo>
                    <a:pt x="1492" y="562"/>
                  </a:lnTo>
                  <a:lnTo>
                    <a:pt x="1475" y="570"/>
                  </a:lnTo>
                  <a:lnTo>
                    <a:pt x="1458" y="572"/>
                  </a:lnTo>
                  <a:lnTo>
                    <a:pt x="1440" y="570"/>
                  </a:lnTo>
                  <a:lnTo>
                    <a:pt x="1423" y="562"/>
                  </a:lnTo>
                  <a:lnTo>
                    <a:pt x="1408" y="552"/>
                  </a:lnTo>
                  <a:lnTo>
                    <a:pt x="1397" y="536"/>
                  </a:lnTo>
                  <a:lnTo>
                    <a:pt x="1389" y="520"/>
                  </a:lnTo>
                  <a:lnTo>
                    <a:pt x="1387" y="502"/>
                  </a:lnTo>
                  <a:lnTo>
                    <a:pt x="1389" y="484"/>
                  </a:lnTo>
                  <a:lnTo>
                    <a:pt x="1397" y="467"/>
                  </a:lnTo>
                  <a:lnTo>
                    <a:pt x="1408" y="452"/>
                  </a:lnTo>
                  <a:lnTo>
                    <a:pt x="1504" y="357"/>
                  </a:lnTo>
                  <a:lnTo>
                    <a:pt x="1410" y="361"/>
                  </a:lnTo>
                  <a:lnTo>
                    <a:pt x="1318" y="371"/>
                  </a:lnTo>
                  <a:lnTo>
                    <a:pt x="1228" y="388"/>
                  </a:lnTo>
                  <a:lnTo>
                    <a:pt x="1140" y="411"/>
                  </a:lnTo>
                  <a:lnTo>
                    <a:pt x="1056" y="438"/>
                  </a:lnTo>
                  <a:lnTo>
                    <a:pt x="972" y="472"/>
                  </a:lnTo>
                  <a:lnTo>
                    <a:pt x="893" y="510"/>
                  </a:lnTo>
                  <a:lnTo>
                    <a:pt x="815" y="553"/>
                  </a:lnTo>
                  <a:lnTo>
                    <a:pt x="741" y="602"/>
                  </a:lnTo>
                  <a:lnTo>
                    <a:pt x="670" y="654"/>
                  </a:lnTo>
                  <a:lnTo>
                    <a:pt x="602" y="710"/>
                  </a:lnTo>
                  <a:lnTo>
                    <a:pt x="539" y="771"/>
                  </a:lnTo>
                  <a:lnTo>
                    <a:pt x="480" y="835"/>
                  </a:lnTo>
                  <a:lnTo>
                    <a:pt x="424" y="904"/>
                  </a:lnTo>
                  <a:lnTo>
                    <a:pt x="373" y="975"/>
                  </a:lnTo>
                  <a:lnTo>
                    <a:pt x="326" y="1050"/>
                  </a:lnTo>
                  <a:lnTo>
                    <a:pt x="284" y="1129"/>
                  </a:lnTo>
                  <a:lnTo>
                    <a:pt x="247" y="1209"/>
                  </a:lnTo>
                  <a:lnTo>
                    <a:pt x="215" y="1293"/>
                  </a:lnTo>
                  <a:lnTo>
                    <a:pt x="188" y="1379"/>
                  </a:lnTo>
                  <a:lnTo>
                    <a:pt x="167" y="1468"/>
                  </a:lnTo>
                  <a:lnTo>
                    <a:pt x="152" y="1558"/>
                  </a:lnTo>
                  <a:lnTo>
                    <a:pt x="143" y="1650"/>
                  </a:lnTo>
                  <a:lnTo>
                    <a:pt x="140" y="1744"/>
                  </a:lnTo>
                  <a:lnTo>
                    <a:pt x="138" y="1763"/>
                  </a:lnTo>
                  <a:lnTo>
                    <a:pt x="130" y="1780"/>
                  </a:lnTo>
                  <a:lnTo>
                    <a:pt x="120" y="1794"/>
                  </a:lnTo>
                  <a:lnTo>
                    <a:pt x="105" y="1805"/>
                  </a:lnTo>
                  <a:lnTo>
                    <a:pt x="89" y="1812"/>
                  </a:lnTo>
                  <a:lnTo>
                    <a:pt x="70" y="1815"/>
                  </a:lnTo>
                  <a:lnTo>
                    <a:pt x="51" y="1812"/>
                  </a:lnTo>
                  <a:lnTo>
                    <a:pt x="34" y="1805"/>
                  </a:lnTo>
                  <a:lnTo>
                    <a:pt x="20" y="1794"/>
                  </a:lnTo>
                  <a:lnTo>
                    <a:pt x="10" y="1780"/>
                  </a:lnTo>
                  <a:lnTo>
                    <a:pt x="2" y="1763"/>
                  </a:lnTo>
                  <a:lnTo>
                    <a:pt x="0" y="1744"/>
                  </a:lnTo>
                  <a:lnTo>
                    <a:pt x="3" y="1645"/>
                  </a:lnTo>
                  <a:lnTo>
                    <a:pt x="13" y="1547"/>
                  </a:lnTo>
                  <a:lnTo>
                    <a:pt x="28" y="1451"/>
                  </a:lnTo>
                  <a:lnTo>
                    <a:pt x="50" y="1357"/>
                  </a:lnTo>
                  <a:lnTo>
                    <a:pt x="76" y="1265"/>
                  </a:lnTo>
                  <a:lnTo>
                    <a:pt x="109" y="1176"/>
                  </a:lnTo>
                  <a:lnTo>
                    <a:pt x="147" y="1090"/>
                  </a:lnTo>
                  <a:lnTo>
                    <a:pt x="190" y="1007"/>
                  </a:lnTo>
                  <a:lnTo>
                    <a:pt x="237" y="926"/>
                  </a:lnTo>
                  <a:lnTo>
                    <a:pt x="290" y="849"/>
                  </a:lnTo>
                  <a:lnTo>
                    <a:pt x="346" y="774"/>
                  </a:lnTo>
                  <a:lnTo>
                    <a:pt x="408" y="704"/>
                  </a:lnTo>
                  <a:lnTo>
                    <a:pt x="473" y="639"/>
                  </a:lnTo>
                  <a:lnTo>
                    <a:pt x="542" y="576"/>
                  </a:lnTo>
                  <a:lnTo>
                    <a:pt x="615" y="519"/>
                  </a:lnTo>
                  <a:lnTo>
                    <a:pt x="691" y="465"/>
                  </a:lnTo>
                  <a:lnTo>
                    <a:pt x="772" y="416"/>
                  </a:lnTo>
                  <a:lnTo>
                    <a:pt x="854" y="372"/>
                  </a:lnTo>
                  <a:lnTo>
                    <a:pt x="940" y="333"/>
                  </a:lnTo>
                  <a:lnTo>
                    <a:pt x="1028" y="299"/>
                  </a:lnTo>
                  <a:lnTo>
                    <a:pt x="1119" y="272"/>
                  </a:lnTo>
                  <a:lnTo>
                    <a:pt x="1212" y="248"/>
                  </a:lnTo>
                  <a:lnTo>
                    <a:pt x="1308" y="232"/>
                  </a:lnTo>
                  <a:lnTo>
                    <a:pt x="1405" y="221"/>
                  </a:lnTo>
                  <a:lnTo>
                    <a:pt x="1505" y="217"/>
                  </a:lnTo>
                  <a:lnTo>
                    <a:pt x="1408" y="120"/>
                  </a:lnTo>
                  <a:lnTo>
                    <a:pt x="1397" y="105"/>
                  </a:lnTo>
                  <a:lnTo>
                    <a:pt x="1389" y="88"/>
                  </a:lnTo>
                  <a:lnTo>
                    <a:pt x="1387" y="71"/>
                  </a:lnTo>
                  <a:lnTo>
                    <a:pt x="1389" y="53"/>
                  </a:lnTo>
                  <a:lnTo>
                    <a:pt x="1397" y="36"/>
                  </a:lnTo>
                  <a:lnTo>
                    <a:pt x="1408" y="21"/>
                  </a:lnTo>
                  <a:lnTo>
                    <a:pt x="1423" y="10"/>
                  </a:lnTo>
                  <a:lnTo>
                    <a:pt x="1440" y="2"/>
                  </a:lnTo>
                  <a:lnTo>
                    <a:pt x="1457"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8" name="Freeform 228"/>
            <p:cNvSpPr/>
            <p:nvPr/>
          </p:nvSpPr>
          <p:spPr bwMode="auto">
            <a:xfrm>
              <a:off x="6534151" y="3727450"/>
              <a:ext cx="276225" cy="287338"/>
            </a:xfrm>
            <a:custGeom>
              <a:avLst/>
              <a:gdLst>
                <a:gd name="T0" fmla="*/ 1691 w 1743"/>
                <a:gd name="T1" fmla="*/ 3 h 1815"/>
                <a:gd name="T2" fmla="*/ 1722 w 1743"/>
                <a:gd name="T3" fmla="*/ 21 h 1815"/>
                <a:gd name="T4" fmla="*/ 1740 w 1743"/>
                <a:gd name="T5" fmla="*/ 52 h 1815"/>
                <a:gd name="T6" fmla="*/ 1739 w 1743"/>
                <a:gd name="T7" fmla="*/ 170 h 1815"/>
                <a:gd name="T8" fmla="*/ 1714 w 1743"/>
                <a:gd name="T9" fmla="*/ 364 h 1815"/>
                <a:gd name="T10" fmla="*/ 1666 w 1743"/>
                <a:gd name="T11" fmla="*/ 549 h 1815"/>
                <a:gd name="T12" fmla="*/ 1595 w 1743"/>
                <a:gd name="T13" fmla="*/ 724 h 1815"/>
                <a:gd name="T14" fmla="*/ 1505 w 1743"/>
                <a:gd name="T15" fmla="*/ 889 h 1815"/>
                <a:gd name="T16" fmla="*/ 1395 w 1743"/>
                <a:gd name="T17" fmla="*/ 1040 h 1815"/>
                <a:gd name="T18" fmla="*/ 1269 w 1743"/>
                <a:gd name="T19" fmla="*/ 1176 h 1815"/>
                <a:gd name="T20" fmla="*/ 1126 w 1743"/>
                <a:gd name="T21" fmla="*/ 1296 h 1815"/>
                <a:gd name="T22" fmla="*/ 971 w 1743"/>
                <a:gd name="T23" fmla="*/ 1399 h 1815"/>
                <a:gd name="T24" fmla="*/ 802 w 1743"/>
                <a:gd name="T25" fmla="*/ 1481 h 1815"/>
                <a:gd name="T26" fmla="*/ 622 w 1743"/>
                <a:gd name="T27" fmla="*/ 1543 h 1815"/>
                <a:gd name="T28" fmla="*/ 434 w 1743"/>
                <a:gd name="T29" fmla="*/ 1582 h 1815"/>
                <a:gd name="T30" fmla="*/ 238 w 1743"/>
                <a:gd name="T31" fmla="*/ 1598 h 1815"/>
                <a:gd name="T32" fmla="*/ 346 w 1743"/>
                <a:gd name="T33" fmla="*/ 1710 h 1815"/>
                <a:gd name="T34" fmla="*/ 354 w 1743"/>
                <a:gd name="T35" fmla="*/ 1743 h 1815"/>
                <a:gd name="T36" fmla="*/ 346 w 1743"/>
                <a:gd name="T37" fmla="*/ 1778 h 1815"/>
                <a:gd name="T38" fmla="*/ 320 w 1743"/>
                <a:gd name="T39" fmla="*/ 1805 h 1815"/>
                <a:gd name="T40" fmla="*/ 285 w 1743"/>
                <a:gd name="T41" fmla="*/ 1815 h 1815"/>
                <a:gd name="T42" fmla="*/ 250 w 1743"/>
                <a:gd name="T43" fmla="*/ 1805 h 1815"/>
                <a:gd name="T44" fmla="*/ 20 w 1743"/>
                <a:gd name="T45" fmla="*/ 1578 h 1815"/>
                <a:gd name="T46" fmla="*/ 2 w 1743"/>
                <a:gd name="T47" fmla="*/ 1546 h 1815"/>
                <a:gd name="T48" fmla="*/ 2 w 1743"/>
                <a:gd name="T49" fmla="*/ 1510 h 1815"/>
                <a:gd name="T50" fmla="*/ 20 w 1743"/>
                <a:gd name="T51" fmla="*/ 1479 h 1815"/>
                <a:gd name="T52" fmla="*/ 251 w 1743"/>
                <a:gd name="T53" fmla="*/ 1251 h 1815"/>
                <a:gd name="T54" fmla="*/ 285 w 1743"/>
                <a:gd name="T55" fmla="*/ 1243 h 1815"/>
                <a:gd name="T56" fmla="*/ 320 w 1743"/>
                <a:gd name="T57" fmla="*/ 1251 h 1815"/>
                <a:gd name="T58" fmla="*/ 346 w 1743"/>
                <a:gd name="T59" fmla="*/ 1279 h 1815"/>
                <a:gd name="T60" fmla="*/ 354 w 1743"/>
                <a:gd name="T61" fmla="*/ 1313 h 1815"/>
                <a:gd name="T62" fmla="*/ 346 w 1743"/>
                <a:gd name="T63" fmla="*/ 1348 h 1815"/>
                <a:gd name="T64" fmla="*/ 239 w 1743"/>
                <a:gd name="T65" fmla="*/ 1458 h 1815"/>
                <a:gd name="T66" fmla="*/ 424 w 1743"/>
                <a:gd name="T67" fmla="*/ 1443 h 1815"/>
                <a:gd name="T68" fmla="*/ 601 w 1743"/>
                <a:gd name="T69" fmla="*/ 1404 h 1815"/>
                <a:gd name="T70" fmla="*/ 770 w 1743"/>
                <a:gd name="T71" fmla="*/ 1343 h 1815"/>
                <a:gd name="T72" fmla="*/ 927 w 1743"/>
                <a:gd name="T73" fmla="*/ 1262 h 1815"/>
                <a:gd name="T74" fmla="*/ 1072 w 1743"/>
                <a:gd name="T75" fmla="*/ 1161 h 1815"/>
                <a:gd name="T76" fmla="*/ 1204 w 1743"/>
                <a:gd name="T77" fmla="*/ 1043 h 1815"/>
                <a:gd name="T78" fmla="*/ 1318 w 1743"/>
                <a:gd name="T79" fmla="*/ 911 h 1815"/>
                <a:gd name="T80" fmla="*/ 1416 w 1743"/>
                <a:gd name="T81" fmla="*/ 765 h 1815"/>
                <a:gd name="T82" fmla="*/ 1495 w 1743"/>
                <a:gd name="T83" fmla="*/ 605 h 1815"/>
                <a:gd name="T84" fmla="*/ 1554 w 1743"/>
                <a:gd name="T85" fmla="*/ 436 h 1815"/>
                <a:gd name="T86" fmla="*/ 1590 w 1743"/>
                <a:gd name="T87" fmla="*/ 256 h 1815"/>
                <a:gd name="T88" fmla="*/ 1603 w 1743"/>
                <a:gd name="T89" fmla="*/ 70 h 1815"/>
                <a:gd name="T90" fmla="*/ 1612 w 1743"/>
                <a:gd name="T91" fmla="*/ 35 h 1815"/>
                <a:gd name="T92" fmla="*/ 1637 w 1743"/>
                <a:gd name="T93" fmla="*/ 9 h 1815"/>
                <a:gd name="T94" fmla="*/ 1673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673" y="0"/>
                  </a:moveTo>
                  <a:lnTo>
                    <a:pt x="1691" y="3"/>
                  </a:lnTo>
                  <a:lnTo>
                    <a:pt x="1708" y="9"/>
                  </a:lnTo>
                  <a:lnTo>
                    <a:pt x="1722" y="21"/>
                  </a:lnTo>
                  <a:lnTo>
                    <a:pt x="1733" y="35"/>
                  </a:lnTo>
                  <a:lnTo>
                    <a:pt x="1740" y="52"/>
                  </a:lnTo>
                  <a:lnTo>
                    <a:pt x="1743" y="70"/>
                  </a:lnTo>
                  <a:lnTo>
                    <a:pt x="1739" y="170"/>
                  </a:lnTo>
                  <a:lnTo>
                    <a:pt x="1730" y="268"/>
                  </a:lnTo>
                  <a:lnTo>
                    <a:pt x="1714" y="364"/>
                  </a:lnTo>
                  <a:lnTo>
                    <a:pt x="1693" y="458"/>
                  </a:lnTo>
                  <a:lnTo>
                    <a:pt x="1666" y="549"/>
                  </a:lnTo>
                  <a:lnTo>
                    <a:pt x="1634" y="638"/>
                  </a:lnTo>
                  <a:lnTo>
                    <a:pt x="1595" y="724"/>
                  </a:lnTo>
                  <a:lnTo>
                    <a:pt x="1553" y="808"/>
                  </a:lnTo>
                  <a:lnTo>
                    <a:pt x="1505" y="889"/>
                  </a:lnTo>
                  <a:lnTo>
                    <a:pt x="1452" y="966"/>
                  </a:lnTo>
                  <a:lnTo>
                    <a:pt x="1395" y="1040"/>
                  </a:lnTo>
                  <a:lnTo>
                    <a:pt x="1334" y="1110"/>
                  </a:lnTo>
                  <a:lnTo>
                    <a:pt x="1269" y="1176"/>
                  </a:lnTo>
                  <a:lnTo>
                    <a:pt x="1199" y="1239"/>
                  </a:lnTo>
                  <a:lnTo>
                    <a:pt x="1126" y="1296"/>
                  </a:lnTo>
                  <a:lnTo>
                    <a:pt x="1050" y="1350"/>
                  </a:lnTo>
                  <a:lnTo>
                    <a:pt x="971" y="1399"/>
                  </a:lnTo>
                  <a:lnTo>
                    <a:pt x="888" y="1442"/>
                  </a:lnTo>
                  <a:lnTo>
                    <a:pt x="802" y="1481"/>
                  </a:lnTo>
                  <a:lnTo>
                    <a:pt x="713" y="1515"/>
                  </a:lnTo>
                  <a:lnTo>
                    <a:pt x="622" y="1543"/>
                  </a:lnTo>
                  <a:lnTo>
                    <a:pt x="529" y="1566"/>
                  </a:lnTo>
                  <a:lnTo>
                    <a:pt x="434" y="1582"/>
                  </a:lnTo>
                  <a:lnTo>
                    <a:pt x="338" y="1594"/>
                  </a:lnTo>
                  <a:lnTo>
                    <a:pt x="238" y="1598"/>
                  </a:lnTo>
                  <a:lnTo>
                    <a:pt x="334" y="1695"/>
                  </a:lnTo>
                  <a:lnTo>
                    <a:pt x="346" y="1710"/>
                  </a:lnTo>
                  <a:lnTo>
                    <a:pt x="352" y="1726"/>
                  </a:lnTo>
                  <a:lnTo>
                    <a:pt x="354" y="1743"/>
                  </a:lnTo>
                  <a:lnTo>
                    <a:pt x="352" y="1761"/>
                  </a:lnTo>
                  <a:lnTo>
                    <a:pt x="346" y="1778"/>
                  </a:lnTo>
                  <a:lnTo>
                    <a:pt x="334" y="1793"/>
                  </a:lnTo>
                  <a:lnTo>
                    <a:pt x="320" y="1805"/>
                  </a:lnTo>
                  <a:lnTo>
                    <a:pt x="303" y="1811"/>
                  </a:lnTo>
                  <a:lnTo>
                    <a:pt x="285" y="1815"/>
                  </a:lnTo>
                  <a:lnTo>
                    <a:pt x="267" y="1811"/>
                  </a:lnTo>
                  <a:lnTo>
                    <a:pt x="250" y="1805"/>
                  </a:lnTo>
                  <a:lnTo>
                    <a:pt x="235" y="1793"/>
                  </a:lnTo>
                  <a:lnTo>
                    <a:pt x="20" y="1578"/>
                  </a:lnTo>
                  <a:lnTo>
                    <a:pt x="9" y="1563"/>
                  </a:lnTo>
                  <a:lnTo>
                    <a:pt x="2" y="1546"/>
                  </a:lnTo>
                  <a:lnTo>
                    <a:pt x="0" y="1528"/>
                  </a:lnTo>
                  <a:lnTo>
                    <a:pt x="2" y="1510"/>
                  </a:lnTo>
                  <a:lnTo>
                    <a:pt x="9" y="1493"/>
                  </a:lnTo>
                  <a:lnTo>
                    <a:pt x="20" y="1479"/>
                  </a:lnTo>
                  <a:lnTo>
                    <a:pt x="235" y="1263"/>
                  </a:lnTo>
                  <a:lnTo>
                    <a:pt x="251" y="1251"/>
                  </a:lnTo>
                  <a:lnTo>
                    <a:pt x="267" y="1245"/>
                  </a:lnTo>
                  <a:lnTo>
                    <a:pt x="285" y="1243"/>
                  </a:lnTo>
                  <a:lnTo>
                    <a:pt x="303" y="1245"/>
                  </a:lnTo>
                  <a:lnTo>
                    <a:pt x="320" y="1251"/>
                  </a:lnTo>
                  <a:lnTo>
                    <a:pt x="334" y="1263"/>
                  </a:lnTo>
                  <a:lnTo>
                    <a:pt x="346" y="1279"/>
                  </a:lnTo>
                  <a:lnTo>
                    <a:pt x="352" y="1295"/>
                  </a:lnTo>
                  <a:lnTo>
                    <a:pt x="354" y="1313"/>
                  </a:lnTo>
                  <a:lnTo>
                    <a:pt x="352" y="1331"/>
                  </a:lnTo>
                  <a:lnTo>
                    <a:pt x="346" y="1348"/>
                  </a:lnTo>
                  <a:lnTo>
                    <a:pt x="334" y="1363"/>
                  </a:lnTo>
                  <a:lnTo>
                    <a:pt x="239" y="1458"/>
                  </a:lnTo>
                  <a:lnTo>
                    <a:pt x="332" y="1454"/>
                  </a:lnTo>
                  <a:lnTo>
                    <a:pt x="424" y="1443"/>
                  </a:lnTo>
                  <a:lnTo>
                    <a:pt x="513" y="1426"/>
                  </a:lnTo>
                  <a:lnTo>
                    <a:pt x="601" y="1404"/>
                  </a:lnTo>
                  <a:lnTo>
                    <a:pt x="687" y="1376"/>
                  </a:lnTo>
                  <a:lnTo>
                    <a:pt x="770" y="1343"/>
                  </a:lnTo>
                  <a:lnTo>
                    <a:pt x="850" y="1304"/>
                  </a:lnTo>
                  <a:lnTo>
                    <a:pt x="927" y="1262"/>
                  </a:lnTo>
                  <a:lnTo>
                    <a:pt x="1001" y="1213"/>
                  </a:lnTo>
                  <a:lnTo>
                    <a:pt x="1072" y="1161"/>
                  </a:lnTo>
                  <a:lnTo>
                    <a:pt x="1140" y="1105"/>
                  </a:lnTo>
                  <a:lnTo>
                    <a:pt x="1204" y="1043"/>
                  </a:lnTo>
                  <a:lnTo>
                    <a:pt x="1263" y="980"/>
                  </a:lnTo>
                  <a:lnTo>
                    <a:pt x="1318" y="911"/>
                  </a:lnTo>
                  <a:lnTo>
                    <a:pt x="1370" y="840"/>
                  </a:lnTo>
                  <a:lnTo>
                    <a:pt x="1416" y="765"/>
                  </a:lnTo>
                  <a:lnTo>
                    <a:pt x="1459" y="686"/>
                  </a:lnTo>
                  <a:lnTo>
                    <a:pt x="1495" y="605"/>
                  </a:lnTo>
                  <a:lnTo>
                    <a:pt x="1528" y="522"/>
                  </a:lnTo>
                  <a:lnTo>
                    <a:pt x="1554" y="436"/>
                  </a:lnTo>
                  <a:lnTo>
                    <a:pt x="1574" y="347"/>
                  </a:lnTo>
                  <a:lnTo>
                    <a:pt x="1590" y="256"/>
                  </a:lnTo>
                  <a:lnTo>
                    <a:pt x="1600" y="164"/>
                  </a:lnTo>
                  <a:lnTo>
                    <a:pt x="1603" y="70"/>
                  </a:lnTo>
                  <a:lnTo>
                    <a:pt x="1605" y="52"/>
                  </a:lnTo>
                  <a:lnTo>
                    <a:pt x="1612" y="35"/>
                  </a:lnTo>
                  <a:lnTo>
                    <a:pt x="1623" y="21"/>
                  </a:lnTo>
                  <a:lnTo>
                    <a:pt x="1637" y="9"/>
                  </a:lnTo>
                  <a:lnTo>
                    <a:pt x="1654" y="3"/>
                  </a:lnTo>
                  <a:lnTo>
                    <a:pt x="1673"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49" name="Freeform 229"/>
            <p:cNvSpPr>
              <a:spLocks noEditPoints="1"/>
            </p:cNvSpPr>
            <p:nvPr/>
          </p:nvSpPr>
          <p:spPr bwMode="auto">
            <a:xfrm>
              <a:off x="6497638" y="3667125"/>
              <a:ext cx="142875" cy="142875"/>
            </a:xfrm>
            <a:custGeom>
              <a:avLst/>
              <a:gdLst>
                <a:gd name="T0" fmla="*/ 410 w 901"/>
                <a:gd name="T1" fmla="*/ 143 h 905"/>
                <a:gd name="T2" fmla="*/ 331 w 901"/>
                <a:gd name="T3" fmla="*/ 164 h 905"/>
                <a:gd name="T4" fmla="*/ 260 w 901"/>
                <a:gd name="T5" fmla="*/ 206 h 905"/>
                <a:gd name="T6" fmla="*/ 203 w 901"/>
                <a:gd name="T7" fmla="*/ 262 h 905"/>
                <a:gd name="T8" fmla="*/ 163 w 901"/>
                <a:gd name="T9" fmla="*/ 333 h 905"/>
                <a:gd name="T10" fmla="*/ 142 w 901"/>
                <a:gd name="T11" fmla="*/ 413 h 905"/>
                <a:gd name="T12" fmla="*/ 142 w 901"/>
                <a:gd name="T13" fmla="*/ 493 h 905"/>
                <a:gd name="T14" fmla="*/ 163 w 901"/>
                <a:gd name="T15" fmla="*/ 572 h 905"/>
                <a:gd name="T16" fmla="*/ 204 w 901"/>
                <a:gd name="T17" fmla="*/ 644 h 905"/>
                <a:gd name="T18" fmla="*/ 260 w 901"/>
                <a:gd name="T19" fmla="*/ 701 h 905"/>
                <a:gd name="T20" fmla="*/ 330 w 901"/>
                <a:gd name="T21" fmla="*/ 741 h 905"/>
                <a:gd name="T22" fmla="*/ 408 w 901"/>
                <a:gd name="T23" fmla="*/ 763 h 905"/>
                <a:gd name="T24" fmla="*/ 491 w 901"/>
                <a:gd name="T25" fmla="*/ 763 h 905"/>
                <a:gd name="T26" fmla="*/ 569 w 901"/>
                <a:gd name="T27" fmla="*/ 741 h 905"/>
                <a:gd name="T28" fmla="*/ 640 w 901"/>
                <a:gd name="T29" fmla="*/ 700 h 905"/>
                <a:gd name="T30" fmla="*/ 696 w 901"/>
                <a:gd name="T31" fmla="*/ 643 h 905"/>
                <a:gd name="T32" fmla="*/ 738 w 901"/>
                <a:gd name="T33" fmla="*/ 572 h 905"/>
                <a:gd name="T34" fmla="*/ 759 w 901"/>
                <a:gd name="T35" fmla="*/ 493 h 905"/>
                <a:gd name="T36" fmla="*/ 759 w 901"/>
                <a:gd name="T37" fmla="*/ 413 h 905"/>
                <a:gd name="T38" fmla="*/ 738 w 901"/>
                <a:gd name="T39" fmla="*/ 333 h 905"/>
                <a:gd name="T40" fmla="*/ 696 w 901"/>
                <a:gd name="T41" fmla="*/ 262 h 905"/>
                <a:gd name="T42" fmla="*/ 639 w 901"/>
                <a:gd name="T43" fmla="*/ 205 h 905"/>
                <a:gd name="T44" fmla="*/ 569 w 901"/>
                <a:gd name="T45" fmla="*/ 164 h 905"/>
                <a:gd name="T46" fmla="*/ 491 w 901"/>
                <a:gd name="T47" fmla="*/ 143 h 905"/>
                <a:gd name="T48" fmla="*/ 450 w 901"/>
                <a:gd name="T49" fmla="*/ 0 h 905"/>
                <a:gd name="T50" fmla="*/ 547 w 901"/>
                <a:gd name="T51" fmla="*/ 11 h 905"/>
                <a:gd name="T52" fmla="*/ 638 w 901"/>
                <a:gd name="T53" fmla="*/ 41 h 905"/>
                <a:gd name="T54" fmla="*/ 721 w 901"/>
                <a:gd name="T55" fmla="*/ 90 h 905"/>
                <a:gd name="T56" fmla="*/ 791 w 901"/>
                <a:gd name="T57" fmla="*/ 155 h 905"/>
                <a:gd name="T58" fmla="*/ 846 w 901"/>
                <a:gd name="T59" fmla="*/ 234 h 905"/>
                <a:gd name="T60" fmla="*/ 884 w 901"/>
                <a:gd name="T61" fmla="*/ 328 h 905"/>
                <a:gd name="T62" fmla="*/ 901 w 901"/>
                <a:gd name="T63" fmla="*/ 427 h 905"/>
                <a:gd name="T64" fmla="*/ 896 w 901"/>
                <a:gd name="T65" fmla="*/ 527 h 905"/>
                <a:gd name="T66" fmla="*/ 867 w 901"/>
                <a:gd name="T67" fmla="*/ 626 h 905"/>
                <a:gd name="T68" fmla="*/ 818 w 901"/>
                <a:gd name="T69" fmla="*/ 715 h 905"/>
                <a:gd name="T70" fmla="*/ 752 w 901"/>
                <a:gd name="T71" fmla="*/ 789 h 905"/>
                <a:gd name="T72" fmla="*/ 669 w 901"/>
                <a:gd name="T73" fmla="*/ 847 h 905"/>
                <a:gd name="T74" fmla="*/ 581 w 901"/>
                <a:gd name="T75" fmla="*/ 886 h 905"/>
                <a:gd name="T76" fmla="*/ 494 w 901"/>
                <a:gd name="T77" fmla="*/ 903 h 905"/>
                <a:gd name="T78" fmla="*/ 401 w 901"/>
                <a:gd name="T79" fmla="*/ 902 h 905"/>
                <a:gd name="T80" fmla="*/ 306 w 901"/>
                <a:gd name="T81" fmla="*/ 881 h 905"/>
                <a:gd name="T82" fmla="*/ 219 w 901"/>
                <a:gd name="T83" fmla="*/ 841 h 905"/>
                <a:gd name="T84" fmla="*/ 143 w 901"/>
                <a:gd name="T85" fmla="*/ 784 h 905"/>
                <a:gd name="T86" fmla="*/ 80 w 901"/>
                <a:gd name="T87" fmla="*/ 712 h 905"/>
                <a:gd name="T88" fmla="*/ 34 w 901"/>
                <a:gd name="T89" fmla="*/ 626 h 905"/>
                <a:gd name="T90" fmla="*/ 5 w 901"/>
                <a:gd name="T91" fmla="*/ 527 h 905"/>
                <a:gd name="T92" fmla="*/ 0 w 901"/>
                <a:gd name="T93" fmla="*/ 427 h 905"/>
                <a:gd name="T94" fmla="*/ 17 w 901"/>
                <a:gd name="T95" fmla="*/ 328 h 905"/>
                <a:gd name="T96" fmla="*/ 56 w 901"/>
                <a:gd name="T97" fmla="*/ 233 h 905"/>
                <a:gd name="T98" fmla="*/ 114 w 901"/>
                <a:gd name="T99" fmla="*/ 151 h 905"/>
                <a:gd name="T100" fmla="*/ 188 w 901"/>
                <a:gd name="T101" fmla="*/ 84 h 905"/>
                <a:gd name="T102" fmla="*/ 277 w 901"/>
                <a:gd name="T103" fmla="*/ 35 h 905"/>
                <a:gd name="T104" fmla="*/ 362 w 901"/>
                <a:gd name="T105" fmla="*/ 8 h 905"/>
                <a:gd name="T106" fmla="*/ 450 w 901"/>
                <a:gd name="T10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1" h="905">
                  <a:moveTo>
                    <a:pt x="450" y="140"/>
                  </a:moveTo>
                  <a:lnTo>
                    <a:pt x="410" y="143"/>
                  </a:lnTo>
                  <a:lnTo>
                    <a:pt x="370" y="152"/>
                  </a:lnTo>
                  <a:lnTo>
                    <a:pt x="331" y="164"/>
                  </a:lnTo>
                  <a:lnTo>
                    <a:pt x="294" y="182"/>
                  </a:lnTo>
                  <a:lnTo>
                    <a:pt x="260" y="206"/>
                  </a:lnTo>
                  <a:lnTo>
                    <a:pt x="230" y="232"/>
                  </a:lnTo>
                  <a:lnTo>
                    <a:pt x="203" y="262"/>
                  </a:lnTo>
                  <a:lnTo>
                    <a:pt x="181" y="296"/>
                  </a:lnTo>
                  <a:lnTo>
                    <a:pt x="163" y="333"/>
                  </a:lnTo>
                  <a:lnTo>
                    <a:pt x="149" y="372"/>
                  </a:lnTo>
                  <a:lnTo>
                    <a:pt x="142" y="413"/>
                  </a:lnTo>
                  <a:lnTo>
                    <a:pt x="138" y="453"/>
                  </a:lnTo>
                  <a:lnTo>
                    <a:pt x="142" y="493"/>
                  </a:lnTo>
                  <a:lnTo>
                    <a:pt x="149" y="533"/>
                  </a:lnTo>
                  <a:lnTo>
                    <a:pt x="163" y="572"/>
                  </a:lnTo>
                  <a:lnTo>
                    <a:pt x="181" y="610"/>
                  </a:lnTo>
                  <a:lnTo>
                    <a:pt x="204" y="644"/>
                  </a:lnTo>
                  <a:lnTo>
                    <a:pt x="231" y="675"/>
                  </a:lnTo>
                  <a:lnTo>
                    <a:pt x="260" y="701"/>
                  </a:lnTo>
                  <a:lnTo>
                    <a:pt x="294" y="723"/>
                  </a:lnTo>
                  <a:lnTo>
                    <a:pt x="330" y="741"/>
                  </a:lnTo>
                  <a:lnTo>
                    <a:pt x="368" y="754"/>
                  </a:lnTo>
                  <a:lnTo>
                    <a:pt x="408" y="763"/>
                  </a:lnTo>
                  <a:lnTo>
                    <a:pt x="450" y="765"/>
                  </a:lnTo>
                  <a:lnTo>
                    <a:pt x="491" y="763"/>
                  </a:lnTo>
                  <a:lnTo>
                    <a:pt x="530" y="754"/>
                  </a:lnTo>
                  <a:lnTo>
                    <a:pt x="569" y="741"/>
                  </a:lnTo>
                  <a:lnTo>
                    <a:pt x="606" y="722"/>
                  </a:lnTo>
                  <a:lnTo>
                    <a:pt x="640" y="700"/>
                  </a:lnTo>
                  <a:lnTo>
                    <a:pt x="670" y="673"/>
                  </a:lnTo>
                  <a:lnTo>
                    <a:pt x="696" y="643"/>
                  </a:lnTo>
                  <a:lnTo>
                    <a:pt x="720" y="609"/>
                  </a:lnTo>
                  <a:lnTo>
                    <a:pt x="738" y="572"/>
                  </a:lnTo>
                  <a:lnTo>
                    <a:pt x="750" y="533"/>
                  </a:lnTo>
                  <a:lnTo>
                    <a:pt x="759" y="493"/>
                  </a:lnTo>
                  <a:lnTo>
                    <a:pt x="761" y="453"/>
                  </a:lnTo>
                  <a:lnTo>
                    <a:pt x="759" y="413"/>
                  </a:lnTo>
                  <a:lnTo>
                    <a:pt x="750" y="372"/>
                  </a:lnTo>
                  <a:lnTo>
                    <a:pt x="738" y="333"/>
                  </a:lnTo>
                  <a:lnTo>
                    <a:pt x="719" y="296"/>
                  </a:lnTo>
                  <a:lnTo>
                    <a:pt x="696" y="262"/>
                  </a:lnTo>
                  <a:lnTo>
                    <a:pt x="670" y="231"/>
                  </a:lnTo>
                  <a:lnTo>
                    <a:pt x="639" y="205"/>
                  </a:lnTo>
                  <a:lnTo>
                    <a:pt x="605" y="182"/>
                  </a:lnTo>
                  <a:lnTo>
                    <a:pt x="569" y="164"/>
                  </a:lnTo>
                  <a:lnTo>
                    <a:pt x="531" y="152"/>
                  </a:lnTo>
                  <a:lnTo>
                    <a:pt x="491" y="143"/>
                  </a:lnTo>
                  <a:lnTo>
                    <a:pt x="450" y="140"/>
                  </a:lnTo>
                  <a:close/>
                  <a:moveTo>
                    <a:pt x="450" y="0"/>
                  </a:moveTo>
                  <a:lnTo>
                    <a:pt x="500" y="3"/>
                  </a:lnTo>
                  <a:lnTo>
                    <a:pt x="547" y="11"/>
                  </a:lnTo>
                  <a:lnTo>
                    <a:pt x="594" y="23"/>
                  </a:lnTo>
                  <a:lnTo>
                    <a:pt x="638" y="41"/>
                  </a:lnTo>
                  <a:lnTo>
                    <a:pt x="681" y="64"/>
                  </a:lnTo>
                  <a:lnTo>
                    <a:pt x="721" y="90"/>
                  </a:lnTo>
                  <a:lnTo>
                    <a:pt x="757" y="121"/>
                  </a:lnTo>
                  <a:lnTo>
                    <a:pt x="791" y="155"/>
                  </a:lnTo>
                  <a:lnTo>
                    <a:pt x="820" y="193"/>
                  </a:lnTo>
                  <a:lnTo>
                    <a:pt x="846" y="234"/>
                  </a:lnTo>
                  <a:lnTo>
                    <a:pt x="867" y="279"/>
                  </a:lnTo>
                  <a:lnTo>
                    <a:pt x="884" y="328"/>
                  </a:lnTo>
                  <a:lnTo>
                    <a:pt x="896" y="378"/>
                  </a:lnTo>
                  <a:lnTo>
                    <a:pt x="901" y="427"/>
                  </a:lnTo>
                  <a:lnTo>
                    <a:pt x="901" y="477"/>
                  </a:lnTo>
                  <a:lnTo>
                    <a:pt x="896" y="527"/>
                  </a:lnTo>
                  <a:lnTo>
                    <a:pt x="884" y="577"/>
                  </a:lnTo>
                  <a:lnTo>
                    <a:pt x="867" y="626"/>
                  </a:lnTo>
                  <a:lnTo>
                    <a:pt x="845" y="671"/>
                  </a:lnTo>
                  <a:lnTo>
                    <a:pt x="818" y="715"/>
                  </a:lnTo>
                  <a:lnTo>
                    <a:pt x="786" y="754"/>
                  </a:lnTo>
                  <a:lnTo>
                    <a:pt x="752" y="789"/>
                  </a:lnTo>
                  <a:lnTo>
                    <a:pt x="711" y="821"/>
                  </a:lnTo>
                  <a:lnTo>
                    <a:pt x="669" y="847"/>
                  </a:lnTo>
                  <a:lnTo>
                    <a:pt x="622" y="870"/>
                  </a:lnTo>
                  <a:lnTo>
                    <a:pt x="581" y="886"/>
                  </a:lnTo>
                  <a:lnTo>
                    <a:pt x="538" y="896"/>
                  </a:lnTo>
                  <a:lnTo>
                    <a:pt x="494" y="903"/>
                  </a:lnTo>
                  <a:lnTo>
                    <a:pt x="450" y="905"/>
                  </a:lnTo>
                  <a:lnTo>
                    <a:pt x="401" y="902"/>
                  </a:lnTo>
                  <a:lnTo>
                    <a:pt x="352" y="894"/>
                  </a:lnTo>
                  <a:lnTo>
                    <a:pt x="306" y="881"/>
                  </a:lnTo>
                  <a:lnTo>
                    <a:pt x="261" y="863"/>
                  </a:lnTo>
                  <a:lnTo>
                    <a:pt x="219" y="841"/>
                  </a:lnTo>
                  <a:lnTo>
                    <a:pt x="180" y="815"/>
                  </a:lnTo>
                  <a:lnTo>
                    <a:pt x="143" y="784"/>
                  </a:lnTo>
                  <a:lnTo>
                    <a:pt x="110" y="750"/>
                  </a:lnTo>
                  <a:lnTo>
                    <a:pt x="80" y="712"/>
                  </a:lnTo>
                  <a:lnTo>
                    <a:pt x="55" y="670"/>
                  </a:lnTo>
                  <a:lnTo>
                    <a:pt x="34" y="626"/>
                  </a:lnTo>
                  <a:lnTo>
                    <a:pt x="17" y="577"/>
                  </a:lnTo>
                  <a:lnTo>
                    <a:pt x="5" y="527"/>
                  </a:lnTo>
                  <a:lnTo>
                    <a:pt x="0" y="477"/>
                  </a:lnTo>
                  <a:lnTo>
                    <a:pt x="0" y="427"/>
                  </a:lnTo>
                  <a:lnTo>
                    <a:pt x="5" y="378"/>
                  </a:lnTo>
                  <a:lnTo>
                    <a:pt x="17" y="328"/>
                  </a:lnTo>
                  <a:lnTo>
                    <a:pt x="34" y="279"/>
                  </a:lnTo>
                  <a:lnTo>
                    <a:pt x="56" y="233"/>
                  </a:lnTo>
                  <a:lnTo>
                    <a:pt x="82" y="190"/>
                  </a:lnTo>
                  <a:lnTo>
                    <a:pt x="114" y="151"/>
                  </a:lnTo>
                  <a:lnTo>
                    <a:pt x="149" y="116"/>
                  </a:lnTo>
                  <a:lnTo>
                    <a:pt x="188" y="84"/>
                  </a:lnTo>
                  <a:lnTo>
                    <a:pt x="232" y="57"/>
                  </a:lnTo>
                  <a:lnTo>
                    <a:pt x="277" y="35"/>
                  </a:lnTo>
                  <a:lnTo>
                    <a:pt x="320" y="20"/>
                  </a:lnTo>
                  <a:lnTo>
                    <a:pt x="362" y="8"/>
                  </a:lnTo>
                  <a:lnTo>
                    <a:pt x="405" y="2"/>
                  </a:lnTo>
                  <a:lnTo>
                    <a:pt x="450"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dirty="0">
                <a:cs typeface="+mn-ea"/>
                <a:sym typeface="+mn-lt"/>
              </a:endParaRPr>
            </a:p>
          </p:txBody>
        </p:sp>
        <p:sp>
          <p:nvSpPr>
            <p:cNvPr id="50" name="Freeform 230"/>
            <p:cNvSpPr>
              <a:spLocks noEditPoints="1"/>
            </p:cNvSpPr>
            <p:nvPr/>
          </p:nvSpPr>
          <p:spPr bwMode="auto">
            <a:xfrm>
              <a:off x="6405563" y="3575050"/>
              <a:ext cx="327025" cy="327025"/>
            </a:xfrm>
            <a:custGeom>
              <a:avLst/>
              <a:gdLst>
                <a:gd name="T0" fmla="*/ 599 w 2059"/>
                <a:gd name="T1" fmla="*/ 201 h 2062"/>
                <a:gd name="T2" fmla="*/ 653 w 2059"/>
                <a:gd name="T3" fmla="*/ 375 h 2062"/>
                <a:gd name="T4" fmla="*/ 421 w 2059"/>
                <a:gd name="T5" fmla="*/ 624 h 2062"/>
                <a:gd name="T6" fmla="*/ 211 w 2059"/>
                <a:gd name="T7" fmla="*/ 598 h 2062"/>
                <a:gd name="T8" fmla="*/ 139 w 2059"/>
                <a:gd name="T9" fmla="*/ 743 h 2062"/>
                <a:gd name="T10" fmla="*/ 287 w 2059"/>
                <a:gd name="T11" fmla="*/ 819 h 2062"/>
                <a:gd name="T12" fmla="*/ 312 w 2059"/>
                <a:gd name="T13" fmla="*/ 1172 h 2062"/>
                <a:gd name="T14" fmla="*/ 144 w 2059"/>
                <a:gd name="T15" fmla="*/ 1304 h 2062"/>
                <a:gd name="T16" fmla="*/ 197 w 2059"/>
                <a:gd name="T17" fmla="*/ 1457 h 2062"/>
                <a:gd name="T18" fmla="*/ 336 w 2059"/>
                <a:gd name="T19" fmla="*/ 1411 h 2062"/>
                <a:gd name="T20" fmla="*/ 532 w 2059"/>
                <a:gd name="T21" fmla="*/ 1567 h 2062"/>
                <a:gd name="T22" fmla="*/ 598 w 2059"/>
                <a:gd name="T23" fmla="*/ 1845 h 2062"/>
                <a:gd name="T24" fmla="*/ 749 w 2059"/>
                <a:gd name="T25" fmla="*/ 1920 h 2062"/>
                <a:gd name="T26" fmla="*/ 867 w 2059"/>
                <a:gd name="T27" fmla="*/ 1747 h 2062"/>
                <a:gd name="T28" fmla="*/ 1184 w 2059"/>
                <a:gd name="T29" fmla="*/ 1747 h 2062"/>
                <a:gd name="T30" fmla="*/ 1303 w 2059"/>
                <a:gd name="T31" fmla="*/ 1919 h 2062"/>
                <a:gd name="T32" fmla="*/ 1457 w 2059"/>
                <a:gd name="T33" fmla="*/ 1861 h 2062"/>
                <a:gd name="T34" fmla="*/ 1405 w 2059"/>
                <a:gd name="T35" fmla="*/ 1705 h 2062"/>
                <a:gd name="T36" fmla="*/ 1603 w 2059"/>
                <a:gd name="T37" fmla="*/ 1484 h 2062"/>
                <a:gd name="T38" fmla="*/ 1845 w 2059"/>
                <a:gd name="T39" fmla="*/ 1462 h 2062"/>
                <a:gd name="T40" fmla="*/ 1917 w 2059"/>
                <a:gd name="T41" fmla="*/ 1322 h 2062"/>
                <a:gd name="T42" fmla="*/ 1788 w 2059"/>
                <a:gd name="T43" fmla="*/ 1252 h 2062"/>
                <a:gd name="T44" fmla="*/ 1756 w 2059"/>
                <a:gd name="T45" fmla="*/ 960 h 2062"/>
                <a:gd name="T46" fmla="*/ 1915 w 2059"/>
                <a:gd name="T47" fmla="*/ 755 h 2062"/>
                <a:gd name="T48" fmla="*/ 1848 w 2059"/>
                <a:gd name="T49" fmla="*/ 598 h 2062"/>
                <a:gd name="T50" fmla="*/ 1637 w 2059"/>
                <a:gd name="T51" fmla="*/ 624 h 2062"/>
                <a:gd name="T52" fmla="*/ 1406 w 2059"/>
                <a:gd name="T53" fmla="*/ 375 h 2062"/>
                <a:gd name="T54" fmla="*/ 1458 w 2059"/>
                <a:gd name="T55" fmla="*/ 200 h 2062"/>
                <a:gd name="T56" fmla="*/ 1305 w 2059"/>
                <a:gd name="T57" fmla="*/ 143 h 2062"/>
                <a:gd name="T58" fmla="*/ 1172 w 2059"/>
                <a:gd name="T59" fmla="*/ 313 h 2062"/>
                <a:gd name="T60" fmla="*/ 819 w 2059"/>
                <a:gd name="T61" fmla="*/ 287 h 2062"/>
                <a:gd name="T62" fmla="*/ 1315 w 2059"/>
                <a:gd name="T63" fmla="*/ 0 h 2062"/>
                <a:gd name="T64" fmla="*/ 1590 w 2059"/>
                <a:gd name="T65" fmla="*/ 151 h 2062"/>
                <a:gd name="T66" fmla="*/ 1684 w 2059"/>
                <a:gd name="T67" fmla="*/ 455 h 2062"/>
                <a:gd name="T68" fmla="*/ 1946 w 2059"/>
                <a:gd name="T69" fmla="*/ 492 h 2062"/>
                <a:gd name="T70" fmla="*/ 2047 w 2059"/>
                <a:gd name="T71" fmla="*/ 805 h 2062"/>
                <a:gd name="T72" fmla="*/ 1900 w 2059"/>
                <a:gd name="T73" fmla="*/ 1068 h 2062"/>
                <a:gd name="T74" fmla="*/ 2056 w 2059"/>
                <a:gd name="T75" fmla="*/ 1286 h 2062"/>
                <a:gd name="T76" fmla="*/ 1925 w 2059"/>
                <a:gd name="T77" fmla="*/ 1584 h 2062"/>
                <a:gd name="T78" fmla="*/ 1646 w 2059"/>
                <a:gd name="T79" fmla="*/ 1647 h 2062"/>
                <a:gd name="T80" fmla="*/ 1579 w 2059"/>
                <a:gd name="T81" fmla="*/ 1933 h 2062"/>
                <a:gd name="T82" fmla="*/ 1288 w 2059"/>
                <a:gd name="T83" fmla="*/ 2060 h 2062"/>
                <a:gd name="T84" fmla="*/ 1067 w 2059"/>
                <a:gd name="T85" fmla="*/ 1903 h 2062"/>
                <a:gd name="T86" fmla="*/ 797 w 2059"/>
                <a:gd name="T87" fmla="*/ 2053 h 2062"/>
                <a:gd name="T88" fmla="*/ 489 w 2059"/>
                <a:gd name="T89" fmla="*/ 1946 h 2062"/>
                <a:gd name="T90" fmla="*/ 454 w 2059"/>
                <a:gd name="T91" fmla="*/ 1687 h 2062"/>
                <a:gd name="T92" fmla="*/ 157 w 2059"/>
                <a:gd name="T93" fmla="*/ 1596 h 2062"/>
                <a:gd name="T94" fmla="*/ 0 w 2059"/>
                <a:gd name="T95" fmla="*/ 1317 h 2062"/>
                <a:gd name="T96" fmla="*/ 166 w 2059"/>
                <a:gd name="T97" fmla="*/ 1144 h 2062"/>
                <a:gd name="T98" fmla="*/ 23 w 2059"/>
                <a:gd name="T99" fmla="*/ 828 h 2062"/>
                <a:gd name="T100" fmla="*/ 94 w 2059"/>
                <a:gd name="T101" fmla="*/ 510 h 2062"/>
                <a:gd name="T102" fmla="*/ 339 w 2059"/>
                <a:gd name="T103" fmla="*/ 499 h 2062"/>
                <a:gd name="T104" fmla="*/ 460 w 2059"/>
                <a:gd name="T105" fmla="*/ 181 h 2062"/>
                <a:gd name="T106" fmla="*/ 714 w 2059"/>
                <a:gd name="T107" fmla="*/ 4 h 2062"/>
                <a:gd name="T108" fmla="*/ 888 w 2059"/>
                <a:gd name="T109" fmla="*/ 96 h 2062"/>
                <a:gd name="T110" fmla="*/ 1217 w 2059"/>
                <a:gd name="T111" fmla="*/ 34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9" h="2062">
                  <a:moveTo>
                    <a:pt x="745" y="140"/>
                  </a:moveTo>
                  <a:lnTo>
                    <a:pt x="743" y="140"/>
                  </a:lnTo>
                  <a:lnTo>
                    <a:pt x="741" y="140"/>
                  </a:lnTo>
                  <a:lnTo>
                    <a:pt x="739" y="141"/>
                  </a:lnTo>
                  <a:lnTo>
                    <a:pt x="606" y="196"/>
                  </a:lnTo>
                  <a:lnTo>
                    <a:pt x="603" y="197"/>
                  </a:lnTo>
                  <a:lnTo>
                    <a:pt x="601" y="199"/>
                  </a:lnTo>
                  <a:lnTo>
                    <a:pt x="599" y="201"/>
                  </a:lnTo>
                  <a:lnTo>
                    <a:pt x="598" y="205"/>
                  </a:lnTo>
                  <a:lnTo>
                    <a:pt x="597" y="206"/>
                  </a:lnTo>
                  <a:lnTo>
                    <a:pt x="597" y="209"/>
                  </a:lnTo>
                  <a:lnTo>
                    <a:pt x="597" y="212"/>
                  </a:lnTo>
                  <a:lnTo>
                    <a:pt x="598" y="215"/>
                  </a:lnTo>
                  <a:lnTo>
                    <a:pt x="649" y="337"/>
                  </a:lnTo>
                  <a:lnTo>
                    <a:pt x="653" y="356"/>
                  </a:lnTo>
                  <a:lnTo>
                    <a:pt x="653" y="375"/>
                  </a:lnTo>
                  <a:lnTo>
                    <a:pt x="647" y="393"/>
                  </a:lnTo>
                  <a:lnTo>
                    <a:pt x="637" y="409"/>
                  </a:lnTo>
                  <a:lnTo>
                    <a:pt x="622" y="422"/>
                  </a:lnTo>
                  <a:lnTo>
                    <a:pt x="576" y="456"/>
                  </a:lnTo>
                  <a:lnTo>
                    <a:pt x="532" y="493"/>
                  </a:lnTo>
                  <a:lnTo>
                    <a:pt x="492" y="533"/>
                  </a:lnTo>
                  <a:lnTo>
                    <a:pt x="455" y="577"/>
                  </a:lnTo>
                  <a:lnTo>
                    <a:pt x="421" y="624"/>
                  </a:lnTo>
                  <a:lnTo>
                    <a:pt x="408" y="638"/>
                  </a:lnTo>
                  <a:lnTo>
                    <a:pt x="392" y="648"/>
                  </a:lnTo>
                  <a:lnTo>
                    <a:pt x="374" y="653"/>
                  </a:lnTo>
                  <a:lnTo>
                    <a:pt x="355" y="654"/>
                  </a:lnTo>
                  <a:lnTo>
                    <a:pt x="336" y="649"/>
                  </a:lnTo>
                  <a:lnTo>
                    <a:pt x="215" y="599"/>
                  </a:lnTo>
                  <a:lnTo>
                    <a:pt x="212" y="598"/>
                  </a:lnTo>
                  <a:lnTo>
                    <a:pt x="211" y="598"/>
                  </a:lnTo>
                  <a:lnTo>
                    <a:pt x="209" y="597"/>
                  </a:lnTo>
                  <a:lnTo>
                    <a:pt x="206" y="598"/>
                  </a:lnTo>
                  <a:lnTo>
                    <a:pt x="203" y="599"/>
                  </a:lnTo>
                  <a:lnTo>
                    <a:pt x="200" y="600"/>
                  </a:lnTo>
                  <a:lnTo>
                    <a:pt x="197" y="603"/>
                  </a:lnTo>
                  <a:lnTo>
                    <a:pt x="194" y="607"/>
                  </a:lnTo>
                  <a:lnTo>
                    <a:pt x="140" y="739"/>
                  </a:lnTo>
                  <a:lnTo>
                    <a:pt x="139" y="743"/>
                  </a:lnTo>
                  <a:lnTo>
                    <a:pt x="139" y="748"/>
                  </a:lnTo>
                  <a:lnTo>
                    <a:pt x="140" y="751"/>
                  </a:lnTo>
                  <a:lnTo>
                    <a:pt x="141" y="753"/>
                  </a:lnTo>
                  <a:lnTo>
                    <a:pt x="143" y="755"/>
                  </a:lnTo>
                  <a:lnTo>
                    <a:pt x="145" y="756"/>
                  </a:lnTo>
                  <a:lnTo>
                    <a:pt x="148" y="758"/>
                  </a:lnTo>
                  <a:lnTo>
                    <a:pt x="270" y="809"/>
                  </a:lnTo>
                  <a:lnTo>
                    <a:pt x="287" y="819"/>
                  </a:lnTo>
                  <a:lnTo>
                    <a:pt x="299" y="832"/>
                  </a:lnTo>
                  <a:lnTo>
                    <a:pt x="309" y="849"/>
                  </a:lnTo>
                  <a:lnTo>
                    <a:pt x="313" y="867"/>
                  </a:lnTo>
                  <a:lnTo>
                    <a:pt x="312" y="888"/>
                  </a:lnTo>
                  <a:lnTo>
                    <a:pt x="301" y="959"/>
                  </a:lnTo>
                  <a:lnTo>
                    <a:pt x="297" y="1030"/>
                  </a:lnTo>
                  <a:lnTo>
                    <a:pt x="301" y="1102"/>
                  </a:lnTo>
                  <a:lnTo>
                    <a:pt x="312" y="1172"/>
                  </a:lnTo>
                  <a:lnTo>
                    <a:pt x="313" y="1192"/>
                  </a:lnTo>
                  <a:lnTo>
                    <a:pt x="309" y="1211"/>
                  </a:lnTo>
                  <a:lnTo>
                    <a:pt x="299" y="1227"/>
                  </a:lnTo>
                  <a:lnTo>
                    <a:pt x="287" y="1241"/>
                  </a:lnTo>
                  <a:lnTo>
                    <a:pt x="270" y="1251"/>
                  </a:lnTo>
                  <a:lnTo>
                    <a:pt x="148" y="1301"/>
                  </a:lnTo>
                  <a:lnTo>
                    <a:pt x="146" y="1302"/>
                  </a:lnTo>
                  <a:lnTo>
                    <a:pt x="144" y="1304"/>
                  </a:lnTo>
                  <a:lnTo>
                    <a:pt x="141" y="1307"/>
                  </a:lnTo>
                  <a:lnTo>
                    <a:pt x="140" y="1309"/>
                  </a:lnTo>
                  <a:lnTo>
                    <a:pt x="139" y="1311"/>
                  </a:lnTo>
                  <a:lnTo>
                    <a:pt x="139" y="1314"/>
                  </a:lnTo>
                  <a:lnTo>
                    <a:pt x="139" y="1317"/>
                  </a:lnTo>
                  <a:lnTo>
                    <a:pt x="140" y="1320"/>
                  </a:lnTo>
                  <a:lnTo>
                    <a:pt x="194" y="1453"/>
                  </a:lnTo>
                  <a:lnTo>
                    <a:pt x="197" y="1457"/>
                  </a:lnTo>
                  <a:lnTo>
                    <a:pt x="200" y="1459"/>
                  </a:lnTo>
                  <a:lnTo>
                    <a:pt x="203" y="1461"/>
                  </a:lnTo>
                  <a:lnTo>
                    <a:pt x="206" y="1462"/>
                  </a:lnTo>
                  <a:lnTo>
                    <a:pt x="209" y="1462"/>
                  </a:lnTo>
                  <a:lnTo>
                    <a:pt x="211" y="1462"/>
                  </a:lnTo>
                  <a:lnTo>
                    <a:pt x="212" y="1461"/>
                  </a:lnTo>
                  <a:lnTo>
                    <a:pt x="215" y="1461"/>
                  </a:lnTo>
                  <a:lnTo>
                    <a:pt x="336" y="1411"/>
                  </a:lnTo>
                  <a:lnTo>
                    <a:pt x="355" y="1406"/>
                  </a:lnTo>
                  <a:lnTo>
                    <a:pt x="374" y="1406"/>
                  </a:lnTo>
                  <a:lnTo>
                    <a:pt x="392" y="1412"/>
                  </a:lnTo>
                  <a:lnTo>
                    <a:pt x="408" y="1422"/>
                  </a:lnTo>
                  <a:lnTo>
                    <a:pt x="421" y="1437"/>
                  </a:lnTo>
                  <a:lnTo>
                    <a:pt x="455" y="1484"/>
                  </a:lnTo>
                  <a:lnTo>
                    <a:pt x="492" y="1527"/>
                  </a:lnTo>
                  <a:lnTo>
                    <a:pt x="532" y="1567"/>
                  </a:lnTo>
                  <a:lnTo>
                    <a:pt x="576" y="1605"/>
                  </a:lnTo>
                  <a:lnTo>
                    <a:pt x="622" y="1639"/>
                  </a:lnTo>
                  <a:lnTo>
                    <a:pt x="637" y="1651"/>
                  </a:lnTo>
                  <a:lnTo>
                    <a:pt x="647" y="1667"/>
                  </a:lnTo>
                  <a:lnTo>
                    <a:pt x="652" y="1685"/>
                  </a:lnTo>
                  <a:lnTo>
                    <a:pt x="653" y="1704"/>
                  </a:lnTo>
                  <a:lnTo>
                    <a:pt x="648" y="1723"/>
                  </a:lnTo>
                  <a:lnTo>
                    <a:pt x="598" y="1845"/>
                  </a:lnTo>
                  <a:lnTo>
                    <a:pt x="596" y="1853"/>
                  </a:lnTo>
                  <a:lnTo>
                    <a:pt x="599" y="1860"/>
                  </a:lnTo>
                  <a:lnTo>
                    <a:pt x="605" y="1864"/>
                  </a:lnTo>
                  <a:lnTo>
                    <a:pt x="738" y="1920"/>
                  </a:lnTo>
                  <a:lnTo>
                    <a:pt x="741" y="1921"/>
                  </a:lnTo>
                  <a:lnTo>
                    <a:pt x="743" y="1921"/>
                  </a:lnTo>
                  <a:lnTo>
                    <a:pt x="746" y="1921"/>
                  </a:lnTo>
                  <a:lnTo>
                    <a:pt x="749" y="1920"/>
                  </a:lnTo>
                  <a:lnTo>
                    <a:pt x="752" y="1919"/>
                  </a:lnTo>
                  <a:lnTo>
                    <a:pt x="756" y="1915"/>
                  </a:lnTo>
                  <a:lnTo>
                    <a:pt x="758" y="1912"/>
                  </a:lnTo>
                  <a:lnTo>
                    <a:pt x="807" y="1790"/>
                  </a:lnTo>
                  <a:lnTo>
                    <a:pt x="818" y="1773"/>
                  </a:lnTo>
                  <a:lnTo>
                    <a:pt x="832" y="1761"/>
                  </a:lnTo>
                  <a:lnTo>
                    <a:pt x="848" y="1751"/>
                  </a:lnTo>
                  <a:lnTo>
                    <a:pt x="867" y="1747"/>
                  </a:lnTo>
                  <a:lnTo>
                    <a:pt x="886" y="1748"/>
                  </a:lnTo>
                  <a:lnTo>
                    <a:pt x="957" y="1758"/>
                  </a:lnTo>
                  <a:lnTo>
                    <a:pt x="1029" y="1762"/>
                  </a:lnTo>
                  <a:lnTo>
                    <a:pt x="1100" y="1758"/>
                  </a:lnTo>
                  <a:lnTo>
                    <a:pt x="1171" y="1748"/>
                  </a:lnTo>
                  <a:lnTo>
                    <a:pt x="1175" y="1748"/>
                  </a:lnTo>
                  <a:lnTo>
                    <a:pt x="1180" y="1747"/>
                  </a:lnTo>
                  <a:lnTo>
                    <a:pt x="1184" y="1747"/>
                  </a:lnTo>
                  <a:lnTo>
                    <a:pt x="1200" y="1749"/>
                  </a:lnTo>
                  <a:lnTo>
                    <a:pt x="1215" y="1754"/>
                  </a:lnTo>
                  <a:lnTo>
                    <a:pt x="1229" y="1763"/>
                  </a:lnTo>
                  <a:lnTo>
                    <a:pt x="1241" y="1775"/>
                  </a:lnTo>
                  <a:lnTo>
                    <a:pt x="1249" y="1790"/>
                  </a:lnTo>
                  <a:lnTo>
                    <a:pt x="1299" y="1912"/>
                  </a:lnTo>
                  <a:lnTo>
                    <a:pt x="1301" y="1915"/>
                  </a:lnTo>
                  <a:lnTo>
                    <a:pt x="1303" y="1919"/>
                  </a:lnTo>
                  <a:lnTo>
                    <a:pt x="1306" y="1920"/>
                  </a:lnTo>
                  <a:lnTo>
                    <a:pt x="1309" y="1921"/>
                  </a:lnTo>
                  <a:lnTo>
                    <a:pt x="1313" y="1921"/>
                  </a:lnTo>
                  <a:lnTo>
                    <a:pt x="1316" y="1921"/>
                  </a:lnTo>
                  <a:lnTo>
                    <a:pt x="1319" y="1920"/>
                  </a:lnTo>
                  <a:lnTo>
                    <a:pt x="1451" y="1864"/>
                  </a:lnTo>
                  <a:lnTo>
                    <a:pt x="1454" y="1863"/>
                  </a:lnTo>
                  <a:lnTo>
                    <a:pt x="1457" y="1861"/>
                  </a:lnTo>
                  <a:lnTo>
                    <a:pt x="1459" y="1859"/>
                  </a:lnTo>
                  <a:lnTo>
                    <a:pt x="1460" y="1857"/>
                  </a:lnTo>
                  <a:lnTo>
                    <a:pt x="1461" y="1855"/>
                  </a:lnTo>
                  <a:lnTo>
                    <a:pt x="1461" y="1853"/>
                  </a:lnTo>
                  <a:lnTo>
                    <a:pt x="1461" y="1850"/>
                  </a:lnTo>
                  <a:lnTo>
                    <a:pt x="1460" y="1845"/>
                  </a:lnTo>
                  <a:lnTo>
                    <a:pt x="1409" y="1723"/>
                  </a:lnTo>
                  <a:lnTo>
                    <a:pt x="1405" y="1705"/>
                  </a:lnTo>
                  <a:lnTo>
                    <a:pt x="1405" y="1686"/>
                  </a:lnTo>
                  <a:lnTo>
                    <a:pt x="1411" y="1668"/>
                  </a:lnTo>
                  <a:lnTo>
                    <a:pt x="1421" y="1652"/>
                  </a:lnTo>
                  <a:lnTo>
                    <a:pt x="1435" y="1639"/>
                  </a:lnTo>
                  <a:lnTo>
                    <a:pt x="1482" y="1606"/>
                  </a:lnTo>
                  <a:lnTo>
                    <a:pt x="1525" y="1569"/>
                  </a:lnTo>
                  <a:lnTo>
                    <a:pt x="1566" y="1527"/>
                  </a:lnTo>
                  <a:lnTo>
                    <a:pt x="1603" y="1484"/>
                  </a:lnTo>
                  <a:lnTo>
                    <a:pt x="1637" y="1437"/>
                  </a:lnTo>
                  <a:lnTo>
                    <a:pt x="1649" y="1423"/>
                  </a:lnTo>
                  <a:lnTo>
                    <a:pt x="1665" y="1413"/>
                  </a:lnTo>
                  <a:lnTo>
                    <a:pt x="1683" y="1407"/>
                  </a:lnTo>
                  <a:lnTo>
                    <a:pt x="1702" y="1407"/>
                  </a:lnTo>
                  <a:lnTo>
                    <a:pt x="1721" y="1412"/>
                  </a:lnTo>
                  <a:lnTo>
                    <a:pt x="1843" y="1462"/>
                  </a:lnTo>
                  <a:lnTo>
                    <a:pt x="1845" y="1462"/>
                  </a:lnTo>
                  <a:lnTo>
                    <a:pt x="1846" y="1464"/>
                  </a:lnTo>
                  <a:lnTo>
                    <a:pt x="1848" y="1464"/>
                  </a:lnTo>
                  <a:lnTo>
                    <a:pt x="1851" y="1464"/>
                  </a:lnTo>
                  <a:lnTo>
                    <a:pt x="1855" y="1462"/>
                  </a:lnTo>
                  <a:lnTo>
                    <a:pt x="1858" y="1460"/>
                  </a:lnTo>
                  <a:lnTo>
                    <a:pt x="1861" y="1458"/>
                  </a:lnTo>
                  <a:lnTo>
                    <a:pt x="1863" y="1454"/>
                  </a:lnTo>
                  <a:lnTo>
                    <a:pt x="1917" y="1322"/>
                  </a:lnTo>
                  <a:lnTo>
                    <a:pt x="1918" y="1318"/>
                  </a:lnTo>
                  <a:lnTo>
                    <a:pt x="1918" y="1314"/>
                  </a:lnTo>
                  <a:lnTo>
                    <a:pt x="1917" y="1311"/>
                  </a:lnTo>
                  <a:lnTo>
                    <a:pt x="1916" y="1309"/>
                  </a:lnTo>
                  <a:lnTo>
                    <a:pt x="1915" y="1307"/>
                  </a:lnTo>
                  <a:lnTo>
                    <a:pt x="1913" y="1304"/>
                  </a:lnTo>
                  <a:lnTo>
                    <a:pt x="1910" y="1302"/>
                  </a:lnTo>
                  <a:lnTo>
                    <a:pt x="1788" y="1252"/>
                  </a:lnTo>
                  <a:lnTo>
                    <a:pt x="1771" y="1243"/>
                  </a:lnTo>
                  <a:lnTo>
                    <a:pt x="1758" y="1229"/>
                  </a:lnTo>
                  <a:lnTo>
                    <a:pt x="1749" y="1212"/>
                  </a:lnTo>
                  <a:lnTo>
                    <a:pt x="1745" y="1193"/>
                  </a:lnTo>
                  <a:lnTo>
                    <a:pt x="1746" y="1174"/>
                  </a:lnTo>
                  <a:lnTo>
                    <a:pt x="1756" y="1103"/>
                  </a:lnTo>
                  <a:lnTo>
                    <a:pt x="1760" y="1031"/>
                  </a:lnTo>
                  <a:lnTo>
                    <a:pt x="1756" y="960"/>
                  </a:lnTo>
                  <a:lnTo>
                    <a:pt x="1746" y="889"/>
                  </a:lnTo>
                  <a:lnTo>
                    <a:pt x="1745" y="870"/>
                  </a:lnTo>
                  <a:lnTo>
                    <a:pt x="1749" y="851"/>
                  </a:lnTo>
                  <a:lnTo>
                    <a:pt x="1757" y="834"/>
                  </a:lnTo>
                  <a:lnTo>
                    <a:pt x="1771" y="820"/>
                  </a:lnTo>
                  <a:lnTo>
                    <a:pt x="1788" y="810"/>
                  </a:lnTo>
                  <a:lnTo>
                    <a:pt x="1910" y="760"/>
                  </a:lnTo>
                  <a:lnTo>
                    <a:pt x="1915" y="755"/>
                  </a:lnTo>
                  <a:lnTo>
                    <a:pt x="1918" y="748"/>
                  </a:lnTo>
                  <a:lnTo>
                    <a:pt x="1917" y="740"/>
                  </a:lnTo>
                  <a:lnTo>
                    <a:pt x="1863" y="608"/>
                  </a:lnTo>
                  <a:lnTo>
                    <a:pt x="1861" y="603"/>
                  </a:lnTo>
                  <a:lnTo>
                    <a:pt x="1858" y="601"/>
                  </a:lnTo>
                  <a:lnTo>
                    <a:pt x="1855" y="599"/>
                  </a:lnTo>
                  <a:lnTo>
                    <a:pt x="1851" y="598"/>
                  </a:lnTo>
                  <a:lnTo>
                    <a:pt x="1848" y="598"/>
                  </a:lnTo>
                  <a:lnTo>
                    <a:pt x="1846" y="599"/>
                  </a:lnTo>
                  <a:lnTo>
                    <a:pt x="1843" y="599"/>
                  </a:lnTo>
                  <a:lnTo>
                    <a:pt x="1721" y="650"/>
                  </a:lnTo>
                  <a:lnTo>
                    <a:pt x="1702" y="654"/>
                  </a:lnTo>
                  <a:lnTo>
                    <a:pt x="1683" y="654"/>
                  </a:lnTo>
                  <a:lnTo>
                    <a:pt x="1665" y="649"/>
                  </a:lnTo>
                  <a:lnTo>
                    <a:pt x="1649" y="638"/>
                  </a:lnTo>
                  <a:lnTo>
                    <a:pt x="1637" y="624"/>
                  </a:lnTo>
                  <a:lnTo>
                    <a:pt x="1603" y="577"/>
                  </a:lnTo>
                  <a:lnTo>
                    <a:pt x="1566" y="533"/>
                  </a:lnTo>
                  <a:lnTo>
                    <a:pt x="1525" y="493"/>
                  </a:lnTo>
                  <a:lnTo>
                    <a:pt x="1482" y="456"/>
                  </a:lnTo>
                  <a:lnTo>
                    <a:pt x="1435" y="422"/>
                  </a:lnTo>
                  <a:lnTo>
                    <a:pt x="1421" y="409"/>
                  </a:lnTo>
                  <a:lnTo>
                    <a:pt x="1411" y="393"/>
                  </a:lnTo>
                  <a:lnTo>
                    <a:pt x="1406" y="375"/>
                  </a:lnTo>
                  <a:lnTo>
                    <a:pt x="1405" y="356"/>
                  </a:lnTo>
                  <a:lnTo>
                    <a:pt x="1410" y="337"/>
                  </a:lnTo>
                  <a:lnTo>
                    <a:pt x="1460" y="215"/>
                  </a:lnTo>
                  <a:lnTo>
                    <a:pt x="1462" y="211"/>
                  </a:lnTo>
                  <a:lnTo>
                    <a:pt x="1461" y="208"/>
                  </a:lnTo>
                  <a:lnTo>
                    <a:pt x="1460" y="205"/>
                  </a:lnTo>
                  <a:lnTo>
                    <a:pt x="1460" y="202"/>
                  </a:lnTo>
                  <a:lnTo>
                    <a:pt x="1458" y="200"/>
                  </a:lnTo>
                  <a:lnTo>
                    <a:pt x="1455" y="198"/>
                  </a:lnTo>
                  <a:lnTo>
                    <a:pt x="1452" y="196"/>
                  </a:lnTo>
                  <a:lnTo>
                    <a:pt x="1320" y="142"/>
                  </a:lnTo>
                  <a:lnTo>
                    <a:pt x="1317" y="141"/>
                  </a:lnTo>
                  <a:lnTo>
                    <a:pt x="1315" y="140"/>
                  </a:lnTo>
                  <a:lnTo>
                    <a:pt x="1311" y="141"/>
                  </a:lnTo>
                  <a:lnTo>
                    <a:pt x="1308" y="142"/>
                  </a:lnTo>
                  <a:lnTo>
                    <a:pt x="1305" y="143"/>
                  </a:lnTo>
                  <a:lnTo>
                    <a:pt x="1302" y="146"/>
                  </a:lnTo>
                  <a:lnTo>
                    <a:pt x="1300" y="149"/>
                  </a:lnTo>
                  <a:lnTo>
                    <a:pt x="1250" y="271"/>
                  </a:lnTo>
                  <a:lnTo>
                    <a:pt x="1239" y="288"/>
                  </a:lnTo>
                  <a:lnTo>
                    <a:pt x="1226" y="301"/>
                  </a:lnTo>
                  <a:lnTo>
                    <a:pt x="1210" y="310"/>
                  </a:lnTo>
                  <a:lnTo>
                    <a:pt x="1191" y="314"/>
                  </a:lnTo>
                  <a:lnTo>
                    <a:pt x="1172" y="313"/>
                  </a:lnTo>
                  <a:lnTo>
                    <a:pt x="1101" y="302"/>
                  </a:lnTo>
                  <a:lnTo>
                    <a:pt x="1030" y="299"/>
                  </a:lnTo>
                  <a:lnTo>
                    <a:pt x="958" y="302"/>
                  </a:lnTo>
                  <a:lnTo>
                    <a:pt x="888" y="313"/>
                  </a:lnTo>
                  <a:lnTo>
                    <a:pt x="868" y="314"/>
                  </a:lnTo>
                  <a:lnTo>
                    <a:pt x="850" y="310"/>
                  </a:lnTo>
                  <a:lnTo>
                    <a:pt x="833" y="301"/>
                  </a:lnTo>
                  <a:lnTo>
                    <a:pt x="819" y="287"/>
                  </a:lnTo>
                  <a:lnTo>
                    <a:pt x="809" y="270"/>
                  </a:lnTo>
                  <a:lnTo>
                    <a:pt x="759" y="148"/>
                  </a:lnTo>
                  <a:lnTo>
                    <a:pt x="757" y="145"/>
                  </a:lnTo>
                  <a:lnTo>
                    <a:pt x="755" y="142"/>
                  </a:lnTo>
                  <a:lnTo>
                    <a:pt x="751" y="141"/>
                  </a:lnTo>
                  <a:lnTo>
                    <a:pt x="748" y="140"/>
                  </a:lnTo>
                  <a:lnTo>
                    <a:pt x="745" y="140"/>
                  </a:lnTo>
                  <a:close/>
                  <a:moveTo>
                    <a:pt x="1315" y="0"/>
                  </a:moveTo>
                  <a:lnTo>
                    <a:pt x="1344" y="3"/>
                  </a:lnTo>
                  <a:lnTo>
                    <a:pt x="1374" y="12"/>
                  </a:lnTo>
                  <a:lnTo>
                    <a:pt x="1506" y="67"/>
                  </a:lnTo>
                  <a:lnTo>
                    <a:pt x="1529" y="78"/>
                  </a:lnTo>
                  <a:lnTo>
                    <a:pt x="1548" y="92"/>
                  </a:lnTo>
                  <a:lnTo>
                    <a:pt x="1565" y="109"/>
                  </a:lnTo>
                  <a:lnTo>
                    <a:pt x="1579" y="129"/>
                  </a:lnTo>
                  <a:lnTo>
                    <a:pt x="1590" y="151"/>
                  </a:lnTo>
                  <a:lnTo>
                    <a:pt x="1599" y="180"/>
                  </a:lnTo>
                  <a:lnTo>
                    <a:pt x="1602" y="211"/>
                  </a:lnTo>
                  <a:lnTo>
                    <a:pt x="1599" y="241"/>
                  </a:lnTo>
                  <a:lnTo>
                    <a:pt x="1590" y="270"/>
                  </a:lnTo>
                  <a:lnTo>
                    <a:pt x="1561" y="340"/>
                  </a:lnTo>
                  <a:lnTo>
                    <a:pt x="1605" y="375"/>
                  </a:lnTo>
                  <a:lnTo>
                    <a:pt x="1646" y="415"/>
                  </a:lnTo>
                  <a:lnTo>
                    <a:pt x="1684" y="455"/>
                  </a:lnTo>
                  <a:lnTo>
                    <a:pt x="1720" y="499"/>
                  </a:lnTo>
                  <a:lnTo>
                    <a:pt x="1790" y="470"/>
                  </a:lnTo>
                  <a:lnTo>
                    <a:pt x="1819" y="461"/>
                  </a:lnTo>
                  <a:lnTo>
                    <a:pt x="1849" y="458"/>
                  </a:lnTo>
                  <a:lnTo>
                    <a:pt x="1876" y="460"/>
                  </a:lnTo>
                  <a:lnTo>
                    <a:pt x="1901" y="467"/>
                  </a:lnTo>
                  <a:lnTo>
                    <a:pt x="1925" y="477"/>
                  </a:lnTo>
                  <a:lnTo>
                    <a:pt x="1946" y="492"/>
                  </a:lnTo>
                  <a:lnTo>
                    <a:pt x="1965" y="509"/>
                  </a:lnTo>
                  <a:lnTo>
                    <a:pt x="1981" y="530"/>
                  </a:lnTo>
                  <a:lnTo>
                    <a:pt x="1993" y="554"/>
                  </a:lnTo>
                  <a:lnTo>
                    <a:pt x="2047" y="686"/>
                  </a:lnTo>
                  <a:lnTo>
                    <a:pt x="2056" y="716"/>
                  </a:lnTo>
                  <a:lnTo>
                    <a:pt x="2059" y="746"/>
                  </a:lnTo>
                  <a:lnTo>
                    <a:pt x="2056" y="776"/>
                  </a:lnTo>
                  <a:lnTo>
                    <a:pt x="2047" y="805"/>
                  </a:lnTo>
                  <a:lnTo>
                    <a:pt x="2036" y="827"/>
                  </a:lnTo>
                  <a:lnTo>
                    <a:pt x="2022" y="847"/>
                  </a:lnTo>
                  <a:lnTo>
                    <a:pt x="2005" y="864"/>
                  </a:lnTo>
                  <a:lnTo>
                    <a:pt x="1985" y="878"/>
                  </a:lnTo>
                  <a:lnTo>
                    <a:pt x="1964" y="890"/>
                  </a:lnTo>
                  <a:lnTo>
                    <a:pt x="1893" y="918"/>
                  </a:lnTo>
                  <a:lnTo>
                    <a:pt x="1900" y="994"/>
                  </a:lnTo>
                  <a:lnTo>
                    <a:pt x="1900" y="1068"/>
                  </a:lnTo>
                  <a:lnTo>
                    <a:pt x="1893" y="1143"/>
                  </a:lnTo>
                  <a:lnTo>
                    <a:pt x="1964" y="1172"/>
                  </a:lnTo>
                  <a:lnTo>
                    <a:pt x="1985" y="1184"/>
                  </a:lnTo>
                  <a:lnTo>
                    <a:pt x="2005" y="1198"/>
                  </a:lnTo>
                  <a:lnTo>
                    <a:pt x="2022" y="1215"/>
                  </a:lnTo>
                  <a:lnTo>
                    <a:pt x="2037" y="1234"/>
                  </a:lnTo>
                  <a:lnTo>
                    <a:pt x="2047" y="1257"/>
                  </a:lnTo>
                  <a:lnTo>
                    <a:pt x="2056" y="1286"/>
                  </a:lnTo>
                  <a:lnTo>
                    <a:pt x="2059" y="1316"/>
                  </a:lnTo>
                  <a:lnTo>
                    <a:pt x="2056" y="1347"/>
                  </a:lnTo>
                  <a:lnTo>
                    <a:pt x="2047" y="1376"/>
                  </a:lnTo>
                  <a:lnTo>
                    <a:pt x="1993" y="1508"/>
                  </a:lnTo>
                  <a:lnTo>
                    <a:pt x="1981" y="1532"/>
                  </a:lnTo>
                  <a:lnTo>
                    <a:pt x="1965" y="1553"/>
                  </a:lnTo>
                  <a:lnTo>
                    <a:pt x="1946" y="1571"/>
                  </a:lnTo>
                  <a:lnTo>
                    <a:pt x="1925" y="1584"/>
                  </a:lnTo>
                  <a:lnTo>
                    <a:pt x="1901" y="1595"/>
                  </a:lnTo>
                  <a:lnTo>
                    <a:pt x="1876" y="1601"/>
                  </a:lnTo>
                  <a:lnTo>
                    <a:pt x="1849" y="1605"/>
                  </a:lnTo>
                  <a:lnTo>
                    <a:pt x="1819" y="1601"/>
                  </a:lnTo>
                  <a:lnTo>
                    <a:pt x="1790" y="1592"/>
                  </a:lnTo>
                  <a:lnTo>
                    <a:pt x="1720" y="1563"/>
                  </a:lnTo>
                  <a:lnTo>
                    <a:pt x="1684" y="1607"/>
                  </a:lnTo>
                  <a:lnTo>
                    <a:pt x="1646" y="1647"/>
                  </a:lnTo>
                  <a:lnTo>
                    <a:pt x="1605" y="1686"/>
                  </a:lnTo>
                  <a:lnTo>
                    <a:pt x="1561" y="1721"/>
                  </a:lnTo>
                  <a:lnTo>
                    <a:pt x="1590" y="1792"/>
                  </a:lnTo>
                  <a:lnTo>
                    <a:pt x="1599" y="1821"/>
                  </a:lnTo>
                  <a:lnTo>
                    <a:pt x="1602" y="1852"/>
                  </a:lnTo>
                  <a:lnTo>
                    <a:pt x="1599" y="1881"/>
                  </a:lnTo>
                  <a:lnTo>
                    <a:pt x="1590" y="1911"/>
                  </a:lnTo>
                  <a:lnTo>
                    <a:pt x="1579" y="1933"/>
                  </a:lnTo>
                  <a:lnTo>
                    <a:pt x="1565" y="1952"/>
                  </a:lnTo>
                  <a:lnTo>
                    <a:pt x="1548" y="1971"/>
                  </a:lnTo>
                  <a:lnTo>
                    <a:pt x="1527" y="1984"/>
                  </a:lnTo>
                  <a:lnTo>
                    <a:pt x="1506" y="1995"/>
                  </a:lnTo>
                  <a:lnTo>
                    <a:pt x="1374" y="2050"/>
                  </a:lnTo>
                  <a:lnTo>
                    <a:pt x="1344" y="2059"/>
                  </a:lnTo>
                  <a:lnTo>
                    <a:pt x="1315" y="2062"/>
                  </a:lnTo>
                  <a:lnTo>
                    <a:pt x="1288" y="2060"/>
                  </a:lnTo>
                  <a:lnTo>
                    <a:pt x="1263" y="2053"/>
                  </a:lnTo>
                  <a:lnTo>
                    <a:pt x="1238" y="2043"/>
                  </a:lnTo>
                  <a:lnTo>
                    <a:pt x="1217" y="2029"/>
                  </a:lnTo>
                  <a:lnTo>
                    <a:pt x="1198" y="2011"/>
                  </a:lnTo>
                  <a:lnTo>
                    <a:pt x="1183" y="1990"/>
                  </a:lnTo>
                  <a:lnTo>
                    <a:pt x="1171" y="1966"/>
                  </a:lnTo>
                  <a:lnTo>
                    <a:pt x="1142" y="1896"/>
                  </a:lnTo>
                  <a:lnTo>
                    <a:pt x="1067" y="1903"/>
                  </a:lnTo>
                  <a:lnTo>
                    <a:pt x="992" y="1903"/>
                  </a:lnTo>
                  <a:lnTo>
                    <a:pt x="918" y="1896"/>
                  </a:lnTo>
                  <a:lnTo>
                    <a:pt x="888" y="1966"/>
                  </a:lnTo>
                  <a:lnTo>
                    <a:pt x="876" y="1990"/>
                  </a:lnTo>
                  <a:lnTo>
                    <a:pt x="860" y="2011"/>
                  </a:lnTo>
                  <a:lnTo>
                    <a:pt x="841" y="2029"/>
                  </a:lnTo>
                  <a:lnTo>
                    <a:pt x="820" y="2043"/>
                  </a:lnTo>
                  <a:lnTo>
                    <a:pt x="797" y="2053"/>
                  </a:lnTo>
                  <a:lnTo>
                    <a:pt x="771" y="2060"/>
                  </a:lnTo>
                  <a:lnTo>
                    <a:pt x="745" y="2062"/>
                  </a:lnTo>
                  <a:lnTo>
                    <a:pt x="714" y="2059"/>
                  </a:lnTo>
                  <a:lnTo>
                    <a:pt x="686" y="2050"/>
                  </a:lnTo>
                  <a:lnTo>
                    <a:pt x="553" y="1995"/>
                  </a:lnTo>
                  <a:lnTo>
                    <a:pt x="528" y="1982"/>
                  </a:lnTo>
                  <a:lnTo>
                    <a:pt x="507" y="1966"/>
                  </a:lnTo>
                  <a:lnTo>
                    <a:pt x="489" y="1946"/>
                  </a:lnTo>
                  <a:lnTo>
                    <a:pt x="474" y="1924"/>
                  </a:lnTo>
                  <a:lnTo>
                    <a:pt x="464" y="1899"/>
                  </a:lnTo>
                  <a:lnTo>
                    <a:pt x="458" y="1873"/>
                  </a:lnTo>
                  <a:lnTo>
                    <a:pt x="457" y="1846"/>
                  </a:lnTo>
                  <a:lnTo>
                    <a:pt x="460" y="1820"/>
                  </a:lnTo>
                  <a:lnTo>
                    <a:pt x="469" y="1792"/>
                  </a:lnTo>
                  <a:lnTo>
                    <a:pt x="497" y="1722"/>
                  </a:lnTo>
                  <a:lnTo>
                    <a:pt x="454" y="1687"/>
                  </a:lnTo>
                  <a:lnTo>
                    <a:pt x="414" y="1648"/>
                  </a:lnTo>
                  <a:lnTo>
                    <a:pt x="375" y="1607"/>
                  </a:lnTo>
                  <a:lnTo>
                    <a:pt x="339" y="1563"/>
                  </a:lnTo>
                  <a:lnTo>
                    <a:pt x="270" y="1593"/>
                  </a:lnTo>
                  <a:lnTo>
                    <a:pt x="240" y="1601"/>
                  </a:lnTo>
                  <a:lnTo>
                    <a:pt x="209" y="1605"/>
                  </a:lnTo>
                  <a:lnTo>
                    <a:pt x="183" y="1602"/>
                  </a:lnTo>
                  <a:lnTo>
                    <a:pt x="157" y="1596"/>
                  </a:lnTo>
                  <a:lnTo>
                    <a:pt x="134" y="1586"/>
                  </a:lnTo>
                  <a:lnTo>
                    <a:pt x="113" y="1571"/>
                  </a:lnTo>
                  <a:lnTo>
                    <a:pt x="94" y="1554"/>
                  </a:lnTo>
                  <a:lnTo>
                    <a:pt x="78" y="1532"/>
                  </a:lnTo>
                  <a:lnTo>
                    <a:pt x="66" y="1509"/>
                  </a:lnTo>
                  <a:lnTo>
                    <a:pt x="11" y="1377"/>
                  </a:lnTo>
                  <a:lnTo>
                    <a:pt x="3" y="1347"/>
                  </a:lnTo>
                  <a:lnTo>
                    <a:pt x="0" y="1317"/>
                  </a:lnTo>
                  <a:lnTo>
                    <a:pt x="3" y="1286"/>
                  </a:lnTo>
                  <a:lnTo>
                    <a:pt x="11" y="1258"/>
                  </a:lnTo>
                  <a:lnTo>
                    <a:pt x="23" y="1236"/>
                  </a:lnTo>
                  <a:lnTo>
                    <a:pt x="37" y="1215"/>
                  </a:lnTo>
                  <a:lnTo>
                    <a:pt x="55" y="1198"/>
                  </a:lnTo>
                  <a:lnTo>
                    <a:pt x="74" y="1185"/>
                  </a:lnTo>
                  <a:lnTo>
                    <a:pt x="96" y="1173"/>
                  </a:lnTo>
                  <a:lnTo>
                    <a:pt x="166" y="1144"/>
                  </a:lnTo>
                  <a:lnTo>
                    <a:pt x="159" y="1069"/>
                  </a:lnTo>
                  <a:lnTo>
                    <a:pt x="159" y="995"/>
                  </a:lnTo>
                  <a:lnTo>
                    <a:pt x="166" y="919"/>
                  </a:lnTo>
                  <a:lnTo>
                    <a:pt x="96" y="890"/>
                  </a:lnTo>
                  <a:lnTo>
                    <a:pt x="74" y="879"/>
                  </a:lnTo>
                  <a:lnTo>
                    <a:pt x="54" y="864"/>
                  </a:lnTo>
                  <a:lnTo>
                    <a:pt x="37" y="847"/>
                  </a:lnTo>
                  <a:lnTo>
                    <a:pt x="23" y="828"/>
                  </a:lnTo>
                  <a:lnTo>
                    <a:pt x="11" y="806"/>
                  </a:lnTo>
                  <a:lnTo>
                    <a:pt x="3" y="776"/>
                  </a:lnTo>
                  <a:lnTo>
                    <a:pt x="0" y="747"/>
                  </a:lnTo>
                  <a:lnTo>
                    <a:pt x="3" y="716"/>
                  </a:lnTo>
                  <a:lnTo>
                    <a:pt x="11" y="687"/>
                  </a:lnTo>
                  <a:lnTo>
                    <a:pt x="66" y="555"/>
                  </a:lnTo>
                  <a:lnTo>
                    <a:pt x="78" y="530"/>
                  </a:lnTo>
                  <a:lnTo>
                    <a:pt x="94" y="510"/>
                  </a:lnTo>
                  <a:lnTo>
                    <a:pt x="113" y="492"/>
                  </a:lnTo>
                  <a:lnTo>
                    <a:pt x="134" y="478"/>
                  </a:lnTo>
                  <a:lnTo>
                    <a:pt x="157" y="468"/>
                  </a:lnTo>
                  <a:lnTo>
                    <a:pt x="183" y="461"/>
                  </a:lnTo>
                  <a:lnTo>
                    <a:pt x="209" y="458"/>
                  </a:lnTo>
                  <a:lnTo>
                    <a:pt x="240" y="461"/>
                  </a:lnTo>
                  <a:lnTo>
                    <a:pt x="270" y="471"/>
                  </a:lnTo>
                  <a:lnTo>
                    <a:pt x="339" y="499"/>
                  </a:lnTo>
                  <a:lnTo>
                    <a:pt x="374" y="456"/>
                  </a:lnTo>
                  <a:lnTo>
                    <a:pt x="414" y="416"/>
                  </a:lnTo>
                  <a:lnTo>
                    <a:pt x="454" y="376"/>
                  </a:lnTo>
                  <a:lnTo>
                    <a:pt x="497" y="340"/>
                  </a:lnTo>
                  <a:lnTo>
                    <a:pt x="469" y="270"/>
                  </a:lnTo>
                  <a:lnTo>
                    <a:pt x="460" y="242"/>
                  </a:lnTo>
                  <a:lnTo>
                    <a:pt x="457" y="211"/>
                  </a:lnTo>
                  <a:lnTo>
                    <a:pt x="460" y="181"/>
                  </a:lnTo>
                  <a:lnTo>
                    <a:pt x="469" y="152"/>
                  </a:lnTo>
                  <a:lnTo>
                    <a:pt x="480" y="129"/>
                  </a:lnTo>
                  <a:lnTo>
                    <a:pt x="494" y="110"/>
                  </a:lnTo>
                  <a:lnTo>
                    <a:pt x="511" y="92"/>
                  </a:lnTo>
                  <a:lnTo>
                    <a:pt x="531" y="78"/>
                  </a:lnTo>
                  <a:lnTo>
                    <a:pt x="553" y="68"/>
                  </a:lnTo>
                  <a:lnTo>
                    <a:pt x="686" y="13"/>
                  </a:lnTo>
                  <a:lnTo>
                    <a:pt x="714" y="4"/>
                  </a:lnTo>
                  <a:lnTo>
                    <a:pt x="745" y="1"/>
                  </a:lnTo>
                  <a:lnTo>
                    <a:pt x="771" y="3"/>
                  </a:lnTo>
                  <a:lnTo>
                    <a:pt x="797" y="9"/>
                  </a:lnTo>
                  <a:lnTo>
                    <a:pt x="820" y="20"/>
                  </a:lnTo>
                  <a:lnTo>
                    <a:pt x="841" y="34"/>
                  </a:lnTo>
                  <a:lnTo>
                    <a:pt x="860" y="52"/>
                  </a:lnTo>
                  <a:lnTo>
                    <a:pt x="876" y="73"/>
                  </a:lnTo>
                  <a:lnTo>
                    <a:pt x="888" y="96"/>
                  </a:lnTo>
                  <a:lnTo>
                    <a:pt x="918" y="166"/>
                  </a:lnTo>
                  <a:lnTo>
                    <a:pt x="992" y="160"/>
                  </a:lnTo>
                  <a:lnTo>
                    <a:pt x="1067" y="160"/>
                  </a:lnTo>
                  <a:lnTo>
                    <a:pt x="1142" y="166"/>
                  </a:lnTo>
                  <a:lnTo>
                    <a:pt x="1171" y="96"/>
                  </a:lnTo>
                  <a:lnTo>
                    <a:pt x="1183" y="72"/>
                  </a:lnTo>
                  <a:lnTo>
                    <a:pt x="1198" y="52"/>
                  </a:lnTo>
                  <a:lnTo>
                    <a:pt x="1217" y="34"/>
                  </a:lnTo>
                  <a:lnTo>
                    <a:pt x="1238" y="19"/>
                  </a:lnTo>
                  <a:lnTo>
                    <a:pt x="1263" y="8"/>
                  </a:lnTo>
                  <a:lnTo>
                    <a:pt x="1288" y="2"/>
                  </a:lnTo>
                  <a:lnTo>
                    <a:pt x="1315" y="0"/>
                  </a:lnTo>
                  <a:close/>
                </a:path>
              </a:pathLst>
            </a:custGeom>
            <a:solidFill>
              <a:srgbClr val="848CC4"/>
            </a:solidFill>
            <a:ln w="0">
              <a:noFill/>
              <a:prstDash val="solid"/>
              <a:round/>
            </a:ln>
          </p:spPr>
          <p:txBody>
            <a:bodyPr vert="horz" wrap="square" lIns="91440" tIns="45720" rIns="91440" bIns="45720" numCol="1" anchor="t" anchorCtr="0" compatLnSpc="1"/>
            <a:lstStyle/>
            <a:p>
              <a:pPr>
                <a:lnSpc>
                  <a:spcPct val="120000"/>
                </a:lnSpc>
              </a:pPr>
              <a:endParaRPr lang="en-US" sz="1400">
                <a:cs typeface="+mn-ea"/>
                <a:sym typeface="+mn-lt"/>
              </a:endParaRPr>
            </a:p>
          </p:txBody>
        </p:sp>
      </p:grpSp>
      <p:sp>
        <p:nvSpPr>
          <p:cNvPr id="27" name="Freeform 25"/>
          <p:cNvSpPr/>
          <p:nvPr/>
        </p:nvSpPr>
        <p:spPr bwMode="auto">
          <a:xfrm>
            <a:off x="5156835" y="1802130"/>
            <a:ext cx="167005" cy="417830"/>
          </a:xfrm>
          <a:prstGeom prst="roundRect">
            <a:avLst/>
          </a:prstGeom>
          <a:solidFill>
            <a:srgbClr val="B3D78B"/>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28" name="Freeform 26"/>
          <p:cNvSpPr/>
          <p:nvPr/>
        </p:nvSpPr>
        <p:spPr bwMode="auto">
          <a:xfrm>
            <a:off x="5156835" y="2924810"/>
            <a:ext cx="167005" cy="417195"/>
          </a:xfrm>
          <a:prstGeom prst="roundRect">
            <a:avLst/>
          </a:prstGeom>
          <a:solidFill>
            <a:srgbClr val="848CC4"/>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29" name="Freeform 27"/>
          <p:cNvSpPr/>
          <p:nvPr/>
        </p:nvSpPr>
        <p:spPr bwMode="auto">
          <a:xfrm>
            <a:off x="5156835" y="3970020"/>
            <a:ext cx="167005" cy="417195"/>
          </a:xfrm>
          <a:prstGeom prst="roundRect">
            <a:avLst/>
          </a:prstGeom>
          <a:solidFill>
            <a:srgbClr val="B3D78B"/>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30" name="Inhaltsplatzhalter 4"/>
          <p:cNvSpPr txBox="1"/>
          <p:nvPr/>
        </p:nvSpPr>
        <p:spPr>
          <a:xfrm>
            <a:off x="5450205" y="1003935"/>
            <a:ext cx="4912995" cy="33210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（1）语气词读轻声，如吗、吧、啦、啊、呢等。</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31" name="Inhaltsplatzhalter 4"/>
          <p:cNvSpPr txBox="1"/>
          <p:nvPr/>
        </p:nvSpPr>
        <p:spPr>
          <a:xfrm>
            <a:off x="5450205" y="1783080"/>
            <a:ext cx="4912995" cy="66421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（2）助词读轻声，如的、地、得、着、了、过等。</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32" name="Inhaltsplatzhalter 4"/>
          <p:cNvSpPr txBox="1"/>
          <p:nvPr/>
        </p:nvSpPr>
        <p:spPr>
          <a:xfrm>
            <a:off x="5450205" y="2905125"/>
            <a:ext cx="4912995" cy="66421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（3）趋向动词做补语时读轻声，如出来、进去</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、放下、挂上、拿起等。</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33" name="Inhaltsplatzhalter 4"/>
          <p:cNvSpPr txBox="1"/>
          <p:nvPr/>
        </p:nvSpPr>
        <p:spPr>
          <a:xfrm>
            <a:off x="5431155" y="4927600"/>
            <a:ext cx="4912995" cy="66421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（5）名词、代词后面表示方位的字词读轻声，如房上、地下、屋里、这边等。</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89" name="矩形: 圆角 88"/>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rot="16200000">
            <a:off x="199390" y="315595"/>
            <a:ext cx="334010" cy="697865"/>
            <a:chOff x="476760" y="5175149"/>
            <a:chExt cx="572274" cy="1360418"/>
          </a:xfrm>
          <a:solidFill>
            <a:srgbClr val="B3D78B"/>
          </a:solidFill>
        </p:grpSpPr>
        <p:sp>
          <p:nvSpPr>
            <p:cNvPr id="91" name="椭圆 90"/>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Group 67"/>
          <p:cNvGrpSpPr/>
          <p:nvPr/>
        </p:nvGrpSpPr>
        <p:grpSpPr>
          <a:xfrm rot="0">
            <a:off x="1313180" y="1090295"/>
            <a:ext cx="3879850" cy="1715770"/>
            <a:chOff x="4227286" y="2668956"/>
            <a:chExt cx="1682498" cy="629076"/>
          </a:xfrm>
        </p:grpSpPr>
        <p:cxnSp>
          <p:nvCxnSpPr>
            <p:cNvPr id="3" name="Straight Connector 55"/>
            <p:cNvCxnSpPr/>
            <p:nvPr>
              <p:custDataLst>
                <p:tags r:id="rId1"/>
              </p:custDataLst>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2"/>
            <p:cNvCxnSpPr/>
            <p:nvPr>
              <p:custDataLst>
                <p:tags r:id="rId2"/>
              </p:custDataLst>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6" name="Oval 65"/>
            <p:cNvSpPr/>
            <p:nvPr>
              <p:custDataLst>
                <p:tags r:id="rId3"/>
              </p:custDataLst>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1400">
                <a:cs typeface="+mn-ea"/>
                <a:sym typeface="+mn-lt"/>
              </a:endParaRPr>
            </a:p>
          </p:txBody>
        </p:sp>
      </p:grpSp>
      <p:grpSp>
        <p:nvGrpSpPr>
          <p:cNvPr id="75" name="Group 80"/>
          <p:cNvGrpSpPr/>
          <p:nvPr/>
        </p:nvGrpSpPr>
        <p:grpSpPr>
          <a:xfrm rot="0" flipV="1">
            <a:off x="1551305" y="4652645"/>
            <a:ext cx="3601720" cy="1572260"/>
            <a:chOff x="4227286" y="2668956"/>
            <a:chExt cx="1682498" cy="629076"/>
          </a:xfrm>
        </p:grpSpPr>
        <p:cxnSp>
          <p:nvCxnSpPr>
            <p:cNvPr id="76" name="Straight Connector 81"/>
            <p:cNvCxnSpPr/>
            <p:nvPr>
              <p:custDataLst>
                <p:tags r:id="rId4"/>
              </p:custDataLst>
            </p:nvPr>
          </p:nvCxnSpPr>
          <p:spPr>
            <a:xfrm flipH="1" flipV="1">
              <a:off x="4873626" y="2740551"/>
              <a:ext cx="1036158" cy="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82"/>
            <p:cNvCxnSpPr/>
            <p:nvPr>
              <p:custDataLst>
                <p:tags r:id="rId5"/>
              </p:custDataLst>
            </p:nvPr>
          </p:nvCxnSpPr>
          <p:spPr>
            <a:xfrm flipH="1">
              <a:off x="4227286" y="2748966"/>
              <a:ext cx="646342" cy="549066"/>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8" name="Oval 83"/>
            <p:cNvSpPr/>
            <p:nvPr>
              <p:custDataLst>
                <p:tags r:id="rId6"/>
              </p:custDataLst>
            </p:nvPr>
          </p:nvSpPr>
          <p:spPr>
            <a:xfrm>
              <a:off x="4793618" y="2668956"/>
              <a:ext cx="160020" cy="1600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cs typeface="+mn-ea"/>
                <a:sym typeface="+mn-lt"/>
              </a:endParaRPr>
            </a:p>
          </p:txBody>
        </p:sp>
      </p:grpSp>
      <p:sp>
        <p:nvSpPr>
          <p:cNvPr id="81" name="Inhaltsplatzhalter 4"/>
          <p:cNvSpPr txBox="1"/>
          <p:nvPr>
            <p:custDataLst>
              <p:tags r:id="rId7"/>
            </p:custDataLst>
          </p:nvPr>
        </p:nvSpPr>
        <p:spPr>
          <a:xfrm>
            <a:off x="4473575" y="6193790"/>
            <a:ext cx="859155" cy="41338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0"/>
              </a:spcAft>
              <a:buNone/>
            </a:pPr>
            <a:r>
              <a:rPr lang="en-US" sz="2400" b="1" dirty="0">
                <a:latin typeface="+mn-lt"/>
                <a:cs typeface="+mn-ea"/>
                <a:sym typeface="+mn-lt"/>
              </a:rPr>
              <a:t>40%</a:t>
            </a:r>
            <a:endParaRPr lang="en-US" sz="1800" dirty="0">
              <a:latin typeface="+mn-lt"/>
              <a:cs typeface="+mn-ea"/>
              <a:sym typeface="+mn-lt"/>
            </a:endParaRPr>
          </a:p>
        </p:txBody>
      </p:sp>
      <p:sp>
        <p:nvSpPr>
          <p:cNvPr id="87" name="Freeform 26"/>
          <p:cNvSpPr/>
          <p:nvPr>
            <p:custDataLst>
              <p:tags r:id="rId8"/>
            </p:custDataLst>
          </p:nvPr>
        </p:nvSpPr>
        <p:spPr bwMode="auto">
          <a:xfrm>
            <a:off x="5161915" y="5013960"/>
            <a:ext cx="167005" cy="417195"/>
          </a:xfrm>
          <a:prstGeom prst="roundRect">
            <a:avLst/>
          </a:prstGeom>
          <a:solidFill>
            <a:srgbClr val="848CC4"/>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112" name="Inhaltsplatzhalter 4"/>
          <p:cNvSpPr txBox="1"/>
          <p:nvPr>
            <p:custDataLst>
              <p:tags r:id="rId9"/>
            </p:custDataLst>
          </p:nvPr>
        </p:nvSpPr>
        <p:spPr>
          <a:xfrm>
            <a:off x="5445760" y="3834765"/>
            <a:ext cx="4912995" cy="99631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（4）叠音名词和重叠动词后面的字读轻声，如妈妈、姑姑、星星、蝈蝈，说说、听听、转转</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、尝尝等。</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13" name="Freeform 27"/>
          <p:cNvSpPr/>
          <p:nvPr>
            <p:custDataLst>
              <p:tags r:id="rId10"/>
            </p:custDataLst>
          </p:nvPr>
        </p:nvSpPr>
        <p:spPr bwMode="auto">
          <a:xfrm>
            <a:off x="5151755" y="5887720"/>
            <a:ext cx="167005" cy="417195"/>
          </a:xfrm>
          <a:prstGeom prst="roundRect">
            <a:avLst/>
          </a:prstGeom>
          <a:solidFill>
            <a:srgbClr val="B3D78B"/>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114" name="Inhaltsplatzhalter 4"/>
          <p:cNvSpPr txBox="1"/>
          <p:nvPr>
            <p:custDataLst>
              <p:tags r:id="rId11"/>
            </p:custDataLst>
          </p:nvPr>
        </p:nvSpPr>
        <p:spPr>
          <a:xfrm>
            <a:off x="5440680" y="5752465"/>
            <a:ext cx="4912995" cy="664210"/>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0"/>
              </a:spcAft>
              <a:buNone/>
            </a:pP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rPr>
              <a:t>（6）名代词后缀“子、头、们”读轻声，如院子、柿子、木头、外头、我们、他们等。</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6" name="Freeform 24"/>
          <p:cNvSpPr/>
          <p:nvPr/>
        </p:nvSpPr>
        <p:spPr bwMode="auto">
          <a:xfrm>
            <a:off x="5156835" y="1022985"/>
            <a:ext cx="167005" cy="417195"/>
          </a:xfrm>
          <a:prstGeom prst="roundRect">
            <a:avLst/>
          </a:prstGeom>
          <a:solidFill>
            <a:srgbClr val="848CC4"/>
          </a:solidFill>
          <a:ln>
            <a:noFill/>
          </a:ln>
        </p:spPr>
        <p:txBody>
          <a:bodyPr vert="horz" wrap="square" lIns="91440" tIns="45720" rIns="91440" bIns="45720" numCol="1" anchor="t" anchorCtr="0" compatLnSpc="1"/>
          <a:lstStyle/>
          <a:p>
            <a:pPr>
              <a:lnSpc>
                <a:spcPct val="120000"/>
              </a:lnSpc>
            </a:pPr>
            <a:endParaRPr lang="en-US" sz="1400">
              <a:cs typeface="+mn-ea"/>
              <a:sym typeface="+mn-lt"/>
            </a:endParaRPr>
          </a:p>
        </p:txBody>
      </p:sp>
      <p:sp>
        <p:nvSpPr>
          <p:cNvPr id="115" name="文本框 114"/>
          <p:cNvSpPr txBox="1"/>
          <p:nvPr>
            <p:custDataLst>
              <p:tags r:id="rId12"/>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二、轻声</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116" name="TextBox 56"/>
          <p:cNvSpPr txBox="1"/>
          <p:nvPr>
            <p:custDataLst>
              <p:tags r:id="rId13"/>
            </p:custDataLst>
          </p:nvPr>
        </p:nvSpPr>
        <p:spPr>
          <a:xfrm>
            <a:off x="1023620" y="68897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（二）轻声的作用</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（一）什么是儿化</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1353820" y="1485900"/>
            <a:ext cx="983932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各种韵母加上卷舌动作就叫作“儿化”，儿化了的韵母叫作“儿化韵”。儿化韵的读法是：在发韵腹的时候，舌头即开始由前往后卷，直到发音结束。比如，花儿huār、鸟儿 niǎor，都是从 ɑ 开始卷舌的。</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儿化韵和 er 韵母都包含卷舌成分，但两者的性质不同。er 是普通话音系中的一个固有的、独立的韵母或零声母音节，它不是儿化韵；儿化韵是由除 er 以外的各种韵母变来的，它不是固有的韵母，而是儿化音变的产物。</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（一）什么是儿化</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1353820" y="1485900"/>
            <a:ext cx="983932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汉语在书面形式上用字后加“儿”的办法表示儿化。这样表示，从语法上看是合理的，因为“儿”是一个后缀，但从语音上看，却是不准确的，因为“儿”不是一个独立的音节。儿化是在原韵母的基础上加卷舌作用，而不是在原音节的后面加“儿”音节。一个音节儿化之后仍然是一个音节，而不是两个音节。拼音方案在音节后面加卷舌符号“r”表示儿化，这比汉字的表示方法要好一些。</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（一）什么是儿化</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1353820" y="1485900"/>
            <a:ext cx="983932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说“儿”后缀不能自成音节，是就普通话口语而言的。若在诗词歌赋中，为了体现韵律美，“儿”后缀却常常被单独读成一个音节。比如，杜甫有两句诗：“细雨鱼儿出，微风燕子斜。”歌剧《江姐》中有两句歌词：“线儿长，针儿密，含着热泪绣红旗。”其中“儿”后缀都是自成音节的。需要说明的是，“儿”一旦自成音节，便不是“儿化”了。</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（二）儿化的作用</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1763395" y="1688465"/>
            <a:ext cx="8045450" cy="3634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p:cNvSpPr/>
          <p:nvPr/>
        </p:nvSpPr>
        <p:spPr>
          <a:xfrm rot="2704502">
            <a:off x="367825" y="-2193337"/>
            <a:ext cx="4074308" cy="4122559"/>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382335" y="3409508"/>
            <a:ext cx="3654165" cy="769441"/>
          </a:xfrm>
          <a:prstGeom prst="rect">
            <a:avLst/>
          </a:prstGeom>
          <a:ln>
            <a:noFill/>
          </a:ln>
        </p:spPr>
        <p:txBody>
          <a:bodyPr wrap="square">
            <a:spAutoFit/>
            <a:scene3d>
              <a:camera prst="orthographicFront"/>
              <a:lightRig rig="threePt" dir="t"/>
            </a:scene3d>
            <a:sp3d contourW="12700"/>
          </a:bodyPr>
          <a:lstStyle/>
          <a:p>
            <a:pPr algn="dist"/>
            <a:r>
              <a:rPr lang="en-US" altLang="zh-CN" sz="4400" b="1" dirty="0">
                <a:latin typeface="思源黑体 CN Bold" panose="020B0800000000000000" pitchFamily="34" charset="-122"/>
                <a:ea typeface="思源黑体 CN Medium" panose="020B0600000000000000" pitchFamily="34" charset="-122"/>
                <a:sym typeface="Arial" panose="020B0604020202020204" pitchFamily="34" charset="0"/>
              </a:rPr>
              <a:t>CONTENTS</a:t>
            </a:r>
            <a:endParaRPr lang="zh-CN" altLang="en-US" sz="5400" b="1" dirty="0">
              <a:latin typeface="思源黑体 CN Bold" panose="020B0800000000000000" pitchFamily="34" charset="-122"/>
              <a:ea typeface="思源黑体 CN Medium" panose="020B0600000000000000" pitchFamily="34" charset="-122"/>
              <a:sym typeface="Arial" panose="020B0604020202020204" pitchFamily="34" charset="0"/>
            </a:endParaRPr>
          </a:p>
        </p:txBody>
      </p:sp>
      <p:grpSp>
        <p:nvGrpSpPr>
          <p:cNvPr id="36" name="组合 35"/>
          <p:cNvGrpSpPr/>
          <p:nvPr/>
        </p:nvGrpSpPr>
        <p:grpSpPr>
          <a:xfrm rot="16200000">
            <a:off x="10790321" y="87457"/>
            <a:ext cx="572274" cy="1360418"/>
            <a:chOff x="476760" y="5175149"/>
            <a:chExt cx="572274" cy="1360418"/>
          </a:xfrm>
          <a:solidFill>
            <a:srgbClr val="848CC4"/>
          </a:solidFill>
        </p:grpSpPr>
        <p:sp>
          <p:nvSpPr>
            <p:cNvPr id="37" name="椭圆 3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图文框 67"/>
          <p:cNvSpPr/>
          <p:nvPr/>
        </p:nvSpPr>
        <p:spPr>
          <a:xfrm>
            <a:off x="1608196" y="1236689"/>
            <a:ext cx="1207975" cy="4717401"/>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矩形: 圆角 69"/>
          <p:cNvSpPr/>
          <p:nvPr/>
        </p:nvSpPr>
        <p:spPr>
          <a:xfrm rot="2704502">
            <a:off x="-1660673" y="1448064"/>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p:cNvSpPr/>
          <p:nvPr/>
        </p:nvSpPr>
        <p:spPr>
          <a:xfrm rot="2704502">
            <a:off x="11034914" y="5278625"/>
            <a:ext cx="2558959" cy="2454727"/>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883025" y="381000"/>
            <a:ext cx="7294880" cy="5764530"/>
            <a:chOff x="4433" y="600"/>
            <a:chExt cx="11488" cy="9078"/>
          </a:xfrm>
        </p:grpSpPr>
        <p:sp>
          <p:nvSpPr>
            <p:cNvPr id="151" name="文本框 150"/>
            <p:cNvSpPr txBox="1"/>
            <p:nvPr/>
          </p:nvSpPr>
          <p:spPr>
            <a:xfrm>
              <a:off x="4433" y="600"/>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任务一　声母训练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2" name="文本框 1"/>
            <p:cNvSpPr txBox="1"/>
            <p:nvPr>
              <p:custDataLst>
                <p:tags r:id="rId1"/>
              </p:custDataLst>
            </p:nvPr>
          </p:nvSpPr>
          <p:spPr>
            <a:xfrm>
              <a:off x="4433" y="1632"/>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任务二　韵母训练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5" name="文本框 4"/>
            <p:cNvSpPr txBox="1"/>
            <p:nvPr>
              <p:custDataLst>
                <p:tags r:id="rId2"/>
              </p:custDataLst>
            </p:nvPr>
          </p:nvSpPr>
          <p:spPr>
            <a:xfrm>
              <a:off x="4433" y="266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任务三　声调训练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6" name="文本框 5"/>
            <p:cNvSpPr txBox="1"/>
            <p:nvPr>
              <p:custDataLst>
                <p:tags r:id="rId3"/>
              </p:custDataLst>
            </p:nvPr>
          </p:nvSpPr>
          <p:spPr>
            <a:xfrm>
              <a:off x="4433" y="369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solidFill>
                    <a:srgbClr val="FF0000"/>
                  </a:solidFill>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任务四　语流音变训练</a:t>
              </a:r>
              <a:endParaRPr lang="zh-CN" altLang="en-US" sz="2800" b="1" dirty="0">
                <a:solidFill>
                  <a:srgbClr val="FF0000"/>
                </a:solidFill>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7" name="文本框 6"/>
            <p:cNvSpPr txBox="1"/>
            <p:nvPr>
              <p:custDataLst>
                <p:tags r:id="rId4"/>
              </p:custDataLst>
            </p:nvPr>
          </p:nvSpPr>
          <p:spPr>
            <a:xfrm>
              <a:off x="4433" y="4728"/>
              <a:ext cx="1148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任务五　普通话水平测试的内容、标准和流程</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8" name="文本框 7"/>
            <p:cNvSpPr txBox="1"/>
            <p:nvPr>
              <p:custDataLst>
                <p:tags r:id="rId5"/>
              </p:custDataLst>
            </p:nvPr>
          </p:nvSpPr>
          <p:spPr>
            <a:xfrm>
              <a:off x="4433" y="5760"/>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任务六　识读字词</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9" name="文本框 8"/>
            <p:cNvSpPr txBox="1"/>
            <p:nvPr>
              <p:custDataLst>
                <p:tags r:id="rId6"/>
              </p:custDataLst>
            </p:nvPr>
          </p:nvSpPr>
          <p:spPr>
            <a:xfrm>
              <a:off x="4433" y="6792"/>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任务七　朗读作品</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0" name="文本框 9"/>
            <p:cNvSpPr txBox="1"/>
            <p:nvPr>
              <p:custDataLst>
                <p:tags r:id="rId7"/>
              </p:custDataLst>
            </p:nvPr>
          </p:nvSpPr>
          <p:spPr>
            <a:xfrm>
              <a:off x="4433" y="782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任务八　命题说话</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custDataLst>
                <p:tags r:id="rId8"/>
              </p:custDataLst>
            </p:nvPr>
          </p:nvSpPr>
          <p:spPr>
            <a:xfrm>
              <a:off x="4433" y="885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任务九　综合模拟训练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1353820" y="1485900"/>
            <a:ext cx="983932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对于韵母的发音，舌头的位置、舌头的活动是起决定性作用的。由此可以想见，一个本来不含卷舌成分的韵母，在发它的韵腹的时候，突然卷起了舌头，这种变化势必会对韵母产生极大的影响。这种影响常常不只是给韵母增加卷舌成分，而是在增加卷舌成分的同时，使韵母的结构发生变化。在儿化的过程中，普通话韵母的结构情况大致遵循以下几条规则。</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2501900" y="1496695"/>
            <a:ext cx="5675630" cy="332740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2499360" y="4822190"/>
            <a:ext cx="5407660" cy="991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7" name="图片 6"/>
          <p:cNvPicPr>
            <a:picLocks noChangeAspect="1"/>
          </p:cNvPicPr>
          <p:nvPr>
            <p:custDataLst>
              <p:tags r:id="rId3"/>
            </p:custDataLst>
          </p:nvPr>
        </p:nvPicPr>
        <p:blipFill>
          <a:blip r:embed="rId4"/>
          <a:stretch>
            <a:fillRect/>
          </a:stretch>
        </p:blipFill>
        <p:spPr>
          <a:xfrm>
            <a:off x="2423160" y="1699260"/>
            <a:ext cx="544830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三、儿化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8" name="图片 7"/>
          <p:cNvPicPr>
            <a:picLocks noChangeAspect="1"/>
          </p:cNvPicPr>
          <p:nvPr>
            <p:custDataLst>
              <p:tags r:id="rId3"/>
            </p:custDataLst>
          </p:nvPr>
        </p:nvPicPr>
        <p:blipFill>
          <a:blip r:embed="rId4"/>
          <a:stretch>
            <a:fillRect/>
          </a:stretch>
        </p:blipFill>
        <p:spPr>
          <a:xfrm>
            <a:off x="1629410" y="1784985"/>
            <a:ext cx="7754620" cy="3481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5466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四、句末语气词“啊”的变化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 name="文本框 13"/>
          <p:cNvSpPr txBox="1">
            <a:spLocks noChangeArrowheads="1"/>
          </p:cNvSpPr>
          <p:nvPr>
            <p:custDataLst>
              <p:tags r:id="rId3"/>
            </p:custDataLst>
          </p:nvPr>
        </p:nvSpPr>
        <p:spPr bwMode="auto">
          <a:xfrm>
            <a:off x="1353820" y="1485900"/>
            <a:ext cx="983932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语气词“啊”用于句末或句中停顿之前，读轻声。它既是轻声音节又是由舌位最低的单韵母构成的零声母音节，说话时被一带而过，不可避免地要受到前面音节的影响，随前面音节收尾音素的不同，而发生各种不同的增音现象，在 ɑ 前面增加本来没有的其他音素。</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句末语气词“啊”的音变受到前面相邻音节末尾音素的影响，其音变规律可概括为：能自然拼读的按拼读之后的读音，不能自然拼读的一律读“yɑ”。</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5466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四、句末语气词“啊”的变化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4"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 name="文本框 13"/>
          <p:cNvSpPr txBox="1">
            <a:spLocks noChangeArrowheads="1"/>
          </p:cNvSpPr>
          <p:nvPr>
            <p:custDataLst>
              <p:tags r:id="rId3"/>
            </p:custDataLst>
          </p:nvPr>
        </p:nvSpPr>
        <p:spPr bwMode="auto">
          <a:xfrm>
            <a:off x="1353820" y="1485900"/>
            <a:ext cx="983932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语气词“啊”用于句末或句中停顿之前，读轻声。它既是轻声音节又是由舌位最低的单韵母构成的零声母音节，说话时被一带而过，不可避免地要受到前面音节的影响，随前面音节收尾音素的不同，而发生各种不同的增音现象，在 ɑ 前面增加本来没有的其他音素。</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句末语气词“啊”的音变受到前面相邻音节末尾音素的影响，其音变规律可概括为：能自然拼读的按拼读之后的读音，不能自然拼读的一律读“yɑ”。</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custDataLst>
              <p:tags r:id="rId1"/>
            </p:custDataLst>
          </p:nvPr>
        </p:nvPicPr>
        <p:blipFill>
          <a:blip r:embed="rId2"/>
          <a:stretch>
            <a:fillRect/>
          </a:stretch>
        </p:blipFill>
        <p:spPr>
          <a:xfrm>
            <a:off x="1212215" y="1841500"/>
            <a:ext cx="8214995" cy="3630930"/>
          </a:xfrm>
          <a:prstGeom prst="rect">
            <a:avLst/>
          </a:prstGeom>
        </p:spPr>
      </p:pic>
      <p:sp>
        <p:nvSpPr>
          <p:cNvPr id="7" name="文本框 6"/>
          <p:cNvSpPr txBox="1"/>
          <p:nvPr>
            <p:custDataLst>
              <p:tags r:id="rId3"/>
            </p:custDataLst>
          </p:nvPr>
        </p:nvSpPr>
        <p:spPr>
          <a:xfrm>
            <a:off x="1003300" y="200025"/>
            <a:ext cx="5466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四、句末语气词“啊”的变化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4"/>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5466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四、句末语气词“啊”的变化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1887855" y="1684020"/>
            <a:ext cx="7525385" cy="3642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5466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四、句末语气词“啊”的变化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3"/>
            </p:custDataLst>
          </p:nvPr>
        </p:nvPicPr>
        <p:blipFill>
          <a:blip r:embed="rId4"/>
          <a:stretch>
            <a:fillRect/>
          </a:stretch>
        </p:blipFill>
        <p:spPr>
          <a:xfrm>
            <a:off x="1814195" y="1496060"/>
            <a:ext cx="8027670" cy="4843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5466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四、句末语气词“啊”的变化</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（三）儿化的音变规则</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2055495" y="1562100"/>
            <a:ext cx="8147685" cy="4195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97738" y="2970602"/>
            <a:ext cx="5234940" cy="1106805"/>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语流音变训练</a:t>
            </a:r>
            <a:endPar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nvSpPr>
        <p:spPr>
          <a:xfrm>
            <a:off x="1513719" y="2862523"/>
            <a:ext cx="1207770" cy="1322070"/>
          </a:xfrm>
          <a:prstGeom prst="rect">
            <a:avLst/>
          </a:prstGeom>
          <a:noFill/>
        </p:spPr>
        <p:txBody>
          <a:bodyPr wrap="none" rtlCol="0">
            <a:spAutoFit/>
            <a:scene3d>
              <a:camera prst="orthographicFront"/>
              <a:lightRig rig="threePt" dir="t"/>
            </a:scene3d>
            <a:sp3d contourW="12700"/>
          </a:bodyPr>
          <a:lstStyle/>
          <a:p>
            <a:pPr lvl="0" defTabSz="914400">
              <a:defRPr/>
            </a:pPr>
            <a:r>
              <a:rPr lang="en-US" altLang="zh-CN"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04</a:t>
            </a:r>
            <a:endParaRPr lang="zh-CN" altLang="en-US"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47" name="矩形: 圆角 46"/>
          <p:cNvSpPr/>
          <p:nvPr/>
        </p:nvSpPr>
        <p:spPr>
          <a:xfrm rot="2704502">
            <a:off x="5894711" y="-3127867"/>
            <a:ext cx="7240602" cy="5208530"/>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rot="2704502">
            <a:off x="9680012" y="4849540"/>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图文框 49"/>
          <p:cNvSpPr/>
          <p:nvPr/>
        </p:nvSpPr>
        <p:spPr>
          <a:xfrm>
            <a:off x="963513" y="2283269"/>
            <a:ext cx="2409372" cy="2540000"/>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p:cNvGrpSpPr/>
          <p:nvPr/>
        </p:nvGrpSpPr>
        <p:grpSpPr>
          <a:xfrm rot="16200000">
            <a:off x="1619544" y="257180"/>
            <a:ext cx="572274" cy="1360418"/>
            <a:chOff x="476760" y="5175149"/>
            <a:chExt cx="572274" cy="1360418"/>
          </a:xfrm>
          <a:solidFill>
            <a:srgbClr val="848CC4"/>
          </a:solidFill>
        </p:grpSpPr>
        <p:sp>
          <p:nvSpPr>
            <p:cNvPr id="52" name="椭圆 5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9959213" y="717088"/>
            <a:ext cx="572274" cy="1360418"/>
            <a:chOff x="476760" y="5175149"/>
            <a:chExt cx="572274" cy="1360418"/>
          </a:xfrm>
          <a:solidFill>
            <a:schemeClr val="bg1"/>
          </a:solidFill>
        </p:grpSpPr>
        <p:sp>
          <p:nvSpPr>
            <p:cNvPr id="74" name="椭圆 73"/>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圆角 94"/>
          <p:cNvSpPr/>
          <p:nvPr/>
        </p:nvSpPr>
        <p:spPr>
          <a:xfrm rot="2704502">
            <a:off x="-1285490" y="4995935"/>
            <a:ext cx="2558959" cy="2454727"/>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rot="16200000">
            <a:off x="7207847" y="5068666"/>
            <a:ext cx="572274" cy="1360418"/>
            <a:chOff x="476760" y="5175149"/>
            <a:chExt cx="572274" cy="1360418"/>
          </a:xfrm>
          <a:solidFill>
            <a:srgbClr val="848CC4"/>
          </a:solidFill>
        </p:grpSpPr>
        <p:sp>
          <p:nvSpPr>
            <p:cNvPr id="97" name="椭圆 9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回顾思考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 name="文本框 13"/>
          <p:cNvSpPr txBox="1">
            <a:spLocks noChangeArrowheads="1"/>
          </p:cNvSpPr>
          <p:nvPr>
            <p:custDataLst>
              <p:tags r:id="rId2"/>
            </p:custDataLst>
          </p:nvPr>
        </p:nvSpPr>
        <p:spPr bwMode="auto">
          <a:xfrm>
            <a:off x="1353820" y="1485900"/>
            <a:ext cx="983932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一、什么是语流音变？语流音变包括哪些情况？</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二、上声和“一”“不”的变调规律是什么？</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三、什么是轻声？轻声的作用和规律是什么？</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四、什么是儿化？儿化的作用和音变规则是什么？</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五、句末语气词“啊”的音变规律是什么？</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实践操练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一、变调练习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6" name="图片 5"/>
          <p:cNvPicPr>
            <a:picLocks noChangeAspect="1"/>
          </p:cNvPicPr>
          <p:nvPr>
            <p:custDataLst>
              <p:tags r:id="rId3"/>
            </p:custDataLst>
          </p:nvPr>
        </p:nvPicPr>
        <p:blipFill>
          <a:blip r:embed="rId4"/>
          <a:stretch>
            <a:fillRect/>
          </a:stretch>
        </p:blipFill>
        <p:spPr>
          <a:xfrm>
            <a:off x="1748155" y="1708785"/>
            <a:ext cx="7938135" cy="3705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实践操练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一、变调练习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1407795" y="1769110"/>
            <a:ext cx="8397240" cy="3903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实践操练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一、变调练习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3"/>
            </p:custDataLst>
          </p:nvPr>
        </p:nvPicPr>
        <p:blipFill>
          <a:blip r:embed="rId4"/>
          <a:stretch>
            <a:fillRect/>
          </a:stretch>
        </p:blipFill>
        <p:spPr>
          <a:xfrm>
            <a:off x="1200150" y="1813560"/>
            <a:ext cx="11679555" cy="2178050"/>
          </a:xfrm>
          <a:prstGeom prst="rect">
            <a:avLst/>
          </a:prstGeom>
        </p:spPr>
      </p:pic>
      <p:pic>
        <p:nvPicPr>
          <p:cNvPr id="4" name="图片 3"/>
          <p:cNvPicPr>
            <a:picLocks noChangeAspect="1"/>
          </p:cNvPicPr>
          <p:nvPr>
            <p:custDataLst>
              <p:tags r:id="rId5"/>
            </p:custDataLst>
          </p:nvPr>
        </p:nvPicPr>
        <p:blipFill>
          <a:blip r:embed="rId6"/>
          <a:stretch>
            <a:fillRect/>
          </a:stretch>
        </p:blipFill>
        <p:spPr>
          <a:xfrm>
            <a:off x="1296670" y="3799840"/>
            <a:ext cx="9526270" cy="2160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实践操练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一、变调练习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1663065" y="1939290"/>
            <a:ext cx="8710295" cy="3680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实践操练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二、轻声练习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3"/>
            </p:custDataLst>
          </p:nvPr>
        </p:nvPicPr>
        <p:blipFill>
          <a:blip r:embed="rId4"/>
          <a:stretch>
            <a:fillRect/>
          </a:stretch>
        </p:blipFill>
        <p:spPr>
          <a:xfrm>
            <a:off x="2237105" y="2058670"/>
            <a:ext cx="7150735" cy="3134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实践操练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三、儿化练习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11" name="图片 10"/>
          <p:cNvPicPr>
            <a:picLocks noChangeAspect="1"/>
          </p:cNvPicPr>
          <p:nvPr>
            <p:custDataLst>
              <p:tags r:id="rId3"/>
            </p:custDataLst>
          </p:nvPr>
        </p:nvPicPr>
        <p:blipFill>
          <a:blip r:embed="rId4"/>
          <a:stretch>
            <a:fillRect/>
          </a:stretch>
        </p:blipFill>
        <p:spPr>
          <a:xfrm>
            <a:off x="2948940" y="1304290"/>
            <a:ext cx="7597140" cy="4865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62788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四、句末语气词“啊”的音变练习</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（一）短语练习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2573655" y="1598930"/>
            <a:ext cx="6603365" cy="4801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62788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四、句末语气词“啊”的音变练习</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（一）短语练习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3"/>
            </p:custDataLst>
          </p:nvPr>
        </p:nvPicPr>
        <p:blipFill>
          <a:blip r:embed="rId4"/>
          <a:stretch>
            <a:fillRect/>
          </a:stretch>
        </p:blipFill>
        <p:spPr>
          <a:xfrm>
            <a:off x="1590675" y="1891665"/>
            <a:ext cx="9179560" cy="2654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60397" y="1004149"/>
            <a:ext cx="4371598" cy="2051088"/>
            <a:chOff x="5460397" y="984656"/>
            <a:chExt cx="4371598" cy="2051088"/>
          </a:xfrm>
          <a:solidFill>
            <a:schemeClr val="accent2"/>
          </a:solidFill>
        </p:grpSpPr>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0" name="矩形 9"/>
            <p:cNvSpPr/>
            <p:nvPr/>
          </p:nvSpPr>
          <p:spPr>
            <a:xfrm>
              <a:off x="5474724" y="984656"/>
              <a:ext cx="4357271"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1400" dirty="0">
                  <a:solidFill>
                    <a:schemeClr val="bg1"/>
                  </a:solidFill>
                  <a:cs typeface="+mn-ea"/>
                  <a:sym typeface="+mn-lt"/>
                </a:rPr>
                <a:t>Never forget what you are, for surely the world will not. Make it your strength. </a:t>
              </a:r>
              <a:endParaRPr lang="zh-CN" altLang="en-US" sz="1400" dirty="0">
                <a:solidFill>
                  <a:schemeClr val="bg1"/>
                </a:solidFill>
                <a:cs typeface="+mn-ea"/>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1"/>
            </p:custDataLst>
          </p:nvPr>
        </p:nvSpPr>
        <p:spPr>
          <a:xfrm>
            <a:off x="1003300" y="200025"/>
            <a:ext cx="62788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四、句末语气词“啊”的音变练习</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（二）短文练习</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3789045" y="1203960"/>
            <a:ext cx="4384040" cy="5090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3"/>
          <p:cNvSpPr txBox="1">
            <a:spLocks noChangeArrowheads="1"/>
          </p:cNvSpPr>
          <p:nvPr/>
        </p:nvSpPr>
        <p:spPr bwMode="auto">
          <a:xfrm>
            <a:off x="1069975" y="1548130"/>
            <a:ext cx="10048875"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135" dirty="0">
                <a:solidFill>
                  <a:srgbClr val="848CC4"/>
                </a:solidFill>
                <a:latin typeface="微软雅黑" panose="020B0503020204020204" charset="-122"/>
                <a:ea typeface="微软雅黑" panose="020B0503020204020204" charset="-122"/>
                <a:cs typeface="微软雅黑" panose="020B0503020204020204" charset="-122"/>
                <a:sym typeface="+mn-lt"/>
              </a:rPr>
              <a:t>上声的调值是 214，但上声字只有在单念、出现在句末或句中停顿之前时读本调。</a:t>
            </a:r>
            <a:endParaRPr lang="zh-CN" altLang="en-US" sz="2135"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135" dirty="0">
                <a:solidFill>
                  <a:srgbClr val="848CC4"/>
                </a:solidFill>
                <a:latin typeface="微软雅黑" panose="020B0503020204020204" charset="-122"/>
                <a:ea typeface="微软雅黑" panose="020B0503020204020204" charset="-122"/>
                <a:cs typeface="微软雅黑" panose="020B0503020204020204" charset="-122"/>
                <a:sym typeface="+mn-lt"/>
              </a:rPr>
              <a:t>在其他情况下，上声会发生变化。</a:t>
            </a:r>
            <a:endParaRPr lang="zh-CN" altLang="en-US" sz="2135"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一、变调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089" y="832337"/>
            <a:ext cx="2717176"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（一）上声变调</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073150" y="2624455"/>
            <a:ext cx="10048875"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rPr>
              <a:t>1. 上声在非上声前面时</a:t>
            </a:r>
            <a:endPar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endPar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pic>
        <p:nvPicPr>
          <p:cNvPr id="25" name="图片 24"/>
          <p:cNvPicPr>
            <a:picLocks noChangeAspect="1"/>
          </p:cNvPicPr>
          <p:nvPr>
            <p:custDataLst>
              <p:tags r:id="rId4"/>
            </p:custDataLst>
          </p:nvPr>
        </p:nvPicPr>
        <p:blipFill>
          <a:blip r:embed="rId5"/>
          <a:stretch>
            <a:fillRect/>
          </a:stretch>
        </p:blipFill>
        <p:spPr>
          <a:xfrm>
            <a:off x="1488440" y="3530600"/>
            <a:ext cx="9586595" cy="1913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ppt_y</p:attrName>
                                        </p:attrNameLst>
                                      </p:cBhvr>
                                      <p:tavLst>
                                        <p:tav tm="0">
                                          <p:val>
                                            <p:strVal val="#ppt_y+#ppt_h*1.125000"/>
                                          </p:val>
                                        </p:tav>
                                        <p:tav tm="100000">
                                          <p:val>
                                            <p:strVal val="#ppt_y"/>
                                          </p:val>
                                        </p:tav>
                                      </p:tavLst>
                                    </p:anim>
                                    <p:animEffect transition="in" filter="wipe(up)">
                                      <p:cBhvr>
                                        <p:cTn id="1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674388" y="2738652"/>
            <a:ext cx="6738325" cy="1445260"/>
          </a:xfrm>
          <a:prstGeom prst="rect">
            <a:avLst/>
          </a:prstGeom>
          <a:ln>
            <a:noFill/>
          </a:ln>
          <a:effectLst/>
        </p:spPr>
        <p:txBody>
          <a:bodyPr wrap="square">
            <a:spAutoFit/>
          </a:bodyPr>
          <a:lstStyle/>
          <a:p>
            <a:pPr algn="ctr"/>
            <a:r>
              <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rPr>
              <a:t>感谢观看</a:t>
            </a:r>
            <a:endPar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一、变调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089" y="832337"/>
            <a:ext cx="2717176"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（一）上声变调</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073150" y="1435735"/>
            <a:ext cx="1004887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rPr>
              <a:t>2. 两个上声相连时</a:t>
            </a:r>
            <a:endPar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custDataLst>
              <p:tags r:id="rId4"/>
            </p:custDataLst>
          </p:nvPr>
        </p:nvPicPr>
        <p:blipFill>
          <a:blip r:embed="rId5"/>
          <a:stretch>
            <a:fillRect/>
          </a:stretch>
        </p:blipFill>
        <p:spPr>
          <a:xfrm>
            <a:off x="1261110" y="2185670"/>
            <a:ext cx="7882890" cy="1303020"/>
          </a:xfrm>
          <a:prstGeom prst="rect">
            <a:avLst/>
          </a:prstGeom>
        </p:spPr>
      </p:pic>
      <p:sp>
        <p:nvSpPr>
          <p:cNvPr id="4" name="文本框 13"/>
          <p:cNvSpPr txBox="1">
            <a:spLocks noChangeArrowheads="1"/>
          </p:cNvSpPr>
          <p:nvPr>
            <p:custDataLst>
              <p:tags r:id="rId6"/>
            </p:custDataLst>
          </p:nvPr>
        </p:nvSpPr>
        <p:spPr bwMode="auto">
          <a:xfrm>
            <a:off x="1025525" y="3616325"/>
            <a:ext cx="1004887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rPr>
              <a:t>3. 三个上声相连时</a:t>
            </a:r>
            <a:endPar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custDataLst>
              <p:tags r:id="rId7"/>
            </p:custDataLst>
          </p:nvPr>
        </p:nvPicPr>
        <p:blipFill>
          <a:blip r:embed="rId8"/>
          <a:stretch>
            <a:fillRect/>
          </a:stretch>
        </p:blipFill>
        <p:spPr>
          <a:xfrm>
            <a:off x="1566545" y="4298315"/>
            <a:ext cx="8719185" cy="1724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一、变调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089" y="832337"/>
            <a:ext cx="2717176"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（一）上声变调</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4" name="文本框 13"/>
          <p:cNvSpPr txBox="1">
            <a:spLocks noChangeArrowheads="1"/>
          </p:cNvSpPr>
          <p:nvPr>
            <p:custDataLst>
              <p:tags r:id="rId3"/>
            </p:custDataLst>
          </p:nvPr>
        </p:nvSpPr>
        <p:spPr bwMode="auto">
          <a:xfrm>
            <a:off x="1699260" y="1494155"/>
            <a:ext cx="1004887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rPr>
              <a:t>3. 三个上声相连时</a:t>
            </a:r>
            <a:endPar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pic>
        <p:nvPicPr>
          <p:cNvPr id="6" name="图片 5"/>
          <p:cNvPicPr>
            <a:picLocks noChangeAspect="1"/>
          </p:cNvPicPr>
          <p:nvPr>
            <p:custDataLst>
              <p:tags r:id="rId4"/>
            </p:custDataLst>
          </p:nvPr>
        </p:nvPicPr>
        <p:blipFill>
          <a:blip r:embed="rId5"/>
          <a:stretch>
            <a:fillRect/>
          </a:stretch>
        </p:blipFill>
        <p:spPr>
          <a:xfrm>
            <a:off x="2954655" y="2209165"/>
            <a:ext cx="6019800" cy="828675"/>
          </a:xfrm>
          <a:prstGeom prst="rect">
            <a:avLst/>
          </a:prstGeom>
        </p:spPr>
      </p:pic>
      <p:sp>
        <p:nvSpPr>
          <p:cNvPr id="7" name="文本框 13"/>
          <p:cNvSpPr txBox="1">
            <a:spLocks noChangeArrowheads="1"/>
          </p:cNvSpPr>
          <p:nvPr>
            <p:custDataLst>
              <p:tags r:id="rId6"/>
            </p:custDataLst>
          </p:nvPr>
        </p:nvSpPr>
        <p:spPr bwMode="auto">
          <a:xfrm>
            <a:off x="1721485" y="3370580"/>
            <a:ext cx="1004887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rPr>
              <a:t>4. 多上相连时</a:t>
            </a:r>
            <a:endParaRPr lang="zh-CN" altLang="en-US" sz="2135" b="1"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pic>
        <p:nvPicPr>
          <p:cNvPr id="9" name="图片 8"/>
          <p:cNvPicPr>
            <a:picLocks noChangeAspect="1"/>
          </p:cNvPicPr>
          <p:nvPr>
            <p:custDataLst>
              <p:tags r:id="rId7"/>
            </p:custDataLst>
          </p:nvPr>
        </p:nvPicPr>
        <p:blipFill>
          <a:blip r:embed="rId8"/>
          <a:stretch>
            <a:fillRect/>
          </a:stretch>
        </p:blipFill>
        <p:spPr>
          <a:xfrm>
            <a:off x="3085465" y="4353560"/>
            <a:ext cx="6578600" cy="1228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一、变调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（二）“一”的变调</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4" name="文本框 13"/>
          <p:cNvSpPr txBox="1">
            <a:spLocks noChangeArrowheads="1"/>
          </p:cNvSpPr>
          <p:nvPr>
            <p:custDataLst>
              <p:tags r:id="rId3"/>
            </p:custDataLst>
          </p:nvPr>
        </p:nvSpPr>
        <p:spPr bwMode="auto">
          <a:xfrm>
            <a:off x="1699260" y="1494155"/>
            <a:ext cx="100488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5. 上声在由上声变来的轻声前面时</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sp>
        <p:nvSpPr>
          <p:cNvPr id="5" name="文本框 13"/>
          <p:cNvSpPr txBox="1">
            <a:spLocks noChangeArrowheads="1"/>
          </p:cNvSpPr>
          <p:nvPr>
            <p:custDataLst>
              <p:tags r:id="rId4"/>
            </p:custDataLst>
          </p:nvPr>
        </p:nvSpPr>
        <p:spPr bwMode="auto">
          <a:xfrm>
            <a:off x="1660525" y="2381885"/>
            <a:ext cx="907859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“一”字单念时读本调，在表序数、日期或出现在词语末尾时也读本调，调值为55，如“一楼”“一九一一年一月一日”“统”“万一”。在其他情况下，“一”字有三种变调。</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一、变调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（二）“一”的变调</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4" name="文本框 13"/>
          <p:cNvSpPr txBox="1">
            <a:spLocks noChangeArrowheads="1"/>
          </p:cNvSpPr>
          <p:nvPr>
            <p:custDataLst>
              <p:tags r:id="rId3"/>
            </p:custDataLst>
          </p:nvPr>
        </p:nvSpPr>
        <p:spPr bwMode="auto">
          <a:xfrm>
            <a:off x="1699260" y="1494155"/>
            <a:ext cx="100488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5. 上声在由上声变来的轻声前面时</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p:txBody>
      </p:sp>
      <p:sp>
        <p:nvSpPr>
          <p:cNvPr id="5" name="文本框 13"/>
          <p:cNvSpPr txBox="1">
            <a:spLocks noChangeArrowheads="1"/>
          </p:cNvSpPr>
          <p:nvPr>
            <p:custDataLst>
              <p:tags r:id="rId4"/>
            </p:custDataLst>
          </p:nvPr>
        </p:nvSpPr>
        <p:spPr bwMode="auto">
          <a:xfrm>
            <a:off x="1660525" y="2381885"/>
            <a:ext cx="907859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1. 在去声前变阳平 35</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【示例】一半　　一度　　一共　　一概　　</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2. 在非去声（阴平、阳平、上声）前变去声 51</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【示例】一般　　一直　　一举　　</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3. 夹在重叠动词中间变轻声</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【示例】走一走　　讲一讲　　学一学　　试一试　</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一、变调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388937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（三）“不”的变调</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4" name="文本框 13"/>
          <p:cNvSpPr txBox="1">
            <a:spLocks noChangeArrowheads="1"/>
          </p:cNvSpPr>
          <p:nvPr>
            <p:custDataLst>
              <p:tags r:id="rId3"/>
            </p:custDataLst>
          </p:nvPr>
        </p:nvSpPr>
        <p:spPr bwMode="auto">
          <a:xfrm>
            <a:off x="1699260" y="1494155"/>
            <a:ext cx="100488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“不”单念或用于句末时读本调，在非去声前读本调，调值为 51，如“不说”“不读”“不写”。在其他情况下，“不”有两种变调。</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文本框 13"/>
          <p:cNvSpPr txBox="1">
            <a:spLocks noChangeArrowheads="1"/>
          </p:cNvSpPr>
          <p:nvPr>
            <p:custDataLst>
              <p:tags r:id="rId4"/>
            </p:custDataLst>
          </p:nvPr>
        </p:nvSpPr>
        <p:spPr bwMode="auto">
          <a:xfrm>
            <a:off x="1511935" y="2908300"/>
            <a:ext cx="1004887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1. 在去声前变阳平 35</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【示例】不在　　不去　　不对　　不见</a:t>
            </a: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　　</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rPr>
              <a:t>2. 夹在词语中间变轻声</a:t>
            </a:r>
            <a:endParaRPr lang="zh-CN" altLang="en-US" sz="2400"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【示例】去不去　　想不想　　听不清　　看不懂　</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PA" val="v3.0.1"/>
</p:tagLst>
</file>

<file path=ppt/tags/tag147.xml><?xml version="1.0" encoding="utf-8"?>
<p:tagLst xmlns:p="http://schemas.openxmlformats.org/presentationml/2006/main">
  <p:tag name="ISPRING_PRESENTATION_TITLE" val="黄蓝色简约商务汇报PPT模板"/>
  <p:tag name="KSO_WPP_MARK_KEY" val="029ff544-3c53-4b6b-942a-ee89cfa3dcb1"/>
  <p:tag name="COMMONDATA" val="eyJoZGlkIjoiMWY1OGY3NGU5ZWY5YTUyNTJmNDYyOTA0MTU2OGJkZTgifQ=="/>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44">
      <a:dk1>
        <a:sysClr val="windowText" lastClr="000000"/>
      </a:dk1>
      <a:lt1>
        <a:sysClr val="window" lastClr="FFFFFF"/>
      </a:lt1>
      <a:dk2>
        <a:srgbClr val="39302A"/>
      </a:dk2>
      <a:lt2>
        <a:srgbClr val="E5DEDB"/>
      </a:lt2>
      <a:accent1>
        <a:srgbClr val="FFC000"/>
      </a:accent1>
      <a:accent2>
        <a:srgbClr val="EC7016"/>
      </a:accent2>
      <a:accent3>
        <a:srgbClr val="FFC000"/>
      </a:accent3>
      <a:accent4>
        <a:srgbClr val="EC7016"/>
      </a:accent4>
      <a:accent5>
        <a:srgbClr val="FFC000"/>
      </a:accent5>
      <a:accent6>
        <a:srgbClr val="EC7016"/>
      </a:accent6>
      <a:hlink>
        <a:srgbClr val="FFC000"/>
      </a:hlink>
      <a:folHlink>
        <a:srgbClr val="EC7016"/>
      </a:folHlink>
    </a:clrScheme>
    <a:fontScheme name="Temp">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5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5289</Words>
  <Application>WPS 演示</Application>
  <PresentationFormat>宽屏</PresentationFormat>
  <Paragraphs>379</Paragraphs>
  <Slides>40</Slides>
  <Notes>21</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40</vt:i4>
      </vt:variant>
    </vt:vector>
  </HeadingPairs>
  <TitlesOfParts>
    <vt:vector size="61" baseType="lpstr">
      <vt:lpstr>Arial</vt:lpstr>
      <vt:lpstr>宋体</vt:lpstr>
      <vt:lpstr>Wingdings</vt:lpstr>
      <vt:lpstr>思源黑体 CN Bold</vt:lpstr>
      <vt:lpstr>黑体</vt:lpstr>
      <vt:lpstr>Open Sans</vt:lpstr>
      <vt:lpstr>思源宋体 CN</vt:lpstr>
      <vt:lpstr>思源黑体 CN Medium</vt:lpstr>
      <vt:lpstr>经典综艺体简</vt:lpstr>
      <vt:lpstr>微软雅黑</vt:lpstr>
      <vt:lpstr>Calibri</vt:lpstr>
      <vt:lpstr>字魂59号-创粗黑</vt:lpstr>
      <vt:lpstr>Wingdings 2</vt:lpstr>
      <vt:lpstr>Calibri Light</vt:lpstr>
      <vt:lpstr>Symbol</vt:lpstr>
      <vt:lpstr>Segoe UI Symbol</vt:lpstr>
      <vt:lpstr>思源黑体 CN Normal</vt:lpstr>
      <vt:lpstr>Arial Unicode MS</vt:lpstr>
      <vt:lpstr>等线</vt:lpstr>
      <vt:lpstr>GD-HighwayGothicJA-OTF</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黄蓝色简约商务汇报PPT模板</dc:title>
  <dc:creator>.</dc:creator>
  <cp:keywords>www.1ppt.com</cp:keywords>
  <dc:description>第一PPT，www.1ppt.com</dc:description>
  <cp:lastModifiedBy>薛东西</cp:lastModifiedBy>
  <cp:revision>452</cp:revision>
  <dcterms:created xsi:type="dcterms:W3CDTF">2017-08-18T03:02:00Z</dcterms:created>
  <dcterms:modified xsi:type="dcterms:W3CDTF">2023-05-30T06:45:49Z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E09AD861BA004B89858CC2F71F5F1DBF_13</vt:lpwstr>
  </property>
</Properties>
</file>