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4"/>
  </p:notesMasterIdLst>
  <p:sldIdLst>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375" r:id="rId117"/>
    <p:sldId id="376" r:id="rId118"/>
    <p:sldId id="377" r:id="rId119"/>
    <p:sldId id="378" r:id="rId120"/>
    <p:sldId id="379" r:id="rId121"/>
    <p:sldId id="380" r:id="rId122"/>
    <p:sldId id="381" r:id="rId123"/>
    <p:sldId id="382" r:id="rId124"/>
    <p:sldId id="383" r:id="rId125"/>
    <p:sldId id="384" r:id="rId126"/>
  </p:sldIdLst>
  <p:sldSz cx="9753600" cy="5486400"/>
  <p:notesSz cx="6858000" cy="9144000"/>
  <p:custDataLst>
    <p:tags r:id="rId130"/>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07E0"/>
    <a:srgbClr val="5B9BD4"/>
    <a:srgbClr val="4F80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notesMaster" Target="notesMasters/notesMaster1.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0" Type="http://schemas.openxmlformats.org/officeDocument/2006/relationships/tags" Target="tags/tag7.xml"/><Relationship Id="rId13" Type="http://schemas.openxmlformats.org/officeDocument/2006/relationships/slide" Target="slides/slide11.xml"/><Relationship Id="rId129" Type="http://schemas.openxmlformats.org/officeDocument/2006/relationships/tableStyles" Target="tableStyles.xml"/><Relationship Id="rId128" Type="http://schemas.openxmlformats.org/officeDocument/2006/relationships/viewProps" Target="viewProps.xml"/><Relationship Id="rId127" Type="http://schemas.openxmlformats.org/officeDocument/2006/relationships/presProps" Target="presProps.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1.jpeg"/></Relationships>
</file>

<file path=ppt/slides/_rels/slide10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3.jpeg"/><Relationship Id="rId1" Type="http://schemas.openxmlformats.org/officeDocument/2006/relationships/image" Target="../media/image32.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jpe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jpe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0.jpe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3.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4.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5.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6.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809750" y="1828800"/>
            <a:ext cx="1638300" cy="476250"/>
          </a:xfrm>
          <a:prstGeom prst="rect">
            <a:avLst/>
          </a:prstGeom>
          <a:solidFill>
            <a:srgbClr val="FFFFFF"/>
          </a:solidFill>
        </p:spPr>
        <p:txBody>
          <a:bodyPr wrap="none" lIns="0" tIns="0" rIns="0" bIns="0">
            <a:noAutofit/>
          </a:bodyPr>
          <a:p>
            <a:pPr indent="0"/>
            <a:r>
              <a:rPr lang="zh-CN" sz="3400">
                <a:latin typeface="宋体" panose="02010600030101010101" pitchFamily="2" charset="-122"/>
                <a:ea typeface="宋体" panose="02010600030101010101" pitchFamily="2" charset="-122"/>
                <a:cs typeface="宋体" panose="02010600030101010101" pitchFamily="2" charset="-122"/>
              </a:rPr>
              <a:t>•第一讲</a:t>
            </a:r>
            <a:endParaRPr lang="zh-CN" sz="3400">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3876675" y="1819275"/>
            <a:ext cx="3952875" cy="1333500"/>
          </a:xfrm>
          <a:prstGeom prst="rect">
            <a:avLst/>
          </a:prstGeom>
          <a:solidFill>
            <a:srgbClr val="FFFFFF"/>
          </a:solidFill>
        </p:spPr>
        <p:txBody>
          <a:bodyPr lIns="0" tIns="0" rIns="0" bIns="0">
            <a:noAutofit/>
          </a:bodyPr>
          <a:p>
            <a:pPr indent="0">
              <a:spcAft>
                <a:spcPts val="2660"/>
              </a:spcAft>
            </a:pPr>
            <a:r>
              <a:rPr lang="zh-CN" sz="3400">
                <a:latin typeface="宋体" panose="02010600030101010101" pitchFamily="2" charset="-122"/>
                <a:ea typeface="宋体" panose="02010600030101010101" pitchFamily="2" charset="-122"/>
                <a:cs typeface="宋体" panose="02010600030101010101" pitchFamily="2" charset="-122"/>
              </a:rPr>
              <a:t>教育的起源和发展</a:t>
            </a:r>
            <a:endParaRPr lang="zh-CN" sz="3400">
              <a:latin typeface="宋体" panose="02010600030101010101" pitchFamily="2" charset="-122"/>
              <a:ea typeface="宋体" panose="02010600030101010101" pitchFamily="2" charset="-122"/>
              <a:cs typeface="宋体" panose="02010600030101010101" pitchFamily="2" charset="-122"/>
            </a:endParaRPr>
          </a:p>
          <a:p>
            <a:pPr indent="0"/>
            <a:r>
              <a:rPr lang="zh-CN" sz="2100">
                <a:latin typeface="宋体" panose="02010600030101010101" pitchFamily="2" charset="-122"/>
                <a:ea typeface="宋体" panose="02010600030101010101" pitchFamily="2" charset="-122"/>
                <a:cs typeface="宋体" panose="02010600030101010101" pitchFamily="2" charset="-122"/>
              </a:rPr>
              <a:t>•主讲人：廖益</a:t>
            </a:r>
            <a:endParaRPr lang="zh-CN" sz="210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47750" y="600075"/>
            <a:ext cx="2143125" cy="304800"/>
          </a:xfrm>
          <a:prstGeom prst="rect">
            <a:avLst/>
          </a:prstGeom>
          <a:solidFill>
            <a:srgbClr val="FFFFFF"/>
          </a:solidFill>
        </p:spPr>
        <p:txBody>
          <a:bodyPr wrap="none" lIns="0" tIns="0" rIns="0" bIns="0">
            <a:noAutofit/>
          </a:bodyPr>
          <a:p>
            <a:pPr indent="25400"/>
            <a:r>
              <a:rPr lang="zh-CN" sz="2400">
                <a:solidFill>
                  <a:srgbClr val="1C1CD9"/>
                </a:solidFill>
                <a:latin typeface="宋体" panose="02010600030101010101" pitchFamily="2" charset="-122"/>
                <a:ea typeface="宋体" panose="02010600030101010101" pitchFamily="2" charset="-122"/>
              </a:rPr>
              <a:t>（四）教育的定义</a:t>
            </a:r>
            <a:endParaRPr lang="zh-CN" sz="2400">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1000125" y="1381125"/>
            <a:ext cx="7562850" cy="2847975"/>
          </a:xfrm>
          <a:prstGeom prst="rect">
            <a:avLst/>
          </a:prstGeom>
          <a:solidFill>
            <a:srgbClr val="FFFFFF"/>
          </a:solidFill>
        </p:spPr>
        <p:txBody>
          <a:bodyPr lIns="0" tIns="0" rIns="0" bIns="0">
            <a:noAutofit/>
          </a:bodyPr>
          <a:p>
            <a:pPr indent="495300">
              <a:lnSpc>
                <a:spcPts val="3075"/>
              </a:lnSpc>
              <a:spcAft>
                <a:spcPts val="189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在一定社会背景下发生的促使个体的社会化和社会的个性化的实践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活动。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3075"/>
              </a:lnSpc>
              <a:spcAft>
                <a:spcPts val="350"/>
              </a:spcAft>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说明：</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35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1</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 实践特性：是实践活动，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而非理念或规则</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35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 耦合</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过程：个体社会化、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社会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个体化</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ct val="1350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 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力性：促进、加速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ct val="1350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 社会背景：社会性、历史性、文化性</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CFD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5219700" y="1285875"/>
            <a:ext cx="4029075" cy="2809875"/>
          </a:xfrm>
          <a:prstGeom prst="rect">
            <a:avLst/>
          </a:prstGeom>
        </p:spPr>
      </p:pic>
      <p:sp>
        <p:nvSpPr>
          <p:cNvPr id="3" name="矩形 2"/>
          <p:cNvSpPr/>
          <p:nvPr/>
        </p:nvSpPr>
        <p:spPr>
          <a:xfrm>
            <a:off x="1905000" y="504825"/>
            <a:ext cx="6143625" cy="285750"/>
          </a:xfrm>
          <a:prstGeom prst="rect">
            <a:avLst/>
          </a:prstGeom>
          <a:solidFill>
            <a:srgbClr val="FFFFFF"/>
          </a:solidFill>
        </p:spPr>
        <p:txBody>
          <a:bodyPr wrap="none" lIns="0" tIns="0" rIns="0" bIns="0">
            <a:noAutofit/>
          </a:bodyPr>
          <a:p>
            <a:pPr indent="0" algn="ctr"/>
            <a:r>
              <a:rPr lang="zh-CN" sz="2000">
                <a:latin typeface="宋体" panose="02010600030101010101" pitchFamily="2" charset="-122"/>
                <a:ea typeface="宋体" panose="02010600030101010101" pitchFamily="2" charset="-122"/>
              </a:rPr>
              <a:t>教育是人类有意识地传递杜会经验的活动</a:t>
            </a:r>
            <a:endParaRPr lang="zh-CN" sz="2000">
              <a:latin typeface="宋体" panose="02010600030101010101" pitchFamily="2" charset="-122"/>
              <a:ea typeface="宋体" panose="02010600030101010101" pitchFamily="2" charset="-122"/>
            </a:endParaRPr>
          </a:p>
        </p:txBody>
      </p:sp>
      <p:sp>
        <p:nvSpPr>
          <p:cNvPr id="4" name="矩形 3"/>
          <p:cNvSpPr/>
          <p:nvPr/>
        </p:nvSpPr>
        <p:spPr>
          <a:xfrm>
            <a:off x="1152525" y="1371600"/>
            <a:ext cx="3571875" cy="2628900"/>
          </a:xfrm>
          <a:prstGeom prst="rect">
            <a:avLst/>
          </a:prstGeom>
          <a:solidFill>
            <a:srgbClr val="FFFFFF"/>
          </a:solidFill>
        </p:spPr>
        <p:txBody>
          <a:bodyPr lIns="0" tIns="0" rIns="0" bIns="0">
            <a:noAutofit/>
          </a:bodyPr>
          <a:p>
            <a:pPr indent="12700" algn="just">
              <a:lnSpc>
                <a:spcPts val="2325"/>
              </a:lnSpc>
              <a:spcAft>
                <a:spcPts val="1540"/>
              </a:spcAft>
            </a:pPr>
            <a:r>
              <a:rPr lang="zh-CN" sz="1600">
                <a:solidFill>
                  <a:srgbClr val="1D1D66"/>
                </a:solidFill>
                <a:latin typeface="宋体" panose="02010600030101010101" pitchFamily="2" charset="-122"/>
                <a:ea typeface="宋体" panose="02010600030101010101" pitchFamily="2" charset="-122"/>
                <a:cs typeface="宋体" panose="02010600030101010101" pitchFamily="2" charset="-122"/>
              </a:rPr>
              <a:t>＞</a:t>
            </a:r>
            <a:r>
              <a:rPr lang="zh-CN" sz="1600">
                <a:latin typeface="宋体" panose="02010600030101010101" pitchFamily="2" charset="-122"/>
                <a:ea typeface="宋体" panose="02010600030101010101" pitchFamily="2" charset="-122"/>
                <a:cs typeface="宋体" panose="02010600030101010101" pitchFamily="2" charset="-122"/>
              </a:rPr>
              <a:t>教育活动以传递杜会经验 为目的</a:t>
            </a:r>
            <a:endParaRPr lang="zh-CN" sz="1600">
              <a:latin typeface="宋体" panose="02010600030101010101" pitchFamily="2" charset="-122"/>
              <a:ea typeface="宋体" panose="02010600030101010101" pitchFamily="2" charset="-122"/>
              <a:cs typeface="宋体" panose="02010600030101010101" pitchFamily="2" charset="-122"/>
            </a:endParaRPr>
          </a:p>
          <a:p>
            <a:pPr indent="12700" algn="just">
              <a:lnSpc>
                <a:spcPts val="2400"/>
              </a:lnSpc>
              <a:spcAft>
                <a:spcPts val="1540"/>
              </a:spcAft>
            </a:pPr>
            <a:r>
              <a:rPr lang="zh-CN" sz="1600">
                <a:solidFill>
                  <a:srgbClr val="1D1D66"/>
                </a:solidFill>
                <a:latin typeface="宋体" panose="02010600030101010101" pitchFamily="2" charset="-122"/>
                <a:ea typeface="宋体" panose="02010600030101010101" pitchFamily="2" charset="-122"/>
                <a:cs typeface="宋体" panose="02010600030101010101" pitchFamily="2" charset="-122"/>
              </a:rPr>
              <a:t>＞</a:t>
            </a:r>
            <a:r>
              <a:rPr lang="zh-CN" sz="1600">
                <a:latin typeface="宋体" panose="02010600030101010101" pitchFamily="2" charset="-122"/>
                <a:ea typeface="宋体" panose="02010600030101010101" pitchFamily="2" charset="-122"/>
                <a:cs typeface="宋体" panose="02010600030101010101" pitchFamily="2" charset="-122"/>
              </a:rPr>
              <a:t>教育对杜会经验进行加工 重组、筛选提炼</a:t>
            </a:r>
            <a:endParaRPr lang="zh-CN" sz="1600">
              <a:latin typeface="宋体" panose="02010600030101010101" pitchFamily="2" charset="-122"/>
              <a:ea typeface="宋体" panose="02010600030101010101" pitchFamily="2" charset="-122"/>
              <a:cs typeface="宋体" panose="02010600030101010101" pitchFamily="2" charset="-122"/>
            </a:endParaRPr>
          </a:p>
          <a:p>
            <a:pPr indent="12700" algn="just">
              <a:lnSpc>
                <a:spcPts val="2360"/>
              </a:lnSpc>
            </a:pPr>
            <a:r>
              <a:rPr lang="zh-CN" sz="1600">
                <a:solidFill>
                  <a:srgbClr val="1D1D66"/>
                </a:solidFill>
                <a:latin typeface="宋体" panose="02010600030101010101" pitchFamily="2" charset="-122"/>
                <a:ea typeface="宋体" panose="02010600030101010101" pitchFamily="2" charset="-122"/>
                <a:cs typeface="宋体" panose="02010600030101010101" pitchFamily="2" charset="-122"/>
              </a:rPr>
              <a:t>＞</a:t>
            </a:r>
            <a:r>
              <a:rPr lang="zh-CN" sz="1600">
                <a:latin typeface="宋体" panose="02010600030101010101" pitchFamily="2" charset="-122"/>
                <a:ea typeface="宋体" panose="02010600030101010101" pitchFamily="2" charset="-122"/>
                <a:cs typeface="宋体" panose="02010600030101010101" pitchFamily="2" charset="-122"/>
              </a:rPr>
              <a:t>教育加速个体和人类认识、 接受杜会经验能力的提高与 发展</a:t>
            </a:r>
            <a:endParaRPr lang="zh-CN" sz="160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CFEFE"/>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6172835" y="2815590"/>
            <a:ext cx="1952625" cy="1781175"/>
          </a:xfrm>
          <a:prstGeom prst="rect">
            <a:avLst/>
          </a:prstGeom>
        </p:spPr>
      </p:pic>
      <p:pic>
        <p:nvPicPr>
          <p:cNvPr id="4" name="图片 3"/>
          <p:cNvPicPr>
            <a:picLocks noChangeAspect="1"/>
          </p:cNvPicPr>
          <p:nvPr/>
        </p:nvPicPr>
        <p:blipFill>
          <a:blip r:embed="rId2"/>
          <a:stretch>
            <a:fillRect/>
          </a:stretch>
        </p:blipFill>
        <p:spPr>
          <a:xfrm>
            <a:off x="5981700" y="1085850"/>
            <a:ext cx="3114675" cy="1685925"/>
          </a:xfrm>
          <a:prstGeom prst="rect">
            <a:avLst/>
          </a:prstGeom>
        </p:spPr>
      </p:pic>
      <p:sp>
        <p:nvSpPr>
          <p:cNvPr id="7" name="矩形 6"/>
          <p:cNvSpPr/>
          <p:nvPr/>
        </p:nvSpPr>
        <p:spPr>
          <a:xfrm>
            <a:off x="2714625" y="438150"/>
            <a:ext cx="5791200" cy="266700"/>
          </a:xfrm>
          <a:prstGeom prst="rect">
            <a:avLst/>
          </a:prstGeom>
          <a:solidFill>
            <a:srgbClr val="FFFFFF"/>
          </a:solidFill>
        </p:spPr>
        <p:txBody>
          <a:bodyPr wrap="none" lIns="0" tIns="0" rIns="0" bIns="0">
            <a:noAutofit/>
          </a:bodyPr>
          <a:p>
            <a:pPr indent="0"/>
            <a:r>
              <a:rPr lang="zh-CN" sz="2000">
                <a:latin typeface="宋体" panose="02010600030101010101" pitchFamily="2" charset="-122"/>
                <a:ea typeface="宋体" panose="02010600030101010101" pitchFamily="2" charset="-122"/>
              </a:rPr>
              <a:t>教育是以人的培养为直接目标的杜会活动</a:t>
            </a:r>
            <a:endParaRPr lang="zh-CN" sz="2000">
              <a:latin typeface="宋体" panose="02010600030101010101" pitchFamily="2" charset="-122"/>
              <a:ea typeface="宋体" panose="02010600030101010101" pitchFamily="2" charset="-122"/>
            </a:endParaRPr>
          </a:p>
        </p:txBody>
      </p:sp>
      <p:sp>
        <p:nvSpPr>
          <p:cNvPr id="8" name="矩形 7"/>
          <p:cNvSpPr/>
          <p:nvPr/>
        </p:nvSpPr>
        <p:spPr>
          <a:xfrm>
            <a:off x="1190625" y="1400175"/>
            <a:ext cx="3609975" cy="2999105"/>
          </a:xfrm>
          <a:prstGeom prst="rect">
            <a:avLst/>
          </a:prstGeom>
          <a:solidFill>
            <a:srgbClr val="FFFFFF"/>
          </a:solidFill>
        </p:spPr>
        <p:txBody>
          <a:bodyPr lIns="0" tIns="0" rIns="0" bIns="0">
            <a:noAutofit/>
          </a:bodyPr>
          <a:p>
            <a:pPr marL="570230" indent="-622300" algn="l">
              <a:lnSpc>
                <a:spcPct val="150000"/>
              </a:lnSpc>
              <a:spcAft>
                <a:spcPts val="1330"/>
              </a:spcAft>
            </a:pPr>
            <a:r>
              <a:rPr lang="zh-CN" sz="1600">
                <a:latin typeface="宋体" panose="02010600030101010101" pitchFamily="2" charset="-122"/>
                <a:ea typeface="宋体" panose="02010600030101010101" pitchFamily="2" charset="-122"/>
                <a:cs typeface="宋体" panose="02010600030101010101" pitchFamily="2" charset="-122"/>
              </a:rPr>
              <a:t>&gt;  教育不同于以物质或精神产品 为直接对象的活动</a:t>
            </a:r>
            <a:endParaRPr lang="zh-CN" sz="1600">
              <a:latin typeface="宋体" panose="02010600030101010101" pitchFamily="2" charset="-122"/>
              <a:ea typeface="宋体" panose="02010600030101010101" pitchFamily="2" charset="-122"/>
              <a:cs typeface="宋体" panose="02010600030101010101" pitchFamily="2" charset="-122"/>
            </a:endParaRPr>
          </a:p>
          <a:p>
            <a:pPr marL="570230" indent="-622300" algn="l">
              <a:lnSpc>
                <a:spcPct val="150000"/>
              </a:lnSpc>
            </a:pPr>
            <a:r>
              <a:rPr lang="zh-CN" sz="1600">
                <a:latin typeface="宋体" panose="02010600030101010101" pitchFamily="2" charset="-122"/>
                <a:ea typeface="宋体" panose="02010600030101010101" pitchFamily="2" charset="-122"/>
                <a:cs typeface="宋体" panose="02010600030101010101" pitchFamily="2" charset="-122"/>
              </a:rPr>
              <a:t>&gt;  教育不同于以人为直接对象 的不以传授社会经验为主要 内容的活动</a:t>
            </a:r>
            <a:endParaRPr lang="zh-CN" sz="1600">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sz="1600">
                <a:latin typeface="宋体" panose="02010600030101010101" pitchFamily="2" charset="-122"/>
                <a:ea typeface="宋体" panose="02010600030101010101" pitchFamily="2" charset="-122"/>
                <a:cs typeface="宋体" panose="02010600030101010101" pitchFamily="2" charset="-122"/>
                <a:sym typeface="+mn-ea"/>
              </a:rPr>
              <a:t>&gt; </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  </a:t>
            </a:r>
            <a:r>
              <a:rPr lang="zh-CN" sz="1600">
                <a:latin typeface="宋体" panose="02010600030101010101" pitchFamily="2" charset="-122"/>
                <a:ea typeface="宋体" panose="02010600030101010101" pitchFamily="2" charset="-122"/>
                <a:cs typeface="宋体" panose="02010600030101010101" pitchFamily="2" charset="-122"/>
                <a:sym typeface="+mn-ea"/>
              </a:rPr>
              <a:t>教育不同于仅传授信息和社会经验的不以培养和促进人的发展为最终目的的活动</a:t>
            </a:r>
            <a:endParaRPr lang="zh-CN" sz="1600">
              <a:latin typeface="宋体" panose="02010600030101010101" pitchFamily="2" charset="-122"/>
              <a:ea typeface="宋体" panose="02010600030101010101" pitchFamily="2" charset="-122"/>
              <a:cs typeface="宋体" panose="02010600030101010101" pitchFamily="2" charset="-122"/>
            </a:endParaRPr>
          </a:p>
          <a:p>
            <a:pPr marL="570230" indent="-622300" algn="just">
              <a:lnSpc>
                <a:spcPct val="150000"/>
              </a:lnSpc>
            </a:pPr>
            <a:endParaRPr lang="en-US" altLang="zh-CN" sz="1600">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9" name="矩形 8"/>
          <p:cNvSpPr/>
          <p:nvPr/>
        </p:nvSpPr>
        <p:spPr>
          <a:xfrm>
            <a:off x="1028700" y="5153025"/>
            <a:ext cx="2085975"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00075" y="428625"/>
            <a:ext cx="2409825" cy="342900"/>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rPr>
              <a:t>（三）教育的本质</a:t>
            </a:r>
            <a:endParaRPr lang="zh-CN" sz="2400">
              <a:solidFill>
                <a:srgbClr val="1C1CD9"/>
              </a:solidFill>
              <a:latin typeface="宋体" panose="02010600030101010101" pitchFamily="2" charset="-122"/>
              <a:ea typeface="宋体" panose="02010600030101010101" pitchFamily="2" charset="-122"/>
            </a:endParaRPr>
          </a:p>
        </p:txBody>
      </p:sp>
      <p:sp>
        <p:nvSpPr>
          <p:cNvPr id="3" name="矩形 2"/>
          <p:cNvSpPr/>
          <p:nvPr/>
        </p:nvSpPr>
        <p:spPr>
          <a:xfrm>
            <a:off x="1285875" y="1362075"/>
            <a:ext cx="6686550" cy="2657475"/>
          </a:xfrm>
          <a:prstGeom prst="rect">
            <a:avLst/>
          </a:prstGeom>
          <a:solidFill>
            <a:srgbClr val="FFFFFF"/>
          </a:solidFill>
        </p:spPr>
        <p:txBody>
          <a:bodyPr lIns="0" tIns="0" rIns="0" bIns="0">
            <a:noAutofit/>
          </a:bodyPr>
          <a:p>
            <a:pPr indent="0">
              <a:lnSpc>
                <a:spcPts val="2885"/>
              </a:lnSpc>
              <a:spcAft>
                <a:spcPts val="1050"/>
              </a:spcAft>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故事一</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85"/>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教育的真谛是什么？</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85"/>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有一则寓言，流传世界，至今不息：一位印度老人对小孙 子说，每个人的身体里都住着两只狼，他们残酷地互相搏杀。 一只狼代表嫉妒、愤怒、骄傲、害怕和耻辱；另一只代表善良、 温柔、希望、感恩、微笑和爱。小男孩着急地问爷爷：“那么 哪一只狼更厉害啊？”老人回答：“你喂食的那一只！ ’’</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33400" y="628650"/>
            <a:ext cx="742950" cy="266700"/>
          </a:xfrm>
          <a:prstGeom prst="rect">
            <a:avLst/>
          </a:prstGeom>
          <a:solidFill>
            <a:srgbClr val="FFFFFF"/>
          </a:solidFill>
        </p:spPr>
        <p:txBody>
          <a:bodyPr wrap="none" lIns="0" tIns="0" rIns="0" bIns="0">
            <a:noAutofit/>
          </a:bodyPr>
          <a:p>
            <a:pPr indent="0"/>
            <a:r>
              <a:rPr lang="zh-CN" sz="1700">
                <a:solidFill>
                  <a:srgbClr val="1C1CD9"/>
                </a:solidFill>
                <a:latin typeface="宋体" panose="02010600030101010101" pitchFamily="2" charset="-122"/>
                <a:ea typeface="宋体" panose="02010600030101010101" pitchFamily="2" charset="-122"/>
              </a:rPr>
              <a:t>故事二</a:t>
            </a:r>
            <a:endParaRPr lang="zh-CN" sz="1700">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476250" y="1200150"/>
            <a:ext cx="8582025" cy="3600450"/>
          </a:xfrm>
          <a:prstGeom prst="rect">
            <a:avLst/>
          </a:prstGeom>
          <a:solidFill>
            <a:srgbClr val="FFFFFF"/>
          </a:solidFill>
        </p:spPr>
        <p:txBody>
          <a:bodyPr lIns="0" tIns="0" rIns="0" bIns="0">
            <a:noAutofit/>
          </a:bodyPr>
          <a:p>
            <a:pPr indent="457200">
              <a:lnSpc>
                <a:spcPts val="266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在暴风雨后的一个早晨，一</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位男士</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在海边散步，</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注意</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到沙滩的浅水</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洼里，</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有许多被</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昨夜</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的暴风</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雨卷上</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岸来的小鱼。被困的小鱼尽</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管近在海边，</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也</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许有几</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百条，</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甚至几千条, </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然而用不了多久，</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浅水</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洼里的</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水就会被沙粒吸干，</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被太阳</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蒸干，小鱼就会干涸而死。</a:t>
            </a:r>
            <a:r>
              <a:rPr lang="zh-CN" sz="1700">
                <a:solidFill>
                  <a:srgbClr val="1011A9"/>
                </a:solidFill>
                <a:latin typeface="宋体" panose="02010600030101010101" pitchFamily="2" charset="-122"/>
                <a:ea typeface="宋体" panose="02010600030101010101" pitchFamily="2" charset="-122"/>
                <a:cs typeface="宋体" panose="02010600030101010101" pitchFamily="2" charset="-122"/>
              </a:rPr>
              <a:t>这</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位男士突然发现海边有一个小男孩不停地从浅水洼里捡起小鱼，扔回大海。</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57200">
              <a:lnSpc>
                <a:spcPts val="266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男士禁不住走过去：“</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孩子，</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这</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水洼里有几百</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几千条小鱼，你救不过来的。”</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97205" indent="0">
              <a:lnSpc>
                <a:spcPts val="266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“我知道。”小男</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孩头也不回地</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回答。</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97205" indent="0">
              <a:lnSpc>
                <a:spcPts val="266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“哦？那你为什么还在扔？谁在乎呢？ ”</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97205" indent="0">
              <a:lnSpc>
                <a:spcPts val="266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“这条小鱼在乎！ ”男孩儿一边回答，</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一边捡起一条</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鱼扔还</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大海。</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57200">
              <a:lnSpc>
                <a:spcPts val="266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其实，</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这</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个故事恰好对</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应了泰</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戈尔老人的一</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句话，</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“教育的目的应当是向人</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传送生 命的气息。”</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因此，教育之"育”应</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该从尊重生命</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开始，使人性</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向善，使</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人胸襟开阔，使人唤起自身身上美好的"善根”，</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也就是</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让学生</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拥有"</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这条鱼在乎”</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的美丽</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心境。</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61975" y="323850"/>
            <a:ext cx="8763000" cy="4743450"/>
          </a:xfrm>
          <a:prstGeom prst="rect">
            <a:avLst/>
          </a:prstGeom>
          <a:solidFill>
            <a:srgbClr val="FFFFFF"/>
          </a:solidFill>
        </p:spPr>
        <p:txBody>
          <a:bodyPr lIns="0" tIns="0" rIns="0" bIns="0">
            <a:noAutofit/>
          </a:bodyPr>
          <a:p>
            <a:pPr indent="0"/>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故事三</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78105" indent="419100">
              <a:lnSpc>
                <a:spcPts val="2405"/>
              </a:lnSpc>
            </a:pP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78105" indent="419100">
              <a:lnSpc>
                <a:spcPts val="2405"/>
              </a:lnSpc>
            </a:pP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一位纳</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粹集中</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营的幸存者，当上了美</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国一所</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中学的校长，每当一</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位新教师来到学校，他</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就会交</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给那位教师一封信，</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信中</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写道：“</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亲爱的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老师，我</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亲眼看</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到人类</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不应该</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见到的情景： 毒气室由学有</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专长的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工程师</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建造；儿</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童被学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识渊博</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的医生毒死；幼儿被训</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练有素的护士</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杀害。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看到这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一切，我</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怀疑：教育究竟</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是为了什么？我的请求是：</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请你帮助学生成长为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有人性</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的人。 只有使我们的孩子在成长为有人性的人的情况下，读写算的能力才有价值。” 一位日本教育家说过</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这样一</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句话，我</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们要培</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养学生“面对</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一丛野</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菊花而</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怦然心</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动的情 怀”，</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这种情</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怀就是在乎沙</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滩上每</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一条小鱼的生</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命的男孩儿所</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拥有的</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情怀。</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否则，视</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小鱼如</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草芥，给鲜花以蹂躏，即使其道德评分或许很高，也失去了人的生命价值。对人的尊重，对宇宙的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敬畏，</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最基</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本的就是尊重生命的存在，知晓</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生命的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不可重</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复性。</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人不应</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无端地剥夺生</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命，即使是非常低级的生命。一个人只有充满了对小草、小鱼生命的关怀时，才能上升到对</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高级的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生命、对于人的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生命的</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尊重。</a:t>
            </a:r>
            <a:endParaRPr lang="zh-CN" sz="1600">
              <a:solidFill>
                <a:srgbClr val="5F5FED"/>
              </a:solidFill>
              <a:latin typeface="宋体" panose="02010600030101010101" pitchFamily="2" charset="-122"/>
              <a:ea typeface="宋体" panose="02010600030101010101" pitchFamily="2" charset="-122"/>
              <a:cs typeface="宋体" panose="02010600030101010101" pitchFamily="2" charset="-122"/>
            </a:endParaRPr>
          </a:p>
          <a:p>
            <a:pPr marL="78105" indent="520700" algn="just">
              <a:lnSpc>
                <a:spcPts val="2405"/>
              </a:lnSpc>
            </a:pP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很</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显然，</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人类有兽性的一面和</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天使的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一面。</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教育者的目</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的是使</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人的灵魂得到锻炼，克</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服兽性而转化向天使的一面。教育是人的灵魂的教育，而非单纯的理智知识和认识的堆枳。</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这是教</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育久远</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而宏大的终极</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旨趣。</a:t>
            </a:r>
            <a:endParaRPr lang="zh-CN" sz="1600">
              <a:solidFill>
                <a:srgbClr val="5F5FED"/>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09650" y="895350"/>
            <a:ext cx="5210175" cy="352425"/>
          </a:xfrm>
          <a:prstGeom prst="rect">
            <a:avLst/>
          </a:prstGeom>
          <a:solidFill>
            <a:srgbClr val="FFFFFF"/>
          </a:solidFill>
        </p:spPr>
        <p:txBody>
          <a:bodyPr wrap="none" lIns="0" tIns="0" rIns="0" bIns="0">
            <a:noAutofit/>
          </a:bodyPr>
          <a:p>
            <a:pPr indent="0">
              <a:spcBef>
                <a:spcPts val="910"/>
              </a:spcBef>
            </a:pPr>
            <a:r>
              <a:rPr lang="zh-CN" sz="2300">
                <a:solidFill>
                  <a:srgbClr val="B50A07"/>
                </a:solidFill>
                <a:latin typeface="宋体" panose="02010600030101010101" pitchFamily="2" charset="-122"/>
                <a:ea typeface="宋体" panose="02010600030101010101" pitchFamily="2" charset="-122"/>
              </a:rPr>
              <a:t>教育的本质就是唤醒灵魂、唤启心灵</a:t>
            </a:r>
            <a:endParaRPr lang="zh-CN" sz="2300">
              <a:solidFill>
                <a:srgbClr val="B50A07"/>
              </a:solidFill>
              <a:latin typeface="宋体" panose="02010600030101010101" pitchFamily="2" charset="-122"/>
              <a:ea typeface="宋体" panose="02010600030101010101" pitchFamily="2" charset="-122"/>
            </a:endParaRPr>
          </a:p>
        </p:txBody>
      </p:sp>
      <p:sp>
        <p:nvSpPr>
          <p:cNvPr id="4" name="矩形 3"/>
          <p:cNvSpPr/>
          <p:nvPr/>
        </p:nvSpPr>
        <p:spPr>
          <a:xfrm>
            <a:off x="1314450" y="1781175"/>
            <a:ext cx="7077075" cy="2581275"/>
          </a:xfrm>
          <a:prstGeom prst="rect">
            <a:avLst/>
          </a:prstGeom>
          <a:solidFill>
            <a:srgbClr val="FFFFFF"/>
          </a:solidFill>
        </p:spPr>
        <p:txBody>
          <a:bodyPr lIns="0" tIns="0" rIns="0" bIns="0">
            <a:noAutofit/>
          </a:bodyPr>
          <a:p>
            <a:pPr indent="482600" algn="just">
              <a:lnSpc>
                <a:spcPts val="2885"/>
              </a:lnSpc>
              <a:spcAft>
                <a:spcPts val="350"/>
              </a:spcAft>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雅思贝尔斯认为教育本身意味着一棵树摇动另一棵树，一朵云</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推</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动另一朵云，一个灵魂唤醒另一个灵魂。如果教育不能触及到人的灵魂，未能引起人的灵魂深处的变革，他就不能成为教育。</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gn="just">
              <a:lnSpc>
                <a:spcPts val="2850"/>
              </a:lnSpc>
              <a:spcAft>
                <a:spcPts val="210"/>
              </a:spcAft>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斯普朗格认为，教育最终的目的不是传授已有的东西，而是把人的创造力诱导出来，将生命感</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价值感唤醒。</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82600" algn="just">
              <a:lnSpc>
                <a:spcPts val="300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马克思则认为，教育绝非单纯的文化传递，教育自认为之所以为教育，在于它是一种人格灵魂的唤醒。</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47700" y="523875"/>
            <a:ext cx="1628775" cy="352425"/>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rPr>
              <a:t>二、教育学</a:t>
            </a:r>
            <a:endParaRPr lang="zh-CN" sz="2400">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1019175" y="1323975"/>
            <a:ext cx="2266950" cy="285750"/>
          </a:xfrm>
          <a:prstGeom prst="rect">
            <a:avLst/>
          </a:prstGeom>
          <a:solidFill>
            <a:srgbClr val="FFFFFF"/>
          </a:solidFill>
        </p:spPr>
        <p:txBody>
          <a:bodyPr wrap="none" lIns="0" tIns="0" rIns="0" bIns="0">
            <a:noAutofit/>
          </a:bodyPr>
          <a:p>
            <a:pPr indent="0"/>
            <a:r>
              <a:rPr lang="zh-CN" sz="2000">
                <a:solidFill>
                  <a:srgbClr val="1C1CD9"/>
                </a:solidFill>
                <a:latin typeface="宋体" panose="02010600030101010101" pitchFamily="2" charset="-122"/>
                <a:ea typeface="宋体" panose="02010600030101010101" pitchFamily="2" charset="-122"/>
              </a:rPr>
              <a:t>（一）教育学的概念</a:t>
            </a:r>
            <a:endParaRPr lang="zh-CN" sz="2000">
              <a:solidFill>
                <a:srgbClr val="1C1CD9"/>
              </a:solidFill>
              <a:latin typeface="宋体" panose="02010600030101010101" pitchFamily="2" charset="-122"/>
              <a:ea typeface="宋体" panose="02010600030101010101" pitchFamily="2" charset="-122"/>
            </a:endParaRPr>
          </a:p>
        </p:txBody>
      </p:sp>
      <p:sp>
        <p:nvSpPr>
          <p:cNvPr id="5" name="矩形 4"/>
          <p:cNvSpPr/>
          <p:nvPr/>
        </p:nvSpPr>
        <p:spPr>
          <a:xfrm>
            <a:off x="876300" y="2066925"/>
            <a:ext cx="7924800" cy="2038350"/>
          </a:xfrm>
          <a:prstGeom prst="rect">
            <a:avLst/>
          </a:prstGeom>
          <a:solidFill>
            <a:srgbClr val="FFFFFF"/>
          </a:solidFill>
        </p:spPr>
        <p:txBody>
          <a:bodyPr lIns="0" tIns="0" rIns="0" bIns="0">
            <a:noAutofit/>
          </a:bodyPr>
          <a:p>
            <a:pPr indent="12700">
              <a:spcAft>
                <a:spcPts val="560"/>
              </a:spcAft>
            </a:pPr>
            <a:r>
              <a:rPr lang="zh-CN" sz="1700">
                <a:solidFill>
                  <a:srgbClr val="1C1CD9"/>
                </a:solidFill>
                <a:latin typeface="宋体" panose="02010600030101010101" pitchFamily="2" charset="-122"/>
                <a:ea typeface="宋体" panose="02010600030101010101" pitchFamily="2" charset="-122"/>
              </a:rPr>
              <a:t>教育学是</a:t>
            </a:r>
            <a:r>
              <a:rPr lang="zh-CN" sz="1700">
                <a:solidFill>
                  <a:srgbClr val="6F2290"/>
                </a:solidFill>
                <a:latin typeface="宋体" panose="02010600030101010101" pitchFamily="2" charset="-122"/>
                <a:ea typeface="宋体" panose="02010600030101010101" pitchFamily="2" charset="-122"/>
              </a:rPr>
              <a:t>研究教</a:t>
            </a:r>
            <a:r>
              <a:rPr lang="zh-CN" sz="1700">
                <a:solidFill>
                  <a:srgbClr val="E7211E"/>
                </a:solidFill>
                <a:latin typeface="宋体" panose="02010600030101010101" pitchFamily="2" charset="-122"/>
                <a:ea typeface="宋体" panose="02010600030101010101" pitchFamily="2" charset="-122"/>
              </a:rPr>
              <a:t>育现象</a:t>
            </a:r>
            <a:r>
              <a:rPr lang="zh-CN" sz="1700">
                <a:solidFill>
                  <a:srgbClr val="4123AE"/>
                </a:solidFill>
                <a:latin typeface="宋体" panose="02010600030101010101" pitchFamily="2" charset="-122"/>
                <a:ea typeface="宋体" panose="02010600030101010101" pitchFamily="2" charset="-122"/>
              </a:rPr>
              <a:t>和教育问题，</a:t>
            </a:r>
            <a:r>
              <a:rPr lang="zh-CN" sz="1700">
                <a:solidFill>
                  <a:srgbClr val="1C1CD9"/>
                </a:solidFill>
                <a:latin typeface="宋体" panose="02010600030101010101" pitchFamily="2" charset="-122"/>
                <a:ea typeface="宋体" panose="02010600030101010101" pitchFamily="2" charset="-122"/>
              </a:rPr>
              <a:t>从而揭示</a:t>
            </a:r>
            <a:r>
              <a:rPr lang="zh-CN" sz="1700">
                <a:solidFill>
                  <a:srgbClr val="E7211E"/>
                </a:solidFill>
                <a:latin typeface="宋体" panose="02010600030101010101" pitchFamily="2" charset="-122"/>
                <a:ea typeface="宋体" panose="02010600030101010101" pitchFamily="2" charset="-122"/>
              </a:rPr>
              <a:t>教育规</a:t>
            </a:r>
            <a:r>
              <a:rPr lang="zh-CN" sz="1700">
                <a:solidFill>
                  <a:srgbClr val="4123AE"/>
                </a:solidFill>
                <a:latin typeface="宋体" panose="02010600030101010101" pitchFamily="2" charset="-122"/>
                <a:ea typeface="宋体" panose="02010600030101010101" pitchFamily="2" charset="-122"/>
              </a:rPr>
              <a:t>律的一</a:t>
            </a:r>
            <a:r>
              <a:rPr lang="zh-CN" sz="1700">
                <a:solidFill>
                  <a:srgbClr val="1C1CD9"/>
                </a:solidFill>
                <a:latin typeface="宋体" panose="02010600030101010101" pitchFamily="2" charset="-122"/>
                <a:ea typeface="宋体" panose="02010600030101010101" pitchFamily="2" charset="-122"/>
              </a:rPr>
              <a:t>门社会科学。</a:t>
            </a:r>
            <a:endParaRPr lang="zh-CN" sz="1700">
              <a:solidFill>
                <a:srgbClr val="1C1CD9"/>
              </a:solidFill>
              <a:latin typeface="宋体" panose="02010600030101010101" pitchFamily="2" charset="-122"/>
              <a:ea typeface="宋体" panose="02010600030101010101" pitchFamily="2" charset="-122"/>
            </a:endParaRPr>
          </a:p>
          <a:p>
            <a:pPr marL="284480" indent="0">
              <a:spcAft>
                <a:spcPts val="1050"/>
              </a:spcAft>
            </a:pPr>
            <a:r>
              <a:rPr lang="zh-CN" sz="1700">
                <a:solidFill>
                  <a:srgbClr val="1C1CD9"/>
                </a:solidFill>
                <a:latin typeface="宋体" panose="02010600030101010101" pitchFamily="2" charset="-122"/>
                <a:ea typeface="宋体" panose="02010600030101010101" pitchFamily="2" charset="-122"/>
              </a:rPr>
              <a:t>（对象、任务）</a:t>
            </a:r>
            <a:endParaRPr lang="zh-CN" sz="1700">
              <a:solidFill>
                <a:srgbClr val="1C1CD9"/>
              </a:solidFill>
              <a:latin typeface="宋体" panose="02010600030101010101" pitchFamily="2" charset="-122"/>
              <a:ea typeface="宋体" panose="02010600030101010101" pitchFamily="2" charset="-122"/>
            </a:endParaRPr>
          </a:p>
          <a:p>
            <a:pPr indent="12700">
              <a:spcAft>
                <a:spcPts val="1050"/>
              </a:spcAft>
            </a:pPr>
            <a:r>
              <a:rPr lang="zh-CN" sz="1700">
                <a:solidFill>
                  <a:srgbClr val="E7211E"/>
                </a:solidFill>
                <a:latin typeface="宋体" panose="02010600030101010101" pitchFamily="2" charset="-122"/>
                <a:ea typeface="宋体" panose="02010600030101010101" pitchFamily="2" charset="-122"/>
              </a:rPr>
              <a:t>教育现象：</a:t>
            </a:r>
            <a:r>
              <a:rPr lang="zh-CN" sz="1700">
                <a:solidFill>
                  <a:srgbClr val="1C1CD9"/>
                </a:solidFill>
                <a:latin typeface="宋体" panose="02010600030101010101" pitchFamily="2" charset="-122"/>
                <a:ea typeface="宋体" panose="02010600030101010101" pitchFamily="2" charset="-122"/>
              </a:rPr>
              <a:t>指人类各种教育活动的外在表现形式；（班级授课、讲授法等）</a:t>
            </a:r>
            <a:endParaRPr lang="zh-CN" sz="1700">
              <a:solidFill>
                <a:srgbClr val="1C1CD9"/>
              </a:solidFill>
              <a:latin typeface="宋体" panose="02010600030101010101" pitchFamily="2" charset="-122"/>
              <a:ea typeface="宋体" panose="02010600030101010101" pitchFamily="2" charset="-122"/>
            </a:endParaRPr>
          </a:p>
          <a:p>
            <a:pPr indent="12700">
              <a:spcAft>
                <a:spcPts val="1050"/>
              </a:spcAft>
            </a:pPr>
            <a:r>
              <a:rPr lang="zh-CN" sz="1700">
                <a:solidFill>
                  <a:srgbClr val="E7211E"/>
                </a:solidFill>
                <a:latin typeface="宋体" panose="02010600030101010101" pitchFamily="2" charset="-122"/>
                <a:ea typeface="宋体" panose="02010600030101010101" pitchFamily="2" charset="-122"/>
              </a:rPr>
              <a:t>教育问题：</a:t>
            </a:r>
            <a:r>
              <a:rPr lang="zh-CN" sz="1700">
                <a:solidFill>
                  <a:srgbClr val="0707E0"/>
                </a:solidFill>
                <a:latin typeface="宋体" panose="02010600030101010101" pitchFamily="2" charset="-122"/>
                <a:ea typeface="宋体" panose="02010600030101010101" pitchFamily="2" charset="-122"/>
              </a:rPr>
              <a:t>指</a:t>
            </a:r>
            <a:r>
              <a:rPr lang="zh-CN" sz="1700">
                <a:solidFill>
                  <a:srgbClr val="1C1CD9"/>
                </a:solidFill>
                <a:latin typeface="宋体" panose="02010600030101010101" pitchFamily="2" charset="-122"/>
                <a:ea typeface="宋体" panose="02010600030101010101" pitchFamily="2" charset="-122"/>
              </a:rPr>
              <a:t>人们要解决的教育实际矛盾和理论疑难；</a:t>
            </a:r>
            <a:endParaRPr lang="zh-CN" sz="1700">
              <a:solidFill>
                <a:srgbClr val="1C1CD9"/>
              </a:solidFill>
              <a:latin typeface="宋体" panose="02010600030101010101" pitchFamily="2" charset="-122"/>
              <a:ea typeface="宋体" panose="02010600030101010101" pitchFamily="2" charset="-122"/>
            </a:endParaRPr>
          </a:p>
          <a:p>
            <a:pPr indent="12700"/>
            <a:r>
              <a:rPr lang="zh-CN" sz="1700">
                <a:solidFill>
                  <a:srgbClr val="E7211E"/>
                </a:solidFill>
                <a:latin typeface="宋体" panose="02010600030101010101" pitchFamily="2" charset="-122"/>
                <a:ea typeface="宋体" panose="02010600030101010101" pitchFamily="2" charset="-122"/>
              </a:rPr>
              <a:t>教育规律：</a:t>
            </a:r>
            <a:r>
              <a:rPr lang="zh-CN" sz="1700">
                <a:solidFill>
                  <a:srgbClr val="1C1CD9"/>
                </a:solidFill>
                <a:latin typeface="宋体" panose="02010600030101010101" pitchFamily="2" charset="-122"/>
                <a:ea typeface="宋体" panose="02010600030101010101" pitchFamily="2" charset="-122"/>
              </a:rPr>
              <a:t>指教育活动内在的本质的和必然的联系。</a:t>
            </a:r>
            <a:endParaRPr lang="zh-CN" sz="1700">
              <a:solidFill>
                <a:srgbClr val="1C1CD9"/>
              </a:solidFill>
              <a:latin typeface="宋体" panose="02010600030101010101" pitchFamily="2" charset="-122"/>
              <a:ea typeface="宋体" panose="02010600030101010101" pitchFamily="2" charset="-122"/>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85825" y="1114425"/>
            <a:ext cx="2257425" cy="285750"/>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rPr>
              <a:t>（二）教育学的产生</a:t>
            </a:r>
            <a:endParaRPr lang="zh-CN" sz="2400">
              <a:solidFill>
                <a:srgbClr val="1C1CD9"/>
              </a:solidFill>
              <a:latin typeface="宋体" panose="02010600030101010101" pitchFamily="2" charset="-122"/>
              <a:ea typeface="宋体" panose="02010600030101010101" pitchFamily="2" charset="-122"/>
            </a:endParaRPr>
          </a:p>
        </p:txBody>
      </p:sp>
      <p:sp>
        <p:nvSpPr>
          <p:cNvPr id="3" name="矩形 2"/>
          <p:cNvSpPr/>
          <p:nvPr/>
        </p:nvSpPr>
        <p:spPr>
          <a:xfrm>
            <a:off x="1333500" y="1990725"/>
            <a:ext cx="2190750" cy="1657350"/>
          </a:xfrm>
          <a:prstGeom prst="rect">
            <a:avLst/>
          </a:prstGeom>
          <a:solidFill>
            <a:srgbClr val="FFFFFF"/>
          </a:solidFill>
        </p:spPr>
        <p:txBody>
          <a:bodyPr lIns="0" tIns="0" rIns="0" bIns="0">
            <a:noAutofit/>
          </a:bodyPr>
          <a:p>
            <a:pPr indent="12700">
              <a:spcAft>
                <a:spcPts val="91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教育学的萌芽</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spcAft>
                <a:spcPts val="9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教育学的创立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spcAft>
                <a:spcPts val="9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教育学的发展</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r>
              <a:rPr lang="en-US">
                <a:solidFill>
                  <a:srgbClr val="1C1CD9"/>
                </a:solidFill>
                <a:latin typeface="宋体" panose="02010600030101010101" pitchFamily="2" charset="-122"/>
                <a:ea typeface="宋体" panose="02010600030101010101" pitchFamily="2" charset="-122"/>
                <a:cs typeface="宋体" panose="02010600030101010101" pitchFamily="2" charset="-122"/>
              </a:rPr>
              <a:t>4.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当代教育学的状况</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76250" y="5153025"/>
            <a:ext cx="2638425" cy="257175"/>
          </a:xfrm>
          <a:prstGeom prst="rect">
            <a:avLst/>
          </a:prstGeom>
          <a:solidFill>
            <a:srgbClr val="AA2416"/>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76300" y="914400"/>
            <a:ext cx="2790825" cy="295275"/>
          </a:xfrm>
          <a:prstGeom prst="rect">
            <a:avLst/>
          </a:prstGeom>
          <a:solidFill>
            <a:srgbClr val="FFFFFF"/>
          </a:solidFill>
        </p:spPr>
        <p:txBody>
          <a:bodyPr wrap="none" lIns="0" tIns="0" rIns="0" bIns="0">
            <a:noAutofit/>
          </a:bodyPr>
          <a:p>
            <a:pPr indent="0"/>
            <a:r>
              <a:rPr lang="en-US" sz="2000" b="1">
                <a:solidFill>
                  <a:srgbClr val="1C1CD9"/>
                </a:solidFill>
                <a:latin typeface="宋体" panose="02010600030101010101" pitchFamily="2" charset="-122"/>
                <a:ea typeface="宋体" panose="02010600030101010101" pitchFamily="2" charset="-122"/>
                <a:cs typeface="宋体" panose="02010600030101010101" pitchFamily="2" charset="-122"/>
              </a:rPr>
              <a:t>1.</a:t>
            </a:r>
            <a:r>
              <a:rPr lang="zh-CN" sz="2000">
                <a:solidFill>
                  <a:srgbClr val="1C1CD9"/>
                </a:solidFill>
                <a:latin typeface="宋体" panose="02010600030101010101" pitchFamily="2" charset="-122"/>
                <a:ea typeface="宋体" panose="02010600030101010101" pitchFamily="2" charset="-122"/>
                <a:cs typeface="宋体" panose="02010600030101010101" pitchFamily="2" charset="-122"/>
              </a:rPr>
              <a:t>教育学的萌芽（古代）</a:t>
            </a:r>
            <a:endParaRPr lang="zh-CN" sz="20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1181100" y="1571625"/>
            <a:ext cx="7010400" cy="2781300"/>
          </a:xfrm>
          <a:prstGeom prst="rect">
            <a:avLst/>
          </a:prstGeom>
          <a:solidFill>
            <a:srgbClr val="FFFFFF"/>
          </a:solidFill>
        </p:spPr>
        <p:txBody>
          <a:bodyPr lIns="0" tIns="0" rIns="0" bIns="0">
            <a:noAutofit/>
          </a:bodyPr>
          <a:p>
            <a:pPr marL="144780" indent="-165100">
              <a:lnSpc>
                <a:spcPts val="281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⑴国外</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4780" indent="-165100">
              <a:lnSpc>
                <a:spcPts val="2810"/>
              </a:lnSpc>
              <a:spcAft>
                <a:spcPts val="42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苏格拉底——产婆米；</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4780" indent="-165100">
              <a:lnSpc>
                <a:spcPts val="2810"/>
              </a:lnSpc>
              <a:spcAft>
                <a:spcPts val="42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柏拉图——《理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想国》；</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144780" indent="-165100">
              <a:lnSpc>
                <a:spcPts val="2850"/>
              </a:lnSpc>
              <a:spcAft>
                <a:spcPts val="42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亚里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士多德——《政治学》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等——教育要适</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应儿童的年龄特点， 德智体多方面和谐发展。</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4780" indent="-165100">
              <a:lnSpc>
                <a:spcPts val="2775"/>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昆体良——《雄辩术原理》——比较系统地论述了有关儿童教育 的问题，被称为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世界上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第一本</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研究教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学法的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著作。</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14400" y="1019175"/>
            <a:ext cx="7734300" cy="3390900"/>
          </a:xfrm>
          <a:prstGeom prst="rect">
            <a:avLst/>
          </a:prstGeom>
          <a:solidFill>
            <a:srgbClr val="FFFFFF"/>
          </a:solidFill>
        </p:spPr>
        <p:txBody>
          <a:bodyPr lIns="0" tIns="0" rIns="0" bIns="0">
            <a:noAutofit/>
          </a:bodyPr>
          <a:p>
            <a:pPr indent="12700">
              <a:lnSpc>
                <a:spcPts val="2860"/>
              </a:lnSpc>
              <a:spcAft>
                <a:spcPts val="490"/>
              </a:spcAft>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国内</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57480" indent="-177800">
              <a:lnSpc>
                <a:spcPts val="2900"/>
              </a:lnSpc>
              <a:spcAft>
                <a:spcPts val="49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孔子：《论语》一我国古代一部记录孔子与其弟子之间相互问答的著作。 关于“学”的教育思想：“学而时习之”；“学而不思则罔，思而不学则殆”；“温故而知新……”。关于“教”的教育思想：“有教无类”；“不愤不启，不悱不发”；“因材施教”……。</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lnSpc>
                <a:spcPts val="28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•无名氏：《学记》一是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先秦儒</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家教育思想和理论的总结性</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著作，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我国古代乃至世界上最早的一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部教育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专著，堪称中华教育瑰宝、经典之作， 有“教育学的雏形”之称。教育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目的、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学校教育制度、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本原则 (教学相长、启发诱导、长善救失……)。</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38200" y="647700"/>
            <a:ext cx="2390775" cy="285750"/>
          </a:xfrm>
          <a:prstGeom prst="rect">
            <a:avLst/>
          </a:prstGeom>
          <a:solidFill>
            <a:srgbClr val="FFFFFF"/>
          </a:solidFill>
        </p:spPr>
        <p:txBody>
          <a:bodyPr wrap="none" lIns="0" tIns="0" rIns="0" bIns="0">
            <a:noAutofit/>
          </a:bodyPr>
          <a:p>
            <a:pPr indent="0"/>
            <a:r>
              <a:rPr lang="zh-CN" sz="2400" b="1">
                <a:solidFill>
                  <a:srgbClr val="7D0971"/>
                </a:solidFill>
                <a:latin typeface="宋体" panose="02010600030101010101" pitchFamily="2" charset="-122"/>
                <a:ea typeface="宋体" panose="02010600030101010101" pitchFamily="2" charset="-122"/>
              </a:rPr>
              <a:t>从社会</a:t>
            </a:r>
            <a:r>
              <a:rPr lang="zh-CN" sz="2400" b="1">
                <a:solidFill>
                  <a:srgbClr val="1C1CD9"/>
                </a:solidFill>
                <a:latin typeface="宋体" panose="02010600030101010101" pitchFamily="2" charset="-122"/>
                <a:ea typeface="宋体" panose="02010600030101010101" pitchFamily="2" charset="-122"/>
              </a:rPr>
              <a:t>视角定义教育</a:t>
            </a:r>
            <a:endParaRPr lang="zh-CN" sz="2400" b="1">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819150" y="1800225"/>
            <a:ext cx="7924800" cy="2105025"/>
          </a:xfrm>
          <a:prstGeom prst="rect">
            <a:avLst/>
          </a:prstGeom>
          <a:solidFill>
            <a:srgbClr val="FFFFFF"/>
          </a:solidFill>
        </p:spPr>
        <p:txBody>
          <a:bodyPr lIns="0" tIns="0" rIns="0" bIns="0">
            <a:noAutofit/>
          </a:bodyPr>
          <a:p>
            <a:pPr indent="482600">
              <a:lnSpc>
                <a:spcPts val="300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广义：凡是增进人的知识和技能，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影</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响人们的思想品德的活动，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都 是教育。</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9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狭义：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主要指学校</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即教育者</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根据一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定社会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阶级）</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的要求,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目的、有计划、有组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织地对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受教育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者的身</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心施加影响，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把他们培养成为</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29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一定社会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或阶级所需要</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的人的活动。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96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更狭义：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时指思</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想教育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活动。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sp>
        <p:nvSpPr>
          <p:cNvPr id="2" name="矩形 1"/>
          <p:cNvSpPr/>
          <p:nvPr/>
        </p:nvSpPr>
        <p:spPr>
          <a:xfrm>
            <a:off x="771525" y="819150"/>
            <a:ext cx="6124575" cy="3676650"/>
          </a:xfrm>
          <a:prstGeom prst="rect">
            <a:avLst/>
          </a:prstGeom>
          <a:solidFill>
            <a:srgbClr val="FFFFFF"/>
          </a:solidFill>
        </p:spPr>
        <p:txBody>
          <a:bodyPr lIns="0" tIns="0" rIns="0" bIns="0">
            <a:noAutofit/>
          </a:bodyPr>
          <a:p>
            <a:pPr indent="0">
              <a:lnSpc>
                <a:spcPts val="3675"/>
              </a:lnSpc>
              <a:spcAft>
                <a:spcPts val="42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.教育学的创立(近代工业革命</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18</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a:t>
            </a: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-19</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世纪末)</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86055" indent="12700">
              <a:lnSpc>
                <a:spcPts val="3675"/>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教育学创立的主客观条件</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86055" indent="12700">
              <a:lnSpc>
                <a:spcPts val="3675"/>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独立形态教育学创立的主要标志</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86055" indent="12700">
              <a:lnSpc>
                <a:spcPts val="3675"/>
              </a:lnSpc>
              <a:spcAft>
                <a:spcPts val="147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主要代表人物及其代表作</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86055" indent="12700">
              <a:lnSpc>
                <a:spcPct val="246000"/>
              </a:lnSpc>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(1)</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教育学创立的主客观条件</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74955" indent="0">
              <a:lnSpc>
                <a:spcPts val="36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•教育实践发展的客观需要。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74955" indent="0">
              <a:lnSpc>
                <a:spcPts val="36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•近代以来科学发展的总趋势和一般科学方法论的奠定。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74955" indent="0">
              <a:lnSpc>
                <a:spcPts val="36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•著名学者和教育家们的努力。</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76250" y="5153025"/>
            <a:ext cx="2638425" cy="276225"/>
          </a:xfrm>
          <a:prstGeom prst="rect">
            <a:avLst/>
          </a:prstGeom>
          <a:solidFill>
            <a:srgbClr val="AB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4400" y="723900"/>
            <a:ext cx="3914775" cy="266700"/>
          </a:xfrm>
          <a:prstGeom prst="rect">
            <a:avLst/>
          </a:prstGeom>
          <a:solidFill>
            <a:srgbClr val="FFFFFF"/>
          </a:solidFill>
        </p:spPr>
        <p:txBody>
          <a:bodyPr wrap="none" lIns="0" tIns="0" rIns="0" bIns="0">
            <a:noAutofit/>
          </a:bodyPr>
          <a:p>
            <a:pPr indent="0"/>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独立形态教育学创立的主要标志</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419225" y="1333500"/>
            <a:ext cx="5772150" cy="3228975"/>
          </a:xfrm>
          <a:prstGeom prst="rect">
            <a:avLst/>
          </a:prstGeom>
          <a:solidFill>
            <a:srgbClr val="FFFFFF"/>
          </a:solidFill>
        </p:spPr>
        <p:txBody>
          <a:bodyPr lIns="0" tIns="0" rIns="0" bIns="0">
            <a:noAutofit/>
          </a:bodyPr>
          <a:p>
            <a:pPr marL="147955" indent="-177800">
              <a:lnSpc>
                <a:spcPts val="2400"/>
              </a:lnSpc>
              <a:spcAft>
                <a:spcPts val="77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a:t>
            </a:r>
            <a:r>
              <a:rPr lang="zh-CN">
                <a:solidFill>
                  <a:srgbClr val="C02343"/>
                </a:solidFill>
                <a:latin typeface="宋体" panose="02010600030101010101" pitchFamily="2" charset="-122"/>
                <a:ea typeface="宋体" panose="02010600030101010101" pitchFamily="2" charset="-122"/>
                <a:cs typeface="宋体" panose="02010600030101010101" pitchFamily="2" charset="-122"/>
              </a:rPr>
              <a:t>对象方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面而言，教育问题成为一个专门的研究领域; 其它学科哲学，宗教分离；</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7955" indent="-177800">
              <a:lnSpc>
                <a:spcPts val="266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6F2290"/>
                </a:solidFill>
                <a:latin typeface="宋体" panose="02010600030101010101" pitchFamily="2" charset="-122"/>
                <a:ea typeface="宋体" panose="02010600030101010101" pitchFamily="2" charset="-122"/>
                <a:cs typeface="宋体" panose="02010600030101010101" pitchFamily="2" charset="-122"/>
              </a:rPr>
              <a:t>从概</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念和范</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畴方面而言，形成了专门的反映教育本质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7955" indent="12700">
              <a:lnSpc>
                <a:spcPts val="2660"/>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和规律的教育概念和范畴的体系；</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7955" indent="-177800">
              <a:lnSpc>
                <a:spcPts val="2660"/>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方法</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而言，有了科学的研究方法；</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7955" indent="-177800">
              <a:lnSpc>
                <a:spcPts val="2925"/>
              </a:lnSpc>
              <a:spcAft>
                <a:spcPts val="56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a:t>
            </a:r>
            <a:r>
              <a:rPr lang="zh-CN">
                <a:solidFill>
                  <a:srgbClr val="C02343"/>
                </a:solidFill>
                <a:latin typeface="宋体" panose="02010600030101010101" pitchFamily="2" charset="-122"/>
                <a:ea typeface="宋体" panose="02010600030101010101" pitchFamily="2" charset="-122"/>
                <a:cs typeface="宋体" panose="02010600030101010101" pitchFamily="2" charset="-122"/>
              </a:rPr>
              <a:t>结果方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面而言，产生了一些重要的教育学家，出现了 一些专门的、系统的教育学著作；</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7955" indent="-177800">
              <a:lnSpc>
                <a:spcPts val="266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从组</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织机构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而言，出现了专门的教育研究机构。</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23900" y="590550"/>
            <a:ext cx="3171825" cy="266700"/>
          </a:xfrm>
          <a:prstGeom prst="rect">
            <a:avLst/>
          </a:prstGeom>
          <a:solidFill>
            <a:srgbClr val="FFFFFF"/>
          </a:solidFill>
        </p:spPr>
        <p:txBody>
          <a:bodyPr wrap="none" lIns="0" tIns="0" rIns="0" bIns="0">
            <a:noAutofit/>
          </a:bodyPr>
          <a:p>
            <a:pPr indent="0"/>
            <a:r>
              <a:rPr lang="zh-CN" sz="2000" b="1">
                <a:solidFill>
                  <a:srgbClr val="1C1CD9"/>
                </a:solidFill>
                <a:latin typeface="宋体" panose="02010600030101010101" pitchFamily="2" charset="-122"/>
                <a:ea typeface="宋体" panose="02010600030101010101" pitchFamily="2" charset="-122"/>
                <a:cs typeface="宋体" panose="02010600030101010101" pitchFamily="2" charset="-122"/>
              </a:rPr>
              <a:t>(3)主要代表人物及其代表作</a:t>
            </a:r>
            <a:endParaRPr lang="zh-CN" sz="20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904875" y="1123950"/>
            <a:ext cx="8220075" cy="3638550"/>
          </a:xfrm>
          <a:prstGeom prst="rect">
            <a:avLst/>
          </a:prstGeom>
          <a:solidFill>
            <a:srgbClr val="FFFFFF"/>
          </a:solidFill>
        </p:spPr>
        <p:txBody>
          <a:bodyPr lIns="0" tIns="0" rIns="0" bIns="0">
            <a:noAutofit/>
          </a:bodyPr>
          <a:p>
            <a:pPr marL="154305" indent="-190500">
              <a:lnSpc>
                <a:spcPts val="2550"/>
              </a:lnSpc>
              <a:spcAft>
                <a:spcPts val="42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培根：</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英国哲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学家，“近</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代实验科学的鼻祖”，</a:t>
            </a:r>
            <a:r>
              <a:rPr lang="zh-CN" sz="1600" b="1">
                <a:solidFill>
                  <a:srgbClr val="1C1CD9"/>
                </a:solidFill>
                <a:latin typeface="宋体" panose="02010600030101010101" pitchFamily="2" charset="-122"/>
                <a:ea typeface="宋体" panose="02010600030101010101" pitchFamily="2" charset="-122"/>
                <a:cs typeface="宋体" panose="02010600030101010101" pitchFamily="2" charset="-122"/>
              </a:rPr>
              <a:t>1623</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年</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首次把“教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育学”作为一门独立的学科提了出来，与其他学科并列。</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154305" indent="-190500">
              <a:lnSpc>
                <a:spcPts val="2550"/>
              </a:lnSpc>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夸美</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纽斯:捷克著</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名的教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育家，被誉为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“现</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代教育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之父”，代</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表作：《大教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学论》</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68605" indent="0">
              <a:lnSpc>
                <a:spcPts val="2550"/>
              </a:lnSpc>
              <a:spcAft>
                <a:spcPts val="420"/>
              </a:spcAft>
            </a:pPr>
            <a:r>
              <a:rPr lang="zh-CN" sz="1600" b="1">
                <a:solidFill>
                  <a:srgbClr val="1C1CD9"/>
                </a:solidFill>
                <a:latin typeface="宋体" panose="02010600030101010101" pitchFamily="2" charset="-122"/>
                <a:ea typeface="宋体" panose="02010600030101010101" pitchFamily="2" charset="-122"/>
                <a:cs typeface="宋体" panose="02010600030101010101" pitchFamily="2" charset="-122"/>
              </a:rPr>
              <a:t>(1632,</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近代第</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一本教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育学著作)、《泛智学校》、《世界图解》等。</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154305" indent="-190500">
              <a:lnSpc>
                <a:spcPts val="2550"/>
              </a:lnSpc>
              <a:spcAft>
                <a:spcPts val="42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康德：</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德国哲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学家，</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著有《康德论教育》，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认为教育是一门很难</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的艺术</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54305" indent="-190500">
              <a:lnSpc>
                <a:spcPts val="2550"/>
              </a:lnSpc>
              <a:spcAft>
                <a:spcPts val="28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洛克：</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英国哲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学家，</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著有《教育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漫话》，提出</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完整的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紳士教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育理论体系。</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154305" indent="-190500">
              <a:lnSpc>
                <a:spcPts val="2550"/>
              </a:lnSpc>
              <a:spcAft>
                <a:spcPts val="42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卢梭：</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法国思</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想家，</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著有《爱</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弥儿》。</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54305" indent="-190500">
              <a:lnSpc>
                <a:spcPts val="2550"/>
              </a:lnSpc>
              <a:spcAft>
                <a:spcPts val="28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裴斯泰</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洛齐：</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瑞士教育家，著有</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《林哈</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德与葛骂德》。</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154305" indent="-190500">
              <a:lnSpc>
                <a:spcPts val="2550"/>
              </a:lnSpc>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赫尔巴</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特:德国教育学家、哲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学家、心理学家，有“现代</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教育学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之父”或“</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科学教</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R="55880" indent="0" algn="r">
              <a:lnSpc>
                <a:spcPts val="2550"/>
              </a:lnSpc>
            </a:pP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学的奠基人”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的称谓。著有《普</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通教育学》，被公认为第一</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本现代</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教育学著作。</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62000" y="1000125"/>
            <a:ext cx="8153400" cy="3762375"/>
          </a:xfrm>
          <a:prstGeom prst="rect">
            <a:avLst/>
          </a:prstGeom>
          <a:solidFill>
            <a:srgbClr val="FFFFFF"/>
          </a:solidFill>
        </p:spPr>
        <p:txBody>
          <a:bodyPr lIns="0" tIns="0" rIns="0" bIns="0">
            <a:noAutofit/>
          </a:bodyPr>
          <a:p>
            <a:pPr indent="0">
              <a:lnSpc>
                <a:spcPts val="2400"/>
              </a:lnSpc>
              <a:spcAft>
                <a:spcPts val="126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3</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.教育学的发展</a:t>
            </a:r>
            <a:r>
              <a:rPr lang="zh-CN" sz="1600" b="1">
                <a:solidFill>
                  <a:srgbClr val="1C1CD9"/>
                </a:solidFill>
                <a:latin typeface="宋体" panose="02010600030101010101" pitchFamily="2" charset="-122"/>
                <a:ea typeface="宋体" panose="02010600030101010101" pitchFamily="2" charset="-122"/>
                <a:cs typeface="宋体" panose="02010600030101010101" pitchFamily="2" charset="-122"/>
              </a:rPr>
              <a:t>（19</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世纪末</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世纪初）</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40080" indent="-419100">
              <a:lnSpc>
                <a:spcPts val="2400"/>
              </a:lnSpc>
              <a:spcAft>
                <a:spcPts val="56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实验教育学</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40080" indent="-419100">
              <a:lnSpc>
                <a:spcPts val="2400"/>
              </a:lnSpc>
              <a:spcAft>
                <a:spcPts val="56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文化教育学</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40080" indent="-419100">
              <a:lnSpc>
                <a:spcPts val="2400"/>
              </a:lnSpc>
              <a:spcAft>
                <a:spcPts val="56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实用主义教育学</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40080" indent="-419100">
              <a:lnSpc>
                <a:spcPts val="2400"/>
              </a:lnSpc>
              <a:spcAft>
                <a:spcPts val="56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马克思主义教育学</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40080" indent="-419100">
              <a:lnSpc>
                <a:spcPts val="2400"/>
              </a:lnSpc>
              <a:spcAft>
                <a:spcPts val="560"/>
              </a:spcAft>
            </a:pP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批判教育学</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40080" indent="-419100">
              <a:lnSpc>
                <a:spcPts val="2400"/>
              </a:lnSpc>
            </a:pP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小结：教育学的发展总是受到具体的社会政治、经济、文化等条件的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制约，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反映着具体的社会政治、经济、文化发展的要求；</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在教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育学的发展过 程中，不同的国家形成了不同的教育学传统和风格；教育学的发展得 益于不同教育学派之间的相互批评和借鉴。</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62050" y="1085850"/>
            <a:ext cx="1704975" cy="266700"/>
          </a:xfrm>
          <a:prstGeom prst="rect">
            <a:avLst/>
          </a:prstGeom>
          <a:solidFill>
            <a:srgbClr val="FFFFFF"/>
          </a:solidFill>
        </p:spPr>
        <p:txBody>
          <a:bodyPr wrap="none" lIns="0" tIns="0" rIns="0" bIns="0">
            <a:noAutofit/>
          </a:bodyPr>
          <a:p>
            <a:pPr indent="0"/>
            <a:r>
              <a:rPr lang="zh-CN" sz="2000">
                <a:solidFill>
                  <a:srgbClr val="1C1CD9"/>
                </a:solidFill>
                <a:latin typeface="宋体" panose="02010600030101010101" pitchFamily="2" charset="-122"/>
                <a:ea typeface="宋体" panose="02010600030101010101" pitchFamily="2" charset="-122"/>
                <a:cs typeface="宋体" panose="02010600030101010101" pitchFamily="2" charset="-122"/>
              </a:rPr>
              <a:t>(1)实验教育学</a:t>
            </a:r>
            <a:endParaRPr lang="zh-CN" sz="20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866900" y="2057400"/>
            <a:ext cx="5400675" cy="1457325"/>
          </a:xfrm>
          <a:prstGeom prst="rect">
            <a:avLst/>
          </a:prstGeom>
          <a:solidFill>
            <a:srgbClr val="FFFFFF"/>
          </a:solidFill>
        </p:spPr>
        <p:txBody>
          <a:bodyPr lIns="0" tIns="0" rIns="0" bIns="0">
            <a:noAutofit/>
          </a:bodyPr>
          <a:p>
            <a:pPr marL="144780" indent="-190500">
              <a:lnSpc>
                <a:spcPts val="2925"/>
              </a:lnSpc>
              <a:spcAft>
                <a:spcPts val="49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 19</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世纪末</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20</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世纪初在欧美兴起的用自然科学的实 验法研究儿童发展及其与教育的关系的理论。</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4780" indent="-190500">
              <a:lnSpc>
                <a:spcPts val="2925"/>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代表人物及著作：梅伊曼的《实验教育学纲要》；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44780" indent="0">
              <a:lnSpc>
                <a:spcPts val="29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拉伊的《实验教育学》。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52525" y="1152525"/>
            <a:ext cx="1714500" cy="266700"/>
          </a:xfrm>
          <a:prstGeom prst="rect">
            <a:avLst/>
          </a:prstGeom>
          <a:solidFill>
            <a:srgbClr val="FFFFFF"/>
          </a:solidFill>
        </p:spPr>
        <p:txBody>
          <a:bodyPr wrap="none" lIns="0" tIns="0" rIns="0" bIns="0">
            <a:noAutofit/>
          </a:bodyPr>
          <a:p>
            <a:pPr indent="0"/>
            <a:r>
              <a:rPr lang="zh-CN" sz="2000" b="1">
                <a:solidFill>
                  <a:srgbClr val="1C1CD9"/>
                </a:solidFill>
                <a:latin typeface="宋体" panose="02010600030101010101" pitchFamily="2" charset="-122"/>
                <a:ea typeface="宋体" panose="02010600030101010101" pitchFamily="2" charset="-122"/>
                <a:cs typeface="宋体" panose="02010600030101010101" pitchFamily="2" charset="-122"/>
              </a:rPr>
              <a:t>(2)文化教育学</a:t>
            </a:r>
            <a:endParaRPr lang="zh-CN" sz="20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847850" y="2009775"/>
            <a:ext cx="5419725" cy="1419225"/>
          </a:xfrm>
          <a:prstGeom prst="rect">
            <a:avLst/>
          </a:prstGeom>
          <a:solidFill>
            <a:srgbClr val="FFFFFF"/>
          </a:solidFill>
        </p:spPr>
        <p:txBody>
          <a:bodyPr lIns="0" tIns="0" rIns="0" bIns="0">
            <a:noAutofit/>
          </a:bodyPr>
          <a:p>
            <a:pPr indent="0">
              <a:lnSpc>
                <a:spcPts val="305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又称</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“精神科学教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19世纪末出现于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德国。 </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305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代表人物及著作：狄尔泰的《关于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普遍妥当的教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育学的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可能》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斯普朗格的《教育与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文化》；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利 特的《职业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陶冶、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专业教育、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人的陶冶》。</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266825" y="1314450"/>
            <a:ext cx="7429500" cy="2219325"/>
          </a:xfrm>
          <a:prstGeom prst="rect">
            <a:avLst/>
          </a:prstGeom>
          <a:solidFill>
            <a:srgbClr val="FFFFFF"/>
          </a:solidFill>
        </p:spPr>
        <p:txBody>
          <a:bodyPr lIns="0" tIns="0" rIns="0" bIns="0">
            <a:noAutofit/>
          </a:bodyPr>
          <a:p>
            <a:pPr indent="0">
              <a:lnSpc>
                <a:spcPts val="3000"/>
              </a:lnSpc>
              <a:spcAft>
                <a:spcPts val="4200"/>
              </a:spcAft>
            </a:pPr>
            <a:r>
              <a:rPr lang="en-US" sz="2000" b="1">
                <a:solidFill>
                  <a:srgbClr val="1C1CD9"/>
                </a:solidFill>
                <a:latin typeface="宋体" panose="02010600030101010101" pitchFamily="2" charset="-122"/>
                <a:ea typeface="宋体" panose="02010600030101010101" pitchFamily="2" charset="-122"/>
                <a:cs typeface="宋体" panose="02010600030101010101" pitchFamily="2" charset="-122"/>
              </a:rPr>
              <a:t>(3)</a:t>
            </a:r>
            <a:r>
              <a:rPr lang="zh-CN" sz="2000" b="1">
                <a:solidFill>
                  <a:srgbClr val="1C1CD9"/>
                </a:solidFill>
                <a:latin typeface="宋体" panose="02010600030101010101" pitchFamily="2" charset="-122"/>
                <a:ea typeface="宋体" panose="02010600030101010101" pitchFamily="2" charset="-122"/>
                <a:cs typeface="宋体" panose="02010600030101010101" pitchFamily="2" charset="-122"/>
              </a:rPr>
              <a:t>实用主义教育学</a:t>
            </a:r>
            <a:endParaRPr lang="zh-CN" sz="20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78155" indent="-203200">
              <a:lnSpc>
                <a:spcPts val="3000"/>
              </a:lnSpc>
              <a:spcAft>
                <a:spcPts val="3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 19</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世纪末</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20</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世纪初出现于美国，是典型的“美国版”教育学。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78155" indent="-203200">
              <a:lnSpc>
                <a:spcPts val="300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代表人物及著作：杜威的《民主主义与教育》、《经验与教育》；克伯屈的《设计教学法》。</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276350" y="1181100"/>
            <a:ext cx="5210175" cy="2724150"/>
          </a:xfrm>
          <a:prstGeom prst="rect">
            <a:avLst/>
          </a:prstGeom>
          <a:solidFill>
            <a:srgbClr val="FFFFFF"/>
          </a:solidFill>
        </p:spPr>
        <p:txBody>
          <a:bodyPr lIns="0" tIns="0" rIns="0" bIns="0">
            <a:noAutofit/>
          </a:bodyPr>
          <a:p>
            <a:pPr indent="0">
              <a:lnSpc>
                <a:spcPts val="2885"/>
              </a:lnSpc>
              <a:spcAft>
                <a:spcPts val="2660"/>
              </a:spcAft>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(4)</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马克思主义教育学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773430" indent="-190500">
              <a:lnSpc>
                <a:spcPts val="2885"/>
              </a:lnSpc>
              <a:spcAft>
                <a:spcPts val="56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包括两部分：</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773430" indent="-190500">
              <a:lnSpc>
                <a:spcPts val="2775"/>
              </a:lnSpc>
              <a:spcAft>
                <a:spcPts val="2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•一是马克思、恩格斯及其他马克思主义的经典作家对教育问题的论述；</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773430" indent="-190500">
              <a:lnSpc>
                <a:spcPts val="300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二是教育学家根据马克思主义的基本原理对现代教育一系列问题的研究结果。</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33475" y="1314450"/>
            <a:ext cx="1704975" cy="266700"/>
          </a:xfrm>
          <a:prstGeom prst="rect">
            <a:avLst/>
          </a:prstGeom>
          <a:solidFill>
            <a:srgbClr val="FFFFFF"/>
          </a:solidFill>
        </p:spPr>
        <p:txBody>
          <a:bodyPr wrap="none" lIns="0" tIns="0" rIns="0" bIns="0">
            <a:noAutofit/>
          </a:bodyPr>
          <a:p>
            <a:pPr indent="0"/>
            <a:r>
              <a:rPr lang="zh-CN" sz="2000">
                <a:solidFill>
                  <a:srgbClr val="1C1CD9"/>
                </a:solidFill>
                <a:latin typeface="宋体" panose="02010600030101010101" pitchFamily="2" charset="-122"/>
                <a:ea typeface="宋体" panose="02010600030101010101" pitchFamily="2" charset="-122"/>
                <a:cs typeface="宋体" panose="02010600030101010101" pitchFamily="2" charset="-122"/>
              </a:rPr>
              <a:t>(5)批判教育学</a:t>
            </a:r>
            <a:endParaRPr lang="zh-CN" sz="20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381125" y="2276475"/>
            <a:ext cx="6886575" cy="1457325"/>
          </a:xfrm>
          <a:prstGeom prst="rect">
            <a:avLst/>
          </a:prstGeom>
          <a:solidFill>
            <a:srgbClr val="FFFFFF"/>
          </a:solidFill>
        </p:spPr>
        <p:txBody>
          <a:bodyPr lIns="0" tIns="0" rIns="0" bIns="0">
            <a:noAutofit/>
          </a:bodyPr>
          <a:p>
            <a:pPr indent="0" algn="ctr">
              <a:lnSpc>
                <a:spcPts val="326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兴起于</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20</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世纪</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70</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年代后期，在当前西方教育理论界占主导地位。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ctr">
              <a:lnSpc>
                <a:spcPts val="326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代表人物及著作：鲍尔斯与金蒂斯的《资本主义美国的学校教 育》、不厄迪尔的《教育、社会和文化的再生产》、阿普尔的</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ctr">
              <a:lnSpc>
                <a:spcPts val="326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《教育与权力》、吉鲁的《批判教育学、国家与文化斗争》。</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314450" y="1571625"/>
            <a:ext cx="6334125" cy="2609850"/>
          </a:xfrm>
          <a:prstGeom prst="rect">
            <a:avLst/>
          </a:prstGeom>
          <a:solidFill>
            <a:srgbClr val="FFFFFF"/>
          </a:solidFill>
        </p:spPr>
        <p:txBody>
          <a:bodyPr lIns="0" tIns="0" rIns="0" bIns="0">
            <a:noAutofit/>
          </a:bodyPr>
          <a:p>
            <a:pPr indent="0">
              <a:spcAft>
                <a:spcPts val="980"/>
              </a:spcAft>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4.</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当代教育学的状况</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13030" indent="0">
              <a:spcAft>
                <a:spcPts val="98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研究的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问题领域急剧扩大；</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13030" indent="0">
              <a:spcAft>
                <a:spcPts val="9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研</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究基础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和研究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模式多样化；</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13030" indent="0">
              <a:spcAft>
                <a:spcPts val="9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育学加强了对自身的反思，形成了教育学的元理论;</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13030" indent="0">
              <a:spcAft>
                <a:spcPts val="9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 发生了细密的分化，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形</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成了初</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步的教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育学科体系；</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13030" indent="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(5) 与教育实践改革的关</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系日益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密切。</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048000" y="2181225"/>
            <a:ext cx="4191000" cy="2390775"/>
          </a:xfrm>
          <a:prstGeom prst="rect">
            <a:avLst/>
          </a:prstGeom>
        </p:spPr>
      </p:pic>
      <p:sp>
        <p:nvSpPr>
          <p:cNvPr id="3" name="矩形 2"/>
          <p:cNvSpPr/>
          <p:nvPr/>
        </p:nvSpPr>
        <p:spPr>
          <a:xfrm>
            <a:off x="714375" y="428625"/>
            <a:ext cx="7924800" cy="1247775"/>
          </a:xfrm>
          <a:prstGeom prst="rect">
            <a:avLst/>
          </a:prstGeom>
          <a:solidFill>
            <a:srgbClr val="FFFFFF"/>
          </a:solidFill>
        </p:spPr>
        <p:txBody>
          <a:bodyPr lIns="0" tIns="0" rIns="0" bIns="0">
            <a:noAutofit/>
          </a:bodyPr>
          <a:p>
            <a:pPr indent="0">
              <a:spcAft>
                <a:spcPts val="1260"/>
              </a:spcAft>
            </a:pPr>
            <a:r>
              <a:rPr lang="zh-CN" sz="3600" b="1">
                <a:solidFill>
                  <a:srgbClr val="1C1CD9"/>
                </a:solidFill>
                <a:latin typeface="宋体" panose="02010600030101010101" pitchFamily="2" charset="-122"/>
                <a:ea typeface="宋体" panose="02010600030101010101" pitchFamily="2" charset="-122"/>
              </a:rPr>
              <a:t>二、教育的起源</a:t>
            </a:r>
            <a:endParaRPr lang="zh-CN" sz="3600" b="1">
              <a:solidFill>
                <a:srgbClr val="1C1CD9"/>
              </a:solidFill>
              <a:latin typeface="宋体" panose="02010600030101010101" pitchFamily="2" charset="-122"/>
              <a:ea typeface="宋体" panose="02010600030101010101" pitchFamily="2" charset="-122"/>
            </a:endParaRPr>
          </a:p>
          <a:p>
            <a:pPr marL="687705" indent="0">
              <a:spcAft>
                <a:spcPts val="490"/>
              </a:spcAft>
            </a:pPr>
            <a:r>
              <a:rPr lang="zh-CN" sz="2400">
                <a:solidFill>
                  <a:srgbClr val="1C1CD9"/>
                </a:solidFill>
                <a:latin typeface="宋体" panose="02010600030101010101" pitchFamily="2" charset="-122"/>
                <a:ea typeface="宋体" panose="02010600030101010101" pitchFamily="2" charset="-122"/>
              </a:rPr>
              <a:t>（一）神话起源说</a:t>
            </a:r>
            <a:endParaRPr lang="zh-CN" sz="1700">
              <a:solidFill>
                <a:srgbClr val="1C1CD9"/>
              </a:solidFill>
              <a:latin typeface="MingLiU" panose="02020509000000000000" charset="-120"/>
              <a:ea typeface="MingLiU" panose="02020509000000000000" charset="-120"/>
            </a:endParaRPr>
          </a:p>
          <a:p>
            <a:pPr indent="0" algn="ctr"/>
            <a:r>
              <a:rPr lang="zh-CN" b="1">
                <a:solidFill>
                  <a:srgbClr val="C00000"/>
                </a:solidFill>
                <a:latin typeface="宋体" panose="02010600030101010101" pitchFamily="2" charset="-122"/>
                <a:ea typeface="宋体" panose="02010600030101010101" pitchFamily="2" charset="-122"/>
              </a:rPr>
              <a:t>教育是神创造的，教育的目的就是体现神或天的意志。</a:t>
            </a:r>
            <a:endParaRPr lang="zh-CN" b="1">
              <a:solidFill>
                <a:srgbClr val="C00000"/>
              </a:solidFill>
              <a:latin typeface="宋体" panose="02010600030101010101" pitchFamily="2" charset="-122"/>
              <a:ea typeface="宋体" panose="02010600030101010101" pitchFamily="2" charset="-122"/>
            </a:endParaRPr>
          </a:p>
        </p:txBody>
      </p:sp>
      <p:sp>
        <p:nvSpPr>
          <p:cNvPr id="4" name="矩形 3"/>
          <p:cNvSpPr/>
          <p:nvPr/>
        </p:nvSpPr>
        <p:spPr>
          <a:xfrm>
            <a:off x="3848100" y="1971675"/>
            <a:ext cx="2495550" cy="219075"/>
          </a:xfrm>
          <a:prstGeom prst="rect">
            <a:avLst/>
          </a:prstGeom>
          <a:solidFill>
            <a:srgbClr val="FFFFFF"/>
          </a:solidFill>
        </p:spPr>
        <p:txBody>
          <a:bodyPr wrap="none" lIns="0" tIns="0" rIns="0" bIns="0">
            <a:noAutofit/>
          </a:bodyPr>
          <a:p>
            <a:pPr indent="0"/>
            <a:r>
              <a:rPr lang="zh-CN">
                <a:latin typeface="宋体" panose="02010600030101010101" pitchFamily="2" charset="-122"/>
                <a:ea typeface="宋体" panose="02010600030101010101" pitchFamily="2" charset="-122"/>
              </a:rPr>
              <a:t>创造先也起初神制造大地</a:t>
            </a:r>
            <a:endParaRPr lang="zh-CN">
              <a:latin typeface="宋体" panose="02010600030101010101" pitchFamily="2" charset="-122"/>
              <a:ea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409700" y="1409700"/>
            <a:ext cx="2847975" cy="2057400"/>
          </a:xfrm>
          <a:prstGeom prst="rect">
            <a:avLst/>
          </a:prstGeom>
          <a:solidFill>
            <a:srgbClr val="FFFFFF"/>
          </a:solidFill>
        </p:spPr>
        <p:txBody>
          <a:bodyPr lIns="0" tIns="0" rIns="0" bIns="0">
            <a:noAutofit/>
          </a:bodyPr>
          <a:p>
            <a:pPr indent="0">
              <a:spcAft>
                <a:spcPts val="30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（四）教育学的价值</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73380" indent="12700">
              <a:spcAft>
                <a:spcPts val="9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 超越日常教育经验</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73380" indent="12700">
              <a:spcAft>
                <a:spcPts val="9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科学解释教育问题</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73380" indent="12700"/>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沟通教育理论与实践</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76250" y="5153025"/>
            <a:ext cx="2638425" cy="257175"/>
          </a:xfrm>
          <a:prstGeom prst="rect">
            <a:avLst/>
          </a:prstGeom>
          <a:solidFill>
            <a:srgbClr val="AA2416"/>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sp>
        <p:nvSpPr>
          <p:cNvPr id="3" name="矩形 2"/>
          <p:cNvSpPr/>
          <p:nvPr/>
        </p:nvSpPr>
        <p:spPr>
          <a:xfrm>
            <a:off x="790575" y="1266825"/>
            <a:ext cx="7896225" cy="2600325"/>
          </a:xfrm>
          <a:prstGeom prst="rect">
            <a:avLst/>
          </a:prstGeom>
          <a:solidFill>
            <a:srgbClr val="FFFFFF"/>
          </a:solidFill>
        </p:spPr>
        <p:txBody>
          <a:bodyPr lIns="0" tIns="0" rIns="0" bIns="0">
            <a:noAutofit/>
          </a:bodyPr>
          <a:p>
            <a:pPr indent="0">
              <a:lnSpc>
                <a:spcPts val="375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当前教育理论与实践</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的关系如何？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教育学能帮助我们沟通两</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者的关系吗？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ts val="3750"/>
              </a:lnSpc>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启发教育实践工作者的教育自觉，使他们不断地领悟教育的真谛。</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37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•获</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得大量的教育理论知识，扩展教育工作者的理论视野。</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375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养成正确</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的教育态度，培</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植坚定的教育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信念。</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ts val="375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提高教育实践工作者的自</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我反思</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和发展能力。</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3750"/>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成为优</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秀的教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师打下基础。</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B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85800" y="447675"/>
            <a:ext cx="1704975" cy="285750"/>
          </a:xfrm>
          <a:prstGeom prst="rect">
            <a:avLst/>
          </a:prstGeom>
          <a:solidFill>
            <a:srgbClr val="FFFFFF"/>
          </a:solidFill>
        </p:spPr>
        <p:txBody>
          <a:bodyPr wrap="none" lIns="0" tIns="0" rIns="0" bIns="0">
            <a:noAutofit/>
          </a:bodyPr>
          <a:p>
            <a:pPr indent="25400"/>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主要参考文献:</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685800" y="962025"/>
            <a:ext cx="8058150" cy="4057650"/>
          </a:xfrm>
          <a:prstGeom prst="rect">
            <a:avLst/>
          </a:prstGeom>
          <a:solidFill>
            <a:srgbClr val="FFFFFF"/>
          </a:solidFill>
        </p:spPr>
        <p:txBody>
          <a:bodyPr lIns="0" tIns="0" rIns="0" bIns="0">
            <a:noAutofit/>
          </a:bodyPr>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袁振国.当代教育学（第</a:t>
            </a:r>
            <a:r>
              <a:rPr lang="zh-CN" sz="1600" b="1">
                <a:solidFill>
                  <a:srgbClr val="1C1CD9"/>
                </a:solidFill>
                <a:latin typeface="宋体" panose="02010600030101010101" pitchFamily="2" charset="-122"/>
                <a:ea typeface="宋体" panose="02010600030101010101" pitchFamily="2" charset="-122"/>
                <a:cs typeface="宋体" panose="02010600030101010101" pitchFamily="2" charset="-122"/>
              </a:rPr>
              <a:t>4</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版）</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北</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京：教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育科学出版社</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,2010.</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胡德海.教育学原理</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（第二版）</a:t>
            </a: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兰州：甘</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肃教育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出版社</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,2013.</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875"/>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全国十二所重点师范</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大学联合编写.教育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学基础（第</a:t>
            </a:r>
            <a:r>
              <a:rPr lang="zh-CN" sz="1600" b="1">
                <a:solidFill>
                  <a:srgbClr val="1C1CD9"/>
                </a:solidFill>
                <a:latin typeface="宋体" panose="02010600030101010101" pitchFamily="2" charset="-122"/>
                <a:ea typeface="宋体" panose="02010600030101010101" pitchFamily="2" charset="-122"/>
                <a:cs typeface="宋体" panose="02010600030101010101" pitchFamily="2" charset="-122"/>
              </a:rPr>
              <a:t>3</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版）</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北京：教育科学出版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社</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，2014.</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[4]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王道俊，郭文安.教育学（第七版）</a:t>
            </a: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北京：人民教育出版社</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,2016.</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[5]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单中惠.</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西方教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育学名著提要</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北</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京：人民教育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大学出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版社,</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2016.</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[6]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冯建军.教育学原理</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北京:人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民教育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大学出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版社,</a:t>
            </a:r>
            <a:r>
              <a:rPr lang="zh-CN" sz="1600" b="1">
                <a:solidFill>
                  <a:srgbClr val="3B3BDF"/>
                </a:solidFill>
                <a:latin typeface="宋体" panose="02010600030101010101" pitchFamily="2" charset="-122"/>
                <a:ea typeface="宋体" panose="02010600030101010101" pitchFamily="2" charset="-122"/>
                <a:cs typeface="宋体" panose="02010600030101010101" pitchFamily="2" charset="-122"/>
              </a:rPr>
              <a:t>201</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8.</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5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[7]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田娟.我国</a:t>
            </a:r>
            <a:r>
              <a:rPr lang="zh-CN" sz="1600" b="1">
                <a:solidFill>
                  <a:srgbClr val="1C1CD9"/>
                </a:solidFill>
                <a:latin typeface="宋体" panose="02010600030101010101" pitchFamily="2" charset="-122"/>
                <a:ea typeface="宋体" panose="02010600030101010101" pitchFamily="2" charset="-122"/>
                <a:cs typeface="宋体" panose="02010600030101010101" pitchFamily="2" charset="-122"/>
              </a:rPr>
              <a:t>30</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年教育本质研</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究回顾与反思</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[J].</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河北师范大学学报</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（教育科学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版</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）,2010（3）.</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[8]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杨伯峻.论语译注</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.北京：中华书局，</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2006.</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[9]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牛泽群</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.论语札记</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北京：燕山</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出版社,</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2003.</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[10]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程树德</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.论</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语集释</a:t>
            </a: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北京：中华</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书局，</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1990.</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spcAft>
                <a:spcPts val="280"/>
              </a:spcAft>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[11]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李泽厚.论</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语今读</a:t>
            </a: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北京：三</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联书店</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，2004.</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25400">
              <a:lnSpc>
                <a:spcPts val="1910"/>
              </a:lnSpc>
            </a:pP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[12]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傅佩荣.解读论语</a:t>
            </a:r>
            <a:r>
              <a:rPr lang="en-US" sz="1600">
                <a:solidFill>
                  <a:srgbClr val="1C1CD9"/>
                </a:solidFill>
                <a:latin typeface="宋体" panose="02010600030101010101" pitchFamily="2" charset="-122"/>
                <a:ea typeface="宋体" panose="02010600030101010101" pitchFamily="2" charset="-122"/>
                <a:cs typeface="宋体" panose="02010600030101010101" pitchFamily="2" charset="-122"/>
              </a:rPr>
              <a:t>[M]</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.上海：上海三联书店,</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2007.</a:t>
            </a:r>
            <a:endParaRPr lang="en-US" sz="16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61950" y="2152650"/>
            <a:ext cx="9372600" cy="3314700"/>
          </a:xfrm>
          <a:prstGeom prst="rect">
            <a:avLst/>
          </a:prstGeom>
        </p:spPr>
      </p:pic>
      <p:sp>
        <p:nvSpPr>
          <p:cNvPr id="4" name="矩形 3"/>
          <p:cNvSpPr/>
          <p:nvPr/>
        </p:nvSpPr>
        <p:spPr>
          <a:xfrm>
            <a:off x="3895725" y="1343025"/>
            <a:ext cx="1257300" cy="581025"/>
          </a:xfrm>
          <a:prstGeom prst="rect">
            <a:avLst/>
          </a:prstGeom>
          <a:solidFill>
            <a:srgbClr val="FFFFFF"/>
          </a:solidFill>
        </p:spPr>
        <p:txBody>
          <a:bodyPr wrap="none" lIns="0" tIns="0" rIns="0" bIns="0">
            <a:noAutofit/>
          </a:bodyPr>
          <a:p>
            <a:pPr indent="0"/>
            <a:r>
              <a:rPr lang="zh-CN" sz="3400">
                <a:solidFill>
                  <a:srgbClr val="E7211E"/>
                </a:solidFill>
                <a:latin typeface="宋体" panose="02010600030101010101" pitchFamily="2" charset="-122"/>
                <a:ea typeface="宋体" panose="02010600030101010101" pitchFamily="2" charset="-122"/>
                <a:cs typeface="宋体" panose="02010600030101010101" pitchFamily="2" charset="-122"/>
              </a:rPr>
              <a:t>谢谢!</a:t>
            </a:r>
            <a:endParaRPr lang="zh-CN" sz="3400">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19150" y="1190625"/>
            <a:ext cx="8058150" cy="2886075"/>
          </a:xfrm>
          <a:prstGeom prst="rect">
            <a:avLst/>
          </a:prstGeom>
          <a:solidFill>
            <a:srgbClr val="FFFFFF"/>
          </a:solidFill>
        </p:spPr>
        <p:txBody>
          <a:bodyPr lIns="0" tIns="0" rIns="0" bIns="0">
            <a:noAutofit/>
          </a:bodyPr>
          <a:p>
            <a:pPr marL="116205" indent="0">
              <a:lnSpc>
                <a:spcPts val="300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(二)生物起源说</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3000"/>
              </a:lnSpc>
              <a:spcAft>
                <a:spcPts val="6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代表人：利托尔诺、沛西</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能利托尔诺</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(Char I s Letourneau,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1831 —1902)，法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国社会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代表 作《动物界的教育》</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lnSpc>
                <a:spcPts val="3075"/>
              </a:lnSpc>
              <a:spcAft>
                <a:spcPts val="42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沛西</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能</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(Sir Thomas Perey Nunn, 1870-1944)</a:t>
            </a:r>
            <a:r>
              <a:rPr lang="en-US">
                <a:solidFill>
                  <a:srgbClr val="3B3BDF"/>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英国教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育家，代表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作《教育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原理》</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3000"/>
              </a:lnSpc>
            </a:pP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教育的产生完全出自动物的本能，是种族发展的本能需要。</a:t>
            </a:r>
            <a:endParaRPr lang="zh-CN" b="1">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00" y="1381125"/>
            <a:ext cx="7639050" cy="2057400"/>
          </a:xfrm>
          <a:prstGeom prst="rect">
            <a:avLst/>
          </a:prstGeom>
          <a:solidFill>
            <a:srgbClr val="FFFFFF"/>
          </a:solidFill>
        </p:spPr>
        <p:txBody>
          <a:bodyPr lIns="0" tIns="0" rIns="0" bIns="0">
            <a:noAutofit/>
          </a:bodyPr>
          <a:p>
            <a:pPr marL="97155" indent="0">
              <a:lnSpc>
                <a:spcPts val="3075"/>
              </a:lnSpc>
              <a:spcAft>
                <a:spcPts val="35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（三）心理起源说</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57200">
              <a:lnSpc>
                <a:spcPts val="3075"/>
              </a:lnSpc>
              <a:spcAft>
                <a:spcPts val="35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代表人：孟禄</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57200">
              <a:lnSpc>
                <a:spcPts val="3075"/>
              </a:lnSpc>
              <a:spcAft>
                <a:spcPts val="35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孟禄</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（Paul Monroe,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1869年</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1947</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年），美国教育家，代表作《教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育史课本》</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《中等教育原理》</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等</a:t>
            </a:r>
            <a:endParaRPr lang="zh-CN">
              <a:solidFill>
                <a:srgbClr val="5F5FED"/>
              </a:solidFill>
              <a:latin typeface="宋体" panose="02010600030101010101" pitchFamily="2" charset="-122"/>
              <a:ea typeface="宋体" panose="02010600030101010101" pitchFamily="2" charset="-122"/>
              <a:cs typeface="宋体" panose="02010600030101010101" pitchFamily="2" charset="-122"/>
            </a:endParaRPr>
          </a:p>
          <a:p>
            <a:pPr indent="457200">
              <a:lnSpc>
                <a:spcPts val="3075"/>
              </a:lnSpc>
            </a:pP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教育起源于原始社会中儿童对成人行为的模仿。</a:t>
            </a:r>
            <a:endParaRPr lang="zh-CN" b="1">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42975" y="923925"/>
            <a:ext cx="2000250" cy="276225"/>
          </a:xfrm>
          <a:prstGeom prst="rect">
            <a:avLst/>
          </a:prstGeom>
          <a:solidFill>
            <a:srgbClr val="FFFFFF"/>
          </a:solidFill>
        </p:spPr>
        <p:txBody>
          <a:bodyPr wrap="none" lIns="0" tIns="0" rIns="0" bIns="0">
            <a:noAutofit/>
          </a:bodyPr>
          <a:p>
            <a:pPr indent="2540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(四)劳动起源说</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800100" y="1409700"/>
            <a:ext cx="8048625" cy="2562225"/>
          </a:xfrm>
          <a:prstGeom prst="rect">
            <a:avLst/>
          </a:prstGeom>
          <a:solidFill>
            <a:srgbClr val="FFFFFF"/>
          </a:solidFill>
        </p:spPr>
        <p:txBody>
          <a:bodyPr lIns="0" tIns="0" rIns="0" bIns="0">
            <a:noAutofit/>
          </a:bodyPr>
          <a:p>
            <a:pPr indent="457200">
              <a:lnSpc>
                <a:spcPts val="2735"/>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代表人：米丁斯基、凯洛夫</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57200">
              <a:lnSpc>
                <a:spcPts val="2775"/>
              </a:lnSpc>
              <a:spcAft>
                <a:spcPts val="77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米丁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斯基，前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苏联教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育家，代表作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《马卡连柯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的生平和教育学说》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界教育 </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等</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57200"/>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•安•凯洛夫</a:t>
            </a: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(N.A. Kai ipob</a:t>
            </a: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，1893-1978)</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前苏联</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著名教育家，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代表作</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65405" indent="25400">
              <a:lnSpc>
                <a:spcPts val="2735"/>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育学》</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57200">
              <a:lnSpc>
                <a:spcPts val="2700"/>
              </a:lnSpc>
            </a:pP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以恩格斯“</a:t>
            </a:r>
            <a:r>
              <a:rPr lang="zh-CN" b="1">
                <a:solidFill>
                  <a:srgbClr val="F14646"/>
                </a:solidFill>
                <a:latin typeface="宋体" panose="02010600030101010101" pitchFamily="2" charset="-122"/>
                <a:ea typeface="宋体" panose="02010600030101010101" pitchFamily="2" charset="-122"/>
                <a:cs typeface="宋体" panose="02010600030101010101" pitchFamily="2" charset="-122"/>
              </a:rPr>
              <a:t>劳动创造了人</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本身”的论断为</a:t>
            </a:r>
            <a:r>
              <a:rPr lang="zh-CN" b="1">
                <a:solidFill>
                  <a:srgbClr val="F14646"/>
                </a:solidFill>
                <a:latin typeface="宋体" panose="02010600030101010101" pitchFamily="2" charset="-122"/>
                <a:ea typeface="宋体" panose="02010600030101010101" pitchFamily="2" charset="-122"/>
                <a:cs typeface="宋体" panose="02010600030101010101" pitchFamily="2" charset="-122"/>
              </a:rPr>
              <a:t>基础，</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认为教育</a:t>
            </a:r>
            <a:r>
              <a:rPr lang="zh-CN" b="1">
                <a:solidFill>
                  <a:srgbClr val="F14646"/>
                </a:solidFill>
                <a:latin typeface="宋体" panose="02010600030101010101" pitchFamily="2" charset="-122"/>
                <a:ea typeface="宋体" panose="02010600030101010101" pitchFamily="2" charset="-122"/>
                <a:cs typeface="宋体" panose="02010600030101010101" pitchFamily="2" charset="-122"/>
              </a:rPr>
              <a:t>起源于</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劳动。这种学 说是</a:t>
            </a:r>
            <a:r>
              <a:rPr lang="zh-CN" b="1">
                <a:solidFill>
                  <a:srgbClr val="F14646"/>
                </a:solidFill>
                <a:latin typeface="宋体" panose="02010600030101010101" pitchFamily="2" charset="-122"/>
                <a:ea typeface="宋体" panose="02010600030101010101" pitchFamily="2" charset="-122"/>
                <a:cs typeface="宋体" panose="02010600030101010101" pitchFamily="2" charset="-122"/>
              </a:rPr>
              <a:t>在马克思主义历史唯</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物主义</a:t>
            </a:r>
            <a:r>
              <a:rPr lang="zh-CN" b="1">
                <a:solidFill>
                  <a:srgbClr val="F14646"/>
                </a:solidFill>
                <a:latin typeface="宋体" panose="02010600030101010101" pitchFamily="2" charset="-122"/>
                <a:ea typeface="宋体" panose="02010600030101010101" pitchFamily="2" charset="-122"/>
                <a:cs typeface="宋体" panose="02010600030101010101" pitchFamily="2" charset="-122"/>
              </a:rPr>
              <a:t>理论指导下形</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成的。</a:t>
            </a:r>
            <a:endParaRPr lang="zh-CN" b="1">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28700" y="619125"/>
            <a:ext cx="2000250" cy="28575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(五)需要起源说</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866775" y="1228725"/>
            <a:ext cx="7915275" cy="3562350"/>
          </a:xfrm>
          <a:prstGeom prst="rect">
            <a:avLst/>
          </a:prstGeom>
          <a:solidFill>
            <a:srgbClr val="FFFFFF"/>
          </a:solidFill>
        </p:spPr>
        <p:txBody>
          <a:bodyPr lIns="0" tIns="0" rIns="0" bIns="0">
            <a:noAutofit/>
          </a:bodyPr>
          <a:p>
            <a:pPr indent="482600">
              <a:lnSpc>
                <a:spcPts val="2850"/>
              </a:lnSpc>
              <a:spcAft>
                <a:spcPts val="20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代表人：杨贤江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(1895—1931)，中国马克思主义教育理论家，代表 作《教育史</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ABC》</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《新教育大纲》。</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850"/>
              </a:lnSpc>
              <a:spcAft>
                <a:spcPts val="20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他认为，教育起源于社会生产和生活的需要。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84200">
              <a:lnSpc>
                <a:spcPts val="2850"/>
              </a:lnSpc>
              <a:spcAft>
                <a:spcPts val="20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“对教育这种社会活动的起源，只能从人类社会生产和生活中去寻求, 尤其要从最基本、决定其他一切社会活动的生产中去寻求。”</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842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“人类社会生产和生活，在其进行与发展过程中，所产生的需要是多 方面的，教育就是其中的一个重要需要。”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custDataLst>
              <p:tags r:id="rId1"/>
            </p:custDataLst>
          </p:nvPr>
        </p:nvGraphicFramePr>
        <p:xfrm>
          <a:off x="723900" y="1133475"/>
          <a:ext cx="8372475" cy="3495675"/>
        </p:xfrm>
        <a:graphic>
          <a:graphicData uri="http://schemas.openxmlformats.org/drawingml/2006/table">
            <a:tbl>
              <a:tblPr/>
              <a:tblGrid>
                <a:gridCol w="1457325"/>
                <a:gridCol w="3076575"/>
                <a:gridCol w="3838575"/>
              </a:tblGrid>
              <a:tr h="352425">
                <a:tc>
                  <a:txBody>
                    <a:bodyPr>
                      <a:spAutoFit/>
                    </a:bodyPr>
                    <a:p>
                      <a:pPr marL="0" indent="0" algn="ctr">
                        <a:spcBef>
                          <a:spcPts val="350"/>
                        </a:spcBef>
                        <a:buNone/>
                      </a:pPr>
                      <a:r>
                        <a:rPr lang="zh-CN" sz="1800">
                          <a:solidFill>
                            <a:srgbClr val="E7211E"/>
                          </a:solidFill>
                          <a:latin typeface="宋体" panose="02010600030101010101" pitchFamily="2" charset="-122"/>
                          <a:ea typeface="宋体" panose="02010600030101010101" pitchFamily="2" charset="-122"/>
                        </a:rPr>
                        <a:t>流派</a:t>
                      </a:r>
                      <a:endParaRPr lang="zh-CN" sz="1800">
                        <a:solidFill>
                          <a:srgbClr val="E7211E"/>
                        </a:solidFill>
                        <a:latin typeface="宋体" panose="02010600030101010101" pitchFamily="2" charset="-122"/>
                        <a:ea typeface="宋体" panose="02010600030101010101" pitchFamily="2" charset="-122"/>
                      </a:endParaRPr>
                    </a:p>
                  </a:txBody>
                  <a:tcPr marL="0" marR="0" marT="0" marB="0"/>
                </a:tc>
                <a:tc>
                  <a:txBody>
                    <a:bodyPr>
                      <a:spAutoFit/>
                    </a:bodyPr>
                    <a:p>
                      <a:pPr marL="0" indent="0" algn="ctr">
                        <a:spcBef>
                          <a:spcPts val="350"/>
                        </a:spcBef>
                        <a:buNone/>
                      </a:pPr>
                      <a:r>
                        <a:rPr lang="zh-CN" sz="1800">
                          <a:solidFill>
                            <a:srgbClr val="E7211E"/>
                          </a:solidFill>
                          <a:latin typeface="宋体" panose="02010600030101010101" pitchFamily="2" charset="-122"/>
                          <a:ea typeface="宋体" panose="02010600030101010101" pitchFamily="2" charset="-122"/>
                        </a:rPr>
                        <a:t>观点</a:t>
                      </a:r>
                      <a:endParaRPr lang="zh-CN" sz="1800">
                        <a:solidFill>
                          <a:srgbClr val="E7211E"/>
                        </a:solidFill>
                        <a:latin typeface="宋体" panose="02010600030101010101" pitchFamily="2" charset="-122"/>
                        <a:ea typeface="宋体" panose="02010600030101010101" pitchFamily="2" charset="-122"/>
                      </a:endParaRPr>
                    </a:p>
                  </a:txBody>
                  <a:tcPr marL="0" marR="0" marT="0" marB="0"/>
                </a:tc>
                <a:tc>
                  <a:txBody>
                    <a:bodyPr>
                      <a:spAutoFit/>
                    </a:bodyPr>
                    <a:p>
                      <a:pPr marL="0" indent="0" algn="ctr">
                        <a:spcBef>
                          <a:spcPts val="350"/>
                        </a:spcBef>
                        <a:buNone/>
                      </a:pPr>
                      <a:r>
                        <a:rPr lang="zh-CN" sz="1800">
                          <a:solidFill>
                            <a:srgbClr val="E7211E"/>
                          </a:solidFill>
                          <a:latin typeface="宋体" panose="02010600030101010101" pitchFamily="2" charset="-122"/>
                          <a:ea typeface="宋体" panose="02010600030101010101" pitchFamily="2" charset="-122"/>
                        </a:rPr>
                        <a:t>代表人物</a:t>
                      </a:r>
                      <a:endParaRPr lang="zh-CN" sz="1800">
                        <a:solidFill>
                          <a:srgbClr val="E7211E"/>
                        </a:solidFill>
                        <a:latin typeface="宋体" panose="02010600030101010101" pitchFamily="2" charset="-122"/>
                        <a:ea typeface="宋体" panose="02010600030101010101" pitchFamily="2" charset="-122"/>
                      </a:endParaRPr>
                    </a:p>
                  </a:txBody>
                  <a:tcPr marL="0" marR="0" marT="0" marB="0"/>
                </a:tc>
              </a:tr>
              <a:tr h="428625">
                <a:tc>
                  <a:txBody>
                    <a:bodyPr>
                      <a:spAutoFit/>
                    </a:bodyPr>
                    <a:p>
                      <a:pPr indent="0" algn="ctr"/>
                      <a:r>
                        <a:rPr lang="zh-CN" sz="1800">
                          <a:solidFill>
                            <a:srgbClr val="1C1CD9"/>
                          </a:solidFill>
                          <a:latin typeface="宋体" panose="02010600030101010101" pitchFamily="2" charset="-122"/>
                          <a:ea typeface="宋体" panose="02010600030101010101" pitchFamily="2" charset="-122"/>
                        </a:rPr>
                        <a:t>神话起源说</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spcBef>
                          <a:spcPts val="280"/>
                        </a:spcBef>
                      </a:pPr>
                      <a:r>
                        <a:rPr lang="zh-CN" sz="1800">
                          <a:solidFill>
                            <a:srgbClr val="3B3BDF"/>
                          </a:solidFill>
                          <a:latin typeface="宋体" panose="02010600030101010101" pitchFamily="2" charset="-122"/>
                          <a:ea typeface="宋体" panose="02010600030101010101" pitchFamily="2" charset="-122"/>
                        </a:rPr>
                        <a:t>教育是神创造的</a:t>
                      </a:r>
                      <a:endParaRPr lang="zh-CN" sz="1800">
                        <a:solidFill>
                          <a:srgbClr val="3B3BDF"/>
                        </a:solidFill>
                        <a:latin typeface="宋体" panose="02010600030101010101" pitchFamily="2" charset="-122"/>
                        <a:ea typeface="宋体" panose="02010600030101010101" pitchFamily="2" charset="-122"/>
                      </a:endParaRPr>
                    </a:p>
                  </a:txBody>
                  <a:tcPr marL="0" marR="0" marT="0" marB="0"/>
                </a:tc>
                <a:tc>
                  <a:txBody>
                    <a:bodyPr>
                      <a:spAutoFit/>
                    </a:bodyPr>
                    <a:p>
                      <a:pPr indent="0">
                        <a:spcBef>
                          <a:spcPts val="280"/>
                        </a:spcBef>
                      </a:pPr>
                      <a:r>
                        <a:rPr lang="zh-CN" sz="1800">
                          <a:solidFill>
                            <a:srgbClr val="1C1CD9"/>
                          </a:solidFill>
                          <a:latin typeface="宋体" panose="02010600030101010101" pitchFamily="2" charset="-122"/>
                          <a:ea typeface="宋体" panose="02010600030101010101" pitchFamily="2" charset="-122"/>
                        </a:rPr>
                        <a:t>几乎所有宗教</a:t>
                      </a:r>
                      <a:endParaRPr lang="zh-CN" sz="1800">
                        <a:solidFill>
                          <a:srgbClr val="1C1CD9"/>
                        </a:solidFill>
                        <a:latin typeface="宋体" panose="02010600030101010101" pitchFamily="2" charset="-122"/>
                        <a:ea typeface="宋体" panose="02010600030101010101" pitchFamily="2" charset="-122"/>
                      </a:endParaRPr>
                    </a:p>
                  </a:txBody>
                  <a:tcPr marL="0" marR="0" marT="0" marB="0"/>
                </a:tc>
              </a:tr>
              <a:tr h="704850">
                <a:tc>
                  <a:txBody>
                    <a:bodyPr>
                      <a:spAutoFit/>
                    </a:bodyPr>
                    <a:p>
                      <a:pPr indent="0" algn="ctr"/>
                      <a:r>
                        <a:rPr lang="zh-CN" sz="1800">
                          <a:solidFill>
                            <a:srgbClr val="1C1CD9"/>
                          </a:solidFill>
                          <a:latin typeface="宋体" panose="02010600030101010101" pitchFamily="2" charset="-122"/>
                          <a:ea typeface="宋体" panose="02010600030101010101" pitchFamily="2" charset="-122"/>
                        </a:rPr>
                        <a:t>生物</a:t>
                      </a:r>
                      <a:r>
                        <a:rPr lang="zh-CN" sz="1800">
                          <a:solidFill>
                            <a:srgbClr val="3B3BDF"/>
                          </a:solidFill>
                          <a:latin typeface="宋体" panose="02010600030101010101" pitchFamily="2" charset="-122"/>
                          <a:ea typeface="宋体" panose="02010600030101010101" pitchFamily="2" charset="-122"/>
                        </a:rPr>
                        <a:t>起源说</a:t>
                      </a:r>
                      <a:endParaRPr lang="zh-CN" sz="1800">
                        <a:solidFill>
                          <a:srgbClr val="3B3BDF"/>
                        </a:solidFill>
                        <a:latin typeface="宋体" panose="02010600030101010101" pitchFamily="2" charset="-122"/>
                        <a:ea typeface="宋体" panose="02010600030101010101" pitchFamily="2" charset="-122"/>
                      </a:endParaRPr>
                    </a:p>
                  </a:txBody>
                  <a:tcPr marL="0" marR="0" marT="0" marB="0"/>
                </a:tc>
                <a:tc>
                  <a:txBody>
                    <a:bodyPr>
                      <a:spAutoFit/>
                    </a:bodyPr>
                    <a:p>
                      <a:pPr indent="0"/>
                      <a:r>
                        <a:rPr lang="zh-CN" sz="1800">
                          <a:solidFill>
                            <a:srgbClr val="1C1CD9"/>
                          </a:solidFill>
                          <a:latin typeface="宋体" panose="02010600030101010101" pitchFamily="2" charset="-122"/>
                          <a:ea typeface="宋体" panose="02010600030101010101" pitchFamily="2" charset="-122"/>
                        </a:rPr>
                        <a:t>教育的产生完全起源于动物</a:t>
                      </a:r>
                      <a:endParaRPr lang="zh-CN" sz="1800">
                        <a:solidFill>
                          <a:srgbClr val="1C1CD9"/>
                        </a:solidFill>
                        <a:latin typeface="宋体" panose="02010600030101010101" pitchFamily="2" charset="-122"/>
                        <a:ea typeface="宋体" panose="02010600030101010101" pitchFamily="2" charset="-122"/>
                      </a:endParaRPr>
                    </a:p>
                    <a:p>
                      <a:pPr indent="0"/>
                      <a:r>
                        <a:rPr lang="zh-CN" sz="1800">
                          <a:solidFill>
                            <a:srgbClr val="1C1CD9"/>
                          </a:solidFill>
                          <a:latin typeface="宋体" panose="02010600030101010101" pitchFamily="2" charset="-122"/>
                          <a:ea typeface="宋体" panose="02010600030101010101" pitchFamily="2" charset="-122"/>
                        </a:rPr>
                        <a:t>的生存本能</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r>
                        <a:rPr lang="zh-CN" sz="1800">
                          <a:solidFill>
                            <a:srgbClr val="3B3BDF"/>
                          </a:solidFill>
                          <a:latin typeface="宋体" panose="02010600030101010101" pitchFamily="2" charset="-122"/>
                          <a:ea typeface="宋体" panose="02010600030101010101" pitchFamily="2" charset="-122"/>
                          <a:cs typeface="宋体" panose="02010600030101010101" pitchFamily="2" charset="-122"/>
                        </a:rPr>
                        <a:t>利</a:t>
                      </a:r>
                      <a:r>
                        <a:rPr lang="zh-CN" sz="1800">
                          <a:solidFill>
                            <a:srgbClr val="1C1CD9"/>
                          </a:solidFill>
                          <a:latin typeface="宋体" panose="02010600030101010101" pitchFamily="2" charset="-122"/>
                          <a:ea typeface="宋体" panose="02010600030101010101" pitchFamily="2" charset="-122"/>
                          <a:cs typeface="宋体" panose="02010600030101010101" pitchFamily="2" charset="-122"/>
                        </a:rPr>
                        <a:t>托尔诺</a:t>
                      </a:r>
                      <a:r>
                        <a:rPr lang="zh-CN" sz="1800">
                          <a:solidFill>
                            <a:srgbClr val="3B3BDF"/>
                          </a:solidFill>
                          <a:latin typeface="宋体" panose="02010600030101010101" pitchFamily="2" charset="-122"/>
                          <a:ea typeface="宋体" panose="02010600030101010101" pitchFamily="2" charset="-122"/>
                          <a:cs typeface="宋体" panose="02010600030101010101" pitchFamily="2" charset="-122"/>
                        </a:rPr>
                        <a:t>、沛西</a:t>
                      </a:r>
                      <a:r>
                        <a:rPr lang="zh-CN" sz="1800">
                          <a:solidFill>
                            <a:srgbClr val="1C1CD9"/>
                          </a:solidFill>
                          <a:latin typeface="宋体" panose="02010600030101010101" pitchFamily="2" charset="-122"/>
                          <a:ea typeface="宋体" panose="02010600030101010101" pitchFamily="2" charset="-122"/>
                          <a:cs typeface="宋体" panose="02010600030101010101" pitchFamily="2" charset="-122"/>
                        </a:rPr>
                        <a:t>•能：《教育</a:t>
                      </a:r>
                      <a:r>
                        <a:rPr lang="zh-CN" sz="1800">
                          <a:solidFill>
                            <a:srgbClr val="3B3BDF"/>
                          </a:solidFill>
                          <a:latin typeface="宋体" panose="02010600030101010101" pitchFamily="2" charset="-122"/>
                          <a:ea typeface="宋体" panose="02010600030101010101" pitchFamily="2" charset="-122"/>
                          <a:cs typeface="宋体" panose="02010600030101010101" pitchFamily="2" charset="-122"/>
                        </a:rPr>
                        <a:t>原理〉</a:t>
                      </a:r>
                      <a:endParaRPr lang="zh-CN" sz="18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685800">
                <a:tc>
                  <a:txBody>
                    <a:bodyPr>
                      <a:spAutoFit/>
                    </a:bodyPr>
                    <a:p>
                      <a:pPr indent="0" algn="ctr"/>
                      <a:r>
                        <a:rPr lang="zh-CN" sz="1800">
                          <a:solidFill>
                            <a:srgbClr val="1C1CD9"/>
                          </a:solidFill>
                          <a:latin typeface="宋体" panose="02010600030101010101" pitchFamily="2" charset="-122"/>
                          <a:ea typeface="宋体" panose="02010600030101010101" pitchFamily="2" charset="-122"/>
                        </a:rPr>
                        <a:t>心理起源说</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r>
                        <a:rPr lang="zh-CN" sz="1800">
                          <a:solidFill>
                            <a:srgbClr val="1C1CD9"/>
                          </a:solidFill>
                          <a:latin typeface="宋体" panose="02010600030101010101" pitchFamily="2" charset="-122"/>
                          <a:ea typeface="宋体" panose="02010600030101010101" pitchFamily="2" charset="-122"/>
                        </a:rPr>
                        <a:t>教育起源于日常生活中儿童</a:t>
                      </a:r>
                      <a:endParaRPr lang="zh-CN" sz="1800">
                        <a:solidFill>
                          <a:srgbClr val="1C1CD9"/>
                        </a:solidFill>
                        <a:latin typeface="宋体" panose="02010600030101010101" pitchFamily="2" charset="-122"/>
                        <a:ea typeface="宋体" panose="02010600030101010101" pitchFamily="2" charset="-122"/>
                      </a:endParaRPr>
                    </a:p>
                    <a:p>
                      <a:pPr indent="0"/>
                      <a:r>
                        <a:rPr lang="zh-CN" sz="1800">
                          <a:solidFill>
                            <a:srgbClr val="1C1CD9"/>
                          </a:solidFill>
                          <a:latin typeface="宋体" panose="02010600030101010101" pitchFamily="2" charset="-122"/>
                          <a:ea typeface="宋体" panose="02010600030101010101" pitchFamily="2" charset="-122"/>
                        </a:rPr>
                        <a:t>对成人的无意识模仿</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r>
                        <a:rPr lang="zh-CN" sz="1800">
                          <a:solidFill>
                            <a:srgbClr val="3B3BDF"/>
                          </a:solidFill>
                          <a:latin typeface="宋体" panose="02010600030101010101" pitchFamily="2" charset="-122"/>
                          <a:ea typeface="宋体" panose="02010600030101010101" pitchFamily="2" charset="-122"/>
                        </a:rPr>
                        <a:t>孟禄</a:t>
                      </a:r>
                      <a:endParaRPr lang="zh-CN" sz="1800">
                        <a:solidFill>
                          <a:srgbClr val="3B3BDF"/>
                        </a:solidFill>
                        <a:latin typeface="宋体" panose="02010600030101010101" pitchFamily="2" charset="-122"/>
                        <a:ea typeface="宋体" panose="02010600030101010101" pitchFamily="2" charset="-122"/>
                      </a:endParaRPr>
                    </a:p>
                  </a:txBody>
                  <a:tcPr marL="0" marR="0" marT="0" marB="0"/>
                </a:tc>
              </a:tr>
              <a:tr h="647700">
                <a:tc>
                  <a:txBody>
                    <a:bodyPr>
                      <a:spAutoFit/>
                    </a:bodyPr>
                    <a:p>
                      <a:pPr indent="0" algn="ctr"/>
                      <a:r>
                        <a:rPr lang="zh-CN" sz="1800">
                          <a:solidFill>
                            <a:srgbClr val="1C1CD9"/>
                          </a:solidFill>
                          <a:latin typeface="宋体" panose="02010600030101010101" pitchFamily="2" charset="-122"/>
                          <a:ea typeface="宋体" panose="02010600030101010101" pitchFamily="2" charset="-122"/>
                        </a:rPr>
                        <a:t>劳动起源说</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spcAft>
                          <a:spcPts val="210"/>
                        </a:spcAft>
                      </a:pPr>
                      <a:r>
                        <a:rPr lang="zh-CN" sz="1800">
                          <a:solidFill>
                            <a:srgbClr val="1C1CD9"/>
                          </a:solidFill>
                          <a:latin typeface="宋体" panose="02010600030101010101" pitchFamily="2" charset="-122"/>
                          <a:ea typeface="宋体" panose="02010600030101010101" pitchFamily="2" charset="-122"/>
                        </a:rPr>
                        <a:t>劳动创造了人，教育起源于</a:t>
                      </a:r>
                      <a:endParaRPr lang="zh-CN" sz="1800">
                        <a:solidFill>
                          <a:srgbClr val="1C1CD9"/>
                        </a:solidFill>
                        <a:latin typeface="宋体" panose="02010600030101010101" pitchFamily="2" charset="-122"/>
                        <a:ea typeface="宋体" panose="02010600030101010101" pitchFamily="2" charset="-122"/>
                      </a:endParaRPr>
                    </a:p>
                    <a:p>
                      <a:pPr indent="0"/>
                      <a:r>
                        <a:rPr lang="zh-CN" sz="1800">
                          <a:solidFill>
                            <a:srgbClr val="1C1CD9"/>
                          </a:solidFill>
                          <a:latin typeface="宋体" panose="02010600030101010101" pitchFamily="2" charset="-122"/>
                          <a:ea typeface="宋体" panose="02010600030101010101" pitchFamily="2" charset="-122"/>
                        </a:rPr>
                        <a:t>劳动</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r>
                        <a:rPr lang="zh-CN" sz="1800">
                          <a:solidFill>
                            <a:srgbClr val="1011A9"/>
                          </a:solidFill>
                          <a:latin typeface="宋体" panose="02010600030101010101" pitchFamily="2" charset="-122"/>
                          <a:ea typeface="宋体" panose="02010600030101010101" pitchFamily="2" charset="-122"/>
                        </a:rPr>
                        <a:t>米丁</a:t>
                      </a:r>
                      <a:r>
                        <a:rPr lang="zh-CN" sz="1800">
                          <a:solidFill>
                            <a:srgbClr val="3B3BDF"/>
                          </a:solidFill>
                          <a:latin typeface="宋体" panose="02010600030101010101" pitchFamily="2" charset="-122"/>
                          <a:ea typeface="宋体" panose="02010600030101010101" pitchFamily="2" charset="-122"/>
                        </a:rPr>
                        <a:t>斯基、凯洛夫</a:t>
                      </a:r>
                      <a:endParaRPr lang="zh-CN" sz="1800">
                        <a:solidFill>
                          <a:srgbClr val="3B3BDF"/>
                        </a:solidFill>
                        <a:latin typeface="宋体" panose="02010600030101010101" pitchFamily="2" charset="-122"/>
                        <a:ea typeface="宋体" panose="02010600030101010101" pitchFamily="2" charset="-122"/>
                      </a:endParaRPr>
                    </a:p>
                  </a:txBody>
                  <a:tcPr marL="0" marR="0" marT="0" marB="0"/>
                </a:tc>
              </a:tr>
              <a:tr h="676275">
                <a:tc>
                  <a:txBody>
                    <a:bodyPr>
                      <a:spAutoFit/>
                    </a:bodyPr>
                    <a:p>
                      <a:pPr indent="0" algn="ctr">
                        <a:spcBef>
                          <a:spcPts val="280"/>
                        </a:spcBef>
                      </a:pPr>
                      <a:r>
                        <a:rPr lang="zh-CN" sz="1800">
                          <a:solidFill>
                            <a:srgbClr val="1C1CD9"/>
                          </a:solidFill>
                          <a:latin typeface="宋体" panose="02010600030101010101" pitchFamily="2" charset="-122"/>
                          <a:ea typeface="宋体" panose="02010600030101010101" pitchFamily="2" charset="-122"/>
                        </a:rPr>
                        <a:t>需要起源说</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spcBef>
                          <a:spcPts val="280"/>
                        </a:spcBef>
                        <a:spcAft>
                          <a:spcPts val="140"/>
                        </a:spcAft>
                      </a:pPr>
                      <a:r>
                        <a:rPr lang="zh-CN" sz="1800">
                          <a:solidFill>
                            <a:srgbClr val="1C1CD9"/>
                          </a:solidFill>
                          <a:latin typeface="宋体" panose="02010600030101010101" pitchFamily="2" charset="-122"/>
                          <a:ea typeface="宋体" panose="02010600030101010101" pitchFamily="2" charset="-122"/>
                        </a:rPr>
                        <a:t>教育起源于社会生产和生活</a:t>
                      </a:r>
                      <a:endParaRPr lang="zh-CN" sz="1800">
                        <a:solidFill>
                          <a:srgbClr val="1C1CD9"/>
                        </a:solidFill>
                        <a:latin typeface="宋体" panose="02010600030101010101" pitchFamily="2" charset="-122"/>
                        <a:ea typeface="宋体" panose="02010600030101010101" pitchFamily="2" charset="-122"/>
                      </a:endParaRPr>
                    </a:p>
                    <a:p>
                      <a:pPr indent="0"/>
                      <a:r>
                        <a:rPr lang="zh-CN" sz="1800">
                          <a:solidFill>
                            <a:srgbClr val="1C1CD9"/>
                          </a:solidFill>
                          <a:latin typeface="宋体" panose="02010600030101010101" pitchFamily="2" charset="-122"/>
                          <a:ea typeface="宋体" panose="02010600030101010101" pitchFamily="2" charset="-122"/>
                        </a:rPr>
                        <a:t>的需要</a:t>
                      </a:r>
                      <a:endParaRPr lang="zh-CN" sz="18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r>
                        <a:rPr lang="zh-CN" sz="1800">
                          <a:solidFill>
                            <a:srgbClr val="1C1CD9"/>
                          </a:solidFill>
                          <a:latin typeface="宋体" panose="02010600030101010101" pitchFamily="2" charset="-122"/>
                          <a:ea typeface="宋体" panose="02010600030101010101" pitchFamily="2" charset="-122"/>
                        </a:rPr>
                        <a:t>杨贤江</a:t>
                      </a:r>
                      <a:endParaRPr lang="zh-CN" sz="1800">
                        <a:solidFill>
                          <a:srgbClr val="1C1CD9"/>
                        </a:solidFill>
                        <a:latin typeface="宋体" panose="02010600030101010101" pitchFamily="2" charset="-122"/>
                        <a:ea typeface="宋体" panose="02010600030101010101" pitchFamily="2" charset="-122"/>
                      </a:endParaRPr>
                    </a:p>
                  </a:txBody>
                  <a:tcPr marL="0" marR="0" marT="0" marB="0"/>
                </a:tc>
              </a:tr>
            </a:tbl>
          </a:graphicData>
        </a:graphic>
      </p:graphicFrame>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sym typeface="+mn-ea"/>
              </a:rPr>
              <a:t>立志•崇德•勤学</a:t>
            </a:r>
            <a:r>
              <a:rPr lang="en-US" sz="1700">
                <a:solidFill>
                  <a:srgbClr val="DAA095"/>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sym typeface="+mn-ea"/>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428750" y="2114550"/>
            <a:ext cx="6781800" cy="542925"/>
          </a:xfrm>
          <a:prstGeom prst="rect">
            <a:avLst/>
          </a:prstGeom>
          <a:solidFill>
            <a:srgbClr val="FFFFFF"/>
          </a:solidFill>
        </p:spPr>
        <p:txBody>
          <a:bodyPr wrap="none" lIns="0" tIns="0" rIns="0" bIns="0">
            <a:noAutofit/>
          </a:bodyPr>
          <a:p>
            <a:pPr indent="0">
              <a:spcBef>
                <a:spcPts val="2170"/>
              </a:spcBef>
            </a:pPr>
            <a:r>
              <a:rPr lang="zh-CN" sz="3600" b="1">
                <a:solidFill>
                  <a:srgbClr val="B50A07"/>
                </a:solidFill>
                <a:latin typeface="宋体" panose="02010600030101010101" pitchFamily="2" charset="-122"/>
                <a:ea typeface="宋体" panose="02010600030101010101" pitchFamily="2" charset="-122"/>
              </a:rPr>
              <a:t>第二节教育的演化发展脉络</a:t>
            </a:r>
            <a:endParaRPr lang="zh-CN" sz="3600" b="1">
              <a:solidFill>
                <a:srgbClr val="B50A07"/>
              </a:solidFill>
              <a:latin typeface="宋体" panose="02010600030101010101" pitchFamily="2" charset="-122"/>
              <a:ea typeface="宋体" panose="02010600030101010101" pitchFamily="2" charset="-122"/>
            </a:endParaRPr>
          </a:p>
        </p:txBody>
      </p:sp>
      <p:sp>
        <p:nvSpPr>
          <p:cNvPr id="4" name="矩形 3"/>
          <p:cNvSpPr/>
          <p:nvPr/>
        </p:nvSpPr>
        <p:spPr>
          <a:xfrm>
            <a:off x="476250" y="5153025"/>
            <a:ext cx="2638425" cy="257175"/>
          </a:xfrm>
          <a:prstGeom prst="rect">
            <a:avLst/>
          </a:prstGeom>
          <a:solidFill>
            <a:srgbClr val="AA2416"/>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sym typeface="+mn-ea"/>
              </a:rPr>
              <a:t>立志•崇德•勤学</a:t>
            </a:r>
            <a:r>
              <a:rPr lang="en-US" sz="1700">
                <a:solidFill>
                  <a:srgbClr val="DAA095"/>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sym typeface="+mn-ea"/>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76350" y="1866900"/>
            <a:ext cx="6677025" cy="1323975"/>
          </a:xfrm>
          <a:prstGeom prst="rect">
            <a:avLst/>
          </a:prstGeom>
          <a:solidFill>
            <a:srgbClr val="FFFFFF"/>
          </a:solidFill>
        </p:spPr>
        <p:txBody>
          <a:bodyPr lIns="0" tIns="0" rIns="0" bIns="0">
            <a:noAutofit/>
          </a:bodyPr>
          <a:p>
            <a:pPr indent="711200" algn="just">
              <a:lnSpc>
                <a:spcPts val="3900"/>
              </a:lnSpc>
            </a:pPr>
            <a:r>
              <a:rPr lang="zh-CN" sz="2400">
                <a:solidFill>
                  <a:srgbClr val="1C1CD9"/>
                </a:solidFill>
                <a:latin typeface="宋体" panose="02010600030101010101" pitchFamily="2" charset="-122"/>
                <a:ea typeface="宋体" panose="02010600030101010101" pitchFamily="2" charset="-122"/>
                <a:cs typeface="宋体" panose="02010600030101010101" pitchFamily="2" charset="-122"/>
              </a:rPr>
              <a:t>学校是有计划、有组织地进行教育的机构， 是开展教育活动的主要场所，它的产生与发展， 在一定程度上反映着教育活动的发展历程。</a:t>
            </a:r>
            <a:endParaRPr lang="zh-CN" sz="24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85775" y="1807210"/>
            <a:ext cx="3536950" cy="3002915"/>
          </a:xfrm>
          <a:prstGeom prst="rect">
            <a:avLst/>
          </a:prstGeom>
        </p:spPr>
      </p:pic>
      <p:sp>
        <p:nvSpPr>
          <p:cNvPr id="3" name="矩形 2"/>
          <p:cNvSpPr/>
          <p:nvPr/>
        </p:nvSpPr>
        <p:spPr>
          <a:xfrm>
            <a:off x="485775" y="5153025"/>
            <a:ext cx="2628900" cy="257175"/>
          </a:xfrm>
          <a:prstGeom prst="rect">
            <a:avLst/>
          </a:prstGeom>
          <a:solidFill>
            <a:srgbClr val="AA2416"/>
          </a:solidFill>
        </p:spPr>
        <p:txBody>
          <a:bodyPr wrap="none" lIns="0" tIns="0" rIns="0" bIns="0">
            <a:noAutofit/>
          </a:bodyPr>
          <a:p>
            <a:pPr indent="0"/>
            <a:r>
              <a:rPr lang="zh-CN" altLang="en-US" sz="1700">
                <a:solidFill>
                  <a:srgbClr val="DAA095"/>
                </a:solidFill>
                <a:latin typeface="Arial Unicode MS" panose="020B0604020202020204" charset="-122"/>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
        <p:nvSpPr>
          <p:cNvPr id="6" name="矩形 5"/>
          <p:cNvSpPr/>
          <p:nvPr/>
        </p:nvSpPr>
        <p:spPr>
          <a:xfrm>
            <a:off x="4805045" y="1159510"/>
            <a:ext cx="3933825" cy="2590800"/>
          </a:xfrm>
          <a:prstGeom prst="rect">
            <a:avLst/>
          </a:prstGeom>
          <a:solidFill>
            <a:srgbClr val="FFFFFF"/>
          </a:solidFill>
        </p:spPr>
        <p:txBody>
          <a:bodyPr lIns="0" tIns="0" rIns="0" bIns="0">
            <a:noAutofit/>
          </a:bodyPr>
          <a:p>
            <a:pPr indent="0" algn="just">
              <a:lnSpc>
                <a:spcPts val="5550"/>
              </a:lnSpc>
              <a:spcAft>
                <a:spcPts val="350"/>
              </a:spcAft>
            </a:pPr>
            <a:r>
              <a:rPr lang="zh-CN" sz="2400" b="1">
                <a:solidFill>
                  <a:srgbClr val="0707E0"/>
                </a:solidFill>
                <a:latin typeface="宋体" panose="02010600030101010101" pitchFamily="2" charset="-122"/>
                <a:ea typeface="宋体" panose="02010600030101010101" pitchFamily="2" charset="-122"/>
              </a:rPr>
              <a:t>教育的起源</a:t>
            </a:r>
            <a:endParaRPr lang="zh-CN" sz="2400" b="1">
              <a:solidFill>
                <a:srgbClr val="0707E0"/>
              </a:solidFill>
              <a:latin typeface="宋体" panose="02010600030101010101" pitchFamily="2" charset="-122"/>
              <a:ea typeface="宋体" panose="02010600030101010101" pitchFamily="2" charset="-122"/>
            </a:endParaRPr>
          </a:p>
          <a:p>
            <a:pPr indent="0">
              <a:lnSpc>
                <a:spcPts val="5550"/>
              </a:lnSpc>
              <a:spcAft>
                <a:spcPts val="350"/>
              </a:spcAft>
            </a:pPr>
            <a:r>
              <a:rPr lang="zh-CN" sz="2400" b="1">
                <a:solidFill>
                  <a:srgbClr val="0707E0"/>
                </a:solidFill>
                <a:latin typeface="宋体" panose="02010600030101010101" pitchFamily="2" charset="-122"/>
                <a:ea typeface="宋体" panose="02010600030101010101" pitchFamily="2" charset="-122"/>
              </a:rPr>
              <a:t>教育的演化发展脉络</a:t>
            </a:r>
            <a:endParaRPr lang="zh-CN" sz="2400" b="1">
              <a:solidFill>
                <a:srgbClr val="0707E0"/>
              </a:solidFill>
              <a:latin typeface="宋体" panose="02010600030101010101" pitchFamily="2" charset="-122"/>
              <a:ea typeface="宋体" panose="02010600030101010101" pitchFamily="2" charset="-122"/>
            </a:endParaRPr>
          </a:p>
          <a:p>
            <a:pPr indent="0" algn="just">
              <a:lnSpc>
                <a:spcPts val="5550"/>
              </a:lnSpc>
            </a:pPr>
            <a:r>
              <a:rPr lang="zh-CN" sz="2400" b="1">
                <a:solidFill>
                  <a:srgbClr val="0707E0"/>
                </a:solidFill>
                <a:latin typeface="宋体" panose="02010600030101010101" pitchFamily="2" charset="-122"/>
                <a:ea typeface="宋体" panose="02010600030101010101" pitchFamily="2" charset="-122"/>
              </a:rPr>
              <a:t>国内外教育家及其主要思想</a:t>
            </a:r>
            <a:endParaRPr lang="zh-CN" sz="2400" b="1">
              <a:solidFill>
                <a:srgbClr val="0707E0"/>
              </a:solidFill>
              <a:latin typeface="宋体" panose="02010600030101010101" pitchFamily="2" charset="-122"/>
              <a:ea typeface="宋体" panose="02010600030101010101" pitchFamily="2" charset="-122"/>
            </a:endParaRPr>
          </a:p>
          <a:p>
            <a:pPr indent="0" algn="just">
              <a:lnSpc>
                <a:spcPts val="5550"/>
              </a:lnSpc>
            </a:pPr>
            <a:r>
              <a:rPr lang="zh-CN" sz="2400" b="1">
                <a:solidFill>
                  <a:srgbClr val="0707E0"/>
                </a:solidFill>
                <a:latin typeface="宋体" panose="02010600030101010101" pitchFamily="2" charset="-122"/>
                <a:ea typeface="宋体" panose="02010600030101010101" pitchFamily="2" charset="-122"/>
              </a:rPr>
              <a:t>教育的本质与教育学</a:t>
            </a:r>
            <a:endParaRPr lang="zh-CN" sz="2400" b="1">
              <a:solidFill>
                <a:srgbClr val="0707E0"/>
              </a:solidFill>
              <a:latin typeface="宋体" panose="02010600030101010101" pitchFamily="2" charset="-122"/>
              <a:ea typeface="宋体" panose="02010600030101010101" pitchFamily="2" charset="-122"/>
            </a:endParaRPr>
          </a:p>
        </p:txBody>
      </p:sp>
      <p:grpSp>
        <p:nvGrpSpPr>
          <p:cNvPr id="9" name="组合 8"/>
          <p:cNvGrpSpPr/>
          <p:nvPr/>
        </p:nvGrpSpPr>
        <p:grpSpPr>
          <a:xfrm>
            <a:off x="4063365" y="1350010"/>
            <a:ext cx="615950" cy="535305"/>
            <a:chOff x="6433" y="2008"/>
            <a:chExt cx="970" cy="843"/>
          </a:xfrm>
        </p:grpSpPr>
        <p:sp>
          <p:nvSpPr>
            <p:cNvPr id="7" name="圆角矩形 6"/>
            <p:cNvSpPr/>
            <p:nvPr/>
          </p:nvSpPr>
          <p:spPr>
            <a:xfrm>
              <a:off x="6433" y="2052"/>
              <a:ext cx="929" cy="705"/>
            </a:xfrm>
            <a:prstGeom prst="roundRect">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6580" y="2008"/>
              <a:ext cx="823" cy="843"/>
            </a:xfrm>
            <a:prstGeom prst="rect">
              <a:avLst/>
            </a:prstGeom>
            <a:noFill/>
          </p:spPr>
          <p:txBody>
            <a:bodyPr wrap="square" rtlCol="0">
              <a:noAutofit/>
            </a:bodyPr>
            <a:p>
              <a:r>
                <a:rPr lang="en-US" altLang="zh-CN" sz="2800" b="1">
                  <a:solidFill>
                    <a:schemeClr val="bg1"/>
                  </a:solidFill>
                  <a:latin typeface="宋体" panose="02010600030101010101" pitchFamily="2" charset="-122"/>
                  <a:ea typeface="宋体" panose="02010600030101010101" pitchFamily="2" charset="-122"/>
                </a:rPr>
                <a:t>1</a:t>
              </a:r>
              <a:endParaRPr lang="en-US" altLang="zh-CN" sz="2800" b="1">
                <a:solidFill>
                  <a:schemeClr val="bg1"/>
                </a:solidFill>
                <a:latin typeface="宋体" panose="02010600030101010101" pitchFamily="2" charset="-122"/>
                <a:ea typeface="宋体" panose="02010600030101010101" pitchFamily="2" charset="-122"/>
              </a:endParaRPr>
            </a:p>
          </p:txBody>
        </p:sp>
      </p:grpSp>
      <p:grpSp>
        <p:nvGrpSpPr>
          <p:cNvPr id="10" name="组合 9"/>
          <p:cNvGrpSpPr/>
          <p:nvPr/>
        </p:nvGrpSpPr>
        <p:grpSpPr>
          <a:xfrm>
            <a:off x="4063365" y="2023110"/>
            <a:ext cx="589915" cy="521970"/>
            <a:chOff x="6433" y="2029"/>
            <a:chExt cx="929" cy="822"/>
          </a:xfrm>
        </p:grpSpPr>
        <p:sp>
          <p:nvSpPr>
            <p:cNvPr id="11" name="圆角矩形 10"/>
            <p:cNvSpPr/>
            <p:nvPr/>
          </p:nvSpPr>
          <p:spPr>
            <a:xfrm>
              <a:off x="6433" y="2052"/>
              <a:ext cx="929" cy="705"/>
            </a:xfrm>
            <a:prstGeom prst="roundRect">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580" y="2029"/>
              <a:ext cx="647" cy="822"/>
            </a:xfrm>
            <a:prstGeom prst="rect">
              <a:avLst/>
            </a:prstGeom>
            <a:noFill/>
          </p:spPr>
          <p:txBody>
            <a:bodyPr wrap="square" rtlCol="0">
              <a:spAutoFit/>
            </a:bodyPr>
            <a:p>
              <a:r>
                <a:rPr lang="en-US" altLang="zh-CN" sz="2800" b="1">
                  <a:solidFill>
                    <a:schemeClr val="bg1"/>
                  </a:solidFill>
                  <a:latin typeface="宋体" panose="02010600030101010101" pitchFamily="2" charset="-122"/>
                  <a:ea typeface="宋体" panose="02010600030101010101" pitchFamily="2" charset="-122"/>
                </a:rPr>
                <a:t>2</a:t>
              </a:r>
              <a:endParaRPr lang="en-US" altLang="zh-CN" sz="2800" b="1">
                <a:solidFill>
                  <a:schemeClr val="bg1"/>
                </a:solidFill>
                <a:latin typeface="宋体" panose="02010600030101010101" pitchFamily="2" charset="-122"/>
                <a:ea typeface="宋体" panose="02010600030101010101" pitchFamily="2" charset="-122"/>
              </a:endParaRPr>
            </a:p>
          </p:txBody>
        </p:sp>
      </p:grpSp>
      <p:grpSp>
        <p:nvGrpSpPr>
          <p:cNvPr id="13" name="组合 12"/>
          <p:cNvGrpSpPr/>
          <p:nvPr/>
        </p:nvGrpSpPr>
        <p:grpSpPr>
          <a:xfrm>
            <a:off x="4063365" y="2814955"/>
            <a:ext cx="589915" cy="700405"/>
            <a:chOff x="6433" y="2028"/>
            <a:chExt cx="929" cy="1103"/>
          </a:xfrm>
        </p:grpSpPr>
        <p:sp>
          <p:nvSpPr>
            <p:cNvPr id="14" name="圆角矩形 13"/>
            <p:cNvSpPr/>
            <p:nvPr/>
          </p:nvSpPr>
          <p:spPr>
            <a:xfrm>
              <a:off x="6433" y="2052"/>
              <a:ext cx="929" cy="705"/>
            </a:xfrm>
            <a:prstGeom prst="roundRect">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flipH="1">
              <a:off x="6580" y="2028"/>
              <a:ext cx="655" cy="1103"/>
            </a:xfrm>
            <a:prstGeom prst="rect">
              <a:avLst/>
            </a:prstGeom>
            <a:noFill/>
          </p:spPr>
          <p:txBody>
            <a:bodyPr wrap="square" rtlCol="0">
              <a:noAutofit/>
            </a:bodyPr>
            <a:p>
              <a:r>
                <a:rPr lang="en-US" altLang="zh-CN" sz="2800" b="1">
                  <a:solidFill>
                    <a:schemeClr val="bg1"/>
                  </a:solidFill>
                  <a:latin typeface="宋体" panose="02010600030101010101" pitchFamily="2" charset="-122"/>
                  <a:ea typeface="宋体" panose="02010600030101010101" pitchFamily="2" charset="-122"/>
                </a:rPr>
                <a:t>3</a:t>
              </a:r>
              <a:endParaRPr lang="en-US" altLang="zh-CN" sz="2800" b="1">
                <a:solidFill>
                  <a:schemeClr val="bg1"/>
                </a:solidFill>
                <a:latin typeface="宋体" panose="02010600030101010101" pitchFamily="2" charset="-122"/>
                <a:ea typeface="宋体" panose="02010600030101010101" pitchFamily="2" charset="-122"/>
              </a:endParaRPr>
            </a:p>
          </p:txBody>
        </p:sp>
      </p:grpSp>
      <p:grpSp>
        <p:nvGrpSpPr>
          <p:cNvPr id="16" name="组合 15"/>
          <p:cNvGrpSpPr/>
          <p:nvPr/>
        </p:nvGrpSpPr>
        <p:grpSpPr>
          <a:xfrm>
            <a:off x="4084955" y="3607435"/>
            <a:ext cx="602615" cy="510540"/>
            <a:chOff x="6433" y="2029"/>
            <a:chExt cx="949" cy="804"/>
          </a:xfrm>
        </p:grpSpPr>
        <p:sp>
          <p:nvSpPr>
            <p:cNvPr id="17" name="圆角矩形 16"/>
            <p:cNvSpPr/>
            <p:nvPr/>
          </p:nvSpPr>
          <p:spPr>
            <a:xfrm>
              <a:off x="6433" y="2052"/>
              <a:ext cx="929" cy="705"/>
            </a:xfrm>
            <a:prstGeom prst="roundRect">
              <a:avLst/>
            </a:prstGeom>
            <a:solidFill>
              <a:srgbClr val="5B9B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6545" y="2029"/>
              <a:ext cx="837" cy="804"/>
            </a:xfrm>
            <a:prstGeom prst="rect">
              <a:avLst/>
            </a:prstGeom>
            <a:noFill/>
          </p:spPr>
          <p:txBody>
            <a:bodyPr wrap="square" rtlCol="0">
              <a:noAutofit/>
            </a:bodyPr>
            <a:p>
              <a:r>
                <a:rPr lang="en-US" altLang="zh-CN" sz="2800" b="1">
                  <a:solidFill>
                    <a:schemeClr val="bg1"/>
                  </a:solidFill>
                  <a:latin typeface="宋体" panose="02010600030101010101" pitchFamily="2" charset="-122"/>
                  <a:ea typeface="宋体" panose="02010600030101010101" pitchFamily="2" charset="-122"/>
                </a:rPr>
                <a:t>4</a:t>
              </a:r>
              <a:endParaRPr lang="en-US" altLang="zh-CN" sz="2800" b="1">
                <a:solidFill>
                  <a:schemeClr val="bg1"/>
                </a:solidFill>
                <a:latin typeface="宋体" panose="02010600030101010101" pitchFamily="2" charset="-122"/>
                <a:ea typeface="宋体" panose="02010600030101010101" pitchFamily="2" charset="-122"/>
              </a:endParaRPr>
            </a:p>
          </p:txBody>
        </p:sp>
      </p:gr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85800" y="438150"/>
            <a:ext cx="2295525" cy="342900"/>
          </a:xfrm>
          <a:prstGeom prst="rect">
            <a:avLst/>
          </a:prstGeom>
          <a:solidFill>
            <a:srgbClr val="FFFFFF"/>
          </a:solidFill>
        </p:spPr>
        <p:txBody>
          <a:bodyPr wrap="none" lIns="0" tIns="0" rIns="0" bIns="0">
            <a:noAutofit/>
          </a:bodyPr>
          <a:p>
            <a:pPr indent="0"/>
            <a:r>
              <a:rPr lang="zh-CN" sz="2400" b="1">
                <a:solidFill>
                  <a:srgbClr val="1C1CD9"/>
                </a:solidFill>
                <a:latin typeface="MingLiU" panose="02020509000000000000" charset="-120"/>
                <a:ea typeface="MingLiU" panose="02020509000000000000" charset="-120"/>
              </a:rPr>
              <a:t>一、各朝代的学校</a:t>
            </a:r>
            <a:endParaRPr lang="zh-CN" sz="2400" b="1">
              <a:solidFill>
                <a:srgbClr val="1C1CD9"/>
              </a:solidFill>
              <a:latin typeface="MingLiU" panose="02020509000000000000" charset="-120"/>
              <a:ea typeface="MingLiU" panose="02020509000000000000" charset="-120"/>
            </a:endParaRPr>
          </a:p>
        </p:txBody>
      </p:sp>
      <p:sp>
        <p:nvSpPr>
          <p:cNvPr id="4" name="矩形 3"/>
          <p:cNvSpPr/>
          <p:nvPr/>
        </p:nvSpPr>
        <p:spPr>
          <a:xfrm>
            <a:off x="685800" y="1152525"/>
            <a:ext cx="5810250" cy="3648075"/>
          </a:xfrm>
          <a:prstGeom prst="rect">
            <a:avLst/>
          </a:prstGeom>
          <a:solidFill>
            <a:srgbClr val="FFFFFF"/>
          </a:solidFill>
        </p:spPr>
        <p:txBody>
          <a:bodyPr lIns="0" tIns="0" rIns="0" bIns="0">
            <a:noAutofit/>
          </a:bodyPr>
          <a:p>
            <a:pPr indent="0">
              <a:spcAft>
                <a:spcPts val="84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传</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说中的学校：</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33705" indent="38100">
              <a:spcAft>
                <a:spcPts val="70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明堂：神</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农氏建</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33705" indent="38100">
              <a:spcAft>
                <a:spcPts val="147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成均：</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五帝时期的学校</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（一）夏朝的学校（公元前21</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世纪一前16世纪）</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33705" indent="38100">
              <a:spcAft>
                <a:spcPts val="700"/>
              </a:spcAft>
            </a:pP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庠</a:t>
            </a:r>
            <a:endParaRPr lang="zh-CN" b="1">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33705" indent="38100">
              <a:spcAft>
                <a:spcPts val="70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序</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（东序、西序）</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33705" indent="38100">
              <a:spcAft>
                <a:spcPts val="70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“夏后氏养</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国老于东序，养庶老于西序。”</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3837305" indent="0" algn="just">
              <a:spcAft>
                <a:spcPts val="700"/>
              </a:spcAft>
            </a:pPr>
            <a:r>
              <a:rPr lang="en-US" altLang="zh-CN">
                <a:solidFill>
                  <a:srgbClr val="5F5FED"/>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《礼记</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王制》</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395605" indent="0"/>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夏代</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的文教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政策：以射造士</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23900" y="752475"/>
            <a:ext cx="5305425" cy="295275"/>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（二）商朝的学校（公元前</a:t>
            </a: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16世纪一前11世纪）</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085850" y="1485900"/>
            <a:ext cx="5200650" cy="2695575"/>
          </a:xfrm>
          <a:prstGeom prst="rect">
            <a:avLst/>
          </a:prstGeom>
          <a:solidFill>
            <a:srgbClr val="FFFFFF"/>
          </a:solidFill>
        </p:spPr>
        <p:txBody>
          <a:bodyPr lIns="0" tIns="0" rIns="0" bIns="0">
            <a:noAutofit/>
          </a:bodyPr>
          <a:p>
            <a:pPr indent="12700">
              <a:spcAft>
                <a:spcPts val="56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右学</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spcAft>
                <a:spcPts val="56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左学</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“殷人养国老于右学，养庶老于左学。’’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878455" indent="0" algn="just">
              <a:spcAft>
                <a:spcPts val="560"/>
              </a:spcAft>
            </a:pP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《礼记</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王制》</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spcAft>
                <a:spcPts val="315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瞽宗</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：音乐学校</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商代的文教政策：以乐取士</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266825" y="742950"/>
            <a:ext cx="2390775" cy="295275"/>
          </a:xfrm>
          <a:prstGeom prst="rect">
            <a:avLst/>
          </a:prstGeom>
          <a:solidFill>
            <a:srgbClr val="FFFFFF"/>
          </a:solidFill>
        </p:spPr>
        <p:txBody>
          <a:bodyPr wrap="none" lIns="0" tIns="0" rIns="0" bIns="0">
            <a:noAutofit/>
          </a:bodyPr>
          <a:p>
            <a:pPr indent="25400"/>
            <a:r>
              <a:rPr lang="zh-CN" sz="2400" b="1">
                <a:solidFill>
                  <a:srgbClr val="1C1CD9"/>
                </a:solidFill>
                <a:latin typeface="宋体" panose="02010600030101010101" pitchFamily="2" charset="-122"/>
                <a:ea typeface="宋体" panose="02010600030101010101" pitchFamily="2" charset="-122"/>
              </a:rPr>
              <a:t>夏商的学校教育制度</a:t>
            </a:r>
            <a:endParaRPr lang="zh-CN" sz="2400" b="1">
              <a:solidFill>
                <a:srgbClr val="1C1CD9"/>
              </a:solidFill>
              <a:latin typeface="宋体" panose="02010600030101010101" pitchFamily="2" charset="-122"/>
              <a:ea typeface="宋体" panose="02010600030101010101" pitchFamily="2" charset="-122"/>
            </a:endParaRPr>
          </a:p>
        </p:txBody>
      </p:sp>
      <p:graphicFrame>
        <p:nvGraphicFramePr>
          <p:cNvPr id="4" name="表格 3"/>
          <p:cNvGraphicFramePr>
            <a:graphicFrameLocks noGrp="1"/>
          </p:cNvGraphicFramePr>
          <p:nvPr>
            <p:custDataLst>
              <p:tags r:id="rId1"/>
            </p:custDataLst>
          </p:nvPr>
        </p:nvGraphicFramePr>
        <p:xfrm>
          <a:off x="1219200" y="1257300"/>
          <a:ext cx="7534275" cy="2543175"/>
        </p:xfrm>
        <a:graphic>
          <a:graphicData uri="http://schemas.openxmlformats.org/drawingml/2006/table">
            <a:tbl>
              <a:tblPr/>
              <a:tblGrid>
                <a:gridCol w="742950"/>
                <a:gridCol w="685800"/>
                <a:gridCol w="1209675"/>
                <a:gridCol w="1238250"/>
                <a:gridCol w="1990725"/>
                <a:gridCol w="1666875"/>
              </a:tblGrid>
              <a:tr h="571500">
                <a:tc rowSpan="2">
                  <a:txBody>
                    <a:bodyPr>
                      <a:spAutoFit/>
                    </a:bodyPr>
                    <a:p>
                      <a:pPr indent="0" algn="ctr">
                        <a:spcBef>
                          <a:spcPts val="350"/>
                        </a:spcBef>
                      </a:pPr>
                      <a:r>
                        <a:rPr lang="zh-CN" sz="1800">
                          <a:solidFill>
                            <a:srgbClr val="3B3BDF"/>
                          </a:solidFill>
                          <a:latin typeface="宋体" panose="02010600030101010101" pitchFamily="2" charset="-122"/>
                          <a:ea typeface="宋体" panose="02010600030101010101" pitchFamily="2" charset="-122"/>
                        </a:rPr>
                        <a:t>朝代</a:t>
                      </a:r>
                      <a:endParaRPr lang="zh-CN" sz="1800">
                        <a:solidFill>
                          <a:srgbClr val="3B3BDF"/>
                        </a:solidFill>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350"/>
                        </a:spcBef>
                      </a:pPr>
                      <a:r>
                        <a:rPr lang="zh-CN" sz="1800">
                          <a:latin typeface="宋体" panose="02010600030101010101" pitchFamily="2" charset="-122"/>
                          <a:ea typeface="宋体" panose="02010600030101010101" pitchFamily="2" charset="-122"/>
                        </a:rPr>
                        <a:t>乡学</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350"/>
                        </a:spcBef>
                      </a:pPr>
                      <a:r>
                        <a:rPr lang="zh-CN" sz="1800">
                          <a:latin typeface="宋体" panose="02010600030101010101" pitchFamily="2" charset="-122"/>
                          <a:ea typeface="宋体" panose="02010600030101010101" pitchFamily="2" charset="-122"/>
                        </a:rPr>
                        <a:t>大学</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350"/>
                        </a:spcBef>
                        <a:spcAft>
                          <a:spcPts val="210"/>
                        </a:spcAft>
                      </a:pPr>
                      <a:r>
                        <a:rPr lang="zh-CN" sz="1800">
                          <a:latin typeface="宋体" panose="02010600030101010101" pitchFamily="2" charset="-122"/>
                          <a:ea typeface="宋体" panose="02010600030101010101" pitchFamily="2" charset="-122"/>
                          <a:cs typeface="宋体" panose="02010600030101010101" pitchFamily="2" charset="-122"/>
                        </a:rPr>
                        <a:t>小学</a:t>
                      </a:r>
                      <a:endParaRPr lang="zh-CN" sz="1800">
                        <a:latin typeface="宋体" panose="02010600030101010101" pitchFamily="2" charset="-122"/>
                        <a:ea typeface="宋体" panose="02010600030101010101" pitchFamily="2" charset="-122"/>
                        <a:cs typeface="宋体" panose="02010600030101010101" pitchFamily="2" charset="-122"/>
                      </a:endParaRPr>
                    </a:p>
                    <a:p>
                      <a:pPr indent="0" algn="ctr"/>
                      <a:r>
                        <a:rPr lang="zh-CN" sz="1800">
                          <a:solidFill>
                            <a:srgbClr val="5F5FED"/>
                          </a:solidFill>
                          <a:latin typeface="宋体" panose="02010600030101010101" pitchFamily="2" charset="-122"/>
                          <a:ea typeface="宋体" panose="02010600030101010101" pitchFamily="2" charset="-122"/>
                          <a:cs typeface="宋体" panose="02010600030101010101" pitchFamily="2" charset="-122"/>
                        </a:rPr>
                        <a:t>（15</a:t>
                      </a:r>
                      <a:r>
                        <a:rPr lang="zh-CN" sz="1800">
                          <a:solidFill>
                            <a:srgbClr val="1C1CD9"/>
                          </a:solidFill>
                          <a:latin typeface="宋体" panose="02010600030101010101" pitchFamily="2" charset="-122"/>
                          <a:ea typeface="宋体" panose="02010600030101010101" pitchFamily="2" charset="-122"/>
                          <a:cs typeface="宋体" panose="02010600030101010101" pitchFamily="2" charset="-122"/>
                        </a:rPr>
                        <a:t>岁</a:t>
                      </a:r>
                      <a:r>
                        <a:rPr lang="zh-CN" sz="1800">
                          <a:solidFill>
                            <a:srgbClr val="5F5FED"/>
                          </a:solidFill>
                          <a:latin typeface="宋体" panose="02010600030101010101" pitchFamily="2" charset="-122"/>
                          <a:ea typeface="宋体" panose="02010600030101010101" pitchFamily="2" charset="-122"/>
                          <a:cs typeface="宋体" panose="02010600030101010101" pitchFamily="2" charset="-122"/>
                        </a:rPr>
                        <a:t>以下）</a:t>
                      </a:r>
                      <a:endParaRPr lang="zh-CN" sz="180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rowSpan="2">
                  <a:txBody>
                    <a:bodyPr>
                      <a:spAutoFit/>
                    </a:bodyPr>
                    <a:p>
                      <a:pPr indent="0" algn="ctr">
                        <a:spcBef>
                          <a:spcPts val="350"/>
                        </a:spcBef>
                      </a:pPr>
                      <a:r>
                        <a:rPr lang="zh-CN" sz="1800">
                          <a:solidFill>
                            <a:srgbClr val="5F5FED"/>
                          </a:solidFill>
                          <a:latin typeface="宋体" panose="02010600030101010101" pitchFamily="2" charset="-122"/>
                          <a:ea typeface="宋体" panose="02010600030101010101" pitchFamily="2" charset="-122"/>
                        </a:rPr>
                        <a:t>内容</a:t>
                      </a:r>
                      <a:endParaRPr lang="zh-CN" sz="1800">
                        <a:solidFill>
                          <a:srgbClr val="5F5FED"/>
                        </a:solidFill>
                        <a:latin typeface="宋体" panose="02010600030101010101" pitchFamily="2" charset="-122"/>
                        <a:ea typeface="宋体" panose="02010600030101010101" pitchFamily="2" charset="-122"/>
                      </a:endParaRPr>
                    </a:p>
                  </a:txBody>
                  <a:tcPr marL="0" marR="0" marT="0" marB="0"/>
                </a:tc>
                <a:tc rowSpan="2">
                  <a:txBody>
                    <a:bodyPr>
                      <a:spAutoFit/>
                    </a:bodyPr>
                    <a:p>
                      <a:pPr indent="0" algn="ctr">
                        <a:spcBef>
                          <a:spcPts val="350"/>
                        </a:spcBef>
                      </a:pPr>
                      <a:r>
                        <a:rPr lang="zh-CN" sz="1800">
                          <a:solidFill>
                            <a:srgbClr val="5F5FED"/>
                          </a:solidFill>
                          <a:latin typeface="宋体" panose="02010600030101010101" pitchFamily="2" charset="-122"/>
                          <a:ea typeface="宋体" panose="02010600030101010101" pitchFamily="2" charset="-122"/>
                        </a:rPr>
                        <a:t>目的</a:t>
                      </a:r>
                      <a:endParaRPr lang="zh-CN" sz="1800">
                        <a:solidFill>
                          <a:srgbClr val="5F5FED"/>
                        </a:solidFill>
                        <a:latin typeface="宋体" panose="02010600030101010101" pitchFamily="2" charset="-122"/>
                        <a:ea typeface="宋体" panose="02010600030101010101" pitchFamily="2" charset="-122"/>
                      </a:endParaRPr>
                    </a:p>
                  </a:txBody>
                  <a:tcPr marL="0" marR="0" marT="0" marB="0"/>
                </a:tc>
              </a:tr>
              <a:tr h="304800">
                <a:tc vMerge="1">
                  <a:tcPr marL="0" marR="0" marT="0" marB="0"/>
                </a:tc>
                <a:tc>
                  <a:txBody>
                    <a:bodyPr>
                      <a:spAutoFit/>
                    </a:bodyPr>
                    <a:p>
                      <a:pPr indent="0" algn="ctr"/>
                      <a:r>
                        <a:rPr lang="zh-CN" sz="1800">
                          <a:solidFill>
                            <a:srgbClr val="5F5FED"/>
                          </a:solidFill>
                          <a:latin typeface="宋体" panose="02010600030101010101" pitchFamily="2" charset="-122"/>
                          <a:ea typeface="宋体" panose="02010600030101010101" pitchFamily="2" charset="-122"/>
                        </a:rPr>
                        <a:t>地方</a:t>
                      </a:r>
                      <a:endParaRPr lang="zh-CN" sz="1800">
                        <a:solidFill>
                          <a:srgbClr val="5F5FED"/>
                        </a:solidFill>
                        <a:latin typeface="宋体" panose="02010600030101010101" pitchFamily="2" charset="-122"/>
                        <a:ea typeface="宋体" panose="02010600030101010101" pitchFamily="2" charset="-122"/>
                      </a:endParaRPr>
                    </a:p>
                  </a:txBody>
                  <a:tcPr marL="0" marR="0" marT="0" marB="0"/>
                </a:tc>
                <a:tc gridSpan="2">
                  <a:txBody>
                    <a:bodyPr>
                      <a:spAutoFit/>
                    </a:bodyPr>
                    <a:p>
                      <a:pPr marL="40005" indent="0" algn="ctr"/>
                      <a:r>
                        <a:rPr lang="zh-CN" sz="1800">
                          <a:solidFill>
                            <a:srgbClr val="5F5FED"/>
                          </a:solidFill>
                          <a:latin typeface="宋体" panose="02010600030101010101" pitchFamily="2" charset="-122"/>
                          <a:ea typeface="宋体" panose="02010600030101010101" pitchFamily="2" charset="-122"/>
                        </a:rPr>
                        <a:t>国都（国学）</a:t>
                      </a:r>
                      <a:endParaRPr lang="zh-CN" sz="1800">
                        <a:solidFill>
                          <a:srgbClr val="5F5FED"/>
                        </a:solidFill>
                        <a:latin typeface="宋体" panose="02010600030101010101" pitchFamily="2" charset="-122"/>
                        <a:ea typeface="宋体" panose="02010600030101010101" pitchFamily="2" charset="-122"/>
                      </a:endParaRPr>
                    </a:p>
                  </a:txBody>
                  <a:tcPr marL="0" marR="0" marT="0" marB="0"/>
                </a:tc>
                <a:tc hMerge="1">
                  <a:tcPr marL="0" marR="0" marT="0" marB="0"/>
                </a:tc>
                <a:tc vMerge="1">
                  <a:tcPr marL="0" marR="0" marT="0" marB="0"/>
                </a:tc>
                <a:tc vMerge="1">
                  <a:tcPr marL="0" marR="0" marT="0" marB="0"/>
                </a:tc>
              </a:tr>
              <a:tr h="866775">
                <a:tc>
                  <a:txBody>
                    <a:bodyPr>
                      <a:spAutoFit/>
                    </a:bodyPr>
                    <a:p>
                      <a:pPr indent="0" algn="ctr">
                        <a:spcBef>
                          <a:spcPts val="280"/>
                        </a:spcBef>
                      </a:pPr>
                      <a:r>
                        <a:rPr lang="zh-CN" sz="1800">
                          <a:latin typeface="宋体" panose="02010600030101010101" pitchFamily="2" charset="-122"/>
                          <a:ea typeface="宋体" panose="02010600030101010101" pitchFamily="2" charset="-122"/>
                        </a:rPr>
                        <a:t>夏</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280"/>
                        </a:spcBef>
                      </a:pPr>
                      <a:r>
                        <a:rPr lang="zh-CN" sz="1800">
                          <a:latin typeface="宋体" panose="02010600030101010101" pitchFamily="2" charset="-122"/>
                          <a:ea typeface="宋体" panose="02010600030101010101" pitchFamily="2" charset="-122"/>
                        </a:rPr>
                        <a:t>校</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280"/>
                        </a:spcBef>
                        <a:spcAft>
                          <a:spcPts val="420"/>
                        </a:spcAft>
                      </a:pPr>
                      <a:r>
                        <a:rPr lang="zh-CN" sz="1800">
                          <a:latin typeface="宋体" panose="02010600030101010101" pitchFamily="2" charset="-122"/>
                          <a:ea typeface="宋体" panose="02010600030101010101" pitchFamily="2" charset="-122"/>
                        </a:rPr>
                        <a:t>东序</a:t>
                      </a:r>
                      <a:endParaRPr lang="zh-CN" sz="1800">
                        <a:latin typeface="宋体" panose="02010600030101010101" pitchFamily="2" charset="-122"/>
                        <a:ea typeface="宋体" panose="02010600030101010101" pitchFamily="2" charset="-122"/>
                      </a:endParaRPr>
                    </a:p>
                    <a:p>
                      <a:pPr indent="0" algn="ctr"/>
                      <a:r>
                        <a:rPr lang="zh-CN" sz="1800">
                          <a:latin typeface="宋体" panose="02010600030101010101" pitchFamily="2" charset="-122"/>
                          <a:ea typeface="宋体" panose="02010600030101010101" pitchFamily="2" charset="-122"/>
                        </a:rPr>
                        <a:t>（国老）</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280"/>
                        </a:spcBef>
                        <a:spcAft>
                          <a:spcPts val="420"/>
                        </a:spcAft>
                      </a:pPr>
                      <a:r>
                        <a:rPr lang="zh-CN" sz="1800">
                          <a:solidFill>
                            <a:srgbClr val="3B3BDF"/>
                          </a:solidFill>
                          <a:latin typeface="宋体" panose="02010600030101010101" pitchFamily="2" charset="-122"/>
                          <a:ea typeface="宋体" panose="02010600030101010101" pitchFamily="2" charset="-122"/>
                        </a:rPr>
                        <a:t>西序</a:t>
                      </a:r>
                      <a:endParaRPr lang="zh-CN" sz="1800">
                        <a:solidFill>
                          <a:srgbClr val="3B3BDF"/>
                        </a:solidFill>
                        <a:latin typeface="宋体" panose="02010600030101010101" pitchFamily="2" charset="-122"/>
                        <a:ea typeface="宋体" panose="02010600030101010101" pitchFamily="2" charset="-122"/>
                      </a:endParaRPr>
                    </a:p>
                    <a:p>
                      <a:pPr indent="0" algn="ctr"/>
                      <a:r>
                        <a:rPr lang="zh-CN" sz="1800">
                          <a:solidFill>
                            <a:srgbClr val="3B3BDF"/>
                          </a:solidFill>
                          <a:latin typeface="宋体" panose="02010600030101010101" pitchFamily="2" charset="-122"/>
                          <a:ea typeface="宋体" panose="02010600030101010101" pitchFamily="2" charset="-122"/>
                        </a:rPr>
                        <a:t>（庶老）</a:t>
                      </a:r>
                      <a:endParaRPr lang="zh-CN" sz="1800">
                        <a:solidFill>
                          <a:srgbClr val="3B3BDF"/>
                        </a:solidFill>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280"/>
                        </a:spcBef>
                        <a:spcAft>
                          <a:spcPts val="210"/>
                        </a:spcAft>
                      </a:pPr>
                      <a:r>
                        <a:rPr lang="zh-CN" sz="1800">
                          <a:solidFill>
                            <a:srgbClr val="3B3BDF"/>
                          </a:solidFill>
                          <a:latin typeface="宋体" panose="02010600030101010101" pitchFamily="2" charset="-122"/>
                          <a:ea typeface="宋体" panose="02010600030101010101" pitchFamily="2" charset="-122"/>
                        </a:rPr>
                        <a:t>重视军事训练，以射造士，宗教人伦，敬天尊</a:t>
                      </a:r>
                      <a:r>
                        <a:rPr lang="zh-CN" sz="1800">
                          <a:solidFill>
                            <a:srgbClr val="5F5FED"/>
                          </a:solidFill>
                          <a:latin typeface="宋体" panose="02010600030101010101" pitchFamily="2" charset="-122"/>
                          <a:ea typeface="宋体" panose="02010600030101010101" pitchFamily="2" charset="-122"/>
                        </a:rPr>
                        <a:t>祖。</a:t>
                      </a:r>
                      <a:endParaRPr lang="zh-CN" sz="1800">
                        <a:solidFill>
                          <a:srgbClr val="5F5FED"/>
                        </a:solidFill>
                        <a:latin typeface="宋体" panose="02010600030101010101" pitchFamily="2" charset="-122"/>
                        <a:ea typeface="宋体" panose="02010600030101010101" pitchFamily="2" charset="-122"/>
                      </a:endParaRPr>
                    </a:p>
                  </a:txBody>
                  <a:tcPr marL="0" marR="0" marT="0" marB="0"/>
                </a:tc>
                <a:tc>
                  <a:txBody>
                    <a:bodyPr>
                      <a:spAutoFit/>
                    </a:bodyPr>
                    <a:p>
                      <a:pPr indent="0" algn="ctr">
                        <a:spcAft>
                          <a:spcPts val="210"/>
                        </a:spcAft>
                      </a:pPr>
                      <a:r>
                        <a:rPr lang="zh-CN" sz="1800">
                          <a:solidFill>
                            <a:srgbClr val="5F5FED"/>
                          </a:solidFill>
                          <a:latin typeface="宋体" panose="02010600030101010101" pitchFamily="2" charset="-122"/>
                          <a:ea typeface="宋体" panose="02010600030101010101" pitchFamily="2" charset="-122"/>
                        </a:rPr>
                        <a:t>镇压奴隶，</a:t>
                      </a:r>
                      <a:r>
                        <a:rPr lang="zh-CN" sz="1800">
                          <a:solidFill>
                            <a:srgbClr val="3B3BDF"/>
                          </a:solidFill>
                          <a:latin typeface="宋体" panose="02010600030101010101" pitchFamily="2" charset="-122"/>
                          <a:ea typeface="宋体" panose="02010600030101010101" pitchFamily="2" charset="-122"/>
                        </a:rPr>
                        <a:t>巩固和扩大奴隶制统治。</a:t>
                      </a:r>
                      <a:endParaRPr lang="zh-CN" sz="1800">
                        <a:solidFill>
                          <a:srgbClr val="3B3BDF"/>
                        </a:solidFill>
                        <a:latin typeface="宋体" panose="02010600030101010101" pitchFamily="2" charset="-122"/>
                        <a:ea typeface="宋体" panose="02010600030101010101" pitchFamily="2" charset="-122"/>
                      </a:endParaRPr>
                    </a:p>
                  </a:txBody>
                  <a:tcPr marL="0" marR="0" marT="0" marB="0"/>
                </a:tc>
              </a:tr>
              <a:tr h="800100">
                <a:tc>
                  <a:txBody>
                    <a:bodyPr>
                      <a:spAutoFit/>
                    </a:bodyPr>
                    <a:p>
                      <a:pPr indent="0" algn="ctr">
                        <a:spcBef>
                          <a:spcPts val="280"/>
                        </a:spcBef>
                      </a:pPr>
                      <a:r>
                        <a:rPr lang="zh-CN" sz="1800">
                          <a:solidFill>
                            <a:srgbClr val="3B3BDF"/>
                          </a:solidFill>
                          <a:latin typeface="宋体" panose="02010600030101010101" pitchFamily="2" charset="-122"/>
                          <a:ea typeface="宋体" panose="02010600030101010101" pitchFamily="2" charset="-122"/>
                        </a:rPr>
                        <a:t>商</a:t>
                      </a:r>
                      <a:endParaRPr lang="zh-CN" sz="1800">
                        <a:solidFill>
                          <a:srgbClr val="3B3BDF"/>
                        </a:solidFill>
                        <a:latin typeface="宋体" panose="02010600030101010101" pitchFamily="2" charset="-122"/>
                        <a:ea typeface="宋体" panose="02010600030101010101" pitchFamily="2" charset="-122"/>
                      </a:endParaRPr>
                    </a:p>
                  </a:txBody>
                  <a:tcPr marL="0" marR="0" marT="0" marB="0"/>
                </a:tc>
                <a:tc>
                  <a:txBody>
                    <a:bodyPr>
                      <a:spAutoFit/>
                    </a:bodyPr>
                    <a:p>
                      <a:pPr indent="0" algn="ctr">
                        <a:spcBef>
                          <a:spcPts val="280"/>
                        </a:spcBef>
                      </a:pPr>
                      <a:r>
                        <a:rPr lang="zh-CN" sz="1800">
                          <a:latin typeface="宋体" panose="02010600030101010101" pitchFamily="2" charset="-122"/>
                          <a:ea typeface="宋体" panose="02010600030101010101" pitchFamily="2" charset="-122"/>
                        </a:rPr>
                        <a:t>序</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Aft>
                          <a:spcPts val="350"/>
                        </a:spcAft>
                      </a:pPr>
                      <a:r>
                        <a:rPr lang="zh-CN" sz="1800">
                          <a:solidFill>
                            <a:srgbClr val="3B3BDF"/>
                          </a:solidFill>
                          <a:latin typeface="宋体" panose="02010600030101010101" pitchFamily="2" charset="-122"/>
                          <a:ea typeface="宋体" panose="02010600030101010101" pitchFamily="2" charset="-122"/>
                          <a:cs typeface="宋体" panose="02010600030101010101" pitchFamily="2" charset="-122"/>
                        </a:rPr>
                        <a:t>右学</a:t>
                      </a:r>
                      <a:endParaRPr lang="zh-CN" sz="18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zh-CN" sz="1800">
                          <a:solidFill>
                            <a:srgbClr val="5F5FED"/>
                          </a:solidFill>
                          <a:latin typeface="宋体" panose="02010600030101010101" pitchFamily="2" charset="-122"/>
                          <a:ea typeface="宋体" panose="02010600030101010101" pitchFamily="2" charset="-122"/>
                          <a:cs typeface="宋体" panose="02010600030101010101" pitchFamily="2" charset="-122"/>
                        </a:rPr>
                        <a:t>（替宗-乐）</a:t>
                      </a:r>
                      <a:endParaRPr lang="zh-CN" sz="180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gn="ctr"/>
                      <a:r>
                        <a:rPr lang="zh-CN" sz="1800">
                          <a:latin typeface="宋体" panose="02010600030101010101" pitchFamily="2" charset="-122"/>
                          <a:ea typeface="宋体" panose="02010600030101010101" pitchFamily="2" charset="-122"/>
                        </a:rPr>
                        <a:t>左学</a:t>
                      </a:r>
                      <a:endParaRPr lang="zh-CN" sz="1800">
                        <a:latin typeface="宋体" panose="02010600030101010101" pitchFamily="2" charset="-122"/>
                        <a:ea typeface="宋体" panose="02010600030101010101" pitchFamily="2" charset="-122"/>
                      </a:endParaRPr>
                    </a:p>
                  </a:txBody>
                  <a:tcPr marL="0" marR="0" marT="0" marB="0"/>
                </a:tc>
                <a:tc>
                  <a:txBody>
                    <a:bodyPr>
                      <a:spAutoFit/>
                    </a:bodyPr>
                    <a:p>
                      <a:pPr indent="0" algn="ctr">
                        <a:spcAft>
                          <a:spcPts val="420"/>
                        </a:spcAft>
                      </a:pPr>
                      <a:r>
                        <a:rPr lang="zh-CN" sz="1800">
                          <a:solidFill>
                            <a:srgbClr val="5F5FED"/>
                          </a:solidFill>
                          <a:latin typeface="宋体" panose="02010600030101010101" pitchFamily="2" charset="-122"/>
                          <a:ea typeface="宋体" panose="02010600030101010101" pitchFamily="2" charset="-122"/>
                        </a:rPr>
                        <a:t>军事、礼乐、</a:t>
                      </a:r>
                      <a:endParaRPr lang="zh-CN" sz="1800">
                        <a:solidFill>
                          <a:srgbClr val="5F5FED"/>
                        </a:solidFill>
                        <a:latin typeface="宋体" panose="02010600030101010101" pitchFamily="2" charset="-122"/>
                        <a:ea typeface="宋体" panose="02010600030101010101" pitchFamily="2" charset="-122"/>
                      </a:endParaRPr>
                    </a:p>
                    <a:p>
                      <a:pPr indent="0" algn="ctr">
                        <a:spcAft>
                          <a:spcPts val="420"/>
                        </a:spcAft>
                      </a:pPr>
                      <a:r>
                        <a:rPr lang="zh-CN" sz="1800">
                          <a:solidFill>
                            <a:srgbClr val="5F5FED"/>
                          </a:solidFill>
                          <a:latin typeface="宋体" panose="02010600030101010101" pitchFamily="2" charset="-122"/>
                          <a:ea typeface="宋体" panose="02010600030101010101" pitchFamily="2" charset="-122"/>
                        </a:rPr>
                        <a:t>书数、政治</a:t>
                      </a:r>
                      <a:endParaRPr lang="zh-CN" sz="1800">
                        <a:solidFill>
                          <a:srgbClr val="5F5FED"/>
                        </a:solidFill>
                        <a:latin typeface="宋体" panose="02010600030101010101" pitchFamily="2" charset="-122"/>
                        <a:ea typeface="宋体" panose="02010600030101010101" pitchFamily="2" charset="-122"/>
                      </a:endParaRPr>
                    </a:p>
                  </a:txBody>
                  <a:tcPr marL="0" marR="0" marT="0" marB="0"/>
                </a:tc>
                <a:tc>
                  <a:txBody>
                    <a:bodyPr>
                      <a:spAutoFit/>
                    </a:bodyPr>
                    <a:p>
                      <a:pPr marL="52705" indent="0"/>
                      <a:r>
                        <a:rPr lang="zh-CN" sz="1800">
                          <a:solidFill>
                            <a:srgbClr val="3B3BDF"/>
                          </a:solidFill>
                          <a:latin typeface="宋体" panose="02010600030101010101" pitchFamily="2" charset="-122"/>
                          <a:ea typeface="宋体" panose="02010600030101010101" pitchFamily="2" charset="-122"/>
                        </a:rPr>
                        <a:t>培养合格的接班人</a:t>
                      </a:r>
                      <a:endParaRPr lang="zh-CN" sz="1800">
                        <a:solidFill>
                          <a:srgbClr val="3B3BDF"/>
                        </a:solidFill>
                        <a:latin typeface="宋体" panose="02010600030101010101" pitchFamily="2" charset="-122"/>
                        <a:ea typeface="宋体" panose="02010600030101010101" pitchFamily="2" charset="-122"/>
                      </a:endParaRPr>
                    </a:p>
                  </a:txBody>
                  <a:tcPr marL="0" marR="0" marT="0" marB="0"/>
                </a:tc>
              </a:tr>
            </a:tbl>
          </a:graphicData>
        </a:graphic>
      </p:graphicFrame>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14375" y="1181100"/>
            <a:ext cx="8181975" cy="3209925"/>
          </a:xfrm>
          <a:prstGeom prst="rect">
            <a:avLst/>
          </a:prstGeom>
          <a:solidFill>
            <a:srgbClr val="FFFFFF"/>
          </a:solidFill>
        </p:spPr>
        <p:txBody>
          <a:bodyPr lIns="0" tIns="0" rIns="0" bIns="0">
            <a:noAutofit/>
          </a:bodyPr>
          <a:p>
            <a:pPr marL="233680" indent="0">
              <a:lnSpc>
                <a:spcPts val="2700"/>
              </a:lnSpc>
              <a:spcAft>
                <a:spcPts val="560"/>
              </a:spcAft>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（三）西周时期的教育（公元前</a:t>
            </a: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11世纪一前770年）</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71500">
              <a:lnSpc>
                <a:spcPts val="2700"/>
              </a:lnSpc>
              <a:spcAft>
                <a:spcPts val="560"/>
              </a:spcAft>
            </a:pPr>
            <a:r>
              <a:rPr lang="zh-CN" sz="1700" b="1">
                <a:solidFill>
                  <a:srgbClr val="1C1CD9"/>
                </a:solidFill>
                <a:latin typeface="宋体" panose="02010600030101010101" pitchFamily="2" charset="-122"/>
                <a:ea typeface="宋体" panose="02010600030101010101" pitchFamily="2" charset="-122"/>
                <a:cs typeface="宋体" panose="02010600030101010101" pitchFamily="2" charset="-122"/>
              </a:rPr>
              <a:t>形成学校制度的雏形</a:t>
            </a:r>
            <a:endParaRPr lang="zh-CN" sz="17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71500">
              <a:lnSpc>
                <a:spcPts val="2700"/>
              </a:lnSpc>
              <a:spcAft>
                <a:spcPts val="560"/>
              </a:spcAft>
            </a:pPr>
            <a:r>
              <a:rPr lang="en-US" sz="1700" b="1">
                <a:solidFill>
                  <a:srgbClr val="1C1CD9"/>
                </a:solidFill>
                <a:latin typeface="宋体" panose="02010600030101010101" pitchFamily="2" charset="-122"/>
                <a:ea typeface="宋体" panose="02010600030101010101" pitchFamily="2" charset="-122"/>
                <a:cs typeface="宋体" panose="02010600030101010101" pitchFamily="2" charset="-122"/>
              </a:rPr>
              <a:t>1.</a:t>
            </a:r>
            <a:r>
              <a:rPr lang="zh-CN" sz="1700" b="1">
                <a:solidFill>
                  <a:srgbClr val="1C1CD9"/>
                </a:solidFill>
                <a:latin typeface="宋体" panose="02010600030101010101" pitchFamily="2" charset="-122"/>
                <a:ea typeface="宋体" panose="02010600030101010101" pitchFamily="2" charset="-122"/>
                <a:cs typeface="宋体" panose="02010600030101010101" pitchFamily="2" charset="-122"/>
              </a:rPr>
              <a:t>国学一大学、小学（国学：专门为贵族子弟设立） </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71500">
              <a:lnSpc>
                <a:spcPts val="2700"/>
              </a:lnSpc>
              <a:spcAft>
                <a:spcPts val="560"/>
              </a:spcAft>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“天子命之教，然后为学：小学在公宮南之左，大学在郊，天子曰辟雍， 诸侯</a:t>
            </a:r>
            <a:r>
              <a:rPr lang="zh-CN" sz="1700">
                <a:solidFill>
                  <a:srgbClr val="5F5FED"/>
                </a:solidFill>
                <a:latin typeface="宋体" panose="02010600030101010101" pitchFamily="2" charset="-122"/>
                <a:ea typeface="宋体" panose="02010600030101010101" pitchFamily="2" charset="-122"/>
                <a:cs typeface="宋体" panose="02010600030101010101" pitchFamily="2" charset="-122"/>
              </a:rPr>
              <a:t>曰</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泮宫。”</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037580" indent="0" algn="just">
              <a:lnSpc>
                <a:spcPts val="2700"/>
              </a:lnSpc>
              <a:spcAft>
                <a:spcPts val="910"/>
              </a:spcAft>
            </a:pPr>
            <a:r>
              <a:rPr lang="en-US" altLang="zh-CN" sz="17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《礼记</a:t>
            </a:r>
            <a:r>
              <a:rPr lang="en-US" sz="17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王制》</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8480" indent="25400">
              <a:lnSpc>
                <a:spcPct val="119000"/>
              </a:lnSpc>
              <a:spcAft>
                <a:spcPts val="140"/>
              </a:spcAft>
            </a:pPr>
            <a:r>
              <a:rPr lang="zh-CN" sz="1700" b="1">
                <a:solidFill>
                  <a:srgbClr val="1C1CD9"/>
                </a:solidFill>
                <a:latin typeface="宋体" panose="02010600030101010101" pitchFamily="2" charset="-122"/>
                <a:ea typeface="宋体" panose="02010600030101010101" pitchFamily="2" charset="-122"/>
                <a:cs typeface="宋体" panose="02010600030101010101" pitchFamily="2" charset="-122"/>
              </a:rPr>
              <a:t>2.乡学</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8480" indent="25400">
              <a:lnSpc>
                <a:spcPts val="2700"/>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西周的文教政策：以礼造士（强调等级制的社会规范和道德规范）</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04850" y="495300"/>
            <a:ext cx="2390775" cy="28575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rPr>
              <a:t>西周的学校教育制度</a:t>
            </a:r>
            <a:endParaRPr lang="zh-CN" sz="2400" b="1">
              <a:solidFill>
                <a:srgbClr val="1C1CD9"/>
              </a:solidFill>
              <a:latin typeface="宋体" panose="02010600030101010101" pitchFamily="2" charset="-122"/>
              <a:ea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pic>
        <p:nvPicPr>
          <p:cNvPr id="6" name="图片 5" descr="20221031_093910_023"/>
          <p:cNvPicPr>
            <a:picLocks noChangeAspect="1"/>
          </p:cNvPicPr>
          <p:nvPr/>
        </p:nvPicPr>
        <p:blipFill>
          <a:blip r:embed="rId1"/>
          <a:stretch>
            <a:fillRect/>
          </a:stretch>
        </p:blipFill>
        <p:spPr>
          <a:xfrm>
            <a:off x="0" y="0"/>
            <a:ext cx="9753600" cy="5486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029325" y="885825"/>
            <a:ext cx="2790825" cy="3762375"/>
          </a:xfrm>
          <a:prstGeom prst="rect">
            <a:avLst/>
          </a:prstGeom>
        </p:spPr>
      </p:pic>
      <p:sp>
        <p:nvSpPr>
          <p:cNvPr id="4" name="矩形 3"/>
          <p:cNvSpPr/>
          <p:nvPr/>
        </p:nvSpPr>
        <p:spPr>
          <a:xfrm>
            <a:off x="771525" y="933450"/>
            <a:ext cx="4714875" cy="2743200"/>
          </a:xfrm>
          <a:prstGeom prst="rect">
            <a:avLst/>
          </a:prstGeom>
          <a:solidFill>
            <a:srgbClr val="FFFFFF"/>
          </a:solidFill>
        </p:spPr>
        <p:txBody>
          <a:bodyPr lIns="0" tIns="0" rIns="0" bIns="0">
            <a:noAutofit/>
          </a:bodyPr>
          <a:p>
            <a:pPr indent="0">
              <a:spcAft>
                <a:spcPts val="42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天子的大学分为五学：</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97205" indent="12700"/>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辟雍、</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成均、上庠、</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东序、瞽宗</a:t>
            </a:r>
            <a:endParaRPr lang="zh-CN" b="1">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97205" indent="12700">
              <a:lnSpc>
                <a:spcPts val="3000"/>
              </a:lnSpc>
              <a:spcAft>
                <a:spcPts val="147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（中）</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（南）（北）（东）</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（西）</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3000"/>
              </a:lnSpc>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乡学：</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在</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地方为一般奴隶主和部分庶民子弟</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设立</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的学校</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97205" indent="12700">
              <a:lnSpc>
                <a:spcPts val="3000"/>
              </a:lnSpc>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塾：设于闾 校：</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设于党</a:t>
            </a:r>
            <a:endParaRPr lang="zh-CN" b="1">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97205" indent="12700">
              <a:lnSpc>
                <a:spcPts val="3000"/>
              </a:lnSpc>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序：</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设于州 </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庠：设于乡</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8953500" y="1485900"/>
            <a:ext cx="200025" cy="838200"/>
          </a:xfrm>
          <a:prstGeom prst="rect">
            <a:avLst/>
          </a:prstGeom>
          <a:solidFill>
            <a:srgbClr val="FFFFFF"/>
          </a:solidFill>
        </p:spPr>
        <p:txBody>
          <a:bodyPr vert="wordArtVertRtl" wrap="none" lIns="0" tIns="0" rIns="0" bIns="0">
            <a:noAutofit/>
          </a:bodyPr>
          <a:p>
            <a:pPr indent="0"/>
            <a:r>
              <a:rPr lang="zh-CN" sz="1400">
                <a:latin typeface="MingLiU" panose="02020509000000000000" charset="-120"/>
                <a:ea typeface="MingLiU" panose="02020509000000000000" charset="-120"/>
              </a:rPr>
              <a:t>北京辟雍</a:t>
            </a:r>
            <a:endParaRPr lang="zh-CN" sz="1400">
              <a:latin typeface="MingLiU" panose="02020509000000000000" charset="-120"/>
              <a:ea typeface="MingLiU" panose="02020509000000000000" charset="-120"/>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66800" y="933450"/>
            <a:ext cx="7341235" cy="3390900"/>
          </a:xfrm>
          <a:prstGeom prst="rect">
            <a:avLst/>
          </a:prstGeom>
          <a:solidFill>
            <a:srgbClr val="FFFFFF"/>
          </a:solidFill>
        </p:spPr>
        <p:txBody>
          <a:bodyPr lIns="0" tIns="0" rIns="0" bIns="0">
            <a:noAutofit/>
          </a:bodyPr>
          <a:p>
            <a:pPr indent="0">
              <a:spcAft>
                <a:spcPts val="84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关于中国大学的起源</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2130"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商代的右学、西周的辟雍</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2130" indent="12700">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春</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秋时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期稷下学宫、</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孔</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子私学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2130"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西汉太学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2130"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4.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东汊鸿都门学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2130"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5.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宋代书院</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32130"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6.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中国古代无高</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等教育</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9530" indent="0"/>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“三代”教育的共同特点：学在官府、</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官师合一、政教合一</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9530" indent="0"/>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76250" y="5153025"/>
            <a:ext cx="2638425" cy="257175"/>
          </a:xfrm>
          <a:prstGeom prst="rect">
            <a:avLst/>
          </a:prstGeom>
          <a:solidFill>
            <a:srgbClr val="AA2416"/>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sym typeface="+mn-ea"/>
              </a:rPr>
              <a:t>立志•崇德•勤学</a:t>
            </a:r>
            <a:r>
              <a:rPr lang="en-US" sz="1700">
                <a:solidFill>
                  <a:srgbClr val="DAA095"/>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sym typeface="+mn-ea"/>
              </a:rPr>
              <a:t>创新</a:t>
            </a:r>
            <a:endParaRPr lang="zh-CN" sz="1700">
              <a:solidFill>
                <a:srgbClr val="DAA095"/>
              </a:solidFill>
              <a:latin typeface="MingLiU" panose="02020509000000000000" charset="-120"/>
              <a:ea typeface="MingLiU" panose="02020509000000000000" charset="-120"/>
            </a:endParaRPr>
          </a:p>
        </p:txBody>
      </p:sp>
      <p:sp>
        <p:nvSpPr>
          <p:cNvPr id="5" name="矩形 4"/>
          <p:cNvSpPr/>
          <p:nvPr/>
        </p:nvSpPr>
        <p:spPr>
          <a:xfrm>
            <a:off x="5581650" y="4048125"/>
            <a:ext cx="2390775" cy="276225"/>
          </a:xfrm>
          <a:prstGeom prst="rect">
            <a:avLst/>
          </a:prstGeom>
          <a:solidFill>
            <a:srgbClr val="FFFFFF"/>
          </a:solidFill>
        </p:spPr>
        <p:txBody>
          <a:bodyPr wrap="none" lIns="0" tIns="0" rIns="0" bIns="0">
            <a:noAutofit/>
          </a:bodyPr>
          <a:p>
            <a:pPr indent="0"/>
            <a:endParaRPr lang="zh-CN">
              <a:solidFill>
                <a:srgbClr val="1C1CD9"/>
              </a:solidFill>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95350" y="1390650"/>
            <a:ext cx="7411085" cy="2952750"/>
          </a:xfrm>
          <a:prstGeom prst="rect">
            <a:avLst/>
          </a:prstGeom>
          <a:solidFill>
            <a:srgbClr val="FFFFFF"/>
          </a:solidFill>
        </p:spPr>
        <p:txBody>
          <a:bodyPr lIns="0" tIns="0" rIns="0" bIns="0">
            <a:noAutofit/>
          </a:bodyPr>
          <a:p>
            <a:pPr indent="0">
              <a:spcAft>
                <a:spcPts val="98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关于西方大学的起源</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68655"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Bolongna university 1088</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年，</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932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年历史，</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大学元年。</a:t>
            </a:r>
            <a:endParaRPr lang="zh-CN" i="1">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668655"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 Sa </a:t>
            </a:r>
            <a:r>
              <a:rPr lang="en-US">
                <a:solidFill>
                  <a:srgbClr val="3B3BDF"/>
                </a:solidFill>
                <a:latin typeface="宋体" panose="02010600030101010101" pitchFamily="2" charset="-122"/>
                <a:ea typeface="宋体" panose="02010600030101010101" pitchFamily="2" charset="-122"/>
                <a:cs typeface="宋体" panose="02010600030101010101" pitchFamily="2" charset="-122"/>
              </a:rPr>
              <a:t>I </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amanca university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1218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802</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历史,</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晚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130 年。</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68655" indent="1270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 Comptence university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1293</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727</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历史,</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205年。</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68655" indent="12700">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 巴</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黎大学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，1150 —1160，1261定名。</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68655" indent="12700">
              <a:spcAft>
                <a:spcPts val="84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5.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牛津大学1167,从巴大回到英国师生建立。</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668655" indent="12700"/>
            <a:r>
              <a:rPr lang="en-US">
                <a:solidFill>
                  <a:srgbClr val="1C1CD9"/>
                </a:solidFill>
                <a:latin typeface="宋体" panose="02010600030101010101" pitchFamily="2" charset="-122"/>
                <a:ea typeface="宋体" panose="02010600030101010101" pitchFamily="2" charset="-122"/>
                <a:cs typeface="宋体" panose="02010600030101010101" pitchFamily="2" charset="-122"/>
              </a:rPr>
              <a:t>6.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剑桥大学1209</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建立。</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571500" y="266700"/>
            <a:ext cx="8743950" cy="4400550"/>
          </a:xfrm>
          <a:prstGeom prst="rect">
            <a:avLst/>
          </a:prstGeom>
          <a:solidFill>
            <a:srgbClr val="FFFFFF"/>
          </a:solidFill>
        </p:spPr>
        <p:txBody>
          <a:bodyPr lIns="0" tIns="0" rIns="0" bIns="0">
            <a:noAutofit/>
          </a:bodyPr>
          <a:p>
            <a:pPr indent="0">
              <a:lnSpc>
                <a:spcPts val="3465"/>
              </a:lnSpc>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牛津大学和剑桥大学的关系</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346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12世纪之前英国是没有大学的，人们都是去法国和其它欧陆国家求学。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346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1167年，</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当时英</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格兰国王同法兰西国王发生争吵，英</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王一气</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之下，把寄读于巴黎大学的英国学者召回，</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禁止</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他们再去巴黎大学。另一说法是，法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王一气</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之下， 把英国学者从巴黎大学赶回英国。不管</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如何，</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这些学者从巴黎回国，聚集于牛津， 在天主教本骂会的协助下，从事经院哲学的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教学与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研究。于是人们开始把牛津作为一个“总学”，这实</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际上就</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是牛津大学的前身。学者们之所以会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聚集在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牛津， 是由于当时亨利二世把他的一个宫殿建在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牛津，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学者们为取得国王的保护，就来 到了这里。</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609600" y="1095375"/>
            <a:ext cx="8401050" cy="3362325"/>
          </a:xfrm>
          <a:prstGeom prst="rect">
            <a:avLst/>
          </a:prstGeom>
          <a:solidFill>
            <a:srgbClr val="FFFFFF"/>
          </a:solidFill>
        </p:spPr>
        <p:txBody>
          <a:bodyPr lIns="0" tIns="0" rIns="0" bIns="0">
            <a:noAutofit/>
          </a:bodyPr>
          <a:p>
            <a:pPr indent="0">
              <a:lnSpc>
                <a:spcPts val="3485"/>
              </a:lnSpc>
              <a:spcBef>
                <a:spcPts val="1120"/>
              </a:spcBef>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牛津大学和剑桥大学的关系</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33400" algn="just">
              <a:lnSpc>
                <a:spcPts val="348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12世纪末，牛津被称为“师生大学”。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33400" algn="just">
              <a:lnSpc>
                <a:spcPts val="348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1201年，牛津有了第一位校长。</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33400" algn="just">
              <a:lnSpc>
                <a:spcPts val="348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1209年，在牛津学生与镇民的冲突事件过后，一些牛津的学者迁离至东北 方的由方济会，本骂会和圣衣会修士建立的剑桥镇，并成立剑桥大学。自此之 后，两间大学彼此之间展开相当悠久的竞争岁月。</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33400" algn="just">
              <a:lnSpc>
                <a:spcPts val="33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1214年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6月</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20 0,经过一名教皇使节的磋商，大学重新回到了牛津，并得到了特许。牛津大学的身份直到</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1571年通过的一项法案而得到正式的确定。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476250" y="5153025"/>
            <a:ext cx="2638425" cy="257175"/>
          </a:xfrm>
          <a:prstGeom prst="rect">
            <a:avLst/>
          </a:prstGeom>
          <a:solidFill>
            <a:srgbClr val="AA2416"/>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rPr>
              <a:t>勤学</a:t>
            </a:r>
            <a:r>
              <a:rPr lang="en-US" sz="1700">
                <a:solidFill>
                  <a:srgbClr val="ECDBCD"/>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
        <p:nvSpPr>
          <p:cNvPr id="4" name="矩形 3"/>
          <p:cNvSpPr/>
          <p:nvPr/>
        </p:nvSpPr>
        <p:spPr>
          <a:xfrm>
            <a:off x="2644775" y="1879600"/>
            <a:ext cx="2695575" cy="542925"/>
          </a:xfrm>
          <a:prstGeom prst="rect">
            <a:avLst/>
          </a:prstGeom>
          <a:solidFill>
            <a:srgbClr val="FFFFFF"/>
          </a:solidFill>
        </p:spPr>
        <p:txBody>
          <a:bodyPr wrap="none" lIns="0" tIns="0" rIns="0" bIns="0">
            <a:noAutofit/>
          </a:bodyPr>
          <a:p>
            <a:pPr indent="0"/>
            <a:r>
              <a:rPr lang="zh-CN" sz="4800" b="1">
                <a:solidFill>
                  <a:srgbClr val="E7211E"/>
                </a:solidFill>
                <a:latin typeface="宋体" panose="02010600030101010101" pitchFamily="2" charset="-122"/>
                <a:ea typeface="宋体" panose="02010600030101010101" pitchFamily="2" charset="-122"/>
              </a:rPr>
              <a:t>教育的起源</a:t>
            </a:r>
            <a:endParaRPr lang="zh-CN" sz="4800" b="1">
              <a:solidFill>
                <a:srgbClr val="E7211E"/>
              </a:solidFill>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图片 11" descr="20221031_093910_029"/>
          <p:cNvPicPr>
            <a:picLocks noChangeAspect="1"/>
          </p:cNvPicPr>
          <p:nvPr/>
        </p:nvPicPr>
        <p:blipFill>
          <a:blip r:embed="rId1"/>
          <a:stretch>
            <a:fillRect/>
          </a:stretch>
        </p:blipFill>
        <p:spPr>
          <a:xfrm>
            <a:off x="0" y="0"/>
            <a:ext cx="9753600" cy="5486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90600" y="857250"/>
            <a:ext cx="2505075" cy="28575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rPr>
              <a:t>（一）原始社会的教育</a:t>
            </a:r>
            <a:endParaRPr lang="zh-CN" sz="2400" b="1">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847725" y="1400175"/>
            <a:ext cx="8058150" cy="3009900"/>
          </a:xfrm>
          <a:prstGeom prst="rect">
            <a:avLst/>
          </a:prstGeom>
          <a:solidFill>
            <a:srgbClr val="FFFFFF"/>
          </a:solidFill>
        </p:spPr>
        <p:txBody>
          <a:bodyPr lIns="0" tIns="0" rIns="0" bIns="0">
            <a:noAutofit/>
          </a:bodyPr>
          <a:p>
            <a:pPr indent="482600">
              <a:lnSpc>
                <a:spcPts val="2925"/>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据考证，在原始社会，确切地说在母系氏族社会时期，曾出现过一种公共教育机构——“青年之家”。</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3185"/>
              </a:lnSpc>
              <a:spcAft>
                <a:spcPts val="2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教育者：成年人，</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无专职人员</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82600">
              <a:lnSpc>
                <a:spcPts val="3185"/>
              </a:lnSpc>
              <a:spcAft>
                <a:spcPts val="2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受教育者：儿童</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3185"/>
              </a:lnSpc>
              <a:spcAft>
                <a:spcPts val="2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教育中介：教育活动在生产生活中进行；教育的手段局限于言传身教；</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ts val="34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教育的内容包括生产劳动教育、生活习俗教育、原始宗教教育、原始艺术教育、体能和军事训练</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00100" y="695325"/>
            <a:ext cx="8515350" cy="4152900"/>
          </a:xfrm>
          <a:prstGeom prst="rect">
            <a:avLst/>
          </a:prstGeom>
          <a:solidFill>
            <a:srgbClr val="FFFFFF"/>
          </a:solidFill>
        </p:spPr>
        <p:txBody>
          <a:bodyPr lIns="0" tIns="0" rIns="0" bIns="0">
            <a:noAutofit/>
          </a:bodyPr>
          <a:p>
            <a:pPr indent="0">
              <a:spcAft>
                <a:spcPts val="420"/>
              </a:spcAft>
            </a:pPr>
            <a:r>
              <a:rPr lang="zh-CN" sz="2400" b="1">
                <a:solidFill>
                  <a:srgbClr val="1C1CD9"/>
                </a:solidFill>
                <a:latin typeface="宋体" panose="02010600030101010101" pitchFamily="2" charset="-122"/>
                <a:ea typeface="宋体" panose="02010600030101010101" pitchFamily="2" charset="-122"/>
              </a:rPr>
              <a:t>（二）奴隶社会：学校的产生</a:t>
            </a:r>
            <a:endParaRPr lang="zh-CN" sz="2400" b="1">
              <a:solidFill>
                <a:srgbClr val="1C1CD9"/>
              </a:solidFill>
              <a:latin typeface="宋体" panose="02010600030101010101" pitchFamily="2" charset="-122"/>
              <a:ea typeface="宋体" panose="02010600030101010101" pitchFamily="2" charset="-122"/>
            </a:endParaRPr>
          </a:p>
          <a:p>
            <a:pPr indent="673100">
              <a:lnSpc>
                <a:spcPts val="3225"/>
              </a:lnSpc>
              <a:spcAft>
                <a:spcPts val="2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在我国，学校的萌芽在原始社会末期就可能出现了。古籍中传说虞舜时代便已有了 “庠”这种社会机构。起源于养老与敬老 的风俗，以养老为主，并附带教育儿童和青年的功能。“但是， 那时的“庠”并不能算是一种学校，而是一种带教育作用的养老机构。</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673100">
              <a:lnSpc>
                <a:spcPts val="3300"/>
              </a:lnSpc>
              <a:spcAft>
                <a:spcPts val="420"/>
              </a:spcAft>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夏朝已开始进入奴隶制</a:t>
            </a:r>
            <a:r>
              <a:rPr lang="zh-CN">
                <a:solidFill>
                  <a:srgbClr val="A84E48"/>
                </a:solidFill>
                <a:latin typeface="宋体" panose="02010600030101010101" pitchFamily="2" charset="-122"/>
                <a:ea typeface="宋体" panose="02010600030101010101" pitchFamily="2" charset="-122"/>
                <a:cs typeface="宋体" panose="02010600030101010101" pitchFamily="2" charset="-122"/>
              </a:rPr>
              <a:t>社会，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产生了学校，“庠”才成为学校。序”和“校”起源于军事训练的需要。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673100">
              <a:lnSpc>
                <a:spcPts val="31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至商朝，学校的存在已有了确凿的证据，但古籍所载商代学 校的名称不一。商朝已经有了 “序”、“庠”、“学”、“瞽宗”</a:t>
            </a: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14925"/>
            <a:ext cx="2657475" cy="314325"/>
          </a:xfrm>
          <a:prstGeom prst="rect">
            <a:avLst/>
          </a:prstGeom>
          <a:solidFill>
            <a:srgbClr val="AA2416"/>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妫学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23900" y="266700"/>
            <a:ext cx="8601075" cy="400050"/>
          </a:xfrm>
          <a:prstGeom prst="rect">
            <a:avLst/>
          </a:prstGeom>
          <a:solidFill>
            <a:srgbClr val="FFFFFF"/>
          </a:solidFill>
        </p:spPr>
        <p:txBody>
          <a:bodyPr lIns="0" tIns="0" rIns="0" bIns="0">
            <a:noAutofit/>
          </a:bodyPr>
          <a:p>
            <a:pPr indent="0" algn="just"/>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学校在这一时期产生的原因             </a:t>
            </a:r>
            <a:endParaRPr lang="en-US" sz="2400" b="1">
              <a:solidFill>
                <a:srgbClr val="B46B68"/>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723900" y="752475"/>
            <a:ext cx="8601075" cy="4286250"/>
          </a:xfrm>
          <a:prstGeom prst="rect">
            <a:avLst/>
          </a:prstGeom>
          <a:solidFill>
            <a:srgbClr val="FFFFFF"/>
          </a:solidFill>
        </p:spPr>
        <p:txBody>
          <a:bodyPr lIns="0" tIns="0" rIns="0" bIns="0">
            <a:noAutofit/>
          </a:bodyPr>
          <a:p>
            <a:pPr indent="444500" algn="just">
              <a:lnSpc>
                <a:spcPct val="88000"/>
              </a:lnSpc>
              <a:spcAft>
                <a:spcPts val="350"/>
              </a:spcAft>
            </a:pPr>
            <a:r>
              <a:rPr lang="zh-CN" sz="1700">
                <a:solidFill>
                  <a:srgbClr val="E7211E"/>
                </a:solidFill>
                <a:latin typeface="宋体" panose="02010600030101010101" pitchFamily="2" charset="-122"/>
                <a:ea typeface="宋体" panose="02010600030101010101" pitchFamily="2" charset="-122"/>
                <a:cs typeface="宋体" panose="02010600030101010101" pitchFamily="2" charset="-122"/>
              </a:rPr>
              <a:t>1.</a:t>
            </a:r>
            <a:r>
              <a:rPr lang="zh-CN" sz="1700" b="1">
                <a:solidFill>
                  <a:srgbClr val="E7211E"/>
                </a:solidFill>
                <a:latin typeface="宋体" panose="02010600030101010101" pitchFamily="2" charset="-122"/>
                <a:ea typeface="宋体" panose="02010600030101010101" pitchFamily="2" charset="-122"/>
                <a:cs typeface="宋体" panose="02010600030101010101" pitchFamily="2" charset="-122"/>
              </a:rPr>
              <a:t> 经济上</a:t>
            </a:r>
            <a:r>
              <a:rPr lang="zh-CN" sz="1700">
                <a:solidFill>
                  <a:srgbClr val="E7211E"/>
                </a:solidFill>
                <a:latin typeface="宋体" panose="02010600030101010101" pitchFamily="2" charset="-122"/>
                <a:ea typeface="宋体" panose="02010600030101010101" pitchFamily="2" charset="-122"/>
                <a:cs typeface="宋体" panose="02010600030101010101" pitchFamily="2" charset="-122"/>
              </a:rPr>
              <a:t>：</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私有制已逐</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步形成</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44500" algn="just">
              <a:lnSpc>
                <a:spcPts val="2700"/>
              </a:lnSpc>
              <a:spcAft>
                <a:spcPts val="630"/>
              </a:spcAft>
            </a:pPr>
            <a:r>
              <a:rPr lang="zh-CN" sz="1700">
                <a:solidFill>
                  <a:srgbClr val="E7211E"/>
                </a:solidFill>
                <a:latin typeface="宋体" panose="02010600030101010101" pitchFamily="2" charset="-122"/>
                <a:ea typeface="宋体" panose="02010600030101010101" pitchFamily="2" charset="-122"/>
                <a:cs typeface="宋体" panose="02010600030101010101" pitchFamily="2" charset="-122"/>
              </a:rPr>
              <a:t>2. </a:t>
            </a:r>
            <a:r>
              <a:rPr lang="zh-CN" sz="1700" b="1">
                <a:solidFill>
                  <a:srgbClr val="E7211E"/>
                </a:solidFill>
                <a:latin typeface="宋体" panose="02010600030101010101" pitchFamily="2" charset="-122"/>
                <a:ea typeface="宋体" panose="02010600030101010101" pitchFamily="2" charset="-122"/>
                <a:cs typeface="宋体" panose="02010600030101010101" pitchFamily="2" charset="-122"/>
              </a:rPr>
              <a:t>政治上</a:t>
            </a:r>
            <a:r>
              <a:rPr lang="zh-CN" sz="1700">
                <a:solidFill>
                  <a:srgbClr val="E7211E"/>
                </a:solidFill>
                <a:latin typeface="宋体" panose="02010600030101010101" pitchFamily="2" charset="-122"/>
                <a:ea typeface="宋体" panose="02010600030101010101" pitchFamily="2" charset="-122"/>
                <a:cs typeface="宋体" panose="02010600030101010101" pitchFamily="2" charset="-122"/>
              </a:rPr>
              <a:t>：</a:t>
            </a:r>
            <a:r>
              <a:rPr lang="zh-CN" sz="1700">
                <a:solidFill>
                  <a:srgbClr val="0707E0"/>
                </a:solidFill>
                <a:latin typeface="宋体" panose="02010600030101010101" pitchFamily="2" charset="-122"/>
                <a:ea typeface="宋体" panose="02010600030101010101" pitchFamily="2" charset="-122"/>
                <a:cs typeface="宋体" panose="02010600030101010101" pitchFamily="2" charset="-122"/>
              </a:rPr>
              <a:t>出现</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阶级和阶级压迫。统治者必然要垄断</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知识，</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垄断</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教育，以</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利于培 养为他们</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统治服务的大大小小的公职</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人员和</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官吏，</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使教育成为巩固他们特权地位的重 要工具。</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44500" algn="just">
              <a:lnSpc>
                <a:spcPct val="115000"/>
              </a:lnSpc>
            </a:pPr>
            <a:r>
              <a:rPr lang="zh-CN" sz="1700" b="1">
                <a:solidFill>
                  <a:srgbClr val="E7211E"/>
                </a:solidFill>
                <a:latin typeface="宋体" panose="02010600030101010101" pitchFamily="2" charset="-122"/>
                <a:ea typeface="宋体" panose="02010600030101010101" pitchFamily="2" charset="-122"/>
                <a:cs typeface="宋体" panose="02010600030101010101" pitchFamily="2" charset="-122"/>
              </a:rPr>
              <a:t>3. 文化上</a:t>
            </a:r>
            <a:r>
              <a:rPr lang="zh-CN" sz="1700">
                <a:solidFill>
                  <a:srgbClr val="E7211E"/>
                </a:solidFill>
                <a:latin typeface="宋体" panose="02010600030101010101" pitchFamily="2" charset="-122"/>
                <a:ea typeface="宋体" panose="02010600030101010101" pitchFamily="2" charset="-122"/>
                <a:cs typeface="宋体" panose="02010600030101010101" pitchFamily="2" charset="-122"/>
              </a:rPr>
              <a:t>：</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文字</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的产生</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44500" algn="just">
              <a:lnSpc>
                <a:spcPts val="2625"/>
              </a:lnSpc>
              <a:spcAft>
                <a:spcPts val="350"/>
              </a:spcAft>
            </a:pPr>
            <a:r>
              <a:rPr lang="zh-CN" sz="1700" b="1">
                <a:solidFill>
                  <a:srgbClr val="E7211E"/>
                </a:solidFill>
                <a:latin typeface="宋体" panose="02010600030101010101" pitchFamily="2" charset="-122"/>
                <a:ea typeface="宋体" panose="02010600030101010101" pitchFamily="2" charset="-122"/>
                <a:cs typeface="宋体" panose="02010600030101010101" pitchFamily="2" charset="-122"/>
              </a:rPr>
              <a:t>4. 社会上：脑力劳动和体力劳动分化</a:t>
            </a:r>
            <a:endParaRPr lang="zh-CN" sz="1700" b="1">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44500" algn="just">
              <a:lnSpc>
                <a:spcPts val="2625"/>
              </a:lnSpc>
              <a:spcAft>
                <a:spcPts val="350"/>
              </a:spcAft>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当社会</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物质生产丰富</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到足以</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使一部</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分人可</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以从物质生产</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的母体</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中分化出来，</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专门 </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从事文化教育活动，</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如巫、</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祝、卜、史等。出现了</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单纯的体力劳</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动者与管理、经营或 </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治理</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国事，以及从事宗教艺术等特权</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分子之间的大</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分工。</a:t>
            </a:r>
            <a:endParaRPr lang="zh-CN" sz="17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44500" algn="just">
              <a:lnSpc>
                <a:spcPts val="2625"/>
              </a:lnSpc>
              <a:spcAft>
                <a:spcPts val="350"/>
              </a:spcAft>
            </a:pP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随着这场分工</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的日益扩大，</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培养少数特权分</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子的社</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会需求也与日俱增，</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必</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然需要 产</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生与之</a:t>
            </a:r>
            <a:r>
              <a:rPr lang="zh-CN" sz="1700">
                <a:solidFill>
                  <a:srgbClr val="3B3BDF"/>
                </a:solidFill>
                <a:latin typeface="宋体" panose="02010600030101010101" pitchFamily="2" charset="-122"/>
                <a:ea typeface="宋体" panose="02010600030101010101" pitchFamily="2" charset="-122"/>
                <a:cs typeface="宋体" panose="02010600030101010101" pitchFamily="2" charset="-122"/>
              </a:rPr>
              <a:t>相适应的教育</a:t>
            </a: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机构。</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44500" algn="just">
              <a:lnSpc>
                <a:spcPts val="2625"/>
              </a:lnSpc>
            </a:pPr>
            <a:r>
              <a:rPr lang="zh-CN" sz="1700" b="1">
                <a:solidFill>
                  <a:srgbClr val="E7211E"/>
                </a:solidFill>
                <a:latin typeface="宋体" panose="02010600030101010101" pitchFamily="2" charset="-122"/>
                <a:ea typeface="宋体" panose="02010600030101010101" pitchFamily="2" charset="-122"/>
                <a:cs typeface="宋体" panose="02010600030101010101" pitchFamily="2" charset="-122"/>
              </a:rPr>
              <a:t>产生于特权阶级的特权需要</a:t>
            </a:r>
            <a:endParaRPr lang="zh-CN" sz="1700" b="1">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42950" y="600075"/>
            <a:ext cx="8448675" cy="3276600"/>
          </a:xfrm>
          <a:prstGeom prst="rect">
            <a:avLst/>
          </a:prstGeom>
          <a:solidFill>
            <a:srgbClr val="FFFFFF"/>
          </a:solidFill>
        </p:spPr>
        <p:txBody>
          <a:bodyPr lIns="0" tIns="0" rIns="0" bIns="0">
            <a:noAutofit/>
          </a:bodyPr>
          <a:p>
            <a:pPr indent="0">
              <a:spcAft>
                <a:spcPts val="840"/>
              </a:spcAft>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（三）古代社会：奴隶社会——古代学校的出现</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19405" indent="0">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 教育者：官师合一</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19405" indent="0">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受教育者：奴隶主贵族子弟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教育中介：在专门的学校中进行；文字成为教育媒介，形成系统教育模式</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157605" indent="0">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“六艺”：指礼、乐、射、御、书、数</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R="306705" indent="0" algn="ctr">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惟官有书，而民无书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R="306705" indent="0" algn="ctr">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惟官有器，而民无器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R="306705" indent="0" algn="ct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惟官有学，而民无学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90575" y="885825"/>
            <a:ext cx="8096250" cy="3133725"/>
          </a:xfrm>
          <a:prstGeom prst="rect">
            <a:avLst/>
          </a:prstGeom>
          <a:solidFill>
            <a:srgbClr val="FFFFFF"/>
          </a:solidFill>
        </p:spPr>
        <p:txBody>
          <a:bodyPr lIns="0" tIns="0" rIns="0" bIns="0">
            <a:noAutofit/>
          </a:bodyPr>
          <a:p>
            <a:pPr marL="93980" indent="0">
              <a:lnSpc>
                <a:spcPts val="3375"/>
              </a:lnSpc>
              <a:spcAft>
                <a:spcPts val="1120"/>
              </a:spcAft>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（四）古代社会：封建社会——古代学校的进一步发展</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20700">
              <a:lnSpc>
                <a:spcPct val="150000"/>
              </a:lnSpc>
              <a:spcAft>
                <a:spcPts val="2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 教育者：博士、书师、经师、助教</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20700">
              <a:lnSpc>
                <a:spcPct val="1500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受教育者：封建主贵族子弟、少数平民子弟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20700">
              <a:lnSpc>
                <a:spcPts val="3375"/>
              </a:lnSpc>
              <a:spcAft>
                <a:spcPts val="2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教育中介：教育目的培养统治人才；教育活动在专门的学校中进行, 学校系统更加完备；教育的内容儒家经典四书五经</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20700">
              <a:lnSpc>
                <a:spcPts val="3375"/>
              </a:lnSpc>
              <a:spcAft>
                <a:spcPts val="2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四书：《论语》《孟子》《大学》《中庸》</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20700">
              <a:lnSpc>
                <a:spcPts val="33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五经：《诗经》《尚书》《礼记》《周易》《春秋》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20221031_093910_035"/>
          <p:cNvPicPr>
            <a:picLocks noChangeAspect="1"/>
          </p:cNvPicPr>
          <p:nvPr/>
        </p:nvPicPr>
        <p:blipFill>
          <a:blip r:embed="rId1"/>
          <a:stretch>
            <a:fillRect/>
          </a:stretch>
        </p:blipFill>
        <p:spPr>
          <a:xfrm>
            <a:off x="0" y="0"/>
            <a:ext cx="9753600" cy="5486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20221031_093910_036"/>
          <p:cNvPicPr>
            <a:picLocks noChangeAspect="1"/>
          </p:cNvPicPr>
          <p:nvPr/>
        </p:nvPicPr>
        <p:blipFill>
          <a:blip r:embed="rId1"/>
          <a:stretch>
            <a:fillRect/>
          </a:stretch>
        </p:blipFill>
        <p:spPr>
          <a:xfrm>
            <a:off x="0" y="0"/>
            <a:ext cx="9753600" cy="5486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8175" y="819150"/>
            <a:ext cx="5143500" cy="28575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（五）现代社会——工业生产、现代学校产生</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638175" y="1552575"/>
            <a:ext cx="8553450" cy="2667000"/>
          </a:xfrm>
          <a:prstGeom prst="rect">
            <a:avLst/>
          </a:prstGeom>
          <a:solidFill>
            <a:srgbClr val="FFFFFF"/>
          </a:solidFill>
        </p:spPr>
        <p:txBody>
          <a:bodyPr lIns="0" tIns="0" rIns="0" bIns="0">
            <a:noAutofit/>
          </a:bodyPr>
          <a:p>
            <a:pPr indent="0">
              <a:lnSpc>
                <a:spcPts val="2885"/>
              </a:lnSpc>
              <a:spcAft>
                <a:spcPts val="42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.背景</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885"/>
              </a:lnSpc>
              <a:spcAft>
                <a:spcPts val="42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17</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纪英国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的产业革命，揭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开了现</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代学校发展的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序幕，</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为满足工业生产需要的普通劳动者的教育产生了</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文科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中学、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实科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中学、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普通教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育的形成及各个不同 层次的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衔接，</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至19世纪下半期，严格意义上的学校教育系统在西方已基本形成</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88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我国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学校的正规化走了很</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长的一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段历史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时期，我国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的学校虽历经</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数代，</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形式 日益多样化，层次也日益多样，但组织程度远不像今天</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严密，</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可以说，直到19</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世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纪末，仿照西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方的样式设立</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“学堂”前，尚未出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现真正</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意义上的学校</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23925" y="857250"/>
            <a:ext cx="6896100" cy="3209925"/>
          </a:xfrm>
          <a:prstGeom prst="rect">
            <a:avLst/>
          </a:prstGeom>
          <a:solidFill>
            <a:srgbClr val="FFFFFF"/>
          </a:solidFill>
        </p:spPr>
        <p:txBody>
          <a:bodyPr lIns="0" tIns="0" rIns="0" bIns="0">
            <a:noAutofit/>
          </a:bodyPr>
          <a:p>
            <a:pPr indent="0">
              <a:spcAft>
                <a:spcPts val="2520"/>
              </a:spcAft>
            </a:pP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学校作为一个组织严密的教育机构来说，具备下列条件：</a:t>
            </a:r>
            <a:endParaRPr lang="zh-CN" b="1">
              <a:solidFill>
                <a:srgbClr val="E7211E"/>
              </a:solidFill>
              <a:latin typeface="宋体" panose="02010600030101010101" pitchFamily="2" charset="-122"/>
              <a:ea typeface="宋体" panose="02010600030101010101" pitchFamily="2" charset="-122"/>
              <a:cs typeface="宋体" panose="02010600030101010101" pitchFamily="2" charset="-122"/>
            </a:endParaRPr>
          </a:p>
          <a:p>
            <a:pPr marL="528955" indent="0">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 严格的入学规定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28955" indent="0">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修业年限的规定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28955" indent="0">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分年级教学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28955" indent="0">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 有明确的课程方面的要求</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28955" indent="0">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(5) 有严密的管理制度，特别是严格的组织纪律方面的规定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28955" indent="0">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(6) 有较为固定的专职教学人员</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28955" indent="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(7) 有较为固定的教学场所</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p:sp>
        <p:nvSpPr>
          <p:cNvPr id="2" name="矩形 1"/>
          <p:cNvSpPr/>
          <p:nvPr/>
        </p:nvSpPr>
        <p:spPr>
          <a:xfrm>
            <a:off x="923925" y="733425"/>
            <a:ext cx="2295525" cy="352425"/>
          </a:xfrm>
          <a:prstGeom prst="rect">
            <a:avLst/>
          </a:prstGeom>
          <a:solidFill>
            <a:srgbClr val="FFFFFF"/>
          </a:solidFill>
        </p:spPr>
        <p:txBody>
          <a:bodyPr wrap="none" lIns="0" tIns="0" rIns="0" bIns="0">
            <a:noAutofit/>
          </a:bodyPr>
          <a:p>
            <a:pPr indent="12700"/>
            <a:r>
              <a:rPr lang="zh-CN" sz="3200" b="1">
                <a:solidFill>
                  <a:srgbClr val="0707E0"/>
                </a:solidFill>
                <a:latin typeface="宋体" panose="02010600030101010101" pitchFamily="2" charset="-122"/>
                <a:ea typeface="宋体" panose="02010600030101010101" pitchFamily="2" charset="-122"/>
              </a:rPr>
              <a:t>一、教育的概念</a:t>
            </a:r>
            <a:endParaRPr lang="zh-CN" sz="3200" b="1">
              <a:solidFill>
                <a:srgbClr val="0707E0"/>
              </a:solidFill>
              <a:latin typeface="宋体" panose="02010600030101010101" pitchFamily="2" charset="-122"/>
              <a:ea typeface="宋体" panose="02010600030101010101" pitchFamily="2" charset="-122"/>
            </a:endParaRPr>
          </a:p>
        </p:txBody>
      </p:sp>
      <p:sp>
        <p:nvSpPr>
          <p:cNvPr id="5" name="矩形 4"/>
          <p:cNvSpPr/>
          <p:nvPr/>
        </p:nvSpPr>
        <p:spPr>
          <a:xfrm>
            <a:off x="942975" y="1657350"/>
            <a:ext cx="3028950" cy="238125"/>
          </a:xfrm>
          <a:prstGeom prst="rect">
            <a:avLst/>
          </a:prstGeom>
          <a:solidFill>
            <a:srgbClr val="FFFFFF"/>
          </a:solidFill>
        </p:spPr>
        <p:txBody>
          <a:bodyPr wrap="none" lIns="0" tIns="0" rIns="0" bIns="0">
            <a:noAutofit/>
          </a:bodyPr>
          <a:p>
            <a:pPr indent="12700"/>
            <a:r>
              <a:rPr lang="zh-CN" sz="2400">
                <a:solidFill>
                  <a:srgbClr val="0707E0"/>
                </a:solidFill>
                <a:latin typeface="宋体" panose="02010600030101010101" pitchFamily="2" charset="-122"/>
                <a:ea typeface="宋体" panose="02010600030101010101" pitchFamily="2" charset="-122"/>
                <a:cs typeface="宋体" panose="02010600030101010101" pitchFamily="2" charset="-122"/>
              </a:rPr>
              <a:t>（一）“教育”的日常用法</a:t>
            </a:r>
            <a:endParaRPr lang="zh-CN" sz="2400">
              <a:solidFill>
                <a:srgbClr val="0707E0"/>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1204595" y="2239010"/>
            <a:ext cx="5829300" cy="567690"/>
          </a:xfrm>
          <a:prstGeom prst="rect">
            <a:avLst/>
          </a:prstGeom>
          <a:solidFill>
            <a:srgbClr val="FFFFFF"/>
          </a:solidFill>
        </p:spPr>
        <p:txBody>
          <a:bodyPr wrap="none" lIns="0" tIns="0" rIns="0" bIns="0">
            <a:noAutofit/>
          </a:bodyPr>
          <a:p>
            <a:pPr indent="1270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某同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学看电影后：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从这部影片中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受到了深刻的</a:t>
            </a:r>
            <a:r>
              <a:rPr lang="zh-CN">
                <a:solidFill>
                  <a:srgbClr val="F14646"/>
                </a:solidFill>
                <a:latin typeface="宋体" panose="02010600030101010101" pitchFamily="2" charset="-122"/>
                <a:ea typeface="宋体" panose="02010600030101010101" pitchFamily="2" charset="-122"/>
                <a:cs typeface="宋体" panose="02010600030101010101" pitchFamily="2" charset="-122"/>
              </a:rPr>
              <a:t>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584200" y="2628900"/>
            <a:ext cx="6324600" cy="1466850"/>
          </a:xfrm>
          <a:prstGeom prst="rect">
            <a:avLst/>
          </a:prstGeom>
          <a:solidFill>
            <a:srgbClr val="FFFFFF"/>
          </a:solidFill>
        </p:spPr>
        <p:txBody>
          <a:bodyPr lIns="0" tIns="0" rIns="0" bIns="0">
            <a:noAutofit/>
          </a:bodyPr>
          <a:p>
            <a:pPr marL="668655" indent="12700">
              <a:lnSpc>
                <a:spcPts val="5775"/>
              </a:lnSpc>
            </a:pP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政府官员大会发言：“教育是振兴地方经济的基础。”</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668655" indent="12700">
              <a:lnSpc>
                <a:spcPts val="5775"/>
              </a:lnSpc>
            </a:pP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家庭成员：“要有出息。” “是怎样教育孩子的？”</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nvSpPr>
        <p:spPr>
          <a:xfrm>
            <a:off x="7397115" y="2095500"/>
            <a:ext cx="1476375" cy="2115185"/>
          </a:xfrm>
          <a:prstGeom prst="rect">
            <a:avLst/>
          </a:prstGeom>
          <a:solidFill>
            <a:srgbClr val="FFFFFF"/>
          </a:solidFill>
        </p:spPr>
        <p:txBody>
          <a:bodyPr lIns="0" tIns="0" rIns="0" bIns="0">
            <a:noAutofit/>
          </a:bodyPr>
          <a:p>
            <a:pPr indent="0">
              <a:lnSpc>
                <a:spcPct val="150000"/>
              </a:lnSpc>
              <a:spcAft>
                <a:spcPts val="2520"/>
              </a:spcAft>
            </a:pPr>
            <a:r>
              <a:rPr lang="zh-CN" b="1">
                <a:solidFill>
                  <a:srgbClr val="C00000"/>
                </a:solidFill>
                <a:latin typeface="MingLiU" panose="02020509000000000000" charset="-120"/>
                <a:ea typeface="MingLiU" panose="02020509000000000000" charset="-120"/>
              </a:rPr>
              <a:t>思想转变过程</a:t>
            </a:r>
            <a:endParaRPr lang="zh-CN" b="1">
              <a:solidFill>
                <a:srgbClr val="C00000"/>
              </a:solidFill>
              <a:latin typeface="MingLiU" panose="02020509000000000000" charset="-120"/>
              <a:ea typeface="MingLiU" panose="02020509000000000000" charset="-120"/>
            </a:endParaRPr>
          </a:p>
          <a:p>
            <a:pPr indent="0">
              <a:lnSpc>
                <a:spcPct val="150000"/>
              </a:lnSpc>
              <a:spcAft>
                <a:spcPts val="2520"/>
              </a:spcAft>
            </a:pPr>
            <a:r>
              <a:rPr lang="zh-CN" b="1">
                <a:solidFill>
                  <a:srgbClr val="C00000"/>
                </a:solidFill>
                <a:latin typeface="MingLiU" panose="02020509000000000000" charset="-120"/>
                <a:ea typeface="MingLiU" panose="02020509000000000000" charset="-120"/>
              </a:rPr>
              <a:t>一种社会制度</a:t>
            </a:r>
            <a:endParaRPr lang="zh-CN" b="1">
              <a:solidFill>
                <a:srgbClr val="C00000"/>
              </a:solidFill>
              <a:latin typeface="MingLiU" panose="02020509000000000000" charset="-120"/>
              <a:ea typeface="MingLiU" panose="02020509000000000000" charset="-120"/>
            </a:endParaRPr>
          </a:p>
          <a:p>
            <a:pPr indent="0">
              <a:lnSpc>
                <a:spcPct val="150000"/>
              </a:lnSpc>
              <a:spcAft>
                <a:spcPts val="2520"/>
              </a:spcAft>
            </a:pPr>
            <a:r>
              <a:rPr lang="zh-CN" b="1">
                <a:solidFill>
                  <a:srgbClr val="C00000"/>
                </a:solidFill>
                <a:latin typeface="MingLiU" panose="02020509000000000000" charset="-120"/>
                <a:ea typeface="MingLiU" panose="02020509000000000000" charset="-120"/>
              </a:rPr>
              <a:t>方法</a:t>
            </a:r>
            <a:endParaRPr lang="zh-CN" b="1">
              <a:solidFill>
                <a:srgbClr val="C00000"/>
              </a:solidFill>
              <a:latin typeface="MingLiU" panose="02020509000000000000" charset="-120"/>
              <a:ea typeface="MingLiU" panose="02020509000000000000" charset="-120"/>
            </a:endParaRPr>
          </a:p>
        </p:txBody>
      </p:sp>
      <p:sp>
        <p:nvSpPr>
          <p:cNvPr id="9" name="矩形 8"/>
          <p:cNvSpPr/>
          <p:nvPr/>
        </p:nvSpPr>
        <p:spPr>
          <a:xfrm>
            <a:off x="476250" y="5153025"/>
            <a:ext cx="2638425" cy="276225"/>
          </a:xfrm>
          <a:prstGeom prst="rect">
            <a:avLst/>
          </a:prstGeom>
          <a:solidFill>
            <a:srgbClr val="AB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09650" y="1266825"/>
            <a:ext cx="7581900" cy="2495550"/>
          </a:xfrm>
          <a:prstGeom prst="rect">
            <a:avLst/>
          </a:prstGeom>
          <a:solidFill>
            <a:srgbClr val="FFFFFF"/>
          </a:solidFill>
        </p:spPr>
        <p:txBody>
          <a:bodyPr lIns="0" tIns="0" rIns="0" bIns="0">
            <a:noAutofit/>
          </a:bodyPr>
          <a:p>
            <a:pPr indent="12700">
              <a:lnSpc>
                <a:spcPts val="2850"/>
              </a:lnSpc>
              <a:spcAft>
                <a:spcPts val="29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.现代社 ——工业生产、现代学校产生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50"/>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教育者：专职的教师，师范学校，</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师成为国家的公务员</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50"/>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受教育者：平民子弟、贵族子弟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教育中介：</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班级授课制教学组织形式开始大规模的推行；教学内容涵盖自</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然科学和人文学科；</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形成了严密的学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校体系</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09650" y="1266825"/>
            <a:ext cx="7820025" cy="2524125"/>
          </a:xfrm>
          <a:prstGeom prst="rect">
            <a:avLst/>
          </a:prstGeom>
          <a:solidFill>
            <a:srgbClr val="FFFFFF"/>
          </a:solidFill>
        </p:spPr>
        <p:txBody>
          <a:bodyPr lIns="0" tIns="0" rIns="0" bIns="0">
            <a:noAutofit/>
          </a:bodyPr>
          <a:p>
            <a:pPr indent="0">
              <a:lnSpc>
                <a:spcPts val="2775"/>
              </a:lnSpc>
              <a:spcAft>
                <a:spcPts val="31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.现代社会——后工业社会（信息社会）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775"/>
              </a:lnSpc>
              <a:spcAft>
                <a:spcPts val="6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教育者：专职的教师、兼职教师，专业性职业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775"/>
              </a:lnSpc>
              <a:spcAft>
                <a:spcPts val="6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受教育者：儿童、成人等</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7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教育中介：教学的形式更加多样化，班级授课制、慕课、翻转课堂等教学组织形式的融合；制度化的学校系统和非制度化的学校体系并存</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90575" y="1000125"/>
            <a:ext cx="1857375" cy="295275"/>
          </a:xfrm>
          <a:prstGeom prst="rect">
            <a:avLst/>
          </a:prstGeom>
          <a:solidFill>
            <a:srgbClr val="FFFFFF"/>
          </a:solidFill>
        </p:spPr>
        <p:txBody>
          <a:bodyPr wrap="none" lIns="0" tIns="0" rIns="0" bIns="0">
            <a:noAutofit/>
          </a:bodyPr>
          <a:p>
            <a:pPr indent="12700"/>
            <a:r>
              <a:rPr lang="zh-CN" sz="1700">
                <a:solidFill>
                  <a:srgbClr val="1C1CD9"/>
                </a:solidFill>
                <a:latin typeface="MingLiU" panose="02020509000000000000" charset="-120"/>
                <a:ea typeface="MingLiU" panose="02020509000000000000" charset="-120"/>
              </a:rPr>
              <a:t>学校的未来变化</a:t>
            </a:r>
            <a:endParaRPr lang="zh-CN" sz="1700">
              <a:solidFill>
                <a:srgbClr val="1C1CD9"/>
              </a:solidFill>
              <a:latin typeface="MingLiU" panose="02020509000000000000" charset="-120"/>
              <a:ea typeface="MingLiU" panose="02020509000000000000" charset="-120"/>
            </a:endParaRPr>
          </a:p>
        </p:txBody>
      </p:sp>
      <p:sp>
        <p:nvSpPr>
          <p:cNvPr id="3" name="矩形 2"/>
          <p:cNvSpPr/>
          <p:nvPr/>
        </p:nvSpPr>
        <p:spPr>
          <a:xfrm>
            <a:off x="7486650" y="266700"/>
            <a:ext cx="1838325" cy="428625"/>
          </a:xfrm>
          <a:prstGeom prst="rect">
            <a:avLst/>
          </a:prstGeom>
          <a:solidFill>
            <a:srgbClr val="FFFFFF"/>
          </a:solidFill>
        </p:spPr>
        <p:txBody>
          <a:bodyPr lIns="0" tIns="0" rIns="0" bIns="0">
            <a:noAutofit/>
          </a:bodyPr>
          <a:p>
            <a:pPr indent="0" algn="r"/>
            <a:r>
              <a:rPr lang="en-US" sz="1700">
                <a:solidFill>
                  <a:srgbClr val="A84E48"/>
                </a:solidFill>
                <a:latin typeface="MingLiU" panose="02020509000000000000" charset="-120"/>
              </a:rPr>
              <a:t>©</a:t>
            </a:r>
            <a:r>
              <a:rPr lang="zh-CN" sz="1700">
                <a:solidFill>
                  <a:srgbClr val="A84E48"/>
                </a:solidFill>
                <a:latin typeface="MingLiU" panose="02020509000000000000" charset="-120"/>
                <a:ea typeface="MingLiU" panose="02020509000000000000" charset="-120"/>
              </a:rPr>
              <a:t>勒爿乎</a:t>
            </a:r>
            <a:r>
              <a:rPr lang="en-US" sz="1300" b="1">
                <a:solidFill>
                  <a:srgbClr val="A84E48"/>
                </a:solidFill>
                <a:latin typeface="Arial" panose="020B0604020202020204"/>
              </a:rPr>
              <a:t>jt</a:t>
            </a:r>
            <a:endParaRPr lang="en-US" sz="1300" b="1">
              <a:solidFill>
                <a:srgbClr val="A84E48"/>
              </a:solidFill>
              <a:latin typeface="Arial" panose="020B0604020202020204"/>
            </a:endParaRPr>
          </a:p>
          <a:p>
            <a:pPr indent="0" algn="r">
              <a:lnSpc>
                <a:spcPct val="75000"/>
              </a:lnSpc>
            </a:pPr>
            <a:r>
              <a:rPr lang="en-US" sz="1300" b="1">
                <a:solidFill>
                  <a:srgbClr val="B46B68"/>
                </a:solidFill>
                <a:latin typeface="Arial" panose="020B0604020202020204"/>
              </a:rPr>
              <a:t>AM UNlVfftAlTV</a:t>
            </a:r>
            <a:endParaRPr lang="en-US" sz="1300" b="1">
              <a:solidFill>
                <a:srgbClr val="B46B68"/>
              </a:solidFill>
              <a:latin typeface="Arial" panose="020B0604020202020204"/>
            </a:endParaRPr>
          </a:p>
        </p:txBody>
      </p:sp>
      <p:sp>
        <p:nvSpPr>
          <p:cNvPr id="4" name="矩形 3"/>
          <p:cNvSpPr/>
          <p:nvPr/>
        </p:nvSpPr>
        <p:spPr>
          <a:xfrm>
            <a:off x="781050" y="1962150"/>
            <a:ext cx="7800975" cy="2047875"/>
          </a:xfrm>
          <a:prstGeom prst="rect">
            <a:avLst/>
          </a:prstGeom>
          <a:solidFill>
            <a:srgbClr val="FFFFFF"/>
          </a:solidFill>
        </p:spPr>
        <p:txBody>
          <a:bodyPr lIns="0" tIns="0" rIns="0" bIns="0">
            <a:noAutofit/>
          </a:bodyPr>
          <a:p>
            <a:pPr indent="444500">
              <a:lnSpc>
                <a:spcPts val="2645"/>
              </a:lnSpc>
              <a:spcAft>
                <a:spcPts val="490"/>
              </a:spcAft>
            </a:pPr>
            <a:r>
              <a:rPr lang="zh-CN" sz="1700">
                <a:solidFill>
                  <a:srgbClr val="1C1CD9"/>
                </a:solidFill>
                <a:latin typeface="MingLiU" panose="02020509000000000000" charset="-120"/>
                <a:ea typeface="MingLiU" panose="02020509000000000000" charset="-120"/>
              </a:rPr>
              <a:t>随着社会的发展及人接受教育或者更确切地说学习愿望的日趋强烈， </a:t>
            </a:r>
            <a:r>
              <a:rPr lang="zh-CN" sz="1700">
                <a:solidFill>
                  <a:srgbClr val="E7211E"/>
                </a:solidFill>
                <a:latin typeface="MingLiU" panose="02020509000000000000" charset="-120"/>
                <a:ea typeface="MingLiU" panose="02020509000000000000" charset="-120"/>
              </a:rPr>
              <a:t>教育正在越出学校的樊篱，无论在时间上还是在空间上都在向其他领域扩 展——整个人的各个方面。</a:t>
            </a:r>
            <a:r>
              <a:rPr lang="zh-CN" sz="1700">
                <a:solidFill>
                  <a:srgbClr val="1C1CD9"/>
                </a:solidFill>
                <a:latin typeface="MingLiU" panose="02020509000000000000" charset="-120"/>
                <a:ea typeface="MingLiU" panose="02020509000000000000" charset="-120"/>
              </a:rPr>
              <a:t>由于这些方面过于广泛与复杂，以至于单纯的 学校教育体系已经不能再把它们包容在内了，</a:t>
            </a:r>
            <a:r>
              <a:rPr lang="zh-CN" sz="1700">
                <a:solidFill>
                  <a:srgbClr val="E7211E"/>
                </a:solidFill>
                <a:latin typeface="MingLiU" panose="02020509000000000000" charset="-120"/>
                <a:ea typeface="MingLiU" panose="02020509000000000000" charset="-120"/>
              </a:rPr>
              <a:t>所有的部门——政府机关、 交通运输、社会机构等等——都必须参与教育。</a:t>
            </a:r>
            <a:endParaRPr lang="zh-CN" sz="1700">
              <a:solidFill>
                <a:srgbClr val="E7211E"/>
              </a:solidFill>
              <a:latin typeface="MingLiU" panose="02020509000000000000" charset="-120"/>
              <a:ea typeface="MingLiU" panose="02020509000000000000" charset="-120"/>
            </a:endParaRPr>
          </a:p>
          <a:p>
            <a:pPr indent="444500">
              <a:lnSpc>
                <a:spcPts val="2645"/>
              </a:lnSpc>
            </a:pPr>
            <a:r>
              <a:rPr lang="zh-CN" sz="1700">
                <a:solidFill>
                  <a:srgbClr val="E7211E"/>
                </a:solidFill>
                <a:latin typeface="MingLiU" panose="02020509000000000000" charset="-120"/>
                <a:ea typeface="MingLiU" panose="02020509000000000000" charset="-120"/>
              </a:rPr>
              <a:t>“学习化社会”的来临</a:t>
            </a:r>
            <a:endParaRPr lang="zh-CN" sz="1700">
              <a:solidFill>
                <a:srgbClr val="E7211E"/>
              </a:solidFill>
              <a:latin typeface="MingLiU" panose="02020509000000000000" charset="-120"/>
              <a:ea typeface="MingLiU" panose="02020509000000000000" charset="-120"/>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724025" y="1971675"/>
            <a:ext cx="7187565" cy="1190625"/>
          </a:xfrm>
          <a:prstGeom prst="rect">
            <a:avLst/>
          </a:prstGeom>
          <a:solidFill>
            <a:srgbClr val="FFFFFF"/>
          </a:solidFill>
        </p:spPr>
        <p:txBody>
          <a:bodyPr lIns="0" tIns="0" rIns="0" bIns="0">
            <a:noAutofit/>
          </a:bodyPr>
          <a:p>
            <a:pPr marL="2662555" indent="-2717800">
              <a:lnSpc>
                <a:spcPts val="5400"/>
              </a:lnSpc>
              <a:spcBef>
                <a:spcPts val="5320"/>
              </a:spcBef>
            </a:pPr>
            <a:r>
              <a:rPr lang="zh-CN" sz="3200">
                <a:solidFill>
                  <a:srgbClr val="E7211E"/>
                </a:solidFill>
                <a:latin typeface="宋体" panose="02010600030101010101" pitchFamily="2" charset="-122"/>
                <a:ea typeface="宋体" panose="02010600030101010101" pitchFamily="2" charset="-122"/>
                <a:cs typeface="宋体" panose="02010600030101010101" pitchFamily="2" charset="-122"/>
              </a:rPr>
              <a:t>第三节国内外著名教育家及其主要思想</a:t>
            </a:r>
            <a:endParaRPr lang="zh-CN" sz="3200">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graphicFrame>
        <p:nvGraphicFramePr>
          <p:cNvPr id="4" name="表格 3"/>
          <p:cNvGraphicFramePr>
            <a:graphicFrameLocks noGrp="1"/>
          </p:cNvGraphicFramePr>
          <p:nvPr>
            <p:custDataLst>
              <p:tags r:id="rId1"/>
            </p:custDataLst>
          </p:nvPr>
        </p:nvGraphicFramePr>
        <p:xfrm>
          <a:off x="704850" y="857250"/>
          <a:ext cx="8086725" cy="4133850"/>
        </p:xfrm>
        <a:graphic>
          <a:graphicData uri="http://schemas.openxmlformats.org/drawingml/2006/table">
            <a:tbl>
              <a:tblPr/>
              <a:tblGrid>
                <a:gridCol w="1628775"/>
                <a:gridCol w="6457950"/>
              </a:tblGrid>
              <a:tr h="295275">
                <a:tc>
                  <a:txBody>
                    <a:bodyPr>
                      <a:spAutoFit/>
                    </a:bodyPr>
                    <a:p>
                      <a:pPr indent="0" algn="ctr"/>
                      <a:r>
                        <a:rPr lang="zh-CN" sz="1200">
                          <a:solidFill>
                            <a:srgbClr val="1C1CD9"/>
                          </a:solidFill>
                          <a:latin typeface="宋体" panose="02010600030101010101" pitchFamily="2" charset="-122"/>
                          <a:ea typeface="宋体" panose="02010600030101010101" pitchFamily="2" charset="-122"/>
                        </a:rPr>
                        <a:t>教育家</a:t>
                      </a:r>
                      <a:endParaRPr lang="zh-CN" sz="1200">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lgn="ctr"/>
                      <a:r>
                        <a:rPr lang="zh-CN" sz="1200">
                          <a:solidFill>
                            <a:srgbClr val="1C1CD9"/>
                          </a:solidFill>
                          <a:latin typeface="宋体" panose="02010600030101010101" pitchFamily="2" charset="-122"/>
                          <a:ea typeface="宋体" panose="02010600030101010101" pitchFamily="2" charset="-122"/>
                        </a:rPr>
                        <a:t>教育思想</a:t>
                      </a:r>
                      <a:endParaRPr lang="zh-CN" sz="1200">
                        <a:solidFill>
                          <a:srgbClr val="1C1CD9"/>
                        </a:solidFill>
                        <a:latin typeface="宋体" panose="02010600030101010101" pitchFamily="2" charset="-122"/>
                        <a:ea typeface="宋体" panose="02010600030101010101" pitchFamily="2" charset="-122"/>
                      </a:endParaRPr>
                    </a:p>
                  </a:txBody>
                  <a:tcPr marL="0" marR="0" marT="0" marB="0"/>
                </a:tc>
              </a:tr>
              <a:tr h="514350">
                <a:tc>
                  <a:txBody>
                    <a:bodyPr>
                      <a:spAutoFit/>
                    </a:bodyPr>
                    <a:p>
                      <a:pPr indent="0" algn="ct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老子</a:t>
                      </a:r>
                      <a:endParaRPr lang="zh-CN" sz="12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（公元前</a:t>
                      </a:r>
                      <a:r>
                        <a:rPr lang="en-US" sz="950">
                          <a:solidFill>
                            <a:srgbClr val="5F5FED"/>
                          </a:solidFill>
                          <a:latin typeface="宋体" panose="02010600030101010101" pitchFamily="2" charset="-122"/>
                          <a:ea typeface="宋体" panose="02010600030101010101" pitchFamily="2" charset="-122"/>
                          <a:cs typeface="宋体" panose="02010600030101010101" pitchFamily="2" charset="-122"/>
                        </a:rPr>
                        <a:t>571-</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5F5FED"/>
                          </a:solidFill>
                          <a:latin typeface="宋体" panose="02010600030101010101" pitchFamily="2" charset="-122"/>
                          <a:ea typeface="宋体" panose="02010600030101010101" pitchFamily="2" charset="-122"/>
                          <a:cs typeface="宋体" panose="02010600030101010101" pitchFamily="2" charset="-122"/>
                        </a:rPr>
                        <a:t>471）</a:t>
                      </a:r>
                      <a:endParaRPr lang="zh-CN" sz="95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spcAft>
                          <a:spcPts val="350"/>
                        </a:spcAft>
                      </a:pPr>
                      <a:r>
                        <a:rPr lang="zh-CN" sz="1200">
                          <a:solidFill>
                            <a:srgbClr val="1C1CD9"/>
                          </a:solidFill>
                          <a:latin typeface="宋体" panose="02010600030101010101" pitchFamily="2" charset="-122"/>
                          <a:ea typeface="宋体" panose="02010600030101010101" pitchFamily="2" charset="-122"/>
                        </a:rPr>
                        <a:t>人法地，地</a:t>
                      </a:r>
                      <a:r>
                        <a:rPr lang="zh-CN" sz="1200">
                          <a:solidFill>
                            <a:srgbClr val="3B3BDF"/>
                          </a:solidFill>
                          <a:latin typeface="宋体" panose="02010600030101010101" pitchFamily="2" charset="-122"/>
                          <a:ea typeface="宋体" panose="02010600030101010101" pitchFamily="2" charset="-122"/>
                        </a:rPr>
                        <a:t>法天，天法道</a:t>
                      </a:r>
                      <a:r>
                        <a:rPr lang="zh-CN" sz="1200">
                          <a:solidFill>
                            <a:srgbClr val="1C1CD9"/>
                          </a:solidFill>
                          <a:latin typeface="宋体" panose="02010600030101010101" pitchFamily="2" charset="-122"/>
                          <a:ea typeface="宋体" panose="02010600030101010101" pitchFamily="2" charset="-122"/>
                        </a:rPr>
                        <a:t>，道法自然，</a:t>
                      </a:r>
                      <a:r>
                        <a:rPr lang="zh-CN" sz="1200">
                          <a:solidFill>
                            <a:srgbClr val="3B3BDF"/>
                          </a:solidFill>
                          <a:latin typeface="宋体" panose="02010600030101010101" pitchFamily="2" charset="-122"/>
                          <a:ea typeface="宋体" panose="02010600030101010101" pitchFamily="2" charset="-122"/>
                        </a:rPr>
                        <a:t>主张一切回归</a:t>
                      </a:r>
                      <a:r>
                        <a:rPr lang="zh-CN" sz="1200">
                          <a:solidFill>
                            <a:srgbClr val="1C1CD9"/>
                          </a:solidFill>
                          <a:latin typeface="宋体" panose="02010600030101010101" pitchFamily="2" charset="-122"/>
                          <a:ea typeface="宋体" panose="02010600030101010101" pitchFamily="2" charset="-122"/>
                        </a:rPr>
                        <a:t>自然，复归人的</a:t>
                      </a:r>
                      <a:r>
                        <a:rPr lang="zh-CN" sz="1200">
                          <a:solidFill>
                            <a:srgbClr val="3B3BDF"/>
                          </a:solidFill>
                          <a:latin typeface="宋体" panose="02010600030101010101" pitchFamily="2" charset="-122"/>
                          <a:ea typeface="宋体" panose="02010600030101010101" pitchFamily="2" charset="-122"/>
                        </a:rPr>
                        <a:t>自然本</a:t>
                      </a:r>
                      <a:r>
                        <a:rPr lang="zh-CN" sz="1200">
                          <a:solidFill>
                            <a:srgbClr val="1C1CD9"/>
                          </a:solidFill>
                          <a:latin typeface="宋体" panose="02010600030101010101" pitchFamily="2" charset="-122"/>
                          <a:ea typeface="宋体" panose="02010600030101010101" pitchFamily="2" charset="-122"/>
                        </a:rPr>
                        <a:t>性，这便是最好的教育</a:t>
                      </a:r>
                      <a:endParaRPr lang="zh-CN" sz="1200">
                        <a:solidFill>
                          <a:srgbClr val="1C1CD9"/>
                        </a:solidFill>
                        <a:latin typeface="宋体" panose="02010600030101010101" pitchFamily="2" charset="-122"/>
                        <a:ea typeface="宋体" panose="02010600030101010101" pitchFamily="2" charset="-122"/>
                      </a:endParaRPr>
                    </a:p>
                  </a:txBody>
                  <a:tcPr marL="0" marR="0" marT="0" marB="0"/>
                </a:tc>
              </a:tr>
              <a:tr h="781050">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孔子</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3B3BDF"/>
                          </a:solidFill>
                          <a:latin typeface="宋体" panose="02010600030101010101" pitchFamily="2" charset="-122"/>
                          <a:ea typeface="宋体" panose="02010600030101010101" pitchFamily="2" charset="-122"/>
                          <a:cs typeface="宋体" panose="02010600030101010101" pitchFamily="2" charset="-122"/>
                        </a:rPr>
                        <a:t>551</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3B3BDF"/>
                          </a:solidFill>
                          <a:latin typeface="宋体" panose="02010600030101010101" pitchFamily="2" charset="-122"/>
                          <a:ea typeface="宋体" panose="02010600030101010101" pitchFamily="2" charset="-122"/>
                          <a:cs typeface="宋体" panose="02010600030101010101" pitchFamily="2" charset="-122"/>
                        </a:rPr>
                        <a:t>479）</a:t>
                      </a:r>
                      <a:endParaRPr lang="zh-CN" sz="95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127000">
                        <a:lnSpc>
                          <a:spcPts val="2025"/>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在教育思想上（因材施教，启发</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诱导，学思</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并用，</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由博</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返约）；在道 德教育上（立志乐道，自省自克，身体力行，改过迁善）；教师观（学 而不厌，诲人不倦，以身作则，身教重于言教）。有教无类。</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b"/>
                </a:tc>
              </a:tr>
              <a:tr h="523875">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孟子</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5F5FED"/>
                          </a:solidFill>
                          <a:latin typeface="宋体" panose="02010600030101010101" pitchFamily="2" charset="-122"/>
                          <a:ea typeface="宋体" panose="02010600030101010101" pitchFamily="2" charset="-122"/>
                          <a:cs typeface="宋体" panose="02010600030101010101" pitchFamily="2" charset="-122"/>
                        </a:rPr>
                        <a:t>372-</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5F5FED"/>
                          </a:solidFill>
                          <a:latin typeface="宋体" panose="02010600030101010101" pitchFamily="2" charset="-122"/>
                          <a:ea typeface="宋体" panose="02010600030101010101" pitchFamily="2" charset="-122"/>
                          <a:cs typeface="宋体" panose="02010600030101010101" pitchFamily="2" charset="-122"/>
                        </a:rPr>
                        <a:t>289）</a:t>
                      </a:r>
                      <a:endParaRPr lang="zh-CN" sz="95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127000">
                        <a:lnSpc>
                          <a:spcPts val="2100"/>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首倡“性善论”，</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“人皆</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可以为尧舜”。提出育目的在</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“明人伦”。 </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道德教</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育的方</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法在于</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“存心</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养性”。</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1304925">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荀子</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3B3BDF"/>
                          </a:solidFill>
                          <a:latin typeface="宋体" panose="02010600030101010101" pitchFamily="2" charset="-122"/>
                          <a:ea typeface="宋体" panose="02010600030101010101" pitchFamily="2" charset="-122"/>
                          <a:cs typeface="宋体" panose="02010600030101010101" pitchFamily="2" charset="-122"/>
                        </a:rPr>
                        <a:t>313-</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公元前</a:t>
                      </a:r>
                      <a:r>
                        <a:rPr lang="zh-CN" sz="950">
                          <a:solidFill>
                            <a:srgbClr val="3B3BDF"/>
                          </a:solidFill>
                          <a:latin typeface="宋体" panose="02010600030101010101" pitchFamily="2" charset="-122"/>
                          <a:ea typeface="宋体" panose="02010600030101010101" pitchFamily="2" charset="-122"/>
                          <a:cs typeface="宋体" panose="02010600030101010101" pitchFamily="2" charset="-122"/>
                        </a:rPr>
                        <a:t>238）</a:t>
                      </a:r>
                      <a:endParaRPr lang="zh-CN" sz="95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nSpc>
                          <a:spcPts val="2060"/>
                        </a:lnSpc>
                      </a:pP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提出“性</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恶论”。</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“人之</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性恶，其善恶者伪也。”</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尽</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管主张性恶，认为</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人性中无“善端”，但他承认人有学习“礼义”和“仁义”的能力。</a:t>
                      </a:r>
                      <a:endParaRPr lang="zh-CN" sz="12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27000" algn="just">
                        <a:lnSpc>
                          <a:spcPts val="2060"/>
                        </a:lnSpc>
                      </a:pP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“青，取之于蓝而青于蓝；冰，水为之而寒于水”。“枳善成德” “用 心</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专一” “锲</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而不舍”。</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“国将兴，必贵师而重</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傅”，</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“国将衰，必贱 </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师而轻傅”。</a:t>
                      </a:r>
                      <a:endParaRPr lang="zh-CN" sz="1200">
                        <a:solidFill>
                          <a:srgbClr val="1C1CD9"/>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714375">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董仲舒</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r>
                        <a:rPr lang="zh-CN" sz="1200">
                          <a:latin typeface="宋体" panose="02010600030101010101" pitchFamily="2" charset="-122"/>
                          <a:ea typeface="宋体" panose="02010600030101010101" pitchFamily="2" charset="-122"/>
                          <a:cs typeface="宋体" panose="02010600030101010101" pitchFamily="2" charset="-122"/>
                        </a:rPr>
                        <a:t>（公元前</a:t>
                      </a:r>
                      <a:r>
                        <a:rPr lang="zh-CN" sz="950">
                          <a:latin typeface="宋体" panose="02010600030101010101" pitchFamily="2" charset="-122"/>
                          <a:ea typeface="宋体" panose="02010600030101010101" pitchFamily="2" charset="-122"/>
                          <a:cs typeface="宋体" panose="02010600030101010101" pitchFamily="2" charset="-122"/>
                        </a:rPr>
                        <a:t>179-</a:t>
                      </a:r>
                      <a:r>
                        <a:rPr lang="zh-CN" sz="1200">
                          <a:latin typeface="宋体" panose="02010600030101010101" pitchFamily="2" charset="-122"/>
                          <a:ea typeface="宋体" panose="02010600030101010101" pitchFamily="2" charset="-122"/>
                          <a:cs typeface="宋体" panose="02010600030101010101" pitchFamily="2" charset="-122"/>
                        </a:rPr>
                        <a:t>公元前</a:t>
                      </a:r>
                      <a:r>
                        <a:rPr lang="zh-CN" sz="950">
                          <a:latin typeface="宋体" panose="02010600030101010101" pitchFamily="2" charset="-122"/>
                          <a:ea typeface="宋体" panose="02010600030101010101" pitchFamily="2" charset="-122"/>
                          <a:cs typeface="宋体" panose="02010600030101010101" pitchFamily="2" charset="-122"/>
                        </a:rPr>
                        <a:t>104）</a:t>
                      </a:r>
                      <a:endParaRPr lang="zh-CN" sz="950">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nSpc>
                          <a:spcPts val="1910"/>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教育的主要目的和任务在于培养德性。他说：</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“君子</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不学，不成其德。”提出 “罢黜百家，独尊</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儒术；开创太学，改革选士</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制度；兴教化，正万民” 三</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大文教</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政策。</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custDataLst>
              <p:tags r:id="rId1"/>
            </p:custDataLst>
          </p:nvPr>
        </p:nvGraphicFramePr>
        <p:xfrm>
          <a:off x="742950" y="1590675"/>
          <a:ext cx="8058150" cy="2305050"/>
        </p:xfrm>
        <a:graphic>
          <a:graphicData uri="http://schemas.openxmlformats.org/drawingml/2006/table">
            <a:tbl>
              <a:tblPr/>
              <a:tblGrid>
                <a:gridCol w="1304925"/>
                <a:gridCol w="6753225"/>
              </a:tblGrid>
              <a:tr h="1019175">
                <a:tc>
                  <a:txBody>
                    <a:bodyPr>
                      <a:spAutoFit/>
                    </a:bodyPr>
                    <a:p>
                      <a:pPr indent="0" algn="ct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朱熹</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en-US" sz="950">
                          <a:solidFill>
                            <a:srgbClr val="3B3BDF"/>
                          </a:solidFill>
                          <a:latin typeface="宋体" panose="02010600030101010101" pitchFamily="2" charset="-122"/>
                          <a:ea typeface="宋体" panose="02010600030101010101" pitchFamily="2" charset="-122"/>
                          <a:cs typeface="宋体" panose="02010600030101010101" pitchFamily="2" charset="-122"/>
                        </a:rPr>
                        <a:t>(1130-1200)</a:t>
                      </a:r>
                      <a:endParaRPr lang="en-US" sz="95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gn="just">
                        <a:lnSpc>
                          <a:spcPts val="2060"/>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学校教育的目</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的在于</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“明人伦”。大学</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主要是穷理，</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学习</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修身、</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正心、齐 </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家、</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冶国、平天下</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之道。提出了著名的</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朱子读书法”，主</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张读书要循序 </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渐进、</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熟读</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精思、</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虚心</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涵泳、</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切己</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体察、着紧用力、</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居敬</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持志，作为我国</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古代最系</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统的读书法，</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对后</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世产生</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了深远</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影响。</a:t>
                      </a:r>
                      <a:endParaRPr lang="zh-CN" sz="120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523875">
                <a:tc>
                  <a:txBody>
                    <a:bodyPr>
                      <a:spAutoFit/>
                    </a:bodyPr>
                    <a:p>
                      <a:pPr indent="0" algn="ctr">
                        <a:spcAft>
                          <a:spcPts val="21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蔡元培</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en-US" sz="950">
                          <a:solidFill>
                            <a:srgbClr val="3B3BDF"/>
                          </a:solidFill>
                          <a:latin typeface="宋体" panose="02010600030101010101" pitchFamily="2" charset="-122"/>
                          <a:ea typeface="宋体" panose="02010600030101010101" pitchFamily="2" charset="-122"/>
                          <a:cs typeface="宋体" panose="02010600030101010101" pitchFamily="2" charset="-122"/>
                        </a:rPr>
                        <a:t>(1868-1940)</a:t>
                      </a:r>
                      <a:endParaRPr lang="en-US" sz="95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spcAft>
                          <a:spcPts val="35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第一位提出五育</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并举、</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“皆今日之教育所不可偏废”的教育思想家。</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主张</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大学办学原则是“思想自由、学术自由、兼容并包”。</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762000">
                <a:tc>
                  <a:txBody>
                    <a:bodyPr>
                      <a:spAutoFit/>
                    </a:bodyPr>
                    <a:p>
                      <a:pPr indent="0" algn="ctr">
                        <a:spcAft>
                          <a:spcPts val="210"/>
                        </a:spcAft>
                      </a:pP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spcAft>
                          <a:spcPts val="21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陶知行</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en-US" sz="950">
                          <a:solidFill>
                            <a:srgbClr val="3B3BDF"/>
                          </a:solidFill>
                          <a:latin typeface="宋体" panose="02010600030101010101" pitchFamily="2" charset="-122"/>
                          <a:ea typeface="宋体" panose="02010600030101010101" pitchFamily="2" charset="-122"/>
                          <a:cs typeface="宋体" panose="02010600030101010101" pitchFamily="2" charset="-122"/>
                        </a:rPr>
                        <a:t>(1891-1946)</a:t>
                      </a:r>
                      <a:endParaRPr lang="en-US" sz="95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gn="l">
                        <a:spcAft>
                          <a:spcPts val="35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奉行</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千教万教教人求真，千学万学学做</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真人”</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的教育箴言。</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提出“行是知之始，知是行之成”。提出生活教育思想，即“生活即教育”、“社会</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即学校”、</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教学做合一”</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等三</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大理论主张。</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nchor="b"/>
                </a:tc>
              </a:tr>
            </a:tbl>
          </a:graphicData>
        </a:graphic>
      </p:graphicFrame>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descr="20221031_093910_045"/>
          <p:cNvPicPr>
            <a:picLocks noChangeAspect="1"/>
          </p:cNvPicPr>
          <p:nvPr/>
        </p:nvPicPr>
        <p:blipFill>
          <a:blip r:embed="rId1"/>
          <a:stretch>
            <a:fillRect/>
          </a:stretch>
        </p:blipFill>
        <p:spPr>
          <a:xfrm>
            <a:off x="0" y="0"/>
            <a:ext cx="9753600" cy="5486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graphicFrame>
        <p:nvGraphicFramePr>
          <p:cNvPr id="4" name="表格 3"/>
          <p:cNvGraphicFramePr>
            <a:graphicFrameLocks noGrp="1"/>
          </p:cNvGraphicFramePr>
          <p:nvPr>
            <p:custDataLst>
              <p:tags r:id="rId1"/>
            </p:custDataLst>
          </p:nvPr>
        </p:nvGraphicFramePr>
        <p:xfrm>
          <a:off x="666750" y="771525"/>
          <a:ext cx="8429625" cy="4248150"/>
        </p:xfrm>
        <a:graphic>
          <a:graphicData uri="http://schemas.openxmlformats.org/drawingml/2006/table">
            <a:tbl>
              <a:tblPr/>
              <a:tblGrid>
                <a:gridCol w="1695450"/>
                <a:gridCol w="6734175"/>
              </a:tblGrid>
              <a:tr h="285750">
                <a:tc>
                  <a:txBody>
                    <a:bodyPr>
                      <a:spAutoFit/>
                    </a:bodyPr>
                    <a:p>
                      <a:pPr indent="0" algn="ctr"/>
                      <a:r>
                        <a:rPr lang="zh-CN" sz="2000" b="1">
                          <a:solidFill>
                            <a:srgbClr val="1C1CD9"/>
                          </a:solidFill>
                          <a:latin typeface="宋体" panose="02010600030101010101" pitchFamily="2" charset="-122"/>
                          <a:ea typeface="宋体" panose="02010600030101010101" pitchFamily="2" charset="-122"/>
                        </a:rPr>
                        <a:t>教育家</a:t>
                      </a:r>
                      <a:endParaRPr lang="zh-CN" sz="2000" b="1">
                        <a:solidFill>
                          <a:srgbClr val="1C1CD9"/>
                        </a:solidFill>
                        <a:latin typeface="宋体" panose="02010600030101010101" pitchFamily="2" charset="-122"/>
                        <a:ea typeface="宋体" panose="02010600030101010101" pitchFamily="2" charset="-122"/>
                      </a:endParaRPr>
                    </a:p>
                  </a:txBody>
                  <a:tcPr marL="0" marR="0" marT="0" marB="0"/>
                </a:tc>
                <a:tc>
                  <a:txBody>
                    <a:bodyPr>
                      <a:spAutoFit/>
                    </a:bodyPr>
                    <a:p>
                      <a:pPr indent="0" algn="ctr"/>
                      <a:r>
                        <a:rPr lang="zh-CN" sz="2000" b="1">
                          <a:solidFill>
                            <a:srgbClr val="1C1CD9"/>
                          </a:solidFill>
                          <a:latin typeface="宋体" panose="02010600030101010101" pitchFamily="2" charset="-122"/>
                          <a:ea typeface="宋体" panose="02010600030101010101" pitchFamily="2" charset="-122"/>
                        </a:rPr>
                        <a:t>教育思想</a:t>
                      </a:r>
                      <a:endParaRPr lang="zh-CN" sz="2000" b="1">
                        <a:solidFill>
                          <a:srgbClr val="1C1CD9"/>
                        </a:solidFill>
                        <a:latin typeface="宋体" panose="02010600030101010101" pitchFamily="2" charset="-122"/>
                        <a:ea typeface="宋体" panose="02010600030101010101" pitchFamily="2" charset="-122"/>
                      </a:endParaRPr>
                    </a:p>
                  </a:txBody>
                  <a:tcPr marL="0" marR="0" marT="0" marB="0"/>
                </a:tc>
              </a:tr>
              <a:tr h="619125">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德国康德</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a:t>
                      </a:r>
                      <a:r>
                        <a:rPr lang="en-US" sz="1200">
                          <a:solidFill>
                            <a:srgbClr val="5F5FED"/>
                          </a:solidFill>
                          <a:latin typeface="宋体" panose="02010600030101010101" pitchFamily="2" charset="-122"/>
                          <a:ea typeface="宋体" panose="02010600030101010101" pitchFamily="2" charset="-122"/>
                          <a:cs typeface="宋体" panose="02010600030101010101" pitchFamily="2" charset="-122"/>
                        </a:rPr>
                        <a:t>Immanuel Kant, 1724-</a:t>
                      </a:r>
                      <a:endParaRPr lang="en-US" sz="1200">
                        <a:solidFill>
                          <a:srgbClr val="5F5FED"/>
                        </a:solidFill>
                        <a:latin typeface="宋体" panose="02010600030101010101" pitchFamily="2" charset="-122"/>
                        <a:ea typeface="宋体" panose="02010600030101010101" pitchFamily="2" charset="-122"/>
                        <a:cs typeface="宋体" panose="02010600030101010101" pitchFamily="2" charset="-122"/>
                      </a:endParaRPr>
                    </a:p>
                    <a:p>
                      <a:pPr indent="0" algn="ctr">
                        <a:lnSpc>
                          <a:spcPct val="94000"/>
                        </a:lnSpc>
                      </a:pPr>
                      <a:r>
                        <a:rPr lang="zh-CN" sz="1200">
                          <a:solidFill>
                            <a:srgbClr val="8E8EFC"/>
                          </a:solidFill>
                          <a:latin typeface="宋体" panose="02010600030101010101" pitchFamily="2" charset="-122"/>
                          <a:ea typeface="宋体" panose="02010600030101010101" pitchFamily="2" charset="-122"/>
                          <a:cs typeface="宋体" panose="02010600030101010101" pitchFamily="2" charset="-122"/>
                        </a:rPr>
                        <a:t>1804)</a:t>
                      </a:r>
                      <a:endParaRPr lang="zh-CN" sz="1200">
                        <a:solidFill>
                          <a:srgbClr val="8E8EFC"/>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spcAft>
                          <a:spcPts val="210"/>
                        </a:spcAft>
                      </a:pPr>
                      <a:r>
                        <a:rPr lang="zh-CN" sz="1200">
                          <a:solidFill>
                            <a:srgbClr val="3B3BDF"/>
                          </a:solidFill>
                          <a:latin typeface="宋体" panose="02010600030101010101" pitchFamily="2" charset="-122"/>
                          <a:ea typeface="宋体" panose="02010600030101010101" pitchFamily="2" charset="-122"/>
                        </a:rPr>
                        <a:t>教育的根本任务在于充分发展人的自然禀性，使人都成为自身，成为本来的自我，都得到自我完善。</a:t>
                      </a:r>
                      <a:endParaRPr lang="zh-CN" sz="1200">
                        <a:solidFill>
                          <a:srgbClr val="3B3BDF"/>
                        </a:solidFill>
                        <a:latin typeface="宋体" panose="02010600030101010101" pitchFamily="2" charset="-122"/>
                        <a:ea typeface="宋体" panose="02010600030101010101" pitchFamily="2" charset="-122"/>
                      </a:endParaRPr>
                    </a:p>
                  </a:txBody>
                  <a:tcPr marL="0" marR="0" marT="0" marB="0"/>
                </a:tc>
              </a:tr>
              <a:tr h="619125">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瑞士裴斯泰洛齐</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en-US" sz="1200">
                          <a:solidFill>
                            <a:srgbClr val="5F5FED"/>
                          </a:solidFill>
                          <a:latin typeface="宋体" panose="02010600030101010101" pitchFamily="2" charset="-122"/>
                          <a:ea typeface="宋体" panose="02010600030101010101" pitchFamily="2" charset="-122"/>
                          <a:cs typeface="宋体" panose="02010600030101010101" pitchFamily="2" charset="-122"/>
                        </a:rPr>
                        <a:t>(Johan Heinrich</a:t>
                      </a:r>
                      <a:endParaRPr lang="en-US" sz="1200">
                        <a:solidFill>
                          <a:srgbClr val="5F5FED"/>
                        </a:solidFill>
                        <a:latin typeface="宋体" panose="02010600030101010101" pitchFamily="2" charset="-122"/>
                        <a:ea typeface="宋体" panose="02010600030101010101" pitchFamily="2" charset="-122"/>
                        <a:cs typeface="宋体" panose="02010600030101010101" pitchFamily="2" charset="-122"/>
                      </a:endParaRPr>
                    </a:p>
                    <a:p>
                      <a:pPr indent="0" algn="ctr">
                        <a:lnSpc>
                          <a:spcPct val="94000"/>
                        </a:lnSpc>
                      </a:pPr>
                      <a:r>
                        <a:rPr lang="en-US" sz="1200">
                          <a:solidFill>
                            <a:srgbClr val="5F5FED"/>
                          </a:solidFill>
                          <a:latin typeface="宋体" panose="02010600030101010101" pitchFamily="2" charset="-122"/>
                          <a:ea typeface="宋体" panose="02010600030101010101" pitchFamily="2" charset="-122"/>
                          <a:cs typeface="宋体" panose="02010600030101010101" pitchFamily="2" charset="-122"/>
                        </a:rPr>
                        <a:t>Pestalozzi, </a:t>
                      </a:r>
                      <a:r>
                        <a:rPr lang="en-US" sz="1200">
                          <a:solidFill>
                            <a:srgbClr val="3B3BDF"/>
                          </a:solidFill>
                          <a:latin typeface="宋体" panose="02010600030101010101" pitchFamily="2" charset="-122"/>
                          <a:ea typeface="宋体" panose="02010600030101010101" pitchFamily="2" charset="-122"/>
                          <a:cs typeface="宋体" panose="02010600030101010101" pitchFamily="2" charset="-122"/>
                        </a:rPr>
                        <a:t>1746-1827)</a:t>
                      </a:r>
                      <a:endParaRPr lang="en-US"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spcBef>
                          <a:spcPts val="630"/>
                        </a:spcBef>
                      </a:pPr>
                      <a:r>
                        <a:rPr lang="zh-CN" sz="1200">
                          <a:solidFill>
                            <a:srgbClr val="3B3BDF"/>
                          </a:solidFill>
                          <a:latin typeface="宋体" panose="02010600030101010101" pitchFamily="2" charset="-122"/>
                          <a:ea typeface="宋体" panose="02010600030101010101" pitchFamily="2" charset="-122"/>
                        </a:rPr>
                        <a:t>教育的目的在于按照自然的法则</a:t>
                      </a:r>
                      <a:r>
                        <a:rPr lang="zh-CN" sz="1200">
                          <a:solidFill>
                            <a:srgbClr val="1C1CD9"/>
                          </a:solidFill>
                          <a:latin typeface="宋体" panose="02010600030101010101" pitchFamily="2" charset="-122"/>
                          <a:ea typeface="宋体" panose="02010600030101010101" pitchFamily="2" charset="-122"/>
                        </a:rPr>
                        <a:t>全面、和</a:t>
                      </a:r>
                      <a:r>
                        <a:rPr lang="zh-CN" sz="1200">
                          <a:solidFill>
                            <a:srgbClr val="3B3BDF"/>
                          </a:solidFill>
                          <a:latin typeface="宋体" panose="02010600030101010101" pitchFamily="2" charset="-122"/>
                          <a:ea typeface="宋体" panose="02010600030101010101" pitchFamily="2" charset="-122"/>
                        </a:rPr>
                        <a:t>谐地发</a:t>
                      </a:r>
                      <a:r>
                        <a:rPr lang="zh-CN" sz="1200">
                          <a:solidFill>
                            <a:srgbClr val="1C1CD9"/>
                          </a:solidFill>
                          <a:latin typeface="宋体" panose="02010600030101010101" pitchFamily="2" charset="-122"/>
                          <a:ea typeface="宋体" panose="02010600030101010101" pitchFamily="2" charset="-122"/>
                        </a:rPr>
                        <a:t>展人的切天赋</a:t>
                      </a:r>
                      <a:r>
                        <a:rPr lang="zh-CN" sz="1200">
                          <a:solidFill>
                            <a:srgbClr val="3B3BDF"/>
                          </a:solidFill>
                          <a:latin typeface="宋体" panose="02010600030101010101" pitchFamily="2" charset="-122"/>
                          <a:ea typeface="宋体" panose="02010600030101010101" pitchFamily="2" charset="-122"/>
                        </a:rPr>
                        <a:t>力量和能力。</a:t>
                      </a:r>
                      <a:endParaRPr lang="zh-CN" sz="1200">
                        <a:solidFill>
                          <a:srgbClr val="3B3BDF"/>
                        </a:solidFill>
                        <a:latin typeface="宋体" panose="02010600030101010101" pitchFamily="2" charset="-122"/>
                        <a:ea typeface="宋体" panose="02010600030101010101" pitchFamily="2" charset="-122"/>
                      </a:endParaRPr>
                    </a:p>
                  </a:txBody>
                  <a:tcPr marL="0" marR="0" marT="0" marB="0"/>
                </a:tc>
              </a:tr>
              <a:tr h="771525">
                <a:tc>
                  <a:txBody>
                    <a:bodyPr>
                      <a:spAutoFit/>
                    </a:bodyPr>
                    <a:p>
                      <a:pPr indent="0" algn="ctr">
                        <a:spcAft>
                          <a:spcPts val="14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德国赫</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尔巴特</a:t>
                      </a:r>
                      <a:endParaRPr lang="zh-CN" sz="12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ctr">
                        <a:lnSpc>
                          <a:spcPct val="112000"/>
                        </a:lnSpc>
                      </a:pPr>
                      <a:r>
                        <a:rPr lang="en-US" sz="1200">
                          <a:solidFill>
                            <a:srgbClr val="3B3BDF"/>
                          </a:solidFill>
                          <a:latin typeface="宋体" panose="02010600030101010101" pitchFamily="2" charset="-122"/>
                          <a:ea typeface="宋体" panose="02010600030101010101" pitchFamily="2" charset="-122"/>
                          <a:cs typeface="宋体" panose="02010600030101010101" pitchFamily="2" charset="-122"/>
                        </a:rPr>
                        <a:t>(Johann Fr iedr i ch Herbart, 1776-1841)</a:t>
                      </a:r>
                      <a:endParaRPr lang="en-US"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nSpc>
                          <a:spcPts val="1875"/>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教育目的</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是为了 </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“培养良好的</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公民”。</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道</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德教育</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是教育</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的首要任务。</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强调 </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教师</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中心、教材中心、课堂中心。</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提出“清楚（明了）、联想、系统、方法”五段教学法。</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628650">
                <a:tc>
                  <a:txBody>
                    <a:bodyPr>
                      <a:spAutoFit/>
                    </a:bodyPr>
                    <a:p>
                      <a:pPr indent="0" algn="ctr">
                        <a:lnSpc>
                          <a:spcPts val="1460"/>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德国马克思 </a:t>
                      </a:r>
                      <a:r>
                        <a:rPr lang="en-US" sz="1200">
                          <a:solidFill>
                            <a:srgbClr val="3B3BDF"/>
                          </a:solidFill>
                          <a:latin typeface="宋体" panose="02010600030101010101" pitchFamily="2" charset="-122"/>
                          <a:ea typeface="宋体" panose="02010600030101010101" pitchFamily="2" charset="-122"/>
                          <a:cs typeface="宋体" panose="02010600030101010101" pitchFamily="2" charset="-122"/>
                        </a:rPr>
                        <a:t>(KarI Heinr ich Marx, </a:t>
                      </a:r>
                      <a:r>
                        <a:rPr lang="en-US" sz="1200">
                          <a:latin typeface="宋体" panose="02010600030101010101" pitchFamily="2" charset="-122"/>
                          <a:ea typeface="宋体" panose="02010600030101010101" pitchFamily="2" charset="-122"/>
                          <a:cs typeface="宋体" panose="02010600030101010101" pitchFamily="2" charset="-122"/>
                        </a:rPr>
                        <a:t>1818-1883)</a:t>
                      </a:r>
                      <a:endParaRPr lang="en-US" sz="1200">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gn="ctr">
                        <a:spcAft>
                          <a:spcPts val="210"/>
                        </a:spcAft>
                      </a:pPr>
                      <a:r>
                        <a:rPr lang="zh-CN" sz="1200">
                          <a:solidFill>
                            <a:srgbClr val="3B3BDF"/>
                          </a:solidFill>
                          <a:latin typeface="宋体" panose="02010600030101010101" pitchFamily="2" charset="-122"/>
                          <a:ea typeface="宋体" panose="02010600030101010101" pitchFamily="2" charset="-122"/>
                        </a:rPr>
                        <a:t>深刻地分析了人的全面发展的意义和教育对人的全面发展的重要性，强调教育与生产劳动的有机联系。</a:t>
                      </a:r>
                      <a:endParaRPr lang="zh-CN" sz="1200">
                        <a:solidFill>
                          <a:srgbClr val="3B3BDF"/>
                        </a:solidFill>
                        <a:latin typeface="宋体" panose="02010600030101010101" pitchFamily="2" charset="-122"/>
                        <a:ea typeface="宋体" panose="02010600030101010101" pitchFamily="2" charset="-122"/>
                      </a:endParaRPr>
                    </a:p>
                  </a:txBody>
                  <a:tcPr marL="0" marR="0" marT="0" marB="0"/>
                </a:tc>
              </a:tr>
              <a:tr h="657225">
                <a:tc>
                  <a:txBody>
                    <a:bodyPr>
                      <a:spAutoFit/>
                    </a:bodyPr>
                    <a:p>
                      <a:pPr indent="0" algn="ctr">
                        <a:lnSpc>
                          <a:spcPts val="1350"/>
                        </a:lnSpc>
                      </a:pP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美国约翰</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•杜威 </a:t>
                      </a:r>
                      <a:r>
                        <a:rPr lang="en-US" sz="1200">
                          <a:solidFill>
                            <a:srgbClr val="3B3BDF"/>
                          </a:solidFill>
                          <a:latin typeface="宋体" panose="02010600030101010101" pitchFamily="2" charset="-122"/>
                          <a:ea typeface="宋体" panose="02010600030101010101" pitchFamily="2" charset="-122"/>
                          <a:cs typeface="宋体" panose="02010600030101010101" pitchFamily="2" charset="-122"/>
                        </a:rPr>
                        <a:t>(John Dewey. 1859-</a:t>
                      </a:r>
                      <a:endParaRPr lang="en-US"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lnSpc>
                          <a:spcPct val="106000"/>
                        </a:lnSpc>
                      </a:pPr>
                      <a:r>
                        <a:rPr lang="en-US" sz="1200">
                          <a:solidFill>
                            <a:srgbClr val="5F5FED"/>
                          </a:solidFill>
                          <a:latin typeface="宋体" panose="02010600030101010101" pitchFamily="2" charset="-122"/>
                          <a:ea typeface="宋体" panose="02010600030101010101" pitchFamily="2" charset="-122"/>
                          <a:cs typeface="宋体" panose="02010600030101010101" pitchFamily="2" charset="-122"/>
                        </a:rPr>
                        <a:t>1952)</a:t>
                      </a:r>
                      <a:endParaRPr lang="en-US" sz="120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lgn="l">
                        <a:spcAft>
                          <a:spcPts val="14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为当下</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的生活服务，“教育即生活” </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‘‘学校即社</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会”。教育实际上是经验的改造或</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改组，</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主张在做中学。他以儿童中心主义著称。提出“儿</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童中心（学生中心）’’ “活动中心” “经验中心”的“新三中心论”。</a:t>
                      </a:r>
                      <a:endParaRPr lang="zh-CN" sz="1200">
                        <a:solidFill>
                          <a:srgbClr val="1C1CD9"/>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r h="666750">
                <a:tc>
                  <a:txBody>
                    <a:bodyPr>
                      <a:spAutoFit/>
                    </a:bodyPr>
                    <a:p>
                      <a:pPr indent="0" algn="ct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苏联凯洛夫</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ctr"/>
                      <a:r>
                        <a:rPr lang="en-US" sz="1200">
                          <a:solidFill>
                            <a:srgbClr val="3B3BDF"/>
                          </a:solidFill>
                          <a:latin typeface="宋体" panose="02010600030101010101" pitchFamily="2" charset="-122"/>
                          <a:ea typeface="宋体" panose="02010600030101010101" pitchFamily="2" charset="-122"/>
                          <a:cs typeface="宋体" panose="02010600030101010101" pitchFamily="2" charset="-122"/>
                        </a:rPr>
                        <a:t>(Kai ipob, 1893-1978)</a:t>
                      </a:r>
                      <a:endParaRPr lang="en-US" sz="1200">
                        <a:solidFill>
                          <a:srgbClr val="3B3BDF"/>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c>
                  <a:txBody>
                    <a:bodyPr>
                      <a:spAutoFit/>
                    </a:bodyPr>
                    <a:p>
                      <a:pPr indent="0">
                        <a:spcAft>
                          <a:spcPts val="14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教育也是起源于劳动。苏维埃学校应该进行共产主义人生观的教育，培养全面发展的苏维埃国家的枳极建设者和勇敢的保卫者。他</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主编的</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教科书《教</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育学》是</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马克思</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主义教育理</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论体系的第一</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部比较</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系统的著作，50年</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代在中</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国教育界广为</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流传。</a:t>
                      </a:r>
                      <a:endParaRPr lang="zh-CN" sz="1200">
                        <a:solidFill>
                          <a:srgbClr val="5F5FED"/>
                        </a:solidFill>
                        <a:latin typeface="宋体" panose="02010600030101010101" pitchFamily="2" charset="-122"/>
                        <a:ea typeface="宋体" panose="02010600030101010101" pitchFamily="2" charset="-122"/>
                        <a:cs typeface="宋体" panose="02010600030101010101" pitchFamily="2" charset="-122"/>
                      </a:endParaRPr>
                    </a:p>
                  </a:txBody>
                  <a:tcPr marL="0" marR="0" marT="0" marB="0"/>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734300" y="1457325"/>
            <a:ext cx="1390650" cy="2733675"/>
          </a:xfrm>
          <a:prstGeom prst="rect">
            <a:avLst/>
          </a:prstGeom>
        </p:spPr>
      </p:pic>
      <p:sp>
        <p:nvSpPr>
          <p:cNvPr id="4" name="矩形 3"/>
          <p:cNvSpPr/>
          <p:nvPr/>
        </p:nvSpPr>
        <p:spPr>
          <a:xfrm>
            <a:off x="762000" y="941070"/>
            <a:ext cx="6438900" cy="3267075"/>
          </a:xfrm>
          <a:prstGeom prst="rect">
            <a:avLst/>
          </a:prstGeom>
          <a:solidFill>
            <a:srgbClr val="FFFFFF"/>
          </a:solidFill>
        </p:spPr>
        <p:txBody>
          <a:bodyPr lIns="0" tIns="0" rIns="0" bIns="0">
            <a:noAutofit/>
          </a:bodyPr>
          <a:p>
            <a:pPr indent="546100">
              <a:lnSpc>
                <a:spcPts val="2645"/>
              </a:lnSpc>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“1989</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年世界诺贝尔奖得主，齐集巴黎聚会时，曾得出惊人 的结论。‘人类如果要在二十一世纪生存下去，必须回头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2500年， 去汲取孔子的智慧。’ ”（汤恩佳：《孔学论集》，第</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82页。）</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57200">
              <a:lnSpc>
                <a:spcPts val="264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1989年诺贝尔奖金得主齐集巴黎聚会时，曾得出惊人的结论： 人类如果要在下一世纪继续生存下去，必须回顾</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2545年去吸取孔 夫子的智慧。”（汤恩佳：《孔学论集》，第</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92页。）</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46100">
              <a:lnSpc>
                <a:spcPts val="264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“美国出版的《世界名人辞典》和英国出版的《人民年鉴手 册》，列举世界十大思想家或文化名人时，</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都把孔子放在首位</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 （王志光：《敬仰孔子思想弘扬中华文化》，《人民日报（海外 版）》</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1994年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11月</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19日。）</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76250" y="5162550"/>
            <a:ext cx="2486025" cy="257175"/>
          </a:xfrm>
          <a:prstGeom prst="rect">
            <a:avLst/>
          </a:prstGeom>
          <a:solidFill>
            <a:srgbClr val="AA2414"/>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sym typeface="+mn-ea"/>
              </a:rPr>
              <a:t>立志•崇德•勤学</a:t>
            </a:r>
            <a:r>
              <a:rPr lang="en-US" sz="1700">
                <a:solidFill>
                  <a:srgbClr val="DAA095"/>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sym typeface="+mn-ea"/>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52475" y="390525"/>
            <a:ext cx="2286000" cy="34290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rPr>
              <a:t>一、国内教育家</a:t>
            </a:r>
            <a:endParaRPr lang="zh-CN" sz="2400" b="1">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1114425" y="1428750"/>
            <a:ext cx="4867275" cy="2809875"/>
          </a:xfrm>
          <a:prstGeom prst="rect">
            <a:avLst/>
          </a:prstGeom>
          <a:solidFill>
            <a:srgbClr val="FFFFFF"/>
          </a:solidFill>
        </p:spPr>
        <p:txBody>
          <a:bodyPr lIns="0" tIns="0" rIns="0" bIns="0">
            <a:noAutofit/>
          </a:bodyPr>
          <a:p>
            <a:pPr indent="0">
              <a:spcAft>
                <a:spcPts val="280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（一）孔子的教育思想</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30530" indent="0" algn="just">
              <a:spcAft>
                <a:spcPts val="175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春秋战国时期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官学的衰落和私学的兴起</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30530" indent="0" algn="just"/>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背    </a:t>
            </a:r>
            <a:r>
              <a:rPr lang="en-US" altLang="zh-CN" b="1">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经</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济基础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的变革</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132330" indent="12700"/>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奴隶制向封建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制转变</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132330" indent="12700">
              <a:spcAft>
                <a:spcPts val="168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官学的衰落</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430530" indent="0"/>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私学的盛况</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子三千</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28015" y="295275"/>
            <a:ext cx="8582025" cy="3448050"/>
          </a:xfrm>
          <a:prstGeom prst="rect">
            <a:avLst/>
          </a:prstGeom>
          <a:solidFill>
            <a:srgbClr val="FFFFFF"/>
          </a:solidFill>
        </p:spPr>
        <p:txBody>
          <a:bodyPr lIns="0" tIns="0" rIns="0" bIns="0">
            <a:noAutofit/>
          </a:bodyPr>
          <a:p>
            <a:pPr indent="0">
              <a:spcAft>
                <a:spcPts val="1190"/>
              </a:spcAft>
            </a:pPr>
            <a:r>
              <a:rPr lang="zh-CN" sz="2400">
                <a:solidFill>
                  <a:srgbClr val="1C1CD9"/>
                </a:solidFill>
                <a:latin typeface="宋体" panose="02010600030101010101" pitchFamily="2" charset="-122"/>
                <a:ea typeface="宋体" panose="02010600030101010101" pitchFamily="2" charset="-122"/>
                <a:cs typeface="宋体" panose="02010600030101010101" pitchFamily="2" charset="-122"/>
              </a:rPr>
              <a:t>（二）“教育”的词源</a:t>
            </a:r>
            <a:endParaRPr lang="zh-CN" sz="24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46100" algn="just">
              <a:lnSpc>
                <a:spcPts val="3300"/>
              </a:lnSpc>
              <a:spcAft>
                <a:spcPts val="350"/>
              </a:spcAft>
            </a:pPr>
            <a:r>
              <a:rPr lang="zh-CN" sz="1700">
                <a:solidFill>
                  <a:srgbClr val="0707E0"/>
                </a:solidFill>
                <a:latin typeface="宋体" panose="02010600030101010101" pitchFamily="2" charset="-122"/>
                <a:ea typeface="宋体" panose="02010600030101010101" pitchFamily="2" charset="-122"/>
                <a:cs typeface="宋体" panose="02010600030101010101" pitchFamily="2" charset="-122"/>
              </a:rPr>
              <a:t>英语及法语和德语的“教育”都起源于拉丁文</a:t>
            </a:r>
            <a:r>
              <a:rPr lang="en-US" sz="1700">
                <a:solidFill>
                  <a:srgbClr val="0707E0"/>
                </a:solidFill>
                <a:latin typeface="宋体" panose="02010600030101010101" pitchFamily="2" charset="-122"/>
                <a:ea typeface="宋体" panose="02010600030101010101" pitchFamily="2" charset="-122"/>
                <a:cs typeface="宋体" panose="02010600030101010101" pitchFamily="2" charset="-122"/>
              </a:rPr>
              <a:t>“educare”</a:t>
            </a:r>
            <a:r>
              <a:rPr lang="en-US" sz="17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700">
                <a:solidFill>
                  <a:srgbClr val="C00000"/>
                </a:solidFill>
                <a:latin typeface="宋体" panose="02010600030101010101" pitchFamily="2" charset="-122"/>
                <a:ea typeface="宋体" panose="02010600030101010101" pitchFamily="2" charset="-122"/>
                <a:cs typeface="宋体" panose="02010600030101010101" pitchFamily="2" charset="-122"/>
              </a:rPr>
              <a:t>“引出”，采 用一定的手段把某种隐藏于人身上的东西引导出来，从一种潜质转变为现实。</a:t>
            </a:r>
            <a:endParaRPr lang="zh-CN" sz="1700">
              <a:solidFill>
                <a:srgbClr val="C00000"/>
              </a:solidFill>
              <a:latin typeface="宋体" panose="02010600030101010101" pitchFamily="2" charset="-122"/>
              <a:ea typeface="宋体" panose="02010600030101010101" pitchFamily="2" charset="-122"/>
              <a:cs typeface="宋体" panose="02010600030101010101" pitchFamily="2" charset="-122"/>
            </a:endParaRPr>
          </a:p>
          <a:p>
            <a:pPr marL="192405" indent="-88900">
              <a:lnSpc>
                <a:spcPts val="3150"/>
              </a:lnSpc>
              <a:spcAft>
                <a:spcPts val="2240"/>
              </a:spcAft>
            </a:pPr>
            <a:r>
              <a:rPr lang="zh-CN" sz="1700">
                <a:solidFill>
                  <a:srgbClr val="0707E0"/>
                </a:solidFill>
                <a:latin typeface="宋体" panose="02010600030101010101" pitchFamily="2" charset="-122"/>
                <a:ea typeface="宋体" panose="02010600030101010101" pitchFamily="2" charset="-122"/>
                <a:cs typeface="宋体" panose="02010600030101010101" pitchFamily="2" charset="-122"/>
              </a:rPr>
              <a:t>“教”甲骨文的写</a:t>
            </a:r>
            <a:r>
              <a:rPr lang="zh-CN" sz="1700">
                <a:solidFill>
                  <a:srgbClr val="1D1D66"/>
                </a:solidFill>
                <a:latin typeface="宋体" panose="02010600030101010101" pitchFamily="2" charset="-122"/>
                <a:ea typeface="宋体" panose="02010600030101010101" pitchFamily="2" charset="-122"/>
                <a:cs typeface="宋体" panose="02010600030101010101" pitchFamily="2" charset="-122"/>
              </a:rPr>
              <a:t>法是耸</a:t>
            </a:r>
            <a:r>
              <a:rPr lang="zh-CN" sz="1700">
                <a:latin typeface="宋体" panose="02010600030101010101" pitchFamily="2" charset="-122"/>
                <a:ea typeface="宋体" panose="02010600030101010101" pitchFamily="2" charset="-122"/>
                <a:cs typeface="宋体" panose="02010600030101010101" pitchFamily="2" charset="-122"/>
              </a:rPr>
              <a:t>令</a:t>
            </a:r>
            <a:r>
              <a:rPr lang="en-US" altLang="zh-CN" sz="1700">
                <a:latin typeface="宋体" panose="02010600030101010101" pitchFamily="2" charset="-122"/>
                <a:ea typeface="宋体" panose="02010600030101010101" pitchFamily="2" charset="-122"/>
                <a:cs typeface="宋体" panose="02010600030101010101" pitchFamily="2" charset="-122"/>
              </a:rPr>
              <a:t>         </a:t>
            </a:r>
            <a:r>
              <a:rPr lang="zh-CN" sz="1700">
                <a:latin typeface="宋体" panose="02010600030101010101" pitchFamily="2" charset="-122"/>
                <a:ea typeface="宋体" panose="02010600030101010101" pitchFamily="2" charset="-122"/>
                <a:cs typeface="宋体" panose="02010600030101010101" pitchFamily="2" charset="-122"/>
              </a:rPr>
              <a:t>，</a:t>
            </a:r>
            <a:r>
              <a:rPr lang="zh-CN" sz="1700">
                <a:solidFill>
                  <a:srgbClr val="0707E0"/>
                </a:solidFill>
                <a:latin typeface="宋体" panose="02010600030101010101" pitchFamily="2" charset="-122"/>
                <a:ea typeface="宋体" panose="02010600030101010101" pitchFamily="2" charset="-122"/>
                <a:cs typeface="宋体" panose="02010600030101010101" pitchFamily="2" charset="-122"/>
              </a:rPr>
              <a:t>金文的写</a:t>
            </a:r>
            <a:r>
              <a:rPr lang="zh-CN" sz="1700">
                <a:latin typeface="宋体" panose="02010600030101010101" pitchFamily="2" charset="-122"/>
                <a:ea typeface="宋体" panose="02010600030101010101" pitchFamily="2" charset="-122"/>
                <a:cs typeface="宋体" panose="02010600030101010101" pitchFamily="2" charset="-122"/>
              </a:rPr>
              <a:t>法是聲</a:t>
            </a:r>
            <a:r>
              <a:rPr lang="en-US" altLang="zh-CN" sz="1700">
                <a:latin typeface="宋体" panose="02010600030101010101" pitchFamily="2" charset="-122"/>
                <a:ea typeface="宋体" panose="02010600030101010101" pitchFamily="2" charset="-122"/>
                <a:cs typeface="宋体" panose="02010600030101010101" pitchFamily="2" charset="-122"/>
              </a:rPr>
              <a:t>        </a:t>
            </a:r>
            <a:r>
              <a:rPr lang="zh-CN" sz="1700">
                <a:latin typeface="宋体" panose="02010600030101010101" pitchFamily="2" charset="-122"/>
                <a:ea typeface="宋体" panose="02010600030101010101" pitchFamily="2" charset="-122"/>
                <a:cs typeface="宋体" panose="02010600030101010101" pitchFamily="2" charset="-122"/>
              </a:rPr>
              <a:t>，</a:t>
            </a:r>
            <a:r>
              <a:rPr lang="zh-CN" sz="1700">
                <a:solidFill>
                  <a:srgbClr val="C00000"/>
                </a:solidFill>
                <a:latin typeface="宋体" panose="02010600030101010101" pitchFamily="2" charset="-122"/>
                <a:ea typeface="宋体" panose="02010600030101010101" pitchFamily="2" charset="-122"/>
                <a:cs typeface="宋体" panose="02010600030101010101" pitchFamily="2" charset="-122"/>
              </a:rPr>
              <a:t>表示成人手拿器械督促孩 子的学习行为。</a:t>
            </a:r>
            <a:endParaRPr lang="zh-CN" sz="1700">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546100" algn="just">
              <a:lnSpc>
                <a:spcPts val="3225"/>
              </a:lnSpc>
            </a:pPr>
            <a:r>
              <a:rPr lang="zh-CN" sz="1700">
                <a:solidFill>
                  <a:srgbClr val="C00000"/>
                </a:solidFill>
                <a:latin typeface="宋体" panose="02010600030101010101" pitchFamily="2" charset="-122"/>
                <a:ea typeface="宋体" panose="02010600030101010101" pitchFamily="2" charset="-122"/>
                <a:cs typeface="宋体" panose="02010600030101010101" pitchFamily="2" charset="-122"/>
              </a:rPr>
              <a:t>汉语从“教”、“学”到“育”。           </a:t>
            </a:r>
            <a:r>
              <a:rPr lang="zh-CN" sz="1700">
                <a:solidFill>
                  <a:srgbClr val="E7211E"/>
                </a:solidFill>
                <a:latin typeface="宋体" panose="02010600030101010101" pitchFamily="2" charset="-122"/>
                <a:ea typeface="宋体" panose="02010600030101010101" pitchFamily="2" charset="-122"/>
                <a:cs typeface="宋体" panose="02010600030101010101" pitchFamily="2" charset="-122"/>
              </a:rPr>
              <a:t>  </a:t>
            </a:r>
            <a:r>
              <a:rPr lang="zh-CN" sz="1700">
                <a:solidFill>
                  <a:srgbClr val="E7211E"/>
                </a:solidFill>
                <a:latin typeface="MingLiU" panose="02020509000000000000" charset="-120"/>
                <a:ea typeface="MingLiU" panose="02020509000000000000" charset="-120"/>
              </a:rPr>
              <a:t>        </a:t>
            </a:r>
            <a:r>
              <a:rPr lang="en-US" sz="1700">
                <a:latin typeface="MingLiU" panose="02020509000000000000" charset="-120"/>
              </a:rPr>
              <a:t>.</a:t>
            </a:r>
            <a:endParaRPr lang="en-US" sz="1700">
              <a:latin typeface="MingLiU" panose="02020509000000000000" charset="-120"/>
            </a:endParaRPr>
          </a:p>
        </p:txBody>
      </p:sp>
      <p:sp>
        <p:nvSpPr>
          <p:cNvPr id="3" name="矩形 2"/>
          <p:cNvSpPr/>
          <p:nvPr/>
        </p:nvSpPr>
        <p:spPr>
          <a:xfrm>
            <a:off x="466725" y="5153025"/>
            <a:ext cx="3776345"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pic>
        <p:nvPicPr>
          <p:cNvPr id="4" name="图片 3" descr="1"/>
          <p:cNvPicPr>
            <a:picLocks noChangeAspect="1"/>
          </p:cNvPicPr>
          <p:nvPr>
            <p:custDataLst>
              <p:tags r:id="rId1"/>
            </p:custDataLst>
          </p:nvPr>
        </p:nvPicPr>
        <p:blipFill>
          <a:blip r:embed="rId2"/>
          <a:stretch>
            <a:fillRect/>
          </a:stretch>
        </p:blipFill>
        <p:spPr>
          <a:xfrm>
            <a:off x="3436620" y="1735455"/>
            <a:ext cx="709930" cy="619760"/>
          </a:xfrm>
          <a:prstGeom prst="rect">
            <a:avLst/>
          </a:prstGeom>
        </p:spPr>
      </p:pic>
      <p:pic>
        <p:nvPicPr>
          <p:cNvPr id="6" name="图片 5" descr="2"/>
          <p:cNvPicPr>
            <a:picLocks noChangeAspect="1"/>
          </p:cNvPicPr>
          <p:nvPr/>
        </p:nvPicPr>
        <p:blipFill>
          <a:blip r:embed="rId3"/>
          <a:stretch>
            <a:fillRect/>
          </a:stretch>
        </p:blipFill>
        <p:spPr>
          <a:xfrm>
            <a:off x="6101080" y="1663065"/>
            <a:ext cx="710565" cy="694055"/>
          </a:xfrm>
          <a:prstGeom prst="rect">
            <a:avLst/>
          </a:prstGeom>
        </p:spPr>
      </p:pic>
      <p:pic>
        <p:nvPicPr>
          <p:cNvPr id="7" name="图片 6" descr="3"/>
          <p:cNvPicPr>
            <a:picLocks noChangeAspect="1"/>
          </p:cNvPicPr>
          <p:nvPr/>
        </p:nvPicPr>
        <p:blipFill>
          <a:blip r:embed="rId4"/>
          <a:stretch>
            <a:fillRect/>
          </a:stretch>
        </p:blipFill>
        <p:spPr>
          <a:xfrm>
            <a:off x="4588510" y="3031490"/>
            <a:ext cx="4756150" cy="156464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28700" y="904875"/>
            <a:ext cx="4295775" cy="3324225"/>
          </a:xfrm>
          <a:prstGeom prst="rect">
            <a:avLst/>
          </a:prstGeom>
          <a:solidFill>
            <a:srgbClr val="FFFFFF"/>
          </a:solidFill>
        </p:spPr>
        <p:txBody>
          <a:bodyPr lIns="0" tIns="0" rIns="0" bIns="0">
            <a:noAutofit/>
          </a:bodyPr>
          <a:p>
            <a:pPr indent="0">
              <a:spcAft>
                <a:spcPts val="30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孔子生平：前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551-前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479,鲁国人</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1-33</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居鲁</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34-35</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出国</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36-50</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岁：返鲁，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修诗书礼乐，教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书育人</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51-54</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在鲁国做官</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spcAft>
                <a:spcPts val="84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55-68</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周游列国</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r>
              <a:rPr lang="en-US">
                <a:solidFill>
                  <a:srgbClr val="1C1CD9"/>
                </a:solidFill>
                <a:latin typeface="宋体" panose="02010600030101010101" pitchFamily="2" charset="-122"/>
                <a:ea typeface="宋体" panose="02010600030101010101" pitchFamily="2" charset="-122"/>
                <a:cs typeface="宋体" panose="02010600030101010101" pitchFamily="2" charset="-122"/>
              </a:rPr>
              <a:t>69-73</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返鲁讲学</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33525" y="1085850"/>
            <a:ext cx="6715125" cy="3352800"/>
          </a:xfrm>
          <a:prstGeom prst="rect">
            <a:avLst/>
          </a:prstGeom>
          <a:solidFill>
            <a:srgbClr val="FFFFFF"/>
          </a:solidFill>
        </p:spPr>
        <p:txBody>
          <a:bodyPr lIns="0" tIns="0" rIns="0" bIns="0">
            <a:noAutofit/>
          </a:bodyPr>
          <a:p>
            <a:pPr indent="0" algn="just">
              <a:lnSpc>
                <a:spcPts val="2250"/>
              </a:lnSpc>
              <a:spcAft>
                <a:spcPts val="9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孔子在文化教育上的贡献：</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just">
              <a:spcAft>
                <a:spcPts val="980"/>
              </a:spcAft>
            </a:pPr>
            <a:r>
              <a:rPr lang="en-US">
                <a:solidFill>
                  <a:srgbClr val="3B3BDF"/>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创立儒家学说</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2250"/>
              </a:lnSpc>
              <a:spcAft>
                <a:spcPts val="98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理保存古代文</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化典籍</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spcAft>
                <a:spcPts val="98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开创私人讲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学之风</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32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 形</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成丰富的教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育思想</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2250"/>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子贡</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问曰：“有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一言而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可以终身行之者乎？ ”子曰：“其恕乎! 己所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勿施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于人。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76325" y="1209675"/>
            <a:ext cx="2705100" cy="26670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1.关于教育的作用与地位</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1323975" y="2057400"/>
            <a:ext cx="7353935" cy="2023745"/>
          </a:xfrm>
          <a:prstGeom prst="rect">
            <a:avLst/>
          </a:prstGeom>
          <a:solidFill>
            <a:srgbClr val="FFFFFF"/>
          </a:solidFill>
        </p:spPr>
        <p:txBody>
          <a:bodyPr lIns="0" tIns="0" rIns="0" bIns="0">
            <a:noAutofit/>
          </a:bodyPr>
          <a:p>
            <a:pPr indent="0" algn="l">
              <a:lnSpc>
                <a:spcPts val="2850"/>
              </a:lnSpc>
              <a:spcAft>
                <a:spcPts val="147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(1)教育对社会发展的作用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l">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子适卫，冉有仆。子曰: 加焉？ ”曰：“富之。”曰:</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“庶矣哉！ ”冉有曰：“既庶矣，又何 “既富矣，又何加焉？ ”曰：“教之。”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endParaRPr>
          </a:p>
          <a:p>
            <a:pPr indent="0" algn="r">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——《论语</a:t>
            </a:r>
            <a:r>
              <a:rPr lang="en-US">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子路》</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r">
              <a:lnSpc>
                <a:spcPts val="2850"/>
              </a:lnSpc>
            </a:pP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76250" y="5153025"/>
            <a:ext cx="2638425" cy="257175"/>
          </a:xfrm>
          <a:prstGeom prst="rect">
            <a:avLst/>
          </a:prstGeom>
          <a:solidFill>
            <a:srgbClr val="AA2416"/>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09650" y="1514475"/>
            <a:ext cx="7696200" cy="1323975"/>
          </a:xfrm>
          <a:prstGeom prst="rect">
            <a:avLst/>
          </a:prstGeom>
          <a:solidFill>
            <a:srgbClr val="FFFFFF"/>
          </a:solidFill>
        </p:spPr>
        <p:txBody>
          <a:bodyPr lIns="0" tIns="0" rIns="0" bIns="0">
            <a:noAutofit/>
          </a:bodyPr>
          <a:p>
            <a:pPr indent="596900">
              <a:lnSpc>
                <a:spcPts val="2360"/>
              </a:lnSpc>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“子贡问政。子曰：</a:t>
            </a:r>
            <a:r>
              <a:rPr lang="zh-CN" b="1">
                <a:solidFill>
                  <a:srgbClr val="E7211E"/>
                </a:solidFill>
                <a:latin typeface="宋体" panose="02010600030101010101" pitchFamily="2" charset="-122"/>
                <a:ea typeface="宋体" panose="02010600030101010101" pitchFamily="2" charset="-122"/>
                <a:cs typeface="宋体" panose="02010600030101010101" pitchFamily="2" charset="-122"/>
              </a:rPr>
              <a:t>足食，足兵，民信之矣</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子贡曰：必不得已而 去，于斯三者何先？曰：去兵。子贡曰：必不得已而去，于斯二者何先？ 曰：去食。自古皆有死，民无信不立。”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r">
              <a:lnSpc>
                <a:spcPts val="236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——《论语</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颜渊》</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619250" y="3333750"/>
            <a:ext cx="7248525" cy="714375"/>
          </a:xfrm>
          <a:prstGeom prst="rect">
            <a:avLst/>
          </a:prstGeom>
          <a:solidFill>
            <a:srgbClr val="FFFFFF"/>
          </a:solidFill>
        </p:spPr>
        <p:txBody>
          <a:bodyPr lIns="0" tIns="0" rIns="0" bIns="0">
            <a:noAutofit/>
          </a:bodyPr>
          <a:p>
            <a:pPr indent="596900">
              <a:spcAft>
                <a:spcPts val="105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“道之以政，齐之以刑，民免而无耻；道之以德，齐之以礼，有耻且格。”</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R="141605" indent="0" algn="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《论语•为</a:t>
            </a:r>
            <a:r>
              <a:rPr lang="zh-CN" b="1">
                <a:solidFill>
                  <a:srgbClr val="3B3BDF"/>
                </a:solidFill>
                <a:latin typeface="宋体" panose="02010600030101010101" pitchFamily="2" charset="-122"/>
                <a:ea typeface="宋体" panose="02010600030101010101" pitchFamily="2" charset="-122"/>
                <a:cs typeface="宋体" panose="02010600030101010101" pitchFamily="2" charset="-122"/>
              </a:rPr>
              <a:t>政》</a:t>
            </a:r>
            <a:endParaRPr lang="zh-CN" b="1">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314450" y="1266825"/>
            <a:ext cx="7519035" cy="2705100"/>
          </a:xfrm>
          <a:prstGeom prst="rect">
            <a:avLst/>
          </a:prstGeom>
          <a:solidFill>
            <a:srgbClr val="FFFFFF"/>
          </a:solidFill>
        </p:spPr>
        <p:txBody>
          <a:bodyPr lIns="0" tIns="0" rIns="0" bIns="0">
            <a:noAutofit/>
          </a:bodyPr>
          <a:p>
            <a:pPr indent="0" algn="l">
              <a:spcAft>
                <a:spcPts val="266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教育对人发展的作用</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l">
              <a:spcAft>
                <a:spcPts val="26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子曰：“性相近也，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习相远也”。</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2795905" indent="12700" algn="l">
              <a:spcAft>
                <a:spcPts val="1120"/>
              </a:spcAft>
            </a:pP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《论语</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阳货》</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l">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“生而知之者</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，上也。学而知之者，</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次也。</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困而学之，又其次也。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困而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不学，民斯为下矣。</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795905" indent="12700" algn="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——《论语•季氏》</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43025" y="1181100"/>
            <a:ext cx="8475980" cy="2819400"/>
          </a:xfrm>
          <a:prstGeom prst="rect">
            <a:avLst/>
          </a:prstGeom>
          <a:solidFill>
            <a:srgbClr val="FFFFFF"/>
          </a:solidFill>
        </p:spPr>
        <p:txBody>
          <a:bodyPr lIns="0" tIns="0" rIns="0" bIns="0">
            <a:noAutofit/>
          </a:bodyPr>
          <a:p>
            <a:pPr indent="0">
              <a:lnSpc>
                <a:spcPts val="2960"/>
              </a:lnSpc>
              <a:spcAft>
                <a:spcPts val="12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3.教育的对象</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513330" indent="-2070100">
              <a:lnSpc>
                <a:spcPts val="2960"/>
              </a:lnSpc>
              <a:spcAft>
                <a:spcPts val="630"/>
              </a:spcAft>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有教无类</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marL="2513330" indent="-20701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“自行束脩以上，吾未尝无诲焉。 ——《论语》</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513330" indent="-2070100">
              <a:lnSpc>
                <a:spcPts val="2850"/>
              </a:lnSpc>
            </a:pP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41630" indent="0" algn="just">
              <a:lnSpc>
                <a:spcPts val="296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鲁国贵族子弟：孟懿子；“</a:t>
            </a:r>
            <a:r>
              <a:rPr lang="zh-CN" b="1">
                <a:solidFill>
                  <a:srgbClr val="C00000"/>
                </a:solidFill>
                <a:latin typeface="宋体" panose="02010600030101010101" pitchFamily="2" charset="-122"/>
                <a:ea typeface="宋体" panose="02010600030101010101" pitchFamily="2" charset="-122"/>
                <a:cs typeface="宋体" panose="02010600030101010101" pitchFamily="2" charset="-122"/>
              </a:rPr>
              <a:t>贱人</a:t>
            </a: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”:仲弓父</a:t>
            </a:r>
            <a:r>
              <a:rPr lang="zh-CN" alt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ltLang="en-US" b="1">
                <a:solidFill>
                  <a:srgbClr val="C00000"/>
                </a:solidFill>
                <a:latin typeface="宋体" panose="02010600030101010101" pitchFamily="2" charset="-122"/>
                <a:ea typeface="宋体" panose="02010600030101010101" pitchFamily="2" charset="-122"/>
                <a:cs typeface="宋体" panose="02010600030101010101" pitchFamily="2" charset="-122"/>
              </a:rPr>
              <a:t>鄙家</a:t>
            </a:r>
            <a:r>
              <a:rPr lang="zh-CN" altLang="en-US">
                <a:solidFill>
                  <a:srgbClr val="1C1CD9"/>
                </a:solidFill>
                <a:latin typeface="宋体" panose="02010600030101010101" pitchFamily="2" charset="-122"/>
                <a:ea typeface="宋体" panose="02010600030101010101" pitchFamily="2" charset="-122"/>
                <a:cs typeface="宋体" panose="02010600030101010101" pitchFamily="2" charset="-122"/>
              </a:rPr>
              <a:t>”:子张</a:t>
            </a:r>
            <a:endParaRPr lang="zh-CN" altLang="en-US">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41630" indent="0" algn="just">
              <a:lnSpc>
                <a:spcPts val="2960"/>
              </a:lnSpc>
            </a:pPr>
            <a:r>
              <a:rPr lang="zh-CN" b="1">
                <a:solidFill>
                  <a:srgbClr val="C00000"/>
                </a:solidFill>
                <a:latin typeface="宋体" panose="02010600030101010101" pitchFamily="2" charset="-122"/>
                <a:ea typeface="宋体" panose="02010600030101010101" pitchFamily="2" charset="-122"/>
                <a:cs typeface="宋体" panose="02010600030101010101" pitchFamily="2" charset="-122"/>
              </a:rPr>
              <a:t>富豪</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：子贡；</a:t>
            </a:r>
            <a:r>
              <a:rPr lang="zh-CN" b="1">
                <a:solidFill>
                  <a:srgbClr val="C00000"/>
                </a:solidFill>
                <a:latin typeface="宋体" panose="02010600030101010101" pitchFamily="2" charset="-122"/>
                <a:ea typeface="宋体" panose="02010600030101010101" pitchFamily="2" charset="-122"/>
                <a:cs typeface="宋体" panose="02010600030101010101" pitchFamily="2" charset="-122"/>
              </a:rPr>
              <a:t>穷人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：原思、颜回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41630" indent="0" algn="just">
              <a:lnSpc>
                <a:spcPts val="2960"/>
              </a:lnSpc>
            </a:pPr>
            <a:r>
              <a:rPr lang="zh-CN" b="1">
                <a:solidFill>
                  <a:srgbClr val="C00000"/>
                </a:solidFill>
                <a:latin typeface="宋体" panose="02010600030101010101" pitchFamily="2" charset="-122"/>
                <a:ea typeface="宋体" panose="02010600030101010101" pitchFamily="2" charset="-122"/>
                <a:cs typeface="宋体" panose="02010600030101010101" pitchFamily="2" charset="-122"/>
              </a:rPr>
              <a:t>卫人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：子夏；</a:t>
            </a:r>
            <a:r>
              <a:rPr lang="zh-CN" b="1">
                <a:solidFill>
                  <a:srgbClr val="C00000"/>
                </a:solidFill>
                <a:latin typeface="宋体" panose="02010600030101010101" pitchFamily="2" charset="-122"/>
                <a:ea typeface="宋体" panose="02010600030101010101" pitchFamily="2" charset="-122"/>
                <a:cs typeface="宋体" panose="02010600030101010101" pitchFamily="2" charset="-122"/>
              </a:rPr>
              <a:t>陈人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：子张；</a:t>
            </a:r>
            <a:r>
              <a:rPr lang="zh-CN" b="1">
                <a:solidFill>
                  <a:srgbClr val="C00000"/>
                </a:solidFill>
                <a:latin typeface="宋体" panose="02010600030101010101" pitchFamily="2" charset="-122"/>
                <a:ea typeface="宋体" panose="02010600030101010101" pitchFamily="2" charset="-122"/>
                <a:cs typeface="宋体" panose="02010600030101010101" pitchFamily="2" charset="-122"/>
              </a:rPr>
              <a:t>吴人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：子游</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76250" y="5153025"/>
            <a:ext cx="2638425" cy="257175"/>
          </a:xfrm>
          <a:prstGeom prst="rect">
            <a:avLst/>
          </a:prstGeom>
          <a:solidFill>
            <a:srgbClr val="AA2416"/>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sym typeface="+mn-ea"/>
              </a:rPr>
              <a:t>立志•崇德•勤学</a:t>
            </a:r>
            <a:r>
              <a:rPr lang="en-US" sz="1700">
                <a:solidFill>
                  <a:srgbClr val="DAA095"/>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sym typeface="+mn-ea"/>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90650" y="1524000"/>
            <a:ext cx="7376795" cy="3176270"/>
          </a:xfrm>
          <a:prstGeom prst="rect">
            <a:avLst/>
          </a:prstGeom>
          <a:solidFill>
            <a:srgbClr val="FFFFFF"/>
          </a:solidFill>
        </p:spPr>
        <p:txBody>
          <a:bodyPr lIns="0" tIns="0" rIns="0" bIns="0">
            <a:noAutofit/>
          </a:bodyPr>
          <a:p>
            <a:pPr indent="0" algn="l">
              <a:lnSpc>
                <a:spcPts val="2850"/>
              </a:lnSpc>
              <a:spcAft>
                <a:spcPts val="23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4.教育的目的</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l">
              <a:lnSpc>
                <a:spcPts val="2850"/>
              </a:lnSpc>
              <a:spcAft>
                <a:spcPts val="20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培养君子，提出“为政为人”，</a:t>
            </a:r>
            <a:r>
              <a:rPr lang="en-US">
                <a:solidFill>
                  <a:srgbClr val="1C1CD9"/>
                </a:solidFill>
                <a:latin typeface="MingLiU" panose="02020509000000000000" charset="-120"/>
                <a:sym typeface="+mn-ea"/>
              </a:rPr>
              <a:t>,</a:t>
            </a:r>
            <a:r>
              <a:rPr lang="zh-CN">
                <a:solidFill>
                  <a:srgbClr val="1C1CD9"/>
                </a:solidFill>
                <a:latin typeface="MingLiU" panose="02020509000000000000" charset="-120"/>
                <a:ea typeface="MingLiU" panose="02020509000000000000" charset="-120"/>
                <a:sym typeface="+mn-ea"/>
              </a:rPr>
              <a:t>目的是培养一批以德治国人才。</a:t>
            </a:r>
            <a:endParaRPr lang="zh-CN">
              <a:solidFill>
                <a:srgbClr val="1C1CD9"/>
              </a:solidFill>
              <a:latin typeface="MingLiU" panose="02020509000000000000" charset="-120"/>
              <a:ea typeface="MingLiU" panose="02020509000000000000" charset="-120"/>
            </a:endParaRPr>
          </a:p>
          <a:p>
            <a:pPr indent="0" algn="l">
              <a:lnSpc>
                <a:spcPts val="2850"/>
              </a:lnSpc>
              <a:spcAft>
                <a:spcPts val="2030"/>
              </a:spcAft>
            </a:pP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73405" indent="0" algn="l">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“学而优则仕，仕而优则学。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73405" indent="0" algn="l">
              <a:lnSpc>
                <a:spcPts val="2850"/>
              </a:lnSpc>
            </a:pP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在其中矣。”</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76250" y="5153025"/>
            <a:ext cx="2638425" cy="257175"/>
          </a:xfrm>
          <a:prstGeom prst="rect">
            <a:avLst/>
          </a:prstGeom>
          <a:solidFill>
            <a:srgbClr val="AA2416"/>
          </a:solidFill>
        </p:spPr>
        <p:txBody>
          <a:bodyPr wrap="none" lIns="0" tIns="0" rIns="0" bIns="0">
            <a:noAutofit/>
          </a:bodyPr>
          <a:p>
            <a:pPr indent="0" algn="l"/>
            <a:r>
              <a:rPr lang="zh-CN" sz="1700">
                <a:solidFill>
                  <a:srgbClr val="DAA095"/>
                </a:solidFill>
                <a:latin typeface="MingLiU" panose="02020509000000000000" charset="-120"/>
                <a:ea typeface="MingLiU" panose="02020509000000000000" charset="-120"/>
                <a:sym typeface="+mn-ea"/>
              </a:rPr>
              <a:t>立志•崇德•勤学</a:t>
            </a:r>
            <a:r>
              <a:rPr lang="en-US" sz="1700">
                <a:solidFill>
                  <a:srgbClr val="DAA095"/>
                </a:solidFill>
                <a:latin typeface="MingLiU" panose="02020509000000000000" charset="-120"/>
                <a:sym typeface="+mn-ea"/>
              </a:rPr>
              <a:t>•</a:t>
            </a:r>
            <a:r>
              <a:rPr lang="zh-CN" sz="1700">
                <a:solidFill>
                  <a:srgbClr val="DAA095"/>
                </a:solidFill>
                <a:latin typeface="MingLiU" panose="02020509000000000000" charset="-120"/>
                <a:ea typeface="MingLiU" panose="02020509000000000000" charset="-120"/>
                <a:sym typeface="+mn-ea"/>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495425" y="981075"/>
            <a:ext cx="1495425" cy="266700"/>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cs typeface="宋体" panose="02010600030101010101" pitchFamily="2" charset="-122"/>
              </a:rPr>
              <a:t>5.教育的内容</a:t>
            </a:r>
            <a:endParaRPr lang="zh-CN" sz="24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996440" y="1518920"/>
            <a:ext cx="4391025" cy="2457450"/>
          </a:xfrm>
          <a:prstGeom prst="rect">
            <a:avLst/>
          </a:prstGeom>
          <a:solidFill>
            <a:srgbClr val="FFFFFF"/>
          </a:solidFill>
        </p:spPr>
        <p:txBody>
          <a:bodyPr lIns="0" tIns="0" rIns="0" bIns="0">
            <a:noAutofit/>
          </a:bodyPr>
          <a:p>
            <a:pPr indent="0">
              <a:spcAft>
                <a:spcPts val="91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四教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：文、行、忠、信。（内容、任务）</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548005" indent="0">
              <a:spcAft>
                <a:spcPts val="91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“兴于诗，立于礼，成于乐。”</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91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六艺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：礼、乐、射、御、书、数（课程）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336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四科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：德行、政事、语言、文学（科目）</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四个科目、四个内容、六种教材</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4925" y="828675"/>
            <a:ext cx="7562850" cy="3381375"/>
          </a:xfrm>
          <a:prstGeom prst="rect">
            <a:avLst/>
          </a:prstGeom>
          <a:solidFill>
            <a:srgbClr val="FFFFFF"/>
          </a:solidFill>
        </p:spPr>
        <p:txBody>
          <a:bodyPr lIns="0" tIns="0" rIns="0" bIns="0">
            <a:noAutofit/>
          </a:bodyPr>
          <a:p>
            <a:pPr indent="0">
              <a:lnSpc>
                <a:spcPts val="2925"/>
              </a:lnSpc>
              <a:spcAft>
                <a:spcPts val="1470"/>
              </a:spcAft>
            </a:pPr>
            <a:r>
              <a:rPr lang="en-US" sz="2400" b="1">
                <a:solidFill>
                  <a:srgbClr val="1C1CD9"/>
                </a:solidFill>
                <a:latin typeface="宋体" panose="02010600030101010101" pitchFamily="2" charset="-122"/>
                <a:ea typeface="宋体" panose="02010600030101010101" pitchFamily="2" charset="-122"/>
                <a:cs typeface="宋体" panose="02010600030101010101" pitchFamily="2" charset="-122"/>
              </a:rPr>
              <a:t>6.</a:t>
            </a: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教学思想</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00330" indent="0">
              <a:lnSpc>
                <a:spcPts val="2925"/>
              </a:lnSpc>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(1)因材施教</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40030" indent="495300">
              <a:lnSpc>
                <a:spcPts val="29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子路问：“闻斯行诸？ ”子曰：“有父兄在，如之何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闻斯行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之？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40030" indent="495300">
              <a:lnSpc>
                <a:spcPts val="2925"/>
              </a:lnSpc>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冉有问：“闻斯行诸？”子曰：“闻斯行之。”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240030" indent="495300">
              <a:lnSpc>
                <a:spcPts val="29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公西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华曰：</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“由也问闻斯行诸，子曰有父兄在。求也问闻斯行诸，子曰闻斯行之。赤也惑，敢问。”子曰：“求也退，故</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进之；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由也兼人，故退之。”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2324100" y="1752600"/>
            <a:ext cx="4257675" cy="1590675"/>
          </a:xfrm>
          <a:prstGeom prst="rect">
            <a:avLst/>
          </a:prstGeom>
          <a:solidFill>
            <a:srgbClr val="FFFFFF"/>
          </a:solidFill>
        </p:spPr>
        <p:txBody>
          <a:bodyPr lIns="0" tIns="0" rIns="0" bIns="0">
            <a:noAutofit/>
          </a:bodyPr>
          <a:p>
            <a:pPr indent="12700">
              <a:lnSpc>
                <a:spcPts val="3600"/>
              </a:lnSpc>
              <a:spcBef>
                <a:spcPts val="4550"/>
              </a:spcBef>
            </a:pPr>
            <a:r>
              <a:rPr lang="zh-CN">
                <a:solidFill>
                  <a:srgbClr val="1C1CD9"/>
                </a:solidFill>
                <a:latin typeface="BatangChe" panose="02030609000101010101" charset="-127"/>
                <a:ea typeface="BatangChe" panose="02030609000101010101" charset="-127"/>
                <a:cs typeface="BatangChe" panose="02030609000101010101" charset="-127"/>
              </a:rPr>
              <a:t>德行：</a:t>
            </a:r>
            <a:r>
              <a:rPr lang="zh-CN">
                <a:solidFill>
                  <a:srgbClr val="3B3BDF"/>
                </a:solidFill>
                <a:latin typeface="BatangChe" panose="02030609000101010101" charset="-127"/>
                <a:ea typeface="BatangChe" panose="02030609000101010101" charset="-127"/>
                <a:cs typeface="BatangChe" panose="02030609000101010101" charset="-127"/>
              </a:rPr>
              <a:t>颜渊、</a:t>
            </a:r>
            <a:r>
              <a:rPr lang="zh-CN">
                <a:solidFill>
                  <a:srgbClr val="1C1CD9"/>
                </a:solidFill>
                <a:latin typeface="BatangChe" panose="02030609000101010101" charset="-127"/>
                <a:ea typeface="BatangChe" panose="02030609000101010101" charset="-127"/>
                <a:cs typeface="BatangChe" panose="02030609000101010101" charset="-127"/>
              </a:rPr>
              <a:t>闵子骞、</a:t>
            </a:r>
            <a:r>
              <a:rPr lang="zh-CN">
                <a:solidFill>
                  <a:srgbClr val="3B3BDF"/>
                </a:solidFill>
                <a:latin typeface="BatangChe" panose="02030609000101010101" charset="-127"/>
                <a:ea typeface="BatangChe" panose="02030609000101010101" charset="-127"/>
                <a:cs typeface="BatangChe" panose="02030609000101010101" charset="-127"/>
              </a:rPr>
              <a:t>冉</a:t>
            </a:r>
            <a:r>
              <a:rPr lang="zh-CN">
                <a:solidFill>
                  <a:srgbClr val="1C1CD9"/>
                </a:solidFill>
                <a:latin typeface="BatangChe" panose="02030609000101010101" charset="-127"/>
                <a:ea typeface="BatangChe" panose="02030609000101010101" charset="-127"/>
                <a:cs typeface="BatangChe" panose="02030609000101010101" charset="-127"/>
              </a:rPr>
              <a:t>伯牛、仲弓；</a:t>
            </a:r>
            <a:endParaRPr lang="zh-CN">
              <a:solidFill>
                <a:srgbClr val="1C1CD9"/>
              </a:solidFill>
              <a:latin typeface="BatangChe" panose="02030609000101010101" charset="-127"/>
              <a:ea typeface="BatangChe" panose="02030609000101010101" charset="-127"/>
              <a:cs typeface="BatangChe" panose="02030609000101010101" charset="-127"/>
            </a:endParaRPr>
          </a:p>
          <a:p>
            <a:pPr indent="12700">
              <a:lnSpc>
                <a:spcPts val="3600"/>
              </a:lnSpc>
            </a:pPr>
            <a:r>
              <a:rPr lang="zh-CN">
                <a:solidFill>
                  <a:srgbClr val="1C1CD9"/>
                </a:solidFill>
                <a:latin typeface="BatangChe" panose="02030609000101010101" charset="-127"/>
                <a:ea typeface="BatangChe" panose="02030609000101010101" charset="-127"/>
                <a:cs typeface="BatangChe" panose="02030609000101010101" charset="-127"/>
              </a:rPr>
              <a:t>言语：</a:t>
            </a:r>
            <a:r>
              <a:rPr lang="zh-CN">
                <a:solidFill>
                  <a:srgbClr val="3B3BDF"/>
                </a:solidFill>
                <a:latin typeface="BatangChe" panose="02030609000101010101" charset="-127"/>
                <a:ea typeface="BatangChe" panose="02030609000101010101" charset="-127"/>
                <a:cs typeface="BatangChe" panose="02030609000101010101" charset="-127"/>
              </a:rPr>
              <a:t>宰我、子贡；政事：冉有、</a:t>
            </a:r>
            <a:r>
              <a:rPr lang="zh-CN">
                <a:solidFill>
                  <a:srgbClr val="1C1CD9"/>
                </a:solidFill>
                <a:latin typeface="BatangChe" panose="02030609000101010101" charset="-127"/>
                <a:ea typeface="BatangChe" panose="02030609000101010101" charset="-127"/>
                <a:cs typeface="BatangChe" panose="02030609000101010101" charset="-127"/>
              </a:rPr>
              <a:t>季路; 文学：子游、子夏。</a:t>
            </a:r>
            <a:endParaRPr lang="zh-CN">
              <a:solidFill>
                <a:srgbClr val="1C1CD9"/>
              </a:solidFill>
              <a:latin typeface="BatangChe" panose="02030609000101010101" charset="-127"/>
              <a:ea typeface="BatangChe" panose="02030609000101010101" charset="-127"/>
              <a:cs typeface="BatangChe" panose="02030609000101010101" charset="-127"/>
            </a:endParaRPr>
          </a:p>
          <a:p>
            <a:pPr indent="12700">
              <a:lnSpc>
                <a:spcPts val="3600"/>
              </a:lnSpc>
            </a:pPr>
            <a:r>
              <a:rPr lang="zh-CN">
                <a:solidFill>
                  <a:srgbClr val="3B3BDF"/>
                </a:solidFill>
                <a:latin typeface="BatangChe" panose="02030609000101010101" charset="-127"/>
                <a:ea typeface="BatangChe" panose="02030609000101010101" charset="-127"/>
                <a:cs typeface="BatangChe" panose="02030609000101010101" charset="-127"/>
              </a:rPr>
              <a:t>柴</a:t>
            </a:r>
            <a:r>
              <a:rPr lang="zh-CN">
                <a:solidFill>
                  <a:srgbClr val="1C1CD9"/>
                </a:solidFill>
                <a:latin typeface="BatangChe" panose="02030609000101010101" charset="-127"/>
                <a:ea typeface="BatangChe" panose="02030609000101010101" charset="-127"/>
                <a:cs typeface="BatangChe" panose="02030609000101010101" charset="-127"/>
              </a:rPr>
              <a:t>也愚，参也鲁，师</a:t>
            </a:r>
            <a:r>
              <a:rPr lang="zh-CN">
                <a:solidFill>
                  <a:srgbClr val="3B3BDF"/>
                </a:solidFill>
                <a:latin typeface="BatangChe" panose="02030609000101010101" charset="-127"/>
                <a:ea typeface="BatangChe" panose="02030609000101010101" charset="-127"/>
                <a:cs typeface="BatangChe" panose="02030609000101010101" charset="-127"/>
              </a:rPr>
              <a:t>也辟，</a:t>
            </a:r>
            <a:r>
              <a:rPr lang="zh-CN">
                <a:solidFill>
                  <a:srgbClr val="1C1CD9"/>
                </a:solidFill>
                <a:latin typeface="BatangChe" panose="02030609000101010101" charset="-127"/>
                <a:ea typeface="BatangChe" panose="02030609000101010101" charset="-127"/>
                <a:cs typeface="BatangChe" panose="02030609000101010101" charset="-127"/>
              </a:rPr>
              <a:t>由也谚。</a:t>
            </a:r>
            <a:endParaRPr lang="zh-CN">
              <a:solidFill>
                <a:srgbClr val="1C1CD9"/>
              </a:solidFill>
              <a:latin typeface="BatangChe" panose="02030609000101010101" charset="-127"/>
              <a:ea typeface="BatangChe" panose="02030609000101010101" charset="-127"/>
              <a:cs typeface="BatangChe" panose="02030609000101010101" charset="-127"/>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356485" y="2095500"/>
            <a:ext cx="1133475" cy="2028825"/>
          </a:xfrm>
          <a:prstGeom prst="rect">
            <a:avLst/>
          </a:prstGeom>
        </p:spPr>
      </p:pic>
      <p:pic>
        <p:nvPicPr>
          <p:cNvPr id="3" name="图片 2"/>
          <p:cNvPicPr>
            <a:picLocks noChangeAspect="1"/>
          </p:cNvPicPr>
          <p:nvPr/>
        </p:nvPicPr>
        <p:blipFill>
          <a:blip r:embed="rId2"/>
          <a:stretch>
            <a:fillRect/>
          </a:stretch>
        </p:blipFill>
        <p:spPr>
          <a:xfrm>
            <a:off x="4012565" y="1303020"/>
            <a:ext cx="1533525" cy="3181350"/>
          </a:xfrm>
          <a:prstGeom prst="rect">
            <a:avLst/>
          </a:prstGeom>
        </p:spPr>
      </p:pic>
      <p:pic>
        <p:nvPicPr>
          <p:cNvPr id="4" name="图片 3"/>
          <p:cNvPicPr>
            <a:picLocks noChangeAspect="1"/>
          </p:cNvPicPr>
          <p:nvPr/>
        </p:nvPicPr>
        <p:blipFill>
          <a:blip r:embed="rId3"/>
          <a:stretch>
            <a:fillRect/>
          </a:stretch>
        </p:blipFill>
        <p:spPr>
          <a:xfrm>
            <a:off x="6604635" y="1807845"/>
            <a:ext cx="2667635" cy="2173605"/>
          </a:xfrm>
          <a:prstGeom prst="rect">
            <a:avLst/>
          </a:prstGeom>
        </p:spPr>
      </p:pic>
      <p:sp>
        <p:nvSpPr>
          <p:cNvPr id="5" name="矩形 4"/>
          <p:cNvSpPr/>
          <p:nvPr/>
        </p:nvSpPr>
        <p:spPr>
          <a:xfrm>
            <a:off x="581025" y="438150"/>
            <a:ext cx="2390775" cy="314325"/>
          </a:xfrm>
          <a:prstGeom prst="rect">
            <a:avLst/>
          </a:prstGeom>
          <a:solidFill>
            <a:srgbClr val="FFFFFF"/>
          </a:solidFill>
        </p:spPr>
        <p:txBody>
          <a:bodyPr wrap="none" lIns="0" tIns="0" rIns="0" bIns="0">
            <a:noAutofit/>
          </a:bodyPr>
          <a:p>
            <a:pPr indent="0"/>
            <a:r>
              <a:rPr lang="zh-CN" sz="3200" b="1">
                <a:solidFill>
                  <a:srgbClr val="1C1CD9"/>
                </a:solidFill>
                <a:latin typeface="宋体" panose="02010600030101010101" pitchFamily="2" charset="-122"/>
                <a:ea typeface="宋体" panose="02010600030101010101" pitchFamily="2" charset="-122"/>
              </a:rPr>
              <a:t>教、育、学的变化</a:t>
            </a:r>
            <a:endParaRPr lang="zh-CN" sz="3200" b="1">
              <a:solidFill>
                <a:srgbClr val="1C1CD9"/>
              </a:solidFill>
              <a:latin typeface="宋体" panose="02010600030101010101" pitchFamily="2" charset="-122"/>
              <a:ea typeface="宋体" panose="02010600030101010101" pitchFamily="2" charset="-122"/>
            </a:endParaRPr>
          </a:p>
        </p:txBody>
      </p:sp>
      <p:sp>
        <p:nvSpPr>
          <p:cNvPr id="6" name="矩形 5"/>
          <p:cNvSpPr/>
          <p:nvPr/>
        </p:nvSpPr>
        <p:spPr>
          <a:xfrm>
            <a:off x="685800" y="3238500"/>
            <a:ext cx="1152525" cy="142875"/>
          </a:xfrm>
          <a:prstGeom prst="rect">
            <a:avLst/>
          </a:prstGeom>
          <a:solidFill>
            <a:srgbClr val="FFFFFF"/>
          </a:solidFill>
        </p:spPr>
        <p:txBody>
          <a:bodyPr wrap="none" lIns="0" tIns="0" rIns="0" bIns="0">
            <a:noAutofit/>
          </a:bodyPr>
          <a:p>
            <a:pPr indent="0"/>
            <a:r>
              <a:rPr lang="zh-CN" sz="1200">
                <a:latin typeface="MingLiU" panose="02020509000000000000" charset="-120"/>
                <a:ea typeface="MingLiU" panose="02020509000000000000" charset="-120"/>
              </a:rPr>
              <a:t>敗氐盘（金）西阁映期</a:t>
            </a:r>
            <a:endParaRPr lang="zh-CN" sz="1200">
              <a:latin typeface="MingLiU" panose="02020509000000000000" charset="-120"/>
              <a:ea typeface="MingLiU" panose="02020509000000000000" charset="-120"/>
            </a:endParaRPr>
          </a:p>
        </p:txBody>
      </p:sp>
      <p:sp>
        <p:nvSpPr>
          <p:cNvPr id="8" name="矩形 7"/>
          <p:cNvSpPr/>
          <p:nvPr/>
        </p:nvSpPr>
        <p:spPr>
          <a:xfrm>
            <a:off x="685800" y="3771900"/>
            <a:ext cx="990600" cy="104775"/>
          </a:xfrm>
          <a:prstGeom prst="rect">
            <a:avLst/>
          </a:prstGeom>
          <a:solidFill>
            <a:srgbClr val="FFFFFF"/>
          </a:solidFill>
        </p:spPr>
        <p:txBody>
          <a:bodyPr wrap="none" lIns="0" tIns="0" rIns="0" bIns="0">
            <a:noAutofit/>
          </a:bodyPr>
          <a:p>
            <a:pPr indent="0"/>
            <a:r>
              <a:rPr lang="zh-CN" sz="1200">
                <a:latin typeface="MingLiU" panose="02020509000000000000" charset="-120"/>
                <a:ea typeface="MingLiU" panose="02020509000000000000" charset="-120"/>
              </a:rPr>
              <a:t>燕侯</a:t>
            </a:r>
            <a:r>
              <a:rPr lang="en-US" sz="1200">
                <a:latin typeface="MingLiU" panose="02020509000000000000" charset="-120"/>
              </a:rPr>
              <a:t>tt</a:t>
            </a:r>
            <a:r>
              <a:rPr lang="zh-CN" sz="1200">
                <a:latin typeface="MingLiU" panose="02020509000000000000" charset="-120"/>
                <a:ea typeface="MingLiU" panose="02020509000000000000" charset="-120"/>
              </a:rPr>
              <a:t>器（金）战国</a:t>
            </a:r>
            <a:endParaRPr lang="zh-CN" sz="1200">
              <a:latin typeface="MingLiU" panose="02020509000000000000" charset="-120"/>
              <a:ea typeface="MingLiU" panose="02020509000000000000" charset="-120"/>
            </a:endParaRPr>
          </a:p>
        </p:txBody>
      </p:sp>
      <p:sp>
        <p:nvSpPr>
          <p:cNvPr id="12" name="矩形 11"/>
          <p:cNvSpPr/>
          <p:nvPr/>
        </p:nvSpPr>
        <p:spPr>
          <a:xfrm>
            <a:off x="695325" y="2171700"/>
            <a:ext cx="628650" cy="133350"/>
          </a:xfrm>
          <a:prstGeom prst="rect">
            <a:avLst/>
          </a:prstGeom>
          <a:solidFill>
            <a:srgbClr val="FFFFFF"/>
          </a:solidFill>
        </p:spPr>
        <p:txBody>
          <a:bodyPr wrap="none" lIns="0" tIns="0" rIns="0" bIns="0">
            <a:noAutofit/>
          </a:bodyPr>
          <a:p>
            <a:pPr indent="0"/>
            <a:r>
              <a:rPr lang="zh-CN" sz="1200">
                <a:latin typeface="MingLiU" panose="02020509000000000000" charset="-120"/>
                <a:ea typeface="MingLiU" panose="02020509000000000000" charset="-120"/>
              </a:rPr>
              <a:t>甲</a:t>
            </a:r>
            <a:r>
              <a:rPr lang="zh-CN" sz="950">
                <a:latin typeface="Arial Unicode MS" panose="020B0604020202020204" charset="-122"/>
                <a:ea typeface="Arial Unicode MS" panose="020B0604020202020204" charset="-122"/>
              </a:rPr>
              <a:t>1251（</a:t>
            </a:r>
            <a:r>
              <a:rPr lang="zh-CN" sz="1200">
                <a:latin typeface="MingLiU" panose="02020509000000000000" charset="-120"/>
                <a:ea typeface="MingLiU" panose="02020509000000000000" charset="-120"/>
              </a:rPr>
              <a:t>甲）</a:t>
            </a:r>
            <a:endParaRPr lang="zh-CN" sz="1200">
              <a:latin typeface="MingLiU" panose="02020509000000000000" charset="-120"/>
              <a:ea typeface="MingLiU" panose="02020509000000000000" charset="-120"/>
            </a:endParaRPr>
          </a:p>
        </p:txBody>
      </p:sp>
      <p:sp>
        <p:nvSpPr>
          <p:cNvPr id="13" name="矩形 12"/>
          <p:cNvSpPr/>
          <p:nvPr/>
        </p:nvSpPr>
        <p:spPr>
          <a:xfrm>
            <a:off x="476250" y="5153025"/>
            <a:ext cx="2638425" cy="257175"/>
          </a:xfrm>
          <a:prstGeom prst="rect">
            <a:avLst/>
          </a:prstGeom>
          <a:solidFill>
            <a:srgbClr val="AA2416"/>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ECDBCD"/>
                </a:solidFill>
                <a:latin typeface="MingLiU" panose="02020509000000000000" charset="-120"/>
              </a:rPr>
              <a:t>*</a:t>
            </a:r>
            <a:r>
              <a:rPr lang="zh-CN" sz="1700">
                <a:solidFill>
                  <a:srgbClr val="DAA095"/>
                </a:solidFill>
                <a:latin typeface="MingLiU" panose="02020509000000000000" charset="-120"/>
                <a:ea typeface="MingLiU" panose="02020509000000000000" charset="-120"/>
              </a:rPr>
              <a:t>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04925" y="904875"/>
            <a:ext cx="1466850" cy="266700"/>
          </a:xfrm>
          <a:prstGeom prst="rect">
            <a:avLst/>
          </a:prstGeom>
          <a:solidFill>
            <a:srgbClr val="FFFFFF"/>
          </a:solidFill>
        </p:spPr>
        <p:txBody>
          <a:bodyPr wrap="none" lIns="0" tIns="0" rIns="0" bIns="0">
            <a:noAutofit/>
          </a:bodyPr>
          <a:p>
            <a:pPr indent="0"/>
            <a:r>
              <a:rPr lang="zh-CN" sz="1300" b="1">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sz="1700" b="1">
                <a:solidFill>
                  <a:srgbClr val="1C1CD9"/>
                </a:solidFill>
                <a:latin typeface="宋体" panose="02010600030101010101" pitchFamily="2" charset="-122"/>
                <a:ea typeface="宋体" panose="02010600030101010101" pitchFamily="2" charset="-122"/>
                <a:cs typeface="宋体" panose="02010600030101010101" pitchFamily="2" charset="-122"/>
              </a:rPr>
              <a:t>启发诱导</a:t>
            </a:r>
            <a:endParaRPr lang="zh-CN" sz="17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752600" y="1552575"/>
            <a:ext cx="5867400" cy="266700"/>
          </a:xfrm>
          <a:prstGeom prst="rect">
            <a:avLst/>
          </a:prstGeom>
          <a:solidFill>
            <a:srgbClr val="FFFFFF"/>
          </a:solidFill>
        </p:spPr>
        <p:txBody>
          <a:bodyPr wrap="none" lIns="0" tIns="0" rIns="0" bIns="0">
            <a:noAutofit/>
          </a:bodyPr>
          <a:p>
            <a:pPr indent="596900" algn="just"/>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“不愤不启，不诽不发，举一隅不以三隅反，则不复也。</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1171575" y="2286000"/>
            <a:ext cx="7077075" cy="1714500"/>
          </a:xfrm>
          <a:prstGeom prst="rect">
            <a:avLst/>
          </a:prstGeom>
          <a:solidFill>
            <a:srgbClr val="FFFFFF"/>
          </a:solidFill>
        </p:spPr>
        <p:txBody>
          <a:bodyPr lIns="0" tIns="0" rIns="0" bIns="0">
            <a:noAutofit/>
          </a:bodyPr>
          <a:p>
            <a:pPr indent="596900" algn="just">
              <a:lnSpc>
                <a:spcPts val="2925"/>
              </a:lnSpc>
              <a:spcAft>
                <a:spcPts val="1890"/>
              </a:spcAft>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“不到他努力想弄明白而不得的程度不要去开导他；不到他心 里明白却不能完善表达出来的程度不要去启发他。如果他不能举一 反三，就不要再反复地给他举例了。”</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678180" indent="0">
              <a:lnSpc>
                <a:spcPts val="2925"/>
              </a:lnSpc>
            </a:pPr>
            <a:r>
              <a:rPr lang="zh-CN" sz="1700">
                <a:solidFill>
                  <a:srgbClr val="1C1CD9"/>
                </a:solidFill>
                <a:latin typeface="宋体" panose="02010600030101010101" pitchFamily="2" charset="-122"/>
                <a:ea typeface="宋体" panose="02010600030101010101" pitchFamily="2" charset="-122"/>
                <a:cs typeface="宋体" panose="02010600030101010101" pitchFamily="2" charset="-122"/>
              </a:rPr>
              <a:t>“闻一以知二。”</a:t>
            </a:r>
            <a:endParaRPr lang="zh-CN" sz="17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323975" y="666750"/>
            <a:ext cx="1466850" cy="26670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(3)学思并重</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323975" y="1143000"/>
            <a:ext cx="6362700" cy="2447925"/>
          </a:xfrm>
          <a:prstGeom prst="rect">
            <a:avLst/>
          </a:prstGeom>
          <a:solidFill>
            <a:srgbClr val="FFFFFF"/>
          </a:solidFill>
        </p:spPr>
        <p:txBody>
          <a:bodyPr lIns="0" tIns="0" rIns="0" bIns="0">
            <a:noAutofit/>
          </a:bodyPr>
          <a:p>
            <a:pPr marL="411480" indent="127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“学而不思则罔，思而不学则殆。”</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11480" indent="12700">
              <a:lnSpc>
                <a:spcPts val="2850"/>
              </a:lnSpc>
              <a:spcAft>
                <a:spcPts val="18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“吾尝终日不食，终夜不寝，以思，无益，不如学也。” “不学而好思，虽知不广矣。”</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ct val="191000"/>
              </a:lnSpc>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(4)由博返约</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347980" indent="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多闻，多见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11480" indent="127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“博学于文，约之以礼。”</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33450" y="647700"/>
            <a:ext cx="1695450" cy="266700"/>
          </a:xfrm>
          <a:prstGeom prst="rect">
            <a:avLst/>
          </a:prstGeom>
          <a:solidFill>
            <a:srgbClr val="FFFFFF"/>
          </a:solidFill>
        </p:spPr>
        <p:txBody>
          <a:bodyPr wrap="none" lIns="0" tIns="0" rIns="0" bIns="0">
            <a:noAutofit/>
          </a:bodyPr>
          <a:p>
            <a:pPr indent="0"/>
            <a:r>
              <a:rPr lang="en-US" sz="2400">
                <a:solidFill>
                  <a:srgbClr val="1C1CD9"/>
                </a:solidFill>
                <a:latin typeface="宋体" panose="02010600030101010101" pitchFamily="2" charset="-122"/>
                <a:ea typeface="宋体" panose="02010600030101010101" pitchFamily="2" charset="-122"/>
                <a:cs typeface="宋体" panose="02010600030101010101" pitchFamily="2" charset="-122"/>
              </a:rPr>
              <a:t>7.</a:t>
            </a:r>
            <a:r>
              <a:rPr lang="zh-CN" sz="2400">
                <a:solidFill>
                  <a:srgbClr val="1C1CD9"/>
                </a:solidFill>
                <a:latin typeface="宋体" panose="02010600030101010101" pitchFamily="2" charset="-122"/>
                <a:ea typeface="宋体" panose="02010600030101010101" pitchFamily="2" charset="-122"/>
                <a:cs typeface="宋体" panose="02010600030101010101" pitchFamily="2" charset="-122"/>
              </a:rPr>
              <a:t>道德教育思想</a:t>
            </a:r>
            <a:endParaRPr lang="zh-CN" sz="24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933450" y="1362075"/>
            <a:ext cx="7886700" cy="2819400"/>
          </a:xfrm>
          <a:prstGeom prst="rect">
            <a:avLst/>
          </a:prstGeom>
          <a:solidFill>
            <a:srgbClr val="FFFFFF"/>
          </a:solidFill>
        </p:spPr>
        <p:txBody>
          <a:bodyPr lIns="0" tIns="0" rIns="0" bIns="0">
            <a:noAutofit/>
          </a:bodyPr>
          <a:p>
            <a:pPr marL="65405" indent="0">
              <a:lnSpc>
                <a:spcPts val="2850"/>
              </a:lnSpc>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(1)</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立志乐道</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588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“人无远虑，必有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近忧。</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588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军可夺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帅也，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匹夫不可夺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志也。”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588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“君子</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谋道不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谋食。君子忧道不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忧贫。</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58800">
              <a:lnSpc>
                <a:spcPts val="2850"/>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“朝闻道，夕死可矣。</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58800">
              <a:lnSpc>
                <a:spcPts val="2850"/>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“小不忍则乱</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大谋。”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58800">
              <a:lnSpc>
                <a:spcPts val="2850"/>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“贤哉回也！ 一箪食，一瓢饮，在陋巷，</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人不堪</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其忧，回</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也不改</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其乐。 贤哉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回也！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419225" y="942975"/>
            <a:ext cx="4410075" cy="962025"/>
          </a:xfrm>
          <a:prstGeom prst="rect">
            <a:avLst/>
          </a:prstGeom>
          <a:solidFill>
            <a:srgbClr val="FFFFFF"/>
          </a:solidFill>
        </p:spPr>
        <p:txBody>
          <a:bodyPr lIns="0" tIns="0" rIns="0" bIns="0">
            <a:noAutofit/>
          </a:bodyPr>
          <a:p>
            <a:pPr indent="0">
              <a:spcAft>
                <a:spcPts val="49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(2)自省自克</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17830" indent="12700">
              <a:spcAft>
                <a:spcPts val="4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见贤思齐焉，见不贤而内自省也。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17830" indent="12700"/>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慎独</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419225" y="2362200"/>
            <a:ext cx="6486525" cy="1695450"/>
          </a:xfrm>
          <a:prstGeom prst="rect">
            <a:avLst/>
          </a:prstGeom>
          <a:solidFill>
            <a:srgbClr val="FFFFFF"/>
          </a:solidFill>
        </p:spPr>
        <p:txBody>
          <a:bodyPr lIns="0" tIns="0" rIns="0" bIns="0">
            <a:noAutofit/>
          </a:bodyPr>
          <a:p>
            <a:pPr indent="0">
              <a:spcAft>
                <a:spcPts val="490"/>
              </a:spcAft>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身体力行</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17830" indent="12700">
              <a:spcAft>
                <a:spcPts val="238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“君子欲讷于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言而敏于行。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 “君</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子耻其言而过其行。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spcAft>
                <a:spcPts val="49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(4) 改过迁善</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417830" indent="1270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“过而不改，</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是谓</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过矣。”</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609725" y="1076325"/>
            <a:ext cx="1247775" cy="26670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8.教师思想</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2066925" y="1704975"/>
            <a:ext cx="4531360" cy="1000125"/>
          </a:xfrm>
          <a:prstGeom prst="rect">
            <a:avLst/>
          </a:prstGeom>
          <a:solidFill>
            <a:srgbClr val="FFFFFF"/>
          </a:solidFill>
        </p:spPr>
        <p:txBody>
          <a:bodyPr lIns="0" tIns="0" rIns="0" bIns="0">
            <a:noAutofit/>
          </a:bodyPr>
          <a:p>
            <a:pPr indent="0">
              <a:lnSpc>
                <a:spcPct val="15000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 学而不厌，</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诲人不倦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(2) 热爱学生，</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对学生无私无隐</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ct val="1500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(3) 以身作则,</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身教重于言教</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1924685" y="3535680"/>
            <a:ext cx="4910455" cy="266700"/>
          </a:xfrm>
          <a:prstGeom prst="rect">
            <a:avLst/>
          </a:prstGeom>
          <a:solidFill>
            <a:srgbClr val="FFFFFF"/>
          </a:solidFill>
        </p:spPr>
        <p:txBody>
          <a:bodyPr wrap="none" lIns="0" tIns="0" rIns="0" bIns="0">
            <a:noAutofit/>
          </a:bodyPr>
          <a:p>
            <a:pPr indent="0" algn="l"/>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“其身正，不令而行；其身不正,</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虽令不从。”</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295400" y="552450"/>
            <a:ext cx="3314700" cy="257175"/>
          </a:xfrm>
          <a:prstGeom prst="rect">
            <a:avLst/>
          </a:prstGeom>
          <a:solidFill>
            <a:srgbClr val="FFFFFF"/>
          </a:solidFill>
        </p:spPr>
        <p:txBody>
          <a:bodyPr wrap="none" lIns="0" tIns="0" rIns="0" bIns="0">
            <a:noAutofit/>
          </a:bodyPr>
          <a:p>
            <a:pPr indent="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季康子问：“弟子孰为好学？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1295400" y="838200"/>
            <a:ext cx="6238875" cy="276225"/>
          </a:xfrm>
          <a:prstGeom prst="rect">
            <a:avLst/>
          </a:prstGeom>
          <a:solidFill>
            <a:srgbClr val="FFFFFF"/>
          </a:solidFill>
        </p:spPr>
        <p:txBody>
          <a:bodyPr wrap="none" lIns="0" tIns="0" rIns="0" bIns="0">
            <a:noAutofit/>
          </a:bodyPr>
          <a:p>
            <a:pPr indent="49530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孔子对曰：“有颜回者好学，不幸短命死矣。今也则亡。”</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800100" y="1257300"/>
            <a:ext cx="8305800" cy="847725"/>
          </a:xfrm>
          <a:prstGeom prst="rect">
            <a:avLst/>
          </a:prstGeom>
          <a:solidFill>
            <a:srgbClr val="FFFFFF"/>
          </a:solidFill>
        </p:spPr>
        <p:txBody>
          <a:bodyPr lIns="0" tIns="0" rIns="0" bIns="0">
            <a:noAutofit/>
          </a:bodyPr>
          <a:p>
            <a:pPr indent="495300">
              <a:lnSpc>
                <a:spcPts val="2250"/>
              </a:lnSpc>
              <a:spcAft>
                <a:spcPts val="14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渊死，</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颜路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请子之车以为之椁。</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2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子曰：“才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亦各言其子也。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鲤也死，有棺而无椁。</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吾不徒行以为之</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椁。</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以吾从大夫之后，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不可徒行也。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1285875" y="2266950"/>
            <a:ext cx="7467600" cy="2724150"/>
          </a:xfrm>
          <a:prstGeom prst="rect">
            <a:avLst/>
          </a:prstGeom>
          <a:solidFill>
            <a:srgbClr val="FFFFFF"/>
          </a:solidFill>
        </p:spPr>
        <p:txBody>
          <a:bodyPr lIns="0" tIns="0" rIns="0" bIns="0">
            <a:noAutofit/>
          </a:bodyPr>
          <a:p>
            <a:pPr indent="495300">
              <a:spcAft>
                <a:spcPts val="14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颜渊死，</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1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子曰：“噫！</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天丧予！天</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丧予！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14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颜渊死，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子哭</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之恸。</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1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从者曰：“子恸矣。”</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8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曰：“有恸乎？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非</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夫人之</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为恸而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谁为？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颜渊死，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人欲厚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葬之。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1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子曰：“</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spcAft>
                <a:spcPts val="14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门人厚葬之。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子曰：“回也视予犹父也，予不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得视犹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子也。非我也，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夫二三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子也。”</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8" name="矩形 7"/>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476375" y="1314450"/>
            <a:ext cx="6096000" cy="2066925"/>
          </a:xfrm>
          <a:prstGeom prst="rect">
            <a:avLst/>
          </a:prstGeom>
          <a:solidFill>
            <a:srgbClr val="FFFFFF"/>
          </a:solidFill>
        </p:spPr>
        <p:txBody>
          <a:bodyPr lIns="0" tIns="0" rIns="0" bIns="0">
            <a:noAutofit/>
          </a:bodyPr>
          <a:p>
            <a:pPr marL="59055" indent="381000">
              <a:lnSpc>
                <a:spcPts val="27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子畏</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于匡，颜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渊后。子曰：“吾以女为死矣！ ”曰： “子在，回何敢死？ ”</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87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渊喟然叹曰：“仰之弥高，钻之弥坚，瞻之在前，忽焉在后。夫子循循然善诱人，博我以文，约我以礼，</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欲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罢</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不能，既竭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吾才，如有所立卓尔。遂欲从之，末由也 已。”</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885950" y="3886200"/>
            <a:ext cx="5419725" cy="266700"/>
          </a:xfrm>
          <a:prstGeom prst="rect">
            <a:avLst/>
          </a:prstGeom>
          <a:solidFill>
            <a:srgbClr val="FFFFFF"/>
          </a:solidFill>
        </p:spPr>
        <p:txBody>
          <a:bodyPr wrap="none" lIns="0" tIns="0" rIns="0" bIns="0">
            <a:noAutofit/>
          </a:bodyPr>
          <a:p>
            <a:pPr indent="0"/>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“高山仰止，景行行止，虽不能至，然心乡往之。”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
        <p:nvSpPr>
          <p:cNvPr id="6" name="矩形 5"/>
          <p:cNvSpPr/>
          <p:nvPr/>
        </p:nvSpPr>
        <p:spPr>
          <a:xfrm>
            <a:off x="7181850" y="4333875"/>
            <a:ext cx="714375" cy="247650"/>
          </a:xfrm>
          <a:prstGeom prst="rect">
            <a:avLst/>
          </a:prstGeom>
          <a:solidFill>
            <a:srgbClr val="FFFFFF"/>
          </a:solidFill>
        </p:spPr>
        <p:txBody>
          <a:bodyPr wrap="none" lIns="0" tIns="0" rIns="0" bIns="0">
            <a:noAutofit/>
          </a:bodyPr>
          <a:p>
            <a:pPr indent="0"/>
            <a:r>
              <a:rPr lang="zh-CN">
                <a:solidFill>
                  <a:srgbClr val="1C1CD9"/>
                </a:solidFill>
                <a:latin typeface="宋体" panose="02010600030101010101" pitchFamily="2" charset="-122"/>
                <a:ea typeface="宋体" panose="02010600030101010101" pitchFamily="2" charset="-122"/>
              </a:rPr>
              <a:t>司马迁</a:t>
            </a:r>
            <a:endParaRPr lang="zh-CN">
              <a:solidFill>
                <a:srgbClr val="1C1CD9"/>
              </a:solidFill>
              <a:latin typeface="宋体" panose="02010600030101010101" pitchFamily="2" charset="-122"/>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048500" y="1209675"/>
            <a:ext cx="2486025" cy="1762125"/>
          </a:xfrm>
          <a:prstGeom prst="rect">
            <a:avLst/>
          </a:prstGeom>
        </p:spPr>
      </p:pic>
      <p:sp>
        <p:nvSpPr>
          <p:cNvPr id="5" name="矩形 4"/>
          <p:cNvSpPr/>
          <p:nvPr/>
        </p:nvSpPr>
        <p:spPr>
          <a:xfrm>
            <a:off x="1095375" y="1143000"/>
            <a:ext cx="5753100" cy="266700"/>
          </a:xfrm>
          <a:prstGeom prst="rect">
            <a:avLst/>
          </a:prstGeom>
          <a:solidFill>
            <a:srgbClr val="FFFFFF"/>
          </a:solidFill>
        </p:spPr>
        <p:txBody>
          <a:bodyPr wrap="none" lIns="0" tIns="0" rIns="0" bIns="0">
            <a:noAutofit/>
          </a:bodyPr>
          <a:p>
            <a:pPr indent="0"/>
            <a:r>
              <a:rPr lang="zh-CN">
                <a:solidFill>
                  <a:srgbClr val="E7211E"/>
                </a:solidFill>
                <a:latin typeface="宋体" panose="02010600030101010101" pitchFamily="2" charset="-122"/>
                <a:ea typeface="宋体" panose="02010600030101010101" pitchFamily="2" charset="-122"/>
              </a:rPr>
              <a:t>《韶》乐</a:t>
            </a:r>
            <a:r>
              <a:rPr lang="zh-CN">
                <a:solidFill>
                  <a:srgbClr val="1C1CD9"/>
                </a:solidFill>
                <a:latin typeface="宋体" panose="02010600030101010101" pitchFamily="2" charset="-122"/>
                <a:ea typeface="宋体" panose="02010600030101010101" pitchFamily="2" charset="-122"/>
              </a:rPr>
              <a:t>到底是一种什么样的音乐，能让孔子不知肉味呢？</a:t>
            </a:r>
            <a:endParaRPr lang="zh-CN">
              <a:solidFill>
                <a:srgbClr val="1C1CD9"/>
              </a:solidFill>
              <a:latin typeface="宋体" panose="02010600030101010101" pitchFamily="2" charset="-122"/>
              <a:ea typeface="宋体" panose="02010600030101010101" pitchFamily="2" charset="-122"/>
            </a:endParaRPr>
          </a:p>
        </p:txBody>
      </p:sp>
      <p:sp>
        <p:nvSpPr>
          <p:cNvPr id="6" name="矩形 5"/>
          <p:cNvSpPr/>
          <p:nvPr/>
        </p:nvSpPr>
        <p:spPr>
          <a:xfrm>
            <a:off x="3190875" y="1724025"/>
            <a:ext cx="3629025" cy="276225"/>
          </a:xfrm>
          <a:prstGeom prst="rect">
            <a:avLst/>
          </a:prstGeom>
          <a:solidFill>
            <a:srgbClr val="FFFFFF"/>
          </a:solidFill>
        </p:spPr>
        <p:txBody>
          <a:bodyPr wrap="none" lIns="0" tIns="0" rIns="0" bIns="0">
            <a:noAutofit/>
          </a:bodyPr>
          <a:p>
            <a:pPr indent="0"/>
            <a:endParaRPr lang="zh-CN" sz="1700">
              <a:solidFill>
                <a:srgbClr val="E7211E"/>
              </a:solidFill>
              <a:latin typeface="MingLiU" panose="02020509000000000000" charset="-120"/>
              <a:ea typeface="MingLiU" panose="02020509000000000000" charset="-120"/>
            </a:endParaRPr>
          </a:p>
        </p:txBody>
      </p:sp>
      <p:sp>
        <p:nvSpPr>
          <p:cNvPr id="7" name="矩形 6"/>
          <p:cNvSpPr/>
          <p:nvPr/>
        </p:nvSpPr>
        <p:spPr>
          <a:xfrm>
            <a:off x="3190875" y="2305050"/>
            <a:ext cx="3838575" cy="857250"/>
          </a:xfrm>
          <a:prstGeom prst="rect">
            <a:avLst/>
          </a:prstGeom>
          <a:solidFill>
            <a:srgbClr val="FFFFFF"/>
          </a:solidFill>
        </p:spPr>
        <p:txBody>
          <a:bodyPr lIns="0" tIns="0" rIns="0" bIns="0">
            <a:noAutofit/>
          </a:bodyPr>
          <a:p>
            <a:pPr indent="0">
              <a:spcAft>
                <a:spcPts val="140"/>
              </a:spcAft>
            </a:pPr>
            <a:r>
              <a:rPr lang="zh-CN" sz="1700">
                <a:solidFill>
                  <a:srgbClr val="1D1D66"/>
                </a:solidFill>
                <a:latin typeface="MingLiU" panose="02020509000000000000" charset="-120"/>
                <a:ea typeface="MingLiU" panose="02020509000000000000" charset="-120"/>
              </a:rPr>
              <a:t>则曰：</a:t>
            </a:r>
            <a:r>
              <a:rPr lang="zh-CN" sz="1700">
                <a:solidFill>
                  <a:srgbClr val="E7211E"/>
                </a:solidFill>
                <a:latin typeface="MingLiU" panose="02020509000000000000" charset="-120"/>
                <a:ea typeface="MingLiU" panose="02020509000000000000" charset="-120"/>
              </a:rPr>
              <a:t>“</a:t>
            </a:r>
            <a:r>
              <a:rPr lang="zh-CN" sz="1700">
                <a:solidFill>
                  <a:srgbClr val="F14646"/>
                </a:solidFill>
                <a:latin typeface="MingLiU" panose="02020509000000000000" charset="-120"/>
                <a:ea typeface="MingLiU" panose="02020509000000000000" charset="-120"/>
              </a:rPr>
              <a:t>《箫韶》</a:t>
            </a:r>
            <a:r>
              <a:rPr lang="zh-CN" sz="1700">
                <a:solidFill>
                  <a:srgbClr val="E7211E"/>
                </a:solidFill>
                <a:latin typeface="MingLiU" panose="02020509000000000000" charset="-120"/>
                <a:ea typeface="MingLiU" panose="02020509000000000000" charset="-120"/>
              </a:rPr>
              <a:t>者，舜之遗音也</a:t>
            </a:r>
            <a:endParaRPr lang="zh-CN" sz="1700">
              <a:solidFill>
                <a:srgbClr val="E7211E"/>
              </a:solidFill>
              <a:latin typeface="MingLiU" panose="02020509000000000000" charset="-120"/>
              <a:ea typeface="MingLiU" panose="02020509000000000000" charset="-120"/>
            </a:endParaRPr>
          </a:p>
          <a:p>
            <a:pPr indent="0">
              <a:spcAft>
                <a:spcPts val="140"/>
              </a:spcAft>
            </a:pPr>
            <a:r>
              <a:rPr lang="zh-CN" sz="1700">
                <a:solidFill>
                  <a:srgbClr val="1C1CD9"/>
                </a:solidFill>
                <a:latin typeface="MingLiU" panose="02020509000000000000" charset="-120"/>
                <a:ea typeface="MingLiU" panose="02020509000000000000" charset="-120"/>
              </a:rPr>
              <a:t>”由此可见，《韶》乐舞的音乐风</a:t>
            </a:r>
            <a:endParaRPr lang="zh-CN" sz="1700">
              <a:solidFill>
                <a:srgbClr val="1C1CD9"/>
              </a:solidFill>
              <a:latin typeface="MingLiU" panose="02020509000000000000" charset="-120"/>
              <a:ea typeface="MingLiU" panose="02020509000000000000" charset="-120"/>
            </a:endParaRPr>
          </a:p>
          <a:p>
            <a:pPr indent="0"/>
            <a:r>
              <a:rPr lang="zh-CN" sz="1700">
                <a:solidFill>
                  <a:srgbClr val="1C1CD9"/>
                </a:solidFill>
                <a:latin typeface="MingLiU" panose="02020509000000000000" charset="-120"/>
                <a:ea typeface="MingLiU" panose="02020509000000000000" charset="-120"/>
              </a:rPr>
              <a:t>犹如夏风微熏。</a:t>
            </a:r>
            <a:endParaRPr lang="zh-CN" sz="1700">
              <a:solidFill>
                <a:srgbClr val="1C1CD9"/>
              </a:solidFill>
              <a:latin typeface="MingLiU" panose="02020509000000000000" charset="-120"/>
              <a:ea typeface="MingLiU" panose="02020509000000000000" charset="-120"/>
            </a:endParaRPr>
          </a:p>
        </p:txBody>
      </p:sp>
      <p:sp>
        <p:nvSpPr>
          <p:cNvPr id="8" name="矩形 7"/>
          <p:cNvSpPr/>
          <p:nvPr/>
        </p:nvSpPr>
        <p:spPr>
          <a:xfrm>
            <a:off x="791210" y="1724025"/>
            <a:ext cx="5862320" cy="1447800"/>
          </a:xfrm>
          <a:prstGeom prst="rect">
            <a:avLst/>
          </a:prstGeom>
          <a:solidFill>
            <a:srgbClr val="FFFFFF"/>
          </a:solidFill>
        </p:spPr>
        <p:txBody>
          <a:bodyPr lIns="0" tIns="0" rIns="0" bIns="0">
            <a:noAutofit/>
          </a:bodyPr>
          <a:p>
            <a:pPr indent="0" algn="r">
              <a:lnSpc>
                <a:spcPts val="2325"/>
              </a:lnSpc>
              <a:spcAft>
                <a:spcPts val="21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《淮南子</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泰</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族训》</a:t>
            </a:r>
            <a:r>
              <a:rPr lang="zh-CN">
                <a:solidFill>
                  <a:srgbClr val="1C1CD9"/>
                </a:solidFill>
                <a:latin typeface="宋体" panose="02010600030101010101" pitchFamily="2" charset="-122"/>
                <a:ea typeface="宋体" panose="02010600030101010101" pitchFamily="2" charset="-122"/>
                <a:cs typeface="宋体" panose="02010600030101010101" pitchFamily="2" charset="-122"/>
                <a:sym typeface="+mn-ea"/>
              </a:rPr>
              <a:t>载：</a:t>
            </a:r>
            <a:r>
              <a:rPr lang="zh-CN">
                <a:solidFill>
                  <a:srgbClr val="E7211E"/>
                </a:solidFill>
                <a:latin typeface="宋体" panose="02010600030101010101" pitchFamily="2" charset="-122"/>
                <a:ea typeface="宋体" panose="02010600030101010101" pitchFamily="2" charset="-122"/>
                <a:cs typeface="宋体" panose="02010600030101010101" pitchFamily="2" charset="-122"/>
                <a:sym typeface="+mn-ea"/>
              </a:rPr>
              <a:t>“韶，濩</a:t>
            </a:r>
            <a:r>
              <a:rPr lang="en-US">
                <a:solidFill>
                  <a:srgbClr val="E7211E"/>
                </a:solidFill>
                <a:latin typeface="宋体" panose="02010600030101010101" pitchFamily="2" charset="-122"/>
                <a:ea typeface="宋体" panose="02010600030101010101" pitchFamily="2" charset="-122"/>
                <a:cs typeface="宋体" panose="02010600030101010101" pitchFamily="2" charset="-122"/>
                <a:sym typeface="+mn-ea"/>
              </a:rPr>
              <a:t>（hud）</a:t>
            </a:r>
            <a:r>
              <a:rPr lang="zh-CN">
                <a:solidFill>
                  <a:srgbClr val="E7211E"/>
                </a:solidFill>
                <a:latin typeface="宋体" panose="02010600030101010101" pitchFamily="2" charset="-122"/>
                <a:ea typeface="宋体" panose="02010600030101010101" pitchFamily="2" charset="-122"/>
                <a:cs typeface="宋体" panose="02010600030101010101" pitchFamily="2" charset="-122"/>
                <a:sym typeface="+mn-ea"/>
              </a:rPr>
              <a:t>之乐也，声</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0" algn="l">
              <a:lnSpc>
                <a:spcPts val="2325"/>
              </a:lnSpc>
              <a:spcAft>
                <a:spcPts val="210"/>
              </a:spcAft>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浸乎金石，润乎草木。” </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0" algn="l">
              <a:lnSpc>
                <a:spcPts val="2325"/>
              </a:lnSpc>
              <a:spcAft>
                <a:spcPts val="210"/>
              </a:spcAft>
            </a:pPr>
            <a:r>
              <a:rPr lang="en-US" altLang="zh-CN">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《孔</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子集语</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子观》</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温润以和，似南风之至。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格优美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抒情、</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温和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雨润，犹如夏风微熏。</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9" name="矩形 8"/>
          <p:cNvSpPr/>
          <p:nvPr/>
        </p:nvSpPr>
        <p:spPr>
          <a:xfrm>
            <a:off x="504825" y="3400425"/>
            <a:ext cx="8867775" cy="1428750"/>
          </a:xfrm>
          <a:prstGeom prst="rect">
            <a:avLst/>
          </a:prstGeom>
          <a:solidFill>
            <a:srgbClr val="FFFFFF"/>
          </a:solidFill>
        </p:spPr>
        <p:txBody>
          <a:bodyPr lIns="0" tIns="0" rIns="0" bIns="0">
            <a:noAutofit/>
          </a:bodyPr>
          <a:p>
            <a:pPr indent="584200">
              <a:lnSpc>
                <a:spcPts val="228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乐舞各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类乐器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齐备，形式多样，</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舞蹈者</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化妆成不同的禽兽，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领舞者扮作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美丽的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凤凰，</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振翅</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飞翔，翩翩</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起舞，象征着天</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下和平</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安宁。各个舞者塑造出不同造型，与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乐声搭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配和谐完美。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此情</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此景，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把孔</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子完全迷倒了。孔子惊呼：“</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乐舞尽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善尽美，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是让人如痴如醉呀！ ”于是，就有了 </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“子在齐闻《韶》，三月不知肉味，曰：‘不图为之至于斯也。’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的记载。</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10" name="矩形 9"/>
          <p:cNvSpPr/>
          <p:nvPr/>
        </p:nvSpPr>
        <p:spPr>
          <a:xfrm>
            <a:off x="476250" y="5162550"/>
            <a:ext cx="2628900" cy="257175"/>
          </a:xfrm>
          <a:prstGeom prst="rect">
            <a:avLst/>
          </a:prstGeom>
          <a:solidFill>
            <a:srgbClr val="AA2414"/>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崇德</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91350" y="1685925"/>
            <a:ext cx="2057400" cy="3124200"/>
          </a:xfrm>
          <a:prstGeom prst="rect">
            <a:avLst/>
          </a:prstGeom>
        </p:spPr>
      </p:pic>
      <p:sp>
        <p:nvSpPr>
          <p:cNvPr id="4" name="矩形 3"/>
          <p:cNvSpPr/>
          <p:nvPr/>
        </p:nvSpPr>
        <p:spPr>
          <a:xfrm>
            <a:off x="752475" y="609600"/>
            <a:ext cx="3314700" cy="28575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rPr>
              <a:t>（二）其他教育家的教育思想</a:t>
            </a:r>
            <a:endParaRPr lang="zh-CN" sz="2400" b="1">
              <a:solidFill>
                <a:srgbClr val="1C1CD9"/>
              </a:solidFill>
              <a:latin typeface="宋体" panose="02010600030101010101" pitchFamily="2" charset="-122"/>
              <a:ea typeface="宋体" panose="02010600030101010101" pitchFamily="2" charset="-122"/>
            </a:endParaRPr>
          </a:p>
        </p:txBody>
      </p:sp>
      <p:sp>
        <p:nvSpPr>
          <p:cNvPr id="6" name="矩形 5"/>
          <p:cNvSpPr/>
          <p:nvPr/>
        </p:nvSpPr>
        <p:spPr>
          <a:xfrm>
            <a:off x="1066800" y="1323975"/>
            <a:ext cx="5133975" cy="3324225"/>
          </a:xfrm>
          <a:prstGeom prst="rect">
            <a:avLst/>
          </a:prstGeom>
          <a:solidFill>
            <a:srgbClr val="FFFFFF"/>
          </a:solidFill>
        </p:spPr>
        <p:txBody>
          <a:bodyPr lIns="0" tIns="0" rIns="0" bIns="0">
            <a:noAutofit/>
          </a:bodyPr>
          <a:p>
            <a:pPr indent="12700">
              <a:lnSpc>
                <a:spcPts val="2860"/>
              </a:lnSpc>
              <a:spcAft>
                <a:spcPts val="770"/>
              </a:spcAft>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1</a:t>
            </a: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.孟子</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08000">
              <a:lnSpc>
                <a:spcPts val="286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战国中期著名思想家、政治家、教育家，教 育思想集中体现在《孟子》中。后世把他和孔子 的思想并称为“孔孟之道”。</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首倡“性善论”， 认为人生而有“不忍人之心”和仁、义、礼、智 “四端”，“人皆可以为尧舜”。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他把人性归于 天性，把道德归于人性，又把人性归于天赋，构 成了他的先验主义的人性论，成为他论证教育基 本问题的理论基础。</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43000" y="1285875"/>
            <a:ext cx="7324725" cy="3190875"/>
          </a:xfrm>
          <a:prstGeom prst="rect">
            <a:avLst/>
          </a:prstGeom>
          <a:solidFill>
            <a:srgbClr val="FFFFFF"/>
          </a:solidFill>
        </p:spPr>
        <p:txBody>
          <a:bodyPr lIns="0" tIns="0" rIns="0" bIns="0">
            <a:noAutofit/>
          </a:bodyPr>
          <a:p>
            <a:pPr indent="495300">
              <a:lnSpc>
                <a:spcPts val="2890"/>
              </a:lnSpc>
              <a:spcBef>
                <a:spcPts val="2590"/>
              </a:spcBef>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他立</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足于人性论，提</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出教育的社会功能在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“行仁政”，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主张“谨 庠序</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之教”以培养“</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仁者”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“贤者”，“不信仁贤，</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则国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空虚。”他 认为“仁义礼智根于心”。提出教育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目的在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“明人伦”。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道德</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教育的 方法在于“存心</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养性”。他说：</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“学问之道无他，求其放心而已矣。” “反求诸己”。</a:t>
            </a:r>
            <a:endParaRPr lang="zh-CN">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9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教学方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法上，他提倡</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“深造自得”</a:t>
            </a:r>
            <a:r>
              <a:rPr lang="zh-CN">
                <a:solidFill>
                  <a:srgbClr val="A84E48"/>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他说：“君子引而</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不发，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跃</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如也。中道而立，</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能者</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从之。”他要求</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学习者</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要循序渐进</a:t>
            </a:r>
            <a:r>
              <a:rPr lang="zh-CN">
                <a:solidFill>
                  <a:srgbClr val="A84E48"/>
                </a:solidFill>
                <a:latin typeface="宋体" panose="02010600030101010101" pitchFamily="2" charset="-122"/>
                <a:ea typeface="宋体" panose="02010600030101010101" pitchFamily="2" charset="-122"/>
                <a:cs typeface="宋体" panose="02010600030101010101" pitchFamily="2" charset="-122"/>
              </a:rPr>
              <a:t>。</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他说： “流水之为物也，不盈科</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君子之志于道也，不成章</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不达。</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”要</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专心致志。</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“不专心致志，</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则不得也”。</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90575" y="1295400"/>
            <a:ext cx="8058150" cy="2562225"/>
          </a:xfrm>
          <a:prstGeom prst="rect">
            <a:avLst/>
          </a:prstGeom>
          <a:solidFill>
            <a:srgbClr val="FFFFFF"/>
          </a:solidFill>
        </p:spPr>
        <p:txBody>
          <a:bodyPr lIns="0" tIns="0" rIns="0" bIns="0">
            <a:noAutofit/>
          </a:bodyPr>
          <a:p>
            <a:pPr indent="495300">
              <a:lnSpc>
                <a:spcPts val="2885"/>
              </a:lnSpc>
              <a:spcAft>
                <a:spcPts val="490"/>
              </a:spcAft>
            </a:pPr>
            <a:r>
              <a:rPr lang="zh-CN" sz="1700">
                <a:solidFill>
                  <a:srgbClr val="0707E0"/>
                </a:solidFill>
                <a:latin typeface="宋体" panose="02010600030101010101" pitchFamily="2" charset="-122"/>
                <a:ea typeface="宋体" panose="02010600030101010101" pitchFamily="2" charset="-122"/>
                <a:cs typeface="宋体" panose="02010600030101010101" pitchFamily="2" charset="-122"/>
              </a:rPr>
              <a:t>从上述对“教育”词源的简单辨析可以发现，</a:t>
            </a:r>
            <a:r>
              <a:rPr lang="zh-CN" sz="1700">
                <a:solidFill>
                  <a:srgbClr val="C00000"/>
                </a:solidFill>
                <a:latin typeface="宋体" panose="02010600030101010101" pitchFamily="2" charset="-122"/>
                <a:ea typeface="宋体" panose="02010600030101010101" pitchFamily="2" charset="-122"/>
                <a:cs typeface="宋体" panose="02010600030101010101" pitchFamily="2" charset="-122"/>
              </a:rPr>
              <a:t>我国的“教育”更多强调 学习活动藉由外界影响而引起，英文的</a:t>
            </a:r>
            <a:r>
              <a:rPr lang="en-US" sz="1700">
                <a:solidFill>
                  <a:srgbClr val="C00000"/>
                </a:solidFill>
                <a:latin typeface="宋体" panose="02010600030101010101" pitchFamily="2" charset="-122"/>
                <a:ea typeface="宋体" panose="02010600030101010101" pitchFamily="2" charset="-122"/>
                <a:cs typeface="宋体" panose="02010600030101010101" pitchFamily="2" charset="-122"/>
              </a:rPr>
              <a:t>“education”</a:t>
            </a:r>
            <a:r>
              <a:rPr lang="zh-CN" sz="1700">
                <a:solidFill>
                  <a:srgbClr val="C00000"/>
                </a:solidFill>
                <a:latin typeface="宋体" panose="02010600030101010101" pitchFamily="2" charset="-122"/>
                <a:ea typeface="宋体" panose="02010600030101010101" pitchFamily="2" charset="-122"/>
                <a:cs typeface="宋体" panose="02010600030101010101" pitchFamily="2" charset="-122"/>
              </a:rPr>
              <a:t>更多强调向内省求、 自我改造的教育理念。</a:t>
            </a:r>
            <a:endParaRPr lang="zh-CN" sz="1700">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900"/>
              </a:lnSpc>
            </a:pPr>
            <a:r>
              <a:rPr lang="zh-CN" sz="1700">
                <a:solidFill>
                  <a:srgbClr val="0707E0"/>
                </a:solidFill>
                <a:latin typeface="宋体" panose="02010600030101010101" pitchFamily="2" charset="-122"/>
                <a:ea typeface="宋体" panose="02010600030101010101" pitchFamily="2" charset="-122"/>
                <a:cs typeface="宋体" panose="02010600030101010101" pitchFamily="2" charset="-122"/>
              </a:rPr>
              <a:t>从词源学的视角，中西方教育上的差异从二者对“教育”最初的不同思 想认识上，即中国的教育多为“管束”，而西方的教育则多为“自由”。对 教育最初的不同认识，使二者在人性假设、教育目的、学生观、教师观、教 学观等方面表现出了不同的教育特点及其以后的教育走向。</a:t>
            </a:r>
            <a:endParaRPr lang="zh-CN" sz="1700">
              <a:solidFill>
                <a:srgbClr val="0707E0"/>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886575" y="1295400"/>
            <a:ext cx="2162175" cy="3095625"/>
          </a:xfrm>
          <a:prstGeom prst="rect">
            <a:avLst/>
          </a:prstGeom>
        </p:spPr>
      </p:pic>
      <p:sp>
        <p:nvSpPr>
          <p:cNvPr id="4" name="矩形 3"/>
          <p:cNvSpPr/>
          <p:nvPr/>
        </p:nvSpPr>
        <p:spPr>
          <a:xfrm>
            <a:off x="1057275" y="685800"/>
            <a:ext cx="5086350" cy="3771900"/>
          </a:xfrm>
          <a:prstGeom prst="rect">
            <a:avLst/>
          </a:prstGeom>
          <a:solidFill>
            <a:srgbClr val="FFFFFF"/>
          </a:solidFill>
        </p:spPr>
        <p:txBody>
          <a:bodyPr lIns="0" tIns="0" rIns="0" bIns="0">
            <a:noAutofit/>
          </a:bodyPr>
          <a:p>
            <a:pPr indent="0">
              <a:lnSpc>
                <a:spcPts val="2200"/>
              </a:lnSpc>
              <a:spcAft>
                <a:spcPts val="630"/>
              </a:spcAft>
            </a:pPr>
            <a:r>
              <a:rPr lang="en-US" b="1">
                <a:solidFill>
                  <a:srgbClr val="1C1CD9"/>
                </a:solidFill>
                <a:latin typeface="宋体" panose="02010600030101010101" pitchFamily="2" charset="-122"/>
                <a:ea typeface="宋体" panose="02010600030101010101" pitchFamily="2" charset="-122"/>
                <a:cs typeface="宋体" panose="02010600030101010101" pitchFamily="2" charset="-122"/>
              </a:rPr>
              <a:t>2</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.墨子</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20700">
              <a:lnSpc>
                <a:spcPts val="2200"/>
              </a:lnSpc>
              <a:spcAft>
                <a:spcPts val="63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子是我国战国时期著名的思</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想家、教育家、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科学家、军事家、社会活动家，墨家学派的创始人。 创立墨家学说，并有《墨子》一书。墨子是躬行实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践的教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在教育方法上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有重大</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贡献。</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520700" algn="just">
              <a:lnSpc>
                <a:spcPts val="2025"/>
              </a:lnSpc>
            </a:pPr>
            <a:r>
              <a:rPr lang="zh-CN">
                <a:solidFill>
                  <a:srgbClr val="F14646"/>
                </a:solidFill>
                <a:latin typeface="宋体" panose="02010600030101010101" pitchFamily="2" charset="-122"/>
                <a:ea typeface="宋体" panose="02010600030101010101" pitchFamily="2" charset="-122"/>
                <a:cs typeface="宋体" panose="02010600030101010101" pitchFamily="2" charset="-122"/>
              </a:rPr>
              <a:t>指出教与学是不可分的统一体。他把教与学比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作和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与唱，</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“唱而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不和，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是不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智多而不教，功适息。”</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520700" algn="just">
              <a:lnSpc>
                <a:spcPts val="2200"/>
              </a:lnSpc>
              <a:spcAft>
                <a:spcPts val="490"/>
              </a:spcAft>
            </a:pPr>
            <a:r>
              <a:rPr lang="zh-CN">
                <a:solidFill>
                  <a:srgbClr val="F14646"/>
                </a:solidFill>
                <a:latin typeface="宋体" panose="02010600030101010101" pitchFamily="2" charset="-122"/>
                <a:ea typeface="宋体" panose="02010600030101010101" pitchFamily="2" charset="-122"/>
                <a:cs typeface="宋体" panose="02010600030101010101" pitchFamily="2" charset="-122"/>
              </a:rPr>
              <a:t>教师要发挥主导作用。</a:t>
            </a:r>
            <a:endParaRPr lang="zh-CN">
              <a:solidFill>
                <a:srgbClr val="F14646"/>
              </a:solidFill>
              <a:latin typeface="宋体" panose="02010600030101010101" pitchFamily="2" charset="-122"/>
              <a:ea typeface="宋体" panose="02010600030101010101" pitchFamily="2" charset="-122"/>
              <a:cs typeface="宋体" panose="02010600030101010101" pitchFamily="2" charset="-122"/>
            </a:endParaRPr>
          </a:p>
          <a:p>
            <a:pPr indent="520700" algn="just">
              <a:lnSpc>
                <a:spcPts val="2250"/>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提出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量力所能至”的自然原则。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求教师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根</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据学生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的自然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发展安排教学程序，</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做到“深</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其深,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浅其浅”，使学生能“浅者求浅”，“深者求深”。</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096125" y="1666875"/>
            <a:ext cx="1962150" cy="2743200"/>
          </a:xfrm>
          <a:prstGeom prst="rect">
            <a:avLst/>
          </a:prstGeom>
        </p:spPr>
      </p:pic>
      <p:sp>
        <p:nvSpPr>
          <p:cNvPr id="3" name="矩形 2"/>
          <p:cNvSpPr/>
          <p:nvPr/>
        </p:nvSpPr>
        <p:spPr>
          <a:xfrm>
            <a:off x="1057275" y="733425"/>
            <a:ext cx="752475" cy="266700"/>
          </a:xfrm>
          <a:prstGeom prst="rect">
            <a:avLst/>
          </a:prstGeom>
          <a:solidFill>
            <a:srgbClr val="FFFFFF"/>
          </a:solidFill>
        </p:spPr>
        <p:txBody>
          <a:bodyPr wrap="none" lIns="0" tIns="0" rIns="0" bIns="0">
            <a:noAutofit/>
          </a:bodyPr>
          <a:p>
            <a:pPr indent="2540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3.荀子</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1000125" y="1266825"/>
            <a:ext cx="5476875" cy="3295650"/>
          </a:xfrm>
          <a:prstGeom prst="rect">
            <a:avLst/>
          </a:prstGeom>
          <a:solidFill>
            <a:srgbClr val="FFFFFF"/>
          </a:solidFill>
        </p:spPr>
        <p:txBody>
          <a:bodyPr lIns="0" tIns="0" rIns="0" bIns="0">
            <a:noAutofit/>
          </a:bodyPr>
          <a:p>
            <a:pPr marR="52705" indent="508000">
              <a:lnSpc>
                <a:spcPts val="2775"/>
              </a:lnSpc>
              <a:spcAft>
                <a:spcPts val="4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战国末期思</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想家、政</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治家、教育家，先秦儒家 思想的集大</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成者。</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508000">
              <a:lnSpc>
                <a:spcPts val="287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提出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“性恶论”。他说：</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“人之性恶，其善恶者伪也。”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管主张性恶，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认为人性中无“善端’’，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但他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承认人有学习“礼义”和“仁义”的能力，“仁义法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正有可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知可能之理”，“涂之人可以为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”但是，涂之人“可以为禹”，却未必能为禹。“然则能不能之与可不可，其不同远矣”。</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所以， 他鼓励、</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告诫人们要“伏术为学，专心</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一志”。</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876300" y="1076325"/>
            <a:ext cx="8191500" cy="3667125"/>
          </a:xfrm>
          <a:prstGeom prst="rect">
            <a:avLst/>
          </a:prstGeom>
          <a:solidFill>
            <a:srgbClr val="FFFFFF"/>
          </a:solidFill>
        </p:spPr>
        <p:txBody>
          <a:bodyPr lIns="0" tIns="0" rIns="0" bIns="0">
            <a:noAutofit/>
          </a:bodyPr>
          <a:p>
            <a:pPr indent="482600">
              <a:lnSpc>
                <a:spcPts val="2850"/>
              </a:lnSpc>
              <a:spcAft>
                <a:spcPts val="56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《劝学》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中较系统地阐</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述了他的学习观和教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育观。</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先提出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了一个 十分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重要的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观点：人的知识与才能不是先天就具备的，而是后天</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“善假</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于物” </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以及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“教使之然”的结果。由此肯定环境和教育在人的发展过程中的巨大作</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用。蓬能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长直、白沙变黑、香芷发臭，均是受所处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环境的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影响。而自然现象 的启示就是：</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“君子居必择乡，游必就士，所以防邪僻而近中正也。”</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850"/>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《劝学》指出教育的目的是“成人”，途径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是坚持</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“德橾”。《功学》 也提示了学习上的一些</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规律，</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如“青，取之于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蓝而青</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于蓝；冰，水为之而寒 于水”。即是说，</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习从前人积累的知识和经验出发，完全超过前人。另外， 《劝学》还提出了一系列重要的教育方法和治学方法，如“积善成德” “用 心专一” “锲而不舍” “学莫便乎近其人” “好其人”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等。</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90625" y="1209675"/>
            <a:ext cx="7077075" cy="2914650"/>
          </a:xfrm>
          <a:prstGeom prst="rect">
            <a:avLst/>
          </a:prstGeom>
          <a:solidFill>
            <a:srgbClr val="FFFFFF"/>
          </a:solidFill>
        </p:spPr>
        <p:txBody>
          <a:bodyPr lIns="0" tIns="0" rIns="0" bIns="0">
            <a:noAutofit/>
          </a:bodyPr>
          <a:p>
            <a:pPr indent="495300">
              <a:lnSpc>
                <a:spcPts val="2875"/>
              </a:lnSpc>
              <a:spcAft>
                <a:spcPts val="4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他特别强调教师的地位与作用。他说：“天地者，生之本也；先祖者，类之本也；君师者，治之本也”，认为“天地君亲师是礼之”。</a:t>
            </a:r>
            <a:r>
              <a:rPr lang="zh-CN">
                <a:solidFill>
                  <a:srgbClr val="6F2290"/>
                </a:solidFill>
                <a:latin typeface="宋体" panose="02010600030101010101" pitchFamily="2" charset="-122"/>
                <a:ea typeface="宋体" panose="02010600030101010101" pitchFamily="2" charset="-122"/>
                <a:cs typeface="宋体" panose="02010600030101010101" pitchFamily="2" charset="-122"/>
              </a:rPr>
              <a:t>并将教</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师和国家政治命运相联系，认为“国将兴，必贵师 而重傅”，“国4夺衰，必贱师而轻傅”。</a:t>
            </a:r>
            <a:endParaRPr lang="zh-CN">
              <a:solidFill>
                <a:srgbClr val="C00000"/>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5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他认为作为教师除了有渊博学问之外，还应具备尊严威信、丰富阅历、崇高信仰、讲授儒家经典能力四个基本。他说：“师术有四，而博习不与焉。尊严而惮，可以为师；首艾而信，可以为师； 诵说而不陵不犯，可以为师；知微而论，可以为师。”</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172325" y="1514475"/>
            <a:ext cx="1876425" cy="2809875"/>
          </a:xfrm>
          <a:prstGeom prst="rect">
            <a:avLst/>
          </a:prstGeom>
        </p:spPr>
      </p:pic>
      <p:sp>
        <p:nvSpPr>
          <p:cNvPr id="3" name="矩形 2"/>
          <p:cNvSpPr/>
          <p:nvPr/>
        </p:nvSpPr>
        <p:spPr>
          <a:xfrm>
            <a:off x="981075" y="962025"/>
            <a:ext cx="1000125" cy="266700"/>
          </a:xfrm>
          <a:prstGeom prst="rect">
            <a:avLst/>
          </a:prstGeom>
          <a:solidFill>
            <a:srgbClr val="FFFFFF"/>
          </a:solidFill>
        </p:spPr>
        <p:txBody>
          <a:bodyPr wrap="none" lIns="0" tIns="0" rIns="0" bIns="0">
            <a:noAutofit/>
          </a:bodyPr>
          <a:p>
            <a:pPr indent="0"/>
            <a:r>
              <a:rPr lang="en-US" sz="2400" b="1">
                <a:solidFill>
                  <a:srgbClr val="1C1CD9"/>
                </a:solidFill>
                <a:latin typeface="宋体" panose="02010600030101010101" pitchFamily="2" charset="-122"/>
                <a:ea typeface="宋体" panose="02010600030101010101" pitchFamily="2" charset="-122"/>
                <a:cs typeface="宋体" panose="02010600030101010101" pitchFamily="2" charset="-122"/>
              </a:rPr>
              <a:t>4.</a:t>
            </a: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董仲舒</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914400" y="1657350"/>
            <a:ext cx="5514975" cy="2457450"/>
          </a:xfrm>
          <a:prstGeom prst="rect">
            <a:avLst/>
          </a:prstGeom>
          <a:solidFill>
            <a:srgbClr val="FFFFFF"/>
          </a:solidFill>
        </p:spPr>
        <p:txBody>
          <a:bodyPr lIns="0" tIns="0" rIns="0" bIns="0">
            <a:noAutofit/>
          </a:bodyPr>
          <a:p>
            <a:pPr indent="533400">
              <a:lnSpc>
                <a:spcPts val="28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汉代著名的思想家、政治家，他“三年不窥园” 闭门钻研儒家典籍，兼习先秦名家学说，终成远近闻名的经学大师。同时也是一位教育家，有“汉代 孔子”之称。</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33400">
              <a:lnSpc>
                <a:spcPts val="28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著有</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《春秋繁露》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（系后人辑录董仲舒遗文而</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nSpc>
                <a:spcPts val="30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成书，书名为辑录者所加），有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17卷，</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82篇和《董 子文集》。</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162050" y="438150"/>
            <a:ext cx="8153400" cy="4467225"/>
          </a:xfrm>
          <a:prstGeom prst="rect">
            <a:avLst/>
          </a:prstGeom>
          <a:solidFill>
            <a:srgbClr val="FFFFFF"/>
          </a:solidFill>
        </p:spPr>
        <p:txBody>
          <a:bodyPr lIns="0" tIns="0" rIns="0" bIns="0">
            <a:noAutofit/>
          </a:bodyPr>
          <a:p>
            <a:pPr indent="482600">
              <a:lnSpc>
                <a:spcPts val="2810"/>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在《举贤良对策》中提出了三大文教政策，分别是</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“罢黜百家， 独尊儒术；开创太学，改革选士制度；兴教化，正万民”。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认为，为 保证政治法纪的大一统，必须首先统一思想。</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R="776605" indent="482600">
              <a:lnSpc>
                <a:spcPts val="287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他说：“《春秋》大一统者，天地之常经，古今之通谊 也。”“今师异道，人异论，百家殊方，指意不同，是以上亡以持一统，法制数变，下不知所守。”与独尊儒术相联系，董仲舒提出要兴办学校，培养人才。他认为“不养士而欲求贤，譬犹不（琢）玉而求 文采也。”他建议</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“立大学以教于国，设庠序以化于邑，渐民以仁， 摩民以义，节民以礼”</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，达到“教化行而习俗美”的目标。尤其强调 办好中央的大学，认为大学是“贤士之所关”，“教化之本原”，要 求“置明师，以养天下之士”，“数考问以尽其材。</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14400" y="885825"/>
            <a:ext cx="8153400" cy="4048125"/>
          </a:xfrm>
          <a:prstGeom prst="rect">
            <a:avLst/>
          </a:prstGeom>
          <a:solidFill>
            <a:srgbClr val="FFFFFF"/>
          </a:solidFill>
        </p:spPr>
        <p:txBody>
          <a:bodyPr lIns="0" tIns="0" rIns="0" bIns="0">
            <a:noAutofit/>
          </a:bodyPr>
          <a:p>
            <a:pPr indent="482600">
              <a:lnSpc>
                <a:spcPts val="2880"/>
              </a:lnSpc>
            </a:pPr>
            <a:r>
              <a:rPr lang="zh-CN">
                <a:solidFill>
                  <a:srgbClr val="6F2290"/>
                </a:solidFill>
                <a:latin typeface="宋体" panose="02010600030101010101" pitchFamily="2" charset="-122"/>
                <a:ea typeface="宋体" panose="02010600030101010101" pitchFamily="2" charset="-122"/>
                <a:cs typeface="宋体" panose="02010600030101010101" pitchFamily="2" charset="-122"/>
              </a:rPr>
              <a:t>认为教育的主要目的和任务在于培养德性。他说：“君子不学，不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成</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其德。”</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从“独尊儒术”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的思想</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出发，他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主张以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“六艺”（《诗》、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、《礼</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记》</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、《乐》、《易》、《春</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秋》）培养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人才。他认为各 经所起的教育效果不同：“六学皆大，而各有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所长。</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《诗》道志，故长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于质。《礼》制节</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，故长于文。</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《乐》咏德</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，故长于风。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《书》著功，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故长于事。《易》本天地，故长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于数。《春秋》正是非，</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故长于治人。”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六部教材都有重要的教育价值。他提出的道德修养原则方法包括“以仁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安人，以义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正我”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、“强勉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行道”。他指出：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“强勉行道，则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德日起 而大</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有功”，“事在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强勉而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已矣！强勉学问，</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则闻见博而知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盖明”。董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仲舒三大文教政策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的提出特别是“独尊儒术”的提出，对中国封建社会的文化教育产生了极为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深远的影响。</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172325" y="1409700"/>
            <a:ext cx="2124075" cy="3219450"/>
          </a:xfrm>
          <a:prstGeom prst="rect">
            <a:avLst/>
          </a:prstGeom>
        </p:spPr>
      </p:pic>
      <p:sp>
        <p:nvSpPr>
          <p:cNvPr id="3" name="矩形 2"/>
          <p:cNvSpPr/>
          <p:nvPr/>
        </p:nvSpPr>
        <p:spPr>
          <a:xfrm>
            <a:off x="742950" y="781050"/>
            <a:ext cx="6200775" cy="4076700"/>
          </a:xfrm>
          <a:prstGeom prst="rect">
            <a:avLst/>
          </a:prstGeom>
          <a:solidFill>
            <a:srgbClr val="FFFFFF"/>
          </a:solidFill>
        </p:spPr>
        <p:txBody>
          <a:bodyPr lIns="0" tIns="0" rIns="0" bIns="0">
            <a:noAutofit/>
          </a:bodyPr>
          <a:p>
            <a:pPr indent="12700">
              <a:lnSpc>
                <a:spcPts val="2860"/>
              </a:lnSpc>
              <a:spcAft>
                <a:spcPts val="840"/>
              </a:spcAft>
            </a:pPr>
            <a:r>
              <a:rPr lang="en-US" sz="2400" b="1">
                <a:solidFill>
                  <a:srgbClr val="1C1CD9"/>
                </a:solidFill>
                <a:latin typeface="宋体" panose="02010600030101010101" pitchFamily="2" charset="-122"/>
                <a:ea typeface="宋体" panose="02010600030101010101" pitchFamily="2" charset="-122"/>
                <a:cs typeface="宋体" panose="02010600030101010101" pitchFamily="2" charset="-122"/>
              </a:rPr>
              <a:t>5.</a:t>
            </a: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朱熹</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08000" algn="just">
              <a:lnSpc>
                <a:spcPts val="27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南宋思想家、教育家，宋代集理之大成者，一生热心教育事业，在教育思想或教育实践上都取得了重大成就。</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08000" algn="just">
              <a:lnSpc>
                <a:spcPts val="286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主张学校教育的目的在于“明人伦”。他在《孟子集 注》里说：“父子有亲，君臣有义，夫妇有别，长幼有序，朋友有信，此人之大伦也。立、序、学、校，皆以明此而已。”主张教育的作用“存天理，灭人欲”。认为人性分 为“天命之性”和“气质之性”。“天命之性”纯然至善, 合乎天理，符合纲纪伦常；“气质之性”是天理和人欲的混合，教育的作用在于变化“气质之性”，“存天理，灭人欲”。</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600075" y="981075"/>
            <a:ext cx="8648700" cy="3848100"/>
          </a:xfrm>
          <a:prstGeom prst="rect">
            <a:avLst/>
          </a:prstGeom>
          <a:solidFill>
            <a:srgbClr val="FFFFFF"/>
          </a:solidFill>
        </p:spPr>
        <p:txBody>
          <a:bodyPr lIns="0" tIns="0" rIns="0" bIns="0">
            <a:noAutofit/>
          </a:bodyPr>
          <a:p>
            <a:pPr indent="495300">
              <a:lnSpc>
                <a:spcPts val="228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把教育分成“小学”和“大学”两个阶段，提出了两个阶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段不同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的教育任务、 内容和方法。他认</a:t>
            </a:r>
            <a:r>
              <a:rPr lang="zh-CN">
                <a:solidFill>
                  <a:srgbClr val="A84E48"/>
                </a:solidFill>
                <a:latin typeface="宋体" panose="02010600030101010101" pitchFamily="2" charset="-122"/>
                <a:ea typeface="宋体" panose="02010600030101010101" pitchFamily="2" charset="-122"/>
                <a:cs typeface="宋体" panose="02010600030101010101" pitchFamily="2" charset="-122"/>
              </a:rPr>
              <a:t>为小学</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主要是</a:t>
            </a:r>
            <a:r>
              <a:rPr lang="zh-CN">
                <a:solidFill>
                  <a:srgbClr val="A84E48"/>
                </a:solidFill>
                <a:latin typeface="宋体" panose="02010600030101010101" pitchFamily="2" charset="-122"/>
                <a:ea typeface="宋体" panose="02010600030101010101" pitchFamily="2" charset="-122"/>
                <a:cs typeface="宋体" panose="02010600030101010101" pitchFamily="2" charset="-122"/>
              </a:rPr>
              <a:t>教事，</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任务是培养“圣贤</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坯樸”，</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主要学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习洒扫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应对进退，以及礼乐射御书数的知识。</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大学主要是穷理，</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学习修身、</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正心、齐家、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冶国、平天下之道。他认可的教育内容是程朱理学，包含四书五经。重视家庭教 育与“小学”教育，撰写了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《童蒙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须知》《程蒙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学则》《训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蒙诗》等作为在家教 育的教材。</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强调童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蒙教育要先入为主、及早施教，教学力求形象、</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生动。</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3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朱熹认为</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学习者首先要立志。</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他说：“</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问为学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功夫，以何为先？</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亦不过 如前所说，专在人自</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立志。</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即是树立要做尧舜或圣贤的目标。”强调“学者大要 立志”。主张学习要“勇猛奋发”，动员全部精力。他说：“圣</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贤千言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万语，无 非只说此事。</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是策励此心，勇猛奋发，拨出心肝，与他去做，如两边擂起战鼓，莫问前头如何，只认卷将去，如此</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方做得</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功夫。”提出了著名的“朱子读书法”，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主张读书要循序渐进、熟读精思、虛心涵泳、切己体察、着紧用力、居敬持志，</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作为我国古代最系统的读书法，对后世产生了深远影响。</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829425" y="1371600"/>
            <a:ext cx="2295525" cy="3429000"/>
          </a:xfrm>
          <a:prstGeom prst="rect">
            <a:avLst/>
          </a:prstGeom>
        </p:spPr>
      </p:pic>
      <p:sp>
        <p:nvSpPr>
          <p:cNvPr id="3" name="矩形 2"/>
          <p:cNvSpPr/>
          <p:nvPr/>
        </p:nvSpPr>
        <p:spPr>
          <a:xfrm>
            <a:off x="923925" y="790575"/>
            <a:ext cx="1000125" cy="266700"/>
          </a:xfrm>
          <a:prstGeom prst="rect">
            <a:avLst/>
          </a:prstGeom>
          <a:solidFill>
            <a:srgbClr val="FFFFFF"/>
          </a:solidFill>
        </p:spPr>
        <p:txBody>
          <a:bodyPr wrap="none" lIns="0" tIns="0" rIns="0" bIns="0">
            <a:noAutofit/>
          </a:bodyPr>
          <a:p>
            <a:pPr indent="0"/>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6.蔡元培</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828675" y="1333500"/>
            <a:ext cx="5476875" cy="3190875"/>
          </a:xfrm>
          <a:prstGeom prst="rect">
            <a:avLst/>
          </a:prstGeom>
          <a:solidFill>
            <a:srgbClr val="FFFFFF"/>
          </a:solidFill>
        </p:spPr>
        <p:txBody>
          <a:bodyPr lIns="0" tIns="0" rIns="0" bIns="0">
            <a:noAutofit/>
          </a:bodyPr>
          <a:p>
            <a:pPr indent="508000" algn="just">
              <a:lnSpc>
                <a:spcPts val="288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中国近代民主革命家、政治家、教育家，其著作辑有《蔡元培全集》。他提出了著名的自由主义和谐发展的教育方针，认为</a:t>
            </a:r>
            <a:r>
              <a:rPr lang="zh-CN">
                <a:solidFill>
                  <a:srgbClr val="6F2290"/>
                </a:solidFill>
                <a:latin typeface="宋体" panose="02010600030101010101" pitchFamily="2" charset="-122"/>
                <a:ea typeface="宋体" panose="02010600030101010101" pitchFamily="2" charset="-122"/>
                <a:cs typeface="宋体" panose="02010600030101010101" pitchFamily="2" charset="-122"/>
              </a:rPr>
              <a:t>要培养</a:t>
            </a:r>
            <a:r>
              <a:rPr lang="zh-CN">
                <a:solidFill>
                  <a:srgbClr val="B50A07"/>
                </a:solidFill>
                <a:latin typeface="宋体" panose="02010600030101010101" pitchFamily="2" charset="-122"/>
                <a:ea typeface="宋体" panose="02010600030101010101" pitchFamily="2" charset="-122"/>
                <a:cs typeface="宋体" panose="02010600030101010101" pitchFamily="2" charset="-122"/>
              </a:rPr>
              <a:t>“</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健全的人格”，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必须在“共和精神”的指导下，接受五个方面的教育，即军国民教育、实利主义教育、公民道德教育、 世界观教育和美育才能完成。在中国近代教育思想发展史上，他是第一位提</a:t>
            </a:r>
            <a:r>
              <a:rPr lang="zh-CN">
                <a:solidFill>
                  <a:srgbClr val="A84E48"/>
                </a:solidFill>
                <a:latin typeface="宋体" panose="02010600030101010101" pitchFamily="2" charset="-122"/>
                <a:ea typeface="宋体" panose="02010600030101010101" pitchFamily="2" charset="-122"/>
                <a:cs typeface="宋体" panose="02010600030101010101" pitchFamily="2" charset="-122"/>
              </a:rPr>
              <a:t>出五育</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并举、</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“皆今日之 教育所不可偏废”的教育思想家。</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在中国近代教 育史上是</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首创。</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38175" y="438150"/>
            <a:ext cx="3552825" cy="285750"/>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rPr>
              <a:t>（三）中外教育家对教育的界说</a:t>
            </a:r>
            <a:endParaRPr lang="zh-CN" sz="2400">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638175" y="1133475"/>
            <a:ext cx="7000875" cy="2838450"/>
          </a:xfrm>
          <a:prstGeom prst="rect">
            <a:avLst/>
          </a:prstGeom>
          <a:solidFill>
            <a:srgbClr val="FFFFFF"/>
          </a:solidFill>
        </p:spPr>
        <p:txBody>
          <a:bodyPr lIns="0" tIns="0" rIns="0" bIns="0">
            <a:noAutofit/>
          </a:bodyPr>
          <a:p>
            <a:pPr indent="0">
              <a:spcAft>
                <a:spcPts val="2030"/>
              </a:spcAft>
            </a:pPr>
            <a:r>
              <a:rPr lang="en-US" sz="2400">
                <a:solidFill>
                  <a:srgbClr val="0707E0"/>
                </a:solidFill>
                <a:latin typeface="宋体" panose="02010600030101010101" pitchFamily="2" charset="-122"/>
                <a:ea typeface="宋体" panose="02010600030101010101" pitchFamily="2" charset="-122"/>
                <a:cs typeface="宋体" panose="02010600030101010101" pitchFamily="2" charset="-122"/>
              </a:rPr>
              <a:t>1</a:t>
            </a:r>
            <a:r>
              <a:rPr lang="zh-CN" sz="2400">
                <a:solidFill>
                  <a:srgbClr val="0707E0"/>
                </a:solidFill>
                <a:latin typeface="宋体" panose="02010600030101010101" pitchFamily="2" charset="-122"/>
                <a:ea typeface="宋体" panose="02010600030101010101" pitchFamily="2" charset="-122"/>
                <a:cs typeface="宋体" panose="02010600030101010101" pitchFamily="2" charset="-122"/>
              </a:rPr>
              <a:t>.我国教育家对教育的界定</a:t>
            </a:r>
            <a:endParaRPr lang="zh-CN" sz="2400">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1259205" indent="-800100" algn="just">
              <a:lnSpc>
                <a:spcPts val="1950"/>
              </a:lnSpc>
              <a:spcAft>
                <a:spcPts val="1050"/>
              </a:spcAft>
            </a:pP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《中庸》</a:t>
            </a: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“天命之谓性，率性之谓道，修道之谓教。”</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1259205" indent="-800100" algn="just">
              <a:lnSpc>
                <a:spcPts val="1950"/>
              </a:lnSpc>
              <a:spcAft>
                <a:spcPts val="490"/>
              </a:spcAft>
            </a:pP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《学记》</a:t>
            </a: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“教也者，长善而救其失者也。’’</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1259205" indent="-800100" algn="just">
              <a:lnSpc>
                <a:spcPts val="1950"/>
              </a:lnSpc>
              <a:spcAft>
                <a:spcPts val="490"/>
              </a:spcAft>
            </a:pP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荀子 </a:t>
            </a: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“以善先人者谓之教。’’</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1259205" indent="-800100" algn="just">
              <a:lnSpc>
                <a:spcPts val="1950"/>
              </a:lnSpc>
              <a:spcAft>
                <a:spcPts val="280"/>
              </a:spcAft>
            </a:pP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蔡元培 </a:t>
            </a: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“教育是帮助被教育的人，给他能发展自己的能力，</a:t>
            </a: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完成他的人 格，于人类文化能尽一分子的责任，不是把被教育的人，造成一 种特别器具，给抱有他种目的的人去应用的。”</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1259205" indent="-800100" algn="just">
              <a:lnSpc>
                <a:spcPts val="1950"/>
              </a:lnSpc>
              <a:spcAft>
                <a:spcPts val="280"/>
              </a:spcAft>
            </a:pP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a:p>
            <a:pPr marL="459105" indent="0">
              <a:lnSpc>
                <a:spcPts val="1950"/>
              </a:lnSpc>
            </a:pP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杨贤江</a:t>
            </a:r>
            <a:r>
              <a:rPr lang="en-US" altLang="zh-CN">
                <a:solidFill>
                  <a:srgbClr val="0707E0"/>
                </a:solidFill>
                <a:latin typeface="宋体" panose="02010600030101010101" pitchFamily="2" charset="-122"/>
                <a:ea typeface="宋体" panose="02010600030101010101" pitchFamily="2" charset="-122"/>
                <a:cs typeface="宋体" panose="02010600030101010101" pitchFamily="2" charset="-122"/>
              </a:rPr>
              <a:t>    </a:t>
            </a:r>
            <a:r>
              <a:rPr lang="zh-CN">
                <a:solidFill>
                  <a:srgbClr val="0707E0"/>
                </a:solidFill>
                <a:latin typeface="宋体" panose="02010600030101010101" pitchFamily="2" charset="-122"/>
                <a:ea typeface="宋体" panose="02010600030101010101" pitchFamily="2" charset="-122"/>
                <a:cs typeface="宋体" panose="02010600030101010101" pitchFamily="2" charset="-122"/>
              </a:rPr>
              <a:t> 教育是“帮助人营社会生活的一种手段”。</a:t>
            </a:r>
            <a:endParaRPr lang="zh-CN">
              <a:solidFill>
                <a:srgbClr val="0707E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04875" y="1012190"/>
            <a:ext cx="8343900" cy="4410075"/>
          </a:xfrm>
          <a:prstGeom prst="rect">
            <a:avLst/>
          </a:prstGeom>
          <a:solidFill>
            <a:srgbClr val="FFFFFF"/>
          </a:solidFill>
        </p:spPr>
        <p:txBody>
          <a:bodyPr lIns="0" tIns="0" rIns="0" bIns="0">
            <a:noAutofit/>
          </a:bodyPr>
          <a:p>
            <a:pPr indent="482600">
              <a:lnSpc>
                <a:spcPts val="2650"/>
              </a:lnSpc>
              <a:spcAft>
                <a:spcPts val="63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其教育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思想体系中，大学教育思想占有非常突出的</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地位。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他认为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大学的宗旨是研究高深学问，大学是研究高深学问的学府，主张大学不拘一家一言，主</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张大学办学原则是“思想自由、学术自由、兼容并包”。</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主张实行教授</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治校，强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调</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大学学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科设置要沟通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文理、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废科设系。</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625"/>
              </a:lnSpc>
              <a:spcAft>
                <a:spcPts val="63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针对</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封建教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育违反自然，压抑、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禁铟、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束缚个性，无视学生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特点，</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他倡导</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育必须“尚</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自然”与“展个性”。</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为使学生的个性和才能得</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到充分发展，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他强 调</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要有“自动”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自学”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“自助”的精神，同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时要防止“注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入式”</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的教学方法。 </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还重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视劳动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平民教育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和女子教育，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支持“勤工俭学”和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“工学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互助”活动。</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625"/>
              </a:lnSpc>
            </a:pP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蔡元培</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的教育思想结</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合了中</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国传统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文化精</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华与西方现代</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文明，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给中国传统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教育思想注入了新的、富</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于时代</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特征的内涵，对中国教育界、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思想</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界产生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了深远 的影响。</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429500" y="1419225"/>
            <a:ext cx="2095500" cy="3009900"/>
          </a:xfrm>
          <a:prstGeom prst="rect">
            <a:avLst/>
          </a:prstGeom>
        </p:spPr>
      </p:pic>
      <p:sp>
        <p:nvSpPr>
          <p:cNvPr id="3" name="矩形 2"/>
          <p:cNvSpPr/>
          <p:nvPr/>
        </p:nvSpPr>
        <p:spPr>
          <a:xfrm>
            <a:off x="866775" y="523875"/>
            <a:ext cx="6248400" cy="219075"/>
          </a:xfrm>
          <a:prstGeom prst="rect">
            <a:avLst/>
          </a:prstGeom>
          <a:solidFill>
            <a:srgbClr val="FFFFFF"/>
          </a:solidFill>
        </p:spPr>
        <p:txBody>
          <a:bodyPr wrap="none" lIns="0" tIns="0" rIns="0" bIns="0">
            <a:noAutofit/>
          </a:bodyPr>
          <a:p>
            <a:pPr indent="0">
              <a:lnSpc>
                <a:spcPts val="2035"/>
              </a:lnSpc>
            </a:pPr>
            <a:r>
              <a:rPr lang="en-US" sz="2400" b="1">
                <a:solidFill>
                  <a:srgbClr val="1C1CD9"/>
                </a:solidFill>
                <a:latin typeface="宋体" panose="02010600030101010101" pitchFamily="2" charset="-122"/>
                <a:ea typeface="宋体" panose="02010600030101010101" pitchFamily="2" charset="-122"/>
                <a:cs typeface="宋体" panose="02010600030101010101" pitchFamily="2" charset="-122"/>
              </a:rPr>
              <a:t>7.</a:t>
            </a: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陶知行</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866775" y="895350"/>
            <a:ext cx="6248400" cy="4219575"/>
          </a:xfrm>
          <a:prstGeom prst="rect">
            <a:avLst/>
          </a:prstGeom>
          <a:solidFill>
            <a:srgbClr val="FFFFFF"/>
          </a:solidFill>
        </p:spPr>
        <p:txBody>
          <a:bodyPr lIns="0" tIns="0" rIns="0" bIns="0">
            <a:noAutofit/>
          </a:bodyPr>
          <a:p>
            <a:pPr indent="508000">
              <a:lnSpc>
                <a:spcPts val="2085"/>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中国近代思想家，人民教育家，民主</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战士，</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致力于以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教育改造中国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农村，致力于为中国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教育改造探寻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新路。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陶行知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教育思</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想博采</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古今，兼容中西，理论简约，并自成体</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系。主要教育著作有《中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国教育改造》</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学做合一讨论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集》</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《普及</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样做小</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先生》《中国大众教育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问题》 《育才学校</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手册》等。</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508000" algn="just">
              <a:lnSpc>
                <a:spcPts val="203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教育理想上，</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张“通过四通八达的教育，建立四 通八达的民主社会”；在教育准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则上，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持道德至上的教育原则，奉行“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千教万教教人求真，千学万学学做真人”的教育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箴言。陶行知的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孔子的“仁”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育理念</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和道德目标上一脉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相承；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在教育策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略上，他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基于知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行关系的深刻理解，提出“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行是知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之始，</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知是行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之成”的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重要论断，</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出实践（</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）在认</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识论中</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的先导地位，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由此确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立了 </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“论先后，知为先；论轻重，行为重”。</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a:t>
            </a:r>
            <a:r>
              <a:rPr lang="zh-CN">
                <a:solidFill>
                  <a:srgbClr val="C00000"/>
                </a:solidFill>
                <a:latin typeface="宋体" panose="02010600030101010101" pitchFamily="2" charset="-122"/>
                <a:ea typeface="宋体" panose="02010600030101010101" pitchFamily="2" charset="-122"/>
                <a:cs typeface="宋体" panose="02010600030101010101" pitchFamily="2" charset="-122"/>
              </a:rPr>
              <a:t>一知一 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的行动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策略，使得</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教育理</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想和目</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标能在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实践中有效落实。</a:t>
            </a:r>
            <a:endParaRPr lang="zh-CN">
              <a:solidFill>
                <a:srgbClr val="B50A07"/>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95375" y="1143000"/>
            <a:ext cx="7086600" cy="3400425"/>
          </a:xfrm>
          <a:prstGeom prst="rect">
            <a:avLst/>
          </a:prstGeom>
          <a:solidFill>
            <a:srgbClr val="FFFFFF"/>
          </a:solidFill>
        </p:spPr>
        <p:txBody>
          <a:bodyPr lIns="0" tIns="0" rIns="0" bIns="0">
            <a:noAutofit/>
          </a:bodyPr>
          <a:p>
            <a:pPr indent="495300">
              <a:lnSpc>
                <a:spcPts val="2655"/>
              </a:lnSpc>
              <a:spcAft>
                <a:spcPts val="56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在教育理论上，陶行知继承发展了老师杜威的教育思想，并从中国国情出发，提出生活教育思想，</a:t>
            </a:r>
            <a:r>
              <a:rPr lang="zh-CN">
                <a:solidFill>
                  <a:srgbClr val="7D0971"/>
                </a:solidFill>
                <a:latin typeface="宋体" panose="02010600030101010101" pitchFamily="2" charset="-122"/>
                <a:ea typeface="宋体" panose="02010600030101010101" pitchFamily="2" charset="-122"/>
                <a:cs typeface="宋体" panose="02010600030101010101" pitchFamily="2" charset="-122"/>
              </a:rPr>
              <a:t>即“生</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活即教育”、“社会即 学校”、“教学做合一”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等三大理论主张，</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张教育要与社会生活相联系，与生产实践相结合，按社会生活的前进的需要实施教育，打破学校与社会之间的藩篱，使教育回归生活，实现从书本的到人生的，从狭隘的到广阔的，从字面的到手脑相长的，从耳目的到身心全顾的彻底转变。他提出了生活教育思想，对我国教育的现代化 做出了开创性的</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贡献。</a:t>
            </a:r>
            <a:endParaRPr lang="zh-CN">
              <a:solidFill>
                <a:srgbClr val="5F5FED"/>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62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在教育实践上，他毕生致力于人民的教育事业，不畏艰险，认真探索，大胆实践，开辟新路，为世人树立楷模，为万民敬仰。</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34200" y="1666875"/>
            <a:ext cx="2162175" cy="2886075"/>
          </a:xfrm>
          <a:prstGeom prst="rect">
            <a:avLst/>
          </a:prstGeom>
        </p:spPr>
      </p:pic>
      <p:sp>
        <p:nvSpPr>
          <p:cNvPr id="3" name="矩形 2"/>
          <p:cNvSpPr/>
          <p:nvPr/>
        </p:nvSpPr>
        <p:spPr>
          <a:xfrm>
            <a:off x="752475" y="476250"/>
            <a:ext cx="5619750" cy="4086225"/>
          </a:xfrm>
          <a:prstGeom prst="rect">
            <a:avLst/>
          </a:prstGeom>
          <a:solidFill>
            <a:srgbClr val="FFFFFF"/>
          </a:solidFill>
        </p:spPr>
        <p:txBody>
          <a:bodyPr lIns="0" tIns="0" rIns="0" bIns="0">
            <a:noAutofit/>
          </a:bodyPr>
          <a:p>
            <a:pPr indent="0">
              <a:spcAft>
                <a:spcPts val="490"/>
              </a:spcAft>
            </a:pPr>
            <a:r>
              <a:rPr lang="zh-CN" sz="2800" b="1">
                <a:solidFill>
                  <a:srgbClr val="1C1CD9"/>
                </a:solidFill>
                <a:latin typeface="宋体" panose="02010600030101010101" pitchFamily="2" charset="-122"/>
                <a:ea typeface="宋体" panose="02010600030101010101" pitchFamily="2" charset="-122"/>
                <a:cs typeface="宋体" panose="02010600030101010101" pitchFamily="2" charset="-122"/>
              </a:rPr>
              <a:t>二、外国教育家</a:t>
            </a:r>
            <a:endParaRPr lang="zh-CN" sz="28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103505" indent="0">
              <a:lnSpc>
                <a:spcPts val="2895"/>
              </a:lnSpc>
              <a:spcAft>
                <a:spcPts val="1260"/>
              </a:spcAft>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（一）苏格拉底</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50"/>
              </a:lnSpc>
              <a:spcAft>
                <a:spcPts val="4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古希腊伟大的哲学家、教育家，没有作品传世， 生平事例和主要思想均由其弟子记录。</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9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他的教育活动以演讲、交谈的方式在各种场合进 行，教育对象十分广泛。苏格拉底到处劝勉人们“把 精力用在高尚和善良的事上”，教育人们要“努力成 为有德行的人”。他的教育思想的中心是自我认识。 他以“自知其无知”讨论了知识和智慧的关系，提出 教师应具有谦虚品质和真诚“无知”的认知态度。</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600075" y="438150"/>
            <a:ext cx="8572500" cy="4533900"/>
          </a:xfrm>
          <a:prstGeom prst="rect">
            <a:avLst/>
          </a:prstGeom>
          <a:solidFill>
            <a:srgbClr val="FFFFFF"/>
          </a:solidFill>
        </p:spPr>
        <p:txBody>
          <a:bodyPr lIns="0" tIns="0" rIns="0" bIns="0">
            <a:noAutofit/>
          </a:bodyPr>
          <a:p>
            <a:pPr indent="495300" algn="just">
              <a:lnSpc>
                <a:spcPts val="270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他重视发展人的智慧和道德品质的修养，提出“知识即道德”，认为教育的目的是发展人的智慧，使人的道德完善。他强调美德可教，把知识教育是培养得到教育的主要途径。</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700"/>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在教学方法上，他不把自己以为是真理的东西用概念、原理的形式表示出来，而是用问答的方式，破除受教育者的已有定见，使对方在他一问一答、步步趋近的引孕下自觉地接受他的说法。这种方法被后人称作“苏格拉底法”（也称 “产婆术”）。</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645"/>
              </a:lnSpc>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产婆术，即苏格拉底方法。</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苏格拉底方法包括讽刺（不断提出问题使对方陷入矛盾之中，并迫使其承认自己的无知）、助产（启发、引导学生，使学生通过 自己的思考，得出结论）、归纳和定义（使学生逐步掌握明确的定义和概念）等 步骤。因其能提高学生的学习兴趣和自主能力，形式活泼，效果较好，对以后西方教育影响较大。</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7353300" y="1000125"/>
            <a:ext cx="1990725" cy="3181350"/>
          </a:xfrm>
          <a:prstGeom prst="rect">
            <a:avLst/>
          </a:prstGeom>
        </p:spPr>
      </p:pic>
      <p:sp>
        <p:nvSpPr>
          <p:cNvPr id="3" name="矩形 2"/>
          <p:cNvSpPr/>
          <p:nvPr/>
        </p:nvSpPr>
        <p:spPr>
          <a:xfrm>
            <a:off x="638175" y="400050"/>
            <a:ext cx="6457950" cy="266700"/>
          </a:xfrm>
          <a:prstGeom prst="rect">
            <a:avLst/>
          </a:prstGeom>
          <a:solidFill>
            <a:srgbClr val="FFFFFF"/>
          </a:solidFill>
        </p:spPr>
        <p:txBody>
          <a:bodyPr wrap="none" lIns="0" tIns="0" rIns="0" bIns="0">
            <a:noAutofit/>
          </a:bodyPr>
          <a:p>
            <a:pPr marL="116205" indent="0">
              <a:lnSpc>
                <a:spcPts val="2305"/>
              </a:lnSpc>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(二)夸美纽斯</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638175" y="809625"/>
            <a:ext cx="6457950" cy="4162425"/>
          </a:xfrm>
          <a:prstGeom prst="rect">
            <a:avLst/>
          </a:prstGeom>
          <a:solidFill>
            <a:srgbClr val="FFFFFF"/>
          </a:solidFill>
        </p:spPr>
        <p:txBody>
          <a:bodyPr lIns="0" tIns="0" rIns="0" bIns="0">
            <a:noAutofit/>
          </a:bodyPr>
          <a:p>
            <a:pPr indent="533400" algn="just">
              <a:lnSpc>
                <a:spcPts val="2325"/>
              </a:lnSpc>
              <a:spcAft>
                <a:spcPts val="56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扬</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阿姆斯</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夸美纽斯</a:t>
            </a: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(Johann Amos Comeniu, 1592-1670)</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捷</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克伟大</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的民主主义教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育家，西</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方近代</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教育理论的奠基者，教育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史上里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程碑式</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人物。</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教育学作为一门独立的学科萌芽</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于夸美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纽斯的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《大教学论》。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的主要</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著作有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育学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校》、《大教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《世界</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图解》</a:t>
            </a:r>
            <a:r>
              <a:rPr lang="zh-CN">
                <a:solidFill>
                  <a:srgbClr val="5F5FED"/>
                </a:solidFill>
                <a:latin typeface="宋体" panose="02010600030101010101" pitchFamily="2" charset="-122"/>
                <a:ea typeface="宋体" panose="02010600030101010101" pitchFamily="2" charset="-122"/>
                <a:cs typeface="宋体" panose="02010600030101010101" pitchFamily="2" charset="-122"/>
              </a:rPr>
              <a:t>等。</a:t>
            </a:r>
            <a:endParaRPr lang="zh-CN">
              <a:solidFill>
                <a:srgbClr val="5F5FED"/>
              </a:solidFill>
              <a:latin typeface="宋体" panose="02010600030101010101" pitchFamily="2" charset="-122"/>
              <a:ea typeface="宋体" panose="02010600030101010101" pitchFamily="2" charset="-122"/>
              <a:cs typeface="宋体" panose="02010600030101010101" pitchFamily="2" charset="-122"/>
            </a:endParaRPr>
          </a:p>
          <a:p>
            <a:pPr indent="533400" algn="just">
              <a:lnSpc>
                <a:spcPts val="230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在《大教学论》中提出了泛智教育思想，探讨“把一切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事物教给一切人类的全部艺术”，认为人人有权利接受教育。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他说：“所有男女</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青年，</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不论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富贵和贫贱，都应该进</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学校”。</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提</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出泛智教育，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强调将</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一切有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用的实</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际知识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教给一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切人。认为，所有人，无论他们处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于何种地位、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何</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种文化状况，不管</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是男是女，不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管宗教信仰，</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都是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可以教育的；所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有人，无论 智力高低，能力</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强弱，</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“受教育是可能的，也是必</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要的。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他断言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“人的智力生来虽有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差异，但世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界上找</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不到一个智力</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低到不能</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受教育的人。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7543800" y="4162425"/>
            <a:ext cx="1619250" cy="276225"/>
          </a:xfrm>
          <a:prstGeom prst="rect">
            <a:avLst/>
          </a:prstGeom>
          <a:solidFill>
            <a:srgbClr val="FFFFFF"/>
          </a:solidFill>
        </p:spPr>
        <p:txBody>
          <a:bodyPr wrap="none" lIns="0" tIns="0" rIns="0" bIns="0">
            <a:noAutofit/>
          </a:bodyPr>
          <a:p>
            <a:pPr indent="0"/>
            <a:r>
              <a:rPr lang="zh-CN" sz="1700">
                <a:solidFill>
                  <a:srgbClr val="473032"/>
                </a:solidFill>
                <a:latin typeface="MingLiU" panose="02020509000000000000" charset="-120"/>
                <a:ea typeface="MingLiU" panose="02020509000000000000" charset="-120"/>
              </a:rPr>
              <a:t>大教学论</a:t>
            </a:r>
            <a:endParaRPr lang="zh-CN" sz="1700">
              <a:solidFill>
                <a:srgbClr val="473032"/>
              </a:solidFill>
              <a:latin typeface="MingLiU" panose="02020509000000000000" charset="-120"/>
              <a:ea typeface="MingLiU" panose="02020509000000000000" charset="-120"/>
            </a:endParaRPr>
          </a:p>
        </p:txBody>
      </p:sp>
      <p:sp>
        <p:nvSpPr>
          <p:cNvPr id="7" name="矩形 6"/>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009650" y="438150"/>
            <a:ext cx="8305800" cy="4286250"/>
          </a:xfrm>
          <a:prstGeom prst="rect">
            <a:avLst/>
          </a:prstGeom>
          <a:solidFill>
            <a:srgbClr val="FFFFFF"/>
          </a:solidFill>
        </p:spPr>
        <p:txBody>
          <a:bodyPr lIns="0" tIns="0" rIns="0" bIns="0">
            <a:noAutofit/>
          </a:bodyPr>
          <a:p>
            <a:pPr indent="482600">
              <a:lnSpc>
                <a:spcPts val="2700"/>
              </a:lnSpc>
            </a:pP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7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全面地论述了改革中世纪的旧教育、建立资本主义新教育的主张，提出 </a:t>
            </a:r>
            <a:r>
              <a:rPr lang="zh-CN">
                <a:solidFill>
                  <a:srgbClr val="1011A9"/>
                </a:solidFill>
                <a:latin typeface="宋体" panose="02010600030101010101" pitchFamily="2" charset="-122"/>
                <a:ea typeface="宋体" panose="02010600030101010101" pitchFamily="2" charset="-122"/>
                <a:cs typeface="宋体" panose="02010600030101010101" pitchFamily="2" charset="-122"/>
              </a:rPr>
              <a:t>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一套完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整的教育理论体系，提出</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系统的教育目的论、方法论、教育原则体系、课程与教学论、德育论以及一些学科教育思想。第一次把教育学从哲学</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0">
              <a:lnSpc>
                <a:spcPts val="2700"/>
              </a:lnSpc>
              <a:spcAft>
                <a:spcPts val="490"/>
              </a:spcAft>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中独立出来，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完成了教育理论上有史以来的重大变革。开创了近代教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育理论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的先河，成为划时代的巨著。因此，夸</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美纽斯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被称为近代的“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教育巨</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匠”和 “教育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理论的始祖”，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也有人称他是教育史上的“哥白尼”。</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645"/>
              </a:lnSpc>
            </a:pP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在《大教学论》中，他高度评价了教育对社会的作用，认为“教会与国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家的改良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在于青</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年得到合适的教导。”他希望通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过教育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“减少黑暗</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与倾轧</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 得到“</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光明与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和平”。他也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高度肯定了教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育对人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发展的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作用，认为“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假如要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形成一个人，就必须由</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教育去形成”，</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“只有受过一种合适的教育之后，人 才能成为一个人”。</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009650" y="1123950"/>
            <a:ext cx="7458075" cy="2933700"/>
          </a:xfrm>
          <a:prstGeom prst="rect">
            <a:avLst/>
          </a:prstGeom>
          <a:solidFill>
            <a:srgbClr val="FFFFFF"/>
          </a:solidFill>
        </p:spPr>
        <p:txBody>
          <a:bodyPr lIns="0" tIns="0" rIns="0" bIns="0">
            <a:noAutofit/>
          </a:bodyPr>
          <a:p>
            <a:pPr indent="482600" algn="just">
              <a:lnSpc>
                <a:spcPts val="2900"/>
              </a:lnSpc>
              <a:spcAft>
                <a:spcPts val="4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最早从理论上详细阐述了班级授课制以及相关的学年制、考查制度、考试制度。他对教学内容、教学方法、教学艺术等进行了详细说 明，提出了一套教学原则，如直观性原则、循序渐进性原则、巩固性原则等，</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奠定了教学论的理论基础。</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82600">
              <a:lnSpc>
                <a:spcPts val="28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的《母育学校》是历史上第一本学前教育学专著，详细论述了学前教育的重要性、胎教以及学前教育的内容。他编写的《世界图解》一书，是西方教育史上第一本附有插图的儿童百科全书，该书构思新颖、内容广泛、图文并茂，堪称教材一绝，是著名的儿童启蒙读物。</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915150" y="1333500"/>
            <a:ext cx="2343150" cy="3295650"/>
          </a:xfrm>
          <a:prstGeom prst="rect">
            <a:avLst/>
          </a:prstGeom>
        </p:spPr>
      </p:pic>
      <p:sp>
        <p:nvSpPr>
          <p:cNvPr id="3" name="矩形 2"/>
          <p:cNvSpPr/>
          <p:nvPr/>
        </p:nvSpPr>
        <p:spPr>
          <a:xfrm>
            <a:off x="752475" y="819150"/>
            <a:ext cx="1200150" cy="285750"/>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rPr>
              <a:t>（三）卢梭</a:t>
            </a:r>
            <a:endParaRPr lang="zh-CN" sz="2400">
              <a:solidFill>
                <a:srgbClr val="1C1CD9"/>
              </a:solidFill>
              <a:latin typeface="宋体" panose="02010600030101010101" pitchFamily="2" charset="-122"/>
              <a:ea typeface="宋体" panose="02010600030101010101" pitchFamily="2" charset="-122"/>
            </a:endParaRPr>
          </a:p>
        </p:txBody>
      </p:sp>
      <p:sp>
        <p:nvSpPr>
          <p:cNvPr id="4" name="矩形 3"/>
          <p:cNvSpPr/>
          <p:nvPr/>
        </p:nvSpPr>
        <p:spPr>
          <a:xfrm>
            <a:off x="838200" y="1466850"/>
            <a:ext cx="5724525" cy="3286125"/>
          </a:xfrm>
          <a:prstGeom prst="rect">
            <a:avLst/>
          </a:prstGeom>
          <a:solidFill>
            <a:srgbClr val="FFFFFF"/>
          </a:solidFill>
        </p:spPr>
        <p:txBody>
          <a:bodyPr lIns="0" tIns="0" rIns="0" bIns="0">
            <a:noAutofit/>
          </a:bodyPr>
          <a:p>
            <a:pPr marL="68580" indent="393700">
              <a:lnSpc>
                <a:spcPts val="2925"/>
              </a:lnSpc>
              <a:spcAft>
                <a:spcPts val="49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法国启蒙思想家、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学家、教育家，代</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表作为 《爱弥儿》。</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卢梭</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教育思</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想的核心是自</a:t>
            </a:r>
            <a:r>
              <a:rPr lang="zh-CN">
                <a:solidFill>
                  <a:srgbClr val="E7211E"/>
                </a:solidFill>
                <a:latin typeface="宋体" panose="02010600030101010101" pitchFamily="2" charset="-122"/>
                <a:ea typeface="宋体" panose="02010600030101010101" pitchFamily="2" charset="-122"/>
                <a:cs typeface="宋体" panose="02010600030101010101" pitchFamily="2" charset="-122"/>
              </a:rPr>
              <a:t>然教育理论。</a:t>
            </a:r>
            <a:endParaRPr lang="zh-CN">
              <a:solidFill>
                <a:srgbClr val="E7211E"/>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87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卢梭同其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他启蒙思想家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一样十分重视教育的作用。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明确</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指出，在所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有人类一切事业中，教育是最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重要的事业。但是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他并非</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赞同一</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切教育对人的影响，而是从人的自然本</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性出发</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的自然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教育。“自然的教育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可以使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一个</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人适合所有一切人的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环境。</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他认</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为教育必须遵 循自然，顺应人的自然本性，呼吁“自然教育” “回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归自然”、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遵从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天性。</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33425" y="781050"/>
            <a:ext cx="8181975" cy="4314825"/>
          </a:xfrm>
          <a:prstGeom prst="rect">
            <a:avLst/>
          </a:prstGeom>
          <a:solidFill>
            <a:srgbClr val="FFFFFF"/>
          </a:solidFill>
        </p:spPr>
        <p:txBody>
          <a:bodyPr lIns="0" tIns="0" rIns="0" bIns="0">
            <a:noAutofit/>
          </a:bodyPr>
          <a:p>
            <a:pPr indent="495300">
              <a:lnSpc>
                <a:spcPts val="2305"/>
              </a:lnSpc>
              <a:spcAft>
                <a:spcPts val="420"/>
              </a:spcAft>
            </a:pP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在《爱</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弥儿》一书他说：“大自</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然希望儿童在</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成人以</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前就像儿童的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样子。 如果我</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们打乱</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了这个次序，他们就成</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了一些早熟的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果实，</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既长不丰满</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也不甜 美，而且很</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快就会腐烂，</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我</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们就会造成一</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些年轻</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的博士和老态龙钟的儿童”。 自然教育的目的是培养“自然人”，即完全自由</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成长、</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身心调和发达、能自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食其力、不受传统束缚、能够适应社会生活的一代新人。</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265"/>
              </a:lnSpc>
              <a:spcAft>
                <a:spcPts val="630"/>
              </a:spcAft>
            </a:pP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他注</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意到儿</a:t>
            </a:r>
            <a:r>
              <a:rPr lang="zh-CN" sz="1600">
                <a:solidFill>
                  <a:srgbClr val="F14646"/>
                </a:solidFill>
                <a:latin typeface="宋体" panose="02010600030101010101" pitchFamily="2" charset="-122"/>
                <a:ea typeface="宋体" panose="02010600030101010101" pitchFamily="2" charset="-122"/>
                <a:cs typeface="宋体" panose="02010600030101010101" pitchFamily="2" charset="-122"/>
              </a:rPr>
              <a:t>童天性</a:t>
            </a:r>
            <a:r>
              <a:rPr lang="zh-CN" sz="1600">
                <a:solidFill>
                  <a:srgbClr val="E7211E"/>
                </a:solidFill>
                <a:latin typeface="宋体" panose="02010600030101010101" pitchFamily="2" charset="-122"/>
                <a:ea typeface="宋体" panose="02010600030101010101" pitchFamily="2" charset="-122"/>
                <a:cs typeface="宋体" panose="02010600030101010101" pitchFamily="2" charset="-122"/>
              </a:rPr>
              <a:t>的个体</a:t>
            </a:r>
            <a:r>
              <a:rPr lang="zh-CN" sz="1600">
                <a:solidFill>
                  <a:srgbClr val="F14646"/>
                </a:solidFill>
                <a:latin typeface="宋体" panose="02010600030101010101" pitchFamily="2" charset="-122"/>
                <a:ea typeface="宋体" panose="02010600030101010101" pitchFamily="2" charset="-122"/>
                <a:cs typeface="宋体" panose="02010600030101010101" pitchFamily="2" charset="-122"/>
              </a:rPr>
              <a:t>差异，要</a:t>
            </a:r>
            <a:r>
              <a:rPr lang="zh-CN" sz="1600">
                <a:solidFill>
                  <a:srgbClr val="E7211E"/>
                </a:solidFill>
                <a:latin typeface="宋体" panose="02010600030101010101" pitchFamily="2" charset="-122"/>
                <a:ea typeface="宋体" panose="02010600030101010101" pitchFamily="2" charset="-122"/>
                <a:cs typeface="宋体" panose="02010600030101010101" pitchFamily="2" charset="-122"/>
              </a:rPr>
              <a:t>求因材</a:t>
            </a:r>
            <a:r>
              <a:rPr lang="zh-CN" sz="1600">
                <a:solidFill>
                  <a:srgbClr val="F14646"/>
                </a:solidFill>
                <a:latin typeface="宋体" panose="02010600030101010101" pitchFamily="2" charset="-122"/>
                <a:ea typeface="宋体" panose="02010600030101010101" pitchFamily="2" charset="-122"/>
                <a:cs typeface="宋体" panose="02010600030101010101" pitchFamily="2" charset="-122"/>
              </a:rPr>
              <a:t>施教。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指出，每一个人的心灵</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都有它自己的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形式，必须按它的形</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式去指导它。</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要求教育者必</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须在了</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解自己</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的学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生之后才对他</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说第一</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句话。认为儿童在教育和成</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长中具有主动地位，</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无 须成人</a:t>
            </a:r>
            <a:r>
              <a:rPr lang="zh-CN" sz="1600">
                <a:solidFill>
                  <a:srgbClr val="5F5FED"/>
                </a:solidFill>
                <a:latin typeface="宋体" panose="02010600030101010101" pitchFamily="2" charset="-122"/>
                <a:ea typeface="宋体" panose="02010600030101010101" pitchFamily="2" charset="-122"/>
                <a:cs typeface="宋体" panose="02010600030101010101" pitchFamily="2" charset="-122"/>
              </a:rPr>
              <a:t>灌输、</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压制、</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强迫，</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教师的作</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用是消极的，不是积极的。反复指出：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我要不厌其烦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地一再说明这</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一点：要以行动而不</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以言辞</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去教育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青年，</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他们在</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书本中学不到他们从</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经验中学到的那些东</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西的。”</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325"/>
              </a:lnSpc>
            </a:pP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尽</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管卢梭</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的自然</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教育理</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论存在</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着天性至上，</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把教育视为自然生长</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等偏激</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观点，但在当时有</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着反封</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建教育的进步意义。此外，</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他</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对儿童</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是教育主体的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强调，开辟了现</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代教育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理论的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先河。</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66775" y="571500"/>
            <a:ext cx="2724150" cy="266700"/>
          </a:xfrm>
          <a:prstGeom prst="rect">
            <a:avLst/>
          </a:prstGeom>
          <a:solidFill>
            <a:srgbClr val="FFFFFF"/>
          </a:solidFill>
        </p:spPr>
        <p:txBody>
          <a:bodyPr wrap="none" lIns="0" tIns="0" rIns="0" bIns="0">
            <a:noAutofit/>
          </a:bodyPr>
          <a:p>
            <a:pPr indent="0"/>
            <a:r>
              <a:rPr lang="zh-CN" sz="2400">
                <a:solidFill>
                  <a:srgbClr val="1C1CD9"/>
                </a:solidFill>
                <a:latin typeface="宋体" panose="02010600030101010101" pitchFamily="2" charset="-122"/>
                <a:ea typeface="宋体" panose="02010600030101010101" pitchFamily="2" charset="-122"/>
                <a:cs typeface="宋体" panose="02010600030101010101" pitchFamily="2" charset="-122"/>
              </a:rPr>
              <a:t>2.外国教育家对教育的界定</a:t>
            </a:r>
            <a:endParaRPr lang="zh-CN" sz="24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809625" y="1066800"/>
            <a:ext cx="923925" cy="1876425"/>
          </a:xfrm>
          <a:prstGeom prst="rect">
            <a:avLst/>
          </a:prstGeom>
          <a:solidFill>
            <a:srgbClr val="FFFFFF"/>
          </a:solidFill>
        </p:spPr>
        <p:txBody>
          <a:bodyPr lIns="0" tIns="0" rIns="0" bIns="0">
            <a:noAutofit/>
          </a:bodyPr>
          <a:p>
            <a:pPr marL="52705" indent="0">
              <a:spcAft>
                <a:spcPts val="700"/>
              </a:spcAft>
            </a:pPr>
            <a:r>
              <a:rPr lang="zh-CN" sz="1200">
                <a:solidFill>
                  <a:srgbClr val="3B3BDF"/>
                </a:solidFill>
                <a:latin typeface="宋体" panose="02010600030101010101" pitchFamily="2" charset="-122"/>
                <a:ea typeface="宋体" panose="02010600030101010101" pitchFamily="2" charset="-122"/>
              </a:rPr>
              <a:t>苏格拉底</a:t>
            </a:r>
            <a:endParaRPr lang="zh-CN" sz="1200">
              <a:solidFill>
                <a:srgbClr val="3B3BDF"/>
              </a:solidFill>
              <a:latin typeface="宋体" panose="02010600030101010101" pitchFamily="2" charset="-122"/>
              <a:ea typeface="宋体" panose="02010600030101010101" pitchFamily="2" charset="-122"/>
            </a:endParaRPr>
          </a:p>
          <a:p>
            <a:pPr indent="0">
              <a:spcAft>
                <a:spcPts val="700"/>
              </a:spcAft>
            </a:pPr>
            <a:r>
              <a:rPr lang="zh-CN" sz="1200">
                <a:solidFill>
                  <a:srgbClr val="3B3BDF"/>
                </a:solidFill>
                <a:latin typeface="宋体" panose="02010600030101010101" pitchFamily="2" charset="-122"/>
                <a:ea typeface="宋体" panose="02010600030101010101" pitchFamily="2" charset="-122"/>
              </a:rPr>
              <a:t>亚里士多德</a:t>
            </a:r>
            <a:endParaRPr lang="zh-CN" sz="1200">
              <a:solidFill>
                <a:srgbClr val="3B3BDF"/>
              </a:solidFill>
              <a:latin typeface="宋体" panose="02010600030101010101" pitchFamily="2" charset="-122"/>
              <a:ea typeface="宋体" panose="02010600030101010101" pitchFamily="2" charset="-122"/>
            </a:endParaRPr>
          </a:p>
          <a:p>
            <a:pPr marL="141605" indent="0">
              <a:spcAft>
                <a:spcPts val="2940"/>
              </a:spcAft>
            </a:pPr>
            <a:r>
              <a:rPr lang="zh-CN" sz="1200">
                <a:latin typeface="宋体" panose="02010600030101010101" pitchFamily="2" charset="-122"/>
                <a:ea typeface="宋体" panose="02010600030101010101" pitchFamily="2" charset="-122"/>
              </a:rPr>
              <a:t>柏拉图</a:t>
            </a:r>
            <a:endParaRPr lang="zh-CN" sz="1200">
              <a:latin typeface="宋体" panose="02010600030101010101" pitchFamily="2" charset="-122"/>
              <a:ea typeface="宋体" panose="02010600030101010101" pitchFamily="2" charset="-122"/>
            </a:endParaRPr>
          </a:p>
          <a:p>
            <a:pPr marL="52705" indent="0">
              <a:spcAft>
                <a:spcPts val="700"/>
              </a:spcAft>
            </a:pPr>
            <a:r>
              <a:rPr lang="zh-CN" sz="1200">
                <a:solidFill>
                  <a:srgbClr val="3B3BDF"/>
                </a:solidFill>
                <a:latin typeface="宋体" panose="02010600030101010101" pitchFamily="2" charset="-122"/>
                <a:ea typeface="宋体" panose="02010600030101010101" pitchFamily="2" charset="-122"/>
              </a:rPr>
              <a:t>夸美纽斯</a:t>
            </a:r>
            <a:endParaRPr lang="zh-CN" sz="1200">
              <a:solidFill>
                <a:srgbClr val="3B3BDF"/>
              </a:solidFill>
              <a:latin typeface="宋体" panose="02010600030101010101" pitchFamily="2" charset="-122"/>
              <a:ea typeface="宋体" panose="02010600030101010101" pitchFamily="2" charset="-122"/>
            </a:endParaRPr>
          </a:p>
          <a:p>
            <a:pPr marL="141605" indent="0"/>
            <a:r>
              <a:rPr lang="zh-CN" sz="1200">
                <a:solidFill>
                  <a:srgbClr val="3B3BDF"/>
                </a:solidFill>
                <a:latin typeface="宋体" panose="02010600030101010101" pitchFamily="2" charset="-122"/>
                <a:ea typeface="宋体" panose="02010600030101010101" pitchFamily="2" charset="-122"/>
              </a:rPr>
              <a:t>涂尔干</a:t>
            </a:r>
            <a:endParaRPr lang="zh-CN" sz="1200">
              <a:solidFill>
                <a:srgbClr val="3B3BDF"/>
              </a:solidFill>
              <a:latin typeface="宋体" panose="02010600030101010101" pitchFamily="2" charset="-122"/>
              <a:ea typeface="宋体" panose="02010600030101010101" pitchFamily="2" charset="-122"/>
            </a:endParaRPr>
          </a:p>
        </p:txBody>
      </p:sp>
      <p:sp>
        <p:nvSpPr>
          <p:cNvPr id="5" name="矩形 4"/>
          <p:cNvSpPr/>
          <p:nvPr/>
        </p:nvSpPr>
        <p:spPr>
          <a:xfrm>
            <a:off x="981075" y="3705225"/>
            <a:ext cx="561975" cy="514350"/>
          </a:xfrm>
          <a:prstGeom prst="rect">
            <a:avLst/>
          </a:prstGeom>
          <a:solidFill>
            <a:srgbClr val="FFFFFF"/>
          </a:solidFill>
        </p:spPr>
        <p:txBody>
          <a:bodyPr lIns="0" tIns="0" rIns="0" bIns="0">
            <a:noAutofit/>
          </a:bodyPr>
          <a:p>
            <a:pPr indent="0">
              <a:spcAft>
                <a:spcPts val="700"/>
              </a:spcAft>
            </a:pPr>
            <a:r>
              <a:rPr lang="zh-CN" sz="1200">
                <a:solidFill>
                  <a:srgbClr val="5F5FED"/>
                </a:solidFill>
                <a:latin typeface="宋体" panose="02010600030101010101" pitchFamily="2" charset="-122"/>
                <a:ea typeface="宋体" panose="02010600030101010101" pitchFamily="2" charset="-122"/>
              </a:rPr>
              <a:t>斯宾塞</a:t>
            </a:r>
            <a:endParaRPr lang="zh-CN" sz="1200">
              <a:solidFill>
                <a:srgbClr val="5F5FED"/>
              </a:solidFill>
              <a:latin typeface="宋体" panose="02010600030101010101" pitchFamily="2" charset="-122"/>
              <a:ea typeface="宋体" panose="02010600030101010101" pitchFamily="2" charset="-122"/>
            </a:endParaRPr>
          </a:p>
          <a:p>
            <a:pPr marL="52705" indent="0"/>
            <a:r>
              <a:rPr lang="zh-CN" sz="1200">
                <a:solidFill>
                  <a:srgbClr val="1C1CD9"/>
                </a:solidFill>
                <a:latin typeface="宋体" panose="02010600030101010101" pitchFamily="2" charset="-122"/>
                <a:ea typeface="宋体" panose="02010600030101010101" pitchFamily="2" charset="-122"/>
              </a:rPr>
              <a:t>杜威</a:t>
            </a:r>
            <a:endParaRPr lang="zh-CN" sz="1200">
              <a:solidFill>
                <a:srgbClr val="1C1CD9"/>
              </a:solidFill>
              <a:latin typeface="宋体" panose="02010600030101010101" pitchFamily="2" charset="-122"/>
              <a:ea typeface="宋体" panose="02010600030101010101" pitchFamily="2" charset="-122"/>
            </a:endParaRPr>
          </a:p>
        </p:txBody>
      </p:sp>
      <p:sp>
        <p:nvSpPr>
          <p:cNvPr id="6" name="矩形 5"/>
          <p:cNvSpPr/>
          <p:nvPr/>
        </p:nvSpPr>
        <p:spPr>
          <a:xfrm>
            <a:off x="1895475" y="1066800"/>
            <a:ext cx="7029450" cy="3581400"/>
          </a:xfrm>
          <a:prstGeom prst="rect">
            <a:avLst/>
          </a:prstGeom>
          <a:solidFill>
            <a:srgbClr val="FFFFFF"/>
          </a:solidFill>
        </p:spPr>
        <p:txBody>
          <a:bodyPr lIns="0" tIns="0" rIns="0" bIns="0">
            <a:noAutofit/>
          </a:bodyPr>
          <a:p>
            <a:pPr indent="0" algn="just">
              <a:lnSpc>
                <a:spcPts val="1725"/>
              </a:lnSpc>
              <a:spcAft>
                <a:spcPts val="49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教育是“使人得到改进。”</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1725"/>
              </a:lnSpc>
              <a:spcAft>
                <a:spcPts val="49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教育是形成人的理性，从而使天性、习惯和理性协调统一。</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1725"/>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在“观念天赋论” “心灵回忆说”的基础上，认为教育过程就是理智控制欲望的过程。 </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在这个过程中，教育者要做的就是通过一定的方式帮助儿童提升智力水平，唤醒儿童知</a:t>
            </a:r>
            <a:endParaRPr lang="zh-CN" sz="1200">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1725"/>
              </a:lnSpc>
              <a:spcAft>
                <a:spcPts val="49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晓知识的意识形态。</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1725"/>
              </a:lnSpc>
              <a:spcAft>
                <a:spcPts val="49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教育是</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“使人有效</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率地从事现世生活并为来世</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生活作准备”。教育是</a:t>
            </a:r>
            <a:r>
              <a:rPr lang="zh-CN" sz="1200">
                <a:solidFill>
                  <a:srgbClr val="F14646"/>
                </a:solidFill>
                <a:latin typeface="宋体" panose="02010600030101010101" pitchFamily="2" charset="-122"/>
                <a:ea typeface="宋体" panose="02010600030101010101" pitchFamily="2" charset="-122"/>
                <a:cs typeface="宋体" panose="02010600030101010101" pitchFamily="2" charset="-122"/>
              </a:rPr>
              <a:t>生活的预备。</a:t>
            </a:r>
            <a:endParaRPr lang="zh-CN" sz="1200">
              <a:solidFill>
                <a:srgbClr val="F14646"/>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1725"/>
              </a:lnSpc>
            </a:pP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“教育是成人一代对那些不能成熟地应付社会生活的年轻一代所施加的影响。其目的是， </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在孩童时期</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为青年</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一代的</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身体、</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智力和道德发展创造条件，</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并使之</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在上述方面达到政治</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1725"/>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社会的统一性和以特殊方式而产生的特殊</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环境所</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提出的</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要求。”教</a:t>
            </a:r>
            <a:r>
              <a:rPr lang="zh-CN" sz="1200">
                <a:solidFill>
                  <a:srgbClr val="FD7474"/>
                </a:solidFill>
                <a:latin typeface="宋体" panose="02010600030101010101" pitchFamily="2" charset="-122"/>
                <a:ea typeface="宋体" panose="02010600030101010101" pitchFamily="2" charset="-122"/>
                <a:cs typeface="宋体" panose="02010600030101010101" pitchFamily="2" charset="-122"/>
              </a:rPr>
              <a:t>育就是</a:t>
            </a:r>
            <a:r>
              <a:rPr lang="zh-CN" sz="1200">
                <a:solidFill>
                  <a:srgbClr val="F14646"/>
                </a:solidFill>
                <a:latin typeface="宋体" panose="02010600030101010101" pitchFamily="2" charset="-122"/>
                <a:ea typeface="宋体" panose="02010600030101010101" pitchFamily="2" charset="-122"/>
                <a:cs typeface="宋体" panose="02010600030101010101" pitchFamily="2" charset="-122"/>
              </a:rPr>
              <a:t>系统地将年轻</a:t>
            </a:r>
            <a:endParaRPr lang="zh-CN" sz="1200">
              <a:solidFill>
                <a:srgbClr val="F14646"/>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1725"/>
              </a:lnSpc>
              <a:spcAft>
                <a:spcPts val="490"/>
              </a:spcAft>
            </a:pPr>
            <a:r>
              <a:rPr lang="zh-CN" sz="1200">
                <a:solidFill>
                  <a:srgbClr val="F14646"/>
                </a:solidFill>
                <a:latin typeface="宋体" panose="02010600030101010101" pitchFamily="2" charset="-122"/>
                <a:ea typeface="宋体" panose="02010600030101010101" pitchFamily="2" charset="-122"/>
                <a:cs typeface="宋体" panose="02010600030101010101" pitchFamily="2" charset="-122"/>
              </a:rPr>
              <a:t>一代社会化。</a:t>
            </a:r>
            <a:endParaRPr lang="zh-CN" sz="1200">
              <a:solidFill>
                <a:srgbClr val="F14646"/>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1725"/>
              </a:lnSpc>
              <a:spcAft>
                <a:spcPts val="490"/>
              </a:spcAft>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育是“</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为我们的完美生活作准备。’’</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1725"/>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教育是</a:t>
            </a:r>
            <a:r>
              <a:rPr lang="zh-CN" sz="1200">
                <a:solidFill>
                  <a:srgbClr val="5F5FED"/>
                </a:solidFill>
                <a:latin typeface="宋体" panose="02010600030101010101" pitchFamily="2" charset="-122"/>
                <a:ea typeface="宋体" panose="02010600030101010101" pitchFamily="2" charset="-122"/>
                <a:cs typeface="宋体" panose="02010600030101010101" pitchFamily="2" charset="-122"/>
              </a:rPr>
              <a:t>生活的</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过程，是生长，</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“是经验的改造或改组。</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这种改造或改组，既能增加经验</a:t>
            </a:r>
            <a:endParaRPr lang="zh-CN" sz="12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nSpc>
                <a:spcPts val="1725"/>
              </a:lnSpc>
            </a:pP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的</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意义，</a:t>
            </a:r>
            <a:r>
              <a:rPr lang="zh-CN" sz="1200">
                <a:solidFill>
                  <a:srgbClr val="3B3BDF"/>
                </a:solidFill>
                <a:latin typeface="宋体" panose="02010600030101010101" pitchFamily="2" charset="-122"/>
                <a:ea typeface="宋体" panose="02010600030101010101" pitchFamily="2" charset="-122"/>
                <a:cs typeface="宋体" panose="02010600030101010101" pitchFamily="2" charset="-122"/>
              </a:rPr>
              <a:t>又能提高后来经验</a:t>
            </a:r>
            <a:r>
              <a:rPr lang="zh-CN" sz="1200">
                <a:solidFill>
                  <a:srgbClr val="1C1CD9"/>
                </a:solidFill>
                <a:latin typeface="宋体" panose="02010600030101010101" pitchFamily="2" charset="-122"/>
                <a:ea typeface="宋体" panose="02010600030101010101" pitchFamily="2" charset="-122"/>
                <a:cs typeface="宋体" panose="02010600030101010101" pitchFamily="2" charset="-122"/>
              </a:rPr>
              <a:t>进程的能力。”</a:t>
            </a:r>
            <a:r>
              <a:rPr lang="zh-CN" sz="1200">
                <a:solidFill>
                  <a:srgbClr val="F14646"/>
                </a:solidFill>
                <a:latin typeface="宋体" panose="02010600030101010101" pitchFamily="2" charset="-122"/>
                <a:ea typeface="宋体" panose="02010600030101010101" pitchFamily="2" charset="-122"/>
                <a:cs typeface="宋体" panose="02010600030101010101" pitchFamily="2" charset="-122"/>
              </a:rPr>
              <a:t>教育即生活，教育即生长，教育即经验之 不断</a:t>
            </a:r>
            <a:r>
              <a:rPr lang="zh-CN" sz="1200">
                <a:solidFill>
                  <a:srgbClr val="FD7474"/>
                </a:solidFill>
                <a:latin typeface="宋体" panose="02010600030101010101" pitchFamily="2" charset="-122"/>
                <a:ea typeface="宋体" panose="02010600030101010101" pitchFamily="2" charset="-122"/>
                <a:cs typeface="宋体" panose="02010600030101010101" pitchFamily="2" charset="-122"/>
              </a:rPr>
              <a:t>改造。</a:t>
            </a:r>
            <a:endParaRPr lang="zh-CN" sz="1200">
              <a:solidFill>
                <a:srgbClr val="FD7474"/>
              </a:solidFill>
              <a:latin typeface="宋体" panose="02010600030101010101" pitchFamily="2" charset="-122"/>
              <a:ea typeface="宋体" panose="02010600030101010101" pitchFamily="2" charset="-122"/>
              <a:cs typeface="宋体" panose="02010600030101010101" pitchFamily="2" charset="-122"/>
            </a:endParaRPr>
          </a:p>
        </p:txBody>
      </p:sp>
      <p:sp>
        <p:nvSpPr>
          <p:cNvPr id="7" name="矩形 6"/>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581775" y="809625"/>
            <a:ext cx="2447925" cy="3971925"/>
          </a:xfrm>
          <a:prstGeom prst="rect">
            <a:avLst/>
          </a:prstGeom>
        </p:spPr>
      </p:pic>
      <p:sp>
        <p:nvSpPr>
          <p:cNvPr id="3" name="矩形 2"/>
          <p:cNvSpPr/>
          <p:nvPr/>
        </p:nvSpPr>
        <p:spPr>
          <a:xfrm>
            <a:off x="866775" y="457200"/>
            <a:ext cx="5238750" cy="4438650"/>
          </a:xfrm>
          <a:prstGeom prst="rect">
            <a:avLst/>
          </a:prstGeom>
          <a:solidFill>
            <a:srgbClr val="FFFFFF"/>
          </a:solidFill>
        </p:spPr>
        <p:txBody>
          <a:bodyPr lIns="0" tIns="0" rIns="0" bIns="0">
            <a:noAutofit/>
          </a:bodyPr>
          <a:p>
            <a:pPr marL="122555" indent="0">
              <a:lnSpc>
                <a:spcPts val="2120"/>
              </a:lnSpc>
              <a:spcAft>
                <a:spcPts val="630"/>
              </a:spcAft>
            </a:pPr>
            <a:r>
              <a:rPr lang="zh-CN" b="1">
                <a:solidFill>
                  <a:srgbClr val="1C1CD9"/>
                </a:solidFill>
                <a:latin typeface="宋体" panose="02010600030101010101" pitchFamily="2" charset="-122"/>
                <a:ea typeface="宋体" panose="02010600030101010101" pitchFamily="2" charset="-122"/>
                <a:cs typeface="宋体" panose="02010600030101010101" pitchFamily="2" charset="-122"/>
              </a:rPr>
              <a:t>（四）赫尔巴特</a:t>
            </a:r>
            <a:endParaRPr lang="zh-CN"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08000" algn="just">
              <a:lnSpc>
                <a:spcPts val="2120"/>
              </a:lnSpc>
            </a:pP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约翰.菲力德利赫</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尔巴特</a:t>
            </a:r>
            <a:r>
              <a:rPr lang="en-US" sz="1600" b="1">
                <a:solidFill>
                  <a:srgbClr val="1C1CD9"/>
                </a:solidFill>
                <a:latin typeface="宋体" panose="02010600030101010101" pitchFamily="2" charset="-122"/>
                <a:ea typeface="宋体" panose="02010600030101010101" pitchFamily="2" charset="-122"/>
                <a:cs typeface="宋体" panose="02010600030101010101" pitchFamily="2" charset="-122"/>
              </a:rPr>
              <a:t>（Johann Fr iedr ich Herbart 1776-1841）</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德国哲学家、</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心理</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学家、教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育学，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传统教育学的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代表，</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在西方教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育史上</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被誉为“科学教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育学的奠</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基人”。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反映</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其教育思想的代表作《普通教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育学》，</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被公认为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第一部</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具有科学体系（科学形态） 的教育学著作，是规范教育学建立的标志。认为教育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目的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是为了 </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“培养</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良好的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公民”。</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他在</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教育史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上首先 提出教学的教育性原则。他说：“不存在‘无教学的 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这个</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概念，正如反</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过来，我</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不承认有任何‘无 教育的教学’。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 “德育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问题是不能同整个教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育分离开来的，而是同其他教育问题必然地、广泛深远地联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系在一起的”。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他主</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张将伦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理学、心理</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学作为教育学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的理论</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基础。他说：</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“教育学作</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为一种</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科学，</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是以实 践哲学</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和心理学为基础的。前</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者说明教育的目的；后 者说明教育的途径、手段与障碍。</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600200" y="1885950"/>
            <a:ext cx="5962650" cy="2095500"/>
          </a:xfrm>
          <a:prstGeom prst="rect">
            <a:avLst/>
          </a:prstGeom>
          <a:solidFill>
            <a:srgbClr val="FFFFFF"/>
          </a:solidFill>
        </p:spPr>
        <p:txBody>
          <a:bodyPr lIns="0" tIns="0" rIns="0" bIns="0">
            <a:noAutofit/>
          </a:bodyPr>
          <a:p>
            <a:pPr indent="508000">
              <a:lnSpc>
                <a:spcPts val="2880"/>
              </a:lnSpc>
              <a:spcBef>
                <a:spcPts val="5810"/>
              </a:spcBef>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调系统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知识的传授，强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调课堂</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教学的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作用，强调</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教材的重要性，强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调教师</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的中心地位，形成了传</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统教育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教师中心、教材中心、课堂中心的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特点。在教学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过程方 面，</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提出四阶段论——“清楚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联想、</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系统、方法”，后经过其学生齐勒修改为五段教学法，赫尔巴特四阶段教学标志着教学过程理论的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形成。</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5334000" y="952500"/>
            <a:ext cx="2667000" cy="3724275"/>
          </a:xfrm>
          <a:prstGeom prst="rect">
            <a:avLst/>
          </a:prstGeom>
        </p:spPr>
      </p:pic>
      <p:sp>
        <p:nvSpPr>
          <p:cNvPr id="4" name="矩形 3"/>
          <p:cNvSpPr/>
          <p:nvPr/>
        </p:nvSpPr>
        <p:spPr>
          <a:xfrm>
            <a:off x="1171575" y="800100"/>
            <a:ext cx="3781425" cy="3667125"/>
          </a:xfrm>
          <a:prstGeom prst="rect">
            <a:avLst/>
          </a:prstGeom>
          <a:solidFill>
            <a:srgbClr val="FFFFFF"/>
          </a:solidFill>
        </p:spPr>
        <p:txBody>
          <a:bodyPr lIns="0" tIns="0" rIns="0" bIns="0">
            <a:noAutofit/>
          </a:bodyPr>
          <a:p>
            <a:pPr indent="152400">
              <a:lnSpc>
                <a:spcPts val="2875"/>
              </a:lnSpc>
              <a:spcAft>
                <a:spcPts val="420"/>
              </a:spcAft>
            </a:pPr>
            <a:r>
              <a:rPr lang="zh-CN" sz="2400" b="1">
                <a:solidFill>
                  <a:srgbClr val="1C1CD9"/>
                </a:solidFill>
                <a:latin typeface="宋体" panose="02010600030101010101" pitchFamily="2" charset="-122"/>
                <a:ea typeface="宋体" panose="02010600030101010101" pitchFamily="2" charset="-122"/>
                <a:cs typeface="宋体" panose="02010600030101010101" pitchFamily="2" charset="-122"/>
              </a:rPr>
              <a:t>(五)杜威</a:t>
            </a:r>
            <a:endParaRPr lang="zh-CN" sz="2400" b="1">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508000">
              <a:lnSpc>
                <a:spcPts val="2875"/>
              </a:lnSpc>
              <a:spcAft>
                <a:spcPts val="42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美国著名哲</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心理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学家、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教育家，</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现代教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育学的创始人之一， 他的主要教育著</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作有：</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《我</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的教育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信条》</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(1897)、《学校和社会》</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52400">
              <a:lnSpc>
                <a:spcPct val="12600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(1899)、</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《儿童与</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课程》</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152400">
              <a:lnSpc>
                <a:spcPts val="287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(1902)、《民主主义与教育》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(1916)、《明日之学校》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(1915)、《经验与</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(1938) 和《人的问题》</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(1946)等。</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47725" y="809625"/>
            <a:ext cx="7934325" cy="4095750"/>
          </a:xfrm>
          <a:prstGeom prst="rect">
            <a:avLst/>
          </a:prstGeom>
          <a:solidFill>
            <a:srgbClr val="FFFFFF"/>
          </a:solidFill>
        </p:spPr>
        <p:txBody>
          <a:bodyPr lIns="0" tIns="0" rIns="0" bIns="0">
            <a:noAutofit/>
          </a:bodyPr>
          <a:p>
            <a:pPr indent="495300">
              <a:lnSpc>
                <a:spcPts val="2850"/>
              </a:lnSpc>
              <a:spcAft>
                <a:spcPts val="280"/>
              </a:spcAft>
            </a:pP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他批</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判了传</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统学校教育，</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主</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张教育为当下的生活服务，主张“教育即生活” “学校即社会”。</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他强调</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教法与教材的统一，目的与活动的统一，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主张“在做中</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学”。</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他以儿童中</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心主义</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著称，强调儿童在教</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育中的中心地</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位，</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主张教师应以</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学生的</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发展为目的，围绕学</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生的需</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要和活动组织</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教学。</a:t>
            </a:r>
            <a:endParaRPr lang="zh-CN" sz="1600">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860"/>
              </a:lnSpc>
            </a:pP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杜威的教育理论是现</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代教育</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理论的代表，区别于传统教育“课堂中心” “教材中心” “教师中心”的“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旧三中</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心论”，</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他提出</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“儿童中心 （学生</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中心）</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 </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“活动</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中心” “经验中心”的“</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新三中</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心论”。他认为“学校即社会”，教育即“生活”、“生长”和“经验改造”。他认为人 们在社会中参加真实的生活，才是身心成长和改</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造经验的正当途径。教师要</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把教授知识的课堂变成儿童活动的乐园，引导</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儿童积</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极自愿地投入活动， 从</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活动中不知不觉地养</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成品德和获得知识，</a:t>
            </a:r>
            <a:r>
              <a:rPr lang="zh-CN" sz="1600">
                <a:solidFill>
                  <a:srgbClr val="3B3BDF"/>
                </a:solidFill>
                <a:latin typeface="宋体" panose="02010600030101010101" pitchFamily="2" charset="-122"/>
                <a:ea typeface="宋体" panose="02010600030101010101" pitchFamily="2" charset="-122"/>
                <a:cs typeface="宋体" panose="02010600030101010101" pitchFamily="2" charset="-122"/>
              </a:rPr>
              <a:t>实现</a:t>
            </a:r>
            <a:r>
              <a:rPr lang="zh-CN" sz="1600">
                <a:solidFill>
                  <a:srgbClr val="1C1CD9"/>
                </a:solidFill>
                <a:latin typeface="宋体" panose="02010600030101010101" pitchFamily="2" charset="-122"/>
                <a:ea typeface="宋体" panose="02010600030101010101" pitchFamily="2" charset="-122"/>
                <a:cs typeface="宋体" panose="02010600030101010101" pitchFamily="2" charset="-122"/>
              </a:rPr>
              <a:t>生活、生长和经验的改造。</a:t>
            </a:r>
            <a:endParaRPr lang="zh-CN" sz="1600">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752475" y="1085850"/>
            <a:ext cx="8058150" cy="3048000"/>
          </a:xfrm>
          <a:prstGeom prst="rect">
            <a:avLst/>
          </a:prstGeom>
          <a:solidFill>
            <a:srgbClr val="FFFFFF"/>
          </a:solidFill>
        </p:spPr>
        <p:txBody>
          <a:bodyPr lIns="0" tIns="0" rIns="0" bIns="0">
            <a:noAutofit/>
          </a:bodyPr>
          <a:p>
            <a:pPr indent="495300">
              <a:lnSpc>
                <a:spcPts val="260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他认为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教育无目的。他认为在不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民主、</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不平等的社</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会中，教育只是外</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力强加</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2605"/>
              </a:lnSpc>
              <a:spcAft>
                <a:spcPts val="280"/>
              </a:spcAft>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于受教育者的目的的。在民主的社会中就不</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同了，</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应当奉行无目的论。</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60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杜威以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教育是</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生活、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生长</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和经验改造的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理论为基础，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对教材和教法等作出和</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0" algn="just">
              <a:lnSpc>
                <a:spcPts val="258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传</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统观念</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不同的</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论述。</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在教</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材的选择上，杜威建</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议“学校科目</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的相互联系的真正中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心，不</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是科学</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……而是儿童本身</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的社会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活动”。</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具体</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地讲是学校安</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排种种作业，</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把</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基本的人类事物引进学校</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里来，</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作为学校的</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教材。</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在教学方法上，</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杜</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威主张</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“从做中学”，</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他认为儿童不从活动而由听课和读</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书所获</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得的知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识是虚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渺的。</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495300">
              <a:lnSpc>
                <a:spcPts val="2625"/>
              </a:lnSpc>
            </a:pP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杜威是当时传统教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育的改造者，</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是新教</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育的拓</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荒者，对二十世纪前期</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中国教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育界、</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思想</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界产生过重大</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影响。</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6276975" y="1114425"/>
            <a:ext cx="2571750" cy="3543300"/>
          </a:xfrm>
          <a:prstGeom prst="rect">
            <a:avLst/>
          </a:prstGeom>
        </p:spPr>
      </p:pic>
      <p:sp>
        <p:nvSpPr>
          <p:cNvPr id="3" name="矩形 2"/>
          <p:cNvSpPr/>
          <p:nvPr/>
        </p:nvSpPr>
        <p:spPr>
          <a:xfrm>
            <a:off x="1200150" y="733425"/>
            <a:ext cx="1457325" cy="266700"/>
          </a:xfrm>
          <a:prstGeom prst="rect">
            <a:avLst/>
          </a:prstGeom>
          <a:solidFill>
            <a:srgbClr val="FFFFFF"/>
          </a:solidFill>
        </p:spPr>
        <p:txBody>
          <a:bodyPr wrap="none" lIns="0" tIns="0" rIns="0" bIns="0">
            <a:noAutofit/>
          </a:bodyPr>
          <a:p>
            <a:pPr indent="12700"/>
            <a:r>
              <a:rPr lang="zh-CN" sz="2400" b="1">
                <a:solidFill>
                  <a:srgbClr val="1C1CD9"/>
                </a:solidFill>
                <a:latin typeface="宋体" panose="02010600030101010101" pitchFamily="2" charset="-122"/>
                <a:ea typeface="宋体" panose="02010600030101010101" pitchFamily="2" charset="-122"/>
              </a:rPr>
              <a:t>（六）凯洛夫</a:t>
            </a:r>
            <a:endParaRPr lang="zh-CN" sz="2400" b="1">
              <a:solidFill>
                <a:srgbClr val="1C1CD9"/>
              </a:solidFill>
              <a:latin typeface="宋体" panose="02010600030101010101" pitchFamily="2" charset="-122"/>
              <a:ea typeface="宋体" panose="02010600030101010101" pitchFamily="2" charset="-122"/>
            </a:endParaRPr>
          </a:p>
        </p:txBody>
      </p:sp>
      <p:sp>
        <p:nvSpPr>
          <p:cNvPr id="5" name="矩形 4"/>
          <p:cNvSpPr/>
          <p:nvPr/>
        </p:nvSpPr>
        <p:spPr>
          <a:xfrm>
            <a:off x="1066800" y="1219200"/>
            <a:ext cx="4638675" cy="3552825"/>
          </a:xfrm>
          <a:prstGeom prst="rect">
            <a:avLst/>
          </a:prstGeom>
          <a:solidFill>
            <a:srgbClr val="FFFFFF"/>
          </a:solidFill>
        </p:spPr>
        <p:txBody>
          <a:bodyPr lIns="0" tIns="0" rIns="0" bIns="0">
            <a:noAutofit/>
          </a:bodyPr>
          <a:p>
            <a:pPr indent="495300" algn="just">
              <a:lnSpc>
                <a:spcPts val="2885"/>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苏联教育理论家，</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1939年编写了第一本 以马克思主义理论为指孕的教育学著作—— 《教育学》。他根据关于人类起源于劳动和 劳动创造人的理论，明确提出教育也是起源 于劳动，教育是从人类社会的实际需要中产 生，是客观的必然。同时，他指出教育存在 于整个人类社会发展的各个历史时期，是一 个永恒的范畴。而在阶级社会中，教育的历 史性和阶级性彼此相联，教育同该社会中政 治经济及社会关系也紧密相联。</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nvSpPr>
        <p:spPr>
          <a:xfrm>
            <a:off x="6991350" y="4676775"/>
            <a:ext cx="1152525" cy="247650"/>
          </a:xfrm>
          <a:prstGeom prst="rect">
            <a:avLst/>
          </a:prstGeom>
          <a:solidFill>
            <a:srgbClr val="FFFFFF"/>
          </a:solidFill>
        </p:spPr>
        <p:txBody>
          <a:bodyPr wrap="none" lIns="0" tIns="0" rIns="0" bIns="0">
            <a:noAutofit/>
          </a:bodyPr>
          <a:p>
            <a:pPr indent="0"/>
            <a:r>
              <a:rPr lang="zh-CN" sz="1700">
                <a:latin typeface="MingLiU" panose="02020509000000000000" charset="-120"/>
                <a:ea typeface="MingLiU" panose="02020509000000000000" charset="-120"/>
              </a:rPr>
              <a:t>凯洛夫，</a:t>
            </a:r>
            <a:r>
              <a:rPr lang="en-US" sz="1700">
                <a:latin typeface="Arial Unicode MS" panose="020B0604020202020204" charset="-122"/>
              </a:rPr>
              <a:t>H.A.</a:t>
            </a:r>
            <a:endParaRPr lang="en-US" sz="1700">
              <a:latin typeface="Arial Unicode MS" panose="020B0604020202020204" charset="-122"/>
            </a:endParaRPr>
          </a:p>
        </p:txBody>
      </p:sp>
      <p:sp>
        <p:nvSpPr>
          <p:cNvPr id="7" name="矩形 6"/>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800100" y="438150"/>
            <a:ext cx="8515350" cy="4381500"/>
          </a:xfrm>
          <a:prstGeom prst="rect">
            <a:avLst/>
          </a:prstGeom>
          <a:solidFill>
            <a:srgbClr val="FFFFFF"/>
          </a:solidFill>
        </p:spPr>
        <p:txBody>
          <a:bodyPr lIns="0" tIns="0" rIns="0" bIns="0">
            <a:noAutofit/>
          </a:bodyPr>
          <a:p>
            <a:pPr indent="495300" algn="just">
              <a:lnSpc>
                <a:spcPts val="2880"/>
              </a:lnSpc>
            </a:pP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495300" algn="just">
              <a:lnSpc>
                <a:spcPts val="2880"/>
              </a:lnSpc>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强调苏维埃学校应该进行共产主义人生观的教育，培养全面发展的苏维埃国家的积极建设者和勇敢的保卫者。他肯定学生掌握知识的过程和人类在其历史发展中认识世界的过程具有共同之点，因此教学过程应在科学的认识论的指导下进行。强调上课是教学的基本组织形式；充分肯定教师在教育和 教学中的主导作用，并强调教科书是学生获取知识的主要来源之一。凯洛夫在改革苏联的国民教育和发展教育理论方面做了大量的工作，提 出了发展教育科学的计划，建议开展教育科学研究，充实和扩大教育研究机构，并为普通学校和高等学校主持编写了多种教科书和教学参考书，发表了许多论文和报告。他主编的教科书《教育学》是马克思主义教育理论体系的第一部比较系统的著作，</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50年代在中国教育界广为流传，对新中国成立后乃至后来的教育都产生了很大的影响。</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p:txBody>
      </p:sp>
      <p:sp>
        <p:nvSpPr>
          <p:cNvPr id="3" name="矩形 2"/>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581150" y="2085975"/>
            <a:ext cx="6762750" cy="542925"/>
          </a:xfrm>
          <a:prstGeom prst="rect">
            <a:avLst/>
          </a:prstGeom>
          <a:solidFill>
            <a:srgbClr val="FFFFFF"/>
          </a:solidFill>
        </p:spPr>
        <p:txBody>
          <a:bodyPr wrap="none" lIns="0" tIns="0" rIns="0" bIns="0">
            <a:noAutofit/>
          </a:bodyPr>
          <a:p>
            <a:pPr indent="0">
              <a:spcBef>
                <a:spcPts val="7420"/>
              </a:spcBef>
            </a:pPr>
            <a:r>
              <a:rPr lang="zh-CN" sz="3600" b="1">
                <a:solidFill>
                  <a:srgbClr val="B50A07"/>
                </a:solidFill>
                <a:latin typeface="宋体" panose="02010600030101010101" pitchFamily="2" charset="-122"/>
                <a:ea typeface="宋体" panose="02010600030101010101" pitchFamily="2" charset="-122"/>
              </a:rPr>
              <a:t>第四节教育的本质与教育学</a:t>
            </a:r>
            <a:endParaRPr lang="zh-CN" sz="3600" b="1">
              <a:solidFill>
                <a:srgbClr val="B50A07"/>
              </a:solidFill>
              <a:latin typeface="宋体" panose="02010600030101010101" pitchFamily="2" charset="-122"/>
              <a:ea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742950" y="495300"/>
            <a:ext cx="2266950" cy="342900"/>
          </a:xfrm>
          <a:prstGeom prst="rect">
            <a:avLst/>
          </a:prstGeom>
          <a:solidFill>
            <a:srgbClr val="FFFFFF"/>
          </a:solidFill>
        </p:spPr>
        <p:txBody>
          <a:bodyPr wrap="none" lIns="0" tIns="0" rIns="0" bIns="0">
            <a:noAutofit/>
          </a:bodyPr>
          <a:p>
            <a:pPr indent="0"/>
            <a:r>
              <a:rPr lang="zh-CN" sz="3200">
                <a:solidFill>
                  <a:srgbClr val="1C1CD9"/>
                </a:solidFill>
                <a:latin typeface="宋体" panose="02010600030101010101" pitchFamily="2" charset="-122"/>
                <a:ea typeface="宋体" panose="02010600030101010101" pitchFamily="2" charset="-122"/>
              </a:rPr>
              <a:t>一、教育的本质</a:t>
            </a:r>
            <a:endParaRPr lang="zh-CN" sz="3200">
              <a:solidFill>
                <a:srgbClr val="1C1CD9"/>
              </a:solidFill>
              <a:latin typeface="宋体" panose="02010600030101010101" pitchFamily="2" charset="-122"/>
              <a:ea typeface="宋体" panose="02010600030101010101" pitchFamily="2" charset="-122"/>
            </a:endParaRPr>
          </a:p>
        </p:txBody>
      </p:sp>
      <p:sp>
        <p:nvSpPr>
          <p:cNvPr id="3" name="矩形 2"/>
          <p:cNvSpPr/>
          <p:nvPr/>
        </p:nvSpPr>
        <p:spPr>
          <a:xfrm>
            <a:off x="838200" y="1133475"/>
            <a:ext cx="5172075" cy="3381375"/>
          </a:xfrm>
          <a:prstGeom prst="rect">
            <a:avLst/>
          </a:prstGeom>
          <a:solidFill>
            <a:srgbClr val="FFFFFF"/>
          </a:solidFill>
        </p:spPr>
        <p:txBody>
          <a:bodyPr lIns="0" tIns="0" rIns="0" bIns="0">
            <a:noAutofit/>
          </a:bodyPr>
          <a:p>
            <a:pPr indent="38100" algn="just">
              <a:spcAft>
                <a:spcPts val="35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（一） 关于教育本质的争论</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indent="38100">
              <a:spcAft>
                <a:spcPts val="3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上层建筑说</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38100">
              <a:spcAft>
                <a:spcPts val="3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生</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产力说</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38100">
              <a:spcAft>
                <a:spcPts val="3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多</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属性说</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38100">
              <a:spcAft>
                <a:spcPts val="133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4.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本质规定性说</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indent="38100" algn="just">
              <a:spcAft>
                <a:spcPts val="630"/>
              </a:spcAft>
            </a:pP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（二） 对教育的本质规定：教育的质的特殊性</a:t>
            </a:r>
            <a:endParaRPr lang="zh-CN">
              <a:solidFill>
                <a:srgbClr val="1C1CD9"/>
              </a:solidFill>
              <a:latin typeface="宋体" panose="02010600030101010101" pitchFamily="2" charset="-122"/>
              <a:ea typeface="宋体" panose="02010600030101010101" pitchFamily="2" charset="-122"/>
              <a:cs typeface="宋体" panose="02010600030101010101" pitchFamily="2" charset="-122"/>
            </a:endParaRPr>
          </a:p>
          <a:p>
            <a:pPr marL="71755" indent="0">
              <a:spcAft>
                <a:spcPts val="3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1.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教育是人类特</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有的一</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种有意</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识的社</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会活动</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71755" indent="0">
              <a:spcAft>
                <a:spcPts val="350"/>
              </a:spcAft>
            </a:pPr>
            <a:r>
              <a:rPr lang="en-US">
                <a:solidFill>
                  <a:srgbClr val="1C1CD9"/>
                </a:solidFill>
                <a:latin typeface="宋体" panose="02010600030101010101" pitchFamily="2" charset="-122"/>
                <a:ea typeface="宋体" panose="02010600030101010101" pitchFamily="2" charset="-122"/>
                <a:cs typeface="宋体" panose="02010600030101010101" pitchFamily="2" charset="-122"/>
              </a:rPr>
              <a:t>2.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教育是</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人类有意识的传递社</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会经验的活动</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a:p>
            <a:pPr marL="71755" indent="0"/>
            <a:r>
              <a:rPr lang="en-US">
                <a:solidFill>
                  <a:srgbClr val="1C1CD9"/>
                </a:solidFill>
                <a:latin typeface="宋体" panose="02010600030101010101" pitchFamily="2" charset="-122"/>
                <a:ea typeface="宋体" panose="02010600030101010101" pitchFamily="2" charset="-122"/>
                <a:cs typeface="宋体" panose="02010600030101010101" pitchFamily="2" charset="-122"/>
              </a:rPr>
              <a:t>3. </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教育</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是以人</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的培养为直接</a:t>
            </a:r>
            <a:r>
              <a:rPr lang="zh-CN">
                <a:solidFill>
                  <a:srgbClr val="1C1CD9"/>
                </a:solidFill>
                <a:latin typeface="宋体" panose="02010600030101010101" pitchFamily="2" charset="-122"/>
                <a:ea typeface="宋体" panose="02010600030101010101" pitchFamily="2" charset="-122"/>
                <a:cs typeface="宋体" panose="02010600030101010101" pitchFamily="2" charset="-122"/>
              </a:rPr>
              <a:t>目</a:t>
            </a:r>
            <a:r>
              <a:rPr lang="zh-CN">
                <a:solidFill>
                  <a:srgbClr val="3B3BDF"/>
                </a:solidFill>
                <a:latin typeface="宋体" panose="02010600030101010101" pitchFamily="2" charset="-122"/>
                <a:ea typeface="宋体" panose="02010600030101010101" pitchFamily="2" charset="-122"/>
                <a:cs typeface="宋体" panose="02010600030101010101" pitchFamily="2" charset="-122"/>
              </a:rPr>
              <a:t>标的社会活动</a:t>
            </a:r>
            <a:endParaRPr lang="zh-CN">
              <a:solidFill>
                <a:srgbClr val="3B3BDF"/>
              </a:solidFill>
              <a:latin typeface="宋体" panose="02010600030101010101" pitchFamily="2" charset="-122"/>
              <a:ea typeface="宋体" panose="02010600030101010101" pitchFamily="2" charset="-122"/>
              <a:cs typeface="宋体" panose="02010600030101010101" pitchFamily="2" charset="-122"/>
            </a:endParaRPr>
          </a:p>
        </p:txBody>
      </p:sp>
      <p:sp>
        <p:nvSpPr>
          <p:cNvPr id="4" name="矩形 3"/>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p:pic>
        <p:nvPicPr>
          <p:cNvPr id="2" name="图片 1"/>
          <p:cNvPicPr>
            <a:picLocks noChangeAspect="1"/>
          </p:cNvPicPr>
          <p:nvPr/>
        </p:nvPicPr>
        <p:blipFill>
          <a:blip r:embed="rId1"/>
          <a:stretch>
            <a:fillRect/>
          </a:stretch>
        </p:blipFill>
        <p:spPr>
          <a:xfrm>
            <a:off x="1171575" y="2581275"/>
            <a:ext cx="7667625" cy="2162175"/>
          </a:xfrm>
          <a:prstGeom prst="rect">
            <a:avLst/>
          </a:prstGeom>
        </p:spPr>
      </p:pic>
      <p:sp>
        <p:nvSpPr>
          <p:cNvPr id="3" name="矩形 2"/>
          <p:cNvSpPr/>
          <p:nvPr/>
        </p:nvSpPr>
        <p:spPr>
          <a:xfrm>
            <a:off x="2390775" y="533400"/>
            <a:ext cx="5905500" cy="285750"/>
          </a:xfrm>
          <a:prstGeom prst="rect">
            <a:avLst/>
          </a:prstGeom>
          <a:solidFill>
            <a:srgbClr val="FFFFFF"/>
          </a:solidFill>
        </p:spPr>
        <p:txBody>
          <a:bodyPr wrap="none" lIns="0" tIns="0" rIns="0" bIns="0">
            <a:noAutofit/>
          </a:bodyPr>
          <a:p>
            <a:pPr indent="0"/>
            <a:r>
              <a:rPr lang="zh-CN" sz="2000">
                <a:latin typeface="宋体" panose="02010600030101010101" pitchFamily="2" charset="-122"/>
                <a:ea typeface="宋体" panose="02010600030101010101" pitchFamily="2" charset="-122"/>
              </a:rPr>
              <a:t>教育是人类特有的一种有意识的杜会活动</a:t>
            </a:r>
            <a:endParaRPr lang="zh-CN" sz="2000">
              <a:latin typeface="宋体" panose="02010600030101010101" pitchFamily="2" charset="-122"/>
              <a:ea typeface="宋体" panose="02010600030101010101" pitchFamily="2" charset="-122"/>
            </a:endParaRPr>
          </a:p>
        </p:txBody>
      </p:sp>
      <p:sp>
        <p:nvSpPr>
          <p:cNvPr id="4" name="矩形 3"/>
          <p:cNvSpPr/>
          <p:nvPr/>
        </p:nvSpPr>
        <p:spPr>
          <a:xfrm>
            <a:off x="1552575" y="1285875"/>
            <a:ext cx="7391400" cy="1028700"/>
          </a:xfrm>
          <a:prstGeom prst="rect">
            <a:avLst/>
          </a:prstGeom>
          <a:solidFill>
            <a:srgbClr val="FFFFFF"/>
          </a:solidFill>
        </p:spPr>
        <p:txBody>
          <a:bodyPr lIns="0" tIns="0" rIns="0" bIns="0">
            <a:noAutofit/>
          </a:bodyPr>
          <a:p>
            <a:pPr indent="431800">
              <a:lnSpc>
                <a:spcPct val="150000"/>
              </a:lnSpc>
            </a:pPr>
            <a:r>
              <a:rPr lang="zh-CN" sz="1600">
                <a:latin typeface="宋体" panose="02010600030101010101" pitchFamily="2" charset="-122"/>
                <a:ea typeface="宋体" panose="02010600030101010101" pitchFamily="2" charset="-122"/>
                <a:cs typeface="宋体" panose="02010600030101010101" pitchFamily="2" charset="-122"/>
              </a:rPr>
              <a:t>教育是人类社会特有的现象</a:t>
            </a:r>
            <a:r>
              <a:rPr lang="zh-CN" sz="1600" i="1">
                <a:latin typeface="宋体" panose="02010600030101010101" pitchFamily="2" charset="-122"/>
                <a:ea typeface="宋体" panose="02010600030101010101" pitchFamily="2" charset="-122"/>
                <a:cs typeface="宋体" panose="02010600030101010101" pitchFamily="2" charset="-122"/>
              </a:rPr>
              <a:t>，</a:t>
            </a:r>
            <a:r>
              <a:rPr lang="zh-CN" sz="1600">
                <a:latin typeface="宋体" panose="02010600030101010101" pitchFamily="2" charset="-122"/>
                <a:ea typeface="宋体" panose="02010600030101010101" pitchFamily="2" charset="-122"/>
                <a:cs typeface="宋体" panose="02010600030101010101" pitchFamily="2" charset="-122"/>
              </a:rPr>
              <a:t>而不是动物界的一种普遍 活动。作为人类有意识的社会活动，它与动物自发的生存本 能和个体活动有着本质区别：自觉的有意识活动、类化和传 递经验、杜会性—— 与社会、改造环境。</a:t>
            </a:r>
            <a:endParaRPr lang="zh-CN" sz="1600">
              <a:latin typeface="宋体" panose="02010600030101010101" pitchFamily="2" charset="-122"/>
              <a:ea typeface="宋体" panose="02010600030101010101" pitchFamily="2" charset="-122"/>
              <a:cs typeface="宋体" panose="02010600030101010101" pitchFamily="2" charset="-122"/>
            </a:endParaRPr>
          </a:p>
        </p:txBody>
      </p:sp>
      <p:sp>
        <p:nvSpPr>
          <p:cNvPr id="5" name="矩形 4"/>
          <p:cNvSpPr/>
          <p:nvPr/>
        </p:nvSpPr>
        <p:spPr>
          <a:xfrm>
            <a:off x="466725" y="5153025"/>
            <a:ext cx="2647950" cy="276225"/>
          </a:xfrm>
          <a:prstGeom prst="rect">
            <a:avLst/>
          </a:prstGeom>
          <a:solidFill>
            <a:srgbClr val="AA2415"/>
          </a:solidFill>
        </p:spPr>
        <p:txBody>
          <a:bodyPr wrap="none" lIns="0" tIns="0" rIns="0" bIns="0">
            <a:noAutofit/>
          </a:bodyPr>
          <a:p>
            <a:pPr indent="0"/>
            <a:r>
              <a:rPr lang="zh-CN" sz="1700">
                <a:solidFill>
                  <a:srgbClr val="DAA095"/>
                </a:solidFill>
                <a:latin typeface="MingLiU" panose="02020509000000000000" charset="-120"/>
                <a:ea typeface="MingLiU" panose="02020509000000000000" charset="-120"/>
              </a:rPr>
              <a:t>立志•崇德•勤学</a:t>
            </a:r>
            <a:r>
              <a:rPr lang="en-US" sz="1700">
                <a:solidFill>
                  <a:srgbClr val="DAA095"/>
                </a:solidFill>
                <a:latin typeface="MingLiU" panose="02020509000000000000" charset="-120"/>
              </a:rPr>
              <a:t>•</a:t>
            </a:r>
            <a:r>
              <a:rPr lang="zh-CN" sz="1700">
                <a:solidFill>
                  <a:srgbClr val="DAA095"/>
                </a:solidFill>
                <a:latin typeface="MingLiU" panose="02020509000000000000" charset="-120"/>
                <a:ea typeface="MingLiU" panose="02020509000000000000" charset="-120"/>
              </a:rPr>
              <a:t>创新</a:t>
            </a:r>
            <a:endParaRPr lang="zh-CN" sz="1700">
              <a:solidFill>
                <a:srgbClr val="DAA095"/>
              </a:solidFill>
              <a:latin typeface="MingLiU" panose="02020509000000000000" charset="-120"/>
              <a:ea typeface="MingLiU" panose="02020509000000000000" charset="-120"/>
            </a:endParaRP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p="http://schemas.openxmlformats.org/presentationml/2006/main">
  <p:tag name="KSO_WM_UNIT_PLACING_PICTURE_USER_VIEWPORT" val="{&quot;height&quot;:1845,&quot;width&quot;:2115}"/>
</p:tagLst>
</file>

<file path=ppt/tags/tag2.xml><?xml version="1.0" encoding="utf-8"?>
<p:tagLst xmlns:p="http://schemas.openxmlformats.org/presentationml/2006/main">
  <p:tag name="KSO_WM_UNIT_TABLE_BEAUTIFY" val="smartTable{0b940220-6948-4d05-b887-b176001d2532}"/>
</p:tagLst>
</file>

<file path=ppt/tags/tag3.xml><?xml version="1.0" encoding="utf-8"?>
<p:tagLst xmlns:p="http://schemas.openxmlformats.org/presentationml/2006/main">
  <p:tag name="KSO_WM_UNIT_TABLE_BEAUTIFY" val="smartTable{d2b8219f-8f02-49d6-bd91-f5f2d04db3a8}"/>
</p:tagLst>
</file>

<file path=ppt/tags/tag4.xml><?xml version="1.0" encoding="utf-8"?>
<p:tagLst xmlns:p="http://schemas.openxmlformats.org/presentationml/2006/main">
  <p:tag name="KSO_WM_UNIT_TABLE_BEAUTIFY" val="smartTable{ca155c6a-9d71-4517-ab46-aeb1e60e8d6d}"/>
</p:tagLst>
</file>

<file path=ppt/tags/tag5.xml><?xml version="1.0" encoding="utf-8"?>
<p:tagLst xmlns:p="http://schemas.openxmlformats.org/presentationml/2006/main">
  <p:tag name="KSO_WM_UNIT_TABLE_BEAUTIFY" val="smartTable{29c5e51a-6436-48f6-857a-06a9c0fea006}"/>
</p:tagLst>
</file>

<file path=ppt/tags/tag6.xml><?xml version="1.0" encoding="utf-8"?>
<p:tagLst xmlns:p="http://schemas.openxmlformats.org/presentationml/2006/main">
  <p:tag name="KSO_WM_UNIT_TABLE_BEAUTIFY" val="smartTable{1f6532be-67e6-41e2-8997-a15357398cde}"/>
</p:tagLst>
</file>

<file path=ppt/tags/tag7.xml><?xml version="1.0" encoding="utf-8"?>
<p:tagLst xmlns:p="http://schemas.openxmlformats.org/presentationml/2006/main">
  <p:tag name="KSO_WPP_MARK_KEY" val="8f98b29d-c2dc-4ad3-85ca-c513805eba53"/>
  <p:tag name="COMMONDATA" val="eyJoZGlkIjoiMWY1OGY3NGU5ZWY5YTUyNTJmNDYyOTA0MTU2OGJkZTg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22786</Words>
  <Application>WPS 演示</Application>
  <PresentationFormat/>
  <Paragraphs>1148</Paragraphs>
  <Slides>123</Slides>
  <Notes>0</Notes>
  <HiddenSlides>0</HiddenSlides>
  <MMClips>0</MMClips>
  <ScaleCrop>false</ScaleCrop>
  <HeadingPairs>
    <vt:vector size="6" baseType="variant">
      <vt:variant>
        <vt:lpstr>已用的字体</vt:lpstr>
      </vt:variant>
      <vt:variant>
        <vt:i4>41</vt:i4>
      </vt:variant>
      <vt:variant>
        <vt:lpstr>主题</vt:lpstr>
      </vt:variant>
      <vt:variant>
        <vt:i4>1</vt:i4>
      </vt:variant>
      <vt:variant>
        <vt:lpstr>幻灯片标题</vt:lpstr>
      </vt:variant>
      <vt:variant>
        <vt:i4>123</vt:i4>
      </vt:variant>
    </vt:vector>
  </HeadingPairs>
  <TitlesOfParts>
    <vt:vector size="165" baseType="lpstr">
      <vt:lpstr>Arial</vt:lpstr>
      <vt:lpstr>宋体</vt:lpstr>
      <vt:lpstr>Wingdings</vt:lpstr>
      <vt:lpstr>MingLiU</vt:lpstr>
      <vt:lpstr>Arial Unicode MS</vt:lpstr>
      <vt:lpstr>微软雅黑</vt:lpstr>
      <vt:lpstr>Calibri</vt:lpstr>
      <vt:lpstr>Arial</vt:lpstr>
      <vt:lpstr>Times New Roman</vt:lpstr>
      <vt:lpstr>Wingdings 2</vt:lpstr>
      <vt:lpstr>Little Brushy Regular</vt:lpstr>
      <vt:lpstr>BatangChe</vt:lpstr>
      <vt:lpstr>Hiragino Sans GB W6</vt:lpstr>
      <vt:lpstr>Microsoft JhengHei</vt:lpstr>
      <vt:lpstr>Adobe 黑体 Std R</vt:lpstr>
      <vt:lpstr>MingLiU_HKSCS-ExtB</vt:lpstr>
      <vt:lpstr>MingLiU_HKSCS</vt:lpstr>
      <vt:lpstr>MS Gothic</vt:lpstr>
      <vt:lpstr>Malgun Gothic</vt:lpstr>
      <vt:lpstr>Microsoft YaHei UI</vt:lpstr>
      <vt:lpstr>仿宋</vt:lpstr>
      <vt:lpstr>Microsoft JhengHei UI</vt:lpstr>
      <vt:lpstr>Meiryo</vt:lpstr>
      <vt:lpstr>GungsuhChe</vt:lpstr>
      <vt:lpstr>Batang</vt:lpstr>
      <vt:lpstr>MS PGothic</vt:lpstr>
      <vt:lpstr>Meiryo UI</vt:lpstr>
      <vt:lpstr>Dotum</vt:lpstr>
      <vt:lpstr>Gungsuh</vt:lpstr>
      <vt:lpstr>GulimChe</vt:lpstr>
      <vt:lpstr>站酷快乐体2016修订版</vt:lpstr>
      <vt:lpstr>方正少儿繁体</vt:lpstr>
      <vt:lpstr>方正宋一繁体</vt:lpstr>
      <vt:lpstr>方正宋一简体</vt:lpstr>
      <vt:lpstr>Adobe Myungjo Std M</vt:lpstr>
      <vt:lpstr>TypeLand 康熙字典體試用版</vt:lpstr>
      <vt:lpstr>Gulim</vt:lpstr>
      <vt:lpstr>Adobe 宋体 Std L</vt:lpstr>
      <vt:lpstr>造字工房悦黑体验版细长体</vt:lpstr>
      <vt:lpstr>GD-HighwayGothicJA-OTF</vt:lpstr>
      <vt:lpstr>Adobe 楷体 Std R</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薛东西</cp:lastModifiedBy>
  <cp:revision>34</cp:revision>
  <dcterms:created xsi:type="dcterms:W3CDTF">2022-10-31T07:11:00Z</dcterms:created>
  <dcterms:modified xsi:type="dcterms:W3CDTF">2022-11-01T07:03:45Z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A8AD235A687E4F479B5BCADF1837E881</vt:lpwstr>
  </property>
  <property fmtid="{D5CDD505-2E9C-101B-9397-08002B2CF9AE}" pid="3" name="KSOProductBuildVer">
    <vt:lpwstr>2052-11.1.0.12598</vt:lpwstr>
  </property>
</Properties>
</file>