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31"/>
  </p:notesMasterIdLst>
  <p:sldIdLst>
    <p:sldId id="399" r:id="rId3"/>
    <p:sldId id="472" r:id="rId4"/>
    <p:sldId id="400" r:id="rId5"/>
    <p:sldId id="526" r:id="rId6"/>
    <p:sldId id="544" r:id="rId7"/>
    <p:sldId id="545" r:id="rId8"/>
    <p:sldId id="546" r:id="rId9"/>
    <p:sldId id="547" r:id="rId10"/>
    <p:sldId id="549" r:id="rId11"/>
    <p:sldId id="548" r:id="rId12"/>
    <p:sldId id="550" r:id="rId13"/>
    <p:sldId id="551" r:id="rId14"/>
    <p:sldId id="552" r:id="rId15"/>
    <p:sldId id="553" r:id="rId16"/>
    <p:sldId id="554" r:id="rId17"/>
    <p:sldId id="555" r:id="rId18"/>
    <p:sldId id="556" r:id="rId19"/>
    <p:sldId id="557" r:id="rId20"/>
    <p:sldId id="559" r:id="rId21"/>
    <p:sldId id="560" r:id="rId22"/>
    <p:sldId id="561" r:id="rId23"/>
    <p:sldId id="562" r:id="rId24"/>
    <p:sldId id="563" r:id="rId25"/>
    <p:sldId id="564" r:id="rId26"/>
    <p:sldId id="565" r:id="rId27"/>
    <p:sldId id="566" r:id="rId28"/>
    <p:sldId id="567" r:id="rId29"/>
    <p:sldId id="301"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455"/>
    <a:srgbClr val="314371"/>
    <a:srgbClr val="2540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5194" autoAdjust="0"/>
  </p:normalViewPr>
  <p:slideViewPr>
    <p:cSldViewPr snapToGrid="0">
      <p:cViewPr varScale="1">
        <p:scale>
          <a:sx n="86" d="100"/>
          <a:sy n="86" d="100"/>
        </p:scale>
        <p:origin x="90" y="28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B4AB03-2860-45B8-A0D7-FC995FC3A829}" type="datetimeFigureOut">
              <a:rPr lang="zh-CN" altLang="en-US" smtClean="0"/>
              <a:t>2022/7/28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39F219-1042-48FF-8657-2E904DD7C54C}" type="slidenum">
              <a:rPr lang="zh-CN" altLang="en-US" smtClean="0"/>
              <a:t>‹#›</a:t>
            </a:fld>
            <a:endParaRPr lang="zh-CN" altLang="en-US"/>
          </a:p>
        </p:txBody>
      </p:sp>
    </p:spTree>
    <p:extLst>
      <p:ext uri="{BB962C8B-B14F-4D97-AF65-F5344CB8AC3E}">
        <p14:creationId xmlns:p14="http://schemas.microsoft.com/office/powerpoint/2010/main" val="160566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39F219-1042-48FF-8657-2E904DD7C54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05586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14960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34425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90097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09150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36063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43657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222938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729270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945630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29105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180148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81324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725053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498531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24036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7870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286834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88722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81602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44474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2571727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195287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9477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75290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39078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rgbClr val="41445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278741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1712806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1" y="274640"/>
            <a:ext cx="8026400" cy="585152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5817918"/>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62834037"/>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32652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33879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01277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46053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42927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328610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1010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89046484"/>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421516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419394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135225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740001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5" y="4406902"/>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5"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52587430"/>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1"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2687247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99148665"/>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6770025"/>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4494062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4" y="273052"/>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6328704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42174089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FFFFF"/>
          </a:fgClr>
          <a:bgClr>
            <a:srgbClr val="E8E8E6"/>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1" y="1600202"/>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99"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723740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079679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360data\重要数据\桌面\rolled newspaper (5)副本.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5"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0" name="文本框 9"/>
          <p:cNvSpPr txBox="1"/>
          <p:nvPr/>
        </p:nvSpPr>
        <p:spPr>
          <a:xfrm>
            <a:off x="2634621" y="4227075"/>
            <a:ext cx="6922754" cy="523216"/>
          </a:xfrm>
          <a:prstGeom prst="rect">
            <a:avLst/>
          </a:prstGeom>
          <a:noFill/>
        </p:spPr>
        <p:txBody>
          <a:bodyPr wrap="square" lIns="91436" tIns="45718" rIns="91436" bIns="4571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主讲</a:t>
            </a:r>
            <a:r>
              <a:rPr kumimoji="0" lang="zh-CN" altLang="en-US" sz="2800" b="0" i="0" u="none" strike="noStrike" kern="1200" cap="none" spc="0" normalizeH="0" baseline="0" noProof="0">
                <a:ln>
                  <a:noFill/>
                </a:ln>
                <a:solidFill>
                  <a:srgbClr val="44546A"/>
                </a:solidFill>
                <a:effectLst/>
                <a:uLnTx/>
                <a:uFillTx/>
                <a:latin typeface="微软雅黑" panose="020B0503020204020204" pitchFamily="34" charset="-122"/>
                <a:ea typeface="微软雅黑" panose="020B0503020204020204" pitchFamily="34" charset="-122"/>
                <a:cs typeface="+mn-cs"/>
              </a:rPr>
              <a:t>教师：</a:t>
            </a:r>
            <a:endParaRPr kumimoji="0" lang="zh-CN" altLang="en-US" sz="2800" b="0" i="0" u="none" strike="noStrike" kern="1200" cap="none" spc="0" normalizeH="0" baseline="0" noProof="0" dirty="0">
              <a:ln>
                <a:noFill/>
              </a:ln>
              <a:solidFill>
                <a:srgbClr val="44546A"/>
              </a:solidFill>
              <a:effectLst/>
              <a:uLnTx/>
              <a:uFillTx/>
              <a:latin typeface="Segoe UI Semilight" panose="020B0402040204020203" pitchFamily="34" charset="0"/>
              <a:ea typeface="微软雅黑" panose="020B0503020204020204" pitchFamily="34" charset="-122"/>
              <a:cs typeface="Segoe UI Semilight" panose="020B0402040204020203" pitchFamily="34" charset="0"/>
            </a:endParaRPr>
          </a:p>
        </p:txBody>
      </p:sp>
      <p:sp>
        <p:nvSpPr>
          <p:cNvPr id="15" name="文本框 14"/>
          <p:cNvSpPr txBox="1"/>
          <p:nvPr/>
        </p:nvSpPr>
        <p:spPr>
          <a:xfrm>
            <a:off x="3138963" y="1934051"/>
            <a:ext cx="5914070" cy="584773"/>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600" normalizeH="0" baseline="0" noProof="0" dirty="0">
                <a:ln>
                  <a:noFill/>
                </a:ln>
                <a:solidFill>
                  <a:srgbClr val="314371"/>
                </a:solidFill>
                <a:effectLst/>
                <a:uLnTx/>
                <a:uFillTx/>
                <a:latin typeface="微软雅黑" panose="020B0503020204020204" pitchFamily="34" charset="-122"/>
                <a:ea typeface="微软雅黑" panose="020B0503020204020204" pitchFamily="34" charset="-122"/>
                <a:cs typeface="+mn-cs"/>
              </a:rPr>
              <a:t>第八章</a:t>
            </a:r>
            <a:r>
              <a:rPr kumimoji="0" lang="en-US" altLang="zh-CN" sz="3200" b="0" i="0" u="none" strike="noStrike" kern="1200" cap="none" spc="600" normalizeH="0" baseline="0" noProof="0" dirty="0">
                <a:ln>
                  <a:noFill/>
                </a:ln>
                <a:solidFill>
                  <a:srgbClr val="314371"/>
                </a:solidFill>
                <a:effectLst/>
                <a:uLnTx/>
                <a:uFillTx/>
                <a:latin typeface="微软雅黑" panose="020B0503020204020204" pitchFamily="34" charset="-122"/>
                <a:ea typeface="微软雅黑" panose="020B0503020204020204" pitchFamily="34" charset="-122"/>
                <a:cs typeface="+mn-cs"/>
              </a:rPr>
              <a:t>	</a:t>
            </a:r>
            <a:r>
              <a:rPr kumimoji="0" lang="zh-CN" altLang="en-US" sz="3200" b="0" i="0" u="none" strike="noStrike" kern="1200" cap="none" spc="600" normalizeH="0" baseline="0" noProof="0" dirty="0">
                <a:ln>
                  <a:noFill/>
                </a:ln>
                <a:solidFill>
                  <a:srgbClr val="314371"/>
                </a:solidFill>
                <a:effectLst/>
                <a:uLnTx/>
                <a:uFillTx/>
                <a:latin typeface="微软雅黑" panose="020B0503020204020204" pitchFamily="34" charset="-122"/>
                <a:ea typeface="微软雅黑" panose="020B0503020204020204" pitchFamily="34" charset="-122"/>
                <a:cs typeface="+mn-cs"/>
              </a:rPr>
              <a:t>小学数学教育评价</a:t>
            </a:r>
          </a:p>
        </p:txBody>
      </p:sp>
    </p:spTree>
    <p:extLst>
      <p:ext uri="{BB962C8B-B14F-4D97-AF65-F5344CB8AC3E}">
        <p14:creationId xmlns:p14="http://schemas.microsoft.com/office/powerpoint/2010/main" val="673373546"/>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574196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592112"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8.2.1 </a:t>
            </a:r>
            <a:r>
              <a:rPr lang="zh-CN" altLang="en-US" sz="3200" b="1" dirty="0">
                <a:latin typeface="微软雅黑" panose="020B0503020204020204" charset="-122"/>
                <a:ea typeface="微软雅黑" panose="020B0503020204020204" charset="-122"/>
                <a:sym typeface="微软雅黑" panose="020B0503020204020204" charset="-122"/>
              </a:rPr>
              <a:t>数学教学评价的意义</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15788" y="1202144"/>
            <a:ext cx="10560424" cy="5013039"/>
          </a:xfrm>
          <a:prstGeom prst="rect">
            <a:avLst/>
          </a:prstGeom>
          <a:noFill/>
        </p:spPr>
        <p:txBody>
          <a:bodyPr wrap="square" rtlCol="0">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数学教学评价的功能</a:t>
            </a:r>
            <a:endParaRPr lang="en-US" altLang="zh-CN" sz="2400" b="1"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数学教学评价以数学课程标准为依据，它所制定的目标，是为了实现数学课程标准的各项要求。评价的功能是多重的，而且在不同的条件下或有不同的需求时，它可以偏重于发挥其中的某些功能而忽略另一些功能。</a:t>
            </a:r>
          </a:p>
          <a:p>
            <a:pPr>
              <a:lnSpc>
                <a:spcPct val="150000"/>
              </a:lnSpc>
            </a:pPr>
            <a:r>
              <a:rPr lang="zh-CN" altLang="en-US" sz="2400" dirty="0">
                <a:latin typeface="微软雅黑" panose="020B0503020204020204" pitchFamily="34" charset="-122"/>
                <a:ea typeface="微软雅黑" panose="020B0503020204020204" pitchFamily="34" charset="-122"/>
              </a:rPr>
              <a:t>      数学教学评价的功能一般有以下几个方面：</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、导向功能</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、诊断功能 </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、激励功能 </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、反馈</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调控功能</a:t>
            </a:r>
          </a:p>
        </p:txBody>
      </p:sp>
    </p:spTree>
    <p:extLst>
      <p:ext uri="{BB962C8B-B14F-4D97-AF65-F5344CB8AC3E}">
        <p14:creationId xmlns:p14="http://schemas.microsoft.com/office/powerpoint/2010/main" val="33734832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574196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592112"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8.2.1 </a:t>
            </a:r>
            <a:r>
              <a:rPr lang="zh-CN" altLang="en-US" sz="3200" b="1" dirty="0">
                <a:latin typeface="微软雅黑" panose="020B0503020204020204" charset="-122"/>
                <a:ea typeface="微软雅黑" panose="020B0503020204020204" charset="-122"/>
                <a:sym typeface="微软雅黑" panose="020B0503020204020204" charset="-122"/>
              </a:rPr>
              <a:t>数学教学评价的意义</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4459041"/>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数学教学评价的原则，是指人们在数学教学评价中的评价语言、评价活动和评价行为必须遵守的规则。它是人们在长期的评价实践中对评价的规律的不断研究和总结的结果。因此，它具有客观性，又有人为的约定性，是主客观的统一体。</a:t>
            </a:r>
          </a:p>
          <a:p>
            <a:pPr>
              <a:lnSpc>
                <a:spcPct val="150000"/>
              </a:lnSpc>
            </a:pPr>
            <a:r>
              <a:rPr lang="zh-CN" altLang="en-US" sz="2400" dirty="0">
                <a:latin typeface="微软雅黑" panose="020B0503020204020204" pitchFamily="34" charset="-122"/>
                <a:ea typeface="微软雅黑" panose="020B0503020204020204" pitchFamily="34" charset="-122"/>
              </a:rPr>
              <a:t>数学教学评价的基本原则有如下四条：</a:t>
            </a:r>
          </a:p>
          <a:p>
            <a:pPr marL="457200" indent="-457200">
              <a:lnSpc>
                <a:spcPct val="150000"/>
              </a:lnSpc>
              <a:buFont typeface="Wingdings" panose="05000000000000000000" pitchFamily="2" charset="2"/>
              <a:buChar char="Ø"/>
            </a:pPr>
            <a:r>
              <a:rPr lang="en-US" altLang="zh-CN" sz="2400" dirty="0">
                <a:solidFill>
                  <a:srgbClr val="FF0000"/>
                </a:solidFill>
                <a:latin typeface="微软雅黑" panose="020B0503020204020204" pitchFamily="34" charset="-122"/>
                <a:ea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rPr>
              <a:t>、统一性</a:t>
            </a:r>
          </a:p>
          <a:p>
            <a:pPr>
              <a:lnSpc>
                <a:spcPct val="150000"/>
              </a:lnSpc>
            </a:pPr>
            <a:r>
              <a:rPr lang="zh-CN" altLang="en-US" sz="2400" dirty="0">
                <a:latin typeface="微软雅黑" panose="020B0503020204020204" pitchFamily="34" charset="-122"/>
                <a:ea typeface="微软雅黑" panose="020B0503020204020204" pitchFamily="34" charset="-122"/>
              </a:rPr>
              <a:t>“统一性”是指数学教学评价的要求与培养目标和教学目的要求应该统一起来。要把影响评价标准的外部因素和背景综合起来。 </a:t>
            </a:r>
          </a:p>
        </p:txBody>
      </p:sp>
    </p:spTree>
    <p:extLst>
      <p:ext uri="{BB962C8B-B14F-4D97-AF65-F5344CB8AC3E}">
        <p14:creationId xmlns:p14="http://schemas.microsoft.com/office/powerpoint/2010/main" val="8446912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574196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592112"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8.2.1 </a:t>
            </a:r>
            <a:r>
              <a:rPr lang="zh-CN" altLang="en-US" sz="3200" b="1" dirty="0">
                <a:latin typeface="微软雅黑" panose="020B0503020204020204" charset="-122"/>
                <a:ea typeface="微软雅黑" panose="020B0503020204020204" charset="-122"/>
                <a:sym typeface="微软雅黑" panose="020B0503020204020204" charset="-122"/>
              </a:rPr>
              <a:t>数学教学评价的意义</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4459041"/>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en-US" altLang="zh-CN" sz="2400" dirty="0">
                <a:solidFill>
                  <a:srgbClr val="FF0000"/>
                </a:solidFill>
                <a:latin typeface="微软雅黑" panose="020B0503020204020204" pitchFamily="34" charset="-122"/>
                <a:ea typeface="微软雅黑" panose="020B0503020204020204" pitchFamily="34" charset="-122"/>
              </a:rPr>
              <a:t>2</a:t>
            </a:r>
            <a:r>
              <a:rPr lang="zh-CN" altLang="en-US" sz="2400" dirty="0">
                <a:solidFill>
                  <a:srgbClr val="FF0000"/>
                </a:solidFill>
                <a:latin typeface="微软雅黑" panose="020B0503020204020204" pitchFamily="34" charset="-122"/>
                <a:ea typeface="微软雅黑" panose="020B0503020204020204" pitchFamily="34" charset="-122"/>
              </a:rPr>
              <a:t>、教育性</a:t>
            </a:r>
          </a:p>
          <a:p>
            <a:pPr>
              <a:lnSpc>
                <a:spcPct val="150000"/>
              </a:lnSpc>
            </a:pPr>
            <a:r>
              <a:rPr lang="zh-CN" altLang="en-US" sz="2400" dirty="0">
                <a:latin typeface="微软雅黑" panose="020B0503020204020204" pitchFamily="34" charset="-122"/>
                <a:ea typeface="微软雅黑" panose="020B0503020204020204" pitchFamily="34" charset="-122"/>
              </a:rPr>
              <a:t>强调在教学过程中的每一个重要环节，针对每一个可进行教育的内容，通过设定目标，用目标的到达度去实现。 </a:t>
            </a:r>
          </a:p>
          <a:p>
            <a:pPr marL="457200" indent="-457200">
              <a:lnSpc>
                <a:spcPct val="150000"/>
              </a:lnSpc>
              <a:buFont typeface="Wingdings" panose="05000000000000000000" pitchFamily="2" charset="2"/>
              <a:buChar char="Ø"/>
            </a:pPr>
            <a:r>
              <a:rPr lang="en-US" altLang="zh-CN" sz="2400" dirty="0">
                <a:solidFill>
                  <a:srgbClr val="FF0000"/>
                </a:solidFill>
                <a:latin typeface="微软雅黑" panose="020B0503020204020204" pitchFamily="34" charset="-122"/>
                <a:ea typeface="微软雅黑" panose="020B0503020204020204" pitchFamily="34" charset="-122"/>
              </a:rPr>
              <a:t>3</a:t>
            </a:r>
            <a:r>
              <a:rPr lang="zh-CN" altLang="en-US" sz="2400" dirty="0">
                <a:solidFill>
                  <a:srgbClr val="FF0000"/>
                </a:solidFill>
                <a:latin typeface="微软雅黑" panose="020B0503020204020204" pitchFamily="34" charset="-122"/>
                <a:ea typeface="微软雅黑" panose="020B0503020204020204" pitchFamily="34" charset="-122"/>
              </a:rPr>
              <a:t>、科学性</a:t>
            </a:r>
          </a:p>
          <a:p>
            <a:pPr>
              <a:lnSpc>
                <a:spcPct val="150000"/>
              </a:lnSpc>
            </a:pPr>
            <a:r>
              <a:rPr lang="zh-CN" altLang="en-US" sz="2400" dirty="0">
                <a:latin typeface="微软雅黑" panose="020B0503020204020204" pitchFamily="34" charset="-122"/>
                <a:ea typeface="微软雅黑" panose="020B0503020204020204" pitchFamily="34" charset="-122"/>
              </a:rPr>
              <a:t>数学教学评价要遵循科学规律，采取实事求是的科学态度，讲究科学的评价方法和手段，从客观实际出发，全面考虑制约评价的各个要素，把定量测量与定性评估综合起来，进行科学分析，作出切合实际的评价。 </a:t>
            </a:r>
          </a:p>
          <a:p>
            <a:pPr marL="457200" indent="-457200">
              <a:lnSpc>
                <a:spcPct val="150000"/>
              </a:lnSpc>
              <a:buFont typeface="Wingdings" panose="05000000000000000000" pitchFamily="2" charset="2"/>
              <a:buChar char="Ø"/>
            </a:pPr>
            <a:r>
              <a:rPr lang="en-US" altLang="zh-CN" sz="2400" dirty="0">
                <a:solidFill>
                  <a:srgbClr val="FF0000"/>
                </a:solidFill>
                <a:latin typeface="微软雅黑" panose="020B0503020204020204" pitchFamily="34" charset="-122"/>
                <a:ea typeface="微软雅黑" panose="020B0503020204020204" pitchFamily="34" charset="-122"/>
              </a:rPr>
              <a:t>4</a:t>
            </a:r>
            <a:r>
              <a:rPr lang="zh-CN" altLang="en-US" sz="2400" dirty="0">
                <a:solidFill>
                  <a:srgbClr val="FF0000"/>
                </a:solidFill>
                <a:latin typeface="微软雅黑" panose="020B0503020204020204" pitchFamily="34" charset="-122"/>
                <a:ea typeface="微软雅黑" panose="020B0503020204020204" pitchFamily="34" charset="-122"/>
              </a:rPr>
              <a:t>、可行性 </a:t>
            </a:r>
          </a:p>
        </p:txBody>
      </p:sp>
    </p:spTree>
    <p:extLst>
      <p:ext uri="{BB962C8B-B14F-4D97-AF65-F5344CB8AC3E}">
        <p14:creationId xmlns:p14="http://schemas.microsoft.com/office/powerpoint/2010/main" val="19836260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574196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592112"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8.2.1 </a:t>
            </a:r>
            <a:r>
              <a:rPr lang="zh-CN" altLang="en-US" sz="3200" b="1" dirty="0">
                <a:latin typeface="微软雅黑" panose="020B0503020204020204" charset="-122"/>
                <a:ea typeface="微软雅黑" panose="020B0503020204020204" charset="-122"/>
                <a:sym typeface="微软雅黑" panose="020B0503020204020204" charset="-122"/>
              </a:rPr>
              <a:t>数学教学评价的意义</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224305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）促进学生的发展</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）促进教师的发展</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）促进课堂教学质量的提高</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）促进课堂评价理论的发展 </a:t>
            </a:r>
          </a:p>
        </p:txBody>
      </p:sp>
    </p:spTree>
    <p:extLst>
      <p:ext uri="{BB962C8B-B14F-4D97-AF65-F5344CB8AC3E}">
        <p14:creationId xmlns:p14="http://schemas.microsoft.com/office/powerpoint/2010/main" val="371026473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574196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592112"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8.2.4 </a:t>
            </a:r>
            <a:r>
              <a:rPr lang="zh-CN" altLang="en-US" sz="3200" b="1" dirty="0">
                <a:latin typeface="微软雅黑" panose="020B0503020204020204" charset="-122"/>
                <a:ea typeface="微软雅黑" panose="020B0503020204020204" charset="-122"/>
                <a:sym typeface="微软雅黑" panose="020B0503020204020204" charset="-122"/>
              </a:rPr>
              <a:t>数学教学评价的方法</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5013039"/>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数学教学评价方法可以按不同的标准分类。</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一）按照评价的参照标准不同，可分为绝对评价法、相对评价法和个体内差异评价法。</a:t>
            </a:r>
          </a:p>
          <a:p>
            <a:pPr marL="457200" indent="-4572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绝对评价法； </a:t>
            </a:r>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相对评价法； </a:t>
            </a:r>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个体内差异评价法</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二 ）按照评价的目的不同，可分为诊断性评价。形成性评价和终结性评价</a:t>
            </a:r>
          </a:p>
          <a:p>
            <a:pPr marL="457200" indent="-4572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诊断性评价</a:t>
            </a:r>
          </a:p>
          <a:p>
            <a:pPr marL="457200" indent="-4572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形成性评价</a:t>
            </a:r>
          </a:p>
          <a:p>
            <a:pPr marL="457200" indent="-4572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终结性评价</a:t>
            </a:r>
          </a:p>
        </p:txBody>
      </p:sp>
    </p:spTree>
    <p:extLst>
      <p:ext uri="{BB962C8B-B14F-4D97-AF65-F5344CB8AC3E}">
        <p14:creationId xmlns:p14="http://schemas.microsoft.com/office/powerpoint/2010/main" val="267470867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4053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50396"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8.2.2 </a:t>
            </a:r>
            <a:r>
              <a:rPr lang="zh-CN" altLang="en-US" sz="3200" b="1" dirty="0">
                <a:latin typeface="微软雅黑" panose="020B0503020204020204" charset="-122"/>
                <a:ea typeface="微软雅黑" panose="020B0503020204020204" charset="-122"/>
                <a:sym typeface="微软雅黑" panose="020B0503020204020204" charset="-122"/>
              </a:rPr>
              <a:t>数学教学评价的基本方法</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3905043"/>
          </a:xfrm>
          <a:prstGeom prst="rect">
            <a:avLst/>
          </a:prstGeom>
          <a:noFill/>
        </p:spPr>
        <p:txBody>
          <a:bodyPr wrap="square" rtlCol="0">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、问卷调查法</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）问卷调查法的含义及特点</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）问卷调查法的实施步骤</a:t>
            </a:r>
          </a:p>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、表现性评价法</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）表现性评价的含义及特点</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）表现性评价的实施步骤</a:t>
            </a:r>
          </a:p>
          <a:p>
            <a:pPr marL="457200" indent="-4572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9397541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541980"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5856107"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8.2.2 </a:t>
            </a:r>
            <a:r>
              <a:rPr lang="zh-CN" altLang="en-US" sz="3200" b="1" dirty="0">
                <a:latin typeface="微软雅黑" panose="020B0503020204020204" charset="-122"/>
                <a:ea typeface="微软雅黑" panose="020B0503020204020204" charset="-122"/>
                <a:sym typeface="微软雅黑" panose="020B0503020204020204" charset="-122"/>
              </a:rPr>
              <a:t>数学教学评价的基本方法</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15788" y="933147"/>
            <a:ext cx="10560424" cy="6121035"/>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数学教学评价的新理念</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（一）多元化</a:t>
            </a:r>
          </a:p>
          <a:p>
            <a:pPr>
              <a:lnSpc>
                <a:spcPct val="120000"/>
              </a:lnSpc>
            </a:pPr>
            <a:r>
              <a:rPr lang="zh-CN" altLang="en-US" sz="2400" dirty="0">
                <a:latin typeface="微软雅黑" panose="020B0503020204020204" pitchFamily="34" charset="-122"/>
                <a:ea typeface="微软雅黑" panose="020B0503020204020204" pitchFamily="34" charset="-122"/>
              </a:rPr>
              <a:t>多元化是指数学教学评价要实现评价指标的多元化和评价主体的多元化。</a:t>
            </a:r>
          </a:p>
          <a:p>
            <a:pPr>
              <a:lnSpc>
                <a:spcPct val="120000"/>
              </a:lnSpc>
            </a:pPr>
            <a:r>
              <a:rPr lang="zh-CN" altLang="en-US" sz="2400" dirty="0">
                <a:latin typeface="微软雅黑" panose="020B0503020204020204" pitchFamily="34" charset="-122"/>
                <a:ea typeface="微软雅黑" panose="020B0503020204020204" pitchFamily="34" charset="-122"/>
              </a:rPr>
              <a:t>实现评价指标多元化即从过分关注学业成就逐步转向对综合素质的考查。学业成就曾经是考查学生发展、教师业绩和学校办学水平的重要指标。 </a:t>
            </a:r>
          </a:p>
          <a:p>
            <a:pPr>
              <a:lnSpc>
                <a:spcPct val="120000"/>
              </a:lnSpc>
            </a:pPr>
            <a:r>
              <a:rPr lang="zh-CN" altLang="en-US" sz="2400" dirty="0">
                <a:latin typeface="微软雅黑" panose="020B0503020204020204" pitchFamily="34" charset="-122"/>
                <a:ea typeface="微软雅黑" panose="020B0503020204020204" pitchFamily="34" charset="-122"/>
              </a:rPr>
              <a:t>（二）多样化</a:t>
            </a:r>
          </a:p>
          <a:p>
            <a:pPr>
              <a:lnSpc>
                <a:spcPct val="120000"/>
              </a:lnSpc>
            </a:pPr>
            <a:r>
              <a:rPr lang="zh-CN" altLang="en-US" sz="2400" dirty="0">
                <a:latin typeface="微软雅黑" panose="020B0503020204020204" pitchFamily="34" charset="-122"/>
                <a:ea typeface="微软雅黑" panose="020B0503020204020204" pitchFamily="34" charset="-122"/>
              </a:rPr>
              <a:t>多样化指数学教学评价要强调质性评价，定性与定量相结合，实现评价方法的多样化。对科学的顶礼膜拜，使人盲目认为量化就是客观、科学、严谨的代名词，于是追求客观化、量化曾经是各国教学评价的发展趋势。 </a:t>
            </a:r>
          </a:p>
          <a:p>
            <a:pPr>
              <a:lnSpc>
                <a:spcPct val="120000"/>
              </a:lnSpc>
            </a:pPr>
            <a:r>
              <a:rPr lang="zh-CN" altLang="en-US" sz="2400" dirty="0">
                <a:latin typeface="微软雅黑" panose="020B0503020204020204" pitchFamily="34" charset="-122"/>
                <a:ea typeface="微软雅黑" panose="020B0503020204020204" pitchFamily="34" charset="-122"/>
              </a:rPr>
              <a:t>（三）过程化</a:t>
            </a:r>
          </a:p>
          <a:p>
            <a:pPr>
              <a:lnSpc>
                <a:spcPct val="120000"/>
              </a:lnSpc>
            </a:pPr>
            <a:r>
              <a:rPr lang="zh-CN" altLang="en-US" sz="2400" dirty="0">
                <a:latin typeface="微软雅黑" panose="020B0503020204020204" pitchFamily="34" charset="-122"/>
                <a:ea typeface="微软雅黑" panose="020B0503020204020204" pitchFamily="34" charset="-122"/>
              </a:rPr>
              <a:t>过程化指数学教学评价要注重过程，将终结性评价与形成性评价相结合，实现评价重心的转移。 </a:t>
            </a:r>
          </a:p>
          <a:p>
            <a:pPr marL="457200" indent="-4572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6309548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713686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79299" cy="1077218"/>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8.2.3 </a:t>
            </a:r>
            <a:r>
              <a:rPr lang="zh-CN" altLang="en-US" sz="3200" b="1" dirty="0">
                <a:latin typeface="微软雅黑" panose="020B0503020204020204" charset="-122"/>
                <a:ea typeface="微软雅黑" panose="020B0503020204020204" charset="-122"/>
                <a:sym typeface="微软雅黑" panose="020B0503020204020204" charset="-122"/>
              </a:rPr>
              <a:t>优秀的数学教学特征</a:t>
            </a:r>
          </a:p>
          <a:p>
            <a:endParaRPr lang="zh-CN" altLang="en-US" sz="3200" b="1" dirty="0">
              <a:latin typeface="微软雅黑" panose="020B0503020204020204" charset="-122"/>
              <a:ea typeface="微软雅黑" panose="020B0503020204020204" charset="-122"/>
              <a:sym typeface="微软雅黑" panose="020B0503020204020204" charset="-122"/>
            </a:endParaRP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3351046"/>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）确定符合实际的内容范围和难度要求</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）创设宽松和谐的学习环境</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）关注学生的学习过程</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）尊重不同学生的学习需要</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）运用灵活的教学方法</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）为学生留有思考的空间 </a:t>
            </a:r>
          </a:p>
        </p:txBody>
      </p:sp>
    </p:spTree>
    <p:extLst>
      <p:ext uri="{BB962C8B-B14F-4D97-AF65-F5344CB8AC3E}">
        <p14:creationId xmlns:p14="http://schemas.microsoft.com/office/powerpoint/2010/main" val="5348199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7267194"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654892"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8.2.4 </a:t>
            </a:r>
            <a:r>
              <a:rPr lang="zh-CN" altLang="en-US" sz="3200" b="1" dirty="0">
                <a:latin typeface="微软雅黑" panose="020B0503020204020204" charset="-122"/>
                <a:ea typeface="微软雅黑" panose="020B0503020204020204" charset="-122"/>
                <a:sym typeface="微软雅黑" panose="020B0503020204020204" charset="-122"/>
              </a:rPr>
              <a:t>数学课堂教学评价标准的建构</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046708" y="1142128"/>
            <a:ext cx="10560424" cy="4597541"/>
          </a:xfrm>
          <a:prstGeom prst="rect">
            <a:avLst/>
          </a:prstGeom>
          <a:noFill/>
        </p:spPr>
        <p:txBody>
          <a:bodyPr wrap="square" rtlCol="0">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、数学课堂教学评价标准的要素</a:t>
            </a:r>
          </a:p>
          <a:p>
            <a:pPr>
              <a:lnSpc>
                <a:spcPct val="12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）数学课堂教学评价标准要体现有效性</a:t>
            </a:r>
          </a:p>
          <a:p>
            <a:pPr>
              <a:lnSpc>
                <a:spcPct val="12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）数学课堂教学评价标准要体现逻辑性</a:t>
            </a:r>
          </a:p>
          <a:p>
            <a:pPr>
              <a:lnSpc>
                <a:spcPct val="12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）数学课堂教学评价标准要体现价值性</a:t>
            </a:r>
          </a:p>
          <a:p>
            <a:pPr marL="342900" indent="-342900">
              <a:lnSpc>
                <a:spcPct val="12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a. </a:t>
            </a:r>
            <a:r>
              <a:rPr lang="zh-CN" altLang="en-US" sz="2400" dirty="0">
                <a:latin typeface="微软雅黑" panose="020B0503020204020204" pitchFamily="34" charset="-122"/>
                <a:ea typeface="微软雅黑" panose="020B0503020204020204" pitchFamily="34" charset="-122"/>
              </a:rPr>
              <a:t>教学的信度，即教学兴趣与态度意识的强化。</a:t>
            </a:r>
          </a:p>
          <a:p>
            <a:pPr marL="342900" indent="-342900">
              <a:lnSpc>
                <a:spcPct val="12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b. </a:t>
            </a:r>
            <a:r>
              <a:rPr lang="zh-CN" altLang="en-US" sz="2400" dirty="0">
                <a:latin typeface="微软雅黑" panose="020B0503020204020204" pitchFamily="34" charset="-122"/>
                <a:ea typeface="微软雅黑" panose="020B0503020204020204" pitchFamily="34" charset="-122"/>
              </a:rPr>
              <a:t>教学的内在效度，即教学目标意识的强化。</a:t>
            </a:r>
          </a:p>
          <a:p>
            <a:pPr marL="342900" indent="-342900">
              <a:lnSpc>
                <a:spcPct val="12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c. </a:t>
            </a:r>
            <a:r>
              <a:rPr lang="zh-CN" altLang="en-US" sz="2400" dirty="0">
                <a:latin typeface="微软雅黑" panose="020B0503020204020204" pitchFamily="34" charset="-122"/>
                <a:ea typeface="微软雅黑" panose="020B0503020204020204" pitchFamily="34" charset="-122"/>
              </a:rPr>
              <a:t>教学区分度，即教学过程探究与互动意识的强化。</a:t>
            </a:r>
          </a:p>
          <a:p>
            <a:pPr marL="342900" indent="-342900">
              <a:lnSpc>
                <a:spcPct val="12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d. </a:t>
            </a:r>
            <a:r>
              <a:rPr lang="zh-CN" altLang="en-US" sz="2400" dirty="0">
                <a:latin typeface="微软雅黑" panose="020B0503020204020204" pitchFamily="34" charset="-122"/>
                <a:ea typeface="微软雅黑" panose="020B0503020204020204" pitchFamily="34" charset="-122"/>
              </a:rPr>
              <a:t>教学难度，即教学内容的扩充整合与实践创新意识的强化。</a:t>
            </a:r>
          </a:p>
          <a:p>
            <a:pPr marL="342900" indent="-342900">
              <a:lnSpc>
                <a:spcPct val="12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e. </a:t>
            </a:r>
            <a:r>
              <a:rPr lang="zh-CN" altLang="en-US" sz="2400" dirty="0">
                <a:latin typeface="微软雅黑" panose="020B0503020204020204" pitchFamily="34" charset="-122"/>
                <a:ea typeface="微软雅黑" panose="020B0503020204020204" pitchFamily="34" charset="-122"/>
              </a:rPr>
              <a:t>教学的外在效度，即教学内外资源的统整与助教意识的强化。</a:t>
            </a:r>
          </a:p>
          <a:p>
            <a:pPr>
              <a:lnSpc>
                <a:spcPct val="12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、数学课堂教学评价标准的体系</a:t>
            </a:r>
          </a:p>
        </p:txBody>
      </p:sp>
    </p:spTree>
    <p:extLst>
      <p:ext uri="{BB962C8B-B14F-4D97-AF65-F5344CB8AC3E}">
        <p14:creationId xmlns:p14="http://schemas.microsoft.com/office/powerpoint/2010/main" val="150984017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09906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44266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  </a:t>
            </a:r>
            <a:r>
              <a:rPr lang="zh-CN" altLang="en-US" sz="3200" b="1" dirty="0">
                <a:latin typeface="微软雅黑" panose="020B0503020204020204" charset="-122"/>
                <a:ea typeface="微软雅黑" panose="020B0503020204020204" charset="-122"/>
                <a:sym typeface="微软雅黑" panose="020B0503020204020204" charset="-122"/>
              </a:rPr>
              <a:t>小学数学学习评价</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520049"/>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8.3.1 </a:t>
            </a:r>
            <a:r>
              <a:rPr lang="zh-CN" altLang="en-US" sz="2800" dirty="0">
                <a:latin typeface="微软雅黑" panose="020B0503020204020204" pitchFamily="34" charset="-122"/>
                <a:ea typeface="微软雅黑" panose="020B0503020204020204" pitchFamily="34" charset="-122"/>
              </a:rPr>
              <a:t>小学数学学习评价的理念</a:t>
            </a:r>
            <a:endParaRPr lang="en-US" altLang="zh-CN" sz="28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8.3.2 </a:t>
            </a:r>
            <a:r>
              <a:rPr lang="zh-CN" altLang="en-US" sz="2800" dirty="0">
                <a:latin typeface="微软雅黑" panose="020B0503020204020204" pitchFamily="34" charset="-122"/>
                <a:ea typeface="微软雅黑" panose="020B0503020204020204" pitchFamily="34" charset="-122"/>
              </a:rPr>
              <a:t>小学数学学习评价的功能</a:t>
            </a:r>
            <a:endParaRPr lang="en-US" altLang="zh-CN" sz="28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8.3.3 </a:t>
            </a:r>
            <a:r>
              <a:rPr lang="zh-CN" altLang="en-US" sz="2800" dirty="0">
                <a:latin typeface="微软雅黑" panose="020B0503020204020204" pitchFamily="34" charset="-122"/>
                <a:ea typeface="微软雅黑" panose="020B0503020204020204" pitchFamily="34" charset="-122"/>
              </a:rPr>
              <a:t>小学数学学习评价的形式</a:t>
            </a:r>
          </a:p>
          <a:p>
            <a:pPr>
              <a:lnSpc>
                <a:spcPct val="150000"/>
              </a:lnSpc>
            </a:pP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896906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2345924" y="2196247"/>
            <a:ext cx="769482" cy="720153"/>
          </a:xfrm>
          <a:prstGeom prst="flowChartOffpageConnector">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b="1" kern="0" dirty="0">
                <a:solidFill>
                  <a:prstClr val="white"/>
                </a:solidFill>
                <a:latin typeface="Arial" charset="0"/>
                <a:ea typeface="微软雅黑" charset="-122"/>
              </a:rPr>
              <a:t>8</a:t>
            </a:r>
            <a:r>
              <a:rPr kumimoji="0" lang="en-US" altLang="zh-CN" sz="3200" b="1" i="0" u="none" strike="noStrike" kern="0" cap="none" spc="0" normalizeH="0" baseline="0" noProof="0" dirty="0">
                <a:ln>
                  <a:noFill/>
                </a:ln>
                <a:solidFill>
                  <a:prstClr val="white"/>
                </a:solidFill>
                <a:effectLst/>
                <a:uLnTx/>
                <a:uFillTx/>
                <a:latin typeface="Arial" charset="0"/>
                <a:ea typeface="微软雅黑" charset="-122"/>
                <a:cs typeface="+mn-cs"/>
              </a:rPr>
              <a:t>.1</a:t>
            </a:r>
            <a:endParaRPr kumimoji="0" lang="zh-CN" altLang="en-US" sz="3200" b="1" i="0" u="none" strike="noStrike" kern="0" cap="none" spc="0" normalizeH="0" baseline="0" noProof="0" dirty="0">
              <a:ln>
                <a:noFill/>
              </a:ln>
              <a:solidFill>
                <a:prstClr val="white"/>
              </a:solidFill>
              <a:effectLst/>
              <a:uLnTx/>
              <a:uFillTx/>
              <a:latin typeface="Arial" charset="0"/>
              <a:ea typeface="微软雅黑" charset="-122"/>
              <a:cs typeface="+mn-cs"/>
            </a:endParaRPr>
          </a:p>
        </p:txBody>
      </p:sp>
      <p:cxnSp>
        <p:nvCxnSpPr>
          <p:cNvPr id="7" name="直接连接符 6"/>
          <p:cNvCxnSpPr>
            <a:cxnSpLocks/>
          </p:cNvCxnSpPr>
          <p:nvPr/>
        </p:nvCxnSpPr>
        <p:spPr>
          <a:xfrm>
            <a:off x="3257203" y="2821486"/>
            <a:ext cx="3896632" cy="0"/>
          </a:xfrm>
          <a:prstGeom prst="line">
            <a:avLst/>
          </a:prstGeom>
          <a:noFill/>
          <a:ln w="12700" cap="flat" cmpd="sng" algn="ctr">
            <a:solidFill>
              <a:srgbClr val="314371"/>
            </a:solidFill>
            <a:prstDash val="solid"/>
            <a:miter lim="800000"/>
          </a:ln>
          <a:effectLst/>
        </p:spPr>
      </p:cxnSp>
      <p:sp>
        <p:nvSpPr>
          <p:cNvPr id="17" name="文本框 5"/>
          <p:cNvSpPr txBox="1"/>
          <p:nvPr/>
        </p:nvSpPr>
        <p:spPr>
          <a:xfrm>
            <a:off x="3486538" y="2155569"/>
            <a:ext cx="3467616" cy="584775"/>
          </a:xfrm>
          <a:prstGeom prst="rect">
            <a:avLst/>
          </a:prstGeom>
          <a:noFill/>
        </p:spPr>
        <p:txBody>
          <a:bodyPr wrap="none" rtlCol="0">
            <a:spAutoFit/>
          </a:bodyPr>
          <a:lstStyle/>
          <a:p>
            <a:pPr lvl="0"/>
            <a:r>
              <a:rPr lang="zh-CN" altLang="en-US" sz="3200" dirty="0">
                <a:solidFill>
                  <a:prstClr val="black">
                    <a:lumMod val="65000"/>
                    <a:lumOff val="35000"/>
                  </a:prstClr>
                </a:solidFill>
                <a:latin typeface="微软雅黑" charset="-122"/>
                <a:ea typeface="微软雅黑" charset="-122"/>
              </a:rPr>
              <a:t>小学数学教育评价</a:t>
            </a:r>
          </a:p>
        </p:txBody>
      </p:sp>
      <p:sp>
        <p:nvSpPr>
          <p:cNvPr id="29" name="矩形 42"/>
          <p:cNvSpPr/>
          <p:nvPr/>
        </p:nvSpPr>
        <p:spPr>
          <a:xfrm>
            <a:off x="-1" y="2"/>
            <a:ext cx="3257204" cy="5557996"/>
          </a:xfrm>
          <a:custGeom>
            <a:avLst/>
            <a:gdLst/>
            <a:ahLst/>
            <a:cxnLst/>
            <a:rect l="l" t="t" r="r" b="b"/>
            <a:pathLst>
              <a:path w="2443221" h="4630591">
                <a:moveTo>
                  <a:pt x="0" y="0"/>
                </a:moveTo>
                <a:lnTo>
                  <a:pt x="2443221" y="0"/>
                </a:lnTo>
                <a:lnTo>
                  <a:pt x="0" y="463059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14371"/>
              </a:solidFill>
              <a:effectLst/>
              <a:uLnTx/>
              <a:uFillTx/>
              <a:latin typeface="Calibri"/>
              <a:ea typeface="宋体" panose="02010600030101010101" pitchFamily="2" charset="-122"/>
              <a:cs typeface="+mn-cs"/>
            </a:endParaRPr>
          </a:p>
        </p:txBody>
      </p:sp>
      <p:sp>
        <p:nvSpPr>
          <p:cNvPr id="31" name="矩形 42"/>
          <p:cNvSpPr/>
          <p:nvPr/>
        </p:nvSpPr>
        <p:spPr>
          <a:xfrm flipV="1">
            <a:off x="-1" y="3692150"/>
            <a:ext cx="2345925" cy="3167437"/>
          </a:xfrm>
          <a:custGeom>
            <a:avLst/>
            <a:gdLst/>
            <a:ahLst/>
            <a:cxnLst/>
            <a:rect l="l" t="t" r="r" b="b"/>
            <a:pathLst>
              <a:path w="2443221" h="4630591">
                <a:moveTo>
                  <a:pt x="0" y="0"/>
                </a:moveTo>
                <a:lnTo>
                  <a:pt x="2443221" y="0"/>
                </a:lnTo>
                <a:lnTo>
                  <a:pt x="0" y="4630591"/>
                </a:lnTo>
                <a:close/>
              </a:path>
            </a:pathLst>
          </a:custGeom>
          <a:solidFill>
            <a:srgbClr val="31437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15"/>
          <p:cNvSpPr txBox="1"/>
          <p:nvPr/>
        </p:nvSpPr>
        <p:spPr>
          <a:xfrm>
            <a:off x="747232" y="406241"/>
            <a:ext cx="396220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sng" strike="noStrike" kern="1200" cap="none" spc="0" normalizeH="0" baseline="0" noProof="0" dirty="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CONTENT</a:t>
            </a:r>
            <a:endParaRPr kumimoji="0" lang="zh-CN" altLang="en-US" sz="3200" b="1" i="0" u="sng" strike="noStrike" kern="1200" cap="none" spc="0" normalizeH="0" baseline="0" noProof="0" dirty="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文本占位符 5">
            <a:extLst>
              <a:ext uri="{FF2B5EF4-FFF2-40B4-BE49-F238E27FC236}">
                <a16:creationId xmlns:a16="http://schemas.microsoft.com/office/drawing/2014/main" id="{2EB287AE-AD76-4AED-B530-07D7FB0EA236}"/>
              </a:ext>
            </a:extLst>
          </p:cNvPr>
          <p:cNvSpPr txBox="1">
            <a:spLocks/>
          </p:cNvSpPr>
          <p:nvPr/>
        </p:nvSpPr>
        <p:spPr>
          <a:xfrm>
            <a:off x="1055964" y="1072344"/>
            <a:ext cx="3344742" cy="923331"/>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3200" b="0" i="0" u="none" strike="noStrike" kern="1200" cap="none" spc="300" normalizeH="0" baseline="0" noProof="0" dirty="0">
                <a:ln>
                  <a:noFill/>
                </a:ln>
                <a:solidFill>
                  <a:srgbClr val="254061"/>
                </a:solidFill>
                <a:effectLst/>
                <a:uLnTx/>
                <a:uFillTx/>
                <a:latin typeface="微软雅黑"/>
                <a:ea typeface="微软雅黑"/>
                <a:cs typeface="+mn-cs"/>
              </a:rPr>
              <a:t>本章内容</a:t>
            </a:r>
          </a:p>
        </p:txBody>
      </p:sp>
      <p:sp>
        <p:nvSpPr>
          <p:cNvPr id="20" name="流程图: 离页连接符 19">
            <a:extLst>
              <a:ext uri="{FF2B5EF4-FFF2-40B4-BE49-F238E27FC236}">
                <a16:creationId xmlns:a16="http://schemas.microsoft.com/office/drawing/2014/main" id="{B9E72D45-2BA6-305B-EF97-BD4535AE6D62}"/>
              </a:ext>
            </a:extLst>
          </p:cNvPr>
          <p:cNvSpPr/>
          <p:nvPr/>
        </p:nvSpPr>
        <p:spPr>
          <a:xfrm>
            <a:off x="2345577" y="3368107"/>
            <a:ext cx="769482" cy="720153"/>
          </a:xfrm>
          <a:prstGeom prst="flowChartOffpageConnector">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b="1" kern="0" dirty="0">
                <a:solidFill>
                  <a:prstClr val="white"/>
                </a:solidFill>
                <a:latin typeface="Arial" charset="0"/>
                <a:ea typeface="微软雅黑" charset="-122"/>
              </a:rPr>
              <a:t>8</a:t>
            </a:r>
            <a:r>
              <a:rPr kumimoji="0" lang="en-US" altLang="zh-CN" sz="3200" b="1" i="0" u="none" strike="noStrike" kern="0" cap="none" spc="0" normalizeH="0" baseline="0" noProof="0" dirty="0">
                <a:ln>
                  <a:noFill/>
                </a:ln>
                <a:solidFill>
                  <a:prstClr val="white"/>
                </a:solidFill>
                <a:effectLst/>
                <a:uLnTx/>
                <a:uFillTx/>
                <a:latin typeface="Arial" charset="0"/>
                <a:ea typeface="微软雅黑" charset="-122"/>
                <a:cs typeface="+mn-cs"/>
              </a:rPr>
              <a:t>.2</a:t>
            </a:r>
            <a:endParaRPr kumimoji="0" lang="zh-CN" altLang="en-US" sz="3200" b="1" i="0" u="none" strike="noStrike" kern="0" cap="none" spc="0" normalizeH="0" baseline="0" noProof="0" dirty="0">
              <a:ln>
                <a:noFill/>
              </a:ln>
              <a:solidFill>
                <a:prstClr val="white"/>
              </a:solidFill>
              <a:effectLst/>
              <a:uLnTx/>
              <a:uFillTx/>
              <a:latin typeface="Arial" charset="0"/>
              <a:ea typeface="微软雅黑" charset="-122"/>
              <a:cs typeface="+mn-cs"/>
            </a:endParaRPr>
          </a:p>
        </p:txBody>
      </p:sp>
      <p:cxnSp>
        <p:nvCxnSpPr>
          <p:cNvPr id="21" name="直接连接符 20">
            <a:extLst>
              <a:ext uri="{FF2B5EF4-FFF2-40B4-BE49-F238E27FC236}">
                <a16:creationId xmlns:a16="http://schemas.microsoft.com/office/drawing/2014/main" id="{EF88C092-DD43-DCCE-FA6C-A53BC6727C51}"/>
              </a:ext>
            </a:extLst>
          </p:cNvPr>
          <p:cNvCxnSpPr>
            <a:cxnSpLocks/>
          </p:cNvCxnSpPr>
          <p:nvPr/>
        </p:nvCxnSpPr>
        <p:spPr>
          <a:xfrm>
            <a:off x="3256856" y="3993346"/>
            <a:ext cx="3896979" cy="0"/>
          </a:xfrm>
          <a:prstGeom prst="line">
            <a:avLst/>
          </a:prstGeom>
          <a:noFill/>
          <a:ln w="12700" cap="flat" cmpd="sng" algn="ctr">
            <a:solidFill>
              <a:srgbClr val="314371"/>
            </a:solidFill>
            <a:prstDash val="solid"/>
            <a:miter lim="800000"/>
          </a:ln>
          <a:effectLst/>
        </p:spPr>
      </p:cxnSp>
      <p:sp>
        <p:nvSpPr>
          <p:cNvPr id="22" name="文本框 5">
            <a:extLst>
              <a:ext uri="{FF2B5EF4-FFF2-40B4-BE49-F238E27FC236}">
                <a16:creationId xmlns:a16="http://schemas.microsoft.com/office/drawing/2014/main" id="{3C95EA84-B29C-CD3E-D4D1-5BC6A1DB1BAB}"/>
              </a:ext>
            </a:extLst>
          </p:cNvPr>
          <p:cNvSpPr txBox="1"/>
          <p:nvPr/>
        </p:nvSpPr>
        <p:spPr>
          <a:xfrm>
            <a:off x="3486191" y="3327429"/>
            <a:ext cx="3467616" cy="584775"/>
          </a:xfrm>
          <a:prstGeom prst="rect">
            <a:avLst/>
          </a:prstGeom>
          <a:noFill/>
        </p:spPr>
        <p:txBody>
          <a:bodyPr wrap="none" rtlCol="0">
            <a:spAutoFit/>
          </a:bodyPr>
          <a:lstStyle/>
          <a:p>
            <a:pPr lvl="0"/>
            <a:r>
              <a:rPr lang="zh-CN" altLang="en-US" sz="3200" dirty="0">
                <a:solidFill>
                  <a:prstClr val="black">
                    <a:lumMod val="65000"/>
                    <a:lumOff val="35000"/>
                  </a:prstClr>
                </a:solidFill>
                <a:latin typeface="微软雅黑" charset="-122"/>
                <a:ea typeface="微软雅黑" charset="-122"/>
              </a:rPr>
              <a:t>小学数学教学评价</a:t>
            </a:r>
          </a:p>
        </p:txBody>
      </p:sp>
      <p:sp>
        <p:nvSpPr>
          <p:cNvPr id="23" name="流程图: 离页连接符 22">
            <a:extLst>
              <a:ext uri="{FF2B5EF4-FFF2-40B4-BE49-F238E27FC236}">
                <a16:creationId xmlns:a16="http://schemas.microsoft.com/office/drawing/2014/main" id="{82C8B743-81D9-D050-9F90-C83FE1DDA848}"/>
              </a:ext>
            </a:extLst>
          </p:cNvPr>
          <p:cNvSpPr/>
          <p:nvPr/>
        </p:nvSpPr>
        <p:spPr>
          <a:xfrm>
            <a:off x="2345577" y="4537304"/>
            <a:ext cx="769482" cy="720153"/>
          </a:xfrm>
          <a:prstGeom prst="flowChartOffpageConnector">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3200" b="1" kern="0" dirty="0">
                <a:solidFill>
                  <a:prstClr val="white"/>
                </a:solidFill>
                <a:latin typeface="Arial" charset="0"/>
                <a:ea typeface="微软雅黑" charset="-122"/>
              </a:rPr>
              <a:t>8</a:t>
            </a:r>
            <a:r>
              <a:rPr kumimoji="0" lang="en-US" altLang="zh-CN" sz="3200" b="1" i="0" u="none" strike="noStrike" kern="0" cap="none" spc="0" normalizeH="0" baseline="0" noProof="0" dirty="0">
                <a:ln>
                  <a:noFill/>
                </a:ln>
                <a:solidFill>
                  <a:prstClr val="white"/>
                </a:solidFill>
                <a:effectLst/>
                <a:uLnTx/>
                <a:uFillTx/>
                <a:latin typeface="Arial" charset="0"/>
                <a:ea typeface="微软雅黑" charset="-122"/>
                <a:cs typeface="+mn-cs"/>
              </a:rPr>
              <a:t>.3</a:t>
            </a:r>
            <a:endParaRPr kumimoji="0" lang="zh-CN" altLang="en-US" sz="3200" b="1" i="0" u="none" strike="noStrike" kern="0" cap="none" spc="0" normalizeH="0" baseline="0" noProof="0" dirty="0">
              <a:ln>
                <a:noFill/>
              </a:ln>
              <a:solidFill>
                <a:prstClr val="white"/>
              </a:solidFill>
              <a:effectLst/>
              <a:uLnTx/>
              <a:uFillTx/>
              <a:latin typeface="Arial" charset="0"/>
              <a:ea typeface="微软雅黑" charset="-122"/>
              <a:cs typeface="+mn-cs"/>
            </a:endParaRPr>
          </a:p>
        </p:txBody>
      </p:sp>
      <p:cxnSp>
        <p:nvCxnSpPr>
          <p:cNvPr id="24" name="直接连接符 23">
            <a:extLst>
              <a:ext uri="{FF2B5EF4-FFF2-40B4-BE49-F238E27FC236}">
                <a16:creationId xmlns:a16="http://schemas.microsoft.com/office/drawing/2014/main" id="{D3CA4227-A111-0135-869D-B92E6122E825}"/>
              </a:ext>
            </a:extLst>
          </p:cNvPr>
          <p:cNvCxnSpPr>
            <a:cxnSpLocks/>
          </p:cNvCxnSpPr>
          <p:nvPr/>
        </p:nvCxnSpPr>
        <p:spPr>
          <a:xfrm>
            <a:off x="3256856" y="5162543"/>
            <a:ext cx="3896979" cy="0"/>
          </a:xfrm>
          <a:prstGeom prst="line">
            <a:avLst/>
          </a:prstGeom>
          <a:noFill/>
          <a:ln w="12700" cap="flat" cmpd="sng" algn="ctr">
            <a:solidFill>
              <a:srgbClr val="314371"/>
            </a:solidFill>
            <a:prstDash val="solid"/>
            <a:miter lim="800000"/>
          </a:ln>
          <a:effectLst/>
        </p:spPr>
      </p:cxnSp>
      <p:sp>
        <p:nvSpPr>
          <p:cNvPr id="25" name="文本框 5">
            <a:extLst>
              <a:ext uri="{FF2B5EF4-FFF2-40B4-BE49-F238E27FC236}">
                <a16:creationId xmlns:a16="http://schemas.microsoft.com/office/drawing/2014/main" id="{30C69975-EFE7-73BE-5576-E76A6E5770B4}"/>
              </a:ext>
            </a:extLst>
          </p:cNvPr>
          <p:cNvSpPr txBox="1"/>
          <p:nvPr/>
        </p:nvSpPr>
        <p:spPr>
          <a:xfrm>
            <a:off x="3486191" y="4496626"/>
            <a:ext cx="3467616" cy="584775"/>
          </a:xfrm>
          <a:prstGeom prst="rect">
            <a:avLst/>
          </a:prstGeom>
          <a:noFill/>
        </p:spPr>
        <p:txBody>
          <a:bodyPr wrap="none" rtlCol="0">
            <a:spAutoFit/>
          </a:bodyPr>
          <a:lstStyle/>
          <a:p>
            <a:pPr lvl="0"/>
            <a:r>
              <a:rPr lang="zh-CN" altLang="en-US" sz="3200" dirty="0">
                <a:solidFill>
                  <a:prstClr val="black">
                    <a:lumMod val="65000"/>
                    <a:lumOff val="35000"/>
                  </a:prstClr>
                </a:solidFill>
                <a:latin typeface="微软雅黑" charset="-122"/>
                <a:ea typeface="微软雅黑" charset="-122"/>
              </a:rPr>
              <a:t>小学数学学习评价</a:t>
            </a:r>
          </a:p>
        </p:txBody>
      </p:sp>
    </p:spTree>
    <p:extLst>
      <p:ext uri="{BB962C8B-B14F-4D97-AF65-F5344CB8AC3E}">
        <p14:creationId xmlns:p14="http://schemas.microsoft.com/office/powerpoint/2010/main" val="4224174585"/>
      </p:ext>
    </p:extLst>
  </p:cSld>
  <p:clrMapOvr>
    <a:masterClrMapping/>
  </p:clrMapOvr>
  <mc:AlternateContent xmlns:mc="http://schemas.openxmlformats.org/markup-compatibility/2006" xmlns:p14="http://schemas.microsoft.com/office/powerpoint/2010/main">
    <mc:Choice Requires="p14">
      <p:transition spd="med" p14:dur="700" advTm="8658">
        <p:fade/>
      </p:transition>
    </mc:Choice>
    <mc:Fallback xmlns="">
      <p:transition spd="med" advTm="8658">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8.3.1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小学数学学习评价的理念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3905043"/>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（一）评价的理念</a:t>
            </a:r>
          </a:p>
          <a:p>
            <a:pPr>
              <a:lnSpc>
                <a:spcPct val="150000"/>
              </a:lnSpc>
            </a:pPr>
            <a:r>
              <a:rPr lang="zh-CN" altLang="en-US" sz="2400" dirty="0">
                <a:latin typeface="微软雅黑" panose="020B0503020204020204" pitchFamily="34" charset="-122"/>
                <a:ea typeface="微软雅黑" panose="020B0503020204020204" pitchFamily="34" charset="-122"/>
              </a:rPr>
              <a:t>       对学生数学学习评价的主要目的是为了全面了解学生的数学学习历程，激励学生的学习和改进教师的教学。</a:t>
            </a:r>
          </a:p>
          <a:p>
            <a:pPr marL="457200" indent="-4572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、评价主体的多元化</a:t>
            </a:r>
          </a:p>
          <a:p>
            <a:pPr marL="457200" indent="-4572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、评价内容的多维性</a:t>
            </a:r>
          </a:p>
          <a:p>
            <a:pPr marL="457200" indent="-4572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、评价方式的多样化</a:t>
            </a:r>
          </a:p>
        </p:txBody>
      </p:sp>
    </p:spTree>
    <p:extLst>
      <p:ext uri="{BB962C8B-B14F-4D97-AF65-F5344CB8AC3E}">
        <p14:creationId xmlns:p14="http://schemas.microsoft.com/office/powerpoint/2010/main" val="25252542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8.3.1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小学数学学习评价的理念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396240" y="1416159"/>
            <a:ext cx="11628120" cy="4486741"/>
          </a:xfrm>
          <a:prstGeom prst="rect">
            <a:avLst/>
          </a:prstGeom>
          <a:noFill/>
        </p:spPr>
        <p:txBody>
          <a:bodyPr wrap="square" rtlCol="0">
            <a:spAutoFit/>
          </a:bodyPr>
          <a:lstStyle/>
          <a:p>
            <a:pPr>
              <a:lnSpc>
                <a:spcPct val="12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、评价主体的多元化</a:t>
            </a:r>
          </a:p>
          <a:p>
            <a:pPr>
              <a:lnSpc>
                <a:spcPct val="12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）教师评价学生；（</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）学生评价老师；（</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）学生评价学生；（</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）学生自我评价</a:t>
            </a:r>
          </a:p>
          <a:p>
            <a:pPr>
              <a:lnSpc>
                <a:spcPct val="12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、评价内容的多维性</a:t>
            </a:r>
          </a:p>
          <a:p>
            <a:pPr>
              <a:lnSpc>
                <a:spcPct val="12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）数学知识和技能的评价；（</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）情感和态度的评价；（</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）解决问题能力的评价；（</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）实践能力的评价</a:t>
            </a:r>
          </a:p>
          <a:p>
            <a:pPr>
              <a:lnSpc>
                <a:spcPct val="12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、评价方式的多样化</a:t>
            </a:r>
          </a:p>
          <a:p>
            <a:pPr>
              <a:lnSpc>
                <a:spcPct val="120000"/>
              </a:lnSpc>
            </a:pPr>
            <a:r>
              <a:rPr lang="zh-CN" altLang="en-US" sz="2400" dirty="0">
                <a:latin typeface="微软雅黑" panose="020B0503020204020204" pitchFamily="34" charset="-122"/>
                <a:ea typeface="微软雅黑" panose="020B0503020204020204" pitchFamily="34" charset="-122"/>
              </a:rPr>
              <a:t>       合作交流、动手实践等方面的能力，以及学习数学的情感和态度。评价的方式也是多种多样的，可以将考试</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含选择题、简答题、讨论题、开放题等</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、课题活动、撰写论文、小组活动、自我评价、面谈、提问、日常观察、学生档案等各种方法结合起来，把定量评价与定性评价结合起来，形成一种科学、合理的评价机制。</a:t>
            </a:r>
          </a:p>
        </p:txBody>
      </p:sp>
    </p:spTree>
    <p:extLst>
      <p:ext uri="{BB962C8B-B14F-4D97-AF65-F5344CB8AC3E}">
        <p14:creationId xmlns:p14="http://schemas.microsoft.com/office/powerpoint/2010/main" val="153499668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8.3.1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小学数学学习评价的理念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3351046"/>
          </a:xfrm>
          <a:prstGeom prst="rect">
            <a:avLst/>
          </a:prstGeom>
          <a:noFill/>
        </p:spPr>
        <p:txBody>
          <a:bodyPr wrap="square" rtlCol="0">
            <a:spAutoFit/>
          </a:bodyPr>
          <a:lstStyle/>
          <a:p>
            <a:pPr indent="457200">
              <a:lnSpc>
                <a:spcPct val="150000"/>
              </a:lnSpc>
            </a:pPr>
            <a:r>
              <a:rPr lang="zh-CN" altLang="en-US" sz="2400" dirty="0">
                <a:latin typeface="微软雅黑" panose="020B0503020204020204" pitchFamily="34" charset="-122"/>
                <a:ea typeface="微软雅黑" panose="020B0503020204020204" pitchFamily="34" charset="-122"/>
              </a:rPr>
              <a:t>  对学生数学学习的评价，既要关注其对知识与技能的理解和掌握，更要关注学生情感与态度的形成和发展；既要关注学生数学学习的结果，更要关注他们在学习过程中的变化和发展。评价的手段和形式应多样化，应重视过程评价，以定性描述为主，充分关注学生的个性差异，发挥评价的激励作用，保护学生的自尊心和自信心。教师要善于利用评价提供的大量信息，适时调整和改善教学过程。</a:t>
            </a:r>
          </a:p>
        </p:txBody>
      </p:sp>
    </p:spTree>
    <p:extLst>
      <p:ext uri="{BB962C8B-B14F-4D97-AF65-F5344CB8AC3E}">
        <p14:creationId xmlns:p14="http://schemas.microsoft.com/office/powerpoint/2010/main" val="357570265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8.3.1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小学数学学习评价的理念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196788" y="933147"/>
            <a:ext cx="10560424" cy="581057"/>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具体地说，对学生数学学习评价体现为如下几个方面的变化：</a:t>
            </a:r>
            <a:endParaRPr lang="en-US" altLang="zh-CN" sz="2400" dirty="0">
              <a:latin typeface="微软雅黑" panose="020B0503020204020204" pitchFamily="34" charset="-122"/>
              <a:ea typeface="微软雅黑" panose="020B0503020204020204" pitchFamily="34" charset="-122"/>
            </a:endParaRPr>
          </a:p>
        </p:txBody>
      </p:sp>
      <p:graphicFrame>
        <p:nvGraphicFramePr>
          <p:cNvPr id="2" name="表格 1">
            <a:extLst>
              <a:ext uri="{FF2B5EF4-FFF2-40B4-BE49-F238E27FC236}">
                <a16:creationId xmlns:a16="http://schemas.microsoft.com/office/drawing/2014/main" id="{F30ED96E-C070-E261-0830-1DF3ADE7B299}"/>
              </a:ext>
            </a:extLst>
          </p:cNvPr>
          <p:cNvGraphicFramePr>
            <a:graphicFrameLocks noGrp="1"/>
          </p:cNvGraphicFramePr>
          <p:nvPr>
            <p:extLst>
              <p:ext uri="{D42A27DB-BD31-4B8C-83A1-F6EECF244321}">
                <p14:modId xmlns:p14="http://schemas.microsoft.com/office/powerpoint/2010/main" val="3278995501"/>
              </p:ext>
            </p:extLst>
          </p:nvPr>
        </p:nvGraphicFramePr>
        <p:xfrm>
          <a:off x="1955800" y="1673521"/>
          <a:ext cx="8280400" cy="4706941"/>
        </p:xfrm>
        <a:graphic>
          <a:graphicData uri="http://schemas.openxmlformats.org/drawingml/2006/table">
            <a:tbl>
              <a:tblPr/>
              <a:tblGrid>
                <a:gridCol w="4032250">
                  <a:extLst>
                    <a:ext uri="{9D8B030D-6E8A-4147-A177-3AD203B41FA5}">
                      <a16:colId xmlns:a16="http://schemas.microsoft.com/office/drawing/2014/main" val="1704397646"/>
                    </a:ext>
                  </a:extLst>
                </a:gridCol>
                <a:gridCol w="4248150">
                  <a:extLst>
                    <a:ext uri="{9D8B030D-6E8A-4147-A177-3AD203B41FA5}">
                      <a16:colId xmlns:a16="http://schemas.microsoft.com/office/drawing/2014/main" val="3772327381"/>
                    </a:ext>
                  </a:extLst>
                </a:gridCol>
              </a:tblGrid>
              <a:tr h="45878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rgbClr val="FF3300"/>
                          </a:solidFill>
                          <a:effectLst/>
                          <a:latin typeface="Times New Roman" panose="02020603050405020304" pitchFamily="18" charset="0"/>
                          <a:ea typeface="黑体" panose="02010609060101010101" pitchFamily="49" charset="-122"/>
                          <a:cs typeface="Times New Roman" panose="02020603050405020304" pitchFamily="18" charset="0"/>
                        </a:rPr>
                        <a:t>加强的方面</a:t>
                      </a:r>
                      <a:endParaRPr kumimoji="0" lang="zh-CN" altLang="en-US" sz="1800" b="0" i="0" u="none" strike="noStrike" cap="none" normalizeH="0" baseline="0" dirty="0">
                        <a:ln>
                          <a:noFill/>
                        </a:ln>
                        <a:solidFill>
                          <a:srgbClr val="FF3300"/>
                        </a:solidFill>
                        <a:effectLst/>
                        <a:latin typeface="Tahoma" panose="020B060403050404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rgbClr val="FF3300"/>
                          </a:solidFill>
                          <a:effectLst/>
                          <a:latin typeface="Times New Roman" panose="02020603050405020304" pitchFamily="18" charset="0"/>
                          <a:ea typeface="黑体" panose="02010609060101010101" pitchFamily="49" charset="-122"/>
                          <a:cs typeface="Times New Roman" panose="02020603050405020304" pitchFamily="18" charset="0"/>
                        </a:rPr>
                        <a:t>削弱的方面</a:t>
                      </a:r>
                      <a:endParaRPr kumimoji="0" lang="zh-CN" altLang="en-US" sz="1800" b="0" i="0" u="none" strike="noStrike" cap="none" normalizeH="0" baseline="0">
                        <a:ln>
                          <a:noFill/>
                        </a:ln>
                        <a:solidFill>
                          <a:srgbClr val="FF3300"/>
                        </a:solidFill>
                        <a:effectLst/>
                        <a:latin typeface="Tahoma" panose="020B0604030504040204" pitchFamily="34" charset="0"/>
                        <a:ea typeface="黑体" panose="02010609060101010101" pitchFamily="49" charset="-122"/>
                        <a:cs typeface="Times New Roman" panose="02020603050405020304" pitchFamily="18"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19295875"/>
                  </a:ext>
                </a:extLst>
              </a:tr>
              <a:tr h="45878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评价的诊断和促进功能</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评价的甄别功能</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024310633"/>
                  </a:ext>
                </a:extLst>
              </a:tr>
              <a:tr h="449263">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评价是教学过程中一个有机组成部分</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chemeClr val="tx1"/>
                          </a:solidFill>
                          <a:effectLst/>
                          <a:latin typeface="方正楷体_GBK" pitchFamily="65" charset="-122"/>
                          <a:ea typeface="方正楷体_GBK" pitchFamily="65" charset="-122"/>
                          <a:cs typeface="Times New Roman" panose="02020603050405020304" pitchFamily="18" charset="0"/>
                        </a:rPr>
                        <a:t>评价简化为单一的终结性评价</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43376202"/>
                  </a:ext>
                </a:extLst>
              </a:tr>
              <a:tr h="460375">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chemeClr val="tx1"/>
                          </a:solidFill>
                          <a:effectLst/>
                          <a:latin typeface="方正楷体_GBK" pitchFamily="65" charset="-122"/>
                          <a:ea typeface="方正楷体_GBK" pitchFamily="65" charset="-122"/>
                          <a:cs typeface="Times New Roman" panose="02020603050405020304" pitchFamily="18" charset="0"/>
                        </a:rPr>
                        <a:t>对学生知道什么、是怎么思考的评价</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评价学生不知道什么</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542371851"/>
                  </a:ext>
                </a:extLst>
              </a:tr>
              <a:tr h="45878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chemeClr val="tx1"/>
                          </a:solidFill>
                          <a:effectLst/>
                          <a:latin typeface="方正楷体_GBK" pitchFamily="65" charset="-122"/>
                          <a:ea typeface="方正楷体_GBK" pitchFamily="65" charset="-122"/>
                          <a:cs typeface="Times New Roman" panose="02020603050405020304" pitchFamily="18" charset="0"/>
                        </a:rPr>
                        <a:t>关注学生自身的发展</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与他人的比较</a:t>
                      </a:r>
                      <a:r>
                        <a:rPr kumimoji="0" lang="en-US" altLang="zh-CN"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a:t>
                      </a: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分等排序</a:t>
                      </a:r>
                      <a:r>
                        <a:rPr kumimoji="0" lang="en-US" altLang="zh-CN"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72136566"/>
                  </a:ext>
                </a:extLst>
              </a:tr>
              <a:tr h="584200">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chemeClr val="tx1"/>
                          </a:solidFill>
                          <a:effectLst/>
                          <a:latin typeface="方正楷体_GBK" pitchFamily="65" charset="-122"/>
                          <a:ea typeface="方正楷体_GBK" pitchFamily="65" charset="-122"/>
                          <a:cs typeface="Times New Roman" panose="02020603050405020304" pitchFamily="18" charset="0"/>
                        </a:rPr>
                        <a:t>数学情感与态度的形成和发展</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仅关注数学知识和技能的理解和掌握</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3389439023"/>
                  </a:ext>
                </a:extLst>
              </a:tr>
              <a:tr h="460375">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chemeClr val="tx1"/>
                          </a:solidFill>
                          <a:effectLst/>
                          <a:latin typeface="方正楷体_GBK" pitchFamily="65" charset="-122"/>
                          <a:ea typeface="方正楷体_GBK" pitchFamily="65" charset="-122"/>
                          <a:cs typeface="Times New Roman" panose="02020603050405020304" pitchFamily="18" charset="0"/>
                        </a:rPr>
                        <a:t>学生在学习过程中的变化和发展</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仅关注学生数学学习的结果</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34502834"/>
                  </a:ext>
                </a:extLst>
              </a:tr>
              <a:tr h="45878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chemeClr val="tx1"/>
                          </a:solidFill>
                          <a:effectLst/>
                          <a:latin typeface="方正楷体_GBK" pitchFamily="65" charset="-122"/>
                          <a:ea typeface="方正楷体_GBK" pitchFamily="65" charset="-122"/>
                          <a:cs typeface="Times New Roman" panose="02020603050405020304" pitchFamily="18" charset="0"/>
                        </a:rPr>
                        <a:t>使用多样化的手段</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仅使用纸笔测验</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274472933"/>
                  </a:ext>
                </a:extLst>
              </a:tr>
              <a:tr h="45878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a:ln>
                            <a:noFill/>
                          </a:ln>
                          <a:solidFill>
                            <a:schemeClr val="tx1"/>
                          </a:solidFill>
                          <a:effectLst/>
                          <a:latin typeface="方正楷体_GBK" pitchFamily="65" charset="-122"/>
                          <a:ea typeface="方正楷体_GBK" pitchFamily="65" charset="-122"/>
                          <a:cs typeface="Times New Roman" panose="02020603050405020304" pitchFamily="18" charset="0"/>
                        </a:rPr>
                        <a:t>评价主体多样化</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仅有教师对学生的评价</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13713259"/>
                  </a:ext>
                </a:extLst>
              </a:tr>
              <a:tr h="458788">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定性评价与定量评价相结合</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buClr>
                          <a:schemeClr val="folHlink"/>
                        </a:buClr>
                        <a:buSzPct val="60000"/>
                        <a:buFont typeface="Wingdings" panose="05000000000000000000" pitchFamily="2" charset="2"/>
                        <a:defRPr sz="2800">
                          <a:solidFill>
                            <a:schemeClr val="tx1"/>
                          </a:solidFill>
                          <a:latin typeface="Tahoma" panose="020B0604030504040204" pitchFamily="34" charset="0"/>
                          <a:ea typeface="宋体" panose="02010600030101010101" pitchFamily="2" charset="-122"/>
                        </a:defRPr>
                      </a:lvl1pPr>
                      <a:lvl2pPr>
                        <a:spcBef>
                          <a:spcPct val="20000"/>
                        </a:spcBef>
                        <a:buClr>
                          <a:schemeClr val="hlink"/>
                        </a:buClr>
                        <a:buSzPct val="55000"/>
                        <a:buFont typeface="Wingdings" panose="05000000000000000000" pitchFamily="2" charset="2"/>
                        <a:defRPr sz="2400">
                          <a:solidFill>
                            <a:schemeClr val="tx1"/>
                          </a:solidFill>
                          <a:latin typeface="Tahoma" panose="020B0604030504040204" pitchFamily="34" charset="0"/>
                          <a:ea typeface="宋体" panose="02010600030101010101" pitchFamily="2" charset="-122"/>
                        </a:defRPr>
                      </a:lvl2pPr>
                      <a:lvl3pPr>
                        <a:spcBef>
                          <a:spcPct val="20000"/>
                        </a:spcBef>
                        <a:buClr>
                          <a:schemeClr val="folHlink"/>
                        </a:buClr>
                        <a:buSzPct val="50000"/>
                        <a:buFont typeface="Wingdings" panose="05000000000000000000" pitchFamily="2" charset="2"/>
                        <a:defRPr sz="2000">
                          <a:solidFill>
                            <a:schemeClr val="tx1"/>
                          </a:solidFill>
                          <a:latin typeface="Tahoma" panose="020B0604030504040204" pitchFamily="34" charset="0"/>
                          <a:ea typeface="宋体" panose="02010600030101010101" pitchFamily="2" charset="-122"/>
                        </a:defRPr>
                      </a:lvl3pPr>
                      <a:lvl4pPr>
                        <a:spcBef>
                          <a:spcPct val="20000"/>
                        </a:spcBef>
                        <a:buClr>
                          <a:schemeClr val="accent2"/>
                        </a:buClr>
                        <a:buSzPct val="55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4pPr>
                      <a:lvl5pPr>
                        <a:spcBef>
                          <a:spcPct val="20000"/>
                        </a:spcBef>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5pPr>
                      <a:lvl6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6pPr>
                      <a:lvl7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7pPr>
                      <a:lvl8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8pPr>
                      <a:lvl9pPr fontAlgn="base">
                        <a:spcBef>
                          <a:spcPct val="20000"/>
                        </a:spcBef>
                        <a:spcAft>
                          <a:spcPct val="0"/>
                        </a:spcAft>
                        <a:buClr>
                          <a:schemeClr val="accent1"/>
                        </a:buClr>
                        <a:buSzPct val="50000"/>
                        <a:buFont typeface="Wingdings" panose="05000000000000000000" pitchFamily="2" charset="2"/>
                        <a:defRPr>
                          <a:solidFill>
                            <a:schemeClr val="tx1"/>
                          </a:solidFill>
                          <a:latin typeface="Tahoma" panose="020B060403050404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chemeClr val="folHlink"/>
                        </a:buClr>
                        <a:buSzPct val="60000"/>
                        <a:buFont typeface="Wingdings" panose="05000000000000000000" pitchFamily="2" charset="2"/>
                        <a:buNone/>
                        <a:tabLst/>
                      </a:pPr>
                      <a:r>
                        <a:rPr kumimoji="0" lang="zh-CN" altLang="en-US" sz="1800" b="0" i="0" u="none" strike="noStrike" cap="none" normalizeH="0" baseline="0" dirty="0">
                          <a:ln>
                            <a:noFill/>
                          </a:ln>
                          <a:solidFill>
                            <a:schemeClr val="tx1"/>
                          </a:solidFill>
                          <a:effectLst/>
                          <a:latin typeface="方正楷体_GBK" pitchFamily="65" charset="-122"/>
                          <a:ea typeface="方正楷体_GBK" pitchFamily="65" charset="-122"/>
                          <a:cs typeface="Times New Roman" panose="02020603050405020304" pitchFamily="18" charset="0"/>
                        </a:rPr>
                        <a:t>只有定量评价</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949675347"/>
                  </a:ext>
                </a:extLst>
              </a:tr>
            </a:tbl>
          </a:graphicData>
        </a:graphic>
      </p:graphicFrame>
    </p:spTree>
    <p:extLst>
      <p:ext uri="{BB962C8B-B14F-4D97-AF65-F5344CB8AC3E}">
        <p14:creationId xmlns:p14="http://schemas.microsoft.com/office/powerpoint/2010/main" val="166690678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8.3.1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小学数学学习评价的理念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5013039"/>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（二）评价中要注意的若干问题</a:t>
            </a:r>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、注重对学生数学学习过程的评价</a:t>
            </a:r>
          </a:p>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、恰当评价学生基础知识和基本技能的理解和掌握</a:t>
            </a:r>
          </a:p>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、重视对学生发现问题和解决问题能力的评价</a:t>
            </a:r>
          </a:p>
          <a:p>
            <a:pPr>
              <a:lnSpc>
                <a:spcPct val="150000"/>
              </a:lnSpc>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、评价主体和方式要多样化 </a:t>
            </a:r>
          </a:p>
          <a:p>
            <a:pPr>
              <a:lnSpc>
                <a:spcPct val="150000"/>
              </a:lnSpc>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、评价结果的呈现应以定性和定量相结合的方式</a:t>
            </a:r>
          </a:p>
          <a:p>
            <a:pPr>
              <a:lnSpc>
                <a:spcPct val="150000"/>
              </a:lnSpc>
            </a:pPr>
            <a:r>
              <a:rPr lang="zh-CN" altLang="en-US" sz="2400" dirty="0">
                <a:latin typeface="微软雅黑" panose="020B0503020204020204" pitchFamily="34" charset="-122"/>
                <a:ea typeface="微软雅黑" panose="020B0503020204020204" pitchFamily="34" charset="-122"/>
              </a:rPr>
              <a:t>      评价结果的呈现应以定性和定量相结合的方式。应采用鼓励性语言，发挥评价的激励作用。让人人体会到只要你在某个方面付出了努力就能获得公正的、客观的评价。另外，评价要关注学生的个性差异，保护学生的自尊心和自信心。</a:t>
            </a:r>
          </a:p>
        </p:txBody>
      </p:sp>
    </p:spTree>
    <p:extLst>
      <p:ext uri="{BB962C8B-B14F-4D97-AF65-F5344CB8AC3E}">
        <p14:creationId xmlns:p14="http://schemas.microsoft.com/office/powerpoint/2010/main" val="130029464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8.3.2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小学数学学习评价的功能</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2243050"/>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）诊断的功能</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）引导的功能</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）激励的功能</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）反思的功能 </a:t>
            </a:r>
          </a:p>
        </p:txBody>
      </p:sp>
    </p:spTree>
    <p:extLst>
      <p:ext uri="{BB962C8B-B14F-4D97-AF65-F5344CB8AC3E}">
        <p14:creationId xmlns:p14="http://schemas.microsoft.com/office/powerpoint/2010/main" val="418144828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8.3.3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小学数学学习评价的形式</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4929939"/>
          </a:xfrm>
          <a:prstGeom prst="rect">
            <a:avLst/>
          </a:prstGeom>
          <a:noFill/>
        </p:spPr>
        <p:txBody>
          <a:bodyPr wrap="square" rtlCol="0">
            <a:spAutoFit/>
          </a:bodyPr>
          <a:lstStyle/>
          <a:p>
            <a:pPr>
              <a:lnSpc>
                <a:spcPct val="120000"/>
              </a:lnSpc>
            </a:pPr>
            <a:r>
              <a:rPr lang="zh-CN" altLang="en-US" sz="2400" dirty="0">
                <a:latin typeface="微软雅黑" panose="020B0503020204020204" pitchFamily="34" charset="-122"/>
                <a:ea typeface="微软雅黑" panose="020B0503020204020204" pitchFamily="34" charset="-122"/>
              </a:rPr>
              <a:t>（一）课堂观察</a:t>
            </a:r>
          </a:p>
          <a:p>
            <a:pPr>
              <a:lnSpc>
                <a:spcPct val="120000"/>
              </a:lnSpc>
            </a:pPr>
            <a:r>
              <a:rPr lang="zh-CN" altLang="en-US" sz="2400" dirty="0">
                <a:latin typeface="微软雅黑" panose="020B0503020204020204" pitchFamily="34" charset="-122"/>
                <a:ea typeface="微软雅黑" panose="020B0503020204020204" pitchFamily="34" charset="-122"/>
              </a:rPr>
              <a:t>       在课堂观察时，教师不仅要关注学生知识、技能的掌握情况，而且要关注学生其他方面的表现。课堂观察可采取随时记录一些重要信息的方式，也可以运用课堂观察检核表对学生进行比较系统的观察。</a:t>
            </a:r>
          </a:p>
          <a:p>
            <a:pPr>
              <a:lnSpc>
                <a:spcPct val="120000"/>
              </a:lnSpc>
            </a:pPr>
            <a:r>
              <a:rPr lang="zh-CN" altLang="en-US" sz="2400" dirty="0">
                <a:latin typeface="微软雅黑" panose="020B0503020204020204" pitchFamily="34" charset="-122"/>
                <a:ea typeface="微软雅黑" panose="020B0503020204020204" pitchFamily="34" charset="-122"/>
              </a:rPr>
              <a:t>       当学生在回答提问或进行练习时，通过课堂观察，教师便能及时了解学生学习的情况，从而给予鼓励和强化，或给予指导与矫正。教师也可以根据实际需要，关注学生突出的一二个方面。</a:t>
            </a:r>
          </a:p>
          <a:p>
            <a:pPr>
              <a:lnSpc>
                <a:spcPct val="120000"/>
              </a:lnSpc>
            </a:pPr>
            <a:r>
              <a:rPr lang="zh-CN" altLang="en-US" sz="2400" dirty="0">
                <a:latin typeface="微软雅黑" panose="020B0503020204020204" pitchFamily="34" charset="-122"/>
                <a:ea typeface="微软雅黑" panose="020B0503020204020204" pitchFamily="34" charset="-122"/>
              </a:rPr>
              <a:t>（二）成长记录袋</a:t>
            </a:r>
          </a:p>
          <a:p>
            <a:pPr>
              <a:lnSpc>
                <a:spcPct val="120000"/>
              </a:lnSpc>
            </a:pPr>
            <a:r>
              <a:rPr lang="zh-CN" altLang="en-US" sz="2400" dirty="0">
                <a:latin typeface="微软雅黑" panose="020B0503020204020204" pitchFamily="34" charset="-122"/>
                <a:ea typeface="微软雅黑" panose="020B0503020204020204" pitchFamily="34" charset="-122"/>
              </a:rPr>
              <a:t>（三）开放性任务</a:t>
            </a:r>
          </a:p>
          <a:p>
            <a:pPr>
              <a:lnSpc>
                <a:spcPct val="120000"/>
              </a:lnSpc>
            </a:pPr>
            <a:r>
              <a:rPr lang="zh-CN" altLang="en-US" sz="2400" dirty="0">
                <a:latin typeface="微软雅黑" panose="020B0503020204020204" pitchFamily="34" charset="-122"/>
                <a:ea typeface="微软雅黑" panose="020B0503020204020204" pitchFamily="34" charset="-122"/>
              </a:rPr>
              <a:t>（四）调查和实验</a:t>
            </a:r>
          </a:p>
          <a:p>
            <a:pPr>
              <a:lnSpc>
                <a:spcPct val="120000"/>
              </a:lnSpc>
            </a:pPr>
            <a:r>
              <a:rPr lang="zh-CN" altLang="en-US" sz="2400" dirty="0">
                <a:latin typeface="微软雅黑" panose="020B0503020204020204" pitchFamily="34" charset="-122"/>
                <a:ea typeface="微软雅黑" panose="020B0503020204020204" pitchFamily="34" charset="-122"/>
              </a:rPr>
              <a:t>（五）数学日记</a:t>
            </a:r>
          </a:p>
        </p:txBody>
      </p:sp>
    </p:spTree>
    <p:extLst>
      <p:ext uri="{BB962C8B-B14F-4D97-AF65-F5344CB8AC3E}">
        <p14:creationId xmlns:p14="http://schemas.microsoft.com/office/powerpoint/2010/main" val="3000166109"/>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054F2656-0756-8E5A-C970-E173FE169C02}"/>
              </a:ext>
            </a:extLst>
          </p:cNvPr>
          <p:cNvSpPr/>
          <p:nvPr/>
        </p:nvSpPr>
        <p:spPr>
          <a:xfrm>
            <a:off x="701040" y="2164080"/>
            <a:ext cx="10302240" cy="3738820"/>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梯形 2"/>
          <p:cNvSpPr/>
          <p:nvPr/>
        </p:nvSpPr>
        <p:spPr>
          <a:xfrm>
            <a:off x="-4546" y="181579"/>
            <a:ext cx="6481546"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616405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8.3.3 </a:t>
            </a:r>
            <a:r>
              <a:rPr lang="zh-CN" altLang="en-US" sz="3200" b="1" dirty="0">
                <a:latin typeface="微软雅黑" panose="020B0503020204020204" charset="-122"/>
                <a:ea typeface="微软雅黑" panose="020B0503020204020204" charset="-122"/>
                <a:sym typeface="微软雅黑" panose="020B0503020204020204" charset="-122"/>
              </a:rPr>
              <a:t>小学数学学习评价的形式</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4560607"/>
          </a:xfrm>
          <a:prstGeom prst="rect">
            <a:avLst/>
          </a:prstGeom>
          <a:noFill/>
        </p:spPr>
        <p:txBody>
          <a:bodyPr wrap="square" rtlCol="0">
            <a:spAutoFit/>
          </a:bodyPr>
          <a:lstStyle/>
          <a:p>
            <a:pPr>
              <a:lnSpc>
                <a:spcPct val="120000"/>
              </a:lnSpc>
            </a:pPr>
            <a:r>
              <a:rPr lang="zh-CN" altLang="en-US" sz="2800" dirty="0">
                <a:latin typeface="微软雅黑" panose="020B0503020204020204" pitchFamily="34" charset="-122"/>
                <a:ea typeface="微软雅黑" panose="020B0503020204020204" pitchFamily="34" charset="-122"/>
              </a:rPr>
              <a:t>数学日记</a:t>
            </a:r>
            <a:endParaRPr lang="en-US" altLang="zh-CN" sz="2800" dirty="0">
              <a:latin typeface="微软雅黑" panose="020B0503020204020204" pitchFamily="34" charset="-122"/>
              <a:ea typeface="微软雅黑" panose="020B0503020204020204" pitchFamily="34" charset="-122"/>
            </a:endParaRPr>
          </a:p>
          <a:p>
            <a:pPr>
              <a:lnSpc>
                <a:spcPct val="120000"/>
              </a:lnSpc>
            </a:pPr>
            <a:endParaRPr lang="en-US" altLang="zh-CN" sz="2400" dirty="0">
              <a:latin typeface="微软雅黑" panose="020B0503020204020204" pitchFamily="34" charset="-122"/>
              <a:ea typeface="微软雅黑" panose="020B0503020204020204" pitchFamily="34" charset="-122"/>
            </a:endParaRPr>
          </a:p>
          <a:p>
            <a:pPr>
              <a:lnSpc>
                <a:spcPct val="120000"/>
              </a:lnSpc>
            </a:pPr>
            <a:r>
              <a:rPr lang="zh-CN" altLang="en-US" sz="2400" dirty="0">
                <a:latin typeface="微软雅黑" panose="020B0503020204020204" pitchFamily="34" charset="-122"/>
                <a:ea typeface="微软雅黑" panose="020B0503020204020204" pitchFamily="34" charset="-122"/>
              </a:rPr>
              <a:t>年   月   日            </a:t>
            </a:r>
          </a:p>
          <a:p>
            <a:pPr>
              <a:lnSpc>
                <a:spcPct val="120000"/>
              </a:lnSpc>
            </a:pPr>
            <a:r>
              <a:rPr lang="zh-CN" altLang="en-US" sz="2400" dirty="0">
                <a:latin typeface="微软雅黑" panose="020B0503020204020204" pitchFamily="34" charset="-122"/>
                <a:ea typeface="微软雅黑" panose="020B0503020204020204" pitchFamily="34" charset="-122"/>
              </a:rPr>
              <a:t>姓名：            </a:t>
            </a:r>
          </a:p>
          <a:p>
            <a:pPr>
              <a:lnSpc>
                <a:spcPct val="120000"/>
              </a:lnSpc>
            </a:pPr>
            <a:r>
              <a:rPr lang="zh-CN" altLang="en-US" sz="2400" dirty="0">
                <a:latin typeface="微软雅黑" panose="020B0503020204020204" pitchFamily="34" charset="-122"/>
                <a:ea typeface="微软雅黑" panose="020B0503020204020204" pitchFamily="34" charset="-122"/>
              </a:rPr>
              <a:t>今天数学课的课题：                   </a:t>
            </a:r>
          </a:p>
          <a:p>
            <a:pPr>
              <a:lnSpc>
                <a:spcPct val="120000"/>
              </a:lnSpc>
            </a:pPr>
            <a:r>
              <a:rPr lang="zh-CN" altLang="en-US" sz="2400" dirty="0">
                <a:latin typeface="微软雅黑" panose="020B0503020204020204" pitchFamily="34" charset="-122"/>
                <a:ea typeface="微软雅黑" panose="020B0503020204020204" pitchFamily="34" charset="-122"/>
              </a:rPr>
              <a:t>所涉及的重要数学概念：</a:t>
            </a:r>
          </a:p>
          <a:p>
            <a:pPr>
              <a:lnSpc>
                <a:spcPct val="120000"/>
              </a:lnSpc>
            </a:pPr>
            <a:r>
              <a:rPr lang="zh-CN" altLang="en-US" sz="2400" dirty="0">
                <a:latin typeface="微软雅黑" panose="020B0503020204020204" pitchFamily="34" charset="-122"/>
                <a:ea typeface="微软雅黑" panose="020B0503020204020204" pitchFamily="34" charset="-122"/>
              </a:rPr>
              <a:t>理解得最好的地方：</a:t>
            </a:r>
          </a:p>
          <a:p>
            <a:pPr>
              <a:lnSpc>
                <a:spcPct val="120000"/>
              </a:lnSpc>
            </a:pPr>
            <a:r>
              <a:rPr lang="zh-CN" altLang="en-US" sz="2400" dirty="0">
                <a:latin typeface="微软雅黑" panose="020B0503020204020204" pitchFamily="34" charset="-122"/>
                <a:ea typeface="微软雅黑" panose="020B0503020204020204" pitchFamily="34" charset="-122"/>
              </a:rPr>
              <a:t>不明白或还需要进一步理解的地方：</a:t>
            </a:r>
          </a:p>
          <a:p>
            <a:pPr>
              <a:lnSpc>
                <a:spcPct val="120000"/>
              </a:lnSpc>
            </a:pPr>
            <a:r>
              <a:rPr lang="zh-CN" altLang="en-US" sz="2400" dirty="0">
                <a:latin typeface="微软雅黑" panose="020B0503020204020204" pitchFamily="34" charset="-122"/>
                <a:ea typeface="微软雅黑" panose="020B0503020204020204" pitchFamily="34" charset="-122"/>
              </a:rPr>
              <a:t>所学的内容能否应用在日常生活中，举例说明：</a:t>
            </a:r>
          </a:p>
          <a:p>
            <a:pPr>
              <a:lnSpc>
                <a:spcPct val="120000"/>
              </a:lnSpc>
            </a:pP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764580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D:\360data\重要数据\桌面\rolled newspaper (5)副本.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8"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9"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TextBox 7"/>
          <p:cNvSpPr txBox="1"/>
          <p:nvPr/>
        </p:nvSpPr>
        <p:spPr>
          <a:xfrm>
            <a:off x="-1560405" y="2500918"/>
            <a:ext cx="15312809" cy="1446550"/>
          </a:xfrm>
          <a:prstGeom prst="rect">
            <a:avLst/>
          </a:prstGeom>
          <a:noFill/>
        </p:spPr>
        <p:txBody>
          <a:bodyPr wrap="square" rtlCol="0">
            <a:spAutoFit/>
          </a:bodyPr>
          <a:lstStyle/>
          <a:p>
            <a:pPr algn="ctr"/>
            <a:r>
              <a:rPr lang="zh-CN" altLang="en-US" sz="8800" spc="500" dirty="0">
                <a:solidFill>
                  <a:srgbClr val="002060"/>
                </a:solidFill>
                <a:latin typeface="Microsoft YaHei" charset="0"/>
                <a:ea typeface="Microsoft YaHei" charset="0"/>
                <a:cs typeface="Microsoft YaHei" charset="0"/>
              </a:rPr>
              <a:t>谢 谢 </a:t>
            </a:r>
            <a:r>
              <a:rPr lang="en-US" altLang="zh-CN" sz="8800" spc="500" dirty="0">
                <a:solidFill>
                  <a:srgbClr val="002060"/>
                </a:solidFill>
                <a:latin typeface="Microsoft YaHei" charset="0"/>
                <a:ea typeface="Microsoft YaHei" charset="0"/>
                <a:cs typeface="Microsoft YaHei" charset="0"/>
              </a:rPr>
              <a:t>!</a:t>
            </a:r>
            <a:endParaRPr lang="zh-CN" altLang="en-US" sz="8800" spc="500" dirty="0">
              <a:solidFill>
                <a:srgbClr val="002060"/>
              </a:solidFill>
              <a:latin typeface="Microsoft YaHei" charset="0"/>
              <a:ea typeface="Microsoft YaHei" charset="0"/>
              <a:cs typeface="Microsoft YaHei" charset="0"/>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863" y="139079"/>
            <a:ext cx="725453" cy="725453"/>
          </a:xfrm>
          <a:prstGeom prst="rect">
            <a:avLst/>
          </a:prstGeom>
        </p:spPr>
      </p:pic>
    </p:spTree>
    <p:extLst>
      <p:ext uri="{BB962C8B-B14F-4D97-AF65-F5344CB8AC3E}">
        <p14:creationId xmlns:p14="http://schemas.microsoft.com/office/powerpoint/2010/main" val="992019391"/>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09906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44266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8.1  </a:t>
            </a:r>
            <a:r>
              <a:rPr lang="zh-CN" altLang="en-US" sz="3200" b="1" dirty="0">
                <a:latin typeface="微软雅黑" panose="020B0503020204020204" charset="-122"/>
                <a:ea typeface="微软雅黑" panose="020B0503020204020204" charset="-122"/>
                <a:sym typeface="微软雅黑" panose="020B0503020204020204" charset="-122"/>
              </a:rPr>
              <a:t>小学数学教育评价</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520049"/>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8.1.1 </a:t>
            </a:r>
            <a:r>
              <a:rPr lang="zh-CN" altLang="en-US" sz="2800" dirty="0">
                <a:latin typeface="微软雅黑" panose="020B0503020204020204" pitchFamily="34" charset="-122"/>
                <a:ea typeface="微软雅黑" panose="020B0503020204020204" pitchFamily="34" charset="-122"/>
              </a:rPr>
              <a:t>小学数学教育评价的内涵</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8.1.2 </a:t>
            </a:r>
            <a:r>
              <a:rPr lang="zh-CN" altLang="en-US" sz="2800" dirty="0">
                <a:latin typeface="微软雅黑" panose="020B0503020204020204" pitchFamily="34" charset="-122"/>
                <a:ea typeface="微软雅黑" panose="020B0503020204020204" pitchFamily="34" charset="-122"/>
              </a:rPr>
              <a:t>小学数学教育评价的意义</a:t>
            </a:r>
            <a:endParaRPr lang="en-US" altLang="zh-CN" sz="28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8.1.3 </a:t>
            </a:r>
            <a:r>
              <a:rPr lang="zh-CN" altLang="en-US" sz="2800" dirty="0">
                <a:latin typeface="微软雅黑" panose="020B0503020204020204" pitchFamily="34" charset="-122"/>
                <a:ea typeface="微软雅黑" panose="020B0503020204020204" pitchFamily="34" charset="-122"/>
              </a:rPr>
              <a:t>小学数学教育评价的方法</a:t>
            </a:r>
          </a:p>
          <a:p>
            <a:pPr>
              <a:lnSpc>
                <a:spcPct val="150000"/>
              </a:lnSpc>
            </a:pP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281628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60257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6327217"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8.1.1 </a:t>
            </a:r>
            <a:r>
              <a:rPr lang="zh-CN" altLang="en-US" sz="3200" b="1" dirty="0">
                <a:latin typeface="微软雅黑" panose="020B0503020204020204" charset="-122"/>
                <a:ea typeface="微软雅黑" panose="020B0503020204020204" charset="-122"/>
                <a:sym typeface="微软雅黑" panose="020B0503020204020204" charset="-122"/>
              </a:rPr>
              <a:t>小学数学教育评价的内涵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4459041"/>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评价的定义是多种多样的，如斯塔弗尔比姆（</a:t>
            </a:r>
            <a:r>
              <a:rPr lang="en-US" altLang="zh-CN" sz="2400" dirty="0" err="1">
                <a:latin typeface="微软雅黑" panose="020B0503020204020204" pitchFamily="34" charset="-122"/>
                <a:ea typeface="微软雅黑" panose="020B0503020204020204" pitchFamily="34" charset="-122"/>
              </a:rPr>
              <a:t>Stuffle</a:t>
            </a:r>
            <a:r>
              <a:rPr lang="en-US" altLang="zh-CN" sz="2400" dirty="0">
                <a:latin typeface="微软雅黑" panose="020B0503020204020204" pitchFamily="34" charset="-122"/>
                <a:ea typeface="微软雅黑" panose="020B0503020204020204" pitchFamily="34" charset="-122"/>
              </a:rPr>
              <a:t>-beam</a:t>
            </a:r>
            <a:r>
              <a:rPr lang="zh-CN" altLang="en-US" sz="2400" dirty="0">
                <a:latin typeface="微软雅黑" panose="020B0503020204020204" pitchFamily="34" charset="-122"/>
                <a:ea typeface="微软雅黑" panose="020B0503020204020204" pitchFamily="34" charset="-122"/>
              </a:rPr>
              <a:t>）等人把评价表达成“是为了进行问题选择判断而描述获得和提供有用信息的过程”。在这一意义上，评价既包含了测验的意思，又包含了测量的意义。 </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教育评价是对实现教学目标程度的教育行为进行系统的定量与定性描述，最终作出价值判断的过程。数学教学评价可表述为：根据数学教育目标的要求，通过系统地收集有关信息，对数学教育活动的社会价值进行判断的过程。 </a:t>
            </a:r>
          </a:p>
        </p:txBody>
      </p:sp>
    </p:spTree>
    <p:extLst>
      <p:ext uri="{BB962C8B-B14F-4D97-AF65-F5344CB8AC3E}">
        <p14:creationId xmlns:p14="http://schemas.microsoft.com/office/powerpoint/2010/main" val="16336770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60257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6327217"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8.1.1 </a:t>
            </a:r>
            <a:r>
              <a:rPr lang="zh-CN" altLang="en-US" sz="3200" b="1" dirty="0">
                <a:latin typeface="微软雅黑" panose="020B0503020204020204" charset="-122"/>
                <a:ea typeface="微软雅黑" panose="020B0503020204020204" charset="-122"/>
                <a:sym typeface="微软雅黑" panose="020B0503020204020204" charset="-122"/>
              </a:rPr>
              <a:t>小学数学教育评价的内涵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376518" y="1416159"/>
            <a:ext cx="11259670" cy="5567037"/>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狭义的小学数学教育评价是指按照小学数学教育目标，对数学教育活动的效果、达到数学教学大纲要求的程度、学生数学学习成绩和数学能力发展水平进行科学评价的过程。这是一种在数学教育目标界定范围之内，侧重于数学教学活动过程及教学效果的数学教育评价概念。</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广义的小学数学教育评价是指对小学数学教育的各个方面的评价。从现代系统科学的角度分析，学校数学教育由数学教育目标系统、数学教学活动系统和数学教育评价三个子系统构成。因此，小学数学教育评价应该是对这三个子系统科学判断的过程，它是按照特定社会的教育性质、方针和政策，对数学教育目标、数学教学活动的评价和对这些评价的再评价。 </a:t>
            </a:r>
            <a:br>
              <a:rPr lang="zh-CN" altLang="en-US" sz="2400" dirty="0">
                <a:latin typeface="微软雅黑" panose="020B0503020204020204" pitchFamily="34" charset="-122"/>
                <a:ea typeface="微软雅黑" panose="020B0503020204020204" pitchFamily="34" charset="-122"/>
              </a:rPr>
            </a:br>
            <a:endParaRPr lang="zh-CN" altLang="en-US"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350292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60257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6327217"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8.1.2 </a:t>
            </a:r>
            <a:r>
              <a:rPr lang="zh-CN" altLang="en-US" sz="3200" b="1" dirty="0">
                <a:latin typeface="微软雅黑" panose="020B0503020204020204" charset="-122"/>
                <a:ea typeface="微软雅黑" panose="020B0503020204020204" charset="-122"/>
                <a:sym typeface="微软雅黑" panose="020B0503020204020204" charset="-122"/>
              </a:rPr>
              <a:t>小学数学教育评价的意义</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）促进数学教育目标的完善和发展</a:t>
            </a:r>
          </a:p>
          <a:p>
            <a:pPr marL="457200" indent="-4572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）促进数学教学活动系统的演化和发展</a:t>
            </a:r>
          </a:p>
          <a:p>
            <a:pPr marL="457200" indent="-4572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）促进数学教育评价理论的不断发展</a:t>
            </a:r>
          </a:p>
        </p:txBody>
      </p:sp>
    </p:spTree>
    <p:extLst>
      <p:ext uri="{BB962C8B-B14F-4D97-AF65-F5344CB8AC3E}">
        <p14:creationId xmlns:p14="http://schemas.microsoft.com/office/powerpoint/2010/main" val="155815587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60257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6327217"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8.1.3 </a:t>
            </a:r>
            <a:r>
              <a:rPr lang="zh-CN" altLang="en-US" sz="3200" b="1" dirty="0">
                <a:latin typeface="微软雅黑" panose="020B0503020204020204" charset="-122"/>
                <a:ea typeface="微软雅黑" panose="020B0503020204020204" charset="-122"/>
                <a:sym typeface="微软雅黑" panose="020B0503020204020204" charset="-122"/>
              </a:rPr>
              <a:t>小学数学教育评价的方法</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560424" cy="5105372"/>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800" b="1" dirty="0">
                <a:latin typeface="微软雅黑" panose="020B0503020204020204" pitchFamily="34" charset="-122"/>
                <a:ea typeface="微软雅黑" panose="020B0503020204020204" pitchFamily="34" charset="-122"/>
              </a:rPr>
              <a:t>（</a:t>
            </a:r>
            <a:r>
              <a:rPr lang="en-US" altLang="zh-CN" sz="2800" b="1" dirty="0">
                <a:latin typeface="微软雅黑" panose="020B0503020204020204" pitchFamily="34" charset="-122"/>
                <a:ea typeface="微软雅黑" panose="020B0503020204020204" pitchFamily="34" charset="-122"/>
              </a:rPr>
              <a:t>1</a:t>
            </a:r>
            <a:r>
              <a:rPr lang="zh-CN" altLang="en-US" sz="2800" b="1" dirty="0">
                <a:latin typeface="微软雅黑" panose="020B0503020204020204" pitchFamily="34" charset="-122"/>
                <a:ea typeface="微软雅黑" panose="020B0503020204020204" pitchFamily="34" charset="-122"/>
              </a:rPr>
              <a:t>）量化评价方法</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量化评价方法又称定量评价方法，是一种以数字和度量来描述、说明教育现象、课程实践进而从数量的分析与比较中推断评价对象成效的方法， </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优点在于：量化评价的设计是预先确定的，比较概括和具体，易于控制和操作；量化的结果便于数学处理，有助于提高评价的精确性；量化的指标往往是客观化的指标，因而有助于提高评价的客观性；量化评价有助于对评价对象作出明确的等级区分。</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缺点在于：是在评价过程中，常将事实与价值分离，更注重评价的标准化程序和预先设计。</a:t>
            </a:r>
          </a:p>
        </p:txBody>
      </p:sp>
    </p:spTree>
    <p:extLst>
      <p:ext uri="{BB962C8B-B14F-4D97-AF65-F5344CB8AC3E}">
        <p14:creationId xmlns:p14="http://schemas.microsoft.com/office/powerpoint/2010/main" val="281312044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60257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6327217"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8.1.3 </a:t>
            </a:r>
            <a:r>
              <a:rPr lang="zh-CN" altLang="en-US" sz="3200" b="1" dirty="0">
                <a:latin typeface="微软雅黑" panose="020B0503020204020204" charset="-122"/>
                <a:ea typeface="微软雅黑" panose="020B0503020204020204" charset="-122"/>
                <a:sym typeface="微软雅黑" panose="020B0503020204020204" charset="-122"/>
              </a:rPr>
              <a:t>小学数学教育评价的方法</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878542" y="1416159"/>
            <a:ext cx="10488705" cy="5013039"/>
          </a:xfrm>
          <a:prstGeom prst="rect">
            <a:avLst/>
          </a:prstGeom>
          <a:noFill/>
        </p:spPr>
        <p:txBody>
          <a:bodyPr wrap="square" rtlCol="0">
            <a:spAutoFit/>
          </a:bodyPr>
          <a:lstStyle/>
          <a:p>
            <a:pPr>
              <a:lnSpc>
                <a:spcPct val="150000"/>
              </a:lnSpc>
            </a:pPr>
            <a:r>
              <a:rPr lang="zh-CN" altLang="en-US" sz="2800" b="1" dirty="0">
                <a:latin typeface="微软雅黑" panose="020B0503020204020204" pitchFamily="34" charset="-122"/>
                <a:ea typeface="微软雅黑" panose="020B0503020204020204" pitchFamily="34" charset="-122"/>
              </a:rPr>
              <a:t>（</a:t>
            </a:r>
            <a:r>
              <a:rPr lang="en-US" altLang="zh-CN" sz="2800" b="1" dirty="0">
                <a:latin typeface="微软雅黑" panose="020B0503020204020204" pitchFamily="34" charset="-122"/>
                <a:ea typeface="微软雅黑" panose="020B0503020204020204" pitchFamily="34" charset="-122"/>
              </a:rPr>
              <a:t>2</a:t>
            </a:r>
            <a:r>
              <a:rPr lang="zh-CN" altLang="en-US" sz="2800" b="1" dirty="0">
                <a:latin typeface="微软雅黑" panose="020B0503020204020204" pitchFamily="34" charset="-122"/>
                <a:ea typeface="微软雅黑" panose="020B0503020204020204" pitchFamily="34" charset="-122"/>
              </a:rPr>
              <a:t>）质性评价方法</a:t>
            </a:r>
          </a:p>
          <a:p>
            <a:pPr marL="457200" indent="-457200">
              <a:lnSpc>
                <a:spcPct val="13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质性评价方法也称自然主义的评价方法。它是力图通过自然的调查，全面充分地提示和描述评价对象的各种特质，以彰显其中的意义，促进理解 。</a:t>
            </a:r>
          </a:p>
          <a:p>
            <a:pPr>
              <a:lnSpc>
                <a:spcPct val="130000"/>
              </a:lnSpc>
            </a:pPr>
            <a:r>
              <a:rPr lang="zh-CN" altLang="en-US" sz="2400" dirty="0">
                <a:latin typeface="微软雅黑" panose="020B0503020204020204" pitchFamily="34" charset="-122"/>
                <a:ea typeface="微软雅黑" panose="020B0503020204020204" pitchFamily="34" charset="-122"/>
              </a:rPr>
              <a:t>特点在于：</a:t>
            </a:r>
          </a:p>
          <a:p>
            <a:pPr marL="457200" indent="-457200">
              <a:lnSpc>
                <a:spcPct val="13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以自然情境为直接的资料来源，评价者是一个评价工具，评价者需要参与评价对象有直接的接触，需要在评价情境中进行观察、了解和交流；</a:t>
            </a:r>
          </a:p>
          <a:p>
            <a:pPr marL="457200" indent="-457200">
              <a:lnSpc>
                <a:spcPct val="13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是描述性的，评价资料的收集多以文字或图片说明，而不化为数字。即使采用统计数据，也是为了描述现象，而不是对数据本身进行相关分析；</a:t>
            </a:r>
          </a:p>
          <a:p>
            <a:pPr marL="457200" indent="-457200">
              <a:lnSpc>
                <a:spcPct val="13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坚持整体观，要求评价者注重现象的整体性和相关性，对评价对象进行整体的、关联式的考察。</a:t>
            </a:r>
          </a:p>
        </p:txBody>
      </p:sp>
    </p:spTree>
    <p:extLst>
      <p:ext uri="{BB962C8B-B14F-4D97-AF65-F5344CB8AC3E}">
        <p14:creationId xmlns:p14="http://schemas.microsoft.com/office/powerpoint/2010/main" val="268613623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09906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44266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8.2  </a:t>
            </a:r>
            <a:r>
              <a:rPr lang="zh-CN" altLang="en-US" sz="3200" b="1" dirty="0">
                <a:latin typeface="微软雅黑" panose="020B0503020204020204" charset="-122"/>
                <a:ea typeface="微软雅黑" panose="020B0503020204020204" charset="-122"/>
                <a:sym typeface="微软雅黑" panose="020B0503020204020204" charset="-122"/>
              </a:rPr>
              <a:t>小学数学教学评价</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601546"/>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8.2.1 </a:t>
            </a:r>
            <a:r>
              <a:rPr lang="zh-CN" altLang="en-US" sz="2800" dirty="0">
                <a:latin typeface="微软雅黑" panose="020B0503020204020204" pitchFamily="34" charset="-122"/>
                <a:ea typeface="微软雅黑" panose="020B0503020204020204" pitchFamily="34" charset="-122"/>
              </a:rPr>
              <a:t>数学教学评价的意义</a:t>
            </a:r>
            <a:endParaRPr lang="en-US" altLang="zh-CN" sz="28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8.2.2 </a:t>
            </a:r>
            <a:r>
              <a:rPr lang="zh-CN" altLang="en-US" sz="2800" dirty="0">
                <a:latin typeface="微软雅黑" panose="020B0503020204020204" pitchFamily="34" charset="-122"/>
                <a:ea typeface="微软雅黑" panose="020B0503020204020204" pitchFamily="34" charset="-122"/>
              </a:rPr>
              <a:t>数学教学评价的基本方法</a:t>
            </a:r>
            <a:endParaRPr lang="en-US" altLang="zh-CN" sz="2800" dirty="0">
              <a:latin typeface="微软雅黑" panose="020B0503020204020204" pitchFamily="34" charset="-122"/>
              <a:ea typeface="微软雅黑" panose="020B0503020204020204" pitchFamily="34" charset="-122"/>
            </a:endParaRP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8.2.3 </a:t>
            </a:r>
            <a:r>
              <a:rPr lang="zh-CN" altLang="en-US" sz="2800" dirty="0">
                <a:latin typeface="微软雅黑" panose="020B0503020204020204" pitchFamily="34" charset="-122"/>
                <a:ea typeface="微软雅黑" panose="020B0503020204020204" pitchFamily="34" charset="-122"/>
              </a:rPr>
              <a:t>优秀的数学教学特征</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8.2.4 </a:t>
            </a:r>
            <a:r>
              <a:rPr lang="zh-CN" altLang="en-US" sz="2800" dirty="0">
                <a:latin typeface="微软雅黑" panose="020B0503020204020204" pitchFamily="34" charset="-122"/>
                <a:ea typeface="微软雅黑" panose="020B0503020204020204" pitchFamily="34" charset="-122"/>
              </a:rPr>
              <a:t>数学课堂教学评价标准的建构</a:t>
            </a: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674375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主题1" id="{68AED96C-2D05-4F86-9B4B-75C251B7065E}" vid="{8E48C31E-A04F-48DD-90EF-B317FA03F751}"/>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2528</Words>
  <Application>Microsoft Office PowerPoint</Application>
  <PresentationFormat>宽屏</PresentationFormat>
  <Paragraphs>209</Paragraphs>
  <Slides>28</Slides>
  <Notes>26</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28</vt:i4>
      </vt:variant>
    </vt:vector>
  </HeadingPairs>
  <TitlesOfParts>
    <vt:vector size="43" baseType="lpstr">
      <vt:lpstr>等线</vt:lpstr>
      <vt:lpstr>等线 Light</vt:lpstr>
      <vt:lpstr>方正楷体_GBK</vt:lpstr>
      <vt:lpstr>黑体</vt:lpstr>
      <vt:lpstr>宋体</vt:lpstr>
      <vt:lpstr>Microsoft YaHei</vt:lpstr>
      <vt:lpstr>Microsoft YaHei</vt:lpstr>
      <vt:lpstr>Arial</vt:lpstr>
      <vt:lpstr>Calibri</vt:lpstr>
      <vt:lpstr>Segoe UI Semilight</vt:lpstr>
      <vt:lpstr>Tahoma</vt:lpstr>
      <vt:lpstr>Times New Roman</vt:lpstr>
      <vt:lpstr>Wingdings</vt:lpstr>
      <vt:lpstr>主题1</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Yiming Cao</cp:lastModifiedBy>
  <cp:revision>538</cp:revision>
  <dcterms:created xsi:type="dcterms:W3CDTF">2015-05-05T08:02:00Z</dcterms:created>
  <dcterms:modified xsi:type="dcterms:W3CDTF">2022-07-28T00:31:51Z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2052-10.1.0.7223</vt:lpwstr>
  </property>
</Properties>
</file>