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6"/>
  </p:notesMasterIdLst>
  <p:sldIdLst>
    <p:sldId id="256" r:id="rId2"/>
    <p:sldId id="258" r:id="rId3"/>
    <p:sldId id="257" r:id="rId4"/>
    <p:sldId id="282" r:id="rId5"/>
    <p:sldId id="344" r:id="rId6"/>
    <p:sldId id="345" r:id="rId7"/>
    <p:sldId id="346" r:id="rId8"/>
    <p:sldId id="347" r:id="rId9"/>
    <p:sldId id="348" r:id="rId10"/>
    <p:sldId id="350" r:id="rId11"/>
    <p:sldId id="351" r:id="rId12"/>
    <p:sldId id="355" r:id="rId13"/>
    <p:sldId id="356" r:id="rId14"/>
    <p:sldId id="352" r:id="rId15"/>
    <p:sldId id="353" r:id="rId16"/>
    <p:sldId id="349" r:id="rId17"/>
    <p:sldId id="358" r:id="rId18"/>
    <p:sldId id="365" r:id="rId19"/>
    <p:sldId id="366" r:id="rId20"/>
    <p:sldId id="367" r:id="rId21"/>
    <p:sldId id="368" r:id="rId22"/>
    <p:sldId id="369" r:id="rId23"/>
    <p:sldId id="370" r:id="rId24"/>
    <p:sldId id="363" r:id="rId25"/>
    <p:sldId id="396" r:id="rId26"/>
    <p:sldId id="372" r:id="rId27"/>
    <p:sldId id="371" r:id="rId28"/>
    <p:sldId id="374" r:id="rId29"/>
    <p:sldId id="373" r:id="rId30"/>
    <p:sldId id="397" r:id="rId31"/>
    <p:sldId id="398" r:id="rId32"/>
    <p:sldId id="399" r:id="rId33"/>
    <p:sldId id="375" r:id="rId34"/>
    <p:sldId id="400" r:id="rId35"/>
    <p:sldId id="376" r:id="rId36"/>
    <p:sldId id="377" r:id="rId37"/>
    <p:sldId id="378" r:id="rId38"/>
    <p:sldId id="379" r:id="rId39"/>
    <p:sldId id="395" r:id="rId40"/>
    <p:sldId id="290" r:id="rId41"/>
    <p:sldId id="382" r:id="rId42"/>
    <p:sldId id="381" r:id="rId43"/>
    <p:sldId id="383" r:id="rId44"/>
    <p:sldId id="384" r:id="rId45"/>
    <p:sldId id="385" r:id="rId46"/>
    <p:sldId id="387" r:id="rId47"/>
    <p:sldId id="386" r:id="rId48"/>
    <p:sldId id="388" r:id="rId49"/>
    <p:sldId id="391" r:id="rId50"/>
    <p:sldId id="392" r:id="rId51"/>
    <p:sldId id="390" r:id="rId52"/>
    <p:sldId id="393" r:id="rId53"/>
    <p:sldId id="394" r:id="rId54"/>
    <p:sldId id="287" r:id="rId55"/>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5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74B0"/>
    <a:srgbClr val="00A2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9" autoAdjust="0"/>
    <p:restoredTop sz="94612" autoAdjust="0"/>
  </p:normalViewPr>
  <p:slideViewPr>
    <p:cSldViewPr showGuides="1">
      <p:cViewPr varScale="1">
        <p:scale>
          <a:sx n="79" d="100"/>
          <a:sy n="79" d="100"/>
        </p:scale>
        <p:origin x="125" y="-77"/>
      </p:cViewPr>
      <p:guideLst>
        <p:guide orient="horz" pos="275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5994CD-D03A-4101-9E89-56D6B0A8209F}" type="datetimeFigureOut">
              <a:rPr lang="zh-CN" altLang="en-US" smtClean="0"/>
              <a:pPr/>
              <a:t>2022/7/2</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50C85C-E9D3-4231-B599-154D482DB761}" type="slidenum">
              <a:rPr lang="zh-CN" altLang="en-US" smtClean="0"/>
              <a:pPr/>
              <a:t>‹#›</a:t>
            </a:fld>
            <a:endParaRPr lang="zh-CN" altLang="en-US"/>
          </a:p>
        </p:txBody>
      </p:sp>
    </p:spTree>
    <p:extLst>
      <p:ext uri="{BB962C8B-B14F-4D97-AF65-F5344CB8AC3E}">
        <p14:creationId xmlns:p14="http://schemas.microsoft.com/office/powerpoint/2010/main" val="34304434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a:t>
            </a:fld>
            <a:endParaRPr lang="zh-CN" altLang="en-US"/>
          </a:p>
        </p:txBody>
      </p:sp>
    </p:spTree>
    <p:extLst>
      <p:ext uri="{BB962C8B-B14F-4D97-AF65-F5344CB8AC3E}">
        <p14:creationId xmlns:p14="http://schemas.microsoft.com/office/powerpoint/2010/main" val="36760793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10</a:t>
            </a:fld>
            <a:endParaRPr lang="zh-CN" altLang="en-US"/>
          </a:p>
        </p:txBody>
      </p:sp>
    </p:spTree>
    <p:extLst>
      <p:ext uri="{BB962C8B-B14F-4D97-AF65-F5344CB8AC3E}">
        <p14:creationId xmlns:p14="http://schemas.microsoft.com/office/powerpoint/2010/main" val="22634378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11</a:t>
            </a:fld>
            <a:endParaRPr lang="zh-CN" altLang="en-US"/>
          </a:p>
        </p:txBody>
      </p:sp>
    </p:spTree>
    <p:extLst>
      <p:ext uri="{BB962C8B-B14F-4D97-AF65-F5344CB8AC3E}">
        <p14:creationId xmlns:p14="http://schemas.microsoft.com/office/powerpoint/2010/main" val="1324281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12</a:t>
            </a:fld>
            <a:endParaRPr lang="zh-CN" altLang="en-US"/>
          </a:p>
        </p:txBody>
      </p:sp>
    </p:spTree>
    <p:extLst>
      <p:ext uri="{BB962C8B-B14F-4D97-AF65-F5344CB8AC3E}">
        <p14:creationId xmlns:p14="http://schemas.microsoft.com/office/powerpoint/2010/main" val="11084310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13</a:t>
            </a:fld>
            <a:endParaRPr lang="zh-CN" altLang="en-US"/>
          </a:p>
        </p:txBody>
      </p:sp>
    </p:spTree>
    <p:extLst>
      <p:ext uri="{BB962C8B-B14F-4D97-AF65-F5344CB8AC3E}">
        <p14:creationId xmlns:p14="http://schemas.microsoft.com/office/powerpoint/2010/main" val="10205047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14</a:t>
            </a:fld>
            <a:endParaRPr lang="zh-CN" altLang="en-US"/>
          </a:p>
        </p:txBody>
      </p:sp>
    </p:spTree>
    <p:extLst>
      <p:ext uri="{BB962C8B-B14F-4D97-AF65-F5344CB8AC3E}">
        <p14:creationId xmlns:p14="http://schemas.microsoft.com/office/powerpoint/2010/main" val="4836850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15</a:t>
            </a:fld>
            <a:endParaRPr lang="zh-CN" altLang="en-US"/>
          </a:p>
        </p:txBody>
      </p:sp>
    </p:spTree>
    <p:extLst>
      <p:ext uri="{BB962C8B-B14F-4D97-AF65-F5344CB8AC3E}">
        <p14:creationId xmlns:p14="http://schemas.microsoft.com/office/powerpoint/2010/main" val="21500192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16</a:t>
            </a:fld>
            <a:endParaRPr lang="zh-CN" altLang="en-US"/>
          </a:p>
        </p:txBody>
      </p:sp>
    </p:spTree>
    <p:extLst>
      <p:ext uri="{BB962C8B-B14F-4D97-AF65-F5344CB8AC3E}">
        <p14:creationId xmlns:p14="http://schemas.microsoft.com/office/powerpoint/2010/main" val="35130517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17</a:t>
            </a:fld>
            <a:endParaRPr lang="zh-CN" altLang="en-US"/>
          </a:p>
        </p:txBody>
      </p:sp>
    </p:spTree>
    <p:extLst>
      <p:ext uri="{BB962C8B-B14F-4D97-AF65-F5344CB8AC3E}">
        <p14:creationId xmlns:p14="http://schemas.microsoft.com/office/powerpoint/2010/main" val="5520233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18</a:t>
            </a:fld>
            <a:endParaRPr lang="zh-CN" altLang="en-US"/>
          </a:p>
        </p:txBody>
      </p:sp>
    </p:spTree>
    <p:extLst>
      <p:ext uri="{BB962C8B-B14F-4D97-AF65-F5344CB8AC3E}">
        <p14:creationId xmlns:p14="http://schemas.microsoft.com/office/powerpoint/2010/main" val="383569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19</a:t>
            </a:fld>
            <a:endParaRPr lang="zh-CN" altLang="en-US"/>
          </a:p>
        </p:txBody>
      </p:sp>
    </p:spTree>
    <p:extLst>
      <p:ext uri="{BB962C8B-B14F-4D97-AF65-F5344CB8AC3E}">
        <p14:creationId xmlns:p14="http://schemas.microsoft.com/office/powerpoint/2010/main" val="234044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a:t>
            </a:fld>
            <a:endParaRPr lang="zh-CN" altLang="en-US"/>
          </a:p>
        </p:txBody>
      </p:sp>
    </p:spTree>
    <p:extLst>
      <p:ext uri="{BB962C8B-B14F-4D97-AF65-F5344CB8AC3E}">
        <p14:creationId xmlns:p14="http://schemas.microsoft.com/office/powerpoint/2010/main" val="6723036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20</a:t>
            </a:fld>
            <a:endParaRPr lang="zh-CN" altLang="en-US"/>
          </a:p>
        </p:txBody>
      </p:sp>
    </p:spTree>
    <p:extLst>
      <p:ext uri="{BB962C8B-B14F-4D97-AF65-F5344CB8AC3E}">
        <p14:creationId xmlns:p14="http://schemas.microsoft.com/office/powerpoint/2010/main" val="37107607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21</a:t>
            </a:fld>
            <a:endParaRPr lang="zh-CN" altLang="en-US"/>
          </a:p>
        </p:txBody>
      </p:sp>
    </p:spTree>
    <p:extLst>
      <p:ext uri="{BB962C8B-B14F-4D97-AF65-F5344CB8AC3E}">
        <p14:creationId xmlns:p14="http://schemas.microsoft.com/office/powerpoint/2010/main" val="1228457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22</a:t>
            </a:fld>
            <a:endParaRPr lang="zh-CN" altLang="en-US"/>
          </a:p>
        </p:txBody>
      </p:sp>
    </p:spTree>
    <p:extLst>
      <p:ext uri="{BB962C8B-B14F-4D97-AF65-F5344CB8AC3E}">
        <p14:creationId xmlns:p14="http://schemas.microsoft.com/office/powerpoint/2010/main" val="28910558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23</a:t>
            </a:fld>
            <a:endParaRPr lang="zh-CN" altLang="en-US"/>
          </a:p>
        </p:txBody>
      </p:sp>
    </p:spTree>
    <p:extLst>
      <p:ext uri="{BB962C8B-B14F-4D97-AF65-F5344CB8AC3E}">
        <p14:creationId xmlns:p14="http://schemas.microsoft.com/office/powerpoint/2010/main" val="13246960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24</a:t>
            </a:fld>
            <a:endParaRPr lang="zh-CN" altLang="en-US"/>
          </a:p>
        </p:txBody>
      </p:sp>
    </p:spTree>
    <p:extLst>
      <p:ext uri="{BB962C8B-B14F-4D97-AF65-F5344CB8AC3E}">
        <p14:creationId xmlns:p14="http://schemas.microsoft.com/office/powerpoint/2010/main" val="7098543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25</a:t>
            </a:fld>
            <a:endParaRPr lang="zh-CN" altLang="en-US"/>
          </a:p>
        </p:txBody>
      </p:sp>
    </p:spTree>
    <p:extLst>
      <p:ext uri="{BB962C8B-B14F-4D97-AF65-F5344CB8AC3E}">
        <p14:creationId xmlns:p14="http://schemas.microsoft.com/office/powerpoint/2010/main" val="34743949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26</a:t>
            </a:fld>
            <a:endParaRPr lang="zh-CN" altLang="en-US"/>
          </a:p>
        </p:txBody>
      </p:sp>
    </p:spTree>
    <p:extLst>
      <p:ext uri="{BB962C8B-B14F-4D97-AF65-F5344CB8AC3E}">
        <p14:creationId xmlns:p14="http://schemas.microsoft.com/office/powerpoint/2010/main" val="26308249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27</a:t>
            </a:fld>
            <a:endParaRPr lang="zh-CN" altLang="en-US"/>
          </a:p>
        </p:txBody>
      </p:sp>
    </p:spTree>
    <p:extLst>
      <p:ext uri="{BB962C8B-B14F-4D97-AF65-F5344CB8AC3E}">
        <p14:creationId xmlns:p14="http://schemas.microsoft.com/office/powerpoint/2010/main" val="28551625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28</a:t>
            </a:fld>
            <a:endParaRPr lang="zh-CN" altLang="en-US"/>
          </a:p>
        </p:txBody>
      </p:sp>
    </p:spTree>
    <p:extLst>
      <p:ext uri="{BB962C8B-B14F-4D97-AF65-F5344CB8AC3E}">
        <p14:creationId xmlns:p14="http://schemas.microsoft.com/office/powerpoint/2010/main" val="3580604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29</a:t>
            </a:fld>
            <a:endParaRPr lang="zh-CN" altLang="en-US"/>
          </a:p>
        </p:txBody>
      </p:sp>
    </p:spTree>
    <p:extLst>
      <p:ext uri="{BB962C8B-B14F-4D97-AF65-F5344CB8AC3E}">
        <p14:creationId xmlns:p14="http://schemas.microsoft.com/office/powerpoint/2010/main" val="4284304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a:t>
            </a:fld>
            <a:endParaRPr lang="zh-CN" altLang="en-US"/>
          </a:p>
        </p:txBody>
      </p:sp>
    </p:spTree>
    <p:extLst>
      <p:ext uri="{BB962C8B-B14F-4D97-AF65-F5344CB8AC3E}">
        <p14:creationId xmlns:p14="http://schemas.microsoft.com/office/powerpoint/2010/main" val="15958345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30</a:t>
            </a:fld>
            <a:endParaRPr lang="zh-CN" altLang="en-US"/>
          </a:p>
        </p:txBody>
      </p:sp>
    </p:spTree>
    <p:extLst>
      <p:ext uri="{BB962C8B-B14F-4D97-AF65-F5344CB8AC3E}">
        <p14:creationId xmlns:p14="http://schemas.microsoft.com/office/powerpoint/2010/main" val="28222868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31</a:t>
            </a:fld>
            <a:endParaRPr lang="zh-CN" altLang="en-US"/>
          </a:p>
        </p:txBody>
      </p:sp>
    </p:spTree>
    <p:extLst>
      <p:ext uri="{BB962C8B-B14F-4D97-AF65-F5344CB8AC3E}">
        <p14:creationId xmlns:p14="http://schemas.microsoft.com/office/powerpoint/2010/main" val="41971064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32</a:t>
            </a:fld>
            <a:endParaRPr lang="zh-CN" altLang="en-US"/>
          </a:p>
        </p:txBody>
      </p:sp>
    </p:spTree>
    <p:extLst>
      <p:ext uri="{BB962C8B-B14F-4D97-AF65-F5344CB8AC3E}">
        <p14:creationId xmlns:p14="http://schemas.microsoft.com/office/powerpoint/2010/main" val="29358879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33</a:t>
            </a:fld>
            <a:endParaRPr lang="zh-CN" altLang="en-US"/>
          </a:p>
        </p:txBody>
      </p:sp>
    </p:spTree>
    <p:extLst>
      <p:ext uri="{BB962C8B-B14F-4D97-AF65-F5344CB8AC3E}">
        <p14:creationId xmlns:p14="http://schemas.microsoft.com/office/powerpoint/2010/main" val="15343874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34</a:t>
            </a:fld>
            <a:endParaRPr lang="zh-CN" altLang="en-US"/>
          </a:p>
        </p:txBody>
      </p:sp>
    </p:spTree>
    <p:extLst>
      <p:ext uri="{BB962C8B-B14F-4D97-AF65-F5344CB8AC3E}">
        <p14:creationId xmlns:p14="http://schemas.microsoft.com/office/powerpoint/2010/main" val="5447056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35</a:t>
            </a:fld>
            <a:endParaRPr lang="zh-CN" altLang="en-US"/>
          </a:p>
        </p:txBody>
      </p:sp>
    </p:spTree>
    <p:extLst>
      <p:ext uri="{BB962C8B-B14F-4D97-AF65-F5344CB8AC3E}">
        <p14:creationId xmlns:p14="http://schemas.microsoft.com/office/powerpoint/2010/main" val="20118299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36</a:t>
            </a:fld>
            <a:endParaRPr lang="zh-CN" altLang="en-US"/>
          </a:p>
        </p:txBody>
      </p:sp>
    </p:spTree>
    <p:extLst>
      <p:ext uri="{BB962C8B-B14F-4D97-AF65-F5344CB8AC3E}">
        <p14:creationId xmlns:p14="http://schemas.microsoft.com/office/powerpoint/2010/main" val="2076027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37</a:t>
            </a:fld>
            <a:endParaRPr lang="zh-CN" altLang="en-US"/>
          </a:p>
        </p:txBody>
      </p:sp>
    </p:spTree>
    <p:extLst>
      <p:ext uri="{BB962C8B-B14F-4D97-AF65-F5344CB8AC3E}">
        <p14:creationId xmlns:p14="http://schemas.microsoft.com/office/powerpoint/2010/main" val="15197439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38</a:t>
            </a:fld>
            <a:endParaRPr lang="zh-CN" altLang="en-US"/>
          </a:p>
        </p:txBody>
      </p:sp>
    </p:spTree>
    <p:extLst>
      <p:ext uri="{BB962C8B-B14F-4D97-AF65-F5344CB8AC3E}">
        <p14:creationId xmlns:p14="http://schemas.microsoft.com/office/powerpoint/2010/main" val="15506603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39</a:t>
            </a:fld>
            <a:endParaRPr lang="zh-CN" altLang="en-US"/>
          </a:p>
        </p:txBody>
      </p:sp>
    </p:spTree>
    <p:extLst>
      <p:ext uri="{BB962C8B-B14F-4D97-AF65-F5344CB8AC3E}">
        <p14:creationId xmlns:p14="http://schemas.microsoft.com/office/powerpoint/2010/main" val="13469086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4</a:t>
            </a:fld>
            <a:endParaRPr lang="zh-CN" altLang="en-US"/>
          </a:p>
        </p:txBody>
      </p:sp>
    </p:spTree>
    <p:extLst>
      <p:ext uri="{BB962C8B-B14F-4D97-AF65-F5344CB8AC3E}">
        <p14:creationId xmlns:p14="http://schemas.microsoft.com/office/powerpoint/2010/main" val="8485202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40</a:t>
            </a:fld>
            <a:endParaRPr lang="zh-CN" altLang="en-US"/>
          </a:p>
        </p:txBody>
      </p:sp>
    </p:spTree>
    <p:extLst>
      <p:ext uri="{BB962C8B-B14F-4D97-AF65-F5344CB8AC3E}">
        <p14:creationId xmlns:p14="http://schemas.microsoft.com/office/powerpoint/2010/main" val="11683961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41</a:t>
            </a:fld>
            <a:endParaRPr lang="zh-CN" altLang="en-US"/>
          </a:p>
        </p:txBody>
      </p:sp>
    </p:spTree>
    <p:extLst>
      <p:ext uri="{BB962C8B-B14F-4D97-AF65-F5344CB8AC3E}">
        <p14:creationId xmlns:p14="http://schemas.microsoft.com/office/powerpoint/2010/main" val="11966608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42</a:t>
            </a:fld>
            <a:endParaRPr lang="zh-CN" altLang="en-US"/>
          </a:p>
        </p:txBody>
      </p:sp>
    </p:spTree>
    <p:extLst>
      <p:ext uri="{BB962C8B-B14F-4D97-AF65-F5344CB8AC3E}">
        <p14:creationId xmlns:p14="http://schemas.microsoft.com/office/powerpoint/2010/main" val="30540944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43</a:t>
            </a:fld>
            <a:endParaRPr lang="zh-CN" altLang="en-US"/>
          </a:p>
        </p:txBody>
      </p:sp>
    </p:spTree>
    <p:extLst>
      <p:ext uri="{BB962C8B-B14F-4D97-AF65-F5344CB8AC3E}">
        <p14:creationId xmlns:p14="http://schemas.microsoft.com/office/powerpoint/2010/main" val="197818065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44</a:t>
            </a:fld>
            <a:endParaRPr lang="zh-CN" altLang="en-US"/>
          </a:p>
        </p:txBody>
      </p:sp>
    </p:spTree>
    <p:extLst>
      <p:ext uri="{BB962C8B-B14F-4D97-AF65-F5344CB8AC3E}">
        <p14:creationId xmlns:p14="http://schemas.microsoft.com/office/powerpoint/2010/main" val="355832590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45</a:t>
            </a:fld>
            <a:endParaRPr lang="zh-CN" altLang="en-US"/>
          </a:p>
        </p:txBody>
      </p:sp>
    </p:spTree>
    <p:extLst>
      <p:ext uri="{BB962C8B-B14F-4D97-AF65-F5344CB8AC3E}">
        <p14:creationId xmlns:p14="http://schemas.microsoft.com/office/powerpoint/2010/main" val="31772227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46</a:t>
            </a:fld>
            <a:endParaRPr lang="zh-CN" altLang="en-US"/>
          </a:p>
        </p:txBody>
      </p:sp>
    </p:spTree>
    <p:extLst>
      <p:ext uri="{BB962C8B-B14F-4D97-AF65-F5344CB8AC3E}">
        <p14:creationId xmlns:p14="http://schemas.microsoft.com/office/powerpoint/2010/main" val="20255978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47</a:t>
            </a:fld>
            <a:endParaRPr lang="zh-CN" altLang="en-US"/>
          </a:p>
        </p:txBody>
      </p:sp>
    </p:spTree>
    <p:extLst>
      <p:ext uri="{BB962C8B-B14F-4D97-AF65-F5344CB8AC3E}">
        <p14:creationId xmlns:p14="http://schemas.microsoft.com/office/powerpoint/2010/main" val="16593177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48</a:t>
            </a:fld>
            <a:endParaRPr lang="zh-CN" altLang="en-US"/>
          </a:p>
        </p:txBody>
      </p:sp>
    </p:spTree>
    <p:extLst>
      <p:ext uri="{BB962C8B-B14F-4D97-AF65-F5344CB8AC3E}">
        <p14:creationId xmlns:p14="http://schemas.microsoft.com/office/powerpoint/2010/main" val="17799306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49</a:t>
            </a:fld>
            <a:endParaRPr lang="zh-CN" altLang="en-US"/>
          </a:p>
        </p:txBody>
      </p:sp>
    </p:spTree>
    <p:extLst>
      <p:ext uri="{BB962C8B-B14F-4D97-AF65-F5344CB8AC3E}">
        <p14:creationId xmlns:p14="http://schemas.microsoft.com/office/powerpoint/2010/main" val="7294676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5</a:t>
            </a:fld>
            <a:endParaRPr lang="zh-CN" altLang="en-US"/>
          </a:p>
        </p:txBody>
      </p:sp>
    </p:spTree>
    <p:extLst>
      <p:ext uri="{BB962C8B-B14F-4D97-AF65-F5344CB8AC3E}">
        <p14:creationId xmlns:p14="http://schemas.microsoft.com/office/powerpoint/2010/main" val="20739696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50</a:t>
            </a:fld>
            <a:endParaRPr lang="zh-CN" altLang="en-US"/>
          </a:p>
        </p:txBody>
      </p:sp>
    </p:spTree>
    <p:extLst>
      <p:ext uri="{BB962C8B-B14F-4D97-AF65-F5344CB8AC3E}">
        <p14:creationId xmlns:p14="http://schemas.microsoft.com/office/powerpoint/2010/main" val="4840619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51</a:t>
            </a:fld>
            <a:endParaRPr lang="zh-CN" altLang="en-US"/>
          </a:p>
        </p:txBody>
      </p:sp>
    </p:spTree>
    <p:extLst>
      <p:ext uri="{BB962C8B-B14F-4D97-AF65-F5344CB8AC3E}">
        <p14:creationId xmlns:p14="http://schemas.microsoft.com/office/powerpoint/2010/main" val="341271606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52</a:t>
            </a:fld>
            <a:endParaRPr lang="zh-CN" altLang="en-US"/>
          </a:p>
        </p:txBody>
      </p:sp>
    </p:spTree>
    <p:extLst>
      <p:ext uri="{BB962C8B-B14F-4D97-AF65-F5344CB8AC3E}">
        <p14:creationId xmlns:p14="http://schemas.microsoft.com/office/powerpoint/2010/main" val="192457995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53</a:t>
            </a:fld>
            <a:endParaRPr lang="zh-CN" altLang="en-US"/>
          </a:p>
        </p:txBody>
      </p:sp>
    </p:spTree>
    <p:extLst>
      <p:ext uri="{BB962C8B-B14F-4D97-AF65-F5344CB8AC3E}">
        <p14:creationId xmlns:p14="http://schemas.microsoft.com/office/powerpoint/2010/main" val="32769903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54</a:t>
            </a:fld>
            <a:endParaRPr lang="zh-CN" altLang="en-US"/>
          </a:p>
        </p:txBody>
      </p:sp>
    </p:spTree>
    <p:extLst>
      <p:ext uri="{BB962C8B-B14F-4D97-AF65-F5344CB8AC3E}">
        <p14:creationId xmlns:p14="http://schemas.microsoft.com/office/powerpoint/2010/main" val="2176506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6</a:t>
            </a:fld>
            <a:endParaRPr lang="zh-CN" altLang="en-US"/>
          </a:p>
        </p:txBody>
      </p:sp>
    </p:spTree>
    <p:extLst>
      <p:ext uri="{BB962C8B-B14F-4D97-AF65-F5344CB8AC3E}">
        <p14:creationId xmlns:p14="http://schemas.microsoft.com/office/powerpoint/2010/main" val="2953315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7</a:t>
            </a:fld>
            <a:endParaRPr lang="zh-CN" altLang="en-US"/>
          </a:p>
        </p:txBody>
      </p:sp>
    </p:spTree>
    <p:extLst>
      <p:ext uri="{BB962C8B-B14F-4D97-AF65-F5344CB8AC3E}">
        <p14:creationId xmlns:p14="http://schemas.microsoft.com/office/powerpoint/2010/main" val="948707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8</a:t>
            </a:fld>
            <a:endParaRPr lang="zh-CN" altLang="en-US"/>
          </a:p>
        </p:txBody>
      </p:sp>
    </p:spTree>
    <p:extLst>
      <p:ext uri="{BB962C8B-B14F-4D97-AF65-F5344CB8AC3E}">
        <p14:creationId xmlns:p14="http://schemas.microsoft.com/office/powerpoint/2010/main" val="2554269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9</a:t>
            </a:fld>
            <a:endParaRPr lang="zh-CN" altLang="en-US"/>
          </a:p>
        </p:txBody>
      </p:sp>
    </p:spTree>
    <p:extLst>
      <p:ext uri="{BB962C8B-B14F-4D97-AF65-F5344CB8AC3E}">
        <p14:creationId xmlns:p14="http://schemas.microsoft.com/office/powerpoint/2010/main" val="1548945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30"/>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16" indent="0" algn="ctr">
              <a:buNone/>
              <a:defRPr>
                <a:solidFill>
                  <a:schemeClr val="tx1">
                    <a:tint val="75000"/>
                  </a:schemeClr>
                </a:solidFill>
              </a:defRPr>
            </a:lvl2pPr>
            <a:lvl3pPr marL="914430" indent="0" algn="ctr">
              <a:buNone/>
              <a:defRPr>
                <a:solidFill>
                  <a:schemeClr val="tx1">
                    <a:tint val="75000"/>
                  </a:schemeClr>
                </a:solidFill>
              </a:defRPr>
            </a:lvl3pPr>
            <a:lvl4pPr marL="1371645" indent="0" algn="ctr">
              <a:buNone/>
              <a:defRPr>
                <a:solidFill>
                  <a:schemeClr val="tx1">
                    <a:tint val="75000"/>
                  </a:schemeClr>
                </a:solidFill>
              </a:defRPr>
            </a:lvl4pPr>
            <a:lvl5pPr marL="1828861" indent="0" algn="ctr">
              <a:buNone/>
              <a:defRPr>
                <a:solidFill>
                  <a:schemeClr val="tx1">
                    <a:tint val="75000"/>
                  </a:schemeClr>
                </a:solidFill>
              </a:defRPr>
            </a:lvl5pPr>
            <a:lvl6pPr marL="2286077" indent="0" algn="ctr">
              <a:buNone/>
              <a:defRPr>
                <a:solidFill>
                  <a:schemeClr val="tx1">
                    <a:tint val="75000"/>
                  </a:schemeClr>
                </a:solidFill>
              </a:defRPr>
            </a:lvl6pPr>
            <a:lvl7pPr marL="2743291" indent="0" algn="ctr">
              <a:buNone/>
              <a:defRPr>
                <a:solidFill>
                  <a:schemeClr val="tx1">
                    <a:tint val="75000"/>
                  </a:schemeClr>
                </a:solidFill>
              </a:defRPr>
            </a:lvl7pPr>
            <a:lvl8pPr marL="3200507" indent="0" algn="ctr">
              <a:buNone/>
              <a:defRPr>
                <a:solidFill>
                  <a:schemeClr val="tx1">
                    <a:tint val="75000"/>
                  </a:schemeClr>
                </a:solidFill>
              </a:defRPr>
            </a:lvl8pPr>
            <a:lvl9pPr marL="3657722"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2022/7/2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2022/7/2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43"/>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2" y="274643"/>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2022/7/2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2022/7/2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60" y="4406905"/>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60" y="2906713"/>
            <a:ext cx="10361851" cy="1500187"/>
          </a:xfrm>
        </p:spPr>
        <p:txBody>
          <a:bodyPr anchor="b"/>
          <a:lstStyle>
            <a:lvl1pPr marL="0" indent="0">
              <a:buNone/>
              <a:defRPr sz="2000">
                <a:solidFill>
                  <a:schemeClr val="tx1">
                    <a:tint val="75000"/>
                  </a:schemeClr>
                </a:solidFill>
              </a:defRPr>
            </a:lvl1pPr>
            <a:lvl2pPr marL="457216" indent="0">
              <a:buNone/>
              <a:defRPr sz="1800">
                <a:solidFill>
                  <a:schemeClr val="tx1">
                    <a:tint val="75000"/>
                  </a:schemeClr>
                </a:solidFill>
              </a:defRPr>
            </a:lvl2pPr>
            <a:lvl3pPr marL="914430" indent="0">
              <a:buNone/>
              <a:defRPr sz="1600">
                <a:solidFill>
                  <a:schemeClr val="tx1">
                    <a:tint val="75000"/>
                  </a:schemeClr>
                </a:solidFill>
              </a:defRPr>
            </a:lvl3pPr>
            <a:lvl4pPr marL="1371645" indent="0">
              <a:buNone/>
              <a:defRPr sz="1400">
                <a:solidFill>
                  <a:schemeClr val="tx1">
                    <a:tint val="75000"/>
                  </a:schemeClr>
                </a:solidFill>
              </a:defRPr>
            </a:lvl4pPr>
            <a:lvl5pPr marL="1828861" indent="0">
              <a:buNone/>
              <a:defRPr sz="1400">
                <a:solidFill>
                  <a:schemeClr val="tx1">
                    <a:tint val="75000"/>
                  </a:schemeClr>
                </a:solidFill>
              </a:defRPr>
            </a:lvl5pPr>
            <a:lvl6pPr marL="2286077" indent="0">
              <a:buNone/>
              <a:defRPr sz="1400">
                <a:solidFill>
                  <a:schemeClr val="tx1">
                    <a:tint val="75000"/>
                  </a:schemeClr>
                </a:solidFill>
              </a:defRPr>
            </a:lvl6pPr>
            <a:lvl7pPr marL="2743291" indent="0">
              <a:buNone/>
              <a:defRPr sz="1400">
                <a:solidFill>
                  <a:schemeClr val="tx1">
                    <a:tint val="75000"/>
                  </a:schemeClr>
                </a:solidFill>
              </a:defRPr>
            </a:lvl7pPr>
            <a:lvl8pPr marL="3200507" indent="0">
              <a:buNone/>
              <a:defRPr sz="1400">
                <a:solidFill>
                  <a:schemeClr val="tx1">
                    <a:tint val="75000"/>
                  </a:schemeClr>
                </a:solidFill>
              </a:defRPr>
            </a:lvl8pPr>
            <a:lvl9pPr marL="3657722"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2022/7/2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2" y="1600205"/>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5"/>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D3627FC-A123-415B-B8B5-C5B726A8BFB1}" type="datetimeFigureOut">
              <a:rPr lang="zh-CN" altLang="en-US" smtClean="0"/>
              <a:pPr/>
              <a:t>2022/7/2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16" indent="0">
              <a:buNone/>
              <a:defRPr sz="2000" b="1"/>
            </a:lvl2pPr>
            <a:lvl3pPr marL="914430" indent="0">
              <a:buNone/>
              <a:defRPr sz="1800" b="1"/>
            </a:lvl3pPr>
            <a:lvl4pPr marL="1371645" indent="0">
              <a:buNone/>
              <a:defRPr sz="1600" b="1"/>
            </a:lvl4pPr>
            <a:lvl5pPr marL="1828861" indent="0">
              <a:buNone/>
              <a:defRPr sz="1600" b="1"/>
            </a:lvl5pPr>
            <a:lvl6pPr marL="2286077" indent="0">
              <a:buNone/>
              <a:defRPr sz="1600" b="1"/>
            </a:lvl6pPr>
            <a:lvl7pPr marL="2743291" indent="0">
              <a:buNone/>
              <a:defRPr sz="1600" b="1"/>
            </a:lvl7pPr>
            <a:lvl8pPr marL="3200507" indent="0">
              <a:buNone/>
              <a:defRPr sz="1600" b="1"/>
            </a:lvl8pPr>
            <a:lvl9pPr marL="3657722"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16" indent="0">
              <a:buNone/>
              <a:defRPr sz="2000" b="1"/>
            </a:lvl2pPr>
            <a:lvl3pPr marL="914430" indent="0">
              <a:buNone/>
              <a:defRPr sz="1800" b="1"/>
            </a:lvl3pPr>
            <a:lvl4pPr marL="1371645" indent="0">
              <a:buNone/>
              <a:defRPr sz="1600" b="1"/>
            </a:lvl4pPr>
            <a:lvl5pPr marL="1828861" indent="0">
              <a:buNone/>
              <a:defRPr sz="1600" b="1"/>
            </a:lvl5pPr>
            <a:lvl6pPr marL="2286077" indent="0">
              <a:buNone/>
              <a:defRPr sz="1600" b="1"/>
            </a:lvl6pPr>
            <a:lvl7pPr marL="2743291" indent="0">
              <a:buNone/>
              <a:defRPr sz="1600" b="1"/>
            </a:lvl7pPr>
            <a:lvl8pPr marL="3200507" indent="0">
              <a:buNone/>
              <a:defRPr sz="1600" b="1"/>
            </a:lvl8pPr>
            <a:lvl9pPr marL="3657722"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D3627FC-A123-415B-B8B5-C5B726A8BFB1}" type="datetimeFigureOut">
              <a:rPr lang="zh-CN" altLang="en-US" smtClean="0"/>
              <a:pPr/>
              <a:t>2022/7/2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D3627FC-A123-415B-B8B5-C5B726A8BFB1}" type="datetimeFigureOut">
              <a:rPr lang="zh-CN" altLang="en-US" smtClean="0"/>
              <a:pPr/>
              <a:t>2022/7/2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3627FC-A123-415B-B8B5-C5B726A8BFB1}" type="datetimeFigureOut">
              <a:rPr lang="zh-CN" altLang="en-US" smtClean="0"/>
              <a:pPr/>
              <a:t>2022/7/2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5"/>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3"/>
            <a:ext cx="4010562" cy="4691063"/>
          </a:xfrm>
        </p:spPr>
        <p:txBody>
          <a:bodyPr/>
          <a:lstStyle>
            <a:lvl1pPr marL="0" indent="0">
              <a:buNone/>
              <a:defRPr sz="1400"/>
            </a:lvl1pPr>
            <a:lvl2pPr marL="457216" indent="0">
              <a:buNone/>
              <a:defRPr sz="1200"/>
            </a:lvl2pPr>
            <a:lvl3pPr marL="914430" indent="0">
              <a:buNone/>
              <a:defRPr sz="1000"/>
            </a:lvl3pPr>
            <a:lvl4pPr marL="1371645" indent="0">
              <a:buNone/>
              <a:defRPr sz="900"/>
            </a:lvl4pPr>
            <a:lvl5pPr marL="1828861" indent="0">
              <a:buNone/>
              <a:defRPr sz="900"/>
            </a:lvl5pPr>
            <a:lvl6pPr marL="2286077" indent="0">
              <a:buNone/>
              <a:defRPr sz="900"/>
            </a:lvl6pPr>
            <a:lvl7pPr marL="2743291" indent="0">
              <a:buNone/>
              <a:defRPr sz="900"/>
            </a:lvl7pPr>
            <a:lvl8pPr marL="3200507" indent="0">
              <a:buNone/>
              <a:defRPr sz="900"/>
            </a:lvl8pPr>
            <a:lvl9pPr marL="3657722"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D3627FC-A123-415B-B8B5-C5B726A8BFB1}" type="datetimeFigureOut">
              <a:rPr lang="zh-CN" altLang="en-US" smtClean="0"/>
              <a:pPr/>
              <a:t>2022/7/2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16" indent="0">
              <a:buNone/>
              <a:defRPr sz="2800"/>
            </a:lvl2pPr>
            <a:lvl3pPr marL="914430" indent="0">
              <a:buNone/>
              <a:defRPr sz="2400"/>
            </a:lvl3pPr>
            <a:lvl4pPr marL="1371645" indent="0">
              <a:buNone/>
              <a:defRPr sz="2000"/>
            </a:lvl4pPr>
            <a:lvl5pPr marL="1828861" indent="0">
              <a:buNone/>
              <a:defRPr sz="2000"/>
            </a:lvl5pPr>
            <a:lvl6pPr marL="2286077" indent="0">
              <a:buNone/>
              <a:defRPr sz="2000"/>
            </a:lvl6pPr>
            <a:lvl7pPr marL="2743291" indent="0">
              <a:buNone/>
              <a:defRPr sz="2000"/>
            </a:lvl7pPr>
            <a:lvl8pPr marL="3200507" indent="0">
              <a:buNone/>
              <a:defRPr sz="2000"/>
            </a:lvl8pPr>
            <a:lvl9pPr marL="3657722"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16" indent="0">
              <a:buNone/>
              <a:defRPr sz="1200"/>
            </a:lvl2pPr>
            <a:lvl3pPr marL="914430" indent="0">
              <a:buNone/>
              <a:defRPr sz="1000"/>
            </a:lvl3pPr>
            <a:lvl4pPr marL="1371645" indent="0">
              <a:buNone/>
              <a:defRPr sz="900"/>
            </a:lvl4pPr>
            <a:lvl5pPr marL="1828861" indent="0">
              <a:buNone/>
              <a:defRPr sz="900"/>
            </a:lvl5pPr>
            <a:lvl6pPr marL="2286077" indent="0">
              <a:buNone/>
              <a:defRPr sz="900"/>
            </a:lvl6pPr>
            <a:lvl7pPr marL="2743291" indent="0">
              <a:buNone/>
              <a:defRPr sz="900"/>
            </a:lvl7pPr>
            <a:lvl8pPr marL="3200507" indent="0">
              <a:buNone/>
              <a:defRPr sz="900"/>
            </a:lvl8pPr>
            <a:lvl9pPr marL="3657722"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D3627FC-A123-415B-B8B5-C5B726A8BFB1}" type="datetimeFigureOut">
              <a:rPr lang="zh-CN" altLang="en-US" smtClean="0"/>
              <a:pPr/>
              <a:t>2022/7/2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5"/>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5"/>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3627FC-A123-415B-B8B5-C5B726A8BFB1}" type="datetimeFigureOut">
              <a:rPr lang="zh-CN" altLang="en-US" smtClean="0"/>
              <a:pPr/>
              <a:t>2022/7/2</a:t>
            </a:fld>
            <a:endParaRPr lang="zh-CN" altLang="en-US"/>
          </a:p>
        </p:txBody>
      </p:sp>
      <p:sp>
        <p:nvSpPr>
          <p:cNvPr id="5" name="页脚占位符 4"/>
          <p:cNvSpPr>
            <a:spLocks noGrp="1"/>
          </p:cNvSpPr>
          <p:nvPr>
            <p:ph type="ftr" sz="quarter" idx="3"/>
          </p:nvPr>
        </p:nvSpPr>
        <p:spPr>
          <a:xfrm>
            <a:off x="4165058" y="6356355"/>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5"/>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DFC277-0F5F-4CFE-A345-BA92287D492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30" rtl="0" eaLnBrk="1" latinLnBrk="0" hangingPunct="1">
        <a:spcBef>
          <a:spcPct val="0"/>
        </a:spcBef>
        <a:buNone/>
        <a:defRPr sz="4400" kern="1200">
          <a:solidFill>
            <a:schemeClr val="tx1"/>
          </a:solidFill>
          <a:latin typeface="+mj-lt"/>
          <a:ea typeface="+mj-ea"/>
          <a:cs typeface="+mj-cs"/>
        </a:defRPr>
      </a:lvl1pPr>
    </p:titleStyle>
    <p:bodyStyle>
      <a:lvl1pPr marL="342911" indent="-342911" algn="l" defTabSz="91443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75" indent="-285759" algn="l" defTabSz="91443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38" indent="-228608" algn="l" defTabSz="91443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5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6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8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9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114"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330"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30" rtl="0" eaLnBrk="1" latinLnBrk="0" hangingPunct="1">
        <a:defRPr sz="1800" kern="1200">
          <a:solidFill>
            <a:schemeClr val="tx1"/>
          </a:solidFill>
          <a:latin typeface="+mn-lt"/>
          <a:ea typeface="+mn-ea"/>
          <a:cs typeface="+mn-cs"/>
        </a:defRPr>
      </a:lvl1pPr>
      <a:lvl2pPr marL="457216" algn="l" defTabSz="914430" rtl="0" eaLnBrk="1" latinLnBrk="0" hangingPunct="1">
        <a:defRPr sz="1800" kern="1200">
          <a:solidFill>
            <a:schemeClr val="tx1"/>
          </a:solidFill>
          <a:latin typeface="+mn-lt"/>
          <a:ea typeface="+mn-ea"/>
          <a:cs typeface="+mn-cs"/>
        </a:defRPr>
      </a:lvl2pPr>
      <a:lvl3pPr marL="914430" algn="l" defTabSz="914430" rtl="0" eaLnBrk="1" latinLnBrk="0" hangingPunct="1">
        <a:defRPr sz="1800" kern="1200">
          <a:solidFill>
            <a:schemeClr val="tx1"/>
          </a:solidFill>
          <a:latin typeface="+mn-lt"/>
          <a:ea typeface="+mn-ea"/>
          <a:cs typeface="+mn-cs"/>
        </a:defRPr>
      </a:lvl3pPr>
      <a:lvl4pPr marL="1371645" algn="l" defTabSz="914430" rtl="0" eaLnBrk="1" latinLnBrk="0" hangingPunct="1">
        <a:defRPr sz="1800" kern="1200">
          <a:solidFill>
            <a:schemeClr val="tx1"/>
          </a:solidFill>
          <a:latin typeface="+mn-lt"/>
          <a:ea typeface="+mn-ea"/>
          <a:cs typeface="+mn-cs"/>
        </a:defRPr>
      </a:lvl4pPr>
      <a:lvl5pPr marL="1828861" algn="l" defTabSz="914430" rtl="0" eaLnBrk="1" latinLnBrk="0" hangingPunct="1">
        <a:defRPr sz="1800" kern="1200">
          <a:solidFill>
            <a:schemeClr val="tx1"/>
          </a:solidFill>
          <a:latin typeface="+mn-lt"/>
          <a:ea typeface="+mn-ea"/>
          <a:cs typeface="+mn-cs"/>
        </a:defRPr>
      </a:lvl5pPr>
      <a:lvl6pPr marL="2286077" algn="l" defTabSz="914430" rtl="0" eaLnBrk="1" latinLnBrk="0" hangingPunct="1">
        <a:defRPr sz="1800" kern="1200">
          <a:solidFill>
            <a:schemeClr val="tx1"/>
          </a:solidFill>
          <a:latin typeface="+mn-lt"/>
          <a:ea typeface="+mn-ea"/>
          <a:cs typeface="+mn-cs"/>
        </a:defRPr>
      </a:lvl6pPr>
      <a:lvl7pPr marL="2743291" algn="l" defTabSz="914430" rtl="0" eaLnBrk="1" latinLnBrk="0" hangingPunct="1">
        <a:defRPr sz="1800" kern="1200">
          <a:solidFill>
            <a:schemeClr val="tx1"/>
          </a:solidFill>
          <a:latin typeface="+mn-lt"/>
          <a:ea typeface="+mn-ea"/>
          <a:cs typeface="+mn-cs"/>
        </a:defRPr>
      </a:lvl7pPr>
      <a:lvl8pPr marL="3200507" algn="l" defTabSz="914430" rtl="0" eaLnBrk="1" latinLnBrk="0" hangingPunct="1">
        <a:defRPr sz="1800" kern="1200">
          <a:solidFill>
            <a:schemeClr val="tx1"/>
          </a:solidFill>
          <a:latin typeface="+mn-lt"/>
          <a:ea typeface="+mn-ea"/>
          <a:cs typeface="+mn-cs"/>
        </a:defRPr>
      </a:lvl8pPr>
      <a:lvl9pPr marL="3657722" algn="l" defTabSz="91443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2.jpe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2.jpe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49"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a:grpSpLocks noChangeAspect="1"/>
          </p:cNvGrpSpPr>
          <p:nvPr/>
        </p:nvGrpSpPr>
        <p:grpSpPr bwMode="auto">
          <a:xfrm>
            <a:off x="7463362" y="799717"/>
            <a:ext cx="3219665" cy="5428944"/>
            <a:chOff x="2560" y="2"/>
            <a:chExt cx="2562" cy="4320"/>
          </a:xfrm>
        </p:grpSpPr>
        <p:sp>
          <p:nvSpPr>
            <p:cNvPr id="6"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7"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8"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9"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0"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1"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2"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3"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4"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5"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6"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7"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8"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9"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0"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1"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2"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3"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4"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5"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6"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7"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8"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9"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0"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1"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2"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3"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4"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5"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6"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7"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8"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grpSp>
      <p:sp>
        <p:nvSpPr>
          <p:cNvPr id="39" name="矩形 38"/>
          <p:cNvSpPr/>
          <p:nvPr/>
        </p:nvSpPr>
        <p:spPr>
          <a:xfrm>
            <a:off x="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18212" y="2839460"/>
            <a:ext cx="7445127" cy="830997"/>
          </a:xfrm>
          <a:prstGeom prst="rect">
            <a:avLst/>
          </a:prstGeom>
          <a:noFill/>
        </p:spPr>
        <p:txBody>
          <a:bodyPr wrap="square" rtlCol="0">
            <a:spAutoFit/>
          </a:bodyPr>
          <a:lstStyle/>
          <a:p>
            <a:r>
              <a:rPr lang="en-US" altLang="zh-CN" sz="4800" dirty="0">
                <a:solidFill>
                  <a:schemeClr val="bg1"/>
                </a:solidFill>
                <a:latin typeface="微软雅黑" panose="020B0503020204020204" pitchFamily="34" charset="-122"/>
                <a:ea typeface="微软雅黑" panose="020B0503020204020204" pitchFamily="34" charset="-122"/>
              </a:rPr>
              <a:t>《</a:t>
            </a:r>
            <a:r>
              <a:rPr lang="zh-CN" altLang="en-US" sz="4800" dirty="0">
                <a:solidFill>
                  <a:schemeClr val="bg1"/>
                </a:solidFill>
                <a:latin typeface="微软雅黑" panose="020B0503020204020204" pitchFamily="34" charset="-122"/>
                <a:ea typeface="微软雅黑" panose="020B0503020204020204" pitchFamily="34" charset="-122"/>
              </a:rPr>
              <a:t>小学数学课程与教学论</a:t>
            </a:r>
            <a:r>
              <a:rPr lang="en-US" altLang="zh-CN" sz="4800" dirty="0">
                <a:solidFill>
                  <a:schemeClr val="bg1"/>
                </a:solidFill>
                <a:latin typeface="微软雅黑" panose="020B0503020204020204" pitchFamily="34" charset="-122"/>
                <a:ea typeface="微软雅黑" panose="020B0503020204020204" pitchFamily="34" charset="-122"/>
              </a:rPr>
              <a:t>》</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flipH="1">
            <a:off x="-3" y="6525348"/>
            <a:ext cx="12195177" cy="36051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flipH="1">
            <a:off x="-4" y="6596411"/>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1000" fill="hold"/>
                                        <p:tgtEl>
                                          <p:spTgt spid="39"/>
                                        </p:tgtEl>
                                        <p:attrNameLst>
                                          <p:attrName>ppt_x</p:attrName>
                                        </p:attrNameLst>
                                      </p:cBhvr>
                                      <p:tavLst>
                                        <p:tav tm="0">
                                          <p:val>
                                            <p:strVal val="0-#ppt_w/2"/>
                                          </p:val>
                                        </p:tav>
                                        <p:tav tm="100000">
                                          <p:val>
                                            <p:strVal val="#ppt_x"/>
                                          </p:val>
                                        </p:tav>
                                      </p:tavLst>
                                    </p:anim>
                                    <p:anim calcmode="lin" valueType="num">
                                      <p:cBhvr additive="base">
                                        <p:cTn id="14" dur="1000" fill="hold"/>
                                        <p:tgtEl>
                                          <p:spTgt spid="39"/>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1"/>
                                        </p:tgtEl>
                                        <p:attrNameLst>
                                          <p:attrName>style.visibility</p:attrName>
                                        </p:attrNameLst>
                                      </p:cBhvr>
                                      <p:to>
                                        <p:strVal val="visible"/>
                                      </p:to>
                                    </p:set>
                                    <p:anim calcmode="lin" valueType="num">
                                      <p:cBhvr>
                                        <p:cTn id="18"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1"/>
                                        </p:tgtEl>
                                        <p:attrNameLst>
                                          <p:attrName>ppt_y</p:attrName>
                                        </p:attrNameLst>
                                      </p:cBhvr>
                                      <p:tavLst>
                                        <p:tav tm="0">
                                          <p:val>
                                            <p:strVal val="#ppt_y"/>
                                          </p:val>
                                        </p:tav>
                                        <p:tav tm="100000">
                                          <p:val>
                                            <p:strVal val="#ppt_y"/>
                                          </p:val>
                                        </p:tav>
                                      </p:tavLst>
                                    </p:anim>
                                    <p:anim calcmode="lin" valueType="num">
                                      <p:cBhvr>
                                        <p:cTn id="20"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79020"/>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SzPct val="50000"/>
              <a:buFont typeface="Wingdings" panose="05000000000000000000" pitchFamily="2" charset="2"/>
              <a:buChar char="n"/>
            </a:pPr>
            <a:r>
              <a:rPr lang="zh-CN" altLang="en-US" b="1" dirty="0">
                <a:solidFill>
                  <a:srgbClr val="FF0000"/>
                </a:solidFill>
                <a:ea typeface="楷体_GB2312" pitchFamily="49" charset="-122"/>
              </a:rPr>
              <a:t>教学实例：纯循环小数概念的学习</a:t>
            </a:r>
          </a:p>
          <a:p>
            <a:pPr>
              <a:buSzPct val="50000"/>
              <a:buFont typeface="Wingdings" panose="05000000000000000000" pitchFamily="2" charset="2"/>
              <a:buChar char="n"/>
            </a:pPr>
            <a:r>
              <a:rPr lang="zh-CN" altLang="en-US" b="1" dirty="0">
                <a:ea typeface="楷体_GB2312" pitchFamily="49" charset="-122"/>
              </a:rPr>
              <a:t>师：（出示下面各题：</a:t>
            </a:r>
            <a:r>
              <a:rPr lang="en-US" altLang="zh-CN" b="1" dirty="0">
                <a:ea typeface="楷体_GB2312" pitchFamily="49" charset="-122"/>
              </a:rPr>
              <a:t>1÷3</a:t>
            </a:r>
            <a:r>
              <a:rPr lang="zh-CN" altLang="en-US" b="1" dirty="0">
                <a:ea typeface="楷体_GB2312" pitchFamily="49" charset="-122"/>
              </a:rPr>
              <a:t>，</a:t>
            </a:r>
            <a:r>
              <a:rPr lang="en-US" altLang="zh-CN" b="1" dirty="0">
                <a:ea typeface="楷体_GB2312" pitchFamily="49" charset="-122"/>
              </a:rPr>
              <a:t>6÷11</a:t>
            </a:r>
            <a:r>
              <a:rPr lang="zh-CN" altLang="en-US" b="1" dirty="0">
                <a:ea typeface="楷体_GB2312" pitchFamily="49" charset="-122"/>
              </a:rPr>
              <a:t>，</a:t>
            </a:r>
            <a:r>
              <a:rPr lang="en-US" altLang="zh-CN" b="1" dirty="0">
                <a:ea typeface="楷体_GB2312" pitchFamily="49" charset="-122"/>
              </a:rPr>
              <a:t>2÷9</a:t>
            </a:r>
            <a:r>
              <a:rPr lang="zh-CN" altLang="en-US" b="1" dirty="0">
                <a:ea typeface="楷体_GB2312" pitchFamily="49" charset="-122"/>
              </a:rPr>
              <a:t>，</a:t>
            </a:r>
            <a:r>
              <a:rPr lang="en-US" altLang="zh-CN" b="1" dirty="0">
                <a:ea typeface="楷体_GB2312" pitchFamily="49" charset="-122"/>
              </a:rPr>
              <a:t>5÷7</a:t>
            </a:r>
            <a:r>
              <a:rPr lang="zh-CN" altLang="en-US" b="1" dirty="0">
                <a:ea typeface="楷体_GB2312" pitchFamily="49" charset="-122"/>
              </a:rPr>
              <a:t>）请小朋友们用竖式计算，（学生试做，几分钟后，教师请学生回答计算的结果）。</a:t>
            </a:r>
          </a:p>
          <a:p>
            <a:pPr>
              <a:buSzPct val="50000"/>
              <a:buFont typeface="Wingdings" panose="05000000000000000000" pitchFamily="2" charset="2"/>
              <a:buChar char="n"/>
            </a:pPr>
            <a:r>
              <a:rPr lang="zh-CN" altLang="en-US" b="1" dirty="0">
                <a:ea typeface="楷体_GB2312" pitchFamily="49" charset="-122"/>
              </a:rPr>
              <a:t>生</a:t>
            </a:r>
            <a:r>
              <a:rPr lang="en-US" altLang="zh-CN" b="1" dirty="0">
                <a:ea typeface="楷体_GB2312" pitchFamily="49" charset="-122"/>
              </a:rPr>
              <a:t>1</a:t>
            </a:r>
            <a:r>
              <a:rPr lang="zh-CN" altLang="en-US" b="1" dirty="0">
                <a:ea typeface="楷体_GB2312" pitchFamily="49" charset="-122"/>
              </a:rPr>
              <a:t>：</a:t>
            </a:r>
            <a:r>
              <a:rPr lang="en-US" altLang="zh-CN" b="1" dirty="0">
                <a:ea typeface="楷体_GB2312" pitchFamily="49" charset="-122"/>
              </a:rPr>
              <a:t>1÷3=0.333…</a:t>
            </a:r>
            <a:r>
              <a:rPr lang="zh-CN" altLang="en-US" b="1" dirty="0">
                <a:ea typeface="楷体_GB2312" pitchFamily="49" charset="-122"/>
              </a:rPr>
              <a:t>，</a:t>
            </a:r>
            <a:r>
              <a:rPr lang="en-US" altLang="zh-CN" b="1" dirty="0">
                <a:ea typeface="楷体_GB2312" pitchFamily="49" charset="-122"/>
              </a:rPr>
              <a:t>6÷11=0.545454…</a:t>
            </a:r>
            <a:r>
              <a:rPr lang="zh-CN" altLang="en-US" b="1" dirty="0">
                <a:ea typeface="楷体_GB2312" pitchFamily="49" charset="-122"/>
              </a:rPr>
              <a:t>，</a:t>
            </a:r>
            <a:r>
              <a:rPr lang="en-US" altLang="zh-CN" b="1" dirty="0">
                <a:ea typeface="楷体_GB2312" pitchFamily="49" charset="-122"/>
              </a:rPr>
              <a:t>2÷9=0.22222…</a:t>
            </a:r>
            <a:r>
              <a:rPr lang="zh-CN" altLang="en-US" b="1" dirty="0">
                <a:ea typeface="楷体_GB2312" pitchFamily="49" charset="-122"/>
              </a:rPr>
              <a:t>，</a:t>
            </a:r>
            <a:r>
              <a:rPr lang="en-US" altLang="zh-CN" b="1" dirty="0">
                <a:ea typeface="楷体_GB2312" pitchFamily="49" charset="-122"/>
              </a:rPr>
              <a:t>5÷7=0.714285714285…</a:t>
            </a:r>
            <a:r>
              <a:rPr lang="zh-CN" altLang="en-US" b="1" dirty="0">
                <a:ea typeface="楷体_GB2312" pitchFamily="49" charset="-122"/>
              </a:rPr>
              <a:t>。</a:t>
            </a:r>
          </a:p>
          <a:p>
            <a:pPr>
              <a:buSzPct val="50000"/>
              <a:buFont typeface="Wingdings" panose="05000000000000000000" pitchFamily="2" charset="2"/>
              <a:buChar char="n"/>
            </a:pPr>
            <a:r>
              <a:rPr lang="zh-CN" altLang="en-US" b="1" dirty="0">
                <a:ea typeface="楷体_GB2312" pitchFamily="49" charset="-122"/>
              </a:rPr>
              <a:t>师：你们还有不同的计算结果吗？（学生纷纷摇头）</a:t>
            </a:r>
          </a:p>
          <a:p>
            <a:pPr>
              <a:buSzPct val="50000"/>
              <a:buFont typeface="Wingdings" panose="05000000000000000000" pitchFamily="2" charset="2"/>
              <a:buChar char="n"/>
            </a:pPr>
            <a:r>
              <a:rPr lang="zh-CN" altLang="en-US" b="1" dirty="0">
                <a:ea typeface="楷体_GB2312" pitchFamily="49" charset="-122"/>
              </a:rPr>
              <a:t>师：通过观察这些结果，你们还能发现什么？</a:t>
            </a:r>
          </a:p>
          <a:p>
            <a:pPr>
              <a:buSzPct val="50000"/>
              <a:buFont typeface="Wingdings" panose="05000000000000000000" pitchFamily="2" charset="2"/>
              <a:buChar char="n"/>
            </a:pPr>
            <a:r>
              <a:rPr lang="zh-CN" altLang="en-US" b="1" dirty="0">
                <a:ea typeface="楷体_GB2312" pitchFamily="49" charset="-122"/>
              </a:rPr>
              <a:t>生</a:t>
            </a:r>
            <a:r>
              <a:rPr lang="en-US" altLang="zh-CN" b="1" dirty="0">
                <a:ea typeface="楷体_GB2312" pitchFamily="49" charset="-122"/>
              </a:rPr>
              <a:t>2</a:t>
            </a:r>
            <a:r>
              <a:rPr lang="zh-CN" altLang="en-US" b="1" dirty="0">
                <a:ea typeface="楷体_GB2312" pitchFamily="49" charset="-122"/>
              </a:rPr>
              <a:t>：这些除法都除不尽，商是无限小数，因为余数总是会重复出现。</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201517304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randombar(horizontal)">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79020"/>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SzPct val="50000"/>
              <a:buFont typeface="Wingdings" panose="05000000000000000000" pitchFamily="2" charset="2"/>
              <a:buChar char="n"/>
            </a:pPr>
            <a:r>
              <a:rPr lang="zh-CN" altLang="en-US" b="1" dirty="0">
                <a:ea typeface="楷体_GB2312" pitchFamily="49" charset="-122"/>
              </a:rPr>
              <a:t>生</a:t>
            </a:r>
            <a:r>
              <a:rPr lang="en-US" altLang="zh-CN" b="1" dirty="0">
                <a:ea typeface="楷体_GB2312" pitchFamily="49" charset="-122"/>
              </a:rPr>
              <a:t>3</a:t>
            </a:r>
            <a:r>
              <a:rPr lang="zh-CN" altLang="en-US" b="1" dirty="0">
                <a:ea typeface="楷体_GB2312" pitchFamily="49" charset="-122"/>
              </a:rPr>
              <a:t>：发现商很有规律。</a:t>
            </a:r>
          </a:p>
          <a:p>
            <a:pPr>
              <a:buSzPct val="50000"/>
              <a:buFont typeface="Wingdings" panose="05000000000000000000" pitchFamily="2" charset="2"/>
              <a:buChar char="n"/>
            </a:pPr>
            <a:r>
              <a:rPr lang="zh-CN" altLang="en-US" b="1" dirty="0">
                <a:ea typeface="楷体_GB2312" pitchFamily="49" charset="-122"/>
              </a:rPr>
              <a:t>师：什么规律？</a:t>
            </a:r>
          </a:p>
          <a:p>
            <a:pPr>
              <a:buSzPct val="50000"/>
              <a:buFont typeface="Wingdings" panose="05000000000000000000" pitchFamily="2" charset="2"/>
              <a:buChar char="n"/>
            </a:pPr>
            <a:r>
              <a:rPr lang="zh-CN" altLang="en-US" b="1" dirty="0">
                <a:ea typeface="楷体_GB2312" pitchFamily="49" charset="-122"/>
              </a:rPr>
              <a:t>生</a:t>
            </a:r>
            <a:r>
              <a:rPr lang="en-US" altLang="zh-CN" b="1" dirty="0">
                <a:ea typeface="楷体_GB2312" pitchFamily="49" charset="-122"/>
              </a:rPr>
              <a:t>4</a:t>
            </a:r>
            <a:r>
              <a:rPr lang="zh-CN" altLang="en-US" b="1" dirty="0">
                <a:ea typeface="楷体_GB2312" pitchFamily="49" charset="-122"/>
              </a:rPr>
              <a:t>：有的商，只有一个数字，而这个数字始终重复出现；有的商，有几个不同的数字，这几个不同的数字也始终重复出现。</a:t>
            </a:r>
          </a:p>
          <a:p>
            <a:pPr>
              <a:buSzPct val="50000"/>
              <a:buFont typeface="Wingdings" panose="05000000000000000000" pitchFamily="2" charset="2"/>
              <a:buChar char="n"/>
            </a:pPr>
            <a:r>
              <a:rPr lang="zh-CN" altLang="en-US" b="1" dirty="0">
                <a:ea typeface="楷体_GB2312" pitchFamily="49" charset="-122"/>
              </a:rPr>
              <a:t>师：是呀？这些商，都有一个共同的规律，那就是小数部分的第一位起，有一个数字或几个数字依次不断地重复出现。这种类型的小数，我们称之为什么小数呢？对！纯循环小数。你还能举出其它纯循环小数的例子吗？</a:t>
            </a:r>
          </a:p>
          <a:p>
            <a:pPr>
              <a:buSzPct val="50000"/>
              <a:buFont typeface="Wingdings" panose="05000000000000000000" pitchFamily="2" charset="2"/>
              <a:buChar char="n"/>
            </a:pPr>
            <a:r>
              <a:rPr lang="zh-CN" altLang="en-US" b="1" dirty="0">
                <a:ea typeface="楷体_GB2312" pitchFamily="49" charset="-122"/>
              </a:rPr>
              <a:t>生</a:t>
            </a:r>
            <a:r>
              <a:rPr lang="en-US" altLang="zh-CN" b="1" dirty="0">
                <a:ea typeface="楷体_GB2312" pitchFamily="49" charset="-122"/>
              </a:rPr>
              <a:t>5</a:t>
            </a:r>
            <a:r>
              <a:rPr lang="zh-CN" altLang="en-US" b="1" dirty="0">
                <a:ea typeface="楷体_GB2312" pitchFamily="49" charset="-122"/>
              </a:rPr>
              <a:t>：</a:t>
            </a:r>
            <a:r>
              <a:rPr lang="en-US" altLang="zh-CN" b="1" dirty="0">
                <a:ea typeface="楷体_GB2312" pitchFamily="49" charset="-122"/>
              </a:rPr>
              <a:t>0.4444…</a:t>
            </a:r>
            <a:r>
              <a:rPr lang="zh-CN" altLang="en-US" b="1" dirty="0">
                <a:ea typeface="楷体_GB2312" pitchFamily="49" charset="-122"/>
              </a:rPr>
              <a:t>，</a:t>
            </a:r>
            <a:r>
              <a:rPr lang="en-US" altLang="zh-CN" b="1" dirty="0">
                <a:ea typeface="楷体_GB2312" pitchFamily="49" charset="-122"/>
              </a:rPr>
              <a:t>0.154154154…</a:t>
            </a:r>
            <a:r>
              <a:rPr lang="zh-CN" altLang="en-US" b="1" dirty="0">
                <a:ea typeface="楷体_GB2312" pitchFamily="49" charset="-122"/>
              </a:rPr>
              <a:t>，</a:t>
            </a:r>
            <a:r>
              <a:rPr lang="en-US" altLang="zh-CN" b="1" dirty="0">
                <a:ea typeface="楷体_GB2312" pitchFamily="49" charset="-122"/>
              </a:rPr>
              <a:t>0.212121…</a:t>
            </a:r>
            <a:r>
              <a:rPr lang="zh-CN" altLang="en-US" b="1" dirty="0">
                <a:ea typeface="楷体_GB2312" pitchFamily="49" charset="-122"/>
              </a:rPr>
              <a:t>，</a:t>
            </a:r>
            <a:r>
              <a:rPr lang="en-US" altLang="zh-CN" b="1" dirty="0">
                <a:ea typeface="楷体_GB2312" pitchFamily="49" charset="-122"/>
              </a:rPr>
              <a:t>0.270270270…</a:t>
            </a:r>
            <a:r>
              <a:rPr lang="zh-CN" altLang="en-US" b="1" dirty="0">
                <a:ea typeface="楷体_GB2312" pitchFamily="49" charset="-122"/>
              </a:rPr>
              <a:t>。</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162437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randombar(horizontal)">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79020"/>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spcBef>
                <a:spcPct val="0"/>
              </a:spcBef>
              <a:buClrTx/>
              <a:buSzTx/>
              <a:buFontTx/>
              <a:buNone/>
            </a:pPr>
            <a:r>
              <a:rPr lang="zh-CN" altLang="en-US" sz="3200" b="1" i="0" dirty="0">
                <a:latin typeface="Times New Roman" panose="02020603050405020304" pitchFamily="18" charset="0"/>
              </a:rPr>
              <a:t>（</a:t>
            </a:r>
            <a:r>
              <a:rPr lang="en-US" altLang="zh-CN" sz="3200" b="1" i="0" dirty="0">
                <a:latin typeface="Times New Roman" panose="02020603050405020304" pitchFamily="18" charset="0"/>
              </a:rPr>
              <a:t>2</a:t>
            </a:r>
            <a:r>
              <a:rPr lang="zh-CN" altLang="en-US" b="1" dirty="0">
                <a:latin typeface="Times New Roman" panose="02020603050405020304" pitchFamily="18" charset="0"/>
              </a:rPr>
              <a:t>）</a:t>
            </a:r>
            <a:r>
              <a:rPr lang="zh-CN" altLang="en-US" sz="3200" b="1" i="0" dirty="0">
                <a:latin typeface="Times New Roman" panose="02020603050405020304" pitchFamily="18" charset="0"/>
              </a:rPr>
              <a:t>规则的学习</a:t>
            </a:r>
          </a:p>
          <a:p>
            <a:pPr eaLnBrk="1" hangingPunct="1">
              <a:spcBef>
                <a:spcPct val="0"/>
              </a:spcBef>
              <a:buClrTx/>
              <a:buSzTx/>
              <a:buFontTx/>
              <a:buNone/>
            </a:pPr>
            <a:r>
              <a:rPr lang="zh-CN" altLang="en-US" sz="3200" b="1" i="0" dirty="0">
                <a:latin typeface="Times New Roman" panose="02020603050405020304" pitchFamily="18" charset="0"/>
              </a:rPr>
              <a:t>规则是公式、 定律、 法则、 原理等的总称，</a:t>
            </a:r>
            <a:r>
              <a:rPr lang="en-US" altLang="zh-CN" sz="3200" b="1" i="0" dirty="0">
                <a:latin typeface="Times New Roman" panose="02020603050405020304" pitchFamily="18" charset="0"/>
              </a:rPr>
              <a:t> </a:t>
            </a:r>
            <a:r>
              <a:rPr lang="zh-CN" altLang="en-US" sz="3200" b="1" i="0" dirty="0">
                <a:latin typeface="Times New Roman" panose="02020603050405020304" pitchFamily="18" charset="0"/>
              </a:rPr>
              <a:t>小学数学中的</a:t>
            </a:r>
            <a:endParaRPr lang="en-US" altLang="zh-CN" sz="3200" b="1" i="0" dirty="0">
              <a:latin typeface="Times New Roman" panose="02020603050405020304" pitchFamily="18" charset="0"/>
            </a:endParaRPr>
          </a:p>
          <a:p>
            <a:pPr eaLnBrk="1" hangingPunct="1">
              <a:spcBef>
                <a:spcPct val="0"/>
              </a:spcBef>
              <a:buClrTx/>
              <a:buSzTx/>
              <a:buFontTx/>
              <a:buNone/>
            </a:pPr>
            <a:r>
              <a:rPr lang="zh-CN" altLang="en-US" sz="3200" b="1" i="0" dirty="0">
                <a:latin typeface="Times New Roman" panose="02020603050405020304" pitchFamily="18" charset="0"/>
              </a:rPr>
              <a:t>规则主要是指运算规则、 运算律和公式。 </a:t>
            </a:r>
          </a:p>
          <a:p>
            <a:pPr eaLnBrk="1" hangingPunct="1">
              <a:spcBef>
                <a:spcPct val="0"/>
              </a:spcBef>
              <a:buClrTx/>
              <a:buSzTx/>
              <a:buFontTx/>
              <a:buNone/>
            </a:pPr>
            <a:r>
              <a:rPr lang="zh-CN" altLang="en-US" sz="3200" b="1" i="0" dirty="0">
                <a:latin typeface="Times New Roman" panose="02020603050405020304" pitchFamily="18" charset="0"/>
              </a:rPr>
              <a:t>（一）数学规则之间的关系</a:t>
            </a:r>
          </a:p>
          <a:p>
            <a:pPr eaLnBrk="1" hangingPunct="1">
              <a:spcBef>
                <a:spcPct val="0"/>
              </a:spcBef>
              <a:buClrTx/>
              <a:buSzTx/>
              <a:buFontTx/>
              <a:buNone/>
            </a:pPr>
            <a:r>
              <a:rPr lang="zh-CN" altLang="en-US" sz="3200" b="1" i="0" dirty="0">
                <a:latin typeface="Times New Roman" panose="02020603050405020304" pitchFamily="18" charset="0"/>
                <a:sym typeface="Symbol" panose="05050102010706020507" pitchFamily="18" charset="2"/>
              </a:rPr>
              <a:t></a:t>
            </a:r>
            <a:r>
              <a:rPr lang="zh-CN" altLang="en-US" sz="3200" b="1" i="0" dirty="0">
                <a:latin typeface="Times New Roman" panose="02020603050405020304" pitchFamily="18" charset="0"/>
              </a:rPr>
              <a:t>上位、下位关系</a:t>
            </a:r>
          </a:p>
          <a:p>
            <a:pPr eaLnBrk="1" hangingPunct="1">
              <a:spcBef>
                <a:spcPct val="0"/>
              </a:spcBef>
              <a:buClrTx/>
              <a:buSzTx/>
              <a:buFontTx/>
              <a:buNone/>
            </a:pPr>
            <a:r>
              <a:rPr lang="zh-CN" altLang="en-US" sz="3200" b="1" i="0" dirty="0">
                <a:latin typeface="Times New Roman" panose="02020603050405020304" pitchFamily="18" charset="0"/>
              </a:rPr>
              <a:t>如果规则</a:t>
            </a:r>
            <a:r>
              <a:rPr lang="en-US" altLang="zh-CN" sz="3200" b="1" i="0" dirty="0">
                <a:latin typeface="Times New Roman" panose="02020603050405020304" pitchFamily="18" charset="0"/>
              </a:rPr>
              <a:t>B</a:t>
            </a:r>
            <a:r>
              <a:rPr lang="zh-CN" altLang="en-US" sz="3200" b="1" i="0" dirty="0">
                <a:latin typeface="Times New Roman" panose="02020603050405020304" pitchFamily="18" charset="0"/>
              </a:rPr>
              <a:t>包含于规则</a:t>
            </a:r>
            <a:r>
              <a:rPr lang="en-US" altLang="zh-CN" sz="3200" b="1" i="0" dirty="0">
                <a:latin typeface="Times New Roman" panose="02020603050405020304" pitchFamily="18" charset="0"/>
              </a:rPr>
              <a:t>A</a:t>
            </a:r>
            <a:r>
              <a:rPr lang="zh-CN" altLang="en-US" sz="3200" b="1" i="0" dirty="0">
                <a:latin typeface="Times New Roman" panose="02020603050405020304" pitchFamily="18" charset="0"/>
              </a:rPr>
              <a:t>，就说规则</a:t>
            </a:r>
            <a:r>
              <a:rPr lang="en-US" altLang="zh-CN" sz="3200" b="1" i="0" dirty="0">
                <a:latin typeface="Times New Roman" panose="02020603050405020304" pitchFamily="18" charset="0"/>
              </a:rPr>
              <a:t>A</a:t>
            </a:r>
            <a:r>
              <a:rPr lang="zh-CN" altLang="en-US" sz="3200" b="1" i="0" dirty="0">
                <a:latin typeface="Times New Roman" panose="02020603050405020304" pitchFamily="18" charset="0"/>
              </a:rPr>
              <a:t>是规则</a:t>
            </a:r>
            <a:r>
              <a:rPr lang="en-US" altLang="zh-CN" sz="3200" b="1" i="0" dirty="0">
                <a:latin typeface="Times New Roman" panose="02020603050405020304" pitchFamily="18" charset="0"/>
              </a:rPr>
              <a:t>B</a:t>
            </a:r>
            <a:r>
              <a:rPr lang="zh-CN" altLang="en-US" sz="3200" b="1" i="0" dirty="0">
                <a:latin typeface="Times New Roman" panose="02020603050405020304" pitchFamily="18" charset="0"/>
              </a:rPr>
              <a:t>的上位规则，规则</a:t>
            </a:r>
            <a:r>
              <a:rPr lang="en-US" altLang="zh-CN" sz="3200" b="1" i="0" dirty="0">
                <a:latin typeface="Times New Roman" panose="02020603050405020304" pitchFamily="18" charset="0"/>
              </a:rPr>
              <a:t>B</a:t>
            </a:r>
            <a:r>
              <a:rPr lang="zh-CN" altLang="en-US" sz="3200" b="1" i="0" dirty="0">
                <a:latin typeface="Times New Roman" panose="02020603050405020304" pitchFamily="18" charset="0"/>
              </a:rPr>
              <a:t>是规则</a:t>
            </a:r>
            <a:r>
              <a:rPr lang="en-US" altLang="zh-CN" sz="3200" b="1" i="0" dirty="0">
                <a:latin typeface="Times New Roman" panose="02020603050405020304" pitchFamily="18" charset="0"/>
              </a:rPr>
              <a:t>A</a:t>
            </a:r>
            <a:r>
              <a:rPr lang="zh-CN" altLang="en-US" sz="3200" b="1" i="0" dirty="0">
                <a:latin typeface="Times New Roman" panose="02020603050405020304" pitchFamily="18" charset="0"/>
              </a:rPr>
              <a:t>的下位规则。</a:t>
            </a:r>
          </a:p>
          <a:p>
            <a:pPr eaLnBrk="1" hangingPunct="1">
              <a:spcBef>
                <a:spcPct val="0"/>
              </a:spcBef>
              <a:buClrTx/>
              <a:buSzTx/>
              <a:buFontTx/>
              <a:buNone/>
            </a:pPr>
            <a:r>
              <a:rPr lang="zh-CN" altLang="en-US" sz="3200" b="1" i="0" dirty="0">
                <a:latin typeface="Times New Roman" panose="02020603050405020304" pitchFamily="18" charset="0"/>
                <a:sym typeface="Symbol" panose="05050102010706020507" pitchFamily="18" charset="2"/>
              </a:rPr>
              <a:t></a:t>
            </a:r>
            <a:r>
              <a:rPr lang="zh-CN" altLang="en-US" sz="3200" b="1" i="0" dirty="0">
                <a:latin typeface="Times New Roman" panose="02020603050405020304" pitchFamily="18" charset="0"/>
              </a:rPr>
              <a:t>并列关系</a:t>
            </a:r>
          </a:p>
          <a:p>
            <a:pPr eaLnBrk="1" hangingPunct="1">
              <a:spcBef>
                <a:spcPct val="0"/>
              </a:spcBef>
              <a:buClrTx/>
              <a:buSzTx/>
              <a:buFontTx/>
              <a:buNone/>
            </a:pPr>
            <a:r>
              <a:rPr lang="zh-CN" altLang="en-US" sz="3200" b="1" i="0" dirty="0">
                <a:latin typeface="Times New Roman" panose="02020603050405020304" pitchFamily="18" charset="0"/>
              </a:rPr>
              <a:t>如果几个规则形式结构一致，内容相互并联，就说它们是并列关系。</a:t>
            </a:r>
            <a:endParaRPr lang="zh-CN" altLang="en-US" sz="3200" b="1" i="0" dirty="0">
              <a:latin typeface="Times New Roman" panose="02020603050405020304" pitchFamily="18" charset="0"/>
              <a:ea typeface="楷体_GB2312" pitchFamily="49" charset="-12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162863563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randombar(horizontal)">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79020"/>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spcBef>
                <a:spcPct val="0"/>
              </a:spcBef>
              <a:buClrTx/>
              <a:buSzTx/>
              <a:buFontTx/>
              <a:buNone/>
            </a:pPr>
            <a:r>
              <a:rPr lang="zh-CN" altLang="en-US" sz="3200" b="1" i="0" dirty="0"/>
              <a:t>（二）数学规则学习的基本模式</a:t>
            </a:r>
          </a:p>
          <a:p>
            <a:pPr eaLnBrk="1" hangingPunct="1">
              <a:spcBef>
                <a:spcPct val="0"/>
              </a:spcBef>
              <a:buClrTx/>
              <a:buSzTx/>
              <a:buFontTx/>
              <a:buNone/>
            </a:pPr>
            <a:r>
              <a:rPr lang="zh-CN" altLang="en-US" sz="3200" b="1" i="0" dirty="0"/>
              <a:t>数学规则学习常用的学习模式有例证</a:t>
            </a:r>
            <a:r>
              <a:rPr lang="en-US" altLang="zh-CN" sz="3200" b="1" i="0" dirty="0">
                <a:latin typeface="Times New Roman" panose="02020603050405020304" pitchFamily="18" charset="0"/>
              </a:rPr>
              <a:t>——</a:t>
            </a:r>
            <a:r>
              <a:rPr lang="zh-CN" altLang="en-US" sz="3200" b="1" i="0" dirty="0"/>
              <a:t>规则和规则</a:t>
            </a:r>
            <a:r>
              <a:rPr lang="en-US" altLang="zh-CN" sz="3200" b="1" i="0" dirty="0">
                <a:latin typeface="Times New Roman" panose="02020603050405020304" pitchFamily="18" charset="0"/>
              </a:rPr>
              <a:t>——</a:t>
            </a:r>
            <a:r>
              <a:rPr lang="zh-CN" altLang="en-US" sz="3200" b="1" i="0" dirty="0"/>
              <a:t>例证两种。</a:t>
            </a:r>
          </a:p>
          <a:p>
            <a:pPr eaLnBrk="1" hangingPunct="1">
              <a:spcBef>
                <a:spcPct val="0"/>
              </a:spcBef>
              <a:buClrTx/>
              <a:buSzTx/>
              <a:buFontTx/>
              <a:buNone/>
            </a:pPr>
            <a:r>
              <a:rPr lang="zh-CN" altLang="en-US" sz="3200" b="1" i="0" dirty="0"/>
              <a:t>１、“例</a:t>
            </a:r>
            <a:r>
              <a:rPr lang="en-US" altLang="zh-CN" sz="3200" b="1" i="0" dirty="0">
                <a:latin typeface="Times New Roman" panose="02020603050405020304" pitchFamily="18" charset="0"/>
              </a:rPr>
              <a:t>—</a:t>
            </a:r>
            <a:r>
              <a:rPr lang="zh-CN" altLang="en-US" sz="3200" b="1" i="0" dirty="0"/>
              <a:t>规法”发现学习</a:t>
            </a:r>
          </a:p>
          <a:p>
            <a:pPr eaLnBrk="1" hangingPunct="1">
              <a:spcBef>
                <a:spcPct val="0"/>
              </a:spcBef>
              <a:buClrTx/>
              <a:buSzTx/>
              <a:buFontTx/>
              <a:buNone/>
            </a:pPr>
            <a:r>
              <a:rPr lang="zh-CN" altLang="en-US" sz="3200" b="1" i="0" dirty="0"/>
              <a:t>先呈现与数学规则有关的若干例证，再引导学生观察、分析</a:t>
            </a:r>
            <a:endParaRPr lang="en-US" altLang="zh-CN" sz="3200" b="1" i="0" dirty="0"/>
          </a:p>
          <a:p>
            <a:pPr eaLnBrk="1" hangingPunct="1">
              <a:spcBef>
                <a:spcPct val="0"/>
              </a:spcBef>
              <a:buClrTx/>
              <a:buSzTx/>
              <a:buFontTx/>
              <a:buNone/>
            </a:pPr>
            <a:r>
              <a:rPr lang="zh-CN" altLang="en-US" sz="3200" b="1" i="0" dirty="0"/>
              <a:t>逐步概括出一般结论，从而获得数学规则。例证</a:t>
            </a:r>
            <a:r>
              <a:rPr lang="en-US" altLang="zh-CN" sz="3200" b="1" i="0" dirty="0">
                <a:latin typeface="Times New Roman" panose="02020603050405020304" pitchFamily="18" charset="0"/>
              </a:rPr>
              <a:t>——</a:t>
            </a:r>
            <a:r>
              <a:rPr lang="zh-CN" altLang="en-US" sz="3200" b="1" i="0" dirty="0"/>
              <a:t>规则的</a:t>
            </a:r>
            <a:endParaRPr lang="en-US" altLang="zh-CN" sz="3200" b="1" i="0" dirty="0"/>
          </a:p>
          <a:p>
            <a:pPr eaLnBrk="1" hangingPunct="1">
              <a:spcBef>
                <a:spcPct val="0"/>
              </a:spcBef>
              <a:buClrTx/>
              <a:buSzTx/>
              <a:buFontTx/>
              <a:buNone/>
            </a:pPr>
            <a:r>
              <a:rPr lang="zh-CN" altLang="en-US" sz="3200" b="1" i="0" dirty="0"/>
              <a:t>学习模式与概念形成的学习类似，是数学规则的发现学习。</a:t>
            </a:r>
            <a:endParaRPr lang="en-US" altLang="zh-CN" sz="3200" b="1" i="0" dirty="0"/>
          </a:p>
          <a:p>
            <a:pPr eaLnBrk="1" hangingPunct="1">
              <a:spcBef>
                <a:spcPct val="0"/>
              </a:spcBef>
              <a:buClrTx/>
              <a:buSzTx/>
              <a:buFontTx/>
              <a:buNone/>
            </a:pPr>
            <a:r>
              <a:rPr lang="en-US" altLang="zh-CN" sz="3200" b="1" i="0" dirty="0"/>
              <a:t>2</a:t>
            </a:r>
            <a:r>
              <a:rPr lang="zh-CN" altLang="en-US" sz="3200" b="1" i="0" dirty="0"/>
              <a:t>、“规</a:t>
            </a:r>
            <a:r>
              <a:rPr lang="en-US" altLang="zh-CN" sz="3200" b="1" i="0" dirty="0">
                <a:latin typeface="Times New Roman" panose="02020603050405020304" pitchFamily="18" charset="0"/>
              </a:rPr>
              <a:t>—</a:t>
            </a:r>
            <a:r>
              <a:rPr lang="zh-CN" altLang="en-US" sz="3200" b="1" i="0" dirty="0"/>
              <a:t>例证”接受学习</a:t>
            </a:r>
          </a:p>
          <a:p>
            <a:pPr eaLnBrk="1" hangingPunct="1">
              <a:spcBef>
                <a:spcPct val="0"/>
              </a:spcBef>
              <a:buClrTx/>
              <a:buSzTx/>
              <a:buFontTx/>
              <a:buNone/>
            </a:pPr>
            <a:r>
              <a:rPr lang="zh-CN" altLang="en-US" sz="3200" b="1" i="0" dirty="0"/>
              <a:t>所谓规</a:t>
            </a:r>
            <a:r>
              <a:rPr lang="en-US" altLang="zh-CN" sz="3200" b="1" i="0" dirty="0">
                <a:latin typeface="Times New Roman" panose="02020603050405020304" pitchFamily="18" charset="0"/>
              </a:rPr>
              <a:t>—</a:t>
            </a:r>
            <a:r>
              <a:rPr lang="zh-CN" altLang="en-US" sz="3200" b="1" i="0" dirty="0"/>
              <a:t>例证教学模式，就是指教师先向学生呈现某个规则，然后通过若干的实例来说明规则的一种教学模式。</a:t>
            </a:r>
            <a:endParaRPr lang="zh-CN" altLang="en-US" sz="2800" i="0" dirty="0"/>
          </a:p>
          <a:p>
            <a:pPr eaLnBrk="1" hangingPunct="1">
              <a:spcBef>
                <a:spcPct val="0"/>
              </a:spcBef>
              <a:buClrTx/>
              <a:buSzTx/>
              <a:buFontTx/>
              <a:buNone/>
            </a:pPr>
            <a:endParaRPr lang="zh-CN" altLang="en-US" sz="3200" b="1" i="0" dirty="0"/>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279043760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randombar(horizontal)">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79020"/>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SzPct val="50000"/>
              <a:buFont typeface="Wingdings" panose="05000000000000000000" pitchFamily="2" charset="2"/>
              <a:buChar char="n"/>
            </a:pPr>
            <a:r>
              <a:rPr lang="zh-CN" altLang="en-US" b="1" dirty="0">
                <a:solidFill>
                  <a:srgbClr val="FF0000"/>
                </a:solidFill>
                <a:ea typeface="楷体_GB2312" pitchFamily="49" charset="-122"/>
              </a:rPr>
              <a:t>教学实例：乘法分配律的学习</a:t>
            </a:r>
          </a:p>
          <a:p>
            <a:pPr>
              <a:buSzPct val="50000"/>
              <a:buFont typeface="Wingdings" panose="05000000000000000000" pitchFamily="2" charset="2"/>
              <a:buChar char="n"/>
            </a:pPr>
            <a:r>
              <a:rPr lang="zh-CN" altLang="en-US" b="1" dirty="0">
                <a:ea typeface="楷体_GB2312" pitchFamily="49" charset="-122"/>
              </a:rPr>
              <a:t>师板书：（</a:t>
            </a:r>
            <a:r>
              <a:rPr lang="en-US" altLang="zh-CN" b="1" dirty="0">
                <a:ea typeface="楷体_GB2312" pitchFamily="49" charset="-122"/>
              </a:rPr>
              <a:t>10</a:t>
            </a:r>
            <a:r>
              <a:rPr lang="zh-CN" altLang="en-US" b="1" dirty="0">
                <a:ea typeface="楷体_GB2312" pitchFamily="49" charset="-122"/>
              </a:rPr>
              <a:t>＋</a:t>
            </a:r>
            <a:r>
              <a:rPr lang="en-US" altLang="zh-CN" b="1" dirty="0">
                <a:ea typeface="楷体_GB2312" pitchFamily="49" charset="-122"/>
              </a:rPr>
              <a:t>5</a:t>
            </a:r>
            <a:r>
              <a:rPr lang="zh-CN" altLang="en-US" b="1" dirty="0">
                <a:ea typeface="楷体_GB2312" pitchFamily="49" charset="-122"/>
              </a:rPr>
              <a:t>）</a:t>
            </a:r>
            <a:r>
              <a:rPr lang="en-US" altLang="zh-CN" b="1" dirty="0">
                <a:ea typeface="楷体_GB2312" pitchFamily="49" charset="-122"/>
              </a:rPr>
              <a:t>×4</a:t>
            </a:r>
            <a:r>
              <a:rPr lang="zh-CN" altLang="en-US" b="1" dirty="0">
                <a:ea typeface="楷体_GB2312" pitchFamily="49" charset="-122"/>
              </a:rPr>
              <a:t>　　</a:t>
            </a:r>
            <a:r>
              <a:rPr lang="en-US" altLang="zh-CN" b="1" dirty="0">
                <a:ea typeface="楷体_GB2312" pitchFamily="49" charset="-122"/>
              </a:rPr>
              <a:t>10×4</a:t>
            </a:r>
            <a:r>
              <a:rPr lang="zh-CN" altLang="en-US" b="1" dirty="0">
                <a:ea typeface="楷体_GB2312" pitchFamily="49" charset="-122"/>
              </a:rPr>
              <a:t>＋</a:t>
            </a:r>
            <a:r>
              <a:rPr lang="en-US" altLang="zh-CN" b="1" dirty="0">
                <a:ea typeface="楷体_GB2312" pitchFamily="49" charset="-122"/>
              </a:rPr>
              <a:t>5×4</a:t>
            </a:r>
          </a:p>
          <a:p>
            <a:pPr>
              <a:buSzPct val="50000"/>
              <a:buFont typeface="Wingdings" panose="05000000000000000000" pitchFamily="2" charset="2"/>
              <a:buChar char="n"/>
            </a:pPr>
            <a:r>
              <a:rPr lang="zh-CN" altLang="en-US" b="1" dirty="0">
                <a:ea typeface="楷体_GB2312" pitchFamily="49" charset="-122"/>
              </a:rPr>
              <a:t>请同学们观察这两道算式，谁能用语言把这两个算式说一说？</a:t>
            </a:r>
          </a:p>
          <a:p>
            <a:pPr>
              <a:buSzPct val="50000"/>
              <a:buFont typeface="Wingdings" panose="05000000000000000000" pitchFamily="2" charset="2"/>
              <a:buChar char="n"/>
            </a:pPr>
            <a:r>
              <a:rPr lang="zh-CN" altLang="en-US" b="1" dirty="0">
                <a:ea typeface="楷体_GB2312" pitchFamily="49" charset="-122"/>
              </a:rPr>
              <a:t>生：第一个是</a:t>
            </a:r>
            <a:r>
              <a:rPr lang="en-US" altLang="zh-CN" b="1" dirty="0">
                <a:ea typeface="楷体_GB2312" pitchFamily="49" charset="-122"/>
              </a:rPr>
              <a:t>10</a:t>
            </a:r>
            <a:r>
              <a:rPr lang="zh-CN" altLang="en-US" b="1" dirty="0">
                <a:ea typeface="楷体_GB2312" pitchFamily="49" charset="-122"/>
              </a:rPr>
              <a:t>与</a:t>
            </a:r>
            <a:r>
              <a:rPr lang="en-US" altLang="zh-CN" b="1" dirty="0">
                <a:ea typeface="楷体_GB2312" pitchFamily="49" charset="-122"/>
              </a:rPr>
              <a:t>5</a:t>
            </a:r>
            <a:r>
              <a:rPr lang="zh-CN" altLang="en-US" b="1" dirty="0">
                <a:ea typeface="楷体_GB2312" pitchFamily="49" charset="-122"/>
              </a:rPr>
              <a:t>的和乘</a:t>
            </a:r>
            <a:r>
              <a:rPr lang="en-US" altLang="zh-CN" b="1" dirty="0">
                <a:ea typeface="楷体_GB2312" pitchFamily="49" charset="-122"/>
              </a:rPr>
              <a:t>4</a:t>
            </a:r>
            <a:r>
              <a:rPr lang="zh-CN" altLang="en-US" b="1" dirty="0">
                <a:ea typeface="楷体_GB2312" pitchFamily="49" charset="-122"/>
              </a:rPr>
              <a:t>，第二个是</a:t>
            </a:r>
            <a:r>
              <a:rPr lang="en-US" altLang="zh-CN" b="1" dirty="0">
                <a:ea typeface="楷体_GB2312" pitchFamily="49" charset="-122"/>
              </a:rPr>
              <a:t>10</a:t>
            </a:r>
            <a:r>
              <a:rPr lang="zh-CN" altLang="en-US" b="1" dirty="0">
                <a:ea typeface="楷体_GB2312" pitchFamily="49" charset="-122"/>
              </a:rPr>
              <a:t>与</a:t>
            </a:r>
            <a:r>
              <a:rPr lang="en-US" altLang="zh-CN" b="1" dirty="0">
                <a:ea typeface="楷体_GB2312" pitchFamily="49" charset="-122"/>
              </a:rPr>
              <a:t>5</a:t>
            </a:r>
            <a:r>
              <a:rPr lang="zh-CN" altLang="en-US" b="1" dirty="0">
                <a:ea typeface="楷体_GB2312" pitchFamily="49" charset="-122"/>
              </a:rPr>
              <a:t>分别乘</a:t>
            </a:r>
            <a:r>
              <a:rPr lang="en-US" altLang="zh-CN" b="1" dirty="0">
                <a:ea typeface="楷体_GB2312" pitchFamily="49" charset="-122"/>
              </a:rPr>
              <a:t>4</a:t>
            </a:r>
            <a:r>
              <a:rPr lang="zh-CN" altLang="en-US" b="1" dirty="0">
                <a:ea typeface="楷体_GB2312" pitchFamily="49" charset="-122"/>
              </a:rPr>
              <a:t>后再相加。</a:t>
            </a:r>
          </a:p>
          <a:p>
            <a:pPr>
              <a:buSzPct val="50000"/>
              <a:buFont typeface="Wingdings" panose="05000000000000000000" pitchFamily="2" charset="2"/>
              <a:buChar char="n"/>
            </a:pPr>
            <a:r>
              <a:rPr lang="zh-CN" altLang="en-US" b="1" dirty="0">
                <a:ea typeface="楷体_GB2312" pitchFamily="49" charset="-122"/>
              </a:rPr>
              <a:t>师：是的。如果我们把</a:t>
            </a:r>
            <a:r>
              <a:rPr lang="en-US" altLang="zh-CN" b="1" dirty="0">
                <a:ea typeface="楷体_GB2312" pitchFamily="49" charset="-122"/>
              </a:rPr>
              <a:t>10</a:t>
            </a:r>
            <a:r>
              <a:rPr lang="zh-CN" altLang="en-US" b="1" dirty="0">
                <a:ea typeface="楷体_GB2312" pitchFamily="49" charset="-122"/>
              </a:rPr>
              <a:t>与</a:t>
            </a:r>
            <a:r>
              <a:rPr lang="en-US" altLang="zh-CN" b="1" dirty="0">
                <a:ea typeface="楷体_GB2312" pitchFamily="49" charset="-122"/>
              </a:rPr>
              <a:t>5</a:t>
            </a:r>
            <a:r>
              <a:rPr lang="zh-CN" altLang="en-US" b="1" dirty="0">
                <a:ea typeface="楷体_GB2312" pitchFamily="49" charset="-122"/>
              </a:rPr>
              <a:t>看成两个数，</a:t>
            </a:r>
            <a:r>
              <a:rPr lang="en-US" altLang="zh-CN" b="1" dirty="0">
                <a:ea typeface="楷体_GB2312" pitchFamily="49" charset="-122"/>
              </a:rPr>
              <a:t>4</a:t>
            </a:r>
            <a:r>
              <a:rPr lang="zh-CN" altLang="en-US" b="1" dirty="0">
                <a:ea typeface="楷体_GB2312" pitchFamily="49" charset="-122"/>
              </a:rPr>
              <a:t>看成第三个数，又该怎样叙述这两个算式呢？</a:t>
            </a:r>
          </a:p>
          <a:p>
            <a:pPr>
              <a:buSzPct val="50000"/>
              <a:buFont typeface="Wingdings" panose="05000000000000000000" pitchFamily="2" charset="2"/>
              <a:buChar char="n"/>
            </a:pPr>
            <a:r>
              <a:rPr lang="zh-CN" altLang="en-US" b="1" dirty="0">
                <a:ea typeface="楷体_GB2312" pitchFamily="49" charset="-122"/>
              </a:rPr>
              <a:t>生：第一个是“两数的和乘第三个数”，第二个是“这两个数分别乘第三个数后再相加。”</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125787681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79020"/>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SzPct val="50000"/>
              <a:buFont typeface="Wingdings" panose="05000000000000000000" pitchFamily="2" charset="2"/>
              <a:buChar char="n"/>
            </a:pPr>
            <a:r>
              <a:rPr lang="zh-CN" altLang="en-US" b="1" dirty="0">
                <a:ea typeface="楷体_GB2312" pitchFamily="49" charset="-122"/>
              </a:rPr>
              <a:t>师：回答得很好，谁又能根据这个规律再写几组算式呢？</a:t>
            </a:r>
          </a:p>
          <a:p>
            <a:pPr>
              <a:buSzPct val="50000"/>
              <a:buFont typeface="Wingdings" panose="05000000000000000000" pitchFamily="2" charset="2"/>
              <a:buChar char="n"/>
            </a:pPr>
            <a:r>
              <a:rPr lang="zh-CN" altLang="en-US" b="1" dirty="0">
                <a:ea typeface="楷体_GB2312" pitchFamily="49" charset="-122"/>
              </a:rPr>
              <a:t>生：（</a:t>
            </a:r>
            <a:r>
              <a:rPr lang="en-US" altLang="zh-CN" b="1" dirty="0">
                <a:ea typeface="楷体_GB2312" pitchFamily="49" charset="-122"/>
              </a:rPr>
              <a:t>18</a:t>
            </a:r>
            <a:r>
              <a:rPr lang="zh-CN" altLang="en-US" b="1" dirty="0">
                <a:ea typeface="楷体_GB2312" pitchFamily="49" charset="-122"/>
              </a:rPr>
              <a:t>＋</a:t>
            </a:r>
            <a:r>
              <a:rPr lang="en-US" altLang="zh-CN" b="1" dirty="0">
                <a:ea typeface="楷体_GB2312" pitchFamily="49" charset="-122"/>
              </a:rPr>
              <a:t>7</a:t>
            </a:r>
            <a:r>
              <a:rPr lang="zh-CN" altLang="en-US" b="1" dirty="0">
                <a:ea typeface="楷体_GB2312" pitchFamily="49" charset="-122"/>
              </a:rPr>
              <a:t>）</a:t>
            </a:r>
            <a:r>
              <a:rPr lang="en-US" altLang="zh-CN" b="1" dirty="0">
                <a:ea typeface="楷体_GB2312" pitchFamily="49" charset="-122"/>
              </a:rPr>
              <a:t>×818×8</a:t>
            </a:r>
            <a:r>
              <a:rPr lang="zh-CN" altLang="en-US" b="1" dirty="0">
                <a:ea typeface="楷体_GB2312" pitchFamily="49" charset="-122"/>
              </a:rPr>
              <a:t>＋</a:t>
            </a:r>
            <a:r>
              <a:rPr lang="en-US" altLang="zh-CN" b="1" dirty="0">
                <a:ea typeface="楷体_GB2312" pitchFamily="49" charset="-122"/>
              </a:rPr>
              <a:t>7×8</a:t>
            </a:r>
            <a:r>
              <a:rPr lang="zh-CN" altLang="en-US" b="1" dirty="0">
                <a:ea typeface="楷体_GB2312" pitchFamily="49" charset="-122"/>
              </a:rPr>
              <a:t>（生答师板书）</a:t>
            </a:r>
          </a:p>
          <a:p>
            <a:pPr>
              <a:buSzPct val="50000"/>
              <a:buFont typeface="Wingdings" panose="05000000000000000000" pitchFamily="2" charset="2"/>
              <a:buChar char="n"/>
            </a:pPr>
            <a:r>
              <a:rPr lang="zh-CN" altLang="en-US" b="1" dirty="0">
                <a:ea typeface="楷体_GB2312" pitchFamily="49" charset="-122"/>
              </a:rPr>
              <a:t>生：（</a:t>
            </a:r>
            <a:r>
              <a:rPr lang="en-US" altLang="zh-CN" b="1" dirty="0">
                <a:ea typeface="楷体_GB2312" pitchFamily="49" charset="-122"/>
              </a:rPr>
              <a:t>6</a:t>
            </a:r>
            <a:r>
              <a:rPr lang="zh-CN" altLang="en-US" b="1" dirty="0">
                <a:ea typeface="楷体_GB2312" pitchFamily="49" charset="-122"/>
              </a:rPr>
              <a:t>＋</a:t>
            </a:r>
            <a:r>
              <a:rPr lang="en-US" altLang="zh-CN" b="1" dirty="0">
                <a:ea typeface="楷体_GB2312" pitchFamily="49" charset="-122"/>
              </a:rPr>
              <a:t>9</a:t>
            </a:r>
            <a:r>
              <a:rPr lang="zh-CN" altLang="en-US" b="1" dirty="0">
                <a:ea typeface="楷体_GB2312" pitchFamily="49" charset="-122"/>
              </a:rPr>
              <a:t>）</a:t>
            </a:r>
            <a:r>
              <a:rPr lang="en-US" altLang="zh-CN" b="1" dirty="0">
                <a:ea typeface="楷体_GB2312" pitchFamily="49" charset="-122"/>
              </a:rPr>
              <a:t>×7</a:t>
            </a:r>
            <a:r>
              <a:rPr lang="zh-CN" altLang="en-US" b="1" dirty="0">
                <a:ea typeface="楷体_GB2312" pitchFamily="49" charset="-122"/>
              </a:rPr>
              <a:t>　</a:t>
            </a:r>
            <a:r>
              <a:rPr lang="en-US" altLang="zh-CN" b="1" dirty="0">
                <a:ea typeface="楷体_GB2312" pitchFamily="49" charset="-122"/>
              </a:rPr>
              <a:t>6×7</a:t>
            </a:r>
            <a:r>
              <a:rPr lang="zh-CN" altLang="en-US" b="1" dirty="0">
                <a:ea typeface="楷体_GB2312" pitchFamily="49" charset="-122"/>
              </a:rPr>
              <a:t>＋</a:t>
            </a:r>
            <a:r>
              <a:rPr lang="en-US" altLang="zh-CN" b="1" dirty="0">
                <a:ea typeface="楷体_GB2312" pitchFamily="49" charset="-122"/>
              </a:rPr>
              <a:t>9×7</a:t>
            </a:r>
            <a:r>
              <a:rPr lang="zh-CN" altLang="en-US" b="1" dirty="0">
                <a:ea typeface="楷体_GB2312" pitchFamily="49" charset="-122"/>
              </a:rPr>
              <a:t>（生答师板书）</a:t>
            </a:r>
          </a:p>
          <a:p>
            <a:pPr>
              <a:buSzPct val="50000"/>
              <a:buFont typeface="Wingdings" panose="05000000000000000000" pitchFamily="2" charset="2"/>
              <a:buChar char="n"/>
            </a:pPr>
            <a:r>
              <a:rPr lang="zh-CN" altLang="en-US" b="1" dirty="0">
                <a:ea typeface="楷体_GB2312" pitchFamily="49" charset="-122"/>
              </a:rPr>
              <a:t>师：好！请大家计算这六道题，看谁算得又快又准。</a:t>
            </a:r>
          </a:p>
          <a:p>
            <a:pPr>
              <a:buSzPct val="50000"/>
              <a:buFont typeface="Wingdings" panose="05000000000000000000" pitchFamily="2" charset="2"/>
              <a:buChar char="n"/>
            </a:pPr>
            <a:r>
              <a:rPr lang="zh-CN" altLang="en-US" b="1" dirty="0">
                <a:ea typeface="楷体_GB2312" pitchFamily="49" charset="-122"/>
              </a:rPr>
              <a:t>（</a:t>
            </a:r>
            <a:r>
              <a:rPr lang="en-US" altLang="zh-CN" b="1" dirty="0">
                <a:ea typeface="楷体_GB2312" pitchFamily="49" charset="-122"/>
              </a:rPr>
              <a:t>2</a:t>
            </a:r>
            <a:r>
              <a:rPr lang="zh-CN" altLang="en-US" b="1" dirty="0">
                <a:ea typeface="楷体_GB2312" pitchFamily="49" charset="-122"/>
              </a:rPr>
              <a:t>分钟后，教师一边要学生回答结果，一边将结果板书。）现在，你们发现了什么？</a:t>
            </a:r>
          </a:p>
          <a:p>
            <a:pPr>
              <a:buSzPct val="50000"/>
              <a:buFont typeface="Wingdings" panose="05000000000000000000" pitchFamily="2" charset="2"/>
              <a:buChar char="n"/>
            </a:pPr>
            <a:r>
              <a:rPr lang="zh-CN" altLang="en-US" b="1" dirty="0">
                <a:ea typeface="楷体_GB2312" pitchFamily="49" charset="-122"/>
              </a:rPr>
              <a:t>生：我们发现每一组题中两个题的计算结果相等。</a:t>
            </a:r>
          </a:p>
          <a:p>
            <a:pPr>
              <a:buSzPct val="50000"/>
              <a:buFont typeface="Wingdings" panose="05000000000000000000" pitchFamily="2" charset="2"/>
              <a:buChar char="n"/>
            </a:pPr>
            <a:r>
              <a:rPr lang="zh-CN" altLang="en-US" b="1" dirty="0">
                <a:ea typeface="楷体_GB2312" pitchFamily="49" charset="-122"/>
              </a:rPr>
              <a:t>师：是的，也就是说，每一组题的两个算式都可用一个什么符号连接？</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190113688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79020"/>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SzPct val="50000"/>
              <a:buFont typeface="Wingdings" panose="05000000000000000000" pitchFamily="2" charset="2"/>
              <a:buChar char="n"/>
            </a:pPr>
            <a:r>
              <a:rPr lang="zh-CN" altLang="en-US" b="1" dirty="0">
                <a:ea typeface="楷体_GB2312" pitchFamily="49" charset="-122"/>
              </a:rPr>
              <a:t>生：都可用“等号”连接。（学生边说，教师边用等号连接两个算式，并用红虚线把计算的结果省去。）</a:t>
            </a:r>
          </a:p>
          <a:p>
            <a:pPr>
              <a:buSzPct val="50000"/>
              <a:buFont typeface="Wingdings" panose="05000000000000000000" pitchFamily="2" charset="2"/>
              <a:buChar char="n"/>
            </a:pPr>
            <a:r>
              <a:rPr lang="zh-CN" altLang="en-US" b="1" dirty="0">
                <a:ea typeface="楷体_GB2312" pitchFamily="49" charset="-122"/>
              </a:rPr>
              <a:t>师：你能看出这三个等式都有一个什么样的共同点吗？</a:t>
            </a:r>
          </a:p>
          <a:p>
            <a:pPr>
              <a:buSzPct val="50000"/>
              <a:buFont typeface="Wingdings" panose="05000000000000000000" pitchFamily="2" charset="2"/>
              <a:buChar char="n"/>
            </a:pPr>
            <a:r>
              <a:rPr lang="zh-CN" altLang="en-US" b="1" dirty="0">
                <a:ea typeface="楷体_GB2312" pitchFamily="49" charset="-122"/>
              </a:rPr>
              <a:t>生：都是两个数的和乘第三个数，等于这两个数分别乘第三个数后再相加。</a:t>
            </a:r>
          </a:p>
          <a:p>
            <a:pPr>
              <a:buSzPct val="50000"/>
              <a:buFont typeface="Wingdings" panose="05000000000000000000" pitchFamily="2" charset="2"/>
              <a:buChar char="n"/>
            </a:pPr>
            <a:r>
              <a:rPr lang="zh-CN" altLang="en-US" b="1" dirty="0">
                <a:ea typeface="楷体_GB2312" pitchFamily="49" charset="-122"/>
              </a:rPr>
              <a:t>师：概括得很好！哎？是不是“任何两个数的和乘第三个数，都会等于这两个数分别乘第三个数后再相加”呢？老师随便写一个</a:t>
            </a:r>
            <a:r>
              <a:rPr lang="en-US" altLang="zh-CN" b="1" dirty="0">
                <a:ea typeface="楷体_GB2312" pitchFamily="49" charset="-122"/>
              </a:rPr>
              <a:t>——</a:t>
            </a:r>
            <a:r>
              <a:rPr lang="zh-CN" altLang="en-US" b="1" dirty="0">
                <a:ea typeface="楷体_GB2312" pitchFamily="49" charset="-122"/>
              </a:rPr>
              <a:t>（</a:t>
            </a:r>
            <a:r>
              <a:rPr lang="en-US" altLang="zh-CN" b="1" dirty="0">
                <a:ea typeface="楷体_GB2312" pitchFamily="49" charset="-122"/>
              </a:rPr>
              <a:t>8</a:t>
            </a:r>
            <a:r>
              <a:rPr lang="zh-CN" altLang="en-US" b="1" dirty="0">
                <a:ea typeface="楷体_GB2312" pitchFamily="49" charset="-122"/>
              </a:rPr>
              <a:t>＋</a:t>
            </a:r>
            <a:r>
              <a:rPr lang="en-US" altLang="zh-CN" b="1" dirty="0">
                <a:ea typeface="楷体_GB2312" pitchFamily="49" charset="-122"/>
              </a:rPr>
              <a:t>3</a:t>
            </a:r>
            <a:r>
              <a:rPr lang="zh-CN" altLang="en-US" b="1" dirty="0">
                <a:ea typeface="楷体_GB2312" pitchFamily="49" charset="-122"/>
              </a:rPr>
              <a:t>）</a:t>
            </a:r>
            <a:r>
              <a:rPr lang="en-US" altLang="zh-CN" b="1" dirty="0">
                <a:ea typeface="楷体_GB2312" pitchFamily="49" charset="-122"/>
              </a:rPr>
              <a:t>×4</a:t>
            </a:r>
            <a:r>
              <a:rPr lang="zh-CN" altLang="en-US" b="1" dirty="0">
                <a:ea typeface="楷体_GB2312" pitchFamily="49" charset="-122"/>
              </a:rPr>
              <a:t>与</a:t>
            </a:r>
            <a:r>
              <a:rPr lang="en-US" altLang="zh-CN" b="1" dirty="0">
                <a:ea typeface="楷体_GB2312" pitchFamily="49" charset="-122"/>
              </a:rPr>
              <a:t>8×4</a:t>
            </a:r>
            <a:r>
              <a:rPr lang="zh-CN" altLang="en-US" b="1" dirty="0">
                <a:ea typeface="楷体_GB2312" pitchFamily="49" charset="-122"/>
              </a:rPr>
              <a:t>＋</a:t>
            </a:r>
            <a:r>
              <a:rPr lang="en-US" altLang="zh-CN" b="1" dirty="0">
                <a:ea typeface="楷体_GB2312" pitchFamily="49" charset="-122"/>
              </a:rPr>
              <a:t>3×4</a:t>
            </a:r>
            <a:r>
              <a:rPr lang="zh-CN" altLang="en-US" b="1" dirty="0">
                <a:ea typeface="楷体_GB2312" pitchFamily="49" charset="-122"/>
              </a:rPr>
              <a:t>，相等吗？为什么？</a:t>
            </a:r>
          </a:p>
          <a:p>
            <a:pPr>
              <a:buSzPct val="50000"/>
              <a:buFont typeface="Wingdings" panose="05000000000000000000" pitchFamily="2" charset="2"/>
              <a:buChar char="n"/>
            </a:pPr>
            <a:r>
              <a:rPr lang="zh-CN" altLang="en-US" b="1" dirty="0">
                <a:ea typeface="楷体_GB2312" pitchFamily="49" charset="-122"/>
              </a:rPr>
              <a:t>生：相等。因为算出来都是</a:t>
            </a:r>
            <a:r>
              <a:rPr lang="en-US" altLang="zh-CN" b="1" dirty="0">
                <a:ea typeface="楷体_GB2312" pitchFamily="49" charset="-122"/>
              </a:rPr>
              <a:t>44</a:t>
            </a:r>
            <a:r>
              <a:rPr lang="zh-CN" altLang="en-US" b="1" dirty="0">
                <a:ea typeface="楷体_GB2312" pitchFamily="49" charset="-122"/>
              </a:rPr>
              <a:t>。</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32931416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79020"/>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buSzPct val="100000"/>
              <a:buFont typeface="Wingdings" panose="05000000000000000000" pitchFamily="2" charset="2"/>
              <a:buChar char="Ø"/>
            </a:pPr>
            <a:r>
              <a:rPr lang="en-US" altLang="zh-CN" sz="3200" b="1" i="0" dirty="0">
                <a:ea typeface="黑体" panose="02010609060101010101" pitchFamily="49" charset="-122"/>
              </a:rPr>
              <a:t>2.</a:t>
            </a:r>
            <a:r>
              <a:rPr lang="zh-CN" altLang="en-US" sz="3200" b="1" i="0" dirty="0">
                <a:ea typeface="黑体" panose="02010609060101010101" pitchFamily="49" charset="-122"/>
              </a:rPr>
              <a:t>技能的形成</a:t>
            </a:r>
            <a:endParaRPr lang="en-US" altLang="zh-CN" sz="3200" b="1" i="0" dirty="0">
              <a:ea typeface="黑体" panose="02010609060101010101" pitchFamily="49" charset="-122"/>
            </a:endParaRPr>
          </a:p>
          <a:p>
            <a:pPr marL="0" indent="0">
              <a:lnSpc>
                <a:spcPct val="150000"/>
              </a:lnSpc>
              <a:spcBef>
                <a:spcPct val="0"/>
              </a:spcBef>
              <a:buSzPct val="50000"/>
              <a:buNone/>
            </a:pPr>
            <a:r>
              <a:rPr lang="zh-CN" altLang="en-US" b="1" dirty="0"/>
              <a:t>技能的特点：</a:t>
            </a:r>
            <a:endParaRPr lang="zh-CN" altLang="en-US" sz="3200" b="1" i="0" dirty="0"/>
          </a:p>
          <a:p>
            <a:pPr eaLnBrk="1" hangingPunct="1">
              <a:lnSpc>
                <a:spcPct val="150000"/>
              </a:lnSpc>
              <a:spcBef>
                <a:spcPct val="0"/>
              </a:spcBef>
              <a:buClrTx/>
              <a:buSzPct val="50000"/>
              <a:buFont typeface="Wingdings" panose="05000000000000000000" pitchFamily="2" charset="2"/>
              <a:buChar char="n"/>
            </a:pPr>
            <a:r>
              <a:rPr lang="zh-CN" altLang="en-US" sz="3200" b="1" i="0" dirty="0"/>
              <a:t>第一，它是一系列动作的组合，有一定的顺序和程序；</a:t>
            </a:r>
            <a:endParaRPr lang="en-US" altLang="zh-CN" sz="3200" b="1" i="0" dirty="0"/>
          </a:p>
          <a:p>
            <a:pPr eaLnBrk="1" hangingPunct="1">
              <a:lnSpc>
                <a:spcPct val="150000"/>
              </a:lnSpc>
              <a:spcBef>
                <a:spcPct val="0"/>
              </a:spcBef>
              <a:buClrTx/>
              <a:buSzPct val="50000"/>
              <a:buFont typeface="Wingdings" panose="05000000000000000000" pitchFamily="2" charset="2"/>
              <a:buChar char="n"/>
            </a:pPr>
            <a:r>
              <a:rPr lang="zh-CN" altLang="en-US" sz="3200" b="1" i="0" dirty="0"/>
              <a:t>第二，它是通过练习获得的；</a:t>
            </a:r>
            <a:endParaRPr lang="en-US" altLang="zh-CN" sz="3200" b="1" i="0" dirty="0"/>
          </a:p>
          <a:p>
            <a:pPr eaLnBrk="1" hangingPunct="1">
              <a:lnSpc>
                <a:spcPct val="150000"/>
              </a:lnSpc>
              <a:spcBef>
                <a:spcPct val="0"/>
              </a:spcBef>
              <a:buClrTx/>
              <a:buSzPct val="50000"/>
              <a:buFont typeface="Wingdings" panose="05000000000000000000" pitchFamily="2" charset="2"/>
              <a:buChar char="n"/>
            </a:pPr>
            <a:r>
              <a:rPr lang="zh-CN" altLang="en-US" sz="3200" b="1" i="0" dirty="0"/>
              <a:t>第三，它是自动化的，即当形成技能之后，在进行这种活动时不需要更多的有意注意。</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309213119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550590" y="985524"/>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ct val="0"/>
              </a:spcBef>
              <a:buSzPct val="100000"/>
              <a:buFont typeface="Wingdings" panose="05000000000000000000" pitchFamily="2" charset="2"/>
              <a:buChar char="Ø"/>
            </a:pPr>
            <a:r>
              <a:rPr lang="zh-CN" altLang="en-US" sz="3200" b="1" i="0" dirty="0">
                <a:ea typeface="黑体" panose="02010609060101010101" pitchFamily="49" charset="-122"/>
              </a:rPr>
              <a:t>如有关一个乘数是两位数的乘法计算技能，就是学生在掌握其运算法则的基础上通过多次的实际计算而形成的。数学技能与数学知识和数学能力既有密切的联系，又有本质的区别。它们的区别主要表现为：技能是动作和动作方式的概括，它反映的是动作本身和活动方式的熟练程度</a:t>
            </a:r>
            <a:r>
              <a:rPr lang="zh-CN" altLang="en-US" b="1" dirty="0">
                <a:ea typeface="黑体" panose="02010609060101010101" pitchFamily="49" charset="-122"/>
              </a:rPr>
              <a:t>；</a:t>
            </a:r>
            <a:r>
              <a:rPr lang="zh-CN" altLang="en-US" sz="3200" b="1" i="0" dirty="0">
                <a:ea typeface="黑体" panose="02010609060101010101" pitchFamily="49" charset="-122"/>
              </a:rPr>
              <a:t>知识是对经验的概括，它反映的是人们对事物和事物之间相互联系的规律性的认识；能力是对保证活动顺利完成的某些稳定的心理特征的概括，它所体现的是学习者在数学学习活动中反映出来的个体特征。三者之间的联系，可以比较清楚地从数学技能的作用中反映出来。</a:t>
            </a:r>
            <a:endParaRPr lang="zh-CN" altLang="en-US" sz="3200" b="1" i="0" dirty="0"/>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377907079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982638" y="1443713"/>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ct val="0"/>
              </a:spcBef>
              <a:buSzPct val="100000"/>
              <a:buFont typeface="Wingdings" panose="05000000000000000000" pitchFamily="2" charset="2"/>
              <a:buChar char="Ø"/>
            </a:pPr>
            <a:r>
              <a:rPr lang="zh-CN" altLang="en-US" sz="3200" b="1" i="0" dirty="0">
                <a:ea typeface="黑体" panose="02010609060101010101" pitchFamily="49" charset="-122"/>
              </a:rPr>
              <a:t>技能按其本身的性质和特点可以分为：</a:t>
            </a:r>
            <a:endParaRPr lang="en-US" altLang="zh-CN" sz="3200" b="1" i="0" dirty="0">
              <a:ea typeface="黑体" panose="02010609060101010101" pitchFamily="49" charset="-122"/>
            </a:endParaRPr>
          </a:p>
          <a:p>
            <a:pPr>
              <a:lnSpc>
                <a:spcPct val="150000"/>
              </a:lnSpc>
              <a:spcBef>
                <a:spcPct val="0"/>
              </a:spcBef>
              <a:buSzPct val="50000"/>
              <a:buFont typeface="Wingdings" panose="05000000000000000000" pitchFamily="2" charset="2"/>
              <a:buChar char="n"/>
            </a:pPr>
            <a:r>
              <a:rPr lang="zh-CN" altLang="en-US" sz="3200" b="1" i="0" dirty="0">
                <a:ea typeface="黑体" panose="02010609060101010101" pitchFamily="49" charset="-122"/>
              </a:rPr>
              <a:t>动作技能</a:t>
            </a:r>
            <a:endParaRPr lang="en-US" altLang="zh-CN" sz="3200" b="1" i="0" dirty="0">
              <a:ea typeface="黑体" panose="02010609060101010101" pitchFamily="49" charset="-122"/>
            </a:endParaRPr>
          </a:p>
          <a:p>
            <a:pPr>
              <a:lnSpc>
                <a:spcPct val="150000"/>
              </a:lnSpc>
              <a:spcBef>
                <a:spcPct val="0"/>
              </a:spcBef>
              <a:buSzPct val="50000"/>
              <a:buFont typeface="Wingdings" panose="05000000000000000000" pitchFamily="2" charset="2"/>
              <a:buChar char="n"/>
            </a:pPr>
            <a:r>
              <a:rPr lang="zh-CN" altLang="en-US" sz="3200" b="1" i="0" dirty="0">
                <a:ea typeface="黑体" panose="02010609060101010101" pitchFamily="49" charset="-122"/>
              </a:rPr>
              <a:t>智慧技能</a:t>
            </a:r>
            <a:endParaRPr lang="zh-CN" altLang="en-US" sz="3200" b="1" i="0" dirty="0"/>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64051623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8"/>
            <a:ext cx="12195177" cy="36051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1"/>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5"/>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8" y="6493142"/>
            <a:ext cx="1070601"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19"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19" rIns="91440" bIns="45719"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03</a:t>
            </a:r>
            <a:endParaRPr lang="zh-CN" altLang="en-US"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5923395"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7"/>
          <p:cNvSpPr>
            <a:spLocks noChangeArrowheads="1"/>
          </p:cNvSpPr>
          <p:nvPr/>
        </p:nvSpPr>
        <p:spPr bwMode="auto">
          <a:xfrm>
            <a:off x="1225792" y="2751892"/>
            <a:ext cx="4889833" cy="923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6001"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第三章</a:t>
            </a:r>
          </a:p>
        </p:txBody>
      </p:sp>
      <p:sp>
        <p:nvSpPr>
          <p:cNvPr id="11" name="TextBox 10"/>
          <p:cNvSpPr txBox="1"/>
          <p:nvPr/>
        </p:nvSpPr>
        <p:spPr>
          <a:xfrm>
            <a:off x="4313745" y="2599867"/>
            <a:ext cx="7881428" cy="1015791"/>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sz="6001" b="0" dirty="0">
                <a:solidFill>
                  <a:schemeClr val="accent1">
                    <a:lumMod val="75000"/>
                  </a:schemeClr>
                </a:solidFill>
              </a:rPr>
              <a:t>小学数学学习过程</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12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511936" y="1153915"/>
            <a:ext cx="11166539"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ct val="0"/>
              </a:spcBef>
              <a:buSzPct val="100000"/>
              <a:buFont typeface="Wingdings" panose="05000000000000000000" pitchFamily="2" charset="2"/>
              <a:buChar char=""/>
            </a:pPr>
            <a:r>
              <a:rPr lang="zh-CN" altLang="en-US" sz="3200" b="1" i="0" dirty="0">
                <a:ea typeface="黑体" panose="02010609060101010101" pitchFamily="49" charset="-122"/>
              </a:rPr>
              <a:t>动作技能又称心因性动作技能（</a:t>
            </a:r>
            <a:r>
              <a:rPr lang="en-US" altLang="zh-CN" sz="3200" b="1" i="0" dirty="0" err="1">
                <a:ea typeface="黑体" panose="02010609060101010101" pitchFamily="49" charset="-122"/>
              </a:rPr>
              <a:t>psychomotorskill</a:t>
            </a:r>
            <a:r>
              <a:rPr lang="zh-CN" altLang="en-US" sz="3200" b="1" i="0" dirty="0">
                <a:ea typeface="黑体" panose="02010609060101010101" pitchFamily="49" charset="-122"/>
              </a:rPr>
              <a:t>）。动作技能往往与知觉密不可分，所以有人把知觉与动作联系起来，称之为知觉</a:t>
            </a:r>
            <a:r>
              <a:rPr lang="en-US" altLang="zh-CN" sz="3200" b="1" i="0" dirty="0">
                <a:ea typeface="黑体" panose="02010609060101010101" pitchFamily="49" charset="-122"/>
              </a:rPr>
              <a:t>—</a:t>
            </a:r>
            <a:r>
              <a:rPr lang="zh-CN" altLang="en-US" sz="3200" b="1" i="0" dirty="0">
                <a:ea typeface="黑体" panose="02010609060101010101" pitchFamily="49" charset="-122"/>
              </a:rPr>
              <a:t>动作技能（</a:t>
            </a:r>
            <a:r>
              <a:rPr lang="en-US" altLang="zh-CN" sz="3200" b="1" i="0" dirty="0">
                <a:ea typeface="黑体" panose="02010609060101010101" pitchFamily="49" charset="-122"/>
              </a:rPr>
              <a:t>perceptual-</a:t>
            </a:r>
            <a:r>
              <a:rPr lang="en-US" altLang="zh-CN" sz="3200" b="1" i="0" dirty="0" err="1">
                <a:ea typeface="黑体" panose="02010609060101010101" pitchFamily="49" charset="-122"/>
              </a:rPr>
              <a:t>motorskill</a:t>
            </a:r>
            <a:r>
              <a:rPr lang="zh-CN" altLang="en-US" sz="3200" b="1" i="0" dirty="0">
                <a:ea typeface="黑体" panose="02010609060101010101" pitchFamily="49" charset="-122"/>
              </a:rPr>
              <a:t>）。这些不同的术语实质上含义是一样的：动作技能的执行者包括感官、大脑和肌肉。</a:t>
            </a:r>
            <a:endParaRPr lang="en-US" altLang="zh-CN" sz="3200" b="1" i="0" dirty="0">
              <a:ea typeface="黑体" panose="02010609060101010101" pitchFamily="49" charset="-122"/>
            </a:endParaRPr>
          </a:p>
          <a:p>
            <a:pPr>
              <a:spcBef>
                <a:spcPct val="0"/>
              </a:spcBef>
              <a:buSzPct val="100000"/>
              <a:buFont typeface="Wingdings" panose="05000000000000000000" pitchFamily="2" charset="2"/>
              <a:buChar char=""/>
            </a:pPr>
            <a:r>
              <a:rPr lang="zh-CN" altLang="en-US" sz="3200" b="1" i="0" dirty="0">
                <a:ea typeface="黑体" panose="02010609060101010101" pitchFamily="49" charset="-122"/>
              </a:rPr>
              <a:t>动作技能是一种习得的能力，表现于迅速、精确、流畅娴熟的身体运动之中。小学生写字、利用工具（三角板、圆规等）画图、度量长度、操作计算机的键盘等，都属于动作技能。</a:t>
            </a:r>
            <a:endParaRPr lang="zh-CN" altLang="en-US" sz="3200" b="1" i="0" dirty="0"/>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292316112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1169699"/>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ct val="0"/>
              </a:spcBef>
              <a:buSzPct val="100000"/>
              <a:buFont typeface="Wingdings" panose="05000000000000000000" pitchFamily="2" charset="2"/>
              <a:buChar char="Ø"/>
            </a:pPr>
            <a:r>
              <a:rPr lang="zh-CN" altLang="en-US" sz="3200" b="1" i="0" dirty="0">
                <a:ea typeface="黑体" panose="02010609060101010101" pitchFamily="49" charset="-122"/>
              </a:rPr>
              <a:t>智慧技能又称智力技能或心智技能，它是小学生数学学习中必须掌握的一种重要技能，没有明显的外显动作，主要是在头脑中进行的一种认知活动方式。这种认知活动借助内部言语按合理的、完善的程序组织起来，一环扣一环，自动地进行。</a:t>
            </a:r>
            <a:endParaRPr lang="en-US" altLang="zh-CN" sz="3200" b="1" i="0" dirty="0">
              <a:ea typeface="黑体" panose="02010609060101010101" pitchFamily="49" charset="-122"/>
            </a:endParaRPr>
          </a:p>
          <a:p>
            <a:pPr>
              <a:spcBef>
                <a:spcPct val="0"/>
              </a:spcBef>
              <a:buSzPct val="100000"/>
              <a:buFont typeface="Wingdings" panose="05000000000000000000" pitchFamily="2" charset="2"/>
              <a:buChar char="Ø"/>
            </a:pPr>
            <a:r>
              <a:rPr lang="zh-CN" altLang="en-US" sz="3200" b="1" i="0" dirty="0">
                <a:ea typeface="黑体" panose="02010609060101010101" pitchFamily="49" charset="-122"/>
              </a:rPr>
              <a:t>例如，学生掌握了加法运算技能进行加法运算时，就能运用自如地算出答案；阅读、计算以及借助归纳和演绎进行的推理论证，都是智力技能。</a:t>
            </a:r>
            <a:endParaRPr lang="zh-CN" altLang="en-US" sz="3200" b="1" i="0" dirty="0"/>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70817192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1000764"/>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buSzPct val="100000"/>
              <a:buFont typeface="Wingdings" panose="05000000000000000000" pitchFamily="2" charset="2"/>
              <a:buChar char="Ø"/>
            </a:pPr>
            <a:r>
              <a:rPr lang="zh-CN" altLang="en-US" sz="3200" b="1" i="0" dirty="0">
                <a:ea typeface="黑体" panose="02010609060101010101" pitchFamily="49" charset="-122"/>
              </a:rPr>
              <a:t>心智活动是分阶段形成的，一般要经历五个阶段：</a:t>
            </a:r>
            <a:endParaRPr lang="en-US" altLang="zh-CN" sz="3200" b="1" i="0" dirty="0">
              <a:ea typeface="黑体" panose="02010609060101010101" pitchFamily="49" charset="-122"/>
            </a:endParaRPr>
          </a:p>
          <a:p>
            <a:pPr>
              <a:lnSpc>
                <a:spcPct val="150000"/>
              </a:lnSpc>
              <a:spcBef>
                <a:spcPct val="0"/>
              </a:spcBef>
              <a:buSzPct val="50000"/>
              <a:buFont typeface="Wingdings" panose="05000000000000000000" pitchFamily="2" charset="2"/>
              <a:buChar char="n"/>
            </a:pPr>
            <a:r>
              <a:rPr lang="zh-CN" altLang="en-US" sz="3200" b="1" i="0" dirty="0"/>
              <a:t>活动的定向阶段</a:t>
            </a:r>
            <a:endParaRPr lang="en-US" altLang="zh-CN" sz="3200" b="1" i="0" dirty="0"/>
          </a:p>
          <a:p>
            <a:pPr>
              <a:lnSpc>
                <a:spcPct val="150000"/>
              </a:lnSpc>
              <a:spcBef>
                <a:spcPct val="0"/>
              </a:spcBef>
              <a:buSzPct val="50000"/>
              <a:buFont typeface="Wingdings" panose="05000000000000000000" pitchFamily="2" charset="2"/>
              <a:buChar char="n"/>
            </a:pPr>
            <a:r>
              <a:rPr lang="zh-CN" altLang="en-US" sz="3200" b="1" i="0" dirty="0"/>
              <a:t>物质活动和物质化活动阶段</a:t>
            </a:r>
            <a:endParaRPr lang="en-US" altLang="zh-CN" sz="3200" b="1" i="0" dirty="0"/>
          </a:p>
          <a:p>
            <a:pPr>
              <a:lnSpc>
                <a:spcPct val="150000"/>
              </a:lnSpc>
              <a:spcBef>
                <a:spcPct val="0"/>
              </a:spcBef>
              <a:buSzPct val="50000"/>
              <a:buFont typeface="Wingdings" panose="05000000000000000000" pitchFamily="2" charset="2"/>
              <a:buChar char="n"/>
            </a:pPr>
            <a:r>
              <a:rPr lang="zh-CN" altLang="en-US" sz="3200" b="1" i="0" dirty="0"/>
              <a:t>有声言语阶段</a:t>
            </a:r>
            <a:endParaRPr lang="en-US" altLang="zh-CN" b="1" dirty="0"/>
          </a:p>
          <a:p>
            <a:pPr>
              <a:lnSpc>
                <a:spcPct val="150000"/>
              </a:lnSpc>
              <a:spcBef>
                <a:spcPct val="0"/>
              </a:spcBef>
              <a:buSzPct val="50000"/>
              <a:buFont typeface="Wingdings" panose="05000000000000000000" pitchFamily="2" charset="2"/>
              <a:buChar char="n"/>
            </a:pPr>
            <a:r>
              <a:rPr lang="zh-CN" altLang="en-US" sz="3200" b="1" i="0" dirty="0"/>
              <a:t>无声的外部言语阶段</a:t>
            </a:r>
            <a:endParaRPr lang="en-US" altLang="zh-CN" sz="3200" b="1" i="0" dirty="0"/>
          </a:p>
          <a:p>
            <a:pPr>
              <a:lnSpc>
                <a:spcPct val="150000"/>
              </a:lnSpc>
              <a:spcBef>
                <a:spcPct val="0"/>
              </a:spcBef>
              <a:buSzPct val="50000"/>
              <a:buFont typeface="Wingdings" panose="05000000000000000000" pitchFamily="2" charset="2"/>
              <a:buChar char="n"/>
            </a:pPr>
            <a:r>
              <a:rPr lang="zh-CN" altLang="en-US" sz="3200" b="1" i="0" dirty="0"/>
              <a:t>内部言语阶段</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421922006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1211623"/>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buSzPct val="100000"/>
              <a:buFont typeface="Wingdings" panose="05000000000000000000" pitchFamily="2" charset="2"/>
              <a:buChar char="Ø"/>
            </a:pPr>
            <a:r>
              <a:rPr lang="zh-CN" altLang="en-US" sz="3200" b="1" i="0" dirty="0">
                <a:ea typeface="黑体" panose="02010609060101010101" pitchFamily="49" charset="-122"/>
              </a:rPr>
              <a:t>练习是技能获得和增进的必要手段，无论动作技能还是心智技能的形成都需要一定数量的重复练习。</a:t>
            </a:r>
            <a:endParaRPr lang="en-US" altLang="zh-CN" sz="3200" b="1" i="0" dirty="0">
              <a:ea typeface="黑体" panose="02010609060101010101" pitchFamily="49" charset="-122"/>
            </a:endParaRPr>
          </a:p>
          <a:p>
            <a:pPr>
              <a:lnSpc>
                <a:spcPct val="150000"/>
              </a:lnSpc>
              <a:spcBef>
                <a:spcPct val="0"/>
              </a:spcBef>
              <a:buSzPct val="50000"/>
              <a:buFont typeface="Wingdings" panose="05000000000000000000" pitchFamily="2" charset="2"/>
              <a:buChar char="n"/>
            </a:pPr>
            <a:r>
              <a:rPr lang="zh-CN" altLang="en-US" sz="3200" b="1" i="0" dirty="0">
                <a:ea typeface="黑体" panose="02010609060101010101" pitchFamily="49" charset="-122"/>
              </a:rPr>
              <a:t>明确练习的目的和要求</a:t>
            </a:r>
            <a:endParaRPr lang="en-US" altLang="zh-CN" sz="3200" b="1" i="0" dirty="0">
              <a:ea typeface="黑体" panose="02010609060101010101" pitchFamily="49" charset="-122"/>
            </a:endParaRPr>
          </a:p>
          <a:p>
            <a:pPr>
              <a:lnSpc>
                <a:spcPct val="150000"/>
              </a:lnSpc>
              <a:spcBef>
                <a:spcPct val="0"/>
              </a:spcBef>
              <a:buSzPct val="50000"/>
              <a:buFont typeface="Wingdings" panose="05000000000000000000" pitchFamily="2" charset="2"/>
              <a:buChar char="n"/>
            </a:pPr>
            <a:r>
              <a:rPr lang="zh-CN" altLang="en-US" sz="3200" b="1" i="0" dirty="0"/>
              <a:t>给予有效的示范和指导</a:t>
            </a:r>
            <a:endParaRPr lang="en-US" altLang="zh-CN" sz="3200" b="1" i="0" dirty="0"/>
          </a:p>
          <a:p>
            <a:pPr>
              <a:lnSpc>
                <a:spcPct val="150000"/>
              </a:lnSpc>
              <a:spcBef>
                <a:spcPct val="0"/>
              </a:spcBef>
              <a:buSzPct val="50000"/>
              <a:buFont typeface="Wingdings" panose="05000000000000000000" pitchFamily="2" charset="2"/>
              <a:buChar char="n"/>
            </a:pPr>
            <a:r>
              <a:rPr lang="zh-CN" altLang="en-US" sz="3200" b="1" i="0" dirty="0"/>
              <a:t>充分利用练习中反馈的强化作用</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238048117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28124" y="764704"/>
            <a:ext cx="10934164"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buSzPct val="100000"/>
              <a:buFont typeface="Wingdings" panose="05000000000000000000" pitchFamily="2" charset="2"/>
              <a:buChar char="Ø"/>
            </a:pPr>
            <a:r>
              <a:rPr lang="en-US" altLang="zh-CN" sz="3200" b="1" i="0" dirty="0">
                <a:ea typeface="黑体" panose="02010609060101010101" pitchFamily="49" charset="-122"/>
              </a:rPr>
              <a:t>3.</a:t>
            </a:r>
            <a:r>
              <a:rPr lang="zh-CN" altLang="en-US" sz="3200" b="1" i="0" dirty="0">
                <a:ea typeface="黑体" panose="02010609060101010101" pitchFamily="49" charset="-122"/>
              </a:rPr>
              <a:t>情感、态度的建立与改变</a:t>
            </a:r>
          </a:p>
          <a:p>
            <a:pPr>
              <a:lnSpc>
                <a:spcPct val="150000"/>
              </a:lnSpc>
              <a:spcBef>
                <a:spcPct val="0"/>
              </a:spcBef>
              <a:buSzPct val="50000"/>
              <a:buFont typeface="Wingdings" panose="05000000000000000000" pitchFamily="2" charset="2"/>
              <a:buChar char="n"/>
            </a:pPr>
            <a:r>
              <a:rPr lang="zh-CN" altLang="en-US" sz="3200" b="1" i="0" dirty="0">
                <a:ea typeface="黑体" panose="02010609060101010101" pitchFamily="49" charset="-122"/>
              </a:rPr>
              <a:t>培养学生的情感与态度从来都是学校教育中非常重要的目标。 学习中的情 感因素包括了学生对学习活动的兴趣、动机、 自信心、 态度等。 在学习活动中，</a:t>
            </a:r>
            <a:r>
              <a:rPr lang="en-US" altLang="zh-CN" sz="3200" b="1" i="0" dirty="0">
                <a:ea typeface="黑体" panose="02010609060101010101" pitchFamily="49" charset="-122"/>
              </a:rPr>
              <a:t> </a:t>
            </a:r>
            <a:r>
              <a:rPr lang="zh-CN" altLang="en-US" sz="3200" b="1" i="0" dirty="0">
                <a:ea typeface="黑体" panose="02010609060101010101" pitchFamily="49" charset="-122"/>
              </a:rPr>
              <a:t>情感因素对认知活动起到启动、 定向和调节等非常重要的作用。 积极的情绪体 验会促使学生注意力更集中，</a:t>
            </a:r>
            <a:r>
              <a:rPr lang="en-US" altLang="zh-CN" sz="3200" b="1" i="0" dirty="0">
                <a:ea typeface="黑体" panose="02010609060101010101" pitchFamily="49" charset="-122"/>
              </a:rPr>
              <a:t> </a:t>
            </a:r>
            <a:r>
              <a:rPr lang="zh-CN" altLang="en-US" sz="3200" b="1" i="0" dirty="0">
                <a:ea typeface="黑体" panose="02010609060101010101" pitchFamily="49" charset="-122"/>
              </a:rPr>
              <a:t>思考更深入，</a:t>
            </a:r>
            <a:r>
              <a:rPr lang="en-US" altLang="zh-CN" sz="3200" b="1" i="0" dirty="0">
                <a:ea typeface="黑体" panose="02010609060101010101" pitchFamily="49" charset="-122"/>
              </a:rPr>
              <a:t> </a:t>
            </a:r>
            <a:r>
              <a:rPr lang="zh-CN" altLang="en-US" sz="3200" b="1" i="0" dirty="0">
                <a:ea typeface="黑体" panose="02010609060101010101" pitchFamily="49" charset="-122"/>
              </a:rPr>
              <a:t>操作更认真；</a:t>
            </a:r>
            <a:r>
              <a:rPr lang="en-US" altLang="zh-CN" sz="3200" b="1" i="0" dirty="0">
                <a:ea typeface="黑体" panose="02010609060101010101" pitchFamily="49" charset="-122"/>
              </a:rPr>
              <a:t> </a:t>
            </a:r>
            <a:r>
              <a:rPr lang="zh-CN" altLang="en-US" sz="3200" b="1" i="0" dirty="0">
                <a:ea typeface="黑体" panose="02010609060101010101" pitchFamily="49" charset="-122"/>
              </a:rPr>
              <a:t>消极的情绪体验则会 使学生难以集中精力，</a:t>
            </a:r>
            <a:r>
              <a:rPr lang="en-US" altLang="zh-CN" sz="3200" b="1" i="0" dirty="0">
                <a:ea typeface="黑体" panose="02010609060101010101" pitchFamily="49" charset="-122"/>
              </a:rPr>
              <a:t> </a:t>
            </a:r>
            <a:r>
              <a:rPr lang="zh-CN" altLang="en-US" sz="3200" b="1" i="0" dirty="0">
                <a:ea typeface="黑体" panose="02010609060101010101" pitchFamily="49" charset="-122"/>
              </a:rPr>
              <a:t>造成学习的障碍。</a:t>
            </a:r>
            <a:endParaRPr lang="zh-CN" altLang="en-US" sz="3200" b="1" i="0" dirty="0"/>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37977862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1209715" y="1218127"/>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spcBef>
                <a:spcPct val="0"/>
              </a:spcBef>
              <a:buSzPct val="100000"/>
              <a:buFont typeface="Wingdings" panose="05000000000000000000" pitchFamily="2" charset="2"/>
              <a:buChar char="Ø"/>
            </a:pPr>
            <a:r>
              <a:rPr lang="en-US" altLang="zh-CN" sz="3200" b="1" i="0" dirty="0">
                <a:ea typeface="黑体" panose="02010609060101010101" pitchFamily="49" charset="-122"/>
              </a:rPr>
              <a:t>3.</a:t>
            </a:r>
            <a:r>
              <a:rPr lang="zh-CN" altLang="en-US" sz="3200" b="1" i="0" dirty="0">
                <a:ea typeface="黑体" panose="02010609060101010101" pitchFamily="49" charset="-122"/>
              </a:rPr>
              <a:t>情感、态度的建立与改变</a:t>
            </a:r>
          </a:p>
          <a:p>
            <a:pPr>
              <a:lnSpc>
                <a:spcPct val="150000"/>
              </a:lnSpc>
              <a:spcBef>
                <a:spcPct val="0"/>
              </a:spcBef>
              <a:buSzPct val="50000"/>
              <a:buFont typeface="Wingdings" panose="05000000000000000000" pitchFamily="2" charset="2"/>
              <a:buChar char="n"/>
            </a:pPr>
            <a:r>
              <a:rPr lang="zh-CN" altLang="en-US" sz="3200" b="1" i="0" dirty="0">
                <a:ea typeface="黑体" panose="02010609060101010101" pitchFamily="49" charset="-122"/>
              </a:rPr>
              <a:t>从内容的选择入手</a:t>
            </a:r>
          </a:p>
          <a:p>
            <a:pPr>
              <a:lnSpc>
                <a:spcPct val="150000"/>
              </a:lnSpc>
              <a:spcBef>
                <a:spcPct val="0"/>
              </a:spcBef>
              <a:buSzPct val="50000"/>
              <a:buFont typeface="Wingdings" panose="05000000000000000000" pitchFamily="2" charset="2"/>
              <a:buChar char="n"/>
            </a:pPr>
            <a:r>
              <a:rPr lang="zh-CN" altLang="en-US" sz="3200" b="1" i="0" dirty="0">
                <a:ea typeface="黑体" panose="02010609060101010101" pitchFamily="49" charset="-122"/>
              </a:rPr>
              <a:t>从学生的学习方式入手</a:t>
            </a:r>
          </a:p>
          <a:p>
            <a:pPr>
              <a:lnSpc>
                <a:spcPct val="150000"/>
              </a:lnSpc>
              <a:spcBef>
                <a:spcPct val="0"/>
              </a:spcBef>
              <a:buSzPct val="50000"/>
              <a:buFont typeface="Wingdings" panose="05000000000000000000" pitchFamily="2" charset="2"/>
              <a:buChar char="n"/>
            </a:pPr>
            <a:r>
              <a:rPr lang="zh-CN" altLang="en-US" sz="3200" b="1" i="0" dirty="0">
                <a:ea typeface="黑体" panose="02010609060101010101" pitchFamily="49" charset="-122"/>
              </a:rPr>
              <a:t>从鼓励性评价入手</a:t>
            </a:r>
            <a:endParaRPr lang="zh-CN" altLang="en-US" sz="3200" b="1" i="0" dirty="0"/>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28056287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89716"/>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ct val="0"/>
              </a:spcBef>
              <a:buSzPct val="100000"/>
              <a:buNone/>
            </a:pPr>
            <a:r>
              <a:rPr lang="en-US" altLang="zh-CN" sz="3200" b="1" i="0" dirty="0">
                <a:ea typeface="黑体" panose="02010609060101010101" pitchFamily="49" charset="-122"/>
              </a:rPr>
              <a:t>3.1.2</a:t>
            </a:r>
            <a:r>
              <a:rPr lang="zh-CN" altLang="en-US" sz="3200" b="1" i="0" dirty="0">
                <a:ea typeface="黑体" panose="02010609060101010101" pitchFamily="49" charset="-122"/>
              </a:rPr>
              <a:t>几种常见的认知学习类型</a:t>
            </a:r>
          </a:p>
          <a:p>
            <a:pPr marL="0" indent="0">
              <a:lnSpc>
                <a:spcPct val="150000"/>
              </a:lnSpc>
              <a:spcBef>
                <a:spcPct val="0"/>
              </a:spcBef>
              <a:buSzPct val="50000"/>
              <a:buNone/>
            </a:pPr>
            <a:r>
              <a:rPr lang="zh-CN" altLang="en-US" sz="3200" b="1" i="0" dirty="0">
                <a:latin typeface="华文行楷" panose="02010800040101010101" pitchFamily="2" charset="-122"/>
                <a:ea typeface="华文行楷" panose="02010800040101010101" pitchFamily="2" charset="-122"/>
              </a:rPr>
              <a:t>一、按学习的深度划分，可分为机械学习和有意义学习</a:t>
            </a:r>
            <a:endParaRPr lang="en-US" altLang="zh-CN" sz="3200" b="1" i="0" dirty="0">
              <a:latin typeface="华文行楷" panose="02010800040101010101" pitchFamily="2" charset="-122"/>
              <a:ea typeface="华文行楷" panose="02010800040101010101" pitchFamily="2" charset="-122"/>
            </a:endParaRPr>
          </a:p>
          <a:p>
            <a:pPr>
              <a:buSzPct val="50000"/>
              <a:buFont typeface="Wingdings" panose="05000000000000000000" pitchFamily="2" charset="2"/>
              <a:buChar char="n"/>
            </a:pPr>
            <a:r>
              <a:rPr lang="zh-CN" altLang="en-US" b="1" dirty="0">
                <a:latin typeface="黑体" panose="02010609060101010101" pitchFamily="49" charset="-122"/>
                <a:ea typeface="黑体" panose="02010609060101010101" pitchFamily="49" charset="-122"/>
              </a:rPr>
              <a:t>机械学习是指学生对所学的知识并未真正理解，而只是仅仅记住相关数学符号、了解相应词句及简单性地模仿。</a:t>
            </a:r>
          </a:p>
          <a:p>
            <a:pPr>
              <a:buSzPct val="50000"/>
              <a:buFont typeface="Wingdings" panose="05000000000000000000" pitchFamily="2" charset="2"/>
              <a:buChar char="n"/>
            </a:pPr>
            <a:r>
              <a:rPr lang="zh-CN" altLang="en-US" b="1" dirty="0">
                <a:latin typeface="黑体" panose="02010609060101010101" pitchFamily="49" charset="-122"/>
                <a:ea typeface="黑体" panose="02010609060101010101" pitchFamily="49" charset="-122"/>
              </a:rPr>
              <a:t>有意义的学习则要求学生能理解新知识及其实际</a:t>
            </a:r>
            <a:r>
              <a:rPr lang="zh-CN" altLang="en-US" b="1" dirty="0">
                <a:latin typeface="黑体" panose="02010609060101010101" pitchFamily="49" charset="-122"/>
              </a:rPr>
              <a:t>内容，并能融会贯通，即要</a:t>
            </a:r>
            <a:r>
              <a:rPr lang="zh-CN" altLang="en-US" b="1" dirty="0">
                <a:latin typeface="黑体" panose="02010609060101010101" pitchFamily="49" charset="-122"/>
                <a:ea typeface="黑体" panose="02010609060101010101" pitchFamily="49" charset="-122"/>
              </a:rPr>
              <a:t>对符号所代表的意义与头脑中已有的旧知识建立非人为（非任意）的实质性（非字面）的联系。</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131240828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89716"/>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ct val="0"/>
              </a:spcBef>
              <a:buSzPct val="100000"/>
              <a:buNone/>
            </a:pPr>
            <a:r>
              <a:rPr lang="en-US" altLang="zh-CN" sz="3200" b="1" i="0" dirty="0">
                <a:ea typeface="黑体" panose="02010609060101010101" pitchFamily="49" charset="-122"/>
              </a:rPr>
              <a:t>3.1.2</a:t>
            </a:r>
            <a:r>
              <a:rPr lang="zh-CN" altLang="en-US" sz="3200" b="1" i="0" dirty="0">
                <a:ea typeface="黑体" panose="02010609060101010101" pitchFamily="49" charset="-122"/>
              </a:rPr>
              <a:t>几种常见的认知学习类型</a:t>
            </a:r>
          </a:p>
          <a:p>
            <a:pPr eaLnBrk="1" hangingPunct="1">
              <a:buFont typeface="Wingdings" panose="05000000000000000000" pitchFamily="2" charset="2"/>
              <a:buNone/>
            </a:pPr>
            <a:r>
              <a:rPr lang="zh-CN" altLang="en-US" sz="3200" b="1" dirty="0">
                <a:latin typeface="华文行楷" panose="02010800040101010101" pitchFamily="2" charset="-122"/>
                <a:ea typeface="华文行楷" panose="02010800040101010101" pitchFamily="2" charset="-122"/>
              </a:rPr>
              <a:t>二、按学习的方式划分，可以分为接受学习与发现学习。</a:t>
            </a:r>
            <a:endParaRPr lang="zh-CN" altLang="en-US" b="1" dirty="0">
              <a:latin typeface="楷体_GB2312" pitchFamily="49" charset="-122"/>
              <a:ea typeface="楷体_GB2312" pitchFamily="49" charset="-122"/>
            </a:endParaRPr>
          </a:p>
          <a:p>
            <a:pPr>
              <a:buSzPct val="50000"/>
              <a:buFont typeface="Wingdings" panose="05000000000000000000" pitchFamily="2" charset="2"/>
              <a:buChar char="n"/>
            </a:pPr>
            <a:r>
              <a:rPr lang="zh-CN" altLang="en-US" b="1" dirty="0">
                <a:latin typeface="黑体" panose="02010609060101010101" pitchFamily="49" charset="-122"/>
                <a:ea typeface="黑体" panose="02010609060101010101" pitchFamily="49" charset="-122"/>
              </a:rPr>
              <a:t>接受学习是指学习的全部内容以定论的形式呈现给学习者的一种学习方式</a:t>
            </a:r>
          </a:p>
          <a:p>
            <a:pPr>
              <a:buSzPct val="50000"/>
              <a:buFont typeface="Wingdings" panose="05000000000000000000" pitchFamily="2" charset="2"/>
              <a:buChar char="n"/>
            </a:pPr>
            <a:r>
              <a:rPr lang="zh-CN" altLang="en-US" b="1" dirty="0">
                <a:latin typeface="黑体" panose="02010609060101010101" pitchFamily="49" charset="-122"/>
                <a:ea typeface="黑体" panose="02010609060101010101" pitchFamily="49" charset="-122"/>
              </a:rPr>
              <a:t>发现学习是指不将学习主要内容直接呈现给学生，而是向学生提供一定的背景材料，由学习者独立操作而习得知识的一种学习方式。</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386208703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grpSp>
        <p:nvGrpSpPr>
          <p:cNvPr id="3" name="组合 2">
            <a:extLst>
              <a:ext uri="{FF2B5EF4-FFF2-40B4-BE49-F238E27FC236}">
                <a16:creationId xmlns:a16="http://schemas.microsoft.com/office/drawing/2014/main" id="{5B49560E-3B71-1983-C569-E653204259E4}"/>
              </a:ext>
            </a:extLst>
          </p:cNvPr>
          <p:cNvGrpSpPr/>
          <p:nvPr/>
        </p:nvGrpSpPr>
        <p:grpSpPr>
          <a:xfrm>
            <a:off x="1918742" y="750332"/>
            <a:ext cx="9144000" cy="6142804"/>
            <a:chOff x="0" y="334196"/>
            <a:chExt cx="9144000" cy="6142804"/>
          </a:xfrm>
        </p:grpSpPr>
        <p:sp>
          <p:nvSpPr>
            <p:cNvPr id="16" name="Rectangle 2">
              <a:extLst>
                <a:ext uri="{FF2B5EF4-FFF2-40B4-BE49-F238E27FC236}">
                  <a16:creationId xmlns:a16="http://schemas.microsoft.com/office/drawing/2014/main" id="{F32DB614-BCEF-564A-F93F-36DF475F7779}"/>
                </a:ext>
              </a:extLst>
            </p:cNvPr>
            <p:cNvSpPr txBox="1">
              <a:spLocks noChangeArrowheads="1"/>
            </p:cNvSpPr>
            <p:nvPr/>
          </p:nvSpPr>
          <p:spPr>
            <a:xfrm>
              <a:off x="279945" y="334196"/>
              <a:ext cx="7793037" cy="914400"/>
            </a:xfrm>
            <a:prstGeom prst="rect">
              <a:avLst/>
            </a:prstGeom>
          </p:spPr>
          <p:txBody>
            <a:bodyPr/>
            <a:lstStyle>
              <a:lvl1pPr algn="ctr" defTabSz="914430" rtl="0" eaLnBrk="1" latinLnBrk="0" hangingPunct="1">
                <a:spcBef>
                  <a:spcPct val="0"/>
                </a:spcBef>
                <a:buNone/>
                <a:defRPr sz="4400" kern="1200">
                  <a:solidFill>
                    <a:schemeClr val="tx1"/>
                  </a:solidFill>
                  <a:latin typeface="+mj-lt"/>
                  <a:ea typeface="+mj-ea"/>
                  <a:cs typeface="+mj-cs"/>
                </a:defRPr>
              </a:lvl1pPr>
            </a:lstStyle>
            <a:p>
              <a:r>
                <a:rPr lang="zh-CN" altLang="en-US" sz="3600" b="1" dirty="0">
                  <a:solidFill>
                    <a:srgbClr val="000000"/>
                  </a:solidFill>
                  <a:ea typeface="楷体_GB2312" pitchFamily="49" charset="-122"/>
                </a:rPr>
                <a:t>两种划分的关系</a:t>
              </a:r>
            </a:p>
          </p:txBody>
        </p:sp>
        <p:sp>
          <p:nvSpPr>
            <p:cNvPr id="17" name="Rectangle 3">
              <a:extLst>
                <a:ext uri="{FF2B5EF4-FFF2-40B4-BE49-F238E27FC236}">
                  <a16:creationId xmlns:a16="http://schemas.microsoft.com/office/drawing/2014/main" id="{7E18EB66-91F5-86D1-BE00-4044A2BF2AA5}"/>
                </a:ext>
              </a:extLst>
            </p:cNvPr>
            <p:cNvSpPr txBox="1">
              <a:spLocks noChangeArrowheads="1"/>
            </p:cNvSpPr>
            <p:nvPr/>
          </p:nvSpPr>
          <p:spPr>
            <a:xfrm>
              <a:off x="0" y="1143000"/>
              <a:ext cx="9144000" cy="5334000"/>
            </a:xfrm>
            <a:prstGeom prst="rect">
              <a:avLst/>
            </a:prstGeom>
          </p:spPr>
          <p:txBody>
            <a:bodyPr/>
            <a:lstStyle>
              <a:lvl1pPr marL="342911" indent="-342911" algn="l" defTabSz="91443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75" indent="-285759" algn="l" defTabSz="91443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38" indent="-228608" algn="l" defTabSz="91443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5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6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8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9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114"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330"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buFont typeface="Wingdings" panose="05000000000000000000" pitchFamily="2" charset="2"/>
                <a:buNone/>
              </a:pPr>
              <a:r>
                <a:rPr lang="zh-CN" altLang="en-US" dirty="0">
                  <a:solidFill>
                    <a:srgbClr val="000000"/>
                  </a:solidFill>
                </a:rPr>
                <a:t>                          </a:t>
              </a:r>
              <a:r>
                <a:rPr lang="zh-CN" altLang="en-US" b="1" dirty="0">
                  <a:solidFill>
                    <a:schemeClr val="folHlink"/>
                  </a:solidFill>
                </a:rPr>
                <a:t>有意义学习</a:t>
              </a:r>
            </a:p>
            <a:p>
              <a:pPr algn="just">
                <a:buFont typeface="Wingdings" panose="05000000000000000000" pitchFamily="2" charset="2"/>
                <a:buNone/>
              </a:pPr>
              <a:r>
                <a:rPr lang="zh-CN" altLang="en-US" b="1" dirty="0">
                  <a:solidFill>
                    <a:schemeClr val="folHlink"/>
                  </a:solidFill>
                </a:rPr>
                <a:t>         </a:t>
              </a:r>
            </a:p>
            <a:p>
              <a:pPr algn="just">
                <a:buFont typeface="Wingdings" panose="05000000000000000000" pitchFamily="2" charset="2"/>
                <a:buNone/>
              </a:pPr>
              <a:r>
                <a:rPr lang="zh-CN" altLang="en-US" b="1" dirty="0">
                  <a:solidFill>
                    <a:schemeClr val="folHlink"/>
                  </a:solidFill>
                </a:rPr>
                <a:t>         有意义接受学习      有意义发现学习</a:t>
              </a:r>
            </a:p>
            <a:p>
              <a:pPr algn="just">
                <a:buFont typeface="Wingdings" panose="05000000000000000000" pitchFamily="2" charset="2"/>
                <a:buNone/>
              </a:pPr>
              <a:r>
                <a:rPr lang="zh-CN" altLang="en-US" b="1" dirty="0">
                  <a:solidFill>
                    <a:schemeClr val="folHlink"/>
                  </a:solidFill>
                </a:rPr>
                <a:t> </a:t>
              </a:r>
            </a:p>
            <a:p>
              <a:pPr algn="just">
                <a:buFont typeface="Wingdings" panose="05000000000000000000" pitchFamily="2" charset="2"/>
                <a:buNone/>
              </a:pPr>
              <a:r>
                <a:rPr lang="zh-CN" altLang="en-US" b="1" dirty="0">
                  <a:solidFill>
                    <a:schemeClr val="folHlink"/>
                  </a:solidFill>
                </a:rPr>
                <a:t>接受学习                                              发现学习</a:t>
              </a:r>
            </a:p>
            <a:p>
              <a:pPr algn="just">
                <a:buFont typeface="Wingdings" panose="05000000000000000000" pitchFamily="2" charset="2"/>
                <a:buNone/>
              </a:pPr>
              <a:r>
                <a:rPr lang="zh-CN" altLang="en-US" b="1" dirty="0">
                  <a:solidFill>
                    <a:schemeClr val="folHlink"/>
                  </a:solidFill>
                </a:rPr>
                <a:t> </a:t>
              </a:r>
            </a:p>
            <a:p>
              <a:pPr algn="just">
                <a:buFont typeface="Wingdings" panose="05000000000000000000" pitchFamily="2" charset="2"/>
                <a:buNone/>
              </a:pPr>
              <a:r>
                <a:rPr lang="zh-CN" altLang="en-US" b="1" dirty="0">
                  <a:solidFill>
                    <a:schemeClr val="folHlink"/>
                  </a:solidFill>
                </a:rPr>
                <a:t>            机械接受学习       机械发现学习  </a:t>
              </a:r>
            </a:p>
            <a:p>
              <a:pPr algn="just">
                <a:buFont typeface="Wingdings" panose="05000000000000000000" pitchFamily="2" charset="2"/>
                <a:buNone/>
              </a:pPr>
              <a:r>
                <a:rPr lang="zh-CN" altLang="en-US" b="1" dirty="0">
                  <a:solidFill>
                    <a:schemeClr val="folHlink"/>
                  </a:solidFill>
                </a:rPr>
                <a:t>                             </a:t>
              </a:r>
            </a:p>
            <a:p>
              <a:pPr algn="just">
                <a:buFont typeface="Wingdings" panose="05000000000000000000" pitchFamily="2" charset="2"/>
                <a:buNone/>
              </a:pPr>
              <a:r>
                <a:rPr lang="zh-CN" altLang="en-US" b="1" dirty="0">
                  <a:solidFill>
                    <a:schemeClr val="folHlink"/>
                  </a:solidFill>
                </a:rPr>
                <a:t>                             机械学习</a:t>
              </a:r>
            </a:p>
            <a:p>
              <a:endParaRPr lang="zh-CN" altLang="en-US" b="1" dirty="0">
                <a:solidFill>
                  <a:schemeClr val="folHlink"/>
                </a:solidFill>
              </a:endParaRPr>
            </a:p>
          </p:txBody>
        </p:sp>
        <p:sp>
          <p:nvSpPr>
            <p:cNvPr id="18" name="Line 4">
              <a:extLst>
                <a:ext uri="{FF2B5EF4-FFF2-40B4-BE49-F238E27FC236}">
                  <a16:creationId xmlns:a16="http://schemas.microsoft.com/office/drawing/2014/main" id="{2DFDA473-8261-AE9D-55FF-52914390CFC5}"/>
                </a:ext>
              </a:extLst>
            </p:cNvPr>
            <p:cNvSpPr>
              <a:spLocks noChangeShapeType="1"/>
            </p:cNvSpPr>
            <p:nvPr/>
          </p:nvSpPr>
          <p:spPr bwMode="auto">
            <a:xfrm>
              <a:off x="2133600" y="3810000"/>
              <a:ext cx="5029200" cy="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9" name="Line 5">
              <a:extLst>
                <a:ext uri="{FF2B5EF4-FFF2-40B4-BE49-F238E27FC236}">
                  <a16:creationId xmlns:a16="http://schemas.microsoft.com/office/drawing/2014/main" id="{58D9CB81-E0E5-2E9E-C157-C916128218B7}"/>
                </a:ext>
              </a:extLst>
            </p:cNvPr>
            <p:cNvSpPr>
              <a:spLocks noChangeShapeType="1"/>
            </p:cNvSpPr>
            <p:nvPr/>
          </p:nvSpPr>
          <p:spPr bwMode="auto">
            <a:xfrm>
              <a:off x="4427538" y="1752600"/>
              <a:ext cx="0" cy="4038600"/>
            </a:xfrm>
            <a:prstGeom prst="line">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nvGrpSpPr>
            <p:cNvPr id="22" name="Group 6">
              <a:extLst>
                <a:ext uri="{FF2B5EF4-FFF2-40B4-BE49-F238E27FC236}">
                  <a16:creationId xmlns:a16="http://schemas.microsoft.com/office/drawing/2014/main" id="{558D880C-2DFB-9488-AEB4-AC9ED4BFA499}"/>
                </a:ext>
              </a:extLst>
            </p:cNvPr>
            <p:cNvGrpSpPr>
              <a:grpSpLocks/>
            </p:cNvGrpSpPr>
            <p:nvPr/>
          </p:nvGrpSpPr>
          <p:grpSpPr bwMode="auto">
            <a:xfrm>
              <a:off x="1835150" y="1752600"/>
              <a:ext cx="5029200" cy="4038600"/>
              <a:chOff x="1344" y="1104"/>
              <a:chExt cx="3168" cy="2544"/>
            </a:xfrm>
          </p:grpSpPr>
          <p:sp>
            <p:nvSpPr>
              <p:cNvPr id="24" name="Line 7">
                <a:extLst>
                  <a:ext uri="{FF2B5EF4-FFF2-40B4-BE49-F238E27FC236}">
                    <a16:creationId xmlns:a16="http://schemas.microsoft.com/office/drawing/2014/main" id="{7D358BEB-5962-ECB6-E12F-1A965DB9057C}"/>
                  </a:ext>
                </a:extLst>
              </p:cNvPr>
              <p:cNvSpPr>
                <a:spLocks noChangeShapeType="1"/>
              </p:cNvSpPr>
              <p:nvPr/>
            </p:nvSpPr>
            <p:spPr bwMode="auto">
              <a:xfrm flipH="1">
                <a:off x="1344" y="2400"/>
                <a:ext cx="3168" cy="0"/>
              </a:xfrm>
              <a:prstGeom prst="line">
                <a:avLst/>
              </a:prstGeom>
              <a:noFill/>
              <a:ln w="1905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5" name="Line 8">
                <a:extLst>
                  <a:ext uri="{FF2B5EF4-FFF2-40B4-BE49-F238E27FC236}">
                    <a16:creationId xmlns:a16="http://schemas.microsoft.com/office/drawing/2014/main" id="{641E3E1E-D90A-82B3-E895-A224E4CDEAAD}"/>
                  </a:ext>
                </a:extLst>
              </p:cNvPr>
              <p:cNvSpPr>
                <a:spLocks noChangeShapeType="1"/>
              </p:cNvSpPr>
              <p:nvPr/>
            </p:nvSpPr>
            <p:spPr bwMode="auto">
              <a:xfrm flipV="1">
                <a:off x="2976" y="1104"/>
                <a:ext cx="0" cy="2544"/>
              </a:xfrm>
              <a:prstGeom prst="line">
                <a:avLst/>
              </a:prstGeom>
              <a:noFill/>
              <a:ln w="1905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spTree>
    <p:extLst>
      <p:ext uri="{BB962C8B-B14F-4D97-AF65-F5344CB8AC3E}">
        <p14:creationId xmlns:p14="http://schemas.microsoft.com/office/powerpoint/2010/main" val="125692302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89716"/>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ct val="0"/>
              </a:spcBef>
              <a:buSzPct val="100000"/>
              <a:buNone/>
            </a:pPr>
            <a:r>
              <a:rPr lang="en-US" altLang="zh-CN" sz="3200" b="1" i="0" dirty="0">
                <a:ea typeface="黑体" panose="02010609060101010101" pitchFamily="49" charset="-122"/>
              </a:rPr>
              <a:t>3.1.2</a:t>
            </a:r>
            <a:r>
              <a:rPr lang="zh-CN" altLang="en-US" sz="3200" b="1" i="0" dirty="0">
                <a:ea typeface="黑体" panose="02010609060101010101" pitchFamily="49" charset="-122"/>
              </a:rPr>
              <a:t>几种常见的认知学习类型</a:t>
            </a:r>
          </a:p>
          <a:p>
            <a:pPr eaLnBrk="1" hangingPunct="1">
              <a:lnSpc>
                <a:spcPct val="90000"/>
              </a:lnSpc>
              <a:buFont typeface="Wingdings" panose="05000000000000000000" pitchFamily="2" charset="2"/>
              <a:buNone/>
            </a:pPr>
            <a:r>
              <a:rPr lang="zh-CN" altLang="en-US" sz="3200" b="1" dirty="0">
                <a:latin typeface="华文行楷" panose="02010800040101010101" pitchFamily="2" charset="-122"/>
                <a:ea typeface="华文行楷" panose="02010800040101010101" pitchFamily="2" charset="-122"/>
              </a:rPr>
              <a:t>三、按学习对象的特征以及学 习目标的不同来划分，可以分为数学知识学习、数学技能学习和数学问题解决学习</a:t>
            </a:r>
          </a:p>
          <a:p>
            <a:pPr eaLnBrk="1" hangingPunct="1">
              <a:lnSpc>
                <a:spcPct val="90000"/>
              </a:lnSpc>
              <a:buSzPct val="50000"/>
              <a:buFont typeface="Wingdings" panose="05000000000000000000" pitchFamily="2" charset="2"/>
              <a:buChar char="n"/>
            </a:pPr>
            <a:r>
              <a:rPr lang="zh-CN" altLang="en-US" b="1" dirty="0">
                <a:latin typeface="黑体" panose="02010609060101010101" pitchFamily="49" charset="-122"/>
                <a:ea typeface="黑体" panose="02010609060101010101" pitchFamily="49" charset="-122"/>
              </a:rPr>
              <a:t>数学知识学习是指以理解、掌握数学基础知识为主的一种学习活动。</a:t>
            </a:r>
          </a:p>
          <a:p>
            <a:pPr eaLnBrk="1" hangingPunct="1">
              <a:lnSpc>
                <a:spcPct val="90000"/>
              </a:lnSpc>
              <a:buSzPct val="50000"/>
              <a:buFont typeface="Wingdings" panose="05000000000000000000" pitchFamily="2" charset="2"/>
              <a:buChar char="n"/>
            </a:pPr>
            <a:r>
              <a:rPr lang="zh-CN" altLang="en-US" b="1" dirty="0">
                <a:latin typeface="黑体" panose="02010609060101010101" pitchFamily="49" charset="-122"/>
                <a:ea typeface="黑体" panose="02010609060101010101" pitchFamily="49" charset="-122"/>
              </a:rPr>
              <a:t>数学技能学习是指将一连串动作经练习而形成熟练的自动化的反应过程。</a:t>
            </a:r>
          </a:p>
          <a:p>
            <a:pPr eaLnBrk="1" hangingPunct="1">
              <a:lnSpc>
                <a:spcPct val="90000"/>
              </a:lnSpc>
              <a:buSzPct val="50000"/>
              <a:buFont typeface="Wingdings" panose="05000000000000000000" pitchFamily="2" charset="2"/>
              <a:buChar char="n"/>
            </a:pPr>
            <a:r>
              <a:rPr lang="zh-CN" altLang="en-US" b="1" dirty="0">
                <a:latin typeface="黑体" panose="02010609060101010101" pitchFamily="49" charset="-122"/>
                <a:ea typeface="黑体" panose="02010609060101010101" pitchFamily="49" charset="-122"/>
              </a:rPr>
              <a:t>数学问题解决学习是指以关心问题解决过程为主、反思问题解决思考过程的一种学习。</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38796743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1026"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38"/>
          <p:cNvSpPr/>
          <p:nvPr/>
        </p:nvSpPr>
        <p:spPr>
          <a:xfrm flipH="1">
            <a:off x="7103319" y="1836078"/>
            <a:ext cx="6912768"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7679385" y="2772220"/>
            <a:ext cx="33131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主要内容</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 name="矩形 3"/>
          <p:cNvSpPr/>
          <p:nvPr/>
        </p:nvSpPr>
        <p:spPr>
          <a:xfrm flipH="1">
            <a:off x="334567" y="2060537"/>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59"/>
          <p:cNvSpPr>
            <a:spLocks noChangeArrowheads="1"/>
          </p:cNvSpPr>
          <p:nvPr/>
        </p:nvSpPr>
        <p:spPr bwMode="auto">
          <a:xfrm flipH="1">
            <a:off x="190550" y="1997277"/>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
        <p:nvSpPr>
          <p:cNvPr id="6" name="TextBox 5"/>
          <p:cNvSpPr txBox="1"/>
          <p:nvPr/>
        </p:nvSpPr>
        <p:spPr>
          <a:xfrm>
            <a:off x="1331836" y="1844824"/>
            <a:ext cx="7112868" cy="2959977"/>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lnSpc>
                <a:spcPct val="150000"/>
              </a:lnSpc>
            </a:pPr>
            <a:r>
              <a:rPr lang="zh-CN" altLang="en-US" sz="3200" b="0" dirty="0">
                <a:solidFill>
                  <a:schemeClr val="accent1">
                    <a:lumMod val="75000"/>
                  </a:schemeClr>
                </a:solidFill>
              </a:rPr>
              <a:t>小学数学学习概述</a:t>
            </a:r>
            <a:endParaRPr lang="en-US" altLang="zh-CN" sz="3200" b="0" dirty="0">
              <a:solidFill>
                <a:schemeClr val="accent1">
                  <a:lumMod val="75000"/>
                </a:schemeClr>
              </a:solidFill>
            </a:endParaRPr>
          </a:p>
          <a:p>
            <a:pPr algn="l">
              <a:lnSpc>
                <a:spcPct val="150000"/>
              </a:lnSpc>
            </a:pPr>
            <a:r>
              <a:rPr lang="zh-CN" altLang="en-US" sz="3200" b="0" dirty="0">
                <a:solidFill>
                  <a:schemeClr val="accent1">
                    <a:lumMod val="75000"/>
                  </a:schemeClr>
                </a:solidFill>
              </a:rPr>
              <a:t>  小学数学学习过程</a:t>
            </a:r>
          </a:p>
          <a:p>
            <a:pPr algn="l">
              <a:lnSpc>
                <a:spcPct val="150000"/>
              </a:lnSpc>
            </a:pPr>
            <a:r>
              <a:rPr lang="zh-CN" altLang="en-US" sz="3200" b="0" dirty="0">
                <a:solidFill>
                  <a:schemeClr val="accent1">
                    <a:lumMod val="75000"/>
                  </a:schemeClr>
                </a:solidFill>
              </a:rPr>
              <a:t>    教学过程中的学生参与</a:t>
            </a:r>
          </a:p>
          <a:p>
            <a:pPr algn="l">
              <a:lnSpc>
                <a:spcPct val="150000"/>
              </a:lnSpc>
            </a:pPr>
            <a:endParaRPr lang="zh-CN" altLang="en-US" sz="3200" b="0" dirty="0">
              <a:solidFill>
                <a:schemeClr val="accent1">
                  <a:lumMod val="75000"/>
                </a:schemeClr>
              </a:solidFill>
            </a:endParaRPr>
          </a:p>
        </p:txBody>
      </p:sp>
      <p:sp>
        <p:nvSpPr>
          <p:cNvPr id="7" name="矩形 3"/>
          <p:cNvSpPr/>
          <p:nvPr/>
        </p:nvSpPr>
        <p:spPr>
          <a:xfrm flipH="1">
            <a:off x="550591" y="2780617"/>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9"/>
          <p:cNvSpPr>
            <a:spLocks noChangeArrowheads="1"/>
          </p:cNvSpPr>
          <p:nvPr/>
        </p:nvSpPr>
        <p:spPr bwMode="auto">
          <a:xfrm flipH="1">
            <a:off x="406574" y="2717356"/>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3.2</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6" name="矩形 15"/>
          <p:cNvSpPr/>
          <p:nvPr/>
        </p:nvSpPr>
        <p:spPr>
          <a:xfrm flipH="1">
            <a:off x="-3" y="6525348"/>
            <a:ext cx="12195177" cy="36051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flipH="1">
            <a:off x="-4" y="6596411"/>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5"/>
          <p:cNvSpPr/>
          <p:nvPr/>
        </p:nvSpPr>
        <p:spPr>
          <a:xfrm>
            <a:off x="9976569" y="6493145"/>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067548" y="6493142"/>
            <a:ext cx="1070601"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Rectangle 4"/>
          <p:cNvSpPr txBox="1">
            <a:spLocks noChangeArrowheads="1"/>
          </p:cNvSpPr>
          <p:nvPr/>
        </p:nvSpPr>
        <p:spPr bwMode="auto">
          <a:xfrm>
            <a:off x="10202043" y="6493142"/>
            <a:ext cx="792819"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19" rIns="91440" bIns="45719"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02</a:t>
            </a:r>
            <a:endParaRPr lang="zh-CN" altLang="en-US" dirty="0">
              <a:latin typeface="方正兰亭超细黑简体" panose="02000000000000000000" pitchFamily="2" charset="-122"/>
              <a:ea typeface="方正兰亭超细黑简体" panose="02000000000000000000" pitchFamily="2" charset="-122"/>
            </a:endParaRPr>
          </a:p>
        </p:txBody>
      </p:sp>
      <p:grpSp>
        <p:nvGrpSpPr>
          <p:cNvPr id="9" name="组合 8">
            <a:extLst>
              <a:ext uri="{FF2B5EF4-FFF2-40B4-BE49-F238E27FC236}">
                <a16:creationId xmlns:a16="http://schemas.microsoft.com/office/drawing/2014/main" id="{86CA0DFE-D1BC-94D4-656C-5395ED0CA17C}"/>
              </a:ext>
            </a:extLst>
          </p:cNvPr>
          <p:cNvGrpSpPr/>
          <p:nvPr/>
        </p:nvGrpSpPr>
        <p:grpSpPr>
          <a:xfrm>
            <a:off x="668485" y="3431424"/>
            <a:ext cx="1152129" cy="584775"/>
            <a:chOff x="342950" y="2721949"/>
            <a:chExt cx="1152129" cy="584775"/>
          </a:xfrm>
        </p:grpSpPr>
        <p:sp>
          <p:nvSpPr>
            <p:cNvPr id="15" name="矩形 3">
              <a:extLst>
                <a:ext uri="{FF2B5EF4-FFF2-40B4-BE49-F238E27FC236}">
                  <a16:creationId xmlns:a16="http://schemas.microsoft.com/office/drawing/2014/main" id="{DF132F57-5267-89F4-F5CB-2BC77B6D2F5C}"/>
                </a:ext>
              </a:extLst>
            </p:cNvPr>
            <p:cNvSpPr/>
            <p:nvPr/>
          </p:nvSpPr>
          <p:spPr>
            <a:xfrm flipH="1">
              <a:off x="486967" y="2785209"/>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59">
              <a:extLst>
                <a:ext uri="{FF2B5EF4-FFF2-40B4-BE49-F238E27FC236}">
                  <a16:creationId xmlns:a16="http://schemas.microsoft.com/office/drawing/2014/main" id="{90755D27-8F0D-7BC9-9732-F69905CE8E68}"/>
                </a:ext>
              </a:extLst>
            </p:cNvPr>
            <p:cNvSpPr>
              <a:spLocks noChangeArrowheads="1"/>
            </p:cNvSpPr>
            <p:nvPr/>
          </p:nvSpPr>
          <p:spPr bwMode="auto">
            <a:xfrm flipH="1">
              <a:off x="342950" y="2721949"/>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3.3</a:t>
              </a:r>
            </a:p>
          </p:txBody>
        </p:sp>
      </p:grpSp>
    </p:spTree>
  </p:cSld>
  <p:clrMapOvr>
    <a:masterClrMapping/>
  </p:clrMapOvr>
  <p:transition spd="slow">
    <p:push dir="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1193363" y="1235154"/>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ct val="0"/>
              </a:spcBef>
              <a:buSzPct val="100000"/>
              <a:buNone/>
            </a:pPr>
            <a:r>
              <a:rPr lang="zh-CN" altLang="en-US" sz="3200" b="1" i="0" dirty="0">
                <a:ea typeface="黑体" panose="02010609060101010101" pitchFamily="49" charset="-122"/>
              </a:rPr>
              <a:t>（</a:t>
            </a:r>
            <a:r>
              <a:rPr lang="en-US" altLang="zh-CN" sz="3200" b="1" i="0" dirty="0">
                <a:ea typeface="黑体" panose="02010609060101010101" pitchFamily="49" charset="-122"/>
              </a:rPr>
              <a:t>1</a:t>
            </a:r>
            <a:r>
              <a:rPr lang="zh-CN" altLang="en-US" sz="3200" b="1" i="0" dirty="0">
                <a:ea typeface="黑体" panose="02010609060101010101" pitchFamily="49" charset="-122"/>
              </a:rPr>
              <a:t>）知识学习</a:t>
            </a:r>
            <a:endParaRPr lang="en-US" altLang="zh-CN" sz="3200" b="1" i="0" dirty="0">
              <a:ea typeface="黑体" panose="02010609060101010101" pitchFamily="49" charset="-122"/>
            </a:endParaRPr>
          </a:p>
          <a:p>
            <a:pPr>
              <a:lnSpc>
                <a:spcPct val="150000"/>
              </a:lnSpc>
              <a:spcBef>
                <a:spcPct val="0"/>
              </a:spcBef>
              <a:buSzPct val="50000"/>
              <a:buFont typeface="Wingdings" panose="05000000000000000000" pitchFamily="2" charset="2"/>
              <a:buChar char="n"/>
            </a:pPr>
            <a:r>
              <a:rPr lang="zh-CN" altLang="en-US" b="1" dirty="0">
                <a:ea typeface="黑体" panose="02010609060101010101" pitchFamily="49" charset="-122"/>
              </a:rPr>
              <a:t>选择阶段</a:t>
            </a:r>
            <a:endParaRPr lang="en-US" altLang="zh-CN" b="1" dirty="0">
              <a:ea typeface="黑体" panose="02010609060101010101" pitchFamily="49" charset="-122"/>
            </a:endParaRPr>
          </a:p>
          <a:p>
            <a:pPr>
              <a:lnSpc>
                <a:spcPct val="150000"/>
              </a:lnSpc>
              <a:spcBef>
                <a:spcPct val="0"/>
              </a:spcBef>
              <a:buSzPct val="50000"/>
              <a:buFont typeface="Wingdings" panose="05000000000000000000" pitchFamily="2" charset="2"/>
              <a:buChar char="n"/>
            </a:pPr>
            <a:r>
              <a:rPr lang="zh-CN" altLang="en-US" sz="3200" b="1" i="0" dirty="0">
                <a:ea typeface="黑体" panose="02010609060101010101" pitchFamily="49" charset="-122"/>
              </a:rPr>
              <a:t>领会阶段</a:t>
            </a:r>
            <a:endParaRPr lang="en-US" altLang="zh-CN" sz="3200" b="1" i="0" dirty="0">
              <a:ea typeface="黑体" panose="02010609060101010101" pitchFamily="49" charset="-122"/>
            </a:endParaRPr>
          </a:p>
          <a:p>
            <a:pPr>
              <a:lnSpc>
                <a:spcPct val="150000"/>
              </a:lnSpc>
              <a:spcBef>
                <a:spcPct val="0"/>
              </a:spcBef>
              <a:buSzPct val="50000"/>
              <a:buFont typeface="Wingdings" panose="05000000000000000000" pitchFamily="2" charset="2"/>
              <a:buChar char="n"/>
            </a:pPr>
            <a:r>
              <a:rPr lang="zh-CN" altLang="en-US" b="1" dirty="0">
                <a:ea typeface="黑体" panose="02010609060101010101" pitchFamily="49" charset="-122"/>
              </a:rPr>
              <a:t>习得阶段</a:t>
            </a:r>
            <a:endParaRPr lang="en-US" altLang="zh-CN" b="1" dirty="0">
              <a:ea typeface="黑体" panose="02010609060101010101" pitchFamily="49" charset="-122"/>
            </a:endParaRPr>
          </a:p>
          <a:p>
            <a:pPr>
              <a:lnSpc>
                <a:spcPct val="150000"/>
              </a:lnSpc>
              <a:spcBef>
                <a:spcPct val="0"/>
              </a:spcBef>
              <a:buSzPct val="50000"/>
              <a:buFont typeface="Wingdings" panose="05000000000000000000" pitchFamily="2" charset="2"/>
              <a:buChar char="n"/>
            </a:pPr>
            <a:r>
              <a:rPr lang="zh-CN" altLang="en-US" sz="3200" b="1" i="0" dirty="0">
                <a:ea typeface="黑体" panose="02010609060101010101" pitchFamily="49" charset="-122"/>
              </a:rPr>
              <a:t>巩固阶段</a:t>
            </a:r>
            <a:endParaRPr lang="en-US" altLang="zh-CN" sz="3200" b="1" i="0" dirty="0">
              <a:ea typeface="黑体" panose="02010609060101010101" pitchFamily="49" charset="-122"/>
            </a:endParaRPr>
          </a:p>
          <a:p>
            <a:pPr marL="0" indent="0">
              <a:lnSpc>
                <a:spcPct val="150000"/>
              </a:lnSpc>
              <a:spcBef>
                <a:spcPct val="0"/>
              </a:spcBef>
              <a:buSzPct val="100000"/>
              <a:buNone/>
            </a:pPr>
            <a:endParaRPr lang="zh-CN" altLang="en-US" sz="3200" b="1" i="0" dirty="0">
              <a:ea typeface="黑体" panose="02010609060101010101" pitchFamily="49" charset="-12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grpSp>
        <p:nvGrpSpPr>
          <p:cNvPr id="6" name="组合 5">
            <a:extLst>
              <a:ext uri="{FF2B5EF4-FFF2-40B4-BE49-F238E27FC236}">
                <a16:creationId xmlns:a16="http://schemas.microsoft.com/office/drawing/2014/main" id="{E481E9A9-2C58-84D1-C51E-4D28B65979BC}"/>
              </a:ext>
            </a:extLst>
          </p:cNvPr>
          <p:cNvGrpSpPr/>
          <p:nvPr/>
        </p:nvGrpSpPr>
        <p:grpSpPr>
          <a:xfrm>
            <a:off x="5816829" y="2204864"/>
            <a:ext cx="5696762" cy="2233333"/>
            <a:chOff x="6469466" y="2348880"/>
            <a:chExt cx="5696762" cy="2233333"/>
          </a:xfrm>
        </p:grpSpPr>
        <p:pic>
          <p:nvPicPr>
            <p:cNvPr id="4" name="图片 3">
              <a:extLst>
                <a:ext uri="{FF2B5EF4-FFF2-40B4-BE49-F238E27FC236}">
                  <a16:creationId xmlns:a16="http://schemas.microsoft.com/office/drawing/2014/main" id="{203C57EC-544B-4AC7-B4B4-1757A9380D5A}"/>
                </a:ext>
              </a:extLst>
            </p:cNvPr>
            <p:cNvPicPr>
              <a:picLocks noChangeAspect="1"/>
            </p:cNvPicPr>
            <p:nvPr/>
          </p:nvPicPr>
          <p:blipFill rotWithShape="1">
            <a:blip r:embed="rId5"/>
            <a:srcRect b="23333"/>
            <a:stretch/>
          </p:blipFill>
          <p:spPr>
            <a:xfrm>
              <a:off x="6469466" y="2348880"/>
              <a:ext cx="5696762" cy="1656184"/>
            </a:xfrm>
            <a:prstGeom prst="rect">
              <a:avLst/>
            </a:prstGeom>
          </p:spPr>
        </p:pic>
        <p:sp>
          <p:nvSpPr>
            <p:cNvPr id="5" name="文本框 4">
              <a:extLst>
                <a:ext uri="{FF2B5EF4-FFF2-40B4-BE49-F238E27FC236}">
                  <a16:creationId xmlns:a16="http://schemas.microsoft.com/office/drawing/2014/main" id="{B3C8C735-603D-2B14-BEFF-2F8F119CC60F}"/>
                </a:ext>
              </a:extLst>
            </p:cNvPr>
            <p:cNvSpPr txBox="1"/>
            <p:nvPr/>
          </p:nvSpPr>
          <p:spPr>
            <a:xfrm>
              <a:off x="7751390" y="4212881"/>
              <a:ext cx="3024336" cy="369332"/>
            </a:xfrm>
            <a:prstGeom prst="rect">
              <a:avLst/>
            </a:prstGeom>
            <a:noFill/>
          </p:spPr>
          <p:txBody>
            <a:bodyPr wrap="square" rtlCol="0">
              <a:spAutoFit/>
            </a:bodyPr>
            <a:lstStyle/>
            <a:p>
              <a:r>
                <a:rPr lang="zh-CN" altLang="en-US" dirty="0"/>
                <a:t>认知心理学的记忆过程模式</a:t>
              </a:r>
            </a:p>
          </p:txBody>
        </p:sp>
      </p:grpSp>
    </p:spTree>
    <p:extLst>
      <p:ext uri="{BB962C8B-B14F-4D97-AF65-F5344CB8AC3E}">
        <p14:creationId xmlns:p14="http://schemas.microsoft.com/office/powerpoint/2010/main" val="198136903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1193363" y="1235154"/>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ct val="0"/>
              </a:spcBef>
              <a:buSzPct val="100000"/>
              <a:buNone/>
            </a:pPr>
            <a:r>
              <a:rPr lang="zh-CN" altLang="en-US" sz="3200" b="1" i="0" dirty="0">
                <a:ea typeface="黑体" panose="02010609060101010101" pitchFamily="49" charset="-122"/>
              </a:rPr>
              <a:t>（</a:t>
            </a:r>
            <a:r>
              <a:rPr lang="en-US" altLang="zh-CN" b="1" dirty="0">
                <a:ea typeface="黑体" panose="02010609060101010101" pitchFamily="49" charset="-122"/>
              </a:rPr>
              <a:t>2</a:t>
            </a:r>
            <a:r>
              <a:rPr lang="zh-CN" altLang="en-US" sz="3200" b="1" i="0" dirty="0">
                <a:ea typeface="黑体" panose="02010609060101010101" pitchFamily="49" charset="-122"/>
              </a:rPr>
              <a:t>）技能学习</a:t>
            </a:r>
            <a:endParaRPr lang="en-US" altLang="zh-CN" sz="3200" b="1" i="0" dirty="0">
              <a:ea typeface="黑体" panose="02010609060101010101" pitchFamily="49" charset="-122"/>
            </a:endParaRPr>
          </a:p>
          <a:p>
            <a:pPr>
              <a:lnSpc>
                <a:spcPct val="150000"/>
              </a:lnSpc>
              <a:spcBef>
                <a:spcPct val="0"/>
              </a:spcBef>
              <a:buSzPct val="50000"/>
              <a:buFont typeface="Wingdings" panose="05000000000000000000" pitchFamily="2" charset="2"/>
              <a:buChar char="n"/>
            </a:pPr>
            <a:r>
              <a:rPr lang="zh-CN" altLang="en-US" b="1" dirty="0">
                <a:ea typeface="黑体" panose="02010609060101010101" pitchFamily="49" charset="-122"/>
              </a:rPr>
              <a:t>动作技能：是一 种主要靠外部的肌体协调来完成任务的过程</a:t>
            </a:r>
            <a:endParaRPr lang="en-US" altLang="zh-CN" b="1" dirty="0">
              <a:ea typeface="黑体" panose="02010609060101010101" pitchFamily="49" charset="-122"/>
            </a:endParaRPr>
          </a:p>
          <a:p>
            <a:pPr>
              <a:lnSpc>
                <a:spcPct val="150000"/>
              </a:lnSpc>
              <a:spcBef>
                <a:spcPct val="0"/>
              </a:spcBef>
              <a:buSzPct val="50000"/>
              <a:buFont typeface="Wingdings" panose="05000000000000000000" pitchFamily="2" charset="2"/>
              <a:buChar char="n"/>
            </a:pPr>
            <a:r>
              <a:rPr lang="zh-CN" altLang="en-US" b="1" dirty="0">
                <a:ea typeface="黑体" panose="02010609060101010101" pitchFamily="49" charset="-122"/>
              </a:rPr>
              <a:t>心智技能：也称智慧技能，是 一种主要靠内部思维协调来完成任务的过程</a:t>
            </a:r>
            <a:endParaRPr lang="en-US" altLang="zh-CN" sz="3200" b="1" i="0" dirty="0">
              <a:ea typeface="黑体" panose="02010609060101010101" pitchFamily="49" charset="-122"/>
            </a:endParaRPr>
          </a:p>
          <a:p>
            <a:pPr marL="0" indent="0">
              <a:lnSpc>
                <a:spcPct val="150000"/>
              </a:lnSpc>
              <a:spcBef>
                <a:spcPct val="0"/>
              </a:spcBef>
              <a:buSzPct val="100000"/>
              <a:buNone/>
            </a:pPr>
            <a:endParaRPr lang="zh-CN" altLang="en-US" sz="3200" b="1" i="0" dirty="0">
              <a:ea typeface="黑体" panose="02010609060101010101" pitchFamily="49" charset="-12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221887610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1193363" y="1013784"/>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ct val="0"/>
              </a:spcBef>
              <a:buSzPct val="100000"/>
              <a:buNone/>
            </a:pPr>
            <a:r>
              <a:rPr lang="zh-CN" altLang="en-US" sz="3200" b="1" i="0" dirty="0">
                <a:ea typeface="黑体" panose="02010609060101010101" pitchFamily="49" charset="-122"/>
              </a:rPr>
              <a:t>（</a:t>
            </a:r>
            <a:r>
              <a:rPr lang="en-US" altLang="zh-CN" b="1" dirty="0">
                <a:ea typeface="黑体" panose="02010609060101010101" pitchFamily="49" charset="-122"/>
              </a:rPr>
              <a:t>2</a:t>
            </a:r>
            <a:r>
              <a:rPr lang="zh-CN" altLang="en-US" sz="3200" b="1" i="0" dirty="0">
                <a:ea typeface="黑体" panose="02010609060101010101" pitchFamily="49" charset="-122"/>
              </a:rPr>
              <a:t>）问题解决学习</a:t>
            </a:r>
            <a:endParaRPr lang="en-US" altLang="zh-CN" sz="3200" b="1" i="0" dirty="0">
              <a:ea typeface="黑体" panose="02010609060101010101" pitchFamily="49" charset="-122"/>
            </a:endParaRPr>
          </a:p>
          <a:p>
            <a:pPr>
              <a:lnSpc>
                <a:spcPct val="150000"/>
              </a:lnSpc>
              <a:spcBef>
                <a:spcPct val="0"/>
              </a:spcBef>
              <a:buSzPct val="100000"/>
              <a:buFont typeface="Wingdings" panose="05000000000000000000" pitchFamily="2" charset="2"/>
              <a:buChar char="Ø"/>
            </a:pPr>
            <a:r>
              <a:rPr lang="zh-CN" altLang="en-US" b="1" dirty="0">
                <a:ea typeface="黑体" panose="02010609060101010101" pitchFamily="49" charset="-122"/>
              </a:rPr>
              <a:t>小学生解决问题有两种主要方式，即尝试错误和顿悟。</a:t>
            </a:r>
            <a:endParaRPr lang="en-US" altLang="zh-CN" b="1" dirty="0">
              <a:ea typeface="黑体" panose="02010609060101010101" pitchFamily="49" charset="-122"/>
            </a:endParaRPr>
          </a:p>
          <a:p>
            <a:pPr>
              <a:lnSpc>
                <a:spcPct val="150000"/>
              </a:lnSpc>
              <a:spcBef>
                <a:spcPct val="0"/>
              </a:spcBef>
              <a:buSzPct val="50000"/>
              <a:buFont typeface="Wingdings" panose="05000000000000000000" pitchFamily="2" charset="2"/>
              <a:buChar char="n"/>
            </a:pPr>
            <a:r>
              <a:rPr lang="zh-CN" altLang="en-US" b="1" dirty="0">
                <a:ea typeface="黑体" panose="02010609060101010101" pitchFamily="49" charset="-122"/>
              </a:rPr>
              <a:t>尝试错误式解决问题，是通过无定向的尝试来纠正暂时性尝试错误，</a:t>
            </a:r>
            <a:r>
              <a:rPr lang="en-US" altLang="zh-CN" b="1" dirty="0">
                <a:ea typeface="黑体" panose="02010609060101010101" pitchFamily="49" charset="-122"/>
              </a:rPr>
              <a:t> </a:t>
            </a:r>
            <a:r>
              <a:rPr lang="zh-CN" altLang="en-US" b="1" dirty="0">
                <a:ea typeface="黑体" panose="02010609060101010101" pitchFamily="49" charset="-122"/>
              </a:rPr>
              <a:t>直至问题解决。 </a:t>
            </a:r>
            <a:endParaRPr lang="en-US" altLang="zh-CN" b="1" dirty="0">
              <a:ea typeface="黑体" panose="02010609060101010101" pitchFamily="49" charset="-122"/>
            </a:endParaRPr>
          </a:p>
          <a:p>
            <a:pPr>
              <a:lnSpc>
                <a:spcPct val="150000"/>
              </a:lnSpc>
              <a:spcBef>
                <a:spcPct val="0"/>
              </a:spcBef>
              <a:buSzPct val="50000"/>
              <a:buFont typeface="Wingdings" panose="05000000000000000000" pitchFamily="2" charset="2"/>
              <a:buChar char="n"/>
            </a:pPr>
            <a:r>
              <a:rPr lang="zh-CN" altLang="en-US" b="1" dirty="0">
                <a:ea typeface="黑体" panose="02010609060101010101" pitchFamily="49" charset="-122"/>
              </a:rPr>
              <a:t>顿悟式解决问题，好像是灵光一闪，但实际上有一定的“心向”，而这种联系正是问题赖以解决的基础，，并伴随着对作为问题解决依据的规则或原理的评价或识别。</a:t>
            </a:r>
            <a:endParaRPr lang="zh-CN" altLang="en-US" sz="3200" b="1" i="0" dirty="0">
              <a:ea typeface="黑体" panose="02010609060101010101" pitchFamily="49" charset="-12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193345829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89716"/>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ct val="0"/>
              </a:spcBef>
              <a:buSzPct val="100000"/>
              <a:buNone/>
            </a:pPr>
            <a:r>
              <a:rPr lang="en-US" altLang="zh-CN" sz="3200" b="1" i="0" dirty="0">
                <a:ea typeface="黑体" panose="02010609060101010101" pitchFamily="49" charset="-122"/>
              </a:rPr>
              <a:t>3.1.</a:t>
            </a:r>
            <a:r>
              <a:rPr lang="en-US" altLang="zh-CN" b="1" dirty="0">
                <a:ea typeface="黑体" panose="02010609060101010101" pitchFamily="49" charset="-122"/>
              </a:rPr>
              <a:t>3</a:t>
            </a:r>
            <a:r>
              <a:rPr lang="zh-CN" altLang="en-US" sz="3200" b="1" i="0" dirty="0">
                <a:ea typeface="黑体" panose="02010609060101010101" pitchFamily="49" charset="-122"/>
              </a:rPr>
              <a:t>小学生数学认知发展的基本规律</a:t>
            </a:r>
            <a:endParaRPr lang="en-US" altLang="zh-CN" sz="3200" b="1" i="0" dirty="0">
              <a:ea typeface="黑体" panose="02010609060101010101" pitchFamily="49" charset="-122"/>
            </a:endParaRPr>
          </a:p>
          <a:p>
            <a:pPr marL="609600" indent="-609600" eaLnBrk="1" hangingPunct="1">
              <a:lnSpc>
                <a:spcPct val="80000"/>
              </a:lnSpc>
              <a:buFont typeface="Wingdings" panose="05000000000000000000" pitchFamily="2" charset="2"/>
              <a:buNone/>
            </a:pPr>
            <a:r>
              <a:rPr lang="zh-CN" altLang="en-US" b="1" dirty="0">
                <a:latin typeface="黑体" panose="02010609060101010101" pitchFamily="49" charset="-122"/>
                <a:ea typeface="黑体" panose="02010609060101010101" pitchFamily="49" charset="-122"/>
              </a:rPr>
              <a:t>皮亚杰的发生认识论</a:t>
            </a:r>
          </a:p>
          <a:p>
            <a:pPr eaLnBrk="1" hangingPunct="1">
              <a:lnSpc>
                <a:spcPct val="80000"/>
              </a:lnSpc>
              <a:buFont typeface="Wingdings" panose="05000000000000000000" pitchFamily="2" charset="2"/>
              <a:buChar char="n"/>
            </a:pPr>
            <a:r>
              <a:rPr lang="zh-CN" altLang="en-US" sz="2800" b="1" dirty="0">
                <a:latin typeface="黑体" panose="02010609060101010101" pitchFamily="49" charset="-122"/>
                <a:ea typeface="黑体" panose="02010609060101010101" pitchFamily="49" charset="-122"/>
              </a:rPr>
              <a:t>感知运动阶段（</a:t>
            </a:r>
            <a:r>
              <a:rPr lang="en-US" altLang="zh-CN" sz="2800" b="1" dirty="0">
                <a:latin typeface="黑体" panose="02010609060101010101" pitchFamily="49" charset="-122"/>
                <a:ea typeface="黑体" panose="02010609060101010101" pitchFamily="49" charset="-122"/>
              </a:rPr>
              <a:t>0—2</a:t>
            </a:r>
            <a:r>
              <a:rPr lang="zh-CN" altLang="en-US" sz="2800" b="1" dirty="0">
                <a:latin typeface="黑体" panose="02010609060101010101" pitchFamily="49" charset="-122"/>
                <a:ea typeface="黑体" panose="02010609060101010101" pitchFamily="49" charset="-122"/>
              </a:rPr>
              <a:t>岁）</a:t>
            </a:r>
          </a:p>
          <a:p>
            <a:pPr marL="0" indent="0" eaLnBrk="1" hangingPunct="1">
              <a:lnSpc>
                <a:spcPct val="80000"/>
              </a:lnSpc>
              <a:buNone/>
            </a:pPr>
            <a:r>
              <a:rPr lang="zh-CN" altLang="en-US" sz="2800" b="1" dirty="0">
                <a:latin typeface="黑体" panose="02010609060101010101" pitchFamily="49" charset="-122"/>
                <a:ea typeface="黑体" panose="02010609060101010101" pitchFamily="49" charset="-122"/>
              </a:rPr>
              <a:t>主要是动作、活动并有协调感觉、知觉和动作的活动，属于智慧萌芽时期。</a:t>
            </a:r>
          </a:p>
          <a:p>
            <a:pPr eaLnBrk="1" hangingPunct="1">
              <a:lnSpc>
                <a:spcPct val="80000"/>
              </a:lnSpc>
              <a:buFont typeface="Wingdings" panose="05000000000000000000" pitchFamily="2" charset="2"/>
              <a:buChar char="n"/>
            </a:pPr>
            <a:r>
              <a:rPr lang="zh-CN" altLang="en-US" sz="2800" b="1" dirty="0">
                <a:latin typeface="黑体" panose="02010609060101010101" pitchFamily="49" charset="-122"/>
                <a:ea typeface="黑体" panose="02010609060101010101" pitchFamily="49" charset="-122"/>
              </a:rPr>
              <a:t>前运算阶段（</a:t>
            </a:r>
            <a:r>
              <a:rPr lang="en-US" altLang="zh-CN" sz="2800" b="1" dirty="0">
                <a:latin typeface="黑体" panose="02010609060101010101" pitchFamily="49" charset="-122"/>
                <a:ea typeface="黑体" panose="02010609060101010101" pitchFamily="49" charset="-122"/>
              </a:rPr>
              <a:t>2—7</a:t>
            </a:r>
            <a:r>
              <a:rPr lang="zh-CN" altLang="en-US" sz="2800" b="1" dirty="0">
                <a:latin typeface="黑体" panose="02010609060101010101" pitchFamily="49" charset="-122"/>
                <a:ea typeface="黑体" panose="02010609060101010101" pitchFamily="49" charset="-122"/>
              </a:rPr>
              <a:t>岁）</a:t>
            </a:r>
          </a:p>
          <a:p>
            <a:pPr marL="0" indent="0" eaLnBrk="1" hangingPunct="1">
              <a:lnSpc>
                <a:spcPct val="80000"/>
              </a:lnSpc>
              <a:buNone/>
            </a:pPr>
            <a:r>
              <a:rPr lang="zh-CN" altLang="en-US" sz="2800" b="1" dirty="0">
                <a:latin typeface="黑体" panose="02010609060101010101" pitchFamily="49" charset="-122"/>
                <a:ea typeface="黑体" panose="02010609060101010101" pitchFamily="49" charset="-122"/>
              </a:rPr>
              <a:t>出现了语言、符号，具有表象思维的能力，但缺乏可逆性。</a:t>
            </a:r>
          </a:p>
          <a:p>
            <a:pPr eaLnBrk="1" hangingPunct="1">
              <a:lnSpc>
                <a:spcPct val="80000"/>
              </a:lnSpc>
              <a:buFont typeface="Wingdings" panose="05000000000000000000" pitchFamily="2" charset="2"/>
              <a:buChar char="n"/>
            </a:pPr>
            <a:r>
              <a:rPr lang="zh-CN" altLang="en-US" sz="2800" b="1" dirty="0">
                <a:latin typeface="黑体" panose="02010609060101010101" pitchFamily="49" charset="-122"/>
                <a:ea typeface="黑体" panose="02010609060101010101" pitchFamily="49" charset="-122"/>
              </a:rPr>
              <a:t>具体运算阶段（</a:t>
            </a:r>
            <a:r>
              <a:rPr lang="en-US" altLang="zh-CN" sz="2800" b="1" dirty="0">
                <a:latin typeface="黑体" panose="02010609060101010101" pitchFamily="49" charset="-122"/>
                <a:ea typeface="黑体" panose="02010609060101010101" pitchFamily="49" charset="-122"/>
              </a:rPr>
              <a:t>7—12</a:t>
            </a:r>
            <a:r>
              <a:rPr lang="zh-CN" altLang="en-US" sz="2800" b="1" dirty="0">
                <a:latin typeface="黑体" panose="02010609060101010101" pitchFamily="49" charset="-122"/>
                <a:ea typeface="黑体" panose="02010609060101010101" pitchFamily="49" charset="-122"/>
              </a:rPr>
              <a:t>岁）</a:t>
            </a:r>
          </a:p>
          <a:p>
            <a:pPr marL="0" indent="0" eaLnBrk="1" hangingPunct="1">
              <a:lnSpc>
                <a:spcPct val="80000"/>
              </a:lnSpc>
              <a:buNone/>
            </a:pPr>
            <a:r>
              <a:rPr lang="zh-CN" altLang="en-US" sz="2800" b="1" dirty="0">
                <a:latin typeface="黑体" panose="02010609060101010101" pitchFamily="49" charset="-122"/>
                <a:ea typeface="黑体" panose="02010609060101010101" pitchFamily="49" charset="-122"/>
              </a:rPr>
              <a:t>出现了逻辑思维和零散的可逆性，但一般还只能对具体事物或形象进行运算。</a:t>
            </a:r>
          </a:p>
          <a:p>
            <a:pPr eaLnBrk="1" hangingPunct="1">
              <a:lnSpc>
                <a:spcPct val="80000"/>
              </a:lnSpc>
              <a:buFont typeface="Wingdings" panose="05000000000000000000" pitchFamily="2" charset="2"/>
              <a:buChar char="n"/>
            </a:pPr>
            <a:r>
              <a:rPr lang="zh-CN" altLang="en-US" sz="2800" b="1" dirty="0">
                <a:latin typeface="黑体" panose="02010609060101010101" pitchFamily="49" charset="-122"/>
                <a:ea typeface="黑体" panose="02010609060101010101" pitchFamily="49" charset="-122"/>
              </a:rPr>
              <a:t>形式运算阶段（始于十一二岁）</a:t>
            </a:r>
          </a:p>
          <a:p>
            <a:pPr marL="0" indent="0" eaLnBrk="1" hangingPunct="1">
              <a:lnSpc>
                <a:spcPct val="80000"/>
              </a:lnSpc>
              <a:buNone/>
            </a:pPr>
            <a:r>
              <a:rPr lang="zh-CN" altLang="en-US" sz="2800" b="1" dirty="0">
                <a:latin typeface="黑体" panose="02010609060101010101" pitchFamily="49" charset="-122"/>
                <a:ea typeface="黑体" panose="02010609060101010101" pitchFamily="49" charset="-122"/>
              </a:rPr>
              <a:t>能进行抽象的逻辑思维和命题运算。</a:t>
            </a:r>
          </a:p>
          <a:p>
            <a:pPr marL="609600" indent="-609600" eaLnBrk="1" hangingPunct="1">
              <a:lnSpc>
                <a:spcPct val="80000"/>
              </a:lnSpc>
            </a:pPr>
            <a:endParaRPr lang="zh-CN" altLang="en-US" sz="3200" b="1" dirty="0">
              <a:latin typeface="Times New Roman" panose="02020603050405020304" pitchFamily="18" charset="0"/>
              <a:ea typeface="楷体_GB2312" pitchFamily="49" charset="-122"/>
            </a:endParaRPr>
          </a:p>
          <a:p>
            <a:pPr marL="0" indent="0" eaLnBrk="1" hangingPunct="1">
              <a:lnSpc>
                <a:spcPct val="90000"/>
              </a:lnSpc>
              <a:buSzPct val="50000"/>
              <a:buNone/>
            </a:pPr>
            <a:endParaRPr lang="zh-CN" altLang="en-US" b="1" dirty="0">
              <a:latin typeface="楷体_GB2312" pitchFamily="49" charset="-122"/>
              <a:ea typeface="楷体_GB2312" pitchFamily="49" charset="-12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128551416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89716"/>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ct val="0"/>
              </a:spcBef>
              <a:buSzPct val="100000"/>
              <a:buNone/>
            </a:pPr>
            <a:r>
              <a:rPr lang="en-US" altLang="zh-CN" sz="3200" b="1" i="0" dirty="0">
                <a:ea typeface="黑体" panose="02010609060101010101" pitchFamily="49" charset="-122"/>
              </a:rPr>
              <a:t>3.1.</a:t>
            </a:r>
            <a:r>
              <a:rPr lang="en-US" altLang="zh-CN" b="1" dirty="0">
                <a:ea typeface="黑体" panose="02010609060101010101" pitchFamily="49" charset="-122"/>
              </a:rPr>
              <a:t>3</a:t>
            </a:r>
            <a:r>
              <a:rPr lang="zh-CN" altLang="en-US" sz="3200" b="1" i="0" dirty="0">
                <a:ea typeface="黑体" panose="02010609060101010101" pitchFamily="49" charset="-122"/>
              </a:rPr>
              <a:t>小学生数学认知发展的基本规律</a:t>
            </a:r>
            <a:endParaRPr lang="en-US" altLang="zh-CN" sz="3200" b="1" i="0" dirty="0">
              <a:ea typeface="黑体" panose="02010609060101010101" pitchFamily="49" charset="-122"/>
            </a:endParaRPr>
          </a:p>
          <a:p>
            <a:pPr eaLnBrk="1" hangingPunct="1">
              <a:spcBef>
                <a:spcPts val="0"/>
              </a:spcBef>
              <a:buSzPct val="100000"/>
              <a:buFont typeface="Wingdings" panose="05000000000000000000" pitchFamily="2" charset="2"/>
              <a:buChar char="Ø"/>
            </a:pPr>
            <a:r>
              <a:rPr lang="zh-CN" altLang="en-US" b="1" dirty="0"/>
              <a:t>小学阶段是一个相对较长而又特殊的阶段，</a:t>
            </a:r>
            <a:r>
              <a:rPr lang="en-US" altLang="zh-CN" b="1" dirty="0"/>
              <a:t> </a:t>
            </a:r>
            <a:r>
              <a:rPr lang="zh-CN" altLang="en-US" b="1" dirty="0"/>
              <a:t>可以细分为三个阶段</a:t>
            </a:r>
            <a:r>
              <a:rPr lang="en-US" altLang="zh-CN" b="1" dirty="0"/>
              <a:t>: </a:t>
            </a:r>
            <a:r>
              <a:rPr lang="zh-CN" altLang="en-US" b="1" dirty="0"/>
              <a:t>一、 二 年级为低段；</a:t>
            </a:r>
            <a:r>
              <a:rPr lang="en-US" altLang="zh-CN" b="1" dirty="0"/>
              <a:t> </a:t>
            </a:r>
            <a:r>
              <a:rPr lang="zh-CN" altLang="en-US" b="1" dirty="0"/>
              <a:t>三、 四年级为中段；</a:t>
            </a:r>
            <a:r>
              <a:rPr lang="en-US" altLang="zh-CN" b="1" dirty="0"/>
              <a:t> </a:t>
            </a:r>
            <a:r>
              <a:rPr lang="zh-CN" altLang="en-US" b="1" dirty="0"/>
              <a:t>五、 六年级为高段。 </a:t>
            </a:r>
            <a:endParaRPr lang="en-US" altLang="zh-CN" b="1" dirty="0"/>
          </a:p>
          <a:p>
            <a:pPr eaLnBrk="1" hangingPunct="1">
              <a:spcBef>
                <a:spcPts val="0"/>
              </a:spcBef>
              <a:buSzPct val="100000"/>
              <a:buFont typeface="Wingdings" panose="05000000000000000000" pitchFamily="2" charset="2"/>
              <a:buChar char="Ø"/>
            </a:pPr>
            <a:r>
              <a:rPr lang="zh-CN" altLang="en-US" b="1" dirty="0"/>
              <a:t>从儿童的认知发展规律以及儿童大脑发育情况来看，</a:t>
            </a:r>
            <a:r>
              <a:rPr lang="en-US" altLang="zh-CN" b="1" dirty="0"/>
              <a:t> </a:t>
            </a:r>
            <a:r>
              <a:rPr lang="zh-CN" altLang="en-US" b="1" dirty="0"/>
              <a:t>虽然每一阶段只相差 一两年，</a:t>
            </a:r>
            <a:r>
              <a:rPr lang="en-US" altLang="zh-CN" b="1" dirty="0"/>
              <a:t> </a:t>
            </a:r>
            <a:r>
              <a:rPr lang="zh-CN" altLang="en-US" b="1" dirty="0"/>
              <a:t>但认知水平却有了质的发展。 </a:t>
            </a:r>
            <a:endParaRPr lang="en-US" altLang="zh-CN" b="1" dirty="0"/>
          </a:p>
          <a:p>
            <a:pPr eaLnBrk="1" hangingPunct="1">
              <a:spcBef>
                <a:spcPts val="0"/>
              </a:spcBef>
              <a:buSzPct val="100000"/>
              <a:buFont typeface="Wingdings" panose="05000000000000000000" pitchFamily="2" charset="2"/>
              <a:buChar char="Ø"/>
            </a:pPr>
            <a:r>
              <a:rPr lang="zh-CN" altLang="en-US" b="1" dirty="0"/>
              <a:t>低段的学生主要是以六七岁为主，</a:t>
            </a:r>
            <a:r>
              <a:rPr lang="en-US" altLang="zh-CN" b="1" dirty="0"/>
              <a:t> </a:t>
            </a:r>
            <a:r>
              <a:rPr lang="zh-CN" altLang="en-US" b="1" dirty="0"/>
              <a:t>学生的认知水平还处在依赖具体事物，</a:t>
            </a:r>
            <a:r>
              <a:rPr lang="en-US" altLang="zh-CN" b="1" dirty="0"/>
              <a:t> </a:t>
            </a:r>
            <a:r>
              <a:rPr lang="zh-CN" altLang="en-US" b="1" dirty="0"/>
              <a:t>并不能完全抽象化的阶段，</a:t>
            </a:r>
            <a:r>
              <a:rPr lang="en-US" altLang="zh-CN" b="1" dirty="0"/>
              <a:t> </a:t>
            </a:r>
            <a:r>
              <a:rPr lang="zh-CN" altLang="en-US" b="1" dirty="0"/>
              <a:t>所以对这一阶段学生的教学，</a:t>
            </a:r>
            <a:r>
              <a:rPr lang="en-US" altLang="zh-CN" b="1" dirty="0"/>
              <a:t> </a:t>
            </a:r>
            <a:r>
              <a:rPr lang="zh-CN" altLang="en-US" b="1" dirty="0"/>
              <a:t>必须是具体的、 形象 的，</a:t>
            </a:r>
            <a:r>
              <a:rPr lang="en-US" altLang="zh-CN" b="1" dirty="0"/>
              <a:t> </a:t>
            </a:r>
            <a:r>
              <a:rPr lang="zh-CN" altLang="en-US" b="1" dirty="0"/>
              <a:t>才符合学生的认知水平。</a:t>
            </a:r>
            <a:endParaRPr lang="zh-CN" altLang="en-US" sz="2800" b="1" dirty="0">
              <a:latin typeface="Times New Roman" panose="02020603050405020304" pitchFamily="18" charset="0"/>
              <a:ea typeface="楷体_GB2312" pitchFamily="49" charset="-122"/>
            </a:endParaRPr>
          </a:p>
          <a:p>
            <a:pPr marL="609600" indent="-609600" eaLnBrk="1" hangingPunct="1">
              <a:lnSpc>
                <a:spcPct val="80000"/>
              </a:lnSpc>
            </a:pPr>
            <a:endParaRPr lang="zh-CN" altLang="en-US" sz="3200" b="1" dirty="0">
              <a:latin typeface="Times New Roman" panose="02020603050405020304" pitchFamily="18" charset="0"/>
              <a:ea typeface="楷体_GB2312" pitchFamily="49" charset="-122"/>
            </a:endParaRPr>
          </a:p>
          <a:p>
            <a:pPr marL="0" indent="0" eaLnBrk="1" hangingPunct="1">
              <a:lnSpc>
                <a:spcPct val="90000"/>
              </a:lnSpc>
              <a:buSzPct val="50000"/>
              <a:buNone/>
            </a:pPr>
            <a:endParaRPr lang="zh-CN" altLang="en-US" b="1" dirty="0">
              <a:latin typeface="楷体_GB2312" pitchFamily="49" charset="-122"/>
              <a:ea typeface="楷体_GB2312" pitchFamily="49" charset="-12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389355053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89716"/>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ct val="0"/>
              </a:spcBef>
              <a:buSzPct val="100000"/>
              <a:buNone/>
            </a:pPr>
            <a:r>
              <a:rPr lang="en-US" altLang="zh-CN" sz="3200" b="1" i="0" dirty="0">
                <a:ea typeface="黑体" panose="02010609060101010101" pitchFamily="49" charset="-122"/>
              </a:rPr>
              <a:t>3.1.4</a:t>
            </a:r>
            <a:r>
              <a:rPr lang="zh-CN" altLang="en-US" sz="3200" b="1" i="0" dirty="0">
                <a:ea typeface="黑体" panose="02010609060101010101" pitchFamily="49" charset="-122"/>
              </a:rPr>
              <a:t>小学数学能力</a:t>
            </a:r>
            <a:endParaRPr lang="en-US" altLang="zh-CN" sz="3200" b="1" i="0" dirty="0">
              <a:ea typeface="黑体" panose="02010609060101010101" pitchFamily="49" charset="-122"/>
            </a:endParaRPr>
          </a:p>
          <a:p>
            <a:pPr marL="609600" indent="-609600" eaLnBrk="1" hangingPunct="1">
              <a:lnSpc>
                <a:spcPct val="80000"/>
              </a:lnSpc>
              <a:buFont typeface="Wingdings" panose="05000000000000000000" pitchFamily="2" charset="2"/>
              <a:buNone/>
            </a:pPr>
            <a:r>
              <a:rPr lang="zh-CN" altLang="en-US" b="1" dirty="0"/>
              <a:t>能力可以分为一般能力和特殊能力。一般能力是在基本活</a:t>
            </a:r>
            <a:endParaRPr lang="en-US" altLang="zh-CN" b="1" dirty="0"/>
          </a:p>
          <a:p>
            <a:pPr marL="609600" indent="-609600" eaLnBrk="1" hangingPunct="1">
              <a:lnSpc>
                <a:spcPct val="80000"/>
              </a:lnSpc>
              <a:buFont typeface="Wingdings" panose="05000000000000000000" pitchFamily="2" charset="2"/>
              <a:buNone/>
            </a:pPr>
            <a:r>
              <a:rPr lang="zh-CN" altLang="en-US" b="1" dirty="0"/>
              <a:t>动中表现出来，且各种活动都必须具备的能力。例如，观察</a:t>
            </a:r>
            <a:endParaRPr lang="en-US" altLang="zh-CN" b="1" dirty="0"/>
          </a:p>
          <a:p>
            <a:pPr marL="609600" indent="-609600" eaLnBrk="1" hangingPunct="1">
              <a:lnSpc>
                <a:spcPct val="80000"/>
              </a:lnSpc>
              <a:buFont typeface="Wingdings" panose="05000000000000000000" pitchFamily="2" charset="2"/>
              <a:buNone/>
            </a:pPr>
            <a:r>
              <a:rPr lang="zh-CN" altLang="en-US" b="1" dirty="0"/>
              <a:t>力、记忆力、想象力、思维能力等都属于一般能力。特</a:t>
            </a:r>
            <a:endParaRPr lang="en-US" altLang="zh-CN" b="1" dirty="0"/>
          </a:p>
          <a:p>
            <a:pPr marL="609600" indent="-609600" eaLnBrk="1" hangingPunct="1">
              <a:lnSpc>
                <a:spcPct val="80000"/>
              </a:lnSpc>
              <a:buFont typeface="Wingdings" panose="05000000000000000000" pitchFamily="2" charset="2"/>
              <a:buNone/>
            </a:pPr>
            <a:r>
              <a:rPr lang="zh-CN" altLang="en-US" b="1" dirty="0"/>
              <a:t>殊能力是在某种专业活动中表现出来的。现在教育研究者</a:t>
            </a:r>
            <a:endParaRPr lang="en-US" altLang="zh-CN" b="1" dirty="0"/>
          </a:p>
          <a:p>
            <a:pPr marL="609600" indent="-609600" eaLnBrk="1" hangingPunct="1">
              <a:lnSpc>
                <a:spcPct val="80000"/>
              </a:lnSpc>
              <a:buFont typeface="Wingdings" panose="05000000000000000000" pitchFamily="2" charset="2"/>
              <a:buNone/>
            </a:pPr>
            <a:r>
              <a:rPr lang="zh-CN" altLang="en-US" b="1" dirty="0"/>
              <a:t>普遍将数学能力与一般能力区分开来，认为数学能力是一种</a:t>
            </a:r>
            <a:endParaRPr lang="en-US" altLang="zh-CN" b="1" dirty="0"/>
          </a:p>
          <a:p>
            <a:pPr marL="609600" indent="-609600" eaLnBrk="1" hangingPunct="1">
              <a:lnSpc>
                <a:spcPct val="80000"/>
              </a:lnSpc>
              <a:buFont typeface="Wingdings" panose="05000000000000000000" pitchFamily="2" charset="2"/>
              <a:buNone/>
            </a:pPr>
            <a:r>
              <a:rPr lang="zh-CN" altLang="en-US" b="1" dirty="0"/>
              <a:t>特殊能力。</a:t>
            </a:r>
            <a:endParaRPr lang="zh-CN" altLang="en-US" sz="3200" b="1" dirty="0">
              <a:latin typeface="Times New Roman" panose="02020603050405020304" pitchFamily="18" charset="0"/>
              <a:ea typeface="楷体_GB2312" pitchFamily="49" charset="-122"/>
            </a:endParaRPr>
          </a:p>
          <a:p>
            <a:pPr marL="0" indent="0" eaLnBrk="1" hangingPunct="1">
              <a:lnSpc>
                <a:spcPct val="90000"/>
              </a:lnSpc>
              <a:buSzPct val="50000"/>
              <a:buNone/>
            </a:pPr>
            <a:endParaRPr lang="zh-CN" altLang="en-US" b="1" dirty="0">
              <a:latin typeface="楷体_GB2312" pitchFamily="49" charset="-122"/>
              <a:ea typeface="楷体_GB2312" pitchFamily="49" charset="-12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390814755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89716"/>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ct val="0"/>
              </a:spcBef>
              <a:buSzPct val="100000"/>
              <a:buNone/>
            </a:pPr>
            <a:r>
              <a:rPr lang="en-US" altLang="zh-CN" sz="3200" b="1" i="0" dirty="0">
                <a:ea typeface="黑体" panose="02010609060101010101" pitchFamily="49" charset="-122"/>
              </a:rPr>
              <a:t>3.1.4</a:t>
            </a:r>
            <a:r>
              <a:rPr lang="zh-CN" altLang="en-US" sz="3200" b="1" i="0" dirty="0">
                <a:ea typeface="黑体" panose="02010609060101010101" pitchFamily="49" charset="-122"/>
              </a:rPr>
              <a:t>小学数学能力</a:t>
            </a:r>
            <a:endParaRPr lang="en-US" altLang="zh-CN" sz="3200" b="1" i="0" dirty="0">
              <a:ea typeface="黑体" panose="02010609060101010101" pitchFamily="49" charset="-122"/>
            </a:endParaRPr>
          </a:p>
          <a:p>
            <a:pPr>
              <a:lnSpc>
                <a:spcPct val="80000"/>
              </a:lnSpc>
              <a:buSzPct val="50000"/>
              <a:buFont typeface="Wingdings" panose="05000000000000000000" pitchFamily="2" charset="2"/>
              <a:buChar char="n"/>
            </a:pPr>
            <a:r>
              <a:rPr lang="zh-CN" altLang="en-US" sz="2800" b="1" dirty="0">
                <a:latin typeface="黑体" panose="02010609060101010101" pitchFamily="49" charset="-122"/>
                <a:ea typeface="黑体" panose="02010609060101010101" pitchFamily="49" charset="-122"/>
              </a:rPr>
              <a:t>瑞典心理学家魏德林在</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数学能力</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一书中曾给数学能力下过这样的定义：数学能力是理解数学的（以及类似的）问题、符号、方法和证明本质的能力，是学会它们、在记忆中保持和再现它们的能力，是把它们与其他问题、符号、方法和证明结合起来的能力；也是在解数学的（或类似的）课题时应用它们的能力。</a:t>
            </a:r>
            <a:endParaRPr lang="en-US" altLang="zh-CN" sz="2800" b="1" dirty="0">
              <a:latin typeface="黑体" panose="02010609060101010101" pitchFamily="49" charset="-122"/>
              <a:ea typeface="黑体" panose="02010609060101010101" pitchFamily="49" charset="-122"/>
            </a:endParaRPr>
          </a:p>
          <a:p>
            <a:pPr>
              <a:lnSpc>
                <a:spcPct val="80000"/>
              </a:lnSpc>
              <a:buSzPct val="50000"/>
              <a:buFont typeface="Wingdings" panose="05000000000000000000" pitchFamily="2" charset="2"/>
              <a:buChar char="n"/>
            </a:pPr>
            <a:r>
              <a:rPr lang="zh-CN" altLang="en-US" sz="2800" b="1" dirty="0">
                <a:latin typeface="黑体" panose="02010609060101010101" pitchFamily="49" charset="-122"/>
                <a:ea typeface="黑体" panose="02010609060101010101" pitchFamily="49" charset="-122"/>
              </a:rPr>
              <a:t>苏联心理学家克鲁捷茨基在他的权威著作</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中小学数学能力心理学</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中从一般能力出发研究数学能力。他从两个方面看待数学能力的概念：看作创造性的能力</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科学的数学活动方面的能力，这种能力能产生对人类有意义的新成果和新成就，对社会做出有价值的贡献；看作一般学习能力</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学习数学的能力，迅速而顺利地掌握适当的知识和技能的能力。</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43812742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89716"/>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ct val="0"/>
              </a:spcBef>
              <a:buSzPct val="100000"/>
              <a:buNone/>
            </a:pPr>
            <a:r>
              <a:rPr lang="en-US" altLang="zh-CN" sz="3200" b="1" i="0" dirty="0">
                <a:ea typeface="黑体" panose="02010609060101010101" pitchFamily="49" charset="-122"/>
              </a:rPr>
              <a:t>3.1.4</a:t>
            </a:r>
            <a:r>
              <a:rPr lang="zh-CN" altLang="en-US" sz="3200" b="1" i="0" dirty="0">
                <a:ea typeface="黑体" panose="02010609060101010101" pitchFamily="49" charset="-122"/>
              </a:rPr>
              <a:t>小学数学能力</a:t>
            </a:r>
            <a:endParaRPr lang="en-US" altLang="zh-CN" sz="3200" b="1" i="0" dirty="0">
              <a:ea typeface="黑体" panose="02010609060101010101" pitchFamily="49" charset="-122"/>
            </a:endParaRPr>
          </a:p>
          <a:p>
            <a:pPr>
              <a:lnSpc>
                <a:spcPct val="80000"/>
              </a:lnSpc>
              <a:buSzPct val="50000"/>
              <a:buFont typeface="Wingdings" panose="05000000000000000000" pitchFamily="2" charset="2"/>
              <a:buChar char="n"/>
            </a:pPr>
            <a:r>
              <a:rPr lang="zh-CN" altLang="en-US" sz="2800" b="1" dirty="0">
                <a:latin typeface="黑体" panose="02010609060101010101" pitchFamily="49" charset="-122"/>
                <a:ea typeface="黑体" panose="02010609060101010101" pitchFamily="49" charset="-122"/>
              </a:rPr>
              <a:t>丹麦数学教育家尼斯认为数学能力是指了解、判断、实践，以及能在各种不同数学情境与背景的内外使用数学的能力。他将数学家能力结构分成八种：数学思维、拟题与解题、数学建模、数学推理、数学表征、符号化与形式化、数学交流、工具的使用。</a:t>
            </a:r>
            <a:endParaRPr lang="en-US" altLang="zh-CN" sz="2800" b="1" dirty="0">
              <a:latin typeface="黑体" panose="02010609060101010101" pitchFamily="49" charset="-122"/>
              <a:ea typeface="黑体" panose="02010609060101010101" pitchFamily="49" charset="-122"/>
            </a:endParaRPr>
          </a:p>
          <a:p>
            <a:pPr>
              <a:lnSpc>
                <a:spcPct val="80000"/>
              </a:lnSpc>
              <a:buSzPct val="50000"/>
              <a:buFont typeface="Wingdings" panose="05000000000000000000" pitchFamily="2" charset="2"/>
              <a:buChar char="n"/>
            </a:pPr>
            <a:r>
              <a:rPr lang="zh-CN" altLang="en-US" sz="2800" b="1" dirty="0">
                <a:latin typeface="黑体" panose="02010609060101010101" pitchFamily="49" charset="-122"/>
                <a:ea typeface="黑体" panose="02010609060101010101" pitchFamily="49" charset="-122"/>
              </a:rPr>
              <a:t>林崇德教授从思维角度出发对数学能力进行了深入系统的探讨，构架出一个以数学学科传统的三种基本数学能力（运算能力、逻辑思维能力、空间想象能力）为“经”，以五种思维品质（思维的深刻性、灵活性、独创性、批判性、敏捷性）为“纬”的数学能力结构系统。</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345388286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89716"/>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ct val="0"/>
              </a:spcBef>
              <a:buSzPct val="100000"/>
              <a:buNone/>
            </a:pPr>
            <a:r>
              <a:rPr lang="en-US" altLang="zh-CN" sz="3200" b="1" i="0" dirty="0">
                <a:ea typeface="黑体" panose="02010609060101010101" pitchFamily="49" charset="-122"/>
              </a:rPr>
              <a:t>3.1.4</a:t>
            </a:r>
            <a:r>
              <a:rPr lang="zh-CN" altLang="en-US" sz="3200" b="1" i="0" dirty="0">
                <a:ea typeface="黑体" panose="02010609060101010101" pitchFamily="49" charset="-122"/>
              </a:rPr>
              <a:t>小学数学能力</a:t>
            </a:r>
            <a:endParaRPr lang="en-US" altLang="zh-CN" sz="3200" b="1" i="0" dirty="0">
              <a:ea typeface="黑体" panose="02010609060101010101" pitchFamily="49" charset="-122"/>
            </a:endParaRPr>
          </a:p>
          <a:p>
            <a:pPr>
              <a:lnSpc>
                <a:spcPct val="80000"/>
              </a:lnSpc>
              <a:buSzPct val="50000"/>
              <a:buFont typeface="Wingdings" panose="05000000000000000000" pitchFamily="2" charset="2"/>
              <a:buChar char="n"/>
            </a:pP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义务教育课程标准（</a:t>
            </a:r>
            <a:r>
              <a:rPr lang="en-US" altLang="zh-CN" sz="2800" b="1" dirty="0">
                <a:latin typeface="黑体" panose="02010609060101010101" pitchFamily="49" charset="-122"/>
                <a:ea typeface="黑体" panose="02010609060101010101" pitchFamily="49" charset="-122"/>
              </a:rPr>
              <a:t>2022</a:t>
            </a:r>
            <a:r>
              <a:rPr lang="zh-CN" altLang="en-US" sz="2800" b="1" dirty="0">
                <a:latin typeface="黑体" panose="02010609060101010101" pitchFamily="49" charset="-122"/>
                <a:ea typeface="黑体" panose="02010609060101010101" pitchFamily="49" charset="-122"/>
              </a:rPr>
              <a:t>年版）</a:t>
            </a:r>
            <a:r>
              <a:rPr lang="en-US" altLang="zh-CN" sz="2800" b="1" dirty="0">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指出课程目标以学生发展为本，以核心素养为导向，进一步强调使学生获得数学基础知识、基本技能、基本思想和基本活动经验（简称“四基”）的获得与发展，发展运用数学知识与方法发现、提出、分析和解决问题的能力（简称“四能”），形成正确的情感、态度和价值观。</a:t>
            </a:r>
            <a:endParaRPr lang="en-US" altLang="zh-CN" sz="2800" b="1" dirty="0">
              <a:latin typeface="黑体" panose="02010609060101010101" pitchFamily="49" charset="-122"/>
              <a:ea typeface="黑体" panose="02010609060101010101" pitchFamily="49" charset="-12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130284907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89716"/>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Bef>
                <a:spcPct val="0"/>
              </a:spcBef>
              <a:buSzPct val="100000"/>
              <a:buNone/>
            </a:pPr>
            <a:r>
              <a:rPr lang="en-US" altLang="zh-CN" sz="3200" b="1" i="0" dirty="0">
                <a:ea typeface="黑体" panose="02010609060101010101" pitchFamily="49" charset="-122"/>
              </a:rPr>
              <a:t>3.1.4</a:t>
            </a:r>
            <a:r>
              <a:rPr lang="zh-CN" altLang="en-US" sz="3200" b="1" i="0" dirty="0">
                <a:ea typeface="黑体" panose="02010609060101010101" pitchFamily="49" charset="-122"/>
              </a:rPr>
              <a:t>小学数学能力</a:t>
            </a:r>
            <a:endParaRPr lang="en-US" altLang="zh-CN" sz="3200" b="1" i="0" dirty="0">
              <a:ea typeface="黑体" panose="02010609060101010101" pitchFamily="49" charset="-122"/>
            </a:endParaRPr>
          </a:p>
          <a:p>
            <a:pPr>
              <a:lnSpc>
                <a:spcPct val="80000"/>
              </a:lnSpc>
              <a:buSzPct val="100000"/>
              <a:buFont typeface="Wingdings" panose="05000000000000000000" pitchFamily="2" charset="2"/>
              <a:buChar char="Ø"/>
            </a:pP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义务教育课程标准（</a:t>
            </a:r>
            <a:r>
              <a:rPr lang="en-US" altLang="zh-CN" b="1" dirty="0">
                <a:latin typeface="黑体" panose="02010609060101010101" pitchFamily="49" charset="-122"/>
                <a:ea typeface="黑体" panose="02010609060101010101" pitchFamily="49" charset="-122"/>
              </a:rPr>
              <a:t>2022</a:t>
            </a:r>
            <a:r>
              <a:rPr lang="zh-CN" altLang="en-US" b="1" dirty="0">
                <a:latin typeface="黑体" panose="02010609060101010101" pitchFamily="49" charset="-122"/>
                <a:ea typeface="黑体" panose="02010609060101010101" pitchFamily="49" charset="-122"/>
              </a:rPr>
              <a:t>年版）</a:t>
            </a:r>
            <a:r>
              <a:rPr lang="en-US" altLang="zh-CN" b="1" dirty="0">
                <a:latin typeface="黑体" panose="02010609060101010101" pitchFamily="49" charset="-122"/>
                <a:ea typeface="黑体" panose="02010609060101010101" pitchFamily="49" charset="-122"/>
              </a:rPr>
              <a:t>》</a:t>
            </a:r>
            <a:r>
              <a:rPr lang="zh-CN" altLang="en-US" b="1" dirty="0">
                <a:latin typeface="黑体" panose="02010609060101010101" pitchFamily="49" charset="-122"/>
                <a:ea typeface="黑体" panose="02010609060101010101" pitchFamily="49" charset="-122"/>
              </a:rPr>
              <a:t>指出数学课程要培养的学生核心素养，主要包括以下三个方面：</a:t>
            </a:r>
            <a:endParaRPr lang="en-US" altLang="zh-CN" b="1" dirty="0">
              <a:latin typeface="黑体" panose="02010609060101010101" pitchFamily="49" charset="-122"/>
              <a:ea typeface="黑体" panose="02010609060101010101" pitchFamily="49" charset="-122"/>
            </a:endParaRPr>
          </a:p>
          <a:p>
            <a:pPr>
              <a:lnSpc>
                <a:spcPct val="80000"/>
              </a:lnSpc>
              <a:buSzPct val="50000"/>
              <a:buFont typeface="Wingdings" panose="05000000000000000000" pitchFamily="2" charset="2"/>
              <a:buChar char="n"/>
            </a:pPr>
            <a:r>
              <a:rPr lang="zh-CN" altLang="en-US" b="1" dirty="0">
                <a:latin typeface="黑体" panose="02010609060101010101" pitchFamily="49" charset="-122"/>
                <a:ea typeface="黑体" panose="02010609060101010101" pitchFamily="49" charset="-122"/>
              </a:rPr>
              <a:t>会用数学的眼光观察现实世界。在义务教育阶段，数学眼光主要表现为：抽象能力（包括数感、量感、符号意识）、几何直观、空间观念与创新意识。</a:t>
            </a:r>
            <a:endParaRPr lang="en-US" altLang="zh-CN" b="1" dirty="0">
              <a:latin typeface="黑体" panose="02010609060101010101" pitchFamily="49" charset="-122"/>
              <a:ea typeface="黑体" panose="02010609060101010101" pitchFamily="49" charset="-122"/>
            </a:endParaRPr>
          </a:p>
          <a:p>
            <a:pPr>
              <a:lnSpc>
                <a:spcPct val="80000"/>
              </a:lnSpc>
              <a:buSzPct val="50000"/>
              <a:buFont typeface="Wingdings" panose="05000000000000000000" pitchFamily="2" charset="2"/>
              <a:buChar char="n"/>
            </a:pPr>
            <a:r>
              <a:rPr lang="zh-CN" altLang="en-US" b="1" dirty="0">
                <a:latin typeface="黑体" panose="02010609060101010101" pitchFamily="49" charset="-122"/>
                <a:ea typeface="黑体" panose="02010609060101010101" pitchFamily="49" charset="-122"/>
              </a:rPr>
              <a:t>会用数学的思维思考现实世界。在义务教育阶段，数学思维主要表现为：运算能力、推理意识或推理能力。</a:t>
            </a:r>
            <a:endParaRPr lang="en-US" altLang="zh-CN" b="1" dirty="0">
              <a:latin typeface="黑体" panose="02010609060101010101" pitchFamily="49" charset="-122"/>
              <a:ea typeface="黑体" panose="02010609060101010101" pitchFamily="49" charset="-122"/>
            </a:endParaRPr>
          </a:p>
          <a:p>
            <a:pPr>
              <a:lnSpc>
                <a:spcPct val="80000"/>
              </a:lnSpc>
              <a:buSzPct val="50000"/>
              <a:buFont typeface="Wingdings" panose="05000000000000000000" pitchFamily="2" charset="2"/>
              <a:buChar char="n"/>
            </a:pPr>
            <a:r>
              <a:rPr lang="zh-CN" altLang="en-US" b="1" dirty="0">
                <a:latin typeface="黑体" panose="02010609060101010101" pitchFamily="49" charset="-122"/>
                <a:ea typeface="黑体" panose="02010609060101010101" pitchFamily="49" charset="-122"/>
              </a:rPr>
              <a:t>会用数学的语言表达现实世界。在义务教育阶段，数学语言主要表现为：数据意识或数据观念、模型意识或模型观念、应用意识。</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359394661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79020"/>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spcBef>
                <a:spcPts val="0"/>
              </a:spcBef>
              <a:buSzPct val="100000"/>
              <a:buFont typeface="Wingdings" panose="05000000000000000000" pitchFamily="2" charset="2"/>
              <a:buChar char=""/>
              <a:defRPr/>
            </a:pPr>
            <a:r>
              <a:rPr lang="zh-CN" altLang="en-US" b="1" dirty="0">
                <a:latin typeface="+mn-ea"/>
              </a:rPr>
              <a:t>学习是一个内涵十分丰富的概念，是一个渐进的、不断提高的过程。</a:t>
            </a:r>
            <a:endParaRPr lang="en-US" altLang="zh-CN" b="1" dirty="0">
              <a:latin typeface="+mn-ea"/>
            </a:endParaRPr>
          </a:p>
          <a:p>
            <a:pPr>
              <a:spcBef>
                <a:spcPts val="0"/>
              </a:spcBef>
              <a:buSzPct val="100000"/>
              <a:buFont typeface="Wingdings" panose="05000000000000000000" pitchFamily="2" charset="2"/>
              <a:buChar char=""/>
              <a:defRPr/>
            </a:pPr>
            <a:r>
              <a:rPr lang="zh-CN" altLang="en-US" b="1" dirty="0">
                <a:latin typeface="+mn-ea"/>
              </a:rPr>
              <a:t>小学数学学习是学生在小学阶段对一门具体学科知识的学习，其含义是指学生在教师指导下，按照国家数学课程标准的要求并主要根据小学数学教科书所提供的信息资料和学习线索，有计划、有步骤地掌握数学知识和技能，以促进自身的数学知识经验、能力和情感态度持久变化的活动过程。</a:t>
            </a:r>
            <a:endParaRPr lang="en-US" altLang="zh-CN" b="1" dirty="0">
              <a:latin typeface="+mn-ea"/>
            </a:endParaRPr>
          </a:p>
          <a:p>
            <a:pPr>
              <a:spcBef>
                <a:spcPts val="0"/>
              </a:spcBef>
              <a:buSzPct val="100000"/>
              <a:buFont typeface="Wingdings" panose="05000000000000000000" pitchFamily="2" charset="2"/>
              <a:buChar char=""/>
              <a:defRPr/>
            </a:pPr>
            <a:r>
              <a:rPr lang="zh-CN" altLang="en-US" b="1" dirty="0">
                <a:latin typeface="+mn-ea"/>
              </a:rPr>
              <a:t>学生在学习数学时，要受到自身的认知因素与非认知因素的重要影响。数学学习又促进认知因素与非认知因素的发展。</a:t>
            </a:r>
          </a:p>
          <a:p>
            <a:pPr>
              <a:spcBef>
                <a:spcPts val="0"/>
              </a:spcBef>
              <a:buSzPct val="100000"/>
              <a:buFont typeface="Wingdings" panose="05000000000000000000" pitchFamily="2" charset="2"/>
              <a:buChar char=""/>
              <a:defRPr/>
            </a:pPr>
            <a:endParaRPr lang="zh-CN" altLang="en-US" b="1" dirty="0">
              <a:latin typeface="+mn-ea"/>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
                                            <p:txEl>
                                              <p:pRg st="0" end="0"/>
                                            </p:txEl>
                                          </p:spTgt>
                                        </p:tgtEl>
                                        <p:attrNameLst>
                                          <p:attrName>style.visibility</p:attrName>
                                        </p:attrNameLst>
                                      </p:cBhvr>
                                      <p:to>
                                        <p:strVal val="visible"/>
                                      </p:to>
                                    </p:set>
                                    <p:anim calcmode="lin" valueType="num">
                                      <p:cBhvr additive="base">
                                        <p:cTn id="19" dur="500" fill="hold"/>
                                        <p:tgtEl>
                                          <p:spTgt spid="22">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
                                            <p:txEl>
                                              <p:pRg st="1" end="1"/>
                                            </p:txEl>
                                          </p:spTgt>
                                        </p:tgtEl>
                                        <p:attrNameLst>
                                          <p:attrName>style.visibility</p:attrName>
                                        </p:attrNameLst>
                                      </p:cBhvr>
                                      <p:to>
                                        <p:strVal val="visible"/>
                                      </p:to>
                                    </p:set>
                                    <p:anim calcmode="lin" valueType="num">
                                      <p:cBhvr additive="base">
                                        <p:cTn id="25" dur="500" fill="hold"/>
                                        <p:tgtEl>
                                          <p:spTgt spid="22">
                                            <p:txEl>
                                              <p:pRg st="1" end="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2">
                                            <p:txEl>
                                              <p:pRg st="2" end="2"/>
                                            </p:txEl>
                                          </p:spTgt>
                                        </p:tgtEl>
                                        <p:attrNameLst>
                                          <p:attrName>style.visibility</p:attrName>
                                        </p:attrNameLst>
                                      </p:cBhvr>
                                      <p:to>
                                        <p:strVal val="visible"/>
                                      </p:to>
                                    </p:set>
                                    <p:anim calcmode="lin" valueType="num">
                                      <p:cBhvr additive="base">
                                        <p:cTn id="31" dur="500" fill="hold"/>
                                        <p:tgtEl>
                                          <p:spTgt spid="22">
                                            <p:txEl>
                                              <p:pRg st="2" end="2"/>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2">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build="p"/>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小学数学学习过程</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828024" y="1412776"/>
            <a:ext cx="10534363"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buNone/>
            </a:pPr>
            <a:endParaRPr lang="en-US" altLang="zh-CN" dirty="0">
              <a:ea typeface="楷体_GB2312"/>
            </a:endParaRPr>
          </a:p>
          <a:p>
            <a:pPr>
              <a:lnSpc>
                <a:spcPct val="150000"/>
              </a:lnSpc>
              <a:buSzPct val="50000"/>
              <a:buFont typeface="Wingdings" panose="05000000000000000000" pitchFamily="2" charset="2"/>
              <a:buChar char="n"/>
              <a:defRPr/>
            </a:pPr>
            <a:r>
              <a:rPr lang="en-US" altLang="zh-CN" dirty="0">
                <a:ea typeface="楷体_GB2312"/>
              </a:rPr>
              <a:t>3.2.1</a:t>
            </a:r>
            <a:r>
              <a:rPr lang="zh-CN" altLang="en-US" dirty="0">
                <a:ea typeface="楷体_GB2312"/>
              </a:rPr>
              <a:t>小学数学学习过程的心理特征</a:t>
            </a:r>
            <a:endParaRPr lang="en-US" altLang="zh-CN" dirty="0">
              <a:ea typeface="楷体_GB2312"/>
            </a:endParaRPr>
          </a:p>
          <a:p>
            <a:pPr>
              <a:lnSpc>
                <a:spcPct val="150000"/>
              </a:lnSpc>
              <a:buSzPct val="50000"/>
              <a:buFont typeface="Wingdings" panose="05000000000000000000" pitchFamily="2" charset="2"/>
              <a:buChar char="n"/>
              <a:defRPr/>
            </a:pPr>
            <a:r>
              <a:rPr lang="en-US" altLang="zh-CN" dirty="0">
                <a:ea typeface="楷体_GB2312"/>
              </a:rPr>
              <a:t>3.2.2</a:t>
            </a:r>
            <a:r>
              <a:rPr lang="zh-CN" altLang="en-US" dirty="0">
                <a:ea typeface="楷体_GB2312"/>
              </a:rPr>
              <a:t>多样化的学习方式</a:t>
            </a:r>
            <a:endParaRPr lang="en-US" altLang="zh-CN" dirty="0">
              <a:ea typeface="楷体_GB2312"/>
            </a:endParaRPr>
          </a:p>
          <a:p>
            <a:pPr>
              <a:lnSpc>
                <a:spcPct val="150000"/>
              </a:lnSpc>
              <a:buSzPct val="50000"/>
              <a:buFont typeface="Wingdings" panose="05000000000000000000" pitchFamily="2" charset="2"/>
              <a:buChar char="n"/>
              <a:defRPr/>
            </a:pPr>
            <a:endParaRPr lang="zh-CN" altLang="en-US" dirty="0">
              <a:ea typeface="楷体_GB2312"/>
            </a:endParaRPr>
          </a:p>
          <a:p>
            <a:pPr>
              <a:lnSpc>
                <a:spcPct val="90000"/>
              </a:lnSpc>
              <a:defRPr/>
            </a:pPr>
            <a:endParaRPr lang="zh-CN" altLang="en-US" b="1" dirty="0">
              <a:ea typeface="楷体_GB2312"/>
            </a:endParaRPr>
          </a:p>
          <a:p>
            <a:pPr>
              <a:lnSpc>
                <a:spcPct val="90000"/>
              </a:lnSpc>
              <a:defRPr/>
            </a:pPr>
            <a:endParaRPr lang="zh-CN" altLang="en-US" b="1" dirty="0">
              <a:ea typeface="楷体_GB231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3.2</a:t>
            </a:r>
          </a:p>
        </p:txBody>
      </p:sp>
    </p:spTree>
    <p:extLst>
      <p:ext uri="{BB962C8B-B14F-4D97-AF65-F5344CB8AC3E}">
        <p14:creationId xmlns:p14="http://schemas.microsoft.com/office/powerpoint/2010/main" val="325918502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小学数学学习过程</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910630" y="719647"/>
            <a:ext cx="10534363"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buNone/>
            </a:pPr>
            <a:endParaRPr lang="en-US" altLang="zh-CN" dirty="0">
              <a:ea typeface="楷体_GB2312"/>
            </a:endParaRPr>
          </a:p>
          <a:p>
            <a:pPr marL="0" indent="0">
              <a:lnSpc>
                <a:spcPct val="150000"/>
              </a:lnSpc>
              <a:buSzPct val="50000"/>
              <a:buNone/>
              <a:defRPr/>
            </a:pPr>
            <a:r>
              <a:rPr lang="en-US" altLang="zh-CN" dirty="0">
                <a:ea typeface="楷体_GB2312"/>
              </a:rPr>
              <a:t>3.2.1</a:t>
            </a:r>
            <a:r>
              <a:rPr lang="zh-CN" altLang="en-US" dirty="0">
                <a:ea typeface="楷体_GB2312"/>
              </a:rPr>
              <a:t>小学数学学习过程的心理特征</a:t>
            </a:r>
            <a:endParaRPr lang="en-US" altLang="zh-CN" dirty="0">
              <a:ea typeface="楷体_GB2312"/>
            </a:endParaRPr>
          </a:p>
          <a:p>
            <a:pPr>
              <a:lnSpc>
                <a:spcPct val="150000"/>
              </a:lnSpc>
              <a:buSzPct val="100000"/>
              <a:buFont typeface="Wingdings" panose="05000000000000000000" pitchFamily="2" charset="2"/>
              <a:buChar char="Ø"/>
              <a:defRPr/>
            </a:pPr>
            <a:r>
              <a:rPr lang="en-US" altLang="zh-CN" b="1" dirty="0">
                <a:ea typeface="楷体_GB2312"/>
              </a:rPr>
              <a:t>1.</a:t>
            </a:r>
            <a:r>
              <a:rPr lang="zh-CN" altLang="en-US" b="1" dirty="0">
                <a:ea typeface="楷体_GB2312"/>
              </a:rPr>
              <a:t>学习的信息加工模式</a:t>
            </a:r>
            <a:endParaRPr lang="en-US" altLang="zh-CN" b="1" dirty="0">
              <a:ea typeface="楷体_GB2312"/>
            </a:endParaRPr>
          </a:p>
          <a:p>
            <a:pPr>
              <a:lnSpc>
                <a:spcPct val="150000"/>
              </a:lnSpc>
              <a:buSzPct val="50000"/>
              <a:buFont typeface="Wingdings" panose="05000000000000000000" pitchFamily="2" charset="2"/>
              <a:buChar char="n"/>
              <a:defRPr/>
            </a:pPr>
            <a:r>
              <a:rPr lang="zh-CN" altLang="en-US" b="1" dirty="0">
                <a:ea typeface="楷体_GB2312"/>
              </a:rPr>
              <a:t>信息流</a:t>
            </a:r>
            <a:endParaRPr lang="en-US" altLang="zh-CN" b="1" dirty="0">
              <a:ea typeface="楷体_GB2312"/>
            </a:endParaRPr>
          </a:p>
          <a:p>
            <a:pPr>
              <a:lnSpc>
                <a:spcPct val="150000"/>
              </a:lnSpc>
              <a:buSzPct val="50000"/>
              <a:buFont typeface="Wingdings" panose="05000000000000000000" pitchFamily="2" charset="2"/>
              <a:buChar char="n"/>
              <a:defRPr/>
            </a:pPr>
            <a:r>
              <a:rPr lang="zh-CN" altLang="en-US" b="1" dirty="0">
                <a:ea typeface="楷体_GB2312"/>
              </a:rPr>
              <a:t>控制结构</a:t>
            </a:r>
          </a:p>
          <a:p>
            <a:pPr>
              <a:lnSpc>
                <a:spcPct val="90000"/>
              </a:lnSpc>
              <a:defRPr/>
            </a:pPr>
            <a:endParaRPr lang="zh-CN" altLang="en-US" b="1" dirty="0">
              <a:ea typeface="楷体_GB2312"/>
            </a:endParaRPr>
          </a:p>
          <a:p>
            <a:pPr>
              <a:lnSpc>
                <a:spcPct val="90000"/>
              </a:lnSpc>
              <a:defRPr/>
            </a:pPr>
            <a:endParaRPr lang="zh-CN" altLang="en-US" b="1" dirty="0">
              <a:ea typeface="楷体_GB231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3.2</a:t>
            </a:r>
          </a:p>
        </p:txBody>
      </p:sp>
      <p:pic>
        <p:nvPicPr>
          <p:cNvPr id="4" name="图片 3">
            <a:extLst>
              <a:ext uri="{FF2B5EF4-FFF2-40B4-BE49-F238E27FC236}">
                <a16:creationId xmlns:a16="http://schemas.microsoft.com/office/drawing/2014/main" id="{594C838A-E81B-6F55-02CB-927A4E2FE466}"/>
              </a:ext>
            </a:extLst>
          </p:cNvPr>
          <p:cNvPicPr>
            <a:picLocks noChangeAspect="1"/>
          </p:cNvPicPr>
          <p:nvPr/>
        </p:nvPicPr>
        <p:blipFill>
          <a:blip r:embed="rId5"/>
          <a:stretch>
            <a:fillRect/>
          </a:stretch>
        </p:blipFill>
        <p:spPr>
          <a:xfrm>
            <a:off x="7535367" y="1911802"/>
            <a:ext cx="3744416" cy="4702290"/>
          </a:xfrm>
          <a:prstGeom prst="rect">
            <a:avLst/>
          </a:prstGeom>
        </p:spPr>
      </p:pic>
    </p:spTree>
    <p:extLst>
      <p:ext uri="{BB962C8B-B14F-4D97-AF65-F5344CB8AC3E}">
        <p14:creationId xmlns:p14="http://schemas.microsoft.com/office/powerpoint/2010/main" val="210409654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小学数学学习过程</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910630" y="719647"/>
            <a:ext cx="10534363"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SzPct val="50000"/>
              <a:buNone/>
              <a:defRPr/>
            </a:pPr>
            <a:r>
              <a:rPr lang="en-US" altLang="zh-CN" dirty="0">
                <a:ea typeface="楷体_GB2312"/>
              </a:rPr>
              <a:t>3.2.1</a:t>
            </a:r>
            <a:r>
              <a:rPr lang="zh-CN" altLang="en-US" dirty="0">
                <a:ea typeface="楷体_GB2312"/>
              </a:rPr>
              <a:t>小学数学学习过程的心理特征</a:t>
            </a:r>
            <a:endParaRPr lang="en-US" altLang="zh-CN" dirty="0">
              <a:ea typeface="楷体_GB2312"/>
            </a:endParaRPr>
          </a:p>
          <a:p>
            <a:pPr>
              <a:spcBef>
                <a:spcPts val="0"/>
              </a:spcBef>
              <a:spcAft>
                <a:spcPts val="1000"/>
              </a:spcAft>
              <a:buSzPct val="100000"/>
              <a:buFont typeface="Wingdings" panose="05000000000000000000" pitchFamily="2" charset="2"/>
              <a:buChar char="Ø"/>
              <a:defRPr/>
            </a:pPr>
            <a:r>
              <a:rPr lang="en-US" altLang="zh-CN" b="1" dirty="0">
                <a:ea typeface="楷体_GB2312"/>
              </a:rPr>
              <a:t>2.</a:t>
            </a:r>
            <a:r>
              <a:rPr lang="zh-CN" altLang="en-US" b="1" dirty="0">
                <a:ea typeface="楷体_GB2312"/>
              </a:rPr>
              <a:t>学习阶段及教学设计</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a:t>
            </a:r>
            <a:r>
              <a:rPr lang="en-US" altLang="zh-CN" b="1" dirty="0">
                <a:ea typeface="楷体_GB2312"/>
              </a:rPr>
              <a:t>1</a:t>
            </a:r>
            <a:r>
              <a:rPr lang="zh-CN" altLang="en-US" b="1" dirty="0">
                <a:ea typeface="楷体_GB2312"/>
              </a:rPr>
              <a:t>）动机阶段</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a:t>
            </a:r>
            <a:r>
              <a:rPr lang="en-US" altLang="zh-CN" b="1" dirty="0">
                <a:ea typeface="楷体_GB2312"/>
              </a:rPr>
              <a:t>2</a:t>
            </a:r>
            <a:r>
              <a:rPr lang="zh-CN" altLang="en-US" b="1" dirty="0">
                <a:ea typeface="楷体_GB2312"/>
              </a:rPr>
              <a:t>）领会阶段</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a:t>
            </a:r>
            <a:r>
              <a:rPr lang="en-US" altLang="zh-CN" b="1" dirty="0">
                <a:ea typeface="楷体_GB2312"/>
              </a:rPr>
              <a:t>3</a:t>
            </a:r>
            <a:r>
              <a:rPr lang="zh-CN" altLang="en-US" b="1" dirty="0">
                <a:ea typeface="楷体_GB2312"/>
              </a:rPr>
              <a:t>）习得阶段</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a:t>
            </a:r>
            <a:r>
              <a:rPr lang="en-US" altLang="zh-CN" b="1" dirty="0">
                <a:ea typeface="楷体_GB2312"/>
              </a:rPr>
              <a:t>4</a:t>
            </a:r>
            <a:r>
              <a:rPr lang="zh-CN" altLang="en-US" b="1" dirty="0">
                <a:ea typeface="楷体_GB2312"/>
              </a:rPr>
              <a:t>）保持阶段</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a:t>
            </a:r>
            <a:r>
              <a:rPr lang="en-US" altLang="zh-CN" b="1" dirty="0">
                <a:ea typeface="楷体_GB2312"/>
              </a:rPr>
              <a:t>5</a:t>
            </a:r>
            <a:r>
              <a:rPr lang="zh-CN" altLang="en-US" b="1" dirty="0">
                <a:ea typeface="楷体_GB2312"/>
              </a:rPr>
              <a:t>）回忆阶段</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a:t>
            </a:r>
            <a:r>
              <a:rPr lang="en-US" altLang="zh-CN" b="1" dirty="0">
                <a:ea typeface="楷体_GB2312"/>
              </a:rPr>
              <a:t>6</a:t>
            </a:r>
            <a:r>
              <a:rPr lang="zh-CN" altLang="en-US" b="1" dirty="0">
                <a:ea typeface="楷体_GB2312"/>
              </a:rPr>
              <a:t>）概括阶段</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a:t>
            </a:r>
            <a:r>
              <a:rPr lang="en-US" altLang="zh-CN" b="1" dirty="0">
                <a:ea typeface="楷体_GB2312"/>
              </a:rPr>
              <a:t>7</a:t>
            </a:r>
            <a:r>
              <a:rPr lang="zh-CN" altLang="en-US" b="1" dirty="0">
                <a:ea typeface="楷体_GB2312"/>
              </a:rPr>
              <a:t>）作业阶段</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a:t>
            </a:r>
            <a:r>
              <a:rPr lang="en-US" altLang="zh-CN" b="1" dirty="0">
                <a:ea typeface="楷体_GB2312"/>
              </a:rPr>
              <a:t>8</a:t>
            </a:r>
            <a:r>
              <a:rPr lang="zh-CN" altLang="en-US" b="1" dirty="0">
                <a:ea typeface="楷体_GB2312"/>
              </a:rPr>
              <a:t>）反馈阶段</a:t>
            </a:r>
            <a:endParaRPr lang="en-US" altLang="zh-CN" b="1" dirty="0">
              <a:ea typeface="楷体_GB2312"/>
            </a:endParaRPr>
          </a:p>
          <a:p>
            <a:pPr marL="0" indent="0">
              <a:spcBef>
                <a:spcPts val="0"/>
              </a:spcBef>
              <a:buSzPct val="50000"/>
              <a:buNone/>
              <a:defRPr/>
            </a:pPr>
            <a:endParaRPr lang="zh-CN" altLang="en-US" b="1" dirty="0">
              <a:ea typeface="楷体_GB2312"/>
            </a:endParaRPr>
          </a:p>
          <a:p>
            <a:pPr>
              <a:lnSpc>
                <a:spcPct val="90000"/>
              </a:lnSpc>
              <a:defRPr/>
            </a:pPr>
            <a:endParaRPr lang="zh-CN" altLang="en-US" b="1" dirty="0">
              <a:ea typeface="楷体_GB2312"/>
            </a:endParaRPr>
          </a:p>
          <a:p>
            <a:pPr>
              <a:lnSpc>
                <a:spcPct val="90000"/>
              </a:lnSpc>
              <a:defRPr/>
            </a:pPr>
            <a:endParaRPr lang="zh-CN" altLang="en-US" b="1" dirty="0">
              <a:ea typeface="楷体_GB231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3.2</a:t>
            </a:r>
          </a:p>
        </p:txBody>
      </p:sp>
      <p:pic>
        <p:nvPicPr>
          <p:cNvPr id="6" name="图片 5">
            <a:extLst>
              <a:ext uri="{FF2B5EF4-FFF2-40B4-BE49-F238E27FC236}">
                <a16:creationId xmlns:a16="http://schemas.microsoft.com/office/drawing/2014/main" id="{39FC6AB7-E19F-3C8A-1BB2-8B249329F377}"/>
              </a:ext>
            </a:extLst>
          </p:cNvPr>
          <p:cNvPicPr>
            <a:picLocks noChangeAspect="1"/>
          </p:cNvPicPr>
          <p:nvPr/>
        </p:nvPicPr>
        <p:blipFill>
          <a:blip r:embed="rId5"/>
          <a:stretch>
            <a:fillRect/>
          </a:stretch>
        </p:blipFill>
        <p:spPr>
          <a:xfrm>
            <a:off x="5735166" y="2029022"/>
            <a:ext cx="4458322" cy="4467849"/>
          </a:xfrm>
          <a:prstGeom prst="rect">
            <a:avLst/>
          </a:prstGeom>
        </p:spPr>
      </p:pic>
    </p:spTree>
    <p:extLst>
      <p:ext uri="{BB962C8B-B14F-4D97-AF65-F5344CB8AC3E}">
        <p14:creationId xmlns:p14="http://schemas.microsoft.com/office/powerpoint/2010/main" val="32889376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小学数学学习过程</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910630" y="719646"/>
            <a:ext cx="10534363" cy="689313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SzPct val="50000"/>
              <a:buNone/>
              <a:defRPr/>
            </a:pPr>
            <a:r>
              <a:rPr lang="en-US" altLang="zh-CN" dirty="0">
                <a:ea typeface="楷体_GB2312"/>
              </a:rPr>
              <a:t>3.2.2</a:t>
            </a:r>
            <a:r>
              <a:rPr lang="zh-CN" altLang="en-US" dirty="0">
                <a:ea typeface="楷体_GB2312"/>
              </a:rPr>
              <a:t>多样化的学习方式</a:t>
            </a:r>
            <a:endParaRPr lang="en-US" altLang="zh-CN" dirty="0">
              <a:ea typeface="楷体_GB2312"/>
            </a:endParaRPr>
          </a:p>
          <a:p>
            <a:pPr>
              <a:spcBef>
                <a:spcPts val="0"/>
              </a:spcBef>
              <a:spcAft>
                <a:spcPts val="1000"/>
              </a:spcAft>
              <a:buSzPct val="100000"/>
              <a:buFont typeface="Wingdings" panose="05000000000000000000" pitchFamily="2" charset="2"/>
              <a:buChar char="Ø"/>
              <a:defRPr/>
            </a:pPr>
            <a:r>
              <a:rPr lang="en-US" altLang="zh-CN" b="1" dirty="0">
                <a:ea typeface="楷体_GB2312"/>
              </a:rPr>
              <a:t>1.</a:t>
            </a:r>
            <a:r>
              <a:rPr lang="zh-CN" altLang="en-US" b="1" dirty="0">
                <a:ea typeface="楷体_GB2312"/>
              </a:rPr>
              <a:t>学习方式概述</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学习方式是当代教育理论研究中的一个重要概念。目前，学术界对它有多种解释，大多数学者认为，学习方式是指学生在完成学习任务过程中基本的行为和认知的取向。学习方式不是具体的学习策略和方法，而是学生在自主性、探究性和合作性方面的基本特征。自主性（主动性）、探究性、合作性和实践性是学习方式的四个基本的维度。</a:t>
            </a:r>
            <a:endParaRPr lang="en-US" altLang="zh-CN" b="1" dirty="0">
              <a:ea typeface="楷体_GB2312"/>
            </a:endParaRPr>
          </a:p>
          <a:p>
            <a:pPr marL="0" indent="0">
              <a:spcBef>
                <a:spcPts val="0"/>
              </a:spcBef>
              <a:buSzPct val="50000"/>
              <a:buNone/>
              <a:defRPr/>
            </a:pPr>
            <a:endParaRPr lang="zh-CN" altLang="en-US" b="1" dirty="0">
              <a:ea typeface="楷体_GB2312"/>
            </a:endParaRPr>
          </a:p>
          <a:p>
            <a:pPr>
              <a:lnSpc>
                <a:spcPct val="90000"/>
              </a:lnSpc>
              <a:defRPr/>
            </a:pPr>
            <a:endParaRPr lang="zh-CN" altLang="en-US" b="1" dirty="0">
              <a:ea typeface="楷体_GB231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3.2</a:t>
            </a:r>
          </a:p>
        </p:txBody>
      </p:sp>
    </p:spTree>
    <p:extLst>
      <p:ext uri="{BB962C8B-B14F-4D97-AF65-F5344CB8AC3E}">
        <p14:creationId xmlns:p14="http://schemas.microsoft.com/office/powerpoint/2010/main" val="268178140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小学数学学习过程</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910630" y="719646"/>
            <a:ext cx="10534363" cy="689313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SzPct val="50000"/>
              <a:buNone/>
              <a:defRPr/>
            </a:pPr>
            <a:r>
              <a:rPr lang="en-US" altLang="zh-CN" dirty="0">
                <a:ea typeface="楷体_GB2312"/>
              </a:rPr>
              <a:t>3.2.2</a:t>
            </a:r>
            <a:r>
              <a:rPr lang="zh-CN" altLang="en-US" dirty="0">
                <a:ea typeface="楷体_GB2312"/>
              </a:rPr>
              <a:t>多样化的学习方式</a:t>
            </a:r>
            <a:endParaRPr lang="en-US" altLang="zh-CN" dirty="0">
              <a:ea typeface="楷体_GB2312"/>
            </a:endParaRPr>
          </a:p>
          <a:p>
            <a:pPr>
              <a:spcBef>
                <a:spcPts val="0"/>
              </a:spcBef>
              <a:spcAft>
                <a:spcPts val="1000"/>
              </a:spcAft>
              <a:buSzPct val="100000"/>
              <a:buFont typeface="Wingdings" panose="05000000000000000000" pitchFamily="2" charset="2"/>
              <a:buChar char="Ø"/>
              <a:defRPr/>
            </a:pPr>
            <a:r>
              <a:rPr lang="en-US" altLang="zh-CN" b="1" dirty="0">
                <a:ea typeface="楷体_GB2312"/>
              </a:rPr>
              <a:t>1.</a:t>
            </a:r>
            <a:r>
              <a:rPr lang="zh-CN" altLang="en-US" b="1" dirty="0">
                <a:ea typeface="楷体_GB2312"/>
              </a:rPr>
              <a:t>学习方式概述</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传统的学习方式把学习建立在人的客体性、受动性和依赖性的基础之上，忽略了人的主动性、能动性和独立性。转变学生的学习方式就是要转变这种单一的被动的学习方式。</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提倡和发展多样化的学习方式，特别是提倡自主探索与合作交流的学习方式，让学生成为学习的主人，使学生的主体性、能动性和创造性不断得到发展，发展学生的创新意识和实践能力。</a:t>
            </a:r>
          </a:p>
          <a:p>
            <a:pPr marL="0" indent="0">
              <a:spcBef>
                <a:spcPts val="0"/>
              </a:spcBef>
              <a:buSzPct val="50000"/>
              <a:buNone/>
              <a:defRPr/>
            </a:pPr>
            <a:endParaRPr lang="zh-CN" altLang="en-US" b="1" dirty="0">
              <a:ea typeface="楷体_GB2312"/>
            </a:endParaRPr>
          </a:p>
          <a:p>
            <a:pPr>
              <a:lnSpc>
                <a:spcPct val="90000"/>
              </a:lnSpc>
              <a:defRPr/>
            </a:pPr>
            <a:endParaRPr lang="zh-CN" altLang="en-US" b="1" dirty="0">
              <a:ea typeface="楷体_GB231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3.2</a:t>
            </a:r>
          </a:p>
        </p:txBody>
      </p:sp>
    </p:spTree>
    <p:extLst>
      <p:ext uri="{BB962C8B-B14F-4D97-AF65-F5344CB8AC3E}">
        <p14:creationId xmlns:p14="http://schemas.microsoft.com/office/powerpoint/2010/main" val="282674960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小学数学学习过程</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828024" y="831799"/>
            <a:ext cx="10534363" cy="689313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SzPct val="50000"/>
              <a:buNone/>
              <a:defRPr/>
            </a:pPr>
            <a:r>
              <a:rPr lang="en-US" altLang="zh-CN" dirty="0">
                <a:ea typeface="楷体_GB2312"/>
              </a:rPr>
              <a:t>3.2.2</a:t>
            </a:r>
            <a:r>
              <a:rPr lang="zh-CN" altLang="en-US" dirty="0">
                <a:ea typeface="楷体_GB2312"/>
              </a:rPr>
              <a:t>多样化的学习方式</a:t>
            </a:r>
            <a:endParaRPr lang="en-US" altLang="zh-CN" dirty="0">
              <a:ea typeface="楷体_GB2312"/>
            </a:endParaRPr>
          </a:p>
          <a:p>
            <a:pPr>
              <a:spcBef>
                <a:spcPts val="0"/>
              </a:spcBef>
              <a:spcAft>
                <a:spcPts val="1000"/>
              </a:spcAft>
              <a:buSzPct val="100000"/>
              <a:buFont typeface="Wingdings" panose="05000000000000000000" pitchFamily="2" charset="2"/>
              <a:buChar char="Ø"/>
              <a:defRPr/>
            </a:pPr>
            <a:r>
              <a:rPr lang="en-US" altLang="zh-CN" b="1" dirty="0">
                <a:ea typeface="楷体_GB2312"/>
              </a:rPr>
              <a:t>2.</a:t>
            </a:r>
            <a:r>
              <a:rPr lang="zh-CN" altLang="en-US" b="1" dirty="0">
                <a:ea typeface="楷体_GB2312"/>
              </a:rPr>
              <a:t>如何改变学习方式</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从单一被动的学习方式向多样化的学习方式转变。其中，自主探索、合作交流、操作实践等都是重要的学习方式。学生学习数学的过程不是学生被动地吸收课本上的现成结论，而是一个学生亲自参与的充满丰富、生动的思维活动，经历一个实践和创新的过程，即应让学生成为学习活动的主人，教师成为学生学习的组织者和合作者，而不是权威的讲授者。</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3.2</a:t>
            </a:r>
          </a:p>
        </p:txBody>
      </p:sp>
    </p:spTree>
    <p:extLst>
      <p:ext uri="{BB962C8B-B14F-4D97-AF65-F5344CB8AC3E}">
        <p14:creationId xmlns:p14="http://schemas.microsoft.com/office/powerpoint/2010/main" val="352175660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小学数学学习过程</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528248" y="983888"/>
            <a:ext cx="11197244" cy="689313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SzPct val="50000"/>
              <a:buNone/>
              <a:defRPr/>
            </a:pPr>
            <a:r>
              <a:rPr lang="en-US" altLang="zh-CN" dirty="0">
                <a:ea typeface="楷体_GB2312"/>
              </a:rPr>
              <a:t>3.2.2</a:t>
            </a:r>
            <a:r>
              <a:rPr lang="zh-CN" altLang="en-US" dirty="0">
                <a:ea typeface="楷体_GB2312"/>
              </a:rPr>
              <a:t>多样化的学习方式</a:t>
            </a:r>
            <a:endParaRPr lang="en-US" altLang="zh-CN" dirty="0">
              <a:ea typeface="楷体_GB2312"/>
            </a:endParaRPr>
          </a:p>
          <a:p>
            <a:pPr>
              <a:spcBef>
                <a:spcPts val="0"/>
              </a:spcBef>
              <a:spcAft>
                <a:spcPts val="1000"/>
              </a:spcAft>
              <a:buSzPct val="100000"/>
              <a:buFont typeface="Wingdings" panose="05000000000000000000" pitchFamily="2" charset="2"/>
              <a:buChar char="Ø"/>
              <a:defRPr/>
            </a:pPr>
            <a:r>
              <a:rPr lang="en-US" altLang="zh-CN" b="1" dirty="0">
                <a:ea typeface="楷体_GB2312"/>
              </a:rPr>
              <a:t>2.</a:t>
            </a:r>
            <a:r>
              <a:rPr lang="zh-CN" altLang="en-US" b="1" dirty="0">
                <a:ea typeface="楷体_GB2312"/>
              </a:rPr>
              <a:t>如何改变学习方式</a:t>
            </a:r>
          </a:p>
          <a:p>
            <a:pPr>
              <a:spcBef>
                <a:spcPts val="0"/>
              </a:spcBef>
              <a:buSzPct val="50000"/>
              <a:buFont typeface="Wingdings" panose="05000000000000000000" pitchFamily="2" charset="2"/>
              <a:buChar char="n"/>
              <a:defRPr/>
            </a:pPr>
            <a:r>
              <a:rPr lang="en-US" altLang="zh-CN" b="1" dirty="0">
                <a:ea typeface="楷体_GB2312"/>
              </a:rPr>
              <a:t>《</a:t>
            </a:r>
            <a:r>
              <a:rPr lang="zh-CN" altLang="en-US" b="1" dirty="0">
                <a:ea typeface="楷体_GB2312"/>
              </a:rPr>
              <a:t>义务教育数学课程标准（</a:t>
            </a:r>
            <a:r>
              <a:rPr lang="en-US" altLang="zh-CN" b="1" dirty="0">
                <a:ea typeface="楷体_GB2312"/>
              </a:rPr>
              <a:t>2022</a:t>
            </a:r>
            <a:r>
              <a:rPr lang="zh-CN" altLang="en-US" b="1" dirty="0">
                <a:ea typeface="楷体_GB2312"/>
              </a:rPr>
              <a:t>年版）</a:t>
            </a:r>
            <a:r>
              <a:rPr lang="en-US" altLang="zh-CN" b="1" dirty="0">
                <a:ea typeface="楷体_GB2312"/>
              </a:rPr>
              <a:t>》</a:t>
            </a:r>
            <a:r>
              <a:rPr lang="zh-CN" altLang="en-US" b="1" dirty="0">
                <a:ea typeface="楷体_GB2312"/>
              </a:rPr>
              <a:t>指出：“学生的学习应是一个主动的过程，认真听讲、独立思考、动手实践、自主探索、合作交流等是学习数学的重要方式。”</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由于数学课程内容是现实的，并且“过程”成为课程的一部分，因此课程内容本身就要求有意义的，与之匹配的学习方式。数学的学习方式不再是单一的、枯燥的，以被动听讲和练习为主的方式，而应该是一个生命力的过程。</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3.2</a:t>
            </a:r>
          </a:p>
        </p:txBody>
      </p:sp>
    </p:spTree>
    <p:extLst>
      <p:ext uri="{BB962C8B-B14F-4D97-AF65-F5344CB8AC3E}">
        <p14:creationId xmlns:p14="http://schemas.microsoft.com/office/powerpoint/2010/main" val="208993532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小学数学学习过程</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910630" y="719646"/>
            <a:ext cx="10534363" cy="689313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SzPct val="50000"/>
              <a:buNone/>
              <a:defRPr/>
            </a:pPr>
            <a:r>
              <a:rPr lang="en-US" altLang="zh-CN" dirty="0">
                <a:ea typeface="楷体_GB2312"/>
              </a:rPr>
              <a:t>3.2.2</a:t>
            </a:r>
            <a:r>
              <a:rPr lang="zh-CN" altLang="en-US" dirty="0">
                <a:ea typeface="楷体_GB2312"/>
              </a:rPr>
              <a:t>多样化的学习方式</a:t>
            </a:r>
            <a:endParaRPr lang="en-US" altLang="zh-CN" dirty="0">
              <a:ea typeface="楷体_GB2312"/>
            </a:endParaRPr>
          </a:p>
          <a:p>
            <a:pPr>
              <a:spcBef>
                <a:spcPts val="0"/>
              </a:spcBef>
              <a:spcAft>
                <a:spcPts val="1000"/>
              </a:spcAft>
              <a:buSzPct val="100000"/>
              <a:buFont typeface="Wingdings" panose="05000000000000000000" pitchFamily="2" charset="2"/>
              <a:buChar char="Ø"/>
              <a:defRPr/>
            </a:pPr>
            <a:r>
              <a:rPr lang="en-US" altLang="zh-CN" b="1" dirty="0">
                <a:ea typeface="楷体_GB2312"/>
              </a:rPr>
              <a:t>3.</a:t>
            </a:r>
            <a:r>
              <a:rPr lang="zh-CN" altLang="en-US" b="1" dirty="0">
                <a:ea typeface="楷体_GB2312"/>
              </a:rPr>
              <a:t>多样化的学习方式</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有意义的接受学习</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自主学习</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合作学习</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探究学习</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研究性学习</a:t>
            </a:r>
            <a:endParaRPr lang="en-US" altLang="zh-CN" b="1" dirty="0">
              <a:ea typeface="楷体_GB2312"/>
            </a:endParaRPr>
          </a:p>
          <a:p>
            <a:pPr>
              <a:spcBef>
                <a:spcPts val="0"/>
              </a:spcBef>
              <a:buSzPct val="50000"/>
              <a:buFont typeface="Wingdings" panose="05000000000000000000" pitchFamily="2" charset="2"/>
              <a:buChar char="n"/>
              <a:defRPr/>
            </a:pPr>
            <a:r>
              <a:rPr lang="en-US" altLang="zh-CN" b="1" dirty="0" err="1">
                <a:ea typeface="楷体_GB2312"/>
              </a:rPr>
              <a:t>Handon</a:t>
            </a:r>
            <a:r>
              <a:rPr lang="zh-CN" altLang="en-US" b="1" dirty="0">
                <a:ea typeface="楷体_GB2312"/>
              </a:rPr>
              <a:t>的活动</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在信息技术支持下学习</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3.2</a:t>
            </a:r>
          </a:p>
        </p:txBody>
      </p:sp>
    </p:spTree>
    <p:extLst>
      <p:ext uri="{BB962C8B-B14F-4D97-AF65-F5344CB8AC3E}">
        <p14:creationId xmlns:p14="http://schemas.microsoft.com/office/powerpoint/2010/main" val="318341056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教学过程中的学生参与</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730610" y="724191"/>
            <a:ext cx="10981220" cy="689313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SzPct val="50000"/>
              <a:buNone/>
              <a:defRPr/>
            </a:pPr>
            <a:r>
              <a:rPr lang="en-US" altLang="zh-CN" dirty="0">
                <a:ea typeface="楷体_GB2312"/>
              </a:rPr>
              <a:t>3.3.1</a:t>
            </a:r>
            <a:r>
              <a:rPr lang="zh-CN" altLang="en-US" dirty="0">
                <a:ea typeface="楷体_GB2312"/>
              </a:rPr>
              <a:t>学生参与的作用</a:t>
            </a:r>
            <a:endParaRPr lang="en-US" altLang="zh-CN" dirty="0">
              <a:ea typeface="楷体_GB2312"/>
            </a:endParaRPr>
          </a:p>
          <a:p>
            <a:pPr>
              <a:spcBef>
                <a:spcPts val="0"/>
              </a:spcBef>
              <a:buSzPct val="50000"/>
              <a:buFont typeface="Wingdings" panose="05000000000000000000" pitchFamily="2" charset="2"/>
              <a:buChar char="n"/>
              <a:defRPr/>
            </a:pPr>
            <a:r>
              <a:rPr lang="zh-CN" altLang="en-US" b="1" dirty="0">
                <a:ea typeface="楷体_GB2312"/>
              </a:rPr>
              <a:t>学生学习是一个生动活泼、主动和富有个性的过程。认真听讲、积极思考、动手实践、自主探索、合作交流等，都是学习数学的重要方式。学生应该有足够的时间和空间经历观察、实验、猜测、计算、推理、验证等活动过程。</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教师教学应该以学生的认知发展水平和已有的知识经验为基础，面向全体学生，注重启发式教学和因材施教。教师要发挥主导作用，处理好讲授与学生自主学习的关系，引导学生独立思考、主动探索、合作交流，使学生理解和掌握基本的数学知识和技能，体会和运用数学思想与方法，获得基本的数学活动经验。</a:t>
            </a:r>
            <a:endParaRPr lang="en-US" altLang="zh-CN" b="1" dirty="0">
              <a:ea typeface="楷体_GB2312"/>
            </a:endParaRPr>
          </a:p>
          <a:p>
            <a:pPr>
              <a:spcBef>
                <a:spcPts val="0"/>
              </a:spcBef>
              <a:buSzPct val="50000"/>
              <a:buFont typeface="Wingdings" panose="05000000000000000000" pitchFamily="2" charset="2"/>
              <a:buChar char="n"/>
              <a:defRPr/>
            </a:pPr>
            <a:endParaRPr lang="zh-CN" altLang="en-US" b="1" dirty="0">
              <a:ea typeface="楷体_GB231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3.3</a:t>
            </a:r>
          </a:p>
        </p:txBody>
      </p:sp>
    </p:spTree>
    <p:extLst>
      <p:ext uri="{BB962C8B-B14F-4D97-AF65-F5344CB8AC3E}">
        <p14:creationId xmlns:p14="http://schemas.microsoft.com/office/powerpoint/2010/main" val="72214835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教学过程中的学生参与</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730610" y="724191"/>
            <a:ext cx="10981220" cy="689313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SzPct val="50000"/>
              <a:buNone/>
              <a:defRPr/>
            </a:pPr>
            <a:r>
              <a:rPr lang="en-US" altLang="zh-CN" dirty="0">
                <a:ea typeface="楷体_GB2312"/>
              </a:rPr>
              <a:t>3.3.1</a:t>
            </a:r>
            <a:r>
              <a:rPr lang="zh-CN" altLang="en-US" dirty="0">
                <a:ea typeface="楷体_GB2312"/>
              </a:rPr>
              <a:t>学生参与的作用</a:t>
            </a:r>
            <a:endParaRPr lang="en-US" altLang="zh-CN" dirty="0">
              <a:ea typeface="楷体_GB2312"/>
            </a:endParaRPr>
          </a:p>
          <a:p>
            <a:pPr>
              <a:spcBef>
                <a:spcPts val="0"/>
              </a:spcBef>
              <a:buSzPct val="50000"/>
              <a:buFont typeface="Wingdings" panose="05000000000000000000" pitchFamily="2" charset="2"/>
              <a:buChar char="n"/>
              <a:defRPr/>
            </a:pPr>
            <a:r>
              <a:rPr lang="zh-CN" altLang="en-US" b="1" dirty="0">
                <a:ea typeface="楷体_GB2312"/>
              </a:rPr>
              <a:t>从信息论的角度看，这种沟通就是指数学信息的接收、加工、传递的动态过程，在这个过程中充满了师生之间的数学交流和信息的转换，离开了学生的参与，整个过程就难以畅通。</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从认知心理来看，建构主义学习观把数学学习看成在每个学生不同的数学世界里，通过自身的内化、重组、操作和交流主动进行建构的过程，这就表明了生在数学学习活动中的主体地位。建构主义学习观要求教师在教学中，应当树立“以学生为主”的思想，让学生“积极参与”课堂教学，促使学生思维能力的提高。</a:t>
            </a:r>
            <a:endParaRPr lang="en-US" altLang="zh-CN" b="1" dirty="0">
              <a:ea typeface="楷体_GB2312"/>
            </a:endParaRPr>
          </a:p>
          <a:p>
            <a:pPr>
              <a:spcBef>
                <a:spcPts val="0"/>
              </a:spcBef>
              <a:buSzPct val="50000"/>
              <a:buFont typeface="Wingdings" panose="05000000000000000000" pitchFamily="2" charset="2"/>
              <a:buChar char="n"/>
              <a:defRPr/>
            </a:pPr>
            <a:endParaRPr lang="en-US" altLang="zh-CN" b="1" dirty="0">
              <a:ea typeface="楷体_GB231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3.3</a:t>
            </a:r>
          </a:p>
        </p:txBody>
      </p:sp>
    </p:spTree>
    <p:extLst>
      <p:ext uri="{BB962C8B-B14F-4D97-AF65-F5344CB8AC3E}">
        <p14:creationId xmlns:p14="http://schemas.microsoft.com/office/powerpoint/2010/main" val="324914144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79020"/>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buSzPct val="100000"/>
              <a:buFont typeface="Wingdings" panose="05000000000000000000" pitchFamily="2" charset="2"/>
              <a:buChar char=""/>
              <a:defRPr/>
            </a:pPr>
            <a:r>
              <a:rPr lang="zh-CN" altLang="en-US" b="1" dirty="0">
                <a:ea typeface="楷体_GB2312"/>
              </a:rPr>
              <a:t>小学数学学习主要有以下几个特点：</a:t>
            </a:r>
            <a:endParaRPr lang="en-US" altLang="zh-CN" b="1" dirty="0">
              <a:ea typeface="楷体_GB2312"/>
            </a:endParaRPr>
          </a:p>
          <a:p>
            <a:pPr>
              <a:lnSpc>
                <a:spcPct val="150000"/>
              </a:lnSpc>
              <a:buSzPct val="50000"/>
              <a:buFont typeface="Wingdings" panose="05000000000000000000" pitchFamily="2" charset="2"/>
              <a:buChar char="n"/>
              <a:defRPr/>
            </a:pPr>
            <a:r>
              <a:rPr lang="zh-CN" altLang="en-US" dirty="0">
                <a:ea typeface="楷体_GB2312"/>
              </a:rPr>
              <a:t>小学数学学习是学生生活常识的系统化</a:t>
            </a:r>
            <a:endParaRPr lang="en-US" altLang="zh-CN" dirty="0">
              <a:ea typeface="楷体_GB2312"/>
            </a:endParaRPr>
          </a:p>
          <a:p>
            <a:pPr>
              <a:lnSpc>
                <a:spcPct val="150000"/>
              </a:lnSpc>
              <a:buSzPct val="50000"/>
              <a:buFont typeface="Wingdings" panose="05000000000000000000" pitchFamily="2" charset="2"/>
              <a:buChar char="n"/>
              <a:defRPr/>
            </a:pPr>
            <a:r>
              <a:rPr lang="zh-CN" altLang="en-US" dirty="0"/>
              <a:t>小学数学学习是学生自己的活动过程</a:t>
            </a:r>
            <a:endParaRPr lang="en-US" altLang="zh-CN" dirty="0"/>
          </a:p>
          <a:p>
            <a:pPr>
              <a:lnSpc>
                <a:spcPct val="150000"/>
              </a:lnSpc>
              <a:buSzPct val="50000"/>
              <a:buFont typeface="Wingdings" panose="05000000000000000000" pitchFamily="2" charset="2"/>
              <a:buChar char="n"/>
              <a:defRPr/>
            </a:pPr>
            <a:r>
              <a:rPr lang="zh-CN" altLang="en-US" dirty="0">
                <a:ea typeface="楷体_GB2312"/>
              </a:rPr>
              <a:t>小学数学学习是一个思考过程</a:t>
            </a:r>
            <a:endParaRPr lang="en-US" altLang="zh-CN" dirty="0">
              <a:ea typeface="楷体_GB2312"/>
            </a:endParaRPr>
          </a:p>
          <a:p>
            <a:pPr>
              <a:lnSpc>
                <a:spcPct val="150000"/>
              </a:lnSpc>
              <a:buSzPct val="50000"/>
              <a:buFont typeface="Wingdings" panose="05000000000000000000" pitchFamily="2" charset="2"/>
              <a:buChar char="n"/>
              <a:defRPr/>
            </a:pPr>
            <a:r>
              <a:rPr lang="zh-CN" altLang="en-US" dirty="0"/>
              <a:t>小学数学学习是一个再创造的过程</a:t>
            </a:r>
            <a:endParaRPr lang="zh-CN" altLang="en-US" dirty="0">
              <a:ea typeface="楷体_GB231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39918586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
                                            <p:txEl>
                                              <p:pRg st="0" end="0"/>
                                            </p:txEl>
                                          </p:spTgt>
                                        </p:tgtEl>
                                        <p:attrNameLst>
                                          <p:attrName>style.visibility</p:attrName>
                                        </p:attrNameLst>
                                      </p:cBhvr>
                                      <p:to>
                                        <p:strVal val="visible"/>
                                      </p:to>
                                    </p:set>
                                    <p:anim calcmode="lin" valueType="num">
                                      <p:cBhvr additive="base">
                                        <p:cTn id="19" dur="500" fill="hold"/>
                                        <p:tgtEl>
                                          <p:spTgt spid="22">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
                                            <p:txEl>
                                              <p:pRg st="1" end="1"/>
                                            </p:txEl>
                                          </p:spTgt>
                                        </p:tgtEl>
                                        <p:attrNameLst>
                                          <p:attrName>style.visibility</p:attrName>
                                        </p:attrNameLst>
                                      </p:cBhvr>
                                      <p:to>
                                        <p:strVal val="visible"/>
                                      </p:to>
                                    </p:set>
                                    <p:anim calcmode="lin" valueType="num">
                                      <p:cBhvr additive="base">
                                        <p:cTn id="25" dur="500" fill="hold"/>
                                        <p:tgtEl>
                                          <p:spTgt spid="22">
                                            <p:txEl>
                                              <p:pRg st="1" end="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2">
                                            <p:txEl>
                                              <p:pRg st="2" end="2"/>
                                            </p:txEl>
                                          </p:spTgt>
                                        </p:tgtEl>
                                        <p:attrNameLst>
                                          <p:attrName>style.visibility</p:attrName>
                                        </p:attrNameLst>
                                      </p:cBhvr>
                                      <p:to>
                                        <p:strVal val="visible"/>
                                      </p:to>
                                    </p:set>
                                    <p:anim calcmode="lin" valueType="num">
                                      <p:cBhvr additive="base">
                                        <p:cTn id="31" dur="500" fill="hold"/>
                                        <p:tgtEl>
                                          <p:spTgt spid="22">
                                            <p:txEl>
                                              <p:pRg st="2" end="2"/>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2">
                                            <p:txEl>
                                              <p:pRg st="3" end="3"/>
                                            </p:txEl>
                                          </p:spTgt>
                                        </p:tgtEl>
                                        <p:attrNameLst>
                                          <p:attrName>style.visibility</p:attrName>
                                        </p:attrNameLst>
                                      </p:cBhvr>
                                      <p:to>
                                        <p:strVal val="visible"/>
                                      </p:to>
                                    </p:set>
                                    <p:anim calcmode="lin" valueType="num">
                                      <p:cBhvr additive="base">
                                        <p:cTn id="37" dur="500" fill="hold"/>
                                        <p:tgtEl>
                                          <p:spTgt spid="22">
                                            <p:txEl>
                                              <p:pRg st="3" end="3"/>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2">
                                            <p:txEl>
                                              <p:pRg st="4" end="4"/>
                                            </p:txEl>
                                          </p:spTgt>
                                        </p:tgtEl>
                                        <p:attrNameLst>
                                          <p:attrName>style.visibility</p:attrName>
                                        </p:attrNameLst>
                                      </p:cBhvr>
                                      <p:to>
                                        <p:strVal val="visible"/>
                                      </p:to>
                                    </p:set>
                                    <p:anim calcmode="lin" valueType="num">
                                      <p:cBhvr additive="base">
                                        <p:cTn id="43" dur="500" fill="hold"/>
                                        <p:tgtEl>
                                          <p:spTgt spid="22">
                                            <p:txEl>
                                              <p:pRg st="4" end="4"/>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build="p"/>
      <p:bldP spid="23"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教学过程中的学生参与</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04596" y="978689"/>
            <a:ext cx="10981220" cy="689313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SzPct val="50000"/>
              <a:buNone/>
              <a:defRPr/>
            </a:pPr>
            <a:r>
              <a:rPr lang="en-US" altLang="zh-CN" dirty="0">
                <a:ea typeface="楷体_GB2312"/>
              </a:rPr>
              <a:t>3.3.1</a:t>
            </a:r>
            <a:r>
              <a:rPr lang="zh-CN" altLang="en-US" dirty="0">
                <a:ea typeface="楷体_GB2312"/>
              </a:rPr>
              <a:t>学生参与的作用</a:t>
            </a:r>
            <a:endParaRPr lang="en-US" altLang="zh-CN" dirty="0">
              <a:ea typeface="楷体_GB2312"/>
            </a:endParaRPr>
          </a:p>
          <a:p>
            <a:pPr>
              <a:spcBef>
                <a:spcPts val="0"/>
              </a:spcBef>
              <a:buSzPct val="50000"/>
              <a:buFont typeface="Wingdings" panose="05000000000000000000" pitchFamily="2" charset="2"/>
              <a:buChar char="n"/>
              <a:defRPr/>
            </a:pPr>
            <a:r>
              <a:rPr lang="zh-CN" altLang="en-US" sz="3200" b="1" dirty="0">
                <a:ea typeface="楷体_GB2312"/>
              </a:rPr>
              <a:t>从认知学习论的角度看，数学学习的过程是新的学习内容与学生原有的数学认知结构相互作用形成新的认知结构的过程，这个过程是主体的一种自主行为，而数学学科又具有严密的逻辑性和高度的抽象性等特点，所以数学学习更需要积极思考，深入理解。</a:t>
            </a:r>
          </a:p>
          <a:p>
            <a:pPr>
              <a:spcBef>
                <a:spcPts val="0"/>
              </a:spcBef>
              <a:buSzPct val="50000"/>
              <a:buFont typeface="Wingdings" panose="05000000000000000000" pitchFamily="2" charset="2"/>
              <a:buChar char="n"/>
              <a:defRPr/>
            </a:pPr>
            <a:endParaRPr lang="en-US" altLang="zh-CN" b="1" dirty="0">
              <a:ea typeface="楷体_GB231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3.3</a:t>
            </a:r>
          </a:p>
        </p:txBody>
      </p:sp>
    </p:spTree>
    <p:extLst>
      <p:ext uri="{BB962C8B-B14F-4D97-AF65-F5344CB8AC3E}">
        <p14:creationId xmlns:p14="http://schemas.microsoft.com/office/powerpoint/2010/main" val="213903372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教学过程中的学生参与</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748612" y="738664"/>
            <a:ext cx="10693188" cy="689313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SzPct val="50000"/>
              <a:buNone/>
              <a:defRPr/>
            </a:pPr>
            <a:r>
              <a:rPr lang="en-US" altLang="zh-CN" dirty="0">
                <a:ea typeface="楷体_GB2312"/>
              </a:rPr>
              <a:t>3.3.1</a:t>
            </a:r>
            <a:r>
              <a:rPr lang="zh-CN" altLang="en-US" dirty="0">
                <a:ea typeface="楷体_GB2312"/>
              </a:rPr>
              <a:t>学生参与的作用</a:t>
            </a:r>
            <a:endParaRPr lang="en-US" altLang="zh-CN" dirty="0">
              <a:ea typeface="楷体_GB2312"/>
            </a:endParaRPr>
          </a:p>
          <a:p>
            <a:pPr>
              <a:spcBef>
                <a:spcPts val="0"/>
              </a:spcBef>
              <a:buSzPct val="50000"/>
              <a:buFont typeface="Wingdings" panose="05000000000000000000" pitchFamily="2" charset="2"/>
              <a:buChar char="n"/>
              <a:defRPr/>
            </a:pPr>
            <a:r>
              <a:rPr lang="zh-CN" altLang="en-US" b="1" dirty="0">
                <a:ea typeface="楷体_GB2312"/>
              </a:rPr>
              <a:t>在课堂教学中提高学生的参与度，使学生主动进行知识建构，不仅对提高课堂效率，更好地促进学生对知识的掌握具有重要意义，而且对激发学生学习热情，养成良好学习习惯和学习品质，促使学生全面发展提供了有力保障。</a:t>
            </a:r>
            <a:endParaRPr lang="en-US" altLang="zh-CN" b="1" dirty="0">
              <a:ea typeface="楷体_GB2312"/>
            </a:endParaRPr>
          </a:p>
          <a:p>
            <a:pPr>
              <a:spcBef>
                <a:spcPts val="0"/>
              </a:spcBef>
              <a:buSzPct val="50000"/>
              <a:buFont typeface="Wingdings" panose="05000000000000000000" pitchFamily="2" charset="2"/>
              <a:buChar char="n"/>
              <a:defRPr/>
            </a:pPr>
            <a:r>
              <a:rPr lang="zh-CN" altLang="en-US" b="1" dirty="0">
                <a:ea typeface="楷体_GB2312"/>
              </a:rPr>
              <a:t>数学课程标准倡导学生积极主动、勇于实践。建立与新课程思想一致的数学教学模式，是体现学生主体地位的重要依据。我们教师在数学教学中应力求使学生体验数学在解决实际问题中的作用、数学与日常生活及其他学科的联系，促进学生逐步形成和发展数学应用意识，增强数学实践意识。</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3.3</a:t>
            </a:r>
          </a:p>
        </p:txBody>
      </p:sp>
    </p:spTree>
    <p:extLst>
      <p:ext uri="{BB962C8B-B14F-4D97-AF65-F5344CB8AC3E}">
        <p14:creationId xmlns:p14="http://schemas.microsoft.com/office/powerpoint/2010/main" val="70836538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教学过程中的学生参与</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04596" y="979915"/>
            <a:ext cx="10981220" cy="689313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SzPct val="50000"/>
              <a:buNone/>
              <a:defRPr/>
            </a:pPr>
            <a:r>
              <a:rPr lang="en-US" altLang="zh-CN" dirty="0">
                <a:ea typeface="楷体_GB2312"/>
              </a:rPr>
              <a:t>3.3.2</a:t>
            </a:r>
            <a:r>
              <a:rPr lang="zh-CN" altLang="en-US" dirty="0">
                <a:ea typeface="楷体_GB2312"/>
              </a:rPr>
              <a:t>引导学生积极主动参与的策略</a:t>
            </a:r>
            <a:endParaRPr lang="en-US" altLang="zh-CN" dirty="0">
              <a:ea typeface="楷体_GB2312"/>
            </a:endParaRPr>
          </a:p>
          <a:p>
            <a:pPr>
              <a:lnSpc>
                <a:spcPct val="150000"/>
              </a:lnSpc>
              <a:spcBef>
                <a:spcPts val="0"/>
              </a:spcBef>
              <a:buSzPct val="50000"/>
              <a:buFont typeface="Wingdings" panose="05000000000000000000" pitchFamily="2" charset="2"/>
              <a:buChar char="n"/>
              <a:defRPr/>
            </a:pPr>
            <a:r>
              <a:rPr lang="zh-CN" altLang="en-US" b="1" dirty="0">
                <a:ea typeface="楷体_GB2312"/>
              </a:rPr>
              <a:t>活动是学生主体参与教学的逻辑起点</a:t>
            </a:r>
            <a:endParaRPr lang="en-US" altLang="zh-CN" b="1" dirty="0">
              <a:ea typeface="楷体_GB2312"/>
            </a:endParaRPr>
          </a:p>
          <a:p>
            <a:pPr>
              <a:lnSpc>
                <a:spcPct val="150000"/>
              </a:lnSpc>
              <a:spcBef>
                <a:spcPts val="0"/>
              </a:spcBef>
              <a:buSzPct val="50000"/>
              <a:buFont typeface="Wingdings" panose="05000000000000000000" pitchFamily="2" charset="2"/>
              <a:buChar char="n"/>
              <a:defRPr/>
            </a:pPr>
            <a:r>
              <a:rPr lang="zh-CN" altLang="en-US" b="1" dirty="0">
                <a:ea typeface="楷体_GB2312"/>
              </a:rPr>
              <a:t>自由是学生主体参与教学的最佳境界</a:t>
            </a:r>
            <a:endParaRPr lang="en-US" altLang="zh-CN" b="1" dirty="0">
              <a:ea typeface="楷体_GB2312"/>
            </a:endParaRPr>
          </a:p>
          <a:p>
            <a:pPr>
              <a:lnSpc>
                <a:spcPct val="150000"/>
              </a:lnSpc>
              <a:spcBef>
                <a:spcPts val="0"/>
              </a:spcBef>
              <a:buSzPct val="50000"/>
              <a:buFont typeface="Wingdings" panose="05000000000000000000" pitchFamily="2" charset="2"/>
              <a:buChar char="n"/>
              <a:defRPr/>
            </a:pPr>
            <a:r>
              <a:rPr lang="zh-CN" altLang="en-US" b="1" dirty="0">
                <a:ea typeface="楷体_GB2312"/>
              </a:rPr>
              <a:t>民主是学生主体参与教学的重要保证</a:t>
            </a:r>
            <a:endParaRPr lang="en-US" altLang="zh-CN" b="1" dirty="0">
              <a:ea typeface="楷体_GB2312"/>
            </a:endParaRPr>
          </a:p>
          <a:p>
            <a:pPr>
              <a:lnSpc>
                <a:spcPct val="150000"/>
              </a:lnSpc>
              <a:spcBef>
                <a:spcPts val="0"/>
              </a:spcBef>
              <a:buSzPct val="50000"/>
              <a:buFont typeface="Wingdings" panose="05000000000000000000" pitchFamily="2" charset="2"/>
              <a:buChar char="n"/>
              <a:defRPr/>
            </a:pPr>
            <a:r>
              <a:rPr lang="zh-CN" altLang="en-US" b="1" dirty="0">
                <a:ea typeface="楷体_GB2312"/>
              </a:rPr>
              <a:t>需要是学生主体参与教学的内在机制</a:t>
            </a:r>
            <a:endParaRPr lang="en-US" altLang="zh-CN" b="1" dirty="0">
              <a:ea typeface="楷体_GB2312"/>
            </a:endParaRPr>
          </a:p>
          <a:p>
            <a:pPr>
              <a:spcBef>
                <a:spcPts val="0"/>
              </a:spcBef>
              <a:buSzPct val="50000"/>
              <a:buFont typeface="Wingdings" panose="05000000000000000000" pitchFamily="2" charset="2"/>
              <a:buChar char="n"/>
              <a:defRPr/>
            </a:pPr>
            <a:endParaRPr lang="zh-CN" altLang="en-US" sz="2800" b="1" dirty="0">
              <a:ea typeface="楷体_GB231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3.3</a:t>
            </a:r>
          </a:p>
        </p:txBody>
      </p:sp>
    </p:spTree>
    <p:extLst>
      <p:ext uri="{BB962C8B-B14F-4D97-AF65-F5344CB8AC3E}">
        <p14:creationId xmlns:p14="http://schemas.microsoft.com/office/powerpoint/2010/main" val="340724973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教学过程中的学生参与</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04596" y="1010395"/>
            <a:ext cx="10981220" cy="689313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buSzPct val="50000"/>
              <a:buNone/>
              <a:defRPr/>
            </a:pPr>
            <a:r>
              <a:rPr lang="en-US" altLang="zh-CN" dirty="0">
                <a:ea typeface="楷体_GB2312"/>
              </a:rPr>
              <a:t>3.3.2</a:t>
            </a:r>
            <a:r>
              <a:rPr lang="zh-CN" altLang="en-US" dirty="0">
                <a:ea typeface="楷体_GB2312"/>
              </a:rPr>
              <a:t>引导学生积极主动参与的策略</a:t>
            </a:r>
            <a:endParaRPr lang="en-US" altLang="zh-CN" dirty="0">
              <a:ea typeface="楷体_GB2312"/>
            </a:endParaRPr>
          </a:p>
          <a:p>
            <a:pPr>
              <a:lnSpc>
                <a:spcPct val="150000"/>
              </a:lnSpc>
              <a:spcBef>
                <a:spcPts val="0"/>
              </a:spcBef>
              <a:buSzPct val="50000"/>
              <a:buFont typeface="Wingdings" panose="05000000000000000000" pitchFamily="2" charset="2"/>
              <a:buChar char="n"/>
              <a:defRPr/>
            </a:pPr>
            <a:r>
              <a:rPr lang="en-US" altLang="zh-CN" b="1" dirty="0">
                <a:ea typeface="楷体_GB2312"/>
              </a:rPr>
              <a:t>1.</a:t>
            </a:r>
            <a:r>
              <a:rPr lang="zh-CN" altLang="en-US" b="1" dirty="0">
                <a:ea typeface="楷体_GB2312"/>
              </a:rPr>
              <a:t>营造和谐的师生、生生关系，促进学生参与</a:t>
            </a:r>
            <a:endParaRPr lang="en-US" altLang="zh-CN" b="1" dirty="0">
              <a:ea typeface="楷体_GB2312"/>
            </a:endParaRPr>
          </a:p>
          <a:p>
            <a:pPr>
              <a:lnSpc>
                <a:spcPct val="150000"/>
              </a:lnSpc>
              <a:spcBef>
                <a:spcPts val="0"/>
              </a:spcBef>
              <a:buSzPct val="50000"/>
              <a:buFont typeface="Wingdings" panose="05000000000000000000" pitchFamily="2" charset="2"/>
              <a:buChar char="n"/>
              <a:defRPr/>
            </a:pPr>
            <a:r>
              <a:rPr lang="en-US" altLang="zh-CN" b="1" dirty="0">
                <a:ea typeface="楷体_GB2312"/>
              </a:rPr>
              <a:t>2.</a:t>
            </a:r>
            <a:r>
              <a:rPr lang="zh-CN" altLang="en-US" b="1" dirty="0">
                <a:ea typeface="楷体_GB2312"/>
              </a:rPr>
              <a:t>激发学生学习兴趣，吸引学生积极参与</a:t>
            </a:r>
            <a:endParaRPr lang="en-US" altLang="zh-CN" b="1" dirty="0">
              <a:ea typeface="楷体_GB2312"/>
            </a:endParaRPr>
          </a:p>
          <a:p>
            <a:pPr>
              <a:lnSpc>
                <a:spcPct val="150000"/>
              </a:lnSpc>
              <a:spcBef>
                <a:spcPts val="0"/>
              </a:spcBef>
              <a:buSzPct val="50000"/>
              <a:buFont typeface="Wingdings" panose="05000000000000000000" pitchFamily="2" charset="2"/>
              <a:buChar char="n"/>
              <a:defRPr/>
            </a:pPr>
            <a:r>
              <a:rPr lang="en-US" altLang="zh-CN" b="1" dirty="0">
                <a:ea typeface="楷体_GB2312"/>
              </a:rPr>
              <a:t>3.</a:t>
            </a:r>
            <a:r>
              <a:rPr lang="zh-CN" altLang="en-US" b="1" dirty="0">
                <a:ea typeface="楷体_GB2312"/>
              </a:rPr>
              <a:t>敢于放手，留给学生学习空间，发挥学生的主体作用</a:t>
            </a:r>
            <a:endParaRPr lang="en-US" altLang="zh-CN" b="1" dirty="0">
              <a:ea typeface="楷体_GB2312"/>
            </a:endParaRPr>
          </a:p>
          <a:p>
            <a:pPr>
              <a:spcBef>
                <a:spcPts val="0"/>
              </a:spcBef>
              <a:buSzPct val="50000"/>
              <a:buFont typeface="Wingdings" panose="05000000000000000000" pitchFamily="2" charset="2"/>
              <a:buChar char="n"/>
              <a:defRPr/>
            </a:pPr>
            <a:endParaRPr lang="zh-CN" altLang="en-US" sz="2800" b="1" dirty="0">
              <a:ea typeface="楷体_GB231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3.3</a:t>
            </a:r>
          </a:p>
        </p:txBody>
      </p:sp>
    </p:spTree>
    <p:extLst>
      <p:ext uri="{BB962C8B-B14F-4D97-AF65-F5344CB8AC3E}">
        <p14:creationId xmlns:p14="http://schemas.microsoft.com/office/powerpoint/2010/main" val="118883785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4"/>
          <p:cNvGrpSpPr>
            <a:grpSpLocks noChangeAspect="1"/>
          </p:cNvGrpSpPr>
          <p:nvPr/>
        </p:nvGrpSpPr>
        <p:grpSpPr bwMode="auto">
          <a:xfrm>
            <a:off x="7463362" y="799717"/>
            <a:ext cx="3219665" cy="5428944"/>
            <a:chOff x="2560" y="2"/>
            <a:chExt cx="2562" cy="4320"/>
          </a:xfrm>
        </p:grpSpPr>
        <p:sp>
          <p:nvSpPr>
            <p:cNvPr id="11"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2"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3"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4"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5"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6"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7"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8"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9"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0"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1"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2"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3"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4"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5"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6"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7"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8"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9"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0"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1"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2"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3"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4"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5"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6"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7"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8"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9"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40"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41"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42"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43"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grpSp>
      <p:sp>
        <p:nvSpPr>
          <p:cNvPr id="44" name="矩形 38"/>
          <p:cNvSpPr/>
          <p:nvPr/>
        </p:nvSpPr>
        <p:spPr>
          <a:xfrm>
            <a:off x="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标题 4"/>
          <p:cNvSpPr txBox="1"/>
          <p:nvPr/>
        </p:nvSpPr>
        <p:spPr>
          <a:xfrm>
            <a:off x="90294" y="2400748"/>
            <a:ext cx="6982396" cy="535776"/>
          </a:xfrm>
          <a:prstGeom prst="rect">
            <a:avLst/>
          </a:prstGeom>
        </p:spPr>
        <p:txBody>
          <a:bodyPr vert="horz" lIns="91440" tIns="45719" rIns="91440" bIns="4571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endParaRPr lang="en-US" altLang="zh-CN" sz="2300" dirty="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563667" y="2793703"/>
            <a:ext cx="7445126" cy="1108124"/>
          </a:xfrm>
          <a:prstGeom prst="rect">
            <a:avLst/>
          </a:prstGeom>
          <a:noFill/>
        </p:spPr>
        <p:txBody>
          <a:bodyPr wrap="square" rtlCol="0">
            <a:spAutoFit/>
          </a:bodyPr>
          <a:lstStyle/>
          <a:p>
            <a:pPr algn="ctr"/>
            <a:r>
              <a:rPr lang="zh-CN" altLang="en-US" sz="6601" dirty="0">
                <a:solidFill>
                  <a:schemeClr val="bg1"/>
                </a:solidFill>
                <a:latin typeface="微软雅黑" panose="020B0503020204020204" pitchFamily="34" charset="-122"/>
                <a:ea typeface="微软雅黑" panose="020B0503020204020204" pitchFamily="34" charset="-122"/>
              </a:rPr>
              <a:t>谢谢！</a:t>
            </a:r>
          </a:p>
        </p:txBody>
      </p:sp>
      <p:sp>
        <p:nvSpPr>
          <p:cNvPr id="49" name="矩形 48"/>
          <p:cNvSpPr/>
          <p:nvPr/>
        </p:nvSpPr>
        <p:spPr>
          <a:xfrm flipH="1">
            <a:off x="-3" y="6525348"/>
            <a:ext cx="12195177" cy="36051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flipH="1">
            <a:off x="-4" y="6596411"/>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1000" fill="hold"/>
                                        <p:tgtEl>
                                          <p:spTgt spid="44"/>
                                        </p:tgtEl>
                                        <p:attrNameLst>
                                          <p:attrName>ppt_x</p:attrName>
                                        </p:attrNameLst>
                                      </p:cBhvr>
                                      <p:tavLst>
                                        <p:tav tm="0">
                                          <p:val>
                                            <p:strVal val="0-#ppt_w/2"/>
                                          </p:val>
                                        </p:tav>
                                        <p:tav tm="100000">
                                          <p:val>
                                            <p:strVal val="#ppt_x"/>
                                          </p:val>
                                        </p:tav>
                                      </p:tavLst>
                                    </p:anim>
                                    <p:anim calcmode="lin" valueType="num">
                                      <p:cBhvr additive="base">
                                        <p:cTn id="14" dur="1000" fill="hold"/>
                                        <p:tgtEl>
                                          <p:spTgt spid="44"/>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41" presetClass="entr" presetSubtype="0" fill="hold" grpId="0" nodeType="afterEffect" nodePh="1">
                                  <p:stCondLst>
                                    <p:cond delay="0"/>
                                  </p:stCondLst>
                                  <p:endCondLst>
                                    <p:cond evt="begin" delay="0">
                                      <p:tn val="16"/>
                                    </p:cond>
                                  </p:end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5"/>
                                        </p:tgtEl>
                                        <p:attrNameLst>
                                          <p:attrName>ppt_y</p:attrName>
                                        </p:attrNameLst>
                                      </p:cBhvr>
                                      <p:tavLst>
                                        <p:tav tm="0">
                                          <p:val>
                                            <p:strVal val="#ppt_y"/>
                                          </p:val>
                                        </p:tav>
                                        <p:tav tm="100000">
                                          <p:val>
                                            <p:strVal val="#ppt_y"/>
                                          </p:val>
                                        </p:tav>
                                      </p:tavLst>
                                    </p:anim>
                                    <p:anim calcmode="lin" valueType="num">
                                      <p:cBhvr>
                                        <p:cTn id="20"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5"/>
                                        </p:tgtEl>
                                      </p:cBhvr>
                                    </p:animEffect>
                                  </p:childTnLst>
                                </p:cTn>
                              </p:par>
                            </p:childTnLst>
                          </p:cTn>
                        </p:par>
                        <p:par>
                          <p:cTn id="23" fill="hold">
                            <p:stCondLst>
                              <p:cond delay="2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6"/>
                                        </p:tgtEl>
                                        <p:attrNameLst>
                                          <p:attrName>style.visibility</p:attrName>
                                        </p:attrNameLst>
                                      </p:cBhvr>
                                      <p:to>
                                        <p:strVal val="visible"/>
                                      </p:to>
                                    </p:set>
                                    <p:anim calcmode="lin" valueType="num">
                                      <p:cBhvr>
                                        <p:cTn id="26"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6"/>
                                        </p:tgtEl>
                                        <p:attrNameLst>
                                          <p:attrName>ppt_y</p:attrName>
                                        </p:attrNameLst>
                                      </p:cBhvr>
                                      <p:tavLst>
                                        <p:tav tm="0">
                                          <p:val>
                                            <p:strVal val="#ppt_y"/>
                                          </p:val>
                                        </p:tav>
                                        <p:tav tm="100000">
                                          <p:val>
                                            <p:strVal val="#ppt_y"/>
                                          </p:val>
                                        </p:tav>
                                      </p:tavLst>
                                    </p:anim>
                                    <p:anim calcmode="lin" valueType="num">
                                      <p:cBhvr>
                                        <p:cTn id="28"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79020"/>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buSzPct val="100000"/>
              <a:buFont typeface="Wingdings" panose="05000000000000000000" pitchFamily="2" charset="2"/>
              <a:buChar char=""/>
              <a:defRPr/>
            </a:pPr>
            <a:r>
              <a:rPr lang="en-US" altLang="zh-CN" b="1" dirty="0">
                <a:ea typeface="楷体_GB2312"/>
              </a:rPr>
              <a:t>3.1.1</a:t>
            </a:r>
            <a:r>
              <a:rPr lang="zh-CN" altLang="en-US" b="1" dirty="0">
                <a:ea typeface="楷体_GB2312"/>
              </a:rPr>
              <a:t>小学数学学习分类</a:t>
            </a:r>
            <a:endParaRPr lang="en-US" altLang="zh-CN" dirty="0">
              <a:ea typeface="楷体_GB2312"/>
            </a:endParaRPr>
          </a:p>
          <a:p>
            <a:pPr marL="0" indent="0">
              <a:lnSpc>
                <a:spcPct val="150000"/>
              </a:lnSpc>
              <a:buSzPct val="50000"/>
              <a:buNone/>
              <a:defRPr/>
            </a:pPr>
            <a:r>
              <a:rPr lang="zh-CN" altLang="en-US" dirty="0"/>
              <a:t>一、什么是学习</a:t>
            </a:r>
          </a:p>
          <a:p>
            <a:pPr>
              <a:lnSpc>
                <a:spcPct val="150000"/>
              </a:lnSpc>
              <a:buSzPct val="50000"/>
              <a:buFont typeface="Wingdings" panose="05000000000000000000" pitchFamily="2" charset="2"/>
              <a:buChar char="n"/>
              <a:defRPr/>
            </a:pPr>
            <a:r>
              <a:rPr lang="zh-CN" altLang="en-US" dirty="0"/>
              <a:t>对于学习，国内外许多心理学家和学者给出过各种各样的解释，出发点不同、立场不同、材料不同、方法不同，对学习的理解就不同，从而所形成的理论也不同。</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194254840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randombar(horizontal)">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79020"/>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buSzPct val="100000"/>
              <a:buFont typeface="Wingdings" panose="05000000000000000000" pitchFamily="2" charset="2"/>
              <a:buChar char=""/>
              <a:defRPr/>
            </a:pPr>
            <a:r>
              <a:rPr lang="en-US" altLang="zh-CN" b="1" dirty="0">
                <a:ea typeface="楷体_GB2312"/>
              </a:rPr>
              <a:t>3.1.1</a:t>
            </a:r>
            <a:r>
              <a:rPr lang="zh-CN" altLang="en-US" b="1" dirty="0">
                <a:ea typeface="楷体_GB2312"/>
              </a:rPr>
              <a:t>小学数学学习分类</a:t>
            </a:r>
            <a:endParaRPr lang="en-US" altLang="zh-CN" dirty="0">
              <a:ea typeface="楷体_GB2312"/>
            </a:endParaRPr>
          </a:p>
          <a:p>
            <a:pPr>
              <a:spcBef>
                <a:spcPts val="0"/>
              </a:spcBef>
              <a:buSzPct val="50000"/>
              <a:buFont typeface="Wingdings" panose="05000000000000000000" pitchFamily="2" charset="2"/>
              <a:buChar char="n"/>
              <a:defRPr/>
            </a:pPr>
            <a:r>
              <a:rPr lang="zh-CN" altLang="en-US" dirty="0"/>
              <a:t>从认知学习的分类看，小学数学学习中存在三种相互渗透、相互支持的不同的知识：陈述性（也称概念性）知识、程序性（也称自动化技能）知识和问题解决的策略性知识。与此相对应的有三种类型的数学学习：概念性知识的学习、程序性知识的学习和问题解决的策略性知识学习。</a:t>
            </a:r>
            <a:endParaRPr lang="en-US" altLang="zh-CN" dirty="0"/>
          </a:p>
          <a:p>
            <a:pPr>
              <a:spcBef>
                <a:spcPts val="0"/>
              </a:spcBef>
              <a:buSzPct val="50000"/>
              <a:buFont typeface="Wingdings" panose="05000000000000000000" pitchFamily="2" charset="2"/>
              <a:buChar char="n"/>
              <a:defRPr/>
            </a:pPr>
            <a:r>
              <a:rPr lang="zh-CN" altLang="en-US" dirty="0"/>
              <a:t>美国著名心理学家加涅根据学习的结果将知识和技能分成五类：言语信息、智慧技能、认知策略、动作技能和态度。</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131263866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randombar(horizontal)">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1153915"/>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buSzPct val="100000"/>
              <a:buFont typeface="Wingdings" panose="05000000000000000000" pitchFamily="2" charset="2"/>
              <a:buChar char=""/>
              <a:defRPr/>
            </a:pPr>
            <a:r>
              <a:rPr lang="en-US" altLang="zh-CN" b="1" dirty="0">
                <a:ea typeface="楷体_GB2312"/>
              </a:rPr>
              <a:t>3.1.1</a:t>
            </a:r>
            <a:r>
              <a:rPr lang="zh-CN" altLang="en-US" b="1" dirty="0">
                <a:ea typeface="楷体_GB2312"/>
              </a:rPr>
              <a:t>小学数学学习分类</a:t>
            </a:r>
            <a:endParaRPr lang="en-US" altLang="zh-CN" dirty="0">
              <a:ea typeface="楷体_GB2312"/>
            </a:endParaRPr>
          </a:p>
          <a:p>
            <a:pPr>
              <a:lnSpc>
                <a:spcPct val="150000"/>
              </a:lnSpc>
              <a:spcBef>
                <a:spcPts val="0"/>
              </a:spcBef>
              <a:buSzPct val="50000"/>
              <a:buFont typeface="Wingdings" panose="05000000000000000000" pitchFamily="2" charset="2"/>
              <a:buChar char="n"/>
              <a:defRPr/>
            </a:pPr>
            <a:r>
              <a:rPr lang="en-US" altLang="zh-CN" dirty="0"/>
              <a:t>1</a:t>
            </a:r>
            <a:r>
              <a:rPr lang="zh-CN" altLang="en-US" dirty="0"/>
              <a:t>、知识的学习</a:t>
            </a:r>
          </a:p>
          <a:p>
            <a:pPr>
              <a:lnSpc>
                <a:spcPct val="150000"/>
              </a:lnSpc>
              <a:spcBef>
                <a:spcPts val="0"/>
              </a:spcBef>
              <a:buSzPct val="50000"/>
              <a:buFont typeface="Wingdings" panose="05000000000000000000" pitchFamily="2" charset="2"/>
              <a:buChar char="n"/>
              <a:defRPr/>
            </a:pPr>
            <a:r>
              <a:rPr lang="en-US" altLang="zh-CN" dirty="0"/>
              <a:t>2</a:t>
            </a:r>
            <a:r>
              <a:rPr lang="zh-CN" altLang="en-US" dirty="0"/>
              <a:t>、技能的形成</a:t>
            </a:r>
          </a:p>
          <a:p>
            <a:pPr>
              <a:lnSpc>
                <a:spcPct val="150000"/>
              </a:lnSpc>
              <a:spcBef>
                <a:spcPts val="0"/>
              </a:spcBef>
              <a:buSzPct val="50000"/>
              <a:buFont typeface="Wingdings" panose="05000000000000000000" pitchFamily="2" charset="2"/>
              <a:buChar char="n"/>
              <a:defRPr/>
            </a:pPr>
            <a:r>
              <a:rPr lang="en-US" altLang="zh-CN" dirty="0"/>
              <a:t>3</a:t>
            </a:r>
            <a:r>
              <a:rPr lang="zh-CN" altLang="en-US" dirty="0"/>
              <a:t>、情感、态度的建立与改变</a:t>
            </a: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408616937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22">
                                            <p:txEl>
                                              <p:pRg st="0" end="0"/>
                                            </p:txEl>
                                          </p:spTgt>
                                        </p:tgtEl>
                                        <p:attrNameLst>
                                          <p:attrName>style.visibility</p:attrName>
                                        </p:attrNameLst>
                                      </p:cBhvr>
                                      <p:to>
                                        <p:strVal val="visible"/>
                                      </p:to>
                                    </p:set>
                                    <p:animEffect transition="in" filter="fade">
                                      <p:cBhvr>
                                        <p:cTn id="18" dur="1000"/>
                                        <p:tgtEl>
                                          <p:spTgt spid="22">
                                            <p:txEl>
                                              <p:pRg st="0" end="0"/>
                                            </p:txEl>
                                          </p:spTgt>
                                        </p:tgtEl>
                                      </p:cBhvr>
                                    </p:animEffect>
                                    <p:anim calcmode="lin" valueType="num">
                                      <p:cBhvr>
                                        <p:cTn id="19"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22">
                                            <p:txEl>
                                              <p:pRg st="0" end="0"/>
                                            </p:txEl>
                                          </p:spTgt>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2">
                                            <p:txEl>
                                              <p:pRg st="1" end="1"/>
                                            </p:txEl>
                                          </p:spTgt>
                                        </p:tgtEl>
                                        <p:attrNameLst>
                                          <p:attrName>style.visibility</p:attrName>
                                        </p:attrNameLst>
                                      </p:cBhvr>
                                      <p:to>
                                        <p:strVal val="visible"/>
                                      </p:to>
                                    </p:set>
                                    <p:animEffect transition="in" filter="fade">
                                      <p:cBhvr>
                                        <p:cTn id="23" dur="1000"/>
                                        <p:tgtEl>
                                          <p:spTgt spid="22">
                                            <p:txEl>
                                              <p:pRg st="1" end="1"/>
                                            </p:txEl>
                                          </p:spTgt>
                                        </p:tgtEl>
                                      </p:cBhvr>
                                    </p:animEffect>
                                    <p:anim calcmode="lin" valueType="num">
                                      <p:cBhvr>
                                        <p:cTn id="24" dur="1000" fill="hold"/>
                                        <p:tgtEl>
                                          <p:spTgt spid="22">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22">
                                            <p:txEl>
                                              <p:pRg st="1" end="1"/>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2">
                                            <p:txEl>
                                              <p:pRg st="2" end="2"/>
                                            </p:txEl>
                                          </p:spTgt>
                                        </p:tgtEl>
                                        <p:attrNameLst>
                                          <p:attrName>style.visibility</p:attrName>
                                        </p:attrNameLst>
                                      </p:cBhvr>
                                      <p:to>
                                        <p:strVal val="visible"/>
                                      </p:to>
                                    </p:set>
                                    <p:animEffect transition="in" filter="fade">
                                      <p:cBhvr>
                                        <p:cTn id="28" dur="1000"/>
                                        <p:tgtEl>
                                          <p:spTgt spid="22">
                                            <p:txEl>
                                              <p:pRg st="2" end="2"/>
                                            </p:txEl>
                                          </p:spTgt>
                                        </p:tgtEl>
                                      </p:cBhvr>
                                    </p:animEffect>
                                    <p:anim calcmode="lin" valueType="num">
                                      <p:cBhvr>
                                        <p:cTn id="29" dur="1000" fill="hold"/>
                                        <p:tgtEl>
                                          <p:spTgt spid="22">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22">
                                            <p:txEl>
                                              <p:pRg st="2" end="2"/>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2">
                                            <p:txEl>
                                              <p:pRg st="3" end="3"/>
                                            </p:txEl>
                                          </p:spTgt>
                                        </p:tgtEl>
                                        <p:attrNameLst>
                                          <p:attrName>style.visibility</p:attrName>
                                        </p:attrNameLst>
                                      </p:cBhvr>
                                      <p:to>
                                        <p:strVal val="visible"/>
                                      </p:to>
                                    </p:set>
                                    <p:animEffect transition="in" filter="fade">
                                      <p:cBhvr>
                                        <p:cTn id="33" dur="1000"/>
                                        <p:tgtEl>
                                          <p:spTgt spid="22">
                                            <p:txEl>
                                              <p:pRg st="3" end="3"/>
                                            </p:txEl>
                                          </p:spTgt>
                                        </p:tgtEl>
                                      </p:cBhvr>
                                    </p:animEffect>
                                    <p:anim calcmode="lin" valueType="num">
                                      <p:cBhvr>
                                        <p:cTn id="34" dur="1000" fill="hold"/>
                                        <p:tgtEl>
                                          <p:spTgt spid="22">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2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build="p"/>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小学数学学习概述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89307" y="979020"/>
            <a:ext cx="10811798" cy="5251788"/>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anose="05000000000000000000" pitchFamily="2" charset="2"/>
              <a:buChar char="Ø"/>
            </a:pPr>
            <a:r>
              <a:rPr lang="en-US" altLang="zh-CN" b="1" dirty="0">
                <a:ea typeface="楷体_GB2312" pitchFamily="49" charset="-122"/>
              </a:rPr>
              <a:t>1.</a:t>
            </a:r>
            <a:r>
              <a:rPr lang="zh-CN" altLang="en-US" b="1" dirty="0">
                <a:ea typeface="楷体_GB2312" pitchFamily="49" charset="-122"/>
              </a:rPr>
              <a:t>知识的学习</a:t>
            </a:r>
            <a:endParaRPr lang="en-US" altLang="zh-CN" b="1" dirty="0">
              <a:ea typeface="楷体_GB2312" pitchFamily="49" charset="-122"/>
            </a:endParaRPr>
          </a:p>
          <a:p>
            <a:pPr>
              <a:buSzPct val="50000"/>
              <a:buFont typeface="Wingdings" panose="05000000000000000000" pitchFamily="2" charset="2"/>
              <a:buChar char="n"/>
            </a:pPr>
            <a:r>
              <a:rPr lang="zh-CN" altLang="en-US" b="1" dirty="0">
                <a:ea typeface="楷体_GB2312" pitchFamily="49" charset="-122"/>
              </a:rPr>
              <a:t>（</a:t>
            </a:r>
            <a:r>
              <a:rPr lang="en-US" altLang="zh-CN" b="1" dirty="0">
                <a:ea typeface="楷体_GB2312" pitchFamily="49" charset="-122"/>
              </a:rPr>
              <a:t>1</a:t>
            </a:r>
            <a:r>
              <a:rPr lang="zh-CN" altLang="en-US" b="1" dirty="0">
                <a:ea typeface="楷体_GB2312" pitchFamily="49" charset="-122"/>
              </a:rPr>
              <a:t>）概念的学习</a:t>
            </a:r>
          </a:p>
          <a:p>
            <a:pPr>
              <a:buSzPct val="50000"/>
              <a:buFont typeface="Wingdings" panose="05000000000000000000" pitchFamily="2" charset="2"/>
              <a:buChar char="n"/>
            </a:pPr>
            <a:r>
              <a:rPr lang="zh-CN" altLang="en-US" b="1" dirty="0"/>
              <a:t>心理学上一般把概念定义为由符号所代表的具有共同的关键属性的一类事物或性质。所以，学生学习概念就意味着学习、掌握一类数学对象的本质属性，而这类对象是现实世界的数量关系和空间形式，它们已被舍去了具体的物质性质，也被舍去了具体的关系，仅被重视研究量的关系和形式构造。学生一旦掌握了某一概念的关键属性，就能确定他所见到的东西是否属于这一概念。</a:t>
            </a:r>
            <a:endParaRPr lang="zh-CN" altLang="en-US" dirty="0"/>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3.1</a:t>
            </a:r>
          </a:p>
        </p:txBody>
      </p:sp>
    </p:spTree>
    <p:extLst>
      <p:ext uri="{BB962C8B-B14F-4D97-AF65-F5344CB8AC3E}">
        <p14:creationId xmlns:p14="http://schemas.microsoft.com/office/powerpoint/2010/main" val="413682549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randombar(horizontal)">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1256</TotalTime>
  <Words>4738</Words>
  <Application>Microsoft Office PowerPoint</Application>
  <PresentationFormat>自定义</PresentationFormat>
  <Paragraphs>395</Paragraphs>
  <Slides>54</Slides>
  <Notes>54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54</vt:i4>
      </vt:variant>
    </vt:vector>
  </HeadingPairs>
  <TitlesOfParts>
    <vt:vector size="65" baseType="lpstr">
      <vt:lpstr>方正兰亭超细黑简体</vt:lpstr>
      <vt:lpstr>黑体</vt:lpstr>
      <vt:lpstr>华文行楷</vt:lpstr>
      <vt:lpstr>楷体_GB2312</vt:lpstr>
      <vt:lpstr>微软雅黑</vt:lpstr>
      <vt:lpstr>Arial</vt:lpstr>
      <vt:lpstr>Arial Black</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wandi</cp:lastModifiedBy>
  <cp:revision>80</cp:revision>
  <dcterms:created xsi:type="dcterms:W3CDTF">2016-05-04T11:42:00Z</dcterms:created>
  <dcterms:modified xsi:type="dcterms:W3CDTF">2022-07-02T09:54:23Z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