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53"/>
  </p:notesMasterIdLst>
  <p:sldIdLst>
    <p:sldId id="399" r:id="rId3"/>
    <p:sldId id="472" r:id="rId4"/>
    <p:sldId id="400" r:id="rId5"/>
    <p:sldId id="473" r:id="rId6"/>
    <p:sldId id="474" r:id="rId7"/>
    <p:sldId id="475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484" r:id="rId17"/>
    <p:sldId id="490" r:id="rId18"/>
    <p:sldId id="485" r:id="rId19"/>
    <p:sldId id="491" r:id="rId20"/>
    <p:sldId id="492" r:id="rId21"/>
    <p:sldId id="496" r:id="rId22"/>
    <p:sldId id="494" r:id="rId23"/>
    <p:sldId id="497" r:id="rId24"/>
    <p:sldId id="498" r:id="rId25"/>
    <p:sldId id="499" r:id="rId26"/>
    <p:sldId id="500" r:id="rId27"/>
    <p:sldId id="501" r:id="rId28"/>
    <p:sldId id="502" r:id="rId29"/>
    <p:sldId id="503" r:id="rId30"/>
    <p:sldId id="504" r:id="rId31"/>
    <p:sldId id="505" r:id="rId32"/>
    <p:sldId id="506" r:id="rId33"/>
    <p:sldId id="508" r:id="rId34"/>
    <p:sldId id="509" r:id="rId35"/>
    <p:sldId id="510" r:id="rId36"/>
    <p:sldId id="511" r:id="rId37"/>
    <p:sldId id="512" r:id="rId38"/>
    <p:sldId id="513" r:id="rId39"/>
    <p:sldId id="514" r:id="rId40"/>
    <p:sldId id="515" r:id="rId41"/>
    <p:sldId id="516" r:id="rId42"/>
    <p:sldId id="517" r:id="rId43"/>
    <p:sldId id="518" r:id="rId44"/>
    <p:sldId id="519" r:id="rId45"/>
    <p:sldId id="520" r:id="rId46"/>
    <p:sldId id="521" r:id="rId47"/>
    <p:sldId id="522" r:id="rId48"/>
    <p:sldId id="523" r:id="rId49"/>
    <p:sldId id="524" r:id="rId50"/>
    <p:sldId id="525" r:id="rId51"/>
    <p:sldId id="301" r:id="rId5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455"/>
    <a:srgbClr val="314371"/>
    <a:srgbClr val="25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85194" autoAdjust="0"/>
  </p:normalViewPr>
  <p:slideViewPr>
    <p:cSldViewPr snapToGrid="0">
      <p:cViewPr varScale="1">
        <p:scale>
          <a:sx n="86" d="100"/>
          <a:sy n="86" d="100"/>
        </p:scale>
        <p:origin x="90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4AB03-2860-45B8-A0D7-FC995FC3A829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9F219-1042-48FF-8657-2E904DD7C5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665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39F219-1042-48FF-8657-2E904DD7C54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5586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76115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7781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602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223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4487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2982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63022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60109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71030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3981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80148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8942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68282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4888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69310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1988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81487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11197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65662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1154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5579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4982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2311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98119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614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52435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277502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0156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284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892690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043436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6767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45636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14937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80895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582409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96394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46809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19381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856605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520144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1445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62066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9275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692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13404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B7059-5012-4BE8-B9AC-16C559751B5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4796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rgbClr val="4144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787413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128060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1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17918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834037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652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879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2779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053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27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610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101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046484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51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3947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225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01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5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5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587430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1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7247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4866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0025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940624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6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87042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740899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FFFFFF"/>
          </a:fgClr>
          <a:bgClr>
            <a:srgbClr val="E8E8E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99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237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96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D:\360data\重要数据\桌面\rolled newspaper (5)副本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441"/>
            <a:ext cx="12192000" cy="613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A_库_矩形 6"/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" name="PA_库_矩形 6"/>
          <p:cNvSpPr/>
          <p:nvPr>
            <p:custDataLst>
              <p:tags r:id="rId2"/>
            </p:custDataLst>
          </p:nvPr>
        </p:nvSpPr>
        <p:spPr>
          <a:xfrm>
            <a:off x="0" y="5854390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4621" y="4227075"/>
            <a:ext cx="6922754" cy="523216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主讲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教师：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Segoe UI Semilight" panose="020B0402040204020203" pitchFamily="34" charset="0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8963" y="1934051"/>
            <a:ext cx="5914070" cy="58477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第六章</a:t>
            </a:r>
            <a:r>
              <a:rPr kumimoji="0" lang="en-US" altLang="zh-CN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	</a:t>
            </a:r>
            <a:r>
              <a:rPr kumimoji="0" lang="zh-CN" altLang="en-US" sz="3200" b="0" i="0" u="none" strike="noStrike" kern="1200" cap="none" spc="600" normalizeH="0" baseline="0" noProof="0" dirty="0">
                <a:ln>
                  <a:noFill/>
                </a:ln>
                <a:solidFill>
                  <a:srgbClr val="31437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小学数学知识教学 </a:t>
            </a:r>
          </a:p>
        </p:txBody>
      </p:sp>
    </p:spTree>
    <p:extLst>
      <p:ext uri="{BB962C8B-B14F-4D97-AF65-F5344CB8AC3E}">
        <p14:creationId xmlns:p14="http://schemas.microsoft.com/office/powerpoint/2010/main" val="67337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307">
        <p:fade/>
      </p:transition>
    </mc:Choice>
    <mc:Fallback xmlns="">
      <p:transition spd="med" advTm="11307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5013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通过生活实例引入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如学习圆的认识时，先让学生讨论自行车的车轮为什么是圆的，引导学生把生活中的事例转化为数学问题，然后揭示课题。这样的引入不仅激发了学生的求知欲，而且让学生感觉到数学来自于现实生活。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通过旧知识引入。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到了中高年级，许多概念可以通过联系紧密的旧概念直接引入。例如质数和合数的学习，教学时就从复习约数的概念人手，让学生找出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各数中的约数，再引导他们观察、比较，最后把这些数按约数的个数分为三类，从而初步建立质数、合数的概念。 </a:t>
            </a:r>
          </a:p>
        </p:txBody>
      </p:sp>
    </p:spTree>
    <p:extLst>
      <p:ext uri="{BB962C8B-B14F-4D97-AF65-F5344CB8AC3E}">
        <p14:creationId xmlns:p14="http://schemas.microsoft.com/office/powerpoint/2010/main" val="314530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在小学数学的概念教学中，无论以什么方式引入概念，都应考虑如何使小学生在头脑中建立起清晰的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表象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概念教学一开始，应根据教学内容运用直观手段向学生提供丰富而典型的感性材料，如采用实物、模型、挂图，或进行演示，引导学生观察，并结合实验，让学生自己动手操作，以便让学生接触有关的对象，丰富自己的感性认识。</a:t>
            </a:r>
          </a:p>
        </p:txBody>
      </p:sp>
    </p:spTree>
    <p:extLst>
      <p:ext uri="{BB962C8B-B14F-4D97-AF65-F5344CB8AC3E}">
        <p14:creationId xmlns:p14="http://schemas.microsoft.com/office/powerpoint/2010/main" val="357289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5659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．数学概念的理解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概念的理解要注重正反例证的辨析，突出概念的本质属性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概念的理解是概念教学的中心环节，要采取一切手段帮助学生逐步理解概念的内涵和外延，以便让学生在理解的基础上掌握概念。促进对概念理解的途径有：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剖析概念中关键词语的真实含义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例如，分数定义中的单位“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、“平均分”、“表示这样的一份或几份的数”，学生只有对这些关键词语的真实含义弄清楚了，才会对分数的概念有了深刻的理解。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SzPct val="90000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9138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）辨析概念的肯定例证和否定例证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生能背诵概念并不等于真正理解概念，还要通过实例突出概念的主要特征，帮助他们加深对概念的理解。不仅要充分运用肯定例证来帮助学生理解概念的内涵，同时要及时运用否定例证来促进学生对概念的辨析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如教完三角形按角分类后，可以出示：一个三角形不是直角三角形，并且有两个角是锐角，这个三角形一定是锐角三角形。让学生进行判断，引起学生讨论来巩固三角形的分类，以深化对三角形这一概念的外延的进一步认识。</a:t>
            </a:r>
          </a:p>
        </p:txBody>
      </p:sp>
    </p:spTree>
    <p:extLst>
      <p:ext uri="{BB962C8B-B14F-4D97-AF65-F5344CB8AC3E}">
        <p14:creationId xmlns:p14="http://schemas.microsoft.com/office/powerpoint/2010/main" val="2252243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变换本质属性的叙述或表达方式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学生理解和掌握概念的特点之一往往是：对某一概念的内涵不很清楚，也不全面，把非本质的特征作为本质的特征。例如，有的学生误认为，只有水平放置的长方形才叫长方形，如果斜着放就辨认不出来。为此，往往需要变换概念的叙述或表达方式，让学生从各个侧面来理解概念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092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(4)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对近似的概念及时加以对比辨析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小学数学中，有些概念其含义接近，但本质属性又有区别。如数与数字，数位与位数，奇数与质数，偶数与合数，化简比与求比值，时间与时刻，质数、质因数与互质数，周长与面积，等等。对这类概念，学生常常容易混淆，必须及时把它们加以比较，以避免互相干扰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953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．数学概念的巩固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重视概念的运用，发挥概念的作用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正确、灵活地运用概念，就是要求学生能够正确、灵活地运用概念组成判断，进行推理、计算、作图等，能运用概念分析和解决实际问题。理解概念的目的在于运用，运用的途径有：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自举实例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这是要求学生把已经初步获得的概念简单运用于实际，通过实例来说明概念，加深对概念的理解。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SzPct val="90000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06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966265" cy="44590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运用于计算、作图等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，在掌握分数的基本性质后，就要求学生能熟练地进行通分、约分，并说明通分、约分的依据。学习了小数的性质后，就可以让学生把小数按要求进行化简或改写；学习了等腰三角形，可设计一组操作题；画一个等腰三角形；画一个顶角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度的等腰三角形；画一个腰长为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厘米的等腰直角三角形。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运用于生活实践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例如，在学习圆的面积后，一位教师就设计了这样的问题：“我们已经学习了圆面积公式，谁能想办法算一算，学校操场上白杨树树干的横截面面积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814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455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．数学概念的深化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学数学知识的特点是系统性强，前后联系密切，但是由于小学生思维发展水平和接受能力的限制，有些知识的教学往往是分几节课或几个学期来完成，这样难免在不同程度上削弱知识间的联系。对一些有联系的概念或法则，在一定阶段应进行系统的整理，使学生在头脑中建立起知识的网络，形成良好的认知结构。尤其是中高年级，可以引导学生将概念进行分类，明确概念间的联系和区别，以形成概念系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eaLnBrk="1" hangingPunct="1">
              <a:lnSpc>
                <a:spcPct val="150000"/>
              </a:lnSpc>
              <a:buClr>
                <a:schemeClr val="hlink"/>
              </a:buClr>
              <a:buSzPct val="90000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77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381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四、数学概念教学的策略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en-US" altLang="zh-CN" sz="4000" dirty="0"/>
              <a:t>     </a:t>
            </a:r>
            <a:r>
              <a:rPr kumimoji="0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处理好数学概念与实际的关系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）依赖实际建构基础概念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）逐步认识抽象的概念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）在运用中加深理解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）体会数学在生活中的运用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31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离页连接符 1"/>
          <p:cNvSpPr/>
          <p:nvPr/>
        </p:nvSpPr>
        <p:spPr>
          <a:xfrm>
            <a:off x="2345924" y="2196247"/>
            <a:ext cx="769482" cy="720153"/>
          </a:xfrm>
          <a:prstGeom prst="flowChartOffpageConnector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微软雅黑" charset="-122"/>
                <a:cs typeface="+mn-cs"/>
              </a:rPr>
              <a:t>6.1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257203" y="2821486"/>
            <a:ext cx="42291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17" name="文本框 5"/>
          <p:cNvSpPr txBox="1"/>
          <p:nvPr/>
        </p:nvSpPr>
        <p:spPr>
          <a:xfrm>
            <a:off x="3486538" y="215556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charset="-122"/>
                <a:ea typeface="微软雅黑" charset="-122"/>
              </a:rPr>
              <a:t>小学数学概念教学</a:t>
            </a:r>
          </a:p>
        </p:txBody>
      </p:sp>
      <p:sp>
        <p:nvSpPr>
          <p:cNvPr id="29" name="矩形 42"/>
          <p:cNvSpPr/>
          <p:nvPr/>
        </p:nvSpPr>
        <p:spPr>
          <a:xfrm>
            <a:off x="-1" y="2"/>
            <a:ext cx="3257204" cy="5557996"/>
          </a:xfrm>
          <a:custGeom>
            <a:avLst/>
            <a:gdLst/>
            <a:ahLst/>
            <a:cxnLst/>
            <a:rect l="l" t="t" r="r" b="b"/>
            <a:pathLst>
              <a:path w="2443221" h="4630591">
                <a:moveTo>
                  <a:pt x="0" y="0"/>
                </a:moveTo>
                <a:lnTo>
                  <a:pt x="2443221" y="0"/>
                </a:lnTo>
                <a:lnTo>
                  <a:pt x="0" y="463059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14371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矩形 42"/>
          <p:cNvSpPr/>
          <p:nvPr/>
        </p:nvSpPr>
        <p:spPr>
          <a:xfrm flipV="1">
            <a:off x="-1" y="3692150"/>
            <a:ext cx="2345925" cy="3167437"/>
          </a:xfrm>
          <a:custGeom>
            <a:avLst/>
            <a:gdLst/>
            <a:ahLst/>
            <a:cxnLst/>
            <a:rect l="l" t="t" r="r" b="b"/>
            <a:pathLst>
              <a:path w="2443221" h="4630591">
                <a:moveTo>
                  <a:pt x="0" y="0"/>
                </a:moveTo>
                <a:lnTo>
                  <a:pt x="2443221" y="0"/>
                </a:lnTo>
                <a:lnTo>
                  <a:pt x="0" y="4630591"/>
                </a:lnTo>
                <a:close/>
              </a:path>
            </a:pathLst>
          </a:cu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7226" tIns="58613" rIns="117226" bIns="58613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7232" y="406241"/>
            <a:ext cx="3962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sng" strike="noStrike" kern="1200" cap="none" spc="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CONTENT</a:t>
            </a:r>
            <a:endParaRPr kumimoji="0" lang="zh-CN" altLang="en-US" sz="3200" b="1" i="0" u="sng" strike="noStrike" kern="1200" cap="none" spc="0" normalizeH="0" baseline="0" noProof="0" dirty="0">
              <a:ln>
                <a:noFill/>
              </a:ln>
              <a:solidFill>
                <a:srgbClr val="25406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占位符 5">
            <a:extLst>
              <a:ext uri="{FF2B5EF4-FFF2-40B4-BE49-F238E27FC236}">
                <a16:creationId xmlns:a16="http://schemas.microsoft.com/office/drawing/2014/main" id="{2EB287AE-AD76-4AED-B530-07D7FB0EA236}"/>
              </a:ext>
            </a:extLst>
          </p:cNvPr>
          <p:cNvSpPr txBox="1">
            <a:spLocks/>
          </p:cNvSpPr>
          <p:nvPr/>
        </p:nvSpPr>
        <p:spPr>
          <a:xfrm>
            <a:off x="1055964" y="1072344"/>
            <a:ext cx="3344742" cy="9233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600" kern="1200" spc="300">
                <a:solidFill>
                  <a:schemeClr val="accent1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3200" b="0" i="0" u="none" strike="noStrike" kern="1200" cap="none" spc="300" normalizeH="0" baseline="0" noProof="0" dirty="0">
                <a:ln>
                  <a:noFill/>
                </a:ln>
                <a:solidFill>
                  <a:srgbClr val="25406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本章内容</a:t>
            </a:r>
          </a:p>
        </p:txBody>
      </p:sp>
      <p:sp>
        <p:nvSpPr>
          <p:cNvPr id="30" name="流程图: 离页连接符 29">
            <a:extLst>
              <a:ext uri="{FF2B5EF4-FFF2-40B4-BE49-F238E27FC236}">
                <a16:creationId xmlns:a16="http://schemas.microsoft.com/office/drawing/2014/main" id="{232EEB04-BCE5-35ED-064E-74260ACFFB5F}"/>
              </a:ext>
            </a:extLst>
          </p:cNvPr>
          <p:cNvSpPr/>
          <p:nvPr/>
        </p:nvSpPr>
        <p:spPr>
          <a:xfrm>
            <a:off x="2345924" y="4076742"/>
            <a:ext cx="769482" cy="720153"/>
          </a:xfrm>
          <a:prstGeom prst="flowChartOffpageConnector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charset="0"/>
                <a:ea typeface="微软雅黑" charset="-122"/>
                <a:cs typeface="+mn-cs"/>
              </a:rPr>
              <a:t>6.2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charset="0"/>
              <a:ea typeface="微软雅黑" charset="-122"/>
              <a:cs typeface="+mn-cs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5B35D24B-F381-ACB6-27D8-A8E61DB9F355}"/>
              </a:ext>
            </a:extLst>
          </p:cNvPr>
          <p:cNvCxnSpPr/>
          <p:nvPr/>
        </p:nvCxnSpPr>
        <p:spPr>
          <a:xfrm>
            <a:off x="3257203" y="4701981"/>
            <a:ext cx="42291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33" name="文本框 5">
            <a:extLst>
              <a:ext uri="{FF2B5EF4-FFF2-40B4-BE49-F238E27FC236}">
                <a16:creationId xmlns:a16="http://schemas.microsoft.com/office/drawing/2014/main" id="{0B5B0241-F602-6A3A-8F45-744EA6805433}"/>
              </a:ext>
            </a:extLst>
          </p:cNvPr>
          <p:cNvSpPr txBox="1"/>
          <p:nvPr/>
        </p:nvSpPr>
        <p:spPr>
          <a:xfrm>
            <a:off x="3486538" y="403606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3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charset="-122"/>
                <a:ea typeface="微软雅黑" charset="-122"/>
              </a:rPr>
              <a:t>小学数学规则教学</a:t>
            </a:r>
          </a:p>
        </p:txBody>
      </p:sp>
    </p:spTree>
    <p:extLst>
      <p:ext uri="{BB962C8B-B14F-4D97-AF65-F5344CB8AC3E}">
        <p14:creationId xmlns:p14="http://schemas.microsoft.com/office/powerpoint/2010/main" val="422417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658">
        <p:fade/>
      </p:transition>
    </mc:Choice>
    <mc:Fallback xmlns="">
      <p:transition spd="med" advTm="8658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2704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四、数学概念教学的策略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kumimoji="0" lang="en-US" altLang="zh-CN" sz="4000" b="1" dirty="0"/>
              <a:t>     </a:t>
            </a:r>
            <a:r>
              <a:rPr kumimoji="0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突出概念之间的联系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）几何教学观察几何图形之间的联系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）对概念进行分类</a:t>
            </a:r>
          </a:p>
        </p:txBody>
      </p:sp>
    </p:spTree>
    <p:extLst>
      <p:ext uri="{BB962C8B-B14F-4D97-AF65-F5344CB8AC3E}">
        <p14:creationId xmlns:p14="http://schemas.microsoft.com/office/powerpoint/2010/main" val="70012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3258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四、数学概念教学的策略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en-US" altLang="zh-CN" sz="4000" b="1" dirty="0"/>
              <a:t>     </a:t>
            </a:r>
            <a:r>
              <a:rPr kumimoji="0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、突出数学概念的形成和发展</a:t>
            </a:r>
            <a:endParaRPr kumimoji="0"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突出概念的形成过程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）注重积累活动经验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）突出概念的循序渐进特点 </a:t>
            </a:r>
          </a:p>
        </p:txBody>
      </p:sp>
    </p:spTree>
    <p:extLst>
      <p:ext uri="{BB962C8B-B14F-4D97-AF65-F5344CB8AC3E}">
        <p14:creationId xmlns:p14="http://schemas.microsoft.com/office/powerpoint/2010/main" val="405266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3258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四、数学概念教学的策略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en-US" altLang="zh-CN" sz="4000" b="1" dirty="0"/>
              <a:t>     </a:t>
            </a:r>
            <a:r>
              <a:rPr kumimoji="0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0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、逐步深化学生对概念内涵的认识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概念教学不能只停留在感性认识上，在学生获得丰富的感性认识后，要对所观察的事物进行抽象概括，揭示概念的本质属性，使认识产生飞跃，从感性上升到理性，形成概念。 </a:t>
            </a:r>
          </a:p>
        </p:txBody>
      </p:sp>
    </p:spTree>
    <p:extLst>
      <p:ext uri="{BB962C8B-B14F-4D97-AF65-F5344CB8AC3E}">
        <p14:creationId xmlns:p14="http://schemas.microsoft.com/office/powerpoint/2010/main" val="424044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54717" y="1065074"/>
            <a:ext cx="10318083" cy="4920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四、数学概念教学的策略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en-US" altLang="zh-CN" sz="4000" b="1" dirty="0"/>
              <a:t>     </a:t>
            </a:r>
            <a:r>
              <a:rPr kumimoji="0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0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、逐步认识概念本质属性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、数概念的历史发展顺序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添进正分数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正有理数集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添进正无理数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正实数集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添进负数和零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添进虚数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复数集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、数概念的教学顺序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正整数集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</a:t>
            </a:r>
            <a:r>
              <a:rPr lang="en-US" altLang="zh-CN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自然数集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添进正分数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非负有理数集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添进负整数负分数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有理数集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添进无理数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实数集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添进虚数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复数集</a:t>
            </a:r>
            <a:endParaRPr kumimoji="0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538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数概念教学的主要内容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数数；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认数；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读数；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写数；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数的含义；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数序及数的组成；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数位及计数单位；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数的性质。</a:t>
            </a:r>
          </a:p>
        </p:txBody>
      </p:sp>
    </p:spTree>
    <p:extLst>
      <p:ext uri="{BB962C8B-B14F-4D97-AF65-F5344CB8AC3E}">
        <p14:creationId xmlns:p14="http://schemas.microsoft.com/office/powerpoint/2010/main" val="143981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3997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整数概念的教学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数的认识分为五个阶段：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十以内；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二十以内；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百以内；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万以内；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亿以内。</a:t>
            </a:r>
          </a:p>
        </p:txBody>
      </p:sp>
    </p:spTree>
    <p:extLst>
      <p:ext uri="{BB962C8B-B14F-4D97-AF65-F5344CB8AC3E}">
        <p14:creationId xmlns:p14="http://schemas.microsoft.com/office/powerpoint/2010/main" val="313332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2335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小数、分数概念的教学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小数、分数概念的教学均分为两个阶段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小数、分数的初步；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小数、分数的意义与性质。</a:t>
            </a:r>
          </a:p>
        </p:txBody>
      </p:sp>
    </p:spTree>
    <p:extLst>
      <p:ext uri="{BB962C8B-B14F-4D97-AF65-F5344CB8AC3E}">
        <p14:creationId xmlns:p14="http://schemas.microsoft.com/office/powerpoint/2010/main" val="33139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54717" y="1065074"/>
            <a:ext cx="10318083" cy="5474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四、数学概念教学的策略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kumimoji="0" lang="en-US" altLang="zh-CN" sz="4000" b="1" dirty="0"/>
              <a:t>     </a:t>
            </a:r>
            <a:r>
              <a:rPr kumimoji="0"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、突出数概念的教学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数概念的发展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）关注自然数的认识的几个思维飞跃</a:t>
            </a: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由名数到不名数的飞跃。</a:t>
            </a: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数数到理解内涵的飞跃。</a:t>
            </a: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由一位数到多位数的认识。</a:t>
            </a:r>
          </a:p>
          <a:p>
            <a:pPr eaLnBrk="1" hangingPunct="1">
              <a:lnSpc>
                <a:spcPct val="150000"/>
              </a:lnSpc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从数数到运算的飞跃。</a:t>
            </a:r>
          </a:p>
          <a:p>
            <a:pPr eaLnBrk="1" hangingPunct="1">
              <a:lnSpc>
                <a:spcPct val="150000"/>
              </a:lnSpc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）关注分数概念的多重含义</a:t>
            </a:r>
          </a:p>
        </p:txBody>
      </p:sp>
    </p:spTree>
    <p:extLst>
      <p:ext uri="{BB962C8B-B14F-4D97-AF65-F5344CB8AC3E}">
        <p14:creationId xmlns:p14="http://schemas.microsoft.com/office/powerpoint/2010/main" val="18264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54717" y="1065074"/>
            <a:ext cx="10318083" cy="178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五、数学概念教学的案例分析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en-US" altLang="zh-CN" sz="2400" dirty="0"/>
              <a:t>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《分数的再认识》同课异构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在游戏中体会统计的价值</a:t>
            </a:r>
          </a:p>
        </p:txBody>
      </p:sp>
    </p:spTree>
    <p:extLst>
      <p:ext uri="{BB962C8B-B14F-4D97-AF65-F5344CB8AC3E}">
        <p14:creationId xmlns:p14="http://schemas.microsoft.com/office/powerpoint/2010/main" val="44065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8856443" cy="316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小学数学规则及其特点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数学规则教学的基本环节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数学规则教学的策略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数学规则教学的案例分析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950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1218964" y="1416159"/>
            <a:ext cx="8856443" cy="381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数学概念教学的意义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小学数学概念及其特点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数学概念教学的基本环节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数学概念教学的策略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数学概念教学的案例分析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281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3997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一、小学数学规则及其特点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（一）小学数学规则教学的基本内涵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广义的数学规则应该包括所有的数学定义、性质、定理、公理等，在小学规则中的定理还比较少，主要是公式和一些基本法则</a:t>
            </a:r>
          </a:p>
        </p:txBody>
      </p:sp>
    </p:spTree>
    <p:extLst>
      <p:ext uri="{BB962C8B-B14F-4D97-AF65-F5344CB8AC3E}">
        <p14:creationId xmlns:p14="http://schemas.microsoft.com/office/powerpoint/2010/main" val="37410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757921" cy="455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一、小学数学规则及其特点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（二）小学数学规则的基本规则 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）小学数学中的公式</a:t>
            </a:r>
            <a:endParaRPr kumimoji="0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四则运算笔算规则：主要规则有分数、小数、百分数的运算法则；求最大公因数和最小公倍数的方法等；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小学数学中的主要计算公式：面积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周长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kumimoji="0"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公式，体积公式等；</a:t>
            </a:r>
            <a:endParaRPr kumimoji="0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93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一、小学数学规则及其特点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（二）小学数学规则的基本规则 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）小学数学中的主要定理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数的顺序关系、大小关系；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两数的和与加数的关系，两数的差与被减数及减数的关系，两数的积与因数的关系，两数的商与被除数及除数的关系；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加与减、乘与除的互逆关系；加法、乘法的运算律等。</a:t>
            </a:r>
          </a:p>
        </p:txBody>
      </p:sp>
    </p:spTree>
    <p:extLst>
      <p:ext uri="{BB962C8B-B14F-4D97-AF65-F5344CB8AC3E}">
        <p14:creationId xmlns:p14="http://schemas.microsoft.com/office/powerpoint/2010/main" val="97035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1093585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一、小学数学规则及其特点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（二）小学数学规则的基本规则 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）小学数学中的主要法则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四则运算的定律；四则运算的性质；积商的变化规律；四则运算各部分之间的关系；比的基本性质；比例的基本性质；四舍五入；数的读法写法规则；等式基本性质；移项法则。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长方体的基本性质；正方体的基本性质；圆柱、圆锥、球的基本性质；三角形内角和等于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180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度。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统计表的制作：条形统计图的制作、折线统计图的制作、扇形统计图的制作。</a:t>
            </a:r>
          </a:p>
        </p:txBody>
      </p:sp>
    </p:spTree>
    <p:extLst>
      <p:ext uri="{BB962C8B-B14F-4D97-AF65-F5344CB8AC3E}">
        <p14:creationId xmlns:p14="http://schemas.microsoft.com/office/powerpoint/2010/main" val="366980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4551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一、小学数学规则及其特点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（二）小学数学规则的特点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、淡化严格证明，强化合情推理；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、重要规则学习，分段螺旋上升；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例如：加减法运算法则分成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以内，</a:t>
            </a: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以内，万以内三个阶段进行。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kumimoji="0"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、有些规则不给结语。</a:t>
            </a:r>
          </a:p>
        </p:txBody>
      </p:sp>
    </p:spTree>
    <p:extLst>
      <p:ext uri="{BB962C8B-B14F-4D97-AF65-F5344CB8AC3E}">
        <p14:creationId xmlns:p14="http://schemas.microsoft.com/office/powerpoint/2010/main" val="294161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288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二、小学数学规则教学的基本环节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、数学规则的引入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、数学规则的构建</a:t>
            </a:r>
          </a:p>
          <a:p>
            <a:pPr marL="342900" indent="-342900"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、数学规则的深化</a:t>
            </a:r>
            <a:endParaRPr kumimoji="0"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2280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3997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二、小学数学规则教学的基本环节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（一）数学规则引入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从生动的生活情境中引入；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例如：两位数的乘法法则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从已有的规则基础上引入。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例如：不进位加法到进位加法</a:t>
            </a:r>
          </a:p>
        </p:txBody>
      </p:sp>
    </p:spTree>
    <p:extLst>
      <p:ext uri="{BB962C8B-B14F-4D97-AF65-F5344CB8AC3E}">
        <p14:creationId xmlns:p14="http://schemas.microsoft.com/office/powerpoint/2010/main" val="1571593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二、小学数学规则教学的基本环节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（二）数学规则构建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利用直观手段，帮助学生感知规则；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通过动手操作，引导学生发现规则；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例如：长方形的面积公式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通过实验方法，引导学生发现规则；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例如：圆锥的体积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运用归纳方法，帮助学生得出规则。</a:t>
            </a:r>
          </a:p>
        </p:txBody>
      </p:sp>
    </p:spTree>
    <p:extLst>
      <p:ext uri="{BB962C8B-B14F-4D97-AF65-F5344CB8AC3E}">
        <p14:creationId xmlns:p14="http://schemas.microsoft.com/office/powerpoint/2010/main" val="32530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3997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二、小学数学规则教学的基本环节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（三）数学规则深化 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明确规则的原理，理解规则的内涵；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通过生动的事例，加强规则的理解；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通过适当的练习，加强规则的巩固；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变换练习的形式，熟练规则的运用。</a:t>
            </a:r>
          </a:p>
        </p:txBody>
      </p:sp>
    </p:spTree>
    <p:extLst>
      <p:ext uri="{BB962C8B-B14F-4D97-AF65-F5344CB8AC3E}">
        <p14:creationId xmlns:p14="http://schemas.microsoft.com/office/powerpoint/2010/main" val="67465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三、小学数学规则教学的策略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、突出合情推理能力的培养：（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）依赖生活经验；（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）直观形象策略。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、突出算法教学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、认识逐步深化 ：（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）对问题的理解逐步深化；（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）法则的得出不断抽象。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、关注规则之间的相互关联性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）注意法则关联性；（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）注意概念和法则的关联性。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、在对法则的验证过程中关注学生经验积累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）利用学生的经验解决问题；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）引导学生对结论进行验证。</a:t>
            </a:r>
          </a:p>
        </p:txBody>
      </p:sp>
    </p:spTree>
    <p:extLst>
      <p:ext uri="{BB962C8B-B14F-4D97-AF65-F5344CB8AC3E}">
        <p14:creationId xmlns:p14="http://schemas.microsoft.com/office/powerpoint/2010/main" val="401674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779126" y="1265459"/>
            <a:ext cx="9962180" cy="5751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一、数学概念教学的意义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理解和掌握数学概念是学好数学基础知识的关键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例如，整数百以内的笔算加法法则为：“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相同数位对齐，从个位加起，个位满十，就向十位进一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。” 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要使学生理解掌握这个法则，必须事先使他们弄清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“数位”、“个位”、“十位”、“个位满十”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等的意义，如果对这些概念理解不清，就无法学习这一法则。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又如，圆的面积公式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S=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πr</a:t>
            </a:r>
            <a:r>
              <a:rPr lang="en-US" altLang="zh-CN" sz="24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，要以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“圆”、“半径”、“平方”、“圆周率”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等概念为基础。   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30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4920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三、小学数学规则教学的策略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数的运算教学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口算教学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理解含义掌握算法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借助直观掌握算法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抓好基本口算教学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表内乘除法</a:t>
            </a:r>
          </a:p>
        </p:txBody>
      </p:sp>
    </p:spTree>
    <p:extLst>
      <p:ext uri="{BB962C8B-B14F-4D97-AF65-F5344CB8AC3E}">
        <p14:creationId xmlns:p14="http://schemas.microsoft.com/office/powerpoint/2010/main" val="215487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490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三、小学数学规则教学的策略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数的运算教学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估算教学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培养估算意识和估算习惯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学会估算方法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利用四舍五入法进行估算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利用基本口算进行估算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鼓励学生用自己喜欢的方法进行估算</a:t>
            </a: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提高估算能力</a:t>
            </a:r>
          </a:p>
        </p:txBody>
      </p:sp>
    </p:spTree>
    <p:extLst>
      <p:ext uri="{BB962C8B-B14F-4D97-AF65-F5344CB8AC3E}">
        <p14:creationId xmlns:p14="http://schemas.microsoft.com/office/powerpoint/2010/main" val="41204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70741" y="1300183"/>
            <a:ext cx="10850518" cy="389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三、小学数学规则教学的策略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数的运算教学 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笔算教学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实例引入</a:t>
            </a: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例证分析</a:t>
            </a: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概括法则</a:t>
            </a:r>
          </a:p>
          <a:p>
            <a:pPr marL="457200" indent="-4572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理解和应用</a:t>
            </a:r>
          </a:p>
        </p:txBody>
      </p:sp>
    </p:spTree>
    <p:extLst>
      <p:ext uri="{BB962C8B-B14F-4D97-AF65-F5344CB8AC3E}">
        <p14:creationId xmlns:p14="http://schemas.microsoft.com/office/powerpoint/2010/main" val="115998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1143CB-47C4-DC27-47D1-9DAB8407080E}"/>
              </a:ext>
            </a:extLst>
          </p:cNvPr>
          <p:cNvSpPr txBox="1"/>
          <p:nvPr/>
        </p:nvSpPr>
        <p:spPr>
          <a:xfrm>
            <a:off x="2038798" y="1928013"/>
            <a:ext cx="6111432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乘法分配律”教案（“教学过程”部分）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一、引导观察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（一）学生复述乘法结合律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（二）口算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3+4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×2         3×2+4×2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4+8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×25       4×25+8×25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提问：①说出各题运算顺序。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②它们的算式是否相同，结果怎样？</a:t>
            </a:r>
          </a:p>
        </p:txBody>
      </p:sp>
    </p:spTree>
    <p:extLst>
      <p:ext uri="{BB962C8B-B14F-4D97-AF65-F5344CB8AC3E}">
        <p14:creationId xmlns:p14="http://schemas.microsoft.com/office/powerpoint/2010/main" val="147909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1143CB-47C4-DC27-47D1-9DAB8407080E}"/>
              </a:ext>
            </a:extLst>
          </p:cNvPr>
          <p:cNvSpPr txBox="1"/>
          <p:nvPr/>
        </p:nvSpPr>
        <p:spPr>
          <a:xfrm>
            <a:off x="666291" y="2315921"/>
            <a:ext cx="7644331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二、比较分析</a:t>
            </a:r>
          </a:p>
          <a:p>
            <a:pPr algn="ctr"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利用投影出示例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（画有红、白小木块）的幻灯片。</a:t>
            </a:r>
          </a:p>
        </p:txBody>
      </p:sp>
      <p:sp>
        <p:nvSpPr>
          <p:cNvPr id="45" name="AutoShape 4">
            <a:extLst>
              <a:ext uri="{FF2B5EF4-FFF2-40B4-BE49-F238E27FC236}">
                <a16:creationId xmlns:a16="http://schemas.microsoft.com/office/drawing/2014/main" id="{93BCDBBA-BE44-26BB-D42E-19A0A8100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5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AutoShape 5">
            <a:extLst>
              <a:ext uri="{FF2B5EF4-FFF2-40B4-BE49-F238E27FC236}">
                <a16:creationId xmlns:a16="http://schemas.microsoft.com/office/drawing/2014/main" id="{C7F9FAD9-E8F5-1F87-749A-C73E1B230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73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8" name="AutoShape 6">
            <a:extLst>
              <a:ext uri="{FF2B5EF4-FFF2-40B4-BE49-F238E27FC236}">
                <a16:creationId xmlns:a16="http://schemas.microsoft.com/office/drawing/2014/main" id="{2A86D303-A5CC-1E35-AD9A-62AAC09E0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93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9" name="AutoShape 7">
            <a:extLst>
              <a:ext uri="{FF2B5EF4-FFF2-40B4-BE49-F238E27FC236}">
                <a16:creationId xmlns:a16="http://schemas.microsoft.com/office/drawing/2014/main" id="{76ECF919-D5EB-1460-AAE7-80A0CC2E2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75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0" name="AutoShape 8">
            <a:extLst>
              <a:ext uri="{FF2B5EF4-FFF2-40B4-BE49-F238E27FC236}">
                <a16:creationId xmlns:a16="http://schemas.microsoft.com/office/drawing/2014/main" id="{65DA6C38-BE93-BB1C-76F0-D9498EFBF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95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AutoShape 9">
            <a:extLst>
              <a:ext uri="{FF2B5EF4-FFF2-40B4-BE49-F238E27FC236}">
                <a16:creationId xmlns:a16="http://schemas.microsoft.com/office/drawing/2014/main" id="{99CEED32-D6FD-3B97-A8F2-40EEDB884B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5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2" name="AutoShape 10">
            <a:extLst>
              <a:ext uri="{FF2B5EF4-FFF2-40B4-BE49-F238E27FC236}">
                <a16:creationId xmlns:a16="http://schemas.microsoft.com/office/drawing/2014/main" id="{82EB91C6-C815-B714-34DF-29533A4D62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73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AutoShape 11">
            <a:extLst>
              <a:ext uri="{FF2B5EF4-FFF2-40B4-BE49-F238E27FC236}">
                <a16:creationId xmlns:a16="http://schemas.microsoft.com/office/drawing/2014/main" id="{36B4D2CE-9A68-3CED-E547-19D8B5357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93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4" name="AutoShape 12">
            <a:extLst>
              <a:ext uri="{FF2B5EF4-FFF2-40B4-BE49-F238E27FC236}">
                <a16:creationId xmlns:a16="http://schemas.microsoft.com/office/drawing/2014/main" id="{9FA91B84-52A8-97B5-9C5E-9884AC761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75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AutoShape 13">
            <a:extLst>
              <a:ext uri="{FF2B5EF4-FFF2-40B4-BE49-F238E27FC236}">
                <a16:creationId xmlns:a16="http://schemas.microsoft.com/office/drawing/2014/main" id="{46AF2D29-42E8-1B3A-FFF7-650A0E827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95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6" name="AutoShape 14">
            <a:extLst>
              <a:ext uri="{FF2B5EF4-FFF2-40B4-BE49-F238E27FC236}">
                <a16:creationId xmlns:a16="http://schemas.microsoft.com/office/drawing/2014/main" id="{D6D08187-5341-5422-3752-0B50BDEBB4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5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7" name="AutoShape 15">
            <a:extLst>
              <a:ext uri="{FF2B5EF4-FFF2-40B4-BE49-F238E27FC236}">
                <a16:creationId xmlns:a16="http://schemas.microsoft.com/office/drawing/2014/main" id="{C3BA06D7-C090-896D-4341-F9D6C5F8D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73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8" name="AutoShape 16">
            <a:extLst>
              <a:ext uri="{FF2B5EF4-FFF2-40B4-BE49-F238E27FC236}">
                <a16:creationId xmlns:a16="http://schemas.microsoft.com/office/drawing/2014/main" id="{9B5A2389-0E07-FA65-78B1-A12DA2345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93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9" name="AutoShape 17">
            <a:extLst>
              <a:ext uri="{FF2B5EF4-FFF2-40B4-BE49-F238E27FC236}">
                <a16:creationId xmlns:a16="http://schemas.microsoft.com/office/drawing/2014/main" id="{FB26F660-E5E7-F1EB-E744-BC2AB1B45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75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0" name="AutoShape 18">
            <a:extLst>
              <a:ext uri="{FF2B5EF4-FFF2-40B4-BE49-F238E27FC236}">
                <a16:creationId xmlns:a16="http://schemas.microsoft.com/office/drawing/2014/main" id="{3D47DB8B-53E6-A861-B702-A571D7238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95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" name="AutoShape 19">
            <a:extLst>
              <a:ext uri="{FF2B5EF4-FFF2-40B4-BE49-F238E27FC236}">
                <a16:creationId xmlns:a16="http://schemas.microsoft.com/office/drawing/2014/main" id="{C5DCD925-B596-8DEB-CE4C-419E900B4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5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2" name="AutoShape 20">
            <a:extLst>
              <a:ext uri="{FF2B5EF4-FFF2-40B4-BE49-F238E27FC236}">
                <a16:creationId xmlns:a16="http://schemas.microsoft.com/office/drawing/2014/main" id="{E2AD63BE-8A5A-8CDC-A4BA-1C063A1C4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73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AutoShape 21">
            <a:extLst>
              <a:ext uri="{FF2B5EF4-FFF2-40B4-BE49-F238E27FC236}">
                <a16:creationId xmlns:a16="http://schemas.microsoft.com/office/drawing/2014/main" id="{C4299625-E16D-43B9-8EED-ECB04AFAE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93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4" name="AutoShape 22">
            <a:extLst>
              <a:ext uri="{FF2B5EF4-FFF2-40B4-BE49-F238E27FC236}">
                <a16:creationId xmlns:a16="http://schemas.microsoft.com/office/drawing/2014/main" id="{B49AC5FA-F598-5DD7-C659-672018759D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75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5" name="AutoShape 23">
            <a:extLst>
              <a:ext uri="{FF2B5EF4-FFF2-40B4-BE49-F238E27FC236}">
                <a16:creationId xmlns:a16="http://schemas.microsoft.com/office/drawing/2014/main" id="{91C612C3-D12C-AD51-6872-0DFECCCB5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95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6" name="AutoShape 24">
            <a:extLst>
              <a:ext uri="{FF2B5EF4-FFF2-40B4-BE49-F238E27FC236}">
                <a16:creationId xmlns:a16="http://schemas.microsoft.com/office/drawing/2014/main" id="{EA44E7BE-C719-157B-1CFA-7D0F60314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9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7" name="AutoShape 25">
            <a:extLst>
              <a:ext uri="{FF2B5EF4-FFF2-40B4-BE49-F238E27FC236}">
                <a16:creationId xmlns:a16="http://schemas.microsoft.com/office/drawing/2014/main" id="{485A44DC-953E-1BE6-B9A5-61F9857AD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9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8" name="AutoShape 26">
            <a:extLst>
              <a:ext uri="{FF2B5EF4-FFF2-40B4-BE49-F238E27FC236}">
                <a16:creationId xmlns:a16="http://schemas.microsoft.com/office/drawing/2014/main" id="{1E878A53-FE25-9397-C2B7-3C2DF72DD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4160" y="38904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9" name="AutoShape 27">
            <a:extLst>
              <a:ext uri="{FF2B5EF4-FFF2-40B4-BE49-F238E27FC236}">
                <a16:creationId xmlns:a16="http://schemas.microsoft.com/office/drawing/2014/main" id="{CD784987-923C-451C-8AEC-7E7FD494C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9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0" name="AutoShape 28">
            <a:extLst>
              <a:ext uri="{FF2B5EF4-FFF2-40B4-BE49-F238E27FC236}">
                <a16:creationId xmlns:a16="http://schemas.microsoft.com/office/drawing/2014/main" id="{3A9AE49A-F4AF-12BD-D06A-4775465B9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9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" name="AutoShape 29">
            <a:extLst>
              <a:ext uri="{FF2B5EF4-FFF2-40B4-BE49-F238E27FC236}">
                <a16:creationId xmlns:a16="http://schemas.microsoft.com/office/drawing/2014/main" id="{5EF28EB8-4E31-3DB4-6164-4D7674E9E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6060" y="44238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2" name="AutoShape 30">
            <a:extLst>
              <a:ext uri="{FF2B5EF4-FFF2-40B4-BE49-F238E27FC236}">
                <a16:creationId xmlns:a16="http://schemas.microsoft.com/office/drawing/2014/main" id="{9561DF6D-757A-3A47-B004-16714CA2C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9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3" name="AutoShape 31">
            <a:extLst>
              <a:ext uri="{FF2B5EF4-FFF2-40B4-BE49-F238E27FC236}">
                <a16:creationId xmlns:a16="http://schemas.microsoft.com/office/drawing/2014/main" id="{CFBB585C-BC57-23F8-98F0-66819952E0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9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4" name="AutoShape 32">
            <a:extLst>
              <a:ext uri="{FF2B5EF4-FFF2-40B4-BE49-F238E27FC236}">
                <a16:creationId xmlns:a16="http://schemas.microsoft.com/office/drawing/2014/main" id="{109B7BDD-22CE-CA94-6324-42A7D8A292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7960" y="50334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5" name="AutoShape 33">
            <a:extLst>
              <a:ext uri="{FF2B5EF4-FFF2-40B4-BE49-F238E27FC236}">
                <a16:creationId xmlns:a16="http://schemas.microsoft.com/office/drawing/2014/main" id="{51622057-0E01-F304-34C8-72C156B77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39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6" name="AutoShape 34">
            <a:extLst>
              <a:ext uri="{FF2B5EF4-FFF2-40B4-BE49-F238E27FC236}">
                <a16:creationId xmlns:a16="http://schemas.microsoft.com/office/drawing/2014/main" id="{02CD7564-37B1-5549-C68D-1A1152C39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59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7" name="AutoShape 35">
            <a:extLst>
              <a:ext uri="{FF2B5EF4-FFF2-40B4-BE49-F238E27FC236}">
                <a16:creationId xmlns:a16="http://schemas.microsoft.com/office/drawing/2014/main" id="{FCD95E2D-7C91-EC32-9EEC-15C9853E3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7960" y="5643077"/>
            <a:ext cx="457200" cy="457200"/>
          </a:xfrm>
          <a:prstGeom prst="cube">
            <a:avLst>
              <a:gd name="adj" fmla="val 25000"/>
            </a:avLst>
          </a:prstGeom>
          <a:solidFill>
            <a:srgbClr val="00E4A8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468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1143CB-47C4-DC27-47D1-9DAB8407080E}"/>
              </a:ext>
            </a:extLst>
          </p:cNvPr>
          <p:cNvSpPr txBox="1"/>
          <p:nvPr/>
        </p:nvSpPr>
        <p:spPr>
          <a:xfrm>
            <a:off x="666291" y="2315921"/>
            <a:ext cx="10109739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让学生数一数图上一共有多少个小木块？白木块每行多少个？红木块每行多少个？一共多少行？怎样列式计算？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板书：（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5+3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×4   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=8×4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=32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（个）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问：白木块每行多少个？共多少行？白木块一共多少个？红木块每行多少个？共多少行？红木块共多少个？红、白木块共多少个？ </a:t>
            </a:r>
          </a:p>
        </p:txBody>
      </p:sp>
    </p:spTree>
    <p:extLst>
      <p:ext uri="{BB962C8B-B14F-4D97-AF65-F5344CB8AC3E}">
        <p14:creationId xmlns:p14="http://schemas.microsoft.com/office/powerpoint/2010/main" val="423332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1143CB-47C4-DC27-47D1-9DAB8407080E}"/>
              </a:ext>
            </a:extLst>
          </p:cNvPr>
          <p:cNvSpPr txBox="1"/>
          <p:nvPr/>
        </p:nvSpPr>
        <p:spPr>
          <a:xfrm>
            <a:off x="666292" y="2162768"/>
            <a:ext cx="10514853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列式计算：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板书：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5×4+3×4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=20+12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=32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（个）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比较两种解法各先算什么？再算什么？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通过上述两种解法，你发现了什么？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板书：（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5+3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×4=5×4+3×4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等号左边的算式是什么意思，等号右边的算式是什么意思？</a:t>
            </a:r>
          </a:p>
        </p:txBody>
      </p:sp>
    </p:spTree>
    <p:extLst>
      <p:ext uri="{BB962C8B-B14F-4D97-AF65-F5344CB8AC3E}">
        <p14:creationId xmlns:p14="http://schemas.microsoft.com/office/powerpoint/2010/main" val="324030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91143CB-47C4-DC27-47D1-9DAB8407080E}"/>
              </a:ext>
            </a:extLst>
          </p:cNvPr>
          <p:cNvSpPr txBox="1"/>
          <p:nvPr/>
        </p:nvSpPr>
        <p:spPr>
          <a:xfrm>
            <a:off x="666292" y="2162768"/>
            <a:ext cx="10514853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三、归纳概括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从例题我们发现了什么规律？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（两个数的和同一个数相乘，可以把两个加数分别同这个数相乘，再把两个积相加，结果不变，这叫做乘法分配律。）投影出示，学生齐读。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教师：如果用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个数，乘法分配律可以写成下面的算式：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（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a+b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×c=</a:t>
            </a:r>
            <a:r>
              <a:rPr lang="en-US" altLang="zh-CN" sz="2400" b="1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a×c+b×c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四、巩固练习（略）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五、检测反馈（略）</a:t>
            </a:r>
          </a:p>
        </p:txBody>
      </p:sp>
    </p:spTree>
    <p:extLst>
      <p:ext uri="{BB962C8B-B14F-4D97-AF65-F5344CB8AC3E}">
        <p14:creationId xmlns:p14="http://schemas.microsoft.com/office/powerpoint/2010/main" val="93791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W020070323697437742013">
            <a:extLst>
              <a:ext uri="{FF2B5EF4-FFF2-40B4-BE49-F238E27FC236}">
                <a16:creationId xmlns:a16="http://schemas.microsoft.com/office/drawing/2014/main" id="{C9AEF224-7BFF-7C99-2046-7FF5775C3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810" y="-774701"/>
            <a:ext cx="5207000" cy="7632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853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W020070323697714149053">
            <a:extLst>
              <a:ext uri="{FF2B5EF4-FFF2-40B4-BE49-F238E27FC236}">
                <a16:creationId xmlns:a16="http://schemas.microsoft.com/office/drawing/2014/main" id="{A1EC7A48-BA5D-32FD-1678-DD2E8E1A1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546" y="-638802"/>
            <a:ext cx="5110162" cy="746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6.2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小学数学规则教学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1085051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四、数的运算教学设计示例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256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3997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数学概念是计算、判断和推理的依据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，“含有未知数的等式叫做方程”，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这是一个判断。在这个判断中，学生必须对“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未知数”、“等式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”这几个概念十分清楚，才能形成这个判断，并以此来推断出下面的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道题目，哪些是方程。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(1)56+23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79    (2)23-x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67    (3)x÷5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4.5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(4)44X2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88      (5)75÷x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    (6)9+x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123 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5282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D:\360data\重要数据\桌面\rolled newspaper (5)副本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0441"/>
            <a:ext cx="12192000" cy="613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A_库_矩形 6"/>
          <p:cNvSpPr/>
          <p:nvPr>
            <p:custDataLst>
              <p:tags r:id="rId1"/>
            </p:custDataLst>
          </p:nvPr>
        </p:nvSpPr>
        <p:spPr>
          <a:xfrm>
            <a:off x="0" y="1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PA_库_矩形 6"/>
          <p:cNvSpPr/>
          <p:nvPr>
            <p:custDataLst>
              <p:tags r:id="rId2"/>
            </p:custDataLst>
          </p:nvPr>
        </p:nvSpPr>
        <p:spPr>
          <a:xfrm>
            <a:off x="0" y="5854390"/>
            <a:ext cx="12192000" cy="1003610"/>
          </a:xfrm>
          <a:prstGeom prst="rect">
            <a:avLst/>
          </a:prstGeom>
          <a:solidFill>
            <a:srgbClr val="31437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-1560405" y="2500918"/>
            <a:ext cx="153128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spc="500" dirty="0">
                <a:solidFill>
                  <a:srgbClr val="002060"/>
                </a:solidFill>
                <a:latin typeface="Microsoft YaHei" charset="0"/>
                <a:ea typeface="Microsoft YaHei" charset="0"/>
                <a:cs typeface="Microsoft YaHei" charset="0"/>
              </a:rPr>
              <a:t>谢 谢 </a:t>
            </a:r>
            <a:r>
              <a:rPr lang="en-US" altLang="zh-CN" sz="8800" spc="500" dirty="0">
                <a:solidFill>
                  <a:srgbClr val="002060"/>
                </a:solidFill>
                <a:latin typeface="Microsoft YaHei" charset="0"/>
                <a:ea typeface="Microsoft YaHei" charset="0"/>
                <a:cs typeface="Microsoft YaHei" charset="0"/>
              </a:rPr>
              <a:t>!</a:t>
            </a:r>
            <a:endParaRPr lang="zh-CN" altLang="en-US" sz="8800" spc="500" dirty="0">
              <a:solidFill>
                <a:srgbClr val="00206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63" y="139079"/>
            <a:ext cx="725453" cy="72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1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307">
        <p:fade/>
      </p:transition>
    </mc:Choice>
    <mc:Fallback xmlns="">
      <p:transition spd="med" advTm="11307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642174" cy="344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数学概念教学是培养学生思维能力，发展学生智力的重要途径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在概念教学过程中，为了使学生顺利地获取有关概念，常常要提供丰富的感性材料让学生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，在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观察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的基础上通过教师的启发引导，对感性材料进行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，最后再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抽象概括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出概念的本质属性。通过一系列的判断、推理使概念得到巩固和运用。从而使学生的初步逻辑思维能力逐步得到提高。    </a:t>
            </a:r>
          </a:p>
          <a:p>
            <a:pPr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752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5096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二、小学数学概念及其特点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pPr marR="0" lvl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小学数学的基本概念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）数与代数主要概念</a:t>
            </a: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）图形与几何的主要概念</a:t>
            </a: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）概率与统计的基本概念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endParaRPr kumimoji="0" lang="zh-CN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 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小学数学概念的特点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）抽象与具体相统一</a:t>
            </a: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）一般与个别相统一</a:t>
            </a:r>
          </a:p>
          <a:p>
            <a:pPr marL="342900" marR="0" lvl="0" indent="-3429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SzPct val="60000"/>
              <a:buFont typeface="Wingdings" panose="05000000000000000000" pitchFamily="2" charset="2"/>
              <a:buChar char="Ø"/>
              <a:tabLst/>
              <a:defRPr/>
            </a:pP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0" lang="zh-CN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）系统与发展相统一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5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265459"/>
            <a:ext cx="8856443" cy="3443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三、数学概念教学的基本环节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 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数学概念的</a:t>
            </a: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深化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639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梯形 2"/>
          <p:cNvSpPr/>
          <p:nvPr/>
        </p:nvSpPr>
        <p:spPr>
          <a:xfrm>
            <a:off x="-4547" y="181579"/>
            <a:ext cx="5099061" cy="695971"/>
          </a:xfrm>
          <a:custGeom>
            <a:avLst/>
            <a:gdLst>
              <a:gd name="connsiteX0" fmla="*/ 0 w 7454900"/>
              <a:gd name="connsiteY0" fmla="*/ 787400 h 787400"/>
              <a:gd name="connsiteX1" fmla="*/ 543306 w 7454900"/>
              <a:gd name="connsiteY1" fmla="*/ 0 h 787400"/>
              <a:gd name="connsiteX2" fmla="*/ 6911594 w 7454900"/>
              <a:gd name="connsiteY2" fmla="*/ 0 h 787400"/>
              <a:gd name="connsiteX3" fmla="*/ 7454900 w 7454900"/>
              <a:gd name="connsiteY3" fmla="*/ 787400 h 787400"/>
              <a:gd name="connsiteX4" fmla="*/ 0 w 7454900"/>
              <a:gd name="connsiteY4" fmla="*/ 787400 h 787400"/>
              <a:gd name="connsiteX0-1" fmla="*/ 0 w 7454900"/>
              <a:gd name="connsiteY0-2" fmla="*/ 787400 h 787400"/>
              <a:gd name="connsiteX1-3" fmla="*/ 543306 w 7454900"/>
              <a:gd name="connsiteY1-4" fmla="*/ 0 h 787400"/>
              <a:gd name="connsiteX2-5" fmla="*/ 6911594 w 7454900"/>
              <a:gd name="connsiteY2-6" fmla="*/ 0 h 787400"/>
              <a:gd name="connsiteX3-7" fmla="*/ 7454900 w 7454900"/>
              <a:gd name="connsiteY3-8" fmla="*/ 787400 h 787400"/>
              <a:gd name="connsiteX4-9" fmla="*/ 545419 w 7454900"/>
              <a:gd name="connsiteY4-10" fmla="*/ 784984 h 787400"/>
              <a:gd name="connsiteX5" fmla="*/ 0 w 7454900"/>
              <a:gd name="connsiteY5" fmla="*/ 787400 h 787400"/>
              <a:gd name="connsiteX0-11" fmla="*/ 2113 w 6911594"/>
              <a:gd name="connsiteY0-12" fmla="*/ 784984 h 787400"/>
              <a:gd name="connsiteX1-13" fmla="*/ 0 w 6911594"/>
              <a:gd name="connsiteY1-14" fmla="*/ 0 h 787400"/>
              <a:gd name="connsiteX2-15" fmla="*/ 6368288 w 6911594"/>
              <a:gd name="connsiteY2-16" fmla="*/ 0 h 787400"/>
              <a:gd name="connsiteX3-17" fmla="*/ 6911594 w 6911594"/>
              <a:gd name="connsiteY3-18" fmla="*/ 787400 h 787400"/>
              <a:gd name="connsiteX4-19" fmla="*/ 2113 w 6911594"/>
              <a:gd name="connsiteY4-20" fmla="*/ 784984 h 787400"/>
              <a:gd name="connsiteX0-21" fmla="*/ 88 w 6914029"/>
              <a:gd name="connsiteY0-22" fmla="*/ 784984 h 787400"/>
              <a:gd name="connsiteX1-23" fmla="*/ 2435 w 6914029"/>
              <a:gd name="connsiteY1-24" fmla="*/ 0 h 787400"/>
              <a:gd name="connsiteX2-25" fmla="*/ 6370723 w 6914029"/>
              <a:gd name="connsiteY2-26" fmla="*/ 0 h 787400"/>
              <a:gd name="connsiteX3-27" fmla="*/ 6914029 w 6914029"/>
              <a:gd name="connsiteY3-28" fmla="*/ 787400 h 787400"/>
              <a:gd name="connsiteX4-29" fmla="*/ 88 w 6914029"/>
              <a:gd name="connsiteY4-30" fmla="*/ 784984 h 787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14029" h="787400">
                <a:moveTo>
                  <a:pt x="88" y="784984"/>
                </a:moveTo>
                <a:cubicBezTo>
                  <a:pt x="-616" y="523323"/>
                  <a:pt x="3139" y="261661"/>
                  <a:pt x="2435" y="0"/>
                </a:cubicBezTo>
                <a:lnTo>
                  <a:pt x="6370723" y="0"/>
                </a:lnTo>
                <a:lnTo>
                  <a:pt x="6914029" y="787400"/>
                </a:lnTo>
                <a:lnTo>
                  <a:pt x="88" y="78498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0" y="877550"/>
            <a:ext cx="12192000" cy="0"/>
          </a:xfrm>
          <a:prstGeom prst="line">
            <a:avLst/>
          </a:prstGeom>
          <a:noFill/>
          <a:ln w="12700" cap="flat" cmpd="sng" algn="ctr">
            <a:solidFill>
              <a:srgbClr val="314371"/>
            </a:solidFill>
            <a:prstDash val="solid"/>
            <a:miter lim="800000"/>
          </a:ln>
          <a:effectLst/>
        </p:spPr>
      </p:cxnSp>
      <p:sp>
        <p:nvSpPr>
          <p:cNvPr id="46" name="文本框 38"/>
          <p:cNvSpPr txBox="1"/>
          <p:nvPr/>
        </p:nvSpPr>
        <p:spPr>
          <a:xfrm>
            <a:off x="145301" y="237176"/>
            <a:ext cx="44266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6.1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小学数学概念教学</a:t>
            </a:r>
          </a:p>
        </p:txBody>
      </p:sp>
      <p:sp>
        <p:nvSpPr>
          <p:cNvPr id="12" name="矩形 11"/>
          <p:cNvSpPr/>
          <p:nvPr/>
        </p:nvSpPr>
        <p:spPr>
          <a:xfrm>
            <a:off x="1587" y="6539779"/>
            <a:ext cx="12190413" cy="318221"/>
          </a:xfrm>
          <a:prstGeom prst="rect">
            <a:avLst/>
          </a:pr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D8276D-35BC-DFA3-DC28-D43210D7B96E}"/>
              </a:ext>
            </a:extLst>
          </p:cNvPr>
          <p:cNvSpPr txBox="1"/>
          <p:nvPr/>
        </p:nvSpPr>
        <p:spPr>
          <a:xfrm>
            <a:off x="666292" y="1479143"/>
            <a:ext cx="10757921" cy="510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．数学概念的引入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概念的引入要注重提供丰富而典型的感性材料 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概念教学的第一步就是要引入概念。概念如何引入，直接关系到学生对概念的理解和掌握。常用的概念引入的途径有： 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通过直观引入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342900" indent="-342900" algn="just" eaLnBrk="1" hangingPunct="1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如“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的认识，就是让学生数主题图中有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匹马，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个解放军，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支枪等，突出这些东西的数量都是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，可以用数“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5”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表示。通过数各种数量为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的实物，逐步把数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从具体事物中抽象出来。</a:t>
            </a:r>
          </a:p>
          <a:p>
            <a:pPr marL="342900" indent="-342900" eaLnBrk="1" hangingPunct="1">
              <a:lnSpc>
                <a:spcPct val="150000"/>
              </a:lnSpc>
              <a:buClr>
                <a:schemeClr val="hlink"/>
              </a:buClr>
              <a:buSzPct val="90000"/>
              <a:buFont typeface="Wingdings" panose="05000000000000000000" pitchFamily="2" charset="2"/>
              <a:buChar char="Ø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20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148">
        <p:fade/>
      </p:transition>
    </mc:Choice>
    <mc:Fallback xmlns="">
      <p:transition spd="med" advTm="10148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 anchor="ctr">
        <a:spAutoFit/>
      </a:bodyPr>
      <a:lstStyle>
        <a:defPPr>
          <a:defRPr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主题1" id="{68AED96C-2D05-4F86-9B4B-75C251B7065E}" vid="{8E48C31E-A04F-48DD-90EF-B317FA03F75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3700</Words>
  <Application>Microsoft Office PowerPoint</Application>
  <PresentationFormat>宽屏</PresentationFormat>
  <Paragraphs>360</Paragraphs>
  <Slides>50</Slides>
  <Notes>48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64" baseType="lpstr">
      <vt:lpstr>等线</vt:lpstr>
      <vt:lpstr>等线 Light</vt:lpstr>
      <vt:lpstr>黑体</vt:lpstr>
      <vt:lpstr>宋体</vt:lpstr>
      <vt:lpstr>Microsoft YaHei</vt:lpstr>
      <vt:lpstr>Microsoft YaHei</vt:lpstr>
      <vt:lpstr>Arial</vt:lpstr>
      <vt:lpstr>Calibri</vt:lpstr>
      <vt:lpstr>Segoe UI Semilight</vt:lpstr>
      <vt:lpstr>Tahoma</vt:lpstr>
      <vt:lpstr>Times New Roman</vt:lpstr>
      <vt:lpstr>Wingdings</vt:lpstr>
      <vt:lpstr>主题1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Yiming Cao</cp:lastModifiedBy>
  <cp:revision>465</cp:revision>
  <dcterms:created xsi:type="dcterms:W3CDTF">2015-05-05T08:02:00Z</dcterms:created>
  <dcterms:modified xsi:type="dcterms:W3CDTF">2022-07-28T00:32:26Z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