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tags/tag9.xml" ContentType="application/vnd.openxmlformats-officedocument.presentationml.tags+xml"/>
  <Override PartName="/ppt/notesSlides/notesSlide61.xml" ContentType="application/vnd.openxmlformats-officedocument.presentationml.notesSlide+xml"/>
  <Override PartName="/ppt/tags/tag10.xml" ContentType="application/vnd.openxmlformats-officedocument.presentationml.tags+xml"/>
  <Override PartName="/ppt/notesSlides/notesSlide62.xml" ContentType="application/vnd.openxmlformats-officedocument.presentationml.notesSlide+xml"/>
  <Override PartName="/ppt/tags/tag11.xml" ContentType="application/vnd.openxmlformats-officedocument.presentationml.tags+xml"/>
  <Override PartName="/ppt/notesSlides/notesSlide63.xml" ContentType="application/vnd.openxmlformats-officedocument.presentationml.notesSlide+xml"/>
  <Override PartName="/ppt/tags/tag12.xml" ContentType="application/vnd.openxmlformats-officedocument.presentationml.tags+xml"/>
  <Override PartName="/ppt/notesSlides/notesSlide64.xml" ContentType="application/vnd.openxmlformats-officedocument.presentationml.notesSlide+xml"/>
  <Override PartName="/ppt/tags/tag13.xml" ContentType="application/vnd.openxmlformats-officedocument.presentationml.tags+xml"/>
  <Override PartName="/ppt/notesSlides/notesSlide65.xml" ContentType="application/vnd.openxmlformats-officedocument.presentationml.notesSlide+xml"/>
  <Override PartName="/ppt/tags/tag14.xml" ContentType="application/vnd.openxmlformats-officedocument.presentationml.tags+xml"/>
  <Override PartName="/ppt/notesSlides/notesSlide66.xml" ContentType="application/vnd.openxmlformats-officedocument.presentationml.notesSlide+xml"/>
  <Override PartName="/ppt/tags/tag15.xml" ContentType="application/vnd.openxmlformats-officedocument.presentationml.tags+xml"/>
  <Override PartName="/ppt/notesSlides/notesSlide67.xml" ContentType="application/vnd.openxmlformats-officedocument.presentationml.notesSlide+xml"/>
  <Override PartName="/ppt/tags/tag16.xml" ContentType="application/vnd.openxmlformats-officedocument.presentationml.tags+xml"/>
  <Override PartName="/ppt/notesSlides/notesSlide68.xml" ContentType="application/vnd.openxmlformats-officedocument.presentationml.notesSlide+xml"/>
  <Override PartName="/ppt/tags/tag17.xml" ContentType="application/vnd.openxmlformats-officedocument.presentationml.tags+xml"/>
  <Override PartName="/ppt/notesSlides/notesSlide69.xml" ContentType="application/vnd.openxmlformats-officedocument.presentationml.notesSlide+xml"/>
  <Override PartName="/ppt/tags/tag18.xml" ContentType="application/vnd.openxmlformats-officedocument.presentationml.tags+xml"/>
  <Override PartName="/ppt/notesSlides/notesSlide70.xml" ContentType="application/vnd.openxmlformats-officedocument.presentationml.notesSlide+xml"/>
  <Override PartName="/ppt/tags/tag19.xml" ContentType="application/vnd.openxmlformats-officedocument.presentationml.tags+xml"/>
  <Override PartName="/ppt/notesSlides/notesSlide71.xml" ContentType="application/vnd.openxmlformats-officedocument.presentationml.notesSlide+xml"/>
  <Override PartName="/ppt/tags/tag20.xml" ContentType="application/vnd.openxmlformats-officedocument.presentationml.tags+xml"/>
  <Override PartName="/ppt/notesSlides/notesSlide72.xml" ContentType="application/vnd.openxmlformats-officedocument.presentationml.notesSlide+xml"/>
  <Override PartName="/ppt/tags/tag21.xml" ContentType="application/vnd.openxmlformats-officedocument.presentationml.tags+xml"/>
  <Override PartName="/ppt/notesSlides/notesSlide73.xml" ContentType="application/vnd.openxmlformats-officedocument.presentationml.notesSlide+xml"/>
  <Override PartName="/ppt/tags/tag22.xml" ContentType="application/vnd.openxmlformats-officedocument.presentationml.tags+xml"/>
  <Override PartName="/ppt/notesSlides/notesSlide74.xml" ContentType="application/vnd.openxmlformats-officedocument.presentationml.notesSlide+xml"/>
  <Override PartName="/ppt/tags/tag23.xml" ContentType="application/vnd.openxmlformats-officedocument.presentationml.tags+xml"/>
  <Override PartName="/ppt/notesSlides/notesSlide75.xml" ContentType="application/vnd.openxmlformats-officedocument.presentationml.notesSlide+xml"/>
  <Override PartName="/ppt/tags/tag24.xml" ContentType="application/vnd.openxmlformats-officedocument.presentationml.tags+xml"/>
  <Override PartName="/ppt/notesSlides/notesSlide76.xml" ContentType="application/vnd.openxmlformats-officedocument.presentationml.notesSlide+xml"/>
  <Override PartName="/ppt/tags/tag25.xml" ContentType="application/vnd.openxmlformats-officedocument.presentationml.tags+xml"/>
  <Override PartName="/ppt/notesSlides/notesSlide77.xml" ContentType="application/vnd.openxmlformats-officedocument.presentationml.notesSlide+xml"/>
  <Override PartName="/ppt/tags/tag26.xml" ContentType="application/vnd.openxmlformats-officedocument.presentationml.tags+xml"/>
  <Override PartName="/ppt/notesSlides/notesSlide78.xml" ContentType="application/vnd.openxmlformats-officedocument.presentationml.notesSlide+xml"/>
  <Override PartName="/ppt/tags/tag27.xml" ContentType="application/vnd.openxmlformats-officedocument.presentationml.tags+xml"/>
  <Override PartName="/ppt/notesSlides/notesSlide79.xml" ContentType="application/vnd.openxmlformats-officedocument.presentationml.notesSlide+xml"/>
  <Override PartName="/ppt/tags/tag28.xml" ContentType="application/vnd.openxmlformats-officedocument.presentationml.tags+xml"/>
  <Override PartName="/ppt/notesSlides/notesSlide80.xml" ContentType="application/vnd.openxmlformats-officedocument.presentationml.notesSlide+xml"/>
  <Override PartName="/ppt/tags/tag29.xml" ContentType="application/vnd.openxmlformats-officedocument.presentationml.tags+xml"/>
  <Override PartName="/ppt/notesSlides/notesSlide81.xml" ContentType="application/vnd.openxmlformats-officedocument.presentationml.notesSlide+xml"/>
  <Override PartName="/ppt/tags/tag30.xml" ContentType="application/vnd.openxmlformats-officedocument.presentationml.tags+xml"/>
  <Override PartName="/ppt/notesSlides/notesSlide82.xml" ContentType="application/vnd.openxmlformats-officedocument.presentationml.notesSlide+xml"/>
  <Override PartName="/ppt/tags/tag31.xml" ContentType="application/vnd.openxmlformats-officedocument.presentationml.tags+xml"/>
  <Override PartName="/ppt/notesSlides/notesSlide83.xml" ContentType="application/vnd.openxmlformats-officedocument.presentationml.notesSlide+xml"/>
  <Override PartName="/ppt/tags/tag32.xml" ContentType="application/vnd.openxmlformats-officedocument.presentationml.tags+xml"/>
  <Override PartName="/ppt/notesSlides/notesSlide84.xml" ContentType="application/vnd.openxmlformats-officedocument.presentationml.notesSlide+xml"/>
  <Override PartName="/ppt/tags/tag33.xml" ContentType="application/vnd.openxmlformats-officedocument.presentationml.tags+xml"/>
  <Override PartName="/ppt/notesSlides/notesSlide85.xml" ContentType="application/vnd.openxmlformats-officedocument.presentationml.notesSlide+xml"/>
  <Override PartName="/ppt/tags/tag34.xml" ContentType="application/vnd.openxmlformats-officedocument.presentationml.tags+xml"/>
  <Override PartName="/ppt/notesSlides/notesSlide86.xml" ContentType="application/vnd.openxmlformats-officedocument.presentationml.notesSlide+xml"/>
  <Override PartName="/ppt/tags/tag35.xml" ContentType="application/vnd.openxmlformats-officedocument.presentationml.tags+xml"/>
  <Override PartName="/ppt/notesSlides/notesSlide87.xml" ContentType="application/vnd.openxmlformats-officedocument.presentationml.notesSlide+xml"/>
  <Override PartName="/ppt/tags/tag36.xml" ContentType="application/vnd.openxmlformats-officedocument.presentationml.tags+xml"/>
  <Override PartName="/ppt/notesSlides/notesSlide88.xml" ContentType="application/vnd.openxmlformats-officedocument.presentationml.notesSlide+xml"/>
  <Override PartName="/ppt/tags/tag37.xml" ContentType="application/vnd.openxmlformats-officedocument.presentationml.tags+xml"/>
  <Override PartName="/ppt/notesSlides/notesSlide89.xml" ContentType="application/vnd.openxmlformats-officedocument.presentationml.notesSlide+xml"/>
  <Override PartName="/ppt/tags/tag38.xml" ContentType="application/vnd.openxmlformats-officedocument.presentationml.tags+xml"/>
  <Override PartName="/ppt/notesSlides/notesSlide90.xml" ContentType="application/vnd.openxmlformats-officedocument.presentationml.notesSlide+xml"/>
  <Override PartName="/ppt/tags/tag39.xml" ContentType="application/vnd.openxmlformats-officedocument.presentationml.tags+xml"/>
  <Override PartName="/ppt/notesSlides/notesSlide91.xml" ContentType="application/vnd.openxmlformats-officedocument.presentationml.notesSlide+xml"/>
  <Override PartName="/ppt/tags/tag40.xml" ContentType="application/vnd.openxmlformats-officedocument.presentationml.tags+xml"/>
  <Override PartName="/ppt/notesSlides/notesSlide92.xml" ContentType="application/vnd.openxmlformats-officedocument.presentationml.notesSlide+xml"/>
  <Override PartName="/ppt/tags/tag41.xml" ContentType="application/vnd.openxmlformats-officedocument.presentationml.tags+xml"/>
  <Override PartName="/ppt/notesSlides/notesSlide93.xml" ContentType="application/vnd.openxmlformats-officedocument.presentationml.notesSlide+xml"/>
  <Override PartName="/ppt/tags/tag42.xml" ContentType="application/vnd.openxmlformats-officedocument.presentationml.tags+xml"/>
  <Override PartName="/ppt/notesSlides/notesSlide94.xml" ContentType="application/vnd.openxmlformats-officedocument.presentationml.notesSlide+xml"/>
  <Override PartName="/ppt/tags/tag43.xml" ContentType="application/vnd.openxmlformats-officedocument.presentationml.tags+xml"/>
  <Override PartName="/ppt/notesSlides/notesSlide95.xml" ContentType="application/vnd.openxmlformats-officedocument.presentationml.notesSlide+xml"/>
  <Override PartName="/ppt/tags/tag44.xml" ContentType="application/vnd.openxmlformats-officedocument.presentationml.tags+xml"/>
  <Override PartName="/ppt/notesSlides/notesSlide96.xml" ContentType="application/vnd.openxmlformats-officedocument.presentationml.notesSlide+xml"/>
  <Override PartName="/ppt/tags/tag45.xml" ContentType="application/vnd.openxmlformats-officedocument.presentationml.tags+xml"/>
  <Override PartName="/ppt/notesSlides/notesSlide97.xml" ContentType="application/vnd.openxmlformats-officedocument.presentationml.notesSlide+xml"/>
  <Override PartName="/ppt/tags/tag46.xml" ContentType="application/vnd.openxmlformats-officedocument.presentationml.tags+xml"/>
  <Override PartName="/ppt/notesSlides/notesSlide98.xml" ContentType="application/vnd.openxmlformats-officedocument.presentationml.notesSlide+xml"/>
  <Override PartName="/ppt/tags/tag47.xml" ContentType="application/vnd.openxmlformats-officedocument.presentationml.tags+xml"/>
  <Override PartName="/ppt/notesSlides/notesSlide99.xml" ContentType="application/vnd.openxmlformats-officedocument.presentationml.notesSlide+xml"/>
  <Override PartName="/ppt/tags/tag48.xml" ContentType="application/vnd.openxmlformats-officedocument.presentationml.tags+xml"/>
  <Override PartName="/ppt/notesSlides/notesSlide100.xml" ContentType="application/vnd.openxmlformats-officedocument.presentationml.notesSlide+xml"/>
  <Override PartName="/ppt/tags/tag49.xml" ContentType="application/vnd.openxmlformats-officedocument.presentationml.tags+xml"/>
  <Override PartName="/ppt/notesSlides/notesSlide101.xml" ContentType="application/vnd.openxmlformats-officedocument.presentationml.notesSlide+xml"/>
  <Override PartName="/ppt/tags/tag50.xml" ContentType="application/vnd.openxmlformats-officedocument.presentationml.tags+xml"/>
  <Override PartName="/ppt/notesSlides/notesSlide102.xml" ContentType="application/vnd.openxmlformats-officedocument.presentationml.notesSlide+xml"/>
  <Override PartName="/ppt/tags/tag51.xml" ContentType="application/vnd.openxmlformats-officedocument.presentationml.tags+xml"/>
  <Override PartName="/ppt/notesSlides/notesSlide103.xml" ContentType="application/vnd.openxmlformats-officedocument.presentationml.notesSlide+xml"/>
  <Override PartName="/ppt/tags/tag52.xml" ContentType="application/vnd.openxmlformats-officedocument.presentationml.tags+xml"/>
  <Override PartName="/ppt/notesSlides/notesSlide104.xml" ContentType="application/vnd.openxmlformats-officedocument.presentationml.notesSlide+xml"/>
  <Override PartName="/ppt/tags/tag53.xml" ContentType="application/vnd.openxmlformats-officedocument.presentationml.tags+xml"/>
  <Override PartName="/ppt/notesSlides/notesSlide105.xml" ContentType="application/vnd.openxmlformats-officedocument.presentationml.notesSlide+xml"/>
  <Override PartName="/ppt/tags/tag54.xml" ContentType="application/vnd.openxmlformats-officedocument.presentationml.tags+xml"/>
  <Override PartName="/ppt/notesSlides/notesSlide106.xml" ContentType="application/vnd.openxmlformats-officedocument.presentationml.notesSlide+xml"/>
  <Override PartName="/ppt/tags/tag55.xml" ContentType="application/vnd.openxmlformats-officedocument.presentationml.tags+xml"/>
  <Override PartName="/ppt/notesSlides/notesSlide107.xml" ContentType="application/vnd.openxmlformats-officedocument.presentationml.notesSlide+xml"/>
  <Override PartName="/ppt/tags/tag56.xml" ContentType="application/vnd.openxmlformats-officedocument.presentationml.tags+xml"/>
  <Override PartName="/ppt/notesSlides/notesSlide108.xml" ContentType="application/vnd.openxmlformats-officedocument.presentationml.notesSlide+xml"/>
  <Override PartName="/ppt/tags/tag57.xml" ContentType="application/vnd.openxmlformats-officedocument.presentationml.tags+xml"/>
  <Override PartName="/ppt/notesSlides/notesSlide109.xml" ContentType="application/vnd.openxmlformats-officedocument.presentationml.notesSlide+xml"/>
  <Override PartName="/ppt/tags/tag58.xml" ContentType="application/vnd.openxmlformats-officedocument.presentationml.tags+xml"/>
  <Override PartName="/ppt/notesSlides/notesSlide110.xml" ContentType="application/vnd.openxmlformats-officedocument.presentationml.notesSlide+xml"/>
  <Override PartName="/ppt/tags/tag59.xml" ContentType="application/vnd.openxmlformats-officedocument.presentationml.tags+xml"/>
  <Override PartName="/ppt/notesSlides/notesSlide111.xml" ContentType="application/vnd.openxmlformats-officedocument.presentationml.notesSlide+xml"/>
  <Override PartName="/ppt/tags/tag60.xml" ContentType="application/vnd.openxmlformats-officedocument.presentationml.tags+xml"/>
  <Override PartName="/ppt/notesSlides/notesSlide112.xml" ContentType="application/vnd.openxmlformats-officedocument.presentationml.notesSlide+xml"/>
  <Override PartName="/ppt/tags/tag61.xml" ContentType="application/vnd.openxmlformats-officedocument.presentationml.tags+xml"/>
  <Override PartName="/ppt/notesSlides/notesSlide113.xml" ContentType="application/vnd.openxmlformats-officedocument.presentationml.notesSlide+xml"/>
  <Override PartName="/ppt/tags/tag62.xml" ContentType="application/vnd.openxmlformats-officedocument.presentationml.tags+xml"/>
  <Override PartName="/ppt/notesSlides/notesSlide114.xml" ContentType="application/vnd.openxmlformats-officedocument.presentationml.notesSlide+xml"/>
  <Override PartName="/ppt/tags/tag63.xml" ContentType="application/vnd.openxmlformats-officedocument.presentationml.tags+xml"/>
  <Override PartName="/ppt/notesSlides/notesSlide115.xml" ContentType="application/vnd.openxmlformats-officedocument.presentationml.notesSlide+xml"/>
  <Override PartName="/ppt/tags/tag64.xml" ContentType="application/vnd.openxmlformats-officedocument.presentationml.tags+xml"/>
  <Override PartName="/ppt/notesSlides/notesSlide116.xml" ContentType="application/vnd.openxmlformats-officedocument.presentationml.notesSlide+xml"/>
  <Override PartName="/ppt/tags/tag65.xml" ContentType="application/vnd.openxmlformats-officedocument.presentationml.tags+xml"/>
  <Override PartName="/ppt/notesSlides/notesSlide117.xml" ContentType="application/vnd.openxmlformats-officedocument.presentationml.notesSlide+xml"/>
  <Override PartName="/ppt/tags/tag66.xml" ContentType="application/vnd.openxmlformats-officedocument.presentationml.tags+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tags/tag67.xml" ContentType="application/vnd.openxmlformats-officedocument.presentationml.tags+xml"/>
  <Override PartName="/ppt/notesSlides/notesSlide120.xml" ContentType="application/vnd.openxmlformats-officedocument.presentationml.notesSlide+xml"/>
  <Override PartName="/ppt/tags/tag68.xml" ContentType="application/vnd.openxmlformats-officedocument.presentationml.tags+xml"/>
  <Override PartName="/ppt/notesSlides/notesSlide121.xml" ContentType="application/vnd.openxmlformats-officedocument.presentationml.notesSlide+xml"/>
  <Override PartName="/ppt/tags/tag69.xml" ContentType="application/vnd.openxmlformats-officedocument.presentationml.tags+xml"/>
  <Override PartName="/ppt/notesSlides/notesSlide122.xml" ContentType="application/vnd.openxmlformats-officedocument.presentationml.notesSlide+xml"/>
  <Override PartName="/ppt/tags/tag70.xml" ContentType="application/vnd.openxmlformats-officedocument.presentationml.tags+xml"/>
  <Override PartName="/ppt/notesSlides/notesSlide123.xml" ContentType="application/vnd.openxmlformats-officedocument.presentationml.notesSlide+xml"/>
  <Override PartName="/ppt/tags/tag71.xml" ContentType="application/vnd.openxmlformats-officedocument.presentationml.tags+xml"/>
  <Override PartName="/ppt/notesSlides/notesSlide124.xml" ContentType="application/vnd.openxmlformats-officedocument.presentationml.notesSlide+xml"/>
  <Override PartName="/ppt/tags/tag72.xml" ContentType="application/vnd.openxmlformats-officedocument.presentationml.tags+xml"/>
  <Override PartName="/ppt/notesSlides/notesSlide125.xml" ContentType="application/vnd.openxmlformats-officedocument.presentationml.notesSlide+xml"/>
  <Override PartName="/ppt/tags/tag73.xml" ContentType="application/vnd.openxmlformats-officedocument.presentationml.tags+xml"/>
  <Override PartName="/ppt/notesSlides/notesSlide126.xml" ContentType="application/vnd.openxmlformats-officedocument.presentationml.notesSlide+xml"/>
  <Override PartName="/ppt/tags/tag74.xml" ContentType="application/vnd.openxmlformats-officedocument.presentationml.tags+xml"/>
  <Override PartName="/ppt/notesSlides/notesSlide127.xml" ContentType="application/vnd.openxmlformats-officedocument.presentationml.notesSlide+xml"/>
  <Override PartName="/ppt/tags/tag75.xml" ContentType="application/vnd.openxmlformats-officedocument.presentationml.tags+xml"/>
  <Override PartName="/ppt/notesSlides/notesSlide128.xml" ContentType="application/vnd.openxmlformats-officedocument.presentationml.notesSlide+xml"/>
  <Override PartName="/ppt/tags/tag76.xml" ContentType="application/vnd.openxmlformats-officedocument.presentationml.tags+xml"/>
  <Override PartName="/ppt/notesSlides/notesSlide129.xml" ContentType="application/vnd.openxmlformats-officedocument.presentationml.notesSlide+xml"/>
  <Override PartName="/ppt/tags/tag77.xml" ContentType="application/vnd.openxmlformats-officedocument.presentationml.tags+xml"/>
  <Override PartName="/ppt/notesSlides/notesSlide130.xml" ContentType="application/vnd.openxmlformats-officedocument.presentationml.notesSlide+xml"/>
  <Override PartName="/ppt/tags/tag78.xml" ContentType="application/vnd.openxmlformats-officedocument.presentationml.tags+xml"/>
  <Override PartName="/ppt/notesSlides/notesSlide131.xml" ContentType="application/vnd.openxmlformats-officedocument.presentationml.notesSlide+xml"/>
  <Override PartName="/ppt/tags/tag79.xml" ContentType="application/vnd.openxmlformats-officedocument.presentationml.tags+xml"/>
  <Override PartName="/ppt/notesSlides/notesSlide132.xml" ContentType="application/vnd.openxmlformats-officedocument.presentationml.notesSlide+xml"/>
  <Override PartName="/ppt/tags/tag80.xml" ContentType="application/vnd.openxmlformats-officedocument.presentationml.tags+xml"/>
  <Override PartName="/ppt/notesSlides/notesSlide133.xml" ContentType="application/vnd.openxmlformats-officedocument.presentationml.notesSlide+xml"/>
  <Override PartName="/ppt/tags/tag81.xml" ContentType="application/vnd.openxmlformats-officedocument.presentationml.tags+xml"/>
  <Override PartName="/ppt/notesSlides/notesSlide134.xml" ContentType="application/vnd.openxmlformats-officedocument.presentationml.notesSlide+xml"/>
  <Override PartName="/ppt/tags/tag82.xml" ContentType="application/vnd.openxmlformats-officedocument.presentationml.tags+xml"/>
  <Override PartName="/ppt/notesSlides/notesSlide135.xml" ContentType="application/vnd.openxmlformats-officedocument.presentationml.notesSlide+xml"/>
  <Override PartName="/ppt/tags/tag83.xml" ContentType="application/vnd.openxmlformats-officedocument.presentationml.tags+xml"/>
  <Override PartName="/ppt/notesSlides/notesSlide136.xml" ContentType="application/vnd.openxmlformats-officedocument.presentationml.notesSlide+xml"/>
  <Override PartName="/ppt/tags/tag84.xml" ContentType="application/vnd.openxmlformats-officedocument.presentationml.tags+xml"/>
  <Override PartName="/ppt/notesSlides/notesSlide137.xml" ContentType="application/vnd.openxmlformats-officedocument.presentationml.notesSlide+xml"/>
  <Override PartName="/ppt/tags/tag85.xml" ContentType="application/vnd.openxmlformats-officedocument.presentationml.tags+xml"/>
  <Override PartName="/ppt/notesSlides/notesSlide138.xml" ContentType="application/vnd.openxmlformats-officedocument.presentationml.notesSlide+xml"/>
  <Override PartName="/ppt/tags/tag86.xml" ContentType="application/vnd.openxmlformats-officedocument.presentationml.tags+xml"/>
  <Override PartName="/ppt/notesSlides/notesSlide139.xml" ContentType="application/vnd.openxmlformats-officedocument.presentationml.notesSlide+xml"/>
  <Override PartName="/ppt/tags/tag87.xml" ContentType="application/vnd.openxmlformats-officedocument.presentationml.tags+xml"/>
  <Override PartName="/ppt/notesSlides/notesSlide140.xml" ContentType="application/vnd.openxmlformats-officedocument.presentationml.notesSlide+xml"/>
  <Override PartName="/ppt/tags/tag88.xml" ContentType="application/vnd.openxmlformats-officedocument.presentationml.tags+xml"/>
  <Override PartName="/ppt/notesSlides/notesSlide141.xml" ContentType="application/vnd.openxmlformats-officedocument.presentationml.notesSlide+xml"/>
  <Override PartName="/ppt/tags/tag89.xml" ContentType="application/vnd.openxmlformats-officedocument.presentationml.tags+xml"/>
  <Override PartName="/ppt/notesSlides/notesSlide142.xml" ContentType="application/vnd.openxmlformats-officedocument.presentationml.notesSlide+xml"/>
  <Override PartName="/ppt/tags/tag90.xml" ContentType="application/vnd.openxmlformats-officedocument.presentationml.tags+xml"/>
  <Override PartName="/ppt/notesSlides/notesSlide143.xml" ContentType="application/vnd.openxmlformats-officedocument.presentationml.notesSlide+xml"/>
  <Override PartName="/ppt/tags/tag91.xml" ContentType="application/vnd.openxmlformats-officedocument.presentationml.tags+xml"/>
  <Override PartName="/ppt/notesSlides/notesSlide144.xml" ContentType="application/vnd.openxmlformats-officedocument.presentationml.notesSlide+xml"/>
  <Override PartName="/ppt/tags/tag92.xml" ContentType="application/vnd.openxmlformats-officedocument.presentationml.tags+xml"/>
  <Override PartName="/ppt/notesSlides/notesSlide145.xml" ContentType="application/vnd.openxmlformats-officedocument.presentationml.notesSlide+xml"/>
  <Override PartName="/ppt/tags/tag93.xml" ContentType="application/vnd.openxmlformats-officedocument.presentationml.tags+xml"/>
  <Override PartName="/ppt/notesSlides/notesSlide146.xml" ContentType="application/vnd.openxmlformats-officedocument.presentationml.notesSlide+xml"/>
  <Override PartName="/ppt/tags/tag94.xml" ContentType="application/vnd.openxmlformats-officedocument.presentationml.tags+xml"/>
  <Override PartName="/ppt/notesSlides/notesSlide147.xml" ContentType="application/vnd.openxmlformats-officedocument.presentationml.notesSlide+xml"/>
  <Override PartName="/ppt/tags/tag95.xml" ContentType="application/vnd.openxmlformats-officedocument.presentationml.tags+xml"/>
  <Override PartName="/ppt/notesSlides/notesSlide148.xml" ContentType="application/vnd.openxmlformats-officedocument.presentationml.notesSlide+xml"/>
  <Override PartName="/ppt/tags/tag96.xml" ContentType="application/vnd.openxmlformats-officedocument.presentationml.tags+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tags/tag97.xml" ContentType="application/vnd.openxmlformats-officedocument.presentationml.tags+xml"/>
  <Override PartName="/ppt/notesSlides/notesSlide152.xml" ContentType="application/vnd.openxmlformats-officedocument.presentationml.notesSlide+xml"/>
  <Override PartName="/ppt/tags/tag98.xml" ContentType="application/vnd.openxmlformats-officedocument.presentationml.tags+xml"/>
  <Override PartName="/ppt/notesSlides/notesSlide153.xml" ContentType="application/vnd.openxmlformats-officedocument.presentationml.notesSlide+xml"/>
  <Override PartName="/ppt/tags/tag99.xml" ContentType="application/vnd.openxmlformats-officedocument.presentationml.tags+xml"/>
  <Override PartName="/ppt/notesSlides/notesSlide154.xml" ContentType="application/vnd.openxmlformats-officedocument.presentationml.notesSlide+xml"/>
  <Override PartName="/ppt/tags/tag100.xml" ContentType="application/vnd.openxmlformats-officedocument.presentationml.tags+xml"/>
  <Override PartName="/ppt/notesSlides/notesSlide155.xml" ContentType="application/vnd.openxmlformats-officedocument.presentationml.notesSlide+xml"/>
  <Override PartName="/ppt/tags/tag101.xml" ContentType="application/vnd.openxmlformats-officedocument.presentationml.tags+xml"/>
  <Override PartName="/ppt/notesSlides/notesSlide156.xml" ContentType="application/vnd.openxmlformats-officedocument.presentationml.notesSlide+xml"/>
  <Override PartName="/ppt/tags/tag102.xml" ContentType="application/vnd.openxmlformats-officedocument.presentationml.tags+xml"/>
  <Override PartName="/ppt/notesSlides/notesSlide157.xml" ContentType="application/vnd.openxmlformats-officedocument.presentationml.notesSlide+xml"/>
  <Override PartName="/ppt/tags/tag103.xml" ContentType="application/vnd.openxmlformats-officedocument.presentationml.tags+xml"/>
  <Override PartName="/ppt/notesSlides/notesSlide158.xml" ContentType="application/vnd.openxmlformats-officedocument.presentationml.notesSlide+xml"/>
  <Override PartName="/ppt/tags/tag104.xml" ContentType="application/vnd.openxmlformats-officedocument.presentationml.tags+xml"/>
  <Override PartName="/ppt/notesSlides/notesSlide159.xml" ContentType="application/vnd.openxmlformats-officedocument.presentationml.notesSlide+xml"/>
  <Override PartName="/ppt/tags/tag105.xml" ContentType="application/vnd.openxmlformats-officedocument.presentationml.tags+xml"/>
  <Override PartName="/ppt/notesSlides/notesSlide160.xml" ContentType="application/vnd.openxmlformats-officedocument.presentationml.notesSlide+xml"/>
  <Override PartName="/ppt/tags/tag106.xml" ContentType="application/vnd.openxmlformats-officedocument.presentationml.tags+xml"/>
  <Override PartName="/ppt/notesSlides/notesSlide161.xml" ContentType="application/vnd.openxmlformats-officedocument.presentationml.notesSlide+xml"/>
  <Override PartName="/ppt/tags/tag107.xml" ContentType="application/vnd.openxmlformats-officedocument.presentationml.tags+xml"/>
  <Override PartName="/ppt/notesSlides/notesSlide162.xml" ContentType="application/vnd.openxmlformats-officedocument.presentationml.notesSlide+xml"/>
  <Override PartName="/ppt/tags/tag108.xml" ContentType="application/vnd.openxmlformats-officedocument.presentationml.tags+xml"/>
  <Override PartName="/ppt/notesSlides/notesSlide163.xml" ContentType="application/vnd.openxmlformats-officedocument.presentationml.notesSlide+xml"/>
  <Override PartName="/ppt/tags/tag109.xml" ContentType="application/vnd.openxmlformats-officedocument.presentationml.tags+xml"/>
  <Override PartName="/ppt/notesSlides/notesSlide164.xml" ContentType="application/vnd.openxmlformats-officedocument.presentationml.notesSlide+xml"/>
  <Override PartName="/ppt/tags/tag110.xml" ContentType="application/vnd.openxmlformats-officedocument.presentationml.tags+xml"/>
  <Override PartName="/ppt/notesSlides/notesSlide165.xml" ContentType="application/vnd.openxmlformats-officedocument.presentationml.notesSlide+xml"/>
  <Override PartName="/ppt/tags/tag111.xml" ContentType="application/vnd.openxmlformats-officedocument.presentationml.tags+xml"/>
  <Override PartName="/ppt/notesSlides/notesSlide166.xml" ContentType="application/vnd.openxmlformats-officedocument.presentationml.notesSlide+xml"/>
  <Override PartName="/ppt/tags/tag112.xml" ContentType="application/vnd.openxmlformats-officedocument.presentationml.tags+xml"/>
  <Override PartName="/ppt/notesSlides/notesSlide167.xml" ContentType="application/vnd.openxmlformats-officedocument.presentationml.notesSlide+xml"/>
  <Override PartName="/ppt/tags/tag113.xml" ContentType="application/vnd.openxmlformats-officedocument.presentationml.tags+xml"/>
  <Override PartName="/ppt/notesSlides/notesSlide168.xml" ContentType="application/vnd.openxmlformats-officedocument.presentationml.notesSlide+xml"/>
  <Override PartName="/ppt/tags/tag114.xml" ContentType="application/vnd.openxmlformats-officedocument.presentationml.tags+xml"/>
  <Override PartName="/ppt/notesSlides/notesSlide169.xml" ContentType="application/vnd.openxmlformats-officedocument.presentationml.notesSlide+xml"/>
  <Override PartName="/ppt/tags/tag115.xml" ContentType="application/vnd.openxmlformats-officedocument.presentationml.tags+xml"/>
  <Override PartName="/ppt/notesSlides/notesSlide170.xml" ContentType="application/vnd.openxmlformats-officedocument.presentationml.notesSlide+xml"/>
  <Override PartName="/ppt/tags/tag116.xml" ContentType="application/vnd.openxmlformats-officedocument.presentationml.tags+xml"/>
  <Override PartName="/ppt/notesSlides/notesSlide171.xml" ContentType="application/vnd.openxmlformats-officedocument.presentationml.notesSlide+xml"/>
  <Override PartName="/ppt/tags/tag117.xml" ContentType="application/vnd.openxmlformats-officedocument.presentationml.tags+xml"/>
  <Override PartName="/ppt/notesSlides/notesSlide172.xml" ContentType="application/vnd.openxmlformats-officedocument.presentationml.notesSlide+xml"/>
  <Override PartName="/ppt/tags/tag118.xml" ContentType="application/vnd.openxmlformats-officedocument.presentationml.tags+xml"/>
  <Override PartName="/ppt/notesSlides/notesSlide173.xml" ContentType="application/vnd.openxmlformats-officedocument.presentationml.notesSlide+xml"/>
  <Override PartName="/ppt/tags/tag119.xml" ContentType="application/vnd.openxmlformats-officedocument.presentationml.tags+xml"/>
  <Override PartName="/ppt/notesSlides/notesSlide174.xml" ContentType="application/vnd.openxmlformats-officedocument.presentationml.notesSlide+xml"/>
  <Override PartName="/ppt/tags/tag120.xml" ContentType="application/vnd.openxmlformats-officedocument.presentationml.tags+xml"/>
  <Override PartName="/ppt/notesSlides/notesSlide175.xml" ContentType="application/vnd.openxmlformats-officedocument.presentationml.notesSlide+xml"/>
  <Override PartName="/ppt/tags/tag121.xml" ContentType="application/vnd.openxmlformats-officedocument.presentationml.tags+xml"/>
  <Override PartName="/ppt/notesSlides/notesSlide176.xml" ContentType="application/vnd.openxmlformats-officedocument.presentationml.notesSlide+xml"/>
  <Override PartName="/ppt/tags/tag122.xml" ContentType="application/vnd.openxmlformats-officedocument.presentationml.tags+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tags/tag123.xml" ContentType="application/vnd.openxmlformats-officedocument.presentationml.tags+xml"/>
  <Override PartName="/ppt/notesSlides/notesSlide179.xml" ContentType="application/vnd.openxmlformats-officedocument.presentationml.notesSlide+xml"/>
  <Override PartName="/ppt/tags/tag124.xml" ContentType="application/vnd.openxmlformats-officedocument.presentationml.tags+xml"/>
  <Override PartName="/ppt/notesSlides/notesSlide180.xml" ContentType="application/vnd.openxmlformats-officedocument.presentationml.notesSlide+xml"/>
  <Override PartName="/ppt/tags/tag125.xml" ContentType="application/vnd.openxmlformats-officedocument.presentationml.tags+xml"/>
  <Override PartName="/ppt/notesSlides/notesSlide181.xml" ContentType="application/vnd.openxmlformats-officedocument.presentationml.notesSlide+xml"/>
  <Override PartName="/ppt/tags/tag126.xml" ContentType="application/vnd.openxmlformats-officedocument.presentationml.tags+xml"/>
  <Override PartName="/ppt/notesSlides/notesSlide182.xml" ContentType="application/vnd.openxmlformats-officedocument.presentationml.notesSlide+xml"/>
  <Override PartName="/ppt/tags/tag127.xml" ContentType="application/vnd.openxmlformats-officedocument.presentationml.tags+xml"/>
  <Override PartName="/ppt/notesSlides/notesSlide183.xml" ContentType="application/vnd.openxmlformats-officedocument.presentationml.notesSlide+xml"/>
  <Override PartName="/ppt/tags/tag128.xml" ContentType="application/vnd.openxmlformats-officedocument.presentationml.tags+xml"/>
  <Override PartName="/ppt/notesSlides/notesSlide184.xml" ContentType="application/vnd.openxmlformats-officedocument.presentationml.notesSlide+xml"/>
  <Override PartName="/ppt/tags/tag129.xml" ContentType="application/vnd.openxmlformats-officedocument.presentationml.tags+xml"/>
  <Override PartName="/ppt/notesSlides/notesSlide185.xml" ContentType="application/vnd.openxmlformats-officedocument.presentationml.notesSlide+xml"/>
  <Override PartName="/ppt/tags/tag130.xml" ContentType="application/vnd.openxmlformats-officedocument.presentationml.tags+xml"/>
  <Override PartName="/ppt/notesSlides/notesSlide186.xml" ContentType="application/vnd.openxmlformats-officedocument.presentationml.notesSlide+xml"/>
  <Override PartName="/ppt/tags/tag131.xml" ContentType="application/vnd.openxmlformats-officedocument.presentationml.tags+xml"/>
  <Override PartName="/ppt/notesSlides/notesSlide187.xml" ContentType="application/vnd.openxmlformats-officedocument.presentationml.notesSlide+xml"/>
  <Override PartName="/ppt/tags/tag132.xml" ContentType="application/vnd.openxmlformats-officedocument.presentationml.tags+xml"/>
  <Override PartName="/ppt/notesSlides/notesSlide188.xml" ContentType="application/vnd.openxmlformats-officedocument.presentationml.notesSlide+xml"/>
  <Override PartName="/ppt/tags/tag133.xml" ContentType="application/vnd.openxmlformats-officedocument.presentationml.tags+xml"/>
  <Override PartName="/ppt/notesSlides/notesSlide189.xml" ContentType="application/vnd.openxmlformats-officedocument.presentationml.notesSlide+xml"/>
  <Override PartName="/ppt/tags/tag134.xml" ContentType="application/vnd.openxmlformats-officedocument.presentationml.tags+xml"/>
  <Override PartName="/ppt/notesSlides/notesSlide190.xml" ContentType="application/vnd.openxmlformats-officedocument.presentationml.notesSlide+xml"/>
  <Override PartName="/ppt/tags/tag135.xml" ContentType="application/vnd.openxmlformats-officedocument.presentationml.tags+xml"/>
  <Override PartName="/ppt/notesSlides/notesSlide191.xml" ContentType="application/vnd.openxmlformats-officedocument.presentationml.notesSlide+xml"/>
  <Override PartName="/ppt/tags/tag136.xml" ContentType="application/vnd.openxmlformats-officedocument.presentationml.tags+xml"/>
  <Override PartName="/ppt/notesSlides/notesSlide192.xml" ContentType="application/vnd.openxmlformats-officedocument.presentationml.notesSlide+xml"/>
  <Override PartName="/ppt/tags/tag137.xml" ContentType="application/vnd.openxmlformats-officedocument.presentationml.tags+xml"/>
  <Override PartName="/ppt/notesSlides/notesSlide193.xml" ContentType="application/vnd.openxmlformats-officedocument.presentationml.notesSlide+xml"/>
  <Override PartName="/ppt/tags/tag138.xml" ContentType="application/vnd.openxmlformats-officedocument.presentationml.tags+xml"/>
  <Override PartName="/ppt/notesSlides/notesSlide194.xml" ContentType="application/vnd.openxmlformats-officedocument.presentationml.notesSlide+xml"/>
  <Override PartName="/ppt/tags/tag139.xml" ContentType="application/vnd.openxmlformats-officedocument.presentationml.tags+xml"/>
  <Override PartName="/ppt/notesSlides/notesSlide195.xml" ContentType="application/vnd.openxmlformats-officedocument.presentationml.notesSlide+xml"/>
  <Override PartName="/ppt/tags/tag140.xml" ContentType="application/vnd.openxmlformats-officedocument.presentationml.tags+xml"/>
  <Override PartName="/ppt/notesSlides/notesSlide196.xml" ContentType="application/vnd.openxmlformats-officedocument.presentationml.notesSlide+xml"/>
  <Override PartName="/ppt/tags/tag141.xml" ContentType="application/vnd.openxmlformats-officedocument.presentationml.tags+xml"/>
  <Override PartName="/ppt/notesSlides/notesSlide197.xml" ContentType="application/vnd.openxmlformats-officedocument.presentationml.notesSlide+xml"/>
  <Override PartName="/ppt/tags/tag142.xml" ContentType="application/vnd.openxmlformats-officedocument.presentationml.tags+xml"/>
  <Override PartName="/ppt/notesSlides/notesSlide198.xml" ContentType="application/vnd.openxmlformats-officedocument.presentationml.notesSlide+xml"/>
  <Override PartName="/ppt/tags/tag143.xml" ContentType="application/vnd.openxmlformats-officedocument.presentationml.tags+xml"/>
  <Override PartName="/ppt/notesSlides/notesSlide199.xml" ContentType="application/vnd.openxmlformats-officedocument.presentationml.notesSlide+xml"/>
  <Override PartName="/ppt/tags/tag144.xml" ContentType="application/vnd.openxmlformats-officedocument.presentationml.tags+xml"/>
  <Override PartName="/ppt/notesSlides/notesSlide200.xml" ContentType="application/vnd.openxmlformats-officedocument.presentationml.notesSlide+xml"/>
  <Override PartName="/ppt/tags/tag145.xml" ContentType="application/vnd.openxmlformats-officedocument.presentationml.tags+xml"/>
  <Override PartName="/ppt/notesSlides/notesSlide201.xml" ContentType="application/vnd.openxmlformats-officedocument.presentationml.notesSlide+xml"/>
  <Override PartName="/ppt/tags/tag146.xml" ContentType="application/vnd.openxmlformats-officedocument.presentationml.tags+xml"/>
  <Override PartName="/ppt/notesSlides/notesSlide202.xml" ContentType="application/vnd.openxmlformats-officedocument.presentationml.notesSlide+xml"/>
  <Override PartName="/ppt/tags/tag147.xml" ContentType="application/vnd.openxmlformats-officedocument.presentationml.tags+xml"/>
  <Override PartName="/ppt/notesSlides/notesSlide203.xml" ContentType="application/vnd.openxmlformats-officedocument.presentationml.notesSlide+xml"/>
  <Override PartName="/ppt/tags/tag148.xml" ContentType="application/vnd.openxmlformats-officedocument.presentationml.tags+xml"/>
  <Override PartName="/ppt/notesSlides/notesSlide204.xml" ContentType="application/vnd.openxmlformats-officedocument.presentationml.notesSlide+xml"/>
  <Override PartName="/ppt/tags/tag149.xml" ContentType="application/vnd.openxmlformats-officedocument.presentationml.tags+xml"/>
  <Override PartName="/ppt/notesSlides/notesSlide205.xml" ContentType="application/vnd.openxmlformats-officedocument.presentationml.notesSlide+xml"/>
  <Override PartName="/ppt/tags/tag150.xml" ContentType="application/vnd.openxmlformats-officedocument.presentationml.tags+xml"/>
  <Override PartName="/ppt/notesSlides/notesSlide206.xml" ContentType="application/vnd.openxmlformats-officedocument.presentationml.notesSlide+xml"/>
  <Override PartName="/ppt/tags/tag151.xml" ContentType="application/vnd.openxmlformats-officedocument.presentationml.tags+xml"/>
  <Override PartName="/ppt/notesSlides/notesSlide207.xml" ContentType="application/vnd.openxmlformats-officedocument.presentationml.notesSlide+xml"/>
  <Override PartName="/ppt/tags/tag152.xml" ContentType="application/vnd.openxmlformats-officedocument.presentationml.tags+xml"/>
  <Override PartName="/ppt/notesSlides/notesSlide208.xml" ContentType="application/vnd.openxmlformats-officedocument.presentationml.notesSlide+xml"/>
  <Override PartName="/ppt/tags/tag153.xml" ContentType="application/vnd.openxmlformats-officedocument.presentationml.tags+xml"/>
  <Override PartName="/ppt/notesSlides/notesSlide209.xml" ContentType="application/vnd.openxmlformats-officedocument.presentationml.notesSlide+xml"/>
  <Override PartName="/ppt/tags/tag154.xml" ContentType="application/vnd.openxmlformats-officedocument.presentationml.tags+xml"/>
  <Override PartName="/ppt/notesSlides/notesSlide210.xml" ContentType="application/vnd.openxmlformats-officedocument.presentationml.notesSlide+xml"/>
  <Override PartName="/ppt/tags/tag155.xml" ContentType="application/vnd.openxmlformats-officedocument.presentationml.tags+xml"/>
  <Override PartName="/ppt/notesSlides/notesSlide211.xml" ContentType="application/vnd.openxmlformats-officedocument.presentationml.notesSlide+xml"/>
  <Override PartName="/ppt/tags/tag156.xml" ContentType="application/vnd.openxmlformats-officedocument.presentationml.tags+xml"/>
  <Override PartName="/ppt/notesSlides/notesSlide212.xml" ContentType="application/vnd.openxmlformats-officedocument.presentationml.notesSlide+xml"/>
  <Override PartName="/ppt/tags/tag157.xml" ContentType="application/vnd.openxmlformats-officedocument.presentationml.tags+xml"/>
  <Override PartName="/ppt/notesSlides/notesSlide213.xml" ContentType="application/vnd.openxmlformats-officedocument.presentationml.notesSlide+xml"/>
  <Override PartName="/ppt/tags/tag158.xml" ContentType="application/vnd.openxmlformats-officedocument.presentationml.tags+xml"/>
  <Override PartName="/ppt/notesSlides/notesSlide214.xml" ContentType="application/vnd.openxmlformats-officedocument.presentationml.notesSlide+xml"/>
  <Override PartName="/ppt/tags/tag159.xml" ContentType="application/vnd.openxmlformats-officedocument.presentationml.tags+xml"/>
  <Override PartName="/ppt/notesSlides/notesSlide215.xml" ContentType="application/vnd.openxmlformats-officedocument.presentationml.notesSlide+xml"/>
  <Override PartName="/ppt/tags/tag160.xml" ContentType="application/vnd.openxmlformats-officedocument.presentationml.tags+xml"/>
  <Override PartName="/ppt/notesSlides/notesSlide216.xml" ContentType="application/vnd.openxmlformats-officedocument.presentationml.notesSlide+xml"/>
  <Override PartName="/ppt/tags/tag161.xml" ContentType="application/vnd.openxmlformats-officedocument.presentationml.tags+xml"/>
  <Override PartName="/ppt/notesSlides/notesSlide217.xml" ContentType="application/vnd.openxmlformats-officedocument.presentationml.notesSlide+xml"/>
  <Override PartName="/ppt/tags/tag162.xml" ContentType="application/vnd.openxmlformats-officedocument.presentationml.tags+xml"/>
  <Override PartName="/ppt/notesSlides/notesSlide218.xml" ContentType="application/vnd.openxmlformats-officedocument.presentationml.notesSlide+xml"/>
  <Override PartName="/ppt/tags/tag163.xml" ContentType="application/vnd.openxmlformats-officedocument.presentationml.tags+xml"/>
  <Override PartName="/ppt/notesSlides/notesSlide219.xml" ContentType="application/vnd.openxmlformats-officedocument.presentationml.notesSlide+xml"/>
  <Override PartName="/ppt/tags/tag164.xml" ContentType="application/vnd.openxmlformats-officedocument.presentationml.tags+xml"/>
  <Override PartName="/ppt/notesSlides/notesSlide220.xml" ContentType="application/vnd.openxmlformats-officedocument.presentationml.notesSlide+xml"/>
  <Override PartName="/ppt/tags/tag165.xml" ContentType="application/vnd.openxmlformats-officedocument.presentationml.tags+xml"/>
  <Override PartName="/ppt/notesSlides/notesSlide221.xml" ContentType="application/vnd.openxmlformats-officedocument.presentationml.notesSlide+xml"/>
  <Override PartName="/ppt/tags/tag166.xml" ContentType="application/vnd.openxmlformats-officedocument.presentationml.tags+xml"/>
  <Override PartName="/ppt/notesSlides/notesSlide222.xml" ContentType="application/vnd.openxmlformats-officedocument.presentationml.notesSlide+xml"/>
  <Override PartName="/ppt/tags/tag167.xml" ContentType="application/vnd.openxmlformats-officedocument.presentationml.tags+xml"/>
  <Override PartName="/ppt/notesSlides/notesSlide223.xml" ContentType="application/vnd.openxmlformats-officedocument.presentationml.notesSlide+xml"/>
  <Override PartName="/ppt/tags/tag168.xml" ContentType="application/vnd.openxmlformats-officedocument.presentationml.tags+xml"/>
  <Override PartName="/ppt/notesSlides/notesSlide224.xml" ContentType="application/vnd.openxmlformats-officedocument.presentationml.notesSlide+xml"/>
  <Override PartName="/ppt/tags/tag169.xml" ContentType="application/vnd.openxmlformats-officedocument.presentationml.tags+xml"/>
  <Override PartName="/ppt/notesSlides/notesSlide225.xml" ContentType="application/vnd.openxmlformats-officedocument.presentationml.notesSlide+xml"/>
  <Override PartName="/ppt/tags/tag170.xml" ContentType="application/vnd.openxmlformats-officedocument.presentationml.tags+xml"/>
  <Override PartName="/ppt/notesSlides/notesSlide226.xml" ContentType="application/vnd.openxmlformats-officedocument.presentationml.notesSlide+xml"/>
  <Override PartName="/ppt/tags/tag171.xml" ContentType="application/vnd.openxmlformats-officedocument.presentationml.tags+xml"/>
  <Override PartName="/ppt/notesSlides/notesSlide227.xml" ContentType="application/vnd.openxmlformats-officedocument.presentationml.notesSlide+xml"/>
  <Override PartName="/ppt/tags/tag172.xml" ContentType="application/vnd.openxmlformats-officedocument.presentationml.tags+xml"/>
  <Override PartName="/ppt/notesSlides/notesSlide228.xml" ContentType="application/vnd.openxmlformats-officedocument.presentationml.notesSlide+xml"/>
  <Override PartName="/ppt/tags/tag173.xml" ContentType="application/vnd.openxmlformats-officedocument.presentationml.tags+xml"/>
  <Override PartName="/ppt/notesSlides/notesSlide229.xml" ContentType="application/vnd.openxmlformats-officedocument.presentationml.notesSlide+xml"/>
  <Override PartName="/ppt/tags/tag174.xml" ContentType="application/vnd.openxmlformats-officedocument.presentationml.tags+xml"/>
  <Override PartName="/ppt/notesSlides/notesSlide230.xml" ContentType="application/vnd.openxmlformats-officedocument.presentationml.notesSlide+xml"/>
  <Override PartName="/ppt/tags/tag175.xml" ContentType="application/vnd.openxmlformats-officedocument.presentationml.tags+xml"/>
  <Override PartName="/ppt/notesSlides/notesSlide231.xml" ContentType="application/vnd.openxmlformats-officedocument.presentationml.notesSlide+xml"/>
  <Override PartName="/ppt/tags/tag176.xml" ContentType="application/vnd.openxmlformats-officedocument.presentationml.tags+xml"/>
  <Override PartName="/ppt/notesSlides/notesSlide232.xml" ContentType="application/vnd.openxmlformats-officedocument.presentationml.notesSlide+xml"/>
  <Override PartName="/ppt/tags/tag177.xml" ContentType="application/vnd.openxmlformats-officedocument.presentationml.tags+xml"/>
  <Override PartName="/ppt/tags/tag178.xml" ContentType="application/vnd.openxmlformats-officedocument.presentationml.tags+xml"/>
  <Override PartName="/ppt/notesSlides/notesSlide233.xml" ContentType="application/vnd.openxmlformats-officedocument.presentationml.notesSlide+xml"/>
  <Override PartName="/ppt/notesSlides/notesSlide234.xml" ContentType="application/vnd.openxmlformats-officedocument.presentationml.notesSlide+xml"/>
  <Override PartName="/ppt/notesSlides/notesSlide235.xml" ContentType="application/vnd.openxmlformats-officedocument.presentationml.notesSlide+xml"/>
  <Override PartName="/ppt/notesSlides/notesSlide236.xml" ContentType="application/vnd.openxmlformats-officedocument.presentationml.notesSlide+xml"/>
  <Override PartName="/ppt/notesSlides/notesSlide237.xml" ContentType="application/vnd.openxmlformats-officedocument.presentationml.notesSlide+xml"/>
  <Override PartName="/ppt/tags/tag179.xml" ContentType="application/vnd.openxmlformats-officedocument.presentationml.tags+xml"/>
  <Override PartName="/ppt/tags/tag18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244"/>
  </p:notesMasterIdLst>
  <p:sldIdLst>
    <p:sldId id="399" r:id="rId3"/>
    <p:sldId id="401" r:id="rId4"/>
    <p:sldId id="309" r:id="rId5"/>
    <p:sldId id="419" r:id="rId6"/>
    <p:sldId id="384" r:id="rId7"/>
    <p:sldId id="453" r:id="rId8"/>
    <p:sldId id="458" r:id="rId9"/>
    <p:sldId id="460" r:id="rId10"/>
    <p:sldId id="727" r:id="rId11"/>
    <p:sldId id="461" r:id="rId12"/>
    <p:sldId id="462" r:id="rId13"/>
    <p:sldId id="728" r:id="rId14"/>
    <p:sldId id="463" r:id="rId15"/>
    <p:sldId id="464" r:id="rId16"/>
    <p:sldId id="457" r:id="rId17"/>
    <p:sldId id="454" r:id="rId18"/>
    <p:sldId id="465" r:id="rId19"/>
    <p:sldId id="466" r:id="rId20"/>
    <p:sldId id="404" r:id="rId21"/>
    <p:sldId id="405" r:id="rId22"/>
    <p:sldId id="467" r:id="rId23"/>
    <p:sldId id="468" r:id="rId24"/>
    <p:sldId id="469" r:id="rId25"/>
    <p:sldId id="470" r:id="rId26"/>
    <p:sldId id="471" r:id="rId27"/>
    <p:sldId id="472" r:id="rId28"/>
    <p:sldId id="473" r:id="rId29"/>
    <p:sldId id="474" r:id="rId30"/>
    <p:sldId id="475" r:id="rId31"/>
    <p:sldId id="476" r:id="rId32"/>
    <p:sldId id="477" r:id="rId33"/>
    <p:sldId id="478" r:id="rId34"/>
    <p:sldId id="479" r:id="rId35"/>
    <p:sldId id="480" r:id="rId36"/>
    <p:sldId id="481" r:id="rId37"/>
    <p:sldId id="482" r:id="rId38"/>
    <p:sldId id="483" r:id="rId39"/>
    <p:sldId id="484" r:id="rId40"/>
    <p:sldId id="485" r:id="rId41"/>
    <p:sldId id="502" r:id="rId42"/>
    <p:sldId id="486" r:id="rId43"/>
    <p:sldId id="487" r:id="rId44"/>
    <p:sldId id="488" r:id="rId45"/>
    <p:sldId id="489" r:id="rId46"/>
    <p:sldId id="490" r:id="rId47"/>
    <p:sldId id="491" r:id="rId48"/>
    <p:sldId id="492" r:id="rId49"/>
    <p:sldId id="493" r:id="rId50"/>
    <p:sldId id="494" r:id="rId51"/>
    <p:sldId id="495" r:id="rId52"/>
    <p:sldId id="496" r:id="rId53"/>
    <p:sldId id="497" r:id="rId54"/>
    <p:sldId id="498" r:id="rId55"/>
    <p:sldId id="499" r:id="rId56"/>
    <p:sldId id="500" r:id="rId57"/>
    <p:sldId id="501" r:id="rId58"/>
    <p:sldId id="503" r:id="rId59"/>
    <p:sldId id="504" r:id="rId60"/>
    <p:sldId id="505" r:id="rId61"/>
    <p:sldId id="506" r:id="rId62"/>
    <p:sldId id="507" r:id="rId63"/>
    <p:sldId id="508" r:id="rId64"/>
    <p:sldId id="509" r:id="rId65"/>
    <p:sldId id="421" r:id="rId66"/>
    <p:sldId id="528" r:id="rId67"/>
    <p:sldId id="510" r:id="rId68"/>
    <p:sldId id="511" r:id="rId69"/>
    <p:sldId id="512" r:id="rId70"/>
    <p:sldId id="513" r:id="rId71"/>
    <p:sldId id="514" r:id="rId72"/>
    <p:sldId id="515" r:id="rId73"/>
    <p:sldId id="516" r:id="rId74"/>
    <p:sldId id="517" r:id="rId75"/>
    <p:sldId id="535" r:id="rId76"/>
    <p:sldId id="536" r:id="rId77"/>
    <p:sldId id="519" r:id="rId78"/>
    <p:sldId id="537" r:id="rId79"/>
    <p:sldId id="538" r:id="rId80"/>
    <p:sldId id="520" r:id="rId81"/>
    <p:sldId id="539" r:id="rId82"/>
    <p:sldId id="540" r:id="rId83"/>
    <p:sldId id="541" r:id="rId84"/>
    <p:sldId id="542" r:id="rId85"/>
    <p:sldId id="543" r:id="rId86"/>
    <p:sldId id="544" r:id="rId87"/>
    <p:sldId id="545" r:id="rId88"/>
    <p:sldId id="546" r:id="rId89"/>
    <p:sldId id="547" r:id="rId90"/>
    <p:sldId id="548" r:id="rId91"/>
    <p:sldId id="549" r:id="rId92"/>
    <p:sldId id="550" r:id="rId93"/>
    <p:sldId id="553" r:id="rId94"/>
    <p:sldId id="551" r:id="rId95"/>
    <p:sldId id="552" r:id="rId96"/>
    <p:sldId id="554" r:id="rId97"/>
    <p:sldId id="555" r:id="rId98"/>
    <p:sldId id="556" r:id="rId99"/>
    <p:sldId id="557" r:id="rId100"/>
    <p:sldId id="558" r:id="rId101"/>
    <p:sldId id="559" r:id="rId102"/>
    <p:sldId id="560" r:id="rId103"/>
    <p:sldId id="561" r:id="rId104"/>
    <p:sldId id="570" r:id="rId105"/>
    <p:sldId id="562" r:id="rId106"/>
    <p:sldId id="571" r:id="rId107"/>
    <p:sldId id="572" r:id="rId108"/>
    <p:sldId id="573" r:id="rId109"/>
    <p:sldId id="583" r:id="rId110"/>
    <p:sldId id="584" r:id="rId111"/>
    <p:sldId id="574" r:id="rId112"/>
    <p:sldId id="575" r:id="rId113"/>
    <p:sldId id="585" r:id="rId114"/>
    <p:sldId id="576" r:id="rId115"/>
    <p:sldId id="586" r:id="rId116"/>
    <p:sldId id="577" r:id="rId117"/>
    <p:sldId id="578" r:id="rId118"/>
    <p:sldId id="587" r:id="rId119"/>
    <p:sldId id="579" r:id="rId120"/>
    <p:sldId id="588" r:id="rId121"/>
    <p:sldId id="589" r:id="rId122"/>
    <p:sldId id="590" r:id="rId123"/>
    <p:sldId id="591" r:id="rId124"/>
    <p:sldId id="592" r:id="rId125"/>
    <p:sldId id="593" r:id="rId126"/>
    <p:sldId id="603" r:id="rId127"/>
    <p:sldId id="602" r:id="rId128"/>
    <p:sldId id="604" r:id="rId129"/>
    <p:sldId id="595" r:id="rId130"/>
    <p:sldId id="606" r:id="rId131"/>
    <p:sldId id="612" r:id="rId132"/>
    <p:sldId id="607" r:id="rId133"/>
    <p:sldId id="613" r:id="rId134"/>
    <p:sldId id="608" r:id="rId135"/>
    <p:sldId id="614" r:id="rId136"/>
    <p:sldId id="615" r:id="rId137"/>
    <p:sldId id="618" r:id="rId138"/>
    <p:sldId id="619" r:id="rId139"/>
    <p:sldId id="623" r:id="rId140"/>
    <p:sldId id="620" r:id="rId141"/>
    <p:sldId id="621" r:id="rId142"/>
    <p:sldId id="624" r:id="rId143"/>
    <p:sldId id="622" r:id="rId144"/>
    <p:sldId id="625" r:id="rId145"/>
    <p:sldId id="630" r:id="rId146"/>
    <p:sldId id="626" r:id="rId147"/>
    <p:sldId id="627" r:id="rId148"/>
    <p:sldId id="628" r:id="rId149"/>
    <p:sldId id="631" r:id="rId150"/>
    <p:sldId id="632" r:id="rId151"/>
    <p:sldId id="636" r:id="rId152"/>
    <p:sldId id="637" r:id="rId153"/>
    <p:sldId id="638" r:id="rId154"/>
    <p:sldId id="639" r:id="rId155"/>
    <p:sldId id="641" r:id="rId156"/>
    <p:sldId id="640" r:id="rId157"/>
    <p:sldId id="642" r:id="rId158"/>
    <p:sldId id="643" r:id="rId159"/>
    <p:sldId id="644" r:id="rId160"/>
    <p:sldId id="645" r:id="rId161"/>
    <p:sldId id="650" r:id="rId162"/>
    <p:sldId id="651" r:id="rId163"/>
    <p:sldId id="646" r:id="rId164"/>
    <p:sldId id="647" r:id="rId165"/>
    <p:sldId id="652" r:id="rId166"/>
    <p:sldId id="648" r:id="rId167"/>
    <p:sldId id="653" r:id="rId168"/>
    <p:sldId id="654" r:id="rId169"/>
    <p:sldId id="655" r:id="rId170"/>
    <p:sldId id="656" r:id="rId171"/>
    <p:sldId id="657" r:id="rId172"/>
    <p:sldId id="658" r:id="rId173"/>
    <p:sldId id="659" r:id="rId174"/>
    <p:sldId id="660" r:id="rId175"/>
    <p:sldId id="661" r:id="rId176"/>
    <p:sldId id="662" r:id="rId177"/>
    <p:sldId id="663" r:id="rId178"/>
    <p:sldId id="664" r:id="rId179"/>
    <p:sldId id="666" r:id="rId180"/>
    <p:sldId id="667" r:id="rId181"/>
    <p:sldId id="665" r:id="rId182"/>
    <p:sldId id="668" r:id="rId183"/>
    <p:sldId id="669" r:id="rId184"/>
    <p:sldId id="670" r:id="rId185"/>
    <p:sldId id="671" r:id="rId186"/>
    <p:sldId id="672" r:id="rId187"/>
    <p:sldId id="673" r:id="rId188"/>
    <p:sldId id="674" r:id="rId189"/>
    <p:sldId id="675" r:id="rId190"/>
    <p:sldId id="676" r:id="rId191"/>
    <p:sldId id="677" r:id="rId192"/>
    <p:sldId id="678" r:id="rId193"/>
    <p:sldId id="679" r:id="rId194"/>
    <p:sldId id="680" r:id="rId195"/>
    <p:sldId id="681" r:id="rId196"/>
    <p:sldId id="682" r:id="rId197"/>
    <p:sldId id="683" r:id="rId198"/>
    <p:sldId id="684" r:id="rId199"/>
    <p:sldId id="685" r:id="rId200"/>
    <p:sldId id="686" r:id="rId201"/>
    <p:sldId id="687" r:id="rId202"/>
    <p:sldId id="688" r:id="rId203"/>
    <p:sldId id="689" r:id="rId204"/>
    <p:sldId id="690" r:id="rId205"/>
    <p:sldId id="691" r:id="rId206"/>
    <p:sldId id="692" r:id="rId207"/>
    <p:sldId id="693" r:id="rId208"/>
    <p:sldId id="694" r:id="rId209"/>
    <p:sldId id="695" r:id="rId210"/>
    <p:sldId id="696" r:id="rId211"/>
    <p:sldId id="697" r:id="rId212"/>
    <p:sldId id="698" r:id="rId213"/>
    <p:sldId id="699" r:id="rId214"/>
    <p:sldId id="700" r:id="rId215"/>
    <p:sldId id="701" r:id="rId216"/>
    <p:sldId id="702" r:id="rId217"/>
    <p:sldId id="703" r:id="rId218"/>
    <p:sldId id="704" r:id="rId219"/>
    <p:sldId id="705" r:id="rId220"/>
    <p:sldId id="706" r:id="rId221"/>
    <p:sldId id="707" r:id="rId222"/>
    <p:sldId id="708" r:id="rId223"/>
    <p:sldId id="709" r:id="rId224"/>
    <p:sldId id="710" r:id="rId225"/>
    <p:sldId id="711" r:id="rId226"/>
    <p:sldId id="712" r:id="rId227"/>
    <p:sldId id="713" r:id="rId228"/>
    <p:sldId id="714" r:id="rId229"/>
    <p:sldId id="715" r:id="rId230"/>
    <p:sldId id="716" r:id="rId231"/>
    <p:sldId id="717" r:id="rId232"/>
    <p:sldId id="718" r:id="rId233"/>
    <p:sldId id="719" r:id="rId234"/>
    <p:sldId id="720" r:id="rId235"/>
    <p:sldId id="721" r:id="rId236"/>
    <p:sldId id="722" r:id="rId237"/>
    <p:sldId id="723" r:id="rId238"/>
    <p:sldId id="724" r:id="rId239"/>
    <p:sldId id="729" r:id="rId240"/>
    <p:sldId id="725" r:id="rId241"/>
    <p:sldId id="726" r:id="rId242"/>
    <p:sldId id="301" r:id="rId2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4371"/>
    <a:srgbClr val="2540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16000" autoAdjust="0"/>
    <p:restoredTop sz="90533" autoAdjust="0"/>
  </p:normalViewPr>
  <p:slideViewPr>
    <p:cSldViewPr snapToGrid="0">
      <p:cViewPr varScale="1">
        <p:scale>
          <a:sx n="43" d="100"/>
          <a:sy n="43" d="100"/>
        </p:scale>
        <p:origin x="-72" y="-811"/>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226" Type="http://schemas.openxmlformats.org/officeDocument/2006/relationships/slide" Target="slides/slide224.xml"/><Relationship Id="rId247" Type="http://schemas.openxmlformats.org/officeDocument/2006/relationships/theme" Target="theme/theme1.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37" Type="http://schemas.openxmlformats.org/officeDocument/2006/relationships/slide" Target="slides/slide235.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slide" Target="slides/slide190.xml"/><Relationship Id="rId206" Type="http://schemas.openxmlformats.org/officeDocument/2006/relationships/slide" Target="slides/slide204.xml"/><Relationship Id="rId227" Type="http://schemas.openxmlformats.org/officeDocument/2006/relationships/slide" Target="slides/slide225.xml"/><Relationship Id="rId248"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slide" Target="slides/slide180.xml"/><Relationship Id="rId187" Type="http://schemas.openxmlformats.org/officeDocument/2006/relationships/slide" Target="slides/slide185.xml"/><Relationship Id="rId217" Type="http://schemas.openxmlformats.org/officeDocument/2006/relationships/slide" Target="slides/slide215.xml"/><Relationship Id="rId1" Type="http://schemas.openxmlformats.org/officeDocument/2006/relationships/slideMaster" Target="slideMasters/slideMaster1.xml"/><Relationship Id="rId6" Type="http://schemas.openxmlformats.org/officeDocument/2006/relationships/slide" Target="slides/slide4.xml"/><Relationship Id="rId212" Type="http://schemas.openxmlformats.org/officeDocument/2006/relationships/slide" Target="slides/slide210.xml"/><Relationship Id="rId233" Type="http://schemas.openxmlformats.org/officeDocument/2006/relationships/slide" Target="slides/slide231.xml"/><Relationship Id="rId238" Type="http://schemas.openxmlformats.org/officeDocument/2006/relationships/slide" Target="slides/slide236.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172" Type="http://schemas.openxmlformats.org/officeDocument/2006/relationships/slide" Target="slides/slide170.xml"/><Relationship Id="rId193" Type="http://schemas.openxmlformats.org/officeDocument/2006/relationships/slide" Target="slides/slide191.xml"/><Relationship Id="rId202" Type="http://schemas.openxmlformats.org/officeDocument/2006/relationships/slide" Target="slides/slide200.xml"/><Relationship Id="rId207" Type="http://schemas.openxmlformats.org/officeDocument/2006/relationships/slide" Target="slides/slide205.xml"/><Relationship Id="rId223" Type="http://schemas.openxmlformats.org/officeDocument/2006/relationships/slide" Target="slides/slide221.xml"/><Relationship Id="rId228" Type="http://schemas.openxmlformats.org/officeDocument/2006/relationships/slide" Target="slides/slide226.xml"/><Relationship Id="rId244" Type="http://schemas.openxmlformats.org/officeDocument/2006/relationships/notesMaster" Target="notesMasters/notesMaster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13" Type="http://schemas.openxmlformats.org/officeDocument/2006/relationships/slide" Target="slides/slide211.xml"/><Relationship Id="rId218" Type="http://schemas.openxmlformats.org/officeDocument/2006/relationships/slide" Target="slides/slide216.xml"/><Relationship Id="rId234" Type="http://schemas.openxmlformats.org/officeDocument/2006/relationships/slide" Target="slides/slide232.xml"/><Relationship Id="rId239" Type="http://schemas.openxmlformats.org/officeDocument/2006/relationships/slide" Target="slides/slide237.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slide" Target="slides/slide197.xml"/><Relationship Id="rId203" Type="http://schemas.openxmlformats.org/officeDocument/2006/relationships/slide" Target="slides/slide201.xml"/><Relationship Id="rId208" Type="http://schemas.openxmlformats.org/officeDocument/2006/relationships/slide" Target="slides/slide206.xml"/><Relationship Id="rId229" Type="http://schemas.openxmlformats.org/officeDocument/2006/relationships/slide" Target="slides/slide227.xml"/><Relationship Id="rId19" Type="http://schemas.openxmlformats.org/officeDocument/2006/relationships/slide" Target="slides/slide17.xml"/><Relationship Id="rId224" Type="http://schemas.openxmlformats.org/officeDocument/2006/relationships/slide" Target="slides/slide222.xml"/><Relationship Id="rId240" Type="http://schemas.openxmlformats.org/officeDocument/2006/relationships/slide" Target="slides/slide238.xml"/><Relationship Id="rId245" Type="http://schemas.openxmlformats.org/officeDocument/2006/relationships/presProps" Target="presProps.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219" Type="http://schemas.openxmlformats.org/officeDocument/2006/relationships/slide" Target="slides/slide217.xml"/><Relationship Id="rId3" Type="http://schemas.openxmlformats.org/officeDocument/2006/relationships/slide" Target="slides/slide1.xml"/><Relationship Id="rId214" Type="http://schemas.openxmlformats.org/officeDocument/2006/relationships/slide" Target="slides/slide212.xml"/><Relationship Id="rId230" Type="http://schemas.openxmlformats.org/officeDocument/2006/relationships/slide" Target="slides/slide228.xml"/><Relationship Id="rId235" Type="http://schemas.openxmlformats.org/officeDocument/2006/relationships/slide" Target="slides/slide233.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209" Type="http://schemas.openxmlformats.org/officeDocument/2006/relationships/slide" Target="slides/slide207.xml"/><Relationship Id="rId190" Type="http://schemas.openxmlformats.org/officeDocument/2006/relationships/slide" Target="slides/slide188.xml"/><Relationship Id="rId204" Type="http://schemas.openxmlformats.org/officeDocument/2006/relationships/slide" Target="slides/slide202.xml"/><Relationship Id="rId220" Type="http://schemas.openxmlformats.org/officeDocument/2006/relationships/slide" Target="slides/slide218.xml"/><Relationship Id="rId225" Type="http://schemas.openxmlformats.org/officeDocument/2006/relationships/slide" Target="slides/slide223.xml"/><Relationship Id="rId241" Type="http://schemas.openxmlformats.org/officeDocument/2006/relationships/slide" Target="slides/slide239.xml"/><Relationship Id="rId246" Type="http://schemas.openxmlformats.org/officeDocument/2006/relationships/viewProps" Target="viewProp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36" Type="http://schemas.openxmlformats.org/officeDocument/2006/relationships/slide" Target="slides/slide234.xml"/><Relationship Id="rId26" Type="http://schemas.openxmlformats.org/officeDocument/2006/relationships/slide" Target="slides/slide24.xml"/><Relationship Id="rId231" Type="http://schemas.openxmlformats.org/officeDocument/2006/relationships/slide" Target="slides/slide229.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11" Type="http://schemas.openxmlformats.org/officeDocument/2006/relationships/slide" Target="slides/slide209.xml"/><Relationship Id="rId232" Type="http://schemas.openxmlformats.org/officeDocument/2006/relationships/slide" Target="slides/slide230.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B4AB03-2860-45B8-A0D7-FC995FC3A829}" type="datetimeFigureOut">
              <a:rPr lang="zh-CN" altLang="en-US" smtClean="0"/>
              <a:t>2022/7/11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39F219-1042-48FF-8657-2E904DD7C54C}" type="slidenum">
              <a:rPr lang="zh-CN" altLang="en-US" smtClean="0"/>
              <a:t>‹#›</a:t>
            </a:fld>
            <a:endParaRPr lang="zh-CN" altLang="en-US"/>
          </a:p>
        </p:txBody>
      </p:sp>
    </p:spTree>
    <p:extLst>
      <p:ext uri="{BB962C8B-B14F-4D97-AF65-F5344CB8AC3E}">
        <p14:creationId xmlns:p14="http://schemas.microsoft.com/office/powerpoint/2010/main" val="1605665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39F219-1042-48FF-8657-2E904DD7C54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05586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096755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096755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97865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096755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096755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9786597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439F219-1042-48FF-8657-2E904DD7C54C}" type="slidenum">
              <a:rPr lang="zh-CN" altLang="en-US" smtClean="0"/>
              <a:t>16</a:t>
            </a:fld>
            <a:endParaRPr lang="zh-CN" altLang="en-US"/>
          </a:p>
        </p:txBody>
      </p:sp>
    </p:spTree>
    <p:extLst>
      <p:ext uri="{BB962C8B-B14F-4D97-AF65-F5344CB8AC3E}">
        <p14:creationId xmlns:p14="http://schemas.microsoft.com/office/powerpoint/2010/main" val="1358870224"/>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97865979"/>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9786597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B7059-5012-4BE8-B9AC-16C559751B59}" type="slidenum">
              <a:rPr lang="zh-CN" altLang="en-US" smtClean="0"/>
              <a:t>18</a:t>
            </a:fld>
            <a:endParaRPr lang="zh-CN" altLang="en-US"/>
          </a:p>
        </p:txBody>
      </p:sp>
    </p:spTree>
    <p:extLst>
      <p:ext uri="{BB962C8B-B14F-4D97-AF65-F5344CB8AC3E}">
        <p14:creationId xmlns:p14="http://schemas.microsoft.com/office/powerpoint/2010/main" val="3855683092"/>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0967557"/>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818761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439F219-1042-48FF-8657-2E904DD7C54C}" type="slidenum">
              <a:rPr lang="zh-CN" altLang="en-US" smtClean="0"/>
              <a:t>236</a:t>
            </a:fld>
            <a:endParaRPr lang="zh-CN" altLang="en-US"/>
          </a:p>
        </p:txBody>
      </p:sp>
    </p:spTree>
    <p:extLst>
      <p:ext uri="{BB962C8B-B14F-4D97-AF65-F5344CB8AC3E}">
        <p14:creationId xmlns:p14="http://schemas.microsoft.com/office/powerpoint/2010/main" val="1358870224"/>
      </p:ext>
    </p:extLst>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439F219-1042-48FF-8657-2E904DD7C54C}" type="slidenum">
              <a:rPr lang="zh-CN" altLang="en-US" smtClean="0"/>
              <a:t>3</a:t>
            </a:fld>
            <a:endParaRPr lang="zh-CN" altLang="en-US"/>
          </a:p>
        </p:txBody>
      </p:sp>
    </p:spTree>
    <p:extLst>
      <p:ext uri="{BB962C8B-B14F-4D97-AF65-F5344CB8AC3E}">
        <p14:creationId xmlns:p14="http://schemas.microsoft.com/office/powerpoint/2010/main" val="13588702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B7059-5012-4BE8-B9AC-16C559751B59}" type="slidenum">
              <a:rPr lang="zh-CN" altLang="en-US" smtClean="0"/>
              <a:t>5</a:t>
            </a:fld>
            <a:endParaRPr lang="zh-CN" altLang="en-US"/>
          </a:p>
        </p:txBody>
      </p:sp>
    </p:spTree>
    <p:extLst>
      <p:ext uri="{BB962C8B-B14F-4D97-AF65-F5344CB8AC3E}">
        <p14:creationId xmlns:p14="http://schemas.microsoft.com/office/powerpoint/2010/main" val="38556830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2CB7059-5012-4BE8-B9AC-16C559751B59}" type="slidenum">
              <a:rPr lang="zh-CN" altLang="en-US" smtClean="0"/>
              <a:t>6</a:t>
            </a:fld>
            <a:endParaRPr lang="zh-CN" altLang="en-US"/>
          </a:p>
        </p:txBody>
      </p:sp>
    </p:spTree>
    <p:extLst>
      <p:ext uri="{BB962C8B-B14F-4D97-AF65-F5344CB8AC3E}">
        <p14:creationId xmlns:p14="http://schemas.microsoft.com/office/powerpoint/2010/main" val="38556830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773801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978659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978659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439F219-1042-48FF-8657-2E904DD7C54C}" type="slidenum">
              <a:rPr lang="zh-CN" altLang="en-US" smtClean="0"/>
              <a:t>59</a:t>
            </a:fld>
            <a:endParaRPr lang="zh-CN" altLang="en-US"/>
          </a:p>
        </p:txBody>
      </p:sp>
    </p:spTree>
    <p:extLst>
      <p:ext uri="{BB962C8B-B14F-4D97-AF65-F5344CB8AC3E}">
        <p14:creationId xmlns:p14="http://schemas.microsoft.com/office/powerpoint/2010/main" val="135887022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9786597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97865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09675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978659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096755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096755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4096755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638933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solidFill>
          <a:srgbClr val="41445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278741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17128060"/>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1" y="274640"/>
            <a:ext cx="8026400" cy="5851525"/>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5817918"/>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1"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162834037"/>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032652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3338797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9012779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146053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8429274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8328610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1010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89046484"/>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2421516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4193947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8135225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740001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5" y="4406902"/>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5"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952587430"/>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1"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26872477"/>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99148665"/>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76770025"/>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144940624"/>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4" y="273052"/>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63287042"/>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421740899"/>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rgbClr val="FFFFFF"/>
          </a:fgClr>
          <a:bgClr>
            <a:srgbClr val="E8E8E6"/>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1" y="1600202"/>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99"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2022/7/11</a:t>
            </a:fld>
            <a:endParaRPr lang="zh-CN" altLang="en-US"/>
          </a:p>
        </p:txBody>
      </p:sp>
      <p:sp>
        <p:nvSpPr>
          <p:cNvPr id="5" name="页脚占位符 4"/>
          <p:cNvSpPr>
            <a:spLocks noGrp="1"/>
          </p:cNvSpPr>
          <p:nvPr>
            <p:ph type="ftr" sz="quarter" idx="3"/>
          </p:nvPr>
        </p:nvSpPr>
        <p:spPr>
          <a:xfrm>
            <a:off x="4165601"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1723740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slow"/>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0796792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12.xml"/><Relationship Id="rId1" Type="http://schemas.openxmlformats.org/officeDocument/2006/relationships/tags" Target="../tags/tag45.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2.xml"/><Relationship Id="rId1" Type="http://schemas.openxmlformats.org/officeDocument/2006/relationships/tags" Target="../tags/tag46.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12.xml"/><Relationship Id="rId1" Type="http://schemas.openxmlformats.org/officeDocument/2006/relationships/tags" Target="../tags/tag47.xml"/><Relationship Id="rId4" Type="http://schemas.openxmlformats.org/officeDocument/2006/relationships/image" Target="../media/image14.png"/></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12.xml"/><Relationship Id="rId1" Type="http://schemas.openxmlformats.org/officeDocument/2006/relationships/tags" Target="../tags/tag48.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12.xml"/><Relationship Id="rId1" Type="http://schemas.openxmlformats.org/officeDocument/2006/relationships/tags" Target="../tags/tag49.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2.xml"/><Relationship Id="rId1" Type="http://schemas.openxmlformats.org/officeDocument/2006/relationships/tags" Target="../tags/tag50.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12.xml"/><Relationship Id="rId1" Type="http://schemas.openxmlformats.org/officeDocument/2006/relationships/tags" Target="../tags/tag51.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12.xml"/><Relationship Id="rId1" Type="http://schemas.openxmlformats.org/officeDocument/2006/relationships/tags" Target="../tags/tag52.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12.xml"/><Relationship Id="rId1" Type="http://schemas.openxmlformats.org/officeDocument/2006/relationships/tags" Target="../tags/tag53.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12.xml"/><Relationship Id="rId1" Type="http://schemas.openxmlformats.org/officeDocument/2006/relationships/tags" Target="../tags/tag5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12.xml"/><Relationship Id="rId1" Type="http://schemas.openxmlformats.org/officeDocument/2006/relationships/tags" Target="../tags/tag55.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2.xml"/><Relationship Id="rId1" Type="http://schemas.openxmlformats.org/officeDocument/2006/relationships/tags" Target="../tags/tag56.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12.xml"/><Relationship Id="rId1" Type="http://schemas.openxmlformats.org/officeDocument/2006/relationships/tags" Target="../tags/tag57.xml"/><Relationship Id="rId4" Type="http://schemas.openxmlformats.org/officeDocument/2006/relationships/image" Target="../media/image11.png"/></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12.xml"/><Relationship Id="rId1" Type="http://schemas.openxmlformats.org/officeDocument/2006/relationships/tags" Target="../tags/tag58.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12.xml"/><Relationship Id="rId1" Type="http://schemas.openxmlformats.org/officeDocument/2006/relationships/tags" Target="../tags/tag59.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12.xml"/><Relationship Id="rId1" Type="http://schemas.openxmlformats.org/officeDocument/2006/relationships/tags" Target="../tags/tag60.xml"/><Relationship Id="rId4" Type="http://schemas.openxmlformats.org/officeDocument/2006/relationships/image" Target="../media/image16.png"/></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2.xml"/><Relationship Id="rId1" Type="http://schemas.openxmlformats.org/officeDocument/2006/relationships/tags" Target="../tags/tag61.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12.xml"/><Relationship Id="rId1" Type="http://schemas.openxmlformats.org/officeDocument/2006/relationships/tags" Target="../tags/tag62.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12.xml"/><Relationship Id="rId1" Type="http://schemas.openxmlformats.org/officeDocument/2006/relationships/tags" Target="../tags/tag63.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12.xml"/><Relationship Id="rId1" Type="http://schemas.openxmlformats.org/officeDocument/2006/relationships/tags" Target="../tags/tag6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12.xml"/><Relationship Id="rId1" Type="http://schemas.openxmlformats.org/officeDocument/2006/relationships/tags" Target="../tags/tag65.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12.xml"/><Relationship Id="rId1" Type="http://schemas.openxmlformats.org/officeDocument/2006/relationships/tags" Target="../tags/tag66.xml"/><Relationship Id="rId4" Type="http://schemas.openxmlformats.org/officeDocument/2006/relationships/image" Target="../media/image17.png"/></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2.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12.xml"/><Relationship Id="rId1" Type="http://schemas.openxmlformats.org/officeDocument/2006/relationships/tags" Target="../tags/tag67.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12.xml"/><Relationship Id="rId1" Type="http://schemas.openxmlformats.org/officeDocument/2006/relationships/tags" Target="../tags/tag68.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12.xml"/><Relationship Id="rId1" Type="http://schemas.openxmlformats.org/officeDocument/2006/relationships/tags" Target="../tags/tag69.xml"/><Relationship Id="rId4" Type="http://schemas.openxmlformats.org/officeDocument/2006/relationships/image" Target="../media/image12.jpeg"/></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12.xml"/><Relationship Id="rId1" Type="http://schemas.openxmlformats.org/officeDocument/2006/relationships/tags" Target="../tags/tag70.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12.xml"/><Relationship Id="rId1" Type="http://schemas.openxmlformats.org/officeDocument/2006/relationships/tags" Target="../tags/tag71.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12.xml"/><Relationship Id="rId1" Type="http://schemas.openxmlformats.org/officeDocument/2006/relationships/tags" Target="../tags/tag72.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12.xml"/><Relationship Id="rId1" Type="http://schemas.openxmlformats.org/officeDocument/2006/relationships/tags" Target="../tags/tag7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12.xml"/><Relationship Id="rId1" Type="http://schemas.openxmlformats.org/officeDocument/2006/relationships/tags" Target="../tags/tag74.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12.xml"/><Relationship Id="rId1" Type="http://schemas.openxmlformats.org/officeDocument/2006/relationships/tags" Target="../tags/tag75.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12.xml"/><Relationship Id="rId1" Type="http://schemas.openxmlformats.org/officeDocument/2006/relationships/tags" Target="../tags/tag76.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12.xml"/><Relationship Id="rId1" Type="http://schemas.openxmlformats.org/officeDocument/2006/relationships/tags" Target="../tags/tag77.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12.xml"/><Relationship Id="rId1" Type="http://schemas.openxmlformats.org/officeDocument/2006/relationships/tags" Target="../tags/tag78.xml"/><Relationship Id="rId4" Type="http://schemas.openxmlformats.org/officeDocument/2006/relationships/image" Target="../media/image13.png"/></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12.xml"/><Relationship Id="rId1" Type="http://schemas.openxmlformats.org/officeDocument/2006/relationships/tags" Target="../tags/tag79.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12.xml"/><Relationship Id="rId1" Type="http://schemas.openxmlformats.org/officeDocument/2006/relationships/tags" Target="../tags/tag80.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12.xml"/><Relationship Id="rId1" Type="http://schemas.openxmlformats.org/officeDocument/2006/relationships/tags" Target="../tags/tag81.xml"/><Relationship Id="rId4" Type="http://schemas.openxmlformats.org/officeDocument/2006/relationships/image" Target="../media/image14.jpeg"/></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12.xml"/><Relationship Id="rId1" Type="http://schemas.openxmlformats.org/officeDocument/2006/relationships/tags" Target="../tags/tag82.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12.xml"/><Relationship Id="rId1" Type="http://schemas.openxmlformats.org/officeDocument/2006/relationships/tags" Target="../tags/tag8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12.xml"/><Relationship Id="rId1" Type="http://schemas.openxmlformats.org/officeDocument/2006/relationships/tags" Target="../tags/tag84.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12.xml"/><Relationship Id="rId1" Type="http://schemas.openxmlformats.org/officeDocument/2006/relationships/tags" Target="../tags/tag85.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12.xml"/><Relationship Id="rId1" Type="http://schemas.openxmlformats.org/officeDocument/2006/relationships/tags" Target="../tags/tag86.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12.xml"/><Relationship Id="rId1" Type="http://schemas.openxmlformats.org/officeDocument/2006/relationships/tags" Target="../tags/tag87.xml"/><Relationship Id="rId4" Type="http://schemas.openxmlformats.org/officeDocument/2006/relationships/image" Target="../media/image15.jpeg"/></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12.xml"/><Relationship Id="rId1" Type="http://schemas.openxmlformats.org/officeDocument/2006/relationships/tags" Target="../tags/tag88.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12.xml"/><Relationship Id="rId1" Type="http://schemas.openxmlformats.org/officeDocument/2006/relationships/tags" Target="../tags/tag89.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12.xml"/><Relationship Id="rId1" Type="http://schemas.openxmlformats.org/officeDocument/2006/relationships/tags" Target="../tags/tag90.xml"/><Relationship Id="rId5" Type="http://schemas.openxmlformats.org/officeDocument/2006/relationships/image" Target="../media/image18.png"/><Relationship Id="rId4" Type="http://schemas.openxmlformats.org/officeDocument/2006/relationships/image" Target="../media/image16.wmf"/></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12.xml"/><Relationship Id="rId1" Type="http://schemas.openxmlformats.org/officeDocument/2006/relationships/tags" Target="../tags/tag91.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12.xml"/><Relationship Id="rId1" Type="http://schemas.openxmlformats.org/officeDocument/2006/relationships/tags" Target="../tags/tag92.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12.xml"/><Relationship Id="rId1" Type="http://schemas.openxmlformats.org/officeDocument/2006/relationships/tags" Target="../tags/tag9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12.xml"/><Relationship Id="rId1" Type="http://schemas.openxmlformats.org/officeDocument/2006/relationships/tags" Target="../tags/tag94.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12.xml"/><Relationship Id="rId1" Type="http://schemas.openxmlformats.org/officeDocument/2006/relationships/tags" Target="../tags/tag95.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12.xml"/><Relationship Id="rId1" Type="http://schemas.openxmlformats.org/officeDocument/2006/relationships/tags" Target="../tags/tag96.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2.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2.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12.xml"/><Relationship Id="rId1" Type="http://schemas.openxmlformats.org/officeDocument/2006/relationships/tags" Target="../tags/tag97.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12.xml"/><Relationship Id="rId1" Type="http://schemas.openxmlformats.org/officeDocument/2006/relationships/tags" Target="../tags/tag98.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12.xml"/><Relationship Id="rId1" Type="http://schemas.openxmlformats.org/officeDocument/2006/relationships/tags" Target="../tags/tag99.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12.xml"/><Relationship Id="rId1" Type="http://schemas.openxmlformats.org/officeDocument/2006/relationships/tags" Target="../tags/tag100.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12.xml"/><Relationship Id="rId1" Type="http://schemas.openxmlformats.org/officeDocument/2006/relationships/tags" Target="../tags/tag10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1.jpeg"/><Relationship Id="rId4" Type="http://schemas.openxmlformats.org/officeDocument/2006/relationships/notesSlide" Target="../notesSlides/notesSlide15.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12.xml"/><Relationship Id="rId1" Type="http://schemas.openxmlformats.org/officeDocument/2006/relationships/tags" Target="../tags/tag102.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12.xml"/><Relationship Id="rId1" Type="http://schemas.openxmlformats.org/officeDocument/2006/relationships/tags" Target="../tags/tag103.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12.xml"/><Relationship Id="rId1" Type="http://schemas.openxmlformats.org/officeDocument/2006/relationships/tags" Target="../tags/tag104.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12.xml"/><Relationship Id="rId1" Type="http://schemas.openxmlformats.org/officeDocument/2006/relationships/tags" Target="../tags/tag105.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12.xml"/><Relationship Id="rId1" Type="http://schemas.openxmlformats.org/officeDocument/2006/relationships/tags" Target="../tags/tag106.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12.xml"/><Relationship Id="rId1" Type="http://schemas.openxmlformats.org/officeDocument/2006/relationships/tags" Target="../tags/tag107.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12.xml"/><Relationship Id="rId1" Type="http://schemas.openxmlformats.org/officeDocument/2006/relationships/tags" Target="../tags/tag108.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12.xml"/><Relationship Id="rId1" Type="http://schemas.openxmlformats.org/officeDocument/2006/relationships/tags" Target="../tags/tag109.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12.xml"/><Relationship Id="rId1" Type="http://schemas.openxmlformats.org/officeDocument/2006/relationships/tags" Target="../tags/tag110.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12.xml"/><Relationship Id="rId1" Type="http://schemas.openxmlformats.org/officeDocument/2006/relationships/tags" Target="../tags/tag1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12.xml"/><Relationship Id="rId1" Type="http://schemas.openxmlformats.org/officeDocument/2006/relationships/tags" Target="../tags/tag112.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12.xml"/><Relationship Id="rId1" Type="http://schemas.openxmlformats.org/officeDocument/2006/relationships/tags" Target="../tags/tag113.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12.xml"/><Relationship Id="rId1" Type="http://schemas.openxmlformats.org/officeDocument/2006/relationships/tags" Target="../tags/tag114.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12.xml"/><Relationship Id="rId1" Type="http://schemas.openxmlformats.org/officeDocument/2006/relationships/tags" Target="../tags/tag115.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12.xml"/><Relationship Id="rId1" Type="http://schemas.openxmlformats.org/officeDocument/2006/relationships/tags" Target="../tags/tag116.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12.xml"/><Relationship Id="rId1" Type="http://schemas.openxmlformats.org/officeDocument/2006/relationships/tags" Target="../tags/tag117.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12.xml"/><Relationship Id="rId1" Type="http://schemas.openxmlformats.org/officeDocument/2006/relationships/tags" Target="../tags/tag118.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12.xml"/><Relationship Id="rId1" Type="http://schemas.openxmlformats.org/officeDocument/2006/relationships/tags" Target="../tags/tag119.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12.xml"/><Relationship Id="rId1" Type="http://schemas.openxmlformats.org/officeDocument/2006/relationships/tags" Target="../tags/tag120.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12.xml"/><Relationship Id="rId1" Type="http://schemas.openxmlformats.org/officeDocument/2006/relationships/tags" Target="../tags/tag12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12.xml"/><Relationship Id="rId1" Type="http://schemas.openxmlformats.org/officeDocument/2006/relationships/tags" Target="../tags/tag12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12.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12.xml"/><Relationship Id="rId1" Type="http://schemas.openxmlformats.org/officeDocument/2006/relationships/tags" Target="../tags/tag123.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12.xml"/><Relationship Id="rId1" Type="http://schemas.openxmlformats.org/officeDocument/2006/relationships/tags" Target="../tags/tag124.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12.xml"/><Relationship Id="rId1" Type="http://schemas.openxmlformats.org/officeDocument/2006/relationships/tags" Target="../tags/tag125.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12.xml"/><Relationship Id="rId1" Type="http://schemas.openxmlformats.org/officeDocument/2006/relationships/tags" Target="../tags/tag126.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12.xml"/><Relationship Id="rId1" Type="http://schemas.openxmlformats.org/officeDocument/2006/relationships/tags" Target="../tags/tag127.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12.xml"/><Relationship Id="rId1" Type="http://schemas.openxmlformats.org/officeDocument/2006/relationships/tags" Target="../tags/tag128.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12.xml"/><Relationship Id="rId1" Type="http://schemas.openxmlformats.org/officeDocument/2006/relationships/tags" Target="../tags/tag129.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12.xml"/><Relationship Id="rId1" Type="http://schemas.openxmlformats.org/officeDocument/2006/relationships/tags" Target="../tags/tag13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12.xml"/><Relationship Id="rId1" Type="http://schemas.openxmlformats.org/officeDocument/2006/relationships/tags" Target="../tags/tag131.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12.xml"/><Relationship Id="rId1" Type="http://schemas.openxmlformats.org/officeDocument/2006/relationships/tags" Target="../tags/tag132.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12.xml"/><Relationship Id="rId1" Type="http://schemas.openxmlformats.org/officeDocument/2006/relationships/tags" Target="../tags/tag133.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12.xml"/><Relationship Id="rId1" Type="http://schemas.openxmlformats.org/officeDocument/2006/relationships/tags" Target="../tags/tag134.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12.xml"/><Relationship Id="rId1" Type="http://schemas.openxmlformats.org/officeDocument/2006/relationships/tags" Target="../tags/tag135.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12.xml"/><Relationship Id="rId1" Type="http://schemas.openxmlformats.org/officeDocument/2006/relationships/tags" Target="../tags/tag136.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12.xml"/><Relationship Id="rId1" Type="http://schemas.openxmlformats.org/officeDocument/2006/relationships/tags" Target="../tags/tag137.xml"/></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12.xml"/><Relationship Id="rId1" Type="http://schemas.openxmlformats.org/officeDocument/2006/relationships/tags" Target="../tags/tag138.xml"/></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12.xml"/><Relationship Id="rId1" Type="http://schemas.openxmlformats.org/officeDocument/2006/relationships/tags" Target="../tags/tag139.xml"/></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6.xml"/><Relationship Id="rId2" Type="http://schemas.openxmlformats.org/officeDocument/2006/relationships/slideLayout" Target="../slideLayouts/slideLayout12.xml"/><Relationship Id="rId1" Type="http://schemas.openxmlformats.org/officeDocument/2006/relationships/tags" Target="../tags/tag1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197.xml"/><Relationship Id="rId2" Type="http://schemas.openxmlformats.org/officeDocument/2006/relationships/slideLayout" Target="../slideLayouts/slideLayout12.xml"/><Relationship Id="rId1" Type="http://schemas.openxmlformats.org/officeDocument/2006/relationships/tags" Target="../tags/tag141.xml"/></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12.xml"/><Relationship Id="rId1" Type="http://schemas.openxmlformats.org/officeDocument/2006/relationships/tags" Target="../tags/tag142.xml"/></Relationships>
</file>

<file path=ppt/slides/_rels/slide202.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12.xml"/><Relationship Id="rId1" Type="http://schemas.openxmlformats.org/officeDocument/2006/relationships/tags" Target="../tags/tag143.xml"/></Relationships>
</file>

<file path=ppt/slides/_rels/slide203.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12.xml"/><Relationship Id="rId1" Type="http://schemas.openxmlformats.org/officeDocument/2006/relationships/tags" Target="../tags/tag144.xml"/></Relationships>
</file>

<file path=ppt/slides/_rels/slide204.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12.xml"/><Relationship Id="rId1" Type="http://schemas.openxmlformats.org/officeDocument/2006/relationships/tags" Target="../tags/tag145.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202.xml"/><Relationship Id="rId2" Type="http://schemas.openxmlformats.org/officeDocument/2006/relationships/slideLayout" Target="../slideLayouts/slideLayout12.xml"/><Relationship Id="rId1" Type="http://schemas.openxmlformats.org/officeDocument/2006/relationships/tags" Target="../tags/tag146.xml"/></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203.xml"/><Relationship Id="rId2" Type="http://schemas.openxmlformats.org/officeDocument/2006/relationships/slideLayout" Target="../slideLayouts/slideLayout12.xml"/><Relationship Id="rId1" Type="http://schemas.openxmlformats.org/officeDocument/2006/relationships/tags" Target="../tags/tag147.xml"/></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204.xml"/><Relationship Id="rId2" Type="http://schemas.openxmlformats.org/officeDocument/2006/relationships/slideLayout" Target="../slideLayouts/slideLayout12.xml"/><Relationship Id="rId1" Type="http://schemas.openxmlformats.org/officeDocument/2006/relationships/tags" Target="../tags/tag148.xml"/></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205.xml"/><Relationship Id="rId2" Type="http://schemas.openxmlformats.org/officeDocument/2006/relationships/slideLayout" Target="../slideLayouts/slideLayout12.xml"/><Relationship Id="rId1" Type="http://schemas.openxmlformats.org/officeDocument/2006/relationships/tags" Target="../tags/tag149.xml"/></Relationships>
</file>

<file path=ppt/slides/_rels/slide209.xml.rels><?xml version="1.0" encoding="UTF-8" standalone="yes"?>
<Relationships xmlns="http://schemas.openxmlformats.org/package/2006/relationships"><Relationship Id="rId3" Type="http://schemas.openxmlformats.org/officeDocument/2006/relationships/notesSlide" Target="../notesSlides/notesSlide206.xml"/><Relationship Id="rId2" Type="http://schemas.openxmlformats.org/officeDocument/2006/relationships/slideLayout" Target="../slideLayouts/slideLayout12.xml"/><Relationship Id="rId1" Type="http://schemas.openxmlformats.org/officeDocument/2006/relationships/tags" Target="../tags/tag15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207.xml"/><Relationship Id="rId2" Type="http://schemas.openxmlformats.org/officeDocument/2006/relationships/slideLayout" Target="../slideLayouts/slideLayout12.xml"/><Relationship Id="rId1" Type="http://schemas.openxmlformats.org/officeDocument/2006/relationships/tags" Target="../tags/tag151.xml"/></Relationships>
</file>

<file path=ppt/slides/_rels/slide211.xml.rels><?xml version="1.0" encoding="UTF-8" standalone="yes"?>
<Relationships xmlns="http://schemas.openxmlformats.org/package/2006/relationships"><Relationship Id="rId3" Type="http://schemas.openxmlformats.org/officeDocument/2006/relationships/notesSlide" Target="../notesSlides/notesSlide208.xml"/><Relationship Id="rId2" Type="http://schemas.openxmlformats.org/officeDocument/2006/relationships/slideLayout" Target="../slideLayouts/slideLayout12.xml"/><Relationship Id="rId1" Type="http://schemas.openxmlformats.org/officeDocument/2006/relationships/tags" Target="../tags/tag152.xml"/></Relationships>
</file>

<file path=ppt/slides/_rels/slide212.xml.rels><?xml version="1.0" encoding="UTF-8" standalone="yes"?>
<Relationships xmlns="http://schemas.openxmlformats.org/package/2006/relationships"><Relationship Id="rId3" Type="http://schemas.openxmlformats.org/officeDocument/2006/relationships/notesSlide" Target="../notesSlides/notesSlide209.xml"/><Relationship Id="rId2" Type="http://schemas.openxmlformats.org/officeDocument/2006/relationships/slideLayout" Target="../slideLayouts/slideLayout12.xml"/><Relationship Id="rId1" Type="http://schemas.openxmlformats.org/officeDocument/2006/relationships/tags" Target="../tags/tag153.xml"/></Relationships>
</file>

<file path=ppt/slides/_rels/slide213.xml.rels><?xml version="1.0" encoding="UTF-8" standalone="yes"?>
<Relationships xmlns="http://schemas.openxmlformats.org/package/2006/relationships"><Relationship Id="rId3" Type="http://schemas.openxmlformats.org/officeDocument/2006/relationships/notesSlide" Target="../notesSlides/notesSlide210.xml"/><Relationship Id="rId2" Type="http://schemas.openxmlformats.org/officeDocument/2006/relationships/slideLayout" Target="../slideLayouts/slideLayout12.xml"/><Relationship Id="rId1" Type="http://schemas.openxmlformats.org/officeDocument/2006/relationships/tags" Target="../tags/tag154.xml"/></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211.xml"/><Relationship Id="rId2" Type="http://schemas.openxmlformats.org/officeDocument/2006/relationships/slideLayout" Target="../slideLayouts/slideLayout12.xml"/><Relationship Id="rId1" Type="http://schemas.openxmlformats.org/officeDocument/2006/relationships/tags" Target="../tags/tag155.xml"/></Relationships>
</file>

<file path=ppt/slides/_rels/slide215.xml.rels><?xml version="1.0" encoding="UTF-8" standalone="yes"?>
<Relationships xmlns="http://schemas.openxmlformats.org/package/2006/relationships"><Relationship Id="rId3" Type="http://schemas.openxmlformats.org/officeDocument/2006/relationships/notesSlide" Target="../notesSlides/notesSlide212.xml"/><Relationship Id="rId2" Type="http://schemas.openxmlformats.org/officeDocument/2006/relationships/slideLayout" Target="../slideLayouts/slideLayout12.xml"/><Relationship Id="rId1" Type="http://schemas.openxmlformats.org/officeDocument/2006/relationships/tags" Target="../tags/tag156.xml"/></Relationships>
</file>

<file path=ppt/slides/_rels/slide216.xml.rels><?xml version="1.0" encoding="UTF-8" standalone="yes"?>
<Relationships xmlns="http://schemas.openxmlformats.org/package/2006/relationships"><Relationship Id="rId3" Type="http://schemas.openxmlformats.org/officeDocument/2006/relationships/notesSlide" Target="../notesSlides/notesSlide213.xml"/><Relationship Id="rId2" Type="http://schemas.openxmlformats.org/officeDocument/2006/relationships/slideLayout" Target="../slideLayouts/slideLayout12.xml"/><Relationship Id="rId1" Type="http://schemas.openxmlformats.org/officeDocument/2006/relationships/tags" Target="../tags/tag157.xml"/></Relationships>
</file>

<file path=ppt/slides/_rels/slide217.xml.rels><?xml version="1.0" encoding="UTF-8" standalone="yes"?>
<Relationships xmlns="http://schemas.openxmlformats.org/package/2006/relationships"><Relationship Id="rId3" Type="http://schemas.openxmlformats.org/officeDocument/2006/relationships/notesSlide" Target="../notesSlides/notesSlide214.xml"/><Relationship Id="rId2" Type="http://schemas.openxmlformats.org/officeDocument/2006/relationships/slideLayout" Target="../slideLayouts/slideLayout12.xml"/><Relationship Id="rId1" Type="http://schemas.openxmlformats.org/officeDocument/2006/relationships/tags" Target="../tags/tag158.xml"/></Relationships>
</file>

<file path=ppt/slides/_rels/slide218.xml.rels><?xml version="1.0" encoding="UTF-8" standalone="yes"?>
<Relationships xmlns="http://schemas.openxmlformats.org/package/2006/relationships"><Relationship Id="rId3" Type="http://schemas.openxmlformats.org/officeDocument/2006/relationships/notesSlide" Target="../notesSlides/notesSlide215.xml"/><Relationship Id="rId2" Type="http://schemas.openxmlformats.org/officeDocument/2006/relationships/slideLayout" Target="../slideLayouts/slideLayout12.xml"/><Relationship Id="rId1" Type="http://schemas.openxmlformats.org/officeDocument/2006/relationships/tags" Target="../tags/tag159.xml"/></Relationships>
</file>

<file path=ppt/slides/_rels/slide219.xml.rels><?xml version="1.0" encoding="UTF-8" standalone="yes"?>
<Relationships xmlns="http://schemas.openxmlformats.org/package/2006/relationships"><Relationship Id="rId3" Type="http://schemas.openxmlformats.org/officeDocument/2006/relationships/notesSlide" Target="../notesSlides/notesSlide216.xml"/><Relationship Id="rId2" Type="http://schemas.openxmlformats.org/officeDocument/2006/relationships/slideLayout" Target="../slideLayouts/slideLayout12.xml"/><Relationship Id="rId1" Type="http://schemas.openxmlformats.org/officeDocument/2006/relationships/tags" Target="../tags/tag16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0.xml.rels><?xml version="1.0" encoding="UTF-8" standalone="yes"?>
<Relationships xmlns="http://schemas.openxmlformats.org/package/2006/relationships"><Relationship Id="rId3" Type="http://schemas.openxmlformats.org/officeDocument/2006/relationships/notesSlide" Target="../notesSlides/notesSlide217.xml"/><Relationship Id="rId2" Type="http://schemas.openxmlformats.org/officeDocument/2006/relationships/slideLayout" Target="../slideLayouts/slideLayout12.xml"/><Relationship Id="rId1" Type="http://schemas.openxmlformats.org/officeDocument/2006/relationships/tags" Target="../tags/tag161.xml"/></Relationships>
</file>

<file path=ppt/slides/_rels/slide221.xml.rels><?xml version="1.0" encoding="UTF-8" standalone="yes"?>
<Relationships xmlns="http://schemas.openxmlformats.org/package/2006/relationships"><Relationship Id="rId3" Type="http://schemas.openxmlformats.org/officeDocument/2006/relationships/notesSlide" Target="../notesSlides/notesSlide218.xml"/><Relationship Id="rId2" Type="http://schemas.openxmlformats.org/officeDocument/2006/relationships/slideLayout" Target="../slideLayouts/slideLayout12.xml"/><Relationship Id="rId1" Type="http://schemas.openxmlformats.org/officeDocument/2006/relationships/tags" Target="../tags/tag162.xml"/></Relationships>
</file>

<file path=ppt/slides/_rels/slide222.xml.rels><?xml version="1.0" encoding="UTF-8" standalone="yes"?>
<Relationships xmlns="http://schemas.openxmlformats.org/package/2006/relationships"><Relationship Id="rId3" Type="http://schemas.openxmlformats.org/officeDocument/2006/relationships/notesSlide" Target="../notesSlides/notesSlide219.xml"/><Relationship Id="rId2" Type="http://schemas.openxmlformats.org/officeDocument/2006/relationships/slideLayout" Target="../slideLayouts/slideLayout12.xml"/><Relationship Id="rId1" Type="http://schemas.openxmlformats.org/officeDocument/2006/relationships/tags" Target="../tags/tag163.xml"/></Relationships>
</file>

<file path=ppt/slides/_rels/slide223.xml.rels><?xml version="1.0" encoding="UTF-8" standalone="yes"?>
<Relationships xmlns="http://schemas.openxmlformats.org/package/2006/relationships"><Relationship Id="rId3" Type="http://schemas.openxmlformats.org/officeDocument/2006/relationships/notesSlide" Target="../notesSlides/notesSlide220.xml"/><Relationship Id="rId2" Type="http://schemas.openxmlformats.org/officeDocument/2006/relationships/slideLayout" Target="../slideLayouts/slideLayout12.xml"/><Relationship Id="rId1" Type="http://schemas.openxmlformats.org/officeDocument/2006/relationships/tags" Target="../tags/tag164.xml"/></Relationships>
</file>

<file path=ppt/slides/_rels/slide224.xml.rels><?xml version="1.0" encoding="UTF-8" standalone="yes"?>
<Relationships xmlns="http://schemas.openxmlformats.org/package/2006/relationships"><Relationship Id="rId3" Type="http://schemas.openxmlformats.org/officeDocument/2006/relationships/notesSlide" Target="../notesSlides/notesSlide221.xml"/><Relationship Id="rId2" Type="http://schemas.openxmlformats.org/officeDocument/2006/relationships/slideLayout" Target="../slideLayouts/slideLayout12.xml"/><Relationship Id="rId1" Type="http://schemas.openxmlformats.org/officeDocument/2006/relationships/tags" Target="../tags/tag165.xml"/></Relationships>
</file>

<file path=ppt/slides/_rels/slide225.xml.rels><?xml version="1.0" encoding="UTF-8" standalone="yes"?>
<Relationships xmlns="http://schemas.openxmlformats.org/package/2006/relationships"><Relationship Id="rId3" Type="http://schemas.openxmlformats.org/officeDocument/2006/relationships/notesSlide" Target="../notesSlides/notesSlide222.xml"/><Relationship Id="rId2" Type="http://schemas.openxmlformats.org/officeDocument/2006/relationships/slideLayout" Target="../slideLayouts/slideLayout12.xml"/><Relationship Id="rId1" Type="http://schemas.openxmlformats.org/officeDocument/2006/relationships/tags" Target="../tags/tag166.xml"/></Relationships>
</file>

<file path=ppt/slides/_rels/slide226.xml.rels><?xml version="1.0" encoding="UTF-8" standalone="yes"?>
<Relationships xmlns="http://schemas.openxmlformats.org/package/2006/relationships"><Relationship Id="rId3" Type="http://schemas.openxmlformats.org/officeDocument/2006/relationships/notesSlide" Target="../notesSlides/notesSlide223.xml"/><Relationship Id="rId2" Type="http://schemas.openxmlformats.org/officeDocument/2006/relationships/slideLayout" Target="../slideLayouts/slideLayout12.xml"/><Relationship Id="rId1" Type="http://schemas.openxmlformats.org/officeDocument/2006/relationships/tags" Target="../tags/tag167.xml"/></Relationships>
</file>

<file path=ppt/slides/_rels/slide227.xml.rels><?xml version="1.0" encoding="UTF-8" standalone="yes"?>
<Relationships xmlns="http://schemas.openxmlformats.org/package/2006/relationships"><Relationship Id="rId3" Type="http://schemas.openxmlformats.org/officeDocument/2006/relationships/notesSlide" Target="../notesSlides/notesSlide224.xml"/><Relationship Id="rId2" Type="http://schemas.openxmlformats.org/officeDocument/2006/relationships/slideLayout" Target="../slideLayouts/slideLayout12.xml"/><Relationship Id="rId1" Type="http://schemas.openxmlformats.org/officeDocument/2006/relationships/tags" Target="../tags/tag168.xml"/></Relationships>
</file>

<file path=ppt/slides/_rels/slide228.xml.rels><?xml version="1.0" encoding="UTF-8" standalone="yes"?>
<Relationships xmlns="http://schemas.openxmlformats.org/package/2006/relationships"><Relationship Id="rId3" Type="http://schemas.openxmlformats.org/officeDocument/2006/relationships/notesSlide" Target="../notesSlides/notesSlide225.xml"/><Relationship Id="rId2" Type="http://schemas.openxmlformats.org/officeDocument/2006/relationships/slideLayout" Target="../slideLayouts/slideLayout12.xml"/><Relationship Id="rId1" Type="http://schemas.openxmlformats.org/officeDocument/2006/relationships/tags" Target="../tags/tag169.xml"/></Relationships>
</file>

<file path=ppt/slides/_rels/slide229.xml.rels><?xml version="1.0" encoding="UTF-8" standalone="yes"?>
<Relationships xmlns="http://schemas.openxmlformats.org/package/2006/relationships"><Relationship Id="rId3" Type="http://schemas.openxmlformats.org/officeDocument/2006/relationships/notesSlide" Target="../notesSlides/notesSlide226.xml"/><Relationship Id="rId2" Type="http://schemas.openxmlformats.org/officeDocument/2006/relationships/slideLayout" Target="../slideLayouts/slideLayout12.xml"/><Relationship Id="rId1" Type="http://schemas.openxmlformats.org/officeDocument/2006/relationships/tags" Target="../tags/tag17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0.xml.rels><?xml version="1.0" encoding="UTF-8" standalone="yes"?>
<Relationships xmlns="http://schemas.openxmlformats.org/package/2006/relationships"><Relationship Id="rId3" Type="http://schemas.openxmlformats.org/officeDocument/2006/relationships/notesSlide" Target="../notesSlides/notesSlide227.xml"/><Relationship Id="rId2" Type="http://schemas.openxmlformats.org/officeDocument/2006/relationships/slideLayout" Target="../slideLayouts/slideLayout12.xml"/><Relationship Id="rId1" Type="http://schemas.openxmlformats.org/officeDocument/2006/relationships/tags" Target="../tags/tag171.xml"/></Relationships>
</file>

<file path=ppt/slides/_rels/slide231.xml.rels><?xml version="1.0" encoding="UTF-8" standalone="yes"?>
<Relationships xmlns="http://schemas.openxmlformats.org/package/2006/relationships"><Relationship Id="rId3" Type="http://schemas.openxmlformats.org/officeDocument/2006/relationships/notesSlide" Target="../notesSlides/notesSlide228.xml"/><Relationship Id="rId2" Type="http://schemas.openxmlformats.org/officeDocument/2006/relationships/slideLayout" Target="../slideLayouts/slideLayout12.xml"/><Relationship Id="rId1" Type="http://schemas.openxmlformats.org/officeDocument/2006/relationships/tags" Target="../tags/tag172.xml"/></Relationships>
</file>

<file path=ppt/slides/_rels/slide232.xml.rels><?xml version="1.0" encoding="UTF-8" standalone="yes"?>
<Relationships xmlns="http://schemas.openxmlformats.org/package/2006/relationships"><Relationship Id="rId3" Type="http://schemas.openxmlformats.org/officeDocument/2006/relationships/notesSlide" Target="../notesSlides/notesSlide229.xml"/><Relationship Id="rId2" Type="http://schemas.openxmlformats.org/officeDocument/2006/relationships/slideLayout" Target="../slideLayouts/slideLayout12.xml"/><Relationship Id="rId1" Type="http://schemas.openxmlformats.org/officeDocument/2006/relationships/tags" Target="../tags/tag173.xml"/></Relationships>
</file>

<file path=ppt/slides/_rels/slide233.xml.rels><?xml version="1.0" encoding="UTF-8" standalone="yes"?>
<Relationships xmlns="http://schemas.openxmlformats.org/package/2006/relationships"><Relationship Id="rId3" Type="http://schemas.openxmlformats.org/officeDocument/2006/relationships/notesSlide" Target="../notesSlides/notesSlide230.xml"/><Relationship Id="rId2" Type="http://schemas.openxmlformats.org/officeDocument/2006/relationships/slideLayout" Target="../slideLayouts/slideLayout12.xml"/><Relationship Id="rId1" Type="http://schemas.openxmlformats.org/officeDocument/2006/relationships/tags" Target="../tags/tag174.xml"/></Relationships>
</file>

<file path=ppt/slides/_rels/slide234.xml.rels><?xml version="1.0" encoding="UTF-8" standalone="yes"?>
<Relationships xmlns="http://schemas.openxmlformats.org/package/2006/relationships"><Relationship Id="rId3" Type="http://schemas.openxmlformats.org/officeDocument/2006/relationships/notesSlide" Target="../notesSlides/notesSlide231.xml"/><Relationship Id="rId2" Type="http://schemas.openxmlformats.org/officeDocument/2006/relationships/slideLayout" Target="../slideLayouts/slideLayout12.xml"/><Relationship Id="rId1" Type="http://schemas.openxmlformats.org/officeDocument/2006/relationships/tags" Target="../tags/tag175.xml"/></Relationships>
</file>

<file path=ppt/slides/_rels/slide235.xml.rels><?xml version="1.0" encoding="UTF-8" standalone="yes"?>
<Relationships xmlns="http://schemas.openxmlformats.org/package/2006/relationships"><Relationship Id="rId3" Type="http://schemas.openxmlformats.org/officeDocument/2006/relationships/notesSlide" Target="../notesSlides/notesSlide232.xml"/><Relationship Id="rId2" Type="http://schemas.openxmlformats.org/officeDocument/2006/relationships/slideLayout" Target="../slideLayouts/slideLayout12.xml"/><Relationship Id="rId1" Type="http://schemas.openxmlformats.org/officeDocument/2006/relationships/tags" Target="../tags/tag176.xml"/></Relationships>
</file>

<file path=ppt/slides/_rels/slide23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78.xml"/><Relationship Id="rId1" Type="http://schemas.openxmlformats.org/officeDocument/2006/relationships/tags" Target="../tags/tag177.xml"/><Relationship Id="rId5" Type="http://schemas.openxmlformats.org/officeDocument/2006/relationships/image" Target="../media/image1.jpeg"/><Relationship Id="rId4" Type="http://schemas.openxmlformats.org/officeDocument/2006/relationships/notesSlide" Target="../notesSlides/notesSlide233.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12.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12.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12.xml"/></Relationships>
</file>

<file path=ppt/slides/_rels/slide24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80.xml"/><Relationship Id="rId1" Type="http://schemas.openxmlformats.org/officeDocument/2006/relationships/tags" Target="../tags/tag179.xml"/><Relationship Id="rId4" Type="http://schemas.openxmlformats.org/officeDocument/2006/relationships/image" Target="../media/image1.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1.jpe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http://www.pep.com.cn/images/20021201/shuxuekb3.gif" TargetMode="External"/><Relationship Id="rId5" Type="http://schemas.openxmlformats.org/officeDocument/2006/relationships/image" Target="../media/image4.png"/><Relationship Id="rId4" Type="http://schemas.openxmlformats.org/officeDocument/2006/relationships/image" Target="http://www.pep.com.cn/images/20021201/shuxuekb2.gif"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image" Target="../media/image1.jpeg"/><Relationship Id="rId4" Type="http://schemas.openxmlformats.org/officeDocument/2006/relationships/notesSlide" Target="../notesSlides/notesSlide5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2.xml"/><Relationship Id="rId1" Type="http://schemas.openxmlformats.org/officeDocument/2006/relationships/tags" Target="../tags/tag9.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6.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2.xml"/><Relationship Id="rId1" Type="http://schemas.openxmlformats.org/officeDocument/2006/relationships/tags" Target="../tags/tag12.xml"/><Relationship Id="rId5" Type="http://schemas.openxmlformats.org/officeDocument/2006/relationships/image" Target="../media/image8.png"/><Relationship Id="rId4" Type="http://schemas.openxmlformats.org/officeDocument/2006/relationships/image" Target="../media/image7.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2.xml"/><Relationship Id="rId1" Type="http://schemas.openxmlformats.org/officeDocument/2006/relationships/tags" Target="../tags/tag13.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2.xml"/><Relationship Id="rId1" Type="http://schemas.openxmlformats.org/officeDocument/2006/relationships/tags" Target="../tags/tag15.xml"/><Relationship Id="rId4" Type="http://schemas.openxmlformats.org/officeDocument/2006/relationships/image" Target="../media/image9.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2.xml"/><Relationship Id="rId1" Type="http://schemas.openxmlformats.org/officeDocument/2006/relationships/tags" Target="../tags/tag16.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2.xml"/><Relationship Id="rId1" Type="http://schemas.openxmlformats.org/officeDocument/2006/relationships/tags" Target="../tags/tag18.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12.xml"/><Relationship Id="rId1" Type="http://schemas.openxmlformats.org/officeDocument/2006/relationships/tags" Target="../tags/tag19.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2.xml"/><Relationship Id="rId1" Type="http://schemas.openxmlformats.org/officeDocument/2006/relationships/tags" Target="../tags/tag20.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2.xml"/><Relationship Id="rId1" Type="http://schemas.openxmlformats.org/officeDocument/2006/relationships/tags" Target="../tags/tag21.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2.xml"/><Relationship Id="rId1" Type="http://schemas.openxmlformats.org/officeDocument/2006/relationships/tags" Target="../tags/tag22.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2.xml"/><Relationship Id="rId1" Type="http://schemas.openxmlformats.org/officeDocument/2006/relationships/tags" Target="../tags/tag23.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12.xml"/><Relationship Id="rId1" Type="http://schemas.openxmlformats.org/officeDocument/2006/relationships/tags" Target="../tags/tag2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2.xml"/><Relationship Id="rId1" Type="http://schemas.openxmlformats.org/officeDocument/2006/relationships/tags" Target="../tags/tag25.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2.xml"/><Relationship Id="rId1" Type="http://schemas.openxmlformats.org/officeDocument/2006/relationships/tags" Target="../tags/tag26.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2.xml"/><Relationship Id="rId1" Type="http://schemas.openxmlformats.org/officeDocument/2006/relationships/tags" Target="../tags/tag27.xml"/><Relationship Id="rId4" Type="http://schemas.openxmlformats.org/officeDocument/2006/relationships/image" Target="../media/image12.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2.xml"/><Relationship Id="rId1" Type="http://schemas.openxmlformats.org/officeDocument/2006/relationships/tags" Target="../tags/tag28.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2.xml"/><Relationship Id="rId1" Type="http://schemas.openxmlformats.org/officeDocument/2006/relationships/tags" Target="../tags/tag29.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2.xml"/><Relationship Id="rId1" Type="http://schemas.openxmlformats.org/officeDocument/2006/relationships/tags" Target="../tags/tag30.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12.xml"/><Relationship Id="rId1" Type="http://schemas.openxmlformats.org/officeDocument/2006/relationships/tags" Target="../tags/tag31.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2.xml"/><Relationship Id="rId1" Type="http://schemas.openxmlformats.org/officeDocument/2006/relationships/tags" Target="../tags/tag32.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12.xml"/><Relationship Id="rId1" Type="http://schemas.openxmlformats.org/officeDocument/2006/relationships/tags" Target="../tags/tag33.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2.xml"/><Relationship Id="rId1" Type="http://schemas.openxmlformats.org/officeDocument/2006/relationships/tags" Target="../tags/tag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12.xml"/><Relationship Id="rId1" Type="http://schemas.openxmlformats.org/officeDocument/2006/relationships/tags" Target="../tags/tag35.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2.xml"/><Relationship Id="rId1" Type="http://schemas.openxmlformats.org/officeDocument/2006/relationships/tags" Target="../tags/tag36.xml"/><Relationship Id="rId4" Type="http://schemas.openxmlformats.org/officeDocument/2006/relationships/image" Target="../media/image10.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2.xml"/><Relationship Id="rId1" Type="http://schemas.openxmlformats.org/officeDocument/2006/relationships/tags" Target="../tags/tag37.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2.xml"/><Relationship Id="rId1" Type="http://schemas.openxmlformats.org/officeDocument/2006/relationships/tags" Target="../tags/tag38.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2.xml"/><Relationship Id="rId1" Type="http://schemas.openxmlformats.org/officeDocument/2006/relationships/tags" Target="../tags/tag39.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2.xml"/><Relationship Id="rId1" Type="http://schemas.openxmlformats.org/officeDocument/2006/relationships/tags" Target="../tags/tag40.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2.xml"/><Relationship Id="rId1" Type="http://schemas.openxmlformats.org/officeDocument/2006/relationships/tags" Target="../tags/tag41.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2.xml"/><Relationship Id="rId1" Type="http://schemas.openxmlformats.org/officeDocument/2006/relationships/tags" Target="../tags/tag42.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2.xml"/><Relationship Id="rId1" Type="http://schemas.openxmlformats.org/officeDocument/2006/relationships/tags" Target="../tags/tag43.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12.xml"/><Relationship Id="rId1" Type="http://schemas.openxmlformats.org/officeDocument/2006/relationships/tags" Target="../tags/tag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D:\360data\重要数据\桌面\rolled newspaper (5)副本.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30441"/>
            <a:ext cx="12192000" cy="6136106"/>
          </a:xfrm>
          <a:prstGeom prst="rect">
            <a:avLst/>
          </a:prstGeom>
          <a:noFill/>
          <a:extLst>
            <a:ext uri="{909E8E84-426E-40DD-AFC4-6F175D3DCCD1}">
              <a14:hiddenFill xmlns:a14="http://schemas.microsoft.com/office/drawing/2010/main">
                <a:solidFill>
                  <a:srgbClr val="FFFFFF"/>
                </a:solidFill>
              </a14:hiddenFill>
            </a:ext>
          </a:extLst>
        </p:spPr>
      </p:pic>
      <p:sp>
        <p:nvSpPr>
          <p:cNvPr id="5" name="PA_库_矩形 6"/>
          <p:cNvSpPr/>
          <p:nvPr>
            <p:custDataLst>
              <p:tags r:id="rId1"/>
            </p:custDataLst>
          </p:nvPr>
        </p:nvSpPr>
        <p:spPr>
          <a:xfrm>
            <a:off x="0" y="1"/>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PA_库_矩形 6"/>
          <p:cNvSpPr/>
          <p:nvPr>
            <p:custDataLst>
              <p:tags r:id="rId2"/>
            </p:custDataLst>
          </p:nvPr>
        </p:nvSpPr>
        <p:spPr>
          <a:xfrm>
            <a:off x="0" y="5854390"/>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5" name="文本框 14"/>
          <p:cNvSpPr txBox="1"/>
          <p:nvPr/>
        </p:nvSpPr>
        <p:spPr>
          <a:xfrm>
            <a:off x="269975" y="2615297"/>
            <a:ext cx="11652046" cy="707884"/>
          </a:xfrm>
          <a:prstGeom prst="rect">
            <a:avLst/>
          </a:prstGeom>
          <a:noFill/>
        </p:spPr>
        <p:txBody>
          <a:bodyPr wrap="square" lIns="91438" tIns="45719" rIns="91438" bIns="45719" rtlCol="0">
            <a:spAutoFit/>
          </a:bodyPr>
          <a:lstStyle/>
          <a:p>
            <a:pPr lvl="0" algn="ctr">
              <a:defRPr/>
            </a:pPr>
            <a:r>
              <a:rPr lang="zh-CN" altLang="en-US" sz="4000" spc="600" dirty="0">
                <a:solidFill>
                  <a:srgbClr val="314371"/>
                </a:solidFill>
                <a:latin typeface="微软雅黑" panose="020B0503020204020204" pitchFamily="34" charset="-122"/>
                <a:ea typeface="微软雅黑" panose="020B0503020204020204" pitchFamily="34" charset="-122"/>
              </a:rPr>
              <a:t>第二章  小学数学课程标准解析</a:t>
            </a:r>
          </a:p>
        </p:txBody>
      </p:sp>
    </p:spTree>
    <p:extLst>
      <p:ext uri="{BB962C8B-B14F-4D97-AF65-F5344CB8AC3E}">
        <p14:creationId xmlns:p14="http://schemas.microsoft.com/office/powerpoint/2010/main" val="673373546"/>
      </p:ext>
    </p:extLst>
  </p:cSld>
  <p:clrMapOvr>
    <a:masterClrMapping/>
  </p:clrMapOvr>
  <mc:AlternateContent xmlns:mc="http://schemas.openxmlformats.org/markup-compatibility/2006" xmlns:p14="http://schemas.microsoft.com/office/powerpoint/2010/main">
    <mc:Choice Requires="p14">
      <p:transition spd="med" p14:dur="700" advTm="11307">
        <p:fade/>
      </p:transition>
    </mc:Choice>
    <mc:Fallback xmlns="">
      <p:transition spd="med" advTm="11307">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31336"/>
            <a:ext cx="10431496" cy="493234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40505"/>
            <a:ext cx="5003154"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156995" y="1782588"/>
            <a:ext cx="9647853" cy="3409459"/>
          </a:xfrm>
          <a:prstGeom prst="rect">
            <a:avLst/>
          </a:prstGeom>
          <a:noFill/>
        </p:spPr>
        <p:txBody>
          <a:bodyPr wrap="square" rtlCol="0">
            <a:spAutoFit/>
          </a:bodyPr>
          <a:lstStyle/>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教学活动是师生积极参与、交往互动、共同发展的过程。</a:t>
            </a:r>
          </a:p>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有效的数学教学活动是学生学与教师教的统一，学生是数学学习的主体，教师是数学学习的组织者、引导者与合作者</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3" name="矩形 12"/>
          <p:cNvSpPr/>
          <p:nvPr/>
        </p:nvSpPr>
        <p:spPr>
          <a:xfrm>
            <a:off x="882971" y="1109502"/>
            <a:ext cx="4893715"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理念</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之四</a:t>
            </a:r>
            <a:r>
              <a:rPr lang="en-US" altLang="zh-CN"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关</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于教学活动</a:t>
            </a:r>
            <a:endPar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梯形 2"/>
          <p:cNvSpPr/>
          <p:nvPr/>
        </p:nvSpPr>
        <p:spPr>
          <a:xfrm>
            <a:off x="-4549" y="160314"/>
            <a:ext cx="744734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5" name="文本框 38"/>
          <p:cNvSpPr txBox="1"/>
          <p:nvPr/>
        </p:nvSpPr>
        <p:spPr>
          <a:xfrm>
            <a:off x="-4549" y="258020"/>
            <a:ext cx="6936977"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2.1.3</a:t>
            </a:r>
            <a:r>
              <a:rPr lang="zh-CN" altLang="en-US" sz="3200" b="1" dirty="0">
                <a:latin typeface="微软雅黑" panose="020B0503020204020204" charset="-122"/>
                <a:ea typeface="微软雅黑" panose="020B0503020204020204" charset="-122"/>
                <a:sym typeface="微软雅黑" panose="020B0503020204020204" charset="-122"/>
              </a:rPr>
              <a:t>小学数学课程理念及其发展</a:t>
            </a:r>
          </a:p>
        </p:txBody>
      </p:sp>
    </p:spTree>
    <p:extLst>
      <p:ext uri="{BB962C8B-B14F-4D97-AF65-F5344CB8AC3E}">
        <p14:creationId xmlns:p14="http://schemas.microsoft.com/office/powerpoint/2010/main" val="58915725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98129"/>
            <a:ext cx="10365928" cy="4401205"/>
          </a:xfrm>
          <a:prstGeom prst="rect">
            <a:avLst/>
          </a:prstGeom>
          <a:noFill/>
        </p:spPr>
        <p:txBody>
          <a:bodyPr wrap="square" rtlCol="0">
            <a:spAutoFit/>
          </a:bodyPr>
          <a:lstStyle/>
          <a:p>
            <a:pPr lvl="0"/>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曹冲称象的故事</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）各种各样的秤</a:t>
            </a:r>
          </a:p>
          <a:p>
            <a:pPr lvl="0"/>
            <a:r>
              <a:rPr lang="zh-CN" altLang="en-US" sz="2800" dirty="0">
                <a:solidFill>
                  <a:prstClr val="black"/>
                </a:solidFill>
                <a:latin typeface="微软雅黑" panose="020B0503020204020204" pitchFamily="34" charset="-122"/>
                <a:ea typeface="微软雅黑" panose="020B0503020204020204" pitchFamily="34" charset="-122"/>
              </a:rPr>
              <a:t>组织学生收集各种称量物体质量的工具，如生活中常见的秤、实验室中用的天平等，扩展学生对称量工具及质量单位的认识。</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）都来“称一称”</a:t>
            </a:r>
          </a:p>
          <a:p>
            <a:pPr lvl="0"/>
            <a:r>
              <a:rPr lang="zh-CN" altLang="en-US" sz="2800" dirty="0">
                <a:solidFill>
                  <a:prstClr val="black"/>
                </a:solidFill>
                <a:latin typeface="微软雅黑" panose="020B0503020204020204" pitchFamily="34" charset="-122"/>
                <a:ea typeface="微软雅黑" panose="020B0503020204020204" pitchFamily="34" charset="-122"/>
              </a:rPr>
              <a:t>学生组建小组，使用某些秤或者已经称量好的物品作为称量工具，如用一袋盐作“秤”，去估一估、称一称，想办法得到教室内、生活中各类物品的质量，经历度量的过程，体会误差，归纳估测的方法，丰富并发展量感。</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97939829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745915"/>
          </a:xfrm>
          <a:prstGeom prst="rect">
            <a:avLst/>
          </a:prstGeom>
          <a:noFill/>
        </p:spPr>
        <p:txBody>
          <a:bodyPr wrap="square" rtlCol="0">
            <a:spAutoFit/>
          </a:bodyPr>
          <a:lstStyle/>
          <a:p>
            <a:pPr lvl="0">
              <a:lnSpc>
                <a:spcPct val="12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、数与运算</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）知道</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的倍数的特征，了解公倍数和最小公倍数，了解公因数和最大公因数，了解奇数、偶数、质数（或素数）和合数。</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）结合具体情境探索并理解小数和分数的意义，感悟计数单位；会进行小数、分数的转化，进一步发展数感和符号意识。</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）结合具体情境理解整数除法与分数的关</a:t>
            </a:r>
            <a:r>
              <a:rPr lang="zh-CN" altLang="en-US" sz="2800" dirty="0" smtClean="0">
                <a:solidFill>
                  <a:prstClr val="black"/>
                </a:solidFill>
                <a:latin typeface="微软雅黑" panose="020B0503020204020204" pitchFamily="34" charset="-122"/>
                <a:ea typeface="微软雅黑" panose="020B0503020204020204" pitchFamily="34" charset="-122"/>
              </a:rPr>
              <a:t>系。</a:t>
            </a:r>
            <a:endParaRPr lang="zh-CN" altLang="en-US" sz="2800"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）能进行简单的小数、分数四则运算和混合运算，感悟运算的一致性，发展运算能力和推理意识。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97939829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mc:AlternateContent xmlns:mc="http://schemas.openxmlformats.org/markup-compatibility/2006" xmlns:a14="http://schemas.microsoft.com/office/drawing/2010/main">
        <mc:Choice Requires="a14">
          <p:sp>
            <p:nvSpPr>
              <p:cNvPr id="5" name="文本框 4"/>
              <p:cNvSpPr txBox="1"/>
              <p:nvPr/>
            </p:nvSpPr>
            <p:spPr>
              <a:xfrm>
                <a:off x="814317" y="1745374"/>
                <a:ext cx="10365928" cy="4560031"/>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、数与运算</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除法可以写成分数的形式</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为什么</a:t>
                </a:r>
                <a:r>
                  <a:rPr lang="en-US" altLang="zh-CN" sz="2800" dirty="0">
                    <a:solidFill>
                      <a:prstClr val="black"/>
                    </a:solidFill>
                    <a:latin typeface="微软雅黑" panose="020B0503020204020204" pitchFamily="34" charset="-122"/>
                    <a:ea typeface="微软雅黑" panose="020B0503020204020204" pitchFamily="34" charset="-122"/>
                  </a:rPr>
                  <a:t>4÷2</a:t>
                </a:r>
                <a:r>
                  <a:rPr lang="zh-CN" altLang="en-US" sz="2800" dirty="0">
                    <a:solidFill>
                      <a:prstClr val="black"/>
                    </a:solidFill>
                    <a:latin typeface="微软雅黑" panose="020B0503020204020204" pitchFamily="34" charset="-122"/>
                    <a:ea typeface="微软雅黑" panose="020B0503020204020204" pitchFamily="34" charset="-122"/>
                  </a:rPr>
                  <a:t>可以写</a:t>
                </a:r>
                <a:r>
                  <a:rPr lang="zh-CN" altLang="en-US" sz="2800" dirty="0" smtClean="0">
                    <a:solidFill>
                      <a:prstClr val="black"/>
                    </a:solidFill>
                    <a:latin typeface="微软雅黑" panose="020B0503020204020204" pitchFamily="34" charset="-122"/>
                    <a:ea typeface="微软雅黑" panose="020B0503020204020204" pitchFamily="34" charset="-122"/>
                  </a:rPr>
                  <a:t>成</a:t>
                </a:r>
                <a14:m>
                  <m:oMath xmlns:m="http://schemas.openxmlformats.org/officeDocument/2006/math">
                    <m:f>
                      <m:fPr>
                        <m:ctrlPr>
                          <a:rPr lang="en-US" altLang="zh-CN" sz="2800" i="1" smtClean="0">
                            <a:solidFill>
                              <a:prstClr val="black"/>
                            </a:solidFill>
                            <a:latin typeface="Cambria Math"/>
                            <a:ea typeface="微软雅黑" panose="020B0503020204020204" pitchFamily="34" charset="-122"/>
                          </a:rPr>
                        </m:ctrlPr>
                      </m:fPr>
                      <m:num>
                        <m:r>
                          <a:rPr lang="en-US" altLang="zh-CN" sz="2800" b="0" i="1" smtClean="0">
                            <a:solidFill>
                              <a:prstClr val="black"/>
                            </a:solidFill>
                            <a:latin typeface="Cambria Math"/>
                            <a:ea typeface="微软雅黑" panose="020B0503020204020204" pitchFamily="34" charset="-122"/>
                          </a:rPr>
                          <m:t>4</m:t>
                        </m:r>
                      </m:num>
                      <m:den>
                        <m:r>
                          <a:rPr lang="en-US" altLang="zh-CN" sz="2800" b="0" i="1" smtClean="0">
                            <a:solidFill>
                              <a:prstClr val="black"/>
                            </a:solidFill>
                            <a:latin typeface="Cambria Math"/>
                            <a:ea typeface="微软雅黑" panose="020B0503020204020204" pitchFamily="34" charset="-122"/>
                          </a:rPr>
                          <m:t>2</m:t>
                        </m:r>
                      </m:den>
                    </m:f>
                  </m:oMath>
                </a14:m>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首先，可以通过除法运算的意义和分数的意义理解它们之间的等价关系。前者可以表示把</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个苹果平均分给</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个人，每人分到</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个；后者可以表示</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个苹果</a:t>
                </a:r>
                <a:r>
                  <a:rPr lang="zh-CN" altLang="en-US" sz="2800" dirty="0" smtClean="0">
                    <a:solidFill>
                      <a:prstClr val="black"/>
                    </a:solidFill>
                    <a:latin typeface="微软雅黑" panose="020B0503020204020204" pitchFamily="34" charset="-122"/>
                    <a:ea typeface="微软雅黑" panose="020B0503020204020204" pitchFamily="34" charset="-122"/>
                  </a:rPr>
                  <a:t>的</a:t>
                </a:r>
                <a14:m>
                  <m:oMath xmlns:m="http://schemas.openxmlformats.org/officeDocument/2006/math">
                    <m:f>
                      <m:fPr>
                        <m:ctrlPr>
                          <a:rPr lang="en-US" altLang="zh-CN" sz="2800" i="1" smtClean="0">
                            <a:solidFill>
                              <a:prstClr val="black"/>
                            </a:solidFill>
                            <a:latin typeface="Cambria Math"/>
                            <a:ea typeface="微软雅黑" panose="020B0503020204020204" pitchFamily="34" charset="-122"/>
                          </a:rPr>
                        </m:ctrlPr>
                      </m:fPr>
                      <m:num>
                        <m:r>
                          <a:rPr lang="en-US" altLang="zh-CN" sz="2800" b="0" i="1" smtClean="0">
                            <a:solidFill>
                              <a:prstClr val="black"/>
                            </a:solidFill>
                            <a:latin typeface="Cambria Math"/>
                            <a:ea typeface="微软雅黑" panose="020B0503020204020204" pitchFamily="34" charset="-122"/>
                          </a:rPr>
                          <m:t>1</m:t>
                        </m:r>
                      </m:num>
                      <m:den>
                        <m:r>
                          <a:rPr lang="en-US" altLang="zh-CN" sz="2800" b="0" i="1" smtClean="0">
                            <a:solidFill>
                              <a:prstClr val="black"/>
                            </a:solidFill>
                            <a:latin typeface="Cambria Math"/>
                            <a:ea typeface="微软雅黑" panose="020B0503020204020204" pitchFamily="34" charset="-122"/>
                          </a:rPr>
                          <m:t>2</m:t>
                        </m:r>
                      </m:den>
                    </m:f>
                  </m:oMath>
                </a14:m>
                <a:r>
                  <a:rPr lang="zh-CN" altLang="en-US" sz="2800" dirty="0" smtClean="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等价于</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个苹果。</a:t>
                </a:r>
              </a:p>
            </p:txBody>
          </p:sp>
        </mc:Choice>
        <mc:Fallback xmlns="">
          <p:sp>
            <p:nvSpPr>
              <p:cNvPr id="5" name="文本框 4"/>
              <p:cNvSpPr txBox="1">
                <a:spLocks noRot="1" noChangeAspect="1" noMove="1" noResize="1" noEditPoints="1" noAdjustHandles="1" noChangeArrowheads="1" noChangeShapeType="1" noTextEdit="1"/>
              </p:cNvSpPr>
              <p:nvPr/>
            </p:nvSpPr>
            <p:spPr>
              <a:xfrm>
                <a:off x="814317" y="1745374"/>
                <a:ext cx="10365928" cy="4560031"/>
              </a:xfrm>
              <a:prstGeom prst="rect">
                <a:avLst/>
              </a:prstGeom>
              <a:blipFill rotWithShape="1">
                <a:blip r:embed="rId4"/>
                <a:stretch>
                  <a:fillRect l="-1235"/>
                </a:stretch>
              </a:blipFill>
            </p:spPr>
            <p:txBody>
              <a:bodyPr/>
              <a:lstStyle/>
              <a:p>
                <a:r>
                  <a:rPr lang="zh-CN" altLang="en-US">
                    <a:noFill/>
                  </a:rPr>
                  <a:t> </a:t>
                </a:r>
              </a:p>
            </p:txBody>
          </p:sp>
        </mc:Fallback>
      </mc:AlternateContent>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73481513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745915"/>
          </a:xfrm>
          <a:prstGeom prst="rect">
            <a:avLst/>
          </a:prstGeom>
          <a:noFill/>
        </p:spPr>
        <p:txBody>
          <a:bodyPr wrap="square" rtlCol="0">
            <a:spAutoFit/>
          </a:bodyPr>
          <a:lstStyle/>
          <a:p>
            <a:pPr lvl="0">
              <a:lnSpc>
                <a:spcPct val="12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、数与运算</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除法可以写成分数的形式</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其次，通过算理进行一般性说明。怎样知道“</a:t>
            </a:r>
            <a:r>
              <a:rPr lang="en-US" altLang="zh-CN" sz="2800" dirty="0">
                <a:solidFill>
                  <a:prstClr val="black"/>
                </a:solidFill>
                <a:latin typeface="微软雅黑" panose="020B0503020204020204" pitchFamily="34" charset="-122"/>
                <a:ea typeface="微软雅黑" panose="020B0503020204020204" pitchFamily="34" charset="-122"/>
              </a:rPr>
              <a:t>4÷2=△”</a:t>
            </a:r>
            <a:r>
              <a:rPr lang="zh-CN" altLang="en-US" sz="2800" dirty="0">
                <a:solidFill>
                  <a:prstClr val="black"/>
                </a:solidFill>
                <a:latin typeface="微软雅黑" panose="020B0503020204020204" pitchFamily="34" charset="-122"/>
                <a:ea typeface="微软雅黑" panose="020B0503020204020204" pitchFamily="34" charset="-122"/>
              </a:rPr>
              <a:t>中的“△”是多少？由于除法是乘法的逆运算，它等价于“</a:t>
            </a:r>
            <a:r>
              <a:rPr lang="en-US" altLang="zh-CN" sz="2800" dirty="0">
                <a:solidFill>
                  <a:prstClr val="black"/>
                </a:solidFill>
                <a:latin typeface="微软雅黑" panose="020B0503020204020204" pitchFamily="34" charset="-122"/>
                <a:ea typeface="微软雅黑" panose="020B0503020204020204" pitchFamily="34" charset="-122"/>
              </a:rPr>
              <a:t>4=△×2”</a:t>
            </a:r>
            <a:r>
              <a:rPr lang="zh-CN" altLang="en-US" sz="2800" dirty="0">
                <a:solidFill>
                  <a:prstClr val="black"/>
                </a:solidFill>
                <a:latin typeface="微软雅黑" panose="020B0503020204020204" pitchFamily="34" charset="-122"/>
                <a:ea typeface="微软雅黑" panose="020B0503020204020204" pitchFamily="34" charset="-122"/>
              </a:rPr>
              <a:t>。根据等式的基本性质，等号两边同乘</a:t>
            </a:r>
            <a:r>
              <a:rPr lang="en-US" altLang="zh-CN" sz="2800" dirty="0">
                <a:solidFill>
                  <a:prstClr val="black"/>
                </a:solidFill>
                <a:latin typeface="微软雅黑" panose="020B0503020204020204" pitchFamily="34" charset="-122"/>
                <a:ea typeface="微软雅黑" panose="020B0503020204020204" pitchFamily="34" charset="-122"/>
              </a:rPr>
              <a:t>1/2</a:t>
            </a:r>
            <a:r>
              <a:rPr lang="zh-CN" altLang="en-US" sz="2800" dirty="0">
                <a:solidFill>
                  <a:prstClr val="black"/>
                </a:solidFill>
                <a:latin typeface="微软雅黑" panose="020B0503020204020204" pitchFamily="34" charset="-122"/>
                <a:ea typeface="微软雅黑" panose="020B0503020204020204" pitchFamily="34" charset="-122"/>
              </a:rPr>
              <a:t>后等式不变，计算得到</a:t>
            </a:r>
            <a:r>
              <a:rPr lang="en-US" altLang="zh-CN" sz="2800" dirty="0">
                <a:solidFill>
                  <a:prstClr val="black"/>
                </a:solidFill>
                <a:latin typeface="微软雅黑" panose="020B0503020204020204" pitchFamily="34" charset="-122"/>
                <a:ea typeface="微软雅黑" panose="020B0503020204020204" pitchFamily="34" charset="-122"/>
              </a:rPr>
              <a:t>4×1/2=△</a:t>
            </a:r>
            <a:r>
              <a:rPr lang="zh-CN" altLang="en-US" sz="2800" dirty="0">
                <a:solidFill>
                  <a:prstClr val="black"/>
                </a:solidFill>
                <a:latin typeface="微软雅黑" panose="020B0503020204020204" pitchFamily="34" charset="-122"/>
                <a:ea typeface="微软雅黑" panose="020B0503020204020204" pitchFamily="34" charset="-122"/>
              </a:rPr>
              <a:t>。根据基本事实“等量的等量相等”，所以</a:t>
            </a:r>
            <a:r>
              <a:rPr lang="en-US" altLang="zh-CN" sz="2800" dirty="0">
                <a:solidFill>
                  <a:prstClr val="black"/>
                </a:solidFill>
                <a:latin typeface="微软雅黑" panose="020B0503020204020204" pitchFamily="34" charset="-122"/>
                <a:ea typeface="微软雅黑" panose="020B0503020204020204" pitchFamily="34" charset="-122"/>
              </a:rPr>
              <a:t>4÷2=4×1/2</a:t>
            </a:r>
            <a:r>
              <a:rPr lang="zh-CN" altLang="en-US" sz="2800" dirty="0">
                <a:solidFill>
                  <a:prstClr val="black"/>
                </a:solidFill>
                <a:latin typeface="微软雅黑" panose="020B0503020204020204" pitchFamily="34" charset="-122"/>
                <a:ea typeface="微软雅黑" panose="020B0503020204020204" pitchFamily="34" charset="-122"/>
              </a:rPr>
              <a:t>成立。</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最后，因为</a:t>
            </a:r>
            <a:r>
              <a:rPr lang="en-US" altLang="zh-CN" sz="2800" dirty="0">
                <a:solidFill>
                  <a:prstClr val="black"/>
                </a:solidFill>
                <a:latin typeface="微软雅黑" panose="020B0503020204020204" pitchFamily="34" charset="-122"/>
                <a:ea typeface="微软雅黑" panose="020B0503020204020204" pitchFamily="34" charset="-122"/>
              </a:rPr>
              <a:t>4×1/2</a:t>
            </a:r>
            <a:r>
              <a:rPr lang="zh-CN" altLang="en-US" sz="2800" dirty="0">
                <a:solidFill>
                  <a:prstClr val="black"/>
                </a:solidFill>
                <a:latin typeface="微软雅黑" panose="020B0503020204020204" pitchFamily="34" charset="-122"/>
                <a:ea typeface="微软雅黑" panose="020B0503020204020204" pitchFamily="34" charset="-122"/>
              </a:rPr>
              <a:t>表示</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个</a:t>
            </a:r>
            <a:r>
              <a:rPr lang="en-US" altLang="zh-CN" sz="2800" dirty="0">
                <a:solidFill>
                  <a:prstClr val="black"/>
                </a:solidFill>
                <a:latin typeface="微软雅黑" panose="020B0503020204020204" pitchFamily="34" charset="-122"/>
                <a:ea typeface="微软雅黑" panose="020B0503020204020204" pitchFamily="34" charset="-122"/>
              </a:rPr>
              <a:t>1/2</a:t>
            </a:r>
            <a:r>
              <a:rPr lang="zh-CN" altLang="en-US" sz="2800" dirty="0">
                <a:solidFill>
                  <a:prstClr val="black"/>
                </a:solidFill>
                <a:latin typeface="微软雅黑" panose="020B0503020204020204" pitchFamily="34" charset="-122"/>
                <a:ea typeface="微软雅黑" panose="020B0503020204020204" pitchFamily="34" charset="-122"/>
              </a:rPr>
              <a:t>相加，所以写成</a:t>
            </a:r>
            <a:r>
              <a:rPr lang="en-US" altLang="zh-CN" sz="2800" dirty="0">
                <a:solidFill>
                  <a:prstClr val="black"/>
                </a:solidFill>
                <a:latin typeface="微软雅黑" panose="020B0503020204020204" pitchFamily="34" charset="-122"/>
                <a:ea typeface="微软雅黑" panose="020B0503020204020204" pitchFamily="34" charset="-122"/>
              </a:rPr>
              <a:t>4/2</a:t>
            </a:r>
            <a:r>
              <a:rPr lang="zh-CN" altLang="en-US" sz="2800" dirty="0">
                <a:solidFill>
                  <a:prstClr val="black"/>
                </a:solidFill>
                <a:latin typeface="微软雅黑" panose="020B0503020204020204" pitchFamily="34" charset="-122"/>
                <a:ea typeface="微软雅黑" panose="020B0503020204020204" pitchFamily="34" charset="-122"/>
              </a:rPr>
              <a:t>，即</a:t>
            </a:r>
            <a:r>
              <a:rPr lang="en-US" altLang="zh-CN" sz="2800" dirty="0">
                <a:solidFill>
                  <a:prstClr val="black"/>
                </a:solidFill>
                <a:latin typeface="微软雅黑" panose="020B0503020204020204" pitchFamily="34" charset="-122"/>
                <a:ea typeface="微软雅黑" panose="020B0503020204020204" pitchFamily="34" charset="-122"/>
              </a:rPr>
              <a:t>4÷2=4/2</a:t>
            </a:r>
            <a:r>
              <a:rPr lang="zh-CN" altLang="en-US" sz="2800" dirty="0">
                <a:solidFill>
                  <a:prstClr val="black"/>
                </a:solidFill>
                <a:latin typeface="微软雅黑" panose="020B0503020204020204" pitchFamily="34" charset="-122"/>
                <a:ea typeface="微软雅黑" panose="020B0503020204020204" pitchFamily="34" charset="-122"/>
              </a:rPr>
              <a:t>。这个结果表明，除以一个数等于乘这个数的倒数</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49229546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323987"/>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）根据具体情境理解等式的基本性</a:t>
            </a:r>
            <a:r>
              <a:rPr lang="zh-CN" altLang="en-US" sz="2800" dirty="0" smtClean="0">
                <a:solidFill>
                  <a:prstClr val="black"/>
                </a:solidFill>
                <a:latin typeface="微软雅黑" panose="020B0503020204020204" pitchFamily="34" charset="-122"/>
                <a:ea typeface="微软雅黑" panose="020B0503020204020204" pitchFamily="34" charset="-122"/>
              </a:rPr>
              <a:t>质。</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等式的基本性质</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观察下面两组算式，你有什么发现？与同伴交流，尝试解释你的发现</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graphicFrame>
        <p:nvGraphicFramePr>
          <p:cNvPr id="15" name="表格 14"/>
          <p:cNvGraphicFramePr>
            <a:graphicFrameLocks noGrp="1"/>
          </p:cNvGraphicFramePr>
          <p:nvPr>
            <p:extLst>
              <p:ext uri="{D42A27DB-BD31-4B8C-83A1-F6EECF244321}">
                <p14:modId xmlns:p14="http://schemas.microsoft.com/office/powerpoint/2010/main" val="4047396436"/>
              </p:ext>
            </p:extLst>
          </p:nvPr>
        </p:nvGraphicFramePr>
        <p:xfrm>
          <a:off x="2190491" y="4498288"/>
          <a:ext cx="2698750" cy="1462897"/>
        </p:xfrm>
        <a:graphic>
          <a:graphicData uri="http://schemas.openxmlformats.org/drawingml/2006/table">
            <a:tbl>
              <a:tblPr firstRow="1" firstCol="1" bandRow="1"/>
              <a:tblGrid>
                <a:gridCol w="2698750"/>
              </a:tblGrid>
              <a:tr h="1462897">
                <a:tc>
                  <a:txBody>
                    <a:bodyPr/>
                    <a:lstStyle/>
                    <a:p>
                      <a:pPr indent="127000" algn="just">
                        <a:lnSpc>
                          <a:spcPct val="125000"/>
                        </a:lnSpc>
                        <a:spcAft>
                          <a:spcPts val="0"/>
                        </a:spcAft>
                      </a:pPr>
                      <a:r>
                        <a:rPr lang="en-US" sz="2400" kern="100" dirty="0">
                          <a:effectLst/>
                          <a:latin typeface="Times New Roman"/>
                          <a:ea typeface="仿宋"/>
                        </a:rPr>
                        <a:t>20</a:t>
                      </a:r>
                      <a:r>
                        <a:rPr lang="zh-CN" sz="2400" kern="100" dirty="0">
                          <a:effectLst/>
                          <a:latin typeface="Times New Roman"/>
                          <a:ea typeface="仿宋"/>
                        </a:rPr>
                        <a:t>×</a:t>
                      </a:r>
                      <a:r>
                        <a:rPr lang="en-US" sz="2400" kern="100" dirty="0">
                          <a:effectLst/>
                          <a:latin typeface="Times New Roman"/>
                          <a:ea typeface="仿宋"/>
                        </a:rPr>
                        <a:t>3=60</a:t>
                      </a:r>
                      <a:endParaRPr lang="zh-CN" sz="2400" kern="100" dirty="0">
                        <a:effectLst/>
                        <a:latin typeface="Times New Roman"/>
                        <a:ea typeface="仿宋"/>
                      </a:endParaRPr>
                    </a:p>
                    <a:p>
                      <a:pPr indent="127000" algn="l">
                        <a:lnSpc>
                          <a:spcPct val="125000"/>
                        </a:lnSpc>
                        <a:spcAft>
                          <a:spcPts val="0"/>
                        </a:spcAft>
                      </a:pPr>
                      <a:r>
                        <a:rPr lang="en-US" sz="2400" kern="100" dirty="0">
                          <a:effectLst/>
                          <a:latin typeface="Times New Roman"/>
                          <a:ea typeface="仿宋"/>
                        </a:rPr>
                        <a:t>20</a:t>
                      </a:r>
                      <a:r>
                        <a:rPr lang="zh-CN" sz="2400" kern="100" dirty="0">
                          <a:effectLst/>
                          <a:latin typeface="Times New Roman"/>
                          <a:ea typeface="仿宋"/>
                        </a:rPr>
                        <a:t>×</a:t>
                      </a:r>
                      <a:r>
                        <a:rPr lang="en-US" sz="2400" kern="100" dirty="0">
                          <a:effectLst/>
                          <a:latin typeface="Times New Roman"/>
                          <a:ea typeface="仿宋"/>
                        </a:rPr>
                        <a:t>3</a:t>
                      </a:r>
                      <a:r>
                        <a:rPr lang="zh-CN" sz="2400" kern="100" dirty="0">
                          <a:effectLst/>
                          <a:latin typeface="Times New Roman"/>
                          <a:ea typeface="仿宋"/>
                        </a:rPr>
                        <a:t>×</a:t>
                      </a:r>
                      <a:r>
                        <a:rPr lang="en-US" sz="2400" kern="100" dirty="0">
                          <a:effectLst/>
                          <a:latin typeface="Times New Roman"/>
                          <a:ea typeface="仿宋"/>
                        </a:rPr>
                        <a:t>4=60</a:t>
                      </a:r>
                      <a:r>
                        <a:rPr lang="zh-CN" sz="2400" kern="100" dirty="0">
                          <a:effectLst/>
                          <a:latin typeface="Times New Roman"/>
                          <a:ea typeface="仿宋"/>
                        </a:rPr>
                        <a:t>×</a:t>
                      </a:r>
                      <a:r>
                        <a:rPr lang="en-US" sz="2400" kern="100" dirty="0">
                          <a:effectLst/>
                          <a:latin typeface="Times New Roman"/>
                          <a:ea typeface="仿宋"/>
                        </a:rPr>
                        <a:t>4</a:t>
                      </a:r>
                      <a:endParaRPr lang="zh-CN" sz="2400" kern="100" dirty="0">
                        <a:effectLst/>
                        <a:latin typeface="Times New Roman"/>
                        <a:ea typeface="仿宋"/>
                      </a:endParaRPr>
                    </a:p>
                    <a:p>
                      <a:pPr indent="127000" algn="l">
                        <a:lnSpc>
                          <a:spcPct val="125000"/>
                        </a:lnSpc>
                        <a:spcAft>
                          <a:spcPts val="0"/>
                        </a:spcAft>
                      </a:pPr>
                      <a:r>
                        <a:rPr lang="en-US" sz="2400" kern="100" dirty="0">
                          <a:effectLst/>
                          <a:latin typeface="Times New Roman"/>
                          <a:ea typeface="仿宋"/>
                        </a:rPr>
                        <a:t>20</a:t>
                      </a:r>
                      <a:r>
                        <a:rPr lang="zh-CN" sz="2400" kern="100" dirty="0">
                          <a:effectLst/>
                          <a:latin typeface="Times New Roman"/>
                          <a:ea typeface="仿宋"/>
                        </a:rPr>
                        <a:t>×</a:t>
                      </a:r>
                      <a:r>
                        <a:rPr lang="en-US" sz="2400" kern="100" dirty="0">
                          <a:effectLst/>
                          <a:latin typeface="Times New Roman"/>
                          <a:ea typeface="仿宋"/>
                        </a:rPr>
                        <a:t>3</a:t>
                      </a:r>
                      <a:r>
                        <a:rPr lang="zh-CN" sz="2400" kern="100" dirty="0">
                          <a:effectLst/>
                          <a:latin typeface="Times New Roman"/>
                          <a:ea typeface="仿宋"/>
                        </a:rPr>
                        <a:t>÷</a:t>
                      </a:r>
                      <a:r>
                        <a:rPr lang="en-US" sz="2400" kern="100" dirty="0">
                          <a:effectLst/>
                          <a:latin typeface="Times New Roman"/>
                          <a:ea typeface="仿宋"/>
                        </a:rPr>
                        <a:t>2=60</a:t>
                      </a:r>
                      <a:r>
                        <a:rPr lang="zh-CN" sz="2400" kern="100" dirty="0">
                          <a:effectLst/>
                          <a:latin typeface="Times New Roman"/>
                          <a:ea typeface="仿宋"/>
                        </a:rPr>
                        <a:t>÷</a:t>
                      </a:r>
                      <a:r>
                        <a:rPr lang="en-US" sz="2400" kern="100" dirty="0">
                          <a:effectLst/>
                          <a:latin typeface="Times New Roman"/>
                          <a:ea typeface="仿宋"/>
                        </a:rPr>
                        <a:t>2</a:t>
                      </a:r>
                      <a:endParaRPr lang="zh-CN" sz="2400" kern="100" dirty="0">
                        <a:effectLst/>
                        <a:latin typeface="Times New Roman"/>
                        <a:ea typeface="仿宋"/>
                      </a:endParaRPr>
                    </a:p>
                  </a:txBody>
                  <a:tcPr marL="68570" marR="6857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6" name="表格 15"/>
          <p:cNvGraphicFramePr>
            <a:graphicFrameLocks noGrp="1"/>
          </p:cNvGraphicFramePr>
          <p:nvPr>
            <p:extLst>
              <p:ext uri="{D42A27DB-BD31-4B8C-83A1-F6EECF244321}">
                <p14:modId xmlns:p14="http://schemas.microsoft.com/office/powerpoint/2010/main" val="3355673248"/>
              </p:ext>
            </p:extLst>
          </p:nvPr>
        </p:nvGraphicFramePr>
        <p:xfrm>
          <a:off x="5997281" y="4492305"/>
          <a:ext cx="3269811" cy="1371600"/>
        </p:xfrm>
        <a:graphic>
          <a:graphicData uri="http://schemas.openxmlformats.org/drawingml/2006/table">
            <a:tbl>
              <a:tblPr firstRow="1" firstCol="1" bandRow="1"/>
              <a:tblGrid>
                <a:gridCol w="3269811"/>
              </a:tblGrid>
              <a:tr h="1154112">
                <a:tc>
                  <a:txBody>
                    <a:bodyPr/>
                    <a:lstStyle/>
                    <a:p>
                      <a:pPr indent="127000" algn="just">
                        <a:lnSpc>
                          <a:spcPct val="125000"/>
                        </a:lnSpc>
                        <a:spcAft>
                          <a:spcPts val="0"/>
                        </a:spcAft>
                      </a:pPr>
                      <a:r>
                        <a:rPr lang="en-US" sz="2400" kern="100" dirty="0">
                          <a:effectLst/>
                          <a:latin typeface="Times New Roman"/>
                          <a:ea typeface="仿宋"/>
                        </a:rPr>
                        <a:t>17</a:t>
                      </a:r>
                      <a:r>
                        <a:rPr lang="zh-CN" sz="2400" kern="100" dirty="0">
                          <a:effectLst/>
                          <a:latin typeface="Times New Roman"/>
                          <a:ea typeface="仿宋"/>
                        </a:rPr>
                        <a:t>＋</a:t>
                      </a:r>
                      <a:r>
                        <a:rPr lang="en-US" sz="2400" kern="100" dirty="0">
                          <a:effectLst/>
                          <a:latin typeface="Times New Roman"/>
                          <a:ea typeface="仿宋"/>
                        </a:rPr>
                        <a:t>8=25</a:t>
                      </a:r>
                      <a:endParaRPr lang="zh-CN" sz="2400" kern="100" dirty="0">
                        <a:effectLst/>
                        <a:latin typeface="Times New Roman"/>
                        <a:ea typeface="仿宋"/>
                      </a:endParaRPr>
                    </a:p>
                    <a:p>
                      <a:pPr indent="127000" algn="l">
                        <a:lnSpc>
                          <a:spcPct val="125000"/>
                        </a:lnSpc>
                        <a:spcAft>
                          <a:spcPts val="0"/>
                        </a:spcAft>
                      </a:pPr>
                      <a:r>
                        <a:rPr lang="en-US" sz="2400" kern="100" dirty="0">
                          <a:effectLst/>
                          <a:latin typeface="Times New Roman"/>
                          <a:ea typeface="仿宋"/>
                        </a:rPr>
                        <a:t>17</a:t>
                      </a:r>
                      <a:r>
                        <a:rPr lang="zh-CN" sz="2400" kern="100" dirty="0">
                          <a:effectLst/>
                          <a:latin typeface="Times New Roman"/>
                          <a:ea typeface="仿宋"/>
                        </a:rPr>
                        <a:t>＋</a:t>
                      </a:r>
                      <a:r>
                        <a:rPr lang="en-US" sz="2400" kern="100" dirty="0">
                          <a:effectLst/>
                          <a:latin typeface="Times New Roman"/>
                          <a:ea typeface="仿宋"/>
                        </a:rPr>
                        <a:t>8</a:t>
                      </a:r>
                      <a:r>
                        <a:rPr lang="zh-CN" sz="2400" kern="100" dirty="0">
                          <a:effectLst/>
                          <a:latin typeface="Times New Roman"/>
                          <a:ea typeface="仿宋"/>
                        </a:rPr>
                        <a:t>－</a:t>
                      </a:r>
                      <a:r>
                        <a:rPr lang="en-US" sz="2400" kern="100" dirty="0">
                          <a:effectLst/>
                          <a:latin typeface="Times New Roman"/>
                          <a:ea typeface="仿宋"/>
                        </a:rPr>
                        <a:t>5=25</a:t>
                      </a:r>
                      <a:r>
                        <a:rPr lang="zh-CN" sz="2400" kern="100" dirty="0">
                          <a:effectLst/>
                          <a:latin typeface="Times New Roman"/>
                          <a:ea typeface="仿宋"/>
                        </a:rPr>
                        <a:t>－</a:t>
                      </a:r>
                      <a:r>
                        <a:rPr lang="en-US" sz="2400" kern="100" dirty="0">
                          <a:effectLst/>
                          <a:latin typeface="Times New Roman"/>
                          <a:ea typeface="仿宋"/>
                        </a:rPr>
                        <a:t>5</a:t>
                      </a:r>
                      <a:endParaRPr lang="zh-CN" sz="2400" kern="100" dirty="0">
                        <a:effectLst/>
                        <a:latin typeface="Times New Roman"/>
                        <a:ea typeface="仿宋"/>
                      </a:endParaRPr>
                    </a:p>
                    <a:p>
                      <a:pPr indent="127000" algn="l">
                        <a:lnSpc>
                          <a:spcPct val="125000"/>
                        </a:lnSpc>
                        <a:spcAft>
                          <a:spcPts val="0"/>
                        </a:spcAft>
                      </a:pPr>
                      <a:r>
                        <a:rPr lang="en-US" sz="2400" kern="100" dirty="0">
                          <a:effectLst/>
                          <a:latin typeface="Times New Roman"/>
                          <a:ea typeface="仿宋"/>
                        </a:rPr>
                        <a:t>17</a:t>
                      </a:r>
                      <a:r>
                        <a:rPr lang="zh-CN" sz="2400" kern="100" dirty="0">
                          <a:effectLst/>
                          <a:latin typeface="Times New Roman"/>
                          <a:ea typeface="仿宋"/>
                        </a:rPr>
                        <a:t>＋</a:t>
                      </a:r>
                      <a:r>
                        <a:rPr lang="en-US" sz="2400" kern="100" dirty="0">
                          <a:effectLst/>
                          <a:latin typeface="Times New Roman"/>
                          <a:ea typeface="仿宋"/>
                        </a:rPr>
                        <a:t>8</a:t>
                      </a:r>
                      <a:r>
                        <a:rPr lang="zh-CN" sz="2400" kern="100" dirty="0">
                          <a:effectLst/>
                          <a:latin typeface="Times New Roman"/>
                          <a:ea typeface="仿宋"/>
                        </a:rPr>
                        <a:t>＋</a:t>
                      </a:r>
                      <a:r>
                        <a:rPr lang="en-US" sz="2400" kern="100" dirty="0">
                          <a:effectLst/>
                          <a:latin typeface="Times New Roman"/>
                          <a:ea typeface="仿宋"/>
                        </a:rPr>
                        <a:t>10=25</a:t>
                      </a:r>
                      <a:r>
                        <a:rPr lang="zh-CN" sz="2400" kern="100" dirty="0">
                          <a:effectLst/>
                          <a:latin typeface="Times New Roman"/>
                          <a:ea typeface="仿宋"/>
                        </a:rPr>
                        <a:t>＋</a:t>
                      </a:r>
                      <a:r>
                        <a:rPr lang="en-US" sz="2400" kern="100" dirty="0">
                          <a:effectLst/>
                          <a:latin typeface="Times New Roman"/>
                          <a:ea typeface="仿宋"/>
                        </a:rPr>
                        <a:t>10</a:t>
                      </a:r>
                      <a:endParaRPr lang="zh-CN" sz="2400" kern="100" dirty="0">
                        <a:effectLst/>
                        <a:latin typeface="Times New Roman"/>
                        <a:ea typeface="仿宋"/>
                      </a:endParaRPr>
                    </a:p>
                  </a:txBody>
                  <a:tcPr marL="68564" marR="6856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481513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61664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等式的基本性质</a:t>
            </a:r>
          </a:p>
          <a:p>
            <a:pPr lvl="0">
              <a:lnSpc>
                <a:spcPct val="15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这两组等式表达了等式的两个基本性质。第一组是等式的性质</a:t>
            </a:r>
            <a:r>
              <a:rPr lang="en-US" altLang="zh-CN" sz="2800" dirty="0">
                <a:solidFill>
                  <a:prstClr val="black"/>
                </a:solidFill>
                <a:latin typeface="微软雅黑" panose="020B0503020204020204" pitchFamily="34" charset="-122"/>
                <a:ea typeface="微软雅黑" panose="020B0503020204020204" pitchFamily="34" charset="-122"/>
              </a:rPr>
              <a:t>Ⅰ</a:t>
            </a:r>
            <a:r>
              <a:rPr lang="zh-CN" altLang="en-US" sz="2800" dirty="0">
                <a:solidFill>
                  <a:prstClr val="black"/>
                </a:solidFill>
                <a:latin typeface="微软雅黑" panose="020B0503020204020204" pitchFamily="34" charset="-122"/>
                <a:ea typeface="微软雅黑" panose="020B0503020204020204" pitchFamily="34" charset="-122"/>
              </a:rPr>
              <a:t>，即“等式两边同时加或减同一个数，等式两边仍然相等”。第二组是等式的性质</a:t>
            </a:r>
            <a:r>
              <a:rPr lang="en-US" altLang="zh-CN" sz="2800" dirty="0">
                <a:solidFill>
                  <a:prstClr val="black"/>
                </a:solidFill>
                <a:latin typeface="微软雅黑" panose="020B0503020204020204" pitchFamily="34" charset="-122"/>
                <a:ea typeface="微软雅黑" panose="020B0503020204020204" pitchFamily="34" charset="-122"/>
              </a:rPr>
              <a:t>Ⅱ</a:t>
            </a:r>
            <a:r>
              <a:rPr lang="zh-CN" altLang="en-US" sz="2800" dirty="0">
                <a:solidFill>
                  <a:prstClr val="black"/>
                </a:solidFill>
                <a:latin typeface="微软雅黑" panose="020B0503020204020204" pitchFamily="34" charset="-122"/>
                <a:ea typeface="微软雅黑" panose="020B0503020204020204" pitchFamily="34" charset="-122"/>
              </a:rPr>
              <a:t>，即“等式两边乘同一个数，或除以同一个不为</a:t>
            </a:r>
            <a:r>
              <a:rPr lang="en-US" altLang="zh-CN" sz="2800" dirty="0">
                <a:solidFill>
                  <a:prstClr val="black"/>
                </a:solidFill>
                <a:latin typeface="微软雅黑" panose="020B0503020204020204" pitchFamily="34" charset="-122"/>
                <a:ea typeface="微软雅黑" panose="020B0503020204020204" pitchFamily="34" charset="-122"/>
              </a:rPr>
              <a:t>0</a:t>
            </a:r>
            <a:r>
              <a:rPr lang="zh-CN" altLang="en-US" sz="2800" dirty="0">
                <a:solidFill>
                  <a:prstClr val="black"/>
                </a:solidFill>
                <a:latin typeface="微软雅黑" panose="020B0503020204020204" pitchFamily="34" charset="-122"/>
                <a:ea typeface="微软雅黑" panose="020B0503020204020204" pitchFamily="34" charset="-122"/>
              </a:rPr>
              <a:t>的数，等式两边仍然相等”。这两个基本性质同样适用于含有未知数的等式，在后续学习方程时会用到。</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65548312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61664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）在解决实际问题的过程中，会选择合适的方法进行估算</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估算的上界和下界</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李阿姨去商店购物，带了</a:t>
            </a:r>
            <a:r>
              <a:rPr lang="en-US" altLang="zh-CN" sz="2800" dirty="0">
                <a:solidFill>
                  <a:prstClr val="black"/>
                </a:solidFill>
                <a:latin typeface="微软雅黑" panose="020B0503020204020204" pitchFamily="34" charset="-122"/>
                <a:ea typeface="微软雅黑" panose="020B0503020204020204" pitchFamily="34" charset="-122"/>
              </a:rPr>
              <a:t>100</a:t>
            </a:r>
            <a:r>
              <a:rPr lang="zh-CN" altLang="en-US" sz="2800" dirty="0">
                <a:solidFill>
                  <a:prstClr val="black"/>
                </a:solidFill>
                <a:latin typeface="微软雅黑" panose="020B0503020204020204" pitchFamily="34" charset="-122"/>
                <a:ea typeface="微软雅黑" panose="020B0503020204020204" pitchFamily="34" charset="-122"/>
              </a:rPr>
              <a:t>元，她买了</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袋面，每袋</a:t>
            </a:r>
            <a:r>
              <a:rPr lang="en-US" altLang="zh-CN" sz="2800" dirty="0">
                <a:solidFill>
                  <a:prstClr val="black"/>
                </a:solidFill>
                <a:latin typeface="微软雅黑" panose="020B0503020204020204" pitchFamily="34" charset="-122"/>
                <a:ea typeface="微软雅黑" panose="020B0503020204020204" pitchFamily="34" charset="-122"/>
              </a:rPr>
              <a:t>30.4</a:t>
            </a:r>
            <a:r>
              <a:rPr lang="zh-CN" altLang="en-US" sz="2800" dirty="0">
                <a:solidFill>
                  <a:prstClr val="black"/>
                </a:solidFill>
                <a:latin typeface="微软雅黑" panose="020B0503020204020204" pitchFamily="34" charset="-122"/>
                <a:ea typeface="微软雅黑" panose="020B0503020204020204" pitchFamily="34" charset="-122"/>
              </a:rPr>
              <a:t>元；又买了</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块牛肉，用了</a:t>
            </a:r>
            <a:r>
              <a:rPr lang="en-US" altLang="zh-CN" sz="2800" dirty="0">
                <a:solidFill>
                  <a:prstClr val="black"/>
                </a:solidFill>
                <a:latin typeface="微软雅黑" panose="020B0503020204020204" pitchFamily="34" charset="-122"/>
                <a:ea typeface="微软雅黑" panose="020B0503020204020204" pitchFamily="34" charset="-122"/>
              </a:rPr>
              <a:t>19.4</a:t>
            </a:r>
            <a:r>
              <a:rPr lang="zh-CN" altLang="en-US" sz="2800" dirty="0">
                <a:solidFill>
                  <a:prstClr val="black"/>
                </a:solidFill>
                <a:latin typeface="微软雅黑" panose="020B0503020204020204" pitchFamily="34" charset="-122"/>
                <a:ea typeface="微软雅黑" panose="020B0503020204020204" pitchFamily="34" charset="-122"/>
              </a:rPr>
              <a:t>元。她还想买</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条鱼，大一些的每条</a:t>
            </a:r>
            <a:r>
              <a:rPr lang="en-US" altLang="zh-CN" sz="2800" dirty="0">
                <a:solidFill>
                  <a:prstClr val="black"/>
                </a:solidFill>
                <a:latin typeface="微软雅黑" panose="020B0503020204020204" pitchFamily="34" charset="-122"/>
                <a:ea typeface="微软雅黑" panose="020B0503020204020204" pitchFamily="34" charset="-122"/>
              </a:rPr>
              <a:t>25.2</a:t>
            </a:r>
            <a:r>
              <a:rPr lang="zh-CN" altLang="en-US" sz="2800" dirty="0">
                <a:solidFill>
                  <a:prstClr val="black"/>
                </a:solidFill>
                <a:latin typeface="微软雅黑" panose="020B0503020204020204" pitchFamily="34" charset="-122"/>
                <a:ea typeface="微软雅黑" panose="020B0503020204020204" pitchFamily="34" charset="-122"/>
              </a:rPr>
              <a:t>元，小一些的每条</a:t>
            </a:r>
            <a:r>
              <a:rPr lang="en-US" altLang="zh-CN" sz="2800" dirty="0">
                <a:solidFill>
                  <a:prstClr val="black"/>
                </a:solidFill>
                <a:latin typeface="微软雅黑" panose="020B0503020204020204" pitchFamily="34" charset="-122"/>
                <a:ea typeface="微软雅黑" panose="020B0503020204020204" pitchFamily="34" charset="-122"/>
              </a:rPr>
              <a:t>15.8</a:t>
            </a:r>
            <a:r>
              <a:rPr lang="zh-CN" altLang="en-US" sz="2800" dirty="0">
                <a:solidFill>
                  <a:prstClr val="black"/>
                </a:solidFill>
                <a:latin typeface="微软雅黑" panose="020B0503020204020204" pitchFamily="34" charset="-122"/>
                <a:ea typeface="微软雅黑" panose="020B0503020204020204" pitchFamily="34" charset="-122"/>
              </a:rPr>
              <a:t>元。请帮助李阿姨估算一下，她此时剩余的钱够不够买小鱼？够不够买大鱼</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7293026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97031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18 </a:t>
            </a:r>
            <a:r>
              <a:rPr lang="zh-CN" altLang="en-US" sz="2800" dirty="0">
                <a:solidFill>
                  <a:prstClr val="black"/>
                </a:solidFill>
                <a:latin typeface="微软雅黑" panose="020B0503020204020204" pitchFamily="34" charset="-122"/>
                <a:ea typeface="微软雅黑" panose="020B0503020204020204" pitchFamily="34" charset="-122"/>
              </a:rPr>
              <a:t>估算的上界和下界</a:t>
            </a:r>
          </a:p>
          <a:p>
            <a:pPr lvl="0">
              <a:lnSpc>
                <a:spcPct val="150000"/>
              </a:lnSpc>
            </a:pPr>
            <a:r>
              <a:rPr lang="en-US" altLang="zh-CN" sz="2800" dirty="0" smtClean="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对于给定的数量，许多估算问题是为了得到上界或者下界。为此，需要对给定的数量进行适当放大或缩小，凑整计算。此例中两个问题的核心都是估计用</a:t>
            </a:r>
            <a:r>
              <a:rPr lang="en-US" altLang="zh-CN" sz="2800" dirty="0">
                <a:solidFill>
                  <a:prstClr val="black"/>
                </a:solidFill>
                <a:latin typeface="微软雅黑" panose="020B0503020204020204" pitchFamily="34" charset="-122"/>
                <a:ea typeface="微软雅黑" panose="020B0503020204020204" pitchFamily="34" charset="-122"/>
              </a:rPr>
              <a:t>100</a:t>
            </a:r>
            <a:r>
              <a:rPr lang="zh-CN" altLang="en-US" sz="2800" dirty="0">
                <a:solidFill>
                  <a:prstClr val="black"/>
                </a:solidFill>
                <a:latin typeface="微软雅黑" panose="020B0503020204020204" pitchFamily="34" charset="-122"/>
                <a:ea typeface="微软雅黑" panose="020B0503020204020204" pitchFamily="34" charset="-122"/>
              </a:rPr>
              <a:t>元购物后的剩余金额，但两种估计方法有所不同</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7293026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573560"/>
          </a:xfrm>
          <a:prstGeom prst="rect">
            <a:avLst/>
          </a:prstGeom>
          <a:noFill/>
        </p:spPr>
        <p:txBody>
          <a:bodyPr wrap="square" rtlCol="0">
            <a:spAutoFit/>
          </a:bodyPr>
          <a:lstStyle/>
          <a:p>
            <a:pPr lvl="0">
              <a:lnSpc>
                <a:spcPct val="13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18 </a:t>
            </a:r>
            <a:r>
              <a:rPr lang="zh-CN" altLang="en-US" sz="2800" dirty="0">
                <a:solidFill>
                  <a:prstClr val="black"/>
                </a:solidFill>
                <a:latin typeface="微软雅黑" panose="020B0503020204020204" pitchFamily="34" charset="-122"/>
                <a:ea typeface="微软雅黑" panose="020B0503020204020204" pitchFamily="34" charset="-122"/>
              </a:rPr>
              <a:t>估算的上界和下界</a:t>
            </a:r>
          </a:p>
          <a:p>
            <a:pPr lvl="0">
              <a:lnSpc>
                <a:spcPct val="130000"/>
              </a:lnSpc>
            </a:pPr>
            <a:r>
              <a:rPr lang="en-US" altLang="zh-CN" sz="2800" dirty="0" smtClean="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smtClean="0">
                <a:solidFill>
                  <a:prstClr val="black"/>
                </a:solidFill>
                <a:latin typeface="微软雅黑" panose="020B0503020204020204" pitchFamily="34" charset="-122"/>
                <a:ea typeface="微软雅黑" panose="020B0503020204020204" pitchFamily="34" charset="-122"/>
              </a:rPr>
              <a:t>】</a:t>
            </a:r>
            <a:r>
              <a:rPr lang="zh-CN" altLang="en-US" sz="2800" dirty="0" smtClean="0">
                <a:solidFill>
                  <a:prstClr val="black"/>
                </a:solidFill>
                <a:latin typeface="微软雅黑" panose="020B0503020204020204" pitchFamily="34" charset="-122"/>
                <a:ea typeface="微软雅黑" panose="020B0503020204020204" pitchFamily="34" charset="-122"/>
              </a:rPr>
              <a:t>第</a:t>
            </a:r>
            <a:r>
              <a:rPr lang="zh-CN" altLang="en-US" sz="2800" dirty="0">
                <a:solidFill>
                  <a:prstClr val="black"/>
                </a:solidFill>
                <a:latin typeface="微软雅黑" panose="020B0503020204020204" pitchFamily="34" charset="-122"/>
                <a:ea typeface="微软雅黑" panose="020B0503020204020204" pitchFamily="34" charset="-122"/>
              </a:rPr>
              <a:t>一问“够不够买小鱼”需要估计剩余金额的下界（至少剩余多少元），如果下界超过</a:t>
            </a:r>
            <a:r>
              <a:rPr lang="en-US" altLang="zh-CN" sz="2800" dirty="0">
                <a:solidFill>
                  <a:prstClr val="black"/>
                </a:solidFill>
                <a:latin typeface="微软雅黑" panose="020B0503020204020204" pitchFamily="34" charset="-122"/>
                <a:ea typeface="微软雅黑" panose="020B0503020204020204" pitchFamily="34" charset="-122"/>
              </a:rPr>
              <a:t>15.8</a:t>
            </a:r>
            <a:r>
              <a:rPr lang="zh-CN" altLang="en-US" sz="2800" dirty="0">
                <a:solidFill>
                  <a:prstClr val="black"/>
                </a:solidFill>
                <a:latin typeface="微软雅黑" panose="020B0503020204020204" pitchFamily="34" charset="-122"/>
                <a:ea typeface="微软雅黑" panose="020B0503020204020204" pitchFamily="34" charset="-122"/>
              </a:rPr>
              <a:t>元，就够买小鱼。对于估计下界的问题，购物金额要适当地放大。例如，买</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袋面不超过</a:t>
            </a:r>
            <a:r>
              <a:rPr lang="en-US" altLang="zh-CN" sz="2800" dirty="0">
                <a:solidFill>
                  <a:prstClr val="black"/>
                </a:solidFill>
                <a:latin typeface="微软雅黑" panose="020B0503020204020204" pitchFamily="34" charset="-122"/>
                <a:ea typeface="微软雅黑" panose="020B0503020204020204" pitchFamily="34" charset="-122"/>
              </a:rPr>
              <a:t>31</a:t>
            </a:r>
            <a:r>
              <a:rPr lang="zh-CN" altLang="en-US" sz="2800" dirty="0">
                <a:solidFill>
                  <a:prstClr val="black"/>
                </a:solidFill>
                <a:latin typeface="微软雅黑" panose="020B0503020204020204" pitchFamily="34" charset="-122"/>
                <a:ea typeface="微软雅黑" panose="020B0503020204020204" pitchFamily="34" charset="-122"/>
              </a:rPr>
              <a:t>元，买</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袋面不超过</a:t>
            </a:r>
            <a:r>
              <a:rPr lang="en-US" altLang="zh-CN" sz="2800" dirty="0">
                <a:solidFill>
                  <a:prstClr val="black"/>
                </a:solidFill>
                <a:latin typeface="微软雅黑" panose="020B0503020204020204" pitchFamily="34" charset="-122"/>
                <a:ea typeface="微软雅黑" panose="020B0503020204020204" pitchFamily="34" charset="-122"/>
              </a:rPr>
              <a:t>62</a:t>
            </a:r>
            <a:r>
              <a:rPr lang="zh-CN" altLang="en-US" sz="2800" dirty="0">
                <a:solidFill>
                  <a:prstClr val="black"/>
                </a:solidFill>
                <a:latin typeface="微软雅黑" panose="020B0503020204020204" pitchFamily="34" charset="-122"/>
                <a:ea typeface="微软雅黑" panose="020B0503020204020204" pitchFamily="34" charset="-122"/>
              </a:rPr>
              <a:t>元；买牛肉不超过</a:t>
            </a:r>
            <a:r>
              <a:rPr lang="en-US" altLang="zh-CN" sz="2800" dirty="0">
                <a:solidFill>
                  <a:prstClr val="black"/>
                </a:solidFill>
                <a:latin typeface="微软雅黑" panose="020B0503020204020204" pitchFamily="34" charset="-122"/>
                <a:ea typeface="微软雅黑" panose="020B0503020204020204" pitchFamily="34" charset="-122"/>
              </a:rPr>
              <a:t>20</a:t>
            </a:r>
            <a:r>
              <a:rPr lang="zh-CN" altLang="en-US" sz="2800" dirty="0">
                <a:solidFill>
                  <a:prstClr val="black"/>
                </a:solidFill>
                <a:latin typeface="微软雅黑" panose="020B0503020204020204" pitchFamily="34" charset="-122"/>
                <a:ea typeface="微软雅黑" panose="020B0503020204020204" pitchFamily="34" charset="-122"/>
              </a:rPr>
              <a:t>元；总共不超过</a:t>
            </a:r>
            <a:r>
              <a:rPr lang="en-US" altLang="zh-CN" sz="2800" dirty="0">
                <a:solidFill>
                  <a:prstClr val="black"/>
                </a:solidFill>
                <a:latin typeface="微软雅黑" panose="020B0503020204020204" pitchFamily="34" charset="-122"/>
                <a:ea typeface="微软雅黑" panose="020B0503020204020204" pitchFamily="34" charset="-122"/>
              </a:rPr>
              <a:t>62+20=82</a:t>
            </a:r>
            <a:r>
              <a:rPr lang="zh-CN" altLang="en-US" sz="2800" dirty="0">
                <a:solidFill>
                  <a:prstClr val="black"/>
                </a:solidFill>
                <a:latin typeface="微软雅黑" panose="020B0503020204020204" pitchFamily="34" charset="-122"/>
                <a:ea typeface="微软雅黑" panose="020B0503020204020204" pitchFamily="34" charset="-122"/>
              </a:rPr>
              <a:t>（元），至少还剩</a:t>
            </a:r>
            <a:r>
              <a:rPr lang="en-US" altLang="zh-CN" sz="2800" dirty="0">
                <a:solidFill>
                  <a:prstClr val="black"/>
                </a:solidFill>
                <a:latin typeface="微软雅黑" panose="020B0503020204020204" pitchFamily="34" charset="-122"/>
                <a:ea typeface="微软雅黑" panose="020B0503020204020204" pitchFamily="34" charset="-122"/>
              </a:rPr>
              <a:t>100-82=18</a:t>
            </a:r>
            <a:r>
              <a:rPr lang="zh-CN" altLang="en-US" sz="2800" dirty="0">
                <a:solidFill>
                  <a:prstClr val="black"/>
                </a:solidFill>
                <a:latin typeface="微软雅黑" panose="020B0503020204020204" pitchFamily="34" charset="-122"/>
                <a:ea typeface="微软雅黑" panose="020B0503020204020204" pitchFamily="34" charset="-122"/>
              </a:rPr>
              <a:t>（元）。所以，李阿姨剩余的钱买</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条小鱼是够用的。</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01457720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573560"/>
          </a:xfrm>
          <a:prstGeom prst="rect">
            <a:avLst/>
          </a:prstGeom>
          <a:noFill/>
        </p:spPr>
        <p:txBody>
          <a:bodyPr wrap="square" rtlCol="0">
            <a:spAutoFit/>
          </a:bodyPr>
          <a:lstStyle/>
          <a:p>
            <a:pPr lvl="0">
              <a:lnSpc>
                <a:spcPct val="13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18 </a:t>
            </a:r>
            <a:r>
              <a:rPr lang="zh-CN" altLang="en-US" sz="2800" dirty="0">
                <a:solidFill>
                  <a:prstClr val="black"/>
                </a:solidFill>
                <a:latin typeface="微软雅黑" panose="020B0503020204020204" pitchFamily="34" charset="-122"/>
                <a:ea typeface="微软雅黑" panose="020B0503020204020204" pitchFamily="34" charset="-122"/>
              </a:rPr>
              <a:t>估算的上界和下界</a:t>
            </a:r>
          </a:p>
          <a:p>
            <a:pPr lvl="0">
              <a:lnSpc>
                <a:spcPct val="130000"/>
              </a:lnSpc>
            </a:pPr>
            <a:r>
              <a:rPr lang="en-US" altLang="zh-CN" sz="2800" dirty="0" smtClean="0">
                <a:solidFill>
                  <a:prstClr val="black"/>
                </a:solidFill>
                <a:latin typeface="微软雅黑" panose="020B0503020204020204" pitchFamily="34" charset="-122"/>
                <a:ea typeface="微软雅黑" panose="020B0503020204020204" pitchFamily="34" charset="-122"/>
              </a:rPr>
              <a:t>【</a:t>
            </a:r>
            <a:r>
              <a:rPr lang="zh-CN" altLang="en-US" sz="2800" dirty="0" smtClean="0">
                <a:solidFill>
                  <a:prstClr val="black"/>
                </a:solidFill>
                <a:latin typeface="微软雅黑" panose="020B0503020204020204" pitchFamily="34" charset="-122"/>
                <a:ea typeface="微软雅黑" panose="020B0503020204020204" pitchFamily="34" charset="-122"/>
              </a:rPr>
              <a:t>说明</a:t>
            </a:r>
            <a:r>
              <a:rPr lang="en-US" altLang="zh-CN" sz="2800" dirty="0" smtClean="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第二问“能不能买大鱼”需要估计剩余金额的上界（至多剩余多少元），如果上界不到</a:t>
            </a:r>
            <a:r>
              <a:rPr lang="en-US" altLang="zh-CN" sz="2800" dirty="0">
                <a:solidFill>
                  <a:prstClr val="black"/>
                </a:solidFill>
                <a:latin typeface="微软雅黑" panose="020B0503020204020204" pitchFamily="34" charset="-122"/>
                <a:ea typeface="微软雅黑" panose="020B0503020204020204" pitchFamily="34" charset="-122"/>
              </a:rPr>
              <a:t>25.2</a:t>
            </a:r>
            <a:r>
              <a:rPr lang="zh-CN" altLang="en-US" sz="2800" dirty="0">
                <a:solidFill>
                  <a:prstClr val="black"/>
                </a:solidFill>
                <a:latin typeface="微软雅黑" panose="020B0503020204020204" pitchFamily="34" charset="-122"/>
                <a:ea typeface="微软雅黑" panose="020B0503020204020204" pitchFamily="34" charset="-122"/>
              </a:rPr>
              <a:t>元，就不够买大鱼。对于估计上界的问题，购物金额要适当地缩小。例如，买</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袋面至少要</a:t>
            </a:r>
            <a:r>
              <a:rPr lang="en-US" altLang="zh-CN" sz="2800" dirty="0">
                <a:solidFill>
                  <a:prstClr val="black"/>
                </a:solidFill>
                <a:latin typeface="微软雅黑" panose="020B0503020204020204" pitchFamily="34" charset="-122"/>
                <a:ea typeface="微软雅黑" panose="020B0503020204020204" pitchFamily="34" charset="-122"/>
              </a:rPr>
              <a:t>30</a:t>
            </a:r>
            <a:r>
              <a:rPr lang="zh-CN" altLang="en-US" sz="2800" dirty="0">
                <a:solidFill>
                  <a:prstClr val="black"/>
                </a:solidFill>
                <a:latin typeface="微软雅黑" panose="020B0503020204020204" pitchFamily="34" charset="-122"/>
                <a:ea typeface="微软雅黑" panose="020B0503020204020204" pitchFamily="34" charset="-122"/>
              </a:rPr>
              <a:t>元，买</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袋面至少要</a:t>
            </a:r>
            <a:r>
              <a:rPr lang="en-US" altLang="zh-CN" sz="2800" dirty="0">
                <a:solidFill>
                  <a:prstClr val="black"/>
                </a:solidFill>
                <a:latin typeface="微软雅黑" panose="020B0503020204020204" pitchFamily="34" charset="-122"/>
                <a:ea typeface="微软雅黑" panose="020B0503020204020204" pitchFamily="34" charset="-122"/>
              </a:rPr>
              <a:t>60</a:t>
            </a:r>
            <a:r>
              <a:rPr lang="zh-CN" altLang="en-US" sz="2800" dirty="0">
                <a:solidFill>
                  <a:prstClr val="black"/>
                </a:solidFill>
                <a:latin typeface="微软雅黑" panose="020B0503020204020204" pitchFamily="34" charset="-122"/>
                <a:ea typeface="微软雅黑" panose="020B0503020204020204" pitchFamily="34" charset="-122"/>
              </a:rPr>
              <a:t>元；买牛肉至少要</a:t>
            </a:r>
            <a:r>
              <a:rPr lang="en-US" altLang="zh-CN" sz="2800" dirty="0">
                <a:solidFill>
                  <a:prstClr val="black"/>
                </a:solidFill>
                <a:latin typeface="微软雅黑" panose="020B0503020204020204" pitchFamily="34" charset="-122"/>
                <a:ea typeface="微软雅黑" panose="020B0503020204020204" pitchFamily="34" charset="-122"/>
              </a:rPr>
              <a:t>19</a:t>
            </a:r>
            <a:r>
              <a:rPr lang="zh-CN" altLang="en-US" sz="2800" dirty="0">
                <a:solidFill>
                  <a:prstClr val="black"/>
                </a:solidFill>
                <a:latin typeface="微软雅黑" panose="020B0503020204020204" pitchFamily="34" charset="-122"/>
                <a:ea typeface="微软雅黑" panose="020B0503020204020204" pitchFamily="34" charset="-122"/>
              </a:rPr>
              <a:t>元；总共至少要</a:t>
            </a:r>
            <a:r>
              <a:rPr lang="en-US" altLang="zh-CN" sz="2800" dirty="0">
                <a:solidFill>
                  <a:prstClr val="black"/>
                </a:solidFill>
                <a:latin typeface="微软雅黑" panose="020B0503020204020204" pitchFamily="34" charset="-122"/>
                <a:ea typeface="微软雅黑" panose="020B0503020204020204" pitchFamily="34" charset="-122"/>
              </a:rPr>
              <a:t>60+19=79</a:t>
            </a:r>
            <a:r>
              <a:rPr lang="zh-CN" altLang="en-US" sz="2800" dirty="0">
                <a:solidFill>
                  <a:prstClr val="black"/>
                </a:solidFill>
                <a:latin typeface="微软雅黑" panose="020B0503020204020204" pitchFamily="34" charset="-122"/>
                <a:ea typeface="微软雅黑" panose="020B0503020204020204" pitchFamily="34" charset="-122"/>
              </a:rPr>
              <a:t>（元），至多还剩</a:t>
            </a:r>
            <a:r>
              <a:rPr lang="en-US" altLang="zh-CN" sz="2800" dirty="0">
                <a:solidFill>
                  <a:prstClr val="black"/>
                </a:solidFill>
                <a:latin typeface="微软雅黑" panose="020B0503020204020204" pitchFamily="34" charset="-122"/>
                <a:ea typeface="微软雅黑" panose="020B0503020204020204" pitchFamily="34" charset="-122"/>
              </a:rPr>
              <a:t>100-79=21</a:t>
            </a:r>
            <a:r>
              <a:rPr lang="zh-CN" altLang="en-US" sz="2800" dirty="0">
                <a:solidFill>
                  <a:prstClr val="black"/>
                </a:solidFill>
                <a:latin typeface="微软雅黑" panose="020B0503020204020204" pitchFamily="34" charset="-122"/>
                <a:ea typeface="微软雅黑" panose="020B0503020204020204" pitchFamily="34" charset="-122"/>
              </a:rPr>
              <a:t>（元）。所以，李阿姨剩余的钱不够买</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条大鱼</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86632098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639796" y="1431336"/>
            <a:ext cx="10755035" cy="356269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639797" y="1140505"/>
            <a:ext cx="5045787"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967154" y="1765003"/>
            <a:ext cx="10427678" cy="2677656"/>
          </a:xfrm>
          <a:prstGeom prst="rect">
            <a:avLst/>
          </a:prstGeom>
          <a:noFill/>
        </p:spPr>
        <p:txBody>
          <a:bodyPr wrap="square" rtlCol="0">
            <a:spAutoFit/>
          </a:bodyPr>
          <a:lstStyle/>
          <a:p>
            <a:pPr marL="457200" lvl="0" indent="-457200">
              <a:lnSpc>
                <a:spcPct val="1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学生的学习应是一个主动的过程，认真听讲、独立思考、动手实践、自主探索、合作交流等是学习数学的重要方式。学生应当有足够的时间</a:t>
            </a:r>
            <a:r>
              <a:rPr lang="zh-CN" altLang="en-US" sz="2800" dirty="0" smtClean="0">
                <a:solidFill>
                  <a:prstClr val="black"/>
                </a:solidFill>
                <a:latin typeface="微软雅黑" panose="020B0503020204020204" pitchFamily="34" charset="-122"/>
                <a:ea typeface="微软雅黑" panose="020B0503020204020204" pitchFamily="34" charset="-122"/>
              </a:rPr>
              <a:t>和空</a:t>
            </a:r>
            <a:r>
              <a:rPr lang="zh-CN" altLang="en-US" sz="2800" dirty="0">
                <a:solidFill>
                  <a:prstClr val="black"/>
                </a:solidFill>
                <a:latin typeface="微软雅黑" panose="020B0503020204020204" pitchFamily="34" charset="-122"/>
                <a:ea typeface="微软雅黑" panose="020B0503020204020204" pitchFamily="34" charset="-122"/>
              </a:rPr>
              <a:t>间经历观察</a:t>
            </a:r>
            <a:r>
              <a:rPr lang="zh-CN" altLang="en-US" sz="2800" dirty="0" smtClean="0">
                <a:solidFill>
                  <a:prstClr val="black"/>
                </a:solidFill>
                <a:latin typeface="微软雅黑" panose="020B0503020204020204" pitchFamily="34" charset="-122"/>
                <a:ea typeface="微软雅黑" panose="020B0503020204020204" pitchFamily="34" charset="-122"/>
              </a:rPr>
              <a:t>、实</a:t>
            </a:r>
            <a:r>
              <a:rPr lang="zh-CN" altLang="en-US" sz="2800" dirty="0">
                <a:solidFill>
                  <a:prstClr val="black"/>
                </a:solidFill>
                <a:latin typeface="微软雅黑" panose="020B0503020204020204" pitchFamily="34" charset="-122"/>
                <a:ea typeface="微软雅黑" panose="020B0503020204020204" pitchFamily="34" charset="-122"/>
              </a:rPr>
              <a:t>验</a:t>
            </a:r>
            <a:r>
              <a:rPr lang="zh-CN" altLang="en-US" sz="2800" dirty="0" smtClean="0">
                <a:solidFill>
                  <a:prstClr val="black"/>
                </a:solidFill>
                <a:latin typeface="微软雅黑" panose="020B0503020204020204" pitchFamily="34" charset="-122"/>
                <a:ea typeface="微软雅黑" panose="020B0503020204020204" pitchFamily="34" charset="-122"/>
              </a:rPr>
              <a:t>、猜测、计算、推理、验证等活</a:t>
            </a:r>
            <a:r>
              <a:rPr lang="zh-CN" altLang="en-US" sz="2800" dirty="0">
                <a:solidFill>
                  <a:prstClr val="black"/>
                </a:solidFill>
                <a:latin typeface="微软雅黑" panose="020B0503020204020204" pitchFamily="34" charset="-122"/>
                <a:ea typeface="微软雅黑" panose="020B0503020204020204" pitchFamily="34" charset="-122"/>
              </a:rPr>
              <a:t>动过程。</a:t>
            </a:r>
          </a:p>
        </p:txBody>
      </p:sp>
      <p:sp>
        <p:nvSpPr>
          <p:cNvPr id="13" name="矩形 12"/>
          <p:cNvSpPr/>
          <p:nvPr/>
        </p:nvSpPr>
        <p:spPr>
          <a:xfrm>
            <a:off x="775996" y="1109502"/>
            <a:ext cx="4928249"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理念</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之四</a:t>
            </a:r>
            <a:r>
              <a:rPr lang="en-US" altLang="zh-CN"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关</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于教学活动</a:t>
            </a:r>
            <a:endPar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梯形 2"/>
          <p:cNvSpPr/>
          <p:nvPr/>
        </p:nvSpPr>
        <p:spPr>
          <a:xfrm>
            <a:off x="-4549" y="160314"/>
            <a:ext cx="744734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5" name="文本框 38"/>
          <p:cNvSpPr txBox="1"/>
          <p:nvPr/>
        </p:nvSpPr>
        <p:spPr>
          <a:xfrm>
            <a:off x="-4549" y="258020"/>
            <a:ext cx="6936977"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2.1.3</a:t>
            </a:r>
            <a:r>
              <a:rPr lang="zh-CN" altLang="en-US" sz="3200" b="1" dirty="0">
                <a:latin typeface="微软雅黑" panose="020B0503020204020204" charset="-122"/>
                <a:ea typeface="微软雅黑" panose="020B0503020204020204" charset="-122"/>
                <a:sym typeface="微软雅黑" panose="020B0503020204020204" charset="-122"/>
              </a:rPr>
              <a:t>小学数学课程理念及其发展</a:t>
            </a:r>
          </a:p>
        </p:txBody>
      </p:sp>
    </p:spTree>
    <p:extLst>
      <p:ext uri="{BB962C8B-B14F-4D97-AF65-F5344CB8AC3E}">
        <p14:creationId xmlns:p14="http://schemas.microsoft.com/office/powerpoint/2010/main" val="58915725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2677656"/>
          </a:xfrm>
          <a:prstGeom prst="rect">
            <a:avLst/>
          </a:prstGeom>
          <a:noFill/>
        </p:spPr>
        <p:txBody>
          <a:bodyPr wrap="square" rtlCol="0">
            <a:spAutoFit/>
          </a:bodyPr>
          <a:lstStyle/>
          <a:p>
            <a:pPr lvl="0">
              <a:lnSpc>
                <a:spcPct val="20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）在具体情境中，探索用字母表示事物的关系、性质和规律的方法，感悟用字母表示的一般性。</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7293026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738774" cy="461664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用字母表示数量关系或规律</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）小华比小明多</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张漫画卡。如果小明有</a:t>
            </a:r>
            <a:r>
              <a:rPr lang="en-US" altLang="zh-CN" sz="2800" dirty="0">
                <a:solidFill>
                  <a:prstClr val="black"/>
                </a:solidFill>
                <a:latin typeface="微软雅黑" panose="020B0503020204020204" pitchFamily="34" charset="-122"/>
                <a:ea typeface="微软雅黑" panose="020B0503020204020204" pitchFamily="34" charset="-122"/>
              </a:rPr>
              <a:t>8</a:t>
            </a:r>
            <a:r>
              <a:rPr lang="zh-CN" altLang="en-US" sz="2800" dirty="0">
                <a:solidFill>
                  <a:prstClr val="black"/>
                </a:solidFill>
                <a:latin typeface="微软雅黑" panose="020B0503020204020204" pitchFamily="34" charset="-122"/>
                <a:ea typeface="微软雅黑" panose="020B0503020204020204" pitchFamily="34" charset="-122"/>
              </a:rPr>
              <a:t>张</a:t>
            </a:r>
            <a:r>
              <a:rPr lang="zh-CN" altLang="en-US" sz="2800" dirty="0" smtClean="0">
                <a:solidFill>
                  <a:prstClr val="black"/>
                </a:solidFill>
                <a:latin typeface="微软雅黑" panose="020B0503020204020204" pitchFamily="34" charset="-122"/>
                <a:ea typeface="微软雅黑" panose="020B0503020204020204" pitchFamily="34" charset="-122"/>
              </a:rPr>
              <a:t>，小</a:t>
            </a:r>
            <a:r>
              <a:rPr lang="zh-CN" altLang="en-US" sz="2800" dirty="0">
                <a:solidFill>
                  <a:prstClr val="black"/>
                </a:solidFill>
                <a:latin typeface="微软雅黑" panose="020B0503020204020204" pitchFamily="34" charset="-122"/>
                <a:ea typeface="微软雅黑" panose="020B0503020204020204" pitchFamily="34" charset="-122"/>
              </a:rPr>
              <a:t>华有几张？如果小明有</a:t>
            </a:r>
            <a:r>
              <a:rPr lang="en-US" altLang="zh-CN" sz="2800" dirty="0">
                <a:solidFill>
                  <a:prstClr val="black"/>
                </a:solidFill>
                <a:latin typeface="微软雅黑" panose="020B0503020204020204" pitchFamily="34" charset="-122"/>
                <a:ea typeface="微软雅黑" panose="020B0503020204020204" pitchFamily="34" charset="-122"/>
              </a:rPr>
              <a:t>12</a:t>
            </a:r>
            <a:r>
              <a:rPr lang="zh-CN" altLang="en-US" sz="2800" dirty="0">
                <a:solidFill>
                  <a:prstClr val="black"/>
                </a:solidFill>
                <a:latin typeface="微软雅黑" panose="020B0503020204020204" pitchFamily="34" charset="-122"/>
                <a:ea typeface="微软雅黑" panose="020B0503020204020204" pitchFamily="34" charset="-122"/>
              </a:rPr>
              <a:t>张呢？如果小明</a:t>
            </a:r>
            <a:r>
              <a:rPr lang="zh-CN" altLang="en-US" sz="2800" dirty="0" smtClean="0">
                <a:solidFill>
                  <a:prstClr val="black"/>
                </a:solidFill>
                <a:latin typeface="微软雅黑" panose="020B0503020204020204" pitchFamily="34" charset="-122"/>
                <a:ea typeface="微软雅黑" panose="020B0503020204020204" pitchFamily="34" charset="-122"/>
              </a:rPr>
              <a:t>有若</a:t>
            </a:r>
            <a:r>
              <a:rPr lang="zh-CN" altLang="en-US" sz="2800" dirty="0">
                <a:solidFill>
                  <a:prstClr val="black"/>
                </a:solidFill>
                <a:latin typeface="微软雅黑" panose="020B0503020204020204" pitchFamily="34" charset="-122"/>
                <a:ea typeface="微软雅黑" panose="020B0503020204020204" pitchFamily="34" charset="-122"/>
              </a:rPr>
              <a:t>干张</a:t>
            </a:r>
            <a:r>
              <a:rPr lang="zh-CN" altLang="en-US" sz="2800" dirty="0" smtClean="0">
                <a:solidFill>
                  <a:prstClr val="black"/>
                </a:solidFill>
                <a:latin typeface="微软雅黑" panose="020B0503020204020204" pitchFamily="34" charset="-122"/>
                <a:ea typeface="微软雅黑" panose="020B0503020204020204" pitchFamily="34" charset="-122"/>
              </a:rPr>
              <a:t>，怎</a:t>
            </a:r>
            <a:r>
              <a:rPr lang="zh-CN" altLang="en-US" sz="2800" dirty="0">
                <a:solidFill>
                  <a:prstClr val="black"/>
                </a:solidFill>
                <a:latin typeface="微软雅黑" panose="020B0503020204020204" pitchFamily="34" charset="-122"/>
                <a:ea typeface="微软雅黑" panose="020B0503020204020204" pitchFamily="34" charset="-122"/>
              </a:rPr>
              <a:t>样用字母表示小华有多少张漫画卡？</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）我们学习过一些图形面积的计算公式，还学过加法和乘法的运算律，你能用字母表示这些计算公式和运算律吗</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7293026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738774" cy="2677656"/>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用字母表示数量关系或规律</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）如</a:t>
            </a:r>
            <a:r>
              <a:rPr lang="zh-CN" altLang="en-US" sz="2800" dirty="0" smtClean="0">
                <a:solidFill>
                  <a:prstClr val="black"/>
                </a:solidFill>
                <a:latin typeface="微软雅黑" panose="020B0503020204020204" pitchFamily="34" charset="-122"/>
                <a:ea typeface="微软雅黑" panose="020B0503020204020204" pitchFamily="34" charset="-122"/>
              </a:rPr>
              <a:t>图，</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张餐桌可坐</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人，</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张餐桌拼在一起可坐</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人，</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张餐桌拼在一起可坐</a:t>
            </a:r>
            <a:r>
              <a:rPr lang="en-US" altLang="zh-CN" sz="2800" dirty="0">
                <a:solidFill>
                  <a:prstClr val="black"/>
                </a:solidFill>
                <a:latin typeface="微软雅黑" panose="020B0503020204020204" pitchFamily="34" charset="-122"/>
                <a:ea typeface="微软雅黑" panose="020B0503020204020204" pitchFamily="34" charset="-122"/>
              </a:rPr>
              <a:t>8</a:t>
            </a:r>
            <a:r>
              <a:rPr lang="zh-CN" altLang="en-US" sz="2800" dirty="0">
                <a:solidFill>
                  <a:prstClr val="black"/>
                </a:solidFill>
                <a:latin typeface="微软雅黑" panose="020B0503020204020204" pitchFamily="34" charset="-122"/>
                <a:ea typeface="微软雅黑" panose="020B0503020204020204" pitchFamily="34" charset="-122"/>
              </a:rPr>
              <a:t>人，按这样拼下去，</a:t>
            </a:r>
            <a:r>
              <a:rPr lang="en-US" altLang="zh-CN" sz="2800" dirty="0">
                <a:solidFill>
                  <a:prstClr val="black"/>
                </a:solidFill>
                <a:latin typeface="微软雅黑" panose="020B0503020204020204" pitchFamily="34" charset="-122"/>
                <a:ea typeface="微软雅黑" panose="020B0503020204020204" pitchFamily="34" charset="-122"/>
              </a:rPr>
              <a:t>n</a:t>
            </a:r>
            <a:r>
              <a:rPr lang="zh-CN" altLang="en-US" sz="2800" dirty="0">
                <a:solidFill>
                  <a:prstClr val="black"/>
                </a:solidFill>
                <a:latin typeface="微软雅黑" panose="020B0503020204020204" pitchFamily="34" charset="-122"/>
                <a:ea typeface="微软雅黑" panose="020B0503020204020204" pitchFamily="34" charset="-122"/>
              </a:rPr>
              <a:t>张餐桌拼在一起可坐多少人？ </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pic>
        <p:nvPicPr>
          <p:cNvPr id="15" name="图片 14"/>
          <p:cNvPicPr/>
          <p:nvPr/>
        </p:nvPicPr>
        <p:blipFill>
          <a:blip r:embed="rId4"/>
          <a:stretch>
            <a:fillRect/>
          </a:stretch>
        </p:blipFill>
        <p:spPr>
          <a:xfrm>
            <a:off x="2162362" y="4423029"/>
            <a:ext cx="7561930" cy="1538155"/>
          </a:xfrm>
          <a:prstGeom prst="rect">
            <a:avLst/>
          </a:prstGeom>
        </p:spPr>
      </p:pic>
    </p:spTree>
    <p:extLst>
      <p:ext uri="{BB962C8B-B14F-4D97-AF65-F5344CB8AC3E}">
        <p14:creationId xmlns:p14="http://schemas.microsoft.com/office/powerpoint/2010/main" val="350569790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97031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这三个问题涉及用字母表示数量关系或规律。</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）教学时</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可以先从具体数量入手：小明有</a:t>
            </a:r>
            <a:r>
              <a:rPr lang="en-US" altLang="zh-CN" sz="2800" dirty="0">
                <a:solidFill>
                  <a:prstClr val="black"/>
                </a:solidFill>
                <a:latin typeface="微软雅黑" panose="020B0503020204020204" pitchFamily="34" charset="-122"/>
                <a:ea typeface="微软雅黑" panose="020B0503020204020204" pitchFamily="34" charset="-122"/>
              </a:rPr>
              <a:t>8</a:t>
            </a:r>
            <a:r>
              <a:rPr lang="zh-CN" altLang="en-US" sz="2800" dirty="0">
                <a:solidFill>
                  <a:prstClr val="black"/>
                </a:solidFill>
                <a:latin typeface="微软雅黑" panose="020B0503020204020204" pitchFamily="34" charset="-122"/>
                <a:ea typeface="微软雅黑" panose="020B0503020204020204" pitchFamily="34" charset="-122"/>
              </a:rPr>
              <a:t>张、</a:t>
            </a:r>
            <a:r>
              <a:rPr lang="en-US" altLang="zh-CN" sz="2800" dirty="0">
                <a:solidFill>
                  <a:prstClr val="black"/>
                </a:solidFill>
                <a:latin typeface="微软雅黑" panose="020B0503020204020204" pitchFamily="34" charset="-122"/>
                <a:ea typeface="微软雅黑" panose="020B0503020204020204" pitchFamily="34" charset="-122"/>
              </a:rPr>
              <a:t>12</a:t>
            </a:r>
            <a:r>
              <a:rPr lang="zh-CN" altLang="en-US" sz="2800" dirty="0">
                <a:solidFill>
                  <a:prstClr val="black"/>
                </a:solidFill>
                <a:latin typeface="微软雅黑" panose="020B0503020204020204" pitchFamily="34" charset="-122"/>
                <a:ea typeface="微软雅黑" panose="020B0503020204020204" pitchFamily="34" charset="-122"/>
              </a:rPr>
              <a:t>张时，小华的漫画卡数量应如何表示？如果小明有不知道具体数量的若干张时，小华的漫画卡数量可以表示为（</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a</a:t>
            </a:r>
            <a:r>
              <a:rPr lang="zh-CN" altLang="en-US" sz="2800" dirty="0">
                <a:solidFill>
                  <a:prstClr val="black"/>
                </a:solidFill>
                <a:latin typeface="微软雅黑" panose="020B0503020204020204" pitchFamily="34" charset="-122"/>
                <a:ea typeface="微软雅黑" panose="020B0503020204020204" pitchFamily="34" charset="-122"/>
              </a:rPr>
              <a:t>），其中的字母</a:t>
            </a:r>
            <a:r>
              <a:rPr lang="en-US" altLang="zh-CN" sz="2800" dirty="0">
                <a:solidFill>
                  <a:prstClr val="black"/>
                </a:solidFill>
                <a:latin typeface="微软雅黑" panose="020B0503020204020204" pitchFamily="34" charset="-122"/>
                <a:ea typeface="微软雅黑" panose="020B0503020204020204" pitchFamily="34" charset="-122"/>
              </a:rPr>
              <a:t>a</a:t>
            </a:r>
            <a:r>
              <a:rPr lang="zh-CN" altLang="en-US" sz="2800" dirty="0">
                <a:solidFill>
                  <a:prstClr val="black"/>
                </a:solidFill>
                <a:latin typeface="微软雅黑" panose="020B0503020204020204" pitchFamily="34" charset="-122"/>
                <a:ea typeface="微软雅黑" panose="020B0503020204020204" pitchFamily="34" charset="-122"/>
              </a:rPr>
              <a:t>表示小明的漫画卡数量，是一个变化的值。</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7293026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97031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en-US" altLang="zh-CN" sz="2800" dirty="0" smtClean="0">
                <a:solidFill>
                  <a:prstClr val="black"/>
                </a:solidFill>
                <a:latin typeface="微软雅黑" panose="020B0503020204020204" pitchFamily="34" charset="-122"/>
                <a:ea typeface="微软雅黑" panose="020B0503020204020204" pitchFamily="34" charset="-122"/>
              </a:rPr>
              <a:t>【</a:t>
            </a:r>
            <a:r>
              <a:rPr lang="zh-CN" altLang="en-US" sz="2800" dirty="0" smtClean="0">
                <a:solidFill>
                  <a:prstClr val="black"/>
                </a:solidFill>
                <a:latin typeface="微软雅黑" panose="020B0503020204020204" pitchFamily="34" charset="-122"/>
                <a:ea typeface="微软雅黑" panose="020B0503020204020204" pitchFamily="34" charset="-122"/>
              </a:rPr>
              <a:t>说明</a:t>
            </a:r>
            <a:r>
              <a:rPr lang="en-US" altLang="zh-CN" sz="2800" dirty="0" smtClean="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）让学生探索用字母表示面积计算公式和运算律的过程，感悟用字母表示所得到的结果具有一般性。</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）让学生经历用字母表示变化规律的过程，培养符号意识。</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张餐桌可坐</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人，</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张餐桌拼在一起可坐</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人，</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张餐桌拼在一起可坐</a:t>
            </a:r>
            <a:r>
              <a:rPr lang="en-US" altLang="zh-CN" sz="2800" dirty="0">
                <a:solidFill>
                  <a:prstClr val="black"/>
                </a:solidFill>
                <a:latin typeface="微软雅黑" panose="020B0503020204020204" pitchFamily="34" charset="-122"/>
                <a:ea typeface="微软雅黑" panose="020B0503020204020204" pitchFamily="34" charset="-122"/>
              </a:rPr>
              <a:t>8</a:t>
            </a:r>
            <a:r>
              <a:rPr lang="zh-CN" altLang="en-US" sz="2800" dirty="0">
                <a:solidFill>
                  <a:prstClr val="black"/>
                </a:solidFill>
                <a:latin typeface="微软雅黑" panose="020B0503020204020204" pitchFamily="34" charset="-122"/>
                <a:ea typeface="微软雅黑" panose="020B0503020204020204" pitchFamily="34" charset="-122"/>
              </a:rPr>
              <a:t>人，以此类推， </a:t>
            </a:r>
            <a:r>
              <a:rPr lang="en-US" altLang="zh-CN" sz="2800" dirty="0">
                <a:solidFill>
                  <a:prstClr val="black"/>
                </a:solidFill>
                <a:latin typeface="微软雅黑" panose="020B0503020204020204" pitchFamily="34" charset="-122"/>
                <a:ea typeface="微软雅黑" panose="020B0503020204020204" pitchFamily="34" charset="-122"/>
              </a:rPr>
              <a:t>n</a:t>
            </a:r>
            <a:r>
              <a:rPr lang="zh-CN" altLang="en-US" sz="2800" dirty="0">
                <a:solidFill>
                  <a:prstClr val="black"/>
                </a:solidFill>
                <a:latin typeface="微软雅黑" panose="020B0503020204020204" pitchFamily="34" charset="-122"/>
                <a:ea typeface="微软雅黑" panose="020B0503020204020204" pitchFamily="34" charset="-122"/>
              </a:rPr>
              <a:t>张餐桌拼在一起可坐（</a:t>
            </a:r>
            <a:r>
              <a:rPr lang="en-US" altLang="zh-CN" sz="2800" dirty="0">
                <a:solidFill>
                  <a:prstClr val="black"/>
                </a:solidFill>
                <a:latin typeface="微软雅黑" panose="020B0503020204020204" pitchFamily="34" charset="-122"/>
                <a:ea typeface="微软雅黑" panose="020B0503020204020204" pitchFamily="34" charset="-122"/>
              </a:rPr>
              <a:t>2n</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a:t>
            </a:r>
            <a:r>
              <a:rPr lang="zh-CN" altLang="en-US" sz="2800" dirty="0" smtClean="0">
                <a:solidFill>
                  <a:prstClr val="black"/>
                </a:solidFill>
                <a:latin typeface="微软雅黑" panose="020B0503020204020204" pitchFamily="34" charset="-122"/>
                <a:ea typeface="微软雅黑" panose="020B0503020204020204" pitchFamily="34" charset="-122"/>
              </a:rPr>
              <a:t>人。</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85267337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mc:AlternateContent xmlns:mc="http://schemas.openxmlformats.org/markup-compatibility/2006" xmlns:a14="http://schemas.microsoft.com/office/drawing/2010/main">
        <mc:Choice Requires="a14">
          <p:sp>
            <p:nvSpPr>
              <p:cNvPr id="5" name="文本框 4"/>
              <p:cNvSpPr txBox="1"/>
              <p:nvPr/>
            </p:nvSpPr>
            <p:spPr>
              <a:xfrm>
                <a:off x="814317" y="1745374"/>
                <a:ext cx="10365928" cy="3971600"/>
              </a:xfrm>
              <a:prstGeom prst="rect">
                <a:avLst/>
              </a:prstGeom>
              <a:noFill/>
            </p:spPr>
            <p:txBody>
              <a:bodyPr wrap="square" rtlCol="0">
                <a:spAutoFit/>
              </a:bodyPr>
              <a:lstStyle/>
              <a:p>
                <a:pPr lvl="0">
                  <a:lnSpc>
                    <a:spcPct val="12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）在实际情境中理解比和比例以及按比例分配的含义，能解决简单的问题。</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）通过具体情境，认识成正比的量</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smtClean="0">
                    <a:solidFill>
                      <a:prstClr val="black"/>
                    </a:solidFill>
                    <a:latin typeface="微软雅黑" panose="020B0503020204020204" pitchFamily="34" charset="-122"/>
                    <a:ea typeface="微软雅黑" panose="020B0503020204020204" pitchFamily="34" charset="-122"/>
                  </a:rPr>
                  <a:t>如</a:t>
                </a:r>
                <a14:m>
                  <m:oMath xmlns:m="http://schemas.openxmlformats.org/officeDocument/2006/math">
                    <m:f>
                      <m:fPr>
                        <m:ctrlPr>
                          <a:rPr lang="en-US" altLang="zh-CN" sz="2800" i="1" smtClean="0">
                            <a:solidFill>
                              <a:prstClr val="black"/>
                            </a:solidFill>
                            <a:latin typeface="Cambria Math"/>
                            <a:ea typeface="微软雅黑" panose="020B0503020204020204" pitchFamily="34" charset="-122"/>
                          </a:rPr>
                        </m:ctrlPr>
                      </m:fPr>
                      <m:num>
                        <m:r>
                          <a:rPr lang="en-US" altLang="zh-CN" sz="2800" b="0" i="1" smtClean="0">
                            <a:solidFill>
                              <a:prstClr val="black"/>
                            </a:solidFill>
                            <a:latin typeface="Cambria Math"/>
                            <a:ea typeface="微软雅黑" panose="020B0503020204020204" pitchFamily="34" charset="-122"/>
                          </a:rPr>
                          <m:t>𝑦</m:t>
                        </m:r>
                      </m:num>
                      <m:den>
                        <m:r>
                          <a:rPr lang="en-US" altLang="zh-CN" sz="2800" b="0" i="1" smtClean="0">
                            <a:solidFill>
                              <a:prstClr val="black"/>
                            </a:solidFill>
                            <a:latin typeface="Cambria Math"/>
                            <a:ea typeface="微软雅黑" panose="020B0503020204020204" pitchFamily="34" charset="-122"/>
                          </a:rPr>
                          <m:t>𝑥</m:t>
                        </m:r>
                      </m:den>
                    </m:f>
                  </m:oMath>
                </a14:m>
                <a:r>
                  <a:rPr lang="en-US" altLang="zh-CN" sz="2800" dirty="0" smtClean="0">
                    <a:solidFill>
                      <a:prstClr val="black"/>
                    </a:solidFill>
                    <a:latin typeface="微软雅黑" panose="020B0503020204020204" pitchFamily="34" charset="-122"/>
                    <a:ea typeface="微软雅黑" panose="020B0503020204020204" pitchFamily="34" charset="-122"/>
                  </a:rPr>
                  <a:t>=5</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能探索规律或变化趋势（如</a:t>
                </a:r>
                <a:r>
                  <a:rPr lang="en-US" altLang="zh-CN" sz="2800" dirty="0">
                    <a:solidFill>
                      <a:prstClr val="black"/>
                    </a:solidFill>
                    <a:latin typeface="微软雅黑" panose="020B0503020204020204" pitchFamily="34" charset="-122"/>
                    <a:ea typeface="微软雅黑" panose="020B0503020204020204" pitchFamily="34" charset="-122"/>
                  </a:rPr>
                  <a:t>y=5x</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）能运用常见的数量关系解决实际问题，能合理解释结果的实际意义，逐步形成模型意识和几何直观，提高解决问题的能</a:t>
                </a:r>
                <a:r>
                  <a:rPr lang="zh-CN" altLang="en-US" sz="2800" dirty="0" smtClean="0">
                    <a:solidFill>
                      <a:prstClr val="black"/>
                    </a:solidFill>
                    <a:latin typeface="微软雅黑" panose="020B0503020204020204" pitchFamily="34" charset="-122"/>
                    <a:ea typeface="微软雅黑" panose="020B0503020204020204" pitchFamily="34" charset="-122"/>
                  </a:rPr>
                  <a:t>力。</a:t>
                </a:r>
                <a:endParaRPr lang="zh-CN" altLang="en-US" sz="2800" dirty="0">
                  <a:solidFill>
                    <a:prstClr val="black"/>
                  </a:solidFill>
                  <a:latin typeface="微软雅黑" panose="020B0503020204020204" pitchFamily="34" charset="-122"/>
                  <a:ea typeface="微软雅黑" panose="020B0503020204020204" pitchFamily="34" charset="-122"/>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814317" y="1745374"/>
                <a:ext cx="10365928" cy="3971600"/>
              </a:xfrm>
              <a:prstGeom prst="rect">
                <a:avLst/>
              </a:prstGeom>
              <a:blipFill rotWithShape="1">
                <a:blip r:embed="rId4"/>
                <a:stretch>
                  <a:fillRect l="-1235" t="-460" r="-706"/>
                </a:stretch>
              </a:blipFill>
            </p:spPr>
            <p:txBody>
              <a:bodyPr/>
              <a:lstStyle/>
              <a:p>
                <a:r>
                  <a:rPr lang="zh-CN" altLang="en-US">
                    <a:noFill/>
                  </a:rPr>
                  <a:t> </a:t>
                </a:r>
              </a:p>
            </p:txBody>
          </p:sp>
        </mc:Fallback>
      </mc:AlternateContent>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7293026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453253"/>
          </a:xfrm>
          <a:prstGeom prst="rect">
            <a:avLst/>
          </a:prstGeom>
          <a:noFill/>
        </p:spPr>
        <p:txBody>
          <a:bodyPr wrap="square" rtlCol="0">
            <a:spAutoFit/>
          </a:bodyPr>
          <a:lstStyle/>
          <a:p>
            <a:pPr lvl="0">
              <a:lnSpc>
                <a:spcPct val="13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认识成正比的量</a:t>
            </a: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王阿姨去超市买苹果，每千克苹果</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元，如果购买</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千克、</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千克</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分别需要多少元？</a:t>
            </a:r>
          </a:p>
          <a:p>
            <a:pPr lvl="0">
              <a:lnSpc>
                <a:spcPct val="13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可以借助列表或者画图象的方法分析问题，例</a:t>
            </a:r>
            <a:r>
              <a:rPr lang="zh-CN" altLang="en-US" sz="2800" dirty="0" smtClean="0">
                <a:solidFill>
                  <a:prstClr val="black"/>
                </a:solidFill>
                <a:latin typeface="微软雅黑" panose="020B0503020204020204" pitchFamily="34" charset="-122"/>
                <a:ea typeface="微软雅黑" panose="020B0503020204020204" pitchFamily="34" charset="-122"/>
              </a:rPr>
              <a:t>如把</a:t>
            </a:r>
            <a:r>
              <a:rPr lang="zh-CN" altLang="en-US" sz="2800" dirty="0">
                <a:solidFill>
                  <a:prstClr val="black"/>
                </a:solidFill>
                <a:latin typeface="微软雅黑" panose="020B0503020204020204" pitchFamily="34" charset="-122"/>
                <a:ea typeface="微软雅黑" panose="020B0503020204020204" pitchFamily="34" charset="-122"/>
              </a:rPr>
              <a:t>计算的结果记录在表中</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graphicFrame>
        <p:nvGraphicFramePr>
          <p:cNvPr id="15" name="表格 14"/>
          <p:cNvGraphicFramePr>
            <a:graphicFrameLocks noGrp="1"/>
          </p:cNvGraphicFramePr>
          <p:nvPr>
            <p:extLst>
              <p:ext uri="{D42A27DB-BD31-4B8C-83A1-F6EECF244321}">
                <p14:modId xmlns:p14="http://schemas.microsoft.com/office/powerpoint/2010/main" val="962876744"/>
              </p:ext>
            </p:extLst>
          </p:nvPr>
        </p:nvGraphicFramePr>
        <p:xfrm>
          <a:off x="4299927" y="5198627"/>
          <a:ext cx="5951903" cy="1097280"/>
        </p:xfrm>
        <a:graphic>
          <a:graphicData uri="http://schemas.openxmlformats.org/drawingml/2006/table">
            <a:tbl>
              <a:tblPr firstRow="1" firstCol="1" bandRow="1"/>
              <a:tblGrid>
                <a:gridCol w="1641740"/>
                <a:gridCol w="607935"/>
                <a:gridCol w="672845"/>
                <a:gridCol w="673636"/>
                <a:gridCol w="785249"/>
                <a:gridCol w="785249"/>
                <a:gridCol w="785249"/>
              </a:tblGrid>
              <a:tr h="460410">
                <a:tc>
                  <a:txBody>
                    <a:bodyPr/>
                    <a:lstStyle/>
                    <a:p>
                      <a:pPr indent="127000" algn="ctr">
                        <a:lnSpc>
                          <a:spcPct val="150000"/>
                        </a:lnSpc>
                        <a:spcAft>
                          <a:spcPts val="0"/>
                        </a:spcAft>
                      </a:pPr>
                      <a:r>
                        <a:rPr lang="zh-CN" sz="2400" b="1" kern="100">
                          <a:effectLst/>
                          <a:latin typeface="Times New Roman"/>
                          <a:ea typeface="仿宋"/>
                        </a:rPr>
                        <a:t>数量</a:t>
                      </a:r>
                      <a:r>
                        <a:rPr lang="en-US" sz="2400" b="1" kern="100">
                          <a:effectLst/>
                          <a:latin typeface="Times New Roman"/>
                          <a:ea typeface="仿宋"/>
                        </a:rPr>
                        <a:t>/</a:t>
                      </a:r>
                      <a:r>
                        <a:rPr lang="zh-CN" sz="2400" b="1" kern="100">
                          <a:effectLst/>
                          <a:latin typeface="Times New Roman"/>
                          <a:ea typeface="仿宋"/>
                        </a:rPr>
                        <a:t>千克</a:t>
                      </a:r>
                      <a:endParaRPr lang="zh-CN" sz="2400" kern="10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sz="2400" kern="100">
                          <a:effectLst/>
                          <a:latin typeface="Times New Roman"/>
                          <a:ea typeface="仿宋"/>
                        </a:rPr>
                        <a:t>1</a:t>
                      </a:r>
                      <a:endParaRPr lang="zh-CN" sz="2400" kern="10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sz="2400" kern="100" dirty="0">
                          <a:effectLst/>
                          <a:latin typeface="Times New Roman"/>
                          <a:ea typeface="仿宋"/>
                        </a:rPr>
                        <a:t>2</a:t>
                      </a:r>
                      <a:endParaRPr lang="zh-CN" sz="2400" kern="100" dirty="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sz="2400" kern="100">
                          <a:effectLst/>
                          <a:latin typeface="Times New Roman"/>
                          <a:ea typeface="仿宋"/>
                        </a:rPr>
                        <a:t>3</a:t>
                      </a:r>
                      <a:endParaRPr lang="zh-CN" sz="2400" kern="10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sz="2400" kern="100">
                          <a:effectLst/>
                          <a:latin typeface="Times New Roman"/>
                          <a:ea typeface="仿宋"/>
                        </a:rPr>
                        <a:t>4</a:t>
                      </a:r>
                      <a:endParaRPr lang="zh-CN" sz="2400" kern="10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sz="2400" kern="100">
                          <a:effectLst/>
                          <a:latin typeface="Times New Roman"/>
                          <a:ea typeface="仿宋"/>
                        </a:rPr>
                        <a:t>5</a:t>
                      </a:r>
                      <a:endParaRPr lang="zh-CN" sz="2400" kern="10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sz="2400" kern="100">
                          <a:effectLst/>
                          <a:latin typeface="Times New Roman"/>
                          <a:ea typeface="宋体"/>
                        </a:rPr>
                        <a:t>…</a:t>
                      </a:r>
                      <a:endParaRPr lang="zh-CN" sz="2400" kern="10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0410">
                <a:tc>
                  <a:txBody>
                    <a:bodyPr/>
                    <a:lstStyle/>
                    <a:p>
                      <a:pPr indent="127000" algn="ctr">
                        <a:lnSpc>
                          <a:spcPct val="150000"/>
                        </a:lnSpc>
                        <a:spcAft>
                          <a:spcPts val="0"/>
                        </a:spcAft>
                      </a:pPr>
                      <a:r>
                        <a:rPr lang="zh-CN" sz="2400" b="1" kern="100">
                          <a:effectLst/>
                          <a:latin typeface="Times New Roman"/>
                          <a:ea typeface="仿宋"/>
                        </a:rPr>
                        <a:t>总价</a:t>
                      </a:r>
                      <a:r>
                        <a:rPr lang="en-US" sz="2400" b="1" kern="100">
                          <a:effectLst/>
                          <a:latin typeface="Times New Roman"/>
                          <a:ea typeface="仿宋"/>
                        </a:rPr>
                        <a:t>/</a:t>
                      </a:r>
                      <a:r>
                        <a:rPr lang="zh-CN" sz="2400" b="1" kern="100">
                          <a:effectLst/>
                          <a:latin typeface="Times New Roman"/>
                          <a:ea typeface="仿宋"/>
                        </a:rPr>
                        <a:t>元</a:t>
                      </a:r>
                      <a:endParaRPr lang="zh-CN" sz="2400" kern="10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sz="2400" kern="100">
                          <a:effectLst/>
                          <a:latin typeface="Times New Roman"/>
                          <a:ea typeface="仿宋"/>
                        </a:rPr>
                        <a:t>5</a:t>
                      </a:r>
                      <a:endParaRPr lang="zh-CN" sz="2400" kern="10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sz="2400" kern="100" dirty="0">
                          <a:effectLst/>
                          <a:latin typeface="Times New Roman"/>
                          <a:ea typeface="仿宋"/>
                        </a:rPr>
                        <a:t>10</a:t>
                      </a:r>
                      <a:endParaRPr lang="zh-CN" sz="2400" kern="100" dirty="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sz="2400" kern="100">
                          <a:effectLst/>
                          <a:latin typeface="Times New Roman"/>
                          <a:ea typeface="仿宋"/>
                        </a:rPr>
                        <a:t>15</a:t>
                      </a:r>
                      <a:endParaRPr lang="zh-CN" sz="2400" kern="10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sz="2400" kern="100">
                          <a:effectLst/>
                          <a:latin typeface="Times New Roman"/>
                          <a:ea typeface="仿宋"/>
                        </a:rPr>
                        <a:t>20</a:t>
                      </a:r>
                      <a:endParaRPr lang="zh-CN" sz="2400" kern="10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sz="2400" kern="100">
                          <a:effectLst/>
                          <a:latin typeface="Times New Roman"/>
                          <a:ea typeface="仿宋"/>
                        </a:rPr>
                        <a:t>25</a:t>
                      </a:r>
                      <a:endParaRPr lang="zh-CN" sz="2400" kern="10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50000"/>
                        </a:lnSpc>
                        <a:spcAft>
                          <a:spcPts val="0"/>
                        </a:spcAft>
                      </a:pPr>
                      <a:r>
                        <a:rPr lang="en-US" sz="2400" kern="100" dirty="0">
                          <a:effectLst/>
                          <a:latin typeface="Times New Roman"/>
                          <a:ea typeface="宋体"/>
                        </a:rPr>
                        <a:t>…</a:t>
                      </a:r>
                      <a:endParaRPr lang="zh-CN" sz="2400" kern="100" dirty="0">
                        <a:effectLst/>
                        <a:latin typeface="Times New Roman"/>
                        <a:ea typeface="仿宋"/>
                      </a:endParaRPr>
                    </a:p>
                  </a:txBody>
                  <a:tcPr marL="68589" marR="6858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 name="TextBox 1"/>
          <p:cNvSpPr txBox="1"/>
          <p:nvPr/>
        </p:nvSpPr>
        <p:spPr>
          <a:xfrm>
            <a:off x="4870934" y="4670001"/>
            <a:ext cx="4872142" cy="461665"/>
          </a:xfrm>
          <a:prstGeom prst="rect">
            <a:avLst/>
          </a:prstGeom>
          <a:noFill/>
        </p:spPr>
        <p:txBody>
          <a:bodyPr wrap="square" rtlCol="0" anchor="ctr">
            <a:spAutoFit/>
          </a:bodyPr>
          <a:lstStyle/>
          <a:p>
            <a:pPr algn="ctr"/>
            <a:r>
              <a:rPr lang="zh-CN" altLang="en-US" sz="2400" dirty="0">
                <a:latin typeface="微软雅黑" panose="020B0503020204020204" pitchFamily="34" charset="-122"/>
                <a:ea typeface="微软雅黑" panose="020B0503020204020204" pitchFamily="34" charset="-122"/>
              </a:rPr>
              <a:t>买苹果的数量及总价</a:t>
            </a:r>
            <a:endParaRPr lang="zh-CN" altLang="en-US" sz="24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93026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453253"/>
          </a:xfrm>
          <a:prstGeom prst="rect">
            <a:avLst/>
          </a:prstGeom>
          <a:noFill/>
        </p:spPr>
        <p:txBody>
          <a:bodyPr wrap="square" rtlCol="0">
            <a:spAutoFit/>
          </a:bodyPr>
          <a:lstStyle/>
          <a:p>
            <a:pPr lvl="0">
              <a:lnSpc>
                <a:spcPct val="13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认识成正比的量</a:t>
            </a: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观</a:t>
            </a:r>
            <a:r>
              <a:rPr lang="zh-CN" altLang="en-US" sz="2800" dirty="0" smtClean="0">
                <a:solidFill>
                  <a:prstClr val="black"/>
                </a:solidFill>
                <a:latin typeface="微软雅黑" panose="020B0503020204020204" pitchFamily="34" charset="-122"/>
                <a:ea typeface="微软雅黑" panose="020B0503020204020204" pitchFamily="34" charset="-122"/>
              </a:rPr>
              <a:t>察上表可</a:t>
            </a:r>
            <a:r>
              <a:rPr lang="zh-CN" altLang="en-US" sz="2800" dirty="0">
                <a:solidFill>
                  <a:prstClr val="black"/>
                </a:solidFill>
                <a:latin typeface="微软雅黑" panose="020B0503020204020204" pitchFamily="34" charset="-122"/>
                <a:ea typeface="微软雅黑" panose="020B0503020204020204" pitchFamily="34" charset="-122"/>
              </a:rPr>
              <a:t>以发现，随着购买苹果数量的增多，总价也增多，这两个量变化的最基本特征是：总价与数量的比值保持不变。可以把这个关系表示为总价</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数量</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，或者用符号表示为</a:t>
            </a:r>
            <a:r>
              <a:rPr lang="en-US" altLang="zh-CN" sz="2800" dirty="0">
                <a:solidFill>
                  <a:prstClr val="black"/>
                </a:solidFill>
                <a:latin typeface="微软雅黑" panose="020B0503020204020204" pitchFamily="34" charset="-122"/>
                <a:ea typeface="微软雅黑" panose="020B0503020204020204" pitchFamily="34" charset="-122"/>
              </a:rPr>
              <a:t>y/x=5</a:t>
            </a:r>
            <a:r>
              <a:rPr lang="zh-CN" altLang="en-US" sz="2800" dirty="0">
                <a:solidFill>
                  <a:prstClr val="black"/>
                </a:solidFill>
                <a:latin typeface="微软雅黑" panose="020B0503020204020204" pitchFamily="34" charset="-122"/>
                <a:ea typeface="微软雅黑" panose="020B0503020204020204" pitchFamily="34" charset="-122"/>
              </a:rPr>
              <a:t>，这时称</a:t>
            </a:r>
            <a:r>
              <a:rPr lang="en-US" altLang="zh-CN" sz="2800" dirty="0">
                <a:solidFill>
                  <a:prstClr val="black"/>
                </a:solidFill>
                <a:latin typeface="微软雅黑" panose="020B0503020204020204" pitchFamily="34" charset="-122"/>
                <a:ea typeface="微软雅黑" panose="020B0503020204020204" pitchFamily="34" charset="-122"/>
              </a:rPr>
              <a:t>y</a:t>
            </a:r>
            <a:r>
              <a:rPr lang="zh-CN" altLang="en-US" sz="2800" dirty="0">
                <a:solidFill>
                  <a:prstClr val="black"/>
                </a:solidFill>
                <a:latin typeface="微软雅黑" panose="020B0503020204020204" pitchFamily="34" charset="-122"/>
                <a:ea typeface="微软雅黑" panose="020B0503020204020204" pitchFamily="34" charset="-122"/>
              </a:rPr>
              <a:t>和</a:t>
            </a:r>
            <a:r>
              <a:rPr lang="en-US" altLang="zh-CN" sz="2800" dirty="0">
                <a:solidFill>
                  <a:prstClr val="black"/>
                </a:solidFill>
                <a:latin typeface="微软雅黑" panose="020B0503020204020204" pitchFamily="34" charset="-122"/>
                <a:ea typeface="微软雅黑" panose="020B0503020204020204" pitchFamily="34" charset="-122"/>
              </a:rPr>
              <a:t>x</a:t>
            </a:r>
            <a:r>
              <a:rPr lang="zh-CN" altLang="en-US" sz="2800" dirty="0">
                <a:solidFill>
                  <a:prstClr val="black"/>
                </a:solidFill>
                <a:latin typeface="微软雅黑" panose="020B0503020204020204" pitchFamily="34" charset="-122"/>
                <a:ea typeface="微软雅黑" panose="020B0503020204020204" pitchFamily="34" charset="-122"/>
              </a:rPr>
              <a:t>为成正比的量。</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63324760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323987"/>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、数与运算</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能找出</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的倍数。在</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100</a:t>
            </a:r>
            <a:r>
              <a:rPr lang="zh-CN" altLang="en-US" sz="2800" dirty="0">
                <a:solidFill>
                  <a:prstClr val="black"/>
                </a:solidFill>
                <a:latin typeface="微软雅黑" panose="020B0503020204020204" pitchFamily="34" charset="-122"/>
                <a:ea typeface="微软雅黑" panose="020B0503020204020204" pitchFamily="34" charset="-122"/>
              </a:rPr>
              <a:t>的自然数中：能找出</a:t>
            </a:r>
            <a:r>
              <a:rPr lang="en-US" altLang="zh-CN" sz="2800" dirty="0">
                <a:solidFill>
                  <a:prstClr val="black"/>
                </a:solidFill>
                <a:latin typeface="微软雅黑" panose="020B0503020204020204" pitchFamily="34" charset="-122"/>
                <a:ea typeface="微软雅黑" panose="020B0503020204020204" pitchFamily="34" charset="-122"/>
              </a:rPr>
              <a:t>10</a:t>
            </a:r>
            <a:r>
              <a:rPr lang="zh-CN" altLang="en-US" sz="2800" dirty="0">
                <a:solidFill>
                  <a:prstClr val="black"/>
                </a:solidFill>
                <a:latin typeface="微软雅黑" panose="020B0503020204020204" pitchFamily="34" charset="-122"/>
                <a:ea typeface="微软雅黑" panose="020B0503020204020204" pitchFamily="34" charset="-122"/>
              </a:rPr>
              <a:t>以内自然数的所有倍数，</a:t>
            </a:r>
            <a:r>
              <a:rPr lang="en-US" altLang="zh-CN" sz="2800" dirty="0">
                <a:solidFill>
                  <a:prstClr val="black"/>
                </a:solidFill>
                <a:latin typeface="微软雅黑" panose="020B0503020204020204" pitchFamily="34" charset="-122"/>
                <a:ea typeface="微软雅黑" panose="020B0503020204020204" pitchFamily="34" charset="-122"/>
              </a:rPr>
              <a:t>10</a:t>
            </a:r>
            <a:r>
              <a:rPr lang="zh-CN" altLang="en-US" sz="2800" dirty="0">
                <a:solidFill>
                  <a:prstClr val="black"/>
                </a:solidFill>
                <a:latin typeface="微软雅黑" panose="020B0503020204020204" pitchFamily="34" charset="-122"/>
                <a:ea typeface="微软雅黑" panose="020B0503020204020204" pitchFamily="34" charset="-122"/>
              </a:rPr>
              <a:t>以内两个自然数的公倍数和最小公倍数；能找出一个自然数的所有因数，两个自然数的公因数和最大公因数；能判断一个自然数是否是质数或合数</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7293026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573560"/>
          </a:xfrm>
          <a:prstGeom prst="rect">
            <a:avLst/>
          </a:prstGeom>
          <a:noFill/>
        </p:spPr>
        <p:txBody>
          <a:bodyPr wrap="square" rtlCol="0">
            <a:spAutoFit/>
          </a:bodyPr>
          <a:lstStyle/>
          <a:p>
            <a:pPr lvl="0">
              <a:lnSpc>
                <a:spcPct val="13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、数与运算</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30000"/>
              </a:lnSpc>
              <a:buFont typeface="Wingdings" panose="05000000000000000000" pitchFamily="2" charset="2"/>
              <a:buChar char="Ø"/>
            </a:pPr>
            <a:r>
              <a:rPr lang="zh-CN" altLang="en-US" sz="2800" dirty="0" smtClean="0">
                <a:solidFill>
                  <a:prstClr val="black"/>
                </a:solidFill>
                <a:latin typeface="微软雅黑" panose="020B0503020204020204" pitchFamily="34" charset="-122"/>
                <a:ea typeface="微软雅黑" panose="020B0503020204020204" pitchFamily="34" charset="-122"/>
              </a:rPr>
              <a:t>能</a:t>
            </a:r>
            <a:r>
              <a:rPr lang="zh-CN" altLang="en-US" sz="2800" dirty="0">
                <a:solidFill>
                  <a:prstClr val="black"/>
                </a:solidFill>
                <a:latin typeface="微软雅黑" panose="020B0503020204020204" pitchFamily="34" charset="-122"/>
                <a:ea typeface="微软雅黑" panose="020B0503020204020204" pitchFamily="34" charset="-122"/>
              </a:rPr>
              <a:t>用直观的方式表示分数和小数，能比较两个分数的大小和两个小数的大小；会进行小数和分数的转化（不包括将循环小数转化成分数）。能在实际情境中运用小数和分数解决问题，进一步发展符号意识和数感。</a:t>
            </a: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能进行简单小数和分数的四则运算和混合运算（不超过三步），并说明运算过程。能在较复杂的真实情境中，选择恰当的运算方法解决问题，形成运算能力和推理意识。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29567825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639796" y="1431336"/>
            <a:ext cx="10755035" cy="3931972"/>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639797" y="1140505"/>
            <a:ext cx="5045787"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967154" y="1765003"/>
            <a:ext cx="10427678" cy="3247877"/>
          </a:xfrm>
          <a:prstGeom prst="rect">
            <a:avLst/>
          </a:prstGeom>
          <a:noFill/>
        </p:spPr>
        <p:txBody>
          <a:bodyPr wrap="square" rtlCol="0">
            <a:spAutoFit/>
          </a:bodyPr>
          <a:lstStyle/>
          <a:p>
            <a:pPr marL="457200" lvl="0" indent="-457200">
              <a:lnSpc>
                <a:spcPct val="1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教师教学应该以学</a:t>
            </a:r>
            <a:r>
              <a:rPr lang="zh-CN" altLang="en-US" sz="2800" dirty="0" smtClean="0">
                <a:solidFill>
                  <a:prstClr val="black"/>
                </a:solidFill>
                <a:latin typeface="微软雅黑" panose="020B0503020204020204" pitchFamily="34" charset="-122"/>
                <a:ea typeface="微软雅黑" panose="020B0503020204020204" pitchFamily="34" charset="-122"/>
              </a:rPr>
              <a:t>生的</a:t>
            </a:r>
            <a:r>
              <a:rPr lang="zh-CN" altLang="en-US" sz="2800" dirty="0">
                <a:solidFill>
                  <a:prstClr val="black"/>
                </a:solidFill>
                <a:latin typeface="微软雅黑" panose="020B0503020204020204" pitchFamily="34" charset="-122"/>
                <a:ea typeface="微软雅黑" panose="020B0503020204020204" pitchFamily="34" charset="-122"/>
              </a:rPr>
              <a:t>认知发展水平和已有</a:t>
            </a:r>
            <a:r>
              <a:rPr lang="zh-CN" altLang="en-US" sz="2800" dirty="0" smtClean="0">
                <a:solidFill>
                  <a:prstClr val="black"/>
                </a:solidFill>
                <a:latin typeface="微软雅黑" panose="020B0503020204020204" pitchFamily="34" charset="-122"/>
                <a:ea typeface="微软雅黑" panose="020B0503020204020204" pitchFamily="34" charset="-122"/>
              </a:rPr>
              <a:t>的经</a:t>
            </a:r>
            <a:r>
              <a:rPr lang="zh-CN" altLang="en-US" sz="2800" dirty="0">
                <a:solidFill>
                  <a:prstClr val="black"/>
                </a:solidFill>
                <a:latin typeface="微软雅黑" panose="020B0503020204020204" pitchFamily="34" charset="-122"/>
                <a:ea typeface="微软雅黑" panose="020B0503020204020204" pitchFamily="34" charset="-122"/>
              </a:rPr>
              <a:t>验为基础</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面向全体</a:t>
            </a:r>
            <a:r>
              <a:rPr lang="zh-CN" altLang="en-US" sz="2800" dirty="0" smtClean="0">
                <a:solidFill>
                  <a:prstClr val="black"/>
                </a:solidFill>
                <a:latin typeface="微软雅黑" panose="020B0503020204020204" pitchFamily="34" charset="-122"/>
                <a:ea typeface="微软雅黑" panose="020B0503020204020204" pitchFamily="34" charset="-122"/>
              </a:rPr>
              <a:t>学生</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注重启发式和因材</a:t>
            </a:r>
            <a:r>
              <a:rPr lang="zh-CN" altLang="en-US" sz="2800" dirty="0" smtClean="0">
                <a:solidFill>
                  <a:prstClr val="black"/>
                </a:solidFill>
                <a:latin typeface="微软雅黑" panose="020B0503020204020204" pitchFamily="34" charset="-122"/>
                <a:ea typeface="微软雅黑" panose="020B0503020204020204" pitchFamily="34" charset="-122"/>
              </a:rPr>
              <a:t>施教。教</a:t>
            </a:r>
            <a:r>
              <a:rPr lang="zh-CN" altLang="en-US" sz="2800" dirty="0">
                <a:solidFill>
                  <a:prstClr val="black"/>
                </a:solidFill>
                <a:latin typeface="微软雅黑" panose="020B0503020204020204" pitchFamily="34" charset="-122"/>
                <a:ea typeface="微软雅黑" panose="020B0503020204020204" pitchFamily="34" charset="-122"/>
              </a:rPr>
              <a:t>师要发挥主导作</a:t>
            </a:r>
            <a:r>
              <a:rPr lang="zh-CN" altLang="en-US" sz="2800" dirty="0" smtClean="0">
                <a:solidFill>
                  <a:prstClr val="black"/>
                </a:solidFill>
                <a:latin typeface="微软雅黑" panose="020B0503020204020204" pitchFamily="34" charset="-122"/>
                <a:ea typeface="微软雅黑" panose="020B0503020204020204" pitchFamily="34" charset="-122"/>
              </a:rPr>
              <a:t>用，处</a:t>
            </a:r>
            <a:r>
              <a:rPr lang="zh-CN" altLang="en-US" sz="2800" dirty="0">
                <a:solidFill>
                  <a:prstClr val="black"/>
                </a:solidFill>
                <a:latin typeface="微软雅黑" panose="020B0503020204020204" pitchFamily="34" charset="-122"/>
                <a:ea typeface="微软雅黑" panose="020B0503020204020204" pitchFamily="34" charset="-122"/>
              </a:rPr>
              <a:t>理好讲授与学生自主</a:t>
            </a:r>
            <a:r>
              <a:rPr lang="zh-CN" altLang="en-US" sz="2800" dirty="0" smtClean="0">
                <a:solidFill>
                  <a:prstClr val="black"/>
                </a:solidFill>
                <a:latin typeface="微软雅黑" panose="020B0503020204020204" pitchFamily="34" charset="-122"/>
                <a:ea typeface="微软雅黑" panose="020B0503020204020204" pitchFamily="34" charset="-122"/>
              </a:rPr>
              <a:t>学习</a:t>
            </a:r>
            <a:r>
              <a:rPr lang="zh-CN" altLang="en-US" sz="2800" dirty="0">
                <a:solidFill>
                  <a:prstClr val="black"/>
                </a:solidFill>
                <a:latin typeface="微软雅黑" panose="020B0503020204020204" pitchFamily="34" charset="-122"/>
                <a:ea typeface="微软雅黑" panose="020B0503020204020204" pitchFamily="34" charset="-122"/>
              </a:rPr>
              <a:t>的关系</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引导学生独</a:t>
            </a:r>
            <a:r>
              <a:rPr lang="zh-CN" altLang="en-US" sz="2800" dirty="0" smtClean="0">
                <a:solidFill>
                  <a:prstClr val="black"/>
                </a:solidFill>
                <a:latin typeface="微软雅黑" panose="020B0503020204020204" pitchFamily="34" charset="-122"/>
                <a:ea typeface="微软雅黑" panose="020B0503020204020204" pitchFamily="34" charset="-122"/>
              </a:rPr>
              <a:t>立思</a:t>
            </a:r>
            <a:r>
              <a:rPr lang="zh-CN" altLang="en-US" sz="2800" dirty="0">
                <a:solidFill>
                  <a:prstClr val="black"/>
                </a:solidFill>
                <a:latin typeface="微软雅黑" panose="020B0503020204020204" pitchFamily="34" charset="-122"/>
                <a:ea typeface="微软雅黑" panose="020B0503020204020204" pitchFamily="34" charset="-122"/>
              </a:rPr>
              <a:t>考</a:t>
            </a:r>
            <a:r>
              <a:rPr lang="zh-CN" altLang="en-US" sz="2800" dirty="0" smtClean="0">
                <a:solidFill>
                  <a:prstClr val="black"/>
                </a:solidFill>
                <a:latin typeface="微软雅黑" panose="020B0503020204020204" pitchFamily="34" charset="-122"/>
                <a:ea typeface="微软雅黑" panose="020B0503020204020204" pitchFamily="34" charset="-122"/>
              </a:rPr>
              <a:t>、主</a:t>
            </a:r>
            <a:r>
              <a:rPr lang="zh-CN" altLang="en-US" sz="2800" dirty="0">
                <a:solidFill>
                  <a:prstClr val="black"/>
                </a:solidFill>
                <a:latin typeface="微软雅黑" panose="020B0503020204020204" pitchFamily="34" charset="-122"/>
                <a:ea typeface="微软雅黑" panose="020B0503020204020204" pitchFamily="34" charset="-122"/>
              </a:rPr>
              <a:t>动探索、 合作</a:t>
            </a:r>
            <a:r>
              <a:rPr lang="zh-CN" altLang="en-US" sz="2800" dirty="0" smtClean="0">
                <a:solidFill>
                  <a:prstClr val="black"/>
                </a:solidFill>
                <a:latin typeface="微软雅黑" panose="020B0503020204020204" pitchFamily="34" charset="-122"/>
                <a:ea typeface="微软雅黑" panose="020B0503020204020204" pitchFamily="34" charset="-122"/>
              </a:rPr>
              <a:t>交流</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使学生理解和掌握</a:t>
            </a:r>
            <a:r>
              <a:rPr lang="zh-CN" altLang="en-US" sz="2800" dirty="0" smtClean="0">
                <a:solidFill>
                  <a:prstClr val="black"/>
                </a:solidFill>
                <a:latin typeface="微软雅黑" panose="020B0503020204020204" pitchFamily="34" charset="-122"/>
                <a:ea typeface="微软雅黑" panose="020B0503020204020204" pitchFamily="34" charset="-122"/>
              </a:rPr>
              <a:t>基本</a:t>
            </a:r>
            <a:r>
              <a:rPr lang="zh-CN" altLang="en-US" sz="2800" dirty="0">
                <a:solidFill>
                  <a:prstClr val="black"/>
                </a:solidFill>
                <a:latin typeface="微软雅黑" panose="020B0503020204020204" pitchFamily="34" charset="-122"/>
                <a:ea typeface="微软雅黑" panose="020B0503020204020204" pitchFamily="34" charset="-122"/>
              </a:rPr>
              <a:t>的数学知识与技能、 </a:t>
            </a:r>
            <a:r>
              <a:rPr lang="zh-CN" altLang="en-US" sz="2800" dirty="0" smtClean="0">
                <a:solidFill>
                  <a:prstClr val="black"/>
                </a:solidFill>
                <a:latin typeface="微软雅黑" panose="020B0503020204020204" pitchFamily="34" charset="-122"/>
                <a:ea typeface="微软雅黑" panose="020B0503020204020204" pitchFamily="34" charset="-122"/>
              </a:rPr>
              <a:t>体会</a:t>
            </a:r>
            <a:r>
              <a:rPr lang="zh-CN" altLang="en-US" sz="2800" dirty="0">
                <a:solidFill>
                  <a:prstClr val="black"/>
                </a:solidFill>
                <a:latin typeface="微软雅黑" panose="020B0503020204020204" pitchFamily="34" charset="-122"/>
                <a:ea typeface="微软雅黑" panose="020B0503020204020204" pitchFamily="34" charset="-122"/>
              </a:rPr>
              <a:t>和运用数学思想与方</a:t>
            </a:r>
            <a:r>
              <a:rPr lang="zh-CN" altLang="en-US" sz="2800" dirty="0" smtClean="0">
                <a:solidFill>
                  <a:prstClr val="black"/>
                </a:solidFill>
                <a:latin typeface="微软雅黑" panose="020B0503020204020204" pitchFamily="34" charset="-122"/>
                <a:ea typeface="微软雅黑" panose="020B0503020204020204" pitchFamily="34" charset="-122"/>
              </a:rPr>
              <a:t>法，获</a:t>
            </a:r>
            <a:r>
              <a:rPr lang="zh-CN" altLang="en-US" sz="2800" dirty="0">
                <a:solidFill>
                  <a:prstClr val="black"/>
                </a:solidFill>
                <a:latin typeface="微软雅黑" panose="020B0503020204020204" pitchFamily="34" charset="-122"/>
                <a:ea typeface="微软雅黑" panose="020B0503020204020204" pitchFamily="34" charset="-122"/>
              </a:rPr>
              <a:t>得基本的数学活动经验。</a:t>
            </a:r>
          </a:p>
        </p:txBody>
      </p:sp>
      <p:sp>
        <p:nvSpPr>
          <p:cNvPr id="13" name="矩形 12"/>
          <p:cNvSpPr/>
          <p:nvPr/>
        </p:nvSpPr>
        <p:spPr>
          <a:xfrm>
            <a:off x="775996" y="1109502"/>
            <a:ext cx="4928249"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理念</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之四</a:t>
            </a:r>
            <a:r>
              <a:rPr lang="en-US" altLang="zh-CN"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关</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于教学活动</a:t>
            </a:r>
            <a:endPar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梯形 2"/>
          <p:cNvSpPr/>
          <p:nvPr/>
        </p:nvSpPr>
        <p:spPr>
          <a:xfrm>
            <a:off x="-4549" y="160314"/>
            <a:ext cx="744734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5" name="文本框 38"/>
          <p:cNvSpPr txBox="1"/>
          <p:nvPr/>
        </p:nvSpPr>
        <p:spPr>
          <a:xfrm>
            <a:off x="-4549" y="258020"/>
            <a:ext cx="6936977"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2.1.3</a:t>
            </a:r>
            <a:r>
              <a:rPr lang="zh-CN" altLang="en-US" sz="3200" b="1" dirty="0">
                <a:latin typeface="微软雅黑" panose="020B0503020204020204" charset="-122"/>
                <a:ea typeface="微软雅黑" panose="020B0503020204020204" charset="-122"/>
                <a:sym typeface="微软雅黑" panose="020B0503020204020204" charset="-122"/>
              </a:rPr>
              <a:t>小学数学课程理念及其发展</a:t>
            </a:r>
          </a:p>
        </p:txBody>
      </p:sp>
    </p:spTree>
    <p:extLst>
      <p:ext uri="{BB962C8B-B14F-4D97-AF65-F5344CB8AC3E}">
        <p14:creationId xmlns:p14="http://schemas.microsoft.com/office/powerpoint/2010/main" val="227489988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573560"/>
          </a:xfrm>
          <a:prstGeom prst="rect">
            <a:avLst/>
          </a:prstGeom>
          <a:noFill/>
        </p:spPr>
        <p:txBody>
          <a:bodyPr wrap="square" rtlCol="0">
            <a:spAutoFit/>
          </a:bodyPr>
          <a:lstStyle/>
          <a:p>
            <a:pPr lvl="0">
              <a:lnSpc>
                <a:spcPct val="13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能在具体问题中感受等式的基本性</a:t>
            </a:r>
            <a:r>
              <a:rPr lang="zh-CN" altLang="en-US" sz="2800" dirty="0" smtClean="0">
                <a:solidFill>
                  <a:prstClr val="black"/>
                </a:solidFill>
                <a:latin typeface="微软雅黑" panose="020B0503020204020204" pitchFamily="34" charset="-122"/>
                <a:ea typeface="微软雅黑" panose="020B0503020204020204" pitchFamily="34" charset="-122"/>
              </a:rPr>
              <a:t>质。</a:t>
            </a:r>
            <a:endParaRPr lang="zh-CN" altLang="en-US" sz="2800" dirty="0">
              <a:solidFill>
                <a:prstClr val="black"/>
              </a:solidFill>
              <a:latin typeface="微软雅黑" panose="020B0503020204020204" pitchFamily="34" charset="-122"/>
              <a:ea typeface="微软雅黑" panose="020B0503020204020204" pitchFamily="34" charset="-122"/>
            </a:endParaRP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能在解决实际问题中运用恰当的方法进行估算，并能描述估算的过程。</a:t>
            </a: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能在具体情境中，用字母或含有字母的式子表示数量之间的关系、性质和规律，感悟用字母表示具有一般性。</a:t>
            </a: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能在具体情境中判断两个量的比，会计算比值，理解比值相同的量，能解决按比例分配的简单问题。</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68658900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mc:AlternateContent xmlns:mc="http://schemas.openxmlformats.org/markup-compatibility/2006" xmlns:a14="http://schemas.microsoft.com/office/drawing/2010/main">
        <mc:Choice Requires="a14">
          <p:sp>
            <p:nvSpPr>
              <p:cNvPr id="5" name="文本框 4"/>
              <p:cNvSpPr txBox="1"/>
              <p:nvPr/>
            </p:nvSpPr>
            <p:spPr>
              <a:xfrm>
                <a:off x="814317" y="1745374"/>
                <a:ext cx="10365928" cy="4294894"/>
              </a:xfrm>
              <a:prstGeom prst="rect">
                <a:avLst/>
              </a:prstGeom>
              <a:noFill/>
            </p:spPr>
            <p:txBody>
              <a:bodyPr wrap="square" rtlCol="0">
                <a:spAutoFit/>
              </a:bodyPr>
              <a:lstStyle/>
              <a:p>
                <a:pPr lvl="0">
                  <a:lnSpc>
                    <a:spcPct val="13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能在具体情境中描述成正比的</a:t>
                </a:r>
                <a:r>
                  <a:rPr lang="zh-CN" altLang="en-US" sz="2800" dirty="0" smtClean="0">
                    <a:solidFill>
                      <a:prstClr val="black"/>
                    </a:solidFill>
                    <a:latin typeface="微软雅黑" panose="020B0503020204020204" pitchFamily="34" charset="-122"/>
                    <a:ea typeface="微软雅黑" panose="020B0503020204020204" pitchFamily="34" charset="-122"/>
                  </a:rPr>
                  <a:t>量</a:t>
                </a:r>
                <a14:m>
                  <m:oMath xmlns:m="http://schemas.openxmlformats.org/officeDocument/2006/math">
                    <m:f>
                      <m:fPr>
                        <m:ctrlPr>
                          <a:rPr lang="en-US" altLang="zh-CN" sz="2800" i="1" smtClean="0">
                            <a:solidFill>
                              <a:prstClr val="black"/>
                            </a:solidFill>
                            <a:latin typeface="Cambria Math"/>
                            <a:ea typeface="微软雅黑" panose="020B0503020204020204" pitchFamily="34" charset="-122"/>
                          </a:rPr>
                        </m:ctrlPr>
                      </m:fPr>
                      <m:num>
                        <m:r>
                          <a:rPr lang="en-US" altLang="zh-CN" sz="2800" b="0" i="1" smtClean="0">
                            <a:solidFill>
                              <a:prstClr val="black"/>
                            </a:solidFill>
                            <a:latin typeface="Cambria Math"/>
                            <a:ea typeface="微软雅黑" panose="020B0503020204020204" pitchFamily="34" charset="-122"/>
                          </a:rPr>
                          <m:t>𝑦</m:t>
                        </m:r>
                      </m:num>
                      <m:den>
                        <m:r>
                          <a:rPr lang="en-US" altLang="zh-CN" sz="2800" b="0" i="1" smtClean="0">
                            <a:solidFill>
                              <a:prstClr val="black"/>
                            </a:solidFill>
                            <a:latin typeface="Cambria Math"/>
                            <a:ea typeface="微软雅黑" panose="020B0503020204020204" pitchFamily="34" charset="-122"/>
                          </a:rPr>
                          <m:t>𝑥</m:t>
                        </m:r>
                      </m:den>
                    </m:f>
                  </m:oMath>
                </a14:m>
                <a:r>
                  <a:rPr lang="en-US" altLang="zh-CN" sz="2800" dirty="0" smtClean="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k</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k≠0</a:t>
                </a:r>
                <a:r>
                  <a:rPr lang="zh-CN" altLang="en-US" sz="2800" dirty="0">
                    <a:solidFill>
                      <a:prstClr val="black"/>
                    </a:solidFill>
                    <a:latin typeface="微软雅黑" panose="020B0503020204020204" pitchFamily="34" charset="-122"/>
                    <a:ea typeface="微软雅黑" panose="020B0503020204020204" pitchFamily="34" charset="-122"/>
                  </a:rPr>
                  <a:t>），能找出生活中成正比的量的实例；能根据给出的成正比关系的数据在方格纸上画图，了解</a:t>
                </a:r>
                <a:r>
                  <a:rPr lang="en-US" altLang="zh-CN" sz="2800" dirty="0">
                    <a:solidFill>
                      <a:prstClr val="black"/>
                    </a:solidFill>
                    <a:latin typeface="微软雅黑" panose="020B0503020204020204" pitchFamily="34" charset="-122"/>
                    <a:ea typeface="微软雅黑" panose="020B0503020204020204" pitchFamily="34" charset="-122"/>
                  </a:rPr>
                  <a:t>y=kx</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k≠0</a:t>
                </a:r>
                <a:r>
                  <a:rPr lang="zh-CN" altLang="en-US" sz="2800" dirty="0">
                    <a:solidFill>
                      <a:prstClr val="black"/>
                    </a:solidFill>
                    <a:latin typeface="微软雅黑" panose="020B0503020204020204" pitchFamily="34" charset="-122"/>
                    <a:ea typeface="微软雅黑" panose="020B0503020204020204" pitchFamily="34" charset="-122"/>
                  </a:rPr>
                  <a:t>）的形式，能根据其中一个量的值计算另一个量的值。</a:t>
                </a: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能解决较复杂的真实问题，形成几何直观和初步的应用意识，提高解决问题的能力。</a:t>
                </a:r>
              </a:p>
            </p:txBody>
          </p:sp>
        </mc:Choice>
        <mc:Fallback xmlns="">
          <p:sp>
            <p:nvSpPr>
              <p:cNvPr id="5" name="文本框 4"/>
              <p:cNvSpPr txBox="1">
                <a:spLocks noRot="1" noChangeAspect="1" noMove="1" noResize="1" noEditPoints="1" noAdjustHandles="1" noChangeArrowheads="1" noChangeShapeType="1" noTextEdit="1"/>
              </p:cNvSpPr>
              <p:nvPr/>
            </p:nvSpPr>
            <p:spPr>
              <a:xfrm>
                <a:off x="814317" y="1745374"/>
                <a:ext cx="10365928" cy="4294894"/>
              </a:xfrm>
              <a:prstGeom prst="rect">
                <a:avLst/>
              </a:prstGeom>
              <a:blipFill rotWithShape="1">
                <a:blip r:embed="rId4"/>
                <a:stretch>
                  <a:fillRect l="-1235" r="-353"/>
                </a:stretch>
              </a:blipFill>
            </p:spPr>
            <p:txBody>
              <a:bodyPr/>
              <a:lstStyle/>
              <a:p>
                <a:r>
                  <a:rPr lang="zh-CN" altLang="en-US">
                    <a:noFill/>
                  </a:rPr>
                  <a:t> </a:t>
                </a:r>
              </a:p>
            </p:txBody>
          </p:sp>
        </mc:Fallback>
      </mc:AlternateContent>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04429924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梯形 2"/>
          <p:cNvSpPr/>
          <p:nvPr/>
        </p:nvSpPr>
        <p:spPr>
          <a:xfrm>
            <a:off x="-4549" y="160314"/>
            <a:ext cx="429663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文本框 38"/>
          <p:cNvSpPr txBox="1"/>
          <p:nvPr/>
        </p:nvSpPr>
        <p:spPr>
          <a:xfrm>
            <a:off x="-4548" y="258020"/>
            <a:ext cx="3890748"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2.3.2 </a:t>
            </a:r>
            <a:r>
              <a:rPr lang="zh-CN" altLang="en-US" sz="3200" b="1" dirty="0" smtClean="0">
                <a:latin typeface="微软雅黑" panose="020B0503020204020204" charset="-122"/>
                <a:ea typeface="微软雅黑" panose="020B0503020204020204" charset="-122"/>
                <a:sym typeface="微软雅黑" panose="020B0503020204020204" charset="-122"/>
              </a:rPr>
              <a:t>图形与几何</a:t>
            </a:r>
            <a:endParaRPr lang="zh-CN" altLang="en-US" sz="3200" b="1" dirty="0">
              <a:latin typeface="微软雅黑" panose="020B0503020204020204" charset="-122"/>
              <a:ea typeface="微软雅黑" panose="020B0503020204020204" charset="-122"/>
              <a:sym typeface="微软雅黑" panose="020B050302020402020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583464137"/>
              </p:ext>
            </p:extLst>
          </p:nvPr>
        </p:nvGraphicFramePr>
        <p:xfrm>
          <a:off x="1101012" y="1447454"/>
          <a:ext cx="9600164" cy="3687248"/>
        </p:xfrm>
        <a:graphic>
          <a:graphicData uri="http://schemas.openxmlformats.org/drawingml/2006/table">
            <a:tbl>
              <a:tblPr firstRow="1" bandRow="1">
                <a:tableStyleId>{5C22544A-7EE6-4342-B048-85BDC9FD1C3A}</a:tableStyleId>
              </a:tblPr>
              <a:tblGrid>
                <a:gridCol w="2400041"/>
                <a:gridCol w="2400041"/>
                <a:gridCol w="2400041"/>
                <a:gridCol w="2400041"/>
              </a:tblGrid>
              <a:tr h="921286">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第一学段（</a:t>
                      </a:r>
                      <a:r>
                        <a:rPr lang="en-US" altLang="zh-CN" sz="2800" dirty="0" smtClean="0">
                          <a:latin typeface="微软雅黑" panose="020B0503020204020204" pitchFamily="34" charset="-122"/>
                          <a:ea typeface="微软雅黑" panose="020B0503020204020204" pitchFamily="34" charset="-122"/>
                        </a:rPr>
                        <a:t>1~2</a:t>
                      </a:r>
                      <a:r>
                        <a:rPr lang="zh-CN" altLang="en-US" sz="2800" dirty="0" smtClean="0">
                          <a:latin typeface="微软雅黑" panose="020B0503020204020204" pitchFamily="34" charset="-122"/>
                          <a:ea typeface="微软雅黑" panose="020B0503020204020204" pitchFamily="34" charset="-122"/>
                        </a:rPr>
                        <a:t>年级）</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第二学段（</a:t>
                      </a:r>
                      <a:r>
                        <a:rPr lang="en-US" altLang="zh-CN" sz="2800" dirty="0" smtClean="0">
                          <a:latin typeface="微软雅黑" panose="020B0503020204020204" pitchFamily="34" charset="-122"/>
                          <a:ea typeface="微软雅黑" panose="020B0503020204020204" pitchFamily="34" charset="-122"/>
                        </a:rPr>
                        <a:t>3~4</a:t>
                      </a:r>
                      <a:r>
                        <a:rPr lang="zh-CN" altLang="en-US" sz="2800" dirty="0" smtClean="0">
                          <a:latin typeface="微软雅黑" panose="020B0503020204020204" pitchFamily="34" charset="-122"/>
                          <a:ea typeface="微软雅黑" panose="020B0503020204020204" pitchFamily="34" charset="-122"/>
                        </a:rPr>
                        <a:t>年级）</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第三学段（</a:t>
                      </a:r>
                      <a:r>
                        <a:rPr lang="en-US" altLang="zh-CN" sz="2800" dirty="0" smtClean="0">
                          <a:latin typeface="微软雅黑" panose="020B0503020204020204" pitchFamily="34" charset="-122"/>
                          <a:ea typeface="微软雅黑" panose="020B0503020204020204" pitchFamily="34" charset="-122"/>
                        </a:rPr>
                        <a:t>5~6</a:t>
                      </a:r>
                      <a:r>
                        <a:rPr lang="zh-CN" altLang="en-US" sz="2800" dirty="0" smtClean="0">
                          <a:latin typeface="微软雅黑" panose="020B0503020204020204" pitchFamily="34" charset="-122"/>
                          <a:ea typeface="微软雅黑" panose="020B0503020204020204" pitchFamily="34" charset="-122"/>
                        </a:rPr>
                        <a:t>年级）</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第四学段（</a:t>
                      </a:r>
                      <a:r>
                        <a:rPr lang="en-US" altLang="zh-CN" sz="2800" dirty="0" smtClean="0">
                          <a:latin typeface="微软雅黑" panose="020B0503020204020204" pitchFamily="34" charset="-122"/>
                          <a:ea typeface="微软雅黑" panose="020B0503020204020204" pitchFamily="34" charset="-122"/>
                        </a:rPr>
                        <a:t>5~6</a:t>
                      </a:r>
                      <a:r>
                        <a:rPr lang="zh-CN" altLang="en-US" sz="2800" dirty="0" smtClean="0">
                          <a:latin typeface="微软雅黑" panose="020B0503020204020204" pitchFamily="34" charset="-122"/>
                          <a:ea typeface="微软雅黑" panose="020B0503020204020204" pitchFamily="34" charset="-122"/>
                        </a:rPr>
                        <a:t>年级）</a:t>
                      </a:r>
                      <a:endParaRPr lang="zh-CN" altLang="en-US" sz="2800" dirty="0">
                        <a:latin typeface="微软雅黑" panose="020B0503020204020204" pitchFamily="34" charset="-122"/>
                        <a:ea typeface="微软雅黑" panose="020B0503020204020204" pitchFamily="34" charset="-122"/>
                      </a:endParaRPr>
                    </a:p>
                  </a:txBody>
                  <a:tcPr/>
                </a:tc>
              </a:tr>
              <a:tr h="852608">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图形的认识与测量</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dirty="0" smtClean="0">
                          <a:latin typeface="微软雅黑" panose="020B0503020204020204" pitchFamily="34" charset="-122"/>
                          <a:ea typeface="微软雅黑" panose="020B0503020204020204" pitchFamily="34" charset="-122"/>
                        </a:rPr>
                        <a:t>图形的认识与测量</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dirty="0" smtClean="0">
                          <a:latin typeface="微软雅黑" panose="020B0503020204020204" pitchFamily="34" charset="-122"/>
                          <a:ea typeface="微软雅黑" panose="020B0503020204020204" pitchFamily="34" charset="-122"/>
                        </a:rPr>
                        <a:t>图形的认识与测量</a:t>
                      </a: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图形的性质</a:t>
                      </a:r>
                      <a:endParaRPr lang="zh-CN" altLang="en-US" sz="2800" dirty="0">
                        <a:latin typeface="微软雅黑" panose="020B0503020204020204" pitchFamily="34" charset="-122"/>
                        <a:ea typeface="微软雅黑" panose="020B0503020204020204" pitchFamily="34" charset="-122"/>
                      </a:endParaRPr>
                    </a:p>
                  </a:txBody>
                  <a:tcPr/>
                </a:tc>
              </a:tr>
              <a:tr h="852608">
                <a:tc>
                  <a:txBody>
                    <a:bodyPr/>
                    <a:lstStyle/>
                    <a:p>
                      <a:pPr algn="ctr">
                        <a:lnSpc>
                          <a:spcPct val="100000"/>
                        </a:lnSpc>
                      </a:pP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图形的位置与运动</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图形的位置与运动</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图形的变化</a:t>
                      </a:r>
                      <a:endParaRPr lang="zh-CN" altLang="en-US" sz="2800" dirty="0">
                        <a:latin typeface="微软雅黑" panose="020B0503020204020204" pitchFamily="34" charset="-122"/>
                        <a:ea typeface="微软雅黑" panose="020B0503020204020204" pitchFamily="34" charset="-122"/>
                      </a:endParaRPr>
                    </a:p>
                  </a:txBody>
                  <a:tcPr/>
                </a:tc>
              </a:tr>
              <a:tr h="852608">
                <a:tc>
                  <a:txBody>
                    <a:bodyPr/>
                    <a:lstStyle/>
                    <a:p>
                      <a:pPr algn="ctr">
                        <a:lnSpc>
                          <a:spcPct val="100000"/>
                        </a:lnSpc>
                      </a:pP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图形与坐标</a:t>
                      </a:r>
                      <a:endParaRPr lang="zh-CN" altLang="en-US" sz="2800" dirty="0">
                        <a:latin typeface="微软雅黑" panose="020B0503020204020204" pitchFamily="34" charset="-122"/>
                        <a:ea typeface="微软雅黑" panose="020B0503020204020204" pitchFamily="34" charset="-122"/>
                      </a:endParaRPr>
                    </a:p>
                  </a:txBody>
                  <a:tcPr/>
                </a:tc>
              </a:tr>
            </a:tbl>
          </a:graphicData>
        </a:graphic>
      </p:graphicFrame>
    </p:spTree>
    <p:extLst>
      <p:ext uri="{BB962C8B-B14F-4D97-AF65-F5344CB8AC3E}">
        <p14:creationId xmlns:p14="http://schemas.microsoft.com/office/powerpoint/2010/main" val="97718860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453253"/>
          </a:xfrm>
          <a:prstGeom prst="rect">
            <a:avLst/>
          </a:prstGeom>
          <a:noFill/>
        </p:spPr>
        <p:txBody>
          <a:bodyPr wrap="square" rtlCol="0">
            <a:spAutoFit/>
          </a:bodyPr>
          <a:lstStyle/>
          <a:p>
            <a:pPr lvl="0">
              <a:lnSpc>
                <a:spcPct val="13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、图形的认识与测量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）通过实物和模型辨认简单的立体图形和平面图形，能对图形分类，会用简单图形拼图。</a:t>
            </a: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）结合生活实际，体会建立统一度量单位的重要性，认识长度单位米、厘米。能估测一些物体的长度，并进行测量。</a:t>
            </a: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）在图形认识与测量的过程中，形成初步的空间观念和量感。</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71523444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573560"/>
          </a:xfrm>
          <a:prstGeom prst="rect">
            <a:avLst/>
          </a:prstGeom>
          <a:noFill/>
        </p:spPr>
        <p:txBody>
          <a:bodyPr wrap="square" rtlCol="0">
            <a:spAutoFit/>
          </a:bodyPr>
          <a:lstStyle/>
          <a:p>
            <a:pPr lvl="0">
              <a:lnSpc>
                <a:spcPct val="13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、图形的认识与测量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辨认长方体、正方体、圆柱、球等立体图形，能直观描述这些立体图形的特征；能辨认长方形、正方形、平行四边形、三角形、圆等平面图形，能直观描述这些平面图形的特征。能根据描述的特征对图形进行简单分类。</a:t>
            </a: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能用简单的图形拼图，能在组合图形中说出各组成部分图形的名称；能说出立体图形中某一个面对应的平面图</a:t>
            </a:r>
            <a:r>
              <a:rPr lang="zh-CN" altLang="en-US" sz="2800" dirty="0" smtClean="0">
                <a:solidFill>
                  <a:prstClr val="black"/>
                </a:solidFill>
                <a:latin typeface="微软雅黑" panose="020B0503020204020204" pitchFamily="34" charset="-122"/>
                <a:ea typeface="微软雅黑" panose="020B0503020204020204" pitchFamily="34" charset="-122"/>
              </a:rPr>
              <a:t>形。</a:t>
            </a:r>
            <a:r>
              <a:rPr lang="zh-CN" altLang="en-US" sz="2800" dirty="0">
                <a:solidFill>
                  <a:prstClr val="black"/>
                </a:solidFill>
                <a:latin typeface="微软雅黑" panose="020B0503020204020204" pitchFamily="34" charset="-122"/>
                <a:ea typeface="微软雅黑" panose="020B0503020204020204" pitchFamily="34" charset="-122"/>
              </a:rPr>
              <a:t>形成初步的空间观</a:t>
            </a:r>
            <a:r>
              <a:rPr lang="zh-CN" altLang="en-US" sz="2800" dirty="0" smtClean="0">
                <a:solidFill>
                  <a:prstClr val="black"/>
                </a:solidFill>
                <a:latin typeface="微软雅黑" panose="020B0503020204020204" pitchFamily="34" charset="-122"/>
                <a:ea typeface="微软雅黑" panose="020B0503020204020204" pitchFamily="34" charset="-122"/>
              </a:rPr>
              <a:t>念</a:t>
            </a:r>
            <a:r>
              <a:rPr lang="zh-CN" altLang="en-US" sz="2800" dirty="0">
                <a:solidFill>
                  <a:prstClr val="black"/>
                </a:solidFill>
                <a:latin typeface="微软雅黑" panose="020B0503020204020204" pitchFamily="34" charset="-122"/>
                <a:ea typeface="微软雅黑" panose="020B0503020204020204" pitchFamily="34" charset="-122"/>
              </a:rPr>
              <a:t>。</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17833228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2332946"/>
          </a:xfrm>
          <a:prstGeom prst="rect">
            <a:avLst/>
          </a:prstGeom>
          <a:noFill/>
        </p:spPr>
        <p:txBody>
          <a:bodyPr wrap="square" rtlCol="0">
            <a:spAutoFit/>
          </a:bodyPr>
          <a:lstStyle/>
          <a:p>
            <a:pPr lvl="0">
              <a:lnSpc>
                <a:spcPct val="13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、图形的认识与测量</a:t>
            </a: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找出对应图形</a:t>
            </a: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如</a:t>
            </a:r>
            <a:r>
              <a:rPr lang="zh-CN" altLang="en-US" sz="2800" dirty="0" smtClean="0">
                <a:solidFill>
                  <a:prstClr val="black"/>
                </a:solidFill>
                <a:latin typeface="微软雅黑" panose="020B0503020204020204" pitchFamily="34" charset="-122"/>
                <a:ea typeface="微软雅黑" panose="020B0503020204020204" pitchFamily="34" charset="-122"/>
              </a:rPr>
              <a:t>图，</a:t>
            </a:r>
            <a:r>
              <a:rPr lang="zh-CN" altLang="en-US" sz="2800" dirty="0">
                <a:solidFill>
                  <a:prstClr val="black"/>
                </a:solidFill>
                <a:latin typeface="微软雅黑" panose="020B0503020204020204" pitchFamily="34" charset="-122"/>
                <a:ea typeface="微软雅黑" panose="020B0503020204020204" pitchFamily="34" charset="-122"/>
              </a:rPr>
              <a:t>用第一行的立体图形模型能描出第二行的哪个平面图形？连一连。</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pic>
        <p:nvPicPr>
          <p:cNvPr id="15" name="图片 14"/>
          <p:cNvPicPr/>
          <p:nvPr/>
        </p:nvPicPr>
        <p:blipFill>
          <a:blip r:embed="rId4" cstate="print">
            <a:extLst>
              <a:ext uri="{28A0092B-C50C-407E-A947-70E740481C1C}">
                <a14:useLocalDpi xmlns:a14="http://schemas.microsoft.com/office/drawing/2010/main" val="0"/>
              </a:ext>
            </a:extLst>
          </a:blip>
          <a:srcRect/>
          <a:stretch>
            <a:fillRect/>
          </a:stretch>
        </p:blipFill>
        <p:spPr>
          <a:xfrm>
            <a:off x="2760784" y="3718902"/>
            <a:ext cx="5363307" cy="2453298"/>
          </a:xfrm>
          <a:prstGeom prst="rect">
            <a:avLst/>
          </a:prstGeom>
          <a:noFill/>
          <a:ln>
            <a:noFill/>
          </a:ln>
        </p:spPr>
      </p:pic>
    </p:spTree>
    <p:extLst>
      <p:ext uri="{BB962C8B-B14F-4D97-AF65-F5344CB8AC3E}">
        <p14:creationId xmlns:p14="http://schemas.microsoft.com/office/powerpoint/2010/main" val="321032250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401205"/>
          </a:xfrm>
          <a:prstGeom prst="rect">
            <a:avLst/>
          </a:prstGeom>
          <a:noFill/>
        </p:spPr>
        <p:txBody>
          <a:bodyPr wrap="square" rtlCol="0">
            <a:spAutoFit/>
          </a:bodyPr>
          <a:lstStyle/>
          <a:p>
            <a:pPr lvl="0">
              <a:lnSpc>
                <a:spcPct val="20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、图形的认识与测量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20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感悟统一单位的重要性，能恰当地选择长度单位米、厘米描述生活中常见物体的长度，能进行单位之间的换算；能估测一些身边常见物体的长度，并能借助工具测量生活中物体的长</a:t>
            </a:r>
            <a:r>
              <a:rPr lang="zh-CN" altLang="en-US" sz="2800" dirty="0" smtClean="0">
                <a:solidFill>
                  <a:prstClr val="black"/>
                </a:solidFill>
                <a:latin typeface="微软雅黑" panose="020B0503020204020204" pitchFamily="34" charset="-122"/>
                <a:ea typeface="微软雅黑" panose="020B0503020204020204" pitchFamily="34" charset="-122"/>
              </a:rPr>
              <a:t>度。初</a:t>
            </a:r>
            <a:r>
              <a:rPr lang="zh-CN" altLang="en-US" sz="2800" dirty="0">
                <a:solidFill>
                  <a:prstClr val="black"/>
                </a:solidFill>
                <a:latin typeface="微软雅黑" panose="020B0503020204020204" pitchFamily="34" charset="-122"/>
                <a:ea typeface="微软雅黑" panose="020B0503020204020204" pitchFamily="34" charset="-122"/>
              </a:rPr>
              <a:t>步形成量</a:t>
            </a:r>
            <a:r>
              <a:rPr lang="zh-CN" altLang="en-US" sz="2800" dirty="0" smtClean="0">
                <a:solidFill>
                  <a:prstClr val="black"/>
                </a:solidFill>
                <a:latin typeface="微软雅黑" panose="020B0503020204020204" pitchFamily="34" charset="-122"/>
                <a:ea typeface="微软雅黑" panose="020B0503020204020204" pitchFamily="34" charset="-122"/>
              </a:rPr>
              <a:t>感。</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10858340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401205"/>
          </a:xfrm>
          <a:prstGeom prst="rect">
            <a:avLst/>
          </a:prstGeom>
          <a:noFill/>
        </p:spPr>
        <p:txBody>
          <a:bodyPr wrap="square" rtlCol="0">
            <a:spAutoFit/>
          </a:bodyPr>
          <a:lstStyle/>
          <a:p>
            <a:pPr lvl="0"/>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、图形的认识与测量</a:t>
            </a:r>
          </a:p>
          <a:p>
            <a:pPr lvl="0"/>
            <a:r>
              <a:rPr lang="zh-CN" altLang="en-US" sz="2800" dirty="0" smtClean="0">
                <a:solidFill>
                  <a:prstClr val="black"/>
                </a:solidFill>
                <a:latin typeface="微软雅黑" panose="020B0503020204020204" pitchFamily="34" charset="-122"/>
                <a:ea typeface="微软雅黑" panose="020B0503020204020204" pitchFamily="34" charset="-122"/>
              </a:rPr>
              <a:t>例 理</a:t>
            </a:r>
            <a:r>
              <a:rPr lang="zh-CN" altLang="en-US" sz="2800" dirty="0">
                <a:solidFill>
                  <a:prstClr val="black"/>
                </a:solidFill>
                <a:latin typeface="微软雅黑" panose="020B0503020204020204" pitchFamily="34" charset="-122"/>
                <a:ea typeface="微软雅黑" panose="020B0503020204020204" pitchFamily="34" charset="-122"/>
              </a:rPr>
              <a:t>解长度单位</a:t>
            </a:r>
          </a:p>
          <a:p>
            <a:pPr lvl="0"/>
            <a:r>
              <a:rPr lang="zh-CN" altLang="en-US" sz="2800" dirty="0">
                <a:solidFill>
                  <a:prstClr val="black"/>
                </a:solidFill>
                <a:latin typeface="微软雅黑" panose="020B0503020204020204" pitchFamily="34" charset="-122"/>
                <a:ea typeface="微软雅黑" panose="020B0503020204020204" pitchFamily="34" charset="-122"/>
              </a:rPr>
              <a:t>在下面的括号中填写合适的数或长度单位。</a:t>
            </a:r>
          </a:p>
          <a:p>
            <a:pPr lvl="0"/>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支铅笔大约长（  ）厘米；</a:t>
            </a:r>
          </a:p>
          <a:p>
            <a:pPr lvl="0"/>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米约相当于（  ）支铅笔长；</a:t>
            </a:r>
          </a:p>
          <a:p>
            <a:pPr lvl="0"/>
            <a:r>
              <a:rPr lang="zh-CN" altLang="en-US" sz="2800" dirty="0">
                <a:solidFill>
                  <a:prstClr val="black"/>
                </a:solidFill>
                <a:latin typeface="微软雅黑" panose="020B0503020204020204" pitchFamily="34" charset="-122"/>
                <a:ea typeface="微软雅黑" panose="020B0503020204020204" pitchFamily="34" charset="-122"/>
              </a:rPr>
              <a:t>无障碍坡道的宽度应不小于</a:t>
            </a:r>
            <a:r>
              <a:rPr lang="en-US" altLang="zh-CN" sz="2800" dirty="0">
                <a:solidFill>
                  <a:prstClr val="black"/>
                </a:solidFill>
                <a:latin typeface="微软雅黑" panose="020B0503020204020204" pitchFamily="34" charset="-122"/>
                <a:ea typeface="微软雅黑" panose="020B0503020204020204" pitchFamily="34" charset="-122"/>
              </a:rPr>
              <a:t>90</a:t>
            </a:r>
            <a:r>
              <a:rPr lang="zh-CN" altLang="en-US" sz="2800" dirty="0">
                <a:solidFill>
                  <a:prstClr val="black"/>
                </a:solidFill>
                <a:latin typeface="微软雅黑" panose="020B0503020204020204" pitchFamily="34" charset="-122"/>
                <a:ea typeface="微软雅黑" panose="020B0503020204020204" pitchFamily="34" charset="-122"/>
              </a:rPr>
              <a:t>（    ）；</a:t>
            </a:r>
          </a:p>
          <a:p>
            <a:pPr lvl="0"/>
            <a:r>
              <a:rPr lang="zh-CN" altLang="en-US" sz="2800" dirty="0">
                <a:solidFill>
                  <a:prstClr val="black"/>
                </a:solidFill>
                <a:latin typeface="微软雅黑" panose="020B0503020204020204" pitchFamily="34" charset="-122"/>
                <a:ea typeface="微软雅黑" panose="020B0503020204020204" pitchFamily="34" charset="-122"/>
              </a:rPr>
              <a:t>学校操场上的旗杆高</a:t>
            </a:r>
            <a:r>
              <a:rPr lang="en-US" altLang="zh-CN" sz="2800" dirty="0">
                <a:solidFill>
                  <a:prstClr val="black"/>
                </a:solidFill>
                <a:latin typeface="微软雅黑" panose="020B0503020204020204" pitchFamily="34" charset="-122"/>
                <a:ea typeface="微软雅黑" panose="020B0503020204020204" pitchFamily="34" charset="-122"/>
              </a:rPr>
              <a:t>15</a:t>
            </a:r>
            <a:r>
              <a:rPr lang="zh-CN" altLang="en-US" sz="2800" dirty="0">
                <a:solidFill>
                  <a:prstClr val="black"/>
                </a:solidFill>
                <a:latin typeface="微软雅黑" panose="020B0503020204020204" pitchFamily="34" charset="-122"/>
                <a:ea typeface="微软雅黑" panose="020B0503020204020204" pitchFamily="34" charset="-122"/>
              </a:rPr>
              <a:t>（  ）。</a:t>
            </a:r>
          </a:p>
          <a:p>
            <a:pPr lvl="0"/>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让学生结合日常生活经验，在实际情境中理解长度单位的意义，选择合适的长度单位，进行物体长度的比较。在教学中，让学生找到一个熟悉的物体长度作参照，以便作出更精准的判断。</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90595607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539430"/>
          </a:xfrm>
          <a:prstGeom prst="rect">
            <a:avLst/>
          </a:prstGeom>
          <a:noFill/>
        </p:spPr>
        <p:txBody>
          <a:bodyPr wrap="square" rtlCol="0">
            <a:spAutoFit/>
          </a:bodyPr>
          <a:lstStyle/>
          <a:p>
            <a:pPr lvl="0">
              <a:lnSpc>
                <a:spcPct val="20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、图形的认识与测量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）结合实例认识线段、射线和直线；体会两点间所有连线中线段最短，知道两点间距离；会用直尺和圆规作一条线段等于已知线</a:t>
            </a:r>
            <a:r>
              <a:rPr lang="zh-CN" altLang="en-US" sz="2800" dirty="0" smtClean="0">
                <a:solidFill>
                  <a:prstClr val="black"/>
                </a:solidFill>
                <a:latin typeface="微软雅黑" panose="020B0503020204020204" pitchFamily="34" charset="-122"/>
                <a:ea typeface="微软雅黑" panose="020B0503020204020204" pitchFamily="34" charset="-122"/>
              </a:rPr>
              <a:t>段；</a:t>
            </a:r>
            <a:r>
              <a:rPr lang="zh-CN" altLang="en-US" sz="2800" dirty="0">
                <a:solidFill>
                  <a:prstClr val="black"/>
                </a:solidFill>
                <a:latin typeface="微软雅黑" panose="020B0503020204020204" pitchFamily="34" charset="-122"/>
                <a:ea typeface="微软雅黑" panose="020B0503020204020204" pitchFamily="34" charset="-122"/>
              </a:rPr>
              <a:t>了解同一平面内两条直线的位置关系。</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17833228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61664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、图形的认识与测量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用直尺和圆规作等长线段</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用无刻度的直尺（或不看直尺的刻度）和圆规，作一条与给定线段长度相等的线段。</a:t>
            </a:r>
          </a:p>
          <a:p>
            <a:pPr lvl="0">
              <a:lnSpc>
                <a:spcPct val="15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让学生通过几何作图的方法，在操作过程中形成对几何图形的感觉，感受两点确定一条线段的意义；体会用直尺可以确定直线，用圆规的两脚可以确定线段的长短</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80883704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31336"/>
            <a:ext cx="10431496" cy="4390966"/>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40505"/>
            <a:ext cx="5003154"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156995" y="1729833"/>
            <a:ext cx="9647853" cy="3970318"/>
          </a:xfrm>
          <a:prstGeom prst="rect">
            <a:avLst/>
          </a:prstGeom>
          <a:noFill/>
        </p:spPr>
        <p:txBody>
          <a:bodyPr wrap="square" rtlCol="0">
            <a:spAutoFit/>
          </a:bodyPr>
          <a:lstStyle/>
          <a:p>
            <a:pPr marL="457200" lvl="0" indent="-457200">
              <a:lnSpc>
                <a:spcPct val="1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学习评价的主要目</a:t>
            </a:r>
            <a:r>
              <a:rPr lang="zh-CN" altLang="en-US" sz="2800" dirty="0" smtClean="0">
                <a:solidFill>
                  <a:prstClr val="black"/>
                </a:solidFill>
                <a:latin typeface="微软雅黑" panose="020B0503020204020204" pitchFamily="34" charset="-122"/>
                <a:ea typeface="微软雅黑" panose="020B0503020204020204" pitchFamily="34" charset="-122"/>
              </a:rPr>
              <a:t>的是</a:t>
            </a:r>
            <a:r>
              <a:rPr lang="zh-CN" altLang="en-US" sz="2800" dirty="0">
                <a:solidFill>
                  <a:prstClr val="black"/>
                </a:solidFill>
                <a:latin typeface="微软雅黑" panose="020B0503020204020204" pitchFamily="34" charset="-122"/>
                <a:ea typeface="微软雅黑" panose="020B0503020204020204" pitchFamily="34" charset="-122"/>
              </a:rPr>
              <a:t>全面了解学生数学学</a:t>
            </a:r>
            <a:r>
              <a:rPr lang="zh-CN" altLang="en-US" sz="2800" dirty="0" smtClean="0">
                <a:solidFill>
                  <a:prstClr val="black"/>
                </a:solidFill>
                <a:latin typeface="微软雅黑" panose="020B0503020204020204" pitchFamily="34" charset="-122"/>
                <a:ea typeface="微软雅黑" panose="020B0503020204020204" pitchFamily="34" charset="-122"/>
              </a:rPr>
              <a:t>习的</a:t>
            </a:r>
            <a:r>
              <a:rPr lang="zh-CN" altLang="en-US" sz="2800" dirty="0">
                <a:solidFill>
                  <a:prstClr val="black"/>
                </a:solidFill>
                <a:latin typeface="微软雅黑" panose="020B0503020204020204" pitchFamily="34" charset="-122"/>
                <a:ea typeface="微软雅黑" panose="020B0503020204020204" pitchFamily="34" charset="-122"/>
              </a:rPr>
              <a:t>过程和结</a:t>
            </a:r>
            <a:r>
              <a:rPr lang="zh-CN" altLang="en-US" sz="2800" dirty="0" smtClean="0">
                <a:solidFill>
                  <a:prstClr val="black"/>
                </a:solidFill>
                <a:latin typeface="微软雅黑" panose="020B0503020204020204" pitchFamily="34" charset="-122"/>
                <a:ea typeface="微软雅黑" panose="020B0503020204020204" pitchFamily="34" charset="-122"/>
              </a:rPr>
              <a:t>果</a:t>
            </a:r>
            <a:r>
              <a:rPr lang="zh-CN" altLang="en-US" sz="2800" dirty="0">
                <a:solidFill>
                  <a:prstClr val="black"/>
                </a:solidFill>
                <a:latin typeface="微软雅黑" panose="020B0503020204020204" pitchFamily="34" charset="-122"/>
                <a:ea typeface="微软雅黑" panose="020B0503020204020204" pitchFamily="34" charset="-122"/>
              </a:rPr>
              <a:t>，</a:t>
            </a:r>
            <a:r>
              <a:rPr lang="zh-CN" altLang="en-US" sz="2800" dirty="0" smtClean="0">
                <a:solidFill>
                  <a:prstClr val="black"/>
                </a:solidFill>
                <a:latin typeface="微软雅黑" panose="020B0503020204020204" pitchFamily="34" charset="-122"/>
                <a:ea typeface="微软雅黑" panose="020B0503020204020204" pitchFamily="34" charset="-122"/>
              </a:rPr>
              <a:t>激</a:t>
            </a:r>
            <a:r>
              <a:rPr lang="zh-CN" altLang="en-US" sz="2800" dirty="0">
                <a:solidFill>
                  <a:prstClr val="black"/>
                </a:solidFill>
                <a:latin typeface="微软雅黑" panose="020B0503020204020204" pitchFamily="34" charset="-122"/>
                <a:ea typeface="微软雅黑" panose="020B0503020204020204" pitchFamily="34" charset="-122"/>
              </a:rPr>
              <a:t>励学</a:t>
            </a:r>
            <a:r>
              <a:rPr lang="zh-CN" altLang="en-US" sz="2800" dirty="0" smtClean="0">
                <a:solidFill>
                  <a:prstClr val="black"/>
                </a:solidFill>
                <a:latin typeface="微软雅黑" panose="020B0503020204020204" pitchFamily="34" charset="-122"/>
                <a:ea typeface="微软雅黑" panose="020B0503020204020204" pitchFamily="34" charset="-122"/>
              </a:rPr>
              <a:t>生学</a:t>
            </a:r>
            <a:r>
              <a:rPr lang="zh-CN" altLang="en-US" sz="2800" dirty="0">
                <a:solidFill>
                  <a:prstClr val="black"/>
                </a:solidFill>
                <a:latin typeface="微软雅黑" panose="020B0503020204020204" pitchFamily="34" charset="-122"/>
                <a:ea typeface="微软雅黑" panose="020B0503020204020204" pitchFamily="34" charset="-122"/>
              </a:rPr>
              <a:t>习和改进教师教学。 </a:t>
            </a:r>
            <a:r>
              <a:rPr lang="zh-CN" altLang="en-US" sz="2800" dirty="0" smtClean="0">
                <a:solidFill>
                  <a:prstClr val="black"/>
                </a:solidFill>
                <a:latin typeface="微软雅黑" panose="020B0503020204020204" pitchFamily="34" charset="-122"/>
                <a:ea typeface="微软雅黑" panose="020B0503020204020204" pitchFamily="34" charset="-122"/>
              </a:rPr>
              <a:t>应建</a:t>
            </a:r>
            <a:r>
              <a:rPr lang="zh-CN" altLang="en-US" sz="2800" dirty="0">
                <a:solidFill>
                  <a:prstClr val="black"/>
                </a:solidFill>
                <a:latin typeface="微软雅黑" panose="020B0503020204020204" pitchFamily="34" charset="-122"/>
                <a:ea typeface="微软雅黑" panose="020B0503020204020204" pitchFamily="34" charset="-122"/>
              </a:rPr>
              <a:t>立目标多元、 方法多</a:t>
            </a:r>
            <a:r>
              <a:rPr lang="zh-CN" altLang="en-US" sz="2800" dirty="0" smtClean="0">
                <a:solidFill>
                  <a:prstClr val="black"/>
                </a:solidFill>
                <a:latin typeface="微软雅黑" panose="020B0503020204020204" pitchFamily="34" charset="-122"/>
                <a:ea typeface="微软雅黑" panose="020B0503020204020204" pitchFamily="34" charset="-122"/>
              </a:rPr>
              <a:t>样的</a:t>
            </a:r>
            <a:r>
              <a:rPr lang="zh-CN" altLang="en-US" sz="2800" dirty="0">
                <a:solidFill>
                  <a:prstClr val="black"/>
                </a:solidFill>
                <a:latin typeface="微软雅黑" panose="020B0503020204020204" pitchFamily="34" charset="-122"/>
                <a:ea typeface="微软雅黑" panose="020B0503020204020204" pitchFamily="34" charset="-122"/>
              </a:rPr>
              <a:t>评价体系。 评价既要</a:t>
            </a:r>
            <a:r>
              <a:rPr lang="zh-CN" altLang="en-US" sz="2800" dirty="0" smtClean="0">
                <a:solidFill>
                  <a:prstClr val="black"/>
                </a:solidFill>
                <a:latin typeface="微软雅黑" panose="020B0503020204020204" pitchFamily="34" charset="-122"/>
                <a:ea typeface="微软雅黑" panose="020B0503020204020204" pitchFamily="34" charset="-122"/>
              </a:rPr>
              <a:t>关注</a:t>
            </a:r>
            <a:r>
              <a:rPr lang="zh-CN" altLang="en-US" sz="2800" dirty="0">
                <a:solidFill>
                  <a:prstClr val="black"/>
                </a:solidFill>
                <a:latin typeface="微软雅黑" panose="020B0503020204020204" pitchFamily="34" charset="-122"/>
                <a:ea typeface="微软雅黑" panose="020B0503020204020204" pitchFamily="34" charset="-122"/>
              </a:rPr>
              <a:t>学生学习的结果</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也</a:t>
            </a:r>
            <a:r>
              <a:rPr lang="zh-CN" altLang="en-US" sz="2800" dirty="0" smtClean="0">
                <a:solidFill>
                  <a:prstClr val="black"/>
                </a:solidFill>
                <a:latin typeface="微软雅黑" panose="020B0503020204020204" pitchFamily="34" charset="-122"/>
                <a:ea typeface="微软雅黑" panose="020B0503020204020204" pitchFamily="34" charset="-122"/>
              </a:rPr>
              <a:t>要重</a:t>
            </a:r>
            <a:r>
              <a:rPr lang="zh-CN" altLang="en-US" sz="2800" dirty="0">
                <a:solidFill>
                  <a:prstClr val="black"/>
                </a:solidFill>
                <a:latin typeface="微软雅黑" panose="020B0503020204020204" pitchFamily="34" charset="-122"/>
                <a:ea typeface="微软雅黑" panose="020B0503020204020204" pitchFamily="34" charset="-122"/>
              </a:rPr>
              <a:t>视学习的过程</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既要</a:t>
            </a:r>
            <a:r>
              <a:rPr lang="zh-CN" altLang="en-US" sz="2800" dirty="0" smtClean="0">
                <a:solidFill>
                  <a:prstClr val="black"/>
                </a:solidFill>
                <a:latin typeface="微软雅黑" panose="020B0503020204020204" pitchFamily="34" charset="-122"/>
                <a:ea typeface="微软雅黑" panose="020B0503020204020204" pitchFamily="34" charset="-122"/>
              </a:rPr>
              <a:t>关注学生数学学习的水平，也</a:t>
            </a:r>
            <a:r>
              <a:rPr lang="zh-CN" altLang="en-US" sz="2800" dirty="0">
                <a:solidFill>
                  <a:prstClr val="black"/>
                </a:solidFill>
                <a:latin typeface="微软雅黑" panose="020B0503020204020204" pitchFamily="34" charset="-122"/>
                <a:ea typeface="微软雅黑" panose="020B0503020204020204" pitchFamily="34" charset="-122"/>
              </a:rPr>
              <a:t>要重视学生在数学活</a:t>
            </a:r>
            <a:r>
              <a:rPr lang="zh-CN" altLang="en-US" sz="2800" dirty="0" smtClean="0">
                <a:solidFill>
                  <a:prstClr val="black"/>
                </a:solidFill>
                <a:latin typeface="微软雅黑" panose="020B0503020204020204" pitchFamily="34" charset="-122"/>
                <a:ea typeface="微软雅黑" panose="020B0503020204020204" pitchFamily="34" charset="-122"/>
              </a:rPr>
              <a:t>动中</a:t>
            </a:r>
            <a:r>
              <a:rPr lang="zh-CN" altLang="en-US" sz="2800" dirty="0">
                <a:solidFill>
                  <a:prstClr val="black"/>
                </a:solidFill>
                <a:latin typeface="微软雅黑" panose="020B0503020204020204" pitchFamily="34" charset="-122"/>
                <a:ea typeface="微软雅黑" panose="020B0503020204020204" pitchFamily="34" charset="-122"/>
              </a:rPr>
              <a:t>所表现出来的情感与</a:t>
            </a:r>
            <a:r>
              <a:rPr lang="zh-CN" altLang="en-US" sz="2800" dirty="0" smtClean="0">
                <a:solidFill>
                  <a:prstClr val="black"/>
                </a:solidFill>
                <a:latin typeface="微软雅黑" panose="020B0503020204020204" pitchFamily="34" charset="-122"/>
                <a:ea typeface="微软雅黑" panose="020B0503020204020204" pitchFamily="34" charset="-122"/>
              </a:rPr>
              <a:t>态度</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帮助学生 认识自我、建</a:t>
            </a:r>
            <a:r>
              <a:rPr lang="zh-CN" altLang="en-US" sz="2800" dirty="0">
                <a:solidFill>
                  <a:prstClr val="black"/>
                </a:solidFill>
                <a:latin typeface="微软雅黑" panose="020B0503020204020204" pitchFamily="34" charset="-122"/>
                <a:ea typeface="微软雅黑" panose="020B0503020204020204" pitchFamily="34" charset="-122"/>
              </a:rPr>
              <a:t>立信心。</a:t>
            </a:r>
          </a:p>
        </p:txBody>
      </p:sp>
      <p:sp>
        <p:nvSpPr>
          <p:cNvPr id="13" name="矩形 12"/>
          <p:cNvSpPr/>
          <p:nvPr/>
        </p:nvSpPr>
        <p:spPr>
          <a:xfrm>
            <a:off x="882971" y="1109502"/>
            <a:ext cx="4893715"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理念</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之五</a:t>
            </a:r>
            <a:r>
              <a:rPr lang="en-US" altLang="zh-CN"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关</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于学习评价</a:t>
            </a:r>
            <a:endPar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梯形 2"/>
          <p:cNvSpPr/>
          <p:nvPr/>
        </p:nvSpPr>
        <p:spPr>
          <a:xfrm>
            <a:off x="-4549" y="160314"/>
            <a:ext cx="744734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5" name="文本框 38"/>
          <p:cNvSpPr txBox="1"/>
          <p:nvPr/>
        </p:nvSpPr>
        <p:spPr>
          <a:xfrm>
            <a:off x="-4549" y="258020"/>
            <a:ext cx="6936977"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2.1.3</a:t>
            </a:r>
            <a:r>
              <a:rPr lang="zh-CN" altLang="en-US" sz="3200" b="1" dirty="0">
                <a:latin typeface="微软雅黑" panose="020B0503020204020204" charset="-122"/>
                <a:ea typeface="微软雅黑" panose="020B0503020204020204" charset="-122"/>
                <a:sym typeface="微软雅黑" panose="020B0503020204020204" charset="-122"/>
              </a:rPr>
              <a:t>小学数学课程理念及其发展</a:t>
            </a:r>
          </a:p>
        </p:txBody>
      </p:sp>
    </p:spTree>
    <p:extLst>
      <p:ext uri="{BB962C8B-B14F-4D97-AF65-F5344CB8AC3E}">
        <p14:creationId xmlns:p14="http://schemas.microsoft.com/office/powerpoint/2010/main" val="58915725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61664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、图形的认识与测量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用直尺和圆规作等长线段</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具</a:t>
            </a:r>
            <a:r>
              <a:rPr lang="zh-CN" altLang="en-US" sz="2800" dirty="0">
                <a:solidFill>
                  <a:prstClr val="black"/>
                </a:solidFill>
                <a:latin typeface="微软雅黑" panose="020B0503020204020204" pitchFamily="34" charset="-122"/>
                <a:ea typeface="微软雅黑" panose="020B0503020204020204" pitchFamily="34" charset="-122"/>
              </a:rPr>
              <a:t>体方法：利用直尺画一条直线，用圆规确定给定线段的长度，在直线上确定两个端点，从而作出与给定线段等长的线段。教学中，可以让学生发挥想象力，用直尺和圆规构建各种可以实现的图形。例如，作一个给定边长的等边三角形，感受用测量的方法无法精确完成这样的任务。</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2406393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97031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、图形的认识与测量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）结合生活情境认识角，知道角的大小关系；会用量角器量角，会用量角器或三角板画角。</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）认识长度单位千米，知道分米、毫米；认识面积单位厘米</a:t>
            </a:r>
            <a:r>
              <a:rPr lang="en-US" altLang="zh-CN" sz="2800" dirty="0">
                <a:solidFill>
                  <a:prstClr val="black"/>
                </a:solidFill>
                <a:latin typeface="微软雅黑" panose="020B0503020204020204" pitchFamily="34" charset="-122"/>
                <a:ea typeface="微软雅黑" panose="020B0503020204020204" pitchFamily="34" charset="-122"/>
              </a:rPr>
              <a:t>²</a:t>
            </a:r>
            <a:r>
              <a:rPr lang="zh-CN" altLang="en-US" sz="2800" dirty="0">
                <a:solidFill>
                  <a:prstClr val="black"/>
                </a:solidFill>
                <a:latin typeface="微软雅黑" panose="020B0503020204020204" pitchFamily="34" charset="-122"/>
                <a:ea typeface="微软雅黑" panose="020B0503020204020204" pitchFamily="34" charset="-122"/>
              </a:rPr>
              <a:t>、分米</a:t>
            </a:r>
            <a:r>
              <a:rPr lang="en-US" altLang="zh-CN" sz="2800" dirty="0">
                <a:solidFill>
                  <a:prstClr val="black"/>
                </a:solidFill>
                <a:latin typeface="微软雅黑" panose="020B0503020204020204" pitchFamily="34" charset="-122"/>
                <a:ea typeface="微软雅黑" panose="020B0503020204020204" pitchFamily="34" charset="-122"/>
              </a:rPr>
              <a:t>²</a:t>
            </a:r>
            <a:r>
              <a:rPr lang="zh-CN" altLang="en-US" sz="2800" dirty="0">
                <a:solidFill>
                  <a:prstClr val="black"/>
                </a:solidFill>
                <a:latin typeface="微软雅黑" panose="020B0503020204020204" pitchFamily="34" charset="-122"/>
                <a:ea typeface="微软雅黑" panose="020B0503020204020204" pitchFamily="34" charset="-122"/>
              </a:rPr>
              <a:t>、米</a:t>
            </a:r>
            <a:r>
              <a:rPr lang="en-US" altLang="zh-CN" sz="2800" dirty="0">
                <a:solidFill>
                  <a:prstClr val="black"/>
                </a:solidFill>
                <a:latin typeface="微软雅黑" panose="020B0503020204020204" pitchFamily="34" charset="-122"/>
                <a:ea typeface="微软雅黑" panose="020B0503020204020204" pitchFamily="34" charset="-122"/>
              </a:rPr>
              <a:t>²</a:t>
            </a:r>
            <a:r>
              <a:rPr lang="zh-CN" altLang="en-US" sz="2800" dirty="0">
                <a:solidFill>
                  <a:prstClr val="black"/>
                </a:solidFill>
                <a:latin typeface="微软雅黑" panose="020B0503020204020204" pitchFamily="34" charset="-122"/>
                <a:ea typeface="微软雅黑" panose="020B0503020204020204" pitchFamily="34" charset="-122"/>
              </a:rPr>
              <a:t>；能进行简单的单位换算；能恰当地选择单位估测一些物体的长度和面积，会进行测量</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80883704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228850"/>
          </a:xfrm>
          <a:prstGeom prst="rect">
            <a:avLst/>
          </a:prstGeom>
          <a:noFill/>
        </p:spPr>
        <p:txBody>
          <a:bodyPr wrap="square" rtlCol="0">
            <a:spAutoFit/>
          </a:bodyPr>
          <a:lstStyle/>
          <a:p>
            <a:pPr lvl="0">
              <a:lnSpc>
                <a:spcPct val="12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、图形的认识与测量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）认识三角形和四边形，会根据图形特征对三角形和四边形进行分类。</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）结合实例认识周长和面积；探索并掌握长方形、正方形的周长和面积的计算公式。</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）能根据具体事物、照片或直观图辨认从不同角度观察到的简单物体。</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7</a:t>
            </a:r>
            <a:r>
              <a:rPr lang="zh-CN" altLang="en-US" sz="2800" dirty="0">
                <a:solidFill>
                  <a:prstClr val="black"/>
                </a:solidFill>
                <a:latin typeface="微软雅黑" panose="020B0503020204020204" pitchFamily="34" charset="-122"/>
                <a:ea typeface="微软雅黑" panose="020B0503020204020204" pitchFamily="34" charset="-122"/>
              </a:rPr>
              <a:t>）在图形认识与测量的过程中，增强空间观念和量感。</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77269765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539430"/>
          </a:xfrm>
          <a:prstGeom prst="rect">
            <a:avLst/>
          </a:prstGeom>
          <a:noFill/>
        </p:spPr>
        <p:txBody>
          <a:bodyPr wrap="square" rtlCol="0">
            <a:spAutoFit/>
          </a:bodyPr>
          <a:lstStyle/>
          <a:p>
            <a:pPr lvl="0">
              <a:lnSpc>
                <a:spcPct val="200000"/>
              </a:lnSpc>
            </a:pPr>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a:solidFill>
                  <a:prstClr val="black"/>
                </a:solidFill>
                <a:latin typeface="微软雅黑" panose="020B0503020204020204" pitchFamily="34" charset="-122"/>
                <a:ea typeface="微软雅黑" panose="020B0503020204020204" pitchFamily="34" charset="-122"/>
              </a:rPr>
              <a:t>．图形的位置与运动</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）结合实例，感受平移、旋转、轴对称现</a:t>
            </a:r>
            <a:r>
              <a:rPr lang="zh-CN" altLang="en-US" sz="2800" dirty="0" smtClean="0">
                <a:solidFill>
                  <a:prstClr val="black"/>
                </a:solidFill>
                <a:latin typeface="微软雅黑" panose="020B0503020204020204" pitchFamily="34" charset="-122"/>
                <a:ea typeface="微软雅黑" panose="020B0503020204020204" pitchFamily="34" charset="-122"/>
              </a:rPr>
              <a:t>象。</a:t>
            </a:r>
            <a:endParaRPr lang="zh-CN" altLang="en-US" sz="2800"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）在感受图形的位置与运动的过程中，形成空间观念和初步的几何直观。</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80883704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2936188"/>
          </a:xfrm>
          <a:prstGeom prst="rect">
            <a:avLst/>
          </a:prstGeom>
          <a:noFill/>
        </p:spPr>
        <p:txBody>
          <a:bodyPr wrap="square" rtlCol="0">
            <a:spAutoFit/>
          </a:bodyPr>
          <a:lstStyle/>
          <a:p>
            <a:pPr lvl="0">
              <a:lnSpc>
                <a:spcPct val="110000"/>
              </a:lnSpc>
            </a:pPr>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a:solidFill>
                  <a:prstClr val="black"/>
                </a:solidFill>
                <a:latin typeface="微软雅黑" panose="020B0503020204020204" pitchFamily="34" charset="-122"/>
                <a:ea typeface="微软雅黑" panose="020B0503020204020204" pitchFamily="34" charset="-122"/>
              </a:rPr>
              <a:t>．图形的位置与运动</a:t>
            </a:r>
          </a:p>
          <a:p>
            <a:pPr lvl="0">
              <a:lnSpc>
                <a:spcPct val="11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认识平移和旋转</a:t>
            </a:r>
          </a:p>
          <a:p>
            <a:pPr lvl="0">
              <a:lnSpc>
                <a:spcPct val="11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）在下列现象中，哪些是平移？哪些是旋转</a:t>
            </a:r>
            <a:r>
              <a:rPr lang="en-US" altLang="zh-CN" sz="2800" dirty="0">
                <a:solidFill>
                  <a:prstClr val="black"/>
                </a:solidFill>
                <a:latin typeface="微软雅黑" panose="020B0503020204020204" pitchFamily="34" charset="-122"/>
                <a:ea typeface="微软雅黑" panose="020B0503020204020204" pitchFamily="34" charset="-122"/>
              </a:rPr>
              <a:t>?</a:t>
            </a:r>
          </a:p>
          <a:p>
            <a:pPr lvl="0">
              <a:lnSpc>
                <a:spcPct val="110000"/>
              </a:lnSpc>
            </a:pPr>
            <a:r>
              <a:rPr lang="en-US" altLang="zh-CN" sz="2800" dirty="0">
                <a:solidFill>
                  <a:prstClr val="black"/>
                </a:solidFill>
                <a:latin typeface="微软雅黑" panose="020B0503020204020204" pitchFamily="34" charset="-122"/>
                <a:ea typeface="微软雅黑" panose="020B0503020204020204" pitchFamily="34" charset="-122"/>
              </a:rPr>
              <a:t>①</a:t>
            </a:r>
            <a:r>
              <a:rPr lang="zh-CN" altLang="en-US" sz="2800" dirty="0">
                <a:solidFill>
                  <a:prstClr val="black"/>
                </a:solidFill>
                <a:latin typeface="微软雅黑" panose="020B0503020204020204" pitchFamily="34" charset="-122"/>
                <a:ea typeface="微软雅黑" panose="020B0503020204020204" pitchFamily="34" charset="-122"/>
              </a:rPr>
              <a:t>汽车方向盘的转动；②火车的直线运动；</a:t>
            </a:r>
          </a:p>
          <a:p>
            <a:pPr lvl="0">
              <a:lnSpc>
                <a:spcPct val="110000"/>
              </a:lnSpc>
            </a:pPr>
            <a:r>
              <a:rPr lang="zh-CN" altLang="en-US" sz="2800" dirty="0">
                <a:solidFill>
                  <a:prstClr val="black"/>
                </a:solidFill>
                <a:latin typeface="微软雅黑" panose="020B0503020204020204" pitchFamily="34" charset="-122"/>
                <a:ea typeface="微软雅黑" panose="020B0503020204020204" pitchFamily="34" charset="-122"/>
              </a:rPr>
              <a:t>③电梯的上、下移动；④钟摆的运动。</a:t>
            </a:r>
          </a:p>
          <a:p>
            <a:pPr lvl="0">
              <a:lnSpc>
                <a:spcPct val="11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smtClean="0">
                <a:solidFill>
                  <a:prstClr val="black"/>
                </a:solidFill>
                <a:latin typeface="微软雅黑" panose="020B0503020204020204" pitchFamily="34" charset="-122"/>
                <a:ea typeface="微软雅黑" panose="020B0503020204020204" pitchFamily="34" charset="-122"/>
              </a:rPr>
              <a:t>）图中哪</a:t>
            </a:r>
            <a:r>
              <a:rPr lang="zh-CN" altLang="en-US" sz="2800" dirty="0">
                <a:solidFill>
                  <a:prstClr val="black"/>
                </a:solidFill>
                <a:latin typeface="微软雅黑" panose="020B0503020204020204" pitchFamily="34" charset="-122"/>
                <a:ea typeface="微软雅黑" panose="020B0503020204020204" pitchFamily="34" charset="-122"/>
              </a:rPr>
              <a:t>些图形通过平移可以互相重合</a:t>
            </a:r>
            <a:r>
              <a:rPr lang="en-US" altLang="zh-CN" sz="2800" dirty="0">
                <a:solidFill>
                  <a:prstClr val="black"/>
                </a:solidFill>
                <a:latin typeface="微软雅黑" panose="020B0503020204020204" pitchFamily="34" charset="-122"/>
                <a:ea typeface="微软雅黑" panose="020B0503020204020204" pitchFamily="34" charset="-122"/>
              </a:rPr>
              <a:t>?</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pic>
        <p:nvPicPr>
          <p:cNvPr id="15" name="图片 14" descr="XX8"/>
          <p:cNvPicPr/>
          <p:nvPr/>
        </p:nvPicPr>
        <p:blipFill>
          <a:blip r:embed="rId4" cstate="print">
            <a:extLst>
              <a:ext uri="{28A0092B-C50C-407E-A947-70E740481C1C}">
                <a14:useLocalDpi xmlns:a14="http://schemas.microsoft.com/office/drawing/2010/main" val="0"/>
              </a:ext>
            </a:extLst>
          </a:blip>
          <a:srcRect/>
          <a:stretch>
            <a:fillRect/>
          </a:stretch>
        </p:blipFill>
        <p:spPr>
          <a:xfrm>
            <a:off x="3569163" y="4619624"/>
            <a:ext cx="4256022" cy="1710837"/>
          </a:xfrm>
          <a:prstGeom prst="rect">
            <a:avLst/>
          </a:prstGeom>
          <a:noFill/>
          <a:ln>
            <a:noFill/>
          </a:ln>
        </p:spPr>
      </p:pic>
    </p:spTree>
    <p:extLst>
      <p:ext uri="{BB962C8B-B14F-4D97-AF65-F5344CB8AC3E}">
        <p14:creationId xmlns:p14="http://schemas.microsoft.com/office/powerpoint/2010/main" val="64113286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97031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说出线段、射线和直线的共性与区别；知道两点间所有连线中线段最短，能在具体情境中运用“两点之间线段最短”解决简单问题；能辨认同一平面内两条直线是否平行或垂直；能辨认从不同角度观察简单物体所对应的照片或直观图。形成空间观念和初步的几何直观</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64113286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4228850"/>
          </a:xfrm>
          <a:prstGeom prst="rect">
            <a:avLst/>
          </a:prstGeom>
          <a:noFill/>
        </p:spPr>
        <p:txBody>
          <a:bodyPr wrap="square" rtlCol="0">
            <a:spAutoFit/>
          </a:bodyPr>
          <a:lstStyle/>
          <a:p>
            <a:pPr lvl="0">
              <a:lnSpc>
                <a:spcPct val="12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20000"/>
              </a:lnSpc>
              <a:buFont typeface="Wingdings" panose="05000000000000000000" pitchFamily="2" charset="2"/>
              <a:buChar char="Ø"/>
            </a:pPr>
            <a:r>
              <a:rPr lang="zh-CN" altLang="en-US" sz="2800" dirty="0" smtClean="0">
                <a:solidFill>
                  <a:prstClr val="black"/>
                </a:solidFill>
                <a:latin typeface="微软雅黑" panose="020B0503020204020204" pitchFamily="34" charset="-122"/>
                <a:ea typeface="微软雅黑" panose="020B0503020204020204" pitchFamily="34" charset="-122"/>
              </a:rPr>
              <a:t>会</a:t>
            </a:r>
            <a:r>
              <a:rPr lang="zh-CN" altLang="en-US" sz="2800" dirty="0">
                <a:solidFill>
                  <a:prstClr val="black"/>
                </a:solidFill>
                <a:latin typeface="微软雅黑" panose="020B0503020204020204" pitchFamily="34" charset="-122"/>
                <a:ea typeface="微软雅黑" panose="020B0503020204020204" pitchFamily="34" charset="-122"/>
              </a:rPr>
              <a:t>比较角的大小；能说出直角、锐角、钝角的特征，能辨认平角和周角；会用量角器测量角的大小，能用直尺和量角器画出指定度数的角；会用三角板画</a:t>
            </a:r>
            <a:r>
              <a:rPr lang="en-US" altLang="zh-CN" sz="2800" dirty="0">
                <a:solidFill>
                  <a:prstClr val="black"/>
                </a:solidFill>
                <a:latin typeface="微软雅黑" panose="020B0503020204020204" pitchFamily="34" charset="-122"/>
                <a:ea typeface="微软雅黑" panose="020B0503020204020204" pitchFamily="34" charset="-122"/>
              </a:rPr>
              <a:t>30°</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45°</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60°</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90°</a:t>
            </a:r>
            <a:r>
              <a:rPr lang="zh-CN" altLang="en-US" sz="2800" dirty="0">
                <a:solidFill>
                  <a:prstClr val="black"/>
                </a:solidFill>
                <a:latin typeface="微软雅黑" panose="020B0503020204020204" pitchFamily="34" charset="-122"/>
                <a:ea typeface="微软雅黑" panose="020B0503020204020204" pitchFamily="34" charset="-122"/>
              </a:rPr>
              <a:t>的角。</a:t>
            </a:r>
          </a:p>
          <a:p>
            <a:pPr marL="457200" lvl="0" indent="-457200">
              <a:lnSpc>
                <a:spcPct val="12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会根据角的特征对三角形分类，认识直角三角形、锐角三角形和钝角三角形；能根据边的相等关系，认识等腰三角形和等边三角形。能说出长方形、正方形、平行四边形、梯形的特征；能说出图形之间的共性与区</a:t>
            </a:r>
            <a:r>
              <a:rPr lang="zh-CN" altLang="en-US" sz="2800" dirty="0" smtClean="0">
                <a:solidFill>
                  <a:prstClr val="black"/>
                </a:solidFill>
                <a:latin typeface="微软雅黑" panose="020B0503020204020204" pitchFamily="34" charset="-122"/>
                <a:ea typeface="微软雅黑" panose="020B0503020204020204" pitchFamily="34" charset="-122"/>
              </a:rPr>
              <a:t>别。</a:t>
            </a:r>
            <a:r>
              <a:rPr lang="zh-CN" altLang="en-US" sz="2800" dirty="0">
                <a:solidFill>
                  <a:prstClr val="black"/>
                </a:solidFill>
                <a:latin typeface="微软雅黑" panose="020B0503020204020204" pitchFamily="34" charset="-122"/>
                <a:ea typeface="微软雅黑" panose="020B0503020204020204" pitchFamily="34" charset="-122"/>
              </a:rPr>
              <a:t>形成空间观念和初步的几何直观。</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4426439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2160591"/>
          </a:xfrm>
          <a:prstGeom prst="rect">
            <a:avLst/>
          </a:prstGeom>
          <a:noFill/>
        </p:spPr>
        <p:txBody>
          <a:bodyPr wrap="square" rtlCol="0">
            <a:spAutoFit/>
          </a:bodyPr>
          <a:lstStyle/>
          <a:p>
            <a:pPr lvl="0">
              <a:lnSpc>
                <a:spcPct val="12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图形的共性与区别</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如</a:t>
            </a:r>
            <a:r>
              <a:rPr lang="zh-CN" altLang="en-US" sz="2800" dirty="0" smtClean="0">
                <a:solidFill>
                  <a:prstClr val="black"/>
                </a:solidFill>
                <a:latin typeface="微软雅黑" panose="020B0503020204020204" pitchFamily="34" charset="-122"/>
                <a:ea typeface="微软雅黑" panose="020B0503020204020204" pitchFamily="34" charset="-122"/>
              </a:rPr>
              <a:t>图，</a:t>
            </a:r>
            <a:r>
              <a:rPr lang="zh-CN" altLang="en-US" sz="2800" dirty="0">
                <a:solidFill>
                  <a:prstClr val="black"/>
                </a:solidFill>
                <a:latin typeface="微软雅黑" panose="020B0503020204020204" pitchFamily="34" charset="-122"/>
                <a:ea typeface="微软雅黑" panose="020B0503020204020204" pitchFamily="34" charset="-122"/>
              </a:rPr>
              <a:t>通过相应的图形认识四边形，辨别其中的平行四边形、梯形、长方形和正方形。</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pic>
        <p:nvPicPr>
          <p:cNvPr id="15" name="图片 14"/>
          <p:cNvPicPr/>
          <p:nvPr/>
        </p:nvPicPr>
        <p:blipFill>
          <a:blip r:embed="rId4" cstate="print">
            <a:extLst>
              <a:ext uri="{28A0092B-C50C-407E-A947-70E740481C1C}">
                <a14:useLocalDpi xmlns:a14="http://schemas.microsoft.com/office/drawing/2010/main" val="0"/>
              </a:ext>
            </a:extLst>
          </a:blip>
          <a:stretch>
            <a:fillRect/>
          </a:stretch>
        </p:blipFill>
        <p:spPr>
          <a:xfrm>
            <a:off x="2650025" y="3976305"/>
            <a:ext cx="5350975" cy="2125557"/>
          </a:xfrm>
          <a:prstGeom prst="rect">
            <a:avLst/>
          </a:prstGeom>
        </p:spPr>
      </p:pic>
    </p:spTree>
    <p:extLst>
      <p:ext uri="{BB962C8B-B14F-4D97-AF65-F5344CB8AC3E}">
        <p14:creationId xmlns:p14="http://schemas.microsoft.com/office/powerpoint/2010/main" val="394966896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397031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图形的共性与区别</a:t>
            </a:r>
          </a:p>
          <a:p>
            <a:pPr lvl="0">
              <a:lnSpc>
                <a:spcPct val="15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让学生通过直观认识不同图形，说出图形的共性，知道这些共性与图形命名的关系。例如，四边形都有四条边和四个角的共性，平行四边形要求两组对边分别平行，长方形进一步要求四个角是直角，正方形进一步要求四条边都相等。</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69500792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780544"/>
            <a:ext cx="10738776" cy="4745915"/>
          </a:xfrm>
          <a:prstGeom prst="rect">
            <a:avLst/>
          </a:prstGeom>
          <a:noFill/>
        </p:spPr>
        <p:txBody>
          <a:bodyPr wrap="square" rtlCol="0">
            <a:spAutoFit/>
          </a:bodyPr>
          <a:lstStyle/>
          <a:p>
            <a:pPr lvl="0">
              <a:lnSpc>
                <a:spcPct val="12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2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能描述长度单位千米、分米、毫米，能进行长度单位之间的换算；能在真实情境中选择合适的长度单位。能通过具体事例描述面积单位厘米</a:t>
            </a:r>
            <a:r>
              <a:rPr lang="en-US" altLang="zh-CN" sz="2800" dirty="0">
                <a:solidFill>
                  <a:prstClr val="black"/>
                </a:solidFill>
                <a:latin typeface="微软雅黑" panose="020B0503020204020204" pitchFamily="34" charset="-122"/>
                <a:ea typeface="微软雅黑" panose="020B0503020204020204" pitchFamily="34" charset="-122"/>
              </a:rPr>
              <a:t>²</a:t>
            </a:r>
            <a:r>
              <a:rPr lang="zh-CN" altLang="en-US" sz="2800" dirty="0">
                <a:solidFill>
                  <a:prstClr val="black"/>
                </a:solidFill>
                <a:latin typeface="微软雅黑" panose="020B0503020204020204" pitchFamily="34" charset="-122"/>
                <a:ea typeface="微软雅黑" panose="020B0503020204020204" pitchFamily="34" charset="-122"/>
              </a:rPr>
              <a:t>、分米</a:t>
            </a:r>
            <a:r>
              <a:rPr lang="en-US" altLang="zh-CN" sz="2800" dirty="0">
                <a:solidFill>
                  <a:prstClr val="black"/>
                </a:solidFill>
                <a:latin typeface="微软雅黑" panose="020B0503020204020204" pitchFamily="34" charset="-122"/>
                <a:ea typeface="微软雅黑" panose="020B0503020204020204" pitchFamily="34" charset="-122"/>
              </a:rPr>
              <a:t>²</a:t>
            </a:r>
            <a:r>
              <a:rPr lang="zh-CN" altLang="en-US" sz="2800" dirty="0">
                <a:solidFill>
                  <a:prstClr val="black"/>
                </a:solidFill>
                <a:latin typeface="微软雅黑" panose="020B0503020204020204" pitchFamily="34" charset="-122"/>
                <a:ea typeface="微软雅黑" panose="020B0503020204020204" pitchFamily="34" charset="-122"/>
              </a:rPr>
              <a:t>、米</a:t>
            </a:r>
            <a:r>
              <a:rPr lang="en-US" altLang="zh-CN" sz="2800" dirty="0">
                <a:solidFill>
                  <a:prstClr val="black"/>
                </a:solidFill>
                <a:latin typeface="微软雅黑" panose="020B0503020204020204" pitchFamily="34" charset="-122"/>
                <a:ea typeface="微软雅黑" panose="020B0503020204020204" pitchFamily="34" charset="-122"/>
              </a:rPr>
              <a:t>²</a:t>
            </a:r>
            <a:r>
              <a:rPr lang="zh-CN" altLang="en-US" sz="2800" dirty="0">
                <a:solidFill>
                  <a:prstClr val="black"/>
                </a:solidFill>
                <a:latin typeface="微软雅黑" panose="020B0503020204020204" pitchFamily="34" charset="-122"/>
                <a:ea typeface="微软雅黑" panose="020B0503020204020204" pitchFamily="34" charset="-122"/>
              </a:rPr>
              <a:t>，能进行面积单位之间的换算。</a:t>
            </a:r>
          </a:p>
          <a:p>
            <a:pPr marL="457200" lvl="0" indent="-457200">
              <a:lnSpc>
                <a:spcPct val="12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经历用直尺和圆规将三角形的三条边画到一条直线上的过程，直观感受三角形的周</a:t>
            </a:r>
            <a:r>
              <a:rPr lang="zh-CN" altLang="en-US" sz="2800" dirty="0" smtClean="0">
                <a:solidFill>
                  <a:prstClr val="black"/>
                </a:solidFill>
                <a:latin typeface="微软雅黑" panose="020B0503020204020204" pitchFamily="34" charset="-122"/>
                <a:ea typeface="微软雅黑" panose="020B0503020204020204" pitchFamily="34" charset="-122"/>
              </a:rPr>
              <a:t>长，</a:t>
            </a:r>
            <a:r>
              <a:rPr lang="zh-CN" altLang="en-US" sz="2800" dirty="0">
                <a:solidFill>
                  <a:prstClr val="black"/>
                </a:solidFill>
                <a:latin typeface="微软雅黑" panose="020B0503020204020204" pitchFamily="34" charset="-122"/>
                <a:ea typeface="微软雅黑" panose="020B0503020204020204" pitchFamily="34" charset="-122"/>
              </a:rPr>
              <a:t>知道什么是图形的周长；会测量三角形、长方形和正方形的周长；会计算长方形、正方形的周长和面积。</a:t>
            </a:r>
          </a:p>
          <a:p>
            <a:pPr marL="457200" lvl="0" indent="-457200">
              <a:lnSpc>
                <a:spcPct val="12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在解决图形周长、面积的实际问题过程中，逐步积累操作的经验，形成量感和初步的几何直观。</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94966896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31336"/>
            <a:ext cx="10431496" cy="481749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40505"/>
            <a:ext cx="5003154"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156995" y="1729833"/>
            <a:ext cx="9647853" cy="4518994"/>
          </a:xfrm>
          <a:prstGeom prst="rect">
            <a:avLst/>
          </a:prstGeom>
          <a:noFill/>
        </p:spPr>
        <p:txBody>
          <a:bodyPr wrap="square" rtlCol="0">
            <a:spAutoFit/>
          </a:bodyPr>
          <a:lstStyle/>
          <a:p>
            <a:pPr marL="457200" lvl="0" indent="-457200">
              <a:lnSpc>
                <a:spcPct val="13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信息技术的发展对</a:t>
            </a:r>
            <a:r>
              <a:rPr lang="zh-CN" altLang="en-US" sz="2800" dirty="0" smtClean="0">
                <a:solidFill>
                  <a:prstClr val="black"/>
                </a:solidFill>
                <a:latin typeface="微软雅黑" panose="020B0503020204020204" pitchFamily="34" charset="-122"/>
                <a:ea typeface="微软雅黑" panose="020B0503020204020204" pitchFamily="34" charset="-122"/>
              </a:rPr>
              <a:t>数学</a:t>
            </a:r>
            <a:r>
              <a:rPr lang="zh-CN" altLang="en-US" sz="2800" dirty="0">
                <a:solidFill>
                  <a:prstClr val="black"/>
                </a:solidFill>
                <a:latin typeface="微软雅黑" panose="020B0503020204020204" pitchFamily="34" charset="-122"/>
                <a:ea typeface="微软雅黑" panose="020B0503020204020204" pitchFamily="34" charset="-122"/>
              </a:rPr>
              <a:t>教育的价值</a:t>
            </a:r>
            <a:r>
              <a:rPr lang="zh-CN" altLang="en-US" sz="2800" dirty="0" smtClean="0">
                <a:solidFill>
                  <a:prstClr val="black"/>
                </a:solidFill>
                <a:latin typeface="微软雅黑" panose="020B0503020204020204" pitchFamily="34" charset="-122"/>
                <a:ea typeface="微软雅黑" panose="020B0503020204020204" pitchFamily="34" charset="-122"/>
              </a:rPr>
              <a:t>、目</a:t>
            </a:r>
            <a:r>
              <a:rPr lang="zh-CN" altLang="en-US" sz="2800" dirty="0">
                <a:solidFill>
                  <a:prstClr val="black"/>
                </a:solidFill>
                <a:latin typeface="微软雅黑" panose="020B0503020204020204" pitchFamily="34" charset="-122"/>
                <a:ea typeface="微软雅黑" panose="020B0503020204020204" pitchFamily="34" charset="-122"/>
              </a:rPr>
              <a:t>标</a:t>
            </a:r>
            <a:r>
              <a:rPr lang="zh-CN" altLang="en-US" sz="2800" dirty="0" smtClean="0">
                <a:solidFill>
                  <a:prstClr val="black"/>
                </a:solidFill>
                <a:latin typeface="微软雅黑" panose="020B0503020204020204" pitchFamily="34" charset="-122"/>
                <a:ea typeface="微软雅黑" panose="020B0503020204020204" pitchFamily="34" charset="-122"/>
              </a:rPr>
              <a:t>、内容</a:t>
            </a:r>
            <a:r>
              <a:rPr lang="zh-CN" altLang="en-US" sz="2800" dirty="0">
                <a:solidFill>
                  <a:prstClr val="black"/>
                </a:solidFill>
                <a:latin typeface="微软雅黑" panose="020B0503020204020204" pitchFamily="34" charset="-122"/>
                <a:ea typeface="微软雅黑" panose="020B0503020204020204" pitchFamily="34" charset="-122"/>
              </a:rPr>
              <a:t>以及教学方式产生了</a:t>
            </a:r>
            <a:r>
              <a:rPr lang="zh-CN" altLang="en-US" sz="2800" dirty="0" smtClean="0">
                <a:solidFill>
                  <a:prstClr val="black"/>
                </a:solidFill>
                <a:latin typeface="微软雅黑" panose="020B0503020204020204" pitchFamily="34" charset="-122"/>
                <a:ea typeface="微软雅黑" panose="020B0503020204020204" pitchFamily="34" charset="-122"/>
              </a:rPr>
              <a:t>很大</a:t>
            </a:r>
            <a:r>
              <a:rPr lang="zh-CN" altLang="en-US" sz="2800" dirty="0">
                <a:solidFill>
                  <a:prstClr val="black"/>
                </a:solidFill>
                <a:latin typeface="微软雅黑" panose="020B0503020204020204" pitchFamily="34" charset="-122"/>
                <a:ea typeface="微软雅黑" panose="020B0503020204020204" pitchFamily="34" charset="-122"/>
              </a:rPr>
              <a:t>的影响</a:t>
            </a:r>
            <a:r>
              <a:rPr lang="zh-CN" altLang="en-US" sz="2800" dirty="0" smtClean="0">
                <a:solidFill>
                  <a:prstClr val="black"/>
                </a:solidFill>
                <a:latin typeface="微软雅黑" panose="020B0503020204020204" pitchFamily="34" charset="-122"/>
                <a:ea typeface="微软雅黑" panose="020B0503020204020204" pitchFamily="34" charset="-122"/>
              </a:rPr>
              <a:t>。数</a:t>
            </a:r>
            <a:r>
              <a:rPr lang="zh-CN" altLang="en-US" sz="2800" dirty="0">
                <a:solidFill>
                  <a:prstClr val="black"/>
                </a:solidFill>
                <a:latin typeface="微软雅黑" panose="020B0503020204020204" pitchFamily="34" charset="-122"/>
                <a:ea typeface="微软雅黑" panose="020B0503020204020204" pitchFamily="34" charset="-122"/>
              </a:rPr>
              <a:t>学课程的</a:t>
            </a:r>
            <a:r>
              <a:rPr lang="zh-CN" altLang="en-US" sz="2800" dirty="0" smtClean="0">
                <a:solidFill>
                  <a:prstClr val="black"/>
                </a:solidFill>
                <a:latin typeface="微软雅黑" panose="020B0503020204020204" pitchFamily="34" charset="-122"/>
                <a:ea typeface="微软雅黑" panose="020B0503020204020204" pitchFamily="34" charset="-122"/>
              </a:rPr>
              <a:t>设计</a:t>
            </a:r>
            <a:r>
              <a:rPr lang="zh-CN" altLang="en-US" sz="2800" dirty="0">
                <a:solidFill>
                  <a:prstClr val="black"/>
                </a:solidFill>
                <a:latin typeface="微软雅黑" panose="020B0503020204020204" pitchFamily="34" charset="-122"/>
                <a:ea typeface="微软雅黑" panose="020B0503020204020204" pitchFamily="34" charset="-122"/>
              </a:rPr>
              <a:t>与实施应根据实际情</a:t>
            </a:r>
            <a:r>
              <a:rPr lang="zh-CN" altLang="en-US" sz="2800" dirty="0" smtClean="0">
                <a:solidFill>
                  <a:prstClr val="black"/>
                </a:solidFill>
                <a:latin typeface="微软雅黑" panose="020B0503020204020204" pitchFamily="34" charset="-122"/>
                <a:ea typeface="微软雅黑" panose="020B0503020204020204" pitchFamily="34" charset="-122"/>
              </a:rPr>
              <a:t>况合</a:t>
            </a:r>
            <a:r>
              <a:rPr lang="zh-CN" altLang="en-US" sz="2800" dirty="0">
                <a:solidFill>
                  <a:prstClr val="black"/>
                </a:solidFill>
                <a:latin typeface="微软雅黑" panose="020B0503020204020204" pitchFamily="34" charset="-122"/>
                <a:ea typeface="微软雅黑" panose="020B0503020204020204" pitchFamily="34" charset="-122"/>
              </a:rPr>
              <a:t>理地运用现代信息技</a:t>
            </a:r>
            <a:r>
              <a:rPr lang="zh-CN" altLang="en-US" sz="2800" dirty="0" smtClean="0">
                <a:solidFill>
                  <a:prstClr val="black"/>
                </a:solidFill>
                <a:latin typeface="微软雅黑" panose="020B0503020204020204" pitchFamily="34" charset="-122"/>
                <a:ea typeface="微软雅黑" panose="020B0503020204020204" pitchFamily="34" charset="-122"/>
              </a:rPr>
              <a:t>术，要</a:t>
            </a:r>
            <a:r>
              <a:rPr lang="zh-CN" altLang="en-US" sz="2800" dirty="0">
                <a:solidFill>
                  <a:prstClr val="black"/>
                </a:solidFill>
                <a:latin typeface="微软雅黑" panose="020B0503020204020204" pitchFamily="34" charset="-122"/>
                <a:ea typeface="微软雅黑" panose="020B0503020204020204" pitchFamily="34" charset="-122"/>
              </a:rPr>
              <a:t>注意信息技术与课程</a:t>
            </a:r>
            <a:r>
              <a:rPr lang="zh-CN" altLang="en-US" sz="2800" dirty="0" smtClean="0">
                <a:solidFill>
                  <a:prstClr val="black"/>
                </a:solidFill>
                <a:latin typeface="微软雅黑" panose="020B0503020204020204" pitchFamily="34" charset="-122"/>
                <a:ea typeface="微软雅黑" panose="020B0503020204020204" pitchFamily="34" charset="-122"/>
              </a:rPr>
              <a:t>内容</a:t>
            </a:r>
            <a:r>
              <a:rPr lang="zh-CN" altLang="en-US" sz="2800" dirty="0">
                <a:solidFill>
                  <a:prstClr val="black"/>
                </a:solidFill>
                <a:latin typeface="微软雅黑" panose="020B0503020204020204" pitchFamily="34" charset="-122"/>
                <a:ea typeface="微软雅黑" panose="020B0503020204020204" pitchFamily="34" charset="-122"/>
              </a:rPr>
              <a:t>的整</a:t>
            </a:r>
            <a:r>
              <a:rPr lang="zh-CN" altLang="en-US" sz="2800" dirty="0" smtClean="0">
                <a:solidFill>
                  <a:prstClr val="black"/>
                </a:solidFill>
                <a:latin typeface="微软雅黑" panose="020B0503020204020204" pitchFamily="34" charset="-122"/>
                <a:ea typeface="微软雅黑" panose="020B0503020204020204" pitchFamily="34" charset="-122"/>
              </a:rPr>
              <a:t>合</a:t>
            </a:r>
            <a:r>
              <a:rPr lang="zh-CN" altLang="en-US" sz="2800" dirty="0">
                <a:solidFill>
                  <a:prstClr val="black"/>
                </a:solidFill>
                <a:latin typeface="微软雅黑" panose="020B0503020204020204" pitchFamily="34" charset="-122"/>
                <a:ea typeface="微软雅黑" panose="020B0503020204020204" pitchFamily="34" charset="-122"/>
              </a:rPr>
              <a:t>，</a:t>
            </a:r>
            <a:r>
              <a:rPr lang="zh-CN" altLang="en-US" sz="2800" dirty="0" smtClean="0">
                <a:solidFill>
                  <a:prstClr val="black"/>
                </a:solidFill>
                <a:latin typeface="微软雅黑" panose="020B0503020204020204" pitchFamily="34" charset="-122"/>
                <a:ea typeface="微软雅黑" panose="020B0503020204020204" pitchFamily="34" charset="-122"/>
              </a:rPr>
              <a:t>注</a:t>
            </a:r>
            <a:r>
              <a:rPr lang="zh-CN" altLang="en-US" sz="2800" dirty="0">
                <a:solidFill>
                  <a:prstClr val="black"/>
                </a:solidFill>
                <a:latin typeface="微软雅黑" panose="020B0503020204020204" pitchFamily="34" charset="-122"/>
                <a:ea typeface="微软雅黑" panose="020B0503020204020204" pitchFamily="34" charset="-122"/>
              </a:rPr>
              <a:t>重实效</a:t>
            </a:r>
            <a:r>
              <a:rPr lang="zh-CN" altLang="en-US" sz="2800" dirty="0" smtClean="0">
                <a:solidFill>
                  <a:prstClr val="black"/>
                </a:solidFill>
                <a:latin typeface="微软雅黑" panose="020B0503020204020204" pitchFamily="34" charset="-122"/>
                <a:ea typeface="微软雅黑" panose="020B0503020204020204" pitchFamily="34" charset="-122"/>
              </a:rPr>
              <a:t>。要充</a:t>
            </a:r>
            <a:r>
              <a:rPr lang="zh-CN" altLang="en-US" sz="2800" dirty="0">
                <a:solidFill>
                  <a:prstClr val="black"/>
                </a:solidFill>
                <a:latin typeface="微软雅黑" panose="020B0503020204020204" pitchFamily="34" charset="-122"/>
                <a:ea typeface="微软雅黑" panose="020B0503020204020204" pitchFamily="34" charset="-122"/>
              </a:rPr>
              <a:t>分考虑信息技术对数</a:t>
            </a:r>
            <a:r>
              <a:rPr lang="zh-CN" altLang="en-US" sz="2800" dirty="0" smtClean="0">
                <a:solidFill>
                  <a:prstClr val="black"/>
                </a:solidFill>
                <a:latin typeface="微软雅黑" panose="020B0503020204020204" pitchFamily="34" charset="-122"/>
                <a:ea typeface="微软雅黑" panose="020B0503020204020204" pitchFamily="34" charset="-122"/>
              </a:rPr>
              <a:t>学学</a:t>
            </a:r>
            <a:r>
              <a:rPr lang="zh-CN" altLang="en-US" sz="2800" dirty="0">
                <a:solidFill>
                  <a:prstClr val="black"/>
                </a:solidFill>
                <a:latin typeface="微软雅黑" panose="020B0503020204020204" pitchFamily="34" charset="-122"/>
                <a:ea typeface="微软雅黑" panose="020B0503020204020204" pitchFamily="34" charset="-122"/>
              </a:rPr>
              <a:t>习 </a:t>
            </a:r>
            <a:r>
              <a:rPr lang="zh-CN" altLang="en-US" sz="2800" dirty="0" smtClean="0">
                <a:solidFill>
                  <a:prstClr val="black"/>
                </a:solidFill>
                <a:latin typeface="微软雅黑" panose="020B0503020204020204" pitchFamily="34" charset="-122"/>
                <a:ea typeface="微软雅黑" panose="020B0503020204020204" pitchFamily="34" charset="-122"/>
              </a:rPr>
              <a:t>内容和方式的影响，开</a:t>
            </a:r>
            <a:r>
              <a:rPr lang="zh-CN" altLang="en-US" sz="2800" dirty="0">
                <a:solidFill>
                  <a:prstClr val="black"/>
                </a:solidFill>
                <a:latin typeface="微软雅黑" panose="020B0503020204020204" pitchFamily="34" charset="-122"/>
                <a:ea typeface="微软雅黑" panose="020B0503020204020204" pitchFamily="34" charset="-122"/>
              </a:rPr>
              <a:t>发并向学生提供丰富</a:t>
            </a:r>
            <a:r>
              <a:rPr lang="zh-CN" altLang="en-US" sz="2800" dirty="0" smtClean="0">
                <a:solidFill>
                  <a:prstClr val="black"/>
                </a:solidFill>
                <a:latin typeface="微软雅黑" panose="020B0503020204020204" pitchFamily="34" charset="-122"/>
                <a:ea typeface="微软雅黑" panose="020B0503020204020204" pitchFamily="34" charset="-122"/>
              </a:rPr>
              <a:t>的学</a:t>
            </a:r>
            <a:r>
              <a:rPr lang="zh-CN" altLang="en-US" sz="2800" dirty="0">
                <a:solidFill>
                  <a:prstClr val="black"/>
                </a:solidFill>
                <a:latin typeface="微软雅黑" panose="020B0503020204020204" pitchFamily="34" charset="-122"/>
                <a:ea typeface="微软雅黑" panose="020B0503020204020204" pitchFamily="34" charset="-122"/>
              </a:rPr>
              <a:t>习资</a:t>
            </a:r>
            <a:r>
              <a:rPr lang="zh-CN" altLang="en-US" sz="2800" dirty="0" smtClean="0">
                <a:solidFill>
                  <a:prstClr val="black"/>
                </a:solidFill>
                <a:latin typeface="微软雅黑" panose="020B0503020204020204" pitchFamily="34" charset="-122"/>
                <a:ea typeface="微软雅黑" panose="020B0503020204020204" pitchFamily="34" charset="-122"/>
              </a:rPr>
              <a:t>源</a:t>
            </a:r>
            <a:r>
              <a:rPr lang="zh-CN" altLang="en-US" sz="2800" dirty="0">
                <a:solidFill>
                  <a:prstClr val="black"/>
                </a:solidFill>
                <a:latin typeface="微软雅黑" panose="020B0503020204020204" pitchFamily="34" charset="-122"/>
                <a:ea typeface="微软雅黑" panose="020B0503020204020204" pitchFamily="34" charset="-122"/>
              </a:rPr>
              <a:t>，</a:t>
            </a:r>
            <a:r>
              <a:rPr lang="zh-CN" altLang="en-US" sz="2800" dirty="0" smtClean="0">
                <a:solidFill>
                  <a:prstClr val="black"/>
                </a:solidFill>
                <a:latin typeface="微软雅黑" panose="020B0503020204020204" pitchFamily="34" charset="-122"/>
                <a:ea typeface="微软雅黑" panose="020B0503020204020204" pitchFamily="34" charset="-122"/>
              </a:rPr>
              <a:t>把</a:t>
            </a:r>
            <a:r>
              <a:rPr lang="zh-CN" altLang="en-US" sz="2800" dirty="0">
                <a:solidFill>
                  <a:prstClr val="black"/>
                </a:solidFill>
                <a:latin typeface="微软雅黑" panose="020B0503020204020204" pitchFamily="34" charset="-122"/>
                <a:ea typeface="微软雅黑" panose="020B0503020204020204" pitchFamily="34" charset="-122"/>
              </a:rPr>
              <a:t>现代信息</a:t>
            </a:r>
            <a:r>
              <a:rPr lang="zh-CN" altLang="en-US" sz="2800" dirty="0" smtClean="0">
                <a:solidFill>
                  <a:prstClr val="black"/>
                </a:solidFill>
                <a:latin typeface="微软雅黑" panose="020B0503020204020204" pitchFamily="34" charset="-122"/>
                <a:ea typeface="微软雅黑" panose="020B0503020204020204" pitchFamily="34" charset="-122"/>
              </a:rPr>
              <a:t>技术</a:t>
            </a:r>
            <a:r>
              <a:rPr lang="zh-CN" altLang="en-US" sz="2800" dirty="0">
                <a:solidFill>
                  <a:prstClr val="black"/>
                </a:solidFill>
                <a:latin typeface="微软雅黑" panose="020B0503020204020204" pitchFamily="34" charset="-122"/>
                <a:ea typeface="微软雅黑" panose="020B0503020204020204" pitchFamily="34" charset="-122"/>
              </a:rPr>
              <a:t>作为学生学习数学和</a:t>
            </a:r>
            <a:r>
              <a:rPr lang="zh-CN" altLang="en-US" sz="2800" dirty="0" smtClean="0">
                <a:solidFill>
                  <a:prstClr val="black"/>
                </a:solidFill>
                <a:latin typeface="微软雅黑" panose="020B0503020204020204" pitchFamily="34" charset="-122"/>
                <a:ea typeface="微软雅黑" panose="020B0503020204020204" pitchFamily="34" charset="-122"/>
              </a:rPr>
              <a:t>解决</a:t>
            </a:r>
            <a:r>
              <a:rPr lang="zh-CN" altLang="en-US" sz="2800" dirty="0">
                <a:solidFill>
                  <a:prstClr val="black"/>
                </a:solidFill>
                <a:latin typeface="微软雅黑" panose="020B0503020204020204" pitchFamily="34" charset="-122"/>
                <a:ea typeface="微软雅黑" panose="020B0503020204020204" pitchFamily="34" charset="-122"/>
              </a:rPr>
              <a:t>问题的有力工</a:t>
            </a:r>
            <a:r>
              <a:rPr lang="zh-CN" altLang="en-US" sz="2800" dirty="0" smtClean="0">
                <a:solidFill>
                  <a:prstClr val="black"/>
                </a:solidFill>
                <a:latin typeface="微软雅黑" panose="020B0503020204020204" pitchFamily="34" charset="-122"/>
                <a:ea typeface="微软雅黑" panose="020B0503020204020204" pitchFamily="34" charset="-122"/>
              </a:rPr>
              <a:t>具，</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有</a:t>
            </a:r>
            <a:r>
              <a:rPr lang="zh-CN" altLang="en-US" sz="2800" dirty="0" smtClean="0">
                <a:solidFill>
                  <a:prstClr val="black"/>
                </a:solidFill>
                <a:latin typeface="微软雅黑" panose="020B0503020204020204" pitchFamily="34" charset="-122"/>
                <a:ea typeface="微软雅黑" panose="020B0503020204020204" pitchFamily="34" charset="-122"/>
              </a:rPr>
              <a:t>效地</a:t>
            </a:r>
            <a:r>
              <a:rPr lang="zh-CN" altLang="en-US" sz="2800" dirty="0">
                <a:solidFill>
                  <a:prstClr val="black"/>
                </a:solidFill>
                <a:latin typeface="微软雅黑" panose="020B0503020204020204" pitchFamily="34" charset="-122"/>
                <a:ea typeface="微软雅黑" panose="020B0503020204020204" pitchFamily="34" charset="-122"/>
              </a:rPr>
              <a:t>改进教与学的方</a:t>
            </a:r>
            <a:r>
              <a:rPr lang="zh-CN" altLang="en-US" sz="2800" dirty="0" smtClean="0">
                <a:solidFill>
                  <a:prstClr val="black"/>
                </a:solidFill>
                <a:latin typeface="微软雅黑" panose="020B0503020204020204" pitchFamily="34" charset="-122"/>
                <a:ea typeface="微软雅黑" panose="020B0503020204020204" pitchFamily="34" charset="-122"/>
              </a:rPr>
              <a:t>式</a:t>
            </a:r>
            <a:r>
              <a:rPr lang="zh-CN" altLang="en-US" sz="2800" dirty="0">
                <a:solidFill>
                  <a:prstClr val="black"/>
                </a:solidFill>
                <a:latin typeface="微软雅黑" panose="020B0503020204020204" pitchFamily="34" charset="-122"/>
                <a:ea typeface="微软雅黑" panose="020B0503020204020204" pitchFamily="34" charset="-122"/>
              </a:rPr>
              <a:t>，</a:t>
            </a:r>
            <a:r>
              <a:rPr lang="zh-CN" altLang="en-US" sz="2800" dirty="0" smtClean="0">
                <a:solidFill>
                  <a:prstClr val="black"/>
                </a:solidFill>
                <a:latin typeface="微软雅黑" panose="020B0503020204020204" pitchFamily="34" charset="-122"/>
                <a:ea typeface="微软雅黑" panose="020B0503020204020204" pitchFamily="34" charset="-122"/>
              </a:rPr>
              <a:t>使学</a:t>
            </a:r>
            <a:r>
              <a:rPr lang="zh-CN" altLang="en-US" sz="2800" dirty="0">
                <a:solidFill>
                  <a:prstClr val="black"/>
                </a:solidFill>
                <a:latin typeface="微软雅黑" panose="020B0503020204020204" pitchFamily="34" charset="-122"/>
                <a:ea typeface="微软雅黑" panose="020B0503020204020204" pitchFamily="34" charset="-122"/>
              </a:rPr>
              <a:t>生乐意并有可能投入</a:t>
            </a:r>
            <a:r>
              <a:rPr lang="zh-CN" altLang="en-US" sz="2800" dirty="0" smtClean="0">
                <a:solidFill>
                  <a:prstClr val="black"/>
                </a:solidFill>
                <a:latin typeface="微软雅黑" panose="020B0503020204020204" pitchFamily="34" charset="-122"/>
                <a:ea typeface="微软雅黑" panose="020B0503020204020204" pitchFamily="34" charset="-122"/>
              </a:rPr>
              <a:t>到现</a:t>
            </a:r>
            <a:r>
              <a:rPr lang="zh-CN" altLang="en-US" sz="2800" dirty="0">
                <a:solidFill>
                  <a:prstClr val="black"/>
                </a:solidFill>
                <a:latin typeface="微软雅黑" panose="020B0503020204020204" pitchFamily="34" charset="-122"/>
                <a:ea typeface="微软雅黑" panose="020B0503020204020204" pitchFamily="34" charset="-122"/>
              </a:rPr>
              <a:t>实的、 探索性的数学</a:t>
            </a:r>
            <a:r>
              <a:rPr lang="zh-CN" altLang="en-US" sz="2800" dirty="0" smtClean="0">
                <a:solidFill>
                  <a:prstClr val="black"/>
                </a:solidFill>
                <a:latin typeface="微软雅黑" panose="020B0503020204020204" pitchFamily="34" charset="-122"/>
                <a:ea typeface="微软雅黑" panose="020B0503020204020204" pitchFamily="34" charset="-122"/>
              </a:rPr>
              <a:t>活动</a:t>
            </a:r>
            <a:r>
              <a:rPr lang="zh-CN" altLang="en-US" sz="2800" dirty="0">
                <a:solidFill>
                  <a:prstClr val="black"/>
                </a:solidFill>
                <a:latin typeface="微软雅黑" panose="020B0503020204020204" pitchFamily="34" charset="-122"/>
                <a:ea typeface="微软雅黑" panose="020B0503020204020204" pitchFamily="34" charset="-122"/>
              </a:rPr>
              <a:t>中去。</a:t>
            </a:r>
          </a:p>
        </p:txBody>
      </p:sp>
      <p:sp>
        <p:nvSpPr>
          <p:cNvPr id="13" name="矩形 12"/>
          <p:cNvSpPr/>
          <p:nvPr/>
        </p:nvSpPr>
        <p:spPr>
          <a:xfrm>
            <a:off x="882971" y="1109502"/>
            <a:ext cx="4893715"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理念</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之六</a:t>
            </a:r>
            <a:r>
              <a:rPr lang="en-US" altLang="zh-CN"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关</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于信息技术</a:t>
            </a:r>
            <a:endPar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梯形 2"/>
          <p:cNvSpPr/>
          <p:nvPr/>
        </p:nvSpPr>
        <p:spPr>
          <a:xfrm>
            <a:off x="-4549" y="160314"/>
            <a:ext cx="744734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5" name="文本框 38"/>
          <p:cNvSpPr txBox="1"/>
          <p:nvPr/>
        </p:nvSpPr>
        <p:spPr>
          <a:xfrm>
            <a:off x="-4549" y="258020"/>
            <a:ext cx="6936977"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2.1.3</a:t>
            </a:r>
            <a:r>
              <a:rPr lang="zh-CN" altLang="en-US" sz="3200" b="1" dirty="0">
                <a:latin typeface="微软雅黑" panose="020B0503020204020204" charset="-122"/>
                <a:ea typeface="微软雅黑" panose="020B0503020204020204" charset="-122"/>
                <a:sym typeface="微软雅黑" panose="020B0503020204020204" charset="-122"/>
              </a:rPr>
              <a:t>小学数学课程理念及其发展</a:t>
            </a:r>
          </a:p>
        </p:txBody>
      </p:sp>
    </p:spTree>
    <p:extLst>
      <p:ext uri="{BB962C8B-B14F-4D97-AF65-F5344CB8AC3E}">
        <p14:creationId xmlns:p14="http://schemas.microsoft.com/office/powerpoint/2010/main" val="58915725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2031325"/>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通过作图认识三角形周长</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把三角形的三条边依次画到一条直线上，认识三角形的周长。</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5" name="等腰三角形 14"/>
          <p:cNvSpPr/>
          <p:nvPr/>
        </p:nvSpPr>
        <p:spPr bwMode="auto">
          <a:xfrm>
            <a:off x="2201804" y="3963881"/>
            <a:ext cx="2335027" cy="1926956"/>
          </a:xfrm>
          <a:prstGeom prst="triangle">
            <a:avLst>
              <a:gd name="adj" fmla="val 75125"/>
            </a:avLst>
          </a:prstGeom>
          <a:solidFill>
            <a:srgbClr val="FFFFFF"/>
          </a:solidFill>
          <a:ln w="12700">
            <a:solidFill>
              <a:srgbClr val="1F3763"/>
            </a:solidFill>
            <a:miter lim="800000"/>
          </a:ln>
        </p:spPr>
        <p:txBody>
          <a:bodyPr rot="0" vert="horz" wrap="square" lIns="91440" tIns="45720" rIns="91440" bIns="45720" anchor="ctr" anchorCtr="0" upright="1">
            <a:noAutofit/>
          </a:bodyPr>
          <a:lstStyle/>
          <a:p>
            <a:endParaRPr lang="zh-CN" altLang="en-US"/>
          </a:p>
        </p:txBody>
      </p:sp>
      <p:cxnSp>
        <p:nvCxnSpPr>
          <p:cNvPr id="18" name="直接连接符 17"/>
          <p:cNvCxnSpPr/>
          <p:nvPr/>
        </p:nvCxnSpPr>
        <p:spPr bwMode="auto">
          <a:xfrm>
            <a:off x="5855676" y="5843954"/>
            <a:ext cx="4396155" cy="11713"/>
          </a:xfrm>
          <a:prstGeom prst="line">
            <a:avLst/>
          </a:prstGeom>
          <a:noFill/>
          <a:ln w="6350">
            <a:solidFill>
              <a:srgbClr val="4472C4"/>
            </a:solidFill>
            <a:miter lim="800000"/>
          </a:ln>
        </p:spPr>
      </p:cxnSp>
    </p:spTree>
    <p:extLst>
      <p:ext uri="{BB962C8B-B14F-4D97-AF65-F5344CB8AC3E}">
        <p14:creationId xmlns:p14="http://schemas.microsoft.com/office/powerpoint/2010/main" val="394966896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3539430"/>
          </a:xfrm>
          <a:prstGeom prst="rect">
            <a:avLst/>
          </a:prstGeom>
          <a:noFill/>
        </p:spPr>
        <p:txBody>
          <a:bodyPr wrap="square" rtlCol="0">
            <a:spAutoFit/>
          </a:bodyPr>
          <a:lstStyle/>
          <a:p>
            <a:pPr lvl="0">
              <a:lnSpc>
                <a:spcPct val="200000"/>
              </a:lnSpc>
            </a:pPr>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的位置与运动</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20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能在实际情境中，辨认出生活中的平移、旋转和轴对称现象，直观感知平移、旋转和轴对称的特征，能利用平移或旋转解释现实生活中的现象，形成空间观念。</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29055122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3711785"/>
          </a:xfrm>
          <a:prstGeom prst="rect">
            <a:avLst/>
          </a:prstGeom>
          <a:noFill/>
        </p:spPr>
        <p:txBody>
          <a:bodyPr wrap="square" rtlCol="0">
            <a:spAutoFit/>
          </a:bodyPr>
          <a:lstStyle/>
          <a:p>
            <a:pPr lvl="0">
              <a:lnSpc>
                <a:spcPct val="12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）知道三角形任意两边之和大于第三</a:t>
            </a:r>
            <a:r>
              <a:rPr lang="zh-CN" altLang="en-US" sz="2800" dirty="0" smtClean="0">
                <a:solidFill>
                  <a:prstClr val="black"/>
                </a:solidFill>
                <a:latin typeface="微软雅黑" panose="020B0503020204020204" pitchFamily="34" charset="-122"/>
                <a:ea typeface="微软雅黑" panose="020B0503020204020204" pitchFamily="34" charset="-122"/>
              </a:rPr>
              <a:t>边；</a:t>
            </a:r>
            <a:r>
              <a:rPr lang="zh-CN" altLang="en-US" sz="2800" dirty="0">
                <a:solidFill>
                  <a:prstClr val="black"/>
                </a:solidFill>
                <a:latin typeface="微软雅黑" panose="020B0503020204020204" pitchFamily="34" charset="-122"/>
                <a:ea typeface="微软雅黑" panose="020B0503020204020204" pitchFamily="34" charset="-122"/>
              </a:rPr>
              <a:t>知道三角形内角和是</a:t>
            </a:r>
            <a:r>
              <a:rPr lang="en-US" altLang="zh-CN" sz="2800" dirty="0">
                <a:solidFill>
                  <a:prstClr val="black"/>
                </a:solidFill>
                <a:latin typeface="微软雅黑" panose="020B0503020204020204" pitchFamily="34" charset="-122"/>
                <a:ea typeface="微软雅黑" panose="020B0503020204020204" pitchFamily="34" charset="-122"/>
              </a:rPr>
              <a:t>180°</a:t>
            </a:r>
            <a:r>
              <a:rPr lang="zh-CN" altLang="en-US" sz="2800" dirty="0">
                <a:solidFill>
                  <a:prstClr val="black"/>
                </a:solidFill>
                <a:latin typeface="微软雅黑" panose="020B0503020204020204" pitchFamily="34" charset="-122"/>
                <a:ea typeface="微软雅黑" panose="020B0503020204020204" pitchFamily="34" charset="-122"/>
              </a:rPr>
              <a:t>。</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）认识圆和扇形，会用圆规画圆；认识圆周</a:t>
            </a:r>
            <a:r>
              <a:rPr lang="zh-CN" altLang="en-US" sz="2800" dirty="0" smtClean="0">
                <a:solidFill>
                  <a:prstClr val="black"/>
                </a:solidFill>
                <a:latin typeface="微软雅黑" panose="020B0503020204020204" pitchFamily="34" charset="-122"/>
                <a:ea typeface="微软雅黑" panose="020B0503020204020204" pitchFamily="34" charset="-122"/>
              </a:rPr>
              <a:t>率；</a:t>
            </a:r>
            <a:r>
              <a:rPr lang="zh-CN" altLang="en-US" sz="2800" dirty="0">
                <a:solidFill>
                  <a:prstClr val="black"/>
                </a:solidFill>
                <a:latin typeface="微软雅黑" panose="020B0503020204020204" pitchFamily="34" charset="-122"/>
                <a:ea typeface="微软雅黑" panose="020B0503020204020204" pitchFamily="34" charset="-122"/>
              </a:rPr>
              <a:t>探索圆的周长和面积计算公式，能解决简单的实际问题。</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）知道面积单位千米</a:t>
            </a:r>
            <a:r>
              <a:rPr lang="en-US" altLang="zh-CN" sz="2800" dirty="0">
                <a:solidFill>
                  <a:prstClr val="black"/>
                </a:solidFill>
                <a:latin typeface="微软雅黑" panose="020B0503020204020204" pitchFamily="34" charset="-122"/>
                <a:ea typeface="微软雅黑" panose="020B0503020204020204" pitchFamily="34" charset="-122"/>
              </a:rPr>
              <a:t>²</a:t>
            </a:r>
            <a:r>
              <a:rPr lang="zh-CN" altLang="en-US" sz="2800" dirty="0">
                <a:solidFill>
                  <a:prstClr val="black"/>
                </a:solidFill>
                <a:latin typeface="微软雅黑" panose="020B0503020204020204" pitchFamily="34" charset="-122"/>
                <a:ea typeface="微软雅黑" panose="020B0503020204020204" pitchFamily="34" charset="-122"/>
              </a:rPr>
              <a:t>、公顷；探索并掌握平行四边形、三角形和梯形的面积计算公式；会估计不规则图形的面</a:t>
            </a:r>
            <a:r>
              <a:rPr lang="zh-CN" altLang="en-US" sz="2800" dirty="0" smtClean="0">
                <a:solidFill>
                  <a:prstClr val="black"/>
                </a:solidFill>
                <a:latin typeface="微软雅黑" panose="020B0503020204020204" pitchFamily="34" charset="-122"/>
                <a:ea typeface="微软雅黑" panose="020B0503020204020204" pitchFamily="34" charset="-122"/>
              </a:rPr>
              <a:t>积。</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94966896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2160591"/>
          </a:xfrm>
          <a:prstGeom prst="rect">
            <a:avLst/>
          </a:prstGeom>
          <a:noFill/>
        </p:spPr>
        <p:txBody>
          <a:bodyPr wrap="square" rtlCol="0">
            <a:spAutoFit/>
          </a:bodyPr>
          <a:lstStyle/>
          <a:p>
            <a:pPr lvl="0">
              <a:lnSpc>
                <a:spcPct val="12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估计不规则图形的面积</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如</a:t>
            </a:r>
            <a:r>
              <a:rPr lang="zh-CN" altLang="en-US" sz="2800" dirty="0" smtClean="0">
                <a:solidFill>
                  <a:prstClr val="black"/>
                </a:solidFill>
                <a:latin typeface="微软雅黑" panose="020B0503020204020204" pitchFamily="34" charset="-122"/>
                <a:ea typeface="微软雅黑" panose="020B0503020204020204" pitchFamily="34" charset="-122"/>
              </a:rPr>
              <a:t>图，</a:t>
            </a:r>
            <a:r>
              <a:rPr lang="zh-CN" altLang="en-US" sz="2800" dirty="0">
                <a:solidFill>
                  <a:prstClr val="black"/>
                </a:solidFill>
                <a:latin typeface="微软雅黑" panose="020B0503020204020204" pitchFamily="34" charset="-122"/>
                <a:ea typeface="微软雅黑" panose="020B0503020204020204" pitchFamily="34" charset="-122"/>
              </a:rPr>
              <a:t>每个小正方形的面积为</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个面积单位，尝试估计曲线所围图形的面积。</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pic>
        <p:nvPicPr>
          <p:cNvPr id="15" name="图片 14"/>
          <p:cNvPicPr/>
          <p:nvPr/>
        </p:nvPicPr>
        <p:blipFill>
          <a:blip r:embed="rId4" cstate="print">
            <a:extLst>
              <a:ext uri="{28A0092B-C50C-407E-A947-70E740481C1C}">
                <a14:useLocalDpi xmlns:a14="http://schemas.microsoft.com/office/drawing/2010/main" val="0"/>
              </a:ext>
            </a:extLst>
          </a:blip>
          <a:srcRect l="10806" t="14558" r="9021" b="9130"/>
          <a:stretch>
            <a:fillRect/>
          </a:stretch>
        </p:blipFill>
        <p:spPr>
          <a:xfrm>
            <a:off x="3979679" y="3538291"/>
            <a:ext cx="4232641" cy="2792169"/>
          </a:xfrm>
          <a:prstGeom prst="rect">
            <a:avLst/>
          </a:prstGeom>
          <a:noFill/>
          <a:ln>
            <a:noFill/>
          </a:ln>
        </p:spPr>
      </p:pic>
    </p:spTree>
    <p:extLst>
      <p:ext uri="{BB962C8B-B14F-4D97-AF65-F5344CB8AC3E}">
        <p14:creationId xmlns:p14="http://schemas.microsoft.com/office/powerpoint/2010/main" val="386271947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50884"/>
            <a:ext cx="10738776" cy="4401205"/>
          </a:xfrm>
          <a:prstGeom prst="rect">
            <a:avLst/>
          </a:prstGeom>
          <a:noFill/>
        </p:spPr>
        <p:txBody>
          <a:bodyPr wrap="square" rtlCol="0">
            <a:spAutoFit/>
          </a:bodyPr>
          <a:lstStyle/>
          <a:p>
            <a:pPr lvl="0"/>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估计不规则图形的面积</a:t>
            </a:r>
          </a:p>
          <a:p>
            <a:pPr lvl="0"/>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在教学活动中，可以培养学生有规划做事的习惯和判断结论的能力。例如，可以数出图形包含的完整小正方形的数量，或者数出图形包含的以及边缘接触到的所有小正方形的数量，用数量估计图形的面积。引导学生发现，第一种方法估计的面积比实际面积小，第二种方法估计的面积比实际面积大，由此作出结论，实际面积在这两个估计值之间。</a:t>
            </a:r>
          </a:p>
          <a:p>
            <a:pPr lvl="0"/>
            <a:r>
              <a:rPr lang="zh-CN" altLang="en-US" sz="2800" dirty="0">
                <a:solidFill>
                  <a:prstClr val="black"/>
                </a:solidFill>
                <a:latin typeface="微软雅黑" panose="020B0503020204020204" pitchFamily="34" charset="-122"/>
                <a:ea typeface="微软雅黑" panose="020B0503020204020204" pitchFamily="34" charset="-122"/>
              </a:rPr>
              <a:t>对于学有余力的学生，还可以引导他们理解：如果将小正方形等分成更小的正方形，可以得到更接近实际面积的估计值。</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38925081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633046" y="1850884"/>
            <a:ext cx="10920046" cy="4401205"/>
          </a:xfrm>
          <a:prstGeom prst="rect">
            <a:avLst/>
          </a:prstGeom>
          <a:noFill/>
        </p:spPr>
        <p:txBody>
          <a:bodyPr wrap="square" rtlCol="0">
            <a:spAutoFit/>
          </a:bodyPr>
          <a:lstStyle/>
          <a:p>
            <a:pPr lvl="0"/>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）通过实例了解体积（或容积）的意义，知道体积（或容积）的度量单位，能进行单位之间的换算；体验不规则物体体积的测量方法。</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）认识长方体、正方体和圆柱，了解这些图形的展开图，探索并掌握这些图形的体积和表面积的计算公式，认识圆锥并探索其体积的计算公式，能用这些公式解决简单的实际问题。</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）对于简单物体，能辨认不同方向（前面、侧面、上面）的形状</a:t>
            </a:r>
            <a:r>
              <a:rPr lang="zh-CN" altLang="en-US" sz="2800" dirty="0" smtClean="0">
                <a:solidFill>
                  <a:prstClr val="black"/>
                </a:solidFill>
                <a:latin typeface="微软雅黑" panose="020B0503020204020204" pitchFamily="34" charset="-122"/>
                <a:ea typeface="微软雅黑" panose="020B0503020204020204" pitchFamily="34" charset="-122"/>
              </a:rPr>
              <a:t>图。</a:t>
            </a:r>
            <a:endParaRPr lang="zh-CN" altLang="en-US" sz="2800" dirty="0">
              <a:solidFill>
                <a:prstClr val="black"/>
              </a:solidFill>
              <a:latin typeface="微软雅黑" panose="020B0503020204020204" pitchFamily="34" charset="-122"/>
              <a:ea typeface="微软雅黑" panose="020B0503020204020204" pitchFamily="34" charset="-122"/>
            </a:endParaRP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7</a:t>
            </a:r>
            <a:r>
              <a:rPr lang="zh-CN" altLang="en-US" sz="2800" dirty="0">
                <a:solidFill>
                  <a:prstClr val="black"/>
                </a:solidFill>
                <a:latin typeface="微软雅黑" panose="020B0503020204020204" pitchFamily="34" charset="-122"/>
                <a:ea typeface="微软雅黑" panose="020B0503020204020204" pitchFamily="34" charset="-122"/>
              </a:rPr>
              <a:t>）在图形认识与测量的过程中，进一步形成量感、空间观念和几何直观。</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86271947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3194721"/>
          </a:xfrm>
          <a:prstGeom prst="rect">
            <a:avLst/>
          </a:prstGeom>
          <a:noFill/>
        </p:spPr>
        <p:txBody>
          <a:bodyPr wrap="square" rtlCol="0">
            <a:spAutoFit/>
          </a:bodyPr>
          <a:lstStyle/>
          <a:p>
            <a:pPr lvl="0">
              <a:lnSpc>
                <a:spcPct val="12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从不同方向观察物体</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观察左图中用积木搭成的物体，</a:t>
            </a:r>
            <a:r>
              <a:rPr lang="zh-CN" altLang="en-US" sz="2800" dirty="0" smtClean="0">
                <a:solidFill>
                  <a:prstClr val="black"/>
                </a:solidFill>
                <a:latin typeface="微软雅黑" panose="020B0503020204020204" pitchFamily="34" charset="-122"/>
                <a:ea typeface="微软雅黑" panose="020B0503020204020204" pitchFamily="34" charset="-122"/>
              </a:rPr>
              <a:t>在右图中</a:t>
            </a:r>
            <a:r>
              <a:rPr lang="zh-CN" altLang="en-US" sz="2800" dirty="0">
                <a:solidFill>
                  <a:prstClr val="black"/>
                </a:solidFill>
                <a:latin typeface="微软雅黑" panose="020B0503020204020204" pitchFamily="34" charset="-122"/>
                <a:ea typeface="微软雅黑" panose="020B0503020204020204" pitchFamily="34" charset="-122"/>
              </a:rPr>
              <a:t>指出分别从前面、右面、上面观察时看到的图形</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12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在教学活动中，引导学生先猜想，然后通过观察验证自己的猜想，培养空间想象力。</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pic>
        <p:nvPicPr>
          <p:cNvPr id="16" name="图片 15"/>
          <p:cNvPicPr/>
          <p:nvPr/>
        </p:nvPicPr>
        <p:blipFill>
          <a:blip r:embed="rId4" cstate="print">
            <a:extLst>
              <a:ext uri="{28A0092B-C50C-407E-A947-70E740481C1C}">
                <a14:useLocalDpi xmlns:a14="http://schemas.microsoft.com/office/drawing/2010/main" val="0"/>
              </a:ext>
            </a:extLst>
          </a:blip>
          <a:srcRect/>
          <a:stretch>
            <a:fillRect/>
          </a:stretch>
        </p:blipFill>
        <p:spPr>
          <a:xfrm>
            <a:off x="2162363" y="5010435"/>
            <a:ext cx="1028706" cy="1529344"/>
          </a:xfrm>
          <a:prstGeom prst="rect">
            <a:avLst/>
          </a:prstGeom>
          <a:noFill/>
        </p:spPr>
      </p:pic>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r="29797" b="76748"/>
          <a:stretch/>
        </p:blipFill>
        <p:spPr bwMode="auto">
          <a:xfrm>
            <a:off x="5075849" y="5002362"/>
            <a:ext cx="5562843" cy="160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271947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4401205"/>
          </a:xfrm>
          <a:prstGeom prst="rect">
            <a:avLst/>
          </a:prstGeom>
          <a:noFill/>
        </p:spPr>
        <p:txBody>
          <a:bodyPr wrap="square" rtlCol="0">
            <a:spAutoFit/>
          </a:bodyPr>
          <a:lstStyle/>
          <a:p>
            <a:pPr lvl="0"/>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的位置与运动</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）能根据参照点的方向和距离确定物体的位置；会在实际情境中，描述简单的路线</a:t>
            </a:r>
            <a:r>
              <a:rPr lang="zh-CN" altLang="en-US" sz="2800" dirty="0" smtClean="0">
                <a:solidFill>
                  <a:prstClr val="black"/>
                </a:solidFill>
                <a:latin typeface="微软雅黑" panose="020B0503020204020204" pitchFamily="34" charset="-122"/>
                <a:ea typeface="微软雅黑" panose="020B0503020204020204" pitchFamily="34" charset="-122"/>
              </a:rPr>
              <a:t>图。</a:t>
            </a:r>
            <a:endParaRPr lang="zh-CN" altLang="en-US" sz="2800" dirty="0">
              <a:solidFill>
                <a:prstClr val="black"/>
              </a:solidFill>
              <a:latin typeface="微软雅黑" panose="020B0503020204020204" pitchFamily="34" charset="-122"/>
              <a:ea typeface="微软雅黑" panose="020B0503020204020204" pitchFamily="34" charset="-122"/>
            </a:endParaRP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）能用有序数对（限于自然数）表示点的位置，理解有序数对与方格纸上点的对应关</a:t>
            </a:r>
            <a:r>
              <a:rPr lang="zh-CN" altLang="en-US" sz="2800" dirty="0" smtClean="0">
                <a:solidFill>
                  <a:prstClr val="black"/>
                </a:solidFill>
                <a:latin typeface="微软雅黑" panose="020B0503020204020204" pitchFamily="34" charset="-122"/>
                <a:ea typeface="微软雅黑" panose="020B0503020204020204" pitchFamily="34" charset="-122"/>
              </a:rPr>
              <a:t>系。</a:t>
            </a:r>
            <a:endParaRPr lang="zh-CN" altLang="en-US" sz="2800" dirty="0">
              <a:solidFill>
                <a:prstClr val="black"/>
              </a:solidFill>
              <a:latin typeface="微软雅黑" panose="020B0503020204020204" pitchFamily="34" charset="-122"/>
              <a:ea typeface="微软雅黑" panose="020B0503020204020204" pitchFamily="34" charset="-122"/>
            </a:endParaRP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）了解比例尺，能利用方格纸按比例将简单图形放大或缩小。</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）能在方格纸上进行简单图形的平移和旋转；认识轴对称图形和对称轴，能在方格纸上补全简单的轴对称图形。</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）能从平移、旋转和轴对称的角度欣赏生活中的图案，能借助方格纸设计简单图案，感受数学美，形成空间观念。</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86271947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4518994"/>
          </a:xfrm>
          <a:prstGeom prst="rect">
            <a:avLst/>
          </a:prstGeom>
          <a:noFill/>
        </p:spPr>
        <p:txBody>
          <a:bodyPr wrap="square" rtlCol="0">
            <a:spAutoFit/>
          </a:bodyPr>
          <a:lstStyle/>
          <a:p>
            <a:pPr lvl="0">
              <a:lnSpc>
                <a:spcPct val="130000"/>
              </a:lnSpc>
            </a:pPr>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的位置与运动</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数对与点的对应</a:t>
            </a: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在教室里，小华坐在第</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行第</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列，请用数对表示，并在方格纸上描出来。小虎的位置为（</a:t>
            </a:r>
            <a:r>
              <a:rPr lang="en-US" altLang="zh-CN" sz="2800" dirty="0">
                <a:solidFill>
                  <a:prstClr val="black"/>
                </a:solidFill>
                <a:latin typeface="微软雅黑" panose="020B0503020204020204" pitchFamily="34" charset="-122"/>
                <a:ea typeface="微软雅黑" panose="020B0503020204020204" pitchFamily="34" charset="-122"/>
              </a:rPr>
              <a:t>a</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a</a:t>
            </a:r>
            <a:r>
              <a:rPr lang="zh-CN" altLang="en-US" sz="2800" dirty="0">
                <a:solidFill>
                  <a:prstClr val="black"/>
                </a:solidFill>
                <a:latin typeface="微软雅黑" panose="020B0503020204020204" pitchFamily="34" charset="-122"/>
                <a:ea typeface="微软雅黑" panose="020B0503020204020204" pitchFamily="34" charset="-122"/>
              </a:rPr>
              <a:t>），他可能坐在哪里？（</a:t>
            </a:r>
            <a:r>
              <a:rPr lang="en-US" altLang="zh-CN" sz="2800" dirty="0">
                <a:solidFill>
                  <a:prstClr val="black"/>
                </a:solidFill>
                <a:latin typeface="微软雅黑" panose="020B0503020204020204" pitchFamily="34" charset="-122"/>
                <a:ea typeface="微软雅黑" panose="020B0503020204020204" pitchFamily="34" charset="-122"/>
              </a:rPr>
              <a:t>a</a:t>
            </a:r>
            <a:r>
              <a:rPr lang="zh-CN" altLang="en-US" sz="2800" dirty="0">
                <a:solidFill>
                  <a:prstClr val="black"/>
                </a:solidFill>
                <a:latin typeface="微软雅黑" panose="020B0503020204020204" pitchFamily="34" charset="-122"/>
                <a:ea typeface="微软雅黑" panose="020B0503020204020204" pitchFamily="34" charset="-122"/>
              </a:rPr>
              <a:t>为正整数）</a:t>
            </a:r>
          </a:p>
          <a:p>
            <a:pPr lvl="0">
              <a:lnSpc>
                <a:spcPct val="13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通过实际操作，让学生感知数与形的结合，形成几何直观；感知数学的抽象过程，进一步增强符号意识。在具体教学过程中，要明晰方格纸上的点与整数对的关系，以及与实际情境的关系，提升学生的数学表达能力，为将来学习平面直角坐标系积累经验。</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08446802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4745915"/>
          </a:xfrm>
          <a:prstGeom prst="rect">
            <a:avLst/>
          </a:prstGeom>
          <a:noFill/>
        </p:spPr>
        <p:txBody>
          <a:bodyPr wrap="square" rtlCol="0">
            <a:spAutoFit/>
          </a:bodyPr>
          <a:lstStyle/>
          <a:p>
            <a:pPr lvl="0">
              <a:lnSpc>
                <a:spcPct val="12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2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探索并说明三角形任意两边之和大于第三边的道理；通过对图形的操作，感知三角形内角和是</a:t>
            </a:r>
            <a:r>
              <a:rPr lang="en-US" altLang="zh-CN" sz="2800" dirty="0">
                <a:solidFill>
                  <a:prstClr val="black"/>
                </a:solidFill>
                <a:latin typeface="微软雅黑" panose="020B0503020204020204" pitchFamily="34" charset="-122"/>
                <a:ea typeface="微软雅黑" panose="020B0503020204020204" pitchFamily="34" charset="-122"/>
              </a:rPr>
              <a:t>180°</a:t>
            </a:r>
            <a:r>
              <a:rPr lang="zh-CN" altLang="en-US" sz="2800" dirty="0">
                <a:solidFill>
                  <a:prstClr val="black"/>
                </a:solidFill>
                <a:latin typeface="微软雅黑" panose="020B0503020204020204" pitchFamily="34" charset="-122"/>
                <a:ea typeface="微软雅黑" panose="020B0503020204020204" pitchFamily="34" charset="-122"/>
              </a:rPr>
              <a:t>，能根据已知两个角的度数求出第三个角的度数。</a:t>
            </a:r>
          </a:p>
          <a:p>
            <a:pPr marL="457200" lvl="0" indent="-457200">
              <a:lnSpc>
                <a:spcPct val="12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会计算平行四边形、三角形、梯形的面积，能用相应公式解决实际问题。</a:t>
            </a:r>
          </a:p>
          <a:p>
            <a:pPr marL="457200" lvl="0" indent="-457200">
              <a:lnSpc>
                <a:spcPct val="12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会用圆规画圆，能描述圆和扇形的特征；知道圆的周长、半径和直径，了解圆的周长与其直径之比是一个定值，认识圆周率；会计算圆的周长和面积，能用相应公式解决简单的实际问题</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68332161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5" name="文本框 4"/>
          <p:cNvSpPr txBox="1"/>
          <p:nvPr/>
        </p:nvSpPr>
        <p:spPr>
          <a:xfrm>
            <a:off x="882642" y="1215909"/>
            <a:ext cx="10426713" cy="4745915"/>
          </a:xfrm>
          <a:prstGeom prst="rect">
            <a:avLst/>
          </a:prstGeom>
          <a:noFill/>
        </p:spPr>
        <p:txBody>
          <a:bodyPr wrap="square" rtlCol="0">
            <a:spAutoFit/>
          </a:bodyPr>
          <a:lstStyle/>
          <a:p>
            <a:pPr lvl="0">
              <a:lnSpc>
                <a:spcPct val="120000"/>
              </a:lnSpc>
            </a:pP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充分体现了义务教育的基础性、普及性和发展性。</a:t>
            </a:r>
          </a:p>
          <a:p>
            <a:pPr lvl="0">
              <a:lnSpc>
                <a:spcPct val="120000"/>
              </a:lnSpc>
            </a:pP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改变了过去小学数学以知识的积累为取向的课程体系，建立以构建学生身心全面、持续、和谐发展为目标的课程体系。</a:t>
            </a:r>
          </a:p>
          <a:p>
            <a:pPr lvl="0">
              <a:lnSpc>
                <a:spcPct val="120000"/>
              </a:lnSpc>
            </a:pP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重组了学生的数学学习内容。</a:t>
            </a:r>
          </a:p>
          <a:p>
            <a:pPr lvl="0">
              <a:lnSpc>
                <a:spcPct val="120000"/>
              </a:lnSpc>
            </a:pP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分学段规定了数学课程的具体标准。</a:t>
            </a:r>
          </a:p>
          <a:p>
            <a:pPr lvl="0">
              <a:lnSpc>
                <a:spcPct val="120000"/>
              </a:lnSpc>
            </a:pP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注重了学生数学学习方式的改变。</a:t>
            </a:r>
          </a:p>
          <a:p>
            <a:pPr lvl="0">
              <a:lnSpc>
                <a:spcPct val="120000"/>
              </a:lnSpc>
            </a:pP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提出了数学活动应注意的策略。</a:t>
            </a:r>
          </a:p>
          <a:p>
            <a:pPr lvl="0">
              <a:lnSpc>
                <a:spcPct val="120000"/>
              </a:lnSpc>
            </a:pPr>
            <a:r>
              <a:rPr lang="en-US" altLang="zh-CN" sz="2800" dirty="0">
                <a:solidFill>
                  <a:prstClr val="black"/>
                </a:solidFill>
                <a:latin typeface="微软雅黑" panose="020B0503020204020204" pitchFamily="34" charset="-122"/>
                <a:ea typeface="微软雅黑" panose="020B0503020204020204" pitchFamily="34" charset="-122"/>
              </a:rPr>
              <a:t>(7)</a:t>
            </a:r>
            <a:r>
              <a:rPr lang="zh-CN" altLang="en-US" sz="2800" dirty="0">
                <a:solidFill>
                  <a:prstClr val="black"/>
                </a:solidFill>
                <a:latin typeface="微软雅黑" panose="020B0503020204020204" pitchFamily="34" charset="-122"/>
                <a:ea typeface="微软雅黑" panose="020B0503020204020204" pitchFamily="34" charset="-122"/>
              </a:rPr>
              <a:t>改革了评价的方式和应达到的目的。</a:t>
            </a:r>
          </a:p>
          <a:p>
            <a:pPr lvl="0">
              <a:lnSpc>
                <a:spcPct val="120000"/>
              </a:lnSpc>
            </a:pPr>
            <a:r>
              <a:rPr lang="en-US" altLang="zh-CN" sz="2800" dirty="0">
                <a:solidFill>
                  <a:prstClr val="black"/>
                </a:solidFill>
                <a:latin typeface="微软雅黑" panose="020B0503020204020204" pitchFamily="34" charset="-122"/>
                <a:ea typeface="微软雅黑" panose="020B0503020204020204" pitchFamily="34" charset="-122"/>
              </a:rPr>
              <a:t>(8)</a:t>
            </a:r>
            <a:r>
              <a:rPr lang="zh-CN" altLang="en-US" sz="2800" dirty="0">
                <a:solidFill>
                  <a:prstClr val="black"/>
                </a:solidFill>
                <a:latin typeface="微软雅黑" panose="020B0503020204020204" pitchFamily="34" charset="-122"/>
                <a:ea typeface="微软雅黑" panose="020B0503020204020204" pitchFamily="34" charset="-122"/>
              </a:rPr>
              <a:t>强调了现代信息技术在小学数学教育中的应用和影响作用。</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梯形 2"/>
          <p:cNvSpPr/>
          <p:nvPr/>
        </p:nvSpPr>
        <p:spPr>
          <a:xfrm>
            <a:off x="-4549" y="160314"/>
            <a:ext cx="744734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文本框 38"/>
          <p:cNvSpPr txBox="1"/>
          <p:nvPr/>
        </p:nvSpPr>
        <p:spPr>
          <a:xfrm>
            <a:off x="-4549" y="258020"/>
            <a:ext cx="6936977"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2.1.3 </a:t>
            </a:r>
            <a:r>
              <a:rPr lang="zh-CN" altLang="en-US" sz="3200" b="1" dirty="0" smtClean="0">
                <a:latin typeface="微软雅黑" panose="020B0503020204020204" charset="-122"/>
                <a:ea typeface="微软雅黑" panose="020B0503020204020204" charset="-122"/>
                <a:sym typeface="微软雅黑" panose="020B0503020204020204" charset="-122"/>
              </a:rPr>
              <a:t>小</a:t>
            </a:r>
            <a:r>
              <a:rPr lang="zh-CN" altLang="en-US" sz="3200" b="1" dirty="0">
                <a:latin typeface="微软雅黑" panose="020B0503020204020204" charset="-122"/>
                <a:ea typeface="微软雅黑" panose="020B0503020204020204" charset="-122"/>
                <a:sym typeface="微软雅黑" panose="020B0503020204020204" charset="-122"/>
              </a:rPr>
              <a:t>学数学课程理念及其发展</a:t>
            </a:r>
          </a:p>
        </p:txBody>
      </p:sp>
    </p:spTree>
    <p:extLst>
      <p:ext uri="{BB962C8B-B14F-4D97-AF65-F5344CB8AC3E}">
        <p14:creationId xmlns:p14="http://schemas.microsoft.com/office/powerpoint/2010/main" val="258249834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50884"/>
            <a:ext cx="10738776" cy="4401205"/>
          </a:xfrm>
          <a:prstGeom prst="rect">
            <a:avLst/>
          </a:prstGeom>
          <a:noFill/>
        </p:spPr>
        <p:txBody>
          <a:bodyPr wrap="square" rtlCol="0">
            <a:spAutoFit/>
          </a:bodyPr>
          <a:lstStyle/>
          <a:p>
            <a:pPr lvl="0"/>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的认识与测量</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认识长方体、正方体和圆柱，能说出这些图形的特征，能辨认这些图形的展开图，会计算这些图形的体积和表面积；认识圆锥，能说出圆锥的特征，会计算圆锥的体积；能用相应公式解决简单的实际问题，形成空间观念和初步的应用意识。</a:t>
            </a:r>
          </a:p>
          <a:p>
            <a:pPr marL="457200" lvl="0" indent="-4572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能说出面积单位千米</a:t>
            </a:r>
            <a:r>
              <a:rPr lang="en-US" altLang="zh-CN" sz="2800" dirty="0">
                <a:solidFill>
                  <a:prstClr val="black"/>
                </a:solidFill>
                <a:latin typeface="微软雅黑" panose="020B0503020204020204" pitchFamily="34" charset="-122"/>
                <a:ea typeface="微软雅黑" panose="020B0503020204020204" pitchFamily="34" charset="-122"/>
              </a:rPr>
              <a:t>²</a:t>
            </a:r>
            <a:r>
              <a:rPr lang="zh-CN" altLang="en-US" sz="2800" dirty="0">
                <a:solidFill>
                  <a:prstClr val="black"/>
                </a:solidFill>
                <a:latin typeface="微软雅黑" panose="020B0503020204020204" pitchFamily="34" charset="-122"/>
                <a:ea typeface="微软雅黑" panose="020B0503020204020204" pitchFamily="34" charset="-122"/>
              </a:rPr>
              <a:t>、公顷和体积单位米</a:t>
            </a:r>
            <a:r>
              <a:rPr lang="en-US" altLang="zh-CN" sz="2800" dirty="0">
                <a:solidFill>
                  <a:prstClr val="black"/>
                </a:solidFill>
                <a:latin typeface="微软雅黑" panose="020B0503020204020204" pitchFamily="34" charset="-122"/>
                <a:ea typeface="微软雅黑" panose="020B0503020204020204" pitchFamily="34" charset="-122"/>
              </a:rPr>
              <a:t>³</a:t>
            </a:r>
            <a:r>
              <a:rPr lang="zh-CN" altLang="en-US" sz="2800" dirty="0">
                <a:solidFill>
                  <a:prstClr val="black"/>
                </a:solidFill>
                <a:latin typeface="微软雅黑" panose="020B0503020204020204" pitchFamily="34" charset="-122"/>
                <a:ea typeface="微软雅黑" panose="020B0503020204020204" pitchFamily="34" charset="-122"/>
              </a:rPr>
              <a:t>、分米</a:t>
            </a:r>
            <a:r>
              <a:rPr lang="en-US" altLang="zh-CN" sz="2800" dirty="0">
                <a:solidFill>
                  <a:prstClr val="black"/>
                </a:solidFill>
                <a:latin typeface="微软雅黑" panose="020B0503020204020204" pitchFamily="34" charset="-122"/>
                <a:ea typeface="微软雅黑" panose="020B0503020204020204" pitchFamily="34" charset="-122"/>
              </a:rPr>
              <a:t>³</a:t>
            </a:r>
            <a:r>
              <a:rPr lang="zh-CN" altLang="en-US" sz="2800" dirty="0">
                <a:solidFill>
                  <a:prstClr val="black"/>
                </a:solidFill>
                <a:latin typeface="微软雅黑" panose="020B0503020204020204" pitchFamily="34" charset="-122"/>
                <a:ea typeface="微软雅黑" panose="020B0503020204020204" pitchFamily="34" charset="-122"/>
              </a:rPr>
              <a:t>、厘米</a:t>
            </a:r>
            <a:r>
              <a:rPr lang="en-US" altLang="zh-CN" sz="2800" dirty="0">
                <a:solidFill>
                  <a:prstClr val="black"/>
                </a:solidFill>
                <a:latin typeface="微软雅黑" panose="020B0503020204020204" pitchFamily="34" charset="-122"/>
                <a:ea typeface="微软雅黑" panose="020B0503020204020204" pitchFamily="34" charset="-122"/>
              </a:rPr>
              <a:t>³</a:t>
            </a:r>
            <a:r>
              <a:rPr lang="zh-CN" altLang="en-US" sz="2800" dirty="0">
                <a:solidFill>
                  <a:prstClr val="black"/>
                </a:solidFill>
                <a:latin typeface="微软雅黑" panose="020B0503020204020204" pitchFamily="34" charset="-122"/>
                <a:ea typeface="微软雅黑" panose="020B0503020204020204" pitchFamily="34" charset="-122"/>
              </a:rPr>
              <a:t>，以及容积单位升、毫升，能进行单位换算，能选择合适单位描述实际问题。</a:t>
            </a:r>
          </a:p>
          <a:p>
            <a:pPr marL="457200" lvl="0" indent="-4572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对于简单物体，能辨认不同方向（前面、侧面、上面）的形状</a:t>
            </a:r>
            <a:r>
              <a:rPr lang="zh-CN" altLang="en-US" sz="2800" dirty="0" smtClean="0">
                <a:solidFill>
                  <a:prstClr val="black"/>
                </a:solidFill>
                <a:latin typeface="微软雅黑" panose="020B0503020204020204" pitchFamily="34" charset="-122"/>
                <a:ea typeface="微软雅黑" panose="020B0503020204020204" pitchFamily="34" charset="-122"/>
              </a:rPr>
              <a:t>图，</a:t>
            </a:r>
            <a:r>
              <a:rPr lang="zh-CN" altLang="en-US" sz="2800" dirty="0">
                <a:solidFill>
                  <a:prstClr val="black"/>
                </a:solidFill>
                <a:latin typeface="微软雅黑" panose="020B0503020204020204" pitchFamily="34" charset="-122"/>
                <a:ea typeface="微软雅黑" panose="020B0503020204020204" pitchFamily="34" charset="-122"/>
              </a:rPr>
              <a:t>能把观察的方向与相应形状图对应起来，形成空间观念。</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01116375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50884"/>
            <a:ext cx="10738776" cy="4573560"/>
          </a:xfrm>
          <a:prstGeom prst="rect">
            <a:avLst/>
          </a:prstGeom>
          <a:noFill/>
        </p:spPr>
        <p:txBody>
          <a:bodyPr wrap="square" rtlCol="0">
            <a:spAutoFit/>
          </a:bodyPr>
          <a:lstStyle/>
          <a:p>
            <a:pPr lvl="0">
              <a:lnSpc>
                <a:spcPct val="130000"/>
              </a:lnSpc>
            </a:pPr>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的位置与运动</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能根据指定参照点的具体方向和距离描述物体所处位置；能在熟悉的情境中，描述简单的路线</a:t>
            </a:r>
            <a:r>
              <a:rPr lang="zh-CN" altLang="en-US" sz="2800" dirty="0" smtClean="0">
                <a:solidFill>
                  <a:prstClr val="black"/>
                </a:solidFill>
                <a:latin typeface="微软雅黑" panose="020B0503020204020204" pitchFamily="34" charset="-122"/>
                <a:ea typeface="微软雅黑" panose="020B0503020204020204" pitchFamily="34" charset="-122"/>
              </a:rPr>
              <a:t>图，</a:t>
            </a:r>
            <a:r>
              <a:rPr lang="zh-CN" altLang="en-US" sz="2800" dirty="0">
                <a:solidFill>
                  <a:prstClr val="black"/>
                </a:solidFill>
                <a:latin typeface="微软雅黑" panose="020B0503020204020204" pitchFamily="34" charset="-122"/>
                <a:ea typeface="微软雅黑" panose="020B0503020204020204" pitchFamily="34" charset="-122"/>
              </a:rPr>
              <a:t>形成几何直观。</a:t>
            </a: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能在方格纸上用有序数对（限于自然数）确定点的位置，理解有序数对与对应点的关</a:t>
            </a:r>
            <a:r>
              <a:rPr lang="zh-CN" altLang="en-US" sz="2800" dirty="0" smtClean="0">
                <a:solidFill>
                  <a:prstClr val="black"/>
                </a:solidFill>
                <a:latin typeface="微软雅黑" panose="020B0503020204020204" pitchFamily="34" charset="-122"/>
                <a:ea typeface="微软雅黑" panose="020B0503020204020204" pitchFamily="34" charset="-122"/>
              </a:rPr>
              <a:t>系，</a:t>
            </a:r>
            <a:r>
              <a:rPr lang="zh-CN" altLang="en-US" sz="2800" dirty="0">
                <a:solidFill>
                  <a:prstClr val="black"/>
                </a:solidFill>
                <a:latin typeface="微软雅黑" panose="020B0503020204020204" pitchFamily="34" charset="-122"/>
                <a:ea typeface="微软雅黑" panose="020B0503020204020204" pitchFamily="34" charset="-122"/>
              </a:rPr>
              <a:t>形成空间观念。</a:t>
            </a: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认识比例尺，能说出比例尺的意义；在实际情境中，会按给定比例进行图上距离与实际距离的换算；能在方格纸上，按给定比例画出简单图形放大或缩小后的图形，形成空间观念和推理意识。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01116375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4573560"/>
          </a:xfrm>
          <a:prstGeom prst="rect">
            <a:avLst/>
          </a:prstGeom>
          <a:noFill/>
        </p:spPr>
        <p:txBody>
          <a:bodyPr wrap="square" rtlCol="0">
            <a:spAutoFit/>
          </a:bodyPr>
          <a:lstStyle/>
          <a:p>
            <a:pPr lvl="0">
              <a:lnSpc>
                <a:spcPct val="130000"/>
              </a:lnSpc>
            </a:pPr>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图形</a:t>
            </a:r>
            <a:r>
              <a:rPr lang="zh-CN" altLang="en-US" sz="2800" b="1" dirty="0" smtClean="0">
                <a:solidFill>
                  <a:prstClr val="black"/>
                </a:solidFill>
                <a:latin typeface="微软雅黑" panose="020B0503020204020204" pitchFamily="34" charset="-122"/>
                <a:ea typeface="微软雅黑" panose="020B0503020204020204" pitchFamily="34" charset="-122"/>
              </a:rPr>
              <a:t>的位置与运动</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能在方格纸上描述图形的位置，能辨别和想象简单图形平移、旋转后的图形，画出简单图形沿水平或垂直方向平移后的图形，以及旋转</a:t>
            </a:r>
            <a:r>
              <a:rPr lang="en-US" altLang="zh-CN" sz="2800" dirty="0">
                <a:solidFill>
                  <a:prstClr val="black"/>
                </a:solidFill>
                <a:latin typeface="微软雅黑" panose="020B0503020204020204" pitchFamily="34" charset="-122"/>
                <a:ea typeface="微软雅黑" panose="020B0503020204020204" pitchFamily="34" charset="-122"/>
              </a:rPr>
              <a:t>90°</a:t>
            </a:r>
            <a:r>
              <a:rPr lang="zh-CN" altLang="en-US" sz="2800" dirty="0">
                <a:solidFill>
                  <a:prstClr val="black"/>
                </a:solidFill>
                <a:latin typeface="微软雅黑" panose="020B0503020204020204" pitchFamily="34" charset="-122"/>
                <a:ea typeface="微软雅黑" panose="020B0503020204020204" pitchFamily="34" charset="-122"/>
              </a:rPr>
              <a:t>后的图</a:t>
            </a:r>
            <a:r>
              <a:rPr lang="zh-CN" altLang="en-US" sz="2800" dirty="0" smtClean="0">
                <a:solidFill>
                  <a:prstClr val="black"/>
                </a:solidFill>
                <a:latin typeface="微软雅黑" panose="020B0503020204020204" pitchFamily="34" charset="-122"/>
                <a:ea typeface="微软雅黑" panose="020B0503020204020204" pitchFamily="34" charset="-122"/>
              </a:rPr>
              <a:t>形；</a:t>
            </a:r>
            <a:r>
              <a:rPr lang="zh-CN" altLang="en-US" sz="2800" dirty="0">
                <a:solidFill>
                  <a:prstClr val="black"/>
                </a:solidFill>
                <a:latin typeface="微软雅黑" panose="020B0503020204020204" pitchFamily="34" charset="-122"/>
                <a:ea typeface="微软雅黑" panose="020B0503020204020204" pitchFamily="34" charset="-122"/>
              </a:rPr>
              <a:t>能借助方格纸，了解图形平移、旋转的变化特征。知道轴对称图形的对称</a:t>
            </a:r>
            <a:r>
              <a:rPr lang="zh-CN" altLang="en-US" sz="2800" dirty="0" smtClean="0">
                <a:solidFill>
                  <a:prstClr val="black"/>
                </a:solidFill>
                <a:latin typeface="微软雅黑" panose="020B0503020204020204" pitchFamily="34" charset="-122"/>
                <a:ea typeface="微软雅黑" panose="020B0503020204020204" pitchFamily="34" charset="-122"/>
              </a:rPr>
              <a:t>轴，</a:t>
            </a:r>
            <a:r>
              <a:rPr lang="zh-CN" altLang="en-US" sz="2800" dirty="0">
                <a:solidFill>
                  <a:prstClr val="black"/>
                </a:solidFill>
                <a:latin typeface="微软雅黑" panose="020B0503020204020204" pitchFamily="34" charset="-122"/>
                <a:ea typeface="微软雅黑" panose="020B0503020204020204" pitchFamily="34" charset="-122"/>
              </a:rPr>
              <a:t>能在方格纸上补全轴对称图形，形成推理意识。</a:t>
            </a: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对给定的简单图形，能用平移、旋转和轴对称的方法，在方格纸上设计图案，并能说出设计图案与简单图形的关系。</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74454303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梯形 2"/>
          <p:cNvSpPr/>
          <p:nvPr/>
        </p:nvSpPr>
        <p:spPr>
          <a:xfrm>
            <a:off x="-4549" y="160314"/>
            <a:ext cx="429663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文本框 38"/>
          <p:cNvSpPr txBox="1"/>
          <p:nvPr/>
        </p:nvSpPr>
        <p:spPr>
          <a:xfrm>
            <a:off x="-4548" y="258020"/>
            <a:ext cx="3890748"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2.3.3 </a:t>
            </a:r>
            <a:r>
              <a:rPr lang="zh-CN" altLang="en-US" sz="3200" b="1" dirty="0" smtClean="0">
                <a:latin typeface="微软雅黑" panose="020B0503020204020204" charset="-122"/>
                <a:ea typeface="微软雅黑" panose="020B0503020204020204" charset="-122"/>
                <a:sym typeface="微软雅黑" panose="020B0503020204020204" charset="-122"/>
              </a:rPr>
              <a:t>统计与概率</a:t>
            </a:r>
            <a:endParaRPr lang="zh-CN" altLang="en-US" sz="3200" b="1" dirty="0">
              <a:latin typeface="微软雅黑" panose="020B0503020204020204" charset="-122"/>
              <a:ea typeface="微软雅黑" panose="020B0503020204020204" charset="-122"/>
              <a:sym typeface="微软雅黑" panose="020B050302020402020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1156130985"/>
              </p:ext>
            </p:extLst>
          </p:nvPr>
        </p:nvGraphicFramePr>
        <p:xfrm>
          <a:off x="1019909" y="1899138"/>
          <a:ext cx="9971696" cy="3191850"/>
        </p:xfrm>
        <a:graphic>
          <a:graphicData uri="http://schemas.openxmlformats.org/drawingml/2006/table">
            <a:tbl>
              <a:tblPr firstRow="1" bandRow="1">
                <a:tableStyleId>{5C22544A-7EE6-4342-B048-85BDC9FD1C3A}</a:tableStyleId>
              </a:tblPr>
              <a:tblGrid>
                <a:gridCol w="2492924"/>
                <a:gridCol w="2492924"/>
                <a:gridCol w="2492924"/>
                <a:gridCol w="2492924"/>
              </a:tblGrid>
              <a:tr h="1063950">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第一学段（</a:t>
                      </a:r>
                      <a:r>
                        <a:rPr lang="en-US" altLang="zh-CN" sz="2800" dirty="0" smtClean="0">
                          <a:latin typeface="微软雅黑" panose="020B0503020204020204" pitchFamily="34" charset="-122"/>
                          <a:ea typeface="微软雅黑" panose="020B0503020204020204" pitchFamily="34" charset="-122"/>
                        </a:rPr>
                        <a:t>1~2</a:t>
                      </a:r>
                      <a:r>
                        <a:rPr lang="zh-CN" altLang="en-US" sz="2800" dirty="0" smtClean="0">
                          <a:latin typeface="微软雅黑" panose="020B0503020204020204" pitchFamily="34" charset="-122"/>
                          <a:ea typeface="微软雅黑" panose="020B0503020204020204" pitchFamily="34" charset="-122"/>
                        </a:rPr>
                        <a:t>年级）</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第二学段（</a:t>
                      </a:r>
                      <a:r>
                        <a:rPr lang="en-US" altLang="zh-CN" sz="2800" dirty="0" smtClean="0">
                          <a:latin typeface="微软雅黑" panose="020B0503020204020204" pitchFamily="34" charset="-122"/>
                          <a:ea typeface="微软雅黑" panose="020B0503020204020204" pitchFamily="34" charset="-122"/>
                        </a:rPr>
                        <a:t>3~4</a:t>
                      </a:r>
                      <a:r>
                        <a:rPr lang="zh-CN" altLang="en-US" sz="2800" dirty="0" smtClean="0">
                          <a:latin typeface="微软雅黑" panose="020B0503020204020204" pitchFamily="34" charset="-122"/>
                          <a:ea typeface="微软雅黑" panose="020B0503020204020204" pitchFamily="34" charset="-122"/>
                        </a:rPr>
                        <a:t>年级）</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第三学段（</a:t>
                      </a:r>
                      <a:r>
                        <a:rPr lang="en-US" altLang="zh-CN" sz="2800" dirty="0" smtClean="0">
                          <a:latin typeface="微软雅黑" panose="020B0503020204020204" pitchFamily="34" charset="-122"/>
                          <a:ea typeface="微软雅黑" panose="020B0503020204020204" pitchFamily="34" charset="-122"/>
                        </a:rPr>
                        <a:t>5~6</a:t>
                      </a:r>
                      <a:r>
                        <a:rPr lang="zh-CN" altLang="en-US" sz="2800" dirty="0" smtClean="0">
                          <a:latin typeface="微软雅黑" panose="020B0503020204020204" pitchFamily="34" charset="-122"/>
                          <a:ea typeface="微软雅黑" panose="020B0503020204020204" pitchFamily="34" charset="-122"/>
                        </a:rPr>
                        <a:t>年级）</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第四学段（</a:t>
                      </a:r>
                      <a:r>
                        <a:rPr lang="en-US" altLang="zh-CN" sz="2800" dirty="0" smtClean="0">
                          <a:latin typeface="微软雅黑" panose="020B0503020204020204" pitchFamily="34" charset="-122"/>
                          <a:ea typeface="微软雅黑" panose="020B0503020204020204" pitchFamily="34" charset="-122"/>
                        </a:rPr>
                        <a:t>5~6</a:t>
                      </a:r>
                      <a:r>
                        <a:rPr lang="zh-CN" altLang="en-US" sz="2800" dirty="0" smtClean="0">
                          <a:latin typeface="微软雅黑" panose="020B0503020204020204" pitchFamily="34" charset="-122"/>
                          <a:ea typeface="微软雅黑" panose="020B0503020204020204" pitchFamily="34" charset="-122"/>
                        </a:rPr>
                        <a:t>年级）</a:t>
                      </a:r>
                      <a:endParaRPr lang="zh-CN" altLang="en-US" sz="2800" dirty="0">
                        <a:latin typeface="微软雅黑" panose="020B0503020204020204" pitchFamily="34" charset="-122"/>
                        <a:ea typeface="微软雅黑" panose="020B0503020204020204" pitchFamily="34" charset="-122"/>
                      </a:endParaRPr>
                    </a:p>
                  </a:txBody>
                  <a:tcPr/>
                </a:tc>
              </a:tr>
              <a:tr h="1063950">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数据分类</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dirty="0" smtClean="0">
                          <a:latin typeface="微软雅黑" panose="020B0503020204020204" pitchFamily="34" charset="-122"/>
                          <a:ea typeface="微软雅黑" panose="020B0503020204020204" pitchFamily="34" charset="-122"/>
                        </a:rPr>
                        <a:t>数据的收集、整理与表达</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800" dirty="0" smtClean="0">
                          <a:latin typeface="微软雅黑" panose="020B0503020204020204" pitchFamily="34" charset="-122"/>
                          <a:ea typeface="微软雅黑" panose="020B0503020204020204" pitchFamily="34" charset="-122"/>
                        </a:rPr>
                        <a:t>数据的收集、整理与表达</a:t>
                      </a: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抽样与数据分析</a:t>
                      </a:r>
                      <a:endParaRPr lang="zh-CN" altLang="en-US" sz="2800" dirty="0">
                        <a:latin typeface="微软雅黑" panose="020B0503020204020204" pitchFamily="34" charset="-122"/>
                        <a:ea typeface="微软雅黑" panose="020B0503020204020204" pitchFamily="34" charset="-122"/>
                      </a:endParaRPr>
                    </a:p>
                  </a:txBody>
                  <a:tcPr/>
                </a:tc>
              </a:tr>
              <a:tr h="1063950">
                <a:tc>
                  <a:txBody>
                    <a:bodyPr/>
                    <a:lstStyle/>
                    <a:p>
                      <a:pPr algn="ctr">
                        <a:lnSpc>
                          <a:spcPct val="100000"/>
                        </a:lnSpc>
                      </a:pP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随机现象发生的可能性</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00000"/>
                        </a:lnSpc>
                      </a:pPr>
                      <a:r>
                        <a:rPr lang="zh-CN" altLang="en-US" sz="2800" dirty="0" smtClean="0">
                          <a:latin typeface="微软雅黑" panose="020B0503020204020204" pitchFamily="34" charset="-122"/>
                          <a:ea typeface="微软雅黑" panose="020B0503020204020204" pitchFamily="34" charset="-122"/>
                        </a:rPr>
                        <a:t>随机事件的概率</a:t>
                      </a:r>
                      <a:endParaRPr lang="zh-CN" altLang="en-US" sz="2800" dirty="0">
                        <a:latin typeface="微软雅黑" panose="020B0503020204020204" pitchFamily="34" charset="-122"/>
                        <a:ea typeface="微软雅黑" panose="020B0503020204020204" pitchFamily="34" charset="-122"/>
                      </a:endParaRPr>
                    </a:p>
                  </a:txBody>
                  <a:tcPr/>
                </a:tc>
              </a:tr>
            </a:tbl>
          </a:graphicData>
        </a:graphic>
      </p:graphicFrame>
    </p:spTree>
    <p:extLst>
      <p:ext uri="{BB962C8B-B14F-4D97-AF65-F5344CB8AC3E}">
        <p14:creationId xmlns:p14="http://schemas.microsoft.com/office/powerpoint/2010/main" val="154514351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梯形 2"/>
          <p:cNvSpPr/>
          <p:nvPr/>
        </p:nvSpPr>
        <p:spPr>
          <a:xfrm>
            <a:off x="-4549" y="160314"/>
            <a:ext cx="429663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文本框 38"/>
          <p:cNvSpPr txBox="1"/>
          <p:nvPr/>
        </p:nvSpPr>
        <p:spPr>
          <a:xfrm>
            <a:off x="-4548" y="258020"/>
            <a:ext cx="3890748"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2.3.3 </a:t>
            </a:r>
            <a:r>
              <a:rPr lang="zh-CN" altLang="en-US" sz="3200" b="1" dirty="0" smtClean="0">
                <a:latin typeface="微软雅黑" panose="020B0503020204020204" charset="-122"/>
                <a:ea typeface="微软雅黑" panose="020B0503020204020204" charset="-122"/>
                <a:sym typeface="微软雅黑" panose="020B0503020204020204" charset="-122"/>
              </a:rPr>
              <a:t>统计与概率</a:t>
            </a:r>
            <a:endParaRPr lang="zh-CN" altLang="en-US" sz="3200" b="1" dirty="0">
              <a:latin typeface="微软雅黑" panose="020B0503020204020204" charset="-122"/>
              <a:ea typeface="微软雅黑" panose="020B0503020204020204" charset="-122"/>
              <a:sym typeface="微软雅黑" panose="020B0503020204020204" charset="-122"/>
            </a:endParaRPr>
          </a:p>
        </p:txBody>
      </p:sp>
      <p:sp>
        <p:nvSpPr>
          <p:cNvPr id="12" name="文本框 4"/>
          <p:cNvSpPr txBox="1"/>
          <p:nvPr/>
        </p:nvSpPr>
        <p:spPr>
          <a:xfrm>
            <a:off x="814316" y="1358504"/>
            <a:ext cx="10457422" cy="4401205"/>
          </a:xfrm>
          <a:prstGeom prst="rect">
            <a:avLst/>
          </a:prstGeom>
          <a:noFill/>
        </p:spPr>
        <p:txBody>
          <a:bodyPr wrap="square" rtlCol="0">
            <a:spAutoFit/>
          </a:bodyPr>
          <a:lstStyle/>
          <a:p>
            <a:pPr marL="457200" lvl="0" indent="-457200">
              <a:lnSpc>
                <a:spcPct val="20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统计与概率是义务教育阶段数学学习的重要领域之一，在小学阶段包括“数据分类”“数据的收集、整理与表达”和“随机现象发生的可能性”三个主题。这些内容分布在三个学段，由浅入深，相互联系。学生在学习过程中，了解统计与概率的基础知识，感悟数据分析的过程，形成数据意识。</a:t>
            </a:r>
          </a:p>
        </p:txBody>
      </p:sp>
    </p:spTree>
    <p:extLst>
      <p:ext uri="{BB962C8B-B14F-4D97-AF65-F5344CB8AC3E}">
        <p14:creationId xmlns:p14="http://schemas.microsoft.com/office/powerpoint/2010/main" val="826842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2677656"/>
          </a:xfrm>
          <a:prstGeom prst="rect">
            <a:avLst/>
          </a:prstGeom>
          <a:noFill/>
        </p:spPr>
        <p:txBody>
          <a:bodyPr wrap="square" rtlCol="0">
            <a:spAutoFit/>
          </a:bodyPr>
          <a:lstStyle/>
          <a:p>
            <a:pPr lvl="0">
              <a:lnSpc>
                <a:spcPct val="20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．数据分类</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20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会对物体、图形或数据进行分类，初步了解分类与分类标准的关系，形成初步的数据意识。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26869478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3539430"/>
          </a:xfrm>
          <a:prstGeom prst="rect">
            <a:avLst/>
          </a:prstGeom>
          <a:noFill/>
        </p:spPr>
        <p:txBody>
          <a:bodyPr wrap="square" rtlCol="0">
            <a:spAutoFit/>
          </a:bodyPr>
          <a:lstStyle/>
          <a:p>
            <a:pPr lvl="0">
              <a:lnSpc>
                <a:spcPct val="20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．数据分类</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20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能依据事物特征，按照一定的标准进行分类；能发现事物的特征并制订分类标准，依据标准对事物分类；能用语言简单描述分类的过程；感知事物的共性和差异，形成初步的数据意识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86120327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4228850"/>
          </a:xfrm>
          <a:prstGeom prst="rect">
            <a:avLst/>
          </a:prstGeom>
          <a:noFill/>
        </p:spPr>
        <p:txBody>
          <a:bodyPr wrap="square" rtlCol="0">
            <a:spAutoFit/>
          </a:bodyPr>
          <a:lstStyle/>
          <a:p>
            <a:pPr lvl="0">
              <a:lnSpc>
                <a:spcPct val="12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．数据分类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smtClean="0">
                <a:solidFill>
                  <a:prstClr val="black"/>
                </a:solidFill>
                <a:latin typeface="微软雅黑" panose="020B0503020204020204" pitchFamily="34" charset="-122"/>
                <a:ea typeface="微软雅黑" panose="020B0503020204020204" pitchFamily="34" charset="-122"/>
              </a:rPr>
              <a:t>例 制</a:t>
            </a:r>
            <a:r>
              <a:rPr lang="zh-CN" altLang="en-US" sz="2800" dirty="0">
                <a:solidFill>
                  <a:prstClr val="black"/>
                </a:solidFill>
                <a:latin typeface="微软雅黑" panose="020B0503020204020204" pitchFamily="34" charset="-122"/>
                <a:ea typeface="微软雅黑" panose="020B0503020204020204" pitchFamily="34" charset="-122"/>
              </a:rPr>
              <a:t>订分类标准    </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选择不同的标准，把全班同学分为两类，记录并呈现调查的结果，讲述调查的过程。</a:t>
            </a:r>
          </a:p>
          <a:p>
            <a:pPr lvl="0">
              <a:lnSpc>
                <a:spcPct val="12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分类是对数据进行的初步整理，也可以是设计数据获取方案的基础。在活动中，可以让学生感知数据蕴含着信息，为以后统计与概率的学习积累感性经验。教学中，应鼓励学生合理地提出分类标准，依据标准对调查数据进行分类。具体可作如下设计。</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86120327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3970318"/>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）经历简单的数据收集和整理、描述和分析的过程，了解简单的收集数据的方法，会呈现数据整理的结</a:t>
            </a:r>
            <a:r>
              <a:rPr lang="zh-CN" altLang="en-US" sz="2800" dirty="0" smtClean="0">
                <a:solidFill>
                  <a:prstClr val="black"/>
                </a:solidFill>
                <a:latin typeface="微软雅黑" panose="020B0503020204020204" pitchFamily="34" charset="-122"/>
                <a:ea typeface="微软雅黑" panose="020B0503020204020204" pitchFamily="34" charset="-122"/>
              </a:rPr>
              <a:t>果。</a:t>
            </a:r>
            <a:endParaRPr lang="zh-CN" altLang="en-US" sz="2800"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）通过对数据的简单分析，感受数据蕴含着信息，体会运用数据进行表达与交流的作用。</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）认识条形统计图，会用条形统计图合理表示和分析数据。</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31692987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3970318"/>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调查研究</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某班的新年联欢会准备购买水果，要调查班级同学喜欢吃的水果，设计购买方案。</a:t>
            </a:r>
          </a:p>
          <a:p>
            <a:pPr lvl="0">
              <a:lnSpc>
                <a:spcPct val="15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经历调查班级同学喜欢吃的水果的过程，感悟数据调查的方法，知道数据分析对于决策的作用。具体可作如下设计。</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58351592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D:\360data\重要数据\桌面\rolled newspaper (5)副本.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30441"/>
            <a:ext cx="12192000" cy="6136106"/>
          </a:xfrm>
          <a:prstGeom prst="rect">
            <a:avLst/>
          </a:prstGeom>
          <a:noFill/>
          <a:extLst>
            <a:ext uri="{909E8E84-426E-40DD-AFC4-6F175D3DCCD1}">
              <a14:hiddenFill xmlns:a14="http://schemas.microsoft.com/office/drawing/2010/main">
                <a:solidFill>
                  <a:srgbClr val="FFFFFF"/>
                </a:solidFill>
              </a14:hiddenFill>
            </a:ext>
          </a:extLst>
        </p:spPr>
      </p:pic>
      <p:sp>
        <p:nvSpPr>
          <p:cNvPr id="5" name="PA_库_矩形 6"/>
          <p:cNvSpPr/>
          <p:nvPr>
            <p:custDataLst>
              <p:tags r:id="rId1"/>
            </p:custDataLst>
          </p:nvPr>
        </p:nvSpPr>
        <p:spPr>
          <a:xfrm>
            <a:off x="0" y="1"/>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PA_库_矩形 6"/>
          <p:cNvSpPr/>
          <p:nvPr>
            <p:custDataLst>
              <p:tags r:id="rId2"/>
            </p:custDataLst>
          </p:nvPr>
        </p:nvSpPr>
        <p:spPr>
          <a:xfrm>
            <a:off x="0" y="5854390"/>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5" name="文本框 14"/>
          <p:cNvSpPr txBox="1"/>
          <p:nvPr/>
        </p:nvSpPr>
        <p:spPr>
          <a:xfrm>
            <a:off x="1479669" y="2372014"/>
            <a:ext cx="9232661" cy="707884"/>
          </a:xfrm>
          <a:prstGeom prst="rect">
            <a:avLst/>
          </a:prstGeom>
          <a:noFill/>
        </p:spPr>
        <p:txBody>
          <a:bodyPr wrap="square" lIns="91438" tIns="45719" rIns="91438" bIns="45719" rtlCol="0">
            <a:spAutoFit/>
          </a:bodyPr>
          <a:lstStyle/>
          <a:p>
            <a:pPr algn="ctr"/>
            <a:r>
              <a:rPr lang="en-US" altLang="zh-CN" sz="4000" spc="600" dirty="0" smtClean="0">
                <a:solidFill>
                  <a:srgbClr val="314371"/>
                </a:solidFill>
                <a:latin typeface="微软雅黑" panose="020B0503020204020204" pitchFamily="34" charset="-122"/>
                <a:ea typeface="微软雅黑" panose="020B0503020204020204" pitchFamily="34" charset="-122"/>
              </a:rPr>
              <a:t>2.2 </a:t>
            </a:r>
            <a:r>
              <a:rPr lang="zh-CN" altLang="en-US" sz="4000" spc="600" dirty="0" smtClean="0">
                <a:solidFill>
                  <a:srgbClr val="314371"/>
                </a:solidFill>
                <a:latin typeface="微软雅黑" panose="020B0503020204020204" pitchFamily="34" charset="-122"/>
                <a:ea typeface="微软雅黑" panose="020B0503020204020204" pitchFamily="34" charset="-122"/>
              </a:rPr>
              <a:t>小</a:t>
            </a:r>
            <a:r>
              <a:rPr lang="zh-CN" altLang="en-US" sz="4000" spc="600" dirty="0">
                <a:solidFill>
                  <a:srgbClr val="314371"/>
                </a:solidFill>
                <a:latin typeface="微软雅黑" panose="020B0503020204020204" pitchFamily="34" charset="-122"/>
                <a:ea typeface="微软雅黑" panose="020B0503020204020204" pitchFamily="34" charset="-122"/>
              </a:rPr>
              <a:t>学数学课</a:t>
            </a:r>
            <a:r>
              <a:rPr lang="zh-CN" altLang="en-US" sz="4000" spc="600" dirty="0" smtClean="0">
                <a:solidFill>
                  <a:srgbClr val="314371"/>
                </a:solidFill>
                <a:latin typeface="微软雅黑" panose="020B0503020204020204" pitchFamily="34" charset="-122"/>
                <a:ea typeface="微软雅黑" panose="020B0503020204020204" pitchFamily="34" charset="-122"/>
              </a:rPr>
              <a:t>程目标</a:t>
            </a:r>
            <a:endParaRPr lang="zh-CN" altLang="en-US" sz="4000" spc="600" dirty="0">
              <a:solidFill>
                <a:srgbClr val="31437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6022545"/>
      </p:ext>
    </p:extLst>
  </p:cSld>
  <p:clrMapOvr>
    <a:masterClrMapping/>
  </p:clrMapOvr>
  <mc:AlternateContent xmlns:mc="http://schemas.openxmlformats.org/markup-compatibility/2006" xmlns:p14="http://schemas.microsoft.com/office/powerpoint/2010/main">
    <mc:Choice Requires="p14">
      <p:transition spd="med" p14:dur="700" advTm="11307">
        <p:fade/>
      </p:transition>
    </mc:Choice>
    <mc:Fallback xmlns="">
      <p:transition spd="med" advTm="11307">
        <p:fad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4702121"/>
          </a:xfrm>
          <a:prstGeom prst="rect">
            <a:avLst/>
          </a:prstGeom>
          <a:noFill/>
        </p:spPr>
        <p:txBody>
          <a:bodyPr wrap="square" rtlCol="0">
            <a:spAutoFit/>
          </a:bodyPr>
          <a:lstStyle/>
          <a:p>
            <a:pPr lvl="0">
              <a:lnSpc>
                <a:spcPct val="12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lnSpc>
                <a:spcPct val="12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调查研究</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）全班同学讨论决定购买方案的原则，可以在限定的金额内考虑学生最喜欢吃的一种或几种水果，或者其他原则，让学生感知制订原则对于调查研究的重要性。</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）引导学生讨论收集数据的方法。例如：可以采用一名同学提议、其他同学赞同举手的方法；可以采取填写调查表的方法；等等。</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）按照讨论后的方法收集数据、整理数据，然后按照决定的原则制订购买水果的方案。</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59652767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3970318"/>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调查研究</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在这样的过程中，可以根据学生讨论的实际情况灵活生成教学过程，要让学生感知：收集数据的方法没有对错之分，但要一以贯之；购买方案没有对错之分，但要符合最初制订的原则。培养学生想事情和做事情的严谨性，发展理性精神。</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59652767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3323987"/>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）能读懂报纸、电视、互联网等媒体中的简单统计图表。</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）探索平均数的意义，能解决有关的简单实际问</a:t>
            </a:r>
            <a:r>
              <a:rPr lang="zh-CN" altLang="en-US" sz="2800" dirty="0" smtClean="0">
                <a:solidFill>
                  <a:prstClr val="black"/>
                </a:solidFill>
                <a:latin typeface="微软雅黑" panose="020B0503020204020204" pitchFamily="34" charset="-122"/>
                <a:ea typeface="微软雅黑" panose="020B0503020204020204" pitchFamily="34" charset="-122"/>
              </a:rPr>
              <a:t>题。 </a:t>
            </a:r>
            <a:endParaRPr lang="zh-CN" altLang="en-US" sz="2800"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）能在简单的实际情境中，合理应用统计图表和平均</a:t>
            </a:r>
            <a:r>
              <a:rPr lang="zh-CN" altLang="en-US" sz="2800" dirty="0" smtClean="0">
                <a:solidFill>
                  <a:prstClr val="black"/>
                </a:solidFill>
                <a:latin typeface="微软雅黑" panose="020B0503020204020204" pitchFamily="34" charset="-122"/>
                <a:ea typeface="微软雅黑" panose="020B0503020204020204" pitchFamily="34" charset="-122"/>
              </a:rPr>
              <a:t>数，</a:t>
            </a:r>
            <a:r>
              <a:rPr lang="zh-CN" altLang="en-US" sz="2800" dirty="0">
                <a:solidFill>
                  <a:prstClr val="black"/>
                </a:solidFill>
                <a:latin typeface="微软雅黑" panose="020B0503020204020204" pitchFamily="34" charset="-122"/>
                <a:ea typeface="微软雅黑" panose="020B0503020204020204" pitchFamily="34" charset="-122"/>
              </a:rPr>
              <a:t>形成初步的数据意识和应用意识。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58351592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762959"/>
            <a:ext cx="10738776" cy="4616648"/>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同学身高数据的整理与分析</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整理全班同学的身高数据，根据希望了解的问题，对数据进行分析，得到结论。</a:t>
            </a:r>
          </a:p>
          <a:p>
            <a:pPr lvl="0">
              <a:lnSpc>
                <a:spcPct val="15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学校每年都要测量学生的身高，这为学习统计提供了很好的数据资源，希望学生把每年测量身高的数据都保留下来，可以根据不同年级学生的学习要求，分析不同的问题。</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58351592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762959"/>
            <a:ext cx="10738776" cy="4745915"/>
          </a:xfrm>
          <a:prstGeom prst="rect">
            <a:avLst/>
          </a:prstGeom>
          <a:noFill/>
        </p:spPr>
        <p:txBody>
          <a:bodyPr wrap="square" rtlCol="0">
            <a:spAutoFit/>
          </a:bodyPr>
          <a:lstStyle/>
          <a:p>
            <a:pPr lvl="0">
              <a:lnSpc>
                <a:spcPct val="12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lnSpc>
                <a:spcPct val="12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同学身高数据的整理与分析</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在第二学段，学生可以直接发现数据提供的信息，如最高（最大值）、最矮（最小值）、最高与最矮相差多少（极差），大部分同学的身高是多少（众数）等；在第三学段，学生可以通过数据的整理得到信息，如分别计算男生、女生身高的平均数，进行身高比较，或者用条形统计图表达几个身高段中的人数等；到六年级，学生展示自己身高的变化。在这样的过程中，让学生感悟保留数据的必要性，在现实生活中养成科学态度。</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16736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4573560"/>
          </a:xfrm>
          <a:prstGeom prst="rect">
            <a:avLst/>
          </a:prstGeom>
          <a:noFill/>
        </p:spPr>
        <p:txBody>
          <a:bodyPr wrap="square" rtlCol="0">
            <a:spAutoFit/>
          </a:bodyPr>
          <a:lstStyle/>
          <a:p>
            <a:pPr lvl="0">
              <a:lnSpc>
                <a:spcPct val="13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能收集、整理具体实例中的数据，并用合适的方式描述数据，分析与表达数据中蕴含的信息。能用条形统计图合理表示数据，说明数据的现实意义。</a:t>
            </a: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知道用平均数可以刻画一组数据的集中趋势，知道平均数的统计意义；知道平均数是介于最大数与最小数之间的数，能描述平均数的含义；能用平均数解决有关的简单实际问</a:t>
            </a:r>
            <a:r>
              <a:rPr lang="zh-CN" altLang="en-US" sz="2800" dirty="0" smtClean="0">
                <a:solidFill>
                  <a:prstClr val="black"/>
                </a:solidFill>
                <a:latin typeface="微软雅黑" panose="020B0503020204020204" pitchFamily="34" charset="-122"/>
                <a:ea typeface="微软雅黑" panose="020B0503020204020204" pitchFamily="34" charset="-122"/>
              </a:rPr>
              <a:t>题，</a:t>
            </a:r>
            <a:r>
              <a:rPr lang="zh-CN" altLang="en-US" sz="2800" dirty="0">
                <a:solidFill>
                  <a:prstClr val="black"/>
                </a:solidFill>
                <a:latin typeface="微软雅黑" panose="020B0503020204020204" pitchFamily="34" charset="-122"/>
                <a:ea typeface="微软雅黑" panose="020B0503020204020204" pitchFamily="34" charset="-122"/>
              </a:rPr>
              <a:t>形成初步的数据意识和应用意识。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58351592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4228850"/>
          </a:xfrm>
          <a:prstGeom prst="rect">
            <a:avLst/>
          </a:prstGeom>
          <a:noFill/>
        </p:spPr>
        <p:txBody>
          <a:bodyPr wrap="square" rtlCol="0">
            <a:spAutoFit/>
          </a:bodyPr>
          <a:lstStyle/>
          <a:p>
            <a:pPr lvl="0">
              <a:lnSpc>
                <a:spcPct val="12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lnSpc>
                <a:spcPct val="12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上学时间</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学生记录自己一周内每天上学途中所需时间，经历通过试验获取数据的过程，感悟平均数所提供的信息。</a:t>
            </a:r>
          </a:p>
          <a:p>
            <a:pPr lvl="0">
              <a:lnSpc>
                <a:spcPct val="12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本活动可以通过主题活动的方式进行，适用于第二、第三学段。要求学生记录每天上学途中所需的时间，经历记录试验数据的过程；计算累计数据的平均数，运用平均数表达从试验开始每天上学途中所需时间，感悟平均数的意义，建立初步的数据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31964135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780544"/>
            <a:ext cx="10738776" cy="4832092"/>
          </a:xfrm>
          <a:prstGeom prst="rect">
            <a:avLst/>
          </a:prstGeom>
          <a:noFill/>
        </p:spPr>
        <p:txBody>
          <a:bodyPr wrap="square" rtlCol="0">
            <a:spAutoFit/>
          </a:bodyPr>
          <a:lstStyle/>
          <a:p>
            <a:pPr lvl="0"/>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上学时间</a:t>
            </a:r>
          </a:p>
          <a:p>
            <a:pPr lvl="0"/>
            <a:r>
              <a:rPr lang="zh-CN" altLang="en-US" sz="2800" dirty="0">
                <a:solidFill>
                  <a:prstClr val="black"/>
                </a:solidFill>
                <a:latin typeface="微软雅黑" panose="020B0503020204020204" pitchFamily="34" charset="-122"/>
                <a:ea typeface="微软雅黑" panose="020B0503020204020204" pitchFamily="34" charset="-122"/>
              </a:rPr>
              <a:t>如果以分为单位记录上学时间，那么学生每天上学途中所需时间将会不同，感悟数据的随机性；如果记录的天数越来越多，那么累计数据的平均数会越来越稳定，让学生感悟平均数的特征。具体可作如下设计。</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指导学生进行试验。启发学生设计试验方案，例如：事先调整家里钟表的时间，使其与到学校时观察的钟表时间保持一致；在试验期间，保证每天上学途中的行为尽量一致；作为参照，也可记录放学回家的时间；等等。在这样的过程中，培养学生做事的严谨性，在日常生活中形成科学态度。</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36943113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780544"/>
            <a:ext cx="10738776" cy="4832092"/>
          </a:xfrm>
          <a:prstGeom prst="rect">
            <a:avLst/>
          </a:prstGeom>
          <a:noFill/>
        </p:spPr>
        <p:txBody>
          <a:bodyPr wrap="square" rtlCol="0">
            <a:spAutoFit/>
          </a:bodyPr>
          <a:lstStyle/>
          <a:p>
            <a:pPr lvl="0"/>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上学时间</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指导学生析取信息。启发学生感知，虽然每天上学时间可能不同，但通过一周的记录可以知道大概需要多少时间，可以知道上学途中所需要的最长时间和最短时间等。在这样的过程中，让学生感悟数据蕴含着信息，信息的获得往往需要对数据进行加工。</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组织学生进行交流。引导学生比较自己与他人的数据加工结果，获得整体信息：同学上学途中所需的平均时间，大多数同学上学途中所需时间，上学途中所需的最长时间和最短时间；还可以将上学时间分段，统计每个时间段的人数，利用条形统计图进行表达。在这样的过程中，引发学生体会调查研究的乐趣。</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36943113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33299"/>
            <a:ext cx="10738776" cy="4401205"/>
          </a:xfrm>
          <a:prstGeom prst="rect">
            <a:avLst/>
          </a:prstGeom>
          <a:noFill/>
        </p:spPr>
        <p:txBody>
          <a:bodyPr wrap="square" rtlCol="0">
            <a:spAutoFit/>
          </a:bodyPr>
          <a:lstStyle/>
          <a:p>
            <a:pPr lvl="0"/>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）根据实际问题需要，经历数据收集、整理和分析的过程，能合理述说数据分析的结论。 </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）认识折线统计图、扇形统计图；会用条形统计图、折线统计图呈现相关数据，解释所表达的意义。</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）能从各种媒体中获得所需要的数据，读懂其中的简单统计图</a:t>
            </a:r>
            <a:r>
              <a:rPr lang="zh-CN" altLang="en-US" sz="2800" dirty="0" smtClean="0">
                <a:solidFill>
                  <a:prstClr val="black"/>
                </a:solidFill>
                <a:latin typeface="微软雅黑" panose="020B0503020204020204" pitchFamily="34" charset="-122"/>
                <a:ea typeface="微软雅黑" panose="020B0503020204020204" pitchFamily="34" charset="-122"/>
              </a:rPr>
              <a:t>表。</a:t>
            </a:r>
            <a:endParaRPr lang="zh-CN" altLang="en-US" sz="2800" dirty="0">
              <a:solidFill>
                <a:prstClr val="black"/>
              </a:solidFill>
              <a:latin typeface="微软雅黑" panose="020B0503020204020204" pitchFamily="34" charset="-122"/>
              <a:ea typeface="微软雅黑" panose="020B0503020204020204" pitchFamily="34" charset="-122"/>
            </a:endParaRP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）结合具体情境，探索百分数的意义，能解决与百分数有关的简单实际问题，感受百分数的统计意义。</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）在简单的实际情境中，应用统计图表或百分数，形成数据意识和初步的应用意识。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0655056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5"/>
          <p:cNvSpPr txBox="1"/>
          <p:nvPr/>
        </p:nvSpPr>
        <p:spPr>
          <a:xfrm>
            <a:off x="2345924" y="1460104"/>
            <a:ext cx="7039106" cy="4016484"/>
          </a:xfrm>
          <a:prstGeom prst="rect">
            <a:avLst/>
          </a:prstGeom>
          <a:noFill/>
        </p:spPr>
        <p:txBody>
          <a:bodyPr wrap="none" rtlCol="0">
            <a:spAutoFit/>
          </a:bodyPr>
          <a:lstStyle/>
          <a:p>
            <a:pPr lvl="0">
              <a:lnSpc>
                <a:spcPct val="250000"/>
              </a:lnSpc>
            </a:pPr>
            <a:r>
              <a:rPr lang="en-US" altLang="zh-CN" sz="3400" b="1" dirty="0" smtClean="0">
                <a:solidFill>
                  <a:prstClr val="black">
                    <a:lumMod val="65000"/>
                    <a:lumOff val="35000"/>
                  </a:prstClr>
                </a:solidFill>
                <a:latin typeface="微软雅黑" charset="-122"/>
                <a:ea typeface="微软雅黑" charset="-122"/>
              </a:rPr>
              <a:t>2.2.1 </a:t>
            </a:r>
            <a:r>
              <a:rPr lang="zh-CN" altLang="en-US" sz="3400" dirty="0" smtClean="0">
                <a:solidFill>
                  <a:prstClr val="black">
                    <a:lumMod val="65000"/>
                    <a:lumOff val="35000"/>
                  </a:prstClr>
                </a:solidFill>
                <a:latin typeface="微软雅黑" charset="-122"/>
                <a:ea typeface="微软雅黑" charset="-122"/>
              </a:rPr>
              <a:t>小</a:t>
            </a:r>
            <a:r>
              <a:rPr lang="zh-CN" altLang="en-US" sz="3400" dirty="0">
                <a:solidFill>
                  <a:prstClr val="black">
                    <a:lumMod val="65000"/>
                    <a:lumOff val="35000"/>
                  </a:prstClr>
                </a:solidFill>
                <a:latin typeface="微软雅黑" charset="-122"/>
                <a:ea typeface="微软雅黑" charset="-122"/>
              </a:rPr>
              <a:t>学数学课程的核心素养内涵</a:t>
            </a:r>
            <a:endParaRPr lang="en-US" altLang="zh-CN" sz="3400" dirty="0" smtClean="0">
              <a:solidFill>
                <a:prstClr val="black">
                  <a:lumMod val="65000"/>
                  <a:lumOff val="35000"/>
                </a:prstClr>
              </a:solidFill>
              <a:latin typeface="微软雅黑" charset="-122"/>
              <a:ea typeface="微软雅黑" charset="-122"/>
            </a:endParaRPr>
          </a:p>
          <a:p>
            <a:pPr lvl="0">
              <a:lnSpc>
                <a:spcPct val="250000"/>
              </a:lnSpc>
            </a:pPr>
            <a:r>
              <a:rPr lang="en-US" altLang="zh-CN" sz="3400" b="1" dirty="0" smtClean="0">
                <a:solidFill>
                  <a:prstClr val="black">
                    <a:lumMod val="65000"/>
                    <a:lumOff val="35000"/>
                  </a:prstClr>
                </a:solidFill>
                <a:latin typeface="微软雅黑" charset="-122"/>
                <a:ea typeface="微软雅黑" charset="-122"/>
              </a:rPr>
              <a:t>2.2.2 </a:t>
            </a:r>
            <a:r>
              <a:rPr lang="zh-CN" altLang="en-US" sz="3400" dirty="0" smtClean="0">
                <a:solidFill>
                  <a:prstClr val="black">
                    <a:lumMod val="65000"/>
                    <a:lumOff val="35000"/>
                  </a:prstClr>
                </a:solidFill>
                <a:latin typeface="微软雅黑" charset="-122"/>
                <a:ea typeface="微软雅黑" charset="-122"/>
              </a:rPr>
              <a:t>小</a:t>
            </a:r>
            <a:r>
              <a:rPr lang="zh-CN" altLang="en-US" sz="3400" dirty="0">
                <a:solidFill>
                  <a:prstClr val="black">
                    <a:lumMod val="65000"/>
                    <a:lumOff val="35000"/>
                  </a:prstClr>
                </a:solidFill>
                <a:latin typeface="微软雅黑" charset="-122"/>
                <a:ea typeface="微软雅黑" charset="-122"/>
              </a:rPr>
              <a:t>学数学课程的总目标</a:t>
            </a:r>
            <a:endParaRPr lang="zh-CN" altLang="en-US" sz="3400" dirty="0" smtClean="0">
              <a:solidFill>
                <a:prstClr val="black">
                  <a:lumMod val="65000"/>
                  <a:lumOff val="35000"/>
                </a:prstClr>
              </a:solidFill>
              <a:latin typeface="微软雅黑" charset="-122"/>
              <a:ea typeface="微软雅黑" charset="-122"/>
            </a:endParaRPr>
          </a:p>
          <a:p>
            <a:pPr lvl="0">
              <a:lnSpc>
                <a:spcPct val="250000"/>
              </a:lnSpc>
            </a:pPr>
            <a:r>
              <a:rPr lang="en-US" altLang="zh-CN" sz="3400" b="1" dirty="0" smtClean="0">
                <a:solidFill>
                  <a:prstClr val="black">
                    <a:lumMod val="65000"/>
                    <a:lumOff val="35000"/>
                  </a:prstClr>
                </a:solidFill>
                <a:latin typeface="微软雅黑" charset="-122"/>
                <a:ea typeface="微软雅黑" charset="-122"/>
              </a:rPr>
              <a:t>2.2.3</a:t>
            </a:r>
            <a:r>
              <a:rPr lang="en-US" altLang="zh-CN" sz="3400" dirty="0" smtClean="0">
                <a:solidFill>
                  <a:prstClr val="black">
                    <a:lumMod val="65000"/>
                    <a:lumOff val="35000"/>
                  </a:prstClr>
                </a:solidFill>
                <a:latin typeface="微软雅黑" charset="-122"/>
                <a:ea typeface="微软雅黑" charset="-122"/>
              </a:rPr>
              <a:t> </a:t>
            </a:r>
            <a:r>
              <a:rPr lang="zh-CN" altLang="en-US" sz="3400" dirty="0" smtClean="0">
                <a:solidFill>
                  <a:prstClr val="black">
                    <a:lumMod val="65000"/>
                    <a:lumOff val="35000"/>
                  </a:prstClr>
                </a:solidFill>
                <a:latin typeface="微软雅黑" charset="-122"/>
                <a:ea typeface="微软雅黑" charset="-122"/>
              </a:rPr>
              <a:t>小</a:t>
            </a:r>
            <a:r>
              <a:rPr lang="zh-CN" altLang="en-US" sz="3400" dirty="0">
                <a:solidFill>
                  <a:prstClr val="black">
                    <a:lumMod val="65000"/>
                    <a:lumOff val="35000"/>
                  </a:prstClr>
                </a:solidFill>
                <a:latin typeface="微软雅黑" charset="-122"/>
                <a:ea typeface="微软雅黑" charset="-122"/>
              </a:rPr>
              <a:t>学数学课程的学段目标</a:t>
            </a:r>
          </a:p>
        </p:txBody>
      </p:sp>
      <p:sp>
        <p:nvSpPr>
          <p:cNvPr id="29" name="矩形 42"/>
          <p:cNvSpPr/>
          <p:nvPr/>
        </p:nvSpPr>
        <p:spPr>
          <a:xfrm>
            <a:off x="-1" y="2"/>
            <a:ext cx="3257204" cy="5557996"/>
          </a:xfrm>
          <a:custGeom>
            <a:avLst/>
            <a:gdLst/>
            <a:ahLst/>
            <a:cxnLst/>
            <a:rect l="l" t="t" r="r" b="b"/>
            <a:pathLst>
              <a:path w="2443221" h="4630591">
                <a:moveTo>
                  <a:pt x="0" y="0"/>
                </a:moveTo>
                <a:lnTo>
                  <a:pt x="2443221" y="0"/>
                </a:lnTo>
                <a:lnTo>
                  <a:pt x="0" y="4630591"/>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14371"/>
              </a:solidFill>
              <a:effectLst/>
              <a:uLnTx/>
              <a:uFillTx/>
              <a:latin typeface="Calibri"/>
              <a:ea typeface="宋体" panose="02010600030101010101" pitchFamily="2" charset="-122"/>
              <a:cs typeface="+mn-cs"/>
            </a:endParaRPr>
          </a:p>
        </p:txBody>
      </p:sp>
      <p:sp>
        <p:nvSpPr>
          <p:cNvPr id="31" name="矩形 42"/>
          <p:cNvSpPr/>
          <p:nvPr/>
        </p:nvSpPr>
        <p:spPr>
          <a:xfrm flipV="1">
            <a:off x="-1" y="3692150"/>
            <a:ext cx="2345925" cy="3167437"/>
          </a:xfrm>
          <a:custGeom>
            <a:avLst/>
            <a:gdLst/>
            <a:ahLst/>
            <a:cxnLst/>
            <a:rect l="l" t="t" r="r" b="b"/>
            <a:pathLst>
              <a:path w="2443221" h="4630591">
                <a:moveTo>
                  <a:pt x="0" y="0"/>
                </a:moveTo>
                <a:lnTo>
                  <a:pt x="2443221" y="0"/>
                </a:lnTo>
                <a:lnTo>
                  <a:pt x="0" y="4630591"/>
                </a:lnTo>
                <a:close/>
              </a:path>
            </a:pathLst>
          </a:custGeom>
          <a:solidFill>
            <a:srgbClr val="31437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文本框 15"/>
          <p:cNvSpPr txBox="1"/>
          <p:nvPr/>
        </p:nvSpPr>
        <p:spPr>
          <a:xfrm>
            <a:off x="747232" y="154940"/>
            <a:ext cx="396220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sng" strike="noStrike" kern="1200" cap="none" spc="0" normalizeH="0" baseline="0" noProof="0" dirty="0" smtClean="0">
                <a:ln>
                  <a:noFill/>
                </a:ln>
                <a:solidFill>
                  <a:srgbClr val="25406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CONTENT</a:t>
            </a:r>
            <a:endParaRPr kumimoji="0" lang="zh-CN" altLang="en-US" sz="5400" b="1" i="0" u="sng" strike="noStrike" kern="1200" cap="none" spc="0" normalizeH="0" baseline="0" noProof="0" dirty="0" smtClean="0">
              <a:ln>
                <a:noFill/>
              </a:ln>
              <a:solidFill>
                <a:srgbClr val="25406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文本占位符 5">
            <a:extLst>
              <a:ext uri="{FF2B5EF4-FFF2-40B4-BE49-F238E27FC236}">
                <a16:creationId xmlns:a16="http://schemas.microsoft.com/office/drawing/2014/main" xmlns="" id="{2EB287AE-AD76-4AED-B530-07D7FB0EA236}"/>
              </a:ext>
            </a:extLst>
          </p:cNvPr>
          <p:cNvSpPr txBox="1">
            <a:spLocks/>
          </p:cNvSpPr>
          <p:nvPr/>
        </p:nvSpPr>
        <p:spPr>
          <a:xfrm>
            <a:off x="-229336" y="1064287"/>
            <a:ext cx="2598264" cy="1429585"/>
          </a:xfrm>
          <a:prstGeom prst="rect">
            <a:avLst/>
          </a:prstGeom>
        </p:spPr>
        <p:txBody>
          <a:bodyPr vert="horz" lIns="0" tIns="0" rIns="0" bIns="0" rtlCol="0">
            <a:noAutofit/>
          </a:bodyPr>
          <a:lstStyle>
            <a:lvl1pPr marL="0" indent="0" algn="ctr" defTabSz="914400" rtl="0" eaLnBrk="1" latinLnBrk="0" hangingPunct="1">
              <a:lnSpc>
                <a:spcPct val="120000"/>
              </a:lnSpc>
              <a:spcBef>
                <a:spcPts val="1000"/>
              </a:spcBef>
              <a:buFont typeface="Arial" panose="020B0604020202020204" pitchFamily="34" charset="0"/>
              <a:buNone/>
              <a:defRPr sz="9600" kern="1200" spc="300">
                <a:solidFill>
                  <a:schemeClr val="accent1"/>
                </a:solidFill>
                <a:latin typeface="+mj-ea"/>
                <a:ea typeface="+mj-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zh-CN" altLang="en-US" sz="4800" b="0" i="0" u="none" strike="noStrike" kern="1200" cap="none" spc="300" normalizeH="0" baseline="0" noProof="0" dirty="0" smtClean="0">
                <a:ln>
                  <a:noFill/>
                </a:ln>
                <a:solidFill>
                  <a:srgbClr val="254061"/>
                </a:solidFill>
                <a:effectLst/>
                <a:uLnTx/>
                <a:uFillTx/>
                <a:latin typeface="微软雅黑"/>
                <a:ea typeface="微软雅黑"/>
                <a:cs typeface="+mn-cs"/>
              </a:rPr>
              <a:t>节目录</a:t>
            </a:r>
            <a:endParaRPr kumimoji="0" lang="zh-CN" altLang="en-US" sz="4800" b="0" i="0" u="none" strike="noStrike" kern="1200" cap="none" spc="300" normalizeH="0" baseline="0" noProof="0" dirty="0">
              <a:ln>
                <a:noFill/>
              </a:ln>
              <a:solidFill>
                <a:srgbClr val="254061"/>
              </a:solidFill>
              <a:effectLst/>
              <a:uLnTx/>
              <a:uFillTx/>
              <a:latin typeface="微软雅黑"/>
              <a:ea typeface="微软雅黑"/>
              <a:cs typeface="+mn-cs"/>
            </a:endParaRPr>
          </a:p>
        </p:txBody>
      </p:sp>
    </p:spTree>
    <p:extLst>
      <p:ext uri="{BB962C8B-B14F-4D97-AF65-F5344CB8AC3E}">
        <p14:creationId xmlns:p14="http://schemas.microsoft.com/office/powerpoint/2010/main" val="1687844484"/>
      </p:ext>
    </p:extLst>
  </p:cSld>
  <p:clrMapOvr>
    <a:masterClrMapping/>
  </p:clrMapOvr>
  <mc:AlternateContent xmlns:mc="http://schemas.openxmlformats.org/markup-compatibility/2006" xmlns:p14="http://schemas.microsoft.com/office/powerpoint/2010/main">
    <mc:Choice Requires="p14">
      <p:transition spd="med" p14:dur="700" advTm="8658">
        <p:fade/>
      </p:transition>
    </mc:Choice>
    <mc:Fallback xmlns="">
      <p:transition spd="med" advTm="8658">
        <p:fad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33299"/>
            <a:ext cx="10738776" cy="4401205"/>
          </a:xfrm>
          <a:prstGeom prst="rect">
            <a:avLst/>
          </a:prstGeom>
          <a:noFill/>
        </p:spPr>
        <p:txBody>
          <a:bodyPr wrap="square" rtlCol="0">
            <a:spAutoFit/>
          </a:bodyPr>
          <a:lstStyle/>
          <a:p>
            <a:pPr lvl="0"/>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用统计图表达空气质量变化</a:t>
            </a:r>
          </a:p>
          <a:p>
            <a:pPr lvl="0"/>
            <a:r>
              <a:rPr lang="en-US" altLang="zh-CN" sz="2800" dirty="0">
                <a:solidFill>
                  <a:prstClr val="black"/>
                </a:solidFill>
                <a:latin typeface="微软雅黑" panose="020B0503020204020204" pitchFamily="34" charset="-122"/>
                <a:ea typeface="微软雅黑" panose="020B0503020204020204" pitchFamily="34" charset="-122"/>
              </a:rPr>
              <a:t>2018</a:t>
            </a:r>
            <a:r>
              <a:rPr lang="zh-CN" altLang="en-US" sz="2800" dirty="0">
                <a:solidFill>
                  <a:prstClr val="black"/>
                </a:solidFill>
                <a:latin typeface="微软雅黑" panose="020B0503020204020204" pitchFamily="34" charset="-122"/>
                <a:ea typeface="微软雅黑" panose="020B0503020204020204" pitchFamily="34" charset="-122"/>
              </a:rPr>
              <a:t>年</a:t>
            </a:r>
            <a:r>
              <a:rPr lang="en-US" altLang="zh-CN" sz="2800" dirty="0">
                <a:solidFill>
                  <a:prstClr val="black"/>
                </a:solidFill>
                <a:latin typeface="微软雅黑" panose="020B0503020204020204" pitchFamily="34" charset="-122"/>
                <a:ea typeface="微软雅黑" panose="020B0503020204020204" pitchFamily="34" charset="-122"/>
              </a:rPr>
              <a:t>7</a:t>
            </a:r>
            <a:r>
              <a:rPr lang="zh-CN" altLang="en-US" sz="2800" dirty="0">
                <a:solidFill>
                  <a:prstClr val="black"/>
                </a:solidFill>
                <a:latin typeface="微软雅黑" panose="020B0503020204020204" pitchFamily="34" charset="-122"/>
                <a:ea typeface="微软雅黑" panose="020B0503020204020204" pitchFamily="34" charset="-122"/>
              </a:rPr>
              <a:t>月，国务院颁布了</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打赢蓝天保卫战三年行动计划</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。北京市积极响应，聚焦移动源、扬尘源、生产生活源等重点污染源，深化秋冬季大气污染防治攻坚，人们普遍感觉到雾霾天数明显减少。请用统计图表达空气质量是否得到改善。</a:t>
            </a:r>
          </a:p>
          <a:p>
            <a:pPr lvl="0"/>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本活动可以通过主题活动的方式进行，让学生经历设计方案、收集数据、整理和表达数据的全过程，感受数据蕴含着信息以及如何提取信息，发展数据意识。这样的活动适合第三学段学生，具体可作如下设计。</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574242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33299"/>
            <a:ext cx="10738776" cy="4401205"/>
          </a:xfrm>
          <a:prstGeom prst="rect">
            <a:avLst/>
          </a:prstGeom>
          <a:noFill/>
        </p:spPr>
        <p:txBody>
          <a:bodyPr wrap="square" rtlCol="0">
            <a:spAutoFit/>
          </a:bodyPr>
          <a:lstStyle/>
          <a:p>
            <a:pPr lvl="0"/>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用统计图表达空气质量变化</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）自主设计方案。分组实施，启发学生广开思路，设计收集数据的方案。显然方案有多种：把</a:t>
            </a:r>
            <a:r>
              <a:rPr lang="en-US" altLang="zh-CN" sz="2800" dirty="0">
                <a:solidFill>
                  <a:prstClr val="black"/>
                </a:solidFill>
                <a:latin typeface="微软雅黑" panose="020B0503020204020204" pitchFamily="34" charset="-122"/>
                <a:ea typeface="微软雅黑" panose="020B0503020204020204" pitchFamily="34" charset="-122"/>
              </a:rPr>
              <a:t>2018</a:t>
            </a:r>
            <a:r>
              <a:rPr lang="zh-CN" altLang="en-US" sz="2800" dirty="0">
                <a:solidFill>
                  <a:prstClr val="black"/>
                </a:solidFill>
                <a:latin typeface="微软雅黑" panose="020B0503020204020204" pitchFamily="34" charset="-122"/>
                <a:ea typeface="微软雅黑" panose="020B0503020204020204" pitchFamily="34" charset="-122"/>
              </a:rPr>
              <a:t>年某月的空气质量情况，先按照污染程度分类，计算各类别的天数，然后分别计算</a:t>
            </a:r>
            <a:r>
              <a:rPr lang="en-US" altLang="zh-CN" sz="2800" dirty="0">
                <a:solidFill>
                  <a:prstClr val="black"/>
                </a:solidFill>
                <a:latin typeface="微软雅黑" panose="020B0503020204020204" pitchFamily="34" charset="-122"/>
                <a:ea typeface="微软雅黑" panose="020B0503020204020204" pitchFamily="34" charset="-122"/>
              </a:rPr>
              <a:t>2019</a:t>
            </a:r>
            <a:r>
              <a:rPr lang="zh-CN" altLang="en-US" sz="2800" dirty="0">
                <a:solidFill>
                  <a:prstClr val="black"/>
                </a:solidFill>
                <a:latin typeface="微软雅黑" panose="020B0503020204020204" pitchFamily="34" charset="-122"/>
                <a:ea typeface="微软雅黑" panose="020B0503020204020204" pitchFamily="34" charset="-122"/>
              </a:rPr>
              <a:t>年和</a:t>
            </a:r>
            <a:r>
              <a:rPr lang="en-US" altLang="zh-CN" sz="2800" dirty="0">
                <a:solidFill>
                  <a:prstClr val="black"/>
                </a:solidFill>
                <a:latin typeface="微软雅黑" panose="020B0503020204020204" pitchFamily="34" charset="-122"/>
                <a:ea typeface="微软雅黑" panose="020B0503020204020204" pitchFamily="34" charset="-122"/>
              </a:rPr>
              <a:t>2020</a:t>
            </a:r>
            <a:r>
              <a:rPr lang="zh-CN" altLang="en-US" sz="2800" dirty="0">
                <a:solidFill>
                  <a:prstClr val="black"/>
                </a:solidFill>
                <a:latin typeface="微软雅黑" panose="020B0503020204020204" pitchFamily="34" charset="-122"/>
                <a:ea typeface="微软雅黑" panose="020B0503020204020204" pitchFamily="34" charset="-122"/>
              </a:rPr>
              <a:t>年这个月份的相应数据，进行比较，判断空气质量是否得到改善；也可以先按污染程度分类，分别计算每年中各类别的天数，然后进行比较；还可以计算一年中空气质量优良的天数并进行比较；等等。引发学生对不同方案展开讨论，最终形成小组意见。在这样的过程中，培养学生的交流能力。</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42528808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33299"/>
            <a:ext cx="10738776" cy="3970318"/>
          </a:xfrm>
          <a:prstGeom prst="rect">
            <a:avLst/>
          </a:prstGeom>
          <a:noFill/>
        </p:spPr>
        <p:txBody>
          <a:bodyPr wrap="square" rtlCol="0">
            <a:spAutoFit/>
          </a:bodyPr>
          <a:lstStyle/>
          <a:p>
            <a:pPr lvl="0"/>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用统计图表达空气质量变化</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实施设计方案。每个小组按照自己设计的方案，收集、整理和表达数据。学生可以查阅相关图书，也可以通过网络查询，培养获取数据的能力；对获取的数据进行整理，尝试用各种统计图表达整理后的数据，在尝试的过程中体会各种统计图的功能，知道对于这类与过程有关的数据，用复式条形统计图或折线统计图表达的合理性；借助统计图对空气质量的变化进行分析。在这样的过程中培养学生的推理意识，让学生感悟如何用数学的语言表达现实世界。</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42528808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33299"/>
            <a:ext cx="10738776" cy="3323987"/>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用统计图表达空气质量变化</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）组织学生进行小组汇报，分析各自小组的设计思路、数据收集过程、构建统计图的理由、最终的结论，让学生体会数据收集、整理和分析的现实意义，提升数据意识。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00946755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33299"/>
            <a:ext cx="10738776" cy="3539430"/>
          </a:xfrm>
          <a:prstGeom prst="rect">
            <a:avLst/>
          </a:prstGeom>
          <a:noFill/>
        </p:spPr>
        <p:txBody>
          <a:bodyPr wrap="square" rtlCol="0">
            <a:spAutoFit/>
          </a:bodyPr>
          <a:lstStyle/>
          <a:p>
            <a:pPr lvl="0">
              <a:lnSpc>
                <a:spcPct val="200000"/>
              </a:lnSpc>
            </a:pPr>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随机现象发生的可能性</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）通过实例感受简单的随机现象及其结果发生的可能性。</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）在实际情境中，对一些简单随机现象发生可能性的大小作出定性描述。</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99786373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33299"/>
            <a:ext cx="10738776" cy="4573560"/>
          </a:xfrm>
          <a:prstGeom prst="rect">
            <a:avLst/>
          </a:prstGeom>
          <a:noFill/>
        </p:spPr>
        <p:txBody>
          <a:bodyPr wrap="square" rtlCol="0">
            <a:spAutoFit/>
          </a:bodyPr>
          <a:lstStyle/>
          <a:p>
            <a:pPr lvl="0">
              <a:lnSpc>
                <a:spcPct val="13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根据问题的需要，从报纸、杂志、电视、互联网等媒体上获取数据，或者通过其他合适的方式获取数据，能把数据整理成条形统计图、折线统计图，知道条形统计图、折线统计图和扇形统计图的功能，会解释统计图表达的意义，能根据结果作出简单的判断和预测。能在真实情境中理解百分数的统计意</a:t>
            </a:r>
            <a:r>
              <a:rPr lang="zh-CN" altLang="en-US" sz="2800" dirty="0" smtClean="0">
                <a:solidFill>
                  <a:prstClr val="black"/>
                </a:solidFill>
                <a:latin typeface="微软雅黑" panose="020B0503020204020204" pitchFamily="34" charset="-122"/>
                <a:ea typeface="微软雅黑" panose="020B0503020204020204" pitchFamily="34" charset="-122"/>
              </a:rPr>
              <a:t>义，</a:t>
            </a:r>
            <a:r>
              <a:rPr lang="zh-CN" altLang="en-US" sz="2800" dirty="0">
                <a:solidFill>
                  <a:prstClr val="black"/>
                </a:solidFill>
                <a:latin typeface="微软雅黑" panose="020B0503020204020204" pitchFamily="34" charset="-122"/>
                <a:ea typeface="微软雅黑" panose="020B0503020204020204" pitchFamily="34" charset="-122"/>
              </a:rPr>
              <a:t>解决与百分数有关的简单问题。能在认识及应用统计图表和百分数的过程中，形成数据意识，发展应用意识。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11012813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33299"/>
            <a:ext cx="10738776" cy="4573560"/>
          </a:xfrm>
          <a:prstGeom prst="rect">
            <a:avLst/>
          </a:prstGeom>
          <a:noFill/>
        </p:spPr>
        <p:txBody>
          <a:bodyPr wrap="square" rtlCol="0">
            <a:spAutoFit/>
          </a:bodyPr>
          <a:lstStyle/>
          <a:p>
            <a:pPr lvl="0">
              <a:lnSpc>
                <a:spcPct val="13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谁的套圈水平高</a:t>
            </a: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为丰富学生的课外活动，学校开展套圈游戏比赛。请你比一比，谁的套圈水平高？</a:t>
            </a: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通过套圈活动，引导学生对数据进行分析，了解百分数可以对随机数据进行刻画与表达，认识到百分数可以帮助人们作出判断和预测，感受百分数的统计意义，培养数据意识。具体可作如下设计。 </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0987165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33299"/>
            <a:ext cx="10738776" cy="1815882"/>
          </a:xfrm>
          <a:prstGeom prst="rect">
            <a:avLst/>
          </a:prstGeom>
          <a:noFill/>
        </p:spPr>
        <p:txBody>
          <a:bodyPr wrap="square" rtlCol="0">
            <a:spAutoFit/>
          </a:bodyPr>
          <a:lstStyle/>
          <a:p>
            <a:pPr lvl="0"/>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a:t>
            </a:r>
            <a:r>
              <a:rPr lang="zh-CN" altLang="en-US" sz="2800" b="1" dirty="0" smtClean="0">
                <a:solidFill>
                  <a:prstClr val="black"/>
                </a:solidFill>
                <a:latin typeface="微软雅黑" panose="020B0503020204020204" pitchFamily="34" charset="-122"/>
                <a:ea typeface="微软雅黑" panose="020B0503020204020204" pitchFamily="34" charset="-122"/>
              </a:rPr>
              <a:t>达</a:t>
            </a:r>
            <a:endParaRPr lang="en-US" altLang="zh-CN" sz="2800" b="1" dirty="0" smtClean="0">
              <a:solidFill>
                <a:prstClr val="black"/>
              </a:solidFill>
              <a:latin typeface="微软雅黑" panose="020B0503020204020204" pitchFamily="34" charset="-122"/>
              <a:ea typeface="微软雅黑" panose="020B0503020204020204" pitchFamily="34" charset="-122"/>
            </a:endParaRPr>
          </a:p>
          <a:p>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谁的套圈水平高</a:t>
            </a:r>
          </a:p>
          <a:p>
            <a:pPr lvl="0"/>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）如</a:t>
            </a:r>
            <a:r>
              <a:rPr lang="zh-CN" altLang="en-US" sz="2800" dirty="0" smtClean="0">
                <a:solidFill>
                  <a:prstClr val="black"/>
                </a:solidFill>
                <a:latin typeface="微软雅黑" panose="020B0503020204020204" pitchFamily="34" charset="-122"/>
                <a:ea typeface="微软雅黑" panose="020B0503020204020204" pitchFamily="34" charset="-122"/>
              </a:rPr>
              <a:t>表所示，</a:t>
            </a:r>
            <a:r>
              <a:rPr lang="zh-CN" altLang="en-US" sz="2800" dirty="0">
                <a:solidFill>
                  <a:prstClr val="black"/>
                </a:solidFill>
                <a:latin typeface="微软雅黑" panose="020B0503020204020204" pitchFamily="34" charset="-122"/>
                <a:ea typeface="微软雅黑" panose="020B0503020204020204" pitchFamily="34" charset="-122"/>
              </a:rPr>
              <a:t>先只出示</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号和</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号同学的套中次数。让学生经过讨论知道，只有套中次数的数据，无法比较判断。</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graphicFrame>
        <p:nvGraphicFramePr>
          <p:cNvPr id="3" name="表格 2"/>
          <p:cNvGraphicFramePr>
            <a:graphicFrameLocks noGrp="1"/>
          </p:cNvGraphicFramePr>
          <p:nvPr>
            <p:extLst>
              <p:ext uri="{D42A27DB-BD31-4B8C-83A1-F6EECF244321}">
                <p14:modId xmlns:p14="http://schemas.microsoft.com/office/powerpoint/2010/main" val="2666194021"/>
              </p:ext>
            </p:extLst>
          </p:nvPr>
        </p:nvGraphicFramePr>
        <p:xfrm>
          <a:off x="774191" y="3606092"/>
          <a:ext cx="10643617" cy="2724369"/>
        </p:xfrm>
        <a:graphic>
          <a:graphicData uri="http://schemas.openxmlformats.org/drawingml/2006/table">
            <a:tbl>
              <a:tblPr firstRow="1" firstCol="1" bandRow="1"/>
              <a:tblGrid>
                <a:gridCol w="1486146"/>
                <a:gridCol w="1494663"/>
                <a:gridCol w="2244123"/>
                <a:gridCol w="3640845"/>
                <a:gridCol w="1777840"/>
              </a:tblGrid>
              <a:tr h="978837">
                <a:tc>
                  <a:txBody>
                    <a:bodyPr/>
                    <a:lstStyle/>
                    <a:p>
                      <a:pPr indent="127000" algn="ctr">
                        <a:lnSpc>
                          <a:spcPct val="125000"/>
                        </a:lnSpc>
                        <a:spcAft>
                          <a:spcPts val="0"/>
                        </a:spcAft>
                      </a:pPr>
                      <a:r>
                        <a:rPr lang="zh-CN" sz="2400" b="1" kern="100" dirty="0">
                          <a:effectLst/>
                          <a:latin typeface="Times New Roman"/>
                          <a:ea typeface="仿宋"/>
                        </a:rPr>
                        <a:t>学生</a:t>
                      </a:r>
                      <a:r>
                        <a:rPr lang="en-US" sz="2400" b="1" kern="100" dirty="0">
                          <a:effectLst/>
                          <a:latin typeface="Times New Roman"/>
                          <a:ea typeface="仿宋"/>
                        </a:rPr>
                        <a:t/>
                      </a:r>
                      <a:br>
                        <a:rPr lang="en-US" sz="2400" b="1" kern="100" dirty="0">
                          <a:effectLst/>
                          <a:latin typeface="Times New Roman"/>
                          <a:ea typeface="仿宋"/>
                        </a:rPr>
                      </a:br>
                      <a:r>
                        <a:rPr lang="zh-CN" sz="2400" b="1" kern="100" dirty="0">
                          <a:effectLst/>
                          <a:latin typeface="Times New Roman"/>
                          <a:ea typeface="仿宋"/>
                        </a:rPr>
                        <a:t>编号</a:t>
                      </a:r>
                      <a:endParaRPr lang="zh-CN" sz="2400" kern="100" dirty="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zh-CN" sz="2400" b="1" kern="100">
                          <a:effectLst/>
                          <a:latin typeface="Times New Roman"/>
                          <a:ea typeface="仿宋"/>
                        </a:rPr>
                        <a:t>套中</a:t>
                      </a:r>
                      <a:r>
                        <a:rPr lang="en-US" sz="2400" b="1" kern="100">
                          <a:effectLst/>
                          <a:latin typeface="Times New Roman"/>
                          <a:ea typeface="仿宋"/>
                        </a:rPr>
                        <a:t/>
                      </a:r>
                      <a:br>
                        <a:rPr lang="en-US" sz="2400" b="1" kern="100">
                          <a:effectLst/>
                          <a:latin typeface="Times New Roman"/>
                          <a:ea typeface="仿宋"/>
                        </a:rPr>
                      </a:br>
                      <a:r>
                        <a:rPr lang="zh-CN" sz="2400" b="1" kern="100">
                          <a:effectLst/>
                          <a:latin typeface="Times New Roman"/>
                          <a:ea typeface="仿宋"/>
                        </a:rPr>
                        <a:t>次数</a:t>
                      </a:r>
                      <a:endParaRPr lang="zh-CN" sz="2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zh-CN" sz="2400" b="1" kern="100" dirty="0">
                          <a:effectLst/>
                          <a:latin typeface="Times New Roman"/>
                          <a:ea typeface="仿宋"/>
                        </a:rPr>
                        <a:t>套圈</a:t>
                      </a:r>
                      <a:r>
                        <a:rPr lang="en-US" sz="2400" b="1" kern="100" dirty="0">
                          <a:effectLst/>
                          <a:latin typeface="Times New Roman"/>
                          <a:ea typeface="仿宋"/>
                        </a:rPr>
                        <a:t/>
                      </a:r>
                      <a:br>
                        <a:rPr lang="en-US" sz="2400" b="1" kern="100" dirty="0">
                          <a:effectLst/>
                          <a:latin typeface="Times New Roman"/>
                          <a:ea typeface="仿宋"/>
                        </a:rPr>
                      </a:br>
                      <a:r>
                        <a:rPr lang="zh-CN" sz="2400" b="1" kern="100" dirty="0">
                          <a:effectLst/>
                          <a:latin typeface="Times New Roman"/>
                          <a:ea typeface="仿宋"/>
                        </a:rPr>
                        <a:t>总次数</a:t>
                      </a:r>
                      <a:endParaRPr lang="zh-CN" sz="2400" kern="100" dirty="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zh-CN" sz="2400" b="1" kern="100">
                          <a:effectLst/>
                          <a:latin typeface="Times New Roman"/>
                          <a:ea typeface="仿宋"/>
                        </a:rPr>
                        <a:t>套中次数占套圈</a:t>
                      </a:r>
                      <a:r>
                        <a:rPr lang="en-US" sz="2400" b="1" kern="100">
                          <a:effectLst/>
                          <a:latin typeface="Times New Roman"/>
                          <a:ea typeface="仿宋"/>
                        </a:rPr>
                        <a:t/>
                      </a:r>
                      <a:br>
                        <a:rPr lang="en-US" sz="2400" b="1" kern="100">
                          <a:effectLst/>
                          <a:latin typeface="Times New Roman"/>
                          <a:ea typeface="仿宋"/>
                        </a:rPr>
                      </a:br>
                      <a:r>
                        <a:rPr lang="zh-CN" sz="2400" b="1" kern="100">
                          <a:effectLst/>
                          <a:latin typeface="Times New Roman"/>
                          <a:ea typeface="仿宋"/>
                        </a:rPr>
                        <a:t>总次数的几分之几</a:t>
                      </a:r>
                      <a:endParaRPr lang="zh-CN" sz="2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zh-CN" sz="2400" b="1" kern="100">
                          <a:effectLst/>
                          <a:latin typeface="Times New Roman"/>
                          <a:ea typeface="仿宋"/>
                        </a:rPr>
                        <a:t>命中率</a:t>
                      </a:r>
                      <a:r>
                        <a:rPr lang="en-US" sz="2400" b="1" kern="100">
                          <a:effectLst/>
                          <a:latin typeface="Times New Roman"/>
                          <a:ea typeface="仿宋"/>
                        </a:rPr>
                        <a:t>/%</a:t>
                      </a:r>
                      <a:endParaRPr lang="zh-CN" sz="2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6383">
                <a:tc>
                  <a:txBody>
                    <a:bodyPr/>
                    <a:lstStyle/>
                    <a:p>
                      <a:pPr indent="127000" algn="ctr">
                        <a:lnSpc>
                          <a:spcPct val="115000"/>
                        </a:lnSpc>
                        <a:spcAft>
                          <a:spcPts val="0"/>
                        </a:spcAft>
                      </a:pPr>
                      <a:r>
                        <a:rPr lang="en-US" sz="2400" kern="100">
                          <a:effectLst/>
                          <a:latin typeface="Times New Roman"/>
                          <a:ea typeface="仿宋"/>
                        </a:rPr>
                        <a:t>1</a:t>
                      </a:r>
                      <a:r>
                        <a:rPr lang="zh-CN" sz="2400" kern="100">
                          <a:effectLst/>
                          <a:latin typeface="Times New Roman"/>
                          <a:ea typeface="仿宋"/>
                        </a:rPr>
                        <a:t>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a:effectLst/>
                          <a:latin typeface="Times New Roman"/>
                          <a:ea typeface="仿宋"/>
                        </a:rPr>
                        <a:t>9</a:t>
                      </a:r>
                      <a:endParaRPr lang="zh-CN" sz="2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dirty="0">
                          <a:effectLst/>
                          <a:latin typeface="Times New Roman"/>
                          <a:ea typeface="仿宋"/>
                        </a:rPr>
                        <a:t>20</a:t>
                      </a:r>
                      <a:endParaRPr lang="zh-CN" sz="2400" kern="100" dirty="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a:effectLst/>
                          <a:latin typeface="Times New Roman"/>
                          <a:ea typeface="仿宋"/>
                        </a:rPr>
                        <a:t>9/20</a:t>
                      </a:r>
                      <a:endParaRPr lang="zh-CN" sz="2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a:effectLst/>
                          <a:latin typeface="Times New Roman"/>
                          <a:ea typeface="仿宋"/>
                        </a:rPr>
                        <a:t>45</a:t>
                      </a:r>
                      <a:endParaRPr lang="zh-CN" sz="2400" kern="100">
                        <a:effectLst/>
                        <a:latin typeface="Times New Roman"/>
                        <a:ea typeface="仿宋"/>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6383">
                <a:tc>
                  <a:txBody>
                    <a:bodyPr/>
                    <a:lstStyle/>
                    <a:p>
                      <a:pPr indent="127000" algn="ctr">
                        <a:lnSpc>
                          <a:spcPct val="115000"/>
                        </a:lnSpc>
                        <a:spcAft>
                          <a:spcPts val="0"/>
                        </a:spcAft>
                      </a:pPr>
                      <a:r>
                        <a:rPr lang="en-US" sz="2400" kern="100">
                          <a:effectLst/>
                          <a:latin typeface="Times New Roman"/>
                          <a:ea typeface="仿宋"/>
                        </a:rPr>
                        <a:t>2</a:t>
                      </a:r>
                      <a:r>
                        <a:rPr lang="zh-CN" sz="2400" kern="100">
                          <a:effectLst/>
                          <a:latin typeface="Times New Roman"/>
                          <a:ea typeface="仿宋"/>
                        </a:rPr>
                        <a:t>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a:effectLst/>
                          <a:latin typeface="Times New Roman"/>
                          <a:ea typeface="仿宋"/>
                        </a:rPr>
                        <a:t>5</a:t>
                      </a:r>
                      <a:endParaRPr lang="zh-CN" sz="2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a:effectLst/>
                          <a:latin typeface="Times New Roman"/>
                          <a:ea typeface="仿宋"/>
                        </a:rPr>
                        <a:t>10</a:t>
                      </a:r>
                      <a:endParaRPr lang="zh-CN" sz="2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a:effectLst/>
                          <a:latin typeface="Times New Roman"/>
                          <a:ea typeface="仿宋"/>
                        </a:rPr>
                        <a:t>5/10</a:t>
                      </a:r>
                      <a:endParaRPr lang="zh-CN" sz="2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a:effectLst/>
                          <a:latin typeface="Times New Roman"/>
                          <a:ea typeface="仿宋"/>
                        </a:rPr>
                        <a:t>50</a:t>
                      </a:r>
                      <a:endParaRPr lang="zh-CN" sz="2400" kern="100">
                        <a:effectLst/>
                        <a:latin typeface="Times New Roman"/>
                        <a:ea typeface="仿宋"/>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6383">
                <a:tc>
                  <a:txBody>
                    <a:bodyPr/>
                    <a:lstStyle/>
                    <a:p>
                      <a:pPr indent="127000" algn="ctr">
                        <a:lnSpc>
                          <a:spcPct val="115000"/>
                        </a:lnSpc>
                        <a:spcAft>
                          <a:spcPts val="0"/>
                        </a:spcAft>
                      </a:pPr>
                      <a:r>
                        <a:rPr lang="en-US" sz="2400" kern="100">
                          <a:effectLst/>
                          <a:latin typeface="Times New Roman"/>
                          <a:ea typeface="仿宋"/>
                        </a:rPr>
                        <a:t>3</a:t>
                      </a:r>
                      <a:r>
                        <a:rPr lang="zh-CN" sz="2400" kern="100">
                          <a:effectLst/>
                          <a:latin typeface="Times New Roman"/>
                          <a:ea typeface="仿宋"/>
                        </a:rPr>
                        <a:t>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a:effectLst/>
                          <a:latin typeface="Times New Roman"/>
                          <a:ea typeface="仿宋"/>
                        </a:rPr>
                        <a:t>6</a:t>
                      </a:r>
                      <a:endParaRPr lang="zh-CN" sz="2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a:effectLst/>
                          <a:latin typeface="Times New Roman"/>
                          <a:ea typeface="仿宋"/>
                        </a:rPr>
                        <a:t>15</a:t>
                      </a:r>
                      <a:endParaRPr lang="zh-CN" sz="2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dirty="0">
                          <a:effectLst/>
                          <a:latin typeface="Times New Roman"/>
                          <a:ea typeface="仿宋"/>
                        </a:rPr>
                        <a:t>6/15</a:t>
                      </a:r>
                      <a:endParaRPr lang="zh-CN" sz="2400" kern="100" dirty="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a:effectLst/>
                          <a:latin typeface="Times New Roman"/>
                          <a:ea typeface="仿宋"/>
                        </a:rPr>
                        <a:t>40</a:t>
                      </a:r>
                      <a:endParaRPr lang="zh-CN" sz="2400" kern="100">
                        <a:effectLst/>
                        <a:latin typeface="Times New Roman"/>
                        <a:ea typeface="仿宋"/>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6383">
                <a:tc>
                  <a:txBody>
                    <a:bodyPr/>
                    <a:lstStyle/>
                    <a:p>
                      <a:pPr indent="127000" algn="ctr">
                        <a:lnSpc>
                          <a:spcPct val="115000"/>
                        </a:lnSpc>
                        <a:spcAft>
                          <a:spcPts val="0"/>
                        </a:spcAft>
                      </a:pPr>
                      <a:r>
                        <a:rPr lang="en-US" sz="2400" kern="100">
                          <a:effectLst/>
                          <a:latin typeface="Times New Roman"/>
                          <a:ea typeface="仿宋"/>
                        </a:rPr>
                        <a:t>4</a:t>
                      </a:r>
                      <a:r>
                        <a:rPr lang="zh-CN" sz="2400" kern="100">
                          <a:effectLst/>
                          <a:latin typeface="Times New Roman"/>
                          <a:ea typeface="仿宋"/>
                        </a:rPr>
                        <a:t>号</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a:effectLst/>
                          <a:latin typeface="Times New Roman"/>
                          <a:ea typeface="仿宋"/>
                        </a:rPr>
                        <a:t>12</a:t>
                      </a:r>
                      <a:endParaRPr lang="zh-CN" sz="2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a:effectLst/>
                          <a:latin typeface="Times New Roman"/>
                          <a:ea typeface="仿宋"/>
                        </a:rPr>
                        <a:t>25</a:t>
                      </a:r>
                      <a:endParaRPr lang="zh-CN" sz="2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a:effectLst/>
                          <a:latin typeface="Times New Roman"/>
                          <a:ea typeface="仿宋"/>
                        </a:rPr>
                        <a:t>12/25</a:t>
                      </a:r>
                      <a:endParaRPr lang="zh-CN" sz="2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15000"/>
                        </a:lnSpc>
                        <a:spcAft>
                          <a:spcPts val="0"/>
                        </a:spcAft>
                      </a:pPr>
                      <a:r>
                        <a:rPr lang="en-US" sz="2400" kern="100" dirty="0">
                          <a:effectLst/>
                          <a:latin typeface="Times New Roman"/>
                          <a:ea typeface="仿宋"/>
                        </a:rPr>
                        <a:t>48</a:t>
                      </a:r>
                      <a:endParaRPr lang="zh-CN" sz="2400" kern="100" dirty="0">
                        <a:effectLst/>
                        <a:latin typeface="Times New Roman"/>
                        <a:ea typeface="仿宋"/>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2980973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33299"/>
            <a:ext cx="10738776" cy="3323987"/>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数据的收集、整理与表达</a:t>
            </a:r>
          </a:p>
          <a:p>
            <a:pPr>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谁的套圈水平高</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）然后出示</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号和</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号同学的套圈总次数，再经过讨论使学生知道关键是要找到套中次数与套圈总次数的关系（命中率）才能进行比较。</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6281305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33299"/>
            <a:ext cx="10738776" cy="4573560"/>
          </a:xfrm>
          <a:prstGeom prst="rect">
            <a:avLst/>
          </a:prstGeom>
          <a:noFill/>
        </p:spPr>
        <p:txBody>
          <a:bodyPr wrap="square" rtlCol="0">
            <a:spAutoFit/>
          </a:bodyPr>
          <a:lstStyle/>
          <a:p>
            <a:pPr lvl="0">
              <a:lnSpc>
                <a:spcPct val="13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数据的收集、整理与表</a:t>
            </a:r>
            <a:r>
              <a:rPr lang="zh-CN" altLang="en-US" sz="2800" b="1" dirty="0" smtClean="0">
                <a:solidFill>
                  <a:prstClr val="black"/>
                </a:solidFill>
                <a:latin typeface="微软雅黑" panose="020B0503020204020204" pitchFamily="34" charset="-122"/>
                <a:ea typeface="微软雅黑" panose="020B0503020204020204" pitchFamily="34" charset="-122"/>
              </a:rPr>
              <a:t>达</a:t>
            </a:r>
            <a:endParaRPr lang="en-US" altLang="zh-CN" sz="2800" b="1" dirty="0" smtClean="0">
              <a:solidFill>
                <a:prstClr val="black"/>
              </a:solidFill>
              <a:latin typeface="微软雅黑" panose="020B0503020204020204" pitchFamily="34" charset="-122"/>
              <a:ea typeface="微软雅黑" panose="020B0503020204020204" pitchFamily="34" charset="-122"/>
            </a:endParaRPr>
          </a:p>
          <a:p>
            <a:pPr>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谁的套圈水平高</a:t>
            </a: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）出示</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号和</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号同学的套圈总次数和套中次数，让学生自主尝试进行比较，体会统一比较标准的重要性。再通过对不同标准的比较，感受以百分数为标准进行比较既直观又方便。</a:t>
            </a: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）深入讨论：如果这四名同学再进行一次同样的套圈比赛，排名还会是这样吗？使学生感受百分数对随机数据的刻画与表达，体会百分数的统计意义，发展数据意识</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6281305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5341659"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5005757"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2.2 </a:t>
            </a:r>
            <a:r>
              <a:rPr lang="zh-CN" altLang="en-US" sz="3200" b="1" dirty="0" smtClean="0">
                <a:latin typeface="微软雅黑" panose="020B0503020204020204" charset="-122"/>
                <a:ea typeface="微软雅黑" panose="020B0503020204020204" charset="-122"/>
                <a:sym typeface="微软雅黑" panose="020B0503020204020204" charset="-122"/>
              </a:rPr>
              <a:t>小学数学课程目标</a:t>
            </a:r>
            <a:endParaRPr lang="zh-CN" altLang="en-US" sz="3200" b="1" dirty="0">
              <a:latin typeface="微软雅黑" panose="020B0503020204020204" charset="-122"/>
              <a:ea typeface="微软雅黑" panose="020B0503020204020204" charset="-122"/>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4859" y="1350215"/>
            <a:ext cx="10263323" cy="5759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960338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33299"/>
            <a:ext cx="10738776" cy="3323987"/>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a:t>
            </a:r>
            <a:r>
              <a:rPr lang="zh-CN" altLang="en-US" sz="2800" b="1" dirty="0">
                <a:solidFill>
                  <a:prstClr val="black"/>
                </a:solidFill>
                <a:latin typeface="微软雅黑" panose="020B0503020204020204" pitchFamily="34" charset="-122"/>
                <a:ea typeface="微软雅黑" panose="020B0503020204020204" pitchFamily="34" charset="-122"/>
              </a:rPr>
              <a:t>随机现象发生的可能性</a:t>
            </a:r>
          </a:p>
          <a:p>
            <a:pPr marL="457200" lvl="0" indent="-457200">
              <a:lnSpc>
                <a:spcPct val="1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能列举生活中的随机现象，列出简单随机现象中所有可能发生的结果，判断简单随机现象发生可能性的大小。对于现实生活中的一些简单问题，能根据数据提供的信息，判断随机现象发生的可能性。</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52980973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5413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312780" cy="584775"/>
          </a:xfrm>
          <a:prstGeom prst="rect">
            <a:avLst/>
          </a:prstGeom>
          <a:noFill/>
        </p:spPr>
        <p:txBody>
          <a:bodyPr wrap="square" rtlCol="0">
            <a:spAutoFit/>
          </a:bodyPr>
          <a:lstStyle/>
          <a:p>
            <a:pPr lvl="0" algn="ctr">
              <a:defRPr/>
            </a:pP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2.3.4 </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综合与实践</a:t>
            </a:r>
            <a:endParaRPr lang="zh-CN" altLang="en-US" sz="3200" b="1" dirty="0">
              <a:solidFill>
                <a:prstClr val="black"/>
              </a:solidFill>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1002323" y="1481599"/>
            <a:ext cx="9989282" cy="3539430"/>
          </a:xfrm>
          <a:prstGeom prst="rect">
            <a:avLst/>
          </a:prstGeom>
          <a:noFill/>
        </p:spPr>
        <p:txBody>
          <a:bodyPr wrap="square" rtlCol="0">
            <a:spAutoFit/>
          </a:bodyPr>
          <a:lstStyle/>
          <a:p>
            <a:pPr marL="457200" lvl="0" indent="-457200">
              <a:lnSpc>
                <a:spcPct val="200000"/>
              </a:lnSpc>
              <a:buFont typeface="Arial" panose="020B0604020202020204" pitchFamily="34" charset="0"/>
              <a:buChar char="•"/>
            </a:pPr>
            <a:r>
              <a:rPr lang="zh-CN" altLang="en-US" sz="2800" dirty="0">
                <a:solidFill>
                  <a:prstClr val="black"/>
                </a:solidFill>
                <a:latin typeface="微软雅黑" panose="020B0503020204020204" pitchFamily="34" charset="-122"/>
                <a:ea typeface="微软雅黑" panose="020B0503020204020204" pitchFamily="34" charset="-122"/>
              </a:rPr>
              <a:t>重在解决实际问题，以跨学科主题学习为主，主要包括主题活动和项目学习等。</a:t>
            </a:r>
          </a:p>
          <a:p>
            <a:pPr marL="457200" lvl="0" indent="-457200">
              <a:lnSpc>
                <a:spcPct val="200000"/>
              </a:lnSpc>
              <a:buFont typeface="Arial" panose="020B0604020202020204" pitchFamily="34" charset="0"/>
              <a:buChar char="•"/>
            </a:pPr>
            <a:r>
              <a:rPr lang="zh-CN" altLang="en-US" sz="2800" dirty="0">
                <a:solidFill>
                  <a:prstClr val="black"/>
                </a:solidFill>
                <a:latin typeface="微软雅黑" panose="020B0503020204020204" pitchFamily="34" charset="-122"/>
                <a:ea typeface="微软雅黑" panose="020B0503020204020204" pitchFamily="34" charset="-122"/>
              </a:rPr>
              <a:t>第一、第二、第三学段主要采用主题式学习，将知识内容融入主题活动中；第四学段可采用项目式学习。</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4537700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3323987"/>
          </a:xfrm>
          <a:prstGeom prst="rect">
            <a:avLst/>
          </a:prstGeom>
          <a:noFill/>
        </p:spPr>
        <p:txBody>
          <a:bodyPr wrap="square" rtlCol="0">
            <a:spAutoFit/>
          </a:bodyPr>
          <a:lstStyle/>
          <a:p>
            <a:pPr marL="457200" lvl="0" indent="-457200">
              <a:lnSpc>
                <a:spcPct val="250000"/>
              </a:lnSpc>
              <a:buFont typeface="Wingdings" panose="05000000000000000000" pitchFamily="2" charset="2"/>
              <a:buChar char="Ø"/>
            </a:pPr>
            <a:r>
              <a:rPr lang="zh-CN" altLang="en-US" sz="2800" dirty="0" smtClean="0">
                <a:solidFill>
                  <a:prstClr val="black"/>
                </a:solidFill>
                <a:latin typeface="微软雅黑" panose="020B0503020204020204" pitchFamily="34" charset="-122"/>
                <a:ea typeface="微软雅黑" panose="020B0503020204020204" pitchFamily="34" charset="-122"/>
              </a:rPr>
              <a:t>第一</a:t>
            </a:r>
            <a:r>
              <a:rPr lang="zh-CN" altLang="en-US" sz="2800" dirty="0">
                <a:solidFill>
                  <a:prstClr val="black"/>
                </a:solidFill>
                <a:latin typeface="微软雅黑" panose="020B0503020204020204" pitchFamily="34" charset="-122"/>
                <a:ea typeface="微软雅黑" panose="020B0503020204020204" pitchFamily="34" charset="-122"/>
              </a:rPr>
              <a:t>学段综合与实践的主题活动，涉及“认识货币单位，认识时间单位时、分、秒，认识东、南、西、北四个方向”等知识的学习，关注幼小衔接，帮助学生积累数学活动经验。</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72166999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3539430"/>
          </a:xfrm>
          <a:prstGeom prst="rect">
            <a:avLst/>
          </a:prstGeom>
          <a:noFill/>
        </p:spPr>
        <p:txBody>
          <a:bodyPr wrap="square" rtlCol="0">
            <a:spAutoFit/>
          </a:bodyPr>
          <a:lstStyle/>
          <a:p>
            <a:pPr lvl="0">
              <a:lnSpc>
                <a:spcPct val="200000"/>
              </a:lnSpc>
            </a:pPr>
            <a:r>
              <a:rPr lang="zh-CN" altLang="en-US" sz="2800" b="1" dirty="0">
                <a:solidFill>
                  <a:prstClr val="black"/>
                </a:solidFill>
                <a:latin typeface="微软雅黑" panose="020B0503020204020204" pitchFamily="34" charset="-122"/>
                <a:ea typeface="微软雅黑" panose="020B0503020204020204" pitchFamily="34" charset="-122"/>
              </a:rPr>
              <a:t>主题活动</a:t>
            </a: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：数学游戏分享</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在具体情境中，回顾自己在学前阶段经历的与数学学习相关的活动，唤起数学学习感性认识和学习经验，激发进一步学习数学的兴趣，尝试运用与数学学习相关的词语，逐步养成学习数学的良好习惯。</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23495965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4401205"/>
          </a:xfrm>
          <a:prstGeom prst="rect">
            <a:avLst/>
          </a:prstGeom>
          <a:noFill/>
        </p:spPr>
        <p:txBody>
          <a:bodyPr wrap="square" rtlCol="0">
            <a:spAutoFit/>
          </a:bodyPr>
          <a:lstStyle/>
          <a:p>
            <a:pPr lvl="0"/>
            <a:r>
              <a:rPr lang="zh-CN" altLang="en-US" sz="2800" b="1" dirty="0">
                <a:solidFill>
                  <a:prstClr val="black"/>
                </a:solidFill>
                <a:latin typeface="微软雅黑" panose="020B0503020204020204" pitchFamily="34" charset="-122"/>
                <a:ea typeface="微软雅黑" panose="020B0503020204020204" pitchFamily="34" charset="-122"/>
              </a:rPr>
              <a:t>主题活动</a:t>
            </a: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：数学游戏分享</a:t>
            </a: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数学游戏分享</a:t>
            </a:r>
          </a:p>
          <a:p>
            <a:pPr lvl="0"/>
            <a:r>
              <a:rPr lang="zh-CN" altLang="en-US" sz="2800" dirty="0">
                <a:solidFill>
                  <a:prstClr val="black"/>
                </a:solidFill>
                <a:latin typeface="微软雅黑" panose="020B0503020204020204" pitchFamily="34" charset="-122"/>
                <a:ea typeface="微软雅黑" panose="020B0503020204020204" pitchFamily="34" charset="-122"/>
              </a:rPr>
              <a:t>教师引导学生回忆、分享幼儿园数学活动与游戏的经历，了解学生在幼儿园阶段的数学学习经验，从数学学习内容、方式上帮助学生完成幼儿园阶段与小学阶段的过渡与衔接。</a:t>
            </a:r>
          </a:p>
          <a:p>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在学生入学第</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周内，正式开始数学学习之前，组织学生在数学课上介绍、交流各自在幼儿园经历过的数学活动、游戏等，有助于学生消除进入新环境的陌生感，交到新朋友，也便于教师了解学生的数学学习经验并调整教学内容与方式，激发学生学习数学的兴趣，建立自信心</a:t>
            </a:r>
            <a:r>
              <a:rPr lang="zh-CN" altLang="en-US" sz="2800" dirty="0" smtClean="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此主题活动可作如下设计</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55180023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4401205"/>
          </a:xfrm>
          <a:prstGeom prst="rect">
            <a:avLst/>
          </a:prstGeom>
          <a:noFill/>
        </p:spPr>
        <p:txBody>
          <a:bodyPr wrap="square" rtlCol="0">
            <a:spAutoFit/>
          </a:bodyPr>
          <a:lstStyle/>
          <a:p>
            <a:pPr lvl="0"/>
            <a:r>
              <a:rPr lang="zh-CN" altLang="en-US" sz="2800" b="1" dirty="0">
                <a:solidFill>
                  <a:prstClr val="black"/>
                </a:solidFill>
                <a:latin typeface="微软雅黑" panose="020B0503020204020204" pitchFamily="34" charset="-122"/>
                <a:ea typeface="微软雅黑" panose="020B0503020204020204" pitchFamily="34" charset="-122"/>
              </a:rPr>
              <a:t>主题活动</a:t>
            </a: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：数学游戏分享</a:t>
            </a: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数学游戏分享</a:t>
            </a:r>
          </a:p>
          <a:p>
            <a:pPr lvl="0"/>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）介绍我的幼儿园生活</a:t>
            </a:r>
          </a:p>
          <a:p>
            <a:pPr lvl="0"/>
            <a:r>
              <a:rPr lang="zh-CN" altLang="en-US" sz="2800" dirty="0">
                <a:solidFill>
                  <a:prstClr val="black"/>
                </a:solidFill>
                <a:latin typeface="微软雅黑" panose="020B0503020204020204" pitchFamily="34" charset="-122"/>
                <a:ea typeface="微软雅黑" panose="020B0503020204020204" pitchFamily="34" charset="-122"/>
              </a:rPr>
              <a:t>组织学生回忆各自的幼儿园及幼儿园生活中与数学学习相关的活动，指导学生画出各自的幼儿园，鼓励并引导学生向新同伴介绍各自的幼儿园及与数学相关的活动。介绍中，教师指导学生使用数学信息进行表达和交流。例如：幼儿园的建筑有几层？幼儿园的操场是什么形状的</a:t>
            </a:r>
            <a:r>
              <a:rPr lang="zh-CN" altLang="en-US" sz="2800" dirty="0" smtClean="0">
                <a:solidFill>
                  <a:prstClr val="black"/>
                </a:solidFill>
                <a:latin typeface="微软雅黑" panose="020B0503020204020204" pitchFamily="34" charset="-122"/>
                <a:ea typeface="微软雅黑" panose="020B0503020204020204" pitchFamily="34" charset="-122"/>
              </a:rPr>
              <a:t>？教</a:t>
            </a:r>
            <a:r>
              <a:rPr lang="zh-CN" altLang="en-US" sz="2800" dirty="0">
                <a:solidFill>
                  <a:prstClr val="black"/>
                </a:solidFill>
                <a:latin typeface="微软雅黑" panose="020B0503020204020204" pitchFamily="34" charset="-122"/>
                <a:ea typeface="微软雅黑" panose="020B0503020204020204" pitchFamily="34" charset="-122"/>
              </a:rPr>
              <a:t>室内有多少桌子、椅子？桌子是什么形状的？班级内小朋友人数是多少？玩具区的某类玩具够不够每个小朋友拿一个？积木是什么形状的</a:t>
            </a:r>
            <a:r>
              <a:rPr lang="zh-CN" altLang="en-US" sz="2800" dirty="0" smtClean="0">
                <a:solidFill>
                  <a:prstClr val="black"/>
                </a:solidFill>
                <a:latin typeface="微软雅黑" panose="020B0503020204020204" pitchFamily="34" charset="-122"/>
                <a:ea typeface="微软雅黑" panose="020B0503020204020204" pitchFamily="34" charset="-122"/>
              </a:rPr>
              <a:t>？通</a:t>
            </a:r>
            <a:r>
              <a:rPr lang="zh-CN" altLang="en-US" sz="2800" dirty="0">
                <a:solidFill>
                  <a:prstClr val="black"/>
                </a:solidFill>
                <a:latin typeface="微软雅黑" panose="020B0503020204020204" pitchFamily="34" charset="-122"/>
                <a:ea typeface="微软雅黑" panose="020B0503020204020204" pitchFamily="34" charset="-122"/>
              </a:rPr>
              <a:t>过学生的表达，了解其数学学习经验。</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65811672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3970318"/>
          </a:xfrm>
          <a:prstGeom prst="rect">
            <a:avLst/>
          </a:prstGeom>
          <a:noFill/>
        </p:spPr>
        <p:txBody>
          <a:bodyPr wrap="square" rtlCol="0">
            <a:spAutoFit/>
          </a:bodyPr>
          <a:lstStyle/>
          <a:p>
            <a:pPr lvl="0">
              <a:lnSpc>
                <a:spcPct val="150000"/>
              </a:lnSpc>
            </a:pPr>
            <a:r>
              <a:rPr lang="zh-CN" altLang="en-US" sz="2800" b="1" dirty="0">
                <a:solidFill>
                  <a:prstClr val="black"/>
                </a:solidFill>
                <a:latin typeface="微软雅黑" panose="020B0503020204020204" pitchFamily="34" charset="-122"/>
                <a:ea typeface="微软雅黑" panose="020B0503020204020204" pitchFamily="34" charset="-122"/>
              </a:rPr>
              <a:t>主题活动</a:t>
            </a: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：数学游戏分享</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数学游戏分享</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）分享有趣的数学游戏</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组织学生回忆在幼儿园玩过的有趣的数学游戏，从这些游戏中挑选一个最喜欢的与他人分享。指导学生有条理地描述游戏的基本规则，说一说自己为什么喜欢这个游戏等。</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65811672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15714"/>
            <a:ext cx="10738776" cy="2677656"/>
          </a:xfrm>
          <a:prstGeom prst="rect">
            <a:avLst/>
          </a:prstGeom>
          <a:noFill/>
        </p:spPr>
        <p:txBody>
          <a:bodyPr wrap="square" rtlCol="0">
            <a:spAutoFit/>
          </a:bodyPr>
          <a:lstStyle/>
          <a:p>
            <a:pPr lvl="0">
              <a:lnSpc>
                <a:spcPct val="200000"/>
              </a:lnSpc>
            </a:pPr>
            <a:r>
              <a:rPr lang="zh-CN" altLang="en-US" sz="2800" b="1" dirty="0">
                <a:solidFill>
                  <a:prstClr val="black"/>
                </a:solidFill>
                <a:latin typeface="微软雅黑" panose="020B0503020204020204" pitchFamily="34" charset="-122"/>
                <a:ea typeface="微软雅黑" panose="020B0503020204020204" pitchFamily="34" charset="-122"/>
              </a:rPr>
              <a:t>主题活动</a:t>
            </a:r>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a:solidFill>
                  <a:prstClr val="black"/>
                </a:solidFill>
                <a:latin typeface="微软雅黑" panose="020B0503020204020204" pitchFamily="34" charset="-122"/>
                <a:ea typeface="微软雅黑" panose="020B0503020204020204" pitchFamily="34" charset="-122"/>
              </a:rPr>
              <a:t>：欢乐购物街</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在实际情境中认识人民币，能进行简单的单位换算，了解货币的意义，具有勤俭节约的意识，形成初步的金融素</a:t>
            </a:r>
            <a:r>
              <a:rPr lang="zh-CN" altLang="en-US" sz="2800" dirty="0" smtClean="0">
                <a:solidFill>
                  <a:prstClr val="black"/>
                </a:solidFill>
                <a:latin typeface="微软雅黑" panose="020B0503020204020204" pitchFamily="34" charset="-122"/>
                <a:ea typeface="微软雅黑" panose="020B0503020204020204" pitchFamily="34" charset="-122"/>
              </a:rPr>
              <a:t>养。</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71959235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6" y="1833299"/>
            <a:ext cx="10738776" cy="4401205"/>
          </a:xfrm>
          <a:prstGeom prst="rect">
            <a:avLst/>
          </a:prstGeom>
          <a:noFill/>
        </p:spPr>
        <p:txBody>
          <a:bodyPr wrap="square" rtlCol="0">
            <a:spAutoFit/>
          </a:bodyPr>
          <a:lstStyle/>
          <a:p>
            <a:pPr lvl="0"/>
            <a:r>
              <a:rPr lang="zh-CN" altLang="en-US" sz="2800" b="1" dirty="0">
                <a:solidFill>
                  <a:prstClr val="black"/>
                </a:solidFill>
                <a:latin typeface="微软雅黑" panose="020B0503020204020204" pitchFamily="34" charset="-122"/>
                <a:ea typeface="微软雅黑" panose="020B0503020204020204" pitchFamily="34" charset="-122"/>
              </a:rPr>
              <a:t>主题活动</a:t>
            </a:r>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a:solidFill>
                  <a:prstClr val="black"/>
                </a:solidFill>
                <a:latin typeface="微软雅黑" panose="020B0503020204020204" pitchFamily="34" charset="-122"/>
                <a:ea typeface="微软雅黑" panose="020B0503020204020204" pitchFamily="34" charset="-122"/>
              </a:rPr>
              <a:t>：欢乐购物街</a:t>
            </a: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欢乐购物街</a:t>
            </a:r>
          </a:p>
          <a:p>
            <a:pPr lvl="0"/>
            <a:r>
              <a:rPr lang="zh-CN" altLang="en-US" sz="2800" dirty="0">
                <a:solidFill>
                  <a:prstClr val="black"/>
                </a:solidFill>
                <a:latin typeface="微软雅黑" panose="020B0503020204020204" pitchFamily="34" charset="-122"/>
                <a:ea typeface="微软雅黑" panose="020B0503020204020204" pitchFamily="34" charset="-122"/>
              </a:rPr>
              <a:t>在购物活动中对商品进行定价或者买卖，在定价、付钱和找钱等具体活动中，认识人民币的相关知识。</a:t>
            </a:r>
          </a:p>
          <a:p>
            <a:pPr lvl="0"/>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基于生活经验，让学生回顾看到过的和经历过的购物过程，教师设计购物活动，帮助学生在这样的活动中认识并会使用人民币，体会货币单位的换算，加深对加减运算的理解，形成初步的量感。同时，帮助学生感受货币的作用、商品与货币的关系，形成初步的金融素养。</a:t>
            </a:r>
          </a:p>
          <a:p>
            <a:pPr lvl="0"/>
            <a:r>
              <a:rPr lang="zh-CN" altLang="en-US" sz="2800" dirty="0">
                <a:solidFill>
                  <a:prstClr val="black"/>
                </a:solidFill>
                <a:latin typeface="微软雅黑" panose="020B0503020204020204" pitchFamily="34" charset="-122"/>
                <a:ea typeface="微软雅黑" panose="020B0503020204020204" pitchFamily="34" charset="-122"/>
              </a:rPr>
              <a:t>此主题活动可作如下设计。</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3937782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38555" y="1850884"/>
            <a:ext cx="10867292" cy="4401205"/>
          </a:xfrm>
          <a:prstGeom prst="rect">
            <a:avLst/>
          </a:prstGeom>
          <a:noFill/>
        </p:spPr>
        <p:txBody>
          <a:bodyPr wrap="square" rtlCol="0">
            <a:spAutoFit/>
          </a:bodyPr>
          <a:lstStyle/>
          <a:p>
            <a:pPr lvl="0"/>
            <a:r>
              <a:rPr lang="zh-CN" altLang="en-US" sz="2800" b="1" dirty="0">
                <a:solidFill>
                  <a:prstClr val="black"/>
                </a:solidFill>
                <a:latin typeface="微软雅黑" panose="020B0503020204020204" pitchFamily="34" charset="-122"/>
                <a:ea typeface="微软雅黑" panose="020B0503020204020204" pitchFamily="34" charset="-122"/>
              </a:rPr>
              <a:t>主题活动</a:t>
            </a:r>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a:solidFill>
                  <a:prstClr val="black"/>
                </a:solidFill>
                <a:latin typeface="微软雅黑" panose="020B0503020204020204" pitchFamily="34" charset="-122"/>
                <a:ea typeface="微软雅黑" panose="020B0503020204020204" pitchFamily="34" charset="-122"/>
              </a:rPr>
              <a:t>：欢乐购物街</a:t>
            </a: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欢乐购物街</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）筹备购物街  </a:t>
            </a:r>
          </a:p>
          <a:p>
            <a:pPr lvl="0"/>
            <a:r>
              <a:rPr lang="zh-CN" altLang="en-US" sz="2800" dirty="0">
                <a:solidFill>
                  <a:prstClr val="black"/>
                </a:solidFill>
                <a:latin typeface="微软雅黑" panose="020B0503020204020204" pitchFamily="34" charset="-122"/>
                <a:ea typeface="微软雅黑" panose="020B0503020204020204" pitchFamily="34" charset="-122"/>
              </a:rPr>
              <a:t>教师和学生共同筹备，例如：教师准备作为学具的“人民币”，引导学生认识人民币，知道不同面值人民币之间的换算；每名学生带</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件用来买卖的商品，可以是图书、玩具、文具等；师生共同布置购物街。</a:t>
            </a:r>
          </a:p>
          <a:p>
            <a:pPr lvl="0"/>
            <a:r>
              <a:rPr lang="zh-CN" altLang="en-US" sz="2800" dirty="0">
                <a:solidFill>
                  <a:prstClr val="black"/>
                </a:solidFill>
                <a:latin typeface="微软雅黑" panose="020B0503020204020204" pitchFamily="34" charset="-122"/>
                <a:ea typeface="微软雅黑" panose="020B0503020204020204" pitchFamily="34" charset="-122"/>
              </a:rPr>
              <a:t>此活动可以分多次进行，确保每名学生至少经历一次买和卖的过程，引导学生熟悉货币之间的换算，体会买者和卖者操作过程和思考方式的不同，进一步理解加减法的应用，感悟货币与商品的关系，体会货币交流的过程，形成初步的金融素养。</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81379345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7581006"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7207782" cy="584775"/>
          </a:xfrm>
          <a:prstGeom prst="rect">
            <a:avLst/>
          </a:prstGeom>
          <a:noFill/>
        </p:spPr>
        <p:txBody>
          <a:bodyPr wrap="square" rtlCol="0">
            <a:spAutoFit/>
          </a:bodyPr>
          <a:lstStyle/>
          <a:p>
            <a:pPr lvl="0" algn="ctr">
              <a:defRPr/>
            </a:pP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2.2.1 </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小</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学数学课程的核心素养内涵</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17975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4171692"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325820" y="1823138"/>
            <a:ext cx="9335960" cy="3323987"/>
          </a:xfrm>
          <a:prstGeom prst="rect">
            <a:avLst/>
          </a:prstGeom>
          <a:noFill/>
        </p:spPr>
        <p:txBody>
          <a:bodyPr wrap="square" rtlCol="0">
            <a:spAutoFit/>
          </a:bodyPr>
          <a:lstStyle/>
          <a:p>
            <a:pPr marL="457200" lvl="0" indent="-457200">
              <a:lnSpc>
                <a:spcPct val="2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会用数学的眼光观察现实世界；</a:t>
            </a:r>
          </a:p>
          <a:p>
            <a:pPr marL="457200" lvl="0" indent="-457200">
              <a:lnSpc>
                <a:spcPct val="2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会用数学的思维思考现实世界；</a:t>
            </a:r>
          </a:p>
          <a:p>
            <a:pPr marL="457200" lvl="0" indent="-457200">
              <a:lnSpc>
                <a:spcPct val="2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会用数学的语言表达现实世界。</a:t>
            </a:r>
          </a:p>
        </p:txBody>
      </p:sp>
      <p:sp>
        <p:nvSpPr>
          <p:cNvPr id="13" name="矩形 12"/>
          <p:cNvSpPr/>
          <p:nvPr/>
        </p:nvSpPr>
        <p:spPr>
          <a:xfrm>
            <a:off x="882971" y="1165485"/>
            <a:ext cx="4062253"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．核心素养的构成</a:t>
            </a:r>
          </a:p>
        </p:txBody>
      </p:sp>
    </p:spTree>
    <p:extLst>
      <p:ext uri="{BB962C8B-B14F-4D97-AF65-F5344CB8AC3E}">
        <p14:creationId xmlns:p14="http://schemas.microsoft.com/office/powerpoint/2010/main" val="399316928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44065" y="1762959"/>
            <a:ext cx="10673858" cy="4616648"/>
          </a:xfrm>
          <a:prstGeom prst="rect">
            <a:avLst/>
          </a:prstGeom>
          <a:noFill/>
        </p:spPr>
        <p:txBody>
          <a:bodyPr wrap="square" rtlCol="0">
            <a:spAutoFit/>
          </a:bodyPr>
          <a:lstStyle/>
          <a:p>
            <a:pPr lvl="0">
              <a:lnSpc>
                <a:spcPct val="150000"/>
              </a:lnSpc>
            </a:pPr>
            <a:r>
              <a:rPr lang="zh-CN" altLang="en-US" sz="2800" b="1" dirty="0">
                <a:solidFill>
                  <a:prstClr val="black"/>
                </a:solidFill>
                <a:latin typeface="微软雅黑" panose="020B0503020204020204" pitchFamily="34" charset="-122"/>
                <a:ea typeface="微软雅黑" panose="020B0503020204020204" pitchFamily="34" charset="-122"/>
              </a:rPr>
              <a:t>主题活动</a:t>
            </a:r>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a:solidFill>
                  <a:prstClr val="black"/>
                </a:solidFill>
                <a:latin typeface="微软雅黑" panose="020B0503020204020204" pitchFamily="34" charset="-122"/>
                <a:ea typeface="微软雅黑" panose="020B0503020204020204" pitchFamily="34" charset="-122"/>
              </a:rPr>
              <a:t>：欢乐购物街</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欢乐购物街</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）货币小讲堂  </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组织学生对购物过程进行回顾和反思，感知货币的意义；引导学生查阅资料，了解中国货币的历史知识，知道人类最初的货币、现代国家的货币和货币单位，并进行交流，感悟货币的价值、货币与商品的关系，了解简单的金融知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70745756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44065" y="1762959"/>
            <a:ext cx="10673858" cy="2677656"/>
          </a:xfrm>
          <a:prstGeom prst="rect">
            <a:avLst/>
          </a:prstGeom>
          <a:noFill/>
        </p:spPr>
        <p:txBody>
          <a:bodyPr wrap="square" rtlCol="0">
            <a:spAutoFit/>
          </a:bodyPr>
          <a:lstStyle/>
          <a:p>
            <a:pPr lvl="0">
              <a:lnSpc>
                <a:spcPct val="20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3</a:t>
            </a:r>
            <a:r>
              <a:rPr lang="zh-CN" altLang="en-US" sz="2800" b="1" dirty="0" smtClean="0">
                <a:solidFill>
                  <a:prstClr val="black"/>
                </a:solidFill>
                <a:latin typeface="微软雅黑" panose="020B0503020204020204" pitchFamily="34" charset="-122"/>
                <a:ea typeface="微软雅黑" panose="020B0503020204020204" pitchFamily="34" charset="-122"/>
              </a:rPr>
              <a:t>：时间在哪里</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在生活情境中认识时、分、秒，结合生活经验体会并述说时间的长短，了解时间的意义，懂得遵守时</a:t>
            </a:r>
            <a:r>
              <a:rPr lang="zh-CN" altLang="en-US" sz="2800" dirty="0" smtClean="0">
                <a:solidFill>
                  <a:prstClr val="black"/>
                </a:solidFill>
                <a:latin typeface="微软雅黑" panose="020B0503020204020204" pitchFamily="34" charset="-122"/>
                <a:ea typeface="微软雅黑" panose="020B0503020204020204" pitchFamily="34" charset="-122"/>
              </a:rPr>
              <a:t>间。</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8338350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603296" y="1850884"/>
            <a:ext cx="11232383" cy="4401205"/>
          </a:xfrm>
          <a:prstGeom prst="rect">
            <a:avLst/>
          </a:prstGeom>
          <a:noFill/>
        </p:spPr>
        <p:txBody>
          <a:bodyPr wrap="square" rtlCol="0">
            <a:spAutoFit/>
          </a:bodyPr>
          <a:lstStyle/>
          <a:p>
            <a:pPr lvl="0"/>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3</a:t>
            </a:r>
            <a:r>
              <a:rPr lang="zh-CN" altLang="en-US" sz="2800" b="1" dirty="0" smtClean="0">
                <a:solidFill>
                  <a:prstClr val="black"/>
                </a:solidFill>
                <a:latin typeface="微软雅黑" panose="020B0503020204020204" pitchFamily="34" charset="-122"/>
                <a:ea typeface="微软雅黑" panose="020B0503020204020204" pitchFamily="34" charset="-122"/>
              </a:rPr>
              <a:t>：时间在哪里</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时间在哪里</a:t>
            </a:r>
          </a:p>
          <a:p>
            <a:pPr lvl="0"/>
            <a:r>
              <a:rPr lang="zh-CN" altLang="en-US" sz="2800" dirty="0">
                <a:solidFill>
                  <a:prstClr val="black"/>
                </a:solidFill>
                <a:latin typeface="微软雅黑" panose="020B0503020204020204" pitchFamily="34" charset="-122"/>
                <a:ea typeface="微软雅黑" panose="020B0503020204020204" pitchFamily="34" charset="-122"/>
              </a:rPr>
              <a:t>引导学生述说日常生活中与时间有关的事情，认识时间以及时间单位之间的关系，感受时间是对过程的度量。</a:t>
            </a:r>
          </a:p>
          <a:p>
            <a:pPr lvl="0"/>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此主题活动可根据不同学期的教学内容，设计不同的活动内容。</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）时间是什么  </a:t>
            </a:r>
          </a:p>
          <a:p>
            <a:pPr lvl="0"/>
            <a:r>
              <a:rPr lang="zh-CN" altLang="en-US" sz="2800" dirty="0">
                <a:solidFill>
                  <a:prstClr val="black"/>
                </a:solidFill>
                <a:latin typeface="微软雅黑" panose="020B0503020204020204" pitchFamily="34" charset="-122"/>
                <a:ea typeface="微软雅黑" panose="020B0503020204020204" pitchFamily="34" charset="-122"/>
              </a:rPr>
              <a:t>依据学生的生活经验，以讲故事的形式，让学生表述</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分钟、</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秒、</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小时所刻画的过程的长短。例如，回顾运动会跑步的场景，</a:t>
            </a:r>
            <a:r>
              <a:rPr lang="en-US" altLang="zh-CN" sz="2800" dirty="0">
                <a:solidFill>
                  <a:prstClr val="black"/>
                </a:solidFill>
                <a:latin typeface="微软雅黑" panose="020B0503020204020204" pitchFamily="34" charset="-122"/>
                <a:ea typeface="微软雅黑" panose="020B0503020204020204" pitchFamily="34" charset="-122"/>
              </a:rPr>
              <a:t>100</a:t>
            </a:r>
            <a:r>
              <a:rPr lang="zh-CN" altLang="en-US" sz="2800" dirty="0">
                <a:solidFill>
                  <a:prstClr val="black"/>
                </a:solidFill>
                <a:latin typeface="微软雅黑" panose="020B0503020204020204" pitchFamily="34" charset="-122"/>
                <a:ea typeface="微软雅黑" panose="020B0503020204020204" pitchFamily="34" charset="-122"/>
              </a:rPr>
              <a:t>米比赛成绩需要用秒度量，</a:t>
            </a:r>
            <a:r>
              <a:rPr lang="en-US" altLang="zh-CN" sz="2800" dirty="0">
                <a:solidFill>
                  <a:prstClr val="black"/>
                </a:solidFill>
                <a:latin typeface="微软雅黑" panose="020B0503020204020204" pitchFamily="34" charset="-122"/>
                <a:ea typeface="微软雅黑" panose="020B0503020204020204" pitchFamily="34" charset="-122"/>
              </a:rPr>
              <a:t>1 500</a:t>
            </a:r>
            <a:r>
              <a:rPr lang="zh-CN" altLang="en-US" sz="2800" dirty="0">
                <a:solidFill>
                  <a:prstClr val="black"/>
                </a:solidFill>
                <a:latin typeface="微软雅黑" panose="020B0503020204020204" pitchFamily="34" charset="-122"/>
                <a:ea typeface="微软雅黑" panose="020B0503020204020204" pitchFamily="34" charset="-122"/>
              </a:rPr>
              <a:t>米比赛成绩需要用分度量，马拉松比赛成绩需要用小时度量。</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5011811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4616648"/>
          </a:xfrm>
          <a:prstGeom prst="rect">
            <a:avLst/>
          </a:prstGeom>
          <a:noFill/>
        </p:spPr>
        <p:txBody>
          <a:bodyPr wrap="square" rtlCol="0">
            <a:spAutoFit/>
          </a:bodyPr>
          <a:lstStyle/>
          <a:p>
            <a:pPr lvl="0">
              <a:lnSpc>
                <a:spcPct val="15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3</a:t>
            </a:r>
            <a:r>
              <a:rPr lang="zh-CN" altLang="en-US" sz="2800" b="1" dirty="0" smtClean="0">
                <a:solidFill>
                  <a:prstClr val="black"/>
                </a:solidFill>
                <a:latin typeface="微软雅黑" panose="020B0503020204020204" pitchFamily="34" charset="-122"/>
                <a:ea typeface="微软雅黑" panose="020B0503020204020204" pitchFamily="34" charset="-122"/>
              </a:rPr>
              <a:t>：时间在哪里</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时间在哪里</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）时间在哪里  </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根据生活经验，学生通过交流能够认识钟表所示的时间；在此基础上，教师引导学生参照时针、分针、秒针的运动关系，理解时间单位之间的关系。在“拨一拨、说一说、认一认、读一读”等活动中，加深对时间表达的理解。</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82067771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4832092"/>
          </a:xfrm>
          <a:prstGeom prst="rect">
            <a:avLst/>
          </a:prstGeom>
          <a:noFill/>
        </p:spPr>
        <p:txBody>
          <a:bodyPr wrap="square" rtlCol="0">
            <a:spAutoFit/>
          </a:bodyPr>
          <a:lstStyle/>
          <a:p>
            <a:pPr lvl="0"/>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3</a:t>
            </a:r>
            <a:r>
              <a:rPr lang="zh-CN" altLang="en-US" sz="2800" b="1" dirty="0" smtClean="0">
                <a:solidFill>
                  <a:prstClr val="black"/>
                </a:solidFill>
                <a:latin typeface="微软雅黑" panose="020B0503020204020204" pitchFamily="34" charset="-122"/>
                <a:ea typeface="微软雅黑" panose="020B0503020204020204" pitchFamily="34" charset="-122"/>
              </a:rPr>
              <a:t>：时间在哪里</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时间在哪里</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分钟能做什么  </a:t>
            </a:r>
          </a:p>
          <a:p>
            <a:pPr lvl="0"/>
            <a:r>
              <a:rPr lang="zh-CN" altLang="en-US" sz="2800" dirty="0">
                <a:solidFill>
                  <a:prstClr val="black"/>
                </a:solidFill>
                <a:latin typeface="微软雅黑" panose="020B0503020204020204" pitchFamily="34" charset="-122"/>
                <a:ea typeface="微软雅黑" panose="020B0503020204020204" pitchFamily="34" charset="-122"/>
              </a:rPr>
              <a:t>鼓励学生想象并实际操作，感受</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分钟有多长、能做什么，如脉搏能跳多少下，读文章能读多少字，跳绳能跳多少次，积累度量时间的经验。引导学生查阅资料，如蜂鸟</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分钟振动翅膀的次数、蜗牛</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分钟爬行的距离、光</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分钟传播的距离等，加深对时间的认识。</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）计时工具  </a:t>
            </a:r>
          </a:p>
          <a:p>
            <a:pPr lvl="0"/>
            <a:r>
              <a:rPr lang="zh-CN" altLang="en-US" sz="2800" dirty="0">
                <a:solidFill>
                  <a:prstClr val="black"/>
                </a:solidFill>
                <a:latin typeface="微软雅黑" panose="020B0503020204020204" pitchFamily="34" charset="-122"/>
                <a:ea typeface="微软雅黑" panose="020B0503020204020204" pitchFamily="34" charset="-122"/>
              </a:rPr>
              <a:t>展示中国古代的计时工具，如漏壶、滴漏，解释其中的原理，让学生体会逝水流年的意境。鼓励学生收集机械钟表和电子钟表的图片，感受科学计时的进步。</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5542107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2677656"/>
          </a:xfrm>
          <a:prstGeom prst="rect">
            <a:avLst/>
          </a:prstGeom>
          <a:noFill/>
        </p:spPr>
        <p:txBody>
          <a:bodyPr wrap="square" rtlCol="0">
            <a:spAutoFit/>
          </a:bodyPr>
          <a:lstStyle/>
          <a:p>
            <a:pPr lvl="0">
              <a:lnSpc>
                <a:spcPct val="20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4</a:t>
            </a:r>
            <a:r>
              <a:rPr lang="zh-CN" altLang="en-US" sz="2800" b="1" dirty="0" smtClean="0">
                <a:solidFill>
                  <a:prstClr val="black"/>
                </a:solidFill>
                <a:latin typeface="微软雅黑" panose="020B0503020204020204" pitchFamily="34" charset="-122"/>
                <a:ea typeface="微软雅黑" panose="020B0503020204020204" pitchFamily="34" charset="-122"/>
              </a:rPr>
              <a:t>：我的教室</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在日常生活情境中，会用上、下、左、右、前、后描述物体的相对位置；认识东、南、西、北四个方向。形成初步的空间观念。</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76684764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970318"/>
          </a:xfrm>
          <a:prstGeom prst="rect">
            <a:avLst/>
          </a:prstGeom>
          <a:noFill/>
        </p:spPr>
        <p:txBody>
          <a:bodyPr wrap="square" rtlCol="0">
            <a:spAutoFit/>
          </a:bodyPr>
          <a:lstStyle/>
          <a:p>
            <a:pPr lvl="0">
              <a:lnSpc>
                <a:spcPct val="15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4</a:t>
            </a:r>
            <a:r>
              <a:rPr lang="zh-CN" altLang="en-US" sz="2800" b="1" dirty="0" smtClean="0">
                <a:solidFill>
                  <a:prstClr val="black"/>
                </a:solidFill>
                <a:latin typeface="微软雅黑" panose="020B0503020204020204" pitchFamily="34" charset="-122"/>
                <a:ea typeface="微软雅黑" panose="020B0503020204020204" pitchFamily="34" charset="-122"/>
              </a:rPr>
              <a:t>：我的教室</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 </a:t>
            </a:r>
            <a:r>
              <a:rPr lang="zh-CN" altLang="en-US" sz="2800" dirty="0">
                <a:solidFill>
                  <a:prstClr val="black"/>
                </a:solidFill>
                <a:latin typeface="微软雅黑" panose="020B0503020204020204" pitchFamily="34" charset="-122"/>
                <a:ea typeface="微软雅黑" panose="020B0503020204020204" pitchFamily="34" charset="-122"/>
              </a:rPr>
              <a:t>在</a:t>
            </a:r>
            <a:r>
              <a:rPr lang="zh-CN" altLang="en-US" sz="2800" dirty="0" smtClean="0">
                <a:solidFill>
                  <a:prstClr val="black"/>
                </a:solidFill>
                <a:latin typeface="微软雅黑" panose="020B0503020204020204" pitchFamily="34" charset="-122"/>
                <a:ea typeface="微软雅黑" panose="020B0503020204020204" pitchFamily="34" charset="-122"/>
              </a:rPr>
              <a:t>具</a:t>
            </a:r>
            <a:r>
              <a:rPr lang="zh-CN" altLang="en-US" sz="2800" dirty="0">
                <a:solidFill>
                  <a:prstClr val="black"/>
                </a:solidFill>
                <a:latin typeface="微软雅黑" panose="020B0503020204020204" pitchFamily="34" charset="-122"/>
                <a:ea typeface="微软雅黑" panose="020B0503020204020204" pitchFamily="34" charset="-122"/>
              </a:rPr>
              <a:t>体场景的描述中学习表示位置、方向的词语，并了解这些位置、方向的相对性，能够在生活中使用这些词语表达方位。</a:t>
            </a:r>
          </a:p>
          <a:p>
            <a:pPr lvl="0">
              <a:lnSpc>
                <a:spcPct val="15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此主题活动可以根据不同学期的教学内容，设定不同的活动内容。可以从下面的具体内容中选择，也可以补充或设计其他的内</a:t>
            </a:r>
            <a:r>
              <a:rPr lang="zh-CN" altLang="en-US" sz="2800" dirty="0" smtClean="0">
                <a:solidFill>
                  <a:prstClr val="black"/>
                </a:solidFill>
                <a:latin typeface="微软雅黑" panose="020B0503020204020204" pitchFamily="34" charset="-122"/>
                <a:ea typeface="微软雅黑" panose="020B0503020204020204" pitchFamily="34" charset="-122"/>
              </a:rPr>
              <a:t>容。</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51358874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970318"/>
          </a:xfrm>
          <a:prstGeom prst="rect">
            <a:avLst/>
          </a:prstGeom>
          <a:noFill/>
        </p:spPr>
        <p:txBody>
          <a:bodyPr wrap="square" rtlCol="0">
            <a:spAutoFit/>
          </a:bodyPr>
          <a:lstStyle/>
          <a:p>
            <a:pPr lvl="0">
              <a:lnSpc>
                <a:spcPct val="15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4</a:t>
            </a:r>
            <a:r>
              <a:rPr lang="zh-CN" altLang="en-US" sz="2800" b="1" dirty="0" smtClean="0">
                <a:solidFill>
                  <a:prstClr val="black"/>
                </a:solidFill>
                <a:latin typeface="微软雅黑" panose="020B0503020204020204" pitchFamily="34" charset="-122"/>
                <a:ea typeface="微软雅黑" panose="020B0503020204020204" pitchFamily="34" charset="-122"/>
              </a:rPr>
              <a:t>：我的教室</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）我的教室</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通过向他人介绍“教室里有什么”“我在教室里的位置”等，帮助学生联系生活中描述物体位置的经验，正确使用上、下、左、右、前、后等词语描述物体的位置，辨别自己的东、南、西、北方向分别是谁，在辨别和应用中体会方位的相对性。</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880403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970318"/>
          </a:xfrm>
          <a:prstGeom prst="rect">
            <a:avLst/>
          </a:prstGeom>
          <a:noFill/>
        </p:spPr>
        <p:txBody>
          <a:bodyPr wrap="square" rtlCol="0">
            <a:spAutoFit/>
          </a:bodyPr>
          <a:lstStyle/>
          <a:p>
            <a:pPr lvl="0">
              <a:lnSpc>
                <a:spcPct val="15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4</a:t>
            </a:r>
            <a:r>
              <a:rPr lang="zh-CN" altLang="en-US" sz="2800" b="1" dirty="0" smtClean="0">
                <a:solidFill>
                  <a:prstClr val="black"/>
                </a:solidFill>
                <a:latin typeface="微软雅黑" panose="020B0503020204020204" pitchFamily="34" charset="-122"/>
                <a:ea typeface="微软雅黑" panose="020B0503020204020204" pitchFamily="34" charset="-122"/>
              </a:rPr>
              <a:t>：我的教室</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）我的学校</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结合学校周围的标志性建筑，用东、南、西、北等词语向他人介绍自己学校所在的位置。</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指导学生开展合作，制作学校周围建筑的示意图，结合图用东、南、西、北等词语介绍学校周围建筑物之间的相对位置关系。</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880403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323987"/>
          </a:xfrm>
          <a:prstGeom prst="rect">
            <a:avLst/>
          </a:prstGeom>
          <a:noFill/>
        </p:spPr>
        <p:txBody>
          <a:bodyPr wrap="square" rtlCol="0">
            <a:spAutoFit/>
          </a:bodyPr>
          <a:lstStyle/>
          <a:p>
            <a:pPr lvl="0">
              <a:lnSpc>
                <a:spcPct val="15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4</a:t>
            </a:r>
            <a:r>
              <a:rPr lang="zh-CN" altLang="en-US" sz="2800" b="1" dirty="0" smtClean="0">
                <a:solidFill>
                  <a:prstClr val="black"/>
                </a:solidFill>
                <a:latin typeface="微软雅黑" panose="020B0503020204020204" pitchFamily="34" charset="-122"/>
                <a:ea typeface="微软雅黑" panose="020B0503020204020204" pitchFamily="34" charset="-122"/>
              </a:rPr>
              <a:t>：我的教室</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）我的房间</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指导学生迁移介绍教室的经验，回到家中运用这些表示方位的词，向他人介绍自己的房间或家中的某个房间，可以将介绍的过程录制成视频。教师组织学生观看视频，对同伴的介绍进行评价。</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33032534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8" y="181579"/>
            <a:ext cx="3784089"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8" y="279285"/>
            <a:ext cx="3784089"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800" b="1" dirty="0">
                <a:solidFill>
                  <a:prstClr val="black"/>
                </a:solidFill>
                <a:latin typeface="微软雅黑" panose="020B0503020204020204" charset="-122"/>
                <a:ea typeface="微软雅黑" panose="020B0503020204020204" charset="-122"/>
                <a:sym typeface="微软雅黑" panose="020B0503020204020204" charset="-122"/>
              </a:rPr>
              <a:t>主要内容</a:t>
            </a:r>
            <a:endParaRPr kumimoji="0" lang="zh-CN" altLang="en-US" sz="28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4"/>
          <p:cNvSpPr txBox="1"/>
          <p:nvPr/>
        </p:nvSpPr>
        <p:spPr>
          <a:xfrm>
            <a:off x="1116558" y="1233229"/>
            <a:ext cx="10426713" cy="4401205"/>
          </a:xfrm>
          <a:prstGeom prst="rect">
            <a:avLst/>
          </a:prstGeom>
          <a:noFill/>
        </p:spPr>
        <p:txBody>
          <a:bodyPr wrap="square" rtlCol="0">
            <a:spAutoFit/>
          </a:bodyPr>
          <a:lstStyle/>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解析</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义务教育数学课程标准（</a:t>
            </a:r>
            <a:r>
              <a:rPr lang="en-US" altLang="zh-CN" sz="2800" dirty="0" smtClean="0">
                <a:solidFill>
                  <a:prstClr val="black"/>
                </a:solidFill>
                <a:latin typeface="微软雅黑" panose="020B0503020204020204" pitchFamily="34" charset="-122"/>
                <a:ea typeface="微软雅黑" panose="020B0503020204020204" pitchFamily="34" charset="-122"/>
              </a:rPr>
              <a:t>2022</a:t>
            </a:r>
            <a:r>
              <a:rPr lang="zh-CN" altLang="en-US" sz="2800" dirty="0" smtClean="0">
                <a:solidFill>
                  <a:prstClr val="black"/>
                </a:solidFill>
                <a:latin typeface="微软雅黑" panose="020B0503020204020204" pitchFamily="34" charset="-122"/>
                <a:ea typeface="微软雅黑" panose="020B0503020204020204" pitchFamily="34" charset="-122"/>
              </a:rPr>
              <a:t>年</a:t>
            </a:r>
            <a:r>
              <a:rPr lang="zh-CN" altLang="en-US" sz="2800" dirty="0">
                <a:solidFill>
                  <a:prstClr val="black"/>
                </a:solidFill>
                <a:latin typeface="微软雅黑" panose="020B0503020204020204" pitchFamily="34" charset="-122"/>
                <a:ea typeface="微软雅黑" panose="020B0503020204020204" pitchFamily="34" charset="-122"/>
              </a:rPr>
              <a:t>版）</a:t>
            </a:r>
            <a:r>
              <a:rPr lang="en-US" altLang="zh-CN" sz="2800" dirty="0">
                <a:solidFill>
                  <a:prstClr val="black"/>
                </a:solidFill>
                <a:latin typeface="微软雅黑" panose="020B0503020204020204" pitchFamily="34" charset="-122"/>
                <a:ea typeface="微软雅黑" panose="020B0503020204020204" pitchFamily="34" charset="-122"/>
              </a:rPr>
              <a:t>》</a:t>
            </a:r>
          </a:p>
          <a:p>
            <a:pPr lvl="0">
              <a:lnSpc>
                <a:spcPct val="200000"/>
              </a:lnSpc>
            </a:pPr>
            <a:r>
              <a:rPr lang="en-US" altLang="zh-CN" sz="2800" dirty="0">
                <a:solidFill>
                  <a:prstClr val="black"/>
                </a:solidFill>
                <a:latin typeface="微软雅黑" panose="020B0503020204020204" pitchFamily="34" charset="-122"/>
                <a:ea typeface="微软雅黑" panose="020B0503020204020204" pitchFamily="34" charset="-122"/>
              </a:rPr>
              <a:t>2.1 </a:t>
            </a:r>
            <a:r>
              <a:rPr lang="zh-CN" altLang="en-US" sz="2800" dirty="0">
                <a:solidFill>
                  <a:prstClr val="black"/>
                </a:solidFill>
                <a:latin typeface="微软雅黑" panose="020B0503020204020204" pitchFamily="34" charset="-122"/>
                <a:ea typeface="微软雅黑" panose="020B0503020204020204" pitchFamily="34" charset="-122"/>
              </a:rPr>
              <a:t>小学数学课程的发展</a:t>
            </a:r>
          </a:p>
          <a:p>
            <a:pPr lvl="0">
              <a:lnSpc>
                <a:spcPct val="200000"/>
              </a:lnSpc>
            </a:pPr>
            <a:r>
              <a:rPr lang="en-US" altLang="zh-CN" sz="2800" dirty="0">
                <a:solidFill>
                  <a:prstClr val="black"/>
                </a:solidFill>
                <a:latin typeface="微软雅黑" panose="020B0503020204020204" pitchFamily="34" charset="-122"/>
                <a:ea typeface="微软雅黑" panose="020B0503020204020204" pitchFamily="34" charset="-122"/>
              </a:rPr>
              <a:t>2.2 </a:t>
            </a:r>
            <a:r>
              <a:rPr lang="zh-CN" altLang="en-US" sz="2800" dirty="0">
                <a:solidFill>
                  <a:prstClr val="black"/>
                </a:solidFill>
                <a:latin typeface="微软雅黑" panose="020B0503020204020204" pitchFamily="34" charset="-122"/>
                <a:ea typeface="微软雅黑" panose="020B0503020204020204" pitchFamily="34" charset="-122"/>
              </a:rPr>
              <a:t>小学数学课程目标</a:t>
            </a:r>
          </a:p>
          <a:p>
            <a:pPr lvl="0">
              <a:lnSpc>
                <a:spcPct val="200000"/>
              </a:lnSpc>
            </a:pPr>
            <a:r>
              <a:rPr lang="en-US" altLang="zh-CN" sz="2800" dirty="0">
                <a:solidFill>
                  <a:prstClr val="black"/>
                </a:solidFill>
                <a:latin typeface="微软雅黑" panose="020B0503020204020204" pitchFamily="34" charset="-122"/>
                <a:ea typeface="微软雅黑" panose="020B0503020204020204" pitchFamily="34" charset="-122"/>
              </a:rPr>
              <a:t>2.3 </a:t>
            </a:r>
            <a:r>
              <a:rPr lang="zh-CN" altLang="en-US" sz="2800" dirty="0">
                <a:solidFill>
                  <a:prstClr val="black"/>
                </a:solidFill>
                <a:latin typeface="微软雅黑" panose="020B0503020204020204" pitchFamily="34" charset="-122"/>
                <a:ea typeface="微软雅黑" panose="020B0503020204020204" pitchFamily="34" charset="-122"/>
              </a:rPr>
              <a:t>小学数学课程内容</a:t>
            </a:r>
          </a:p>
          <a:p>
            <a:pPr lvl="0">
              <a:lnSpc>
                <a:spcPct val="200000"/>
              </a:lnSpc>
            </a:pPr>
            <a:r>
              <a:rPr lang="en-US" altLang="zh-CN" sz="2800" dirty="0">
                <a:solidFill>
                  <a:prstClr val="black"/>
                </a:solidFill>
                <a:latin typeface="微软雅黑" panose="020B0503020204020204" pitchFamily="34" charset="-122"/>
                <a:ea typeface="微软雅黑" panose="020B0503020204020204" pitchFamily="34" charset="-122"/>
              </a:rPr>
              <a:t>2.4 </a:t>
            </a:r>
            <a:r>
              <a:rPr lang="zh-CN" altLang="en-US" sz="2800" dirty="0">
                <a:solidFill>
                  <a:prstClr val="black"/>
                </a:solidFill>
                <a:latin typeface="微软雅黑" panose="020B0503020204020204" pitchFamily="34" charset="-122"/>
                <a:ea typeface="微软雅黑" panose="020B0503020204020204" pitchFamily="34" charset="-122"/>
              </a:rPr>
              <a:t>小学数学课程资源的开发与利用</a:t>
            </a:r>
          </a:p>
        </p:txBody>
      </p:sp>
    </p:spTree>
    <p:extLst>
      <p:ext uri="{BB962C8B-B14F-4D97-AF65-F5344CB8AC3E}">
        <p14:creationId xmlns:p14="http://schemas.microsoft.com/office/powerpoint/2010/main" val="159785279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334984"/>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1745733"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56089"/>
            <a:ext cx="10163274" cy="3247877"/>
          </a:xfrm>
          <a:prstGeom prst="rect">
            <a:avLst/>
          </a:prstGeom>
          <a:noFill/>
        </p:spPr>
        <p:txBody>
          <a:bodyPr wrap="square" rtlCol="0">
            <a:spAutoFit/>
          </a:bodyPr>
          <a:lstStyle/>
          <a:p>
            <a:pPr marL="457200" lvl="0" indent="-457200">
              <a:lnSpc>
                <a:spcPct val="1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数感主要是指对于数与数量、数量关系及运算结果的直观感悟。</a:t>
            </a:r>
          </a:p>
          <a:p>
            <a:pPr marL="457200" lvl="0" indent="-457200">
              <a:lnSpc>
                <a:spcPct val="1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数感是形成抽象能力的经验基础。建立数感有助于理解数的意义和数量关系，初步感受数学表达的简洁与精确，增强好奇心，培养学习数学的兴趣。</a:t>
            </a:r>
          </a:p>
        </p:txBody>
      </p:sp>
      <p:sp>
        <p:nvSpPr>
          <p:cNvPr id="13" name="矩形 12"/>
          <p:cNvSpPr/>
          <p:nvPr/>
        </p:nvSpPr>
        <p:spPr>
          <a:xfrm>
            <a:off x="845649" y="1165485"/>
            <a:ext cx="1804245"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１</a:t>
            </a: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数感</a:t>
            </a:r>
          </a:p>
        </p:txBody>
      </p:sp>
    </p:spTree>
    <p:extLst>
      <p:ext uri="{BB962C8B-B14F-4D97-AF65-F5344CB8AC3E}">
        <p14:creationId xmlns:p14="http://schemas.microsoft.com/office/powerpoint/2010/main" val="249995510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98129"/>
            <a:ext cx="10650854" cy="4573560"/>
          </a:xfrm>
          <a:prstGeom prst="rect">
            <a:avLst/>
          </a:prstGeom>
          <a:noFill/>
        </p:spPr>
        <p:txBody>
          <a:bodyPr wrap="square" rtlCol="0">
            <a:spAutoFit/>
          </a:bodyPr>
          <a:lstStyle/>
          <a:p>
            <a:pPr lvl="0">
              <a:lnSpc>
                <a:spcPct val="13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5</a:t>
            </a:r>
            <a:r>
              <a:rPr lang="zh-CN" altLang="en-US" sz="2800" b="1" dirty="0" smtClean="0">
                <a:solidFill>
                  <a:prstClr val="black"/>
                </a:solidFill>
                <a:latin typeface="微软雅黑" panose="020B0503020204020204" pitchFamily="34" charset="-122"/>
                <a:ea typeface="微软雅黑" panose="020B0503020204020204" pitchFamily="34" charset="-122"/>
              </a:rPr>
              <a:t>：身体上的尺子</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例 引</a:t>
            </a:r>
            <a:r>
              <a:rPr lang="zh-CN" altLang="en-US" sz="2800" dirty="0">
                <a:solidFill>
                  <a:prstClr val="black"/>
                </a:solidFill>
                <a:latin typeface="微软雅黑" panose="020B0503020204020204" pitchFamily="34" charset="-122"/>
                <a:ea typeface="微软雅黑" panose="020B0503020204020204" pitchFamily="34" charset="-122"/>
              </a:rPr>
              <a:t>导学生发现自己身体上的长度单位，经历用身体上的长度单位测量物体的过程，直观理解度量的意义。</a:t>
            </a:r>
          </a:p>
          <a:p>
            <a:pPr lvl="0">
              <a:lnSpc>
                <a:spcPct val="13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学生对测量的学习不应停留在对标准测量单位的认识，还应了解非标准测量单位，能根据实际需求选择或创造合适的单位，能进行合理估测。应从长度测量的学习开始，通过主题活动帮助学生逐步在具体测量活动中加深对度量思想的体会。</a:t>
            </a: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此主题活动可作如下设计。</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81216685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833299"/>
            <a:ext cx="10650854" cy="4401205"/>
          </a:xfrm>
          <a:prstGeom prst="rect">
            <a:avLst/>
          </a:prstGeom>
          <a:noFill/>
        </p:spPr>
        <p:txBody>
          <a:bodyPr wrap="square" rtlCol="0">
            <a:spAutoFit/>
          </a:bodyPr>
          <a:lstStyle/>
          <a:p>
            <a:pPr lvl="0"/>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5</a:t>
            </a:r>
            <a:r>
              <a:rPr lang="zh-CN" altLang="en-US" sz="2800" b="1" dirty="0" smtClean="0">
                <a:solidFill>
                  <a:prstClr val="black"/>
                </a:solidFill>
                <a:latin typeface="微软雅黑" panose="020B0503020204020204" pitchFamily="34" charset="-122"/>
                <a:ea typeface="微软雅黑" panose="020B0503020204020204" pitchFamily="34" charset="-122"/>
              </a:rPr>
              <a:t>：身体上的尺子</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）发现身体上的“长度”</a:t>
            </a:r>
          </a:p>
          <a:p>
            <a:pPr lvl="0"/>
            <a:r>
              <a:rPr lang="zh-CN" altLang="en-US" sz="2800" dirty="0">
                <a:solidFill>
                  <a:prstClr val="black"/>
                </a:solidFill>
                <a:latin typeface="微软雅黑" panose="020B0503020204020204" pitchFamily="34" charset="-122"/>
                <a:ea typeface="微软雅黑" panose="020B0503020204020204" pitchFamily="34" charset="-122"/>
              </a:rPr>
              <a:t>带领学生，探索发现藏在自己身体上的“长度”，如拳头一周的长度、手腕一周的长度、手掌长、脚掌长、头长、一拃长、一步长、一庹长、身高等。</a:t>
            </a:r>
          </a:p>
          <a:p>
            <a:pPr lvl="0"/>
            <a:r>
              <a:rPr lang="zh-CN" altLang="en-US" sz="2800" dirty="0">
                <a:solidFill>
                  <a:prstClr val="black"/>
                </a:solidFill>
                <a:latin typeface="微软雅黑" panose="020B0503020204020204" pitchFamily="34" charset="-122"/>
                <a:ea typeface="微软雅黑" panose="020B0503020204020204" pitchFamily="34" charset="-122"/>
              </a:rPr>
              <a:t>指导小组分工合作，先估一估身体上这些“长度”有多长，然后选择米、厘米等合适的单位，动手测量并记录数据。通过比较估计与测量得到的数据，加深对米、厘米等长度单位的感受，丰富测量的经验；通过比较自己身体上这些“长度”之间的关系，发现身体上“长度”的奥秘，如自己的一庹长大约等于身高。</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94791906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850884"/>
            <a:ext cx="10650854" cy="3970318"/>
          </a:xfrm>
          <a:prstGeom prst="rect">
            <a:avLst/>
          </a:prstGeom>
          <a:noFill/>
        </p:spPr>
        <p:txBody>
          <a:bodyPr wrap="square" rtlCol="0">
            <a:spAutoFit/>
          </a:bodyPr>
          <a:lstStyle/>
          <a:p>
            <a:pPr lvl="0"/>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5</a:t>
            </a:r>
            <a:r>
              <a:rPr lang="zh-CN" altLang="en-US" sz="2800" b="1" dirty="0" smtClean="0">
                <a:solidFill>
                  <a:prstClr val="black"/>
                </a:solidFill>
                <a:latin typeface="微软雅黑" panose="020B0503020204020204" pitchFamily="34" charset="-122"/>
                <a:ea typeface="微软雅黑" panose="020B0503020204020204" pitchFamily="34" charset="-122"/>
              </a:rPr>
              <a:t>：身体上的尺子</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）用身体上的尺子测量</a:t>
            </a:r>
          </a:p>
          <a:p>
            <a:pPr lvl="0"/>
            <a:r>
              <a:rPr lang="zh-CN" altLang="en-US" sz="2800" dirty="0">
                <a:solidFill>
                  <a:prstClr val="black"/>
                </a:solidFill>
                <a:latin typeface="微软雅黑" panose="020B0503020204020204" pitchFamily="34" charset="-122"/>
                <a:ea typeface="微软雅黑" panose="020B0503020204020204" pitchFamily="34" charset="-122"/>
              </a:rPr>
              <a:t>用身体上的尺子作为测量工具，开展实际的测量活动。如用自己的步长作单位，测量教室、走廊的长度，甚至可以测量从家到学校的路程；用自己的一拃长作单位，测量教室黑板、家里沙发的长度；用自己的一庹长去测量一棵大树树干一周的长度。在测量中体会单位的选择及估测的策略方法。</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）交流我们的发现</a:t>
            </a:r>
          </a:p>
          <a:p>
            <a:pPr lvl="0"/>
            <a:r>
              <a:rPr lang="zh-CN" altLang="en-US" sz="2800" dirty="0">
                <a:solidFill>
                  <a:prstClr val="black"/>
                </a:solidFill>
                <a:latin typeface="微软雅黑" panose="020B0503020204020204" pitchFamily="34" charset="-122"/>
                <a:ea typeface="微软雅黑" panose="020B0503020204020204" pitchFamily="34" charset="-122"/>
              </a:rPr>
              <a:t>组织学生交流活动感受，鼓励学生表达发现与收获。</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29033627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539430"/>
          </a:xfrm>
          <a:prstGeom prst="rect">
            <a:avLst/>
          </a:prstGeom>
          <a:noFill/>
        </p:spPr>
        <p:txBody>
          <a:bodyPr wrap="square" rtlCol="0">
            <a:spAutoFit/>
          </a:bodyPr>
          <a:lstStyle/>
          <a:p>
            <a:pPr lvl="0">
              <a:lnSpc>
                <a:spcPct val="20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a:solidFill>
                  <a:prstClr val="black"/>
                </a:solidFill>
                <a:latin typeface="微软雅黑" panose="020B0503020204020204" pitchFamily="34" charset="-122"/>
                <a:ea typeface="微软雅黑" panose="020B0503020204020204" pitchFamily="34" charset="-122"/>
              </a:rPr>
              <a:t>6</a:t>
            </a:r>
            <a:r>
              <a:rPr lang="zh-CN" altLang="en-US" sz="2800" b="1" dirty="0" smtClean="0">
                <a:solidFill>
                  <a:prstClr val="black"/>
                </a:solidFill>
                <a:latin typeface="微软雅黑" panose="020B0503020204020204" pitchFamily="34" charset="-122"/>
                <a:ea typeface="微软雅黑" panose="020B0503020204020204" pitchFamily="34" charset="-122"/>
              </a:rPr>
              <a:t>：数学连环画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结合自己的生活，运用学过的数学知识记录自己的经历，或述说一个含有数学知识的小故事，表达对数量关系的理解，感受数学知识与现实生活的联系。</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58353791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80544"/>
            <a:ext cx="10650854" cy="4745915"/>
          </a:xfrm>
          <a:prstGeom prst="rect">
            <a:avLst/>
          </a:prstGeom>
          <a:noFill/>
        </p:spPr>
        <p:txBody>
          <a:bodyPr wrap="square" rtlCol="0">
            <a:spAutoFit/>
          </a:bodyPr>
          <a:lstStyle/>
          <a:p>
            <a:pPr lvl="0">
              <a:lnSpc>
                <a:spcPct val="12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a:solidFill>
                  <a:prstClr val="black"/>
                </a:solidFill>
                <a:latin typeface="微软雅黑" panose="020B0503020204020204" pitchFamily="34" charset="-122"/>
                <a:ea typeface="微软雅黑" panose="020B0503020204020204" pitchFamily="34" charset="-122"/>
              </a:rPr>
              <a:t>6</a:t>
            </a:r>
            <a:r>
              <a:rPr lang="zh-CN" altLang="en-US" sz="2800" b="1" dirty="0" smtClean="0">
                <a:solidFill>
                  <a:prstClr val="black"/>
                </a:solidFill>
                <a:latin typeface="微软雅黑" panose="020B0503020204020204" pitchFamily="34" charset="-122"/>
                <a:ea typeface="微软雅黑" panose="020B0503020204020204" pitchFamily="34" charset="-122"/>
              </a:rPr>
              <a:t>：数学连环画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引</a:t>
            </a:r>
            <a:r>
              <a:rPr lang="zh-CN" altLang="en-US" sz="2800" dirty="0">
                <a:solidFill>
                  <a:prstClr val="black"/>
                </a:solidFill>
                <a:latin typeface="微软雅黑" panose="020B0503020204020204" pitchFamily="34" charset="-122"/>
                <a:ea typeface="微软雅黑" panose="020B0503020204020204" pitchFamily="34" charset="-122"/>
              </a:rPr>
              <a:t>导学生经历创作数学故事的过程，让学生自主决定故事的内容和表现形式，积累规划做事的经验，增强学习数学的兴趣。</a:t>
            </a:r>
          </a:p>
          <a:p>
            <a:pPr lvl="0">
              <a:lnSpc>
                <a:spcPct val="12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学生结合自己的生活，运用已经学过的数学知识，记录自己的经历；或者编一个含有数学信息的小故事，然后将这个故事画出来，做成小小连环画，与同学们分享。</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此主题活动为跨学科主题学习，学生需要运用文字、图画记录故事，设计连环画，并用自己的语言讲故事。</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此主题活动可作如下设计。</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09982485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80544"/>
            <a:ext cx="10650854" cy="4228850"/>
          </a:xfrm>
          <a:prstGeom prst="rect">
            <a:avLst/>
          </a:prstGeom>
          <a:noFill/>
        </p:spPr>
        <p:txBody>
          <a:bodyPr wrap="square" rtlCol="0">
            <a:spAutoFit/>
          </a:bodyPr>
          <a:lstStyle/>
          <a:p>
            <a:pPr lvl="0">
              <a:lnSpc>
                <a:spcPct val="12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a:solidFill>
                  <a:prstClr val="black"/>
                </a:solidFill>
                <a:latin typeface="微软雅黑" panose="020B0503020204020204" pitchFamily="34" charset="-122"/>
                <a:ea typeface="微软雅黑" panose="020B0503020204020204" pitchFamily="34" charset="-122"/>
              </a:rPr>
              <a:t>6</a:t>
            </a:r>
            <a:r>
              <a:rPr lang="zh-CN" altLang="en-US" sz="2800" b="1" dirty="0" smtClean="0">
                <a:solidFill>
                  <a:prstClr val="black"/>
                </a:solidFill>
                <a:latin typeface="微软雅黑" panose="020B0503020204020204" pitchFamily="34" charset="-122"/>
                <a:ea typeface="微软雅黑" panose="020B0503020204020204" pitchFamily="34" charset="-122"/>
              </a:rPr>
              <a:t>：数学连环画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）说说“我的生活”</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引导学生梳理自己的生活中哪些活动、事件包含与数学相关的信息，或者需要用数学知识解决的问题，帮助学生找到这些信息。例如：周末去动物园，从不同方向上看到的小动物；和爸爸、妈妈出去买东西，每件多少元，买了几件；去奶奶家，坐</a:t>
            </a:r>
            <a:r>
              <a:rPr lang="en-US" altLang="zh-CN" sz="2800" dirty="0">
                <a:solidFill>
                  <a:prstClr val="black"/>
                </a:solidFill>
                <a:latin typeface="微软雅黑" panose="020B0503020204020204" pitchFamily="34" charset="-122"/>
                <a:ea typeface="微软雅黑" panose="020B0503020204020204" pitchFamily="34" charset="-122"/>
              </a:rPr>
              <a:t>23</a:t>
            </a:r>
            <a:r>
              <a:rPr lang="zh-CN" altLang="en-US" sz="2800" dirty="0">
                <a:solidFill>
                  <a:prstClr val="black"/>
                </a:solidFill>
                <a:latin typeface="微软雅黑" panose="020B0503020204020204" pitchFamily="34" charset="-122"/>
                <a:ea typeface="微软雅黑" panose="020B0503020204020204" pitchFamily="34" charset="-122"/>
              </a:rPr>
              <a:t>路公共汽车，奶奶家书架中物品摆设的上、下位置；和同学玩七巧板，摆出了不同的人物、武器，展开了“战斗”；自己完成的一道数学趣题；等等。</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6226530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833299"/>
            <a:ext cx="10650854" cy="4228850"/>
          </a:xfrm>
          <a:prstGeom prst="rect">
            <a:avLst/>
          </a:prstGeom>
          <a:noFill/>
        </p:spPr>
        <p:txBody>
          <a:bodyPr wrap="square" rtlCol="0">
            <a:spAutoFit/>
          </a:bodyPr>
          <a:lstStyle/>
          <a:p>
            <a:pPr lvl="0">
              <a:lnSpc>
                <a:spcPct val="12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a:solidFill>
                  <a:prstClr val="black"/>
                </a:solidFill>
                <a:latin typeface="微软雅黑" panose="020B0503020204020204" pitchFamily="34" charset="-122"/>
                <a:ea typeface="微软雅黑" panose="020B0503020204020204" pitchFamily="34" charset="-122"/>
              </a:rPr>
              <a:t>6</a:t>
            </a:r>
            <a:r>
              <a:rPr lang="zh-CN" altLang="en-US" sz="2800" b="1" dirty="0" smtClean="0">
                <a:solidFill>
                  <a:prstClr val="black"/>
                </a:solidFill>
                <a:latin typeface="微软雅黑" panose="020B0503020204020204" pitchFamily="34" charset="-122"/>
                <a:ea typeface="微软雅黑" panose="020B0503020204020204" pitchFamily="34" charset="-122"/>
              </a:rPr>
              <a:t>：数学连环画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）画出“数学故事”</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学生动手画出“数学故事”。指导学生能尽量准确、完整地呈现和表述故事中的数学信息及数量关系。对连环画由几“格”组成不作要求。</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）组织“我们的故事会”</a:t>
            </a:r>
          </a:p>
          <a:p>
            <a:pPr lvl="0">
              <a:lnSpc>
                <a:spcPct val="120000"/>
              </a:lnSpc>
            </a:pPr>
            <a:r>
              <a:rPr lang="zh-CN" altLang="en-US" sz="2800" dirty="0">
                <a:solidFill>
                  <a:prstClr val="black"/>
                </a:solidFill>
                <a:latin typeface="微软雅黑" panose="020B0503020204020204" pitchFamily="34" charset="-122"/>
                <a:ea typeface="微软雅黑" panose="020B0503020204020204" pitchFamily="34" charset="-122"/>
              </a:rPr>
              <a:t>组织学生分享自己的故事，一起交流、讨论连环画中的数学信息和问题</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6226530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833299"/>
            <a:ext cx="10650854" cy="4616648"/>
          </a:xfrm>
          <a:prstGeom prst="rect">
            <a:avLst/>
          </a:prstGeom>
          <a:noFill/>
        </p:spPr>
        <p:txBody>
          <a:bodyPr wrap="square" rtlCol="0">
            <a:spAutoFit/>
          </a:bodyPr>
          <a:lstStyle/>
          <a:p>
            <a:pPr marL="457200" lvl="0" indent="-457200">
              <a:lnSpc>
                <a:spcPct val="1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能够积极参与活动，在活动中能主动表达，并与他人交流，加深对数学知识的理解，感悟数学知识与现实生活的联系，发展对数学的好奇心，提升学习数学的兴趣，初步获得一些数学活动经验。</a:t>
            </a:r>
          </a:p>
          <a:p>
            <a:pPr marL="457200" lvl="0" indent="-457200">
              <a:lnSpc>
                <a:spcPct val="15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数学游戏分享。</a:t>
            </a:r>
            <a:r>
              <a:rPr lang="zh-CN" altLang="en-US" sz="2800" dirty="0">
                <a:solidFill>
                  <a:prstClr val="black"/>
                </a:solidFill>
                <a:latin typeface="微软雅黑" panose="020B0503020204020204" pitchFamily="34" charset="-122"/>
                <a:ea typeface="微软雅黑" panose="020B0503020204020204" pitchFamily="34" charset="-122"/>
              </a:rPr>
              <a:t>能比较清晰地描述幼儿园和学前生活中的数学活动内容，比较准确地表达自己对数、数量、图形、方位等数学知识的理解；能说明或演示自己玩过的数学游戏内容和规则，在教师的协助下能带领同伴一起玩这些数学游戏。</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05533566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833299"/>
            <a:ext cx="10650854" cy="4745915"/>
          </a:xfrm>
          <a:prstGeom prst="rect">
            <a:avLst/>
          </a:prstGeom>
          <a:noFill/>
        </p:spPr>
        <p:txBody>
          <a:bodyPr wrap="square" rtlCol="0">
            <a:spAutoFit/>
          </a:bodyPr>
          <a:lstStyle/>
          <a:p>
            <a:pPr marL="457200" lvl="0" indent="-457200">
              <a:lnSpc>
                <a:spcPct val="12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欢乐购物街。</a:t>
            </a:r>
            <a:r>
              <a:rPr lang="zh-CN" altLang="en-US" sz="2800" dirty="0">
                <a:solidFill>
                  <a:prstClr val="black"/>
                </a:solidFill>
                <a:latin typeface="微软雅黑" panose="020B0503020204020204" pitchFamily="34" charset="-122"/>
                <a:ea typeface="微软雅黑" panose="020B0503020204020204" pitchFamily="34" charset="-122"/>
              </a:rPr>
              <a:t>积极投入模拟购物活动，能清晰表达和交流信息，认识元、角、分，知道元、角、分之间的关系；会在真实或模拟的情境中合理使用人民币；在教师的指导下能够反思并述说购物的过程，积累使用货币的经验；形成对货币多少的量感和初步的金融素养。</a:t>
            </a:r>
          </a:p>
          <a:p>
            <a:pPr marL="457200" lvl="0" indent="-457200">
              <a:lnSpc>
                <a:spcPct val="12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时间在哪里。</a:t>
            </a:r>
            <a:r>
              <a:rPr lang="zh-CN" altLang="en-US" sz="2800" dirty="0">
                <a:solidFill>
                  <a:prstClr val="black"/>
                </a:solidFill>
                <a:latin typeface="微软雅黑" panose="020B0503020204020204" pitchFamily="34" charset="-122"/>
                <a:ea typeface="微软雅黑" panose="020B0503020204020204" pitchFamily="34" charset="-122"/>
              </a:rPr>
              <a:t>认识时、分、秒，能说出钟表上的时间；了解时、分、秒之间的关系，能结合生活经验体会时间的长短；能将生活中的事件与时间建立联系，感悟时间与过程之间的关系；形成对时间长短的量感，懂得遵守时间的重要性。</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01533999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833299"/>
            <a:ext cx="10650854" cy="4573560"/>
          </a:xfrm>
          <a:prstGeom prst="rect">
            <a:avLst/>
          </a:prstGeom>
          <a:noFill/>
        </p:spPr>
        <p:txBody>
          <a:bodyPr wrap="square" rtlCol="0">
            <a:spAutoFit/>
          </a:bodyPr>
          <a:lstStyle/>
          <a:p>
            <a:pPr marL="457200" lvl="0" indent="-457200">
              <a:lnSpc>
                <a:spcPct val="13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我的教室。</a:t>
            </a:r>
            <a:r>
              <a:rPr lang="zh-CN" altLang="en-US" sz="2800" dirty="0">
                <a:solidFill>
                  <a:prstClr val="black"/>
                </a:solidFill>
                <a:latin typeface="微软雅黑" panose="020B0503020204020204" pitchFamily="34" charset="-122"/>
                <a:ea typeface="微软雅黑" panose="020B0503020204020204" pitchFamily="34" charset="-122"/>
              </a:rPr>
              <a:t>能用上、下、左、右、前、后描述现实生活中物体的相对位置；会用东、南、西、北描述物体所在的方向；给定东、南、西、北四个方向中的一个方向，能辨别其余三个方向；了解物体间位置、方向的相对性，形成初步的空间观念。</a:t>
            </a:r>
          </a:p>
          <a:p>
            <a:pPr marL="457200" lvl="0" indent="-457200">
              <a:lnSpc>
                <a:spcPct val="13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身体上的尺子。</a:t>
            </a:r>
            <a:r>
              <a:rPr lang="zh-CN" altLang="en-US" sz="2800" dirty="0">
                <a:solidFill>
                  <a:prstClr val="black"/>
                </a:solidFill>
                <a:latin typeface="微软雅黑" panose="020B0503020204020204" pitchFamily="34" charset="-122"/>
                <a:ea typeface="微软雅黑" panose="020B0503020204020204" pitchFamily="34" charset="-122"/>
              </a:rPr>
              <a:t>能运用测量长度的知识，了解身体上的一些“长度”；能用身体上这些“长度”测量教室以及身边某些物体的长度；能记录测量的结果，能与他人交流、分享测量的经验，发展量感。</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01533999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334984"/>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2545891"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41755" y="1811098"/>
            <a:ext cx="10163274" cy="3539430"/>
          </a:xfrm>
          <a:prstGeom prst="rect">
            <a:avLst/>
          </a:prstGeom>
          <a:noFill/>
        </p:spPr>
        <p:txBody>
          <a:bodyPr wrap="square" rtlCol="0">
            <a:spAutoFit/>
          </a:bodyPr>
          <a:lstStyle/>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）能够在真实情境中理解数的意义，能用数表示物体的个数或事物的顺序；</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）能在简单的真实情境中进行合理估算，作出合理判断；</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）能初步体会并表达事物蕴含的简单数量规律。</a:t>
            </a:r>
          </a:p>
        </p:txBody>
      </p:sp>
      <p:sp>
        <p:nvSpPr>
          <p:cNvPr id="13" name="矩形 12"/>
          <p:cNvSpPr/>
          <p:nvPr/>
        </p:nvSpPr>
        <p:spPr>
          <a:xfrm>
            <a:off x="845649" y="1165485"/>
            <a:ext cx="2755967"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数感的表现：</a:t>
            </a:r>
          </a:p>
        </p:txBody>
      </p:sp>
    </p:spTree>
    <p:extLst>
      <p:ext uri="{BB962C8B-B14F-4D97-AF65-F5344CB8AC3E}">
        <p14:creationId xmlns:p14="http://schemas.microsoft.com/office/powerpoint/2010/main" val="274209870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第一学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1~2</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956386"/>
            <a:ext cx="10650854" cy="3323987"/>
          </a:xfrm>
          <a:prstGeom prst="rect">
            <a:avLst/>
          </a:prstGeom>
          <a:noFill/>
        </p:spPr>
        <p:txBody>
          <a:bodyPr wrap="square" rtlCol="0">
            <a:spAutoFit/>
          </a:bodyPr>
          <a:lstStyle/>
          <a:p>
            <a:pPr marL="457200" lvl="0" indent="-457200">
              <a:lnSpc>
                <a:spcPct val="15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数学连环画。</a:t>
            </a:r>
            <a:r>
              <a:rPr lang="zh-CN" altLang="en-US" sz="2800" dirty="0">
                <a:solidFill>
                  <a:prstClr val="black"/>
                </a:solidFill>
                <a:latin typeface="微软雅黑" panose="020B0503020204020204" pitchFamily="34" charset="-122"/>
                <a:ea typeface="微软雅黑" panose="020B0503020204020204" pitchFamily="34" charset="-122"/>
              </a:rPr>
              <a:t>能简单整理学过的数学知识，思考如何运用数学知识记录自己的经历；能结合生活经验或者通过查阅资料，编写含有数学知识的小故事；能用自己的语言表达数学连环画中数学知识的意义及蕴含的数量关系，能理解他人数学连环画中的数学信息及关系，学会数学化的表达与交流。</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3603736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323987"/>
          </a:xfrm>
          <a:prstGeom prst="rect">
            <a:avLst/>
          </a:prstGeom>
          <a:noFill/>
        </p:spPr>
        <p:txBody>
          <a:bodyPr wrap="square" rtlCol="0">
            <a:spAutoFit/>
          </a:bodyPr>
          <a:lstStyle/>
          <a:p>
            <a:pPr lvl="0">
              <a:lnSpc>
                <a:spcPct val="250000"/>
              </a:lnSpc>
            </a:pPr>
            <a:r>
              <a:rPr lang="zh-CN" altLang="en-US" sz="2800" dirty="0">
                <a:solidFill>
                  <a:prstClr val="black"/>
                </a:solidFill>
                <a:latin typeface="微软雅黑" panose="020B0503020204020204" pitchFamily="34" charset="-122"/>
                <a:ea typeface="微软雅黑" panose="020B0503020204020204" pitchFamily="34" charset="-122"/>
              </a:rPr>
              <a:t>第二学段综合与实践的主题活动，涉及“认识年、月、日，认识常用的质量单位，认识方向”等数学知识的学习，在活动中综合运用数学和其他学科知识解决问题。 </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68794660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539430"/>
          </a:xfrm>
          <a:prstGeom prst="rect">
            <a:avLst/>
          </a:prstGeom>
          <a:noFill/>
        </p:spPr>
        <p:txBody>
          <a:bodyPr wrap="square" rtlCol="0">
            <a:spAutoFit/>
          </a:bodyPr>
          <a:lstStyle/>
          <a:p>
            <a:pPr lvl="0">
              <a:lnSpc>
                <a:spcPct val="20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：年、月、日的秘密</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知道</a:t>
            </a:r>
            <a:r>
              <a:rPr lang="en-US" altLang="zh-CN" sz="2800" dirty="0">
                <a:solidFill>
                  <a:prstClr val="black"/>
                </a:solidFill>
                <a:latin typeface="微软雅黑" panose="020B0503020204020204" pitchFamily="34" charset="-122"/>
                <a:ea typeface="微软雅黑" panose="020B0503020204020204" pitchFamily="34" charset="-122"/>
              </a:rPr>
              <a:t>24</a:t>
            </a:r>
            <a:r>
              <a:rPr lang="zh-CN" altLang="en-US" sz="2800" dirty="0">
                <a:solidFill>
                  <a:prstClr val="black"/>
                </a:solidFill>
                <a:latin typeface="微软雅黑" panose="020B0503020204020204" pitchFamily="34" charset="-122"/>
                <a:ea typeface="微软雅黑" panose="020B0503020204020204" pitchFamily="34" charset="-122"/>
              </a:rPr>
              <a:t>时记时法；认识年、月、日，知道它们之间的关系；能运用年、月、日的知识解释生活中的问题，提高初步的应用意</a:t>
            </a:r>
            <a:r>
              <a:rPr lang="zh-CN" altLang="en-US" sz="2800" dirty="0" smtClean="0">
                <a:solidFill>
                  <a:prstClr val="black"/>
                </a:solidFill>
                <a:latin typeface="微软雅黑" panose="020B0503020204020204" pitchFamily="34" charset="-122"/>
                <a:ea typeface="微软雅黑" panose="020B0503020204020204" pitchFamily="34" charset="-122"/>
              </a:rPr>
              <a:t>识。</a:t>
            </a:r>
            <a:r>
              <a:rPr lang="zh-CN" altLang="en-US" sz="2800" dirty="0">
                <a:solidFill>
                  <a:prstClr val="black"/>
                </a:solidFill>
                <a:latin typeface="微软雅黑" panose="020B0503020204020204" pitchFamily="34" charset="-122"/>
                <a:ea typeface="微软雅黑" panose="020B0503020204020204" pitchFamily="34" charset="-122"/>
              </a:rPr>
              <a:t>了解中国古代如何认识一年四季，了解中华优秀传统文化。</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13388045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539430"/>
          </a:xfrm>
          <a:prstGeom prst="rect">
            <a:avLst/>
          </a:prstGeom>
          <a:noFill/>
        </p:spPr>
        <p:txBody>
          <a:bodyPr wrap="square" rtlCol="0">
            <a:spAutoFit/>
          </a:bodyPr>
          <a:lstStyle/>
          <a:p>
            <a:pPr lvl="0">
              <a:lnSpc>
                <a:spcPct val="20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：曹冲称象的故事</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以“曹冲称象”故事为依托，结合现实素材，感受并认识克、千克、吨，以及它们之间的关系，感受等量的等量相</a:t>
            </a:r>
            <a:r>
              <a:rPr lang="zh-CN" altLang="en-US" sz="2800" dirty="0" smtClean="0">
                <a:solidFill>
                  <a:prstClr val="black"/>
                </a:solidFill>
                <a:latin typeface="微软雅黑" panose="020B0503020204020204" pitchFamily="34" charset="-122"/>
                <a:ea typeface="微软雅黑" panose="020B0503020204020204" pitchFamily="34" charset="-122"/>
              </a:rPr>
              <a:t>等。发</a:t>
            </a:r>
            <a:r>
              <a:rPr lang="zh-CN" altLang="en-US" sz="2800" dirty="0">
                <a:solidFill>
                  <a:prstClr val="black"/>
                </a:solidFill>
                <a:latin typeface="微软雅黑" panose="020B0503020204020204" pitchFamily="34" charset="-122"/>
                <a:ea typeface="微软雅黑" panose="020B0503020204020204" pitchFamily="34" charset="-122"/>
              </a:rPr>
              <a:t>展量感和推理意识，积累数学活动经验。</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65211477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2677656"/>
          </a:xfrm>
          <a:prstGeom prst="rect">
            <a:avLst/>
          </a:prstGeom>
          <a:noFill/>
        </p:spPr>
        <p:txBody>
          <a:bodyPr wrap="square" rtlCol="0">
            <a:spAutoFit/>
          </a:bodyPr>
          <a:lstStyle/>
          <a:p>
            <a:pPr lvl="0">
              <a:lnSpc>
                <a:spcPct val="20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3</a:t>
            </a:r>
            <a:r>
              <a:rPr lang="zh-CN" altLang="en-US" sz="2800" b="1" dirty="0" smtClean="0">
                <a:solidFill>
                  <a:prstClr val="black"/>
                </a:solidFill>
                <a:latin typeface="微软雅黑" panose="020B0503020204020204" pitchFamily="34" charset="-122"/>
                <a:ea typeface="微软雅黑" panose="020B0503020204020204" pitchFamily="34" charset="-122"/>
              </a:rPr>
              <a:t>：寻找“宝藏”</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在生活情境中，认识东北、西北、东南、西南四个方向，了解“几点钟方向”，会描绘物体所在的方向，发展空间观念。</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65211477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539430"/>
          </a:xfrm>
          <a:prstGeom prst="rect">
            <a:avLst/>
          </a:prstGeom>
          <a:noFill/>
        </p:spPr>
        <p:txBody>
          <a:bodyPr wrap="square" rtlCol="0">
            <a:spAutoFit/>
          </a:bodyPr>
          <a:lstStyle/>
          <a:p>
            <a:pPr lvl="0">
              <a:lnSpc>
                <a:spcPct val="20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a:solidFill>
                  <a:prstClr val="black"/>
                </a:solidFill>
                <a:latin typeface="微软雅黑" panose="020B0503020204020204" pitchFamily="34" charset="-122"/>
                <a:ea typeface="微软雅黑" panose="020B0503020204020204" pitchFamily="34" charset="-122"/>
              </a:rPr>
              <a:t>4</a:t>
            </a:r>
            <a:r>
              <a:rPr lang="zh-CN" altLang="en-US" sz="2800" b="1" dirty="0" smtClean="0">
                <a:solidFill>
                  <a:prstClr val="black"/>
                </a:solidFill>
                <a:latin typeface="微软雅黑" panose="020B0503020204020204" pitchFamily="34" charset="-122"/>
                <a:ea typeface="微软雅黑" panose="020B0503020204020204" pitchFamily="34" charset="-122"/>
              </a:rPr>
              <a:t>：度量衡的故事</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知道中国在秦朝统一了度量衡，指导学生查阅资料，理解度量衡的意义，知道最初的度量方法都是借助日常用品，加深对量和计量单位的理解，丰富并发展量感。</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65211477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539430"/>
          </a:xfrm>
          <a:prstGeom prst="rect">
            <a:avLst/>
          </a:prstGeom>
          <a:noFill/>
        </p:spPr>
        <p:txBody>
          <a:bodyPr wrap="square" rtlCol="0">
            <a:spAutoFit/>
          </a:bodyPr>
          <a:lstStyle/>
          <a:p>
            <a:pPr marL="457200" lvl="0" indent="-457200">
              <a:lnSpc>
                <a:spcPct val="20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能够积极参与活动，在活动中能独立思考问题，主动与他人交流，加深对数学知识以及数学与其他学科关联的理解；经历解决简单实际问题的过程，提高应用意识，积累数学活动经验，感悟数学的价值。</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05702626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815714"/>
            <a:ext cx="10650854" cy="4702121"/>
          </a:xfrm>
          <a:prstGeom prst="rect">
            <a:avLst/>
          </a:prstGeom>
          <a:noFill/>
        </p:spPr>
        <p:txBody>
          <a:bodyPr wrap="square" rtlCol="0">
            <a:spAutoFit/>
          </a:bodyPr>
          <a:lstStyle/>
          <a:p>
            <a:pPr marL="457200" lvl="0" indent="-457200">
              <a:lnSpc>
                <a:spcPct val="12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年、月、日的秘密。</a:t>
            </a:r>
            <a:r>
              <a:rPr lang="zh-CN" altLang="en-US" sz="2800" dirty="0">
                <a:solidFill>
                  <a:prstClr val="black"/>
                </a:solidFill>
                <a:latin typeface="微软雅黑" panose="020B0503020204020204" pitchFamily="34" charset="-122"/>
                <a:ea typeface="微软雅黑" panose="020B0503020204020204" pitchFamily="34" charset="-122"/>
              </a:rPr>
              <a:t>知道</a:t>
            </a:r>
            <a:r>
              <a:rPr lang="en-US" altLang="zh-CN" sz="2800" dirty="0">
                <a:solidFill>
                  <a:prstClr val="black"/>
                </a:solidFill>
                <a:latin typeface="微软雅黑" panose="020B0503020204020204" pitchFamily="34" charset="-122"/>
                <a:ea typeface="微软雅黑" panose="020B0503020204020204" pitchFamily="34" charset="-122"/>
              </a:rPr>
              <a:t>24</a:t>
            </a:r>
            <a:r>
              <a:rPr lang="zh-CN" altLang="en-US" sz="2800" dirty="0">
                <a:solidFill>
                  <a:prstClr val="black"/>
                </a:solidFill>
                <a:latin typeface="微软雅黑" panose="020B0503020204020204" pitchFamily="34" charset="-122"/>
                <a:ea typeface="微软雅黑" panose="020B0503020204020204" pitchFamily="34" charset="-122"/>
              </a:rPr>
              <a:t>时记时法与钟表上刻度的关系，能用</a:t>
            </a:r>
            <a:r>
              <a:rPr lang="en-US" altLang="zh-CN" sz="2800" dirty="0">
                <a:solidFill>
                  <a:prstClr val="black"/>
                </a:solidFill>
                <a:latin typeface="微软雅黑" panose="020B0503020204020204" pitchFamily="34" charset="-122"/>
                <a:ea typeface="微软雅黑" panose="020B0503020204020204" pitchFamily="34" charset="-122"/>
              </a:rPr>
              <a:t>24</a:t>
            </a:r>
            <a:r>
              <a:rPr lang="zh-CN" altLang="en-US" sz="2800" dirty="0">
                <a:solidFill>
                  <a:prstClr val="black"/>
                </a:solidFill>
                <a:latin typeface="微软雅黑" panose="020B0503020204020204" pitchFamily="34" charset="-122"/>
                <a:ea typeface="微软雅黑" panose="020B0503020204020204" pitchFamily="34" charset="-122"/>
              </a:rPr>
              <a:t>时记时法表示时间；知道年、月、日之间的关系，以及相关的简单历法知识；知道一年四季的重要性，了解中国古代是如何通过土圭之法确定一年四季的，培养家国情怀。</a:t>
            </a:r>
          </a:p>
          <a:p>
            <a:pPr marL="457200" lvl="0" indent="-457200">
              <a:lnSpc>
                <a:spcPct val="12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曹冲称象的故事。</a:t>
            </a:r>
            <a:r>
              <a:rPr lang="zh-CN" altLang="en-US" sz="2800" dirty="0">
                <a:solidFill>
                  <a:prstClr val="black"/>
                </a:solidFill>
                <a:latin typeface="微软雅黑" panose="020B0503020204020204" pitchFamily="34" charset="-122"/>
                <a:ea typeface="微软雅黑" panose="020B0503020204020204" pitchFamily="34" charset="-122"/>
              </a:rPr>
              <a:t>知道“曹冲称象”的故事，形成问题意识。能结合现实素材，感受并认识克、千克、吨，能进行简单的单位换算；理解“曹冲称象”的基本原理是等量的等量相等，能针对具体问题与他人合作制订称重的实践方案，并能在执行方案的过程中不断反思，丰富度量的活动经验。</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09874866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4832092"/>
          </a:xfrm>
          <a:prstGeom prst="rect">
            <a:avLst/>
          </a:prstGeom>
          <a:noFill/>
        </p:spPr>
        <p:txBody>
          <a:bodyPr wrap="square" rtlCol="0">
            <a:spAutoFit/>
          </a:bodyPr>
          <a:lstStyle/>
          <a:p>
            <a:pPr marL="457200" lvl="0" indent="-457200">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寻找“宝藏”。</a:t>
            </a:r>
            <a:r>
              <a:rPr lang="zh-CN" altLang="en-US" sz="2800" dirty="0">
                <a:solidFill>
                  <a:prstClr val="black"/>
                </a:solidFill>
                <a:latin typeface="微软雅黑" panose="020B0503020204020204" pitchFamily="34" charset="-122"/>
                <a:ea typeface="微软雅黑" panose="020B0503020204020204" pitchFamily="34" charset="-122"/>
              </a:rPr>
              <a:t>在认识东、南、西、北的基础上，能在平面图上认识东北、西北、东南、西南四个方向；能描绘图上物体所在的方向，判断不同物体所在的方向，以及这些方向之间的关联；能把这样的认识拓展到现实场景中，在简单的实际情境中正确判断方位；进一步理解物体的空间方位及物体之间的位置关系，发展空间观念。</a:t>
            </a:r>
          </a:p>
          <a:p>
            <a:pPr marL="457200" lvl="0" indent="-4572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了解用“几点钟方向”描述方向的方法及其主要用途，能在现实场景中尝试以站立点为正中心（圆心），以钟表盘</a:t>
            </a:r>
            <a:r>
              <a:rPr lang="en-US" altLang="zh-CN" sz="2800" dirty="0">
                <a:solidFill>
                  <a:prstClr val="black"/>
                </a:solidFill>
                <a:latin typeface="微软雅黑" panose="020B0503020204020204" pitchFamily="34" charset="-122"/>
                <a:ea typeface="微软雅黑" panose="020B0503020204020204" pitchFamily="34" charset="-122"/>
              </a:rPr>
              <a:t>12</a:t>
            </a:r>
            <a:r>
              <a:rPr lang="zh-CN" altLang="en-US" sz="2800" dirty="0">
                <a:solidFill>
                  <a:prstClr val="black"/>
                </a:solidFill>
                <a:latin typeface="微软雅黑" panose="020B0503020204020204" pitchFamily="34" charset="-122"/>
                <a:ea typeface="微软雅黑" panose="020B0503020204020204" pitchFamily="34" charset="-122"/>
              </a:rPr>
              <a:t>个小时的点位来说明方向。</a:t>
            </a:r>
          </a:p>
          <a:p>
            <a:pPr marL="457200" lvl="0" indent="-4572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能尝试设计符合要求的藏宝图，能从他人的藏宝图中发现、提取信息并解决问题，提高推理意识。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09874866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4271234"/>
          </a:xfrm>
          <a:prstGeom prst="rect">
            <a:avLst/>
          </a:prstGeom>
          <a:noFill/>
        </p:spPr>
        <p:txBody>
          <a:bodyPr wrap="square" rtlCol="0">
            <a:spAutoFit/>
          </a:bodyPr>
          <a:lstStyle/>
          <a:p>
            <a:pPr marL="457200" lvl="0" indent="-457200">
              <a:lnSpc>
                <a:spcPct val="20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度量衡的故事。</a:t>
            </a:r>
            <a:r>
              <a:rPr lang="zh-CN" altLang="en-US" sz="2800" dirty="0">
                <a:solidFill>
                  <a:prstClr val="black"/>
                </a:solidFill>
                <a:latin typeface="微软雅黑" panose="020B0503020204020204" pitchFamily="34" charset="-122"/>
                <a:ea typeface="微软雅黑" panose="020B0503020204020204" pitchFamily="34" charset="-122"/>
              </a:rPr>
              <a:t>会查找资料，理解度量衡的意义，提升学习的意识与能力；了解最初的度量方法都是借助日常用品，理解度量的本质就是表达量的多少，知道计量单位是人为规定的；了解计量单位的发展历史，知道科学发展与度量精确的关系；在教师指导下，能对不同的量进行分类、整理、比较，丰富并发展量感。</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09874866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862458"/>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126664"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825462"/>
            <a:ext cx="10163274" cy="4524315"/>
          </a:xfrm>
          <a:prstGeom prst="rect">
            <a:avLst/>
          </a:prstGeom>
          <a:noFill/>
        </p:spPr>
        <p:txBody>
          <a:bodyPr wrap="square" rtlCol="0">
            <a:spAutoFit/>
          </a:bodyPr>
          <a:lstStyle/>
          <a:p>
            <a:pPr lvl="0">
              <a:lnSpc>
                <a:spcPct val="150000"/>
              </a:lnSpc>
              <a:buClr>
                <a:srgbClr val="314371"/>
              </a:buClr>
              <a:buSzPct val="70000"/>
            </a:pPr>
            <a:r>
              <a:rPr lang="zh-CN" altLang="en-US" sz="2400" dirty="0">
                <a:solidFill>
                  <a:prstClr val="black"/>
                </a:solidFill>
                <a:latin typeface="微软雅黑" panose="020B0503020204020204" pitchFamily="34" charset="-122"/>
                <a:ea typeface="微软雅黑" panose="020B0503020204020204" pitchFamily="34" charset="-122"/>
              </a:rPr>
              <a:t>（１）在数概念教学中重视数感的培养。让学生在认识数的过程中，更多地接触和经历有关的情境和实例，更具体、更深刻地把握数概念。</a:t>
            </a:r>
          </a:p>
          <a:p>
            <a:pPr lvl="0">
              <a:lnSpc>
                <a:spcPct val="150000"/>
              </a:lnSpc>
              <a:buClr>
                <a:srgbClr val="314371"/>
              </a:buClr>
              <a:buSzPct val="70000"/>
            </a:pPr>
            <a:r>
              <a:rPr lang="zh-CN" altLang="en-US" sz="2400" dirty="0">
                <a:solidFill>
                  <a:prstClr val="black"/>
                </a:solidFill>
                <a:latin typeface="微软雅黑" panose="020B0503020204020204" pitchFamily="34" charset="-122"/>
                <a:ea typeface="微软雅黑" panose="020B0503020204020204" pitchFamily="34" charset="-122"/>
              </a:rPr>
              <a:t>（２）在数的运算中加强数感的培养。培养学生结合具体的问题选择算法，加强学生对运算实际意义的理解、对运算结果的估计和对运算结果的合理性做判断等。“避免将运算与应用割裂开来”。（第一、二学段） </a:t>
            </a:r>
          </a:p>
          <a:p>
            <a:pPr lvl="0">
              <a:lnSpc>
                <a:spcPct val="150000"/>
              </a:lnSpc>
              <a:buClr>
                <a:srgbClr val="314371"/>
              </a:buClr>
              <a:buSzPct val="70000"/>
            </a:pPr>
            <a:r>
              <a:rPr lang="zh-CN" altLang="en-US" sz="2400" dirty="0">
                <a:solidFill>
                  <a:prstClr val="black"/>
                </a:solidFill>
                <a:latin typeface="微软雅黑" panose="020B0503020204020204" pitchFamily="34" charset="-122"/>
                <a:ea typeface="微软雅黑" panose="020B0503020204020204" pitchFamily="34" charset="-122"/>
              </a:rPr>
              <a:t>（３）把数感的培养与数量关系的理解和运用结合起来，与符号感的培养和初步建立数学模型等结合起来。</a:t>
            </a:r>
          </a:p>
          <a:p>
            <a:pPr lvl="0">
              <a:lnSpc>
                <a:spcPct val="150000"/>
              </a:lnSpc>
              <a:buClr>
                <a:srgbClr val="314371"/>
              </a:buClr>
              <a:buSzPct val="70000"/>
            </a:pPr>
            <a:r>
              <a:rPr lang="zh-CN" altLang="en-US" sz="2400" dirty="0">
                <a:solidFill>
                  <a:prstClr val="black"/>
                </a:solidFill>
                <a:latin typeface="微软雅黑" panose="020B0503020204020204" pitchFamily="34" charset="-122"/>
                <a:ea typeface="微软雅黑" panose="020B0503020204020204" pitchFamily="34" charset="-122"/>
              </a:rPr>
              <a:t>（４）提供有利于培养学生数感的情境、有利于发展学生数感的评价方式。</a:t>
            </a:r>
          </a:p>
        </p:txBody>
      </p:sp>
      <p:sp>
        <p:nvSpPr>
          <p:cNvPr id="13" name="矩形 12"/>
          <p:cNvSpPr/>
          <p:nvPr/>
        </p:nvSpPr>
        <p:spPr>
          <a:xfrm>
            <a:off x="845650" y="1165485"/>
            <a:ext cx="372635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如何培养数感？</a:t>
            </a:r>
          </a:p>
        </p:txBody>
      </p:sp>
    </p:spTree>
    <p:extLst>
      <p:ext uri="{BB962C8B-B14F-4D97-AF65-F5344CB8AC3E}">
        <p14:creationId xmlns:p14="http://schemas.microsoft.com/office/powerpoint/2010/main" val="274209870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539430"/>
          </a:xfrm>
          <a:prstGeom prst="rect">
            <a:avLst/>
          </a:prstGeom>
          <a:noFill/>
        </p:spPr>
        <p:txBody>
          <a:bodyPr wrap="square" rtlCol="0">
            <a:spAutoFit/>
          </a:bodyPr>
          <a:lstStyle/>
          <a:p>
            <a:pPr lvl="0">
              <a:lnSpc>
                <a:spcPct val="20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：校园平面图</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在实际情境中，综合应用比例尺、方向、位置、测量等知识，绘制校园平面简图，标明重要场所；交流绘制成果，反思绘制过程，形成初步的应用意识和创新意识。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07237871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539430"/>
          </a:xfrm>
          <a:prstGeom prst="rect">
            <a:avLst/>
          </a:prstGeom>
          <a:noFill/>
        </p:spPr>
        <p:txBody>
          <a:bodyPr wrap="square" rtlCol="0">
            <a:spAutoFit/>
          </a:bodyPr>
          <a:lstStyle/>
          <a:p>
            <a:pPr lvl="0">
              <a:lnSpc>
                <a:spcPct val="200000"/>
              </a:lnSpc>
            </a:pPr>
            <a:r>
              <a:rPr lang="zh-CN" altLang="en-US" sz="2800" b="1" dirty="0">
                <a:solidFill>
                  <a:prstClr val="black"/>
                </a:solidFill>
                <a:latin typeface="微软雅黑" panose="020B0503020204020204" pitchFamily="34" charset="-122"/>
                <a:ea typeface="微软雅黑" panose="020B0503020204020204" pitchFamily="34" charset="-122"/>
              </a:rPr>
              <a:t>主题活</a:t>
            </a:r>
            <a:r>
              <a:rPr lang="zh-CN" altLang="en-US" sz="2800" b="1" dirty="0" smtClean="0">
                <a:solidFill>
                  <a:prstClr val="black"/>
                </a:solidFill>
                <a:latin typeface="微软雅黑" panose="020B0503020204020204" pitchFamily="34" charset="-122"/>
                <a:ea typeface="微软雅黑" panose="020B0503020204020204" pitchFamily="34" charset="-122"/>
              </a:rPr>
              <a:t>动</a:t>
            </a:r>
            <a:r>
              <a:rPr lang="en-US" altLang="zh-CN" sz="2800" b="1" dirty="0" smtClean="0">
                <a:solidFill>
                  <a:prstClr val="black"/>
                </a:solidFill>
                <a:latin typeface="微软雅黑" panose="020B0503020204020204" pitchFamily="34" charset="-122"/>
                <a:ea typeface="微软雅黑" panose="020B0503020204020204" pitchFamily="34" charset="-122"/>
              </a:rPr>
              <a:t>3</a:t>
            </a:r>
            <a:r>
              <a:rPr lang="zh-CN" altLang="en-US" sz="2800" b="1" dirty="0" smtClean="0">
                <a:solidFill>
                  <a:prstClr val="black"/>
                </a:solidFill>
                <a:latin typeface="微软雅黑" panose="020B0503020204020204" pitchFamily="34" charset="-122"/>
                <a:ea typeface="微软雅黑" panose="020B0503020204020204" pitchFamily="34" charset="-122"/>
              </a:rPr>
              <a:t>：体育中的数学</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收集重大体育赛事的信息、某项体育比赛的规则、某运动员的技术数据等素材，提出数学问题，设计问题解决方案；在问题解决的过程中，形成发现、提出、分析、解决问题的能力。</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659944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4401205"/>
          </a:xfrm>
          <a:prstGeom prst="rect">
            <a:avLst/>
          </a:prstGeom>
          <a:noFill/>
        </p:spPr>
        <p:txBody>
          <a:bodyPr wrap="square" rtlCol="0">
            <a:spAutoFit/>
          </a:bodyPr>
          <a:lstStyle/>
          <a:p>
            <a:pPr lvl="0">
              <a:lnSpc>
                <a:spcPct val="200000"/>
              </a:lnSpc>
            </a:pPr>
            <a:r>
              <a:rPr lang="zh-CN" altLang="en-US" sz="2800" b="1" dirty="0" smtClean="0">
                <a:solidFill>
                  <a:prstClr val="black"/>
                </a:solidFill>
                <a:latin typeface="微软雅黑" panose="020B0503020204020204" pitchFamily="34" charset="-122"/>
                <a:ea typeface="微软雅黑" panose="020B0503020204020204" pitchFamily="34" charset="-122"/>
              </a:rPr>
              <a:t>项目学习</a:t>
            </a: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：营养午餐</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调查了解人体每日营养需求，几类主要食物的营养成分，感受合理膳食的重要性；调查学校餐厅或自己家庭一周午餐食谱的营养构成情况，提出建议；开展独立活动或小组活动，设计一周合理的营养午餐食谱；形成重视调查研究、合理设计规划的科学态度。</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659944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4401205"/>
          </a:xfrm>
          <a:prstGeom prst="rect">
            <a:avLst/>
          </a:prstGeom>
          <a:noFill/>
        </p:spPr>
        <p:txBody>
          <a:bodyPr wrap="square" rtlCol="0">
            <a:spAutoFit/>
          </a:bodyPr>
          <a:lstStyle/>
          <a:p>
            <a:pPr lvl="0">
              <a:lnSpc>
                <a:spcPct val="200000"/>
              </a:lnSpc>
            </a:pPr>
            <a:r>
              <a:rPr lang="zh-CN" altLang="en-US" sz="2800" b="1" dirty="0" smtClean="0">
                <a:solidFill>
                  <a:prstClr val="black"/>
                </a:solidFill>
                <a:latin typeface="微软雅黑" panose="020B0503020204020204" pitchFamily="34" charset="-122"/>
                <a:ea typeface="微软雅黑" panose="020B0503020204020204" pitchFamily="34" charset="-122"/>
              </a:rPr>
              <a:t>项目学习</a:t>
            </a: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：营养午餐</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smtClean="0">
                <a:solidFill>
                  <a:prstClr val="black"/>
                </a:solidFill>
                <a:latin typeface="微软雅黑" panose="020B0503020204020204" pitchFamily="34" charset="-122"/>
                <a:ea typeface="微软雅黑" panose="020B0503020204020204" pitchFamily="34" charset="-122"/>
              </a:rPr>
              <a:t>例 引</a:t>
            </a:r>
            <a:r>
              <a:rPr lang="zh-CN" altLang="en-US" sz="2800" dirty="0">
                <a:solidFill>
                  <a:prstClr val="black"/>
                </a:solidFill>
                <a:latin typeface="微软雅黑" panose="020B0503020204020204" pitchFamily="34" charset="-122"/>
                <a:ea typeface="微软雅黑" panose="020B0503020204020204" pitchFamily="34" charset="-122"/>
              </a:rPr>
              <a:t>导学生结合生活经验提出问题，通过经历调查研究、解决实际问题的过程，感悟设计调查方案的重要性，知道如何利用百分数等数学知识和科学、营养学等知识解决问题，积累用统计方法解决现实生活中不确定问题的经验</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42534372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970318"/>
          </a:xfrm>
          <a:prstGeom prst="rect">
            <a:avLst/>
          </a:prstGeom>
          <a:noFill/>
        </p:spPr>
        <p:txBody>
          <a:bodyPr wrap="square" rtlCol="0">
            <a:spAutoFit/>
          </a:bodyPr>
          <a:lstStyle/>
          <a:p>
            <a:pPr lvl="0">
              <a:lnSpc>
                <a:spcPct val="150000"/>
              </a:lnSpc>
            </a:pPr>
            <a:r>
              <a:rPr lang="zh-CN" altLang="en-US" sz="2800" b="1" dirty="0" smtClean="0">
                <a:solidFill>
                  <a:prstClr val="black"/>
                </a:solidFill>
                <a:latin typeface="微软雅黑" panose="020B0503020204020204" pitchFamily="34" charset="-122"/>
                <a:ea typeface="微软雅黑" panose="020B0503020204020204" pitchFamily="34" charset="-122"/>
              </a:rPr>
              <a:t>项目学习</a:t>
            </a: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：营养午餐</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 </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在人体每天摄取的总能量中，午餐约占</a:t>
            </a:r>
            <a:r>
              <a:rPr lang="en-US" altLang="zh-CN" sz="2800" dirty="0">
                <a:solidFill>
                  <a:prstClr val="black"/>
                </a:solidFill>
                <a:latin typeface="微软雅黑" panose="020B0503020204020204" pitchFamily="34" charset="-122"/>
                <a:ea typeface="微软雅黑" panose="020B0503020204020204" pitchFamily="34" charset="-122"/>
              </a:rPr>
              <a:t>40%</a:t>
            </a:r>
            <a:r>
              <a:rPr lang="zh-CN" altLang="en-US" sz="2800" dirty="0">
                <a:solidFill>
                  <a:prstClr val="black"/>
                </a:solidFill>
                <a:latin typeface="微软雅黑" panose="020B0503020204020204" pitchFamily="34" charset="-122"/>
                <a:ea typeface="微软雅黑" panose="020B0503020204020204" pitchFamily="34" charset="-122"/>
              </a:rPr>
              <a:t>。膳食中营养的均衡摄入与学生身体健康密切相关。引导学生通过对午餐中各种营养物质的计算和分析，以及对营养午餐食谱的设计，发展问题解决能力，了解均衡营养、合理膳食的理念</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此</a:t>
            </a:r>
            <a:r>
              <a:rPr lang="zh-CN" altLang="en-US" sz="2800" dirty="0">
                <a:solidFill>
                  <a:prstClr val="black"/>
                </a:solidFill>
                <a:latin typeface="微软雅黑" panose="020B0503020204020204" pitchFamily="34" charset="-122"/>
                <a:ea typeface="微软雅黑" panose="020B0503020204020204" pitchFamily="34" charset="-122"/>
              </a:rPr>
              <a:t>项目学习可作如下设计。</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57016477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970318"/>
          </a:xfrm>
          <a:prstGeom prst="rect">
            <a:avLst/>
          </a:prstGeom>
          <a:noFill/>
        </p:spPr>
        <p:txBody>
          <a:bodyPr wrap="square" rtlCol="0">
            <a:spAutoFit/>
          </a:bodyPr>
          <a:lstStyle/>
          <a:p>
            <a:pPr lvl="0">
              <a:lnSpc>
                <a:spcPct val="150000"/>
              </a:lnSpc>
            </a:pPr>
            <a:r>
              <a:rPr lang="zh-CN" altLang="en-US" sz="2800" b="1" dirty="0" smtClean="0">
                <a:solidFill>
                  <a:prstClr val="black"/>
                </a:solidFill>
                <a:latin typeface="微软雅黑" panose="020B0503020204020204" pitchFamily="34" charset="-122"/>
                <a:ea typeface="微软雅黑" panose="020B0503020204020204" pitchFamily="34" charset="-122"/>
              </a:rPr>
              <a:t>项目学习</a:t>
            </a: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：营养午餐</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）结合经验提出项目学习要解决的问题</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引导学生回顾自己了解的营养膳食的信息，如少盐少油、荤素搭配等，提出感兴趣的问题，如“各种食物所包含的营养物质主要有哪些？”“我们最近的午餐营养搭配是否合理？”等。后面的学习围绕主要的问题展开。</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57016477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4616648"/>
          </a:xfrm>
          <a:prstGeom prst="rect">
            <a:avLst/>
          </a:prstGeom>
          <a:noFill/>
        </p:spPr>
        <p:txBody>
          <a:bodyPr wrap="square" rtlCol="0">
            <a:spAutoFit/>
          </a:bodyPr>
          <a:lstStyle/>
          <a:p>
            <a:pPr lvl="0">
              <a:lnSpc>
                <a:spcPct val="150000"/>
              </a:lnSpc>
            </a:pPr>
            <a:r>
              <a:rPr lang="zh-CN" altLang="en-US" sz="2800" b="1" dirty="0" smtClean="0">
                <a:solidFill>
                  <a:prstClr val="black"/>
                </a:solidFill>
                <a:latin typeface="微软雅黑" panose="020B0503020204020204" pitchFamily="34" charset="-122"/>
                <a:ea typeface="微软雅黑" panose="020B0503020204020204" pitchFamily="34" charset="-122"/>
              </a:rPr>
              <a:t>项目学习</a:t>
            </a: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：营养午餐</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）查阅资料，了解营养膳食的知识</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指导学生查阅资料，进一步了解人体每日的营养需求，如“</a:t>
            </a:r>
            <a:r>
              <a:rPr lang="en-US" altLang="zh-CN" sz="2800" dirty="0">
                <a:solidFill>
                  <a:prstClr val="black"/>
                </a:solidFill>
                <a:latin typeface="微软雅黑" panose="020B0503020204020204" pitchFamily="34" charset="-122"/>
                <a:ea typeface="微软雅黑" panose="020B0503020204020204" pitchFamily="34" charset="-122"/>
              </a:rPr>
              <a:t>10</a:t>
            </a:r>
            <a:r>
              <a:rPr lang="zh-CN" altLang="en-US" sz="2800" dirty="0">
                <a:solidFill>
                  <a:prstClr val="black"/>
                </a:solidFill>
                <a:latin typeface="微软雅黑" panose="020B0503020204020204" pitchFamily="34" charset="-122"/>
                <a:ea typeface="微软雅黑" panose="020B0503020204020204" pitchFamily="34" charset="-122"/>
              </a:rPr>
              <a:t>岁儿童每日午餐中应获取的合理热量”；了解如大米、面粉、青菜、马铃薯、牛肉、鸡肉等常见食材中的营养物质含量。指导学生借助图表等方式比较数据，感受均衡营养、合理膳食的重要性。学生可以分工进行调查，共享信息和数据。</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57016477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4401205"/>
          </a:xfrm>
          <a:prstGeom prst="rect">
            <a:avLst/>
          </a:prstGeom>
          <a:noFill/>
        </p:spPr>
        <p:txBody>
          <a:bodyPr wrap="square" rtlCol="0">
            <a:spAutoFit/>
          </a:bodyPr>
          <a:lstStyle/>
          <a:p>
            <a:pPr lvl="0">
              <a:lnSpc>
                <a:spcPct val="200000"/>
              </a:lnSpc>
            </a:pPr>
            <a:r>
              <a:rPr lang="zh-CN" altLang="en-US" sz="2800" b="1" dirty="0" smtClean="0">
                <a:solidFill>
                  <a:prstClr val="black"/>
                </a:solidFill>
                <a:latin typeface="微软雅黑" panose="020B0503020204020204" pitchFamily="34" charset="-122"/>
                <a:ea typeface="微软雅黑" panose="020B0503020204020204" pitchFamily="34" charset="-122"/>
              </a:rPr>
              <a:t>项目学习</a:t>
            </a: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：营养午餐</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）计算一周午餐食谱的营养情况</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指导学生记录最近一周学校餐厅或者自己家庭的午餐食谱，分工合作，对照前面的数据表，计算这一周午餐的营养构成情况，分析并交流。针对具体结果，向学校餐厅或者家长提出建议。</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57016477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539430"/>
          </a:xfrm>
          <a:prstGeom prst="rect">
            <a:avLst/>
          </a:prstGeom>
          <a:noFill/>
        </p:spPr>
        <p:txBody>
          <a:bodyPr wrap="square" rtlCol="0">
            <a:spAutoFit/>
          </a:bodyPr>
          <a:lstStyle/>
          <a:p>
            <a:pPr lvl="0">
              <a:lnSpc>
                <a:spcPct val="200000"/>
              </a:lnSpc>
            </a:pPr>
            <a:r>
              <a:rPr lang="zh-CN" altLang="en-US" sz="2800" b="1" dirty="0" smtClean="0">
                <a:solidFill>
                  <a:prstClr val="black"/>
                </a:solidFill>
                <a:latin typeface="微软雅黑" panose="020B0503020204020204" pitchFamily="34" charset="-122"/>
                <a:ea typeface="微软雅黑" panose="020B0503020204020204" pitchFamily="34" charset="-122"/>
              </a:rPr>
              <a:t>项目学习</a:t>
            </a: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：营养午餐</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）设计一周营养午餐食谱</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根据前面的学习，设计一周营养午餐食谱，并通过海报等形式进行展示和交流，也可以组织对一周营养午餐食谱进行评选。</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57016477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4401205"/>
          </a:xfrm>
          <a:prstGeom prst="rect">
            <a:avLst/>
          </a:prstGeom>
          <a:noFill/>
        </p:spPr>
        <p:txBody>
          <a:bodyPr wrap="square" rtlCol="0">
            <a:spAutoFit/>
          </a:bodyPr>
          <a:lstStyle/>
          <a:p>
            <a:pPr lvl="0">
              <a:lnSpc>
                <a:spcPct val="200000"/>
              </a:lnSpc>
            </a:pPr>
            <a:r>
              <a:rPr lang="zh-CN" altLang="en-US" sz="2800" b="1" dirty="0" smtClean="0">
                <a:solidFill>
                  <a:prstClr val="black"/>
                </a:solidFill>
                <a:latin typeface="微软雅黑" panose="020B0503020204020204" pitchFamily="34" charset="-122"/>
                <a:ea typeface="微软雅黑" panose="020B0503020204020204" pitchFamily="34" charset="-122"/>
              </a:rPr>
              <a:t>项目学习</a:t>
            </a:r>
            <a:r>
              <a:rPr lang="en-US" altLang="zh-CN" sz="2800" b="1" dirty="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：水是生命之源</a:t>
            </a:r>
            <a:endParaRPr lang="en-US" altLang="zh-CN" sz="2800" b="1" dirty="0" smtClean="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调查了解生活中人们使用淡水的习惯及用量，结合淡水资源分布、中国人均淡水占有量、城市生活用水的处理等信息，发现、提出并解决问题；制订校园或家庭节水方案，尝试设计节水工具或方法，提高环保意识，形成初步的应用意识和创新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内容</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91240404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334984"/>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145325"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56089"/>
            <a:ext cx="10163274" cy="3894208"/>
          </a:xfrm>
          <a:prstGeom prst="rect">
            <a:avLst/>
          </a:prstGeom>
          <a:noFill/>
        </p:spPr>
        <p:txBody>
          <a:bodyPr wrap="square" rtlCol="0">
            <a:spAutoFit/>
          </a:bodyPr>
          <a:lstStyle/>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1 </a:t>
            </a:r>
            <a:r>
              <a:rPr lang="zh-CN" altLang="en-US" sz="2800" dirty="0">
                <a:solidFill>
                  <a:prstClr val="black"/>
                </a:solidFill>
                <a:latin typeface="微软雅黑" panose="020B0503020204020204" pitchFamily="34" charset="-122"/>
                <a:ea typeface="微软雅黑" panose="020B0503020204020204" pitchFamily="34" charset="-122"/>
              </a:rPr>
              <a:t>将数</a:t>
            </a:r>
            <a:r>
              <a:rPr lang="en-US" altLang="zh-CN" sz="2800" dirty="0">
                <a:solidFill>
                  <a:prstClr val="black"/>
                </a:solidFill>
                <a:latin typeface="微软雅黑" panose="020B0503020204020204" pitchFamily="34" charset="-122"/>
                <a:ea typeface="微软雅黑" panose="020B0503020204020204" pitchFamily="34" charset="-122"/>
              </a:rPr>
              <a:t>50</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98</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38</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10</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51</a:t>
            </a:r>
            <a:r>
              <a:rPr lang="zh-CN" altLang="en-US" sz="2800" dirty="0">
                <a:solidFill>
                  <a:prstClr val="black"/>
                </a:solidFill>
                <a:latin typeface="微软雅黑" panose="020B0503020204020204" pitchFamily="34" charset="-122"/>
                <a:ea typeface="微软雅黑" panose="020B0503020204020204" pitchFamily="34" charset="-122"/>
              </a:rPr>
              <a:t>排序，用“＞”或“＜”表示。用大得多、大一些、小一些、小得多等语言进一步描述它们之间的关系。</a:t>
            </a:r>
          </a:p>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2 1200</a:t>
            </a:r>
            <a:r>
              <a:rPr lang="zh-CN" altLang="en-US" sz="2800" dirty="0">
                <a:solidFill>
                  <a:prstClr val="black"/>
                </a:solidFill>
                <a:latin typeface="微软雅黑" panose="020B0503020204020204" pitchFamily="34" charset="-122"/>
                <a:ea typeface="微软雅黑" panose="020B0503020204020204" pitchFamily="34" charset="-122"/>
              </a:rPr>
              <a:t>张纸大约有多厚？你的</a:t>
            </a:r>
            <a:r>
              <a:rPr lang="en-US" altLang="zh-CN" sz="2800" dirty="0">
                <a:solidFill>
                  <a:prstClr val="black"/>
                </a:solidFill>
                <a:latin typeface="微软雅黑" panose="020B0503020204020204" pitchFamily="34" charset="-122"/>
                <a:ea typeface="微软雅黑" panose="020B0503020204020204" pitchFamily="34" charset="-122"/>
              </a:rPr>
              <a:t>1200</a:t>
            </a:r>
            <a:r>
              <a:rPr lang="zh-CN" altLang="en-US" sz="2800" dirty="0">
                <a:solidFill>
                  <a:prstClr val="black"/>
                </a:solidFill>
                <a:latin typeface="微软雅黑" panose="020B0503020204020204" pitchFamily="34" charset="-122"/>
                <a:ea typeface="微软雅黑" panose="020B0503020204020204" pitchFamily="34" charset="-122"/>
              </a:rPr>
              <a:t>步大约有多长？</a:t>
            </a:r>
            <a:r>
              <a:rPr lang="en-US" altLang="zh-CN" sz="2800" dirty="0">
                <a:solidFill>
                  <a:prstClr val="black"/>
                </a:solidFill>
                <a:latin typeface="微软雅黑" panose="020B0503020204020204" pitchFamily="34" charset="-122"/>
                <a:ea typeface="微软雅黑" panose="020B0503020204020204" pitchFamily="34" charset="-122"/>
              </a:rPr>
              <a:t>1200</a:t>
            </a:r>
            <a:r>
              <a:rPr lang="zh-CN" altLang="en-US" sz="2800" dirty="0">
                <a:solidFill>
                  <a:prstClr val="black"/>
                </a:solidFill>
                <a:latin typeface="微软雅黑" panose="020B0503020204020204" pitchFamily="34" charset="-122"/>
                <a:ea typeface="微软雅黑" panose="020B0503020204020204" pitchFamily="34" charset="-122"/>
              </a:rPr>
              <a:t>名学生站成做广播操的队形需要多大的场地？</a:t>
            </a:r>
          </a:p>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3 </a:t>
            </a:r>
            <a:r>
              <a:rPr lang="zh-CN" altLang="en-US" sz="2800" dirty="0">
                <a:solidFill>
                  <a:prstClr val="black"/>
                </a:solidFill>
                <a:latin typeface="微软雅黑" panose="020B0503020204020204" pitchFamily="34" charset="-122"/>
                <a:ea typeface="微软雅黑" panose="020B0503020204020204" pitchFamily="34" charset="-122"/>
              </a:rPr>
              <a:t>说出与日常生活密切相关的数及其表达的事情。</a:t>
            </a:r>
          </a:p>
        </p:txBody>
      </p:sp>
      <p:sp>
        <p:nvSpPr>
          <p:cNvPr id="13" name="矩形 12"/>
          <p:cNvSpPr/>
          <p:nvPr/>
        </p:nvSpPr>
        <p:spPr>
          <a:xfrm>
            <a:off x="845649" y="1165485"/>
            <a:ext cx="3726351"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培养数感的案例</a:t>
            </a:r>
          </a:p>
        </p:txBody>
      </p:sp>
    </p:spTree>
    <p:extLst>
      <p:ext uri="{BB962C8B-B14F-4D97-AF65-F5344CB8AC3E}">
        <p14:creationId xmlns:p14="http://schemas.microsoft.com/office/powerpoint/2010/main" val="274209870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539430"/>
          </a:xfrm>
          <a:prstGeom prst="rect">
            <a:avLst/>
          </a:prstGeom>
          <a:noFill/>
        </p:spPr>
        <p:txBody>
          <a:bodyPr wrap="square" rtlCol="0">
            <a:spAutoFit/>
          </a:bodyPr>
          <a:lstStyle/>
          <a:p>
            <a:pPr marL="457200" lvl="0" indent="-457200">
              <a:lnSpc>
                <a:spcPct val="20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够积极参与活动，在活动中能独立思考问题，主动与他人交流，经历实地测量、收集素材、调查研究、解决问题的过程，提升思考问题的能力，积累根据解决问题的需要合理选择策略和方法的经验，形成模型意识与初步的应用意识和创新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76931867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539430"/>
          </a:xfrm>
          <a:prstGeom prst="rect">
            <a:avLst/>
          </a:prstGeom>
          <a:noFill/>
        </p:spPr>
        <p:txBody>
          <a:bodyPr wrap="square" rtlCol="0">
            <a:spAutoFit/>
          </a:bodyPr>
          <a:lstStyle/>
          <a:p>
            <a:pPr marL="457200" lvl="0" indent="-457200">
              <a:lnSpc>
                <a:spcPct val="20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如何表达具有相反意义的量。</a:t>
            </a:r>
            <a:r>
              <a:rPr lang="zh-CN" altLang="en-US" sz="2800" dirty="0">
                <a:solidFill>
                  <a:prstClr val="black"/>
                </a:solidFill>
                <a:latin typeface="微软雅黑" panose="020B0503020204020204" pitchFamily="34" charset="-122"/>
                <a:ea typeface="微软雅黑" panose="020B0503020204020204" pitchFamily="34" charset="-122"/>
              </a:rPr>
              <a:t>在真实情境中，通过具体事例体会相反意义的量，如温度、海拔等，能表达具体情境中负数的实际意义，能通过对多个事例的归纳、比较，感悟负数可以表达与正数相反意义的量。</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03447035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4271234"/>
          </a:xfrm>
          <a:prstGeom prst="rect">
            <a:avLst/>
          </a:prstGeom>
          <a:noFill/>
        </p:spPr>
        <p:txBody>
          <a:bodyPr wrap="square" rtlCol="0">
            <a:spAutoFit/>
          </a:bodyPr>
          <a:lstStyle/>
          <a:p>
            <a:pPr marL="457200" lvl="0" indent="-457200">
              <a:lnSpc>
                <a:spcPct val="20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校园平面图。</a:t>
            </a:r>
            <a:r>
              <a:rPr lang="zh-CN" altLang="en-US" sz="2800" dirty="0">
                <a:solidFill>
                  <a:prstClr val="black"/>
                </a:solidFill>
                <a:latin typeface="微软雅黑" panose="020B0503020204020204" pitchFamily="34" charset="-122"/>
                <a:ea typeface="微软雅黑" panose="020B0503020204020204" pitchFamily="34" charset="-122"/>
              </a:rPr>
              <a:t>结合本校校园的实际情况，能制订比较合理的测量方案和绘图比例；能理解所需要的数学和其他学科的知识，在教师指导下，积极有序展开测量；能按校园的方位和场所的位置，依据绘图比例绘制简单的校园平面图；能解释绘图的原则，在交流中评价与反思；提升规划能力，积累实践经验</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03447035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970318"/>
          </a:xfrm>
          <a:prstGeom prst="rect">
            <a:avLst/>
          </a:prstGeom>
          <a:noFill/>
        </p:spPr>
        <p:txBody>
          <a:bodyPr wrap="square" rtlCol="0">
            <a:spAutoFit/>
          </a:bodyPr>
          <a:lstStyle/>
          <a:p>
            <a:pPr marL="457200" lvl="0" indent="-457200">
              <a:lnSpc>
                <a:spcPct val="15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体育中的数学。</a:t>
            </a:r>
            <a:r>
              <a:rPr lang="zh-CN" altLang="en-US" sz="2800" dirty="0">
                <a:solidFill>
                  <a:prstClr val="black"/>
                </a:solidFill>
                <a:latin typeface="微软雅黑" panose="020B0503020204020204" pitchFamily="34" charset="-122"/>
                <a:ea typeface="微软雅黑" panose="020B0503020204020204" pitchFamily="34" charset="-122"/>
              </a:rPr>
              <a:t>能结合自己的兴趣，确定所要研究的关于体育的内容与范围；会查找相关资料，提出有价值的数学问题；在教师指导下，能与他人交流合作，运用数学或其他学科的知识解决问题；能积极参与小组间的交流，说明自己小组的问题解决过程，理解其他小组所解决的问题和问题解决的思路；感悟数学在体育中的作用，提高学习数学的兴趣。</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03447035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4401205"/>
          </a:xfrm>
          <a:prstGeom prst="rect">
            <a:avLst/>
          </a:prstGeom>
          <a:noFill/>
        </p:spPr>
        <p:txBody>
          <a:bodyPr wrap="square" rtlCol="0">
            <a:spAutoFit/>
          </a:bodyPr>
          <a:lstStyle/>
          <a:p>
            <a:pPr marL="457200" lvl="0" indent="-457200">
              <a:lnSpc>
                <a:spcPct val="20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营养午餐。</a:t>
            </a:r>
            <a:r>
              <a:rPr lang="zh-CN" altLang="en-US" sz="2800" dirty="0">
                <a:solidFill>
                  <a:prstClr val="black"/>
                </a:solidFill>
                <a:latin typeface="微软雅黑" panose="020B0503020204020204" pitchFamily="34" charset="-122"/>
                <a:ea typeface="微软雅黑" panose="020B0503020204020204" pitchFamily="34" charset="-122"/>
              </a:rPr>
              <a:t>在对人体营养需求和食物营养物质的调查研究中，进一步理解百分数的意义；会用扇形统计图整理调查结果，分析如何实现营养均衡；经历一周营养午餐食谱的设计过程，感悟在实际情境中方案的形成过程；形成重视调查研究、合理设计规划的科学态</a:t>
            </a:r>
            <a:r>
              <a:rPr lang="zh-CN" altLang="en-US" sz="2800" dirty="0" smtClean="0">
                <a:solidFill>
                  <a:prstClr val="black"/>
                </a:solidFill>
                <a:latin typeface="微软雅黑" panose="020B0503020204020204" pitchFamily="34" charset="-122"/>
                <a:ea typeface="微软雅黑" panose="020B0503020204020204" pitchFamily="34" charset="-122"/>
              </a:rPr>
              <a:t>度。</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03447035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第三学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5~6</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761562" y="1762959"/>
            <a:ext cx="10650854" cy="3970318"/>
          </a:xfrm>
          <a:prstGeom prst="rect">
            <a:avLst/>
          </a:prstGeom>
          <a:noFill/>
        </p:spPr>
        <p:txBody>
          <a:bodyPr wrap="square" rtlCol="0">
            <a:spAutoFit/>
          </a:bodyPr>
          <a:lstStyle/>
          <a:p>
            <a:pPr marL="457200" lvl="0" indent="-457200">
              <a:lnSpc>
                <a:spcPct val="150000"/>
              </a:lnSpc>
              <a:buFont typeface="Wingdings" panose="05000000000000000000" pitchFamily="2" charset="2"/>
              <a:buChar char="Ø"/>
            </a:pPr>
            <a:r>
              <a:rPr lang="zh-CN" altLang="en-US" sz="2800" b="1" dirty="0">
                <a:solidFill>
                  <a:prstClr val="black"/>
                </a:solidFill>
                <a:latin typeface="微软雅黑" panose="020B0503020204020204" pitchFamily="34" charset="-122"/>
                <a:ea typeface="微软雅黑" panose="020B0503020204020204" pitchFamily="34" charset="-122"/>
              </a:rPr>
              <a:t>水是生命之源。</a:t>
            </a:r>
            <a:r>
              <a:rPr lang="zh-CN" altLang="en-US" sz="2800" dirty="0">
                <a:solidFill>
                  <a:prstClr val="black"/>
                </a:solidFill>
                <a:latin typeface="微软雅黑" panose="020B0503020204020204" pitchFamily="34" charset="-122"/>
                <a:ea typeface="微软雅黑" panose="020B0503020204020204" pitchFamily="34" charset="-122"/>
              </a:rPr>
              <a:t>能合作设计生活中用水情况的调查方案，并展开调查，在调查中进一步优化方案；会查找与淡水资源相关的资料，从资料和实地走访中筛选需要的信息，提出问题，确定解决问题的思路，提高应用意识；根据问题解决中的发现和收获，制订节水方案，尝试设计节水工具或方法，培养创新意识；在问题解决中加深对水资源保护等社会问题的关注与理解。</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03447035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D:\360data\重要数据\桌面\rolled newspaper (5)副本.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30441"/>
            <a:ext cx="12192000" cy="6136106"/>
          </a:xfrm>
          <a:prstGeom prst="rect">
            <a:avLst/>
          </a:prstGeom>
          <a:noFill/>
          <a:extLst>
            <a:ext uri="{909E8E84-426E-40DD-AFC4-6F175D3DCCD1}">
              <a14:hiddenFill xmlns:a14="http://schemas.microsoft.com/office/drawing/2010/main">
                <a:solidFill>
                  <a:srgbClr val="FFFFFF"/>
                </a:solidFill>
              </a14:hiddenFill>
            </a:ext>
          </a:extLst>
        </p:spPr>
      </p:pic>
      <p:sp>
        <p:nvSpPr>
          <p:cNvPr id="5" name="PA_库_矩形 6"/>
          <p:cNvSpPr/>
          <p:nvPr>
            <p:custDataLst>
              <p:tags r:id="rId1"/>
            </p:custDataLst>
          </p:nvPr>
        </p:nvSpPr>
        <p:spPr>
          <a:xfrm>
            <a:off x="0" y="1"/>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PA_库_矩形 6"/>
          <p:cNvSpPr/>
          <p:nvPr>
            <p:custDataLst>
              <p:tags r:id="rId2"/>
            </p:custDataLst>
          </p:nvPr>
        </p:nvSpPr>
        <p:spPr>
          <a:xfrm>
            <a:off x="0" y="5854390"/>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5" name="文本框 14"/>
          <p:cNvSpPr txBox="1"/>
          <p:nvPr/>
        </p:nvSpPr>
        <p:spPr>
          <a:xfrm>
            <a:off x="1479669" y="2372014"/>
            <a:ext cx="9232661" cy="707884"/>
          </a:xfrm>
          <a:prstGeom prst="rect">
            <a:avLst/>
          </a:prstGeom>
          <a:noFill/>
        </p:spPr>
        <p:txBody>
          <a:bodyPr wrap="square" lIns="91438" tIns="45719" rIns="91438" bIns="45719" rtlCol="0">
            <a:spAutoFit/>
          </a:bodyPr>
          <a:lstStyle/>
          <a:p>
            <a:pPr algn="ctr"/>
            <a:r>
              <a:rPr lang="en-US" altLang="zh-CN" sz="4000" spc="600" dirty="0" smtClean="0">
                <a:solidFill>
                  <a:srgbClr val="314371"/>
                </a:solidFill>
                <a:latin typeface="微软雅黑" panose="020B0503020204020204" pitchFamily="34" charset="-122"/>
                <a:ea typeface="微软雅黑" panose="020B0503020204020204" pitchFamily="34" charset="-122"/>
              </a:rPr>
              <a:t>2.4 </a:t>
            </a:r>
            <a:r>
              <a:rPr lang="zh-CN" altLang="en-US" sz="4000" spc="600" dirty="0" smtClean="0">
                <a:solidFill>
                  <a:srgbClr val="314371"/>
                </a:solidFill>
                <a:latin typeface="微软雅黑" panose="020B0503020204020204" pitchFamily="34" charset="-122"/>
                <a:ea typeface="微软雅黑" panose="020B0503020204020204" pitchFamily="34" charset="-122"/>
              </a:rPr>
              <a:t>小</a:t>
            </a:r>
            <a:r>
              <a:rPr lang="zh-CN" altLang="en-US" sz="4000" spc="600" dirty="0">
                <a:solidFill>
                  <a:srgbClr val="314371"/>
                </a:solidFill>
                <a:latin typeface="微软雅黑" panose="020B0503020204020204" pitchFamily="34" charset="-122"/>
                <a:ea typeface="微软雅黑" panose="020B0503020204020204" pitchFamily="34" charset="-122"/>
              </a:rPr>
              <a:t>学数</a:t>
            </a:r>
            <a:r>
              <a:rPr lang="zh-CN" altLang="en-US" sz="4000" spc="600" dirty="0" smtClean="0">
                <a:solidFill>
                  <a:srgbClr val="314371"/>
                </a:solidFill>
                <a:latin typeface="微软雅黑" panose="020B0503020204020204" pitchFamily="34" charset="-122"/>
                <a:ea typeface="微软雅黑" panose="020B0503020204020204" pitchFamily="34" charset="-122"/>
              </a:rPr>
              <a:t>学资源的开发与利用</a:t>
            </a:r>
            <a:endParaRPr lang="zh-CN" altLang="en-US" sz="4000" spc="600" dirty="0">
              <a:solidFill>
                <a:srgbClr val="31437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90789332"/>
      </p:ext>
    </p:extLst>
  </p:cSld>
  <p:clrMapOvr>
    <a:masterClrMapping/>
  </p:clrMapOvr>
  <mc:AlternateContent xmlns:mc="http://schemas.openxmlformats.org/markup-compatibility/2006" xmlns:p14="http://schemas.microsoft.com/office/powerpoint/2010/main">
    <mc:Choice Requires="p14">
      <p:transition spd="med" p14:dur="700" advTm="11307">
        <p:fade/>
      </p:transition>
    </mc:Choice>
    <mc:Fallback xmlns="">
      <p:transition spd="med" advTm="11307">
        <p:fade/>
      </p:transition>
    </mc:Fallback>
  </mc:AlternateContent>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7337334"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50" y="279285"/>
            <a:ext cx="6862549" cy="584775"/>
          </a:xfrm>
          <a:prstGeom prst="rect">
            <a:avLst/>
          </a:prstGeom>
          <a:noFill/>
        </p:spPr>
        <p:txBody>
          <a:bodyPr wrap="square" rtlCol="0">
            <a:spAutoFit/>
          </a:bodyPr>
          <a:lstStyle/>
          <a:p>
            <a:pPr lvl="0" algn="ctr">
              <a:defRPr/>
            </a:pP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2.4 </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小</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学数学课程资源的开发与利用</a:t>
            </a:r>
          </a:p>
        </p:txBody>
      </p:sp>
      <p:sp>
        <p:nvSpPr>
          <p:cNvPr id="5" name="文本框 4"/>
          <p:cNvSpPr txBox="1"/>
          <p:nvPr/>
        </p:nvSpPr>
        <p:spPr>
          <a:xfrm>
            <a:off x="761562" y="1393682"/>
            <a:ext cx="10650854" cy="4745915"/>
          </a:xfrm>
          <a:prstGeom prst="rect">
            <a:avLst/>
          </a:prstGeom>
          <a:noFill/>
        </p:spPr>
        <p:txBody>
          <a:bodyPr wrap="square" rtlCol="0">
            <a:spAutoFit/>
          </a:bodyPr>
          <a:lstStyle/>
          <a:p>
            <a:pPr lvl="0">
              <a:lnSpc>
                <a:spcPct val="120000"/>
              </a:lnSpc>
            </a:pPr>
            <a:r>
              <a:rPr lang="en-US" altLang="zh-CN" sz="2800" b="1" dirty="0" smtClean="0">
                <a:solidFill>
                  <a:prstClr val="black"/>
                </a:solidFill>
                <a:latin typeface="微软雅黑" panose="020B0503020204020204" pitchFamily="34" charset="-122"/>
                <a:ea typeface="微软雅黑" panose="020B0503020204020204" pitchFamily="34" charset="-122"/>
              </a:rPr>
              <a:t>2.4.1 </a:t>
            </a:r>
            <a:r>
              <a:rPr lang="zh-CN" altLang="en-US" sz="2800" b="1" dirty="0" smtClean="0">
                <a:solidFill>
                  <a:prstClr val="black"/>
                </a:solidFill>
                <a:latin typeface="微软雅黑" panose="020B0503020204020204" pitchFamily="34" charset="-122"/>
                <a:ea typeface="微软雅黑" panose="020B0503020204020204" pitchFamily="34" charset="-122"/>
              </a:rPr>
              <a:t>文本资源的开发与利用</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en-US" altLang="zh-CN" sz="2800" dirty="0" smtClean="0">
                <a:solidFill>
                  <a:prstClr val="black"/>
                </a:solidFill>
                <a:latin typeface="微软雅黑" panose="020B0503020204020204" pitchFamily="34" charset="-122"/>
                <a:ea typeface="微软雅黑" panose="020B0503020204020204" pitchFamily="34" charset="-122"/>
              </a:rPr>
              <a:t>1. </a:t>
            </a:r>
            <a:r>
              <a:rPr lang="zh-CN" altLang="en-US" sz="2800" dirty="0" smtClean="0">
                <a:solidFill>
                  <a:prstClr val="black"/>
                </a:solidFill>
                <a:latin typeface="微软雅黑" panose="020B0503020204020204" pitchFamily="34" charset="-122"/>
                <a:ea typeface="微软雅黑" panose="020B0503020204020204" pitchFamily="34" charset="-122"/>
              </a:rPr>
              <a:t>学</a:t>
            </a:r>
            <a:r>
              <a:rPr lang="zh-CN" altLang="en-US" sz="2800" dirty="0">
                <a:solidFill>
                  <a:prstClr val="black"/>
                </a:solidFill>
                <a:latin typeface="微软雅黑" panose="020B0503020204020204" pitchFamily="34" charset="-122"/>
                <a:ea typeface="微软雅黑" panose="020B0503020204020204" pitchFamily="34" charset="-122"/>
              </a:rPr>
              <a:t>生用教学辅助材</a:t>
            </a:r>
            <a:r>
              <a:rPr lang="zh-CN" altLang="en-US" sz="2800" dirty="0" smtClean="0">
                <a:solidFill>
                  <a:prstClr val="black"/>
                </a:solidFill>
                <a:latin typeface="微软雅黑" panose="020B0503020204020204" pitchFamily="34" charset="-122"/>
                <a:ea typeface="微软雅黑" panose="020B0503020204020204" pitchFamily="34" charset="-122"/>
              </a:rPr>
              <a:t>料</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marL="514350" lvl="0" indent="-514350">
              <a:lnSpc>
                <a:spcPct val="120000"/>
              </a:lnSpc>
              <a:buFont typeface="Arial" panose="020B0604020202020204" pitchFamily="34" charset="0"/>
              <a:buChar char="•"/>
            </a:pPr>
            <a:r>
              <a:rPr lang="zh-CN" altLang="en-US" sz="2800" dirty="0">
                <a:solidFill>
                  <a:prstClr val="black"/>
                </a:solidFill>
                <a:latin typeface="微软雅黑" panose="020B0503020204020204" pitchFamily="34" charset="-122"/>
                <a:ea typeface="微软雅黑" panose="020B0503020204020204" pitchFamily="34" charset="-122"/>
              </a:rPr>
              <a:t>学习辅助用</a:t>
            </a:r>
            <a:r>
              <a:rPr lang="zh-CN" altLang="en-US" sz="2800" dirty="0" smtClean="0">
                <a:solidFill>
                  <a:prstClr val="black"/>
                </a:solidFill>
                <a:latin typeface="微软雅黑" panose="020B0503020204020204" pitchFamily="34" charset="-122"/>
                <a:ea typeface="微软雅黑" panose="020B0503020204020204" pitchFamily="34" charset="-122"/>
              </a:rPr>
              <a:t>书</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marL="514350" lvl="0" indent="-514350">
              <a:lnSpc>
                <a:spcPct val="120000"/>
              </a:lnSpc>
              <a:buFont typeface="Arial" panose="020B0604020202020204" pitchFamily="34" charset="0"/>
              <a:buChar char="•"/>
            </a:pPr>
            <a:r>
              <a:rPr lang="zh-CN" altLang="en-US" sz="2800" dirty="0">
                <a:solidFill>
                  <a:prstClr val="black"/>
                </a:solidFill>
                <a:latin typeface="微软雅黑" panose="020B0503020204020204" pitchFamily="34" charset="-122"/>
                <a:ea typeface="微软雅黑" panose="020B0503020204020204" pitchFamily="34" charset="-122"/>
              </a:rPr>
              <a:t>练习</a:t>
            </a:r>
            <a:r>
              <a:rPr lang="zh-CN" altLang="en-US" sz="2800" dirty="0" smtClean="0">
                <a:solidFill>
                  <a:prstClr val="black"/>
                </a:solidFill>
                <a:latin typeface="微软雅黑" panose="020B0503020204020204" pitchFamily="34" charset="-122"/>
                <a:ea typeface="微软雅黑" panose="020B0503020204020204" pitchFamily="34" charset="-122"/>
              </a:rPr>
              <a:t>册</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marL="514350" lvl="0" indent="-514350">
              <a:lnSpc>
                <a:spcPct val="120000"/>
              </a:lnSpc>
              <a:buFont typeface="Arial" panose="020B0604020202020204" pitchFamily="34" charset="0"/>
              <a:buChar char="•"/>
            </a:pPr>
            <a:r>
              <a:rPr lang="zh-CN" altLang="en-US" sz="2800" dirty="0">
                <a:solidFill>
                  <a:prstClr val="black"/>
                </a:solidFill>
                <a:latin typeface="微软雅黑" panose="020B0503020204020204" pitchFamily="34" charset="-122"/>
                <a:ea typeface="微软雅黑" panose="020B0503020204020204" pitchFamily="34" charset="-122"/>
              </a:rPr>
              <a:t>数学普及读</a:t>
            </a:r>
            <a:r>
              <a:rPr lang="zh-CN" altLang="en-US" sz="2800" dirty="0" smtClean="0">
                <a:solidFill>
                  <a:prstClr val="black"/>
                </a:solidFill>
                <a:latin typeface="微软雅黑" panose="020B0503020204020204" pitchFamily="34" charset="-122"/>
                <a:ea typeface="微软雅黑" panose="020B0503020204020204" pitchFamily="34" charset="-122"/>
              </a:rPr>
              <a:t>物</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marL="514350" lvl="0" indent="-514350">
              <a:lnSpc>
                <a:spcPct val="120000"/>
              </a:lnSpc>
              <a:buFont typeface="Arial" panose="020B0604020202020204" pitchFamily="34" charset="0"/>
              <a:buChar char="•"/>
            </a:pPr>
            <a:r>
              <a:rPr lang="zh-CN" altLang="en-US" sz="2800" dirty="0">
                <a:solidFill>
                  <a:prstClr val="black"/>
                </a:solidFill>
                <a:latin typeface="微软雅黑" panose="020B0503020204020204" pitchFamily="34" charset="-122"/>
                <a:ea typeface="微软雅黑" panose="020B0503020204020204" pitchFamily="34" charset="-122"/>
              </a:rPr>
              <a:t>校本教材</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120000"/>
              </a:lnSpc>
            </a:pPr>
            <a:r>
              <a:rPr lang="en-US" altLang="zh-CN" sz="2800" dirty="0" smtClean="0">
                <a:solidFill>
                  <a:prstClr val="black"/>
                </a:solidFill>
                <a:latin typeface="微软雅黑" panose="020B0503020204020204" pitchFamily="34" charset="-122"/>
                <a:ea typeface="微软雅黑" panose="020B0503020204020204" pitchFamily="34" charset="-122"/>
              </a:rPr>
              <a:t>2. </a:t>
            </a:r>
            <a:r>
              <a:rPr lang="zh-CN" altLang="en-US" sz="2800" dirty="0" smtClean="0">
                <a:solidFill>
                  <a:prstClr val="black"/>
                </a:solidFill>
                <a:latin typeface="微软雅黑" panose="020B0503020204020204" pitchFamily="34" charset="-122"/>
                <a:ea typeface="微软雅黑" panose="020B0503020204020204" pitchFamily="34" charset="-122"/>
              </a:rPr>
              <a:t>教</a:t>
            </a:r>
            <a:r>
              <a:rPr lang="zh-CN" altLang="en-US" sz="2800" dirty="0">
                <a:solidFill>
                  <a:prstClr val="black"/>
                </a:solidFill>
                <a:latin typeface="微软雅黑" panose="020B0503020204020204" pitchFamily="34" charset="-122"/>
                <a:ea typeface="微软雅黑" panose="020B0503020204020204" pitchFamily="34" charset="-122"/>
              </a:rPr>
              <a:t>师用教学辅助材</a:t>
            </a:r>
            <a:r>
              <a:rPr lang="zh-CN" altLang="en-US" sz="2800" dirty="0" smtClean="0">
                <a:solidFill>
                  <a:prstClr val="black"/>
                </a:solidFill>
                <a:latin typeface="微软雅黑" panose="020B0503020204020204" pitchFamily="34" charset="-122"/>
                <a:ea typeface="微软雅黑" panose="020B0503020204020204" pitchFamily="34" charset="-122"/>
              </a:rPr>
              <a:t>料</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marL="457200" lvl="0" indent="-457200">
              <a:lnSpc>
                <a:spcPct val="120000"/>
              </a:lnSpc>
              <a:buFont typeface="Arial" panose="020B0604020202020204" pitchFamily="34" charset="0"/>
              <a:buChar char="•"/>
            </a:pPr>
            <a:r>
              <a:rPr lang="zh-CN" altLang="en-US" sz="2800" dirty="0">
                <a:solidFill>
                  <a:prstClr val="black"/>
                </a:solidFill>
                <a:latin typeface="微软雅黑" panose="020B0503020204020204" pitchFamily="34" charset="-122"/>
                <a:ea typeface="微软雅黑" panose="020B0503020204020204" pitchFamily="34" charset="-122"/>
              </a:rPr>
              <a:t>教学设计案例与素</a:t>
            </a:r>
            <a:r>
              <a:rPr lang="zh-CN" altLang="en-US" sz="2800" dirty="0" smtClean="0">
                <a:solidFill>
                  <a:prstClr val="black"/>
                </a:solidFill>
                <a:latin typeface="微软雅黑" panose="020B0503020204020204" pitchFamily="34" charset="-122"/>
                <a:ea typeface="微软雅黑" panose="020B0503020204020204" pitchFamily="34" charset="-122"/>
              </a:rPr>
              <a:t>材</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marL="457200" lvl="0" indent="-457200">
              <a:lnSpc>
                <a:spcPct val="120000"/>
              </a:lnSpc>
              <a:buFont typeface="Arial" panose="020B0604020202020204" pitchFamily="34" charset="0"/>
              <a:buChar char="•"/>
            </a:pPr>
            <a:r>
              <a:rPr lang="zh-CN" altLang="en-US" sz="2800" dirty="0">
                <a:solidFill>
                  <a:prstClr val="black"/>
                </a:solidFill>
                <a:latin typeface="微软雅黑" panose="020B0503020204020204" pitchFamily="34" charset="-122"/>
                <a:ea typeface="微软雅黑" panose="020B0503020204020204" pitchFamily="34" charset="-122"/>
              </a:rPr>
              <a:t>课程内容背景材料</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5759392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7337334"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50" y="279285"/>
            <a:ext cx="6862549" cy="584775"/>
          </a:xfrm>
          <a:prstGeom prst="rect">
            <a:avLst/>
          </a:prstGeom>
          <a:noFill/>
        </p:spPr>
        <p:txBody>
          <a:bodyPr wrap="square" rtlCol="0">
            <a:spAutoFit/>
          </a:bodyPr>
          <a:lstStyle/>
          <a:p>
            <a:pPr lvl="0" algn="ctr">
              <a:defRPr/>
            </a:pP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2.4 </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小</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学数学课程资源的开发与利用</a:t>
            </a:r>
          </a:p>
        </p:txBody>
      </p:sp>
      <p:sp>
        <p:nvSpPr>
          <p:cNvPr id="5" name="文本框 4"/>
          <p:cNvSpPr txBox="1"/>
          <p:nvPr/>
        </p:nvSpPr>
        <p:spPr>
          <a:xfrm>
            <a:off x="761562" y="1393682"/>
            <a:ext cx="10650854" cy="3539430"/>
          </a:xfrm>
          <a:prstGeom prst="rect">
            <a:avLst/>
          </a:prstGeom>
          <a:noFill/>
        </p:spPr>
        <p:txBody>
          <a:bodyPr wrap="square" rtlCol="0">
            <a:spAutoFit/>
          </a:bodyPr>
          <a:lstStyle/>
          <a:p>
            <a:pPr lvl="0">
              <a:lnSpc>
                <a:spcPct val="200000"/>
              </a:lnSpc>
            </a:pPr>
            <a:r>
              <a:rPr lang="en-US" altLang="zh-CN" sz="2800" b="1" dirty="0" smtClean="0">
                <a:solidFill>
                  <a:prstClr val="black"/>
                </a:solidFill>
                <a:latin typeface="微软雅黑" panose="020B0503020204020204" pitchFamily="34" charset="-122"/>
                <a:ea typeface="微软雅黑" panose="020B0503020204020204" pitchFamily="34" charset="-122"/>
              </a:rPr>
              <a:t>2.4.2 </a:t>
            </a:r>
            <a:r>
              <a:rPr lang="zh-CN" altLang="en-US" sz="2800" b="1" dirty="0" smtClean="0">
                <a:solidFill>
                  <a:prstClr val="black"/>
                </a:solidFill>
                <a:latin typeface="微软雅黑" panose="020B0503020204020204" pitchFamily="34" charset="-122"/>
                <a:ea typeface="微软雅黑" panose="020B0503020204020204" pitchFamily="34" charset="-122"/>
              </a:rPr>
              <a:t>信息技术资源的开发与利用</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en-US" altLang="zh-CN" sz="2800" dirty="0" smtClean="0">
                <a:solidFill>
                  <a:prstClr val="black"/>
                </a:solidFill>
                <a:latin typeface="微软雅黑" panose="020B0503020204020204" pitchFamily="34" charset="-122"/>
                <a:ea typeface="微软雅黑" panose="020B0503020204020204" pitchFamily="34" charset="-122"/>
              </a:rPr>
              <a:t>1. </a:t>
            </a:r>
            <a:r>
              <a:rPr lang="zh-CN" altLang="en-US" sz="2800" dirty="0" smtClean="0">
                <a:solidFill>
                  <a:prstClr val="black"/>
                </a:solidFill>
                <a:latin typeface="微软雅黑" panose="020B0503020204020204" pitchFamily="34" charset="-122"/>
                <a:ea typeface="微软雅黑" panose="020B0503020204020204" pitchFamily="34" charset="-122"/>
              </a:rPr>
              <a:t>将</a:t>
            </a:r>
            <a:r>
              <a:rPr lang="zh-CN" altLang="en-US" sz="2800" dirty="0">
                <a:solidFill>
                  <a:prstClr val="black"/>
                </a:solidFill>
                <a:latin typeface="微软雅黑" panose="020B0503020204020204" pitchFamily="34" charset="-122"/>
                <a:ea typeface="微软雅黑" panose="020B0503020204020204" pitchFamily="34" charset="-122"/>
              </a:rPr>
              <a:t>信息技术作为教师从事教学实践与研究的辅助性工具</a:t>
            </a:r>
          </a:p>
          <a:p>
            <a:pPr lvl="0">
              <a:lnSpc>
                <a:spcPct val="200000"/>
              </a:lnSpc>
            </a:pPr>
            <a:r>
              <a:rPr lang="en-US" altLang="zh-CN" sz="2800" dirty="0" smtClean="0">
                <a:solidFill>
                  <a:prstClr val="black"/>
                </a:solidFill>
                <a:latin typeface="微软雅黑" panose="020B0503020204020204" pitchFamily="34" charset="-122"/>
                <a:ea typeface="微软雅黑" panose="020B0503020204020204" pitchFamily="34" charset="-122"/>
              </a:rPr>
              <a:t>2. </a:t>
            </a:r>
            <a:r>
              <a:rPr lang="zh-CN" altLang="en-US" sz="2800" dirty="0" smtClean="0">
                <a:solidFill>
                  <a:prstClr val="black"/>
                </a:solidFill>
                <a:latin typeface="微软雅黑" panose="020B0503020204020204" pitchFamily="34" charset="-122"/>
                <a:ea typeface="微软雅黑" panose="020B0503020204020204" pitchFamily="34" charset="-122"/>
              </a:rPr>
              <a:t>将</a:t>
            </a:r>
            <a:r>
              <a:rPr lang="zh-CN" altLang="en-US" sz="2800" dirty="0">
                <a:solidFill>
                  <a:prstClr val="black"/>
                </a:solidFill>
                <a:latin typeface="微软雅黑" panose="020B0503020204020204" pitchFamily="34" charset="-122"/>
                <a:ea typeface="微软雅黑" panose="020B0503020204020204" pitchFamily="34" charset="-122"/>
              </a:rPr>
              <a:t>信息技术作为学生从事数学学习活动的辅助性工</a:t>
            </a:r>
            <a:r>
              <a:rPr lang="zh-CN" altLang="en-US" sz="2800" dirty="0" smtClean="0">
                <a:solidFill>
                  <a:prstClr val="black"/>
                </a:solidFill>
                <a:latin typeface="微软雅黑" panose="020B0503020204020204" pitchFamily="34" charset="-122"/>
                <a:ea typeface="微软雅黑" panose="020B0503020204020204" pitchFamily="34" charset="-122"/>
              </a:rPr>
              <a:t>具</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200000"/>
              </a:lnSpc>
            </a:pPr>
            <a:r>
              <a:rPr lang="en-US" altLang="zh-CN" sz="2800" dirty="0" smtClean="0">
                <a:solidFill>
                  <a:prstClr val="black"/>
                </a:solidFill>
                <a:latin typeface="微软雅黑" panose="020B0503020204020204" pitchFamily="34" charset="-122"/>
                <a:ea typeface="微软雅黑" panose="020B0503020204020204" pitchFamily="34" charset="-122"/>
              </a:rPr>
              <a:t>3. </a:t>
            </a:r>
            <a:r>
              <a:rPr lang="zh-CN" altLang="en-US" sz="2800" dirty="0" smtClean="0">
                <a:solidFill>
                  <a:prstClr val="black"/>
                </a:solidFill>
                <a:latin typeface="微软雅黑" panose="020B0503020204020204" pitchFamily="34" charset="-122"/>
                <a:ea typeface="微软雅黑" panose="020B0503020204020204" pitchFamily="34" charset="-122"/>
              </a:rPr>
              <a:t>将</a:t>
            </a:r>
            <a:r>
              <a:rPr lang="zh-CN" altLang="en-US" sz="2800" dirty="0">
                <a:solidFill>
                  <a:prstClr val="black"/>
                </a:solidFill>
                <a:latin typeface="微软雅黑" panose="020B0503020204020204" pitchFamily="34" charset="-122"/>
                <a:ea typeface="微软雅黑" panose="020B0503020204020204" pitchFamily="34" charset="-122"/>
              </a:rPr>
              <a:t>计算器等技术作为评价学生数学学习的辅助性工具</a:t>
            </a:r>
            <a:endParaRPr lang="en-US" altLang="zh-CN" sz="2800" dirty="0" smtClean="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462339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7337334"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50" y="279285"/>
            <a:ext cx="6862549" cy="584775"/>
          </a:xfrm>
          <a:prstGeom prst="rect">
            <a:avLst/>
          </a:prstGeom>
          <a:noFill/>
        </p:spPr>
        <p:txBody>
          <a:bodyPr wrap="square" rtlCol="0">
            <a:spAutoFit/>
          </a:bodyPr>
          <a:lstStyle/>
          <a:p>
            <a:pPr lvl="0" algn="ctr">
              <a:defRPr/>
            </a:pP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2.4 </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小</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学数学课程资源的开发与利用</a:t>
            </a:r>
          </a:p>
        </p:txBody>
      </p:sp>
      <p:sp>
        <p:nvSpPr>
          <p:cNvPr id="5" name="文本框 4"/>
          <p:cNvSpPr txBox="1"/>
          <p:nvPr/>
        </p:nvSpPr>
        <p:spPr>
          <a:xfrm>
            <a:off x="761562" y="1165077"/>
            <a:ext cx="10650854" cy="3539430"/>
          </a:xfrm>
          <a:prstGeom prst="rect">
            <a:avLst/>
          </a:prstGeom>
          <a:noFill/>
        </p:spPr>
        <p:txBody>
          <a:bodyPr wrap="square" rtlCol="0">
            <a:spAutoFit/>
          </a:bodyPr>
          <a:lstStyle/>
          <a:p>
            <a:pPr lvl="0">
              <a:lnSpc>
                <a:spcPct val="200000"/>
              </a:lnSpc>
            </a:pPr>
            <a:r>
              <a:rPr lang="en-US" altLang="zh-CN" sz="2800" b="1" dirty="0" smtClean="0">
                <a:solidFill>
                  <a:prstClr val="black"/>
                </a:solidFill>
                <a:latin typeface="微软雅黑" panose="020B0503020204020204" pitchFamily="34" charset="-122"/>
                <a:ea typeface="微软雅黑" panose="020B0503020204020204" pitchFamily="34" charset="-122"/>
              </a:rPr>
              <a:t>2.4.3 </a:t>
            </a:r>
            <a:r>
              <a:rPr lang="zh-CN" altLang="en-US" sz="2800" b="1" dirty="0" smtClean="0">
                <a:solidFill>
                  <a:prstClr val="black"/>
                </a:solidFill>
                <a:latin typeface="微软雅黑" panose="020B0503020204020204" pitchFamily="34" charset="-122"/>
                <a:ea typeface="微软雅黑" panose="020B0503020204020204" pitchFamily="34" charset="-122"/>
              </a:rPr>
              <a:t>社</a:t>
            </a:r>
            <a:r>
              <a:rPr lang="zh-CN" altLang="en-US" sz="2800" b="1" dirty="0">
                <a:solidFill>
                  <a:prstClr val="black"/>
                </a:solidFill>
                <a:latin typeface="微软雅黑" panose="020B0503020204020204" pitchFamily="34" charset="-122"/>
                <a:ea typeface="微软雅黑" panose="020B0503020204020204" pitchFamily="34" charset="-122"/>
              </a:rPr>
              <a:t>会资源的开发与利用</a:t>
            </a:r>
          </a:p>
          <a:p>
            <a:pPr lvl="0">
              <a:lnSpc>
                <a:spcPct val="200000"/>
              </a:lnSpc>
            </a:pPr>
            <a:r>
              <a:rPr lang="en-US" altLang="zh-CN" sz="2800" dirty="0">
                <a:solidFill>
                  <a:prstClr val="black"/>
                </a:solidFill>
                <a:latin typeface="微软雅黑" panose="020B0503020204020204" pitchFamily="34" charset="-122"/>
                <a:ea typeface="微软雅黑" panose="020B0503020204020204" pitchFamily="34" charset="-122"/>
              </a:rPr>
              <a:t>1</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学</a:t>
            </a:r>
            <a:r>
              <a:rPr lang="zh-CN" altLang="en-US" sz="2800" dirty="0">
                <a:solidFill>
                  <a:prstClr val="black"/>
                </a:solidFill>
                <a:latin typeface="微软雅黑" panose="020B0503020204020204" pitchFamily="34" charset="-122"/>
                <a:ea typeface="微软雅黑" panose="020B0503020204020204" pitchFamily="34" charset="-122"/>
              </a:rPr>
              <a:t>生参与资源开发</a:t>
            </a:r>
          </a:p>
          <a:p>
            <a:pPr lvl="0">
              <a:lnSpc>
                <a:spcPct val="200000"/>
              </a:lnSpc>
            </a:pPr>
            <a:r>
              <a:rPr lang="en-US" altLang="zh-CN" sz="2800" dirty="0">
                <a:solidFill>
                  <a:prstClr val="black"/>
                </a:solidFill>
                <a:latin typeface="微软雅黑" panose="020B0503020204020204" pitchFamily="34" charset="-122"/>
                <a:ea typeface="微软雅黑" panose="020B0503020204020204" pitchFamily="34" charset="-122"/>
              </a:rPr>
              <a:t>2</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资</a:t>
            </a:r>
            <a:r>
              <a:rPr lang="zh-CN" altLang="en-US" sz="2800" dirty="0">
                <a:solidFill>
                  <a:prstClr val="black"/>
                </a:solidFill>
                <a:latin typeface="微软雅黑" panose="020B0503020204020204" pitchFamily="34" charset="-122"/>
                <a:ea typeface="微软雅黑" panose="020B0503020204020204" pitchFamily="34" charset="-122"/>
              </a:rPr>
              <a:t>源利用过程突出互动</a:t>
            </a:r>
            <a:r>
              <a:rPr lang="zh-CN" altLang="en-US" sz="2800" dirty="0" smtClean="0">
                <a:solidFill>
                  <a:prstClr val="black"/>
                </a:solidFill>
                <a:latin typeface="微软雅黑" panose="020B0503020204020204" pitchFamily="34" charset="-122"/>
                <a:ea typeface="微软雅黑" panose="020B0503020204020204" pitchFamily="34" charset="-122"/>
              </a:rPr>
              <a:t>性</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200000"/>
              </a:lnSpc>
            </a:pPr>
            <a:r>
              <a:rPr lang="en-US" altLang="zh-CN" sz="2800" dirty="0" smtClean="0">
                <a:solidFill>
                  <a:prstClr val="black"/>
                </a:solidFill>
                <a:latin typeface="微软雅黑" panose="020B0503020204020204" pitchFamily="34" charset="-122"/>
                <a:ea typeface="微软雅黑" panose="020B0503020204020204" pitchFamily="34" charset="-122"/>
              </a:rPr>
              <a:t>3. </a:t>
            </a:r>
            <a:r>
              <a:rPr lang="zh-CN" altLang="en-US" sz="2800" dirty="0" smtClean="0">
                <a:solidFill>
                  <a:prstClr val="black"/>
                </a:solidFill>
                <a:latin typeface="微软雅黑" panose="020B0503020204020204" pitchFamily="34" charset="-122"/>
                <a:ea typeface="微软雅黑" panose="020B0503020204020204" pitchFamily="34" charset="-122"/>
              </a:rPr>
              <a:t>网</a:t>
            </a:r>
            <a:r>
              <a:rPr lang="zh-CN" altLang="en-US" sz="2800" dirty="0">
                <a:solidFill>
                  <a:prstClr val="black"/>
                </a:solidFill>
                <a:latin typeface="微软雅黑" panose="020B0503020204020204" pitchFamily="34" charset="-122"/>
                <a:ea typeface="微软雅黑" panose="020B0503020204020204" pitchFamily="34" charset="-122"/>
              </a:rPr>
              <a:t>络资源的选择与运用</a:t>
            </a:r>
            <a:endParaRPr lang="en-US" altLang="zh-CN"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1017161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334984"/>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1745733"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881445"/>
            <a:ext cx="10163274" cy="3323987"/>
          </a:xfrm>
          <a:prstGeom prst="rect">
            <a:avLst/>
          </a:prstGeom>
          <a:noFill/>
        </p:spPr>
        <p:txBody>
          <a:bodyPr wrap="square" rtlCol="0">
            <a:spAutoFit/>
          </a:bodyPr>
          <a:lstStyle/>
          <a:p>
            <a:pPr marL="457200" lvl="0" indent="-457200">
              <a:lnSpc>
                <a:spcPct val="2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量感主要是指对事物的可测量属性及大小关系的直观感知。</a:t>
            </a:r>
          </a:p>
          <a:p>
            <a:pPr marL="457200" lvl="0" indent="-457200">
              <a:lnSpc>
                <a:spcPct val="2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建立量感有助于养成用定量的方法认识和解决问题的习惯，是形成抽象能力和应用意识的经验基础。</a:t>
            </a:r>
          </a:p>
        </p:txBody>
      </p:sp>
      <p:sp>
        <p:nvSpPr>
          <p:cNvPr id="13" name="矩形 12"/>
          <p:cNvSpPr/>
          <p:nvPr/>
        </p:nvSpPr>
        <p:spPr>
          <a:xfrm>
            <a:off x="845649" y="1165485"/>
            <a:ext cx="1804245"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量感</a:t>
            </a:r>
          </a:p>
        </p:txBody>
      </p:sp>
    </p:spTree>
    <p:extLst>
      <p:ext uri="{BB962C8B-B14F-4D97-AF65-F5344CB8AC3E}">
        <p14:creationId xmlns:p14="http://schemas.microsoft.com/office/powerpoint/2010/main" val="274209870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7337334"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50" y="279285"/>
            <a:ext cx="6862549" cy="584775"/>
          </a:xfrm>
          <a:prstGeom prst="rect">
            <a:avLst/>
          </a:prstGeom>
          <a:noFill/>
        </p:spPr>
        <p:txBody>
          <a:bodyPr wrap="square" rtlCol="0">
            <a:spAutoFit/>
          </a:bodyPr>
          <a:lstStyle/>
          <a:p>
            <a:pPr lvl="0" algn="ctr">
              <a:defRPr/>
            </a:pP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2.4 </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小</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学数学课程资源的开发与利用</a:t>
            </a:r>
          </a:p>
        </p:txBody>
      </p:sp>
      <p:sp>
        <p:nvSpPr>
          <p:cNvPr id="5" name="文本框 4"/>
          <p:cNvSpPr txBox="1"/>
          <p:nvPr/>
        </p:nvSpPr>
        <p:spPr>
          <a:xfrm>
            <a:off x="761562" y="1393682"/>
            <a:ext cx="10650854" cy="3323987"/>
          </a:xfrm>
          <a:prstGeom prst="rect">
            <a:avLst/>
          </a:prstGeom>
          <a:noFill/>
        </p:spPr>
        <p:txBody>
          <a:bodyPr wrap="square" rtlCol="0">
            <a:spAutoFit/>
          </a:bodyPr>
          <a:lstStyle/>
          <a:p>
            <a:pPr lvl="0">
              <a:lnSpc>
                <a:spcPct val="250000"/>
              </a:lnSpc>
            </a:pPr>
            <a:r>
              <a:rPr lang="en-US" altLang="zh-CN" sz="2800" b="1" dirty="0" smtClean="0">
                <a:solidFill>
                  <a:prstClr val="black"/>
                </a:solidFill>
                <a:latin typeface="微软雅黑" panose="020B0503020204020204" pitchFamily="34" charset="-122"/>
                <a:ea typeface="微软雅黑" panose="020B0503020204020204" pitchFamily="34" charset="-122"/>
              </a:rPr>
              <a:t>2.4.4 </a:t>
            </a:r>
            <a:r>
              <a:rPr lang="zh-CN" altLang="en-US" sz="2800" b="1" dirty="0" smtClean="0">
                <a:solidFill>
                  <a:prstClr val="black"/>
                </a:solidFill>
                <a:latin typeface="微软雅黑" panose="020B0503020204020204" pitchFamily="34" charset="-122"/>
                <a:ea typeface="微软雅黑" panose="020B0503020204020204" pitchFamily="34" charset="-122"/>
              </a:rPr>
              <a:t>生</a:t>
            </a:r>
            <a:r>
              <a:rPr lang="zh-CN" altLang="en-US" sz="2800" b="1" dirty="0">
                <a:solidFill>
                  <a:prstClr val="black"/>
                </a:solidFill>
                <a:latin typeface="微软雅黑" panose="020B0503020204020204" pitchFamily="34" charset="-122"/>
                <a:ea typeface="微软雅黑" panose="020B0503020204020204" pitchFamily="34" charset="-122"/>
              </a:rPr>
              <a:t>成性资源的开发与利用</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2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课程资源无处不在</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需要教师敏锐捕捉。 </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marL="457200" lvl="0" indent="-457200">
              <a:lnSpc>
                <a:spcPct val="2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课程资源为实现课程目标、 教学目标服务。</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1017161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D:\360data\重要数据\桌面\rolled newspaper (5)副本.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30441"/>
            <a:ext cx="12192000" cy="6136106"/>
          </a:xfrm>
          <a:prstGeom prst="rect">
            <a:avLst/>
          </a:prstGeom>
          <a:noFill/>
          <a:extLst>
            <a:ext uri="{909E8E84-426E-40DD-AFC4-6F175D3DCCD1}">
              <a14:hiddenFill xmlns:a14="http://schemas.microsoft.com/office/drawing/2010/main">
                <a:solidFill>
                  <a:srgbClr val="FFFFFF"/>
                </a:solidFill>
              </a14:hiddenFill>
            </a:ext>
          </a:extLst>
        </p:spPr>
      </p:pic>
      <p:sp>
        <p:nvSpPr>
          <p:cNvPr id="8" name="PA_库_矩形 6"/>
          <p:cNvSpPr/>
          <p:nvPr>
            <p:custDataLst>
              <p:tags r:id="rId1"/>
            </p:custDataLst>
          </p:nvPr>
        </p:nvSpPr>
        <p:spPr>
          <a:xfrm>
            <a:off x="0" y="1"/>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9" name="PA_库_矩形 6"/>
          <p:cNvSpPr/>
          <p:nvPr>
            <p:custDataLst>
              <p:tags r:id="rId2"/>
            </p:custDataLst>
          </p:nvPr>
        </p:nvSpPr>
        <p:spPr>
          <a:xfrm>
            <a:off x="0" y="5854390"/>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7" name="TextBox 7"/>
          <p:cNvSpPr txBox="1"/>
          <p:nvPr/>
        </p:nvSpPr>
        <p:spPr>
          <a:xfrm>
            <a:off x="-1560405" y="2500918"/>
            <a:ext cx="15312809" cy="1446550"/>
          </a:xfrm>
          <a:prstGeom prst="rect">
            <a:avLst/>
          </a:prstGeom>
          <a:noFill/>
        </p:spPr>
        <p:txBody>
          <a:bodyPr wrap="square" rtlCol="0">
            <a:spAutoFit/>
          </a:bodyPr>
          <a:lstStyle/>
          <a:p>
            <a:pPr algn="ctr"/>
            <a:r>
              <a:rPr lang="zh-CN" altLang="en-US" sz="8800" spc="500" dirty="0">
                <a:solidFill>
                  <a:srgbClr val="002060"/>
                </a:solidFill>
                <a:latin typeface="Microsoft YaHei" charset="0"/>
                <a:ea typeface="Microsoft YaHei" charset="0"/>
                <a:cs typeface="Microsoft YaHei" charset="0"/>
              </a:rPr>
              <a:t>谢 </a:t>
            </a:r>
            <a:r>
              <a:rPr lang="zh-CN" altLang="en-US" sz="8800" spc="500" dirty="0" smtClean="0">
                <a:solidFill>
                  <a:srgbClr val="002060"/>
                </a:solidFill>
                <a:latin typeface="Microsoft YaHei" charset="0"/>
                <a:ea typeface="Microsoft YaHei" charset="0"/>
                <a:cs typeface="Microsoft YaHei" charset="0"/>
              </a:rPr>
              <a:t>谢 </a:t>
            </a:r>
            <a:r>
              <a:rPr lang="en-US" altLang="zh-CN" sz="8800" spc="500" dirty="0" smtClean="0">
                <a:solidFill>
                  <a:srgbClr val="002060"/>
                </a:solidFill>
                <a:latin typeface="Microsoft YaHei" charset="0"/>
                <a:ea typeface="Microsoft YaHei" charset="0"/>
                <a:cs typeface="Microsoft YaHei" charset="0"/>
              </a:rPr>
              <a:t>!</a:t>
            </a:r>
            <a:endParaRPr lang="zh-CN" altLang="en-US" sz="8800" spc="500" dirty="0">
              <a:solidFill>
                <a:srgbClr val="002060"/>
              </a:solidFill>
              <a:latin typeface="Microsoft YaHei" charset="0"/>
              <a:ea typeface="Microsoft YaHei" charset="0"/>
              <a:cs typeface="Microsoft YaHei" charset="0"/>
            </a:endParaRPr>
          </a:p>
        </p:txBody>
      </p:sp>
    </p:spTree>
    <p:extLst>
      <p:ext uri="{BB962C8B-B14F-4D97-AF65-F5344CB8AC3E}">
        <p14:creationId xmlns:p14="http://schemas.microsoft.com/office/powerpoint/2010/main" val="992019391"/>
      </p:ext>
    </p:extLst>
  </p:cSld>
  <p:clrMapOvr>
    <a:masterClrMapping/>
  </p:clrMapOvr>
  <mc:AlternateContent xmlns:mc="http://schemas.openxmlformats.org/markup-compatibility/2006" xmlns:p14="http://schemas.microsoft.com/office/powerpoint/2010/main">
    <mc:Choice Requires="p14">
      <p:transition spd="med" p14:dur="700" advTm="11307">
        <p:fade/>
      </p:transition>
    </mc:Choice>
    <mc:Fallback xmlns="">
      <p:transition spd="med" advTm="11307">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334984"/>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2657859"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56089"/>
            <a:ext cx="10163274" cy="3247877"/>
          </a:xfrm>
          <a:prstGeom prst="rect">
            <a:avLst/>
          </a:prstGeom>
          <a:noFill/>
        </p:spPr>
        <p:txBody>
          <a:bodyPr wrap="square" rtlCol="0">
            <a:spAutoFit/>
          </a:bodyPr>
          <a:lstStyle/>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）知道度量的意义，能够理解统一度量单位的必要性；</a:t>
            </a:r>
          </a:p>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）会针对真实情境选择合适的度量单位进行度量，会在同一度量方法下进行不同单位的换算；</a:t>
            </a:r>
          </a:p>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）初步感知度量工具和方法引起的误差，能合理得到或估计度量的结果。</a:t>
            </a:r>
          </a:p>
        </p:txBody>
      </p:sp>
      <p:sp>
        <p:nvSpPr>
          <p:cNvPr id="13" name="矩形 12"/>
          <p:cNvSpPr/>
          <p:nvPr/>
        </p:nvSpPr>
        <p:spPr>
          <a:xfrm>
            <a:off x="845649" y="1165485"/>
            <a:ext cx="2830612"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量感的表现：</a:t>
            </a:r>
          </a:p>
        </p:txBody>
      </p:sp>
    </p:spTree>
    <p:extLst>
      <p:ext uri="{BB962C8B-B14F-4D97-AF65-F5344CB8AC3E}">
        <p14:creationId xmlns:p14="http://schemas.microsoft.com/office/powerpoint/2010/main" val="274209870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36258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3" y="1196488"/>
            <a:ext cx="2361554"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56089"/>
            <a:ext cx="10163274" cy="2246769"/>
          </a:xfrm>
          <a:prstGeom prst="rect">
            <a:avLst/>
          </a:prstGeom>
          <a:noFill/>
        </p:spPr>
        <p:txBody>
          <a:bodyPr wrap="square" rtlCol="0">
            <a:spAutoFit/>
          </a:bodyPr>
          <a:lstStyle/>
          <a:p>
            <a:pPr marL="457200" lvl="0" indent="-457200">
              <a:lnSpc>
                <a:spcPct val="2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符号意识主要是指能够感悟符号的数学功能。</a:t>
            </a:r>
          </a:p>
          <a:p>
            <a:pPr marL="457200" lvl="0" indent="-457200">
              <a:lnSpc>
                <a:spcPct val="2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符号意识是形成抽象能力和推理能力的经验基础。</a:t>
            </a:r>
          </a:p>
        </p:txBody>
      </p:sp>
      <p:sp>
        <p:nvSpPr>
          <p:cNvPr id="13" name="矩形 12"/>
          <p:cNvSpPr/>
          <p:nvPr/>
        </p:nvSpPr>
        <p:spPr>
          <a:xfrm>
            <a:off x="845649" y="1165485"/>
            <a:ext cx="2289437"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符号意识</a:t>
            </a:r>
          </a:p>
        </p:txBody>
      </p:sp>
    </p:spTree>
    <p:extLst>
      <p:ext uri="{BB962C8B-B14F-4D97-AF65-F5344CB8AC3E}">
        <p14:creationId xmlns:p14="http://schemas.microsoft.com/office/powerpoint/2010/main" val="274209870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334984"/>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48122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539430"/>
          </a:xfrm>
          <a:prstGeom prst="rect">
            <a:avLst/>
          </a:prstGeom>
          <a:noFill/>
        </p:spPr>
        <p:txBody>
          <a:bodyPr wrap="square" rtlCol="0">
            <a:spAutoFit/>
          </a:bodyPr>
          <a:lstStyle/>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）知道符号表达的现实意义；</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）能够初步运用符号表示数量、关系和一般规律；</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）知道用符号表达的运算规律和推理结论具有一般性；</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）初步体会符号的使用是数学表达和数学思考的重要形式。 </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符号意</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识</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的</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表</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现：</a:t>
            </a:r>
          </a:p>
        </p:txBody>
      </p:sp>
    </p:spTree>
    <p:extLst>
      <p:ext uri="{BB962C8B-B14F-4D97-AF65-F5344CB8AC3E}">
        <p14:creationId xmlns:p14="http://schemas.microsoft.com/office/powerpoint/2010/main" val="274209870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394309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1" y="1196488"/>
            <a:ext cx="4731530"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247877"/>
          </a:xfrm>
          <a:prstGeom prst="rect">
            <a:avLst/>
          </a:prstGeom>
          <a:noFill/>
        </p:spPr>
        <p:txBody>
          <a:bodyPr wrap="square" rtlCol="0">
            <a:spAutoFit/>
          </a:bodyPr>
          <a:lstStyle/>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在实际问题情境中帮助学生理解符号以及表达式、关系式的意义，在实际问题的解决中发展学生的符号感。在教材编写与教学中，对符号演算的处理应尽量避免让学生机械地练习和记忆，而应增加实际背景、探索过程，几何解释等。</a:t>
            </a:r>
          </a:p>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）加强符号运算的训练，但运算的量和繁难程度要适当。 </a:t>
            </a:r>
          </a:p>
        </p:txBody>
      </p:sp>
      <p:sp>
        <p:nvSpPr>
          <p:cNvPr id="13" name="矩形 12"/>
          <p:cNvSpPr/>
          <p:nvPr/>
        </p:nvSpPr>
        <p:spPr>
          <a:xfrm>
            <a:off x="845649" y="1165485"/>
            <a:ext cx="4416816"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如何培养学生的符号</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感？</a:t>
            </a:r>
            <a:endPar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09136255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334984"/>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966420"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108543"/>
          </a:xfrm>
          <a:prstGeom prst="rect">
            <a:avLst/>
          </a:prstGeom>
          <a:noFill/>
        </p:spPr>
        <p:txBody>
          <a:bodyPr wrap="square" rtlCol="0">
            <a:spAutoFit/>
          </a:bodyPr>
          <a:lstStyle/>
          <a:p>
            <a:pPr lvl="0">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1  </a:t>
            </a:r>
            <a:r>
              <a:rPr lang="zh-CN" altLang="en-US" sz="2800" dirty="0">
                <a:solidFill>
                  <a:prstClr val="black"/>
                </a:solidFill>
                <a:latin typeface="微软雅黑" panose="020B0503020204020204" pitchFamily="34" charset="-122"/>
                <a:ea typeface="微软雅黑" panose="020B0503020204020204" pitchFamily="34" charset="-122"/>
              </a:rPr>
              <a:t>在下列横线上填上合适的数字、字母或图形，说明理由。</a:t>
            </a:r>
          </a:p>
          <a:p>
            <a:pPr lvl="0">
              <a:buClr>
                <a:srgbClr val="314371"/>
              </a:buClr>
              <a:buSzPct val="70000"/>
            </a:pPr>
            <a:r>
              <a:rPr lang="en-US" altLang="zh-CN" sz="2800" dirty="0" smtClean="0">
                <a:solidFill>
                  <a:prstClr val="black"/>
                </a:solidFill>
                <a:latin typeface="微软雅黑" panose="020B0503020204020204" pitchFamily="34" charset="-122"/>
                <a:ea typeface="微软雅黑" panose="020B0503020204020204" pitchFamily="34" charset="-122"/>
              </a:rPr>
              <a:t>	1</a:t>
            </a:r>
            <a:r>
              <a:rPr lang="zh-CN" altLang="en-US" sz="2800" dirty="0">
                <a:solidFill>
                  <a:prstClr val="black"/>
                </a:solidFill>
                <a:latin typeface="微软雅黑" panose="020B0503020204020204" pitchFamily="34" charset="-122"/>
                <a:ea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      ，     ，     ；</a:t>
            </a:r>
          </a:p>
          <a:p>
            <a:pPr lvl="0">
              <a:buClr>
                <a:srgbClr val="314371"/>
              </a:buClr>
              <a:buSzPct val="70000"/>
            </a:pPr>
            <a:r>
              <a:rPr lang="en-US" altLang="zh-CN" sz="2800" dirty="0" smtClean="0">
                <a:solidFill>
                  <a:prstClr val="black"/>
                </a:solidFill>
                <a:latin typeface="微软雅黑" panose="020B0503020204020204" pitchFamily="34" charset="-122"/>
                <a:ea typeface="微软雅黑" panose="020B0503020204020204" pitchFamily="34" charset="-122"/>
              </a:rPr>
              <a:t>	A</a:t>
            </a:r>
            <a:r>
              <a:rPr lang="zh-CN" altLang="en-US" sz="2800" dirty="0">
                <a:solidFill>
                  <a:prstClr val="black"/>
                </a:solidFill>
                <a:latin typeface="微软雅黑" panose="020B0503020204020204" pitchFamily="34" charset="-122"/>
                <a:ea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rPr>
              <a:t>A</a:t>
            </a:r>
            <a:r>
              <a:rPr lang="zh-CN" altLang="en-US" sz="2800" dirty="0">
                <a:solidFill>
                  <a:prstClr val="black"/>
                </a:solidFill>
                <a:latin typeface="微软雅黑" panose="020B0503020204020204" pitchFamily="34" charset="-122"/>
                <a:ea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rPr>
              <a:t>B</a:t>
            </a:r>
            <a:r>
              <a:rPr lang="zh-CN" altLang="en-US" sz="2800" dirty="0">
                <a:solidFill>
                  <a:prstClr val="black"/>
                </a:solidFill>
                <a:latin typeface="微软雅黑" panose="020B0503020204020204" pitchFamily="34" charset="-122"/>
                <a:ea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rPr>
              <a:t>A</a:t>
            </a:r>
            <a:r>
              <a:rPr lang="zh-CN" altLang="en-US" sz="2800" dirty="0">
                <a:solidFill>
                  <a:prstClr val="black"/>
                </a:solidFill>
                <a:latin typeface="微软雅黑" panose="020B0503020204020204" pitchFamily="34" charset="-122"/>
                <a:ea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rPr>
              <a:t>A</a:t>
            </a:r>
            <a:r>
              <a:rPr lang="zh-CN" altLang="en-US" sz="2800" dirty="0">
                <a:solidFill>
                  <a:prstClr val="black"/>
                </a:solidFill>
                <a:latin typeface="微软雅黑" panose="020B0503020204020204" pitchFamily="34" charset="-122"/>
                <a:ea typeface="微软雅黑" panose="020B0503020204020204" pitchFamily="34" charset="-122"/>
              </a:rPr>
              <a:t>， </a:t>
            </a:r>
            <a:r>
              <a:rPr lang="en-US" altLang="zh-CN" sz="2800" dirty="0">
                <a:solidFill>
                  <a:prstClr val="black"/>
                </a:solidFill>
                <a:latin typeface="微软雅黑" panose="020B0503020204020204" pitchFamily="34" charset="-122"/>
                <a:ea typeface="微软雅黑" panose="020B0503020204020204" pitchFamily="34" charset="-122"/>
              </a:rPr>
              <a:t>B</a:t>
            </a:r>
            <a:r>
              <a:rPr lang="zh-CN" altLang="en-US" sz="2800" dirty="0">
                <a:solidFill>
                  <a:prstClr val="black"/>
                </a:solidFill>
                <a:latin typeface="微软雅黑" panose="020B0503020204020204" pitchFamily="34" charset="-122"/>
                <a:ea typeface="微软雅黑" panose="020B0503020204020204" pitchFamily="34" charset="-122"/>
              </a:rPr>
              <a:t>，      ，     ，     ；</a:t>
            </a:r>
          </a:p>
          <a:p>
            <a:pPr lvl="0">
              <a:buClr>
                <a:srgbClr val="314371"/>
              </a:buClr>
              <a:buSzPct val="70000"/>
            </a:pP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   ，  ，   ，   </a:t>
            </a:r>
            <a:r>
              <a:rPr lang="zh-CN" altLang="en-US"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      ，    ，     ；</a:t>
            </a:r>
          </a:p>
          <a:p>
            <a:pPr lvl="0">
              <a:buClr>
                <a:srgbClr val="314371"/>
              </a:buClr>
              <a:buSzPct val="70000"/>
            </a:pPr>
            <a:endParaRPr lang="zh-CN" altLang="en-US" sz="2800" dirty="0">
              <a:solidFill>
                <a:prstClr val="black"/>
              </a:solidFill>
              <a:latin typeface="微软雅黑" panose="020B0503020204020204" pitchFamily="34" charset="-122"/>
              <a:ea typeface="微软雅黑" panose="020B0503020204020204" pitchFamily="34" charset="-122"/>
            </a:endParaRPr>
          </a:p>
          <a:p>
            <a:pPr lvl="0">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2  </a:t>
            </a:r>
            <a:r>
              <a:rPr lang="zh-CN" altLang="en-US" sz="2800" dirty="0">
                <a:solidFill>
                  <a:prstClr val="black"/>
                </a:solidFill>
                <a:latin typeface="微软雅黑" panose="020B0503020204020204" pitchFamily="34" charset="-122"/>
                <a:ea typeface="微软雅黑" panose="020B0503020204020204" pitchFamily="34" charset="-122"/>
              </a:rPr>
              <a:t>联欢会上，小明按照</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个红气球、</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个黄气球、</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个绿气球的顺序把气球串起来装饰教室。你知道第</a:t>
            </a:r>
            <a:r>
              <a:rPr lang="en-US" altLang="zh-CN" sz="2800" dirty="0">
                <a:solidFill>
                  <a:prstClr val="black"/>
                </a:solidFill>
                <a:latin typeface="微软雅黑" panose="020B0503020204020204" pitchFamily="34" charset="-122"/>
                <a:ea typeface="微软雅黑" panose="020B0503020204020204" pitchFamily="34" charset="-122"/>
              </a:rPr>
              <a:t>16</a:t>
            </a:r>
            <a:r>
              <a:rPr lang="zh-CN" altLang="en-US" sz="2800" dirty="0">
                <a:solidFill>
                  <a:prstClr val="black"/>
                </a:solidFill>
                <a:latin typeface="微软雅黑" panose="020B0503020204020204" pitchFamily="34" charset="-122"/>
                <a:ea typeface="微软雅黑" panose="020B0503020204020204" pitchFamily="34" charset="-122"/>
              </a:rPr>
              <a:t>个气球是什么颜色吗？</a:t>
            </a:r>
          </a:p>
        </p:txBody>
      </p:sp>
      <p:sp>
        <p:nvSpPr>
          <p:cNvPr id="13" name="矩形 12"/>
          <p:cNvSpPr/>
          <p:nvPr/>
        </p:nvSpPr>
        <p:spPr>
          <a:xfrm>
            <a:off x="845648" y="1165485"/>
            <a:ext cx="4155559"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培养符号意识的案例</a:t>
            </a:r>
          </a:p>
        </p:txBody>
      </p:sp>
      <p:grpSp>
        <p:nvGrpSpPr>
          <p:cNvPr id="14" name="Group 5"/>
          <p:cNvGrpSpPr>
            <a:grpSpLocks/>
          </p:cNvGrpSpPr>
          <p:nvPr/>
        </p:nvGrpSpPr>
        <p:grpSpPr bwMode="auto">
          <a:xfrm>
            <a:off x="1916549" y="3254637"/>
            <a:ext cx="3612927" cy="587087"/>
            <a:chOff x="3180" y="3513"/>
            <a:chExt cx="2999" cy="333"/>
          </a:xfrm>
        </p:grpSpPr>
        <p:sp>
          <p:nvSpPr>
            <p:cNvPr id="15" name="Rectangle 6"/>
            <p:cNvSpPr>
              <a:spLocks noChangeArrowheads="1"/>
            </p:cNvSpPr>
            <p:nvPr/>
          </p:nvSpPr>
          <p:spPr bwMode="auto">
            <a:xfrm>
              <a:off x="3180" y="3564"/>
              <a:ext cx="179" cy="156"/>
            </a:xfrm>
            <a:prstGeom prst="rect">
              <a:avLst/>
            </a:prstGeom>
            <a:solidFill>
              <a:srgbClr val="FFFFFF"/>
            </a:solidFill>
            <a:ln w="9525">
              <a:solidFill>
                <a:srgbClr val="000000"/>
              </a:solidFill>
              <a:miter lim="800000"/>
              <a:headEnd/>
              <a:tailEnd/>
            </a:ln>
          </p:spPr>
          <p:txBody>
            <a:bodyPr/>
            <a:lstStyle>
              <a:lvl1pPr>
                <a:spcBef>
                  <a:spcPct val="20000"/>
                </a:spcBef>
                <a:buClr>
                  <a:schemeClr val="folHlink"/>
                </a:buClr>
                <a:buSzPct val="60000"/>
                <a:buFont typeface="Wingdings" pitchFamily="2" charset="2"/>
                <a:buChar char="n"/>
                <a:defRPr sz="3200">
                  <a:solidFill>
                    <a:schemeClr val="tx1"/>
                  </a:solidFill>
                  <a:latin typeface="Tahoma" pitchFamily="34" charset="0"/>
                  <a:ea typeface="宋体" pitchFamily="2" charset="-122"/>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ea typeface="宋体" pitchFamily="2" charset="-122"/>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ea typeface="宋体" pitchFamily="2" charset="-122"/>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ea typeface="宋体" pitchFamily="2" charset="-122"/>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ea typeface="宋体" pitchFamily="2" charset="-122"/>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9pPr>
            </a:lstStyle>
            <a:p>
              <a:pPr eaLnBrk="1" hangingPunct="1">
                <a:spcBef>
                  <a:spcPct val="0"/>
                </a:spcBef>
                <a:buClrTx/>
                <a:buSzTx/>
                <a:buFontTx/>
                <a:buNone/>
              </a:pPr>
              <a:endParaRPr lang="zh-CN" altLang="en-US" sz="1800"/>
            </a:p>
          </p:txBody>
        </p:sp>
        <p:sp>
          <p:nvSpPr>
            <p:cNvPr id="16" name="Rectangle 7"/>
            <p:cNvSpPr>
              <a:spLocks noChangeArrowheads="1"/>
            </p:cNvSpPr>
            <p:nvPr/>
          </p:nvSpPr>
          <p:spPr bwMode="auto">
            <a:xfrm>
              <a:off x="3735" y="3564"/>
              <a:ext cx="179" cy="156"/>
            </a:xfrm>
            <a:prstGeom prst="rect">
              <a:avLst/>
            </a:prstGeom>
            <a:solidFill>
              <a:srgbClr val="FFFFFF"/>
            </a:solidFill>
            <a:ln w="9525">
              <a:solidFill>
                <a:srgbClr val="000000"/>
              </a:solidFill>
              <a:miter lim="800000"/>
              <a:headEnd/>
              <a:tailEnd/>
            </a:ln>
          </p:spPr>
          <p:txBody>
            <a:bodyPr/>
            <a:lstStyle>
              <a:lvl1pPr>
                <a:spcBef>
                  <a:spcPct val="20000"/>
                </a:spcBef>
                <a:buClr>
                  <a:schemeClr val="folHlink"/>
                </a:buClr>
                <a:buSzPct val="60000"/>
                <a:buFont typeface="Wingdings" pitchFamily="2" charset="2"/>
                <a:buChar char="n"/>
                <a:defRPr sz="3200">
                  <a:solidFill>
                    <a:schemeClr val="tx1"/>
                  </a:solidFill>
                  <a:latin typeface="Tahoma" pitchFamily="34" charset="0"/>
                  <a:ea typeface="宋体" pitchFamily="2" charset="-122"/>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ea typeface="宋体" pitchFamily="2" charset="-122"/>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ea typeface="宋体" pitchFamily="2" charset="-122"/>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ea typeface="宋体" pitchFamily="2" charset="-122"/>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ea typeface="宋体" pitchFamily="2" charset="-122"/>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9pPr>
            </a:lstStyle>
            <a:p>
              <a:pPr eaLnBrk="1" hangingPunct="1">
                <a:spcBef>
                  <a:spcPct val="0"/>
                </a:spcBef>
                <a:buClrTx/>
                <a:buSzTx/>
                <a:buFontTx/>
                <a:buNone/>
              </a:pPr>
              <a:endParaRPr lang="zh-CN" altLang="en-US" sz="1800"/>
            </a:p>
          </p:txBody>
        </p:sp>
        <p:grpSp>
          <p:nvGrpSpPr>
            <p:cNvPr id="17" name="Group 8"/>
            <p:cNvGrpSpPr>
              <a:grpSpLocks/>
            </p:cNvGrpSpPr>
            <p:nvPr/>
          </p:nvGrpSpPr>
          <p:grpSpPr bwMode="auto">
            <a:xfrm>
              <a:off x="4320" y="3513"/>
              <a:ext cx="179" cy="312"/>
              <a:chOff x="4260" y="4092"/>
              <a:chExt cx="179" cy="312"/>
            </a:xfrm>
          </p:grpSpPr>
          <p:sp>
            <p:nvSpPr>
              <p:cNvPr id="24" name="Rectangle 9"/>
              <p:cNvSpPr>
                <a:spLocks noChangeArrowheads="1"/>
              </p:cNvSpPr>
              <p:nvPr/>
            </p:nvSpPr>
            <p:spPr bwMode="auto">
              <a:xfrm>
                <a:off x="4260" y="4092"/>
                <a:ext cx="179" cy="156"/>
              </a:xfrm>
              <a:prstGeom prst="rect">
                <a:avLst/>
              </a:prstGeom>
              <a:solidFill>
                <a:srgbClr val="FFFFFF"/>
              </a:solidFill>
              <a:ln w="9525">
                <a:solidFill>
                  <a:srgbClr val="000000"/>
                </a:solidFill>
                <a:miter lim="800000"/>
                <a:headEnd/>
                <a:tailEnd/>
              </a:ln>
            </p:spPr>
            <p:txBody>
              <a:bodyPr/>
              <a:lstStyle>
                <a:lvl1pPr>
                  <a:spcBef>
                    <a:spcPct val="20000"/>
                  </a:spcBef>
                  <a:buClr>
                    <a:schemeClr val="folHlink"/>
                  </a:buClr>
                  <a:buSzPct val="60000"/>
                  <a:buFont typeface="Wingdings" pitchFamily="2" charset="2"/>
                  <a:buChar char="n"/>
                  <a:defRPr sz="3200">
                    <a:solidFill>
                      <a:schemeClr val="tx1"/>
                    </a:solidFill>
                    <a:latin typeface="Tahoma" pitchFamily="34" charset="0"/>
                    <a:ea typeface="宋体" pitchFamily="2" charset="-122"/>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ea typeface="宋体" pitchFamily="2" charset="-122"/>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ea typeface="宋体" pitchFamily="2" charset="-122"/>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ea typeface="宋体" pitchFamily="2" charset="-122"/>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ea typeface="宋体" pitchFamily="2" charset="-122"/>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9pPr>
              </a:lstStyle>
              <a:p>
                <a:pPr eaLnBrk="1" hangingPunct="1">
                  <a:spcBef>
                    <a:spcPct val="0"/>
                  </a:spcBef>
                  <a:buClrTx/>
                  <a:buSzTx/>
                  <a:buFontTx/>
                  <a:buNone/>
                </a:pPr>
                <a:endParaRPr lang="zh-CN" altLang="en-US" sz="1800"/>
              </a:p>
            </p:txBody>
          </p:sp>
          <p:sp>
            <p:nvSpPr>
              <p:cNvPr id="25" name="Rectangle 10"/>
              <p:cNvSpPr>
                <a:spLocks noChangeArrowheads="1"/>
              </p:cNvSpPr>
              <p:nvPr/>
            </p:nvSpPr>
            <p:spPr bwMode="auto">
              <a:xfrm>
                <a:off x="4260" y="4248"/>
                <a:ext cx="179" cy="156"/>
              </a:xfrm>
              <a:prstGeom prst="rect">
                <a:avLst/>
              </a:prstGeom>
              <a:solidFill>
                <a:srgbClr val="FFFFFF"/>
              </a:solidFill>
              <a:ln w="9525">
                <a:solidFill>
                  <a:srgbClr val="000000"/>
                </a:solidFill>
                <a:miter lim="800000"/>
                <a:headEnd/>
                <a:tailEnd/>
              </a:ln>
            </p:spPr>
            <p:txBody>
              <a:bodyPr/>
              <a:lstStyle>
                <a:lvl1pPr>
                  <a:spcBef>
                    <a:spcPct val="20000"/>
                  </a:spcBef>
                  <a:buClr>
                    <a:schemeClr val="folHlink"/>
                  </a:buClr>
                  <a:buSzPct val="60000"/>
                  <a:buFont typeface="Wingdings" pitchFamily="2" charset="2"/>
                  <a:buChar char="n"/>
                  <a:defRPr sz="3200">
                    <a:solidFill>
                      <a:schemeClr val="tx1"/>
                    </a:solidFill>
                    <a:latin typeface="Tahoma" pitchFamily="34" charset="0"/>
                    <a:ea typeface="宋体" pitchFamily="2" charset="-122"/>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ea typeface="宋体" pitchFamily="2" charset="-122"/>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ea typeface="宋体" pitchFamily="2" charset="-122"/>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ea typeface="宋体" pitchFamily="2" charset="-122"/>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ea typeface="宋体" pitchFamily="2" charset="-122"/>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9pPr>
              </a:lstStyle>
              <a:p>
                <a:pPr eaLnBrk="1" hangingPunct="1">
                  <a:spcBef>
                    <a:spcPct val="0"/>
                  </a:spcBef>
                  <a:buClrTx/>
                  <a:buSzTx/>
                  <a:buFontTx/>
                  <a:buNone/>
                </a:pPr>
                <a:endParaRPr lang="zh-CN" altLang="en-US" sz="1800"/>
              </a:p>
            </p:txBody>
          </p:sp>
        </p:grpSp>
        <p:grpSp>
          <p:nvGrpSpPr>
            <p:cNvPr id="18" name="Group 11"/>
            <p:cNvGrpSpPr>
              <a:grpSpLocks/>
            </p:cNvGrpSpPr>
            <p:nvPr/>
          </p:nvGrpSpPr>
          <p:grpSpPr bwMode="auto">
            <a:xfrm>
              <a:off x="4860" y="3534"/>
              <a:ext cx="1319" cy="312"/>
              <a:chOff x="3420" y="3753"/>
              <a:chExt cx="1319" cy="312"/>
            </a:xfrm>
          </p:grpSpPr>
          <p:sp>
            <p:nvSpPr>
              <p:cNvPr id="19" name="Rectangle 12"/>
              <p:cNvSpPr>
                <a:spLocks noChangeArrowheads="1"/>
              </p:cNvSpPr>
              <p:nvPr/>
            </p:nvSpPr>
            <p:spPr bwMode="auto">
              <a:xfrm>
                <a:off x="3420" y="3804"/>
                <a:ext cx="179" cy="156"/>
              </a:xfrm>
              <a:prstGeom prst="rect">
                <a:avLst/>
              </a:prstGeom>
              <a:solidFill>
                <a:srgbClr val="FFFFFF"/>
              </a:solidFill>
              <a:ln w="9525">
                <a:solidFill>
                  <a:srgbClr val="000000"/>
                </a:solidFill>
                <a:miter lim="800000"/>
                <a:headEnd/>
                <a:tailEnd/>
              </a:ln>
            </p:spPr>
            <p:txBody>
              <a:bodyPr/>
              <a:lstStyle>
                <a:lvl1pPr>
                  <a:spcBef>
                    <a:spcPct val="20000"/>
                  </a:spcBef>
                  <a:buClr>
                    <a:schemeClr val="folHlink"/>
                  </a:buClr>
                  <a:buSzPct val="60000"/>
                  <a:buFont typeface="Wingdings" pitchFamily="2" charset="2"/>
                  <a:buChar char="n"/>
                  <a:defRPr sz="3200">
                    <a:solidFill>
                      <a:schemeClr val="tx1"/>
                    </a:solidFill>
                    <a:latin typeface="Tahoma" pitchFamily="34" charset="0"/>
                    <a:ea typeface="宋体" pitchFamily="2" charset="-122"/>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ea typeface="宋体" pitchFamily="2" charset="-122"/>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ea typeface="宋体" pitchFamily="2" charset="-122"/>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ea typeface="宋体" pitchFamily="2" charset="-122"/>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ea typeface="宋体" pitchFamily="2" charset="-122"/>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9pPr>
              </a:lstStyle>
              <a:p>
                <a:pPr eaLnBrk="1" hangingPunct="1">
                  <a:spcBef>
                    <a:spcPct val="0"/>
                  </a:spcBef>
                  <a:buClrTx/>
                  <a:buSzTx/>
                  <a:buFontTx/>
                  <a:buNone/>
                </a:pPr>
                <a:endParaRPr lang="zh-CN" altLang="en-US" sz="1800"/>
              </a:p>
            </p:txBody>
          </p:sp>
          <p:sp>
            <p:nvSpPr>
              <p:cNvPr id="20" name="Rectangle 13"/>
              <p:cNvSpPr>
                <a:spLocks noChangeArrowheads="1"/>
              </p:cNvSpPr>
              <p:nvPr/>
            </p:nvSpPr>
            <p:spPr bwMode="auto">
              <a:xfrm>
                <a:off x="3975" y="3804"/>
                <a:ext cx="179" cy="156"/>
              </a:xfrm>
              <a:prstGeom prst="rect">
                <a:avLst/>
              </a:prstGeom>
              <a:solidFill>
                <a:srgbClr val="FFFFFF"/>
              </a:solidFill>
              <a:ln w="9525">
                <a:solidFill>
                  <a:srgbClr val="000000"/>
                </a:solidFill>
                <a:miter lim="800000"/>
                <a:headEnd/>
                <a:tailEnd/>
              </a:ln>
            </p:spPr>
            <p:txBody>
              <a:bodyPr/>
              <a:lstStyle>
                <a:lvl1pPr>
                  <a:spcBef>
                    <a:spcPct val="20000"/>
                  </a:spcBef>
                  <a:buClr>
                    <a:schemeClr val="folHlink"/>
                  </a:buClr>
                  <a:buSzPct val="60000"/>
                  <a:buFont typeface="Wingdings" pitchFamily="2" charset="2"/>
                  <a:buChar char="n"/>
                  <a:defRPr sz="3200">
                    <a:solidFill>
                      <a:schemeClr val="tx1"/>
                    </a:solidFill>
                    <a:latin typeface="Tahoma" pitchFamily="34" charset="0"/>
                    <a:ea typeface="宋体" pitchFamily="2" charset="-122"/>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ea typeface="宋体" pitchFamily="2" charset="-122"/>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ea typeface="宋体" pitchFamily="2" charset="-122"/>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ea typeface="宋体" pitchFamily="2" charset="-122"/>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ea typeface="宋体" pitchFamily="2" charset="-122"/>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9pPr>
              </a:lstStyle>
              <a:p>
                <a:pPr eaLnBrk="1" hangingPunct="1">
                  <a:spcBef>
                    <a:spcPct val="0"/>
                  </a:spcBef>
                  <a:buClrTx/>
                  <a:buSzTx/>
                  <a:buFontTx/>
                  <a:buNone/>
                </a:pPr>
                <a:endParaRPr lang="zh-CN" altLang="en-US" sz="1800"/>
              </a:p>
            </p:txBody>
          </p:sp>
          <p:grpSp>
            <p:nvGrpSpPr>
              <p:cNvPr id="21" name="Group 14"/>
              <p:cNvGrpSpPr>
                <a:grpSpLocks/>
              </p:cNvGrpSpPr>
              <p:nvPr/>
            </p:nvGrpSpPr>
            <p:grpSpPr bwMode="auto">
              <a:xfrm>
                <a:off x="4560" y="3753"/>
                <a:ext cx="179" cy="312"/>
                <a:chOff x="4260" y="4092"/>
                <a:chExt cx="179" cy="312"/>
              </a:xfrm>
            </p:grpSpPr>
            <p:sp>
              <p:nvSpPr>
                <p:cNvPr id="22" name="Rectangle 15"/>
                <p:cNvSpPr>
                  <a:spLocks noChangeArrowheads="1"/>
                </p:cNvSpPr>
                <p:nvPr/>
              </p:nvSpPr>
              <p:spPr bwMode="auto">
                <a:xfrm>
                  <a:off x="4260" y="4092"/>
                  <a:ext cx="179" cy="156"/>
                </a:xfrm>
                <a:prstGeom prst="rect">
                  <a:avLst/>
                </a:prstGeom>
                <a:solidFill>
                  <a:srgbClr val="FFFFFF"/>
                </a:solidFill>
                <a:ln w="9525">
                  <a:solidFill>
                    <a:srgbClr val="000000"/>
                  </a:solidFill>
                  <a:miter lim="800000"/>
                  <a:headEnd/>
                  <a:tailEnd/>
                </a:ln>
              </p:spPr>
              <p:txBody>
                <a:bodyPr/>
                <a:lstStyle>
                  <a:lvl1pPr>
                    <a:spcBef>
                      <a:spcPct val="20000"/>
                    </a:spcBef>
                    <a:buClr>
                      <a:schemeClr val="folHlink"/>
                    </a:buClr>
                    <a:buSzPct val="60000"/>
                    <a:buFont typeface="Wingdings" pitchFamily="2" charset="2"/>
                    <a:buChar char="n"/>
                    <a:defRPr sz="3200">
                      <a:solidFill>
                        <a:schemeClr val="tx1"/>
                      </a:solidFill>
                      <a:latin typeface="Tahoma" pitchFamily="34" charset="0"/>
                      <a:ea typeface="宋体" pitchFamily="2" charset="-122"/>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ea typeface="宋体" pitchFamily="2" charset="-122"/>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ea typeface="宋体" pitchFamily="2" charset="-122"/>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ea typeface="宋体" pitchFamily="2" charset="-122"/>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ea typeface="宋体" pitchFamily="2" charset="-122"/>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9pPr>
                </a:lstStyle>
                <a:p>
                  <a:pPr eaLnBrk="1" hangingPunct="1">
                    <a:spcBef>
                      <a:spcPct val="0"/>
                    </a:spcBef>
                    <a:buClrTx/>
                    <a:buSzTx/>
                    <a:buFontTx/>
                    <a:buNone/>
                  </a:pPr>
                  <a:endParaRPr lang="zh-CN" altLang="en-US" sz="1800"/>
                </a:p>
              </p:txBody>
            </p:sp>
            <p:sp>
              <p:nvSpPr>
                <p:cNvPr id="23" name="Rectangle 16"/>
                <p:cNvSpPr>
                  <a:spLocks noChangeArrowheads="1"/>
                </p:cNvSpPr>
                <p:nvPr/>
              </p:nvSpPr>
              <p:spPr bwMode="auto">
                <a:xfrm>
                  <a:off x="4260" y="4248"/>
                  <a:ext cx="179" cy="156"/>
                </a:xfrm>
                <a:prstGeom prst="rect">
                  <a:avLst/>
                </a:prstGeom>
                <a:solidFill>
                  <a:srgbClr val="FFFFFF"/>
                </a:solidFill>
                <a:ln w="9525">
                  <a:solidFill>
                    <a:srgbClr val="000000"/>
                  </a:solidFill>
                  <a:miter lim="800000"/>
                  <a:headEnd/>
                  <a:tailEnd/>
                </a:ln>
              </p:spPr>
              <p:txBody>
                <a:bodyPr/>
                <a:lstStyle>
                  <a:lvl1pPr>
                    <a:spcBef>
                      <a:spcPct val="20000"/>
                    </a:spcBef>
                    <a:buClr>
                      <a:schemeClr val="folHlink"/>
                    </a:buClr>
                    <a:buSzPct val="60000"/>
                    <a:buFont typeface="Wingdings" pitchFamily="2" charset="2"/>
                    <a:buChar char="n"/>
                    <a:defRPr sz="3200">
                      <a:solidFill>
                        <a:schemeClr val="tx1"/>
                      </a:solidFill>
                      <a:latin typeface="Tahoma" pitchFamily="34" charset="0"/>
                      <a:ea typeface="宋体" pitchFamily="2" charset="-122"/>
                    </a:defRPr>
                  </a:lvl1pPr>
                  <a:lvl2pPr marL="742950" indent="-285750">
                    <a:spcBef>
                      <a:spcPct val="20000"/>
                    </a:spcBef>
                    <a:buClr>
                      <a:schemeClr val="hlink"/>
                    </a:buClr>
                    <a:buSzPct val="55000"/>
                    <a:buFont typeface="Wingdings" pitchFamily="2" charset="2"/>
                    <a:buChar char="n"/>
                    <a:defRPr sz="2800">
                      <a:solidFill>
                        <a:schemeClr val="tx1"/>
                      </a:solidFill>
                      <a:latin typeface="Tahoma" pitchFamily="34" charset="0"/>
                      <a:ea typeface="宋体" pitchFamily="2" charset="-122"/>
                    </a:defRPr>
                  </a:lvl2pPr>
                  <a:lvl3pPr marL="1143000" indent="-228600">
                    <a:spcBef>
                      <a:spcPct val="20000"/>
                    </a:spcBef>
                    <a:buClr>
                      <a:schemeClr val="folHlink"/>
                    </a:buClr>
                    <a:buSzPct val="50000"/>
                    <a:buFont typeface="Wingdings" pitchFamily="2" charset="2"/>
                    <a:buChar char="n"/>
                    <a:defRPr sz="2400">
                      <a:solidFill>
                        <a:schemeClr val="tx1"/>
                      </a:solidFill>
                      <a:latin typeface="Tahoma" pitchFamily="34" charset="0"/>
                      <a:ea typeface="宋体" pitchFamily="2" charset="-122"/>
                    </a:defRPr>
                  </a:lvl3pPr>
                  <a:lvl4pPr marL="1600200" indent="-228600">
                    <a:spcBef>
                      <a:spcPct val="20000"/>
                    </a:spcBef>
                    <a:buClr>
                      <a:schemeClr val="accent2"/>
                    </a:buClr>
                    <a:buSzPct val="55000"/>
                    <a:buFont typeface="Wingdings" pitchFamily="2" charset="2"/>
                    <a:buChar char="n"/>
                    <a:defRPr sz="2000">
                      <a:solidFill>
                        <a:schemeClr val="tx1"/>
                      </a:solidFill>
                      <a:latin typeface="Tahoma" pitchFamily="34" charset="0"/>
                      <a:ea typeface="宋体" pitchFamily="2" charset="-122"/>
                    </a:defRPr>
                  </a:lvl4pPr>
                  <a:lvl5pPr marL="2057400" indent="-228600">
                    <a:spcBef>
                      <a:spcPct val="20000"/>
                    </a:spcBef>
                    <a:buClr>
                      <a:schemeClr val="accent1"/>
                    </a:buClr>
                    <a:buSzPct val="50000"/>
                    <a:buFont typeface="Wingdings" pitchFamily="2" charset="2"/>
                    <a:buChar char="n"/>
                    <a:defRPr sz="2000">
                      <a:solidFill>
                        <a:schemeClr val="tx1"/>
                      </a:solidFill>
                      <a:latin typeface="Tahoma" pitchFamily="34" charset="0"/>
                      <a:ea typeface="宋体" pitchFamily="2" charset="-122"/>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ea typeface="宋体" pitchFamily="2" charset="-122"/>
                    </a:defRPr>
                  </a:lvl9pPr>
                </a:lstStyle>
                <a:p>
                  <a:pPr eaLnBrk="1" hangingPunct="1">
                    <a:spcBef>
                      <a:spcPct val="0"/>
                    </a:spcBef>
                    <a:buClrTx/>
                    <a:buSzTx/>
                    <a:buFontTx/>
                    <a:buNone/>
                  </a:pPr>
                  <a:endParaRPr lang="zh-CN" altLang="en-US" sz="1800"/>
                </a:p>
              </p:txBody>
            </p:sp>
          </p:grpSp>
        </p:grpSp>
      </p:grpSp>
    </p:spTree>
    <p:extLst>
      <p:ext uri="{BB962C8B-B14F-4D97-AF65-F5344CB8AC3E}">
        <p14:creationId xmlns:p14="http://schemas.microsoft.com/office/powerpoint/2010/main" val="309136255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D:\360data\重要数据\桌面\rolled newspaper (5)副本.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30441"/>
            <a:ext cx="12192000" cy="6136106"/>
          </a:xfrm>
          <a:prstGeom prst="rect">
            <a:avLst/>
          </a:prstGeom>
          <a:noFill/>
          <a:extLst>
            <a:ext uri="{909E8E84-426E-40DD-AFC4-6F175D3DCCD1}">
              <a14:hiddenFill xmlns:a14="http://schemas.microsoft.com/office/drawing/2010/main">
                <a:solidFill>
                  <a:srgbClr val="FFFFFF"/>
                </a:solidFill>
              </a14:hiddenFill>
            </a:ext>
          </a:extLst>
        </p:spPr>
      </p:pic>
      <p:sp>
        <p:nvSpPr>
          <p:cNvPr id="5" name="PA_库_矩形 6"/>
          <p:cNvSpPr/>
          <p:nvPr>
            <p:custDataLst>
              <p:tags r:id="rId1"/>
            </p:custDataLst>
          </p:nvPr>
        </p:nvSpPr>
        <p:spPr>
          <a:xfrm>
            <a:off x="0" y="1"/>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PA_库_矩形 6"/>
          <p:cNvSpPr/>
          <p:nvPr>
            <p:custDataLst>
              <p:tags r:id="rId2"/>
            </p:custDataLst>
          </p:nvPr>
        </p:nvSpPr>
        <p:spPr>
          <a:xfrm>
            <a:off x="0" y="5854390"/>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5" name="文本框 14"/>
          <p:cNvSpPr txBox="1"/>
          <p:nvPr/>
        </p:nvSpPr>
        <p:spPr>
          <a:xfrm>
            <a:off x="1479669" y="2372014"/>
            <a:ext cx="9232661" cy="707884"/>
          </a:xfrm>
          <a:prstGeom prst="rect">
            <a:avLst/>
          </a:prstGeom>
          <a:noFill/>
        </p:spPr>
        <p:txBody>
          <a:bodyPr wrap="square" lIns="91438" tIns="45719" rIns="91438" bIns="45719" rtlCol="0">
            <a:spAutoFit/>
          </a:bodyPr>
          <a:lstStyle/>
          <a:p>
            <a:pPr algn="ctr"/>
            <a:r>
              <a:rPr lang="en-US" altLang="zh-CN" sz="4000" spc="600" dirty="0" smtClean="0">
                <a:solidFill>
                  <a:srgbClr val="314371"/>
                </a:solidFill>
                <a:latin typeface="微软雅黑" panose="020B0503020204020204" pitchFamily="34" charset="-122"/>
                <a:ea typeface="微软雅黑" panose="020B0503020204020204" pitchFamily="34" charset="-122"/>
              </a:rPr>
              <a:t>2.1 </a:t>
            </a:r>
            <a:r>
              <a:rPr lang="zh-CN" altLang="en-US" sz="4000" spc="600" dirty="0" smtClean="0">
                <a:solidFill>
                  <a:srgbClr val="314371"/>
                </a:solidFill>
                <a:latin typeface="微软雅黑" panose="020B0503020204020204" pitchFamily="34" charset="-122"/>
                <a:ea typeface="微软雅黑" panose="020B0503020204020204" pitchFamily="34" charset="-122"/>
              </a:rPr>
              <a:t>小</a:t>
            </a:r>
            <a:r>
              <a:rPr lang="zh-CN" altLang="en-US" sz="4000" spc="600" dirty="0">
                <a:solidFill>
                  <a:srgbClr val="314371"/>
                </a:solidFill>
                <a:latin typeface="微软雅黑" panose="020B0503020204020204" pitchFamily="34" charset="-122"/>
                <a:ea typeface="微软雅黑" panose="020B0503020204020204" pitchFamily="34" charset="-122"/>
              </a:rPr>
              <a:t>学数学课程的发展</a:t>
            </a:r>
          </a:p>
        </p:txBody>
      </p:sp>
    </p:spTree>
    <p:extLst>
      <p:ext uri="{BB962C8B-B14F-4D97-AF65-F5344CB8AC3E}">
        <p14:creationId xmlns:p14="http://schemas.microsoft.com/office/powerpoint/2010/main" val="2327182837"/>
      </p:ext>
    </p:extLst>
  </p:cSld>
  <p:clrMapOvr>
    <a:masterClrMapping/>
  </p:clrMapOvr>
  <mc:AlternateContent xmlns:mc="http://schemas.openxmlformats.org/markup-compatibility/2006" xmlns:p14="http://schemas.microsoft.com/office/powerpoint/2010/main">
    <mc:Choice Requires="p14">
      <p:transition spd="med" p14:dur="700" advTm="11307">
        <p:fade/>
      </p:transition>
    </mc:Choice>
    <mc:Fallback xmlns="">
      <p:transition spd="med" advTm="11307">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334984"/>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2380216"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970318"/>
          </a:xfrm>
          <a:prstGeom prst="rect">
            <a:avLst/>
          </a:prstGeom>
          <a:noFill/>
        </p:spPr>
        <p:txBody>
          <a:bodyPr wrap="square" rtlCol="0">
            <a:spAutoFit/>
          </a:bodyPr>
          <a:lstStyle/>
          <a:p>
            <a:pPr marL="457200" lvl="0" indent="-457200">
              <a:lnSpc>
                <a:spcPct val="1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抽象能力主要是指通过对现实世界中数量关系与空间形式的抽象，得到数学的研究对象，形成数学概念、性质、法则和方法的能力。</a:t>
            </a:r>
          </a:p>
          <a:p>
            <a:pPr marL="457200" lvl="0" indent="-457200">
              <a:lnSpc>
                <a:spcPct val="1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感悟数学抽象对于数学产生与发展的作用，感悟用数学的眼光观察现实世界的意义，形成数学想象力，提高学习数学的兴趣。</a:t>
            </a:r>
          </a:p>
        </p:txBody>
      </p:sp>
      <p:sp>
        <p:nvSpPr>
          <p:cNvPr id="13" name="矩形 12"/>
          <p:cNvSpPr/>
          <p:nvPr/>
        </p:nvSpPr>
        <p:spPr>
          <a:xfrm>
            <a:off x="845649" y="1165485"/>
            <a:ext cx="2830612" cy="584775"/>
          </a:xfrm>
          <a:prstGeom prst="rect">
            <a:avLst/>
          </a:prstGeom>
        </p:spPr>
        <p:txBody>
          <a:bodyPr wrap="square">
            <a:spAutoFit/>
          </a:bodyPr>
          <a:lstStyle/>
          <a:p>
            <a:pPr lvl="0">
              <a:defRPr/>
            </a:pPr>
            <a:r>
              <a:rPr lang="en-US" altLang="zh-CN"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4. </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抽</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象能力</a:t>
            </a:r>
          </a:p>
        </p:txBody>
      </p:sp>
    </p:spTree>
    <p:extLst>
      <p:ext uri="{BB962C8B-B14F-4D97-AF65-F5344CB8AC3E}">
        <p14:creationId xmlns:p14="http://schemas.microsoft.com/office/powerpoint/2010/main" val="309136255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334984"/>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539430"/>
          </a:xfrm>
          <a:prstGeom prst="rect">
            <a:avLst/>
          </a:prstGeom>
          <a:noFill/>
        </p:spPr>
        <p:txBody>
          <a:bodyPr wrap="square" rtlCol="0">
            <a:spAutoFit/>
          </a:bodyPr>
          <a:lstStyle/>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）能够从实际情境或跨学科的问题中抽象出核心变量、变量的规律及变量之间的关系，并能够用数学符号予以表达；</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）能够从具体的问题解决中概括出一般结论，形成数学的方法与策略。</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抽象能力的表现：</a:t>
            </a:r>
          </a:p>
        </p:txBody>
      </p:sp>
    </p:spTree>
    <p:extLst>
      <p:ext uri="{BB962C8B-B14F-4D97-AF65-F5344CB8AC3E}">
        <p14:creationId xmlns:p14="http://schemas.microsoft.com/office/powerpoint/2010/main" val="309136255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345790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2324232"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2677656"/>
          </a:xfrm>
          <a:prstGeom prst="rect">
            <a:avLst/>
          </a:prstGeom>
          <a:noFill/>
        </p:spPr>
        <p:txBody>
          <a:bodyPr wrap="square" rtlCol="0">
            <a:spAutoFit/>
          </a:bodyPr>
          <a:lstStyle/>
          <a:p>
            <a:pPr marL="457200" lvl="0" indent="-457200">
              <a:lnSpc>
                <a:spcPct val="200000"/>
              </a:lnSpc>
              <a:buClr>
                <a:srgbClr val="314371"/>
              </a:buClr>
              <a:buSzPct val="70000"/>
              <a:buFont typeface="Wingdings" panose="05000000000000000000" pitchFamily="2" charset="2"/>
              <a:buChar char="Ø"/>
            </a:pPr>
            <a:r>
              <a:rPr lang="zh-CN" altLang="en-US" sz="2800" dirty="0" smtClean="0">
                <a:solidFill>
                  <a:prstClr val="black"/>
                </a:solidFill>
                <a:latin typeface="微软雅黑" panose="020B0503020204020204" pitchFamily="34" charset="-122"/>
                <a:ea typeface="微软雅黑" panose="020B0503020204020204" pitchFamily="34" charset="-122"/>
              </a:rPr>
              <a:t>运</a:t>
            </a:r>
            <a:r>
              <a:rPr lang="zh-CN" altLang="en-US" sz="2800" dirty="0">
                <a:solidFill>
                  <a:prstClr val="black"/>
                </a:solidFill>
                <a:latin typeface="微软雅黑" panose="020B0503020204020204" pitchFamily="34" charset="-122"/>
                <a:ea typeface="微软雅黑" panose="020B0503020204020204" pitchFamily="34" charset="-122"/>
              </a:rPr>
              <a:t>算能力主要是指根据法则和运算律进行正确运算的能力。</a:t>
            </a:r>
          </a:p>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运算能力有助于形成规范化思考问题的品质，养成一丝不苟、严谨求实的科学态度。</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运算能力</a:t>
            </a:r>
          </a:p>
        </p:txBody>
      </p:sp>
    </p:spTree>
    <p:extLst>
      <p:ext uri="{BB962C8B-B14F-4D97-AF65-F5344CB8AC3E}">
        <p14:creationId xmlns:p14="http://schemas.microsoft.com/office/powerpoint/2010/main" val="309136255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368184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2547685"/>
          </a:xfrm>
          <a:prstGeom prst="rect">
            <a:avLst/>
          </a:prstGeom>
          <a:noFill/>
        </p:spPr>
        <p:txBody>
          <a:bodyPr wrap="square" rtlCol="0">
            <a:spAutoFit/>
          </a:bodyPr>
          <a:lstStyle/>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）能够明晰运算的对象和意义，理解算法与算理之间的关系；</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）能够理解运算的问题，选择合理简洁的运算策略解决问题；</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）能够通过运算促进数学推理能力的发展。</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运算能力的表现：</a:t>
            </a:r>
          </a:p>
        </p:txBody>
      </p:sp>
    </p:spTree>
    <p:extLst>
      <p:ext uri="{BB962C8B-B14F-4D97-AF65-F5344CB8AC3E}">
        <p14:creationId xmlns:p14="http://schemas.microsoft.com/office/powerpoint/2010/main" val="309136255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368184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2545891"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2246769"/>
          </a:xfrm>
          <a:prstGeom prst="rect">
            <a:avLst/>
          </a:prstGeom>
          <a:noFill/>
        </p:spPr>
        <p:txBody>
          <a:bodyPr wrap="square" rtlCol="0">
            <a:spAutoFit/>
          </a:bodyPr>
          <a:lstStyle/>
          <a:p>
            <a:pPr marL="457200" lvl="0" indent="-457200">
              <a:lnSpc>
                <a:spcPct val="2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几何直观主要是指运用图表描述和分析问题的意识与习惯。</a:t>
            </a:r>
          </a:p>
          <a:p>
            <a:pPr marL="457200" lvl="0" indent="-457200">
              <a:lnSpc>
                <a:spcPct val="2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几何直观有助于把握问题的本质，明晰思维的路径。</a:t>
            </a:r>
          </a:p>
        </p:txBody>
      </p:sp>
      <p:sp>
        <p:nvSpPr>
          <p:cNvPr id="13" name="矩形 12"/>
          <p:cNvSpPr/>
          <p:nvPr/>
        </p:nvSpPr>
        <p:spPr>
          <a:xfrm>
            <a:off x="845649" y="1165485"/>
            <a:ext cx="2473774"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几何直观</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8"/>
            <a:ext cx="10431496" cy="449741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713496"/>
            <a:ext cx="10163274" cy="4271234"/>
          </a:xfrm>
          <a:prstGeom prst="rect">
            <a:avLst/>
          </a:prstGeom>
          <a:noFill/>
        </p:spPr>
        <p:txBody>
          <a:bodyPr wrap="square" rtlCol="0">
            <a:spAutoFit/>
          </a:bodyPr>
          <a:lstStyle/>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）能够感知各种几何图形及其组成元素，依据图形的特征进行分类；</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）根据语言描述画出相应的图形，分析图形的性质；</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）建立形与数的联系，构建数学问题的直观模型；</a:t>
            </a:r>
          </a:p>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）利用图表分析实际情境与数学问题，探索解决问题的思路。</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几何直观的表现：</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368184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539430"/>
          </a:xfrm>
          <a:prstGeom prst="rect">
            <a:avLst/>
          </a:prstGeom>
          <a:noFill/>
        </p:spPr>
        <p:txBody>
          <a:bodyPr wrap="square" rtlCol="0">
            <a:spAutoFit/>
          </a:bodyPr>
          <a:lstStyle/>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空间观念主要是指对空间物体或图形的形状、大小及位置关系的认识。</a:t>
            </a:r>
          </a:p>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空间观念有助于理解现实生活中空间物体的形态与结构，是形成空间想象力的经验基础。</a:t>
            </a:r>
          </a:p>
        </p:txBody>
      </p:sp>
      <p:sp>
        <p:nvSpPr>
          <p:cNvPr id="13" name="矩形 12"/>
          <p:cNvSpPr/>
          <p:nvPr/>
        </p:nvSpPr>
        <p:spPr>
          <a:xfrm>
            <a:off x="845649" y="1165485"/>
            <a:ext cx="2289437"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7.</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空间观念</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8"/>
            <a:ext cx="10431496" cy="429766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409459"/>
          </a:xfrm>
          <a:prstGeom prst="rect">
            <a:avLst/>
          </a:prstGeom>
          <a:noFill/>
        </p:spPr>
        <p:txBody>
          <a:bodyPr wrap="square" rtlCol="0">
            <a:spAutoFit/>
          </a:bodyPr>
          <a:lstStyle/>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）能够根据物体特征抽象出几何图形，根据几何图形想象出所描述的实际物体；</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）想象并表达物体的空间方位和相互之间的位置关系；</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）感知并描述图形的运动和变化规律。</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空间观念的表现：</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03640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845649" y="1900106"/>
            <a:ext cx="10331988" cy="3453253"/>
          </a:xfrm>
          <a:prstGeom prst="rect">
            <a:avLst/>
          </a:prstGeom>
          <a:noFill/>
        </p:spPr>
        <p:txBody>
          <a:bodyPr wrap="square" rtlCol="0">
            <a:spAutoFit/>
          </a:bodyPr>
          <a:lstStyle/>
          <a:p>
            <a:pPr marL="457200" lvl="0" indent="-457200">
              <a:lnSpc>
                <a:spcPct val="13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内容上：增加反映空间观念的内容，选择与空间观念密切相关的题材，如：立体图形的认识，视图、投影，旋转变换、坐标变换等；</a:t>
            </a:r>
          </a:p>
          <a:p>
            <a:pPr marL="457200" lvl="0" indent="-457200">
              <a:lnSpc>
                <a:spcPct val="13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教学上：联系身边的实物，从学生经验出发，引导学生观察、操作、想像、描述、直观推理，让在自主探索与合作交流的学习氛围中，逐步感知空间与图形的现实意义，发展空间观念。</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空间观念的培</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养：</a:t>
            </a:r>
            <a:endPar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689546"/>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89007" y="1769479"/>
            <a:ext cx="10163274" cy="1685911"/>
          </a:xfrm>
          <a:prstGeom prst="rect">
            <a:avLst/>
          </a:prstGeom>
          <a:noFill/>
        </p:spPr>
        <p:txBody>
          <a:bodyPr wrap="square" rtlCol="0">
            <a:spAutoFit/>
          </a:bodyPr>
          <a:lstStyle/>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1 </a:t>
            </a:r>
            <a:r>
              <a:rPr lang="zh-CN" altLang="en-US" sz="2800" dirty="0">
                <a:solidFill>
                  <a:prstClr val="black"/>
                </a:solidFill>
                <a:latin typeface="微软雅黑" panose="020B0503020204020204" pitchFamily="34" charset="-122"/>
                <a:ea typeface="微软雅黑" panose="020B0503020204020204" pitchFamily="34" charset="-122"/>
              </a:rPr>
              <a:t>桌上放着一个茶壶，四位同学从各自的方向进行观察</a:t>
            </a:r>
            <a:r>
              <a:rPr lang="zh-CN" altLang="en-US" sz="2800" dirty="0" smtClean="0">
                <a:solidFill>
                  <a:prstClr val="black"/>
                </a:solidFill>
                <a:latin typeface="微软雅黑" panose="020B0503020204020204" pitchFamily="34" charset="-122"/>
                <a:ea typeface="微软雅黑" panose="020B0503020204020204" pitchFamily="34" charset="-122"/>
              </a:rPr>
              <a:t>。请</a:t>
            </a:r>
            <a:r>
              <a:rPr lang="zh-CN" altLang="en-US" sz="2800" dirty="0">
                <a:solidFill>
                  <a:prstClr val="black"/>
                </a:solidFill>
                <a:latin typeface="微软雅黑" panose="020B0503020204020204" pitchFamily="34" charset="-122"/>
                <a:ea typeface="微软雅黑" panose="020B0503020204020204" pitchFamily="34" charset="-122"/>
              </a:rPr>
              <a:t>指出下面四幅图分别是哪位同学看到的</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空间观念培</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养案</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例</a:t>
            </a:r>
          </a:p>
        </p:txBody>
      </p:sp>
      <p:pic>
        <p:nvPicPr>
          <p:cNvPr id="14" name="Picture 5" descr="http://www.pep.com.cn/images/20021201/shuxuekb2.gif"/>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278877" y="3455390"/>
            <a:ext cx="3811588"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6" descr="http://www.pep.com.cn/images/20021201/shuxuekb3.gif"/>
          <p:cNvPicPr>
            <a:picLocks noChangeAspect="1" noChangeArrowheads="1"/>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5692514" y="4257590"/>
            <a:ext cx="5033065" cy="126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5"/>
          <p:cNvSpPr txBox="1"/>
          <p:nvPr/>
        </p:nvSpPr>
        <p:spPr>
          <a:xfrm>
            <a:off x="2345924" y="1460104"/>
            <a:ext cx="7039106" cy="4016484"/>
          </a:xfrm>
          <a:prstGeom prst="rect">
            <a:avLst/>
          </a:prstGeom>
          <a:noFill/>
        </p:spPr>
        <p:txBody>
          <a:bodyPr wrap="none" rtlCol="0">
            <a:spAutoFit/>
          </a:bodyPr>
          <a:lstStyle/>
          <a:p>
            <a:pPr lvl="0">
              <a:lnSpc>
                <a:spcPct val="250000"/>
              </a:lnSpc>
            </a:pPr>
            <a:r>
              <a:rPr lang="en-US" altLang="zh-CN" sz="3400" b="1" dirty="0" smtClean="0">
                <a:solidFill>
                  <a:prstClr val="black">
                    <a:lumMod val="65000"/>
                    <a:lumOff val="35000"/>
                  </a:prstClr>
                </a:solidFill>
                <a:latin typeface="微软雅黑" charset="-122"/>
                <a:ea typeface="微软雅黑" charset="-122"/>
              </a:rPr>
              <a:t>2.1.1</a:t>
            </a:r>
            <a:r>
              <a:rPr lang="en-US" altLang="zh-CN" sz="3400" dirty="0" smtClean="0">
                <a:solidFill>
                  <a:prstClr val="black">
                    <a:lumMod val="65000"/>
                    <a:lumOff val="35000"/>
                  </a:prstClr>
                </a:solidFill>
                <a:latin typeface="微软雅黑" charset="-122"/>
                <a:ea typeface="微软雅黑" charset="-122"/>
              </a:rPr>
              <a:t> </a:t>
            </a:r>
            <a:r>
              <a:rPr lang="zh-CN" altLang="en-US" sz="3400" dirty="0" smtClean="0">
                <a:solidFill>
                  <a:prstClr val="black">
                    <a:lumMod val="65000"/>
                    <a:lumOff val="35000"/>
                  </a:prstClr>
                </a:solidFill>
                <a:latin typeface="微软雅黑" charset="-122"/>
                <a:ea typeface="微软雅黑" charset="-122"/>
              </a:rPr>
              <a:t>影响数学课程改革的主要因素</a:t>
            </a:r>
            <a:endParaRPr lang="en-US" altLang="zh-CN" sz="3400" dirty="0" smtClean="0">
              <a:solidFill>
                <a:prstClr val="black">
                  <a:lumMod val="65000"/>
                  <a:lumOff val="35000"/>
                </a:prstClr>
              </a:solidFill>
              <a:latin typeface="微软雅黑" charset="-122"/>
              <a:ea typeface="微软雅黑" charset="-122"/>
            </a:endParaRPr>
          </a:p>
          <a:p>
            <a:pPr lvl="0">
              <a:lnSpc>
                <a:spcPct val="250000"/>
              </a:lnSpc>
            </a:pPr>
            <a:r>
              <a:rPr lang="en-US" altLang="zh-CN" sz="3400" b="1" dirty="0" smtClean="0">
                <a:solidFill>
                  <a:prstClr val="black">
                    <a:lumMod val="65000"/>
                    <a:lumOff val="35000"/>
                  </a:prstClr>
                </a:solidFill>
                <a:latin typeface="微软雅黑" charset="-122"/>
                <a:ea typeface="微软雅黑" charset="-122"/>
              </a:rPr>
              <a:t>2.1.2</a:t>
            </a:r>
            <a:r>
              <a:rPr lang="en-US" altLang="zh-CN" sz="3400" dirty="0" smtClean="0">
                <a:solidFill>
                  <a:prstClr val="black">
                    <a:lumMod val="65000"/>
                    <a:lumOff val="35000"/>
                  </a:prstClr>
                </a:solidFill>
                <a:latin typeface="微软雅黑" charset="-122"/>
                <a:ea typeface="微软雅黑" charset="-122"/>
              </a:rPr>
              <a:t> </a:t>
            </a:r>
            <a:r>
              <a:rPr lang="zh-CN" altLang="en-US" sz="3400" dirty="0" smtClean="0">
                <a:solidFill>
                  <a:prstClr val="black">
                    <a:lumMod val="65000"/>
                    <a:lumOff val="35000"/>
                  </a:prstClr>
                </a:solidFill>
                <a:latin typeface="微软雅黑" charset="-122"/>
                <a:ea typeface="微软雅黑" charset="-122"/>
              </a:rPr>
              <a:t>数学课程发展的主要趋势</a:t>
            </a:r>
          </a:p>
          <a:p>
            <a:pPr lvl="0">
              <a:lnSpc>
                <a:spcPct val="250000"/>
              </a:lnSpc>
            </a:pPr>
            <a:r>
              <a:rPr lang="en-US" altLang="zh-CN" sz="3400" b="1" dirty="0" smtClean="0">
                <a:solidFill>
                  <a:prstClr val="black">
                    <a:lumMod val="65000"/>
                    <a:lumOff val="35000"/>
                  </a:prstClr>
                </a:solidFill>
                <a:latin typeface="微软雅黑" charset="-122"/>
                <a:ea typeface="微软雅黑" charset="-122"/>
              </a:rPr>
              <a:t>2.1.3</a:t>
            </a:r>
            <a:r>
              <a:rPr lang="en-US" altLang="zh-CN" sz="3400" dirty="0" smtClean="0">
                <a:solidFill>
                  <a:prstClr val="black">
                    <a:lumMod val="65000"/>
                    <a:lumOff val="35000"/>
                  </a:prstClr>
                </a:solidFill>
                <a:latin typeface="微软雅黑" charset="-122"/>
                <a:ea typeface="微软雅黑" charset="-122"/>
              </a:rPr>
              <a:t> </a:t>
            </a:r>
            <a:r>
              <a:rPr lang="zh-CN" altLang="en-US" sz="3400" dirty="0" smtClean="0">
                <a:solidFill>
                  <a:prstClr val="black">
                    <a:lumMod val="65000"/>
                    <a:lumOff val="35000"/>
                  </a:prstClr>
                </a:solidFill>
                <a:latin typeface="微软雅黑" charset="-122"/>
                <a:ea typeface="微软雅黑" charset="-122"/>
              </a:rPr>
              <a:t>小学数学课程理念及其发展</a:t>
            </a:r>
            <a:endParaRPr lang="zh-CN" altLang="en-US" sz="3400" dirty="0">
              <a:solidFill>
                <a:prstClr val="black">
                  <a:lumMod val="65000"/>
                  <a:lumOff val="35000"/>
                </a:prstClr>
              </a:solidFill>
              <a:latin typeface="微软雅黑" charset="-122"/>
              <a:ea typeface="微软雅黑" charset="-122"/>
            </a:endParaRPr>
          </a:p>
        </p:txBody>
      </p:sp>
      <p:sp>
        <p:nvSpPr>
          <p:cNvPr id="29" name="矩形 42"/>
          <p:cNvSpPr/>
          <p:nvPr/>
        </p:nvSpPr>
        <p:spPr>
          <a:xfrm>
            <a:off x="-1" y="2"/>
            <a:ext cx="3257204" cy="5557996"/>
          </a:xfrm>
          <a:custGeom>
            <a:avLst/>
            <a:gdLst/>
            <a:ahLst/>
            <a:cxnLst/>
            <a:rect l="l" t="t" r="r" b="b"/>
            <a:pathLst>
              <a:path w="2443221" h="4630591">
                <a:moveTo>
                  <a:pt x="0" y="0"/>
                </a:moveTo>
                <a:lnTo>
                  <a:pt x="2443221" y="0"/>
                </a:lnTo>
                <a:lnTo>
                  <a:pt x="0" y="4630591"/>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14371"/>
              </a:solidFill>
              <a:effectLst/>
              <a:uLnTx/>
              <a:uFillTx/>
              <a:latin typeface="Calibri"/>
              <a:ea typeface="宋体" panose="02010600030101010101" pitchFamily="2" charset="-122"/>
              <a:cs typeface="+mn-cs"/>
            </a:endParaRPr>
          </a:p>
        </p:txBody>
      </p:sp>
      <p:sp>
        <p:nvSpPr>
          <p:cNvPr id="31" name="矩形 42"/>
          <p:cNvSpPr/>
          <p:nvPr/>
        </p:nvSpPr>
        <p:spPr>
          <a:xfrm flipV="1">
            <a:off x="-1" y="3692150"/>
            <a:ext cx="2345925" cy="3167437"/>
          </a:xfrm>
          <a:custGeom>
            <a:avLst/>
            <a:gdLst/>
            <a:ahLst/>
            <a:cxnLst/>
            <a:rect l="l" t="t" r="r" b="b"/>
            <a:pathLst>
              <a:path w="2443221" h="4630591">
                <a:moveTo>
                  <a:pt x="0" y="0"/>
                </a:moveTo>
                <a:lnTo>
                  <a:pt x="2443221" y="0"/>
                </a:lnTo>
                <a:lnTo>
                  <a:pt x="0" y="4630591"/>
                </a:lnTo>
                <a:close/>
              </a:path>
            </a:pathLst>
          </a:custGeom>
          <a:solidFill>
            <a:srgbClr val="31437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文本框 15"/>
          <p:cNvSpPr txBox="1"/>
          <p:nvPr/>
        </p:nvSpPr>
        <p:spPr>
          <a:xfrm>
            <a:off x="747232" y="154940"/>
            <a:ext cx="396220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sng" strike="noStrike" kern="1200" cap="none" spc="0" normalizeH="0" baseline="0" noProof="0" dirty="0" smtClean="0">
                <a:ln>
                  <a:noFill/>
                </a:ln>
                <a:solidFill>
                  <a:srgbClr val="25406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CONTENT</a:t>
            </a:r>
            <a:endParaRPr kumimoji="0" lang="zh-CN" altLang="en-US" sz="5400" b="1" i="0" u="sng" strike="noStrike" kern="1200" cap="none" spc="0" normalizeH="0" baseline="0" noProof="0" dirty="0" smtClean="0">
              <a:ln>
                <a:noFill/>
              </a:ln>
              <a:solidFill>
                <a:srgbClr val="25406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文本占位符 5">
            <a:extLst>
              <a:ext uri="{FF2B5EF4-FFF2-40B4-BE49-F238E27FC236}">
                <a16:creationId xmlns:a16="http://schemas.microsoft.com/office/drawing/2014/main" xmlns="" id="{2EB287AE-AD76-4AED-B530-07D7FB0EA236}"/>
              </a:ext>
            </a:extLst>
          </p:cNvPr>
          <p:cNvSpPr txBox="1">
            <a:spLocks/>
          </p:cNvSpPr>
          <p:nvPr/>
        </p:nvSpPr>
        <p:spPr>
          <a:xfrm>
            <a:off x="-229336" y="1064287"/>
            <a:ext cx="2598264" cy="1429585"/>
          </a:xfrm>
          <a:prstGeom prst="rect">
            <a:avLst/>
          </a:prstGeom>
        </p:spPr>
        <p:txBody>
          <a:bodyPr vert="horz" lIns="0" tIns="0" rIns="0" bIns="0" rtlCol="0">
            <a:noAutofit/>
          </a:bodyPr>
          <a:lstStyle>
            <a:lvl1pPr marL="0" indent="0" algn="ctr" defTabSz="914400" rtl="0" eaLnBrk="1" latinLnBrk="0" hangingPunct="1">
              <a:lnSpc>
                <a:spcPct val="120000"/>
              </a:lnSpc>
              <a:spcBef>
                <a:spcPts val="1000"/>
              </a:spcBef>
              <a:buFont typeface="Arial" panose="020B0604020202020204" pitchFamily="34" charset="0"/>
              <a:buNone/>
              <a:defRPr sz="9600" kern="1200" spc="300">
                <a:solidFill>
                  <a:schemeClr val="accent1"/>
                </a:solidFill>
                <a:latin typeface="+mj-ea"/>
                <a:ea typeface="+mj-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zh-CN" altLang="en-US" sz="4800" b="0" i="0" u="none" strike="noStrike" kern="1200" cap="none" spc="300" normalizeH="0" baseline="0" noProof="0" dirty="0" smtClean="0">
                <a:ln>
                  <a:noFill/>
                </a:ln>
                <a:solidFill>
                  <a:srgbClr val="254061"/>
                </a:solidFill>
                <a:effectLst/>
                <a:uLnTx/>
                <a:uFillTx/>
                <a:latin typeface="微软雅黑"/>
                <a:ea typeface="微软雅黑"/>
                <a:cs typeface="+mn-cs"/>
              </a:rPr>
              <a:t>节目录</a:t>
            </a:r>
            <a:endParaRPr kumimoji="0" lang="zh-CN" altLang="en-US" sz="4800" b="0" i="0" u="none" strike="noStrike" kern="1200" cap="none" spc="300" normalizeH="0" baseline="0" noProof="0" dirty="0">
              <a:ln>
                <a:noFill/>
              </a:ln>
              <a:solidFill>
                <a:srgbClr val="254061"/>
              </a:solidFill>
              <a:effectLst/>
              <a:uLnTx/>
              <a:uFillTx/>
              <a:latin typeface="微软雅黑"/>
              <a:ea typeface="微软雅黑"/>
              <a:cs typeface="+mn-cs"/>
            </a:endParaRPr>
          </a:p>
        </p:txBody>
      </p:sp>
    </p:spTree>
    <p:extLst>
      <p:ext uri="{BB962C8B-B14F-4D97-AF65-F5344CB8AC3E}">
        <p14:creationId xmlns:p14="http://schemas.microsoft.com/office/powerpoint/2010/main" val="1196728489"/>
      </p:ext>
    </p:extLst>
  </p:cSld>
  <p:clrMapOvr>
    <a:masterClrMapping/>
  </p:clrMapOvr>
  <mc:AlternateContent xmlns:mc="http://schemas.openxmlformats.org/markup-compatibility/2006" xmlns:p14="http://schemas.microsoft.com/office/powerpoint/2010/main">
    <mc:Choice Requires="p14">
      <p:transition spd="med" p14:dur="700" advTm="8658">
        <p:fade/>
      </p:transition>
    </mc:Choice>
    <mc:Fallback xmlns="">
      <p:transition spd="med" advTm="8658">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439096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89007" y="1769479"/>
            <a:ext cx="10163274" cy="824136"/>
          </a:xfrm>
          <a:prstGeom prst="rect">
            <a:avLst/>
          </a:prstGeom>
          <a:noFill/>
        </p:spPr>
        <p:txBody>
          <a:bodyPr wrap="square" rtlCol="0">
            <a:spAutoFit/>
          </a:bodyPr>
          <a:lstStyle/>
          <a:p>
            <a:pPr lvl="0">
              <a:lnSpc>
                <a:spcPct val="200000"/>
              </a:lnSpc>
              <a:buClr>
                <a:srgbClr val="314371"/>
              </a:buClr>
              <a:buSzPct val="70000"/>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2 </a:t>
            </a:r>
            <a:r>
              <a:rPr lang="zh-CN" altLang="en-US" sz="2800" dirty="0" smtClean="0">
                <a:solidFill>
                  <a:prstClr val="black"/>
                </a:solidFill>
                <a:latin typeface="微软雅黑" panose="020B0503020204020204" pitchFamily="34" charset="-122"/>
                <a:ea typeface="微软雅黑" panose="020B0503020204020204" pitchFamily="34" charset="-122"/>
              </a:rPr>
              <a:t>下</a:t>
            </a:r>
            <a:r>
              <a:rPr lang="zh-CN" altLang="en-US" sz="2800" dirty="0">
                <a:solidFill>
                  <a:prstClr val="black"/>
                </a:solidFill>
                <a:latin typeface="微软雅黑" panose="020B0503020204020204" pitchFamily="34" charset="-122"/>
                <a:ea typeface="微软雅黑" panose="020B0503020204020204" pitchFamily="34" charset="-122"/>
              </a:rPr>
              <a:t>面哪些图形通过平移可以互相重合</a:t>
            </a:r>
            <a:r>
              <a:rPr lang="en-US" altLang="zh-CN" sz="2800" dirty="0" smtClean="0">
                <a:solidFill>
                  <a:prstClr val="black"/>
                </a:solidFill>
                <a:latin typeface="微软雅黑" panose="020B0503020204020204" pitchFamily="34" charset="-122"/>
                <a:ea typeface="微软雅黑" panose="020B0503020204020204" pitchFamily="34" charset="-122"/>
              </a:rPr>
              <a:t>?</a:t>
            </a:r>
            <a:endParaRPr lang="en-US" altLang="zh-CN" sz="2800" dirty="0">
              <a:solidFill>
                <a:prstClr val="black"/>
              </a:solidFill>
              <a:latin typeface="微软雅黑" panose="020B0503020204020204" pitchFamily="34" charset="-122"/>
              <a:ea typeface="微软雅黑" panose="020B0503020204020204" pitchFamily="34" charset="-122"/>
            </a:endParaRP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空间观念培</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养案</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例</a:t>
            </a:r>
          </a:p>
        </p:txBody>
      </p:sp>
      <p:pic>
        <p:nvPicPr>
          <p:cNvPr id="16" name="Picture 6" descr="XX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8791" y="2973676"/>
            <a:ext cx="5743856" cy="2348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763400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368184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2677656"/>
          </a:xfrm>
          <a:prstGeom prst="rect">
            <a:avLst/>
          </a:prstGeom>
          <a:noFill/>
        </p:spPr>
        <p:txBody>
          <a:bodyPr wrap="square" rtlCol="0">
            <a:spAutoFit/>
          </a:bodyPr>
          <a:lstStyle/>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推理意识主要是指对逻辑推理过程及其意义的初步感悟。</a:t>
            </a:r>
          </a:p>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推理意识有助于养成讲道理、有条理的思维习惯，增强交流能力，是形成推理能力的经验基础。</a:t>
            </a:r>
          </a:p>
        </p:txBody>
      </p:sp>
      <p:sp>
        <p:nvSpPr>
          <p:cNvPr id="13" name="矩形 12"/>
          <p:cNvSpPr/>
          <p:nvPr/>
        </p:nvSpPr>
        <p:spPr>
          <a:xfrm>
            <a:off x="845649" y="1165485"/>
            <a:ext cx="2473774"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8.</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推理意识</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8"/>
            <a:ext cx="10431496" cy="4055065"/>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323987"/>
          </a:xfrm>
          <a:prstGeom prst="rect">
            <a:avLst/>
          </a:prstGeom>
          <a:noFill/>
        </p:spPr>
        <p:txBody>
          <a:bodyPr wrap="square" rtlCol="0">
            <a:spAutoFit/>
          </a:bodyPr>
          <a:lstStyle/>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）知道可以从一些事实和命题出发，依据规则推出其他命题或结论；</a:t>
            </a:r>
          </a:p>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）能够通过简单的归纳或类比，猜想或发现一些初步的结论；</a:t>
            </a:r>
          </a:p>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）通过法则运用，体验数学从一般到特殊的论证过程；</a:t>
            </a:r>
          </a:p>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）对自己及他人的问题解决过程给出合理解释。</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推理意识的表现：</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8"/>
            <a:ext cx="10431496" cy="395221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2545891"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539430"/>
          </a:xfrm>
          <a:prstGeom prst="rect">
            <a:avLst/>
          </a:prstGeom>
          <a:noFill/>
        </p:spPr>
        <p:txBody>
          <a:bodyPr wrap="square" rtlCol="0">
            <a:spAutoFit/>
          </a:bodyPr>
          <a:lstStyle/>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推理能力主要是指从一些事实和命题出发，依据规则推出其他命题或结论的能力</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推理能力有助于逐步养成重论据、合乎逻辑的思维习惯，形成实事求是的科学态度与理性精神。</a:t>
            </a:r>
          </a:p>
        </p:txBody>
      </p:sp>
      <p:sp>
        <p:nvSpPr>
          <p:cNvPr id="13" name="矩形 12"/>
          <p:cNvSpPr/>
          <p:nvPr/>
        </p:nvSpPr>
        <p:spPr>
          <a:xfrm>
            <a:off x="845649" y="1165485"/>
            <a:ext cx="2308098"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9.</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推理能力</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8"/>
            <a:ext cx="10431496" cy="3961759"/>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323987"/>
          </a:xfrm>
          <a:prstGeom prst="rect">
            <a:avLst/>
          </a:prstGeom>
          <a:noFill/>
        </p:spPr>
        <p:txBody>
          <a:bodyPr wrap="square" rtlCol="0">
            <a:spAutoFit/>
          </a:bodyPr>
          <a:lstStyle/>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）理解逻辑推理在形成数学概念、法则、定理和解决问题中的重要性，初步掌握推理的基本形式和规则</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150000"/>
              </a:lnSpc>
              <a:buClr>
                <a:srgbClr val="314371"/>
              </a:buClr>
              <a:buSzPct val="70000"/>
            </a:pPr>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smtClean="0">
                <a:solidFill>
                  <a:prstClr val="black"/>
                </a:solidFill>
                <a:latin typeface="微软雅黑" panose="020B0503020204020204" pitchFamily="34" charset="-122"/>
                <a:ea typeface="微软雅黑" panose="020B0503020204020204" pitchFamily="34" charset="-122"/>
              </a:rPr>
              <a:t>2</a:t>
            </a:r>
            <a:r>
              <a:rPr lang="zh-CN" altLang="en-US" sz="2800" dirty="0" smtClean="0">
                <a:solidFill>
                  <a:prstClr val="black"/>
                </a:solidFill>
                <a:latin typeface="微软雅黑" panose="020B0503020204020204" pitchFamily="34" charset="-122"/>
                <a:ea typeface="微软雅黑" panose="020B0503020204020204" pitchFamily="34" charset="-122"/>
              </a:rPr>
              <a:t>）对</a:t>
            </a:r>
            <a:r>
              <a:rPr lang="zh-CN" altLang="en-US" sz="2800" dirty="0">
                <a:solidFill>
                  <a:prstClr val="black"/>
                </a:solidFill>
                <a:latin typeface="微软雅黑" panose="020B0503020204020204" pitchFamily="34" charset="-122"/>
                <a:ea typeface="微软雅黑" panose="020B0503020204020204" pitchFamily="34" charset="-122"/>
              </a:rPr>
              <a:t>于一些简单问题，能通过特殊结果推断一般结论；理解命题的结构与联系，探索并表述论证过程</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150000"/>
              </a:lnSpc>
              <a:buClr>
                <a:srgbClr val="314371"/>
              </a:buClr>
              <a:buSzPct val="70000"/>
            </a:pPr>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smtClean="0">
                <a:solidFill>
                  <a:prstClr val="black"/>
                </a:solidFill>
                <a:latin typeface="微软雅黑" panose="020B0503020204020204" pitchFamily="34" charset="-122"/>
                <a:ea typeface="微软雅黑" panose="020B0503020204020204" pitchFamily="34" charset="-122"/>
              </a:rPr>
              <a:t>3</a:t>
            </a:r>
            <a:r>
              <a:rPr lang="zh-CN" altLang="en-US" sz="2800" dirty="0" smtClean="0">
                <a:solidFill>
                  <a:prstClr val="black"/>
                </a:solidFill>
                <a:latin typeface="微软雅黑" panose="020B0503020204020204" pitchFamily="34" charset="-122"/>
                <a:ea typeface="微软雅黑" panose="020B0503020204020204" pitchFamily="34" charset="-122"/>
              </a:rPr>
              <a:t>）感</a:t>
            </a:r>
            <a:r>
              <a:rPr lang="zh-CN" altLang="en-US" sz="2800" dirty="0">
                <a:solidFill>
                  <a:prstClr val="black"/>
                </a:solidFill>
                <a:latin typeface="微软雅黑" panose="020B0503020204020204" pitchFamily="34" charset="-122"/>
                <a:ea typeface="微软雅黑" panose="020B0503020204020204" pitchFamily="34" charset="-122"/>
              </a:rPr>
              <a:t>悟数学的严谨性，初步形成逻辑表达与交流的习惯。</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推理</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能</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力的表现：</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368184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2545891"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2677656"/>
          </a:xfrm>
          <a:prstGeom prst="rect">
            <a:avLst/>
          </a:prstGeom>
          <a:noFill/>
        </p:spPr>
        <p:txBody>
          <a:bodyPr wrap="square" rtlCol="0">
            <a:spAutoFit/>
          </a:bodyPr>
          <a:lstStyle/>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数据意识主要是指对数据的意义和随机性的感悟。</a:t>
            </a:r>
          </a:p>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形成数据意识有助于理解生活中的随机现象，逐步养成用数据说话的习惯。</a:t>
            </a:r>
          </a:p>
        </p:txBody>
      </p:sp>
      <p:sp>
        <p:nvSpPr>
          <p:cNvPr id="13" name="矩形 12"/>
          <p:cNvSpPr/>
          <p:nvPr/>
        </p:nvSpPr>
        <p:spPr>
          <a:xfrm>
            <a:off x="845649" y="1165485"/>
            <a:ext cx="2849273"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数据意识</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8"/>
            <a:ext cx="10431496" cy="45402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970318"/>
          </a:xfrm>
          <a:prstGeom prst="rect">
            <a:avLst/>
          </a:prstGeom>
          <a:noFill/>
        </p:spPr>
        <p:txBody>
          <a:bodyPr wrap="square" rtlCol="0">
            <a:spAutoFit/>
          </a:bodyPr>
          <a:lstStyle/>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）知道在现实生活中，有许多问题应当先做调查研究，收集数据，感悟数据蕴含的信息；</a:t>
            </a:r>
          </a:p>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）知道同样的事情每次收集到的数据可能不同，而只要有足够的数据就可能从中发现规律；</a:t>
            </a:r>
          </a:p>
          <a:p>
            <a:pPr lvl="0">
              <a:lnSpc>
                <a:spcPct val="15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）知道同一组数据可以用不同方式表达，需要根据问题的背景选择合适的方式。</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数据意识的表现：</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368184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2657859"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37428"/>
            <a:ext cx="10163274" cy="2677656"/>
          </a:xfrm>
          <a:prstGeom prst="rect">
            <a:avLst/>
          </a:prstGeom>
          <a:noFill/>
        </p:spPr>
        <p:txBody>
          <a:bodyPr wrap="square" rtlCol="0">
            <a:spAutoFit/>
          </a:bodyPr>
          <a:lstStyle/>
          <a:p>
            <a:pPr marL="457200" lvl="0" indent="-457200">
              <a:lnSpc>
                <a:spcPct val="1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数据观念主要是指对数据的意义和随机性有比较清晰的认识。</a:t>
            </a:r>
          </a:p>
          <a:p>
            <a:pPr marL="457200" lvl="0" indent="-457200">
              <a:lnSpc>
                <a:spcPct val="1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形成数据观念有助于理解和表达生活中随机现象发生的规律，感知大数据时代数据分析的重要性，养成重证据、讲道理的科学态度。</a:t>
            </a:r>
          </a:p>
        </p:txBody>
      </p:sp>
      <p:sp>
        <p:nvSpPr>
          <p:cNvPr id="13" name="矩形 12"/>
          <p:cNvSpPr/>
          <p:nvPr/>
        </p:nvSpPr>
        <p:spPr>
          <a:xfrm>
            <a:off x="845649" y="1165485"/>
            <a:ext cx="2585742"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11.</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数据观念</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8"/>
            <a:ext cx="10431496" cy="418569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409459"/>
          </a:xfrm>
          <a:prstGeom prst="rect">
            <a:avLst/>
          </a:prstGeom>
          <a:noFill/>
        </p:spPr>
        <p:txBody>
          <a:bodyPr wrap="square" rtlCol="0">
            <a:spAutoFit/>
          </a:bodyPr>
          <a:lstStyle/>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）知道数据蕴含着信息，需要根据问题的背景和所要研究的问题确定数据收集、整理和分析的方法；</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）知道可以用定量的方法描述随机现象的变化趋势及随机事件发生的可能性大小。</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数据观念的</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表现：</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368184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2657859"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2677656"/>
          </a:xfrm>
          <a:prstGeom prst="rect">
            <a:avLst/>
          </a:prstGeom>
          <a:noFill/>
        </p:spPr>
        <p:txBody>
          <a:bodyPr wrap="square" rtlCol="0">
            <a:spAutoFit/>
          </a:bodyPr>
          <a:lstStyle/>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模型意识主要是指对数学模型普适性的初步感悟。</a:t>
            </a:r>
          </a:p>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模型意识有助于开展跨学科主题学习，增强对数学的应用意识，是形成模型观念的经验基础。</a:t>
            </a:r>
          </a:p>
        </p:txBody>
      </p:sp>
      <p:sp>
        <p:nvSpPr>
          <p:cNvPr id="13" name="矩形 12"/>
          <p:cNvSpPr/>
          <p:nvPr/>
        </p:nvSpPr>
        <p:spPr>
          <a:xfrm>
            <a:off x="845649" y="1165485"/>
            <a:ext cx="2585742"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12.</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模型意识</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744734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936977"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2.1.1 </a:t>
            </a:r>
            <a:r>
              <a:rPr lang="zh-CN" altLang="en-US" sz="3200" b="1" dirty="0" smtClean="0">
                <a:latin typeface="微软雅黑" panose="020B0503020204020204" charset="-122"/>
                <a:ea typeface="微软雅黑" panose="020B0503020204020204" charset="-122"/>
                <a:sym typeface="微软雅黑" panose="020B0503020204020204" charset="-122"/>
              </a:rPr>
              <a:t>影</a:t>
            </a:r>
            <a:r>
              <a:rPr lang="zh-CN" altLang="en-US" sz="3200" b="1" dirty="0">
                <a:latin typeface="微软雅黑" panose="020B0503020204020204" charset="-122"/>
                <a:ea typeface="微软雅黑" panose="020B0503020204020204" charset="-122"/>
                <a:sym typeface="微软雅黑" panose="020B0503020204020204" charset="-122"/>
              </a:rPr>
              <a:t>响数学课程改革的主要因</a:t>
            </a:r>
            <a:r>
              <a:rPr lang="zh-CN" altLang="en-US" sz="3200" b="1" dirty="0" smtClean="0">
                <a:latin typeface="微软雅黑" panose="020B0503020204020204" charset="-122"/>
                <a:ea typeface="微软雅黑" panose="020B0503020204020204" charset="-122"/>
                <a:sym typeface="微软雅黑" panose="020B0503020204020204" charset="-122"/>
              </a:rPr>
              <a:t>素</a:t>
            </a:r>
            <a:endParaRPr lang="zh-CN" altLang="en-US" sz="3200" b="1" dirty="0">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1052763" y="935519"/>
            <a:ext cx="8856443" cy="5133008"/>
          </a:xfrm>
          <a:prstGeom prst="rect">
            <a:avLst/>
          </a:prstGeom>
          <a:noFill/>
        </p:spPr>
        <p:txBody>
          <a:bodyPr wrap="square" rtlCol="0">
            <a:spAutoFit/>
          </a:bodyPr>
          <a:lstStyle/>
          <a:p>
            <a:pPr marL="457200" indent="-457200">
              <a:lnSpc>
                <a:spcPct val="200000"/>
              </a:lnSpc>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学生发展的影响 </a:t>
            </a:r>
          </a:p>
          <a:p>
            <a:pPr marL="457200" indent="-457200">
              <a:lnSpc>
                <a:spcPct val="200000"/>
              </a:lnSpc>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数学发展的影响 </a:t>
            </a:r>
          </a:p>
          <a:p>
            <a:pPr marL="457200" indent="-457200">
              <a:lnSpc>
                <a:spcPct val="200000"/>
              </a:lnSpc>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社会需求的影响</a:t>
            </a:r>
          </a:p>
          <a:p>
            <a:pPr marL="457200" indent="-457200">
              <a:lnSpc>
                <a:spcPct val="200000"/>
              </a:lnSpc>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经济和科学技术发展的需要</a:t>
            </a:r>
          </a:p>
          <a:p>
            <a:pPr marL="457200" indent="-457200">
              <a:lnSpc>
                <a:spcPct val="200000"/>
              </a:lnSpc>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政治的需要。 </a:t>
            </a:r>
          </a:p>
          <a:p>
            <a:pPr marL="457200" indent="-457200">
              <a:lnSpc>
                <a:spcPct val="200000"/>
              </a:lnSpc>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社会文化、哲学思想的影</a:t>
            </a:r>
            <a:r>
              <a:rPr lang="zh-CN" altLang="en-US" sz="2800" dirty="0" smtClean="0">
                <a:latin typeface="微软雅黑" panose="020B0503020204020204" pitchFamily="34" charset="-122"/>
                <a:ea typeface="微软雅黑" panose="020B0503020204020204" pitchFamily="34" charset="-122"/>
              </a:rPr>
              <a:t>响</a:t>
            </a:r>
            <a:endParaRPr lang="zh-CN" altLang="en-US" sz="2800" dirty="0">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51693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8"/>
            <a:ext cx="10431496" cy="403640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409459"/>
          </a:xfrm>
          <a:prstGeom prst="rect">
            <a:avLst/>
          </a:prstGeom>
          <a:noFill/>
        </p:spPr>
        <p:txBody>
          <a:bodyPr wrap="square" rtlCol="0">
            <a:spAutoFit/>
          </a:bodyPr>
          <a:lstStyle/>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）知道数学模型可以用来解决一类问题，是数学应用的基本途径；</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）能够认识到现实生活中大量的问题都与数学有关，有意识地用数学的概念与方法予以解释。</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模型意识的</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表现：</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8"/>
            <a:ext cx="10431496" cy="399908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2809423"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409459"/>
          </a:xfrm>
          <a:prstGeom prst="rect">
            <a:avLst/>
          </a:prstGeom>
          <a:noFill/>
        </p:spPr>
        <p:txBody>
          <a:bodyPr wrap="square" rtlCol="0">
            <a:spAutoFit/>
          </a:bodyPr>
          <a:lstStyle/>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模型观念主要是指对运用数学模型解决实际问题有清晰的认识。</a:t>
            </a:r>
          </a:p>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模型观念有助于开展跨学科主题学习，感悟数学应用的普遍性。</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13.</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模型观念</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3822246"/>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732157"/>
            <a:ext cx="10163274" cy="3409459"/>
          </a:xfrm>
          <a:prstGeom prst="rect">
            <a:avLst/>
          </a:prstGeom>
          <a:noFill/>
        </p:spPr>
        <p:txBody>
          <a:bodyPr wrap="square" rtlCol="0">
            <a:spAutoFit/>
          </a:bodyPr>
          <a:lstStyle/>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）知道数学建模是数学与现实联系的基本途径；</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）初步感知数学建模的基本过程，从现实生活或具体情境中抽象出数学问题，用数学符号建立方程、不等式、函数等表示数学问题中的数量关系和变化规律，求出结果并讨论结果的意义。</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模型观念的</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表现：</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8"/>
            <a:ext cx="10431496" cy="3877573"/>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2809423"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825462"/>
            <a:ext cx="10163274" cy="3539430"/>
          </a:xfrm>
          <a:prstGeom prst="rect">
            <a:avLst/>
          </a:prstGeom>
          <a:noFill/>
        </p:spPr>
        <p:txBody>
          <a:bodyPr wrap="square" rtlCol="0">
            <a:spAutoFit/>
          </a:bodyPr>
          <a:lstStyle/>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应用意识主要是指有意识地利用数学的概念、原理和方法解释现实世界中的现象与规律，解决现实世界中的问题。</a:t>
            </a:r>
          </a:p>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应用意识有助于用学过的知识和方法解决简单的实际问题，养成理论联系实际的习惯，发展实践能力。</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14.</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应用意识</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8"/>
            <a:ext cx="10431496" cy="424167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862784"/>
            <a:ext cx="10163274" cy="3409459"/>
          </a:xfrm>
          <a:prstGeom prst="rect">
            <a:avLst/>
          </a:prstGeom>
          <a:noFill/>
        </p:spPr>
        <p:txBody>
          <a:bodyPr wrap="square" rtlCol="0">
            <a:spAutoFit/>
          </a:bodyPr>
          <a:lstStyle/>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）能够感悟现实生活中蕴含着大量的与数量和图形有关的问题，可以用数学的方法予以解决；</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）初步了解数学作为一种通用的科学语言在其他学科中的应用，通过跨学科主题学习建立不同学科之间的联系。</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应用意识</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的</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表现：</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8"/>
            <a:ext cx="10431496" cy="395221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2790762"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3539430"/>
          </a:xfrm>
          <a:prstGeom prst="rect">
            <a:avLst/>
          </a:prstGeom>
          <a:noFill/>
        </p:spPr>
        <p:txBody>
          <a:bodyPr wrap="square" rtlCol="0">
            <a:spAutoFit/>
          </a:bodyPr>
          <a:lstStyle/>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创新意识主要是指主动尝试从日常生活、自然现象或科学情境中发现和提出有意义的数学问题。</a:t>
            </a:r>
          </a:p>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创新意识有助于形成独立思考、敢于质疑的科学态度与理性精神。</a:t>
            </a:r>
          </a:p>
        </p:txBody>
      </p:sp>
      <p:sp>
        <p:nvSpPr>
          <p:cNvPr id="13" name="矩形 12"/>
          <p:cNvSpPr/>
          <p:nvPr/>
        </p:nvSpPr>
        <p:spPr>
          <a:xfrm>
            <a:off x="845649" y="1165485"/>
            <a:ext cx="3110531" cy="584775"/>
          </a:xfrm>
          <a:prstGeom prst="rect">
            <a:avLst/>
          </a:prstGeom>
        </p:spPr>
        <p:txBody>
          <a:bodyPr wrap="square">
            <a:spAutoFit/>
          </a:bodyPr>
          <a:lstStyle/>
          <a:p>
            <a:pPr lvl="0">
              <a:defRPr/>
            </a:pP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15.</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创新意识</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68718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647945"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核心素养的主要表现及其内涵</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sym typeface="微软雅黑" panose="020B050302020402020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87319"/>
            <a:ext cx="10431496" cy="368184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96488"/>
            <a:ext cx="3630518"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014363" y="1900106"/>
            <a:ext cx="10163274" cy="2547685"/>
          </a:xfrm>
          <a:prstGeom prst="rect">
            <a:avLst/>
          </a:prstGeom>
          <a:noFill/>
        </p:spPr>
        <p:txBody>
          <a:bodyPr wrap="square" rtlCol="0">
            <a:spAutoFit/>
          </a:bodyPr>
          <a:lstStyle/>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）初步学会通过具体的实例，运用归纳和类比发现数学关系与规律，提出数学命题与猜想，并加以验证；</a:t>
            </a:r>
          </a:p>
          <a:p>
            <a:pPr lvl="0">
              <a:lnSpc>
                <a:spcPct val="200000"/>
              </a:lnSpc>
              <a:buClr>
                <a:srgbClr val="314371"/>
              </a:buClr>
              <a:buSzPct val="70000"/>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）勇于探索一些开放性的、非常规的实际问题与数学问题。</a:t>
            </a:r>
          </a:p>
        </p:txBody>
      </p:sp>
      <p:sp>
        <p:nvSpPr>
          <p:cNvPr id="13" name="矩形 12"/>
          <p:cNvSpPr/>
          <p:nvPr/>
        </p:nvSpPr>
        <p:spPr>
          <a:xfrm>
            <a:off x="845649" y="1165485"/>
            <a:ext cx="3558400"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创新意识</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的</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表现：</a:t>
            </a:r>
          </a:p>
        </p:txBody>
      </p:sp>
    </p:spTree>
    <p:extLst>
      <p:ext uri="{BB962C8B-B14F-4D97-AF65-F5344CB8AC3E}">
        <p14:creationId xmlns:p14="http://schemas.microsoft.com/office/powerpoint/2010/main" val="182497960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5" name="文本框 4"/>
          <p:cNvSpPr txBox="1"/>
          <p:nvPr/>
        </p:nvSpPr>
        <p:spPr>
          <a:xfrm>
            <a:off x="882642" y="1122604"/>
            <a:ext cx="10426713" cy="5262979"/>
          </a:xfrm>
          <a:prstGeom prst="rect">
            <a:avLst/>
          </a:prstGeom>
          <a:noFill/>
        </p:spPr>
        <p:txBody>
          <a:bodyPr wrap="square" rtlCol="0">
            <a:spAutoFit/>
          </a:bodyPr>
          <a:lstStyle/>
          <a:p>
            <a:pPr marL="457200" lvl="0" indent="-457200">
              <a:lnSpc>
                <a:spcPct val="1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获得适应未来生活和进一步发展所必需的数学基础知识、基本技能、基本思想、基本活动经验。</a:t>
            </a:r>
          </a:p>
          <a:p>
            <a:pPr marL="457200" lvl="0" indent="-457200">
              <a:lnSpc>
                <a:spcPct val="1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体会数学知识之间、数学与其他学科之间、数学与生活之间的联系，在探索真实情境所蕴含的关系中，发现问题和提出问题，运用数学和其他学科的知识与方法分析问题和解决问题。 </a:t>
            </a:r>
          </a:p>
          <a:p>
            <a:pPr marL="457200" lvl="0" indent="-457200">
              <a:lnSpc>
                <a:spcPct val="1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对数学具有好奇心和求知欲，了解数学的价值，欣赏数学美，提高学习数学的兴趣，建立学好数学的信心，养成良好的学习习惯，形成质疑问难、自我反思和勇于探索的科学精神。</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梯形 2"/>
          <p:cNvSpPr/>
          <p:nvPr/>
        </p:nvSpPr>
        <p:spPr>
          <a:xfrm>
            <a:off x="-4549" y="160314"/>
            <a:ext cx="6479994"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文本框 38"/>
          <p:cNvSpPr txBox="1"/>
          <p:nvPr/>
        </p:nvSpPr>
        <p:spPr>
          <a:xfrm>
            <a:off x="-4548" y="258020"/>
            <a:ext cx="6274720"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2.2.2 </a:t>
            </a:r>
            <a:r>
              <a:rPr lang="zh-CN" altLang="en-US" sz="3200" b="1" dirty="0" smtClean="0">
                <a:latin typeface="微软雅黑" panose="020B0503020204020204" charset="-122"/>
                <a:ea typeface="微软雅黑" panose="020B0503020204020204" charset="-122"/>
                <a:sym typeface="微软雅黑" panose="020B0503020204020204" charset="-122"/>
              </a:rPr>
              <a:t>小</a:t>
            </a:r>
            <a:r>
              <a:rPr lang="zh-CN" altLang="en-US" sz="3200" b="1" dirty="0">
                <a:latin typeface="微软雅黑" panose="020B0503020204020204" charset="-122"/>
                <a:ea typeface="微软雅黑" panose="020B0503020204020204" charset="-122"/>
                <a:sym typeface="微软雅黑" panose="020B0503020204020204" charset="-122"/>
              </a:rPr>
              <a:t>学数学课</a:t>
            </a:r>
            <a:r>
              <a:rPr lang="zh-CN" altLang="en-US" sz="3200" b="1" dirty="0" smtClean="0">
                <a:latin typeface="微软雅黑" panose="020B0503020204020204" charset="-122"/>
                <a:ea typeface="微软雅黑" panose="020B0503020204020204" charset="-122"/>
                <a:sym typeface="微软雅黑" panose="020B0503020204020204" charset="-122"/>
              </a:rPr>
              <a:t>程的总目标</a:t>
            </a:r>
            <a:endParaRPr lang="zh-CN" altLang="en-US" sz="3200" b="1" dirty="0">
              <a:latin typeface="微软雅黑" panose="020B0503020204020204" charset="-122"/>
              <a:ea typeface="微软雅黑" panose="020B0503020204020204" charset="-122"/>
              <a:sym typeface="微软雅黑" panose="020B0503020204020204" charset="-122"/>
            </a:endParaRPr>
          </a:p>
        </p:txBody>
      </p:sp>
    </p:spTree>
    <p:extLst>
      <p:ext uri="{BB962C8B-B14F-4D97-AF65-F5344CB8AC3E}">
        <p14:creationId xmlns:p14="http://schemas.microsoft.com/office/powerpoint/2010/main" val="120774222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5" name="文本框 4"/>
          <p:cNvSpPr txBox="1"/>
          <p:nvPr/>
        </p:nvSpPr>
        <p:spPr>
          <a:xfrm>
            <a:off x="882642" y="1122604"/>
            <a:ext cx="10426713" cy="5262979"/>
          </a:xfrm>
          <a:prstGeom prst="rect">
            <a:avLst/>
          </a:prstGeom>
          <a:noFill/>
        </p:spPr>
        <p:txBody>
          <a:bodyPr wrap="square" rtlCol="0">
            <a:spAutoFit/>
          </a:bodyPr>
          <a:lstStyle/>
          <a:p>
            <a:pPr marL="457200" lvl="0" indent="-457200">
              <a:lnSpc>
                <a:spcPct val="12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为体现义务教育数学课程的整体性与发展性，根据学生数学学习的心理特征和认知规律，将九年的学习时间划分为四个学段。其中，“六三”学制</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年级为第一学段，</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年级为第二学段，</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年级为第三学段，</a:t>
            </a:r>
            <a:r>
              <a:rPr lang="en-US" altLang="zh-CN" sz="2800" dirty="0">
                <a:solidFill>
                  <a:prstClr val="black"/>
                </a:solidFill>
                <a:latin typeface="微软雅黑" panose="020B0503020204020204" pitchFamily="34" charset="-122"/>
                <a:ea typeface="微软雅黑" panose="020B0503020204020204" pitchFamily="34" charset="-122"/>
              </a:rPr>
              <a:t>7</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9</a:t>
            </a:r>
            <a:r>
              <a:rPr lang="zh-CN" altLang="en-US" sz="2800" dirty="0">
                <a:solidFill>
                  <a:prstClr val="black"/>
                </a:solidFill>
                <a:latin typeface="微软雅黑" panose="020B0503020204020204" pitchFamily="34" charset="-122"/>
                <a:ea typeface="微软雅黑" panose="020B0503020204020204" pitchFamily="34" charset="-122"/>
              </a:rPr>
              <a:t>年级为第四学段。</a:t>
            </a:r>
          </a:p>
          <a:p>
            <a:pPr marL="457200" lvl="0" indent="-457200">
              <a:lnSpc>
                <a:spcPct val="12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“五四”学制第二学段（</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年级）目标主要参照“六三”学制第三学段（</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年级）目标制定，适当降低要求。“五四”学制第三学段（</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7</a:t>
            </a:r>
            <a:r>
              <a:rPr lang="zh-CN" altLang="en-US" sz="2800" dirty="0">
                <a:solidFill>
                  <a:prstClr val="black"/>
                </a:solidFill>
                <a:latin typeface="微软雅黑" panose="020B0503020204020204" pitchFamily="34" charset="-122"/>
                <a:ea typeface="微软雅黑" panose="020B0503020204020204" pitchFamily="34" charset="-122"/>
              </a:rPr>
              <a:t>年级）目标在“六三”学制第三学段（</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年级）目标基础上合理提高要求，结合“六三”学制第四学段（</a:t>
            </a:r>
            <a:r>
              <a:rPr lang="en-US" altLang="zh-CN" sz="2800" dirty="0">
                <a:solidFill>
                  <a:prstClr val="black"/>
                </a:solidFill>
                <a:latin typeface="微软雅黑" panose="020B0503020204020204" pitchFamily="34" charset="-122"/>
                <a:ea typeface="微软雅黑" panose="020B0503020204020204" pitchFamily="34" charset="-122"/>
              </a:rPr>
              <a:t>7</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9</a:t>
            </a:r>
            <a:r>
              <a:rPr lang="zh-CN" altLang="en-US" sz="2800" dirty="0">
                <a:solidFill>
                  <a:prstClr val="black"/>
                </a:solidFill>
                <a:latin typeface="微软雅黑" panose="020B0503020204020204" pitchFamily="34" charset="-122"/>
                <a:ea typeface="微软雅黑" panose="020B0503020204020204" pitchFamily="34" charset="-122"/>
              </a:rPr>
              <a:t>年级）目标确定，使“五四”学制</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9</a:t>
            </a:r>
            <a:r>
              <a:rPr lang="zh-CN" altLang="en-US" sz="2800" dirty="0">
                <a:solidFill>
                  <a:prstClr val="black"/>
                </a:solidFill>
                <a:latin typeface="微软雅黑" panose="020B0503020204020204" pitchFamily="34" charset="-122"/>
                <a:ea typeface="微软雅黑" panose="020B0503020204020204" pitchFamily="34" charset="-122"/>
              </a:rPr>
              <a:t>年级目标进阶更加科学。</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梯形 2"/>
          <p:cNvSpPr/>
          <p:nvPr/>
        </p:nvSpPr>
        <p:spPr>
          <a:xfrm>
            <a:off x="-4549" y="160314"/>
            <a:ext cx="6479994"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文本框 38"/>
          <p:cNvSpPr txBox="1"/>
          <p:nvPr/>
        </p:nvSpPr>
        <p:spPr>
          <a:xfrm>
            <a:off x="-4548" y="258020"/>
            <a:ext cx="6274720"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2.2.3 </a:t>
            </a:r>
            <a:r>
              <a:rPr lang="zh-CN" altLang="en-US" sz="3200" b="1" dirty="0" smtClean="0">
                <a:latin typeface="微软雅黑" panose="020B0503020204020204" charset="-122"/>
                <a:ea typeface="微软雅黑" panose="020B0503020204020204" charset="-122"/>
                <a:sym typeface="微软雅黑" panose="020B0503020204020204" charset="-122"/>
              </a:rPr>
              <a:t>小</a:t>
            </a:r>
            <a:r>
              <a:rPr lang="zh-CN" altLang="en-US" sz="3200" b="1" dirty="0">
                <a:latin typeface="微软雅黑" panose="020B0503020204020204" charset="-122"/>
                <a:ea typeface="微软雅黑" panose="020B0503020204020204" charset="-122"/>
                <a:sym typeface="微软雅黑" panose="020B0503020204020204" charset="-122"/>
              </a:rPr>
              <a:t>学数学课</a:t>
            </a:r>
            <a:r>
              <a:rPr lang="zh-CN" altLang="en-US" sz="3200" b="1" dirty="0" smtClean="0">
                <a:latin typeface="微软雅黑" panose="020B0503020204020204" charset="-122"/>
                <a:ea typeface="微软雅黑" panose="020B0503020204020204" charset="-122"/>
                <a:sym typeface="微软雅黑" panose="020B0503020204020204" charset="-122"/>
              </a:rPr>
              <a:t>程的学段目标</a:t>
            </a:r>
            <a:endParaRPr lang="zh-CN" altLang="en-US" sz="3200" b="1" dirty="0">
              <a:latin typeface="微软雅黑" panose="020B0503020204020204" charset="-122"/>
              <a:ea typeface="微软雅黑" panose="020B0503020204020204" charset="-122"/>
              <a:sym typeface="微软雅黑" panose="020B0503020204020204" charset="-122"/>
            </a:endParaRPr>
          </a:p>
        </p:txBody>
      </p:sp>
    </p:spTree>
    <p:extLst>
      <p:ext uri="{BB962C8B-B14F-4D97-AF65-F5344CB8AC3E}">
        <p14:creationId xmlns:p14="http://schemas.microsoft.com/office/powerpoint/2010/main" val="148859059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D:\360data\重要数据\桌面\rolled newspaper (5)副本.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30441"/>
            <a:ext cx="12192000" cy="6136106"/>
          </a:xfrm>
          <a:prstGeom prst="rect">
            <a:avLst/>
          </a:prstGeom>
          <a:noFill/>
          <a:extLst>
            <a:ext uri="{909E8E84-426E-40DD-AFC4-6F175D3DCCD1}">
              <a14:hiddenFill xmlns:a14="http://schemas.microsoft.com/office/drawing/2010/main">
                <a:solidFill>
                  <a:srgbClr val="FFFFFF"/>
                </a:solidFill>
              </a14:hiddenFill>
            </a:ext>
          </a:extLst>
        </p:spPr>
      </p:pic>
      <p:sp>
        <p:nvSpPr>
          <p:cNvPr id="5" name="PA_库_矩形 6"/>
          <p:cNvSpPr/>
          <p:nvPr>
            <p:custDataLst>
              <p:tags r:id="rId1"/>
            </p:custDataLst>
          </p:nvPr>
        </p:nvSpPr>
        <p:spPr>
          <a:xfrm>
            <a:off x="0" y="1"/>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PA_库_矩形 6"/>
          <p:cNvSpPr/>
          <p:nvPr>
            <p:custDataLst>
              <p:tags r:id="rId2"/>
            </p:custDataLst>
          </p:nvPr>
        </p:nvSpPr>
        <p:spPr>
          <a:xfrm>
            <a:off x="0" y="5854390"/>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5" name="文本框 14"/>
          <p:cNvSpPr txBox="1"/>
          <p:nvPr/>
        </p:nvSpPr>
        <p:spPr>
          <a:xfrm>
            <a:off x="1479669" y="2372014"/>
            <a:ext cx="9232661" cy="707884"/>
          </a:xfrm>
          <a:prstGeom prst="rect">
            <a:avLst/>
          </a:prstGeom>
          <a:noFill/>
        </p:spPr>
        <p:txBody>
          <a:bodyPr wrap="square" lIns="91438" tIns="45719" rIns="91438" bIns="45719" rtlCol="0">
            <a:spAutoFit/>
          </a:bodyPr>
          <a:lstStyle/>
          <a:p>
            <a:pPr algn="ctr"/>
            <a:r>
              <a:rPr lang="en-US" altLang="zh-CN" sz="4000" spc="600" dirty="0" smtClean="0">
                <a:solidFill>
                  <a:srgbClr val="314371"/>
                </a:solidFill>
                <a:latin typeface="微软雅黑" panose="020B0503020204020204" pitchFamily="34" charset="-122"/>
                <a:ea typeface="微软雅黑" panose="020B0503020204020204" pitchFamily="34" charset="-122"/>
              </a:rPr>
              <a:t>2.3 </a:t>
            </a:r>
            <a:r>
              <a:rPr lang="zh-CN" altLang="en-US" sz="4000" spc="600" dirty="0" smtClean="0">
                <a:solidFill>
                  <a:srgbClr val="314371"/>
                </a:solidFill>
                <a:latin typeface="微软雅黑" panose="020B0503020204020204" pitchFamily="34" charset="-122"/>
                <a:ea typeface="微软雅黑" panose="020B0503020204020204" pitchFamily="34" charset="-122"/>
              </a:rPr>
              <a:t>小</a:t>
            </a:r>
            <a:r>
              <a:rPr lang="zh-CN" altLang="en-US" sz="4000" spc="600" dirty="0">
                <a:solidFill>
                  <a:srgbClr val="314371"/>
                </a:solidFill>
                <a:latin typeface="微软雅黑" panose="020B0503020204020204" pitchFamily="34" charset="-122"/>
                <a:ea typeface="微软雅黑" panose="020B0503020204020204" pitchFamily="34" charset="-122"/>
              </a:rPr>
              <a:t>学数学课</a:t>
            </a:r>
            <a:r>
              <a:rPr lang="zh-CN" altLang="en-US" sz="4000" spc="600" dirty="0" smtClean="0">
                <a:solidFill>
                  <a:srgbClr val="314371"/>
                </a:solidFill>
                <a:latin typeface="微软雅黑" panose="020B0503020204020204" pitchFamily="34" charset="-122"/>
                <a:ea typeface="微软雅黑" panose="020B0503020204020204" pitchFamily="34" charset="-122"/>
              </a:rPr>
              <a:t>程内容</a:t>
            </a:r>
            <a:endParaRPr lang="zh-CN" altLang="en-US" sz="4000" spc="600" dirty="0">
              <a:solidFill>
                <a:srgbClr val="31437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30871926"/>
      </p:ext>
    </p:extLst>
  </p:cSld>
  <p:clrMapOvr>
    <a:masterClrMapping/>
  </p:clrMapOvr>
  <mc:AlternateContent xmlns:mc="http://schemas.openxmlformats.org/markup-compatibility/2006" xmlns:p14="http://schemas.microsoft.com/office/powerpoint/2010/main">
    <mc:Choice Requires="p14">
      <p:transition spd="med" p14:dur="700" advTm="11307">
        <p:fade/>
      </p:transition>
    </mc:Choice>
    <mc:Fallback xmlns="">
      <p:transition spd="med" advTm="11307">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744734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6936977"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2.1.2 </a:t>
            </a:r>
            <a:r>
              <a:rPr lang="zh-CN" altLang="en-US" sz="3200" b="1" dirty="0" smtClean="0">
                <a:latin typeface="微软雅黑" panose="020B0503020204020204" charset="-122"/>
                <a:ea typeface="微软雅黑" panose="020B0503020204020204" charset="-122"/>
                <a:sym typeface="微软雅黑" panose="020B0503020204020204" charset="-122"/>
              </a:rPr>
              <a:t>数</a:t>
            </a:r>
            <a:r>
              <a:rPr lang="zh-CN" altLang="en-US" sz="3200" b="1" dirty="0">
                <a:latin typeface="微软雅黑" panose="020B0503020204020204" charset="-122"/>
                <a:ea typeface="微软雅黑" panose="020B0503020204020204" charset="-122"/>
                <a:sym typeface="微软雅黑" panose="020B0503020204020204" charset="-122"/>
              </a:rPr>
              <a:t>学课程发展的主要趋势</a:t>
            </a:r>
          </a:p>
        </p:txBody>
      </p:sp>
      <p:sp>
        <p:nvSpPr>
          <p:cNvPr id="5" name="文本框 4"/>
          <p:cNvSpPr txBox="1"/>
          <p:nvPr/>
        </p:nvSpPr>
        <p:spPr>
          <a:xfrm>
            <a:off x="1052763" y="935519"/>
            <a:ext cx="8856443" cy="5262979"/>
          </a:xfrm>
          <a:prstGeom prst="rect">
            <a:avLst/>
          </a:prstGeom>
          <a:noFill/>
        </p:spPr>
        <p:txBody>
          <a:bodyPr wrap="square" rtlCol="0">
            <a:spAutoFit/>
          </a:bodyPr>
          <a:lstStyle/>
          <a:p>
            <a:pPr marL="457200" indent="-457200">
              <a:lnSpc>
                <a:spcPct val="200000"/>
              </a:lnSpc>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数学为大众</a:t>
            </a:r>
          </a:p>
          <a:p>
            <a:pPr marL="457200" indent="-457200">
              <a:lnSpc>
                <a:spcPct val="200000"/>
              </a:lnSpc>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区别化 </a:t>
            </a:r>
          </a:p>
          <a:p>
            <a:pPr marL="457200" indent="-457200">
              <a:lnSpc>
                <a:spcPct val="200000"/>
              </a:lnSpc>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注重应用</a:t>
            </a:r>
          </a:p>
          <a:p>
            <a:pPr marL="457200" indent="-457200">
              <a:lnSpc>
                <a:spcPct val="200000"/>
              </a:lnSpc>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现代信息技术的应用</a:t>
            </a:r>
          </a:p>
          <a:p>
            <a:pPr marL="457200" indent="-457200">
              <a:lnSpc>
                <a:spcPct val="200000"/>
              </a:lnSpc>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注重数学思维、 能力和素养</a:t>
            </a:r>
          </a:p>
          <a:p>
            <a:pPr marL="457200" indent="-457200">
              <a:lnSpc>
                <a:spcPct val="200000"/>
              </a:lnSpc>
              <a:buFont typeface="Wingdings" panose="05000000000000000000" pitchFamily="2" charset="2"/>
              <a:buChar char="Ø"/>
            </a:pPr>
            <a:r>
              <a:rPr lang="zh-CN" altLang="en-US" sz="2800" dirty="0">
                <a:latin typeface="微软雅黑" panose="020B0503020204020204" pitchFamily="34" charset="-122"/>
                <a:ea typeface="微软雅黑" panose="020B0503020204020204" pitchFamily="34" charset="-122"/>
              </a:rPr>
              <a:t>评价（包括目标、手段）引起高度重视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460140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5"/>
          <p:cNvSpPr txBox="1"/>
          <p:nvPr/>
        </p:nvSpPr>
        <p:spPr>
          <a:xfrm>
            <a:off x="3540242" y="1078270"/>
            <a:ext cx="3552576" cy="5324535"/>
          </a:xfrm>
          <a:prstGeom prst="rect">
            <a:avLst/>
          </a:prstGeom>
          <a:noFill/>
        </p:spPr>
        <p:txBody>
          <a:bodyPr wrap="none" rtlCol="0">
            <a:spAutoFit/>
          </a:bodyPr>
          <a:lstStyle/>
          <a:p>
            <a:pPr lvl="0">
              <a:lnSpc>
                <a:spcPct val="250000"/>
              </a:lnSpc>
            </a:pPr>
            <a:r>
              <a:rPr lang="en-US" altLang="zh-CN" sz="3400" b="1" dirty="0" smtClean="0">
                <a:solidFill>
                  <a:prstClr val="black">
                    <a:lumMod val="65000"/>
                    <a:lumOff val="35000"/>
                  </a:prstClr>
                </a:solidFill>
                <a:latin typeface="微软雅黑" charset="-122"/>
                <a:ea typeface="微软雅黑" charset="-122"/>
              </a:rPr>
              <a:t>2.3.1</a:t>
            </a:r>
            <a:r>
              <a:rPr lang="en-US" altLang="zh-CN" sz="3400" dirty="0" smtClean="0">
                <a:solidFill>
                  <a:prstClr val="black">
                    <a:lumMod val="65000"/>
                    <a:lumOff val="35000"/>
                  </a:prstClr>
                </a:solidFill>
                <a:latin typeface="微软雅黑" charset="-122"/>
                <a:ea typeface="微软雅黑" charset="-122"/>
              </a:rPr>
              <a:t> </a:t>
            </a:r>
            <a:r>
              <a:rPr lang="zh-CN" altLang="en-US" sz="3400" dirty="0" smtClean="0">
                <a:solidFill>
                  <a:prstClr val="black">
                    <a:lumMod val="65000"/>
                    <a:lumOff val="35000"/>
                  </a:prstClr>
                </a:solidFill>
                <a:latin typeface="微软雅黑" charset="-122"/>
                <a:ea typeface="微软雅黑" charset="-122"/>
              </a:rPr>
              <a:t>数与代数</a:t>
            </a:r>
            <a:endParaRPr lang="en-US" altLang="zh-CN" sz="3400" dirty="0" smtClean="0">
              <a:solidFill>
                <a:prstClr val="black">
                  <a:lumMod val="65000"/>
                  <a:lumOff val="35000"/>
                </a:prstClr>
              </a:solidFill>
              <a:latin typeface="微软雅黑" charset="-122"/>
              <a:ea typeface="微软雅黑" charset="-122"/>
            </a:endParaRPr>
          </a:p>
          <a:p>
            <a:pPr lvl="0">
              <a:lnSpc>
                <a:spcPct val="250000"/>
              </a:lnSpc>
            </a:pPr>
            <a:r>
              <a:rPr lang="en-US" altLang="zh-CN" sz="3400" b="1" dirty="0" smtClean="0">
                <a:solidFill>
                  <a:prstClr val="black">
                    <a:lumMod val="65000"/>
                    <a:lumOff val="35000"/>
                  </a:prstClr>
                </a:solidFill>
                <a:latin typeface="微软雅黑" charset="-122"/>
                <a:ea typeface="微软雅黑" charset="-122"/>
              </a:rPr>
              <a:t>2.3.2</a:t>
            </a:r>
            <a:r>
              <a:rPr lang="en-US" altLang="zh-CN" sz="3400" dirty="0" smtClean="0">
                <a:solidFill>
                  <a:prstClr val="black">
                    <a:lumMod val="65000"/>
                    <a:lumOff val="35000"/>
                  </a:prstClr>
                </a:solidFill>
                <a:latin typeface="微软雅黑" charset="-122"/>
                <a:ea typeface="微软雅黑" charset="-122"/>
              </a:rPr>
              <a:t> </a:t>
            </a:r>
            <a:r>
              <a:rPr lang="zh-CN" altLang="en-US" sz="3400" dirty="0" smtClean="0">
                <a:solidFill>
                  <a:prstClr val="black">
                    <a:lumMod val="65000"/>
                    <a:lumOff val="35000"/>
                  </a:prstClr>
                </a:solidFill>
                <a:latin typeface="微软雅黑" charset="-122"/>
                <a:ea typeface="微软雅黑" charset="-122"/>
              </a:rPr>
              <a:t>图形与几何</a:t>
            </a:r>
          </a:p>
          <a:p>
            <a:pPr lvl="0">
              <a:lnSpc>
                <a:spcPct val="250000"/>
              </a:lnSpc>
            </a:pPr>
            <a:r>
              <a:rPr lang="en-US" altLang="zh-CN" sz="3400" b="1" dirty="0" smtClean="0">
                <a:solidFill>
                  <a:prstClr val="black">
                    <a:lumMod val="65000"/>
                    <a:lumOff val="35000"/>
                  </a:prstClr>
                </a:solidFill>
                <a:latin typeface="微软雅黑" charset="-122"/>
                <a:ea typeface="微软雅黑" charset="-122"/>
              </a:rPr>
              <a:t>2.3.3</a:t>
            </a:r>
            <a:r>
              <a:rPr lang="en-US" altLang="zh-CN" sz="3400" dirty="0" smtClean="0">
                <a:solidFill>
                  <a:prstClr val="black">
                    <a:lumMod val="65000"/>
                    <a:lumOff val="35000"/>
                  </a:prstClr>
                </a:solidFill>
                <a:latin typeface="微软雅黑" charset="-122"/>
                <a:ea typeface="微软雅黑" charset="-122"/>
              </a:rPr>
              <a:t> </a:t>
            </a:r>
            <a:r>
              <a:rPr lang="zh-CN" altLang="en-US" sz="3400" dirty="0" smtClean="0">
                <a:solidFill>
                  <a:prstClr val="black">
                    <a:lumMod val="65000"/>
                    <a:lumOff val="35000"/>
                  </a:prstClr>
                </a:solidFill>
                <a:latin typeface="微软雅黑" charset="-122"/>
                <a:ea typeface="微软雅黑" charset="-122"/>
              </a:rPr>
              <a:t>统计与概率</a:t>
            </a:r>
            <a:endParaRPr lang="en-US" altLang="zh-CN" sz="3400" dirty="0" smtClean="0">
              <a:solidFill>
                <a:prstClr val="black">
                  <a:lumMod val="65000"/>
                  <a:lumOff val="35000"/>
                </a:prstClr>
              </a:solidFill>
              <a:latin typeface="微软雅黑" charset="-122"/>
              <a:ea typeface="微软雅黑" charset="-122"/>
            </a:endParaRPr>
          </a:p>
          <a:p>
            <a:pPr lvl="0">
              <a:lnSpc>
                <a:spcPct val="250000"/>
              </a:lnSpc>
            </a:pPr>
            <a:r>
              <a:rPr lang="en-US" altLang="zh-CN" sz="3400" b="1" dirty="0" smtClean="0">
                <a:solidFill>
                  <a:prstClr val="black">
                    <a:lumMod val="65000"/>
                    <a:lumOff val="35000"/>
                  </a:prstClr>
                </a:solidFill>
                <a:latin typeface="微软雅黑" charset="-122"/>
                <a:ea typeface="微软雅黑" charset="-122"/>
              </a:rPr>
              <a:t>2.3.4 </a:t>
            </a:r>
            <a:r>
              <a:rPr lang="zh-CN" altLang="en-US" sz="3400" dirty="0" smtClean="0">
                <a:solidFill>
                  <a:prstClr val="black">
                    <a:lumMod val="65000"/>
                    <a:lumOff val="35000"/>
                  </a:prstClr>
                </a:solidFill>
                <a:latin typeface="微软雅黑" charset="-122"/>
                <a:ea typeface="微软雅黑" charset="-122"/>
              </a:rPr>
              <a:t>综合与实践</a:t>
            </a:r>
            <a:endParaRPr lang="zh-CN" altLang="en-US" sz="3400" dirty="0">
              <a:solidFill>
                <a:prstClr val="black">
                  <a:lumMod val="65000"/>
                  <a:lumOff val="35000"/>
                </a:prstClr>
              </a:solidFill>
              <a:latin typeface="微软雅黑" charset="-122"/>
              <a:ea typeface="微软雅黑" charset="-122"/>
            </a:endParaRPr>
          </a:p>
        </p:txBody>
      </p:sp>
      <p:sp>
        <p:nvSpPr>
          <p:cNvPr id="29" name="矩形 42"/>
          <p:cNvSpPr/>
          <p:nvPr/>
        </p:nvSpPr>
        <p:spPr>
          <a:xfrm>
            <a:off x="-1" y="2"/>
            <a:ext cx="3257204" cy="5557996"/>
          </a:xfrm>
          <a:custGeom>
            <a:avLst/>
            <a:gdLst/>
            <a:ahLst/>
            <a:cxnLst/>
            <a:rect l="l" t="t" r="r" b="b"/>
            <a:pathLst>
              <a:path w="2443221" h="4630591">
                <a:moveTo>
                  <a:pt x="0" y="0"/>
                </a:moveTo>
                <a:lnTo>
                  <a:pt x="2443221" y="0"/>
                </a:lnTo>
                <a:lnTo>
                  <a:pt x="0" y="4630591"/>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14371"/>
              </a:solidFill>
              <a:effectLst/>
              <a:uLnTx/>
              <a:uFillTx/>
              <a:latin typeface="Calibri"/>
              <a:ea typeface="宋体" panose="02010600030101010101" pitchFamily="2" charset="-122"/>
              <a:cs typeface="+mn-cs"/>
            </a:endParaRPr>
          </a:p>
        </p:txBody>
      </p:sp>
      <p:sp>
        <p:nvSpPr>
          <p:cNvPr id="31" name="矩形 42"/>
          <p:cNvSpPr/>
          <p:nvPr/>
        </p:nvSpPr>
        <p:spPr>
          <a:xfrm flipV="1">
            <a:off x="-1" y="3692150"/>
            <a:ext cx="2345925" cy="3167437"/>
          </a:xfrm>
          <a:custGeom>
            <a:avLst/>
            <a:gdLst/>
            <a:ahLst/>
            <a:cxnLst/>
            <a:rect l="l" t="t" r="r" b="b"/>
            <a:pathLst>
              <a:path w="2443221" h="4630591">
                <a:moveTo>
                  <a:pt x="0" y="0"/>
                </a:moveTo>
                <a:lnTo>
                  <a:pt x="2443221" y="0"/>
                </a:lnTo>
                <a:lnTo>
                  <a:pt x="0" y="4630591"/>
                </a:lnTo>
                <a:close/>
              </a:path>
            </a:pathLst>
          </a:custGeom>
          <a:solidFill>
            <a:srgbClr val="31437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文本框 15"/>
          <p:cNvSpPr txBox="1"/>
          <p:nvPr/>
        </p:nvSpPr>
        <p:spPr>
          <a:xfrm>
            <a:off x="747232" y="154940"/>
            <a:ext cx="396220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sng" strike="noStrike" kern="1200" cap="none" spc="0" normalizeH="0" baseline="0" noProof="0" dirty="0" smtClean="0">
                <a:ln>
                  <a:noFill/>
                </a:ln>
                <a:solidFill>
                  <a:srgbClr val="25406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CONTENT</a:t>
            </a:r>
            <a:endParaRPr kumimoji="0" lang="zh-CN" altLang="en-US" sz="5400" b="1" i="0" u="sng" strike="noStrike" kern="1200" cap="none" spc="0" normalizeH="0" baseline="0" noProof="0" dirty="0" smtClean="0">
              <a:ln>
                <a:noFill/>
              </a:ln>
              <a:solidFill>
                <a:srgbClr val="25406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文本占位符 5">
            <a:extLst>
              <a:ext uri="{FF2B5EF4-FFF2-40B4-BE49-F238E27FC236}">
                <a16:creationId xmlns:a16="http://schemas.microsoft.com/office/drawing/2014/main" xmlns="" id="{2EB287AE-AD76-4AED-B530-07D7FB0EA236}"/>
              </a:ext>
            </a:extLst>
          </p:cNvPr>
          <p:cNvSpPr txBox="1">
            <a:spLocks/>
          </p:cNvSpPr>
          <p:nvPr/>
        </p:nvSpPr>
        <p:spPr>
          <a:xfrm>
            <a:off x="-5404" y="1064287"/>
            <a:ext cx="2598264" cy="1429585"/>
          </a:xfrm>
          <a:prstGeom prst="rect">
            <a:avLst/>
          </a:prstGeom>
        </p:spPr>
        <p:txBody>
          <a:bodyPr vert="horz" lIns="0" tIns="0" rIns="0" bIns="0" rtlCol="0">
            <a:noAutofit/>
          </a:bodyPr>
          <a:lstStyle>
            <a:lvl1pPr marL="0" indent="0" algn="ctr" defTabSz="914400" rtl="0" eaLnBrk="1" latinLnBrk="0" hangingPunct="1">
              <a:lnSpc>
                <a:spcPct val="120000"/>
              </a:lnSpc>
              <a:spcBef>
                <a:spcPts val="1000"/>
              </a:spcBef>
              <a:buFont typeface="Arial" panose="020B0604020202020204" pitchFamily="34" charset="0"/>
              <a:buNone/>
              <a:defRPr sz="9600" kern="1200" spc="300">
                <a:solidFill>
                  <a:schemeClr val="accent1"/>
                </a:solidFill>
                <a:latin typeface="+mj-ea"/>
                <a:ea typeface="+mj-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zh-CN" altLang="en-US" sz="4800" b="0" i="0" u="none" strike="noStrike" kern="1200" cap="none" spc="300" normalizeH="0" baseline="0" noProof="0" dirty="0" smtClean="0">
                <a:ln>
                  <a:noFill/>
                </a:ln>
                <a:solidFill>
                  <a:srgbClr val="254061"/>
                </a:solidFill>
                <a:effectLst/>
                <a:uLnTx/>
                <a:uFillTx/>
                <a:latin typeface="微软雅黑"/>
                <a:ea typeface="微软雅黑"/>
                <a:cs typeface="+mn-cs"/>
              </a:rPr>
              <a:t>节目录</a:t>
            </a:r>
            <a:endParaRPr kumimoji="0" lang="zh-CN" altLang="en-US" sz="4800" b="0" i="0" u="none" strike="noStrike" kern="1200" cap="none" spc="300" normalizeH="0" baseline="0" noProof="0" dirty="0">
              <a:ln>
                <a:noFill/>
              </a:ln>
              <a:solidFill>
                <a:srgbClr val="254061"/>
              </a:solidFill>
              <a:effectLst/>
              <a:uLnTx/>
              <a:uFillTx/>
              <a:latin typeface="微软雅黑"/>
              <a:ea typeface="微软雅黑"/>
              <a:cs typeface="+mn-cs"/>
            </a:endParaRPr>
          </a:p>
        </p:txBody>
      </p:sp>
    </p:spTree>
    <p:extLst>
      <p:ext uri="{BB962C8B-B14F-4D97-AF65-F5344CB8AC3E}">
        <p14:creationId xmlns:p14="http://schemas.microsoft.com/office/powerpoint/2010/main" val="2375096263"/>
      </p:ext>
    </p:extLst>
  </p:cSld>
  <p:clrMapOvr>
    <a:masterClrMapping/>
  </p:clrMapOvr>
  <mc:AlternateContent xmlns:mc="http://schemas.openxmlformats.org/markup-compatibility/2006" xmlns:p14="http://schemas.microsoft.com/office/powerpoint/2010/main">
    <mc:Choice Requires="p14">
      <p:transition spd="med" p14:dur="700" advTm="8658">
        <p:fade/>
      </p:transition>
    </mc:Choice>
    <mc:Fallback xmlns="">
      <p:transition spd="med" advTm="8658">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梯形 2"/>
          <p:cNvSpPr/>
          <p:nvPr/>
        </p:nvSpPr>
        <p:spPr>
          <a:xfrm>
            <a:off x="-4549" y="160314"/>
            <a:ext cx="429663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1" name="文本框 38"/>
          <p:cNvSpPr txBox="1"/>
          <p:nvPr/>
        </p:nvSpPr>
        <p:spPr>
          <a:xfrm>
            <a:off x="-4548" y="258020"/>
            <a:ext cx="4296630"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2.3.1 </a:t>
            </a:r>
            <a:r>
              <a:rPr lang="zh-CN" altLang="en-US" sz="3200" b="1" dirty="0" smtClean="0">
                <a:latin typeface="微软雅黑" panose="020B0503020204020204" charset="-122"/>
                <a:ea typeface="微软雅黑" panose="020B0503020204020204" charset="-122"/>
                <a:sym typeface="微软雅黑" panose="020B0503020204020204" charset="-122"/>
              </a:rPr>
              <a:t>数与代数</a:t>
            </a:r>
            <a:endParaRPr lang="zh-CN" altLang="en-US" sz="3200" b="1" dirty="0">
              <a:latin typeface="微软雅黑" panose="020B0503020204020204" charset="-122"/>
              <a:ea typeface="微软雅黑" panose="020B0503020204020204" charset="-122"/>
              <a:sym typeface="微软雅黑" panose="020B050302020402020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1248760206"/>
              </p:ext>
            </p:extLst>
          </p:nvPr>
        </p:nvGraphicFramePr>
        <p:xfrm>
          <a:off x="1101012" y="1447454"/>
          <a:ext cx="9600164" cy="3929424"/>
        </p:xfrm>
        <a:graphic>
          <a:graphicData uri="http://schemas.openxmlformats.org/drawingml/2006/table">
            <a:tbl>
              <a:tblPr firstRow="1" bandRow="1">
                <a:tableStyleId>{5C22544A-7EE6-4342-B048-85BDC9FD1C3A}</a:tableStyleId>
              </a:tblPr>
              <a:tblGrid>
                <a:gridCol w="2400041"/>
                <a:gridCol w="2400041"/>
                <a:gridCol w="2400041"/>
                <a:gridCol w="2400041"/>
              </a:tblGrid>
              <a:tr h="921286">
                <a:tc>
                  <a:txBody>
                    <a:bodyPr/>
                    <a:lstStyle/>
                    <a:p>
                      <a:pPr algn="ctr">
                        <a:lnSpc>
                          <a:spcPct val="150000"/>
                        </a:lnSpc>
                      </a:pPr>
                      <a:r>
                        <a:rPr lang="zh-CN" altLang="en-US" sz="2800" dirty="0" smtClean="0">
                          <a:latin typeface="微软雅黑" panose="020B0503020204020204" pitchFamily="34" charset="-122"/>
                          <a:ea typeface="微软雅黑" panose="020B0503020204020204" pitchFamily="34" charset="-122"/>
                        </a:rPr>
                        <a:t>第一学段（</a:t>
                      </a:r>
                      <a:r>
                        <a:rPr lang="en-US" altLang="zh-CN" sz="2800" dirty="0" smtClean="0">
                          <a:latin typeface="微软雅黑" panose="020B0503020204020204" pitchFamily="34" charset="-122"/>
                          <a:ea typeface="微软雅黑" panose="020B0503020204020204" pitchFamily="34" charset="-122"/>
                        </a:rPr>
                        <a:t>1~2</a:t>
                      </a:r>
                      <a:r>
                        <a:rPr lang="zh-CN" altLang="en-US" sz="2800" dirty="0" smtClean="0">
                          <a:latin typeface="微软雅黑" panose="020B0503020204020204" pitchFamily="34" charset="-122"/>
                          <a:ea typeface="微软雅黑" panose="020B0503020204020204" pitchFamily="34" charset="-122"/>
                        </a:rPr>
                        <a:t>年级）</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50000"/>
                        </a:lnSpc>
                      </a:pPr>
                      <a:r>
                        <a:rPr lang="zh-CN" altLang="en-US" sz="2800" dirty="0" smtClean="0">
                          <a:latin typeface="微软雅黑" panose="020B0503020204020204" pitchFamily="34" charset="-122"/>
                          <a:ea typeface="微软雅黑" panose="020B0503020204020204" pitchFamily="34" charset="-122"/>
                        </a:rPr>
                        <a:t>第二学段（</a:t>
                      </a:r>
                      <a:r>
                        <a:rPr lang="en-US" altLang="zh-CN" sz="2800" dirty="0" smtClean="0">
                          <a:latin typeface="微软雅黑" panose="020B0503020204020204" pitchFamily="34" charset="-122"/>
                          <a:ea typeface="微软雅黑" panose="020B0503020204020204" pitchFamily="34" charset="-122"/>
                        </a:rPr>
                        <a:t>3~4</a:t>
                      </a:r>
                      <a:r>
                        <a:rPr lang="zh-CN" altLang="en-US" sz="2800" dirty="0" smtClean="0">
                          <a:latin typeface="微软雅黑" panose="020B0503020204020204" pitchFamily="34" charset="-122"/>
                          <a:ea typeface="微软雅黑" panose="020B0503020204020204" pitchFamily="34" charset="-122"/>
                        </a:rPr>
                        <a:t>年级）</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50000"/>
                        </a:lnSpc>
                      </a:pPr>
                      <a:r>
                        <a:rPr lang="zh-CN" altLang="en-US" sz="2800" dirty="0" smtClean="0">
                          <a:latin typeface="微软雅黑" panose="020B0503020204020204" pitchFamily="34" charset="-122"/>
                          <a:ea typeface="微软雅黑" panose="020B0503020204020204" pitchFamily="34" charset="-122"/>
                        </a:rPr>
                        <a:t>第三学段（</a:t>
                      </a:r>
                      <a:r>
                        <a:rPr lang="en-US" altLang="zh-CN" sz="2800" dirty="0" smtClean="0">
                          <a:latin typeface="微软雅黑" panose="020B0503020204020204" pitchFamily="34" charset="-122"/>
                          <a:ea typeface="微软雅黑" panose="020B0503020204020204" pitchFamily="34" charset="-122"/>
                        </a:rPr>
                        <a:t>5~6</a:t>
                      </a:r>
                      <a:r>
                        <a:rPr lang="zh-CN" altLang="en-US" sz="2800" dirty="0" smtClean="0">
                          <a:latin typeface="微软雅黑" panose="020B0503020204020204" pitchFamily="34" charset="-122"/>
                          <a:ea typeface="微软雅黑" panose="020B0503020204020204" pitchFamily="34" charset="-122"/>
                        </a:rPr>
                        <a:t>年级）</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50000"/>
                        </a:lnSpc>
                      </a:pPr>
                      <a:r>
                        <a:rPr lang="zh-CN" altLang="en-US" sz="2800" dirty="0" smtClean="0">
                          <a:latin typeface="微软雅黑" panose="020B0503020204020204" pitchFamily="34" charset="-122"/>
                          <a:ea typeface="微软雅黑" panose="020B0503020204020204" pitchFamily="34" charset="-122"/>
                        </a:rPr>
                        <a:t>第四学段（</a:t>
                      </a:r>
                      <a:r>
                        <a:rPr lang="en-US" altLang="zh-CN" sz="2800" dirty="0" smtClean="0">
                          <a:latin typeface="微软雅黑" panose="020B0503020204020204" pitchFamily="34" charset="-122"/>
                          <a:ea typeface="微软雅黑" panose="020B0503020204020204" pitchFamily="34" charset="-122"/>
                        </a:rPr>
                        <a:t>5~6</a:t>
                      </a:r>
                      <a:r>
                        <a:rPr lang="zh-CN" altLang="en-US" sz="2800" dirty="0" smtClean="0">
                          <a:latin typeface="微软雅黑" panose="020B0503020204020204" pitchFamily="34" charset="-122"/>
                          <a:ea typeface="微软雅黑" panose="020B0503020204020204" pitchFamily="34" charset="-122"/>
                        </a:rPr>
                        <a:t>年级）</a:t>
                      </a:r>
                      <a:endParaRPr lang="zh-CN" altLang="en-US" sz="2800" dirty="0">
                        <a:latin typeface="微软雅黑" panose="020B0503020204020204" pitchFamily="34" charset="-122"/>
                        <a:ea typeface="微软雅黑" panose="020B0503020204020204" pitchFamily="34" charset="-122"/>
                      </a:endParaRPr>
                    </a:p>
                  </a:txBody>
                  <a:tcPr/>
                </a:tc>
              </a:tr>
              <a:tr h="852608">
                <a:tc>
                  <a:txBody>
                    <a:bodyPr/>
                    <a:lstStyle/>
                    <a:p>
                      <a:pPr algn="ctr">
                        <a:lnSpc>
                          <a:spcPct val="150000"/>
                        </a:lnSpc>
                      </a:pPr>
                      <a:r>
                        <a:rPr lang="zh-CN" altLang="en-US" sz="2800" dirty="0" smtClean="0">
                          <a:latin typeface="微软雅黑" panose="020B0503020204020204" pitchFamily="34" charset="-122"/>
                          <a:ea typeface="微软雅黑" panose="020B0503020204020204" pitchFamily="34" charset="-122"/>
                        </a:rPr>
                        <a:t>数与运算</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50000"/>
                        </a:lnSpc>
                      </a:pPr>
                      <a:r>
                        <a:rPr lang="zh-CN" altLang="en-US" sz="2800" dirty="0" smtClean="0">
                          <a:latin typeface="微软雅黑" panose="020B0503020204020204" pitchFamily="34" charset="-122"/>
                          <a:ea typeface="微软雅黑" panose="020B0503020204020204" pitchFamily="34" charset="-122"/>
                        </a:rPr>
                        <a:t>数与运算</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50000"/>
                        </a:lnSpc>
                      </a:pPr>
                      <a:r>
                        <a:rPr lang="zh-CN" altLang="en-US" sz="2800" dirty="0" smtClean="0">
                          <a:latin typeface="微软雅黑" panose="020B0503020204020204" pitchFamily="34" charset="-122"/>
                          <a:ea typeface="微软雅黑" panose="020B0503020204020204" pitchFamily="34" charset="-122"/>
                        </a:rPr>
                        <a:t>数与运算</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50000"/>
                        </a:lnSpc>
                      </a:pPr>
                      <a:r>
                        <a:rPr lang="zh-CN" altLang="en-US" sz="2800" dirty="0" smtClean="0">
                          <a:latin typeface="微软雅黑" panose="020B0503020204020204" pitchFamily="34" charset="-122"/>
                          <a:ea typeface="微软雅黑" panose="020B0503020204020204" pitchFamily="34" charset="-122"/>
                        </a:rPr>
                        <a:t>数与式子</a:t>
                      </a:r>
                      <a:endParaRPr lang="zh-CN" altLang="en-US" sz="2800" dirty="0">
                        <a:latin typeface="微软雅黑" panose="020B0503020204020204" pitchFamily="34" charset="-122"/>
                        <a:ea typeface="微软雅黑" panose="020B0503020204020204" pitchFamily="34" charset="-122"/>
                      </a:endParaRPr>
                    </a:p>
                  </a:txBody>
                  <a:tcPr/>
                </a:tc>
              </a:tr>
              <a:tr h="852608">
                <a:tc>
                  <a:txBody>
                    <a:bodyPr/>
                    <a:lstStyle/>
                    <a:p>
                      <a:pPr algn="ctr">
                        <a:lnSpc>
                          <a:spcPct val="150000"/>
                        </a:lnSpc>
                      </a:pPr>
                      <a:r>
                        <a:rPr lang="zh-CN" altLang="en-US" sz="2800" dirty="0" smtClean="0">
                          <a:latin typeface="微软雅黑" panose="020B0503020204020204" pitchFamily="34" charset="-122"/>
                          <a:ea typeface="微软雅黑" panose="020B0503020204020204" pitchFamily="34" charset="-122"/>
                        </a:rPr>
                        <a:t>数量关系</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50000"/>
                        </a:lnSpc>
                      </a:pPr>
                      <a:r>
                        <a:rPr lang="zh-CN" altLang="en-US" sz="2800" dirty="0" smtClean="0">
                          <a:latin typeface="微软雅黑" panose="020B0503020204020204" pitchFamily="34" charset="-122"/>
                          <a:ea typeface="微软雅黑" panose="020B0503020204020204" pitchFamily="34" charset="-122"/>
                        </a:rPr>
                        <a:t>数量关系</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50000"/>
                        </a:lnSpc>
                      </a:pPr>
                      <a:r>
                        <a:rPr lang="zh-CN" altLang="en-US" sz="2800" dirty="0" smtClean="0">
                          <a:latin typeface="微软雅黑" panose="020B0503020204020204" pitchFamily="34" charset="-122"/>
                          <a:ea typeface="微软雅黑" panose="020B0503020204020204" pitchFamily="34" charset="-122"/>
                        </a:rPr>
                        <a:t>数量关系</a:t>
                      </a: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50000"/>
                        </a:lnSpc>
                      </a:pPr>
                      <a:r>
                        <a:rPr lang="zh-CN" altLang="en-US" sz="2800" dirty="0" smtClean="0">
                          <a:latin typeface="微软雅黑" panose="020B0503020204020204" pitchFamily="34" charset="-122"/>
                          <a:ea typeface="微软雅黑" panose="020B0503020204020204" pitchFamily="34" charset="-122"/>
                        </a:rPr>
                        <a:t>方程与不等式</a:t>
                      </a:r>
                      <a:endParaRPr lang="zh-CN" altLang="en-US" sz="2800" dirty="0">
                        <a:latin typeface="微软雅黑" panose="020B0503020204020204" pitchFamily="34" charset="-122"/>
                        <a:ea typeface="微软雅黑" panose="020B0503020204020204" pitchFamily="34" charset="-122"/>
                      </a:endParaRPr>
                    </a:p>
                  </a:txBody>
                  <a:tcPr/>
                </a:tc>
              </a:tr>
              <a:tr h="852608">
                <a:tc>
                  <a:txBody>
                    <a:bodyPr/>
                    <a:lstStyle/>
                    <a:p>
                      <a:pPr algn="ctr">
                        <a:lnSpc>
                          <a:spcPct val="150000"/>
                        </a:lnSpc>
                      </a:pP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50000"/>
                        </a:lnSpc>
                      </a:pP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50000"/>
                        </a:lnSpc>
                      </a:pP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lnSpc>
                          <a:spcPct val="150000"/>
                        </a:lnSpc>
                      </a:pPr>
                      <a:r>
                        <a:rPr lang="zh-CN" altLang="en-US" sz="2800" dirty="0" smtClean="0">
                          <a:latin typeface="微软雅黑" panose="020B0503020204020204" pitchFamily="34" charset="-122"/>
                          <a:ea typeface="微软雅黑" panose="020B0503020204020204" pitchFamily="34" charset="-122"/>
                        </a:rPr>
                        <a:t>函数</a:t>
                      </a:r>
                      <a:endParaRPr lang="zh-CN" altLang="en-US" sz="2800" dirty="0">
                        <a:latin typeface="微软雅黑" panose="020B0503020204020204" pitchFamily="34" charset="-122"/>
                        <a:ea typeface="微软雅黑" panose="020B0503020204020204" pitchFamily="34" charset="-122"/>
                      </a:endParaRPr>
                    </a:p>
                  </a:txBody>
                  <a:tcPr/>
                </a:tc>
              </a:tr>
            </a:tbl>
          </a:graphicData>
        </a:graphic>
      </p:graphicFrame>
    </p:spTree>
    <p:extLst>
      <p:ext uri="{BB962C8B-B14F-4D97-AF65-F5344CB8AC3E}">
        <p14:creationId xmlns:p14="http://schemas.microsoft.com/office/powerpoint/2010/main" val="80099672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5" name="文本框 4"/>
          <p:cNvSpPr txBox="1"/>
          <p:nvPr/>
        </p:nvSpPr>
        <p:spPr>
          <a:xfrm>
            <a:off x="727786" y="1197244"/>
            <a:ext cx="10712197" cy="4745915"/>
          </a:xfrm>
          <a:prstGeom prst="rect">
            <a:avLst/>
          </a:prstGeom>
          <a:noFill/>
        </p:spPr>
        <p:txBody>
          <a:bodyPr wrap="square" rtlCol="0">
            <a:spAutoFit/>
          </a:bodyPr>
          <a:lstStyle/>
          <a:p>
            <a:pPr marL="457200" lvl="0" indent="-457200">
              <a:lnSpc>
                <a:spcPct val="12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数与代数是义务教育阶段学生数学学习的重要领域，在小学阶段包括“数与运算”和“数量关系”两个主题。</a:t>
            </a:r>
          </a:p>
          <a:p>
            <a:pPr marL="457200" lvl="0" indent="-457200">
              <a:lnSpc>
                <a:spcPct val="12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 “数与运算”包括整数、小数和分数的认识及其四则运算。数是对数量的抽象，数的运算重点在于理解算理、掌握算法，数与运算之间有密切的关联。学生经历由数量到数的形成过程，理解和掌握数的概念；经历算理和算法的探索过程，理解算理，掌握算法。初步体会数是对数量的抽象，感悟数的概念本质上的一致性，形成数感和符号意识；感悟数的运算以及运算之间的关系，体会数的运算本质上的一致性，形成运算能力和推理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梯形 2"/>
          <p:cNvSpPr/>
          <p:nvPr/>
        </p:nvSpPr>
        <p:spPr>
          <a:xfrm>
            <a:off x="-4549" y="160314"/>
            <a:ext cx="429663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3" name="文本框 38"/>
          <p:cNvSpPr txBox="1"/>
          <p:nvPr/>
        </p:nvSpPr>
        <p:spPr>
          <a:xfrm>
            <a:off x="-4548" y="258020"/>
            <a:ext cx="3886083"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2.3.1 </a:t>
            </a:r>
            <a:r>
              <a:rPr lang="zh-CN" altLang="en-US" sz="3200" b="1" dirty="0" smtClean="0">
                <a:latin typeface="微软雅黑" panose="020B0503020204020204" charset="-122"/>
                <a:ea typeface="微软雅黑" panose="020B0503020204020204" charset="-122"/>
                <a:sym typeface="微软雅黑" panose="020B0503020204020204" charset="-122"/>
              </a:rPr>
              <a:t>数与代数</a:t>
            </a:r>
            <a:endParaRPr lang="zh-CN" altLang="en-US" sz="3200" b="1" dirty="0">
              <a:latin typeface="微软雅黑" panose="020B0503020204020204" charset="-122"/>
              <a:ea typeface="微软雅黑" panose="020B0503020204020204" charset="-122"/>
              <a:sym typeface="微软雅黑" panose="020B0503020204020204" charset="-122"/>
            </a:endParaRPr>
          </a:p>
        </p:txBody>
      </p:sp>
    </p:spTree>
    <p:extLst>
      <p:ext uri="{BB962C8B-B14F-4D97-AF65-F5344CB8AC3E}">
        <p14:creationId xmlns:p14="http://schemas.microsoft.com/office/powerpoint/2010/main" val="156260722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5" name="文本框 4"/>
          <p:cNvSpPr txBox="1"/>
          <p:nvPr/>
        </p:nvSpPr>
        <p:spPr>
          <a:xfrm>
            <a:off x="727786" y="1197244"/>
            <a:ext cx="10712197" cy="3539430"/>
          </a:xfrm>
          <a:prstGeom prst="rect">
            <a:avLst/>
          </a:prstGeom>
          <a:noFill/>
        </p:spPr>
        <p:txBody>
          <a:bodyPr wrap="square" rtlCol="0">
            <a:spAutoFit/>
          </a:bodyPr>
          <a:lstStyle/>
          <a:p>
            <a:pPr marL="457200" lvl="0" indent="-457200">
              <a:lnSpc>
                <a:spcPct val="20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数量关系”主要是用符号（包括数）或含有符号的式子表达数量之间的关系或规律。学生经历在具体情境中运用数量关系解决问题的过程，感悟加法模型和乘法模型的意义，提高发现和提出问题、分析和解决问题的能力，形成模型意识和初步的应用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梯形 2"/>
          <p:cNvSpPr/>
          <p:nvPr/>
        </p:nvSpPr>
        <p:spPr>
          <a:xfrm>
            <a:off x="-4549" y="160314"/>
            <a:ext cx="429663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3" name="文本框 38"/>
          <p:cNvSpPr txBox="1"/>
          <p:nvPr/>
        </p:nvSpPr>
        <p:spPr>
          <a:xfrm>
            <a:off x="-4548" y="258020"/>
            <a:ext cx="3886083"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2.3.1 </a:t>
            </a:r>
            <a:r>
              <a:rPr lang="zh-CN" altLang="en-US" sz="3200" b="1" dirty="0" smtClean="0">
                <a:latin typeface="微软雅黑" panose="020B0503020204020204" charset="-122"/>
                <a:ea typeface="微软雅黑" panose="020B0503020204020204" charset="-122"/>
                <a:sym typeface="微软雅黑" panose="020B0503020204020204" charset="-122"/>
              </a:rPr>
              <a:t>数与代数</a:t>
            </a:r>
            <a:endParaRPr lang="zh-CN" altLang="en-US" sz="3200" b="1" dirty="0">
              <a:latin typeface="微软雅黑" panose="020B0503020204020204" charset="-122"/>
              <a:ea typeface="微软雅黑" panose="020B0503020204020204" charset="-122"/>
              <a:sym typeface="微软雅黑" panose="020B0503020204020204" charset="-122"/>
            </a:endParaRPr>
          </a:p>
        </p:txBody>
      </p:sp>
    </p:spTree>
    <p:extLst>
      <p:ext uri="{BB962C8B-B14F-4D97-AF65-F5344CB8AC3E}">
        <p14:creationId xmlns:p14="http://schemas.microsoft.com/office/powerpoint/2010/main" val="422905815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745374"/>
            <a:ext cx="10365928" cy="4616648"/>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1 </a:t>
            </a:r>
            <a:r>
              <a:rPr lang="zh-CN" altLang="en-US" sz="2800" dirty="0">
                <a:solidFill>
                  <a:prstClr val="black"/>
                </a:solidFill>
                <a:latin typeface="微软雅黑" panose="020B0503020204020204" pitchFamily="34" charset="-122"/>
                <a:ea typeface="微软雅黑" panose="020B0503020204020204" pitchFamily="34" charset="-122"/>
              </a:rPr>
              <a:t>用算盘表示多位数</a:t>
            </a:r>
          </a:p>
          <a:p>
            <a:pPr lvl="0">
              <a:lnSpc>
                <a:spcPct val="15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算盘起源于中国，以排列成串的算珠作为计算工具，成串算珠称为档，中间横梁把算珠分为上、下两部分，每个上珠代表</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，每个下珠代表</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。每串算珠从右至左依次代表十进位值制的个位、十位、百位、千位、万位数，可以任意选定某档为个位，不拨珠空档表示</a:t>
            </a:r>
            <a:r>
              <a:rPr lang="en-US" altLang="zh-CN" sz="2800" dirty="0">
                <a:solidFill>
                  <a:prstClr val="black"/>
                </a:solidFill>
                <a:latin typeface="微软雅黑" panose="020B0503020204020204" pitchFamily="34" charset="-122"/>
                <a:ea typeface="微软雅黑" panose="020B0503020204020204" pitchFamily="34" charset="-122"/>
              </a:rPr>
              <a:t>0</a:t>
            </a:r>
            <a:r>
              <a:rPr lang="zh-CN" altLang="en-US" sz="2800" dirty="0">
                <a:solidFill>
                  <a:prstClr val="black"/>
                </a:solidFill>
                <a:latin typeface="微软雅黑" panose="020B0503020204020204" pitchFamily="34" charset="-122"/>
                <a:ea typeface="微软雅黑" panose="020B0503020204020204" pitchFamily="34" charset="-122"/>
              </a:rPr>
              <a:t>。</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70725118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745374"/>
            <a:ext cx="10365928" cy="4573560"/>
          </a:xfrm>
          <a:prstGeom prst="rect">
            <a:avLst/>
          </a:prstGeom>
          <a:noFill/>
        </p:spPr>
        <p:txBody>
          <a:bodyPr wrap="square" rtlCol="0">
            <a:spAutoFit/>
          </a:bodyPr>
          <a:lstStyle/>
          <a:p>
            <a:pPr lvl="0">
              <a:lnSpc>
                <a:spcPct val="13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用算盘表示多位数</a:t>
            </a: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例如，</a:t>
            </a:r>
            <a:r>
              <a:rPr lang="en-US" altLang="zh-CN" sz="2800" dirty="0">
                <a:solidFill>
                  <a:prstClr val="black"/>
                </a:solidFill>
                <a:latin typeface="微软雅黑" panose="020B0503020204020204" pitchFamily="34" charset="-122"/>
                <a:ea typeface="微软雅黑" panose="020B0503020204020204" pitchFamily="34" charset="-122"/>
              </a:rPr>
              <a:t>513</a:t>
            </a:r>
            <a:r>
              <a:rPr lang="zh-CN" altLang="en-US" sz="2800" dirty="0">
                <a:solidFill>
                  <a:prstClr val="black"/>
                </a:solidFill>
                <a:latin typeface="微软雅黑" panose="020B0503020204020204" pitchFamily="34" charset="-122"/>
                <a:ea typeface="微软雅黑" panose="020B0503020204020204" pitchFamily="34" charset="-122"/>
              </a:rPr>
              <a:t>和</a:t>
            </a:r>
            <a:r>
              <a:rPr lang="en-US" altLang="zh-CN" sz="2800" dirty="0">
                <a:solidFill>
                  <a:prstClr val="black"/>
                </a:solidFill>
                <a:latin typeface="微软雅黑" panose="020B0503020204020204" pitchFamily="34" charset="-122"/>
                <a:ea typeface="微软雅黑" panose="020B0503020204020204" pitchFamily="34" charset="-122"/>
              </a:rPr>
              <a:t>602</a:t>
            </a:r>
            <a:r>
              <a:rPr lang="zh-CN" altLang="en-US" sz="2800" dirty="0">
                <a:solidFill>
                  <a:prstClr val="black"/>
                </a:solidFill>
                <a:latin typeface="微软雅黑" panose="020B0503020204020204" pitchFamily="34" charset="-122"/>
                <a:ea typeface="微软雅黑" panose="020B0503020204020204" pitchFamily="34" charset="-122"/>
              </a:rPr>
              <a:t>在算盘上的表示如</a:t>
            </a:r>
            <a:r>
              <a:rPr lang="zh-CN" altLang="en-US" sz="2800" dirty="0" smtClean="0">
                <a:solidFill>
                  <a:prstClr val="black"/>
                </a:solidFill>
                <a:latin typeface="微软雅黑" panose="020B0503020204020204" pitchFamily="34" charset="-122"/>
                <a:ea typeface="微软雅黑" panose="020B0503020204020204" pitchFamily="34" charset="-122"/>
              </a:rPr>
              <a:t>图。</a:t>
            </a:r>
            <a:endParaRPr lang="zh-CN" altLang="en-US" sz="2800" dirty="0">
              <a:solidFill>
                <a:prstClr val="black"/>
              </a:solidFill>
              <a:latin typeface="微软雅黑" panose="020B0503020204020204" pitchFamily="34" charset="-122"/>
              <a:ea typeface="微软雅黑" panose="020B0503020204020204" pitchFamily="34" charset="-122"/>
            </a:endParaRPr>
          </a:p>
          <a:p>
            <a:pPr lvl="0">
              <a:lnSpc>
                <a:spcPct val="130000"/>
              </a:lnSpc>
            </a:pPr>
            <a:endParaRPr lang="zh-CN" altLang="en-US" sz="2800" dirty="0">
              <a:solidFill>
                <a:prstClr val="black"/>
              </a:solidFill>
              <a:latin typeface="微软雅黑" panose="020B0503020204020204" pitchFamily="34" charset="-122"/>
              <a:ea typeface="微软雅黑" panose="020B0503020204020204" pitchFamily="34" charset="-122"/>
            </a:endParaRPr>
          </a:p>
          <a:p>
            <a:pPr lvl="0">
              <a:lnSpc>
                <a:spcPct val="130000"/>
              </a:lnSpc>
            </a:pPr>
            <a:endParaRPr lang="zh-CN" altLang="en-US" sz="2800"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              </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130000"/>
              </a:lnSpc>
            </a:pP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smtClean="0">
                <a:solidFill>
                  <a:prstClr val="black"/>
                </a:solidFill>
                <a:latin typeface="微软雅黑" panose="020B0503020204020204" pitchFamily="34" charset="-122"/>
                <a:ea typeface="微软雅黑" panose="020B0503020204020204" pitchFamily="34" charset="-122"/>
              </a:rPr>
              <a:t>a</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513       </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b</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smtClean="0">
                <a:solidFill>
                  <a:prstClr val="black"/>
                </a:solidFill>
                <a:latin typeface="微软雅黑" panose="020B0503020204020204" pitchFamily="34" charset="-122"/>
                <a:ea typeface="微软雅黑" panose="020B0503020204020204" pitchFamily="34" charset="-122"/>
              </a:rPr>
              <a:t>602</a:t>
            </a:r>
            <a:endParaRPr lang="en-US" altLang="zh-CN" sz="2800"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更大的数可用同样的方法表示。</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pic>
        <p:nvPicPr>
          <p:cNvPr id="15" name="图片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2363" y="3624263"/>
            <a:ext cx="5399475" cy="155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271460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745374"/>
            <a:ext cx="10365928" cy="2677656"/>
          </a:xfrm>
          <a:prstGeom prst="rect">
            <a:avLst/>
          </a:prstGeom>
          <a:noFill/>
        </p:spPr>
        <p:txBody>
          <a:bodyPr wrap="square" rtlCol="0">
            <a:spAutoFit/>
          </a:bodyPr>
          <a:lstStyle/>
          <a:p>
            <a:pPr lvl="0">
              <a:lnSpc>
                <a:spcPct val="20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）了解符号＜，＝，＞的含义，会比较万以内数的大小；通过数的大小比较，感悟相等和不等关系。</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2757471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745374"/>
            <a:ext cx="10365928" cy="4616648"/>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感悟大小关系</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小阳和小冬用    </a:t>
            </a:r>
            <a:r>
              <a:rPr lang="zh-CN" altLang="en-US" sz="2800" dirty="0" smtClean="0">
                <a:solidFill>
                  <a:prstClr val="black"/>
                </a:solidFill>
                <a:latin typeface="微软雅黑" panose="020B0503020204020204" pitchFamily="34" charset="-122"/>
                <a:ea typeface="微软雅黑" panose="020B0503020204020204" pitchFamily="34" charset="-122"/>
              </a:rPr>
              <a:t> 边</a:t>
            </a:r>
            <a:r>
              <a:rPr lang="zh-CN" altLang="en-US" sz="2800" dirty="0">
                <a:solidFill>
                  <a:prstClr val="black"/>
                </a:solidFill>
                <a:latin typeface="微软雅黑" panose="020B0503020204020204" pitchFamily="34" charset="-122"/>
                <a:ea typeface="微软雅黑" panose="020B0503020204020204" pitchFamily="34" charset="-122"/>
              </a:rPr>
              <a:t>摆边说。数一数，想一想，他们说的话对吗？</a:t>
            </a:r>
          </a:p>
          <a:p>
            <a:pPr lvl="0">
              <a:lnSpc>
                <a:spcPct val="150000"/>
              </a:lnSpc>
            </a:pPr>
            <a:endParaRPr lang="zh-CN" altLang="en-US" sz="2800" dirty="0">
              <a:solidFill>
                <a:prstClr val="black"/>
              </a:solidFill>
              <a:latin typeface="微软雅黑" panose="020B0503020204020204" pitchFamily="34" charset="-122"/>
              <a:ea typeface="微软雅黑" panose="020B0503020204020204" pitchFamily="34" charset="-122"/>
            </a:endParaRPr>
          </a:p>
          <a:p>
            <a:pPr lvl="0">
              <a:lnSpc>
                <a:spcPct val="150000"/>
              </a:lnSpc>
            </a:pPr>
            <a:endParaRPr lang="zh-CN" altLang="en-US" sz="2800" dirty="0">
              <a:solidFill>
                <a:prstClr val="black"/>
              </a:solidFill>
              <a:latin typeface="微软雅黑" panose="020B0503020204020204" pitchFamily="34" charset="-122"/>
              <a:ea typeface="微软雅黑" panose="020B0503020204020204" pitchFamily="34" charset="-122"/>
            </a:endParaRPr>
          </a:p>
          <a:p>
            <a:pPr lvl="0">
              <a:lnSpc>
                <a:spcPct val="150000"/>
              </a:lnSpc>
            </a:pP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                    </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小</a:t>
            </a:r>
            <a:r>
              <a:rPr lang="zh-CN" altLang="en-US" sz="2800" dirty="0">
                <a:solidFill>
                  <a:prstClr val="black"/>
                </a:solidFill>
                <a:latin typeface="微软雅黑" panose="020B0503020204020204" pitchFamily="34" charset="-122"/>
                <a:ea typeface="微软雅黑" panose="020B0503020204020204" pitchFamily="34" charset="-122"/>
              </a:rPr>
              <a:t>阳           </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小冬</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pic>
        <p:nvPicPr>
          <p:cNvPr id="15" name="图片 3"/>
          <p:cNvPicPr>
            <a:picLocks noChangeAspect="1" noChangeArrowheads="1"/>
          </p:cNvPicPr>
          <p:nvPr/>
        </p:nvPicPr>
        <p:blipFill>
          <a:blip r:embed="rId4">
            <a:extLst>
              <a:ext uri="{28A0092B-C50C-407E-A947-70E740481C1C}">
                <a14:useLocalDpi xmlns:a14="http://schemas.microsoft.com/office/drawing/2010/main" val="0"/>
              </a:ext>
            </a:extLst>
          </a:blip>
          <a:srcRect l="22350" t="10313" r="19875" b="4092"/>
          <a:stretch>
            <a:fillRect/>
          </a:stretch>
        </p:blipFill>
        <p:spPr bwMode="auto">
          <a:xfrm>
            <a:off x="3131862" y="3132137"/>
            <a:ext cx="4683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8600" y="3819523"/>
            <a:ext cx="5765718" cy="168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57471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745374"/>
            <a:ext cx="10365928" cy="4573560"/>
          </a:xfrm>
          <a:prstGeom prst="rect">
            <a:avLst/>
          </a:prstGeom>
          <a:noFill/>
        </p:spPr>
        <p:txBody>
          <a:bodyPr wrap="square" rtlCol="0">
            <a:spAutoFit/>
          </a:bodyPr>
          <a:lstStyle/>
          <a:p>
            <a:pPr lvl="0">
              <a:lnSpc>
                <a:spcPct val="13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感悟大小关系</a:t>
            </a:r>
          </a:p>
          <a:p>
            <a:pPr lvl="0">
              <a:lnSpc>
                <a:spcPct val="13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相等和不等是数的两个基本关系。在数量一样多、较多和较少的具体情境中，引导学生感悟数的相等和不等关系，知道可以用符号＝，＞，＜分别表示数与数之间的相等、大于和小于关系，感悟大小关系的传递性：如果</a:t>
            </a:r>
            <a:r>
              <a:rPr lang="en-US" altLang="zh-CN" sz="2800" dirty="0">
                <a:solidFill>
                  <a:prstClr val="black"/>
                </a:solidFill>
                <a:latin typeface="微软雅黑" panose="020B0503020204020204" pitchFamily="34" charset="-122"/>
                <a:ea typeface="微软雅黑" panose="020B0503020204020204" pitchFamily="34" charset="-122"/>
              </a:rPr>
              <a:t>8</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，那么</a:t>
            </a:r>
            <a:r>
              <a:rPr lang="en-US" altLang="zh-CN" sz="2800" dirty="0">
                <a:solidFill>
                  <a:prstClr val="black"/>
                </a:solidFill>
                <a:latin typeface="微软雅黑" panose="020B0503020204020204" pitchFamily="34" charset="-122"/>
                <a:ea typeface="微软雅黑" panose="020B0503020204020204" pitchFamily="34" charset="-122"/>
              </a:rPr>
              <a:t>8</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。对于关系传递性，只要求学生感悟，为将来理解代数基本事实作感性铺垫，不作为学业要求</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2757471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745374"/>
            <a:ext cx="9834633" cy="2677656"/>
          </a:xfrm>
          <a:prstGeom prst="rect">
            <a:avLst/>
          </a:prstGeom>
          <a:noFill/>
        </p:spPr>
        <p:txBody>
          <a:bodyPr wrap="square" rtlCol="0">
            <a:spAutoFit/>
          </a:bodyPr>
          <a:lstStyle/>
          <a:p>
            <a:pPr lvl="0">
              <a:lnSpc>
                <a:spcPct val="20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）在具体情境中，了解四则运算的意义，感悟运算之间的关系。</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2757471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773533" y="1431336"/>
            <a:ext cx="10431496" cy="3509941"/>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773532" y="1140505"/>
            <a:ext cx="5003154"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1156995" y="1858308"/>
            <a:ext cx="9647853" cy="2677656"/>
          </a:xfrm>
          <a:prstGeom prst="rect">
            <a:avLst/>
          </a:prstGeom>
          <a:noFill/>
        </p:spPr>
        <p:txBody>
          <a:bodyPr wrap="square" rtlCol="0">
            <a:spAutoFit/>
          </a:bodyPr>
          <a:lstStyle/>
          <a:p>
            <a:pPr marL="457200" lvl="0" indent="-457200">
              <a:lnSpc>
                <a:spcPct val="1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数学课程应致力于实现义务教育阶段的培养目标，要面向全体学生</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适应学生个性发展的需要，使</a:t>
            </a:r>
            <a:r>
              <a:rPr lang="zh-CN" altLang="en-US" sz="2800" dirty="0">
                <a:solidFill>
                  <a:prstClr val="black"/>
                </a:solidFill>
                <a:latin typeface="微软雅黑" panose="020B0503020204020204" pitchFamily="34" charset="-122"/>
                <a:ea typeface="微软雅黑" panose="020B0503020204020204" pitchFamily="34" charset="-122"/>
              </a:rPr>
              <a:t>得</a:t>
            </a:r>
            <a:r>
              <a:rPr lang="en-US" altLang="zh-CN" sz="2800" dirty="0">
                <a:solidFill>
                  <a:prstClr val="black"/>
                </a:solidFill>
                <a:latin typeface="微软雅黑" panose="020B0503020204020204" pitchFamily="34" charset="-122"/>
                <a:ea typeface="微软雅黑" panose="020B0503020204020204" pitchFamily="34" charset="-122"/>
              </a:rPr>
              <a:t>:</a:t>
            </a:r>
          </a:p>
          <a:p>
            <a:pPr marL="457200" lvl="0" indent="-457200">
              <a:lnSpc>
                <a:spcPct val="15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人人都能获得良好</a:t>
            </a:r>
            <a:r>
              <a:rPr lang="zh-CN" altLang="en-US" sz="2800" dirty="0" smtClean="0">
                <a:solidFill>
                  <a:prstClr val="black"/>
                </a:solidFill>
                <a:latin typeface="微软雅黑" panose="020B0503020204020204" pitchFamily="34" charset="-122"/>
                <a:ea typeface="微软雅黑" panose="020B0503020204020204" pitchFamily="34" charset="-122"/>
              </a:rPr>
              <a:t>的数</a:t>
            </a:r>
            <a:r>
              <a:rPr lang="zh-CN" altLang="en-US" sz="2800" dirty="0">
                <a:solidFill>
                  <a:prstClr val="black"/>
                </a:solidFill>
                <a:latin typeface="微软雅黑" panose="020B0503020204020204" pitchFamily="34" charset="-122"/>
                <a:ea typeface="微软雅黑" panose="020B0503020204020204" pitchFamily="34" charset="-122"/>
              </a:rPr>
              <a:t>学教育</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不同的人在</a:t>
            </a:r>
            <a:r>
              <a:rPr lang="zh-CN" altLang="en-US" sz="2800" dirty="0" smtClean="0">
                <a:solidFill>
                  <a:prstClr val="black"/>
                </a:solidFill>
                <a:latin typeface="微软雅黑" panose="020B0503020204020204" pitchFamily="34" charset="-122"/>
                <a:ea typeface="微软雅黑" panose="020B0503020204020204" pitchFamily="34" charset="-122"/>
              </a:rPr>
              <a:t>数学</a:t>
            </a:r>
            <a:r>
              <a:rPr lang="zh-CN" altLang="en-US" sz="2800" dirty="0">
                <a:solidFill>
                  <a:prstClr val="black"/>
                </a:solidFill>
                <a:latin typeface="微软雅黑" panose="020B0503020204020204" pitchFamily="34" charset="-122"/>
                <a:ea typeface="微软雅黑" panose="020B0503020204020204" pitchFamily="34" charset="-122"/>
              </a:rPr>
              <a:t>上得到不同的发展。</a:t>
            </a:r>
          </a:p>
        </p:txBody>
      </p:sp>
      <p:sp>
        <p:nvSpPr>
          <p:cNvPr id="13" name="矩形 12"/>
          <p:cNvSpPr/>
          <p:nvPr/>
        </p:nvSpPr>
        <p:spPr>
          <a:xfrm>
            <a:off x="882971" y="1109502"/>
            <a:ext cx="4893715"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理念之一</a:t>
            </a:r>
            <a:r>
              <a:rPr lang="en-US" altLang="zh-CN"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关于数学课程</a:t>
            </a:r>
          </a:p>
        </p:txBody>
      </p:sp>
      <p:sp>
        <p:nvSpPr>
          <p:cNvPr id="14" name="梯形 2"/>
          <p:cNvSpPr/>
          <p:nvPr/>
        </p:nvSpPr>
        <p:spPr>
          <a:xfrm>
            <a:off x="-4549" y="160314"/>
            <a:ext cx="744734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5" name="文本框 38"/>
          <p:cNvSpPr txBox="1"/>
          <p:nvPr/>
        </p:nvSpPr>
        <p:spPr>
          <a:xfrm>
            <a:off x="-4549" y="258020"/>
            <a:ext cx="6936977"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2.1.3</a:t>
            </a:r>
            <a:r>
              <a:rPr lang="zh-CN" altLang="en-US" sz="3200" b="1" dirty="0">
                <a:latin typeface="微软雅黑" panose="020B0503020204020204" charset="-122"/>
                <a:ea typeface="微软雅黑" panose="020B0503020204020204" charset="-122"/>
                <a:sym typeface="微软雅黑" panose="020B0503020204020204" charset="-122"/>
              </a:rPr>
              <a:t>小学数学课程理念及其发展</a:t>
            </a:r>
          </a:p>
        </p:txBody>
      </p:sp>
    </p:spTree>
    <p:extLst>
      <p:ext uri="{BB962C8B-B14F-4D97-AF65-F5344CB8AC3E}">
        <p14:creationId xmlns:p14="http://schemas.microsoft.com/office/powerpoint/2010/main" val="297637369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745374"/>
            <a:ext cx="10365928" cy="2677656"/>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运算与运算之间的关系</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二年级（</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）班有</a:t>
            </a:r>
            <a:r>
              <a:rPr lang="en-US" altLang="zh-CN" sz="2800" dirty="0">
                <a:solidFill>
                  <a:prstClr val="black"/>
                </a:solidFill>
                <a:latin typeface="微软雅黑" panose="020B0503020204020204" pitchFamily="34" charset="-122"/>
                <a:ea typeface="微软雅黑" panose="020B0503020204020204" pitchFamily="34" charset="-122"/>
              </a:rPr>
              <a:t>8</a:t>
            </a:r>
            <a:r>
              <a:rPr lang="zh-CN" altLang="en-US" sz="2800" dirty="0">
                <a:solidFill>
                  <a:prstClr val="black"/>
                </a:solidFill>
                <a:latin typeface="微软雅黑" panose="020B0503020204020204" pitchFamily="34" charset="-122"/>
                <a:ea typeface="微软雅黑" panose="020B0503020204020204" pitchFamily="34" charset="-122"/>
              </a:rPr>
              <a:t>个学习小组，每组</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人，这个班一共有多少人？。</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pic>
        <p:nvPicPr>
          <p:cNvPr id="15" name="图片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4963" y="3794125"/>
            <a:ext cx="5513387" cy="260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57471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745374"/>
            <a:ext cx="10365928" cy="3970318"/>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运算与运算之间的关系</a:t>
            </a:r>
          </a:p>
          <a:p>
            <a:pPr lvl="0">
              <a:lnSpc>
                <a:spcPct val="15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如图，针对问题背景，让学生经历用图形表示数量关系的过程，理解乘法运算以及乘法与加法的关系。</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还可以用类似的方法，让学生感悟减法运算以及减法是加法的逆运算，感悟除法运算以及除法是乘法的逆运算。</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2757471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745374"/>
            <a:ext cx="10365928" cy="4401205"/>
          </a:xfrm>
          <a:prstGeom prst="rect">
            <a:avLst/>
          </a:prstGeom>
          <a:noFill/>
        </p:spPr>
        <p:txBody>
          <a:bodyPr wrap="square" rtlCol="0">
            <a:spAutoFit/>
          </a:bodyPr>
          <a:lstStyle/>
          <a:p>
            <a:pPr lvl="0">
              <a:lnSpc>
                <a:spcPct val="20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）探索加法和减法的算理与算法，会整数加减法。</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）探索乘法和除法的算理与算法，会简单的整数乘除法。</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）在解决生活情境问题的过程中，体会数和运算的意义，形成初步的符号意识、数感、运算能力和推理意识。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2757471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745374"/>
            <a:ext cx="10365928" cy="3539430"/>
          </a:xfrm>
          <a:prstGeom prst="rect">
            <a:avLst/>
          </a:prstGeom>
          <a:noFill/>
        </p:spPr>
        <p:txBody>
          <a:bodyPr wrap="square" rtlCol="0">
            <a:spAutoFit/>
          </a:bodyPr>
          <a:lstStyle/>
          <a:p>
            <a:pPr lvl="0">
              <a:lnSpc>
                <a:spcPct val="20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）在简单的生活情境中，运用数和数的运算解决问题，能解释结果的实际意义，形成初步的应用意识。</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）探索用数或符号表达简单情境中的变化规律。</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2757471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745374"/>
            <a:ext cx="10365928" cy="4271234"/>
          </a:xfrm>
          <a:prstGeom prst="rect">
            <a:avLst/>
          </a:prstGeom>
          <a:noFill/>
        </p:spPr>
        <p:txBody>
          <a:bodyPr wrap="square" rtlCol="0">
            <a:spAutoFit/>
          </a:bodyPr>
          <a:lstStyle/>
          <a:p>
            <a:pPr lvl="0">
              <a:lnSpc>
                <a:spcPct val="20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p>
          <a:p>
            <a:pPr lvl="0">
              <a:lnSpc>
                <a:spcPct val="20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借助图形发现运算规律</a:t>
            </a:r>
          </a:p>
          <a:p>
            <a:pPr lvl="0">
              <a:lnSpc>
                <a:spcPct val="200000"/>
              </a:lnSpc>
            </a:pPr>
            <a:r>
              <a:rPr lang="zh-CN" altLang="en-US" sz="2800" dirty="0" smtClean="0">
                <a:solidFill>
                  <a:prstClr val="black"/>
                </a:solidFill>
                <a:latin typeface="微软雅黑" panose="020B0503020204020204" pitchFamily="34" charset="-122"/>
                <a:ea typeface="微软雅黑" panose="020B0503020204020204" pitchFamily="34" charset="-122"/>
              </a:rPr>
              <a:t>在表中，标出横排和竖排上两个数相加等于</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200000"/>
              </a:lnSpc>
            </a:pPr>
            <a:r>
              <a:rPr lang="en-US" altLang="zh-CN" sz="2800" dirty="0" smtClean="0">
                <a:solidFill>
                  <a:prstClr val="black"/>
                </a:solidFill>
                <a:latin typeface="微软雅黑" panose="020B0503020204020204" pitchFamily="34" charset="-122"/>
                <a:ea typeface="微软雅黑" panose="020B0503020204020204" pitchFamily="34" charset="-122"/>
              </a:rPr>
              <a:t>10 </a:t>
            </a:r>
            <a:r>
              <a:rPr lang="zh-CN" altLang="en-US" sz="2800" dirty="0" smtClean="0">
                <a:solidFill>
                  <a:prstClr val="black"/>
                </a:solidFill>
                <a:latin typeface="微软雅黑" panose="020B0503020204020204" pitchFamily="34" charset="-122"/>
                <a:ea typeface="微软雅黑" panose="020B0503020204020204" pitchFamily="34" charset="-122"/>
              </a:rPr>
              <a:t>的格子，再分别标出相加等于</a:t>
            </a:r>
            <a:r>
              <a:rPr lang="en-US" altLang="zh-CN" sz="2800" dirty="0" smtClean="0">
                <a:solidFill>
                  <a:prstClr val="black"/>
                </a:solidFill>
                <a:latin typeface="微软雅黑" panose="020B0503020204020204" pitchFamily="34" charset="-122"/>
                <a:ea typeface="微软雅黑" panose="020B0503020204020204" pitchFamily="34" charset="-122"/>
              </a:rPr>
              <a:t>6</a:t>
            </a:r>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smtClean="0">
                <a:solidFill>
                  <a:prstClr val="black"/>
                </a:solidFill>
                <a:latin typeface="微软雅黑" panose="020B0503020204020204" pitchFamily="34" charset="-122"/>
                <a:ea typeface="微软雅黑" panose="020B0503020204020204" pitchFamily="34" charset="-122"/>
              </a:rPr>
              <a:t>9</a:t>
            </a:r>
            <a:r>
              <a:rPr lang="zh-CN" altLang="en-US" sz="2800" dirty="0" smtClean="0">
                <a:solidFill>
                  <a:prstClr val="black"/>
                </a:solidFill>
                <a:latin typeface="微软雅黑" panose="020B0503020204020204" pitchFamily="34" charset="-122"/>
                <a:ea typeface="微软雅黑" panose="020B0503020204020204" pitchFamily="34" charset="-122"/>
              </a:rPr>
              <a:t>的格子，</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smtClean="0">
                <a:solidFill>
                  <a:prstClr val="black"/>
                </a:solidFill>
                <a:latin typeface="微软雅黑" panose="020B0503020204020204" pitchFamily="34" charset="-122"/>
                <a:ea typeface="微软雅黑" panose="020B0503020204020204" pitchFamily="34" charset="-122"/>
              </a:rPr>
              <a:t>你能发现什么规律？</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graphicFrame>
        <p:nvGraphicFramePr>
          <p:cNvPr id="15" name="表格 14"/>
          <p:cNvGraphicFramePr>
            <a:graphicFrameLocks noGrp="1"/>
          </p:cNvGraphicFramePr>
          <p:nvPr>
            <p:extLst>
              <p:ext uri="{D42A27DB-BD31-4B8C-83A1-F6EECF244321}">
                <p14:modId xmlns:p14="http://schemas.microsoft.com/office/powerpoint/2010/main" val="3804904912"/>
              </p:ext>
            </p:extLst>
          </p:nvPr>
        </p:nvGraphicFramePr>
        <p:xfrm>
          <a:off x="8297339" y="2819400"/>
          <a:ext cx="3246960" cy="3219450"/>
        </p:xfrm>
        <a:graphic>
          <a:graphicData uri="http://schemas.openxmlformats.org/drawingml/2006/table">
            <a:tbl>
              <a:tblPr firstRow="1" firstCol="1" bandRow="1"/>
              <a:tblGrid>
                <a:gridCol w="324696"/>
                <a:gridCol w="324696"/>
                <a:gridCol w="324696"/>
                <a:gridCol w="324696"/>
                <a:gridCol w="324696"/>
                <a:gridCol w="324696"/>
                <a:gridCol w="324696"/>
                <a:gridCol w="324696"/>
                <a:gridCol w="324696"/>
                <a:gridCol w="324696"/>
              </a:tblGrid>
              <a:tr h="321945">
                <a:tc>
                  <a:txBody>
                    <a:bodyPr/>
                    <a:lstStyle/>
                    <a:p>
                      <a:pPr indent="127000" algn="ctr">
                        <a:lnSpc>
                          <a:spcPct val="125000"/>
                        </a:lnSpc>
                        <a:spcAft>
                          <a:spcPts val="0"/>
                        </a:spcAft>
                      </a:pPr>
                      <a:r>
                        <a:rPr lang="en-US" sz="1200" kern="100" dirty="0">
                          <a:effectLst/>
                          <a:latin typeface="Times New Roman"/>
                          <a:ea typeface="仿宋"/>
                        </a:rPr>
                        <a:t>9</a:t>
                      </a:r>
                      <a:endParaRPr lang="zh-CN" sz="1400" kern="100" dirty="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945">
                <a:tc>
                  <a:txBody>
                    <a:bodyPr/>
                    <a:lstStyle/>
                    <a:p>
                      <a:pPr indent="127000" algn="ctr">
                        <a:lnSpc>
                          <a:spcPct val="125000"/>
                        </a:lnSpc>
                        <a:spcAft>
                          <a:spcPts val="0"/>
                        </a:spcAft>
                      </a:pPr>
                      <a:r>
                        <a:rPr lang="en-US" sz="1200" kern="100">
                          <a:effectLst/>
                          <a:latin typeface="Times New Roman"/>
                          <a:ea typeface="仿宋"/>
                        </a:rPr>
                        <a:t>8</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945">
                <a:tc>
                  <a:txBody>
                    <a:bodyPr/>
                    <a:lstStyle/>
                    <a:p>
                      <a:pPr indent="127000" algn="ctr">
                        <a:lnSpc>
                          <a:spcPct val="125000"/>
                        </a:lnSpc>
                        <a:spcAft>
                          <a:spcPts val="0"/>
                        </a:spcAft>
                      </a:pPr>
                      <a:r>
                        <a:rPr lang="en-US" sz="1200" kern="100">
                          <a:effectLst/>
                          <a:latin typeface="Times New Roman"/>
                          <a:ea typeface="仿宋"/>
                        </a:rPr>
                        <a:t>7</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dirty="0">
                          <a:effectLst/>
                          <a:latin typeface="Times New Roman"/>
                          <a:ea typeface="仿宋"/>
                        </a:rPr>
                        <a:t> </a:t>
                      </a:r>
                      <a:endParaRPr lang="zh-CN" sz="1400" kern="100" dirty="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945">
                <a:tc>
                  <a:txBody>
                    <a:bodyPr/>
                    <a:lstStyle/>
                    <a:p>
                      <a:pPr indent="127000" algn="ctr">
                        <a:lnSpc>
                          <a:spcPct val="125000"/>
                        </a:lnSpc>
                        <a:spcAft>
                          <a:spcPts val="0"/>
                        </a:spcAft>
                      </a:pPr>
                      <a:r>
                        <a:rPr lang="en-US" sz="1200" kern="100">
                          <a:effectLst/>
                          <a:latin typeface="Times New Roman"/>
                          <a:ea typeface="仿宋"/>
                        </a:rPr>
                        <a:t>6</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945">
                <a:tc>
                  <a:txBody>
                    <a:bodyPr/>
                    <a:lstStyle/>
                    <a:p>
                      <a:pPr indent="127000" algn="ctr">
                        <a:lnSpc>
                          <a:spcPct val="125000"/>
                        </a:lnSpc>
                        <a:spcAft>
                          <a:spcPts val="0"/>
                        </a:spcAft>
                      </a:pPr>
                      <a:r>
                        <a:rPr lang="en-US" sz="1200" kern="100">
                          <a:effectLst/>
                          <a:latin typeface="Times New Roman"/>
                          <a:ea typeface="仿宋"/>
                        </a:rPr>
                        <a:t>5</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dirty="0">
                          <a:effectLst/>
                          <a:latin typeface="Times New Roman"/>
                          <a:ea typeface="仿宋"/>
                        </a:rPr>
                        <a:t> </a:t>
                      </a:r>
                      <a:endParaRPr lang="zh-CN" sz="1400" kern="100" dirty="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945">
                <a:tc>
                  <a:txBody>
                    <a:bodyPr/>
                    <a:lstStyle/>
                    <a:p>
                      <a:pPr indent="127000" algn="ctr">
                        <a:lnSpc>
                          <a:spcPct val="125000"/>
                        </a:lnSpc>
                        <a:spcAft>
                          <a:spcPts val="0"/>
                        </a:spcAft>
                      </a:pPr>
                      <a:r>
                        <a:rPr lang="en-US" sz="1200" kern="100">
                          <a:effectLst/>
                          <a:latin typeface="Times New Roman"/>
                          <a:ea typeface="仿宋"/>
                        </a:rPr>
                        <a:t>4</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945">
                <a:tc>
                  <a:txBody>
                    <a:bodyPr/>
                    <a:lstStyle/>
                    <a:p>
                      <a:pPr indent="127000" algn="ctr">
                        <a:lnSpc>
                          <a:spcPct val="125000"/>
                        </a:lnSpc>
                        <a:spcAft>
                          <a:spcPts val="0"/>
                        </a:spcAft>
                      </a:pPr>
                      <a:r>
                        <a:rPr lang="en-US" sz="1200" kern="100">
                          <a:effectLst/>
                          <a:latin typeface="Times New Roman"/>
                          <a:ea typeface="仿宋"/>
                        </a:rPr>
                        <a:t>3</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945">
                <a:tc>
                  <a:txBody>
                    <a:bodyPr/>
                    <a:lstStyle/>
                    <a:p>
                      <a:pPr indent="127000" algn="ctr">
                        <a:lnSpc>
                          <a:spcPct val="125000"/>
                        </a:lnSpc>
                        <a:spcAft>
                          <a:spcPts val="0"/>
                        </a:spcAft>
                      </a:pPr>
                      <a:r>
                        <a:rPr lang="en-US" sz="1200" kern="100">
                          <a:effectLst/>
                          <a:latin typeface="Times New Roman"/>
                          <a:ea typeface="仿宋"/>
                        </a:rPr>
                        <a:t>2</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945">
                <a:tc>
                  <a:txBody>
                    <a:bodyPr/>
                    <a:lstStyle/>
                    <a:p>
                      <a:pPr indent="127000" algn="ctr">
                        <a:lnSpc>
                          <a:spcPct val="125000"/>
                        </a:lnSpc>
                        <a:spcAft>
                          <a:spcPts val="0"/>
                        </a:spcAft>
                      </a:pPr>
                      <a:r>
                        <a:rPr lang="en-US" sz="1200" kern="100">
                          <a:effectLst/>
                          <a:latin typeface="Times New Roman"/>
                          <a:ea typeface="仿宋"/>
                        </a:rPr>
                        <a:t>1</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ctr">
                        <a:lnSpc>
                          <a:spcPct val="125000"/>
                        </a:lnSpc>
                        <a:spcAft>
                          <a:spcPts val="0"/>
                        </a:spcAft>
                      </a:pPr>
                      <a:r>
                        <a:rPr lang="en-US" sz="1200" kern="100">
                          <a:effectLst/>
                          <a:latin typeface="Times New Roman"/>
                          <a:ea typeface="仿宋"/>
                        </a:rPr>
                        <a:t> </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1945">
                <a:tc>
                  <a:txBody>
                    <a:bodyPr/>
                    <a:lstStyle/>
                    <a:p>
                      <a:pPr indent="127000" algn="ctr">
                        <a:lnSpc>
                          <a:spcPct val="125000"/>
                        </a:lnSpc>
                        <a:spcAft>
                          <a:spcPts val="0"/>
                        </a:spcAft>
                      </a:pPr>
                      <a:r>
                        <a:rPr lang="en-US" sz="1200" kern="100">
                          <a:effectLst/>
                          <a:latin typeface="Times New Roman"/>
                          <a:ea typeface="仿宋"/>
                        </a:rPr>
                        <a:t>+</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en-US" sz="1200" kern="100">
                          <a:effectLst/>
                          <a:latin typeface="Times New Roman"/>
                          <a:ea typeface="仿宋"/>
                        </a:rPr>
                        <a:t>1</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en-US" sz="1200" kern="100">
                          <a:effectLst/>
                          <a:latin typeface="Times New Roman"/>
                          <a:ea typeface="仿宋"/>
                        </a:rPr>
                        <a:t>2</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en-US" sz="1200" kern="100">
                          <a:effectLst/>
                          <a:latin typeface="Times New Roman"/>
                          <a:ea typeface="仿宋"/>
                        </a:rPr>
                        <a:t>3</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en-US" sz="1200" kern="100">
                          <a:effectLst/>
                          <a:latin typeface="Times New Roman"/>
                          <a:ea typeface="仿宋"/>
                        </a:rPr>
                        <a:t>4</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en-US" sz="1200" kern="100">
                          <a:effectLst/>
                          <a:latin typeface="Times New Roman"/>
                          <a:ea typeface="仿宋"/>
                        </a:rPr>
                        <a:t>5</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en-US" sz="1200" kern="100">
                          <a:effectLst/>
                          <a:latin typeface="Times New Roman"/>
                          <a:ea typeface="仿宋"/>
                        </a:rPr>
                        <a:t>6</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en-US" sz="1200" kern="100">
                          <a:effectLst/>
                          <a:latin typeface="Times New Roman"/>
                          <a:ea typeface="仿宋"/>
                        </a:rPr>
                        <a:t>7</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en-US" sz="1200" kern="100">
                          <a:effectLst/>
                          <a:latin typeface="Times New Roman"/>
                          <a:ea typeface="仿宋"/>
                        </a:rPr>
                        <a:t>8</a:t>
                      </a:r>
                      <a:endParaRPr lang="zh-CN" sz="1400" kern="10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27000" algn="ctr">
                        <a:lnSpc>
                          <a:spcPct val="125000"/>
                        </a:lnSpc>
                        <a:spcAft>
                          <a:spcPts val="0"/>
                        </a:spcAft>
                      </a:pPr>
                      <a:r>
                        <a:rPr lang="en-US" sz="1200" kern="100" dirty="0">
                          <a:effectLst/>
                          <a:latin typeface="Times New Roman"/>
                          <a:ea typeface="仿宋"/>
                        </a:rPr>
                        <a:t>9</a:t>
                      </a:r>
                      <a:endParaRPr lang="zh-CN" sz="1400" kern="100" dirty="0">
                        <a:effectLst/>
                        <a:latin typeface="Times New Roman"/>
                        <a:ea typeface="仿宋"/>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0969526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745374"/>
            <a:ext cx="10365928" cy="461664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en-US" altLang="zh-CN" sz="2800" b="1" dirty="0" smtClean="0">
              <a:solidFill>
                <a:prstClr val="black"/>
              </a:solidFill>
              <a:latin typeface="微软雅黑" panose="020B0503020204020204" pitchFamily="34" charset="-122"/>
              <a:ea typeface="微软雅黑" panose="020B0503020204020204" pitchFamily="34" charset="-122"/>
            </a:endParaRP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借助图形发现运算规律</a:t>
            </a:r>
          </a:p>
          <a:p>
            <a:pPr lvl="0">
              <a:lnSpc>
                <a:spcPct val="15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通过这样的活动，不仅可以帮助学生熟练掌握</a:t>
            </a:r>
            <a:r>
              <a:rPr lang="en-US" altLang="zh-CN" sz="2800" dirty="0">
                <a:solidFill>
                  <a:prstClr val="black"/>
                </a:solidFill>
                <a:latin typeface="微软雅黑" panose="020B0503020204020204" pitchFamily="34" charset="-122"/>
                <a:ea typeface="微软雅黑" panose="020B0503020204020204" pitchFamily="34" charset="-122"/>
              </a:rPr>
              <a:t>20</a:t>
            </a:r>
            <a:r>
              <a:rPr lang="zh-CN" altLang="en-US" sz="2800" dirty="0">
                <a:solidFill>
                  <a:prstClr val="black"/>
                </a:solidFill>
                <a:latin typeface="微软雅黑" panose="020B0503020204020204" pitchFamily="34" charset="-122"/>
                <a:ea typeface="微软雅黑" panose="020B0503020204020204" pitchFamily="34" charset="-122"/>
              </a:rPr>
              <a:t>以内数的加法，还可以让学生感悟加数与和之间的关系，让学生感悟数值与图形的结合，有利于为后续学习图形的位置等内容做准备。</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教师可以根据实际情况灵活地设计教学活动。例如，可以根据上表，让学生判断：出现次数最多的和是几？最少的是几？</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96155703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821574"/>
            <a:ext cx="10365928" cy="4228850"/>
          </a:xfrm>
          <a:prstGeom prst="rect">
            <a:avLst/>
          </a:prstGeom>
          <a:noFill/>
        </p:spPr>
        <p:txBody>
          <a:bodyPr wrap="square" rtlCol="0">
            <a:spAutoFit/>
          </a:bodyPr>
          <a:lstStyle/>
          <a:p>
            <a:pPr lvl="0">
              <a:lnSpc>
                <a:spcPct val="12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marL="457200" lvl="0" indent="-457200">
              <a:lnSpc>
                <a:spcPct val="12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能用数表示物体的个数或事物的顺序，能认、读、写万以内的数；能说出不同数位上的数表示的数值；能用符号表示数的大小关</a:t>
            </a:r>
            <a:r>
              <a:rPr lang="zh-CN" altLang="en-US" sz="2800" dirty="0" smtClean="0">
                <a:solidFill>
                  <a:prstClr val="black"/>
                </a:solidFill>
                <a:latin typeface="微软雅黑" panose="020B0503020204020204" pitchFamily="34" charset="-122"/>
                <a:ea typeface="微软雅黑" panose="020B0503020204020204" pitchFamily="34" charset="-122"/>
              </a:rPr>
              <a:t>系，</a:t>
            </a:r>
            <a:r>
              <a:rPr lang="zh-CN" altLang="en-US" sz="2800" dirty="0">
                <a:solidFill>
                  <a:prstClr val="black"/>
                </a:solidFill>
                <a:latin typeface="微软雅黑" panose="020B0503020204020204" pitchFamily="34" charset="-122"/>
                <a:ea typeface="微软雅黑" panose="020B0503020204020204" pitchFamily="34" charset="-122"/>
              </a:rPr>
              <a:t>形成初步的数感和符号意识。</a:t>
            </a:r>
          </a:p>
          <a:p>
            <a:pPr marL="457200" lvl="0" indent="-457200">
              <a:lnSpc>
                <a:spcPct val="12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能描述四则运算的含义，知道减法是加法的逆运算、乘法是加法的简便运算、除法是乘法的逆运算；能熟练口算</a:t>
            </a:r>
            <a:r>
              <a:rPr lang="en-US" altLang="zh-CN" sz="2800" dirty="0">
                <a:solidFill>
                  <a:prstClr val="black"/>
                </a:solidFill>
                <a:latin typeface="微软雅黑" panose="020B0503020204020204" pitchFamily="34" charset="-122"/>
                <a:ea typeface="微软雅黑" panose="020B0503020204020204" pitchFamily="34" charset="-122"/>
              </a:rPr>
              <a:t>20</a:t>
            </a:r>
            <a:r>
              <a:rPr lang="zh-CN" altLang="en-US" sz="2800" dirty="0">
                <a:solidFill>
                  <a:prstClr val="black"/>
                </a:solidFill>
                <a:latin typeface="微软雅黑" panose="020B0503020204020204" pitchFamily="34" charset="-122"/>
                <a:ea typeface="微软雅黑" panose="020B0503020204020204" pitchFamily="34" charset="-122"/>
              </a:rPr>
              <a:t>以内数的加减法和表内乘除法，能口算简单的百以内数的加减法；能计算两位数和三位数的加减法。形成初步的运算能力。</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2757471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6" y="1821574"/>
            <a:ext cx="10882383" cy="4401205"/>
          </a:xfrm>
          <a:prstGeom prst="rect">
            <a:avLst/>
          </a:prstGeom>
          <a:noFill/>
        </p:spPr>
        <p:txBody>
          <a:bodyPr wrap="square" rtlCol="0">
            <a:spAutoFit/>
          </a:bodyPr>
          <a:lstStyle/>
          <a:p>
            <a:pPr lvl="0"/>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6 </a:t>
            </a:r>
            <a:r>
              <a:rPr lang="zh-CN" altLang="en-US" sz="2800" dirty="0">
                <a:solidFill>
                  <a:prstClr val="black"/>
                </a:solidFill>
                <a:latin typeface="微软雅黑" panose="020B0503020204020204" pitchFamily="34" charset="-122"/>
                <a:ea typeface="微软雅黑" panose="020B0503020204020204" pitchFamily="34" charset="-122"/>
              </a:rPr>
              <a:t>根据大小关系排序</a:t>
            </a:r>
          </a:p>
          <a:p>
            <a:pPr lvl="0" indent="457200"/>
            <a:r>
              <a:rPr lang="zh-CN" altLang="en-US" sz="2800" dirty="0" smtClean="0">
                <a:solidFill>
                  <a:prstClr val="black"/>
                </a:solidFill>
                <a:latin typeface="微软雅黑" panose="020B0503020204020204" pitchFamily="34" charset="-122"/>
                <a:ea typeface="微软雅黑" panose="020B0503020204020204" pitchFamily="34" charset="-122"/>
              </a:rPr>
              <a:t>将</a:t>
            </a:r>
            <a:r>
              <a:rPr lang="zh-CN" altLang="en-US" sz="2800" dirty="0">
                <a:solidFill>
                  <a:prstClr val="black"/>
                </a:solidFill>
                <a:latin typeface="微软雅黑" panose="020B0503020204020204" pitchFamily="34" charset="-122"/>
                <a:ea typeface="微软雅黑" panose="020B0503020204020204" pitchFamily="34" charset="-122"/>
              </a:rPr>
              <a:t>数</a:t>
            </a:r>
            <a:r>
              <a:rPr lang="en-US" altLang="zh-CN" sz="2800" dirty="0">
                <a:solidFill>
                  <a:prstClr val="black"/>
                </a:solidFill>
                <a:latin typeface="微软雅黑" panose="020B0503020204020204" pitchFamily="34" charset="-122"/>
                <a:ea typeface="微软雅黑" panose="020B0503020204020204" pitchFamily="34" charset="-122"/>
              </a:rPr>
              <a:t>50</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98</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38</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10</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51</a:t>
            </a:r>
            <a:r>
              <a:rPr lang="zh-CN" altLang="en-US" sz="2800" dirty="0">
                <a:solidFill>
                  <a:prstClr val="black"/>
                </a:solidFill>
                <a:latin typeface="微软雅黑" panose="020B0503020204020204" pitchFamily="34" charset="-122"/>
                <a:ea typeface="微软雅黑" panose="020B0503020204020204" pitchFamily="34" charset="-122"/>
              </a:rPr>
              <a:t>排序，用符号＞，＜表示。用大</a:t>
            </a:r>
            <a:r>
              <a:rPr lang="zh-CN" altLang="en-US" sz="2800" dirty="0" smtClean="0">
                <a:solidFill>
                  <a:prstClr val="black"/>
                </a:solidFill>
                <a:latin typeface="微软雅黑" panose="020B0503020204020204" pitchFamily="34" charset="-122"/>
                <a:ea typeface="微软雅黑" panose="020B0503020204020204" pitchFamily="34" charset="-122"/>
              </a:rPr>
              <a:t>得多</a:t>
            </a:r>
            <a:r>
              <a:rPr lang="zh-CN" altLang="en-US" sz="2800" dirty="0">
                <a:solidFill>
                  <a:prstClr val="black"/>
                </a:solidFill>
                <a:latin typeface="微软雅黑" panose="020B0503020204020204" pitchFamily="34" charset="-122"/>
                <a:ea typeface="微软雅黑" panose="020B0503020204020204" pitchFamily="34" charset="-122"/>
              </a:rPr>
              <a:t>、大一些、小一些、小得多等语言进一步表示它们之间的关系。</a:t>
            </a:r>
          </a:p>
          <a:p>
            <a:pPr lvl="0" indent="457200"/>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数的最基本关系是大小关系，通过排序可以考查学生对大小关系及其传递性的理解。</a:t>
            </a:r>
          </a:p>
          <a:p>
            <a:pPr lvl="0" indent="457200"/>
            <a:r>
              <a:rPr lang="zh-CN" altLang="en-US" sz="2800" dirty="0">
                <a:solidFill>
                  <a:prstClr val="black"/>
                </a:solidFill>
                <a:latin typeface="微软雅黑" panose="020B0503020204020204" pitchFamily="34" charset="-122"/>
                <a:ea typeface="微软雅黑" panose="020B0503020204020204" pitchFamily="34" charset="-122"/>
              </a:rPr>
              <a:t>可以用不同的排序方法，让学生经历选择方法的过程，引导学生表述排序方法的操作过程，帮助学生积累思维的经验和做事的经验；引导学生用恰当的语言表述大小关系的程度，体会大小关系的传递性，培养思维的逻辑性。</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00448576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第一学段（</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1</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a:solidFill>
                  <a:prstClr val="black"/>
                </a:solidFill>
                <a:latin typeface="微软雅黑" panose="020B0503020204020204" charset="-122"/>
                <a:ea typeface="微软雅黑" panose="020B0503020204020204" charset="-122"/>
                <a:sym typeface="微软雅黑" panose="020B0503020204020204" charset="-122"/>
              </a:rPr>
              <a:t>2</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年级）</a:t>
            </a:r>
          </a:p>
        </p:txBody>
      </p:sp>
      <p:sp>
        <p:nvSpPr>
          <p:cNvPr id="5" name="文本框 4"/>
          <p:cNvSpPr txBox="1"/>
          <p:nvPr/>
        </p:nvSpPr>
        <p:spPr>
          <a:xfrm>
            <a:off x="814317" y="1821574"/>
            <a:ext cx="10365928" cy="397031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能在熟悉的生活情境中运用数和数的运算，合理表达简单的数量关系，解决简单的问题。</a:t>
            </a:r>
          </a:p>
          <a:p>
            <a:pPr marL="457200" lvl="0" indent="-457200">
              <a:lnSpc>
                <a:spcPct val="1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能在解决问题的过程中，体会解决问题的道理，解释计算结果的实际意义，感悟数学与现实世界的关联，形成初步的模型意识、几何直观和应用意识。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00448576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2677656"/>
          </a:xfrm>
          <a:prstGeom prst="rect">
            <a:avLst/>
          </a:prstGeom>
          <a:noFill/>
        </p:spPr>
        <p:txBody>
          <a:bodyPr wrap="square" rtlCol="0">
            <a:spAutoFit/>
          </a:bodyPr>
          <a:lstStyle/>
          <a:p>
            <a:pPr lvl="0">
              <a:lnSpc>
                <a:spcPct val="20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）在具体情境中，认识万以上的数，了解十进制计数法；探索并掌握多位数的乘除法，感悟从未知到已知的转化。</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42757471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377026" y="1356692"/>
            <a:ext cx="11435529" cy="493234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377026" y="1065861"/>
            <a:ext cx="5090716"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752240" y="1748494"/>
            <a:ext cx="10614495" cy="4271234"/>
          </a:xfrm>
          <a:prstGeom prst="rect">
            <a:avLst/>
          </a:prstGeom>
          <a:noFill/>
        </p:spPr>
        <p:txBody>
          <a:bodyPr wrap="square" rtlCol="0">
            <a:spAutoFit/>
          </a:bodyPr>
          <a:lstStyle/>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课程内容要反映社</a:t>
            </a:r>
            <a:r>
              <a:rPr lang="zh-CN" altLang="en-US" sz="2800" dirty="0" smtClean="0">
                <a:solidFill>
                  <a:prstClr val="black"/>
                </a:solidFill>
                <a:latin typeface="微软雅黑" panose="020B0503020204020204" pitchFamily="34" charset="-122"/>
                <a:ea typeface="微软雅黑" panose="020B0503020204020204" pitchFamily="34" charset="-122"/>
              </a:rPr>
              <a:t>会的</a:t>
            </a:r>
            <a:r>
              <a:rPr lang="zh-CN" altLang="en-US" sz="2800" dirty="0">
                <a:solidFill>
                  <a:prstClr val="black"/>
                </a:solidFill>
                <a:latin typeface="微软雅黑" panose="020B0503020204020204" pitchFamily="34" charset="-122"/>
                <a:ea typeface="微软雅黑" panose="020B0503020204020204" pitchFamily="34" charset="-122"/>
              </a:rPr>
              <a:t>需要</a:t>
            </a:r>
            <a:r>
              <a:rPr lang="zh-CN" altLang="en-US" sz="2800" dirty="0" smtClean="0">
                <a:solidFill>
                  <a:prstClr val="black"/>
                </a:solidFill>
                <a:latin typeface="微软雅黑" panose="020B0503020204020204" pitchFamily="34" charset="-122"/>
                <a:ea typeface="微软雅黑" panose="020B0503020204020204" pitchFamily="34" charset="-122"/>
              </a:rPr>
              <a:t>、数</a:t>
            </a:r>
            <a:r>
              <a:rPr lang="zh-CN" altLang="en-US" sz="2800" dirty="0">
                <a:solidFill>
                  <a:prstClr val="black"/>
                </a:solidFill>
                <a:latin typeface="微软雅黑" panose="020B0503020204020204" pitchFamily="34" charset="-122"/>
                <a:ea typeface="微软雅黑" panose="020B0503020204020204" pitchFamily="34" charset="-122"/>
              </a:rPr>
              <a:t>学的特点</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要符</a:t>
            </a:r>
            <a:r>
              <a:rPr lang="zh-CN" altLang="en-US" sz="2800" dirty="0">
                <a:solidFill>
                  <a:prstClr val="black"/>
                </a:solidFill>
                <a:latin typeface="微软雅黑" panose="020B0503020204020204" pitchFamily="34" charset="-122"/>
                <a:ea typeface="微软雅黑" panose="020B0503020204020204" pitchFamily="34" charset="-122"/>
              </a:rPr>
              <a:t>合学生的认知规律</a:t>
            </a:r>
            <a:r>
              <a:rPr lang="zh-CN" altLang="en-US" sz="2800" dirty="0" smtClean="0">
                <a:solidFill>
                  <a:prstClr val="black"/>
                </a:solidFill>
                <a:latin typeface="微软雅黑" panose="020B0503020204020204" pitchFamily="34" charset="-122"/>
                <a:ea typeface="微软雅黑" panose="020B0503020204020204" pitchFamily="34" charset="-122"/>
              </a:rPr>
              <a:t>。它不</a:t>
            </a:r>
            <a:r>
              <a:rPr lang="zh-CN" altLang="en-US" sz="2800" dirty="0">
                <a:solidFill>
                  <a:prstClr val="black"/>
                </a:solidFill>
                <a:latin typeface="微软雅黑" panose="020B0503020204020204" pitchFamily="34" charset="-122"/>
                <a:ea typeface="微软雅黑" panose="020B0503020204020204" pitchFamily="34" charset="-122"/>
              </a:rPr>
              <a:t>仅包括数学的结果</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也包</a:t>
            </a:r>
            <a:r>
              <a:rPr lang="zh-CN" altLang="en-US" sz="2800" dirty="0">
                <a:solidFill>
                  <a:prstClr val="black"/>
                </a:solidFill>
                <a:latin typeface="微软雅黑" panose="020B0503020204020204" pitchFamily="34" charset="-122"/>
                <a:ea typeface="微软雅黑" panose="020B0503020204020204" pitchFamily="34" charset="-122"/>
              </a:rPr>
              <a:t>括数学结果的形成过</a:t>
            </a:r>
            <a:r>
              <a:rPr lang="zh-CN" altLang="en-US" sz="2800" dirty="0" smtClean="0">
                <a:solidFill>
                  <a:prstClr val="black"/>
                </a:solidFill>
                <a:latin typeface="微软雅黑" panose="020B0503020204020204" pitchFamily="34" charset="-122"/>
                <a:ea typeface="微软雅黑" panose="020B0503020204020204" pitchFamily="34" charset="-122"/>
              </a:rPr>
              <a:t>程和</a:t>
            </a:r>
            <a:r>
              <a:rPr lang="zh-CN" altLang="en-US" sz="2800" dirty="0">
                <a:solidFill>
                  <a:prstClr val="black"/>
                </a:solidFill>
                <a:latin typeface="微软雅黑" panose="020B0503020204020204" pitchFamily="34" charset="-122"/>
                <a:ea typeface="微软雅黑" panose="020B0503020204020204" pitchFamily="34" charset="-122"/>
              </a:rPr>
              <a:t>蕴含的数学思想方法</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marL="457200" lvl="0" indent="-457200">
              <a:lnSpc>
                <a:spcPct val="200000"/>
              </a:lnSpc>
              <a:buClr>
                <a:srgbClr val="314371"/>
              </a:buClr>
              <a:buSzPct val="70000"/>
              <a:buFont typeface="Wingdings" panose="05000000000000000000" pitchFamily="2" charset="2"/>
              <a:buChar char="Ø"/>
            </a:pPr>
            <a:r>
              <a:rPr lang="zh-CN" altLang="en-US" sz="2800" dirty="0" smtClean="0">
                <a:solidFill>
                  <a:prstClr val="black"/>
                </a:solidFill>
                <a:latin typeface="微软雅黑" panose="020B0503020204020204" pitchFamily="34" charset="-122"/>
                <a:ea typeface="微软雅黑" panose="020B0503020204020204" pitchFamily="34" charset="-122"/>
              </a:rPr>
              <a:t>课程内容的选择</a:t>
            </a:r>
            <a:r>
              <a:rPr lang="zh-CN" altLang="en-US" sz="2800" dirty="0">
                <a:solidFill>
                  <a:prstClr val="black"/>
                </a:solidFill>
                <a:latin typeface="微软雅黑" panose="020B0503020204020204" pitchFamily="34" charset="-122"/>
                <a:ea typeface="微软雅黑" panose="020B0503020204020204" pitchFamily="34" charset="-122"/>
              </a:rPr>
              <a:t>要贴近近学生的实际</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有利于</a:t>
            </a:r>
            <a:r>
              <a:rPr lang="zh-CN" altLang="en-US" sz="2800" dirty="0" smtClean="0">
                <a:solidFill>
                  <a:prstClr val="black"/>
                </a:solidFill>
                <a:latin typeface="微软雅黑" panose="020B0503020204020204" pitchFamily="34" charset="-122"/>
                <a:ea typeface="微软雅黑" panose="020B0503020204020204" pitchFamily="34" charset="-122"/>
              </a:rPr>
              <a:t>学生体验与理解</a:t>
            </a:r>
            <a:r>
              <a:rPr lang="zh-CN" altLang="en-US" sz="2800" dirty="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思考与探</a:t>
            </a:r>
            <a:r>
              <a:rPr lang="zh-CN" altLang="en-US" sz="2800" dirty="0">
                <a:solidFill>
                  <a:prstClr val="black"/>
                </a:solidFill>
                <a:latin typeface="微软雅黑" panose="020B0503020204020204" pitchFamily="34" charset="-122"/>
                <a:ea typeface="微软雅黑" panose="020B0503020204020204" pitchFamily="34" charset="-122"/>
              </a:rPr>
              <a:t>索</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3" name="矩形 12"/>
          <p:cNvSpPr/>
          <p:nvPr/>
        </p:nvSpPr>
        <p:spPr>
          <a:xfrm>
            <a:off x="491057" y="1034858"/>
            <a:ext cx="5384028"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理念</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之三</a:t>
            </a:r>
            <a:r>
              <a:rPr lang="en-US" altLang="zh-CN"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关</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于课程内容</a:t>
            </a:r>
            <a:endPar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梯形 2"/>
          <p:cNvSpPr/>
          <p:nvPr/>
        </p:nvSpPr>
        <p:spPr>
          <a:xfrm>
            <a:off x="-4549" y="160314"/>
            <a:ext cx="744734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5" name="文本框 38"/>
          <p:cNvSpPr txBox="1"/>
          <p:nvPr/>
        </p:nvSpPr>
        <p:spPr>
          <a:xfrm>
            <a:off x="-4549" y="258020"/>
            <a:ext cx="6936977"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2.1.3</a:t>
            </a:r>
            <a:r>
              <a:rPr lang="zh-CN" altLang="en-US" sz="3200" b="1" dirty="0">
                <a:latin typeface="微软雅黑" panose="020B0503020204020204" charset="-122"/>
                <a:ea typeface="微软雅黑" panose="020B0503020204020204" charset="-122"/>
                <a:sym typeface="微软雅黑" panose="020B0503020204020204" charset="-122"/>
              </a:rPr>
              <a:t>小学数学课程理念及其发展</a:t>
            </a:r>
          </a:p>
        </p:txBody>
      </p:sp>
    </p:spTree>
    <p:extLst>
      <p:ext uri="{BB962C8B-B14F-4D97-AF65-F5344CB8AC3E}">
        <p14:creationId xmlns:p14="http://schemas.microsoft.com/office/powerpoint/2010/main" val="102756107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970318"/>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感</a:t>
            </a:r>
            <a:r>
              <a:rPr lang="zh-CN" altLang="en-US" sz="2800" dirty="0">
                <a:solidFill>
                  <a:prstClr val="black"/>
                </a:solidFill>
                <a:latin typeface="微软雅黑" panose="020B0503020204020204" pitchFamily="34" charset="-122"/>
                <a:ea typeface="微软雅黑" panose="020B0503020204020204" pitchFamily="34" charset="-122"/>
              </a:rPr>
              <a:t>悟从未知到已知的转化</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学校图书馆为学生购买图书，其中数学绘本每本</a:t>
            </a:r>
            <a:r>
              <a:rPr lang="en-US" altLang="zh-CN" sz="2800" dirty="0">
                <a:solidFill>
                  <a:prstClr val="black"/>
                </a:solidFill>
                <a:latin typeface="微软雅黑" panose="020B0503020204020204" pitchFamily="34" charset="-122"/>
                <a:ea typeface="微软雅黑" panose="020B0503020204020204" pitchFamily="34" charset="-122"/>
              </a:rPr>
              <a:t>14</a:t>
            </a:r>
            <a:r>
              <a:rPr lang="zh-CN" altLang="en-US" sz="2800" dirty="0">
                <a:solidFill>
                  <a:prstClr val="black"/>
                </a:solidFill>
                <a:latin typeface="微软雅黑" panose="020B0503020204020204" pitchFamily="34" charset="-122"/>
                <a:ea typeface="微软雅黑" panose="020B0503020204020204" pitchFamily="34" charset="-122"/>
              </a:rPr>
              <a:t>元。如果买</a:t>
            </a:r>
            <a:r>
              <a:rPr lang="en-US" altLang="zh-CN" sz="2800" dirty="0">
                <a:solidFill>
                  <a:prstClr val="black"/>
                </a:solidFill>
                <a:latin typeface="微软雅黑" panose="020B0503020204020204" pitchFamily="34" charset="-122"/>
                <a:ea typeface="微软雅黑" panose="020B0503020204020204" pitchFamily="34" charset="-122"/>
              </a:rPr>
              <a:t>12</a:t>
            </a:r>
            <a:r>
              <a:rPr lang="zh-CN" altLang="en-US" sz="2800" dirty="0">
                <a:solidFill>
                  <a:prstClr val="black"/>
                </a:solidFill>
                <a:latin typeface="微软雅黑" panose="020B0503020204020204" pitchFamily="34" charset="-122"/>
                <a:ea typeface="微软雅黑" panose="020B0503020204020204" pitchFamily="34" charset="-122"/>
              </a:rPr>
              <a:t>本，需要付多少元？</a:t>
            </a:r>
          </a:p>
          <a:p>
            <a:pPr lvl="0">
              <a:lnSpc>
                <a:spcPct val="15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在知道两位数乘一位数的基础上，引导学生探索两位数乘两位数的方法，感悟从未知到已知的转化。</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76991369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2677656"/>
          </a:xfrm>
          <a:prstGeom prst="rect">
            <a:avLst/>
          </a:prstGeom>
          <a:noFill/>
        </p:spPr>
        <p:txBody>
          <a:bodyPr wrap="square" rtlCol="0">
            <a:spAutoFit/>
          </a:bodyPr>
          <a:lstStyle/>
          <a:p>
            <a:pPr lvl="0">
              <a:lnSpc>
                <a:spcPct val="20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）结合具体情境，初步认识小数和分数，感悟分数单</a:t>
            </a:r>
            <a:r>
              <a:rPr lang="zh-CN" altLang="en-US" sz="2800" dirty="0" smtClean="0">
                <a:solidFill>
                  <a:prstClr val="black"/>
                </a:solidFill>
                <a:latin typeface="微软雅黑" panose="020B0503020204020204" pitchFamily="34" charset="-122"/>
                <a:ea typeface="微软雅黑" panose="020B0503020204020204" pitchFamily="34" charset="-122"/>
              </a:rPr>
              <a:t>位；</a:t>
            </a:r>
            <a:r>
              <a:rPr lang="zh-CN" altLang="en-US" sz="2800" dirty="0">
                <a:solidFill>
                  <a:prstClr val="black"/>
                </a:solidFill>
                <a:latin typeface="微软雅黑" panose="020B0503020204020204" pitchFamily="34" charset="-122"/>
                <a:ea typeface="微软雅黑" panose="020B0503020204020204" pitchFamily="34" charset="-122"/>
              </a:rPr>
              <a:t>会同分母分数的加减法和一位小数的加减法。</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76991369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mc:AlternateContent xmlns:mc="http://schemas.openxmlformats.org/markup-compatibility/2006" xmlns:a14="http://schemas.microsoft.com/office/drawing/2010/main">
        <mc:Choice Requires="a14">
          <p:sp>
            <p:nvSpPr>
              <p:cNvPr id="5" name="文本框 4"/>
              <p:cNvSpPr txBox="1"/>
              <p:nvPr/>
            </p:nvSpPr>
            <p:spPr>
              <a:xfrm>
                <a:off x="814317" y="1726324"/>
                <a:ext cx="10365928" cy="4510722"/>
              </a:xfrm>
              <a:prstGeom prst="rect">
                <a:avLst/>
              </a:prstGeom>
              <a:noFill/>
            </p:spPr>
            <p:txBody>
              <a:bodyPr wrap="square" rtlCol="0">
                <a:spAutoFit/>
              </a:bodyPr>
              <a:lstStyle/>
              <a:p>
                <a:pPr lvl="0"/>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r>
                  <a:rPr lang="zh-CN" altLang="en-US" sz="2800" dirty="0" smtClean="0">
                    <a:solidFill>
                      <a:prstClr val="black"/>
                    </a:solidFill>
                    <a:latin typeface="微软雅黑" panose="020B0503020204020204" pitchFamily="34" charset="-122"/>
                    <a:ea typeface="微软雅黑" panose="020B0503020204020204" pitchFamily="34" charset="-122"/>
                  </a:rPr>
                  <a:t>例 感</a:t>
                </a:r>
                <a:r>
                  <a:rPr lang="zh-CN" altLang="en-US" sz="2800" dirty="0">
                    <a:solidFill>
                      <a:prstClr val="black"/>
                    </a:solidFill>
                    <a:latin typeface="微软雅黑" panose="020B0503020204020204" pitchFamily="34" charset="-122"/>
                    <a:ea typeface="微软雅黑" panose="020B0503020204020204" pitchFamily="34" charset="-122"/>
                  </a:rPr>
                  <a:t>悟分数单位</a:t>
                </a:r>
              </a:p>
              <a:p>
                <a:pPr lvl="0"/>
                <a:r>
                  <a:rPr lang="zh-CN" altLang="en-US" sz="2800" dirty="0">
                    <a:solidFill>
                      <a:prstClr val="black"/>
                    </a:solidFill>
                    <a:latin typeface="微软雅黑" panose="020B0503020204020204" pitchFamily="34" charset="-122"/>
                    <a:ea typeface="微软雅黑" panose="020B0503020204020204" pitchFamily="34" charset="-122"/>
                  </a:rPr>
                  <a:t>比</a:t>
                </a:r>
                <a:r>
                  <a:rPr lang="zh-CN" altLang="en-US" sz="2800" dirty="0" smtClean="0">
                    <a:solidFill>
                      <a:prstClr val="black"/>
                    </a:solidFill>
                    <a:latin typeface="微软雅黑" panose="020B0503020204020204" pitchFamily="34" charset="-122"/>
                    <a:ea typeface="微软雅黑" panose="020B0503020204020204" pitchFamily="34" charset="-122"/>
                  </a:rPr>
                  <a:t>较</a:t>
                </a:r>
                <a14:m>
                  <m:oMath xmlns:m="http://schemas.openxmlformats.org/officeDocument/2006/math">
                    <m:f>
                      <m:fPr>
                        <m:ctrlPr>
                          <a:rPr lang="en-US" altLang="zh-CN" sz="2800" i="1" smtClean="0">
                            <a:solidFill>
                              <a:prstClr val="black"/>
                            </a:solidFill>
                            <a:latin typeface="Cambria Math"/>
                            <a:ea typeface="微软雅黑" panose="020B0503020204020204" pitchFamily="34" charset="-122"/>
                          </a:rPr>
                        </m:ctrlPr>
                      </m:fPr>
                      <m:num>
                        <m:r>
                          <a:rPr lang="en-US" altLang="zh-CN" sz="2800" b="0" i="1" smtClean="0">
                            <a:solidFill>
                              <a:prstClr val="black"/>
                            </a:solidFill>
                            <a:latin typeface="Cambria Math"/>
                            <a:ea typeface="微软雅黑" panose="020B0503020204020204" pitchFamily="34" charset="-122"/>
                          </a:rPr>
                          <m:t>1</m:t>
                        </m:r>
                      </m:num>
                      <m:den>
                        <m:r>
                          <a:rPr lang="en-US" altLang="zh-CN" sz="2800" b="0" i="1" smtClean="0">
                            <a:solidFill>
                              <a:prstClr val="black"/>
                            </a:solidFill>
                            <a:latin typeface="Cambria Math"/>
                            <a:ea typeface="微软雅黑" panose="020B0503020204020204" pitchFamily="34" charset="-122"/>
                          </a:rPr>
                          <m:t>2</m:t>
                        </m:r>
                      </m:den>
                    </m:f>
                  </m:oMath>
                </a14:m>
                <a:r>
                  <a:rPr lang="zh-CN" altLang="en-US" sz="2800" dirty="0" smtClean="0">
                    <a:solidFill>
                      <a:prstClr val="black"/>
                    </a:solidFill>
                    <a:latin typeface="微软雅黑" panose="020B0503020204020204" pitchFamily="34" charset="-122"/>
                    <a:ea typeface="微软雅黑" panose="020B0503020204020204" pitchFamily="34" charset="-122"/>
                  </a:rPr>
                  <a:t>和</a:t>
                </a:r>
                <a14:m>
                  <m:oMath xmlns:m="http://schemas.openxmlformats.org/officeDocument/2006/math">
                    <m:f>
                      <m:fPr>
                        <m:ctrlPr>
                          <a:rPr lang="en-US" altLang="zh-CN" sz="2800" i="1">
                            <a:solidFill>
                              <a:prstClr val="black"/>
                            </a:solidFill>
                            <a:latin typeface="Cambria Math"/>
                            <a:ea typeface="微软雅黑" panose="020B0503020204020204" pitchFamily="34" charset="-122"/>
                          </a:rPr>
                        </m:ctrlPr>
                      </m:fPr>
                      <m:num>
                        <m:r>
                          <a:rPr lang="en-US" altLang="zh-CN" sz="2800" i="1">
                            <a:solidFill>
                              <a:prstClr val="black"/>
                            </a:solidFill>
                            <a:latin typeface="Cambria Math"/>
                            <a:ea typeface="微软雅黑" panose="020B0503020204020204" pitchFamily="34" charset="-122"/>
                          </a:rPr>
                          <m:t>1</m:t>
                        </m:r>
                      </m:num>
                      <m:den>
                        <m:r>
                          <a:rPr lang="en-US" altLang="zh-CN" sz="2800" b="0" i="1" smtClean="0">
                            <a:solidFill>
                              <a:prstClr val="black"/>
                            </a:solidFill>
                            <a:latin typeface="Cambria Math"/>
                            <a:ea typeface="微软雅黑" panose="020B0503020204020204" pitchFamily="34" charset="-122"/>
                          </a:rPr>
                          <m:t>3</m:t>
                        </m:r>
                      </m:den>
                    </m:f>
                  </m:oMath>
                </a14:m>
                <a:r>
                  <a:rPr lang="zh-CN" altLang="en-US" sz="2800" dirty="0" smtClean="0">
                    <a:solidFill>
                      <a:prstClr val="black"/>
                    </a:solidFill>
                    <a:latin typeface="微软雅黑" panose="020B0503020204020204" pitchFamily="34" charset="-122"/>
                    <a:ea typeface="微软雅黑" panose="020B0503020204020204" pitchFamily="34" charset="-122"/>
                  </a:rPr>
                  <a:t>的</a:t>
                </a:r>
                <a:r>
                  <a:rPr lang="zh-CN" altLang="en-US" sz="2800" dirty="0">
                    <a:solidFill>
                      <a:prstClr val="black"/>
                    </a:solidFill>
                    <a:latin typeface="微软雅黑" panose="020B0503020204020204" pitchFamily="34" charset="-122"/>
                    <a:ea typeface="微软雅黑" panose="020B0503020204020204" pitchFamily="34" charset="-122"/>
                  </a:rPr>
                  <a:t>大小。</a:t>
                </a:r>
              </a:p>
              <a:p>
                <a:pPr lvl="0"/>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把两个同样大小的圆分别平均分成</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份和</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份，通过比较各自</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份面积大小的方法，引导学生直观理解分数的大小。然后，进一步把这两个圆都平均分成</a:t>
                </a:r>
                <a:r>
                  <a:rPr lang="en-US" altLang="zh-CN" sz="2800" dirty="0">
                    <a:solidFill>
                      <a:prstClr val="black"/>
                    </a:solidFill>
                    <a:latin typeface="微软雅黑" panose="020B0503020204020204" pitchFamily="34" charset="-122"/>
                    <a:ea typeface="微软雅黑" panose="020B0503020204020204" pitchFamily="34" charset="-122"/>
                  </a:rPr>
                  <a:t>6</a:t>
                </a:r>
                <a:r>
                  <a:rPr lang="zh-CN" altLang="en-US" sz="2800" dirty="0">
                    <a:solidFill>
                      <a:prstClr val="black"/>
                    </a:solidFill>
                    <a:latin typeface="微软雅黑" panose="020B0503020204020204" pitchFamily="34" charset="-122"/>
                    <a:ea typeface="微软雅黑" panose="020B0503020204020204" pitchFamily="34" charset="-122"/>
                  </a:rPr>
                  <a:t>份，通过</a:t>
                </a:r>
                <a:r>
                  <a:rPr lang="zh-CN" altLang="en-US" sz="2800" dirty="0" smtClean="0">
                    <a:solidFill>
                      <a:prstClr val="black"/>
                    </a:solidFill>
                    <a:latin typeface="微软雅黑" panose="020B0503020204020204" pitchFamily="34" charset="-122"/>
                    <a:ea typeface="微软雅黑" panose="020B0503020204020204" pitchFamily="34" charset="-122"/>
                  </a:rPr>
                  <a:t>“</a:t>
                </a:r>
                <a14:m>
                  <m:oMath xmlns:m="http://schemas.openxmlformats.org/officeDocument/2006/math">
                    <m:f>
                      <m:fPr>
                        <m:ctrlPr>
                          <a:rPr lang="en-US" altLang="zh-CN" sz="2800" i="1">
                            <a:solidFill>
                              <a:prstClr val="black"/>
                            </a:solidFill>
                            <a:latin typeface="Cambria Math"/>
                            <a:ea typeface="微软雅黑" panose="020B0503020204020204" pitchFamily="34" charset="-122"/>
                          </a:rPr>
                        </m:ctrlPr>
                      </m:fPr>
                      <m:num>
                        <m:r>
                          <a:rPr lang="en-US" altLang="zh-CN" sz="2800" i="1">
                            <a:solidFill>
                              <a:prstClr val="black"/>
                            </a:solidFill>
                            <a:latin typeface="Cambria Math"/>
                            <a:ea typeface="微软雅黑" panose="020B0503020204020204" pitchFamily="34" charset="-122"/>
                          </a:rPr>
                          <m:t>1</m:t>
                        </m:r>
                      </m:num>
                      <m:den>
                        <m:r>
                          <a:rPr lang="en-US" altLang="zh-CN" sz="2800" i="1">
                            <a:solidFill>
                              <a:prstClr val="black"/>
                            </a:solidFill>
                            <a:latin typeface="Cambria Math"/>
                            <a:ea typeface="微软雅黑" panose="020B0503020204020204" pitchFamily="34" charset="-122"/>
                          </a:rPr>
                          <m:t>2</m:t>
                        </m:r>
                      </m:den>
                    </m:f>
                    <m:r>
                      <a:rPr lang="en-US" altLang="zh-CN" sz="2800" i="1">
                        <a:solidFill>
                          <a:prstClr val="black"/>
                        </a:solidFill>
                        <a:latin typeface="Cambria Math"/>
                        <a:ea typeface="微软雅黑" panose="020B0503020204020204" pitchFamily="34" charset="-122"/>
                      </a:rPr>
                      <m:t> </m:t>
                    </m:r>
                  </m:oMath>
                </a14:m>
                <a:r>
                  <a:rPr lang="en-US" altLang="zh-CN" sz="2800" dirty="0" smtClean="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ea typeface="微软雅黑" panose="020B0503020204020204" pitchFamily="34" charset="-122"/>
                  </a:rPr>
                  <a:t> </a:t>
                </a:r>
                <a14:m>
                  <m:oMath xmlns:m="http://schemas.openxmlformats.org/officeDocument/2006/math">
                    <m:f>
                      <m:fPr>
                        <m:ctrlPr>
                          <a:rPr lang="en-US" altLang="zh-CN" sz="2800" i="1">
                            <a:solidFill>
                              <a:prstClr val="black"/>
                            </a:solidFill>
                            <a:latin typeface="Cambria Math"/>
                            <a:ea typeface="微软雅黑" panose="020B0503020204020204" pitchFamily="34" charset="-122"/>
                          </a:rPr>
                        </m:ctrlPr>
                      </m:fPr>
                      <m:num>
                        <m:r>
                          <a:rPr lang="en-US" altLang="zh-CN" sz="2800" b="0" i="1" smtClean="0">
                            <a:solidFill>
                              <a:prstClr val="black"/>
                            </a:solidFill>
                            <a:latin typeface="Cambria Math"/>
                            <a:ea typeface="微软雅黑" panose="020B0503020204020204" pitchFamily="34" charset="-122"/>
                          </a:rPr>
                          <m:t>3</m:t>
                        </m:r>
                      </m:num>
                      <m:den>
                        <m:r>
                          <a:rPr lang="en-US" altLang="zh-CN" sz="2800" b="0" i="1" smtClean="0">
                            <a:solidFill>
                              <a:prstClr val="black"/>
                            </a:solidFill>
                            <a:latin typeface="Cambria Math"/>
                            <a:ea typeface="微软雅黑" panose="020B0503020204020204" pitchFamily="34" charset="-122"/>
                          </a:rPr>
                          <m:t>6</m:t>
                        </m:r>
                      </m:den>
                    </m:f>
                    <m:r>
                      <a:rPr lang="en-US" altLang="zh-CN" sz="2800" i="1">
                        <a:solidFill>
                          <a:prstClr val="black"/>
                        </a:solidFill>
                        <a:latin typeface="Cambria Math"/>
                        <a:ea typeface="微软雅黑" panose="020B0503020204020204" pitchFamily="34" charset="-122"/>
                      </a:rPr>
                      <m:t> </m:t>
                    </m:r>
                  </m:oMath>
                </a14:m>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ea typeface="微软雅黑" panose="020B0503020204020204" pitchFamily="34" charset="-122"/>
                  </a:rPr>
                  <a:t> </a:t>
                </a:r>
                <a14:m>
                  <m:oMath xmlns:m="http://schemas.openxmlformats.org/officeDocument/2006/math">
                    <m:f>
                      <m:fPr>
                        <m:ctrlPr>
                          <a:rPr lang="en-US" altLang="zh-CN" sz="2800" i="1">
                            <a:solidFill>
                              <a:prstClr val="black"/>
                            </a:solidFill>
                            <a:latin typeface="Cambria Math"/>
                            <a:ea typeface="微软雅黑" panose="020B0503020204020204" pitchFamily="34" charset="-122"/>
                          </a:rPr>
                        </m:ctrlPr>
                      </m:fPr>
                      <m:num>
                        <m:r>
                          <a:rPr lang="en-US" altLang="zh-CN" sz="2800" i="1">
                            <a:solidFill>
                              <a:prstClr val="black"/>
                            </a:solidFill>
                            <a:latin typeface="Cambria Math"/>
                            <a:ea typeface="微软雅黑" panose="020B0503020204020204" pitchFamily="34" charset="-122"/>
                          </a:rPr>
                          <m:t>1</m:t>
                        </m:r>
                      </m:num>
                      <m:den>
                        <m:r>
                          <a:rPr lang="en-US" altLang="zh-CN" sz="2800" b="0" i="1" smtClean="0">
                            <a:solidFill>
                              <a:prstClr val="black"/>
                            </a:solidFill>
                            <a:latin typeface="Cambria Math"/>
                            <a:ea typeface="微软雅黑" panose="020B0503020204020204" pitchFamily="34" charset="-122"/>
                          </a:rPr>
                          <m:t>3</m:t>
                        </m:r>
                      </m:den>
                    </m:f>
                    <m:r>
                      <a:rPr lang="en-US" altLang="zh-CN" sz="2800" i="1">
                        <a:solidFill>
                          <a:prstClr val="black"/>
                        </a:solidFill>
                        <a:latin typeface="Cambria Math"/>
                        <a:ea typeface="微软雅黑" panose="020B0503020204020204" pitchFamily="34" charset="-122"/>
                      </a:rPr>
                      <m:t> </m:t>
                    </m:r>
                  </m:oMath>
                </a14:m>
                <a:r>
                  <a:rPr lang="en-US" altLang="zh-CN" sz="2800" dirty="0" smtClean="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ea typeface="微软雅黑" panose="020B0503020204020204" pitchFamily="34" charset="-122"/>
                  </a:rPr>
                  <a:t> </a:t>
                </a:r>
                <a14:m>
                  <m:oMath xmlns:m="http://schemas.openxmlformats.org/officeDocument/2006/math">
                    <m:f>
                      <m:fPr>
                        <m:ctrlPr>
                          <a:rPr lang="en-US" altLang="zh-CN" sz="2800" i="1">
                            <a:solidFill>
                              <a:prstClr val="black"/>
                            </a:solidFill>
                            <a:latin typeface="Cambria Math"/>
                            <a:ea typeface="微软雅黑" panose="020B0503020204020204" pitchFamily="34" charset="-122"/>
                          </a:rPr>
                        </m:ctrlPr>
                      </m:fPr>
                      <m:num>
                        <m:r>
                          <a:rPr lang="en-US" altLang="zh-CN" sz="2800" b="0" i="1" smtClean="0">
                            <a:solidFill>
                              <a:prstClr val="black"/>
                            </a:solidFill>
                            <a:latin typeface="Cambria Math"/>
                            <a:ea typeface="微软雅黑" panose="020B0503020204020204" pitchFamily="34" charset="-122"/>
                          </a:rPr>
                          <m:t>2</m:t>
                        </m:r>
                      </m:num>
                      <m:den>
                        <m:r>
                          <a:rPr lang="en-US" altLang="zh-CN" sz="2800" b="0" i="1" smtClean="0">
                            <a:solidFill>
                              <a:prstClr val="black"/>
                            </a:solidFill>
                            <a:latin typeface="Cambria Math"/>
                            <a:ea typeface="微软雅黑" panose="020B0503020204020204" pitchFamily="34" charset="-122"/>
                          </a:rPr>
                          <m:t>6</m:t>
                        </m:r>
                      </m:den>
                    </m:f>
                    <m:r>
                      <a:rPr lang="en-US" altLang="zh-CN" sz="2800" i="1">
                        <a:solidFill>
                          <a:prstClr val="black"/>
                        </a:solidFill>
                        <a:latin typeface="Cambria Math"/>
                        <a:ea typeface="微软雅黑" panose="020B0503020204020204" pitchFamily="34" charset="-122"/>
                      </a:rPr>
                      <m:t> </m:t>
                    </m:r>
                  </m:oMath>
                </a14:m>
                <a:r>
                  <a:rPr lang="zh-CN" altLang="en-US" sz="2800" dirty="0" smtClean="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ea typeface="微软雅黑" panose="020B0503020204020204" pitchFamily="34" charset="-122"/>
                  </a:rPr>
                  <a:t> </a:t>
                </a:r>
                <a14:m>
                  <m:oMath xmlns:m="http://schemas.openxmlformats.org/officeDocument/2006/math">
                    <m:f>
                      <m:fPr>
                        <m:ctrlPr>
                          <a:rPr lang="en-US" altLang="zh-CN" sz="2800" i="1">
                            <a:solidFill>
                              <a:prstClr val="black"/>
                            </a:solidFill>
                            <a:latin typeface="Cambria Math"/>
                            <a:ea typeface="微软雅黑" panose="020B0503020204020204" pitchFamily="34" charset="-122"/>
                          </a:rPr>
                        </m:ctrlPr>
                      </m:fPr>
                      <m:num>
                        <m:r>
                          <a:rPr lang="en-US" altLang="zh-CN" sz="2800" i="1">
                            <a:solidFill>
                              <a:prstClr val="black"/>
                            </a:solidFill>
                            <a:latin typeface="Cambria Math"/>
                            <a:ea typeface="微软雅黑" panose="020B0503020204020204" pitchFamily="34" charset="-122"/>
                          </a:rPr>
                          <m:t>3</m:t>
                        </m:r>
                      </m:num>
                      <m:den>
                        <m:r>
                          <a:rPr lang="en-US" altLang="zh-CN" sz="2800" i="1">
                            <a:solidFill>
                              <a:prstClr val="black"/>
                            </a:solidFill>
                            <a:latin typeface="Cambria Math"/>
                            <a:ea typeface="微软雅黑" panose="020B0503020204020204" pitchFamily="34" charset="-122"/>
                          </a:rPr>
                          <m:t>6</m:t>
                        </m:r>
                      </m:den>
                    </m:f>
                    <m:r>
                      <a:rPr lang="en-US" altLang="zh-CN" sz="2800" i="1">
                        <a:solidFill>
                          <a:prstClr val="black"/>
                        </a:solidFill>
                        <a:latin typeface="Cambria Math"/>
                        <a:ea typeface="微软雅黑" panose="020B0503020204020204" pitchFamily="34" charset="-122"/>
                      </a:rPr>
                      <m:t> </m:t>
                    </m:r>
                  </m:oMath>
                </a14:m>
                <a:r>
                  <a:rPr lang="en-US" altLang="zh-CN" sz="2800" dirty="0" smtClean="0">
                    <a:solidFill>
                      <a:prstClr val="black"/>
                    </a:solidFill>
                    <a:latin typeface="微软雅黑" panose="020B0503020204020204" pitchFamily="34" charset="-122"/>
                    <a:ea typeface="微软雅黑" panose="020B0503020204020204" pitchFamily="34" charset="-122"/>
                  </a:rPr>
                  <a:t>&gt;</a:t>
                </a:r>
                <a:r>
                  <a:rPr lang="en-US" altLang="zh-CN" sz="2800" dirty="0" smtClean="0">
                    <a:solidFill>
                      <a:prstClr val="black"/>
                    </a:solidFill>
                    <a:ea typeface="微软雅黑" panose="020B0503020204020204" pitchFamily="34" charset="-122"/>
                  </a:rPr>
                  <a:t> </a:t>
                </a:r>
                <a14:m>
                  <m:oMath xmlns:m="http://schemas.openxmlformats.org/officeDocument/2006/math">
                    <m:f>
                      <m:fPr>
                        <m:ctrlPr>
                          <a:rPr lang="en-US" altLang="zh-CN" sz="2800" i="1">
                            <a:solidFill>
                              <a:prstClr val="black"/>
                            </a:solidFill>
                            <a:latin typeface="Cambria Math"/>
                            <a:ea typeface="微软雅黑" panose="020B0503020204020204" pitchFamily="34" charset="-122"/>
                          </a:rPr>
                        </m:ctrlPr>
                      </m:fPr>
                      <m:num>
                        <m:r>
                          <a:rPr lang="en-US" altLang="zh-CN" sz="2800" i="1">
                            <a:solidFill>
                              <a:prstClr val="black"/>
                            </a:solidFill>
                            <a:latin typeface="Cambria Math"/>
                            <a:ea typeface="微软雅黑" panose="020B0503020204020204" pitchFamily="34" charset="-122"/>
                          </a:rPr>
                          <m:t>2</m:t>
                        </m:r>
                      </m:num>
                      <m:den>
                        <m:r>
                          <a:rPr lang="en-US" altLang="zh-CN" sz="2800" i="1">
                            <a:solidFill>
                              <a:prstClr val="black"/>
                            </a:solidFill>
                            <a:latin typeface="Cambria Math"/>
                            <a:ea typeface="微软雅黑" panose="020B0503020204020204" pitchFamily="34" charset="-122"/>
                          </a:rPr>
                          <m:t>6</m:t>
                        </m:r>
                      </m:den>
                    </m:f>
                    <m:r>
                      <a:rPr lang="en-US" altLang="zh-CN" sz="2800" i="1">
                        <a:solidFill>
                          <a:prstClr val="black"/>
                        </a:solidFill>
                        <a:latin typeface="Cambria Math"/>
                        <a:ea typeface="微软雅黑" panose="020B0503020204020204" pitchFamily="34" charset="-122"/>
                      </a:rPr>
                      <m:t> </m:t>
                    </m:r>
                  </m:oMath>
                </a14:m>
                <a:r>
                  <a:rPr lang="zh-CN" altLang="en-US" sz="2800" dirty="0" smtClean="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所以</a:t>
                </a:r>
                <a14:m>
                  <m:oMath xmlns:m="http://schemas.openxmlformats.org/officeDocument/2006/math">
                    <m:f>
                      <m:fPr>
                        <m:ctrlPr>
                          <a:rPr lang="en-US" altLang="zh-CN" sz="2800" i="1">
                            <a:solidFill>
                              <a:prstClr val="black"/>
                            </a:solidFill>
                            <a:latin typeface="Cambria Math"/>
                            <a:ea typeface="微软雅黑" panose="020B0503020204020204" pitchFamily="34" charset="-122"/>
                          </a:rPr>
                        </m:ctrlPr>
                      </m:fPr>
                      <m:num>
                        <m:r>
                          <a:rPr lang="en-US" altLang="zh-CN" sz="2800" i="1">
                            <a:solidFill>
                              <a:prstClr val="black"/>
                            </a:solidFill>
                            <a:latin typeface="Cambria Math"/>
                            <a:ea typeface="微软雅黑" panose="020B0503020204020204" pitchFamily="34" charset="-122"/>
                          </a:rPr>
                          <m:t>1</m:t>
                        </m:r>
                      </m:num>
                      <m:den>
                        <m:r>
                          <a:rPr lang="en-US" altLang="zh-CN" sz="2800" i="1">
                            <a:solidFill>
                              <a:prstClr val="black"/>
                            </a:solidFill>
                            <a:latin typeface="Cambria Math"/>
                            <a:ea typeface="微软雅黑" panose="020B0503020204020204" pitchFamily="34" charset="-122"/>
                          </a:rPr>
                          <m:t>2</m:t>
                        </m:r>
                      </m:den>
                    </m:f>
                    <m:r>
                      <a:rPr lang="zh-CN" altLang="en-US" sz="2800" b="0" i="1" smtClean="0">
                        <a:solidFill>
                          <a:prstClr val="black"/>
                        </a:solidFill>
                        <a:latin typeface="Cambria Math"/>
                        <a:ea typeface="微软雅黑" panose="020B0503020204020204" pitchFamily="34" charset="-122"/>
                      </a:rPr>
                      <m:t>＞</m:t>
                    </m:r>
                    <m:f>
                      <m:fPr>
                        <m:ctrlPr>
                          <a:rPr lang="en-US" altLang="zh-CN" sz="2800" i="1">
                            <a:solidFill>
                              <a:prstClr val="black"/>
                            </a:solidFill>
                            <a:latin typeface="Cambria Math"/>
                            <a:ea typeface="微软雅黑" panose="020B0503020204020204" pitchFamily="34" charset="-122"/>
                          </a:rPr>
                        </m:ctrlPr>
                      </m:fPr>
                      <m:num>
                        <m:r>
                          <a:rPr lang="en-US" altLang="zh-CN" sz="2800" i="1">
                            <a:solidFill>
                              <a:prstClr val="black"/>
                            </a:solidFill>
                            <a:latin typeface="Cambria Math"/>
                            <a:ea typeface="微软雅黑" panose="020B0503020204020204" pitchFamily="34" charset="-122"/>
                          </a:rPr>
                          <m:t>1</m:t>
                        </m:r>
                      </m:num>
                      <m:den>
                        <m:r>
                          <a:rPr lang="en-US" altLang="zh-CN" sz="2800" i="1">
                            <a:solidFill>
                              <a:prstClr val="black"/>
                            </a:solidFill>
                            <a:latin typeface="Cambria Math"/>
                            <a:ea typeface="微软雅黑" panose="020B0503020204020204" pitchFamily="34" charset="-122"/>
                          </a:rPr>
                          <m:t>3</m:t>
                        </m:r>
                      </m:den>
                    </m:f>
                  </m:oMath>
                </a14:m>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，帮助学生理解分数单位之间的关系，知道只有在相同单位下才能比较分数的大小。这个法则与整数比较大小的法则是一致的</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mc:Choice>
        <mc:Fallback xmlns="">
          <p:sp>
            <p:nvSpPr>
              <p:cNvPr id="5" name="文本框 4"/>
              <p:cNvSpPr txBox="1">
                <a:spLocks noRot="1" noChangeAspect="1" noMove="1" noResize="1" noEditPoints="1" noAdjustHandles="1" noChangeArrowheads="1" noChangeShapeType="1" noTextEdit="1"/>
              </p:cNvSpPr>
              <p:nvPr/>
            </p:nvSpPr>
            <p:spPr>
              <a:xfrm>
                <a:off x="814317" y="1726324"/>
                <a:ext cx="10365928" cy="4510722"/>
              </a:xfrm>
              <a:prstGeom prst="rect">
                <a:avLst/>
              </a:prstGeom>
              <a:blipFill rotWithShape="1">
                <a:blip r:embed="rId4"/>
                <a:stretch>
                  <a:fillRect l="-1235" t="-1351" r="-4588" b="-2838"/>
                </a:stretch>
              </a:blipFill>
            </p:spPr>
            <p:txBody>
              <a:bodyPr/>
              <a:lstStyle/>
              <a:p>
                <a:r>
                  <a:rPr lang="zh-CN" altLang="en-US">
                    <a:noFill/>
                  </a:rPr>
                  <a:t> </a:t>
                </a:r>
              </a:p>
            </p:txBody>
          </p:sp>
        </mc:Fallback>
      </mc:AlternateContent>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0367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0344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24750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48001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76991369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616648"/>
          </a:xfrm>
          <a:prstGeom prst="rect">
            <a:avLst/>
          </a:prstGeom>
          <a:noFill/>
        </p:spPr>
        <p:txBody>
          <a:bodyPr wrap="square" rtlCol="0">
            <a:spAutoFit/>
          </a:bodyPr>
          <a:lstStyle/>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）在解决简单实际问题的过程中，理解四则运算的意义，能进行整数四则混合运算。</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）探索并理解运算律（加法交换律和结合律、乘法交换律和结合律、乘法对加法的分配律），能用字母表示运算律。</a:t>
            </a:r>
          </a:p>
          <a:p>
            <a:pPr lvl="0">
              <a:lnSpc>
                <a:spcPct val="15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）会运用数描述生活情境中事物的特</a:t>
            </a:r>
            <a:r>
              <a:rPr lang="zh-CN" altLang="en-US" sz="2800" dirty="0" smtClean="0">
                <a:solidFill>
                  <a:prstClr val="black"/>
                </a:solidFill>
                <a:latin typeface="微软雅黑" panose="020B0503020204020204" pitchFamily="34" charset="-122"/>
                <a:ea typeface="微软雅黑" panose="020B0503020204020204" pitchFamily="34" charset="-122"/>
              </a:rPr>
              <a:t>征，</a:t>
            </a:r>
            <a:r>
              <a:rPr lang="zh-CN" altLang="en-US" sz="2800" dirty="0">
                <a:solidFill>
                  <a:prstClr val="black"/>
                </a:solidFill>
                <a:latin typeface="微软雅黑" panose="020B0503020204020204" pitchFamily="34" charset="-122"/>
                <a:ea typeface="微软雅黑" panose="020B0503020204020204" pitchFamily="34" charset="-122"/>
              </a:rPr>
              <a:t>逐步形成数感、运算能力和初步的推理意识。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76991369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573560"/>
          </a:xfrm>
          <a:prstGeom prst="rect">
            <a:avLst/>
          </a:prstGeom>
          <a:noFill/>
        </p:spPr>
        <p:txBody>
          <a:bodyPr wrap="square" rtlCol="0">
            <a:spAutoFit/>
          </a:bodyPr>
          <a:lstStyle/>
          <a:p>
            <a:pPr lvl="0">
              <a:lnSpc>
                <a:spcPct val="130000"/>
              </a:lnSpc>
            </a:pPr>
            <a:r>
              <a:rPr lang="en-US" altLang="zh-CN" sz="2800" b="1" dirty="0">
                <a:solidFill>
                  <a:prstClr val="black"/>
                </a:solidFill>
                <a:latin typeface="微软雅黑" panose="020B0503020204020204" pitchFamily="34" charset="-122"/>
                <a:ea typeface="微软雅黑" panose="020B0503020204020204" pitchFamily="34" charset="-122"/>
              </a:rPr>
              <a:t>1</a:t>
            </a:r>
            <a:r>
              <a:rPr lang="zh-CN" altLang="en-US" sz="2800" b="1" dirty="0">
                <a:solidFill>
                  <a:prstClr val="black"/>
                </a:solidFill>
                <a:latin typeface="微软雅黑" panose="020B0503020204020204" pitchFamily="34" charset="-122"/>
                <a:ea typeface="微软雅黑" panose="020B0503020204020204" pitchFamily="34" charset="-122"/>
              </a:rPr>
              <a:t>、数与运算</a:t>
            </a: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生活中的数</a:t>
            </a: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某学校为学生编号，设定末尾用</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表示男生，用</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表示女生。例如，</a:t>
            </a:r>
            <a:r>
              <a:rPr lang="en-US" altLang="zh-CN" sz="2800" dirty="0">
                <a:solidFill>
                  <a:prstClr val="black"/>
                </a:solidFill>
                <a:latin typeface="微软雅黑" panose="020B0503020204020204" pitchFamily="34" charset="-122"/>
                <a:ea typeface="微软雅黑" panose="020B0503020204020204" pitchFamily="34" charset="-122"/>
              </a:rPr>
              <a:t>202103321</a:t>
            </a:r>
            <a:r>
              <a:rPr lang="zh-CN" altLang="en-US" sz="2800" dirty="0">
                <a:solidFill>
                  <a:prstClr val="black"/>
                </a:solidFill>
                <a:latin typeface="微软雅黑" panose="020B0503020204020204" pitchFamily="34" charset="-122"/>
                <a:ea typeface="微软雅黑" panose="020B0503020204020204" pitchFamily="34" charset="-122"/>
              </a:rPr>
              <a:t>表示“</a:t>
            </a:r>
            <a:r>
              <a:rPr lang="en-US" altLang="zh-CN" sz="2800" dirty="0">
                <a:solidFill>
                  <a:prstClr val="black"/>
                </a:solidFill>
                <a:latin typeface="微软雅黑" panose="020B0503020204020204" pitchFamily="34" charset="-122"/>
                <a:ea typeface="微软雅黑" panose="020B0503020204020204" pitchFamily="34" charset="-122"/>
              </a:rPr>
              <a:t>2021</a:t>
            </a:r>
            <a:r>
              <a:rPr lang="zh-CN" altLang="en-US" sz="2800" dirty="0">
                <a:solidFill>
                  <a:prstClr val="black"/>
                </a:solidFill>
                <a:latin typeface="微软雅黑" panose="020B0503020204020204" pitchFamily="34" charset="-122"/>
                <a:ea typeface="微软雅黑" panose="020B0503020204020204" pitchFamily="34" charset="-122"/>
              </a:rPr>
              <a:t>年入学的（</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）班的第</a:t>
            </a:r>
            <a:r>
              <a:rPr lang="en-US" altLang="zh-CN" sz="2800" dirty="0">
                <a:solidFill>
                  <a:prstClr val="black"/>
                </a:solidFill>
                <a:latin typeface="微软雅黑" panose="020B0503020204020204" pitchFamily="34" charset="-122"/>
                <a:ea typeface="微软雅黑" panose="020B0503020204020204" pitchFamily="34" charset="-122"/>
              </a:rPr>
              <a:t>32</a:t>
            </a:r>
            <a:r>
              <a:rPr lang="zh-CN" altLang="en-US" sz="2800" dirty="0">
                <a:solidFill>
                  <a:prstClr val="black"/>
                </a:solidFill>
                <a:latin typeface="微软雅黑" panose="020B0503020204020204" pitchFamily="34" charset="-122"/>
                <a:ea typeface="微软雅黑" panose="020B0503020204020204" pitchFamily="34" charset="-122"/>
              </a:rPr>
              <a:t>号同学，该同学是男生”，那么</a:t>
            </a:r>
            <a:r>
              <a:rPr lang="en-US" altLang="zh-CN" sz="2800" dirty="0">
                <a:solidFill>
                  <a:prstClr val="black"/>
                </a:solidFill>
                <a:latin typeface="微软雅黑" panose="020B0503020204020204" pitchFamily="34" charset="-122"/>
                <a:ea typeface="微软雅黑" panose="020B0503020204020204" pitchFamily="34" charset="-122"/>
              </a:rPr>
              <a:t>202104302</a:t>
            </a:r>
            <a:r>
              <a:rPr lang="zh-CN" altLang="en-US" sz="2800" dirty="0">
                <a:solidFill>
                  <a:prstClr val="black"/>
                </a:solidFill>
                <a:latin typeface="微软雅黑" panose="020B0503020204020204" pitchFamily="34" charset="-122"/>
                <a:ea typeface="微软雅黑" panose="020B0503020204020204" pitchFamily="34" charset="-122"/>
              </a:rPr>
              <a:t>表示什么？</a:t>
            </a:r>
          </a:p>
          <a:p>
            <a:pPr lvl="0">
              <a:lnSpc>
                <a:spcPct val="13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这个例子启发学生思考，编号提供给我们一些什么信息。例如，一个年级最多有多少个班，一个班最多有多少名学生。可以引导学生设计本校的学生编号方案</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76991369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539430"/>
          </a:xfrm>
          <a:prstGeom prst="rect">
            <a:avLst/>
          </a:prstGeom>
          <a:noFill/>
        </p:spPr>
        <p:txBody>
          <a:bodyPr wrap="square" rtlCol="0">
            <a:spAutoFit/>
          </a:bodyPr>
          <a:lstStyle/>
          <a:p>
            <a:pPr lvl="0">
              <a:lnSpc>
                <a:spcPct val="20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）在实际情境中，运用数和数的运算解决问题；在解决实际问题的过程中，能结合具体情境，选择合适的单位进行简单估算，体会估算在生活中的作用。</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76991369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634734" cy="4573560"/>
          </a:xfrm>
          <a:prstGeom prst="rect">
            <a:avLst/>
          </a:prstGeom>
          <a:noFill/>
        </p:spPr>
        <p:txBody>
          <a:bodyPr wrap="square" rtlCol="0">
            <a:spAutoFit/>
          </a:bodyPr>
          <a:lstStyle/>
          <a:p>
            <a:pPr lvl="0">
              <a:lnSpc>
                <a:spcPct val="13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现实生活中的估算</a:t>
            </a: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学</a:t>
            </a:r>
            <a:r>
              <a:rPr lang="zh-CN" altLang="en-US" sz="2800" dirty="0">
                <a:solidFill>
                  <a:prstClr val="black"/>
                </a:solidFill>
                <a:latin typeface="微软雅黑" panose="020B0503020204020204" pitchFamily="34" charset="-122"/>
                <a:ea typeface="微软雅黑" panose="020B0503020204020204" pitchFamily="34" charset="-122"/>
              </a:rPr>
              <a:t>校组织</a:t>
            </a:r>
            <a:r>
              <a:rPr lang="en-US" altLang="zh-CN" sz="2800" dirty="0">
                <a:solidFill>
                  <a:prstClr val="black"/>
                </a:solidFill>
                <a:latin typeface="微软雅黑" panose="020B0503020204020204" pitchFamily="34" charset="-122"/>
                <a:ea typeface="微软雅黑" panose="020B0503020204020204" pitchFamily="34" charset="-122"/>
              </a:rPr>
              <a:t>987</a:t>
            </a:r>
            <a:r>
              <a:rPr lang="zh-CN" altLang="en-US" sz="2800" dirty="0">
                <a:solidFill>
                  <a:prstClr val="black"/>
                </a:solidFill>
                <a:latin typeface="微软雅黑" panose="020B0503020204020204" pitchFamily="34" charset="-122"/>
                <a:ea typeface="微软雅黑" panose="020B0503020204020204" pitchFamily="34" charset="-122"/>
              </a:rPr>
              <a:t>名学生去公园游玩。如果公园的门票每张</a:t>
            </a:r>
            <a:r>
              <a:rPr lang="en-US" altLang="zh-CN" sz="2800" dirty="0">
                <a:solidFill>
                  <a:prstClr val="black"/>
                </a:solidFill>
                <a:latin typeface="微软雅黑" panose="020B0503020204020204" pitchFamily="34" charset="-122"/>
                <a:ea typeface="微软雅黑" panose="020B0503020204020204" pitchFamily="34" charset="-122"/>
              </a:rPr>
              <a:t>8</a:t>
            </a:r>
            <a:r>
              <a:rPr lang="zh-CN" altLang="en-US" sz="2800" dirty="0">
                <a:solidFill>
                  <a:prstClr val="black"/>
                </a:solidFill>
                <a:latin typeface="微软雅黑" panose="020B0503020204020204" pitchFamily="34" charset="-122"/>
                <a:ea typeface="微软雅黑" panose="020B0503020204020204" pitchFamily="34" charset="-122"/>
              </a:rPr>
              <a:t>元，</a:t>
            </a:r>
            <a:r>
              <a:rPr lang="en-US" altLang="zh-CN" sz="2800" dirty="0">
                <a:solidFill>
                  <a:prstClr val="black"/>
                </a:solidFill>
                <a:latin typeface="微软雅黑" panose="020B0503020204020204" pitchFamily="34" charset="-122"/>
                <a:ea typeface="微软雅黑" panose="020B0503020204020204" pitchFamily="34" charset="-122"/>
              </a:rPr>
              <a:t>8 000</a:t>
            </a:r>
            <a:r>
              <a:rPr lang="zh-CN" altLang="en-US" sz="2800" dirty="0">
                <a:solidFill>
                  <a:prstClr val="black"/>
                </a:solidFill>
                <a:latin typeface="微软雅黑" panose="020B0503020204020204" pitchFamily="34" charset="-122"/>
                <a:ea typeface="微软雅黑" panose="020B0503020204020204" pitchFamily="34" charset="-122"/>
              </a:rPr>
              <a:t>元够不够？</a:t>
            </a:r>
          </a:p>
          <a:p>
            <a:pPr lvl="0">
              <a:lnSpc>
                <a:spcPct val="13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在日常生活中，许多问题并不需要精确的答案。这个例子可以让学生了解在什么样的情境中需要估算，认识到能结合具体情境选择适当的单位是估算的关键。例如，在此例中把</a:t>
            </a:r>
            <a:r>
              <a:rPr lang="en-US" altLang="zh-CN" sz="2800" dirty="0">
                <a:solidFill>
                  <a:prstClr val="black"/>
                </a:solidFill>
                <a:latin typeface="微软雅黑" panose="020B0503020204020204" pitchFamily="34" charset="-122"/>
                <a:ea typeface="微软雅黑" panose="020B0503020204020204" pitchFamily="34" charset="-122"/>
              </a:rPr>
              <a:t>987</a:t>
            </a:r>
            <a:r>
              <a:rPr lang="zh-CN" altLang="en-US" sz="2800" dirty="0">
                <a:solidFill>
                  <a:prstClr val="black"/>
                </a:solidFill>
                <a:latin typeface="微软雅黑" panose="020B0503020204020204" pitchFamily="34" charset="-122"/>
                <a:ea typeface="微软雅黑" panose="020B0503020204020204" pitchFamily="34" charset="-122"/>
              </a:rPr>
              <a:t>人看</a:t>
            </a:r>
            <a:r>
              <a:rPr lang="zh-CN" altLang="en-US" sz="2800" dirty="0" smtClean="0">
                <a:solidFill>
                  <a:prstClr val="black"/>
                </a:solidFill>
                <a:latin typeface="微软雅黑" panose="020B0503020204020204" pitchFamily="34" charset="-122"/>
                <a:ea typeface="微软雅黑" panose="020B0503020204020204" pitchFamily="34" charset="-122"/>
              </a:rPr>
              <a:t>成    </a:t>
            </a:r>
            <a:r>
              <a:rPr lang="en-US" altLang="zh-CN" sz="2800" dirty="0" smtClean="0">
                <a:solidFill>
                  <a:prstClr val="black"/>
                </a:solidFill>
                <a:latin typeface="微软雅黑" panose="020B0503020204020204" pitchFamily="34" charset="-122"/>
                <a:ea typeface="微软雅黑" panose="020B0503020204020204" pitchFamily="34" charset="-122"/>
              </a:rPr>
              <a:t>1 </a:t>
            </a:r>
            <a:r>
              <a:rPr lang="en-US" altLang="zh-CN" sz="2800" dirty="0">
                <a:solidFill>
                  <a:prstClr val="black"/>
                </a:solidFill>
                <a:latin typeface="微软雅黑" panose="020B0503020204020204" pitchFamily="34" charset="-122"/>
                <a:ea typeface="微软雅黑" panose="020B0503020204020204" pitchFamily="34" charset="-122"/>
              </a:rPr>
              <a:t>000</a:t>
            </a:r>
            <a:r>
              <a:rPr lang="zh-CN" altLang="en-US" sz="2800" dirty="0">
                <a:solidFill>
                  <a:prstClr val="black"/>
                </a:solidFill>
                <a:latin typeface="微软雅黑" panose="020B0503020204020204" pitchFamily="34" charset="-122"/>
                <a:ea typeface="微软雅黑" panose="020B0503020204020204" pitchFamily="34" charset="-122"/>
              </a:rPr>
              <a:t>人，</a:t>
            </a:r>
            <a:r>
              <a:rPr lang="en-US" altLang="zh-CN" sz="2800" dirty="0">
                <a:solidFill>
                  <a:prstClr val="black"/>
                </a:solidFill>
                <a:latin typeface="微软雅黑" panose="020B0503020204020204" pitchFamily="34" charset="-122"/>
                <a:ea typeface="微软雅黑" panose="020B0503020204020204" pitchFamily="34" charset="-122"/>
              </a:rPr>
              <a:t>8 000</a:t>
            </a:r>
            <a:r>
              <a:rPr lang="zh-CN" altLang="en-US" sz="2800" dirty="0">
                <a:solidFill>
                  <a:prstClr val="black"/>
                </a:solidFill>
                <a:latin typeface="微软雅黑" panose="020B0503020204020204" pitchFamily="34" charset="-122"/>
                <a:ea typeface="微软雅黑" panose="020B0503020204020204" pitchFamily="34" charset="-122"/>
              </a:rPr>
              <a:t>元是够的，这里适当的单位是“</a:t>
            </a:r>
            <a:r>
              <a:rPr lang="en-US" altLang="zh-CN" sz="2800" dirty="0">
                <a:solidFill>
                  <a:prstClr val="black"/>
                </a:solidFill>
                <a:latin typeface="微软雅黑" panose="020B0503020204020204" pitchFamily="34" charset="-122"/>
                <a:ea typeface="微软雅黑" panose="020B0503020204020204" pitchFamily="34" charset="-122"/>
              </a:rPr>
              <a:t>1 000</a:t>
            </a:r>
            <a:r>
              <a:rPr lang="zh-CN" altLang="en-US" sz="2800" dirty="0">
                <a:solidFill>
                  <a:prstClr val="black"/>
                </a:solidFill>
                <a:latin typeface="微软雅黑" panose="020B0503020204020204" pitchFamily="34" charset="-122"/>
                <a:ea typeface="微软雅黑" panose="020B0503020204020204" pitchFamily="34" charset="-122"/>
              </a:rPr>
              <a:t>人”。</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1246663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97031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现实生活中的估算</a:t>
            </a:r>
          </a:p>
          <a:p>
            <a:pPr lvl="0">
              <a:lnSpc>
                <a:spcPct val="150000"/>
              </a:lnSpc>
            </a:pPr>
            <a:r>
              <a:rPr lang="zh-CN" altLang="en-US" sz="2800" dirty="0" smtClean="0">
                <a:solidFill>
                  <a:prstClr val="black"/>
                </a:solidFill>
                <a:latin typeface="微软雅黑" panose="020B0503020204020204" pitchFamily="34" charset="-122"/>
                <a:ea typeface="微软雅黑" panose="020B0503020204020204" pitchFamily="34" charset="-122"/>
              </a:rPr>
              <a:t>在</a:t>
            </a:r>
            <a:r>
              <a:rPr lang="zh-CN" altLang="en-US" sz="2800" dirty="0">
                <a:solidFill>
                  <a:prstClr val="black"/>
                </a:solidFill>
                <a:latin typeface="微软雅黑" panose="020B0503020204020204" pitchFamily="34" charset="-122"/>
                <a:ea typeface="微软雅黑" panose="020B0503020204020204" pitchFamily="34" charset="-122"/>
              </a:rPr>
              <a:t>估计长度、质量和其他度量值时也需要选择合适的单位。一般来说，估计教室的长度时以“米”为单位，估计书本的长度时以“厘米”为单位。此外，还可以引导学生选用自己熟悉的物体的长度为单位，如步长、臂长等。</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1246663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2677656"/>
          </a:xfrm>
          <a:prstGeom prst="rect">
            <a:avLst/>
          </a:prstGeom>
          <a:noFill/>
        </p:spPr>
        <p:txBody>
          <a:bodyPr wrap="square" rtlCol="0">
            <a:spAutoFit/>
          </a:bodyPr>
          <a:lstStyle/>
          <a:p>
            <a:pPr lvl="0">
              <a:lnSpc>
                <a:spcPct val="20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）能借助计算器进行计算，解决简单的实际问题，探索简单的规</a:t>
            </a:r>
            <a:r>
              <a:rPr lang="zh-CN" altLang="en-US" sz="2800" dirty="0" smtClean="0">
                <a:solidFill>
                  <a:prstClr val="black"/>
                </a:solidFill>
                <a:latin typeface="微软雅黑" panose="020B0503020204020204" pitchFamily="34" charset="-122"/>
                <a:ea typeface="微软雅黑" panose="020B0503020204020204" pitchFamily="34" charset="-122"/>
              </a:rPr>
              <a:t>律。</a:t>
            </a:r>
            <a:endParaRPr lang="zh-CN" altLang="en-US" sz="28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1246663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832092"/>
          </a:xfrm>
          <a:prstGeom prst="rect">
            <a:avLst/>
          </a:prstGeom>
          <a:noFill/>
        </p:spPr>
        <p:txBody>
          <a:bodyPr wrap="square" rtlCol="0">
            <a:spAutoFit/>
          </a:bodyPr>
          <a:lstStyle/>
          <a:p>
            <a:pPr lvl="0"/>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利</a:t>
            </a:r>
            <a:r>
              <a:rPr lang="zh-CN" altLang="en-US" sz="2800" dirty="0">
                <a:solidFill>
                  <a:prstClr val="black"/>
                </a:solidFill>
                <a:latin typeface="微软雅黑" panose="020B0503020204020204" pitchFamily="34" charset="-122"/>
                <a:ea typeface="微软雅黑" panose="020B0503020204020204" pitchFamily="34" charset="-122"/>
              </a:rPr>
              <a:t>用计算器探索规律</a:t>
            </a:r>
          </a:p>
          <a:p>
            <a:pPr lvl="0"/>
            <a:r>
              <a:rPr lang="zh-CN" altLang="en-US" sz="2800" dirty="0">
                <a:solidFill>
                  <a:prstClr val="black"/>
                </a:solidFill>
                <a:latin typeface="微软雅黑" panose="020B0503020204020204" pitchFamily="34" charset="-122"/>
                <a:ea typeface="微软雅黑" panose="020B0503020204020204" pitchFamily="34" charset="-122"/>
              </a:rPr>
              <a:t>利用计算器计算</a:t>
            </a:r>
            <a:r>
              <a:rPr lang="en-US" altLang="zh-CN" sz="2800" dirty="0">
                <a:solidFill>
                  <a:prstClr val="black"/>
                </a:solidFill>
                <a:latin typeface="微软雅黑" panose="020B0503020204020204" pitchFamily="34" charset="-122"/>
                <a:ea typeface="微软雅黑" panose="020B0503020204020204" pitchFamily="34" charset="-122"/>
              </a:rPr>
              <a:t>15×15</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25×25</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95×95</a:t>
            </a:r>
            <a:r>
              <a:rPr lang="zh-CN" altLang="en-US" sz="2800" dirty="0">
                <a:solidFill>
                  <a:prstClr val="black"/>
                </a:solidFill>
                <a:latin typeface="微软雅黑" panose="020B0503020204020204" pitchFamily="34" charset="-122"/>
                <a:ea typeface="微软雅黑" panose="020B0503020204020204" pitchFamily="34" charset="-122"/>
              </a:rPr>
              <a:t>，并探索规律。</a:t>
            </a:r>
          </a:p>
          <a:p>
            <a:pPr lvl="0"/>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引导学生利用计算器进行重复性的计算，从中发现一些有趣的规律。例如，在下面计算中观察结果与因数的关系，发现以下规律：</a:t>
            </a:r>
          </a:p>
          <a:p>
            <a:pPr lvl="0"/>
            <a:r>
              <a:rPr lang="en-US" altLang="zh-CN" sz="2800" dirty="0">
                <a:solidFill>
                  <a:prstClr val="black"/>
                </a:solidFill>
                <a:latin typeface="微软雅黑" panose="020B0503020204020204" pitchFamily="34" charset="-122"/>
                <a:ea typeface="微软雅黑" panose="020B0503020204020204" pitchFamily="34" charset="-122"/>
              </a:rPr>
              <a:t>15×15=225=1×2×100+25</a:t>
            </a:r>
            <a:r>
              <a:rPr lang="zh-CN" altLang="en-US" sz="2800" dirty="0">
                <a:solidFill>
                  <a:prstClr val="black"/>
                </a:solidFill>
                <a:latin typeface="微软雅黑" panose="020B0503020204020204" pitchFamily="34" charset="-122"/>
                <a:ea typeface="微软雅黑" panose="020B0503020204020204" pitchFamily="34" charset="-122"/>
              </a:rPr>
              <a:t>，</a:t>
            </a:r>
          </a:p>
          <a:p>
            <a:pPr lvl="0"/>
            <a:r>
              <a:rPr lang="en-US" altLang="zh-CN" sz="2800" dirty="0">
                <a:solidFill>
                  <a:prstClr val="black"/>
                </a:solidFill>
                <a:latin typeface="微软雅黑" panose="020B0503020204020204" pitchFamily="34" charset="-122"/>
                <a:ea typeface="微软雅黑" panose="020B0503020204020204" pitchFamily="34" charset="-122"/>
              </a:rPr>
              <a:t>25×25=625=2×3×100+25</a:t>
            </a:r>
            <a:r>
              <a:rPr lang="zh-CN" altLang="en-US" sz="2800" dirty="0">
                <a:solidFill>
                  <a:prstClr val="black"/>
                </a:solidFill>
                <a:latin typeface="微软雅黑" panose="020B0503020204020204" pitchFamily="34" charset="-122"/>
                <a:ea typeface="微软雅黑" panose="020B0503020204020204" pitchFamily="34" charset="-122"/>
              </a:rPr>
              <a:t>，</a:t>
            </a:r>
          </a:p>
          <a:p>
            <a:pPr lvl="0"/>
            <a:r>
              <a:rPr lang="en-US" altLang="zh-CN" sz="2800" dirty="0">
                <a:solidFill>
                  <a:prstClr val="black"/>
                </a:solidFill>
                <a:latin typeface="微软雅黑" panose="020B0503020204020204" pitchFamily="34" charset="-122"/>
                <a:ea typeface="微软雅黑" panose="020B0503020204020204" pitchFamily="34" charset="-122"/>
              </a:rPr>
              <a:t>35×35=1 225=3×4×100+25</a:t>
            </a:r>
            <a:r>
              <a:rPr lang="zh-CN" altLang="en-US" sz="2800" dirty="0">
                <a:solidFill>
                  <a:prstClr val="black"/>
                </a:solidFill>
                <a:latin typeface="微软雅黑" panose="020B0503020204020204" pitchFamily="34" charset="-122"/>
                <a:ea typeface="微软雅黑" panose="020B0503020204020204" pitchFamily="34" charset="-122"/>
              </a:rPr>
              <a:t>，</a:t>
            </a:r>
          </a:p>
          <a:p>
            <a:pPr lvl="0"/>
            <a:r>
              <a:rPr lang="en-US" altLang="zh-CN" sz="2800" dirty="0">
                <a:solidFill>
                  <a:prstClr val="black"/>
                </a:solidFill>
                <a:latin typeface="微软雅黑" panose="020B0503020204020204" pitchFamily="34" charset="-122"/>
                <a:ea typeface="微软雅黑" panose="020B0503020204020204" pitchFamily="34" charset="-122"/>
              </a:rPr>
              <a:t>…</a:t>
            </a:r>
          </a:p>
          <a:p>
            <a:pPr lvl="0"/>
            <a:r>
              <a:rPr lang="zh-CN" altLang="en-US" sz="2800" dirty="0">
                <a:solidFill>
                  <a:prstClr val="black"/>
                </a:solidFill>
                <a:latin typeface="微软雅黑" panose="020B0503020204020204" pitchFamily="34" charset="-122"/>
                <a:ea typeface="微软雅黑" panose="020B0503020204020204" pitchFamily="34" charset="-122"/>
              </a:rPr>
              <a:t>这个规律在实际运算中是有意义的。</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1246663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矩形 8"/>
          <p:cNvSpPr/>
          <p:nvPr/>
        </p:nvSpPr>
        <p:spPr>
          <a:xfrm>
            <a:off x="377026" y="1356692"/>
            <a:ext cx="11435529" cy="4932340"/>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矩形 10"/>
          <p:cNvSpPr/>
          <p:nvPr/>
        </p:nvSpPr>
        <p:spPr>
          <a:xfrm>
            <a:off x="377026" y="1065861"/>
            <a:ext cx="5090716" cy="551817"/>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752240" y="1748494"/>
            <a:ext cx="10614495" cy="3539430"/>
          </a:xfrm>
          <a:prstGeom prst="rect">
            <a:avLst/>
          </a:prstGeom>
          <a:noFill/>
        </p:spPr>
        <p:txBody>
          <a:bodyPr wrap="square" rtlCol="0">
            <a:spAutoFit/>
          </a:bodyPr>
          <a:lstStyle/>
          <a:p>
            <a:pPr marL="457200" lvl="0" indent="-457200">
              <a:lnSpc>
                <a:spcPct val="200000"/>
              </a:lnSpc>
              <a:buClr>
                <a:srgbClr val="314371"/>
              </a:buClr>
              <a:buSzPct val="70000"/>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课程内容的组织要</a:t>
            </a:r>
            <a:r>
              <a:rPr lang="zh-CN" altLang="en-US" sz="2800" dirty="0" smtClean="0">
                <a:solidFill>
                  <a:prstClr val="black"/>
                </a:solidFill>
                <a:latin typeface="微软雅黑" panose="020B0503020204020204" pitchFamily="34" charset="-122"/>
                <a:ea typeface="微软雅黑" panose="020B0503020204020204" pitchFamily="34" charset="-122"/>
              </a:rPr>
              <a:t>重视</a:t>
            </a:r>
            <a:r>
              <a:rPr lang="zh-CN" altLang="en-US" sz="2800" dirty="0">
                <a:solidFill>
                  <a:prstClr val="black"/>
                </a:solidFill>
                <a:latin typeface="微软雅黑" panose="020B0503020204020204" pitchFamily="34" charset="-122"/>
                <a:ea typeface="微软雅黑" panose="020B0503020204020204" pitchFamily="34" charset="-122"/>
              </a:rPr>
              <a:t>过程</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处理好过程与</a:t>
            </a:r>
            <a:r>
              <a:rPr lang="zh-CN" altLang="en-US" sz="2800" dirty="0" smtClean="0">
                <a:solidFill>
                  <a:prstClr val="black"/>
                </a:solidFill>
                <a:latin typeface="微软雅黑" panose="020B0503020204020204" pitchFamily="34" charset="-122"/>
                <a:ea typeface="微软雅黑" panose="020B0503020204020204" pitchFamily="34" charset="-122"/>
              </a:rPr>
              <a:t>结果的关系</a:t>
            </a:r>
            <a:r>
              <a:rPr lang="zh-CN" altLang="en-US" sz="2800" dirty="0">
                <a:solidFill>
                  <a:prstClr val="black"/>
                </a:solidFill>
                <a:latin typeface="微软雅黑" panose="020B0503020204020204" pitchFamily="34" charset="-122"/>
                <a:ea typeface="微软雅黑" panose="020B0503020204020204" pitchFamily="34" charset="-122"/>
              </a:rPr>
              <a:t>；</a:t>
            </a:r>
            <a:r>
              <a:rPr lang="zh-CN" altLang="en-US" sz="2800" dirty="0" smtClean="0">
                <a:solidFill>
                  <a:prstClr val="black"/>
                </a:solidFill>
                <a:latin typeface="微软雅黑" panose="020B0503020204020204" pitchFamily="34" charset="-122"/>
                <a:ea typeface="微软雅黑" panose="020B0503020204020204" pitchFamily="34" charset="-122"/>
              </a:rPr>
              <a:t>要重视 直观，处</a:t>
            </a:r>
            <a:r>
              <a:rPr lang="zh-CN" altLang="en-US" sz="2800" dirty="0">
                <a:solidFill>
                  <a:prstClr val="black"/>
                </a:solidFill>
                <a:latin typeface="微软雅黑" panose="020B0503020204020204" pitchFamily="34" charset="-122"/>
                <a:ea typeface="微软雅黑" panose="020B0503020204020204" pitchFamily="34" charset="-122"/>
              </a:rPr>
              <a:t>理好直观与抽象的关</a:t>
            </a:r>
            <a:r>
              <a:rPr lang="zh-CN" altLang="en-US" sz="2800" dirty="0" smtClean="0">
                <a:solidFill>
                  <a:prstClr val="black"/>
                </a:solidFill>
                <a:latin typeface="微软雅黑" panose="020B0503020204020204" pitchFamily="34" charset="-122"/>
                <a:ea typeface="微软雅黑" panose="020B0503020204020204" pitchFamily="34" charset="-122"/>
              </a:rPr>
              <a:t>系；要</a:t>
            </a:r>
            <a:r>
              <a:rPr lang="zh-CN" altLang="en-US" sz="2800" dirty="0">
                <a:solidFill>
                  <a:prstClr val="black"/>
                </a:solidFill>
                <a:latin typeface="微软雅黑" panose="020B0503020204020204" pitchFamily="34" charset="-122"/>
                <a:ea typeface="微软雅黑" panose="020B0503020204020204" pitchFamily="34" charset="-122"/>
              </a:rPr>
              <a:t>重视直接经验</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处理</a:t>
            </a:r>
            <a:r>
              <a:rPr lang="zh-CN" altLang="en-US" sz="2800" dirty="0" smtClean="0">
                <a:solidFill>
                  <a:prstClr val="black"/>
                </a:solidFill>
                <a:latin typeface="微软雅黑" panose="020B0503020204020204" pitchFamily="34" charset="-122"/>
                <a:ea typeface="微软雅黑" panose="020B0503020204020204" pitchFamily="34" charset="-122"/>
              </a:rPr>
              <a:t>好直</a:t>
            </a:r>
            <a:r>
              <a:rPr lang="zh-CN" altLang="en-US" sz="2800" dirty="0">
                <a:solidFill>
                  <a:prstClr val="black"/>
                </a:solidFill>
                <a:latin typeface="微软雅黑" panose="020B0503020204020204" pitchFamily="34" charset="-122"/>
                <a:ea typeface="微软雅黑" panose="020B0503020204020204" pitchFamily="34" charset="-122"/>
              </a:rPr>
              <a:t>接经验与间接经验的</a:t>
            </a:r>
            <a:r>
              <a:rPr lang="zh-CN" altLang="en-US" sz="2800" dirty="0" smtClean="0">
                <a:solidFill>
                  <a:prstClr val="black"/>
                </a:solidFill>
                <a:latin typeface="微软雅黑" panose="020B0503020204020204" pitchFamily="34" charset="-122"/>
                <a:ea typeface="微软雅黑" panose="020B0503020204020204" pitchFamily="34" charset="-122"/>
              </a:rPr>
              <a:t>关系</a:t>
            </a:r>
            <a:r>
              <a:rPr lang="zh-CN" altLang="en-US" sz="2800" dirty="0">
                <a:solidFill>
                  <a:prstClr val="black"/>
                </a:solidFill>
                <a:latin typeface="微软雅黑" panose="020B0503020204020204" pitchFamily="34" charset="-122"/>
                <a:ea typeface="微软雅黑" panose="020B0503020204020204" pitchFamily="34" charset="-122"/>
              </a:rPr>
              <a:t>。 </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marL="457200" lvl="0" indent="-457200">
              <a:lnSpc>
                <a:spcPct val="200000"/>
              </a:lnSpc>
              <a:buClr>
                <a:srgbClr val="314371"/>
              </a:buClr>
              <a:buSzPct val="70000"/>
              <a:buFont typeface="Wingdings" panose="05000000000000000000" pitchFamily="2" charset="2"/>
              <a:buChar char="Ø"/>
            </a:pPr>
            <a:r>
              <a:rPr lang="zh-CN" altLang="en-US" sz="2800" dirty="0" smtClean="0">
                <a:solidFill>
                  <a:prstClr val="black"/>
                </a:solidFill>
                <a:latin typeface="微软雅黑" panose="020B0503020204020204" pitchFamily="34" charset="-122"/>
                <a:ea typeface="微软雅黑" panose="020B0503020204020204" pitchFamily="34" charset="-122"/>
              </a:rPr>
              <a:t>课</a:t>
            </a:r>
            <a:r>
              <a:rPr lang="zh-CN" altLang="en-US" sz="2800" dirty="0">
                <a:solidFill>
                  <a:prstClr val="black"/>
                </a:solidFill>
                <a:latin typeface="微软雅黑" panose="020B0503020204020204" pitchFamily="34" charset="-122"/>
                <a:ea typeface="微软雅黑" panose="020B0503020204020204" pitchFamily="34" charset="-122"/>
              </a:rPr>
              <a:t>程内容的呈现应</a:t>
            </a:r>
            <a:r>
              <a:rPr lang="zh-CN" altLang="en-US" sz="2800" dirty="0" smtClean="0">
                <a:solidFill>
                  <a:prstClr val="black"/>
                </a:solidFill>
                <a:latin typeface="微软雅黑" panose="020B0503020204020204" pitchFamily="34" charset="-122"/>
                <a:ea typeface="微软雅黑" panose="020B0503020204020204" pitchFamily="34" charset="-122"/>
              </a:rPr>
              <a:t>注意</a:t>
            </a:r>
            <a:r>
              <a:rPr lang="zh-CN" altLang="en-US" sz="2800" dirty="0">
                <a:solidFill>
                  <a:prstClr val="black"/>
                </a:solidFill>
                <a:latin typeface="微软雅黑" panose="020B0503020204020204" pitchFamily="34" charset="-122"/>
                <a:ea typeface="微软雅黑" panose="020B0503020204020204" pitchFamily="34" charset="-122"/>
              </a:rPr>
              <a:t>层次性和多样性。</a:t>
            </a:r>
          </a:p>
        </p:txBody>
      </p:sp>
      <p:sp>
        <p:nvSpPr>
          <p:cNvPr id="13" name="矩形 12"/>
          <p:cNvSpPr/>
          <p:nvPr/>
        </p:nvSpPr>
        <p:spPr>
          <a:xfrm>
            <a:off x="491057" y="1034858"/>
            <a:ext cx="5384028" cy="584775"/>
          </a:xfrm>
          <a:prstGeom prst="rect">
            <a:avLst/>
          </a:prstGeom>
        </p:spPr>
        <p:txBody>
          <a:bodyPr wrap="square">
            <a:spAutoFit/>
          </a:bodyPr>
          <a:lstStyle/>
          <a:p>
            <a:pPr lvl="0">
              <a:defRPr/>
            </a:pP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理念</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之三</a:t>
            </a:r>
            <a:r>
              <a:rPr lang="en-US" altLang="zh-CN"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关</a:t>
            </a:r>
            <a:r>
              <a:rPr lang="zh-CN" altLang="en-US" sz="3200" kern="100"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于课程内容</a:t>
            </a:r>
            <a:endParaRPr lang="zh-CN" altLang="en-US" sz="3200" kern="100"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梯形 2"/>
          <p:cNvSpPr/>
          <p:nvPr/>
        </p:nvSpPr>
        <p:spPr>
          <a:xfrm>
            <a:off x="-4549" y="160314"/>
            <a:ext cx="744734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sp>
        <p:nvSpPr>
          <p:cNvPr id="15" name="文本框 38"/>
          <p:cNvSpPr txBox="1"/>
          <p:nvPr/>
        </p:nvSpPr>
        <p:spPr>
          <a:xfrm>
            <a:off x="-4549" y="258020"/>
            <a:ext cx="6936977" cy="584775"/>
          </a:xfrm>
          <a:prstGeom prst="rect">
            <a:avLst/>
          </a:prstGeom>
          <a:noFill/>
        </p:spPr>
        <p:txBody>
          <a:bodyPr wrap="square" rtlCol="0">
            <a:spAutoFit/>
          </a:bodyPr>
          <a:lstStyle/>
          <a:p>
            <a:pPr algn="ctr"/>
            <a:r>
              <a:rPr lang="en-US" altLang="zh-CN" sz="3200" b="1" dirty="0" smtClean="0">
                <a:latin typeface="微软雅黑" panose="020B0503020204020204" charset="-122"/>
                <a:ea typeface="微软雅黑" panose="020B0503020204020204" charset="-122"/>
                <a:sym typeface="微软雅黑" panose="020B0503020204020204" charset="-122"/>
              </a:rPr>
              <a:t>2.1.3</a:t>
            </a:r>
            <a:r>
              <a:rPr lang="zh-CN" altLang="en-US" sz="3200" b="1" dirty="0">
                <a:latin typeface="微软雅黑" panose="020B0503020204020204" charset="-122"/>
                <a:ea typeface="微软雅黑" panose="020B0503020204020204" charset="-122"/>
                <a:sym typeface="微软雅黑" panose="020B0503020204020204" charset="-122"/>
              </a:rPr>
              <a:t>小学数学课程理念及其发展</a:t>
            </a:r>
          </a:p>
        </p:txBody>
      </p:sp>
    </p:spTree>
    <p:extLst>
      <p:ext uri="{BB962C8B-B14F-4D97-AF65-F5344CB8AC3E}">
        <p14:creationId xmlns:p14="http://schemas.microsoft.com/office/powerpoint/2010/main" val="57719677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539430"/>
          </a:xfrm>
          <a:prstGeom prst="rect">
            <a:avLst/>
          </a:prstGeom>
          <a:noFill/>
        </p:spPr>
        <p:txBody>
          <a:bodyPr wrap="square" rtlCol="0">
            <a:spAutoFit/>
          </a:bodyPr>
          <a:lstStyle/>
          <a:p>
            <a:pPr lvl="0">
              <a:lnSpc>
                <a:spcPct val="20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）在具体情境中，认识常见数量关系：总量</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分量</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分</a:t>
            </a:r>
            <a:r>
              <a:rPr lang="zh-CN" altLang="en-US" sz="2800" dirty="0" smtClean="0">
                <a:solidFill>
                  <a:prstClr val="black"/>
                </a:solidFill>
                <a:latin typeface="微软雅黑" panose="020B0503020204020204" pitchFamily="34" charset="-122"/>
                <a:ea typeface="微软雅黑" panose="020B0503020204020204" pitchFamily="34" charset="-122"/>
              </a:rPr>
              <a:t>量、</a:t>
            </a:r>
            <a:r>
              <a:rPr lang="zh-CN" altLang="en-US" sz="2800" dirty="0">
                <a:solidFill>
                  <a:prstClr val="black"/>
                </a:solidFill>
                <a:latin typeface="微软雅黑" panose="020B0503020204020204" pitchFamily="34" charset="-122"/>
                <a:ea typeface="微软雅黑" panose="020B0503020204020204" pitchFamily="34" charset="-122"/>
              </a:rPr>
              <a:t>总价</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单价</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数量、路程</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速度</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时间；能利用这些关系解决简单的实际问题。</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1246663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401205"/>
          </a:xfrm>
          <a:prstGeom prst="rect">
            <a:avLst/>
          </a:prstGeom>
          <a:noFill/>
        </p:spPr>
        <p:txBody>
          <a:bodyPr wrap="square" rtlCol="0">
            <a:spAutoFit/>
          </a:bodyPr>
          <a:lstStyle/>
          <a:p>
            <a:pPr lvl="0">
              <a:lnSpc>
                <a:spcPct val="20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利</a:t>
            </a:r>
            <a:r>
              <a:rPr lang="zh-CN" altLang="en-US" sz="2800" dirty="0">
                <a:solidFill>
                  <a:prstClr val="black"/>
                </a:solidFill>
                <a:latin typeface="微软雅黑" panose="020B0503020204020204" pitchFamily="34" charset="-122"/>
                <a:ea typeface="微软雅黑" panose="020B0503020204020204" pitchFamily="34" charset="-122"/>
              </a:rPr>
              <a:t>用数据提出问题</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某展览中心周六和周日有一个艺术展</a:t>
            </a:r>
            <a:r>
              <a:rPr lang="zh-CN" altLang="en-US" sz="2800" dirty="0" smtClean="0">
                <a:solidFill>
                  <a:prstClr val="black"/>
                </a:solidFill>
                <a:latin typeface="微软雅黑" panose="020B0503020204020204" pitchFamily="34" charset="-122"/>
                <a:ea typeface="微软雅黑" panose="020B0503020204020204" pitchFamily="34" charset="-122"/>
              </a:rPr>
              <a:t>，</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smtClean="0">
                <a:solidFill>
                  <a:prstClr val="black"/>
                </a:solidFill>
                <a:latin typeface="微软雅黑" panose="020B0503020204020204" pitchFamily="34" charset="-122"/>
                <a:ea typeface="微软雅黑" panose="020B0503020204020204" pitchFamily="34" charset="-122"/>
              </a:rPr>
              <a:t>图</a:t>
            </a:r>
            <a:r>
              <a:rPr lang="zh-CN" altLang="en-US" sz="2800" dirty="0">
                <a:solidFill>
                  <a:prstClr val="black"/>
                </a:solidFill>
                <a:latin typeface="微软雅黑" panose="020B0503020204020204" pitchFamily="34" charset="-122"/>
                <a:ea typeface="微软雅黑" panose="020B0503020204020204" pitchFamily="34" charset="-122"/>
              </a:rPr>
              <a:t>中记录了参观人数</a:t>
            </a:r>
            <a:r>
              <a:rPr lang="zh-CN" altLang="en-US" sz="2800" dirty="0" smtClean="0">
                <a:solidFill>
                  <a:prstClr val="black"/>
                </a:solidFill>
                <a:latin typeface="微软雅黑" panose="020B0503020204020204" pitchFamily="34" charset="-122"/>
                <a:ea typeface="微软雅黑" panose="020B0503020204020204" pitchFamily="34" charset="-122"/>
              </a:rPr>
              <a:t>。根</a:t>
            </a:r>
            <a:r>
              <a:rPr lang="zh-CN" altLang="en-US" sz="2800" dirty="0">
                <a:solidFill>
                  <a:prstClr val="black"/>
                </a:solidFill>
                <a:latin typeface="微软雅黑" panose="020B0503020204020204" pitchFamily="34" charset="-122"/>
                <a:ea typeface="微软雅黑" panose="020B0503020204020204" pitchFamily="34" charset="-122"/>
              </a:rPr>
              <a:t>据记录</a:t>
            </a:r>
            <a:r>
              <a:rPr lang="zh-CN" altLang="en-US" sz="2800" dirty="0" smtClean="0">
                <a:solidFill>
                  <a:prstClr val="black"/>
                </a:solidFill>
                <a:latin typeface="微软雅黑" panose="020B0503020204020204" pitchFamily="34" charset="-122"/>
                <a:ea typeface="微软雅黑" panose="020B0503020204020204" pitchFamily="34" charset="-122"/>
              </a:rPr>
              <a:t>的</a:t>
            </a:r>
            <a:endParaRPr lang="en-US" altLang="zh-CN" sz="2800" dirty="0" smtClean="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smtClean="0">
                <a:solidFill>
                  <a:prstClr val="black"/>
                </a:solidFill>
                <a:latin typeface="微软雅黑" panose="020B0503020204020204" pitchFamily="34" charset="-122"/>
                <a:ea typeface="微软雅黑" panose="020B0503020204020204" pitchFamily="34" charset="-122"/>
              </a:rPr>
              <a:t>参</a:t>
            </a:r>
            <a:r>
              <a:rPr lang="zh-CN" altLang="en-US" sz="2800" dirty="0">
                <a:solidFill>
                  <a:prstClr val="black"/>
                </a:solidFill>
                <a:latin typeface="微软雅黑" panose="020B0503020204020204" pitchFamily="34" charset="-122"/>
                <a:ea typeface="微软雅黑" panose="020B0503020204020204" pitchFamily="34" charset="-122"/>
              </a:rPr>
              <a:t>观人数，你能提出哪些问题？</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pic>
        <p:nvPicPr>
          <p:cNvPr id="15" name="图片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34224" y="2962275"/>
            <a:ext cx="4314825" cy="307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246663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745915"/>
          </a:xfrm>
          <a:prstGeom prst="rect">
            <a:avLst/>
          </a:prstGeom>
          <a:noFill/>
        </p:spPr>
        <p:txBody>
          <a:bodyPr wrap="square" rtlCol="0">
            <a:spAutoFit/>
          </a:bodyPr>
          <a:lstStyle/>
          <a:p>
            <a:pPr lvl="0">
              <a:lnSpc>
                <a:spcPct val="12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2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 </a:t>
            </a:r>
            <a:r>
              <a:rPr lang="zh-CN" altLang="en-US" sz="2800" dirty="0" smtClean="0">
                <a:solidFill>
                  <a:prstClr val="black"/>
                </a:solidFill>
                <a:latin typeface="微软雅黑" panose="020B0503020204020204" pitchFamily="34" charset="-122"/>
                <a:ea typeface="微软雅黑" panose="020B0503020204020204" pitchFamily="34" charset="-122"/>
              </a:rPr>
              <a:t>利</a:t>
            </a:r>
            <a:r>
              <a:rPr lang="zh-CN" altLang="en-US" sz="2800" dirty="0">
                <a:solidFill>
                  <a:prstClr val="black"/>
                </a:solidFill>
                <a:latin typeface="微软雅黑" panose="020B0503020204020204" pitchFamily="34" charset="-122"/>
                <a:ea typeface="微软雅黑" panose="020B0503020204020204" pitchFamily="34" charset="-122"/>
              </a:rPr>
              <a:t>用数据提出问题</a:t>
            </a:r>
          </a:p>
          <a:p>
            <a:pPr lvl="0">
              <a:lnSpc>
                <a:spcPct val="12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通过这个例子讨论“总量＝分量＋分量”的数量关系，例如，周六上午</a:t>
            </a:r>
            <a:r>
              <a:rPr lang="en-US" altLang="zh-CN" sz="2800" dirty="0">
                <a:solidFill>
                  <a:prstClr val="black"/>
                </a:solidFill>
                <a:latin typeface="微软雅黑" panose="020B0503020204020204" pitchFamily="34" charset="-122"/>
                <a:ea typeface="微软雅黑" panose="020B0503020204020204" pitchFamily="34" charset="-122"/>
              </a:rPr>
              <a:t>57</a:t>
            </a:r>
            <a:r>
              <a:rPr lang="zh-CN" altLang="en-US" sz="2800" dirty="0">
                <a:solidFill>
                  <a:prstClr val="black"/>
                </a:solidFill>
                <a:latin typeface="微软雅黑" panose="020B0503020204020204" pitchFamily="34" charset="-122"/>
                <a:ea typeface="微软雅黑" panose="020B0503020204020204" pitchFamily="34" charset="-122"/>
              </a:rPr>
              <a:t>人、下午</a:t>
            </a:r>
            <a:r>
              <a:rPr lang="en-US" altLang="zh-CN" sz="2800" dirty="0">
                <a:solidFill>
                  <a:prstClr val="black"/>
                </a:solidFill>
                <a:latin typeface="微软雅黑" panose="020B0503020204020204" pitchFamily="34" charset="-122"/>
                <a:ea typeface="微软雅黑" panose="020B0503020204020204" pitchFamily="34" charset="-122"/>
              </a:rPr>
              <a:t>64</a:t>
            </a:r>
            <a:r>
              <a:rPr lang="zh-CN" altLang="en-US" sz="2800" dirty="0">
                <a:solidFill>
                  <a:prstClr val="black"/>
                </a:solidFill>
                <a:latin typeface="微软雅黑" panose="020B0503020204020204" pitchFamily="34" charset="-122"/>
                <a:ea typeface="微软雅黑" panose="020B0503020204020204" pitchFamily="34" charset="-122"/>
              </a:rPr>
              <a:t>人都是中小学生参观人数的分量，分量和</a:t>
            </a:r>
            <a:r>
              <a:rPr lang="en-US" altLang="zh-CN" sz="2800" dirty="0">
                <a:solidFill>
                  <a:prstClr val="black"/>
                </a:solidFill>
                <a:latin typeface="微软雅黑" panose="020B0503020204020204" pitchFamily="34" charset="-122"/>
                <a:ea typeface="微软雅黑" panose="020B0503020204020204" pitchFamily="34" charset="-122"/>
              </a:rPr>
              <a:t>57</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64</a:t>
            </a: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121</a:t>
            </a:r>
            <a:r>
              <a:rPr lang="zh-CN" altLang="en-US" sz="2800" dirty="0">
                <a:solidFill>
                  <a:prstClr val="black"/>
                </a:solidFill>
                <a:latin typeface="微软雅黑" panose="020B0503020204020204" pitchFamily="34" charset="-122"/>
                <a:ea typeface="微软雅黑" panose="020B0503020204020204" pitchFamily="34" charset="-122"/>
              </a:rPr>
              <a:t>（人）是周六的中小学生参观人数总量。周六的中小学生参观人数总量又是周六参观人数的分量。启发学生提出许多类似问题，关注学生思维的逻辑。通过这个例子，学生也可以提出相应的减法问题，即“分量＝总量－分量”的数量关系，只需要把其中的一个分量作为未知量。</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38245834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539430"/>
          </a:xfrm>
          <a:prstGeom prst="rect">
            <a:avLst/>
          </a:prstGeom>
          <a:noFill/>
        </p:spPr>
        <p:txBody>
          <a:bodyPr wrap="square" rtlCol="0">
            <a:spAutoFit/>
          </a:bodyPr>
          <a:lstStyle/>
          <a:p>
            <a:pPr lvl="0">
              <a:lnSpc>
                <a:spcPct val="20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4</a:t>
            </a:r>
            <a:r>
              <a:rPr lang="zh-CN" altLang="en-US" sz="2800" dirty="0">
                <a:solidFill>
                  <a:prstClr val="black"/>
                </a:solidFill>
                <a:latin typeface="微软雅黑" panose="020B0503020204020204" pitchFamily="34" charset="-122"/>
                <a:ea typeface="微软雅黑" panose="020B0503020204020204" pitchFamily="34" charset="-122"/>
              </a:rPr>
              <a:t>）能在具体情境中了解等量的等量相等。</a:t>
            </a:r>
          </a:p>
          <a:p>
            <a:pPr lvl="0">
              <a:lnSpc>
                <a:spcPct val="200000"/>
              </a:lnSpc>
            </a:pPr>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5</a:t>
            </a:r>
            <a:r>
              <a:rPr lang="zh-CN" altLang="en-US" sz="2800" dirty="0">
                <a:solidFill>
                  <a:prstClr val="black"/>
                </a:solidFill>
                <a:latin typeface="微软雅黑" panose="020B0503020204020204" pitchFamily="34" charset="-122"/>
                <a:ea typeface="微软雅黑" panose="020B0503020204020204" pitchFamily="34" charset="-122"/>
              </a:rPr>
              <a:t>）能解决生活中的简单问题，并能对结果的实际意义作出解释，经历探索简单规律的过</a:t>
            </a:r>
            <a:r>
              <a:rPr lang="zh-CN" altLang="en-US" sz="2800" dirty="0" smtClean="0">
                <a:solidFill>
                  <a:prstClr val="black"/>
                </a:solidFill>
                <a:latin typeface="微软雅黑" panose="020B0503020204020204" pitchFamily="34" charset="-122"/>
                <a:ea typeface="微软雅黑" panose="020B0503020204020204" pitchFamily="34" charset="-122"/>
              </a:rPr>
              <a:t>程，</a:t>
            </a:r>
            <a:r>
              <a:rPr lang="zh-CN" altLang="en-US" sz="2800" dirty="0">
                <a:solidFill>
                  <a:prstClr val="black"/>
                </a:solidFill>
                <a:latin typeface="微软雅黑" panose="020B0503020204020204" pitchFamily="34" charset="-122"/>
                <a:ea typeface="微软雅黑" panose="020B0503020204020204" pitchFamily="34" charset="-122"/>
              </a:rPr>
              <a:t>形成初步的模型意识和应用意识。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1246663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802524"/>
            <a:ext cx="10365928" cy="4401205"/>
          </a:xfrm>
          <a:prstGeom prst="rect">
            <a:avLst/>
          </a:prstGeom>
          <a:noFill/>
        </p:spPr>
        <p:txBody>
          <a:bodyPr wrap="square" rtlCol="0">
            <a:spAutoFit/>
          </a:bodyPr>
          <a:lstStyle/>
          <a:p>
            <a:pPr lvl="0"/>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r>
              <a:rPr lang="zh-CN" altLang="en-US" sz="2800" dirty="0">
                <a:solidFill>
                  <a:prstClr val="black"/>
                </a:solidFill>
                <a:latin typeface="微软雅黑" panose="020B0503020204020204" pitchFamily="34" charset="-122"/>
                <a:ea typeface="微软雅黑" panose="020B0503020204020204" pitchFamily="34" charset="-122"/>
              </a:rPr>
              <a:t>例</a:t>
            </a:r>
            <a:r>
              <a:rPr lang="en-US" altLang="zh-CN" sz="2800" dirty="0">
                <a:solidFill>
                  <a:prstClr val="black"/>
                </a:solidFill>
                <a:latin typeface="微软雅黑" panose="020B0503020204020204" pitchFamily="34" charset="-122"/>
                <a:ea typeface="微软雅黑" panose="020B0503020204020204" pitchFamily="34" charset="-122"/>
              </a:rPr>
              <a:t>14 </a:t>
            </a:r>
            <a:r>
              <a:rPr lang="zh-CN" altLang="en-US" sz="2800" dirty="0">
                <a:solidFill>
                  <a:prstClr val="black"/>
                </a:solidFill>
                <a:latin typeface="微软雅黑" panose="020B0503020204020204" pitchFamily="34" charset="-122"/>
                <a:ea typeface="微软雅黑" panose="020B0503020204020204" pitchFamily="34" charset="-122"/>
              </a:rPr>
              <a:t>寻找规律进行推断</a:t>
            </a:r>
          </a:p>
          <a:p>
            <a:pPr lvl="0"/>
            <a:r>
              <a:rPr lang="zh-CN" altLang="en-US" sz="2800" dirty="0">
                <a:solidFill>
                  <a:prstClr val="black"/>
                </a:solidFill>
                <a:latin typeface="微软雅黑" panose="020B0503020204020204" pitchFamily="34" charset="-122"/>
                <a:ea typeface="微软雅黑" panose="020B0503020204020204" pitchFamily="34" charset="-122"/>
              </a:rPr>
              <a:t>联欢会上，小明按照</a:t>
            </a:r>
            <a:r>
              <a:rPr lang="en-US" altLang="zh-CN" sz="2800" dirty="0">
                <a:solidFill>
                  <a:prstClr val="black"/>
                </a:solidFill>
                <a:latin typeface="微软雅黑" panose="020B0503020204020204" pitchFamily="34" charset="-122"/>
                <a:ea typeface="微软雅黑" panose="020B0503020204020204" pitchFamily="34" charset="-122"/>
              </a:rPr>
              <a:t>3</a:t>
            </a:r>
            <a:r>
              <a:rPr lang="zh-CN" altLang="en-US" sz="2800" dirty="0">
                <a:solidFill>
                  <a:prstClr val="black"/>
                </a:solidFill>
                <a:latin typeface="微软雅黑" panose="020B0503020204020204" pitchFamily="34" charset="-122"/>
                <a:ea typeface="微软雅黑" panose="020B0503020204020204" pitchFamily="34" charset="-122"/>
              </a:rPr>
              <a:t>个红气球、</a:t>
            </a:r>
            <a:r>
              <a:rPr lang="en-US" altLang="zh-CN" sz="2800" dirty="0">
                <a:solidFill>
                  <a:prstClr val="black"/>
                </a:solidFill>
                <a:latin typeface="微软雅黑" panose="020B0503020204020204" pitchFamily="34" charset="-122"/>
                <a:ea typeface="微软雅黑" panose="020B0503020204020204" pitchFamily="34" charset="-122"/>
              </a:rPr>
              <a:t>2</a:t>
            </a:r>
            <a:r>
              <a:rPr lang="zh-CN" altLang="en-US" sz="2800" dirty="0">
                <a:solidFill>
                  <a:prstClr val="black"/>
                </a:solidFill>
                <a:latin typeface="微软雅黑" panose="020B0503020204020204" pitchFamily="34" charset="-122"/>
                <a:ea typeface="微软雅黑" panose="020B0503020204020204" pitchFamily="34" charset="-122"/>
              </a:rPr>
              <a:t>个黄气球、</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个绿气球的顺序把气球串起来装饰教室。你知道第</a:t>
            </a:r>
            <a:r>
              <a:rPr lang="en-US" altLang="zh-CN" sz="2800" dirty="0">
                <a:solidFill>
                  <a:prstClr val="black"/>
                </a:solidFill>
                <a:latin typeface="微软雅黑" panose="020B0503020204020204" pitchFamily="34" charset="-122"/>
                <a:ea typeface="微软雅黑" panose="020B0503020204020204" pitchFamily="34" charset="-122"/>
              </a:rPr>
              <a:t>16</a:t>
            </a:r>
            <a:r>
              <a:rPr lang="zh-CN" altLang="en-US" sz="2800" dirty="0">
                <a:solidFill>
                  <a:prstClr val="black"/>
                </a:solidFill>
                <a:latin typeface="微软雅黑" panose="020B0503020204020204" pitchFamily="34" charset="-122"/>
                <a:ea typeface="微软雅黑" panose="020B0503020204020204" pitchFamily="34" charset="-122"/>
              </a:rPr>
              <a:t>个气球是什么颜色吗？</a:t>
            </a:r>
          </a:p>
          <a:p>
            <a:pPr lvl="0"/>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在借助符号表示规律的基础上，感知通过规律可以进行推断。</a:t>
            </a:r>
          </a:p>
          <a:p>
            <a:pPr lvl="0"/>
            <a:r>
              <a:rPr lang="zh-CN" altLang="en-US" sz="2800" dirty="0">
                <a:solidFill>
                  <a:prstClr val="black"/>
                </a:solidFill>
                <a:latin typeface="微软雅黑" panose="020B0503020204020204" pitchFamily="34" charset="-122"/>
                <a:ea typeface="微软雅黑" panose="020B0503020204020204" pitchFamily="34" charset="-122"/>
              </a:rPr>
              <a:t>在解决这个问题时，学生可以有多种方法。例如，用</a:t>
            </a:r>
            <a:r>
              <a:rPr lang="en-US" altLang="zh-CN" sz="2800" dirty="0">
                <a:solidFill>
                  <a:prstClr val="black"/>
                </a:solidFill>
                <a:latin typeface="微软雅黑" panose="020B0503020204020204" pitchFamily="34" charset="-122"/>
                <a:ea typeface="微软雅黑" panose="020B0503020204020204" pitchFamily="34" charset="-122"/>
              </a:rPr>
              <a:t>A</a:t>
            </a:r>
            <a:r>
              <a:rPr lang="zh-CN" altLang="en-US" sz="2800" dirty="0">
                <a:solidFill>
                  <a:prstClr val="black"/>
                </a:solidFill>
                <a:latin typeface="微软雅黑" panose="020B0503020204020204" pitchFamily="34" charset="-122"/>
                <a:ea typeface="微软雅黑" panose="020B0503020204020204" pitchFamily="34" charset="-122"/>
              </a:rPr>
              <a:t>表示红气球，</a:t>
            </a:r>
            <a:r>
              <a:rPr lang="en-US" altLang="zh-CN" sz="2800" dirty="0">
                <a:solidFill>
                  <a:prstClr val="black"/>
                </a:solidFill>
                <a:latin typeface="微软雅黑" panose="020B0503020204020204" pitchFamily="34" charset="-122"/>
                <a:ea typeface="微软雅黑" panose="020B0503020204020204" pitchFamily="34" charset="-122"/>
              </a:rPr>
              <a:t>B</a:t>
            </a:r>
            <a:r>
              <a:rPr lang="zh-CN" altLang="en-US" sz="2800" dirty="0">
                <a:solidFill>
                  <a:prstClr val="black"/>
                </a:solidFill>
                <a:latin typeface="微软雅黑" panose="020B0503020204020204" pitchFamily="34" charset="-122"/>
                <a:ea typeface="微软雅黑" panose="020B0503020204020204" pitchFamily="34" charset="-122"/>
              </a:rPr>
              <a:t>表示黄气球，</a:t>
            </a:r>
            <a:r>
              <a:rPr lang="en-US" altLang="zh-CN" sz="2800" dirty="0">
                <a:solidFill>
                  <a:prstClr val="black"/>
                </a:solidFill>
                <a:latin typeface="微软雅黑" panose="020B0503020204020204" pitchFamily="34" charset="-122"/>
                <a:ea typeface="微软雅黑" panose="020B0503020204020204" pitchFamily="34" charset="-122"/>
              </a:rPr>
              <a:t>C</a:t>
            </a:r>
            <a:r>
              <a:rPr lang="zh-CN" altLang="en-US" sz="2800" dirty="0">
                <a:solidFill>
                  <a:prstClr val="black"/>
                </a:solidFill>
                <a:latin typeface="微软雅黑" panose="020B0503020204020204" pitchFamily="34" charset="-122"/>
                <a:ea typeface="微软雅黑" panose="020B0503020204020204" pitchFamily="34" charset="-122"/>
              </a:rPr>
              <a:t>表示绿气球，排列顺序可以表示为</a:t>
            </a:r>
          </a:p>
          <a:p>
            <a:pPr lvl="0"/>
            <a:r>
              <a:rPr lang="en-US" altLang="zh-CN" sz="2800" dirty="0">
                <a:solidFill>
                  <a:prstClr val="black"/>
                </a:solidFill>
                <a:latin typeface="微软雅黑" panose="020B0503020204020204" pitchFamily="34" charset="-122"/>
                <a:ea typeface="微软雅黑" panose="020B0503020204020204" pitchFamily="34" charset="-122"/>
              </a:rPr>
              <a:t>AAABBCAAABBC…</a:t>
            </a:r>
          </a:p>
          <a:p>
            <a:pPr lvl="0"/>
            <a:r>
              <a:rPr lang="zh-CN" altLang="en-US" sz="2800" dirty="0">
                <a:solidFill>
                  <a:prstClr val="black"/>
                </a:solidFill>
                <a:latin typeface="微软雅黑" panose="020B0503020204020204" pitchFamily="34" charset="-122"/>
                <a:ea typeface="微软雅黑" panose="020B0503020204020204" pitchFamily="34" charset="-122"/>
              </a:rPr>
              <a:t>从中找出第</a:t>
            </a:r>
            <a:r>
              <a:rPr lang="en-US" altLang="zh-CN" sz="2800" dirty="0">
                <a:solidFill>
                  <a:prstClr val="black"/>
                </a:solidFill>
                <a:latin typeface="微软雅黑" panose="020B0503020204020204" pitchFamily="34" charset="-122"/>
                <a:ea typeface="微软雅黑" panose="020B0503020204020204" pitchFamily="34" charset="-122"/>
              </a:rPr>
              <a:t>16</a:t>
            </a:r>
            <a:r>
              <a:rPr lang="zh-CN" altLang="en-US" sz="2800" dirty="0">
                <a:solidFill>
                  <a:prstClr val="black"/>
                </a:solidFill>
                <a:latin typeface="微软雅黑" panose="020B0503020204020204" pitchFamily="34" charset="-122"/>
                <a:ea typeface="微软雅黑" panose="020B0503020204020204" pitchFamily="34" charset="-122"/>
              </a:rPr>
              <a:t>个字母，由此推断第</a:t>
            </a:r>
            <a:r>
              <a:rPr lang="en-US" altLang="zh-CN" sz="2800" dirty="0">
                <a:solidFill>
                  <a:prstClr val="black"/>
                </a:solidFill>
                <a:latin typeface="微软雅黑" panose="020B0503020204020204" pitchFamily="34" charset="-122"/>
                <a:ea typeface="微软雅黑" panose="020B0503020204020204" pitchFamily="34" charset="-122"/>
              </a:rPr>
              <a:t>16</a:t>
            </a:r>
            <a:r>
              <a:rPr lang="zh-CN" altLang="en-US" sz="2800" dirty="0">
                <a:solidFill>
                  <a:prstClr val="black"/>
                </a:solidFill>
                <a:latin typeface="微软雅黑" panose="020B0503020204020204" pitchFamily="34" charset="-122"/>
                <a:ea typeface="微软雅黑" panose="020B0503020204020204" pitchFamily="34" charset="-122"/>
              </a:rPr>
              <a:t>个气球的颜色。</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内容要求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1246663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970318"/>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、数与运算</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能结合具体实例解释万以上数的含义，能认、读、写万以上的数，会用万、亿为单位表示大数。能计算两位数乘除三位数。</a:t>
            </a:r>
          </a:p>
          <a:p>
            <a:pPr marL="457200" lvl="0" indent="-457200">
              <a:lnSpc>
                <a:spcPct val="1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能直观理解小数和分数，能比较简单的小数的大小和分数的大小；会进行同分母分数的加减运算和一位小数的加减运算。形成数感、符号意识和运算能力。</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59115657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3323987"/>
          </a:xfrm>
          <a:prstGeom prst="rect">
            <a:avLst/>
          </a:prstGeom>
          <a:noFill/>
        </p:spPr>
        <p:txBody>
          <a:bodyPr wrap="square" rtlCol="0">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、数与运算</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5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描述减法与加法的关系、除法与乘法的关系；能进行整数四则混合运算（以两步为主，不超过三步），正确运用小括号和中括号。能说出运算律的含义，并能用字母表示；能运用运算律进行简便运算，解决相关的简单实际问题，形成运算能力。</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4949345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573560"/>
          </a:xfrm>
          <a:prstGeom prst="rect">
            <a:avLst/>
          </a:prstGeom>
          <a:noFill/>
        </p:spPr>
        <p:txBody>
          <a:bodyPr wrap="square" rtlCol="0">
            <a:spAutoFit/>
          </a:bodyPr>
          <a:lstStyle/>
          <a:p>
            <a:pPr lvl="0">
              <a:lnSpc>
                <a:spcPct val="13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能在简单的实际情境中，运用四则混合运算解决问题，能选择合适的单位通过估算解决实际问题，形成初步的应用意识。</a:t>
            </a: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能在真实情境中，发现常见数量关系，感悟利用常见数量关系解决问题；能借助计算器进行计算，并解释计算结果的实际意义；形成初步的模型意识、几何直观和应用意识。</a:t>
            </a:r>
          </a:p>
          <a:p>
            <a:pPr marL="457200" lvl="0" indent="-457200">
              <a:lnSpc>
                <a:spcPct val="130000"/>
              </a:lnSpc>
              <a:buFont typeface="Wingdings" panose="05000000000000000000" pitchFamily="2" charset="2"/>
              <a:buChar char="Ø"/>
            </a:pPr>
            <a:r>
              <a:rPr lang="zh-CN" altLang="en-US" sz="2800" dirty="0">
                <a:solidFill>
                  <a:prstClr val="black"/>
                </a:solidFill>
                <a:latin typeface="微软雅黑" panose="020B0503020204020204" pitchFamily="34" charset="-122"/>
                <a:ea typeface="微软雅黑" panose="020B0503020204020204" pitchFamily="34" charset="-122"/>
              </a:rPr>
              <a:t>能在真实情境中，合理利用等量的等量相等进行推理，形成初步的推理意识。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376566874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573560"/>
          </a:xfrm>
          <a:prstGeom prst="rect">
            <a:avLst/>
          </a:prstGeom>
          <a:noFill/>
        </p:spPr>
        <p:txBody>
          <a:bodyPr wrap="square" rtlCol="0">
            <a:spAutoFit/>
          </a:bodyPr>
          <a:lstStyle/>
          <a:p>
            <a:pPr lvl="0">
              <a:lnSpc>
                <a:spcPct val="130000"/>
              </a:lnSpc>
            </a:pPr>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lnSpc>
                <a:spcPct val="130000"/>
              </a:lnSpc>
            </a:pPr>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曹冲称象的故事</a:t>
            </a:r>
          </a:p>
          <a:p>
            <a:pPr lvl="0">
              <a:lnSpc>
                <a:spcPct val="130000"/>
              </a:lnSpc>
            </a:pPr>
            <a:r>
              <a:rPr lang="zh-CN" altLang="en-US" sz="2800" dirty="0">
                <a:solidFill>
                  <a:prstClr val="black"/>
                </a:solidFill>
                <a:latin typeface="微软雅黑" panose="020B0503020204020204" pitchFamily="34" charset="-122"/>
                <a:ea typeface="微软雅黑" panose="020B0503020204020204" pitchFamily="34" charset="-122"/>
              </a:rPr>
              <a:t>通过具体情境认识物体的质量，感悟质量的度量方法，掌握度量单位的换算，感悟等量的概念，尝试运用等量的等量相等进行推理，知道常见数量关系：总量等于各分量之和。</a:t>
            </a:r>
          </a:p>
          <a:p>
            <a:pPr lvl="0">
              <a:lnSpc>
                <a:spcPct val="130000"/>
              </a:lnSpc>
            </a:pP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说明</a:t>
            </a:r>
            <a:r>
              <a:rPr lang="en-US" altLang="zh-CN" sz="2800" dirty="0">
                <a:solidFill>
                  <a:prstClr val="black"/>
                </a:solidFill>
                <a:latin typeface="微软雅黑" panose="020B0503020204020204" pitchFamily="34" charset="-122"/>
                <a:ea typeface="微软雅黑" panose="020B0503020204020204" pitchFamily="34" charset="-122"/>
              </a:rPr>
              <a:t>】</a:t>
            </a:r>
            <a:r>
              <a:rPr lang="zh-CN" altLang="en-US" sz="2800" dirty="0">
                <a:solidFill>
                  <a:prstClr val="black"/>
                </a:solidFill>
                <a:latin typeface="微软雅黑" panose="020B0503020204020204" pitchFamily="34" charset="-122"/>
                <a:ea typeface="微软雅黑" panose="020B0503020204020204" pitchFamily="34" charset="-122"/>
              </a:rPr>
              <a:t>通过“称重”等具体活动，结合学生生活中对物体质量的认识经验，帮助学生认识克、千克、吨，了解它们之间的关系，积累数学活动经验，发展量感。</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226647930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9" y="181579"/>
            <a:ext cx="489379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4549" y="279285"/>
            <a:ext cx="4893790" cy="584775"/>
          </a:xfrm>
          <a:prstGeom prst="rect">
            <a:avLst/>
          </a:prstGeom>
          <a:noFill/>
        </p:spPr>
        <p:txBody>
          <a:bodyPr wrap="square" rtlCol="0">
            <a:spAutoFit/>
          </a:bodyPr>
          <a:lstStyle/>
          <a:p>
            <a:pPr lvl="0" algn="ctr">
              <a:defRPr/>
            </a:pP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第二学</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段</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3</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a:t>
            </a:r>
            <a:r>
              <a:rPr lang="en-US" altLang="zh-CN" sz="3200" b="1" dirty="0" smtClean="0">
                <a:solidFill>
                  <a:prstClr val="black"/>
                </a:solidFill>
                <a:latin typeface="微软雅黑" panose="020B0503020204020204" charset="-122"/>
                <a:ea typeface="微软雅黑" panose="020B0503020204020204" charset="-122"/>
                <a:sym typeface="微软雅黑" panose="020B0503020204020204" charset="-122"/>
              </a:rPr>
              <a:t>4</a:t>
            </a:r>
            <a:r>
              <a:rPr lang="zh-CN" altLang="en-US" sz="3200" b="1" dirty="0" smtClean="0">
                <a:solidFill>
                  <a:prstClr val="black"/>
                </a:solidFill>
                <a:latin typeface="微软雅黑" panose="020B0503020204020204" charset="-122"/>
                <a:ea typeface="微软雅黑" panose="020B0503020204020204" charset="-122"/>
                <a:sym typeface="微软雅黑" panose="020B0503020204020204" charset="-122"/>
              </a:rPr>
              <a:t>年</a:t>
            </a:r>
            <a:r>
              <a:rPr lang="zh-CN" altLang="en-US" sz="3200" b="1" dirty="0">
                <a:solidFill>
                  <a:prstClr val="black"/>
                </a:solidFill>
                <a:latin typeface="微软雅黑" panose="020B0503020204020204" charset="-122"/>
                <a:ea typeface="微软雅黑" panose="020B0503020204020204" charset="-122"/>
                <a:sym typeface="微软雅黑" panose="020B0503020204020204" charset="-122"/>
              </a:rPr>
              <a:t>级）</a:t>
            </a:r>
          </a:p>
        </p:txBody>
      </p:sp>
      <p:sp>
        <p:nvSpPr>
          <p:cNvPr id="5" name="文本框 4"/>
          <p:cNvSpPr txBox="1"/>
          <p:nvPr/>
        </p:nvSpPr>
        <p:spPr>
          <a:xfrm>
            <a:off x="814317" y="1745374"/>
            <a:ext cx="10365928" cy="4832092"/>
          </a:xfrm>
          <a:prstGeom prst="rect">
            <a:avLst/>
          </a:prstGeom>
          <a:noFill/>
        </p:spPr>
        <p:txBody>
          <a:bodyPr wrap="square" rtlCol="0">
            <a:spAutoFit/>
          </a:bodyPr>
          <a:lstStyle/>
          <a:p>
            <a:pPr lvl="0"/>
            <a:r>
              <a:rPr lang="en-US" altLang="zh-CN" sz="2800" b="1" dirty="0" smtClean="0">
                <a:solidFill>
                  <a:prstClr val="black"/>
                </a:solidFill>
                <a:latin typeface="微软雅黑" panose="020B0503020204020204" pitchFamily="34" charset="-122"/>
                <a:ea typeface="微软雅黑" panose="020B0503020204020204" pitchFamily="34" charset="-122"/>
              </a:rPr>
              <a:t>2</a:t>
            </a:r>
            <a:r>
              <a:rPr lang="zh-CN" altLang="en-US" sz="2800" b="1" dirty="0" smtClean="0">
                <a:solidFill>
                  <a:prstClr val="black"/>
                </a:solidFill>
                <a:latin typeface="微软雅黑" panose="020B0503020204020204" pitchFamily="34" charset="-122"/>
                <a:ea typeface="微软雅黑" panose="020B0503020204020204" pitchFamily="34" charset="-122"/>
              </a:rPr>
              <a:t>、数量关系</a:t>
            </a:r>
            <a:endParaRPr lang="zh-CN" altLang="en-US" sz="2800" b="1" dirty="0">
              <a:solidFill>
                <a:prstClr val="black"/>
              </a:solidFill>
              <a:latin typeface="微软雅黑" panose="020B0503020204020204" pitchFamily="34" charset="-122"/>
              <a:ea typeface="微软雅黑" panose="020B0503020204020204" pitchFamily="34" charset="-122"/>
            </a:endParaRPr>
          </a:p>
          <a:p>
            <a:pPr lvl="0"/>
            <a:r>
              <a:rPr lang="zh-CN" altLang="en-US" sz="2800" dirty="0" smtClean="0">
                <a:solidFill>
                  <a:prstClr val="black"/>
                </a:solidFill>
                <a:latin typeface="微软雅黑" panose="020B0503020204020204" pitchFamily="34" charset="-122"/>
                <a:ea typeface="微软雅黑" panose="020B0503020204020204" pitchFamily="34" charset="-122"/>
              </a:rPr>
              <a:t>例</a:t>
            </a:r>
            <a:r>
              <a:rPr lang="en-US" altLang="zh-CN" sz="2800" dirty="0" smtClean="0">
                <a:solidFill>
                  <a:prstClr val="black"/>
                </a:solidFill>
                <a:latin typeface="微软雅黑" panose="020B0503020204020204" pitchFamily="34" charset="-122"/>
                <a:ea typeface="微软雅黑" panose="020B0503020204020204" pitchFamily="34" charset="-122"/>
              </a:rPr>
              <a:t> </a:t>
            </a:r>
            <a:r>
              <a:rPr lang="zh-CN" altLang="en-US" sz="2800" dirty="0">
                <a:solidFill>
                  <a:prstClr val="black"/>
                </a:solidFill>
                <a:latin typeface="微软雅黑" panose="020B0503020204020204" pitchFamily="34" charset="-122"/>
                <a:ea typeface="微软雅黑" panose="020B0503020204020204" pitchFamily="34" charset="-122"/>
              </a:rPr>
              <a:t>曹冲称象的故事</a:t>
            </a:r>
          </a:p>
          <a:p>
            <a:pPr lvl="0"/>
            <a:r>
              <a:rPr lang="zh-CN" altLang="en-US" sz="2800" dirty="0">
                <a:solidFill>
                  <a:prstClr val="black"/>
                </a:solidFill>
                <a:latin typeface="微软雅黑" panose="020B0503020204020204" pitchFamily="34" charset="-122"/>
                <a:ea typeface="微软雅黑" panose="020B0503020204020204" pitchFamily="34" charset="-122"/>
              </a:rPr>
              <a:t>此主题活动可作如下设计。</a:t>
            </a:r>
          </a:p>
          <a:p>
            <a:pPr lvl="0"/>
            <a:r>
              <a:rPr lang="zh-CN" altLang="en-US" sz="2800" dirty="0">
                <a:solidFill>
                  <a:prstClr val="black"/>
                </a:solidFill>
                <a:latin typeface="微软雅黑" panose="020B0503020204020204" pitchFamily="34" charset="-122"/>
                <a:ea typeface="微软雅黑" panose="020B0503020204020204" pitchFamily="34" charset="-122"/>
              </a:rPr>
              <a:t>（</a:t>
            </a:r>
            <a:r>
              <a:rPr lang="en-US" altLang="zh-CN" sz="2800" dirty="0">
                <a:solidFill>
                  <a:prstClr val="black"/>
                </a:solidFill>
                <a:latin typeface="微软雅黑" panose="020B0503020204020204" pitchFamily="34" charset="-122"/>
                <a:ea typeface="微软雅黑" panose="020B0503020204020204" pitchFamily="34" charset="-122"/>
              </a:rPr>
              <a:t>1</a:t>
            </a:r>
            <a:r>
              <a:rPr lang="zh-CN" altLang="en-US" sz="2800" dirty="0">
                <a:solidFill>
                  <a:prstClr val="black"/>
                </a:solidFill>
                <a:latin typeface="微软雅黑" panose="020B0503020204020204" pitchFamily="34" charset="-122"/>
                <a:ea typeface="微软雅黑" panose="020B0503020204020204" pitchFamily="34" charset="-122"/>
              </a:rPr>
              <a:t>）我也来称象</a:t>
            </a:r>
          </a:p>
          <a:p>
            <a:pPr lvl="0"/>
            <a:r>
              <a:rPr lang="zh-CN" altLang="en-US" sz="2800" dirty="0">
                <a:solidFill>
                  <a:prstClr val="black"/>
                </a:solidFill>
                <a:latin typeface="微软雅黑" panose="020B0503020204020204" pitchFamily="34" charset="-122"/>
                <a:ea typeface="微软雅黑" panose="020B0503020204020204" pitchFamily="34" charset="-122"/>
              </a:rPr>
              <a:t>通过“曹冲称象”的故事引导学生思考下列问题，引发对“质量单位、称量工具”的学习：在古代为什么大象的体重难称量？要称量大象的体重，需要哪些条件？</a:t>
            </a:r>
          </a:p>
          <a:p>
            <a:pPr lvl="0"/>
            <a:r>
              <a:rPr lang="zh-CN" altLang="en-US" sz="2800" dirty="0">
                <a:solidFill>
                  <a:prstClr val="black"/>
                </a:solidFill>
                <a:latin typeface="微软雅黑" panose="020B0503020204020204" pitchFamily="34" charset="-122"/>
                <a:ea typeface="微软雅黑" panose="020B0503020204020204" pitchFamily="34" charset="-122"/>
              </a:rPr>
              <a:t>充分结合学生生活中对各种物品质量的经验，帮助学生感受“物体轻、物体重”需要规定合适的单位来表示，进而理解克、千克、吨这些常用质量单位的意义及其关系，并尝试利用等量的等量相等进行推理。</a:t>
            </a:r>
          </a:p>
        </p:txBody>
      </p:sp>
      <p:sp>
        <p:nvSpPr>
          <p:cNvPr id="10" name="矩形 9"/>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PA_库_矩形 6"/>
          <p:cNvSpPr/>
          <p:nvPr>
            <p:custDataLst>
              <p:tags r:id="rId1"/>
            </p:custDataLst>
          </p:nvPr>
        </p:nvSpPr>
        <p:spPr>
          <a:xfrm>
            <a:off x="452838" y="1160825"/>
            <a:ext cx="2887521" cy="589615"/>
          </a:xfrm>
          <a:prstGeom prst="round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2060"/>
              </a:solidFill>
              <a:effectLst/>
              <a:uLnTx/>
              <a:uFillTx/>
              <a:latin typeface="Arial" panose="020B0604020202020204"/>
              <a:ea typeface="微软雅黑" panose="020B0503020204020204" charset="-122"/>
              <a:cs typeface="+mn-cs"/>
            </a:endParaRPr>
          </a:p>
        </p:txBody>
      </p:sp>
      <p:sp>
        <p:nvSpPr>
          <p:cNvPr id="12" name="矩形 11"/>
          <p:cNvSpPr/>
          <p:nvPr/>
        </p:nvSpPr>
        <p:spPr>
          <a:xfrm>
            <a:off x="1133658" y="1160599"/>
            <a:ext cx="2057411" cy="584775"/>
          </a:xfrm>
          <a:prstGeom prst="rect">
            <a:avLst/>
          </a:prstGeom>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学业</a:t>
            </a:r>
            <a:r>
              <a:rPr lang="zh-CN" altLang="en-US" sz="3200" b="1" dirty="0" smtClean="0">
                <a:solidFill>
                  <a:schemeClr val="bg1"/>
                </a:solidFill>
                <a:latin typeface="微软雅黑" panose="020B0503020204020204" pitchFamily="34" charset="-122"/>
                <a:ea typeface="微软雅黑" panose="020B0503020204020204" pitchFamily="34" charset="-122"/>
              </a:rPr>
              <a:t>要求</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13" name="三角形 10"/>
          <p:cNvSpPr/>
          <p:nvPr/>
        </p:nvSpPr>
        <p:spPr>
          <a:xfrm rot="5400000">
            <a:off x="782070" y="1304654"/>
            <a:ext cx="351666" cy="28717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
        <p:nvSpPr>
          <p:cNvPr id="14" name="三角形 11"/>
          <p:cNvSpPr/>
          <p:nvPr/>
        </p:nvSpPr>
        <p:spPr>
          <a:xfrm rot="8719382">
            <a:off x="992878" y="1537161"/>
            <a:ext cx="123071" cy="99521"/>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bg1"/>
              </a:solidFill>
            </a:endParaRPr>
          </a:p>
        </p:txBody>
      </p:sp>
    </p:spTree>
    <p:extLst>
      <p:ext uri="{BB962C8B-B14F-4D97-AF65-F5344CB8AC3E}">
        <p14:creationId xmlns:p14="http://schemas.microsoft.com/office/powerpoint/2010/main" val="165784426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00.xml><?xml version="1.0" encoding="utf-8"?>
<p:tagLst xmlns:a="http://schemas.openxmlformats.org/drawingml/2006/main" xmlns:r="http://schemas.openxmlformats.org/officeDocument/2006/relationships" xmlns:p="http://schemas.openxmlformats.org/presentationml/2006/main">
  <p:tag name="PA" val="v3.2.0"/>
</p:tagLst>
</file>

<file path=ppt/tags/tag101.xml><?xml version="1.0" encoding="utf-8"?>
<p:tagLst xmlns:a="http://schemas.openxmlformats.org/drawingml/2006/main" xmlns:r="http://schemas.openxmlformats.org/officeDocument/2006/relationships" xmlns:p="http://schemas.openxmlformats.org/presentationml/2006/main">
  <p:tag name="PA" val="v3.2.0"/>
</p:tagLst>
</file>

<file path=ppt/tags/tag102.xml><?xml version="1.0" encoding="utf-8"?>
<p:tagLst xmlns:a="http://schemas.openxmlformats.org/drawingml/2006/main" xmlns:r="http://schemas.openxmlformats.org/officeDocument/2006/relationships" xmlns:p="http://schemas.openxmlformats.org/presentationml/2006/main">
  <p:tag name="PA" val="v3.2.0"/>
</p:tagLst>
</file>

<file path=ppt/tags/tag103.xml><?xml version="1.0" encoding="utf-8"?>
<p:tagLst xmlns:a="http://schemas.openxmlformats.org/drawingml/2006/main" xmlns:r="http://schemas.openxmlformats.org/officeDocument/2006/relationships" xmlns:p="http://schemas.openxmlformats.org/presentationml/2006/main">
  <p:tag name="PA" val="v3.2.0"/>
</p:tagLst>
</file>

<file path=ppt/tags/tag104.xml><?xml version="1.0" encoding="utf-8"?>
<p:tagLst xmlns:a="http://schemas.openxmlformats.org/drawingml/2006/main" xmlns:r="http://schemas.openxmlformats.org/officeDocument/2006/relationships" xmlns:p="http://schemas.openxmlformats.org/presentationml/2006/main">
  <p:tag name="PA" val="v3.2.0"/>
</p:tagLst>
</file>

<file path=ppt/tags/tag105.xml><?xml version="1.0" encoding="utf-8"?>
<p:tagLst xmlns:a="http://schemas.openxmlformats.org/drawingml/2006/main" xmlns:r="http://schemas.openxmlformats.org/officeDocument/2006/relationships" xmlns:p="http://schemas.openxmlformats.org/presentationml/2006/main">
  <p:tag name="PA" val="v3.2.0"/>
</p:tagLst>
</file>

<file path=ppt/tags/tag106.xml><?xml version="1.0" encoding="utf-8"?>
<p:tagLst xmlns:a="http://schemas.openxmlformats.org/drawingml/2006/main" xmlns:r="http://schemas.openxmlformats.org/officeDocument/2006/relationships" xmlns:p="http://schemas.openxmlformats.org/presentationml/2006/main">
  <p:tag name="PA" val="v3.2.0"/>
</p:tagLst>
</file>

<file path=ppt/tags/tag107.xml><?xml version="1.0" encoding="utf-8"?>
<p:tagLst xmlns:a="http://schemas.openxmlformats.org/drawingml/2006/main" xmlns:r="http://schemas.openxmlformats.org/officeDocument/2006/relationships" xmlns:p="http://schemas.openxmlformats.org/presentationml/2006/main">
  <p:tag name="PA" val="v3.2.0"/>
</p:tagLst>
</file>

<file path=ppt/tags/tag108.xml><?xml version="1.0" encoding="utf-8"?>
<p:tagLst xmlns:a="http://schemas.openxmlformats.org/drawingml/2006/main" xmlns:r="http://schemas.openxmlformats.org/officeDocument/2006/relationships" xmlns:p="http://schemas.openxmlformats.org/presentationml/2006/main">
  <p:tag name="PA" val="v3.2.0"/>
</p:tagLst>
</file>

<file path=ppt/tags/tag109.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10.xml><?xml version="1.0" encoding="utf-8"?>
<p:tagLst xmlns:a="http://schemas.openxmlformats.org/drawingml/2006/main" xmlns:r="http://schemas.openxmlformats.org/officeDocument/2006/relationships" xmlns:p="http://schemas.openxmlformats.org/presentationml/2006/main">
  <p:tag name="PA" val="v3.2.0"/>
</p:tagLst>
</file>

<file path=ppt/tags/tag111.xml><?xml version="1.0" encoding="utf-8"?>
<p:tagLst xmlns:a="http://schemas.openxmlformats.org/drawingml/2006/main" xmlns:r="http://schemas.openxmlformats.org/officeDocument/2006/relationships" xmlns:p="http://schemas.openxmlformats.org/presentationml/2006/main">
  <p:tag name="PA" val="v3.2.0"/>
</p:tagLst>
</file>

<file path=ppt/tags/tag112.xml><?xml version="1.0" encoding="utf-8"?>
<p:tagLst xmlns:a="http://schemas.openxmlformats.org/drawingml/2006/main" xmlns:r="http://schemas.openxmlformats.org/officeDocument/2006/relationships" xmlns:p="http://schemas.openxmlformats.org/presentationml/2006/main">
  <p:tag name="PA" val="v3.2.0"/>
</p:tagLst>
</file>

<file path=ppt/tags/tag113.xml><?xml version="1.0" encoding="utf-8"?>
<p:tagLst xmlns:a="http://schemas.openxmlformats.org/drawingml/2006/main" xmlns:r="http://schemas.openxmlformats.org/officeDocument/2006/relationships" xmlns:p="http://schemas.openxmlformats.org/presentationml/2006/main">
  <p:tag name="PA" val="v3.2.0"/>
</p:tagLst>
</file>

<file path=ppt/tags/tag114.xml><?xml version="1.0" encoding="utf-8"?>
<p:tagLst xmlns:a="http://schemas.openxmlformats.org/drawingml/2006/main" xmlns:r="http://schemas.openxmlformats.org/officeDocument/2006/relationships" xmlns:p="http://schemas.openxmlformats.org/presentationml/2006/main">
  <p:tag name="PA" val="v3.2.0"/>
</p:tagLst>
</file>

<file path=ppt/tags/tag115.xml><?xml version="1.0" encoding="utf-8"?>
<p:tagLst xmlns:a="http://schemas.openxmlformats.org/drawingml/2006/main" xmlns:r="http://schemas.openxmlformats.org/officeDocument/2006/relationships" xmlns:p="http://schemas.openxmlformats.org/presentationml/2006/main">
  <p:tag name="PA" val="v3.2.0"/>
</p:tagLst>
</file>

<file path=ppt/tags/tag116.xml><?xml version="1.0" encoding="utf-8"?>
<p:tagLst xmlns:a="http://schemas.openxmlformats.org/drawingml/2006/main" xmlns:r="http://schemas.openxmlformats.org/officeDocument/2006/relationships" xmlns:p="http://schemas.openxmlformats.org/presentationml/2006/main">
  <p:tag name="PA" val="v3.2.0"/>
</p:tagLst>
</file>

<file path=ppt/tags/tag117.xml><?xml version="1.0" encoding="utf-8"?>
<p:tagLst xmlns:a="http://schemas.openxmlformats.org/drawingml/2006/main" xmlns:r="http://schemas.openxmlformats.org/officeDocument/2006/relationships" xmlns:p="http://schemas.openxmlformats.org/presentationml/2006/main">
  <p:tag name="PA" val="v3.2.0"/>
</p:tagLst>
</file>

<file path=ppt/tags/tag118.xml><?xml version="1.0" encoding="utf-8"?>
<p:tagLst xmlns:a="http://schemas.openxmlformats.org/drawingml/2006/main" xmlns:r="http://schemas.openxmlformats.org/officeDocument/2006/relationships" xmlns:p="http://schemas.openxmlformats.org/presentationml/2006/main">
  <p:tag name="PA" val="v3.2.0"/>
</p:tagLst>
</file>

<file path=ppt/tags/tag119.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20.xml><?xml version="1.0" encoding="utf-8"?>
<p:tagLst xmlns:a="http://schemas.openxmlformats.org/drawingml/2006/main" xmlns:r="http://schemas.openxmlformats.org/officeDocument/2006/relationships" xmlns:p="http://schemas.openxmlformats.org/presentationml/2006/main">
  <p:tag name="PA" val="v3.2.0"/>
</p:tagLst>
</file>

<file path=ppt/tags/tag121.xml><?xml version="1.0" encoding="utf-8"?>
<p:tagLst xmlns:a="http://schemas.openxmlformats.org/drawingml/2006/main" xmlns:r="http://schemas.openxmlformats.org/officeDocument/2006/relationships" xmlns:p="http://schemas.openxmlformats.org/presentationml/2006/main">
  <p:tag name="PA" val="v3.2.0"/>
</p:tagLst>
</file>

<file path=ppt/tags/tag122.xml><?xml version="1.0" encoding="utf-8"?>
<p:tagLst xmlns:a="http://schemas.openxmlformats.org/drawingml/2006/main" xmlns:r="http://schemas.openxmlformats.org/officeDocument/2006/relationships" xmlns:p="http://schemas.openxmlformats.org/presentationml/2006/main">
  <p:tag name="PA" val="v3.2.0"/>
</p:tagLst>
</file>

<file path=ppt/tags/tag123.xml><?xml version="1.0" encoding="utf-8"?>
<p:tagLst xmlns:a="http://schemas.openxmlformats.org/drawingml/2006/main" xmlns:r="http://schemas.openxmlformats.org/officeDocument/2006/relationships" xmlns:p="http://schemas.openxmlformats.org/presentationml/2006/main">
  <p:tag name="PA" val="v3.2.0"/>
</p:tagLst>
</file>

<file path=ppt/tags/tag124.xml><?xml version="1.0" encoding="utf-8"?>
<p:tagLst xmlns:a="http://schemas.openxmlformats.org/drawingml/2006/main" xmlns:r="http://schemas.openxmlformats.org/officeDocument/2006/relationships" xmlns:p="http://schemas.openxmlformats.org/presentationml/2006/main">
  <p:tag name="PA" val="v3.2.0"/>
</p:tagLst>
</file>

<file path=ppt/tags/tag125.xml><?xml version="1.0" encoding="utf-8"?>
<p:tagLst xmlns:a="http://schemas.openxmlformats.org/drawingml/2006/main" xmlns:r="http://schemas.openxmlformats.org/officeDocument/2006/relationships" xmlns:p="http://schemas.openxmlformats.org/presentationml/2006/main">
  <p:tag name="PA" val="v3.2.0"/>
</p:tagLst>
</file>

<file path=ppt/tags/tag126.xml><?xml version="1.0" encoding="utf-8"?>
<p:tagLst xmlns:a="http://schemas.openxmlformats.org/drawingml/2006/main" xmlns:r="http://schemas.openxmlformats.org/officeDocument/2006/relationships" xmlns:p="http://schemas.openxmlformats.org/presentationml/2006/main">
  <p:tag name="PA" val="v3.2.0"/>
</p:tagLst>
</file>

<file path=ppt/tags/tag127.xml><?xml version="1.0" encoding="utf-8"?>
<p:tagLst xmlns:a="http://schemas.openxmlformats.org/drawingml/2006/main" xmlns:r="http://schemas.openxmlformats.org/officeDocument/2006/relationships" xmlns:p="http://schemas.openxmlformats.org/presentationml/2006/main">
  <p:tag name="PA" val="v3.2.0"/>
</p:tagLst>
</file>

<file path=ppt/tags/tag128.xml><?xml version="1.0" encoding="utf-8"?>
<p:tagLst xmlns:a="http://schemas.openxmlformats.org/drawingml/2006/main" xmlns:r="http://schemas.openxmlformats.org/officeDocument/2006/relationships" xmlns:p="http://schemas.openxmlformats.org/presentationml/2006/main">
  <p:tag name="PA" val="v3.2.0"/>
</p:tagLst>
</file>

<file path=ppt/tags/tag129.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30.xml><?xml version="1.0" encoding="utf-8"?>
<p:tagLst xmlns:a="http://schemas.openxmlformats.org/drawingml/2006/main" xmlns:r="http://schemas.openxmlformats.org/officeDocument/2006/relationships" xmlns:p="http://schemas.openxmlformats.org/presentationml/2006/main">
  <p:tag name="PA" val="v3.2.0"/>
</p:tagLst>
</file>

<file path=ppt/tags/tag131.xml><?xml version="1.0" encoding="utf-8"?>
<p:tagLst xmlns:a="http://schemas.openxmlformats.org/drawingml/2006/main" xmlns:r="http://schemas.openxmlformats.org/officeDocument/2006/relationships" xmlns:p="http://schemas.openxmlformats.org/presentationml/2006/main">
  <p:tag name="PA" val="v3.2.0"/>
</p:tagLst>
</file>

<file path=ppt/tags/tag132.xml><?xml version="1.0" encoding="utf-8"?>
<p:tagLst xmlns:a="http://schemas.openxmlformats.org/drawingml/2006/main" xmlns:r="http://schemas.openxmlformats.org/officeDocument/2006/relationships" xmlns:p="http://schemas.openxmlformats.org/presentationml/2006/main">
  <p:tag name="PA" val="v3.2.0"/>
</p:tagLst>
</file>

<file path=ppt/tags/tag133.xml><?xml version="1.0" encoding="utf-8"?>
<p:tagLst xmlns:a="http://schemas.openxmlformats.org/drawingml/2006/main" xmlns:r="http://schemas.openxmlformats.org/officeDocument/2006/relationships" xmlns:p="http://schemas.openxmlformats.org/presentationml/2006/main">
  <p:tag name="PA" val="v3.2.0"/>
</p:tagLst>
</file>

<file path=ppt/tags/tag134.xml><?xml version="1.0" encoding="utf-8"?>
<p:tagLst xmlns:a="http://schemas.openxmlformats.org/drawingml/2006/main" xmlns:r="http://schemas.openxmlformats.org/officeDocument/2006/relationships" xmlns:p="http://schemas.openxmlformats.org/presentationml/2006/main">
  <p:tag name="PA" val="v3.2.0"/>
</p:tagLst>
</file>

<file path=ppt/tags/tag135.xml><?xml version="1.0" encoding="utf-8"?>
<p:tagLst xmlns:a="http://schemas.openxmlformats.org/drawingml/2006/main" xmlns:r="http://schemas.openxmlformats.org/officeDocument/2006/relationships" xmlns:p="http://schemas.openxmlformats.org/presentationml/2006/main">
  <p:tag name="PA" val="v3.2.0"/>
</p:tagLst>
</file>

<file path=ppt/tags/tag136.xml><?xml version="1.0" encoding="utf-8"?>
<p:tagLst xmlns:a="http://schemas.openxmlformats.org/drawingml/2006/main" xmlns:r="http://schemas.openxmlformats.org/officeDocument/2006/relationships" xmlns:p="http://schemas.openxmlformats.org/presentationml/2006/main">
  <p:tag name="PA" val="v3.2.0"/>
</p:tagLst>
</file>

<file path=ppt/tags/tag137.xml><?xml version="1.0" encoding="utf-8"?>
<p:tagLst xmlns:a="http://schemas.openxmlformats.org/drawingml/2006/main" xmlns:r="http://schemas.openxmlformats.org/officeDocument/2006/relationships" xmlns:p="http://schemas.openxmlformats.org/presentationml/2006/main">
  <p:tag name="PA" val="v3.2.0"/>
</p:tagLst>
</file>

<file path=ppt/tags/tag138.xml><?xml version="1.0" encoding="utf-8"?>
<p:tagLst xmlns:a="http://schemas.openxmlformats.org/drawingml/2006/main" xmlns:r="http://schemas.openxmlformats.org/officeDocument/2006/relationships" xmlns:p="http://schemas.openxmlformats.org/presentationml/2006/main">
  <p:tag name="PA" val="v3.2.0"/>
</p:tagLst>
</file>

<file path=ppt/tags/tag139.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40.xml><?xml version="1.0" encoding="utf-8"?>
<p:tagLst xmlns:a="http://schemas.openxmlformats.org/drawingml/2006/main" xmlns:r="http://schemas.openxmlformats.org/officeDocument/2006/relationships" xmlns:p="http://schemas.openxmlformats.org/presentationml/2006/main">
  <p:tag name="PA" val="v3.2.0"/>
</p:tagLst>
</file>

<file path=ppt/tags/tag141.xml><?xml version="1.0" encoding="utf-8"?>
<p:tagLst xmlns:a="http://schemas.openxmlformats.org/drawingml/2006/main" xmlns:r="http://schemas.openxmlformats.org/officeDocument/2006/relationships" xmlns:p="http://schemas.openxmlformats.org/presentationml/2006/main">
  <p:tag name="PA" val="v3.2.0"/>
</p:tagLst>
</file>

<file path=ppt/tags/tag142.xml><?xml version="1.0" encoding="utf-8"?>
<p:tagLst xmlns:a="http://schemas.openxmlformats.org/drawingml/2006/main" xmlns:r="http://schemas.openxmlformats.org/officeDocument/2006/relationships" xmlns:p="http://schemas.openxmlformats.org/presentationml/2006/main">
  <p:tag name="PA" val="v3.2.0"/>
</p:tagLst>
</file>

<file path=ppt/tags/tag143.xml><?xml version="1.0" encoding="utf-8"?>
<p:tagLst xmlns:a="http://schemas.openxmlformats.org/drawingml/2006/main" xmlns:r="http://schemas.openxmlformats.org/officeDocument/2006/relationships" xmlns:p="http://schemas.openxmlformats.org/presentationml/2006/main">
  <p:tag name="PA" val="v3.2.0"/>
</p:tagLst>
</file>

<file path=ppt/tags/tag144.xml><?xml version="1.0" encoding="utf-8"?>
<p:tagLst xmlns:a="http://schemas.openxmlformats.org/drawingml/2006/main" xmlns:r="http://schemas.openxmlformats.org/officeDocument/2006/relationships" xmlns:p="http://schemas.openxmlformats.org/presentationml/2006/main">
  <p:tag name="PA" val="v3.2.0"/>
</p:tagLst>
</file>

<file path=ppt/tags/tag145.xml><?xml version="1.0" encoding="utf-8"?>
<p:tagLst xmlns:a="http://schemas.openxmlformats.org/drawingml/2006/main" xmlns:r="http://schemas.openxmlformats.org/officeDocument/2006/relationships" xmlns:p="http://schemas.openxmlformats.org/presentationml/2006/main">
  <p:tag name="PA" val="v3.2.0"/>
</p:tagLst>
</file>

<file path=ppt/tags/tag146.xml><?xml version="1.0" encoding="utf-8"?>
<p:tagLst xmlns:a="http://schemas.openxmlformats.org/drawingml/2006/main" xmlns:r="http://schemas.openxmlformats.org/officeDocument/2006/relationships" xmlns:p="http://schemas.openxmlformats.org/presentationml/2006/main">
  <p:tag name="PA" val="v3.2.0"/>
</p:tagLst>
</file>

<file path=ppt/tags/tag147.xml><?xml version="1.0" encoding="utf-8"?>
<p:tagLst xmlns:a="http://schemas.openxmlformats.org/drawingml/2006/main" xmlns:r="http://schemas.openxmlformats.org/officeDocument/2006/relationships" xmlns:p="http://schemas.openxmlformats.org/presentationml/2006/main">
  <p:tag name="PA" val="v3.2.0"/>
</p:tagLst>
</file>

<file path=ppt/tags/tag148.xml><?xml version="1.0" encoding="utf-8"?>
<p:tagLst xmlns:a="http://schemas.openxmlformats.org/drawingml/2006/main" xmlns:r="http://schemas.openxmlformats.org/officeDocument/2006/relationships" xmlns:p="http://schemas.openxmlformats.org/presentationml/2006/main">
  <p:tag name="PA" val="v3.2.0"/>
</p:tagLst>
</file>

<file path=ppt/tags/tag149.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50.xml><?xml version="1.0" encoding="utf-8"?>
<p:tagLst xmlns:a="http://schemas.openxmlformats.org/drawingml/2006/main" xmlns:r="http://schemas.openxmlformats.org/officeDocument/2006/relationships" xmlns:p="http://schemas.openxmlformats.org/presentationml/2006/main">
  <p:tag name="PA" val="v3.2.0"/>
</p:tagLst>
</file>

<file path=ppt/tags/tag151.xml><?xml version="1.0" encoding="utf-8"?>
<p:tagLst xmlns:a="http://schemas.openxmlformats.org/drawingml/2006/main" xmlns:r="http://schemas.openxmlformats.org/officeDocument/2006/relationships" xmlns:p="http://schemas.openxmlformats.org/presentationml/2006/main">
  <p:tag name="PA" val="v3.2.0"/>
</p:tagLst>
</file>

<file path=ppt/tags/tag152.xml><?xml version="1.0" encoding="utf-8"?>
<p:tagLst xmlns:a="http://schemas.openxmlformats.org/drawingml/2006/main" xmlns:r="http://schemas.openxmlformats.org/officeDocument/2006/relationships" xmlns:p="http://schemas.openxmlformats.org/presentationml/2006/main">
  <p:tag name="PA" val="v3.2.0"/>
</p:tagLst>
</file>

<file path=ppt/tags/tag153.xml><?xml version="1.0" encoding="utf-8"?>
<p:tagLst xmlns:a="http://schemas.openxmlformats.org/drawingml/2006/main" xmlns:r="http://schemas.openxmlformats.org/officeDocument/2006/relationships" xmlns:p="http://schemas.openxmlformats.org/presentationml/2006/main">
  <p:tag name="PA" val="v3.2.0"/>
</p:tagLst>
</file>

<file path=ppt/tags/tag154.xml><?xml version="1.0" encoding="utf-8"?>
<p:tagLst xmlns:a="http://schemas.openxmlformats.org/drawingml/2006/main" xmlns:r="http://schemas.openxmlformats.org/officeDocument/2006/relationships" xmlns:p="http://schemas.openxmlformats.org/presentationml/2006/main">
  <p:tag name="PA" val="v3.2.0"/>
</p:tagLst>
</file>

<file path=ppt/tags/tag155.xml><?xml version="1.0" encoding="utf-8"?>
<p:tagLst xmlns:a="http://schemas.openxmlformats.org/drawingml/2006/main" xmlns:r="http://schemas.openxmlformats.org/officeDocument/2006/relationships" xmlns:p="http://schemas.openxmlformats.org/presentationml/2006/main">
  <p:tag name="PA" val="v3.2.0"/>
</p:tagLst>
</file>

<file path=ppt/tags/tag156.xml><?xml version="1.0" encoding="utf-8"?>
<p:tagLst xmlns:a="http://schemas.openxmlformats.org/drawingml/2006/main" xmlns:r="http://schemas.openxmlformats.org/officeDocument/2006/relationships" xmlns:p="http://schemas.openxmlformats.org/presentationml/2006/main">
  <p:tag name="PA" val="v3.2.0"/>
</p:tagLst>
</file>

<file path=ppt/tags/tag157.xml><?xml version="1.0" encoding="utf-8"?>
<p:tagLst xmlns:a="http://schemas.openxmlformats.org/drawingml/2006/main" xmlns:r="http://schemas.openxmlformats.org/officeDocument/2006/relationships" xmlns:p="http://schemas.openxmlformats.org/presentationml/2006/main">
  <p:tag name="PA" val="v3.2.0"/>
</p:tagLst>
</file>

<file path=ppt/tags/tag158.xml><?xml version="1.0" encoding="utf-8"?>
<p:tagLst xmlns:a="http://schemas.openxmlformats.org/drawingml/2006/main" xmlns:r="http://schemas.openxmlformats.org/officeDocument/2006/relationships" xmlns:p="http://schemas.openxmlformats.org/presentationml/2006/main">
  <p:tag name="PA" val="v3.2.0"/>
</p:tagLst>
</file>

<file path=ppt/tags/tag159.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60.xml><?xml version="1.0" encoding="utf-8"?>
<p:tagLst xmlns:a="http://schemas.openxmlformats.org/drawingml/2006/main" xmlns:r="http://schemas.openxmlformats.org/officeDocument/2006/relationships" xmlns:p="http://schemas.openxmlformats.org/presentationml/2006/main">
  <p:tag name="PA" val="v3.2.0"/>
</p:tagLst>
</file>

<file path=ppt/tags/tag161.xml><?xml version="1.0" encoding="utf-8"?>
<p:tagLst xmlns:a="http://schemas.openxmlformats.org/drawingml/2006/main" xmlns:r="http://schemas.openxmlformats.org/officeDocument/2006/relationships" xmlns:p="http://schemas.openxmlformats.org/presentationml/2006/main">
  <p:tag name="PA" val="v3.2.0"/>
</p:tagLst>
</file>

<file path=ppt/tags/tag162.xml><?xml version="1.0" encoding="utf-8"?>
<p:tagLst xmlns:a="http://schemas.openxmlformats.org/drawingml/2006/main" xmlns:r="http://schemas.openxmlformats.org/officeDocument/2006/relationships" xmlns:p="http://schemas.openxmlformats.org/presentationml/2006/main">
  <p:tag name="PA" val="v3.2.0"/>
</p:tagLst>
</file>

<file path=ppt/tags/tag163.xml><?xml version="1.0" encoding="utf-8"?>
<p:tagLst xmlns:a="http://schemas.openxmlformats.org/drawingml/2006/main" xmlns:r="http://schemas.openxmlformats.org/officeDocument/2006/relationships" xmlns:p="http://schemas.openxmlformats.org/presentationml/2006/main">
  <p:tag name="PA" val="v3.2.0"/>
</p:tagLst>
</file>

<file path=ppt/tags/tag164.xml><?xml version="1.0" encoding="utf-8"?>
<p:tagLst xmlns:a="http://schemas.openxmlformats.org/drawingml/2006/main" xmlns:r="http://schemas.openxmlformats.org/officeDocument/2006/relationships" xmlns:p="http://schemas.openxmlformats.org/presentationml/2006/main">
  <p:tag name="PA" val="v3.2.0"/>
</p:tagLst>
</file>

<file path=ppt/tags/tag165.xml><?xml version="1.0" encoding="utf-8"?>
<p:tagLst xmlns:a="http://schemas.openxmlformats.org/drawingml/2006/main" xmlns:r="http://schemas.openxmlformats.org/officeDocument/2006/relationships" xmlns:p="http://schemas.openxmlformats.org/presentationml/2006/main">
  <p:tag name="PA" val="v3.2.0"/>
</p:tagLst>
</file>

<file path=ppt/tags/tag166.xml><?xml version="1.0" encoding="utf-8"?>
<p:tagLst xmlns:a="http://schemas.openxmlformats.org/drawingml/2006/main" xmlns:r="http://schemas.openxmlformats.org/officeDocument/2006/relationships" xmlns:p="http://schemas.openxmlformats.org/presentationml/2006/main">
  <p:tag name="PA" val="v3.2.0"/>
</p:tagLst>
</file>

<file path=ppt/tags/tag167.xml><?xml version="1.0" encoding="utf-8"?>
<p:tagLst xmlns:a="http://schemas.openxmlformats.org/drawingml/2006/main" xmlns:r="http://schemas.openxmlformats.org/officeDocument/2006/relationships" xmlns:p="http://schemas.openxmlformats.org/presentationml/2006/main">
  <p:tag name="PA" val="v3.2.0"/>
</p:tagLst>
</file>

<file path=ppt/tags/tag168.xml><?xml version="1.0" encoding="utf-8"?>
<p:tagLst xmlns:a="http://schemas.openxmlformats.org/drawingml/2006/main" xmlns:r="http://schemas.openxmlformats.org/officeDocument/2006/relationships" xmlns:p="http://schemas.openxmlformats.org/presentationml/2006/main">
  <p:tag name="PA" val="v3.2.0"/>
</p:tagLst>
</file>

<file path=ppt/tags/tag169.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70.xml><?xml version="1.0" encoding="utf-8"?>
<p:tagLst xmlns:a="http://schemas.openxmlformats.org/drawingml/2006/main" xmlns:r="http://schemas.openxmlformats.org/officeDocument/2006/relationships" xmlns:p="http://schemas.openxmlformats.org/presentationml/2006/main">
  <p:tag name="PA" val="v3.2.0"/>
</p:tagLst>
</file>

<file path=ppt/tags/tag171.xml><?xml version="1.0" encoding="utf-8"?>
<p:tagLst xmlns:a="http://schemas.openxmlformats.org/drawingml/2006/main" xmlns:r="http://schemas.openxmlformats.org/officeDocument/2006/relationships" xmlns:p="http://schemas.openxmlformats.org/presentationml/2006/main">
  <p:tag name="PA" val="v3.2.0"/>
</p:tagLst>
</file>

<file path=ppt/tags/tag172.xml><?xml version="1.0" encoding="utf-8"?>
<p:tagLst xmlns:a="http://schemas.openxmlformats.org/drawingml/2006/main" xmlns:r="http://schemas.openxmlformats.org/officeDocument/2006/relationships" xmlns:p="http://schemas.openxmlformats.org/presentationml/2006/main">
  <p:tag name="PA" val="v3.2.0"/>
</p:tagLst>
</file>

<file path=ppt/tags/tag173.xml><?xml version="1.0" encoding="utf-8"?>
<p:tagLst xmlns:a="http://schemas.openxmlformats.org/drawingml/2006/main" xmlns:r="http://schemas.openxmlformats.org/officeDocument/2006/relationships" xmlns:p="http://schemas.openxmlformats.org/presentationml/2006/main">
  <p:tag name="PA" val="v3.2.0"/>
</p:tagLst>
</file>

<file path=ppt/tags/tag174.xml><?xml version="1.0" encoding="utf-8"?>
<p:tagLst xmlns:a="http://schemas.openxmlformats.org/drawingml/2006/main" xmlns:r="http://schemas.openxmlformats.org/officeDocument/2006/relationships" xmlns:p="http://schemas.openxmlformats.org/presentationml/2006/main">
  <p:tag name="PA" val="v3.2.0"/>
</p:tagLst>
</file>

<file path=ppt/tags/tag175.xml><?xml version="1.0" encoding="utf-8"?>
<p:tagLst xmlns:a="http://schemas.openxmlformats.org/drawingml/2006/main" xmlns:r="http://schemas.openxmlformats.org/officeDocument/2006/relationships" xmlns:p="http://schemas.openxmlformats.org/presentationml/2006/main">
  <p:tag name="PA" val="v3.2.0"/>
</p:tagLst>
</file>

<file path=ppt/tags/tag176.xml><?xml version="1.0" encoding="utf-8"?>
<p:tagLst xmlns:a="http://schemas.openxmlformats.org/drawingml/2006/main" xmlns:r="http://schemas.openxmlformats.org/officeDocument/2006/relationships" xmlns:p="http://schemas.openxmlformats.org/presentationml/2006/main">
  <p:tag name="PA" val="v3.2.0"/>
</p:tagLst>
</file>

<file path=ppt/tags/tag177.xml><?xml version="1.0" encoding="utf-8"?>
<p:tagLst xmlns:a="http://schemas.openxmlformats.org/drawingml/2006/main" xmlns:r="http://schemas.openxmlformats.org/officeDocument/2006/relationships" xmlns:p="http://schemas.openxmlformats.org/presentationml/2006/main">
  <p:tag name="PA" val="v3.2.0"/>
</p:tagLst>
</file>

<file path=ppt/tags/tag178.xml><?xml version="1.0" encoding="utf-8"?>
<p:tagLst xmlns:a="http://schemas.openxmlformats.org/drawingml/2006/main" xmlns:r="http://schemas.openxmlformats.org/officeDocument/2006/relationships" xmlns:p="http://schemas.openxmlformats.org/presentationml/2006/main">
  <p:tag name="PA" val="v3.2.0"/>
</p:tagLst>
</file>

<file path=ppt/tags/tag179.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PA" val="v3.2.0"/>
</p:tagLst>
</file>

<file path=ppt/tags/tag180.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20.xml><?xml version="1.0" encoding="utf-8"?>
<p:tagLst xmlns:a="http://schemas.openxmlformats.org/drawingml/2006/main" xmlns:r="http://schemas.openxmlformats.org/officeDocument/2006/relationships" xmlns:p="http://schemas.openxmlformats.org/presentationml/2006/main">
  <p:tag name="PA" val="v3.2.0"/>
</p:tagLst>
</file>

<file path=ppt/tags/tag21.xml><?xml version="1.0" encoding="utf-8"?>
<p:tagLst xmlns:a="http://schemas.openxmlformats.org/drawingml/2006/main" xmlns:r="http://schemas.openxmlformats.org/officeDocument/2006/relationships" xmlns:p="http://schemas.openxmlformats.org/presentationml/2006/main">
  <p:tag name="PA" val="v3.2.0"/>
</p:tagLst>
</file>

<file path=ppt/tags/tag22.xml><?xml version="1.0" encoding="utf-8"?>
<p:tagLst xmlns:a="http://schemas.openxmlformats.org/drawingml/2006/main" xmlns:r="http://schemas.openxmlformats.org/officeDocument/2006/relationships" xmlns:p="http://schemas.openxmlformats.org/presentationml/2006/main">
  <p:tag name="PA" val="v3.2.0"/>
</p:tagLst>
</file>

<file path=ppt/tags/tag23.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PA" val="v3.2.0"/>
</p:tagLst>
</file>

<file path=ppt/tags/tag42.xml><?xml version="1.0" encoding="utf-8"?>
<p:tagLst xmlns:a="http://schemas.openxmlformats.org/drawingml/2006/main" xmlns:r="http://schemas.openxmlformats.org/officeDocument/2006/relationships" xmlns:p="http://schemas.openxmlformats.org/presentationml/2006/main">
  <p:tag name="PA" val="v3.2.0"/>
</p:tagLst>
</file>

<file path=ppt/tags/tag43.xml><?xml version="1.0" encoding="utf-8"?>
<p:tagLst xmlns:a="http://schemas.openxmlformats.org/drawingml/2006/main" xmlns:r="http://schemas.openxmlformats.org/officeDocument/2006/relationships" xmlns:p="http://schemas.openxmlformats.org/presentationml/2006/main">
  <p:tag name="PA" val="v3.2.0"/>
</p:tagLst>
</file>

<file path=ppt/tags/tag44.xml><?xml version="1.0" encoding="utf-8"?>
<p:tagLst xmlns:a="http://schemas.openxmlformats.org/drawingml/2006/main" xmlns:r="http://schemas.openxmlformats.org/officeDocument/2006/relationships" xmlns:p="http://schemas.openxmlformats.org/presentationml/2006/main">
  <p:tag name="PA" val="v3.2.0"/>
</p:tagLst>
</file>

<file path=ppt/tags/tag45.xml><?xml version="1.0" encoding="utf-8"?>
<p:tagLst xmlns:a="http://schemas.openxmlformats.org/drawingml/2006/main" xmlns:r="http://schemas.openxmlformats.org/officeDocument/2006/relationships" xmlns:p="http://schemas.openxmlformats.org/presentationml/2006/main">
  <p:tag name="PA" val="v3.2.0"/>
</p:tagLst>
</file>

<file path=ppt/tags/tag46.xml><?xml version="1.0" encoding="utf-8"?>
<p:tagLst xmlns:a="http://schemas.openxmlformats.org/drawingml/2006/main" xmlns:r="http://schemas.openxmlformats.org/officeDocument/2006/relationships" xmlns:p="http://schemas.openxmlformats.org/presentationml/2006/main">
  <p:tag name="PA" val="v3.2.0"/>
</p:tagLst>
</file>

<file path=ppt/tags/tag47.xml><?xml version="1.0" encoding="utf-8"?>
<p:tagLst xmlns:a="http://schemas.openxmlformats.org/drawingml/2006/main" xmlns:r="http://schemas.openxmlformats.org/officeDocument/2006/relationships" xmlns:p="http://schemas.openxmlformats.org/presentationml/2006/main">
  <p:tag name="PA" val="v3.2.0"/>
</p:tagLst>
</file>

<file path=ppt/tags/tag48.xml><?xml version="1.0" encoding="utf-8"?>
<p:tagLst xmlns:a="http://schemas.openxmlformats.org/drawingml/2006/main" xmlns:r="http://schemas.openxmlformats.org/officeDocument/2006/relationships" xmlns:p="http://schemas.openxmlformats.org/presentationml/2006/main">
  <p:tag name="PA" val="v3.2.0"/>
</p:tagLst>
</file>

<file path=ppt/tags/tag49.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50.xml><?xml version="1.0" encoding="utf-8"?>
<p:tagLst xmlns:a="http://schemas.openxmlformats.org/drawingml/2006/main" xmlns:r="http://schemas.openxmlformats.org/officeDocument/2006/relationships" xmlns:p="http://schemas.openxmlformats.org/presentationml/2006/main">
  <p:tag name="PA" val="v3.2.0"/>
</p:tagLst>
</file>

<file path=ppt/tags/tag51.xml><?xml version="1.0" encoding="utf-8"?>
<p:tagLst xmlns:a="http://schemas.openxmlformats.org/drawingml/2006/main" xmlns:r="http://schemas.openxmlformats.org/officeDocument/2006/relationships" xmlns:p="http://schemas.openxmlformats.org/presentationml/2006/main">
  <p:tag name="PA" val="v3.2.0"/>
</p:tagLst>
</file>

<file path=ppt/tags/tag52.xml><?xml version="1.0" encoding="utf-8"?>
<p:tagLst xmlns:a="http://schemas.openxmlformats.org/drawingml/2006/main" xmlns:r="http://schemas.openxmlformats.org/officeDocument/2006/relationships" xmlns:p="http://schemas.openxmlformats.org/presentationml/2006/main">
  <p:tag name="PA" val="v3.2.0"/>
</p:tagLst>
</file>

<file path=ppt/tags/tag53.xml><?xml version="1.0" encoding="utf-8"?>
<p:tagLst xmlns:a="http://schemas.openxmlformats.org/drawingml/2006/main" xmlns:r="http://schemas.openxmlformats.org/officeDocument/2006/relationships" xmlns:p="http://schemas.openxmlformats.org/presentationml/2006/main">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PA" val="v3.2.0"/>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PA" val="v3.2.0"/>
</p:tagLst>
</file>

<file path=ppt/tags/tag59.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60.xml><?xml version="1.0" encoding="utf-8"?>
<p:tagLst xmlns:a="http://schemas.openxmlformats.org/drawingml/2006/main" xmlns:r="http://schemas.openxmlformats.org/officeDocument/2006/relationships" xmlns:p="http://schemas.openxmlformats.org/presentationml/2006/main">
  <p:tag name="PA" val="v3.2.0"/>
</p:tagLst>
</file>

<file path=ppt/tags/tag61.xml><?xml version="1.0" encoding="utf-8"?>
<p:tagLst xmlns:a="http://schemas.openxmlformats.org/drawingml/2006/main" xmlns:r="http://schemas.openxmlformats.org/officeDocument/2006/relationships" xmlns:p="http://schemas.openxmlformats.org/presentationml/2006/main">
  <p:tag name="PA" val="v3.2.0"/>
</p:tagLst>
</file>

<file path=ppt/tags/tag62.xml><?xml version="1.0" encoding="utf-8"?>
<p:tagLst xmlns:a="http://schemas.openxmlformats.org/drawingml/2006/main" xmlns:r="http://schemas.openxmlformats.org/officeDocument/2006/relationships" xmlns:p="http://schemas.openxmlformats.org/presentationml/2006/main">
  <p:tag name="PA" val="v3.2.0"/>
</p:tagLst>
</file>

<file path=ppt/tags/tag63.xml><?xml version="1.0" encoding="utf-8"?>
<p:tagLst xmlns:a="http://schemas.openxmlformats.org/drawingml/2006/main" xmlns:r="http://schemas.openxmlformats.org/officeDocument/2006/relationships" xmlns:p="http://schemas.openxmlformats.org/presentationml/2006/main">
  <p:tag name="PA" val="v3.2.0"/>
</p:tagLst>
</file>

<file path=ppt/tags/tag64.xml><?xml version="1.0" encoding="utf-8"?>
<p:tagLst xmlns:a="http://schemas.openxmlformats.org/drawingml/2006/main" xmlns:r="http://schemas.openxmlformats.org/officeDocument/2006/relationships" xmlns:p="http://schemas.openxmlformats.org/presentationml/2006/main">
  <p:tag name="PA" val="v3.2.0"/>
</p:tagLst>
</file>

<file path=ppt/tags/tag65.xml><?xml version="1.0" encoding="utf-8"?>
<p:tagLst xmlns:a="http://schemas.openxmlformats.org/drawingml/2006/main" xmlns:r="http://schemas.openxmlformats.org/officeDocument/2006/relationships" xmlns:p="http://schemas.openxmlformats.org/presentationml/2006/main">
  <p:tag name="PA" val="v3.2.0"/>
</p:tagLst>
</file>

<file path=ppt/tags/tag66.xml><?xml version="1.0" encoding="utf-8"?>
<p:tagLst xmlns:a="http://schemas.openxmlformats.org/drawingml/2006/main" xmlns:r="http://schemas.openxmlformats.org/officeDocument/2006/relationships" xmlns:p="http://schemas.openxmlformats.org/presentationml/2006/main">
  <p:tag name="PA" val="v3.2.0"/>
</p:tagLst>
</file>

<file path=ppt/tags/tag67.xml><?xml version="1.0" encoding="utf-8"?>
<p:tagLst xmlns:a="http://schemas.openxmlformats.org/drawingml/2006/main" xmlns:r="http://schemas.openxmlformats.org/officeDocument/2006/relationships" xmlns:p="http://schemas.openxmlformats.org/presentationml/2006/main">
  <p:tag name="PA" val="v3.2.0"/>
</p:tagLst>
</file>

<file path=ppt/tags/tag68.xml><?xml version="1.0" encoding="utf-8"?>
<p:tagLst xmlns:a="http://schemas.openxmlformats.org/drawingml/2006/main" xmlns:r="http://schemas.openxmlformats.org/officeDocument/2006/relationships" xmlns:p="http://schemas.openxmlformats.org/presentationml/2006/main">
  <p:tag name="PA" val="v3.2.0"/>
</p:tagLst>
</file>

<file path=ppt/tags/tag69.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70.xml><?xml version="1.0" encoding="utf-8"?>
<p:tagLst xmlns:a="http://schemas.openxmlformats.org/drawingml/2006/main" xmlns:r="http://schemas.openxmlformats.org/officeDocument/2006/relationships" xmlns:p="http://schemas.openxmlformats.org/presentationml/2006/main">
  <p:tag name="PA" val="v3.2.0"/>
</p:tagLst>
</file>

<file path=ppt/tags/tag71.xml><?xml version="1.0" encoding="utf-8"?>
<p:tagLst xmlns:a="http://schemas.openxmlformats.org/drawingml/2006/main" xmlns:r="http://schemas.openxmlformats.org/officeDocument/2006/relationships" xmlns:p="http://schemas.openxmlformats.org/presentationml/2006/main">
  <p:tag name="PA" val="v3.2.0"/>
</p:tagLst>
</file>

<file path=ppt/tags/tag72.xml><?xml version="1.0" encoding="utf-8"?>
<p:tagLst xmlns:a="http://schemas.openxmlformats.org/drawingml/2006/main" xmlns:r="http://schemas.openxmlformats.org/officeDocument/2006/relationships" xmlns:p="http://schemas.openxmlformats.org/presentationml/2006/main">
  <p:tag name="PA" val="v3.2.0"/>
</p:tagLst>
</file>

<file path=ppt/tags/tag73.xml><?xml version="1.0" encoding="utf-8"?>
<p:tagLst xmlns:a="http://schemas.openxmlformats.org/drawingml/2006/main" xmlns:r="http://schemas.openxmlformats.org/officeDocument/2006/relationships" xmlns:p="http://schemas.openxmlformats.org/presentationml/2006/main">
  <p:tag name="PA" val="v3.2.0"/>
</p:tagLst>
</file>

<file path=ppt/tags/tag74.xml><?xml version="1.0" encoding="utf-8"?>
<p:tagLst xmlns:a="http://schemas.openxmlformats.org/drawingml/2006/main" xmlns:r="http://schemas.openxmlformats.org/officeDocument/2006/relationships" xmlns:p="http://schemas.openxmlformats.org/presentationml/2006/main">
  <p:tag name="PA" val="v3.2.0"/>
</p:tagLst>
</file>

<file path=ppt/tags/tag75.xml><?xml version="1.0" encoding="utf-8"?>
<p:tagLst xmlns:a="http://schemas.openxmlformats.org/drawingml/2006/main" xmlns:r="http://schemas.openxmlformats.org/officeDocument/2006/relationships" xmlns:p="http://schemas.openxmlformats.org/presentationml/2006/main">
  <p:tag name="PA" val="v3.2.0"/>
</p:tagLst>
</file>

<file path=ppt/tags/tag76.xml><?xml version="1.0" encoding="utf-8"?>
<p:tagLst xmlns:a="http://schemas.openxmlformats.org/drawingml/2006/main" xmlns:r="http://schemas.openxmlformats.org/officeDocument/2006/relationships" xmlns:p="http://schemas.openxmlformats.org/presentationml/2006/main">
  <p:tag name="PA" val="v3.2.0"/>
</p:tagLst>
</file>

<file path=ppt/tags/tag77.xml><?xml version="1.0" encoding="utf-8"?>
<p:tagLst xmlns:a="http://schemas.openxmlformats.org/drawingml/2006/main" xmlns:r="http://schemas.openxmlformats.org/officeDocument/2006/relationships" xmlns:p="http://schemas.openxmlformats.org/presentationml/2006/main">
  <p:tag name="PA" val="v3.2.0"/>
</p:tagLst>
</file>

<file path=ppt/tags/tag78.xml><?xml version="1.0" encoding="utf-8"?>
<p:tagLst xmlns:a="http://schemas.openxmlformats.org/drawingml/2006/main" xmlns:r="http://schemas.openxmlformats.org/officeDocument/2006/relationships" xmlns:p="http://schemas.openxmlformats.org/presentationml/2006/main">
  <p:tag name="PA" val="v3.2.0"/>
</p:tagLst>
</file>

<file path=ppt/tags/tag79.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80.xml><?xml version="1.0" encoding="utf-8"?>
<p:tagLst xmlns:a="http://schemas.openxmlformats.org/drawingml/2006/main" xmlns:r="http://schemas.openxmlformats.org/officeDocument/2006/relationships" xmlns:p="http://schemas.openxmlformats.org/presentationml/2006/main">
  <p:tag name="PA" val="v3.2.0"/>
</p:tagLst>
</file>

<file path=ppt/tags/tag81.xml><?xml version="1.0" encoding="utf-8"?>
<p:tagLst xmlns:a="http://schemas.openxmlformats.org/drawingml/2006/main" xmlns:r="http://schemas.openxmlformats.org/officeDocument/2006/relationships" xmlns:p="http://schemas.openxmlformats.org/presentationml/2006/main">
  <p:tag name="PA" val="v3.2.0"/>
</p:tagLst>
</file>

<file path=ppt/tags/tag82.xml><?xml version="1.0" encoding="utf-8"?>
<p:tagLst xmlns:a="http://schemas.openxmlformats.org/drawingml/2006/main" xmlns:r="http://schemas.openxmlformats.org/officeDocument/2006/relationships" xmlns:p="http://schemas.openxmlformats.org/presentationml/2006/main">
  <p:tag name="PA" val="v3.2.0"/>
</p:tagLst>
</file>

<file path=ppt/tags/tag83.xml><?xml version="1.0" encoding="utf-8"?>
<p:tagLst xmlns:a="http://schemas.openxmlformats.org/drawingml/2006/main" xmlns:r="http://schemas.openxmlformats.org/officeDocument/2006/relationships" xmlns:p="http://schemas.openxmlformats.org/presentationml/2006/main">
  <p:tag name="PA" val="v3.2.0"/>
</p:tagLst>
</file>

<file path=ppt/tags/tag84.xml><?xml version="1.0" encoding="utf-8"?>
<p:tagLst xmlns:a="http://schemas.openxmlformats.org/drawingml/2006/main" xmlns:r="http://schemas.openxmlformats.org/officeDocument/2006/relationships" xmlns:p="http://schemas.openxmlformats.org/presentationml/2006/main">
  <p:tag name="PA" val="v3.2.0"/>
</p:tagLst>
</file>

<file path=ppt/tags/tag85.xml><?xml version="1.0" encoding="utf-8"?>
<p:tagLst xmlns:a="http://schemas.openxmlformats.org/drawingml/2006/main" xmlns:r="http://schemas.openxmlformats.org/officeDocument/2006/relationships" xmlns:p="http://schemas.openxmlformats.org/presentationml/2006/main">
  <p:tag name="PA" val="v3.2.0"/>
</p:tagLst>
</file>

<file path=ppt/tags/tag86.xml><?xml version="1.0" encoding="utf-8"?>
<p:tagLst xmlns:a="http://schemas.openxmlformats.org/drawingml/2006/main" xmlns:r="http://schemas.openxmlformats.org/officeDocument/2006/relationships" xmlns:p="http://schemas.openxmlformats.org/presentationml/2006/main">
  <p:tag name="PA" val="v3.2.0"/>
</p:tagLst>
</file>

<file path=ppt/tags/tag87.xml><?xml version="1.0" encoding="utf-8"?>
<p:tagLst xmlns:a="http://schemas.openxmlformats.org/drawingml/2006/main" xmlns:r="http://schemas.openxmlformats.org/officeDocument/2006/relationships" xmlns:p="http://schemas.openxmlformats.org/presentationml/2006/main">
  <p:tag name="PA" val="v3.2.0"/>
</p:tagLst>
</file>

<file path=ppt/tags/tag88.xml><?xml version="1.0" encoding="utf-8"?>
<p:tagLst xmlns:a="http://schemas.openxmlformats.org/drawingml/2006/main" xmlns:r="http://schemas.openxmlformats.org/officeDocument/2006/relationships" xmlns:p="http://schemas.openxmlformats.org/presentationml/2006/main">
  <p:tag name="PA" val="v3.2.0"/>
</p:tagLst>
</file>

<file path=ppt/tags/tag89.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ags/tag90.xml><?xml version="1.0" encoding="utf-8"?>
<p:tagLst xmlns:a="http://schemas.openxmlformats.org/drawingml/2006/main" xmlns:r="http://schemas.openxmlformats.org/officeDocument/2006/relationships" xmlns:p="http://schemas.openxmlformats.org/presentationml/2006/main">
  <p:tag name="PA" val="v3.2.0"/>
</p:tagLst>
</file>

<file path=ppt/tags/tag91.xml><?xml version="1.0" encoding="utf-8"?>
<p:tagLst xmlns:a="http://schemas.openxmlformats.org/drawingml/2006/main" xmlns:r="http://schemas.openxmlformats.org/officeDocument/2006/relationships" xmlns:p="http://schemas.openxmlformats.org/presentationml/2006/main">
  <p:tag name="PA" val="v3.2.0"/>
</p:tagLst>
</file>

<file path=ppt/tags/tag92.xml><?xml version="1.0" encoding="utf-8"?>
<p:tagLst xmlns:a="http://schemas.openxmlformats.org/drawingml/2006/main" xmlns:r="http://schemas.openxmlformats.org/officeDocument/2006/relationships" xmlns:p="http://schemas.openxmlformats.org/presentationml/2006/main">
  <p:tag name="PA" val="v3.2.0"/>
</p:tagLst>
</file>

<file path=ppt/tags/tag93.xml><?xml version="1.0" encoding="utf-8"?>
<p:tagLst xmlns:a="http://schemas.openxmlformats.org/drawingml/2006/main" xmlns:r="http://schemas.openxmlformats.org/officeDocument/2006/relationships" xmlns:p="http://schemas.openxmlformats.org/presentationml/2006/main">
  <p:tag name="PA" val="v3.2.0"/>
</p:tagLst>
</file>

<file path=ppt/tags/tag94.xml><?xml version="1.0" encoding="utf-8"?>
<p:tagLst xmlns:a="http://schemas.openxmlformats.org/drawingml/2006/main" xmlns:r="http://schemas.openxmlformats.org/officeDocument/2006/relationships" xmlns:p="http://schemas.openxmlformats.org/presentationml/2006/main">
  <p:tag name="PA" val="v3.2.0"/>
</p:tagLst>
</file>

<file path=ppt/tags/tag95.xml><?xml version="1.0" encoding="utf-8"?>
<p:tagLst xmlns:a="http://schemas.openxmlformats.org/drawingml/2006/main" xmlns:r="http://schemas.openxmlformats.org/officeDocument/2006/relationships" xmlns:p="http://schemas.openxmlformats.org/presentationml/2006/main">
  <p:tag name="PA" val="v3.2.0"/>
</p:tagLst>
</file>

<file path=ppt/tags/tag96.xml><?xml version="1.0" encoding="utf-8"?>
<p:tagLst xmlns:a="http://schemas.openxmlformats.org/drawingml/2006/main" xmlns:r="http://schemas.openxmlformats.org/officeDocument/2006/relationships" xmlns:p="http://schemas.openxmlformats.org/presentationml/2006/main">
  <p:tag name="PA" val="v3.2.0"/>
</p:tagLst>
</file>

<file path=ppt/tags/tag97.xml><?xml version="1.0" encoding="utf-8"?>
<p:tagLst xmlns:a="http://schemas.openxmlformats.org/drawingml/2006/main" xmlns:r="http://schemas.openxmlformats.org/officeDocument/2006/relationships" xmlns:p="http://schemas.openxmlformats.org/presentationml/2006/main">
  <p:tag name="PA" val="v3.2.0"/>
</p:tagLst>
</file>

<file path=ppt/tags/tag98.xml><?xml version="1.0" encoding="utf-8"?>
<p:tagLst xmlns:a="http://schemas.openxmlformats.org/drawingml/2006/main" xmlns:r="http://schemas.openxmlformats.org/officeDocument/2006/relationships" xmlns:p="http://schemas.openxmlformats.org/presentationml/2006/main">
  <p:tag name="PA" val="v3.2.0"/>
</p:tagLst>
</file>

<file path=ppt/tags/tag9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nchor="ctr">
        <a:spAutoFit/>
      </a:bodyPr>
      <a:lstStyle>
        <a:defPPr>
          <a:defRPr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主题1" id="{68AED96C-2D05-4F86-9B4B-75C251B7065E}" vid="{8E48C31E-A04F-48DD-90EF-B317FA03F751}"/>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8403</TotalTime>
  <Words>32606</Words>
  <Application>Microsoft Office PowerPoint</Application>
  <PresentationFormat>自定义</PresentationFormat>
  <Paragraphs>1611</Paragraphs>
  <Slides>241</Slides>
  <Notes>237</Notes>
  <HiddenSlides>0</HiddenSlides>
  <MMClips>0</MMClips>
  <ScaleCrop>false</ScaleCrop>
  <HeadingPairs>
    <vt:vector size="4" baseType="variant">
      <vt:variant>
        <vt:lpstr>主题</vt:lpstr>
      </vt:variant>
      <vt:variant>
        <vt:i4>2</vt:i4>
      </vt:variant>
      <vt:variant>
        <vt:lpstr>幻灯片标题</vt:lpstr>
      </vt:variant>
      <vt:variant>
        <vt:i4>241</vt:i4>
      </vt:variant>
    </vt:vector>
  </HeadingPairs>
  <TitlesOfParts>
    <vt:vector size="243" baseType="lpstr">
      <vt:lpstr>主题1</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Kingku</cp:lastModifiedBy>
  <cp:revision>419</cp:revision>
  <dcterms:created xsi:type="dcterms:W3CDTF">2015-05-05T08:02:00Z</dcterms:created>
  <dcterms:modified xsi:type="dcterms:W3CDTF">2022-07-11T03:41:43Z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2052-10.1.0.7223</vt:lpwstr>
  </property>
</Properties>
</file>