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2"/>
    <p:sldId id="258" r:id="rId3"/>
    <p:sldId id="257" r:id="rId4"/>
    <p:sldId id="282" r:id="rId5"/>
    <p:sldId id="290" r:id="rId6"/>
    <p:sldId id="291" r:id="rId7"/>
    <p:sldId id="292" r:id="rId8"/>
    <p:sldId id="293" r:id="rId9"/>
    <p:sldId id="294" r:id="rId10"/>
    <p:sldId id="327" r:id="rId11"/>
    <p:sldId id="296" r:id="rId12"/>
    <p:sldId id="297" r:id="rId13"/>
    <p:sldId id="298" r:id="rId14"/>
    <p:sldId id="299" r:id="rId15"/>
    <p:sldId id="300" r:id="rId16"/>
    <p:sldId id="301" r:id="rId17"/>
    <p:sldId id="330" r:id="rId18"/>
    <p:sldId id="303" r:id="rId19"/>
    <p:sldId id="340" r:id="rId20"/>
    <p:sldId id="331" r:id="rId21"/>
    <p:sldId id="341" r:id="rId22"/>
    <p:sldId id="304" r:id="rId23"/>
    <p:sldId id="305" r:id="rId24"/>
    <p:sldId id="306" r:id="rId25"/>
    <p:sldId id="334" r:id="rId26"/>
    <p:sldId id="335" r:id="rId27"/>
    <p:sldId id="307" r:id="rId28"/>
    <p:sldId id="332" r:id="rId29"/>
    <p:sldId id="336" r:id="rId30"/>
    <p:sldId id="337" r:id="rId31"/>
    <p:sldId id="338" r:id="rId32"/>
    <p:sldId id="339" r:id="rId33"/>
    <p:sldId id="324" r:id="rId34"/>
    <p:sldId id="325" r:id="rId35"/>
    <p:sldId id="326" r:id="rId36"/>
    <p:sldId id="287" r:id="rId37"/>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5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74B0"/>
    <a:srgbClr val="00A2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9" autoAdjust="0"/>
    <p:restoredTop sz="94612" autoAdjust="0"/>
  </p:normalViewPr>
  <p:slideViewPr>
    <p:cSldViewPr showGuides="1">
      <p:cViewPr varScale="1">
        <p:scale>
          <a:sx n="81" d="100"/>
          <a:sy n="81" d="100"/>
        </p:scale>
        <p:origin x="192" y="714"/>
      </p:cViewPr>
      <p:guideLst>
        <p:guide orient="horz" pos="275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5994CD-D03A-4101-9E89-56D6B0A8209F}" type="datetimeFigureOut">
              <a:rPr lang="zh-CN" altLang="en-US" smtClean="0"/>
              <a:pPr/>
              <a:t>2022/7/28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50C85C-E9D3-4231-B599-154D482DB761}" type="slidenum">
              <a:rPr lang="zh-CN" altLang="en-US" smtClean="0"/>
              <a:pPr/>
              <a:t>‹#›</a:t>
            </a:fld>
            <a:endParaRPr lang="zh-CN" altLang="en-US"/>
          </a:p>
        </p:txBody>
      </p:sp>
    </p:spTree>
    <p:extLst>
      <p:ext uri="{BB962C8B-B14F-4D97-AF65-F5344CB8AC3E}">
        <p14:creationId xmlns:p14="http://schemas.microsoft.com/office/powerpoint/2010/main" val="34304434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a:t>
            </a:fld>
            <a:endParaRPr lang="zh-CN" altLang="en-US"/>
          </a:p>
        </p:txBody>
      </p:sp>
    </p:spTree>
    <p:extLst>
      <p:ext uri="{BB962C8B-B14F-4D97-AF65-F5344CB8AC3E}">
        <p14:creationId xmlns:p14="http://schemas.microsoft.com/office/powerpoint/2010/main" val="3676079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10</a:t>
            </a:fld>
            <a:endParaRPr lang="zh-CN" altLang="en-US"/>
          </a:p>
        </p:txBody>
      </p:sp>
    </p:spTree>
    <p:extLst>
      <p:ext uri="{BB962C8B-B14F-4D97-AF65-F5344CB8AC3E}">
        <p14:creationId xmlns:p14="http://schemas.microsoft.com/office/powerpoint/2010/main" val="21159963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11</a:t>
            </a:fld>
            <a:endParaRPr lang="zh-CN" altLang="en-US"/>
          </a:p>
        </p:txBody>
      </p:sp>
    </p:spTree>
    <p:extLst>
      <p:ext uri="{BB962C8B-B14F-4D97-AF65-F5344CB8AC3E}">
        <p14:creationId xmlns:p14="http://schemas.microsoft.com/office/powerpoint/2010/main" val="469377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12</a:t>
            </a:fld>
            <a:endParaRPr lang="zh-CN" altLang="en-US"/>
          </a:p>
        </p:txBody>
      </p:sp>
    </p:spTree>
    <p:extLst>
      <p:ext uri="{BB962C8B-B14F-4D97-AF65-F5344CB8AC3E}">
        <p14:creationId xmlns:p14="http://schemas.microsoft.com/office/powerpoint/2010/main" val="1967469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13</a:t>
            </a:fld>
            <a:endParaRPr lang="zh-CN" altLang="en-US"/>
          </a:p>
        </p:txBody>
      </p:sp>
    </p:spTree>
    <p:extLst>
      <p:ext uri="{BB962C8B-B14F-4D97-AF65-F5344CB8AC3E}">
        <p14:creationId xmlns:p14="http://schemas.microsoft.com/office/powerpoint/2010/main" val="2459775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14</a:t>
            </a:fld>
            <a:endParaRPr lang="zh-CN" altLang="en-US"/>
          </a:p>
        </p:txBody>
      </p:sp>
    </p:spTree>
    <p:extLst>
      <p:ext uri="{BB962C8B-B14F-4D97-AF65-F5344CB8AC3E}">
        <p14:creationId xmlns:p14="http://schemas.microsoft.com/office/powerpoint/2010/main" val="24111315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15</a:t>
            </a:fld>
            <a:endParaRPr lang="zh-CN" altLang="en-US"/>
          </a:p>
        </p:txBody>
      </p:sp>
    </p:spTree>
    <p:extLst>
      <p:ext uri="{BB962C8B-B14F-4D97-AF65-F5344CB8AC3E}">
        <p14:creationId xmlns:p14="http://schemas.microsoft.com/office/powerpoint/2010/main" val="148240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16</a:t>
            </a:fld>
            <a:endParaRPr lang="zh-CN" altLang="en-US"/>
          </a:p>
        </p:txBody>
      </p:sp>
    </p:spTree>
    <p:extLst>
      <p:ext uri="{BB962C8B-B14F-4D97-AF65-F5344CB8AC3E}">
        <p14:creationId xmlns:p14="http://schemas.microsoft.com/office/powerpoint/2010/main" val="1313693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17</a:t>
            </a:fld>
            <a:endParaRPr lang="zh-CN" altLang="en-US"/>
          </a:p>
        </p:txBody>
      </p:sp>
    </p:spTree>
    <p:extLst>
      <p:ext uri="{BB962C8B-B14F-4D97-AF65-F5344CB8AC3E}">
        <p14:creationId xmlns:p14="http://schemas.microsoft.com/office/powerpoint/2010/main" val="2215249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18</a:t>
            </a:fld>
            <a:endParaRPr lang="zh-CN" altLang="en-US"/>
          </a:p>
        </p:txBody>
      </p:sp>
    </p:spTree>
    <p:extLst>
      <p:ext uri="{BB962C8B-B14F-4D97-AF65-F5344CB8AC3E}">
        <p14:creationId xmlns:p14="http://schemas.microsoft.com/office/powerpoint/2010/main" val="38047005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19</a:t>
            </a:fld>
            <a:endParaRPr lang="zh-CN" altLang="en-US"/>
          </a:p>
        </p:txBody>
      </p:sp>
    </p:spTree>
    <p:extLst>
      <p:ext uri="{BB962C8B-B14F-4D97-AF65-F5344CB8AC3E}">
        <p14:creationId xmlns:p14="http://schemas.microsoft.com/office/powerpoint/2010/main" val="34678206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a:t>
            </a:fld>
            <a:endParaRPr lang="zh-CN" altLang="en-US"/>
          </a:p>
        </p:txBody>
      </p:sp>
    </p:spTree>
    <p:extLst>
      <p:ext uri="{BB962C8B-B14F-4D97-AF65-F5344CB8AC3E}">
        <p14:creationId xmlns:p14="http://schemas.microsoft.com/office/powerpoint/2010/main" val="672303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20</a:t>
            </a:fld>
            <a:endParaRPr lang="zh-CN" altLang="en-US"/>
          </a:p>
        </p:txBody>
      </p:sp>
    </p:spTree>
    <p:extLst>
      <p:ext uri="{BB962C8B-B14F-4D97-AF65-F5344CB8AC3E}">
        <p14:creationId xmlns:p14="http://schemas.microsoft.com/office/powerpoint/2010/main" val="10896335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21</a:t>
            </a:fld>
            <a:endParaRPr lang="zh-CN" altLang="en-US"/>
          </a:p>
        </p:txBody>
      </p:sp>
    </p:spTree>
    <p:extLst>
      <p:ext uri="{BB962C8B-B14F-4D97-AF65-F5344CB8AC3E}">
        <p14:creationId xmlns:p14="http://schemas.microsoft.com/office/powerpoint/2010/main" val="40768247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22</a:t>
            </a:fld>
            <a:endParaRPr lang="zh-CN" altLang="en-US"/>
          </a:p>
        </p:txBody>
      </p:sp>
    </p:spTree>
    <p:extLst>
      <p:ext uri="{BB962C8B-B14F-4D97-AF65-F5344CB8AC3E}">
        <p14:creationId xmlns:p14="http://schemas.microsoft.com/office/powerpoint/2010/main" val="688628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23</a:t>
            </a:fld>
            <a:endParaRPr lang="zh-CN" altLang="en-US"/>
          </a:p>
        </p:txBody>
      </p:sp>
    </p:spTree>
    <p:extLst>
      <p:ext uri="{BB962C8B-B14F-4D97-AF65-F5344CB8AC3E}">
        <p14:creationId xmlns:p14="http://schemas.microsoft.com/office/powerpoint/2010/main" val="8461066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24</a:t>
            </a:fld>
            <a:endParaRPr lang="zh-CN" altLang="en-US"/>
          </a:p>
        </p:txBody>
      </p:sp>
    </p:spTree>
    <p:extLst>
      <p:ext uri="{BB962C8B-B14F-4D97-AF65-F5344CB8AC3E}">
        <p14:creationId xmlns:p14="http://schemas.microsoft.com/office/powerpoint/2010/main" val="22512345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25</a:t>
            </a:fld>
            <a:endParaRPr lang="zh-CN" altLang="en-US"/>
          </a:p>
        </p:txBody>
      </p:sp>
    </p:spTree>
    <p:extLst>
      <p:ext uri="{BB962C8B-B14F-4D97-AF65-F5344CB8AC3E}">
        <p14:creationId xmlns:p14="http://schemas.microsoft.com/office/powerpoint/2010/main" val="9348009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26</a:t>
            </a:fld>
            <a:endParaRPr lang="zh-CN" altLang="en-US"/>
          </a:p>
        </p:txBody>
      </p:sp>
    </p:spTree>
    <p:extLst>
      <p:ext uri="{BB962C8B-B14F-4D97-AF65-F5344CB8AC3E}">
        <p14:creationId xmlns:p14="http://schemas.microsoft.com/office/powerpoint/2010/main" val="33503042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27</a:t>
            </a:fld>
            <a:endParaRPr lang="zh-CN" altLang="en-US"/>
          </a:p>
        </p:txBody>
      </p:sp>
    </p:spTree>
    <p:extLst>
      <p:ext uri="{BB962C8B-B14F-4D97-AF65-F5344CB8AC3E}">
        <p14:creationId xmlns:p14="http://schemas.microsoft.com/office/powerpoint/2010/main" val="4915024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28</a:t>
            </a:fld>
            <a:endParaRPr lang="zh-CN" altLang="en-US"/>
          </a:p>
        </p:txBody>
      </p:sp>
    </p:spTree>
    <p:extLst>
      <p:ext uri="{BB962C8B-B14F-4D97-AF65-F5344CB8AC3E}">
        <p14:creationId xmlns:p14="http://schemas.microsoft.com/office/powerpoint/2010/main" val="11716949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29</a:t>
            </a:fld>
            <a:endParaRPr lang="zh-CN" altLang="en-US"/>
          </a:p>
        </p:txBody>
      </p:sp>
    </p:spTree>
    <p:extLst>
      <p:ext uri="{BB962C8B-B14F-4D97-AF65-F5344CB8AC3E}">
        <p14:creationId xmlns:p14="http://schemas.microsoft.com/office/powerpoint/2010/main" val="3955434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a:t>
            </a:fld>
            <a:endParaRPr lang="zh-CN" altLang="en-US"/>
          </a:p>
        </p:txBody>
      </p:sp>
    </p:spTree>
    <p:extLst>
      <p:ext uri="{BB962C8B-B14F-4D97-AF65-F5344CB8AC3E}">
        <p14:creationId xmlns:p14="http://schemas.microsoft.com/office/powerpoint/2010/main" val="15958345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30</a:t>
            </a:fld>
            <a:endParaRPr lang="zh-CN" altLang="en-US"/>
          </a:p>
        </p:txBody>
      </p:sp>
    </p:spTree>
    <p:extLst>
      <p:ext uri="{BB962C8B-B14F-4D97-AF65-F5344CB8AC3E}">
        <p14:creationId xmlns:p14="http://schemas.microsoft.com/office/powerpoint/2010/main" val="1647883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31</a:t>
            </a:fld>
            <a:endParaRPr lang="zh-CN" altLang="en-US"/>
          </a:p>
        </p:txBody>
      </p:sp>
    </p:spTree>
    <p:extLst>
      <p:ext uri="{BB962C8B-B14F-4D97-AF65-F5344CB8AC3E}">
        <p14:creationId xmlns:p14="http://schemas.microsoft.com/office/powerpoint/2010/main" val="23223682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32</a:t>
            </a:fld>
            <a:endParaRPr lang="zh-CN" altLang="en-US"/>
          </a:p>
        </p:txBody>
      </p:sp>
    </p:spTree>
    <p:extLst>
      <p:ext uri="{BB962C8B-B14F-4D97-AF65-F5344CB8AC3E}">
        <p14:creationId xmlns:p14="http://schemas.microsoft.com/office/powerpoint/2010/main" val="36979157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33</a:t>
            </a:fld>
            <a:endParaRPr lang="zh-CN" altLang="en-US"/>
          </a:p>
        </p:txBody>
      </p:sp>
    </p:spTree>
    <p:extLst>
      <p:ext uri="{BB962C8B-B14F-4D97-AF65-F5344CB8AC3E}">
        <p14:creationId xmlns:p14="http://schemas.microsoft.com/office/powerpoint/2010/main" val="27013082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34</a:t>
            </a:fld>
            <a:endParaRPr lang="zh-CN" altLang="en-US"/>
          </a:p>
        </p:txBody>
      </p:sp>
    </p:spTree>
    <p:extLst>
      <p:ext uri="{BB962C8B-B14F-4D97-AF65-F5344CB8AC3E}">
        <p14:creationId xmlns:p14="http://schemas.microsoft.com/office/powerpoint/2010/main" val="42657534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35</a:t>
            </a:fld>
            <a:endParaRPr lang="zh-CN" altLang="en-US"/>
          </a:p>
        </p:txBody>
      </p:sp>
    </p:spTree>
    <p:extLst>
      <p:ext uri="{BB962C8B-B14F-4D97-AF65-F5344CB8AC3E}">
        <p14:creationId xmlns:p14="http://schemas.microsoft.com/office/powerpoint/2010/main" val="23799905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36</a:t>
            </a:fld>
            <a:endParaRPr lang="zh-CN" altLang="en-US"/>
          </a:p>
        </p:txBody>
      </p:sp>
    </p:spTree>
    <p:extLst>
      <p:ext uri="{BB962C8B-B14F-4D97-AF65-F5344CB8AC3E}">
        <p14:creationId xmlns:p14="http://schemas.microsoft.com/office/powerpoint/2010/main" val="21765065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4</a:t>
            </a:fld>
            <a:endParaRPr lang="zh-CN" altLang="en-US"/>
          </a:p>
        </p:txBody>
      </p:sp>
    </p:spTree>
    <p:extLst>
      <p:ext uri="{BB962C8B-B14F-4D97-AF65-F5344CB8AC3E}">
        <p14:creationId xmlns:p14="http://schemas.microsoft.com/office/powerpoint/2010/main" val="8485202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5</a:t>
            </a:fld>
            <a:endParaRPr lang="zh-CN" altLang="en-US"/>
          </a:p>
        </p:txBody>
      </p:sp>
    </p:spTree>
    <p:extLst>
      <p:ext uri="{BB962C8B-B14F-4D97-AF65-F5344CB8AC3E}">
        <p14:creationId xmlns:p14="http://schemas.microsoft.com/office/powerpoint/2010/main" val="11683961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6</a:t>
            </a:fld>
            <a:endParaRPr lang="zh-CN" altLang="en-US"/>
          </a:p>
        </p:txBody>
      </p:sp>
    </p:spTree>
    <p:extLst>
      <p:ext uri="{BB962C8B-B14F-4D97-AF65-F5344CB8AC3E}">
        <p14:creationId xmlns:p14="http://schemas.microsoft.com/office/powerpoint/2010/main" val="3737267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7</a:t>
            </a:fld>
            <a:endParaRPr lang="zh-CN" altLang="en-US"/>
          </a:p>
        </p:txBody>
      </p:sp>
    </p:spTree>
    <p:extLst>
      <p:ext uri="{BB962C8B-B14F-4D97-AF65-F5344CB8AC3E}">
        <p14:creationId xmlns:p14="http://schemas.microsoft.com/office/powerpoint/2010/main" val="255203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8</a:t>
            </a:fld>
            <a:endParaRPr lang="zh-CN" altLang="en-US"/>
          </a:p>
        </p:txBody>
      </p:sp>
    </p:spTree>
    <p:extLst>
      <p:ext uri="{BB962C8B-B14F-4D97-AF65-F5344CB8AC3E}">
        <p14:creationId xmlns:p14="http://schemas.microsoft.com/office/powerpoint/2010/main" val="11111737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50C85C-E9D3-4231-B599-154D482DB761}" type="slidenum">
              <a:rPr lang="zh-CN" altLang="en-US" smtClean="0"/>
              <a:pPr/>
              <a:t>9</a:t>
            </a:fld>
            <a:endParaRPr lang="zh-CN" altLang="en-US"/>
          </a:p>
        </p:txBody>
      </p:sp>
    </p:spTree>
    <p:extLst>
      <p:ext uri="{BB962C8B-B14F-4D97-AF65-F5344CB8AC3E}">
        <p14:creationId xmlns:p14="http://schemas.microsoft.com/office/powerpoint/2010/main" val="4078019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30"/>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16" indent="0" algn="ctr">
              <a:buNone/>
              <a:defRPr>
                <a:solidFill>
                  <a:schemeClr val="tx1">
                    <a:tint val="75000"/>
                  </a:schemeClr>
                </a:solidFill>
              </a:defRPr>
            </a:lvl2pPr>
            <a:lvl3pPr marL="914430" indent="0" algn="ctr">
              <a:buNone/>
              <a:defRPr>
                <a:solidFill>
                  <a:schemeClr val="tx1">
                    <a:tint val="75000"/>
                  </a:schemeClr>
                </a:solidFill>
              </a:defRPr>
            </a:lvl3pPr>
            <a:lvl4pPr marL="1371645" indent="0" algn="ctr">
              <a:buNone/>
              <a:defRPr>
                <a:solidFill>
                  <a:schemeClr val="tx1">
                    <a:tint val="75000"/>
                  </a:schemeClr>
                </a:solidFill>
              </a:defRPr>
            </a:lvl4pPr>
            <a:lvl5pPr marL="1828861" indent="0" algn="ctr">
              <a:buNone/>
              <a:defRPr>
                <a:solidFill>
                  <a:schemeClr val="tx1">
                    <a:tint val="75000"/>
                  </a:schemeClr>
                </a:solidFill>
              </a:defRPr>
            </a:lvl5pPr>
            <a:lvl6pPr marL="2286077" indent="0" algn="ctr">
              <a:buNone/>
              <a:defRPr>
                <a:solidFill>
                  <a:schemeClr val="tx1">
                    <a:tint val="75000"/>
                  </a:schemeClr>
                </a:solidFill>
              </a:defRPr>
            </a:lvl6pPr>
            <a:lvl7pPr marL="2743291" indent="0" algn="ctr">
              <a:buNone/>
              <a:defRPr>
                <a:solidFill>
                  <a:schemeClr val="tx1">
                    <a:tint val="75000"/>
                  </a:schemeClr>
                </a:solidFill>
              </a:defRPr>
            </a:lvl7pPr>
            <a:lvl8pPr marL="3200507" indent="0" algn="ctr">
              <a:buNone/>
              <a:defRPr>
                <a:solidFill>
                  <a:schemeClr val="tx1">
                    <a:tint val="75000"/>
                  </a:schemeClr>
                </a:solidFill>
              </a:defRPr>
            </a:lvl8pPr>
            <a:lvl9pPr marL="3657722"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43"/>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2" y="274643"/>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60" y="4406905"/>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60" y="2906713"/>
            <a:ext cx="10361851" cy="1500187"/>
          </a:xfrm>
        </p:spPr>
        <p:txBody>
          <a:bodyPr anchor="b"/>
          <a:lstStyle>
            <a:lvl1pPr marL="0" indent="0">
              <a:buNone/>
              <a:defRPr sz="2000">
                <a:solidFill>
                  <a:schemeClr val="tx1">
                    <a:tint val="75000"/>
                  </a:schemeClr>
                </a:solidFill>
              </a:defRPr>
            </a:lvl1pPr>
            <a:lvl2pPr marL="457216" indent="0">
              <a:buNone/>
              <a:defRPr sz="1800">
                <a:solidFill>
                  <a:schemeClr val="tx1">
                    <a:tint val="75000"/>
                  </a:schemeClr>
                </a:solidFill>
              </a:defRPr>
            </a:lvl2pPr>
            <a:lvl3pPr marL="914430" indent="0">
              <a:buNone/>
              <a:defRPr sz="1600">
                <a:solidFill>
                  <a:schemeClr val="tx1">
                    <a:tint val="75000"/>
                  </a:schemeClr>
                </a:solidFill>
              </a:defRPr>
            </a:lvl3pPr>
            <a:lvl4pPr marL="1371645" indent="0">
              <a:buNone/>
              <a:defRPr sz="1400">
                <a:solidFill>
                  <a:schemeClr val="tx1">
                    <a:tint val="75000"/>
                  </a:schemeClr>
                </a:solidFill>
              </a:defRPr>
            </a:lvl4pPr>
            <a:lvl5pPr marL="1828861" indent="0">
              <a:buNone/>
              <a:defRPr sz="1400">
                <a:solidFill>
                  <a:schemeClr val="tx1">
                    <a:tint val="75000"/>
                  </a:schemeClr>
                </a:solidFill>
              </a:defRPr>
            </a:lvl5pPr>
            <a:lvl6pPr marL="2286077" indent="0">
              <a:buNone/>
              <a:defRPr sz="1400">
                <a:solidFill>
                  <a:schemeClr val="tx1">
                    <a:tint val="75000"/>
                  </a:schemeClr>
                </a:solidFill>
              </a:defRPr>
            </a:lvl6pPr>
            <a:lvl7pPr marL="2743291" indent="0">
              <a:buNone/>
              <a:defRPr sz="1400">
                <a:solidFill>
                  <a:schemeClr val="tx1">
                    <a:tint val="75000"/>
                  </a:schemeClr>
                </a:solidFill>
              </a:defRPr>
            </a:lvl7pPr>
            <a:lvl8pPr marL="3200507" indent="0">
              <a:buNone/>
              <a:defRPr sz="1400">
                <a:solidFill>
                  <a:schemeClr val="tx1">
                    <a:tint val="75000"/>
                  </a:schemeClr>
                </a:solidFill>
              </a:defRPr>
            </a:lvl8pPr>
            <a:lvl9pPr marL="3657722"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D3627FC-A123-415B-B8B5-C5B726A8BFB1}" type="datetimeFigureOut">
              <a:rPr lang="zh-CN" altLang="en-US" smtClean="0"/>
              <a:pPr/>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2" y="1600205"/>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5"/>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D3627FC-A123-415B-B8B5-C5B726A8BFB1}" type="datetimeFigureOut">
              <a:rPr lang="zh-CN" altLang="en-US" smtClean="0"/>
              <a:pPr/>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16" indent="0">
              <a:buNone/>
              <a:defRPr sz="2000" b="1"/>
            </a:lvl2pPr>
            <a:lvl3pPr marL="914430" indent="0">
              <a:buNone/>
              <a:defRPr sz="1800" b="1"/>
            </a:lvl3pPr>
            <a:lvl4pPr marL="1371645" indent="0">
              <a:buNone/>
              <a:defRPr sz="1600" b="1"/>
            </a:lvl4pPr>
            <a:lvl5pPr marL="1828861" indent="0">
              <a:buNone/>
              <a:defRPr sz="1600" b="1"/>
            </a:lvl5pPr>
            <a:lvl6pPr marL="2286077" indent="0">
              <a:buNone/>
              <a:defRPr sz="1600" b="1"/>
            </a:lvl6pPr>
            <a:lvl7pPr marL="2743291" indent="0">
              <a:buNone/>
              <a:defRPr sz="1600" b="1"/>
            </a:lvl7pPr>
            <a:lvl8pPr marL="3200507" indent="0">
              <a:buNone/>
              <a:defRPr sz="1600" b="1"/>
            </a:lvl8pPr>
            <a:lvl9pPr marL="3657722"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16" indent="0">
              <a:buNone/>
              <a:defRPr sz="2000" b="1"/>
            </a:lvl2pPr>
            <a:lvl3pPr marL="914430" indent="0">
              <a:buNone/>
              <a:defRPr sz="1800" b="1"/>
            </a:lvl3pPr>
            <a:lvl4pPr marL="1371645" indent="0">
              <a:buNone/>
              <a:defRPr sz="1600" b="1"/>
            </a:lvl4pPr>
            <a:lvl5pPr marL="1828861" indent="0">
              <a:buNone/>
              <a:defRPr sz="1600" b="1"/>
            </a:lvl5pPr>
            <a:lvl6pPr marL="2286077" indent="0">
              <a:buNone/>
              <a:defRPr sz="1600" b="1"/>
            </a:lvl6pPr>
            <a:lvl7pPr marL="2743291" indent="0">
              <a:buNone/>
              <a:defRPr sz="1600" b="1"/>
            </a:lvl7pPr>
            <a:lvl8pPr marL="3200507" indent="0">
              <a:buNone/>
              <a:defRPr sz="1600" b="1"/>
            </a:lvl8pPr>
            <a:lvl9pPr marL="3657722"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D3627FC-A123-415B-B8B5-C5B726A8BFB1}" type="datetimeFigureOut">
              <a:rPr lang="zh-CN" altLang="en-US" smtClean="0"/>
              <a:pPr/>
              <a:t>2022/7/28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D3627FC-A123-415B-B8B5-C5B726A8BFB1}" type="datetimeFigureOut">
              <a:rPr lang="zh-CN" altLang="en-US" smtClean="0"/>
              <a:pPr/>
              <a:t>2022/7/28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3627FC-A123-415B-B8B5-C5B726A8BFB1}" type="datetimeFigureOut">
              <a:rPr lang="zh-CN" altLang="en-US" smtClean="0"/>
              <a:pPr/>
              <a:t>2022/7/28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5"/>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3"/>
            <a:ext cx="4010562" cy="4691063"/>
          </a:xfrm>
        </p:spPr>
        <p:txBody>
          <a:bodyPr/>
          <a:lstStyle>
            <a:lvl1pPr marL="0" indent="0">
              <a:buNone/>
              <a:defRPr sz="1400"/>
            </a:lvl1pPr>
            <a:lvl2pPr marL="457216" indent="0">
              <a:buNone/>
              <a:defRPr sz="1200"/>
            </a:lvl2pPr>
            <a:lvl3pPr marL="914430" indent="0">
              <a:buNone/>
              <a:defRPr sz="1000"/>
            </a:lvl3pPr>
            <a:lvl4pPr marL="1371645" indent="0">
              <a:buNone/>
              <a:defRPr sz="900"/>
            </a:lvl4pPr>
            <a:lvl5pPr marL="1828861" indent="0">
              <a:buNone/>
              <a:defRPr sz="900"/>
            </a:lvl5pPr>
            <a:lvl6pPr marL="2286077" indent="0">
              <a:buNone/>
              <a:defRPr sz="900"/>
            </a:lvl6pPr>
            <a:lvl7pPr marL="2743291" indent="0">
              <a:buNone/>
              <a:defRPr sz="900"/>
            </a:lvl7pPr>
            <a:lvl8pPr marL="3200507" indent="0">
              <a:buNone/>
              <a:defRPr sz="900"/>
            </a:lvl8pPr>
            <a:lvl9pPr marL="3657722"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pPr/>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16" indent="0">
              <a:buNone/>
              <a:defRPr sz="2800"/>
            </a:lvl2pPr>
            <a:lvl3pPr marL="914430" indent="0">
              <a:buNone/>
              <a:defRPr sz="2400"/>
            </a:lvl3pPr>
            <a:lvl4pPr marL="1371645" indent="0">
              <a:buNone/>
              <a:defRPr sz="2000"/>
            </a:lvl4pPr>
            <a:lvl5pPr marL="1828861" indent="0">
              <a:buNone/>
              <a:defRPr sz="2000"/>
            </a:lvl5pPr>
            <a:lvl6pPr marL="2286077" indent="0">
              <a:buNone/>
              <a:defRPr sz="2000"/>
            </a:lvl6pPr>
            <a:lvl7pPr marL="2743291" indent="0">
              <a:buNone/>
              <a:defRPr sz="2000"/>
            </a:lvl7pPr>
            <a:lvl8pPr marL="3200507" indent="0">
              <a:buNone/>
              <a:defRPr sz="2000"/>
            </a:lvl8pPr>
            <a:lvl9pPr marL="3657722"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16" indent="0">
              <a:buNone/>
              <a:defRPr sz="1200"/>
            </a:lvl2pPr>
            <a:lvl3pPr marL="914430" indent="0">
              <a:buNone/>
              <a:defRPr sz="1000"/>
            </a:lvl3pPr>
            <a:lvl4pPr marL="1371645" indent="0">
              <a:buNone/>
              <a:defRPr sz="900"/>
            </a:lvl4pPr>
            <a:lvl5pPr marL="1828861" indent="0">
              <a:buNone/>
              <a:defRPr sz="900"/>
            </a:lvl5pPr>
            <a:lvl6pPr marL="2286077" indent="0">
              <a:buNone/>
              <a:defRPr sz="900"/>
            </a:lvl6pPr>
            <a:lvl7pPr marL="2743291" indent="0">
              <a:buNone/>
              <a:defRPr sz="900"/>
            </a:lvl7pPr>
            <a:lvl8pPr marL="3200507" indent="0">
              <a:buNone/>
              <a:defRPr sz="900"/>
            </a:lvl8pPr>
            <a:lvl9pPr marL="3657722"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D3627FC-A123-415B-B8B5-C5B726A8BFB1}" type="datetimeFigureOut">
              <a:rPr lang="zh-CN" altLang="en-US" smtClean="0"/>
              <a:pPr/>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FC277-0F5F-4CFE-A345-BA92287D492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5"/>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5"/>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3627FC-A123-415B-B8B5-C5B726A8BFB1}" type="datetimeFigureOut">
              <a:rPr lang="zh-CN" altLang="en-US" smtClean="0"/>
              <a:pPr/>
              <a:t>2022/7/28</a:t>
            </a:fld>
            <a:endParaRPr lang="zh-CN" altLang="en-US"/>
          </a:p>
        </p:txBody>
      </p:sp>
      <p:sp>
        <p:nvSpPr>
          <p:cNvPr id="5" name="页脚占位符 4"/>
          <p:cNvSpPr>
            <a:spLocks noGrp="1"/>
          </p:cNvSpPr>
          <p:nvPr>
            <p:ph type="ftr" sz="quarter" idx="3"/>
          </p:nvPr>
        </p:nvSpPr>
        <p:spPr>
          <a:xfrm>
            <a:off x="4165058" y="6356355"/>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5"/>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DFC277-0F5F-4CFE-A345-BA92287D492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30" rtl="0" eaLnBrk="1" latinLnBrk="0" hangingPunct="1">
        <a:spcBef>
          <a:spcPct val="0"/>
        </a:spcBef>
        <a:buNone/>
        <a:defRPr sz="4400" kern="1200">
          <a:solidFill>
            <a:schemeClr val="tx1"/>
          </a:solidFill>
          <a:latin typeface="+mj-lt"/>
          <a:ea typeface="+mj-ea"/>
          <a:cs typeface="+mj-cs"/>
        </a:defRPr>
      </a:lvl1pPr>
    </p:titleStyle>
    <p:bodyStyle>
      <a:lvl1pPr marL="342911" indent="-342911" algn="l" defTabSz="91443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75" indent="-285759" algn="l" defTabSz="91443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38" indent="-228608" algn="l" defTabSz="91443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5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6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8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9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114"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330"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30" rtl="0" eaLnBrk="1" latinLnBrk="0" hangingPunct="1">
        <a:defRPr sz="1800" kern="1200">
          <a:solidFill>
            <a:schemeClr val="tx1"/>
          </a:solidFill>
          <a:latin typeface="+mn-lt"/>
          <a:ea typeface="+mn-ea"/>
          <a:cs typeface="+mn-cs"/>
        </a:defRPr>
      </a:lvl1pPr>
      <a:lvl2pPr marL="457216" algn="l" defTabSz="914430" rtl="0" eaLnBrk="1" latinLnBrk="0" hangingPunct="1">
        <a:defRPr sz="1800" kern="1200">
          <a:solidFill>
            <a:schemeClr val="tx1"/>
          </a:solidFill>
          <a:latin typeface="+mn-lt"/>
          <a:ea typeface="+mn-ea"/>
          <a:cs typeface="+mn-cs"/>
        </a:defRPr>
      </a:lvl2pPr>
      <a:lvl3pPr marL="914430" algn="l" defTabSz="914430" rtl="0" eaLnBrk="1" latinLnBrk="0" hangingPunct="1">
        <a:defRPr sz="1800" kern="1200">
          <a:solidFill>
            <a:schemeClr val="tx1"/>
          </a:solidFill>
          <a:latin typeface="+mn-lt"/>
          <a:ea typeface="+mn-ea"/>
          <a:cs typeface="+mn-cs"/>
        </a:defRPr>
      </a:lvl3pPr>
      <a:lvl4pPr marL="1371645" algn="l" defTabSz="914430" rtl="0" eaLnBrk="1" latinLnBrk="0" hangingPunct="1">
        <a:defRPr sz="1800" kern="1200">
          <a:solidFill>
            <a:schemeClr val="tx1"/>
          </a:solidFill>
          <a:latin typeface="+mn-lt"/>
          <a:ea typeface="+mn-ea"/>
          <a:cs typeface="+mn-cs"/>
        </a:defRPr>
      </a:lvl4pPr>
      <a:lvl5pPr marL="1828861" algn="l" defTabSz="914430" rtl="0" eaLnBrk="1" latinLnBrk="0" hangingPunct="1">
        <a:defRPr sz="1800" kern="1200">
          <a:solidFill>
            <a:schemeClr val="tx1"/>
          </a:solidFill>
          <a:latin typeface="+mn-lt"/>
          <a:ea typeface="+mn-ea"/>
          <a:cs typeface="+mn-cs"/>
        </a:defRPr>
      </a:lvl5pPr>
      <a:lvl6pPr marL="2286077" algn="l" defTabSz="914430" rtl="0" eaLnBrk="1" latinLnBrk="0" hangingPunct="1">
        <a:defRPr sz="1800" kern="1200">
          <a:solidFill>
            <a:schemeClr val="tx1"/>
          </a:solidFill>
          <a:latin typeface="+mn-lt"/>
          <a:ea typeface="+mn-ea"/>
          <a:cs typeface="+mn-cs"/>
        </a:defRPr>
      </a:lvl6pPr>
      <a:lvl7pPr marL="2743291" algn="l" defTabSz="914430" rtl="0" eaLnBrk="1" latinLnBrk="0" hangingPunct="1">
        <a:defRPr sz="1800" kern="1200">
          <a:solidFill>
            <a:schemeClr val="tx1"/>
          </a:solidFill>
          <a:latin typeface="+mn-lt"/>
          <a:ea typeface="+mn-ea"/>
          <a:cs typeface="+mn-cs"/>
        </a:defRPr>
      </a:lvl7pPr>
      <a:lvl8pPr marL="3200507" algn="l" defTabSz="914430" rtl="0" eaLnBrk="1" latinLnBrk="0" hangingPunct="1">
        <a:defRPr sz="1800" kern="1200">
          <a:solidFill>
            <a:schemeClr val="tx1"/>
          </a:solidFill>
          <a:latin typeface="+mn-lt"/>
          <a:ea typeface="+mn-ea"/>
          <a:cs typeface="+mn-cs"/>
        </a:defRPr>
      </a:lvl8pPr>
      <a:lvl9pPr marL="3657722" algn="l" defTabSz="91443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3.xml.rels><?xml version="1.0" encoding="UTF-8" standalone="yes"?>
<Relationships xmlns="http://schemas.openxmlformats.org/package/2006/relationships"><Relationship Id="rId8" Type="http://schemas.openxmlformats.org/officeDocument/2006/relationships/hyperlink" Target="http://www.i3721.com/" TargetMode="External"/><Relationship Id="rId3" Type="http://schemas.openxmlformats.org/officeDocument/2006/relationships/image" Target="../media/image1.png"/><Relationship Id="rId7" Type="http://schemas.openxmlformats.org/officeDocument/2006/relationships/hyperlink" Target="http://www.xsj21.com/"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hyperlink" Target="http://www.pep.com.cn/" TargetMode="External"/><Relationship Id="rId5" Type="http://schemas.openxmlformats.org/officeDocument/2006/relationships/hyperlink" Target="http://www.shuxueweb.com/Index.html" TargetMode="External"/><Relationship Id="rId4"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49"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a:grpSpLocks noChangeAspect="1"/>
          </p:cNvGrpSpPr>
          <p:nvPr/>
        </p:nvGrpSpPr>
        <p:grpSpPr bwMode="auto">
          <a:xfrm>
            <a:off x="7463362" y="799717"/>
            <a:ext cx="3219665" cy="5428944"/>
            <a:chOff x="2560" y="2"/>
            <a:chExt cx="2562" cy="4320"/>
          </a:xfrm>
        </p:grpSpPr>
        <p:sp>
          <p:nvSpPr>
            <p:cNvPr id="6"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7"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8"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9"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0"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1"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2"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3"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4"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5"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6"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7"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8"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9"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0"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1"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2"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3"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4"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5"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6"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7"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8"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9"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0"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1"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2"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3"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4"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5"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6"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7"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8"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grpSp>
      <p:sp>
        <p:nvSpPr>
          <p:cNvPr id="39"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18212" y="2839460"/>
            <a:ext cx="7445127" cy="830997"/>
          </a:xfrm>
          <a:prstGeom prst="rect">
            <a:avLst/>
          </a:prstGeom>
          <a:noFill/>
        </p:spPr>
        <p:txBody>
          <a:bodyPr wrap="square" rtlCol="0">
            <a:spAutoFit/>
          </a:bodyPr>
          <a:lstStyle/>
          <a:p>
            <a:r>
              <a:rPr lang="en-US" altLang="zh-CN" sz="4800" dirty="0">
                <a:solidFill>
                  <a:schemeClr val="bg1"/>
                </a:solidFill>
                <a:latin typeface="微软雅黑" panose="020B0503020204020204" pitchFamily="34" charset="-122"/>
                <a:ea typeface="微软雅黑" panose="020B0503020204020204" pitchFamily="34" charset="-122"/>
              </a:rPr>
              <a:t>《</a:t>
            </a:r>
            <a:r>
              <a:rPr lang="zh-CN" altLang="en-US" sz="4800" dirty="0">
                <a:solidFill>
                  <a:schemeClr val="bg1"/>
                </a:solidFill>
                <a:latin typeface="微软雅黑" panose="020B0503020204020204" pitchFamily="34" charset="-122"/>
                <a:ea typeface="微软雅黑" panose="020B0503020204020204" pitchFamily="34" charset="-122"/>
              </a:rPr>
              <a:t>小学数学课程与教学论</a:t>
            </a:r>
            <a:r>
              <a:rPr lang="en-US" altLang="zh-CN" sz="4800" dirty="0">
                <a:solidFill>
                  <a:schemeClr val="bg1"/>
                </a:solidFill>
                <a:latin typeface="微软雅黑" panose="020B0503020204020204" pitchFamily="34" charset="-122"/>
                <a:ea typeface="微软雅黑" panose="020B0503020204020204" pitchFamily="34" charset="-122"/>
              </a:rPr>
              <a:t>》</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44" name="矩形 43"/>
          <p:cNvSpPr/>
          <p:nvPr/>
        </p:nvSpPr>
        <p:spPr>
          <a:xfrm flipH="1">
            <a:off x="-3" y="6525348"/>
            <a:ext cx="12195177" cy="36051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flipH="1">
            <a:off x="-4" y="6596411"/>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1000" fill="hold"/>
                                        <p:tgtEl>
                                          <p:spTgt spid="39"/>
                                        </p:tgtEl>
                                        <p:attrNameLst>
                                          <p:attrName>ppt_x</p:attrName>
                                        </p:attrNameLst>
                                      </p:cBhvr>
                                      <p:tavLst>
                                        <p:tav tm="0">
                                          <p:val>
                                            <p:strVal val="0-#ppt_w/2"/>
                                          </p:val>
                                        </p:tav>
                                        <p:tav tm="100000">
                                          <p:val>
                                            <p:strVal val="#ppt_x"/>
                                          </p:val>
                                        </p:tav>
                                      </p:tavLst>
                                    </p:anim>
                                    <p:anim calcmode="lin" valueType="num">
                                      <p:cBhvr additive="base">
                                        <p:cTn id="14" dur="1000" fill="hold"/>
                                        <p:tgtEl>
                                          <p:spTgt spid="39"/>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1"/>
                                        </p:tgtEl>
                                        <p:attrNameLst>
                                          <p:attrName>style.visibility</p:attrName>
                                        </p:attrNameLst>
                                      </p:cBhvr>
                                      <p:to>
                                        <p:strVal val="visible"/>
                                      </p:to>
                                    </p:set>
                                    <p:anim calcmode="lin" valueType="num">
                                      <p:cBhvr>
                                        <p:cTn id="18"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1"/>
                                        </p:tgtEl>
                                        <p:attrNameLst>
                                          <p:attrName>ppt_y</p:attrName>
                                        </p:attrNameLst>
                                      </p:cBhvr>
                                      <p:tavLst>
                                        <p:tav tm="0">
                                          <p:val>
                                            <p:strVal val="#ppt_y"/>
                                          </p:val>
                                        </p:tav>
                                        <p:tav tm="100000">
                                          <p:val>
                                            <p:strVal val="#ppt_y"/>
                                          </p:val>
                                        </p:tav>
                                      </p:tavLst>
                                    </p:anim>
                                    <p:anim calcmode="lin" valueType="num">
                                      <p:cBhvr>
                                        <p:cTn id="20"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小学教师专业标准（试行）</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及其解析</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1.1.2</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547689" y="1269373"/>
            <a:ext cx="11343592"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．基本内容及其解析</a:t>
            </a:r>
          </a:p>
          <a:p>
            <a:pPr eaLnBrk="1" hangingPunct="1"/>
            <a:endParaRPr lang="zh-CN" altLang="en-US" sz="3200" b="1" dirty="0">
              <a:latin typeface="楷体_GB2312" pitchFamily="49" charset="-122"/>
              <a:ea typeface="楷体_GB2312" pitchFamily="49" charset="-122"/>
            </a:endParaRPr>
          </a:p>
          <a:p>
            <a:pPr eaLnBrk="1" hangingPunct="1"/>
            <a:r>
              <a:rPr lang="zh-CN" altLang="en-US" sz="3200" b="1" dirty="0">
                <a:latin typeface="楷体_GB2312" pitchFamily="49" charset="-122"/>
                <a:ea typeface="楷体_GB2312" pitchFamily="49" charset="-122"/>
              </a:rPr>
              <a:t>基本内容由三级指标体系构成。</a:t>
            </a:r>
          </a:p>
          <a:p>
            <a:pPr eaLnBrk="1" hangingPunct="1"/>
            <a:endParaRPr lang="zh-CN" altLang="en-US" sz="3200" b="1" dirty="0">
              <a:latin typeface="楷体_GB2312" pitchFamily="49" charset="-122"/>
              <a:ea typeface="楷体_GB2312" pitchFamily="49" charset="-122"/>
            </a:endParaRPr>
          </a:p>
          <a:p>
            <a:pPr eaLnBrk="1" hangingPunct="1"/>
            <a:r>
              <a:rPr lang="zh-CN" altLang="en-US" sz="3200" b="1" dirty="0">
                <a:latin typeface="楷体_GB2312" pitchFamily="49" charset="-122"/>
                <a:ea typeface="楷体_GB2312" pitchFamily="49" charset="-122"/>
              </a:rPr>
              <a:t>第一级指标体系划分为三个维度，即专业理念与师德、专业知识、专业能力；</a:t>
            </a:r>
          </a:p>
          <a:p>
            <a:pPr eaLnBrk="1" hangingPunct="1"/>
            <a:r>
              <a:rPr lang="zh-CN" altLang="en-US" sz="3200" b="1" dirty="0">
                <a:latin typeface="楷体_GB2312" pitchFamily="49" charset="-122"/>
                <a:ea typeface="楷体_GB2312" pitchFamily="49" charset="-122"/>
              </a:rPr>
              <a:t>第二级指标体系为领域，分别规定了每个维度所包含的领域，共有十三个；</a:t>
            </a:r>
          </a:p>
          <a:p>
            <a:pPr eaLnBrk="1" hangingPunct="1"/>
            <a:r>
              <a:rPr lang="zh-CN" altLang="en-US" sz="3200" b="1" dirty="0">
                <a:latin typeface="楷体_GB2312" pitchFamily="49" charset="-122"/>
                <a:ea typeface="楷体_GB2312" pitchFamily="49" charset="-122"/>
              </a:rPr>
              <a:t>第三级指标体系为基本要求，分别规定了每个领域的若干项具体要求，共有六十项。</a:t>
            </a:r>
          </a:p>
        </p:txBody>
      </p:sp>
    </p:spTree>
    <p:extLst>
      <p:ext uri="{BB962C8B-B14F-4D97-AF65-F5344CB8AC3E}">
        <p14:creationId xmlns:p14="http://schemas.microsoft.com/office/powerpoint/2010/main" val="104394582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小学教师专业标准（试行）</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特点</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991710" y="1411078"/>
            <a:ext cx="11592151" cy="46474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marL="571500" indent="-571500" eaLnBrk="1" hangingPunct="1">
              <a:buSzPct val="50000"/>
              <a:buFont typeface="Wingdings" panose="05000000000000000000" pitchFamily="2" charset="2"/>
              <a:buChar char="n"/>
            </a:pPr>
            <a:r>
              <a:rPr lang="zh-CN" altLang="en-US" sz="4000" spc="300" dirty="0">
                <a:latin typeface="楷体_GB2312"/>
                <a:ea typeface="黑体" panose="02010609060101010101" pitchFamily="49" charset="-122"/>
              </a:rPr>
              <a:t>科学性</a:t>
            </a:r>
          </a:p>
          <a:p>
            <a:pPr marL="571500" indent="-571500" eaLnBrk="1" hangingPunct="1">
              <a:buSzPct val="50000"/>
              <a:buFont typeface="Wingdings" panose="05000000000000000000" pitchFamily="2" charset="2"/>
              <a:buChar char="n"/>
            </a:pPr>
            <a:r>
              <a:rPr lang="zh-CN" altLang="en-US" sz="4000" spc="300" dirty="0">
                <a:latin typeface="楷体_GB2312"/>
                <a:ea typeface="黑体" panose="02010609060101010101" pitchFamily="49" charset="-122"/>
              </a:rPr>
              <a:t>规范性</a:t>
            </a:r>
          </a:p>
          <a:p>
            <a:pPr marL="571500" indent="-571500" eaLnBrk="1" hangingPunct="1">
              <a:buSzPct val="50000"/>
              <a:buFont typeface="Wingdings" panose="05000000000000000000" pitchFamily="2" charset="2"/>
              <a:buChar char="n"/>
            </a:pPr>
            <a:r>
              <a:rPr lang="zh-CN" altLang="en-US" sz="4000" spc="300" dirty="0">
                <a:latin typeface="楷体_GB2312"/>
                <a:ea typeface="黑体" panose="02010609060101010101" pitchFamily="49" charset="-122"/>
              </a:rPr>
              <a:t>基础性</a:t>
            </a:r>
          </a:p>
          <a:p>
            <a:pPr marL="571500" indent="-571500" eaLnBrk="1" hangingPunct="1">
              <a:buSzPct val="50000"/>
              <a:buFont typeface="Wingdings" panose="05000000000000000000" pitchFamily="2" charset="2"/>
              <a:buChar char="n"/>
            </a:pPr>
            <a:r>
              <a:rPr lang="zh-CN" altLang="en-US" sz="4000" spc="300" dirty="0">
                <a:latin typeface="楷体_GB2312"/>
                <a:ea typeface="黑体" panose="02010609060101010101" pitchFamily="49" charset="-122"/>
              </a:rPr>
              <a:t>时代性</a:t>
            </a:r>
          </a:p>
          <a:p>
            <a:pPr marL="571500" indent="-571500" eaLnBrk="1" hangingPunct="1">
              <a:buSzPct val="50000"/>
              <a:buFont typeface="Wingdings" panose="05000000000000000000" pitchFamily="2" charset="2"/>
              <a:buChar char="n"/>
            </a:pPr>
            <a:r>
              <a:rPr lang="zh-CN" altLang="en-US" sz="4000" spc="300" dirty="0">
                <a:latin typeface="楷体_GB2312"/>
                <a:ea typeface="黑体" panose="02010609060101010101" pitchFamily="49" charset="-122"/>
              </a:rPr>
              <a:t>实践性</a:t>
            </a:r>
          </a:p>
          <a:p>
            <a:pPr marL="342900" indent="-342900" eaLnBrk="1" hangingPunct="1">
              <a:buSzPct val="50000"/>
              <a:buFont typeface="Wingdings" panose="05000000000000000000" pitchFamily="2" charset="2"/>
              <a:buChar char="n"/>
            </a:pPr>
            <a:endParaRPr lang="zh-CN" altLang="en-US" sz="2400" spc="300" dirty="0">
              <a:latin typeface="楷体_GB2312"/>
              <a:ea typeface="黑体" panose="02010609060101010101" pitchFamily="49" charset="-122"/>
            </a:endParaRPr>
          </a:p>
          <a:p>
            <a:pPr marL="342900" indent="-342900" eaLnBrk="1" hangingPunct="1">
              <a:buSzPct val="50000"/>
              <a:buFont typeface="Wingdings" panose="05000000000000000000" pitchFamily="2" charset="2"/>
              <a:buChar char="n"/>
            </a:pPr>
            <a:endParaRPr lang="zh-CN" altLang="en-US" sz="2400" spc="300" dirty="0">
              <a:latin typeface="楷体_GB2312"/>
              <a:ea typeface="黑体" panose="02010609060101010101" pitchFamily="49" charset="-122"/>
            </a:endParaRPr>
          </a:p>
          <a:p>
            <a:pPr marL="342900" indent="-342900" eaLnBrk="1" hangingPunct="1">
              <a:buSzPct val="50000"/>
              <a:buFont typeface="Wingdings" panose="05000000000000000000" pitchFamily="2" charset="2"/>
              <a:buChar char="n"/>
            </a:pPr>
            <a:endParaRPr lang="zh-CN" altLang="en-US" sz="2400" spc="300" dirty="0">
              <a:latin typeface="楷体_GB2312"/>
              <a:ea typeface="黑体" panose="02010609060101010101" pitchFamily="49" charset="-122"/>
            </a:endParaRPr>
          </a:p>
          <a:p>
            <a:pPr marL="342900" indent="-342900" eaLnBrk="1" hangingPunct="1">
              <a:buSzPct val="50000"/>
              <a:buFont typeface="Wingdings" panose="05000000000000000000" pitchFamily="2" charset="2"/>
              <a:buChar char="n"/>
            </a:pPr>
            <a:endParaRPr lang="zh-CN" altLang="en-US" sz="2400" spc="300" dirty="0">
              <a:latin typeface="楷体_GB2312"/>
              <a:ea typeface="黑体" panose="02010609060101010101" pitchFamily="49" charset="-122"/>
            </a:endParaRPr>
          </a:p>
        </p:txBody>
      </p:sp>
    </p:spTree>
    <p:extLst>
      <p:ext uri="{BB962C8B-B14F-4D97-AF65-F5344CB8AC3E}">
        <p14:creationId xmlns:p14="http://schemas.microsoft.com/office/powerpoint/2010/main" val="368062319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1000" fill="hold"/>
                                        <p:tgtEl>
                                          <p:spTgt spid="9">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9">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9">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9">
                                            <p:txEl>
                                              <p:pRg st="0" end="0"/>
                                            </p:txEl>
                                          </p:spTgt>
                                        </p:tgtEl>
                                      </p:cBhvr>
                                    </p:animEffect>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 calcmode="lin" valueType="num">
                                      <p:cBhvr>
                                        <p:cTn id="19" dur="1000" fill="hold"/>
                                        <p:tgtEl>
                                          <p:spTgt spid="9">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9">
                                            <p:txEl>
                                              <p:pRg st="1" end="1"/>
                                            </p:txEl>
                                          </p:spTgt>
                                        </p:tgtEl>
                                        <p:attrNameLst>
                                          <p:attrName>ppt_h</p:attrName>
                                        </p:attrNameLst>
                                      </p:cBhvr>
                                      <p:tavLst>
                                        <p:tav tm="0">
                                          <p:val>
                                            <p:fltVal val="0"/>
                                          </p:val>
                                        </p:tav>
                                        <p:tav tm="100000">
                                          <p:val>
                                            <p:strVal val="#ppt_h"/>
                                          </p:val>
                                        </p:tav>
                                      </p:tavLst>
                                    </p:anim>
                                    <p:anim calcmode="lin" valueType="num">
                                      <p:cBhvr>
                                        <p:cTn id="21" dur="1000" fill="hold"/>
                                        <p:tgtEl>
                                          <p:spTgt spid="9">
                                            <p:txEl>
                                              <p:pRg st="1" end="1"/>
                                            </p:txEl>
                                          </p:spTgt>
                                        </p:tgtEl>
                                        <p:attrNameLst>
                                          <p:attrName>style.rotation</p:attrName>
                                        </p:attrNameLst>
                                      </p:cBhvr>
                                      <p:tavLst>
                                        <p:tav tm="0">
                                          <p:val>
                                            <p:fltVal val="90"/>
                                          </p:val>
                                        </p:tav>
                                        <p:tav tm="100000">
                                          <p:val>
                                            <p:fltVal val="0"/>
                                          </p:val>
                                        </p:tav>
                                      </p:tavLst>
                                    </p:anim>
                                    <p:animEffect transition="in" filter="fade">
                                      <p:cBhvr>
                                        <p:cTn id="22" dur="1000"/>
                                        <p:tgtEl>
                                          <p:spTgt spid="9">
                                            <p:txEl>
                                              <p:pRg st="1" end="1"/>
                                            </p:txEl>
                                          </p:spTgt>
                                        </p:tgtEl>
                                      </p:cBhvr>
                                    </p:animEffect>
                                  </p:childTnLst>
                                </p:cTn>
                              </p:par>
                            </p:childTnLst>
                          </p:cTn>
                        </p:par>
                        <p:par>
                          <p:cTn id="23" fill="hold">
                            <p:stCondLst>
                              <p:cond delay="2500"/>
                            </p:stCondLst>
                            <p:childTnLst>
                              <p:par>
                                <p:cTn id="24" presetID="31" presetClass="entr" presetSubtype="0" fill="hold" grpId="0" nodeType="afterEffect">
                                  <p:stCondLst>
                                    <p:cond delay="0"/>
                                  </p:stCondLst>
                                  <p:childTnLst>
                                    <p:set>
                                      <p:cBhvr>
                                        <p:cTn id="25" dur="1" fill="hold">
                                          <p:stCondLst>
                                            <p:cond delay="0"/>
                                          </p:stCondLst>
                                        </p:cTn>
                                        <p:tgtEl>
                                          <p:spTgt spid="9">
                                            <p:txEl>
                                              <p:pRg st="2" end="2"/>
                                            </p:txEl>
                                          </p:spTgt>
                                        </p:tgtEl>
                                        <p:attrNameLst>
                                          <p:attrName>style.visibility</p:attrName>
                                        </p:attrNameLst>
                                      </p:cBhvr>
                                      <p:to>
                                        <p:strVal val="visible"/>
                                      </p:to>
                                    </p:set>
                                    <p:anim calcmode="lin" valueType="num">
                                      <p:cBhvr>
                                        <p:cTn id="26" dur="1000" fill="hold"/>
                                        <p:tgtEl>
                                          <p:spTgt spid="9">
                                            <p:txEl>
                                              <p:pRg st="2" end="2"/>
                                            </p:txEl>
                                          </p:spTgt>
                                        </p:tgtEl>
                                        <p:attrNameLst>
                                          <p:attrName>ppt_w</p:attrName>
                                        </p:attrNameLst>
                                      </p:cBhvr>
                                      <p:tavLst>
                                        <p:tav tm="0">
                                          <p:val>
                                            <p:fltVal val="0"/>
                                          </p:val>
                                        </p:tav>
                                        <p:tav tm="100000">
                                          <p:val>
                                            <p:strVal val="#ppt_w"/>
                                          </p:val>
                                        </p:tav>
                                      </p:tavLst>
                                    </p:anim>
                                    <p:anim calcmode="lin" valueType="num">
                                      <p:cBhvr>
                                        <p:cTn id="27" dur="1000" fill="hold"/>
                                        <p:tgtEl>
                                          <p:spTgt spid="9">
                                            <p:txEl>
                                              <p:pRg st="2" end="2"/>
                                            </p:txEl>
                                          </p:spTgt>
                                        </p:tgtEl>
                                        <p:attrNameLst>
                                          <p:attrName>ppt_h</p:attrName>
                                        </p:attrNameLst>
                                      </p:cBhvr>
                                      <p:tavLst>
                                        <p:tav tm="0">
                                          <p:val>
                                            <p:fltVal val="0"/>
                                          </p:val>
                                        </p:tav>
                                        <p:tav tm="100000">
                                          <p:val>
                                            <p:strVal val="#ppt_h"/>
                                          </p:val>
                                        </p:tav>
                                      </p:tavLst>
                                    </p:anim>
                                    <p:anim calcmode="lin" valueType="num">
                                      <p:cBhvr>
                                        <p:cTn id="28" dur="1000" fill="hold"/>
                                        <p:tgtEl>
                                          <p:spTgt spid="9">
                                            <p:txEl>
                                              <p:pRg st="2" end="2"/>
                                            </p:txEl>
                                          </p:spTgt>
                                        </p:tgtEl>
                                        <p:attrNameLst>
                                          <p:attrName>style.rotation</p:attrName>
                                        </p:attrNameLst>
                                      </p:cBhvr>
                                      <p:tavLst>
                                        <p:tav tm="0">
                                          <p:val>
                                            <p:fltVal val="90"/>
                                          </p:val>
                                        </p:tav>
                                        <p:tav tm="100000">
                                          <p:val>
                                            <p:fltVal val="0"/>
                                          </p:val>
                                        </p:tav>
                                      </p:tavLst>
                                    </p:anim>
                                    <p:animEffect transition="in" filter="fade">
                                      <p:cBhvr>
                                        <p:cTn id="29" dur="1000"/>
                                        <p:tgtEl>
                                          <p:spTgt spid="9">
                                            <p:txEl>
                                              <p:pRg st="2" end="2"/>
                                            </p:txEl>
                                          </p:spTgt>
                                        </p:tgtEl>
                                      </p:cBhvr>
                                    </p:animEffect>
                                  </p:childTnLst>
                                </p:cTn>
                              </p:par>
                            </p:childTnLst>
                          </p:cTn>
                        </p:par>
                        <p:par>
                          <p:cTn id="30" fill="hold">
                            <p:stCondLst>
                              <p:cond delay="3500"/>
                            </p:stCondLst>
                            <p:childTnLst>
                              <p:par>
                                <p:cTn id="31" presetID="31" presetClass="entr" presetSubtype="0" fill="hold" grpId="0" nodeType="afterEffect">
                                  <p:stCondLst>
                                    <p:cond delay="0"/>
                                  </p:stCondLst>
                                  <p:childTnLst>
                                    <p:set>
                                      <p:cBhvr>
                                        <p:cTn id="32" dur="1" fill="hold">
                                          <p:stCondLst>
                                            <p:cond delay="0"/>
                                          </p:stCondLst>
                                        </p:cTn>
                                        <p:tgtEl>
                                          <p:spTgt spid="9">
                                            <p:txEl>
                                              <p:pRg st="3" end="3"/>
                                            </p:txEl>
                                          </p:spTgt>
                                        </p:tgtEl>
                                        <p:attrNameLst>
                                          <p:attrName>style.visibility</p:attrName>
                                        </p:attrNameLst>
                                      </p:cBhvr>
                                      <p:to>
                                        <p:strVal val="visible"/>
                                      </p:to>
                                    </p:set>
                                    <p:anim calcmode="lin" valueType="num">
                                      <p:cBhvr>
                                        <p:cTn id="33" dur="1000" fill="hold"/>
                                        <p:tgtEl>
                                          <p:spTgt spid="9">
                                            <p:txEl>
                                              <p:pRg st="3" end="3"/>
                                            </p:txEl>
                                          </p:spTgt>
                                        </p:tgtEl>
                                        <p:attrNameLst>
                                          <p:attrName>ppt_w</p:attrName>
                                        </p:attrNameLst>
                                      </p:cBhvr>
                                      <p:tavLst>
                                        <p:tav tm="0">
                                          <p:val>
                                            <p:fltVal val="0"/>
                                          </p:val>
                                        </p:tav>
                                        <p:tav tm="100000">
                                          <p:val>
                                            <p:strVal val="#ppt_w"/>
                                          </p:val>
                                        </p:tav>
                                      </p:tavLst>
                                    </p:anim>
                                    <p:anim calcmode="lin" valueType="num">
                                      <p:cBhvr>
                                        <p:cTn id="34" dur="1000" fill="hold"/>
                                        <p:tgtEl>
                                          <p:spTgt spid="9">
                                            <p:txEl>
                                              <p:pRg st="3" end="3"/>
                                            </p:txEl>
                                          </p:spTgt>
                                        </p:tgtEl>
                                        <p:attrNameLst>
                                          <p:attrName>ppt_h</p:attrName>
                                        </p:attrNameLst>
                                      </p:cBhvr>
                                      <p:tavLst>
                                        <p:tav tm="0">
                                          <p:val>
                                            <p:fltVal val="0"/>
                                          </p:val>
                                        </p:tav>
                                        <p:tav tm="100000">
                                          <p:val>
                                            <p:strVal val="#ppt_h"/>
                                          </p:val>
                                        </p:tav>
                                      </p:tavLst>
                                    </p:anim>
                                    <p:anim calcmode="lin" valueType="num">
                                      <p:cBhvr>
                                        <p:cTn id="35" dur="1000" fill="hold"/>
                                        <p:tgtEl>
                                          <p:spTgt spid="9">
                                            <p:txEl>
                                              <p:pRg st="3" end="3"/>
                                            </p:txEl>
                                          </p:spTgt>
                                        </p:tgtEl>
                                        <p:attrNameLst>
                                          <p:attrName>style.rotation</p:attrName>
                                        </p:attrNameLst>
                                      </p:cBhvr>
                                      <p:tavLst>
                                        <p:tav tm="0">
                                          <p:val>
                                            <p:fltVal val="90"/>
                                          </p:val>
                                        </p:tav>
                                        <p:tav tm="100000">
                                          <p:val>
                                            <p:fltVal val="0"/>
                                          </p:val>
                                        </p:tav>
                                      </p:tavLst>
                                    </p:anim>
                                    <p:animEffect transition="in" filter="fade">
                                      <p:cBhvr>
                                        <p:cTn id="36" dur="1000"/>
                                        <p:tgtEl>
                                          <p:spTgt spid="9">
                                            <p:txEl>
                                              <p:pRg st="3" end="3"/>
                                            </p:txEl>
                                          </p:spTgt>
                                        </p:tgtEl>
                                      </p:cBhvr>
                                    </p:animEffect>
                                  </p:childTnLst>
                                </p:cTn>
                              </p:par>
                            </p:childTnLst>
                          </p:cTn>
                        </p:par>
                        <p:par>
                          <p:cTn id="37" fill="hold">
                            <p:stCondLst>
                              <p:cond delay="4500"/>
                            </p:stCondLst>
                            <p:childTnLst>
                              <p:par>
                                <p:cTn id="38" presetID="31" presetClass="entr" presetSubtype="0" fill="hold" grpId="0" nodeType="afterEffect">
                                  <p:stCondLst>
                                    <p:cond delay="0"/>
                                  </p:stCondLst>
                                  <p:childTnLst>
                                    <p:set>
                                      <p:cBhvr>
                                        <p:cTn id="39" dur="1" fill="hold">
                                          <p:stCondLst>
                                            <p:cond delay="0"/>
                                          </p:stCondLst>
                                        </p:cTn>
                                        <p:tgtEl>
                                          <p:spTgt spid="9">
                                            <p:txEl>
                                              <p:pRg st="4" end="4"/>
                                            </p:txEl>
                                          </p:spTgt>
                                        </p:tgtEl>
                                        <p:attrNameLst>
                                          <p:attrName>style.visibility</p:attrName>
                                        </p:attrNameLst>
                                      </p:cBhvr>
                                      <p:to>
                                        <p:strVal val="visible"/>
                                      </p:to>
                                    </p:set>
                                    <p:anim calcmode="lin" valueType="num">
                                      <p:cBhvr>
                                        <p:cTn id="40" dur="1000" fill="hold"/>
                                        <p:tgtEl>
                                          <p:spTgt spid="9">
                                            <p:txEl>
                                              <p:pRg st="4" end="4"/>
                                            </p:txEl>
                                          </p:spTgt>
                                        </p:tgtEl>
                                        <p:attrNameLst>
                                          <p:attrName>ppt_w</p:attrName>
                                        </p:attrNameLst>
                                      </p:cBhvr>
                                      <p:tavLst>
                                        <p:tav tm="0">
                                          <p:val>
                                            <p:fltVal val="0"/>
                                          </p:val>
                                        </p:tav>
                                        <p:tav tm="100000">
                                          <p:val>
                                            <p:strVal val="#ppt_w"/>
                                          </p:val>
                                        </p:tav>
                                      </p:tavLst>
                                    </p:anim>
                                    <p:anim calcmode="lin" valueType="num">
                                      <p:cBhvr>
                                        <p:cTn id="41" dur="1000" fill="hold"/>
                                        <p:tgtEl>
                                          <p:spTgt spid="9">
                                            <p:txEl>
                                              <p:pRg st="4" end="4"/>
                                            </p:txEl>
                                          </p:spTgt>
                                        </p:tgtEl>
                                        <p:attrNameLst>
                                          <p:attrName>ppt_h</p:attrName>
                                        </p:attrNameLst>
                                      </p:cBhvr>
                                      <p:tavLst>
                                        <p:tav tm="0">
                                          <p:val>
                                            <p:fltVal val="0"/>
                                          </p:val>
                                        </p:tav>
                                        <p:tav tm="100000">
                                          <p:val>
                                            <p:strVal val="#ppt_h"/>
                                          </p:val>
                                        </p:tav>
                                      </p:tavLst>
                                    </p:anim>
                                    <p:anim calcmode="lin" valueType="num">
                                      <p:cBhvr>
                                        <p:cTn id="42" dur="1000" fill="hold"/>
                                        <p:tgtEl>
                                          <p:spTgt spid="9">
                                            <p:txEl>
                                              <p:pRg st="4" end="4"/>
                                            </p:txEl>
                                          </p:spTgt>
                                        </p:tgtEl>
                                        <p:attrNameLst>
                                          <p:attrName>style.rotation</p:attrName>
                                        </p:attrNameLst>
                                      </p:cBhvr>
                                      <p:tavLst>
                                        <p:tav tm="0">
                                          <p:val>
                                            <p:fltVal val="90"/>
                                          </p:val>
                                        </p:tav>
                                        <p:tav tm="100000">
                                          <p:val>
                                            <p:fltVal val="0"/>
                                          </p:val>
                                        </p:tav>
                                      </p:tavLst>
                                    </p:anim>
                                    <p:animEffect transition="in" filter="fade">
                                      <p:cBhvr>
                                        <p:cTn id="43" dur="1000"/>
                                        <p:tgtEl>
                                          <p:spTgt spid="9">
                                            <p:txEl>
                                              <p:pRg st="4" end="4"/>
                                            </p:txEl>
                                          </p:spTgt>
                                        </p:tgtEl>
                                      </p:cBhvr>
                                    </p:animEffect>
                                  </p:childTnLst>
                                </p:cTn>
                              </p:par>
                            </p:childTnLst>
                          </p:cTn>
                        </p:par>
                        <p:par>
                          <p:cTn id="44" fill="hold">
                            <p:stCondLst>
                              <p:cond delay="5500"/>
                            </p:stCondLst>
                            <p:childTnLst>
                              <p:par>
                                <p:cTn id="45" presetID="2" presetClass="entr" presetSubtype="4" fill="hold" grpId="1" nodeType="after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 calcmode="lin" valueType="num">
                                      <p:cBhvr additive="base">
                                        <p:cTn id="4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par>
                          <p:cTn id="49" fill="hold">
                            <p:stCondLst>
                              <p:cond delay="6000"/>
                            </p:stCondLst>
                            <p:childTnLst>
                              <p:par>
                                <p:cTn id="50" presetID="2" presetClass="entr" presetSubtype="4" fill="hold" grpId="1" nodeType="afterEffect">
                                  <p:stCondLst>
                                    <p:cond delay="0"/>
                                  </p:stCondLst>
                                  <p:childTnLst>
                                    <p:set>
                                      <p:cBhvr>
                                        <p:cTn id="51" dur="1" fill="hold">
                                          <p:stCondLst>
                                            <p:cond delay="0"/>
                                          </p:stCondLst>
                                        </p:cTn>
                                        <p:tgtEl>
                                          <p:spTgt spid="9">
                                            <p:txEl>
                                              <p:pRg st="1" end="1"/>
                                            </p:txEl>
                                          </p:spTgt>
                                        </p:tgtEl>
                                        <p:attrNameLst>
                                          <p:attrName>style.visibility</p:attrName>
                                        </p:attrNameLst>
                                      </p:cBhvr>
                                      <p:to>
                                        <p:strVal val="visible"/>
                                      </p:to>
                                    </p:set>
                                    <p:anim calcmode="lin" valueType="num">
                                      <p:cBhvr additive="base">
                                        <p:cTn id="52"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par>
                          <p:cTn id="54" fill="hold">
                            <p:stCondLst>
                              <p:cond delay="6500"/>
                            </p:stCondLst>
                            <p:childTnLst>
                              <p:par>
                                <p:cTn id="55" presetID="2" presetClass="entr" presetSubtype="4" fill="hold" grpId="1" nodeType="afterEffect">
                                  <p:stCondLst>
                                    <p:cond delay="0"/>
                                  </p:stCondLst>
                                  <p:childTnLst>
                                    <p:set>
                                      <p:cBhvr>
                                        <p:cTn id="56" dur="1" fill="hold">
                                          <p:stCondLst>
                                            <p:cond delay="0"/>
                                          </p:stCondLst>
                                        </p:cTn>
                                        <p:tgtEl>
                                          <p:spTgt spid="9">
                                            <p:txEl>
                                              <p:pRg st="2" end="2"/>
                                            </p:txEl>
                                          </p:spTgt>
                                        </p:tgtEl>
                                        <p:attrNameLst>
                                          <p:attrName>style.visibility</p:attrName>
                                        </p:attrNameLst>
                                      </p:cBhvr>
                                      <p:to>
                                        <p:strVal val="visible"/>
                                      </p:to>
                                    </p:set>
                                    <p:anim calcmode="lin" valueType="num">
                                      <p:cBhvr additive="base">
                                        <p:cTn id="57"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par>
                          <p:cTn id="59" fill="hold">
                            <p:stCondLst>
                              <p:cond delay="7000"/>
                            </p:stCondLst>
                            <p:childTnLst>
                              <p:par>
                                <p:cTn id="60" presetID="2" presetClass="entr" presetSubtype="4" fill="hold" grpId="1" nodeType="afterEffect">
                                  <p:stCondLst>
                                    <p:cond delay="0"/>
                                  </p:stCondLst>
                                  <p:childTnLst>
                                    <p:set>
                                      <p:cBhvr>
                                        <p:cTn id="61" dur="1" fill="hold">
                                          <p:stCondLst>
                                            <p:cond delay="0"/>
                                          </p:stCondLst>
                                        </p:cTn>
                                        <p:tgtEl>
                                          <p:spTgt spid="9">
                                            <p:txEl>
                                              <p:pRg st="3" end="3"/>
                                            </p:txEl>
                                          </p:spTgt>
                                        </p:tgtEl>
                                        <p:attrNameLst>
                                          <p:attrName>style.visibility</p:attrName>
                                        </p:attrNameLst>
                                      </p:cBhvr>
                                      <p:to>
                                        <p:strVal val="visible"/>
                                      </p:to>
                                    </p:set>
                                    <p:anim calcmode="lin" valueType="num">
                                      <p:cBhvr additive="base">
                                        <p:cTn id="62"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par>
                          <p:cTn id="64" fill="hold">
                            <p:stCondLst>
                              <p:cond delay="7500"/>
                            </p:stCondLst>
                            <p:childTnLst>
                              <p:par>
                                <p:cTn id="65" presetID="2" presetClass="entr" presetSubtype="4" fill="hold" grpId="1" nodeType="afterEffect">
                                  <p:stCondLst>
                                    <p:cond delay="0"/>
                                  </p:stCondLst>
                                  <p:childTnLst>
                                    <p:set>
                                      <p:cBhvr>
                                        <p:cTn id="66" dur="1" fill="hold">
                                          <p:stCondLst>
                                            <p:cond delay="0"/>
                                          </p:stCondLst>
                                        </p:cTn>
                                        <p:tgtEl>
                                          <p:spTgt spid="9">
                                            <p:txEl>
                                              <p:pRg st="4" end="4"/>
                                            </p:txEl>
                                          </p:spTgt>
                                        </p:tgtEl>
                                        <p:attrNameLst>
                                          <p:attrName>style.visibility</p:attrName>
                                        </p:attrNameLst>
                                      </p:cBhvr>
                                      <p:to>
                                        <p:strVal val="visible"/>
                                      </p:to>
                                    </p:set>
                                    <p:anim calcmode="lin" valueType="num">
                                      <p:cBhvr additive="base">
                                        <p:cTn id="67"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9" grpId="0" build="p"/>
      <p:bldP spid="9" grpId="1"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9511600" cy="1054135"/>
          </a:xfrm>
          <a:prstGeom prst="rect">
            <a:avLst/>
          </a:prstGeom>
          <a:noFill/>
        </p:spPr>
        <p:txBody>
          <a:bodyPr wrap="square" lIns="68580" tIns="34290" rIns="68580" bIns="34290" rtlCol="0">
            <a:spAutoFit/>
          </a:bodyPr>
          <a:lstStyle/>
          <a:p>
            <a:pPr marL="0" lvl="1"/>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中小学和幼儿园教师资格考试标准及大纲</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试行</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适用于小学教师资格申请者</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及其解析</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1.1.3</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547689" y="1676851"/>
            <a:ext cx="11095035"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r>
              <a:rPr lang="en-US" altLang="zh-CN" sz="3200" b="1" dirty="0">
                <a:latin typeface="楷体_GB2312" pitchFamily="49" charset="-122"/>
                <a:ea typeface="楷体_GB2312" pitchFamily="49" charset="-122"/>
              </a:rPr>
              <a:t>2011</a:t>
            </a:r>
            <a:r>
              <a:rPr lang="zh-CN" altLang="en-US" sz="3200" b="1" dirty="0">
                <a:latin typeface="楷体_GB2312" pitchFamily="49" charset="-122"/>
                <a:ea typeface="楷体_GB2312" pitchFamily="49" charset="-122"/>
              </a:rPr>
              <a:t>年</a:t>
            </a:r>
            <a:r>
              <a:rPr lang="en-US" altLang="zh-CN" sz="3200" b="1" dirty="0">
                <a:latin typeface="楷体_GB2312" pitchFamily="49" charset="-122"/>
                <a:ea typeface="楷体_GB2312" pitchFamily="49" charset="-122"/>
              </a:rPr>
              <a:t>12</a:t>
            </a:r>
            <a:r>
              <a:rPr lang="zh-CN" altLang="en-US" sz="3200" b="1" dirty="0">
                <a:latin typeface="楷体_GB2312" pitchFamily="49" charset="-122"/>
                <a:ea typeface="楷体_GB2312" pitchFamily="49" charset="-122"/>
              </a:rPr>
              <a:t>月，由教育部师范教育司、教育部考试中心编制，人民教育出版社出版发行</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小学教师资格考试标准及大纲（试行）</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（以下简称</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考试标准</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）。包括：</a:t>
            </a:r>
          </a:p>
          <a:p>
            <a:pPr eaLnBrk="1" hangingPunct="1"/>
            <a:endParaRPr lang="zh-CN" altLang="en-US" sz="3200" b="1" dirty="0">
              <a:latin typeface="楷体_GB2312" pitchFamily="49" charset="-122"/>
              <a:ea typeface="楷体_GB2312" pitchFamily="49" charset="-122"/>
            </a:endParaRPr>
          </a:p>
          <a:p>
            <a:pPr eaLnBrk="1" hangingPunct="1"/>
            <a:r>
              <a:rPr lang="en-US" altLang="zh-CN" sz="3200" b="1" dirty="0">
                <a:latin typeface="楷体_GB2312" pitchFamily="49" charset="-122"/>
                <a:ea typeface="楷体_GB2312" pitchFamily="49" charset="-122"/>
              </a:rPr>
              <a:t>(1)</a:t>
            </a:r>
            <a:r>
              <a:rPr lang="zh-CN" altLang="en-US" sz="3200" b="1" dirty="0">
                <a:latin typeface="楷体_GB2312" pitchFamily="49" charset="-122"/>
                <a:ea typeface="楷体_GB2312" pitchFamily="49" charset="-122"/>
              </a:rPr>
              <a:t>中小学和幼儿园教师资格考试标准（试行）</a:t>
            </a:r>
          </a:p>
          <a:p>
            <a:pPr eaLnBrk="1" hangingPunct="1"/>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小学教师资格考试大纲（试行 </a:t>
            </a:r>
            <a:r>
              <a:rPr lang="en-US" altLang="zh-CN" sz="3200" b="1" dirty="0">
                <a:latin typeface="Arial" panose="020B0604020202020204" pitchFamily="34" charset="0"/>
                <a:ea typeface="楷体_GB2312" pitchFamily="49" charset="-122"/>
              </a:rPr>
              <a:t>· </a:t>
            </a:r>
            <a:r>
              <a:rPr lang="zh-CN" altLang="en-US" sz="3200" b="1" dirty="0">
                <a:latin typeface="楷体_GB2312" pitchFamily="49" charset="-122"/>
                <a:ea typeface="楷体_GB2312" pitchFamily="49" charset="-122"/>
              </a:rPr>
              <a:t>笔试部分）</a:t>
            </a:r>
          </a:p>
          <a:p>
            <a:pPr eaLnBrk="1" hangingPunct="1"/>
            <a:r>
              <a:rPr lang="en-US" altLang="zh-CN" sz="3200" b="1" dirty="0">
                <a:latin typeface="楷体_GB2312" pitchFamily="49" charset="-122"/>
                <a:ea typeface="楷体_GB2312" pitchFamily="49" charset="-122"/>
              </a:rPr>
              <a:t>(3)</a:t>
            </a:r>
            <a:r>
              <a:rPr lang="zh-CN" altLang="en-US" sz="3200" b="1" dirty="0">
                <a:latin typeface="楷体_GB2312" pitchFamily="49" charset="-122"/>
                <a:ea typeface="楷体_GB2312" pitchFamily="49" charset="-122"/>
              </a:rPr>
              <a:t>小学教师资格考试大纲（试行 </a:t>
            </a:r>
            <a:r>
              <a:rPr lang="en-US" altLang="zh-CN" sz="3200" b="1" dirty="0">
                <a:latin typeface="Arial" panose="020B0604020202020204" pitchFamily="34" charset="0"/>
                <a:ea typeface="楷体_GB2312" pitchFamily="49" charset="-122"/>
              </a:rPr>
              <a:t>· </a:t>
            </a:r>
            <a:r>
              <a:rPr lang="zh-CN" altLang="en-US" sz="3200" b="1" dirty="0">
                <a:latin typeface="楷体_GB2312" pitchFamily="49" charset="-122"/>
                <a:ea typeface="楷体_GB2312" pitchFamily="49" charset="-122"/>
              </a:rPr>
              <a:t>面试部分）</a:t>
            </a:r>
            <a:endParaRPr lang="zh-CN" altLang="en-US" sz="32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55966561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1.1.3</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910631" y="1923072"/>
            <a:ext cx="10513168"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r>
              <a:rPr lang="en-US" altLang="zh-CN" sz="3200" b="1" dirty="0">
                <a:latin typeface="楷体_GB2312" pitchFamily="49" charset="-122"/>
                <a:ea typeface="楷体_GB2312" pitchFamily="49" charset="-122"/>
              </a:rPr>
              <a:t>(1)</a:t>
            </a:r>
            <a:r>
              <a:rPr lang="zh-CN" altLang="en-US" sz="3200" b="1" dirty="0">
                <a:latin typeface="楷体_GB2312" pitchFamily="49" charset="-122"/>
                <a:ea typeface="楷体_GB2312" pitchFamily="49" charset="-122"/>
              </a:rPr>
              <a:t>中小学和幼儿园教师资格考试标准（试行）</a:t>
            </a:r>
          </a:p>
          <a:p>
            <a:pPr eaLnBrk="1" hangingPunct="1"/>
            <a:endParaRPr lang="zh-CN" altLang="en-US" sz="3200" dirty="0"/>
          </a:p>
          <a:p>
            <a:pPr eaLnBrk="1" hangingPunct="1"/>
            <a:r>
              <a:rPr lang="zh-CN" altLang="en-US" sz="3200" dirty="0">
                <a:latin typeface="楷体_GB2312" pitchFamily="49" charset="-122"/>
                <a:ea typeface="楷体_GB2312" pitchFamily="49" charset="-122"/>
              </a:rPr>
              <a:t>中小学和幼儿园教师资格考试标准是教师职业准入的国家标准，是从事中小学和幼儿园教师职业的最基本要求，是进行中小学和幼儿园教师资格考试的基本依据。它规定了考试目标、考试内容等。</a:t>
            </a:r>
            <a:endParaRPr lang="zh-CN" altLang="en-US" sz="3200" dirty="0">
              <a:latin typeface="黑体" panose="02010609060101010101" pitchFamily="49" charset="-122"/>
              <a:ea typeface="黑体" panose="02010609060101010101" pitchFamily="49" charset="-122"/>
            </a:endParaRPr>
          </a:p>
        </p:txBody>
      </p:sp>
      <p:sp>
        <p:nvSpPr>
          <p:cNvPr id="11" name="文本框 9">
            <a:extLst>
              <a:ext uri="{FF2B5EF4-FFF2-40B4-BE49-F238E27FC236}">
                <a16:creationId xmlns:a16="http://schemas.microsoft.com/office/drawing/2014/main" id="{17D8FEEE-4822-EC4F-E9AD-5FF1007F15F8}"/>
              </a:ext>
            </a:extLst>
          </p:cNvPr>
          <p:cNvSpPr txBox="1"/>
          <p:nvPr/>
        </p:nvSpPr>
        <p:spPr>
          <a:xfrm>
            <a:off x="1264126" y="162499"/>
            <a:ext cx="9511600" cy="1054135"/>
          </a:xfrm>
          <a:prstGeom prst="rect">
            <a:avLst/>
          </a:prstGeom>
          <a:noFill/>
        </p:spPr>
        <p:txBody>
          <a:bodyPr wrap="square" lIns="68580" tIns="34290" rIns="68580" bIns="34290" rtlCol="0">
            <a:spAutoFit/>
          </a:bodyPr>
          <a:lstStyle/>
          <a:p>
            <a:pPr marL="0" lvl="1"/>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中小学和幼儿园教师资格考试标准及大纲</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试行</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适用于小学教师资格申请者</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及其解析</a:t>
            </a:r>
          </a:p>
        </p:txBody>
      </p:sp>
    </p:spTree>
    <p:extLst>
      <p:ext uri="{BB962C8B-B14F-4D97-AF65-F5344CB8AC3E}">
        <p14:creationId xmlns:p14="http://schemas.microsoft.com/office/powerpoint/2010/main" val="28634773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1.1.3</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766615" y="1799962"/>
            <a:ext cx="10657184" cy="3293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r>
              <a:rPr lang="en-US" altLang="zh-CN" sz="3200" b="1" dirty="0">
                <a:latin typeface="楷体_GB2312" pitchFamily="49" charset="-122"/>
                <a:ea typeface="楷体_GB2312" pitchFamily="49" charset="-122"/>
              </a:rPr>
              <a:t>(2)</a:t>
            </a:r>
            <a:r>
              <a:rPr lang="zh-CN" altLang="en-US" sz="3200" b="1" dirty="0">
                <a:latin typeface="楷体_GB2312" pitchFamily="49" charset="-122"/>
                <a:ea typeface="楷体_GB2312" pitchFamily="49" charset="-122"/>
              </a:rPr>
              <a:t>小学教师资格考试大纲（试行</a:t>
            </a:r>
            <a:r>
              <a:rPr lang="en-US" altLang="zh-CN"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笔试部分）</a:t>
            </a:r>
          </a:p>
          <a:p>
            <a:pPr eaLnBrk="1" hangingPunct="1"/>
            <a:endParaRPr lang="zh-CN" altLang="en-US" sz="3200" b="1" dirty="0">
              <a:latin typeface="楷体_GB2312" pitchFamily="49" charset="-122"/>
              <a:ea typeface="楷体_GB2312" pitchFamily="49" charset="-122"/>
            </a:endParaRPr>
          </a:p>
          <a:p>
            <a:pPr eaLnBrk="1" hangingPunct="1"/>
            <a:r>
              <a:rPr lang="zh-CN" altLang="en-US" sz="2800" b="1" dirty="0">
                <a:latin typeface="楷体_GB2312" pitchFamily="49" charset="-122"/>
                <a:ea typeface="楷体_GB2312" pitchFamily="49" charset="-122"/>
              </a:rPr>
              <a:t>综合素质</a:t>
            </a:r>
          </a:p>
          <a:p>
            <a:pPr eaLnBrk="1" hangingPunct="1"/>
            <a:endParaRPr lang="zh-CN" altLang="en-US" sz="2800" b="1" dirty="0">
              <a:latin typeface="楷体_GB2312" pitchFamily="49" charset="-122"/>
              <a:ea typeface="楷体_GB2312" pitchFamily="49" charset="-122"/>
            </a:endParaRPr>
          </a:p>
          <a:p>
            <a:pPr eaLnBrk="1" hangingPunct="1"/>
            <a:r>
              <a:rPr lang="zh-CN" altLang="en-US" sz="2800" b="1" dirty="0">
                <a:latin typeface="楷体_GB2312" pitchFamily="49" charset="-122"/>
                <a:ea typeface="楷体_GB2312" pitchFamily="49" charset="-122"/>
              </a:rPr>
              <a:t>教育教学知识与能力</a:t>
            </a:r>
          </a:p>
          <a:p>
            <a:pPr eaLnBrk="1" hangingPunct="1"/>
            <a:endParaRPr lang="zh-CN" altLang="en-US" sz="2800" dirty="0">
              <a:latin typeface="楷体_GB2312" pitchFamily="49" charset="-122"/>
              <a:ea typeface="楷体_GB2312" pitchFamily="49" charset="-122"/>
            </a:endParaRPr>
          </a:p>
          <a:p>
            <a:pPr eaLnBrk="1" hangingPunct="1"/>
            <a:endParaRPr lang="zh-CN" altLang="en-US" sz="3200" dirty="0">
              <a:latin typeface="楷体_GB2312" pitchFamily="49" charset="-122"/>
              <a:ea typeface="楷体_GB2312" pitchFamily="49" charset="-122"/>
            </a:endParaRPr>
          </a:p>
        </p:txBody>
      </p:sp>
      <p:sp>
        <p:nvSpPr>
          <p:cNvPr id="11" name="文本框 9">
            <a:extLst>
              <a:ext uri="{FF2B5EF4-FFF2-40B4-BE49-F238E27FC236}">
                <a16:creationId xmlns:a16="http://schemas.microsoft.com/office/drawing/2014/main" id="{3969E1CE-9CE0-D0E5-44FC-75D08D81E4FF}"/>
              </a:ext>
            </a:extLst>
          </p:cNvPr>
          <p:cNvSpPr txBox="1"/>
          <p:nvPr/>
        </p:nvSpPr>
        <p:spPr>
          <a:xfrm>
            <a:off x="1264126" y="162499"/>
            <a:ext cx="9511600" cy="1054135"/>
          </a:xfrm>
          <a:prstGeom prst="rect">
            <a:avLst/>
          </a:prstGeom>
          <a:noFill/>
        </p:spPr>
        <p:txBody>
          <a:bodyPr wrap="square" lIns="68580" tIns="34290" rIns="68580" bIns="34290" rtlCol="0">
            <a:spAutoFit/>
          </a:bodyPr>
          <a:lstStyle/>
          <a:p>
            <a:pPr marL="0" lvl="1"/>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中小学和幼儿园教师资格考试标准及大纲</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试行</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适用于小学教师资格申请者</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及其解析</a:t>
            </a:r>
          </a:p>
        </p:txBody>
      </p:sp>
    </p:spTree>
    <p:extLst>
      <p:ext uri="{BB962C8B-B14F-4D97-AF65-F5344CB8AC3E}">
        <p14:creationId xmlns:p14="http://schemas.microsoft.com/office/powerpoint/2010/main" val="241768104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1.1.3</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694607" y="2169294"/>
            <a:ext cx="10585176"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r>
              <a:rPr lang="en-US" altLang="zh-CN" sz="3200" b="1" dirty="0">
                <a:latin typeface="楷体_GB2312" pitchFamily="49" charset="-122"/>
                <a:ea typeface="楷体_GB2312" pitchFamily="49" charset="-122"/>
              </a:rPr>
              <a:t>(3)</a:t>
            </a:r>
            <a:r>
              <a:rPr lang="zh-CN" altLang="en-US" sz="3200" b="1" dirty="0">
                <a:latin typeface="楷体_GB2312" pitchFamily="49" charset="-122"/>
                <a:ea typeface="楷体_GB2312" pitchFamily="49" charset="-122"/>
              </a:rPr>
              <a:t>小学教师资格考试大纲（试行</a:t>
            </a:r>
            <a:r>
              <a:rPr lang="en-US" altLang="zh-CN" sz="3200" b="1" dirty="0">
                <a:latin typeface="Arial" panose="020B0604020202020204" pitchFamily="34" charset="0"/>
                <a:ea typeface="楷体_GB2312" pitchFamily="49" charset="-122"/>
              </a:rPr>
              <a:t>·</a:t>
            </a:r>
            <a:r>
              <a:rPr lang="zh-CN" altLang="en-US" sz="3200" b="1" dirty="0">
                <a:latin typeface="楷体_GB2312" pitchFamily="49" charset="-122"/>
                <a:ea typeface="楷体_GB2312" pitchFamily="49" charset="-122"/>
              </a:rPr>
              <a:t>面试部分）</a:t>
            </a:r>
          </a:p>
          <a:p>
            <a:pPr eaLnBrk="1" hangingPunct="1"/>
            <a:endParaRPr lang="zh-CN" altLang="en-US" sz="3200" b="1" dirty="0">
              <a:latin typeface="楷体_GB2312" pitchFamily="49" charset="-122"/>
              <a:ea typeface="楷体_GB2312" pitchFamily="49" charset="-122"/>
            </a:endParaRPr>
          </a:p>
          <a:p>
            <a:pPr eaLnBrk="1" hangingPunct="1"/>
            <a:r>
              <a:rPr lang="zh-CN" altLang="en-US" sz="3200" b="1" dirty="0">
                <a:latin typeface="楷体_GB2312" pitchFamily="49" charset="-122"/>
                <a:ea typeface="楷体_GB2312" pitchFamily="49" charset="-122"/>
              </a:rPr>
              <a:t>测试性质、测试目标、测试内容与要求、测试方式、评分标准、试题示例</a:t>
            </a:r>
            <a:endParaRPr lang="zh-CN" altLang="en-US" sz="3200" dirty="0">
              <a:latin typeface="楷体_GB2312" pitchFamily="49" charset="-122"/>
              <a:ea typeface="楷体_GB2312" pitchFamily="49" charset="-122"/>
            </a:endParaRPr>
          </a:p>
          <a:p>
            <a:pPr eaLnBrk="1" hangingPunct="1"/>
            <a:endParaRPr lang="zh-CN" altLang="en-US" sz="3200" dirty="0">
              <a:latin typeface="楷体_GB2312" pitchFamily="49" charset="-122"/>
              <a:ea typeface="楷体_GB2312" pitchFamily="49" charset="-122"/>
            </a:endParaRPr>
          </a:p>
        </p:txBody>
      </p:sp>
      <p:sp>
        <p:nvSpPr>
          <p:cNvPr id="10" name="文本框 9">
            <a:extLst>
              <a:ext uri="{FF2B5EF4-FFF2-40B4-BE49-F238E27FC236}">
                <a16:creationId xmlns:a16="http://schemas.microsoft.com/office/drawing/2014/main" id="{54E1A618-ADD2-D212-2FFE-7D7CF063C5B7}"/>
              </a:ext>
            </a:extLst>
          </p:cNvPr>
          <p:cNvSpPr txBox="1"/>
          <p:nvPr/>
        </p:nvSpPr>
        <p:spPr>
          <a:xfrm>
            <a:off x="1264126" y="162499"/>
            <a:ext cx="9511600" cy="1054135"/>
          </a:xfrm>
          <a:prstGeom prst="rect">
            <a:avLst/>
          </a:prstGeom>
          <a:noFill/>
        </p:spPr>
        <p:txBody>
          <a:bodyPr wrap="square" lIns="68580" tIns="34290" rIns="68580" bIns="34290" rtlCol="0">
            <a:spAutoFit/>
          </a:bodyPr>
          <a:lstStyle/>
          <a:p>
            <a:pPr marL="0" lvl="1"/>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中小学和幼儿园教师资格考试标准及大纲</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试行</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适用于小学教师资格申请者</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及其解析</a:t>
            </a:r>
          </a:p>
        </p:txBody>
      </p:sp>
    </p:spTree>
    <p:extLst>
      <p:ext uri="{BB962C8B-B14F-4D97-AF65-F5344CB8AC3E}">
        <p14:creationId xmlns:p14="http://schemas.microsoft.com/office/powerpoint/2010/main" val="200910028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8431480"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基础教育改革发展对小学数学教师素质的要求</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1.1.4</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802618" y="1916832"/>
            <a:ext cx="10585176" cy="230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marL="685800" indent="-685800" eaLnBrk="1" hangingPunct="1">
              <a:buSzPct val="50000"/>
              <a:buFont typeface="Wingdings" panose="05000000000000000000" pitchFamily="2" charset="2"/>
              <a:buChar char="n"/>
              <a:defRPr/>
            </a:pPr>
            <a:r>
              <a:rPr lang="zh-CN" altLang="en-US" sz="3600" b="1" dirty="0"/>
              <a:t>小学数学教师的职业道德素养</a:t>
            </a:r>
            <a:endParaRPr lang="zh-CN" altLang="en-US" sz="3600" dirty="0"/>
          </a:p>
          <a:p>
            <a:pPr marL="685800" indent="-685800" eaLnBrk="1" hangingPunct="1">
              <a:buSzPct val="50000"/>
              <a:buFont typeface="Wingdings" panose="05000000000000000000" pitchFamily="2" charset="2"/>
              <a:buChar char="n"/>
              <a:defRPr/>
            </a:pPr>
            <a:r>
              <a:rPr lang="zh-CN" altLang="en-US" sz="3600" b="1" dirty="0"/>
              <a:t>小学数学教师的教学素养</a:t>
            </a:r>
          </a:p>
          <a:p>
            <a:pPr marL="685800" indent="-685800" eaLnBrk="1" hangingPunct="1">
              <a:buSzPct val="50000"/>
              <a:buFont typeface="Wingdings" panose="05000000000000000000" pitchFamily="2" charset="2"/>
              <a:buChar char="n"/>
              <a:defRPr/>
            </a:pPr>
            <a:r>
              <a:rPr lang="zh-CN" altLang="en-US" sz="3600" b="1" dirty="0"/>
              <a:t>小学数学教师的数学教学基本能力</a:t>
            </a:r>
          </a:p>
          <a:p>
            <a:pPr marL="685800" indent="-685800" eaLnBrk="1" hangingPunct="1">
              <a:buSzPct val="50000"/>
              <a:buFont typeface="Wingdings" panose="05000000000000000000" pitchFamily="2" charset="2"/>
              <a:buChar char="n"/>
              <a:defRPr/>
            </a:pPr>
            <a:endParaRPr lang="zh-CN" altLang="en-US" sz="3600" b="1" dirty="0"/>
          </a:p>
        </p:txBody>
      </p:sp>
    </p:spTree>
    <p:extLst>
      <p:ext uri="{BB962C8B-B14F-4D97-AF65-F5344CB8AC3E}">
        <p14:creationId xmlns:p14="http://schemas.microsoft.com/office/powerpoint/2010/main" val="406616712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8431480" cy="561692"/>
          </a:xfrm>
          <a:prstGeom prst="rect">
            <a:avLst/>
          </a:prstGeom>
          <a:noFill/>
        </p:spPr>
        <p:txBody>
          <a:bodyPr wrap="square" lIns="68580" tIns="34290" rIns="68580" bIns="34290" rtlCol="0">
            <a:spAutoFit/>
          </a:bodyPr>
          <a:lstStyle/>
          <a:p>
            <a:pPr marL="0" lvl="1"/>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小学数学课程与教学论</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课程概述</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802618" y="1446846"/>
            <a:ext cx="1058517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marL="685800" indent="-685800" eaLnBrk="1" hangingPunct="1">
              <a:buSzPct val="50000"/>
              <a:buFont typeface="Wingdings" panose="05000000000000000000" pitchFamily="2" charset="2"/>
              <a:buChar char="n"/>
              <a:defRPr/>
            </a:pPr>
            <a:r>
              <a:rPr lang="en-US" altLang="zh-CN" sz="3600" b="1" dirty="0"/>
              <a:t>1.2.1</a:t>
            </a:r>
            <a:r>
              <a:rPr lang="zh-CN" altLang="en-US" sz="3600" b="1" dirty="0"/>
              <a:t>课程的定位</a:t>
            </a:r>
          </a:p>
          <a:p>
            <a:pPr marL="685800" indent="-685800" eaLnBrk="1" hangingPunct="1">
              <a:buSzPct val="50000"/>
              <a:buFont typeface="Wingdings" panose="05000000000000000000" pitchFamily="2" charset="2"/>
              <a:buChar char="n"/>
              <a:defRPr/>
            </a:pPr>
            <a:r>
              <a:rPr lang="en-US" altLang="zh-CN" sz="3600" b="1" dirty="0"/>
              <a:t>1.2.2</a:t>
            </a:r>
            <a:r>
              <a:rPr lang="zh-CN" altLang="en-US" sz="3600" b="1" dirty="0"/>
              <a:t>课程的内容</a:t>
            </a:r>
          </a:p>
          <a:p>
            <a:pPr marL="685800" indent="-685800" eaLnBrk="1" hangingPunct="1">
              <a:buSzPct val="50000"/>
              <a:buFont typeface="Wingdings" panose="05000000000000000000" pitchFamily="2" charset="2"/>
              <a:buChar char="n"/>
              <a:defRPr/>
            </a:pPr>
            <a:r>
              <a:rPr lang="en-US" altLang="zh-CN" sz="3600" b="1" dirty="0"/>
              <a:t>1.2.3</a:t>
            </a:r>
            <a:r>
              <a:rPr lang="zh-CN" altLang="en-US" sz="3600" b="1" dirty="0"/>
              <a:t>课程的学习</a:t>
            </a:r>
          </a:p>
        </p:txBody>
      </p:sp>
    </p:spTree>
    <p:extLst>
      <p:ext uri="{BB962C8B-B14F-4D97-AF65-F5344CB8AC3E}">
        <p14:creationId xmlns:p14="http://schemas.microsoft.com/office/powerpoint/2010/main" val="36613890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课程的定位</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1.2.1</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423125" y="1197696"/>
            <a:ext cx="11344162"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marL="571500" indent="-571500" eaLnBrk="1" hangingPunct="1">
              <a:buSzPct val="50000"/>
              <a:buFont typeface="Wingdings" panose="05000000000000000000" pitchFamily="2" charset="2"/>
              <a:buChar char="n"/>
            </a:pPr>
            <a:r>
              <a:rPr lang="zh-CN" altLang="en-US" sz="3200" b="1" dirty="0">
                <a:latin typeface="楷体_GB2312" pitchFamily="49" charset="-122"/>
                <a:ea typeface="楷体_GB2312" pitchFamily="49" charset="-122"/>
              </a:rPr>
              <a:t>基于对</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教师教育课程标准</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试行</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小学教师专业标准</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试行</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和</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中小学和幼儿园教师资格考试标准</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试行</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的深入解读，全面体现高职院校教师教育课程改革的新精神和新要求，实现小学数学课程与教学论课程和基础教育的有效对接，为高职高专师范生走好未来职业之旅奠定必需的教学专业化素养。</a:t>
            </a:r>
            <a:endParaRPr lang="en-US" altLang="zh-CN" sz="3200" b="1" dirty="0">
              <a:latin typeface="楷体_GB2312" pitchFamily="49" charset="-122"/>
              <a:ea typeface="楷体_GB2312" pitchFamily="49" charset="-122"/>
            </a:endParaRPr>
          </a:p>
        </p:txBody>
      </p:sp>
    </p:spTree>
    <p:extLst>
      <p:ext uri="{BB962C8B-B14F-4D97-AF65-F5344CB8AC3E}">
        <p14:creationId xmlns:p14="http://schemas.microsoft.com/office/powerpoint/2010/main" val="121855300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课程的定位</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1.2.1</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423125" y="1172625"/>
            <a:ext cx="11344162"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marL="571500" indent="-571500" eaLnBrk="1" hangingPunct="1">
              <a:buSzPct val="50000"/>
              <a:buFont typeface="Wingdings" panose="05000000000000000000" pitchFamily="2" charset="2"/>
              <a:buChar char="n"/>
            </a:pPr>
            <a:r>
              <a:rPr lang="zh-CN" altLang="en-US" sz="3200" b="1" dirty="0">
                <a:latin typeface="楷体_GB2312" pitchFamily="49" charset="-122"/>
                <a:ea typeface="楷体_GB2312" pitchFamily="49" charset="-122"/>
              </a:rPr>
              <a:t>尊重小学数学教学生活实际，反映当前小学数学教学改革的新思想、新方法。广泛汲取优秀小学数学教师教学中的成功经验、教学智慧和富有成效的改革实践，做好对小学数学课程与教学问题的清理和建构，并介绍小学数学课程与教学中新的研究成果，创新以学生为中心的教材，开发多样化学习方式，建立学习为本的评估体系，深化学习取向的有效教师专业发展，以及创新学习为本的小学数学教育学知识。</a:t>
            </a:r>
          </a:p>
        </p:txBody>
      </p:sp>
    </p:spTree>
    <p:extLst>
      <p:ext uri="{BB962C8B-B14F-4D97-AF65-F5344CB8AC3E}">
        <p14:creationId xmlns:p14="http://schemas.microsoft.com/office/powerpoint/2010/main" val="39723838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flipH="1">
            <a:off x="-3" y="6525348"/>
            <a:ext cx="12195177" cy="36051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H="1">
            <a:off x="-4" y="6596411"/>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5"/>
          <p:cNvSpPr/>
          <p:nvPr/>
        </p:nvSpPr>
        <p:spPr>
          <a:xfrm>
            <a:off x="9976569" y="6493145"/>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067548" y="6493142"/>
            <a:ext cx="1070601"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
          <p:cNvSpPr txBox="1">
            <a:spLocks noChangeArrowheads="1"/>
          </p:cNvSpPr>
          <p:nvPr/>
        </p:nvSpPr>
        <p:spPr bwMode="auto">
          <a:xfrm>
            <a:off x="10202043" y="6493142"/>
            <a:ext cx="792819"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19" rIns="91440" bIns="4571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03</a:t>
            </a:r>
            <a:endParaRPr lang="zh-CN" altLang="en-US" dirty="0">
              <a:latin typeface="方正兰亭超细黑简体" panose="02000000000000000000" pitchFamily="2" charset="-122"/>
              <a:ea typeface="方正兰亭超细黑简体" panose="02000000000000000000" pitchFamily="2" charset="-122"/>
            </a:endParaRPr>
          </a:p>
        </p:txBody>
      </p:sp>
      <p:sp>
        <p:nvSpPr>
          <p:cNvPr id="9" name="矩形 38"/>
          <p:cNvSpPr/>
          <p:nvPr/>
        </p:nvSpPr>
        <p:spPr>
          <a:xfrm>
            <a:off x="-160965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t>第</a:t>
            </a:r>
            <a:r>
              <a:rPr lang="en-US" altLang="zh-CN" sz="5400" dirty="0"/>
              <a:t>1</a:t>
            </a:r>
            <a:r>
              <a:rPr lang="zh-CN" altLang="en-US" sz="5400" dirty="0"/>
              <a:t>章</a:t>
            </a:r>
          </a:p>
        </p:txBody>
      </p:sp>
      <p:sp>
        <p:nvSpPr>
          <p:cNvPr id="10" name="TextBox 7"/>
          <p:cNvSpPr>
            <a:spLocks noChangeArrowheads="1"/>
          </p:cNvSpPr>
          <p:nvPr/>
        </p:nvSpPr>
        <p:spPr bwMode="auto">
          <a:xfrm>
            <a:off x="1225792" y="2751892"/>
            <a:ext cx="4889833" cy="9234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endParaRPr lang="zh-CN" altLang="en-US" sz="6001"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1" name="TextBox 10"/>
          <p:cNvSpPr txBox="1"/>
          <p:nvPr/>
        </p:nvSpPr>
        <p:spPr>
          <a:xfrm>
            <a:off x="6023202" y="2803578"/>
            <a:ext cx="5027749" cy="1015791"/>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sz="6001" b="0" dirty="0">
                <a:solidFill>
                  <a:schemeClr val="accent1">
                    <a:lumMod val="75000"/>
                  </a:schemeClr>
                </a:solidFill>
              </a:rPr>
              <a:t>绪论</a:t>
            </a: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nodePh="1">
                                  <p:stCondLst>
                                    <p:cond delay="0"/>
                                  </p:stCondLst>
                                  <p:endCondLst>
                                    <p:cond evt="begin" delay="0">
                                      <p:tn val="5"/>
                                    </p:cond>
                                  </p:endCondLst>
                                  <p:iterate type="lt">
                                    <p:tmPct val="10000"/>
                                  </p:iterate>
                                  <p:childTnLst>
                                    <p:set>
                                      <p:cBhvr>
                                        <p:cTn id="6" dur="1" fill="hold">
                                          <p:stCondLst>
                                            <p:cond delay="0"/>
                                          </p:stCondLst>
                                        </p:cTn>
                                        <p:tgtEl>
                                          <p:spTgt spid="10"/>
                                        </p:tgtEl>
                                        <p:attrNameLst>
                                          <p:attrName>style.visibility</p:attrName>
                                        </p:attrNameLst>
                                      </p:cBhvr>
                                      <p:to>
                                        <p:strVal val="visible"/>
                                      </p:to>
                                    </p:set>
                                    <p:anim by="(-#ppt_w*2)" calcmode="lin" valueType="num">
                                      <p:cBhvr rctx="PPT">
                                        <p:cTn id="7" dur="500" autoRev="1" fill="hold">
                                          <p:stCondLst>
                                            <p:cond delay="0"/>
                                          </p:stCondLst>
                                        </p:cTn>
                                        <p:tgtEl>
                                          <p:spTgt spid="10"/>
                                        </p:tgtEl>
                                        <p:attrNameLst>
                                          <p:attrName>ppt_w</p:attrName>
                                        </p:attrNameLst>
                                      </p:cBhvr>
                                    </p:anim>
                                    <p:anim by="(#ppt_w*0.50)" calcmode="lin" valueType="num">
                                      <p:cBhvr>
                                        <p:cTn id="8" dur="500" decel="50000" autoRev="1" fill="hold">
                                          <p:stCondLst>
                                            <p:cond delay="0"/>
                                          </p:stCondLst>
                                        </p:cTn>
                                        <p:tgtEl>
                                          <p:spTgt spid="10"/>
                                        </p:tgtEl>
                                        <p:attrNameLst>
                                          <p:attrName>ppt_x</p:attrName>
                                        </p:attrNameLst>
                                      </p:cBhvr>
                                    </p:anim>
                                    <p:anim from="(-#ppt_h/2)" to="(#ppt_y)" calcmode="lin" valueType="num">
                                      <p:cBhvr>
                                        <p:cTn id="9" dur="1000" fill="hold">
                                          <p:stCondLst>
                                            <p:cond delay="0"/>
                                          </p:stCondLst>
                                        </p:cTn>
                                        <p:tgtEl>
                                          <p:spTgt spid="10"/>
                                        </p:tgtEl>
                                        <p:attrNameLst>
                                          <p:attrName>ppt_y</p:attrName>
                                        </p:attrNameLst>
                                      </p:cBhvr>
                                    </p:anim>
                                    <p:animRot by="21600000">
                                      <p:cBhvr>
                                        <p:cTn id="10" dur="1000" fill="hold">
                                          <p:stCondLst>
                                            <p:cond delay="0"/>
                                          </p:stCondLst>
                                        </p:cTn>
                                        <p:tgtEl>
                                          <p:spTgt spid="10"/>
                                        </p:tgtEl>
                                        <p:attrNameLst>
                                          <p:attrName>r</p:attrName>
                                        </p:attrNameLst>
                                      </p:cBhvr>
                                    </p:animRot>
                                  </p:childTnLst>
                                </p:cTn>
                              </p:par>
                            </p:childTnLst>
                          </p:cTn>
                        </p:par>
                        <p:par>
                          <p:cTn id="11" fill="hold">
                            <p:stCondLst>
                              <p:cond delay="12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1"/>
                                        </p:tgtEl>
                                        <p:attrNameLst>
                                          <p:attrName>style.visibility</p:attrName>
                                        </p:attrNameLst>
                                      </p:cBhvr>
                                      <p:to>
                                        <p:strVal val="visible"/>
                                      </p:to>
                                    </p:set>
                                    <p:anim by="(-#ppt_w*2)" calcmode="lin" valueType="num">
                                      <p:cBhvr rctx="PPT">
                                        <p:cTn id="14" dur="250" autoRev="1" fill="hold">
                                          <p:stCondLst>
                                            <p:cond delay="0"/>
                                          </p:stCondLst>
                                        </p:cTn>
                                        <p:tgtEl>
                                          <p:spTgt spid="11"/>
                                        </p:tgtEl>
                                        <p:attrNameLst>
                                          <p:attrName>ppt_w</p:attrName>
                                        </p:attrNameLst>
                                      </p:cBhvr>
                                    </p:anim>
                                    <p:anim by="(#ppt_w*0.50)" calcmode="lin" valueType="num">
                                      <p:cBhvr>
                                        <p:cTn id="15" dur="250" decel="50000" autoRev="1" fill="hold">
                                          <p:stCondLst>
                                            <p:cond delay="0"/>
                                          </p:stCondLst>
                                        </p:cTn>
                                        <p:tgtEl>
                                          <p:spTgt spid="11"/>
                                        </p:tgtEl>
                                        <p:attrNameLst>
                                          <p:attrName>ppt_x</p:attrName>
                                        </p:attrNameLst>
                                      </p:cBhvr>
                                    </p:anim>
                                    <p:anim from="(-#ppt_h/2)" to="(#ppt_y)" calcmode="lin" valueType="num">
                                      <p:cBhvr>
                                        <p:cTn id="16" dur="500" fill="hold">
                                          <p:stCondLst>
                                            <p:cond delay="0"/>
                                          </p:stCondLst>
                                        </p:cTn>
                                        <p:tgtEl>
                                          <p:spTgt spid="11"/>
                                        </p:tgtEl>
                                        <p:attrNameLst>
                                          <p:attrName>ppt_y</p:attrName>
                                        </p:attrNameLst>
                                      </p:cBhvr>
                                    </p:anim>
                                    <p:animRot by="21600000">
                                      <p:cBhvr>
                                        <p:cTn id="17" dur="5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课程的定位</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1.2.1</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406574" y="1268760"/>
            <a:ext cx="11377264" cy="304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marL="571500" indent="-571500" eaLnBrk="1" hangingPunct="1">
              <a:buSzPct val="50000"/>
              <a:buFont typeface="Wingdings" panose="05000000000000000000" pitchFamily="2" charset="2"/>
              <a:buChar char="n"/>
            </a:pPr>
            <a:r>
              <a:rPr lang="zh-CN" altLang="en-US" sz="3200" b="1" dirty="0">
                <a:latin typeface="楷体_GB2312" pitchFamily="49" charset="-122"/>
                <a:ea typeface="楷体_GB2312" pitchFamily="49" charset="-122"/>
              </a:rPr>
              <a:t>全面解读</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义务教育数学课程标准</a:t>
            </a:r>
            <a:r>
              <a:rPr lang="en-US" altLang="zh-CN" sz="3200" b="1" dirty="0">
                <a:latin typeface="楷体_GB2312" pitchFamily="49" charset="-122"/>
                <a:ea typeface="楷体_GB2312" pitchFamily="49" charset="-122"/>
              </a:rPr>
              <a:t>(2011</a:t>
            </a:r>
            <a:r>
              <a:rPr lang="zh-CN" altLang="en-US" sz="3200" b="1" dirty="0">
                <a:latin typeface="楷体_GB2312" pitchFamily="49" charset="-122"/>
                <a:ea typeface="楷体_GB2312" pitchFamily="49" charset="-122"/>
              </a:rPr>
              <a:t>年版</a:t>
            </a:r>
            <a:r>
              <a:rPr lang="en-US" altLang="zh-CN" sz="3200" b="1" dirty="0">
                <a:latin typeface="楷体_GB2312" pitchFamily="49" charset="-122"/>
                <a:ea typeface="楷体_GB2312" pitchFamily="49" charset="-122"/>
              </a:rPr>
              <a:t>)》</a:t>
            </a:r>
            <a:r>
              <a:rPr lang="zh-CN" altLang="en-US" sz="3200" b="1" dirty="0">
                <a:latin typeface="楷体_GB2312" pitchFamily="49" charset="-122"/>
                <a:ea typeface="楷体_GB2312" pitchFamily="49" charset="-122"/>
              </a:rPr>
              <a:t>，通过解剖不同领域学习内容的课堂活动，分析课程实施中教师的教学困难和学生的学习困难所在，研究小学数学教学中的成功经验和常见误区，并提出切实可行的建议。介绍最新倡导的一些学习方式，归纳并建构一些应用于具体领域内容的个性化教学模式。</a:t>
            </a:r>
            <a:endParaRPr lang="en-US" altLang="zh-CN" sz="3200" b="1" dirty="0">
              <a:latin typeface="楷体_GB2312" pitchFamily="49" charset="-122"/>
              <a:ea typeface="楷体_GB2312" pitchFamily="49" charset="-122"/>
            </a:endParaRPr>
          </a:p>
        </p:txBody>
      </p:sp>
    </p:spTree>
    <p:extLst>
      <p:ext uri="{BB962C8B-B14F-4D97-AF65-F5344CB8AC3E}">
        <p14:creationId xmlns:p14="http://schemas.microsoft.com/office/powerpoint/2010/main" val="117397054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课程的定位</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1.2.1</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406574" y="1184408"/>
            <a:ext cx="11377264"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marL="571500" indent="-571500" eaLnBrk="1" hangingPunct="1">
              <a:buSzPct val="50000"/>
              <a:buFont typeface="Wingdings" panose="05000000000000000000" pitchFamily="2" charset="2"/>
              <a:buChar char="n"/>
            </a:pPr>
            <a:r>
              <a:rPr lang="zh-CN" altLang="en-US" sz="3200" b="1" dirty="0">
                <a:latin typeface="楷体_GB2312" pitchFamily="49" charset="-122"/>
                <a:ea typeface="楷体_GB2312" pitchFamily="49" charset="-122"/>
              </a:rPr>
              <a:t>以案例为支撑，注重理论联系实际。通过对小学数学一线教师教学案例的评价与反思，用案例支撑观点、说明问题、启发思考，不断提升将知识转化为智慧、将理论转化为实践的能力。同时，在阐述课程、教材、教法的理论研究热点或教学实践难点时，提供若干阅读材料，以扩大职前教师的眼界，引发思考和研究，促进职前教师在课程学习中不仅是接受教材中阐述的理论和知识，还要去不断丰富和发展小学数学教学理论，生成新的知识，提升学术性，也为高水平学生进一步研究学习留有空间。</a:t>
            </a:r>
          </a:p>
        </p:txBody>
      </p:sp>
    </p:spTree>
    <p:extLst>
      <p:ext uri="{BB962C8B-B14F-4D97-AF65-F5344CB8AC3E}">
        <p14:creationId xmlns:p14="http://schemas.microsoft.com/office/powerpoint/2010/main" val="146274151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课程的内容</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1.2.2</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802618" y="1512256"/>
            <a:ext cx="10585176"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marL="457200" indent="-457200" eaLnBrk="1" hangingPunct="1">
              <a:buSzPct val="50000"/>
              <a:buFont typeface="Wingdings" panose="05000000000000000000" pitchFamily="2" charset="2"/>
              <a:buChar char="n"/>
            </a:pPr>
            <a:r>
              <a:rPr lang="zh-CN" altLang="en-US" sz="3200" b="1" dirty="0">
                <a:latin typeface="楷体_GB2312" pitchFamily="49" charset="-122"/>
                <a:ea typeface="楷体_GB2312" pitchFamily="49" charset="-122"/>
              </a:rPr>
              <a:t>我们可以从下面一个简单的例子出发探索小学数学教学论研究的基本问题：</a:t>
            </a:r>
          </a:p>
          <a:p>
            <a:pPr marL="457200" indent="-457200" eaLnBrk="1" hangingPunct="1">
              <a:buSzPct val="50000"/>
              <a:buFont typeface="Wingdings" panose="05000000000000000000" pitchFamily="2" charset="2"/>
              <a:buChar char="n"/>
            </a:pPr>
            <a:r>
              <a:rPr lang="en-US" altLang="zh-CN" sz="3200" b="1" dirty="0">
                <a:latin typeface="楷体_GB2312" pitchFamily="49" charset="-122"/>
                <a:ea typeface="楷体_GB2312" pitchFamily="49" charset="-122"/>
              </a:rPr>
              <a:t>32+24=</a:t>
            </a:r>
          </a:p>
          <a:p>
            <a:pPr marL="457200" indent="-457200" eaLnBrk="1" hangingPunct="1">
              <a:buSzPct val="50000"/>
              <a:buFont typeface="Wingdings" panose="05000000000000000000" pitchFamily="2" charset="2"/>
              <a:buChar char="n"/>
            </a:pPr>
            <a:r>
              <a:rPr lang="zh-CN" altLang="en-US" sz="3200" b="1" dirty="0">
                <a:latin typeface="楷体_GB2312" pitchFamily="49" charset="-122"/>
                <a:ea typeface="楷体_GB2312" pitchFamily="49" charset="-122"/>
              </a:rPr>
              <a:t>小学生为什么要学这样的题目？这类问题在小学数学课程中占有什么样的地位？</a:t>
            </a:r>
          </a:p>
          <a:p>
            <a:pPr marL="457200" indent="-457200" eaLnBrk="1" hangingPunct="1">
              <a:buSzPct val="50000"/>
              <a:buFont typeface="Wingdings" panose="05000000000000000000" pitchFamily="2" charset="2"/>
              <a:buChar char="n"/>
            </a:pPr>
            <a:r>
              <a:rPr lang="zh-CN" altLang="en-US" sz="3200" b="1" dirty="0">
                <a:latin typeface="楷体_GB2312" pitchFamily="49" charset="-122"/>
                <a:ea typeface="楷体_GB2312" pitchFamily="49" charset="-122"/>
              </a:rPr>
              <a:t>学习和解决这样的问题需要什么样的智力水平？需要哪些知识基础？</a:t>
            </a:r>
          </a:p>
        </p:txBody>
      </p:sp>
    </p:spTree>
    <p:extLst>
      <p:ext uri="{BB962C8B-B14F-4D97-AF65-F5344CB8AC3E}">
        <p14:creationId xmlns:p14="http://schemas.microsoft.com/office/powerpoint/2010/main" val="91444802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课程的内容</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1.2.2</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802618" y="1412776"/>
            <a:ext cx="10585176"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marL="457200" indent="-457200" eaLnBrk="1" hangingPunct="1">
              <a:buSzPct val="50000"/>
              <a:buFont typeface="Wingdings" panose="05000000000000000000" pitchFamily="2" charset="2"/>
              <a:buChar char="n"/>
            </a:pPr>
            <a:r>
              <a:rPr lang="zh-CN" altLang="en-US" sz="3200" b="1" dirty="0">
                <a:ea typeface="楷体_GB2312"/>
              </a:rPr>
              <a:t>这样的题目要达到怎样的熟练程度？如何认定学生是否达到了相应的水平？</a:t>
            </a:r>
          </a:p>
          <a:p>
            <a:pPr marL="457200" indent="-457200" eaLnBrk="1" hangingPunct="1">
              <a:buSzPct val="50000"/>
              <a:buFont typeface="Wingdings" panose="05000000000000000000" pitchFamily="2" charset="2"/>
              <a:buChar char="n"/>
            </a:pPr>
            <a:r>
              <a:rPr lang="zh-CN" altLang="en-US" sz="3200" b="1" dirty="0">
                <a:ea typeface="楷体_GB2312"/>
              </a:rPr>
              <a:t>这样的问题应安排在哪一个年级，同哪些内容有联系？怎样进行这类问题的教学？</a:t>
            </a:r>
          </a:p>
          <a:p>
            <a:pPr marL="457200" indent="-457200" eaLnBrk="1" hangingPunct="1">
              <a:buSzPct val="50000"/>
              <a:buFont typeface="Wingdings" panose="05000000000000000000" pitchFamily="2" charset="2"/>
              <a:buChar char="n"/>
            </a:pPr>
            <a:r>
              <a:rPr lang="zh-CN" altLang="en-US" sz="3200" b="1" dirty="0">
                <a:ea typeface="楷体_GB2312"/>
              </a:rPr>
              <a:t>小学生是怎样学习这类问题的？他们在学习过程中会遇到什么样的问题？学生使用的方法与老师的方法或教材中的方法有什么不同？</a:t>
            </a:r>
          </a:p>
        </p:txBody>
      </p:sp>
    </p:spTree>
    <p:extLst>
      <p:ext uri="{BB962C8B-B14F-4D97-AF65-F5344CB8AC3E}">
        <p14:creationId xmlns:p14="http://schemas.microsoft.com/office/powerpoint/2010/main" val="12429357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802618" y="1405423"/>
            <a:ext cx="10585176"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r>
              <a:rPr lang="zh-CN" altLang="en-US" sz="3200" b="1" dirty="0">
                <a:ea typeface="楷体_GB2312"/>
              </a:rPr>
              <a:t>数学课程论是课程论的子学科，它是研究数学课程的发展规律和数学课程编制理论的一门科学。它的研究对象包括数学课程的目标、数学课程的内容、数学课程的体系、数学教材的编订、数学课程的实施与评价等。</a:t>
            </a:r>
            <a:endParaRPr lang="en-US" altLang="zh-CN" sz="3200" b="1" dirty="0">
              <a:ea typeface="楷体_GB2312"/>
            </a:endParaRPr>
          </a:p>
        </p:txBody>
      </p:sp>
      <p:sp>
        <p:nvSpPr>
          <p:cNvPr id="10" name="文本框 9">
            <a:extLst>
              <a:ext uri="{FF2B5EF4-FFF2-40B4-BE49-F238E27FC236}">
                <a16:creationId xmlns:a16="http://schemas.microsoft.com/office/drawing/2014/main" id="{4713D9C9-C20D-F961-D17B-E7C7139CBAF9}"/>
              </a:ext>
            </a:extLst>
          </p:cNvPr>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课程的内容</a:t>
            </a:r>
          </a:p>
        </p:txBody>
      </p:sp>
      <p:sp>
        <p:nvSpPr>
          <p:cNvPr id="11" name="TextBox 59">
            <a:extLst>
              <a:ext uri="{FF2B5EF4-FFF2-40B4-BE49-F238E27FC236}">
                <a16:creationId xmlns:a16="http://schemas.microsoft.com/office/drawing/2014/main" id="{8A7D6937-CD1A-4A6E-A2C1-CCCD1C80E9FB}"/>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1.2.2</a:t>
            </a:r>
          </a:p>
        </p:txBody>
      </p:sp>
    </p:spTree>
    <p:extLst>
      <p:ext uri="{BB962C8B-B14F-4D97-AF65-F5344CB8AC3E}">
        <p14:creationId xmlns:p14="http://schemas.microsoft.com/office/powerpoint/2010/main" val="65488714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486328" y="1174545"/>
            <a:ext cx="11236149"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r>
              <a:rPr lang="zh-CN" altLang="en-US" sz="3200" b="1" dirty="0">
                <a:latin typeface="楷体_GB2312" pitchFamily="49" charset="-122"/>
                <a:ea typeface="楷体_GB2312"/>
              </a:rPr>
              <a:t>数学教学论是研究数学教学过程中教和学的联系、相互作用及其统一的科学。</a:t>
            </a:r>
            <a:endParaRPr lang="en-US" altLang="zh-CN" sz="3200" b="1" dirty="0">
              <a:latin typeface="楷体_GB2312" pitchFamily="49" charset="-122"/>
              <a:ea typeface="楷体_GB2312"/>
            </a:endParaRPr>
          </a:p>
          <a:p>
            <a:pPr marL="457200" indent="-457200" eaLnBrk="1" hangingPunct="1">
              <a:buSzPct val="50000"/>
              <a:buFont typeface="Wingdings" panose="05000000000000000000" pitchFamily="2" charset="2"/>
              <a:buChar char="n"/>
            </a:pPr>
            <a:r>
              <a:rPr lang="zh-CN" altLang="en-US" sz="3200" b="1" dirty="0">
                <a:latin typeface="楷体_GB2312" pitchFamily="49" charset="-122"/>
                <a:ea typeface="楷体_GB2312"/>
              </a:rPr>
              <a:t>广义地说，数学教学论所要研究的是与数学教学有关的一切问题，如数学教学原则、数学教学组织形式、数学教学设计、数学教学模式的选择与应用，现代化技术手段的使用，数学教师的素养与培训，数学教材的编写与评价，学生学习规律的研究，数学思维的结构与培养，数学能力含义与培养，数学教学过程的实质与规律，数学教学研究方法，等等。</a:t>
            </a:r>
            <a:endParaRPr lang="en-US" altLang="zh-CN" sz="3200" b="1" dirty="0">
              <a:latin typeface="楷体_GB2312" pitchFamily="49" charset="-122"/>
              <a:ea typeface="楷体_GB2312"/>
            </a:endParaRPr>
          </a:p>
        </p:txBody>
      </p:sp>
      <p:sp>
        <p:nvSpPr>
          <p:cNvPr id="10" name="文本框 9">
            <a:extLst>
              <a:ext uri="{FF2B5EF4-FFF2-40B4-BE49-F238E27FC236}">
                <a16:creationId xmlns:a16="http://schemas.microsoft.com/office/drawing/2014/main" id="{4713D9C9-C20D-F961-D17B-E7C7139CBAF9}"/>
              </a:ext>
            </a:extLst>
          </p:cNvPr>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课程的内容</a:t>
            </a:r>
          </a:p>
        </p:txBody>
      </p:sp>
      <p:sp>
        <p:nvSpPr>
          <p:cNvPr id="11" name="TextBox 59">
            <a:extLst>
              <a:ext uri="{FF2B5EF4-FFF2-40B4-BE49-F238E27FC236}">
                <a16:creationId xmlns:a16="http://schemas.microsoft.com/office/drawing/2014/main" id="{8A7D6937-CD1A-4A6E-A2C1-CCCD1C80E9FB}"/>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1.2.2</a:t>
            </a:r>
          </a:p>
        </p:txBody>
      </p:sp>
    </p:spTree>
    <p:extLst>
      <p:ext uri="{BB962C8B-B14F-4D97-AF65-F5344CB8AC3E}">
        <p14:creationId xmlns:p14="http://schemas.microsoft.com/office/powerpoint/2010/main" val="33538833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477131" y="1166842"/>
            <a:ext cx="11236149"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r>
              <a:rPr lang="zh-CN" altLang="en-US" sz="3200" b="1" dirty="0">
                <a:latin typeface="楷体_GB2312" pitchFamily="49" charset="-122"/>
                <a:ea typeface="楷体_GB2312"/>
              </a:rPr>
              <a:t>数学教学论是研究数学教学过程中教和学的联系、相互作用及其统一的科学。</a:t>
            </a:r>
            <a:endParaRPr lang="en-US" altLang="zh-CN" sz="3200" b="1" dirty="0">
              <a:latin typeface="楷体_GB2312" pitchFamily="49" charset="-122"/>
              <a:ea typeface="楷体_GB2312"/>
            </a:endParaRPr>
          </a:p>
          <a:p>
            <a:pPr marL="457200" indent="-457200" eaLnBrk="1" hangingPunct="1">
              <a:buSzPct val="50000"/>
              <a:buFont typeface="Wingdings" panose="05000000000000000000" pitchFamily="2" charset="2"/>
              <a:buChar char="n"/>
            </a:pPr>
            <a:r>
              <a:rPr lang="zh-CN" altLang="en-US" sz="3200" b="1" dirty="0">
                <a:latin typeface="楷体_GB2312" pitchFamily="49" charset="-122"/>
                <a:ea typeface="楷体_GB2312"/>
              </a:rPr>
              <a:t>狭义地讲，数学教学论以一般教学论和教育学的基本理论为基础，从数学教学的实际出发，分析数学教学过程的特点，总结长期以来数学教学的历史经验，揭示数学教学过程的规律，研究数学教学过程中的诸要素</a:t>
            </a:r>
            <a:r>
              <a:rPr lang="en-US" altLang="zh-CN" sz="3200" b="1" dirty="0">
                <a:latin typeface="楷体_GB2312" pitchFamily="49" charset="-122"/>
                <a:ea typeface="楷体_GB2312"/>
              </a:rPr>
              <a:t>(</a:t>
            </a:r>
            <a:r>
              <a:rPr lang="zh-CN" altLang="en-US" sz="3200" b="1" dirty="0">
                <a:latin typeface="楷体_GB2312" pitchFamily="49" charset="-122"/>
                <a:ea typeface="楷体_GB2312"/>
              </a:rPr>
              <a:t>教学方法、教学组织形式、教学的物质条件等</a:t>
            </a:r>
            <a:r>
              <a:rPr lang="en-US" altLang="zh-CN" sz="3200" b="1" dirty="0">
                <a:latin typeface="楷体_GB2312" pitchFamily="49" charset="-122"/>
                <a:ea typeface="楷体_GB2312"/>
              </a:rPr>
              <a:t>)</a:t>
            </a:r>
            <a:r>
              <a:rPr lang="zh-CN" altLang="en-US" sz="3200" b="1" dirty="0">
                <a:latin typeface="楷体_GB2312" pitchFamily="49" charset="-122"/>
                <a:ea typeface="楷体_GB2312"/>
              </a:rPr>
              <a:t>及其相互间的关系，帮助教师端正教学思想和形成教学技能，并对数学教学的效果开展科学的评价。</a:t>
            </a:r>
          </a:p>
        </p:txBody>
      </p:sp>
      <p:sp>
        <p:nvSpPr>
          <p:cNvPr id="10" name="文本框 9">
            <a:extLst>
              <a:ext uri="{FF2B5EF4-FFF2-40B4-BE49-F238E27FC236}">
                <a16:creationId xmlns:a16="http://schemas.microsoft.com/office/drawing/2014/main" id="{4713D9C9-C20D-F961-D17B-E7C7139CBAF9}"/>
              </a:ext>
            </a:extLst>
          </p:cNvPr>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课程的内容</a:t>
            </a:r>
          </a:p>
        </p:txBody>
      </p:sp>
      <p:sp>
        <p:nvSpPr>
          <p:cNvPr id="11" name="TextBox 59">
            <a:extLst>
              <a:ext uri="{FF2B5EF4-FFF2-40B4-BE49-F238E27FC236}">
                <a16:creationId xmlns:a16="http://schemas.microsoft.com/office/drawing/2014/main" id="{8A7D6937-CD1A-4A6E-A2C1-CCCD1C80E9FB}"/>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1.2.2</a:t>
            </a:r>
          </a:p>
        </p:txBody>
      </p:sp>
    </p:spTree>
    <p:extLst>
      <p:ext uri="{BB962C8B-B14F-4D97-AF65-F5344CB8AC3E}">
        <p14:creationId xmlns:p14="http://schemas.microsoft.com/office/powerpoint/2010/main" val="190002159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802618" y="1307110"/>
            <a:ext cx="10585176"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marL="457200" indent="-457200" eaLnBrk="1" hangingPunct="1">
              <a:buFont typeface="Wingdings" panose="05000000000000000000" pitchFamily="2" charset="2"/>
              <a:buChar char="Ø"/>
            </a:pPr>
            <a:r>
              <a:rPr lang="zh-CN" altLang="en-US" sz="3200" b="1" dirty="0">
                <a:ea typeface="楷体_GB2312"/>
              </a:rPr>
              <a:t>小学数学课程与教学论课程的主要内容如下。</a:t>
            </a:r>
            <a:endParaRPr lang="en-US" altLang="zh-CN" sz="3200" b="1" dirty="0">
              <a:ea typeface="楷体_GB2312"/>
            </a:endParaRPr>
          </a:p>
          <a:p>
            <a:pPr marL="457200" indent="-457200" eaLnBrk="1" hangingPunct="1">
              <a:buSzPct val="50000"/>
              <a:buFont typeface="Wingdings" panose="05000000000000000000" pitchFamily="2" charset="2"/>
              <a:buChar char="n"/>
            </a:pPr>
            <a:r>
              <a:rPr lang="zh-CN" altLang="en-US" sz="3200" b="1" dirty="0">
                <a:ea typeface="楷体_GB2312"/>
              </a:rPr>
              <a:t>小学数学课程标准解析</a:t>
            </a:r>
            <a:endParaRPr lang="en-US" altLang="zh-CN" sz="3200" b="1" dirty="0">
              <a:ea typeface="楷体_GB2312"/>
            </a:endParaRPr>
          </a:p>
          <a:p>
            <a:pPr marL="457200" indent="-457200" eaLnBrk="1" hangingPunct="1">
              <a:buSzPct val="50000"/>
              <a:buFont typeface="Wingdings" panose="05000000000000000000" pitchFamily="2" charset="2"/>
              <a:buChar char="n"/>
            </a:pPr>
            <a:r>
              <a:rPr lang="zh-CN" altLang="en-US" sz="3200" b="1" dirty="0">
                <a:ea typeface="楷体_GB2312"/>
              </a:rPr>
              <a:t>小学数学学习过程</a:t>
            </a:r>
            <a:endParaRPr lang="en-US" altLang="zh-CN" sz="3200" b="1" dirty="0">
              <a:ea typeface="楷体_GB2312"/>
            </a:endParaRPr>
          </a:p>
          <a:p>
            <a:pPr marL="457200" indent="-457200" eaLnBrk="1" hangingPunct="1">
              <a:buSzPct val="50000"/>
              <a:buFont typeface="Wingdings" panose="05000000000000000000" pitchFamily="2" charset="2"/>
              <a:buChar char="n"/>
            </a:pPr>
            <a:r>
              <a:rPr lang="zh-CN" altLang="en-US" sz="3200" b="1" dirty="0">
                <a:ea typeface="楷体_GB2312"/>
              </a:rPr>
              <a:t>小学数学教学目标、原则与方法</a:t>
            </a:r>
            <a:endParaRPr lang="en-US" altLang="zh-CN" sz="3200" b="1" dirty="0">
              <a:ea typeface="楷体_GB2312"/>
            </a:endParaRPr>
          </a:p>
          <a:p>
            <a:pPr marL="457200" indent="-457200" eaLnBrk="1" hangingPunct="1">
              <a:buSzPct val="50000"/>
              <a:buFont typeface="Wingdings" panose="05000000000000000000" pitchFamily="2" charset="2"/>
              <a:buChar char="n"/>
            </a:pPr>
            <a:r>
              <a:rPr lang="zh-CN" altLang="en-US" sz="3200" b="1" dirty="0">
                <a:ea typeface="楷体_GB2312"/>
              </a:rPr>
              <a:t>小学数学课堂教学艺术</a:t>
            </a:r>
            <a:endParaRPr lang="en-US" altLang="zh-CN" sz="3200" b="1" dirty="0">
              <a:ea typeface="楷体_GB2312"/>
            </a:endParaRPr>
          </a:p>
          <a:p>
            <a:pPr marL="457200" indent="-457200" eaLnBrk="1" hangingPunct="1">
              <a:buSzPct val="50000"/>
              <a:buFont typeface="Wingdings" panose="05000000000000000000" pitchFamily="2" charset="2"/>
              <a:buChar char="n"/>
            </a:pPr>
            <a:r>
              <a:rPr lang="zh-CN" altLang="en-US" sz="3200" b="1" dirty="0">
                <a:ea typeface="楷体_GB2312"/>
              </a:rPr>
              <a:t>小学数学知识教学</a:t>
            </a:r>
            <a:endParaRPr lang="en-US" altLang="zh-CN" sz="3200" b="1" dirty="0">
              <a:ea typeface="楷体_GB2312"/>
            </a:endParaRPr>
          </a:p>
          <a:p>
            <a:pPr marL="457200" indent="-457200" eaLnBrk="1" hangingPunct="1">
              <a:buSzPct val="50000"/>
              <a:buFont typeface="Wingdings" panose="05000000000000000000" pitchFamily="2" charset="2"/>
              <a:buChar char="n"/>
            </a:pPr>
            <a:r>
              <a:rPr lang="zh-CN" altLang="en-US" sz="3200" b="1" dirty="0">
                <a:ea typeface="楷体_GB2312"/>
              </a:rPr>
              <a:t>小学数学能力培养</a:t>
            </a:r>
            <a:endParaRPr lang="en-US" altLang="zh-CN" sz="3200" b="1" dirty="0">
              <a:ea typeface="楷体_GB2312"/>
            </a:endParaRPr>
          </a:p>
          <a:p>
            <a:pPr marL="457200" indent="-457200" eaLnBrk="1" hangingPunct="1">
              <a:buSzPct val="50000"/>
              <a:buFont typeface="Wingdings" panose="05000000000000000000" pitchFamily="2" charset="2"/>
              <a:buChar char="n"/>
            </a:pPr>
            <a:r>
              <a:rPr lang="zh-CN" altLang="en-US" sz="3200" b="1" dirty="0">
                <a:ea typeface="楷体_GB2312"/>
              </a:rPr>
              <a:t>小学数学教育评价</a:t>
            </a:r>
            <a:endParaRPr lang="en-US" altLang="zh-CN" sz="3200" b="1" dirty="0">
              <a:ea typeface="楷体_GB2312"/>
            </a:endParaRPr>
          </a:p>
          <a:p>
            <a:pPr marL="457200" indent="-457200" eaLnBrk="1" hangingPunct="1">
              <a:buSzPct val="50000"/>
              <a:buFont typeface="Wingdings" panose="05000000000000000000" pitchFamily="2" charset="2"/>
              <a:buChar char="n"/>
            </a:pPr>
            <a:r>
              <a:rPr lang="zh-CN" altLang="en-US" sz="3200" b="1" dirty="0">
                <a:ea typeface="楷体_GB2312"/>
              </a:rPr>
              <a:t>小学数学教学研究与成果呈现</a:t>
            </a:r>
            <a:endParaRPr lang="zh-CN" altLang="en-US" sz="2800" b="1" dirty="0"/>
          </a:p>
        </p:txBody>
      </p:sp>
      <p:sp>
        <p:nvSpPr>
          <p:cNvPr id="10" name="文本框 9">
            <a:extLst>
              <a:ext uri="{FF2B5EF4-FFF2-40B4-BE49-F238E27FC236}">
                <a16:creationId xmlns:a16="http://schemas.microsoft.com/office/drawing/2014/main" id="{A3C47CF1-C33B-95E9-D31D-D4B850895F2F}"/>
              </a:ext>
            </a:extLst>
          </p:cNvPr>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课程的内容</a:t>
            </a:r>
          </a:p>
        </p:txBody>
      </p:sp>
      <p:sp>
        <p:nvSpPr>
          <p:cNvPr id="11" name="TextBox 59">
            <a:extLst>
              <a:ext uri="{FF2B5EF4-FFF2-40B4-BE49-F238E27FC236}">
                <a16:creationId xmlns:a16="http://schemas.microsoft.com/office/drawing/2014/main" id="{FA6D1FBB-EA84-9E3A-761A-6F28837687AB}"/>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1.2.2</a:t>
            </a:r>
          </a:p>
        </p:txBody>
      </p:sp>
    </p:spTree>
    <p:extLst>
      <p:ext uri="{BB962C8B-B14F-4D97-AF65-F5344CB8AC3E}">
        <p14:creationId xmlns:p14="http://schemas.microsoft.com/office/powerpoint/2010/main" val="2649275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课程的学习</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1.2.3</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10" name="Rectangle 3">
            <a:extLst>
              <a:ext uri="{FF2B5EF4-FFF2-40B4-BE49-F238E27FC236}">
                <a16:creationId xmlns:a16="http://schemas.microsoft.com/office/drawing/2014/main" id="{3BB10838-5254-BB0D-2AEA-7FC40AD00BAE}"/>
              </a:ext>
            </a:extLst>
          </p:cNvPr>
          <p:cNvSpPr txBox="1">
            <a:spLocks noChangeArrowheads="1"/>
          </p:cNvSpPr>
          <p:nvPr/>
        </p:nvSpPr>
        <p:spPr>
          <a:xfrm>
            <a:off x="721806" y="1064398"/>
            <a:ext cx="10920918" cy="5084762"/>
          </a:xfrm>
          <a:prstGeom prst="rect">
            <a:avLst/>
          </a:prstGeom>
        </p:spPr>
        <p:txBody>
          <a:bodyPr/>
          <a:lstStyle>
            <a:lvl1pPr marL="342911" indent="-342911" algn="l" defTabSz="91443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75" indent="-285759" algn="l" defTabSz="91443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38" indent="-228608" algn="l" defTabSz="91443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5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6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8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9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114"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330"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Clr>
                <a:schemeClr val="hlink"/>
              </a:buClr>
              <a:buSzPct val="80000"/>
              <a:buFont typeface="Wingdings" panose="05000000000000000000" pitchFamily="2" charset="2"/>
              <a:buChar char="Ø"/>
            </a:pPr>
            <a:r>
              <a:rPr lang="zh-CN" altLang="en-US" b="1" dirty="0">
                <a:ea typeface="楷体_GB2312" pitchFamily="49" charset="-122"/>
              </a:rPr>
              <a:t>第一，应当了解包括</a:t>
            </a:r>
            <a:r>
              <a:rPr lang="en-US" altLang="zh-CN" b="1" dirty="0">
                <a:ea typeface="楷体_GB2312" pitchFamily="49" charset="-122"/>
              </a:rPr>
              <a:t>《</a:t>
            </a:r>
            <a:r>
              <a:rPr lang="zh-CN" altLang="en-US" b="1" dirty="0">
                <a:ea typeface="楷体_GB2312" pitchFamily="49" charset="-122"/>
              </a:rPr>
              <a:t>教师资格条例</a:t>
            </a:r>
            <a:r>
              <a:rPr lang="en-US" altLang="zh-CN" b="1" dirty="0">
                <a:ea typeface="楷体_GB2312" pitchFamily="49" charset="-122"/>
              </a:rPr>
              <a:t>》</a:t>
            </a:r>
            <a:r>
              <a:rPr lang="zh-CN" altLang="en-US" b="1" dirty="0">
                <a:ea typeface="楷体_GB2312" pitchFamily="49" charset="-122"/>
              </a:rPr>
              <a:t>、</a:t>
            </a:r>
            <a:r>
              <a:rPr lang="en-US" altLang="zh-CN" b="1" dirty="0">
                <a:ea typeface="楷体_GB2312" pitchFamily="49" charset="-122"/>
              </a:rPr>
              <a:t>《</a:t>
            </a:r>
            <a:r>
              <a:rPr lang="zh-CN" altLang="en-US" b="1" dirty="0">
                <a:ea typeface="楷体_GB2312" pitchFamily="49" charset="-122"/>
              </a:rPr>
              <a:t>中小学和幼儿园教师资格考试标准</a:t>
            </a:r>
            <a:r>
              <a:rPr lang="en-US" altLang="zh-CN" b="1" dirty="0">
                <a:ea typeface="楷体_GB2312" pitchFamily="49" charset="-122"/>
              </a:rPr>
              <a:t>(</a:t>
            </a:r>
            <a:r>
              <a:rPr lang="zh-CN" altLang="en-US" b="1" dirty="0">
                <a:ea typeface="楷体_GB2312" pitchFamily="49" charset="-122"/>
              </a:rPr>
              <a:t>试行</a:t>
            </a:r>
            <a:r>
              <a:rPr lang="en-US" altLang="zh-CN" b="1" dirty="0">
                <a:ea typeface="楷体_GB2312" pitchFamily="49" charset="-122"/>
              </a:rPr>
              <a:t>)》</a:t>
            </a:r>
            <a:r>
              <a:rPr lang="zh-CN" altLang="en-US" b="1" dirty="0">
                <a:ea typeface="楷体_GB2312" pitchFamily="49" charset="-122"/>
              </a:rPr>
              <a:t>、</a:t>
            </a:r>
            <a:r>
              <a:rPr lang="en-US" altLang="zh-CN" b="1" dirty="0">
                <a:ea typeface="楷体_GB2312" pitchFamily="49" charset="-122"/>
              </a:rPr>
              <a:t>《</a:t>
            </a:r>
            <a:r>
              <a:rPr lang="zh-CN" altLang="en-US" b="1" dirty="0">
                <a:ea typeface="楷体_GB2312" pitchFamily="49" charset="-122"/>
              </a:rPr>
              <a:t>教师教育课程标准</a:t>
            </a:r>
            <a:r>
              <a:rPr lang="en-US" altLang="zh-CN" b="1" dirty="0">
                <a:ea typeface="楷体_GB2312" pitchFamily="49" charset="-122"/>
              </a:rPr>
              <a:t>(</a:t>
            </a:r>
            <a:r>
              <a:rPr lang="zh-CN" altLang="en-US" b="1" dirty="0">
                <a:ea typeface="楷体_GB2312" pitchFamily="49" charset="-122"/>
              </a:rPr>
              <a:t>试行</a:t>
            </a:r>
            <a:r>
              <a:rPr lang="en-US" altLang="zh-CN" b="1" dirty="0">
                <a:ea typeface="楷体_GB2312" pitchFamily="49" charset="-122"/>
              </a:rPr>
              <a:t>)》</a:t>
            </a:r>
            <a:r>
              <a:rPr lang="zh-CN" altLang="en-US" b="1" dirty="0">
                <a:ea typeface="楷体_GB2312" pitchFamily="49" charset="-122"/>
              </a:rPr>
              <a:t>、</a:t>
            </a:r>
            <a:r>
              <a:rPr lang="en-US" altLang="zh-CN" b="1" dirty="0">
                <a:ea typeface="楷体_GB2312" pitchFamily="49" charset="-122"/>
              </a:rPr>
              <a:t>《</a:t>
            </a:r>
            <a:r>
              <a:rPr lang="zh-CN" altLang="en-US" b="1" dirty="0">
                <a:ea typeface="楷体_GB2312" pitchFamily="49" charset="-122"/>
              </a:rPr>
              <a:t>小学教师专业标准</a:t>
            </a:r>
            <a:r>
              <a:rPr lang="en-US" altLang="zh-CN" b="1" dirty="0">
                <a:ea typeface="楷体_GB2312" pitchFamily="49" charset="-122"/>
              </a:rPr>
              <a:t>(</a:t>
            </a:r>
            <a:r>
              <a:rPr lang="zh-CN" altLang="en-US" b="1" dirty="0">
                <a:ea typeface="楷体_GB2312" pitchFamily="49" charset="-122"/>
              </a:rPr>
              <a:t>试行</a:t>
            </a:r>
            <a:r>
              <a:rPr lang="en-US" altLang="zh-CN" b="1" dirty="0">
                <a:ea typeface="楷体_GB2312" pitchFamily="49" charset="-122"/>
              </a:rPr>
              <a:t>)》</a:t>
            </a:r>
            <a:r>
              <a:rPr lang="zh-CN" altLang="en-US" b="1" dirty="0">
                <a:ea typeface="楷体_GB2312" pitchFamily="49" charset="-122"/>
              </a:rPr>
              <a:t>以及</a:t>
            </a:r>
            <a:r>
              <a:rPr lang="en-US" altLang="zh-CN" b="1" dirty="0">
                <a:ea typeface="楷体_GB2312" pitchFamily="49" charset="-122"/>
              </a:rPr>
              <a:t>《</a:t>
            </a:r>
            <a:r>
              <a:rPr lang="zh-CN" altLang="en-US" b="1" dirty="0">
                <a:ea typeface="楷体_GB2312" pitchFamily="49" charset="-122"/>
              </a:rPr>
              <a:t>义务教育数学课程标准（</a:t>
            </a:r>
            <a:r>
              <a:rPr lang="en-US" altLang="zh-CN" b="1" dirty="0">
                <a:ea typeface="楷体_GB2312" pitchFamily="49" charset="-122"/>
              </a:rPr>
              <a:t>2022</a:t>
            </a:r>
            <a:r>
              <a:rPr lang="zh-CN" altLang="en-US" b="1" dirty="0">
                <a:ea typeface="楷体_GB2312" pitchFamily="49" charset="-122"/>
              </a:rPr>
              <a:t>年版）</a:t>
            </a:r>
            <a:r>
              <a:rPr lang="en-US" altLang="zh-CN" b="1" dirty="0">
                <a:ea typeface="楷体_GB2312" pitchFamily="49" charset="-122"/>
              </a:rPr>
              <a:t>》</a:t>
            </a:r>
            <a:r>
              <a:rPr lang="zh-CN" altLang="en-US" b="1" dirty="0">
                <a:ea typeface="楷体_GB2312" pitchFamily="49" charset="-122"/>
              </a:rPr>
              <a:t>等一系列国家相关政策。</a:t>
            </a:r>
            <a:endParaRPr lang="zh-CN" altLang="en-US" sz="2800" b="1" dirty="0">
              <a:latin typeface="宋体" panose="02010600030101010101" pitchFamily="2" charset="-122"/>
            </a:endParaRPr>
          </a:p>
        </p:txBody>
      </p:sp>
    </p:spTree>
    <p:extLst>
      <p:ext uri="{BB962C8B-B14F-4D97-AF65-F5344CB8AC3E}">
        <p14:creationId xmlns:p14="http://schemas.microsoft.com/office/powerpoint/2010/main" val="42239489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wipe(left)">
                                      <p:cBhvr>
                                        <p:cTn id="1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10"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课程的学习</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1.2.3</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10" name="Rectangle 3">
            <a:extLst>
              <a:ext uri="{FF2B5EF4-FFF2-40B4-BE49-F238E27FC236}">
                <a16:creationId xmlns:a16="http://schemas.microsoft.com/office/drawing/2014/main" id="{3BB10838-5254-BB0D-2AEA-7FC40AD00BAE}"/>
              </a:ext>
            </a:extLst>
          </p:cNvPr>
          <p:cNvSpPr txBox="1">
            <a:spLocks noChangeArrowheads="1"/>
          </p:cNvSpPr>
          <p:nvPr/>
        </p:nvSpPr>
        <p:spPr>
          <a:xfrm>
            <a:off x="721806" y="1064398"/>
            <a:ext cx="10920918" cy="5084762"/>
          </a:xfrm>
          <a:prstGeom prst="rect">
            <a:avLst/>
          </a:prstGeom>
        </p:spPr>
        <p:txBody>
          <a:bodyPr/>
          <a:lstStyle>
            <a:lvl1pPr marL="342911" indent="-342911" algn="l" defTabSz="91443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75" indent="-285759" algn="l" defTabSz="91443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38" indent="-228608" algn="l" defTabSz="91443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5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6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8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9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114"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330"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Clr>
                <a:schemeClr val="hlink"/>
              </a:buClr>
              <a:buSzPct val="80000"/>
              <a:buFont typeface="Wingdings" panose="05000000000000000000" pitchFamily="2" charset="2"/>
              <a:buChar char="Ø"/>
            </a:pPr>
            <a:r>
              <a:rPr lang="zh-CN" altLang="en-US" b="1" dirty="0">
                <a:ea typeface="楷体_GB2312" pitchFamily="49" charset="-122"/>
              </a:rPr>
              <a:t>第二，通过对小学数学一线教师教学案例的评价与反思，用案例支撑观点、说明问题、启迪思考，促使职前教师加深对小学数学课程与教学等理论的理解和认识。</a:t>
            </a:r>
            <a:endParaRPr lang="zh-CN" altLang="en-US" sz="2800" b="1" dirty="0">
              <a:latin typeface="宋体" panose="02010600030101010101" pitchFamily="2" charset="-122"/>
            </a:endParaRPr>
          </a:p>
        </p:txBody>
      </p:sp>
    </p:spTree>
    <p:extLst>
      <p:ext uri="{BB962C8B-B14F-4D97-AF65-F5344CB8AC3E}">
        <p14:creationId xmlns:p14="http://schemas.microsoft.com/office/powerpoint/2010/main" val="163857174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wipe(left)">
                                      <p:cBhvr>
                                        <p:cTn id="1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10"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1026"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8"/>
          <p:cNvSpPr/>
          <p:nvPr/>
        </p:nvSpPr>
        <p:spPr>
          <a:xfrm flipH="1">
            <a:off x="7103319" y="1836078"/>
            <a:ext cx="6912768"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59"/>
          <p:cNvSpPr>
            <a:spLocks noChangeArrowheads="1"/>
          </p:cNvSpPr>
          <p:nvPr/>
        </p:nvSpPr>
        <p:spPr bwMode="auto">
          <a:xfrm flipH="1">
            <a:off x="7679385" y="2772220"/>
            <a:ext cx="33131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主要内容</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4" name="矩形 3"/>
          <p:cNvSpPr/>
          <p:nvPr/>
        </p:nvSpPr>
        <p:spPr>
          <a:xfrm flipH="1">
            <a:off x="334567" y="2632809"/>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59"/>
          <p:cNvSpPr>
            <a:spLocks noChangeArrowheads="1"/>
          </p:cNvSpPr>
          <p:nvPr/>
        </p:nvSpPr>
        <p:spPr bwMode="auto">
          <a:xfrm flipH="1">
            <a:off x="190550" y="2569549"/>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1.1</a:t>
            </a:r>
          </a:p>
        </p:txBody>
      </p:sp>
      <p:sp>
        <p:nvSpPr>
          <p:cNvPr id="6" name="TextBox 5"/>
          <p:cNvSpPr txBox="1"/>
          <p:nvPr/>
        </p:nvSpPr>
        <p:spPr>
          <a:xfrm>
            <a:off x="1197919" y="2585813"/>
            <a:ext cx="7112868" cy="1815882"/>
          </a:xfrm>
          <a:prstGeom prst="rect">
            <a:avLst/>
          </a:prstGeom>
          <a:noFill/>
        </p:spPr>
        <p:txBody>
          <a:bodyPr wrap="square" rtlCol="0">
            <a:spAutoFit/>
          </a:bodyPr>
          <a:lstStyle>
            <a:defPPr>
              <a:defRPr lang="zh-CN"/>
            </a:defPPr>
            <a:lvl1pPr algn="ctr">
              <a:defRPr sz="2800" b="1">
                <a:solidFill>
                  <a:schemeClr val="accent1"/>
                </a:solidFill>
                <a:latin typeface="微软雅黑" panose="020B0503020204020204" pitchFamily="34" charset="-122"/>
                <a:ea typeface="微软雅黑" panose="020B0503020204020204" pitchFamily="34" charset="-122"/>
              </a:defRPr>
            </a:lvl1pPr>
          </a:lstStyle>
          <a:p>
            <a:pPr algn="l"/>
            <a:r>
              <a:rPr lang="zh-CN" altLang="en-US" b="0" dirty="0">
                <a:solidFill>
                  <a:schemeClr val="accent1">
                    <a:lumMod val="75000"/>
                  </a:schemeClr>
                </a:solidFill>
              </a:rPr>
              <a:t>小学数学教师专业发展概论</a:t>
            </a:r>
          </a:p>
          <a:p>
            <a:pPr algn="l">
              <a:lnSpc>
                <a:spcPct val="200000"/>
              </a:lnSpc>
            </a:pPr>
            <a:r>
              <a:rPr lang="en-US" altLang="zh-CN" b="0" dirty="0">
                <a:solidFill>
                  <a:schemeClr val="accent1">
                    <a:lumMod val="75000"/>
                  </a:schemeClr>
                </a:solidFill>
              </a:rPr>
              <a:t>《</a:t>
            </a:r>
            <a:r>
              <a:rPr lang="zh-CN" altLang="en-US" b="0" dirty="0">
                <a:solidFill>
                  <a:schemeClr val="accent1">
                    <a:lumMod val="75000"/>
                  </a:schemeClr>
                </a:solidFill>
              </a:rPr>
              <a:t>小学数学课程与教学论</a:t>
            </a:r>
            <a:r>
              <a:rPr lang="en-US" altLang="zh-CN" b="0" dirty="0">
                <a:solidFill>
                  <a:schemeClr val="accent1">
                    <a:lumMod val="75000"/>
                  </a:schemeClr>
                </a:solidFill>
              </a:rPr>
              <a:t>》</a:t>
            </a:r>
            <a:r>
              <a:rPr lang="zh-CN" altLang="en-US" b="0" dirty="0">
                <a:solidFill>
                  <a:schemeClr val="accent1">
                    <a:lumMod val="75000"/>
                  </a:schemeClr>
                </a:solidFill>
              </a:rPr>
              <a:t>课程概述</a:t>
            </a:r>
          </a:p>
          <a:p>
            <a:pPr algn="l"/>
            <a:endParaRPr lang="zh-CN" altLang="en-US" b="0" dirty="0">
              <a:solidFill>
                <a:schemeClr val="accent1">
                  <a:lumMod val="75000"/>
                </a:schemeClr>
              </a:solidFill>
            </a:endParaRPr>
          </a:p>
        </p:txBody>
      </p:sp>
      <p:sp>
        <p:nvSpPr>
          <p:cNvPr id="7" name="矩形 3"/>
          <p:cNvSpPr/>
          <p:nvPr/>
        </p:nvSpPr>
        <p:spPr>
          <a:xfrm flipH="1">
            <a:off x="550591" y="3352889"/>
            <a:ext cx="864097" cy="498020"/>
          </a:xfrm>
          <a:custGeom>
            <a:avLst/>
            <a:gdLst>
              <a:gd name="connsiteX0" fmla="*/ 0 w 648072"/>
              <a:gd name="connsiteY0" fmla="*/ 0 h 504056"/>
              <a:gd name="connsiteX1" fmla="*/ 648072 w 648072"/>
              <a:gd name="connsiteY1" fmla="*/ 0 h 504056"/>
              <a:gd name="connsiteX2" fmla="*/ 648072 w 648072"/>
              <a:gd name="connsiteY2" fmla="*/ 504056 h 504056"/>
              <a:gd name="connsiteX3" fmla="*/ 0 w 648072"/>
              <a:gd name="connsiteY3" fmla="*/ 504056 h 504056"/>
              <a:gd name="connsiteX4" fmla="*/ 0 w 648072"/>
              <a:gd name="connsiteY4" fmla="*/ 0 h 504056"/>
              <a:gd name="connsiteX0-1" fmla="*/ 0 w 648072"/>
              <a:gd name="connsiteY0-2" fmla="*/ 0 h 504056"/>
              <a:gd name="connsiteX1-3" fmla="*/ 648072 w 648072"/>
              <a:gd name="connsiteY1-4" fmla="*/ 0 h 504056"/>
              <a:gd name="connsiteX2-5" fmla="*/ 476057 w 648072"/>
              <a:gd name="connsiteY2-6" fmla="*/ 501039 h 504056"/>
              <a:gd name="connsiteX3-7" fmla="*/ 0 w 648072"/>
              <a:gd name="connsiteY3-8" fmla="*/ 504056 h 504056"/>
              <a:gd name="connsiteX4-9" fmla="*/ 0 w 648072"/>
              <a:gd name="connsiteY4-10" fmla="*/ 0 h 504056"/>
              <a:gd name="connsiteX0-11" fmla="*/ 187105 w 835177"/>
              <a:gd name="connsiteY0-12" fmla="*/ 0 h 510091"/>
              <a:gd name="connsiteX1-13" fmla="*/ 835177 w 835177"/>
              <a:gd name="connsiteY1-14" fmla="*/ 0 h 510091"/>
              <a:gd name="connsiteX2-15" fmla="*/ 663162 w 835177"/>
              <a:gd name="connsiteY2-16" fmla="*/ 501039 h 510091"/>
              <a:gd name="connsiteX3-17" fmla="*/ 0 w 835177"/>
              <a:gd name="connsiteY3-18" fmla="*/ 510091 h 510091"/>
              <a:gd name="connsiteX4-19" fmla="*/ 187105 w 835177"/>
              <a:gd name="connsiteY4-20" fmla="*/ 0 h 510091"/>
              <a:gd name="connsiteX0-21" fmla="*/ 190123 w 838195"/>
              <a:gd name="connsiteY0-22" fmla="*/ 0 h 501039"/>
              <a:gd name="connsiteX1-23" fmla="*/ 838195 w 838195"/>
              <a:gd name="connsiteY1-24" fmla="*/ 0 h 501039"/>
              <a:gd name="connsiteX2-25" fmla="*/ 666180 w 838195"/>
              <a:gd name="connsiteY2-26" fmla="*/ 501039 h 501039"/>
              <a:gd name="connsiteX3-27" fmla="*/ 0 w 838195"/>
              <a:gd name="connsiteY3-28" fmla="*/ 498020 h 501039"/>
              <a:gd name="connsiteX4-29" fmla="*/ 190123 w 838195"/>
              <a:gd name="connsiteY4-30" fmla="*/ 0 h 501039"/>
              <a:gd name="connsiteX0-31" fmla="*/ 132789 w 838195"/>
              <a:gd name="connsiteY0-32" fmla="*/ 0 h 501039"/>
              <a:gd name="connsiteX1-33" fmla="*/ 838195 w 838195"/>
              <a:gd name="connsiteY1-34" fmla="*/ 0 h 501039"/>
              <a:gd name="connsiteX2-35" fmla="*/ 666180 w 838195"/>
              <a:gd name="connsiteY2-36" fmla="*/ 501039 h 501039"/>
              <a:gd name="connsiteX3-37" fmla="*/ 0 w 838195"/>
              <a:gd name="connsiteY3-38" fmla="*/ 498020 h 501039"/>
              <a:gd name="connsiteX4-39" fmla="*/ 132789 w 838195"/>
              <a:gd name="connsiteY4-40" fmla="*/ 0 h 501039"/>
              <a:gd name="connsiteX0-41" fmla="*/ 132789 w 838195"/>
              <a:gd name="connsiteY0-42" fmla="*/ 0 h 498020"/>
              <a:gd name="connsiteX1-43" fmla="*/ 838195 w 838195"/>
              <a:gd name="connsiteY1-44" fmla="*/ 0 h 498020"/>
              <a:gd name="connsiteX2-45" fmla="*/ 699905 w 838195"/>
              <a:gd name="connsiteY2-46" fmla="*/ 497562 h 498020"/>
              <a:gd name="connsiteX3-47" fmla="*/ 0 w 838195"/>
              <a:gd name="connsiteY3-48" fmla="*/ 498020 h 498020"/>
              <a:gd name="connsiteX4-49" fmla="*/ 132789 w 838195"/>
              <a:gd name="connsiteY4-50" fmla="*/ 0 h 49802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38195" h="498020">
                <a:moveTo>
                  <a:pt x="132789" y="0"/>
                </a:moveTo>
                <a:lnTo>
                  <a:pt x="838195" y="0"/>
                </a:lnTo>
                <a:lnTo>
                  <a:pt x="699905" y="497562"/>
                </a:lnTo>
                <a:lnTo>
                  <a:pt x="0" y="498020"/>
                </a:lnTo>
                <a:lnTo>
                  <a:pt x="132789"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9"/>
          <p:cNvSpPr>
            <a:spLocks noChangeArrowheads="1"/>
          </p:cNvSpPr>
          <p:nvPr/>
        </p:nvSpPr>
        <p:spPr bwMode="auto">
          <a:xfrm flipH="1">
            <a:off x="406574" y="3289628"/>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a:t>
            </a:r>
            <a:endParaRPr lang="en-US" altLang="zh-CN" sz="20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16" name="矩形 15"/>
          <p:cNvSpPr/>
          <p:nvPr/>
        </p:nvSpPr>
        <p:spPr>
          <a:xfrm flipH="1">
            <a:off x="-3" y="6525348"/>
            <a:ext cx="12195177" cy="36051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flipH="1">
            <a:off x="-4" y="6596411"/>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5"/>
          <p:cNvSpPr/>
          <p:nvPr/>
        </p:nvSpPr>
        <p:spPr>
          <a:xfrm>
            <a:off x="9976569" y="6493145"/>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1" fmla="*/ 55821 w 982405"/>
              <a:gd name="connsiteY0-2" fmla="*/ 0 h 144680"/>
              <a:gd name="connsiteX1-3" fmla="*/ 982405 w 982405"/>
              <a:gd name="connsiteY1-4" fmla="*/ 0 h 144680"/>
              <a:gd name="connsiteX2-5" fmla="*/ 982405 w 982405"/>
              <a:gd name="connsiteY2-6" fmla="*/ 118098 h 144680"/>
              <a:gd name="connsiteX3-7" fmla="*/ 0 w 982405"/>
              <a:gd name="connsiteY3-8" fmla="*/ 144680 h 144680"/>
              <a:gd name="connsiteX4-9" fmla="*/ 55821 w 982405"/>
              <a:gd name="connsiteY4-10" fmla="*/ 0 h 144680"/>
              <a:gd name="connsiteX0-11" fmla="*/ 55821 w 998354"/>
              <a:gd name="connsiteY0-12" fmla="*/ 0 h 147338"/>
              <a:gd name="connsiteX1-13" fmla="*/ 982405 w 998354"/>
              <a:gd name="connsiteY1-14" fmla="*/ 0 h 147338"/>
              <a:gd name="connsiteX2-15" fmla="*/ 998354 w 998354"/>
              <a:gd name="connsiteY2-16" fmla="*/ 147338 h 147338"/>
              <a:gd name="connsiteX3-17" fmla="*/ 0 w 998354"/>
              <a:gd name="connsiteY3-18" fmla="*/ 144680 h 147338"/>
              <a:gd name="connsiteX4-19" fmla="*/ 55821 w 998354"/>
              <a:gd name="connsiteY4-20" fmla="*/ 0 h 147338"/>
              <a:gd name="connsiteX0-21" fmla="*/ 84307 w 1026840"/>
              <a:gd name="connsiteY0-22" fmla="*/ 0 h 150534"/>
              <a:gd name="connsiteX1-23" fmla="*/ 1010891 w 1026840"/>
              <a:gd name="connsiteY1-24" fmla="*/ 0 h 150534"/>
              <a:gd name="connsiteX2-25" fmla="*/ 1026840 w 1026840"/>
              <a:gd name="connsiteY2-26" fmla="*/ 147338 h 150534"/>
              <a:gd name="connsiteX3-27" fmla="*/ 0 w 1026840"/>
              <a:gd name="connsiteY3-28" fmla="*/ 150534 h 150534"/>
              <a:gd name="connsiteX4-29" fmla="*/ 84307 w 1026840"/>
              <a:gd name="connsiteY4-30" fmla="*/ 0 h 150534"/>
              <a:gd name="connsiteX0-31" fmla="*/ 84307 w 1021143"/>
              <a:gd name="connsiteY0-32" fmla="*/ 0 h 153193"/>
              <a:gd name="connsiteX1-33" fmla="*/ 1010891 w 1021143"/>
              <a:gd name="connsiteY1-34" fmla="*/ 0 h 153193"/>
              <a:gd name="connsiteX2-35" fmla="*/ 1021143 w 1021143"/>
              <a:gd name="connsiteY2-36" fmla="*/ 153193 h 153193"/>
              <a:gd name="connsiteX3-37" fmla="*/ 0 w 1021143"/>
              <a:gd name="connsiteY3-38" fmla="*/ 150534 h 153193"/>
              <a:gd name="connsiteX4-39" fmla="*/ 84307 w 1021143"/>
              <a:gd name="connsiteY4-40" fmla="*/ 0 h 153193"/>
              <a:gd name="connsiteX0-41" fmla="*/ 92853 w 1021143"/>
              <a:gd name="connsiteY0-42" fmla="*/ 0 h 153193"/>
              <a:gd name="connsiteX1-43" fmla="*/ 1010891 w 1021143"/>
              <a:gd name="connsiteY1-44" fmla="*/ 0 h 153193"/>
              <a:gd name="connsiteX2-45" fmla="*/ 1021143 w 1021143"/>
              <a:gd name="connsiteY2-46" fmla="*/ 153193 h 153193"/>
              <a:gd name="connsiteX3-47" fmla="*/ 0 w 1021143"/>
              <a:gd name="connsiteY3-48" fmla="*/ 150534 h 153193"/>
              <a:gd name="connsiteX4-49" fmla="*/ 92853 w 1021143"/>
              <a:gd name="connsiteY4-50" fmla="*/ 0 h 153193"/>
              <a:gd name="connsiteX0-51" fmla="*/ 90004 w 1018294"/>
              <a:gd name="connsiteY0-52" fmla="*/ 0 h 153193"/>
              <a:gd name="connsiteX1-53" fmla="*/ 1008042 w 1018294"/>
              <a:gd name="connsiteY1-54" fmla="*/ 0 h 153193"/>
              <a:gd name="connsiteX2-55" fmla="*/ 1018294 w 1018294"/>
              <a:gd name="connsiteY2-56" fmla="*/ 153193 h 153193"/>
              <a:gd name="connsiteX3-57" fmla="*/ 0 w 1018294"/>
              <a:gd name="connsiteY3-58" fmla="*/ 142728 h 153193"/>
              <a:gd name="connsiteX4-59" fmla="*/ 90004 w 1018294"/>
              <a:gd name="connsiteY4-60" fmla="*/ 0 h 1531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067548" y="6493142"/>
            <a:ext cx="1070601" cy="39224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Rectangle 4"/>
          <p:cNvSpPr txBox="1">
            <a:spLocks noChangeArrowheads="1"/>
          </p:cNvSpPr>
          <p:nvPr/>
        </p:nvSpPr>
        <p:spPr bwMode="auto">
          <a:xfrm>
            <a:off x="10202043" y="6493142"/>
            <a:ext cx="792819"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19" rIns="91440" bIns="45719"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altLang="en-US" dirty="0">
              <a:latin typeface="方正兰亭超细黑简体" panose="02000000000000000000" pitchFamily="2" charset="-122"/>
              <a:ea typeface="方正兰亭超细黑简体" panose="02000000000000000000" pitchFamily="2" charset="-122"/>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课程的学习</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1.2.3</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10" name="Rectangle 3">
            <a:extLst>
              <a:ext uri="{FF2B5EF4-FFF2-40B4-BE49-F238E27FC236}">
                <a16:creationId xmlns:a16="http://schemas.microsoft.com/office/drawing/2014/main" id="{3BB10838-5254-BB0D-2AEA-7FC40AD00BAE}"/>
              </a:ext>
            </a:extLst>
          </p:cNvPr>
          <p:cNvSpPr txBox="1">
            <a:spLocks noChangeArrowheads="1"/>
          </p:cNvSpPr>
          <p:nvPr/>
        </p:nvSpPr>
        <p:spPr>
          <a:xfrm>
            <a:off x="721806" y="1064398"/>
            <a:ext cx="10920918" cy="5084762"/>
          </a:xfrm>
          <a:prstGeom prst="rect">
            <a:avLst/>
          </a:prstGeom>
        </p:spPr>
        <p:txBody>
          <a:bodyPr/>
          <a:lstStyle>
            <a:lvl1pPr marL="342911" indent="-342911" algn="l" defTabSz="91443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75" indent="-285759" algn="l" defTabSz="91443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38" indent="-228608" algn="l" defTabSz="91443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5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6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8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9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114"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330"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Clr>
                <a:schemeClr val="hlink"/>
              </a:buClr>
              <a:buSzPct val="80000"/>
              <a:buFont typeface="Wingdings" panose="05000000000000000000" pitchFamily="2" charset="2"/>
              <a:buChar char="Ø"/>
            </a:pPr>
            <a:r>
              <a:rPr lang="zh-CN" altLang="en-US" b="1" dirty="0">
                <a:ea typeface="楷体_GB2312" pitchFamily="49" charset="-122"/>
              </a:rPr>
              <a:t>第三，强调导向，为学生呈现立体的教学案例和真实的教学现场，让职前教师充分了解教学技能的使用过程，引发其思考不同教学技能的应用空间，领略教学技能之善，欣赏教学艺术之美。</a:t>
            </a:r>
            <a:endParaRPr lang="zh-CN" altLang="en-US" sz="2800" b="1" dirty="0">
              <a:latin typeface="宋体" panose="02010600030101010101" pitchFamily="2" charset="-122"/>
            </a:endParaRPr>
          </a:p>
        </p:txBody>
      </p:sp>
    </p:spTree>
    <p:extLst>
      <p:ext uri="{BB962C8B-B14F-4D97-AF65-F5344CB8AC3E}">
        <p14:creationId xmlns:p14="http://schemas.microsoft.com/office/powerpoint/2010/main" val="4667170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wipe(left)">
                                      <p:cBhvr>
                                        <p:cTn id="1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10"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课程的学习</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1.2.3</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10" name="Rectangle 3">
            <a:extLst>
              <a:ext uri="{FF2B5EF4-FFF2-40B4-BE49-F238E27FC236}">
                <a16:creationId xmlns:a16="http://schemas.microsoft.com/office/drawing/2014/main" id="{3BB10838-5254-BB0D-2AEA-7FC40AD00BAE}"/>
              </a:ext>
            </a:extLst>
          </p:cNvPr>
          <p:cNvSpPr txBox="1">
            <a:spLocks noChangeArrowheads="1"/>
          </p:cNvSpPr>
          <p:nvPr/>
        </p:nvSpPr>
        <p:spPr>
          <a:xfrm>
            <a:off x="721806" y="1064398"/>
            <a:ext cx="10920918" cy="5084762"/>
          </a:xfrm>
          <a:prstGeom prst="rect">
            <a:avLst/>
          </a:prstGeom>
        </p:spPr>
        <p:txBody>
          <a:bodyPr/>
          <a:lstStyle>
            <a:lvl1pPr marL="342911" indent="-342911" algn="l" defTabSz="91443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75" indent="-285759" algn="l" defTabSz="91443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38" indent="-228608" algn="l" defTabSz="91443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5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6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8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9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114"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330"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Clr>
                <a:schemeClr val="hlink"/>
              </a:buClr>
              <a:buSzPct val="80000"/>
              <a:buFont typeface="Wingdings" panose="05000000000000000000" pitchFamily="2" charset="2"/>
              <a:buChar char="Ø"/>
            </a:pPr>
            <a:r>
              <a:rPr lang="zh-CN" altLang="en-US" b="1" dirty="0">
                <a:ea typeface="楷体_GB2312" pitchFamily="49" charset="-122"/>
              </a:rPr>
              <a:t>第四，通过提供若干阅读材料，进一步理解小学数学课程、教材、教法的理论研究热点或教学实践难点，以扩大职前教师的眼界。</a:t>
            </a:r>
            <a:endParaRPr lang="zh-CN" altLang="en-US" sz="2800" b="1" dirty="0">
              <a:latin typeface="宋体" panose="02010600030101010101" pitchFamily="2" charset="-122"/>
            </a:endParaRPr>
          </a:p>
        </p:txBody>
      </p:sp>
    </p:spTree>
    <p:extLst>
      <p:ext uri="{BB962C8B-B14F-4D97-AF65-F5344CB8AC3E}">
        <p14:creationId xmlns:p14="http://schemas.microsoft.com/office/powerpoint/2010/main" val="5507796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wipe(left)">
                                      <p:cBhvr>
                                        <p:cTn id="1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10"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课程的学习</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1.2.3</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10" name="Rectangle 3">
            <a:extLst>
              <a:ext uri="{FF2B5EF4-FFF2-40B4-BE49-F238E27FC236}">
                <a16:creationId xmlns:a16="http://schemas.microsoft.com/office/drawing/2014/main" id="{3BB10838-5254-BB0D-2AEA-7FC40AD00BAE}"/>
              </a:ext>
            </a:extLst>
          </p:cNvPr>
          <p:cNvSpPr txBox="1">
            <a:spLocks noChangeArrowheads="1"/>
          </p:cNvSpPr>
          <p:nvPr/>
        </p:nvSpPr>
        <p:spPr>
          <a:xfrm>
            <a:off x="721806" y="1064398"/>
            <a:ext cx="10920918" cy="5084762"/>
          </a:xfrm>
          <a:prstGeom prst="rect">
            <a:avLst/>
          </a:prstGeom>
        </p:spPr>
        <p:txBody>
          <a:bodyPr/>
          <a:lstStyle>
            <a:lvl1pPr marL="342911" indent="-342911" algn="l" defTabSz="91443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75" indent="-285759" algn="l" defTabSz="91443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38" indent="-228608" algn="l" defTabSz="91443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5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6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8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9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114"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330"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Clr>
                <a:schemeClr val="hlink"/>
              </a:buClr>
              <a:buSzPct val="80000"/>
              <a:buFont typeface="Wingdings" panose="05000000000000000000" pitchFamily="2" charset="2"/>
              <a:buChar char="Ø"/>
            </a:pPr>
            <a:r>
              <a:rPr lang="zh-CN" altLang="en-US" b="1" dirty="0">
                <a:ea typeface="楷体_GB2312" pitchFamily="49" charset="-122"/>
              </a:rPr>
              <a:t>第五，深入思考课程内在理念与基础教育改革精神融通问题，实现学习重点、课程内容、行为指导以及评价标准等与基础教育课程改革的有效对接。在此基础上，围绕小学数学教师教学专业化的标准构建出直面基础教育的课程内容新体系，努力把理论素养与行动能力在职前教师的教学专业化实践中实现统一。</a:t>
            </a:r>
            <a:endParaRPr lang="zh-CN" altLang="en-US" sz="2800" b="1" dirty="0">
              <a:latin typeface="宋体" panose="02010600030101010101" pitchFamily="2" charset="-122"/>
            </a:endParaRPr>
          </a:p>
        </p:txBody>
      </p:sp>
    </p:spTree>
    <p:extLst>
      <p:ext uri="{BB962C8B-B14F-4D97-AF65-F5344CB8AC3E}">
        <p14:creationId xmlns:p14="http://schemas.microsoft.com/office/powerpoint/2010/main" val="354738437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wipe(left)">
                                      <p:cBhvr>
                                        <p:cTn id="19"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10"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5">
            <a:extLst>
              <a:ext uri="{FF2B5EF4-FFF2-40B4-BE49-F238E27FC236}">
                <a16:creationId xmlns:a16="http://schemas.microsoft.com/office/drawing/2014/main" id="{22F65E58-67A3-BA65-3DC3-88F073A15796}"/>
              </a:ext>
            </a:extLst>
          </p:cNvPr>
          <p:cNvSpPr txBox="1">
            <a:spLocks noChangeArrowheads="1"/>
          </p:cNvSpPr>
          <p:nvPr/>
        </p:nvSpPr>
        <p:spPr>
          <a:xfrm>
            <a:off x="1215776" y="1198913"/>
            <a:ext cx="8137525" cy="3816350"/>
          </a:xfrm>
          <a:prstGeom prst="rect">
            <a:avLst/>
          </a:prstGeom>
          <a:noFill/>
        </p:spPr>
        <p:txBody>
          <a:bodyPr/>
          <a:lstStyle>
            <a:lvl1pPr marL="342911" indent="-342911" algn="l" defTabSz="91443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75" indent="-285759" algn="l" defTabSz="91443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38" indent="-228608" algn="l" defTabSz="91443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5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6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8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9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114"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330"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None/>
            </a:pPr>
            <a:r>
              <a:rPr lang="zh-CN" altLang="en-US" sz="2800" b="1" dirty="0"/>
              <a:t>网站：</a:t>
            </a:r>
          </a:p>
          <a:p>
            <a:r>
              <a:rPr lang="en-US" altLang="zh-CN" sz="2800" b="1" dirty="0">
                <a:solidFill>
                  <a:srgbClr val="FF0000"/>
                </a:solidFill>
                <a:hlinkClick r:id="rId5">
                  <a:extLst>
                    <a:ext uri="{A12FA001-AC4F-418D-AE19-62706E023703}">
                      <ahyp:hlinkClr xmlns:ahyp="http://schemas.microsoft.com/office/drawing/2018/hyperlinkcolor" val="tx"/>
                    </a:ext>
                  </a:extLst>
                </a:hlinkClick>
              </a:rPr>
              <a:t>http://www.shuxueweb.com/Index.html</a:t>
            </a:r>
            <a:endParaRPr lang="en-US" altLang="zh-CN" sz="2800" b="1" dirty="0">
              <a:solidFill>
                <a:srgbClr val="FF0000"/>
              </a:solidFill>
            </a:endParaRPr>
          </a:p>
          <a:p>
            <a:pPr>
              <a:buFont typeface="Wingdings" panose="05000000000000000000" pitchFamily="2" charset="2"/>
              <a:buNone/>
            </a:pPr>
            <a:r>
              <a:rPr lang="zh-CN" altLang="en-US" sz="2800" b="1" dirty="0">
                <a:latin typeface="Times New Roman" panose="02020603050405020304" pitchFamily="18" charset="0"/>
              </a:rPr>
              <a:t>（小学数学专业网）</a:t>
            </a:r>
          </a:p>
          <a:p>
            <a:r>
              <a:rPr lang="en-US" altLang="zh-CN" sz="2800" b="1" dirty="0">
                <a:solidFill>
                  <a:srgbClr val="FF0000"/>
                </a:solidFill>
                <a:hlinkClick r:id="rId6">
                  <a:extLst>
                    <a:ext uri="{A12FA001-AC4F-418D-AE19-62706E023703}">
                      <ahyp:hlinkClr xmlns:ahyp="http://schemas.microsoft.com/office/drawing/2018/hyperlinkcolor" val="tx"/>
                    </a:ext>
                  </a:extLst>
                </a:hlinkClick>
              </a:rPr>
              <a:t>http://www.pep.com.cn</a:t>
            </a:r>
            <a:r>
              <a:rPr lang="en-US" altLang="zh-CN" sz="2800" b="1" dirty="0"/>
              <a:t>(</a:t>
            </a:r>
            <a:r>
              <a:rPr lang="zh-CN" altLang="en-US" sz="2800" b="1" dirty="0"/>
              <a:t>人民教育出版社</a:t>
            </a:r>
            <a:r>
              <a:rPr lang="en-US" altLang="zh-CN" sz="2800" b="1" dirty="0"/>
              <a:t>)</a:t>
            </a:r>
          </a:p>
          <a:p>
            <a:r>
              <a:rPr lang="en-US" altLang="zh-CN" sz="2800" b="1" dirty="0">
                <a:solidFill>
                  <a:srgbClr val="FF0000"/>
                </a:solidFill>
                <a:hlinkClick r:id="rId7">
                  <a:extLst>
                    <a:ext uri="{A12FA001-AC4F-418D-AE19-62706E023703}">
                      <ahyp:hlinkClr xmlns:ahyp="http://schemas.microsoft.com/office/drawing/2018/hyperlinkcolor" val="tx"/>
                    </a:ext>
                  </a:extLst>
                </a:hlinkClick>
              </a:rPr>
              <a:t>http://www.xsj21.com</a:t>
            </a:r>
            <a:r>
              <a:rPr lang="zh-CN" altLang="en-US" sz="2800" b="1" dirty="0">
                <a:latin typeface="Times New Roman" panose="02020603050405020304" pitchFamily="18" charset="0"/>
              </a:rPr>
              <a:t>（新世纪小学数学）</a:t>
            </a:r>
          </a:p>
          <a:p>
            <a:r>
              <a:rPr lang="en-US" altLang="zh-CN" b="1" dirty="0">
                <a:solidFill>
                  <a:srgbClr val="FF0000"/>
                </a:solidFill>
                <a:hlinkClick r:id="rId8">
                  <a:extLst>
                    <a:ext uri="{A12FA001-AC4F-418D-AE19-62706E023703}">
                      <ahyp:hlinkClr xmlns:ahyp="http://schemas.microsoft.com/office/drawing/2018/hyperlinkcolor" val="tx"/>
                    </a:ext>
                  </a:extLst>
                </a:hlinkClick>
              </a:rPr>
              <a:t>http://www.i3721.com</a:t>
            </a:r>
            <a:r>
              <a:rPr lang="zh-CN" altLang="en-US" sz="2800" b="1" dirty="0">
                <a:latin typeface="Times New Roman" panose="02020603050405020304" pitchFamily="18" charset="0"/>
              </a:rPr>
              <a:t>（中小学教学资源网）</a:t>
            </a:r>
          </a:p>
          <a:p>
            <a:endParaRPr lang="en-US" altLang="zh-CN" sz="2800" b="1" dirty="0">
              <a:latin typeface="Times New Roman" panose="02020603050405020304" pitchFamily="18" charset="0"/>
            </a:endParaRPr>
          </a:p>
        </p:txBody>
      </p:sp>
    </p:spTree>
    <p:extLst>
      <p:ext uri="{BB962C8B-B14F-4D97-AF65-F5344CB8AC3E}">
        <p14:creationId xmlns:p14="http://schemas.microsoft.com/office/powerpoint/2010/main" val="42270087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
                                            <p:txEl>
                                              <p:pRg st="5" end="5"/>
                                            </p:txEl>
                                          </p:spTgt>
                                        </p:tgtEl>
                                        <p:attrNameLst>
                                          <p:attrName>style.visibility</p:attrName>
                                        </p:attrNameLst>
                                      </p:cBhvr>
                                      <p:to>
                                        <p:strVal val="visible"/>
                                      </p:to>
                                    </p:set>
                                    <p:anim calcmode="lin" valueType="num">
                                      <p:cBhvr additive="base">
                                        <p:cTn id="37" dur="500" fill="hold"/>
                                        <p:tgtEl>
                                          <p:spTgt spid="9">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9">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6" name="Rectangle 5">
            <a:extLst>
              <a:ext uri="{FF2B5EF4-FFF2-40B4-BE49-F238E27FC236}">
                <a16:creationId xmlns:a16="http://schemas.microsoft.com/office/drawing/2014/main" id="{486F052D-8F49-C591-4F8E-C412AF1665E6}"/>
              </a:ext>
            </a:extLst>
          </p:cNvPr>
          <p:cNvSpPr txBox="1">
            <a:spLocks noChangeArrowheads="1"/>
          </p:cNvSpPr>
          <p:nvPr/>
        </p:nvSpPr>
        <p:spPr>
          <a:xfrm>
            <a:off x="1630710" y="1174545"/>
            <a:ext cx="6985000" cy="3240087"/>
          </a:xfrm>
          <a:prstGeom prst="rect">
            <a:avLst/>
          </a:prstGeom>
          <a:noFill/>
        </p:spPr>
        <p:txBody>
          <a:bodyPr/>
          <a:lstStyle>
            <a:lvl1pPr marL="342911" indent="-342911" algn="l" defTabSz="91443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75" indent="-285759" algn="l" defTabSz="91443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38" indent="-228608" algn="l" defTabSz="91443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5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6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8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9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114"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330"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Wingdings" panose="05000000000000000000" pitchFamily="2" charset="2"/>
              <a:buNone/>
            </a:pPr>
            <a:r>
              <a:rPr lang="zh-CN" altLang="en-US" b="1" dirty="0"/>
              <a:t>期刊：</a:t>
            </a:r>
          </a:p>
          <a:p>
            <a:r>
              <a:rPr lang="zh-CN" altLang="en-US" b="1" dirty="0">
                <a:ea typeface="楷体_GB2312" pitchFamily="49" charset="-122"/>
              </a:rPr>
              <a:t>小学数学教师（上海教育出版社）</a:t>
            </a:r>
          </a:p>
          <a:p>
            <a:r>
              <a:rPr lang="zh-CN" altLang="en-US" b="1" dirty="0">
                <a:ea typeface="楷体_GB2312" pitchFamily="49" charset="-122"/>
              </a:rPr>
              <a:t>小学数学教育（中国数学会）</a:t>
            </a:r>
          </a:p>
          <a:p>
            <a:r>
              <a:rPr lang="zh-CN" altLang="en-US" b="1" dirty="0">
                <a:ea typeface="楷体_GB2312" pitchFamily="49" charset="-122"/>
              </a:rPr>
              <a:t>小学教学（数学版）等</a:t>
            </a:r>
          </a:p>
          <a:p>
            <a:endParaRPr lang="zh-CN" altLang="en-US" b="1" dirty="0"/>
          </a:p>
          <a:p>
            <a:endParaRPr lang="en-US" altLang="zh-CN" b="1" dirty="0"/>
          </a:p>
        </p:txBody>
      </p:sp>
    </p:spTree>
    <p:extLst>
      <p:ext uri="{BB962C8B-B14F-4D97-AF65-F5344CB8AC3E}">
        <p14:creationId xmlns:p14="http://schemas.microsoft.com/office/powerpoint/2010/main" val="4333375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7" name="Rectangle 5">
            <a:extLst>
              <a:ext uri="{FF2B5EF4-FFF2-40B4-BE49-F238E27FC236}">
                <a16:creationId xmlns:a16="http://schemas.microsoft.com/office/drawing/2014/main" id="{8374A7AA-58A6-D512-76AE-53B2B3A0ABEE}"/>
              </a:ext>
            </a:extLst>
          </p:cNvPr>
          <p:cNvSpPr txBox="1">
            <a:spLocks noChangeArrowheads="1"/>
          </p:cNvSpPr>
          <p:nvPr/>
        </p:nvSpPr>
        <p:spPr>
          <a:xfrm>
            <a:off x="910630" y="1052511"/>
            <a:ext cx="10732094" cy="4437063"/>
          </a:xfrm>
          <a:prstGeom prst="rect">
            <a:avLst/>
          </a:prstGeom>
          <a:noFill/>
        </p:spPr>
        <p:txBody>
          <a:bodyPr/>
          <a:lstStyle>
            <a:lvl1pPr marL="342911" indent="-342911" algn="l" defTabSz="91443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75" indent="-285759" algn="l" defTabSz="91443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38" indent="-228608" algn="l" defTabSz="91443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5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6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83"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99"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114"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330" indent="-228608" algn="l" defTabSz="91443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80000"/>
              </a:lnSpc>
              <a:buSzPct val="50000"/>
              <a:buNone/>
            </a:pPr>
            <a:r>
              <a:rPr lang="zh-CN" altLang="en-US" sz="2400" b="1" dirty="0">
                <a:latin typeface="楷体_GB2312" pitchFamily="49" charset="-122"/>
                <a:ea typeface="楷体_GB2312" pitchFamily="49" charset="-122"/>
              </a:rPr>
              <a:t>著作：</a:t>
            </a:r>
          </a:p>
          <a:p>
            <a:pPr>
              <a:lnSpc>
                <a:spcPct val="80000"/>
              </a:lnSpc>
              <a:buSzPct val="50000"/>
              <a:buFont typeface="Wingdings" panose="05000000000000000000" pitchFamily="2" charset="2"/>
              <a:buChar char="n"/>
            </a:pPr>
            <a:r>
              <a:rPr lang="zh-CN" altLang="en-US" sz="2400" b="1" dirty="0">
                <a:latin typeface="楷体_GB2312" pitchFamily="49" charset="-122"/>
                <a:ea typeface="楷体_GB2312" pitchFamily="49" charset="-122"/>
              </a:rPr>
              <a:t>曹一鸣</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小学数学课程与教学论</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，北京师范大学出版社，</a:t>
            </a:r>
            <a:r>
              <a:rPr lang="en-US" altLang="zh-CN" sz="2400" b="1" dirty="0">
                <a:latin typeface="楷体_GB2312" pitchFamily="49" charset="-122"/>
                <a:ea typeface="楷体_GB2312" pitchFamily="49" charset="-122"/>
              </a:rPr>
              <a:t>2014.</a:t>
            </a:r>
          </a:p>
          <a:p>
            <a:pPr>
              <a:lnSpc>
                <a:spcPct val="80000"/>
              </a:lnSpc>
              <a:buSzPct val="50000"/>
              <a:buFont typeface="Wingdings" panose="05000000000000000000" pitchFamily="2" charset="2"/>
              <a:buChar char="n"/>
            </a:pPr>
            <a:r>
              <a:rPr lang="zh-CN" altLang="en-US" sz="2400" b="1" dirty="0">
                <a:latin typeface="楷体_GB2312" pitchFamily="49" charset="-122"/>
                <a:ea typeface="楷体_GB2312" pitchFamily="49" charset="-122"/>
              </a:rPr>
              <a:t>金成梁</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小学数学课程与教学论</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，南京大学出版社，</a:t>
            </a:r>
            <a:r>
              <a:rPr lang="en-US" altLang="zh-CN" sz="2400" b="1" dirty="0">
                <a:latin typeface="楷体_GB2312" pitchFamily="49" charset="-122"/>
                <a:ea typeface="楷体_GB2312" pitchFamily="49" charset="-122"/>
              </a:rPr>
              <a:t>2005.</a:t>
            </a:r>
            <a:endParaRPr lang="en-US" altLang="zh-CN" sz="2400" dirty="0">
              <a:latin typeface="楷体_GB2312" pitchFamily="49" charset="-122"/>
              <a:ea typeface="楷体_GB2312" pitchFamily="49" charset="-122"/>
            </a:endParaRPr>
          </a:p>
          <a:p>
            <a:pPr>
              <a:lnSpc>
                <a:spcPct val="80000"/>
              </a:lnSpc>
              <a:buSzPct val="50000"/>
              <a:buFont typeface="Wingdings" panose="05000000000000000000" pitchFamily="2" charset="2"/>
              <a:buChar char="n"/>
            </a:pPr>
            <a:r>
              <a:rPr lang="zh-CN" altLang="en-US" sz="2400" b="1" dirty="0">
                <a:latin typeface="楷体_GB2312" pitchFamily="49" charset="-122"/>
                <a:ea typeface="楷体_GB2312" pitchFamily="49" charset="-122"/>
              </a:rPr>
              <a:t>孔企平</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小学数学课程与教学论</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，浙江教育出版社，</a:t>
            </a:r>
            <a:r>
              <a:rPr lang="en-US" altLang="zh-CN" sz="2400" b="1" dirty="0">
                <a:latin typeface="楷体_GB2312" pitchFamily="49" charset="-122"/>
                <a:ea typeface="楷体_GB2312" pitchFamily="49" charset="-122"/>
              </a:rPr>
              <a:t>2003.</a:t>
            </a:r>
          </a:p>
          <a:p>
            <a:pPr>
              <a:lnSpc>
                <a:spcPct val="80000"/>
              </a:lnSpc>
              <a:buSzPct val="50000"/>
              <a:buFont typeface="Wingdings" panose="05000000000000000000" pitchFamily="2" charset="2"/>
              <a:buChar char="n"/>
            </a:pPr>
            <a:r>
              <a:rPr lang="zh-CN" altLang="en-US" sz="2400" b="1" dirty="0">
                <a:latin typeface="楷体_GB2312" pitchFamily="49" charset="-122"/>
                <a:ea typeface="楷体_GB2312" pitchFamily="49" charset="-122"/>
              </a:rPr>
              <a:t>马云鹏</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小学数学教学论</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，人民教育出版社，</a:t>
            </a:r>
            <a:r>
              <a:rPr lang="en-US" altLang="zh-CN" sz="2400" b="1" dirty="0">
                <a:latin typeface="楷体_GB2312" pitchFamily="49" charset="-122"/>
                <a:ea typeface="楷体_GB2312" pitchFamily="49" charset="-122"/>
              </a:rPr>
              <a:t>2006</a:t>
            </a:r>
            <a:r>
              <a:rPr lang="zh-CN" altLang="en-US" sz="2400" b="1" dirty="0">
                <a:latin typeface="楷体_GB2312" pitchFamily="49" charset="-122"/>
                <a:ea typeface="楷体_GB2312" pitchFamily="49" charset="-122"/>
              </a:rPr>
              <a:t>年</a:t>
            </a:r>
            <a:r>
              <a:rPr lang="en-US" altLang="zh-CN" sz="2400" b="1" dirty="0">
                <a:latin typeface="楷体_GB2312" pitchFamily="49" charset="-122"/>
                <a:ea typeface="楷体_GB2312" pitchFamily="49" charset="-122"/>
              </a:rPr>
              <a:t>.</a:t>
            </a:r>
          </a:p>
          <a:p>
            <a:pPr>
              <a:lnSpc>
                <a:spcPct val="80000"/>
              </a:lnSpc>
              <a:buSzPct val="50000"/>
              <a:buFont typeface="Wingdings" panose="05000000000000000000" pitchFamily="2" charset="2"/>
              <a:buChar char="n"/>
            </a:pPr>
            <a:r>
              <a:rPr lang="zh-CN" altLang="en-US" sz="2400" b="1" dirty="0">
                <a:latin typeface="楷体_GB2312" pitchFamily="49" charset="-122"/>
                <a:ea typeface="楷体_GB2312" pitchFamily="49" charset="-122"/>
              </a:rPr>
              <a:t>马立平著，李士锜等译．</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小学数学的掌握和教学</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，华东师范大学出版社，</a:t>
            </a:r>
            <a:r>
              <a:rPr lang="en-US" altLang="zh-CN" sz="2400" b="1" dirty="0">
                <a:latin typeface="楷体_GB2312" pitchFamily="49" charset="-122"/>
                <a:ea typeface="楷体_GB2312" pitchFamily="49" charset="-122"/>
              </a:rPr>
              <a:t>2012</a:t>
            </a:r>
            <a:r>
              <a:rPr lang="zh-CN" altLang="en-US" sz="2400" b="1" dirty="0">
                <a:latin typeface="楷体_GB2312" pitchFamily="49" charset="-122"/>
                <a:ea typeface="楷体_GB2312" pitchFamily="49" charset="-122"/>
              </a:rPr>
              <a:t>．</a:t>
            </a:r>
          </a:p>
          <a:p>
            <a:pPr>
              <a:lnSpc>
                <a:spcPct val="80000"/>
              </a:lnSpc>
              <a:buSzPct val="50000"/>
              <a:buFont typeface="Wingdings" panose="05000000000000000000" pitchFamily="2" charset="2"/>
              <a:buChar char="n"/>
            </a:pPr>
            <a:r>
              <a:rPr lang="zh-CN" altLang="en-US" sz="2400" b="1" dirty="0">
                <a:latin typeface="楷体_GB2312" pitchFamily="49" charset="-122"/>
                <a:ea typeface="楷体_GB2312" pitchFamily="49" charset="-122"/>
              </a:rPr>
              <a:t>郑毓信</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国际视角下的小学数学教育</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，人民教育出版社，</a:t>
            </a:r>
            <a:r>
              <a:rPr lang="en-US" altLang="zh-CN" sz="2400" b="1" dirty="0">
                <a:latin typeface="楷体_GB2312" pitchFamily="49" charset="-122"/>
                <a:ea typeface="楷体_GB2312" pitchFamily="49" charset="-122"/>
              </a:rPr>
              <a:t>2004.</a:t>
            </a:r>
          </a:p>
          <a:p>
            <a:pPr>
              <a:lnSpc>
                <a:spcPct val="80000"/>
              </a:lnSpc>
              <a:buSzPct val="50000"/>
              <a:buFont typeface="Wingdings" panose="05000000000000000000" pitchFamily="2" charset="2"/>
              <a:buChar char="n"/>
            </a:pPr>
            <a:r>
              <a:rPr lang="zh-CN" altLang="en-US" sz="2400" b="1" dirty="0">
                <a:latin typeface="楷体_GB2312" pitchFamily="49" charset="-122"/>
                <a:ea typeface="楷体_GB2312" pitchFamily="49" charset="-122"/>
              </a:rPr>
              <a:t>张奠宙．</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小学数学研究</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，高等教育出版社，</a:t>
            </a:r>
            <a:r>
              <a:rPr lang="en-US" altLang="zh-CN" sz="2400" b="1" dirty="0">
                <a:latin typeface="楷体_GB2312" pitchFamily="49" charset="-122"/>
                <a:ea typeface="楷体_GB2312" pitchFamily="49" charset="-122"/>
              </a:rPr>
              <a:t>2009</a:t>
            </a:r>
            <a:r>
              <a:rPr lang="zh-CN" altLang="en-US" sz="2400" b="1" dirty="0">
                <a:latin typeface="楷体_GB2312" pitchFamily="49" charset="-122"/>
                <a:ea typeface="楷体_GB2312" pitchFamily="49" charset="-122"/>
              </a:rPr>
              <a:t>．</a:t>
            </a:r>
          </a:p>
          <a:p>
            <a:pPr>
              <a:lnSpc>
                <a:spcPct val="80000"/>
              </a:lnSpc>
              <a:buSzPct val="50000"/>
              <a:buFont typeface="Wingdings" panose="05000000000000000000" pitchFamily="2" charset="2"/>
              <a:buChar char="n"/>
            </a:pPr>
            <a:r>
              <a:rPr lang="zh-CN" altLang="en-US" sz="2400" b="1" dirty="0">
                <a:latin typeface="楷体_GB2312" pitchFamily="49" charset="-122"/>
                <a:ea typeface="楷体_GB2312" pitchFamily="49" charset="-122"/>
              </a:rPr>
              <a:t>教育部教师工作司</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小学教师专业标准（试行）解读</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，北京师范大学出版社，</a:t>
            </a:r>
            <a:r>
              <a:rPr lang="en-US" altLang="zh-CN" sz="2400" b="1" dirty="0">
                <a:latin typeface="楷体_GB2312" pitchFamily="49" charset="-122"/>
                <a:ea typeface="楷体_GB2312" pitchFamily="49" charset="-122"/>
              </a:rPr>
              <a:t>2013.</a:t>
            </a:r>
          </a:p>
          <a:p>
            <a:pPr>
              <a:lnSpc>
                <a:spcPct val="80000"/>
              </a:lnSpc>
              <a:buSzPct val="50000"/>
              <a:buFont typeface="Wingdings" panose="05000000000000000000" pitchFamily="2" charset="2"/>
              <a:buChar char="n"/>
            </a:pPr>
            <a:r>
              <a:rPr lang="zh-CN" altLang="en-US" sz="2400" b="1" dirty="0">
                <a:latin typeface="楷体_GB2312" pitchFamily="49" charset="-122"/>
                <a:ea typeface="楷体_GB2312" pitchFamily="49" charset="-122"/>
              </a:rPr>
              <a:t>教育部基础教育课程教材专家工作委员会</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义务教育数学课程标准（</a:t>
            </a:r>
            <a:r>
              <a:rPr lang="en-US" altLang="zh-CN" sz="2400" b="1" dirty="0">
                <a:latin typeface="楷体_GB2312" pitchFamily="49" charset="-122"/>
                <a:ea typeface="楷体_GB2312" pitchFamily="49" charset="-122"/>
              </a:rPr>
              <a:t>2011</a:t>
            </a:r>
            <a:r>
              <a:rPr lang="zh-CN" altLang="en-US" sz="2400" b="1" dirty="0">
                <a:latin typeface="楷体_GB2312" pitchFamily="49" charset="-122"/>
                <a:ea typeface="楷体_GB2312" pitchFamily="49" charset="-122"/>
              </a:rPr>
              <a:t>年版）解读</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北京师范大学出版社，</a:t>
            </a:r>
            <a:r>
              <a:rPr lang="en-US" altLang="zh-CN" sz="2400" b="1" dirty="0">
                <a:latin typeface="楷体_GB2312" pitchFamily="49" charset="-122"/>
                <a:ea typeface="楷体_GB2312" pitchFamily="49" charset="-122"/>
              </a:rPr>
              <a:t>2012.</a:t>
            </a:r>
          </a:p>
          <a:p>
            <a:pPr>
              <a:lnSpc>
                <a:spcPct val="80000"/>
              </a:lnSpc>
              <a:buSzPct val="50000"/>
              <a:buFont typeface="Wingdings" panose="05000000000000000000" pitchFamily="2" charset="2"/>
              <a:buChar char="n"/>
            </a:pPr>
            <a:r>
              <a:rPr lang="zh-CN" altLang="en-US" sz="2400" b="1" dirty="0">
                <a:latin typeface="楷体_GB2312" pitchFamily="49" charset="-122"/>
                <a:ea typeface="楷体_GB2312" pitchFamily="49" charset="-122"/>
              </a:rPr>
              <a:t>华应龙</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我这样教数学</a:t>
            </a:r>
            <a:r>
              <a:rPr lang="en-US" altLang="zh-CN" sz="2400" b="1" dirty="0">
                <a:latin typeface="Arial" panose="020B0604020202020204" pitchFamily="34" charset="0"/>
                <a:ea typeface="楷体_GB2312" pitchFamily="49" charset="-122"/>
              </a:rPr>
              <a:t>——</a:t>
            </a:r>
            <a:r>
              <a:rPr lang="zh-CN" altLang="en-US" sz="2400" b="1" dirty="0">
                <a:latin typeface="楷体_GB2312" pitchFamily="49" charset="-122"/>
                <a:ea typeface="楷体_GB2312" pitchFamily="49" charset="-122"/>
              </a:rPr>
              <a:t>华应龙课堂实录</a:t>
            </a:r>
            <a:r>
              <a:rPr lang="en-US" altLang="zh-CN" sz="2400" b="1" dirty="0">
                <a:latin typeface="楷体_GB2312" pitchFamily="49" charset="-122"/>
                <a:ea typeface="楷体_GB2312" pitchFamily="49" charset="-122"/>
              </a:rPr>
              <a:t>》</a:t>
            </a:r>
            <a:r>
              <a:rPr lang="zh-CN" altLang="en-US" sz="2400" b="1" dirty="0">
                <a:latin typeface="楷体_GB2312" pitchFamily="49" charset="-122"/>
                <a:ea typeface="楷体_GB2312" pitchFamily="49" charset="-122"/>
              </a:rPr>
              <a:t>，华东师范大学出版社，</a:t>
            </a:r>
            <a:r>
              <a:rPr lang="en-US" altLang="zh-CN" sz="2400" b="1" dirty="0">
                <a:latin typeface="楷体_GB2312" pitchFamily="49" charset="-122"/>
                <a:ea typeface="楷体_GB2312" pitchFamily="49" charset="-122"/>
              </a:rPr>
              <a:t>2009.</a:t>
            </a:r>
          </a:p>
          <a:p>
            <a:pPr>
              <a:lnSpc>
                <a:spcPct val="80000"/>
              </a:lnSpc>
              <a:buSzPct val="50000"/>
              <a:buFont typeface="Wingdings" panose="05000000000000000000" pitchFamily="2" charset="2"/>
              <a:buChar char="n"/>
            </a:pPr>
            <a:endParaRPr lang="en-US" altLang="zh-CN" sz="2400" b="1" dirty="0">
              <a:latin typeface="楷体_GB2312" pitchFamily="49" charset="-122"/>
              <a:ea typeface="楷体_GB2312" pitchFamily="49" charset="-122"/>
            </a:endParaRPr>
          </a:p>
          <a:p>
            <a:pPr>
              <a:lnSpc>
                <a:spcPct val="80000"/>
              </a:lnSpc>
              <a:buSzPct val="50000"/>
              <a:buFont typeface="Wingdings" panose="05000000000000000000" pitchFamily="2" charset="2"/>
              <a:buChar char="n"/>
            </a:pPr>
            <a:endParaRPr lang="en-US" altLang="zh-CN" sz="2400" b="1" dirty="0">
              <a:latin typeface="楷体_GB2312" pitchFamily="49" charset="-122"/>
              <a:ea typeface="楷体_GB2312" pitchFamily="49" charset="-122"/>
            </a:endParaRPr>
          </a:p>
          <a:p>
            <a:pPr>
              <a:lnSpc>
                <a:spcPct val="80000"/>
              </a:lnSpc>
              <a:buSzPct val="50000"/>
              <a:buFont typeface="Wingdings" panose="05000000000000000000" pitchFamily="2" charset="2"/>
              <a:buChar char="n"/>
            </a:pPr>
            <a:endParaRPr lang="en-US" altLang="zh-CN" sz="2400" b="1" dirty="0"/>
          </a:p>
        </p:txBody>
      </p:sp>
    </p:spTree>
    <p:extLst>
      <p:ext uri="{BB962C8B-B14F-4D97-AF65-F5344CB8AC3E}">
        <p14:creationId xmlns:p14="http://schemas.microsoft.com/office/powerpoint/2010/main" val="36310613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anim calcmode="lin" valueType="num">
                                      <p:cBhvr additive="base">
                                        <p:cTn id="13" dur="500" fill="hold"/>
                                        <p:tgtEl>
                                          <p:spTgt spid="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additive="base">
                                        <p:cTn id="19" dur="500" fill="hold"/>
                                        <p:tgtEl>
                                          <p:spTgt spid="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anim calcmode="lin" valueType="num">
                                      <p:cBhvr additive="base">
                                        <p:cTn id="25" dur="500" fill="hold"/>
                                        <p:tgtEl>
                                          <p:spTgt spid="7">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
                                            <p:txEl>
                                              <p:pRg st="4" end="4"/>
                                            </p:txEl>
                                          </p:spTgt>
                                        </p:tgtEl>
                                        <p:attrNameLst>
                                          <p:attrName>style.visibility</p:attrName>
                                        </p:attrNameLst>
                                      </p:cBhvr>
                                      <p:to>
                                        <p:strVal val="visible"/>
                                      </p:to>
                                    </p:set>
                                    <p:anim calcmode="lin" valueType="num">
                                      <p:cBhvr additive="base">
                                        <p:cTn id="31" dur="500" fill="hold"/>
                                        <p:tgtEl>
                                          <p:spTgt spid="7">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
                                            <p:txEl>
                                              <p:pRg st="5" end="5"/>
                                            </p:txEl>
                                          </p:spTgt>
                                        </p:tgtEl>
                                        <p:attrNameLst>
                                          <p:attrName>style.visibility</p:attrName>
                                        </p:attrNameLst>
                                      </p:cBhvr>
                                      <p:to>
                                        <p:strVal val="visible"/>
                                      </p:to>
                                    </p:set>
                                    <p:anim calcmode="lin" valueType="num">
                                      <p:cBhvr additive="base">
                                        <p:cTn id="37" dur="500" fill="hold"/>
                                        <p:tgtEl>
                                          <p:spTgt spid="7">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7">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7">
                                            <p:txEl>
                                              <p:pRg st="6" end="6"/>
                                            </p:txEl>
                                          </p:spTgt>
                                        </p:tgtEl>
                                        <p:attrNameLst>
                                          <p:attrName>style.visibility</p:attrName>
                                        </p:attrNameLst>
                                      </p:cBhvr>
                                      <p:to>
                                        <p:strVal val="visible"/>
                                      </p:to>
                                    </p:set>
                                    <p:anim calcmode="lin" valueType="num">
                                      <p:cBhvr additive="base">
                                        <p:cTn id="43" dur="500" fill="hold"/>
                                        <p:tgtEl>
                                          <p:spTgt spid="7">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7">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7">
                                            <p:txEl>
                                              <p:pRg st="7" end="7"/>
                                            </p:txEl>
                                          </p:spTgt>
                                        </p:tgtEl>
                                        <p:attrNameLst>
                                          <p:attrName>style.visibility</p:attrName>
                                        </p:attrNameLst>
                                      </p:cBhvr>
                                      <p:to>
                                        <p:strVal val="visible"/>
                                      </p:to>
                                    </p:set>
                                    <p:anim calcmode="lin" valueType="num">
                                      <p:cBhvr additive="base">
                                        <p:cTn id="49" dur="500" fill="hold"/>
                                        <p:tgtEl>
                                          <p:spTgt spid="7">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7">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7">
                                            <p:txEl>
                                              <p:pRg st="8" end="8"/>
                                            </p:txEl>
                                          </p:spTgt>
                                        </p:tgtEl>
                                        <p:attrNameLst>
                                          <p:attrName>style.visibility</p:attrName>
                                        </p:attrNameLst>
                                      </p:cBhvr>
                                      <p:to>
                                        <p:strVal val="visible"/>
                                      </p:to>
                                    </p:set>
                                    <p:anim calcmode="lin" valueType="num">
                                      <p:cBhvr additive="base">
                                        <p:cTn id="55" dur="500" fill="hold"/>
                                        <p:tgtEl>
                                          <p:spTgt spid="7">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7">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7">
                                            <p:txEl>
                                              <p:pRg st="9" end="9"/>
                                            </p:txEl>
                                          </p:spTgt>
                                        </p:tgtEl>
                                        <p:attrNameLst>
                                          <p:attrName>style.visibility</p:attrName>
                                        </p:attrNameLst>
                                      </p:cBhvr>
                                      <p:to>
                                        <p:strVal val="visible"/>
                                      </p:to>
                                    </p:set>
                                    <p:anim calcmode="lin" valueType="num">
                                      <p:cBhvr additive="base">
                                        <p:cTn id="61" dur="500" fill="hold"/>
                                        <p:tgtEl>
                                          <p:spTgt spid="7">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7">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7">
                                            <p:txEl>
                                              <p:pRg st="10" end="10"/>
                                            </p:txEl>
                                          </p:spTgt>
                                        </p:tgtEl>
                                        <p:attrNameLst>
                                          <p:attrName>style.visibility</p:attrName>
                                        </p:attrNameLst>
                                      </p:cBhvr>
                                      <p:to>
                                        <p:strVal val="visible"/>
                                      </p:to>
                                    </p:set>
                                    <p:anim calcmode="lin" valueType="num">
                                      <p:cBhvr additive="base">
                                        <p:cTn id="67" dur="500" fill="hold"/>
                                        <p:tgtEl>
                                          <p:spTgt spid="7">
                                            <p:txEl>
                                              <p:pRg st="10" end="1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7">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4"/>
          <p:cNvGrpSpPr>
            <a:grpSpLocks noChangeAspect="1"/>
          </p:cNvGrpSpPr>
          <p:nvPr/>
        </p:nvGrpSpPr>
        <p:grpSpPr bwMode="auto">
          <a:xfrm>
            <a:off x="7463362" y="799717"/>
            <a:ext cx="3219665" cy="5428944"/>
            <a:chOff x="2560" y="2"/>
            <a:chExt cx="2562" cy="4320"/>
          </a:xfrm>
        </p:grpSpPr>
        <p:sp>
          <p:nvSpPr>
            <p:cNvPr id="11" name="Freeform 5"/>
            <p:cNvSpPr/>
            <p:nvPr/>
          </p:nvSpPr>
          <p:spPr bwMode="auto">
            <a:xfrm>
              <a:off x="3184" y="1981"/>
              <a:ext cx="264" cy="96"/>
            </a:xfrm>
            <a:custGeom>
              <a:avLst/>
              <a:gdLst>
                <a:gd name="T0" fmla="*/ 0 w 264"/>
                <a:gd name="T1" fmla="*/ 92 h 96"/>
                <a:gd name="T2" fmla="*/ 258 w 264"/>
                <a:gd name="T3" fmla="*/ 0 h 96"/>
                <a:gd name="T4" fmla="*/ 264 w 264"/>
                <a:gd name="T5" fmla="*/ 15 h 96"/>
                <a:gd name="T6" fmla="*/ 31 w 264"/>
                <a:gd name="T7" fmla="*/ 96 h 96"/>
                <a:gd name="T8" fmla="*/ 0 w 264"/>
                <a:gd name="T9" fmla="*/ 92 h 96"/>
              </a:gdLst>
              <a:ahLst/>
              <a:cxnLst>
                <a:cxn ang="0">
                  <a:pos x="T0" y="T1"/>
                </a:cxn>
                <a:cxn ang="0">
                  <a:pos x="T2" y="T3"/>
                </a:cxn>
                <a:cxn ang="0">
                  <a:pos x="T4" y="T5"/>
                </a:cxn>
                <a:cxn ang="0">
                  <a:pos x="T6" y="T7"/>
                </a:cxn>
                <a:cxn ang="0">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2" name="Freeform 6"/>
            <p:cNvSpPr/>
            <p:nvPr/>
          </p:nvSpPr>
          <p:spPr bwMode="auto">
            <a:xfrm>
              <a:off x="3381" y="2"/>
              <a:ext cx="891" cy="1652"/>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3" name="Freeform 7"/>
            <p:cNvSpPr/>
            <p:nvPr/>
          </p:nvSpPr>
          <p:spPr bwMode="auto">
            <a:xfrm>
              <a:off x="4272" y="2"/>
              <a:ext cx="850" cy="1650"/>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4" name="Freeform 8"/>
            <p:cNvSpPr/>
            <p:nvPr/>
          </p:nvSpPr>
          <p:spPr bwMode="auto">
            <a:xfrm>
              <a:off x="3381" y="1251"/>
              <a:ext cx="1741" cy="722"/>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5" name="Freeform 9"/>
            <p:cNvSpPr/>
            <p:nvPr/>
          </p:nvSpPr>
          <p:spPr bwMode="auto">
            <a:xfrm>
              <a:off x="4889" y="687"/>
              <a:ext cx="85" cy="60"/>
            </a:xfrm>
            <a:custGeom>
              <a:avLst/>
              <a:gdLst>
                <a:gd name="T0" fmla="*/ 43 w 44"/>
                <a:gd name="T1" fmla="*/ 0 h 31"/>
                <a:gd name="T2" fmla="*/ 0 w 44"/>
                <a:gd name="T3" fmla="*/ 25 h 31"/>
                <a:gd name="T4" fmla="*/ 3 w 44"/>
                <a:gd name="T5" fmla="*/ 31 h 31"/>
                <a:gd name="T6" fmla="*/ 44 w 44"/>
                <a:gd name="T7" fmla="*/ 7 h 31"/>
                <a:gd name="T8" fmla="*/ 43 w 44"/>
                <a:gd name="T9" fmla="*/ 0 h 31"/>
              </a:gdLst>
              <a:ahLst/>
              <a:cxnLst>
                <a:cxn ang="0">
                  <a:pos x="T0" y="T1"/>
                </a:cxn>
                <a:cxn ang="0">
                  <a:pos x="T2" y="T3"/>
                </a:cxn>
                <a:cxn ang="0">
                  <a:pos x="T4" y="T5"/>
                </a:cxn>
                <a:cxn ang="0">
                  <a:pos x="T6" y="T7"/>
                </a:cxn>
                <a:cxn ang="0">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6" name="Freeform 10"/>
            <p:cNvSpPr/>
            <p:nvPr/>
          </p:nvSpPr>
          <p:spPr bwMode="auto">
            <a:xfrm>
              <a:off x="4762" y="512"/>
              <a:ext cx="34" cy="123"/>
            </a:xfrm>
            <a:custGeom>
              <a:avLst/>
              <a:gdLst>
                <a:gd name="T0" fmla="*/ 18 w 18"/>
                <a:gd name="T1" fmla="*/ 3 h 64"/>
                <a:gd name="T2" fmla="*/ 14 w 18"/>
                <a:gd name="T3" fmla="*/ 0 h 64"/>
                <a:gd name="T4" fmla="*/ 0 w 18"/>
                <a:gd name="T5" fmla="*/ 63 h 64"/>
                <a:gd name="T6" fmla="*/ 5 w 18"/>
                <a:gd name="T7" fmla="*/ 64 h 64"/>
                <a:gd name="T8" fmla="*/ 18 w 18"/>
                <a:gd name="T9" fmla="*/ 3 h 64"/>
              </a:gdLst>
              <a:ahLst/>
              <a:cxnLst>
                <a:cxn ang="0">
                  <a:pos x="T0" y="T1"/>
                </a:cxn>
                <a:cxn ang="0">
                  <a:pos x="T2" y="T3"/>
                </a:cxn>
                <a:cxn ang="0">
                  <a:pos x="T4" y="T5"/>
                </a:cxn>
                <a:cxn ang="0">
                  <a:pos x="T6" y="T7"/>
                </a:cxn>
                <a:cxn ang="0">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7" name="Freeform 11"/>
            <p:cNvSpPr/>
            <p:nvPr/>
          </p:nvSpPr>
          <p:spPr bwMode="auto">
            <a:xfrm>
              <a:off x="4929" y="843"/>
              <a:ext cx="89" cy="27"/>
            </a:xfrm>
            <a:custGeom>
              <a:avLst/>
              <a:gdLst>
                <a:gd name="T0" fmla="*/ 0 w 46"/>
                <a:gd name="T1" fmla="*/ 5 h 14"/>
                <a:gd name="T2" fmla="*/ 0 w 46"/>
                <a:gd name="T3" fmla="*/ 11 h 14"/>
                <a:gd name="T4" fmla="*/ 45 w 46"/>
                <a:gd name="T5" fmla="*/ 14 h 14"/>
                <a:gd name="T6" fmla="*/ 46 w 46"/>
                <a:gd name="T7" fmla="*/ 8 h 14"/>
                <a:gd name="T8" fmla="*/ 0 w 46"/>
                <a:gd name="T9" fmla="*/ 5 h 14"/>
              </a:gdLst>
              <a:ahLst/>
              <a:cxnLst>
                <a:cxn ang="0">
                  <a:pos x="T0" y="T1"/>
                </a:cxn>
                <a:cxn ang="0">
                  <a:pos x="T2" y="T3"/>
                </a:cxn>
                <a:cxn ang="0">
                  <a:pos x="T4" y="T5"/>
                </a:cxn>
                <a:cxn ang="0">
                  <a:pos x="T6" y="T7"/>
                </a:cxn>
                <a:cxn ang="0">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8" name="Freeform 12"/>
            <p:cNvSpPr/>
            <p:nvPr/>
          </p:nvSpPr>
          <p:spPr bwMode="auto">
            <a:xfrm>
              <a:off x="4494" y="707"/>
              <a:ext cx="87" cy="57"/>
            </a:xfrm>
            <a:custGeom>
              <a:avLst/>
              <a:gdLst>
                <a:gd name="T0" fmla="*/ 0 w 45"/>
                <a:gd name="T1" fmla="*/ 7 h 30"/>
                <a:gd name="T2" fmla="*/ 42 w 45"/>
                <a:gd name="T3" fmla="*/ 30 h 30"/>
                <a:gd name="T4" fmla="*/ 45 w 45"/>
                <a:gd name="T5" fmla="*/ 24 h 30"/>
                <a:gd name="T6" fmla="*/ 1 w 45"/>
                <a:gd name="T7" fmla="*/ 0 h 30"/>
                <a:gd name="T8" fmla="*/ 0 w 45"/>
                <a:gd name="T9" fmla="*/ 7 h 30"/>
              </a:gdLst>
              <a:ahLst/>
              <a:cxnLst>
                <a:cxn ang="0">
                  <a:pos x="T0" y="T1"/>
                </a:cxn>
                <a:cxn ang="0">
                  <a:pos x="T2" y="T3"/>
                </a:cxn>
                <a:cxn ang="0">
                  <a:pos x="T4" y="T5"/>
                </a:cxn>
                <a:cxn ang="0">
                  <a:pos x="T6" y="T7"/>
                </a:cxn>
                <a:cxn ang="0">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19" name="Freeform 13"/>
            <p:cNvSpPr/>
            <p:nvPr/>
          </p:nvSpPr>
          <p:spPr bwMode="auto">
            <a:xfrm>
              <a:off x="4594" y="535"/>
              <a:ext cx="54" cy="114"/>
            </a:xfrm>
            <a:custGeom>
              <a:avLst/>
              <a:gdLst>
                <a:gd name="T0" fmla="*/ 28 w 28"/>
                <a:gd name="T1" fmla="*/ 56 h 59"/>
                <a:gd name="T2" fmla="*/ 3 w 28"/>
                <a:gd name="T3" fmla="*/ 0 h 59"/>
                <a:gd name="T4" fmla="*/ 0 w 28"/>
                <a:gd name="T5" fmla="*/ 5 h 59"/>
                <a:gd name="T6" fmla="*/ 24 w 28"/>
                <a:gd name="T7" fmla="*/ 59 h 59"/>
                <a:gd name="T8" fmla="*/ 28 w 28"/>
                <a:gd name="T9" fmla="*/ 56 h 59"/>
              </a:gdLst>
              <a:ahLst/>
              <a:cxnLst>
                <a:cxn ang="0">
                  <a:pos x="T0" y="T1"/>
                </a:cxn>
                <a:cxn ang="0">
                  <a:pos x="T2" y="T3"/>
                </a:cxn>
                <a:cxn ang="0">
                  <a:pos x="T4" y="T5"/>
                </a:cxn>
                <a:cxn ang="0">
                  <a:pos x="T6" y="T7"/>
                </a:cxn>
                <a:cxn ang="0">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0" name="Freeform 14"/>
            <p:cNvSpPr/>
            <p:nvPr/>
          </p:nvSpPr>
          <p:spPr bwMode="auto">
            <a:xfrm>
              <a:off x="4479" y="868"/>
              <a:ext cx="90" cy="29"/>
            </a:xfrm>
            <a:custGeom>
              <a:avLst/>
              <a:gdLst>
                <a:gd name="T0" fmla="*/ 0 w 47"/>
                <a:gd name="T1" fmla="*/ 9 h 15"/>
                <a:gd name="T2" fmla="*/ 2 w 47"/>
                <a:gd name="T3" fmla="*/ 15 h 15"/>
                <a:gd name="T4" fmla="*/ 46 w 47"/>
                <a:gd name="T5" fmla="*/ 11 h 15"/>
                <a:gd name="T6" fmla="*/ 47 w 47"/>
                <a:gd name="T7" fmla="*/ 5 h 15"/>
                <a:gd name="T8" fmla="*/ 0 w 47"/>
                <a:gd name="T9" fmla="*/ 9 h 15"/>
              </a:gdLst>
              <a:ahLst/>
              <a:cxnLst>
                <a:cxn ang="0">
                  <a:pos x="T0" y="T1"/>
                </a:cxn>
                <a:cxn ang="0">
                  <a:pos x="T2" y="T3"/>
                </a:cxn>
                <a:cxn ang="0">
                  <a:pos x="T4" y="T5"/>
                </a:cxn>
                <a:cxn ang="0">
                  <a:pos x="T6" y="T7"/>
                </a:cxn>
                <a:cxn ang="0">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1" name="Freeform 15"/>
            <p:cNvSpPr/>
            <p:nvPr/>
          </p:nvSpPr>
          <p:spPr bwMode="auto">
            <a:xfrm>
              <a:off x="4910" y="972"/>
              <a:ext cx="71" cy="70"/>
            </a:xfrm>
            <a:custGeom>
              <a:avLst/>
              <a:gdLst>
                <a:gd name="T0" fmla="*/ 3 w 37"/>
                <a:gd name="T1" fmla="*/ 0 h 36"/>
                <a:gd name="T2" fmla="*/ 0 w 37"/>
                <a:gd name="T3" fmla="*/ 5 h 36"/>
                <a:gd name="T4" fmla="*/ 32 w 37"/>
                <a:gd name="T5" fmla="*/ 36 h 36"/>
                <a:gd name="T6" fmla="*/ 37 w 37"/>
                <a:gd name="T7" fmla="*/ 32 h 36"/>
                <a:gd name="T8" fmla="*/ 3 w 37"/>
                <a:gd name="T9" fmla="*/ 0 h 36"/>
              </a:gdLst>
              <a:ahLst/>
              <a:cxnLst>
                <a:cxn ang="0">
                  <a:pos x="T0" y="T1"/>
                </a:cxn>
                <a:cxn ang="0">
                  <a:pos x="T2" y="T3"/>
                </a:cxn>
                <a:cxn ang="0">
                  <a:pos x="T4" y="T5"/>
                </a:cxn>
                <a:cxn ang="0">
                  <a:pos x="T6" y="T7"/>
                </a:cxn>
                <a:cxn ang="0">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2" name="Freeform 16"/>
            <p:cNvSpPr/>
            <p:nvPr/>
          </p:nvSpPr>
          <p:spPr bwMode="auto">
            <a:xfrm>
              <a:off x="4690" y="1072"/>
              <a:ext cx="108" cy="56"/>
            </a:xfrm>
            <a:custGeom>
              <a:avLst/>
              <a:gdLst>
                <a:gd name="T0" fmla="*/ 53 w 56"/>
                <a:gd name="T1" fmla="*/ 22 h 29"/>
                <a:gd name="T2" fmla="*/ 3 w 56"/>
                <a:gd name="T3" fmla="*/ 0 h 29"/>
                <a:gd name="T4" fmla="*/ 0 w 56"/>
                <a:gd name="T5" fmla="*/ 2 h 29"/>
                <a:gd name="T6" fmla="*/ 2 w 56"/>
                <a:gd name="T7" fmla="*/ 6 h 29"/>
                <a:gd name="T8" fmla="*/ 53 w 56"/>
                <a:gd name="T9" fmla="*/ 28 h 29"/>
                <a:gd name="T10" fmla="*/ 56 w 56"/>
                <a:gd name="T11" fmla="*/ 26 h 29"/>
                <a:gd name="T12" fmla="*/ 53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3" name="Freeform 17"/>
            <p:cNvSpPr/>
            <p:nvPr/>
          </p:nvSpPr>
          <p:spPr bwMode="auto">
            <a:xfrm>
              <a:off x="4690" y="1090"/>
              <a:ext cx="106" cy="56"/>
            </a:xfrm>
            <a:custGeom>
              <a:avLst/>
              <a:gdLst>
                <a:gd name="T0" fmla="*/ 53 w 55"/>
                <a:gd name="T1" fmla="*/ 22 h 29"/>
                <a:gd name="T2" fmla="*/ 2 w 55"/>
                <a:gd name="T3" fmla="*/ 0 h 29"/>
                <a:gd name="T4" fmla="*/ 0 w 55"/>
                <a:gd name="T5" fmla="*/ 2 h 29"/>
                <a:gd name="T6" fmla="*/ 2 w 55"/>
                <a:gd name="T7" fmla="*/ 6 h 29"/>
                <a:gd name="T8" fmla="*/ 53 w 55"/>
                <a:gd name="T9" fmla="*/ 28 h 29"/>
                <a:gd name="T10" fmla="*/ 55 w 55"/>
                <a:gd name="T11" fmla="*/ 26 h 29"/>
                <a:gd name="T12" fmla="*/ 53 w 55"/>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4" name="Freeform 18"/>
            <p:cNvSpPr/>
            <p:nvPr/>
          </p:nvSpPr>
          <p:spPr bwMode="auto">
            <a:xfrm>
              <a:off x="4688" y="1107"/>
              <a:ext cx="108" cy="56"/>
            </a:xfrm>
            <a:custGeom>
              <a:avLst/>
              <a:gdLst>
                <a:gd name="T0" fmla="*/ 54 w 56"/>
                <a:gd name="T1" fmla="*/ 22 h 29"/>
                <a:gd name="T2" fmla="*/ 3 w 56"/>
                <a:gd name="T3" fmla="*/ 0 h 29"/>
                <a:gd name="T4" fmla="*/ 0 w 56"/>
                <a:gd name="T5" fmla="*/ 2 h 29"/>
                <a:gd name="T6" fmla="*/ 3 w 56"/>
                <a:gd name="T7" fmla="*/ 6 h 29"/>
                <a:gd name="T8" fmla="*/ 54 w 56"/>
                <a:gd name="T9" fmla="*/ 28 h 29"/>
                <a:gd name="T10" fmla="*/ 56 w 56"/>
                <a:gd name="T11" fmla="*/ 26 h 29"/>
                <a:gd name="T12" fmla="*/ 54 w 56"/>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5" name="Freeform 19"/>
            <p:cNvSpPr/>
            <p:nvPr/>
          </p:nvSpPr>
          <p:spPr bwMode="auto">
            <a:xfrm>
              <a:off x="4690" y="1122"/>
              <a:ext cx="106" cy="70"/>
            </a:xfrm>
            <a:custGeom>
              <a:avLst/>
              <a:gdLst>
                <a:gd name="T0" fmla="*/ 53 w 55"/>
                <a:gd name="T1" fmla="*/ 22 h 36"/>
                <a:gd name="T2" fmla="*/ 2 w 55"/>
                <a:gd name="T3" fmla="*/ 0 h 36"/>
                <a:gd name="T4" fmla="*/ 0 w 55"/>
                <a:gd name="T5" fmla="*/ 1 h 36"/>
                <a:gd name="T6" fmla="*/ 1 w 55"/>
                <a:gd name="T7" fmla="*/ 4 h 36"/>
                <a:gd name="T8" fmla="*/ 5 w 55"/>
                <a:gd name="T9" fmla="*/ 10 h 36"/>
                <a:gd name="T10" fmla="*/ 8 w 55"/>
                <a:gd name="T11" fmla="*/ 15 h 36"/>
                <a:gd name="T12" fmla="*/ 9 w 55"/>
                <a:gd name="T13" fmla="*/ 16 h 36"/>
                <a:gd name="T14" fmla="*/ 9 w 55"/>
                <a:gd name="T15" fmla="*/ 16 h 36"/>
                <a:gd name="T16" fmla="*/ 14 w 55"/>
                <a:gd name="T17" fmla="*/ 24 h 36"/>
                <a:gd name="T18" fmla="*/ 39 w 55"/>
                <a:gd name="T19" fmla="*/ 35 h 36"/>
                <a:gd name="T20" fmla="*/ 44 w 55"/>
                <a:gd name="T21" fmla="*/ 31 h 36"/>
                <a:gd name="T22" fmla="*/ 44 w 55"/>
                <a:gd name="T23" fmla="*/ 31 h 36"/>
                <a:gd name="T24" fmla="*/ 46 w 55"/>
                <a:gd name="T25" fmla="*/ 31 h 36"/>
                <a:gd name="T26" fmla="*/ 53 w 55"/>
                <a:gd name="T27" fmla="*/ 26 h 36"/>
                <a:gd name="T28" fmla="*/ 53 w 55"/>
                <a:gd name="T29" fmla="*/ 26 h 36"/>
                <a:gd name="T30" fmla="*/ 55 w 55"/>
                <a:gd name="T31" fmla="*/ 25 h 36"/>
                <a:gd name="T32" fmla="*/ 53 w 55"/>
                <a:gd name="T3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6" name="Freeform 20"/>
            <p:cNvSpPr/>
            <p:nvPr/>
          </p:nvSpPr>
          <p:spPr bwMode="auto">
            <a:xfrm>
              <a:off x="4690" y="1055"/>
              <a:ext cx="108" cy="56"/>
            </a:xfrm>
            <a:custGeom>
              <a:avLst/>
              <a:gdLst>
                <a:gd name="T0" fmla="*/ 54 w 56"/>
                <a:gd name="T1" fmla="*/ 23 h 29"/>
                <a:gd name="T2" fmla="*/ 2 w 56"/>
                <a:gd name="T3" fmla="*/ 0 h 29"/>
                <a:gd name="T4" fmla="*/ 0 w 56"/>
                <a:gd name="T5" fmla="*/ 2 h 29"/>
                <a:gd name="T6" fmla="*/ 2 w 56"/>
                <a:gd name="T7" fmla="*/ 6 h 29"/>
                <a:gd name="T8" fmla="*/ 54 w 56"/>
                <a:gd name="T9" fmla="*/ 29 h 29"/>
                <a:gd name="T10" fmla="*/ 56 w 56"/>
                <a:gd name="T11" fmla="*/ 27 h 29"/>
                <a:gd name="T12" fmla="*/ 54 w 56"/>
                <a:gd name="T13" fmla="*/ 23 h 29"/>
              </a:gdLst>
              <a:ahLst/>
              <a:cxnLst>
                <a:cxn ang="0">
                  <a:pos x="T0" y="T1"/>
                </a:cxn>
                <a:cxn ang="0">
                  <a:pos x="T2" y="T3"/>
                </a:cxn>
                <a:cxn ang="0">
                  <a:pos x="T4" y="T5"/>
                </a:cxn>
                <a:cxn ang="0">
                  <a:pos x="T6" y="T7"/>
                </a:cxn>
                <a:cxn ang="0">
                  <a:pos x="T8" y="T9"/>
                </a:cxn>
                <a:cxn ang="0">
                  <a:pos x="T10" y="T11"/>
                </a:cxn>
                <a:cxn ang="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7" name="Freeform 21"/>
            <p:cNvSpPr>
              <a:spLocks noEditPoints="1"/>
            </p:cNvSpPr>
            <p:nvPr/>
          </p:nvSpPr>
          <p:spPr bwMode="auto">
            <a:xfrm>
              <a:off x="4625" y="685"/>
              <a:ext cx="258" cy="403"/>
            </a:xfrm>
            <a:custGeom>
              <a:avLst/>
              <a:gdLst>
                <a:gd name="T0" fmla="*/ 73 w 134"/>
                <a:gd name="T1" fmla="*/ 10 h 209"/>
                <a:gd name="T2" fmla="*/ 21 w 134"/>
                <a:gd name="T3" fmla="*/ 9 h 209"/>
                <a:gd name="T4" fmla="*/ 0 w 134"/>
                <a:gd name="T5" fmla="*/ 55 h 209"/>
                <a:gd name="T6" fmla="*/ 16 w 134"/>
                <a:gd name="T7" fmla="*/ 120 h 209"/>
                <a:gd name="T8" fmla="*/ 25 w 134"/>
                <a:gd name="T9" fmla="*/ 148 h 209"/>
                <a:gd name="T10" fmla="*/ 34 w 134"/>
                <a:gd name="T11" fmla="*/ 184 h 209"/>
                <a:gd name="T12" fmla="*/ 40 w 134"/>
                <a:gd name="T13" fmla="*/ 188 h 209"/>
                <a:gd name="T14" fmla="*/ 67 w 134"/>
                <a:gd name="T15" fmla="*/ 199 h 209"/>
                <a:gd name="T16" fmla="*/ 87 w 134"/>
                <a:gd name="T17" fmla="*/ 208 h 209"/>
                <a:gd name="T18" fmla="*/ 91 w 134"/>
                <a:gd name="T19" fmla="*/ 208 h 209"/>
                <a:gd name="T20" fmla="*/ 102 w 134"/>
                <a:gd name="T21" fmla="*/ 190 h 209"/>
                <a:gd name="T22" fmla="*/ 111 w 134"/>
                <a:gd name="T23" fmla="*/ 167 h 209"/>
                <a:gd name="T24" fmla="*/ 115 w 134"/>
                <a:gd name="T25" fmla="*/ 161 h 209"/>
                <a:gd name="T26" fmla="*/ 133 w 134"/>
                <a:gd name="T27" fmla="*/ 113 h 209"/>
                <a:gd name="T28" fmla="*/ 129 w 134"/>
                <a:gd name="T29" fmla="*/ 76 h 209"/>
                <a:gd name="T30" fmla="*/ 57 w 134"/>
                <a:gd name="T31" fmla="*/ 181 h 209"/>
                <a:gd name="T32" fmla="*/ 65 w 134"/>
                <a:gd name="T33" fmla="*/ 135 h 209"/>
                <a:gd name="T34" fmla="*/ 68 w 134"/>
                <a:gd name="T35" fmla="*/ 186 h 209"/>
                <a:gd name="T36" fmla="*/ 122 w 134"/>
                <a:gd name="T37" fmla="*/ 108 h 209"/>
                <a:gd name="T38" fmla="*/ 105 w 134"/>
                <a:gd name="T39" fmla="*/ 150 h 209"/>
                <a:gd name="T40" fmla="*/ 101 w 134"/>
                <a:gd name="T41" fmla="*/ 156 h 209"/>
                <a:gd name="T42" fmla="*/ 90 w 134"/>
                <a:gd name="T43" fmla="*/ 184 h 209"/>
                <a:gd name="T44" fmla="*/ 86 w 134"/>
                <a:gd name="T45" fmla="*/ 194 h 209"/>
                <a:gd name="T46" fmla="*/ 68 w 134"/>
                <a:gd name="T47" fmla="*/ 127 h 209"/>
                <a:gd name="T48" fmla="*/ 49 w 134"/>
                <a:gd name="T49" fmla="*/ 178 h 209"/>
                <a:gd name="T50" fmla="*/ 38 w 134"/>
                <a:gd name="T51" fmla="*/ 161 h 209"/>
                <a:gd name="T52" fmla="*/ 28 w 134"/>
                <a:gd name="T53" fmla="*/ 124 h 209"/>
                <a:gd name="T54" fmla="*/ 24 w 134"/>
                <a:gd name="T55" fmla="*/ 111 h 209"/>
                <a:gd name="T56" fmla="*/ 12 w 134"/>
                <a:gd name="T57" fmla="*/ 58 h 209"/>
                <a:gd name="T58" fmla="*/ 68 w 134"/>
                <a:gd name="T59" fmla="*/ 21 h 209"/>
                <a:gd name="T60" fmla="*/ 107 w 134"/>
                <a:gd name="T61" fmla="*/ 56 h 209"/>
                <a:gd name="T62" fmla="*/ 122 w 134"/>
                <a:gd name="T63" fmla="*/ 104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8" name="Freeform 22"/>
            <p:cNvSpPr/>
            <p:nvPr/>
          </p:nvSpPr>
          <p:spPr bwMode="auto">
            <a:xfrm>
              <a:off x="4282" y="1552"/>
              <a:ext cx="684" cy="117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29" name="Freeform 23"/>
            <p:cNvSpPr/>
            <p:nvPr/>
          </p:nvSpPr>
          <p:spPr bwMode="auto">
            <a:xfrm>
              <a:off x="3631" y="1552"/>
              <a:ext cx="651" cy="1166"/>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Lst>
              <a:ahLst/>
              <a:cxnLst>
                <a:cxn ang="0">
                  <a:pos x="T0" y="T1"/>
                </a:cxn>
                <a:cxn ang="0">
                  <a:pos x="T2" y="T3"/>
                </a:cxn>
                <a:cxn ang="0">
                  <a:pos x="T4" y="T5"/>
                </a:cxn>
                <a:cxn ang="0">
                  <a:pos x="T6" y="T7"/>
                </a:cxn>
                <a:cxn ang="0">
                  <a:pos x="T8" y="T9"/>
                </a:cxn>
              </a:cxnLst>
              <a:rect l="0" t="0" r="r" b="b"/>
              <a:pathLst>
                <a:path w="651" h="1166">
                  <a:moveTo>
                    <a:pt x="0" y="1166"/>
                  </a:moveTo>
                  <a:lnTo>
                    <a:pt x="651" y="1091"/>
                  </a:lnTo>
                  <a:lnTo>
                    <a:pt x="651" y="0"/>
                  </a:lnTo>
                  <a:lnTo>
                    <a:pt x="0" y="269"/>
                  </a:lnTo>
                  <a:lnTo>
                    <a:pt x="0" y="1166"/>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0" name="Freeform 24"/>
            <p:cNvSpPr/>
            <p:nvPr/>
          </p:nvSpPr>
          <p:spPr bwMode="auto">
            <a:xfrm>
              <a:off x="3631" y="2641"/>
              <a:ext cx="1335" cy="168"/>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1" name="Freeform 25"/>
            <p:cNvSpPr>
              <a:spLocks noEditPoints="1"/>
            </p:cNvSpPr>
            <p:nvPr/>
          </p:nvSpPr>
          <p:spPr bwMode="auto">
            <a:xfrm>
              <a:off x="3774" y="1912"/>
              <a:ext cx="389" cy="496"/>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377" y="381"/>
                  </a:lnTo>
                  <a:lnTo>
                    <a:pt x="256" y="248"/>
                  </a:lnTo>
                  <a:lnTo>
                    <a:pt x="188" y="340"/>
                  </a:lnTo>
                  <a:lnTo>
                    <a:pt x="132" y="298"/>
                  </a:lnTo>
                  <a:lnTo>
                    <a:pt x="13" y="462"/>
                  </a:lnTo>
                  <a:lnTo>
                    <a:pt x="13" y="462"/>
                  </a:lnTo>
                  <a:lnTo>
                    <a:pt x="100" y="281"/>
                  </a:lnTo>
                  <a:lnTo>
                    <a:pt x="13" y="192"/>
                  </a:lnTo>
                  <a:lnTo>
                    <a:pt x="182" y="294"/>
                  </a:lnTo>
                  <a:lnTo>
                    <a:pt x="375" y="36"/>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2" name="Freeform 26"/>
            <p:cNvSpPr/>
            <p:nvPr/>
          </p:nvSpPr>
          <p:spPr bwMode="auto">
            <a:xfrm>
              <a:off x="4007" y="2664"/>
              <a:ext cx="968" cy="1658"/>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rgbClr val="4274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3" name="Freeform 27"/>
            <p:cNvSpPr/>
            <p:nvPr/>
          </p:nvSpPr>
          <p:spPr bwMode="auto">
            <a:xfrm>
              <a:off x="3095" y="2664"/>
              <a:ext cx="912" cy="1658"/>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Lst>
              <a:ahLst/>
              <a:cxnLst>
                <a:cxn ang="0">
                  <a:pos x="T0" y="T1"/>
                </a:cxn>
                <a:cxn ang="0">
                  <a:pos x="T2" y="T3"/>
                </a:cxn>
                <a:cxn ang="0">
                  <a:pos x="T4" y="T5"/>
                </a:cxn>
                <a:cxn ang="0">
                  <a:pos x="T6" y="T7"/>
                </a:cxn>
                <a:cxn ang="0">
                  <a:pos x="T8" y="T9"/>
                </a:cxn>
              </a:cxnLst>
              <a:rect l="0" t="0" r="r" b="b"/>
              <a:pathLst>
                <a:path w="912" h="1658">
                  <a:moveTo>
                    <a:pt x="0" y="1371"/>
                  </a:moveTo>
                  <a:lnTo>
                    <a:pt x="912" y="1658"/>
                  </a:lnTo>
                  <a:lnTo>
                    <a:pt x="912" y="0"/>
                  </a:lnTo>
                  <a:lnTo>
                    <a:pt x="8" y="112"/>
                  </a:lnTo>
                  <a:lnTo>
                    <a:pt x="0" y="1371"/>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4" name="Freeform 28"/>
            <p:cNvSpPr/>
            <p:nvPr/>
          </p:nvSpPr>
          <p:spPr bwMode="auto">
            <a:xfrm>
              <a:off x="4190" y="3032"/>
              <a:ext cx="626" cy="880"/>
            </a:xfrm>
            <a:custGeom>
              <a:avLst/>
              <a:gdLst>
                <a:gd name="T0" fmla="*/ 312 w 325"/>
                <a:gd name="T1" fmla="*/ 325 h 457"/>
                <a:gd name="T2" fmla="*/ 259 w 325"/>
                <a:gd name="T3" fmla="*/ 296 h 457"/>
                <a:gd name="T4" fmla="*/ 237 w 325"/>
                <a:gd name="T5" fmla="*/ 285 h 457"/>
                <a:gd name="T6" fmla="*/ 219 w 325"/>
                <a:gd name="T7" fmla="*/ 233 h 457"/>
                <a:gd name="T8" fmla="*/ 237 w 325"/>
                <a:gd name="T9" fmla="*/ 177 h 457"/>
                <a:gd name="T10" fmla="*/ 252 w 325"/>
                <a:gd name="T11" fmla="*/ 142 h 457"/>
                <a:gd name="T12" fmla="*/ 247 w 325"/>
                <a:gd name="T13" fmla="*/ 119 h 457"/>
                <a:gd name="T14" fmla="*/ 247 w 325"/>
                <a:gd name="T15" fmla="*/ 120 h 457"/>
                <a:gd name="T16" fmla="*/ 247 w 325"/>
                <a:gd name="T17" fmla="*/ 119 h 457"/>
                <a:gd name="T18" fmla="*/ 247 w 325"/>
                <a:gd name="T19" fmla="*/ 119 h 457"/>
                <a:gd name="T20" fmla="*/ 247 w 325"/>
                <a:gd name="T21" fmla="*/ 118 h 457"/>
                <a:gd name="T22" fmla="*/ 248 w 325"/>
                <a:gd name="T23" fmla="*/ 111 h 457"/>
                <a:gd name="T24" fmla="*/ 248 w 325"/>
                <a:gd name="T25" fmla="*/ 110 h 457"/>
                <a:gd name="T26" fmla="*/ 248 w 325"/>
                <a:gd name="T27" fmla="*/ 104 h 457"/>
                <a:gd name="T28" fmla="*/ 248 w 325"/>
                <a:gd name="T29" fmla="*/ 104 h 457"/>
                <a:gd name="T30" fmla="*/ 248 w 325"/>
                <a:gd name="T31" fmla="*/ 104 h 457"/>
                <a:gd name="T32" fmla="*/ 248 w 325"/>
                <a:gd name="T33" fmla="*/ 103 h 457"/>
                <a:gd name="T34" fmla="*/ 248 w 325"/>
                <a:gd name="T35" fmla="*/ 103 h 457"/>
                <a:gd name="T36" fmla="*/ 248 w 325"/>
                <a:gd name="T37" fmla="*/ 103 h 457"/>
                <a:gd name="T38" fmla="*/ 248 w 325"/>
                <a:gd name="T39" fmla="*/ 102 h 457"/>
                <a:gd name="T40" fmla="*/ 248 w 325"/>
                <a:gd name="T41" fmla="*/ 102 h 457"/>
                <a:gd name="T42" fmla="*/ 248 w 325"/>
                <a:gd name="T43" fmla="*/ 102 h 457"/>
                <a:gd name="T44" fmla="*/ 246 w 325"/>
                <a:gd name="T45" fmla="*/ 62 h 457"/>
                <a:gd name="T46" fmla="*/ 103 w 325"/>
                <a:gd name="T47" fmla="*/ 62 h 457"/>
                <a:gd name="T48" fmla="*/ 101 w 325"/>
                <a:gd name="T49" fmla="*/ 102 h 457"/>
                <a:gd name="T50" fmla="*/ 101 w 325"/>
                <a:gd name="T51" fmla="*/ 102 h 457"/>
                <a:gd name="T52" fmla="*/ 101 w 325"/>
                <a:gd name="T53" fmla="*/ 102 h 457"/>
                <a:gd name="T54" fmla="*/ 101 w 325"/>
                <a:gd name="T55" fmla="*/ 104 h 457"/>
                <a:gd name="T56" fmla="*/ 101 w 325"/>
                <a:gd name="T57" fmla="*/ 104 h 457"/>
                <a:gd name="T58" fmla="*/ 101 w 325"/>
                <a:gd name="T59" fmla="*/ 104 h 457"/>
                <a:gd name="T60" fmla="*/ 101 w 325"/>
                <a:gd name="T61" fmla="*/ 105 h 457"/>
                <a:gd name="T62" fmla="*/ 101 w 325"/>
                <a:gd name="T63" fmla="*/ 105 h 457"/>
                <a:gd name="T64" fmla="*/ 101 w 325"/>
                <a:gd name="T65" fmla="*/ 105 h 457"/>
                <a:gd name="T66" fmla="*/ 101 w 325"/>
                <a:gd name="T67" fmla="*/ 105 h 457"/>
                <a:gd name="T68" fmla="*/ 103 w 325"/>
                <a:gd name="T69" fmla="*/ 123 h 457"/>
                <a:gd name="T70" fmla="*/ 96 w 325"/>
                <a:gd name="T71" fmla="*/ 142 h 457"/>
                <a:gd name="T72" fmla="*/ 112 w 325"/>
                <a:gd name="T73" fmla="*/ 177 h 457"/>
                <a:gd name="T74" fmla="*/ 130 w 325"/>
                <a:gd name="T75" fmla="*/ 233 h 457"/>
                <a:gd name="T76" fmla="*/ 112 w 325"/>
                <a:gd name="T77" fmla="*/ 296 h 457"/>
                <a:gd name="T78" fmla="*/ 20 w 325"/>
                <a:gd name="T79" fmla="*/ 363 h 457"/>
                <a:gd name="T80" fmla="*/ 5 w 325"/>
                <a:gd name="T81" fmla="*/ 457 h 457"/>
                <a:gd name="T82" fmla="*/ 321 w 325"/>
                <a:gd name="T83" fmla="*/ 387 h 457"/>
                <a:gd name="T84" fmla="*/ 312 w 325"/>
                <a:gd name="T85" fmla="*/ 325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5" name="Freeform 29"/>
            <p:cNvSpPr/>
            <p:nvPr/>
          </p:nvSpPr>
          <p:spPr bwMode="auto">
            <a:xfrm>
              <a:off x="2637" y="1034"/>
              <a:ext cx="855" cy="3103"/>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6" name="Freeform 30"/>
            <p:cNvSpPr/>
            <p:nvPr/>
          </p:nvSpPr>
          <p:spPr bwMode="auto">
            <a:xfrm>
              <a:off x="3357" y="1290"/>
              <a:ext cx="253" cy="129"/>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Lst>
              <a:ahLst/>
              <a:cxnLst>
                <a:cxn ang="0">
                  <a:pos x="T0" y="T1"/>
                </a:cxn>
                <a:cxn ang="0">
                  <a:pos x="T2" y="T3"/>
                </a:cxn>
                <a:cxn ang="0">
                  <a:pos x="T4" y="T5"/>
                </a:cxn>
                <a:cxn ang="0">
                  <a:pos x="T6" y="T7"/>
                </a:cxn>
                <a:cxn ang="0">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7" name="Freeform 31"/>
            <p:cNvSpPr/>
            <p:nvPr/>
          </p:nvSpPr>
          <p:spPr bwMode="auto">
            <a:xfrm>
              <a:off x="3275" y="1602"/>
              <a:ext cx="260" cy="133"/>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Lst>
              <a:ahLst/>
              <a:cxnLst>
                <a:cxn ang="0">
                  <a:pos x="T0" y="T1"/>
                </a:cxn>
                <a:cxn ang="0">
                  <a:pos x="T2" y="T3"/>
                </a:cxn>
                <a:cxn ang="0">
                  <a:pos x="T4" y="T5"/>
                </a:cxn>
                <a:cxn ang="0">
                  <a:pos x="T6" y="T7"/>
                </a:cxn>
                <a:cxn ang="0">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8" name="Freeform 32"/>
            <p:cNvSpPr/>
            <p:nvPr/>
          </p:nvSpPr>
          <p:spPr bwMode="auto">
            <a:xfrm>
              <a:off x="3099" y="2322"/>
              <a:ext cx="276" cy="69"/>
            </a:xfrm>
            <a:custGeom>
              <a:avLst/>
              <a:gdLst>
                <a:gd name="T0" fmla="*/ 0 w 276"/>
                <a:gd name="T1" fmla="*/ 67 h 69"/>
                <a:gd name="T2" fmla="*/ 270 w 276"/>
                <a:gd name="T3" fmla="*/ 0 h 69"/>
                <a:gd name="T4" fmla="*/ 276 w 276"/>
                <a:gd name="T5" fmla="*/ 17 h 69"/>
                <a:gd name="T6" fmla="*/ 33 w 276"/>
                <a:gd name="T7" fmla="*/ 69 h 69"/>
                <a:gd name="T8" fmla="*/ 0 w 276"/>
                <a:gd name="T9" fmla="*/ 67 h 69"/>
              </a:gdLst>
              <a:ahLst/>
              <a:cxnLst>
                <a:cxn ang="0">
                  <a:pos x="T0" y="T1"/>
                </a:cxn>
                <a:cxn ang="0">
                  <a:pos x="T2" y="T3"/>
                </a:cxn>
                <a:cxn ang="0">
                  <a:pos x="T4" y="T5"/>
                </a:cxn>
                <a:cxn ang="0">
                  <a:pos x="T6" y="T7"/>
                </a:cxn>
                <a:cxn ang="0">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39" name="Freeform 33"/>
            <p:cNvSpPr/>
            <p:nvPr/>
          </p:nvSpPr>
          <p:spPr bwMode="auto">
            <a:xfrm>
              <a:off x="3007" y="2697"/>
              <a:ext cx="271" cy="43"/>
            </a:xfrm>
            <a:custGeom>
              <a:avLst/>
              <a:gdLst>
                <a:gd name="T0" fmla="*/ 0 w 271"/>
                <a:gd name="T1" fmla="*/ 41 h 43"/>
                <a:gd name="T2" fmla="*/ 266 w 271"/>
                <a:gd name="T3" fmla="*/ 0 h 43"/>
                <a:gd name="T4" fmla="*/ 271 w 271"/>
                <a:gd name="T5" fmla="*/ 17 h 43"/>
                <a:gd name="T6" fmla="*/ 31 w 271"/>
                <a:gd name="T7" fmla="*/ 43 h 43"/>
                <a:gd name="T8" fmla="*/ 0 w 271"/>
                <a:gd name="T9" fmla="*/ 41 h 43"/>
              </a:gdLst>
              <a:ahLst/>
              <a:cxnLst>
                <a:cxn ang="0">
                  <a:pos x="T0" y="T1"/>
                </a:cxn>
                <a:cxn ang="0">
                  <a:pos x="T2" y="T3"/>
                </a:cxn>
                <a:cxn ang="0">
                  <a:pos x="T4" y="T5"/>
                </a:cxn>
                <a:cxn ang="0">
                  <a:pos x="T6" y="T7"/>
                </a:cxn>
                <a:cxn ang="0">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40" name="Freeform 34"/>
            <p:cNvSpPr/>
            <p:nvPr/>
          </p:nvSpPr>
          <p:spPr bwMode="auto">
            <a:xfrm>
              <a:off x="2837" y="3379"/>
              <a:ext cx="278" cy="25"/>
            </a:xfrm>
            <a:custGeom>
              <a:avLst/>
              <a:gdLst>
                <a:gd name="T0" fmla="*/ 0 w 278"/>
                <a:gd name="T1" fmla="*/ 0 h 25"/>
                <a:gd name="T2" fmla="*/ 264 w 278"/>
                <a:gd name="T3" fmla="*/ 25 h 25"/>
                <a:gd name="T4" fmla="*/ 278 w 278"/>
                <a:gd name="T5" fmla="*/ 21 h 25"/>
                <a:gd name="T6" fmla="*/ 31 w 278"/>
                <a:gd name="T7" fmla="*/ 0 h 25"/>
                <a:gd name="T8" fmla="*/ 0 w 278"/>
                <a:gd name="T9" fmla="*/ 0 h 25"/>
              </a:gdLst>
              <a:ahLst/>
              <a:cxnLst>
                <a:cxn ang="0">
                  <a:pos x="T0" y="T1"/>
                </a:cxn>
                <a:cxn ang="0">
                  <a:pos x="T2" y="T3"/>
                </a:cxn>
                <a:cxn ang="0">
                  <a:pos x="T4" y="T5"/>
                </a:cxn>
                <a:cxn ang="0">
                  <a:pos x="T6" y="T7"/>
                </a:cxn>
                <a:cxn ang="0">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41" name="Freeform 35"/>
            <p:cNvSpPr/>
            <p:nvPr/>
          </p:nvSpPr>
          <p:spPr bwMode="auto">
            <a:xfrm>
              <a:off x="2739" y="3746"/>
              <a:ext cx="270" cy="54"/>
            </a:xfrm>
            <a:custGeom>
              <a:avLst/>
              <a:gdLst>
                <a:gd name="T0" fmla="*/ 0 w 270"/>
                <a:gd name="T1" fmla="*/ 0 h 54"/>
                <a:gd name="T2" fmla="*/ 266 w 270"/>
                <a:gd name="T3" fmla="*/ 54 h 54"/>
                <a:gd name="T4" fmla="*/ 270 w 270"/>
                <a:gd name="T5" fmla="*/ 45 h 54"/>
                <a:gd name="T6" fmla="*/ 33 w 270"/>
                <a:gd name="T7" fmla="*/ 0 h 54"/>
                <a:gd name="T8" fmla="*/ 0 w 270"/>
                <a:gd name="T9" fmla="*/ 0 h 54"/>
              </a:gdLst>
              <a:ahLst/>
              <a:cxnLst>
                <a:cxn ang="0">
                  <a:pos x="T0" y="T1"/>
                </a:cxn>
                <a:cxn ang="0">
                  <a:pos x="T2" y="T3"/>
                </a:cxn>
                <a:cxn ang="0">
                  <a:pos x="T4" y="T5"/>
                </a:cxn>
                <a:cxn ang="0">
                  <a:pos x="T6" y="T7"/>
                </a:cxn>
                <a:cxn ang="0">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42" name="Freeform 36"/>
            <p:cNvSpPr>
              <a:spLocks noEditPoints="1"/>
            </p:cNvSpPr>
            <p:nvPr/>
          </p:nvSpPr>
          <p:spPr bwMode="auto">
            <a:xfrm>
              <a:off x="2560" y="845"/>
              <a:ext cx="1233" cy="3423"/>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sp>
          <p:nvSpPr>
            <p:cNvPr id="43" name="Freeform 37"/>
            <p:cNvSpPr/>
            <p:nvPr/>
          </p:nvSpPr>
          <p:spPr bwMode="auto">
            <a:xfrm>
              <a:off x="3015" y="845"/>
              <a:ext cx="809" cy="3423"/>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rgbClr val="BCBE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19" rIns="91440" bIns="45719" numCol="1" anchor="t" anchorCtr="0" compatLnSpc="1"/>
            <a:lstStyle/>
            <a:p>
              <a:endParaRPr lang="en-US"/>
            </a:p>
          </p:txBody>
        </p:sp>
      </p:grpSp>
      <p:sp>
        <p:nvSpPr>
          <p:cNvPr id="44" name="矩形 38"/>
          <p:cNvSpPr/>
          <p:nvPr/>
        </p:nvSpPr>
        <p:spPr>
          <a:xfrm>
            <a:off x="0" y="1836078"/>
            <a:ext cx="7903924" cy="2494550"/>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p:nvPr/>
        </p:nvSpPr>
        <p:spPr>
          <a:xfrm>
            <a:off x="90294" y="2400748"/>
            <a:ext cx="6982396" cy="535776"/>
          </a:xfrm>
          <a:prstGeom prst="rect">
            <a:avLst/>
          </a:prstGeom>
        </p:spPr>
        <p:txBody>
          <a:bodyPr vert="horz" lIns="91440" tIns="45719" rIns="91440" bIns="45719"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endParaRPr lang="en-US" altLang="zh-CN" sz="23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563667" y="2793703"/>
            <a:ext cx="7445126" cy="1108124"/>
          </a:xfrm>
          <a:prstGeom prst="rect">
            <a:avLst/>
          </a:prstGeom>
          <a:noFill/>
        </p:spPr>
        <p:txBody>
          <a:bodyPr wrap="square" rtlCol="0">
            <a:spAutoFit/>
          </a:bodyPr>
          <a:lstStyle/>
          <a:p>
            <a:pPr algn="ctr"/>
            <a:r>
              <a:rPr lang="zh-CN" altLang="en-US" sz="6601" dirty="0">
                <a:solidFill>
                  <a:schemeClr val="bg1"/>
                </a:solidFill>
                <a:latin typeface="微软雅黑" panose="020B0503020204020204" pitchFamily="34" charset="-122"/>
                <a:ea typeface="微软雅黑" panose="020B0503020204020204" pitchFamily="34" charset="-122"/>
              </a:rPr>
              <a:t>谢谢！</a:t>
            </a:r>
          </a:p>
        </p:txBody>
      </p:sp>
      <p:sp>
        <p:nvSpPr>
          <p:cNvPr id="49" name="矩形 48"/>
          <p:cNvSpPr/>
          <p:nvPr/>
        </p:nvSpPr>
        <p:spPr>
          <a:xfrm flipH="1">
            <a:off x="-3" y="6525348"/>
            <a:ext cx="12195177" cy="36051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flipH="1">
            <a:off x="-4" y="6596411"/>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1000" fill="hold"/>
                                        <p:tgtEl>
                                          <p:spTgt spid="44"/>
                                        </p:tgtEl>
                                        <p:attrNameLst>
                                          <p:attrName>ppt_x</p:attrName>
                                        </p:attrNameLst>
                                      </p:cBhvr>
                                      <p:tavLst>
                                        <p:tav tm="0">
                                          <p:val>
                                            <p:strVal val="0-#ppt_w/2"/>
                                          </p:val>
                                        </p:tav>
                                        <p:tav tm="100000">
                                          <p:val>
                                            <p:strVal val="#ppt_x"/>
                                          </p:val>
                                        </p:tav>
                                      </p:tavLst>
                                    </p:anim>
                                    <p:anim calcmode="lin" valueType="num">
                                      <p:cBhvr additive="base">
                                        <p:cTn id="14" dur="10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41" presetClass="entr" presetSubtype="0" fill="hold" grpId="0" nodeType="afterEffect" nodePh="1">
                                  <p:stCondLst>
                                    <p:cond delay="0"/>
                                  </p:stCondLst>
                                  <p:endCondLst>
                                    <p:cond evt="begin" delay="0">
                                      <p:tn val="16"/>
                                    </p:cond>
                                  </p:end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5"/>
                                        </p:tgtEl>
                                        <p:attrNameLst>
                                          <p:attrName>ppt_y</p:attrName>
                                        </p:attrNameLst>
                                      </p:cBhvr>
                                      <p:tavLst>
                                        <p:tav tm="0">
                                          <p:val>
                                            <p:strVal val="#ppt_y"/>
                                          </p:val>
                                        </p:tav>
                                        <p:tav tm="100000">
                                          <p:val>
                                            <p:strVal val="#ppt_y"/>
                                          </p:val>
                                        </p:tav>
                                      </p:tavLst>
                                    </p:anim>
                                    <p:anim calcmode="lin" valueType="num">
                                      <p:cBhvr>
                                        <p:cTn id="20"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5"/>
                                        </p:tgtEl>
                                      </p:cBhvr>
                                    </p:animEffect>
                                  </p:childTnLst>
                                </p:cTn>
                              </p:par>
                            </p:childTnLst>
                          </p:cTn>
                        </p:par>
                        <p:par>
                          <p:cTn id="23" fill="hold">
                            <p:stCondLst>
                              <p:cond delay="2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46"/>
                                        </p:tgtEl>
                                        <p:attrNameLst>
                                          <p:attrName>style.visibility</p:attrName>
                                        </p:attrNameLst>
                                      </p:cBhvr>
                                      <p:to>
                                        <p:strVal val="visible"/>
                                      </p:to>
                                    </p:set>
                                    <p:anim calcmode="lin" valueType="num">
                                      <p:cBhvr>
                                        <p:cTn id="26"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46"/>
                                        </p:tgtEl>
                                        <p:attrNameLst>
                                          <p:attrName>ppt_y</p:attrName>
                                        </p:attrNameLst>
                                      </p:cBhvr>
                                      <p:tavLst>
                                        <p:tav tm="0">
                                          <p:val>
                                            <p:strVal val="#ppt_y"/>
                                          </p:val>
                                        </p:tav>
                                        <p:tav tm="100000">
                                          <p:val>
                                            <p:strVal val="#ppt_y"/>
                                          </p:val>
                                        </p:tav>
                                      </p:tavLst>
                                    </p:anim>
                                    <p:anim calcmode="lin" valueType="num">
                                      <p:cBhvr>
                                        <p:cTn id="28"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小学数学教师专业发展概论</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33651" y="1484784"/>
            <a:ext cx="10534363" cy="417646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150000"/>
              </a:lnSpc>
              <a:buSzPct val="50000"/>
              <a:buFont typeface="Wingdings" panose="05000000000000000000" pitchFamily="2" charset="2"/>
              <a:buChar char="n"/>
              <a:defRPr/>
            </a:pPr>
            <a:r>
              <a:rPr lang="en-US" altLang="zh-CN" b="1" dirty="0">
                <a:ea typeface="楷体_GB2312"/>
              </a:rPr>
              <a:t>1.1.1 </a:t>
            </a:r>
            <a:r>
              <a:rPr lang="zh-CN" altLang="en-US" b="1" dirty="0">
                <a:ea typeface="楷体_GB2312"/>
              </a:rPr>
              <a:t>教师专业发展的内涵</a:t>
            </a:r>
          </a:p>
          <a:p>
            <a:pPr>
              <a:lnSpc>
                <a:spcPct val="150000"/>
              </a:lnSpc>
              <a:buSzPct val="50000"/>
              <a:buFont typeface="Wingdings" panose="05000000000000000000" pitchFamily="2" charset="2"/>
              <a:buChar char="n"/>
              <a:defRPr/>
            </a:pPr>
            <a:r>
              <a:rPr lang="en-US" altLang="zh-CN" b="1" dirty="0">
                <a:ea typeface="楷体_GB2312"/>
              </a:rPr>
              <a:t>1.1.2《</a:t>
            </a:r>
            <a:r>
              <a:rPr lang="zh-CN" altLang="en-US" b="1" dirty="0">
                <a:ea typeface="楷体_GB2312"/>
              </a:rPr>
              <a:t>小学教师专业标准（试行）</a:t>
            </a:r>
            <a:r>
              <a:rPr lang="en-US" altLang="zh-CN" b="1" dirty="0">
                <a:ea typeface="楷体_GB2312"/>
              </a:rPr>
              <a:t>》</a:t>
            </a:r>
            <a:r>
              <a:rPr lang="zh-CN" altLang="en-US" b="1" dirty="0">
                <a:ea typeface="楷体_GB2312"/>
              </a:rPr>
              <a:t>及其解析</a:t>
            </a:r>
          </a:p>
          <a:p>
            <a:pPr>
              <a:lnSpc>
                <a:spcPct val="150000"/>
              </a:lnSpc>
              <a:buSzPct val="50000"/>
              <a:buFont typeface="Wingdings" panose="05000000000000000000" pitchFamily="2" charset="2"/>
              <a:buChar char="n"/>
              <a:defRPr/>
            </a:pPr>
            <a:r>
              <a:rPr lang="en-US" altLang="zh-CN" b="1" dirty="0">
                <a:ea typeface="楷体_GB2312"/>
              </a:rPr>
              <a:t>1.1.3《</a:t>
            </a:r>
            <a:r>
              <a:rPr lang="zh-CN" altLang="en-US" b="1" dirty="0">
                <a:ea typeface="楷体_GB2312"/>
              </a:rPr>
              <a:t>中小学和幼儿园教师资格考试标准及大纲</a:t>
            </a:r>
            <a:r>
              <a:rPr lang="en-US" altLang="zh-CN" b="1" dirty="0">
                <a:ea typeface="楷体_GB2312"/>
              </a:rPr>
              <a:t>(</a:t>
            </a:r>
            <a:r>
              <a:rPr lang="zh-CN" altLang="en-US" b="1" dirty="0">
                <a:ea typeface="楷体_GB2312"/>
              </a:rPr>
              <a:t>试行</a:t>
            </a:r>
            <a:r>
              <a:rPr lang="en-US" altLang="zh-CN" b="1" dirty="0">
                <a:ea typeface="楷体_GB2312"/>
              </a:rPr>
              <a:t>):</a:t>
            </a:r>
            <a:r>
              <a:rPr lang="zh-CN" altLang="en-US" b="1" dirty="0">
                <a:ea typeface="楷体_GB2312"/>
              </a:rPr>
              <a:t>适用于小学教师资格申请者</a:t>
            </a:r>
            <a:r>
              <a:rPr lang="en-US" altLang="zh-CN" b="1" dirty="0">
                <a:ea typeface="楷体_GB2312"/>
              </a:rPr>
              <a:t>》</a:t>
            </a:r>
            <a:r>
              <a:rPr lang="zh-CN" altLang="en-US" b="1" dirty="0">
                <a:ea typeface="楷体_GB2312"/>
              </a:rPr>
              <a:t>及其解析</a:t>
            </a:r>
          </a:p>
          <a:p>
            <a:pPr>
              <a:lnSpc>
                <a:spcPct val="150000"/>
              </a:lnSpc>
              <a:buSzPct val="50000"/>
              <a:buFont typeface="Wingdings" panose="05000000000000000000" pitchFamily="2" charset="2"/>
              <a:buChar char="n"/>
              <a:defRPr/>
            </a:pPr>
            <a:r>
              <a:rPr lang="en-US" altLang="zh-CN" b="1" dirty="0">
                <a:ea typeface="楷体_GB2312"/>
              </a:rPr>
              <a:t>1.1.4 </a:t>
            </a:r>
            <a:r>
              <a:rPr lang="zh-CN" altLang="en-US" b="1" dirty="0">
                <a:ea typeface="楷体_GB2312"/>
              </a:rPr>
              <a:t>基础教育改革发展对小学数学教师素质的要求</a:t>
            </a:r>
            <a:endParaRPr lang="zh-CN" altLang="zh-CN" b="1" dirty="0">
              <a:ea typeface="楷体_GB2312"/>
            </a:endParaRPr>
          </a:p>
          <a:p>
            <a:pPr>
              <a:lnSpc>
                <a:spcPct val="150000"/>
              </a:lnSpc>
              <a:buClr>
                <a:schemeClr val="hlink"/>
              </a:buClr>
              <a:buSzPct val="50000"/>
              <a:buFont typeface="Wingdings" panose="05000000000000000000" pitchFamily="2" charset="2"/>
              <a:buChar char="n"/>
              <a:defRPr/>
            </a:pPr>
            <a:endParaRPr lang="zh-CN" altLang="en-US" b="1" dirty="0">
              <a:ea typeface="楷体_GB2312"/>
            </a:endParaRPr>
          </a:p>
          <a:p>
            <a:pPr>
              <a:lnSpc>
                <a:spcPct val="150000"/>
              </a:lnSpc>
              <a:buClr>
                <a:schemeClr val="hlink"/>
              </a:buClr>
              <a:buSzPct val="50000"/>
              <a:buFont typeface="Wingdings" panose="05000000000000000000" pitchFamily="2" charset="2"/>
              <a:buChar char="n"/>
              <a:defRPr/>
            </a:pPr>
            <a:endParaRPr lang="zh-CN" altLang="en-US" b="1" dirty="0">
              <a:ea typeface="楷体_GB2312"/>
            </a:endParaRPr>
          </a:p>
          <a:p>
            <a:pPr>
              <a:lnSpc>
                <a:spcPct val="150000"/>
              </a:lnSpc>
              <a:buClr>
                <a:schemeClr val="hlink"/>
              </a:buClr>
              <a:buSzPct val="50000"/>
              <a:buFont typeface="Wingdings" panose="05000000000000000000" pitchFamily="2" charset="2"/>
              <a:buChar char="n"/>
              <a:defRPr/>
            </a:pPr>
            <a:endParaRPr lang="zh-CN" altLang="en-US" b="1" dirty="0">
              <a:ea typeface="楷体_GB2312"/>
            </a:endParaRPr>
          </a:p>
          <a:p>
            <a:pPr>
              <a:lnSpc>
                <a:spcPct val="150000"/>
              </a:lnSpc>
              <a:buClr>
                <a:schemeClr val="hlink"/>
              </a:buClr>
              <a:buSzPct val="50000"/>
              <a:buFont typeface="Wingdings" panose="05000000000000000000" pitchFamily="2" charset="2"/>
              <a:buChar char="n"/>
              <a:defRPr/>
            </a:pPr>
            <a:endParaRPr lang="zh-CN" altLang="en-US" b="1" dirty="0">
              <a:effectLst>
                <a:outerShdw blurRad="38100" dist="38100" dir="2700000" algn="tl">
                  <a:srgbClr val="C0C0C0"/>
                </a:outerShdw>
              </a:effectLst>
              <a:ea typeface="楷体_GB2312"/>
            </a:endParaRPr>
          </a:p>
          <a:p>
            <a:pPr>
              <a:lnSpc>
                <a:spcPct val="150000"/>
              </a:lnSpc>
              <a:buClr>
                <a:schemeClr val="hlink"/>
              </a:buClr>
              <a:buSzPct val="50000"/>
              <a:buFont typeface="Wingdings" panose="05000000000000000000" pitchFamily="2" charset="2"/>
              <a:buChar char="n"/>
              <a:defRPr/>
            </a:pPr>
            <a:endParaRPr lang="en-US" altLang="zh-CN" b="1" dirty="0">
              <a:effectLst>
                <a:outerShdw blurRad="38100" dist="38100" dir="2700000" algn="tl">
                  <a:srgbClr val="C0C0C0"/>
                </a:outerShdw>
              </a:effectLst>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57586" y="197124"/>
            <a:ext cx="11521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1.1</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 calcmode="lin" valueType="num">
                                      <p:cBhvr additive="base">
                                        <p:cTn id="19"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
                                            <p:txEl>
                                              <p:pRg st="1" end="1"/>
                                            </p:txEl>
                                          </p:spTgt>
                                        </p:tgtEl>
                                        <p:attrNameLst>
                                          <p:attrName>style.visibility</p:attrName>
                                        </p:attrNameLst>
                                      </p:cBhvr>
                                      <p:to>
                                        <p:strVal val="visible"/>
                                      </p:to>
                                    </p:set>
                                    <p:anim calcmode="lin" valueType="num">
                                      <p:cBhvr additive="base">
                                        <p:cTn id="25" dur="500" fill="hold"/>
                                        <p:tgtEl>
                                          <p:spTgt spid="22">
                                            <p:txEl>
                                              <p:pRg st="1" end="1"/>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2">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
                                            <p:txEl>
                                              <p:pRg st="2" end="2"/>
                                            </p:txEl>
                                          </p:spTgt>
                                        </p:tgtEl>
                                        <p:attrNameLst>
                                          <p:attrName>style.visibility</p:attrName>
                                        </p:attrNameLst>
                                      </p:cBhvr>
                                      <p:to>
                                        <p:strVal val="visible"/>
                                      </p:to>
                                    </p:set>
                                    <p:anim calcmode="lin" valueType="num">
                                      <p:cBhvr additive="base">
                                        <p:cTn id="31" dur="500" fill="hold"/>
                                        <p:tgtEl>
                                          <p:spTgt spid="22">
                                            <p:txEl>
                                              <p:pRg st="2" end="2"/>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2">
                                            <p:txEl>
                                              <p:pRg st="3" end="3"/>
                                            </p:txEl>
                                          </p:spTgt>
                                        </p:tgtEl>
                                        <p:attrNameLst>
                                          <p:attrName>style.visibility</p:attrName>
                                        </p:attrNameLst>
                                      </p:cBhvr>
                                      <p:to>
                                        <p:strVal val="visible"/>
                                      </p:to>
                                    </p:set>
                                    <p:anim calcmode="lin" valueType="num">
                                      <p:cBhvr additive="base">
                                        <p:cTn id="37" dur="500" fill="hold"/>
                                        <p:tgtEl>
                                          <p:spTgt spid="22">
                                            <p:txEl>
                                              <p:pRg st="3" end="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2">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build="p"/>
      <p:bldP spid="2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教师专业发展的内涵</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ectangle 2">
            <a:extLst>
              <a:ext uri="{FF2B5EF4-FFF2-40B4-BE49-F238E27FC236}">
                <a16:creationId xmlns:a16="http://schemas.microsoft.com/office/drawing/2014/main" id="{5AFDB8AC-85E1-EC51-441B-3D0FFB2563F8}"/>
              </a:ext>
            </a:extLst>
          </p:cNvPr>
          <p:cNvSpPr txBox="1">
            <a:spLocks noChangeArrowheads="1"/>
          </p:cNvSpPr>
          <p:nvPr/>
        </p:nvSpPr>
        <p:spPr>
          <a:xfrm>
            <a:off x="633651" y="1484784"/>
            <a:ext cx="10534363"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90000"/>
              </a:lnSpc>
              <a:buNone/>
              <a:defRPr/>
            </a:pPr>
            <a:r>
              <a:rPr lang="zh-CN" altLang="en-US" b="1" dirty="0">
                <a:ea typeface="楷体_GB2312"/>
              </a:rPr>
              <a:t>教师专业化的标准主要包括两大方面：</a:t>
            </a:r>
          </a:p>
          <a:p>
            <a:pPr>
              <a:lnSpc>
                <a:spcPct val="90000"/>
              </a:lnSpc>
              <a:defRPr/>
            </a:pPr>
            <a:endParaRPr lang="zh-CN" altLang="en-US" b="1" dirty="0">
              <a:ea typeface="楷体_GB2312"/>
            </a:endParaRPr>
          </a:p>
          <a:p>
            <a:pPr>
              <a:lnSpc>
                <a:spcPct val="90000"/>
              </a:lnSpc>
              <a:buFont typeface="Wingdings" panose="05000000000000000000" pitchFamily="2" charset="2"/>
              <a:buChar char="Ø"/>
              <a:defRPr/>
            </a:pPr>
            <a:r>
              <a:rPr lang="zh-CN" altLang="en-US" b="1" dirty="0">
                <a:ea typeface="楷体_GB2312"/>
              </a:rPr>
              <a:t>教师自身素质</a:t>
            </a:r>
          </a:p>
          <a:p>
            <a:pPr>
              <a:lnSpc>
                <a:spcPct val="90000"/>
              </a:lnSpc>
              <a:buFont typeface="Wingdings" panose="05000000000000000000" pitchFamily="2" charset="2"/>
              <a:buChar char="Ø"/>
              <a:defRPr/>
            </a:pPr>
            <a:r>
              <a:rPr lang="zh-CN" altLang="en-US" b="1" dirty="0">
                <a:ea typeface="楷体_GB2312"/>
              </a:rPr>
              <a:t>客观环境</a:t>
            </a:r>
          </a:p>
          <a:p>
            <a:pPr>
              <a:lnSpc>
                <a:spcPct val="90000"/>
              </a:lnSpc>
              <a:defRPr/>
            </a:pPr>
            <a:endParaRPr lang="zh-CN" altLang="en-US" b="1" dirty="0">
              <a:ea typeface="楷体_GB2312"/>
            </a:endParaRPr>
          </a:p>
          <a:p>
            <a:pPr marL="0" indent="0">
              <a:lnSpc>
                <a:spcPct val="90000"/>
              </a:lnSpc>
              <a:buNone/>
              <a:defRPr/>
            </a:pPr>
            <a:r>
              <a:rPr lang="zh-CN" altLang="en-US" b="1" dirty="0">
                <a:ea typeface="楷体_GB2312"/>
              </a:rPr>
              <a:t>其中，教师自身专业素质的发展和提高是教师专业化标准的根本体现与核心。</a:t>
            </a:r>
          </a:p>
          <a:p>
            <a:pPr>
              <a:lnSpc>
                <a:spcPct val="90000"/>
              </a:lnSpc>
              <a:defRPr/>
            </a:pPr>
            <a:endParaRPr lang="zh-CN" altLang="en-US" b="1" dirty="0">
              <a:ea typeface="楷体_GB2312"/>
            </a:endParaRPr>
          </a:p>
          <a:p>
            <a:pPr>
              <a:lnSpc>
                <a:spcPct val="90000"/>
              </a:lnSpc>
              <a:defRPr/>
            </a:pPr>
            <a:endParaRPr lang="zh-CN" altLang="en-US" b="1" dirty="0">
              <a:ea typeface="楷体_GB2312"/>
            </a:endParaRPr>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1.1.1</a:t>
            </a:r>
          </a:p>
        </p:txBody>
      </p:sp>
    </p:spTree>
    <p:extLst>
      <p:ext uri="{BB962C8B-B14F-4D97-AF65-F5344CB8AC3E}">
        <p14:creationId xmlns:p14="http://schemas.microsoft.com/office/powerpoint/2010/main" val="325918502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
                                            <p:txEl>
                                              <p:pRg st="0" end="0"/>
                                            </p:txEl>
                                          </p:spTgt>
                                        </p:tgtEl>
                                        <p:attrNameLst>
                                          <p:attrName>style.visibility</p:attrName>
                                        </p:attrNameLst>
                                      </p:cBhvr>
                                      <p:to>
                                        <p:strVal val="visible"/>
                                      </p:to>
                                    </p:set>
                                    <p:anim calcmode="lin" valueType="num">
                                      <p:cBhvr additive="base">
                                        <p:cTn id="19" dur="500" fill="hold"/>
                                        <p:tgtEl>
                                          <p:spTgt spid="22">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
                                            <p:txEl>
                                              <p:pRg st="2" end="2"/>
                                            </p:txEl>
                                          </p:spTgt>
                                        </p:tgtEl>
                                        <p:attrNameLst>
                                          <p:attrName>style.visibility</p:attrName>
                                        </p:attrNameLst>
                                      </p:cBhvr>
                                      <p:to>
                                        <p:strVal val="visible"/>
                                      </p:to>
                                    </p:set>
                                    <p:anim calcmode="lin" valueType="num">
                                      <p:cBhvr additive="base">
                                        <p:cTn id="25" dur="500" fill="hold"/>
                                        <p:tgtEl>
                                          <p:spTgt spid="22">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2">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2">
                                            <p:txEl>
                                              <p:pRg st="3" end="3"/>
                                            </p:txEl>
                                          </p:spTgt>
                                        </p:tgtEl>
                                        <p:attrNameLst>
                                          <p:attrName>style.visibility</p:attrName>
                                        </p:attrNameLst>
                                      </p:cBhvr>
                                      <p:to>
                                        <p:strVal val="visible"/>
                                      </p:to>
                                    </p:set>
                                    <p:anim calcmode="lin" valueType="num">
                                      <p:cBhvr additive="base">
                                        <p:cTn id="31" dur="500" fill="hold"/>
                                        <p:tgtEl>
                                          <p:spTgt spid="22">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2">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2">
                                            <p:txEl>
                                              <p:pRg st="5" end="5"/>
                                            </p:txEl>
                                          </p:spTgt>
                                        </p:tgtEl>
                                        <p:attrNameLst>
                                          <p:attrName>style.visibility</p:attrName>
                                        </p:attrNameLst>
                                      </p:cBhvr>
                                      <p:to>
                                        <p:strVal val="visible"/>
                                      </p:to>
                                    </p:set>
                                    <p:anim calcmode="lin" valueType="num">
                                      <p:cBhvr additive="base">
                                        <p:cTn id="37" dur="500" fill="hold"/>
                                        <p:tgtEl>
                                          <p:spTgt spid="22">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2">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build="p"/>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4" y="3"/>
            <a:ext cx="12192002"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5335136"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教师专业发展的内涵</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1.1.1</a:t>
            </a:r>
          </a:p>
        </p:txBody>
      </p:sp>
      <p:sp>
        <p:nvSpPr>
          <p:cNvPr id="7" name="Rectangle 2">
            <a:extLst>
              <a:ext uri="{FF2B5EF4-FFF2-40B4-BE49-F238E27FC236}">
                <a16:creationId xmlns:a16="http://schemas.microsoft.com/office/drawing/2014/main" id="{9260E3B5-825D-6525-145C-2F1D9A1ACD57}"/>
              </a:ext>
            </a:extLst>
          </p:cNvPr>
          <p:cNvSpPr txBox="1">
            <a:spLocks noChangeArrowheads="1"/>
          </p:cNvSpPr>
          <p:nvPr/>
        </p:nvSpPr>
        <p:spPr>
          <a:xfrm>
            <a:off x="508042" y="1609095"/>
            <a:ext cx="11347804"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r>
              <a:rPr lang="zh-CN" altLang="en-US" b="1" dirty="0">
                <a:latin typeface="+mn-ea"/>
                <a:ea typeface="楷体_GB2312"/>
              </a:rPr>
              <a:t>对于小学教师而言，教师专业发展的基本内容应该从横向、纵向两个层面来理解。</a:t>
            </a:r>
          </a:p>
          <a:p>
            <a:pPr>
              <a:buClr>
                <a:schemeClr val="hlink"/>
              </a:buClr>
              <a:buSzPct val="80000"/>
              <a:buFont typeface="Wingdings" panose="05000000000000000000" pitchFamily="2" charset="2"/>
              <a:buChar char="Ø"/>
              <a:defRPr/>
            </a:pPr>
            <a:r>
              <a:rPr lang="zh-CN" altLang="en-US" b="1" dirty="0">
                <a:solidFill>
                  <a:srgbClr val="FF0000"/>
                </a:solidFill>
                <a:latin typeface="+mn-ea"/>
                <a:ea typeface="楷体_GB2312"/>
              </a:rPr>
              <a:t>横向上</a:t>
            </a:r>
            <a:r>
              <a:rPr lang="zh-CN" altLang="en-US" b="1" dirty="0">
                <a:latin typeface="+mn-ea"/>
                <a:ea typeface="楷体_GB2312"/>
              </a:rPr>
              <a:t>，小学教师要依据相关标准，完善自己的素质结构。</a:t>
            </a:r>
          </a:p>
          <a:p>
            <a:pPr>
              <a:buClr>
                <a:schemeClr val="hlink"/>
              </a:buClr>
              <a:buSzPct val="80000"/>
              <a:buFont typeface="Wingdings" panose="05000000000000000000" pitchFamily="2" charset="2"/>
              <a:buChar char="Ø"/>
              <a:defRPr/>
            </a:pPr>
            <a:r>
              <a:rPr lang="zh-CN" altLang="en-US" b="1" dirty="0">
                <a:solidFill>
                  <a:srgbClr val="FF0000"/>
                </a:solidFill>
                <a:latin typeface="+mn-ea"/>
                <a:ea typeface="楷体_GB2312"/>
              </a:rPr>
              <a:t>纵向上</a:t>
            </a:r>
            <a:r>
              <a:rPr lang="zh-CN" altLang="en-US" b="1" dirty="0">
                <a:latin typeface="+mn-ea"/>
                <a:ea typeface="楷体_GB2312"/>
              </a:rPr>
              <a:t>，小学教师专业发展要经过职前培养、入职教育和职后培训三个连续的阶段。</a:t>
            </a:r>
          </a:p>
          <a:p>
            <a:pPr>
              <a:buClr>
                <a:schemeClr val="hlink"/>
              </a:buClr>
              <a:buSzPct val="80000"/>
              <a:buFont typeface="Wingdings" panose="05000000000000000000" pitchFamily="2" charset="2"/>
              <a:buNone/>
              <a:defRPr/>
            </a:pPr>
            <a:endParaRPr lang="zh-CN" altLang="en-US" b="1" dirty="0">
              <a:effectLst>
                <a:outerShdw blurRad="38100" dist="38100" dir="2700000" algn="tl">
                  <a:srgbClr val="C0C0C0"/>
                </a:outerShdw>
              </a:effectLst>
              <a:latin typeface="+mn-ea"/>
              <a:ea typeface="楷体_GB231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楷体_GB2312"/>
            </a:endParaRPr>
          </a:p>
        </p:txBody>
      </p:sp>
    </p:spTree>
    <p:extLst>
      <p:ext uri="{BB962C8B-B14F-4D97-AF65-F5344CB8AC3E}">
        <p14:creationId xmlns:p14="http://schemas.microsoft.com/office/powerpoint/2010/main" val="58785161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教师专业发展的内涵</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1.1.1</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797360" y="1413064"/>
            <a:ext cx="10595693"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r>
              <a:rPr lang="en-US" altLang="zh-CN" sz="3200" b="1" dirty="0">
                <a:latin typeface="黑体" panose="02010609060101010101" pitchFamily="49" charset="-122"/>
                <a:ea typeface="楷体_GB2312"/>
              </a:rPr>
              <a:t>2012</a:t>
            </a:r>
            <a:r>
              <a:rPr lang="zh-CN" altLang="en-US" sz="3200" b="1" dirty="0">
                <a:latin typeface="黑体" panose="02010609060101010101" pitchFamily="49" charset="-122"/>
                <a:ea typeface="楷体_GB2312"/>
              </a:rPr>
              <a:t>年</a:t>
            </a:r>
            <a:r>
              <a:rPr lang="en-US" altLang="zh-CN" sz="3200" b="1" dirty="0">
                <a:latin typeface="黑体" panose="02010609060101010101" pitchFamily="49" charset="-122"/>
                <a:ea typeface="楷体_GB2312"/>
              </a:rPr>
              <a:t>2</a:t>
            </a:r>
            <a:r>
              <a:rPr lang="zh-CN" altLang="en-US" sz="3200" b="1" dirty="0">
                <a:latin typeface="黑体" panose="02010609060101010101" pitchFamily="49" charset="-122"/>
                <a:ea typeface="楷体_GB2312"/>
              </a:rPr>
              <a:t>月，教育部出台了</a:t>
            </a:r>
            <a:r>
              <a:rPr lang="en-US" altLang="zh-CN" sz="3200" b="1" dirty="0">
                <a:latin typeface="黑体" panose="02010609060101010101" pitchFamily="49" charset="-122"/>
                <a:ea typeface="楷体_GB2312"/>
              </a:rPr>
              <a:t>《</a:t>
            </a:r>
            <a:r>
              <a:rPr lang="zh-CN" altLang="en-US" sz="3200" b="1" dirty="0">
                <a:latin typeface="黑体" panose="02010609060101010101" pitchFamily="49" charset="-122"/>
                <a:ea typeface="楷体_GB2312"/>
              </a:rPr>
              <a:t>小学教师专业标准（试行）</a:t>
            </a:r>
            <a:r>
              <a:rPr lang="en-US" altLang="zh-CN" sz="3200" b="1" dirty="0">
                <a:latin typeface="黑体" panose="02010609060101010101" pitchFamily="49" charset="-122"/>
                <a:ea typeface="楷体_GB2312"/>
              </a:rPr>
              <a:t>》</a:t>
            </a:r>
            <a:r>
              <a:rPr lang="zh-CN" altLang="en-US" sz="3200" b="1" dirty="0">
                <a:latin typeface="黑体" panose="02010609060101010101" pitchFamily="49" charset="-122"/>
                <a:ea typeface="楷体_GB2312"/>
              </a:rPr>
              <a:t>，从专业理念与师德、专业知识、专业能力三个维度，</a:t>
            </a:r>
            <a:r>
              <a:rPr lang="en-US" altLang="zh-CN" sz="3200" b="1" dirty="0">
                <a:latin typeface="黑体" panose="02010609060101010101" pitchFamily="49" charset="-122"/>
                <a:ea typeface="楷体_GB2312"/>
              </a:rPr>
              <a:t>13</a:t>
            </a:r>
            <a:r>
              <a:rPr lang="zh-CN" altLang="en-US" sz="3200" b="1" dirty="0">
                <a:latin typeface="黑体" panose="02010609060101010101" pitchFamily="49" charset="-122"/>
                <a:ea typeface="楷体_GB2312"/>
              </a:rPr>
              <a:t>个领域提出了</a:t>
            </a:r>
            <a:r>
              <a:rPr lang="en-US" altLang="zh-CN" sz="3200" b="1" dirty="0">
                <a:latin typeface="黑体" panose="02010609060101010101" pitchFamily="49" charset="-122"/>
                <a:ea typeface="楷体_GB2312"/>
              </a:rPr>
              <a:t>60</a:t>
            </a:r>
            <a:r>
              <a:rPr lang="zh-CN" altLang="en-US" sz="3200" b="1" dirty="0">
                <a:latin typeface="黑体" panose="02010609060101010101" pitchFamily="49" charset="-122"/>
                <a:ea typeface="楷体_GB2312"/>
              </a:rPr>
              <a:t>条基本要求。</a:t>
            </a:r>
          </a:p>
          <a:p>
            <a:pPr eaLnBrk="1" hangingPunct="1"/>
            <a:endParaRPr lang="zh-CN" altLang="en-US" sz="3200" b="1" dirty="0">
              <a:latin typeface="黑体" panose="02010609060101010101" pitchFamily="49" charset="-122"/>
              <a:ea typeface="楷体_GB2312"/>
            </a:endParaRPr>
          </a:p>
          <a:p>
            <a:pPr eaLnBrk="1" hangingPunct="1"/>
            <a:r>
              <a:rPr lang="zh-CN" altLang="en-US" sz="3200" b="1" dirty="0">
                <a:latin typeface="黑体" panose="02010609060101010101" pitchFamily="49" charset="-122"/>
                <a:ea typeface="楷体_GB2312"/>
              </a:rPr>
              <a:t>这个国家对合格小学教师专业素质的基本要求，是小学教师开展教育教学活动的基本规范，是引领小学教师专业发展的基本标准，是教学教师培养、准入、培训、考核等工作的重要依据。</a:t>
            </a:r>
          </a:p>
        </p:txBody>
      </p:sp>
    </p:spTree>
    <p:extLst>
      <p:ext uri="{BB962C8B-B14F-4D97-AF65-F5344CB8AC3E}">
        <p14:creationId xmlns:p14="http://schemas.microsoft.com/office/powerpoint/2010/main" val="32725261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小学教师专业标准（试行）</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及其解析</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a:extLst>
              <a:ext uri="{FF2B5EF4-FFF2-40B4-BE49-F238E27FC236}">
                <a16:creationId xmlns:a16="http://schemas.microsoft.com/office/drawing/2014/main" id="{DAE5BFAF-15E9-C69E-32CA-7BB089EF0226}"/>
              </a:ext>
            </a:extLst>
          </p:cNvPr>
          <p:cNvSpPr>
            <a:spLocks noChangeArrowheads="1"/>
          </p:cNvSpPr>
          <p:nvPr/>
        </p:nvSpPr>
        <p:spPr bwMode="auto">
          <a:xfrm flipH="1">
            <a:off x="-248042" y="201236"/>
            <a:ext cx="1512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3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1.1.2</a:t>
            </a:r>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sp>
        <p:nvSpPr>
          <p:cNvPr id="9" name="Rectangle 4">
            <a:extLst>
              <a:ext uri="{FF2B5EF4-FFF2-40B4-BE49-F238E27FC236}">
                <a16:creationId xmlns:a16="http://schemas.microsoft.com/office/drawing/2014/main" id="{4DDE153B-A7A4-66B5-3014-2A31B4EB0E7C}"/>
              </a:ext>
            </a:extLst>
          </p:cNvPr>
          <p:cNvSpPr>
            <a:spLocks noChangeArrowheads="1"/>
          </p:cNvSpPr>
          <p:nvPr/>
        </p:nvSpPr>
        <p:spPr bwMode="auto">
          <a:xfrm>
            <a:off x="299130" y="944229"/>
            <a:ext cx="11592151"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a:defRPr>
                <a:solidFill>
                  <a:schemeClr val="tx1"/>
                </a:solidFill>
                <a:latin typeface="Tahoma" panose="020B0604030504040204" pitchFamily="34" charset="0"/>
                <a:ea typeface="宋体" panose="02010600030101010101" pitchFamily="2" charset="-122"/>
              </a:defRPr>
            </a:lvl1pPr>
            <a:lvl2pPr marL="742950" indent="-285750">
              <a:defRPr>
                <a:solidFill>
                  <a:schemeClr val="tx1"/>
                </a:solidFill>
                <a:latin typeface="Tahoma" panose="020B0604030504040204" pitchFamily="34" charset="0"/>
                <a:ea typeface="宋体" panose="02010600030101010101" pitchFamily="2" charset="-122"/>
              </a:defRPr>
            </a:lvl2pPr>
            <a:lvl3pPr marL="1143000" indent="-228600">
              <a:defRPr>
                <a:solidFill>
                  <a:schemeClr val="tx1"/>
                </a:solidFill>
                <a:latin typeface="Tahoma" panose="020B0604030504040204" pitchFamily="34" charset="0"/>
                <a:ea typeface="宋体" panose="02010600030101010101" pitchFamily="2" charset="-122"/>
              </a:defRPr>
            </a:lvl3pPr>
            <a:lvl4pPr marL="1600200" indent="-228600">
              <a:defRPr>
                <a:solidFill>
                  <a:schemeClr val="tx1"/>
                </a:solidFill>
                <a:latin typeface="Tahoma" panose="020B0604030504040204" pitchFamily="34" charset="0"/>
                <a:ea typeface="宋体" panose="02010600030101010101" pitchFamily="2" charset="-122"/>
              </a:defRPr>
            </a:lvl4pPr>
            <a:lvl5pPr marL="2057400" indent="-22860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r>
              <a:rPr lang="en-US" altLang="zh-CN" sz="3200" b="1" dirty="0">
                <a:latin typeface="黑体" panose="02010609060101010101" pitchFamily="49" charset="-122"/>
                <a:ea typeface="楷体_GB2312"/>
              </a:rPr>
              <a:t>1</a:t>
            </a:r>
            <a:r>
              <a:rPr lang="zh-CN" altLang="en-US" sz="3200" b="1" dirty="0">
                <a:latin typeface="黑体" panose="02010609060101010101" pitchFamily="49" charset="-122"/>
                <a:ea typeface="楷体_GB2312"/>
              </a:rPr>
              <a:t>．基本理念及其解析</a:t>
            </a:r>
          </a:p>
          <a:p>
            <a:pPr eaLnBrk="1" hangingPunct="1"/>
            <a:endParaRPr lang="zh-CN" altLang="en-US" sz="3200" b="1" dirty="0">
              <a:latin typeface="黑体" panose="02010609060101010101" pitchFamily="49" charset="-122"/>
              <a:ea typeface="楷体_GB2312"/>
            </a:endParaRPr>
          </a:p>
          <a:p>
            <a:pPr eaLnBrk="1" hangingPunct="1"/>
            <a:r>
              <a:rPr lang="zh-CN" altLang="en-US" sz="3200" b="1" dirty="0">
                <a:latin typeface="黑体" panose="02010609060101010101" pitchFamily="49" charset="-122"/>
                <a:ea typeface="楷体_GB2312"/>
              </a:rPr>
              <a:t>基本理念：师德为先、学生为本、能力为重、终身学习。</a:t>
            </a:r>
          </a:p>
          <a:p>
            <a:pPr eaLnBrk="1" hangingPunct="1"/>
            <a:endParaRPr lang="zh-CN" altLang="en-US" sz="3200" b="1" dirty="0">
              <a:latin typeface="黑体" panose="02010609060101010101" pitchFamily="49" charset="-122"/>
              <a:ea typeface="楷体_GB2312"/>
            </a:endParaRPr>
          </a:p>
          <a:p>
            <a:pPr eaLnBrk="1" hangingPunct="1"/>
            <a:r>
              <a:rPr lang="zh-CN" altLang="en-US" sz="3200" b="1" dirty="0">
                <a:latin typeface="黑体" panose="02010609060101010101" pitchFamily="49" charset="-122"/>
                <a:ea typeface="楷体_GB2312"/>
              </a:rPr>
              <a:t>这四项理念突出强调了师德的首要性、学生的主体性、能力的重要性、终身学习的时代性。</a:t>
            </a:r>
          </a:p>
          <a:p>
            <a:pPr eaLnBrk="1" hangingPunct="1"/>
            <a:r>
              <a:rPr lang="zh-CN" altLang="en-US" sz="3200" b="1" dirty="0">
                <a:latin typeface="黑体" panose="02010609060101010101" pitchFamily="49" charset="-122"/>
                <a:ea typeface="楷体_GB2312"/>
              </a:rPr>
              <a:t>“师德为先”明确了师德居于教师专业的首要位置；</a:t>
            </a:r>
          </a:p>
          <a:p>
            <a:pPr eaLnBrk="1" hangingPunct="1"/>
            <a:r>
              <a:rPr lang="zh-CN" altLang="en-US" sz="3200" b="1" dirty="0">
                <a:latin typeface="黑体" panose="02010609060101010101" pitchFamily="49" charset="-122"/>
                <a:ea typeface="楷体_GB2312"/>
              </a:rPr>
              <a:t>“学生为本”体现了以人为本的教育理念，也是教师专业的出发点与归宿；</a:t>
            </a:r>
          </a:p>
          <a:p>
            <a:pPr eaLnBrk="1" hangingPunct="1"/>
            <a:r>
              <a:rPr lang="zh-CN" altLang="en-US" sz="3200" b="1" dirty="0">
                <a:latin typeface="黑体" panose="02010609060101010101" pitchFamily="49" charset="-122"/>
                <a:ea typeface="楷体_GB2312"/>
              </a:rPr>
              <a:t>“能力为重”则强调了教育教学能力是教师专业的重点或重心；</a:t>
            </a:r>
          </a:p>
          <a:p>
            <a:pPr eaLnBrk="1" hangingPunct="1"/>
            <a:r>
              <a:rPr lang="zh-CN" altLang="en-US" sz="3200" b="1" dirty="0">
                <a:latin typeface="黑体" panose="02010609060101010101" pitchFamily="49" charset="-122"/>
                <a:ea typeface="楷体_GB2312"/>
              </a:rPr>
              <a:t>“终身学习”是对教师专业的可持续性、发展性提出了要求。</a:t>
            </a:r>
          </a:p>
          <a:p>
            <a:pPr eaLnBrk="1" hangingPunct="1"/>
            <a:endParaRPr lang="zh-CN" altLang="en-US" sz="3200" b="1" dirty="0">
              <a:latin typeface="黑体" panose="02010609060101010101" pitchFamily="49" charset="-122"/>
              <a:ea typeface="楷体_GB2312"/>
            </a:endParaRPr>
          </a:p>
        </p:txBody>
      </p:sp>
    </p:spTree>
    <p:extLst>
      <p:ext uri="{BB962C8B-B14F-4D97-AF65-F5344CB8AC3E}">
        <p14:creationId xmlns:p14="http://schemas.microsoft.com/office/powerpoint/2010/main" val="212963961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0-#ppt_w/2"/>
                                          </p:val>
                                        </p:tav>
                                        <p:tav tm="100000">
                                          <p:val>
                                            <p:strVal val="#ppt_x"/>
                                          </p:val>
                                        </p:tav>
                                      </p:tavLst>
                                    </p:anim>
                                    <p:anim calcmode="lin" valueType="num">
                                      <p:cBhvr additive="base">
                                        <p:cTn id="14"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pic>
        <p:nvPicPr>
          <p:cNvPr id="2" name="Picture 2" descr="C:\Users\Administrator\Desktop\121323232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73" y="0"/>
            <a:ext cx="12192001" cy="6893133"/>
          </a:xfrm>
          <a:prstGeom prst="rect">
            <a:avLst/>
          </a:prstGeom>
          <a:noFill/>
          <a:extLst>
            <a:ext uri="{909E8E84-426E-40DD-AFC4-6F175D3DCCD1}">
              <a14:hiddenFill xmlns:a14="http://schemas.microsoft.com/office/drawing/2010/main">
                <a:solidFill>
                  <a:srgbClr val="FFFFFF"/>
                </a:solidFill>
              </a14:hiddenFill>
            </a:ext>
          </a:extLst>
        </p:spPr>
      </p:pic>
      <p:sp>
        <p:nvSpPr>
          <p:cNvPr id="20" name="文本框 9"/>
          <p:cNvSpPr txBox="1"/>
          <p:nvPr/>
        </p:nvSpPr>
        <p:spPr>
          <a:xfrm>
            <a:off x="1264126" y="162499"/>
            <a:ext cx="7927424" cy="561692"/>
          </a:xfrm>
          <a:prstGeom prst="rect">
            <a:avLst/>
          </a:prstGeom>
          <a:noFill/>
        </p:spPr>
        <p:txBody>
          <a:bodyPr wrap="square" lIns="68580" tIns="34290" rIns="68580" bIns="34290" rtlCol="0">
            <a:spAutoFit/>
          </a:bodyPr>
          <a:lstStyle/>
          <a:p>
            <a:pPr marL="0" lvl="1"/>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小学教师专业标准（试行）</a:t>
            </a:r>
            <a:r>
              <a:rPr lang="en-US" altLang="zh-CN" sz="3200" b="1" dirty="0">
                <a:solidFill>
                  <a:schemeClr val="accent1">
                    <a:lumMod val="75000"/>
                  </a:schemeClr>
                </a:solidFill>
                <a:latin typeface="微软雅黑" panose="020B0503020204020204" pitchFamily="34" charset="-122"/>
                <a:ea typeface="微软雅黑" panose="020B0503020204020204" pitchFamily="34" charset="-122"/>
              </a:rPr>
              <a:t>》</a:t>
            </a:r>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基本理念</a:t>
            </a:r>
          </a:p>
        </p:txBody>
      </p:sp>
      <p:sp>
        <p:nvSpPr>
          <p:cNvPr id="21" name="矩形 38"/>
          <p:cNvSpPr/>
          <p:nvPr/>
        </p:nvSpPr>
        <p:spPr>
          <a:xfrm>
            <a:off x="-385514" y="188640"/>
            <a:ext cx="1512168" cy="561692"/>
          </a:xfrm>
          <a:custGeom>
            <a:avLst/>
            <a:gdLst>
              <a:gd name="connsiteX0" fmla="*/ 0 w 7234098"/>
              <a:gd name="connsiteY0" fmla="*/ 0 h 2494550"/>
              <a:gd name="connsiteX1" fmla="*/ 7234098 w 7234098"/>
              <a:gd name="connsiteY1" fmla="*/ 0 h 2494550"/>
              <a:gd name="connsiteX2" fmla="*/ 7234098 w 7234098"/>
              <a:gd name="connsiteY2" fmla="*/ 2494550 h 2494550"/>
              <a:gd name="connsiteX3" fmla="*/ 0 w 7234098"/>
              <a:gd name="connsiteY3" fmla="*/ 2494550 h 2494550"/>
              <a:gd name="connsiteX4" fmla="*/ 0 w 7234098"/>
              <a:gd name="connsiteY4" fmla="*/ 0 h 2494550"/>
              <a:gd name="connsiteX0-1" fmla="*/ 0 w 7909959"/>
              <a:gd name="connsiteY0-2" fmla="*/ 13252 h 2507802"/>
              <a:gd name="connsiteX1-3" fmla="*/ 7909959 w 7909959"/>
              <a:gd name="connsiteY1-4" fmla="*/ 0 h 2507802"/>
              <a:gd name="connsiteX2-5" fmla="*/ 7234098 w 7909959"/>
              <a:gd name="connsiteY2-6" fmla="*/ 2507802 h 2507802"/>
              <a:gd name="connsiteX3-7" fmla="*/ 0 w 7909959"/>
              <a:gd name="connsiteY3-8" fmla="*/ 2507802 h 2507802"/>
              <a:gd name="connsiteX4-9" fmla="*/ 0 w 7909959"/>
              <a:gd name="connsiteY4-10" fmla="*/ 13252 h 2507802"/>
              <a:gd name="connsiteX0-11" fmla="*/ 0 w 7903924"/>
              <a:gd name="connsiteY0-12" fmla="*/ 0 h 2494550"/>
              <a:gd name="connsiteX1-13" fmla="*/ 7903924 w 7903924"/>
              <a:gd name="connsiteY1-14" fmla="*/ 1837 h 2494550"/>
              <a:gd name="connsiteX2-15" fmla="*/ 7234098 w 7903924"/>
              <a:gd name="connsiteY2-16" fmla="*/ 2494550 h 2494550"/>
              <a:gd name="connsiteX3-17" fmla="*/ 0 w 7903924"/>
              <a:gd name="connsiteY3-18" fmla="*/ 2494550 h 2494550"/>
              <a:gd name="connsiteX4-19" fmla="*/ 0 w 7903924"/>
              <a:gd name="connsiteY4-20" fmla="*/ 0 h 24945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903924" h="2494550">
                <a:moveTo>
                  <a:pt x="0" y="0"/>
                </a:moveTo>
                <a:lnTo>
                  <a:pt x="7903924" y="1837"/>
                </a:lnTo>
                <a:lnTo>
                  <a:pt x="7234098" y="2494550"/>
                </a:lnTo>
                <a:lnTo>
                  <a:pt x="0" y="2494550"/>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a:extLst>
              <a:ext uri="{FF2B5EF4-FFF2-40B4-BE49-F238E27FC236}">
                <a16:creationId xmlns:a16="http://schemas.microsoft.com/office/drawing/2014/main" id="{38F27CCC-2049-5943-2E0F-DE70B9AA333C}"/>
              </a:ext>
            </a:extLst>
          </p:cNvPr>
          <p:cNvSpPr txBox="1">
            <a:spLocks noChangeArrowheads="1"/>
          </p:cNvSpPr>
          <p:nvPr/>
        </p:nvSpPr>
        <p:spPr>
          <a:xfrm>
            <a:off x="547689" y="2262189"/>
            <a:ext cx="8416925" cy="35433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Clr>
                <a:schemeClr val="hlink"/>
              </a:buClr>
              <a:buSzPct val="80000"/>
              <a:buFont typeface="Wingdings" panose="05000000000000000000" pitchFamily="2" charset="2"/>
              <a:buNone/>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Char char="Ø"/>
              <a:defRPr/>
            </a:pPr>
            <a:endParaRPr lang="en-US" altLang="zh-CN" b="1" dirty="0">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a:p>
            <a:pPr>
              <a:buClr>
                <a:schemeClr val="hlink"/>
              </a:buClr>
              <a:buSzPct val="80000"/>
              <a:buFont typeface="Wingdings" panose="05000000000000000000" pitchFamily="2" charset="2"/>
              <a:buNone/>
              <a:defRPr/>
            </a:pPr>
            <a:endParaRPr lang="en-US" altLang="zh-CN" b="1" dirty="0">
              <a:effectLst>
                <a:outerShdw blurRad="38100" dist="38100" dir="2700000" algn="tl">
                  <a:srgbClr val="C0C0C0"/>
                </a:outerShdw>
              </a:effectLst>
              <a:ea typeface="黑体" panose="02010609060101010101" pitchFamily="49" charset="-122"/>
            </a:endParaRPr>
          </a:p>
        </p:txBody>
      </p:sp>
      <p:graphicFrame>
        <p:nvGraphicFramePr>
          <p:cNvPr id="10" name="Group 61">
            <a:extLst>
              <a:ext uri="{FF2B5EF4-FFF2-40B4-BE49-F238E27FC236}">
                <a16:creationId xmlns:a16="http://schemas.microsoft.com/office/drawing/2014/main" id="{1D39FCDF-DAB5-E6F5-F5FA-B0BC10612EC0}"/>
              </a:ext>
            </a:extLst>
          </p:cNvPr>
          <p:cNvGraphicFramePr>
            <a:graphicFrameLocks/>
          </p:cNvGraphicFramePr>
          <p:nvPr>
            <p:extLst>
              <p:ext uri="{D42A27DB-BD31-4B8C-83A1-F6EECF244321}">
                <p14:modId xmlns:p14="http://schemas.microsoft.com/office/powerpoint/2010/main" val="498487042"/>
              </p:ext>
            </p:extLst>
          </p:nvPr>
        </p:nvGraphicFramePr>
        <p:xfrm>
          <a:off x="1002642" y="1078532"/>
          <a:ext cx="10185127" cy="5486400"/>
        </p:xfrm>
        <a:graphic>
          <a:graphicData uri="http://schemas.openxmlformats.org/drawingml/2006/table">
            <a:tbl>
              <a:tblPr/>
              <a:tblGrid>
                <a:gridCol w="1655564">
                  <a:extLst>
                    <a:ext uri="{9D8B030D-6E8A-4147-A177-3AD203B41FA5}">
                      <a16:colId xmlns:a16="http://schemas.microsoft.com/office/drawing/2014/main" val="20000"/>
                    </a:ext>
                  </a:extLst>
                </a:gridCol>
                <a:gridCol w="8529563">
                  <a:extLst>
                    <a:ext uri="{9D8B030D-6E8A-4147-A177-3AD203B41FA5}">
                      <a16:colId xmlns:a16="http://schemas.microsoft.com/office/drawing/2014/main" val="20001"/>
                    </a:ext>
                  </a:extLst>
                </a:gridCol>
              </a:tblGrid>
              <a:tr h="1381689">
                <a:tc>
                  <a:txBody>
                    <a:bodyPr/>
                    <a:lstStyle>
                      <a:lvl1pPr marL="342900" indent="-342900">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Calibri" panose="020F0502020204030204" pitchFamily="34" charset="0"/>
                          <a:ea typeface="宋体" panose="02010600030101010101" pitchFamily="2" charset="-122"/>
                        </a:rPr>
                        <a:t>师德为先</a:t>
                      </a:r>
                      <a:endParaRPr kumimoji="0" lang="zh-CN" altLang="en-US"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Calibri" panose="020F0502020204030204" pitchFamily="34" charset="0"/>
                          <a:ea typeface="宋体" panose="02010600030101010101" pitchFamily="2" charset="-122"/>
                        </a:rPr>
                        <a:t>热爱小学事业，具有职业理想，饯行社会主义核心价值体系，履行教师职业道德规范，依法执教。关爱小学生，尊重小学生人格，富有爱心、责任心、耐心和细心；为人师表，教书育人，自尊自律，做小学生健康成长的指导者和引路人。</a:t>
                      </a:r>
                      <a:endParaRPr kumimoji="0" lang="zh-CN" altLang="en-US"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81787">
                <a:tc>
                  <a:txBody>
                    <a:bodyPr/>
                    <a:lstStyle>
                      <a:lvl1pPr marL="342900" indent="-342900">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a:ln>
                            <a:noFill/>
                          </a:ln>
                          <a:solidFill>
                            <a:schemeClr val="tx1"/>
                          </a:solidFill>
                          <a:effectLst/>
                          <a:latin typeface="Calibri" panose="020F0502020204030204" pitchFamily="34" charset="0"/>
                          <a:ea typeface="宋体" panose="02010600030101010101" pitchFamily="2" charset="-122"/>
                        </a:rPr>
                        <a:t>学生为本</a:t>
                      </a:r>
                      <a:endParaRPr kumimoji="0" lang="zh-CN" altLang="en-US"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Calibri" panose="020F0502020204030204" pitchFamily="34" charset="0"/>
                          <a:ea typeface="宋体" panose="02010600030101010101" pitchFamily="2" charset="-122"/>
                        </a:rPr>
                        <a:t>尊重小学生权益，以小学生为主体，充分调动和发挥小学生的主动性；遵循小学生身心发展特点和教育教学规律，提供适合的教育，促进小学生生动活泼学习、健康快乐成长。</a:t>
                      </a:r>
                      <a:endParaRPr kumimoji="0" lang="zh-CN" altLang="en-US"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99606">
                <a:tc>
                  <a:txBody>
                    <a:bodyPr/>
                    <a:lstStyle>
                      <a:lvl1pPr marL="342900" indent="-342900">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a:ln>
                            <a:noFill/>
                          </a:ln>
                          <a:solidFill>
                            <a:schemeClr val="tx1"/>
                          </a:solidFill>
                          <a:effectLst/>
                          <a:latin typeface="Calibri" panose="020F0502020204030204" pitchFamily="34" charset="0"/>
                          <a:ea typeface="宋体" panose="02010600030101010101" pitchFamily="2" charset="-122"/>
                        </a:rPr>
                        <a:t>能力为重</a:t>
                      </a:r>
                      <a:endParaRPr kumimoji="0" lang="zh-CN" altLang="en-US"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Calibri" panose="020F0502020204030204" pitchFamily="34" charset="0"/>
                          <a:ea typeface="宋体" panose="02010600030101010101" pitchFamily="2" charset="-122"/>
                        </a:rPr>
                        <a:t>把学科知识、教育理论与教育实践有机结合，突出教书育人实践能力；研究小学生，遵循小学生成长规律，提升教育教学专业化水平；坚持实践、反思、再实践、再反思，不断提高专业能力。</a:t>
                      </a:r>
                      <a:endParaRPr kumimoji="0" lang="zh-CN" altLang="en-US"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81787">
                <a:tc>
                  <a:txBody>
                    <a:bodyPr/>
                    <a:lstStyle>
                      <a:lvl1pPr marL="342900" indent="-342900">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a:ln>
                            <a:noFill/>
                          </a:ln>
                          <a:solidFill>
                            <a:schemeClr val="tx1"/>
                          </a:solidFill>
                          <a:effectLst/>
                          <a:latin typeface="Calibri" panose="020F0502020204030204" pitchFamily="34" charset="0"/>
                          <a:ea typeface="宋体" panose="02010600030101010101" pitchFamily="2" charset="-122"/>
                        </a:rPr>
                        <a:t>终身学习</a:t>
                      </a:r>
                      <a:endParaRPr kumimoji="0" lang="zh-CN" altLang="en-US" sz="24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marL="342900" indent="-342900">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marL="25146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marL="29718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marL="34290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marL="3886200" indent="-228600"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Calibri" panose="020F0502020204030204" pitchFamily="34" charset="0"/>
                          <a:ea typeface="宋体" panose="02010600030101010101" pitchFamily="2" charset="-122"/>
                        </a:rPr>
                        <a:t>学习先进教育理论，了解国内外小学教育改革与发展的经验和做法；优化知识结构，提高文化素养；具有终身学习与持续发展的意识和能力，做终身学习的典范。</a:t>
                      </a:r>
                      <a:endParaRPr kumimoji="0" lang="zh-CN" altLang="en-US"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562138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1083</TotalTime>
  <Words>2541</Words>
  <Application>Microsoft Office PowerPoint</Application>
  <PresentationFormat>自定义</PresentationFormat>
  <Paragraphs>285</Paragraphs>
  <Slides>36</Slides>
  <Notes>36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36</vt:i4>
      </vt:variant>
    </vt:vector>
  </HeadingPairs>
  <TitlesOfParts>
    <vt:vector size="49" baseType="lpstr">
      <vt:lpstr>方正兰亭超细黑简体</vt:lpstr>
      <vt:lpstr>方正兰亭黑_GBK</vt:lpstr>
      <vt:lpstr>黑体</vt:lpstr>
      <vt:lpstr>楷体_GB2312</vt:lpstr>
      <vt:lpstr>宋体</vt:lpstr>
      <vt:lpstr>微软雅黑</vt:lpstr>
      <vt:lpstr>Arial</vt:lpstr>
      <vt:lpstr>Arial Black</vt:lpstr>
      <vt:lpstr>Calibri</vt:lpstr>
      <vt:lpstr>Tahoma</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Yiming Cao</cp:lastModifiedBy>
  <cp:revision>79</cp:revision>
  <dcterms:created xsi:type="dcterms:W3CDTF">2016-05-04T11:42:00Z</dcterms:created>
  <dcterms:modified xsi:type="dcterms:W3CDTF">2022-07-28T00:34:58Z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