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30"/>
  </p:notesMasterIdLst>
  <p:sldIdLst>
    <p:sldId id="399" r:id="rId3"/>
    <p:sldId id="472" r:id="rId4"/>
    <p:sldId id="400" r:id="rId5"/>
    <p:sldId id="526" r:id="rId6"/>
    <p:sldId id="527" r:id="rId7"/>
    <p:sldId id="528" r:id="rId8"/>
    <p:sldId id="529" r:id="rId9"/>
    <p:sldId id="530" r:id="rId10"/>
    <p:sldId id="531" r:id="rId11"/>
    <p:sldId id="532" r:id="rId12"/>
    <p:sldId id="533" r:id="rId13"/>
    <p:sldId id="534" r:id="rId14"/>
    <p:sldId id="535" r:id="rId15"/>
    <p:sldId id="536" r:id="rId16"/>
    <p:sldId id="537" r:id="rId17"/>
    <p:sldId id="538" r:id="rId18"/>
    <p:sldId id="539" r:id="rId19"/>
    <p:sldId id="540" r:id="rId20"/>
    <p:sldId id="541" r:id="rId21"/>
    <p:sldId id="542" r:id="rId22"/>
    <p:sldId id="547" r:id="rId23"/>
    <p:sldId id="548" r:id="rId24"/>
    <p:sldId id="549" r:id="rId25"/>
    <p:sldId id="550" r:id="rId26"/>
    <p:sldId id="545" r:id="rId27"/>
    <p:sldId id="546" r:id="rId28"/>
    <p:sldId id="301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4455"/>
    <a:srgbClr val="314371"/>
    <a:srgbClr val="254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0" autoAdjust="0"/>
    <p:restoredTop sz="85194" autoAdjust="0"/>
  </p:normalViewPr>
  <p:slideViewPr>
    <p:cSldViewPr snapToGrid="0">
      <p:cViewPr varScale="1">
        <p:scale>
          <a:sx n="86" d="100"/>
          <a:sy n="86" d="100"/>
        </p:scale>
        <p:origin x="90" y="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B4AB03-2860-45B8-A0D7-FC995FC3A829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39F219-1042-48FF-8657-2E904DD7C5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66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39F219-1042-48FF-8657-2E904DD7C5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55866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76867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1907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95026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87340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90304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095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36623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13012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26271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2225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80148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54790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49952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71105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573318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08655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775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1602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9558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08970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9425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365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63296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7676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rgbClr val="4144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2787413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128060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17918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834037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652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8797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2779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0532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9274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8610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101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046484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151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3947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5225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001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587430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87247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148665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70025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940624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287042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740899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rgbClr val="FFFFFF"/>
          </a:fgClr>
          <a:bgClr>
            <a:srgbClr val="E8E8E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99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37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967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D:\360data\重要数据\桌面\rolled newspaper (5)副本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0441"/>
            <a:ext cx="12192000" cy="613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A_库_矩形 6"/>
          <p:cNvSpPr/>
          <p:nvPr>
            <p:custDataLst>
              <p:tags r:id="rId1"/>
            </p:custDataLst>
          </p:nvPr>
        </p:nvSpPr>
        <p:spPr>
          <a:xfrm>
            <a:off x="0" y="1"/>
            <a:ext cx="12192000" cy="1003610"/>
          </a:xfrm>
          <a:prstGeom prst="rect">
            <a:avLst/>
          </a:prstGeom>
          <a:solidFill>
            <a:srgbClr val="3143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8" name="PA_库_矩形 6"/>
          <p:cNvSpPr/>
          <p:nvPr>
            <p:custDataLst>
              <p:tags r:id="rId2"/>
            </p:custDataLst>
          </p:nvPr>
        </p:nvSpPr>
        <p:spPr>
          <a:xfrm>
            <a:off x="0" y="5854390"/>
            <a:ext cx="12192000" cy="1003610"/>
          </a:xfrm>
          <a:prstGeom prst="rect">
            <a:avLst/>
          </a:prstGeom>
          <a:solidFill>
            <a:srgbClr val="3143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34621" y="4227075"/>
            <a:ext cx="6922754" cy="52321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主讲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教师：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01494" y="2322956"/>
            <a:ext cx="8389008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600" normalizeH="0" baseline="0" noProof="0" dirty="0">
                <a:ln>
                  <a:noFill/>
                </a:ln>
                <a:solidFill>
                  <a:srgbClr val="31437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</a:t>
            </a:r>
            <a:r>
              <a:rPr lang="zh-CN" altLang="en-US" sz="3200" spc="600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r>
              <a:rPr kumimoji="0" lang="zh-CN" altLang="en-US" sz="3200" b="0" i="0" u="none" strike="noStrike" kern="1200" cap="none" spc="600" normalizeH="0" baseline="0" noProof="0" dirty="0">
                <a:ln>
                  <a:noFill/>
                </a:ln>
                <a:solidFill>
                  <a:srgbClr val="31437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章</a:t>
            </a:r>
            <a:r>
              <a:rPr kumimoji="0" lang="en-US" altLang="zh-CN" sz="3200" b="0" i="0" u="none" strike="noStrike" kern="1200" cap="none" spc="600" normalizeH="0" baseline="0" noProof="0" dirty="0">
                <a:ln>
                  <a:noFill/>
                </a:ln>
                <a:solidFill>
                  <a:srgbClr val="31437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	</a:t>
            </a:r>
            <a:r>
              <a:rPr kumimoji="0" lang="zh-CN" altLang="en-US" sz="3200" b="0" i="0" u="none" strike="noStrike" kern="1200" cap="none" spc="600" normalizeH="0" baseline="0" noProof="0" dirty="0">
                <a:ln>
                  <a:noFill/>
                </a:ln>
                <a:solidFill>
                  <a:srgbClr val="31437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小学数学教学研究与成果呈现</a:t>
            </a:r>
          </a:p>
        </p:txBody>
      </p:sp>
    </p:spTree>
    <p:extLst>
      <p:ext uri="{BB962C8B-B14F-4D97-AF65-F5344CB8AC3E}">
        <p14:creationId xmlns:p14="http://schemas.microsoft.com/office/powerpoint/2010/main" val="67337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307">
        <p:fade/>
      </p:transition>
    </mc:Choice>
    <mc:Fallback xmlns="">
      <p:transition spd="med" advTm="11307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7009504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81642" y="181579"/>
            <a:ext cx="6531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9.2.2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如何选择有意义的研究问题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、问题类型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、从日常兴趣到研究课题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）具体化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）问题聚焦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）选择视角</a:t>
            </a:r>
          </a:p>
        </p:txBody>
      </p:sp>
    </p:spTree>
    <p:extLst>
      <p:ext uri="{BB962C8B-B14F-4D97-AF65-F5344CB8AC3E}">
        <p14:creationId xmlns:p14="http://schemas.microsoft.com/office/powerpoint/2010/main" val="341728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6" y="181579"/>
            <a:ext cx="5784860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0" y="237176"/>
            <a:ext cx="53737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9.3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研究方案的设计与实施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3247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9.3.1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研究设计的内容框架和基本要求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9.3.2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研究设计的可行性分析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9.3.3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研究实施过程中的几个关键问题 </a:t>
            </a:r>
          </a:p>
        </p:txBody>
      </p:sp>
    </p:spTree>
    <p:extLst>
      <p:ext uri="{BB962C8B-B14F-4D97-AF65-F5344CB8AC3E}">
        <p14:creationId xmlns:p14="http://schemas.microsoft.com/office/powerpoint/2010/main" val="174516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78422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81642" y="181579"/>
            <a:ext cx="7527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9.3.1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研究设计的内容框架和基本要求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、选题背景和课题界定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、国内外研究现状述评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、研究目标和研究内容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、研究假设和预期创新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、研究思路、研究方法和技术路线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、预期成果和实施方案 </a:t>
            </a:r>
          </a:p>
        </p:txBody>
      </p:sp>
    </p:spTree>
    <p:extLst>
      <p:ext uri="{BB962C8B-B14F-4D97-AF65-F5344CB8AC3E}">
        <p14:creationId xmlns:p14="http://schemas.microsoft.com/office/powerpoint/2010/main" val="128627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63563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81642" y="181579"/>
            <a:ext cx="5649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9.3.2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研究设计的可行性分析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、从学术角度对课题方案、研究思路可行性的分析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）分析课题设计在理论上是否可行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）分析方案设计在操作上是否可行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、从人、财、物、时间等方面对课题研究进行支撑分析</a:t>
            </a:r>
          </a:p>
        </p:txBody>
      </p:sp>
    </p:spTree>
    <p:extLst>
      <p:ext uri="{BB962C8B-B14F-4D97-AF65-F5344CB8AC3E}">
        <p14:creationId xmlns:p14="http://schemas.microsoft.com/office/powerpoint/2010/main" val="761353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78422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81642" y="181579"/>
            <a:ext cx="7527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9.3.1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研究设计的内容框架和基本要求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、选题背景和课题界定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、国内外研究现状述评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、研究目标和研究内容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、研究假设和预期创新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、研究思路、研究方法和技术路线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、预期成果和实施方案 </a:t>
            </a:r>
          </a:p>
        </p:txBody>
      </p:sp>
    </p:spTree>
    <p:extLst>
      <p:ext uri="{BB962C8B-B14F-4D97-AF65-F5344CB8AC3E}">
        <p14:creationId xmlns:p14="http://schemas.microsoft.com/office/powerpoint/2010/main" val="107869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78422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81642" y="181579"/>
            <a:ext cx="7527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9.3.3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研究实施过程中的几个关键问题 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、文献查阅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、专家指导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、团队合作</a:t>
            </a:r>
          </a:p>
        </p:txBody>
      </p:sp>
    </p:spTree>
    <p:extLst>
      <p:ext uri="{BB962C8B-B14F-4D97-AF65-F5344CB8AC3E}">
        <p14:creationId xmlns:p14="http://schemas.microsoft.com/office/powerpoint/2010/main" val="236560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78422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81642" y="181579"/>
            <a:ext cx="7527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9.3.3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研究实施过程中的几个关键问题 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501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、文献查阅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）发现需要审阅的文献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第一，确定文献查阅的范围；  第二，确定文献查阅的流程；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第三，选择文献查阅的方法。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）做好文献综述的准备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第一，为文献综述选择研究资料；  第二，做好文献的阅读和摘记。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）数学教学研究文献查阅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第一，注意体现国际性、代表性和时代性；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第二，数学教育文献主要阅读方式。</a:t>
            </a:r>
          </a:p>
        </p:txBody>
      </p:sp>
    </p:spTree>
    <p:extLst>
      <p:ext uri="{BB962C8B-B14F-4D97-AF65-F5344CB8AC3E}">
        <p14:creationId xmlns:p14="http://schemas.microsoft.com/office/powerpoint/2010/main" val="49521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78422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81642" y="181579"/>
            <a:ext cx="7527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9.3.3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研究实施过程中的几个关键问题 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501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文献查阅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）发现需要审阅的文献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第一，确定文献查阅的范围；  第二，确定文献查阅的流程；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第三，选择文献查阅的方法。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）做好文献综述的准备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第一，为文献综述选择研究资料；  第二，做好文献的阅读和摘记。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）数学教学研究文献查阅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第一，注意体现国际性、代表性和时代性；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第二，数学教育文献主要阅读方式。</a:t>
            </a:r>
          </a:p>
        </p:txBody>
      </p:sp>
    </p:spTree>
    <p:extLst>
      <p:ext uri="{BB962C8B-B14F-4D97-AF65-F5344CB8AC3E}">
        <p14:creationId xmlns:p14="http://schemas.microsoft.com/office/powerpoint/2010/main" val="306802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6" y="181579"/>
            <a:ext cx="4494903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0" y="237176"/>
            <a:ext cx="4345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9.4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研究成果的呈现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9.4.1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研究成果呈现的常见形式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9.4.2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研究成果的发表与推广应用 </a:t>
            </a:r>
          </a:p>
        </p:txBody>
      </p:sp>
    </p:spTree>
    <p:extLst>
      <p:ext uri="{BB962C8B-B14F-4D97-AF65-F5344CB8AC3E}">
        <p14:creationId xmlns:p14="http://schemas.microsoft.com/office/powerpoint/2010/main" val="303113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78422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81642" y="181579"/>
            <a:ext cx="7527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9.4.1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研究成果呈现的常见形式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教研论文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调查报告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教育随笔</a:t>
            </a:r>
          </a:p>
        </p:txBody>
      </p:sp>
    </p:spTree>
    <p:extLst>
      <p:ext uri="{BB962C8B-B14F-4D97-AF65-F5344CB8AC3E}">
        <p14:creationId xmlns:p14="http://schemas.microsoft.com/office/powerpoint/2010/main" val="131206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离页连接符 1"/>
          <p:cNvSpPr/>
          <p:nvPr/>
        </p:nvSpPr>
        <p:spPr>
          <a:xfrm>
            <a:off x="2345924" y="2196247"/>
            <a:ext cx="769482" cy="720153"/>
          </a:xfrm>
          <a:prstGeom prst="flowChartOffpageConnector">
            <a:avLst/>
          </a:prstGeom>
          <a:solidFill>
            <a:srgbClr val="3143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>
                <a:solidFill>
                  <a:prstClr val="white"/>
                </a:solidFill>
                <a:latin typeface="Arial" charset="0"/>
                <a:ea typeface="微软雅黑" charset="-122"/>
              </a:rPr>
              <a:t>9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微软雅黑" charset="-122"/>
                <a:cs typeface="+mn-cs"/>
              </a:rPr>
              <a:t>.1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微软雅黑" charset="-122"/>
              <a:cs typeface="+mn-cs"/>
            </a:endParaRPr>
          </a:p>
        </p:txBody>
      </p:sp>
      <p:cxnSp>
        <p:nvCxnSpPr>
          <p:cNvPr id="7" name="直接连接符 6"/>
          <p:cNvCxnSpPr>
            <a:cxnSpLocks/>
          </p:cNvCxnSpPr>
          <p:nvPr/>
        </p:nvCxnSpPr>
        <p:spPr>
          <a:xfrm>
            <a:off x="3257203" y="2821486"/>
            <a:ext cx="425394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17" name="文本框 5"/>
          <p:cNvSpPr txBox="1"/>
          <p:nvPr/>
        </p:nvSpPr>
        <p:spPr>
          <a:xfrm>
            <a:off x="3486538" y="2155569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charset="-122"/>
                <a:ea typeface="微软雅黑" charset="-122"/>
              </a:rPr>
              <a:t>数学教学研究的意义</a:t>
            </a:r>
          </a:p>
        </p:txBody>
      </p:sp>
      <p:sp>
        <p:nvSpPr>
          <p:cNvPr id="29" name="矩形 42"/>
          <p:cNvSpPr/>
          <p:nvPr/>
        </p:nvSpPr>
        <p:spPr>
          <a:xfrm>
            <a:off x="-1" y="2"/>
            <a:ext cx="3257204" cy="5557996"/>
          </a:xfrm>
          <a:custGeom>
            <a:avLst/>
            <a:gdLst/>
            <a:ahLst/>
            <a:cxnLst/>
            <a:rect l="l" t="t" r="r" b="b"/>
            <a:pathLst>
              <a:path w="2443221" h="4630591">
                <a:moveTo>
                  <a:pt x="0" y="0"/>
                </a:moveTo>
                <a:lnTo>
                  <a:pt x="2443221" y="0"/>
                </a:lnTo>
                <a:lnTo>
                  <a:pt x="0" y="463059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14371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矩形 42"/>
          <p:cNvSpPr/>
          <p:nvPr/>
        </p:nvSpPr>
        <p:spPr>
          <a:xfrm flipV="1">
            <a:off x="-1" y="3692150"/>
            <a:ext cx="2345925" cy="3167437"/>
          </a:xfrm>
          <a:custGeom>
            <a:avLst/>
            <a:gdLst/>
            <a:ahLst/>
            <a:cxnLst/>
            <a:rect l="l" t="t" r="r" b="b"/>
            <a:pathLst>
              <a:path w="2443221" h="4630591">
                <a:moveTo>
                  <a:pt x="0" y="0"/>
                </a:moveTo>
                <a:lnTo>
                  <a:pt x="2443221" y="0"/>
                </a:lnTo>
                <a:lnTo>
                  <a:pt x="0" y="4630591"/>
                </a:lnTo>
                <a:close/>
              </a:path>
            </a:pathLst>
          </a:custGeom>
          <a:solidFill>
            <a:srgbClr val="314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7232" y="406241"/>
            <a:ext cx="3962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sng" strike="noStrike" kern="1200" cap="none" spc="0" normalizeH="0" baseline="0" noProof="0" dirty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CONTENT</a:t>
            </a:r>
            <a:endParaRPr kumimoji="0" lang="zh-CN" altLang="en-US" sz="3200" b="1" i="0" u="sng" strike="noStrike" kern="1200" cap="none" spc="0" normalizeH="0" baseline="0" noProof="0" dirty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文本占位符 5">
            <a:extLst>
              <a:ext uri="{FF2B5EF4-FFF2-40B4-BE49-F238E27FC236}">
                <a16:creationId xmlns:a16="http://schemas.microsoft.com/office/drawing/2014/main" id="{2EB287AE-AD76-4AED-B530-07D7FB0EA236}"/>
              </a:ext>
            </a:extLst>
          </p:cNvPr>
          <p:cNvSpPr txBox="1">
            <a:spLocks/>
          </p:cNvSpPr>
          <p:nvPr/>
        </p:nvSpPr>
        <p:spPr>
          <a:xfrm>
            <a:off x="1055964" y="1072344"/>
            <a:ext cx="3344742" cy="9233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600" kern="1200" spc="3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 dirty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本章内容</a:t>
            </a:r>
          </a:p>
        </p:txBody>
      </p:sp>
      <p:sp>
        <p:nvSpPr>
          <p:cNvPr id="18" name="流程图: 离页连接符 17">
            <a:extLst>
              <a:ext uri="{FF2B5EF4-FFF2-40B4-BE49-F238E27FC236}">
                <a16:creationId xmlns:a16="http://schemas.microsoft.com/office/drawing/2014/main" id="{F4AA00E4-9A19-8999-42B5-4257769E0909}"/>
              </a:ext>
            </a:extLst>
          </p:cNvPr>
          <p:cNvSpPr/>
          <p:nvPr/>
        </p:nvSpPr>
        <p:spPr>
          <a:xfrm>
            <a:off x="2345924" y="3206078"/>
            <a:ext cx="769482" cy="720153"/>
          </a:xfrm>
          <a:prstGeom prst="flowChartOffpageConnector">
            <a:avLst/>
          </a:prstGeom>
          <a:solidFill>
            <a:srgbClr val="3143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>
                <a:solidFill>
                  <a:prstClr val="white"/>
                </a:solidFill>
                <a:latin typeface="Arial" charset="0"/>
                <a:ea typeface="微软雅黑" charset="-122"/>
              </a:rPr>
              <a:t>9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微软雅黑" charset="-122"/>
                <a:cs typeface="+mn-cs"/>
              </a:rPr>
              <a:t>.2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微软雅黑" charset="-122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D04F5F41-CADD-56DB-879C-1F58E723647B}"/>
              </a:ext>
            </a:extLst>
          </p:cNvPr>
          <p:cNvCxnSpPr>
            <a:cxnSpLocks/>
          </p:cNvCxnSpPr>
          <p:nvPr/>
        </p:nvCxnSpPr>
        <p:spPr>
          <a:xfrm>
            <a:off x="3257203" y="3831317"/>
            <a:ext cx="425394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26" name="文本框 5">
            <a:extLst>
              <a:ext uri="{FF2B5EF4-FFF2-40B4-BE49-F238E27FC236}">
                <a16:creationId xmlns:a16="http://schemas.microsoft.com/office/drawing/2014/main" id="{7DE809AF-EE91-7AA6-B143-89C8C5D06359}"/>
              </a:ext>
            </a:extLst>
          </p:cNvPr>
          <p:cNvSpPr txBox="1"/>
          <p:nvPr/>
        </p:nvSpPr>
        <p:spPr>
          <a:xfrm>
            <a:off x="3486538" y="3165400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charset="-122"/>
                <a:ea typeface="微软雅黑" charset="-122"/>
              </a:rPr>
              <a:t>研究问题的选择</a:t>
            </a:r>
          </a:p>
        </p:txBody>
      </p:sp>
      <p:sp>
        <p:nvSpPr>
          <p:cNvPr id="27" name="流程图: 离页连接符 26">
            <a:extLst>
              <a:ext uri="{FF2B5EF4-FFF2-40B4-BE49-F238E27FC236}">
                <a16:creationId xmlns:a16="http://schemas.microsoft.com/office/drawing/2014/main" id="{682B1135-B011-1DE5-F5BD-B479F3E0DD1B}"/>
              </a:ext>
            </a:extLst>
          </p:cNvPr>
          <p:cNvSpPr/>
          <p:nvPr/>
        </p:nvSpPr>
        <p:spPr>
          <a:xfrm>
            <a:off x="2345924" y="4215909"/>
            <a:ext cx="769482" cy="720153"/>
          </a:xfrm>
          <a:prstGeom prst="flowChartOffpageConnector">
            <a:avLst/>
          </a:prstGeom>
          <a:solidFill>
            <a:srgbClr val="3143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>
                <a:solidFill>
                  <a:prstClr val="white"/>
                </a:solidFill>
                <a:latin typeface="Arial" charset="0"/>
                <a:ea typeface="微软雅黑" charset="-122"/>
              </a:rPr>
              <a:t>9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微软雅黑" charset="-122"/>
                <a:cs typeface="+mn-cs"/>
              </a:rPr>
              <a:t>.3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微软雅黑" charset="-122"/>
              <a:cs typeface="+mn-cs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2A306438-678C-01DB-FBA7-3F82D3DE955E}"/>
              </a:ext>
            </a:extLst>
          </p:cNvPr>
          <p:cNvCxnSpPr>
            <a:cxnSpLocks/>
          </p:cNvCxnSpPr>
          <p:nvPr/>
        </p:nvCxnSpPr>
        <p:spPr>
          <a:xfrm>
            <a:off x="3257203" y="4841148"/>
            <a:ext cx="425394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30" name="文本框 5">
            <a:extLst>
              <a:ext uri="{FF2B5EF4-FFF2-40B4-BE49-F238E27FC236}">
                <a16:creationId xmlns:a16="http://schemas.microsoft.com/office/drawing/2014/main" id="{B5641DCF-75E6-7E58-0D23-5104536CC2E2}"/>
              </a:ext>
            </a:extLst>
          </p:cNvPr>
          <p:cNvSpPr txBox="1"/>
          <p:nvPr/>
        </p:nvSpPr>
        <p:spPr>
          <a:xfrm>
            <a:off x="3486538" y="417523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charset="-122"/>
                <a:ea typeface="微软雅黑" charset="-122"/>
              </a:rPr>
              <a:t>研究方案的设计与实施</a:t>
            </a:r>
          </a:p>
        </p:txBody>
      </p:sp>
      <p:sp>
        <p:nvSpPr>
          <p:cNvPr id="32" name="流程图: 离页连接符 31">
            <a:extLst>
              <a:ext uri="{FF2B5EF4-FFF2-40B4-BE49-F238E27FC236}">
                <a16:creationId xmlns:a16="http://schemas.microsoft.com/office/drawing/2014/main" id="{5E86ACC4-011B-8EED-5225-AE657EFDA4DF}"/>
              </a:ext>
            </a:extLst>
          </p:cNvPr>
          <p:cNvSpPr/>
          <p:nvPr/>
        </p:nvSpPr>
        <p:spPr>
          <a:xfrm>
            <a:off x="2345924" y="5323917"/>
            <a:ext cx="769482" cy="720153"/>
          </a:xfrm>
          <a:prstGeom prst="flowChartOffpageConnector">
            <a:avLst/>
          </a:prstGeom>
          <a:solidFill>
            <a:srgbClr val="3143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>
                <a:solidFill>
                  <a:prstClr val="white"/>
                </a:solidFill>
                <a:latin typeface="Arial" charset="0"/>
                <a:ea typeface="微软雅黑" charset="-122"/>
              </a:rPr>
              <a:t>9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微软雅黑" charset="-122"/>
                <a:cs typeface="+mn-cs"/>
              </a:rPr>
              <a:t>.4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微软雅黑" charset="-122"/>
              <a:cs typeface="+mn-cs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A70E115D-F247-A321-2068-19A8A9E80DD1}"/>
              </a:ext>
            </a:extLst>
          </p:cNvPr>
          <p:cNvCxnSpPr>
            <a:cxnSpLocks/>
          </p:cNvCxnSpPr>
          <p:nvPr/>
        </p:nvCxnSpPr>
        <p:spPr>
          <a:xfrm>
            <a:off x="3257203" y="5949156"/>
            <a:ext cx="425394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34" name="文本框 5">
            <a:extLst>
              <a:ext uri="{FF2B5EF4-FFF2-40B4-BE49-F238E27FC236}">
                <a16:creationId xmlns:a16="http://schemas.microsoft.com/office/drawing/2014/main" id="{45FF0D7E-F15A-609A-3E45-F1C15AB3B820}"/>
              </a:ext>
            </a:extLst>
          </p:cNvPr>
          <p:cNvSpPr txBox="1"/>
          <p:nvPr/>
        </p:nvSpPr>
        <p:spPr>
          <a:xfrm>
            <a:off x="3486538" y="5283239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charset="-122"/>
                <a:ea typeface="微软雅黑" charset="-122"/>
              </a:rPr>
              <a:t>研究成果的呈现</a:t>
            </a:r>
          </a:p>
        </p:txBody>
      </p:sp>
    </p:spTree>
    <p:extLst>
      <p:ext uri="{BB962C8B-B14F-4D97-AF65-F5344CB8AC3E}">
        <p14:creationId xmlns:p14="http://schemas.microsoft.com/office/powerpoint/2010/main" val="422417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658">
        <p:fade/>
      </p:transition>
    </mc:Choice>
    <mc:Fallback xmlns="">
      <p:transition spd="med" advTm="8658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78422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81642" y="181579"/>
            <a:ext cx="7527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9.4.1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研究成果呈现的常见形式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教研论文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）数学论文的类型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第一类，解题思想方法类。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第二类，数学教学研究类的论文。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第三类，数学学习指导类。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第四类，数学教育理论类。</a:t>
            </a:r>
          </a:p>
        </p:txBody>
      </p:sp>
    </p:spTree>
    <p:extLst>
      <p:ext uri="{BB962C8B-B14F-4D97-AF65-F5344CB8AC3E}">
        <p14:creationId xmlns:p14="http://schemas.microsoft.com/office/powerpoint/2010/main" val="179846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78422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81642" y="181579"/>
            <a:ext cx="7527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9.4.1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研究成果呈现的常见形式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教研论文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）论文撰写的要素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第一，题目。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第二，摘要。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第三，关键词。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第四，正文。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第五，参考文献。</a:t>
            </a:r>
          </a:p>
        </p:txBody>
      </p:sp>
    </p:spTree>
    <p:extLst>
      <p:ext uri="{BB962C8B-B14F-4D97-AF65-F5344CB8AC3E}">
        <p14:creationId xmlns:p14="http://schemas.microsoft.com/office/powerpoint/2010/main" val="307625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78422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81642" y="181579"/>
            <a:ext cx="7527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9.4.1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研究成果呈现的常见形式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教研论文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）论文撰写的步骤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第一步，整体构思，草拟提纲。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第二步，一气呵成，写作初稿。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第三步，精雕细刻，修改定稿。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305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78422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81642" y="181579"/>
            <a:ext cx="7527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9.4.1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研究成果呈现的常见形式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教研论文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）论文撰写的艺术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第一，材料新颖。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第二，主线清晰。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第三，立足实践。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第四，小中见大。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第五，符合规范。</a:t>
            </a:r>
          </a:p>
        </p:txBody>
      </p:sp>
    </p:spTree>
    <p:extLst>
      <p:ext uri="{BB962C8B-B14F-4D97-AF65-F5344CB8AC3E}">
        <p14:creationId xmlns:p14="http://schemas.microsoft.com/office/powerpoint/2010/main" val="3118725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78422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81642" y="181579"/>
            <a:ext cx="7527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9.4.1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研究成果呈现的常见形式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调研报告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）调研的缘由和目的意义；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）调研的内容、对象、方法和结果；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）对调研结果的分析和讨论；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）调研结论；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）对策建议。</a:t>
            </a:r>
          </a:p>
        </p:txBody>
      </p:sp>
    </p:spTree>
    <p:extLst>
      <p:ext uri="{BB962C8B-B14F-4D97-AF65-F5344CB8AC3E}">
        <p14:creationId xmlns:p14="http://schemas.microsoft.com/office/powerpoint/2010/main" val="85164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78422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81642" y="181579"/>
            <a:ext cx="7527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9.4.1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研究成果呈现的常见形式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教育随笔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“短平快”。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）显著共性与鲜明个性相融合的言语风格。 </a:t>
            </a:r>
          </a:p>
        </p:txBody>
      </p:sp>
    </p:spTree>
    <p:extLst>
      <p:ext uri="{BB962C8B-B14F-4D97-AF65-F5344CB8AC3E}">
        <p14:creationId xmlns:p14="http://schemas.microsoft.com/office/powerpoint/2010/main" val="2848145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6" y="181579"/>
            <a:ext cx="6944190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81642" y="181579"/>
            <a:ext cx="6858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9.4.2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研究成果的发表与推广应用 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0117" y="1416160"/>
            <a:ext cx="9771765" cy="501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、研究成果的发表 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）论文发表标准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）关于作者和单位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）论文投稿技巧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、研究成果的推广应用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）正确认识教学研究成果的推广应用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）教学研究成果推广应用的几种形式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第一，沙龙式推广；  第二，宣传式推广；  第三，文本式推广；  第四，报告式推广；  第五，展示式推广； 第六，指导式推广。</a:t>
            </a:r>
          </a:p>
        </p:txBody>
      </p:sp>
    </p:spTree>
    <p:extLst>
      <p:ext uri="{BB962C8B-B14F-4D97-AF65-F5344CB8AC3E}">
        <p14:creationId xmlns:p14="http://schemas.microsoft.com/office/powerpoint/2010/main" val="274268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D:\360data\重要数据\桌面\rolled newspaper (5)副本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0441"/>
            <a:ext cx="12192000" cy="613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A_库_矩形 6"/>
          <p:cNvSpPr/>
          <p:nvPr>
            <p:custDataLst>
              <p:tags r:id="rId1"/>
            </p:custDataLst>
          </p:nvPr>
        </p:nvSpPr>
        <p:spPr>
          <a:xfrm>
            <a:off x="0" y="1"/>
            <a:ext cx="12192000" cy="1003610"/>
          </a:xfrm>
          <a:prstGeom prst="rect">
            <a:avLst/>
          </a:prstGeom>
          <a:solidFill>
            <a:srgbClr val="3143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PA_库_矩形 6"/>
          <p:cNvSpPr/>
          <p:nvPr>
            <p:custDataLst>
              <p:tags r:id="rId2"/>
            </p:custDataLst>
          </p:nvPr>
        </p:nvSpPr>
        <p:spPr>
          <a:xfrm>
            <a:off x="0" y="5854390"/>
            <a:ext cx="12192000" cy="1003610"/>
          </a:xfrm>
          <a:prstGeom prst="rect">
            <a:avLst/>
          </a:prstGeom>
          <a:solidFill>
            <a:srgbClr val="3143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-1560405" y="2500918"/>
            <a:ext cx="153128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spc="500" dirty="0">
                <a:solidFill>
                  <a:srgbClr val="002060"/>
                </a:solidFill>
                <a:latin typeface="Microsoft YaHei" charset="0"/>
                <a:ea typeface="Microsoft YaHei" charset="0"/>
                <a:cs typeface="Microsoft YaHei" charset="0"/>
              </a:rPr>
              <a:t>谢 谢 </a:t>
            </a:r>
            <a:r>
              <a:rPr lang="en-US" altLang="zh-CN" sz="8800" spc="500" dirty="0">
                <a:solidFill>
                  <a:srgbClr val="002060"/>
                </a:solidFill>
                <a:latin typeface="Microsoft YaHei" charset="0"/>
                <a:ea typeface="Microsoft YaHei" charset="0"/>
                <a:cs typeface="Microsoft YaHei" charset="0"/>
              </a:rPr>
              <a:t>!</a:t>
            </a:r>
            <a:endParaRPr lang="zh-CN" altLang="en-US" sz="8800" spc="500" dirty="0">
              <a:solidFill>
                <a:srgbClr val="002060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63" y="139079"/>
            <a:ext cx="725453" cy="72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01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307">
        <p:fade/>
      </p:transition>
    </mc:Choice>
    <mc:Fallback xmlns="">
      <p:transition spd="med" advTm="11307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654233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851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9.1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数学教学研究的意义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252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9.1.1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教学与研究的关系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9.1.2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教学研究促进教师专业化发展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281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660257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0" y="237176"/>
            <a:ext cx="63272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9.1.1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教学与研究的关系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、教学研究和教学实践相结合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）教学研究离不开教学实践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）教学实践也离不开教学研究</a:t>
            </a:r>
          </a:p>
        </p:txBody>
      </p:sp>
    </p:spTree>
    <p:extLst>
      <p:ext uri="{BB962C8B-B14F-4D97-AF65-F5344CB8AC3E}">
        <p14:creationId xmlns:p14="http://schemas.microsoft.com/office/powerpoint/2010/main" val="163367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660257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0" y="237176"/>
            <a:ext cx="63272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9.1.1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教学与研究的关系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、教学研究和教学实践的区别</a:t>
            </a:r>
          </a:p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首先，两者的直接对象不同。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其次，两者的工作承担者不尽相同。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第三，两者的工作侧重点不同。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第四，两者对教学目标的影响不同。</a:t>
            </a:r>
          </a:p>
        </p:txBody>
      </p:sp>
    </p:spTree>
    <p:extLst>
      <p:ext uri="{BB962C8B-B14F-4D97-AF65-F5344CB8AC3E}">
        <p14:creationId xmlns:p14="http://schemas.microsoft.com/office/powerpoint/2010/main" val="145521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660257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0" y="237176"/>
            <a:ext cx="63272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9.1.1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教学与研究的关系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、不断追求教学研究的高境界</a:t>
            </a:r>
          </a:p>
          <a:p>
            <a:pPr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教师的成长往往要经历由低到高的三种境界：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一是常规教学，属模仿型；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二是专项教研，属独立型；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三是全面教改，属创造型。</a:t>
            </a:r>
          </a:p>
        </p:txBody>
      </p:sp>
    </p:spTree>
    <p:extLst>
      <p:ext uri="{BB962C8B-B14F-4D97-AF65-F5344CB8AC3E}">
        <p14:creationId xmlns:p14="http://schemas.microsoft.com/office/powerpoint/2010/main" val="38238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7238104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0" y="237176"/>
            <a:ext cx="6810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9.1.2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教学研究促进教师专业化发展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、教师是教学研究的主体力量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、研究是教师学者化的根本途径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、教师应积极开展教学行动研究</a:t>
            </a:r>
          </a:p>
        </p:txBody>
      </p:sp>
    </p:spTree>
    <p:extLst>
      <p:ext uri="{BB962C8B-B14F-4D97-AF65-F5344CB8AC3E}">
        <p14:creationId xmlns:p14="http://schemas.microsoft.com/office/powerpoint/2010/main" val="227200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6" y="181579"/>
            <a:ext cx="4331618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851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9.2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研究问题的选择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9.2.1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如何从实践中发现问题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9.2.2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如何选择有意义的研究问题</a:t>
            </a:r>
          </a:p>
        </p:txBody>
      </p:sp>
    </p:spTree>
    <p:extLst>
      <p:ext uri="{BB962C8B-B14F-4D97-AF65-F5344CB8AC3E}">
        <p14:creationId xmlns:p14="http://schemas.microsoft.com/office/powerpoint/2010/main" val="2861450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6100547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81642" y="181579"/>
            <a:ext cx="6810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9.2.1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如何从实践中发现问题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9771765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将教学中迫切需要解决的问题直接转化为研究课题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）“大众数学”及其在中国的实践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）中小学数学教育研究专项课题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从教学实践的疑难、矛盾、困境处去发现研究课题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在具体的教学场景和他人的交流中来捕捉研究课题</a:t>
            </a:r>
          </a:p>
        </p:txBody>
      </p:sp>
    </p:spTree>
    <p:extLst>
      <p:ext uri="{BB962C8B-B14F-4D97-AF65-F5344CB8AC3E}">
        <p14:creationId xmlns:p14="http://schemas.microsoft.com/office/powerpoint/2010/main" val="164179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>
          <a:defRPr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主题1" id="{68AED96C-2D05-4F86-9B4B-75C251B7065E}" vid="{8E48C31E-A04F-48DD-90EF-B317FA03F75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1231</Words>
  <Application>Microsoft Office PowerPoint</Application>
  <PresentationFormat>宽屏</PresentationFormat>
  <Paragraphs>195</Paragraphs>
  <Slides>27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等线</vt:lpstr>
      <vt:lpstr>等线 Light</vt:lpstr>
      <vt:lpstr>宋体</vt:lpstr>
      <vt:lpstr>Microsoft YaHei</vt:lpstr>
      <vt:lpstr>Microsoft YaHei</vt:lpstr>
      <vt:lpstr>Arial</vt:lpstr>
      <vt:lpstr>Calibri</vt:lpstr>
      <vt:lpstr>Segoe UI Semilight</vt:lpstr>
      <vt:lpstr>Times New Roman</vt:lpstr>
      <vt:lpstr>Wingdings</vt:lpstr>
      <vt:lpstr>主题1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Yiming Cao</cp:lastModifiedBy>
  <cp:revision>550</cp:revision>
  <dcterms:created xsi:type="dcterms:W3CDTF">2015-05-05T08:02:00Z</dcterms:created>
  <dcterms:modified xsi:type="dcterms:W3CDTF">2022-07-28T00:31:37Z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