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Lst>
  <p:notesMasterIdLst>
    <p:notesMasterId r:id="rId25"/>
  </p:notesMasterIdLst>
  <p:sldIdLst>
    <p:sldId id="399" r:id="rId3"/>
    <p:sldId id="472" r:id="rId4"/>
    <p:sldId id="400" r:id="rId5"/>
    <p:sldId id="526" r:id="rId6"/>
    <p:sldId id="527" r:id="rId7"/>
    <p:sldId id="528" r:id="rId8"/>
    <p:sldId id="529" r:id="rId9"/>
    <p:sldId id="530" r:id="rId10"/>
    <p:sldId id="531" r:id="rId11"/>
    <p:sldId id="532" r:id="rId12"/>
    <p:sldId id="533" r:id="rId13"/>
    <p:sldId id="534" r:id="rId14"/>
    <p:sldId id="535" r:id="rId15"/>
    <p:sldId id="536" r:id="rId16"/>
    <p:sldId id="537" r:id="rId17"/>
    <p:sldId id="538" r:id="rId18"/>
    <p:sldId id="539" r:id="rId19"/>
    <p:sldId id="540" r:id="rId20"/>
    <p:sldId id="541" r:id="rId21"/>
    <p:sldId id="542" r:id="rId22"/>
    <p:sldId id="543" r:id="rId23"/>
    <p:sldId id="30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4455"/>
    <a:srgbClr val="314371"/>
    <a:srgbClr val="2540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00" autoAdjust="0"/>
    <p:restoredTop sz="85194" autoAdjust="0"/>
  </p:normalViewPr>
  <p:slideViewPr>
    <p:cSldViewPr snapToGrid="0">
      <p:cViewPr varScale="1">
        <p:scale>
          <a:sx n="86" d="100"/>
          <a:sy n="86" d="100"/>
        </p:scale>
        <p:origin x="90" y="288"/>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B4AB03-2860-45B8-A0D7-FC995FC3A829}" type="datetimeFigureOut">
              <a:rPr lang="zh-CN" altLang="en-US" smtClean="0"/>
              <a:t>2022/7/28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39F219-1042-48FF-8657-2E904DD7C54C}" type="slidenum">
              <a:rPr lang="zh-CN" altLang="en-US" smtClean="0"/>
              <a:t>‹#›</a:t>
            </a:fld>
            <a:endParaRPr lang="zh-CN" altLang="en-US"/>
          </a:p>
        </p:txBody>
      </p:sp>
    </p:spTree>
    <p:extLst>
      <p:ext uri="{BB962C8B-B14F-4D97-AF65-F5344CB8AC3E}">
        <p14:creationId xmlns:p14="http://schemas.microsoft.com/office/powerpoint/2010/main" val="16056652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439F219-1042-48FF-8657-2E904DD7C54C}"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055866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680305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115747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118261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39311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57573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818174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0154072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1656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20368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18458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18014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64106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81602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97327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62666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2325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589678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8130144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CB7059-5012-4BE8-B9AC-16C559751B5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80222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rgbClr val="41445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278741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1712806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1" y="274640"/>
            <a:ext cx="8026400" cy="5851525"/>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5817918"/>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1"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1"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6283403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32652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333879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012779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60532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42927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328610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101018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89046484"/>
      </p:ext>
    </p:extLst>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2421516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4193947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8135225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7400011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5" y="4406902"/>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5"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952587430"/>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1"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26872477"/>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99148665"/>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76770025"/>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144940624"/>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4" y="273052"/>
            <a:ext cx="681566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63287042"/>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42174089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rgbClr val="FFFFFF"/>
          </a:fgClr>
          <a:bgClr>
            <a:srgbClr val="E8E8E6"/>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1" y="1600202"/>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99"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3"/>
          </p:nvPr>
        </p:nvSpPr>
        <p:spPr>
          <a:xfrm>
            <a:off x="4165601"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1723740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spd="slow"/>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2022/7/28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07967929"/>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descr="D:\360data\重要数据\桌面\rolled newspaper (5)副本.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5"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8"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10" name="文本框 9"/>
          <p:cNvSpPr txBox="1"/>
          <p:nvPr/>
        </p:nvSpPr>
        <p:spPr>
          <a:xfrm>
            <a:off x="2634621" y="4227075"/>
            <a:ext cx="6922754" cy="523216"/>
          </a:xfrm>
          <a:prstGeom prst="rect">
            <a:avLst/>
          </a:prstGeom>
          <a:noFill/>
        </p:spPr>
        <p:txBody>
          <a:bodyPr wrap="square" lIns="91436" tIns="45718" rIns="91436" bIns="45718"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rPr>
              <a:t>主讲</a:t>
            </a:r>
            <a:r>
              <a:rPr kumimoji="0" lang="zh-CN" altLang="en-US" sz="2800" b="0" i="0" u="none" strike="noStrike" kern="1200" cap="none" spc="0" normalizeH="0" baseline="0" noProof="0">
                <a:ln>
                  <a:noFill/>
                </a:ln>
                <a:solidFill>
                  <a:srgbClr val="44546A"/>
                </a:solidFill>
                <a:effectLst/>
                <a:uLnTx/>
                <a:uFillTx/>
                <a:latin typeface="微软雅黑" panose="020B0503020204020204" pitchFamily="34" charset="-122"/>
                <a:ea typeface="微软雅黑" panose="020B0503020204020204" pitchFamily="34" charset="-122"/>
                <a:cs typeface="+mn-cs"/>
              </a:rPr>
              <a:t>教师：</a:t>
            </a:r>
            <a:endParaRPr kumimoji="0" lang="zh-CN" altLang="en-US" sz="2800" b="0" i="0" u="none" strike="noStrike" kern="1200" cap="none" spc="0" normalizeH="0" baseline="0" noProof="0" dirty="0">
              <a:ln>
                <a:noFill/>
              </a:ln>
              <a:solidFill>
                <a:srgbClr val="44546A"/>
              </a:solidFill>
              <a:effectLst/>
              <a:uLnTx/>
              <a:uFillTx/>
              <a:latin typeface="Segoe UI Semilight" panose="020B0402040204020203" pitchFamily="34" charset="0"/>
              <a:ea typeface="微软雅黑" panose="020B0503020204020204" pitchFamily="34" charset="-122"/>
              <a:cs typeface="Segoe UI Semilight" panose="020B0402040204020203" pitchFamily="34" charset="0"/>
            </a:endParaRPr>
          </a:p>
        </p:txBody>
      </p:sp>
      <p:sp>
        <p:nvSpPr>
          <p:cNvPr id="15" name="文本框 14"/>
          <p:cNvSpPr txBox="1"/>
          <p:nvPr/>
        </p:nvSpPr>
        <p:spPr>
          <a:xfrm>
            <a:off x="3138963" y="1934051"/>
            <a:ext cx="5914070" cy="584773"/>
          </a:xfrm>
          <a:prstGeom prst="rect">
            <a:avLst/>
          </a:prstGeom>
          <a:noFill/>
        </p:spPr>
        <p:txBody>
          <a:bodyPr wrap="square" lIns="91438" tIns="45719" rIns="91438" bIns="45719"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第七章</a:t>
            </a:r>
            <a:r>
              <a:rPr kumimoji="0" lang="en-US" altLang="zh-CN"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	</a:t>
            </a:r>
            <a:r>
              <a:rPr kumimoji="0" lang="zh-CN" altLang="en-US" sz="3200" b="0" i="0" u="none" strike="noStrike" kern="1200" cap="none" spc="600" normalizeH="0" baseline="0" noProof="0" dirty="0">
                <a:ln>
                  <a:noFill/>
                </a:ln>
                <a:solidFill>
                  <a:srgbClr val="314371"/>
                </a:solidFill>
                <a:effectLst/>
                <a:uLnTx/>
                <a:uFillTx/>
                <a:latin typeface="微软雅黑" panose="020B0503020204020204" pitchFamily="34" charset="-122"/>
                <a:ea typeface="微软雅黑" panose="020B0503020204020204" pitchFamily="34" charset="-122"/>
                <a:cs typeface="+mn-cs"/>
              </a:rPr>
              <a:t>小学数学能力培养</a:t>
            </a:r>
          </a:p>
        </p:txBody>
      </p:sp>
    </p:spTree>
    <p:extLst>
      <p:ext uri="{BB962C8B-B14F-4D97-AF65-F5344CB8AC3E}">
        <p14:creationId xmlns:p14="http://schemas.microsoft.com/office/powerpoint/2010/main" val="673373546"/>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  </a:t>
            </a:r>
            <a:r>
              <a:rPr lang="zh-CN" altLang="en-US" sz="3200" b="1" dirty="0">
                <a:latin typeface="微软雅黑" panose="020B0503020204020204" charset="-122"/>
                <a:ea typeface="微软雅黑" panose="020B0503020204020204" charset="-122"/>
                <a:sym typeface="微软雅黑" panose="020B0503020204020204" charset="-122"/>
              </a:rPr>
              <a:t>推理能力</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52004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7.2.1 </a:t>
            </a:r>
            <a:r>
              <a:rPr lang="zh-CN" altLang="en-US" sz="2800" dirty="0">
                <a:latin typeface="微软雅黑" panose="020B0503020204020204" pitchFamily="34" charset="-122"/>
                <a:ea typeface="微软雅黑" panose="020B0503020204020204" pitchFamily="34" charset="-122"/>
              </a:rPr>
              <a:t>推理能力的基本内涵</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7.2.2 </a:t>
            </a:r>
            <a:r>
              <a:rPr lang="zh-CN" altLang="en-US" sz="2800" dirty="0">
                <a:latin typeface="微软雅黑" panose="020B0503020204020204" pitchFamily="34" charset="-122"/>
                <a:ea typeface="微软雅黑" panose="020B0503020204020204" pitchFamily="34" charset="-122"/>
              </a:rPr>
              <a:t>推理能力培养的策略</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7.2.3 </a:t>
            </a:r>
            <a:r>
              <a:rPr lang="zh-CN" altLang="en-US" sz="2800" dirty="0">
                <a:latin typeface="微软雅黑" panose="020B0503020204020204" pitchFamily="34" charset="-122"/>
                <a:ea typeface="微软雅黑" panose="020B0503020204020204" pitchFamily="34" charset="-122"/>
              </a:rPr>
              <a:t>推理能力培养的案例分析</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5079011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4053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57982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7.2.1 </a:t>
            </a:r>
            <a:r>
              <a:rPr lang="zh-CN" altLang="en-US" sz="3200" b="1" dirty="0">
                <a:latin typeface="微软雅黑" panose="020B0503020204020204" charset="-122"/>
                <a:ea typeface="微软雅黑" panose="020B0503020204020204" charset="-122"/>
                <a:sym typeface="微软雅黑" panose="020B0503020204020204" charset="-122"/>
              </a:rPr>
              <a:t>推理能力的基本内涵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325880" y="1416159"/>
            <a:ext cx="9784080" cy="5013039"/>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推理指由一个或几个判断推出新的判断的思维过程，包括前提和结论两个部分。推理是数学的基本思维方式，也是人们学习和生活中经常使用的思维方式。</a:t>
            </a:r>
          </a:p>
          <a:p>
            <a:pPr>
              <a:lnSpc>
                <a:spcPct val="150000"/>
              </a:lnSpc>
            </a:pPr>
            <a:r>
              <a:rPr lang="zh-CN" altLang="en-US" sz="2400" dirty="0">
                <a:latin typeface="微软雅黑" panose="020B0503020204020204" pitchFamily="34" charset="-122"/>
                <a:ea typeface="微软雅黑" panose="020B0503020204020204" pitchFamily="34" charset="-122"/>
              </a:rPr>
              <a:t>      推理一般包括合情推理和演绎推理。</a:t>
            </a:r>
          </a:p>
          <a:p>
            <a:pPr>
              <a:lnSpc>
                <a:spcPct val="150000"/>
              </a:lnSpc>
            </a:pPr>
            <a:r>
              <a:rPr lang="zh-CN" altLang="en-US" sz="2400" dirty="0">
                <a:latin typeface="微软雅黑" panose="020B0503020204020204" pitchFamily="34" charset="-122"/>
                <a:ea typeface="微软雅黑" panose="020B0503020204020204" pitchFamily="34" charset="-122"/>
              </a:rPr>
              <a:t>      合情推理是从已有的事实出发，凭借经验和直觉，通过归纳和类比等方式推断某些结果；</a:t>
            </a:r>
          </a:p>
          <a:p>
            <a:pPr>
              <a:lnSpc>
                <a:spcPct val="150000"/>
              </a:lnSpc>
            </a:pPr>
            <a:r>
              <a:rPr lang="zh-CN" altLang="en-US" sz="2400" dirty="0">
                <a:latin typeface="微软雅黑" panose="020B0503020204020204" pitchFamily="34" charset="-122"/>
                <a:ea typeface="微软雅黑" panose="020B0503020204020204" pitchFamily="34" charset="-122"/>
              </a:rPr>
              <a:t>       演绎推理是从已有的事实和确定的规则出发，按照逻辑推理的法则证明和计算的过程。在小学阶段重点是培养学生的合情推理能力和初步的演绎推理能力。</a:t>
            </a:r>
          </a:p>
        </p:txBody>
      </p:sp>
    </p:spTree>
    <p:extLst>
      <p:ext uri="{BB962C8B-B14F-4D97-AF65-F5344CB8AC3E}">
        <p14:creationId xmlns:p14="http://schemas.microsoft.com/office/powerpoint/2010/main" val="96222192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7.2.2 </a:t>
            </a:r>
            <a:r>
              <a:rPr lang="zh-CN" altLang="en-US" sz="3200" b="1" dirty="0">
                <a:latin typeface="微软雅黑" panose="020B0503020204020204" charset="-122"/>
                <a:ea typeface="微软雅黑" panose="020B0503020204020204" charset="-122"/>
                <a:sym typeface="微软雅黑" panose="020B0503020204020204" charset="-122"/>
              </a:rPr>
              <a:t>推理能力培养的策略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、建立合情推理和演绎推理的关联性</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）培养学生运用合情推理提出猜想的意识</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）培养学生运用演绎推理验证猜想的意识</a:t>
            </a:r>
          </a:p>
        </p:txBody>
      </p:sp>
    </p:spTree>
    <p:extLst>
      <p:ext uri="{BB962C8B-B14F-4D97-AF65-F5344CB8AC3E}">
        <p14:creationId xmlns:p14="http://schemas.microsoft.com/office/powerpoint/2010/main" val="278461389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7.2.2 </a:t>
            </a:r>
            <a:r>
              <a:rPr lang="zh-CN" altLang="en-US" sz="3200" b="1" dirty="0">
                <a:latin typeface="微软雅黑" panose="020B0503020204020204" charset="-122"/>
                <a:ea typeface="微软雅黑" panose="020B0503020204020204" charset="-122"/>
                <a:sym typeface="微软雅黑" panose="020B0503020204020204" charset="-122"/>
              </a:rPr>
              <a:t>推理能力培养的策略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、使学生的思维逐步严密 </a:t>
            </a:r>
          </a:p>
          <a:p>
            <a:pPr>
              <a:lnSpc>
                <a:spcPct val="150000"/>
              </a:lnSpc>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）教学环节层层递进</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）引导学生有条理的思考</a:t>
            </a:r>
          </a:p>
        </p:txBody>
      </p:sp>
    </p:spTree>
    <p:extLst>
      <p:ext uri="{BB962C8B-B14F-4D97-AF65-F5344CB8AC3E}">
        <p14:creationId xmlns:p14="http://schemas.microsoft.com/office/powerpoint/2010/main" val="137705364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7.2.2 </a:t>
            </a:r>
            <a:r>
              <a:rPr lang="zh-CN" altLang="en-US" sz="3200" b="1" dirty="0">
                <a:latin typeface="微软雅黑" panose="020B0503020204020204" charset="-122"/>
                <a:ea typeface="微软雅黑" panose="020B0503020204020204" charset="-122"/>
                <a:sym typeface="微软雅黑" panose="020B0503020204020204" charset="-122"/>
              </a:rPr>
              <a:t>推理能力培养的策略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．体会一些基本的推理模式</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小学生数学学习过程中的推理很大程度上是依赖直观展开的。在小学里，要培养学生的推理能力，应该渗透一些基本的推理模式，通过学生熟悉的具体事例，使他们领会推理的特点，从中得到启发，这对学生的推理能力的培养具有重要的意义。</a:t>
            </a:r>
          </a:p>
        </p:txBody>
      </p:sp>
    </p:spTree>
    <p:extLst>
      <p:ext uri="{BB962C8B-B14F-4D97-AF65-F5344CB8AC3E}">
        <p14:creationId xmlns:p14="http://schemas.microsoft.com/office/powerpoint/2010/main" val="148819745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4053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57982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7.2.3 </a:t>
            </a:r>
            <a:r>
              <a:rPr lang="zh-CN" altLang="en-US" sz="3200" b="1" dirty="0">
                <a:latin typeface="微软雅黑" panose="020B0503020204020204" charset="-122"/>
                <a:ea typeface="微软雅黑" panose="020B0503020204020204" charset="-122"/>
                <a:sym typeface="微软雅黑" panose="020B0503020204020204" charset="-122"/>
              </a:rPr>
              <a:t>推理能力培养的案例分析</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057716" y="933147"/>
            <a:ext cx="9771765"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发现规律</a:t>
            </a:r>
            <a:r>
              <a:rPr lang="en-US" altLang="zh-CN" sz="2400" dirty="0">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几何直观的运用</a:t>
            </a:r>
            <a:r>
              <a:rPr lang="en-US" altLang="zh-CN" sz="2400" dirty="0">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线段图的作用</a:t>
            </a:r>
            <a:endParaRPr lang="en-US" altLang="zh-CN"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b="1" dirty="0">
                <a:latin typeface="微软雅黑" panose="020B0503020204020204" pitchFamily="34" charset="-122"/>
                <a:ea typeface="微软雅黑" panose="020B0503020204020204" pitchFamily="34" charset="-122"/>
              </a:rPr>
              <a:t>义务教育课标中</a:t>
            </a:r>
            <a:r>
              <a:rPr lang="en-US" altLang="zh-CN" sz="2400" b="1" dirty="0">
                <a:latin typeface="微软雅黑" panose="020B0503020204020204" pitchFamily="34" charset="-122"/>
                <a:ea typeface="微软雅黑" panose="020B0503020204020204" pitchFamily="34" charset="-122"/>
              </a:rPr>
              <a:t> “</a:t>
            </a:r>
            <a:r>
              <a:rPr lang="zh-CN" altLang="en-US" sz="2400" b="1" dirty="0">
                <a:latin typeface="微软雅黑" panose="020B0503020204020204" pitchFamily="34" charset="-122"/>
                <a:ea typeface="微软雅黑" panose="020B0503020204020204" pitchFamily="34" charset="-122"/>
              </a:rPr>
              <a:t>统计与概率”的内容构成</a:t>
            </a:r>
          </a:p>
          <a:p>
            <a:pPr>
              <a:lnSpc>
                <a:spcPct val="150000"/>
              </a:lnSpc>
            </a:pPr>
            <a:r>
              <a:rPr lang="zh-CN" altLang="en-US" sz="2400" dirty="0">
                <a:latin typeface="微软雅黑" panose="020B0503020204020204" pitchFamily="34" charset="-122"/>
                <a:ea typeface="微软雅黑" panose="020B0503020204020204" pitchFamily="34" charset="-122"/>
              </a:rPr>
              <a:t>小学统计与概率的主要内容</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数据分类；</a:t>
            </a:r>
            <a:endParaRPr lang="en-US" altLang="zh-CN"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数据的收集；</a:t>
            </a:r>
            <a:endParaRPr lang="en-US" altLang="zh-CN"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整理与表达；</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随机现象发生的可能性</a:t>
            </a:r>
          </a:p>
        </p:txBody>
      </p:sp>
    </p:spTree>
    <p:extLst>
      <p:ext uri="{BB962C8B-B14F-4D97-AF65-F5344CB8AC3E}">
        <p14:creationId xmlns:p14="http://schemas.microsoft.com/office/powerpoint/2010/main" val="304395455"/>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  </a:t>
            </a:r>
            <a:r>
              <a:rPr lang="zh-CN" altLang="en-US" sz="3200" b="1" dirty="0">
                <a:latin typeface="微软雅黑" panose="020B0503020204020204" charset="-122"/>
                <a:ea typeface="微软雅黑" panose="020B0503020204020204" charset="-122"/>
                <a:sym typeface="微软雅黑" panose="020B0503020204020204" charset="-122"/>
              </a:rPr>
              <a:t>问题解决能力</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52004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7.3.1 </a:t>
            </a:r>
            <a:r>
              <a:rPr lang="zh-CN" altLang="en-US" sz="2800" dirty="0">
                <a:latin typeface="微软雅黑" panose="020B0503020204020204" pitchFamily="34" charset="-122"/>
                <a:ea typeface="微软雅黑" panose="020B0503020204020204" pitchFamily="34" charset="-122"/>
              </a:rPr>
              <a:t>问题解决能力的基本内涵</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7.3.2 </a:t>
            </a:r>
            <a:r>
              <a:rPr lang="zh-CN" altLang="en-US" sz="2800" dirty="0">
                <a:latin typeface="微软雅黑" panose="020B0503020204020204" pitchFamily="34" charset="-122"/>
                <a:ea typeface="微软雅黑" panose="020B0503020204020204" pitchFamily="34" charset="-122"/>
              </a:rPr>
              <a:t>问题解决能力培养的策略</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7.3.3 </a:t>
            </a:r>
            <a:r>
              <a:rPr lang="zh-CN" altLang="en-US" sz="2800" dirty="0">
                <a:latin typeface="微软雅黑" panose="020B0503020204020204" pitchFamily="34" charset="-122"/>
                <a:ea typeface="微软雅黑" panose="020B0503020204020204" pitchFamily="34" charset="-122"/>
              </a:rPr>
              <a:t>问题解决能力培养的案例分析</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8519422"/>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51202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81353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7.3.1 </a:t>
            </a:r>
            <a:r>
              <a:rPr lang="zh-CN" altLang="en-US" sz="3200" b="1" dirty="0">
                <a:latin typeface="微软雅黑" panose="020B0503020204020204" charset="-122"/>
                <a:ea typeface="微软雅黑" panose="020B0503020204020204" charset="-122"/>
                <a:sym typeface="微软雅黑" panose="020B0503020204020204" charset="-122"/>
              </a:rPr>
              <a:t>问题解决能力的基本内涵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、发现问题的能力</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、提出问题的能力</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、分析问题的能力</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）合理提出猜想</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）合理选择问题解决的途径</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、解决问题的能力</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）建立数学模型的能力</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）实际问题和数学问题相互转化</a:t>
            </a:r>
          </a:p>
        </p:txBody>
      </p:sp>
    </p:spTree>
    <p:extLst>
      <p:ext uri="{BB962C8B-B14F-4D97-AF65-F5344CB8AC3E}">
        <p14:creationId xmlns:p14="http://schemas.microsoft.com/office/powerpoint/2010/main" val="180740490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51202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81353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7.3.2 </a:t>
            </a:r>
            <a:r>
              <a:rPr lang="zh-CN" altLang="en-US" sz="3200" b="1" dirty="0">
                <a:latin typeface="微软雅黑" panose="020B0503020204020204" charset="-122"/>
                <a:ea typeface="微软雅黑" panose="020B0503020204020204" charset="-122"/>
                <a:sym typeface="微软雅黑" panose="020B0503020204020204" charset="-122"/>
              </a:rPr>
              <a:t>问题解决能力培养的策略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906236" cy="2797048"/>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、培养发现和提出问题的能力</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）设置情境引导学生发现和提出问题</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）提供发现问题的素材</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）教师提出问题应该对学生提出问题具有导向作用</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）为学生创造一个宽松和谐、具有民主气氛和探索氛围的学习环境</a:t>
            </a:r>
          </a:p>
        </p:txBody>
      </p:sp>
    </p:spTree>
    <p:extLst>
      <p:ext uri="{BB962C8B-B14F-4D97-AF65-F5344CB8AC3E}">
        <p14:creationId xmlns:p14="http://schemas.microsoft.com/office/powerpoint/2010/main" val="22097946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51202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81353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7.3.2 </a:t>
            </a:r>
            <a:r>
              <a:rPr lang="zh-CN" altLang="en-US" sz="3200" b="1" dirty="0">
                <a:latin typeface="微软雅黑" panose="020B0503020204020204" charset="-122"/>
                <a:ea typeface="微软雅黑" panose="020B0503020204020204" charset="-122"/>
                <a:sym typeface="微软雅黑" panose="020B0503020204020204" charset="-122"/>
              </a:rPr>
              <a:t>问题解决能力培养的策略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、鼓励解决问题的策略的基础化和多样化</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）使学生掌握一些基本的解决问题思路</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）鼓励解决问题策略的多样化</a:t>
            </a:r>
          </a:p>
        </p:txBody>
      </p:sp>
    </p:spTree>
    <p:extLst>
      <p:ext uri="{BB962C8B-B14F-4D97-AF65-F5344CB8AC3E}">
        <p14:creationId xmlns:p14="http://schemas.microsoft.com/office/powerpoint/2010/main" val="337461352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离页连接符 1"/>
          <p:cNvSpPr/>
          <p:nvPr/>
        </p:nvSpPr>
        <p:spPr>
          <a:xfrm>
            <a:off x="2345924" y="2196247"/>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7.1</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7" name="直接连接符 6"/>
          <p:cNvCxnSpPr>
            <a:cxnSpLocks/>
          </p:cNvCxnSpPr>
          <p:nvPr/>
        </p:nvCxnSpPr>
        <p:spPr>
          <a:xfrm>
            <a:off x="3257203" y="2821486"/>
            <a:ext cx="2318844" cy="0"/>
          </a:xfrm>
          <a:prstGeom prst="line">
            <a:avLst/>
          </a:prstGeom>
          <a:noFill/>
          <a:ln w="12700" cap="flat" cmpd="sng" algn="ctr">
            <a:solidFill>
              <a:srgbClr val="314371"/>
            </a:solidFill>
            <a:prstDash val="solid"/>
            <a:miter lim="800000"/>
          </a:ln>
          <a:effectLst/>
        </p:spPr>
      </p:cxnSp>
      <p:sp>
        <p:nvSpPr>
          <p:cNvPr id="17" name="文本框 5"/>
          <p:cNvSpPr txBox="1"/>
          <p:nvPr/>
        </p:nvSpPr>
        <p:spPr>
          <a:xfrm>
            <a:off x="3486538" y="2155569"/>
            <a:ext cx="1826141"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运算能力</a:t>
            </a:r>
          </a:p>
        </p:txBody>
      </p:sp>
      <p:sp>
        <p:nvSpPr>
          <p:cNvPr id="29" name="矩形 42"/>
          <p:cNvSpPr/>
          <p:nvPr/>
        </p:nvSpPr>
        <p:spPr>
          <a:xfrm>
            <a:off x="-1" y="2"/>
            <a:ext cx="3257204" cy="5557996"/>
          </a:xfrm>
          <a:custGeom>
            <a:avLst/>
            <a:gdLst/>
            <a:ahLst/>
            <a:cxnLst/>
            <a:rect l="l" t="t" r="r" b="b"/>
            <a:pathLst>
              <a:path w="2443221" h="4630591">
                <a:moveTo>
                  <a:pt x="0" y="0"/>
                </a:moveTo>
                <a:lnTo>
                  <a:pt x="2443221" y="0"/>
                </a:lnTo>
                <a:lnTo>
                  <a:pt x="0" y="4630591"/>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314371"/>
              </a:solidFill>
              <a:effectLst/>
              <a:uLnTx/>
              <a:uFillTx/>
              <a:latin typeface="Calibri"/>
              <a:ea typeface="宋体" panose="02010600030101010101" pitchFamily="2" charset="-122"/>
              <a:cs typeface="+mn-cs"/>
            </a:endParaRPr>
          </a:p>
        </p:txBody>
      </p:sp>
      <p:sp>
        <p:nvSpPr>
          <p:cNvPr id="31" name="矩形 42"/>
          <p:cNvSpPr/>
          <p:nvPr/>
        </p:nvSpPr>
        <p:spPr>
          <a:xfrm flipV="1">
            <a:off x="-1" y="3692150"/>
            <a:ext cx="2345925" cy="3167437"/>
          </a:xfrm>
          <a:custGeom>
            <a:avLst/>
            <a:gdLst/>
            <a:ahLst/>
            <a:cxnLst/>
            <a:rect l="l" t="t" r="r" b="b"/>
            <a:pathLst>
              <a:path w="2443221" h="4630591">
                <a:moveTo>
                  <a:pt x="0" y="0"/>
                </a:moveTo>
                <a:lnTo>
                  <a:pt x="2443221" y="0"/>
                </a:lnTo>
                <a:lnTo>
                  <a:pt x="0" y="4630591"/>
                </a:lnTo>
                <a:close/>
              </a:path>
            </a:pathLst>
          </a:custGeom>
          <a:solidFill>
            <a:srgbClr val="314371"/>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文本框 15"/>
          <p:cNvSpPr txBox="1"/>
          <p:nvPr/>
        </p:nvSpPr>
        <p:spPr>
          <a:xfrm>
            <a:off x="747232" y="406241"/>
            <a:ext cx="396220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sng" strike="noStrike" kern="1200" cap="none" spc="0" normalizeH="0" baseline="0" noProof="0" dirty="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CONTENT</a:t>
            </a:r>
            <a:endParaRPr kumimoji="0" lang="zh-CN" altLang="en-US" sz="3200" b="1" i="0" u="sng" strike="noStrike" kern="1200" cap="none" spc="0" normalizeH="0" baseline="0" noProof="0" dirty="0">
              <a:ln>
                <a:noFill/>
              </a:ln>
              <a:solidFill>
                <a:srgbClr val="254061"/>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4" name="文本占位符 5">
            <a:extLst>
              <a:ext uri="{FF2B5EF4-FFF2-40B4-BE49-F238E27FC236}">
                <a16:creationId xmlns:a16="http://schemas.microsoft.com/office/drawing/2014/main" id="{2EB287AE-AD76-4AED-B530-07D7FB0EA236}"/>
              </a:ext>
            </a:extLst>
          </p:cNvPr>
          <p:cNvSpPr txBox="1">
            <a:spLocks/>
          </p:cNvSpPr>
          <p:nvPr/>
        </p:nvSpPr>
        <p:spPr>
          <a:xfrm>
            <a:off x="1055964" y="1072344"/>
            <a:ext cx="3344742" cy="923331"/>
          </a:xfrm>
          <a:prstGeom prst="rect">
            <a:avLst/>
          </a:prstGeom>
        </p:spPr>
        <p:txBody>
          <a:bodyPr vert="horz" lIns="0" tIns="0" rIns="0" bIns="0" rtlCol="0">
            <a:noAutofit/>
          </a:bodyPr>
          <a:lstStyle>
            <a:lvl1pPr marL="0" indent="0" algn="ctr" defTabSz="914400" rtl="0" eaLnBrk="1" latinLnBrk="0" hangingPunct="1">
              <a:lnSpc>
                <a:spcPct val="120000"/>
              </a:lnSpc>
              <a:spcBef>
                <a:spcPts val="1000"/>
              </a:spcBef>
              <a:buFont typeface="Arial" panose="020B0604020202020204" pitchFamily="34" charset="0"/>
              <a:buNone/>
              <a:defRPr sz="9600" kern="1200" spc="300">
                <a:solidFill>
                  <a:schemeClr val="accent1"/>
                </a:solidFill>
                <a:latin typeface="+mj-ea"/>
                <a:ea typeface="+mj-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kern="1200" spc="3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spc="3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spc="3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zh-CN" altLang="en-US" sz="3200" b="0" i="0" u="none" strike="noStrike" kern="1200" cap="none" spc="300" normalizeH="0" baseline="0" noProof="0" dirty="0">
                <a:ln>
                  <a:noFill/>
                </a:ln>
                <a:solidFill>
                  <a:srgbClr val="254061"/>
                </a:solidFill>
                <a:effectLst/>
                <a:uLnTx/>
                <a:uFillTx/>
                <a:latin typeface="微软雅黑"/>
                <a:ea typeface="微软雅黑"/>
                <a:cs typeface="+mn-cs"/>
              </a:rPr>
              <a:t>本章内容</a:t>
            </a:r>
          </a:p>
        </p:txBody>
      </p:sp>
      <p:sp>
        <p:nvSpPr>
          <p:cNvPr id="20" name="流程图: 离页连接符 19">
            <a:extLst>
              <a:ext uri="{FF2B5EF4-FFF2-40B4-BE49-F238E27FC236}">
                <a16:creationId xmlns:a16="http://schemas.microsoft.com/office/drawing/2014/main" id="{B9E72D45-2BA6-305B-EF97-BD4535AE6D62}"/>
              </a:ext>
            </a:extLst>
          </p:cNvPr>
          <p:cNvSpPr/>
          <p:nvPr/>
        </p:nvSpPr>
        <p:spPr>
          <a:xfrm>
            <a:off x="2345577" y="3368107"/>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7.2</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21" name="直接连接符 20">
            <a:extLst>
              <a:ext uri="{FF2B5EF4-FFF2-40B4-BE49-F238E27FC236}">
                <a16:creationId xmlns:a16="http://schemas.microsoft.com/office/drawing/2014/main" id="{EF88C092-DD43-DCCE-FA6C-A53BC6727C51}"/>
              </a:ext>
            </a:extLst>
          </p:cNvPr>
          <p:cNvCxnSpPr>
            <a:cxnSpLocks/>
          </p:cNvCxnSpPr>
          <p:nvPr/>
        </p:nvCxnSpPr>
        <p:spPr>
          <a:xfrm>
            <a:off x="3256856" y="3993346"/>
            <a:ext cx="2318844" cy="0"/>
          </a:xfrm>
          <a:prstGeom prst="line">
            <a:avLst/>
          </a:prstGeom>
          <a:noFill/>
          <a:ln w="12700" cap="flat" cmpd="sng" algn="ctr">
            <a:solidFill>
              <a:srgbClr val="314371"/>
            </a:solidFill>
            <a:prstDash val="solid"/>
            <a:miter lim="800000"/>
          </a:ln>
          <a:effectLst/>
        </p:spPr>
      </p:cxnSp>
      <p:sp>
        <p:nvSpPr>
          <p:cNvPr id="22" name="文本框 5">
            <a:extLst>
              <a:ext uri="{FF2B5EF4-FFF2-40B4-BE49-F238E27FC236}">
                <a16:creationId xmlns:a16="http://schemas.microsoft.com/office/drawing/2014/main" id="{3C95EA84-B29C-CD3E-D4D1-5BC6A1DB1BAB}"/>
              </a:ext>
            </a:extLst>
          </p:cNvPr>
          <p:cNvSpPr txBox="1"/>
          <p:nvPr/>
        </p:nvSpPr>
        <p:spPr>
          <a:xfrm>
            <a:off x="3486191" y="3327429"/>
            <a:ext cx="1843774"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推理能力</a:t>
            </a:r>
          </a:p>
        </p:txBody>
      </p:sp>
      <p:sp>
        <p:nvSpPr>
          <p:cNvPr id="23" name="流程图: 离页连接符 22">
            <a:extLst>
              <a:ext uri="{FF2B5EF4-FFF2-40B4-BE49-F238E27FC236}">
                <a16:creationId xmlns:a16="http://schemas.microsoft.com/office/drawing/2014/main" id="{82C8B743-81D9-D050-9F90-C83FE1DDA848}"/>
              </a:ext>
            </a:extLst>
          </p:cNvPr>
          <p:cNvSpPr/>
          <p:nvPr/>
        </p:nvSpPr>
        <p:spPr>
          <a:xfrm>
            <a:off x="2345577" y="4537304"/>
            <a:ext cx="769482" cy="720153"/>
          </a:xfrm>
          <a:prstGeom prst="flowChartOffpageConnector">
            <a:avLst/>
          </a:prstGeom>
          <a:solidFill>
            <a:srgbClr val="31437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prstClr val="white"/>
                </a:solidFill>
                <a:effectLst/>
                <a:uLnTx/>
                <a:uFillTx/>
                <a:latin typeface="Arial" charset="0"/>
                <a:ea typeface="微软雅黑" charset="-122"/>
                <a:cs typeface="+mn-cs"/>
              </a:rPr>
              <a:t>7.3</a:t>
            </a:r>
            <a:endParaRPr kumimoji="0" lang="zh-CN" altLang="en-US" sz="3200" b="1" i="0" u="none" strike="noStrike" kern="0" cap="none" spc="0" normalizeH="0" baseline="0" noProof="0" dirty="0">
              <a:ln>
                <a:noFill/>
              </a:ln>
              <a:solidFill>
                <a:prstClr val="white"/>
              </a:solidFill>
              <a:effectLst/>
              <a:uLnTx/>
              <a:uFillTx/>
              <a:latin typeface="Arial" charset="0"/>
              <a:ea typeface="微软雅黑" charset="-122"/>
              <a:cs typeface="+mn-cs"/>
            </a:endParaRPr>
          </a:p>
        </p:txBody>
      </p:sp>
      <p:cxnSp>
        <p:nvCxnSpPr>
          <p:cNvPr id="24" name="直接连接符 23">
            <a:extLst>
              <a:ext uri="{FF2B5EF4-FFF2-40B4-BE49-F238E27FC236}">
                <a16:creationId xmlns:a16="http://schemas.microsoft.com/office/drawing/2014/main" id="{D3CA4227-A111-0135-869D-B92E6122E825}"/>
              </a:ext>
            </a:extLst>
          </p:cNvPr>
          <p:cNvCxnSpPr>
            <a:cxnSpLocks/>
          </p:cNvCxnSpPr>
          <p:nvPr/>
        </p:nvCxnSpPr>
        <p:spPr>
          <a:xfrm>
            <a:off x="3256856" y="5162543"/>
            <a:ext cx="3090156" cy="0"/>
          </a:xfrm>
          <a:prstGeom prst="line">
            <a:avLst/>
          </a:prstGeom>
          <a:noFill/>
          <a:ln w="12700" cap="flat" cmpd="sng" algn="ctr">
            <a:solidFill>
              <a:srgbClr val="314371"/>
            </a:solidFill>
            <a:prstDash val="solid"/>
            <a:miter lim="800000"/>
          </a:ln>
          <a:effectLst/>
        </p:spPr>
      </p:cxnSp>
      <p:sp>
        <p:nvSpPr>
          <p:cNvPr id="25" name="文本框 5">
            <a:extLst>
              <a:ext uri="{FF2B5EF4-FFF2-40B4-BE49-F238E27FC236}">
                <a16:creationId xmlns:a16="http://schemas.microsoft.com/office/drawing/2014/main" id="{30C69975-EFE7-73BE-5576-E76A6E5770B4}"/>
              </a:ext>
            </a:extLst>
          </p:cNvPr>
          <p:cNvSpPr txBox="1"/>
          <p:nvPr/>
        </p:nvSpPr>
        <p:spPr>
          <a:xfrm>
            <a:off x="3486191" y="4496626"/>
            <a:ext cx="2646878" cy="584775"/>
          </a:xfrm>
          <a:prstGeom prst="rect">
            <a:avLst/>
          </a:prstGeom>
          <a:noFill/>
        </p:spPr>
        <p:txBody>
          <a:bodyPr wrap="none" rtlCol="0">
            <a:spAutoFit/>
          </a:bodyPr>
          <a:lstStyle/>
          <a:p>
            <a:pPr lvl="0"/>
            <a:r>
              <a:rPr lang="zh-CN" altLang="en-US" sz="3200" dirty="0">
                <a:solidFill>
                  <a:prstClr val="black">
                    <a:lumMod val="65000"/>
                    <a:lumOff val="35000"/>
                  </a:prstClr>
                </a:solidFill>
                <a:latin typeface="微软雅黑" charset="-122"/>
                <a:ea typeface="微软雅黑" charset="-122"/>
              </a:rPr>
              <a:t>问题解决能力</a:t>
            </a:r>
          </a:p>
        </p:txBody>
      </p:sp>
    </p:spTree>
    <p:extLst>
      <p:ext uri="{BB962C8B-B14F-4D97-AF65-F5344CB8AC3E}">
        <p14:creationId xmlns:p14="http://schemas.microsoft.com/office/powerpoint/2010/main" val="4224174585"/>
      </p:ext>
    </p:extLst>
  </p:cSld>
  <p:clrMapOvr>
    <a:masterClrMapping/>
  </p:clrMapOvr>
  <mc:AlternateContent xmlns:mc="http://schemas.openxmlformats.org/markup-compatibility/2006" xmlns:p14="http://schemas.microsoft.com/office/powerpoint/2010/main">
    <mc:Choice Requires="p14">
      <p:transition spd="med" p14:dur="700" advTm="8658">
        <p:fade/>
      </p:transition>
    </mc:Choice>
    <mc:Fallback xmlns="">
      <p:transition spd="med" advTm="8658">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51202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81353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7.3.2 </a:t>
            </a:r>
            <a:r>
              <a:rPr lang="zh-CN" altLang="en-US" sz="3200" b="1" dirty="0">
                <a:latin typeface="微软雅黑" panose="020B0503020204020204" charset="-122"/>
                <a:ea typeface="微软雅黑" panose="020B0503020204020204" charset="-122"/>
                <a:sym typeface="微软雅黑" panose="020B0503020204020204" charset="-122"/>
              </a:rPr>
              <a:t>问题解决能力培养的策略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、注重学生问题解决的过程</a:t>
            </a:r>
          </a:p>
          <a:p>
            <a:pPr>
              <a:lnSpc>
                <a:spcPct val="150000"/>
              </a:lnSpc>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）利用画图将抽象问题转化为直观问题</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）利用画图检验问题解决结果</a:t>
            </a:r>
          </a:p>
        </p:txBody>
      </p:sp>
    </p:spTree>
    <p:extLst>
      <p:ext uri="{BB962C8B-B14F-4D97-AF65-F5344CB8AC3E}">
        <p14:creationId xmlns:p14="http://schemas.microsoft.com/office/powerpoint/2010/main" val="3565523887"/>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748738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7093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7.3.3  </a:t>
            </a:r>
            <a:r>
              <a:rPr lang="zh-CN" altLang="en-US" sz="3200" b="1" dirty="0">
                <a:latin typeface="微软雅黑" panose="020B0503020204020204" charset="-122"/>
                <a:ea typeface="微软雅黑" panose="020B0503020204020204" charset="-122"/>
                <a:sym typeface="微软雅黑" panose="020B0503020204020204" charset="-122"/>
              </a:rPr>
              <a:t>问题解决能力培养的案例分析</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1689052"/>
          </a:xfrm>
          <a:prstGeom prst="rect">
            <a:avLst/>
          </a:prstGeom>
          <a:noFill/>
        </p:spPr>
        <p:txBody>
          <a:bodyPr wrap="square" rtlCol="0">
            <a:spAutoFit/>
          </a:bodyPr>
          <a:lstStyle/>
          <a:p>
            <a:pPr>
              <a:lnSpc>
                <a:spcPct val="150000"/>
              </a:lnSpc>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三年级（下册）的解决问题案例</a:t>
            </a:r>
          </a:p>
          <a:p>
            <a:pPr>
              <a:lnSpc>
                <a:spcPct val="150000"/>
              </a:lnSpc>
            </a:pPr>
            <a:endParaRPr lang="zh-CN" altLang="en-US"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案例</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将知识融入学生的问题解决之中（糖葫芦与有余数乘法）</a:t>
            </a:r>
          </a:p>
        </p:txBody>
      </p:sp>
      <p:sp>
        <p:nvSpPr>
          <p:cNvPr id="7" name="矩形 6">
            <a:extLst>
              <a:ext uri="{FF2B5EF4-FFF2-40B4-BE49-F238E27FC236}">
                <a16:creationId xmlns:a16="http://schemas.microsoft.com/office/drawing/2014/main" id="{6CA8E2AD-D145-C7D6-A4FB-246572F3B440}"/>
              </a:ext>
            </a:extLst>
          </p:cNvPr>
          <p:cNvSpPr/>
          <p:nvPr/>
        </p:nvSpPr>
        <p:spPr>
          <a:xfrm>
            <a:off x="153987" y="66921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67691220"/>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D:\360data\重要数据\桌面\rolled newspaper (5)副本.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30441"/>
            <a:ext cx="12192000" cy="6136106"/>
          </a:xfrm>
          <a:prstGeom prst="rect">
            <a:avLst/>
          </a:prstGeom>
          <a:noFill/>
          <a:extLst>
            <a:ext uri="{909E8E84-426E-40DD-AFC4-6F175D3DCCD1}">
              <a14:hiddenFill xmlns:a14="http://schemas.microsoft.com/office/drawing/2010/main">
                <a:solidFill>
                  <a:srgbClr val="FFFFFF"/>
                </a:solidFill>
              </a14:hiddenFill>
            </a:ext>
          </a:extLst>
        </p:spPr>
      </p:pic>
      <p:sp>
        <p:nvSpPr>
          <p:cNvPr id="8" name="PA_库_矩形 6"/>
          <p:cNvSpPr/>
          <p:nvPr>
            <p:custDataLst>
              <p:tags r:id="rId1"/>
            </p:custDataLst>
          </p:nvPr>
        </p:nvSpPr>
        <p:spPr>
          <a:xfrm>
            <a:off x="0" y="1"/>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9" name="PA_库_矩形 6"/>
          <p:cNvSpPr/>
          <p:nvPr>
            <p:custDataLst>
              <p:tags r:id="rId2"/>
            </p:custDataLst>
          </p:nvPr>
        </p:nvSpPr>
        <p:spPr>
          <a:xfrm>
            <a:off x="0" y="5854390"/>
            <a:ext cx="12192000" cy="1003610"/>
          </a:xfrm>
          <a:prstGeom prst="rect">
            <a:avLst/>
          </a:prstGeom>
          <a:solidFill>
            <a:srgbClr val="31437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7" name="TextBox 7"/>
          <p:cNvSpPr txBox="1"/>
          <p:nvPr/>
        </p:nvSpPr>
        <p:spPr>
          <a:xfrm>
            <a:off x="-1560405" y="2500918"/>
            <a:ext cx="15312809" cy="1446550"/>
          </a:xfrm>
          <a:prstGeom prst="rect">
            <a:avLst/>
          </a:prstGeom>
          <a:noFill/>
        </p:spPr>
        <p:txBody>
          <a:bodyPr wrap="square" rtlCol="0">
            <a:spAutoFit/>
          </a:bodyPr>
          <a:lstStyle/>
          <a:p>
            <a:pPr algn="ctr"/>
            <a:r>
              <a:rPr lang="zh-CN" altLang="en-US" sz="8800" spc="500" dirty="0">
                <a:solidFill>
                  <a:srgbClr val="002060"/>
                </a:solidFill>
                <a:latin typeface="Microsoft YaHei" charset="0"/>
                <a:ea typeface="Microsoft YaHei" charset="0"/>
                <a:cs typeface="Microsoft YaHei" charset="0"/>
              </a:rPr>
              <a:t>谢 谢 </a:t>
            </a:r>
            <a:r>
              <a:rPr lang="en-US" altLang="zh-CN" sz="8800" spc="500" dirty="0">
                <a:solidFill>
                  <a:srgbClr val="002060"/>
                </a:solidFill>
                <a:latin typeface="Microsoft YaHei" charset="0"/>
                <a:ea typeface="Microsoft YaHei" charset="0"/>
                <a:cs typeface="Microsoft YaHei" charset="0"/>
              </a:rPr>
              <a:t>!</a:t>
            </a:r>
            <a:endParaRPr lang="zh-CN" altLang="en-US" sz="8800" spc="500" dirty="0">
              <a:solidFill>
                <a:srgbClr val="002060"/>
              </a:solidFill>
              <a:latin typeface="Microsoft YaHei" charset="0"/>
              <a:ea typeface="Microsoft YaHei" charset="0"/>
              <a:cs typeface="Microsoft YaHei" charset="0"/>
            </a:endParaRPr>
          </a:p>
        </p:txBody>
      </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863" y="139079"/>
            <a:ext cx="725453" cy="725453"/>
          </a:xfrm>
          <a:prstGeom prst="rect">
            <a:avLst/>
          </a:prstGeom>
        </p:spPr>
      </p:pic>
    </p:spTree>
    <p:extLst>
      <p:ext uri="{BB962C8B-B14F-4D97-AF65-F5344CB8AC3E}">
        <p14:creationId xmlns:p14="http://schemas.microsoft.com/office/powerpoint/2010/main" val="992019391"/>
      </p:ext>
    </p:extLst>
  </p:cSld>
  <p:clrMapOvr>
    <a:masterClrMapping/>
  </p:clrMapOvr>
  <mc:AlternateContent xmlns:mc="http://schemas.openxmlformats.org/markup-compatibility/2006" xmlns:p14="http://schemas.microsoft.com/office/powerpoint/2010/main">
    <mc:Choice Requires="p14">
      <p:transition spd="med" p14:dur="700" advTm="11307">
        <p:fade/>
      </p:transition>
    </mc:Choice>
    <mc:Fallback xmlns="">
      <p:transition spd="med" advTm="113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099061"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44266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  </a:t>
            </a:r>
            <a:r>
              <a:rPr lang="zh-CN" altLang="en-US" sz="3200" b="1" dirty="0">
                <a:latin typeface="微软雅黑" panose="020B0503020204020204" charset="-122"/>
                <a:ea typeface="微软雅黑" panose="020B0503020204020204" charset="-122"/>
                <a:sym typeface="微软雅黑" panose="020B0503020204020204" charset="-122"/>
              </a:rPr>
              <a:t>运算能力</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520049"/>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7.1.1 </a:t>
            </a:r>
            <a:r>
              <a:rPr lang="zh-CN" altLang="en-US" sz="2800" dirty="0">
                <a:latin typeface="微软雅黑" panose="020B0503020204020204" pitchFamily="34" charset="-122"/>
                <a:ea typeface="微软雅黑" panose="020B0503020204020204" pitchFamily="34" charset="-122"/>
              </a:rPr>
              <a:t>运算能力的基本内涵</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7.1.2 </a:t>
            </a:r>
            <a:r>
              <a:rPr lang="zh-CN" altLang="en-US" sz="2800" dirty="0">
                <a:latin typeface="微软雅黑" panose="020B0503020204020204" pitchFamily="34" charset="-122"/>
                <a:ea typeface="微软雅黑" panose="020B0503020204020204" pitchFamily="34" charset="-122"/>
              </a:rPr>
              <a:t>运算能力培养的策略</a:t>
            </a:r>
          </a:p>
          <a:p>
            <a:pPr marL="457200" indent="-457200">
              <a:lnSpc>
                <a:spcPct val="150000"/>
              </a:lnSpc>
              <a:buFont typeface="Wingdings" panose="05000000000000000000" pitchFamily="2" charset="2"/>
              <a:buChar char="Ø"/>
            </a:pPr>
            <a:r>
              <a:rPr lang="en-US" altLang="zh-CN" sz="2800" dirty="0">
                <a:latin typeface="微软雅黑" panose="020B0503020204020204" pitchFamily="34" charset="-122"/>
                <a:ea typeface="微软雅黑" panose="020B0503020204020204" pitchFamily="34" charset="-122"/>
              </a:rPr>
              <a:t>7.1.3 </a:t>
            </a:r>
            <a:r>
              <a:rPr lang="zh-CN" altLang="en-US" sz="2800" dirty="0">
                <a:latin typeface="微软雅黑" panose="020B0503020204020204" pitchFamily="34" charset="-122"/>
                <a:ea typeface="微软雅黑" panose="020B0503020204020204" pitchFamily="34" charset="-122"/>
              </a:rPr>
              <a:t>运算能力培养的案例分析</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2816283"/>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7.1.1 </a:t>
            </a:r>
            <a:r>
              <a:rPr lang="zh-CN" altLang="en-US" sz="3200" b="1" dirty="0">
                <a:latin typeface="微软雅黑" panose="020B0503020204020204" charset="-122"/>
                <a:ea typeface="微软雅黑" panose="020B0503020204020204" charset="-122"/>
                <a:sym typeface="微软雅黑" panose="020B0503020204020204" charset="-122"/>
              </a:rPr>
              <a:t>运算能力的基本内涵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243050"/>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运算是指依照数学法则通过对对象的变形求解一个算题或算式结果的过程。运算能力主要表现为能够根据法则和运算律得出正确运算结果的能力。 </a:t>
            </a:r>
          </a:p>
          <a:p>
            <a:pPr>
              <a:lnSpc>
                <a:spcPct val="150000"/>
              </a:lnSpc>
            </a:pP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3677044"/>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7.1.1 </a:t>
            </a:r>
            <a:r>
              <a:rPr lang="zh-CN" altLang="en-US" sz="3200" b="1" dirty="0">
                <a:latin typeface="微软雅黑" panose="020B0503020204020204" charset="-122"/>
                <a:ea typeface="微软雅黑" panose="020B0503020204020204" charset="-122"/>
                <a:sym typeface="微软雅黑" panose="020B0503020204020204" charset="-122"/>
              </a:rPr>
              <a:t>运算能力的基本内涵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运算能力包括运算算理的理解、运算方法的选择，运算正确性的实现。小学数学中的运算包括整数、分数和小数的四则运算，而最基本的运算是整数的四则运算。四则运算的相互关系的理解是正确理解运算算理和开展运算的基础。与四则运算相联系的数学知识主要是运算的概念、法则等，这些知识是形成运算能力的基础。 </a:t>
            </a: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3902871"/>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7.1.1 </a:t>
            </a:r>
            <a:r>
              <a:rPr lang="zh-CN" altLang="en-US" sz="3200" b="1" dirty="0">
                <a:latin typeface="微软雅黑" panose="020B0503020204020204" charset="-122"/>
                <a:ea typeface="微软雅黑" panose="020B0503020204020204" charset="-122"/>
                <a:sym typeface="微软雅黑" panose="020B0503020204020204" charset="-122"/>
              </a:rPr>
              <a:t>运算能力的基本内涵</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rPr>
              <a:t> 运算能力包括：</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）算理、法则等的正确理解能力</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）正确运算的能力</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）合理选择运算途径的能力</a:t>
            </a:r>
          </a:p>
          <a:p>
            <a:pPr marL="457200" indent="-4572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）数学思维能力</a:t>
            </a:r>
            <a:endParaRPr lang="en-US" altLang="zh-CN" sz="2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741188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7.1.2 </a:t>
            </a:r>
            <a:r>
              <a:rPr lang="zh-CN" altLang="en-US" sz="3200" b="1" dirty="0">
                <a:latin typeface="微软雅黑" panose="020B0503020204020204" charset="-122"/>
                <a:ea typeface="微软雅黑" panose="020B0503020204020204" charset="-122"/>
                <a:sym typeface="微软雅黑" panose="020B0503020204020204" charset="-122"/>
              </a:rPr>
              <a:t>运算能力培养的策略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、在掌握基础知识基础上理解算理的能力</a:t>
            </a:r>
          </a:p>
          <a:p>
            <a:pPr>
              <a:lnSpc>
                <a:spcPct val="150000"/>
              </a:lnSpc>
            </a:pP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）借助数学知识将实际问题转化为数学问题</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）借助知识使学生理解算理</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）借助知识的掌握使学生理解运算之间的关系</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）理解算理的基础上记忆法则</a:t>
            </a:r>
          </a:p>
        </p:txBody>
      </p:sp>
    </p:spTree>
    <p:extLst>
      <p:ext uri="{BB962C8B-B14F-4D97-AF65-F5344CB8AC3E}">
        <p14:creationId xmlns:p14="http://schemas.microsoft.com/office/powerpoint/2010/main" val="394063610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57957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1" y="237176"/>
            <a:ext cx="5197664"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7.1.2 </a:t>
            </a:r>
            <a:r>
              <a:rPr lang="zh-CN" altLang="en-US" sz="3200" b="1" dirty="0">
                <a:latin typeface="微软雅黑" panose="020B0503020204020204" charset="-122"/>
                <a:ea typeface="微软雅黑" panose="020B0503020204020204" charset="-122"/>
                <a:sym typeface="微软雅黑" panose="020B0503020204020204" charset="-122"/>
              </a:rPr>
              <a:t>运算能力培养的策略</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、积累经验的基础上培养灵活选择运算方法的能力</a:t>
            </a:r>
          </a:p>
          <a:p>
            <a:pPr marL="342900" indent="-342900">
              <a:lnSpc>
                <a:spcPct val="150000"/>
              </a:lnSpc>
              <a:buFont typeface="Wingdings" panose="05000000000000000000" pitchFamily="2" charset="2"/>
              <a:buChar char="Ø"/>
            </a:pPr>
            <a:endParaRPr lang="zh-CN" altLang="en-US" sz="24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）重视通法通则的教学</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）优化算法的能力</a:t>
            </a:r>
          </a:p>
          <a:p>
            <a:pPr>
              <a:lnSpc>
                <a:spcPct val="150000"/>
              </a:lnSpc>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）合理运用估算的能力</a:t>
            </a:r>
          </a:p>
        </p:txBody>
      </p:sp>
    </p:spTree>
    <p:extLst>
      <p:ext uri="{BB962C8B-B14F-4D97-AF65-F5344CB8AC3E}">
        <p14:creationId xmlns:p14="http://schemas.microsoft.com/office/powerpoint/2010/main" val="2375037926"/>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梯形 2"/>
          <p:cNvSpPr/>
          <p:nvPr/>
        </p:nvSpPr>
        <p:spPr>
          <a:xfrm>
            <a:off x="-4547" y="181579"/>
            <a:ext cx="6405347" cy="695971"/>
          </a:xfrm>
          <a:custGeom>
            <a:avLst/>
            <a:gdLst>
              <a:gd name="connsiteX0" fmla="*/ 0 w 7454900"/>
              <a:gd name="connsiteY0" fmla="*/ 787400 h 787400"/>
              <a:gd name="connsiteX1" fmla="*/ 543306 w 7454900"/>
              <a:gd name="connsiteY1" fmla="*/ 0 h 787400"/>
              <a:gd name="connsiteX2" fmla="*/ 6911594 w 7454900"/>
              <a:gd name="connsiteY2" fmla="*/ 0 h 787400"/>
              <a:gd name="connsiteX3" fmla="*/ 7454900 w 7454900"/>
              <a:gd name="connsiteY3" fmla="*/ 787400 h 787400"/>
              <a:gd name="connsiteX4" fmla="*/ 0 w 7454900"/>
              <a:gd name="connsiteY4" fmla="*/ 787400 h 787400"/>
              <a:gd name="connsiteX0-1" fmla="*/ 0 w 7454900"/>
              <a:gd name="connsiteY0-2" fmla="*/ 787400 h 787400"/>
              <a:gd name="connsiteX1-3" fmla="*/ 543306 w 7454900"/>
              <a:gd name="connsiteY1-4" fmla="*/ 0 h 787400"/>
              <a:gd name="connsiteX2-5" fmla="*/ 6911594 w 7454900"/>
              <a:gd name="connsiteY2-6" fmla="*/ 0 h 787400"/>
              <a:gd name="connsiteX3-7" fmla="*/ 7454900 w 7454900"/>
              <a:gd name="connsiteY3-8" fmla="*/ 787400 h 787400"/>
              <a:gd name="connsiteX4-9" fmla="*/ 545419 w 7454900"/>
              <a:gd name="connsiteY4-10" fmla="*/ 784984 h 787400"/>
              <a:gd name="connsiteX5" fmla="*/ 0 w 7454900"/>
              <a:gd name="connsiteY5" fmla="*/ 787400 h 787400"/>
              <a:gd name="connsiteX0-11" fmla="*/ 2113 w 6911594"/>
              <a:gd name="connsiteY0-12" fmla="*/ 784984 h 787400"/>
              <a:gd name="connsiteX1-13" fmla="*/ 0 w 6911594"/>
              <a:gd name="connsiteY1-14" fmla="*/ 0 h 787400"/>
              <a:gd name="connsiteX2-15" fmla="*/ 6368288 w 6911594"/>
              <a:gd name="connsiteY2-16" fmla="*/ 0 h 787400"/>
              <a:gd name="connsiteX3-17" fmla="*/ 6911594 w 6911594"/>
              <a:gd name="connsiteY3-18" fmla="*/ 787400 h 787400"/>
              <a:gd name="connsiteX4-19" fmla="*/ 2113 w 6911594"/>
              <a:gd name="connsiteY4-20" fmla="*/ 784984 h 787400"/>
              <a:gd name="connsiteX0-21" fmla="*/ 88 w 6914029"/>
              <a:gd name="connsiteY0-22" fmla="*/ 784984 h 787400"/>
              <a:gd name="connsiteX1-23" fmla="*/ 2435 w 6914029"/>
              <a:gd name="connsiteY1-24" fmla="*/ 0 h 787400"/>
              <a:gd name="connsiteX2-25" fmla="*/ 6370723 w 6914029"/>
              <a:gd name="connsiteY2-26" fmla="*/ 0 h 787400"/>
              <a:gd name="connsiteX3-27" fmla="*/ 6914029 w 6914029"/>
              <a:gd name="connsiteY3-28" fmla="*/ 787400 h 787400"/>
              <a:gd name="connsiteX4-29" fmla="*/ 88 w 6914029"/>
              <a:gd name="connsiteY4-30" fmla="*/ 784984 h 787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914029" h="787400">
                <a:moveTo>
                  <a:pt x="88" y="784984"/>
                </a:moveTo>
                <a:cubicBezTo>
                  <a:pt x="-616" y="523323"/>
                  <a:pt x="3139" y="261661"/>
                  <a:pt x="2435" y="0"/>
                </a:cubicBezTo>
                <a:lnTo>
                  <a:pt x="6370723" y="0"/>
                </a:lnTo>
                <a:lnTo>
                  <a:pt x="6914029" y="787400"/>
                </a:lnTo>
                <a:lnTo>
                  <a:pt x="88" y="784984"/>
                </a:lnTo>
                <a:close/>
              </a:path>
            </a:pathLst>
          </a:custGeom>
          <a:solidFill>
            <a:schemeClr val="bg1">
              <a:lumMod val="85000"/>
            </a:schemeClr>
          </a:solidFill>
          <a:ln w="12700" cap="flat" cmpd="sng" algn="ctr">
            <a:solidFill>
              <a:schemeClr val="bg1">
                <a:lumMod val="85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charset="-122"/>
              <a:ea typeface="微软雅黑" panose="020B0503020204020204" charset="-122"/>
              <a:cs typeface="+mn-cs"/>
            </a:endParaRPr>
          </a:p>
        </p:txBody>
      </p:sp>
      <p:cxnSp>
        <p:nvCxnSpPr>
          <p:cNvPr id="40" name="直接连接符 39"/>
          <p:cNvCxnSpPr/>
          <p:nvPr/>
        </p:nvCxnSpPr>
        <p:spPr>
          <a:xfrm>
            <a:off x="0" y="877550"/>
            <a:ext cx="12192000" cy="0"/>
          </a:xfrm>
          <a:prstGeom prst="line">
            <a:avLst/>
          </a:prstGeom>
          <a:noFill/>
          <a:ln w="12700" cap="flat" cmpd="sng" algn="ctr">
            <a:solidFill>
              <a:srgbClr val="314371"/>
            </a:solidFill>
            <a:prstDash val="solid"/>
            <a:miter lim="800000"/>
          </a:ln>
          <a:effectLst/>
        </p:spPr>
      </p:cxnSp>
      <p:sp>
        <p:nvSpPr>
          <p:cNvPr id="46" name="文本框 38"/>
          <p:cNvSpPr txBox="1"/>
          <p:nvPr/>
        </p:nvSpPr>
        <p:spPr>
          <a:xfrm>
            <a:off x="145300" y="237176"/>
            <a:ext cx="5798299" cy="584775"/>
          </a:xfrm>
          <a:prstGeom prst="rect">
            <a:avLst/>
          </a:prstGeom>
          <a:noFill/>
        </p:spPr>
        <p:txBody>
          <a:bodyPr wrap="square" rtlCol="0">
            <a:spAutoFit/>
          </a:bodyPr>
          <a:lstStyle/>
          <a:p>
            <a:r>
              <a:rPr lang="en-US" altLang="zh-CN" sz="3200" b="1" dirty="0">
                <a:latin typeface="微软雅黑" panose="020B0503020204020204" charset="-122"/>
                <a:ea typeface="微软雅黑" panose="020B0503020204020204" charset="-122"/>
                <a:sym typeface="微软雅黑" panose="020B0503020204020204" charset="-122"/>
              </a:rPr>
              <a:t>7.1.3 </a:t>
            </a:r>
            <a:r>
              <a:rPr lang="zh-CN" altLang="en-US" sz="3200" b="1" dirty="0">
                <a:latin typeface="微软雅黑" panose="020B0503020204020204" charset="-122"/>
                <a:ea typeface="微软雅黑" panose="020B0503020204020204" charset="-122"/>
                <a:sym typeface="微软雅黑" panose="020B0503020204020204" charset="-122"/>
              </a:rPr>
              <a:t>运算能力培养的案例分析</a:t>
            </a:r>
          </a:p>
        </p:txBody>
      </p:sp>
      <p:sp>
        <p:nvSpPr>
          <p:cNvPr id="12" name="矩形 11"/>
          <p:cNvSpPr/>
          <p:nvPr/>
        </p:nvSpPr>
        <p:spPr>
          <a:xfrm>
            <a:off x="1587" y="6539779"/>
            <a:ext cx="12190413" cy="318221"/>
          </a:xfrm>
          <a:prstGeom prst="rect">
            <a:avLst/>
          </a:prstGeom>
          <a:solidFill>
            <a:srgbClr val="4144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9" name="文本框 8">
            <a:extLst>
              <a:ext uri="{FF2B5EF4-FFF2-40B4-BE49-F238E27FC236}">
                <a16:creationId xmlns:a16="http://schemas.microsoft.com/office/drawing/2014/main" id="{0CD8276D-35BC-DFA3-DC28-D43210D7B96E}"/>
              </a:ext>
            </a:extLst>
          </p:cNvPr>
          <p:cNvSpPr txBox="1"/>
          <p:nvPr/>
        </p:nvSpPr>
        <p:spPr>
          <a:xfrm>
            <a:off x="1218964" y="1416159"/>
            <a:ext cx="9771765" cy="2243050"/>
          </a:xfrm>
          <a:prstGeom prst="rect">
            <a:avLst/>
          </a:prstGeom>
          <a:noFill/>
        </p:spPr>
        <p:txBody>
          <a:bodyPr wrap="square" rtlCol="0">
            <a:spAutoFit/>
          </a:bodyPr>
          <a:lstStyle/>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笔算乘法</a:t>
            </a:r>
            <a:r>
              <a:rPr lang="en-US" altLang="zh-CN" sz="2400" dirty="0">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  2</a:t>
            </a:r>
            <a:r>
              <a:rPr lang="zh-CN" altLang="en-US" sz="2400" dirty="0">
                <a:latin typeface="微软雅黑" panose="020B0503020204020204" pitchFamily="34" charset="-122"/>
                <a:ea typeface="微软雅黑" panose="020B0503020204020204" pitchFamily="34" charset="-122"/>
              </a:rPr>
              <a:t>、人教版教材四年级上册</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除数是两位数的除法</a:t>
            </a:r>
            <a:r>
              <a:rPr lang="en-US" altLang="zh-CN" sz="2400" dirty="0">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Ø"/>
            </a:pPr>
            <a:r>
              <a:rPr lang="en-US" altLang="zh-CN" sz="2400" dirty="0">
                <a:latin typeface="微软雅黑" panose="020B0503020204020204" pitchFamily="34" charset="-122"/>
                <a:ea typeface="微软雅黑" panose="020B0503020204020204" pitchFamily="34" charset="-122"/>
              </a:rPr>
              <a:t>  3</a:t>
            </a:r>
            <a:r>
              <a:rPr lang="zh-CN" altLang="en-US" sz="2400" dirty="0">
                <a:latin typeface="微软雅黑" panose="020B0503020204020204" pitchFamily="34" charset="-122"/>
                <a:ea typeface="微软雅黑" panose="020B0503020204020204" pitchFamily="34" charset="-122"/>
              </a:rPr>
              <a:t>、异分母分数加减法的教学前的学生研究</a:t>
            </a:r>
          </a:p>
          <a:p>
            <a:pPr marL="342900" indent="-342900">
              <a:lnSpc>
                <a:spcPct val="15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、为什么加减乘竖式从末位开始运算？</a:t>
            </a:r>
          </a:p>
        </p:txBody>
      </p:sp>
    </p:spTree>
    <p:extLst>
      <p:ext uri="{BB962C8B-B14F-4D97-AF65-F5344CB8AC3E}">
        <p14:creationId xmlns:p14="http://schemas.microsoft.com/office/powerpoint/2010/main" val="1120825968"/>
      </p:ext>
    </p:extLst>
  </p:cSld>
  <p:clrMapOvr>
    <a:masterClrMapping/>
  </p:clrMapOvr>
  <mc:AlternateContent xmlns:mc="http://schemas.openxmlformats.org/markup-compatibility/2006" xmlns:p14="http://schemas.microsoft.com/office/powerpoint/2010/main">
    <mc:Choice Requires="p14">
      <p:transition spd="med" p14:dur="700" advTm="10148">
        <p:fade/>
      </p:transition>
    </mc:Choice>
    <mc:Fallback xmlns="">
      <p:transition spd="med" advTm="10148">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nchor="ctr">
        <a:spAutoFit/>
      </a:bodyPr>
      <a:lstStyle>
        <a:defPPr>
          <a:defRPr smtClean="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主题1" id="{68AED96C-2D05-4F86-9B4B-75C251B7065E}" vid="{8E48C31E-A04F-48DD-90EF-B317FA03F751}"/>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1057</Words>
  <Application>Microsoft Office PowerPoint</Application>
  <PresentationFormat>宽屏</PresentationFormat>
  <Paragraphs>133</Paragraphs>
  <Slides>22</Slides>
  <Notes>20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22</vt:i4>
      </vt:variant>
    </vt:vector>
  </HeadingPairs>
  <TitlesOfParts>
    <vt:vector size="34" baseType="lpstr">
      <vt:lpstr>等线</vt:lpstr>
      <vt:lpstr>等线 Light</vt:lpstr>
      <vt:lpstr>宋体</vt:lpstr>
      <vt:lpstr>Microsoft YaHei</vt:lpstr>
      <vt:lpstr>Microsoft YaHei</vt:lpstr>
      <vt:lpstr>Arial</vt:lpstr>
      <vt:lpstr>Calibri</vt:lpstr>
      <vt:lpstr>Segoe UI Semilight</vt:lpstr>
      <vt:lpstr>Times New Roman</vt:lpstr>
      <vt:lpstr>Wingdings</vt:lpstr>
      <vt:lpstr>主题1</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Yiming Cao</cp:lastModifiedBy>
  <cp:revision>485</cp:revision>
  <dcterms:created xsi:type="dcterms:W3CDTF">2015-05-05T08:02:00Z</dcterms:created>
  <dcterms:modified xsi:type="dcterms:W3CDTF">2022-07-28T00:32:10Z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2052-10.1.0.7223</vt:lpwstr>
  </property>
</Properties>
</file>