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customXml/itemProps4.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87"/>
  </p:handoutMasterIdLst>
  <p:sldIdLst>
    <p:sldId id="412" r:id="rId3"/>
    <p:sldId id="415" r:id="rId5"/>
    <p:sldId id="471" r:id="rId6"/>
    <p:sldId id="564" r:id="rId7"/>
    <p:sldId id="472" r:id="rId8"/>
    <p:sldId id="473" r:id="rId9"/>
    <p:sldId id="807" r:id="rId10"/>
    <p:sldId id="498" r:id="rId11"/>
    <p:sldId id="499" r:id="rId12"/>
    <p:sldId id="500" r:id="rId13"/>
    <p:sldId id="527" r:id="rId14"/>
    <p:sldId id="554" r:id="rId15"/>
    <p:sldId id="555" r:id="rId16"/>
    <p:sldId id="556" r:id="rId17"/>
    <p:sldId id="557" r:id="rId18"/>
    <p:sldId id="558" r:id="rId19"/>
    <p:sldId id="559" r:id="rId20"/>
    <p:sldId id="560" r:id="rId21"/>
    <p:sldId id="561" r:id="rId22"/>
    <p:sldId id="889" r:id="rId23"/>
    <p:sldId id="562" r:id="rId24"/>
    <p:sldId id="563" r:id="rId25"/>
    <p:sldId id="808" r:id="rId26"/>
    <p:sldId id="565" r:id="rId27"/>
    <p:sldId id="608" r:id="rId28"/>
    <p:sldId id="635" r:id="rId29"/>
    <p:sldId id="636" r:id="rId30"/>
    <p:sldId id="637" r:id="rId31"/>
    <p:sldId id="638" r:id="rId32"/>
    <p:sldId id="639" r:id="rId33"/>
    <p:sldId id="640" r:id="rId34"/>
    <p:sldId id="419" r:id="rId35"/>
    <p:sldId id="501" r:id="rId36"/>
    <p:sldId id="809" r:id="rId37"/>
    <p:sldId id="667" r:id="rId38"/>
    <p:sldId id="691" r:id="rId39"/>
    <p:sldId id="693" r:id="rId40"/>
    <p:sldId id="695" r:id="rId41"/>
    <p:sldId id="696" r:id="rId42"/>
    <p:sldId id="697" r:id="rId43"/>
    <p:sldId id="699" r:id="rId44"/>
    <p:sldId id="700" r:id="rId45"/>
    <p:sldId id="701" r:id="rId46"/>
    <p:sldId id="723" r:id="rId47"/>
    <p:sldId id="1051" r:id="rId48"/>
    <p:sldId id="724" r:id="rId49"/>
    <p:sldId id="725" r:id="rId50"/>
    <p:sldId id="727" r:id="rId51"/>
    <p:sldId id="810" r:id="rId52"/>
    <p:sldId id="729" r:id="rId53"/>
    <p:sldId id="728" r:id="rId54"/>
    <p:sldId id="730" r:id="rId55"/>
    <p:sldId id="731" r:id="rId56"/>
    <p:sldId id="732" r:id="rId57"/>
    <p:sldId id="733" r:id="rId58"/>
    <p:sldId id="734" r:id="rId59"/>
    <p:sldId id="735" r:id="rId60"/>
    <p:sldId id="811" r:id="rId61"/>
    <p:sldId id="736" r:id="rId62"/>
    <p:sldId id="737" r:id="rId63"/>
    <p:sldId id="1052" r:id="rId64"/>
    <p:sldId id="739" r:id="rId65"/>
    <p:sldId id="738" r:id="rId66"/>
    <p:sldId id="740" r:id="rId67"/>
    <p:sldId id="741" r:id="rId68"/>
    <p:sldId id="742" r:id="rId69"/>
    <p:sldId id="812" r:id="rId70"/>
    <p:sldId id="743" r:id="rId71"/>
    <p:sldId id="744" r:id="rId72"/>
    <p:sldId id="745" r:id="rId73"/>
    <p:sldId id="747" r:id="rId74"/>
    <p:sldId id="748" r:id="rId75"/>
    <p:sldId id="749" r:id="rId76"/>
    <p:sldId id="750" r:id="rId77"/>
    <p:sldId id="751" r:id="rId78"/>
    <p:sldId id="752" r:id="rId79"/>
    <p:sldId id="753" r:id="rId80"/>
    <p:sldId id="754" r:id="rId81"/>
    <p:sldId id="776" r:id="rId82"/>
    <p:sldId id="777" r:id="rId83"/>
    <p:sldId id="813" r:id="rId84"/>
    <p:sldId id="778" r:id="rId85"/>
    <p:sldId id="779" r:id="rId86"/>
    <p:sldId id="780" r:id="rId87"/>
    <p:sldId id="781" r:id="rId88"/>
    <p:sldId id="782" r:id="rId89"/>
    <p:sldId id="785" r:id="rId90"/>
    <p:sldId id="786" r:id="rId91"/>
    <p:sldId id="787" r:id="rId92"/>
    <p:sldId id="814" r:id="rId93"/>
    <p:sldId id="788" r:id="rId94"/>
    <p:sldId id="790" r:id="rId95"/>
    <p:sldId id="791" r:id="rId96"/>
    <p:sldId id="792" r:id="rId97"/>
    <p:sldId id="793" r:id="rId98"/>
    <p:sldId id="795" r:id="rId99"/>
    <p:sldId id="794" r:id="rId100"/>
    <p:sldId id="796" r:id="rId101"/>
    <p:sldId id="797" r:id="rId102"/>
    <p:sldId id="798" r:id="rId103"/>
    <p:sldId id="799" r:id="rId104"/>
    <p:sldId id="800" r:id="rId105"/>
    <p:sldId id="801" r:id="rId106"/>
    <p:sldId id="802" r:id="rId107"/>
    <p:sldId id="803" r:id="rId108"/>
    <p:sldId id="804" r:id="rId109"/>
    <p:sldId id="805" r:id="rId110"/>
    <p:sldId id="806" r:id="rId111"/>
    <p:sldId id="815" r:id="rId112"/>
    <p:sldId id="816" r:id="rId113"/>
    <p:sldId id="817" r:id="rId114"/>
    <p:sldId id="818" r:id="rId115"/>
    <p:sldId id="819" r:id="rId116"/>
    <p:sldId id="820" r:id="rId117"/>
    <p:sldId id="821" r:id="rId118"/>
    <p:sldId id="822" r:id="rId119"/>
    <p:sldId id="823" r:id="rId120"/>
    <p:sldId id="824" r:id="rId121"/>
    <p:sldId id="825" r:id="rId122"/>
    <p:sldId id="826" r:id="rId123"/>
    <p:sldId id="827" r:id="rId124"/>
    <p:sldId id="828" r:id="rId125"/>
    <p:sldId id="829" r:id="rId126"/>
    <p:sldId id="830" r:id="rId127"/>
    <p:sldId id="831" r:id="rId128"/>
    <p:sldId id="832" r:id="rId129"/>
    <p:sldId id="833" r:id="rId130"/>
    <p:sldId id="834" r:id="rId131"/>
    <p:sldId id="835" r:id="rId132"/>
    <p:sldId id="836" r:id="rId133"/>
    <p:sldId id="837" r:id="rId134"/>
    <p:sldId id="838" r:id="rId135"/>
    <p:sldId id="839" r:id="rId136"/>
    <p:sldId id="840" r:id="rId137"/>
    <p:sldId id="841" r:id="rId138"/>
    <p:sldId id="842" r:id="rId139"/>
    <p:sldId id="843" r:id="rId140"/>
    <p:sldId id="844" r:id="rId141"/>
    <p:sldId id="845" r:id="rId142"/>
    <p:sldId id="846" r:id="rId143"/>
    <p:sldId id="847" r:id="rId144"/>
    <p:sldId id="848" r:id="rId145"/>
    <p:sldId id="849" r:id="rId146"/>
    <p:sldId id="850" r:id="rId147"/>
    <p:sldId id="851" r:id="rId148"/>
    <p:sldId id="852" r:id="rId149"/>
    <p:sldId id="853" r:id="rId150"/>
    <p:sldId id="854" r:id="rId151"/>
    <p:sldId id="855" r:id="rId152"/>
    <p:sldId id="856" r:id="rId153"/>
    <p:sldId id="857" r:id="rId154"/>
    <p:sldId id="858" r:id="rId155"/>
    <p:sldId id="859" r:id="rId156"/>
    <p:sldId id="860" r:id="rId157"/>
    <p:sldId id="861" r:id="rId158"/>
    <p:sldId id="862" r:id="rId159"/>
    <p:sldId id="863" r:id="rId160"/>
    <p:sldId id="864" r:id="rId161"/>
    <p:sldId id="865" r:id="rId162"/>
    <p:sldId id="866" r:id="rId163"/>
    <p:sldId id="867" r:id="rId164"/>
    <p:sldId id="868" r:id="rId165"/>
    <p:sldId id="869" r:id="rId166"/>
    <p:sldId id="870" r:id="rId167"/>
    <p:sldId id="871" r:id="rId168"/>
    <p:sldId id="872" r:id="rId169"/>
    <p:sldId id="873" r:id="rId170"/>
    <p:sldId id="874" r:id="rId171"/>
    <p:sldId id="875" r:id="rId172"/>
    <p:sldId id="876" r:id="rId173"/>
    <p:sldId id="877" r:id="rId174"/>
    <p:sldId id="878" r:id="rId175"/>
    <p:sldId id="879" r:id="rId176"/>
    <p:sldId id="880" r:id="rId177"/>
    <p:sldId id="881" r:id="rId178"/>
    <p:sldId id="882" r:id="rId179"/>
    <p:sldId id="883" r:id="rId180"/>
    <p:sldId id="884" r:id="rId181"/>
    <p:sldId id="885" r:id="rId182"/>
    <p:sldId id="886" r:id="rId183"/>
    <p:sldId id="887" r:id="rId184"/>
    <p:sldId id="888" r:id="rId185"/>
    <p:sldId id="428" r:id="rId186"/>
  </p:sldIdLst>
  <p:sldSz cx="12192000" cy="6858000"/>
  <p:notesSz cx="6858000" cy="9144000"/>
  <p:custDataLst>
    <p:tags r:id="rId194"/>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p l" initials="k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74F"/>
    <a:srgbClr val="FBF8EF"/>
    <a:srgbClr val="F4EDD1"/>
    <a:srgbClr val="BCC2C4"/>
    <a:srgbClr val="D7DBDC"/>
    <a:srgbClr val="0A7A04"/>
    <a:srgbClr val="074D03"/>
    <a:srgbClr val="0A8604"/>
    <a:srgbClr val="57C55A"/>
    <a:srgbClr val="0C99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18" autoAdjust="0"/>
    <p:restoredTop sz="83316" autoAdjust="0"/>
  </p:normalViewPr>
  <p:slideViewPr>
    <p:cSldViewPr snapToGrid="0">
      <p:cViewPr>
        <p:scale>
          <a:sx n="50" d="100"/>
          <a:sy n="50" d="100"/>
        </p:scale>
        <p:origin x="-384" y="-1284"/>
      </p:cViewPr>
      <p:guideLst>
        <p:guide orient="horz" pos="2002"/>
        <p:guide/>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4" Type="http://schemas.openxmlformats.org/officeDocument/2006/relationships/tags" Target="tags/tag5.xml"/><Relationship Id="rId193" Type="http://schemas.openxmlformats.org/officeDocument/2006/relationships/customXml" Target="../customXml/item1.xml"/><Relationship Id="rId192" Type="http://schemas.openxmlformats.org/officeDocument/2006/relationships/customXmlProps" Target="../customXml/itemProps4.xml"/><Relationship Id="rId191" Type="http://schemas.openxmlformats.org/officeDocument/2006/relationships/commentAuthors" Target="commentAuthors.xml"/><Relationship Id="rId190" Type="http://schemas.openxmlformats.org/officeDocument/2006/relationships/tableStyles" Target="tableStyles.xml"/><Relationship Id="rId19" Type="http://schemas.openxmlformats.org/officeDocument/2006/relationships/slide" Target="slides/slide16.xml"/><Relationship Id="rId189" Type="http://schemas.openxmlformats.org/officeDocument/2006/relationships/viewProps" Target="viewProps.xml"/><Relationship Id="rId188" Type="http://schemas.openxmlformats.org/officeDocument/2006/relationships/presProps" Target="presProps.xml"/><Relationship Id="rId187" Type="http://schemas.openxmlformats.org/officeDocument/2006/relationships/handoutMaster" Target="handoutMasters/handoutMaster1.xml"/><Relationship Id="rId186" Type="http://schemas.openxmlformats.org/officeDocument/2006/relationships/slide" Target="slides/slide183.xml"/><Relationship Id="rId185" Type="http://schemas.openxmlformats.org/officeDocument/2006/relationships/slide" Target="slides/slide182.xml"/><Relationship Id="rId184" Type="http://schemas.openxmlformats.org/officeDocument/2006/relationships/slide" Target="slides/slide181.xml"/><Relationship Id="rId183" Type="http://schemas.openxmlformats.org/officeDocument/2006/relationships/slide" Target="slides/slide180.xml"/><Relationship Id="rId182" Type="http://schemas.openxmlformats.org/officeDocument/2006/relationships/slide" Target="slides/slide179.xml"/><Relationship Id="rId181" Type="http://schemas.openxmlformats.org/officeDocument/2006/relationships/slide" Target="slides/slide178.xml"/><Relationship Id="rId180" Type="http://schemas.openxmlformats.org/officeDocument/2006/relationships/slide" Target="slides/slide177.xml"/><Relationship Id="rId18" Type="http://schemas.openxmlformats.org/officeDocument/2006/relationships/slide" Target="slides/slide15.xml"/><Relationship Id="rId179" Type="http://schemas.openxmlformats.org/officeDocument/2006/relationships/slide" Target="slides/slide176.xml"/><Relationship Id="rId178" Type="http://schemas.openxmlformats.org/officeDocument/2006/relationships/slide" Target="slides/slide175.xml"/><Relationship Id="rId177" Type="http://schemas.openxmlformats.org/officeDocument/2006/relationships/slide" Target="slides/slide174.xml"/><Relationship Id="rId176" Type="http://schemas.openxmlformats.org/officeDocument/2006/relationships/slide" Target="slides/slide173.xml"/><Relationship Id="rId175" Type="http://schemas.openxmlformats.org/officeDocument/2006/relationships/slide" Target="slides/slide172.xml"/><Relationship Id="rId174" Type="http://schemas.openxmlformats.org/officeDocument/2006/relationships/slide" Target="slides/slide171.xml"/><Relationship Id="rId173" Type="http://schemas.openxmlformats.org/officeDocument/2006/relationships/slide" Target="slides/slide170.xml"/><Relationship Id="rId172" Type="http://schemas.openxmlformats.org/officeDocument/2006/relationships/slide" Target="slides/slide169.xml"/><Relationship Id="rId171" Type="http://schemas.openxmlformats.org/officeDocument/2006/relationships/slide" Target="slides/slide168.xml"/><Relationship Id="rId170" Type="http://schemas.openxmlformats.org/officeDocument/2006/relationships/slide" Target="slides/slide167.xml"/><Relationship Id="rId17" Type="http://schemas.openxmlformats.org/officeDocument/2006/relationships/slide" Target="slides/slide14.xml"/><Relationship Id="rId169" Type="http://schemas.openxmlformats.org/officeDocument/2006/relationships/slide" Target="slides/slide166.xml"/><Relationship Id="rId168" Type="http://schemas.openxmlformats.org/officeDocument/2006/relationships/slide" Target="slides/slide165.xml"/><Relationship Id="rId167" Type="http://schemas.openxmlformats.org/officeDocument/2006/relationships/slide" Target="slides/slide164.xml"/><Relationship Id="rId166" Type="http://schemas.openxmlformats.org/officeDocument/2006/relationships/slide" Target="slides/slide163.xml"/><Relationship Id="rId165" Type="http://schemas.openxmlformats.org/officeDocument/2006/relationships/slide" Target="slides/slide162.xml"/><Relationship Id="rId164" Type="http://schemas.openxmlformats.org/officeDocument/2006/relationships/slide" Target="slides/slide161.xml"/><Relationship Id="rId163" Type="http://schemas.openxmlformats.org/officeDocument/2006/relationships/slide" Target="slides/slide160.xml"/><Relationship Id="rId162" Type="http://schemas.openxmlformats.org/officeDocument/2006/relationships/slide" Target="slides/slide159.xml"/><Relationship Id="rId161" Type="http://schemas.openxmlformats.org/officeDocument/2006/relationships/slide" Target="slides/slide158.xml"/><Relationship Id="rId160" Type="http://schemas.openxmlformats.org/officeDocument/2006/relationships/slide" Target="slides/slide157.xml"/><Relationship Id="rId16" Type="http://schemas.openxmlformats.org/officeDocument/2006/relationships/slide" Target="slides/slide13.xml"/><Relationship Id="rId159" Type="http://schemas.openxmlformats.org/officeDocument/2006/relationships/slide" Target="slides/slide156.xml"/><Relationship Id="rId158" Type="http://schemas.openxmlformats.org/officeDocument/2006/relationships/slide" Target="slides/slide155.xml"/><Relationship Id="rId157" Type="http://schemas.openxmlformats.org/officeDocument/2006/relationships/slide" Target="slides/slide154.xml"/><Relationship Id="rId156" Type="http://schemas.openxmlformats.org/officeDocument/2006/relationships/slide" Target="slides/slide153.xml"/><Relationship Id="rId155" Type="http://schemas.openxmlformats.org/officeDocument/2006/relationships/slide" Target="slides/slide152.xml"/><Relationship Id="rId154" Type="http://schemas.openxmlformats.org/officeDocument/2006/relationships/slide" Target="slides/slide151.xml"/><Relationship Id="rId153" Type="http://schemas.openxmlformats.org/officeDocument/2006/relationships/slide" Target="slides/slide150.xml"/><Relationship Id="rId152" Type="http://schemas.openxmlformats.org/officeDocument/2006/relationships/slide" Target="slides/slide149.xml"/><Relationship Id="rId151" Type="http://schemas.openxmlformats.org/officeDocument/2006/relationships/slide" Target="slides/slide148.xml"/><Relationship Id="rId150" Type="http://schemas.openxmlformats.org/officeDocument/2006/relationships/slide" Target="slides/slide147.xml"/><Relationship Id="rId15" Type="http://schemas.openxmlformats.org/officeDocument/2006/relationships/slide" Target="slides/slide12.xml"/><Relationship Id="rId149" Type="http://schemas.openxmlformats.org/officeDocument/2006/relationships/slide" Target="slides/slide146.xml"/><Relationship Id="rId148" Type="http://schemas.openxmlformats.org/officeDocument/2006/relationships/slide" Target="slides/slide145.xml"/><Relationship Id="rId147" Type="http://schemas.openxmlformats.org/officeDocument/2006/relationships/slide" Target="slides/slide144.xml"/><Relationship Id="rId146" Type="http://schemas.openxmlformats.org/officeDocument/2006/relationships/slide" Target="slides/slide143.xml"/><Relationship Id="rId145" Type="http://schemas.openxmlformats.org/officeDocument/2006/relationships/slide" Target="slides/slide142.xml"/><Relationship Id="rId144" Type="http://schemas.openxmlformats.org/officeDocument/2006/relationships/slide" Target="slides/slide141.xml"/><Relationship Id="rId143" Type="http://schemas.openxmlformats.org/officeDocument/2006/relationships/slide" Target="slides/slide140.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1.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78DF0A77-2099-4ED7-BBD0-DB514028A61B}"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a:lvl1pPr>
          </a:lstStyle>
          <a:p>
            <a:fld id="{99B9ACD5-4993-490D-9F63-8857A175D726}"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1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1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1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1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1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1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1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1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_rels/notesSlide1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1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1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1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1.xml"/></Relationships>
</file>

<file path=ppt/notesSlides/_rels/notesSlide1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2.xml"/></Relationships>
</file>

<file path=ppt/notesSlides/_rels/notesSlide1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3.xml"/></Relationships>
</file>

<file path=ppt/notesSlides/_rels/notesSlide1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4.xml"/></Relationships>
</file>

<file path=ppt/notesSlides/_rels/notesSlide1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5.xml"/></Relationships>
</file>

<file path=ppt/notesSlides/_rels/notesSlide1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6.xml"/></Relationships>
</file>

<file path=ppt/notesSlides/_rels/notesSlide1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7.xml"/></Relationships>
</file>

<file path=ppt/notesSlides/_rels/notesSlide1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8.xml"/></Relationships>
</file>

<file path=ppt/notesSlides/_rels/notesSlide1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0.xml"/></Relationships>
</file>

<file path=ppt/notesSlides/_rels/notesSlide1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1.xml"/></Relationships>
</file>

<file path=ppt/notesSlides/_rels/notesSlide1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2.xml"/></Relationships>
</file>

<file path=ppt/notesSlides/_rels/notesSlide1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3.xml"/></Relationships>
</file>

<file path=ppt/notesSlides/_rels/notesSlide1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4.xml"/></Relationships>
</file>

<file path=ppt/notesSlides/_rels/notesSlide1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5.xml"/></Relationships>
</file>

<file path=ppt/notesSlides/_rels/notesSlide1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6.xml"/></Relationships>
</file>

<file path=ppt/notesSlides/_rels/notesSlide1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7.xml"/></Relationships>
</file>

<file path=ppt/notesSlides/_rels/notesSlide1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8.xml"/></Relationships>
</file>

<file path=ppt/notesSlides/_rels/notesSlide1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0.xml"/></Relationships>
</file>

<file path=ppt/notesSlides/_rels/notesSlide1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1.xml"/></Relationships>
</file>

<file path=ppt/notesSlides/_rels/notesSlide1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2.xml"/></Relationships>
</file>

<file path=ppt/notesSlides/_rels/notesSlide1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3.xml"/></Relationships>
</file>

<file path=ppt/notesSlides/_rels/notesSlide1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4.xml"/></Relationships>
</file>

<file path=ppt/notesSlides/_rels/notesSlide1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5.xml"/></Relationships>
</file>

<file path=ppt/notesSlides/_rels/notesSlide1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6.xml"/></Relationships>
</file>

<file path=ppt/notesSlides/_rels/notesSlide1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7.xml"/></Relationships>
</file>

<file path=ppt/notesSlides/_rels/notesSlide1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8.xml"/></Relationships>
</file>

<file path=ppt/notesSlides/_rels/notesSlide1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0.xml"/></Relationships>
</file>

<file path=ppt/notesSlides/_rels/notesSlide1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1.xml"/></Relationships>
</file>

<file path=ppt/notesSlides/_rels/notesSlide1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2.xml"/></Relationships>
</file>

<file path=ppt/notesSlides/_rels/notesSlide1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3.xml"/></Relationships>
</file>

<file path=ppt/notesSlides/_rels/notesSlide1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4.xml"/></Relationships>
</file>

<file path=ppt/notesSlides/_rels/notesSlide1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5.xml"/></Relationships>
</file>

<file path=ppt/notesSlides/_rels/notesSlide1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6.xml"/></Relationships>
</file>

<file path=ppt/notesSlides/_rels/notesSlide1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7.xml"/></Relationships>
</file>

<file path=ppt/notesSlides/_rels/notesSlide1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8.xml"/></Relationships>
</file>

<file path=ppt/notesSlides/_rels/notesSlide1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0.xml"/></Relationships>
</file>

<file path=ppt/notesSlides/_rels/notesSlide1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1.xml"/></Relationships>
</file>

<file path=ppt/notesSlides/_rels/notesSlide1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2.xml"/></Relationships>
</file>

<file path=ppt/notesSlides/_rels/notesSlide1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3.xml"/></Relationships>
</file>

<file path=ppt/notesSlides/_rels/notesSlide1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4.xml"/></Relationships>
</file>

<file path=ppt/notesSlides/_rels/notesSlide1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5.xml"/></Relationships>
</file>

<file path=ppt/notesSlides/_rels/notesSlide1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6.xml"/></Relationships>
</file>

<file path=ppt/notesSlides/_rels/notesSlide1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7.xml"/></Relationships>
</file>

<file path=ppt/notesSlides/_rels/notesSlide1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8.xml"/></Relationships>
</file>

<file path=ppt/notesSlides/_rels/notesSlide1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0.xml"/></Relationships>
</file>

<file path=ppt/notesSlides/_rels/notesSlide1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1.xml"/></Relationships>
</file>

<file path=ppt/notesSlides/_rels/notesSlide1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2.xml"/></Relationships>
</file>

<file path=ppt/notesSlides/_rels/notesSlide1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3.xml"/></Relationships>
</file>

<file path=ppt/notesSlides/_rels/notesSlide1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4.xml"/></Relationships>
</file>

<file path=ppt/notesSlides/_rels/notesSlide1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5.xml"/></Relationships>
</file>

<file path=ppt/notesSlides/_rels/notesSlide1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6.xml"/></Relationships>
</file>

<file path=ppt/notesSlides/_rels/notesSlide1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7.xml"/></Relationships>
</file>

<file path=ppt/notesSlides/_rels/notesSlide1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8.xml"/></Relationships>
</file>

<file path=ppt/notesSlides/_rels/notesSlide1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0.xml"/></Relationships>
</file>

<file path=ppt/notesSlides/_rels/notesSlide1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1.xml"/></Relationships>
</file>

<file path=ppt/notesSlides/_rels/notesSlide1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2.xml"/></Relationships>
</file>

<file path=ppt/notesSlides/_rels/notesSlide1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fld id="{06D045BB-3887-4E3F-A272-E5247811F888}"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4769E6EE-4033-4F3F-A866-667792DA360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23A4A16-ECCF-495A-B14A-C7BCDDEF123A}" type="datetimeFigureOut">
              <a:rPr lang="zh-CN" altLang="en-US" smtClean="0"/>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fld id="{DDDE7253-5D03-4501-ADC9-33795310BD21}" type="slidenum">
              <a:rPr lang="zh-CN" altLang="en-US" smtClean="0"/>
            </a:fld>
            <a:endParaRPr lang="zh-CN" altLang="en-US"/>
          </a:p>
        </p:txBody>
      </p:sp>
      <p:sp>
        <p:nvSpPr>
          <p:cNvPr id="9" name="矩形 8"/>
          <p:cNvSpPr/>
          <p:nvPr userDrawn="1"/>
        </p:nvSpPr>
        <p:spPr>
          <a:xfrm>
            <a:off x="0" y="0"/>
            <a:ext cx="12192000" cy="6858000"/>
          </a:xfrm>
          <a:prstGeom prst="rect">
            <a:avLst/>
          </a:prstGeom>
          <a:solidFill>
            <a:srgbClr val="FBF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userDrawn="1"/>
        </p:nvGrpSpPr>
        <p:grpSpPr>
          <a:xfrm>
            <a:off x="275772" y="305217"/>
            <a:ext cx="635644" cy="635644"/>
            <a:chOff x="4241219" y="1574800"/>
            <a:chExt cx="3594100" cy="3594100"/>
          </a:xfrm>
        </p:grpSpPr>
        <p:sp>
          <p:nvSpPr>
            <p:cNvPr id="11" name="椭圆 10"/>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pPr>
              <a:defRPr/>
            </a:pPr>
            <a:fld id="{1E3A6A11-58F9-4723-A92D-E929B83CFDD8}" type="datetimeFigureOut">
              <a:rPr lang="zh-CN" altLang="en-US" smtClean="0"/>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fld id="{9BA8B21C-8687-4765-8BDB-C52167D1EB6E}"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pPr>
              <a:defRPr/>
            </a:pPr>
            <a:fld id="{958C3543-12E8-41E8-B792-3FC4AAAD13C1}" type="datetimeFigureOut">
              <a:rPr lang="zh-CN" altLang="en-US" smtClean="0"/>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fld id="{84FEE633-5D98-42A7-B8B5-38C075D1D5E5}"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AD7D2D28-E8A0-40C3-9E07-86C241896AFB}"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9DC3F693-9EE4-4A67-A7FA-E73A2989A70D}"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9E4C08EF-9433-4D3E-B912-B49B7CC531BF}"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83EDF288-10FE-4776-8760-57E7F945E01D}"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06D045BB-3887-4E3F-A272-E5247811F888}"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4769E6EE-4033-4F3F-A866-667792DA360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pPr>
              <a:defRPr/>
            </a:pPr>
            <a:fld id="{CF9B9AB7-2EB6-4185-9DCB-4AF6356386BC}"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90222633-1CFC-4744-B27B-E89ADF5F76A3}"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pPr>
              <a:defRPr/>
            </a:pPr>
            <a:fld id="{D2FD1BE6-F418-4461-8AC3-D256C0A710B1}" type="datetimeFigureOut">
              <a:rPr lang="zh-CN" altLang="en-US" smtClean="0"/>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fld id="{CFB63FA0-0751-4FD1-AA0A-BCFF0CDB5DE5}"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pPr>
              <a:defRPr/>
            </a:pPr>
            <a:fld id="{920E11D0-1426-4C51-B810-275B779BA932}" type="datetimeFigureOut">
              <a:rPr lang="zh-CN" altLang="en-US" smtClean="0"/>
            </a:fld>
            <a:endParaRPr lang="zh-CN" altLang="en-US"/>
          </a:p>
        </p:txBody>
      </p:sp>
      <p:sp>
        <p:nvSpPr>
          <p:cNvPr id="8" name="Footer Placeholder 7"/>
          <p:cNvSpPr>
            <a:spLocks noGrp="1"/>
          </p:cNvSpPr>
          <p:nvPr>
            <p:ph type="ftr" sz="quarter" idx="11"/>
          </p:nvPr>
        </p:nvSpPr>
        <p:spPr/>
        <p:txBody>
          <a:bodyPr/>
          <a:lstStyle/>
          <a:p>
            <a:pPr>
              <a:defRPr/>
            </a:pPr>
            <a:endParaRPr lang="zh-CN" altLang="en-US"/>
          </a:p>
        </p:txBody>
      </p:sp>
      <p:sp>
        <p:nvSpPr>
          <p:cNvPr id="9" name="Slide Number Placeholder 8"/>
          <p:cNvSpPr>
            <a:spLocks noGrp="1"/>
          </p:cNvSpPr>
          <p:nvPr>
            <p:ph type="sldNum" sz="quarter" idx="12"/>
          </p:nvPr>
        </p:nvSpPr>
        <p:spPr/>
        <p:txBody>
          <a:bodyPr/>
          <a:lstStyle/>
          <a:p>
            <a:fld id="{F838110D-3347-4AFC-839B-CCA40FE78440}" type="slidenum">
              <a:rPr lang="zh-CN" altLang="en-US" smtClean="0"/>
            </a:fld>
            <a:endParaRPr lang="zh-CN" altLang="en-US"/>
          </a:p>
        </p:txBody>
      </p:sp>
      <p:sp>
        <p:nvSpPr>
          <p:cNvPr id="11" name="矩形 10"/>
          <p:cNvSpPr/>
          <p:nvPr userDrawn="1"/>
        </p:nvSpPr>
        <p:spPr>
          <a:xfrm>
            <a:off x="8877678" y="6412075"/>
            <a:ext cx="775136" cy="230832"/>
          </a:xfrm>
          <a:prstGeom prst="rect">
            <a:avLst/>
          </a:prstGeom>
        </p:spPr>
        <p:txBody>
          <a:bodyPr wrap="square">
            <a:spAutoFit/>
          </a:bodyPr>
          <a:lstStyle/>
          <a:p>
            <a:pPr eaLnBrk="1" fontAlgn="auto" hangingPunct="1">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pPr eaLnBrk="1" fontAlgn="auto" hangingPunct="1">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pPr eaLnBrk="1" fontAlgn="auto" hangingPunct="1">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endParaRPr lang="en-US" altLang="zh-CN" sz="100" dirty="0">
              <a:solidFill>
                <a:prstClr val="white"/>
              </a:solidFill>
              <a:latin typeface="Calibri" panose="020F0502020204030204"/>
              <a:ea typeface="宋体" panose="02010600030101010101" pitchFamily="2" charset="-122"/>
            </a:endParaRP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endParaRPr lang="en-US" altLang="zh-CN" sz="100" dirty="0">
              <a:solidFill>
                <a:prstClr val="white"/>
              </a:solidFill>
              <a:latin typeface="Calibri" panose="020F0502020204030204"/>
              <a:ea typeface="宋体" panose="02010600030101010101" pitchFamily="2" charset="-122"/>
            </a:endParaRP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endParaRPr lang="en-US" altLang="zh-CN" sz="100" dirty="0">
              <a:solidFill>
                <a:prstClr val="white"/>
              </a:solidFill>
              <a:latin typeface="Calibri" panose="020F0502020204030204"/>
              <a:ea typeface="宋体" panose="02010600030101010101" pitchFamily="2" charset="-122"/>
            </a:endParaRPr>
          </a:p>
          <a:p>
            <a:pPr eaLnBrk="1" fontAlgn="auto" hangingPunct="1">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fld id="{71A050A5-43DA-4A5C-A304-60D2304D70DE}" type="datetimeFigureOut">
              <a:rPr lang="zh-CN" altLang="en-US" smtClean="0"/>
            </a:fld>
            <a:endParaRPr lang="zh-CN" altLang="en-US"/>
          </a:p>
        </p:txBody>
      </p:sp>
      <p:sp>
        <p:nvSpPr>
          <p:cNvPr id="4" name="Footer Placeholder 3"/>
          <p:cNvSpPr>
            <a:spLocks noGrp="1"/>
          </p:cNvSpPr>
          <p:nvPr>
            <p:ph type="ftr" sz="quarter" idx="11"/>
          </p:nvPr>
        </p:nvSpPr>
        <p:spPr/>
        <p:txBody>
          <a:bodyPr/>
          <a:lstStyle/>
          <a:p>
            <a:pPr>
              <a:defRPr/>
            </a:pPr>
            <a:endParaRPr lang="zh-CN" altLang="en-US"/>
          </a:p>
        </p:txBody>
      </p:sp>
      <p:sp>
        <p:nvSpPr>
          <p:cNvPr id="5" name="Slide Number Placeholder 4"/>
          <p:cNvSpPr>
            <a:spLocks noGrp="1"/>
          </p:cNvSpPr>
          <p:nvPr>
            <p:ph type="sldNum" sz="quarter" idx="12"/>
          </p:nvPr>
        </p:nvSpPr>
        <p:spPr/>
        <p:txBody>
          <a:bodyPr/>
          <a:lstStyle/>
          <a:p>
            <a:fld id="{B59F8795-4A45-4CF6-A2F1-3F6184487FB8}"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23A4A16-ECCF-495A-B14A-C7BCDDEF123A}" type="datetimeFigureOut">
              <a:rPr lang="zh-CN" altLang="en-US" smtClean="0"/>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fld id="{DDDE7253-5D03-4501-ADC9-33795310BD21}"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23A4A16-ECCF-495A-B14A-C7BCDDEF123A}" type="datetimeFigureOut">
              <a:rPr lang="zh-CN" altLang="en-US" smtClean="0"/>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fld id="{DDDE7253-5D03-4501-ADC9-33795310BD21}" type="slidenum">
              <a:rPr lang="zh-CN" altLang="en-US" smtClean="0"/>
            </a:fld>
            <a:endParaRPr lang="zh-CN" altLang="en-US"/>
          </a:p>
        </p:txBody>
      </p:sp>
      <p:pic>
        <p:nvPicPr>
          <p:cNvPr id="6" name="图片 5"/>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23A4A16-ECCF-495A-B14A-C7BCDDEF123A}" type="datetimeFigureOut">
              <a:rPr lang="zh-CN" altLang="en-US" smtClean="0"/>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fld id="{DDDE7253-5D03-4501-ADC9-33795310BD21}" type="slidenum">
              <a:rPr lang="zh-CN" altLang="en-US" smtClean="0"/>
            </a:fld>
            <a:endParaRPr lang="zh-CN" altLang="en-US"/>
          </a:p>
        </p:txBody>
      </p:sp>
      <p:sp>
        <p:nvSpPr>
          <p:cNvPr id="6" name="矩形 5"/>
          <p:cNvSpPr/>
          <p:nvPr userDrawn="1"/>
        </p:nvSpPr>
        <p:spPr>
          <a:xfrm>
            <a:off x="0" y="0"/>
            <a:ext cx="12192000" cy="6858000"/>
          </a:xfrm>
          <a:prstGeom prst="rect">
            <a:avLst/>
          </a:prstGeom>
          <a:solidFill>
            <a:srgbClr val="FBF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smtClean="0"/>
              <a:t>点击收入标题文字</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6D045BB-3887-4E3F-A272-E5247811F888}"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9E6EE-4033-4F3F-A866-667792DA360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image" Target="../media/image4.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10.xml"/><Relationship Id="rId1" Type="http://schemas.openxmlformats.org/officeDocument/2006/relationships/image" Target="../media/image27.pn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10.xml"/><Relationship Id="rId1" Type="http://schemas.openxmlformats.org/officeDocument/2006/relationships/image" Target="../media/image28.pn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10.xml"/><Relationship Id="rId1" Type="http://schemas.openxmlformats.org/officeDocument/2006/relationships/image" Target="../media/image29.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10.xml"/><Relationship Id="rId1" Type="http://schemas.openxmlformats.org/officeDocument/2006/relationships/image" Target="../media/image30.png"/></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10.xml"/><Relationship Id="rId1" Type="http://schemas.openxmlformats.org/officeDocument/2006/relationships/image" Target="../media/image31.pn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0.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10.xml"/><Relationship Id="rId1" Type="http://schemas.openxmlformats.org/officeDocument/2006/relationships/image" Target="../media/image32.png"/></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10.xml"/><Relationship Id="rId1" Type="http://schemas.openxmlformats.org/officeDocument/2006/relationships/image" Target="../media/image33.png"/></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0.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0.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0.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8.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0.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0.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9.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0.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8.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0.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0.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0.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0.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0.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0.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8.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0.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0.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0.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0.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0.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0.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0.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0.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0.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9.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0.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0.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0.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0.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0.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0.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8.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0.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0.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0.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0.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8.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0.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0.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0.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0.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0.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9.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0.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8.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0.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0.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0.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8.xml"/></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78.xml"/><Relationship Id="rId2" Type="http://schemas.openxmlformats.org/officeDocument/2006/relationships/slideLayout" Target="../slideLayouts/slideLayout10.xml"/><Relationship Id="rId1" Type="http://schemas.openxmlformats.org/officeDocument/2006/relationships/image" Target="../media/image34.png"/></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0.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0.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0.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0.xml"/><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0.xml"/><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0.xml"/><Relationship Id="rId1" Type="http://schemas.openxmlformats.org/officeDocument/2006/relationships/image" Target="../media/image7.png"/></Relationships>
</file>

<file path=ppt/slides/_rels/slide52.xml.rels><?xml version="1.0" encoding="UTF-8" standalone="yes"?>
<Relationships xmlns="http://schemas.openxmlformats.org/package/2006/relationships"><Relationship Id="rId5" Type="http://schemas.openxmlformats.org/officeDocument/2006/relationships/notesSlide" Target="../notesSlides/notesSlide52.xml"/><Relationship Id="rId4" Type="http://schemas.openxmlformats.org/officeDocument/2006/relationships/slideLayout" Target="../slideLayouts/slideLayout10.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tags" Target="../tags/tag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0.xml"/><Relationship Id="rId1" Type="http://schemas.openxmlformats.org/officeDocument/2006/relationships/image" Target="../media/image10.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0.xml"/><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0.xml"/><Relationship Id="rId1" Type="http://schemas.openxmlformats.org/officeDocument/2006/relationships/image" Target="../media/image12.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4" Type="http://schemas.openxmlformats.org/officeDocument/2006/relationships/notesSlide" Target="../notesSlides/notesSlide64.xml"/><Relationship Id="rId3" Type="http://schemas.openxmlformats.org/officeDocument/2006/relationships/slideLayout" Target="../slideLayouts/slideLayout10.xml"/><Relationship Id="rId2" Type="http://schemas.openxmlformats.org/officeDocument/2006/relationships/image" Target="../media/image14.png"/><Relationship Id="rId1" Type="http://schemas.openxmlformats.org/officeDocument/2006/relationships/image" Target="../media/image13.png"/></Relationships>
</file>

<file path=ppt/slides/_rels/slide65.xml.rels><?xml version="1.0" encoding="UTF-8" standalone="yes"?>
<Relationships xmlns="http://schemas.openxmlformats.org/package/2006/relationships"><Relationship Id="rId4" Type="http://schemas.openxmlformats.org/officeDocument/2006/relationships/notesSlide" Target="../notesSlides/notesSlide65.xml"/><Relationship Id="rId3" Type="http://schemas.openxmlformats.org/officeDocument/2006/relationships/slideLayout" Target="../slideLayouts/slideLayout10.xml"/><Relationship Id="rId2" Type="http://schemas.openxmlformats.org/officeDocument/2006/relationships/image" Target="../media/image16.png"/><Relationship Id="rId1" Type="http://schemas.openxmlformats.org/officeDocument/2006/relationships/image" Target="../media/image15.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0.xml"/><Relationship Id="rId1" Type="http://schemas.openxmlformats.org/officeDocument/2006/relationships/image" Target="../media/image17.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4" Type="http://schemas.openxmlformats.org/officeDocument/2006/relationships/notesSlide" Target="../notesSlides/notesSlide71.xml"/><Relationship Id="rId3" Type="http://schemas.openxmlformats.org/officeDocument/2006/relationships/slideLayout" Target="../slideLayouts/slideLayout10.xml"/><Relationship Id="rId2" Type="http://schemas.openxmlformats.org/officeDocument/2006/relationships/image" Target="../media/image19.png"/><Relationship Id="rId1" Type="http://schemas.openxmlformats.org/officeDocument/2006/relationships/image" Target="../media/image18.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0.xml"/><Relationship Id="rId1" Type="http://schemas.openxmlformats.org/officeDocument/2006/relationships/image" Target="../media/image20.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1.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0.xml"/><Relationship Id="rId1" Type="http://schemas.openxmlformats.org/officeDocument/2006/relationships/image" Target="../media/image21.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0.xml"/><Relationship Id="rId1" Type="http://schemas.openxmlformats.org/officeDocument/2006/relationships/image" Target="../media/image22.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0.xml"/><Relationship Id="rId1" Type="http://schemas.openxmlformats.org/officeDocument/2006/relationships/image" Target="../media/image23.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10.xml"/><Relationship Id="rId1" Type="http://schemas.openxmlformats.org/officeDocument/2006/relationships/image" Target="../media/image24.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10.xml"/><Relationship Id="rId1" Type="http://schemas.openxmlformats.org/officeDocument/2006/relationships/image" Target="../media/image25.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image" Target="../media/image3.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10.xml"/><Relationship Id="rId1" Type="http://schemas.openxmlformats.org/officeDocument/2006/relationships/image" Target="../media/image26.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8025196" y="1145612"/>
            <a:ext cx="3105404" cy="3105404"/>
            <a:chOff x="4241219" y="1574800"/>
            <a:chExt cx="3594100" cy="3594100"/>
          </a:xfrm>
        </p:grpSpPr>
        <p:sp>
          <p:nvSpPr>
            <p:cNvPr id="72" name="椭圆 71"/>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1649" y="3210869"/>
            <a:ext cx="2530553" cy="2530553"/>
            <a:chOff x="4241219" y="1574800"/>
            <a:chExt cx="3594100" cy="3594100"/>
          </a:xfrm>
        </p:grpSpPr>
        <p:sp>
          <p:nvSpPr>
            <p:cNvPr id="42" name="椭圆 41"/>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2169323" y="2936095"/>
            <a:ext cx="1452080" cy="1452080"/>
            <a:chOff x="4241219" y="1574800"/>
            <a:chExt cx="3594100" cy="3594100"/>
          </a:xfrm>
        </p:grpSpPr>
        <p:sp>
          <p:nvSpPr>
            <p:cNvPr id="27" name="椭圆 26"/>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p:cNvGrpSpPr/>
          <p:nvPr/>
        </p:nvGrpSpPr>
        <p:grpSpPr>
          <a:xfrm>
            <a:off x="2175416" y="3778722"/>
            <a:ext cx="1866392" cy="1866392"/>
            <a:chOff x="4241219" y="1574800"/>
            <a:chExt cx="3594100" cy="3594100"/>
          </a:xfrm>
        </p:grpSpPr>
        <p:sp>
          <p:nvSpPr>
            <p:cNvPr id="57" name="椭圆 56"/>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椭圆 8"/>
          <p:cNvSpPr/>
          <p:nvPr/>
        </p:nvSpPr>
        <p:spPr>
          <a:xfrm>
            <a:off x="2712085" y="-635"/>
            <a:ext cx="7258685" cy="6858635"/>
          </a:xfrm>
          <a:prstGeom prst="ellipse">
            <a:avLst/>
          </a:prstGeom>
          <a:solidFill>
            <a:srgbClr val="FBF8EF"/>
          </a:solidFill>
          <a:ln>
            <a:solidFill>
              <a:schemeClr val="bg1">
                <a:lumMod val="65000"/>
              </a:schemeClr>
            </a:solidFill>
          </a:ln>
          <a:effectLst>
            <a:outerShdw blurRad="812800" dist="381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6" name="组合 85"/>
          <p:cNvGrpSpPr/>
          <p:nvPr/>
        </p:nvGrpSpPr>
        <p:grpSpPr>
          <a:xfrm>
            <a:off x="10569599" y="2270517"/>
            <a:ext cx="1708011" cy="1708011"/>
            <a:chOff x="4241219" y="1574800"/>
            <a:chExt cx="3594100" cy="3594100"/>
          </a:xfrm>
        </p:grpSpPr>
        <p:sp>
          <p:nvSpPr>
            <p:cNvPr id="87" name="椭圆 86"/>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2849880" y="2477135"/>
            <a:ext cx="9135110" cy="2584450"/>
          </a:xfrm>
          <a:prstGeom prst="rect">
            <a:avLst/>
          </a:prstGeom>
          <a:noFill/>
        </p:spPr>
        <p:txBody>
          <a:bodyPr wrap="square" rtlCol="0">
            <a:spAutoFit/>
          </a:bodyPr>
          <a:p>
            <a:r>
              <a:rPr lang="zh-CN" altLang="en-US" sz="6600" b="1">
                <a:latin typeface="宋体" panose="02010600030101010101" pitchFamily="2" charset="-122"/>
              </a:rPr>
              <a:t>教育基本理论专题</a:t>
            </a:r>
            <a:endParaRPr lang="zh-CN" altLang="en-US" sz="6000" b="1">
              <a:latin typeface="宋体" panose="02010600030101010101" pitchFamily="2" charset="-122"/>
            </a:endParaRPr>
          </a:p>
          <a:p>
            <a:endParaRPr lang="zh-CN" altLang="en-US" sz="3200">
              <a:latin typeface="宋体" panose="02010600030101010101" pitchFamily="2" charset="-122"/>
            </a:endParaRPr>
          </a:p>
          <a:p>
            <a:endParaRPr lang="zh-CN" altLang="en-US" sz="3200">
              <a:latin typeface="宋体" panose="02010600030101010101" pitchFamily="2" charset="-122"/>
            </a:endParaRPr>
          </a:p>
          <a:p>
            <a:r>
              <a:rPr lang="zh-CN" altLang="en-US" sz="3200">
                <a:latin typeface="宋体" panose="02010600030101010101" pitchFamily="2" charset="-122"/>
              </a:rPr>
              <a:t>       王 飞  亓玉慧 ◎编著</a:t>
            </a:r>
            <a:endParaRPr lang="zh-CN" altLang="en-US" sz="3200">
              <a:latin typeface="宋体" panose="02010600030101010101" pitchFamily="2" charset="-122"/>
            </a:endParaRPr>
          </a:p>
        </p:txBody>
      </p:sp>
      <p:sp>
        <p:nvSpPr>
          <p:cNvPr id="4" name="文本框 3"/>
          <p:cNvSpPr txBox="1"/>
          <p:nvPr/>
        </p:nvSpPr>
        <p:spPr>
          <a:xfrm>
            <a:off x="3851275" y="1690370"/>
            <a:ext cx="5107940" cy="583565"/>
          </a:xfrm>
          <a:prstGeom prst="rect">
            <a:avLst/>
          </a:prstGeom>
          <a:noFill/>
        </p:spPr>
        <p:txBody>
          <a:bodyPr wrap="square" rtlCol="0">
            <a:spAutoFit/>
          </a:bodyPr>
          <a:p>
            <a:r>
              <a:rPr lang="en-US" altLang="zh-CN" sz="3200"/>
              <a:t>J</a:t>
            </a:r>
            <a:r>
              <a:rPr lang="en-US" altLang="zh-CN" sz="2800"/>
              <a:t>IAOYU  JIBEN  LILUN  ZHUANTI</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30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100"/>
                                  </p:stCondLst>
                                  <p:childTnLst>
                                    <p:set>
                                      <p:cBhvr>
                                        <p:cTn id="18" dur="1" fill="hold">
                                          <p:stCondLst>
                                            <p:cond delay="0"/>
                                          </p:stCondLst>
                                        </p:cTn>
                                        <p:tgtEl>
                                          <p:spTgt spid="56"/>
                                        </p:tgtEl>
                                        <p:attrNameLst>
                                          <p:attrName>style.visibility</p:attrName>
                                        </p:attrNameLst>
                                      </p:cBhvr>
                                      <p:to>
                                        <p:strVal val="visible"/>
                                      </p:to>
                                    </p:set>
                                    <p:anim calcmode="lin" valueType="num">
                                      <p:cBhvr>
                                        <p:cTn id="19" dur="1000" fill="hold"/>
                                        <p:tgtEl>
                                          <p:spTgt spid="56"/>
                                        </p:tgtEl>
                                        <p:attrNameLst>
                                          <p:attrName>ppt_w</p:attrName>
                                        </p:attrNameLst>
                                      </p:cBhvr>
                                      <p:tavLst>
                                        <p:tav tm="0">
                                          <p:val>
                                            <p:fltVal val="0"/>
                                          </p:val>
                                        </p:tav>
                                        <p:tav tm="100000">
                                          <p:val>
                                            <p:strVal val="#ppt_w"/>
                                          </p:val>
                                        </p:tav>
                                      </p:tavLst>
                                    </p:anim>
                                    <p:anim calcmode="lin" valueType="num">
                                      <p:cBhvr>
                                        <p:cTn id="20" dur="1000" fill="hold"/>
                                        <p:tgtEl>
                                          <p:spTgt spid="56"/>
                                        </p:tgtEl>
                                        <p:attrNameLst>
                                          <p:attrName>ppt_h</p:attrName>
                                        </p:attrNameLst>
                                      </p:cBhvr>
                                      <p:tavLst>
                                        <p:tav tm="0">
                                          <p:val>
                                            <p:fltVal val="0"/>
                                          </p:val>
                                        </p:tav>
                                        <p:tav tm="100000">
                                          <p:val>
                                            <p:strVal val="#ppt_h"/>
                                          </p:val>
                                        </p:tav>
                                      </p:tavLst>
                                    </p:anim>
                                    <p:anim calcmode="lin" valueType="num">
                                      <p:cBhvr>
                                        <p:cTn id="21" dur="1000" fill="hold"/>
                                        <p:tgtEl>
                                          <p:spTgt spid="56"/>
                                        </p:tgtEl>
                                        <p:attrNameLst>
                                          <p:attrName>style.rotation</p:attrName>
                                        </p:attrNameLst>
                                      </p:cBhvr>
                                      <p:tavLst>
                                        <p:tav tm="0">
                                          <p:val>
                                            <p:fltVal val="90"/>
                                          </p:val>
                                        </p:tav>
                                        <p:tav tm="100000">
                                          <p:val>
                                            <p:fltVal val="0"/>
                                          </p:val>
                                        </p:tav>
                                      </p:tavLst>
                                    </p:anim>
                                    <p:animEffect transition="in" filter="fade">
                                      <p:cBhvr>
                                        <p:cTn id="22" dur="1000"/>
                                        <p:tgtEl>
                                          <p:spTgt spid="56"/>
                                        </p:tgtEl>
                                      </p:cBhvr>
                                    </p:animEffect>
                                  </p:childTnLst>
                                </p:cTn>
                              </p:par>
                              <p:par>
                                <p:cTn id="23" presetID="31" presetClass="entr" presetSubtype="0" fill="hold" nodeType="withEffect">
                                  <p:stCondLst>
                                    <p:cond delay="200"/>
                                  </p:stCondLst>
                                  <p:childTnLst>
                                    <p:set>
                                      <p:cBhvr>
                                        <p:cTn id="24" dur="1" fill="hold">
                                          <p:stCondLst>
                                            <p:cond delay="0"/>
                                          </p:stCondLst>
                                        </p:cTn>
                                        <p:tgtEl>
                                          <p:spTgt spid="41"/>
                                        </p:tgtEl>
                                        <p:attrNameLst>
                                          <p:attrName>style.visibility</p:attrName>
                                        </p:attrNameLst>
                                      </p:cBhvr>
                                      <p:to>
                                        <p:strVal val="visible"/>
                                      </p:to>
                                    </p:set>
                                    <p:anim calcmode="lin" valueType="num">
                                      <p:cBhvr>
                                        <p:cTn id="25" dur="1000" fill="hold"/>
                                        <p:tgtEl>
                                          <p:spTgt spid="41"/>
                                        </p:tgtEl>
                                        <p:attrNameLst>
                                          <p:attrName>ppt_w</p:attrName>
                                        </p:attrNameLst>
                                      </p:cBhvr>
                                      <p:tavLst>
                                        <p:tav tm="0">
                                          <p:val>
                                            <p:fltVal val="0"/>
                                          </p:val>
                                        </p:tav>
                                        <p:tav tm="100000">
                                          <p:val>
                                            <p:strVal val="#ppt_w"/>
                                          </p:val>
                                        </p:tav>
                                      </p:tavLst>
                                    </p:anim>
                                    <p:anim calcmode="lin" valueType="num">
                                      <p:cBhvr>
                                        <p:cTn id="26" dur="1000" fill="hold"/>
                                        <p:tgtEl>
                                          <p:spTgt spid="41"/>
                                        </p:tgtEl>
                                        <p:attrNameLst>
                                          <p:attrName>ppt_h</p:attrName>
                                        </p:attrNameLst>
                                      </p:cBhvr>
                                      <p:tavLst>
                                        <p:tav tm="0">
                                          <p:val>
                                            <p:fltVal val="0"/>
                                          </p:val>
                                        </p:tav>
                                        <p:tav tm="100000">
                                          <p:val>
                                            <p:strVal val="#ppt_h"/>
                                          </p:val>
                                        </p:tav>
                                      </p:tavLst>
                                    </p:anim>
                                    <p:anim calcmode="lin" valueType="num">
                                      <p:cBhvr>
                                        <p:cTn id="27" dur="1000" fill="hold"/>
                                        <p:tgtEl>
                                          <p:spTgt spid="41"/>
                                        </p:tgtEl>
                                        <p:attrNameLst>
                                          <p:attrName>style.rotation</p:attrName>
                                        </p:attrNameLst>
                                      </p:cBhvr>
                                      <p:tavLst>
                                        <p:tav tm="0">
                                          <p:val>
                                            <p:fltVal val="90"/>
                                          </p:val>
                                        </p:tav>
                                        <p:tav tm="100000">
                                          <p:val>
                                            <p:fltVal val="0"/>
                                          </p:val>
                                        </p:tav>
                                      </p:tavLst>
                                    </p:anim>
                                    <p:animEffect transition="in" filter="fade">
                                      <p:cBhvr>
                                        <p:cTn id="28" dur="1000"/>
                                        <p:tgtEl>
                                          <p:spTgt spid="41"/>
                                        </p:tgtEl>
                                      </p:cBhvr>
                                    </p:animEffect>
                                  </p:childTnLst>
                                </p:cTn>
                              </p:par>
                              <p:par>
                                <p:cTn id="29" presetID="31" presetClass="entr" presetSubtype="0" fill="hold" nodeType="withEffect">
                                  <p:stCondLst>
                                    <p:cond delay="300"/>
                                  </p:stCondLst>
                                  <p:childTnLst>
                                    <p:set>
                                      <p:cBhvr>
                                        <p:cTn id="30" dur="1" fill="hold">
                                          <p:stCondLst>
                                            <p:cond delay="0"/>
                                          </p:stCondLst>
                                        </p:cTn>
                                        <p:tgtEl>
                                          <p:spTgt spid="71"/>
                                        </p:tgtEl>
                                        <p:attrNameLst>
                                          <p:attrName>style.visibility</p:attrName>
                                        </p:attrNameLst>
                                      </p:cBhvr>
                                      <p:to>
                                        <p:strVal val="visible"/>
                                      </p:to>
                                    </p:set>
                                    <p:anim calcmode="lin" valueType="num">
                                      <p:cBhvr>
                                        <p:cTn id="31" dur="1000" fill="hold"/>
                                        <p:tgtEl>
                                          <p:spTgt spid="71"/>
                                        </p:tgtEl>
                                        <p:attrNameLst>
                                          <p:attrName>ppt_w</p:attrName>
                                        </p:attrNameLst>
                                      </p:cBhvr>
                                      <p:tavLst>
                                        <p:tav tm="0">
                                          <p:val>
                                            <p:fltVal val="0"/>
                                          </p:val>
                                        </p:tav>
                                        <p:tav tm="100000">
                                          <p:val>
                                            <p:strVal val="#ppt_w"/>
                                          </p:val>
                                        </p:tav>
                                      </p:tavLst>
                                    </p:anim>
                                    <p:anim calcmode="lin" valueType="num">
                                      <p:cBhvr>
                                        <p:cTn id="32" dur="1000" fill="hold"/>
                                        <p:tgtEl>
                                          <p:spTgt spid="71"/>
                                        </p:tgtEl>
                                        <p:attrNameLst>
                                          <p:attrName>ppt_h</p:attrName>
                                        </p:attrNameLst>
                                      </p:cBhvr>
                                      <p:tavLst>
                                        <p:tav tm="0">
                                          <p:val>
                                            <p:fltVal val="0"/>
                                          </p:val>
                                        </p:tav>
                                        <p:tav tm="100000">
                                          <p:val>
                                            <p:strVal val="#ppt_h"/>
                                          </p:val>
                                        </p:tav>
                                      </p:tavLst>
                                    </p:anim>
                                    <p:anim calcmode="lin" valueType="num">
                                      <p:cBhvr>
                                        <p:cTn id="33" dur="1000" fill="hold"/>
                                        <p:tgtEl>
                                          <p:spTgt spid="71"/>
                                        </p:tgtEl>
                                        <p:attrNameLst>
                                          <p:attrName>style.rotation</p:attrName>
                                        </p:attrNameLst>
                                      </p:cBhvr>
                                      <p:tavLst>
                                        <p:tav tm="0">
                                          <p:val>
                                            <p:fltVal val="90"/>
                                          </p:val>
                                        </p:tav>
                                        <p:tav tm="100000">
                                          <p:val>
                                            <p:fltVal val="0"/>
                                          </p:val>
                                        </p:tav>
                                      </p:tavLst>
                                    </p:anim>
                                    <p:animEffect transition="in" filter="fade">
                                      <p:cBhvr>
                                        <p:cTn id="34" dur="1000"/>
                                        <p:tgtEl>
                                          <p:spTgt spid="71"/>
                                        </p:tgtEl>
                                      </p:cBhvr>
                                    </p:animEffect>
                                  </p:childTnLst>
                                </p:cTn>
                              </p:par>
                              <p:par>
                                <p:cTn id="35" presetID="31" presetClass="entr" presetSubtype="0" fill="hold" nodeType="withEffect">
                                  <p:stCondLst>
                                    <p:cond delay="100"/>
                                  </p:stCondLst>
                                  <p:childTnLst>
                                    <p:set>
                                      <p:cBhvr>
                                        <p:cTn id="36" dur="1" fill="hold">
                                          <p:stCondLst>
                                            <p:cond delay="0"/>
                                          </p:stCondLst>
                                        </p:cTn>
                                        <p:tgtEl>
                                          <p:spTgt spid="86"/>
                                        </p:tgtEl>
                                        <p:attrNameLst>
                                          <p:attrName>style.visibility</p:attrName>
                                        </p:attrNameLst>
                                      </p:cBhvr>
                                      <p:to>
                                        <p:strVal val="visible"/>
                                      </p:to>
                                    </p:set>
                                    <p:anim calcmode="lin" valueType="num">
                                      <p:cBhvr>
                                        <p:cTn id="37" dur="1000" fill="hold"/>
                                        <p:tgtEl>
                                          <p:spTgt spid="86"/>
                                        </p:tgtEl>
                                        <p:attrNameLst>
                                          <p:attrName>ppt_w</p:attrName>
                                        </p:attrNameLst>
                                      </p:cBhvr>
                                      <p:tavLst>
                                        <p:tav tm="0">
                                          <p:val>
                                            <p:fltVal val="0"/>
                                          </p:val>
                                        </p:tav>
                                        <p:tav tm="100000">
                                          <p:val>
                                            <p:strVal val="#ppt_w"/>
                                          </p:val>
                                        </p:tav>
                                      </p:tavLst>
                                    </p:anim>
                                    <p:anim calcmode="lin" valueType="num">
                                      <p:cBhvr>
                                        <p:cTn id="38" dur="1000" fill="hold"/>
                                        <p:tgtEl>
                                          <p:spTgt spid="86"/>
                                        </p:tgtEl>
                                        <p:attrNameLst>
                                          <p:attrName>ppt_h</p:attrName>
                                        </p:attrNameLst>
                                      </p:cBhvr>
                                      <p:tavLst>
                                        <p:tav tm="0">
                                          <p:val>
                                            <p:fltVal val="0"/>
                                          </p:val>
                                        </p:tav>
                                        <p:tav tm="100000">
                                          <p:val>
                                            <p:strVal val="#ppt_h"/>
                                          </p:val>
                                        </p:tav>
                                      </p:tavLst>
                                    </p:anim>
                                    <p:anim calcmode="lin" valueType="num">
                                      <p:cBhvr>
                                        <p:cTn id="39" dur="1000" fill="hold"/>
                                        <p:tgtEl>
                                          <p:spTgt spid="86"/>
                                        </p:tgtEl>
                                        <p:attrNameLst>
                                          <p:attrName>style.rotation</p:attrName>
                                        </p:attrNameLst>
                                      </p:cBhvr>
                                      <p:tavLst>
                                        <p:tav tm="0">
                                          <p:val>
                                            <p:fltVal val="90"/>
                                          </p:val>
                                        </p:tav>
                                        <p:tav tm="100000">
                                          <p:val>
                                            <p:fltVal val="0"/>
                                          </p:val>
                                        </p:tav>
                                      </p:tavLst>
                                    </p:anim>
                                    <p:animEffect transition="in" filter="fade">
                                      <p:cBhvr>
                                        <p:cTn id="40" dur="1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专题一 教育学的学科立场</a:t>
            </a:r>
            <a:endParaRPr lang="zh-CN" altLang="en-US" sz="2800" b="1" dirty="0">
              <a:solidFill>
                <a:schemeClr val="tx1">
                  <a:lumMod val="50000"/>
                  <a:lumOff val="50000"/>
                </a:schemeClr>
              </a:solidFill>
              <a:latin typeface="Agency FB" panose="020B0503020202020204" pitchFamily="34" charset="0"/>
            </a:endParaRPr>
          </a:p>
        </p:txBody>
      </p:sp>
      <p:sp>
        <p:nvSpPr>
          <p:cNvPr id="2" name="文本框 1"/>
          <p:cNvSpPr txBox="1"/>
          <p:nvPr/>
        </p:nvSpPr>
        <p:spPr>
          <a:xfrm>
            <a:off x="448945" y="1176655"/>
            <a:ext cx="7895590" cy="5191125"/>
          </a:xfrm>
          <a:prstGeom prst="rect">
            <a:avLst/>
          </a:prstGeom>
          <a:noFill/>
        </p:spPr>
        <p:txBody>
          <a:bodyPr wrap="square" rtlCol="0">
            <a:spAutoFit/>
          </a:bodyPr>
          <a:p>
            <a:pPr indent="0" algn="just" latinLnBrk="0">
              <a:lnSpc>
                <a:spcPct val="130000"/>
              </a:lnSpc>
              <a:spcAft>
                <a:spcPts val="1800"/>
              </a:spcAft>
            </a:pPr>
            <a:r>
              <a:rPr lang="en-US" altLang="zh-CN" sz="3600" b="1"/>
              <a:t>  </a:t>
            </a:r>
            <a:r>
              <a:rPr lang="zh-CN" altLang="en-US" sz="3600" b="1"/>
              <a:t>德国教育家赫尔巴特（</a:t>
            </a:r>
            <a:r>
              <a:rPr sz="3600" b="1"/>
              <a:t>1776</a:t>
            </a:r>
            <a:r>
              <a:rPr lang="en-US" sz="3600" b="1"/>
              <a:t>—</a:t>
            </a:r>
            <a:r>
              <a:rPr sz="3600" b="1"/>
              <a:t>1841</a:t>
            </a:r>
            <a:r>
              <a:rPr lang="zh-CN" altLang="en-US" sz="3600" b="1"/>
              <a:t>）</a:t>
            </a:r>
            <a:endParaRPr lang="zh-CN" altLang="en-US" sz="3200" b="1"/>
          </a:p>
          <a:p>
            <a:pPr indent="-711200" algn="just" latinLnBrk="0">
              <a:lnSpc>
                <a:spcPct val="130000"/>
              </a:lnSpc>
              <a:spcBef>
                <a:spcPts val="600"/>
              </a:spcBef>
              <a:spcAft>
                <a:spcPts val="1200"/>
              </a:spcAft>
              <a:extLst>
                <a:ext uri="{35155182-B16C-46BC-9424-99874614C6A1}">
                  <wpsdc:indentchars xmlns:wpsdc="http://www.wps.cn/officeDocument/2017/drawingmlCustomData" val="-200" checksum="3603601876"/>
                </a:ext>
              </a:extLst>
            </a:pPr>
            <a:r>
              <a:rPr lang="zh-CN" altLang="en-US" sz="2800" b="1"/>
              <a:t>贡献：</a:t>
            </a:r>
            <a:r>
              <a:rPr lang="zh-CN" altLang="en-US" sz="2800">
                <a:sym typeface="+mn-ea"/>
              </a:rPr>
              <a:t>将其教育理论建基于实践哲学和心理学基础上，是</a:t>
            </a:r>
            <a:r>
              <a:rPr lang="zh-CN" altLang="en-US" sz="2800"/>
              <a:t>关注教育学的学科化问题并力图推动教育科学化的第一人，</a:t>
            </a:r>
            <a:r>
              <a:rPr lang="en-US" altLang="zh-CN" sz="2800"/>
              <a:t>“</a:t>
            </a:r>
            <a:r>
              <a:rPr lang="zh-CN" altLang="en-US" sz="2800"/>
              <a:t>在人类教育认识上第一次较为清晰地规范了研究方式和研究方向</a:t>
            </a:r>
            <a:r>
              <a:rPr lang="en-US" altLang="zh-CN" sz="2800"/>
              <a:t>”</a:t>
            </a:r>
            <a:r>
              <a:rPr lang="zh-CN" altLang="en-US" sz="2800"/>
              <a:t>。</a:t>
            </a:r>
            <a:endParaRPr lang="zh-CN" altLang="en-US" sz="2800"/>
          </a:p>
          <a:p>
            <a:pPr indent="-711200" algn="just" latinLnBrk="0">
              <a:lnSpc>
                <a:spcPct val="130000"/>
              </a:lnSpc>
              <a:spcAft>
                <a:spcPts val="1200"/>
              </a:spcAft>
              <a:extLst>
                <a:ext uri="{35155182-B16C-46BC-9424-99874614C6A1}">
                  <wpsdc:indentchars xmlns:wpsdc="http://www.wps.cn/officeDocument/2017/drawingmlCustomData" val="-200" checksum="3603601876"/>
                </a:ext>
              </a:extLst>
            </a:pPr>
            <a:r>
              <a:rPr lang="zh-CN" altLang="en-US" sz="2800" b="1"/>
              <a:t>不足：</a:t>
            </a:r>
            <a:r>
              <a:rPr lang="zh-CN" altLang="en-US" sz="2800"/>
              <a:t>仍然以传统思辨为主，统觉心理学只是他对人的学习过程的一个抽象思辨和概括的结果，缺乏相应的研究基础。</a:t>
            </a:r>
            <a:endParaRPr lang="zh-CN" altLang="en-US" sz="2800"/>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pic>
        <p:nvPicPr>
          <p:cNvPr id="4" name="图片 3"/>
          <p:cNvPicPr>
            <a:picLocks noChangeAspect="1"/>
          </p:cNvPicPr>
          <p:nvPr/>
        </p:nvPicPr>
        <p:blipFill>
          <a:blip r:embed="rId1"/>
          <a:stretch>
            <a:fillRect/>
          </a:stretch>
        </p:blipFill>
        <p:spPr>
          <a:xfrm>
            <a:off x="8661400" y="1585595"/>
            <a:ext cx="2943225" cy="397192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948690" y="33972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专题四 教育公平</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flipV="1">
            <a:off x="819150" y="846455"/>
            <a:ext cx="3024000" cy="635"/>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128905" y="1270635"/>
            <a:ext cx="11116310" cy="4163060"/>
          </a:xfrm>
          <a:prstGeom prst="rect">
            <a:avLst/>
          </a:prstGeom>
          <a:noFill/>
        </p:spPr>
        <p:txBody>
          <a:bodyPr wrap="square" rtlCol="0">
            <a:spAutoFit/>
          </a:bodyPr>
          <a:p>
            <a:pPr marL="342900" indent="609600" algn="just" latinLnBrk="0">
              <a:lnSpc>
                <a:spcPct val="140000"/>
              </a:lnSpc>
              <a:spcAft>
                <a:spcPts val="1800"/>
              </a:spcAft>
              <a:buFont typeface="Arial" panose="020B0604020202020204" pitchFamily="34" charset="0"/>
              <a:buNone/>
              <a:extLst>
                <a:ext uri="{35155182-B16C-46BC-9424-99874614C6A1}">
                  <wpsdc:indentchars xmlns:wpsdc="http://www.wps.cn/officeDocument/2017/drawingmlCustomData" val="200" checksum="4158780845"/>
                </a:ext>
              </a:extLst>
            </a:pPr>
            <a:r>
              <a:rPr lang="zh-CN" sz="2400" b="1"/>
              <a:t>2.乡村教师支持网络建构的必要性和迫切性</a:t>
            </a:r>
            <a:endParaRPr lang="zh-CN" sz="2400" b="1"/>
          </a:p>
          <a:p>
            <a:pPr marL="685800" indent="609600" algn="just" latinLnBrk="0">
              <a:lnSpc>
                <a:spcPct val="150000"/>
              </a:lnSpc>
              <a:buFont typeface="Arial" panose="020B0604020202020204" pitchFamily="34" charset="0"/>
              <a:buChar char="•"/>
              <a:extLst>
                <a:ext uri="{35155182-B16C-46BC-9424-99874614C6A1}">
                  <wpsdc:indentchars xmlns:wpsdc="http://www.wps.cn/officeDocument/2017/drawingmlCustomData" val="200" checksum="4158780845"/>
                </a:ext>
              </a:extLst>
            </a:pPr>
            <a:r>
              <a:rPr lang="zh-CN" sz="2400"/>
              <a:t>第一，社会和乡村对教师的支持力度薄弱，造成“弱连接”严重不足，加深了乡村教师的乡村疏离。</a:t>
            </a:r>
            <a:endParaRPr lang="zh-CN" sz="2400"/>
          </a:p>
          <a:p>
            <a:pPr marL="685800" indent="609600" algn="just" latinLnBrk="0">
              <a:lnSpc>
                <a:spcPct val="150000"/>
              </a:lnSpc>
              <a:buFont typeface="Arial" panose="020B0604020202020204" pitchFamily="34" charset="0"/>
              <a:buChar char="•"/>
              <a:extLst>
                <a:ext uri="{35155182-B16C-46BC-9424-99874614C6A1}">
                  <wpsdc:indentchars xmlns:wpsdc="http://www.wps.cn/officeDocument/2017/drawingmlCustomData" val="200" checksum="4158780845"/>
                </a:ext>
              </a:extLst>
            </a:pPr>
            <a:r>
              <a:rPr lang="zh-CN" sz="2400"/>
              <a:t>第二，乡村学校中人际交往与互动的不足，降低了“强连接”的强度， 影响了乡村教师对乡村学校的认同度与归属感。</a:t>
            </a:r>
            <a:endParaRPr lang="zh-CN" sz="2400"/>
          </a:p>
          <a:p>
            <a:pPr marL="685800" indent="609600" algn="just" latinLnBrk="0">
              <a:lnSpc>
                <a:spcPct val="150000"/>
              </a:lnSpc>
              <a:buFont typeface="Arial" panose="020B0604020202020204" pitchFamily="34" charset="0"/>
              <a:buChar char="•"/>
              <a:extLst>
                <a:ext uri="{35155182-B16C-46BC-9424-99874614C6A1}">
                  <wpsdc:indentchars xmlns:wpsdc="http://www.wps.cn/officeDocument/2017/drawingmlCustomData" val="200" checksum="4158780845"/>
                </a:ext>
              </a:extLst>
            </a:pPr>
            <a:r>
              <a:rPr lang="zh-CN" sz="2400"/>
              <a:t>第三，乡镇教育办在乡村教师支持政策主体中的缺失，导致上级政策难以有效落实，阻碍了乡村教师社会资本的获得。</a:t>
            </a:r>
            <a:endParaRPr lang="zh-CN" sz="24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948690" y="33972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专题四 教育公平</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flipV="1">
            <a:off x="819150" y="846455"/>
            <a:ext cx="3024000" cy="635"/>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157480" y="1125855"/>
            <a:ext cx="11116310" cy="4563110"/>
          </a:xfrm>
          <a:prstGeom prst="rect">
            <a:avLst/>
          </a:prstGeom>
          <a:noFill/>
        </p:spPr>
        <p:txBody>
          <a:bodyPr wrap="square" rtlCol="0">
            <a:spAutoFit/>
          </a:bodyPr>
          <a:p>
            <a:pPr marL="342900" indent="609600" algn="just" latinLnBrk="0">
              <a:lnSpc>
                <a:spcPct val="140000"/>
              </a:lnSpc>
              <a:spcAft>
                <a:spcPts val="600"/>
              </a:spcAft>
              <a:buFont typeface="Arial" panose="020B0604020202020204" pitchFamily="34" charset="0"/>
              <a:buNone/>
              <a:extLst>
                <a:ext uri="{35155182-B16C-46BC-9424-99874614C6A1}">
                  <wpsdc:indentchars xmlns:wpsdc="http://www.wps.cn/officeDocument/2017/drawingmlCustomData" val="200" checksum="4158780845"/>
                </a:ext>
              </a:extLst>
            </a:pPr>
            <a:r>
              <a:rPr lang="en-US" altLang="zh-CN" sz="2400" b="1"/>
              <a:t>3</a:t>
            </a:r>
            <a:r>
              <a:rPr lang="zh-CN" sz="2400" b="1"/>
              <a:t>.乡村教师支持网络建构的策略</a:t>
            </a:r>
            <a:endParaRPr lang="zh-CN" sz="2400" b="1"/>
          </a:p>
          <a:p>
            <a:pPr marL="1028700" indent="-342900" algn="just" latinLnBrk="0">
              <a:lnSpc>
                <a:spcPct val="150000"/>
              </a:lnSpc>
              <a:buFont typeface="Wingdings" panose="05000000000000000000" charset="0"/>
              <a:buChar char="Ø"/>
            </a:pPr>
            <a:r>
              <a:rPr lang="zh-CN" sz="2400"/>
              <a:t>第一，从纵向上将乡镇教育办纳入乡村教师支持政策主体。教育办的三方面任务：一是根据乡镇发展的具体情况将上级的乡村教师支持计划进行细化，更好地落实于本辖区。二是通过经常性的调研，深入了解所辖区内乡村教师工作和生活中存在的问题，积极向上级部门反映那些需要上级政府部门解决的问题。三是将各种有关乡村教师支持的主体进行汇集，召开相关会议和研讨会，听取多方主体的建议。</a:t>
            </a:r>
            <a:endParaRPr lang="zh-CN" sz="2400"/>
          </a:p>
          <a:p>
            <a:pPr marL="1028700" indent="-342900" algn="just" latinLnBrk="0">
              <a:lnSpc>
                <a:spcPct val="150000"/>
              </a:lnSpc>
              <a:buFont typeface="Wingdings" panose="05000000000000000000" charset="0"/>
              <a:buChar char="Ø"/>
            </a:pPr>
            <a:r>
              <a:rPr lang="zh-CN" sz="2400"/>
              <a:t>第二，从横向上将社会组织、乡村和学校纳入乡村教师策略支持体系。</a:t>
            </a:r>
            <a:endParaRPr lang="zh-CN" sz="24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948690" y="33972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专题四 教育公平</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flipV="1">
            <a:off x="819150" y="846455"/>
            <a:ext cx="3024000" cy="635"/>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143510" y="1186815"/>
            <a:ext cx="11116310" cy="5077460"/>
          </a:xfrm>
          <a:prstGeom prst="rect">
            <a:avLst/>
          </a:prstGeom>
          <a:noFill/>
        </p:spPr>
        <p:txBody>
          <a:bodyPr wrap="square" rtlCol="0">
            <a:spAutoFit/>
          </a:bodyPr>
          <a:p>
            <a:pPr marL="1028700" indent="609600" algn="just" latinLnBrk="0">
              <a:lnSpc>
                <a:spcPct val="150000"/>
              </a:lnSpc>
              <a:buFont typeface="Wingdings" panose="05000000000000000000" charset="0"/>
              <a:buChar char="Ø"/>
              <a:extLst>
                <a:ext uri="{35155182-B16C-46BC-9424-99874614C6A1}">
                  <wpsdc:indentchars xmlns:wpsdc="http://www.wps.cn/officeDocument/2017/drawingmlCustomData" val="200" checksum="4158780845"/>
                </a:ext>
              </a:extLst>
            </a:pPr>
            <a:r>
              <a:rPr lang="zh-CN" sz="2400"/>
              <a:t>第三，发挥领导和本地教师等处于“结构洞”位置的人士的作用，增强教师与社会和乡村之间的“弱连接”。乡镇和村负责人可将乡村教师纳入其政策建言团队中，设置学校开放日、亲子运动会、教师与家长联谊会等形式增强教师与乡民的交流与沟通。</a:t>
            </a:r>
            <a:endParaRPr lang="zh-CN" sz="2400"/>
          </a:p>
          <a:p>
            <a:pPr marL="1028700" indent="609600" algn="just" latinLnBrk="0">
              <a:lnSpc>
                <a:spcPct val="150000"/>
              </a:lnSpc>
              <a:buFont typeface="Wingdings" panose="05000000000000000000" charset="0"/>
              <a:buChar char="Ø"/>
              <a:extLst>
                <a:ext uri="{35155182-B16C-46BC-9424-99874614C6A1}">
                  <wpsdc:indentchars xmlns:wpsdc="http://www.wps.cn/officeDocument/2017/drawingmlCustomData" val="200" checksum="4158780845"/>
                </a:ext>
              </a:extLst>
            </a:pPr>
            <a:r>
              <a:rPr lang="zh-CN" sz="2400"/>
              <a:t>第四，增强乡村教师之间、乡村教师与学校领导之间及乡村教师与学生之间的“强连接”，提升其对学校的归属感。首先，</a:t>
            </a:r>
            <a:r>
              <a:rPr lang="zh-CN" sz="2400">
                <a:sym typeface="+mn-ea"/>
              </a:rPr>
              <a:t>学校可以</a:t>
            </a:r>
            <a:r>
              <a:rPr lang="zh-CN" sz="2400"/>
              <a:t>从制度建设入手，通过广泛协商和讨论，形成规章制度并严格落实。其次，学校应通过教研引领教师专业发展，联络教师的情感。再次，学校应开展各种形式的座谈会、茶话会等，相互倾听、彼此交流。</a:t>
            </a:r>
            <a:endParaRPr lang="zh-CN" sz="24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948690" y="33972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专题四 教育公平</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flipV="1">
            <a:off x="819150" y="846455"/>
            <a:ext cx="3024000" cy="635"/>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0" y="1918970"/>
            <a:ext cx="11116310" cy="2306955"/>
          </a:xfrm>
          <a:prstGeom prst="rect">
            <a:avLst/>
          </a:prstGeom>
          <a:noFill/>
        </p:spPr>
        <p:txBody>
          <a:bodyPr wrap="square" rtlCol="0">
            <a:spAutoFit/>
          </a:bodyPr>
          <a:p>
            <a:pPr marL="1028700" indent="609600" algn="just" latinLnBrk="0">
              <a:lnSpc>
                <a:spcPct val="150000"/>
              </a:lnSpc>
              <a:buFont typeface="Wingdings" panose="05000000000000000000" charset="0"/>
              <a:buChar char="Ø"/>
              <a:extLst>
                <a:ext uri="{35155182-B16C-46BC-9424-99874614C6A1}">
                  <wpsdc:indentchars xmlns:wpsdc="http://www.wps.cn/officeDocument/2017/drawingmlCustomData" val="200" checksum="4158780845"/>
                </a:ext>
              </a:extLst>
            </a:pPr>
            <a:r>
              <a:rPr lang="zh-CN" sz="2400"/>
              <a:t>第五，发挥师范院校、教育智库的作用，为乡村教师支持体系的建构提供理论支持。政府应积极鼓励师范高等院校、教育智库等参与乡村教师的研究，开展深度的理论研究和广泛的实证调研，为政府制定乡村教师支持体系提供理论依据和实证支持。</a:t>
            </a:r>
            <a:endParaRPr lang="zh-CN" sz="24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948690" y="33972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专题四 教育公平</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flipV="1">
            <a:off x="819150" y="846455"/>
            <a:ext cx="3024000" cy="635"/>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495935" y="1715770"/>
            <a:ext cx="10918190" cy="4225925"/>
          </a:xfrm>
          <a:prstGeom prst="rect">
            <a:avLst/>
          </a:prstGeom>
          <a:noFill/>
        </p:spPr>
        <p:txBody>
          <a:bodyPr wrap="square" rtlCol="0">
            <a:spAutoFit/>
          </a:bodyPr>
          <a:p>
            <a:pPr marL="342900" indent="609600" algn="just" latinLnBrk="0">
              <a:lnSpc>
                <a:spcPct val="140000"/>
              </a:lnSpc>
              <a:buFont typeface="Arial" panose="020B0604020202020204" pitchFamily="34" charset="0"/>
              <a:buNone/>
              <a:extLst>
                <a:ext uri="{35155182-B16C-46BC-9424-99874614C6A1}">
                  <wpsdc:indentchars xmlns:wpsdc="http://www.wps.cn/officeDocument/2017/drawingmlCustomData" val="200" checksum="4158780845"/>
                </a:ext>
              </a:extLst>
            </a:pPr>
            <a:r>
              <a:rPr lang="zh-CN" sz="2400"/>
              <a:t>从国际上来看， 许多国家都十分重视教育公平理念在教育政策、教育指标制定中的体现。例如美国每年出版的《教育现况》(The Condition of Education)，作为教育政策的重要参考依据，主要包含教育公平的四大维度：种族差异、性别差异、社会经济背景、地区差异，为美国的教育公平状况提供全面的测量评价标准。</a:t>
            </a:r>
            <a:endParaRPr lang="zh-CN" sz="2400"/>
          </a:p>
          <a:p>
            <a:pPr marL="342900" indent="609600" algn="just" latinLnBrk="0">
              <a:lnSpc>
                <a:spcPct val="140000"/>
              </a:lnSpc>
              <a:buFont typeface="Arial" panose="020B0604020202020204" pitchFamily="34" charset="0"/>
              <a:buNone/>
              <a:extLst>
                <a:ext uri="{35155182-B16C-46BC-9424-99874614C6A1}">
                  <wpsdc:indentchars xmlns:wpsdc="http://www.wps.cn/officeDocument/2017/drawingmlCustomData" val="200" checksum="4158780845"/>
                </a:ext>
              </a:extLst>
            </a:pPr>
            <a:r>
              <a:rPr lang="zh-CN" sz="2400"/>
              <a:t>法国教育部出版的《法国教育》( Education in France)的30个教育指标中，也包括了反映地区差异、制度公平、受教育者的社会经济背景差异等内容的教育公平指标，为法国教育政策的制定提供了重要的参考资讯。</a:t>
            </a:r>
            <a:endParaRPr lang="zh-CN" sz="2400"/>
          </a:p>
        </p:txBody>
      </p:sp>
      <p:sp>
        <p:nvSpPr>
          <p:cNvPr id="20" name="文本框 19"/>
          <p:cNvSpPr txBox="1"/>
          <p:nvPr/>
        </p:nvSpPr>
        <p:spPr>
          <a:xfrm>
            <a:off x="224155" y="861695"/>
            <a:ext cx="4437380" cy="650875"/>
          </a:xfrm>
          <a:prstGeom prst="rect">
            <a:avLst/>
          </a:prstGeom>
          <a:noFill/>
        </p:spPr>
        <p:txBody>
          <a:bodyPr wrap="none" rtlCol="0" anchor="t">
            <a:spAutoFit/>
          </a:bodyPr>
          <a:p>
            <a:pPr marL="342900" algn="just" defTabSz="914400" eaLnBrk="1" hangingPunct="1">
              <a:lnSpc>
                <a:spcPct val="130000"/>
              </a:lnSpc>
              <a:buFont typeface="Wingdings" panose="05000000000000000000" charset="0"/>
            </a:pPr>
            <a:r>
              <a:rPr lang="zh-CN" altLang="en-US" sz="2800">
                <a:latin typeface="+mn-lt"/>
                <a:ea typeface="+mn-ea"/>
                <a:sym typeface="+mn-ea"/>
              </a:rPr>
              <a:t>（四）</a:t>
            </a:r>
            <a:r>
              <a:rPr lang="zh-CN" sz="2800">
                <a:latin typeface="+mn-lt"/>
                <a:ea typeface="+mn-ea"/>
                <a:sym typeface="+mn-ea"/>
              </a:rPr>
              <a:t>教育公平指标体系</a:t>
            </a:r>
            <a:endParaRPr lang="zh-CN" sz="2800">
              <a:latin typeface="+mn-lt"/>
              <a:ea typeface="+mn-ea"/>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948690" y="33972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专题四 教育公平</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flipV="1">
            <a:off x="819150" y="846455"/>
            <a:ext cx="3024000" cy="635"/>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270510" y="861695"/>
            <a:ext cx="11650980" cy="3192145"/>
          </a:xfrm>
          <a:prstGeom prst="rect">
            <a:avLst/>
          </a:prstGeom>
          <a:noFill/>
        </p:spPr>
        <p:txBody>
          <a:bodyPr wrap="square" rtlCol="0">
            <a:spAutoFit/>
          </a:bodyPr>
          <a:p>
            <a:pPr marL="342900" indent="609600" algn="just" latinLnBrk="0">
              <a:lnSpc>
                <a:spcPct val="140000"/>
              </a:lnSpc>
              <a:buFont typeface="Arial" panose="020B0604020202020204" pitchFamily="34" charset="0"/>
              <a:buNone/>
              <a:extLst>
                <a:ext uri="{35155182-B16C-46BC-9424-99874614C6A1}">
                  <wpsdc:indentchars xmlns:wpsdc="http://www.wps.cn/officeDocument/2017/drawingmlCustomData" val="200" checksum="4158780845"/>
                </a:ext>
              </a:extLst>
            </a:pPr>
            <a:r>
              <a:rPr lang="zh-CN" sz="2400"/>
              <a:t>专门的教育公平指标体系的构建始于20世纪末期，其中最为完善、最具代表性的是《欧洲教育制度的公平性：一套指标体系》，多学科的国际学术研究团体拟定了一个基本的二元指标框架，指标框架的第一个维度是纵向的，包括教育不平等的背景、受教育机会的不平等、受教育过程的不平等、受教育者成就或学业的不平等、社会和政治对教育影响的不平等。第二个维度是横向的，包括个体之间的不平等、群体之间的不平等与处于最低需求标准以下的个体/群体的不平等。部分如下：</a:t>
            </a:r>
            <a:endParaRPr lang="zh-CN" sz="2400"/>
          </a:p>
        </p:txBody>
      </p:sp>
      <p:pic>
        <p:nvPicPr>
          <p:cNvPr id="3" name="图片 2"/>
          <p:cNvPicPr>
            <a:picLocks noChangeAspect="1"/>
          </p:cNvPicPr>
          <p:nvPr/>
        </p:nvPicPr>
        <p:blipFill>
          <a:blip r:embed="rId1"/>
          <a:stretch>
            <a:fillRect/>
          </a:stretch>
        </p:blipFill>
        <p:spPr>
          <a:xfrm>
            <a:off x="2428875" y="4053840"/>
            <a:ext cx="7334250" cy="295656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948690" y="33972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专题四 教育公平</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flipV="1">
            <a:off x="819150" y="846455"/>
            <a:ext cx="3024000" cy="635"/>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270510" y="861695"/>
            <a:ext cx="11650980" cy="3192145"/>
          </a:xfrm>
          <a:prstGeom prst="rect">
            <a:avLst/>
          </a:prstGeom>
          <a:noFill/>
        </p:spPr>
        <p:txBody>
          <a:bodyPr wrap="square" rtlCol="0">
            <a:spAutoFit/>
          </a:bodyPr>
          <a:p>
            <a:pPr marL="342900" indent="609600" algn="just" latinLnBrk="0">
              <a:lnSpc>
                <a:spcPct val="140000"/>
              </a:lnSpc>
              <a:buFont typeface="Arial" panose="020B0604020202020204" pitchFamily="34" charset="0"/>
              <a:buNone/>
              <a:extLst>
                <a:ext uri="{35155182-B16C-46BC-9424-99874614C6A1}">
                  <wpsdc:indentchars xmlns:wpsdc="http://www.wps.cn/officeDocument/2017/drawingmlCustomData" val="200" checksum="4158780845"/>
                </a:ext>
              </a:extLst>
            </a:pPr>
            <a:r>
              <a:rPr lang="zh-CN" sz="2400"/>
              <a:t>我国从2003年开始也出现了一些有关教育公平指标的讨论，周金燕在《我国教育公平指标体系的建立》一文中将前期的研究理念进行落实，使用不平等的测算工具一一基尼系数作为教育公平的基本测算工具，首次建立了适用于我国整体评价和省区比较的教育公平综合指标体系，并将其称为“ 适用于我国整体水平的教育公平指标体系”，其中包括义务教育均衡指数、高中教育公平指数、高等教育公平指数及教育存量公平指数四个子指数。</a:t>
            </a:r>
            <a:endParaRPr lang="zh-CN" sz="2400"/>
          </a:p>
        </p:txBody>
      </p:sp>
      <p:pic>
        <p:nvPicPr>
          <p:cNvPr id="4" name="图片 3"/>
          <p:cNvPicPr>
            <a:picLocks noChangeAspect="1"/>
          </p:cNvPicPr>
          <p:nvPr/>
        </p:nvPicPr>
        <p:blipFill>
          <a:blip r:embed="rId1"/>
          <a:stretch>
            <a:fillRect/>
          </a:stretch>
        </p:blipFill>
        <p:spPr>
          <a:xfrm>
            <a:off x="2043430" y="4054475"/>
            <a:ext cx="8512175" cy="280352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948690" y="33972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专题四 教育公平</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flipV="1">
            <a:off x="819150" y="846455"/>
            <a:ext cx="3024000" cy="635"/>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116840" y="861695"/>
            <a:ext cx="11650980" cy="5259070"/>
          </a:xfrm>
          <a:prstGeom prst="rect">
            <a:avLst/>
          </a:prstGeom>
          <a:noFill/>
        </p:spPr>
        <p:txBody>
          <a:bodyPr wrap="square" rtlCol="0">
            <a:spAutoFit/>
          </a:bodyPr>
          <a:p>
            <a:pPr marL="342900" indent="609600" algn="just" latinLnBrk="0">
              <a:lnSpc>
                <a:spcPct val="140000"/>
              </a:lnSpc>
              <a:buFont typeface="Arial" panose="020B0604020202020204" pitchFamily="34" charset="0"/>
              <a:buNone/>
              <a:extLst>
                <a:ext uri="{35155182-B16C-46BC-9424-99874614C6A1}">
                  <wpsdc:indentchars xmlns:wpsdc="http://www.wps.cn/officeDocument/2017/drawingmlCustomData" val="200" checksum="4158780845"/>
                </a:ext>
              </a:extLst>
            </a:pPr>
            <a:r>
              <a:rPr lang="zh-CN" sz="2400" b="1"/>
              <a:t>西方的教育公平指标体系：</a:t>
            </a:r>
            <a:endParaRPr lang="zh-CN" sz="2400" b="1"/>
          </a:p>
          <a:p>
            <a:pPr marL="685800" indent="609600" algn="just" latinLnBrk="0">
              <a:lnSpc>
                <a:spcPct val="140000"/>
              </a:lnSpc>
              <a:buFont typeface="Arial" panose="020B0604020202020204" pitchFamily="34" charset="0"/>
              <a:buChar char="•"/>
              <a:extLst>
                <a:ext uri="{35155182-B16C-46BC-9424-99874614C6A1}">
                  <wpsdc:indentchars xmlns:wpsdc="http://www.wps.cn/officeDocument/2017/drawingmlCustomData" val="200" checksum="4158780845"/>
                </a:ext>
              </a:extLst>
            </a:pPr>
            <a:r>
              <a:rPr lang="zh-CN" sz="2400"/>
              <a:t>教育公平内涵的理解：客观层面的教育公平和主观层面的教育公平。</a:t>
            </a:r>
            <a:endParaRPr lang="zh-CN" sz="2400"/>
          </a:p>
          <a:p>
            <a:pPr marL="685800" indent="609600" algn="just" latinLnBrk="0">
              <a:lnSpc>
                <a:spcPct val="140000"/>
              </a:lnSpc>
              <a:buFont typeface="Arial" panose="020B0604020202020204" pitchFamily="34" charset="0"/>
              <a:buChar char="•"/>
              <a:extLst>
                <a:ext uri="{35155182-B16C-46BC-9424-99874614C6A1}">
                  <wpsdc:indentchars xmlns:wpsdc="http://www.wps.cn/officeDocument/2017/drawingmlCustomData" val="200" checksum="4158780845"/>
                </a:ext>
              </a:extLst>
            </a:pPr>
            <a:r>
              <a:rPr lang="zh-CN" sz="2400"/>
              <a:t>教育公平的不同差异：区域差异、城乡差异、校际差异、校内差异和学生个体差异。</a:t>
            </a:r>
            <a:endParaRPr lang="zh-CN" sz="2400"/>
          </a:p>
          <a:p>
            <a:pPr marL="685800" indent="609600" algn="just" latinLnBrk="0">
              <a:lnSpc>
                <a:spcPct val="140000"/>
              </a:lnSpc>
              <a:buFont typeface="Arial" panose="020B0604020202020204" pitchFamily="34" charset="0"/>
              <a:buChar char="•"/>
              <a:extLst>
                <a:ext uri="{35155182-B16C-46BC-9424-99874614C6A1}">
                  <wpsdc:indentchars xmlns:wpsdc="http://www.wps.cn/officeDocument/2017/drawingmlCustomData" val="200" checksum="4158780845"/>
                </a:ext>
              </a:extLst>
            </a:pPr>
            <a:r>
              <a:rPr lang="zh-CN" sz="2400"/>
              <a:t>不同层次的教育公平：宏观层次的教育公平和微观层次的教育公平。</a:t>
            </a:r>
            <a:endParaRPr lang="zh-CN" sz="2400"/>
          </a:p>
          <a:p>
            <a:pPr marL="685800" indent="609600" algn="just" latinLnBrk="0">
              <a:lnSpc>
                <a:spcPct val="140000"/>
              </a:lnSpc>
              <a:buFont typeface="Arial" panose="020B0604020202020204" pitchFamily="34" charset="0"/>
              <a:buChar char="•"/>
              <a:extLst>
                <a:ext uri="{35155182-B16C-46BC-9424-99874614C6A1}">
                  <wpsdc:indentchars xmlns:wpsdc="http://www.wps.cn/officeDocument/2017/drawingmlCustomData" val="200" checksum="4158780845"/>
                </a:ext>
              </a:extLst>
            </a:pPr>
            <a:r>
              <a:rPr lang="zh-CN" sz="2400"/>
              <a:t>不同教育阶段对公平的关注：起点公平、过程公平和结果公平。</a:t>
            </a:r>
            <a:endParaRPr lang="zh-CN" sz="2400"/>
          </a:p>
          <a:p>
            <a:pPr marL="685800" indent="0" algn="just" latinLnBrk="0">
              <a:lnSpc>
                <a:spcPct val="140000"/>
              </a:lnSpc>
              <a:buFont typeface="Arial" panose="020B0604020202020204" pitchFamily="34" charset="0"/>
              <a:buNone/>
            </a:pPr>
            <a:r>
              <a:rPr lang="zh-CN" sz="2400" b="1"/>
              <a:t>   我国教育公平指标体系：</a:t>
            </a:r>
            <a:endParaRPr lang="zh-CN" sz="2400" b="1"/>
          </a:p>
          <a:p>
            <a:pPr marL="685800" indent="609600" algn="just" latinLnBrk="0">
              <a:lnSpc>
                <a:spcPct val="140000"/>
              </a:lnSpc>
              <a:buFont typeface="Arial" panose="020B0604020202020204" pitchFamily="34" charset="0"/>
              <a:buChar char="•"/>
              <a:extLst>
                <a:ext uri="{35155182-B16C-46BC-9424-99874614C6A1}">
                  <wpsdc:indentchars xmlns:wpsdc="http://www.wps.cn/officeDocument/2017/drawingmlCustomData" val="200" checksum="4158780845"/>
                </a:ext>
              </a:extLst>
            </a:pPr>
            <a:r>
              <a:rPr lang="zh-CN" sz="2400"/>
              <a:t>侧重于客观层面的教育公平，相对忽视了影响教育公平的主观因素。</a:t>
            </a:r>
            <a:endParaRPr lang="zh-CN" sz="2400"/>
          </a:p>
          <a:p>
            <a:pPr marL="685800" indent="609600" algn="just" latinLnBrk="0">
              <a:lnSpc>
                <a:spcPct val="140000"/>
              </a:lnSpc>
              <a:buFont typeface="Arial" panose="020B0604020202020204" pitchFamily="34" charset="0"/>
              <a:buChar char="•"/>
              <a:extLst>
                <a:ext uri="{35155182-B16C-46BC-9424-99874614C6A1}">
                  <wpsdc:indentchars xmlns:wpsdc="http://www.wps.cn/officeDocument/2017/drawingmlCustomData" val="200" checksum="4158780845"/>
                </a:ext>
              </a:extLst>
            </a:pPr>
            <a:r>
              <a:rPr lang="zh-CN" sz="2400"/>
              <a:t>更多地关注宏观层面的教育公平，较为忽视微观层次的教育公平。</a:t>
            </a:r>
            <a:endParaRPr lang="zh-CN" sz="2400"/>
          </a:p>
          <a:p>
            <a:pPr marL="685800" indent="609600" algn="just" latinLnBrk="0">
              <a:lnSpc>
                <a:spcPct val="140000"/>
              </a:lnSpc>
              <a:buFont typeface="Arial" panose="020B0604020202020204" pitchFamily="34" charset="0"/>
              <a:buChar char="•"/>
              <a:extLst>
                <a:ext uri="{35155182-B16C-46BC-9424-99874614C6A1}">
                  <wpsdc:indentchars xmlns:wpsdc="http://www.wps.cn/officeDocument/2017/drawingmlCustomData" val="200" checksum="4158780845"/>
                </a:ext>
              </a:extLst>
            </a:pPr>
            <a:r>
              <a:rPr lang="zh-CN" sz="2400"/>
              <a:t>侧重于起点公平的保障，相对忽视过程公平和结果公平。</a:t>
            </a:r>
            <a:endParaRPr lang="zh-CN" sz="24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948690" y="33972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专题四 教育公平</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flipV="1">
            <a:off x="819150" y="846455"/>
            <a:ext cx="3024000" cy="635"/>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0" y="1271270"/>
            <a:ext cx="11650980" cy="4742815"/>
          </a:xfrm>
          <a:prstGeom prst="rect">
            <a:avLst/>
          </a:prstGeom>
          <a:noFill/>
        </p:spPr>
        <p:txBody>
          <a:bodyPr wrap="square" rtlCol="0">
            <a:spAutoFit/>
          </a:bodyPr>
          <a:p>
            <a:pPr marL="342900" indent="609600" algn="just" latinLnBrk="0">
              <a:lnSpc>
                <a:spcPct val="140000"/>
              </a:lnSpc>
              <a:buFont typeface="Arial" panose="020B0604020202020204" pitchFamily="34" charset="0"/>
              <a:buNone/>
              <a:extLst>
                <a:ext uri="{35155182-B16C-46BC-9424-99874614C6A1}">
                  <wpsdc:indentchars xmlns:wpsdc="http://www.wps.cn/officeDocument/2017/drawingmlCustomData" val="200" checksum="4158780845"/>
                </a:ext>
              </a:extLst>
            </a:pPr>
            <a:r>
              <a:rPr lang="zh-CN" sz="2400" b="1"/>
              <a:t>建立科学的教育公平指标体系的要求：</a:t>
            </a:r>
            <a:endParaRPr lang="zh-CN" sz="2400" b="1"/>
          </a:p>
          <a:p>
            <a:pPr marL="685800" indent="609600" algn="just" latinLnBrk="0">
              <a:lnSpc>
                <a:spcPct val="140000"/>
              </a:lnSpc>
              <a:buFont typeface="Wingdings" panose="05000000000000000000" charset="0"/>
              <a:buChar char="Ø"/>
              <a:extLst>
                <a:ext uri="{35155182-B16C-46BC-9424-99874614C6A1}">
                  <wpsdc:indentchars xmlns:wpsdc="http://www.wps.cn/officeDocument/2017/drawingmlCustomData" val="200" checksum="4158780845"/>
                </a:ext>
              </a:extLst>
            </a:pPr>
            <a:r>
              <a:rPr lang="zh-CN" sz="2400"/>
              <a:t>首先需要全面理解教育公平的内涵，了解教育公平不仅包括起点公平，还包括过程公平和结果公平；不仅包括客观公平，还包括主观公平；不仅包括宏观教育公平，还包括微观教育公平等。</a:t>
            </a:r>
            <a:endParaRPr lang="zh-CN" sz="2400"/>
          </a:p>
          <a:p>
            <a:pPr marL="685800" indent="609600" algn="just" latinLnBrk="0">
              <a:lnSpc>
                <a:spcPct val="140000"/>
              </a:lnSpc>
              <a:buFont typeface="Wingdings" panose="05000000000000000000" charset="0"/>
              <a:buChar char="Ø"/>
              <a:extLst>
                <a:ext uri="{35155182-B16C-46BC-9424-99874614C6A1}">
                  <wpsdc:indentchars xmlns:wpsdc="http://www.wps.cn/officeDocument/2017/drawingmlCustomData" val="200" checksum="4158780845"/>
                </a:ext>
              </a:extLst>
            </a:pPr>
            <a:r>
              <a:rPr lang="zh-CN" sz="2400"/>
              <a:t>其次，教育公平指标体系的制定并非一劳永逸 ，因为教育实践是持续发展变化的，教育公平的侧重点可能有所变化，其相应的指标体系及权重也应该相应发生变化。</a:t>
            </a:r>
            <a:endParaRPr lang="zh-CN" sz="2400"/>
          </a:p>
          <a:p>
            <a:pPr marL="685800" indent="609600" algn="just" latinLnBrk="0">
              <a:lnSpc>
                <a:spcPct val="140000"/>
              </a:lnSpc>
              <a:buFont typeface="Wingdings" panose="05000000000000000000" charset="0"/>
              <a:buChar char="Ø"/>
              <a:extLst>
                <a:ext uri="{35155182-B16C-46BC-9424-99874614C6A1}">
                  <wpsdc:indentchars xmlns:wpsdc="http://www.wps.cn/officeDocument/2017/drawingmlCustomData" val="200" checksum="4158780845"/>
                </a:ext>
              </a:extLst>
            </a:pPr>
            <a:r>
              <a:rPr lang="zh-CN" sz="2400"/>
              <a:t>再次，教育公平指标体系需要有坚强的后盾。同时还需要培养一批具备良好的专业素养和科研实力的专业人员，以保证教育公平测量工作的顺利进行。</a:t>
            </a:r>
            <a:endParaRPr lang="zh-CN" sz="24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92724" y="38971"/>
            <a:ext cx="7787534" cy="7787534"/>
            <a:chOff x="4241219" y="1574800"/>
            <a:chExt cx="3594100" cy="3594100"/>
          </a:xfrm>
        </p:grpSpPr>
        <p:sp>
          <p:nvSpPr>
            <p:cNvPr id="3" name="椭圆 2"/>
            <p:cNvSpPr/>
            <p:nvPr/>
          </p:nvSpPr>
          <p:spPr>
            <a:xfrm>
              <a:off x="4241219" y="1574800"/>
              <a:ext cx="3594100" cy="35941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4374569" y="1708150"/>
              <a:ext cx="3327400" cy="33274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500524" y="1834105"/>
              <a:ext cx="3075491" cy="3075491"/>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609519" y="1943101"/>
              <a:ext cx="2857500" cy="285749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751813" y="2085397"/>
              <a:ext cx="2572912" cy="257290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880400" y="2213983"/>
              <a:ext cx="2315738" cy="2315734"/>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023855" y="2357438"/>
              <a:ext cx="2028828" cy="2028824"/>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161388" y="2494971"/>
              <a:ext cx="1753762" cy="175375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308017" y="2641600"/>
              <a:ext cx="1460504" cy="14605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41367" y="2774950"/>
              <a:ext cx="1193804" cy="11938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584242" y="2917825"/>
              <a:ext cx="908054" cy="908051"/>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98542" y="3032125"/>
              <a:ext cx="679454" cy="67945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822368" y="3155950"/>
              <a:ext cx="431802" cy="4318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930318" y="3263900"/>
              <a:ext cx="215902" cy="2159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3319145" y="890905"/>
            <a:ext cx="5698490" cy="4624705"/>
            <a:chOff x="5462" y="1656"/>
            <a:chExt cx="8275" cy="6574"/>
          </a:xfrm>
        </p:grpSpPr>
        <p:grpSp>
          <p:nvGrpSpPr>
            <p:cNvPr id="17" name="组合 16"/>
            <p:cNvGrpSpPr/>
            <p:nvPr/>
          </p:nvGrpSpPr>
          <p:grpSpPr>
            <a:xfrm>
              <a:off x="12086" y="6154"/>
              <a:ext cx="1651" cy="1651"/>
              <a:chOff x="4241219" y="1574800"/>
              <a:chExt cx="3594100" cy="3594100"/>
            </a:xfrm>
          </p:grpSpPr>
          <p:sp>
            <p:nvSpPr>
              <p:cNvPr id="18" name="椭圆 17"/>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5462" y="2242"/>
              <a:ext cx="2122" cy="2122"/>
              <a:chOff x="4241219" y="1574800"/>
              <a:chExt cx="3594100" cy="3594100"/>
            </a:xfrm>
          </p:grpSpPr>
          <p:sp>
            <p:nvSpPr>
              <p:cNvPr id="33" name="椭圆 32"/>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11857" y="2093"/>
              <a:ext cx="1288" cy="1347"/>
              <a:chOff x="4241219" y="1574800"/>
              <a:chExt cx="3594100" cy="3594100"/>
            </a:xfrm>
          </p:grpSpPr>
          <p:sp>
            <p:nvSpPr>
              <p:cNvPr id="54" name="椭圆 53"/>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椭圆 46"/>
            <p:cNvSpPr/>
            <p:nvPr/>
          </p:nvSpPr>
          <p:spPr>
            <a:xfrm>
              <a:off x="6428" y="1656"/>
              <a:ext cx="6840" cy="6574"/>
            </a:xfrm>
            <a:prstGeom prst="ellipse">
              <a:avLst/>
            </a:prstGeom>
            <a:solidFill>
              <a:srgbClr val="FBF8EF"/>
            </a:solidFill>
            <a:ln>
              <a:solidFill>
                <a:schemeClr val="bg1">
                  <a:lumMod val="65000"/>
                </a:schemeClr>
              </a:solidFill>
            </a:ln>
            <a:effectLst>
              <a:outerShdw blurRad="812800" dist="381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64"/>
            <p:cNvSpPr>
              <a:spLocks noChangeArrowheads="1"/>
            </p:cNvSpPr>
            <p:nvPr/>
          </p:nvSpPr>
          <p:spPr bwMode="auto">
            <a:xfrm>
              <a:off x="7667" y="3172"/>
              <a:ext cx="4279" cy="1573"/>
            </a:xfrm>
            <a:prstGeom prst="rect">
              <a:avLst/>
            </a:prstGeom>
            <a:noFill/>
            <a:ln w="9525">
              <a:noFill/>
              <a:miter lim="800000"/>
            </a:ln>
          </p:spPr>
          <p:txBody>
            <a:bodyPr wrap="square" lIns="91440" tIns="45720" rIns="91440" bIns="45720">
              <a:spAutoFit/>
            </a:bodyPr>
            <a:lstStyle/>
            <a:p>
              <a:pPr algn="ctr"/>
              <a:r>
                <a:rPr lang="zh-CN" altLang="en-US" sz="6600" b="1" dirty="0">
                  <a:solidFill>
                    <a:schemeClr val="tx1">
                      <a:lumMod val="75000"/>
                      <a:lumOff val="25000"/>
                    </a:schemeClr>
                  </a:solidFill>
                  <a:latin typeface="Agency FB" panose="020B0503020202020204" pitchFamily="34" charset="0"/>
                  <a:cs typeface="+mn-ea"/>
                  <a:sym typeface="+mn-lt"/>
                </a:rPr>
                <a:t>专题五</a:t>
              </a:r>
              <a:endParaRPr lang="zh-CN" altLang="en-US" sz="6600" b="1" dirty="0">
                <a:solidFill>
                  <a:schemeClr val="tx1">
                    <a:lumMod val="75000"/>
                    <a:lumOff val="25000"/>
                  </a:schemeClr>
                </a:solidFill>
                <a:latin typeface="Agency FB" panose="020B0503020202020204" pitchFamily="34" charset="0"/>
                <a:cs typeface="+mn-ea"/>
                <a:sym typeface="+mn-lt"/>
              </a:endParaRPr>
            </a:p>
          </p:txBody>
        </p:sp>
        <p:sp>
          <p:nvSpPr>
            <p:cNvPr id="52" name="TextBox 64"/>
            <p:cNvSpPr>
              <a:spLocks noChangeArrowheads="1"/>
            </p:cNvSpPr>
            <p:nvPr/>
          </p:nvSpPr>
          <p:spPr bwMode="auto">
            <a:xfrm>
              <a:off x="5991" y="5077"/>
              <a:ext cx="7362" cy="2056"/>
            </a:xfrm>
            <a:prstGeom prst="rect">
              <a:avLst/>
            </a:prstGeom>
            <a:noFill/>
            <a:ln w="9525">
              <a:noFill/>
              <a:miter lim="800000"/>
            </a:ln>
          </p:spPr>
          <p:txBody>
            <a:bodyPr wrap="square" lIns="91440" tIns="45720" rIns="91440" bIns="45720">
              <a:spAutoFit/>
            </a:bodyPr>
            <a:lstStyle/>
            <a:p>
              <a:pPr algn="ctr"/>
              <a:r>
                <a:rPr lang="en-US" altLang="zh-CN" sz="4000" b="1" dirty="0">
                  <a:solidFill>
                    <a:schemeClr val="tx1">
                      <a:lumMod val="75000"/>
                      <a:lumOff val="25000"/>
                    </a:schemeClr>
                  </a:solidFill>
                  <a:latin typeface="Agency FB" panose="020B0503020202020204" pitchFamily="34" charset="0"/>
                  <a:cs typeface="+mn-ea"/>
                  <a:sym typeface="+mn-lt"/>
                </a:rPr>
                <a:t> </a:t>
              </a:r>
              <a:r>
                <a:rPr lang="zh-CN" altLang="en-US" sz="4400" b="1" dirty="0">
                  <a:solidFill>
                    <a:schemeClr val="tx1">
                      <a:lumMod val="50000"/>
                      <a:lumOff val="50000"/>
                    </a:schemeClr>
                  </a:solidFill>
                  <a:latin typeface="Agency FB" panose="020B0503020202020204" pitchFamily="34" charset="0"/>
                  <a:cs typeface="+mn-ea"/>
                  <a:sym typeface="+mn-lt"/>
                </a:rPr>
                <a:t>课堂教学中的“边缘人”</a:t>
              </a:r>
              <a:r>
                <a:rPr lang="zh-CN" sz="4400" b="1" dirty="0">
                  <a:solidFill>
                    <a:schemeClr val="tx1">
                      <a:lumMod val="50000"/>
                      <a:lumOff val="50000"/>
                    </a:schemeClr>
                  </a:solidFill>
                  <a:latin typeface="Agency FB" panose="020B0503020202020204" pitchFamily="34" charset="0"/>
                  <a:cs typeface="+mn-ea"/>
                  <a:sym typeface="+mn-lt"/>
                </a:rPr>
                <a:t>   </a:t>
              </a:r>
              <a:endParaRPr lang="zh-CN" sz="4400" b="1" dirty="0">
                <a:solidFill>
                  <a:schemeClr val="tx1">
                    <a:lumMod val="50000"/>
                    <a:lumOff val="50000"/>
                  </a:schemeClr>
                </a:solidFill>
                <a:latin typeface="Agency FB" panose="020B0503020202020204" pitchFamily="34" charset="0"/>
                <a:cs typeface="+mn-ea"/>
                <a:sym typeface="+mn-lt"/>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专题一 教育学的学科立场</a:t>
            </a:r>
            <a:endParaRPr lang="zh-CN" altLang="en-US" sz="2800" b="1" dirty="0">
              <a:solidFill>
                <a:schemeClr val="tx1">
                  <a:lumMod val="50000"/>
                  <a:lumOff val="50000"/>
                </a:schemeClr>
              </a:solidFill>
              <a:latin typeface="Agency FB" panose="020B0503020202020204" pitchFamily="34" charset="0"/>
            </a:endParaRPr>
          </a:p>
        </p:txBody>
      </p:sp>
      <p:sp>
        <p:nvSpPr>
          <p:cNvPr id="2" name="文本框 1"/>
          <p:cNvSpPr txBox="1"/>
          <p:nvPr/>
        </p:nvSpPr>
        <p:spPr>
          <a:xfrm>
            <a:off x="504190" y="2266315"/>
            <a:ext cx="11184255" cy="4423410"/>
          </a:xfrm>
          <a:prstGeom prst="rect">
            <a:avLst/>
          </a:prstGeom>
          <a:noFill/>
        </p:spPr>
        <p:txBody>
          <a:bodyPr wrap="square" rtlCol="0">
            <a:spAutoFit/>
          </a:bodyPr>
          <a:p>
            <a:pPr marL="0" indent="0" algn="just" latinLnBrk="0">
              <a:lnSpc>
                <a:spcPct val="130000"/>
              </a:lnSpc>
              <a:spcAft>
                <a:spcPts val="0"/>
              </a:spcAft>
              <a:buFont typeface="Arial" panose="020B0604020202020204" pitchFamily="34" charset="0"/>
              <a:buNone/>
            </a:pPr>
            <a:r>
              <a:rPr lang="zh-CN" altLang="en-US" sz="2800" b="1"/>
              <a:t>第一次学科制度化浪潮：</a:t>
            </a:r>
            <a:endParaRPr lang="zh-CN" altLang="en-US" sz="2400" b="1"/>
          </a:p>
          <a:p>
            <a:pPr indent="-685800" algn="just" latinLnBrk="0">
              <a:lnSpc>
                <a:spcPct val="120000"/>
              </a:lnSpc>
              <a:spcBef>
                <a:spcPts val="600"/>
              </a:spcBef>
              <a:spcAft>
                <a:spcPts val="600"/>
              </a:spcAft>
              <a:extLst>
                <a:ext uri="{35155182-B16C-46BC-9424-99874614C6A1}">
                  <wpsdc:indentchars xmlns:wpsdc="http://www.wps.cn/officeDocument/2017/drawingmlCustomData" val="-200" checksum="2166874821"/>
                </a:ext>
              </a:extLst>
            </a:pPr>
            <a:r>
              <a:rPr lang="zh-CN" altLang="en-US" sz="2800" b="1" spc="-100">
                <a:solidFill>
                  <a:schemeClr val="tx1"/>
                </a:solidFill>
                <a:uFillTx/>
              </a:rPr>
              <a:t>表现：</a:t>
            </a:r>
            <a:r>
              <a:rPr lang="zh-CN" altLang="en-US" sz="2400" spc="-100">
                <a:solidFill>
                  <a:schemeClr val="tx1"/>
                </a:solidFill>
                <a:uFillTx/>
              </a:rPr>
              <a:t>德国大学中出现了教育学讲座，设置</a:t>
            </a:r>
            <a:r>
              <a:rPr lang="en-US" altLang="zh-CN" sz="2400" spc="-100">
                <a:solidFill>
                  <a:schemeClr val="tx1"/>
                </a:solidFill>
                <a:uFillTx/>
              </a:rPr>
              <a:t>“</a:t>
            </a:r>
            <a:r>
              <a:rPr lang="zh-CN" altLang="en-US" sz="2400" spc="-100">
                <a:solidFill>
                  <a:schemeClr val="tx1"/>
                </a:solidFill>
                <a:uFillTx/>
              </a:rPr>
              <a:t>教育学教授</a:t>
            </a:r>
            <a:r>
              <a:rPr lang="en-US" altLang="zh-CN" sz="2400" spc="-100">
                <a:solidFill>
                  <a:schemeClr val="tx1"/>
                </a:solidFill>
                <a:uFillTx/>
              </a:rPr>
              <a:t>”</a:t>
            </a:r>
            <a:r>
              <a:rPr lang="zh-CN" altLang="en-US" sz="2400" spc="-100">
                <a:solidFill>
                  <a:schemeClr val="tx1"/>
                </a:solidFill>
                <a:uFillTx/>
              </a:rPr>
              <a:t>职位，哲学系著名学者讲授教育学课程，如格斯纳创办</a:t>
            </a:r>
            <a:r>
              <a:rPr lang="en-US" altLang="zh-CN" sz="2400" spc="-100">
                <a:solidFill>
                  <a:schemeClr val="tx1"/>
                </a:solidFill>
                <a:uFillTx/>
              </a:rPr>
              <a:t>“</a:t>
            </a:r>
            <a:r>
              <a:rPr lang="zh-CN" altLang="en-US" sz="2400" spc="-100">
                <a:solidFill>
                  <a:schemeClr val="tx1"/>
                </a:solidFill>
                <a:uFillTx/>
              </a:rPr>
              <a:t>教育学研讨班</a:t>
            </a:r>
            <a:r>
              <a:rPr lang="en-US" altLang="zh-CN" sz="2400" spc="-100">
                <a:solidFill>
                  <a:schemeClr val="tx1"/>
                </a:solidFill>
                <a:uFillTx/>
              </a:rPr>
              <a:t>”</a:t>
            </a:r>
            <a:r>
              <a:rPr lang="zh-CN" altLang="en-US" sz="2400" spc="-100">
                <a:solidFill>
                  <a:schemeClr val="tx1"/>
                </a:solidFill>
                <a:uFillTx/>
              </a:rPr>
              <a:t>；普鲁士规定各大学承担培养中小学师资的责任，</a:t>
            </a:r>
            <a:r>
              <a:rPr lang="zh-CN" altLang="en-US" sz="2400" spc="-100">
                <a:solidFill>
                  <a:schemeClr val="tx1"/>
                </a:solidFill>
                <a:uFillTx/>
                <a:sym typeface="+mn-ea"/>
              </a:rPr>
              <a:t>哲学院教授开设教育学讲座并免费向大学生开放，如康德开设了四个学期的教育学讲座</a:t>
            </a:r>
            <a:r>
              <a:rPr lang="zh-CN" altLang="en-US" sz="2400" spc="-100">
                <a:solidFill>
                  <a:schemeClr val="tx1"/>
                </a:solidFill>
                <a:uFillTx/>
              </a:rPr>
              <a:t>。</a:t>
            </a:r>
            <a:endParaRPr lang="zh-CN" altLang="en-US" sz="2400" spc="-100">
              <a:solidFill>
                <a:schemeClr val="tx1"/>
              </a:solidFill>
              <a:uFillTx/>
            </a:endParaRPr>
          </a:p>
          <a:p>
            <a:pPr indent="-584200" algn="just" latinLnBrk="0">
              <a:lnSpc>
                <a:spcPct val="120000"/>
              </a:lnSpc>
              <a:spcBef>
                <a:spcPts val="0"/>
              </a:spcBef>
              <a:spcAft>
                <a:spcPts val="1200"/>
              </a:spcAft>
              <a:extLst>
                <a:ext uri="{35155182-B16C-46BC-9424-99874614C6A1}">
                  <wpsdc:indentchars xmlns:wpsdc="http://www.wps.cn/officeDocument/2017/drawingmlCustomData" val="-200" checksum="2519305157"/>
                </a:ext>
              </a:extLst>
            </a:pPr>
            <a:r>
              <a:rPr lang="zh-CN" altLang="en-US" sz="2400" b="1" spc="-100">
                <a:solidFill>
                  <a:schemeClr val="tx1"/>
                </a:solidFill>
                <a:uFillTx/>
              </a:rPr>
              <a:t>问题：</a:t>
            </a:r>
            <a:r>
              <a:rPr lang="zh-CN" altLang="en-US" sz="2400" spc="-100">
                <a:solidFill>
                  <a:schemeClr val="tx1"/>
                </a:solidFill>
                <a:uFillTx/>
              </a:rPr>
              <a:t>将</a:t>
            </a:r>
            <a:r>
              <a:rPr lang="zh-CN" altLang="en-US" sz="2400" spc="-100">
                <a:solidFill>
                  <a:schemeClr val="tx1"/>
                </a:solidFill>
                <a:uFillTx/>
                <a:sym typeface="+mn-ea"/>
              </a:rPr>
              <a:t>解决师资培养</a:t>
            </a:r>
            <a:r>
              <a:rPr lang="zh-CN" altLang="en-US" sz="2400" spc="-100">
                <a:solidFill>
                  <a:schemeClr val="tx1"/>
                </a:solidFill>
                <a:uFillTx/>
              </a:rPr>
              <a:t>育问题作为在大学开设教育学最重要</a:t>
            </a:r>
            <a:r>
              <a:rPr lang="zh-CN" altLang="en-US" sz="2400" spc="-100">
                <a:solidFill>
                  <a:schemeClr val="tx1"/>
                </a:solidFill>
                <a:uFillTx/>
                <a:sym typeface="+mn-ea"/>
              </a:rPr>
              <a:t>的</a:t>
            </a:r>
            <a:r>
              <a:rPr lang="zh-CN" altLang="en-US" sz="2400" spc="-100">
                <a:solidFill>
                  <a:schemeClr val="tx1"/>
                </a:solidFill>
                <a:uFillTx/>
              </a:rPr>
              <a:t>目的。在强调学科独立性及理论深度的背景下，难以出现数量较众，足以支撑教育学学科独立发展的理论研究者。虽然没有缺席学科制度化的第一次浪潮， 但步伐滞后于社会学、历史学等体系较为完善的社会学科。</a:t>
            </a:r>
            <a:endParaRPr lang="zh-CN" altLang="en-US" sz="2400" spc="-100">
              <a:solidFill>
                <a:schemeClr val="tx1"/>
              </a:solidFill>
              <a:uFillTx/>
            </a:endParaRPr>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4" name="文本框 3"/>
          <p:cNvSpPr txBox="1"/>
          <p:nvPr/>
        </p:nvSpPr>
        <p:spPr>
          <a:xfrm>
            <a:off x="819150" y="949325"/>
            <a:ext cx="6463665" cy="1370965"/>
          </a:xfrm>
          <a:prstGeom prst="rect">
            <a:avLst/>
          </a:prstGeom>
          <a:noFill/>
        </p:spPr>
        <p:txBody>
          <a:bodyPr wrap="square" rtlCol="0">
            <a:spAutoFit/>
          </a:bodyPr>
          <a:p>
            <a:pPr indent="0" latinLnBrk="0">
              <a:lnSpc>
                <a:spcPct val="130000"/>
              </a:lnSpc>
            </a:pPr>
            <a:r>
              <a:rPr lang="zh-CN" altLang="en-US" sz="3200" b="1">
                <a:gradFill>
                  <a:gsLst>
                    <a:gs pos="21000">
                      <a:srgbClr val="53575C"/>
                    </a:gs>
                    <a:gs pos="88000">
                      <a:srgbClr val="C5C7CA"/>
                    </a:gs>
                  </a:gsLst>
                  <a:lin ang="5400000"/>
                </a:gradFill>
                <a:effectLst/>
                <a:latin typeface="楷体" panose="02010609060101010101" charset="-122"/>
                <a:ea typeface="楷体" panose="02010609060101010101" charset="-122"/>
              </a:rPr>
              <a:t>教育学学科发展史</a:t>
            </a:r>
            <a:endParaRPr lang="zh-CN" altLang="en-US" sz="3200" b="1">
              <a:gradFill>
                <a:gsLst>
                  <a:gs pos="21000">
                    <a:srgbClr val="53575C"/>
                  </a:gs>
                  <a:gs pos="88000">
                    <a:srgbClr val="C5C7CA"/>
                  </a:gs>
                </a:gsLst>
                <a:lin ang="5400000"/>
              </a:gradFill>
              <a:effectLst/>
              <a:latin typeface="楷体" panose="02010609060101010101" charset="-122"/>
              <a:ea typeface="楷体" panose="02010609060101010101" charset="-122"/>
            </a:endParaRPr>
          </a:p>
          <a:p>
            <a:pPr marL="457200" indent="0" latinLnBrk="0">
              <a:lnSpc>
                <a:spcPct val="130000"/>
              </a:lnSpc>
              <a:buFont typeface="Arial" panose="020B0604020202020204" pitchFamily="34" charset="0"/>
              <a:buChar char="•"/>
            </a:pPr>
            <a:r>
              <a:rPr lang="zh-CN" altLang="en-US" sz="2800">
                <a:latin typeface="楷体" panose="02010609060101010101" charset="-122"/>
                <a:ea typeface="楷体" panose="02010609060101010101" charset="-122"/>
              </a:rPr>
              <a:t>教育学学科制度化的两次浪潮</a:t>
            </a:r>
            <a:r>
              <a:rPr lang="zh-CN" altLang="en-US" sz="3200">
                <a:latin typeface="楷体" panose="02010609060101010101" charset="-122"/>
                <a:ea typeface="楷体" panose="02010609060101010101" charset="-122"/>
              </a:rPr>
              <a:t>：</a:t>
            </a:r>
            <a:endParaRPr lang="zh-CN" altLang="en-US" sz="3200">
              <a:latin typeface="楷体" panose="02010609060101010101" charset="-122"/>
              <a:ea typeface="楷体" panose="02010609060101010101"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36"/>
          <p:cNvSpPr/>
          <p:nvPr/>
        </p:nvSpPr>
        <p:spPr bwMode="auto">
          <a:xfrm>
            <a:off x="1573945" y="1470226"/>
            <a:ext cx="9044109" cy="2809615"/>
          </a:xfrm>
          <a:prstGeom prst="rect">
            <a:avLst/>
          </a:prstGeom>
        </p:spPr>
        <p:txBody>
          <a:bodyPr wrap="square">
            <a:spAutoFit/>
          </a:bodyPr>
          <a:lstStyle/>
          <a:p>
            <a:pPr indent="457200" defTabSz="323850">
              <a:lnSpc>
                <a:spcPct val="150000"/>
              </a:lnSpc>
              <a:spcBef>
                <a:spcPts val="850"/>
              </a:spcBef>
            </a:pPr>
            <a:r>
              <a:rPr lang="zh-CN" altLang="en-US" sz="2000" dirty="0"/>
              <a:t>本专题从社会公平的视角探讨了课堂教学中“边缘人”的生成机理及转化策略。在“边缘人”的生成机理部分，主要从心理因素、社会因素和文化因素三个方面分析了课堂教学中“边缘人”的形成缘由；在“边缘人”的转化策略部分，主要建构基于目的性向度的教学价值、基于任务中心的教学主体、基于趣味性的教学内容、基于关怀伦理的师生关系、基于学习共同体的教学组织形式等方面给出了具体而有针对性的策略。</a:t>
            </a:r>
            <a:endParaRPr lang="en-US" sz="2000" dirty="0"/>
          </a:p>
        </p:txBody>
      </p:sp>
      <p:sp>
        <p:nvSpPr>
          <p:cNvPr id="86" name="文本框 56"/>
          <p:cNvSpPr txBox="1">
            <a:spLocks noChangeArrowheads="1"/>
          </p:cNvSpPr>
          <p:nvPr/>
        </p:nvSpPr>
        <p:spPr bwMode="auto">
          <a:xfrm>
            <a:off x="1046189" y="325438"/>
            <a:ext cx="61520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 专题五  课堂教学中的“边缘人” </a:t>
            </a:r>
            <a:endParaRPr lang="en-US" altLang="zh-CN" sz="3200" b="1" dirty="0">
              <a:solidFill>
                <a:schemeClr val="tx1">
                  <a:lumMod val="75000"/>
                  <a:lumOff val="25000"/>
                </a:schemeClr>
              </a:solidFill>
              <a:latin typeface="Agency FB" panose="020B0503020202020204" pitchFamily="34" charset="0"/>
            </a:endParaRPr>
          </a:p>
        </p:txBody>
      </p:sp>
      <p:cxnSp>
        <p:nvCxnSpPr>
          <p:cNvPr id="3" name="直接箭头连接符 2"/>
          <p:cNvCxnSpPr/>
          <p:nvPr/>
        </p:nvCxnSpPr>
        <p:spPr>
          <a:xfrm>
            <a:off x="723014" y="910213"/>
            <a:ext cx="624131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连接符: 肘形 16"/>
          <p:cNvCxnSpPr>
            <a:stCxn id="9" idx="3"/>
          </p:cNvCxnSpPr>
          <p:nvPr/>
        </p:nvCxnSpPr>
        <p:spPr>
          <a:xfrm flipV="1">
            <a:off x="6016911" y="4870299"/>
            <a:ext cx="581248" cy="1"/>
          </a:xfrm>
          <a:prstGeom prst="bentConnector3">
            <a:avLst/>
          </a:prstGeom>
        </p:spPr>
        <p:style>
          <a:lnRef idx="3">
            <a:schemeClr val="dk1"/>
          </a:lnRef>
          <a:fillRef idx="0">
            <a:schemeClr val="dk1"/>
          </a:fillRef>
          <a:effectRef idx="2">
            <a:schemeClr val="dk1"/>
          </a:effectRef>
          <a:fontRef idx="minor">
            <a:schemeClr val="tx1"/>
          </a:fontRef>
        </p:style>
      </p:cxnSp>
      <p:grpSp>
        <p:nvGrpSpPr>
          <p:cNvPr id="104" name="组合 103"/>
          <p:cNvGrpSpPr/>
          <p:nvPr/>
        </p:nvGrpSpPr>
        <p:grpSpPr>
          <a:xfrm>
            <a:off x="1046189" y="4349189"/>
            <a:ext cx="10282800" cy="2102360"/>
            <a:chOff x="1573945" y="4522677"/>
            <a:chExt cx="10282800" cy="2102360"/>
          </a:xfrm>
        </p:grpSpPr>
        <p:cxnSp>
          <p:nvCxnSpPr>
            <p:cNvPr id="85" name="直接连接符 84"/>
            <p:cNvCxnSpPr/>
            <p:nvPr/>
          </p:nvCxnSpPr>
          <p:spPr>
            <a:xfrm>
              <a:off x="8503551" y="4898505"/>
              <a:ext cx="1342198" cy="0"/>
            </a:xfrm>
            <a:prstGeom prst="line">
              <a:avLst/>
            </a:prstGeom>
          </p:spPr>
          <p:style>
            <a:lnRef idx="3">
              <a:schemeClr val="dk1"/>
            </a:lnRef>
            <a:fillRef idx="0">
              <a:schemeClr val="dk1"/>
            </a:fillRef>
            <a:effectRef idx="2">
              <a:schemeClr val="dk1"/>
            </a:effectRef>
            <a:fontRef idx="minor">
              <a:schemeClr val="tx1"/>
            </a:fontRef>
          </p:style>
        </p:cxnSp>
        <p:grpSp>
          <p:nvGrpSpPr>
            <p:cNvPr id="103" name="组合 102"/>
            <p:cNvGrpSpPr/>
            <p:nvPr/>
          </p:nvGrpSpPr>
          <p:grpSpPr>
            <a:xfrm>
              <a:off x="1573945" y="4522677"/>
              <a:ext cx="10282800" cy="2102360"/>
              <a:chOff x="1573945" y="4522677"/>
              <a:chExt cx="10282800" cy="2102360"/>
            </a:xfrm>
          </p:grpSpPr>
          <p:grpSp>
            <p:nvGrpSpPr>
              <p:cNvPr id="102" name="组合 101"/>
              <p:cNvGrpSpPr/>
              <p:nvPr/>
            </p:nvGrpSpPr>
            <p:grpSpPr>
              <a:xfrm>
                <a:off x="1573945" y="4522677"/>
                <a:ext cx="10282800" cy="2102360"/>
                <a:chOff x="1573945" y="4522677"/>
                <a:chExt cx="10282800" cy="2102360"/>
              </a:xfrm>
            </p:grpSpPr>
            <p:grpSp>
              <p:nvGrpSpPr>
                <p:cNvPr id="24" name="组合 23"/>
                <p:cNvGrpSpPr/>
                <p:nvPr/>
              </p:nvGrpSpPr>
              <p:grpSpPr>
                <a:xfrm>
                  <a:off x="1573945" y="4522677"/>
                  <a:ext cx="6865091" cy="1425110"/>
                  <a:chOff x="834655" y="5107452"/>
                  <a:chExt cx="6865091" cy="1425110"/>
                </a:xfrm>
              </p:grpSpPr>
              <p:cxnSp>
                <p:nvCxnSpPr>
                  <p:cNvPr id="5" name="连接符: 肘形 4"/>
                  <p:cNvCxnSpPr>
                    <a:stCxn id="2" idx="3"/>
                  </p:cNvCxnSpPr>
                  <p:nvPr/>
                </p:nvCxnSpPr>
                <p:spPr>
                  <a:xfrm flipV="1">
                    <a:off x="3567222" y="5587086"/>
                    <a:ext cx="893136" cy="350874"/>
                  </a:xfrm>
                  <a:prstGeom prst="bentConnector3">
                    <a:avLst/>
                  </a:prstGeom>
                  <a:ln>
                    <a:tailEnd type="triangle"/>
                  </a:ln>
                </p:spPr>
                <p:style>
                  <a:lnRef idx="3">
                    <a:schemeClr val="dk1"/>
                  </a:lnRef>
                  <a:fillRef idx="0">
                    <a:schemeClr val="dk1"/>
                  </a:fillRef>
                  <a:effectRef idx="2">
                    <a:schemeClr val="dk1"/>
                  </a:effectRef>
                  <a:fontRef idx="minor">
                    <a:schemeClr val="tx1"/>
                  </a:fontRef>
                </p:style>
              </p:cxnSp>
              <p:grpSp>
                <p:nvGrpSpPr>
                  <p:cNvPr id="11" name="组合 10"/>
                  <p:cNvGrpSpPr/>
                  <p:nvPr/>
                </p:nvGrpSpPr>
                <p:grpSpPr>
                  <a:xfrm>
                    <a:off x="834655" y="5403902"/>
                    <a:ext cx="4970722" cy="1128660"/>
                    <a:chOff x="813390" y="5377321"/>
                    <a:chExt cx="4970722" cy="1128660"/>
                  </a:xfrm>
                </p:grpSpPr>
                <p:grpSp>
                  <p:nvGrpSpPr>
                    <p:cNvPr id="8" name="组合 7"/>
                    <p:cNvGrpSpPr/>
                    <p:nvPr/>
                  </p:nvGrpSpPr>
                  <p:grpSpPr>
                    <a:xfrm>
                      <a:off x="813390" y="5560505"/>
                      <a:ext cx="3657601" cy="774563"/>
                      <a:chOff x="829339" y="5586459"/>
                      <a:chExt cx="3657601" cy="774563"/>
                    </a:xfrm>
                  </p:grpSpPr>
                  <p:sp>
                    <p:nvSpPr>
                      <p:cNvPr id="2" name="矩形 1"/>
                      <p:cNvSpPr/>
                      <p:nvPr/>
                    </p:nvSpPr>
                    <p:spPr>
                      <a:xfrm>
                        <a:off x="829339" y="5586459"/>
                        <a:ext cx="2732567" cy="70174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a:t>课堂教学中的“边缘人”</a:t>
                        </a:r>
                        <a:endParaRPr lang="zh-CN" altLang="en-US" dirty="0"/>
                      </a:p>
                    </p:txBody>
                  </p:sp>
                  <p:cxnSp>
                    <p:nvCxnSpPr>
                      <p:cNvPr id="7" name="连接符: 肘形 6"/>
                      <p:cNvCxnSpPr/>
                      <p:nvPr/>
                    </p:nvCxnSpPr>
                    <p:spPr>
                      <a:xfrm>
                        <a:off x="3561906" y="6092456"/>
                        <a:ext cx="925034" cy="268566"/>
                      </a:xfrm>
                      <a:prstGeom prst="bentConnector3">
                        <a:avLst/>
                      </a:prstGeom>
                      <a:ln>
                        <a:tailEnd type="triangle"/>
                      </a:ln>
                    </p:spPr>
                    <p:style>
                      <a:lnRef idx="3">
                        <a:schemeClr val="dk1"/>
                      </a:lnRef>
                      <a:fillRef idx="0">
                        <a:schemeClr val="dk1"/>
                      </a:fillRef>
                      <a:effectRef idx="2">
                        <a:schemeClr val="dk1"/>
                      </a:effectRef>
                      <a:fontRef idx="minor">
                        <a:schemeClr val="tx1"/>
                      </a:fontRef>
                    </p:style>
                  </p:cxnSp>
                </p:grpSp>
                <p:sp>
                  <p:nvSpPr>
                    <p:cNvPr id="9" name="矩形: 圆角 8"/>
                    <p:cNvSpPr/>
                    <p:nvPr/>
                  </p:nvSpPr>
                  <p:spPr>
                    <a:xfrm>
                      <a:off x="4470991" y="5377321"/>
                      <a:ext cx="1313121" cy="44932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dirty="0"/>
                        <a:t>生成机理</a:t>
                      </a:r>
                      <a:endParaRPr lang="zh-CN" altLang="en-US" dirty="0"/>
                    </a:p>
                  </p:txBody>
                </p:sp>
                <p:sp>
                  <p:nvSpPr>
                    <p:cNvPr id="12" name="矩形: 圆角 11"/>
                    <p:cNvSpPr/>
                    <p:nvPr/>
                  </p:nvSpPr>
                  <p:spPr>
                    <a:xfrm>
                      <a:off x="4470991" y="6056660"/>
                      <a:ext cx="1313121" cy="44932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dirty="0"/>
                        <a:t>转化策略</a:t>
                      </a:r>
                      <a:endParaRPr lang="zh-CN" altLang="en-US" dirty="0"/>
                    </a:p>
                  </p:txBody>
                </p:sp>
              </p:grpSp>
              <p:grpSp>
                <p:nvGrpSpPr>
                  <p:cNvPr id="23" name="组合 22"/>
                  <p:cNvGrpSpPr/>
                  <p:nvPr/>
                </p:nvGrpSpPr>
                <p:grpSpPr>
                  <a:xfrm>
                    <a:off x="5805377" y="5107452"/>
                    <a:ext cx="1894369" cy="932840"/>
                    <a:chOff x="5805377" y="5107452"/>
                    <a:chExt cx="1894369" cy="932840"/>
                  </a:xfrm>
                </p:grpSpPr>
                <p:cxnSp>
                  <p:nvCxnSpPr>
                    <p:cNvPr id="14" name="连接符: 肘形 13"/>
                    <p:cNvCxnSpPr/>
                    <p:nvPr/>
                  </p:nvCxnSpPr>
                  <p:spPr>
                    <a:xfrm flipV="1">
                      <a:off x="5805377" y="5268360"/>
                      <a:ext cx="581248" cy="362883"/>
                    </a:xfrm>
                    <a:prstGeom prst="bentConnector3">
                      <a:avLst>
                        <a:gd name="adj1" fmla="val 50000"/>
                      </a:avLst>
                    </a:prstGeom>
                  </p:spPr>
                  <p:style>
                    <a:lnRef idx="3">
                      <a:schemeClr val="dk1"/>
                    </a:lnRef>
                    <a:fillRef idx="0">
                      <a:schemeClr val="dk1"/>
                    </a:fillRef>
                    <a:effectRef idx="2">
                      <a:schemeClr val="dk1"/>
                    </a:effectRef>
                    <a:fontRef idx="minor">
                      <a:schemeClr val="tx1"/>
                    </a:fontRef>
                  </p:style>
                </p:cxnSp>
                <p:cxnSp>
                  <p:nvCxnSpPr>
                    <p:cNvPr id="19" name="连接符: 肘形 18"/>
                    <p:cNvCxnSpPr>
                      <a:stCxn id="9" idx="3"/>
                    </p:cNvCxnSpPr>
                    <p:nvPr/>
                  </p:nvCxnSpPr>
                  <p:spPr>
                    <a:xfrm>
                      <a:off x="5805377" y="5628563"/>
                      <a:ext cx="581248" cy="309396"/>
                    </a:xfrm>
                    <a:prstGeom prst="bentConnector3">
                      <a:avLst/>
                    </a:prstGeom>
                  </p:spPr>
                  <p:style>
                    <a:lnRef idx="3">
                      <a:schemeClr val="dk1"/>
                    </a:lnRef>
                    <a:fillRef idx="0">
                      <a:schemeClr val="dk1"/>
                    </a:fillRef>
                    <a:effectRef idx="2">
                      <a:schemeClr val="dk1"/>
                    </a:effectRef>
                    <a:fontRef idx="minor">
                      <a:schemeClr val="tx1"/>
                    </a:fontRef>
                  </p:style>
                </p:cxnSp>
                <p:sp>
                  <p:nvSpPr>
                    <p:cNvPr id="22" name="矩形: 圆顶角 21"/>
                    <p:cNvSpPr/>
                    <p:nvPr/>
                  </p:nvSpPr>
                  <p:spPr>
                    <a:xfrm>
                      <a:off x="6386626" y="5107452"/>
                      <a:ext cx="1313120" cy="269870"/>
                    </a:xfrm>
                    <a:prstGeom prst="round2Same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a:t>心理因素</a:t>
                      </a:r>
                      <a:endParaRPr lang="zh-CN" altLang="en-US" dirty="0"/>
                    </a:p>
                  </p:txBody>
                </p:sp>
                <p:sp>
                  <p:nvSpPr>
                    <p:cNvPr id="25" name="矩形: 单圆角 24"/>
                    <p:cNvSpPr/>
                    <p:nvPr/>
                  </p:nvSpPr>
                  <p:spPr>
                    <a:xfrm>
                      <a:off x="6386625" y="5458313"/>
                      <a:ext cx="1313121" cy="269869"/>
                    </a:xfrm>
                    <a:prstGeom prst="round1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a:t>社会因素</a:t>
                      </a:r>
                      <a:endParaRPr lang="zh-CN" altLang="en-US" dirty="0"/>
                    </a:p>
                  </p:txBody>
                </p:sp>
                <p:sp>
                  <p:nvSpPr>
                    <p:cNvPr id="26" name="矩形: 圆顶角 25"/>
                    <p:cNvSpPr/>
                    <p:nvPr/>
                  </p:nvSpPr>
                  <p:spPr>
                    <a:xfrm>
                      <a:off x="6386624" y="5770423"/>
                      <a:ext cx="1313121" cy="269869"/>
                    </a:xfrm>
                    <a:prstGeom prst="round2Same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a:t>文化因素</a:t>
                      </a:r>
                      <a:endParaRPr lang="zh-CN" altLang="en-US" dirty="0"/>
                    </a:p>
                  </p:txBody>
                </p:sp>
              </p:grpSp>
            </p:grpSp>
            <p:grpSp>
              <p:nvGrpSpPr>
                <p:cNvPr id="101" name="组合 100"/>
                <p:cNvGrpSpPr/>
                <p:nvPr/>
              </p:nvGrpSpPr>
              <p:grpSpPr>
                <a:xfrm>
                  <a:off x="6544667" y="4576221"/>
                  <a:ext cx="5312078" cy="2048816"/>
                  <a:chOff x="6544667" y="4576221"/>
                  <a:chExt cx="5312078" cy="2048816"/>
                </a:xfrm>
              </p:grpSpPr>
              <p:cxnSp>
                <p:nvCxnSpPr>
                  <p:cNvPr id="28" name="连接符: 肘形 27"/>
                  <p:cNvCxnSpPr>
                    <a:stCxn id="12" idx="3"/>
                  </p:cNvCxnSpPr>
                  <p:nvPr/>
                </p:nvCxnSpPr>
                <p:spPr>
                  <a:xfrm>
                    <a:off x="6544667" y="5723127"/>
                    <a:ext cx="3896505" cy="763946"/>
                  </a:xfrm>
                  <a:prstGeom prst="bentConnector3">
                    <a:avLst/>
                  </a:prstGeom>
                </p:spPr>
                <p:style>
                  <a:lnRef idx="3">
                    <a:schemeClr val="dk1"/>
                  </a:lnRef>
                  <a:fillRef idx="0">
                    <a:schemeClr val="dk1"/>
                  </a:fillRef>
                  <a:effectRef idx="2">
                    <a:schemeClr val="dk1"/>
                  </a:effectRef>
                  <a:fontRef idx="minor">
                    <a:schemeClr val="tx1"/>
                  </a:fontRef>
                </p:style>
              </p:cxnSp>
              <p:cxnSp>
                <p:nvCxnSpPr>
                  <p:cNvPr id="69" name="直接连接符 68"/>
                  <p:cNvCxnSpPr/>
                  <p:nvPr/>
                </p:nvCxnSpPr>
                <p:spPr>
                  <a:xfrm>
                    <a:off x="8034998" y="5723126"/>
                    <a:ext cx="1810751" cy="25810"/>
                  </a:xfrm>
                  <a:prstGeom prst="line">
                    <a:avLst/>
                  </a:prstGeom>
                </p:spPr>
                <p:style>
                  <a:lnRef idx="3">
                    <a:schemeClr val="dk1"/>
                  </a:lnRef>
                  <a:fillRef idx="0">
                    <a:schemeClr val="dk1"/>
                  </a:fillRef>
                  <a:effectRef idx="2">
                    <a:schemeClr val="dk1"/>
                  </a:effectRef>
                  <a:fontRef idx="minor">
                    <a:schemeClr val="tx1"/>
                  </a:fontRef>
                </p:style>
              </p:cxnSp>
              <p:cxnSp>
                <p:nvCxnSpPr>
                  <p:cNvPr id="74" name="直接连接符 73"/>
                  <p:cNvCxnSpPr/>
                  <p:nvPr/>
                </p:nvCxnSpPr>
                <p:spPr>
                  <a:xfrm flipV="1">
                    <a:off x="8503552" y="4898505"/>
                    <a:ext cx="0" cy="824622"/>
                  </a:xfrm>
                  <a:prstGeom prst="line">
                    <a:avLst/>
                  </a:prstGeom>
                </p:spPr>
                <p:style>
                  <a:lnRef idx="3">
                    <a:schemeClr val="dk1"/>
                  </a:lnRef>
                  <a:fillRef idx="0">
                    <a:schemeClr val="dk1"/>
                  </a:fillRef>
                  <a:effectRef idx="2">
                    <a:schemeClr val="dk1"/>
                  </a:effectRef>
                  <a:fontRef idx="minor">
                    <a:schemeClr val="tx1"/>
                  </a:fontRef>
                </p:style>
              </p:cxnSp>
              <p:cxnSp>
                <p:nvCxnSpPr>
                  <p:cNvPr id="76" name="直接连接符 75"/>
                  <p:cNvCxnSpPr/>
                  <p:nvPr/>
                </p:nvCxnSpPr>
                <p:spPr>
                  <a:xfrm>
                    <a:off x="8503552" y="6127844"/>
                    <a:ext cx="1342197" cy="0"/>
                  </a:xfrm>
                  <a:prstGeom prst="line">
                    <a:avLst/>
                  </a:prstGeom>
                </p:spPr>
                <p:style>
                  <a:lnRef idx="3">
                    <a:schemeClr val="dk1"/>
                  </a:lnRef>
                  <a:fillRef idx="0">
                    <a:schemeClr val="dk1"/>
                  </a:fillRef>
                  <a:effectRef idx="2">
                    <a:schemeClr val="dk1"/>
                  </a:effectRef>
                  <a:fontRef idx="minor">
                    <a:schemeClr val="tx1"/>
                  </a:fontRef>
                </p:style>
              </p:cxnSp>
              <p:cxnSp>
                <p:nvCxnSpPr>
                  <p:cNvPr id="80" name="直接连接符 79"/>
                  <p:cNvCxnSpPr/>
                  <p:nvPr/>
                </p:nvCxnSpPr>
                <p:spPr>
                  <a:xfrm flipV="1">
                    <a:off x="8503551" y="5318410"/>
                    <a:ext cx="1342198" cy="10622"/>
                  </a:xfrm>
                  <a:prstGeom prst="line">
                    <a:avLst/>
                  </a:prstGeom>
                </p:spPr>
                <p:style>
                  <a:lnRef idx="3">
                    <a:schemeClr val="dk1"/>
                  </a:lnRef>
                  <a:fillRef idx="0">
                    <a:schemeClr val="dk1"/>
                  </a:fillRef>
                  <a:effectRef idx="2">
                    <a:schemeClr val="dk1"/>
                  </a:effectRef>
                  <a:fontRef idx="minor">
                    <a:schemeClr val="tx1"/>
                  </a:fontRef>
                </p:style>
              </p:cxnSp>
              <p:sp>
                <p:nvSpPr>
                  <p:cNvPr id="96" name="矩形: 圆顶角 95"/>
                  <p:cNvSpPr/>
                  <p:nvPr/>
                </p:nvSpPr>
                <p:spPr>
                  <a:xfrm>
                    <a:off x="8882510" y="4576221"/>
                    <a:ext cx="2974235" cy="347274"/>
                  </a:xfrm>
                  <a:prstGeom prst="round2Same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a:t>基于目的性向度的教学价值</a:t>
                    </a:r>
                    <a:endParaRPr lang="zh-CN" altLang="en-US" dirty="0"/>
                  </a:p>
                </p:txBody>
              </p:sp>
              <p:sp>
                <p:nvSpPr>
                  <p:cNvPr id="98" name="矩形: 圆顶角 97"/>
                  <p:cNvSpPr/>
                  <p:nvPr/>
                </p:nvSpPr>
                <p:spPr>
                  <a:xfrm>
                    <a:off x="8870435" y="5496967"/>
                    <a:ext cx="2962155" cy="258425"/>
                  </a:xfrm>
                  <a:prstGeom prst="round2Same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a:t>基于趣味性的教学内容</a:t>
                    </a:r>
                    <a:endParaRPr lang="zh-CN" altLang="en-US" dirty="0"/>
                  </a:p>
                </p:txBody>
              </p:sp>
              <p:sp>
                <p:nvSpPr>
                  <p:cNvPr id="99" name="矩形: 圆顶角 98"/>
                  <p:cNvSpPr/>
                  <p:nvPr/>
                </p:nvSpPr>
                <p:spPr>
                  <a:xfrm>
                    <a:off x="8882510" y="5863790"/>
                    <a:ext cx="2950080" cy="295654"/>
                  </a:xfrm>
                  <a:prstGeom prst="round2Same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a:t>基于关怀伦理的师生关系</a:t>
                    </a:r>
                    <a:endParaRPr lang="zh-CN" altLang="en-US" dirty="0"/>
                  </a:p>
                </p:txBody>
              </p:sp>
              <p:sp>
                <p:nvSpPr>
                  <p:cNvPr id="100" name="矩形: 圆顶角 99"/>
                  <p:cNvSpPr/>
                  <p:nvPr/>
                </p:nvSpPr>
                <p:spPr>
                  <a:xfrm>
                    <a:off x="8870435" y="6349109"/>
                    <a:ext cx="2974232" cy="275928"/>
                  </a:xfrm>
                  <a:prstGeom prst="round2Same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a:t>基于学习共同体的教学组织形式</a:t>
                    </a:r>
                    <a:endParaRPr lang="zh-CN" altLang="en-US" dirty="0"/>
                  </a:p>
                </p:txBody>
              </p:sp>
            </p:grpSp>
          </p:grpSp>
          <p:sp>
            <p:nvSpPr>
              <p:cNvPr id="97" name="矩形: 圆顶角 96"/>
              <p:cNvSpPr/>
              <p:nvPr/>
            </p:nvSpPr>
            <p:spPr>
              <a:xfrm>
                <a:off x="8882510" y="5077256"/>
                <a:ext cx="2962157" cy="275928"/>
              </a:xfrm>
              <a:prstGeom prst="round2Same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a:t>基于任务中心的教学主体</a:t>
                </a:r>
                <a:endParaRPr lang="zh-CN" altLang="en-US" dirty="0"/>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9"/>
          <p:cNvSpPr/>
          <p:nvPr/>
        </p:nvSpPr>
        <p:spPr>
          <a:xfrm>
            <a:off x="461645" y="368935"/>
            <a:ext cx="9160820" cy="773430"/>
          </a:xfrm>
          <a:prstGeom prst="roundRect">
            <a:avLst>
              <a:gd name="adj" fmla="val 50000"/>
            </a:avLst>
          </a:prstGeom>
          <a:solidFill>
            <a:srgbClr val="F4EDD1"/>
          </a:solidFill>
          <a:ln w="12700" cap="flat" cmpd="sng" algn="ctr">
            <a:noFill/>
            <a:prstDash val="solid"/>
            <a:miter lim="800000"/>
          </a:ln>
          <a:effectLst>
            <a:outerShdw blurRad="254000" dist="63500" dir="5400000" algn="t" rotWithShape="0">
              <a:sysClr val="windowText" lastClr="000000">
                <a:lumMod val="85000"/>
                <a:lumOff val="1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sz="4000" b="1" i="0" u="none" strike="noStrike" kern="0" cap="none" spc="0" normalizeH="0" baseline="0" noProof="0" dirty="0">
                <a:ln>
                  <a:noFill/>
                </a:ln>
                <a:solidFill>
                  <a:schemeClr val="tx1">
                    <a:lumMod val="75000"/>
                    <a:lumOff val="25000"/>
                  </a:schemeClr>
                </a:solidFill>
                <a:effectLst/>
                <a:uLnTx/>
                <a:uFillTx/>
                <a:latin typeface="HelveticaNeue light" panose="00000400000000000000" pitchFamily="2" charset="0"/>
                <a:cs typeface="Segoe UI" panose="020B0502040204020203" pitchFamily="34" charset="0"/>
              </a:rPr>
              <a:t>一、</a:t>
            </a:r>
            <a:r>
              <a:rPr lang="zh-CN" altLang="en-US" sz="4000" b="1" kern="0" dirty="0">
                <a:solidFill>
                  <a:schemeClr val="tx1">
                    <a:lumMod val="75000"/>
                    <a:lumOff val="25000"/>
                  </a:schemeClr>
                </a:solidFill>
                <a:latin typeface="HelveticaNeue light" panose="00000400000000000000" pitchFamily="2" charset="0"/>
                <a:cs typeface="Segoe UI" panose="020B0502040204020203" pitchFamily="34" charset="0"/>
              </a:rPr>
              <a:t>课堂教学中“边缘人”的生成机理</a:t>
            </a:r>
            <a:endParaRPr kumimoji="0" lang="zh-CN" sz="4000" b="1" i="0" u="none" strike="noStrike" kern="0" cap="none" spc="0" normalizeH="0" baseline="0" noProof="0" dirty="0">
              <a:ln>
                <a:noFill/>
              </a:ln>
              <a:solidFill>
                <a:schemeClr val="tx1">
                  <a:lumMod val="75000"/>
                  <a:lumOff val="25000"/>
                </a:schemeClr>
              </a:solidFill>
              <a:effectLst/>
              <a:uLnTx/>
              <a:uFillTx/>
              <a:latin typeface="HelveticaNeue light" panose="00000400000000000000" pitchFamily="2" charset="0"/>
              <a:cs typeface="Segoe UI" panose="020B0502040204020203" pitchFamily="34" charset="0"/>
            </a:endParaRPr>
          </a:p>
        </p:txBody>
      </p:sp>
      <p:sp>
        <p:nvSpPr>
          <p:cNvPr id="23" name="文本框 22"/>
          <p:cNvSpPr txBox="1"/>
          <p:nvPr/>
        </p:nvSpPr>
        <p:spPr>
          <a:xfrm>
            <a:off x="1126386" y="2201260"/>
            <a:ext cx="9939227" cy="2455480"/>
          </a:xfrm>
          <a:prstGeom prst="rect">
            <a:avLst/>
          </a:prstGeom>
          <a:noFill/>
        </p:spPr>
        <p:txBody>
          <a:bodyPr wrap="square" rtlCol="0">
            <a:spAutoFit/>
          </a:bodyPr>
          <a:lstStyle/>
          <a:p>
            <a:pPr marL="285750" indent="-285750" latinLnBrk="0">
              <a:lnSpc>
                <a:spcPct val="150000"/>
              </a:lnSpc>
              <a:buFont typeface="Wingdings" panose="05000000000000000000" charset="0"/>
              <a:buChar char="Ø"/>
            </a:pPr>
            <a:r>
              <a:rPr lang="zh-CN" altLang="en-US" sz="3600" dirty="0">
                <a:latin typeface="楷体" panose="02010609060101010101" charset="-122"/>
                <a:ea typeface="楷体" panose="02010609060101010101" charset="-122"/>
                <a:cs typeface="楷体" panose="02010609060101010101" charset="-122"/>
              </a:rPr>
              <a:t>（一）课堂教学中“边缘人”生成的心理机理</a:t>
            </a:r>
            <a:endParaRPr lang="zh-CN" altLang="en-US" sz="3600" dirty="0">
              <a:latin typeface="楷体" panose="02010609060101010101" charset="-122"/>
              <a:ea typeface="楷体" panose="02010609060101010101" charset="-122"/>
              <a:cs typeface="楷体" panose="02010609060101010101" charset="-122"/>
            </a:endParaRPr>
          </a:p>
          <a:p>
            <a:pPr marL="285750" indent="-285750" latinLnBrk="0">
              <a:lnSpc>
                <a:spcPct val="150000"/>
              </a:lnSpc>
              <a:buFont typeface="Wingdings" panose="05000000000000000000" charset="0"/>
              <a:buChar char="Ø"/>
            </a:pPr>
            <a:r>
              <a:rPr lang="zh-CN" altLang="en-US" sz="3600" dirty="0">
                <a:latin typeface="楷体" panose="02010609060101010101" charset="-122"/>
                <a:ea typeface="楷体" panose="02010609060101010101" charset="-122"/>
                <a:cs typeface="楷体" panose="02010609060101010101" charset="-122"/>
              </a:rPr>
              <a:t>（二）课堂教学中“边缘人”生成的社会机理</a:t>
            </a:r>
            <a:endParaRPr lang="zh-CN" altLang="en-US" sz="3600" dirty="0">
              <a:latin typeface="楷体" panose="02010609060101010101" charset="-122"/>
              <a:ea typeface="楷体" panose="02010609060101010101" charset="-122"/>
              <a:cs typeface="楷体" panose="02010609060101010101" charset="-122"/>
            </a:endParaRPr>
          </a:p>
          <a:p>
            <a:pPr marL="285750" indent="-285750">
              <a:lnSpc>
                <a:spcPct val="150000"/>
              </a:lnSpc>
              <a:buFont typeface="Wingdings" panose="05000000000000000000" charset="0"/>
              <a:buChar char="Ø"/>
            </a:pPr>
            <a:r>
              <a:rPr lang="zh-CN" altLang="en-US" sz="3600" dirty="0">
                <a:latin typeface="楷体" panose="02010609060101010101" charset="-122"/>
                <a:ea typeface="楷体" panose="02010609060101010101" charset="-122"/>
                <a:cs typeface="楷体" panose="02010609060101010101" charset="-122"/>
              </a:rPr>
              <a:t>（三）课堂教学中“边缘人”生成的文化机理</a:t>
            </a:r>
            <a:endParaRPr lang="zh-CN" altLang="en-US" sz="3600" dirty="0">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61520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 专题五  课堂教学中的“边缘人” </a:t>
            </a:r>
            <a:endParaRPr lang="en-US" altLang="zh-CN" sz="3200" b="1" dirty="0">
              <a:solidFill>
                <a:schemeClr val="tx1">
                  <a:lumMod val="75000"/>
                  <a:lumOff val="25000"/>
                </a:schemeClr>
              </a:solidFill>
              <a:latin typeface="Agency FB" panose="020B0503020202020204" pitchFamily="34" charset="0"/>
            </a:endParaRPr>
          </a:p>
        </p:txBody>
      </p:sp>
      <p:sp>
        <p:nvSpPr>
          <p:cNvPr id="2" name="文本框 1"/>
          <p:cNvSpPr txBox="1"/>
          <p:nvPr/>
        </p:nvSpPr>
        <p:spPr>
          <a:xfrm>
            <a:off x="1046189" y="1329070"/>
            <a:ext cx="9803219" cy="4991751"/>
          </a:xfrm>
          <a:prstGeom prst="rect">
            <a:avLst/>
          </a:prstGeom>
          <a:noFill/>
        </p:spPr>
        <p:txBody>
          <a:bodyPr wrap="square" rtlCol="0">
            <a:spAutoFit/>
          </a:bodyPr>
          <a:lstStyle/>
          <a:p>
            <a:pPr marL="0" marR="0" lvl="0" indent="0" algn="just" defTabSz="914400" rtl="0" eaLnBrk="0" fontAlgn="base" latinLnBrk="0" hangingPunct="0">
              <a:lnSpc>
                <a:spcPct val="130000"/>
              </a:lnSpc>
              <a:spcBef>
                <a:spcPct val="0"/>
              </a:spcBef>
              <a:spcAft>
                <a:spcPts val="1200"/>
              </a:spcAft>
              <a:buClrTx/>
              <a:buSzTx/>
              <a:buFontTx/>
              <a:buNone/>
              <a:defRPr/>
            </a:pPr>
            <a:r>
              <a:rPr lang="zh-CN" altLang="en-US" sz="2800" b="1" dirty="0">
                <a:latin typeface="+mn-lt"/>
                <a:ea typeface="+mn-ea"/>
              </a:rPr>
              <a:t>一、课堂教学中“边缘人”的生成机理</a:t>
            </a:r>
            <a:endParaRPr lang="en-US" altLang="zh-CN" sz="2800" b="1" dirty="0">
              <a:latin typeface="+mn-lt"/>
              <a:ea typeface="+mn-ea"/>
            </a:endParaRPr>
          </a:p>
          <a:p>
            <a:pPr marL="0" marR="0" lvl="0" indent="457200" algn="just" defTabSz="914400" rtl="0" eaLnBrk="1" fontAlgn="base" latinLnBrk="1" hangingPunct="0">
              <a:lnSpc>
                <a:spcPct val="130000"/>
              </a:lnSpc>
              <a:spcBef>
                <a:spcPct val="0"/>
              </a:spcBef>
              <a:spcAft>
                <a:spcPts val="1200"/>
              </a:spcAft>
              <a:buClrTx/>
              <a:buSzTx/>
              <a:buFontTx/>
              <a:buNone/>
              <a:defRPr/>
            </a:pPr>
            <a:r>
              <a:rPr lang="zh-CN" altLang="en-US" sz="2800" dirty="0">
                <a:latin typeface="+mn-lt"/>
                <a:ea typeface="+mn-ea"/>
              </a:rPr>
              <a:t>（一）课堂教学中“边缘人”生成的心理机理</a:t>
            </a:r>
            <a:endParaRPr lang="en-US" altLang="zh-CN" sz="2800" dirty="0">
              <a:latin typeface="+mn-lt"/>
              <a:ea typeface="+mn-ea"/>
            </a:endParaRPr>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400" dirty="0"/>
              <a:t>课堂教学中“边缘人”生成的心理机理主要包括个体的人格特质和心理活动两个方面。</a:t>
            </a:r>
            <a:endParaRPr lang="en-US" altLang="zh-CN" sz="24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400" dirty="0"/>
              <a:t>通过分析可以发现，艾森克和阿德勒提出的人格特质理论为我们理解课堂教学中“边缘人”的行为动力提供了内部分析框架；潘菽将心理活动划分为“知”、“意”两部分，为我们对“边缘人”心理活动的考察提供了理论依据和分析框架。</a:t>
            </a:r>
            <a:endParaRPr lang="zh-CN" altLang="en-US" sz="2400" dirty="0"/>
          </a:p>
        </p:txBody>
      </p:sp>
      <p:cxnSp>
        <p:nvCxnSpPr>
          <p:cNvPr id="4" name="直接箭头连接符 3"/>
          <p:cNvCxnSpPr/>
          <p:nvPr/>
        </p:nvCxnSpPr>
        <p:spPr>
          <a:xfrm>
            <a:off x="829340" y="910213"/>
            <a:ext cx="61881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专题五  课堂教学中的“边缘人” </a:t>
            </a:r>
            <a:endParaRPr lang="zh-CN" altLang="en-US" sz="2800" b="1" dirty="0">
              <a:solidFill>
                <a:schemeClr val="tx1">
                  <a:lumMod val="50000"/>
                  <a:lumOff val="50000"/>
                </a:schemeClr>
              </a:solidFill>
              <a:latin typeface="Agency FB" panose="020B0503020202020204" pitchFamily="34" charset="0"/>
            </a:endParaRPr>
          </a:p>
        </p:txBody>
      </p:sp>
      <p:sp>
        <p:nvSpPr>
          <p:cNvPr id="2" name="文本框 1"/>
          <p:cNvSpPr txBox="1"/>
          <p:nvPr/>
        </p:nvSpPr>
        <p:spPr>
          <a:xfrm>
            <a:off x="374184" y="1694647"/>
            <a:ext cx="7025743" cy="3705694"/>
          </a:xfrm>
          <a:prstGeom prst="rect">
            <a:avLst/>
          </a:prstGeom>
          <a:noFill/>
        </p:spPr>
        <p:txBody>
          <a:bodyPr wrap="square" rtlCol="0">
            <a:spAutoFit/>
          </a:bodyPr>
          <a:lstStyle/>
          <a:p>
            <a:pPr indent="0" algn="just" eaLnBrk="1" latinLnBrk="1">
              <a:lnSpc>
                <a:spcPct val="130000"/>
              </a:lnSpc>
              <a:spcAft>
                <a:spcPts val="1800"/>
              </a:spcAft>
            </a:pPr>
            <a:r>
              <a:rPr lang="zh-CN" altLang="en-US" sz="3600" b="1" dirty="0"/>
              <a:t>英国心理学家艾森克（</a:t>
            </a:r>
            <a:r>
              <a:rPr lang="en-US" altLang="zh-CN" sz="3600" b="1" dirty="0"/>
              <a:t>Hans Jürgen Eysenck</a:t>
            </a:r>
            <a:r>
              <a:rPr lang="zh-CN" altLang="en-US" sz="3600" b="1" dirty="0"/>
              <a:t>）（1</a:t>
            </a:r>
            <a:r>
              <a:rPr lang="en-US" altLang="zh-CN" sz="3600" b="1" dirty="0"/>
              <a:t>916—</a:t>
            </a:r>
            <a:r>
              <a:rPr lang="zh-CN" altLang="en-US" sz="3600" b="1" dirty="0"/>
              <a:t>1</a:t>
            </a:r>
            <a:r>
              <a:rPr lang="en-US" altLang="zh-CN" sz="3600" b="1" dirty="0"/>
              <a:t>997</a:t>
            </a:r>
            <a:r>
              <a:rPr lang="zh-CN" altLang="en-US" sz="3600" b="1" dirty="0"/>
              <a:t>）</a:t>
            </a:r>
            <a:endParaRPr lang="zh-CN" altLang="en-US" sz="3200" b="1" dirty="0"/>
          </a:p>
          <a:p>
            <a:pPr indent="-711200" algn="just" latinLnBrk="0">
              <a:lnSpc>
                <a:spcPct val="150000"/>
              </a:lnSpc>
              <a:spcBef>
                <a:spcPts val="600"/>
              </a:spcBef>
              <a:spcAft>
                <a:spcPts val="1200"/>
              </a:spcAft>
              <a:extLst>
                <a:ext uri="{35155182-B16C-46BC-9424-99874614C6A1}">
                  <wpsdc:indentchars xmlns:wpsdc="http://www.wps.cn/officeDocument/2017/drawingmlCustomData" val="-200" checksum="3603601876"/>
                </a:ext>
              </a:extLst>
            </a:pPr>
            <a:r>
              <a:rPr lang="zh-CN" altLang="en-US" sz="2800" dirty="0"/>
              <a:t>依据内倾</a:t>
            </a:r>
            <a:r>
              <a:rPr lang="en-US" altLang="zh-CN" sz="2800" dirty="0"/>
              <a:t>-</a:t>
            </a:r>
            <a:r>
              <a:rPr lang="zh-CN" altLang="en-US" sz="2800" dirty="0"/>
              <a:t>外倾和情绪稳定</a:t>
            </a:r>
            <a:r>
              <a:rPr lang="en-US" altLang="zh-CN" sz="2800" dirty="0"/>
              <a:t>-</a:t>
            </a:r>
            <a:r>
              <a:rPr lang="zh-CN" altLang="en-US" sz="2800" dirty="0"/>
              <a:t>不稳定将人格划分为稳定内倾型、稳定外倾型、不稳定内倾型、不稳定外倾型四种类型。</a:t>
            </a:r>
            <a:endParaRPr lang="zh-CN" altLang="en-US" sz="2800" dirty="0"/>
          </a:p>
        </p:txBody>
      </p:sp>
      <p:cxnSp>
        <p:nvCxnSpPr>
          <p:cNvPr id="7" name="直接箭头连接符 6"/>
          <p:cNvCxnSpPr/>
          <p:nvPr/>
        </p:nvCxnSpPr>
        <p:spPr>
          <a:xfrm>
            <a:off x="819150" y="847090"/>
            <a:ext cx="5276850" cy="635"/>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pic>
        <p:nvPicPr>
          <p:cNvPr id="9" name="图片 8"/>
          <p:cNvPicPr>
            <a:picLocks noChangeAspect="1"/>
          </p:cNvPicPr>
          <p:nvPr/>
        </p:nvPicPr>
        <p:blipFill rotWithShape="1">
          <a:blip r:embed="rId1"/>
          <a:srcRect l="15979" r="5031" b="333"/>
          <a:stretch>
            <a:fillRect/>
          </a:stretch>
        </p:blipFill>
        <p:spPr>
          <a:xfrm>
            <a:off x="7809934" y="1936923"/>
            <a:ext cx="4190680" cy="322643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专题五  课堂教学中的“边缘人” </a:t>
            </a:r>
            <a:endParaRPr lang="zh-CN" altLang="en-US" sz="2800" b="1" dirty="0">
              <a:solidFill>
                <a:schemeClr val="tx1">
                  <a:lumMod val="50000"/>
                  <a:lumOff val="50000"/>
                </a:schemeClr>
              </a:solidFill>
              <a:latin typeface="Agency FB" panose="020B0503020202020204" pitchFamily="34" charset="0"/>
            </a:endParaRPr>
          </a:p>
        </p:txBody>
      </p:sp>
      <p:sp>
        <p:nvSpPr>
          <p:cNvPr id="2" name="文本框 1"/>
          <p:cNvSpPr txBox="1"/>
          <p:nvPr/>
        </p:nvSpPr>
        <p:spPr>
          <a:xfrm>
            <a:off x="374184" y="1694647"/>
            <a:ext cx="7025743" cy="3779561"/>
          </a:xfrm>
          <a:prstGeom prst="rect">
            <a:avLst/>
          </a:prstGeom>
          <a:noFill/>
        </p:spPr>
        <p:txBody>
          <a:bodyPr wrap="square" rtlCol="0">
            <a:spAutoFit/>
          </a:bodyPr>
          <a:lstStyle/>
          <a:p>
            <a:pPr indent="0" algn="just" eaLnBrk="1" latinLnBrk="1">
              <a:lnSpc>
                <a:spcPct val="130000"/>
              </a:lnSpc>
              <a:spcAft>
                <a:spcPts val="1800"/>
              </a:spcAft>
            </a:pPr>
            <a:r>
              <a:rPr lang="zh-CN" altLang="en-US" sz="3600" b="1" dirty="0"/>
              <a:t>奥地利精神病学家阿尔弗雷德</a:t>
            </a:r>
            <a:r>
              <a:rPr lang="en-US" altLang="zh-CN" sz="3600" b="1" dirty="0"/>
              <a:t>·</a:t>
            </a:r>
            <a:r>
              <a:rPr lang="zh-CN" altLang="en-US" sz="3600" b="1" dirty="0"/>
              <a:t>阿德勒（</a:t>
            </a:r>
            <a:r>
              <a:rPr lang="en-US" altLang="zh-CN" sz="3600" b="1" dirty="0"/>
              <a:t>Alfred Adler</a:t>
            </a:r>
            <a:r>
              <a:rPr lang="zh-CN" altLang="en-US" sz="3600" b="1" dirty="0"/>
              <a:t>）（</a:t>
            </a:r>
            <a:r>
              <a:rPr lang="en-US" altLang="zh-CN" sz="3600" b="1" dirty="0"/>
              <a:t>1870-1937</a:t>
            </a:r>
            <a:r>
              <a:rPr lang="zh-CN" altLang="en-US" sz="3600" b="1" dirty="0"/>
              <a:t>）</a:t>
            </a:r>
            <a:endParaRPr lang="zh-CN" altLang="en-US" sz="3200" b="1" dirty="0"/>
          </a:p>
          <a:p>
            <a:pPr indent="-711200" algn="just" latinLnBrk="0">
              <a:lnSpc>
                <a:spcPct val="150000"/>
              </a:lnSpc>
              <a:spcBef>
                <a:spcPts val="600"/>
              </a:spcBef>
              <a:spcAft>
                <a:spcPts val="1200"/>
              </a:spcAft>
              <a:extLst>
                <a:ext uri="{35155182-B16C-46BC-9424-99874614C6A1}">
                  <wpsdc:indentchars xmlns:wpsdc="http://www.wps.cn/officeDocument/2017/drawingmlCustomData" val="-200" checksum="3603601876"/>
                </a:ext>
              </a:extLst>
            </a:pPr>
            <a:r>
              <a:rPr lang="zh-CN" altLang="en-US" sz="2800" dirty="0"/>
              <a:t>根据个体生活风格的不同将人格划分为自卑型与优越型两种。</a:t>
            </a:r>
            <a:endParaRPr lang="zh-CN" altLang="en-US" sz="2800" dirty="0"/>
          </a:p>
        </p:txBody>
      </p:sp>
      <p:cxnSp>
        <p:nvCxnSpPr>
          <p:cNvPr id="7" name="直接箭头连接符 6"/>
          <p:cNvCxnSpPr/>
          <p:nvPr/>
        </p:nvCxnSpPr>
        <p:spPr>
          <a:xfrm>
            <a:off x="819150" y="847090"/>
            <a:ext cx="5276850" cy="635"/>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pic>
        <p:nvPicPr>
          <p:cNvPr id="4" name="图片 3"/>
          <p:cNvPicPr>
            <a:picLocks noChangeAspect="1"/>
          </p:cNvPicPr>
          <p:nvPr/>
        </p:nvPicPr>
        <p:blipFill>
          <a:blip r:embed="rId1"/>
          <a:stretch>
            <a:fillRect/>
          </a:stretch>
        </p:blipFill>
        <p:spPr>
          <a:xfrm>
            <a:off x="8442719" y="1481996"/>
            <a:ext cx="3375097" cy="454645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专题五  课堂教学中的“边缘人” </a:t>
            </a:r>
            <a:endParaRPr lang="zh-CN" altLang="en-US" sz="2800" b="1" dirty="0">
              <a:solidFill>
                <a:schemeClr val="tx1">
                  <a:lumMod val="50000"/>
                  <a:lumOff val="50000"/>
                </a:schemeClr>
              </a:solidFill>
              <a:latin typeface="Agency FB" panose="020B0503020202020204" pitchFamily="34" charset="0"/>
            </a:endParaRPr>
          </a:p>
        </p:txBody>
      </p:sp>
      <p:sp>
        <p:nvSpPr>
          <p:cNvPr id="2" name="文本框 1"/>
          <p:cNvSpPr txBox="1"/>
          <p:nvPr/>
        </p:nvSpPr>
        <p:spPr>
          <a:xfrm>
            <a:off x="554938" y="1694647"/>
            <a:ext cx="7025743" cy="3631828"/>
          </a:xfrm>
          <a:prstGeom prst="rect">
            <a:avLst/>
          </a:prstGeom>
          <a:noFill/>
        </p:spPr>
        <p:txBody>
          <a:bodyPr wrap="square" rtlCol="0">
            <a:spAutoFit/>
          </a:bodyPr>
          <a:lstStyle/>
          <a:p>
            <a:pPr indent="0" algn="just" eaLnBrk="1" latinLnBrk="1">
              <a:lnSpc>
                <a:spcPct val="130000"/>
              </a:lnSpc>
              <a:spcAft>
                <a:spcPts val="1800"/>
              </a:spcAft>
            </a:pPr>
            <a:r>
              <a:rPr lang="zh-CN" altLang="en-US" sz="3600" b="1" dirty="0"/>
              <a:t>中国心理学家潘菽（</a:t>
            </a:r>
            <a:r>
              <a:rPr lang="en-US" altLang="zh-CN" sz="3600" b="1" dirty="0"/>
              <a:t>1897-1988</a:t>
            </a:r>
            <a:r>
              <a:rPr lang="zh-CN" altLang="en-US" sz="3600" b="1" dirty="0"/>
              <a:t>）</a:t>
            </a:r>
            <a:endParaRPr lang="zh-CN" altLang="en-US" sz="3200" b="1" dirty="0"/>
          </a:p>
          <a:p>
            <a:pPr indent="-711200" algn="just" latinLnBrk="0">
              <a:lnSpc>
                <a:spcPct val="150000"/>
              </a:lnSpc>
              <a:spcBef>
                <a:spcPts val="600"/>
              </a:spcBef>
              <a:spcAft>
                <a:spcPts val="1200"/>
              </a:spcAft>
              <a:extLst>
                <a:ext uri="{35155182-B16C-46BC-9424-99874614C6A1}">
                  <wpsdc:indentchars xmlns:wpsdc="http://www.wps.cn/officeDocument/2017/drawingmlCustomData" val="-200" checksum="3603601876"/>
                </a:ext>
              </a:extLst>
            </a:pPr>
            <a:r>
              <a:rPr lang="zh-CN" altLang="en-US" sz="2800" dirty="0"/>
              <a:t>将心理活动划分为“知”、“意”两部分，即认知活动和意向活动两种，两者在认识过程中同时发生、交互作用，从不同角度共同作用于人的心理活动。</a:t>
            </a:r>
            <a:endParaRPr lang="zh-CN" altLang="en-US" sz="2800" dirty="0"/>
          </a:p>
        </p:txBody>
      </p:sp>
      <p:cxnSp>
        <p:nvCxnSpPr>
          <p:cNvPr id="7" name="直接箭头连接符 6"/>
          <p:cNvCxnSpPr/>
          <p:nvPr/>
        </p:nvCxnSpPr>
        <p:spPr>
          <a:xfrm>
            <a:off x="819150" y="847090"/>
            <a:ext cx="5276850" cy="635"/>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pic>
        <p:nvPicPr>
          <p:cNvPr id="5" name="图片 4"/>
          <p:cNvPicPr>
            <a:picLocks noChangeAspect="1"/>
          </p:cNvPicPr>
          <p:nvPr/>
        </p:nvPicPr>
        <p:blipFill>
          <a:blip r:embed="rId1"/>
          <a:stretch>
            <a:fillRect/>
          </a:stretch>
        </p:blipFill>
        <p:spPr>
          <a:xfrm>
            <a:off x="8417613" y="1694647"/>
            <a:ext cx="3519966" cy="424895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专题五  课堂教学中的“边缘人” </a:t>
            </a:r>
            <a:endParaRPr lang="zh-CN" altLang="en-US" sz="2800" b="1" dirty="0">
              <a:solidFill>
                <a:schemeClr val="tx1">
                  <a:lumMod val="50000"/>
                  <a:lumOff val="50000"/>
                </a:schemeClr>
              </a:solidFill>
              <a:latin typeface="Agency FB" panose="020B0503020202020204" pitchFamily="34" charset="0"/>
            </a:endParaRPr>
          </a:p>
        </p:txBody>
      </p:sp>
      <p:sp>
        <p:nvSpPr>
          <p:cNvPr id="2" name="文本框 1"/>
          <p:cNvSpPr txBox="1"/>
          <p:nvPr/>
        </p:nvSpPr>
        <p:spPr>
          <a:xfrm>
            <a:off x="356871" y="1074419"/>
            <a:ext cx="11487800" cy="4701159"/>
          </a:xfrm>
          <a:prstGeom prst="rect">
            <a:avLst/>
          </a:prstGeom>
          <a:noFill/>
        </p:spPr>
        <p:txBody>
          <a:bodyPr wrap="square" rtlCol="0">
            <a:spAutoFit/>
          </a:bodyPr>
          <a:lstStyle/>
          <a:p>
            <a:pPr indent="0" algn="just" latinLnBrk="0">
              <a:lnSpc>
                <a:spcPct val="130000"/>
              </a:lnSpc>
              <a:spcAft>
                <a:spcPts val="1200"/>
              </a:spcAft>
            </a:pPr>
            <a:r>
              <a:rPr lang="zh-CN" altLang="en-US" sz="2800" b="1" dirty="0">
                <a:gradFill>
                  <a:gsLst>
                    <a:gs pos="21000">
                      <a:srgbClr val="53575C"/>
                    </a:gs>
                    <a:gs pos="88000">
                      <a:srgbClr val="C5C7CA"/>
                    </a:gs>
                  </a:gsLst>
                  <a:lin ang="5400000"/>
                </a:gradFill>
                <a:latin typeface="楷体" panose="02010609060101010101" charset="-122"/>
                <a:ea typeface="楷体" panose="02010609060101010101" charset="-122"/>
              </a:rPr>
              <a:t>在个体的人格特质方面：</a:t>
            </a:r>
            <a:endParaRPr lang="zh-CN" altLang="en-US" sz="2800" b="1" dirty="0">
              <a:gradFill>
                <a:gsLst>
                  <a:gs pos="21000">
                    <a:srgbClr val="53575C"/>
                  </a:gs>
                  <a:gs pos="88000">
                    <a:srgbClr val="C5C7CA"/>
                  </a:gs>
                </a:gsLst>
                <a:lin ang="5400000"/>
              </a:gradFill>
              <a:latin typeface="楷体" panose="02010609060101010101" charset="-122"/>
              <a:ea typeface="楷体" panose="02010609060101010101" charset="-122"/>
            </a:endParaRPr>
          </a:p>
          <a:p>
            <a:pPr marL="342900" indent="609600" algn="just" latinLnBrk="0">
              <a:lnSpc>
                <a:spcPct val="150000"/>
              </a:lnSpc>
              <a:buFont typeface="Wingdings" panose="05000000000000000000" charset="0"/>
              <a:buChar char="Ø"/>
              <a:extLst>
                <a:ext uri="{35155182-B16C-46BC-9424-99874614C6A1}">
                  <wpsdc:indentchars xmlns:wpsdc="http://www.wps.cn/officeDocument/2017/drawingmlCustomData" val="200" checksum="4158780845"/>
                </a:ext>
              </a:extLst>
            </a:pPr>
            <a:r>
              <a:rPr lang="zh-CN" altLang="en-US" sz="2400" dirty="0"/>
              <a:t>具有稳定内倾型、不稳定内倾型人格特质的学生多胆小、谨慎、害羞、内向，较少主动参与教学，属于被教师遗忘与忽视的对象；具有不稳定外倾型人格特质的学生多属于课堂中的问题学生，他们活泼多动，难以集中注意力，有些会得到教师的</a:t>
            </a:r>
            <a:r>
              <a:rPr lang="en-US" altLang="zh-CN" sz="2400" dirty="0"/>
              <a:t> </a:t>
            </a:r>
            <a:r>
              <a:rPr lang="zh-CN" altLang="en-US" sz="2400" dirty="0"/>
              <a:t>“特别关照”，有些则属于完全被无视或排斥的学生。</a:t>
            </a:r>
            <a:endParaRPr lang="en-US" altLang="zh-CN" sz="2400" dirty="0"/>
          </a:p>
          <a:p>
            <a:pPr marL="342900" indent="609600" algn="just" latinLnBrk="0">
              <a:lnSpc>
                <a:spcPct val="150000"/>
              </a:lnSpc>
              <a:buFont typeface="Wingdings" panose="05000000000000000000" charset="0"/>
              <a:buChar char="Ø"/>
              <a:extLst>
                <a:ext uri="{35155182-B16C-46BC-9424-99874614C6A1}">
                  <wpsdc:indentchars xmlns:wpsdc="http://www.wps.cn/officeDocument/2017/drawingmlCustomData" val="200" checksum="4158780845"/>
                </a:ext>
              </a:extLst>
            </a:pPr>
            <a:r>
              <a:rPr lang="zh-CN" altLang="en-US" sz="2400" dirty="0"/>
              <a:t>优越感特质占主导的学生比较好强，凡事不肯落后，个性自信而张扬，在教学过程中总想表现自己；具有自卑型人格特质的学生不愿与别人竞争，遇事倾向于逃避或退让，很少参与教学互动。</a:t>
            </a:r>
            <a:endParaRPr lang="zh-CN" altLang="en-US" sz="2400" dirty="0"/>
          </a:p>
        </p:txBody>
      </p:sp>
      <p:cxnSp>
        <p:nvCxnSpPr>
          <p:cNvPr id="7" name="直接箭头连接符 6"/>
          <p:cNvCxnSpPr/>
          <p:nvPr/>
        </p:nvCxnSpPr>
        <p:spPr>
          <a:xfrm>
            <a:off x="819150" y="847090"/>
            <a:ext cx="5358366" cy="635"/>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专题五  课堂教学中的“边缘人” </a:t>
            </a:r>
            <a:endParaRPr lang="zh-CN" altLang="en-US" sz="2800" b="1" dirty="0">
              <a:solidFill>
                <a:schemeClr val="tx1">
                  <a:lumMod val="50000"/>
                  <a:lumOff val="50000"/>
                </a:schemeClr>
              </a:solidFill>
              <a:latin typeface="Agency FB" panose="020B0503020202020204" pitchFamily="34" charset="0"/>
            </a:endParaRPr>
          </a:p>
        </p:txBody>
      </p:sp>
      <p:sp>
        <p:nvSpPr>
          <p:cNvPr id="2" name="文本框 1"/>
          <p:cNvSpPr txBox="1"/>
          <p:nvPr/>
        </p:nvSpPr>
        <p:spPr>
          <a:xfrm>
            <a:off x="356870" y="1074419"/>
            <a:ext cx="11328311" cy="3593163"/>
          </a:xfrm>
          <a:prstGeom prst="rect">
            <a:avLst/>
          </a:prstGeom>
          <a:noFill/>
        </p:spPr>
        <p:txBody>
          <a:bodyPr wrap="square" rtlCol="0">
            <a:spAutoFit/>
          </a:bodyPr>
          <a:lstStyle/>
          <a:p>
            <a:pPr algn="just">
              <a:lnSpc>
                <a:spcPct val="130000"/>
              </a:lnSpc>
              <a:spcAft>
                <a:spcPts val="1200"/>
              </a:spcAft>
            </a:pPr>
            <a:r>
              <a:rPr lang="zh-CN" altLang="en-US" sz="2800" b="1" dirty="0">
                <a:gradFill>
                  <a:gsLst>
                    <a:gs pos="21000">
                      <a:srgbClr val="53575C"/>
                    </a:gs>
                    <a:gs pos="88000">
                      <a:srgbClr val="C5C7CA"/>
                    </a:gs>
                  </a:gsLst>
                  <a:lin ang="5400000"/>
                </a:gradFill>
                <a:latin typeface="楷体" panose="02010609060101010101" charset="-122"/>
                <a:ea typeface="楷体" panose="02010609060101010101" charset="-122"/>
              </a:rPr>
              <a:t>在个体的心理活动方面：</a:t>
            </a:r>
            <a:endParaRPr lang="zh-CN" altLang="en-US" sz="2800" b="1" dirty="0">
              <a:gradFill>
                <a:gsLst>
                  <a:gs pos="21000">
                    <a:srgbClr val="53575C"/>
                  </a:gs>
                  <a:gs pos="88000">
                    <a:srgbClr val="C5C7CA"/>
                  </a:gs>
                </a:gsLst>
                <a:lin ang="5400000"/>
              </a:gradFill>
              <a:latin typeface="楷体" panose="02010609060101010101" charset="-122"/>
              <a:ea typeface="楷体" panose="02010609060101010101" charset="-122"/>
            </a:endParaRPr>
          </a:p>
          <a:p>
            <a:pPr marL="342900" indent="609600" algn="just" latinLnBrk="0">
              <a:lnSpc>
                <a:spcPct val="150000"/>
              </a:lnSpc>
              <a:buFont typeface="Wingdings" panose="05000000000000000000" charset="0"/>
              <a:buChar char="Ø"/>
              <a:extLst>
                <a:ext uri="{35155182-B16C-46BC-9424-99874614C6A1}">
                  <wpsdc:indentchars xmlns:wpsdc="http://www.wps.cn/officeDocument/2017/drawingmlCustomData" val="200" checksum="4158780845"/>
                </a:ext>
              </a:extLst>
            </a:pPr>
            <a:r>
              <a:rPr lang="zh-CN" altLang="en-US" sz="2400" dirty="0"/>
              <a:t>学业成绩低下的“边缘人”在认知加工方面存在如下问题：一是原有知识基础差，二是受思维品质的影响。</a:t>
            </a:r>
            <a:endParaRPr lang="en-US" altLang="zh-CN" sz="2400" dirty="0"/>
          </a:p>
          <a:p>
            <a:pPr marL="342900" indent="609600" algn="just" latinLnBrk="0">
              <a:lnSpc>
                <a:spcPct val="150000"/>
              </a:lnSpc>
              <a:buFont typeface="Wingdings" panose="05000000000000000000" charset="0"/>
              <a:buChar char="Ø"/>
              <a:extLst>
                <a:ext uri="{35155182-B16C-46BC-9424-99874614C6A1}">
                  <wpsdc:indentchars xmlns:wpsdc="http://www.wps.cn/officeDocument/2017/drawingmlCustomData" val="200" checksum="4158780845"/>
                </a:ext>
              </a:extLst>
            </a:pPr>
            <a:r>
              <a:rPr lang="zh-CN" altLang="en-US" sz="2400" dirty="0"/>
              <a:t>自我效能感是影响“边缘人”形成的最重要的情感因素。其一，自我效能感通过影响“边缘人”的“心象实现”发生作用。其二，自我效能感通过影响“边缘人”的情绪发挥作用。</a:t>
            </a:r>
            <a:endParaRPr lang="zh-CN" altLang="en-US" sz="2400" dirty="0"/>
          </a:p>
        </p:txBody>
      </p:sp>
      <p:cxnSp>
        <p:nvCxnSpPr>
          <p:cNvPr id="7" name="直接箭头连接符 6"/>
          <p:cNvCxnSpPr/>
          <p:nvPr/>
        </p:nvCxnSpPr>
        <p:spPr>
          <a:xfrm>
            <a:off x="819150" y="847090"/>
            <a:ext cx="5390264" cy="635"/>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61520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 专题五  课堂教学中的“边缘人” </a:t>
            </a:r>
            <a:endParaRPr lang="en-US" altLang="zh-CN" sz="3200" b="1" dirty="0">
              <a:solidFill>
                <a:schemeClr val="tx1">
                  <a:lumMod val="75000"/>
                  <a:lumOff val="25000"/>
                </a:schemeClr>
              </a:solidFill>
              <a:latin typeface="Agency FB" panose="020B0503020202020204" pitchFamily="34" charset="0"/>
            </a:endParaRPr>
          </a:p>
        </p:txBody>
      </p:sp>
      <p:sp>
        <p:nvSpPr>
          <p:cNvPr id="2" name="文本框 1"/>
          <p:cNvSpPr txBox="1"/>
          <p:nvPr/>
        </p:nvSpPr>
        <p:spPr>
          <a:xfrm>
            <a:off x="1046189" y="1329070"/>
            <a:ext cx="9803219" cy="2935804"/>
          </a:xfrm>
          <a:prstGeom prst="rect">
            <a:avLst/>
          </a:prstGeom>
          <a:noFill/>
        </p:spPr>
        <p:txBody>
          <a:bodyPr wrap="square" rtlCol="0">
            <a:spAutoFit/>
          </a:bodyPr>
          <a:lstStyle/>
          <a:p>
            <a:pPr marL="0" marR="0" lvl="0" indent="457200" algn="just" defTabSz="914400" rtl="0" eaLnBrk="1" fontAlgn="base" latinLnBrk="1" hangingPunct="0">
              <a:lnSpc>
                <a:spcPct val="130000"/>
              </a:lnSpc>
              <a:spcBef>
                <a:spcPct val="0"/>
              </a:spcBef>
              <a:spcAft>
                <a:spcPts val="1200"/>
              </a:spcAft>
              <a:buClrTx/>
              <a:buSzTx/>
              <a:buFontTx/>
              <a:buNone/>
              <a:defRPr/>
            </a:pPr>
            <a:r>
              <a:rPr lang="zh-CN" altLang="en-US" sz="2800" dirty="0">
                <a:latin typeface="+mn-lt"/>
                <a:ea typeface="+mn-ea"/>
              </a:rPr>
              <a:t>（二）课堂教学中“边缘人”生成的社会机理</a:t>
            </a:r>
            <a:endParaRPr lang="zh-CN" altLang="en-US" sz="2800" dirty="0">
              <a:latin typeface="+mn-lt"/>
              <a:ea typeface="+mn-ea"/>
            </a:endParaRPr>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400" dirty="0">
                <a:latin typeface="宋体" panose="02010600030101010101" pitchFamily="2" charset="-122"/>
              </a:rPr>
              <a:t>个体的生存和发展离不开社会环境的培育与滋养，无论个体在何种层面、何种程度上的发展都不能脱离社会环境的作用。对于身处特殊发展阶段的学生而言，教师与父母是对他们影响最大的重要他人，因此，教师期望和家庭资本是课堂教学中“边缘人”生成的最重要社会机理。</a:t>
            </a:r>
            <a:endParaRPr lang="zh-CN" altLang="en-US" sz="2400" dirty="0">
              <a:latin typeface="宋体" panose="02010600030101010101" pitchFamily="2" charset="-122"/>
            </a:endParaRPr>
          </a:p>
        </p:txBody>
      </p:sp>
      <p:cxnSp>
        <p:nvCxnSpPr>
          <p:cNvPr id="4" name="直接箭头连接符 3"/>
          <p:cNvCxnSpPr/>
          <p:nvPr/>
        </p:nvCxnSpPr>
        <p:spPr>
          <a:xfrm>
            <a:off x="829340" y="910213"/>
            <a:ext cx="61881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专题五  课堂教学中的“边缘人” </a:t>
            </a:r>
            <a:endParaRPr lang="zh-CN" altLang="en-US" sz="2800" b="1" dirty="0">
              <a:solidFill>
                <a:schemeClr val="tx1">
                  <a:lumMod val="50000"/>
                  <a:lumOff val="50000"/>
                </a:schemeClr>
              </a:solidFill>
              <a:latin typeface="Agency FB" panose="020B0503020202020204" pitchFamily="34" charset="0"/>
            </a:endParaRPr>
          </a:p>
        </p:txBody>
      </p:sp>
      <p:sp>
        <p:nvSpPr>
          <p:cNvPr id="2" name="文本框 1"/>
          <p:cNvSpPr txBox="1"/>
          <p:nvPr/>
        </p:nvSpPr>
        <p:spPr>
          <a:xfrm>
            <a:off x="848286" y="1147547"/>
            <a:ext cx="11487800" cy="2485168"/>
          </a:xfrm>
          <a:prstGeom prst="rect">
            <a:avLst/>
          </a:prstGeom>
          <a:noFill/>
        </p:spPr>
        <p:txBody>
          <a:bodyPr wrap="square" rtlCol="0">
            <a:spAutoFit/>
          </a:bodyPr>
          <a:lstStyle/>
          <a:p>
            <a:pPr indent="0" algn="just" latinLnBrk="0">
              <a:lnSpc>
                <a:spcPct val="130000"/>
              </a:lnSpc>
              <a:spcAft>
                <a:spcPts val="1200"/>
              </a:spcAft>
            </a:pPr>
            <a:r>
              <a:rPr lang="zh-CN" altLang="en-US" sz="2800" b="1" dirty="0">
                <a:gradFill>
                  <a:gsLst>
                    <a:gs pos="21000">
                      <a:srgbClr val="53575C"/>
                    </a:gs>
                    <a:gs pos="88000">
                      <a:srgbClr val="C5C7CA"/>
                    </a:gs>
                  </a:gsLst>
                  <a:lin ang="5400000"/>
                </a:gradFill>
                <a:latin typeface="楷体" panose="02010609060101010101" charset="-122"/>
                <a:ea typeface="楷体" panose="02010609060101010101" charset="-122"/>
              </a:rPr>
              <a:t>教师期望对课堂教学中“边缘人”生成的影响：</a:t>
            </a:r>
            <a:endParaRPr lang="zh-CN" altLang="en-US" sz="2800" b="1" dirty="0">
              <a:gradFill>
                <a:gsLst>
                  <a:gs pos="21000">
                    <a:srgbClr val="53575C"/>
                  </a:gs>
                  <a:gs pos="88000">
                    <a:srgbClr val="C5C7CA"/>
                  </a:gs>
                </a:gsLst>
                <a:lin ang="5400000"/>
              </a:gradFill>
              <a:latin typeface="楷体" panose="02010609060101010101" charset="-122"/>
              <a:ea typeface="楷体" panose="02010609060101010101" charset="-122"/>
            </a:endParaRPr>
          </a:p>
          <a:p>
            <a:pPr marL="342900" indent="609600" algn="just" latinLnBrk="0">
              <a:lnSpc>
                <a:spcPct val="150000"/>
              </a:lnSpc>
              <a:buFont typeface="Wingdings" panose="05000000000000000000" charset="0"/>
              <a:buChar char="Ø"/>
              <a:extLst>
                <a:ext uri="{35155182-B16C-46BC-9424-99874614C6A1}">
                  <wpsdc:indentchars xmlns:wpsdc="http://www.wps.cn/officeDocument/2017/drawingmlCustomData" val="200" checksum="4158780845"/>
                </a:ext>
              </a:extLst>
            </a:pPr>
            <a:r>
              <a:rPr lang="zh-CN" altLang="en-US" sz="2400" dirty="0"/>
              <a:t>阶段一：教师对学生行为的经验性感知。</a:t>
            </a:r>
            <a:endParaRPr lang="en-US" altLang="zh-CN" sz="2400" dirty="0"/>
          </a:p>
          <a:p>
            <a:pPr marL="342900" indent="609600" algn="just" latinLnBrk="0">
              <a:lnSpc>
                <a:spcPct val="150000"/>
              </a:lnSpc>
              <a:buFont typeface="Wingdings" panose="05000000000000000000" charset="0"/>
              <a:buChar char="Ø"/>
              <a:extLst>
                <a:ext uri="{35155182-B16C-46BC-9424-99874614C6A1}">
                  <wpsdc:indentchars xmlns:wpsdc="http://www.wps.cn/officeDocument/2017/drawingmlCustomData" val="200" checksum="4158780845"/>
                </a:ext>
              </a:extLst>
            </a:pPr>
            <a:r>
              <a:rPr lang="zh-CN" altLang="en-US" sz="2400" dirty="0"/>
              <a:t>阶段二：教师对学生行为的规范性标定。</a:t>
            </a:r>
            <a:endParaRPr lang="en-US" altLang="zh-CN" sz="2400" dirty="0"/>
          </a:p>
          <a:p>
            <a:pPr marL="342900" indent="609600" algn="just" latinLnBrk="0">
              <a:lnSpc>
                <a:spcPct val="150000"/>
              </a:lnSpc>
              <a:buFont typeface="Wingdings" panose="05000000000000000000" charset="0"/>
              <a:buChar char="Ø"/>
              <a:extLst>
                <a:ext uri="{35155182-B16C-46BC-9424-99874614C6A1}">
                  <wpsdc:indentchars xmlns:wpsdc="http://www.wps.cn/officeDocument/2017/drawingmlCustomData" val="200" checksum="4158780845"/>
                </a:ext>
              </a:extLst>
            </a:pPr>
            <a:r>
              <a:rPr lang="zh-CN" altLang="en-US" sz="2400" dirty="0"/>
              <a:t>阶段三：“边缘人”对自我身份的再确认。</a:t>
            </a:r>
            <a:endParaRPr lang="en-US" altLang="zh-CN" sz="2400" dirty="0"/>
          </a:p>
        </p:txBody>
      </p:sp>
      <p:cxnSp>
        <p:nvCxnSpPr>
          <p:cNvPr id="7" name="直接箭头连接符 6"/>
          <p:cNvCxnSpPr/>
          <p:nvPr/>
        </p:nvCxnSpPr>
        <p:spPr>
          <a:xfrm>
            <a:off x="819150" y="847090"/>
            <a:ext cx="5358366" cy="635"/>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grpSp>
        <p:nvGrpSpPr>
          <p:cNvPr id="12" name="组合 11"/>
          <p:cNvGrpSpPr/>
          <p:nvPr/>
        </p:nvGrpSpPr>
        <p:grpSpPr>
          <a:xfrm>
            <a:off x="1291029" y="3865122"/>
            <a:ext cx="8877743" cy="2686648"/>
            <a:chOff x="819150" y="3845597"/>
            <a:chExt cx="8877743" cy="2686648"/>
          </a:xfrm>
        </p:grpSpPr>
        <p:sp>
          <p:nvSpPr>
            <p:cNvPr id="3" name="矩形 2"/>
            <p:cNvSpPr/>
            <p:nvPr/>
          </p:nvSpPr>
          <p:spPr>
            <a:xfrm>
              <a:off x="819150" y="5497033"/>
              <a:ext cx="2774655" cy="10352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solidFill>
                    <a:schemeClr val="tx1"/>
                  </a:solidFill>
                </a:rPr>
                <a:t>教师的经验性认识及学生即时表现</a:t>
              </a:r>
              <a:endParaRPr lang="zh-CN" altLang="en-US" dirty="0">
                <a:solidFill>
                  <a:schemeClr val="tx1"/>
                </a:solidFill>
              </a:endParaRPr>
            </a:p>
          </p:txBody>
        </p:sp>
        <p:sp>
          <p:nvSpPr>
            <p:cNvPr id="4" name="箭头: 右 3"/>
            <p:cNvSpPr/>
            <p:nvPr/>
          </p:nvSpPr>
          <p:spPr>
            <a:xfrm>
              <a:off x="4067810" y="5700638"/>
              <a:ext cx="1892595" cy="62054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预测</a:t>
              </a:r>
              <a:endParaRPr lang="zh-CN" altLang="en-US" dirty="0"/>
            </a:p>
          </p:txBody>
        </p:sp>
        <p:sp>
          <p:nvSpPr>
            <p:cNvPr id="5" name="矩形 4"/>
            <p:cNvSpPr/>
            <p:nvPr/>
          </p:nvSpPr>
          <p:spPr>
            <a:xfrm>
              <a:off x="6592186" y="5497034"/>
              <a:ext cx="2615609" cy="10352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某种行为特质与成就的出现</a:t>
              </a:r>
              <a:endParaRPr lang="zh-CN" altLang="en-US" dirty="0"/>
            </a:p>
          </p:txBody>
        </p:sp>
        <p:sp>
          <p:nvSpPr>
            <p:cNvPr id="6" name="箭头: 圆角右 5"/>
            <p:cNvSpPr/>
            <p:nvPr/>
          </p:nvSpPr>
          <p:spPr>
            <a:xfrm>
              <a:off x="1392866" y="3845597"/>
              <a:ext cx="1398182" cy="1289929"/>
            </a:xfrm>
            <a:prstGeom prst="ben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solidFill>
                    <a:schemeClr val="tx1"/>
                  </a:solidFill>
                </a:rPr>
                <a:t>预测</a:t>
              </a:r>
              <a:endParaRPr lang="zh-CN" altLang="en-US" dirty="0">
                <a:solidFill>
                  <a:schemeClr val="tx1"/>
                </a:solidFill>
              </a:endParaRPr>
            </a:p>
          </p:txBody>
        </p:sp>
        <p:sp>
          <p:nvSpPr>
            <p:cNvPr id="8" name="矩形 7"/>
            <p:cNvSpPr/>
            <p:nvPr/>
          </p:nvSpPr>
          <p:spPr>
            <a:xfrm>
              <a:off x="3593805" y="3845597"/>
              <a:ext cx="2693581" cy="10352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某种行为特质与成就</a:t>
              </a:r>
              <a:endParaRPr lang="zh-CN" altLang="en-US" dirty="0"/>
            </a:p>
          </p:txBody>
        </p:sp>
        <p:sp>
          <p:nvSpPr>
            <p:cNvPr id="10" name="箭头: 圆角右 9"/>
            <p:cNvSpPr/>
            <p:nvPr/>
          </p:nvSpPr>
          <p:spPr>
            <a:xfrm>
              <a:off x="7174201" y="3940827"/>
              <a:ext cx="1119195" cy="1194699"/>
            </a:xfrm>
            <a:prstGeom prst="bentArrow">
              <a:avLst/>
            </a:prstGeom>
            <a:scene3d>
              <a:camera prst="orthographicFront">
                <a:rot lat="0" lon="0" rev="1620000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schemeClr val="tx1"/>
                </a:solidFill>
              </a:endParaRPr>
            </a:p>
          </p:txBody>
        </p:sp>
        <p:sp>
          <p:nvSpPr>
            <p:cNvPr id="11" name="文本框 10"/>
            <p:cNvSpPr txBox="1"/>
            <p:nvPr/>
          </p:nvSpPr>
          <p:spPr>
            <a:xfrm>
              <a:off x="8389088" y="4190109"/>
              <a:ext cx="1307805"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预测</a:t>
              </a:r>
              <a:endParaRPr lang="zh-CN" altLang="en-US"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专题一 教育学的学科立场</a:t>
            </a:r>
            <a:endParaRPr lang="zh-CN" altLang="en-US" sz="2800" b="1" dirty="0">
              <a:solidFill>
                <a:schemeClr val="tx1">
                  <a:lumMod val="50000"/>
                  <a:lumOff val="50000"/>
                </a:schemeClr>
              </a:solidFill>
              <a:latin typeface="Agency FB" panose="020B0503020202020204" pitchFamily="34" charset="0"/>
            </a:endParaRPr>
          </a:p>
        </p:txBody>
      </p:sp>
      <p:sp>
        <p:nvSpPr>
          <p:cNvPr id="2" name="文本框 1"/>
          <p:cNvSpPr txBox="1"/>
          <p:nvPr/>
        </p:nvSpPr>
        <p:spPr>
          <a:xfrm>
            <a:off x="490855" y="855345"/>
            <a:ext cx="11084560" cy="5770245"/>
          </a:xfrm>
          <a:prstGeom prst="rect">
            <a:avLst/>
          </a:prstGeom>
          <a:noFill/>
        </p:spPr>
        <p:txBody>
          <a:bodyPr wrap="square" rtlCol="0">
            <a:spAutoFit/>
          </a:bodyPr>
          <a:p>
            <a:pPr indent="0" algn="just" latinLnBrk="0">
              <a:lnSpc>
                <a:spcPct val="130000"/>
              </a:lnSpc>
              <a:spcAft>
                <a:spcPts val="600"/>
              </a:spcAft>
            </a:pPr>
            <a:r>
              <a:rPr lang="en-US" altLang="zh-CN" sz="3600" b="1"/>
              <a:t> </a:t>
            </a:r>
            <a:r>
              <a:rPr lang="en-US" altLang="zh-CN" sz="3200" b="1"/>
              <a:t> </a:t>
            </a:r>
            <a:r>
              <a:rPr lang="zh-CN" sz="3200" b="1"/>
              <a:t>第二次学科制度化浪潮</a:t>
            </a:r>
            <a:endParaRPr lang="zh-CN" altLang="en-US" sz="3200" b="1"/>
          </a:p>
          <a:p>
            <a:pPr indent="-711200" algn="just" latinLnBrk="0">
              <a:lnSpc>
                <a:spcPct val="120000"/>
              </a:lnSpc>
              <a:spcBef>
                <a:spcPts val="600"/>
              </a:spcBef>
              <a:spcAft>
                <a:spcPts val="1200"/>
              </a:spcAft>
              <a:extLst>
                <a:ext uri="{35155182-B16C-46BC-9424-99874614C6A1}">
                  <wpsdc:indentchars xmlns:wpsdc="http://www.wps.cn/officeDocument/2017/drawingmlCustomData" val="-200" checksum="3603601876"/>
                </a:ext>
              </a:extLst>
            </a:pPr>
            <a:r>
              <a:rPr lang="zh-CN" altLang="en-US" sz="2800" b="1"/>
              <a:t>表现：</a:t>
            </a:r>
            <a:r>
              <a:rPr lang="zh-CN" altLang="en-US" sz="2800">
                <a:sym typeface="+mn-ea"/>
              </a:rPr>
              <a:t>主要</a:t>
            </a:r>
            <a:r>
              <a:rPr lang="zh-CN" altLang="en-US" sz="2800">
                <a:sym typeface="+mn-ea"/>
              </a:rPr>
              <a:t>完成其他社会学科制度化第一个时期的任务。一方面，实验教育学兴起，主张用自然科学的方法研究儿童发展及其与教育的关系；另一方面，有学者将心理学作为教育学的学科基础，在实验心理学的启发和儿童研究的推进下，经过桑代克的行为主义心理学，最终形成贾德的教育科学研究方法体系。</a:t>
            </a:r>
            <a:endParaRPr lang="zh-CN" altLang="en-US" sz="2800">
              <a:sym typeface="+mn-ea"/>
            </a:endParaRPr>
          </a:p>
          <a:p>
            <a:pPr indent="-711200" algn="just" latinLnBrk="0">
              <a:lnSpc>
                <a:spcPct val="120000"/>
              </a:lnSpc>
              <a:spcAft>
                <a:spcPts val="1200"/>
              </a:spcAft>
              <a:extLst>
                <a:ext uri="{35155182-B16C-46BC-9424-99874614C6A1}">
                  <wpsdc:indentchars xmlns:wpsdc="http://www.wps.cn/officeDocument/2017/drawingmlCustomData" val="-200" checksum="3603601876"/>
                </a:ext>
              </a:extLst>
            </a:pPr>
            <a:r>
              <a:rPr lang="zh-CN" altLang="en-US" sz="2800" b="1"/>
              <a:t>问题：</a:t>
            </a:r>
            <a:r>
              <a:rPr lang="zh-CN" altLang="en-US" sz="2800"/>
              <a:t>在运用自然科学研究方法研究教育问题的同时，</a:t>
            </a:r>
            <a:r>
              <a:rPr lang="zh-CN" altLang="en-US" sz="2800"/>
              <a:t>被卷入第二次学科制度化浪潮中，在还没有完成第一个阶段学科建设的情况下，在没有弄清楚研究的核心主题的情况下，教育学被迫放弃自己研究独立的范畴、概念等，学科界限更加模糊。</a:t>
            </a:r>
            <a:endParaRPr lang="zh-CN" altLang="en-US" sz="2800"/>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专题五  课堂教学中的“边缘人” </a:t>
            </a:r>
            <a:endParaRPr lang="zh-CN" altLang="en-US" sz="2800" b="1" dirty="0">
              <a:solidFill>
                <a:schemeClr val="tx1">
                  <a:lumMod val="50000"/>
                  <a:lumOff val="50000"/>
                </a:schemeClr>
              </a:solidFill>
              <a:latin typeface="Agency FB" panose="020B0503020202020204" pitchFamily="34" charset="0"/>
            </a:endParaRPr>
          </a:p>
        </p:txBody>
      </p:sp>
      <p:sp>
        <p:nvSpPr>
          <p:cNvPr id="2" name="文本框 1"/>
          <p:cNvSpPr txBox="1"/>
          <p:nvPr/>
        </p:nvSpPr>
        <p:spPr>
          <a:xfrm>
            <a:off x="554938" y="1193699"/>
            <a:ext cx="7025743" cy="5484643"/>
          </a:xfrm>
          <a:prstGeom prst="rect">
            <a:avLst/>
          </a:prstGeom>
          <a:noFill/>
        </p:spPr>
        <p:txBody>
          <a:bodyPr wrap="square" rtlCol="0">
            <a:spAutoFit/>
          </a:bodyPr>
          <a:lstStyle/>
          <a:p>
            <a:pPr indent="0" algn="just" eaLnBrk="1" latinLnBrk="1">
              <a:lnSpc>
                <a:spcPct val="130000"/>
              </a:lnSpc>
              <a:spcAft>
                <a:spcPts val="1800"/>
              </a:spcAft>
            </a:pPr>
            <a:r>
              <a:rPr lang="zh-CN" altLang="en-US" sz="3200" b="1" dirty="0"/>
              <a:t>美国社会心理学家罗森塔尔（</a:t>
            </a:r>
            <a:r>
              <a:rPr lang="en-US" altLang="zh-CN" sz="3200" b="1" dirty="0"/>
              <a:t>Abraham Michael Rosenthal</a:t>
            </a:r>
            <a:r>
              <a:rPr lang="zh-CN" altLang="en-US" sz="3200" b="1" dirty="0"/>
              <a:t>）（</a:t>
            </a:r>
            <a:r>
              <a:rPr lang="en-US" altLang="zh-CN" sz="3200" b="1" dirty="0"/>
              <a:t>1933- </a:t>
            </a:r>
            <a:r>
              <a:rPr lang="zh-CN" altLang="en-US" sz="3200" b="1" dirty="0"/>
              <a:t>）</a:t>
            </a:r>
            <a:endParaRPr lang="zh-CN" altLang="en-US" sz="3200" b="1" dirty="0"/>
          </a:p>
          <a:p>
            <a:pPr indent="-711200" algn="just" latinLnBrk="1">
              <a:lnSpc>
                <a:spcPct val="150000"/>
              </a:lnSpc>
              <a:spcBef>
                <a:spcPts val="600"/>
              </a:spcBef>
              <a:spcAft>
                <a:spcPts val="1200"/>
              </a:spcAft>
              <a:extLst>
                <a:ext uri="{35155182-B16C-46BC-9424-99874614C6A1}">
                  <wpsdc:indentchars xmlns:wpsdc="http://www.wps.cn/officeDocument/2017/drawingmlCustomData" val="-200" checksum="3603601876"/>
                </a:ext>
              </a:extLst>
            </a:pPr>
            <a:r>
              <a:rPr lang="zh-CN" altLang="en-US" sz="2800" dirty="0"/>
              <a:t>教师期望效应源自罗森塔尔（</a:t>
            </a:r>
            <a:r>
              <a:rPr lang="en-US" altLang="zh-CN" sz="2800" dirty="0"/>
              <a:t>Abraham Michael Rosenthal</a:t>
            </a:r>
            <a:r>
              <a:rPr lang="zh-CN" altLang="en-US" sz="2800" dirty="0"/>
              <a:t>）与雅各布森（</a:t>
            </a:r>
            <a:r>
              <a:rPr lang="en-US" altLang="zh-CN" sz="2800" dirty="0"/>
              <a:t>Edith Jacobson</a:t>
            </a:r>
            <a:r>
              <a:rPr lang="zh-CN" altLang="en-US" sz="2800" dirty="0"/>
              <a:t>）经过试验提出的“罗森塔尔效应”，也称“皮格马利翁”效应。这一效应提出之后在国际范围内引起了巨大反响，并成为教学实践中的一种重要解释。</a:t>
            </a:r>
            <a:endParaRPr lang="zh-CN" altLang="en-US" sz="2800" dirty="0"/>
          </a:p>
        </p:txBody>
      </p:sp>
      <p:cxnSp>
        <p:nvCxnSpPr>
          <p:cNvPr id="7" name="直接箭头连接符 6"/>
          <p:cNvCxnSpPr/>
          <p:nvPr/>
        </p:nvCxnSpPr>
        <p:spPr>
          <a:xfrm>
            <a:off x="819150" y="847090"/>
            <a:ext cx="5276850" cy="635"/>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pic>
        <p:nvPicPr>
          <p:cNvPr id="5" name="图片 4"/>
          <p:cNvPicPr>
            <a:picLocks noChangeAspect="1"/>
          </p:cNvPicPr>
          <p:nvPr/>
        </p:nvPicPr>
        <p:blipFill>
          <a:blip r:embed="rId1"/>
          <a:stretch>
            <a:fillRect/>
          </a:stretch>
        </p:blipFill>
        <p:spPr>
          <a:xfrm>
            <a:off x="8226779" y="1380239"/>
            <a:ext cx="3410283" cy="471530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专题五  课堂教学中的“边缘人” </a:t>
            </a:r>
            <a:endParaRPr lang="zh-CN" altLang="en-US" sz="2800" b="1" dirty="0">
              <a:solidFill>
                <a:schemeClr val="tx1">
                  <a:lumMod val="50000"/>
                  <a:lumOff val="50000"/>
                </a:schemeClr>
              </a:solidFill>
              <a:latin typeface="Agency FB" panose="020B0503020202020204" pitchFamily="34" charset="0"/>
            </a:endParaRPr>
          </a:p>
        </p:txBody>
      </p:sp>
      <p:sp>
        <p:nvSpPr>
          <p:cNvPr id="2" name="文本框 1"/>
          <p:cNvSpPr txBox="1"/>
          <p:nvPr/>
        </p:nvSpPr>
        <p:spPr>
          <a:xfrm>
            <a:off x="704200" y="1048846"/>
            <a:ext cx="11257428" cy="5809154"/>
          </a:xfrm>
          <a:prstGeom prst="rect">
            <a:avLst/>
          </a:prstGeom>
          <a:noFill/>
        </p:spPr>
        <p:txBody>
          <a:bodyPr wrap="square" rtlCol="0">
            <a:spAutoFit/>
          </a:bodyPr>
          <a:lstStyle/>
          <a:p>
            <a:pPr indent="0" algn="just" latinLnBrk="0">
              <a:lnSpc>
                <a:spcPct val="130000"/>
              </a:lnSpc>
              <a:spcAft>
                <a:spcPts val="1200"/>
              </a:spcAft>
            </a:pPr>
            <a:r>
              <a:rPr lang="zh-CN" altLang="en-US" sz="2800" b="1" dirty="0">
                <a:gradFill>
                  <a:gsLst>
                    <a:gs pos="21000">
                      <a:srgbClr val="53575C"/>
                    </a:gs>
                    <a:gs pos="88000">
                      <a:srgbClr val="C5C7CA"/>
                    </a:gs>
                  </a:gsLst>
                  <a:lin ang="5400000"/>
                </a:gradFill>
                <a:latin typeface="楷体" panose="02010609060101010101" charset="-122"/>
                <a:ea typeface="楷体" panose="02010609060101010101" charset="-122"/>
              </a:rPr>
              <a:t>家庭资本对课堂教学中“边缘人”生成的影响：</a:t>
            </a:r>
            <a:endParaRPr lang="zh-CN" altLang="en-US" sz="2800" b="1" dirty="0">
              <a:gradFill>
                <a:gsLst>
                  <a:gs pos="21000">
                    <a:srgbClr val="53575C"/>
                  </a:gs>
                  <a:gs pos="88000">
                    <a:srgbClr val="C5C7CA"/>
                  </a:gs>
                </a:gsLst>
                <a:lin ang="5400000"/>
              </a:gradFill>
              <a:latin typeface="楷体" panose="02010609060101010101" charset="-122"/>
              <a:ea typeface="楷体" panose="02010609060101010101" charset="-122"/>
            </a:endParaRPr>
          </a:p>
          <a:p>
            <a:pPr marL="342900" indent="609600" algn="just" latinLnBrk="0">
              <a:lnSpc>
                <a:spcPct val="150000"/>
              </a:lnSpc>
              <a:buFont typeface="Wingdings" panose="05000000000000000000" charset="0"/>
              <a:buChar char="Ø"/>
              <a:extLst>
                <a:ext uri="{35155182-B16C-46BC-9424-99874614C6A1}">
                  <wpsdc:indentchars xmlns:wpsdc="http://www.wps.cn/officeDocument/2017/drawingmlCustomData" val="200" checksum="4158780845"/>
                </a:ext>
              </a:extLst>
            </a:pPr>
            <a:r>
              <a:rPr lang="zh-CN" altLang="en-US" sz="2400" dirty="0"/>
              <a:t>其一，不同家庭存在的社会语言编码差异的影响。</a:t>
            </a:r>
            <a:endParaRPr lang="en-US" altLang="zh-CN" sz="2400" dirty="0"/>
          </a:p>
          <a:p>
            <a:pPr marL="342900" indent="457200" algn="just" latinLnBrk="0">
              <a:lnSpc>
                <a:spcPct val="150000"/>
              </a:lnSpc>
            </a:pPr>
            <a:r>
              <a:rPr lang="zh-CN" altLang="en-US" sz="2400" dirty="0"/>
              <a:t>伯恩斯坦（</a:t>
            </a:r>
            <a:r>
              <a:rPr lang="en-US" altLang="zh-CN" sz="2400" dirty="0"/>
              <a:t>Theodore </a:t>
            </a:r>
            <a:r>
              <a:rPr lang="en-US" altLang="zh-CN" sz="2400" dirty="0" err="1"/>
              <a:t>Menline</a:t>
            </a:r>
            <a:r>
              <a:rPr lang="en-US" altLang="zh-CN" sz="2400" dirty="0"/>
              <a:t> Bernstein</a:t>
            </a:r>
            <a:r>
              <a:rPr lang="zh-CN" altLang="en-US" sz="2400" dirty="0"/>
              <a:t>）：社会语言编码理论</a:t>
            </a:r>
            <a:endParaRPr lang="en-US" altLang="zh-CN" sz="2400" dirty="0"/>
          </a:p>
          <a:p>
            <a:pPr marL="342900" indent="457200" algn="just" latinLnBrk="0">
              <a:lnSpc>
                <a:spcPct val="150000"/>
              </a:lnSpc>
            </a:pPr>
            <a:r>
              <a:rPr lang="zh-CN" altLang="en-US" sz="2400" dirty="0"/>
              <a:t>由于学校主要传递的是以精致型编码为主的教育知识，所以大量家庭资本不占优势的学生相较于家庭资本良好的学生在适应学校生活上难度更大，从而更易滑向主流教育之外。</a:t>
            </a:r>
            <a:endParaRPr lang="en-US" altLang="zh-CN" sz="2400" dirty="0"/>
          </a:p>
          <a:p>
            <a:pPr marL="342900" indent="609600" algn="just" latinLnBrk="0">
              <a:lnSpc>
                <a:spcPct val="150000"/>
              </a:lnSpc>
              <a:buFont typeface="Wingdings" panose="05000000000000000000" charset="0"/>
              <a:buChar char="Ø"/>
              <a:extLst>
                <a:ext uri="{35155182-B16C-46BC-9424-99874614C6A1}">
                  <wpsdc:indentchars xmlns:wpsdc="http://www.wps.cn/officeDocument/2017/drawingmlCustomData" val="200" checksum="4158780845"/>
                </a:ext>
              </a:extLst>
            </a:pPr>
            <a:r>
              <a:rPr lang="zh-CN" altLang="en-US" sz="2400" dirty="0"/>
              <a:t>其二，不同家庭提供的文化资本差异的影响。</a:t>
            </a:r>
            <a:endParaRPr lang="en-US" altLang="zh-CN" sz="2400" dirty="0"/>
          </a:p>
          <a:p>
            <a:pPr marL="342900" indent="457200" algn="just" latinLnBrk="0">
              <a:lnSpc>
                <a:spcPct val="150000"/>
              </a:lnSpc>
            </a:pPr>
            <a:r>
              <a:rPr lang="zh-CN" altLang="en-US" sz="2400" dirty="0"/>
              <a:t>“资本”是布迪厄（</a:t>
            </a:r>
            <a:r>
              <a:rPr lang="en-US" altLang="zh-CN" sz="2400" dirty="0"/>
              <a:t>Pierre Bourdieu</a:t>
            </a:r>
            <a:r>
              <a:rPr lang="zh-CN" altLang="en-US" sz="2400" dirty="0"/>
              <a:t>）在马克思资本学说中发展出来的概念。家庭是个体资本占有量的源头，有些家庭养成的惯习或文化受到学校教师制度的保护，而有些家庭养成的惯习或文化受到学校教育的排斥。</a:t>
            </a:r>
            <a:endParaRPr lang="en-US" altLang="zh-CN" sz="2400" dirty="0"/>
          </a:p>
        </p:txBody>
      </p:sp>
      <p:cxnSp>
        <p:nvCxnSpPr>
          <p:cNvPr id="7" name="直接箭头连接符 6"/>
          <p:cNvCxnSpPr/>
          <p:nvPr/>
        </p:nvCxnSpPr>
        <p:spPr>
          <a:xfrm>
            <a:off x="819150" y="847090"/>
            <a:ext cx="5358366" cy="635"/>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专题五  课堂教学中的“边缘人” </a:t>
            </a:r>
            <a:endParaRPr lang="zh-CN" altLang="en-US" sz="2800" b="1" dirty="0">
              <a:solidFill>
                <a:schemeClr val="tx1">
                  <a:lumMod val="50000"/>
                  <a:lumOff val="50000"/>
                </a:schemeClr>
              </a:solidFill>
              <a:latin typeface="Agency FB" panose="020B0503020202020204" pitchFamily="34" charset="0"/>
            </a:endParaRPr>
          </a:p>
        </p:txBody>
      </p:sp>
      <p:sp>
        <p:nvSpPr>
          <p:cNvPr id="2" name="文本框 1"/>
          <p:cNvSpPr txBox="1"/>
          <p:nvPr/>
        </p:nvSpPr>
        <p:spPr>
          <a:xfrm>
            <a:off x="554938" y="1380239"/>
            <a:ext cx="7025743" cy="5005345"/>
          </a:xfrm>
          <a:prstGeom prst="rect">
            <a:avLst/>
          </a:prstGeom>
          <a:noFill/>
        </p:spPr>
        <p:txBody>
          <a:bodyPr wrap="square" rtlCol="0">
            <a:spAutoFit/>
          </a:bodyPr>
          <a:lstStyle/>
          <a:p>
            <a:pPr indent="0" algn="just" eaLnBrk="1" latinLnBrk="1">
              <a:lnSpc>
                <a:spcPct val="130000"/>
              </a:lnSpc>
              <a:spcAft>
                <a:spcPts val="1800"/>
              </a:spcAft>
            </a:pPr>
            <a:r>
              <a:rPr lang="zh-CN" altLang="en-US" sz="3600" b="1" dirty="0"/>
              <a:t>法国社会学家布迪厄（</a:t>
            </a:r>
            <a:r>
              <a:rPr lang="en-US" altLang="zh-CN" sz="3600" b="1" dirty="0"/>
              <a:t>Pierre Bourdieu</a:t>
            </a:r>
            <a:r>
              <a:rPr lang="zh-CN" altLang="en-US" sz="3600" b="1" dirty="0"/>
              <a:t>）（</a:t>
            </a:r>
            <a:r>
              <a:rPr lang="en-US" altLang="zh-CN" sz="3600" b="1" dirty="0"/>
              <a:t>1930-2002</a:t>
            </a:r>
            <a:r>
              <a:rPr lang="zh-CN" altLang="en-US" sz="3600" b="1" dirty="0"/>
              <a:t>）</a:t>
            </a:r>
            <a:endParaRPr lang="zh-CN" altLang="en-US" sz="3600" b="1" dirty="0"/>
          </a:p>
          <a:p>
            <a:pPr indent="-711200" algn="just" latinLnBrk="0">
              <a:lnSpc>
                <a:spcPct val="150000"/>
              </a:lnSpc>
              <a:spcBef>
                <a:spcPts val="600"/>
              </a:spcBef>
              <a:spcAft>
                <a:spcPts val="1200"/>
              </a:spcAft>
              <a:extLst>
                <a:ext uri="{35155182-B16C-46BC-9424-99874614C6A1}">
                  <wpsdc:indentchars xmlns:wpsdc="http://www.wps.cn/officeDocument/2017/drawingmlCustomData" val="-200" checksum="3603601876"/>
                </a:ext>
              </a:extLst>
            </a:pPr>
            <a:r>
              <a:rPr lang="zh-CN" altLang="en-US" sz="2800" dirty="0"/>
              <a:t>“资本”是布迪厄（</a:t>
            </a:r>
            <a:r>
              <a:rPr lang="en-US" altLang="zh-CN" sz="2800" dirty="0"/>
              <a:t>Pierre Bourdieu</a:t>
            </a:r>
            <a:r>
              <a:rPr lang="zh-CN" altLang="en-US" sz="2800" dirty="0"/>
              <a:t>）在马克思资本学说中发展出来的概念。在布迪厄看来，社会与资本有着本质的直接联系，个人资本拥有量决定了他的社会阶层及在社会中的位置。</a:t>
            </a:r>
            <a:endParaRPr lang="zh-CN" altLang="en-US" sz="2800" dirty="0"/>
          </a:p>
        </p:txBody>
      </p:sp>
      <p:cxnSp>
        <p:nvCxnSpPr>
          <p:cNvPr id="7" name="直接箭头连接符 6"/>
          <p:cNvCxnSpPr/>
          <p:nvPr/>
        </p:nvCxnSpPr>
        <p:spPr>
          <a:xfrm>
            <a:off x="819150" y="847090"/>
            <a:ext cx="5276850" cy="635"/>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pic>
        <p:nvPicPr>
          <p:cNvPr id="4" name="图片 3"/>
          <p:cNvPicPr>
            <a:picLocks noChangeAspect="1"/>
          </p:cNvPicPr>
          <p:nvPr/>
        </p:nvPicPr>
        <p:blipFill>
          <a:blip r:embed="rId1"/>
          <a:stretch>
            <a:fillRect/>
          </a:stretch>
        </p:blipFill>
        <p:spPr>
          <a:xfrm>
            <a:off x="8324628" y="1380239"/>
            <a:ext cx="3219450" cy="462915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61520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 专题五  课堂教学中的“边缘人” </a:t>
            </a:r>
            <a:endParaRPr lang="en-US" altLang="zh-CN" sz="3200" b="1" dirty="0">
              <a:solidFill>
                <a:schemeClr val="tx1">
                  <a:lumMod val="75000"/>
                  <a:lumOff val="25000"/>
                </a:schemeClr>
              </a:solidFill>
              <a:latin typeface="Agency FB" panose="020B0503020202020204" pitchFamily="34" charset="0"/>
            </a:endParaRPr>
          </a:p>
        </p:txBody>
      </p:sp>
      <p:sp>
        <p:nvSpPr>
          <p:cNvPr id="2" name="文本框 1"/>
          <p:cNvSpPr txBox="1"/>
          <p:nvPr/>
        </p:nvSpPr>
        <p:spPr>
          <a:xfrm>
            <a:off x="1046189" y="1329070"/>
            <a:ext cx="9803219" cy="2935804"/>
          </a:xfrm>
          <a:prstGeom prst="rect">
            <a:avLst/>
          </a:prstGeom>
          <a:noFill/>
        </p:spPr>
        <p:txBody>
          <a:bodyPr wrap="square" rtlCol="0">
            <a:spAutoFit/>
          </a:bodyPr>
          <a:lstStyle/>
          <a:p>
            <a:pPr marL="0" marR="0" lvl="0" indent="457200" algn="just" defTabSz="914400" rtl="0" eaLnBrk="1" fontAlgn="base" latinLnBrk="1" hangingPunct="0">
              <a:lnSpc>
                <a:spcPct val="130000"/>
              </a:lnSpc>
              <a:spcBef>
                <a:spcPct val="0"/>
              </a:spcBef>
              <a:spcAft>
                <a:spcPts val="1200"/>
              </a:spcAft>
              <a:buClrTx/>
              <a:buSzTx/>
              <a:buFontTx/>
              <a:buNone/>
              <a:defRPr/>
            </a:pPr>
            <a:r>
              <a:rPr lang="zh-CN" altLang="en-US" sz="2800" dirty="0">
                <a:latin typeface="+mn-lt"/>
                <a:ea typeface="+mn-ea"/>
              </a:rPr>
              <a:t>（三）课堂教学中“边缘人”生成的文化机理</a:t>
            </a:r>
            <a:endParaRPr lang="en-US" altLang="zh-CN" sz="2800" dirty="0">
              <a:latin typeface="+mn-lt"/>
              <a:ea typeface="+mn-ea"/>
            </a:endParaRPr>
          </a:p>
          <a:p>
            <a:pPr marL="0" marR="0" lvl="0" indent="609600" defTabSz="914400">
              <a:lnSpc>
                <a:spcPct val="150000"/>
              </a:lnSpc>
              <a:buClrTx/>
              <a:buSzTx/>
              <a:buFontTx/>
              <a:buNone/>
              <a:defRPr/>
            </a:pPr>
            <a:r>
              <a:rPr lang="zh-CN" altLang="en-US" sz="2400" dirty="0">
                <a:latin typeface="宋体" panose="02010600030101010101" pitchFamily="2" charset="-122"/>
              </a:rPr>
              <a:t>人类生存于其中的文化形塑了个体的心理系统与活动方式。因此，对于课堂教学中“边缘人”现象的发生我们也不得不返回到文化中来寻找答案。 具体来说，“边缘人”的生成既是传统文化类型的影响，又受社会转型与变迁而带来的文化冲突的影响。</a:t>
            </a:r>
            <a:endParaRPr lang="zh-CN" altLang="en-US" sz="2400" dirty="0">
              <a:latin typeface="宋体" panose="02010600030101010101" pitchFamily="2" charset="-122"/>
            </a:endParaRPr>
          </a:p>
        </p:txBody>
      </p:sp>
      <p:cxnSp>
        <p:nvCxnSpPr>
          <p:cNvPr id="4" name="直接箭头连接符 3"/>
          <p:cNvCxnSpPr/>
          <p:nvPr/>
        </p:nvCxnSpPr>
        <p:spPr>
          <a:xfrm>
            <a:off x="829340" y="910213"/>
            <a:ext cx="61881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专题五  课堂教学中的“边缘人” </a:t>
            </a:r>
            <a:endParaRPr lang="zh-CN" altLang="en-US" sz="2800" b="1" dirty="0">
              <a:solidFill>
                <a:schemeClr val="tx1">
                  <a:lumMod val="50000"/>
                  <a:lumOff val="50000"/>
                </a:schemeClr>
              </a:solidFill>
              <a:latin typeface="Agency FB" panose="020B0503020202020204" pitchFamily="34" charset="0"/>
            </a:endParaRPr>
          </a:p>
        </p:txBody>
      </p:sp>
      <p:sp>
        <p:nvSpPr>
          <p:cNvPr id="2" name="文本框 1"/>
          <p:cNvSpPr txBox="1"/>
          <p:nvPr/>
        </p:nvSpPr>
        <p:spPr>
          <a:xfrm>
            <a:off x="356871" y="1074419"/>
            <a:ext cx="11487800" cy="5815118"/>
          </a:xfrm>
          <a:prstGeom prst="rect">
            <a:avLst/>
          </a:prstGeom>
          <a:noFill/>
        </p:spPr>
        <p:txBody>
          <a:bodyPr wrap="square" rtlCol="0">
            <a:spAutoFit/>
          </a:bodyPr>
          <a:lstStyle/>
          <a:p>
            <a:pPr indent="0" algn="just" latinLnBrk="0">
              <a:lnSpc>
                <a:spcPct val="130000"/>
              </a:lnSpc>
              <a:spcAft>
                <a:spcPts val="1200"/>
              </a:spcAft>
            </a:pPr>
            <a:r>
              <a:rPr lang="zh-CN" altLang="en-US" sz="2800" b="1" dirty="0">
                <a:gradFill>
                  <a:gsLst>
                    <a:gs pos="21000">
                      <a:srgbClr val="53575C"/>
                    </a:gs>
                    <a:gs pos="88000">
                      <a:srgbClr val="C5C7CA"/>
                    </a:gs>
                  </a:gsLst>
                  <a:lin ang="5400000"/>
                </a:gradFill>
                <a:latin typeface="楷体" panose="02010609060101010101" charset="-122"/>
                <a:ea typeface="楷体" panose="02010609060101010101" charset="-122"/>
              </a:rPr>
              <a:t>传统文化对课堂教学中“边缘人”的影响：</a:t>
            </a:r>
            <a:endParaRPr lang="zh-CN" altLang="en-US" sz="2800" b="1" dirty="0">
              <a:gradFill>
                <a:gsLst>
                  <a:gs pos="21000">
                    <a:srgbClr val="53575C"/>
                  </a:gs>
                  <a:gs pos="88000">
                    <a:srgbClr val="C5C7CA"/>
                  </a:gs>
                </a:gsLst>
                <a:lin ang="5400000"/>
              </a:gradFill>
              <a:latin typeface="楷体" panose="02010609060101010101" charset="-122"/>
              <a:ea typeface="楷体" panose="02010609060101010101" charset="-122"/>
            </a:endParaRPr>
          </a:p>
          <a:p>
            <a:pPr marL="342900" indent="609600" algn="just" latinLnBrk="0">
              <a:lnSpc>
                <a:spcPct val="150000"/>
              </a:lnSpc>
              <a:buFont typeface="Wingdings" panose="05000000000000000000" charset="0"/>
              <a:buChar char="Ø"/>
              <a:extLst>
                <a:ext uri="{35155182-B16C-46BC-9424-99874614C6A1}">
                  <wpsdc:indentchars xmlns:wpsdc="http://www.wps.cn/officeDocument/2017/drawingmlCustomData" val="200" checksum="4158780845"/>
                </a:ext>
              </a:extLst>
            </a:pPr>
            <a:r>
              <a:rPr lang="zh-CN" altLang="en-US" sz="2400" dirty="0"/>
              <a:t>面子文化是我国传统文化中的一个重要组成部分，是中华民族特有的一种文化心理。面子文化总是在课堂教学过程中流动，作为反教育现象的“边缘人”的存在也常是因面子文化的流动而产生。</a:t>
            </a:r>
            <a:endParaRPr lang="en-US" altLang="zh-CN" sz="2400" dirty="0"/>
          </a:p>
          <a:p>
            <a:pPr marL="342900" indent="609600" algn="just" latinLnBrk="0">
              <a:lnSpc>
                <a:spcPct val="150000"/>
              </a:lnSpc>
              <a:buFont typeface="Wingdings" panose="05000000000000000000" charset="0"/>
              <a:buChar char="Ø"/>
              <a:extLst>
                <a:ext uri="{35155182-B16C-46BC-9424-99874614C6A1}">
                  <wpsdc:indentchars xmlns:wpsdc="http://www.wps.cn/officeDocument/2017/drawingmlCustomData" val="200" checksum="4158780845"/>
                </a:ext>
              </a:extLst>
            </a:pPr>
            <a:r>
              <a:rPr lang="zh-CN" altLang="en-US" sz="2400" dirty="0"/>
              <a:t>其一，面子前的逃避。</a:t>
            </a:r>
            <a:endParaRPr lang="en-US" altLang="zh-CN" sz="2400" dirty="0"/>
          </a:p>
          <a:p>
            <a:pPr marL="342900" indent="609600" algn="just" latinLnBrk="0">
              <a:lnSpc>
                <a:spcPct val="150000"/>
              </a:lnSpc>
              <a:buFont typeface="Wingdings" panose="05000000000000000000" charset="0"/>
              <a:buChar char="Ø"/>
              <a:extLst>
                <a:ext uri="{35155182-B16C-46BC-9424-99874614C6A1}">
                  <wpsdc:indentchars xmlns:wpsdc="http://www.wps.cn/officeDocument/2017/drawingmlCustomData" val="200" checksum="4158780845"/>
                </a:ext>
              </a:extLst>
            </a:pPr>
            <a:r>
              <a:rPr lang="zh-CN" altLang="en-US" sz="2400" dirty="0"/>
              <a:t>其二，面子受损受的排斥。</a:t>
            </a:r>
            <a:endParaRPr lang="en-US" altLang="zh-CN" sz="2400" dirty="0"/>
          </a:p>
          <a:p>
            <a:pPr marL="342900" indent="609600" algn="just" latinLnBrk="0">
              <a:lnSpc>
                <a:spcPct val="150000"/>
              </a:lnSpc>
              <a:buFont typeface="Wingdings" panose="05000000000000000000" charset="0"/>
              <a:buChar char="Ø"/>
              <a:extLst>
                <a:ext uri="{35155182-B16C-46BC-9424-99874614C6A1}">
                  <wpsdc:indentchars xmlns:wpsdc="http://www.wps.cn/officeDocument/2017/drawingmlCustomData" val="200" checksum="4158780845"/>
                </a:ext>
              </a:extLst>
            </a:pPr>
            <a:r>
              <a:rPr lang="zh-CN" altLang="en-US" sz="2400" dirty="0"/>
              <a:t>此外，关于教师面子的问题还有一种情况在当前课堂教学中也是存在的。近些年来，送礼这一行为已经上升至关乎教师面子的问题，尤其当教师将家长送礼行为与身处课堂教学中的孩子一一对应时，那些不愿“贿赂”教师或没有经济实力的家长的子女无疑会遭受冷落、蔑视与遗弃。</a:t>
            </a:r>
            <a:endParaRPr lang="en-US" altLang="zh-CN" sz="2400" dirty="0"/>
          </a:p>
        </p:txBody>
      </p:sp>
      <p:cxnSp>
        <p:nvCxnSpPr>
          <p:cNvPr id="7" name="直接箭头连接符 6"/>
          <p:cNvCxnSpPr/>
          <p:nvPr/>
        </p:nvCxnSpPr>
        <p:spPr>
          <a:xfrm>
            <a:off x="819150" y="847090"/>
            <a:ext cx="5358366" cy="635"/>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专题五  课堂教学中的“边缘人” </a:t>
            </a:r>
            <a:endParaRPr lang="zh-CN" altLang="en-US" sz="2800" b="1" dirty="0">
              <a:solidFill>
                <a:schemeClr val="tx1">
                  <a:lumMod val="50000"/>
                  <a:lumOff val="50000"/>
                </a:schemeClr>
              </a:solidFill>
              <a:latin typeface="Agency FB" panose="020B0503020202020204" pitchFamily="34" charset="0"/>
            </a:endParaRPr>
          </a:p>
        </p:txBody>
      </p:sp>
      <p:sp>
        <p:nvSpPr>
          <p:cNvPr id="2" name="文本框 1"/>
          <p:cNvSpPr txBox="1"/>
          <p:nvPr/>
        </p:nvSpPr>
        <p:spPr>
          <a:xfrm>
            <a:off x="352100" y="1180744"/>
            <a:ext cx="11487800" cy="5076454"/>
          </a:xfrm>
          <a:prstGeom prst="rect">
            <a:avLst/>
          </a:prstGeom>
          <a:noFill/>
        </p:spPr>
        <p:txBody>
          <a:bodyPr wrap="square" rtlCol="0">
            <a:spAutoFit/>
          </a:bodyPr>
          <a:lstStyle/>
          <a:p>
            <a:pPr indent="0" algn="just" latinLnBrk="0">
              <a:lnSpc>
                <a:spcPct val="130000"/>
              </a:lnSpc>
              <a:spcAft>
                <a:spcPts val="1200"/>
              </a:spcAft>
            </a:pPr>
            <a:r>
              <a:rPr lang="zh-CN" altLang="en-US" sz="2800" b="1" dirty="0">
                <a:gradFill>
                  <a:gsLst>
                    <a:gs pos="21000">
                      <a:srgbClr val="53575C"/>
                    </a:gs>
                    <a:gs pos="88000">
                      <a:srgbClr val="C5C7CA"/>
                    </a:gs>
                  </a:gsLst>
                  <a:lin ang="5400000"/>
                </a:gradFill>
                <a:latin typeface="楷体" panose="02010609060101010101" charset="-122"/>
                <a:ea typeface="楷体" panose="02010609060101010101" charset="-122"/>
              </a:rPr>
              <a:t>文化冲突对课堂教学中“边缘人”的影响：</a:t>
            </a:r>
            <a:endParaRPr lang="zh-CN" altLang="en-US" sz="2800" b="1" dirty="0">
              <a:gradFill>
                <a:gsLst>
                  <a:gs pos="21000">
                    <a:srgbClr val="53575C"/>
                  </a:gs>
                  <a:gs pos="88000">
                    <a:srgbClr val="C5C7CA"/>
                  </a:gs>
                </a:gsLst>
                <a:lin ang="5400000"/>
              </a:gradFill>
              <a:latin typeface="楷体" panose="02010609060101010101" charset="-122"/>
              <a:ea typeface="楷体" panose="02010609060101010101" charset="-122"/>
            </a:endParaRPr>
          </a:p>
          <a:p>
            <a:pPr marL="342900" indent="609600" algn="just" latinLnBrk="0">
              <a:lnSpc>
                <a:spcPct val="150000"/>
              </a:lnSpc>
              <a:buFont typeface="Wingdings" panose="05000000000000000000" charset="0"/>
              <a:buChar char="Ø"/>
            </a:pPr>
            <a:r>
              <a:rPr lang="zh-CN" altLang="en-US" sz="2000" dirty="0"/>
              <a:t>文化总是与人密切相关的，所以文化冲突也就是文化上的不适极易引起人的生存与精神状态的不适，在此则集中表现为文化认同危机。</a:t>
            </a:r>
            <a:endParaRPr lang="en-US" altLang="zh-CN" sz="2000" dirty="0"/>
          </a:p>
          <a:p>
            <a:pPr marL="342900" indent="609600" algn="just" latinLnBrk="0">
              <a:lnSpc>
                <a:spcPct val="150000"/>
              </a:lnSpc>
              <a:buFont typeface="Wingdings" panose="05000000000000000000" charset="0"/>
              <a:buChar char="Ø"/>
            </a:pPr>
            <a:r>
              <a:rPr lang="zh-CN" altLang="en-US" sz="2000" dirty="0"/>
              <a:t>课堂教学冲突是文化冲突的下位概念，主要表现为师生之间的冲突，也就是“持不同性质文化的教师与学生在价值观念和行为方式上的对立、对抗”。</a:t>
            </a:r>
            <a:endParaRPr lang="en-US" altLang="zh-CN" sz="2000" dirty="0"/>
          </a:p>
          <a:p>
            <a:pPr marL="342900" indent="609600" algn="just" latinLnBrk="0">
              <a:lnSpc>
                <a:spcPct val="150000"/>
              </a:lnSpc>
              <a:buFont typeface="Wingdings" panose="05000000000000000000" charset="0"/>
              <a:buChar char="Ø"/>
            </a:pPr>
            <a:r>
              <a:rPr lang="zh-CN" altLang="en-US" sz="2000" dirty="0"/>
              <a:t>社会转型时期师生间的教学冲突主要有两种表现形式：一种是代表主流文化的教师价值观与学生个体价值观的冲突，另一种是深处社会转型时期特有的价值观冲突的范畴。</a:t>
            </a:r>
            <a:endParaRPr lang="en-US" altLang="zh-CN" sz="2000" dirty="0"/>
          </a:p>
          <a:p>
            <a:pPr marL="342900" indent="609600" algn="just" latinLnBrk="0">
              <a:lnSpc>
                <a:spcPct val="150000"/>
              </a:lnSpc>
              <a:buFont typeface="Wingdings" panose="05000000000000000000" charset="0"/>
              <a:buChar char="Ø"/>
            </a:pPr>
            <a:r>
              <a:rPr lang="zh-CN" altLang="en-US" sz="2000" dirty="0"/>
              <a:t>在上述两种冲突中产生了相应的两种边缘人。其一，文化平稳发展期师生课堂教学冲突下的“边缘人”。其二，社会转型背景下教学冲突诱发的“边缘人”。</a:t>
            </a:r>
            <a:endParaRPr lang="en-US" altLang="zh-CN" sz="2000" dirty="0"/>
          </a:p>
          <a:p>
            <a:pPr marL="342900" indent="609600" algn="just" latinLnBrk="0">
              <a:lnSpc>
                <a:spcPct val="150000"/>
              </a:lnSpc>
              <a:buFont typeface="Wingdings" panose="05000000000000000000" charset="0"/>
              <a:buChar char="Ø"/>
              <a:extLst>
                <a:ext uri="{35155182-B16C-46BC-9424-99874614C6A1}">
                  <wpsdc:indentchars xmlns:wpsdc="http://www.wps.cn/officeDocument/2017/drawingmlCustomData" val="200" checksum="4158780845"/>
                </a:ext>
              </a:extLst>
            </a:pPr>
            <a:endParaRPr lang="zh-CN" altLang="en-US" sz="2400" dirty="0"/>
          </a:p>
        </p:txBody>
      </p:sp>
      <p:cxnSp>
        <p:nvCxnSpPr>
          <p:cNvPr id="7" name="直接箭头连接符 6"/>
          <p:cNvCxnSpPr/>
          <p:nvPr/>
        </p:nvCxnSpPr>
        <p:spPr>
          <a:xfrm>
            <a:off x="819150" y="847090"/>
            <a:ext cx="5358366" cy="635"/>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9"/>
          <p:cNvSpPr/>
          <p:nvPr/>
        </p:nvSpPr>
        <p:spPr>
          <a:xfrm>
            <a:off x="461645" y="368935"/>
            <a:ext cx="9160820" cy="773430"/>
          </a:xfrm>
          <a:prstGeom prst="roundRect">
            <a:avLst>
              <a:gd name="adj" fmla="val 50000"/>
            </a:avLst>
          </a:prstGeom>
          <a:solidFill>
            <a:srgbClr val="F4EDD1"/>
          </a:solidFill>
          <a:ln w="12700" cap="flat" cmpd="sng" algn="ctr">
            <a:noFill/>
            <a:prstDash val="solid"/>
            <a:miter lim="800000"/>
          </a:ln>
          <a:effectLst>
            <a:outerShdw blurRad="254000" dist="63500" dir="5400000" algn="t" rotWithShape="0">
              <a:sysClr val="windowText" lastClr="000000">
                <a:lumMod val="85000"/>
                <a:lumOff val="1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4000" b="1" kern="0" dirty="0">
                <a:solidFill>
                  <a:schemeClr val="tx1">
                    <a:lumMod val="75000"/>
                    <a:lumOff val="25000"/>
                  </a:schemeClr>
                </a:solidFill>
                <a:latin typeface="HelveticaNeue light" panose="00000400000000000000" pitchFamily="2" charset="0"/>
                <a:cs typeface="Segoe UI" panose="020B0502040204020203" pitchFamily="34" charset="0"/>
              </a:rPr>
              <a:t>二</a:t>
            </a:r>
            <a:r>
              <a:rPr kumimoji="0" lang="zh-CN" sz="4000" b="1" i="0" u="none" strike="noStrike" kern="0" cap="none" spc="0" normalizeH="0" baseline="0" noProof="0" dirty="0">
                <a:ln>
                  <a:noFill/>
                </a:ln>
                <a:solidFill>
                  <a:schemeClr val="tx1">
                    <a:lumMod val="75000"/>
                    <a:lumOff val="25000"/>
                  </a:schemeClr>
                </a:solidFill>
                <a:effectLst/>
                <a:uLnTx/>
                <a:uFillTx/>
                <a:latin typeface="HelveticaNeue light" panose="00000400000000000000" pitchFamily="2" charset="0"/>
                <a:cs typeface="Segoe UI" panose="020B0502040204020203" pitchFamily="34" charset="0"/>
              </a:rPr>
              <a:t>、</a:t>
            </a:r>
            <a:r>
              <a:rPr lang="zh-CN" altLang="en-US" sz="4000" b="1" kern="0" dirty="0">
                <a:solidFill>
                  <a:schemeClr val="tx1">
                    <a:lumMod val="75000"/>
                    <a:lumOff val="25000"/>
                  </a:schemeClr>
                </a:solidFill>
                <a:latin typeface="HelveticaNeue light" panose="00000400000000000000" pitchFamily="2" charset="0"/>
                <a:cs typeface="Segoe UI" panose="020B0502040204020203" pitchFamily="34" charset="0"/>
              </a:rPr>
              <a:t>课堂教学中“边缘人”的转化机制</a:t>
            </a:r>
            <a:endParaRPr kumimoji="0" lang="zh-CN" sz="4000" b="1" i="0" u="none" strike="noStrike" kern="0" cap="none" spc="0" normalizeH="0" baseline="0" noProof="0" dirty="0">
              <a:ln>
                <a:noFill/>
              </a:ln>
              <a:solidFill>
                <a:schemeClr val="tx1">
                  <a:lumMod val="75000"/>
                  <a:lumOff val="25000"/>
                </a:schemeClr>
              </a:solidFill>
              <a:effectLst/>
              <a:uLnTx/>
              <a:uFillTx/>
              <a:latin typeface="HelveticaNeue light" panose="00000400000000000000" pitchFamily="2" charset="0"/>
              <a:cs typeface="Segoe UI" panose="020B0502040204020203" pitchFamily="34" charset="0"/>
            </a:endParaRPr>
          </a:p>
        </p:txBody>
      </p:sp>
      <p:sp>
        <p:nvSpPr>
          <p:cNvPr id="23" name="文本框 22"/>
          <p:cNvSpPr txBox="1"/>
          <p:nvPr/>
        </p:nvSpPr>
        <p:spPr>
          <a:xfrm>
            <a:off x="1305701" y="2616758"/>
            <a:ext cx="5433902" cy="1624484"/>
          </a:xfrm>
          <a:prstGeom prst="rect">
            <a:avLst/>
          </a:prstGeom>
          <a:noFill/>
        </p:spPr>
        <p:txBody>
          <a:bodyPr wrap="square" rtlCol="0">
            <a:spAutoFit/>
          </a:bodyPr>
          <a:lstStyle/>
          <a:p>
            <a:pPr marL="285750" indent="-285750" latinLnBrk="0">
              <a:lnSpc>
                <a:spcPct val="150000"/>
              </a:lnSpc>
              <a:buFont typeface="Wingdings" panose="05000000000000000000" charset="0"/>
              <a:buChar char="Ø"/>
            </a:pPr>
            <a:r>
              <a:rPr lang="zh-CN" altLang="en-US" sz="3600" dirty="0">
                <a:latin typeface="楷体" panose="02010609060101010101" charset="-122"/>
                <a:ea typeface="楷体" panose="02010609060101010101" charset="-122"/>
                <a:cs typeface="楷体" panose="02010609060101010101" charset="-122"/>
              </a:rPr>
              <a:t>（一）转化的原则</a:t>
            </a:r>
            <a:endParaRPr lang="zh-CN" altLang="en-US" sz="3600" dirty="0">
              <a:latin typeface="楷体" panose="02010609060101010101" charset="-122"/>
              <a:ea typeface="楷体" panose="02010609060101010101" charset="-122"/>
              <a:cs typeface="楷体" panose="02010609060101010101" charset="-122"/>
            </a:endParaRPr>
          </a:p>
          <a:p>
            <a:pPr marL="285750" indent="-285750" latinLnBrk="0">
              <a:lnSpc>
                <a:spcPct val="150000"/>
              </a:lnSpc>
              <a:buFont typeface="Wingdings" panose="05000000000000000000" charset="0"/>
              <a:buChar char="Ø"/>
            </a:pPr>
            <a:r>
              <a:rPr lang="zh-CN" altLang="en-US" sz="3600" dirty="0">
                <a:latin typeface="楷体" panose="02010609060101010101" charset="-122"/>
                <a:ea typeface="楷体" panose="02010609060101010101" charset="-122"/>
                <a:cs typeface="楷体" panose="02010609060101010101" charset="-122"/>
              </a:rPr>
              <a:t>（二）转化的基本路向</a:t>
            </a:r>
            <a:endParaRPr lang="zh-CN" altLang="en-US" sz="3600" dirty="0">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61520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 专题五  课堂教学中的“边缘人” </a:t>
            </a:r>
            <a:endParaRPr lang="en-US" altLang="zh-CN" sz="3200" b="1" dirty="0">
              <a:solidFill>
                <a:schemeClr val="tx1">
                  <a:lumMod val="75000"/>
                  <a:lumOff val="25000"/>
                </a:schemeClr>
              </a:solidFill>
              <a:latin typeface="Agency FB" panose="020B0503020202020204" pitchFamily="34" charset="0"/>
            </a:endParaRPr>
          </a:p>
        </p:txBody>
      </p:sp>
      <p:sp>
        <p:nvSpPr>
          <p:cNvPr id="2" name="文本框 1"/>
          <p:cNvSpPr txBox="1"/>
          <p:nvPr/>
        </p:nvSpPr>
        <p:spPr>
          <a:xfrm>
            <a:off x="1046189" y="1329070"/>
            <a:ext cx="9803219" cy="4837863"/>
          </a:xfrm>
          <a:prstGeom prst="rect">
            <a:avLst/>
          </a:prstGeom>
          <a:noFill/>
        </p:spPr>
        <p:txBody>
          <a:bodyPr wrap="square" rtlCol="0">
            <a:spAutoFit/>
          </a:bodyPr>
          <a:lstStyle/>
          <a:p>
            <a:pPr marL="0" marR="0" lvl="0" indent="0" algn="just" defTabSz="914400" rtl="0" eaLnBrk="0" fontAlgn="base" latinLnBrk="0" hangingPunct="0">
              <a:lnSpc>
                <a:spcPct val="130000"/>
              </a:lnSpc>
              <a:spcBef>
                <a:spcPct val="0"/>
              </a:spcBef>
              <a:spcAft>
                <a:spcPts val="1200"/>
              </a:spcAft>
              <a:buClrTx/>
              <a:buSzTx/>
              <a:buFontTx/>
              <a:buNone/>
              <a:defRPr/>
            </a:pPr>
            <a:r>
              <a:rPr kumimoji="0" lang="zh-CN" altLang="en-US" sz="3200" b="0" i="0" u="none" strike="noStrike" kern="1200" cap="none" spc="0" normalizeH="0" baseline="0" noProof="0" dirty="0">
                <a:ln>
                  <a:noFill/>
                </a:ln>
                <a:solidFill>
                  <a:srgbClr val="455F51"/>
                </a:solidFill>
                <a:effectLst/>
                <a:uLnTx/>
                <a:uFillTx/>
                <a:latin typeface="黑体" panose="02010609060101010101" charset="-122"/>
                <a:ea typeface="黑体" panose="02010609060101010101" charset="-122"/>
                <a:cs typeface="+mn-cs"/>
              </a:rPr>
              <a:t>二、课堂教学中“边缘人”的转化机制</a:t>
            </a:r>
            <a:endParaRPr kumimoji="0" lang="zh-CN" altLang="en-US" sz="3200" b="0" i="0" u="none" strike="noStrike" kern="1200" cap="none" spc="0" normalizeH="0" baseline="0" noProof="0" dirty="0">
              <a:ln>
                <a:noFill/>
              </a:ln>
              <a:solidFill>
                <a:srgbClr val="455F51"/>
              </a:solidFill>
              <a:effectLst/>
              <a:uLnTx/>
              <a:uFillTx/>
              <a:latin typeface="黑体" panose="02010609060101010101" charset="-122"/>
              <a:ea typeface="黑体" panose="02010609060101010101" charset="-122"/>
              <a:cs typeface="+mn-cs"/>
            </a:endParaRPr>
          </a:p>
          <a:p>
            <a:pPr marL="0" marR="0" lvl="0" indent="457200" algn="just" defTabSz="914400" rtl="0" eaLnBrk="1" fontAlgn="base" latinLnBrk="1" hangingPunct="0">
              <a:lnSpc>
                <a:spcPct val="130000"/>
              </a:lnSpc>
              <a:spcBef>
                <a:spcPct val="0"/>
              </a:spcBef>
              <a:spcAft>
                <a:spcPts val="120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（一）转化的原则</a:t>
            </a:r>
            <a:endParaRPr kumimoji="0" lang="zh-CN" altLang="en-US" sz="28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a:p>
            <a:pPr marL="0" marR="0" lvl="0" indent="609600" defTabSz="914400">
              <a:lnSpc>
                <a:spcPct val="150000"/>
              </a:lnSpc>
              <a:buClrTx/>
              <a:buSzTx/>
              <a:buFontTx/>
              <a:buNone/>
              <a:defRPr/>
            </a:pPr>
            <a:r>
              <a:rPr lang="zh-CN" altLang="en-US" sz="2400" dirty="0">
                <a:latin typeface="宋体" panose="02010600030101010101" pitchFamily="2" charset="-122"/>
              </a:rPr>
              <a:t>教师在具体的课堂教学实践中应注意遵循以下基本原则。</a:t>
            </a:r>
            <a:endParaRPr lang="en-US" altLang="zh-CN" sz="2400" dirty="0">
              <a:latin typeface="宋体" panose="02010600030101010101" pitchFamily="2" charset="-122"/>
            </a:endParaRPr>
          </a:p>
          <a:p>
            <a:pPr marL="0" marR="0" lvl="0" indent="609600" defTabSz="914400">
              <a:lnSpc>
                <a:spcPct val="150000"/>
              </a:lnSpc>
              <a:buClrTx/>
              <a:buSzTx/>
              <a:buFontTx/>
              <a:buNone/>
              <a:defRPr/>
            </a:pPr>
            <a:r>
              <a:rPr lang="zh-CN" altLang="en-US" sz="2400" dirty="0">
                <a:latin typeface="宋体" panose="02010600030101010101" pitchFamily="2" charset="-122"/>
              </a:rPr>
              <a:t>首先，在课堂教学中遵循客观公平的原则。教师要确保学生基本权利的平等获得，对学生的有差别对待、补偿性对待。</a:t>
            </a:r>
            <a:endParaRPr lang="en-US" altLang="zh-CN" sz="2400" dirty="0">
              <a:latin typeface="宋体" panose="02010600030101010101" pitchFamily="2" charset="-122"/>
            </a:endParaRPr>
          </a:p>
          <a:p>
            <a:pPr marL="0" marR="0" lvl="0" indent="609600" defTabSz="914400">
              <a:lnSpc>
                <a:spcPct val="150000"/>
              </a:lnSpc>
              <a:buClrTx/>
              <a:buSzTx/>
              <a:buFontTx/>
              <a:buNone/>
              <a:defRPr/>
            </a:pPr>
            <a:r>
              <a:rPr lang="zh-CN" altLang="en-US" sz="2400" dirty="0">
                <a:latin typeface="宋体" panose="02010600030101010101" pitchFamily="2" charset="-122"/>
              </a:rPr>
              <a:t>其次，在课堂教学中遵循积极期望的原则。教师对“边缘人”的积极期望要“因材而定”，注意自己的言语行为和非言语行为，长期实现期望效应，在课堂教学中遵循等待原则。</a:t>
            </a:r>
            <a:endParaRPr lang="en-US" altLang="zh-CN" sz="2400" dirty="0">
              <a:latin typeface="宋体" panose="02010600030101010101" pitchFamily="2" charset="-122"/>
            </a:endParaRPr>
          </a:p>
        </p:txBody>
      </p:sp>
      <p:cxnSp>
        <p:nvCxnSpPr>
          <p:cNvPr id="4" name="直接箭头连接符 3"/>
          <p:cNvCxnSpPr/>
          <p:nvPr/>
        </p:nvCxnSpPr>
        <p:spPr>
          <a:xfrm>
            <a:off x="829340" y="910213"/>
            <a:ext cx="61881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61520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 专题五  课堂教学中的“边缘人” </a:t>
            </a:r>
            <a:endParaRPr lang="en-US" altLang="zh-CN" sz="3200" b="1" dirty="0">
              <a:solidFill>
                <a:schemeClr val="tx1">
                  <a:lumMod val="75000"/>
                  <a:lumOff val="25000"/>
                </a:schemeClr>
              </a:solidFill>
              <a:latin typeface="Agency FB" panose="020B0503020202020204" pitchFamily="34" charset="0"/>
            </a:endParaRPr>
          </a:p>
        </p:txBody>
      </p:sp>
      <p:sp>
        <p:nvSpPr>
          <p:cNvPr id="2" name="文本框 1"/>
          <p:cNvSpPr txBox="1"/>
          <p:nvPr/>
        </p:nvSpPr>
        <p:spPr>
          <a:xfrm>
            <a:off x="1046189" y="1329070"/>
            <a:ext cx="9803219" cy="2935804"/>
          </a:xfrm>
          <a:prstGeom prst="rect">
            <a:avLst/>
          </a:prstGeom>
          <a:noFill/>
        </p:spPr>
        <p:txBody>
          <a:bodyPr wrap="square" rtlCol="0">
            <a:spAutoFit/>
          </a:bodyPr>
          <a:lstStyle/>
          <a:p>
            <a:pPr marL="0" marR="0" lvl="0" indent="457200" algn="just" defTabSz="914400" rtl="0" eaLnBrk="1" fontAlgn="base" latinLnBrk="1" hangingPunct="0">
              <a:lnSpc>
                <a:spcPct val="130000"/>
              </a:lnSpc>
              <a:spcBef>
                <a:spcPct val="0"/>
              </a:spcBef>
              <a:spcAft>
                <a:spcPts val="1200"/>
              </a:spcAft>
              <a:buClrTx/>
              <a:buSzTx/>
              <a:buFontTx/>
              <a:buNone/>
              <a:defRPr/>
            </a:pPr>
            <a:r>
              <a:rPr lang="zh-CN" altLang="en-US" sz="2800" dirty="0">
                <a:latin typeface="+mn-lt"/>
                <a:ea typeface="+mn-ea"/>
              </a:rPr>
              <a:t>（一）转化的原则</a:t>
            </a:r>
            <a:endParaRPr lang="zh-CN" altLang="en-US" sz="2800" dirty="0">
              <a:latin typeface="+mn-lt"/>
              <a:ea typeface="+mn-ea"/>
            </a:endParaRPr>
          </a:p>
          <a:p>
            <a:pPr marL="0" marR="0" lvl="0" indent="609600" defTabSz="914400">
              <a:lnSpc>
                <a:spcPct val="150000"/>
              </a:lnSpc>
              <a:buClrTx/>
              <a:buSzTx/>
              <a:buFontTx/>
              <a:buNone/>
              <a:defRPr/>
            </a:pPr>
            <a:r>
              <a:rPr lang="zh-CN" altLang="en-US" sz="2400" dirty="0">
                <a:latin typeface="宋体" panose="02010600030101010101" pitchFamily="2" charset="-122"/>
              </a:rPr>
              <a:t>再次，在课堂教学中遵循等待原则。教师要养成等待这一教学习惯，学会合理等待，具备更加宽容耐心的品性。</a:t>
            </a:r>
            <a:endParaRPr lang="en-US" altLang="zh-CN" sz="2400" dirty="0">
              <a:latin typeface="宋体" panose="02010600030101010101" pitchFamily="2" charset="-122"/>
            </a:endParaRPr>
          </a:p>
          <a:p>
            <a:pPr marL="0" marR="0" lvl="0" indent="609600" defTabSz="914400">
              <a:lnSpc>
                <a:spcPct val="150000"/>
              </a:lnSpc>
              <a:buClrTx/>
              <a:buSzTx/>
              <a:buFontTx/>
              <a:buNone/>
              <a:defRPr/>
            </a:pPr>
            <a:r>
              <a:rPr lang="zh-CN" altLang="en-US" sz="2400" dirty="0">
                <a:latin typeface="宋体" panose="02010600030101010101" pitchFamily="2" charset="-122"/>
              </a:rPr>
              <a:t>最后，在课堂教学中遵循无条件信任的原则。教师要消除对学生的成见，积极向学生表露自己的态度与情感。</a:t>
            </a:r>
            <a:endParaRPr lang="zh-CN" altLang="en-US" sz="2400" dirty="0">
              <a:latin typeface="宋体" panose="02010600030101010101" pitchFamily="2" charset="-122"/>
            </a:endParaRPr>
          </a:p>
        </p:txBody>
      </p:sp>
      <p:cxnSp>
        <p:nvCxnSpPr>
          <p:cNvPr id="4" name="直接箭头连接符 3"/>
          <p:cNvCxnSpPr/>
          <p:nvPr/>
        </p:nvCxnSpPr>
        <p:spPr>
          <a:xfrm>
            <a:off x="829340" y="910213"/>
            <a:ext cx="61881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61520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 专题五  课堂教学中的“边缘人” </a:t>
            </a:r>
            <a:endParaRPr lang="en-US" altLang="zh-CN" sz="3200" b="1" dirty="0">
              <a:solidFill>
                <a:schemeClr val="tx1">
                  <a:lumMod val="75000"/>
                  <a:lumOff val="25000"/>
                </a:schemeClr>
              </a:solidFill>
              <a:latin typeface="Agency FB" panose="020B0503020202020204" pitchFamily="34" charset="0"/>
            </a:endParaRPr>
          </a:p>
        </p:txBody>
      </p:sp>
      <p:sp>
        <p:nvSpPr>
          <p:cNvPr id="2" name="文本框 1"/>
          <p:cNvSpPr txBox="1"/>
          <p:nvPr/>
        </p:nvSpPr>
        <p:spPr>
          <a:xfrm>
            <a:off x="1046189" y="1184909"/>
            <a:ext cx="9803219" cy="5305683"/>
          </a:xfrm>
          <a:prstGeom prst="rect">
            <a:avLst/>
          </a:prstGeom>
          <a:noFill/>
        </p:spPr>
        <p:txBody>
          <a:bodyPr wrap="square" rtlCol="0">
            <a:spAutoFit/>
          </a:bodyPr>
          <a:lstStyle/>
          <a:p>
            <a:pPr marL="0" marR="0" lvl="0" indent="457200" algn="just" defTabSz="914400" rtl="0" eaLnBrk="1" fontAlgn="base" latinLnBrk="1" hangingPunct="0">
              <a:lnSpc>
                <a:spcPct val="130000"/>
              </a:lnSpc>
              <a:spcBef>
                <a:spcPct val="0"/>
              </a:spcBef>
              <a:spcAft>
                <a:spcPts val="1200"/>
              </a:spcAft>
              <a:buClrTx/>
              <a:buSzTx/>
              <a:buFontTx/>
              <a:buNone/>
              <a:defRPr/>
            </a:pPr>
            <a:r>
              <a:rPr lang="zh-CN" altLang="en-US" sz="2800" dirty="0">
                <a:latin typeface="+mn-lt"/>
                <a:ea typeface="+mn-ea"/>
              </a:rPr>
              <a:t>（二）转化的基本路向</a:t>
            </a:r>
            <a:endParaRPr lang="zh-CN" altLang="en-US" sz="2800" dirty="0">
              <a:latin typeface="+mn-lt"/>
              <a:ea typeface="+mn-ea"/>
            </a:endParaRPr>
          </a:p>
          <a:p>
            <a:pPr marL="0" marR="0" lvl="0" indent="609600" defTabSz="914400">
              <a:lnSpc>
                <a:spcPct val="150000"/>
              </a:lnSpc>
              <a:buClrTx/>
              <a:buSzTx/>
              <a:buFontTx/>
              <a:buNone/>
              <a:defRPr/>
            </a:pPr>
            <a:r>
              <a:rPr lang="zh-CN" altLang="en-US" sz="2400" dirty="0">
                <a:latin typeface="宋体" panose="02010600030101010101" pitchFamily="2" charset="-122"/>
              </a:rPr>
              <a:t>对于身处生存困境中的“边缘人”而言，他们的形象是可以超越的，地位是可以扭转的，而这种超越与扭转的可能性就蕴藏在应该同样充满无限开放性与未完成性的课堂教学实践中。</a:t>
            </a:r>
            <a:endParaRPr lang="en-US" altLang="zh-CN" sz="2400" dirty="0">
              <a:latin typeface="宋体" panose="02010600030101010101" pitchFamily="2" charset="-122"/>
            </a:endParaRPr>
          </a:p>
          <a:p>
            <a:pPr marL="0" marR="0" lvl="0" indent="609600" defTabSz="914400">
              <a:lnSpc>
                <a:spcPct val="150000"/>
              </a:lnSpc>
              <a:buClrTx/>
              <a:buSzTx/>
              <a:buFontTx/>
              <a:buNone/>
              <a:defRPr/>
            </a:pPr>
            <a:r>
              <a:rPr lang="zh-CN" altLang="en-US" sz="2400" dirty="0">
                <a:latin typeface="宋体" panose="02010600030101010101" pitchFamily="2" charset="-122"/>
              </a:rPr>
              <a:t>第一，树立基于目的性向度的教学价值。第二，确立基于任务中心的教学主体。第三，创建基于趣味性的教学内容。第四，建构基于关怀伦理的师生关系。第五，建立基于学习共同体的教学组织形式。第六，创设基于合作型目标结构的教学氛围。第七，创造基于“无为”的教学管理。第八，设置基于差异的教学评价。</a:t>
            </a:r>
            <a:endParaRPr lang="en-US" altLang="zh-CN" sz="2400" dirty="0">
              <a:latin typeface="宋体" panose="02010600030101010101" pitchFamily="2" charset="-122"/>
            </a:endParaRPr>
          </a:p>
        </p:txBody>
      </p:sp>
      <p:cxnSp>
        <p:nvCxnSpPr>
          <p:cNvPr id="4" name="直接箭头连接符 3"/>
          <p:cNvCxnSpPr/>
          <p:nvPr/>
        </p:nvCxnSpPr>
        <p:spPr>
          <a:xfrm>
            <a:off x="829340" y="910213"/>
            <a:ext cx="61881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专题一 教育学的学科立场</a:t>
            </a:r>
            <a:endParaRPr lang="zh-CN" altLang="en-US" sz="2800" b="1" dirty="0">
              <a:solidFill>
                <a:schemeClr val="tx1">
                  <a:lumMod val="50000"/>
                  <a:lumOff val="50000"/>
                </a:schemeClr>
              </a:solidFill>
              <a:latin typeface="Agency FB" panose="020B0503020202020204" pitchFamily="34" charset="0"/>
            </a:endParaRPr>
          </a:p>
        </p:txBody>
      </p:sp>
      <p:sp>
        <p:nvSpPr>
          <p:cNvPr id="2" name="文本框 1"/>
          <p:cNvSpPr txBox="1"/>
          <p:nvPr/>
        </p:nvSpPr>
        <p:spPr>
          <a:xfrm>
            <a:off x="615950" y="2252980"/>
            <a:ext cx="10746740" cy="2889885"/>
          </a:xfrm>
          <a:prstGeom prst="rect">
            <a:avLst/>
          </a:prstGeom>
          <a:noFill/>
        </p:spPr>
        <p:txBody>
          <a:bodyPr wrap="square" rtlCol="0">
            <a:spAutoFit/>
          </a:bodyPr>
          <a:p>
            <a:pPr marL="457200" indent="-457200" algn="just" latinLnBrk="0">
              <a:lnSpc>
                <a:spcPct val="130000"/>
              </a:lnSpc>
              <a:spcAft>
                <a:spcPts val="0"/>
              </a:spcAft>
              <a:buFont typeface="Wingdings" panose="05000000000000000000" charset="0"/>
              <a:buChar char="Ø"/>
            </a:pPr>
            <a:r>
              <a:rPr lang="zh-CN" altLang="en-US" sz="2800" spc="-100">
                <a:solidFill>
                  <a:schemeClr val="tx1"/>
                </a:solidFill>
                <a:uFillTx/>
              </a:rPr>
              <a:t>第一次学科制度化时期，我国还没有学科意义上的教育学。</a:t>
            </a:r>
            <a:endParaRPr lang="zh-CN" altLang="en-US" sz="2800" spc="-100">
              <a:solidFill>
                <a:schemeClr val="tx1"/>
              </a:solidFill>
              <a:uFillTx/>
            </a:endParaRPr>
          </a:p>
          <a:p>
            <a:pPr marL="457200" indent="-457200" algn="just" latinLnBrk="0">
              <a:lnSpc>
                <a:spcPct val="130000"/>
              </a:lnSpc>
              <a:spcAft>
                <a:spcPts val="0"/>
              </a:spcAft>
              <a:buFont typeface="Wingdings" panose="05000000000000000000" charset="0"/>
              <a:buChar char="Ø"/>
            </a:pPr>
            <a:r>
              <a:rPr lang="zh-CN" altLang="en-US" sz="2800" spc="-100">
                <a:solidFill>
                  <a:schemeClr val="tx1"/>
                </a:solidFill>
                <a:uFillTx/>
              </a:rPr>
              <a:t>第二次学科制度化时期，广泛吸收、模仿西方教育学，限于学习</a:t>
            </a:r>
            <a:r>
              <a:rPr lang="en-US" altLang="zh-CN" sz="2800" spc="-100">
                <a:solidFill>
                  <a:schemeClr val="tx1"/>
                </a:solidFill>
                <a:uFillTx/>
              </a:rPr>
              <a:t>“</a:t>
            </a:r>
            <a:r>
              <a:rPr lang="zh-CN" altLang="en-US" sz="2800" spc="-100">
                <a:solidFill>
                  <a:schemeClr val="tx1"/>
                </a:solidFill>
                <a:uFillTx/>
              </a:rPr>
              <a:t>技艺</a:t>
            </a:r>
            <a:r>
              <a:rPr lang="en-US" altLang="zh-CN" sz="2800" spc="-100">
                <a:solidFill>
                  <a:schemeClr val="tx1"/>
                </a:solidFill>
                <a:uFillTx/>
              </a:rPr>
              <a:t>”</a:t>
            </a:r>
            <a:r>
              <a:rPr lang="zh-CN" altLang="en-US" sz="2800" spc="-100">
                <a:solidFill>
                  <a:schemeClr val="tx1"/>
                </a:solidFill>
                <a:uFillTx/>
              </a:rPr>
              <a:t>。</a:t>
            </a:r>
            <a:endParaRPr lang="zh-CN" altLang="en-US" sz="2800" spc="-100">
              <a:solidFill>
                <a:schemeClr val="tx1"/>
              </a:solidFill>
              <a:uFillTx/>
            </a:endParaRPr>
          </a:p>
          <a:p>
            <a:pPr marL="457200" indent="-457200" algn="just" latinLnBrk="0">
              <a:lnSpc>
                <a:spcPct val="130000"/>
              </a:lnSpc>
              <a:spcAft>
                <a:spcPts val="0"/>
              </a:spcAft>
              <a:buFont typeface="Wingdings" panose="05000000000000000000" charset="0"/>
              <a:buChar char="Ø"/>
            </a:pPr>
            <a:r>
              <a:rPr lang="en-US" altLang="zh-CN" sz="2800" spc="-100">
                <a:solidFill>
                  <a:schemeClr val="tx1"/>
                </a:solidFill>
                <a:uFillTx/>
              </a:rPr>
              <a:t>20</a:t>
            </a:r>
            <a:r>
              <a:rPr lang="zh-CN" altLang="en-US" sz="2800" spc="-100">
                <a:solidFill>
                  <a:schemeClr val="tx1"/>
                </a:solidFill>
                <a:uFillTx/>
              </a:rPr>
              <a:t>世纪</a:t>
            </a:r>
            <a:r>
              <a:rPr lang="en-US" altLang="zh-CN" sz="2800" spc="-100">
                <a:solidFill>
                  <a:schemeClr val="tx1"/>
                </a:solidFill>
                <a:uFillTx/>
              </a:rPr>
              <a:t>80</a:t>
            </a:r>
            <a:r>
              <a:rPr lang="zh-CN" altLang="en-US" sz="2800" spc="-100">
                <a:solidFill>
                  <a:schemeClr val="tx1"/>
                </a:solidFill>
                <a:uFillTx/>
              </a:rPr>
              <a:t>年代，开始提倡教育学学科化，</a:t>
            </a:r>
            <a:r>
              <a:rPr lang="en-US" altLang="zh-CN" sz="2800" spc="-100">
                <a:solidFill>
                  <a:schemeClr val="tx1"/>
                </a:solidFill>
                <a:uFillTx/>
              </a:rPr>
              <a:t>80</a:t>
            </a:r>
            <a:r>
              <a:rPr lang="zh-CN" altLang="en-US" sz="2800" spc="-100">
                <a:solidFill>
                  <a:schemeClr val="tx1"/>
                </a:solidFill>
                <a:uFillTx/>
              </a:rPr>
              <a:t>年代中后期</a:t>
            </a:r>
            <a:r>
              <a:rPr lang="zh-CN" altLang="en-US" sz="2800" spc="-100">
                <a:uFillTx/>
                <a:sym typeface="+mn-ea"/>
              </a:rPr>
              <a:t>开始</a:t>
            </a:r>
            <a:r>
              <a:rPr lang="zh-CN" altLang="en-US" sz="2800" spc="-100">
                <a:solidFill>
                  <a:schemeClr val="tx1"/>
                </a:solidFill>
                <a:uFillTx/>
              </a:rPr>
              <a:t>更多地在</a:t>
            </a:r>
            <a:r>
              <a:rPr lang="en-US" altLang="zh-CN" sz="2800" spc="-100">
                <a:solidFill>
                  <a:schemeClr val="tx1"/>
                </a:solidFill>
                <a:uFillTx/>
              </a:rPr>
              <a:t>“</a:t>
            </a:r>
            <a:r>
              <a:rPr lang="zh-CN" altLang="en-US" sz="2800" spc="-100">
                <a:solidFill>
                  <a:schemeClr val="tx1"/>
                </a:solidFill>
                <a:uFillTx/>
              </a:rPr>
              <a:t>科学</a:t>
            </a:r>
            <a:r>
              <a:rPr lang="en-US" altLang="zh-CN" sz="2800" spc="-100">
                <a:solidFill>
                  <a:schemeClr val="tx1"/>
                </a:solidFill>
                <a:uFillTx/>
              </a:rPr>
              <a:t>”</a:t>
            </a:r>
            <a:r>
              <a:rPr lang="zh-CN" altLang="en-US" sz="2800" spc="-100">
                <a:solidFill>
                  <a:schemeClr val="tx1"/>
                </a:solidFill>
                <a:uFillTx/>
              </a:rPr>
              <a:t>本意上使用</a:t>
            </a:r>
            <a:r>
              <a:rPr lang="en-US" altLang="zh-CN" sz="2800" spc="-100">
                <a:solidFill>
                  <a:schemeClr val="tx1"/>
                </a:solidFill>
                <a:uFillTx/>
              </a:rPr>
              <a:t>“</a:t>
            </a:r>
            <a:r>
              <a:rPr lang="zh-CN" altLang="en-US" sz="2800" spc="-100">
                <a:solidFill>
                  <a:schemeClr val="tx1"/>
                </a:solidFill>
                <a:uFillTx/>
              </a:rPr>
              <a:t>教育科学</a:t>
            </a:r>
            <a:r>
              <a:rPr lang="en-US" altLang="zh-CN" sz="2800" spc="-100">
                <a:solidFill>
                  <a:schemeClr val="tx1"/>
                </a:solidFill>
                <a:uFillTx/>
              </a:rPr>
              <a:t>”</a:t>
            </a:r>
            <a:r>
              <a:rPr lang="zh-CN" altLang="en-US" sz="2800" spc="-100">
                <a:solidFill>
                  <a:schemeClr val="tx1"/>
                </a:solidFill>
                <a:uFillTx/>
              </a:rPr>
              <a:t>这一概念，并与专业化联系起来。</a:t>
            </a:r>
            <a:endParaRPr lang="zh-CN" altLang="en-US" sz="2800" spc="-100">
              <a:solidFill>
                <a:schemeClr val="tx1"/>
              </a:solidFill>
              <a:uFillTx/>
            </a:endParaRPr>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4" name="文本框 3"/>
          <p:cNvSpPr txBox="1"/>
          <p:nvPr/>
        </p:nvSpPr>
        <p:spPr>
          <a:xfrm>
            <a:off x="819150" y="1175385"/>
            <a:ext cx="6463665" cy="730885"/>
          </a:xfrm>
          <a:prstGeom prst="rect">
            <a:avLst/>
          </a:prstGeom>
          <a:noFill/>
        </p:spPr>
        <p:txBody>
          <a:bodyPr wrap="square" rtlCol="0">
            <a:spAutoFit/>
          </a:bodyPr>
          <a:p>
            <a:pPr indent="0" latinLnBrk="0">
              <a:lnSpc>
                <a:spcPct val="130000"/>
              </a:lnSpc>
            </a:pPr>
            <a:r>
              <a:rPr lang="zh-CN" altLang="en-US" sz="3200" b="1">
                <a:gradFill>
                  <a:gsLst>
                    <a:gs pos="21000">
                      <a:srgbClr val="53575C"/>
                    </a:gs>
                    <a:gs pos="88000">
                      <a:srgbClr val="C5C7CA"/>
                    </a:gs>
                  </a:gsLst>
                  <a:lin ang="5400000"/>
                </a:gradFill>
                <a:effectLst/>
                <a:latin typeface="楷体" panose="02010609060101010101" charset="-122"/>
                <a:ea typeface="楷体" panose="02010609060101010101" charset="-122"/>
              </a:rPr>
              <a:t>中国教育学学科发展史</a:t>
            </a:r>
            <a:endParaRPr lang="zh-CN" altLang="en-US" sz="3200">
              <a:latin typeface="楷体" panose="02010609060101010101" charset="-122"/>
              <a:ea typeface="楷体" panose="02010609060101010101"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92724" y="38971"/>
            <a:ext cx="7787534" cy="7787534"/>
            <a:chOff x="4241219" y="1574800"/>
            <a:chExt cx="3594100" cy="3594100"/>
          </a:xfrm>
        </p:grpSpPr>
        <p:sp>
          <p:nvSpPr>
            <p:cNvPr id="3" name="椭圆 2"/>
            <p:cNvSpPr/>
            <p:nvPr/>
          </p:nvSpPr>
          <p:spPr>
            <a:xfrm>
              <a:off x="4241219" y="1574800"/>
              <a:ext cx="3594100" cy="35941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4374569" y="1708150"/>
              <a:ext cx="3327400" cy="33274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500524" y="1834105"/>
              <a:ext cx="3075491" cy="3075491"/>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609519" y="1943101"/>
              <a:ext cx="2857500" cy="285749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751813" y="2085397"/>
              <a:ext cx="2572912" cy="257290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880400" y="2213983"/>
              <a:ext cx="2315738" cy="2315734"/>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023855" y="2357438"/>
              <a:ext cx="2028828" cy="2028824"/>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161388" y="2494971"/>
              <a:ext cx="1753762" cy="175375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308017" y="2641600"/>
              <a:ext cx="1460504" cy="14605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41367" y="2774950"/>
              <a:ext cx="1193804" cy="11938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584242" y="2917825"/>
              <a:ext cx="908054" cy="908051"/>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98542" y="3032125"/>
              <a:ext cx="679454" cy="67945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822368" y="3155950"/>
              <a:ext cx="431802" cy="4318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930318" y="3263900"/>
              <a:ext cx="215902" cy="2159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3319145" y="890905"/>
            <a:ext cx="5698490" cy="4624705"/>
            <a:chOff x="5462" y="1656"/>
            <a:chExt cx="8275" cy="6574"/>
          </a:xfrm>
        </p:grpSpPr>
        <p:grpSp>
          <p:nvGrpSpPr>
            <p:cNvPr id="17" name="组合 16"/>
            <p:cNvGrpSpPr/>
            <p:nvPr/>
          </p:nvGrpSpPr>
          <p:grpSpPr>
            <a:xfrm>
              <a:off x="12086" y="6154"/>
              <a:ext cx="1651" cy="1651"/>
              <a:chOff x="4241219" y="1574800"/>
              <a:chExt cx="3594100" cy="3594100"/>
            </a:xfrm>
          </p:grpSpPr>
          <p:sp>
            <p:nvSpPr>
              <p:cNvPr id="18" name="椭圆 17"/>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5462" y="2242"/>
              <a:ext cx="2122" cy="2122"/>
              <a:chOff x="4241219" y="1574800"/>
              <a:chExt cx="3594100" cy="3594100"/>
            </a:xfrm>
          </p:grpSpPr>
          <p:sp>
            <p:nvSpPr>
              <p:cNvPr id="33" name="椭圆 32"/>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11857" y="2093"/>
              <a:ext cx="1288" cy="1347"/>
              <a:chOff x="4241219" y="1574800"/>
              <a:chExt cx="3594100" cy="3594100"/>
            </a:xfrm>
          </p:grpSpPr>
          <p:sp>
            <p:nvSpPr>
              <p:cNvPr id="54" name="椭圆 53"/>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椭圆 46"/>
            <p:cNvSpPr/>
            <p:nvPr/>
          </p:nvSpPr>
          <p:spPr>
            <a:xfrm>
              <a:off x="6428" y="1656"/>
              <a:ext cx="6840" cy="6574"/>
            </a:xfrm>
            <a:prstGeom prst="ellipse">
              <a:avLst/>
            </a:prstGeom>
            <a:solidFill>
              <a:srgbClr val="FBF8EF"/>
            </a:solidFill>
            <a:ln>
              <a:solidFill>
                <a:schemeClr val="bg1">
                  <a:lumMod val="65000"/>
                </a:schemeClr>
              </a:solidFill>
            </a:ln>
            <a:effectLst>
              <a:outerShdw blurRad="812800" dist="381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64"/>
            <p:cNvSpPr>
              <a:spLocks noChangeArrowheads="1"/>
            </p:cNvSpPr>
            <p:nvPr/>
          </p:nvSpPr>
          <p:spPr bwMode="auto">
            <a:xfrm>
              <a:off x="7667" y="3172"/>
              <a:ext cx="4279" cy="1573"/>
            </a:xfrm>
            <a:prstGeom prst="rect">
              <a:avLst/>
            </a:prstGeom>
            <a:noFill/>
            <a:ln w="9525">
              <a:noFill/>
              <a:miter lim="800000"/>
            </a:ln>
          </p:spPr>
          <p:txBody>
            <a:bodyPr wrap="square" lIns="91440" tIns="45720" rIns="91440" bIns="45720">
              <a:spAutoFit/>
            </a:bodyPr>
            <a:lstStyle/>
            <a:p>
              <a:pPr algn="ctr"/>
              <a:r>
                <a:rPr lang="zh-CN" altLang="en-US" sz="6600" b="1" dirty="0">
                  <a:solidFill>
                    <a:schemeClr val="tx1">
                      <a:lumMod val="75000"/>
                      <a:lumOff val="25000"/>
                    </a:schemeClr>
                  </a:solidFill>
                  <a:latin typeface="Agency FB" panose="020B0503020202020204" pitchFamily="34" charset="0"/>
                  <a:cs typeface="+mn-ea"/>
                  <a:sym typeface="+mn-lt"/>
                </a:rPr>
                <a:t>专题六</a:t>
              </a:r>
              <a:endParaRPr lang="zh-CN" altLang="en-US" sz="6600" b="1" dirty="0">
                <a:solidFill>
                  <a:schemeClr val="tx1">
                    <a:lumMod val="75000"/>
                    <a:lumOff val="25000"/>
                  </a:schemeClr>
                </a:solidFill>
                <a:latin typeface="Agency FB" panose="020B0503020202020204" pitchFamily="34" charset="0"/>
                <a:cs typeface="+mn-ea"/>
                <a:sym typeface="+mn-lt"/>
              </a:endParaRPr>
            </a:p>
          </p:txBody>
        </p:sp>
        <p:sp>
          <p:nvSpPr>
            <p:cNvPr id="52" name="TextBox 64"/>
            <p:cNvSpPr>
              <a:spLocks noChangeArrowheads="1"/>
            </p:cNvSpPr>
            <p:nvPr/>
          </p:nvSpPr>
          <p:spPr bwMode="auto">
            <a:xfrm>
              <a:off x="5991" y="5077"/>
              <a:ext cx="7362" cy="2056"/>
            </a:xfrm>
            <a:prstGeom prst="rect">
              <a:avLst/>
            </a:prstGeom>
            <a:noFill/>
            <a:ln w="9525">
              <a:noFill/>
              <a:miter lim="800000"/>
            </a:ln>
          </p:spPr>
          <p:txBody>
            <a:bodyPr wrap="square" lIns="91440" tIns="45720" rIns="91440" bIns="45720">
              <a:spAutoFit/>
            </a:bodyPr>
            <a:lstStyle/>
            <a:p>
              <a:pPr algn="ctr"/>
              <a:r>
                <a:rPr lang="en-US" altLang="zh-CN" sz="4000" b="1" dirty="0">
                  <a:solidFill>
                    <a:schemeClr val="tx1">
                      <a:lumMod val="75000"/>
                      <a:lumOff val="25000"/>
                    </a:schemeClr>
                  </a:solidFill>
                  <a:latin typeface="Agency FB" panose="020B0503020202020204" pitchFamily="34" charset="0"/>
                  <a:cs typeface="+mn-ea"/>
                  <a:sym typeface="+mn-lt"/>
                </a:rPr>
                <a:t> </a:t>
              </a:r>
              <a:r>
                <a:rPr lang="zh-CN" altLang="en-US" sz="4400" b="1" dirty="0">
                  <a:solidFill>
                    <a:schemeClr val="tx1">
                      <a:lumMod val="50000"/>
                      <a:lumOff val="50000"/>
                    </a:schemeClr>
                  </a:solidFill>
                  <a:latin typeface="Agency FB" panose="020B0503020202020204" pitchFamily="34" charset="0"/>
                  <a:cs typeface="+mn-ea"/>
                  <a:sym typeface="+mn-lt"/>
                </a:rPr>
                <a:t>中小学教师职业道德建设</a:t>
              </a:r>
              <a:endParaRPr lang="zh-CN" sz="4400" b="1" dirty="0">
                <a:solidFill>
                  <a:schemeClr val="tx1">
                    <a:lumMod val="50000"/>
                    <a:lumOff val="50000"/>
                  </a:schemeClr>
                </a:solidFill>
                <a:latin typeface="Agency FB" panose="020B0503020202020204" pitchFamily="34" charset="0"/>
                <a:cs typeface="+mn-ea"/>
                <a:sym typeface="+mn-lt"/>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36"/>
          <p:cNvSpPr/>
          <p:nvPr/>
        </p:nvSpPr>
        <p:spPr bwMode="auto">
          <a:xfrm>
            <a:off x="1573945" y="1193227"/>
            <a:ext cx="9044109" cy="3271280"/>
          </a:xfrm>
          <a:prstGeom prst="rect">
            <a:avLst/>
          </a:prstGeom>
        </p:spPr>
        <p:txBody>
          <a:bodyPr wrap="square">
            <a:spAutoFit/>
          </a:bodyPr>
          <a:lstStyle/>
          <a:p>
            <a:pPr indent="457200" defTabSz="323850">
              <a:lnSpc>
                <a:spcPct val="150000"/>
              </a:lnSpc>
              <a:spcBef>
                <a:spcPts val="850"/>
              </a:spcBef>
            </a:pPr>
            <a:r>
              <a:rPr lang="zh-CN" altLang="en-US" sz="2000" dirty="0"/>
              <a:t>本专题主要介绍中小学教师职业道德建设最完善的美国教师职业道德保障策略及其特点，并在此基础上，结合我国目前教师职业道德建设的历史和问题，借鉴美国教师职业道德的措施，提出加大教师职业道德建设的对策：建构集政府、专业机构、中小学三位一体的教师职业道德培养机制；注重师德规范建设与知识、技能培养相结合，全面提升教师的专业品性；增强教师职业道德规范的专业性；完善教师评价制度，将师德内容纳入评价指标体系，以评促学，提升教师职业道德的层次和水平。</a:t>
            </a:r>
            <a:endParaRPr lang="en-US" sz="2000" dirty="0"/>
          </a:p>
        </p:txBody>
      </p:sp>
      <p:sp>
        <p:nvSpPr>
          <p:cNvPr id="86" name="文本框 56"/>
          <p:cNvSpPr txBox="1">
            <a:spLocks noChangeArrowheads="1"/>
          </p:cNvSpPr>
          <p:nvPr/>
        </p:nvSpPr>
        <p:spPr bwMode="auto">
          <a:xfrm>
            <a:off x="1046189" y="325438"/>
            <a:ext cx="61520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 专题六  中小学教师职业道德建设</a:t>
            </a:r>
            <a:endParaRPr lang="zh-CN" altLang="en-US" sz="3200" b="1" dirty="0">
              <a:solidFill>
                <a:schemeClr val="tx1">
                  <a:lumMod val="50000"/>
                  <a:lumOff val="50000"/>
                </a:schemeClr>
              </a:solidFill>
              <a:latin typeface="Agency FB" panose="020B0503020202020204" pitchFamily="34" charset="0"/>
            </a:endParaRPr>
          </a:p>
        </p:txBody>
      </p:sp>
      <p:grpSp>
        <p:nvGrpSpPr>
          <p:cNvPr id="50" name="组合 49"/>
          <p:cNvGrpSpPr/>
          <p:nvPr/>
        </p:nvGrpSpPr>
        <p:grpSpPr>
          <a:xfrm>
            <a:off x="1343248" y="4268279"/>
            <a:ext cx="9505502" cy="2514645"/>
            <a:chOff x="276447" y="4300177"/>
            <a:chExt cx="9505502" cy="2514645"/>
          </a:xfrm>
        </p:grpSpPr>
        <p:cxnSp>
          <p:nvCxnSpPr>
            <p:cNvPr id="45" name="直接连接符 44"/>
            <p:cNvCxnSpPr/>
            <p:nvPr/>
          </p:nvCxnSpPr>
          <p:spPr>
            <a:xfrm>
              <a:off x="5209953" y="6198132"/>
              <a:ext cx="786809" cy="0"/>
            </a:xfrm>
            <a:prstGeom prst="line">
              <a:avLst/>
            </a:prstGeom>
          </p:spPr>
          <p:style>
            <a:lnRef idx="3">
              <a:schemeClr val="dk1"/>
            </a:lnRef>
            <a:fillRef idx="0">
              <a:schemeClr val="dk1"/>
            </a:fillRef>
            <a:effectRef idx="2">
              <a:schemeClr val="dk1"/>
            </a:effectRef>
            <a:fontRef idx="minor">
              <a:schemeClr val="tx1"/>
            </a:fontRef>
          </p:style>
        </p:cxnSp>
        <p:grpSp>
          <p:nvGrpSpPr>
            <p:cNvPr id="44" name="组合 43"/>
            <p:cNvGrpSpPr/>
            <p:nvPr/>
          </p:nvGrpSpPr>
          <p:grpSpPr>
            <a:xfrm>
              <a:off x="276447" y="4300177"/>
              <a:ext cx="9505502" cy="2514645"/>
              <a:chOff x="276447" y="4300177"/>
              <a:chExt cx="9505502" cy="2514645"/>
            </a:xfrm>
          </p:grpSpPr>
          <p:grpSp>
            <p:nvGrpSpPr>
              <p:cNvPr id="41" name="组合 40"/>
              <p:cNvGrpSpPr/>
              <p:nvPr/>
            </p:nvGrpSpPr>
            <p:grpSpPr>
              <a:xfrm>
                <a:off x="276447" y="4300177"/>
                <a:ext cx="9505502" cy="2514645"/>
                <a:chOff x="276447" y="4300177"/>
                <a:chExt cx="9505502" cy="2514645"/>
              </a:xfrm>
            </p:grpSpPr>
            <p:cxnSp>
              <p:nvCxnSpPr>
                <p:cNvPr id="24" name="直接连接符 23"/>
                <p:cNvCxnSpPr/>
                <p:nvPr/>
              </p:nvCxnSpPr>
              <p:spPr>
                <a:xfrm>
                  <a:off x="4571999" y="6519384"/>
                  <a:ext cx="637954" cy="0"/>
                </a:xfrm>
                <a:prstGeom prst="line">
                  <a:avLst/>
                </a:prstGeom>
              </p:spPr>
              <p:style>
                <a:lnRef idx="3">
                  <a:schemeClr val="dk1"/>
                </a:lnRef>
                <a:fillRef idx="0">
                  <a:schemeClr val="dk1"/>
                </a:fillRef>
                <a:effectRef idx="2">
                  <a:schemeClr val="dk1"/>
                </a:effectRef>
                <a:fontRef idx="minor">
                  <a:schemeClr val="tx1"/>
                </a:fontRef>
              </p:style>
            </p:cxnSp>
            <p:grpSp>
              <p:nvGrpSpPr>
                <p:cNvPr id="35" name="组合 34"/>
                <p:cNvGrpSpPr/>
                <p:nvPr/>
              </p:nvGrpSpPr>
              <p:grpSpPr>
                <a:xfrm>
                  <a:off x="5199321" y="5931152"/>
                  <a:ext cx="797442" cy="883670"/>
                  <a:chOff x="5199321" y="4480715"/>
                  <a:chExt cx="797442" cy="883670"/>
                </a:xfrm>
              </p:grpSpPr>
              <p:cxnSp>
                <p:nvCxnSpPr>
                  <p:cNvPr id="36" name="直接连接符 35"/>
                  <p:cNvCxnSpPr/>
                  <p:nvPr/>
                </p:nvCxnSpPr>
                <p:spPr>
                  <a:xfrm>
                    <a:off x="5199321" y="5068947"/>
                    <a:ext cx="786809" cy="0"/>
                  </a:xfrm>
                  <a:prstGeom prst="line">
                    <a:avLst/>
                  </a:prstGeom>
                </p:spPr>
                <p:style>
                  <a:lnRef idx="3">
                    <a:schemeClr val="dk1"/>
                  </a:lnRef>
                  <a:fillRef idx="0">
                    <a:schemeClr val="dk1"/>
                  </a:fillRef>
                  <a:effectRef idx="2">
                    <a:schemeClr val="dk1"/>
                  </a:effectRef>
                  <a:fontRef idx="minor">
                    <a:schemeClr val="tx1"/>
                  </a:fontRef>
                </p:style>
              </p:cxnSp>
              <p:grpSp>
                <p:nvGrpSpPr>
                  <p:cNvPr id="37" name="组合 36"/>
                  <p:cNvGrpSpPr/>
                  <p:nvPr/>
                </p:nvGrpSpPr>
                <p:grpSpPr>
                  <a:xfrm>
                    <a:off x="5209953" y="4480715"/>
                    <a:ext cx="786810" cy="883670"/>
                    <a:chOff x="5199320" y="4368773"/>
                    <a:chExt cx="786810" cy="883670"/>
                  </a:xfrm>
                </p:grpSpPr>
                <p:cxnSp>
                  <p:nvCxnSpPr>
                    <p:cNvPr id="38" name="直接连接符 37"/>
                    <p:cNvCxnSpPr/>
                    <p:nvPr/>
                  </p:nvCxnSpPr>
                  <p:spPr>
                    <a:xfrm>
                      <a:off x="5199321" y="4368773"/>
                      <a:ext cx="0" cy="883670"/>
                    </a:xfrm>
                    <a:prstGeom prst="line">
                      <a:avLst/>
                    </a:prstGeom>
                  </p:spPr>
                  <p:style>
                    <a:lnRef idx="3">
                      <a:schemeClr val="dk1"/>
                    </a:lnRef>
                    <a:fillRef idx="0">
                      <a:schemeClr val="dk1"/>
                    </a:fillRef>
                    <a:effectRef idx="2">
                      <a:schemeClr val="dk1"/>
                    </a:effectRef>
                    <a:fontRef idx="minor">
                      <a:schemeClr val="tx1"/>
                    </a:fontRef>
                  </p:style>
                </p:cxnSp>
                <p:cxnSp>
                  <p:nvCxnSpPr>
                    <p:cNvPr id="39" name="直接连接符 38"/>
                    <p:cNvCxnSpPr/>
                    <p:nvPr/>
                  </p:nvCxnSpPr>
                  <p:spPr>
                    <a:xfrm>
                      <a:off x="5199321" y="4368773"/>
                      <a:ext cx="786809" cy="0"/>
                    </a:xfrm>
                    <a:prstGeom prst="line">
                      <a:avLst/>
                    </a:prstGeom>
                  </p:spPr>
                  <p:style>
                    <a:lnRef idx="3">
                      <a:schemeClr val="dk1"/>
                    </a:lnRef>
                    <a:fillRef idx="0">
                      <a:schemeClr val="dk1"/>
                    </a:fillRef>
                    <a:effectRef idx="2">
                      <a:schemeClr val="dk1"/>
                    </a:effectRef>
                    <a:fontRef idx="minor">
                      <a:schemeClr val="tx1"/>
                    </a:fontRef>
                  </p:style>
                </p:cxnSp>
                <p:cxnSp>
                  <p:nvCxnSpPr>
                    <p:cNvPr id="40" name="直接连接符 39"/>
                    <p:cNvCxnSpPr/>
                    <p:nvPr/>
                  </p:nvCxnSpPr>
                  <p:spPr>
                    <a:xfrm>
                      <a:off x="5199320" y="5231088"/>
                      <a:ext cx="78680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34" name="组合 33"/>
                <p:cNvGrpSpPr/>
                <p:nvPr/>
              </p:nvGrpSpPr>
              <p:grpSpPr>
                <a:xfrm>
                  <a:off x="276447" y="4300177"/>
                  <a:ext cx="8314659" cy="2423162"/>
                  <a:chOff x="276447" y="4300177"/>
                  <a:chExt cx="8314659" cy="2423162"/>
                </a:xfrm>
              </p:grpSpPr>
              <p:grpSp>
                <p:nvGrpSpPr>
                  <p:cNvPr id="20" name="组合 19"/>
                  <p:cNvGrpSpPr/>
                  <p:nvPr/>
                </p:nvGrpSpPr>
                <p:grpSpPr>
                  <a:xfrm>
                    <a:off x="276447" y="4688009"/>
                    <a:ext cx="4922874" cy="2035330"/>
                    <a:chOff x="350875" y="4649653"/>
                    <a:chExt cx="4922874" cy="2035330"/>
                  </a:xfrm>
                </p:grpSpPr>
                <p:sp>
                  <p:nvSpPr>
                    <p:cNvPr id="2" name="矩形: 圆角 1"/>
                    <p:cNvSpPr/>
                    <p:nvPr/>
                  </p:nvSpPr>
                  <p:spPr>
                    <a:xfrm>
                      <a:off x="350875" y="5255419"/>
                      <a:ext cx="1669311" cy="81870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中小学教师职业道德建设</a:t>
                      </a:r>
                      <a:endParaRPr lang="zh-CN" altLang="en-US" dirty="0"/>
                    </a:p>
                  </p:txBody>
                </p:sp>
                <p:grpSp>
                  <p:nvGrpSpPr>
                    <p:cNvPr id="19" name="组合 18"/>
                    <p:cNvGrpSpPr/>
                    <p:nvPr/>
                  </p:nvGrpSpPr>
                  <p:grpSpPr>
                    <a:xfrm>
                      <a:off x="2020186" y="4649653"/>
                      <a:ext cx="3253563" cy="2035330"/>
                      <a:chOff x="2020186" y="4649653"/>
                      <a:chExt cx="3253563" cy="2035330"/>
                    </a:xfrm>
                  </p:grpSpPr>
                  <p:grpSp>
                    <p:nvGrpSpPr>
                      <p:cNvPr id="8" name="组合 7"/>
                      <p:cNvGrpSpPr/>
                      <p:nvPr/>
                    </p:nvGrpSpPr>
                    <p:grpSpPr>
                      <a:xfrm>
                        <a:off x="2020186" y="4876041"/>
                        <a:ext cx="659218" cy="1604987"/>
                        <a:chOff x="2020186" y="5223134"/>
                        <a:chExt cx="659218" cy="1144957"/>
                      </a:xfrm>
                    </p:grpSpPr>
                    <p:cxnSp>
                      <p:nvCxnSpPr>
                        <p:cNvPr id="4" name="连接符: 肘形 3"/>
                        <p:cNvCxnSpPr/>
                        <p:nvPr/>
                      </p:nvCxnSpPr>
                      <p:spPr>
                        <a:xfrm>
                          <a:off x="2030818" y="5884310"/>
                          <a:ext cx="648586" cy="483781"/>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6" name="连接符: 肘形 5"/>
                        <p:cNvCxnSpPr/>
                        <p:nvPr/>
                      </p:nvCxnSpPr>
                      <p:spPr>
                        <a:xfrm flipV="1">
                          <a:off x="2020186" y="5223134"/>
                          <a:ext cx="648586" cy="515680"/>
                        </a:xfrm>
                        <a:prstGeom prst="bentConnector3">
                          <a:avLst/>
                        </a:prstGeom>
                        <a:ln>
                          <a:tailEnd type="triangle"/>
                        </a:ln>
                      </p:spPr>
                      <p:style>
                        <a:lnRef idx="3">
                          <a:schemeClr val="dk1"/>
                        </a:lnRef>
                        <a:fillRef idx="0">
                          <a:schemeClr val="dk1"/>
                        </a:fillRef>
                        <a:effectRef idx="2">
                          <a:schemeClr val="dk1"/>
                        </a:effectRef>
                        <a:fontRef idx="minor">
                          <a:schemeClr val="tx1"/>
                        </a:fontRef>
                      </p:style>
                    </p:cxnSp>
                  </p:grpSp>
                  <p:sp>
                    <p:nvSpPr>
                      <p:cNvPr id="9" name="矩形: 圆角 8"/>
                      <p:cNvSpPr/>
                      <p:nvPr/>
                    </p:nvSpPr>
                    <p:spPr>
                      <a:xfrm>
                        <a:off x="2668772" y="4649653"/>
                        <a:ext cx="1967023" cy="51153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dirty="0"/>
                          <a:t>美国教师职业道德建设</a:t>
                        </a:r>
                        <a:endParaRPr lang="zh-CN" altLang="en-US" dirty="0"/>
                      </a:p>
                    </p:txBody>
                  </p:sp>
                  <p:sp>
                    <p:nvSpPr>
                      <p:cNvPr id="12" name="矩形: 圆角 11"/>
                      <p:cNvSpPr/>
                      <p:nvPr/>
                    </p:nvSpPr>
                    <p:spPr>
                      <a:xfrm>
                        <a:off x="2668772" y="6173453"/>
                        <a:ext cx="1967023" cy="51153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dirty="0"/>
                          <a:t>我国教师职业道德建设</a:t>
                        </a:r>
                        <a:endParaRPr lang="zh-CN" altLang="en-US" dirty="0"/>
                      </a:p>
                    </p:txBody>
                  </p:sp>
                  <p:cxnSp>
                    <p:nvCxnSpPr>
                      <p:cNvPr id="11" name="直接连接符 10"/>
                      <p:cNvCxnSpPr>
                        <a:stCxn id="9" idx="3"/>
                      </p:cNvCxnSpPr>
                      <p:nvPr/>
                    </p:nvCxnSpPr>
                    <p:spPr>
                      <a:xfrm>
                        <a:off x="4635795" y="4905418"/>
                        <a:ext cx="637954"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26" name="组合 25"/>
                  <p:cNvGrpSpPr/>
                  <p:nvPr/>
                </p:nvGrpSpPr>
                <p:grpSpPr>
                  <a:xfrm>
                    <a:off x="5209953" y="4480715"/>
                    <a:ext cx="786810" cy="883670"/>
                    <a:chOff x="5209953" y="4480715"/>
                    <a:chExt cx="786810" cy="883670"/>
                  </a:xfrm>
                </p:grpSpPr>
                <p:cxnSp>
                  <p:nvCxnSpPr>
                    <p:cNvPr id="27" name="直接连接符 26"/>
                    <p:cNvCxnSpPr/>
                    <p:nvPr/>
                  </p:nvCxnSpPr>
                  <p:spPr>
                    <a:xfrm>
                      <a:off x="5209953" y="4943774"/>
                      <a:ext cx="786809" cy="0"/>
                    </a:xfrm>
                    <a:prstGeom prst="line">
                      <a:avLst/>
                    </a:prstGeom>
                  </p:spPr>
                  <p:style>
                    <a:lnRef idx="3">
                      <a:schemeClr val="dk1"/>
                    </a:lnRef>
                    <a:fillRef idx="0">
                      <a:schemeClr val="dk1"/>
                    </a:fillRef>
                    <a:effectRef idx="2">
                      <a:schemeClr val="dk1"/>
                    </a:effectRef>
                    <a:fontRef idx="minor">
                      <a:schemeClr val="tx1"/>
                    </a:fontRef>
                  </p:style>
                </p:cxnSp>
                <p:grpSp>
                  <p:nvGrpSpPr>
                    <p:cNvPr id="25" name="组合 24"/>
                    <p:cNvGrpSpPr/>
                    <p:nvPr/>
                  </p:nvGrpSpPr>
                  <p:grpSpPr>
                    <a:xfrm>
                      <a:off x="5209953" y="4480715"/>
                      <a:ext cx="786810" cy="883670"/>
                      <a:chOff x="5199320" y="4368773"/>
                      <a:chExt cx="786810" cy="883670"/>
                    </a:xfrm>
                  </p:grpSpPr>
                  <p:cxnSp>
                    <p:nvCxnSpPr>
                      <p:cNvPr id="18" name="直接连接符 17"/>
                      <p:cNvCxnSpPr/>
                      <p:nvPr/>
                    </p:nvCxnSpPr>
                    <p:spPr>
                      <a:xfrm>
                        <a:off x="5199321" y="4368773"/>
                        <a:ext cx="0" cy="883670"/>
                      </a:xfrm>
                      <a:prstGeom prst="line">
                        <a:avLst/>
                      </a:prstGeom>
                    </p:spPr>
                    <p:style>
                      <a:lnRef idx="3">
                        <a:schemeClr val="dk1"/>
                      </a:lnRef>
                      <a:fillRef idx="0">
                        <a:schemeClr val="dk1"/>
                      </a:fillRef>
                      <a:effectRef idx="2">
                        <a:schemeClr val="dk1"/>
                      </a:effectRef>
                      <a:fontRef idx="minor">
                        <a:schemeClr val="tx1"/>
                      </a:fontRef>
                    </p:style>
                  </p:cxnSp>
                  <p:cxnSp>
                    <p:nvCxnSpPr>
                      <p:cNvPr id="23" name="直接连接符 22"/>
                      <p:cNvCxnSpPr/>
                      <p:nvPr/>
                    </p:nvCxnSpPr>
                    <p:spPr>
                      <a:xfrm>
                        <a:off x="5199321" y="4368773"/>
                        <a:ext cx="786809" cy="0"/>
                      </a:xfrm>
                      <a:prstGeom prst="line">
                        <a:avLst/>
                      </a:prstGeom>
                    </p:spPr>
                    <p:style>
                      <a:lnRef idx="3">
                        <a:schemeClr val="dk1"/>
                      </a:lnRef>
                      <a:fillRef idx="0">
                        <a:schemeClr val="dk1"/>
                      </a:fillRef>
                      <a:effectRef idx="2">
                        <a:schemeClr val="dk1"/>
                      </a:effectRef>
                      <a:fontRef idx="minor">
                        <a:schemeClr val="tx1"/>
                      </a:fontRef>
                    </p:style>
                  </p:cxnSp>
                  <p:cxnSp>
                    <p:nvCxnSpPr>
                      <p:cNvPr id="28" name="直接连接符 27"/>
                      <p:cNvCxnSpPr/>
                      <p:nvPr/>
                    </p:nvCxnSpPr>
                    <p:spPr>
                      <a:xfrm>
                        <a:off x="5199320" y="5231088"/>
                        <a:ext cx="786809" cy="0"/>
                      </a:xfrm>
                      <a:prstGeom prst="line">
                        <a:avLst/>
                      </a:prstGeom>
                    </p:spPr>
                    <p:style>
                      <a:lnRef idx="3">
                        <a:schemeClr val="dk1"/>
                      </a:lnRef>
                      <a:fillRef idx="0">
                        <a:schemeClr val="dk1"/>
                      </a:fillRef>
                      <a:effectRef idx="2">
                        <a:schemeClr val="dk1"/>
                      </a:effectRef>
                      <a:fontRef idx="minor">
                        <a:schemeClr val="tx1"/>
                      </a:fontRef>
                    </p:style>
                  </p:cxnSp>
                </p:grpSp>
              </p:grpSp>
              <p:sp>
                <p:nvSpPr>
                  <p:cNvPr id="29" name="矩形: 圆顶角 28"/>
                  <p:cNvSpPr/>
                  <p:nvPr/>
                </p:nvSpPr>
                <p:spPr>
                  <a:xfrm>
                    <a:off x="5858542" y="4300177"/>
                    <a:ext cx="2679405" cy="328660"/>
                  </a:xfrm>
                  <a:prstGeom prst="round2Same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zh-CN" altLang="en-US" dirty="0"/>
                      <a:t>政府的教育政策保障</a:t>
                    </a:r>
                    <a:endParaRPr lang="zh-CN" altLang="en-US" dirty="0"/>
                  </a:p>
                </p:txBody>
              </p:sp>
              <p:sp>
                <p:nvSpPr>
                  <p:cNvPr id="42" name="矩形: 圆顶角 41"/>
                  <p:cNvSpPr/>
                  <p:nvPr/>
                </p:nvSpPr>
                <p:spPr>
                  <a:xfrm>
                    <a:off x="5858542" y="4761265"/>
                    <a:ext cx="2679405" cy="328660"/>
                  </a:xfrm>
                  <a:prstGeom prst="round2Same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zh-CN" altLang="en-US" dirty="0"/>
                      <a:t>专业机构的认证保障</a:t>
                    </a:r>
                    <a:endParaRPr lang="zh-CN" altLang="en-US" dirty="0"/>
                  </a:p>
                </p:txBody>
              </p:sp>
              <p:sp>
                <p:nvSpPr>
                  <p:cNvPr id="43" name="矩形: 圆顶角 42"/>
                  <p:cNvSpPr/>
                  <p:nvPr/>
                </p:nvSpPr>
                <p:spPr>
                  <a:xfrm>
                    <a:off x="5862086" y="5178701"/>
                    <a:ext cx="2729020" cy="310472"/>
                  </a:xfrm>
                  <a:prstGeom prst="round2Same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zh-CN" altLang="en-US" dirty="0"/>
                      <a:t>教师培养单位的专业保障</a:t>
                    </a:r>
                    <a:endParaRPr lang="zh-CN" altLang="en-US" dirty="0"/>
                  </a:p>
                </p:txBody>
              </p:sp>
            </p:grpSp>
            <p:sp>
              <p:nvSpPr>
                <p:cNvPr id="47" name="矩形: 圆顶角 46"/>
                <p:cNvSpPr/>
                <p:nvPr/>
              </p:nvSpPr>
              <p:spPr>
                <a:xfrm>
                  <a:off x="5858539" y="6306386"/>
                  <a:ext cx="3317356" cy="255706"/>
                </a:xfrm>
                <a:prstGeom prst="round2Same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zh-CN" altLang="en-US" dirty="0"/>
                    <a:t>我国教师职业道德建设的对策</a:t>
                  </a:r>
                  <a:endParaRPr lang="zh-CN" altLang="en-US" dirty="0"/>
                </a:p>
              </p:txBody>
            </p:sp>
            <p:sp>
              <p:nvSpPr>
                <p:cNvPr id="48" name="矩形: 圆顶角 47"/>
                <p:cNvSpPr/>
                <p:nvPr/>
              </p:nvSpPr>
              <p:spPr>
                <a:xfrm>
                  <a:off x="5858540" y="6598108"/>
                  <a:ext cx="2137144" cy="202014"/>
                </a:xfrm>
                <a:prstGeom prst="round2Same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zh-CN" altLang="en-US" dirty="0"/>
                    <a:t>完善教师评价制度</a:t>
                  </a:r>
                  <a:endParaRPr lang="zh-CN" altLang="en-US" dirty="0"/>
                </a:p>
              </p:txBody>
            </p:sp>
            <p:sp>
              <p:nvSpPr>
                <p:cNvPr id="49" name="矩形: 圆顶角 48"/>
                <p:cNvSpPr/>
                <p:nvPr/>
              </p:nvSpPr>
              <p:spPr>
                <a:xfrm>
                  <a:off x="5858538" y="6012357"/>
                  <a:ext cx="3923411" cy="215305"/>
                </a:xfrm>
                <a:prstGeom prst="round2Same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zh-CN" altLang="en-US" dirty="0"/>
                    <a:t>我国教师职业道德建设中存在的问题</a:t>
                  </a:r>
                  <a:endParaRPr lang="zh-CN" altLang="en-US" dirty="0"/>
                </a:p>
              </p:txBody>
            </p:sp>
          </p:grpSp>
          <p:sp>
            <p:nvSpPr>
              <p:cNvPr id="46" name="矩形: 圆顶角 45"/>
              <p:cNvSpPr/>
              <p:nvPr/>
            </p:nvSpPr>
            <p:spPr>
              <a:xfrm>
                <a:off x="5858539" y="5718845"/>
                <a:ext cx="3317357" cy="226176"/>
              </a:xfrm>
              <a:prstGeom prst="round2Same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zh-CN" altLang="en-US" dirty="0"/>
                  <a:t>我国教师职业道德建设的历史</a:t>
                </a:r>
                <a:endParaRPr lang="zh-CN" altLang="en-US" dirty="0"/>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9"/>
          <p:cNvSpPr/>
          <p:nvPr/>
        </p:nvSpPr>
        <p:spPr>
          <a:xfrm>
            <a:off x="461645" y="368935"/>
            <a:ext cx="6694067" cy="773430"/>
          </a:xfrm>
          <a:prstGeom prst="roundRect">
            <a:avLst>
              <a:gd name="adj" fmla="val 50000"/>
            </a:avLst>
          </a:prstGeom>
          <a:solidFill>
            <a:srgbClr val="F4EDD1"/>
          </a:solidFill>
          <a:ln w="12700" cap="flat" cmpd="sng" algn="ctr">
            <a:noFill/>
            <a:prstDash val="solid"/>
            <a:miter lim="800000"/>
          </a:ln>
          <a:effectLst>
            <a:outerShdw blurRad="254000" dist="63500" dir="5400000" algn="t" rotWithShape="0">
              <a:sysClr val="windowText" lastClr="000000">
                <a:lumMod val="85000"/>
                <a:lumOff val="1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sz="4000" b="1" i="0" u="none" strike="noStrike" kern="0" cap="none" spc="0" normalizeH="0" baseline="0" noProof="0" dirty="0">
                <a:ln>
                  <a:noFill/>
                </a:ln>
                <a:solidFill>
                  <a:schemeClr val="tx1">
                    <a:lumMod val="75000"/>
                    <a:lumOff val="25000"/>
                  </a:schemeClr>
                </a:solidFill>
                <a:effectLst/>
                <a:uLnTx/>
                <a:uFillTx/>
                <a:latin typeface="HelveticaNeue light" panose="00000400000000000000" pitchFamily="2" charset="0"/>
                <a:cs typeface="Segoe UI" panose="020B0502040204020203" pitchFamily="34" charset="0"/>
              </a:rPr>
              <a:t>一、</a:t>
            </a:r>
            <a:r>
              <a:rPr lang="zh-CN" altLang="en-US" sz="4000" b="1" kern="0" dirty="0">
                <a:solidFill>
                  <a:schemeClr val="tx1">
                    <a:lumMod val="75000"/>
                    <a:lumOff val="25000"/>
                  </a:schemeClr>
                </a:solidFill>
                <a:latin typeface="HelveticaNeue light" panose="00000400000000000000" pitchFamily="2" charset="0"/>
                <a:cs typeface="Segoe UI" panose="020B0502040204020203" pitchFamily="34" charset="0"/>
              </a:rPr>
              <a:t>美国教师职业道德建设</a:t>
            </a:r>
            <a:endParaRPr lang="zh-CN" altLang="en-US" sz="4000" b="1" kern="0" dirty="0">
              <a:solidFill>
                <a:schemeClr val="tx1">
                  <a:lumMod val="75000"/>
                  <a:lumOff val="25000"/>
                </a:schemeClr>
              </a:solidFill>
              <a:latin typeface="HelveticaNeue light" panose="00000400000000000000" pitchFamily="2" charset="0"/>
              <a:cs typeface="Segoe UI" panose="020B0502040204020203" pitchFamily="34" charset="0"/>
            </a:endParaRPr>
          </a:p>
        </p:txBody>
      </p:sp>
      <p:sp>
        <p:nvSpPr>
          <p:cNvPr id="23" name="文本框 22"/>
          <p:cNvSpPr txBox="1"/>
          <p:nvPr/>
        </p:nvSpPr>
        <p:spPr>
          <a:xfrm>
            <a:off x="1126386" y="2201260"/>
            <a:ext cx="9939227" cy="2455480"/>
          </a:xfrm>
          <a:prstGeom prst="rect">
            <a:avLst/>
          </a:prstGeom>
          <a:noFill/>
        </p:spPr>
        <p:txBody>
          <a:bodyPr wrap="square" rtlCol="0">
            <a:spAutoFit/>
          </a:bodyPr>
          <a:lstStyle/>
          <a:p>
            <a:pPr marL="285750" indent="-285750" latinLnBrk="0">
              <a:lnSpc>
                <a:spcPct val="150000"/>
              </a:lnSpc>
              <a:buFont typeface="Wingdings" panose="05000000000000000000" charset="0"/>
              <a:buChar char="Ø"/>
            </a:pPr>
            <a:r>
              <a:rPr lang="zh-CN" altLang="en-US" sz="3600" dirty="0">
                <a:latin typeface="楷体" panose="02010609060101010101" charset="-122"/>
                <a:ea typeface="楷体" panose="02010609060101010101" charset="-122"/>
                <a:cs typeface="楷体" panose="02010609060101010101" charset="-122"/>
              </a:rPr>
              <a:t>（一）政府的教育政策保障</a:t>
            </a:r>
            <a:endParaRPr lang="en-US" altLang="zh-CN" sz="3600" dirty="0">
              <a:latin typeface="楷体" panose="02010609060101010101" charset="-122"/>
              <a:ea typeface="楷体" panose="02010609060101010101" charset="-122"/>
              <a:cs typeface="楷体" panose="02010609060101010101" charset="-122"/>
            </a:endParaRPr>
          </a:p>
          <a:p>
            <a:pPr marL="285750" indent="-285750" latinLnBrk="0">
              <a:lnSpc>
                <a:spcPct val="150000"/>
              </a:lnSpc>
              <a:buFont typeface="Wingdings" panose="05000000000000000000" charset="0"/>
              <a:buChar char="Ø"/>
            </a:pPr>
            <a:r>
              <a:rPr lang="zh-CN" altLang="en-US" sz="3600" dirty="0">
                <a:latin typeface="楷体" panose="02010609060101010101" charset="-122"/>
                <a:ea typeface="楷体" panose="02010609060101010101" charset="-122"/>
                <a:cs typeface="楷体" panose="02010609060101010101" charset="-122"/>
              </a:rPr>
              <a:t>（二）专业机构的认证保障</a:t>
            </a:r>
            <a:endParaRPr lang="en-US" altLang="zh-CN" sz="3600" dirty="0">
              <a:latin typeface="楷体" panose="02010609060101010101" charset="-122"/>
              <a:ea typeface="楷体" panose="02010609060101010101" charset="-122"/>
              <a:cs typeface="楷体" panose="02010609060101010101" charset="-122"/>
            </a:endParaRPr>
          </a:p>
          <a:p>
            <a:pPr marL="285750" indent="-285750" latinLnBrk="0">
              <a:lnSpc>
                <a:spcPct val="150000"/>
              </a:lnSpc>
              <a:buFont typeface="Wingdings" panose="05000000000000000000" charset="0"/>
              <a:buChar char="Ø"/>
            </a:pPr>
            <a:r>
              <a:rPr lang="zh-CN" altLang="en-US" sz="3600" dirty="0">
                <a:latin typeface="楷体" panose="02010609060101010101" charset="-122"/>
                <a:ea typeface="楷体" panose="02010609060101010101" charset="-122"/>
                <a:cs typeface="楷体" panose="02010609060101010101" charset="-122"/>
              </a:rPr>
              <a:t>（三）教师培养单位的专业保障</a:t>
            </a:r>
            <a:endParaRPr lang="zh-CN" altLang="en-US" sz="3600" dirty="0">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61520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专题六  中小学教师职业道德建设</a:t>
            </a:r>
            <a:endParaRPr lang="en-US" altLang="zh-CN" sz="3200" b="1" dirty="0">
              <a:solidFill>
                <a:schemeClr val="tx1">
                  <a:lumMod val="75000"/>
                  <a:lumOff val="25000"/>
                </a:schemeClr>
              </a:solidFill>
              <a:latin typeface="Agency FB" panose="020B0503020202020204" pitchFamily="34" charset="0"/>
            </a:endParaRPr>
          </a:p>
        </p:txBody>
      </p:sp>
      <p:sp>
        <p:nvSpPr>
          <p:cNvPr id="2" name="文本框 1"/>
          <p:cNvSpPr txBox="1"/>
          <p:nvPr/>
        </p:nvSpPr>
        <p:spPr>
          <a:xfrm>
            <a:off x="1046189" y="1329070"/>
            <a:ext cx="9803219" cy="5015091"/>
          </a:xfrm>
          <a:prstGeom prst="rect">
            <a:avLst/>
          </a:prstGeom>
          <a:noFill/>
        </p:spPr>
        <p:txBody>
          <a:bodyPr wrap="square" rtlCol="0">
            <a:spAutoFit/>
          </a:bodyPr>
          <a:lstStyle/>
          <a:p>
            <a:pPr marL="0" marR="0" lvl="0" indent="0" algn="just" defTabSz="914400" rtl="0" eaLnBrk="0" fontAlgn="base" latinLnBrk="0" hangingPunct="0">
              <a:lnSpc>
                <a:spcPct val="130000"/>
              </a:lnSpc>
              <a:spcBef>
                <a:spcPct val="0"/>
              </a:spcBef>
              <a:spcAft>
                <a:spcPts val="1200"/>
              </a:spcAft>
              <a:buClrTx/>
              <a:buSzTx/>
              <a:buFontTx/>
              <a:buNone/>
              <a:defRPr/>
            </a:pPr>
            <a:r>
              <a:rPr lang="zh-CN" altLang="en-US" sz="2800" b="1" dirty="0">
                <a:latin typeface="+mn-lt"/>
                <a:ea typeface="+mn-ea"/>
              </a:rPr>
              <a:t>一、美国教师职业道德建设</a:t>
            </a:r>
            <a:endParaRPr lang="zh-CN" altLang="en-US" sz="2800" b="1" dirty="0">
              <a:latin typeface="+mn-lt"/>
              <a:ea typeface="+mn-ea"/>
            </a:endParaRPr>
          </a:p>
          <a:p>
            <a:pPr marL="0" marR="0" lvl="0" indent="457200" algn="just" defTabSz="914400" rtl="0" eaLnBrk="1" fontAlgn="base" latinLnBrk="1" hangingPunct="0">
              <a:lnSpc>
                <a:spcPct val="130000"/>
              </a:lnSpc>
              <a:spcBef>
                <a:spcPct val="0"/>
              </a:spcBef>
              <a:spcAft>
                <a:spcPts val="1200"/>
              </a:spcAft>
              <a:buClrTx/>
              <a:buSzTx/>
              <a:buFontTx/>
              <a:buNone/>
              <a:defRPr/>
            </a:pPr>
            <a:r>
              <a:rPr lang="zh-CN" altLang="en-US" sz="2800" dirty="0">
                <a:latin typeface="+mn-lt"/>
                <a:ea typeface="+mn-ea"/>
              </a:rPr>
              <a:t>（一）政府的教育政策保障</a:t>
            </a:r>
            <a:endParaRPr lang="zh-CN" altLang="en-US" sz="2800" dirty="0">
              <a:latin typeface="+mn-lt"/>
              <a:ea typeface="+mn-ea"/>
            </a:endParaRPr>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400" dirty="0"/>
              <a:t>美国的教育行政体制是由联邦、州和地方三级教育行政机构组成的。</a:t>
            </a:r>
            <a:endParaRPr lang="en-US" altLang="zh-CN" sz="2400" dirty="0"/>
          </a:p>
          <a:p>
            <a:pPr marL="342900" marR="0" lvl="0" indent="-342900" algn="just" defTabSz="914400" rtl="0" eaLnBrk="1" fontAlgn="base" latinLnBrk="1" hangingPunct="0">
              <a:lnSpc>
                <a:spcPct val="150000"/>
              </a:lnSpc>
              <a:spcBef>
                <a:spcPct val="0"/>
              </a:spcBef>
              <a:spcAft>
                <a:spcPts val="1200"/>
              </a:spcAft>
              <a:buClrTx/>
              <a:buSzTx/>
              <a:buFont typeface="Arial" panose="020B0604020202020204" pitchFamily="34" charset="0"/>
              <a:buChar char="•"/>
              <a:defRPr/>
            </a:pPr>
            <a:r>
              <a:rPr lang="zh-CN" altLang="en-US" sz="2400" dirty="0"/>
              <a:t>联邦政府颁布的教育法案中有关教师的条款从主要关注公平过渡到兼顾公平与效率；从主要关注输入因素到兼顾输入因素与输出结果对教师教育质量进行评价；通过建立完善的信息采集和质量报告制度，加强对政策实施效果的监控；越来越注重临床实践在教师教育中的作用。</a:t>
            </a:r>
            <a:endParaRPr lang="en-US" altLang="zh-CN" sz="2400" dirty="0"/>
          </a:p>
        </p:txBody>
      </p:sp>
      <p:cxnSp>
        <p:nvCxnSpPr>
          <p:cNvPr id="4" name="直接箭头连接符 3"/>
          <p:cNvCxnSpPr/>
          <p:nvPr/>
        </p:nvCxnSpPr>
        <p:spPr>
          <a:xfrm>
            <a:off x="829340" y="910213"/>
            <a:ext cx="61881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61520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专题六  中小学教师职业道德建设</a:t>
            </a:r>
            <a:endParaRPr lang="en-US" altLang="zh-CN" sz="3200" b="1" dirty="0">
              <a:solidFill>
                <a:schemeClr val="tx1">
                  <a:lumMod val="75000"/>
                  <a:lumOff val="25000"/>
                </a:schemeClr>
              </a:solidFill>
              <a:latin typeface="Agency FB" panose="020B0503020202020204" pitchFamily="34" charset="0"/>
            </a:endParaRPr>
          </a:p>
        </p:txBody>
      </p:sp>
      <p:sp>
        <p:nvSpPr>
          <p:cNvPr id="2" name="文本框 1"/>
          <p:cNvSpPr txBox="1"/>
          <p:nvPr/>
        </p:nvSpPr>
        <p:spPr>
          <a:xfrm>
            <a:off x="1046189" y="1329070"/>
            <a:ext cx="9803219" cy="5151795"/>
          </a:xfrm>
          <a:prstGeom prst="rect">
            <a:avLst/>
          </a:prstGeom>
          <a:noFill/>
        </p:spPr>
        <p:txBody>
          <a:bodyPr wrap="square" rtlCol="0">
            <a:spAutoFit/>
          </a:bodyPr>
          <a:lstStyle/>
          <a:p>
            <a:pPr marL="0" marR="0" lvl="0" indent="457200" algn="just" defTabSz="914400" rtl="0" eaLnBrk="1" fontAlgn="base" latinLnBrk="1" hangingPunct="0">
              <a:lnSpc>
                <a:spcPct val="130000"/>
              </a:lnSpc>
              <a:spcBef>
                <a:spcPct val="0"/>
              </a:spcBef>
              <a:spcAft>
                <a:spcPts val="1200"/>
              </a:spcAft>
              <a:buClrTx/>
              <a:buSzTx/>
              <a:buFontTx/>
              <a:buNone/>
              <a:defRPr/>
            </a:pPr>
            <a:r>
              <a:rPr lang="zh-CN" altLang="en-US" sz="2800" dirty="0">
                <a:latin typeface="+mn-lt"/>
                <a:ea typeface="+mn-ea"/>
              </a:rPr>
              <a:t>（一）政府的教育政策保障</a:t>
            </a:r>
            <a:endParaRPr lang="zh-CN" altLang="en-US" sz="2800" dirty="0">
              <a:latin typeface="+mn-lt"/>
              <a:ea typeface="+mn-ea"/>
            </a:endParaRPr>
          </a:p>
          <a:p>
            <a:pPr marL="342900" indent="-342900" algn="just" eaLnBrk="1" latinLnBrk="1">
              <a:lnSpc>
                <a:spcPct val="150000"/>
              </a:lnSpc>
              <a:spcAft>
                <a:spcPts val="1200"/>
              </a:spcAft>
              <a:buFont typeface="Arial" panose="020B0604020202020204" pitchFamily="34" charset="0"/>
              <a:buChar char="•"/>
              <a:defRPr/>
            </a:pPr>
            <a:r>
              <a:rPr lang="zh-CN" altLang="en-US" sz="2400" dirty="0"/>
              <a:t>美国教育的主导权主要在州，州教育主管部门通过出台政策文件，制定相应的教育标准，规定教师资格认证的标准及教师评价等措施保障教师的质量。同时，州将联邦政府的法案根据本州情况进行细化，以获得联邦政府的拨款。如</a:t>
            </a:r>
            <a:r>
              <a:rPr lang="en-US" altLang="zh-CN" sz="2400" dirty="0"/>
              <a:t>《</a:t>
            </a:r>
            <a:r>
              <a:rPr lang="zh-CN" altLang="en-US" sz="2400" dirty="0"/>
              <a:t>不让一个孩子掉队法</a:t>
            </a:r>
            <a:r>
              <a:rPr lang="en-US" altLang="zh-CN" sz="2400" dirty="0"/>
              <a:t>》</a:t>
            </a:r>
            <a:r>
              <a:rPr lang="zh-CN" altLang="en-US" sz="2400" dirty="0"/>
              <a:t>规定了高质量教师要具备学士学位或者取得州教师资格证书，但是因为教师资格证书的标准是由州制定的，因此即便是联邦政府的法案，其具体实施和规定仍然是由州决定的，只要州的相关规定与联邦政府的法案不相抵触即可。</a:t>
            </a:r>
            <a:endParaRPr lang="en-US" altLang="zh-CN" sz="2400" dirty="0"/>
          </a:p>
        </p:txBody>
      </p:sp>
      <p:cxnSp>
        <p:nvCxnSpPr>
          <p:cNvPr id="4" name="直接箭头连接符 3"/>
          <p:cNvCxnSpPr/>
          <p:nvPr/>
        </p:nvCxnSpPr>
        <p:spPr>
          <a:xfrm>
            <a:off x="829340" y="910213"/>
            <a:ext cx="61881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61520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专题六  中小学教师职业道德建设</a:t>
            </a:r>
            <a:endParaRPr lang="en-US" altLang="zh-CN" sz="3200" b="1" dirty="0">
              <a:solidFill>
                <a:schemeClr val="tx1">
                  <a:lumMod val="75000"/>
                  <a:lumOff val="25000"/>
                </a:schemeClr>
              </a:solidFill>
              <a:latin typeface="Agency FB" panose="020B0503020202020204" pitchFamily="34" charset="0"/>
            </a:endParaRPr>
          </a:p>
        </p:txBody>
      </p:sp>
      <p:sp>
        <p:nvSpPr>
          <p:cNvPr id="2" name="文本框 1"/>
          <p:cNvSpPr txBox="1"/>
          <p:nvPr/>
        </p:nvSpPr>
        <p:spPr>
          <a:xfrm>
            <a:off x="1046189" y="1329070"/>
            <a:ext cx="9803219" cy="4775025"/>
          </a:xfrm>
          <a:prstGeom prst="rect">
            <a:avLst/>
          </a:prstGeom>
          <a:noFill/>
        </p:spPr>
        <p:txBody>
          <a:bodyPr wrap="square" rtlCol="0">
            <a:spAutoFit/>
          </a:bodyPr>
          <a:lstStyle/>
          <a:p>
            <a:pPr marL="0" marR="0" lvl="0" indent="457200" algn="just" defTabSz="914400" rtl="0" eaLnBrk="1" fontAlgn="base" latinLnBrk="1" hangingPunct="0">
              <a:lnSpc>
                <a:spcPct val="130000"/>
              </a:lnSpc>
              <a:spcBef>
                <a:spcPct val="0"/>
              </a:spcBef>
              <a:spcAft>
                <a:spcPts val="1200"/>
              </a:spcAft>
              <a:buClrTx/>
              <a:buSzTx/>
              <a:buFontTx/>
              <a:buNone/>
              <a:defRPr/>
            </a:pPr>
            <a:r>
              <a:rPr lang="zh-CN" altLang="en-US" sz="2800" dirty="0">
                <a:latin typeface="+mn-lt"/>
                <a:ea typeface="+mn-ea"/>
              </a:rPr>
              <a:t>（一）政府的教育政策保障</a:t>
            </a:r>
            <a:endParaRPr lang="zh-CN" altLang="en-US" sz="2800" dirty="0">
              <a:latin typeface="+mn-lt"/>
              <a:ea typeface="+mn-ea"/>
            </a:endParaRPr>
          </a:p>
          <a:p>
            <a:pPr marL="342900" marR="0" lvl="0" indent="-342900" algn="just" defTabSz="914400" rtl="0" eaLnBrk="1" fontAlgn="base" latinLnBrk="1" hangingPunct="0">
              <a:lnSpc>
                <a:spcPct val="150000"/>
              </a:lnSpc>
              <a:spcBef>
                <a:spcPct val="0"/>
              </a:spcBef>
              <a:spcAft>
                <a:spcPts val="1200"/>
              </a:spcAft>
              <a:buClrTx/>
              <a:buSzTx/>
              <a:buFont typeface="Arial" panose="020B0604020202020204" pitchFamily="34" charset="0"/>
              <a:buChar char="•"/>
              <a:defRPr/>
            </a:pPr>
            <a:r>
              <a:rPr lang="zh-CN" altLang="en-US" sz="2400" dirty="0"/>
              <a:t>学区是州最基层的教育行政单位，是直接经营管理学校的地方公共团体。作为州的教育管理工具，学区只能在州教育法律法规之下开展工作，执行州教育政策，对州内公共教育进行行政管理。</a:t>
            </a:r>
            <a:endParaRPr lang="en-US" altLang="zh-CN" sz="2400" dirty="0"/>
          </a:p>
          <a:p>
            <a:pPr marL="342900" marR="0" lvl="0" indent="-342900" algn="just" defTabSz="914400" rtl="0" eaLnBrk="1" fontAlgn="base" latinLnBrk="1" hangingPunct="0">
              <a:lnSpc>
                <a:spcPct val="150000"/>
              </a:lnSpc>
              <a:spcBef>
                <a:spcPct val="0"/>
              </a:spcBef>
              <a:spcAft>
                <a:spcPts val="1200"/>
              </a:spcAft>
              <a:buClrTx/>
              <a:buSzTx/>
              <a:buFont typeface="Arial" panose="020B0604020202020204" pitchFamily="34" charset="0"/>
              <a:buChar char="•"/>
              <a:defRPr/>
            </a:pPr>
            <a:r>
              <a:rPr lang="zh-CN" altLang="en-US" sz="2400" dirty="0"/>
              <a:t>总体而言，无论是联邦、州还是学区，都没有制定专门的教师职业道德规范方面的法律或文件，而是从教师素养的整体出发，通过促进教师的专业发展来实现教师整体素养的提升，进而实现教育质量的全面发展。</a:t>
            </a:r>
            <a:endParaRPr lang="en-US" altLang="zh-CN" sz="2400" dirty="0"/>
          </a:p>
        </p:txBody>
      </p:sp>
      <p:cxnSp>
        <p:nvCxnSpPr>
          <p:cNvPr id="4" name="直接箭头连接符 3"/>
          <p:cNvCxnSpPr/>
          <p:nvPr/>
        </p:nvCxnSpPr>
        <p:spPr>
          <a:xfrm>
            <a:off x="829340" y="910213"/>
            <a:ext cx="61881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61520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专题六  中小学教师职业道德建设</a:t>
            </a:r>
            <a:endParaRPr lang="en-US" altLang="zh-CN" sz="3200" b="1" dirty="0">
              <a:solidFill>
                <a:schemeClr val="tx1">
                  <a:lumMod val="75000"/>
                  <a:lumOff val="25000"/>
                </a:schemeClr>
              </a:solidFill>
              <a:latin typeface="Agency FB" panose="020B0503020202020204" pitchFamily="34" charset="0"/>
            </a:endParaRPr>
          </a:p>
        </p:txBody>
      </p:sp>
      <p:sp>
        <p:nvSpPr>
          <p:cNvPr id="2" name="文本框 1"/>
          <p:cNvSpPr txBox="1"/>
          <p:nvPr/>
        </p:nvSpPr>
        <p:spPr>
          <a:xfrm>
            <a:off x="907966" y="906026"/>
            <a:ext cx="9803219" cy="6036909"/>
          </a:xfrm>
          <a:prstGeom prst="rect">
            <a:avLst/>
          </a:prstGeom>
          <a:noFill/>
        </p:spPr>
        <p:txBody>
          <a:bodyPr wrap="square" rtlCol="0">
            <a:spAutoFit/>
          </a:bodyPr>
          <a:lstStyle/>
          <a:p>
            <a:pPr marL="0" marR="0" lvl="0" indent="457200" algn="just" defTabSz="914400" rtl="0" eaLnBrk="1" fontAlgn="base" latinLnBrk="1" hangingPunct="0">
              <a:lnSpc>
                <a:spcPct val="130000"/>
              </a:lnSpc>
              <a:spcBef>
                <a:spcPct val="0"/>
              </a:spcBef>
              <a:spcAft>
                <a:spcPts val="1200"/>
              </a:spcAft>
              <a:buClrTx/>
              <a:buSzTx/>
              <a:buFontTx/>
              <a:buNone/>
              <a:defRPr/>
            </a:pPr>
            <a:r>
              <a:rPr lang="zh-CN" altLang="en-US" sz="2800" dirty="0">
                <a:latin typeface="+mn-lt"/>
                <a:ea typeface="+mn-ea"/>
              </a:rPr>
              <a:t>（二）专业机构的认证保障</a:t>
            </a:r>
            <a:endParaRPr lang="zh-CN" altLang="en-US" sz="2800" dirty="0">
              <a:latin typeface="+mn-lt"/>
              <a:ea typeface="+mn-ea"/>
            </a:endParaRPr>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400" dirty="0"/>
              <a:t>专业发展的一个非常重要的标志就是有独立自主的专业组织或机构，由专业人士而非外行决定本专业及其从业人员应该具备的关键素养。目前，美国已形成了完整的教师教育认证体系，从对教师职前培养机构的专业认证组织，到对新教师的专业认证机构，再到优秀教师的专业认证部门，形成了三位一体的专业认证体系，它包括：</a:t>
            </a:r>
            <a:endParaRPr lang="en-US" altLang="zh-CN" sz="24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en-US" altLang="zh-CN" sz="2400" dirty="0"/>
              <a:t>1.</a:t>
            </a:r>
            <a:r>
              <a:rPr lang="zh-CN" altLang="en-US" sz="2400" dirty="0"/>
              <a:t>全美教师教育认证委员会（</a:t>
            </a:r>
            <a:r>
              <a:rPr lang="en-US" altLang="zh-CN" sz="2400" dirty="0"/>
              <a:t>National Council for Accreditation of Teacher Education, NCATE</a:t>
            </a:r>
            <a:r>
              <a:rPr lang="zh-CN" altLang="en-US" sz="2400" dirty="0"/>
              <a:t>）</a:t>
            </a:r>
            <a:endParaRPr lang="en-US" altLang="zh-CN" sz="24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en-US" altLang="zh-CN" sz="2400" dirty="0"/>
              <a:t>2.</a:t>
            </a:r>
            <a:r>
              <a:rPr lang="zh-CN" altLang="en-US" sz="2400" dirty="0"/>
              <a:t>州际新教师评估与支持联盟（</a:t>
            </a:r>
            <a:r>
              <a:rPr lang="en-US" altLang="zh-CN" sz="2400" dirty="0"/>
              <a:t>Interstate New Teacher </a:t>
            </a:r>
            <a:r>
              <a:rPr lang="en-US" altLang="zh-CN" sz="2400" dirty="0" err="1"/>
              <a:t>Assessme-nt</a:t>
            </a:r>
            <a:r>
              <a:rPr lang="en-US" altLang="zh-CN" sz="2400" dirty="0"/>
              <a:t> and Support Consortium, INTASC</a:t>
            </a:r>
            <a:r>
              <a:rPr lang="zh-CN" altLang="en-US" sz="2400" dirty="0"/>
              <a:t>）</a:t>
            </a:r>
            <a:endParaRPr lang="en-US" altLang="zh-CN" sz="2400" dirty="0"/>
          </a:p>
        </p:txBody>
      </p:sp>
      <p:cxnSp>
        <p:nvCxnSpPr>
          <p:cNvPr id="4" name="直接箭头连接符 3"/>
          <p:cNvCxnSpPr/>
          <p:nvPr/>
        </p:nvCxnSpPr>
        <p:spPr>
          <a:xfrm>
            <a:off x="829340" y="910213"/>
            <a:ext cx="61881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61520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专题六  中小学教师职业道德建设</a:t>
            </a:r>
            <a:endParaRPr lang="en-US" altLang="zh-CN" sz="3200" b="1" dirty="0">
              <a:solidFill>
                <a:schemeClr val="tx1">
                  <a:lumMod val="75000"/>
                  <a:lumOff val="25000"/>
                </a:schemeClr>
              </a:solidFill>
              <a:latin typeface="Agency FB" panose="020B0503020202020204" pitchFamily="34" charset="0"/>
            </a:endParaRPr>
          </a:p>
        </p:txBody>
      </p:sp>
      <p:sp>
        <p:nvSpPr>
          <p:cNvPr id="2" name="文本框 1"/>
          <p:cNvSpPr txBox="1"/>
          <p:nvPr/>
        </p:nvSpPr>
        <p:spPr>
          <a:xfrm>
            <a:off x="1046189" y="1184909"/>
            <a:ext cx="9803219" cy="4505464"/>
          </a:xfrm>
          <a:prstGeom prst="rect">
            <a:avLst/>
          </a:prstGeom>
          <a:noFill/>
        </p:spPr>
        <p:txBody>
          <a:bodyPr wrap="square" rtlCol="0">
            <a:spAutoFit/>
          </a:bodyPr>
          <a:lstStyle/>
          <a:p>
            <a:pPr marL="0" marR="0" lvl="0" indent="457200" algn="just" defTabSz="914400" rtl="0" eaLnBrk="1" fontAlgn="base" latinLnBrk="1" hangingPunct="0">
              <a:lnSpc>
                <a:spcPct val="130000"/>
              </a:lnSpc>
              <a:spcBef>
                <a:spcPct val="0"/>
              </a:spcBef>
              <a:spcAft>
                <a:spcPts val="1200"/>
              </a:spcAft>
              <a:buClrTx/>
              <a:buSzTx/>
              <a:buFontTx/>
              <a:buNone/>
              <a:defRPr/>
            </a:pPr>
            <a:r>
              <a:rPr lang="zh-CN" altLang="en-US" sz="2800" dirty="0">
                <a:latin typeface="+mn-lt"/>
                <a:ea typeface="+mn-ea"/>
              </a:rPr>
              <a:t>（二）专业机构的认证保障</a:t>
            </a:r>
            <a:endParaRPr lang="zh-CN" altLang="en-US" sz="2800" dirty="0">
              <a:latin typeface="+mn-lt"/>
              <a:ea typeface="+mn-ea"/>
            </a:endParaRPr>
          </a:p>
          <a:p>
            <a:pPr indent="457200" algn="just" eaLnBrk="1" latinLnBrk="1">
              <a:lnSpc>
                <a:spcPct val="150000"/>
              </a:lnSpc>
              <a:spcAft>
                <a:spcPts val="1200"/>
              </a:spcAft>
              <a:defRPr/>
            </a:pPr>
            <a:r>
              <a:rPr lang="en-US" altLang="zh-CN" sz="2400" dirty="0"/>
              <a:t>3.</a:t>
            </a:r>
            <a:r>
              <a:rPr lang="zh-CN" altLang="en-US" sz="2400" dirty="0"/>
              <a:t>美国国家专业教学标准委员会（</a:t>
            </a:r>
            <a:r>
              <a:rPr lang="en-US" altLang="zh-CN" sz="2400" dirty="0"/>
              <a:t>National Board for Profession-al Teaching Standards, NBPTS</a:t>
            </a:r>
            <a:r>
              <a:rPr lang="zh-CN" altLang="en-US" sz="2400" dirty="0"/>
              <a:t>）</a:t>
            </a:r>
            <a:endParaRPr lang="en-US" altLang="zh-CN" sz="2400" dirty="0"/>
          </a:p>
          <a:p>
            <a:pPr indent="457200" algn="just" eaLnBrk="1" latinLnBrk="1">
              <a:lnSpc>
                <a:spcPct val="150000"/>
              </a:lnSpc>
              <a:spcAft>
                <a:spcPts val="1200"/>
              </a:spcAft>
              <a:defRPr/>
            </a:pPr>
            <a:r>
              <a:rPr lang="en-US" altLang="zh-CN" sz="2400" dirty="0"/>
              <a:t>4.</a:t>
            </a:r>
            <a:r>
              <a:rPr lang="zh-CN" altLang="en-US" sz="2400" dirty="0"/>
              <a:t>教师教育认证委员会（</a:t>
            </a:r>
            <a:r>
              <a:rPr lang="en-US" altLang="zh-CN" sz="2400" dirty="0"/>
              <a:t>NCATE,INTASC,NBPTS;TEAC,ABCTE</a:t>
            </a:r>
            <a:r>
              <a:rPr lang="zh-CN" altLang="en-US" sz="2400" dirty="0"/>
              <a:t>）</a:t>
            </a:r>
            <a:endParaRPr lang="en-US" altLang="zh-CN" sz="2400" dirty="0"/>
          </a:p>
          <a:p>
            <a:pPr indent="457200" algn="just" eaLnBrk="1" latinLnBrk="1">
              <a:lnSpc>
                <a:spcPct val="150000"/>
              </a:lnSpc>
              <a:spcAft>
                <a:spcPts val="1200"/>
              </a:spcAft>
              <a:defRPr/>
            </a:pPr>
            <a:r>
              <a:rPr lang="en-US" altLang="zh-CN" sz="2400" dirty="0"/>
              <a:t>5.</a:t>
            </a:r>
            <a:r>
              <a:rPr lang="zh-CN" altLang="en-US" sz="2400" dirty="0"/>
              <a:t>美国优质教师证书委员会（</a:t>
            </a:r>
            <a:r>
              <a:rPr lang="en-US" altLang="zh-CN" sz="2400" dirty="0"/>
              <a:t>American Board for Certification of Teacher Excellence, ABCTE</a:t>
            </a:r>
            <a:r>
              <a:rPr lang="zh-CN" altLang="en-US" sz="2400" dirty="0"/>
              <a:t>）</a:t>
            </a:r>
            <a:endParaRPr lang="en-US" altLang="zh-CN" sz="2400" dirty="0"/>
          </a:p>
          <a:p>
            <a:pPr indent="457200" algn="just" eaLnBrk="1" latinLnBrk="1">
              <a:lnSpc>
                <a:spcPct val="150000"/>
              </a:lnSpc>
              <a:spcAft>
                <a:spcPts val="1200"/>
              </a:spcAft>
              <a:defRPr/>
            </a:pPr>
            <a:r>
              <a:rPr lang="en-US" altLang="zh-CN" sz="2400" dirty="0"/>
              <a:t>6.</a:t>
            </a:r>
            <a:r>
              <a:rPr lang="zh-CN" altLang="en-US" sz="2400" dirty="0"/>
              <a:t>美国教育协会（</a:t>
            </a:r>
            <a:r>
              <a:rPr lang="en-US" altLang="zh-CN" sz="2400" dirty="0"/>
              <a:t>National Education Association, NEA</a:t>
            </a:r>
            <a:r>
              <a:rPr lang="zh-CN" altLang="en-US" sz="2400" dirty="0"/>
              <a:t>）</a:t>
            </a:r>
            <a:endParaRPr lang="en-US" altLang="zh-CN" sz="2400" dirty="0"/>
          </a:p>
        </p:txBody>
      </p:sp>
      <p:cxnSp>
        <p:nvCxnSpPr>
          <p:cNvPr id="4" name="直接箭头连接符 3"/>
          <p:cNvCxnSpPr/>
          <p:nvPr/>
        </p:nvCxnSpPr>
        <p:spPr>
          <a:xfrm>
            <a:off x="829340" y="910213"/>
            <a:ext cx="61881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61520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专题六  中小学教师职业道德建设</a:t>
            </a:r>
            <a:endParaRPr lang="en-US" altLang="zh-CN" sz="3200" b="1" dirty="0">
              <a:solidFill>
                <a:schemeClr val="tx1">
                  <a:lumMod val="75000"/>
                  <a:lumOff val="25000"/>
                </a:schemeClr>
              </a:solidFill>
              <a:latin typeface="Agency FB" panose="020B0503020202020204" pitchFamily="34" charset="0"/>
            </a:endParaRPr>
          </a:p>
        </p:txBody>
      </p:sp>
      <p:sp>
        <p:nvSpPr>
          <p:cNvPr id="2" name="文本框 1"/>
          <p:cNvSpPr txBox="1"/>
          <p:nvPr/>
        </p:nvSpPr>
        <p:spPr>
          <a:xfrm>
            <a:off x="1046189" y="1184909"/>
            <a:ext cx="9803219" cy="4928913"/>
          </a:xfrm>
          <a:prstGeom prst="rect">
            <a:avLst/>
          </a:prstGeom>
          <a:noFill/>
        </p:spPr>
        <p:txBody>
          <a:bodyPr wrap="square" rtlCol="0">
            <a:spAutoFit/>
          </a:bodyPr>
          <a:lstStyle/>
          <a:p>
            <a:pPr marL="0" marR="0" lvl="0" indent="457200" algn="just" defTabSz="914400" rtl="0" eaLnBrk="1" fontAlgn="base" latinLnBrk="1" hangingPunct="0">
              <a:lnSpc>
                <a:spcPct val="130000"/>
              </a:lnSpc>
              <a:spcBef>
                <a:spcPct val="0"/>
              </a:spcBef>
              <a:spcAft>
                <a:spcPts val="1200"/>
              </a:spcAft>
              <a:buClrTx/>
              <a:buSzTx/>
              <a:buFontTx/>
              <a:buNone/>
              <a:defRPr/>
            </a:pPr>
            <a:r>
              <a:rPr lang="zh-CN" altLang="en-US" sz="2800" dirty="0">
                <a:latin typeface="+mn-lt"/>
                <a:ea typeface="+mn-ea"/>
              </a:rPr>
              <a:t>（三）教师培养单位的专业保障</a:t>
            </a:r>
            <a:endParaRPr lang="zh-CN" altLang="en-US" sz="2800" dirty="0">
              <a:latin typeface="+mn-lt"/>
              <a:ea typeface="+mn-ea"/>
            </a:endParaRPr>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400" dirty="0"/>
              <a:t>教师素质和质量的改善最终还需落实到教师培养单位。美国教师培养单位主要通过以下方式培养教师的专业道德：</a:t>
            </a:r>
            <a:endParaRPr lang="en-US" altLang="zh-CN" sz="24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en-US" altLang="zh-CN" sz="2400" dirty="0"/>
              <a:t>1.</a:t>
            </a:r>
            <a:r>
              <a:rPr lang="zh-CN" altLang="en-US" sz="2400" dirty="0"/>
              <a:t>走向实践，强调理论与实践相结合。</a:t>
            </a:r>
            <a:endParaRPr lang="en-US" altLang="zh-CN" sz="24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400" dirty="0"/>
              <a:t>单纯通过道德理论的学习是很难深入师范生内心的，往往成为一种说教，其效果并不尽如人意。而将尊重学生差异、热爱学生、与同事友好相处等教师职业道德规范的基本内容的学习和掌握融入见习和实习中，通过师范生的切身体会，强化其认同。</a:t>
            </a:r>
            <a:endParaRPr lang="en-US" altLang="zh-CN" sz="2400" dirty="0"/>
          </a:p>
        </p:txBody>
      </p:sp>
      <p:cxnSp>
        <p:nvCxnSpPr>
          <p:cNvPr id="4" name="直接箭头连接符 3"/>
          <p:cNvCxnSpPr/>
          <p:nvPr/>
        </p:nvCxnSpPr>
        <p:spPr>
          <a:xfrm>
            <a:off x="829340" y="910213"/>
            <a:ext cx="61881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61520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专题六  中小学教师职业道德建设</a:t>
            </a:r>
            <a:endParaRPr lang="en-US" altLang="zh-CN" sz="3200" b="1" dirty="0">
              <a:solidFill>
                <a:schemeClr val="tx1">
                  <a:lumMod val="75000"/>
                  <a:lumOff val="25000"/>
                </a:schemeClr>
              </a:solidFill>
              <a:latin typeface="Agency FB" panose="020B0503020202020204" pitchFamily="34" charset="0"/>
            </a:endParaRPr>
          </a:p>
        </p:txBody>
      </p:sp>
      <p:sp>
        <p:nvSpPr>
          <p:cNvPr id="2" name="文本框 1"/>
          <p:cNvSpPr txBox="1"/>
          <p:nvPr/>
        </p:nvSpPr>
        <p:spPr>
          <a:xfrm>
            <a:off x="748478" y="791504"/>
            <a:ext cx="9803219" cy="6875344"/>
          </a:xfrm>
          <a:prstGeom prst="rect">
            <a:avLst/>
          </a:prstGeom>
          <a:noFill/>
        </p:spPr>
        <p:txBody>
          <a:bodyPr wrap="square" rtlCol="0">
            <a:spAutoFit/>
          </a:bodyPr>
          <a:lstStyle/>
          <a:p>
            <a:pPr marL="0" marR="0" lvl="0" indent="457200" algn="just" defTabSz="914400" rtl="0" eaLnBrk="1" fontAlgn="base" latinLnBrk="1" hangingPunct="0">
              <a:lnSpc>
                <a:spcPct val="130000"/>
              </a:lnSpc>
              <a:spcBef>
                <a:spcPct val="0"/>
              </a:spcBef>
              <a:spcAft>
                <a:spcPts val="1200"/>
              </a:spcAft>
              <a:buClrTx/>
              <a:buSzTx/>
              <a:buFontTx/>
              <a:buNone/>
              <a:defRPr/>
            </a:pPr>
            <a:r>
              <a:rPr lang="zh-CN" altLang="en-US" sz="2800" dirty="0">
                <a:latin typeface="+mn-lt"/>
                <a:ea typeface="+mn-ea"/>
              </a:rPr>
              <a:t>（三）教师培养单位的专业保障</a:t>
            </a:r>
            <a:endParaRPr lang="zh-CN" altLang="en-US" sz="2800" dirty="0">
              <a:latin typeface="+mn-lt"/>
              <a:ea typeface="+mn-ea"/>
            </a:endParaRPr>
          </a:p>
          <a:p>
            <a:pPr indent="457200" algn="just" eaLnBrk="1" latinLnBrk="1">
              <a:lnSpc>
                <a:spcPct val="150000"/>
              </a:lnSpc>
              <a:spcAft>
                <a:spcPts val="1200"/>
              </a:spcAft>
              <a:defRPr/>
            </a:pPr>
            <a:r>
              <a:rPr lang="en-US" altLang="zh-CN" sz="2400" dirty="0"/>
              <a:t>2.</a:t>
            </a:r>
            <a:r>
              <a:rPr lang="zh-CN" altLang="en-US" sz="2400" dirty="0"/>
              <a:t>组建教师教育共同体，保障教师的培养质量。</a:t>
            </a:r>
            <a:endParaRPr lang="en-US" altLang="zh-CN" sz="2400" dirty="0"/>
          </a:p>
          <a:p>
            <a:pPr indent="457200" algn="just" eaLnBrk="1" latinLnBrk="1">
              <a:lnSpc>
                <a:spcPct val="150000"/>
              </a:lnSpc>
              <a:spcAft>
                <a:spcPts val="1200"/>
              </a:spcAft>
              <a:defRPr/>
            </a:pPr>
            <a:r>
              <a:rPr lang="zh-CN" altLang="en-US" sz="2400" dirty="0"/>
              <a:t>教师教育共同体不仅关注教师知识、技能的提升，而且通过在教育类课程中融入教师职业道德的相关内容，以及在见习、实习中从中小学指导教师和自己的实践中学习和提升其职业道德水平。</a:t>
            </a:r>
            <a:endParaRPr lang="en-US" altLang="zh-CN" sz="2400" dirty="0"/>
          </a:p>
          <a:p>
            <a:pPr indent="457200" algn="just" eaLnBrk="1" latinLnBrk="1">
              <a:lnSpc>
                <a:spcPct val="150000"/>
              </a:lnSpc>
              <a:spcAft>
                <a:spcPts val="1200"/>
              </a:spcAft>
              <a:defRPr/>
            </a:pPr>
            <a:r>
              <a:rPr lang="en-US" altLang="zh-CN" sz="2400" dirty="0"/>
              <a:t>3.</a:t>
            </a:r>
            <a:r>
              <a:rPr lang="zh-CN" altLang="en-US" sz="2400" dirty="0"/>
              <a:t>注重多元文化教育。</a:t>
            </a:r>
            <a:endParaRPr lang="en-US" altLang="zh-CN" sz="2400" dirty="0"/>
          </a:p>
          <a:p>
            <a:pPr indent="457200" algn="just" eaLnBrk="1" latinLnBrk="1">
              <a:lnSpc>
                <a:spcPct val="150000"/>
              </a:lnSpc>
              <a:spcAft>
                <a:spcPts val="1200"/>
              </a:spcAft>
              <a:defRPr/>
            </a:pPr>
            <a:r>
              <a:rPr lang="zh-CN" altLang="en-US" sz="2400" dirty="0"/>
              <a:t>美国教师培养单位通过专门的多元文化课程、将多元文化内容和精神渗透进教师培养方案和其他课程中等方式全面提升美国师范生的多元文化意识、知识和能力，对他们将来在面对来自不同文化、种族学生时恰当地教学及与学生相处提供了必要的知识和技能。</a:t>
            </a:r>
            <a:endParaRPr lang="en-US" altLang="zh-CN" sz="2400" dirty="0"/>
          </a:p>
          <a:p>
            <a:pPr marL="0" marR="0" lvl="0" indent="457200" algn="just" defTabSz="914400" rtl="0" eaLnBrk="1" fontAlgn="base" latinLnBrk="1" hangingPunct="0">
              <a:lnSpc>
                <a:spcPct val="150000"/>
              </a:lnSpc>
              <a:spcBef>
                <a:spcPct val="0"/>
              </a:spcBef>
              <a:spcAft>
                <a:spcPts val="1200"/>
              </a:spcAft>
              <a:buClrTx/>
              <a:buSzTx/>
              <a:buFontTx/>
              <a:buNone/>
              <a:defRPr/>
            </a:pPr>
            <a:endParaRPr lang="en-US" altLang="zh-CN" sz="2400" dirty="0">
              <a:latin typeface="楷体" panose="02010609060101010101" charset="-122"/>
              <a:ea typeface="楷体" panose="02010609060101010101" charset="-122"/>
            </a:endParaRPr>
          </a:p>
        </p:txBody>
      </p:sp>
      <p:cxnSp>
        <p:nvCxnSpPr>
          <p:cNvPr id="4" name="直接箭头连接符 3"/>
          <p:cNvCxnSpPr/>
          <p:nvPr/>
        </p:nvCxnSpPr>
        <p:spPr>
          <a:xfrm>
            <a:off x="829340" y="910213"/>
            <a:ext cx="61881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专题一 教育学的学科立场</a:t>
            </a:r>
            <a:endParaRPr lang="zh-CN" altLang="en-US" sz="2800" b="1" dirty="0">
              <a:solidFill>
                <a:schemeClr val="tx1">
                  <a:lumMod val="50000"/>
                  <a:lumOff val="50000"/>
                </a:schemeClr>
              </a:solidFill>
              <a:latin typeface="Agency FB" panose="020B0503020202020204" pitchFamily="34" charset="0"/>
            </a:endParaRPr>
          </a:p>
        </p:txBody>
      </p:sp>
      <p:sp>
        <p:nvSpPr>
          <p:cNvPr id="2" name="文本框 1"/>
          <p:cNvSpPr txBox="1"/>
          <p:nvPr/>
        </p:nvSpPr>
        <p:spPr>
          <a:xfrm>
            <a:off x="361315" y="1736725"/>
            <a:ext cx="11469370" cy="4569460"/>
          </a:xfrm>
          <a:prstGeom prst="rect">
            <a:avLst/>
          </a:prstGeom>
          <a:noFill/>
        </p:spPr>
        <p:txBody>
          <a:bodyPr wrap="square" rtlCol="0">
            <a:spAutoFit/>
          </a:bodyPr>
          <a:p>
            <a:pPr marL="0" indent="685800" algn="just" latinLnBrk="0">
              <a:lnSpc>
                <a:spcPct val="130000"/>
              </a:lnSpc>
              <a:spcAft>
                <a:spcPts val="0"/>
              </a:spcAft>
              <a:buFont typeface="Wingdings" panose="05000000000000000000" charset="0"/>
              <a:buNone/>
              <a:extLst>
                <a:ext uri="{35155182-B16C-46BC-9424-99874614C6A1}">
                  <wpsdc:indentchars xmlns:wpsdc="http://www.wps.cn/officeDocument/2017/drawingmlCustomData" val="200" checksum="3023054669"/>
                </a:ext>
              </a:extLst>
            </a:pPr>
            <a:r>
              <a:rPr lang="en-US" altLang="zh-CN" sz="2800" spc="-100">
                <a:solidFill>
                  <a:schemeClr val="tx1"/>
                </a:solidFill>
                <a:uFillTx/>
              </a:rPr>
              <a:t> </a:t>
            </a:r>
            <a:r>
              <a:rPr lang="zh-CN" altLang="en-US" sz="2800" spc="-100">
                <a:solidFill>
                  <a:schemeClr val="tx1"/>
                </a:solidFill>
                <a:uFillTx/>
              </a:rPr>
              <a:t>解决教育学的学科危机不应靠单纯的思辨和推理，我们不可能从概括和区分其他社会学科的研究对象、研究方法的差异中得出哪些研究对象和方法是教育学所独有的，进而确认教育学存在的价值和意义、确认教育学的独立性，而应将教育学学科危机置于一种新的 、更本源的关系中进行全面的审视和考察，这种本源的关系就是理论与实践的关系。</a:t>
            </a:r>
            <a:endParaRPr lang="zh-CN" altLang="en-US" sz="2800" spc="-100">
              <a:solidFill>
                <a:schemeClr val="tx1"/>
              </a:solidFill>
              <a:uFillTx/>
            </a:endParaRPr>
          </a:p>
          <a:p>
            <a:pPr marL="0" indent="685800" algn="just" latinLnBrk="0">
              <a:lnSpc>
                <a:spcPct val="130000"/>
              </a:lnSpc>
              <a:spcAft>
                <a:spcPts val="0"/>
              </a:spcAft>
              <a:buFont typeface="Wingdings" panose="05000000000000000000" charset="0"/>
              <a:buNone/>
              <a:extLst>
                <a:ext uri="{35155182-B16C-46BC-9424-99874614C6A1}">
                  <wpsdc:indentchars xmlns:wpsdc="http://www.wps.cn/officeDocument/2017/drawingmlCustomData" val="200" checksum="3023054669"/>
                </a:ext>
              </a:extLst>
            </a:pPr>
            <a:r>
              <a:rPr lang="zh-CN" altLang="en-US" sz="2800" spc="-100">
                <a:solidFill>
                  <a:schemeClr val="tx1"/>
                </a:solidFill>
                <a:uFillTx/>
              </a:rPr>
              <a:t>不过，这里我们提到的理论与实践的关系并非从哲学推理中得出理论与实践之间的辩证关系，而是指教育学研究者进入田野，从研究实践中存在的问题出发，通过真实问题的解决，来修正和确定教育学的学科界限。</a:t>
            </a:r>
            <a:endParaRPr lang="zh-CN" altLang="en-US" sz="2800" spc="-100">
              <a:solidFill>
                <a:schemeClr val="tx1"/>
              </a:solidFill>
              <a:uFillTx/>
            </a:endParaRPr>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4" name="文本框 3"/>
          <p:cNvSpPr txBox="1"/>
          <p:nvPr/>
        </p:nvSpPr>
        <p:spPr>
          <a:xfrm>
            <a:off x="819150" y="1005840"/>
            <a:ext cx="6463665" cy="730885"/>
          </a:xfrm>
          <a:prstGeom prst="rect">
            <a:avLst/>
          </a:prstGeom>
          <a:noFill/>
        </p:spPr>
        <p:txBody>
          <a:bodyPr wrap="square" rtlCol="0">
            <a:spAutoFit/>
          </a:bodyPr>
          <a:p>
            <a:pPr indent="0" latinLnBrk="0">
              <a:lnSpc>
                <a:spcPct val="130000"/>
              </a:lnSpc>
            </a:pPr>
            <a:r>
              <a:rPr lang="zh-CN" altLang="en-US" sz="3200" b="1">
                <a:gradFill>
                  <a:gsLst>
                    <a:gs pos="21000">
                      <a:srgbClr val="53575C"/>
                    </a:gs>
                    <a:gs pos="88000">
                      <a:srgbClr val="C5C7CA"/>
                    </a:gs>
                  </a:gsLst>
                  <a:lin ang="5400000"/>
                </a:gradFill>
                <a:effectLst/>
                <a:latin typeface="楷体" panose="02010609060101010101" charset="-122"/>
                <a:ea typeface="楷体" panose="02010609060101010101" charset="-122"/>
              </a:rPr>
              <a:t>解决教育学的学科危机的思路：</a:t>
            </a:r>
            <a:endParaRPr lang="zh-CN" altLang="en-US" sz="3200">
              <a:latin typeface="楷体" panose="02010609060101010101" charset="-122"/>
              <a:ea typeface="楷体" panose="02010609060101010101"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9"/>
          <p:cNvSpPr/>
          <p:nvPr/>
        </p:nvSpPr>
        <p:spPr>
          <a:xfrm>
            <a:off x="461645" y="368935"/>
            <a:ext cx="11170374" cy="773430"/>
          </a:xfrm>
          <a:prstGeom prst="roundRect">
            <a:avLst>
              <a:gd name="adj" fmla="val 50000"/>
            </a:avLst>
          </a:prstGeom>
          <a:solidFill>
            <a:srgbClr val="F4EDD1"/>
          </a:solidFill>
          <a:ln w="12700" cap="flat" cmpd="sng" algn="ctr">
            <a:noFill/>
            <a:prstDash val="solid"/>
            <a:miter lim="800000"/>
          </a:ln>
          <a:effectLst>
            <a:outerShdw blurRad="254000" dist="63500" dir="5400000" algn="t" rotWithShape="0">
              <a:sysClr val="windowText" lastClr="000000">
                <a:lumMod val="85000"/>
                <a:lumOff val="1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4000" b="1" kern="0" dirty="0">
                <a:solidFill>
                  <a:schemeClr val="tx1">
                    <a:lumMod val="75000"/>
                    <a:lumOff val="25000"/>
                  </a:schemeClr>
                </a:solidFill>
                <a:latin typeface="HelveticaNeue light" panose="00000400000000000000" pitchFamily="2" charset="0"/>
                <a:cs typeface="Segoe UI" panose="020B0502040204020203" pitchFamily="34" charset="0"/>
              </a:rPr>
              <a:t>二</a:t>
            </a:r>
            <a:r>
              <a:rPr kumimoji="0" lang="zh-CN" sz="4000" b="1" i="0" u="none" strike="noStrike" kern="0" cap="none" spc="0" normalizeH="0" baseline="0" noProof="0" dirty="0">
                <a:ln>
                  <a:noFill/>
                </a:ln>
                <a:solidFill>
                  <a:schemeClr val="tx1">
                    <a:lumMod val="75000"/>
                    <a:lumOff val="25000"/>
                  </a:schemeClr>
                </a:solidFill>
                <a:effectLst/>
                <a:uLnTx/>
                <a:uFillTx/>
                <a:latin typeface="HelveticaNeue light" panose="00000400000000000000" pitchFamily="2" charset="0"/>
                <a:cs typeface="Segoe UI" panose="020B0502040204020203" pitchFamily="34" charset="0"/>
              </a:rPr>
              <a:t>、</a:t>
            </a:r>
            <a:r>
              <a:rPr lang="zh-CN" altLang="en-US" sz="4000" b="1" kern="0" noProof="0" dirty="0">
                <a:solidFill>
                  <a:schemeClr val="tx1">
                    <a:lumMod val="75000"/>
                    <a:lumOff val="25000"/>
                  </a:schemeClr>
                </a:solidFill>
                <a:latin typeface="HelveticaNeue light" panose="00000400000000000000" pitchFamily="2" charset="0"/>
                <a:cs typeface="Segoe UI" panose="020B0502040204020203" pitchFamily="34" charset="0"/>
              </a:rPr>
              <a:t>我国</a:t>
            </a:r>
            <a:r>
              <a:rPr lang="zh-CN" altLang="en-US" sz="4000" b="1" kern="0" dirty="0">
                <a:solidFill>
                  <a:schemeClr val="tx1">
                    <a:lumMod val="75000"/>
                    <a:lumOff val="25000"/>
                  </a:schemeClr>
                </a:solidFill>
                <a:latin typeface="HelveticaNeue light" panose="00000400000000000000" pitchFamily="2" charset="0"/>
                <a:cs typeface="Segoe UI" panose="020B0502040204020203" pitchFamily="34" charset="0"/>
              </a:rPr>
              <a:t>教师职业道德建设的历史、问题与对策</a:t>
            </a:r>
            <a:endParaRPr lang="zh-CN" altLang="en-US" sz="4000" b="1" kern="0" dirty="0">
              <a:solidFill>
                <a:schemeClr val="tx1">
                  <a:lumMod val="75000"/>
                  <a:lumOff val="25000"/>
                </a:schemeClr>
              </a:solidFill>
              <a:latin typeface="HelveticaNeue light" panose="00000400000000000000" pitchFamily="2" charset="0"/>
              <a:cs typeface="Segoe UI" panose="020B0502040204020203" pitchFamily="34" charset="0"/>
            </a:endParaRPr>
          </a:p>
        </p:txBody>
      </p:sp>
      <p:sp>
        <p:nvSpPr>
          <p:cNvPr id="23" name="文本框 22"/>
          <p:cNvSpPr txBox="1"/>
          <p:nvPr/>
        </p:nvSpPr>
        <p:spPr>
          <a:xfrm>
            <a:off x="1126386" y="2201260"/>
            <a:ext cx="9939227" cy="3286477"/>
          </a:xfrm>
          <a:prstGeom prst="rect">
            <a:avLst/>
          </a:prstGeom>
          <a:noFill/>
        </p:spPr>
        <p:txBody>
          <a:bodyPr wrap="square" rtlCol="0">
            <a:spAutoFit/>
          </a:bodyPr>
          <a:lstStyle/>
          <a:p>
            <a:pPr marL="285750" indent="-285750" latinLnBrk="0">
              <a:lnSpc>
                <a:spcPct val="150000"/>
              </a:lnSpc>
              <a:buFont typeface="Wingdings" panose="05000000000000000000" charset="0"/>
              <a:buChar char="Ø"/>
            </a:pPr>
            <a:r>
              <a:rPr lang="zh-CN" altLang="en-US" sz="3600" dirty="0">
                <a:latin typeface="楷体" panose="02010609060101010101" charset="-122"/>
                <a:ea typeface="楷体" panose="02010609060101010101" charset="-122"/>
                <a:cs typeface="楷体" panose="02010609060101010101" charset="-122"/>
              </a:rPr>
              <a:t>（一）我国教师职业道德建设的历史</a:t>
            </a:r>
            <a:endParaRPr lang="en-US" altLang="zh-CN" sz="3600" dirty="0">
              <a:latin typeface="楷体" panose="02010609060101010101" charset="-122"/>
              <a:ea typeface="楷体" panose="02010609060101010101" charset="-122"/>
              <a:cs typeface="楷体" panose="02010609060101010101" charset="-122"/>
            </a:endParaRPr>
          </a:p>
          <a:p>
            <a:pPr marL="285750" indent="-285750" latinLnBrk="0">
              <a:lnSpc>
                <a:spcPct val="150000"/>
              </a:lnSpc>
              <a:buFont typeface="Wingdings" panose="05000000000000000000" charset="0"/>
              <a:buChar char="Ø"/>
            </a:pPr>
            <a:r>
              <a:rPr lang="zh-CN" altLang="en-US" sz="3600" dirty="0">
                <a:latin typeface="楷体" panose="02010609060101010101" charset="-122"/>
                <a:ea typeface="楷体" panose="02010609060101010101" charset="-122"/>
                <a:cs typeface="楷体" panose="02010609060101010101" charset="-122"/>
              </a:rPr>
              <a:t>（二）我国教师职业道德建设中存在的问题</a:t>
            </a:r>
            <a:endParaRPr lang="en-US" altLang="zh-CN" sz="3600" dirty="0">
              <a:latin typeface="楷体" panose="02010609060101010101" charset="-122"/>
              <a:ea typeface="楷体" panose="02010609060101010101" charset="-122"/>
              <a:cs typeface="楷体" panose="02010609060101010101" charset="-122"/>
            </a:endParaRPr>
          </a:p>
          <a:p>
            <a:pPr marL="285750" indent="-285750" latinLnBrk="0">
              <a:lnSpc>
                <a:spcPct val="150000"/>
              </a:lnSpc>
              <a:buFont typeface="Wingdings" panose="05000000000000000000" charset="0"/>
              <a:buChar char="Ø"/>
            </a:pPr>
            <a:r>
              <a:rPr lang="zh-CN" altLang="en-US" sz="3600" dirty="0">
                <a:latin typeface="楷体" panose="02010609060101010101" charset="-122"/>
                <a:ea typeface="楷体" panose="02010609060101010101" charset="-122"/>
                <a:cs typeface="楷体" panose="02010609060101010101" charset="-122"/>
              </a:rPr>
              <a:t>（三）我国教师职业道德建设的对策</a:t>
            </a:r>
            <a:endParaRPr lang="en-US" altLang="zh-CN" sz="3600" dirty="0">
              <a:latin typeface="楷体" panose="02010609060101010101" charset="-122"/>
              <a:ea typeface="楷体" panose="02010609060101010101" charset="-122"/>
              <a:cs typeface="楷体" panose="02010609060101010101" charset="-122"/>
            </a:endParaRPr>
          </a:p>
          <a:p>
            <a:pPr marL="285750" indent="-285750" latinLnBrk="0">
              <a:lnSpc>
                <a:spcPct val="150000"/>
              </a:lnSpc>
              <a:buFont typeface="Wingdings" panose="05000000000000000000" charset="0"/>
              <a:buChar char="Ø"/>
            </a:pPr>
            <a:r>
              <a:rPr lang="zh-CN" altLang="en-US" sz="3600" dirty="0">
                <a:latin typeface="楷体" panose="02010609060101010101" charset="-122"/>
                <a:ea typeface="楷体" panose="02010609060101010101" charset="-122"/>
                <a:cs typeface="楷体" panose="02010609060101010101" charset="-122"/>
              </a:rPr>
              <a:t>（四）完善教师评价制度</a:t>
            </a:r>
            <a:endParaRPr lang="zh-CN" altLang="en-US" sz="3600" dirty="0">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61520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专题六  中小学教师职业道德建设</a:t>
            </a:r>
            <a:endParaRPr lang="en-US" altLang="zh-CN" sz="3200" b="1" dirty="0">
              <a:solidFill>
                <a:schemeClr val="tx1">
                  <a:lumMod val="75000"/>
                  <a:lumOff val="25000"/>
                </a:schemeClr>
              </a:solidFill>
              <a:latin typeface="Agency FB" panose="020B0503020202020204" pitchFamily="34" charset="0"/>
            </a:endParaRPr>
          </a:p>
        </p:txBody>
      </p:sp>
      <p:sp>
        <p:nvSpPr>
          <p:cNvPr id="2" name="文本框 1"/>
          <p:cNvSpPr txBox="1"/>
          <p:nvPr/>
        </p:nvSpPr>
        <p:spPr>
          <a:xfrm>
            <a:off x="1046189" y="1329070"/>
            <a:ext cx="9803219" cy="5015091"/>
          </a:xfrm>
          <a:prstGeom prst="rect">
            <a:avLst/>
          </a:prstGeom>
          <a:noFill/>
        </p:spPr>
        <p:txBody>
          <a:bodyPr wrap="square" rtlCol="0">
            <a:spAutoFit/>
          </a:bodyPr>
          <a:lstStyle/>
          <a:p>
            <a:pPr marL="0" marR="0" lvl="0" indent="0" algn="just" defTabSz="914400" rtl="0" eaLnBrk="0" fontAlgn="base" latinLnBrk="0" hangingPunct="0">
              <a:lnSpc>
                <a:spcPct val="130000"/>
              </a:lnSpc>
              <a:spcBef>
                <a:spcPct val="0"/>
              </a:spcBef>
              <a:spcAft>
                <a:spcPts val="1200"/>
              </a:spcAft>
              <a:buClrTx/>
              <a:buSzTx/>
              <a:buFontTx/>
              <a:buNone/>
              <a:defRPr/>
            </a:pPr>
            <a:r>
              <a:rPr lang="zh-CN" altLang="en-US" sz="2800" b="1" dirty="0">
                <a:latin typeface="+mn-lt"/>
                <a:ea typeface="+mn-ea"/>
              </a:rPr>
              <a:t>二、我国教师职业道德建设的历史、问题与对策</a:t>
            </a:r>
            <a:endParaRPr lang="zh-CN" altLang="en-US" sz="2800" b="1" dirty="0">
              <a:latin typeface="+mn-lt"/>
              <a:ea typeface="+mn-ea"/>
            </a:endParaRPr>
          </a:p>
          <a:p>
            <a:pPr marL="0" marR="0" lvl="0" indent="457200" algn="just" defTabSz="914400" rtl="0" eaLnBrk="1" fontAlgn="base" latinLnBrk="1" hangingPunct="0">
              <a:lnSpc>
                <a:spcPct val="130000"/>
              </a:lnSpc>
              <a:spcBef>
                <a:spcPct val="0"/>
              </a:spcBef>
              <a:spcAft>
                <a:spcPts val="1200"/>
              </a:spcAft>
              <a:buClrTx/>
              <a:buSzTx/>
              <a:buFontTx/>
              <a:buNone/>
              <a:defRPr/>
            </a:pPr>
            <a:r>
              <a:rPr lang="zh-CN" altLang="en-US" sz="2800" dirty="0">
                <a:latin typeface="+mn-lt"/>
                <a:ea typeface="+mn-ea"/>
              </a:rPr>
              <a:t>（一）我国教师职业道德建设的历史</a:t>
            </a:r>
            <a:endParaRPr lang="zh-CN" altLang="en-US" sz="2800" dirty="0">
              <a:latin typeface="+mn-lt"/>
              <a:ea typeface="+mn-ea"/>
            </a:endParaRPr>
          </a:p>
          <a:p>
            <a:pPr marL="0" marR="0" lvl="0" indent="457200" algn="just" defTabSz="914400" rtl="0" eaLnBrk="1" fontAlgn="base" latinLnBrk="1" hangingPunct="0">
              <a:lnSpc>
                <a:spcPct val="150000"/>
              </a:lnSpc>
              <a:spcBef>
                <a:spcPct val="0"/>
              </a:spcBef>
              <a:spcAft>
                <a:spcPts val="1200"/>
              </a:spcAft>
              <a:buClrTx/>
              <a:buSzTx/>
              <a:buFontTx/>
              <a:buNone/>
              <a:defRPr/>
            </a:pPr>
            <a:r>
              <a:rPr lang="en-US" altLang="zh-CN" sz="2400" dirty="0"/>
              <a:t>1.</a:t>
            </a:r>
            <a:r>
              <a:rPr lang="zh-CN" altLang="en-US" sz="2400" dirty="0"/>
              <a:t>我国古代教师职业道德建设</a:t>
            </a:r>
            <a:endParaRPr lang="en-US" altLang="zh-CN" sz="24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400" dirty="0"/>
              <a:t>原始社会的教育活动中已经蕴含着师德的萌芽，这为后来我国师德的形成与发展奠定了基础。商周时期的教育最早对教师明确提出了师德要求，官员兼职为师，对师的要求与对官的要求一致。汉武帝推行“罢黜百家，独尊儒术”以后到清朝末年，教师职业道德与儒家伦理实现了全方位的融合，儒家伦理成了教师职业道德的伦理基础。</a:t>
            </a:r>
            <a:endParaRPr lang="en-US" altLang="zh-CN" sz="2400" dirty="0"/>
          </a:p>
        </p:txBody>
      </p:sp>
      <p:cxnSp>
        <p:nvCxnSpPr>
          <p:cNvPr id="4" name="直接箭头连接符 3"/>
          <p:cNvCxnSpPr/>
          <p:nvPr/>
        </p:nvCxnSpPr>
        <p:spPr>
          <a:xfrm>
            <a:off x="829340" y="910213"/>
            <a:ext cx="61881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61520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专题六  中小学教师职业道德建设</a:t>
            </a:r>
            <a:endParaRPr lang="en-US" altLang="zh-CN" sz="3200" b="1" dirty="0">
              <a:solidFill>
                <a:schemeClr val="tx1">
                  <a:lumMod val="75000"/>
                  <a:lumOff val="25000"/>
                </a:schemeClr>
              </a:solidFill>
              <a:latin typeface="Agency FB" panose="020B0503020202020204" pitchFamily="34" charset="0"/>
            </a:endParaRPr>
          </a:p>
        </p:txBody>
      </p:sp>
      <p:sp>
        <p:nvSpPr>
          <p:cNvPr id="2" name="文本框 1"/>
          <p:cNvSpPr txBox="1"/>
          <p:nvPr/>
        </p:nvSpPr>
        <p:spPr>
          <a:xfrm>
            <a:off x="1046189" y="1329070"/>
            <a:ext cx="9803219" cy="4775025"/>
          </a:xfrm>
          <a:prstGeom prst="rect">
            <a:avLst/>
          </a:prstGeom>
          <a:noFill/>
        </p:spPr>
        <p:txBody>
          <a:bodyPr wrap="square" rtlCol="0">
            <a:spAutoFit/>
          </a:bodyPr>
          <a:lstStyle/>
          <a:p>
            <a:pPr marL="0" marR="0" lvl="0" indent="457200" algn="just" defTabSz="914400" rtl="0" eaLnBrk="1" fontAlgn="base" latinLnBrk="1" hangingPunct="0">
              <a:lnSpc>
                <a:spcPct val="130000"/>
              </a:lnSpc>
              <a:spcBef>
                <a:spcPct val="0"/>
              </a:spcBef>
              <a:spcAft>
                <a:spcPts val="1200"/>
              </a:spcAft>
              <a:buClrTx/>
              <a:buSzTx/>
              <a:buFontTx/>
              <a:buNone/>
              <a:defRPr/>
            </a:pPr>
            <a:r>
              <a:rPr lang="zh-CN" altLang="en-US" sz="2800" dirty="0">
                <a:latin typeface="+mn-lt"/>
                <a:ea typeface="+mn-ea"/>
              </a:rPr>
              <a:t>（一）我国教师职业道德建设的历史</a:t>
            </a:r>
            <a:endParaRPr lang="zh-CN" altLang="en-US" sz="2800" dirty="0">
              <a:latin typeface="+mn-lt"/>
              <a:ea typeface="+mn-ea"/>
            </a:endParaRPr>
          </a:p>
          <a:p>
            <a:pPr marL="0" marR="0" lvl="0" indent="457200" algn="just" defTabSz="914400" rtl="0" eaLnBrk="1" fontAlgn="base" latinLnBrk="1" hangingPunct="0">
              <a:lnSpc>
                <a:spcPct val="150000"/>
              </a:lnSpc>
              <a:spcBef>
                <a:spcPct val="0"/>
              </a:spcBef>
              <a:spcAft>
                <a:spcPts val="1200"/>
              </a:spcAft>
              <a:buClrTx/>
              <a:buSzTx/>
              <a:buFontTx/>
              <a:buNone/>
              <a:defRPr/>
            </a:pPr>
            <a:r>
              <a:rPr lang="en-US" altLang="zh-CN" sz="2400" dirty="0"/>
              <a:t>2.</a:t>
            </a:r>
            <a:r>
              <a:rPr lang="zh-CN" altLang="en-US" sz="2400" dirty="0"/>
              <a:t>我国近代教师职业道德建设</a:t>
            </a:r>
            <a:endParaRPr lang="en-US" altLang="zh-CN" sz="24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400" dirty="0"/>
              <a:t>鸦片战争后，以培养教师为主要任务的师范教育的作用被提高到了重中之重，国家建立了一系列专门的、提升教师的师德修养的师范院校，并从法律的角度制定了各种法律法规和政策规章，以保障教师的质量。民国之后，师范教育日益发展壮大，教育制度和法律法规及政策日渐完善，在师德方面突出强调教师要具备坚定的教育信念以及为国民教育服务的献身精神。</a:t>
            </a:r>
            <a:endParaRPr lang="en-US" altLang="zh-CN" sz="2400" dirty="0"/>
          </a:p>
        </p:txBody>
      </p:sp>
      <p:cxnSp>
        <p:nvCxnSpPr>
          <p:cNvPr id="4" name="直接箭头连接符 3"/>
          <p:cNvCxnSpPr/>
          <p:nvPr/>
        </p:nvCxnSpPr>
        <p:spPr>
          <a:xfrm>
            <a:off x="829340" y="910213"/>
            <a:ext cx="61881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61520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专题六  中小学教师职业道德建设</a:t>
            </a:r>
            <a:endParaRPr lang="en-US" altLang="zh-CN" sz="3200" b="1" dirty="0">
              <a:solidFill>
                <a:schemeClr val="tx1">
                  <a:lumMod val="75000"/>
                  <a:lumOff val="25000"/>
                </a:schemeClr>
              </a:solidFill>
              <a:latin typeface="Agency FB" panose="020B0503020202020204" pitchFamily="34" charset="0"/>
            </a:endParaRPr>
          </a:p>
        </p:txBody>
      </p:sp>
      <p:sp>
        <p:nvSpPr>
          <p:cNvPr id="2" name="文本框 1"/>
          <p:cNvSpPr txBox="1"/>
          <p:nvPr/>
        </p:nvSpPr>
        <p:spPr>
          <a:xfrm>
            <a:off x="1046189" y="1329070"/>
            <a:ext cx="9803219" cy="5482911"/>
          </a:xfrm>
          <a:prstGeom prst="rect">
            <a:avLst/>
          </a:prstGeom>
          <a:noFill/>
        </p:spPr>
        <p:txBody>
          <a:bodyPr wrap="square" rtlCol="0">
            <a:spAutoFit/>
          </a:bodyPr>
          <a:lstStyle/>
          <a:p>
            <a:pPr marL="0" marR="0" lvl="0" indent="457200" algn="just" defTabSz="914400" rtl="0" eaLnBrk="1" fontAlgn="base" latinLnBrk="1" hangingPunct="0">
              <a:lnSpc>
                <a:spcPct val="130000"/>
              </a:lnSpc>
              <a:spcBef>
                <a:spcPct val="0"/>
              </a:spcBef>
              <a:spcAft>
                <a:spcPts val="1200"/>
              </a:spcAft>
              <a:buClrTx/>
              <a:buSzTx/>
              <a:buFontTx/>
              <a:buNone/>
              <a:defRPr/>
            </a:pPr>
            <a:r>
              <a:rPr lang="zh-CN" altLang="en-US" sz="2800" dirty="0">
                <a:latin typeface="+mn-lt"/>
                <a:ea typeface="+mn-ea"/>
              </a:rPr>
              <a:t>（一）我国教师职业道德建设的历史</a:t>
            </a:r>
            <a:endParaRPr lang="zh-CN" altLang="en-US" sz="2800" dirty="0">
              <a:latin typeface="+mn-lt"/>
              <a:ea typeface="+mn-ea"/>
            </a:endParaRPr>
          </a:p>
          <a:p>
            <a:pPr marL="0" marR="0" lvl="0" indent="457200" algn="just" defTabSz="914400" rtl="0" eaLnBrk="1" fontAlgn="base" latinLnBrk="1" hangingPunct="0">
              <a:lnSpc>
                <a:spcPct val="150000"/>
              </a:lnSpc>
              <a:spcBef>
                <a:spcPct val="0"/>
              </a:spcBef>
              <a:spcAft>
                <a:spcPts val="1200"/>
              </a:spcAft>
              <a:buClrTx/>
              <a:buSzTx/>
              <a:buFontTx/>
              <a:buNone/>
              <a:defRPr/>
            </a:pPr>
            <a:r>
              <a:rPr lang="en-US" altLang="zh-CN" sz="2400" dirty="0"/>
              <a:t>3.</a:t>
            </a:r>
            <a:r>
              <a:rPr lang="zh-CN" altLang="en-US" sz="2400" dirty="0"/>
              <a:t>新中国成立后教师职业道德建设</a:t>
            </a:r>
            <a:endParaRPr lang="en-US" altLang="zh-CN" sz="24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400" dirty="0"/>
              <a:t>新中国成立后，在总结中国革命经验和苏联经验的基础上，努力改在和培养教师，逐步形成了无产阶级的教师道德规范。</a:t>
            </a:r>
            <a:r>
              <a:rPr lang="en-US" altLang="zh-CN" sz="2400" dirty="0"/>
              <a:t>1962-1963</a:t>
            </a:r>
            <a:r>
              <a:rPr lang="zh-CN" altLang="en-US" sz="2400" dirty="0"/>
              <a:t>年，教育部分别颁布了小学、中学、大学的</a:t>
            </a:r>
            <a:r>
              <a:rPr lang="en-US" altLang="zh-CN" sz="2400" dirty="0"/>
              <a:t>《</a:t>
            </a:r>
            <a:r>
              <a:rPr lang="zh-CN" altLang="en-US" sz="2400" dirty="0"/>
              <a:t>暂行工作条例（草案）</a:t>
            </a:r>
            <a:r>
              <a:rPr lang="en-US" altLang="zh-CN" sz="2400" dirty="0"/>
              <a:t>》</a:t>
            </a:r>
            <a:r>
              <a:rPr lang="zh-CN" altLang="en-US" sz="2400" dirty="0"/>
              <a:t>，在这三个文件的指导下，各级各类学校的教师工作方向明确，积极性高涨，为社会主义建设造就了一批宝贵的人才。</a:t>
            </a:r>
            <a:endParaRPr lang="en-US" altLang="zh-CN" sz="24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400" dirty="0"/>
              <a:t>随着我国改革开放的深入，整个社会对于教师的观念和师德的要求都开始发生巨大转变，逐步建立起与社会主义市场经济相适应的符合教育</a:t>
            </a:r>
            <a:endParaRPr lang="en-US" altLang="zh-CN" sz="2400" dirty="0"/>
          </a:p>
        </p:txBody>
      </p:sp>
      <p:cxnSp>
        <p:nvCxnSpPr>
          <p:cNvPr id="4" name="直接箭头连接符 3"/>
          <p:cNvCxnSpPr/>
          <p:nvPr/>
        </p:nvCxnSpPr>
        <p:spPr>
          <a:xfrm>
            <a:off x="829340" y="910213"/>
            <a:ext cx="61881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61520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专题六  中小学教师职业道德建设</a:t>
            </a:r>
            <a:endParaRPr lang="en-US" altLang="zh-CN" sz="3200" b="1" dirty="0">
              <a:solidFill>
                <a:schemeClr val="tx1">
                  <a:lumMod val="75000"/>
                  <a:lumOff val="25000"/>
                </a:schemeClr>
              </a:solidFill>
              <a:latin typeface="Agency FB" panose="020B0503020202020204" pitchFamily="34" charset="0"/>
            </a:endParaRPr>
          </a:p>
        </p:txBody>
      </p:sp>
      <p:sp>
        <p:nvSpPr>
          <p:cNvPr id="2" name="文本框 1"/>
          <p:cNvSpPr txBox="1"/>
          <p:nvPr/>
        </p:nvSpPr>
        <p:spPr>
          <a:xfrm>
            <a:off x="1046189" y="1329070"/>
            <a:ext cx="9803219" cy="4675191"/>
          </a:xfrm>
          <a:prstGeom prst="rect">
            <a:avLst/>
          </a:prstGeom>
          <a:noFill/>
        </p:spPr>
        <p:txBody>
          <a:bodyPr wrap="square" rtlCol="0">
            <a:spAutoFit/>
          </a:bodyPr>
          <a:lstStyle/>
          <a:p>
            <a:pPr marL="0" marR="0" lvl="0" indent="457200" algn="just" defTabSz="914400" rtl="0" eaLnBrk="1" fontAlgn="base" latinLnBrk="1" hangingPunct="0">
              <a:lnSpc>
                <a:spcPct val="130000"/>
              </a:lnSpc>
              <a:spcBef>
                <a:spcPct val="0"/>
              </a:spcBef>
              <a:spcAft>
                <a:spcPts val="1200"/>
              </a:spcAft>
              <a:buClrTx/>
              <a:buSzTx/>
              <a:buFontTx/>
              <a:buNone/>
              <a:defRPr/>
            </a:pPr>
            <a:r>
              <a:rPr lang="zh-CN" altLang="en-US" sz="2800" dirty="0">
                <a:latin typeface="+mn-lt"/>
                <a:ea typeface="+mn-ea"/>
              </a:rPr>
              <a:t>（一）我国教师职业道德建设的历史</a:t>
            </a:r>
            <a:endParaRPr lang="en-US" altLang="zh-CN" sz="2800" dirty="0">
              <a:latin typeface="+mn-lt"/>
              <a:ea typeface="+mn-ea"/>
            </a:endParaRPr>
          </a:p>
          <a:p>
            <a:pPr marL="0" marR="0" lvl="0" algn="just" defTabSz="914400" rtl="0" eaLnBrk="1" fontAlgn="base" latinLnBrk="1" hangingPunct="0">
              <a:lnSpc>
                <a:spcPct val="130000"/>
              </a:lnSpc>
              <a:spcBef>
                <a:spcPct val="0"/>
              </a:spcBef>
              <a:spcAft>
                <a:spcPts val="1200"/>
              </a:spcAft>
              <a:buClrTx/>
              <a:buSzTx/>
              <a:buFontTx/>
              <a:buNone/>
              <a:defRPr/>
            </a:pPr>
            <a:r>
              <a:rPr lang="zh-CN" altLang="en-US" sz="2800" dirty="0"/>
              <a:t>规律的师德规范被提上日程。</a:t>
            </a:r>
            <a:r>
              <a:rPr lang="en-US" altLang="zh-CN" sz="2800" dirty="0"/>
              <a:t>1991</a:t>
            </a:r>
            <a:r>
              <a:rPr lang="zh-CN" altLang="en-US" sz="2800" dirty="0"/>
              <a:t>年，国家教育委员会和全国教育总工会修订</a:t>
            </a:r>
            <a:r>
              <a:rPr lang="en-US" altLang="zh-CN" sz="2800" dirty="0"/>
              <a:t>《</a:t>
            </a:r>
            <a:r>
              <a:rPr lang="zh-CN" altLang="en-US" sz="2800" dirty="0"/>
              <a:t>中小学教师职业道德要求（试行草案）</a:t>
            </a:r>
            <a:r>
              <a:rPr lang="en-US" altLang="zh-CN" sz="2800" dirty="0"/>
              <a:t>》</a:t>
            </a:r>
            <a:r>
              <a:rPr lang="zh-CN" altLang="en-US" sz="2800" dirty="0"/>
              <a:t>，改成</a:t>
            </a:r>
            <a:r>
              <a:rPr lang="en-US" altLang="zh-CN" sz="2800" dirty="0"/>
              <a:t>《</a:t>
            </a:r>
            <a:r>
              <a:rPr lang="zh-CN" altLang="en-US" sz="2800" dirty="0"/>
              <a:t>中小学教师职业道德规范</a:t>
            </a:r>
            <a:r>
              <a:rPr lang="en-US" altLang="zh-CN" sz="2800" dirty="0"/>
              <a:t>》</a:t>
            </a:r>
            <a:r>
              <a:rPr lang="zh-CN" altLang="en-US" sz="2800" dirty="0"/>
              <a:t>，主要强调调节教师作为公民与国家的关系、教师与学生的伦理道德关系和教师与学生集体的关系。之后，</a:t>
            </a:r>
            <a:r>
              <a:rPr lang="en-US" altLang="zh-CN" sz="2800" dirty="0"/>
              <a:t>《</a:t>
            </a:r>
            <a:r>
              <a:rPr lang="zh-CN" altLang="en-US" sz="2800" dirty="0"/>
              <a:t>中小学教师职业道德规范</a:t>
            </a:r>
            <a:r>
              <a:rPr lang="en-US" altLang="zh-CN" sz="2800" dirty="0"/>
              <a:t>》</a:t>
            </a:r>
            <a:r>
              <a:rPr lang="zh-CN" altLang="en-US" sz="2800" dirty="0"/>
              <a:t>又经</a:t>
            </a:r>
            <a:r>
              <a:rPr lang="en-US" altLang="zh-CN" sz="2800" dirty="0"/>
              <a:t>1997</a:t>
            </a:r>
            <a:r>
              <a:rPr lang="zh-CN" altLang="en-US" sz="2800" dirty="0"/>
              <a:t>年和</a:t>
            </a:r>
            <a:r>
              <a:rPr lang="en-US" altLang="zh-CN" sz="2800" dirty="0"/>
              <a:t>2008</a:t>
            </a:r>
            <a:r>
              <a:rPr lang="zh-CN" altLang="en-US" sz="2800" dirty="0"/>
              <a:t>年的修订而逐渐完善，成为规范和引领我国教师职业道德行为的指针。</a:t>
            </a:r>
            <a:endParaRPr lang="en-US" altLang="zh-CN" sz="2800" dirty="0"/>
          </a:p>
        </p:txBody>
      </p:sp>
      <p:cxnSp>
        <p:nvCxnSpPr>
          <p:cNvPr id="4" name="直接箭头连接符 3"/>
          <p:cNvCxnSpPr/>
          <p:nvPr/>
        </p:nvCxnSpPr>
        <p:spPr>
          <a:xfrm>
            <a:off x="829340" y="910213"/>
            <a:ext cx="61881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61520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专题六  中小学教师职业道德建设</a:t>
            </a:r>
            <a:endParaRPr lang="en-US" altLang="zh-CN" sz="3200" b="1" dirty="0">
              <a:solidFill>
                <a:schemeClr val="tx1">
                  <a:lumMod val="75000"/>
                  <a:lumOff val="25000"/>
                </a:schemeClr>
              </a:solidFill>
              <a:latin typeface="Agency FB" panose="020B0503020202020204" pitchFamily="34" charset="0"/>
            </a:endParaRPr>
          </a:p>
        </p:txBody>
      </p:sp>
      <p:sp>
        <p:nvSpPr>
          <p:cNvPr id="2" name="文本框 1"/>
          <p:cNvSpPr txBox="1"/>
          <p:nvPr/>
        </p:nvSpPr>
        <p:spPr>
          <a:xfrm>
            <a:off x="829340" y="802137"/>
            <a:ext cx="9803219" cy="6190797"/>
          </a:xfrm>
          <a:prstGeom prst="rect">
            <a:avLst/>
          </a:prstGeom>
          <a:noFill/>
        </p:spPr>
        <p:txBody>
          <a:bodyPr wrap="square" rtlCol="0">
            <a:spAutoFit/>
          </a:bodyPr>
          <a:lstStyle/>
          <a:p>
            <a:pPr marL="0" marR="0" lvl="0" indent="457200" algn="just" defTabSz="914400" rtl="0" eaLnBrk="1" fontAlgn="base" latinLnBrk="1" hangingPunct="0">
              <a:lnSpc>
                <a:spcPct val="130000"/>
              </a:lnSpc>
              <a:spcBef>
                <a:spcPct val="0"/>
              </a:spcBef>
              <a:spcAft>
                <a:spcPts val="1200"/>
              </a:spcAft>
              <a:buClrTx/>
              <a:buSzTx/>
              <a:buFontTx/>
              <a:buNone/>
              <a:defRPr/>
            </a:pPr>
            <a:r>
              <a:rPr lang="zh-CN" altLang="en-US" sz="2800" dirty="0">
                <a:latin typeface="+mn-lt"/>
                <a:ea typeface="+mn-ea"/>
              </a:rPr>
              <a:t>（二）我国教师职业道德建设中存在的问题</a:t>
            </a:r>
            <a:endParaRPr lang="zh-CN" altLang="en-US" sz="2800" dirty="0">
              <a:latin typeface="+mn-lt"/>
              <a:ea typeface="+mn-ea"/>
            </a:endParaRPr>
          </a:p>
          <a:p>
            <a:pPr marL="0" marR="0" lvl="0" indent="457200" algn="just" defTabSz="914400" rtl="0" eaLnBrk="1" fontAlgn="base" latinLnBrk="1" hangingPunct="0">
              <a:lnSpc>
                <a:spcPct val="150000"/>
              </a:lnSpc>
              <a:spcBef>
                <a:spcPct val="0"/>
              </a:spcBef>
              <a:spcAft>
                <a:spcPts val="1200"/>
              </a:spcAft>
              <a:buClrTx/>
              <a:buSzTx/>
              <a:buFontTx/>
              <a:buNone/>
              <a:defRPr/>
            </a:pPr>
            <a:r>
              <a:rPr lang="en-US" altLang="zh-CN" sz="2400" dirty="0"/>
              <a:t>1.</a:t>
            </a:r>
            <a:r>
              <a:rPr lang="zh-CN" altLang="en-US" sz="2400" dirty="0"/>
              <a:t>师德建设的体系性不足</a:t>
            </a:r>
            <a:endParaRPr lang="en-US" altLang="zh-CN" sz="24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400" dirty="0"/>
              <a:t>一方面，政府所制定的各种有关教师职业道德的政策之间还缺乏紧密的联系，难以形成合力；另一方面，政府对师德的有关规定在学校场域中的落实还缺乏相应的可操作措施，仅通过一门相关的课程而不是融入师范生培养的整个流程中，是难以有效提升师范生的道德水平的。</a:t>
            </a:r>
            <a:endParaRPr lang="en-US" altLang="zh-CN" sz="24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en-US" altLang="zh-CN" sz="2400" dirty="0"/>
              <a:t>2.</a:t>
            </a:r>
            <a:r>
              <a:rPr lang="zh-CN" altLang="en-US" sz="2400" dirty="0"/>
              <a:t>师德规范的专业性偏弱</a:t>
            </a:r>
            <a:endParaRPr lang="en-US" altLang="zh-CN" sz="24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400" dirty="0"/>
              <a:t>我国的教师职业道德规范更多地是对教师职业道德理想、信念和原则的规定与要求，而对教师具体行为的规定，尤其是保障教师教学行为正常运转的最低道德保障行为的规定比较欠缺。</a:t>
            </a:r>
            <a:endParaRPr lang="en-US" altLang="zh-CN" sz="2400" dirty="0"/>
          </a:p>
        </p:txBody>
      </p:sp>
      <p:cxnSp>
        <p:nvCxnSpPr>
          <p:cNvPr id="4" name="直接箭头连接符 3"/>
          <p:cNvCxnSpPr/>
          <p:nvPr/>
        </p:nvCxnSpPr>
        <p:spPr>
          <a:xfrm>
            <a:off x="829340" y="910213"/>
            <a:ext cx="61881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61520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专题六  中小学教师职业道德建设</a:t>
            </a:r>
            <a:endParaRPr lang="en-US" altLang="zh-CN" sz="3200" b="1" dirty="0">
              <a:solidFill>
                <a:schemeClr val="tx1">
                  <a:lumMod val="75000"/>
                  <a:lumOff val="25000"/>
                </a:schemeClr>
              </a:solidFill>
              <a:latin typeface="Agency FB" panose="020B0503020202020204" pitchFamily="34" charset="0"/>
            </a:endParaRPr>
          </a:p>
        </p:txBody>
      </p:sp>
      <p:sp>
        <p:nvSpPr>
          <p:cNvPr id="2" name="文本框 1"/>
          <p:cNvSpPr txBox="1"/>
          <p:nvPr/>
        </p:nvSpPr>
        <p:spPr>
          <a:xfrm>
            <a:off x="1046189" y="1184909"/>
            <a:ext cx="9803219" cy="4118115"/>
          </a:xfrm>
          <a:prstGeom prst="rect">
            <a:avLst/>
          </a:prstGeom>
          <a:noFill/>
        </p:spPr>
        <p:txBody>
          <a:bodyPr wrap="square" rtlCol="0">
            <a:spAutoFit/>
          </a:bodyPr>
          <a:lstStyle/>
          <a:p>
            <a:pPr marL="0" marR="0" lvl="0" indent="457200" algn="just" defTabSz="914400" rtl="0" eaLnBrk="1" fontAlgn="base" latinLnBrk="1" hangingPunct="0">
              <a:lnSpc>
                <a:spcPct val="130000"/>
              </a:lnSpc>
              <a:spcBef>
                <a:spcPct val="0"/>
              </a:spcBef>
              <a:spcAft>
                <a:spcPts val="1200"/>
              </a:spcAft>
              <a:buClrTx/>
              <a:buSzTx/>
              <a:buFontTx/>
              <a:buNone/>
              <a:defRPr/>
            </a:pPr>
            <a:r>
              <a:rPr lang="zh-CN" altLang="en-US" sz="2800" dirty="0">
                <a:latin typeface="+mn-lt"/>
                <a:ea typeface="+mn-ea"/>
              </a:rPr>
              <a:t>（二）我国教师职业道德建设中存在的问题</a:t>
            </a:r>
            <a:endParaRPr lang="zh-CN" altLang="en-US" sz="2800" dirty="0">
              <a:latin typeface="+mn-lt"/>
              <a:ea typeface="+mn-ea"/>
            </a:endParaRPr>
          </a:p>
          <a:p>
            <a:pPr marL="0" marR="0" lvl="0" indent="457200" algn="just" defTabSz="914400" rtl="0" eaLnBrk="1" fontAlgn="base" latinLnBrk="1" hangingPunct="0">
              <a:lnSpc>
                <a:spcPct val="150000"/>
              </a:lnSpc>
              <a:spcBef>
                <a:spcPct val="0"/>
              </a:spcBef>
              <a:spcAft>
                <a:spcPts val="1200"/>
              </a:spcAft>
              <a:buClrTx/>
              <a:buSzTx/>
              <a:buFontTx/>
              <a:buNone/>
              <a:defRPr/>
            </a:pPr>
            <a:r>
              <a:rPr lang="en-US" altLang="zh-CN" sz="2800" dirty="0"/>
              <a:t>3.</a:t>
            </a:r>
            <a:r>
              <a:rPr lang="zh-CN" altLang="en-US" sz="2800" dirty="0"/>
              <a:t>师德在教师评价中的弱化</a:t>
            </a:r>
            <a:endParaRPr lang="en-US" altLang="zh-CN" sz="28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800" dirty="0"/>
              <a:t>在实践中，很多学校和教育主管部门规定对教师的评价应该包括“德、能、勤、绩”四个部分，由于“德”相对而言难以量化，所以在具体的落实过程中，教师评价的实践往往忽视师德评价。</a:t>
            </a:r>
            <a:endParaRPr lang="en-US" altLang="zh-CN" sz="2800" dirty="0"/>
          </a:p>
        </p:txBody>
      </p:sp>
      <p:cxnSp>
        <p:nvCxnSpPr>
          <p:cNvPr id="4" name="直接箭头连接符 3"/>
          <p:cNvCxnSpPr/>
          <p:nvPr/>
        </p:nvCxnSpPr>
        <p:spPr>
          <a:xfrm>
            <a:off x="829340" y="910213"/>
            <a:ext cx="61881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61520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专题六  中小学教师职业道德建设</a:t>
            </a:r>
            <a:endParaRPr lang="en-US" altLang="zh-CN" sz="3200" b="1" dirty="0">
              <a:solidFill>
                <a:schemeClr val="tx1">
                  <a:lumMod val="75000"/>
                  <a:lumOff val="25000"/>
                </a:schemeClr>
              </a:solidFill>
              <a:latin typeface="Agency FB" panose="020B0503020202020204" pitchFamily="34" charset="0"/>
            </a:endParaRPr>
          </a:p>
        </p:txBody>
      </p:sp>
      <p:sp>
        <p:nvSpPr>
          <p:cNvPr id="2" name="文本框 1"/>
          <p:cNvSpPr txBox="1"/>
          <p:nvPr/>
        </p:nvSpPr>
        <p:spPr>
          <a:xfrm>
            <a:off x="1046189" y="1184909"/>
            <a:ext cx="9803219" cy="5636800"/>
          </a:xfrm>
          <a:prstGeom prst="rect">
            <a:avLst/>
          </a:prstGeom>
          <a:noFill/>
        </p:spPr>
        <p:txBody>
          <a:bodyPr wrap="square" rtlCol="0">
            <a:spAutoFit/>
          </a:bodyPr>
          <a:lstStyle/>
          <a:p>
            <a:pPr marL="0" marR="0" lvl="0" indent="457200" algn="just" defTabSz="914400" rtl="0" eaLnBrk="1" fontAlgn="base" latinLnBrk="1" hangingPunct="0">
              <a:lnSpc>
                <a:spcPct val="130000"/>
              </a:lnSpc>
              <a:spcBef>
                <a:spcPct val="0"/>
              </a:spcBef>
              <a:spcAft>
                <a:spcPts val="1200"/>
              </a:spcAft>
              <a:buClrTx/>
              <a:buSzTx/>
              <a:buFontTx/>
              <a:buNone/>
              <a:defRPr/>
            </a:pPr>
            <a:r>
              <a:rPr lang="zh-CN" altLang="en-US" sz="2800" dirty="0">
                <a:latin typeface="+mn-lt"/>
                <a:ea typeface="+mn-ea"/>
              </a:rPr>
              <a:t>（三）我国教师职业道德建设的对策</a:t>
            </a:r>
            <a:endParaRPr lang="zh-CN" altLang="en-US" sz="2800" dirty="0">
              <a:latin typeface="+mn-lt"/>
              <a:ea typeface="+mn-ea"/>
            </a:endParaRPr>
          </a:p>
          <a:p>
            <a:pPr marL="0" marR="0" lvl="0" indent="457200" algn="just" defTabSz="914400" rtl="0" eaLnBrk="1" fontAlgn="base" latinLnBrk="1" hangingPunct="0">
              <a:lnSpc>
                <a:spcPct val="150000"/>
              </a:lnSpc>
              <a:spcBef>
                <a:spcPct val="0"/>
              </a:spcBef>
              <a:spcAft>
                <a:spcPts val="1200"/>
              </a:spcAft>
              <a:buClrTx/>
              <a:buSzTx/>
              <a:buFontTx/>
              <a:buNone/>
              <a:defRPr/>
            </a:pPr>
            <a:r>
              <a:rPr lang="en-US" altLang="zh-CN" sz="2400" dirty="0"/>
              <a:t>1.</a:t>
            </a:r>
            <a:r>
              <a:rPr lang="zh-CN" altLang="en-US" sz="2400" dirty="0"/>
              <a:t>建构集政府、专业机构、中小学“三位一体”的教师职业道德培养机制</a:t>
            </a:r>
            <a:endParaRPr lang="en-US" altLang="zh-CN" sz="24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400" dirty="0"/>
              <a:t>教育法律法规的制定应以对公民义务要求为前提，在充分考虑教师职业特点的基础上，将教师职业道德纳入相应的教育法律法规条款中。</a:t>
            </a:r>
            <a:endParaRPr lang="en-US" altLang="zh-CN" sz="24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400" dirty="0"/>
              <a:t>充分发挥教师专业团体和专业组织的作用，推进教师职业道德建设的方式和体制，加强教师职业道德规范内容体系与教育法律法规的衔接。</a:t>
            </a:r>
            <a:endParaRPr lang="en-US" altLang="zh-CN" sz="24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400" dirty="0"/>
              <a:t>通过教师教育机构和中小学教师实践的联合培养，将国家和专业团体对教师的职业道德要求渗透进教师的行为和思想观念中。</a:t>
            </a:r>
            <a:endParaRPr lang="en-US" altLang="zh-CN" sz="2400" dirty="0"/>
          </a:p>
        </p:txBody>
      </p:sp>
      <p:cxnSp>
        <p:nvCxnSpPr>
          <p:cNvPr id="4" name="直接箭头连接符 3"/>
          <p:cNvCxnSpPr/>
          <p:nvPr/>
        </p:nvCxnSpPr>
        <p:spPr>
          <a:xfrm>
            <a:off x="829340" y="910213"/>
            <a:ext cx="61881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61520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专题六  中小学教师职业道德建设</a:t>
            </a:r>
            <a:endParaRPr lang="en-US" altLang="zh-CN" sz="3200" b="1" dirty="0">
              <a:solidFill>
                <a:schemeClr val="tx1">
                  <a:lumMod val="75000"/>
                  <a:lumOff val="25000"/>
                </a:schemeClr>
              </a:solidFill>
              <a:latin typeface="Agency FB" panose="020B0503020202020204" pitchFamily="34" charset="0"/>
            </a:endParaRPr>
          </a:p>
        </p:txBody>
      </p:sp>
      <p:sp>
        <p:nvSpPr>
          <p:cNvPr id="2" name="文本框 1"/>
          <p:cNvSpPr txBox="1"/>
          <p:nvPr/>
        </p:nvSpPr>
        <p:spPr>
          <a:xfrm>
            <a:off x="1046189" y="1184909"/>
            <a:ext cx="9803219" cy="4775025"/>
          </a:xfrm>
          <a:prstGeom prst="rect">
            <a:avLst/>
          </a:prstGeom>
          <a:noFill/>
        </p:spPr>
        <p:txBody>
          <a:bodyPr wrap="square" rtlCol="0">
            <a:spAutoFit/>
          </a:bodyPr>
          <a:lstStyle/>
          <a:p>
            <a:pPr marL="0" marR="0" lvl="0" indent="457200" algn="just" defTabSz="914400" rtl="0" eaLnBrk="1" fontAlgn="base" latinLnBrk="1" hangingPunct="0">
              <a:lnSpc>
                <a:spcPct val="130000"/>
              </a:lnSpc>
              <a:spcBef>
                <a:spcPct val="0"/>
              </a:spcBef>
              <a:spcAft>
                <a:spcPts val="1200"/>
              </a:spcAft>
              <a:buClrTx/>
              <a:buSzTx/>
              <a:buFontTx/>
              <a:buNone/>
              <a:defRPr/>
            </a:pPr>
            <a:r>
              <a:rPr lang="zh-CN" altLang="en-US" sz="2800" dirty="0">
                <a:latin typeface="+mn-lt"/>
                <a:ea typeface="+mn-ea"/>
              </a:rPr>
              <a:t>（三）我国教师职业道德建设的对策</a:t>
            </a:r>
            <a:endParaRPr lang="zh-CN" altLang="en-US" sz="2800" dirty="0">
              <a:latin typeface="+mn-lt"/>
              <a:ea typeface="+mn-ea"/>
            </a:endParaRPr>
          </a:p>
          <a:p>
            <a:pPr marL="0" marR="0" lvl="0" indent="457200" algn="just" defTabSz="914400" rtl="0" eaLnBrk="1" fontAlgn="base" latinLnBrk="1" hangingPunct="0">
              <a:lnSpc>
                <a:spcPct val="150000"/>
              </a:lnSpc>
              <a:spcBef>
                <a:spcPct val="0"/>
              </a:spcBef>
              <a:spcAft>
                <a:spcPts val="1200"/>
              </a:spcAft>
              <a:buClrTx/>
              <a:buSzTx/>
              <a:buFontTx/>
              <a:buNone/>
              <a:defRPr/>
            </a:pPr>
            <a:r>
              <a:rPr lang="en-US" altLang="zh-CN" sz="2400" dirty="0"/>
              <a:t>2.</a:t>
            </a:r>
            <a:r>
              <a:rPr lang="zh-CN" altLang="en-US" sz="2400" dirty="0"/>
              <a:t>注重将师德规范建设与知识、技能培养相结合，全面提升教师的专业品性</a:t>
            </a:r>
            <a:endParaRPr lang="en-US" altLang="zh-CN" sz="24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400" dirty="0"/>
              <a:t>通过将教师的内在道德与具体行为联系起来，以增强教师职业道德的可测量性、可评价性，并根据教师的具体表现提出有针对性的提升教师职业道德的策略。此外，教师的职业道德建设并不是割裂的，而应该将其纳入教师教育的整体标准进行考量，为教师教育提供切实可行的标准，引导我国教师教育质量的全面提升。</a:t>
            </a:r>
            <a:endParaRPr lang="en-US" altLang="zh-CN" sz="2400" dirty="0"/>
          </a:p>
        </p:txBody>
      </p:sp>
      <p:cxnSp>
        <p:nvCxnSpPr>
          <p:cNvPr id="4" name="直接箭头连接符 3"/>
          <p:cNvCxnSpPr/>
          <p:nvPr/>
        </p:nvCxnSpPr>
        <p:spPr>
          <a:xfrm>
            <a:off x="829340" y="910213"/>
            <a:ext cx="61881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61520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专题六  中小学教师职业道德建设</a:t>
            </a:r>
            <a:endParaRPr lang="en-US" altLang="zh-CN" sz="3200" b="1" dirty="0">
              <a:solidFill>
                <a:schemeClr val="tx1">
                  <a:lumMod val="75000"/>
                  <a:lumOff val="25000"/>
                </a:schemeClr>
              </a:solidFill>
              <a:latin typeface="Agency FB" panose="020B0503020202020204" pitchFamily="34" charset="0"/>
            </a:endParaRPr>
          </a:p>
        </p:txBody>
      </p:sp>
      <p:sp>
        <p:nvSpPr>
          <p:cNvPr id="2" name="文本框 1"/>
          <p:cNvSpPr txBox="1"/>
          <p:nvPr/>
        </p:nvSpPr>
        <p:spPr>
          <a:xfrm>
            <a:off x="1046189" y="1184909"/>
            <a:ext cx="9803219" cy="4775025"/>
          </a:xfrm>
          <a:prstGeom prst="rect">
            <a:avLst/>
          </a:prstGeom>
          <a:noFill/>
        </p:spPr>
        <p:txBody>
          <a:bodyPr wrap="square" rtlCol="0">
            <a:spAutoFit/>
          </a:bodyPr>
          <a:lstStyle/>
          <a:p>
            <a:pPr marL="0" marR="0" lvl="0" indent="457200" algn="just" defTabSz="914400" rtl="0" eaLnBrk="1" fontAlgn="base" latinLnBrk="1" hangingPunct="0">
              <a:lnSpc>
                <a:spcPct val="130000"/>
              </a:lnSpc>
              <a:spcBef>
                <a:spcPct val="0"/>
              </a:spcBef>
              <a:spcAft>
                <a:spcPts val="1200"/>
              </a:spcAft>
              <a:buClrTx/>
              <a:buSzTx/>
              <a:buFontTx/>
              <a:buNone/>
              <a:defRPr/>
            </a:pPr>
            <a:r>
              <a:rPr lang="zh-CN" altLang="en-US" sz="2800" dirty="0">
                <a:latin typeface="+mn-lt"/>
                <a:ea typeface="+mn-ea"/>
              </a:rPr>
              <a:t>（三）我国教师职业道德建设的对策</a:t>
            </a:r>
            <a:endParaRPr lang="zh-CN" altLang="en-US" sz="2800" dirty="0">
              <a:latin typeface="+mn-lt"/>
              <a:ea typeface="+mn-ea"/>
            </a:endParaRPr>
          </a:p>
          <a:p>
            <a:pPr marL="0" marR="0" lvl="0" indent="457200" algn="just" defTabSz="914400" rtl="0" eaLnBrk="1" fontAlgn="base" latinLnBrk="1" hangingPunct="0">
              <a:lnSpc>
                <a:spcPct val="150000"/>
              </a:lnSpc>
              <a:spcBef>
                <a:spcPct val="0"/>
              </a:spcBef>
              <a:spcAft>
                <a:spcPts val="1200"/>
              </a:spcAft>
              <a:buClrTx/>
              <a:buSzTx/>
              <a:buFontTx/>
              <a:buNone/>
              <a:defRPr/>
            </a:pPr>
            <a:r>
              <a:rPr lang="en-US" altLang="zh-CN" sz="2400" dirty="0"/>
              <a:t>3.</a:t>
            </a:r>
            <a:r>
              <a:rPr lang="zh-CN" altLang="en-US" sz="2400" dirty="0"/>
              <a:t>增强教师职业道德规范的专业性</a:t>
            </a:r>
            <a:endParaRPr lang="en-US" altLang="zh-CN" sz="24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400" dirty="0"/>
              <a:t>教师职业道德建设必须建立一种专业化的立场，从专业标准的角度去设计，将其置于教师专业化的标准体系中进行修订和完善。此外，虽然教师职业道德并不像法律那样具有严格的强制性、义务性和制裁性，但是仍但需要严格的规范和标准，并且这些规范和标准除了要具有师德理想和师德原则外，还应设置作为最低界限的师德规范，为教师职业道德设定最低限度的行为基准，并以此来评价教师的职业道德行为。</a:t>
            </a:r>
            <a:endParaRPr lang="en-US" altLang="zh-CN" sz="2400" dirty="0"/>
          </a:p>
        </p:txBody>
      </p:sp>
      <p:cxnSp>
        <p:nvCxnSpPr>
          <p:cNvPr id="4" name="直接箭头连接符 3"/>
          <p:cNvCxnSpPr/>
          <p:nvPr/>
        </p:nvCxnSpPr>
        <p:spPr>
          <a:xfrm>
            <a:off x="829340" y="910213"/>
            <a:ext cx="61881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专题一 教育学的学科立场</a:t>
            </a:r>
            <a:endParaRPr lang="zh-CN" altLang="en-US" sz="2800" b="1" dirty="0">
              <a:solidFill>
                <a:schemeClr val="tx1">
                  <a:lumMod val="50000"/>
                  <a:lumOff val="50000"/>
                </a:schemeClr>
              </a:solidFill>
              <a:latin typeface="Agency FB" panose="020B0503020202020204" pitchFamily="34" charset="0"/>
            </a:endParaRPr>
          </a:p>
        </p:txBody>
      </p:sp>
      <p:sp>
        <p:nvSpPr>
          <p:cNvPr id="2" name="文本框 1"/>
          <p:cNvSpPr txBox="1"/>
          <p:nvPr/>
        </p:nvSpPr>
        <p:spPr>
          <a:xfrm>
            <a:off x="397510" y="1073150"/>
            <a:ext cx="11443335" cy="1130300"/>
          </a:xfrm>
          <a:prstGeom prst="rect">
            <a:avLst/>
          </a:prstGeom>
          <a:noFill/>
        </p:spPr>
        <p:txBody>
          <a:bodyPr wrap="square" rtlCol="0">
            <a:spAutoFit/>
          </a:bodyPr>
          <a:p>
            <a:pPr marL="342900" indent="0" algn="just" latinLnBrk="0">
              <a:lnSpc>
                <a:spcPct val="130000"/>
              </a:lnSpc>
              <a:buFont typeface="Wingdings" panose="05000000000000000000" charset="0"/>
              <a:buNone/>
            </a:pPr>
            <a:r>
              <a:rPr lang="zh-CN" altLang="en-US" sz="2800" b="1"/>
              <a:t>（二）被视为</a:t>
            </a:r>
            <a:r>
              <a:rPr lang="en-US" altLang="zh-CN" sz="2800" b="1"/>
              <a:t>“</a:t>
            </a:r>
            <a:r>
              <a:rPr lang="zh-CN" altLang="en-US" sz="2800" b="1"/>
              <a:t>器物之学</a:t>
            </a:r>
            <a:r>
              <a:rPr lang="en-US" altLang="zh-CN" sz="2800" b="1"/>
              <a:t>”</a:t>
            </a:r>
            <a:endParaRPr lang="zh-CN" altLang="en-US" sz="2800" b="1"/>
          </a:p>
          <a:p>
            <a:pPr marL="342900" indent="0" algn="just" latinLnBrk="0">
              <a:lnSpc>
                <a:spcPct val="130000"/>
              </a:lnSpc>
              <a:buFont typeface="Wingdings" panose="05000000000000000000" charset="0"/>
              <a:buNone/>
            </a:pPr>
            <a:endParaRPr lang="zh-CN" altLang="en-US" sz="2400">
              <a:latin typeface="楷体" panose="02010609060101010101" charset="-122"/>
              <a:ea typeface="楷体" panose="02010609060101010101" charset="-122"/>
            </a:endParaRPr>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3" name="文本框 2"/>
          <p:cNvSpPr txBox="1"/>
          <p:nvPr/>
        </p:nvSpPr>
        <p:spPr>
          <a:xfrm>
            <a:off x="494030" y="1818640"/>
            <a:ext cx="10977880" cy="4215765"/>
          </a:xfrm>
          <a:prstGeom prst="rect">
            <a:avLst/>
          </a:prstGeom>
          <a:noFill/>
        </p:spPr>
        <p:txBody>
          <a:bodyPr wrap="square" rtlCol="0">
            <a:spAutoFit/>
          </a:bodyPr>
          <a:p>
            <a:pPr indent="0" latinLnBrk="0">
              <a:lnSpc>
                <a:spcPct val="100000"/>
              </a:lnSpc>
              <a:spcAft>
                <a:spcPts val="0"/>
              </a:spcAft>
            </a:pPr>
            <a:r>
              <a:rPr lang="zh-CN" altLang="en-US" sz="2800" b="1">
                <a:gradFill>
                  <a:gsLst>
                    <a:gs pos="21000">
                      <a:srgbClr val="53575C"/>
                    </a:gs>
                    <a:gs pos="88000">
                      <a:srgbClr val="C5C7CA"/>
                    </a:gs>
                  </a:gsLst>
                  <a:lin ang="5400000"/>
                </a:gradFill>
                <a:effectLst/>
                <a:latin typeface="楷体" panose="02010609060101010101" charset="-122"/>
                <a:ea typeface="楷体" panose="02010609060101010101" charset="-122"/>
              </a:rPr>
              <a:t>从教育学发展历史来看：</a:t>
            </a:r>
            <a:endParaRPr lang="zh-CN" altLang="en-US" sz="3200" b="1">
              <a:gradFill>
                <a:gsLst>
                  <a:gs pos="21000">
                    <a:srgbClr val="53575C"/>
                  </a:gs>
                  <a:gs pos="88000">
                    <a:srgbClr val="C5C7CA"/>
                  </a:gs>
                </a:gsLst>
                <a:lin ang="5400000"/>
              </a:gradFill>
              <a:effectLst/>
              <a:latin typeface="楷体" panose="02010609060101010101" charset="-122"/>
              <a:ea typeface="楷体" panose="02010609060101010101" charset="-122"/>
            </a:endParaRPr>
          </a:p>
          <a:p>
            <a:pPr indent="508000" latinLnBrk="0">
              <a:lnSpc>
                <a:spcPct val="150000"/>
              </a:lnSpc>
              <a:extLst>
                <a:ext uri="{35155182-B16C-46BC-9424-99874614C6A1}">
                  <wpsdc:indentchars xmlns:wpsdc="http://www.wps.cn/officeDocument/2017/drawingmlCustomData" val="200" checksum="282533468"/>
                </a:ext>
              </a:extLst>
            </a:pPr>
            <a:r>
              <a:rPr lang="en-US" altLang="zh-CN" sz="2000">
                <a:latin typeface="宋体" panose="02010600030101010101" pitchFamily="2" charset="-122"/>
                <a:cs typeface="宋体" panose="02010600030101010101" pitchFamily="2" charset="-122"/>
              </a:rPr>
              <a:t>19</a:t>
            </a:r>
            <a:r>
              <a:rPr lang="zh-CN" altLang="en-US" sz="2000">
                <a:latin typeface="宋体" panose="02010600030101010101" pitchFamily="2" charset="-122"/>
                <a:cs typeface="宋体" panose="02010600030101010101" pitchFamily="2" charset="-122"/>
              </a:rPr>
              <a:t>世纪</a:t>
            </a:r>
            <a:r>
              <a:rPr lang="zh-CN" altLang="en-US" sz="2000">
                <a:latin typeface="宋体" panose="02010600030101010101" pitchFamily="2" charset="-122"/>
                <a:cs typeface="宋体" panose="02010600030101010101" pitchFamily="2" charset="-122"/>
              </a:rPr>
              <a:t>中叶</a:t>
            </a:r>
            <a:r>
              <a:rPr lang="zh-CN" altLang="en-US" sz="2000">
                <a:latin typeface="宋体" panose="02010600030101010101" pitchFamily="2" charset="-122"/>
                <a:cs typeface="宋体" panose="02010600030101010101" pitchFamily="2" charset="-122"/>
              </a:rPr>
              <a:t>赫尔巴特的教育思想受到重视，但教育实践中需要的是有较强操作性和指导性的应用技能或课程，因此赫尔巴特的弟子们将其思想简化，抽取教学理论部分，且尤为注重建基于统觉心理学的教学手段和方法部分</a:t>
            </a:r>
            <a:r>
              <a:rPr lang="zh-CN" altLang="en-US" sz="2000">
                <a:latin typeface="宋体" panose="02010600030101010101" pitchFamily="2" charset="-122"/>
                <a:cs typeface="宋体" panose="02010600030101010101" pitchFamily="2" charset="-122"/>
                <a:sym typeface="+mn-ea"/>
              </a:rPr>
              <a:t>并进行改造，成为影响巨大的教育学范式</a:t>
            </a:r>
            <a:r>
              <a:rPr lang="zh-CN" altLang="en-US" sz="2000">
                <a:latin typeface="宋体" panose="02010600030101010101" pitchFamily="2" charset="-122"/>
                <a:cs typeface="宋体" panose="02010600030101010101" pitchFamily="2" charset="-122"/>
              </a:rPr>
              <a:t>。</a:t>
            </a:r>
            <a:endParaRPr lang="zh-CN" altLang="en-US" sz="2000">
              <a:latin typeface="宋体" panose="02010600030101010101" pitchFamily="2" charset="-122"/>
              <a:cs typeface="宋体" panose="02010600030101010101" pitchFamily="2" charset="-122"/>
            </a:endParaRPr>
          </a:p>
          <a:p>
            <a:pPr indent="508000" latinLnBrk="0">
              <a:lnSpc>
                <a:spcPct val="150000"/>
              </a:lnSpc>
              <a:extLst>
                <a:ext uri="{35155182-B16C-46BC-9424-99874614C6A1}">
                  <wpsdc:indentchars xmlns:wpsdc="http://www.wps.cn/officeDocument/2017/drawingmlCustomData" val="200" checksum="282533468"/>
                </a:ext>
              </a:extLst>
            </a:pPr>
            <a:r>
              <a:rPr lang="en-US" altLang="zh-CN" sz="2000">
                <a:latin typeface="宋体" panose="02010600030101010101" pitchFamily="2" charset="-122"/>
                <a:cs typeface="宋体" panose="02010600030101010101" pitchFamily="2" charset="-122"/>
              </a:rPr>
              <a:t>20</a:t>
            </a:r>
            <a:r>
              <a:rPr lang="zh-CN" altLang="en-US" sz="2000">
                <a:latin typeface="宋体" panose="02010600030101010101" pitchFamily="2" charset="-122"/>
                <a:cs typeface="宋体" panose="02010600030101010101" pitchFamily="2" charset="-122"/>
              </a:rPr>
              <a:t>世纪中叶后，在美国，一方面美国人推崇的实用主义思想渗透到教育学之中，另一方面美国教师职业历来受到歧视，与之相关的教育学也被认为是次等学科。</a:t>
            </a:r>
            <a:endParaRPr lang="zh-CN" altLang="en-US" sz="2000">
              <a:latin typeface="宋体" panose="02010600030101010101" pitchFamily="2" charset="-122"/>
              <a:cs typeface="宋体" panose="02010600030101010101" pitchFamily="2" charset="-122"/>
            </a:endParaRPr>
          </a:p>
          <a:p>
            <a:pPr indent="508000" latinLnBrk="0">
              <a:lnSpc>
                <a:spcPct val="150000"/>
              </a:lnSpc>
              <a:extLst>
                <a:ext uri="{35155182-B16C-46BC-9424-99874614C6A1}">
                  <wpsdc:indentchars xmlns:wpsdc="http://www.wps.cn/officeDocument/2017/drawingmlCustomData" val="200" checksum="282533468"/>
                </a:ext>
              </a:extLst>
            </a:pPr>
            <a:r>
              <a:rPr lang="zh-CN" altLang="en-US" sz="2000">
                <a:latin typeface="宋体" panose="02010600030101010101" pitchFamily="2" charset="-122"/>
                <a:cs typeface="宋体" panose="02010600030101010101" pitchFamily="2" charset="-122"/>
              </a:rPr>
              <a:t>总之，教育学的学科地位至今依旧偏低。这其中的原因非常复杂，不过，其中与社会、学界等将教育学视为一门应用科学，强调其与教师的培养，尤其是教师教学技能的培养密切相关，即将教育学视为一门“器物之学”，而不注重其理论的系统性和完善性。</a:t>
            </a:r>
            <a:endParaRPr lang="zh-CN" altLang="en-US" sz="2000">
              <a:latin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61520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专题六  中小学教师职业道德建设</a:t>
            </a:r>
            <a:endParaRPr lang="en-US" altLang="zh-CN" sz="3200" b="1" dirty="0">
              <a:solidFill>
                <a:schemeClr val="tx1">
                  <a:lumMod val="75000"/>
                  <a:lumOff val="25000"/>
                </a:schemeClr>
              </a:solidFill>
              <a:latin typeface="Agency FB" panose="020B0503020202020204" pitchFamily="34" charset="0"/>
            </a:endParaRPr>
          </a:p>
        </p:txBody>
      </p:sp>
      <p:sp>
        <p:nvSpPr>
          <p:cNvPr id="2" name="文本框 1"/>
          <p:cNvSpPr txBox="1"/>
          <p:nvPr/>
        </p:nvSpPr>
        <p:spPr>
          <a:xfrm>
            <a:off x="1046189" y="1184909"/>
            <a:ext cx="9803219" cy="5482911"/>
          </a:xfrm>
          <a:prstGeom prst="rect">
            <a:avLst/>
          </a:prstGeom>
          <a:noFill/>
        </p:spPr>
        <p:txBody>
          <a:bodyPr wrap="square" rtlCol="0">
            <a:spAutoFit/>
          </a:bodyPr>
          <a:lstStyle/>
          <a:p>
            <a:pPr marL="0" marR="0" lvl="0" indent="457200" algn="just" defTabSz="914400" rtl="0" eaLnBrk="1" fontAlgn="base" latinLnBrk="1" hangingPunct="0">
              <a:lnSpc>
                <a:spcPct val="130000"/>
              </a:lnSpc>
              <a:spcBef>
                <a:spcPct val="0"/>
              </a:spcBef>
              <a:spcAft>
                <a:spcPts val="1200"/>
              </a:spcAft>
              <a:buClrTx/>
              <a:buSzTx/>
              <a:buFontTx/>
              <a:buNone/>
              <a:defRPr/>
            </a:pPr>
            <a:r>
              <a:rPr lang="zh-CN" altLang="en-US" sz="2800" dirty="0">
                <a:latin typeface="+mn-lt"/>
                <a:ea typeface="+mn-ea"/>
              </a:rPr>
              <a:t>（四）完善教师评价制度</a:t>
            </a:r>
            <a:endParaRPr lang="zh-CN" altLang="en-US" sz="2800" dirty="0">
              <a:latin typeface="+mn-lt"/>
              <a:ea typeface="+mn-ea"/>
            </a:endParaRPr>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400" dirty="0"/>
              <a:t>首先，教师评价应采用质性评价和量化评价相结合的方式。</a:t>
            </a:r>
            <a:endParaRPr lang="en-US" altLang="zh-CN" sz="24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400" dirty="0"/>
              <a:t>其次，将可量化的成分纳入教师评价的量化指标中，对于不能量化的成分，通过课堂观察、学生访谈等方式全面了解教师的表现，对其做出恰当、合理的评价，同时注重将评价结果反馈给教师，引导教师针对问题进行改进和提升。</a:t>
            </a:r>
            <a:endParaRPr lang="en-US" altLang="zh-CN" sz="24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400" dirty="0"/>
              <a:t>再次，提倡和设计将教师评价制度进行分层的思路，根据不同发展阶段的教师设计不同要求的教师职业道德标准，并提供适合于不同发展阶段教师提升其职业道德的针对性策略。</a:t>
            </a:r>
            <a:endParaRPr lang="en-US" altLang="zh-CN" sz="2400" dirty="0"/>
          </a:p>
        </p:txBody>
      </p:sp>
      <p:cxnSp>
        <p:nvCxnSpPr>
          <p:cNvPr id="4" name="直接箭头连接符 3"/>
          <p:cNvCxnSpPr/>
          <p:nvPr/>
        </p:nvCxnSpPr>
        <p:spPr>
          <a:xfrm>
            <a:off x="829340" y="910213"/>
            <a:ext cx="61881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92724" y="38971"/>
            <a:ext cx="7787534" cy="7787534"/>
            <a:chOff x="4241219" y="1574800"/>
            <a:chExt cx="3594100" cy="3594100"/>
          </a:xfrm>
        </p:grpSpPr>
        <p:sp>
          <p:nvSpPr>
            <p:cNvPr id="3" name="椭圆 2"/>
            <p:cNvSpPr/>
            <p:nvPr/>
          </p:nvSpPr>
          <p:spPr>
            <a:xfrm>
              <a:off x="4241219" y="1574800"/>
              <a:ext cx="3594100" cy="35941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4374569" y="1708150"/>
              <a:ext cx="3327400" cy="33274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500524" y="1834105"/>
              <a:ext cx="3075491" cy="3075491"/>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609519" y="1943101"/>
              <a:ext cx="2857500" cy="285749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751813" y="2085397"/>
              <a:ext cx="2572912" cy="257290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880400" y="2213983"/>
              <a:ext cx="2315738" cy="2315734"/>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023855" y="2357438"/>
              <a:ext cx="2028828" cy="2028824"/>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161388" y="2494971"/>
              <a:ext cx="1753762" cy="175375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308017" y="2641600"/>
              <a:ext cx="1460504" cy="14605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41367" y="2774950"/>
              <a:ext cx="1193804" cy="11938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584242" y="2917825"/>
              <a:ext cx="908054" cy="908051"/>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98542" y="3032125"/>
              <a:ext cx="679454" cy="67945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822368" y="3155950"/>
              <a:ext cx="431802" cy="4318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930318" y="3263900"/>
              <a:ext cx="215902" cy="2159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3319145" y="890905"/>
            <a:ext cx="5698490" cy="4624705"/>
            <a:chOff x="5462" y="1656"/>
            <a:chExt cx="8275" cy="6574"/>
          </a:xfrm>
        </p:grpSpPr>
        <p:grpSp>
          <p:nvGrpSpPr>
            <p:cNvPr id="17" name="组合 16"/>
            <p:cNvGrpSpPr/>
            <p:nvPr/>
          </p:nvGrpSpPr>
          <p:grpSpPr>
            <a:xfrm>
              <a:off x="12086" y="6154"/>
              <a:ext cx="1651" cy="1651"/>
              <a:chOff x="4241219" y="1574800"/>
              <a:chExt cx="3594100" cy="3594100"/>
            </a:xfrm>
          </p:grpSpPr>
          <p:sp>
            <p:nvSpPr>
              <p:cNvPr id="18" name="椭圆 17"/>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5462" y="2242"/>
              <a:ext cx="2122" cy="2122"/>
              <a:chOff x="4241219" y="1574800"/>
              <a:chExt cx="3594100" cy="3594100"/>
            </a:xfrm>
          </p:grpSpPr>
          <p:sp>
            <p:nvSpPr>
              <p:cNvPr id="33" name="椭圆 32"/>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11857" y="2093"/>
              <a:ext cx="1288" cy="1347"/>
              <a:chOff x="4241219" y="1574800"/>
              <a:chExt cx="3594100" cy="3594100"/>
            </a:xfrm>
          </p:grpSpPr>
          <p:sp>
            <p:nvSpPr>
              <p:cNvPr id="54" name="椭圆 53"/>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椭圆 46"/>
            <p:cNvSpPr/>
            <p:nvPr/>
          </p:nvSpPr>
          <p:spPr>
            <a:xfrm>
              <a:off x="6428" y="1656"/>
              <a:ext cx="6840" cy="6574"/>
            </a:xfrm>
            <a:prstGeom prst="ellipse">
              <a:avLst/>
            </a:prstGeom>
            <a:solidFill>
              <a:srgbClr val="FBF8EF"/>
            </a:solidFill>
            <a:ln>
              <a:solidFill>
                <a:schemeClr val="bg1">
                  <a:lumMod val="65000"/>
                </a:schemeClr>
              </a:solidFill>
            </a:ln>
            <a:effectLst>
              <a:outerShdw blurRad="812800" dist="381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64"/>
            <p:cNvSpPr>
              <a:spLocks noChangeArrowheads="1"/>
            </p:cNvSpPr>
            <p:nvPr/>
          </p:nvSpPr>
          <p:spPr bwMode="auto">
            <a:xfrm>
              <a:off x="7667" y="3172"/>
              <a:ext cx="4279" cy="1573"/>
            </a:xfrm>
            <a:prstGeom prst="rect">
              <a:avLst/>
            </a:prstGeom>
            <a:noFill/>
            <a:ln w="9525">
              <a:noFill/>
              <a:miter lim="800000"/>
            </a:ln>
          </p:spPr>
          <p:txBody>
            <a:bodyPr wrap="square" lIns="91440" tIns="45720" rIns="91440" bIns="45720">
              <a:spAutoFit/>
            </a:bodyPr>
            <a:lstStyle/>
            <a:p>
              <a:pPr algn="ctr"/>
              <a:r>
                <a:rPr lang="zh-CN" altLang="en-US" sz="6600" b="1" dirty="0">
                  <a:solidFill>
                    <a:schemeClr val="tx1">
                      <a:lumMod val="75000"/>
                      <a:lumOff val="25000"/>
                    </a:schemeClr>
                  </a:solidFill>
                  <a:latin typeface="Agency FB" panose="020B0503020202020204" pitchFamily="34" charset="0"/>
                  <a:cs typeface="+mn-ea"/>
                  <a:sym typeface="+mn-lt"/>
                </a:rPr>
                <a:t>专题七</a:t>
              </a:r>
              <a:endParaRPr lang="zh-CN" altLang="en-US" sz="6600" b="1" dirty="0">
                <a:solidFill>
                  <a:schemeClr val="tx1">
                    <a:lumMod val="75000"/>
                    <a:lumOff val="25000"/>
                  </a:schemeClr>
                </a:solidFill>
                <a:latin typeface="Agency FB" panose="020B0503020202020204" pitchFamily="34" charset="0"/>
                <a:cs typeface="+mn-ea"/>
                <a:sym typeface="+mn-lt"/>
              </a:endParaRPr>
            </a:p>
          </p:txBody>
        </p:sp>
        <p:sp>
          <p:nvSpPr>
            <p:cNvPr id="52" name="TextBox 64"/>
            <p:cNvSpPr>
              <a:spLocks noChangeArrowheads="1"/>
            </p:cNvSpPr>
            <p:nvPr/>
          </p:nvSpPr>
          <p:spPr bwMode="auto">
            <a:xfrm>
              <a:off x="5991" y="5077"/>
              <a:ext cx="7362" cy="2056"/>
            </a:xfrm>
            <a:prstGeom prst="rect">
              <a:avLst/>
            </a:prstGeom>
            <a:noFill/>
            <a:ln w="9525">
              <a:noFill/>
              <a:miter lim="800000"/>
            </a:ln>
          </p:spPr>
          <p:txBody>
            <a:bodyPr wrap="square" lIns="91440" tIns="45720" rIns="91440" bIns="45720">
              <a:spAutoFit/>
            </a:bodyPr>
            <a:lstStyle/>
            <a:p>
              <a:pPr algn="ctr"/>
              <a:r>
                <a:rPr lang="en-US" altLang="zh-CN" sz="4000" b="1" dirty="0">
                  <a:solidFill>
                    <a:schemeClr val="tx1">
                      <a:lumMod val="75000"/>
                      <a:lumOff val="25000"/>
                    </a:schemeClr>
                  </a:solidFill>
                  <a:latin typeface="Agency FB" panose="020B0503020202020204" pitchFamily="34" charset="0"/>
                  <a:cs typeface="+mn-ea"/>
                  <a:sym typeface="+mn-lt"/>
                </a:rPr>
                <a:t> </a:t>
              </a:r>
              <a:r>
                <a:rPr lang="zh-CN" altLang="en-US" sz="4400" b="1" dirty="0">
                  <a:solidFill>
                    <a:schemeClr val="tx1">
                      <a:lumMod val="50000"/>
                      <a:lumOff val="50000"/>
                    </a:schemeClr>
                  </a:solidFill>
                  <a:latin typeface="Agency FB" panose="020B0503020202020204" pitchFamily="34" charset="0"/>
                  <a:cs typeface="+mn-ea"/>
                  <a:sym typeface="+mn-lt"/>
                </a:rPr>
                <a:t>核心素养的体系构建及实施路径</a:t>
              </a:r>
              <a:r>
                <a:rPr lang="zh-CN" sz="4400" b="1" dirty="0">
                  <a:solidFill>
                    <a:schemeClr val="tx1">
                      <a:lumMod val="50000"/>
                      <a:lumOff val="50000"/>
                    </a:schemeClr>
                  </a:solidFill>
                  <a:latin typeface="Agency FB" panose="020B0503020202020204" pitchFamily="34" charset="0"/>
                  <a:cs typeface="+mn-ea"/>
                  <a:sym typeface="+mn-lt"/>
                </a:rPr>
                <a:t>   </a:t>
              </a:r>
              <a:endParaRPr lang="zh-CN" sz="4400" b="1" dirty="0">
                <a:solidFill>
                  <a:schemeClr val="tx1">
                    <a:lumMod val="50000"/>
                    <a:lumOff val="50000"/>
                  </a:schemeClr>
                </a:solidFill>
                <a:latin typeface="Agency FB" panose="020B0503020202020204" pitchFamily="34" charset="0"/>
                <a:cs typeface="+mn-ea"/>
                <a:sym typeface="+mn-lt"/>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36"/>
          <p:cNvSpPr/>
          <p:nvPr/>
        </p:nvSpPr>
        <p:spPr bwMode="auto">
          <a:xfrm>
            <a:off x="1573945" y="1245837"/>
            <a:ext cx="9044109" cy="3732945"/>
          </a:xfrm>
          <a:prstGeom prst="rect">
            <a:avLst/>
          </a:prstGeom>
        </p:spPr>
        <p:txBody>
          <a:bodyPr wrap="square">
            <a:spAutoFit/>
          </a:bodyPr>
          <a:lstStyle/>
          <a:p>
            <a:pPr indent="457200" defTabSz="323850">
              <a:lnSpc>
                <a:spcPct val="150000"/>
              </a:lnSpc>
              <a:spcBef>
                <a:spcPts val="850"/>
              </a:spcBef>
            </a:pPr>
            <a:r>
              <a:rPr lang="zh-CN" altLang="en-US" sz="2000" dirty="0"/>
              <a:t>本专题主要探讨了核心素养的历史发展与变迁、核心素养研究与实践中应重点关注的若干问题以及如何通过课程整合来实现核心素养等内容。在核心素养的发展历程部分，主要梳理了核心素养从职业教育领域的提出到引入普通教育，再到引起世界范围的关注和研究的历史；在核心素养涉及的若干问题部分，主要阐述了核心素养与学科素养的关系、核心素养与教育目标的关系、核心素养的实施路径等内容；在核心素养的实施途径部分，从学科中心取向课程整合和儿童与社会中心取向课程整合两个维度探讨了如何通过课程整合贯彻和实施核心素养。</a:t>
            </a:r>
            <a:endParaRPr lang="en-US" sz="2000" dirty="0"/>
          </a:p>
        </p:txBody>
      </p:sp>
      <p:sp>
        <p:nvSpPr>
          <p:cNvPr id="86" name="文本框 56"/>
          <p:cNvSpPr txBox="1">
            <a:spLocks noChangeArrowheads="1"/>
          </p:cNvSpPr>
          <p:nvPr/>
        </p:nvSpPr>
        <p:spPr bwMode="auto">
          <a:xfrm>
            <a:off x="1046189" y="325438"/>
            <a:ext cx="75236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 专题七  核心素养的体系构建及实施路径</a:t>
            </a:r>
            <a:endParaRPr lang="zh-CN" altLang="en-US" sz="3200" b="1" dirty="0">
              <a:solidFill>
                <a:schemeClr val="tx1">
                  <a:lumMod val="50000"/>
                  <a:lumOff val="50000"/>
                </a:schemeClr>
              </a:solidFill>
              <a:latin typeface="Agency FB" panose="020B0503020202020204" pitchFamily="34" charset="0"/>
            </a:endParaRPr>
          </a:p>
        </p:txBody>
      </p:sp>
      <p:grpSp>
        <p:nvGrpSpPr>
          <p:cNvPr id="19" name="组合 18"/>
          <p:cNvGrpSpPr/>
          <p:nvPr/>
        </p:nvGrpSpPr>
        <p:grpSpPr>
          <a:xfrm>
            <a:off x="2481584" y="4754130"/>
            <a:ext cx="6726211" cy="1936990"/>
            <a:chOff x="1046189" y="4796660"/>
            <a:chExt cx="6726211" cy="1936990"/>
          </a:xfrm>
        </p:grpSpPr>
        <p:sp>
          <p:nvSpPr>
            <p:cNvPr id="2" name="椭圆 1"/>
            <p:cNvSpPr/>
            <p:nvPr/>
          </p:nvSpPr>
          <p:spPr>
            <a:xfrm>
              <a:off x="1046189" y="5241852"/>
              <a:ext cx="2058518" cy="116958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a:t>核心素养的体系构建及实施路径</a:t>
              </a:r>
              <a:endParaRPr lang="zh-CN" altLang="en-US" dirty="0"/>
            </a:p>
          </p:txBody>
        </p:sp>
        <p:grpSp>
          <p:nvGrpSpPr>
            <p:cNvPr id="18" name="组合 17"/>
            <p:cNvGrpSpPr/>
            <p:nvPr/>
          </p:nvGrpSpPr>
          <p:grpSpPr>
            <a:xfrm>
              <a:off x="3104707" y="4796660"/>
              <a:ext cx="4667693" cy="1936990"/>
              <a:chOff x="3104707" y="4595572"/>
              <a:chExt cx="5302102" cy="2261787"/>
            </a:xfrm>
          </p:grpSpPr>
          <p:grpSp>
            <p:nvGrpSpPr>
              <p:cNvPr id="9" name="组合 8"/>
              <p:cNvGrpSpPr/>
              <p:nvPr/>
            </p:nvGrpSpPr>
            <p:grpSpPr>
              <a:xfrm>
                <a:off x="3104707" y="4897664"/>
                <a:ext cx="1988288" cy="1836690"/>
                <a:chOff x="3104707" y="4897664"/>
                <a:chExt cx="1988288" cy="1836690"/>
              </a:xfrm>
            </p:grpSpPr>
            <p:cxnSp>
              <p:nvCxnSpPr>
                <p:cNvPr id="4" name="直接连接符 3"/>
                <p:cNvCxnSpPr>
                  <a:stCxn id="2" idx="6"/>
                </p:cNvCxnSpPr>
                <p:nvPr/>
              </p:nvCxnSpPr>
              <p:spPr>
                <a:xfrm flipV="1">
                  <a:off x="3104707" y="5816009"/>
                  <a:ext cx="818707" cy="10634"/>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直接连接符 5"/>
                <p:cNvCxnSpPr/>
                <p:nvPr/>
              </p:nvCxnSpPr>
              <p:spPr>
                <a:xfrm>
                  <a:off x="3923414" y="4897664"/>
                  <a:ext cx="0" cy="183669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直接连接符 7"/>
                <p:cNvCxnSpPr/>
                <p:nvPr/>
              </p:nvCxnSpPr>
              <p:spPr>
                <a:xfrm>
                  <a:off x="3909237" y="4897664"/>
                  <a:ext cx="116958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直接连接符 10"/>
                <p:cNvCxnSpPr/>
                <p:nvPr/>
              </p:nvCxnSpPr>
              <p:spPr>
                <a:xfrm>
                  <a:off x="3923414" y="5826643"/>
                  <a:ext cx="116958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直接连接符 11"/>
                <p:cNvCxnSpPr/>
                <p:nvPr/>
              </p:nvCxnSpPr>
              <p:spPr>
                <a:xfrm>
                  <a:off x="3909237" y="6720178"/>
                  <a:ext cx="1169581" cy="0"/>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14" name="组合 13"/>
              <p:cNvGrpSpPr/>
              <p:nvPr/>
            </p:nvGrpSpPr>
            <p:grpSpPr>
              <a:xfrm>
                <a:off x="5078818" y="4595572"/>
                <a:ext cx="3327991" cy="1432985"/>
                <a:chOff x="5078818" y="4595572"/>
                <a:chExt cx="3327991" cy="1432985"/>
              </a:xfrm>
            </p:grpSpPr>
            <p:sp>
              <p:nvSpPr>
                <p:cNvPr id="10" name="矩形: 圆角 9"/>
                <p:cNvSpPr/>
                <p:nvPr/>
              </p:nvSpPr>
              <p:spPr>
                <a:xfrm>
                  <a:off x="5078818" y="4595572"/>
                  <a:ext cx="3313814" cy="6041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a:t>核心素养的历史发展与变迁</a:t>
                  </a:r>
                  <a:endParaRPr lang="zh-CN" altLang="en-US" dirty="0"/>
                </a:p>
              </p:txBody>
            </p:sp>
            <p:sp>
              <p:nvSpPr>
                <p:cNvPr id="15" name="矩形: 圆角 14"/>
                <p:cNvSpPr/>
                <p:nvPr/>
              </p:nvSpPr>
              <p:spPr>
                <a:xfrm>
                  <a:off x="5092995" y="5424374"/>
                  <a:ext cx="3313814" cy="6041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a:t>核心素养研究与实践中应重点关注的若干问题</a:t>
                  </a:r>
                  <a:endParaRPr lang="zh-CN" altLang="en-US" dirty="0"/>
                </a:p>
              </p:txBody>
            </p:sp>
          </p:grpSp>
          <p:sp>
            <p:nvSpPr>
              <p:cNvPr id="16" name="矩形: 圆角 15"/>
              <p:cNvSpPr/>
              <p:nvPr/>
            </p:nvSpPr>
            <p:spPr>
              <a:xfrm>
                <a:off x="5078818" y="6253176"/>
                <a:ext cx="3313814" cy="6041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a:t>课程整合：回应未来社会对学生核心素养的期待</a:t>
                </a:r>
                <a:endParaRPr lang="zh-CN" altLang="en-US" dirty="0"/>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75342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专题七  核心素养的体系构建及实施路径</a:t>
            </a:r>
            <a:endParaRPr lang="en-US" altLang="zh-CN" sz="3200" b="1" dirty="0">
              <a:solidFill>
                <a:schemeClr val="tx1">
                  <a:lumMod val="75000"/>
                  <a:lumOff val="25000"/>
                </a:schemeClr>
              </a:solidFill>
              <a:latin typeface="Agency FB" panose="020B0503020202020204" pitchFamily="34" charset="0"/>
            </a:endParaRPr>
          </a:p>
        </p:txBody>
      </p:sp>
      <p:sp>
        <p:nvSpPr>
          <p:cNvPr id="2" name="文本框 1"/>
          <p:cNvSpPr txBox="1"/>
          <p:nvPr/>
        </p:nvSpPr>
        <p:spPr>
          <a:xfrm>
            <a:off x="1046189" y="1329070"/>
            <a:ext cx="9803219" cy="2485168"/>
          </a:xfrm>
          <a:prstGeom prst="rect">
            <a:avLst/>
          </a:prstGeom>
          <a:noFill/>
        </p:spPr>
        <p:txBody>
          <a:bodyPr wrap="square" rtlCol="0">
            <a:spAutoFit/>
          </a:bodyPr>
          <a:lstStyle/>
          <a:p>
            <a:pPr marL="0" marR="0" lvl="0" indent="0" algn="just" defTabSz="914400" rtl="0" eaLnBrk="0" fontAlgn="base" latinLnBrk="0" hangingPunct="0">
              <a:lnSpc>
                <a:spcPct val="130000"/>
              </a:lnSpc>
              <a:spcBef>
                <a:spcPct val="0"/>
              </a:spcBef>
              <a:spcAft>
                <a:spcPts val="1200"/>
              </a:spcAft>
              <a:buClrTx/>
              <a:buSzTx/>
              <a:buFontTx/>
              <a:buNone/>
              <a:defRPr/>
            </a:pPr>
            <a:r>
              <a:rPr lang="zh-CN" altLang="en-US" sz="2800" b="1" dirty="0">
                <a:latin typeface="+mn-lt"/>
                <a:ea typeface="+mn-ea"/>
              </a:rPr>
              <a:t>一、核心素养研究和实践的发展历程</a:t>
            </a:r>
            <a:endParaRPr lang="zh-CN" altLang="en-US" sz="2800" b="1" dirty="0">
              <a:latin typeface="+mn-lt"/>
              <a:ea typeface="+mn-ea"/>
            </a:endParaRPr>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400" dirty="0"/>
              <a:t>核心素养的概念最早于</a:t>
            </a:r>
            <a:r>
              <a:rPr lang="en-US" altLang="zh-CN" sz="2400" dirty="0"/>
              <a:t>20</a:t>
            </a:r>
            <a:r>
              <a:rPr lang="zh-CN" altLang="en-US" sz="2400" dirty="0"/>
              <a:t>世纪</a:t>
            </a:r>
            <a:r>
              <a:rPr lang="en-US" altLang="zh-CN" sz="2400" dirty="0"/>
              <a:t>70</a:t>
            </a:r>
            <a:r>
              <a:rPr lang="zh-CN" altLang="en-US" sz="2400" dirty="0"/>
              <a:t>年代在德国职业教育界提出，并于</a:t>
            </a:r>
            <a:r>
              <a:rPr lang="en-US" altLang="zh-CN" sz="2400" dirty="0"/>
              <a:t>20</a:t>
            </a:r>
            <a:r>
              <a:rPr lang="zh-CN" altLang="en-US" sz="2400" dirty="0"/>
              <a:t>世纪末扩展到普通教育领域，成为指导教育发展和课程改革的关键理念。</a:t>
            </a:r>
            <a:endParaRPr lang="en-US" altLang="zh-CN" sz="2400" dirty="0"/>
          </a:p>
        </p:txBody>
      </p:sp>
      <p:cxnSp>
        <p:nvCxnSpPr>
          <p:cNvPr id="4" name="直接箭头连接符 3"/>
          <p:cNvCxnSpPr/>
          <p:nvPr/>
        </p:nvCxnSpPr>
        <p:spPr>
          <a:xfrm>
            <a:off x="829340" y="910213"/>
            <a:ext cx="74853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9" name="组合 18"/>
          <p:cNvGrpSpPr/>
          <p:nvPr/>
        </p:nvGrpSpPr>
        <p:grpSpPr>
          <a:xfrm>
            <a:off x="1342592" y="3790898"/>
            <a:ext cx="10334847" cy="3024560"/>
            <a:chOff x="1127051" y="3700133"/>
            <a:chExt cx="10334847" cy="3024560"/>
          </a:xfrm>
        </p:grpSpPr>
        <p:sp>
          <p:nvSpPr>
            <p:cNvPr id="5" name="矩形 4"/>
            <p:cNvSpPr/>
            <p:nvPr/>
          </p:nvSpPr>
          <p:spPr>
            <a:xfrm>
              <a:off x="1127051" y="3700133"/>
              <a:ext cx="2679405" cy="13928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精益生产模式对人员的素质提出了新要求</a:t>
              </a:r>
              <a:endParaRPr lang="zh-CN" altLang="en-US" dirty="0"/>
            </a:p>
          </p:txBody>
        </p:sp>
        <p:sp>
          <p:nvSpPr>
            <p:cNvPr id="10" name="矩形 9"/>
            <p:cNvSpPr/>
            <p:nvPr/>
          </p:nvSpPr>
          <p:spPr>
            <a:xfrm>
              <a:off x="4742121" y="3700133"/>
              <a:ext cx="2679405" cy="139285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梅滕斯（</a:t>
              </a:r>
              <a:r>
                <a:rPr lang="en-US" altLang="zh-CN" dirty="0"/>
                <a:t>Dieter Mertens</a:t>
              </a:r>
              <a:r>
                <a:rPr lang="zh-CN" altLang="en-US" dirty="0"/>
                <a:t>）于</a:t>
              </a:r>
              <a:r>
                <a:rPr lang="en-US" altLang="zh-CN" dirty="0"/>
                <a:t>1972</a:t>
              </a:r>
              <a:r>
                <a:rPr lang="zh-CN" altLang="en-US" dirty="0"/>
                <a:t>年提出核心素养概念</a:t>
              </a:r>
              <a:endParaRPr lang="zh-CN" altLang="en-US" dirty="0"/>
            </a:p>
          </p:txBody>
        </p:sp>
        <p:sp>
          <p:nvSpPr>
            <p:cNvPr id="14" name="矩形 13"/>
            <p:cNvSpPr/>
            <p:nvPr/>
          </p:nvSpPr>
          <p:spPr>
            <a:xfrm>
              <a:off x="8782493" y="3700133"/>
              <a:ext cx="2679405" cy="13928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核心素养概念传播到英国、法国、美国、日本等地，引起了世界范围内以核心素养改革职业教的浪潮</a:t>
              </a:r>
              <a:endParaRPr lang="zh-CN" altLang="en-US" dirty="0"/>
            </a:p>
          </p:txBody>
        </p:sp>
        <p:sp>
          <p:nvSpPr>
            <p:cNvPr id="17" name="矩形 16"/>
            <p:cNvSpPr/>
            <p:nvPr/>
          </p:nvSpPr>
          <p:spPr>
            <a:xfrm>
              <a:off x="2466753" y="5252485"/>
              <a:ext cx="4253023" cy="14722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20</a:t>
              </a:r>
              <a:r>
                <a:rPr lang="zh-CN" altLang="en-US" dirty="0"/>
                <a:t>世纪</a:t>
              </a:r>
              <a:r>
                <a:rPr lang="en-US" altLang="zh-CN" dirty="0"/>
                <a:t>80</a:t>
              </a:r>
              <a:r>
                <a:rPr lang="zh-CN" altLang="en-US" dirty="0"/>
                <a:t>年代末，有关核心素养的研究和实践逐渐渗透进普通教育领域，从此，核心素养成为所有教育领域共同关注的一个核心问题</a:t>
              </a:r>
              <a:endParaRPr lang="zh-CN" altLang="en-US" dirty="0"/>
            </a:p>
          </p:txBody>
        </p:sp>
        <p:sp>
          <p:nvSpPr>
            <p:cNvPr id="18" name="箭头: 右 17"/>
            <p:cNvSpPr/>
            <p:nvPr/>
          </p:nvSpPr>
          <p:spPr>
            <a:xfrm>
              <a:off x="3987209" y="4284921"/>
              <a:ext cx="616689" cy="36150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20" name="箭头: 右 19"/>
            <p:cNvSpPr/>
            <p:nvPr/>
          </p:nvSpPr>
          <p:spPr>
            <a:xfrm>
              <a:off x="1375144" y="5807835"/>
              <a:ext cx="616689" cy="36150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21" name="箭头: 右 20"/>
            <p:cNvSpPr/>
            <p:nvPr/>
          </p:nvSpPr>
          <p:spPr>
            <a:xfrm>
              <a:off x="7793665" y="4284920"/>
              <a:ext cx="616689" cy="36150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75342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专题七  核心素养的体系构建及实施路径</a:t>
            </a:r>
            <a:endParaRPr lang="en-US" altLang="zh-CN" sz="3200" b="1" dirty="0">
              <a:solidFill>
                <a:schemeClr val="tx1">
                  <a:lumMod val="75000"/>
                  <a:lumOff val="25000"/>
                </a:schemeClr>
              </a:solidFill>
              <a:latin typeface="Agency FB" panose="020B0503020202020204" pitchFamily="34" charset="0"/>
            </a:endParaRPr>
          </a:p>
        </p:txBody>
      </p:sp>
      <p:sp>
        <p:nvSpPr>
          <p:cNvPr id="2" name="文本框 1"/>
          <p:cNvSpPr txBox="1"/>
          <p:nvPr/>
        </p:nvSpPr>
        <p:spPr>
          <a:xfrm>
            <a:off x="1046189" y="1329070"/>
            <a:ext cx="9803219" cy="4690579"/>
          </a:xfrm>
          <a:prstGeom prst="rect">
            <a:avLst/>
          </a:prstGeom>
          <a:noFill/>
        </p:spPr>
        <p:txBody>
          <a:bodyPr wrap="square" rtlCol="0">
            <a:spAutoFit/>
          </a:bodyPr>
          <a:lstStyle/>
          <a:p>
            <a:pPr marL="0" marR="0" lvl="0" indent="0" algn="just" defTabSz="914400" rtl="0" eaLnBrk="0" fontAlgn="base" latinLnBrk="0" hangingPunct="0">
              <a:lnSpc>
                <a:spcPct val="130000"/>
              </a:lnSpc>
              <a:spcBef>
                <a:spcPct val="0"/>
              </a:spcBef>
              <a:spcAft>
                <a:spcPts val="1200"/>
              </a:spcAft>
              <a:buClrTx/>
              <a:buSzTx/>
              <a:buFontTx/>
              <a:buNone/>
              <a:defRPr/>
            </a:pPr>
            <a:r>
              <a:rPr lang="zh-CN" altLang="en-US" sz="2800" b="1" dirty="0">
                <a:latin typeface="+mn-lt"/>
                <a:ea typeface="+mn-ea"/>
              </a:rPr>
              <a:t>一、核心素养研究和实践的发展历程</a:t>
            </a:r>
            <a:endParaRPr lang="zh-CN" altLang="en-US" sz="2800" b="1" dirty="0">
              <a:latin typeface="+mn-lt"/>
              <a:ea typeface="+mn-ea"/>
            </a:endParaRPr>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800" dirty="0"/>
              <a:t>从国际组织和各国有关核心素养的研究和实践来看，最具影响力和原创性的当属</a:t>
            </a:r>
            <a:r>
              <a:rPr lang="en-US" altLang="zh-CN" sz="2800" dirty="0"/>
              <a:t>OECD</a:t>
            </a:r>
            <a:r>
              <a:rPr lang="zh-CN" altLang="en-US" sz="2800" dirty="0"/>
              <a:t>（</a:t>
            </a:r>
            <a:r>
              <a:rPr lang="en-US" altLang="zh-CN" sz="2800" dirty="0"/>
              <a:t>Organization for Economic Co-operation and Dev-elopement</a:t>
            </a:r>
            <a:r>
              <a:rPr lang="zh-CN" altLang="en-US" sz="2800" dirty="0"/>
              <a:t>）、欧盟（</a:t>
            </a:r>
            <a:r>
              <a:rPr lang="en-US" altLang="zh-CN" sz="2800" dirty="0"/>
              <a:t>European Union, UN</a:t>
            </a:r>
            <a:r>
              <a:rPr lang="zh-CN" altLang="en-US" sz="2800" dirty="0"/>
              <a:t>）和美国的核心素养体系，它们不仅开启了在普通教育中进行核心素养研究和实践的先河，而且为其他国家研究和实践核心素养提供了很好的借鉴和启示。</a:t>
            </a:r>
            <a:endParaRPr lang="en-US" altLang="zh-CN" sz="2800" dirty="0"/>
          </a:p>
        </p:txBody>
      </p:sp>
      <p:cxnSp>
        <p:nvCxnSpPr>
          <p:cNvPr id="4" name="直接箭头连接符 3"/>
          <p:cNvCxnSpPr/>
          <p:nvPr/>
        </p:nvCxnSpPr>
        <p:spPr>
          <a:xfrm>
            <a:off x="829340" y="910213"/>
            <a:ext cx="74853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75342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专题七  核心素养的体系构建及实施路径</a:t>
            </a:r>
            <a:endParaRPr lang="en-US" altLang="zh-CN" sz="3200" b="1" dirty="0">
              <a:solidFill>
                <a:schemeClr val="tx1">
                  <a:lumMod val="75000"/>
                  <a:lumOff val="25000"/>
                </a:schemeClr>
              </a:solidFill>
              <a:latin typeface="Agency FB" panose="020B0503020202020204" pitchFamily="34" charset="0"/>
            </a:endParaRPr>
          </a:p>
        </p:txBody>
      </p:sp>
      <p:sp>
        <p:nvSpPr>
          <p:cNvPr id="2" name="文本框 1"/>
          <p:cNvSpPr txBox="1"/>
          <p:nvPr/>
        </p:nvSpPr>
        <p:spPr>
          <a:xfrm>
            <a:off x="1046189" y="1329070"/>
            <a:ext cx="9803219" cy="2154051"/>
          </a:xfrm>
          <a:prstGeom prst="rect">
            <a:avLst/>
          </a:prstGeom>
          <a:noFill/>
        </p:spPr>
        <p:txBody>
          <a:bodyPr wrap="square" rtlCol="0">
            <a:spAutoFit/>
          </a:bodyPr>
          <a:lstStyle/>
          <a:p>
            <a:pPr marL="0" marR="0" lvl="0" indent="0" algn="just" defTabSz="914400" rtl="0" eaLnBrk="0" fontAlgn="base" latinLnBrk="0" hangingPunct="0">
              <a:lnSpc>
                <a:spcPct val="130000"/>
              </a:lnSpc>
              <a:spcBef>
                <a:spcPct val="0"/>
              </a:spcBef>
              <a:spcAft>
                <a:spcPts val="1200"/>
              </a:spcAft>
              <a:buClrTx/>
              <a:buSzTx/>
              <a:buFontTx/>
              <a:buNone/>
              <a:defRPr/>
            </a:pPr>
            <a:r>
              <a:rPr lang="zh-CN" altLang="en-US" sz="2800" b="1" dirty="0">
                <a:latin typeface="+mn-lt"/>
                <a:ea typeface="+mn-ea"/>
              </a:rPr>
              <a:t>一、核心素养研究和实践的发展历程</a:t>
            </a:r>
            <a:endParaRPr lang="zh-CN" altLang="en-US" sz="2800" b="1" dirty="0">
              <a:latin typeface="+mn-lt"/>
              <a:ea typeface="+mn-ea"/>
            </a:endParaRPr>
          </a:p>
          <a:p>
            <a:pPr marL="0" marR="0" lvl="0" indent="457200" algn="just" defTabSz="914400" rtl="0" eaLnBrk="1" fontAlgn="base" latinLnBrk="1" hangingPunct="0">
              <a:lnSpc>
                <a:spcPct val="150000"/>
              </a:lnSpc>
              <a:spcBef>
                <a:spcPct val="0"/>
              </a:spcBef>
              <a:spcAft>
                <a:spcPts val="1200"/>
              </a:spcAft>
              <a:buClrTx/>
              <a:buSzTx/>
              <a:buFontTx/>
              <a:buNone/>
              <a:defRPr/>
            </a:pPr>
            <a:r>
              <a:rPr lang="en-US" altLang="zh-CN" sz="2800" dirty="0"/>
              <a:t>1.OECD</a:t>
            </a:r>
            <a:r>
              <a:rPr lang="zh-CN" altLang="en-US" sz="2800" dirty="0"/>
              <a:t>核心素养体系的建立历程</a:t>
            </a:r>
            <a:endParaRPr lang="en-US" altLang="zh-CN" sz="2800" dirty="0"/>
          </a:p>
          <a:p>
            <a:pPr marL="0" marR="0" lvl="0" indent="457200" algn="just" defTabSz="914400" rtl="0" eaLnBrk="1" fontAlgn="base" latinLnBrk="1" hangingPunct="0">
              <a:lnSpc>
                <a:spcPct val="150000"/>
              </a:lnSpc>
              <a:spcBef>
                <a:spcPct val="0"/>
              </a:spcBef>
              <a:spcAft>
                <a:spcPts val="1200"/>
              </a:spcAft>
              <a:buClrTx/>
              <a:buSzTx/>
              <a:buFontTx/>
              <a:buNone/>
              <a:defRPr/>
            </a:pPr>
            <a:endParaRPr lang="en-US" altLang="zh-CN" sz="2400" dirty="0">
              <a:latin typeface="楷体" panose="02010609060101010101" charset="-122"/>
              <a:ea typeface="楷体" panose="02010609060101010101" charset="-122"/>
            </a:endParaRPr>
          </a:p>
        </p:txBody>
      </p:sp>
      <p:cxnSp>
        <p:nvCxnSpPr>
          <p:cNvPr id="4" name="直接箭头连接符 3"/>
          <p:cNvCxnSpPr/>
          <p:nvPr/>
        </p:nvCxnSpPr>
        <p:spPr>
          <a:xfrm>
            <a:off x="829340" y="910213"/>
            <a:ext cx="74853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7" name="组合 6"/>
          <p:cNvGrpSpPr/>
          <p:nvPr/>
        </p:nvGrpSpPr>
        <p:grpSpPr>
          <a:xfrm>
            <a:off x="1562985" y="3179135"/>
            <a:ext cx="8382001" cy="2658139"/>
            <a:chOff x="1605515" y="2870791"/>
            <a:chExt cx="8382001" cy="2658139"/>
          </a:xfrm>
        </p:grpSpPr>
        <p:sp>
          <p:nvSpPr>
            <p:cNvPr id="3" name="矩形: 圆角 2"/>
            <p:cNvSpPr/>
            <p:nvPr/>
          </p:nvSpPr>
          <p:spPr>
            <a:xfrm>
              <a:off x="1605516" y="2870791"/>
              <a:ext cx="2998382" cy="81870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1987</a:t>
              </a:r>
              <a:r>
                <a:rPr lang="zh-CN" altLang="en-US" dirty="0"/>
                <a:t>年启动“国家教育系统发展指标”项目（</a:t>
              </a:r>
              <a:r>
                <a:rPr lang="en-US" altLang="zh-CN" dirty="0"/>
                <a:t>INES</a:t>
              </a:r>
              <a:r>
                <a:rPr lang="zh-CN" altLang="en-US" dirty="0"/>
                <a:t>）</a:t>
              </a:r>
              <a:endParaRPr lang="zh-CN" altLang="en-US" dirty="0"/>
            </a:p>
          </p:txBody>
        </p:sp>
        <p:sp>
          <p:nvSpPr>
            <p:cNvPr id="5" name="箭头: 右 4"/>
            <p:cNvSpPr/>
            <p:nvPr/>
          </p:nvSpPr>
          <p:spPr>
            <a:xfrm>
              <a:off x="4901609" y="3084441"/>
              <a:ext cx="733646" cy="38277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6" name="矩形: 圆角 5"/>
            <p:cNvSpPr/>
            <p:nvPr/>
          </p:nvSpPr>
          <p:spPr>
            <a:xfrm>
              <a:off x="5947798" y="2870791"/>
              <a:ext cx="2813430" cy="93885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1997</a:t>
              </a:r>
              <a:r>
                <a:rPr lang="zh-CN" altLang="en-US" dirty="0"/>
                <a:t>年启动国际学生评价项目（</a:t>
              </a:r>
              <a:r>
                <a:rPr lang="en-US" altLang="zh-CN" dirty="0"/>
                <a:t>PISA</a:t>
              </a:r>
              <a:r>
                <a:rPr lang="zh-CN" altLang="en-US" dirty="0"/>
                <a:t>）</a:t>
              </a:r>
              <a:endParaRPr lang="zh-CN" altLang="en-US" dirty="0"/>
            </a:p>
          </p:txBody>
        </p:sp>
        <p:sp>
          <p:nvSpPr>
            <p:cNvPr id="8" name="箭头: 右 7"/>
            <p:cNvSpPr/>
            <p:nvPr/>
          </p:nvSpPr>
          <p:spPr>
            <a:xfrm>
              <a:off x="9253870" y="3148831"/>
              <a:ext cx="733646" cy="38277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9" name="矩形: 圆角 8"/>
            <p:cNvSpPr/>
            <p:nvPr/>
          </p:nvSpPr>
          <p:spPr>
            <a:xfrm>
              <a:off x="1605515" y="4150242"/>
              <a:ext cx="2838893" cy="13786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1997</a:t>
              </a:r>
              <a:r>
                <a:rPr lang="zh-CN" altLang="en-US" dirty="0"/>
                <a:t>年底启动</a:t>
              </a:r>
              <a:r>
                <a:rPr lang="en-US" altLang="zh-CN" dirty="0" err="1"/>
                <a:t>DeSeCo</a:t>
              </a:r>
              <a:r>
                <a:rPr lang="zh-CN" altLang="en-US" dirty="0"/>
                <a:t>项目，并于</a:t>
              </a:r>
              <a:r>
                <a:rPr lang="en-US" altLang="zh-CN" dirty="0"/>
                <a:t>2003</a:t>
              </a:r>
              <a:r>
                <a:rPr lang="zh-CN" altLang="en-US" dirty="0"/>
                <a:t>年发表最终报告</a:t>
              </a:r>
              <a:r>
                <a:rPr lang="en-US" altLang="zh-CN" dirty="0"/>
                <a:t>《</a:t>
              </a:r>
              <a:r>
                <a:rPr lang="zh-CN" altLang="en-US" dirty="0"/>
                <a:t>为了成功人生和健全社会的核心素养</a:t>
              </a:r>
              <a:r>
                <a:rPr lang="en-US" altLang="zh-CN" dirty="0"/>
                <a:t>》</a:t>
              </a:r>
              <a:endParaRPr lang="zh-CN" altLang="en-US" dirty="0"/>
            </a:p>
          </p:txBody>
        </p:sp>
        <p:sp>
          <p:nvSpPr>
            <p:cNvPr id="10" name="箭头: 右 9"/>
            <p:cNvSpPr/>
            <p:nvPr/>
          </p:nvSpPr>
          <p:spPr>
            <a:xfrm>
              <a:off x="4901609" y="4648200"/>
              <a:ext cx="733646" cy="38277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1" name="矩形: 圆角 10"/>
            <p:cNvSpPr/>
            <p:nvPr/>
          </p:nvSpPr>
          <p:spPr>
            <a:xfrm>
              <a:off x="5947798" y="4150242"/>
              <a:ext cx="2838893" cy="13786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2005</a:t>
              </a:r>
              <a:r>
                <a:rPr lang="zh-CN" altLang="en-US" dirty="0"/>
                <a:t>年发布</a:t>
              </a:r>
              <a:r>
                <a:rPr lang="en-US" altLang="zh-CN" dirty="0"/>
                <a:t>《</a:t>
              </a:r>
              <a:r>
                <a:rPr lang="zh-CN" altLang="en-US" dirty="0"/>
                <a:t>核心素养的界定与遴选：行动纲要</a:t>
              </a:r>
              <a:r>
                <a:rPr lang="en-US" altLang="zh-CN" dirty="0"/>
                <a:t>》</a:t>
              </a:r>
              <a:endParaRPr lang="zh-CN" altLang="en-US" dirty="0"/>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75342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专题七  核心素养的体系构建及实施路径</a:t>
            </a:r>
            <a:endParaRPr lang="en-US" altLang="zh-CN" sz="3200" b="1" dirty="0">
              <a:solidFill>
                <a:schemeClr val="tx1">
                  <a:lumMod val="75000"/>
                  <a:lumOff val="25000"/>
                </a:schemeClr>
              </a:solidFill>
              <a:latin typeface="Agency FB" panose="020B0503020202020204" pitchFamily="34" charset="0"/>
            </a:endParaRPr>
          </a:p>
        </p:txBody>
      </p:sp>
      <p:sp>
        <p:nvSpPr>
          <p:cNvPr id="2" name="文本框 1"/>
          <p:cNvSpPr txBox="1"/>
          <p:nvPr/>
        </p:nvSpPr>
        <p:spPr>
          <a:xfrm>
            <a:off x="1046189" y="1329070"/>
            <a:ext cx="9803219" cy="2154051"/>
          </a:xfrm>
          <a:prstGeom prst="rect">
            <a:avLst/>
          </a:prstGeom>
          <a:noFill/>
        </p:spPr>
        <p:txBody>
          <a:bodyPr wrap="square" rtlCol="0">
            <a:spAutoFit/>
          </a:bodyPr>
          <a:lstStyle/>
          <a:p>
            <a:pPr marL="0" marR="0" lvl="0" indent="0" algn="just" defTabSz="914400" rtl="0" eaLnBrk="0" fontAlgn="base" latinLnBrk="0" hangingPunct="0">
              <a:lnSpc>
                <a:spcPct val="130000"/>
              </a:lnSpc>
              <a:spcBef>
                <a:spcPct val="0"/>
              </a:spcBef>
              <a:spcAft>
                <a:spcPts val="1200"/>
              </a:spcAft>
              <a:buClrTx/>
              <a:buSzTx/>
              <a:buFontTx/>
              <a:buNone/>
              <a:defRPr/>
            </a:pPr>
            <a:r>
              <a:rPr lang="zh-CN" altLang="en-US" sz="2800" b="1" dirty="0">
                <a:latin typeface="+mn-lt"/>
                <a:ea typeface="+mn-ea"/>
              </a:rPr>
              <a:t>一、核心素养研究和实践的发展历程</a:t>
            </a:r>
            <a:endParaRPr lang="zh-CN" altLang="en-US" sz="2800" b="1" dirty="0">
              <a:latin typeface="+mn-lt"/>
              <a:ea typeface="+mn-ea"/>
            </a:endParaRPr>
          </a:p>
          <a:p>
            <a:pPr marL="0" marR="0" lvl="0" indent="457200" algn="just" defTabSz="914400" rtl="0" eaLnBrk="1" fontAlgn="base" latinLnBrk="1" hangingPunct="0">
              <a:lnSpc>
                <a:spcPct val="150000"/>
              </a:lnSpc>
              <a:spcBef>
                <a:spcPct val="0"/>
              </a:spcBef>
              <a:spcAft>
                <a:spcPts val="1200"/>
              </a:spcAft>
              <a:buClrTx/>
              <a:buSzTx/>
              <a:buFontTx/>
              <a:buNone/>
              <a:defRPr/>
            </a:pPr>
            <a:r>
              <a:rPr lang="en-US" altLang="zh-CN" sz="2800" dirty="0"/>
              <a:t>2.</a:t>
            </a:r>
            <a:r>
              <a:rPr lang="zh-CN" altLang="en-US" sz="2800" dirty="0"/>
              <a:t>欧盟核心素养体系的建立历程</a:t>
            </a:r>
            <a:endParaRPr lang="en-US" altLang="zh-CN" sz="2800" dirty="0"/>
          </a:p>
          <a:p>
            <a:pPr marL="0" marR="0" lvl="0" indent="457200" algn="just" defTabSz="914400" rtl="0" eaLnBrk="1" fontAlgn="base" latinLnBrk="1" hangingPunct="0">
              <a:lnSpc>
                <a:spcPct val="150000"/>
              </a:lnSpc>
              <a:spcBef>
                <a:spcPct val="0"/>
              </a:spcBef>
              <a:spcAft>
                <a:spcPts val="1200"/>
              </a:spcAft>
              <a:buClrTx/>
              <a:buSzTx/>
              <a:buFontTx/>
              <a:buNone/>
              <a:defRPr/>
            </a:pPr>
            <a:endParaRPr lang="en-US" altLang="zh-CN" sz="2400" dirty="0">
              <a:latin typeface="楷体" panose="02010609060101010101" charset="-122"/>
              <a:ea typeface="楷体" panose="02010609060101010101" charset="-122"/>
            </a:endParaRPr>
          </a:p>
        </p:txBody>
      </p:sp>
      <p:cxnSp>
        <p:nvCxnSpPr>
          <p:cNvPr id="4" name="直接箭头连接符 3"/>
          <p:cNvCxnSpPr/>
          <p:nvPr/>
        </p:nvCxnSpPr>
        <p:spPr>
          <a:xfrm>
            <a:off x="829340" y="910213"/>
            <a:ext cx="74853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7" name="组合 6"/>
          <p:cNvGrpSpPr/>
          <p:nvPr/>
        </p:nvGrpSpPr>
        <p:grpSpPr>
          <a:xfrm>
            <a:off x="1517238" y="3678865"/>
            <a:ext cx="7789793" cy="1531088"/>
            <a:chOff x="1304587" y="3593805"/>
            <a:chExt cx="7789793" cy="1531088"/>
          </a:xfrm>
        </p:grpSpPr>
        <p:sp>
          <p:nvSpPr>
            <p:cNvPr id="3" name="矩形: 圆角 2"/>
            <p:cNvSpPr/>
            <p:nvPr/>
          </p:nvSpPr>
          <p:spPr>
            <a:xfrm>
              <a:off x="1304587" y="3593805"/>
              <a:ext cx="2998381" cy="1531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2001</a:t>
              </a:r>
              <a:r>
                <a:rPr lang="zh-CN" altLang="en-US" dirty="0"/>
                <a:t>年</a:t>
              </a:r>
              <a:r>
                <a:rPr lang="en-US" altLang="zh-CN" dirty="0"/>
                <a:t>3</a:t>
              </a:r>
              <a:r>
                <a:rPr lang="zh-CN" altLang="en-US" dirty="0"/>
                <a:t>月，欧盟理事会批准成立“教育与培训</a:t>
              </a:r>
              <a:r>
                <a:rPr lang="en-US" altLang="zh-CN" dirty="0"/>
                <a:t>2010</a:t>
              </a:r>
              <a:r>
                <a:rPr lang="zh-CN" altLang="en-US" dirty="0"/>
                <a:t>工作项目”</a:t>
              </a:r>
              <a:endParaRPr lang="zh-CN" altLang="en-US" dirty="0"/>
            </a:p>
          </p:txBody>
        </p:sp>
        <p:sp>
          <p:nvSpPr>
            <p:cNvPr id="5" name="箭头: 右 4"/>
            <p:cNvSpPr/>
            <p:nvPr/>
          </p:nvSpPr>
          <p:spPr>
            <a:xfrm>
              <a:off x="4813331" y="4167963"/>
              <a:ext cx="733646" cy="38277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6" name="矩形: 圆角 5"/>
            <p:cNvSpPr/>
            <p:nvPr/>
          </p:nvSpPr>
          <p:spPr>
            <a:xfrm>
              <a:off x="6095999" y="3593805"/>
              <a:ext cx="2998381" cy="1531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2006</a:t>
              </a:r>
              <a:r>
                <a:rPr lang="zh-CN" altLang="en-US" dirty="0"/>
                <a:t>年</a:t>
              </a:r>
              <a:r>
                <a:rPr lang="en-US" altLang="zh-CN" dirty="0"/>
                <a:t>12</a:t>
              </a:r>
              <a:r>
                <a:rPr lang="zh-CN" altLang="en-US" dirty="0"/>
                <a:t>月</a:t>
              </a:r>
              <a:r>
                <a:rPr lang="en-US" altLang="zh-CN" dirty="0"/>
                <a:t>18</a:t>
              </a:r>
              <a:r>
                <a:rPr lang="zh-CN" altLang="en-US" dirty="0"/>
                <a:t>日，欧洲议会和欧洲理事会联合批准“为了终身学习的核心素养：欧洲参考框架”</a:t>
              </a:r>
              <a:endParaRPr lang="zh-CN" altLang="en-US" dirty="0"/>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75342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专题七  核心素养的体系构建及实施路径</a:t>
            </a:r>
            <a:endParaRPr lang="en-US" altLang="zh-CN" sz="3200" b="1" dirty="0">
              <a:solidFill>
                <a:schemeClr val="tx1">
                  <a:lumMod val="75000"/>
                  <a:lumOff val="25000"/>
                </a:schemeClr>
              </a:solidFill>
              <a:latin typeface="Agency FB" panose="020B0503020202020204" pitchFamily="34" charset="0"/>
            </a:endParaRPr>
          </a:p>
        </p:txBody>
      </p:sp>
      <p:sp>
        <p:nvSpPr>
          <p:cNvPr id="2" name="文本框 1"/>
          <p:cNvSpPr txBox="1"/>
          <p:nvPr/>
        </p:nvSpPr>
        <p:spPr>
          <a:xfrm>
            <a:off x="1046189" y="1329070"/>
            <a:ext cx="9803219" cy="2154051"/>
          </a:xfrm>
          <a:prstGeom prst="rect">
            <a:avLst/>
          </a:prstGeom>
          <a:noFill/>
        </p:spPr>
        <p:txBody>
          <a:bodyPr wrap="square" rtlCol="0">
            <a:spAutoFit/>
          </a:bodyPr>
          <a:lstStyle/>
          <a:p>
            <a:pPr marL="0" marR="0" lvl="0" indent="0" algn="just" defTabSz="914400" rtl="0" eaLnBrk="0" fontAlgn="base" latinLnBrk="0" hangingPunct="0">
              <a:lnSpc>
                <a:spcPct val="130000"/>
              </a:lnSpc>
              <a:spcBef>
                <a:spcPct val="0"/>
              </a:spcBef>
              <a:spcAft>
                <a:spcPts val="1200"/>
              </a:spcAft>
              <a:buClrTx/>
              <a:buSzTx/>
              <a:buFontTx/>
              <a:buNone/>
              <a:defRPr/>
            </a:pPr>
            <a:r>
              <a:rPr lang="zh-CN" altLang="en-US" sz="2800" b="1" dirty="0">
                <a:latin typeface="+mn-lt"/>
                <a:ea typeface="+mn-ea"/>
              </a:rPr>
              <a:t>一、核心素养研究和实践的发展历程</a:t>
            </a:r>
            <a:endParaRPr lang="zh-CN" altLang="en-US" sz="2800" b="1" dirty="0">
              <a:latin typeface="+mn-lt"/>
              <a:ea typeface="+mn-ea"/>
            </a:endParaRPr>
          </a:p>
          <a:p>
            <a:pPr marL="0" marR="0" lvl="0" indent="457200" algn="just" defTabSz="914400" rtl="0" eaLnBrk="1" fontAlgn="base" latinLnBrk="1" hangingPunct="0">
              <a:lnSpc>
                <a:spcPct val="150000"/>
              </a:lnSpc>
              <a:spcBef>
                <a:spcPct val="0"/>
              </a:spcBef>
              <a:spcAft>
                <a:spcPts val="1200"/>
              </a:spcAft>
              <a:buClrTx/>
              <a:buSzTx/>
              <a:buFontTx/>
              <a:buNone/>
              <a:defRPr/>
            </a:pPr>
            <a:r>
              <a:rPr lang="en-US" altLang="zh-CN" sz="2800" dirty="0"/>
              <a:t>3.</a:t>
            </a:r>
            <a:r>
              <a:rPr lang="zh-CN" altLang="en-US" sz="2800" dirty="0"/>
              <a:t>美国核心素养体系的建立历程</a:t>
            </a:r>
            <a:endParaRPr lang="en-US" altLang="zh-CN" sz="2800" dirty="0"/>
          </a:p>
          <a:p>
            <a:pPr marL="0" marR="0" lvl="0" indent="457200" algn="just" defTabSz="914400" rtl="0" eaLnBrk="1" fontAlgn="base" latinLnBrk="1" hangingPunct="0">
              <a:lnSpc>
                <a:spcPct val="150000"/>
              </a:lnSpc>
              <a:spcBef>
                <a:spcPct val="0"/>
              </a:spcBef>
              <a:spcAft>
                <a:spcPts val="1200"/>
              </a:spcAft>
              <a:buClrTx/>
              <a:buSzTx/>
              <a:buFontTx/>
              <a:buNone/>
              <a:defRPr/>
            </a:pPr>
            <a:endParaRPr lang="en-US" altLang="zh-CN" sz="2400" dirty="0">
              <a:latin typeface="楷体" panose="02010609060101010101" charset="-122"/>
              <a:ea typeface="楷体" panose="02010609060101010101" charset="-122"/>
            </a:endParaRPr>
          </a:p>
        </p:txBody>
      </p:sp>
      <p:cxnSp>
        <p:nvCxnSpPr>
          <p:cNvPr id="4" name="直接箭头连接符 3"/>
          <p:cNvCxnSpPr/>
          <p:nvPr/>
        </p:nvCxnSpPr>
        <p:spPr>
          <a:xfrm>
            <a:off x="829340" y="910213"/>
            <a:ext cx="74853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8" name="组合 7"/>
          <p:cNvGrpSpPr/>
          <p:nvPr/>
        </p:nvGrpSpPr>
        <p:grpSpPr>
          <a:xfrm>
            <a:off x="1509824" y="3044100"/>
            <a:ext cx="8201245" cy="3441760"/>
            <a:chOff x="1509824" y="3044100"/>
            <a:chExt cx="8201245" cy="3441760"/>
          </a:xfrm>
        </p:grpSpPr>
        <p:grpSp>
          <p:nvGrpSpPr>
            <p:cNvPr id="7" name="组合 6"/>
            <p:cNvGrpSpPr/>
            <p:nvPr/>
          </p:nvGrpSpPr>
          <p:grpSpPr>
            <a:xfrm>
              <a:off x="1509824" y="3044100"/>
              <a:ext cx="8201245" cy="1531088"/>
              <a:chOff x="893135" y="3593805"/>
              <a:chExt cx="8201245" cy="1531088"/>
            </a:xfrm>
          </p:grpSpPr>
          <p:sp>
            <p:nvSpPr>
              <p:cNvPr id="3" name="矩形: 圆角 2"/>
              <p:cNvSpPr/>
              <p:nvPr/>
            </p:nvSpPr>
            <p:spPr>
              <a:xfrm>
                <a:off x="893135" y="3593805"/>
                <a:ext cx="2998381" cy="1531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美国劳工部于</a:t>
                </a:r>
                <a:r>
                  <a:rPr lang="en-US" altLang="zh-CN" dirty="0"/>
                  <a:t>1991</a:t>
                </a:r>
                <a:r>
                  <a:rPr lang="zh-CN" altLang="en-US" dirty="0"/>
                  <a:t>年成立高端专家工作委员会</a:t>
                </a:r>
                <a:endParaRPr lang="zh-CN" altLang="en-US" dirty="0"/>
              </a:p>
            </p:txBody>
          </p:sp>
          <p:sp>
            <p:nvSpPr>
              <p:cNvPr id="5" name="箭头: 右 4"/>
              <p:cNvSpPr/>
              <p:nvPr/>
            </p:nvSpPr>
            <p:spPr>
              <a:xfrm>
                <a:off x="4600680" y="4082903"/>
                <a:ext cx="733646" cy="38277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sp>
            <p:nvSpPr>
              <p:cNvPr id="6" name="矩形: 圆角 5"/>
              <p:cNvSpPr/>
              <p:nvPr/>
            </p:nvSpPr>
            <p:spPr>
              <a:xfrm>
                <a:off x="6095999" y="3593805"/>
                <a:ext cx="2998381" cy="1531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2002</a:t>
                </a:r>
                <a:r>
                  <a:rPr lang="zh-CN" altLang="en-US" dirty="0"/>
                  <a:t>年，教育部联合各个有影响力的私有企业和民间研究机构，成立“</a:t>
                </a:r>
                <a:r>
                  <a:rPr lang="en-US" altLang="zh-CN" dirty="0"/>
                  <a:t>21</a:t>
                </a:r>
                <a:r>
                  <a:rPr lang="zh-CN" altLang="en-US" dirty="0"/>
                  <a:t>世纪技能伙伴联盟”（</a:t>
                </a:r>
                <a:r>
                  <a:rPr lang="en-US" altLang="zh-CN" dirty="0"/>
                  <a:t>P21</a:t>
                </a:r>
                <a:r>
                  <a:rPr lang="zh-CN" altLang="en-US" dirty="0"/>
                  <a:t>）</a:t>
                </a:r>
                <a:endParaRPr lang="zh-CN" altLang="en-US" dirty="0"/>
              </a:p>
            </p:txBody>
          </p:sp>
        </p:grpSp>
        <p:sp>
          <p:nvSpPr>
            <p:cNvPr id="9" name="箭头: 右 8"/>
            <p:cNvSpPr/>
            <p:nvPr/>
          </p:nvSpPr>
          <p:spPr>
            <a:xfrm>
              <a:off x="2477387" y="5528930"/>
              <a:ext cx="733646" cy="38277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sp>
          <p:nvSpPr>
            <p:cNvPr id="10" name="矩形: 圆角 9"/>
            <p:cNvSpPr/>
            <p:nvPr/>
          </p:nvSpPr>
          <p:spPr>
            <a:xfrm>
              <a:off x="4182140" y="4954772"/>
              <a:ext cx="2998381" cy="1531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2005</a:t>
              </a:r>
              <a:r>
                <a:rPr lang="zh-CN" altLang="en-US" dirty="0"/>
                <a:t>年，</a:t>
              </a:r>
              <a:r>
                <a:rPr lang="en-US" altLang="zh-CN" dirty="0"/>
                <a:t>21</a:t>
              </a:r>
              <a:r>
                <a:rPr lang="zh-CN" altLang="en-US" dirty="0"/>
                <a:t>世纪技能伙伴联盟、美国教育科技主管协会和美国有线与通讯教育基金会联合研制</a:t>
              </a:r>
              <a:r>
                <a:rPr lang="en-US" altLang="zh-CN" dirty="0"/>
                <a:t>《21</a:t>
              </a:r>
              <a:r>
                <a:rPr lang="zh-CN" altLang="en-US" dirty="0"/>
                <a:t>世纪学习环境路线图</a:t>
              </a:r>
              <a:r>
                <a:rPr lang="en-US" altLang="zh-CN" dirty="0"/>
                <a:t>》</a:t>
              </a:r>
              <a:endParaRPr lang="zh-CN" altLang="en-US" dirty="0"/>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9"/>
          <p:cNvSpPr/>
          <p:nvPr/>
        </p:nvSpPr>
        <p:spPr>
          <a:xfrm>
            <a:off x="369260" y="390199"/>
            <a:ext cx="10696353" cy="609261"/>
          </a:xfrm>
          <a:prstGeom prst="roundRect">
            <a:avLst>
              <a:gd name="adj" fmla="val 50000"/>
            </a:avLst>
          </a:prstGeom>
          <a:solidFill>
            <a:srgbClr val="F4EDD1"/>
          </a:solidFill>
          <a:ln w="12700" cap="flat" cmpd="sng" algn="ctr">
            <a:noFill/>
            <a:prstDash val="solid"/>
            <a:miter lim="800000"/>
          </a:ln>
          <a:effectLst>
            <a:outerShdw blurRad="254000" dist="63500" dir="5400000" algn="t" rotWithShape="0">
              <a:sysClr val="windowText" lastClr="000000">
                <a:lumMod val="85000"/>
                <a:lumOff val="1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3200" b="1" kern="0" dirty="0">
                <a:solidFill>
                  <a:schemeClr val="tx1">
                    <a:lumMod val="75000"/>
                    <a:lumOff val="25000"/>
                  </a:schemeClr>
                </a:solidFill>
                <a:latin typeface="HelveticaNeue light" panose="00000400000000000000" pitchFamily="2" charset="0"/>
                <a:cs typeface="Segoe UI" panose="020B0502040204020203" pitchFamily="34" charset="0"/>
              </a:rPr>
              <a:t>二</a:t>
            </a:r>
            <a:r>
              <a:rPr kumimoji="0" lang="zh-CN" sz="3200" b="1" i="0" u="none" strike="noStrike" kern="0" cap="none" spc="0" normalizeH="0" baseline="0" noProof="0" dirty="0">
                <a:ln>
                  <a:noFill/>
                </a:ln>
                <a:solidFill>
                  <a:schemeClr val="tx1">
                    <a:lumMod val="75000"/>
                    <a:lumOff val="25000"/>
                  </a:schemeClr>
                </a:solidFill>
                <a:effectLst/>
                <a:uLnTx/>
                <a:uFillTx/>
                <a:latin typeface="HelveticaNeue light" panose="00000400000000000000" pitchFamily="2" charset="0"/>
                <a:cs typeface="Segoe UI" panose="020B0502040204020203" pitchFamily="34" charset="0"/>
              </a:rPr>
              <a:t>、</a:t>
            </a:r>
            <a:r>
              <a:rPr lang="zh-CN" altLang="en-US" sz="3200" b="1" kern="0" noProof="0" dirty="0">
                <a:solidFill>
                  <a:schemeClr val="tx1">
                    <a:lumMod val="75000"/>
                    <a:lumOff val="25000"/>
                  </a:schemeClr>
                </a:solidFill>
                <a:latin typeface="HelveticaNeue light" panose="00000400000000000000" pitchFamily="2" charset="0"/>
                <a:cs typeface="Segoe UI" panose="020B0502040204020203" pitchFamily="34" charset="0"/>
              </a:rPr>
              <a:t>核心素养研究和实践过程中应该突出关注的几个问题</a:t>
            </a:r>
            <a:endParaRPr lang="zh-CN" altLang="en-US" sz="3200" b="1" kern="0" dirty="0">
              <a:solidFill>
                <a:schemeClr val="tx1">
                  <a:lumMod val="75000"/>
                  <a:lumOff val="25000"/>
                </a:schemeClr>
              </a:solidFill>
              <a:latin typeface="HelveticaNeue light" panose="00000400000000000000" pitchFamily="2" charset="0"/>
              <a:cs typeface="Segoe UI" panose="020B0502040204020203" pitchFamily="34" charset="0"/>
            </a:endParaRPr>
          </a:p>
        </p:txBody>
      </p:sp>
      <p:sp>
        <p:nvSpPr>
          <p:cNvPr id="23" name="文本框 22"/>
          <p:cNvSpPr txBox="1"/>
          <p:nvPr/>
        </p:nvSpPr>
        <p:spPr>
          <a:xfrm>
            <a:off x="1030693" y="1216757"/>
            <a:ext cx="9939227" cy="5147563"/>
          </a:xfrm>
          <a:prstGeom prst="rect">
            <a:avLst/>
          </a:prstGeom>
          <a:noFill/>
        </p:spPr>
        <p:txBody>
          <a:bodyPr wrap="square" rtlCol="0">
            <a:spAutoFit/>
          </a:bodyPr>
          <a:lstStyle/>
          <a:p>
            <a:pPr marL="285750" indent="-285750" latinLnBrk="0">
              <a:lnSpc>
                <a:spcPct val="150000"/>
              </a:lnSpc>
              <a:buFont typeface="Wingdings" panose="05000000000000000000" charset="0"/>
              <a:buChar char="Ø"/>
            </a:pPr>
            <a:r>
              <a:rPr lang="zh-CN" altLang="en-US" sz="3200" dirty="0">
                <a:latin typeface="楷体" panose="02010609060101010101" charset="-122"/>
                <a:ea typeface="楷体" panose="02010609060101010101" charset="-122"/>
                <a:cs typeface="楷体" panose="02010609060101010101" charset="-122"/>
              </a:rPr>
              <a:t>（一）核心素养不是全面素养，而是高阶素养</a:t>
            </a:r>
            <a:endParaRPr lang="en-US" altLang="zh-CN" sz="3200" dirty="0">
              <a:latin typeface="楷体" panose="02010609060101010101" charset="-122"/>
              <a:ea typeface="楷体" panose="02010609060101010101" charset="-122"/>
              <a:cs typeface="楷体" panose="02010609060101010101" charset="-122"/>
            </a:endParaRPr>
          </a:p>
          <a:p>
            <a:pPr marL="285750" indent="-285750" latinLnBrk="0">
              <a:lnSpc>
                <a:spcPct val="150000"/>
              </a:lnSpc>
              <a:buFont typeface="Wingdings" panose="05000000000000000000" charset="0"/>
              <a:buChar char="Ø"/>
            </a:pPr>
            <a:r>
              <a:rPr lang="zh-CN" altLang="en-US" sz="3200" dirty="0">
                <a:latin typeface="楷体" panose="02010609060101010101" charset="-122"/>
                <a:ea typeface="楷体" panose="02010609060101010101" charset="-122"/>
                <a:cs typeface="楷体" panose="02010609060101010101" charset="-122"/>
              </a:rPr>
              <a:t>（二）核心素养与学科素养的关系</a:t>
            </a:r>
            <a:endParaRPr lang="en-US" altLang="zh-CN" sz="3200" dirty="0">
              <a:latin typeface="楷体" panose="02010609060101010101" charset="-122"/>
              <a:ea typeface="楷体" panose="02010609060101010101" charset="-122"/>
              <a:cs typeface="楷体" panose="02010609060101010101" charset="-122"/>
            </a:endParaRPr>
          </a:p>
          <a:p>
            <a:pPr marL="285750" indent="-285750" latinLnBrk="0">
              <a:lnSpc>
                <a:spcPct val="150000"/>
              </a:lnSpc>
              <a:buFont typeface="Wingdings" panose="05000000000000000000" charset="0"/>
              <a:buChar char="Ø"/>
            </a:pPr>
            <a:r>
              <a:rPr lang="zh-CN" altLang="en-US" sz="3200" dirty="0">
                <a:latin typeface="楷体" panose="02010609060101010101" charset="-122"/>
                <a:ea typeface="楷体" panose="02010609060101010101" charset="-122"/>
                <a:cs typeface="楷体" panose="02010609060101010101" charset="-122"/>
              </a:rPr>
              <a:t>（三）核心素养到课程的模式：整体模式还是渗透模式？</a:t>
            </a:r>
            <a:endParaRPr lang="en-US" altLang="zh-CN" sz="3200" dirty="0">
              <a:latin typeface="楷体" panose="02010609060101010101" charset="-122"/>
              <a:ea typeface="楷体" panose="02010609060101010101" charset="-122"/>
              <a:cs typeface="楷体" panose="02010609060101010101" charset="-122"/>
            </a:endParaRPr>
          </a:p>
          <a:p>
            <a:pPr marL="285750" indent="-285750" latinLnBrk="0">
              <a:lnSpc>
                <a:spcPct val="150000"/>
              </a:lnSpc>
              <a:buFont typeface="Wingdings" panose="05000000000000000000" charset="0"/>
              <a:buChar char="Ø"/>
            </a:pPr>
            <a:r>
              <a:rPr lang="zh-CN" altLang="en-US" sz="3200" dirty="0">
                <a:latin typeface="楷体" panose="02010609060101010101" charset="-122"/>
                <a:ea typeface="楷体" panose="02010609060101010101" charset="-122"/>
                <a:cs typeface="楷体" panose="02010609060101010101" charset="-122"/>
              </a:rPr>
              <a:t>（四）不能过于夸大核心素养的作用，同时要注意其表述的科学性</a:t>
            </a:r>
            <a:endParaRPr lang="en-US" altLang="zh-CN" sz="3200" dirty="0">
              <a:latin typeface="楷体" panose="02010609060101010101" charset="-122"/>
              <a:ea typeface="楷体" panose="02010609060101010101" charset="-122"/>
              <a:cs typeface="楷体" panose="02010609060101010101" charset="-122"/>
            </a:endParaRPr>
          </a:p>
          <a:p>
            <a:pPr marL="285750" indent="-285750" latinLnBrk="0">
              <a:lnSpc>
                <a:spcPct val="150000"/>
              </a:lnSpc>
              <a:buFont typeface="Wingdings" panose="05000000000000000000" charset="0"/>
              <a:buChar char="Ø"/>
            </a:pPr>
            <a:r>
              <a:rPr lang="zh-CN" altLang="en-US" sz="3200" dirty="0">
                <a:latin typeface="楷体" panose="02010609060101010101" charset="-122"/>
                <a:ea typeface="楷体" panose="02010609060101010101" charset="-122"/>
                <a:cs typeface="楷体" panose="02010609060101010101" charset="-122"/>
              </a:rPr>
              <a:t>（五）核心素养具有地域性和可变性</a:t>
            </a:r>
            <a:endParaRPr lang="zh-CN" altLang="en-US" sz="3200" dirty="0">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75342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专题七  核心素养的体系构建及实施路径</a:t>
            </a:r>
            <a:endParaRPr lang="en-US" altLang="zh-CN" sz="3200" b="1" dirty="0">
              <a:solidFill>
                <a:schemeClr val="tx1">
                  <a:lumMod val="75000"/>
                  <a:lumOff val="25000"/>
                </a:schemeClr>
              </a:solidFill>
              <a:latin typeface="Agency FB" panose="020B0503020202020204" pitchFamily="34" charset="0"/>
            </a:endParaRPr>
          </a:p>
        </p:txBody>
      </p:sp>
      <p:sp>
        <p:nvSpPr>
          <p:cNvPr id="2" name="文本框 1"/>
          <p:cNvSpPr txBox="1"/>
          <p:nvPr/>
        </p:nvSpPr>
        <p:spPr>
          <a:xfrm>
            <a:off x="1046189" y="1329070"/>
            <a:ext cx="9803219" cy="4678268"/>
          </a:xfrm>
          <a:prstGeom prst="rect">
            <a:avLst/>
          </a:prstGeom>
          <a:noFill/>
        </p:spPr>
        <p:txBody>
          <a:bodyPr wrap="square" rtlCol="0">
            <a:spAutoFit/>
          </a:bodyPr>
          <a:lstStyle/>
          <a:p>
            <a:pPr marL="0" marR="0" lvl="0" indent="0" algn="just" defTabSz="914400" rtl="0" eaLnBrk="0" fontAlgn="base" latinLnBrk="0" hangingPunct="0">
              <a:lnSpc>
                <a:spcPct val="130000"/>
              </a:lnSpc>
              <a:spcBef>
                <a:spcPct val="0"/>
              </a:spcBef>
              <a:spcAft>
                <a:spcPts val="1200"/>
              </a:spcAft>
              <a:buClrTx/>
              <a:buSzTx/>
              <a:buFontTx/>
              <a:buNone/>
              <a:defRPr/>
            </a:pPr>
            <a:r>
              <a:rPr lang="zh-CN" altLang="en-US" sz="2800" b="1" dirty="0">
                <a:latin typeface="+mn-lt"/>
                <a:ea typeface="+mn-ea"/>
              </a:rPr>
              <a:t>二、核心素养研究和实践过程中应该突出关注的几个问题</a:t>
            </a:r>
            <a:endParaRPr lang="en-US" altLang="zh-CN" sz="2800" b="1" dirty="0">
              <a:latin typeface="+mn-lt"/>
              <a:ea typeface="+mn-ea"/>
            </a:endParaRPr>
          </a:p>
          <a:p>
            <a:pPr algn="just">
              <a:lnSpc>
                <a:spcPct val="130000"/>
              </a:lnSpc>
              <a:spcAft>
                <a:spcPts val="1200"/>
              </a:spcAft>
              <a:defRPr/>
            </a:pPr>
            <a:r>
              <a:rPr lang="zh-CN" altLang="en-US" sz="2800" dirty="0">
                <a:latin typeface="+mn-lt"/>
                <a:ea typeface="+mn-ea"/>
              </a:rPr>
              <a:t>（一）核心素养不是全面素养，而是高阶素养</a:t>
            </a:r>
            <a:endParaRPr lang="zh-CN" altLang="en-US" sz="2800" dirty="0">
              <a:latin typeface="+mn-lt"/>
              <a:ea typeface="+mn-ea"/>
            </a:endParaRPr>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800" dirty="0"/>
              <a:t>第一，核心素养是“关键素养”，不是“全面素养”；第二，核心素养要反映“个体需求”，更要反映“社会需要”；第三，核心素养是“高级素养”，不是“低级素养”，甚至也不是“基础素养”；第四，核心素养要反映“全球化”的要求，更要体现“本土性”的要求。</a:t>
            </a:r>
            <a:endParaRPr lang="en-US" altLang="zh-CN" sz="2800" dirty="0"/>
          </a:p>
        </p:txBody>
      </p:sp>
      <p:cxnSp>
        <p:nvCxnSpPr>
          <p:cNvPr id="4" name="直接箭头连接符 3"/>
          <p:cNvCxnSpPr/>
          <p:nvPr/>
        </p:nvCxnSpPr>
        <p:spPr>
          <a:xfrm>
            <a:off x="829340" y="910213"/>
            <a:ext cx="74853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专题一 教育学的学科立场</a:t>
            </a:r>
            <a:endParaRPr lang="zh-CN" altLang="en-US" sz="2800" b="1" dirty="0">
              <a:solidFill>
                <a:schemeClr val="tx1">
                  <a:lumMod val="50000"/>
                  <a:lumOff val="50000"/>
                </a:schemeClr>
              </a:solidFill>
              <a:latin typeface="Agency FB" panose="020B0503020202020204" pitchFamily="34" charset="0"/>
            </a:endParaRPr>
          </a:p>
        </p:txBody>
      </p:sp>
      <p:sp>
        <p:nvSpPr>
          <p:cNvPr id="2" name="文本框 1"/>
          <p:cNvSpPr txBox="1"/>
          <p:nvPr/>
        </p:nvSpPr>
        <p:spPr>
          <a:xfrm>
            <a:off x="397510" y="1073150"/>
            <a:ext cx="11443335" cy="1130300"/>
          </a:xfrm>
          <a:prstGeom prst="rect">
            <a:avLst/>
          </a:prstGeom>
          <a:noFill/>
        </p:spPr>
        <p:txBody>
          <a:bodyPr wrap="square" rtlCol="0">
            <a:spAutoFit/>
          </a:bodyPr>
          <a:p>
            <a:pPr marL="342900" indent="0" algn="just" latinLnBrk="0">
              <a:lnSpc>
                <a:spcPct val="130000"/>
              </a:lnSpc>
              <a:buFont typeface="Wingdings" panose="05000000000000000000" charset="0"/>
              <a:buNone/>
            </a:pPr>
            <a:r>
              <a:rPr lang="zh-CN" altLang="en-US" sz="2800" b="1">
                <a:gradFill>
                  <a:gsLst>
                    <a:gs pos="21000">
                      <a:srgbClr val="53575C"/>
                    </a:gs>
                    <a:gs pos="88000">
                      <a:srgbClr val="C5C7CA"/>
                    </a:gs>
                  </a:gsLst>
                  <a:lin ang="5400000"/>
                </a:gradFill>
                <a:effectLst/>
                <a:latin typeface="楷体" panose="02010609060101010101" charset="-122"/>
                <a:ea typeface="楷体" panose="02010609060101010101" charset="-122"/>
              </a:rPr>
              <a:t>从我国教育学</a:t>
            </a:r>
            <a:r>
              <a:rPr lang="zh-CN" altLang="en-US" sz="2800" b="1">
                <a:gradFill>
                  <a:gsLst>
                    <a:gs pos="21000">
                      <a:srgbClr val="53575C"/>
                    </a:gs>
                    <a:gs pos="88000">
                      <a:srgbClr val="C5C7CA"/>
                    </a:gs>
                  </a:gsLst>
                  <a:lin ang="5400000"/>
                </a:gradFill>
                <a:effectLst/>
                <a:latin typeface="楷体" panose="02010609060101010101" charset="-122"/>
                <a:ea typeface="楷体" panose="02010609060101010101" charset="-122"/>
                <a:sym typeface="+mn-ea"/>
              </a:rPr>
              <a:t>发展</a:t>
            </a:r>
            <a:r>
              <a:rPr lang="zh-CN" altLang="en-US" sz="2800" b="1">
                <a:gradFill>
                  <a:gsLst>
                    <a:gs pos="21000">
                      <a:srgbClr val="53575C"/>
                    </a:gs>
                    <a:gs pos="88000">
                      <a:srgbClr val="C5C7CA"/>
                    </a:gs>
                  </a:gsLst>
                  <a:lin ang="5400000"/>
                </a:gradFill>
                <a:effectLst/>
                <a:latin typeface="楷体" panose="02010609060101010101" charset="-122"/>
                <a:ea typeface="楷体" panose="02010609060101010101" charset="-122"/>
              </a:rPr>
              <a:t>历史来看：</a:t>
            </a:r>
            <a:endParaRPr lang="zh-CN" altLang="en-US" sz="2800" b="1"/>
          </a:p>
          <a:p>
            <a:pPr marL="342900" indent="0" algn="just" latinLnBrk="0">
              <a:lnSpc>
                <a:spcPct val="130000"/>
              </a:lnSpc>
              <a:buFont typeface="Wingdings" panose="05000000000000000000" charset="0"/>
              <a:buNone/>
            </a:pPr>
            <a:endParaRPr lang="zh-CN" altLang="en-US" sz="2400">
              <a:latin typeface="楷体" panose="02010609060101010101" charset="-122"/>
              <a:ea typeface="楷体" panose="02010609060101010101" charset="-122"/>
            </a:endParaRPr>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3" name="文本框 2"/>
          <p:cNvSpPr txBox="1"/>
          <p:nvPr/>
        </p:nvSpPr>
        <p:spPr>
          <a:xfrm>
            <a:off x="494030" y="1631315"/>
            <a:ext cx="10977880" cy="5077460"/>
          </a:xfrm>
          <a:prstGeom prst="rect">
            <a:avLst/>
          </a:prstGeom>
          <a:noFill/>
        </p:spPr>
        <p:txBody>
          <a:bodyPr wrap="square" rtlCol="0">
            <a:spAutoFit/>
          </a:bodyPr>
          <a:p>
            <a:pPr indent="609600" latinLnBrk="0">
              <a:lnSpc>
                <a:spcPct val="150000"/>
              </a:lnSpc>
              <a:extLst>
                <a:ext uri="{35155182-B16C-46BC-9424-99874614C6A1}">
                  <wpsdc:indentchars xmlns:wpsdc="http://www.wps.cn/officeDocument/2017/drawingmlCustomData" val="200" checksum="4158780845"/>
                </a:ext>
              </a:extLst>
            </a:pPr>
            <a:r>
              <a:rPr lang="en-US" altLang="zh-CN" sz="2400">
                <a:latin typeface="宋体" panose="02010600030101010101" pitchFamily="2" charset="-122"/>
                <a:cs typeface="宋体" panose="02010600030101010101" pitchFamily="2" charset="-122"/>
              </a:rPr>
              <a:t>19</a:t>
            </a:r>
            <a:r>
              <a:rPr lang="zh-CN" altLang="en-US" sz="2400">
                <a:latin typeface="宋体" panose="02010600030101010101" pitchFamily="2" charset="-122"/>
                <a:cs typeface="宋体" panose="02010600030101010101" pitchFamily="2" charset="-122"/>
              </a:rPr>
              <a:t>世纪末</a:t>
            </a:r>
            <a:r>
              <a:rPr lang="en-US" altLang="zh-CN" sz="2400">
                <a:latin typeface="宋体" panose="02010600030101010101" pitchFamily="2" charset="-122"/>
                <a:cs typeface="宋体" panose="02010600030101010101" pitchFamily="2" charset="-122"/>
              </a:rPr>
              <a:t>20</a:t>
            </a:r>
            <a:r>
              <a:rPr lang="zh-CN" altLang="en-US" sz="2400">
                <a:latin typeface="宋体" panose="02010600030101010101" pitchFamily="2" charset="-122"/>
                <a:cs typeface="宋体" panose="02010600030101010101" pitchFamily="2" charset="-122"/>
              </a:rPr>
              <a:t>世纪初，我国独立、现代意义上的教育学产生。</a:t>
            </a:r>
            <a:r>
              <a:rPr lang="en-US" altLang="zh-CN" sz="2400">
                <a:latin typeface="宋体" panose="02010600030101010101" pitchFamily="2" charset="-122"/>
                <a:cs typeface="宋体" panose="02010600030101010101" pitchFamily="2" charset="-122"/>
              </a:rPr>
              <a:t>1897</a:t>
            </a:r>
            <a:r>
              <a:rPr lang="zh-CN" altLang="en-US" sz="2400">
                <a:latin typeface="宋体" panose="02010600030101010101" pitchFamily="2" charset="-122"/>
                <a:cs typeface="宋体" panose="02010600030101010101" pitchFamily="2" charset="-122"/>
              </a:rPr>
              <a:t>年南洋公学中成立师范斋，培养中小学教师，教育学就与师范教育之</a:t>
            </a:r>
            <a:r>
              <a:rPr lang="en-US" altLang="zh-CN" sz="2400">
                <a:latin typeface="宋体" panose="02010600030101010101" pitchFamily="2" charset="-122"/>
                <a:cs typeface="宋体" panose="02010600030101010101" pitchFamily="2" charset="-122"/>
              </a:rPr>
              <a:t>“</a:t>
            </a:r>
            <a:r>
              <a:rPr lang="zh-CN" altLang="en-US" sz="2400">
                <a:latin typeface="宋体" panose="02010600030101010101" pitchFamily="2" charset="-122"/>
                <a:cs typeface="宋体" panose="02010600030101010101" pitchFamily="2" charset="-122"/>
              </a:rPr>
              <a:t>用</a:t>
            </a:r>
            <a:r>
              <a:rPr lang="en-US" altLang="zh-CN" sz="2400">
                <a:latin typeface="宋体" panose="02010600030101010101" pitchFamily="2" charset="-122"/>
                <a:cs typeface="宋体" panose="02010600030101010101" pitchFamily="2" charset="-122"/>
              </a:rPr>
              <a:t>”</a:t>
            </a:r>
            <a:r>
              <a:rPr lang="zh-CN" altLang="en-US" sz="2400">
                <a:latin typeface="宋体" panose="02010600030101010101" pitchFamily="2" charset="-122"/>
                <a:cs typeface="宋体" panose="02010600030101010101" pitchFamily="2" charset="-122"/>
              </a:rPr>
              <a:t>的需要联系在一起，以通过师范教育培养人才，富国强兵。</a:t>
            </a:r>
            <a:endParaRPr lang="zh-CN" altLang="en-US" sz="2400">
              <a:latin typeface="宋体" panose="02010600030101010101" pitchFamily="2" charset="-122"/>
              <a:cs typeface="宋体" panose="02010600030101010101" pitchFamily="2" charset="-122"/>
            </a:endParaRPr>
          </a:p>
          <a:p>
            <a:pPr indent="609600" latinLnBrk="0">
              <a:lnSpc>
                <a:spcPct val="150000"/>
              </a:lnSpc>
              <a:extLst>
                <a:ext uri="{35155182-B16C-46BC-9424-99874614C6A1}">
                  <wpsdc:indentchars xmlns:wpsdc="http://www.wps.cn/officeDocument/2017/drawingmlCustomData" val="200" checksum="4158780845"/>
                </a:ext>
              </a:extLst>
            </a:pPr>
            <a:r>
              <a:rPr lang="en-US" altLang="zh-CN" sz="2400">
                <a:latin typeface="宋体" panose="02010600030101010101" pitchFamily="2" charset="-122"/>
                <a:cs typeface="宋体" panose="02010600030101010101" pitchFamily="2" charset="-122"/>
              </a:rPr>
              <a:t>20</a:t>
            </a:r>
            <a:r>
              <a:rPr lang="zh-CN" altLang="en-US" sz="2400">
                <a:latin typeface="宋体" panose="02010600030101010101" pitchFamily="2" charset="-122"/>
                <a:cs typeface="宋体" panose="02010600030101010101" pitchFamily="2" charset="-122"/>
              </a:rPr>
              <a:t>世纪初期，我国借道日本引入教育学是应师范教育发展之</a:t>
            </a:r>
            <a:r>
              <a:rPr lang="en-US" altLang="zh-CN" sz="2400">
                <a:latin typeface="宋体" panose="02010600030101010101" pitchFamily="2" charset="-122"/>
                <a:cs typeface="宋体" panose="02010600030101010101" pitchFamily="2" charset="-122"/>
              </a:rPr>
              <a:t>“</a:t>
            </a:r>
            <a:r>
              <a:rPr lang="zh-CN" altLang="en-US" sz="2400">
                <a:latin typeface="宋体" panose="02010600030101010101" pitchFamily="2" charset="-122"/>
                <a:cs typeface="宋体" panose="02010600030101010101" pitchFamily="2" charset="-122"/>
              </a:rPr>
              <a:t>急需”，因此更加注重教育学中与教师培养相关的教学法部分，故而导致我国教育学从一开始建立就主要关注教学法，使教育学沦为教学法的汇编。</a:t>
            </a:r>
            <a:endParaRPr lang="zh-CN" altLang="en-US" sz="2400">
              <a:latin typeface="宋体" panose="02010600030101010101" pitchFamily="2" charset="-122"/>
              <a:cs typeface="宋体" panose="02010600030101010101" pitchFamily="2" charset="-122"/>
            </a:endParaRPr>
          </a:p>
          <a:p>
            <a:pPr indent="609600" latinLnBrk="0">
              <a:lnSpc>
                <a:spcPct val="150000"/>
              </a:lnSpc>
              <a:extLst>
                <a:ext uri="{35155182-B16C-46BC-9424-99874614C6A1}">
                  <wpsdc:indentchars xmlns:wpsdc="http://www.wps.cn/officeDocument/2017/drawingmlCustomData" val="200" checksum="4158780845"/>
                </a:ext>
              </a:extLst>
            </a:pPr>
            <a:r>
              <a:rPr lang="zh-CN" altLang="en-US" sz="2400">
                <a:latin typeface="宋体" panose="02010600030101010101" pitchFamily="2" charset="-122"/>
                <a:cs typeface="宋体" panose="02010600030101010101" pitchFamily="2" charset="-122"/>
              </a:rPr>
              <a:t>总之，由于我国引进教育学时，几乎没有关注其他范式的教育学，面对赫尔巴特教育学的引入也侧重于其教学法部分，我国现代意义上的教育学比国外的教育学更侧重于应用，而忽视其理论体系的构建。</a:t>
            </a:r>
            <a:endParaRPr lang="zh-CN" altLang="en-US" sz="2400">
              <a:latin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75342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专题七  核心素养的体系构建及实施路径</a:t>
            </a:r>
            <a:endParaRPr lang="en-US" altLang="zh-CN" sz="3200" b="1" dirty="0">
              <a:solidFill>
                <a:schemeClr val="tx1">
                  <a:lumMod val="75000"/>
                  <a:lumOff val="25000"/>
                </a:schemeClr>
              </a:solidFill>
              <a:latin typeface="Agency FB" panose="020B0503020202020204" pitchFamily="34" charset="0"/>
            </a:endParaRPr>
          </a:p>
        </p:txBody>
      </p:sp>
      <p:sp>
        <p:nvSpPr>
          <p:cNvPr id="2" name="文本框 1"/>
          <p:cNvSpPr txBox="1"/>
          <p:nvPr/>
        </p:nvSpPr>
        <p:spPr>
          <a:xfrm>
            <a:off x="1046189" y="1329070"/>
            <a:ext cx="9803219" cy="3964227"/>
          </a:xfrm>
          <a:prstGeom prst="rect">
            <a:avLst/>
          </a:prstGeom>
          <a:noFill/>
        </p:spPr>
        <p:txBody>
          <a:bodyPr wrap="square" rtlCol="0">
            <a:spAutoFit/>
          </a:bodyPr>
          <a:lstStyle/>
          <a:p>
            <a:pPr algn="just">
              <a:lnSpc>
                <a:spcPct val="130000"/>
              </a:lnSpc>
              <a:spcAft>
                <a:spcPts val="1200"/>
              </a:spcAft>
              <a:defRPr/>
            </a:pPr>
            <a:r>
              <a:rPr lang="zh-CN" altLang="en-US" sz="2800" dirty="0">
                <a:latin typeface="+mn-lt"/>
                <a:ea typeface="+mn-ea"/>
              </a:rPr>
              <a:t>（二）核心素养与学科素养的关系</a:t>
            </a:r>
            <a:endParaRPr lang="zh-CN" altLang="en-US" sz="2800" dirty="0">
              <a:latin typeface="+mn-lt"/>
              <a:ea typeface="+mn-ea"/>
            </a:endParaRPr>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800" dirty="0"/>
              <a:t>我们应在一般性核心素养与学科课程的核心素养之间建立一种内在的逻辑联系，既不能把一般性核心素养在学科教学中泛化，又不能把一般性核心素养窄化为思想品德课或课外活动的教育内容，还要避免把各核心素养要素割裂开、碎片化。核心素养教育要有一个整体的理念和系统的设计方法。</a:t>
            </a:r>
            <a:endParaRPr lang="en-US" altLang="zh-CN" sz="2800" dirty="0"/>
          </a:p>
        </p:txBody>
      </p:sp>
      <p:cxnSp>
        <p:nvCxnSpPr>
          <p:cNvPr id="4" name="直接箭头连接符 3"/>
          <p:cNvCxnSpPr/>
          <p:nvPr/>
        </p:nvCxnSpPr>
        <p:spPr>
          <a:xfrm>
            <a:off x="829340" y="910213"/>
            <a:ext cx="74853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75342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专题七  核心素养的体系构建及实施路径</a:t>
            </a:r>
            <a:endParaRPr lang="en-US" altLang="zh-CN" sz="3200" b="1" dirty="0">
              <a:solidFill>
                <a:schemeClr val="tx1">
                  <a:lumMod val="75000"/>
                  <a:lumOff val="25000"/>
                </a:schemeClr>
              </a:solidFill>
              <a:latin typeface="Agency FB" panose="020B0503020202020204" pitchFamily="34" charset="0"/>
            </a:endParaRPr>
          </a:p>
        </p:txBody>
      </p:sp>
      <p:sp>
        <p:nvSpPr>
          <p:cNvPr id="2" name="文本框 1"/>
          <p:cNvSpPr txBox="1"/>
          <p:nvPr/>
        </p:nvSpPr>
        <p:spPr>
          <a:xfrm>
            <a:off x="1046189" y="1329070"/>
            <a:ext cx="9803219" cy="4928913"/>
          </a:xfrm>
          <a:prstGeom prst="rect">
            <a:avLst/>
          </a:prstGeom>
          <a:noFill/>
        </p:spPr>
        <p:txBody>
          <a:bodyPr wrap="square" rtlCol="0">
            <a:spAutoFit/>
          </a:bodyPr>
          <a:lstStyle/>
          <a:p>
            <a:pPr algn="just">
              <a:lnSpc>
                <a:spcPct val="130000"/>
              </a:lnSpc>
              <a:spcAft>
                <a:spcPts val="1200"/>
              </a:spcAft>
              <a:defRPr/>
            </a:pPr>
            <a:r>
              <a:rPr lang="zh-CN" altLang="en-US" sz="2800" dirty="0">
                <a:latin typeface="+mn-lt"/>
                <a:ea typeface="+mn-ea"/>
              </a:rPr>
              <a:t>（三）核心素养到课程的模式：整体模式还是渗透模式？</a:t>
            </a:r>
            <a:endParaRPr lang="zh-CN" altLang="en-US" sz="2800" dirty="0">
              <a:latin typeface="+mn-lt"/>
              <a:ea typeface="+mn-ea"/>
            </a:endParaRPr>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400" dirty="0"/>
              <a:t>核心素养的落实必须依赖于课程，课程是核心素养实施的重要载体。</a:t>
            </a:r>
            <a:endParaRPr lang="en-US" altLang="zh-CN" sz="24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400" dirty="0"/>
              <a:t>整体模式将核心素养视为课程体系的基础和纲领，认为课程的所有目的和内容均需由此推演而来，其在课程编制上的重要策略是以核心素养为基础，层层推演。</a:t>
            </a:r>
            <a:endParaRPr lang="en-US" altLang="zh-CN" sz="24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400" dirty="0"/>
              <a:t>渗透模式将核心素养理解为关键素养，在课程发展上仅仅要求把核心素养作为各教育阶段和各领域课程均需重点关注和体现的内核，这给学科层面的课程发展预留了很大的自主空间。</a:t>
            </a:r>
            <a:endParaRPr lang="en-US" altLang="zh-CN" sz="2400" dirty="0"/>
          </a:p>
        </p:txBody>
      </p:sp>
      <p:cxnSp>
        <p:nvCxnSpPr>
          <p:cNvPr id="4" name="直接箭头连接符 3"/>
          <p:cNvCxnSpPr/>
          <p:nvPr/>
        </p:nvCxnSpPr>
        <p:spPr>
          <a:xfrm>
            <a:off x="829340" y="910213"/>
            <a:ext cx="74853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75342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专题七  核心素养的体系构建及实施路径</a:t>
            </a:r>
            <a:endParaRPr lang="en-US" altLang="zh-CN" sz="3200" b="1" dirty="0">
              <a:solidFill>
                <a:schemeClr val="tx1">
                  <a:lumMod val="75000"/>
                  <a:lumOff val="25000"/>
                </a:schemeClr>
              </a:solidFill>
              <a:latin typeface="Agency FB" panose="020B0503020202020204" pitchFamily="34" charset="0"/>
            </a:endParaRPr>
          </a:p>
        </p:txBody>
      </p:sp>
      <p:sp>
        <p:nvSpPr>
          <p:cNvPr id="2" name="文本框 1"/>
          <p:cNvSpPr txBox="1"/>
          <p:nvPr/>
        </p:nvSpPr>
        <p:spPr>
          <a:xfrm>
            <a:off x="1046189" y="1329070"/>
            <a:ext cx="9803219" cy="5335178"/>
          </a:xfrm>
          <a:prstGeom prst="rect">
            <a:avLst/>
          </a:prstGeom>
          <a:noFill/>
        </p:spPr>
        <p:txBody>
          <a:bodyPr wrap="square" rtlCol="0">
            <a:spAutoFit/>
          </a:bodyPr>
          <a:lstStyle/>
          <a:p>
            <a:pPr algn="just">
              <a:lnSpc>
                <a:spcPct val="130000"/>
              </a:lnSpc>
              <a:spcAft>
                <a:spcPts val="1200"/>
              </a:spcAft>
              <a:defRPr/>
            </a:pPr>
            <a:r>
              <a:rPr lang="zh-CN" altLang="en-US" sz="2800" dirty="0">
                <a:latin typeface="+mn-lt"/>
                <a:ea typeface="+mn-ea"/>
              </a:rPr>
              <a:t>（四）不能过于夸大核心素养的作用，同时要注意其表述的科学性</a:t>
            </a:r>
            <a:endParaRPr lang="zh-CN" altLang="en-US" sz="2800" dirty="0">
              <a:latin typeface="+mn-lt"/>
              <a:ea typeface="+mn-ea"/>
            </a:endParaRPr>
          </a:p>
          <a:p>
            <a:pPr marL="0" marR="0" lvl="0" indent="457200" algn="just" defTabSz="914400" rtl="0" eaLnBrk="1" fontAlgn="base" latinLnBrk="1" hangingPunct="0">
              <a:lnSpc>
                <a:spcPct val="150000"/>
              </a:lnSpc>
              <a:spcBef>
                <a:spcPct val="0"/>
              </a:spcBef>
              <a:spcAft>
                <a:spcPts val="1200"/>
              </a:spcAft>
              <a:buClrTx/>
              <a:buSzTx/>
              <a:buFontTx/>
              <a:buNone/>
              <a:defRPr/>
            </a:pPr>
            <a:r>
              <a:rPr lang="en-US" altLang="zh-CN" sz="2400" dirty="0"/>
              <a:t>1.</a:t>
            </a:r>
            <a:r>
              <a:rPr lang="zh-CN" altLang="en-US" sz="2400" dirty="0"/>
              <a:t>“核心素养”只是课程目标层面的改变，与三维目标相比，其意义仅在于从个人未来的“幸福人生”和建设“良善社会”的需要出发，前瞻性地强调了若干最为关键的核心素养。</a:t>
            </a:r>
            <a:endParaRPr lang="en-US" altLang="zh-CN" sz="24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en-US" altLang="zh-CN" sz="2400" dirty="0"/>
              <a:t>2.</a:t>
            </a:r>
            <a:r>
              <a:rPr lang="zh-CN" altLang="en-US" sz="2400" dirty="0"/>
              <a:t>素养是知识、技能、态度的超越和统整，是一整套可以被观察、教授、习得和测量的行为。素养的这种特征对核心素养的语言表述提出了更规范、严格的要求，应该从行为的视角去清晰表述核心素养，似是而非的表述需要纠正。</a:t>
            </a:r>
            <a:endParaRPr lang="en-US" altLang="zh-CN" sz="2400" dirty="0"/>
          </a:p>
        </p:txBody>
      </p:sp>
      <p:cxnSp>
        <p:nvCxnSpPr>
          <p:cNvPr id="4" name="直接箭头连接符 3"/>
          <p:cNvCxnSpPr/>
          <p:nvPr/>
        </p:nvCxnSpPr>
        <p:spPr>
          <a:xfrm>
            <a:off x="829340" y="910213"/>
            <a:ext cx="74853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75342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专题七  核心素养的体系构建及实施路径</a:t>
            </a:r>
            <a:endParaRPr lang="en-US" altLang="zh-CN" sz="3200" b="1" dirty="0">
              <a:solidFill>
                <a:schemeClr val="tx1">
                  <a:lumMod val="75000"/>
                  <a:lumOff val="25000"/>
                </a:schemeClr>
              </a:solidFill>
              <a:latin typeface="Agency FB" panose="020B0503020202020204" pitchFamily="34" charset="0"/>
            </a:endParaRPr>
          </a:p>
        </p:txBody>
      </p:sp>
      <p:sp>
        <p:nvSpPr>
          <p:cNvPr id="2" name="文本框 1"/>
          <p:cNvSpPr txBox="1"/>
          <p:nvPr/>
        </p:nvSpPr>
        <p:spPr>
          <a:xfrm>
            <a:off x="1046189" y="1329070"/>
            <a:ext cx="9803219" cy="4775025"/>
          </a:xfrm>
          <a:prstGeom prst="rect">
            <a:avLst/>
          </a:prstGeom>
          <a:noFill/>
        </p:spPr>
        <p:txBody>
          <a:bodyPr wrap="square" rtlCol="0">
            <a:spAutoFit/>
          </a:bodyPr>
          <a:lstStyle/>
          <a:p>
            <a:pPr algn="just">
              <a:lnSpc>
                <a:spcPct val="130000"/>
              </a:lnSpc>
              <a:spcAft>
                <a:spcPts val="1200"/>
              </a:spcAft>
              <a:defRPr/>
            </a:pPr>
            <a:r>
              <a:rPr lang="zh-CN" altLang="en-US" sz="2800" dirty="0">
                <a:latin typeface="+mn-lt"/>
                <a:ea typeface="+mn-ea"/>
              </a:rPr>
              <a:t>（五）核心素养具有地域性和可变性</a:t>
            </a:r>
            <a:endParaRPr lang="zh-CN" altLang="en-US" sz="2800" dirty="0">
              <a:latin typeface="+mn-lt"/>
              <a:ea typeface="+mn-ea"/>
            </a:endParaRPr>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400" dirty="0"/>
              <a:t>核心素养是文化在场、主体在场的一种真实而具体的发展诉求，而不是普适性的抽象目标或资质框架。只有基于各国教育理论与实践的多样性和丰富性的共存，才能更好的增进国际借鉴、异质互动和自我反思，寻找更适用和更多可能的教育解决方案。</a:t>
            </a:r>
            <a:endParaRPr lang="en-US" altLang="zh-CN" sz="24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400" dirty="0"/>
              <a:t>核心素养是我们对当下社会变革现实的积极回应和主动建构，但绝不是一劳永逸的解决方案或囊括万千的终极模型，它暗示着教育内在的动力机制，需要不断的创造来打破认识框架的现有束缚。</a:t>
            </a:r>
            <a:endParaRPr lang="en-US" altLang="zh-CN" sz="2400" dirty="0"/>
          </a:p>
        </p:txBody>
      </p:sp>
      <p:cxnSp>
        <p:nvCxnSpPr>
          <p:cNvPr id="4" name="直接箭头连接符 3"/>
          <p:cNvCxnSpPr/>
          <p:nvPr/>
        </p:nvCxnSpPr>
        <p:spPr>
          <a:xfrm>
            <a:off x="829340" y="910213"/>
            <a:ext cx="74853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9"/>
          <p:cNvSpPr/>
          <p:nvPr/>
        </p:nvSpPr>
        <p:spPr>
          <a:xfrm>
            <a:off x="369260" y="390199"/>
            <a:ext cx="9939227" cy="609261"/>
          </a:xfrm>
          <a:prstGeom prst="roundRect">
            <a:avLst>
              <a:gd name="adj" fmla="val 50000"/>
            </a:avLst>
          </a:prstGeom>
          <a:solidFill>
            <a:srgbClr val="F4EDD1"/>
          </a:solidFill>
          <a:ln w="12700" cap="flat" cmpd="sng" algn="ctr">
            <a:noFill/>
            <a:prstDash val="solid"/>
            <a:miter lim="800000"/>
          </a:ln>
          <a:effectLst>
            <a:outerShdw blurRad="254000" dist="63500" dir="5400000" algn="t" rotWithShape="0">
              <a:sysClr val="windowText" lastClr="000000">
                <a:lumMod val="85000"/>
                <a:lumOff val="1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3200" b="1" kern="0" noProof="0" dirty="0">
                <a:solidFill>
                  <a:schemeClr val="tx1">
                    <a:lumMod val="75000"/>
                    <a:lumOff val="25000"/>
                  </a:schemeClr>
                </a:solidFill>
                <a:latin typeface="HelveticaNeue light" panose="00000400000000000000" pitchFamily="2" charset="0"/>
                <a:cs typeface="Segoe UI" panose="020B0502040204020203" pitchFamily="34" charset="0"/>
              </a:rPr>
              <a:t>三</a:t>
            </a:r>
            <a:r>
              <a:rPr kumimoji="0" lang="zh-CN" sz="3200" b="1" i="0" u="none" strike="noStrike" kern="0" cap="none" spc="0" normalizeH="0" baseline="0" noProof="0" dirty="0">
                <a:ln>
                  <a:noFill/>
                </a:ln>
                <a:solidFill>
                  <a:schemeClr val="tx1">
                    <a:lumMod val="75000"/>
                    <a:lumOff val="25000"/>
                  </a:schemeClr>
                </a:solidFill>
                <a:effectLst/>
                <a:uLnTx/>
                <a:uFillTx/>
                <a:latin typeface="HelveticaNeue light" panose="00000400000000000000" pitchFamily="2" charset="0"/>
                <a:cs typeface="Segoe UI" panose="020B0502040204020203" pitchFamily="34" charset="0"/>
              </a:rPr>
              <a:t>、</a:t>
            </a:r>
            <a:r>
              <a:rPr lang="zh-CN" altLang="en-US" sz="3200" b="1" kern="0" noProof="0" dirty="0">
                <a:solidFill>
                  <a:schemeClr val="tx1">
                    <a:lumMod val="75000"/>
                    <a:lumOff val="25000"/>
                  </a:schemeClr>
                </a:solidFill>
                <a:latin typeface="HelveticaNeue light" panose="00000400000000000000" pitchFamily="2" charset="0"/>
                <a:cs typeface="Segoe UI" panose="020B0502040204020203" pitchFamily="34" charset="0"/>
              </a:rPr>
              <a:t>课程整合：回应未来社会对学生核心素养的期待</a:t>
            </a:r>
            <a:endParaRPr lang="zh-CN" altLang="en-US" sz="3200" b="1" kern="0" dirty="0">
              <a:solidFill>
                <a:schemeClr val="tx1">
                  <a:lumMod val="75000"/>
                  <a:lumOff val="25000"/>
                </a:schemeClr>
              </a:solidFill>
              <a:latin typeface="HelveticaNeue light" panose="00000400000000000000" pitchFamily="2" charset="0"/>
              <a:cs typeface="Segoe UI" panose="020B0502040204020203" pitchFamily="34" charset="0"/>
            </a:endParaRPr>
          </a:p>
        </p:txBody>
      </p:sp>
      <p:sp>
        <p:nvSpPr>
          <p:cNvPr id="23" name="文本框 22"/>
          <p:cNvSpPr txBox="1"/>
          <p:nvPr/>
        </p:nvSpPr>
        <p:spPr>
          <a:xfrm>
            <a:off x="1126386" y="2616758"/>
            <a:ext cx="9939227" cy="1624484"/>
          </a:xfrm>
          <a:prstGeom prst="rect">
            <a:avLst/>
          </a:prstGeom>
          <a:noFill/>
        </p:spPr>
        <p:txBody>
          <a:bodyPr wrap="square" rtlCol="0">
            <a:spAutoFit/>
          </a:bodyPr>
          <a:lstStyle/>
          <a:p>
            <a:pPr marL="285750" indent="-285750" latinLnBrk="0">
              <a:lnSpc>
                <a:spcPct val="150000"/>
              </a:lnSpc>
              <a:buFont typeface="Wingdings" panose="05000000000000000000" charset="0"/>
              <a:buChar char="Ø"/>
            </a:pPr>
            <a:r>
              <a:rPr lang="zh-CN" altLang="en-US" sz="3600" dirty="0">
                <a:latin typeface="楷体" panose="02010609060101010101" charset="-122"/>
                <a:ea typeface="楷体" panose="02010609060101010101" charset="-122"/>
                <a:cs typeface="楷体" panose="02010609060101010101" charset="-122"/>
              </a:rPr>
              <a:t>（一）学科中心取向的课程整合</a:t>
            </a:r>
            <a:endParaRPr lang="en-US" altLang="zh-CN" sz="3600" dirty="0">
              <a:latin typeface="楷体" panose="02010609060101010101" charset="-122"/>
              <a:ea typeface="楷体" panose="02010609060101010101" charset="-122"/>
              <a:cs typeface="楷体" panose="02010609060101010101" charset="-122"/>
            </a:endParaRPr>
          </a:p>
          <a:p>
            <a:pPr marL="285750" indent="-285750" latinLnBrk="0">
              <a:lnSpc>
                <a:spcPct val="150000"/>
              </a:lnSpc>
              <a:buFont typeface="Wingdings" panose="05000000000000000000" charset="0"/>
              <a:buChar char="Ø"/>
            </a:pPr>
            <a:r>
              <a:rPr lang="zh-CN" altLang="en-US" sz="3600" dirty="0">
                <a:latin typeface="楷体" panose="02010609060101010101" charset="-122"/>
                <a:ea typeface="楷体" panose="02010609060101010101" charset="-122"/>
                <a:cs typeface="楷体" panose="02010609060101010101" charset="-122"/>
              </a:rPr>
              <a:t>（二）儿童与社会中心取向的课程整合</a:t>
            </a:r>
            <a:endParaRPr lang="en-US" altLang="zh-CN" sz="3600" dirty="0">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75342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专题七  核心素养的体系构建及实施路径</a:t>
            </a:r>
            <a:endParaRPr lang="en-US" altLang="zh-CN" sz="3200" b="1" dirty="0">
              <a:solidFill>
                <a:schemeClr val="tx1">
                  <a:lumMod val="75000"/>
                  <a:lumOff val="25000"/>
                </a:schemeClr>
              </a:solidFill>
              <a:latin typeface="Agency FB" panose="020B0503020202020204" pitchFamily="34" charset="0"/>
            </a:endParaRPr>
          </a:p>
        </p:txBody>
      </p:sp>
      <p:sp>
        <p:nvSpPr>
          <p:cNvPr id="2" name="文本框 1"/>
          <p:cNvSpPr txBox="1"/>
          <p:nvPr/>
        </p:nvSpPr>
        <p:spPr>
          <a:xfrm>
            <a:off x="1046189" y="1329070"/>
            <a:ext cx="9803219" cy="2868093"/>
          </a:xfrm>
          <a:prstGeom prst="rect">
            <a:avLst/>
          </a:prstGeom>
          <a:noFill/>
        </p:spPr>
        <p:txBody>
          <a:bodyPr wrap="square" rtlCol="0">
            <a:spAutoFit/>
          </a:bodyPr>
          <a:lstStyle/>
          <a:p>
            <a:pPr marL="0" marR="0" lvl="0" indent="0" algn="just" defTabSz="914400" rtl="0" eaLnBrk="0" fontAlgn="base" latinLnBrk="0" hangingPunct="0">
              <a:lnSpc>
                <a:spcPct val="130000"/>
              </a:lnSpc>
              <a:spcBef>
                <a:spcPct val="0"/>
              </a:spcBef>
              <a:spcAft>
                <a:spcPts val="1200"/>
              </a:spcAft>
              <a:buClrTx/>
              <a:buSzTx/>
              <a:buFontTx/>
              <a:buNone/>
              <a:defRPr/>
            </a:pPr>
            <a:r>
              <a:rPr lang="zh-CN" altLang="en-US" sz="2800" b="1" dirty="0">
                <a:latin typeface="+mn-lt"/>
                <a:ea typeface="+mn-ea"/>
              </a:rPr>
              <a:t>三、课程整合：回应未来社会对学生核心素养的期待</a:t>
            </a:r>
            <a:endParaRPr lang="zh-CN" altLang="en-US" sz="2800" b="1" dirty="0">
              <a:latin typeface="+mn-lt"/>
              <a:ea typeface="+mn-ea"/>
            </a:endParaRPr>
          </a:p>
          <a:p>
            <a:pPr algn="just">
              <a:lnSpc>
                <a:spcPct val="130000"/>
              </a:lnSpc>
              <a:spcAft>
                <a:spcPts val="1200"/>
              </a:spcAft>
              <a:defRPr/>
            </a:pPr>
            <a:r>
              <a:rPr lang="zh-CN" altLang="en-US" sz="2800" dirty="0">
                <a:latin typeface="+mn-lt"/>
                <a:ea typeface="+mn-ea"/>
              </a:rPr>
              <a:t>（一）学科中心取向的课程整合</a:t>
            </a:r>
            <a:endParaRPr lang="zh-CN" altLang="en-US" sz="2800" dirty="0">
              <a:latin typeface="+mn-lt"/>
              <a:ea typeface="+mn-ea"/>
            </a:endParaRPr>
          </a:p>
          <a:p>
            <a:pPr marL="0" marR="0" lvl="0" indent="457200" algn="just" defTabSz="914400" rtl="0" eaLnBrk="1" fontAlgn="base" latinLnBrk="1" hangingPunct="0">
              <a:lnSpc>
                <a:spcPct val="150000"/>
              </a:lnSpc>
              <a:spcBef>
                <a:spcPct val="0"/>
              </a:spcBef>
              <a:spcAft>
                <a:spcPts val="1200"/>
              </a:spcAft>
              <a:buClrTx/>
              <a:buSzTx/>
              <a:buFontTx/>
              <a:buNone/>
              <a:defRPr/>
            </a:pPr>
            <a:r>
              <a:rPr lang="en-US" altLang="zh-CN" sz="2800" dirty="0"/>
              <a:t>1.</a:t>
            </a:r>
            <a:r>
              <a:rPr lang="zh-CN" altLang="en-US" sz="2800" dirty="0"/>
              <a:t>发展历程</a:t>
            </a:r>
            <a:endParaRPr lang="en-US" altLang="zh-CN" sz="2800" dirty="0"/>
          </a:p>
          <a:p>
            <a:pPr marL="0" marR="0" lvl="0" indent="457200" algn="just" defTabSz="914400" rtl="0" eaLnBrk="1" fontAlgn="base" latinLnBrk="1" hangingPunct="0">
              <a:lnSpc>
                <a:spcPct val="150000"/>
              </a:lnSpc>
              <a:spcBef>
                <a:spcPct val="0"/>
              </a:spcBef>
              <a:spcAft>
                <a:spcPts val="1200"/>
              </a:spcAft>
              <a:buClrTx/>
              <a:buSzTx/>
              <a:buFontTx/>
              <a:buNone/>
              <a:defRPr/>
            </a:pPr>
            <a:endParaRPr lang="en-US" altLang="zh-CN" sz="2400" dirty="0">
              <a:latin typeface="楷体" panose="02010609060101010101" charset="-122"/>
              <a:ea typeface="楷体" panose="02010609060101010101" charset="-122"/>
            </a:endParaRPr>
          </a:p>
        </p:txBody>
      </p:sp>
      <p:cxnSp>
        <p:nvCxnSpPr>
          <p:cNvPr id="4" name="直接箭头连接符 3"/>
          <p:cNvCxnSpPr/>
          <p:nvPr/>
        </p:nvCxnSpPr>
        <p:spPr>
          <a:xfrm>
            <a:off x="829340" y="910213"/>
            <a:ext cx="74853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0" name="组合 9"/>
          <p:cNvGrpSpPr/>
          <p:nvPr/>
        </p:nvGrpSpPr>
        <p:grpSpPr>
          <a:xfrm>
            <a:off x="1046189" y="3681725"/>
            <a:ext cx="10666418" cy="2549625"/>
            <a:chOff x="627321" y="3596664"/>
            <a:chExt cx="10666418" cy="2549625"/>
          </a:xfrm>
        </p:grpSpPr>
        <p:grpSp>
          <p:nvGrpSpPr>
            <p:cNvPr id="9" name="组合 8"/>
            <p:cNvGrpSpPr/>
            <p:nvPr/>
          </p:nvGrpSpPr>
          <p:grpSpPr>
            <a:xfrm>
              <a:off x="627322" y="3610418"/>
              <a:ext cx="7047777" cy="988823"/>
              <a:chOff x="829340" y="3610418"/>
              <a:chExt cx="7047777" cy="988823"/>
            </a:xfrm>
          </p:grpSpPr>
          <p:sp>
            <p:nvSpPr>
              <p:cNvPr id="3" name="矩形: 圆角 2"/>
              <p:cNvSpPr/>
              <p:nvPr/>
            </p:nvSpPr>
            <p:spPr>
              <a:xfrm>
                <a:off x="829340" y="3610418"/>
                <a:ext cx="2604977" cy="98882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1904</a:t>
                </a:r>
                <a:r>
                  <a:rPr lang="zh-CN" altLang="en-US" dirty="0"/>
                  <a:t>年</a:t>
                </a:r>
                <a:r>
                  <a:rPr lang="en-US" altLang="zh-CN" dirty="0"/>
                  <a:t>《</a:t>
                </a:r>
                <a:r>
                  <a:rPr lang="zh-CN" altLang="en-US" dirty="0"/>
                  <a:t>奏定初等小学堂章程</a:t>
                </a:r>
                <a:r>
                  <a:rPr lang="en-US" altLang="zh-CN" dirty="0"/>
                  <a:t>》《</a:t>
                </a:r>
                <a:r>
                  <a:rPr lang="zh-CN" altLang="en-US" dirty="0"/>
                  <a:t>奏定高等小学堂章程</a:t>
                </a:r>
                <a:r>
                  <a:rPr lang="en-US" altLang="zh-CN" dirty="0"/>
                  <a:t>》</a:t>
                </a:r>
                <a:endParaRPr lang="zh-CN" altLang="en-US" dirty="0"/>
              </a:p>
            </p:txBody>
          </p:sp>
          <p:sp>
            <p:nvSpPr>
              <p:cNvPr id="5" name="箭头: 右 4"/>
              <p:cNvSpPr/>
              <p:nvPr/>
            </p:nvSpPr>
            <p:spPr>
              <a:xfrm>
                <a:off x="3590587" y="3857856"/>
                <a:ext cx="612491" cy="49394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7" name="矩形: 圆角 6"/>
              <p:cNvSpPr/>
              <p:nvPr/>
            </p:nvSpPr>
            <p:spPr>
              <a:xfrm>
                <a:off x="4442800" y="3610418"/>
                <a:ext cx="2604977" cy="98882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1912</a:t>
                </a:r>
                <a:r>
                  <a:rPr lang="zh-CN" altLang="en-US" dirty="0"/>
                  <a:t>年</a:t>
                </a:r>
                <a:r>
                  <a:rPr lang="en-US" altLang="zh-CN" dirty="0"/>
                  <a:t>《</a:t>
                </a:r>
                <a:r>
                  <a:rPr lang="zh-CN" altLang="en-US" dirty="0"/>
                  <a:t>小学校教则及课程表</a:t>
                </a:r>
                <a:r>
                  <a:rPr lang="en-US" altLang="zh-CN" dirty="0"/>
                  <a:t>》1913</a:t>
                </a:r>
                <a:r>
                  <a:rPr lang="zh-CN" altLang="en-US" dirty="0"/>
                  <a:t>年</a:t>
                </a:r>
                <a:r>
                  <a:rPr lang="en-US" altLang="zh-CN" dirty="0"/>
                  <a:t>《</a:t>
                </a:r>
                <a:r>
                  <a:rPr lang="zh-CN" altLang="en-US" dirty="0"/>
                  <a:t>中学校课程标准</a:t>
                </a:r>
                <a:r>
                  <a:rPr lang="en-US" altLang="zh-CN" dirty="0"/>
                  <a:t>》</a:t>
                </a:r>
                <a:endParaRPr lang="zh-CN" altLang="en-US" dirty="0"/>
              </a:p>
            </p:txBody>
          </p:sp>
          <p:sp>
            <p:nvSpPr>
              <p:cNvPr id="8" name="箭头: 右 7"/>
              <p:cNvSpPr/>
              <p:nvPr/>
            </p:nvSpPr>
            <p:spPr>
              <a:xfrm>
                <a:off x="7264626" y="3857856"/>
                <a:ext cx="612491" cy="49394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sp>
          <p:nvSpPr>
            <p:cNvPr id="11" name="矩形: 圆角 10"/>
            <p:cNvSpPr/>
            <p:nvPr/>
          </p:nvSpPr>
          <p:spPr>
            <a:xfrm>
              <a:off x="7854242" y="3596664"/>
              <a:ext cx="2604977" cy="98882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1923</a:t>
              </a:r>
              <a:r>
                <a:rPr lang="zh-CN" altLang="en-US" dirty="0"/>
                <a:t>年</a:t>
              </a:r>
              <a:r>
                <a:rPr lang="en-US" altLang="zh-CN" dirty="0"/>
                <a:t>《</a:t>
              </a:r>
              <a:r>
                <a:rPr lang="zh-CN" altLang="en-US" dirty="0"/>
                <a:t>新学制课程标准纲要</a:t>
              </a:r>
              <a:r>
                <a:rPr lang="en-US" altLang="zh-CN" dirty="0"/>
                <a:t>》</a:t>
              </a:r>
              <a:endParaRPr lang="zh-CN" altLang="en-US" dirty="0"/>
            </a:p>
          </p:txBody>
        </p:sp>
        <p:sp>
          <p:nvSpPr>
            <p:cNvPr id="12" name="箭头: 右 11"/>
            <p:cNvSpPr/>
            <p:nvPr/>
          </p:nvSpPr>
          <p:spPr>
            <a:xfrm>
              <a:off x="10681248" y="3844102"/>
              <a:ext cx="612491" cy="49394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3" name="矩形: 圆角 12"/>
            <p:cNvSpPr/>
            <p:nvPr/>
          </p:nvSpPr>
          <p:spPr>
            <a:xfrm>
              <a:off x="627321" y="5145051"/>
              <a:ext cx="2604977" cy="98882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新中国成立后，设置综合课</a:t>
              </a:r>
              <a:endParaRPr lang="zh-CN" altLang="en-US" dirty="0"/>
            </a:p>
          </p:txBody>
        </p:sp>
        <p:sp>
          <p:nvSpPr>
            <p:cNvPr id="14" name="箭头: 右 13"/>
            <p:cNvSpPr/>
            <p:nvPr/>
          </p:nvSpPr>
          <p:spPr>
            <a:xfrm>
              <a:off x="3388568" y="5392489"/>
              <a:ext cx="612491" cy="49394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5" name="矩形: 圆角 14"/>
            <p:cNvSpPr/>
            <p:nvPr/>
          </p:nvSpPr>
          <p:spPr>
            <a:xfrm>
              <a:off x="4240781" y="5157466"/>
              <a:ext cx="2604977" cy="98882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20</a:t>
              </a:r>
              <a:r>
                <a:rPr lang="zh-CN" altLang="en-US" dirty="0"/>
                <a:t>世纪</a:t>
              </a:r>
              <a:r>
                <a:rPr lang="en-US" altLang="zh-CN" dirty="0"/>
                <a:t>80</a:t>
              </a:r>
              <a:r>
                <a:rPr lang="zh-CN" altLang="en-US" dirty="0"/>
                <a:t>年代中期，我国学者重新关注课程整合，人们开始开展相关理论探讨与实践探索</a:t>
              </a:r>
              <a:endParaRPr lang="zh-CN" altLang="en-US" dirty="0"/>
            </a:p>
          </p:txBody>
        </p:sp>
        <p:sp>
          <p:nvSpPr>
            <p:cNvPr id="16" name="箭头: 右 15"/>
            <p:cNvSpPr/>
            <p:nvPr/>
          </p:nvSpPr>
          <p:spPr>
            <a:xfrm>
              <a:off x="7060195" y="5392489"/>
              <a:ext cx="612491" cy="49394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7" name="矩形: 圆角 16"/>
            <p:cNvSpPr/>
            <p:nvPr/>
          </p:nvSpPr>
          <p:spPr>
            <a:xfrm>
              <a:off x="7887123" y="5145050"/>
              <a:ext cx="2604977" cy="98882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2001</a:t>
              </a:r>
              <a:r>
                <a:rPr lang="zh-CN" altLang="en-US" dirty="0"/>
                <a:t>年</a:t>
              </a:r>
              <a:r>
                <a:rPr lang="en-US" altLang="zh-CN" dirty="0"/>
                <a:t>《</a:t>
              </a:r>
              <a:r>
                <a:rPr lang="zh-CN" altLang="en-US" dirty="0"/>
                <a:t>基础教育课程改革指导纲要（试行）</a:t>
              </a:r>
              <a:r>
                <a:rPr lang="en-US" altLang="zh-CN" dirty="0"/>
                <a:t>》</a:t>
              </a:r>
              <a:endParaRPr lang="zh-CN" altLang="en-US" dirty="0"/>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75342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专题七  核心素养的体系构建及实施路径</a:t>
            </a:r>
            <a:endParaRPr lang="en-US" altLang="zh-CN" sz="3200" b="1" dirty="0">
              <a:solidFill>
                <a:schemeClr val="tx1">
                  <a:lumMod val="75000"/>
                  <a:lumOff val="25000"/>
                </a:schemeClr>
              </a:solidFill>
              <a:latin typeface="Agency FB" panose="020B0503020202020204" pitchFamily="34" charset="0"/>
            </a:endParaRPr>
          </a:p>
        </p:txBody>
      </p:sp>
      <p:sp>
        <p:nvSpPr>
          <p:cNvPr id="2" name="文本框 1"/>
          <p:cNvSpPr txBox="1"/>
          <p:nvPr/>
        </p:nvSpPr>
        <p:spPr>
          <a:xfrm>
            <a:off x="1046189" y="1329070"/>
            <a:ext cx="9803219" cy="5767348"/>
          </a:xfrm>
          <a:prstGeom prst="rect">
            <a:avLst/>
          </a:prstGeom>
          <a:noFill/>
        </p:spPr>
        <p:txBody>
          <a:bodyPr wrap="square" rtlCol="0">
            <a:spAutoFit/>
          </a:bodyPr>
          <a:lstStyle/>
          <a:p>
            <a:pPr algn="just">
              <a:lnSpc>
                <a:spcPct val="130000"/>
              </a:lnSpc>
              <a:spcAft>
                <a:spcPts val="1200"/>
              </a:spcAft>
              <a:defRPr/>
            </a:pPr>
            <a:r>
              <a:rPr lang="zh-CN" altLang="en-US" sz="2800" dirty="0">
                <a:latin typeface="+mn-lt"/>
                <a:ea typeface="+mn-ea"/>
              </a:rPr>
              <a:t>（一）学科中心取向的课程整合</a:t>
            </a:r>
            <a:endParaRPr lang="zh-CN" altLang="en-US" sz="2800" dirty="0">
              <a:latin typeface="+mn-lt"/>
              <a:ea typeface="+mn-ea"/>
            </a:endParaRPr>
          </a:p>
          <a:p>
            <a:pPr marL="0" marR="0" lvl="0" indent="457200" algn="just" defTabSz="914400" rtl="0" eaLnBrk="1" fontAlgn="base" latinLnBrk="1" hangingPunct="0">
              <a:lnSpc>
                <a:spcPct val="150000"/>
              </a:lnSpc>
              <a:spcBef>
                <a:spcPct val="0"/>
              </a:spcBef>
              <a:spcAft>
                <a:spcPts val="1200"/>
              </a:spcAft>
              <a:buClrTx/>
              <a:buSzTx/>
              <a:buFontTx/>
              <a:buNone/>
              <a:defRPr/>
            </a:pPr>
            <a:r>
              <a:rPr lang="en-US" altLang="zh-CN" sz="2800" dirty="0"/>
              <a:t>2.</a:t>
            </a:r>
            <a:r>
              <a:rPr lang="zh-CN" altLang="en-US" sz="2800" dirty="0"/>
              <a:t>学科中心取向课程整合近百年的发展有效促进了我国课程体系的改革与发展，但是，当前学科中心取向课程整合中也存在着一些不尽如人意之处，突出表现在如下三个方面。</a:t>
            </a:r>
            <a:endParaRPr lang="en-US" altLang="zh-CN" sz="28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800" dirty="0"/>
              <a:t>第一，整体规划不足。</a:t>
            </a:r>
            <a:endParaRPr lang="en-US" altLang="zh-CN" sz="28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800" dirty="0"/>
              <a:t>第二，对发挥内容的综合育人功能的关注度不够。</a:t>
            </a:r>
            <a:endParaRPr lang="en-US" altLang="zh-CN" sz="28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800" dirty="0"/>
              <a:t>第三，对课程整合程度的理解和把握存在问题。</a:t>
            </a:r>
            <a:endParaRPr lang="en-US" altLang="zh-CN" sz="2800" dirty="0"/>
          </a:p>
          <a:p>
            <a:pPr marL="0" marR="0" lvl="0" indent="457200" algn="just" defTabSz="914400" rtl="0" eaLnBrk="1" fontAlgn="base" latinLnBrk="1" hangingPunct="0">
              <a:lnSpc>
                <a:spcPct val="150000"/>
              </a:lnSpc>
              <a:spcBef>
                <a:spcPct val="0"/>
              </a:spcBef>
              <a:spcAft>
                <a:spcPts val="1200"/>
              </a:spcAft>
              <a:buClrTx/>
              <a:buSzTx/>
              <a:buFontTx/>
              <a:buNone/>
              <a:defRPr/>
            </a:pPr>
            <a:endParaRPr lang="en-US" altLang="zh-CN" sz="2400" dirty="0">
              <a:latin typeface="楷体" panose="02010609060101010101" charset="-122"/>
              <a:ea typeface="楷体" panose="02010609060101010101" charset="-122"/>
            </a:endParaRPr>
          </a:p>
        </p:txBody>
      </p:sp>
      <p:cxnSp>
        <p:nvCxnSpPr>
          <p:cNvPr id="4" name="直接箭头连接符 3"/>
          <p:cNvCxnSpPr/>
          <p:nvPr/>
        </p:nvCxnSpPr>
        <p:spPr>
          <a:xfrm>
            <a:off x="829340" y="910213"/>
            <a:ext cx="74853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75342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专题七  核心素养的体系构建及实施路径</a:t>
            </a:r>
            <a:endParaRPr lang="en-US" altLang="zh-CN" sz="3200" b="1" dirty="0">
              <a:solidFill>
                <a:schemeClr val="tx1">
                  <a:lumMod val="75000"/>
                  <a:lumOff val="25000"/>
                </a:schemeClr>
              </a:solidFill>
              <a:latin typeface="Agency FB" panose="020B0503020202020204" pitchFamily="34" charset="0"/>
            </a:endParaRPr>
          </a:p>
        </p:txBody>
      </p:sp>
      <p:sp>
        <p:nvSpPr>
          <p:cNvPr id="2" name="文本框 1"/>
          <p:cNvSpPr txBox="1"/>
          <p:nvPr/>
        </p:nvSpPr>
        <p:spPr>
          <a:xfrm>
            <a:off x="1046189" y="1329070"/>
            <a:ext cx="9803219" cy="5213350"/>
          </a:xfrm>
          <a:prstGeom prst="rect">
            <a:avLst/>
          </a:prstGeom>
          <a:noFill/>
        </p:spPr>
        <p:txBody>
          <a:bodyPr wrap="square" rtlCol="0">
            <a:spAutoFit/>
          </a:bodyPr>
          <a:lstStyle/>
          <a:p>
            <a:pPr algn="just">
              <a:lnSpc>
                <a:spcPct val="130000"/>
              </a:lnSpc>
              <a:spcAft>
                <a:spcPts val="1200"/>
              </a:spcAft>
              <a:defRPr/>
            </a:pPr>
            <a:r>
              <a:rPr lang="zh-CN" altLang="en-US" sz="2800" dirty="0">
                <a:latin typeface="+mn-lt"/>
                <a:ea typeface="+mn-ea"/>
              </a:rPr>
              <a:t>（一）学科中心取向的课程整合</a:t>
            </a:r>
            <a:endParaRPr lang="zh-CN" altLang="en-US" sz="2800" dirty="0">
              <a:latin typeface="+mn-lt"/>
              <a:ea typeface="+mn-ea"/>
            </a:endParaRPr>
          </a:p>
          <a:p>
            <a:pPr marL="0" marR="0" lvl="0" indent="457200" algn="just" defTabSz="914400" rtl="0" eaLnBrk="1" fontAlgn="base" latinLnBrk="1" hangingPunct="0">
              <a:lnSpc>
                <a:spcPct val="150000"/>
              </a:lnSpc>
              <a:spcBef>
                <a:spcPct val="0"/>
              </a:spcBef>
              <a:spcAft>
                <a:spcPts val="1200"/>
              </a:spcAft>
              <a:buClrTx/>
              <a:buSzTx/>
              <a:buFontTx/>
              <a:buNone/>
              <a:defRPr/>
            </a:pPr>
            <a:r>
              <a:rPr lang="en-US" altLang="zh-CN" sz="2400" dirty="0"/>
              <a:t>3.</a:t>
            </a:r>
            <a:r>
              <a:rPr lang="zh-CN" altLang="en-US" sz="2400" dirty="0"/>
              <a:t>作为新课程改革步入深水区的一项重要改革举措，课程整合应该本着提升学生综合素养，尤其是核心素养的宗旨，对整合的理念和措施进行相应的调整和改进。</a:t>
            </a:r>
            <a:endParaRPr lang="en-US" altLang="zh-CN" sz="24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400" dirty="0"/>
              <a:t>第一，进行基于核心素养的课程整合顶层设计。</a:t>
            </a:r>
            <a:endParaRPr lang="en-US" altLang="zh-CN" sz="24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400" dirty="0"/>
              <a:t>第二，丰富课程整合的实施方式，保障课程整合的有效实施。</a:t>
            </a:r>
            <a:endParaRPr lang="en-US" altLang="zh-CN" sz="24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400" dirty="0"/>
              <a:t>第三，促进教师课程意识的觉醒，保证课程整合的实现。</a:t>
            </a:r>
            <a:endParaRPr lang="en-US" altLang="zh-CN" sz="2400" dirty="0"/>
          </a:p>
          <a:p>
            <a:pPr marL="0" marR="0" lvl="0" indent="457200" algn="just" defTabSz="914400" rtl="0" eaLnBrk="1" fontAlgn="base" latinLnBrk="1" hangingPunct="0">
              <a:lnSpc>
                <a:spcPct val="150000"/>
              </a:lnSpc>
              <a:spcBef>
                <a:spcPct val="0"/>
              </a:spcBef>
              <a:spcAft>
                <a:spcPts val="1200"/>
              </a:spcAft>
              <a:buClrTx/>
              <a:buSzTx/>
              <a:buFontTx/>
              <a:buNone/>
              <a:defRPr/>
            </a:pPr>
            <a:endParaRPr lang="en-US" altLang="zh-CN" sz="2400" dirty="0">
              <a:latin typeface="楷体" panose="02010609060101010101" charset="-122"/>
              <a:ea typeface="楷体" panose="02010609060101010101" charset="-122"/>
            </a:endParaRPr>
          </a:p>
        </p:txBody>
      </p:sp>
      <p:cxnSp>
        <p:nvCxnSpPr>
          <p:cNvPr id="4" name="直接箭头连接符 3"/>
          <p:cNvCxnSpPr/>
          <p:nvPr/>
        </p:nvCxnSpPr>
        <p:spPr>
          <a:xfrm>
            <a:off x="829340" y="910213"/>
            <a:ext cx="74853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75342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专题七  核心素养的体系构建及实施路径</a:t>
            </a:r>
            <a:endParaRPr lang="en-US" altLang="zh-CN" sz="3200" b="1" dirty="0">
              <a:solidFill>
                <a:schemeClr val="tx1">
                  <a:lumMod val="75000"/>
                  <a:lumOff val="25000"/>
                </a:schemeClr>
              </a:solidFill>
              <a:latin typeface="Agency FB" panose="020B0503020202020204" pitchFamily="34" charset="0"/>
            </a:endParaRPr>
          </a:p>
        </p:txBody>
      </p:sp>
      <p:sp>
        <p:nvSpPr>
          <p:cNvPr id="2" name="文本框 1"/>
          <p:cNvSpPr txBox="1"/>
          <p:nvPr/>
        </p:nvSpPr>
        <p:spPr>
          <a:xfrm>
            <a:off x="1046189" y="1329070"/>
            <a:ext cx="9803219" cy="2074029"/>
          </a:xfrm>
          <a:prstGeom prst="rect">
            <a:avLst/>
          </a:prstGeom>
          <a:noFill/>
        </p:spPr>
        <p:txBody>
          <a:bodyPr wrap="square" rtlCol="0">
            <a:spAutoFit/>
          </a:bodyPr>
          <a:lstStyle/>
          <a:p>
            <a:pPr algn="just">
              <a:lnSpc>
                <a:spcPct val="130000"/>
              </a:lnSpc>
              <a:spcAft>
                <a:spcPts val="1200"/>
              </a:spcAft>
              <a:defRPr/>
            </a:pPr>
            <a:r>
              <a:rPr lang="zh-CN" altLang="en-US" sz="2800" dirty="0">
                <a:latin typeface="+mn-lt"/>
                <a:ea typeface="+mn-ea"/>
              </a:rPr>
              <a:t>（二）儿童与社会中心取向的课程整合</a:t>
            </a:r>
            <a:endParaRPr lang="zh-CN" altLang="en-US" sz="2800" dirty="0">
              <a:latin typeface="+mn-lt"/>
              <a:ea typeface="+mn-ea"/>
            </a:endParaRPr>
          </a:p>
          <a:p>
            <a:pPr marL="0" marR="0" lvl="0" indent="457200" algn="just" defTabSz="914400" rtl="0" eaLnBrk="1" fontAlgn="base" latinLnBrk="1" hangingPunct="0">
              <a:lnSpc>
                <a:spcPct val="150000"/>
              </a:lnSpc>
              <a:spcBef>
                <a:spcPct val="0"/>
              </a:spcBef>
              <a:spcAft>
                <a:spcPts val="1200"/>
              </a:spcAft>
              <a:buClrTx/>
              <a:buSzTx/>
              <a:buFontTx/>
              <a:buNone/>
              <a:defRPr/>
            </a:pPr>
            <a:r>
              <a:rPr lang="en-US" altLang="zh-CN" sz="2800" dirty="0"/>
              <a:t>1.</a:t>
            </a:r>
            <a:r>
              <a:rPr lang="zh-CN" altLang="en-US" sz="2800" dirty="0"/>
              <a:t>发展历程</a:t>
            </a:r>
            <a:endParaRPr lang="en-US" altLang="zh-CN" sz="2800" dirty="0"/>
          </a:p>
          <a:p>
            <a:pPr marL="0" marR="0" lvl="0" indent="457200" algn="just" defTabSz="914400" rtl="0" eaLnBrk="1" fontAlgn="base" latinLnBrk="1" hangingPunct="0">
              <a:lnSpc>
                <a:spcPct val="150000"/>
              </a:lnSpc>
              <a:spcBef>
                <a:spcPct val="0"/>
              </a:spcBef>
              <a:spcAft>
                <a:spcPts val="1200"/>
              </a:spcAft>
              <a:buClrTx/>
              <a:buSzTx/>
              <a:buFontTx/>
              <a:buNone/>
              <a:defRPr/>
            </a:pPr>
            <a:endParaRPr lang="en-US" altLang="zh-CN" sz="2400" dirty="0">
              <a:latin typeface="楷体" panose="02010609060101010101" charset="-122"/>
              <a:ea typeface="楷体" panose="02010609060101010101" charset="-122"/>
            </a:endParaRPr>
          </a:p>
        </p:txBody>
      </p:sp>
      <p:cxnSp>
        <p:nvCxnSpPr>
          <p:cNvPr id="4" name="直接箭头连接符 3"/>
          <p:cNvCxnSpPr/>
          <p:nvPr/>
        </p:nvCxnSpPr>
        <p:spPr>
          <a:xfrm>
            <a:off x="829340" y="910213"/>
            <a:ext cx="74853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1" name="组合 10"/>
          <p:cNvGrpSpPr/>
          <p:nvPr/>
        </p:nvGrpSpPr>
        <p:grpSpPr>
          <a:xfrm>
            <a:off x="829340" y="3137238"/>
            <a:ext cx="10848758" cy="2471436"/>
            <a:chOff x="829340" y="2919840"/>
            <a:chExt cx="10848758" cy="2471436"/>
          </a:xfrm>
        </p:grpSpPr>
        <p:grpSp>
          <p:nvGrpSpPr>
            <p:cNvPr id="10" name="组合 9"/>
            <p:cNvGrpSpPr/>
            <p:nvPr/>
          </p:nvGrpSpPr>
          <p:grpSpPr>
            <a:xfrm>
              <a:off x="829340" y="2919840"/>
              <a:ext cx="10848758" cy="1018320"/>
              <a:chOff x="1127051" y="2919840"/>
              <a:chExt cx="10848758" cy="1018320"/>
            </a:xfrm>
          </p:grpSpPr>
          <p:sp>
            <p:nvSpPr>
              <p:cNvPr id="8" name="箭头: 右 7"/>
              <p:cNvSpPr/>
              <p:nvPr/>
            </p:nvSpPr>
            <p:spPr>
              <a:xfrm>
                <a:off x="8289529" y="3219572"/>
                <a:ext cx="510363" cy="41885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nvGrpSpPr>
              <p:cNvPr id="6" name="组合 5"/>
              <p:cNvGrpSpPr/>
              <p:nvPr/>
            </p:nvGrpSpPr>
            <p:grpSpPr>
              <a:xfrm>
                <a:off x="1127051" y="2919840"/>
                <a:ext cx="10848758" cy="1018320"/>
                <a:chOff x="1127051" y="2919840"/>
                <a:chExt cx="10848758" cy="1018320"/>
              </a:xfrm>
            </p:grpSpPr>
            <p:sp>
              <p:nvSpPr>
                <p:cNvPr id="3" name="矩形 2"/>
                <p:cNvSpPr/>
                <p:nvPr/>
              </p:nvSpPr>
              <p:spPr>
                <a:xfrm>
                  <a:off x="1127051" y="2919840"/>
                  <a:ext cx="3009014" cy="1018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新文化运动后，学习美国课程理论，陶行知、陈鹤琴等实施生活教育改革实验</a:t>
                  </a:r>
                  <a:endParaRPr lang="zh-CN" altLang="en-US" dirty="0"/>
                </a:p>
              </p:txBody>
            </p:sp>
            <p:sp>
              <p:nvSpPr>
                <p:cNvPr id="5" name="箭头: 右 4"/>
                <p:cNvSpPr/>
                <p:nvPr/>
              </p:nvSpPr>
              <p:spPr>
                <a:xfrm>
                  <a:off x="4302968" y="3219572"/>
                  <a:ext cx="510363" cy="41885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sp>
              <p:nvSpPr>
                <p:cNvPr id="7" name="矩形 6"/>
                <p:cNvSpPr/>
                <p:nvPr/>
              </p:nvSpPr>
              <p:spPr>
                <a:xfrm>
                  <a:off x="5046923" y="2919840"/>
                  <a:ext cx="3009014" cy="1018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以李廉方、朱经农为代表的学者提出了以学生和社会为中心的课程整合思想</a:t>
                  </a:r>
                  <a:endParaRPr lang="zh-CN" altLang="en-US" dirty="0"/>
                </a:p>
              </p:txBody>
            </p:sp>
            <p:sp>
              <p:nvSpPr>
                <p:cNvPr id="9" name="矩形 8"/>
                <p:cNvSpPr/>
                <p:nvPr/>
              </p:nvSpPr>
              <p:spPr>
                <a:xfrm>
                  <a:off x="8966795" y="2919840"/>
                  <a:ext cx="3009014" cy="1018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20</a:t>
                  </a:r>
                  <a:r>
                    <a:rPr lang="zh-CN" altLang="en-US" dirty="0"/>
                    <a:t>世纪</a:t>
                  </a:r>
                  <a:r>
                    <a:rPr lang="en-US" altLang="zh-CN" dirty="0"/>
                    <a:t>80</a:t>
                  </a:r>
                  <a:r>
                    <a:rPr lang="zh-CN" altLang="en-US" dirty="0"/>
                    <a:t>年代，以“课程综合化”来表述课程整合的含义</a:t>
                  </a:r>
                  <a:endParaRPr lang="zh-CN" altLang="en-US" dirty="0"/>
                </a:p>
              </p:txBody>
            </p:sp>
          </p:grpSp>
        </p:grpSp>
        <p:sp>
          <p:nvSpPr>
            <p:cNvPr id="13" name="箭头: 右 12"/>
            <p:cNvSpPr/>
            <p:nvPr/>
          </p:nvSpPr>
          <p:spPr>
            <a:xfrm>
              <a:off x="4061637" y="4672688"/>
              <a:ext cx="510363" cy="41885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sp>
          <p:nvSpPr>
            <p:cNvPr id="15" name="矩形 14"/>
            <p:cNvSpPr/>
            <p:nvPr/>
          </p:nvSpPr>
          <p:spPr>
            <a:xfrm>
              <a:off x="829340" y="4372956"/>
              <a:ext cx="3009014" cy="1018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20</a:t>
              </a:r>
              <a:r>
                <a:rPr lang="zh-CN" altLang="en-US" dirty="0"/>
                <a:t>世纪</a:t>
              </a:r>
              <a:r>
                <a:rPr lang="en-US" altLang="zh-CN" dirty="0"/>
                <a:t>90</a:t>
              </a:r>
              <a:r>
                <a:rPr lang="zh-CN" altLang="en-US" dirty="0"/>
                <a:t>年代中期后，皇甫全首次使用“课程整合”替代“课程综合化”</a:t>
              </a:r>
              <a:endParaRPr lang="zh-CN" altLang="en-US" dirty="0"/>
            </a:p>
          </p:txBody>
        </p:sp>
      </p:grpSp>
      <p:sp>
        <p:nvSpPr>
          <p:cNvPr id="16" name="矩形 15"/>
          <p:cNvSpPr/>
          <p:nvPr/>
        </p:nvSpPr>
        <p:spPr>
          <a:xfrm>
            <a:off x="4749212" y="4590354"/>
            <a:ext cx="3009014" cy="1018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2001</a:t>
            </a:r>
            <a:r>
              <a:rPr lang="zh-CN" altLang="en-US" dirty="0"/>
              <a:t>年</a:t>
            </a:r>
            <a:r>
              <a:rPr lang="en-US" altLang="zh-CN" dirty="0"/>
              <a:t>《</a:t>
            </a:r>
            <a:r>
              <a:rPr lang="zh-CN" altLang="en-US" dirty="0"/>
              <a:t>纲要</a:t>
            </a:r>
            <a:r>
              <a:rPr lang="en-US" altLang="zh-CN" dirty="0"/>
              <a:t>》</a:t>
            </a:r>
            <a:r>
              <a:rPr lang="zh-CN" altLang="en-US" dirty="0"/>
              <a:t>的颁布激发了理论研究和实践领域对课程整合的高度关注</a:t>
            </a:r>
            <a:endParaRPr lang="zh-CN" alt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75342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专题七  核心素养的体系构建及实施路径</a:t>
            </a:r>
            <a:endParaRPr lang="en-US" altLang="zh-CN" sz="3200" b="1" dirty="0">
              <a:solidFill>
                <a:schemeClr val="tx1">
                  <a:lumMod val="75000"/>
                  <a:lumOff val="25000"/>
                </a:schemeClr>
              </a:solidFill>
              <a:latin typeface="Agency FB" panose="020B0503020202020204" pitchFamily="34" charset="0"/>
            </a:endParaRPr>
          </a:p>
        </p:txBody>
      </p:sp>
      <p:sp>
        <p:nvSpPr>
          <p:cNvPr id="2" name="文本框 1"/>
          <p:cNvSpPr txBox="1"/>
          <p:nvPr/>
        </p:nvSpPr>
        <p:spPr>
          <a:xfrm>
            <a:off x="1046189" y="1329070"/>
            <a:ext cx="9803219" cy="5767348"/>
          </a:xfrm>
          <a:prstGeom prst="rect">
            <a:avLst/>
          </a:prstGeom>
          <a:noFill/>
        </p:spPr>
        <p:txBody>
          <a:bodyPr wrap="square" rtlCol="0">
            <a:spAutoFit/>
          </a:bodyPr>
          <a:lstStyle/>
          <a:p>
            <a:pPr algn="just">
              <a:lnSpc>
                <a:spcPct val="130000"/>
              </a:lnSpc>
              <a:spcAft>
                <a:spcPts val="1200"/>
              </a:spcAft>
              <a:defRPr/>
            </a:pPr>
            <a:r>
              <a:rPr lang="zh-CN" altLang="en-US" sz="2800" dirty="0">
                <a:latin typeface="+mn-lt"/>
                <a:ea typeface="+mn-ea"/>
              </a:rPr>
              <a:t>（二）儿童与社会中心取向的课程整合</a:t>
            </a:r>
            <a:endParaRPr lang="zh-CN" altLang="en-US" sz="2800" dirty="0">
              <a:latin typeface="+mn-lt"/>
              <a:ea typeface="+mn-ea"/>
            </a:endParaRPr>
          </a:p>
          <a:p>
            <a:pPr marL="0" marR="0" lvl="0" indent="457200" algn="just" defTabSz="914400" rtl="0" eaLnBrk="1" fontAlgn="base" latinLnBrk="1" hangingPunct="0">
              <a:lnSpc>
                <a:spcPct val="150000"/>
              </a:lnSpc>
              <a:spcBef>
                <a:spcPct val="0"/>
              </a:spcBef>
              <a:spcAft>
                <a:spcPts val="1200"/>
              </a:spcAft>
              <a:buClrTx/>
              <a:buSzTx/>
              <a:buFontTx/>
              <a:buNone/>
              <a:defRPr/>
            </a:pPr>
            <a:r>
              <a:rPr lang="en-US" altLang="zh-CN" sz="2800" dirty="0"/>
              <a:t>2.</a:t>
            </a:r>
            <a:r>
              <a:rPr lang="zh-CN" altLang="en-US" sz="2800" dirty="0"/>
              <a:t>与学科中心取向课程整合的发展相比，儿童与社会中心取向课程整合的发展较为缓慢，其主要问题及原因表现在以下三方面。</a:t>
            </a:r>
            <a:endParaRPr lang="en-US" altLang="zh-CN" sz="28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800" dirty="0"/>
              <a:t>（</a:t>
            </a:r>
            <a:r>
              <a:rPr lang="en-US" altLang="zh-CN" sz="2800" dirty="0"/>
              <a:t>1</a:t>
            </a:r>
            <a:r>
              <a:rPr lang="zh-CN" altLang="en-US" sz="2800" dirty="0"/>
              <a:t>）研究视域的界限不清晰。</a:t>
            </a:r>
            <a:endParaRPr lang="en-US" altLang="zh-CN" sz="28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800" dirty="0"/>
              <a:t>（</a:t>
            </a:r>
            <a:r>
              <a:rPr lang="en-US" altLang="zh-CN" sz="2800" dirty="0"/>
              <a:t>2</a:t>
            </a:r>
            <a:r>
              <a:rPr lang="zh-CN" altLang="en-US" sz="2800" dirty="0"/>
              <a:t>）对课程整合制度环境和文化环境建设的关注度不足。</a:t>
            </a:r>
            <a:endParaRPr lang="en-US" altLang="zh-CN" sz="28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800" dirty="0"/>
              <a:t>（</a:t>
            </a:r>
            <a:r>
              <a:rPr lang="en-US" altLang="zh-CN" sz="2800" dirty="0"/>
              <a:t>3</a:t>
            </a:r>
            <a:r>
              <a:rPr lang="zh-CN" altLang="en-US" sz="2800" dirty="0"/>
              <a:t>）各育人阵地和人员的联系不紧密。</a:t>
            </a:r>
            <a:endParaRPr lang="en-US" altLang="zh-CN" sz="2800" dirty="0"/>
          </a:p>
          <a:p>
            <a:pPr marL="0" marR="0" lvl="0" indent="457200" algn="just" defTabSz="914400" rtl="0" eaLnBrk="1" fontAlgn="base" latinLnBrk="1" hangingPunct="0">
              <a:lnSpc>
                <a:spcPct val="150000"/>
              </a:lnSpc>
              <a:spcBef>
                <a:spcPct val="0"/>
              </a:spcBef>
              <a:spcAft>
                <a:spcPts val="1200"/>
              </a:spcAft>
              <a:buClrTx/>
              <a:buSzTx/>
              <a:buFontTx/>
              <a:buNone/>
              <a:defRPr/>
            </a:pPr>
            <a:endParaRPr lang="en-US" altLang="zh-CN" sz="2400" dirty="0">
              <a:latin typeface="楷体" panose="02010609060101010101" charset="-122"/>
              <a:ea typeface="楷体" panose="02010609060101010101" charset="-122"/>
            </a:endParaRPr>
          </a:p>
        </p:txBody>
      </p:sp>
      <p:cxnSp>
        <p:nvCxnSpPr>
          <p:cNvPr id="4" name="直接箭头连接符 3"/>
          <p:cNvCxnSpPr/>
          <p:nvPr/>
        </p:nvCxnSpPr>
        <p:spPr>
          <a:xfrm>
            <a:off x="829340" y="910213"/>
            <a:ext cx="74853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专题一 教育学的学科立场</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3" name="文本框 2"/>
          <p:cNvSpPr txBox="1"/>
          <p:nvPr/>
        </p:nvSpPr>
        <p:spPr>
          <a:xfrm>
            <a:off x="466090" y="1780540"/>
            <a:ext cx="11259185" cy="4523105"/>
          </a:xfrm>
          <a:prstGeom prst="rect">
            <a:avLst/>
          </a:prstGeom>
          <a:noFill/>
        </p:spPr>
        <p:txBody>
          <a:bodyPr wrap="square" rtlCol="0">
            <a:spAutoFit/>
          </a:bodyPr>
          <a:p>
            <a:pPr indent="609600" latinLnBrk="0">
              <a:lnSpc>
                <a:spcPct val="150000"/>
              </a:lnSpc>
              <a:extLst>
                <a:ext uri="{35155182-B16C-46BC-9424-99874614C6A1}">
                  <wpsdc:indentchars xmlns:wpsdc="http://www.wps.cn/officeDocument/2017/drawingmlCustomData" val="200" checksum="4158780845"/>
                </a:ext>
              </a:extLst>
            </a:pPr>
            <a:r>
              <a:rPr lang="zh-CN" altLang="en-US" sz="2400">
                <a:solidFill>
                  <a:schemeClr val="tx1"/>
                </a:solidFill>
                <a:uFillTx/>
                <a:latin typeface="宋体" panose="02010600030101010101" pitchFamily="2" charset="-122"/>
                <a:cs typeface="宋体" panose="02010600030101010101" pitchFamily="2" charset="-122"/>
              </a:rPr>
              <a:t>一方面导致我国现代学科的建立脱离于我国的文化传统；另一方面我们抱着解决当前问题的心态有选择性地切割西方的理论，我们对其的误读和误解大量存在。</a:t>
            </a:r>
            <a:endParaRPr lang="zh-CN" altLang="en-US" sz="2400">
              <a:solidFill>
                <a:schemeClr val="tx1"/>
              </a:solidFill>
              <a:uFillTx/>
              <a:latin typeface="宋体" panose="02010600030101010101" pitchFamily="2" charset="-122"/>
              <a:cs typeface="宋体" panose="02010600030101010101" pitchFamily="2" charset="-122"/>
            </a:endParaRPr>
          </a:p>
          <a:p>
            <a:pPr indent="609600" latinLnBrk="0">
              <a:lnSpc>
                <a:spcPct val="150000"/>
              </a:lnSpc>
              <a:extLst>
                <a:ext uri="{35155182-B16C-46BC-9424-99874614C6A1}">
                  <wpsdc:indentchars xmlns:wpsdc="http://www.wps.cn/officeDocument/2017/drawingmlCustomData" val="200" checksum="4158780845"/>
                </a:ext>
              </a:extLst>
            </a:pPr>
            <a:r>
              <a:rPr lang="zh-CN" altLang="en-US" sz="2400">
                <a:solidFill>
                  <a:schemeClr val="tx1"/>
                </a:solidFill>
                <a:uFillTx/>
                <a:latin typeface="宋体" panose="02010600030101010101" pitchFamily="2" charset="-122"/>
                <a:cs typeface="宋体" panose="02010600030101010101" pitchFamily="2" charset="-122"/>
              </a:rPr>
              <a:t>此外，这样一种功利化和弱者的心态还助长了盲目趋新的学术风气，对于国外出现的新理论和新思想，以尽可能简化的程序和形式去运用它，以之界定中国的问题，甚至规划中国的未来。</a:t>
            </a:r>
            <a:endParaRPr lang="zh-CN" altLang="en-US" sz="2400">
              <a:solidFill>
                <a:schemeClr val="tx1"/>
              </a:solidFill>
              <a:uFillTx/>
              <a:latin typeface="宋体" panose="02010600030101010101" pitchFamily="2" charset="-122"/>
              <a:cs typeface="宋体" panose="02010600030101010101" pitchFamily="2" charset="-122"/>
            </a:endParaRPr>
          </a:p>
          <a:p>
            <a:pPr indent="609600" latinLnBrk="0">
              <a:lnSpc>
                <a:spcPct val="150000"/>
              </a:lnSpc>
              <a:extLst>
                <a:ext uri="{35155182-B16C-46BC-9424-99874614C6A1}">
                  <wpsdc:indentchars xmlns:wpsdc="http://www.wps.cn/officeDocument/2017/drawingmlCustomData" val="200" checksum="4158780845"/>
                </a:ext>
              </a:extLst>
            </a:pPr>
            <a:r>
              <a:rPr lang="zh-CN" altLang="en-US" sz="2400">
                <a:solidFill>
                  <a:schemeClr val="tx1"/>
                </a:solidFill>
                <a:uFillTx/>
                <a:sym typeface="+mn-ea"/>
              </a:rPr>
              <a:t>因此，我们非常有必要纠正这种功用化色彩对教育学科发展的制约，回归到教育学科发展的本源，从对我国教育实践问题的研究出发，在充分了解的基础上借鉴国外的先进教育理论，构建和完善我国的教育学科体系。</a:t>
            </a:r>
            <a:endParaRPr lang="zh-CN" altLang="en-US" sz="2400">
              <a:solidFill>
                <a:schemeClr val="tx1"/>
              </a:solidFill>
              <a:uFillTx/>
              <a:latin typeface="宋体" panose="02010600030101010101" pitchFamily="2" charset="-122"/>
              <a:cs typeface="宋体" panose="02010600030101010101" pitchFamily="2" charset="-122"/>
              <a:sym typeface="+mn-ea"/>
            </a:endParaRPr>
          </a:p>
        </p:txBody>
      </p:sp>
      <p:sp>
        <p:nvSpPr>
          <p:cNvPr id="4" name="文本框 3"/>
          <p:cNvSpPr txBox="1"/>
          <p:nvPr/>
        </p:nvSpPr>
        <p:spPr>
          <a:xfrm>
            <a:off x="706120" y="1118870"/>
            <a:ext cx="8409940" cy="730885"/>
          </a:xfrm>
          <a:prstGeom prst="rect">
            <a:avLst/>
          </a:prstGeom>
          <a:noFill/>
        </p:spPr>
        <p:txBody>
          <a:bodyPr wrap="square" rtlCol="0">
            <a:spAutoFit/>
          </a:bodyPr>
          <a:p>
            <a:pPr indent="0" latinLnBrk="0">
              <a:lnSpc>
                <a:spcPct val="130000"/>
              </a:lnSpc>
            </a:pPr>
            <a:r>
              <a:rPr lang="zh-CN" altLang="en-US" sz="3200" b="1">
                <a:gradFill>
                  <a:gsLst>
                    <a:gs pos="21000">
                      <a:srgbClr val="53575C"/>
                    </a:gs>
                    <a:gs pos="88000">
                      <a:srgbClr val="C5C7CA"/>
                    </a:gs>
                  </a:gsLst>
                  <a:lin ang="5400000"/>
                </a:gradFill>
                <a:effectLst/>
                <a:latin typeface="楷体" panose="02010609060101010101" charset="-122"/>
                <a:ea typeface="楷体" panose="02010609060101010101" charset="-122"/>
              </a:rPr>
              <a:t>以</a:t>
            </a:r>
            <a:r>
              <a:rPr lang="en-US" altLang="zh-CN" sz="3200" b="1">
                <a:gradFill>
                  <a:gsLst>
                    <a:gs pos="21000">
                      <a:srgbClr val="53575C"/>
                    </a:gs>
                    <a:gs pos="88000">
                      <a:srgbClr val="C5C7CA"/>
                    </a:gs>
                  </a:gsLst>
                  <a:lin ang="5400000"/>
                </a:gradFill>
                <a:effectLst/>
                <a:latin typeface="楷体" panose="02010609060101010101" charset="-122"/>
                <a:ea typeface="楷体" panose="02010609060101010101" charset="-122"/>
              </a:rPr>
              <a:t>“</a:t>
            </a:r>
            <a:r>
              <a:rPr lang="zh-CN" altLang="en-US" sz="3200" b="1">
                <a:gradFill>
                  <a:gsLst>
                    <a:gs pos="21000">
                      <a:srgbClr val="53575C"/>
                    </a:gs>
                    <a:gs pos="88000">
                      <a:srgbClr val="C5C7CA"/>
                    </a:gs>
                  </a:gsLst>
                  <a:lin ang="5400000"/>
                </a:gradFill>
                <a:effectLst/>
                <a:latin typeface="楷体" panose="02010609060101010101" charset="-122"/>
                <a:ea typeface="楷体" panose="02010609060101010101" charset="-122"/>
              </a:rPr>
              <a:t>用</a:t>
            </a:r>
            <a:r>
              <a:rPr lang="en-US" altLang="zh-CN" sz="3200" b="1">
                <a:gradFill>
                  <a:gsLst>
                    <a:gs pos="21000">
                      <a:srgbClr val="53575C"/>
                    </a:gs>
                    <a:gs pos="88000">
                      <a:srgbClr val="C5C7CA"/>
                    </a:gs>
                  </a:gsLst>
                  <a:lin ang="5400000"/>
                </a:gradFill>
                <a:effectLst/>
                <a:latin typeface="楷体" panose="02010609060101010101" charset="-122"/>
                <a:ea typeface="楷体" panose="02010609060101010101" charset="-122"/>
              </a:rPr>
              <a:t>”</a:t>
            </a:r>
            <a:r>
              <a:rPr lang="zh-CN" altLang="en-US" sz="3200" b="1">
                <a:gradFill>
                  <a:gsLst>
                    <a:gs pos="21000">
                      <a:srgbClr val="53575C"/>
                    </a:gs>
                    <a:gs pos="88000">
                      <a:srgbClr val="C5C7CA"/>
                    </a:gs>
                  </a:gsLst>
                  <a:lin ang="5400000"/>
                </a:gradFill>
                <a:effectLst/>
                <a:latin typeface="楷体" panose="02010609060101010101" charset="-122"/>
                <a:ea typeface="楷体" panose="02010609060101010101" charset="-122"/>
              </a:rPr>
              <a:t>为目的引进教育学的后果及纠正：</a:t>
            </a:r>
            <a:endParaRPr lang="zh-CN" altLang="en-US" sz="3200">
              <a:latin typeface="楷体" panose="02010609060101010101" charset="-122"/>
              <a:ea typeface="楷体" panose="02010609060101010101"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75342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专题七  核心素养的体系构建及实施路径</a:t>
            </a:r>
            <a:endParaRPr lang="en-US" altLang="zh-CN" sz="3200" b="1" dirty="0">
              <a:solidFill>
                <a:schemeClr val="tx1">
                  <a:lumMod val="75000"/>
                  <a:lumOff val="25000"/>
                </a:schemeClr>
              </a:solidFill>
              <a:latin typeface="Agency FB" panose="020B0503020202020204" pitchFamily="34" charset="0"/>
            </a:endParaRPr>
          </a:p>
        </p:txBody>
      </p:sp>
      <p:sp>
        <p:nvSpPr>
          <p:cNvPr id="2" name="文本框 1"/>
          <p:cNvSpPr txBox="1"/>
          <p:nvPr/>
        </p:nvSpPr>
        <p:spPr>
          <a:xfrm>
            <a:off x="1046189" y="1329070"/>
            <a:ext cx="9803219" cy="5767348"/>
          </a:xfrm>
          <a:prstGeom prst="rect">
            <a:avLst/>
          </a:prstGeom>
          <a:noFill/>
        </p:spPr>
        <p:txBody>
          <a:bodyPr wrap="square" rtlCol="0">
            <a:spAutoFit/>
          </a:bodyPr>
          <a:lstStyle/>
          <a:p>
            <a:pPr algn="just">
              <a:lnSpc>
                <a:spcPct val="130000"/>
              </a:lnSpc>
              <a:spcAft>
                <a:spcPts val="1200"/>
              </a:spcAft>
              <a:defRPr/>
            </a:pPr>
            <a:r>
              <a:rPr lang="zh-CN" altLang="en-US" sz="2800" dirty="0">
                <a:latin typeface="+mn-lt"/>
                <a:ea typeface="+mn-ea"/>
              </a:rPr>
              <a:t>（二）儿童与社会中心取向的课程整合</a:t>
            </a:r>
            <a:endParaRPr lang="zh-CN" altLang="en-US" sz="2800" dirty="0">
              <a:latin typeface="+mn-lt"/>
              <a:ea typeface="+mn-ea"/>
            </a:endParaRPr>
          </a:p>
          <a:p>
            <a:pPr marL="0" marR="0" lvl="0" indent="457200" algn="just" defTabSz="914400" rtl="0" eaLnBrk="1" fontAlgn="base" latinLnBrk="1" hangingPunct="0">
              <a:lnSpc>
                <a:spcPct val="150000"/>
              </a:lnSpc>
              <a:spcBef>
                <a:spcPct val="0"/>
              </a:spcBef>
              <a:spcAft>
                <a:spcPts val="1200"/>
              </a:spcAft>
              <a:buClrTx/>
              <a:buSzTx/>
              <a:buFontTx/>
              <a:buNone/>
              <a:defRPr/>
            </a:pPr>
            <a:r>
              <a:rPr lang="en-US" altLang="zh-CN" sz="2800" dirty="0"/>
              <a:t>3.</a:t>
            </a:r>
            <a:r>
              <a:rPr lang="zh-CN" altLang="en-US" sz="2800" dirty="0"/>
              <a:t>未来在实施儿童与社会中心取向课程整合时应明确将其界定为培养学生的综合素养，尤其是核心素养，以核心素养为目标和旨归，引领其健康发展，需要向以下三个方面努力。</a:t>
            </a:r>
            <a:endParaRPr lang="en-US" altLang="zh-CN" sz="28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800" dirty="0"/>
              <a:t>第一，超越界限之争，关注核心素养的培养。</a:t>
            </a:r>
            <a:endParaRPr lang="en-US" altLang="zh-CN" sz="28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800" dirty="0"/>
              <a:t>第二，创新课程文化，引领课程整合。</a:t>
            </a:r>
            <a:endParaRPr lang="en-US" altLang="zh-CN" sz="28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800" dirty="0"/>
              <a:t>第三，统筹各育人阵地，建构课程整合生态圈。</a:t>
            </a:r>
            <a:endParaRPr lang="en-US" altLang="zh-CN" sz="2800" dirty="0"/>
          </a:p>
          <a:p>
            <a:pPr marL="0" marR="0" lvl="0" indent="457200" algn="just" defTabSz="914400" rtl="0" eaLnBrk="1" fontAlgn="base" latinLnBrk="1" hangingPunct="0">
              <a:lnSpc>
                <a:spcPct val="150000"/>
              </a:lnSpc>
              <a:spcBef>
                <a:spcPct val="0"/>
              </a:spcBef>
              <a:spcAft>
                <a:spcPts val="1200"/>
              </a:spcAft>
              <a:buClrTx/>
              <a:buSzTx/>
              <a:buFontTx/>
              <a:buNone/>
              <a:defRPr/>
            </a:pPr>
            <a:endParaRPr lang="en-US" altLang="zh-CN" sz="2400" dirty="0">
              <a:latin typeface="楷体" panose="02010609060101010101" charset="-122"/>
              <a:ea typeface="楷体" panose="02010609060101010101" charset="-122"/>
            </a:endParaRPr>
          </a:p>
        </p:txBody>
      </p:sp>
      <p:cxnSp>
        <p:nvCxnSpPr>
          <p:cNvPr id="4" name="直接箭头连接符 3"/>
          <p:cNvCxnSpPr/>
          <p:nvPr/>
        </p:nvCxnSpPr>
        <p:spPr>
          <a:xfrm>
            <a:off x="829340" y="910213"/>
            <a:ext cx="74853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92724" y="38971"/>
            <a:ext cx="7787534" cy="7787534"/>
            <a:chOff x="4241219" y="1574800"/>
            <a:chExt cx="3594100" cy="3594100"/>
          </a:xfrm>
        </p:grpSpPr>
        <p:sp>
          <p:nvSpPr>
            <p:cNvPr id="3" name="椭圆 2"/>
            <p:cNvSpPr/>
            <p:nvPr/>
          </p:nvSpPr>
          <p:spPr>
            <a:xfrm>
              <a:off x="4241219" y="1574800"/>
              <a:ext cx="3594100" cy="35941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4374569" y="1708150"/>
              <a:ext cx="3327400" cy="33274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500524" y="1834105"/>
              <a:ext cx="3075491" cy="3075491"/>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609519" y="1943101"/>
              <a:ext cx="2857500" cy="285749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751813" y="2085397"/>
              <a:ext cx="2572912" cy="257290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880400" y="2213983"/>
              <a:ext cx="2315738" cy="2315734"/>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023855" y="2357438"/>
              <a:ext cx="2028828" cy="2028824"/>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161388" y="2494971"/>
              <a:ext cx="1753762" cy="175375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308017" y="2641600"/>
              <a:ext cx="1460504" cy="14605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41367" y="2774950"/>
              <a:ext cx="1193804" cy="11938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584242" y="2917825"/>
              <a:ext cx="908054" cy="908051"/>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98542" y="3032125"/>
              <a:ext cx="679454" cy="67945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822368" y="3155950"/>
              <a:ext cx="431802" cy="4318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930318" y="3263900"/>
              <a:ext cx="215902" cy="2159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3319145" y="890905"/>
            <a:ext cx="5698490" cy="4624705"/>
            <a:chOff x="5462" y="1656"/>
            <a:chExt cx="8275" cy="6574"/>
          </a:xfrm>
        </p:grpSpPr>
        <p:grpSp>
          <p:nvGrpSpPr>
            <p:cNvPr id="17" name="组合 16"/>
            <p:cNvGrpSpPr/>
            <p:nvPr/>
          </p:nvGrpSpPr>
          <p:grpSpPr>
            <a:xfrm>
              <a:off x="12086" y="6154"/>
              <a:ext cx="1651" cy="1651"/>
              <a:chOff x="4241219" y="1574800"/>
              <a:chExt cx="3594100" cy="3594100"/>
            </a:xfrm>
          </p:grpSpPr>
          <p:sp>
            <p:nvSpPr>
              <p:cNvPr id="18" name="椭圆 17"/>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5462" y="2242"/>
              <a:ext cx="2122" cy="2122"/>
              <a:chOff x="4241219" y="1574800"/>
              <a:chExt cx="3594100" cy="3594100"/>
            </a:xfrm>
          </p:grpSpPr>
          <p:sp>
            <p:nvSpPr>
              <p:cNvPr id="33" name="椭圆 32"/>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11857" y="2093"/>
              <a:ext cx="1288" cy="1347"/>
              <a:chOff x="4241219" y="1574800"/>
              <a:chExt cx="3594100" cy="3594100"/>
            </a:xfrm>
          </p:grpSpPr>
          <p:sp>
            <p:nvSpPr>
              <p:cNvPr id="54" name="椭圆 53"/>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椭圆 46"/>
            <p:cNvSpPr/>
            <p:nvPr/>
          </p:nvSpPr>
          <p:spPr>
            <a:xfrm>
              <a:off x="6428" y="1656"/>
              <a:ext cx="6840" cy="6574"/>
            </a:xfrm>
            <a:prstGeom prst="ellipse">
              <a:avLst/>
            </a:prstGeom>
            <a:solidFill>
              <a:srgbClr val="FBF8EF"/>
            </a:solidFill>
            <a:ln>
              <a:solidFill>
                <a:schemeClr val="bg1">
                  <a:lumMod val="65000"/>
                </a:schemeClr>
              </a:solidFill>
            </a:ln>
            <a:effectLst>
              <a:outerShdw blurRad="812800" dist="381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64"/>
            <p:cNvSpPr>
              <a:spLocks noChangeArrowheads="1"/>
            </p:cNvSpPr>
            <p:nvPr/>
          </p:nvSpPr>
          <p:spPr bwMode="auto">
            <a:xfrm>
              <a:off x="7667" y="3172"/>
              <a:ext cx="4279" cy="1573"/>
            </a:xfrm>
            <a:prstGeom prst="rect">
              <a:avLst/>
            </a:prstGeom>
            <a:noFill/>
            <a:ln w="9525">
              <a:noFill/>
              <a:miter lim="800000"/>
            </a:ln>
          </p:spPr>
          <p:txBody>
            <a:bodyPr wrap="square" lIns="91440" tIns="45720" rIns="91440" bIns="45720">
              <a:spAutoFit/>
            </a:bodyPr>
            <a:lstStyle/>
            <a:p>
              <a:pPr algn="ctr"/>
              <a:r>
                <a:rPr lang="zh-CN" altLang="en-US" sz="6600" b="1" dirty="0">
                  <a:solidFill>
                    <a:schemeClr val="tx1">
                      <a:lumMod val="75000"/>
                      <a:lumOff val="25000"/>
                    </a:schemeClr>
                  </a:solidFill>
                  <a:latin typeface="Agency FB" panose="020B0503020202020204" pitchFamily="34" charset="0"/>
                  <a:cs typeface="+mn-ea"/>
                  <a:sym typeface="+mn-lt"/>
                </a:rPr>
                <a:t>专题八</a:t>
              </a:r>
              <a:endParaRPr lang="zh-CN" altLang="en-US" sz="6600" b="1" dirty="0">
                <a:solidFill>
                  <a:schemeClr val="tx1">
                    <a:lumMod val="75000"/>
                    <a:lumOff val="25000"/>
                  </a:schemeClr>
                </a:solidFill>
                <a:latin typeface="Agency FB" panose="020B0503020202020204" pitchFamily="34" charset="0"/>
                <a:cs typeface="+mn-ea"/>
                <a:sym typeface="+mn-lt"/>
              </a:endParaRPr>
            </a:p>
          </p:txBody>
        </p:sp>
        <p:sp>
          <p:nvSpPr>
            <p:cNvPr id="52" name="TextBox 64"/>
            <p:cNvSpPr>
              <a:spLocks noChangeArrowheads="1"/>
            </p:cNvSpPr>
            <p:nvPr/>
          </p:nvSpPr>
          <p:spPr bwMode="auto">
            <a:xfrm>
              <a:off x="5991" y="5077"/>
              <a:ext cx="7362" cy="2056"/>
            </a:xfrm>
            <a:prstGeom prst="rect">
              <a:avLst/>
            </a:prstGeom>
            <a:noFill/>
            <a:ln w="9525">
              <a:noFill/>
              <a:miter lim="800000"/>
            </a:ln>
          </p:spPr>
          <p:txBody>
            <a:bodyPr wrap="square" lIns="91440" tIns="45720" rIns="91440" bIns="45720">
              <a:spAutoFit/>
            </a:bodyPr>
            <a:lstStyle/>
            <a:p>
              <a:pPr algn="ctr"/>
              <a:r>
                <a:rPr lang="en-US" altLang="zh-CN" sz="4000" b="1" dirty="0">
                  <a:solidFill>
                    <a:schemeClr val="tx1">
                      <a:lumMod val="75000"/>
                      <a:lumOff val="25000"/>
                    </a:schemeClr>
                  </a:solidFill>
                  <a:latin typeface="Agency FB" panose="020B0503020202020204" pitchFamily="34" charset="0"/>
                  <a:cs typeface="+mn-ea"/>
                  <a:sym typeface="+mn-lt"/>
                </a:rPr>
                <a:t> </a:t>
              </a:r>
              <a:r>
                <a:rPr lang="zh-CN" altLang="en-US" sz="4400" b="1" dirty="0">
                  <a:solidFill>
                    <a:schemeClr val="tx1">
                      <a:lumMod val="50000"/>
                      <a:lumOff val="50000"/>
                    </a:schemeClr>
                  </a:solidFill>
                  <a:latin typeface="Agency FB" panose="020B0503020202020204" pitchFamily="34" charset="0"/>
                  <a:cs typeface="+mn-ea"/>
                  <a:sym typeface="+mn-lt"/>
                </a:rPr>
                <a:t>发展具有中国气派的教育学</a:t>
              </a:r>
              <a:r>
                <a:rPr lang="zh-CN" sz="4400" b="1" dirty="0">
                  <a:solidFill>
                    <a:schemeClr val="tx1">
                      <a:lumMod val="50000"/>
                      <a:lumOff val="50000"/>
                    </a:schemeClr>
                  </a:solidFill>
                  <a:latin typeface="Agency FB" panose="020B0503020202020204" pitchFamily="34" charset="0"/>
                  <a:cs typeface="+mn-ea"/>
                  <a:sym typeface="+mn-lt"/>
                </a:rPr>
                <a:t>   </a:t>
              </a:r>
              <a:endParaRPr lang="zh-CN" sz="4400" b="1" dirty="0">
                <a:solidFill>
                  <a:schemeClr val="tx1">
                    <a:lumMod val="50000"/>
                    <a:lumOff val="50000"/>
                  </a:schemeClr>
                </a:solidFill>
                <a:latin typeface="Agency FB" panose="020B0503020202020204" pitchFamily="34" charset="0"/>
                <a:cs typeface="+mn-ea"/>
                <a:sym typeface="+mn-lt"/>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36"/>
          <p:cNvSpPr/>
          <p:nvPr/>
        </p:nvSpPr>
        <p:spPr bwMode="auto">
          <a:xfrm>
            <a:off x="1573945" y="1213939"/>
            <a:ext cx="9044109" cy="3732945"/>
          </a:xfrm>
          <a:prstGeom prst="rect">
            <a:avLst/>
          </a:prstGeom>
        </p:spPr>
        <p:txBody>
          <a:bodyPr wrap="square">
            <a:spAutoFit/>
          </a:bodyPr>
          <a:lstStyle/>
          <a:p>
            <a:pPr indent="457200" defTabSz="323850">
              <a:lnSpc>
                <a:spcPct val="150000"/>
              </a:lnSpc>
              <a:spcBef>
                <a:spcPts val="850"/>
              </a:spcBef>
            </a:pPr>
            <a:r>
              <a:rPr lang="zh-CN" altLang="en-US" sz="2000" dirty="0"/>
              <a:t>我国教育学未来发展的趋势和重心应该是发展具有中国气派的教育学。中国气派的教育学并不是舍弃原有的教育积淀而另起炉灶，而是用中华优秀传统文化所积累的适合发展教育学的思想，即以“和而不同”为原则，对当前我国教育学进行整体审视与把控，引领其向着更加科学、完善的方向发展。发展具有中国气派的教育学应将其主要任务和目标定位于“成人”，其典型特点包括：教育学发展的整体性、教育学研究应建立在科学的方法论基础上、教育学应面向实践并服务于实践、教育学应具有中国色彩、教育学应具有批判精神、教育学应具有人文价值功能、教育学研究团队化等。</a:t>
            </a:r>
            <a:endParaRPr lang="en-US" sz="2000" dirty="0"/>
          </a:p>
        </p:txBody>
      </p:sp>
      <p:sp>
        <p:nvSpPr>
          <p:cNvPr id="86" name="文本框 56"/>
          <p:cNvSpPr txBox="1">
            <a:spLocks noChangeArrowheads="1"/>
          </p:cNvSpPr>
          <p:nvPr/>
        </p:nvSpPr>
        <p:spPr bwMode="auto">
          <a:xfrm>
            <a:off x="1046189" y="325438"/>
            <a:ext cx="75236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 专题八  </a:t>
            </a:r>
            <a:r>
              <a:rPr lang="zh-CN" altLang="en-US" sz="3200" b="1" dirty="0">
                <a:solidFill>
                  <a:schemeClr val="tx1">
                    <a:lumMod val="50000"/>
                    <a:lumOff val="50000"/>
                  </a:schemeClr>
                </a:solidFill>
                <a:latin typeface="Agency FB" panose="020B0503020202020204" pitchFamily="34" charset="0"/>
                <a:cs typeface="+mn-ea"/>
                <a:sym typeface="+mn-lt"/>
              </a:rPr>
              <a:t>发展具有中国气派的教育学</a:t>
            </a:r>
            <a:r>
              <a:rPr lang="zh-CN" altLang="zh-CN" sz="3200" b="1" dirty="0">
                <a:solidFill>
                  <a:schemeClr val="tx1">
                    <a:lumMod val="50000"/>
                    <a:lumOff val="50000"/>
                  </a:schemeClr>
                </a:solidFill>
                <a:latin typeface="Agency FB" panose="020B0503020202020204" pitchFamily="34" charset="0"/>
                <a:cs typeface="+mn-ea"/>
                <a:sym typeface="+mn-lt"/>
              </a:rPr>
              <a:t> </a:t>
            </a:r>
            <a:endParaRPr lang="zh-CN" altLang="zh-CN" sz="3200" b="1" dirty="0">
              <a:solidFill>
                <a:schemeClr val="tx1">
                  <a:lumMod val="50000"/>
                  <a:lumOff val="50000"/>
                </a:schemeClr>
              </a:solidFill>
              <a:latin typeface="Agency FB" panose="020B0503020202020204" pitchFamily="34" charset="0"/>
              <a:cs typeface="+mn-ea"/>
              <a:sym typeface="+mn-lt"/>
            </a:endParaRPr>
          </a:p>
        </p:txBody>
      </p:sp>
      <p:grpSp>
        <p:nvGrpSpPr>
          <p:cNvPr id="16" name="组合 15"/>
          <p:cNvGrpSpPr/>
          <p:nvPr/>
        </p:nvGrpSpPr>
        <p:grpSpPr>
          <a:xfrm>
            <a:off x="2530549" y="4946885"/>
            <a:ext cx="6655974" cy="1911115"/>
            <a:chOff x="616689" y="4946885"/>
            <a:chExt cx="6655974" cy="1911115"/>
          </a:xfrm>
        </p:grpSpPr>
        <p:grpSp>
          <p:nvGrpSpPr>
            <p:cNvPr id="14" name="组合 13"/>
            <p:cNvGrpSpPr/>
            <p:nvPr/>
          </p:nvGrpSpPr>
          <p:grpSpPr>
            <a:xfrm>
              <a:off x="616689" y="5250610"/>
              <a:ext cx="3444949" cy="1403497"/>
              <a:chOff x="584791" y="5129065"/>
              <a:chExt cx="3444949" cy="1403497"/>
            </a:xfrm>
          </p:grpSpPr>
          <p:sp>
            <p:nvSpPr>
              <p:cNvPr id="2" name="矩形: 圆角 1"/>
              <p:cNvSpPr/>
              <p:nvPr/>
            </p:nvSpPr>
            <p:spPr>
              <a:xfrm>
                <a:off x="584791" y="5416142"/>
                <a:ext cx="1669312" cy="82933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a:t>发展具有中国气派的教育学 </a:t>
                </a:r>
                <a:endParaRPr lang="zh-CN" altLang="en-US" dirty="0"/>
              </a:p>
            </p:txBody>
          </p:sp>
          <p:grpSp>
            <p:nvGrpSpPr>
              <p:cNvPr id="12" name="组合 11"/>
              <p:cNvGrpSpPr/>
              <p:nvPr/>
            </p:nvGrpSpPr>
            <p:grpSpPr>
              <a:xfrm>
                <a:off x="2254104" y="5129065"/>
                <a:ext cx="1775636" cy="1403497"/>
                <a:chOff x="2254104" y="5129065"/>
                <a:chExt cx="1775636" cy="1403497"/>
              </a:xfrm>
            </p:grpSpPr>
            <p:cxnSp>
              <p:nvCxnSpPr>
                <p:cNvPr id="4" name="直接连接符 3"/>
                <p:cNvCxnSpPr/>
                <p:nvPr/>
              </p:nvCxnSpPr>
              <p:spPr>
                <a:xfrm>
                  <a:off x="2254104" y="5830812"/>
                  <a:ext cx="744277"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8" name="直接连接符 7"/>
                <p:cNvCxnSpPr/>
                <p:nvPr/>
              </p:nvCxnSpPr>
              <p:spPr>
                <a:xfrm>
                  <a:off x="2998381" y="5129065"/>
                  <a:ext cx="0" cy="1403497"/>
                </a:xfrm>
                <a:prstGeom prst="line">
                  <a:avLst/>
                </a:prstGeom>
              </p:spPr>
              <p:style>
                <a:lnRef idx="3">
                  <a:schemeClr val="accent5"/>
                </a:lnRef>
                <a:fillRef idx="0">
                  <a:schemeClr val="accent5"/>
                </a:fillRef>
                <a:effectRef idx="2">
                  <a:schemeClr val="accent5"/>
                </a:effectRef>
                <a:fontRef idx="minor">
                  <a:schemeClr val="tx1"/>
                </a:fontRef>
              </p:style>
            </p:cxnSp>
            <p:cxnSp>
              <p:nvCxnSpPr>
                <p:cNvPr id="10" name="直接连接符 9"/>
                <p:cNvCxnSpPr/>
                <p:nvPr/>
              </p:nvCxnSpPr>
              <p:spPr>
                <a:xfrm>
                  <a:off x="2998381" y="5129065"/>
                  <a:ext cx="1031359"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3" name="直接连接符 12"/>
                <p:cNvCxnSpPr/>
                <p:nvPr/>
              </p:nvCxnSpPr>
              <p:spPr>
                <a:xfrm>
                  <a:off x="2998381" y="6532562"/>
                  <a:ext cx="1031359" cy="0"/>
                </a:xfrm>
                <a:prstGeom prst="line">
                  <a:avLst/>
                </a:prstGeom>
              </p:spPr>
              <p:style>
                <a:lnRef idx="3">
                  <a:schemeClr val="accent5"/>
                </a:lnRef>
                <a:fillRef idx="0">
                  <a:schemeClr val="accent5"/>
                </a:fillRef>
                <a:effectRef idx="2">
                  <a:schemeClr val="accent5"/>
                </a:effectRef>
                <a:fontRef idx="minor">
                  <a:schemeClr val="tx1"/>
                </a:fontRef>
              </p:style>
            </p:cxnSp>
          </p:grpSp>
        </p:grpSp>
        <p:sp>
          <p:nvSpPr>
            <p:cNvPr id="15" name="矩形: 圆角 14"/>
            <p:cNvSpPr/>
            <p:nvPr/>
          </p:nvSpPr>
          <p:spPr>
            <a:xfrm>
              <a:off x="4061638" y="4946885"/>
              <a:ext cx="3211021" cy="697162"/>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dirty="0"/>
                <a:t>“和而不同”：具有中国气派的教育学的指导原则</a:t>
              </a:r>
              <a:endParaRPr lang="zh-CN" altLang="en-US" dirty="0"/>
            </a:p>
          </p:txBody>
        </p:sp>
        <p:sp>
          <p:nvSpPr>
            <p:cNvPr id="18" name="矩形: 圆角 17"/>
            <p:cNvSpPr/>
            <p:nvPr/>
          </p:nvSpPr>
          <p:spPr>
            <a:xfrm>
              <a:off x="4061638" y="6160829"/>
              <a:ext cx="3211025" cy="697171"/>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dirty="0"/>
                <a:t>“成人”：中国气派的教育学应将其主要任务和目标</a:t>
              </a:r>
              <a:endParaRPr lang="zh-CN" altLang="en-US" dirty="0"/>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9"/>
          <p:cNvSpPr/>
          <p:nvPr/>
        </p:nvSpPr>
        <p:spPr>
          <a:xfrm>
            <a:off x="369261" y="390199"/>
            <a:ext cx="8275010" cy="609261"/>
          </a:xfrm>
          <a:prstGeom prst="roundRect">
            <a:avLst>
              <a:gd name="adj" fmla="val 50000"/>
            </a:avLst>
          </a:prstGeom>
          <a:solidFill>
            <a:srgbClr val="F4EDD1"/>
          </a:solidFill>
          <a:ln w="12700" cap="flat" cmpd="sng" algn="ctr">
            <a:noFill/>
            <a:prstDash val="solid"/>
            <a:miter lim="800000"/>
          </a:ln>
          <a:effectLst>
            <a:outerShdw blurRad="254000" dist="63500" dir="5400000" algn="t" rotWithShape="0">
              <a:sysClr val="windowText" lastClr="000000">
                <a:lumMod val="85000"/>
                <a:lumOff val="1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3200" b="1" kern="0" noProof="0" dirty="0">
                <a:solidFill>
                  <a:schemeClr val="tx1">
                    <a:lumMod val="75000"/>
                    <a:lumOff val="25000"/>
                  </a:schemeClr>
                </a:solidFill>
                <a:latin typeface="HelveticaNeue light" panose="00000400000000000000" pitchFamily="2" charset="0"/>
                <a:cs typeface="Segoe UI" panose="020B0502040204020203" pitchFamily="34" charset="0"/>
              </a:rPr>
              <a:t>一、发展具有中国气派的教育学的指导原则</a:t>
            </a:r>
            <a:endParaRPr lang="zh-CN" altLang="en-US" sz="3200" b="1" kern="0" dirty="0">
              <a:solidFill>
                <a:schemeClr val="tx1">
                  <a:lumMod val="75000"/>
                  <a:lumOff val="25000"/>
                </a:schemeClr>
              </a:solidFill>
              <a:latin typeface="HelveticaNeue light" panose="00000400000000000000" pitchFamily="2" charset="0"/>
              <a:cs typeface="Segoe UI" panose="020B0502040204020203" pitchFamily="34" charset="0"/>
            </a:endParaRPr>
          </a:p>
        </p:txBody>
      </p:sp>
      <p:sp>
        <p:nvSpPr>
          <p:cNvPr id="23" name="文本框 22"/>
          <p:cNvSpPr txBox="1"/>
          <p:nvPr/>
        </p:nvSpPr>
        <p:spPr>
          <a:xfrm>
            <a:off x="1009428" y="2095762"/>
            <a:ext cx="9527437" cy="2455480"/>
          </a:xfrm>
          <a:prstGeom prst="rect">
            <a:avLst/>
          </a:prstGeom>
          <a:noFill/>
        </p:spPr>
        <p:txBody>
          <a:bodyPr wrap="square" rtlCol="0">
            <a:spAutoFit/>
          </a:bodyPr>
          <a:lstStyle/>
          <a:p>
            <a:pPr marL="285750" indent="-285750" latinLnBrk="0">
              <a:lnSpc>
                <a:spcPct val="150000"/>
              </a:lnSpc>
              <a:buFont typeface="Wingdings" panose="05000000000000000000" charset="0"/>
              <a:buChar char="Ø"/>
            </a:pPr>
            <a:r>
              <a:rPr lang="zh-CN" altLang="en-US" sz="3600" dirty="0">
                <a:latin typeface="楷体" panose="02010609060101010101" charset="-122"/>
                <a:ea typeface="楷体" panose="02010609060101010101" charset="-122"/>
                <a:cs typeface="楷体" panose="02010609060101010101" charset="-122"/>
              </a:rPr>
              <a:t>（一）“和而不同”的思想内涵</a:t>
            </a:r>
            <a:endParaRPr lang="en-US" altLang="zh-CN" sz="3600" dirty="0">
              <a:latin typeface="楷体" panose="02010609060101010101" charset="-122"/>
              <a:ea typeface="楷体" panose="02010609060101010101" charset="-122"/>
              <a:cs typeface="楷体" panose="02010609060101010101" charset="-122"/>
            </a:endParaRPr>
          </a:p>
          <a:p>
            <a:pPr marL="285750" indent="-285750" latinLnBrk="0">
              <a:lnSpc>
                <a:spcPct val="150000"/>
              </a:lnSpc>
              <a:buFont typeface="Wingdings" panose="05000000000000000000" charset="0"/>
              <a:buChar char="Ø"/>
            </a:pPr>
            <a:r>
              <a:rPr lang="zh-CN" altLang="en-US" sz="3600" dirty="0">
                <a:latin typeface="楷体" panose="02010609060101010101" charset="-122"/>
                <a:ea typeface="楷体" panose="02010609060101010101" charset="-122"/>
                <a:cs typeface="楷体" panose="02010609060101010101" charset="-122"/>
              </a:rPr>
              <a:t>（二）如何在发展中国气派的教育学中体现“和而不同”原则</a:t>
            </a:r>
            <a:endParaRPr lang="en-US" altLang="zh-CN" sz="3600" dirty="0">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75342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 专题八  </a:t>
            </a:r>
            <a:r>
              <a:rPr lang="zh-CN" altLang="en-US" sz="3200" b="1" dirty="0">
                <a:solidFill>
                  <a:schemeClr val="tx1">
                    <a:lumMod val="50000"/>
                    <a:lumOff val="50000"/>
                  </a:schemeClr>
                </a:solidFill>
                <a:latin typeface="Agency FB" panose="020B0503020202020204" pitchFamily="34" charset="0"/>
                <a:cs typeface="+mn-ea"/>
                <a:sym typeface="+mn-lt"/>
              </a:rPr>
              <a:t>发展具有中国气派的教育学</a:t>
            </a:r>
            <a:r>
              <a:rPr lang="zh-CN" altLang="zh-CN" sz="3200" b="1" dirty="0">
                <a:solidFill>
                  <a:schemeClr val="tx1">
                    <a:lumMod val="50000"/>
                    <a:lumOff val="50000"/>
                  </a:schemeClr>
                </a:solidFill>
                <a:latin typeface="Agency FB" panose="020B0503020202020204" pitchFamily="34" charset="0"/>
                <a:cs typeface="+mn-ea"/>
                <a:sym typeface="+mn-lt"/>
              </a:rPr>
              <a:t> </a:t>
            </a:r>
            <a:endParaRPr lang="zh-CN" altLang="zh-CN" sz="3200" b="1" dirty="0">
              <a:solidFill>
                <a:schemeClr val="tx1">
                  <a:lumMod val="50000"/>
                  <a:lumOff val="50000"/>
                </a:schemeClr>
              </a:solidFill>
              <a:latin typeface="Agency FB" panose="020B0503020202020204" pitchFamily="34" charset="0"/>
              <a:cs typeface="+mn-ea"/>
              <a:sym typeface="+mn-lt"/>
            </a:endParaRPr>
          </a:p>
        </p:txBody>
      </p:sp>
      <p:sp>
        <p:nvSpPr>
          <p:cNvPr id="2" name="文本框 1"/>
          <p:cNvSpPr txBox="1"/>
          <p:nvPr/>
        </p:nvSpPr>
        <p:spPr>
          <a:xfrm>
            <a:off x="1046189" y="1329070"/>
            <a:ext cx="9803219" cy="5853525"/>
          </a:xfrm>
          <a:prstGeom prst="rect">
            <a:avLst/>
          </a:prstGeom>
          <a:noFill/>
        </p:spPr>
        <p:txBody>
          <a:bodyPr wrap="square" rtlCol="0">
            <a:spAutoFit/>
          </a:bodyPr>
          <a:lstStyle/>
          <a:p>
            <a:pPr marL="0" marR="0" lvl="0" indent="0" algn="just" defTabSz="914400" rtl="0" eaLnBrk="0" fontAlgn="base" latinLnBrk="0" hangingPunct="0">
              <a:lnSpc>
                <a:spcPct val="130000"/>
              </a:lnSpc>
              <a:spcBef>
                <a:spcPct val="0"/>
              </a:spcBef>
              <a:spcAft>
                <a:spcPts val="1200"/>
              </a:spcAft>
              <a:buClrTx/>
              <a:buSzTx/>
              <a:buFontTx/>
              <a:buNone/>
              <a:defRPr/>
            </a:pPr>
            <a:r>
              <a:rPr lang="zh-CN" altLang="en-US" sz="2800" b="1" dirty="0">
                <a:latin typeface="+mn-lt"/>
                <a:ea typeface="+mn-ea"/>
              </a:rPr>
              <a:t>一、发展具有中国气派的教育学的指导原则</a:t>
            </a:r>
            <a:endParaRPr lang="zh-CN" altLang="en-US" sz="2800" b="1" dirty="0">
              <a:latin typeface="+mn-lt"/>
              <a:ea typeface="+mn-ea"/>
            </a:endParaRPr>
          </a:p>
          <a:p>
            <a:pPr algn="just">
              <a:lnSpc>
                <a:spcPct val="130000"/>
              </a:lnSpc>
              <a:spcAft>
                <a:spcPts val="1200"/>
              </a:spcAft>
              <a:defRPr/>
            </a:pPr>
            <a:r>
              <a:rPr lang="zh-CN" altLang="en-US" sz="2800" dirty="0">
                <a:latin typeface="+mn-lt"/>
                <a:ea typeface="+mn-ea"/>
              </a:rPr>
              <a:t>（一）“和而不同”的思想内涵</a:t>
            </a:r>
            <a:endParaRPr lang="zh-CN" altLang="en-US" sz="2800" dirty="0">
              <a:latin typeface="+mn-lt"/>
              <a:ea typeface="+mn-ea"/>
            </a:endParaRPr>
          </a:p>
          <a:p>
            <a:pPr marL="342900" marR="0" lvl="0" indent="-342900" algn="just" defTabSz="914400" rtl="0" eaLnBrk="1" fontAlgn="base" latinLnBrk="1" hangingPunct="0">
              <a:lnSpc>
                <a:spcPct val="150000"/>
              </a:lnSpc>
              <a:spcBef>
                <a:spcPct val="0"/>
              </a:spcBef>
              <a:spcAft>
                <a:spcPts val="1200"/>
              </a:spcAft>
              <a:buClrTx/>
              <a:buSzTx/>
              <a:buFont typeface="Arial" panose="020B0604020202020204" pitchFamily="34" charset="0"/>
              <a:buChar char="•"/>
              <a:defRPr/>
            </a:pPr>
            <a:r>
              <a:rPr lang="zh-CN" altLang="en-US" sz="2400" dirty="0"/>
              <a:t>“和”：包含多样性的统一或尊重差异性的和谐。</a:t>
            </a:r>
            <a:endParaRPr lang="en-US" altLang="zh-CN" sz="2400" dirty="0"/>
          </a:p>
          <a:p>
            <a:pPr marL="342900" marR="0" lvl="0" indent="-342900" algn="just" defTabSz="914400" rtl="0" eaLnBrk="1" fontAlgn="base" latinLnBrk="1" hangingPunct="0">
              <a:lnSpc>
                <a:spcPct val="150000"/>
              </a:lnSpc>
              <a:spcBef>
                <a:spcPct val="0"/>
              </a:spcBef>
              <a:spcAft>
                <a:spcPts val="1200"/>
              </a:spcAft>
              <a:buClrTx/>
              <a:buSzTx/>
              <a:buFont typeface="Arial" panose="020B0604020202020204" pitchFamily="34" charset="0"/>
              <a:buChar char="•"/>
              <a:defRPr/>
            </a:pPr>
            <a:r>
              <a:rPr lang="zh-CN" altLang="en-US" sz="2400" dirty="0"/>
              <a:t>“同”：排除多样性与差异性的抽象同一。</a:t>
            </a:r>
            <a:endParaRPr lang="en-US" altLang="zh-CN" sz="2400" dirty="0"/>
          </a:p>
          <a:p>
            <a:pPr marR="0" lvl="0" indent="457200" algn="just" defTabSz="914400" rtl="0" eaLnBrk="1" fontAlgn="base" latinLnBrk="1" hangingPunct="0">
              <a:lnSpc>
                <a:spcPct val="150000"/>
              </a:lnSpc>
              <a:spcBef>
                <a:spcPct val="0"/>
              </a:spcBef>
              <a:spcAft>
                <a:spcPts val="1200"/>
              </a:spcAft>
              <a:buClrTx/>
              <a:buSzTx/>
              <a:defRPr/>
            </a:pPr>
            <a:r>
              <a:rPr lang="zh-CN" altLang="en-US" sz="2400" dirty="0"/>
              <a:t>当代全球化与地方话的交互作用绝不意味着同一化，绝不意味着某一种文化的统治，而是更加凸显不同民族文化的独特价值，不用文化的对话与交流正是要和而不同地使各自得到充分的发展，这种发展绝不是求同，而是学习与创新。</a:t>
            </a:r>
            <a:endParaRPr lang="en-US" altLang="zh-CN" sz="2400" dirty="0"/>
          </a:p>
          <a:p>
            <a:pPr marL="0" marR="0" lvl="0" indent="457200" algn="just" defTabSz="914400" rtl="0" eaLnBrk="1" fontAlgn="base" latinLnBrk="1" hangingPunct="0">
              <a:lnSpc>
                <a:spcPct val="150000"/>
              </a:lnSpc>
              <a:spcBef>
                <a:spcPct val="0"/>
              </a:spcBef>
              <a:spcAft>
                <a:spcPts val="1200"/>
              </a:spcAft>
              <a:buClrTx/>
              <a:buSzTx/>
              <a:buFontTx/>
              <a:buNone/>
              <a:defRPr/>
            </a:pPr>
            <a:endParaRPr lang="en-US" altLang="zh-CN" sz="2400" dirty="0">
              <a:latin typeface="楷体" panose="02010609060101010101" charset="-122"/>
              <a:ea typeface="楷体" panose="02010609060101010101" charset="-122"/>
            </a:endParaRPr>
          </a:p>
        </p:txBody>
      </p:sp>
      <p:cxnSp>
        <p:nvCxnSpPr>
          <p:cNvPr id="4" name="直接箭头连接符 3"/>
          <p:cNvCxnSpPr/>
          <p:nvPr/>
        </p:nvCxnSpPr>
        <p:spPr>
          <a:xfrm>
            <a:off x="829340" y="910213"/>
            <a:ext cx="666661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75342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 专题八  </a:t>
            </a:r>
            <a:r>
              <a:rPr lang="zh-CN" altLang="en-US" sz="3200" b="1" dirty="0">
                <a:solidFill>
                  <a:schemeClr val="tx1">
                    <a:lumMod val="50000"/>
                    <a:lumOff val="50000"/>
                  </a:schemeClr>
                </a:solidFill>
                <a:latin typeface="Agency FB" panose="020B0503020202020204" pitchFamily="34" charset="0"/>
                <a:cs typeface="+mn-ea"/>
                <a:sym typeface="+mn-lt"/>
              </a:rPr>
              <a:t>发展具有中国气派的教育学</a:t>
            </a:r>
            <a:r>
              <a:rPr lang="zh-CN" altLang="zh-CN" sz="3200" b="1" dirty="0">
                <a:solidFill>
                  <a:schemeClr val="tx1">
                    <a:lumMod val="50000"/>
                    <a:lumOff val="50000"/>
                  </a:schemeClr>
                </a:solidFill>
                <a:latin typeface="Agency FB" panose="020B0503020202020204" pitchFamily="34" charset="0"/>
                <a:cs typeface="+mn-ea"/>
                <a:sym typeface="+mn-lt"/>
              </a:rPr>
              <a:t> </a:t>
            </a:r>
            <a:endParaRPr lang="zh-CN" altLang="zh-CN" sz="3200" b="1" dirty="0">
              <a:solidFill>
                <a:schemeClr val="tx1">
                  <a:lumMod val="50000"/>
                  <a:lumOff val="50000"/>
                </a:schemeClr>
              </a:solidFill>
              <a:latin typeface="Agency FB" panose="020B0503020202020204" pitchFamily="34" charset="0"/>
              <a:cs typeface="+mn-ea"/>
              <a:sym typeface="+mn-lt"/>
            </a:endParaRPr>
          </a:p>
        </p:txBody>
      </p:sp>
      <p:sp>
        <p:nvSpPr>
          <p:cNvPr id="2" name="文本框 1"/>
          <p:cNvSpPr txBox="1"/>
          <p:nvPr/>
        </p:nvSpPr>
        <p:spPr>
          <a:xfrm>
            <a:off x="1046189" y="1329070"/>
            <a:ext cx="9803219" cy="5459571"/>
          </a:xfrm>
          <a:prstGeom prst="rect">
            <a:avLst/>
          </a:prstGeom>
          <a:noFill/>
        </p:spPr>
        <p:txBody>
          <a:bodyPr wrap="square" rtlCol="0">
            <a:spAutoFit/>
          </a:bodyPr>
          <a:lstStyle/>
          <a:p>
            <a:pPr algn="just">
              <a:lnSpc>
                <a:spcPct val="130000"/>
              </a:lnSpc>
              <a:spcAft>
                <a:spcPts val="1200"/>
              </a:spcAft>
              <a:defRPr/>
            </a:pPr>
            <a:r>
              <a:rPr lang="zh-CN" altLang="en-US" sz="2800" dirty="0">
                <a:latin typeface="+mn-lt"/>
                <a:ea typeface="+mn-ea"/>
              </a:rPr>
              <a:t>（二）如何在发展中国气派的教育学中体现“和而不同”原则</a:t>
            </a:r>
            <a:endParaRPr lang="zh-CN" altLang="en-US" sz="2800" dirty="0">
              <a:latin typeface="+mn-lt"/>
              <a:ea typeface="+mn-ea"/>
            </a:endParaRPr>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400" dirty="0"/>
              <a:t>运用“和”的思想吸收并借鉴国外的教育理论，就是首先要对西方的教育理论有清醒的认识，有比较深入的研究，不能陷入简单介绍的层次，也不是用西方的教育理论取代我国的教育理论。</a:t>
            </a:r>
            <a:endParaRPr lang="en-US" altLang="zh-CN" sz="24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400" dirty="0"/>
              <a:t>“不同”的教育有两层含义：一是指本民族的教育通过和而不同产生超越自己已有实践的新教育；二是指认真研究世界教育，通过和而不同寻找到教育发展的普遍联系，进而与世界各民族一起为世界教育的新发展贡献力量。</a:t>
            </a:r>
            <a:endParaRPr lang="en-US" altLang="zh-CN" sz="2400" dirty="0"/>
          </a:p>
          <a:p>
            <a:pPr marL="0" marR="0" lvl="0" indent="457200" algn="just" defTabSz="914400" rtl="0" eaLnBrk="1" fontAlgn="base" latinLnBrk="1" hangingPunct="0">
              <a:lnSpc>
                <a:spcPct val="150000"/>
              </a:lnSpc>
              <a:spcBef>
                <a:spcPct val="0"/>
              </a:spcBef>
              <a:spcAft>
                <a:spcPts val="1200"/>
              </a:spcAft>
              <a:buClrTx/>
              <a:buSzTx/>
              <a:buFontTx/>
              <a:buNone/>
              <a:defRPr/>
            </a:pPr>
            <a:endParaRPr lang="en-US" altLang="zh-CN" sz="2400" dirty="0">
              <a:latin typeface="楷体" panose="02010609060101010101" charset="-122"/>
              <a:ea typeface="楷体" panose="02010609060101010101" charset="-122"/>
            </a:endParaRPr>
          </a:p>
        </p:txBody>
      </p:sp>
      <p:cxnSp>
        <p:nvCxnSpPr>
          <p:cNvPr id="4" name="直接箭头连接符 3"/>
          <p:cNvCxnSpPr/>
          <p:nvPr/>
        </p:nvCxnSpPr>
        <p:spPr>
          <a:xfrm>
            <a:off x="829340" y="910213"/>
            <a:ext cx="6709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75342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 专题八  </a:t>
            </a:r>
            <a:r>
              <a:rPr lang="zh-CN" altLang="en-US" sz="3200" b="1" dirty="0">
                <a:solidFill>
                  <a:schemeClr val="tx1">
                    <a:lumMod val="50000"/>
                    <a:lumOff val="50000"/>
                  </a:schemeClr>
                </a:solidFill>
                <a:latin typeface="Agency FB" panose="020B0503020202020204" pitchFamily="34" charset="0"/>
                <a:cs typeface="+mn-ea"/>
                <a:sym typeface="+mn-lt"/>
              </a:rPr>
              <a:t>发展具有中国气派的教育学</a:t>
            </a:r>
            <a:r>
              <a:rPr lang="zh-CN" altLang="zh-CN" sz="3200" b="1" dirty="0">
                <a:solidFill>
                  <a:schemeClr val="tx1">
                    <a:lumMod val="50000"/>
                    <a:lumOff val="50000"/>
                  </a:schemeClr>
                </a:solidFill>
                <a:latin typeface="Agency FB" panose="020B0503020202020204" pitchFamily="34" charset="0"/>
                <a:cs typeface="+mn-ea"/>
                <a:sym typeface="+mn-lt"/>
              </a:rPr>
              <a:t> </a:t>
            </a:r>
            <a:endParaRPr lang="zh-CN" altLang="zh-CN" sz="3200" b="1" dirty="0">
              <a:solidFill>
                <a:schemeClr val="tx1">
                  <a:lumMod val="50000"/>
                  <a:lumOff val="50000"/>
                </a:schemeClr>
              </a:solidFill>
              <a:latin typeface="Agency FB" panose="020B0503020202020204" pitchFamily="34" charset="0"/>
              <a:cs typeface="+mn-ea"/>
              <a:sym typeface="+mn-lt"/>
            </a:endParaRPr>
          </a:p>
        </p:txBody>
      </p:sp>
      <p:sp>
        <p:nvSpPr>
          <p:cNvPr id="2" name="文本框 1"/>
          <p:cNvSpPr txBox="1"/>
          <p:nvPr/>
        </p:nvSpPr>
        <p:spPr>
          <a:xfrm>
            <a:off x="1046189" y="1329070"/>
            <a:ext cx="9803219" cy="4600875"/>
          </a:xfrm>
          <a:prstGeom prst="rect">
            <a:avLst/>
          </a:prstGeom>
          <a:noFill/>
        </p:spPr>
        <p:txBody>
          <a:bodyPr wrap="square" rtlCol="0">
            <a:spAutoFit/>
          </a:bodyPr>
          <a:lstStyle/>
          <a:p>
            <a:pPr algn="just">
              <a:lnSpc>
                <a:spcPct val="130000"/>
              </a:lnSpc>
              <a:spcAft>
                <a:spcPts val="1200"/>
              </a:spcAft>
              <a:defRPr/>
            </a:pPr>
            <a:r>
              <a:rPr lang="zh-CN" altLang="en-US" sz="2800" dirty="0">
                <a:latin typeface="+mn-lt"/>
                <a:ea typeface="+mn-ea"/>
              </a:rPr>
              <a:t>（二）如何在发展中国气派的教育学中体现“和而不同”原则</a:t>
            </a:r>
            <a:endParaRPr lang="zh-CN" altLang="en-US" sz="2800" dirty="0">
              <a:latin typeface="+mn-lt"/>
              <a:ea typeface="+mn-ea"/>
            </a:endParaRPr>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000" dirty="0"/>
              <a:t>“和而不同”是知行合一，在吸收外国教育理论时，不要盲目崇拜地不加分析地全面肯定，不能生搬硬套地不加分析地简单应用于我国教育实践中，而要有一种开放态度，研究国外各种先进思想或理论，兼容并蓄。</a:t>
            </a:r>
            <a:endParaRPr lang="en-US" altLang="zh-CN" sz="20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000" dirty="0"/>
              <a:t>总之，建构中国气派的教育学学科既要吸收国外两种教育主要的教育学范式的优点，也要吸收我国古代教育学思想和现代教育学实践的成果，并且这些优点的吸收是根据我国的国情进行的。其依据的标准除了理论本身的优劣及其对教育发展的贡献外，还必须依赖于我国的教育需求和实践，有分析、有批判地进行吸收，进而促进具有中国气派的教育学学科的形成。</a:t>
            </a:r>
            <a:endParaRPr lang="en-US" altLang="zh-CN" sz="2000" dirty="0"/>
          </a:p>
        </p:txBody>
      </p:sp>
      <p:cxnSp>
        <p:nvCxnSpPr>
          <p:cNvPr id="4" name="直接箭头连接符 3"/>
          <p:cNvCxnSpPr/>
          <p:nvPr/>
        </p:nvCxnSpPr>
        <p:spPr>
          <a:xfrm>
            <a:off x="829340" y="910213"/>
            <a:ext cx="6709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9"/>
          <p:cNvSpPr/>
          <p:nvPr/>
        </p:nvSpPr>
        <p:spPr>
          <a:xfrm>
            <a:off x="369261" y="390199"/>
            <a:ext cx="10167604" cy="609261"/>
          </a:xfrm>
          <a:prstGeom prst="roundRect">
            <a:avLst>
              <a:gd name="adj" fmla="val 50000"/>
            </a:avLst>
          </a:prstGeom>
          <a:solidFill>
            <a:srgbClr val="F4EDD1"/>
          </a:solidFill>
          <a:ln w="12700" cap="flat" cmpd="sng" algn="ctr">
            <a:noFill/>
            <a:prstDash val="solid"/>
            <a:miter lim="800000"/>
          </a:ln>
          <a:effectLst>
            <a:outerShdw blurRad="254000" dist="63500" dir="5400000" algn="t" rotWithShape="0">
              <a:sysClr val="windowText" lastClr="000000">
                <a:lumMod val="85000"/>
                <a:lumOff val="1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3200" b="1" kern="0" dirty="0">
                <a:solidFill>
                  <a:schemeClr val="tx1">
                    <a:lumMod val="75000"/>
                    <a:lumOff val="25000"/>
                  </a:schemeClr>
                </a:solidFill>
                <a:latin typeface="HelveticaNeue light" panose="00000400000000000000" pitchFamily="2" charset="0"/>
                <a:cs typeface="Segoe UI" panose="020B0502040204020203" pitchFamily="34" charset="0"/>
              </a:rPr>
              <a:t>二、运用“和而不同”原则发展具有中国气派的教育学</a:t>
            </a:r>
            <a:endParaRPr lang="zh-CN" altLang="en-US" sz="3200" b="1" kern="0" dirty="0">
              <a:solidFill>
                <a:schemeClr val="tx1">
                  <a:lumMod val="75000"/>
                  <a:lumOff val="25000"/>
                </a:schemeClr>
              </a:solidFill>
              <a:latin typeface="HelveticaNeue light" panose="00000400000000000000" pitchFamily="2" charset="0"/>
              <a:cs typeface="Segoe UI" panose="020B0502040204020203" pitchFamily="34" charset="0"/>
            </a:endParaRPr>
          </a:p>
        </p:txBody>
      </p:sp>
      <p:sp>
        <p:nvSpPr>
          <p:cNvPr id="23" name="文本框 22"/>
          <p:cNvSpPr txBox="1"/>
          <p:nvPr/>
        </p:nvSpPr>
        <p:spPr>
          <a:xfrm>
            <a:off x="928244" y="1989436"/>
            <a:ext cx="10335512" cy="1624484"/>
          </a:xfrm>
          <a:prstGeom prst="rect">
            <a:avLst/>
          </a:prstGeom>
          <a:noFill/>
        </p:spPr>
        <p:txBody>
          <a:bodyPr wrap="square" rtlCol="0">
            <a:spAutoFit/>
          </a:bodyPr>
          <a:lstStyle/>
          <a:p>
            <a:pPr marL="285750" indent="-285750" latinLnBrk="0">
              <a:lnSpc>
                <a:spcPct val="150000"/>
              </a:lnSpc>
              <a:buFont typeface="Wingdings" panose="05000000000000000000" charset="0"/>
              <a:buChar char="Ø"/>
            </a:pPr>
            <a:r>
              <a:rPr lang="zh-CN" altLang="en-US" sz="3600" dirty="0">
                <a:latin typeface="楷体" panose="02010609060101010101" charset="-122"/>
                <a:ea typeface="楷体" panose="02010609060101010101" charset="-122"/>
                <a:cs typeface="楷体" panose="02010609060101010101" charset="-122"/>
              </a:rPr>
              <a:t>（一）具有中国气派的教育学的根本任务和目的</a:t>
            </a:r>
            <a:endParaRPr lang="en-US" altLang="zh-CN" sz="3600" dirty="0">
              <a:latin typeface="楷体" panose="02010609060101010101" charset="-122"/>
              <a:ea typeface="楷体" panose="02010609060101010101" charset="-122"/>
              <a:cs typeface="楷体" panose="02010609060101010101" charset="-122"/>
            </a:endParaRPr>
          </a:p>
          <a:p>
            <a:pPr marL="285750" indent="-285750" latinLnBrk="0">
              <a:lnSpc>
                <a:spcPct val="150000"/>
              </a:lnSpc>
              <a:buFont typeface="Wingdings" panose="05000000000000000000" charset="0"/>
              <a:buChar char="Ø"/>
            </a:pPr>
            <a:r>
              <a:rPr lang="zh-CN" altLang="en-US" sz="3600" dirty="0">
                <a:latin typeface="楷体" panose="02010609060101010101" charset="-122"/>
                <a:ea typeface="楷体" panose="02010609060101010101" charset="-122"/>
                <a:cs typeface="楷体" panose="02010609060101010101" charset="-122"/>
              </a:rPr>
              <a:t>（二）具有中国气派的教育学的典型特征</a:t>
            </a:r>
            <a:endParaRPr lang="en-US" altLang="zh-CN" sz="3600" dirty="0">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75342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 专题八  </a:t>
            </a:r>
            <a:r>
              <a:rPr lang="zh-CN" altLang="en-US" sz="3200" b="1" dirty="0">
                <a:solidFill>
                  <a:schemeClr val="tx1">
                    <a:lumMod val="50000"/>
                    <a:lumOff val="50000"/>
                  </a:schemeClr>
                </a:solidFill>
                <a:latin typeface="Agency FB" panose="020B0503020202020204" pitchFamily="34" charset="0"/>
                <a:cs typeface="+mn-ea"/>
                <a:sym typeface="+mn-lt"/>
              </a:rPr>
              <a:t>发展具有中国气派的教育学</a:t>
            </a:r>
            <a:r>
              <a:rPr lang="zh-CN" altLang="zh-CN" sz="3200" b="1" dirty="0">
                <a:solidFill>
                  <a:schemeClr val="tx1">
                    <a:lumMod val="50000"/>
                    <a:lumOff val="50000"/>
                  </a:schemeClr>
                </a:solidFill>
                <a:latin typeface="Agency FB" panose="020B0503020202020204" pitchFamily="34" charset="0"/>
                <a:cs typeface="+mn-ea"/>
                <a:sym typeface="+mn-lt"/>
              </a:rPr>
              <a:t> </a:t>
            </a:r>
            <a:endParaRPr lang="zh-CN" altLang="zh-CN" sz="3200" b="1" dirty="0">
              <a:solidFill>
                <a:schemeClr val="tx1">
                  <a:lumMod val="50000"/>
                  <a:lumOff val="50000"/>
                </a:schemeClr>
              </a:solidFill>
              <a:latin typeface="Agency FB" panose="020B0503020202020204" pitchFamily="34" charset="0"/>
              <a:cs typeface="+mn-ea"/>
              <a:sym typeface="+mn-lt"/>
            </a:endParaRPr>
          </a:p>
        </p:txBody>
      </p:sp>
      <p:sp>
        <p:nvSpPr>
          <p:cNvPr id="2" name="文本框 1"/>
          <p:cNvSpPr txBox="1"/>
          <p:nvPr/>
        </p:nvSpPr>
        <p:spPr>
          <a:xfrm>
            <a:off x="1046189" y="1329070"/>
            <a:ext cx="9803219" cy="2695738"/>
          </a:xfrm>
          <a:prstGeom prst="rect">
            <a:avLst/>
          </a:prstGeom>
          <a:noFill/>
        </p:spPr>
        <p:txBody>
          <a:bodyPr wrap="square" rtlCol="0">
            <a:spAutoFit/>
          </a:bodyPr>
          <a:lstStyle/>
          <a:p>
            <a:pPr marL="0" marR="0" lvl="0" indent="0" algn="just" defTabSz="914400" rtl="0" eaLnBrk="0" fontAlgn="base" latinLnBrk="0" hangingPunct="0">
              <a:lnSpc>
                <a:spcPct val="130000"/>
              </a:lnSpc>
              <a:spcBef>
                <a:spcPct val="0"/>
              </a:spcBef>
              <a:spcAft>
                <a:spcPts val="1200"/>
              </a:spcAft>
              <a:buClrTx/>
              <a:buSzTx/>
              <a:buFontTx/>
              <a:buNone/>
              <a:defRPr/>
            </a:pPr>
            <a:r>
              <a:rPr lang="zh-CN" altLang="en-US" sz="2800" b="1" dirty="0">
                <a:latin typeface="+mn-lt"/>
                <a:ea typeface="+mn-ea"/>
              </a:rPr>
              <a:t>二、运用“和而不同”原则发展具有中国气派的教育学</a:t>
            </a:r>
            <a:endParaRPr lang="zh-CN" altLang="en-US" sz="2800" b="1" dirty="0">
              <a:latin typeface="+mn-lt"/>
              <a:ea typeface="+mn-ea"/>
            </a:endParaRPr>
          </a:p>
          <a:p>
            <a:pPr algn="just">
              <a:lnSpc>
                <a:spcPct val="130000"/>
              </a:lnSpc>
              <a:spcAft>
                <a:spcPts val="1200"/>
              </a:spcAft>
              <a:defRPr/>
            </a:pPr>
            <a:r>
              <a:rPr lang="zh-CN" altLang="en-US" sz="2800" dirty="0">
                <a:latin typeface="+mn-lt"/>
                <a:ea typeface="+mn-ea"/>
              </a:rPr>
              <a:t>（一）具有中国气派的教育学的根本任务和目的</a:t>
            </a:r>
            <a:endParaRPr lang="zh-CN" altLang="en-US" sz="2800" dirty="0">
              <a:latin typeface="+mn-lt"/>
              <a:ea typeface="+mn-ea"/>
            </a:endParaRPr>
          </a:p>
          <a:p>
            <a:pPr marL="0" marR="0" lvl="0" indent="457200" algn="just" defTabSz="914400" rtl="0" eaLnBrk="1" fontAlgn="base" latinLnBrk="1" hangingPunct="0">
              <a:lnSpc>
                <a:spcPct val="150000"/>
              </a:lnSpc>
              <a:spcBef>
                <a:spcPct val="0"/>
              </a:spcBef>
              <a:spcAft>
                <a:spcPts val="1200"/>
              </a:spcAft>
              <a:buClrTx/>
              <a:buSzTx/>
              <a:buFontTx/>
              <a:buNone/>
              <a:defRPr/>
            </a:pPr>
            <a:endParaRPr lang="en-US" altLang="zh-CN" sz="2400" dirty="0">
              <a:latin typeface="楷体" panose="02010609060101010101" charset="-122"/>
              <a:ea typeface="楷体" panose="02010609060101010101" charset="-122"/>
            </a:endParaRPr>
          </a:p>
          <a:p>
            <a:pPr marL="0" marR="0" lvl="0" indent="457200" algn="just" defTabSz="914400" rtl="0" eaLnBrk="1" fontAlgn="base" latinLnBrk="1" hangingPunct="0">
              <a:lnSpc>
                <a:spcPct val="150000"/>
              </a:lnSpc>
              <a:spcBef>
                <a:spcPct val="0"/>
              </a:spcBef>
              <a:spcAft>
                <a:spcPts val="1200"/>
              </a:spcAft>
              <a:buClrTx/>
              <a:buSzTx/>
              <a:buFontTx/>
              <a:buNone/>
              <a:defRPr/>
            </a:pPr>
            <a:endParaRPr lang="en-US" altLang="zh-CN" sz="2400" dirty="0">
              <a:latin typeface="楷体" panose="02010609060101010101" charset="-122"/>
              <a:ea typeface="楷体" panose="02010609060101010101" charset="-122"/>
            </a:endParaRPr>
          </a:p>
        </p:txBody>
      </p:sp>
      <p:cxnSp>
        <p:nvCxnSpPr>
          <p:cNvPr id="4" name="直接箭头连接符 3"/>
          <p:cNvCxnSpPr/>
          <p:nvPr/>
        </p:nvCxnSpPr>
        <p:spPr>
          <a:xfrm>
            <a:off x="829340" y="910213"/>
            <a:ext cx="666661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箭头: 下 5"/>
          <p:cNvSpPr/>
          <p:nvPr/>
        </p:nvSpPr>
        <p:spPr>
          <a:xfrm>
            <a:off x="5209953" y="5124893"/>
            <a:ext cx="1116419" cy="404037"/>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7" name="矩形: 圆角 6"/>
          <p:cNvSpPr/>
          <p:nvPr/>
        </p:nvSpPr>
        <p:spPr>
          <a:xfrm>
            <a:off x="2137144" y="5645888"/>
            <a:ext cx="7697972" cy="88667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教育学的根本旨归：促进人的发展，其任务和目的必须以“成人”为导向和旨归，同时，“成人”和“向善”必须要以知识和技能的学习为基础</a:t>
            </a:r>
            <a:endParaRPr lang="zh-CN" altLang="en-US" dirty="0"/>
          </a:p>
        </p:txBody>
      </p:sp>
      <p:pic>
        <p:nvPicPr>
          <p:cNvPr id="9" name="图片 8"/>
          <p:cNvPicPr>
            <a:picLocks noChangeAspect="1"/>
          </p:cNvPicPr>
          <p:nvPr/>
        </p:nvPicPr>
        <p:blipFill>
          <a:blip r:embed="rId1"/>
          <a:stretch>
            <a:fillRect/>
          </a:stretch>
        </p:blipFill>
        <p:spPr>
          <a:xfrm>
            <a:off x="1267434" y="3429000"/>
            <a:ext cx="9657132" cy="162049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75342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 专题八  </a:t>
            </a:r>
            <a:r>
              <a:rPr lang="zh-CN" altLang="en-US" sz="3200" b="1" dirty="0">
                <a:solidFill>
                  <a:schemeClr val="tx1">
                    <a:lumMod val="50000"/>
                    <a:lumOff val="50000"/>
                  </a:schemeClr>
                </a:solidFill>
                <a:latin typeface="Agency FB" panose="020B0503020202020204" pitchFamily="34" charset="0"/>
                <a:cs typeface="+mn-ea"/>
                <a:sym typeface="+mn-lt"/>
              </a:rPr>
              <a:t>发展具有中国气派的教育学</a:t>
            </a:r>
            <a:r>
              <a:rPr lang="zh-CN" altLang="zh-CN" sz="3200" b="1" dirty="0">
                <a:solidFill>
                  <a:schemeClr val="tx1">
                    <a:lumMod val="50000"/>
                    <a:lumOff val="50000"/>
                  </a:schemeClr>
                </a:solidFill>
                <a:latin typeface="Agency FB" panose="020B0503020202020204" pitchFamily="34" charset="0"/>
                <a:cs typeface="+mn-ea"/>
                <a:sym typeface="+mn-lt"/>
              </a:rPr>
              <a:t> </a:t>
            </a:r>
            <a:endParaRPr lang="zh-CN" altLang="zh-CN" sz="3200" b="1" dirty="0">
              <a:solidFill>
                <a:schemeClr val="tx1">
                  <a:lumMod val="50000"/>
                  <a:lumOff val="50000"/>
                </a:schemeClr>
              </a:solidFill>
              <a:latin typeface="Agency FB" panose="020B0503020202020204" pitchFamily="34" charset="0"/>
              <a:cs typeface="+mn-ea"/>
              <a:sym typeface="+mn-lt"/>
            </a:endParaRPr>
          </a:p>
        </p:txBody>
      </p:sp>
      <p:sp>
        <p:nvSpPr>
          <p:cNvPr id="2" name="文本框 1"/>
          <p:cNvSpPr txBox="1"/>
          <p:nvPr/>
        </p:nvSpPr>
        <p:spPr>
          <a:xfrm>
            <a:off x="1046189" y="1307805"/>
            <a:ext cx="9803219" cy="5767348"/>
          </a:xfrm>
          <a:prstGeom prst="rect">
            <a:avLst/>
          </a:prstGeom>
          <a:noFill/>
        </p:spPr>
        <p:txBody>
          <a:bodyPr wrap="square" rtlCol="0">
            <a:spAutoFit/>
          </a:bodyPr>
          <a:lstStyle/>
          <a:p>
            <a:pPr algn="just">
              <a:lnSpc>
                <a:spcPct val="130000"/>
              </a:lnSpc>
              <a:spcAft>
                <a:spcPts val="1200"/>
              </a:spcAft>
              <a:defRPr/>
            </a:pPr>
            <a:r>
              <a:rPr lang="zh-CN" altLang="en-US" sz="2800" dirty="0">
                <a:latin typeface="+mn-lt"/>
                <a:ea typeface="+mn-ea"/>
              </a:rPr>
              <a:t>（二）具有中国气派的教育学的典型特征</a:t>
            </a:r>
            <a:endParaRPr lang="zh-CN" altLang="en-US" sz="2800" dirty="0">
              <a:latin typeface="+mn-lt"/>
              <a:ea typeface="+mn-ea"/>
            </a:endParaRPr>
          </a:p>
          <a:p>
            <a:pPr marL="0" marR="0" lvl="0" indent="457200" algn="just" defTabSz="914400" rtl="0" eaLnBrk="1" fontAlgn="base" latinLnBrk="1" hangingPunct="0">
              <a:lnSpc>
                <a:spcPct val="150000"/>
              </a:lnSpc>
              <a:spcBef>
                <a:spcPct val="0"/>
              </a:spcBef>
              <a:spcAft>
                <a:spcPts val="1200"/>
              </a:spcAft>
              <a:buClrTx/>
              <a:buSzTx/>
              <a:buFontTx/>
              <a:buNone/>
              <a:defRPr/>
            </a:pPr>
            <a:r>
              <a:rPr lang="en-US" altLang="zh-CN" sz="2400" dirty="0"/>
              <a:t>1.</a:t>
            </a:r>
            <a:r>
              <a:rPr lang="zh-CN" altLang="en-US" sz="2400" dirty="0"/>
              <a:t>教育学发展的整体性</a:t>
            </a:r>
            <a:endParaRPr lang="en-US" altLang="zh-CN" sz="24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400" dirty="0"/>
              <a:t>从教育学科未来发展来看，根据实际情况，合理地整合教育学科的五个组成部分，用统一的视角去审视教育问题已经成为大势所趋。</a:t>
            </a:r>
            <a:endParaRPr lang="en-US" altLang="zh-CN" sz="24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en-US" altLang="zh-CN" sz="2400" dirty="0"/>
              <a:t>2.</a:t>
            </a:r>
            <a:r>
              <a:rPr lang="zh-CN" altLang="en-US" sz="2400" dirty="0"/>
              <a:t>教育学研究应建立在科学的方法论基础上</a:t>
            </a:r>
            <a:endParaRPr lang="en-US" altLang="zh-CN" sz="24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400" dirty="0"/>
              <a:t>在发展具有中国气派的教育学体系时，应该基于社会科学的实证化精神和方法去研究教育问题，在解决问题的基础上，总结出对未来研究具有指导性而非限制的教育理论。</a:t>
            </a:r>
            <a:endParaRPr lang="en-US" altLang="zh-CN" sz="2400" dirty="0"/>
          </a:p>
          <a:p>
            <a:pPr marL="0" marR="0" lvl="0" indent="457200" algn="just" defTabSz="914400" rtl="0" eaLnBrk="1" fontAlgn="base" latinLnBrk="1" hangingPunct="0">
              <a:lnSpc>
                <a:spcPct val="150000"/>
              </a:lnSpc>
              <a:spcBef>
                <a:spcPct val="0"/>
              </a:spcBef>
              <a:spcAft>
                <a:spcPts val="1200"/>
              </a:spcAft>
              <a:buClrTx/>
              <a:buSzTx/>
              <a:buFontTx/>
              <a:buNone/>
              <a:defRPr/>
            </a:pPr>
            <a:endParaRPr lang="en-US" altLang="zh-CN" sz="2400" dirty="0">
              <a:latin typeface="楷体" panose="02010609060101010101" charset="-122"/>
              <a:ea typeface="楷体" panose="02010609060101010101" charset="-122"/>
            </a:endParaRPr>
          </a:p>
        </p:txBody>
      </p:sp>
      <p:cxnSp>
        <p:nvCxnSpPr>
          <p:cNvPr id="4" name="直接箭头连接符 3"/>
          <p:cNvCxnSpPr/>
          <p:nvPr/>
        </p:nvCxnSpPr>
        <p:spPr>
          <a:xfrm>
            <a:off x="829340" y="910213"/>
            <a:ext cx="666661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专题一 教育学的学科立场</a:t>
            </a:r>
            <a:endParaRPr lang="zh-CN" altLang="en-US" sz="2800" b="1" dirty="0">
              <a:solidFill>
                <a:schemeClr val="tx1">
                  <a:lumMod val="50000"/>
                  <a:lumOff val="50000"/>
                </a:schemeClr>
              </a:solidFill>
              <a:latin typeface="Agency FB" panose="020B0503020202020204" pitchFamily="34" charset="0"/>
            </a:endParaRPr>
          </a:p>
        </p:txBody>
      </p:sp>
      <p:sp>
        <p:nvSpPr>
          <p:cNvPr id="2" name="文本框 1"/>
          <p:cNvSpPr txBox="1"/>
          <p:nvPr/>
        </p:nvSpPr>
        <p:spPr>
          <a:xfrm>
            <a:off x="397510" y="1073150"/>
            <a:ext cx="11443335" cy="650875"/>
          </a:xfrm>
          <a:prstGeom prst="rect">
            <a:avLst/>
          </a:prstGeom>
          <a:noFill/>
        </p:spPr>
        <p:txBody>
          <a:bodyPr wrap="square" rtlCol="0">
            <a:spAutoFit/>
          </a:bodyPr>
          <a:p>
            <a:pPr marL="342900" indent="0" algn="just" latinLnBrk="0">
              <a:lnSpc>
                <a:spcPct val="130000"/>
              </a:lnSpc>
              <a:buFont typeface="Wingdings" panose="05000000000000000000" charset="0"/>
              <a:buNone/>
            </a:pPr>
            <a:r>
              <a:rPr lang="zh-CN" altLang="en-US" sz="2800" b="1"/>
              <a:t>（三）</a:t>
            </a:r>
            <a:r>
              <a:rPr lang="zh-CN" sz="2800" b="1"/>
              <a:t>对实践的指导力不够</a:t>
            </a:r>
            <a:endParaRPr lang="zh-CN" sz="2400">
              <a:latin typeface="楷体" panose="02010609060101010101" charset="-122"/>
              <a:ea typeface="楷体" panose="02010609060101010101" charset="-122"/>
            </a:endParaRPr>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3" name="文本框 2"/>
          <p:cNvSpPr txBox="1"/>
          <p:nvPr/>
        </p:nvSpPr>
        <p:spPr>
          <a:xfrm>
            <a:off x="113030" y="1734820"/>
            <a:ext cx="11852910" cy="4609465"/>
          </a:xfrm>
          <a:prstGeom prst="rect">
            <a:avLst/>
          </a:prstGeom>
          <a:noFill/>
        </p:spPr>
        <p:txBody>
          <a:bodyPr wrap="square" rtlCol="0">
            <a:spAutoFit/>
          </a:bodyPr>
          <a:p>
            <a:pPr algn="l" latinLnBrk="0">
              <a:lnSpc>
                <a:spcPct val="130000"/>
              </a:lnSpc>
              <a:buClrTx/>
              <a:buSzTx/>
              <a:buFontTx/>
            </a:pPr>
            <a:r>
              <a:rPr lang="zh-CN" altLang="en-US" sz="3200" b="1">
                <a:gradFill>
                  <a:gsLst>
                    <a:gs pos="21000">
                      <a:srgbClr val="53575C"/>
                    </a:gs>
                    <a:gs pos="88000">
                      <a:srgbClr val="C5C7CA"/>
                    </a:gs>
                  </a:gsLst>
                  <a:lin ang="5400000"/>
                </a:gradFill>
                <a:effectLst/>
                <a:latin typeface="楷体" panose="02010609060101010101" charset="-122"/>
                <a:ea typeface="楷体" panose="02010609060101010101" charset="-122"/>
              </a:rPr>
              <a:t>从教育学发展历史来看：</a:t>
            </a:r>
            <a:endParaRPr lang="zh-CN" altLang="en-US" sz="3200" b="1">
              <a:gradFill>
                <a:gsLst>
                  <a:gs pos="21000">
                    <a:srgbClr val="53575C"/>
                  </a:gs>
                  <a:gs pos="88000">
                    <a:srgbClr val="C5C7CA"/>
                  </a:gs>
                </a:gsLst>
                <a:lin ang="5400000"/>
              </a:gradFill>
              <a:effectLst/>
              <a:latin typeface="楷体" panose="02010609060101010101" charset="-122"/>
              <a:ea typeface="楷体" panose="02010609060101010101" charset="-122"/>
            </a:endParaRPr>
          </a:p>
          <a:p>
            <a:pPr marL="342900" indent="609600" latinLnBrk="0">
              <a:lnSpc>
                <a:spcPct val="150000"/>
              </a:lnSpc>
              <a:buFont typeface="Arial" panose="020B0604020202020204" pitchFamily="34" charset="0"/>
              <a:buChar char="•"/>
              <a:extLst>
                <a:ext uri="{35155182-B16C-46BC-9424-99874614C6A1}">
                  <wpsdc:indentchars xmlns:wpsdc="http://www.wps.cn/officeDocument/2017/drawingmlCustomData" val="200" checksum="4158780845"/>
                </a:ext>
              </a:extLst>
            </a:pPr>
            <a:r>
              <a:rPr lang="zh-CN" altLang="en-US" sz="2400">
                <a:latin typeface="宋体" panose="02010600030101010101" pitchFamily="2" charset="-122"/>
                <a:cs typeface="宋体" panose="02010600030101010101" pitchFamily="2" charset="-122"/>
              </a:rPr>
              <a:t>在教育学学科诞生早期，其与实践的联系较为密切。</a:t>
            </a:r>
            <a:endParaRPr lang="zh-CN" altLang="en-US" sz="2400">
              <a:latin typeface="宋体" panose="02010600030101010101" pitchFamily="2" charset="-122"/>
              <a:cs typeface="宋体" panose="02010600030101010101" pitchFamily="2" charset="-122"/>
            </a:endParaRPr>
          </a:p>
          <a:p>
            <a:pPr marL="342900" indent="609600" latinLnBrk="0">
              <a:lnSpc>
                <a:spcPct val="150000"/>
              </a:lnSpc>
              <a:buFont typeface="Arial" panose="020B0604020202020204" pitchFamily="34" charset="0"/>
              <a:buChar char="•"/>
              <a:extLst>
                <a:ext uri="{35155182-B16C-46BC-9424-99874614C6A1}">
                  <wpsdc:indentchars xmlns:wpsdc="http://www.wps.cn/officeDocument/2017/drawingmlCustomData" val="200" checksum="4158780845"/>
                </a:ext>
              </a:extLst>
            </a:pPr>
            <a:r>
              <a:rPr lang="zh-CN" altLang="en-US" sz="2400">
                <a:latin typeface="宋体" panose="02010600030101010101" pitchFamily="2" charset="-122"/>
                <a:cs typeface="宋体" panose="02010600030101010101" pitchFamily="2" charset="-122"/>
              </a:rPr>
              <a:t>20世纪初期美国教育学开始走上实证化道路，大学和研究机构中的研究者认识到提升自身地位的唯途径是建构逻辑严密的理论体系，而非关注解决实践中的问题。</a:t>
            </a:r>
            <a:endParaRPr lang="zh-CN" altLang="en-US" sz="2400">
              <a:latin typeface="宋体" panose="02010600030101010101" pitchFamily="2" charset="-122"/>
              <a:cs typeface="宋体" panose="02010600030101010101" pitchFamily="2" charset="-122"/>
            </a:endParaRPr>
          </a:p>
          <a:p>
            <a:pPr marL="342900" indent="609600" latinLnBrk="0">
              <a:lnSpc>
                <a:spcPct val="150000"/>
              </a:lnSpc>
              <a:buFont typeface="Arial" panose="020B0604020202020204" pitchFamily="34" charset="0"/>
              <a:buChar char="•"/>
              <a:extLst>
                <a:ext uri="{35155182-B16C-46BC-9424-99874614C6A1}">
                  <wpsdc:indentchars xmlns:wpsdc="http://www.wps.cn/officeDocument/2017/drawingmlCustomData" val="200" checksum="4158780845"/>
                </a:ext>
              </a:extLst>
            </a:pPr>
            <a:r>
              <a:rPr lang="zh-CN" altLang="en-US" sz="2400">
                <a:latin typeface="宋体" panose="02010600030101010101" pitchFamily="2" charset="-122"/>
                <a:cs typeface="宋体" panose="02010600030101010101" pitchFamily="2" charset="-122"/>
              </a:rPr>
              <a:t>20世纪60年代后，随着施瓦布、舍恩、舒尔曼等人的努力，美国教育学才开始逐渐转向、关注实践中的教育问题，吸纳在社会学等学科中较为成熟的研究方法对教育实践进行系统研究，在调查现实问题的过程中找到解决的办法，并尝试从中提升出理论，如施瓦布的实践理论、舍恩的反映性实践者、舒尔曼的学科教学知识等。</a:t>
            </a:r>
            <a:endParaRPr lang="zh-CN" altLang="en-US" sz="2400">
              <a:latin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75342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 专题八  </a:t>
            </a:r>
            <a:r>
              <a:rPr lang="zh-CN" altLang="en-US" sz="3200" b="1" dirty="0">
                <a:solidFill>
                  <a:schemeClr val="tx1">
                    <a:lumMod val="50000"/>
                    <a:lumOff val="50000"/>
                  </a:schemeClr>
                </a:solidFill>
                <a:latin typeface="Agency FB" panose="020B0503020202020204" pitchFamily="34" charset="0"/>
                <a:cs typeface="+mn-ea"/>
                <a:sym typeface="+mn-lt"/>
              </a:rPr>
              <a:t>发展具有中国气派的教育学</a:t>
            </a:r>
            <a:r>
              <a:rPr lang="zh-CN" altLang="zh-CN" sz="3200" b="1" dirty="0">
                <a:solidFill>
                  <a:schemeClr val="tx1">
                    <a:lumMod val="50000"/>
                    <a:lumOff val="50000"/>
                  </a:schemeClr>
                </a:solidFill>
                <a:latin typeface="Agency FB" panose="020B0503020202020204" pitchFamily="34" charset="0"/>
                <a:cs typeface="+mn-ea"/>
                <a:sym typeface="+mn-lt"/>
              </a:rPr>
              <a:t> </a:t>
            </a:r>
            <a:endParaRPr lang="zh-CN" altLang="zh-CN" sz="3200" b="1" dirty="0">
              <a:solidFill>
                <a:schemeClr val="tx1">
                  <a:lumMod val="50000"/>
                  <a:lumOff val="50000"/>
                </a:schemeClr>
              </a:solidFill>
              <a:latin typeface="Agency FB" panose="020B0503020202020204" pitchFamily="34" charset="0"/>
              <a:cs typeface="+mn-ea"/>
              <a:sym typeface="+mn-lt"/>
            </a:endParaRPr>
          </a:p>
        </p:txBody>
      </p:sp>
      <p:sp>
        <p:nvSpPr>
          <p:cNvPr id="2" name="文本框 1"/>
          <p:cNvSpPr txBox="1"/>
          <p:nvPr/>
        </p:nvSpPr>
        <p:spPr>
          <a:xfrm>
            <a:off x="1046189" y="1307805"/>
            <a:ext cx="9803219" cy="5636800"/>
          </a:xfrm>
          <a:prstGeom prst="rect">
            <a:avLst/>
          </a:prstGeom>
          <a:noFill/>
        </p:spPr>
        <p:txBody>
          <a:bodyPr wrap="square" rtlCol="0">
            <a:spAutoFit/>
          </a:bodyPr>
          <a:lstStyle/>
          <a:p>
            <a:pPr algn="just">
              <a:lnSpc>
                <a:spcPct val="130000"/>
              </a:lnSpc>
              <a:spcAft>
                <a:spcPts val="1200"/>
              </a:spcAft>
              <a:defRPr/>
            </a:pPr>
            <a:r>
              <a:rPr lang="zh-CN" altLang="en-US" sz="2800" dirty="0">
                <a:latin typeface="+mn-lt"/>
                <a:ea typeface="+mn-ea"/>
              </a:rPr>
              <a:t>（二）具有中国气派的教育学的典型特征</a:t>
            </a:r>
            <a:endParaRPr lang="zh-CN" altLang="en-US" sz="2800" dirty="0">
              <a:latin typeface="+mn-lt"/>
              <a:ea typeface="+mn-ea"/>
            </a:endParaRPr>
          </a:p>
          <a:p>
            <a:pPr marL="0" marR="0" lvl="0" indent="457200" algn="just" defTabSz="914400" rtl="0" eaLnBrk="1" fontAlgn="base" latinLnBrk="1" hangingPunct="0">
              <a:lnSpc>
                <a:spcPct val="150000"/>
              </a:lnSpc>
              <a:spcBef>
                <a:spcPct val="0"/>
              </a:spcBef>
              <a:spcAft>
                <a:spcPts val="1200"/>
              </a:spcAft>
              <a:buClrTx/>
              <a:buSzTx/>
              <a:buFontTx/>
              <a:buNone/>
              <a:defRPr/>
            </a:pPr>
            <a:r>
              <a:rPr lang="en-US" altLang="zh-CN" sz="2400" dirty="0"/>
              <a:t>3.</a:t>
            </a:r>
            <a:r>
              <a:rPr lang="zh-CN" altLang="en-US" sz="2400" dirty="0"/>
              <a:t>教育学应面向实践并服务于实践</a:t>
            </a:r>
            <a:endParaRPr lang="en-US" altLang="zh-CN" sz="24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400" dirty="0"/>
              <a:t>教育学应面向实践，以解决实践问题为方向，也只有面向教育实践解决实践问题，以在实践中培养人为旨归，教育学才能取得其应有的学科独立性，才能朝着良性的方向发展。</a:t>
            </a:r>
            <a:endParaRPr lang="en-US" altLang="zh-CN" sz="24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en-US" altLang="zh-CN" sz="2400" dirty="0"/>
              <a:t>4.</a:t>
            </a:r>
            <a:r>
              <a:rPr lang="zh-CN" altLang="en-US" sz="2400" dirty="0"/>
              <a:t>教育学应具有中国色彩</a:t>
            </a:r>
            <a:endParaRPr lang="en-US" altLang="zh-CN" sz="24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400" dirty="0"/>
              <a:t>教育只有在本民族文化的土壤中才能真正茁壮成长，教育思想和理论需要在中国扎根和成长，必须在中国古老的传统和文化中发掘生长的土壤。</a:t>
            </a:r>
            <a:endParaRPr lang="en-US" altLang="zh-CN" sz="2400" dirty="0"/>
          </a:p>
        </p:txBody>
      </p:sp>
      <p:cxnSp>
        <p:nvCxnSpPr>
          <p:cNvPr id="4" name="直接箭头连接符 3"/>
          <p:cNvCxnSpPr/>
          <p:nvPr/>
        </p:nvCxnSpPr>
        <p:spPr>
          <a:xfrm>
            <a:off x="829340" y="910213"/>
            <a:ext cx="666661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75342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 专题八  </a:t>
            </a:r>
            <a:r>
              <a:rPr lang="zh-CN" altLang="en-US" sz="3200" b="1" dirty="0">
                <a:solidFill>
                  <a:schemeClr val="tx1">
                    <a:lumMod val="50000"/>
                    <a:lumOff val="50000"/>
                  </a:schemeClr>
                </a:solidFill>
                <a:latin typeface="Agency FB" panose="020B0503020202020204" pitchFamily="34" charset="0"/>
                <a:cs typeface="+mn-ea"/>
                <a:sym typeface="+mn-lt"/>
              </a:rPr>
              <a:t>发展具有中国气派的教育学</a:t>
            </a:r>
            <a:r>
              <a:rPr lang="zh-CN" altLang="zh-CN" sz="3200" b="1" dirty="0">
                <a:solidFill>
                  <a:schemeClr val="tx1">
                    <a:lumMod val="50000"/>
                    <a:lumOff val="50000"/>
                  </a:schemeClr>
                </a:solidFill>
                <a:latin typeface="Agency FB" panose="020B0503020202020204" pitchFamily="34" charset="0"/>
                <a:cs typeface="+mn-ea"/>
                <a:sym typeface="+mn-lt"/>
              </a:rPr>
              <a:t> </a:t>
            </a:r>
            <a:endParaRPr lang="zh-CN" altLang="zh-CN" sz="3200" b="1" dirty="0">
              <a:solidFill>
                <a:schemeClr val="tx1">
                  <a:lumMod val="50000"/>
                  <a:lumOff val="50000"/>
                </a:schemeClr>
              </a:solidFill>
              <a:latin typeface="Agency FB" panose="020B0503020202020204" pitchFamily="34" charset="0"/>
              <a:cs typeface="+mn-ea"/>
              <a:sym typeface="+mn-lt"/>
            </a:endParaRPr>
          </a:p>
        </p:txBody>
      </p:sp>
      <p:sp>
        <p:nvSpPr>
          <p:cNvPr id="2" name="文本框 1"/>
          <p:cNvSpPr txBox="1"/>
          <p:nvPr/>
        </p:nvSpPr>
        <p:spPr>
          <a:xfrm>
            <a:off x="1046189" y="1307805"/>
            <a:ext cx="9803219" cy="4908651"/>
          </a:xfrm>
          <a:prstGeom prst="rect">
            <a:avLst/>
          </a:prstGeom>
          <a:noFill/>
        </p:spPr>
        <p:txBody>
          <a:bodyPr wrap="square" rtlCol="0">
            <a:spAutoFit/>
          </a:bodyPr>
          <a:lstStyle/>
          <a:p>
            <a:pPr algn="just">
              <a:lnSpc>
                <a:spcPct val="130000"/>
              </a:lnSpc>
              <a:spcAft>
                <a:spcPts val="1200"/>
              </a:spcAft>
              <a:defRPr/>
            </a:pPr>
            <a:r>
              <a:rPr lang="zh-CN" altLang="en-US" sz="2800" dirty="0">
                <a:latin typeface="+mn-lt"/>
                <a:ea typeface="+mn-ea"/>
              </a:rPr>
              <a:t>（二）具有中国气派的教育学的典型特征</a:t>
            </a:r>
            <a:endParaRPr lang="zh-CN" altLang="en-US" sz="2800" dirty="0">
              <a:latin typeface="+mn-lt"/>
              <a:ea typeface="+mn-ea"/>
            </a:endParaRPr>
          </a:p>
          <a:p>
            <a:pPr marL="0" marR="0" lvl="0" indent="457200" algn="just" defTabSz="914400" rtl="0" eaLnBrk="1" fontAlgn="base" latinLnBrk="1" hangingPunct="0">
              <a:lnSpc>
                <a:spcPct val="150000"/>
              </a:lnSpc>
              <a:spcBef>
                <a:spcPct val="0"/>
              </a:spcBef>
              <a:spcAft>
                <a:spcPts val="1200"/>
              </a:spcAft>
              <a:buClrTx/>
              <a:buSzTx/>
              <a:buFontTx/>
              <a:buNone/>
              <a:defRPr/>
            </a:pPr>
            <a:r>
              <a:rPr lang="en-US" altLang="zh-CN" sz="2000" dirty="0"/>
              <a:t>5.</a:t>
            </a:r>
            <a:r>
              <a:rPr lang="zh-CN" altLang="en-US" sz="2000" dirty="0"/>
              <a:t>教育学应具有批判精神</a:t>
            </a:r>
            <a:endParaRPr lang="en-US" altLang="zh-CN" sz="20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000" dirty="0"/>
              <a:t>批判远远不只是教育研究者必须使用的方法或手段，而且更为重要的是，批判必然成为教育研究者不可或缺的重要素质。</a:t>
            </a:r>
            <a:endParaRPr lang="en-US" altLang="zh-CN" sz="20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en-US" altLang="zh-CN" sz="2000" dirty="0"/>
              <a:t>6.</a:t>
            </a:r>
            <a:r>
              <a:rPr lang="zh-CN" altLang="en-US" sz="2000" dirty="0"/>
              <a:t>教育学应具有人文价值功能</a:t>
            </a:r>
            <a:endParaRPr lang="en-US" altLang="zh-CN" sz="20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000" dirty="0"/>
              <a:t>教育领域只有对人生和生活领域有更深入的研究和人文关怀，只有对教育自身发展逻辑和教育根本目的有更深入的了解，只有对我国教育传统、文化以及教育实践有更充分的认识，才能避免沦落为其他学科试验田的境地，并改变其在整个学科体系中处于边缘位置的地位，在有关人的学科中从边缘走向中心。</a:t>
            </a:r>
            <a:endParaRPr lang="en-US" altLang="zh-CN" sz="2000" dirty="0"/>
          </a:p>
        </p:txBody>
      </p:sp>
      <p:cxnSp>
        <p:nvCxnSpPr>
          <p:cNvPr id="4" name="直接箭头连接符 3"/>
          <p:cNvCxnSpPr/>
          <p:nvPr/>
        </p:nvCxnSpPr>
        <p:spPr>
          <a:xfrm>
            <a:off x="829340" y="910213"/>
            <a:ext cx="666661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189" y="325438"/>
            <a:ext cx="75342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tx1">
                    <a:lumMod val="50000"/>
                    <a:lumOff val="50000"/>
                  </a:schemeClr>
                </a:solidFill>
                <a:latin typeface="Agency FB" panose="020B0503020202020204" pitchFamily="34" charset="0"/>
              </a:rPr>
              <a:t> 专题八  </a:t>
            </a:r>
            <a:r>
              <a:rPr lang="zh-CN" altLang="en-US" sz="3200" b="1" dirty="0">
                <a:solidFill>
                  <a:schemeClr val="tx1">
                    <a:lumMod val="50000"/>
                    <a:lumOff val="50000"/>
                  </a:schemeClr>
                </a:solidFill>
                <a:latin typeface="Agency FB" panose="020B0503020202020204" pitchFamily="34" charset="0"/>
                <a:cs typeface="+mn-ea"/>
                <a:sym typeface="+mn-lt"/>
              </a:rPr>
              <a:t>发展具有中国气派的教育学</a:t>
            </a:r>
            <a:r>
              <a:rPr lang="zh-CN" altLang="zh-CN" sz="3200" b="1" dirty="0">
                <a:solidFill>
                  <a:schemeClr val="tx1">
                    <a:lumMod val="50000"/>
                    <a:lumOff val="50000"/>
                  </a:schemeClr>
                </a:solidFill>
                <a:latin typeface="Agency FB" panose="020B0503020202020204" pitchFamily="34" charset="0"/>
                <a:cs typeface="+mn-ea"/>
                <a:sym typeface="+mn-lt"/>
              </a:rPr>
              <a:t> </a:t>
            </a:r>
            <a:endParaRPr lang="zh-CN" altLang="zh-CN" sz="3200" b="1" dirty="0">
              <a:solidFill>
                <a:schemeClr val="tx1">
                  <a:lumMod val="50000"/>
                  <a:lumOff val="50000"/>
                </a:schemeClr>
              </a:solidFill>
              <a:latin typeface="Agency FB" panose="020B0503020202020204" pitchFamily="34" charset="0"/>
              <a:cs typeface="+mn-ea"/>
              <a:sym typeface="+mn-lt"/>
            </a:endParaRPr>
          </a:p>
        </p:txBody>
      </p:sp>
      <p:sp>
        <p:nvSpPr>
          <p:cNvPr id="2" name="文本框 1"/>
          <p:cNvSpPr txBox="1"/>
          <p:nvPr/>
        </p:nvSpPr>
        <p:spPr>
          <a:xfrm>
            <a:off x="1046189" y="1307805"/>
            <a:ext cx="9803219" cy="4351576"/>
          </a:xfrm>
          <a:prstGeom prst="rect">
            <a:avLst/>
          </a:prstGeom>
          <a:noFill/>
        </p:spPr>
        <p:txBody>
          <a:bodyPr wrap="square" rtlCol="0">
            <a:spAutoFit/>
          </a:bodyPr>
          <a:lstStyle/>
          <a:p>
            <a:pPr algn="just">
              <a:lnSpc>
                <a:spcPct val="130000"/>
              </a:lnSpc>
              <a:spcAft>
                <a:spcPts val="1200"/>
              </a:spcAft>
              <a:defRPr/>
            </a:pPr>
            <a:r>
              <a:rPr lang="zh-CN" altLang="en-US" sz="2800" dirty="0">
                <a:latin typeface="+mn-lt"/>
                <a:ea typeface="+mn-ea"/>
              </a:rPr>
              <a:t>（二）具有中国气派的教育学的典型特征</a:t>
            </a:r>
            <a:endParaRPr lang="zh-CN" altLang="en-US" sz="2800" dirty="0">
              <a:latin typeface="+mn-lt"/>
              <a:ea typeface="+mn-ea"/>
            </a:endParaRPr>
          </a:p>
          <a:p>
            <a:pPr marL="0" marR="0" lvl="0" indent="457200" algn="just" defTabSz="914400" rtl="0" eaLnBrk="1" fontAlgn="base" latinLnBrk="1" hangingPunct="0">
              <a:lnSpc>
                <a:spcPct val="150000"/>
              </a:lnSpc>
              <a:spcBef>
                <a:spcPct val="0"/>
              </a:spcBef>
              <a:spcAft>
                <a:spcPts val="1200"/>
              </a:spcAft>
              <a:buClrTx/>
              <a:buSzTx/>
              <a:buFontTx/>
              <a:buNone/>
              <a:defRPr/>
            </a:pPr>
            <a:r>
              <a:rPr lang="en-US" altLang="zh-CN" sz="2400" dirty="0"/>
              <a:t>7.</a:t>
            </a:r>
            <a:r>
              <a:rPr lang="zh-CN" altLang="en-US" sz="2400" dirty="0"/>
              <a:t>教育学研究团队化</a:t>
            </a:r>
            <a:endParaRPr lang="en-US" altLang="zh-CN" sz="2400" dirty="0"/>
          </a:p>
          <a:p>
            <a:pPr marL="0" marR="0" lvl="0" indent="457200" algn="just" defTabSz="914400" rtl="0" eaLnBrk="1" fontAlgn="base" latinLnBrk="1" hangingPunct="0">
              <a:lnSpc>
                <a:spcPct val="150000"/>
              </a:lnSpc>
              <a:spcBef>
                <a:spcPct val="0"/>
              </a:spcBef>
              <a:spcAft>
                <a:spcPts val="1200"/>
              </a:spcAft>
              <a:buClrTx/>
              <a:buSzTx/>
              <a:buFontTx/>
              <a:buNone/>
              <a:defRPr/>
            </a:pPr>
            <a:r>
              <a:rPr lang="zh-CN" altLang="en-US" sz="2400" dirty="0"/>
              <a:t>我国教育研究的真正出路在于转变现在的教育研究范式（基于大前提的纯粹的逻辑推演），而将教育研究的重心转向符合社会科学特征的实证研究（韦伯所提倡的理想类型），而研究范式的转变的一个非常重要的保障和趋势就是建立教育研究团队。</a:t>
            </a:r>
            <a:endParaRPr lang="en-US" altLang="zh-CN" sz="2400" dirty="0"/>
          </a:p>
          <a:p>
            <a:pPr marL="0" marR="0" lvl="0" indent="457200" algn="just" defTabSz="914400" rtl="0" eaLnBrk="1" fontAlgn="base" latinLnBrk="1" hangingPunct="0">
              <a:lnSpc>
                <a:spcPct val="150000"/>
              </a:lnSpc>
              <a:spcBef>
                <a:spcPct val="0"/>
              </a:spcBef>
              <a:spcAft>
                <a:spcPts val="1200"/>
              </a:spcAft>
              <a:buClrTx/>
              <a:buSzTx/>
              <a:buFontTx/>
              <a:buNone/>
              <a:defRPr/>
            </a:pPr>
            <a:endParaRPr lang="en-US" altLang="zh-CN" sz="2400" dirty="0">
              <a:latin typeface="楷体" panose="02010609060101010101" charset="-122"/>
              <a:ea typeface="楷体" panose="02010609060101010101" charset="-122"/>
            </a:endParaRPr>
          </a:p>
        </p:txBody>
      </p:sp>
      <p:cxnSp>
        <p:nvCxnSpPr>
          <p:cNvPr id="4" name="直接箭头连接符 3"/>
          <p:cNvCxnSpPr/>
          <p:nvPr/>
        </p:nvCxnSpPr>
        <p:spPr>
          <a:xfrm>
            <a:off x="829340" y="910213"/>
            <a:ext cx="666661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8025196" y="1145612"/>
            <a:ext cx="3105404" cy="3105404"/>
            <a:chOff x="4241219" y="1574800"/>
            <a:chExt cx="3594100" cy="3594100"/>
          </a:xfrm>
        </p:grpSpPr>
        <p:sp>
          <p:nvSpPr>
            <p:cNvPr id="72" name="椭圆 71"/>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1649" y="3210869"/>
            <a:ext cx="2530553" cy="2530553"/>
            <a:chOff x="4241219" y="1574800"/>
            <a:chExt cx="3594100" cy="3594100"/>
          </a:xfrm>
        </p:grpSpPr>
        <p:sp>
          <p:nvSpPr>
            <p:cNvPr id="42" name="椭圆 41"/>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2169323" y="2936095"/>
            <a:ext cx="1452080" cy="1452080"/>
            <a:chOff x="4241219" y="1574800"/>
            <a:chExt cx="3594100" cy="3594100"/>
          </a:xfrm>
        </p:grpSpPr>
        <p:sp>
          <p:nvSpPr>
            <p:cNvPr id="27" name="椭圆 26"/>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p:cNvGrpSpPr/>
          <p:nvPr/>
        </p:nvGrpSpPr>
        <p:grpSpPr>
          <a:xfrm>
            <a:off x="2175416" y="3778722"/>
            <a:ext cx="1866392" cy="1866392"/>
            <a:chOff x="4241219" y="1574800"/>
            <a:chExt cx="3594100" cy="3594100"/>
          </a:xfrm>
        </p:grpSpPr>
        <p:sp>
          <p:nvSpPr>
            <p:cNvPr id="57" name="椭圆 56"/>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椭圆 8"/>
          <p:cNvSpPr/>
          <p:nvPr/>
        </p:nvSpPr>
        <p:spPr>
          <a:xfrm>
            <a:off x="3305493" y="638497"/>
            <a:ext cx="5581014" cy="5581006"/>
          </a:xfrm>
          <a:prstGeom prst="ellipse">
            <a:avLst/>
          </a:prstGeom>
          <a:solidFill>
            <a:srgbClr val="FBF8EF"/>
          </a:solidFill>
          <a:ln>
            <a:solidFill>
              <a:schemeClr val="bg1">
                <a:lumMod val="65000"/>
              </a:schemeClr>
            </a:solidFill>
          </a:ln>
          <a:effectLst>
            <a:outerShdw blurRad="812800" dist="381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102100" y="1130300"/>
            <a:ext cx="330200" cy="330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8343900" y="4699000"/>
            <a:ext cx="330200" cy="330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6" name="组合 85"/>
          <p:cNvGrpSpPr/>
          <p:nvPr/>
        </p:nvGrpSpPr>
        <p:grpSpPr>
          <a:xfrm>
            <a:off x="10569599" y="2270517"/>
            <a:ext cx="1708011" cy="1708011"/>
            <a:chOff x="4241219" y="1574800"/>
            <a:chExt cx="3594100" cy="3594100"/>
          </a:xfrm>
        </p:grpSpPr>
        <p:sp>
          <p:nvSpPr>
            <p:cNvPr id="87" name="椭圆 86"/>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2" name="文本框 101"/>
          <p:cNvSpPr txBox="1"/>
          <p:nvPr/>
        </p:nvSpPr>
        <p:spPr>
          <a:xfrm>
            <a:off x="6623070" y="2286807"/>
            <a:ext cx="921385" cy="2213269"/>
          </a:xfrm>
          <a:prstGeom prst="rect">
            <a:avLst/>
          </a:prstGeom>
          <a:noFill/>
          <a:effectLst/>
        </p:spPr>
        <p:txBody>
          <a:bodyPr vert="eaVert" wrap="square" rtlCol="0">
            <a:spAutoFit/>
          </a:bodyPr>
          <a:lstStyle/>
          <a:p>
            <a:pPr algn="ctr"/>
            <a:r>
              <a:rPr lang="zh-CN" altLang="en-US" sz="4800" dirty="0">
                <a:solidFill>
                  <a:schemeClr val="tx1">
                    <a:lumMod val="75000"/>
                    <a:lumOff val="25000"/>
                  </a:schemeClr>
                </a:solidFill>
                <a:latin typeface="微软雅黑 Light" panose="020B0502040204020203" pitchFamily="34" charset="-122"/>
                <a:ea typeface="微软雅黑 Light" panose="020B0502040204020203" pitchFamily="34" charset="-122"/>
                <a:cs typeface="Kartika" panose="02020503030404060203" pitchFamily="18" charset="0"/>
              </a:rPr>
              <a:t>感     谢</a:t>
            </a:r>
            <a:endParaRPr lang="zh-CN" altLang="en-US" sz="4800" dirty="0">
              <a:solidFill>
                <a:schemeClr val="tx1">
                  <a:lumMod val="75000"/>
                  <a:lumOff val="25000"/>
                </a:schemeClr>
              </a:solidFill>
              <a:latin typeface="微软雅黑 Light" panose="020B0502040204020203" pitchFamily="34" charset="-122"/>
              <a:ea typeface="微软雅黑 Light" panose="020B0502040204020203" pitchFamily="34" charset="-122"/>
              <a:cs typeface="Kartika" panose="02020503030404060203" pitchFamily="18" charset="0"/>
            </a:endParaRPr>
          </a:p>
        </p:txBody>
      </p:sp>
      <p:sp>
        <p:nvSpPr>
          <p:cNvPr id="104" name="TextBox 64"/>
          <p:cNvSpPr>
            <a:spLocks noChangeArrowheads="1"/>
          </p:cNvSpPr>
          <p:nvPr/>
        </p:nvSpPr>
        <p:spPr bwMode="auto">
          <a:xfrm>
            <a:off x="5720292" y="1409701"/>
            <a:ext cx="615553" cy="4223644"/>
          </a:xfrm>
          <a:prstGeom prst="rect">
            <a:avLst/>
          </a:prstGeom>
          <a:noFill/>
          <a:ln w="9525">
            <a:noFill/>
            <a:miter lim="800000"/>
          </a:ln>
        </p:spPr>
        <p:txBody>
          <a:bodyPr vert="eaVert" wrap="square" lIns="91440" tIns="45720" rIns="91440" bIns="45720">
            <a:spAutoFit/>
          </a:bodyPr>
          <a:lstStyle/>
          <a:p>
            <a:pPr algn="dist"/>
            <a:r>
              <a:rPr lang="en-US" altLang="zh-CN" sz="2800" dirty="0">
                <a:solidFill>
                  <a:schemeClr val="tx1">
                    <a:lumMod val="65000"/>
                    <a:lumOff val="35000"/>
                  </a:schemeClr>
                </a:solidFill>
                <a:latin typeface="思源黑体 CN ExtraLight" panose="020B0200000000000000" pitchFamily="34" charset="-122"/>
                <a:ea typeface="思源黑体 CN ExtraLight" panose="020B0200000000000000" pitchFamily="34" charset="-122"/>
                <a:cs typeface="+mn-ea"/>
                <a:sym typeface="+mn-lt"/>
              </a:rPr>
              <a:t>THANKS FOR WATCHING</a:t>
            </a:r>
            <a:endParaRPr lang="zh-CN" altLang="en-US" sz="2800" dirty="0">
              <a:solidFill>
                <a:schemeClr val="tx1">
                  <a:lumMod val="65000"/>
                  <a:lumOff val="35000"/>
                </a:schemeClr>
              </a:solidFill>
              <a:latin typeface="思源黑体 CN ExtraLight" panose="020B0200000000000000" pitchFamily="34" charset="-122"/>
              <a:ea typeface="思源黑体 CN ExtraLight" panose="020B0200000000000000" pitchFamily="34" charset="-122"/>
              <a:cs typeface="+mn-ea"/>
              <a:sym typeface="+mn-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30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100"/>
                                      </p:stCondLst>
                                      <p:childTnLst>
                                        <p:set>
                                          <p:cBhvr>
                                            <p:cTn id="18" dur="1" fill="hold">
                                              <p:stCondLst>
                                                <p:cond delay="0"/>
                                              </p:stCondLst>
                                            </p:cTn>
                                            <p:tgtEl>
                                              <p:spTgt spid="56"/>
                                            </p:tgtEl>
                                            <p:attrNameLst>
                                              <p:attrName>style.visibility</p:attrName>
                                            </p:attrNameLst>
                                          </p:cBhvr>
                                          <p:to>
                                            <p:strVal val="visible"/>
                                          </p:to>
                                        </p:set>
                                        <p:anim calcmode="lin" valueType="num">
                                          <p:cBhvr>
                                            <p:cTn id="19" dur="1000" fill="hold"/>
                                            <p:tgtEl>
                                              <p:spTgt spid="56"/>
                                            </p:tgtEl>
                                            <p:attrNameLst>
                                              <p:attrName>ppt_w</p:attrName>
                                            </p:attrNameLst>
                                          </p:cBhvr>
                                          <p:tavLst>
                                            <p:tav tm="0">
                                              <p:val>
                                                <p:fltVal val="0"/>
                                              </p:val>
                                            </p:tav>
                                            <p:tav tm="100000">
                                              <p:val>
                                                <p:strVal val="#ppt_w"/>
                                              </p:val>
                                            </p:tav>
                                          </p:tavLst>
                                        </p:anim>
                                        <p:anim calcmode="lin" valueType="num">
                                          <p:cBhvr>
                                            <p:cTn id="20" dur="1000" fill="hold"/>
                                            <p:tgtEl>
                                              <p:spTgt spid="56"/>
                                            </p:tgtEl>
                                            <p:attrNameLst>
                                              <p:attrName>ppt_h</p:attrName>
                                            </p:attrNameLst>
                                          </p:cBhvr>
                                          <p:tavLst>
                                            <p:tav tm="0">
                                              <p:val>
                                                <p:fltVal val="0"/>
                                              </p:val>
                                            </p:tav>
                                            <p:tav tm="100000">
                                              <p:val>
                                                <p:strVal val="#ppt_h"/>
                                              </p:val>
                                            </p:tav>
                                          </p:tavLst>
                                        </p:anim>
                                        <p:anim calcmode="lin" valueType="num">
                                          <p:cBhvr>
                                            <p:cTn id="21" dur="1000" fill="hold"/>
                                            <p:tgtEl>
                                              <p:spTgt spid="56"/>
                                            </p:tgtEl>
                                            <p:attrNameLst>
                                              <p:attrName>style.rotation</p:attrName>
                                            </p:attrNameLst>
                                          </p:cBhvr>
                                          <p:tavLst>
                                            <p:tav tm="0">
                                              <p:val>
                                                <p:fltVal val="90"/>
                                              </p:val>
                                            </p:tav>
                                            <p:tav tm="100000">
                                              <p:val>
                                                <p:fltVal val="0"/>
                                              </p:val>
                                            </p:tav>
                                          </p:tavLst>
                                        </p:anim>
                                        <p:animEffect transition="in" filter="fade">
                                          <p:cBhvr>
                                            <p:cTn id="22" dur="1000"/>
                                            <p:tgtEl>
                                              <p:spTgt spid="56"/>
                                            </p:tgtEl>
                                          </p:cBhvr>
                                        </p:animEffect>
                                      </p:childTnLst>
                                    </p:cTn>
                                  </p:par>
                                  <p:par>
                                    <p:cTn id="23" presetID="31" presetClass="entr" presetSubtype="0" fill="hold" nodeType="withEffect">
                                      <p:stCondLst>
                                        <p:cond delay="200"/>
                                      </p:stCondLst>
                                      <p:childTnLst>
                                        <p:set>
                                          <p:cBhvr>
                                            <p:cTn id="24" dur="1" fill="hold">
                                              <p:stCondLst>
                                                <p:cond delay="0"/>
                                              </p:stCondLst>
                                            </p:cTn>
                                            <p:tgtEl>
                                              <p:spTgt spid="41"/>
                                            </p:tgtEl>
                                            <p:attrNameLst>
                                              <p:attrName>style.visibility</p:attrName>
                                            </p:attrNameLst>
                                          </p:cBhvr>
                                          <p:to>
                                            <p:strVal val="visible"/>
                                          </p:to>
                                        </p:set>
                                        <p:anim calcmode="lin" valueType="num">
                                          <p:cBhvr>
                                            <p:cTn id="25" dur="1000" fill="hold"/>
                                            <p:tgtEl>
                                              <p:spTgt spid="41"/>
                                            </p:tgtEl>
                                            <p:attrNameLst>
                                              <p:attrName>ppt_w</p:attrName>
                                            </p:attrNameLst>
                                          </p:cBhvr>
                                          <p:tavLst>
                                            <p:tav tm="0">
                                              <p:val>
                                                <p:fltVal val="0"/>
                                              </p:val>
                                            </p:tav>
                                            <p:tav tm="100000">
                                              <p:val>
                                                <p:strVal val="#ppt_w"/>
                                              </p:val>
                                            </p:tav>
                                          </p:tavLst>
                                        </p:anim>
                                        <p:anim calcmode="lin" valueType="num">
                                          <p:cBhvr>
                                            <p:cTn id="26" dur="1000" fill="hold"/>
                                            <p:tgtEl>
                                              <p:spTgt spid="41"/>
                                            </p:tgtEl>
                                            <p:attrNameLst>
                                              <p:attrName>ppt_h</p:attrName>
                                            </p:attrNameLst>
                                          </p:cBhvr>
                                          <p:tavLst>
                                            <p:tav tm="0">
                                              <p:val>
                                                <p:fltVal val="0"/>
                                              </p:val>
                                            </p:tav>
                                            <p:tav tm="100000">
                                              <p:val>
                                                <p:strVal val="#ppt_h"/>
                                              </p:val>
                                            </p:tav>
                                          </p:tavLst>
                                        </p:anim>
                                        <p:anim calcmode="lin" valueType="num">
                                          <p:cBhvr>
                                            <p:cTn id="27" dur="1000" fill="hold"/>
                                            <p:tgtEl>
                                              <p:spTgt spid="41"/>
                                            </p:tgtEl>
                                            <p:attrNameLst>
                                              <p:attrName>style.rotation</p:attrName>
                                            </p:attrNameLst>
                                          </p:cBhvr>
                                          <p:tavLst>
                                            <p:tav tm="0">
                                              <p:val>
                                                <p:fltVal val="90"/>
                                              </p:val>
                                            </p:tav>
                                            <p:tav tm="100000">
                                              <p:val>
                                                <p:fltVal val="0"/>
                                              </p:val>
                                            </p:tav>
                                          </p:tavLst>
                                        </p:anim>
                                        <p:animEffect transition="in" filter="fade">
                                          <p:cBhvr>
                                            <p:cTn id="28" dur="1000"/>
                                            <p:tgtEl>
                                              <p:spTgt spid="41"/>
                                            </p:tgtEl>
                                          </p:cBhvr>
                                        </p:animEffect>
                                      </p:childTnLst>
                                    </p:cTn>
                                  </p:par>
                                  <p:par>
                                    <p:cTn id="29" presetID="31" presetClass="entr" presetSubtype="0" fill="hold" nodeType="withEffect">
                                      <p:stCondLst>
                                        <p:cond delay="300"/>
                                      </p:stCondLst>
                                      <p:childTnLst>
                                        <p:set>
                                          <p:cBhvr>
                                            <p:cTn id="30" dur="1" fill="hold">
                                              <p:stCondLst>
                                                <p:cond delay="0"/>
                                              </p:stCondLst>
                                            </p:cTn>
                                            <p:tgtEl>
                                              <p:spTgt spid="71"/>
                                            </p:tgtEl>
                                            <p:attrNameLst>
                                              <p:attrName>style.visibility</p:attrName>
                                            </p:attrNameLst>
                                          </p:cBhvr>
                                          <p:to>
                                            <p:strVal val="visible"/>
                                          </p:to>
                                        </p:set>
                                        <p:anim calcmode="lin" valueType="num">
                                          <p:cBhvr>
                                            <p:cTn id="31" dur="1000" fill="hold"/>
                                            <p:tgtEl>
                                              <p:spTgt spid="71"/>
                                            </p:tgtEl>
                                            <p:attrNameLst>
                                              <p:attrName>ppt_w</p:attrName>
                                            </p:attrNameLst>
                                          </p:cBhvr>
                                          <p:tavLst>
                                            <p:tav tm="0">
                                              <p:val>
                                                <p:fltVal val="0"/>
                                              </p:val>
                                            </p:tav>
                                            <p:tav tm="100000">
                                              <p:val>
                                                <p:strVal val="#ppt_w"/>
                                              </p:val>
                                            </p:tav>
                                          </p:tavLst>
                                        </p:anim>
                                        <p:anim calcmode="lin" valueType="num">
                                          <p:cBhvr>
                                            <p:cTn id="32" dur="1000" fill="hold"/>
                                            <p:tgtEl>
                                              <p:spTgt spid="71"/>
                                            </p:tgtEl>
                                            <p:attrNameLst>
                                              <p:attrName>ppt_h</p:attrName>
                                            </p:attrNameLst>
                                          </p:cBhvr>
                                          <p:tavLst>
                                            <p:tav tm="0">
                                              <p:val>
                                                <p:fltVal val="0"/>
                                              </p:val>
                                            </p:tav>
                                            <p:tav tm="100000">
                                              <p:val>
                                                <p:strVal val="#ppt_h"/>
                                              </p:val>
                                            </p:tav>
                                          </p:tavLst>
                                        </p:anim>
                                        <p:anim calcmode="lin" valueType="num">
                                          <p:cBhvr>
                                            <p:cTn id="33" dur="1000" fill="hold"/>
                                            <p:tgtEl>
                                              <p:spTgt spid="71"/>
                                            </p:tgtEl>
                                            <p:attrNameLst>
                                              <p:attrName>style.rotation</p:attrName>
                                            </p:attrNameLst>
                                          </p:cBhvr>
                                          <p:tavLst>
                                            <p:tav tm="0">
                                              <p:val>
                                                <p:fltVal val="90"/>
                                              </p:val>
                                            </p:tav>
                                            <p:tav tm="100000">
                                              <p:val>
                                                <p:fltVal val="0"/>
                                              </p:val>
                                            </p:tav>
                                          </p:tavLst>
                                        </p:anim>
                                        <p:animEffect transition="in" filter="fade">
                                          <p:cBhvr>
                                            <p:cTn id="34" dur="1000"/>
                                            <p:tgtEl>
                                              <p:spTgt spid="71"/>
                                            </p:tgtEl>
                                          </p:cBhvr>
                                        </p:animEffect>
                                      </p:childTnLst>
                                    </p:cTn>
                                  </p:par>
                                  <p:par>
                                    <p:cTn id="35" presetID="31" presetClass="entr" presetSubtype="0" fill="hold" nodeType="withEffect">
                                      <p:stCondLst>
                                        <p:cond delay="100"/>
                                      </p:stCondLst>
                                      <p:childTnLst>
                                        <p:set>
                                          <p:cBhvr>
                                            <p:cTn id="36" dur="1" fill="hold">
                                              <p:stCondLst>
                                                <p:cond delay="0"/>
                                              </p:stCondLst>
                                            </p:cTn>
                                            <p:tgtEl>
                                              <p:spTgt spid="86"/>
                                            </p:tgtEl>
                                            <p:attrNameLst>
                                              <p:attrName>style.visibility</p:attrName>
                                            </p:attrNameLst>
                                          </p:cBhvr>
                                          <p:to>
                                            <p:strVal val="visible"/>
                                          </p:to>
                                        </p:set>
                                        <p:anim calcmode="lin" valueType="num">
                                          <p:cBhvr>
                                            <p:cTn id="37" dur="1000" fill="hold"/>
                                            <p:tgtEl>
                                              <p:spTgt spid="86"/>
                                            </p:tgtEl>
                                            <p:attrNameLst>
                                              <p:attrName>ppt_w</p:attrName>
                                            </p:attrNameLst>
                                          </p:cBhvr>
                                          <p:tavLst>
                                            <p:tav tm="0">
                                              <p:val>
                                                <p:fltVal val="0"/>
                                              </p:val>
                                            </p:tav>
                                            <p:tav tm="100000">
                                              <p:val>
                                                <p:strVal val="#ppt_w"/>
                                              </p:val>
                                            </p:tav>
                                          </p:tavLst>
                                        </p:anim>
                                        <p:anim calcmode="lin" valueType="num">
                                          <p:cBhvr>
                                            <p:cTn id="38" dur="1000" fill="hold"/>
                                            <p:tgtEl>
                                              <p:spTgt spid="86"/>
                                            </p:tgtEl>
                                            <p:attrNameLst>
                                              <p:attrName>ppt_h</p:attrName>
                                            </p:attrNameLst>
                                          </p:cBhvr>
                                          <p:tavLst>
                                            <p:tav tm="0">
                                              <p:val>
                                                <p:fltVal val="0"/>
                                              </p:val>
                                            </p:tav>
                                            <p:tav tm="100000">
                                              <p:val>
                                                <p:strVal val="#ppt_h"/>
                                              </p:val>
                                            </p:tav>
                                          </p:tavLst>
                                        </p:anim>
                                        <p:anim calcmode="lin" valueType="num">
                                          <p:cBhvr>
                                            <p:cTn id="39" dur="1000" fill="hold"/>
                                            <p:tgtEl>
                                              <p:spTgt spid="86"/>
                                            </p:tgtEl>
                                            <p:attrNameLst>
                                              <p:attrName>style.rotation</p:attrName>
                                            </p:attrNameLst>
                                          </p:cBhvr>
                                          <p:tavLst>
                                            <p:tav tm="0">
                                              <p:val>
                                                <p:fltVal val="90"/>
                                              </p:val>
                                            </p:tav>
                                            <p:tav tm="100000">
                                              <p:val>
                                                <p:fltVal val="0"/>
                                              </p:val>
                                            </p:tav>
                                          </p:tavLst>
                                        </p:anim>
                                        <p:animEffect transition="in" filter="fade">
                                          <p:cBhvr>
                                            <p:cTn id="40" dur="1000"/>
                                            <p:tgtEl>
                                              <p:spTgt spid="86"/>
                                            </p:tgtEl>
                                          </p:cBhvr>
                                        </p:animEffect>
                                      </p:childTnLst>
                                    </p:cTn>
                                  </p:par>
                                </p:childTnLst>
                              </p:cTn>
                            </p:par>
                            <p:par>
                              <p:cTn id="41" fill="hold">
                                <p:stCondLst>
                                  <p:cond delay="1000"/>
                                </p:stCondLst>
                                <p:childTnLst>
                                  <p:par>
                                    <p:cTn id="42" presetID="56" presetClass="entr" presetSubtype="0" fill="hold" grpId="0" nodeType="afterEffect">
                                      <p:stCondLst>
                                        <p:cond delay="0"/>
                                      </p:stCondLst>
                                      <p:iterate type="lt">
                                        <p:tmPct val="10000"/>
                                      </p:iterate>
                                      <p:childTnLst>
                                        <p:set>
                                          <p:cBhvr>
                                            <p:cTn id="43" dur="1" fill="hold">
                                              <p:stCondLst>
                                                <p:cond delay="0"/>
                                              </p:stCondLst>
                                            </p:cTn>
                                            <p:tgtEl>
                                              <p:spTgt spid="102"/>
                                            </p:tgtEl>
                                            <p:attrNameLst>
                                              <p:attrName>style.visibility</p:attrName>
                                            </p:attrNameLst>
                                          </p:cBhvr>
                                          <p:to>
                                            <p:strVal val="visible"/>
                                          </p:to>
                                        </p:set>
                                        <p:anim by="(-#ppt_w*2)" calcmode="lin" valueType="num">
                                          <p:cBhvr rctx="PPT">
                                            <p:cTn id="44" dur="500" autoRev="1" fill="hold">
                                              <p:stCondLst>
                                                <p:cond delay="0"/>
                                              </p:stCondLst>
                                            </p:cTn>
                                            <p:tgtEl>
                                              <p:spTgt spid="102"/>
                                            </p:tgtEl>
                                            <p:attrNameLst>
                                              <p:attrName>ppt_w</p:attrName>
                                            </p:attrNameLst>
                                          </p:cBhvr>
                                        </p:anim>
                                        <p:anim by="(#ppt_w*0.50)" calcmode="lin" valueType="num">
                                          <p:cBhvr>
                                            <p:cTn id="45" dur="500" decel="50000" autoRev="1" fill="hold">
                                              <p:stCondLst>
                                                <p:cond delay="0"/>
                                              </p:stCondLst>
                                            </p:cTn>
                                            <p:tgtEl>
                                              <p:spTgt spid="102"/>
                                            </p:tgtEl>
                                            <p:attrNameLst>
                                              <p:attrName>ppt_x</p:attrName>
                                            </p:attrNameLst>
                                          </p:cBhvr>
                                        </p:anim>
                                        <p:anim from="(-#ppt_h/2)" to="(#ppt_y)" calcmode="lin" valueType="num">
                                          <p:cBhvr>
                                            <p:cTn id="46" dur="1000" fill="hold">
                                              <p:stCondLst>
                                                <p:cond delay="0"/>
                                              </p:stCondLst>
                                            </p:cTn>
                                            <p:tgtEl>
                                              <p:spTgt spid="102"/>
                                            </p:tgtEl>
                                            <p:attrNameLst>
                                              <p:attrName>ppt_y</p:attrName>
                                            </p:attrNameLst>
                                          </p:cBhvr>
                                        </p:anim>
                                        <p:animRot by="21600000">
                                          <p:cBhvr>
                                            <p:cTn id="47" dur="1000" fill="hold">
                                              <p:stCondLst>
                                                <p:cond delay="0"/>
                                              </p:stCondLst>
                                            </p:cTn>
                                            <p:tgtEl>
                                              <p:spTgt spid="102"/>
                                            </p:tgtEl>
                                            <p:attrNameLst>
                                              <p:attrName>r</p:attrName>
                                            </p:attrNameLst>
                                          </p:cBhvr>
                                        </p:animRot>
                                      </p:childTnLst>
                                    </p:cTn>
                                  </p:par>
                                  <p:par>
                                    <p:cTn id="48" presetID="31"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1000" fill="hold"/>
                                            <p:tgtEl>
                                              <p:spTgt spid="10"/>
                                            </p:tgtEl>
                                            <p:attrNameLst>
                                              <p:attrName>ppt_w</p:attrName>
                                            </p:attrNameLst>
                                          </p:cBhvr>
                                          <p:tavLst>
                                            <p:tav tm="0">
                                              <p:val>
                                                <p:fltVal val="0"/>
                                              </p:val>
                                            </p:tav>
                                            <p:tav tm="100000">
                                              <p:val>
                                                <p:strVal val="#ppt_w"/>
                                              </p:val>
                                            </p:tav>
                                          </p:tavLst>
                                        </p:anim>
                                        <p:anim calcmode="lin" valueType="num">
                                          <p:cBhvr>
                                            <p:cTn id="51" dur="1000" fill="hold"/>
                                            <p:tgtEl>
                                              <p:spTgt spid="10"/>
                                            </p:tgtEl>
                                            <p:attrNameLst>
                                              <p:attrName>ppt_h</p:attrName>
                                            </p:attrNameLst>
                                          </p:cBhvr>
                                          <p:tavLst>
                                            <p:tav tm="0">
                                              <p:val>
                                                <p:fltVal val="0"/>
                                              </p:val>
                                            </p:tav>
                                            <p:tav tm="100000">
                                              <p:val>
                                                <p:strVal val="#ppt_h"/>
                                              </p:val>
                                            </p:tav>
                                          </p:tavLst>
                                        </p:anim>
                                        <p:anim calcmode="lin" valueType="num">
                                          <p:cBhvr>
                                            <p:cTn id="52" dur="1000" fill="hold"/>
                                            <p:tgtEl>
                                              <p:spTgt spid="10"/>
                                            </p:tgtEl>
                                            <p:attrNameLst>
                                              <p:attrName>style.rotation</p:attrName>
                                            </p:attrNameLst>
                                          </p:cBhvr>
                                          <p:tavLst>
                                            <p:tav tm="0">
                                              <p:val>
                                                <p:fltVal val="90"/>
                                              </p:val>
                                            </p:tav>
                                            <p:tav tm="100000">
                                              <p:val>
                                                <p:fltVal val="0"/>
                                              </p:val>
                                            </p:tav>
                                          </p:tavLst>
                                        </p:anim>
                                        <p:animEffect transition="in" filter="fade">
                                          <p:cBhvr>
                                            <p:cTn id="53" dur="1000"/>
                                            <p:tgtEl>
                                              <p:spTgt spid="10"/>
                                            </p:tgtEl>
                                          </p:cBhvr>
                                        </p:animEffect>
                                      </p:childTnLst>
                                    </p:cTn>
                                  </p:par>
                                  <p:par>
                                    <p:cTn id="54" presetID="31" presetClass="entr" presetSubtype="0" fill="hold" grpId="0" nodeType="withEffect">
                                      <p:stCondLst>
                                        <p:cond delay="10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1600"/>
                                </p:stCondLst>
                                <p:childTnLst>
                                  <p:par>
                                    <p:cTn id="61" presetID="2" presetClass="entr" presetSubtype="12" accel="38000" fill="hold" grpId="0" nodeType="afterEffect" p14:presetBounceEnd="64000">
                                      <p:stCondLst>
                                        <p:cond delay="0"/>
                                      </p:stCondLst>
                                      <p:iterate type="lt">
                                        <p:tmPct val="10000"/>
                                      </p:iterate>
                                      <p:childTnLst>
                                        <p:set>
                                          <p:cBhvr>
                                            <p:cTn id="62" dur="1" fill="hold">
                                              <p:stCondLst>
                                                <p:cond delay="0"/>
                                              </p:stCondLst>
                                            </p:cTn>
                                            <p:tgtEl>
                                              <p:spTgt spid="104"/>
                                            </p:tgtEl>
                                            <p:attrNameLst>
                                              <p:attrName>style.visibility</p:attrName>
                                            </p:attrNameLst>
                                          </p:cBhvr>
                                          <p:to>
                                            <p:strVal val="visible"/>
                                          </p:to>
                                        </p:set>
                                        <p:anim calcmode="lin" valueType="num" p14:bounceEnd="64000">
                                          <p:cBhvr additive="base">
                                            <p:cTn id="63" dur="750" fill="hold"/>
                                            <p:tgtEl>
                                              <p:spTgt spid="104"/>
                                            </p:tgtEl>
                                            <p:attrNameLst>
                                              <p:attrName>ppt_x</p:attrName>
                                            </p:attrNameLst>
                                          </p:cBhvr>
                                          <p:tavLst>
                                            <p:tav tm="0">
                                              <p:val>
                                                <p:strVal val="0-#ppt_w/2"/>
                                              </p:val>
                                            </p:tav>
                                            <p:tav tm="100000">
                                              <p:val>
                                                <p:strVal val="#ppt_x"/>
                                              </p:val>
                                            </p:tav>
                                          </p:tavLst>
                                        </p:anim>
                                        <p:anim calcmode="lin" valueType="num" p14:bounceEnd="64000">
                                          <p:cBhvr additive="base">
                                            <p:cTn id="64" dur="75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02" grpId="0" bldLvl="0" animBg="1"/>
          <p:bldP spid="10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30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100"/>
                                      </p:stCondLst>
                                      <p:childTnLst>
                                        <p:set>
                                          <p:cBhvr>
                                            <p:cTn id="18" dur="1" fill="hold">
                                              <p:stCondLst>
                                                <p:cond delay="0"/>
                                              </p:stCondLst>
                                            </p:cTn>
                                            <p:tgtEl>
                                              <p:spTgt spid="56"/>
                                            </p:tgtEl>
                                            <p:attrNameLst>
                                              <p:attrName>style.visibility</p:attrName>
                                            </p:attrNameLst>
                                          </p:cBhvr>
                                          <p:to>
                                            <p:strVal val="visible"/>
                                          </p:to>
                                        </p:set>
                                        <p:anim calcmode="lin" valueType="num">
                                          <p:cBhvr>
                                            <p:cTn id="19" dur="1000" fill="hold"/>
                                            <p:tgtEl>
                                              <p:spTgt spid="56"/>
                                            </p:tgtEl>
                                            <p:attrNameLst>
                                              <p:attrName>ppt_w</p:attrName>
                                            </p:attrNameLst>
                                          </p:cBhvr>
                                          <p:tavLst>
                                            <p:tav tm="0">
                                              <p:val>
                                                <p:fltVal val="0"/>
                                              </p:val>
                                            </p:tav>
                                            <p:tav tm="100000">
                                              <p:val>
                                                <p:strVal val="#ppt_w"/>
                                              </p:val>
                                            </p:tav>
                                          </p:tavLst>
                                        </p:anim>
                                        <p:anim calcmode="lin" valueType="num">
                                          <p:cBhvr>
                                            <p:cTn id="20" dur="1000" fill="hold"/>
                                            <p:tgtEl>
                                              <p:spTgt spid="56"/>
                                            </p:tgtEl>
                                            <p:attrNameLst>
                                              <p:attrName>ppt_h</p:attrName>
                                            </p:attrNameLst>
                                          </p:cBhvr>
                                          <p:tavLst>
                                            <p:tav tm="0">
                                              <p:val>
                                                <p:fltVal val="0"/>
                                              </p:val>
                                            </p:tav>
                                            <p:tav tm="100000">
                                              <p:val>
                                                <p:strVal val="#ppt_h"/>
                                              </p:val>
                                            </p:tav>
                                          </p:tavLst>
                                        </p:anim>
                                        <p:anim calcmode="lin" valueType="num">
                                          <p:cBhvr>
                                            <p:cTn id="21" dur="1000" fill="hold"/>
                                            <p:tgtEl>
                                              <p:spTgt spid="56"/>
                                            </p:tgtEl>
                                            <p:attrNameLst>
                                              <p:attrName>style.rotation</p:attrName>
                                            </p:attrNameLst>
                                          </p:cBhvr>
                                          <p:tavLst>
                                            <p:tav tm="0">
                                              <p:val>
                                                <p:fltVal val="90"/>
                                              </p:val>
                                            </p:tav>
                                            <p:tav tm="100000">
                                              <p:val>
                                                <p:fltVal val="0"/>
                                              </p:val>
                                            </p:tav>
                                          </p:tavLst>
                                        </p:anim>
                                        <p:animEffect transition="in" filter="fade">
                                          <p:cBhvr>
                                            <p:cTn id="22" dur="1000"/>
                                            <p:tgtEl>
                                              <p:spTgt spid="56"/>
                                            </p:tgtEl>
                                          </p:cBhvr>
                                        </p:animEffect>
                                      </p:childTnLst>
                                    </p:cTn>
                                  </p:par>
                                  <p:par>
                                    <p:cTn id="23" presetID="31" presetClass="entr" presetSubtype="0" fill="hold" nodeType="withEffect">
                                      <p:stCondLst>
                                        <p:cond delay="200"/>
                                      </p:stCondLst>
                                      <p:childTnLst>
                                        <p:set>
                                          <p:cBhvr>
                                            <p:cTn id="24" dur="1" fill="hold">
                                              <p:stCondLst>
                                                <p:cond delay="0"/>
                                              </p:stCondLst>
                                            </p:cTn>
                                            <p:tgtEl>
                                              <p:spTgt spid="41"/>
                                            </p:tgtEl>
                                            <p:attrNameLst>
                                              <p:attrName>style.visibility</p:attrName>
                                            </p:attrNameLst>
                                          </p:cBhvr>
                                          <p:to>
                                            <p:strVal val="visible"/>
                                          </p:to>
                                        </p:set>
                                        <p:anim calcmode="lin" valueType="num">
                                          <p:cBhvr>
                                            <p:cTn id="25" dur="1000" fill="hold"/>
                                            <p:tgtEl>
                                              <p:spTgt spid="41"/>
                                            </p:tgtEl>
                                            <p:attrNameLst>
                                              <p:attrName>ppt_w</p:attrName>
                                            </p:attrNameLst>
                                          </p:cBhvr>
                                          <p:tavLst>
                                            <p:tav tm="0">
                                              <p:val>
                                                <p:fltVal val="0"/>
                                              </p:val>
                                            </p:tav>
                                            <p:tav tm="100000">
                                              <p:val>
                                                <p:strVal val="#ppt_w"/>
                                              </p:val>
                                            </p:tav>
                                          </p:tavLst>
                                        </p:anim>
                                        <p:anim calcmode="lin" valueType="num">
                                          <p:cBhvr>
                                            <p:cTn id="26" dur="1000" fill="hold"/>
                                            <p:tgtEl>
                                              <p:spTgt spid="41"/>
                                            </p:tgtEl>
                                            <p:attrNameLst>
                                              <p:attrName>ppt_h</p:attrName>
                                            </p:attrNameLst>
                                          </p:cBhvr>
                                          <p:tavLst>
                                            <p:tav tm="0">
                                              <p:val>
                                                <p:fltVal val="0"/>
                                              </p:val>
                                            </p:tav>
                                            <p:tav tm="100000">
                                              <p:val>
                                                <p:strVal val="#ppt_h"/>
                                              </p:val>
                                            </p:tav>
                                          </p:tavLst>
                                        </p:anim>
                                        <p:anim calcmode="lin" valueType="num">
                                          <p:cBhvr>
                                            <p:cTn id="27" dur="1000" fill="hold"/>
                                            <p:tgtEl>
                                              <p:spTgt spid="41"/>
                                            </p:tgtEl>
                                            <p:attrNameLst>
                                              <p:attrName>style.rotation</p:attrName>
                                            </p:attrNameLst>
                                          </p:cBhvr>
                                          <p:tavLst>
                                            <p:tav tm="0">
                                              <p:val>
                                                <p:fltVal val="90"/>
                                              </p:val>
                                            </p:tav>
                                            <p:tav tm="100000">
                                              <p:val>
                                                <p:fltVal val="0"/>
                                              </p:val>
                                            </p:tav>
                                          </p:tavLst>
                                        </p:anim>
                                        <p:animEffect transition="in" filter="fade">
                                          <p:cBhvr>
                                            <p:cTn id="28" dur="1000"/>
                                            <p:tgtEl>
                                              <p:spTgt spid="41"/>
                                            </p:tgtEl>
                                          </p:cBhvr>
                                        </p:animEffect>
                                      </p:childTnLst>
                                    </p:cTn>
                                  </p:par>
                                  <p:par>
                                    <p:cTn id="29" presetID="31" presetClass="entr" presetSubtype="0" fill="hold" nodeType="withEffect">
                                      <p:stCondLst>
                                        <p:cond delay="300"/>
                                      </p:stCondLst>
                                      <p:childTnLst>
                                        <p:set>
                                          <p:cBhvr>
                                            <p:cTn id="30" dur="1" fill="hold">
                                              <p:stCondLst>
                                                <p:cond delay="0"/>
                                              </p:stCondLst>
                                            </p:cTn>
                                            <p:tgtEl>
                                              <p:spTgt spid="71"/>
                                            </p:tgtEl>
                                            <p:attrNameLst>
                                              <p:attrName>style.visibility</p:attrName>
                                            </p:attrNameLst>
                                          </p:cBhvr>
                                          <p:to>
                                            <p:strVal val="visible"/>
                                          </p:to>
                                        </p:set>
                                        <p:anim calcmode="lin" valueType="num">
                                          <p:cBhvr>
                                            <p:cTn id="31" dur="1000" fill="hold"/>
                                            <p:tgtEl>
                                              <p:spTgt spid="71"/>
                                            </p:tgtEl>
                                            <p:attrNameLst>
                                              <p:attrName>ppt_w</p:attrName>
                                            </p:attrNameLst>
                                          </p:cBhvr>
                                          <p:tavLst>
                                            <p:tav tm="0">
                                              <p:val>
                                                <p:fltVal val="0"/>
                                              </p:val>
                                            </p:tav>
                                            <p:tav tm="100000">
                                              <p:val>
                                                <p:strVal val="#ppt_w"/>
                                              </p:val>
                                            </p:tav>
                                          </p:tavLst>
                                        </p:anim>
                                        <p:anim calcmode="lin" valueType="num">
                                          <p:cBhvr>
                                            <p:cTn id="32" dur="1000" fill="hold"/>
                                            <p:tgtEl>
                                              <p:spTgt spid="71"/>
                                            </p:tgtEl>
                                            <p:attrNameLst>
                                              <p:attrName>ppt_h</p:attrName>
                                            </p:attrNameLst>
                                          </p:cBhvr>
                                          <p:tavLst>
                                            <p:tav tm="0">
                                              <p:val>
                                                <p:fltVal val="0"/>
                                              </p:val>
                                            </p:tav>
                                            <p:tav tm="100000">
                                              <p:val>
                                                <p:strVal val="#ppt_h"/>
                                              </p:val>
                                            </p:tav>
                                          </p:tavLst>
                                        </p:anim>
                                        <p:anim calcmode="lin" valueType="num">
                                          <p:cBhvr>
                                            <p:cTn id="33" dur="1000" fill="hold"/>
                                            <p:tgtEl>
                                              <p:spTgt spid="71"/>
                                            </p:tgtEl>
                                            <p:attrNameLst>
                                              <p:attrName>style.rotation</p:attrName>
                                            </p:attrNameLst>
                                          </p:cBhvr>
                                          <p:tavLst>
                                            <p:tav tm="0">
                                              <p:val>
                                                <p:fltVal val="90"/>
                                              </p:val>
                                            </p:tav>
                                            <p:tav tm="100000">
                                              <p:val>
                                                <p:fltVal val="0"/>
                                              </p:val>
                                            </p:tav>
                                          </p:tavLst>
                                        </p:anim>
                                        <p:animEffect transition="in" filter="fade">
                                          <p:cBhvr>
                                            <p:cTn id="34" dur="1000"/>
                                            <p:tgtEl>
                                              <p:spTgt spid="71"/>
                                            </p:tgtEl>
                                          </p:cBhvr>
                                        </p:animEffect>
                                      </p:childTnLst>
                                    </p:cTn>
                                  </p:par>
                                  <p:par>
                                    <p:cTn id="35" presetID="31" presetClass="entr" presetSubtype="0" fill="hold" nodeType="withEffect">
                                      <p:stCondLst>
                                        <p:cond delay="100"/>
                                      </p:stCondLst>
                                      <p:childTnLst>
                                        <p:set>
                                          <p:cBhvr>
                                            <p:cTn id="36" dur="1" fill="hold">
                                              <p:stCondLst>
                                                <p:cond delay="0"/>
                                              </p:stCondLst>
                                            </p:cTn>
                                            <p:tgtEl>
                                              <p:spTgt spid="86"/>
                                            </p:tgtEl>
                                            <p:attrNameLst>
                                              <p:attrName>style.visibility</p:attrName>
                                            </p:attrNameLst>
                                          </p:cBhvr>
                                          <p:to>
                                            <p:strVal val="visible"/>
                                          </p:to>
                                        </p:set>
                                        <p:anim calcmode="lin" valueType="num">
                                          <p:cBhvr>
                                            <p:cTn id="37" dur="1000" fill="hold"/>
                                            <p:tgtEl>
                                              <p:spTgt spid="86"/>
                                            </p:tgtEl>
                                            <p:attrNameLst>
                                              <p:attrName>ppt_w</p:attrName>
                                            </p:attrNameLst>
                                          </p:cBhvr>
                                          <p:tavLst>
                                            <p:tav tm="0">
                                              <p:val>
                                                <p:fltVal val="0"/>
                                              </p:val>
                                            </p:tav>
                                            <p:tav tm="100000">
                                              <p:val>
                                                <p:strVal val="#ppt_w"/>
                                              </p:val>
                                            </p:tav>
                                          </p:tavLst>
                                        </p:anim>
                                        <p:anim calcmode="lin" valueType="num">
                                          <p:cBhvr>
                                            <p:cTn id="38" dur="1000" fill="hold"/>
                                            <p:tgtEl>
                                              <p:spTgt spid="86"/>
                                            </p:tgtEl>
                                            <p:attrNameLst>
                                              <p:attrName>ppt_h</p:attrName>
                                            </p:attrNameLst>
                                          </p:cBhvr>
                                          <p:tavLst>
                                            <p:tav tm="0">
                                              <p:val>
                                                <p:fltVal val="0"/>
                                              </p:val>
                                            </p:tav>
                                            <p:tav tm="100000">
                                              <p:val>
                                                <p:strVal val="#ppt_h"/>
                                              </p:val>
                                            </p:tav>
                                          </p:tavLst>
                                        </p:anim>
                                        <p:anim calcmode="lin" valueType="num">
                                          <p:cBhvr>
                                            <p:cTn id="39" dur="1000" fill="hold"/>
                                            <p:tgtEl>
                                              <p:spTgt spid="86"/>
                                            </p:tgtEl>
                                            <p:attrNameLst>
                                              <p:attrName>style.rotation</p:attrName>
                                            </p:attrNameLst>
                                          </p:cBhvr>
                                          <p:tavLst>
                                            <p:tav tm="0">
                                              <p:val>
                                                <p:fltVal val="90"/>
                                              </p:val>
                                            </p:tav>
                                            <p:tav tm="100000">
                                              <p:val>
                                                <p:fltVal val="0"/>
                                              </p:val>
                                            </p:tav>
                                          </p:tavLst>
                                        </p:anim>
                                        <p:animEffect transition="in" filter="fade">
                                          <p:cBhvr>
                                            <p:cTn id="40" dur="1000"/>
                                            <p:tgtEl>
                                              <p:spTgt spid="86"/>
                                            </p:tgtEl>
                                          </p:cBhvr>
                                        </p:animEffect>
                                      </p:childTnLst>
                                    </p:cTn>
                                  </p:par>
                                </p:childTnLst>
                              </p:cTn>
                            </p:par>
                            <p:par>
                              <p:cTn id="41" fill="hold">
                                <p:stCondLst>
                                  <p:cond delay="1000"/>
                                </p:stCondLst>
                                <p:childTnLst>
                                  <p:par>
                                    <p:cTn id="42" presetID="56" presetClass="entr" presetSubtype="0" fill="hold" grpId="0" nodeType="afterEffect">
                                      <p:stCondLst>
                                        <p:cond delay="0"/>
                                      </p:stCondLst>
                                      <p:iterate type="lt">
                                        <p:tmPct val="10000"/>
                                      </p:iterate>
                                      <p:childTnLst>
                                        <p:set>
                                          <p:cBhvr>
                                            <p:cTn id="43" dur="1" fill="hold">
                                              <p:stCondLst>
                                                <p:cond delay="0"/>
                                              </p:stCondLst>
                                            </p:cTn>
                                            <p:tgtEl>
                                              <p:spTgt spid="102"/>
                                            </p:tgtEl>
                                            <p:attrNameLst>
                                              <p:attrName>style.visibility</p:attrName>
                                            </p:attrNameLst>
                                          </p:cBhvr>
                                          <p:to>
                                            <p:strVal val="visible"/>
                                          </p:to>
                                        </p:set>
                                        <p:anim by="(-#ppt_w*2)" calcmode="lin" valueType="num">
                                          <p:cBhvr rctx="PPT">
                                            <p:cTn id="44" dur="500" autoRev="1" fill="hold">
                                              <p:stCondLst>
                                                <p:cond delay="0"/>
                                              </p:stCondLst>
                                            </p:cTn>
                                            <p:tgtEl>
                                              <p:spTgt spid="102"/>
                                            </p:tgtEl>
                                            <p:attrNameLst>
                                              <p:attrName>ppt_w</p:attrName>
                                            </p:attrNameLst>
                                          </p:cBhvr>
                                        </p:anim>
                                        <p:anim by="(#ppt_w*0.50)" calcmode="lin" valueType="num">
                                          <p:cBhvr>
                                            <p:cTn id="45" dur="500" decel="50000" autoRev="1" fill="hold">
                                              <p:stCondLst>
                                                <p:cond delay="0"/>
                                              </p:stCondLst>
                                            </p:cTn>
                                            <p:tgtEl>
                                              <p:spTgt spid="102"/>
                                            </p:tgtEl>
                                            <p:attrNameLst>
                                              <p:attrName>ppt_x</p:attrName>
                                            </p:attrNameLst>
                                          </p:cBhvr>
                                        </p:anim>
                                        <p:anim from="(-#ppt_h/2)" to="(#ppt_y)" calcmode="lin" valueType="num">
                                          <p:cBhvr>
                                            <p:cTn id="46" dur="1000" fill="hold">
                                              <p:stCondLst>
                                                <p:cond delay="0"/>
                                              </p:stCondLst>
                                            </p:cTn>
                                            <p:tgtEl>
                                              <p:spTgt spid="102"/>
                                            </p:tgtEl>
                                            <p:attrNameLst>
                                              <p:attrName>ppt_y</p:attrName>
                                            </p:attrNameLst>
                                          </p:cBhvr>
                                        </p:anim>
                                        <p:animRot by="21600000">
                                          <p:cBhvr>
                                            <p:cTn id="47" dur="1000" fill="hold">
                                              <p:stCondLst>
                                                <p:cond delay="0"/>
                                              </p:stCondLst>
                                            </p:cTn>
                                            <p:tgtEl>
                                              <p:spTgt spid="102"/>
                                            </p:tgtEl>
                                            <p:attrNameLst>
                                              <p:attrName>r</p:attrName>
                                            </p:attrNameLst>
                                          </p:cBhvr>
                                        </p:animRot>
                                      </p:childTnLst>
                                    </p:cTn>
                                  </p:par>
                                  <p:par>
                                    <p:cTn id="48" presetID="31"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1000" fill="hold"/>
                                            <p:tgtEl>
                                              <p:spTgt spid="10"/>
                                            </p:tgtEl>
                                            <p:attrNameLst>
                                              <p:attrName>ppt_w</p:attrName>
                                            </p:attrNameLst>
                                          </p:cBhvr>
                                          <p:tavLst>
                                            <p:tav tm="0">
                                              <p:val>
                                                <p:fltVal val="0"/>
                                              </p:val>
                                            </p:tav>
                                            <p:tav tm="100000">
                                              <p:val>
                                                <p:strVal val="#ppt_w"/>
                                              </p:val>
                                            </p:tav>
                                          </p:tavLst>
                                        </p:anim>
                                        <p:anim calcmode="lin" valueType="num">
                                          <p:cBhvr>
                                            <p:cTn id="51" dur="1000" fill="hold"/>
                                            <p:tgtEl>
                                              <p:spTgt spid="10"/>
                                            </p:tgtEl>
                                            <p:attrNameLst>
                                              <p:attrName>ppt_h</p:attrName>
                                            </p:attrNameLst>
                                          </p:cBhvr>
                                          <p:tavLst>
                                            <p:tav tm="0">
                                              <p:val>
                                                <p:fltVal val="0"/>
                                              </p:val>
                                            </p:tav>
                                            <p:tav tm="100000">
                                              <p:val>
                                                <p:strVal val="#ppt_h"/>
                                              </p:val>
                                            </p:tav>
                                          </p:tavLst>
                                        </p:anim>
                                        <p:anim calcmode="lin" valueType="num">
                                          <p:cBhvr>
                                            <p:cTn id="52" dur="1000" fill="hold"/>
                                            <p:tgtEl>
                                              <p:spTgt spid="10"/>
                                            </p:tgtEl>
                                            <p:attrNameLst>
                                              <p:attrName>style.rotation</p:attrName>
                                            </p:attrNameLst>
                                          </p:cBhvr>
                                          <p:tavLst>
                                            <p:tav tm="0">
                                              <p:val>
                                                <p:fltVal val="90"/>
                                              </p:val>
                                            </p:tav>
                                            <p:tav tm="100000">
                                              <p:val>
                                                <p:fltVal val="0"/>
                                              </p:val>
                                            </p:tav>
                                          </p:tavLst>
                                        </p:anim>
                                        <p:animEffect transition="in" filter="fade">
                                          <p:cBhvr>
                                            <p:cTn id="53" dur="1000"/>
                                            <p:tgtEl>
                                              <p:spTgt spid="10"/>
                                            </p:tgtEl>
                                          </p:cBhvr>
                                        </p:animEffect>
                                      </p:childTnLst>
                                    </p:cTn>
                                  </p:par>
                                  <p:par>
                                    <p:cTn id="54" presetID="31" presetClass="entr" presetSubtype="0" fill="hold" grpId="0" nodeType="withEffect">
                                      <p:stCondLst>
                                        <p:cond delay="10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1600"/>
                                </p:stCondLst>
                                <p:childTnLst>
                                  <p:par>
                                    <p:cTn id="61" presetID="2" presetClass="entr" presetSubtype="12" accel="38000" fill="hold" grpId="0" nodeType="afterEffect">
                                      <p:stCondLst>
                                        <p:cond delay="0"/>
                                      </p:stCondLst>
                                      <p:iterate type="lt">
                                        <p:tmPct val="10000"/>
                                      </p:iterate>
                                      <p:childTnLst>
                                        <p:set>
                                          <p:cBhvr>
                                            <p:cTn id="62" dur="1" fill="hold">
                                              <p:stCondLst>
                                                <p:cond delay="0"/>
                                              </p:stCondLst>
                                            </p:cTn>
                                            <p:tgtEl>
                                              <p:spTgt spid="104"/>
                                            </p:tgtEl>
                                            <p:attrNameLst>
                                              <p:attrName>style.visibility</p:attrName>
                                            </p:attrNameLst>
                                          </p:cBhvr>
                                          <p:to>
                                            <p:strVal val="visible"/>
                                          </p:to>
                                        </p:set>
                                        <p:anim calcmode="lin" valueType="num">
                                          <p:cBhvr additive="base">
                                            <p:cTn id="63" dur="750" fill="hold"/>
                                            <p:tgtEl>
                                              <p:spTgt spid="104"/>
                                            </p:tgtEl>
                                            <p:attrNameLst>
                                              <p:attrName>ppt_x</p:attrName>
                                            </p:attrNameLst>
                                          </p:cBhvr>
                                          <p:tavLst>
                                            <p:tav tm="0">
                                              <p:val>
                                                <p:strVal val="0-#ppt_w/2"/>
                                              </p:val>
                                            </p:tav>
                                            <p:tav tm="100000">
                                              <p:val>
                                                <p:strVal val="#ppt_x"/>
                                              </p:val>
                                            </p:tav>
                                          </p:tavLst>
                                        </p:anim>
                                        <p:anim calcmode="lin" valueType="num">
                                          <p:cBhvr additive="base">
                                            <p:cTn id="64" dur="75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02" grpId="0" bldLvl="0" animBg="1"/>
          <p:bldP spid="104"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专题一 教育学的学科立场</a:t>
            </a:r>
            <a:endParaRPr lang="zh-CN" altLang="en-US" sz="2800" b="1" dirty="0">
              <a:solidFill>
                <a:schemeClr val="tx1">
                  <a:lumMod val="50000"/>
                  <a:lumOff val="50000"/>
                </a:schemeClr>
              </a:solidFill>
              <a:latin typeface="Agency FB" panose="020B0503020202020204" pitchFamily="34" charset="0"/>
            </a:endParaRPr>
          </a:p>
        </p:txBody>
      </p:sp>
      <p:sp>
        <p:nvSpPr>
          <p:cNvPr id="2" name="文本框 1"/>
          <p:cNvSpPr txBox="1"/>
          <p:nvPr/>
        </p:nvSpPr>
        <p:spPr>
          <a:xfrm>
            <a:off x="374650" y="847725"/>
            <a:ext cx="11443335" cy="650875"/>
          </a:xfrm>
          <a:prstGeom prst="rect">
            <a:avLst/>
          </a:prstGeom>
          <a:noFill/>
        </p:spPr>
        <p:txBody>
          <a:bodyPr wrap="square" rtlCol="0">
            <a:spAutoFit/>
          </a:bodyPr>
          <a:p>
            <a:pPr algn="l" latinLnBrk="0">
              <a:lnSpc>
                <a:spcPct val="130000"/>
              </a:lnSpc>
              <a:buClrTx/>
              <a:buSzTx/>
              <a:buFontTx/>
              <a:buNone/>
            </a:pPr>
            <a:r>
              <a:rPr lang="zh-CN" altLang="en-US" sz="2800" b="1">
                <a:gradFill>
                  <a:gsLst>
                    <a:gs pos="21000">
                      <a:srgbClr val="53575C"/>
                    </a:gs>
                    <a:gs pos="88000">
                      <a:srgbClr val="C5C7CA"/>
                    </a:gs>
                  </a:gsLst>
                  <a:lin ang="5400000"/>
                </a:gradFill>
                <a:effectLst/>
                <a:latin typeface="楷体" panose="02010609060101010101" charset="-122"/>
                <a:ea typeface="楷体" panose="02010609060101010101" charset="-122"/>
              </a:rPr>
              <a:t>从我国教育学</a:t>
            </a:r>
            <a:r>
              <a:rPr lang="zh-CN" altLang="en-US" sz="2800" b="1">
                <a:gradFill>
                  <a:gsLst>
                    <a:gs pos="21000">
                      <a:srgbClr val="53575C"/>
                    </a:gs>
                    <a:gs pos="88000">
                      <a:srgbClr val="C5C7CA"/>
                    </a:gs>
                  </a:gsLst>
                  <a:lin ang="5400000"/>
                </a:gradFill>
                <a:effectLst/>
                <a:latin typeface="楷体" panose="02010609060101010101" charset="-122"/>
                <a:ea typeface="楷体" panose="02010609060101010101" charset="-122"/>
                <a:sym typeface="+mn-ea"/>
              </a:rPr>
              <a:t>发展</a:t>
            </a:r>
            <a:r>
              <a:rPr lang="zh-CN" altLang="en-US" sz="2800" b="1">
                <a:gradFill>
                  <a:gsLst>
                    <a:gs pos="21000">
                      <a:srgbClr val="53575C"/>
                    </a:gs>
                    <a:gs pos="88000">
                      <a:srgbClr val="C5C7CA"/>
                    </a:gs>
                  </a:gsLst>
                  <a:lin ang="5400000"/>
                </a:gradFill>
                <a:effectLst/>
                <a:latin typeface="楷体" panose="02010609060101010101" charset="-122"/>
                <a:ea typeface="楷体" panose="02010609060101010101" charset="-122"/>
              </a:rPr>
              <a:t>历史来看：</a:t>
            </a:r>
            <a:endParaRPr lang="zh-CN" altLang="en-US" sz="2800" b="1">
              <a:gradFill>
                <a:gsLst>
                  <a:gs pos="21000">
                    <a:srgbClr val="53575C"/>
                  </a:gs>
                  <a:gs pos="88000">
                    <a:srgbClr val="C5C7CA"/>
                  </a:gs>
                </a:gsLst>
                <a:lin ang="5400000"/>
              </a:gradFill>
              <a:effectLst/>
              <a:latin typeface="楷体" panose="02010609060101010101" charset="-122"/>
              <a:ea typeface="楷体" panose="02010609060101010101" charset="-122"/>
            </a:endParaRPr>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3" name="文本框 2"/>
          <p:cNvSpPr txBox="1"/>
          <p:nvPr/>
        </p:nvSpPr>
        <p:spPr>
          <a:xfrm>
            <a:off x="282575" y="1752600"/>
            <a:ext cx="11535410" cy="3969385"/>
          </a:xfrm>
          <a:prstGeom prst="rect">
            <a:avLst/>
          </a:prstGeom>
          <a:noFill/>
        </p:spPr>
        <p:txBody>
          <a:bodyPr wrap="square" rtlCol="0">
            <a:spAutoFit/>
          </a:bodyPr>
          <a:p>
            <a:pPr marL="342900" indent="609600" latinLnBrk="0">
              <a:lnSpc>
                <a:spcPct val="150000"/>
              </a:lnSpc>
              <a:buFont typeface="Arial" panose="020B0604020202020204" pitchFamily="34" charset="0"/>
              <a:buChar char="•"/>
              <a:extLst>
                <a:ext uri="{35155182-B16C-46BC-9424-99874614C6A1}">
                  <wpsdc:indentchars xmlns:wpsdc="http://www.wps.cn/officeDocument/2017/drawingmlCustomData" val="200" checksum="4158780845"/>
                </a:ext>
              </a:extLst>
            </a:pPr>
            <a:r>
              <a:rPr sz="2400">
                <a:latin typeface="宋体" panose="02010600030101010101" pitchFamily="2" charset="-122"/>
                <a:cs typeface="宋体" panose="02010600030101010101" pitchFamily="2" charset="-122"/>
              </a:rPr>
              <a:t>20世纪初期借道日本引</a:t>
            </a:r>
            <a:r>
              <a:rPr lang="zh-CN" sz="2400">
                <a:latin typeface="宋体" panose="02010600030101010101" pitchFamily="2" charset="-122"/>
                <a:cs typeface="宋体" panose="02010600030101010101" pitchFamily="2" charset="-122"/>
              </a:rPr>
              <a:t>入</a:t>
            </a:r>
            <a:r>
              <a:rPr sz="2400">
                <a:latin typeface="宋体" panose="02010600030101010101" pitchFamily="2" charset="-122"/>
                <a:cs typeface="宋体" panose="02010600030101010101" pitchFamily="2" charset="-122"/>
              </a:rPr>
              <a:t>教育学，教育学</a:t>
            </a:r>
            <a:r>
              <a:rPr lang="zh-CN" sz="2400">
                <a:latin typeface="宋体" panose="02010600030101010101" pitchFamily="2" charset="-122"/>
                <a:cs typeface="宋体" panose="02010600030101010101" pitchFamily="2" charset="-122"/>
              </a:rPr>
              <a:t>虽</a:t>
            </a:r>
            <a:r>
              <a:rPr sz="2400">
                <a:latin typeface="宋体" panose="02010600030101010101" pitchFamily="2" charset="-122"/>
                <a:cs typeface="宋体" panose="02010600030101010101" pitchFamily="2" charset="-122"/>
              </a:rPr>
              <a:t>与实践紧密相连</a:t>
            </a:r>
            <a:r>
              <a:rPr lang="zh-CN" sz="2400">
                <a:latin typeface="宋体" panose="02010600030101010101" pitchFamily="2" charset="-122"/>
                <a:cs typeface="宋体" panose="02010600030101010101" pitchFamily="2" charset="-122"/>
              </a:rPr>
              <a:t>，</a:t>
            </a:r>
            <a:r>
              <a:rPr sz="2400">
                <a:latin typeface="宋体" panose="02010600030101010101" pitchFamily="2" charset="-122"/>
                <a:cs typeface="宋体" panose="02010600030101010101" pitchFamily="2" charset="-122"/>
              </a:rPr>
              <a:t>但受制于大的社会背景，</a:t>
            </a:r>
            <a:r>
              <a:rPr lang="zh-CN" sz="2400">
                <a:latin typeface="宋体" panose="02010600030101010101" pitchFamily="2" charset="-122"/>
                <a:cs typeface="宋体" panose="02010600030101010101" pitchFamily="2" charset="-122"/>
              </a:rPr>
              <a:t>未</a:t>
            </a:r>
            <a:r>
              <a:rPr sz="2400">
                <a:latin typeface="宋体" panose="02010600030101010101" pitchFamily="2" charset="-122"/>
                <a:cs typeface="宋体" panose="02010600030101010101" pitchFamily="2" charset="-122"/>
              </a:rPr>
              <a:t>取得长足发展。</a:t>
            </a:r>
            <a:endParaRPr sz="2400">
              <a:latin typeface="宋体" panose="02010600030101010101" pitchFamily="2" charset="-122"/>
              <a:cs typeface="宋体" panose="02010600030101010101" pitchFamily="2" charset="-122"/>
            </a:endParaRPr>
          </a:p>
          <a:p>
            <a:pPr marL="342900" indent="609600" latinLnBrk="0">
              <a:lnSpc>
                <a:spcPct val="150000"/>
              </a:lnSpc>
              <a:buFont typeface="Arial" panose="020B0604020202020204" pitchFamily="34" charset="0"/>
              <a:buChar char="•"/>
              <a:extLst>
                <a:ext uri="{35155182-B16C-46BC-9424-99874614C6A1}">
                  <wpsdc:indentchars xmlns:wpsdc="http://www.wps.cn/officeDocument/2017/drawingmlCustomData" val="200" checksum="4158780845"/>
                </a:ext>
              </a:extLst>
            </a:pPr>
            <a:r>
              <a:rPr sz="2400">
                <a:latin typeface="宋体" panose="02010600030101010101" pitchFamily="2" charset="-122"/>
                <a:cs typeface="宋体" panose="02010600030101010101" pitchFamily="2" charset="-122"/>
              </a:rPr>
              <a:t>新中国成立后，苏联意识形态化的教育学成为我国教育学学习的典范，导致对于现实教育问题的解决泛政治化，而不能找寻问题存在的根源。同时，我国教育学研究主要集中于介绍苏联教育学和模仿苏联教育学教科书编写我国教育学教科书的层次，严重脱离我国的教育实践。</a:t>
            </a:r>
            <a:endParaRPr sz="2400">
              <a:latin typeface="宋体" panose="02010600030101010101" pitchFamily="2" charset="-122"/>
              <a:cs typeface="宋体" panose="02010600030101010101" pitchFamily="2" charset="-122"/>
            </a:endParaRPr>
          </a:p>
          <a:p>
            <a:pPr marL="342900" indent="609600" latinLnBrk="0">
              <a:lnSpc>
                <a:spcPct val="150000"/>
              </a:lnSpc>
              <a:buFont typeface="Arial" panose="020B0604020202020204" pitchFamily="34" charset="0"/>
              <a:buChar char="•"/>
              <a:extLst>
                <a:ext uri="{35155182-B16C-46BC-9424-99874614C6A1}">
                  <wpsdc:indentchars xmlns:wpsdc="http://www.wps.cn/officeDocument/2017/drawingmlCustomData" val="200" checksum="4158780845"/>
                </a:ext>
              </a:extLst>
            </a:pPr>
            <a:endParaRPr lang="zh-CN" sz="2400">
              <a:latin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任意多边形 53"/>
          <p:cNvSpPr/>
          <p:nvPr/>
        </p:nvSpPr>
        <p:spPr>
          <a:xfrm>
            <a:off x="3861238" y="-44444"/>
            <a:ext cx="4179676" cy="2108083"/>
          </a:xfrm>
          <a:custGeom>
            <a:avLst/>
            <a:gdLst>
              <a:gd name="connsiteX0" fmla="*/ 922 w 4179676"/>
              <a:gd name="connsiteY0" fmla="*/ 0 h 2108083"/>
              <a:gd name="connsiteX1" fmla="*/ 4178755 w 4179676"/>
              <a:gd name="connsiteY1" fmla="*/ 0 h 2108083"/>
              <a:gd name="connsiteX2" fmla="*/ 4179676 w 4179676"/>
              <a:gd name="connsiteY2" fmla="*/ 18249 h 2108083"/>
              <a:gd name="connsiteX3" fmla="*/ 2089838 w 4179676"/>
              <a:gd name="connsiteY3" fmla="*/ 2108083 h 2108083"/>
              <a:gd name="connsiteX4" fmla="*/ 0 w 4179676"/>
              <a:gd name="connsiteY4" fmla="*/ 18249 h 2108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676" h="2108083">
                <a:moveTo>
                  <a:pt x="922" y="0"/>
                </a:moveTo>
                <a:lnTo>
                  <a:pt x="4178755" y="0"/>
                </a:lnTo>
                <a:lnTo>
                  <a:pt x="4179676" y="18249"/>
                </a:lnTo>
                <a:cubicBezTo>
                  <a:pt x="4179676" y="1172432"/>
                  <a:pt x="3244024" y="2108083"/>
                  <a:pt x="2089838" y="2108083"/>
                </a:cubicBezTo>
                <a:cubicBezTo>
                  <a:pt x="935652" y="2108083"/>
                  <a:pt x="0" y="1172432"/>
                  <a:pt x="0" y="18249"/>
                </a:cubicBezTo>
                <a:close/>
              </a:path>
            </a:pathLst>
          </a:custGeom>
          <a:solidFill>
            <a:srgbClr val="FBF8EF"/>
          </a:solidFill>
          <a:ln w="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4582160" y="502285"/>
            <a:ext cx="2694940" cy="1014730"/>
          </a:xfrm>
          <a:prstGeom prst="rect">
            <a:avLst/>
          </a:prstGeom>
          <a:noFill/>
          <a:effectLst/>
        </p:spPr>
        <p:txBody>
          <a:bodyPr wrap="square" rtlCol="0">
            <a:spAutoFit/>
          </a:bodyPr>
          <a:lstStyle/>
          <a:p>
            <a:pPr algn="dist"/>
            <a:r>
              <a:rPr lang="zh-CN" altLang="en-US" sz="6000" dirty="0">
                <a:solidFill>
                  <a:schemeClr val="tx1">
                    <a:lumMod val="75000"/>
                    <a:lumOff val="25000"/>
                  </a:schemeClr>
                </a:solidFill>
                <a:latin typeface="+mn-lt"/>
                <a:ea typeface="微软雅黑" panose="020B0503020204020204" pitchFamily="34" charset="-122"/>
                <a:cs typeface="Kartika" panose="02020503030404060203" pitchFamily="18" charset="0"/>
              </a:rPr>
              <a:t>目录</a:t>
            </a:r>
            <a:endParaRPr lang="zh-CN" altLang="en-US" sz="6000" dirty="0">
              <a:solidFill>
                <a:schemeClr val="tx1">
                  <a:lumMod val="75000"/>
                  <a:lumOff val="25000"/>
                </a:schemeClr>
              </a:solidFill>
              <a:latin typeface="+mn-lt"/>
              <a:ea typeface="微软雅黑" panose="020B0503020204020204" pitchFamily="34" charset="-122"/>
              <a:cs typeface="Kartika" panose="02020503030404060203" pitchFamily="18" charset="0"/>
            </a:endParaRPr>
          </a:p>
        </p:txBody>
      </p:sp>
      <p:grpSp>
        <p:nvGrpSpPr>
          <p:cNvPr id="67" name="组合 66"/>
          <p:cNvGrpSpPr/>
          <p:nvPr/>
        </p:nvGrpSpPr>
        <p:grpSpPr>
          <a:xfrm>
            <a:off x="66675" y="1751330"/>
            <a:ext cx="3087370" cy="3528060"/>
            <a:chOff x="402" y="3052"/>
            <a:chExt cx="4862" cy="5556"/>
          </a:xfrm>
        </p:grpSpPr>
        <p:grpSp>
          <p:nvGrpSpPr>
            <p:cNvPr id="68" name="组合 67"/>
            <p:cNvGrpSpPr/>
            <p:nvPr/>
          </p:nvGrpSpPr>
          <p:grpSpPr>
            <a:xfrm rot="0">
              <a:off x="1413" y="3052"/>
              <a:ext cx="2792" cy="1644"/>
              <a:chOff x="959689" y="2270186"/>
              <a:chExt cx="2203333" cy="2203328"/>
            </a:xfrm>
          </p:grpSpPr>
          <p:sp>
            <p:nvSpPr>
              <p:cNvPr id="69" name="椭圆 68"/>
              <p:cNvSpPr/>
              <p:nvPr/>
            </p:nvSpPr>
            <p:spPr>
              <a:xfrm>
                <a:off x="959689" y="2270186"/>
                <a:ext cx="2203333" cy="2203328"/>
              </a:xfrm>
              <a:prstGeom prst="ellipse">
                <a:avLst/>
              </a:prstGeom>
              <a:solidFill>
                <a:srgbClr val="FBF8EF"/>
              </a:solidFill>
              <a:ln w="0" cmpd="sng">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0" name="椭圆 69"/>
              <p:cNvSpPr/>
              <p:nvPr/>
            </p:nvSpPr>
            <p:spPr>
              <a:xfrm>
                <a:off x="1046941"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1" name="椭圆 70"/>
              <p:cNvSpPr/>
              <p:nvPr/>
            </p:nvSpPr>
            <p:spPr>
              <a:xfrm>
                <a:off x="1149041" y="2459539"/>
                <a:ext cx="1824627" cy="1824622"/>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72" name="TextBox 64"/>
            <p:cNvSpPr>
              <a:spLocks noChangeArrowheads="1"/>
            </p:cNvSpPr>
            <p:nvPr/>
          </p:nvSpPr>
          <p:spPr bwMode="auto">
            <a:xfrm>
              <a:off x="780" y="6138"/>
              <a:ext cx="4025" cy="2470"/>
            </a:xfrm>
            <a:prstGeom prst="rect">
              <a:avLst/>
            </a:prstGeom>
            <a:noFill/>
            <a:ln w="9525">
              <a:solidFill>
                <a:schemeClr val="bg2"/>
              </a:solidFill>
              <a:miter lim="800000"/>
            </a:ln>
          </p:spPr>
          <p:txBody>
            <a:bodyPr wrap="square" lIns="91440" tIns="45720" rIns="91440" bIns="45720">
              <a:spAutoFit/>
            </a:bodyPr>
            <a:lstStyle/>
            <a:p>
              <a:pPr indent="-1066800" algn="just" latinLnBrk="0">
                <a:extLst>
                  <a:ext uri="{35155182-B16C-46BC-9424-99874614C6A1}">
                    <wpsdc:indentchars xmlns:wpsdc="http://www.wps.cn/officeDocument/2017/drawingmlCustomData" val="-350" checksum="2531302348"/>
                  </a:ext>
                </a:extLst>
              </a:pPr>
              <a:r>
                <a:rPr lang="zh-CN" sz="2400" dirty="0">
                  <a:solidFill>
                    <a:schemeClr val="tx1">
                      <a:lumMod val="75000"/>
                      <a:lumOff val="25000"/>
                    </a:schemeClr>
                  </a:solidFill>
                  <a:latin typeface="Agency FB" panose="020B0503020202020204" pitchFamily="34" charset="0"/>
                  <a:cs typeface="+mn-ea"/>
                  <a:sym typeface="+mn-lt"/>
                </a:rPr>
                <a:t>一、教育学的学科危机</a:t>
              </a:r>
              <a:endParaRPr lang="zh-CN" sz="2400" dirty="0">
                <a:solidFill>
                  <a:schemeClr val="tx1">
                    <a:lumMod val="75000"/>
                    <a:lumOff val="25000"/>
                  </a:schemeClr>
                </a:solidFill>
                <a:latin typeface="Agency FB" panose="020B0503020202020204" pitchFamily="34" charset="0"/>
                <a:cs typeface="+mn-ea"/>
                <a:sym typeface="+mn-lt"/>
              </a:endParaRPr>
            </a:p>
            <a:p>
              <a:pPr indent="-1066800" algn="just" latinLnBrk="0">
                <a:extLst>
                  <a:ext uri="{35155182-B16C-46BC-9424-99874614C6A1}">
                    <wpsdc:indentchars xmlns:wpsdc="http://www.wps.cn/officeDocument/2017/drawingmlCustomData" val="-350" checksum="2531302348"/>
                  </a:ext>
                </a:extLst>
              </a:pPr>
              <a:r>
                <a:rPr lang="zh-CN" sz="2400" dirty="0">
                  <a:solidFill>
                    <a:schemeClr val="tx1">
                      <a:lumMod val="75000"/>
                      <a:lumOff val="25000"/>
                    </a:schemeClr>
                  </a:solidFill>
                  <a:latin typeface="Agency FB" panose="020B0503020202020204" pitchFamily="34" charset="0"/>
                  <a:cs typeface="+mn-ea"/>
                  <a:sym typeface="+mn-lt"/>
                </a:rPr>
                <a:t>二、教育学学科立场的重构</a:t>
              </a:r>
              <a:endParaRPr lang="zh-CN" sz="2400" dirty="0">
                <a:solidFill>
                  <a:schemeClr val="tx1">
                    <a:lumMod val="75000"/>
                    <a:lumOff val="25000"/>
                  </a:schemeClr>
                </a:solidFill>
                <a:latin typeface="Agency FB" panose="020B0503020202020204" pitchFamily="34" charset="0"/>
                <a:cs typeface="+mn-ea"/>
                <a:sym typeface="+mn-lt"/>
              </a:endParaRPr>
            </a:p>
          </p:txBody>
        </p:sp>
        <p:sp>
          <p:nvSpPr>
            <p:cNvPr id="73" name="TextBox 64"/>
            <p:cNvSpPr>
              <a:spLocks noChangeArrowheads="1"/>
            </p:cNvSpPr>
            <p:nvPr/>
          </p:nvSpPr>
          <p:spPr bwMode="auto">
            <a:xfrm>
              <a:off x="557" y="3428"/>
              <a:ext cx="4564" cy="919"/>
            </a:xfrm>
            <a:prstGeom prst="rect">
              <a:avLst/>
            </a:prstGeom>
            <a:noFill/>
            <a:effectLst/>
          </p:spPr>
          <p:txBody>
            <a:bodyPr wrap="square" rtlCol="0">
              <a:spAutoFit/>
            </a:bodyPr>
            <a:lstStyle/>
            <a:p>
              <a:pPr algn="ctr"/>
              <a:r>
                <a:rPr lang="zh-CN" altLang="en-US" sz="3200" dirty="0">
                  <a:solidFill>
                    <a:schemeClr val="tx1">
                      <a:lumMod val="75000"/>
                      <a:lumOff val="25000"/>
                    </a:schemeClr>
                  </a:solidFill>
                  <a:latin typeface="+mn-lt"/>
                  <a:ea typeface="微软雅黑" panose="020B0503020204020204" pitchFamily="34" charset="-122"/>
                  <a:cs typeface="Kartika" panose="02020503030404060203" pitchFamily="18" charset="0"/>
                  <a:sym typeface="+mn-lt"/>
                </a:rPr>
                <a:t>专题一</a:t>
              </a:r>
              <a:endParaRPr lang="zh-CN" altLang="en-US" sz="3200" dirty="0">
                <a:solidFill>
                  <a:schemeClr val="tx1">
                    <a:lumMod val="75000"/>
                    <a:lumOff val="25000"/>
                  </a:schemeClr>
                </a:solidFill>
                <a:latin typeface="+mn-lt"/>
                <a:ea typeface="微软雅黑" panose="020B0503020204020204" pitchFamily="34" charset="-122"/>
                <a:cs typeface="Kartika" panose="02020503030404060203" pitchFamily="18" charset="0"/>
                <a:sym typeface="+mn-lt"/>
              </a:endParaRPr>
            </a:p>
          </p:txBody>
        </p:sp>
        <p:sp>
          <p:nvSpPr>
            <p:cNvPr id="74" name="文本框 73"/>
            <p:cNvSpPr txBox="1"/>
            <p:nvPr/>
          </p:nvSpPr>
          <p:spPr>
            <a:xfrm>
              <a:off x="402" y="4889"/>
              <a:ext cx="4862" cy="822"/>
            </a:xfrm>
            <a:prstGeom prst="rect">
              <a:avLst/>
            </a:prstGeom>
            <a:noFill/>
            <a:ln>
              <a:noFill/>
            </a:ln>
          </p:spPr>
          <p:txBody>
            <a:bodyPr wrap="square" rtlCol="0">
              <a:spAutoFit/>
            </a:bodyPr>
            <a:p>
              <a:r>
                <a:rPr lang="zh-CN" altLang="en-US" sz="2800">
                  <a:latin typeface="黑体" panose="02010609060101010101" charset="-122"/>
                  <a:ea typeface="黑体" panose="02010609060101010101" charset="-122"/>
                </a:rPr>
                <a:t>教育学的学科立场</a:t>
              </a:r>
              <a:endParaRPr lang="zh-CN" altLang="en-US" sz="2800">
                <a:latin typeface="黑体" panose="02010609060101010101" charset="-122"/>
                <a:ea typeface="黑体" panose="02010609060101010101" charset="-122"/>
              </a:endParaRPr>
            </a:p>
          </p:txBody>
        </p:sp>
      </p:grpSp>
      <p:grpSp>
        <p:nvGrpSpPr>
          <p:cNvPr id="83" name="组合 82"/>
          <p:cNvGrpSpPr/>
          <p:nvPr/>
        </p:nvGrpSpPr>
        <p:grpSpPr>
          <a:xfrm>
            <a:off x="3067050" y="2393950"/>
            <a:ext cx="3087370" cy="3528060"/>
            <a:chOff x="402" y="3052"/>
            <a:chExt cx="4862" cy="5556"/>
          </a:xfrm>
        </p:grpSpPr>
        <p:grpSp>
          <p:nvGrpSpPr>
            <p:cNvPr id="84" name="组合 83"/>
            <p:cNvGrpSpPr/>
            <p:nvPr/>
          </p:nvGrpSpPr>
          <p:grpSpPr>
            <a:xfrm rot="0">
              <a:off x="1413" y="3052"/>
              <a:ext cx="2792" cy="1644"/>
              <a:chOff x="959689" y="2270186"/>
              <a:chExt cx="2203333" cy="2203328"/>
            </a:xfrm>
          </p:grpSpPr>
          <p:sp>
            <p:nvSpPr>
              <p:cNvPr id="85" name="椭圆 84"/>
              <p:cNvSpPr/>
              <p:nvPr/>
            </p:nvSpPr>
            <p:spPr>
              <a:xfrm>
                <a:off x="959689" y="2270186"/>
                <a:ext cx="2203333" cy="2203328"/>
              </a:xfrm>
              <a:prstGeom prst="ellipse">
                <a:avLst/>
              </a:prstGeom>
              <a:solidFill>
                <a:srgbClr val="FBF8EF"/>
              </a:solidFill>
              <a:ln w="0" cmpd="sng">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86" name="椭圆 85"/>
              <p:cNvSpPr/>
              <p:nvPr/>
            </p:nvSpPr>
            <p:spPr>
              <a:xfrm>
                <a:off x="1046941"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87" name="椭圆 86"/>
              <p:cNvSpPr/>
              <p:nvPr/>
            </p:nvSpPr>
            <p:spPr>
              <a:xfrm>
                <a:off x="1149041" y="2459539"/>
                <a:ext cx="1824627" cy="1824622"/>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grpSp>
        <p:sp>
          <p:nvSpPr>
            <p:cNvPr id="88" name="TextBox 64"/>
            <p:cNvSpPr>
              <a:spLocks noChangeArrowheads="1"/>
            </p:cNvSpPr>
            <p:nvPr/>
          </p:nvSpPr>
          <p:spPr bwMode="auto">
            <a:xfrm>
              <a:off x="736" y="6138"/>
              <a:ext cx="4025" cy="2470"/>
            </a:xfrm>
            <a:prstGeom prst="rect">
              <a:avLst/>
            </a:prstGeom>
            <a:noFill/>
            <a:ln w="9525">
              <a:solidFill>
                <a:schemeClr val="bg2"/>
              </a:solidFill>
              <a:miter lim="800000"/>
            </a:ln>
          </p:spPr>
          <p:txBody>
            <a:bodyPr wrap="square" lIns="91440" tIns="45720" rIns="91440" bIns="45720">
              <a:spAutoFit/>
            </a:bodyPr>
            <a:p>
              <a:pPr indent="-1066800" algn="just" latinLnBrk="0">
                <a:extLst>
                  <a:ext uri="{35155182-B16C-46BC-9424-99874614C6A1}">
                    <wpsdc:indentchars xmlns:wpsdc="http://www.wps.cn/officeDocument/2017/drawingmlCustomData" val="-350" checksum="2531302348"/>
                  </a:ext>
                </a:extLst>
              </a:pPr>
              <a:r>
                <a:rPr lang="zh-CN" sz="2400" dirty="0">
                  <a:solidFill>
                    <a:schemeClr val="tx1">
                      <a:lumMod val="75000"/>
                      <a:lumOff val="25000"/>
                    </a:schemeClr>
                  </a:solidFill>
                  <a:latin typeface="Agency FB" panose="020B0503020202020204" pitchFamily="34" charset="0"/>
                  <a:cs typeface="+mn-ea"/>
                  <a:sym typeface="+mn-lt"/>
                </a:rPr>
                <a:t>一、教育学的学科危机</a:t>
              </a:r>
              <a:endParaRPr lang="zh-CN" sz="2400" dirty="0">
                <a:solidFill>
                  <a:schemeClr val="tx1">
                    <a:lumMod val="75000"/>
                    <a:lumOff val="25000"/>
                  </a:schemeClr>
                </a:solidFill>
                <a:latin typeface="Agency FB" panose="020B0503020202020204" pitchFamily="34" charset="0"/>
                <a:cs typeface="+mn-ea"/>
                <a:sym typeface="+mn-lt"/>
              </a:endParaRPr>
            </a:p>
            <a:p>
              <a:pPr indent="-1066800" algn="just" latinLnBrk="0">
                <a:extLst>
                  <a:ext uri="{35155182-B16C-46BC-9424-99874614C6A1}">
                    <wpsdc:indentchars xmlns:wpsdc="http://www.wps.cn/officeDocument/2017/drawingmlCustomData" val="-350" checksum="2531302348"/>
                  </a:ext>
                </a:extLst>
              </a:pPr>
              <a:r>
                <a:rPr lang="zh-CN" sz="2400" dirty="0">
                  <a:solidFill>
                    <a:schemeClr val="tx1">
                      <a:lumMod val="75000"/>
                      <a:lumOff val="25000"/>
                    </a:schemeClr>
                  </a:solidFill>
                  <a:latin typeface="Agency FB" panose="020B0503020202020204" pitchFamily="34" charset="0"/>
                  <a:cs typeface="+mn-ea"/>
                  <a:sym typeface="+mn-lt"/>
                </a:rPr>
                <a:t>二、教育学学科立场的重构</a:t>
              </a:r>
              <a:endParaRPr lang="zh-CN" sz="2400" dirty="0">
                <a:solidFill>
                  <a:schemeClr val="tx1">
                    <a:lumMod val="75000"/>
                    <a:lumOff val="25000"/>
                  </a:schemeClr>
                </a:solidFill>
                <a:latin typeface="Agency FB" panose="020B0503020202020204" pitchFamily="34" charset="0"/>
                <a:cs typeface="+mn-ea"/>
                <a:sym typeface="+mn-lt"/>
              </a:endParaRPr>
            </a:p>
          </p:txBody>
        </p:sp>
        <p:sp>
          <p:nvSpPr>
            <p:cNvPr id="89" name="TextBox 64"/>
            <p:cNvSpPr>
              <a:spLocks noChangeArrowheads="1"/>
            </p:cNvSpPr>
            <p:nvPr/>
          </p:nvSpPr>
          <p:spPr bwMode="auto">
            <a:xfrm>
              <a:off x="557" y="3428"/>
              <a:ext cx="4564" cy="919"/>
            </a:xfrm>
            <a:prstGeom prst="rect">
              <a:avLst/>
            </a:prstGeom>
            <a:noFill/>
            <a:effectLst/>
          </p:spPr>
          <p:txBody>
            <a:bodyPr wrap="square" rtlCol="0">
              <a:spAutoFit/>
            </a:bodyPr>
            <a:p>
              <a:pPr algn="ctr"/>
              <a:r>
                <a:rPr lang="zh-CN" altLang="en-US" sz="3200" dirty="0">
                  <a:solidFill>
                    <a:schemeClr val="tx1">
                      <a:lumMod val="75000"/>
                      <a:lumOff val="25000"/>
                    </a:schemeClr>
                  </a:solidFill>
                  <a:latin typeface="+mn-lt"/>
                  <a:ea typeface="微软雅黑" panose="020B0503020204020204" pitchFamily="34" charset="-122"/>
                  <a:cs typeface="Kartika" panose="02020503030404060203" pitchFamily="18" charset="0"/>
                  <a:sym typeface="+mn-lt"/>
                </a:rPr>
                <a:t>专题二</a:t>
              </a:r>
              <a:endParaRPr lang="zh-CN" altLang="en-US" sz="3200" dirty="0">
                <a:solidFill>
                  <a:schemeClr val="tx1">
                    <a:lumMod val="75000"/>
                    <a:lumOff val="25000"/>
                  </a:schemeClr>
                </a:solidFill>
                <a:latin typeface="+mn-lt"/>
                <a:ea typeface="微软雅黑" panose="020B0503020204020204" pitchFamily="34" charset="-122"/>
                <a:cs typeface="Kartika" panose="02020503030404060203" pitchFamily="18" charset="0"/>
                <a:sym typeface="+mn-lt"/>
              </a:endParaRPr>
            </a:p>
          </p:txBody>
        </p:sp>
        <p:sp>
          <p:nvSpPr>
            <p:cNvPr id="90" name="文本框 89"/>
            <p:cNvSpPr txBox="1"/>
            <p:nvPr/>
          </p:nvSpPr>
          <p:spPr>
            <a:xfrm>
              <a:off x="402" y="4889"/>
              <a:ext cx="4862" cy="822"/>
            </a:xfrm>
            <a:prstGeom prst="rect">
              <a:avLst/>
            </a:prstGeom>
            <a:noFill/>
            <a:ln>
              <a:noFill/>
            </a:ln>
          </p:spPr>
          <p:txBody>
            <a:bodyPr wrap="square" rtlCol="0">
              <a:spAutoFit/>
            </a:bodyPr>
            <a:p>
              <a:r>
                <a:rPr lang="zh-CN" altLang="en-US" sz="2800">
                  <a:latin typeface="黑体" panose="02010609060101010101" charset="-122"/>
                  <a:ea typeface="黑体" panose="02010609060101010101" charset="-122"/>
                </a:rPr>
                <a:t>教育学的历史发展</a:t>
              </a:r>
              <a:endParaRPr lang="zh-CN" altLang="en-US" sz="2800">
                <a:latin typeface="黑体" panose="02010609060101010101" charset="-122"/>
                <a:ea typeface="黑体" panose="02010609060101010101" charset="-122"/>
              </a:endParaRPr>
            </a:p>
          </p:txBody>
        </p:sp>
      </p:grpSp>
      <p:grpSp>
        <p:nvGrpSpPr>
          <p:cNvPr id="91" name="组合 90"/>
          <p:cNvGrpSpPr/>
          <p:nvPr/>
        </p:nvGrpSpPr>
        <p:grpSpPr>
          <a:xfrm>
            <a:off x="6025515" y="2379980"/>
            <a:ext cx="3087370" cy="3569970"/>
            <a:chOff x="402" y="3052"/>
            <a:chExt cx="4862" cy="5622"/>
          </a:xfrm>
        </p:grpSpPr>
        <p:grpSp>
          <p:nvGrpSpPr>
            <p:cNvPr id="92" name="组合 91"/>
            <p:cNvGrpSpPr/>
            <p:nvPr/>
          </p:nvGrpSpPr>
          <p:grpSpPr>
            <a:xfrm rot="0">
              <a:off x="1413" y="3052"/>
              <a:ext cx="2792" cy="1644"/>
              <a:chOff x="959689" y="2270186"/>
              <a:chExt cx="2203333" cy="2203328"/>
            </a:xfrm>
          </p:grpSpPr>
          <p:sp>
            <p:nvSpPr>
              <p:cNvPr id="93" name="椭圆 92"/>
              <p:cNvSpPr/>
              <p:nvPr/>
            </p:nvSpPr>
            <p:spPr>
              <a:xfrm>
                <a:off x="959689" y="2270186"/>
                <a:ext cx="2203333" cy="2203328"/>
              </a:xfrm>
              <a:prstGeom prst="ellipse">
                <a:avLst/>
              </a:prstGeom>
              <a:solidFill>
                <a:srgbClr val="FBF8EF"/>
              </a:solidFill>
              <a:ln w="0" cmpd="sng">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4" name="椭圆 93"/>
              <p:cNvSpPr/>
              <p:nvPr/>
            </p:nvSpPr>
            <p:spPr>
              <a:xfrm>
                <a:off x="1046941"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5" name="椭圆 94"/>
              <p:cNvSpPr/>
              <p:nvPr/>
            </p:nvSpPr>
            <p:spPr>
              <a:xfrm>
                <a:off x="1149041" y="2459539"/>
                <a:ext cx="1824627" cy="1824622"/>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96" name="TextBox 64"/>
            <p:cNvSpPr>
              <a:spLocks noChangeArrowheads="1"/>
            </p:cNvSpPr>
            <p:nvPr/>
          </p:nvSpPr>
          <p:spPr bwMode="auto">
            <a:xfrm>
              <a:off x="780" y="6204"/>
              <a:ext cx="4223" cy="2470"/>
            </a:xfrm>
            <a:prstGeom prst="rect">
              <a:avLst/>
            </a:prstGeom>
            <a:noFill/>
            <a:ln w="9525">
              <a:solidFill>
                <a:schemeClr val="bg2"/>
              </a:solidFill>
              <a:miter lim="800000"/>
            </a:ln>
          </p:spPr>
          <p:txBody>
            <a:bodyPr wrap="square" lIns="91440" tIns="45720" rIns="91440" bIns="45720">
              <a:spAutoFit/>
            </a:bodyPr>
            <a:lstStyle/>
            <a:p>
              <a:pPr indent="-1066800" algn="just" latinLnBrk="0">
                <a:extLst>
                  <a:ext uri="{35155182-B16C-46BC-9424-99874614C6A1}">
                    <wpsdc:indentchars xmlns:wpsdc="http://www.wps.cn/officeDocument/2017/drawingmlCustomData" val="-350" checksum="2531302348"/>
                  </a:ext>
                </a:extLst>
              </a:pPr>
              <a:r>
                <a:rPr lang="zh-CN" sz="2400" dirty="0">
                  <a:solidFill>
                    <a:schemeClr val="tx1">
                      <a:lumMod val="75000"/>
                      <a:lumOff val="25000"/>
                    </a:schemeClr>
                  </a:solidFill>
                  <a:latin typeface="Agency FB" panose="020B0503020202020204" pitchFamily="34" charset="0"/>
                  <a:cs typeface="+mn-ea"/>
                  <a:sym typeface="+mn-lt"/>
                </a:rPr>
                <a:t>一、理论与实践关系的哲学考辨</a:t>
              </a:r>
              <a:endParaRPr lang="zh-CN" sz="2400" dirty="0">
                <a:solidFill>
                  <a:schemeClr val="tx1">
                    <a:lumMod val="75000"/>
                    <a:lumOff val="25000"/>
                  </a:schemeClr>
                </a:solidFill>
                <a:latin typeface="Agency FB" panose="020B0503020202020204" pitchFamily="34" charset="0"/>
                <a:cs typeface="+mn-ea"/>
                <a:sym typeface="+mn-lt"/>
              </a:endParaRPr>
            </a:p>
            <a:p>
              <a:pPr indent="-1066800" algn="just" latinLnBrk="0">
                <a:extLst>
                  <a:ext uri="{35155182-B16C-46BC-9424-99874614C6A1}">
                    <wpsdc:indentchars xmlns:wpsdc="http://www.wps.cn/officeDocument/2017/drawingmlCustomData" val="-350" checksum="2531302348"/>
                  </a:ext>
                </a:extLst>
              </a:pPr>
              <a:r>
                <a:rPr lang="zh-CN" sz="2400" dirty="0">
                  <a:solidFill>
                    <a:schemeClr val="tx1">
                      <a:lumMod val="75000"/>
                      <a:lumOff val="25000"/>
                    </a:schemeClr>
                  </a:solidFill>
                  <a:latin typeface="Agency FB" panose="020B0503020202020204" pitchFamily="34" charset="0"/>
                  <a:cs typeface="+mn-ea"/>
                  <a:sym typeface="+mn-lt"/>
                </a:rPr>
                <a:t>二、教育理论与实践关系的重构</a:t>
              </a:r>
              <a:endParaRPr lang="zh-CN" sz="2400" dirty="0">
                <a:solidFill>
                  <a:schemeClr val="tx1">
                    <a:lumMod val="75000"/>
                    <a:lumOff val="25000"/>
                  </a:schemeClr>
                </a:solidFill>
                <a:latin typeface="Agency FB" panose="020B0503020202020204" pitchFamily="34" charset="0"/>
                <a:cs typeface="+mn-ea"/>
                <a:sym typeface="+mn-lt"/>
              </a:endParaRPr>
            </a:p>
          </p:txBody>
        </p:sp>
        <p:sp>
          <p:nvSpPr>
            <p:cNvPr id="97" name="TextBox 64"/>
            <p:cNvSpPr>
              <a:spLocks noChangeArrowheads="1"/>
            </p:cNvSpPr>
            <p:nvPr/>
          </p:nvSpPr>
          <p:spPr bwMode="auto">
            <a:xfrm>
              <a:off x="557" y="3428"/>
              <a:ext cx="4564" cy="919"/>
            </a:xfrm>
            <a:prstGeom prst="rect">
              <a:avLst/>
            </a:prstGeom>
            <a:noFill/>
            <a:effectLst/>
          </p:spPr>
          <p:txBody>
            <a:bodyPr wrap="square" rtlCol="0">
              <a:spAutoFit/>
            </a:bodyPr>
            <a:lstStyle/>
            <a:p>
              <a:pPr algn="ctr"/>
              <a:r>
                <a:rPr lang="zh-CN" altLang="en-US" sz="3200" dirty="0">
                  <a:solidFill>
                    <a:schemeClr val="tx1">
                      <a:lumMod val="75000"/>
                      <a:lumOff val="25000"/>
                    </a:schemeClr>
                  </a:solidFill>
                  <a:latin typeface="+mn-lt"/>
                  <a:ea typeface="微软雅黑" panose="020B0503020204020204" pitchFamily="34" charset="-122"/>
                  <a:cs typeface="Kartika" panose="02020503030404060203" pitchFamily="18" charset="0"/>
                  <a:sym typeface="+mn-lt"/>
                </a:rPr>
                <a:t>专题三</a:t>
              </a:r>
              <a:endParaRPr lang="zh-CN" altLang="en-US" sz="3200" dirty="0">
                <a:solidFill>
                  <a:schemeClr val="tx1">
                    <a:lumMod val="75000"/>
                    <a:lumOff val="25000"/>
                  </a:schemeClr>
                </a:solidFill>
                <a:latin typeface="+mn-lt"/>
                <a:ea typeface="微软雅黑" panose="020B0503020204020204" pitchFamily="34" charset="-122"/>
                <a:cs typeface="Kartika" panose="02020503030404060203" pitchFamily="18" charset="0"/>
                <a:sym typeface="+mn-lt"/>
              </a:endParaRPr>
            </a:p>
          </p:txBody>
        </p:sp>
        <p:sp>
          <p:nvSpPr>
            <p:cNvPr id="98" name="文本框 97"/>
            <p:cNvSpPr txBox="1"/>
            <p:nvPr/>
          </p:nvSpPr>
          <p:spPr>
            <a:xfrm>
              <a:off x="402" y="4691"/>
              <a:ext cx="4862" cy="1501"/>
            </a:xfrm>
            <a:prstGeom prst="rect">
              <a:avLst/>
            </a:prstGeom>
            <a:noFill/>
            <a:ln>
              <a:noFill/>
            </a:ln>
          </p:spPr>
          <p:txBody>
            <a:bodyPr wrap="square" rtlCol="0">
              <a:spAutoFit/>
            </a:bodyPr>
            <a:p>
              <a:pPr algn="ctr"/>
              <a:r>
                <a:rPr lang="zh-CN" altLang="en-US" sz="2800">
                  <a:latin typeface="黑体" panose="02010609060101010101" charset="-122"/>
                  <a:ea typeface="黑体" panose="02010609060101010101" charset="-122"/>
                </a:rPr>
                <a:t>教育理论与实</a:t>
              </a:r>
              <a:endParaRPr lang="zh-CN" altLang="en-US" sz="2800">
                <a:latin typeface="黑体" panose="02010609060101010101" charset="-122"/>
                <a:ea typeface="黑体" panose="02010609060101010101" charset="-122"/>
              </a:endParaRPr>
            </a:p>
            <a:p>
              <a:pPr algn="ctr"/>
              <a:r>
                <a:rPr lang="zh-CN" altLang="en-US" sz="2800">
                  <a:latin typeface="黑体" panose="02010609060101010101" charset="-122"/>
                  <a:ea typeface="黑体" panose="02010609060101010101" charset="-122"/>
                </a:rPr>
                <a:t>践关系的考辨</a:t>
              </a:r>
              <a:endParaRPr lang="zh-CN" altLang="en-US" sz="2800">
                <a:latin typeface="黑体" panose="02010609060101010101" charset="-122"/>
                <a:ea typeface="黑体" panose="02010609060101010101" charset="-122"/>
              </a:endParaRPr>
            </a:p>
          </p:txBody>
        </p:sp>
      </p:grpSp>
      <p:grpSp>
        <p:nvGrpSpPr>
          <p:cNvPr id="99" name="组合 98"/>
          <p:cNvGrpSpPr/>
          <p:nvPr/>
        </p:nvGrpSpPr>
        <p:grpSpPr>
          <a:xfrm>
            <a:off x="9112885" y="1792605"/>
            <a:ext cx="2898140" cy="3472180"/>
            <a:chOff x="557" y="3052"/>
            <a:chExt cx="4564" cy="5468"/>
          </a:xfrm>
        </p:grpSpPr>
        <p:grpSp>
          <p:nvGrpSpPr>
            <p:cNvPr id="100" name="组合 99"/>
            <p:cNvGrpSpPr/>
            <p:nvPr/>
          </p:nvGrpSpPr>
          <p:grpSpPr>
            <a:xfrm rot="0">
              <a:off x="1413" y="3052"/>
              <a:ext cx="2792" cy="1644"/>
              <a:chOff x="959689" y="2270186"/>
              <a:chExt cx="2203333" cy="2203328"/>
            </a:xfrm>
          </p:grpSpPr>
          <p:sp>
            <p:nvSpPr>
              <p:cNvPr id="101" name="椭圆 100"/>
              <p:cNvSpPr/>
              <p:nvPr/>
            </p:nvSpPr>
            <p:spPr>
              <a:xfrm>
                <a:off x="959689" y="2270186"/>
                <a:ext cx="2203333" cy="2203328"/>
              </a:xfrm>
              <a:prstGeom prst="ellipse">
                <a:avLst/>
              </a:prstGeom>
              <a:solidFill>
                <a:srgbClr val="FBF8EF"/>
              </a:solidFill>
              <a:ln w="0" cmpd="sng">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2" name="椭圆 101"/>
              <p:cNvSpPr/>
              <p:nvPr/>
            </p:nvSpPr>
            <p:spPr>
              <a:xfrm>
                <a:off x="1046941"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3" name="椭圆 102"/>
              <p:cNvSpPr/>
              <p:nvPr/>
            </p:nvSpPr>
            <p:spPr>
              <a:xfrm>
                <a:off x="1149041" y="2459539"/>
                <a:ext cx="1824627" cy="1824622"/>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104" name="TextBox 64"/>
            <p:cNvSpPr>
              <a:spLocks noChangeArrowheads="1"/>
            </p:cNvSpPr>
            <p:nvPr/>
          </p:nvSpPr>
          <p:spPr bwMode="auto">
            <a:xfrm>
              <a:off x="780" y="6050"/>
              <a:ext cx="4025" cy="2470"/>
            </a:xfrm>
            <a:prstGeom prst="rect">
              <a:avLst/>
            </a:prstGeom>
            <a:noFill/>
            <a:ln w="9525">
              <a:solidFill>
                <a:schemeClr val="bg2"/>
              </a:solidFill>
              <a:miter lim="800000"/>
            </a:ln>
          </p:spPr>
          <p:txBody>
            <a:bodyPr wrap="square" lIns="91440" tIns="45720" rIns="91440" bIns="45720">
              <a:spAutoFit/>
            </a:bodyPr>
            <a:lstStyle/>
            <a:p>
              <a:pPr indent="-1066800" algn="just" latinLnBrk="0">
                <a:extLst>
                  <a:ext uri="{35155182-B16C-46BC-9424-99874614C6A1}">
                    <wpsdc:indentchars xmlns:wpsdc="http://www.wps.cn/officeDocument/2017/drawingmlCustomData" val="-350" checksum="2531302348"/>
                  </a:ext>
                </a:extLst>
              </a:pPr>
              <a:r>
                <a:rPr lang="zh-CN" sz="2400" dirty="0">
                  <a:solidFill>
                    <a:schemeClr val="tx1">
                      <a:lumMod val="75000"/>
                      <a:lumOff val="25000"/>
                    </a:schemeClr>
                  </a:solidFill>
                  <a:latin typeface="Agency FB" panose="020B0503020202020204" pitchFamily="34" charset="0"/>
                  <a:cs typeface="+mn-ea"/>
                  <a:sym typeface="+mn-lt"/>
                </a:rPr>
                <a:t>一、哲学视域中的公平</a:t>
              </a:r>
              <a:endParaRPr lang="zh-CN" sz="2400" dirty="0">
                <a:solidFill>
                  <a:schemeClr val="tx1">
                    <a:lumMod val="75000"/>
                    <a:lumOff val="25000"/>
                  </a:schemeClr>
                </a:solidFill>
                <a:latin typeface="Agency FB" panose="020B0503020202020204" pitchFamily="34" charset="0"/>
                <a:cs typeface="+mn-ea"/>
                <a:sym typeface="+mn-lt"/>
              </a:endParaRPr>
            </a:p>
            <a:p>
              <a:pPr indent="-1066800" algn="just" latinLnBrk="0">
                <a:extLst>
                  <a:ext uri="{35155182-B16C-46BC-9424-99874614C6A1}">
                    <wpsdc:indentchars xmlns:wpsdc="http://www.wps.cn/officeDocument/2017/drawingmlCustomData" val="-350" checksum="2531302348"/>
                  </a:ext>
                </a:extLst>
              </a:pPr>
              <a:r>
                <a:rPr lang="zh-CN" sz="2400" dirty="0">
                  <a:solidFill>
                    <a:schemeClr val="tx1">
                      <a:lumMod val="75000"/>
                      <a:lumOff val="25000"/>
                    </a:schemeClr>
                  </a:solidFill>
                  <a:latin typeface="Agency FB" panose="020B0503020202020204" pitchFamily="34" charset="0"/>
                  <a:cs typeface="+mn-ea"/>
                  <a:sym typeface="+mn-lt"/>
                </a:rPr>
                <a:t>二、教育视域中的公平</a:t>
              </a:r>
              <a:endParaRPr lang="zh-CN" sz="2400" dirty="0">
                <a:solidFill>
                  <a:schemeClr val="tx1">
                    <a:lumMod val="75000"/>
                    <a:lumOff val="25000"/>
                  </a:schemeClr>
                </a:solidFill>
                <a:latin typeface="Agency FB" panose="020B0503020202020204" pitchFamily="34" charset="0"/>
                <a:cs typeface="+mn-ea"/>
                <a:sym typeface="+mn-lt"/>
              </a:endParaRPr>
            </a:p>
          </p:txBody>
        </p:sp>
        <p:sp>
          <p:nvSpPr>
            <p:cNvPr id="105" name="TextBox 64"/>
            <p:cNvSpPr>
              <a:spLocks noChangeArrowheads="1"/>
            </p:cNvSpPr>
            <p:nvPr/>
          </p:nvSpPr>
          <p:spPr bwMode="auto">
            <a:xfrm>
              <a:off x="557" y="3428"/>
              <a:ext cx="4564" cy="919"/>
            </a:xfrm>
            <a:prstGeom prst="rect">
              <a:avLst/>
            </a:prstGeom>
            <a:noFill/>
            <a:effectLst/>
          </p:spPr>
          <p:txBody>
            <a:bodyPr wrap="square" rtlCol="0">
              <a:spAutoFit/>
            </a:bodyPr>
            <a:lstStyle/>
            <a:p>
              <a:pPr algn="ctr"/>
              <a:r>
                <a:rPr lang="zh-CN" altLang="en-US" sz="3200" dirty="0">
                  <a:solidFill>
                    <a:schemeClr val="tx1">
                      <a:lumMod val="75000"/>
                      <a:lumOff val="25000"/>
                    </a:schemeClr>
                  </a:solidFill>
                  <a:latin typeface="+mn-lt"/>
                  <a:ea typeface="微软雅黑" panose="020B0503020204020204" pitchFamily="34" charset="-122"/>
                  <a:cs typeface="Kartika" panose="02020503030404060203" pitchFamily="18" charset="0"/>
                  <a:sym typeface="+mn-lt"/>
                </a:rPr>
                <a:t>专题四</a:t>
              </a:r>
              <a:endParaRPr lang="zh-CN" altLang="en-US" sz="3200" dirty="0">
                <a:solidFill>
                  <a:schemeClr val="tx1">
                    <a:lumMod val="75000"/>
                    <a:lumOff val="25000"/>
                  </a:schemeClr>
                </a:solidFill>
                <a:latin typeface="+mn-lt"/>
                <a:ea typeface="微软雅黑" panose="020B0503020204020204" pitchFamily="34" charset="-122"/>
                <a:cs typeface="Kartika" panose="02020503030404060203" pitchFamily="18" charset="0"/>
                <a:sym typeface="+mn-lt"/>
              </a:endParaRPr>
            </a:p>
          </p:txBody>
        </p:sp>
        <p:sp>
          <p:nvSpPr>
            <p:cNvPr id="106" name="文本框 105"/>
            <p:cNvSpPr txBox="1"/>
            <p:nvPr/>
          </p:nvSpPr>
          <p:spPr>
            <a:xfrm>
              <a:off x="1546" y="4845"/>
              <a:ext cx="2574" cy="822"/>
            </a:xfrm>
            <a:prstGeom prst="rect">
              <a:avLst/>
            </a:prstGeom>
            <a:noFill/>
            <a:ln>
              <a:noFill/>
            </a:ln>
          </p:spPr>
          <p:txBody>
            <a:bodyPr wrap="square" rtlCol="0">
              <a:spAutoFit/>
            </a:bodyPr>
            <a:p>
              <a:pPr algn="ctr"/>
              <a:r>
                <a:rPr lang="zh-CN" altLang="en-US" sz="2800">
                  <a:latin typeface="黑体" panose="02010609060101010101" charset="-122"/>
                  <a:ea typeface="黑体" panose="02010609060101010101" charset="-122"/>
                </a:rPr>
                <a:t>教育公平</a:t>
              </a:r>
              <a:endParaRPr lang="zh-CN" altLang="en-US" sz="2800">
                <a:latin typeface="黑体" panose="02010609060101010101" charset="-122"/>
                <a:ea typeface="黑体" panose="02010609060101010101"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54" grpId="0" animBg="1"/>
      <p:bldP spid="48"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专题一 教育学的学科立场</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3" name="文本框 2"/>
          <p:cNvSpPr txBox="1"/>
          <p:nvPr/>
        </p:nvSpPr>
        <p:spPr>
          <a:xfrm>
            <a:off x="282575" y="1498600"/>
            <a:ext cx="11535410" cy="4523105"/>
          </a:xfrm>
          <a:prstGeom prst="rect">
            <a:avLst/>
          </a:prstGeom>
          <a:noFill/>
        </p:spPr>
        <p:txBody>
          <a:bodyPr wrap="square" rtlCol="0">
            <a:spAutoFit/>
          </a:bodyPr>
          <a:p>
            <a:pPr marL="342900" indent="609600" latinLnBrk="0">
              <a:lnSpc>
                <a:spcPct val="150000"/>
              </a:lnSpc>
              <a:buFont typeface="Arial" panose="020B0604020202020204" pitchFamily="34" charset="0"/>
              <a:buChar char="•"/>
              <a:extLst>
                <a:ext uri="{35155182-B16C-46BC-9424-99874614C6A1}">
                  <wpsdc:indentchars xmlns:wpsdc="http://www.wps.cn/officeDocument/2017/drawingmlCustomData" val="200" checksum="4158780845"/>
                </a:ext>
              </a:extLst>
            </a:pPr>
            <a:r>
              <a:rPr sz="2400">
                <a:latin typeface="宋体" panose="02010600030101010101" pitchFamily="2" charset="-122"/>
                <a:cs typeface="宋体" panose="02010600030101010101" pitchFamily="2" charset="-122"/>
              </a:rPr>
              <a:t>改革开放后，一方面苏联教育学的影响犹在，另一方面以美国教育学为代表的西方教育学重新进</a:t>
            </a:r>
            <a:r>
              <a:rPr lang="zh-CN" sz="2400">
                <a:latin typeface="宋体" panose="02010600030101010101" pitchFamily="2" charset="-122"/>
                <a:cs typeface="宋体" panose="02010600030101010101" pitchFamily="2" charset="-122"/>
              </a:rPr>
              <a:t>入</a:t>
            </a:r>
            <a:r>
              <a:rPr sz="2400">
                <a:latin typeface="宋体" panose="02010600030101010101" pitchFamily="2" charset="-122"/>
                <a:cs typeface="宋体" panose="02010600030101010101" pitchFamily="2" charset="-122"/>
              </a:rPr>
              <a:t>我国，在我国形成了不同范式的教育学传统混杂的状况。</a:t>
            </a:r>
            <a:endParaRPr sz="2400">
              <a:latin typeface="宋体" panose="02010600030101010101" pitchFamily="2" charset="-122"/>
              <a:cs typeface="宋体" panose="02010600030101010101" pitchFamily="2" charset="-122"/>
            </a:endParaRPr>
          </a:p>
          <a:p>
            <a:pPr marL="342900" indent="609600" latinLnBrk="0">
              <a:lnSpc>
                <a:spcPct val="150000"/>
              </a:lnSpc>
              <a:buFont typeface="Arial" panose="020B0604020202020204" pitchFamily="34" charset="0"/>
              <a:buChar char="•"/>
              <a:extLst>
                <a:ext uri="{35155182-B16C-46BC-9424-99874614C6A1}">
                  <wpsdc:indentchars xmlns:wpsdc="http://www.wps.cn/officeDocument/2017/drawingmlCustomData" val="200" checksum="4158780845"/>
                </a:ext>
              </a:extLst>
            </a:pPr>
            <a:r>
              <a:rPr sz="2400">
                <a:latin typeface="宋体" panose="02010600030101010101" pitchFamily="2" charset="-122"/>
                <a:cs typeface="宋体" panose="02010600030101010101" pitchFamily="2" charset="-122"/>
                <a:sym typeface="+mn-ea"/>
              </a:rPr>
              <a:t>20世纪末，教育研究者开始重新关注我国教育学学科的长久发展问题，出现了各种对于教育学学科性质的争论。</a:t>
            </a:r>
            <a:endParaRPr sz="2400">
              <a:latin typeface="宋体" panose="02010600030101010101" pitchFamily="2" charset="-122"/>
              <a:cs typeface="宋体" panose="02010600030101010101" pitchFamily="2" charset="-122"/>
              <a:sym typeface="+mn-ea"/>
            </a:endParaRPr>
          </a:p>
          <a:p>
            <a:pPr marL="342900" indent="609600" latinLnBrk="0">
              <a:lnSpc>
                <a:spcPct val="150000"/>
              </a:lnSpc>
              <a:buFont typeface="Arial" panose="020B0604020202020204" pitchFamily="34" charset="0"/>
              <a:buChar char="•"/>
              <a:extLst>
                <a:ext uri="{35155182-B16C-46BC-9424-99874614C6A1}">
                  <wpsdc:indentchars xmlns:wpsdc="http://www.wps.cn/officeDocument/2017/drawingmlCustomData" val="200" checksum="4158780845"/>
                </a:ext>
              </a:extLst>
            </a:pPr>
            <a:r>
              <a:rPr sz="2400">
                <a:latin typeface="宋体" panose="02010600030101010101" pitchFamily="2" charset="-122"/>
                <a:cs typeface="宋体" panose="02010600030101010101" pitchFamily="2" charset="-122"/>
                <a:sym typeface="+mn-ea"/>
              </a:rPr>
              <a:t>进入21世纪，尤其是在基础教育课程改革之后，教育学界越来越认识到教育学的根本使命是解决现实的教育问题，在解决</a:t>
            </a:r>
            <a:r>
              <a:rPr lang="zh-CN" sz="2400">
                <a:latin typeface="宋体" panose="02010600030101010101" pitchFamily="2" charset="-122"/>
                <a:cs typeface="宋体" panose="02010600030101010101" pitchFamily="2" charset="-122"/>
                <a:sym typeface="+mn-ea"/>
              </a:rPr>
              <a:t>此</a:t>
            </a:r>
            <a:r>
              <a:rPr sz="2400">
                <a:latin typeface="宋体" panose="02010600030101010101" pitchFamily="2" charset="-122"/>
                <a:cs typeface="宋体" panose="02010600030101010101" pitchFamily="2" charset="-122"/>
                <a:sym typeface="+mn-ea"/>
              </a:rPr>
              <a:t>基础上提升出教育理论，并以这种基于实践的理论来指导实践</a:t>
            </a:r>
            <a:r>
              <a:rPr lang="zh-CN" sz="2400">
                <a:latin typeface="宋体" panose="02010600030101010101" pitchFamily="2" charset="-122"/>
                <a:cs typeface="宋体" panose="02010600030101010101" pitchFamily="2" charset="-122"/>
                <a:sym typeface="+mn-ea"/>
              </a:rPr>
              <a:t>。</a:t>
            </a:r>
            <a:endParaRPr lang="zh-CN" sz="2400">
              <a:latin typeface="宋体" panose="02010600030101010101" pitchFamily="2" charset="-122"/>
              <a:cs typeface="宋体" panose="02010600030101010101" pitchFamily="2" charset="-122"/>
            </a:endParaRPr>
          </a:p>
          <a:p>
            <a:pPr marL="342900" indent="609600" latinLnBrk="0">
              <a:lnSpc>
                <a:spcPct val="150000"/>
              </a:lnSpc>
              <a:buFont typeface="Arial" panose="020B0604020202020204" pitchFamily="34" charset="0"/>
              <a:buChar char="•"/>
              <a:extLst>
                <a:ext uri="{35155182-B16C-46BC-9424-99874614C6A1}">
                  <wpsdc:indentchars xmlns:wpsdc="http://www.wps.cn/officeDocument/2017/drawingmlCustomData" val="200" checksum="4158780845"/>
                </a:ext>
              </a:extLst>
            </a:pPr>
            <a:endParaRPr lang="zh-CN" sz="2400">
              <a:latin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专题一 教育学的学科立场</a:t>
            </a:r>
            <a:endParaRPr lang="zh-CN" altLang="en-US" sz="2800" b="1" dirty="0">
              <a:solidFill>
                <a:schemeClr val="tx1">
                  <a:lumMod val="50000"/>
                  <a:lumOff val="50000"/>
                </a:schemeClr>
              </a:solidFill>
              <a:latin typeface="Agency FB" panose="020B0503020202020204" pitchFamily="34" charset="0"/>
            </a:endParaRPr>
          </a:p>
        </p:txBody>
      </p:sp>
      <p:sp>
        <p:nvSpPr>
          <p:cNvPr id="2" name="文本框 1"/>
          <p:cNvSpPr txBox="1"/>
          <p:nvPr/>
        </p:nvSpPr>
        <p:spPr>
          <a:xfrm>
            <a:off x="374015" y="1073150"/>
            <a:ext cx="11443335" cy="1210945"/>
          </a:xfrm>
          <a:prstGeom prst="rect">
            <a:avLst/>
          </a:prstGeom>
          <a:noFill/>
        </p:spPr>
        <p:txBody>
          <a:bodyPr wrap="square" rtlCol="0">
            <a:spAutoFit/>
          </a:bodyPr>
          <a:p>
            <a:pPr algn="l" latinLnBrk="0">
              <a:lnSpc>
                <a:spcPct val="130000"/>
              </a:lnSpc>
              <a:buClrTx/>
              <a:buSzTx/>
              <a:buFontTx/>
              <a:buNone/>
            </a:pPr>
            <a:r>
              <a:rPr lang="zh-CN" altLang="en-US" sz="2800" b="1">
                <a:gradFill>
                  <a:gsLst>
                    <a:gs pos="21000">
                      <a:srgbClr val="53575C"/>
                    </a:gs>
                    <a:gs pos="88000">
                      <a:srgbClr val="C5C7CA"/>
                    </a:gs>
                  </a:gsLst>
                  <a:lin ang="5400000"/>
                </a:gradFill>
                <a:effectLst/>
                <a:latin typeface="楷体" panose="02010609060101010101" charset="-122"/>
                <a:ea typeface="楷体" panose="02010609060101010101" charset="-122"/>
              </a:rPr>
              <a:t>我国教育学理论对实践指导力不足的原因分析：</a:t>
            </a:r>
            <a:endParaRPr lang="zh-CN" altLang="en-US" sz="2800" b="1">
              <a:gradFill>
                <a:gsLst>
                  <a:gs pos="21000">
                    <a:srgbClr val="53575C"/>
                  </a:gs>
                  <a:gs pos="88000">
                    <a:srgbClr val="C5C7CA"/>
                  </a:gs>
                </a:gsLst>
                <a:lin ang="5400000"/>
              </a:gradFill>
              <a:effectLst/>
              <a:latin typeface="楷体" panose="02010609060101010101" charset="-122"/>
              <a:ea typeface="楷体" panose="02010609060101010101" charset="-122"/>
            </a:endParaRPr>
          </a:p>
          <a:p>
            <a:pPr marL="342900" indent="0" algn="just" latinLnBrk="0">
              <a:lnSpc>
                <a:spcPct val="130000"/>
              </a:lnSpc>
              <a:buFont typeface="Wingdings" panose="05000000000000000000" charset="0"/>
              <a:buNone/>
            </a:pPr>
            <a:endParaRPr lang="zh-CN" altLang="en-US" sz="2800" b="1">
              <a:gradFill>
                <a:gsLst>
                  <a:gs pos="21000">
                    <a:srgbClr val="53575C"/>
                  </a:gs>
                  <a:gs pos="88000">
                    <a:srgbClr val="C5C7CA"/>
                  </a:gs>
                </a:gsLst>
                <a:lin ang="5400000"/>
              </a:gradFill>
              <a:effectLst/>
              <a:latin typeface="楷体" panose="02010609060101010101" charset="-122"/>
              <a:ea typeface="楷体" panose="02010609060101010101" charset="-122"/>
            </a:endParaRPr>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3" name="文本框 2"/>
          <p:cNvSpPr txBox="1"/>
          <p:nvPr/>
        </p:nvSpPr>
        <p:spPr>
          <a:xfrm>
            <a:off x="-231775" y="1915160"/>
            <a:ext cx="12071350" cy="4246245"/>
          </a:xfrm>
          <a:prstGeom prst="rect">
            <a:avLst/>
          </a:prstGeom>
          <a:noFill/>
        </p:spPr>
        <p:txBody>
          <a:bodyPr wrap="square" rtlCol="0">
            <a:spAutoFit/>
          </a:bodyPr>
          <a:p>
            <a:pPr marL="685800" indent="508000" latinLnBrk="0">
              <a:lnSpc>
                <a:spcPct val="150000"/>
              </a:lnSpc>
              <a:buFont typeface="Wingdings" panose="05000000000000000000" charset="0"/>
              <a:buChar char="Ø"/>
              <a:extLst>
                <a:ext uri="{35155182-B16C-46BC-9424-99874614C6A1}">
                  <wpsdc:indentchars xmlns:wpsdc="http://www.wps.cn/officeDocument/2017/drawingmlCustomData" val="200" checksum="282533468"/>
                </a:ext>
              </a:extLst>
            </a:pPr>
            <a:r>
              <a:rPr sz="2000">
                <a:latin typeface="宋体" panose="02010600030101010101" pitchFamily="2" charset="-122"/>
                <a:cs typeface="宋体" panose="02010600030101010101" pitchFamily="2" charset="-122"/>
              </a:rPr>
              <a:t>首先，目前决定我国高校和教育研究机构研究者声誉和物质利益的最主要影响因素并非其解决现实问题的能力，也并非其为教育学科发展</a:t>
            </a:r>
            <a:r>
              <a:rPr lang="zh-CN" sz="2000">
                <a:latin typeface="宋体" panose="02010600030101010101" pitchFamily="2" charset="-122"/>
                <a:cs typeface="宋体" panose="02010600030101010101" pitchFamily="2" charset="-122"/>
              </a:rPr>
              <a:t>的</a:t>
            </a:r>
            <a:r>
              <a:rPr sz="2000">
                <a:latin typeface="宋体" panose="02010600030101010101" pitchFamily="2" charset="-122"/>
                <a:cs typeface="宋体" panose="02010600030101010101" pitchFamily="2" charset="-122"/>
              </a:rPr>
              <a:t>努力，而主要在于遵循现有的科层体制</a:t>
            </a:r>
            <a:r>
              <a:rPr lang="zh-CN" sz="2000">
                <a:latin typeface="宋体" panose="02010600030101010101" pitchFamily="2" charset="-122"/>
                <a:cs typeface="宋体" panose="02010600030101010101" pitchFamily="2" charset="-122"/>
              </a:rPr>
              <a:t>。</a:t>
            </a:r>
            <a:endParaRPr lang="zh-CN" sz="2000">
              <a:latin typeface="宋体" panose="02010600030101010101" pitchFamily="2" charset="-122"/>
              <a:cs typeface="宋体" panose="02010600030101010101" pitchFamily="2" charset="-122"/>
            </a:endParaRPr>
          </a:p>
          <a:p>
            <a:pPr marL="685800" indent="508000" latinLnBrk="0">
              <a:lnSpc>
                <a:spcPct val="150000"/>
              </a:lnSpc>
              <a:buFont typeface="Wingdings" panose="05000000000000000000" charset="0"/>
              <a:buChar char="Ø"/>
              <a:extLst>
                <a:ext uri="{35155182-B16C-46BC-9424-99874614C6A1}">
                  <wpsdc:indentchars xmlns:wpsdc="http://www.wps.cn/officeDocument/2017/drawingmlCustomData" val="200" checksum="282533468"/>
                </a:ext>
              </a:extLst>
            </a:pPr>
            <a:r>
              <a:rPr sz="2000">
                <a:latin typeface="宋体" panose="02010600030101010101" pitchFamily="2" charset="-122"/>
                <a:cs typeface="宋体" panose="02010600030101010101" pitchFamily="2" charset="-122"/>
              </a:rPr>
              <a:t>其次，我国教育实践的乱象引发的往往是改良之心而非探究规律之理论动机，因此催生的是行动规范以及规范背后的哲学原理和心理学规律，而不是科学研究</a:t>
            </a:r>
            <a:r>
              <a:rPr lang="zh-CN" sz="2000">
                <a:latin typeface="宋体" panose="02010600030101010101" pitchFamily="2" charset="-122"/>
                <a:cs typeface="宋体" panose="02010600030101010101" pitchFamily="2" charset="-122"/>
              </a:rPr>
              <a:t>。</a:t>
            </a:r>
            <a:endParaRPr lang="zh-CN" sz="2000">
              <a:latin typeface="宋体" panose="02010600030101010101" pitchFamily="2" charset="-122"/>
              <a:cs typeface="宋体" panose="02010600030101010101" pitchFamily="2" charset="-122"/>
            </a:endParaRPr>
          </a:p>
          <a:p>
            <a:pPr marL="685800" indent="508000" latinLnBrk="0">
              <a:lnSpc>
                <a:spcPct val="150000"/>
              </a:lnSpc>
              <a:buFont typeface="Wingdings" panose="05000000000000000000" charset="0"/>
              <a:buChar char="Ø"/>
              <a:extLst>
                <a:ext uri="{35155182-B16C-46BC-9424-99874614C6A1}">
                  <wpsdc:indentchars xmlns:wpsdc="http://www.wps.cn/officeDocument/2017/drawingmlCustomData" val="200" checksum="282533468"/>
                </a:ext>
              </a:extLst>
            </a:pPr>
            <a:r>
              <a:rPr sz="2000">
                <a:latin typeface="宋体" panose="02010600030101010101" pitchFamily="2" charset="-122"/>
                <a:cs typeface="宋体" panose="02010600030101010101" pitchFamily="2" charset="-122"/>
              </a:rPr>
              <a:t>再次，下意识地将教育看作从教者的行动，而不是教育者和受教育者共同参与的活动，教育实践的其他成分被边缘化甚至被剔除，因此教育学很难摆脱价值立场的束缚而对教育进行客观的描述</a:t>
            </a:r>
            <a:r>
              <a:rPr lang="zh-CN" sz="2000">
                <a:latin typeface="宋体" panose="02010600030101010101" pitchFamily="2" charset="-122"/>
                <a:cs typeface="宋体" panose="02010600030101010101" pitchFamily="2" charset="-122"/>
              </a:rPr>
              <a:t>。</a:t>
            </a:r>
            <a:endParaRPr lang="zh-CN" sz="2000">
              <a:latin typeface="宋体" panose="02010600030101010101" pitchFamily="2" charset="-122"/>
              <a:cs typeface="宋体" panose="02010600030101010101" pitchFamily="2" charset="-122"/>
            </a:endParaRPr>
          </a:p>
          <a:p>
            <a:pPr marL="685800" indent="508000" latinLnBrk="0">
              <a:lnSpc>
                <a:spcPct val="150000"/>
              </a:lnSpc>
              <a:buFont typeface="Wingdings" panose="05000000000000000000" charset="0"/>
              <a:buChar char="Ø"/>
              <a:extLst>
                <a:ext uri="{35155182-B16C-46BC-9424-99874614C6A1}">
                  <wpsdc:indentchars xmlns:wpsdc="http://www.wps.cn/officeDocument/2017/drawingmlCustomData" val="200" checksum="282533468"/>
                </a:ext>
              </a:extLst>
            </a:pPr>
            <a:r>
              <a:rPr sz="2000">
                <a:latin typeface="宋体" panose="02010600030101010101" pitchFamily="2" charset="-122"/>
                <a:cs typeface="宋体" panose="02010600030101010101" pitchFamily="2" charset="-122"/>
              </a:rPr>
              <a:t>最后，不从客观的实际出发，而是穷究当前教育理论中的漏洞或概念的模糊，直接借鉴其他学科的理论，稍加改变就成为教育学的理论，由此而提出的论断不符合教育实际，太过理想化，难以在真实情境中进行检验，也难以运用于教育实践。</a:t>
            </a:r>
            <a:endParaRPr sz="2000">
              <a:latin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专题一 教育学的学科立场</a:t>
            </a:r>
            <a:endParaRPr lang="zh-CN" altLang="en-US" sz="2800" b="1" dirty="0">
              <a:solidFill>
                <a:schemeClr val="tx1">
                  <a:lumMod val="50000"/>
                  <a:lumOff val="50000"/>
                </a:schemeClr>
              </a:solidFill>
              <a:latin typeface="Agency FB" panose="020B0503020202020204" pitchFamily="34" charset="0"/>
            </a:endParaRPr>
          </a:p>
        </p:txBody>
      </p:sp>
      <p:sp>
        <p:nvSpPr>
          <p:cNvPr id="2" name="文本框 1"/>
          <p:cNvSpPr txBox="1"/>
          <p:nvPr/>
        </p:nvSpPr>
        <p:spPr>
          <a:xfrm>
            <a:off x="558800" y="2178050"/>
            <a:ext cx="11074400" cy="2889885"/>
          </a:xfrm>
          <a:prstGeom prst="rect">
            <a:avLst/>
          </a:prstGeom>
          <a:noFill/>
        </p:spPr>
        <p:txBody>
          <a:bodyPr wrap="square" rtlCol="0">
            <a:spAutoFit/>
          </a:bodyPr>
          <a:p>
            <a:pPr marL="0" indent="685800" algn="just" latinLnBrk="0">
              <a:lnSpc>
                <a:spcPct val="130000"/>
              </a:lnSpc>
              <a:spcAft>
                <a:spcPts val="0"/>
              </a:spcAft>
              <a:buFont typeface="Wingdings" panose="05000000000000000000" charset="0"/>
              <a:buNone/>
              <a:extLst>
                <a:ext uri="{35155182-B16C-46BC-9424-99874614C6A1}">
                  <wpsdc:indentchars xmlns:wpsdc="http://www.wps.cn/officeDocument/2017/drawingmlCustomData" val="200" checksum="3023054669"/>
                </a:ext>
              </a:extLst>
            </a:pPr>
            <a:r>
              <a:rPr lang="en-US" altLang="zh-CN" sz="2800" spc="-100">
                <a:solidFill>
                  <a:schemeClr val="tx1"/>
                </a:solidFill>
                <a:uFillTx/>
              </a:rPr>
              <a:t> </a:t>
            </a:r>
            <a:r>
              <a:rPr lang="zh-CN" altLang="en-US" sz="2800" spc="-100">
                <a:solidFill>
                  <a:schemeClr val="tx1"/>
                </a:solidFill>
                <a:uFillTx/>
              </a:rPr>
              <a:t>教育学要走进实践，关注实践，使自己建基于事实判断之上，并给予此做出价值判断。需要强调的是，当基于事实判断后，我们需要经过抽象的思辨。这种抽象的思辨是对教育自身、对教育对象做历史的和逻辑的分析，这是一种从感性认识到理性认识、再从理性认识到实践的飞跃过程，它不脱离于实践，而又高于实践。</a:t>
            </a:r>
            <a:endParaRPr lang="zh-CN" altLang="en-US" sz="2800" spc="-100">
              <a:solidFill>
                <a:schemeClr val="tx1"/>
              </a:solidFill>
              <a:uFillTx/>
            </a:endParaRPr>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4" name="文本框 3"/>
          <p:cNvSpPr txBox="1"/>
          <p:nvPr/>
        </p:nvSpPr>
        <p:spPr>
          <a:xfrm>
            <a:off x="836295" y="1253490"/>
            <a:ext cx="7965440" cy="730885"/>
          </a:xfrm>
          <a:prstGeom prst="rect">
            <a:avLst/>
          </a:prstGeom>
          <a:noFill/>
        </p:spPr>
        <p:txBody>
          <a:bodyPr wrap="square" rtlCol="0">
            <a:spAutoFit/>
          </a:bodyPr>
          <a:p>
            <a:pPr indent="0" latinLnBrk="0">
              <a:lnSpc>
                <a:spcPct val="130000"/>
              </a:lnSpc>
            </a:pPr>
            <a:r>
              <a:rPr lang="zh-CN" altLang="en-US" sz="3200" b="1">
                <a:gradFill>
                  <a:gsLst>
                    <a:gs pos="21000">
                      <a:srgbClr val="53575C"/>
                    </a:gs>
                    <a:gs pos="88000">
                      <a:srgbClr val="C5C7CA"/>
                    </a:gs>
                  </a:gsLst>
                  <a:lin ang="5400000"/>
                </a:gradFill>
                <a:effectLst/>
                <a:latin typeface="楷体" panose="02010609060101010101" charset="-122"/>
                <a:ea typeface="楷体" panose="02010609060101010101" charset="-122"/>
              </a:rPr>
              <a:t>解决理论对实践指导性不足问题的思路：</a:t>
            </a:r>
            <a:endParaRPr lang="zh-CN" altLang="en-US" sz="3200">
              <a:latin typeface="楷体" panose="02010609060101010101" charset="-122"/>
              <a:ea typeface="楷体" panose="02010609060101010101" charset="-122"/>
            </a:endParaRPr>
          </a:p>
        </p:txBody>
      </p:sp>
      <p:grpSp>
        <p:nvGrpSpPr>
          <p:cNvPr id="32" name="组合 31"/>
          <p:cNvGrpSpPr/>
          <p:nvPr/>
        </p:nvGrpSpPr>
        <p:grpSpPr>
          <a:xfrm>
            <a:off x="1170922" y="5844613"/>
            <a:ext cx="1347221" cy="1347221"/>
            <a:chOff x="4241219" y="1574800"/>
            <a:chExt cx="3594100" cy="3594100"/>
          </a:xfrm>
        </p:grpSpPr>
        <p:sp>
          <p:nvSpPr>
            <p:cNvPr id="33" name="椭圆 32"/>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椭圆 33"/>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椭圆 34"/>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椭圆 35"/>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椭圆 36"/>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椭圆 37"/>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椭圆 38"/>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椭圆 39"/>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椭圆 40"/>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椭圆 41"/>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椭圆 42"/>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椭圆 43"/>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椭圆 44"/>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椭圆 45"/>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3" name="组合 2"/>
          <p:cNvGrpSpPr/>
          <p:nvPr/>
        </p:nvGrpSpPr>
        <p:grpSpPr>
          <a:xfrm>
            <a:off x="10921982" y="4617793"/>
            <a:ext cx="1347221" cy="1347221"/>
            <a:chOff x="4241219" y="1574800"/>
            <a:chExt cx="3594100" cy="3594100"/>
          </a:xfrm>
        </p:grpSpPr>
        <p:sp>
          <p:nvSpPr>
            <p:cNvPr id="5" name="椭圆 4"/>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7200247" y="5400748"/>
            <a:ext cx="1347221" cy="1347221"/>
            <a:chOff x="4241219" y="1574800"/>
            <a:chExt cx="3594100" cy="3594100"/>
          </a:xfrm>
        </p:grpSpPr>
        <p:sp>
          <p:nvSpPr>
            <p:cNvPr id="21" name="椭圆 20"/>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9"/>
          <p:cNvSpPr/>
          <p:nvPr/>
        </p:nvSpPr>
        <p:spPr>
          <a:xfrm>
            <a:off x="461645" y="368935"/>
            <a:ext cx="9160820" cy="773430"/>
          </a:xfrm>
          <a:prstGeom prst="roundRect">
            <a:avLst>
              <a:gd name="adj" fmla="val 50000"/>
            </a:avLst>
          </a:prstGeom>
          <a:solidFill>
            <a:srgbClr val="F4EDD1"/>
          </a:solidFill>
          <a:ln w="12700" cap="flat" cmpd="sng" algn="ctr">
            <a:noFill/>
            <a:prstDash val="solid"/>
            <a:miter lim="800000"/>
          </a:ln>
          <a:effectLst>
            <a:outerShdw blurRad="254000" dist="63500" dir="5400000" algn="t" rotWithShape="0">
              <a:sysClr val="windowText" lastClr="000000">
                <a:lumMod val="85000"/>
                <a:lumOff val="15000"/>
                <a:alpha val="40000"/>
              </a:sysClr>
            </a:outerShdw>
          </a:effectLst>
        </p:spPr>
        <p:txBody>
          <a:bodyPr rtlCol="0" anchor="ctr"/>
          <a:lstStyle/>
          <a:p>
            <a:pPr marL="0" marR="0" lvl="0" indent="0" algn="l" defTabSz="914400" eaLnBrk="1" fontAlgn="auto" latinLnBrk="0" hangingPunct="1">
              <a:lnSpc>
                <a:spcPct val="100000"/>
              </a:lnSpc>
              <a:spcBef>
                <a:spcPts val="0"/>
              </a:spcBef>
              <a:spcAft>
                <a:spcPts val="0"/>
              </a:spcAft>
              <a:buClrTx/>
              <a:buSzTx/>
              <a:buFontTx/>
              <a:buNone/>
              <a:defRPr/>
            </a:pPr>
            <a:r>
              <a:rPr kumimoji="0" lang="zh-CN" sz="4000" b="1" i="0" u="none" strike="noStrike" kern="0" cap="none" spc="0" normalizeH="0" baseline="0" noProof="0" dirty="0">
                <a:ln>
                  <a:noFill/>
                </a:ln>
                <a:solidFill>
                  <a:schemeClr val="tx1">
                    <a:lumMod val="75000"/>
                    <a:lumOff val="25000"/>
                  </a:schemeClr>
                </a:solidFill>
                <a:effectLst/>
                <a:uLnTx/>
                <a:uFillTx/>
                <a:latin typeface="HelveticaNeue light" panose="00000400000000000000" pitchFamily="2" charset="0"/>
                <a:cs typeface="Segoe UI" panose="020B0502040204020203" pitchFamily="34" charset="0"/>
              </a:rPr>
              <a:t>二、</a:t>
            </a:r>
            <a:r>
              <a:rPr lang="zh-CN" altLang="en-US" sz="4000" b="1" kern="0" dirty="0">
                <a:solidFill>
                  <a:schemeClr val="tx1">
                    <a:lumMod val="75000"/>
                    <a:lumOff val="25000"/>
                  </a:schemeClr>
                </a:solidFill>
                <a:latin typeface="HelveticaNeue light" panose="00000400000000000000" pitchFamily="2" charset="0"/>
                <a:cs typeface="Segoe UI" panose="020B0502040204020203" pitchFamily="34" charset="0"/>
              </a:rPr>
              <a:t>教育学学科立场的重构</a:t>
            </a:r>
            <a:endParaRPr kumimoji="0" lang="zh-CN" sz="4000" b="1" i="0" u="none" strike="noStrike" kern="0" cap="none" spc="0" normalizeH="0" baseline="0" noProof="0" dirty="0">
              <a:ln>
                <a:noFill/>
              </a:ln>
              <a:solidFill>
                <a:schemeClr val="tx1">
                  <a:lumMod val="75000"/>
                  <a:lumOff val="25000"/>
                </a:schemeClr>
              </a:solidFill>
              <a:effectLst/>
              <a:uLnTx/>
              <a:uFillTx/>
              <a:latin typeface="HelveticaNeue light" panose="00000400000000000000" pitchFamily="2" charset="0"/>
              <a:cs typeface="Segoe UI" panose="020B0502040204020203" pitchFamily="34" charset="0"/>
            </a:endParaRPr>
          </a:p>
        </p:txBody>
      </p:sp>
      <p:sp>
        <p:nvSpPr>
          <p:cNvPr id="23" name="文本框 22"/>
          <p:cNvSpPr txBox="1"/>
          <p:nvPr/>
        </p:nvSpPr>
        <p:spPr>
          <a:xfrm>
            <a:off x="1126386" y="2201260"/>
            <a:ext cx="9939227" cy="2584450"/>
          </a:xfrm>
          <a:prstGeom prst="rect">
            <a:avLst/>
          </a:prstGeom>
          <a:noFill/>
        </p:spPr>
        <p:txBody>
          <a:bodyPr wrap="square" rtlCol="0">
            <a:spAutoFit/>
          </a:bodyPr>
          <a:lstStyle/>
          <a:p>
            <a:pPr marL="285750" indent="-285750" latinLnBrk="0">
              <a:lnSpc>
                <a:spcPct val="150000"/>
              </a:lnSpc>
              <a:buFont typeface="Wingdings" panose="05000000000000000000" charset="0"/>
              <a:buChar char="Ø"/>
            </a:pPr>
            <a:r>
              <a:rPr lang="zh-CN" altLang="en-US" sz="3600" dirty="0">
                <a:latin typeface="楷体" panose="02010609060101010101" charset="-122"/>
                <a:ea typeface="楷体" panose="02010609060101010101" charset="-122"/>
                <a:cs typeface="楷体" panose="02010609060101010101" charset="-122"/>
              </a:rPr>
              <a:t>（一）构建以经验事实为基础的概念体系</a:t>
            </a:r>
            <a:endParaRPr lang="zh-CN" altLang="en-US" sz="3600" dirty="0">
              <a:latin typeface="楷体" panose="02010609060101010101" charset="-122"/>
              <a:ea typeface="楷体" panose="02010609060101010101" charset="-122"/>
              <a:cs typeface="楷体" panose="02010609060101010101" charset="-122"/>
            </a:endParaRPr>
          </a:p>
          <a:p>
            <a:pPr marL="285750" indent="-285750" latinLnBrk="0">
              <a:lnSpc>
                <a:spcPct val="150000"/>
              </a:lnSpc>
              <a:buFont typeface="Wingdings" panose="05000000000000000000" charset="0"/>
              <a:buChar char="Ø"/>
            </a:pPr>
            <a:r>
              <a:rPr lang="zh-CN" altLang="en-US" sz="3600" dirty="0">
                <a:latin typeface="楷体" panose="02010609060101010101" charset="-122"/>
                <a:ea typeface="楷体" panose="02010609060101010101" charset="-122"/>
                <a:cs typeface="楷体" panose="02010609060101010101" charset="-122"/>
              </a:rPr>
              <a:t>（二）确立科学的论证方法</a:t>
            </a:r>
            <a:endParaRPr lang="zh-CN" altLang="en-US" sz="3600" dirty="0">
              <a:latin typeface="楷体" panose="02010609060101010101" charset="-122"/>
              <a:ea typeface="楷体" panose="02010609060101010101" charset="-122"/>
              <a:cs typeface="楷体" panose="02010609060101010101" charset="-122"/>
            </a:endParaRPr>
          </a:p>
          <a:p>
            <a:pPr marL="285750" indent="-285750" latinLnBrk="0">
              <a:lnSpc>
                <a:spcPct val="150000"/>
              </a:lnSpc>
              <a:buFont typeface="Wingdings" panose="05000000000000000000" charset="0"/>
              <a:buChar char="Ø"/>
            </a:pPr>
            <a:r>
              <a:rPr lang="zh-CN" altLang="en-US" sz="3600" dirty="0">
                <a:latin typeface="楷体" panose="02010609060101010101" charset="-122"/>
                <a:ea typeface="楷体" panose="02010609060101010101" charset="-122"/>
                <a:cs typeface="楷体" panose="02010609060101010101" charset="-122"/>
              </a:rPr>
              <a:t>（三）形成一系列严密清晰的思维规则</a:t>
            </a:r>
            <a:endParaRPr lang="zh-CN" altLang="en-US" sz="3600" dirty="0">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专题一 教育学的学科立场</a:t>
            </a:r>
            <a:endParaRPr lang="zh-CN" altLang="en-US" sz="2800" b="1" dirty="0">
              <a:solidFill>
                <a:schemeClr val="tx1">
                  <a:lumMod val="50000"/>
                  <a:lumOff val="50000"/>
                </a:schemeClr>
              </a:solidFill>
              <a:latin typeface="Agency FB" panose="020B0503020202020204" pitchFamily="34" charset="0"/>
            </a:endParaRPr>
          </a:p>
        </p:txBody>
      </p:sp>
      <p:sp>
        <p:nvSpPr>
          <p:cNvPr id="2" name="文本框 1"/>
          <p:cNvSpPr txBox="1"/>
          <p:nvPr/>
        </p:nvSpPr>
        <p:spPr>
          <a:xfrm>
            <a:off x="397510" y="1073150"/>
            <a:ext cx="11443335" cy="1364615"/>
          </a:xfrm>
          <a:prstGeom prst="rect">
            <a:avLst/>
          </a:prstGeom>
          <a:noFill/>
        </p:spPr>
        <p:txBody>
          <a:bodyPr wrap="square" rtlCol="0">
            <a:spAutoFit/>
          </a:bodyPr>
          <a:p>
            <a:pPr indent="0" algn="just" latinLnBrk="0">
              <a:lnSpc>
                <a:spcPct val="130000"/>
              </a:lnSpc>
              <a:spcAft>
                <a:spcPts val="1200"/>
              </a:spcAft>
            </a:pPr>
            <a:r>
              <a:rPr lang="zh-CN" altLang="en-US" sz="3200">
                <a:solidFill>
                  <a:schemeClr val="tx2"/>
                </a:solidFill>
                <a:latin typeface="黑体" panose="02010609060101010101" charset="-122"/>
                <a:ea typeface="黑体" panose="02010609060101010101" charset="-122"/>
              </a:rPr>
              <a:t>二、教育学学科立场的重构</a:t>
            </a:r>
            <a:endParaRPr lang="zh-CN" altLang="en-US" sz="3200">
              <a:solidFill>
                <a:srgbClr val="37474F"/>
              </a:solidFill>
            </a:endParaRPr>
          </a:p>
          <a:p>
            <a:pPr marL="342900" indent="0" algn="just" latinLnBrk="0">
              <a:lnSpc>
                <a:spcPct val="130000"/>
              </a:lnSpc>
              <a:buFont typeface="Wingdings" panose="05000000000000000000" charset="0"/>
              <a:buNone/>
            </a:pPr>
            <a:endParaRPr lang="zh-CN" altLang="en-US" sz="2400">
              <a:latin typeface="楷体" panose="02010609060101010101" charset="-122"/>
              <a:ea typeface="楷体" panose="02010609060101010101" charset="-122"/>
            </a:endParaRPr>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3" name="文本框 2"/>
          <p:cNvSpPr txBox="1"/>
          <p:nvPr/>
        </p:nvSpPr>
        <p:spPr>
          <a:xfrm>
            <a:off x="669290" y="1976755"/>
            <a:ext cx="11133455" cy="3928110"/>
          </a:xfrm>
          <a:prstGeom prst="rect">
            <a:avLst/>
          </a:prstGeom>
          <a:noFill/>
        </p:spPr>
        <p:txBody>
          <a:bodyPr wrap="square" rtlCol="0" anchor="t">
            <a:spAutoFit/>
          </a:bodyPr>
          <a:p>
            <a:pPr indent="609600" latinLnBrk="0">
              <a:lnSpc>
                <a:spcPct val="130000"/>
              </a:lnSpc>
              <a:extLst>
                <a:ext uri="{35155182-B16C-46BC-9424-99874614C6A1}">
                  <wpsdc:indentchars xmlns:wpsdc="http://www.wps.cn/officeDocument/2017/drawingmlCustomData" val="200" checksum="4158780845"/>
                </a:ext>
              </a:extLst>
            </a:pPr>
            <a:r>
              <a:rPr lang="zh-CN" altLang="en-US" sz="2400"/>
              <a:t>教育学的专业化、教育学的科学化、教育学的体系化等所指称的并非是教育学的自然科学化，而是指教育学的研究应该学习其他社会学科，向着规范、合理的方向发展。</a:t>
            </a:r>
            <a:endParaRPr lang="zh-CN" altLang="en-US" sz="2400"/>
          </a:p>
          <a:p>
            <a:pPr indent="609600" latinLnBrk="0">
              <a:lnSpc>
                <a:spcPct val="130000"/>
              </a:lnSpc>
              <a:extLst>
                <a:ext uri="{35155182-B16C-46BC-9424-99874614C6A1}">
                  <wpsdc:indentchars xmlns:wpsdc="http://www.wps.cn/officeDocument/2017/drawingmlCustomData" val="200" checksum="4158780845"/>
                </a:ext>
              </a:extLst>
            </a:pPr>
            <a:r>
              <a:rPr lang="zh-CN" altLang="en-US" sz="2400"/>
              <a:t>目前，教育学研究较为缺乏规范性，需要通过实践和理性思辨建立理论假说，即教育理论模型和研究规范，用学界认可的规范术语进行表述，进而对其进行严格的检验和论证，并在此基础上构建教育学学科的科学体系。促进教育学科学化的最核心问题是需要我们重新确立教育学的学科立场，因此至少需要做到三方面工作。</a:t>
            </a:r>
            <a:endParaRPr lang="zh-CN" altLang="en-US" sz="24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专题一 教育学的学科立场</a:t>
            </a:r>
            <a:endParaRPr lang="zh-CN" altLang="en-US" sz="2800" b="1" dirty="0">
              <a:solidFill>
                <a:schemeClr val="tx1">
                  <a:lumMod val="50000"/>
                  <a:lumOff val="50000"/>
                </a:schemeClr>
              </a:solidFill>
              <a:latin typeface="Agency FB" panose="020B0503020202020204" pitchFamily="34" charset="0"/>
            </a:endParaRPr>
          </a:p>
        </p:txBody>
      </p:sp>
      <p:sp>
        <p:nvSpPr>
          <p:cNvPr id="2" name="文本框 1"/>
          <p:cNvSpPr txBox="1"/>
          <p:nvPr/>
        </p:nvSpPr>
        <p:spPr>
          <a:xfrm>
            <a:off x="397510" y="1073150"/>
            <a:ext cx="11443335" cy="650875"/>
          </a:xfrm>
          <a:prstGeom prst="rect">
            <a:avLst/>
          </a:prstGeom>
          <a:noFill/>
        </p:spPr>
        <p:txBody>
          <a:bodyPr wrap="square" rtlCol="0">
            <a:spAutoFit/>
          </a:bodyPr>
          <a:p>
            <a:pPr marL="342900" indent="0" algn="just" latinLnBrk="0">
              <a:lnSpc>
                <a:spcPct val="130000"/>
              </a:lnSpc>
              <a:buFont typeface="Wingdings" panose="05000000000000000000" charset="0"/>
              <a:buNone/>
            </a:pPr>
            <a:r>
              <a:rPr lang="zh-CN" altLang="en-US" sz="2800" b="1"/>
              <a:t>（一）</a:t>
            </a:r>
            <a:r>
              <a:rPr lang="zh-CN" sz="2800" b="1"/>
              <a:t>构建以经验事实为基础的概念体系</a:t>
            </a:r>
            <a:endParaRPr lang="zh-CN" sz="2400">
              <a:latin typeface="楷体" panose="02010609060101010101" charset="-122"/>
              <a:ea typeface="楷体" panose="02010609060101010101" charset="-122"/>
            </a:endParaRPr>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3" name="文本框 2"/>
          <p:cNvSpPr txBox="1"/>
          <p:nvPr/>
        </p:nvSpPr>
        <p:spPr>
          <a:xfrm>
            <a:off x="-87630" y="1724025"/>
            <a:ext cx="8336915" cy="4886325"/>
          </a:xfrm>
          <a:prstGeom prst="rect">
            <a:avLst/>
          </a:prstGeom>
          <a:noFill/>
        </p:spPr>
        <p:txBody>
          <a:bodyPr wrap="square" rtlCol="0">
            <a:spAutoFit/>
          </a:bodyPr>
          <a:p>
            <a:pPr algn="l" latinLnBrk="0">
              <a:lnSpc>
                <a:spcPct val="130000"/>
              </a:lnSpc>
              <a:buClrTx/>
              <a:buSzTx/>
              <a:buFontTx/>
            </a:pPr>
            <a:r>
              <a:rPr lang="en-US" altLang="zh-CN" sz="2800" b="1">
                <a:gradFill>
                  <a:gsLst>
                    <a:gs pos="21000">
                      <a:srgbClr val="53575C"/>
                    </a:gs>
                    <a:gs pos="88000">
                      <a:srgbClr val="C5C7CA"/>
                    </a:gs>
                  </a:gsLst>
                  <a:lin ang="5400000"/>
                </a:gradFill>
                <a:effectLst/>
                <a:latin typeface="楷体" panose="02010609060101010101" charset="-122"/>
                <a:ea typeface="楷体" panose="02010609060101010101" charset="-122"/>
              </a:rPr>
              <a:t> </a:t>
            </a:r>
            <a:r>
              <a:rPr lang="en-US" altLang="zh-CN" sz="3200" b="1">
                <a:gradFill>
                  <a:gsLst>
                    <a:gs pos="21000">
                      <a:srgbClr val="53575C"/>
                    </a:gs>
                    <a:gs pos="88000">
                      <a:srgbClr val="C5C7CA"/>
                    </a:gs>
                  </a:gsLst>
                  <a:lin ang="5400000"/>
                </a:gradFill>
                <a:effectLst/>
                <a:latin typeface="楷体" panose="02010609060101010101" charset="-122"/>
                <a:ea typeface="楷体" panose="02010609060101010101" charset="-122"/>
              </a:rPr>
              <a:t> </a:t>
            </a:r>
            <a:r>
              <a:rPr lang="zh-CN" altLang="en-US" sz="3200" b="1">
                <a:gradFill>
                  <a:gsLst>
                    <a:gs pos="21000">
                      <a:srgbClr val="53575C"/>
                    </a:gs>
                    <a:gs pos="88000">
                      <a:srgbClr val="C5C7CA"/>
                    </a:gs>
                  </a:gsLst>
                  <a:lin ang="5400000"/>
                </a:gradFill>
                <a:effectLst/>
                <a:latin typeface="黑体" panose="02010609060101010101" charset="-122"/>
                <a:ea typeface="黑体" panose="02010609060101010101" charset="-122"/>
              </a:rPr>
              <a:t>德国学者布列钦卡</a:t>
            </a:r>
            <a:endParaRPr lang="zh-CN" altLang="en-US" sz="2800" b="1">
              <a:gradFill>
                <a:gsLst>
                  <a:gs pos="21000">
                    <a:srgbClr val="53575C"/>
                  </a:gs>
                  <a:gs pos="88000">
                    <a:srgbClr val="C5C7CA"/>
                  </a:gs>
                </a:gsLst>
                <a:lin ang="5400000"/>
              </a:gradFill>
              <a:effectLst/>
              <a:latin typeface="楷体" panose="02010609060101010101" charset="-122"/>
              <a:ea typeface="楷体" panose="02010609060101010101" charset="-122"/>
            </a:endParaRPr>
          </a:p>
          <a:p>
            <a:pPr marL="342900" indent="508000" latinLnBrk="0">
              <a:lnSpc>
                <a:spcPct val="150000"/>
              </a:lnSpc>
              <a:buFont typeface="Arial" panose="020B0604020202020204" pitchFamily="34" charset="0"/>
              <a:buNone/>
              <a:extLst>
                <a:ext uri="{35155182-B16C-46BC-9424-99874614C6A1}">
                  <wpsdc:indentchars xmlns:wpsdc="http://www.wps.cn/officeDocument/2017/drawingmlCustomData" val="200" checksum="282533468"/>
                </a:ext>
              </a:extLst>
            </a:pPr>
            <a:r>
              <a:rPr lang="zh-CN" altLang="en-US" sz="2000" b="1">
                <a:latin typeface="宋体" panose="02010600030101010101" pitchFamily="2" charset="-122"/>
                <a:cs typeface="宋体" panose="02010600030101010101" pitchFamily="2" charset="-122"/>
              </a:rPr>
              <a:t>贡献：</a:t>
            </a:r>
            <a:r>
              <a:rPr lang="zh-CN" altLang="en-US" sz="2000">
                <a:latin typeface="宋体" panose="02010600030101010101" pitchFamily="2" charset="-122"/>
                <a:cs typeface="宋体" panose="02010600030101010101" pitchFamily="2" charset="-122"/>
              </a:rPr>
              <a:t>布列钦卡曾尝试通过对教育学基本概念的清理来探讨教育学的科学化。他认为“一种话语要想获得完整的科学地位，就必须提出毫不含糊的标准，以确定哪些陈述形态在其中是允许的，并划定自身与其他话语之间的边界。”其关于教育科学基本概念的研究，对概念的内涵及不同概念之间的逻辑关系、精确地理清教育学理论陈述的确切意义等具有重要作用。</a:t>
            </a:r>
            <a:endParaRPr lang="zh-CN" altLang="en-US" sz="2000">
              <a:latin typeface="宋体" panose="02010600030101010101" pitchFamily="2" charset="-122"/>
              <a:cs typeface="宋体" panose="02010600030101010101" pitchFamily="2" charset="-122"/>
            </a:endParaRPr>
          </a:p>
          <a:p>
            <a:pPr marL="342900" indent="508000" latinLnBrk="0">
              <a:lnSpc>
                <a:spcPct val="150000"/>
              </a:lnSpc>
              <a:buFont typeface="Arial" panose="020B0604020202020204" pitchFamily="34" charset="0"/>
              <a:buNone/>
              <a:extLst>
                <a:ext uri="{35155182-B16C-46BC-9424-99874614C6A1}">
                  <wpsdc:indentchars xmlns:wpsdc="http://www.wps.cn/officeDocument/2017/drawingmlCustomData" val="200" checksum="282533468"/>
                </a:ext>
              </a:extLst>
            </a:pPr>
            <a:r>
              <a:rPr lang="zh-CN" altLang="en-US" sz="2000" b="1">
                <a:latin typeface="宋体" panose="02010600030101010101" pitchFamily="2" charset="-122"/>
                <a:cs typeface="宋体" panose="02010600030101010101" pitchFamily="2" charset="-122"/>
              </a:rPr>
              <a:t>不足：</a:t>
            </a:r>
            <a:r>
              <a:rPr lang="zh-CN" altLang="en-US" sz="2000">
                <a:latin typeface="宋体" panose="02010600030101010101" pitchFamily="2" charset="-122"/>
                <a:cs typeface="宋体" panose="02010600030101010101" pitchFamily="2" charset="-122"/>
              </a:rPr>
              <a:t>虽然他认识到了科学教育学的研究对象是“ 教育事实”，但他选择的仍是一条从概念到概念的清障之路而未将教育学概念辨析建立与对</a:t>
            </a:r>
            <a:r>
              <a:rPr lang="en-US" altLang="zh-CN" sz="2000">
                <a:latin typeface="宋体" panose="02010600030101010101" pitchFamily="2" charset="-122"/>
                <a:cs typeface="宋体" panose="02010600030101010101" pitchFamily="2" charset="-122"/>
              </a:rPr>
              <a:t>“</a:t>
            </a:r>
            <a:r>
              <a:rPr lang="zh-CN" altLang="en-US" sz="2000">
                <a:latin typeface="宋体" panose="02010600030101010101" pitchFamily="2" charset="-122"/>
                <a:cs typeface="宋体" panose="02010600030101010101" pitchFamily="2" charset="-122"/>
              </a:rPr>
              <a:t>教育事实</a:t>
            </a:r>
            <a:r>
              <a:rPr lang="en-US" altLang="zh-CN" sz="2000">
                <a:latin typeface="宋体" panose="02010600030101010101" pitchFamily="2" charset="-122"/>
                <a:cs typeface="宋体" panose="02010600030101010101" pitchFamily="2" charset="-122"/>
              </a:rPr>
              <a:t>”</a:t>
            </a:r>
            <a:r>
              <a:rPr lang="zh-CN" altLang="en-US" sz="2000">
                <a:latin typeface="宋体" panose="02010600030101010101" pitchFamily="2" charset="-122"/>
                <a:cs typeface="宋体" panose="02010600030101010101" pitchFamily="2" charset="-122"/>
              </a:rPr>
              <a:t>的观察和经验研究基础上。</a:t>
            </a:r>
            <a:endParaRPr lang="zh-CN" altLang="en-US" sz="2000">
              <a:latin typeface="宋体" panose="02010600030101010101" pitchFamily="2" charset="-122"/>
              <a:cs typeface="宋体" panose="02010600030101010101" pitchFamily="2" charset="-122"/>
            </a:endParaRPr>
          </a:p>
        </p:txBody>
      </p:sp>
      <p:pic>
        <p:nvPicPr>
          <p:cNvPr id="4" name="图片 3"/>
          <p:cNvPicPr>
            <a:picLocks noChangeAspect="1"/>
          </p:cNvPicPr>
          <p:nvPr/>
        </p:nvPicPr>
        <p:blipFill>
          <a:blip r:embed="rId1"/>
          <a:stretch>
            <a:fillRect/>
          </a:stretch>
        </p:blipFill>
        <p:spPr>
          <a:xfrm>
            <a:off x="8110855" y="1435735"/>
            <a:ext cx="3729990" cy="477837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专题一 教育学的学科立场</a:t>
            </a:r>
            <a:endParaRPr lang="zh-CN" altLang="en-US" sz="2800" b="1" dirty="0">
              <a:solidFill>
                <a:schemeClr val="tx1">
                  <a:lumMod val="50000"/>
                  <a:lumOff val="50000"/>
                </a:schemeClr>
              </a:solidFill>
              <a:latin typeface="Agency FB" panose="020B0503020202020204" pitchFamily="34" charset="0"/>
            </a:endParaRPr>
          </a:p>
        </p:txBody>
      </p:sp>
      <p:sp>
        <p:nvSpPr>
          <p:cNvPr id="2" name="文本框 1"/>
          <p:cNvSpPr txBox="1"/>
          <p:nvPr/>
        </p:nvSpPr>
        <p:spPr>
          <a:xfrm>
            <a:off x="398145" y="1738630"/>
            <a:ext cx="11376025" cy="4523105"/>
          </a:xfrm>
          <a:prstGeom prst="rect">
            <a:avLst/>
          </a:prstGeom>
          <a:noFill/>
        </p:spPr>
        <p:txBody>
          <a:bodyPr wrap="square" rtlCol="0">
            <a:spAutoFit/>
          </a:bodyPr>
          <a:p>
            <a:pPr marL="0" indent="584200" algn="just" latinLnBrk="0">
              <a:lnSpc>
                <a:spcPct val="150000"/>
              </a:lnSpc>
              <a:spcAft>
                <a:spcPts val="0"/>
              </a:spcAft>
              <a:buFont typeface="Wingdings" panose="05000000000000000000" charset="0"/>
              <a:buNone/>
              <a:extLst>
                <a:ext uri="{35155182-B16C-46BC-9424-99874614C6A1}">
                  <wpsdc:indentchars xmlns:wpsdc="http://www.wps.cn/officeDocument/2017/drawingmlCustomData" val="200" checksum="2738769485"/>
                </a:ext>
              </a:extLst>
            </a:pPr>
            <a:r>
              <a:rPr sz="2400" spc="-100">
                <a:uFillTx/>
                <a:sym typeface="+mn-ea"/>
              </a:rPr>
              <a:t>我们必须首先跳出抽象的概念系统，真正对作为人类学事实存在于社会生活中的教育现象进行整理、分析和研究。</a:t>
            </a:r>
            <a:endParaRPr sz="2400" spc="-100">
              <a:uFillTx/>
              <a:sym typeface="+mn-ea"/>
            </a:endParaRPr>
          </a:p>
          <a:p>
            <a:pPr marL="0" indent="584200" algn="just" latinLnBrk="0">
              <a:lnSpc>
                <a:spcPct val="150000"/>
              </a:lnSpc>
              <a:spcAft>
                <a:spcPts val="0"/>
              </a:spcAft>
              <a:buFont typeface="Wingdings" panose="05000000000000000000" charset="0"/>
              <a:buNone/>
              <a:extLst>
                <a:ext uri="{35155182-B16C-46BC-9424-99874614C6A1}">
                  <wpsdc:indentchars xmlns:wpsdc="http://www.wps.cn/officeDocument/2017/drawingmlCustomData" val="200" checksum="2738769485"/>
                </a:ext>
              </a:extLst>
            </a:pPr>
            <a:r>
              <a:rPr sz="2400" spc="-100">
                <a:uFillTx/>
                <a:sym typeface="+mn-ea"/>
              </a:rPr>
              <a:t>在教育学核心概念体系的建立过程中</a:t>
            </a:r>
            <a:r>
              <a:rPr lang="zh-CN" sz="2400" spc="-100">
                <a:uFillTx/>
                <a:sym typeface="+mn-ea"/>
              </a:rPr>
              <a:t>，</a:t>
            </a:r>
            <a:r>
              <a:rPr sz="2400" spc="-100">
                <a:uFillTx/>
                <a:sym typeface="+mn-ea"/>
              </a:rPr>
              <a:t>我们</a:t>
            </a:r>
            <a:r>
              <a:rPr lang="zh-CN" sz="2400" spc="-100">
                <a:uFillTx/>
                <a:sym typeface="+mn-ea"/>
              </a:rPr>
              <a:t>要</a:t>
            </a:r>
            <a:r>
              <a:rPr sz="2400" spc="-100">
                <a:uFillTx/>
                <a:sym typeface="+mn-ea"/>
              </a:rPr>
              <a:t>认识到概念化的实质在于对相应的经验事实的分类。科学是要运用概念把作为其研究对象的客观现象进行分类，而不是简单地通过主观描述对客观现象进行无事实基础的强行命名。</a:t>
            </a:r>
            <a:endParaRPr sz="2400" spc="-100">
              <a:uFillTx/>
              <a:sym typeface="+mn-ea"/>
            </a:endParaRPr>
          </a:p>
          <a:p>
            <a:pPr marL="0" indent="584200" algn="just" latinLnBrk="0">
              <a:lnSpc>
                <a:spcPct val="150000"/>
              </a:lnSpc>
              <a:spcAft>
                <a:spcPts val="0"/>
              </a:spcAft>
              <a:buFont typeface="Wingdings" panose="05000000000000000000" charset="0"/>
              <a:buNone/>
              <a:extLst>
                <a:ext uri="{35155182-B16C-46BC-9424-99874614C6A1}">
                  <wpsdc:indentchars xmlns:wpsdc="http://www.wps.cn/officeDocument/2017/drawingmlCustomData" val="200" checksum="2738769485"/>
                </a:ext>
              </a:extLst>
            </a:pPr>
            <a:r>
              <a:rPr sz="2400" spc="-100">
                <a:uFillTx/>
                <a:sym typeface="+mn-ea"/>
              </a:rPr>
              <a:t>因此，教育学要成为一门科学，首先对作为经验事实存在于人类社会中的各类教育现象进行科学的采集、整理、分类，进而厘清它们相互之间的联系与区别，描述其各自的内涵、外延及其相互之间的谱系关系，并在此基础上建立教育学的基本概念体系。</a:t>
            </a:r>
            <a:endParaRPr sz="2400" spc="-100">
              <a:uFillTx/>
              <a:sym typeface="+mn-ea"/>
            </a:endParaRPr>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4" name="文本框 3"/>
          <p:cNvSpPr txBox="1"/>
          <p:nvPr/>
        </p:nvSpPr>
        <p:spPr>
          <a:xfrm>
            <a:off x="819150" y="957580"/>
            <a:ext cx="7965440" cy="730885"/>
          </a:xfrm>
          <a:prstGeom prst="rect">
            <a:avLst/>
          </a:prstGeom>
          <a:noFill/>
        </p:spPr>
        <p:txBody>
          <a:bodyPr wrap="square" rtlCol="0">
            <a:spAutoFit/>
          </a:bodyPr>
          <a:p>
            <a:pPr indent="0" latinLnBrk="0">
              <a:lnSpc>
                <a:spcPct val="130000"/>
              </a:lnSpc>
            </a:pPr>
            <a:r>
              <a:rPr lang="zh-CN" altLang="en-US" sz="3200" b="1">
                <a:gradFill>
                  <a:gsLst>
                    <a:gs pos="21000">
                      <a:srgbClr val="53575C"/>
                    </a:gs>
                    <a:gs pos="88000">
                      <a:srgbClr val="C5C7CA"/>
                    </a:gs>
                  </a:gsLst>
                  <a:lin ang="5400000"/>
                </a:gradFill>
                <a:effectLst/>
                <a:latin typeface="楷体" panose="02010609060101010101" charset="-122"/>
                <a:ea typeface="楷体" panose="02010609060101010101" charset="-122"/>
              </a:rPr>
              <a:t>建构以经验事实为基础的概念体系的思路：</a:t>
            </a:r>
            <a:endParaRPr lang="zh-CN" altLang="en-US" sz="3200">
              <a:latin typeface="楷体" panose="02010609060101010101" charset="-122"/>
              <a:ea typeface="楷体" panose="02010609060101010101"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专题一 教育学的学科立场</a:t>
            </a:r>
            <a:endParaRPr lang="zh-CN" altLang="en-US" sz="2800" b="1" dirty="0">
              <a:solidFill>
                <a:schemeClr val="tx1">
                  <a:lumMod val="50000"/>
                  <a:lumOff val="50000"/>
                </a:schemeClr>
              </a:solidFill>
              <a:latin typeface="Agency FB" panose="020B0503020202020204" pitchFamily="34" charset="0"/>
            </a:endParaRPr>
          </a:p>
        </p:txBody>
      </p:sp>
      <p:sp>
        <p:nvSpPr>
          <p:cNvPr id="2" name="文本框 1"/>
          <p:cNvSpPr txBox="1"/>
          <p:nvPr/>
        </p:nvSpPr>
        <p:spPr>
          <a:xfrm>
            <a:off x="397510" y="912495"/>
            <a:ext cx="11443335" cy="650875"/>
          </a:xfrm>
          <a:prstGeom prst="rect">
            <a:avLst/>
          </a:prstGeom>
          <a:noFill/>
        </p:spPr>
        <p:txBody>
          <a:bodyPr wrap="square" rtlCol="0">
            <a:spAutoFit/>
          </a:bodyPr>
          <a:p>
            <a:pPr marL="342900" indent="0" algn="just" latinLnBrk="0">
              <a:lnSpc>
                <a:spcPct val="130000"/>
              </a:lnSpc>
              <a:buFont typeface="Wingdings" panose="05000000000000000000" charset="0"/>
              <a:buNone/>
            </a:pPr>
            <a:r>
              <a:rPr lang="zh-CN" altLang="en-US" sz="2800" b="1"/>
              <a:t>（二）</a:t>
            </a:r>
            <a:r>
              <a:rPr lang="zh-CN" sz="2800" b="1"/>
              <a:t>确立科学的论证方法</a:t>
            </a:r>
            <a:endParaRPr lang="zh-CN" sz="2400">
              <a:latin typeface="楷体" panose="02010609060101010101" charset="-122"/>
              <a:ea typeface="楷体" panose="02010609060101010101" charset="-122"/>
            </a:endParaRPr>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3" name="文本框 2"/>
          <p:cNvSpPr txBox="1"/>
          <p:nvPr/>
        </p:nvSpPr>
        <p:spPr>
          <a:xfrm>
            <a:off x="291465" y="1519555"/>
            <a:ext cx="11549380" cy="5077460"/>
          </a:xfrm>
          <a:prstGeom prst="rect">
            <a:avLst/>
          </a:prstGeom>
          <a:noFill/>
          <a:ln>
            <a:noFill/>
          </a:ln>
        </p:spPr>
        <p:txBody>
          <a:bodyPr wrap="square" rtlCol="0">
            <a:spAutoFit/>
          </a:bodyPr>
          <a:p>
            <a:pPr indent="609600" algn="l" latinLnBrk="0">
              <a:lnSpc>
                <a:spcPct val="150000"/>
              </a:lnSpc>
              <a:buClrTx/>
              <a:buSzTx/>
              <a:buFontTx/>
              <a:extLst>
                <a:ext uri="{35155182-B16C-46BC-9424-99874614C6A1}">
                  <wpsdc:indentchars xmlns:wpsdc="http://www.wps.cn/officeDocument/2017/drawingmlCustomData" val="200" checksum="4158780845"/>
                </a:ext>
              </a:extLst>
            </a:pPr>
            <a:r>
              <a:rPr lang="zh-CN" altLang="en-US" sz="2400">
                <a:latin typeface="宋体" panose="02010600030101010101" pitchFamily="2" charset="-122"/>
                <a:cs typeface="宋体" panose="02010600030101010101" pitchFamily="2" charset="-122"/>
              </a:rPr>
              <a:t>科学必须建立在经验事实的基础上，有严格的研究与检验程序。因此，教育学要建立严密的科学方法首先必须做的就是面对事实本身展开关于人的社会活动对人自身生长发展之影响的研究；另一个重要方面是尽力减少人为性的干预。当然，“完全清除它们在逻辑上是不可能的，但科学的成功取决于在实践中把它们最小化，进而构造出这种逻辑。因此，在科学的每一分支中，都有一些精细的程序用以减少主观性在经验研究中的影响”。教育学要通过建立这样一些“精细的程序”来实现方法的科学化，进而运用这些方法严格地按照精细的程序来开展研究。</a:t>
            </a:r>
            <a:endParaRPr lang="zh-CN" altLang="en-US" sz="2400">
              <a:latin typeface="宋体" panose="02010600030101010101" pitchFamily="2" charset="-122"/>
              <a:cs typeface="宋体" panose="02010600030101010101" pitchFamily="2" charset="-122"/>
            </a:endParaRPr>
          </a:p>
          <a:p>
            <a:pPr indent="609600" algn="l" latinLnBrk="0">
              <a:lnSpc>
                <a:spcPct val="150000"/>
              </a:lnSpc>
              <a:buClrTx/>
              <a:buSzTx/>
              <a:buFontTx/>
              <a:extLst>
                <a:ext uri="{35155182-B16C-46BC-9424-99874614C6A1}">
                  <wpsdc:indentchars xmlns:wpsdc="http://www.wps.cn/officeDocument/2017/drawingmlCustomData" val="200" checksum="4158780845"/>
                </a:ext>
              </a:extLst>
            </a:pPr>
            <a:r>
              <a:rPr lang="zh-CN" altLang="en-US" sz="2400">
                <a:latin typeface="宋体" panose="02010600030101010101" pitchFamily="2" charset="-122"/>
                <a:cs typeface="宋体" panose="02010600030101010101" pitchFamily="2" charset="-122"/>
              </a:rPr>
              <a:t>无论运用什么样的研究方法，我们皆须努力保证研究的结论是从客观事实或业已被证明、已获公认的前提出发，通过严格遵循逻辑的证明过程而得出。</a:t>
            </a:r>
            <a:endParaRPr lang="zh-CN" altLang="en-US" sz="2400">
              <a:latin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专题一 教育学的学科立场</a:t>
            </a:r>
            <a:endParaRPr lang="zh-CN" altLang="en-US" sz="2800" b="1" dirty="0">
              <a:solidFill>
                <a:schemeClr val="tx1">
                  <a:lumMod val="50000"/>
                  <a:lumOff val="50000"/>
                </a:schemeClr>
              </a:solidFill>
              <a:latin typeface="Agency FB" panose="020B0503020202020204" pitchFamily="34" charset="0"/>
            </a:endParaRPr>
          </a:p>
        </p:txBody>
      </p:sp>
      <p:sp>
        <p:nvSpPr>
          <p:cNvPr id="2" name="文本框 1"/>
          <p:cNvSpPr txBox="1"/>
          <p:nvPr/>
        </p:nvSpPr>
        <p:spPr>
          <a:xfrm>
            <a:off x="397510" y="912495"/>
            <a:ext cx="11443335" cy="650875"/>
          </a:xfrm>
          <a:prstGeom prst="rect">
            <a:avLst/>
          </a:prstGeom>
          <a:noFill/>
        </p:spPr>
        <p:txBody>
          <a:bodyPr wrap="square" rtlCol="0">
            <a:spAutoFit/>
          </a:bodyPr>
          <a:p>
            <a:pPr marL="342900" indent="0" algn="just" latinLnBrk="0">
              <a:lnSpc>
                <a:spcPct val="130000"/>
              </a:lnSpc>
              <a:buFont typeface="Wingdings" panose="05000000000000000000" charset="0"/>
              <a:buNone/>
            </a:pPr>
            <a:r>
              <a:rPr lang="zh-CN" altLang="en-US" sz="2800" b="1"/>
              <a:t>（三）</a:t>
            </a:r>
            <a:r>
              <a:rPr lang="zh-CN" sz="2800" b="1"/>
              <a:t>形成一系列严密清晰的思维规则</a:t>
            </a:r>
            <a:endParaRPr lang="zh-CN" sz="2400">
              <a:latin typeface="楷体" panose="02010609060101010101" charset="-122"/>
              <a:ea typeface="楷体" panose="02010609060101010101" charset="-122"/>
            </a:endParaRPr>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3" name="文本框 2"/>
          <p:cNvSpPr txBox="1"/>
          <p:nvPr/>
        </p:nvSpPr>
        <p:spPr>
          <a:xfrm>
            <a:off x="291465" y="1621790"/>
            <a:ext cx="11549380" cy="4964430"/>
          </a:xfrm>
          <a:prstGeom prst="rect">
            <a:avLst/>
          </a:prstGeom>
          <a:noFill/>
          <a:ln>
            <a:noFill/>
          </a:ln>
        </p:spPr>
        <p:txBody>
          <a:bodyPr wrap="square" rtlCol="0">
            <a:spAutoFit/>
          </a:bodyPr>
          <a:p>
            <a:pPr indent="609600" algn="l" latinLnBrk="0">
              <a:lnSpc>
                <a:spcPct val="130000"/>
              </a:lnSpc>
              <a:spcAft>
                <a:spcPts val="600"/>
              </a:spcAft>
              <a:buClrTx/>
              <a:buSzTx/>
              <a:buFontTx/>
              <a:extLst>
                <a:ext uri="{35155182-B16C-46BC-9424-99874614C6A1}">
                  <wpsdc:indentchars xmlns:wpsdc="http://www.wps.cn/officeDocument/2017/drawingmlCustomData" val="200" checksum="4158780845"/>
                </a:ext>
              </a:extLst>
            </a:pPr>
            <a:r>
              <a:rPr lang="zh-CN" altLang="en-US" sz="2400">
                <a:latin typeface="仿宋" panose="02010609060101010101" charset="-122"/>
                <a:ea typeface="仿宋" panose="02010609060101010101" charset="-122"/>
                <a:cs typeface="宋体" panose="02010600030101010101" pitchFamily="2" charset="-122"/>
              </a:rPr>
              <a:t>教育学要想成为一门科学，就必须树立科学的思维规范，而科学的思维规范的外在表现形式就是理性的论证。一般包括这样几个阶段：</a:t>
            </a:r>
            <a:endParaRPr lang="zh-CN" altLang="en-US" sz="2400">
              <a:latin typeface="仿宋" panose="02010609060101010101" charset="-122"/>
              <a:ea typeface="仿宋" panose="02010609060101010101" charset="-122"/>
              <a:cs typeface="宋体" panose="02010600030101010101" pitchFamily="2" charset="-122"/>
            </a:endParaRPr>
          </a:p>
          <a:p>
            <a:pPr marL="342900" indent="609600" algn="l" latinLnBrk="0">
              <a:lnSpc>
                <a:spcPct val="130000"/>
              </a:lnSpc>
              <a:buClrTx/>
              <a:buSzTx/>
              <a:buFont typeface="Wingdings" panose="05000000000000000000" charset="0"/>
              <a:buChar char="Ø"/>
              <a:extLst>
                <a:ext uri="{35155182-B16C-46BC-9424-99874614C6A1}">
                  <wpsdc:indentchars xmlns:wpsdc="http://www.wps.cn/officeDocument/2017/drawingmlCustomData" val="200" checksum="4158780845"/>
                </a:ext>
              </a:extLst>
            </a:pPr>
            <a:r>
              <a:rPr lang="zh-CN" altLang="en-US" sz="2400">
                <a:latin typeface="宋体" panose="02010600030101010101" pitchFamily="2" charset="-122"/>
                <a:cs typeface="宋体" panose="02010600030101010101" pitchFamily="2" charset="-122"/>
              </a:rPr>
              <a:t>首先，明确界定教育问题，避免把一般思想对于教育问题的理解与科学的教育认识相混淆，同时避免教育问题的泛化。</a:t>
            </a:r>
            <a:endParaRPr lang="zh-CN" altLang="en-US" sz="2400">
              <a:latin typeface="宋体" panose="02010600030101010101" pitchFamily="2" charset="-122"/>
              <a:cs typeface="宋体" panose="02010600030101010101" pitchFamily="2" charset="-122"/>
            </a:endParaRPr>
          </a:p>
          <a:p>
            <a:pPr marL="342900" indent="609600" algn="l" latinLnBrk="0">
              <a:lnSpc>
                <a:spcPct val="130000"/>
              </a:lnSpc>
              <a:buClrTx/>
              <a:buSzTx/>
              <a:buFont typeface="Wingdings" panose="05000000000000000000" charset="0"/>
              <a:buChar char="Ø"/>
              <a:extLst>
                <a:ext uri="{35155182-B16C-46BC-9424-99874614C6A1}">
                  <wpsdc:indentchars xmlns:wpsdc="http://www.wps.cn/officeDocument/2017/drawingmlCustomData" val="200" checksum="4158780845"/>
                </a:ext>
              </a:extLst>
            </a:pPr>
            <a:r>
              <a:rPr lang="zh-CN" altLang="en-US" sz="2400">
                <a:latin typeface="宋体" panose="02010600030101010101" pitchFamily="2" charset="-122"/>
                <a:cs typeface="宋体" panose="02010600030101010101" pitchFamily="2" charset="-122"/>
              </a:rPr>
              <a:t>其次，严格履行研究过程。打破一切从教育学文本出发，以既定教育理论框架为出发点的思维方式，把立足点转移到认真观察和研究教育现实上来，从不同维度形成对教育理论的挑战，进而推动教育理论改造和重构，使教育认识超越唯经验归纳的局限性，进入教育现象的深层世界，揭示其内在联系及其意义。</a:t>
            </a:r>
            <a:endParaRPr lang="zh-CN" altLang="en-US" sz="2400">
              <a:latin typeface="宋体" panose="02010600030101010101" pitchFamily="2" charset="-122"/>
              <a:cs typeface="宋体" panose="02010600030101010101" pitchFamily="2" charset="-122"/>
            </a:endParaRPr>
          </a:p>
          <a:p>
            <a:pPr marL="342900" indent="609600" algn="l" latinLnBrk="0">
              <a:lnSpc>
                <a:spcPct val="130000"/>
              </a:lnSpc>
              <a:buClrTx/>
              <a:buSzTx/>
              <a:buFont typeface="Wingdings" panose="05000000000000000000" charset="0"/>
              <a:buChar char="Ø"/>
              <a:extLst>
                <a:ext uri="{35155182-B16C-46BC-9424-99874614C6A1}">
                  <wpsdc:indentchars xmlns:wpsdc="http://www.wps.cn/officeDocument/2017/drawingmlCustomData" val="200" checksum="4158780845"/>
                </a:ext>
              </a:extLst>
            </a:pPr>
            <a:r>
              <a:rPr lang="zh-CN" altLang="en-US" sz="2400">
                <a:latin typeface="宋体" panose="02010600030101010101" pitchFamily="2" charset="-122"/>
                <a:cs typeface="宋体" panose="02010600030101010101" pitchFamily="2" charset="-122"/>
              </a:rPr>
              <a:t>再次，遵守实践检验的标准。在实践中证明自己思维的真理性，只有如此，教育实践的检验才具有充分的现实性，才能不断得以修正、发展和完善。</a:t>
            </a:r>
            <a:endParaRPr lang="zh-CN" altLang="en-US" sz="2400">
              <a:latin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专题一 教育学的学科立场</a:t>
            </a:r>
            <a:endParaRPr lang="zh-CN" altLang="en-US" sz="2800" b="1" dirty="0">
              <a:solidFill>
                <a:schemeClr val="tx1">
                  <a:lumMod val="50000"/>
                  <a:lumOff val="50000"/>
                </a:schemeClr>
              </a:solidFill>
              <a:latin typeface="Agency FB" panose="020B0503020202020204" pitchFamily="34" charset="0"/>
            </a:endParaRPr>
          </a:p>
        </p:txBody>
      </p:sp>
      <p:sp>
        <p:nvSpPr>
          <p:cNvPr id="2" name="文本框 1"/>
          <p:cNvSpPr txBox="1"/>
          <p:nvPr/>
        </p:nvSpPr>
        <p:spPr>
          <a:xfrm>
            <a:off x="397510" y="912495"/>
            <a:ext cx="11443335" cy="650875"/>
          </a:xfrm>
          <a:prstGeom prst="rect">
            <a:avLst/>
          </a:prstGeom>
          <a:noFill/>
        </p:spPr>
        <p:txBody>
          <a:bodyPr wrap="square" rtlCol="0">
            <a:spAutoFit/>
          </a:bodyPr>
          <a:p>
            <a:pPr marL="342900" indent="0" algn="just" latinLnBrk="0">
              <a:lnSpc>
                <a:spcPct val="130000"/>
              </a:lnSpc>
              <a:buFont typeface="Wingdings" panose="05000000000000000000" charset="0"/>
              <a:buNone/>
            </a:pPr>
            <a:r>
              <a:rPr lang="zh-CN" altLang="en-US" sz="2800" b="1"/>
              <a:t>（三）</a:t>
            </a:r>
            <a:r>
              <a:rPr lang="zh-CN" sz="2800" b="1"/>
              <a:t>形成一系列严密清晰的思维规则</a:t>
            </a:r>
            <a:endParaRPr lang="zh-CN" sz="2400">
              <a:latin typeface="楷体" panose="02010609060101010101" charset="-122"/>
              <a:ea typeface="楷体" panose="02010609060101010101" charset="-122"/>
            </a:endParaRPr>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3" name="文本框 2"/>
          <p:cNvSpPr txBox="1"/>
          <p:nvPr/>
        </p:nvSpPr>
        <p:spPr>
          <a:xfrm>
            <a:off x="203835" y="1724025"/>
            <a:ext cx="11549380" cy="4162425"/>
          </a:xfrm>
          <a:prstGeom prst="rect">
            <a:avLst/>
          </a:prstGeom>
          <a:noFill/>
          <a:ln>
            <a:noFill/>
          </a:ln>
        </p:spPr>
        <p:txBody>
          <a:bodyPr wrap="square" rtlCol="0">
            <a:spAutoFit/>
          </a:bodyPr>
          <a:p>
            <a:pPr indent="0" algn="l" latinLnBrk="0">
              <a:lnSpc>
                <a:spcPct val="130000"/>
              </a:lnSpc>
              <a:spcAft>
                <a:spcPts val="1200"/>
              </a:spcAft>
              <a:buClrTx/>
              <a:buSzTx/>
              <a:buFontTx/>
              <a:extLst>
                <a:ext uri="{35155182-B16C-46BC-9424-99874614C6A1}">
                  <wpsdc:indentchars xmlns:wpsdc="http://www.wps.cn/officeDocument/2017/drawingmlCustomData" val="0" checksum="2798278923"/>
                </a:ext>
              </a:extLst>
            </a:pPr>
            <a:r>
              <a:rPr lang="en-US" altLang="zh-CN" sz="2800">
                <a:latin typeface="仿宋" panose="02010609060101010101" charset="-122"/>
                <a:ea typeface="仿宋" panose="02010609060101010101" charset="-122"/>
                <a:cs typeface="宋体" panose="02010600030101010101" pitchFamily="2" charset="-122"/>
              </a:rPr>
              <a:t> </a:t>
            </a:r>
            <a:r>
              <a:rPr lang="zh-CN" altLang="en-US" sz="2800">
                <a:latin typeface="仿宋" panose="02010609060101010101" charset="-122"/>
                <a:ea typeface="仿宋" panose="02010609060101010101" charset="-122"/>
                <a:cs typeface="宋体" panose="02010600030101010101" pitchFamily="2" charset="-122"/>
              </a:rPr>
              <a:t>除遵守最基本的论证程序外，还须认真对待以下几个问题：</a:t>
            </a:r>
            <a:endParaRPr lang="zh-CN" altLang="en-US" sz="2800">
              <a:latin typeface="仿宋" panose="02010609060101010101" charset="-122"/>
              <a:ea typeface="仿宋" panose="02010609060101010101" charset="-122"/>
              <a:cs typeface="宋体" panose="02010600030101010101" pitchFamily="2" charset="-122"/>
            </a:endParaRPr>
          </a:p>
          <a:p>
            <a:pPr marL="342900" indent="609600" algn="l" latinLnBrk="0">
              <a:lnSpc>
                <a:spcPct val="130000"/>
              </a:lnSpc>
              <a:buClrTx/>
              <a:buSzTx/>
              <a:buFont typeface="Wingdings" panose="05000000000000000000" charset="0"/>
              <a:buChar char="Ø"/>
              <a:extLst>
                <a:ext uri="{35155182-B16C-46BC-9424-99874614C6A1}">
                  <wpsdc:indentchars xmlns:wpsdc="http://www.wps.cn/officeDocument/2017/drawingmlCustomData" val="200" checksum="4158780845"/>
                </a:ext>
              </a:extLst>
            </a:pPr>
            <a:r>
              <a:rPr lang="zh-CN" altLang="en-US" sz="2400">
                <a:latin typeface="宋体" panose="02010600030101010101" pitchFamily="2" charset="-122"/>
                <a:cs typeface="宋体" panose="02010600030101010101" pitchFamily="2" charset="-122"/>
              </a:rPr>
              <a:t>首先，教育研究者必须树立和强化主体意识，认识到教育学学科地位低下主要是目前教育研究科学性不足所导致的，即缺乏最基本的科学规范和严密思维规范所导致的。为此，研究者要树立充分的自信，认识到教育学作为一门社会科学的可能性，并为此面付出努力。</a:t>
            </a:r>
            <a:endParaRPr lang="zh-CN" altLang="en-US" sz="2400">
              <a:latin typeface="宋体" panose="02010600030101010101" pitchFamily="2" charset="-122"/>
              <a:cs typeface="宋体" panose="02010600030101010101" pitchFamily="2" charset="-122"/>
            </a:endParaRPr>
          </a:p>
          <a:p>
            <a:pPr marL="342900" indent="609600" algn="l" latinLnBrk="0">
              <a:lnSpc>
                <a:spcPct val="130000"/>
              </a:lnSpc>
              <a:buClrTx/>
              <a:buSzTx/>
              <a:buFont typeface="Wingdings" panose="05000000000000000000" charset="0"/>
              <a:buChar char="Ø"/>
              <a:extLst>
                <a:ext uri="{35155182-B16C-46BC-9424-99874614C6A1}">
                  <wpsdc:indentchars xmlns:wpsdc="http://www.wps.cn/officeDocument/2017/drawingmlCustomData" val="200" checksum="4158780845"/>
                </a:ext>
              </a:extLst>
            </a:pPr>
            <a:r>
              <a:rPr lang="zh-CN" altLang="en-US" sz="2400">
                <a:latin typeface="宋体" panose="02010600030101010101" pitchFamily="2" charset="-122"/>
                <a:cs typeface="宋体" panose="02010600030101010101" pitchFamily="2" charset="-122"/>
              </a:rPr>
              <a:t>其次，我们要避免盲目乐观，因为任何认识都是有限的，都是受到现实制约的，教育认识也是如此。所以，教育研究者在追求教育真理的过程中切忌走入绝对主义，也要防止相对主义，谨慎对待教育认识，规范教育思维。</a:t>
            </a:r>
            <a:endParaRPr lang="zh-CN" altLang="en-US" sz="2400">
              <a:latin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任意多边形 53"/>
          <p:cNvSpPr/>
          <p:nvPr/>
        </p:nvSpPr>
        <p:spPr>
          <a:xfrm>
            <a:off x="3861238" y="-44444"/>
            <a:ext cx="4179676" cy="2108083"/>
          </a:xfrm>
          <a:custGeom>
            <a:avLst/>
            <a:gdLst>
              <a:gd name="connsiteX0" fmla="*/ 922 w 4179676"/>
              <a:gd name="connsiteY0" fmla="*/ 0 h 2108083"/>
              <a:gd name="connsiteX1" fmla="*/ 4178755 w 4179676"/>
              <a:gd name="connsiteY1" fmla="*/ 0 h 2108083"/>
              <a:gd name="connsiteX2" fmla="*/ 4179676 w 4179676"/>
              <a:gd name="connsiteY2" fmla="*/ 18249 h 2108083"/>
              <a:gd name="connsiteX3" fmla="*/ 2089838 w 4179676"/>
              <a:gd name="connsiteY3" fmla="*/ 2108083 h 2108083"/>
              <a:gd name="connsiteX4" fmla="*/ 0 w 4179676"/>
              <a:gd name="connsiteY4" fmla="*/ 18249 h 2108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676" h="2108083">
                <a:moveTo>
                  <a:pt x="922" y="0"/>
                </a:moveTo>
                <a:lnTo>
                  <a:pt x="4178755" y="0"/>
                </a:lnTo>
                <a:lnTo>
                  <a:pt x="4179676" y="18249"/>
                </a:lnTo>
                <a:cubicBezTo>
                  <a:pt x="4179676" y="1172432"/>
                  <a:pt x="3244024" y="2108083"/>
                  <a:pt x="2089838" y="2108083"/>
                </a:cubicBezTo>
                <a:cubicBezTo>
                  <a:pt x="935652" y="2108083"/>
                  <a:pt x="0" y="1172432"/>
                  <a:pt x="0" y="18249"/>
                </a:cubicBezTo>
                <a:close/>
              </a:path>
            </a:pathLst>
          </a:custGeom>
          <a:solidFill>
            <a:srgbClr val="FBF8EF"/>
          </a:solidFill>
          <a:ln w="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4582160" y="502285"/>
            <a:ext cx="2694940" cy="1014730"/>
          </a:xfrm>
          <a:prstGeom prst="rect">
            <a:avLst/>
          </a:prstGeom>
          <a:noFill/>
          <a:effectLst/>
        </p:spPr>
        <p:txBody>
          <a:bodyPr wrap="square" rtlCol="0">
            <a:spAutoFit/>
          </a:bodyPr>
          <a:lstStyle/>
          <a:p>
            <a:pPr algn="dist"/>
            <a:r>
              <a:rPr lang="zh-CN" altLang="en-US" sz="6000" dirty="0">
                <a:solidFill>
                  <a:schemeClr val="tx1">
                    <a:lumMod val="75000"/>
                    <a:lumOff val="25000"/>
                  </a:schemeClr>
                </a:solidFill>
                <a:latin typeface="+mn-lt"/>
                <a:ea typeface="微软雅黑" panose="020B0503020204020204" pitchFamily="34" charset="-122"/>
                <a:cs typeface="Kartika" panose="02020503030404060203" pitchFamily="18" charset="0"/>
              </a:rPr>
              <a:t>目录</a:t>
            </a:r>
            <a:endParaRPr lang="zh-CN" altLang="en-US" sz="6000" dirty="0">
              <a:solidFill>
                <a:schemeClr val="tx1">
                  <a:lumMod val="75000"/>
                  <a:lumOff val="25000"/>
                </a:schemeClr>
              </a:solidFill>
              <a:latin typeface="+mn-lt"/>
              <a:ea typeface="微软雅黑" panose="020B0503020204020204" pitchFamily="34" charset="-122"/>
              <a:cs typeface="Kartika" panose="02020503030404060203" pitchFamily="18" charset="0"/>
            </a:endParaRPr>
          </a:p>
        </p:txBody>
      </p:sp>
      <p:grpSp>
        <p:nvGrpSpPr>
          <p:cNvPr id="67" name="组合 66"/>
          <p:cNvGrpSpPr/>
          <p:nvPr/>
        </p:nvGrpSpPr>
        <p:grpSpPr>
          <a:xfrm>
            <a:off x="66675" y="1681480"/>
            <a:ext cx="3087370" cy="3639820"/>
            <a:chOff x="402" y="3052"/>
            <a:chExt cx="4862" cy="5732"/>
          </a:xfrm>
        </p:grpSpPr>
        <p:grpSp>
          <p:nvGrpSpPr>
            <p:cNvPr id="68" name="组合 67"/>
            <p:cNvGrpSpPr/>
            <p:nvPr/>
          </p:nvGrpSpPr>
          <p:grpSpPr>
            <a:xfrm rot="0">
              <a:off x="1413" y="3052"/>
              <a:ext cx="2792" cy="1644"/>
              <a:chOff x="959689" y="2270186"/>
              <a:chExt cx="2203333" cy="2203328"/>
            </a:xfrm>
          </p:grpSpPr>
          <p:sp>
            <p:nvSpPr>
              <p:cNvPr id="69" name="椭圆 68"/>
              <p:cNvSpPr/>
              <p:nvPr/>
            </p:nvSpPr>
            <p:spPr>
              <a:xfrm>
                <a:off x="959689" y="2270186"/>
                <a:ext cx="2203333" cy="2203328"/>
              </a:xfrm>
              <a:prstGeom prst="ellipse">
                <a:avLst/>
              </a:prstGeom>
              <a:solidFill>
                <a:srgbClr val="FBF8EF"/>
              </a:solidFill>
              <a:ln w="0" cmpd="sng">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0" name="椭圆 69"/>
              <p:cNvSpPr/>
              <p:nvPr/>
            </p:nvSpPr>
            <p:spPr>
              <a:xfrm>
                <a:off x="1046941"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1" name="椭圆 70"/>
              <p:cNvSpPr/>
              <p:nvPr/>
            </p:nvSpPr>
            <p:spPr>
              <a:xfrm>
                <a:off x="1149041" y="2459539"/>
                <a:ext cx="1824627" cy="1824622"/>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72" name="TextBox 64"/>
            <p:cNvSpPr>
              <a:spLocks noChangeArrowheads="1"/>
            </p:cNvSpPr>
            <p:nvPr/>
          </p:nvSpPr>
          <p:spPr bwMode="auto">
            <a:xfrm>
              <a:off x="579" y="6314"/>
              <a:ext cx="4312" cy="2470"/>
            </a:xfrm>
            <a:prstGeom prst="rect">
              <a:avLst/>
            </a:prstGeom>
            <a:noFill/>
            <a:ln w="9525">
              <a:solidFill>
                <a:schemeClr val="bg2"/>
              </a:solidFill>
              <a:miter lim="800000"/>
            </a:ln>
          </p:spPr>
          <p:txBody>
            <a:bodyPr wrap="square" lIns="91440" tIns="45720" rIns="91440" bIns="45720">
              <a:spAutoFit/>
            </a:bodyPr>
            <a:lstStyle/>
            <a:p>
              <a:pPr indent="-1022350" algn="just" latinLnBrk="0">
                <a:extLst>
                  <a:ext uri="{35155182-B16C-46BC-9424-99874614C6A1}">
                    <wpsdc:indentchars xmlns:wpsdc="http://www.wps.cn/officeDocument/2017/drawingmlCustomData" val="-350" checksum="726525275"/>
                  </a:ext>
                </a:extLst>
              </a:pPr>
              <a:r>
                <a:rPr lang="zh-CN" sz="2400" spc="-100" dirty="0">
                  <a:solidFill>
                    <a:schemeClr val="tx1">
                      <a:lumMod val="75000"/>
                      <a:lumOff val="25000"/>
                    </a:schemeClr>
                  </a:solidFill>
                  <a:uFillTx/>
                  <a:latin typeface="Agency FB" panose="020B0503020202020204" pitchFamily="34" charset="0"/>
                  <a:cs typeface="+mn-ea"/>
                  <a:sym typeface="+mn-lt"/>
                </a:rPr>
                <a:t>一、课堂教学中</a:t>
              </a:r>
              <a:r>
                <a:rPr lang="en-US" altLang="zh-CN" sz="2400" spc="-100" dirty="0">
                  <a:solidFill>
                    <a:schemeClr val="tx1">
                      <a:lumMod val="75000"/>
                      <a:lumOff val="25000"/>
                    </a:schemeClr>
                  </a:solidFill>
                  <a:uFillTx/>
                  <a:latin typeface="Agency FB" panose="020B0503020202020204" pitchFamily="34" charset="0"/>
                  <a:cs typeface="+mn-ea"/>
                  <a:sym typeface="+mn-lt"/>
                </a:rPr>
                <a:t>“</a:t>
              </a:r>
              <a:r>
                <a:rPr lang="zh-CN" altLang="en-US" sz="2400" spc="-100" dirty="0">
                  <a:solidFill>
                    <a:schemeClr val="tx1">
                      <a:lumMod val="75000"/>
                      <a:lumOff val="25000"/>
                    </a:schemeClr>
                  </a:solidFill>
                  <a:uFillTx/>
                  <a:latin typeface="Agency FB" panose="020B0503020202020204" pitchFamily="34" charset="0"/>
                  <a:cs typeface="+mn-ea"/>
                  <a:sym typeface="+mn-lt"/>
                </a:rPr>
                <a:t>边缘人</a:t>
              </a:r>
              <a:r>
                <a:rPr lang="en-US" altLang="zh-CN" sz="2400" spc="-100" dirty="0">
                  <a:solidFill>
                    <a:schemeClr val="tx1">
                      <a:lumMod val="75000"/>
                      <a:lumOff val="25000"/>
                    </a:schemeClr>
                  </a:solidFill>
                  <a:uFillTx/>
                  <a:latin typeface="Agency FB" panose="020B0503020202020204" pitchFamily="34" charset="0"/>
                  <a:cs typeface="+mn-ea"/>
                  <a:sym typeface="+mn-lt"/>
                </a:rPr>
                <a:t>”</a:t>
              </a:r>
              <a:r>
                <a:rPr lang="zh-CN" altLang="en-US" sz="2400" spc="-100" dirty="0">
                  <a:solidFill>
                    <a:schemeClr val="tx1">
                      <a:lumMod val="75000"/>
                      <a:lumOff val="25000"/>
                    </a:schemeClr>
                  </a:solidFill>
                  <a:uFillTx/>
                  <a:latin typeface="Agency FB" panose="020B0503020202020204" pitchFamily="34" charset="0"/>
                  <a:cs typeface="+mn-ea"/>
                  <a:sym typeface="+mn-lt"/>
                </a:rPr>
                <a:t>的生成机理</a:t>
              </a:r>
              <a:endParaRPr lang="zh-CN" sz="2400" spc="-100" dirty="0">
                <a:solidFill>
                  <a:schemeClr val="tx1">
                    <a:lumMod val="75000"/>
                    <a:lumOff val="25000"/>
                  </a:schemeClr>
                </a:solidFill>
                <a:uFillTx/>
                <a:latin typeface="Agency FB" panose="020B0503020202020204" pitchFamily="34" charset="0"/>
                <a:cs typeface="+mn-ea"/>
                <a:sym typeface="+mn-lt"/>
              </a:endParaRPr>
            </a:p>
            <a:p>
              <a:pPr indent="-1022350" algn="just" latinLnBrk="0">
                <a:extLst>
                  <a:ext uri="{35155182-B16C-46BC-9424-99874614C6A1}">
                    <wpsdc:indentchars xmlns:wpsdc="http://www.wps.cn/officeDocument/2017/drawingmlCustomData" val="-350" checksum="726525275"/>
                  </a:ext>
                </a:extLst>
              </a:pPr>
              <a:r>
                <a:rPr lang="zh-CN" sz="2400" spc="-100" dirty="0">
                  <a:solidFill>
                    <a:schemeClr val="tx1">
                      <a:lumMod val="75000"/>
                      <a:lumOff val="25000"/>
                    </a:schemeClr>
                  </a:solidFill>
                  <a:uFillTx/>
                  <a:latin typeface="Agency FB" panose="020B0503020202020204" pitchFamily="34" charset="0"/>
                  <a:cs typeface="+mn-ea"/>
                  <a:sym typeface="+mn-lt"/>
                </a:rPr>
                <a:t>二、课堂教学中</a:t>
              </a:r>
              <a:r>
                <a:rPr lang="en-US" altLang="zh-CN" sz="2400" spc="-100" dirty="0">
                  <a:solidFill>
                    <a:schemeClr val="tx1">
                      <a:lumMod val="75000"/>
                      <a:lumOff val="25000"/>
                    </a:schemeClr>
                  </a:solidFill>
                  <a:uFillTx/>
                  <a:latin typeface="Agency FB" panose="020B0503020202020204" pitchFamily="34" charset="0"/>
                  <a:cs typeface="+mn-ea"/>
                  <a:sym typeface="+mn-lt"/>
                </a:rPr>
                <a:t>“</a:t>
              </a:r>
              <a:r>
                <a:rPr lang="zh-CN" altLang="en-US" sz="2400" spc="-100" dirty="0">
                  <a:solidFill>
                    <a:schemeClr val="tx1">
                      <a:lumMod val="75000"/>
                      <a:lumOff val="25000"/>
                    </a:schemeClr>
                  </a:solidFill>
                  <a:uFillTx/>
                  <a:latin typeface="Agency FB" panose="020B0503020202020204" pitchFamily="34" charset="0"/>
                  <a:cs typeface="+mn-ea"/>
                  <a:sym typeface="+mn-lt"/>
                </a:rPr>
                <a:t>边缘人</a:t>
              </a:r>
              <a:r>
                <a:rPr lang="en-US" altLang="zh-CN" sz="2400" spc="-100" dirty="0">
                  <a:solidFill>
                    <a:schemeClr val="tx1">
                      <a:lumMod val="75000"/>
                      <a:lumOff val="25000"/>
                    </a:schemeClr>
                  </a:solidFill>
                  <a:uFillTx/>
                  <a:latin typeface="Agency FB" panose="020B0503020202020204" pitchFamily="34" charset="0"/>
                  <a:cs typeface="+mn-ea"/>
                  <a:sym typeface="+mn-lt"/>
                </a:rPr>
                <a:t>”</a:t>
              </a:r>
              <a:r>
                <a:rPr lang="zh-CN" altLang="en-US" sz="2400" spc="-100" dirty="0">
                  <a:solidFill>
                    <a:schemeClr val="tx1">
                      <a:lumMod val="75000"/>
                      <a:lumOff val="25000"/>
                    </a:schemeClr>
                  </a:solidFill>
                  <a:uFillTx/>
                  <a:latin typeface="Agency FB" panose="020B0503020202020204" pitchFamily="34" charset="0"/>
                  <a:cs typeface="+mn-ea"/>
                  <a:sym typeface="+mn-lt"/>
                </a:rPr>
                <a:t>的转化机制</a:t>
              </a:r>
              <a:endParaRPr lang="zh-CN" altLang="en-US" sz="2400" spc="-100" dirty="0">
                <a:solidFill>
                  <a:schemeClr val="tx1">
                    <a:lumMod val="75000"/>
                    <a:lumOff val="25000"/>
                  </a:schemeClr>
                </a:solidFill>
                <a:uFillTx/>
                <a:latin typeface="Agency FB" panose="020B0503020202020204" pitchFamily="34" charset="0"/>
                <a:cs typeface="+mn-ea"/>
                <a:sym typeface="+mn-lt"/>
              </a:endParaRPr>
            </a:p>
          </p:txBody>
        </p:sp>
        <p:sp>
          <p:nvSpPr>
            <p:cNvPr id="73" name="TextBox 64"/>
            <p:cNvSpPr>
              <a:spLocks noChangeArrowheads="1"/>
            </p:cNvSpPr>
            <p:nvPr/>
          </p:nvSpPr>
          <p:spPr bwMode="auto">
            <a:xfrm>
              <a:off x="557" y="3428"/>
              <a:ext cx="4564" cy="919"/>
            </a:xfrm>
            <a:prstGeom prst="rect">
              <a:avLst/>
            </a:prstGeom>
            <a:noFill/>
            <a:effectLst/>
          </p:spPr>
          <p:txBody>
            <a:bodyPr wrap="square" rtlCol="0">
              <a:spAutoFit/>
            </a:bodyPr>
            <a:lstStyle/>
            <a:p>
              <a:pPr algn="ctr"/>
              <a:r>
                <a:rPr lang="zh-CN" altLang="en-US" sz="3200" dirty="0">
                  <a:solidFill>
                    <a:schemeClr val="tx1">
                      <a:lumMod val="75000"/>
                      <a:lumOff val="25000"/>
                    </a:schemeClr>
                  </a:solidFill>
                  <a:latin typeface="+mn-lt"/>
                  <a:ea typeface="微软雅黑" panose="020B0503020204020204" pitchFamily="34" charset="-122"/>
                  <a:cs typeface="Kartika" panose="02020503030404060203" pitchFamily="18" charset="0"/>
                  <a:sym typeface="+mn-lt"/>
                </a:rPr>
                <a:t>专题五</a:t>
              </a:r>
              <a:endParaRPr lang="zh-CN" altLang="en-US" sz="3200" dirty="0">
                <a:solidFill>
                  <a:schemeClr val="tx1">
                    <a:lumMod val="75000"/>
                    <a:lumOff val="25000"/>
                  </a:schemeClr>
                </a:solidFill>
                <a:latin typeface="+mn-lt"/>
                <a:ea typeface="微软雅黑" panose="020B0503020204020204" pitchFamily="34" charset="-122"/>
                <a:cs typeface="Kartika" panose="02020503030404060203" pitchFamily="18" charset="0"/>
                <a:sym typeface="+mn-lt"/>
              </a:endParaRPr>
            </a:p>
          </p:txBody>
        </p:sp>
        <p:sp>
          <p:nvSpPr>
            <p:cNvPr id="74" name="文本框 73"/>
            <p:cNvSpPr txBox="1"/>
            <p:nvPr/>
          </p:nvSpPr>
          <p:spPr>
            <a:xfrm>
              <a:off x="402" y="4735"/>
              <a:ext cx="4862" cy="1501"/>
            </a:xfrm>
            <a:prstGeom prst="rect">
              <a:avLst/>
            </a:prstGeom>
            <a:noFill/>
            <a:ln>
              <a:noFill/>
            </a:ln>
          </p:spPr>
          <p:txBody>
            <a:bodyPr wrap="square" rtlCol="0">
              <a:spAutoFit/>
            </a:bodyPr>
            <a:p>
              <a:pPr algn="ctr"/>
              <a:r>
                <a:rPr lang="zh-CN" altLang="en-US" sz="2800">
                  <a:latin typeface="黑体" panose="02010609060101010101" charset="-122"/>
                  <a:ea typeface="黑体" panose="02010609060101010101" charset="-122"/>
                </a:rPr>
                <a:t>课堂教学中</a:t>
              </a:r>
              <a:endParaRPr lang="zh-CN" altLang="en-US" sz="2800">
                <a:latin typeface="黑体" panose="02010609060101010101" charset="-122"/>
                <a:ea typeface="黑体" panose="02010609060101010101" charset="-122"/>
              </a:endParaRPr>
            </a:p>
            <a:p>
              <a:pPr algn="ctr"/>
              <a:r>
                <a:rPr lang="zh-CN" altLang="en-US" sz="2800">
                  <a:latin typeface="黑体" panose="02010609060101010101" charset="-122"/>
                  <a:ea typeface="黑体" panose="02010609060101010101" charset="-122"/>
                </a:rPr>
                <a:t>的</a:t>
              </a:r>
              <a:r>
                <a:rPr lang="en-US" altLang="zh-CN" sz="2800">
                  <a:latin typeface="黑体" panose="02010609060101010101" charset="-122"/>
                  <a:ea typeface="黑体" panose="02010609060101010101" charset="-122"/>
                </a:rPr>
                <a:t>“</a:t>
              </a:r>
              <a:r>
                <a:rPr lang="zh-CN" altLang="en-US" sz="2800">
                  <a:latin typeface="黑体" panose="02010609060101010101" charset="-122"/>
                  <a:ea typeface="黑体" panose="02010609060101010101" charset="-122"/>
                </a:rPr>
                <a:t>边缘人</a:t>
              </a:r>
              <a:r>
                <a:rPr lang="en-US" altLang="zh-CN" sz="2800">
                  <a:latin typeface="黑体" panose="02010609060101010101" charset="-122"/>
                  <a:ea typeface="黑体" panose="02010609060101010101" charset="-122"/>
                </a:rPr>
                <a:t>”</a:t>
              </a:r>
              <a:endParaRPr lang="en-US" altLang="zh-CN" sz="2800">
                <a:latin typeface="黑体" panose="02010609060101010101" charset="-122"/>
                <a:ea typeface="黑体" panose="02010609060101010101" charset="-122"/>
              </a:endParaRPr>
            </a:p>
          </p:txBody>
        </p:sp>
      </p:grpSp>
      <p:grpSp>
        <p:nvGrpSpPr>
          <p:cNvPr id="83" name="组合 82"/>
          <p:cNvGrpSpPr/>
          <p:nvPr/>
        </p:nvGrpSpPr>
        <p:grpSpPr>
          <a:xfrm>
            <a:off x="2804160" y="2063750"/>
            <a:ext cx="3087370" cy="3897630"/>
            <a:chOff x="402" y="3052"/>
            <a:chExt cx="4862" cy="6138"/>
          </a:xfrm>
        </p:grpSpPr>
        <p:grpSp>
          <p:nvGrpSpPr>
            <p:cNvPr id="84" name="组合 83"/>
            <p:cNvGrpSpPr/>
            <p:nvPr/>
          </p:nvGrpSpPr>
          <p:grpSpPr>
            <a:xfrm rot="0">
              <a:off x="1413" y="3052"/>
              <a:ext cx="2792" cy="1644"/>
              <a:chOff x="959689" y="2270186"/>
              <a:chExt cx="2203333" cy="2203328"/>
            </a:xfrm>
          </p:grpSpPr>
          <p:sp>
            <p:nvSpPr>
              <p:cNvPr id="85" name="椭圆 84"/>
              <p:cNvSpPr/>
              <p:nvPr/>
            </p:nvSpPr>
            <p:spPr>
              <a:xfrm>
                <a:off x="959689" y="2270186"/>
                <a:ext cx="2203333" cy="2203328"/>
              </a:xfrm>
              <a:prstGeom prst="ellipse">
                <a:avLst/>
              </a:prstGeom>
              <a:solidFill>
                <a:srgbClr val="FBF8EF"/>
              </a:solidFill>
              <a:ln w="0" cmpd="sng">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86" name="椭圆 85"/>
              <p:cNvSpPr/>
              <p:nvPr/>
            </p:nvSpPr>
            <p:spPr>
              <a:xfrm>
                <a:off x="1046941"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87" name="椭圆 86"/>
              <p:cNvSpPr/>
              <p:nvPr/>
            </p:nvSpPr>
            <p:spPr>
              <a:xfrm>
                <a:off x="1149041" y="2459539"/>
                <a:ext cx="1824627" cy="1824622"/>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grpSp>
        <p:sp>
          <p:nvSpPr>
            <p:cNvPr id="88" name="TextBox 64"/>
            <p:cNvSpPr>
              <a:spLocks noChangeArrowheads="1"/>
            </p:cNvSpPr>
            <p:nvPr/>
          </p:nvSpPr>
          <p:spPr bwMode="auto">
            <a:xfrm>
              <a:off x="736" y="6138"/>
              <a:ext cx="4025" cy="3052"/>
            </a:xfrm>
            <a:prstGeom prst="rect">
              <a:avLst/>
            </a:prstGeom>
            <a:noFill/>
            <a:ln w="9525">
              <a:solidFill>
                <a:schemeClr val="bg2"/>
              </a:solidFill>
              <a:miter lim="800000"/>
            </a:ln>
          </p:spPr>
          <p:txBody>
            <a:bodyPr wrap="square" lIns="91440" tIns="45720" rIns="91440" bIns="45720">
              <a:spAutoFit/>
            </a:bodyPr>
            <a:p>
              <a:pPr indent="-1066800" algn="just" latinLnBrk="0">
                <a:extLst>
                  <a:ext uri="{35155182-B16C-46BC-9424-99874614C6A1}">
                    <wpsdc:indentchars xmlns:wpsdc="http://www.wps.cn/officeDocument/2017/drawingmlCustomData" val="-350" checksum="2531302348"/>
                  </a:ext>
                </a:extLst>
              </a:pPr>
              <a:r>
                <a:rPr lang="zh-CN" sz="2400" dirty="0">
                  <a:solidFill>
                    <a:schemeClr val="tx1">
                      <a:lumMod val="75000"/>
                      <a:lumOff val="25000"/>
                    </a:schemeClr>
                  </a:solidFill>
                  <a:latin typeface="Agency FB" panose="020B0503020202020204" pitchFamily="34" charset="0"/>
                  <a:cs typeface="+mn-ea"/>
                  <a:sym typeface="+mn-lt"/>
                </a:rPr>
                <a:t>一、美国教师职业道德建设</a:t>
              </a:r>
              <a:endParaRPr lang="zh-CN" sz="2400" dirty="0">
                <a:solidFill>
                  <a:schemeClr val="tx1">
                    <a:lumMod val="75000"/>
                    <a:lumOff val="25000"/>
                  </a:schemeClr>
                </a:solidFill>
                <a:latin typeface="Agency FB" panose="020B0503020202020204" pitchFamily="34" charset="0"/>
                <a:cs typeface="+mn-ea"/>
                <a:sym typeface="+mn-lt"/>
              </a:endParaRPr>
            </a:p>
            <a:p>
              <a:pPr indent="-1066800" algn="just" latinLnBrk="0">
                <a:extLst>
                  <a:ext uri="{35155182-B16C-46BC-9424-99874614C6A1}">
                    <wpsdc:indentchars xmlns:wpsdc="http://www.wps.cn/officeDocument/2017/drawingmlCustomData" val="-350" checksum="2531302348"/>
                  </a:ext>
                </a:extLst>
              </a:pPr>
              <a:r>
                <a:rPr lang="zh-CN" sz="2400" dirty="0">
                  <a:solidFill>
                    <a:schemeClr val="tx1">
                      <a:lumMod val="75000"/>
                      <a:lumOff val="25000"/>
                    </a:schemeClr>
                  </a:solidFill>
                  <a:latin typeface="Agency FB" panose="020B0503020202020204" pitchFamily="34" charset="0"/>
                  <a:cs typeface="+mn-ea"/>
                  <a:sym typeface="+mn-lt"/>
                </a:rPr>
                <a:t>二、我国教师职业道德建设的历史、问题与对策</a:t>
              </a:r>
              <a:endParaRPr lang="zh-CN" sz="2400" dirty="0">
                <a:solidFill>
                  <a:schemeClr val="tx1">
                    <a:lumMod val="75000"/>
                    <a:lumOff val="25000"/>
                  </a:schemeClr>
                </a:solidFill>
                <a:latin typeface="Agency FB" panose="020B0503020202020204" pitchFamily="34" charset="0"/>
                <a:cs typeface="+mn-ea"/>
                <a:sym typeface="+mn-lt"/>
              </a:endParaRPr>
            </a:p>
          </p:txBody>
        </p:sp>
        <p:sp>
          <p:nvSpPr>
            <p:cNvPr id="89" name="TextBox 64"/>
            <p:cNvSpPr>
              <a:spLocks noChangeArrowheads="1"/>
            </p:cNvSpPr>
            <p:nvPr/>
          </p:nvSpPr>
          <p:spPr bwMode="auto">
            <a:xfrm>
              <a:off x="557" y="3428"/>
              <a:ext cx="4564" cy="919"/>
            </a:xfrm>
            <a:prstGeom prst="rect">
              <a:avLst/>
            </a:prstGeom>
            <a:noFill/>
            <a:effectLst/>
          </p:spPr>
          <p:txBody>
            <a:bodyPr wrap="square" rtlCol="0">
              <a:spAutoFit/>
            </a:bodyPr>
            <a:p>
              <a:pPr algn="ctr"/>
              <a:r>
                <a:rPr lang="zh-CN" altLang="en-US" sz="3200" dirty="0">
                  <a:solidFill>
                    <a:schemeClr val="tx1">
                      <a:lumMod val="75000"/>
                      <a:lumOff val="25000"/>
                    </a:schemeClr>
                  </a:solidFill>
                  <a:latin typeface="+mn-lt"/>
                  <a:ea typeface="微软雅黑" panose="020B0503020204020204" pitchFamily="34" charset="-122"/>
                  <a:cs typeface="Kartika" panose="02020503030404060203" pitchFamily="18" charset="0"/>
                  <a:sym typeface="+mn-lt"/>
                </a:rPr>
                <a:t>专题六</a:t>
              </a:r>
              <a:endParaRPr lang="zh-CN" altLang="en-US" sz="3200" dirty="0">
                <a:solidFill>
                  <a:schemeClr val="tx1">
                    <a:lumMod val="75000"/>
                    <a:lumOff val="25000"/>
                  </a:schemeClr>
                </a:solidFill>
                <a:latin typeface="+mn-lt"/>
                <a:ea typeface="微软雅黑" panose="020B0503020204020204" pitchFamily="34" charset="-122"/>
                <a:cs typeface="Kartika" panose="02020503030404060203" pitchFamily="18" charset="0"/>
                <a:sym typeface="+mn-lt"/>
              </a:endParaRPr>
            </a:p>
          </p:txBody>
        </p:sp>
        <p:sp>
          <p:nvSpPr>
            <p:cNvPr id="90" name="文本框 89"/>
            <p:cNvSpPr txBox="1"/>
            <p:nvPr/>
          </p:nvSpPr>
          <p:spPr>
            <a:xfrm>
              <a:off x="402" y="4669"/>
              <a:ext cx="4862" cy="1501"/>
            </a:xfrm>
            <a:prstGeom prst="rect">
              <a:avLst/>
            </a:prstGeom>
            <a:noFill/>
            <a:ln>
              <a:noFill/>
            </a:ln>
          </p:spPr>
          <p:txBody>
            <a:bodyPr wrap="square" rtlCol="0">
              <a:spAutoFit/>
            </a:bodyPr>
            <a:p>
              <a:pPr algn="ctr"/>
              <a:r>
                <a:rPr lang="zh-CN" altLang="en-US" sz="2800">
                  <a:latin typeface="黑体" panose="02010609060101010101" charset="-122"/>
                  <a:ea typeface="黑体" panose="02010609060101010101" charset="-122"/>
                  <a:sym typeface="+mn-ea"/>
                </a:rPr>
                <a:t>中小学教师</a:t>
              </a:r>
              <a:endParaRPr lang="zh-CN" altLang="en-US" sz="2800">
                <a:latin typeface="黑体" panose="02010609060101010101" charset="-122"/>
                <a:ea typeface="黑体" panose="02010609060101010101" charset="-122"/>
              </a:endParaRPr>
            </a:p>
            <a:p>
              <a:pPr algn="ctr"/>
              <a:r>
                <a:rPr lang="zh-CN" altLang="en-US" sz="2800">
                  <a:latin typeface="黑体" panose="02010609060101010101" charset="-122"/>
                  <a:ea typeface="黑体" panose="02010609060101010101" charset="-122"/>
                  <a:sym typeface="+mn-ea"/>
                </a:rPr>
                <a:t>职业道德建设</a:t>
              </a:r>
              <a:endParaRPr lang="zh-CN" altLang="en-US" sz="2800">
                <a:latin typeface="黑体" panose="02010609060101010101" charset="-122"/>
                <a:ea typeface="黑体" panose="02010609060101010101" charset="-122"/>
              </a:endParaRPr>
            </a:p>
          </p:txBody>
        </p:sp>
      </p:grpSp>
      <p:grpSp>
        <p:nvGrpSpPr>
          <p:cNvPr id="91" name="组合 90"/>
          <p:cNvGrpSpPr/>
          <p:nvPr/>
        </p:nvGrpSpPr>
        <p:grpSpPr>
          <a:xfrm>
            <a:off x="5683885" y="2063750"/>
            <a:ext cx="3696335" cy="4664075"/>
            <a:chOff x="-135" y="3052"/>
            <a:chExt cx="5821" cy="7345"/>
          </a:xfrm>
        </p:grpSpPr>
        <p:grpSp>
          <p:nvGrpSpPr>
            <p:cNvPr id="92" name="组合 91"/>
            <p:cNvGrpSpPr/>
            <p:nvPr/>
          </p:nvGrpSpPr>
          <p:grpSpPr>
            <a:xfrm rot="0">
              <a:off x="1413" y="3052"/>
              <a:ext cx="2792" cy="1644"/>
              <a:chOff x="959689" y="2270186"/>
              <a:chExt cx="2203333" cy="2203328"/>
            </a:xfrm>
          </p:grpSpPr>
          <p:sp>
            <p:nvSpPr>
              <p:cNvPr id="93" name="椭圆 92"/>
              <p:cNvSpPr/>
              <p:nvPr/>
            </p:nvSpPr>
            <p:spPr>
              <a:xfrm>
                <a:off x="959689" y="2270186"/>
                <a:ext cx="2203333" cy="2203328"/>
              </a:xfrm>
              <a:prstGeom prst="ellipse">
                <a:avLst/>
              </a:prstGeom>
              <a:solidFill>
                <a:srgbClr val="FBF8EF"/>
              </a:solidFill>
              <a:ln w="0" cmpd="sng">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4" name="椭圆 93"/>
              <p:cNvSpPr/>
              <p:nvPr/>
            </p:nvSpPr>
            <p:spPr>
              <a:xfrm>
                <a:off x="1046941"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5" name="椭圆 94"/>
              <p:cNvSpPr/>
              <p:nvPr/>
            </p:nvSpPr>
            <p:spPr>
              <a:xfrm>
                <a:off x="1149041" y="2459539"/>
                <a:ext cx="1824627" cy="1824622"/>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96" name="TextBox 64"/>
            <p:cNvSpPr>
              <a:spLocks noChangeArrowheads="1"/>
            </p:cNvSpPr>
            <p:nvPr/>
          </p:nvSpPr>
          <p:spPr bwMode="auto">
            <a:xfrm>
              <a:off x="-135" y="6182"/>
              <a:ext cx="5821" cy="4215"/>
            </a:xfrm>
            <a:prstGeom prst="rect">
              <a:avLst/>
            </a:prstGeom>
            <a:noFill/>
            <a:ln w="9525">
              <a:solidFill>
                <a:schemeClr val="bg2"/>
              </a:solidFill>
              <a:miter lim="800000"/>
            </a:ln>
          </p:spPr>
          <p:txBody>
            <a:bodyPr wrap="square" lIns="91440" tIns="45720" rIns="91440" bIns="45720">
              <a:spAutoFit/>
            </a:bodyPr>
            <a:lstStyle/>
            <a:p>
              <a:pPr indent="-1017905" algn="just" latinLnBrk="0">
                <a:extLst>
                  <a:ext uri="{35155182-B16C-46BC-9424-99874614C6A1}">
                    <wpsdc:indentchars xmlns:wpsdc="http://www.wps.cn/officeDocument/2017/drawingmlCustomData" val="-350" checksum="32904489"/>
                  </a:ext>
                </a:extLst>
              </a:pPr>
              <a:r>
                <a:rPr lang="zh-CN" sz="2400" kern="1100" spc="-110" dirty="0">
                  <a:solidFill>
                    <a:schemeClr val="tx1">
                      <a:lumMod val="75000"/>
                      <a:lumOff val="25000"/>
                    </a:schemeClr>
                  </a:solidFill>
                  <a:uFillTx/>
                  <a:latin typeface="Agency FB" panose="020B0503020202020204" pitchFamily="34" charset="0"/>
                  <a:cs typeface="+mn-ea"/>
                  <a:sym typeface="+mn-lt"/>
                </a:rPr>
                <a:t>一、核心素养研究和实践的发展历程</a:t>
              </a:r>
              <a:endParaRPr lang="zh-CN" sz="2400" kern="1100" spc="-110" dirty="0">
                <a:solidFill>
                  <a:schemeClr val="tx1">
                    <a:lumMod val="75000"/>
                    <a:lumOff val="25000"/>
                  </a:schemeClr>
                </a:solidFill>
                <a:uFillTx/>
                <a:latin typeface="Agency FB" panose="020B0503020202020204" pitchFamily="34" charset="0"/>
                <a:cs typeface="+mn-ea"/>
                <a:sym typeface="+mn-lt"/>
              </a:endParaRPr>
            </a:p>
            <a:p>
              <a:pPr indent="-1017905" algn="just" latinLnBrk="0">
                <a:extLst>
                  <a:ext uri="{35155182-B16C-46BC-9424-99874614C6A1}">
                    <wpsdc:indentchars xmlns:wpsdc="http://www.wps.cn/officeDocument/2017/drawingmlCustomData" val="-350" checksum="32904489"/>
                  </a:ext>
                </a:extLst>
              </a:pPr>
              <a:r>
                <a:rPr lang="zh-CN" sz="2400" kern="1100" spc="-110" dirty="0">
                  <a:solidFill>
                    <a:schemeClr val="tx1">
                      <a:lumMod val="75000"/>
                      <a:lumOff val="25000"/>
                    </a:schemeClr>
                  </a:solidFill>
                  <a:uFillTx/>
                  <a:latin typeface="Agency FB" panose="020B0503020202020204" pitchFamily="34" charset="0"/>
                  <a:cs typeface="+mn-ea"/>
                  <a:sym typeface="+mn-lt"/>
                </a:rPr>
                <a:t>二、核心素养研究和实践过程中应该突出关注的几个问题</a:t>
              </a:r>
              <a:endParaRPr lang="zh-CN" sz="2400" kern="1100" spc="-110" dirty="0">
                <a:solidFill>
                  <a:schemeClr val="tx1">
                    <a:lumMod val="75000"/>
                    <a:lumOff val="25000"/>
                  </a:schemeClr>
                </a:solidFill>
                <a:uFillTx/>
                <a:latin typeface="Agency FB" panose="020B0503020202020204" pitchFamily="34" charset="0"/>
                <a:cs typeface="+mn-ea"/>
                <a:sym typeface="+mn-lt"/>
              </a:endParaRPr>
            </a:p>
            <a:p>
              <a:pPr indent="-1017905" algn="just" latinLnBrk="0">
                <a:extLst>
                  <a:ext uri="{35155182-B16C-46BC-9424-99874614C6A1}">
                    <wpsdc:indentchars xmlns:wpsdc="http://www.wps.cn/officeDocument/2017/drawingmlCustomData" val="-350" checksum="32904489"/>
                  </a:ext>
                </a:extLst>
              </a:pPr>
              <a:r>
                <a:rPr lang="zh-CN" sz="2400" kern="1100" spc="-110" dirty="0">
                  <a:solidFill>
                    <a:schemeClr val="tx1">
                      <a:lumMod val="75000"/>
                      <a:lumOff val="25000"/>
                    </a:schemeClr>
                  </a:solidFill>
                  <a:uFillTx/>
                  <a:latin typeface="Agency FB" panose="020B0503020202020204" pitchFamily="34" charset="0"/>
                  <a:cs typeface="+mn-ea"/>
                  <a:sym typeface="+mn-lt"/>
                </a:rPr>
                <a:t>三、课程整合：回应未来社会对学生核心素养的期待</a:t>
              </a:r>
              <a:endParaRPr lang="zh-CN" sz="2400" kern="1100" spc="-110" dirty="0">
                <a:solidFill>
                  <a:schemeClr val="tx1">
                    <a:lumMod val="75000"/>
                    <a:lumOff val="25000"/>
                  </a:schemeClr>
                </a:solidFill>
                <a:uFillTx/>
                <a:latin typeface="Agency FB" panose="020B0503020202020204" pitchFamily="34" charset="0"/>
                <a:cs typeface="+mn-ea"/>
                <a:sym typeface="+mn-lt"/>
              </a:endParaRPr>
            </a:p>
          </p:txBody>
        </p:sp>
        <p:sp>
          <p:nvSpPr>
            <p:cNvPr id="97" name="TextBox 64"/>
            <p:cNvSpPr>
              <a:spLocks noChangeArrowheads="1"/>
            </p:cNvSpPr>
            <p:nvPr/>
          </p:nvSpPr>
          <p:spPr bwMode="auto">
            <a:xfrm>
              <a:off x="557" y="3428"/>
              <a:ext cx="4564" cy="919"/>
            </a:xfrm>
            <a:prstGeom prst="rect">
              <a:avLst/>
            </a:prstGeom>
            <a:noFill/>
            <a:effectLst/>
          </p:spPr>
          <p:txBody>
            <a:bodyPr wrap="square" rtlCol="0">
              <a:spAutoFit/>
            </a:bodyPr>
            <a:lstStyle/>
            <a:p>
              <a:pPr algn="ctr"/>
              <a:r>
                <a:rPr lang="zh-CN" altLang="en-US" sz="3200" dirty="0">
                  <a:solidFill>
                    <a:schemeClr val="tx1">
                      <a:lumMod val="75000"/>
                      <a:lumOff val="25000"/>
                    </a:schemeClr>
                  </a:solidFill>
                  <a:latin typeface="+mn-lt"/>
                  <a:ea typeface="微软雅黑" panose="020B0503020204020204" pitchFamily="34" charset="-122"/>
                  <a:cs typeface="Kartika" panose="02020503030404060203" pitchFamily="18" charset="0"/>
                  <a:sym typeface="+mn-lt"/>
                </a:rPr>
                <a:t>专题七</a:t>
              </a:r>
              <a:endParaRPr lang="zh-CN" altLang="en-US" sz="3200" dirty="0">
                <a:solidFill>
                  <a:schemeClr val="tx1">
                    <a:lumMod val="75000"/>
                    <a:lumOff val="25000"/>
                  </a:schemeClr>
                </a:solidFill>
                <a:latin typeface="+mn-lt"/>
                <a:ea typeface="微软雅黑" panose="020B0503020204020204" pitchFamily="34" charset="-122"/>
                <a:cs typeface="Kartika" panose="02020503030404060203" pitchFamily="18" charset="0"/>
                <a:sym typeface="+mn-lt"/>
              </a:endParaRPr>
            </a:p>
          </p:txBody>
        </p:sp>
        <p:sp>
          <p:nvSpPr>
            <p:cNvPr id="98" name="文本框 97"/>
            <p:cNvSpPr txBox="1"/>
            <p:nvPr/>
          </p:nvSpPr>
          <p:spPr>
            <a:xfrm>
              <a:off x="358" y="4647"/>
              <a:ext cx="4862" cy="1501"/>
            </a:xfrm>
            <a:prstGeom prst="rect">
              <a:avLst/>
            </a:prstGeom>
            <a:noFill/>
            <a:ln>
              <a:noFill/>
            </a:ln>
          </p:spPr>
          <p:txBody>
            <a:bodyPr wrap="square" rtlCol="0">
              <a:spAutoFit/>
            </a:bodyPr>
            <a:p>
              <a:pPr algn="ctr"/>
              <a:r>
                <a:rPr lang="zh-CN" altLang="en-US" sz="2800">
                  <a:latin typeface="黑体" panose="02010609060101010101" charset="-122"/>
                  <a:ea typeface="黑体" panose="02010609060101010101" charset="-122"/>
                </a:rPr>
                <a:t>核心素养的体系</a:t>
              </a:r>
              <a:endParaRPr lang="zh-CN" altLang="en-US" sz="2800">
                <a:latin typeface="黑体" panose="02010609060101010101" charset="-122"/>
                <a:ea typeface="黑体" panose="02010609060101010101" charset="-122"/>
              </a:endParaRPr>
            </a:p>
            <a:p>
              <a:pPr algn="ctr"/>
              <a:r>
                <a:rPr lang="zh-CN" altLang="en-US" sz="2800">
                  <a:latin typeface="黑体" panose="02010609060101010101" charset="-122"/>
                  <a:ea typeface="黑体" panose="02010609060101010101" charset="-122"/>
                </a:rPr>
                <a:t>构建及实施路径</a:t>
              </a:r>
              <a:endParaRPr lang="zh-CN" altLang="en-US" sz="2800">
                <a:latin typeface="黑体" panose="02010609060101010101" charset="-122"/>
                <a:ea typeface="黑体" panose="02010609060101010101" charset="-122"/>
              </a:endParaRPr>
            </a:p>
          </p:txBody>
        </p:sp>
      </p:grpSp>
      <p:grpSp>
        <p:nvGrpSpPr>
          <p:cNvPr id="99" name="组合 98"/>
          <p:cNvGrpSpPr/>
          <p:nvPr/>
        </p:nvGrpSpPr>
        <p:grpSpPr>
          <a:xfrm>
            <a:off x="9308465" y="1751330"/>
            <a:ext cx="2898140" cy="4636135"/>
            <a:chOff x="557" y="3052"/>
            <a:chExt cx="4564" cy="7301"/>
          </a:xfrm>
        </p:grpSpPr>
        <p:grpSp>
          <p:nvGrpSpPr>
            <p:cNvPr id="100" name="组合 99"/>
            <p:cNvGrpSpPr/>
            <p:nvPr/>
          </p:nvGrpSpPr>
          <p:grpSpPr>
            <a:xfrm rot="0">
              <a:off x="1413" y="3052"/>
              <a:ext cx="2792" cy="1644"/>
              <a:chOff x="959689" y="2270186"/>
              <a:chExt cx="2203333" cy="2203328"/>
            </a:xfrm>
          </p:grpSpPr>
          <p:sp>
            <p:nvSpPr>
              <p:cNvPr id="101" name="椭圆 100"/>
              <p:cNvSpPr/>
              <p:nvPr/>
            </p:nvSpPr>
            <p:spPr>
              <a:xfrm>
                <a:off x="959689" y="2270186"/>
                <a:ext cx="2203333" cy="2203328"/>
              </a:xfrm>
              <a:prstGeom prst="ellipse">
                <a:avLst/>
              </a:prstGeom>
              <a:solidFill>
                <a:srgbClr val="FBF8EF"/>
              </a:solidFill>
              <a:ln w="0" cmpd="sng">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2" name="椭圆 101"/>
              <p:cNvSpPr/>
              <p:nvPr/>
            </p:nvSpPr>
            <p:spPr>
              <a:xfrm>
                <a:off x="1046941"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3" name="椭圆 102"/>
              <p:cNvSpPr/>
              <p:nvPr/>
            </p:nvSpPr>
            <p:spPr>
              <a:xfrm>
                <a:off x="1149041" y="2459539"/>
                <a:ext cx="1824627" cy="1824622"/>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104" name="TextBox 64"/>
            <p:cNvSpPr>
              <a:spLocks noChangeArrowheads="1"/>
            </p:cNvSpPr>
            <p:nvPr/>
          </p:nvSpPr>
          <p:spPr bwMode="auto">
            <a:xfrm>
              <a:off x="846" y="6138"/>
              <a:ext cx="4025" cy="4215"/>
            </a:xfrm>
            <a:prstGeom prst="rect">
              <a:avLst/>
            </a:prstGeom>
            <a:noFill/>
            <a:ln w="9525">
              <a:solidFill>
                <a:schemeClr val="bg2"/>
              </a:solidFill>
              <a:miter lim="800000"/>
            </a:ln>
          </p:spPr>
          <p:txBody>
            <a:bodyPr wrap="square" lIns="91440" tIns="45720" rIns="91440" bIns="45720">
              <a:spAutoFit/>
            </a:bodyPr>
            <a:lstStyle/>
            <a:p>
              <a:pPr indent="-1066800" algn="just" latinLnBrk="0">
                <a:extLst>
                  <a:ext uri="{35155182-B16C-46BC-9424-99874614C6A1}">
                    <wpsdc:indentchars xmlns:wpsdc="http://www.wps.cn/officeDocument/2017/drawingmlCustomData" val="-350" checksum="2531302348"/>
                  </a:ext>
                </a:extLst>
              </a:pPr>
              <a:r>
                <a:rPr lang="zh-CN" sz="2400" dirty="0">
                  <a:solidFill>
                    <a:schemeClr val="tx1">
                      <a:lumMod val="75000"/>
                      <a:lumOff val="25000"/>
                    </a:schemeClr>
                  </a:solidFill>
                  <a:latin typeface="Agency FB" panose="020B0503020202020204" pitchFamily="34" charset="0"/>
                  <a:cs typeface="+mn-ea"/>
                  <a:sym typeface="+mn-lt"/>
                </a:rPr>
                <a:t>一、发展具有中国气派的教育学的指导原则</a:t>
              </a:r>
              <a:endParaRPr lang="zh-CN" sz="2400" dirty="0">
                <a:solidFill>
                  <a:schemeClr val="tx1">
                    <a:lumMod val="75000"/>
                    <a:lumOff val="25000"/>
                  </a:schemeClr>
                </a:solidFill>
                <a:latin typeface="Agency FB" panose="020B0503020202020204" pitchFamily="34" charset="0"/>
                <a:cs typeface="+mn-ea"/>
                <a:sym typeface="+mn-lt"/>
              </a:endParaRPr>
            </a:p>
            <a:p>
              <a:pPr indent="-1066800" algn="just" latinLnBrk="0">
                <a:extLst>
                  <a:ext uri="{35155182-B16C-46BC-9424-99874614C6A1}">
                    <wpsdc:indentchars xmlns:wpsdc="http://www.wps.cn/officeDocument/2017/drawingmlCustomData" val="-350" checksum="2531302348"/>
                  </a:ext>
                </a:extLst>
              </a:pPr>
              <a:r>
                <a:rPr lang="zh-CN" sz="2400" dirty="0">
                  <a:solidFill>
                    <a:schemeClr val="tx1">
                      <a:lumMod val="75000"/>
                      <a:lumOff val="25000"/>
                    </a:schemeClr>
                  </a:solidFill>
                  <a:latin typeface="Agency FB" panose="020B0503020202020204" pitchFamily="34" charset="0"/>
                  <a:cs typeface="+mn-ea"/>
                  <a:sym typeface="+mn-lt"/>
                </a:rPr>
                <a:t>二、运用</a:t>
              </a:r>
              <a:r>
                <a:rPr lang="en-US" altLang="zh-CN" sz="2400" dirty="0">
                  <a:solidFill>
                    <a:schemeClr val="tx1">
                      <a:lumMod val="75000"/>
                      <a:lumOff val="25000"/>
                    </a:schemeClr>
                  </a:solidFill>
                  <a:latin typeface="Agency FB" panose="020B0503020202020204" pitchFamily="34" charset="0"/>
                  <a:cs typeface="+mn-ea"/>
                  <a:sym typeface="+mn-lt"/>
                </a:rPr>
                <a:t>“</a:t>
              </a:r>
              <a:r>
                <a:rPr lang="zh-CN" altLang="en-US" sz="2400" dirty="0">
                  <a:solidFill>
                    <a:schemeClr val="tx1">
                      <a:lumMod val="75000"/>
                      <a:lumOff val="25000"/>
                    </a:schemeClr>
                  </a:solidFill>
                  <a:latin typeface="Agency FB" panose="020B0503020202020204" pitchFamily="34" charset="0"/>
                  <a:cs typeface="+mn-ea"/>
                  <a:sym typeface="+mn-lt"/>
                </a:rPr>
                <a:t>和而不同</a:t>
              </a:r>
              <a:r>
                <a:rPr lang="en-US" altLang="zh-CN" sz="2400" dirty="0">
                  <a:solidFill>
                    <a:schemeClr val="tx1">
                      <a:lumMod val="75000"/>
                      <a:lumOff val="25000"/>
                    </a:schemeClr>
                  </a:solidFill>
                  <a:latin typeface="Agency FB" panose="020B0503020202020204" pitchFamily="34" charset="0"/>
                  <a:cs typeface="+mn-ea"/>
                  <a:sym typeface="+mn-lt"/>
                </a:rPr>
                <a:t>”</a:t>
              </a:r>
              <a:r>
                <a:rPr lang="zh-CN" altLang="en-US" sz="2400" dirty="0">
                  <a:solidFill>
                    <a:schemeClr val="tx1">
                      <a:lumMod val="75000"/>
                      <a:lumOff val="25000"/>
                    </a:schemeClr>
                  </a:solidFill>
                  <a:latin typeface="Agency FB" panose="020B0503020202020204" pitchFamily="34" charset="0"/>
                  <a:cs typeface="+mn-ea"/>
                  <a:sym typeface="+mn-lt"/>
                </a:rPr>
                <a:t>原则发展具有中国气派的教育学</a:t>
              </a:r>
              <a:endParaRPr lang="zh-CN" altLang="en-US" sz="2400" dirty="0">
                <a:solidFill>
                  <a:schemeClr val="tx1">
                    <a:lumMod val="75000"/>
                    <a:lumOff val="25000"/>
                  </a:schemeClr>
                </a:solidFill>
                <a:latin typeface="Agency FB" panose="020B0503020202020204" pitchFamily="34" charset="0"/>
                <a:cs typeface="+mn-ea"/>
                <a:sym typeface="+mn-lt"/>
              </a:endParaRPr>
            </a:p>
          </p:txBody>
        </p:sp>
        <p:sp>
          <p:nvSpPr>
            <p:cNvPr id="105" name="TextBox 64"/>
            <p:cNvSpPr>
              <a:spLocks noChangeArrowheads="1"/>
            </p:cNvSpPr>
            <p:nvPr/>
          </p:nvSpPr>
          <p:spPr bwMode="auto">
            <a:xfrm>
              <a:off x="557" y="3428"/>
              <a:ext cx="4564" cy="919"/>
            </a:xfrm>
            <a:prstGeom prst="rect">
              <a:avLst/>
            </a:prstGeom>
            <a:noFill/>
            <a:effectLst/>
          </p:spPr>
          <p:txBody>
            <a:bodyPr wrap="square" rtlCol="0">
              <a:spAutoFit/>
            </a:bodyPr>
            <a:lstStyle/>
            <a:p>
              <a:pPr algn="ctr"/>
              <a:r>
                <a:rPr lang="zh-CN" altLang="en-US" sz="3200" dirty="0">
                  <a:solidFill>
                    <a:schemeClr val="tx1">
                      <a:lumMod val="75000"/>
                      <a:lumOff val="25000"/>
                    </a:schemeClr>
                  </a:solidFill>
                  <a:latin typeface="+mn-lt"/>
                  <a:ea typeface="微软雅黑" panose="020B0503020204020204" pitchFamily="34" charset="-122"/>
                  <a:cs typeface="Kartika" panose="02020503030404060203" pitchFamily="18" charset="0"/>
                  <a:sym typeface="+mn-lt"/>
                </a:rPr>
                <a:t>专题八</a:t>
              </a:r>
              <a:endParaRPr lang="zh-CN" altLang="en-US" sz="3200" dirty="0">
                <a:solidFill>
                  <a:schemeClr val="tx1">
                    <a:lumMod val="75000"/>
                    <a:lumOff val="25000"/>
                  </a:schemeClr>
                </a:solidFill>
                <a:latin typeface="+mn-lt"/>
                <a:ea typeface="微软雅黑" panose="020B0503020204020204" pitchFamily="34" charset="-122"/>
                <a:cs typeface="Kartika" panose="02020503030404060203" pitchFamily="18" charset="0"/>
                <a:sym typeface="+mn-lt"/>
              </a:endParaRPr>
            </a:p>
          </p:txBody>
        </p:sp>
        <p:sp>
          <p:nvSpPr>
            <p:cNvPr id="106" name="文本框 105"/>
            <p:cNvSpPr txBox="1"/>
            <p:nvPr/>
          </p:nvSpPr>
          <p:spPr>
            <a:xfrm>
              <a:off x="825" y="4713"/>
              <a:ext cx="4023" cy="1501"/>
            </a:xfrm>
            <a:prstGeom prst="rect">
              <a:avLst/>
            </a:prstGeom>
            <a:noFill/>
            <a:ln>
              <a:noFill/>
            </a:ln>
          </p:spPr>
          <p:txBody>
            <a:bodyPr wrap="square" rtlCol="0">
              <a:spAutoFit/>
            </a:bodyPr>
            <a:p>
              <a:pPr algn="ctr"/>
              <a:r>
                <a:rPr lang="zh-CN" altLang="en-US" sz="2800">
                  <a:latin typeface="黑体" panose="02010609060101010101" charset="-122"/>
                  <a:ea typeface="黑体" panose="02010609060101010101" charset="-122"/>
                </a:rPr>
                <a:t>发展具有中国气派的教育学</a:t>
              </a:r>
              <a:endParaRPr lang="zh-CN" altLang="en-US" sz="2800">
                <a:latin typeface="黑体" panose="02010609060101010101" charset="-122"/>
                <a:ea typeface="黑体" panose="02010609060101010101"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54" grpId="0" bldLvl="0" animBg="1"/>
      <p:bldP spid="48"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专题一 教育学的学科立场</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3" name="文本框 2"/>
          <p:cNvSpPr txBox="1"/>
          <p:nvPr/>
        </p:nvSpPr>
        <p:spPr>
          <a:xfrm>
            <a:off x="231140" y="1320165"/>
            <a:ext cx="11518900" cy="5003165"/>
          </a:xfrm>
          <a:prstGeom prst="rect">
            <a:avLst/>
          </a:prstGeom>
          <a:noFill/>
          <a:ln>
            <a:noFill/>
          </a:ln>
        </p:spPr>
        <p:txBody>
          <a:bodyPr wrap="square" rtlCol="0">
            <a:spAutoFit/>
          </a:bodyPr>
          <a:p>
            <a:pPr marL="342900" indent="609600" algn="l" latinLnBrk="0">
              <a:lnSpc>
                <a:spcPct val="150000"/>
              </a:lnSpc>
              <a:buClrTx/>
              <a:buSzTx/>
              <a:buFont typeface="Wingdings" panose="05000000000000000000" charset="0"/>
              <a:buChar char="Ø"/>
              <a:extLst>
                <a:ext uri="{35155182-B16C-46BC-9424-99874614C6A1}">
                  <wpsdc:indentchars xmlns:wpsdc="http://www.wps.cn/officeDocument/2017/drawingmlCustomData" val="200" checksum="4158780845"/>
                </a:ext>
              </a:extLst>
            </a:pPr>
            <a:r>
              <a:rPr lang="zh-CN" altLang="en-US" sz="2400">
                <a:latin typeface="宋体" panose="02010600030101010101" pitchFamily="2" charset="-122"/>
                <a:cs typeface="宋体" panose="02010600030101010101" pitchFamily="2" charset="-122"/>
                <a:sym typeface="+mn-ea"/>
              </a:rPr>
              <a:t>再次，教育研究过程中要注意不能将教育研究对象的价值误认为是教育学的价值，更不能因为教育面向的是人，而认为教育学不应该追求客观性。教育学应该尽量以价值中立的态度面对教育事实，对经验事实进行客观中立的描述、分析和解释，严防主观的歪曲。即便是在认识教育的价值时，教育学也应该、必须排斥主观价值立场的影响，以保证其对教育价值的认识符合事实而客观、可信。</a:t>
            </a:r>
            <a:endParaRPr lang="zh-CN" altLang="en-US" sz="2400">
              <a:latin typeface="宋体" panose="02010600030101010101" pitchFamily="2" charset="-122"/>
              <a:cs typeface="宋体" panose="02010600030101010101" pitchFamily="2" charset="-122"/>
            </a:endParaRPr>
          </a:p>
          <a:p>
            <a:pPr marL="342900" indent="609600" algn="l" latinLnBrk="0">
              <a:lnSpc>
                <a:spcPct val="150000"/>
              </a:lnSpc>
              <a:buClrTx/>
              <a:buSzTx/>
              <a:buFont typeface="Wingdings" panose="05000000000000000000" charset="0"/>
              <a:buChar char="Ø"/>
              <a:extLst>
                <a:ext uri="{35155182-B16C-46BC-9424-99874614C6A1}">
                  <wpsdc:indentchars xmlns:wpsdc="http://www.wps.cn/officeDocument/2017/drawingmlCustomData" val="200" checksum="4158780845"/>
                </a:ext>
              </a:extLst>
            </a:pPr>
            <a:r>
              <a:rPr lang="zh-CN" altLang="en-US" sz="2400">
                <a:latin typeface="宋体" panose="02010600030101010101" pitchFamily="2" charset="-122"/>
                <a:cs typeface="宋体" panose="02010600030101010101" pitchFamily="2" charset="-122"/>
                <a:sym typeface="+mn-ea"/>
              </a:rPr>
              <a:t>此外，我们也不能混淆教育学面对的价值问题和教育学本身的社会价值。唯有把教育学探究蕴藏于事实之中的真理的科学认识功能真正充分发挥出来，它才能超越当下的社会需要而对未来的社会和教育的发展做出预测和引领。</a:t>
            </a:r>
            <a:endParaRPr lang="zh-CN" altLang="en-US" sz="2400">
              <a:latin typeface="宋体" panose="02010600030101010101" pitchFamily="2" charset="-122"/>
              <a:cs typeface="宋体" panose="02010600030101010101" pitchFamily="2" charset="-122"/>
            </a:endParaRPr>
          </a:p>
          <a:p>
            <a:pPr marL="342900" indent="0" algn="l" latinLnBrk="0">
              <a:lnSpc>
                <a:spcPct val="130000"/>
              </a:lnSpc>
              <a:buClrTx/>
              <a:buSzTx/>
              <a:buFont typeface="Wingdings" panose="05000000000000000000" charset="0"/>
              <a:buNone/>
            </a:pPr>
            <a:endParaRPr lang="zh-CN" altLang="en-US" sz="2400">
              <a:latin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专题一 教育学的学科立场</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3" name="文本框 2"/>
          <p:cNvSpPr txBox="1"/>
          <p:nvPr/>
        </p:nvSpPr>
        <p:spPr>
          <a:xfrm>
            <a:off x="231140" y="1154430"/>
            <a:ext cx="11518900" cy="4883785"/>
          </a:xfrm>
          <a:prstGeom prst="rect">
            <a:avLst/>
          </a:prstGeom>
          <a:noFill/>
          <a:ln>
            <a:noFill/>
          </a:ln>
        </p:spPr>
        <p:txBody>
          <a:bodyPr wrap="square" rtlCol="0">
            <a:spAutoFit/>
          </a:bodyPr>
          <a:p>
            <a:pPr marL="342900" indent="0" algn="l" latinLnBrk="0">
              <a:lnSpc>
                <a:spcPct val="130000"/>
              </a:lnSpc>
              <a:spcAft>
                <a:spcPts val="1200"/>
              </a:spcAft>
              <a:buClrTx/>
              <a:buSzTx/>
              <a:buFont typeface="Wingdings" panose="05000000000000000000" charset="0"/>
              <a:buNone/>
            </a:pPr>
            <a:r>
              <a:rPr lang="zh-CN" altLang="en-US" sz="3600" b="1">
                <a:gradFill>
                  <a:gsLst>
                    <a:gs pos="21000">
                      <a:srgbClr val="53575C"/>
                    </a:gs>
                    <a:gs pos="88000">
                      <a:srgbClr val="C5C7CA"/>
                    </a:gs>
                  </a:gsLst>
                  <a:lin ang="5400000"/>
                </a:gradFill>
                <a:effectLst/>
                <a:latin typeface="楷体" panose="02010609060101010101" charset="-122"/>
                <a:ea typeface="楷体" panose="02010609060101010101" charset="-122"/>
                <a:sym typeface="+mn-ea"/>
              </a:rPr>
              <a:t>专题小结：</a:t>
            </a:r>
            <a:endParaRPr lang="zh-CN" altLang="en-US" sz="3600" b="1">
              <a:gradFill>
                <a:gsLst>
                  <a:gs pos="21000">
                    <a:srgbClr val="53575C"/>
                  </a:gs>
                  <a:gs pos="88000">
                    <a:srgbClr val="C5C7CA"/>
                  </a:gs>
                </a:gsLst>
                <a:lin ang="5400000"/>
              </a:gradFill>
              <a:effectLst/>
              <a:latin typeface="楷体" panose="02010609060101010101" charset="-122"/>
              <a:ea typeface="楷体" panose="02010609060101010101" charset="-122"/>
              <a:sym typeface="+mn-ea"/>
            </a:endParaRPr>
          </a:p>
          <a:p>
            <a:pPr marL="342900" indent="711200" algn="l" latinLnBrk="0">
              <a:lnSpc>
                <a:spcPct val="130000"/>
              </a:lnSpc>
              <a:buClrTx/>
              <a:buSzTx/>
              <a:buFont typeface="Wingdings" panose="05000000000000000000" charset="0"/>
              <a:buNone/>
              <a:extLst>
                <a:ext uri="{35155182-B16C-46BC-9424-99874614C6A1}">
                  <wpsdc:indentchars xmlns:wpsdc="http://www.wps.cn/officeDocument/2017/drawingmlCustomData" val="200" checksum="3773799597"/>
                </a:ext>
              </a:extLst>
            </a:pPr>
            <a:r>
              <a:rPr lang="zh-CN" altLang="en-US" sz="2800">
                <a:latin typeface="宋体" panose="02010600030101010101" pitchFamily="2" charset="-122"/>
                <a:cs typeface="宋体" panose="02010600030101010101" pitchFamily="2" charset="-122"/>
              </a:rPr>
              <a:t>总之，教育学的科学化或制度化的关键在于明确教育学的学科立场，而教育学的学科立场的合理与否主要在于能否建立规范的科学概念、严密的论证方法和过程以及严谨的思维规范。这就需要教育研究者遵守建立科学教育学的基本规范，基本规范是一种科学传统，是学术共同体成员自然要遵守的，一且这样的文化被建构出来，只有符合这种文化要求的研究才会被视为一种科学研究。这是教育学获得较高学科地位的根本解决办法。</a:t>
            </a:r>
            <a:endParaRPr lang="zh-CN" altLang="en-US" sz="2800">
              <a:latin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92724" y="38971"/>
            <a:ext cx="7787534" cy="7787534"/>
            <a:chOff x="4241219" y="1574800"/>
            <a:chExt cx="3594100" cy="3594100"/>
          </a:xfrm>
        </p:grpSpPr>
        <p:sp>
          <p:nvSpPr>
            <p:cNvPr id="3" name="椭圆 2"/>
            <p:cNvSpPr/>
            <p:nvPr/>
          </p:nvSpPr>
          <p:spPr>
            <a:xfrm>
              <a:off x="4241219" y="1574800"/>
              <a:ext cx="3594100" cy="35941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4374569" y="1708150"/>
              <a:ext cx="3327400" cy="33274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500524" y="1834105"/>
              <a:ext cx="3075491" cy="3075491"/>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609519" y="1943101"/>
              <a:ext cx="2857500" cy="285749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751813" y="2085397"/>
              <a:ext cx="2572912" cy="257290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880400" y="2213983"/>
              <a:ext cx="2315738" cy="2315734"/>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023855" y="2357438"/>
              <a:ext cx="2028828" cy="2028824"/>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161388" y="2494971"/>
              <a:ext cx="1753762" cy="175375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308017" y="2641600"/>
              <a:ext cx="1460504" cy="14605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41367" y="2774950"/>
              <a:ext cx="1193804" cy="11938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584242" y="2917825"/>
              <a:ext cx="908054" cy="908051"/>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98542" y="3032125"/>
              <a:ext cx="679454" cy="67945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822368" y="3155950"/>
              <a:ext cx="431802" cy="4318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930318" y="3263900"/>
              <a:ext cx="215902" cy="2159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3319145" y="890905"/>
            <a:ext cx="5698490" cy="4624705"/>
            <a:chOff x="5462" y="1656"/>
            <a:chExt cx="8275" cy="6574"/>
          </a:xfrm>
        </p:grpSpPr>
        <p:grpSp>
          <p:nvGrpSpPr>
            <p:cNvPr id="17" name="组合 16"/>
            <p:cNvGrpSpPr/>
            <p:nvPr/>
          </p:nvGrpSpPr>
          <p:grpSpPr>
            <a:xfrm>
              <a:off x="12086" y="6154"/>
              <a:ext cx="1651" cy="1651"/>
              <a:chOff x="4241219" y="1574800"/>
              <a:chExt cx="3594100" cy="3594100"/>
            </a:xfrm>
          </p:grpSpPr>
          <p:sp>
            <p:nvSpPr>
              <p:cNvPr id="18" name="椭圆 17"/>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5462" y="2242"/>
              <a:ext cx="2122" cy="2122"/>
              <a:chOff x="4241219" y="1574800"/>
              <a:chExt cx="3594100" cy="3594100"/>
            </a:xfrm>
          </p:grpSpPr>
          <p:sp>
            <p:nvSpPr>
              <p:cNvPr id="33" name="椭圆 32"/>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11857" y="2093"/>
              <a:ext cx="1288" cy="1347"/>
              <a:chOff x="4241219" y="1574800"/>
              <a:chExt cx="3594100" cy="3594100"/>
            </a:xfrm>
          </p:grpSpPr>
          <p:sp>
            <p:nvSpPr>
              <p:cNvPr id="54" name="椭圆 53"/>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5" name="椭圆 54"/>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6" name="椭圆 55"/>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7" name="椭圆 56"/>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8" name="椭圆 57"/>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9" name="椭圆 58"/>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0" name="椭圆 59"/>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1" name="椭圆 60"/>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2" name="椭圆 61"/>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3" name="椭圆 62"/>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4" name="椭圆 63"/>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5" name="椭圆 64"/>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6" name="椭圆 65"/>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7" name="椭圆 66"/>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47" name="椭圆 46"/>
            <p:cNvSpPr/>
            <p:nvPr/>
          </p:nvSpPr>
          <p:spPr>
            <a:xfrm>
              <a:off x="6428" y="1656"/>
              <a:ext cx="6840" cy="6574"/>
            </a:xfrm>
            <a:prstGeom prst="ellipse">
              <a:avLst/>
            </a:prstGeom>
            <a:solidFill>
              <a:srgbClr val="FBF8EF"/>
            </a:solidFill>
            <a:ln>
              <a:solidFill>
                <a:schemeClr val="bg1">
                  <a:lumMod val="65000"/>
                </a:schemeClr>
              </a:solidFill>
            </a:ln>
            <a:effectLst>
              <a:outerShdw blurRad="812800" dist="381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64"/>
            <p:cNvSpPr>
              <a:spLocks noChangeArrowheads="1"/>
            </p:cNvSpPr>
            <p:nvPr/>
          </p:nvSpPr>
          <p:spPr bwMode="auto">
            <a:xfrm>
              <a:off x="7667" y="3172"/>
              <a:ext cx="4279" cy="1573"/>
            </a:xfrm>
            <a:prstGeom prst="rect">
              <a:avLst/>
            </a:prstGeom>
            <a:noFill/>
            <a:ln w="9525">
              <a:noFill/>
              <a:miter lim="800000"/>
            </a:ln>
          </p:spPr>
          <p:txBody>
            <a:bodyPr wrap="square" lIns="91440" tIns="45720" rIns="91440" bIns="45720">
              <a:spAutoFit/>
            </a:bodyPr>
            <a:lstStyle/>
            <a:p>
              <a:pPr algn="ctr"/>
              <a:r>
                <a:rPr lang="zh-CN" altLang="en-US" sz="6600" b="1" dirty="0">
                  <a:solidFill>
                    <a:schemeClr val="tx1">
                      <a:lumMod val="75000"/>
                      <a:lumOff val="25000"/>
                    </a:schemeClr>
                  </a:solidFill>
                  <a:latin typeface="Agency FB" panose="020B0503020202020204" pitchFamily="34" charset="0"/>
                  <a:cs typeface="+mn-ea"/>
                  <a:sym typeface="+mn-lt"/>
                </a:rPr>
                <a:t>专题二</a:t>
              </a:r>
              <a:endParaRPr lang="zh-CN" altLang="en-US" sz="6600" b="1" dirty="0">
                <a:solidFill>
                  <a:schemeClr val="tx1">
                    <a:lumMod val="75000"/>
                    <a:lumOff val="25000"/>
                  </a:schemeClr>
                </a:solidFill>
                <a:latin typeface="Agency FB" panose="020B0503020202020204" pitchFamily="34" charset="0"/>
                <a:cs typeface="+mn-ea"/>
                <a:sym typeface="+mn-lt"/>
              </a:endParaRPr>
            </a:p>
          </p:txBody>
        </p:sp>
        <p:sp>
          <p:nvSpPr>
            <p:cNvPr id="52" name="TextBox 64"/>
            <p:cNvSpPr>
              <a:spLocks noChangeArrowheads="1"/>
            </p:cNvSpPr>
            <p:nvPr/>
          </p:nvSpPr>
          <p:spPr bwMode="auto">
            <a:xfrm>
              <a:off x="5991" y="5077"/>
              <a:ext cx="7362" cy="1092"/>
            </a:xfrm>
            <a:prstGeom prst="rect">
              <a:avLst/>
            </a:prstGeom>
            <a:noFill/>
            <a:ln w="9525">
              <a:noFill/>
              <a:miter lim="800000"/>
            </a:ln>
          </p:spPr>
          <p:txBody>
            <a:bodyPr wrap="square" lIns="91440" tIns="45720" rIns="91440" bIns="45720">
              <a:spAutoFit/>
            </a:bodyPr>
            <a:lstStyle/>
            <a:p>
              <a:pPr algn="ctr"/>
              <a:r>
                <a:rPr lang="en-US" altLang="zh-CN" sz="4000" b="1" dirty="0">
                  <a:solidFill>
                    <a:schemeClr val="tx1">
                      <a:lumMod val="75000"/>
                      <a:lumOff val="25000"/>
                    </a:schemeClr>
                  </a:solidFill>
                  <a:latin typeface="Agency FB" panose="020B0503020202020204" pitchFamily="34" charset="0"/>
                  <a:cs typeface="+mn-ea"/>
                  <a:sym typeface="+mn-lt"/>
                </a:rPr>
                <a:t> </a:t>
              </a:r>
              <a:r>
                <a:rPr lang="zh-CN" sz="4400" b="1" dirty="0">
                  <a:solidFill>
                    <a:schemeClr val="tx1">
                      <a:lumMod val="50000"/>
                      <a:lumOff val="50000"/>
                    </a:schemeClr>
                  </a:solidFill>
                  <a:latin typeface="Agency FB" panose="020B0503020202020204" pitchFamily="34" charset="0"/>
                  <a:cs typeface="+mn-ea"/>
                  <a:sym typeface="+mn-lt"/>
                </a:rPr>
                <a:t>教育学的历史发展   </a:t>
              </a:r>
              <a:endParaRPr lang="zh-CN" sz="4400" b="1" dirty="0">
                <a:solidFill>
                  <a:schemeClr val="tx1">
                    <a:lumMod val="50000"/>
                    <a:lumOff val="50000"/>
                  </a:schemeClr>
                </a:solidFill>
                <a:latin typeface="Agency FB" panose="020B0503020202020204" pitchFamily="34" charset="0"/>
                <a:cs typeface="+mn-ea"/>
                <a:sym typeface="+mn-lt"/>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966421" y="-367429"/>
            <a:ext cx="7787534" cy="7787534"/>
            <a:chOff x="4241219" y="1574800"/>
            <a:chExt cx="3594100" cy="3594100"/>
          </a:xfrm>
        </p:grpSpPr>
        <p:sp>
          <p:nvSpPr>
            <p:cNvPr id="4" name="椭圆 3"/>
            <p:cNvSpPr/>
            <p:nvPr/>
          </p:nvSpPr>
          <p:spPr>
            <a:xfrm>
              <a:off x="4241219" y="1574800"/>
              <a:ext cx="3594100" cy="35941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椭圆 4"/>
            <p:cNvSpPr/>
            <p:nvPr/>
          </p:nvSpPr>
          <p:spPr>
            <a:xfrm>
              <a:off x="4374569" y="1708150"/>
              <a:ext cx="3327400" cy="33274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椭圆 6"/>
            <p:cNvSpPr/>
            <p:nvPr/>
          </p:nvSpPr>
          <p:spPr>
            <a:xfrm>
              <a:off x="4500524" y="1834105"/>
              <a:ext cx="3075491" cy="3075491"/>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4609519" y="1943101"/>
              <a:ext cx="2857500" cy="285749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nvSpPr>
          <p:spPr>
            <a:xfrm>
              <a:off x="4751813" y="2085397"/>
              <a:ext cx="2572912" cy="257290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4880400" y="2213983"/>
              <a:ext cx="2315738" cy="2315734"/>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5023855" y="2357438"/>
              <a:ext cx="2028828" cy="2028824"/>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椭圆 11"/>
            <p:cNvSpPr/>
            <p:nvPr/>
          </p:nvSpPr>
          <p:spPr>
            <a:xfrm>
              <a:off x="5161388" y="2494971"/>
              <a:ext cx="1753762" cy="175375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椭圆 12"/>
            <p:cNvSpPr/>
            <p:nvPr/>
          </p:nvSpPr>
          <p:spPr>
            <a:xfrm>
              <a:off x="5308017" y="2641600"/>
              <a:ext cx="1460504" cy="14605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椭圆 13"/>
            <p:cNvSpPr/>
            <p:nvPr/>
          </p:nvSpPr>
          <p:spPr>
            <a:xfrm>
              <a:off x="5441367" y="2774950"/>
              <a:ext cx="1193804" cy="11938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椭圆 14"/>
            <p:cNvSpPr/>
            <p:nvPr/>
          </p:nvSpPr>
          <p:spPr>
            <a:xfrm>
              <a:off x="5584242" y="2917825"/>
              <a:ext cx="908054" cy="908051"/>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椭圆 15"/>
            <p:cNvSpPr/>
            <p:nvPr/>
          </p:nvSpPr>
          <p:spPr>
            <a:xfrm>
              <a:off x="5698542" y="3032125"/>
              <a:ext cx="679454" cy="67945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椭圆 16"/>
            <p:cNvSpPr/>
            <p:nvPr/>
          </p:nvSpPr>
          <p:spPr>
            <a:xfrm>
              <a:off x="5822368" y="3155950"/>
              <a:ext cx="431802" cy="4318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椭圆 17"/>
            <p:cNvSpPr/>
            <p:nvPr/>
          </p:nvSpPr>
          <p:spPr>
            <a:xfrm>
              <a:off x="5930318" y="3263900"/>
              <a:ext cx="215902" cy="2159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86" name="文本框 56"/>
          <p:cNvSpPr txBox="1">
            <a:spLocks noChangeArrowheads="1"/>
          </p:cNvSpPr>
          <p:nvPr/>
        </p:nvSpPr>
        <p:spPr bwMode="auto">
          <a:xfrm>
            <a:off x="1046480" y="325755"/>
            <a:ext cx="604266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dirty="0">
                <a:solidFill>
                  <a:schemeClr val="tx1">
                    <a:lumMod val="50000"/>
                    <a:lumOff val="50000"/>
                  </a:schemeClr>
                </a:solidFill>
                <a:latin typeface="Agency FB" panose="020B0503020202020204" pitchFamily="34" charset="0"/>
              </a:rPr>
              <a:t>专题二 教育学的历史发展</a:t>
            </a:r>
            <a:endParaRPr lang="zh-CN" altLang="en-US" sz="4000" b="1" dirty="0">
              <a:solidFill>
                <a:schemeClr val="tx1">
                  <a:lumMod val="50000"/>
                  <a:lumOff val="50000"/>
                </a:schemeClr>
              </a:solidFill>
              <a:latin typeface="Agency FB" panose="020B0503020202020204" pitchFamily="34" charset="0"/>
            </a:endParaRPr>
          </a:p>
        </p:txBody>
      </p:sp>
      <p:sp>
        <p:nvSpPr>
          <p:cNvPr id="2" name="文本框 1"/>
          <p:cNvSpPr txBox="1"/>
          <p:nvPr/>
        </p:nvSpPr>
        <p:spPr>
          <a:xfrm>
            <a:off x="424180" y="1328420"/>
            <a:ext cx="11343005" cy="2968625"/>
          </a:xfrm>
          <a:prstGeom prst="rect">
            <a:avLst/>
          </a:prstGeom>
          <a:noFill/>
        </p:spPr>
        <p:txBody>
          <a:bodyPr wrap="square" rtlCol="0">
            <a:spAutoFit/>
          </a:bodyPr>
          <a:p>
            <a:pPr indent="609600" algn="just" latinLnBrk="0">
              <a:lnSpc>
                <a:spcPct val="130000"/>
              </a:lnSpc>
              <a:extLst>
                <a:ext uri="{35155182-B16C-46BC-9424-99874614C6A1}">
                  <wpsdc:indentchars xmlns:wpsdc="http://www.wps.cn/officeDocument/2017/drawingmlCustomData" val="200" checksum="4158780845"/>
                </a:ext>
              </a:extLst>
            </a:pPr>
            <a:r>
              <a:rPr lang="zh-CN" altLang="en-US" sz="2400"/>
              <a:t>本专题首先从理论基础、研究范式、教师作用及地位等方面阐述了欧陆教育学范式和英美教育学范式的差异及原因，进而分析了我国不同历史时期在引入两种教育学范式的过程中出现的一些偏差及其对我国教育学发展的影响，最后指出作为教育学后发国家，我们应该积极吸收国外先进的教育思想，但是在将其本土化过程中一定要置其于所产生的文化和社会背景中，对其话语体系进行深入的解读，在充分了解其来龙去脉的基础上，根据我国的国情进行本土化改造。</a:t>
            </a:r>
            <a:endParaRPr lang="zh-CN" altLang="en-US" sz="2400"/>
          </a:p>
        </p:txBody>
      </p:sp>
      <p:cxnSp>
        <p:nvCxnSpPr>
          <p:cNvPr id="19" name="直接箭头连接符 18"/>
          <p:cNvCxnSpPr/>
          <p:nvPr/>
        </p:nvCxnSpPr>
        <p:spPr>
          <a:xfrm>
            <a:off x="-5080" y="1084580"/>
            <a:ext cx="7092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pic>
        <p:nvPicPr>
          <p:cNvPr id="21" name="ECB019B1-382A-4266-B25C-5B523AA43C14-2" descr="qt_temp"/>
          <p:cNvPicPr>
            <a:picLocks noChangeAspect="1"/>
          </p:cNvPicPr>
          <p:nvPr/>
        </p:nvPicPr>
        <p:blipFill>
          <a:blip r:embed="rId1"/>
          <a:stretch>
            <a:fillRect/>
          </a:stretch>
        </p:blipFill>
        <p:spPr>
          <a:xfrm>
            <a:off x="763270" y="4048760"/>
            <a:ext cx="10495280" cy="257302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9"/>
          <p:cNvSpPr/>
          <p:nvPr/>
        </p:nvSpPr>
        <p:spPr>
          <a:xfrm>
            <a:off x="461645" y="368935"/>
            <a:ext cx="9160820" cy="773430"/>
          </a:xfrm>
          <a:prstGeom prst="roundRect">
            <a:avLst>
              <a:gd name="adj" fmla="val 50000"/>
            </a:avLst>
          </a:prstGeom>
          <a:solidFill>
            <a:srgbClr val="F4EDD1"/>
          </a:solidFill>
          <a:ln w="12700" cap="flat" cmpd="sng" algn="ctr">
            <a:noFill/>
            <a:prstDash val="solid"/>
            <a:miter lim="800000"/>
          </a:ln>
          <a:effectLst>
            <a:outerShdw blurRad="254000" dist="63500" dir="5400000" algn="t" rotWithShape="0">
              <a:sysClr val="windowText" lastClr="000000">
                <a:lumMod val="85000"/>
                <a:lumOff val="15000"/>
                <a:alpha val="40000"/>
              </a:sysClr>
            </a:outerShdw>
          </a:effectLst>
        </p:spPr>
        <p:txBody>
          <a:bodyPr rtlCol="0" anchor="ctr"/>
          <a:lstStyle/>
          <a:p>
            <a:pPr marL="0" marR="0" lvl="0" indent="0" algn="l" defTabSz="914400" eaLnBrk="1" fontAlgn="auto" latinLnBrk="0" hangingPunct="1">
              <a:lnSpc>
                <a:spcPct val="100000"/>
              </a:lnSpc>
              <a:spcBef>
                <a:spcPts val="0"/>
              </a:spcBef>
              <a:spcAft>
                <a:spcPts val="0"/>
              </a:spcAft>
              <a:buClrTx/>
              <a:buSzTx/>
              <a:buFontTx/>
              <a:buNone/>
              <a:defRPr/>
            </a:pPr>
            <a:r>
              <a:rPr kumimoji="0" lang="zh-CN" sz="4000" b="1" i="0" u="none" strike="noStrike" kern="0" cap="none" spc="0" normalizeH="0" baseline="0" noProof="0" dirty="0">
                <a:ln>
                  <a:noFill/>
                </a:ln>
                <a:solidFill>
                  <a:schemeClr val="tx1">
                    <a:lumMod val="75000"/>
                    <a:lumOff val="25000"/>
                  </a:schemeClr>
                </a:solidFill>
                <a:effectLst/>
                <a:uLnTx/>
                <a:uFillTx/>
                <a:latin typeface="HelveticaNeue light" panose="00000400000000000000" pitchFamily="2" charset="0"/>
                <a:cs typeface="Segoe UI" panose="020B0502040204020203" pitchFamily="34" charset="0"/>
              </a:rPr>
              <a:t>一、</a:t>
            </a:r>
            <a:r>
              <a:rPr lang="zh-CN" altLang="en-US" sz="4000" b="1" kern="0" dirty="0">
                <a:solidFill>
                  <a:schemeClr val="tx1">
                    <a:lumMod val="75000"/>
                    <a:lumOff val="25000"/>
                  </a:schemeClr>
                </a:solidFill>
                <a:latin typeface="HelveticaNeue light" panose="00000400000000000000" pitchFamily="2" charset="0"/>
                <a:cs typeface="Segoe UI" panose="020B0502040204020203" pitchFamily="34" charset="0"/>
              </a:rPr>
              <a:t>教育学的两大范式</a:t>
            </a:r>
            <a:endParaRPr kumimoji="0" lang="zh-CN" sz="4000" b="1" i="0" u="none" strike="noStrike" kern="0" cap="none" spc="0" normalizeH="0" baseline="0" noProof="0" dirty="0">
              <a:ln>
                <a:noFill/>
              </a:ln>
              <a:solidFill>
                <a:schemeClr val="tx1">
                  <a:lumMod val="75000"/>
                  <a:lumOff val="25000"/>
                </a:schemeClr>
              </a:solidFill>
              <a:effectLst/>
              <a:uLnTx/>
              <a:uFillTx/>
              <a:latin typeface="HelveticaNeue light" panose="00000400000000000000" pitchFamily="2" charset="0"/>
              <a:cs typeface="Segoe UI" panose="020B0502040204020203" pitchFamily="34" charset="0"/>
            </a:endParaRPr>
          </a:p>
        </p:txBody>
      </p:sp>
      <p:sp>
        <p:nvSpPr>
          <p:cNvPr id="23" name="文本框 22"/>
          <p:cNvSpPr txBox="1"/>
          <p:nvPr/>
        </p:nvSpPr>
        <p:spPr>
          <a:xfrm>
            <a:off x="1126386" y="2201260"/>
            <a:ext cx="9939227" cy="2584450"/>
          </a:xfrm>
          <a:prstGeom prst="rect">
            <a:avLst/>
          </a:prstGeom>
          <a:noFill/>
        </p:spPr>
        <p:txBody>
          <a:bodyPr wrap="square" rtlCol="0">
            <a:spAutoFit/>
          </a:bodyPr>
          <a:lstStyle/>
          <a:p>
            <a:pPr marL="285750" indent="-285750" latinLnBrk="0">
              <a:lnSpc>
                <a:spcPct val="150000"/>
              </a:lnSpc>
              <a:buFont typeface="Wingdings" panose="05000000000000000000" charset="0"/>
              <a:buChar char="Ø"/>
            </a:pPr>
            <a:r>
              <a:rPr lang="zh-CN" altLang="en-US" sz="3600" dirty="0">
                <a:latin typeface="楷体" panose="02010609060101010101" charset="-122"/>
                <a:ea typeface="楷体" panose="02010609060101010101" charset="-122"/>
                <a:cs typeface="楷体" panose="02010609060101010101" charset="-122"/>
              </a:rPr>
              <a:t>（一）两种教育学范式的历史溯源及其差异</a:t>
            </a:r>
            <a:endParaRPr lang="zh-CN" altLang="en-US" sz="3600" dirty="0">
              <a:latin typeface="楷体" panose="02010609060101010101" charset="-122"/>
              <a:ea typeface="楷体" panose="02010609060101010101" charset="-122"/>
              <a:cs typeface="楷体" panose="02010609060101010101" charset="-122"/>
            </a:endParaRPr>
          </a:p>
          <a:p>
            <a:pPr marL="285750" indent="-285750" latinLnBrk="0">
              <a:lnSpc>
                <a:spcPct val="150000"/>
              </a:lnSpc>
              <a:buFont typeface="Wingdings" panose="05000000000000000000" charset="0"/>
              <a:buChar char="Ø"/>
            </a:pPr>
            <a:r>
              <a:rPr lang="zh-CN" altLang="en-US" sz="3600" dirty="0">
                <a:latin typeface="楷体" panose="02010609060101010101" charset="-122"/>
                <a:ea typeface="楷体" panose="02010609060101010101" charset="-122"/>
                <a:cs typeface="楷体" panose="02010609060101010101" charset="-122"/>
              </a:rPr>
              <a:t>（二）两种教育学范式的相互学习和借鉴</a:t>
            </a:r>
            <a:endParaRPr lang="zh-CN" altLang="en-US" sz="3600" dirty="0">
              <a:latin typeface="楷体" panose="02010609060101010101" charset="-122"/>
              <a:ea typeface="楷体" panose="02010609060101010101" charset="-122"/>
              <a:cs typeface="楷体" panose="02010609060101010101" charset="-122"/>
            </a:endParaRPr>
          </a:p>
          <a:p>
            <a:pPr marL="0" indent="0">
              <a:lnSpc>
                <a:spcPct val="150000"/>
              </a:lnSpc>
              <a:buFont typeface="Wingdings" panose="05000000000000000000" charset="0"/>
              <a:buNone/>
            </a:pPr>
            <a:endParaRPr lang="zh-CN" altLang="en-US" sz="3600" dirty="0">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专题二 教育学的历史发展</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0" name="文本框 19"/>
          <p:cNvSpPr txBox="1"/>
          <p:nvPr/>
        </p:nvSpPr>
        <p:spPr>
          <a:xfrm>
            <a:off x="-292100" y="847725"/>
            <a:ext cx="7282180" cy="1210945"/>
          </a:xfrm>
          <a:prstGeom prst="rect">
            <a:avLst/>
          </a:prstGeom>
          <a:noFill/>
        </p:spPr>
        <p:txBody>
          <a:bodyPr wrap="none" rtlCol="0" anchor="t">
            <a:spAutoFit/>
          </a:bodyPr>
          <a:p>
            <a:pPr marL="342900" algn="just" defTabSz="914400" eaLnBrk="1" hangingPunct="1">
              <a:lnSpc>
                <a:spcPct val="130000"/>
              </a:lnSpc>
              <a:buFont typeface="Wingdings" panose="05000000000000000000" charset="0"/>
            </a:pPr>
            <a:r>
              <a:rPr lang="zh-CN" altLang="en-US" sz="2800" b="1">
                <a:latin typeface="+mn-lt"/>
                <a:ea typeface="+mn-ea"/>
                <a:sym typeface="+mn-ea"/>
              </a:rPr>
              <a:t>一、教育学的两大范式</a:t>
            </a:r>
            <a:endParaRPr lang="zh-CN" altLang="en-US" sz="2800" b="1">
              <a:latin typeface="+mn-lt"/>
              <a:ea typeface="+mn-ea"/>
              <a:sym typeface="+mn-ea"/>
            </a:endParaRPr>
          </a:p>
          <a:p>
            <a:pPr marL="342900" algn="just" defTabSz="914400" eaLnBrk="1" hangingPunct="1">
              <a:lnSpc>
                <a:spcPct val="130000"/>
              </a:lnSpc>
              <a:buFont typeface="Wingdings" panose="05000000000000000000" charset="0"/>
            </a:pPr>
            <a:r>
              <a:rPr lang="zh-CN" altLang="en-US" sz="2800">
                <a:latin typeface="+mn-lt"/>
                <a:ea typeface="+mn-ea"/>
                <a:sym typeface="+mn-ea"/>
              </a:rPr>
              <a:t>（一）两种教育学范式的历史溯源及其差异</a:t>
            </a:r>
            <a:endParaRPr lang="zh-CN" altLang="en-US"/>
          </a:p>
        </p:txBody>
      </p:sp>
      <p:sp>
        <p:nvSpPr>
          <p:cNvPr id="2" name="文本框 1"/>
          <p:cNvSpPr txBox="1"/>
          <p:nvPr/>
        </p:nvSpPr>
        <p:spPr>
          <a:xfrm>
            <a:off x="459105" y="2018030"/>
            <a:ext cx="11273790" cy="4839970"/>
          </a:xfrm>
          <a:prstGeom prst="rect">
            <a:avLst/>
          </a:prstGeom>
          <a:noFill/>
        </p:spPr>
        <p:txBody>
          <a:bodyPr wrap="square" rtlCol="0">
            <a:spAutoFit/>
          </a:bodyPr>
          <a:p>
            <a:pPr indent="0" algn="just" latinLnBrk="0">
              <a:lnSpc>
                <a:spcPct val="130000"/>
              </a:lnSpc>
              <a:spcAft>
                <a:spcPts val="600"/>
              </a:spcAft>
            </a:pPr>
            <a:r>
              <a:rPr lang="zh-CN" altLang="en-US" sz="3200" b="1">
                <a:gradFill>
                  <a:gsLst>
                    <a:gs pos="21000">
                      <a:srgbClr val="53575C"/>
                    </a:gs>
                    <a:gs pos="88000">
                      <a:srgbClr val="C5C7CA"/>
                    </a:gs>
                  </a:gsLst>
                  <a:lin ang="5400000"/>
                </a:gradFill>
                <a:effectLst/>
                <a:latin typeface="楷体" panose="02010609060101010101" charset="-122"/>
                <a:ea typeface="楷体" panose="02010609060101010101" charset="-122"/>
              </a:rPr>
              <a:t>两种教育学范式的历史溯源：</a:t>
            </a:r>
            <a:endParaRPr lang="zh-CN" altLang="en-US" sz="2400"/>
          </a:p>
          <a:p>
            <a:pPr indent="0" algn="just" latinLnBrk="0">
              <a:lnSpc>
                <a:spcPct val="140000"/>
              </a:lnSpc>
            </a:pPr>
            <a:r>
              <a:rPr lang="zh-CN" altLang="en-US" sz="2000" b="1"/>
              <a:t>同源：</a:t>
            </a:r>
            <a:r>
              <a:rPr lang="zh-CN" altLang="en-US" sz="2000"/>
              <a:t>19世纪末期之前，美国也有</a:t>
            </a:r>
            <a:r>
              <a:rPr lang="en-US" altLang="zh-CN" sz="2000"/>
              <a:t>“</a:t>
            </a:r>
            <a:r>
              <a:rPr lang="zh-CN" altLang="en-US" sz="2000"/>
              <a:t>pedagogy</a:t>
            </a:r>
            <a:r>
              <a:rPr lang="en-US" altLang="zh-CN" sz="2000"/>
              <a:t>”</a:t>
            </a:r>
            <a:r>
              <a:rPr lang="zh-CN" altLang="en-US" sz="2000"/>
              <a:t>， 与德语中的</a:t>
            </a:r>
            <a:r>
              <a:rPr lang="en-US" altLang="zh-CN" sz="2000">
                <a:sym typeface="+mn-ea"/>
              </a:rPr>
              <a:t>“</a:t>
            </a:r>
            <a:r>
              <a:rPr lang="zh-CN" altLang="en-US" sz="2000"/>
              <a:t>p</a:t>
            </a:r>
            <a:r>
              <a:rPr lang="zh-CN" altLang="en-US" sz="2000">
                <a:cs typeface="Calibri" panose="020F0502020204030204" pitchFamily="34" charset="0"/>
              </a:rPr>
              <a:t>ä</a:t>
            </a:r>
            <a:r>
              <a:rPr lang="zh-CN" altLang="en-US" sz="2000"/>
              <a:t>dagogik</a:t>
            </a:r>
            <a:r>
              <a:rPr lang="en-US" altLang="zh-CN" sz="2000">
                <a:sym typeface="+mn-ea"/>
              </a:rPr>
              <a:t>”</a:t>
            </a:r>
            <a:r>
              <a:rPr lang="zh-CN" altLang="en-US" sz="2000"/>
              <a:t>都源于希腊语的“教仆”( pedagogue)，教仆即照料儿童的奴隶。</a:t>
            </a:r>
            <a:endParaRPr lang="zh-CN" altLang="en-US" sz="2000"/>
          </a:p>
          <a:p>
            <a:pPr indent="0" algn="just" latinLnBrk="0">
              <a:lnSpc>
                <a:spcPct val="140000"/>
              </a:lnSpc>
              <a:spcBef>
                <a:spcPts val="600"/>
              </a:spcBef>
              <a:spcAft>
                <a:spcPts val="600"/>
              </a:spcAft>
            </a:pPr>
            <a:r>
              <a:rPr lang="zh-CN" altLang="en-US" sz="2000" b="1"/>
              <a:t>变化：</a:t>
            </a:r>
            <a:endParaRPr lang="zh-CN" altLang="en-US" sz="2000" b="1"/>
          </a:p>
          <a:p>
            <a:pPr indent="0" algn="just" latinLnBrk="0">
              <a:lnSpc>
                <a:spcPct val="140000"/>
              </a:lnSpc>
            </a:pPr>
            <a:r>
              <a:rPr lang="zh-CN" altLang="en-US" sz="2000" b="1"/>
              <a:t>①与</a:t>
            </a:r>
            <a:r>
              <a:rPr lang="en-US" altLang="zh-CN" sz="2000" b="1"/>
              <a:t>“</a:t>
            </a:r>
            <a:r>
              <a:rPr lang="zh-CN" altLang="en-US" sz="2000" b="1"/>
              <a:t>教仆</a:t>
            </a:r>
            <a:r>
              <a:rPr lang="en-US" altLang="zh-CN" sz="2000" b="1"/>
              <a:t>”</a:t>
            </a:r>
            <a:r>
              <a:rPr lang="zh-CN" altLang="en-US" sz="2000" b="1"/>
              <a:t>之意的脱离</a:t>
            </a:r>
            <a:endParaRPr lang="zh-CN" altLang="en-US" sz="2000" b="1"/>
          </a:p>
          <a:p>
            <a:pPr indent="508000" algn="just" latinLnBrk="0">
              <a:lnSpc>
                <a:spcPct val="140000"/>
              </a:lnSpc>
              <a:extLst>
                <a:ext uri="{35155182-B16C-46BC-9424-99874614C6A1}">
                  <wpsdc:indentchars xmlns:wpsdc="http://www.wps.cn/officeDocument/2017/drawingmlCustomData" val="200" checksum="282533468"/>
                </a:ext>
              </a:extLst>
            </a:pPr>
            <a:r>
              <a:rPr lang="zh-CN" altLang="en-US" sz="2000"/>
              <a:t>在德国，教育学很早就被视为一门同其他学科具有同等地位的学科，所以</a:t>
            </a:r>
            <a:r>
              <a:rPr lang="en-US" altLang="zh-CN" sz="2000">
                <a:sym typeface="+mn-ea"/>
              </a:rPr>
              <a:t>“</a:t>
            </a:r>
            <a:r>
              <a:rPr lang="zh-CN" altLang="en-US" sz="2000">
                <a:sym typeface="+mn-ea"/>
              </a:rPr>
              <a:t>p</a:t>
            </a:r>
            <a:r>
              <a:rPr lang="zh-CN" altLang="en-US" sz="2000">
                <a:cs typeface="Calibri" panose="020F0502020204030204" pitchFamily="34" charset="0"/>
                <a:sym typeface="+mn-ea"/>
              </a:rPr>
              <a:t>ä</a:t>
            </a:r>
            <a:r>
              <a:rPr lang="zh-CN" altLang="en-US" sz="2000">
                <a:sym typeface="+mn-ea"/>
              </a:rPr>
              <a:t>dagogik</a:t>
            </a:r>
            <a:r>
              <a:rPr lang="en-US" altLang="zh-CN" sz="2000">
                <a:sym typeface="+mn-ea"/>
              </a:rPr>
              <a:t>”</a:t>
            </a:r>
            <a:r>
              <a:rPr lang="zh-CN" altLang="en-US" sz="2000"/>
              <a:t>一词的含义很早也就超越了照看、管理和教育儿童的方法的层面，而具有了德国特色。</a:t>
            </a:r>
            <a:endParaRPr lang="zh-CN" altLang="en-US" sz="2000"/>
          </a:p>
          <a:p>
            <a:pPr indent="508000" algn="just" latinLnBrk="0">
              <a:lnSpc>
                <a:spcPct val="140000"/>
              </a:lnSpc>
              <a:extLst>
                <a:ext uri="{35155182-B16C-46BC-9424-99874614C6A1}">
                  <wpsdc:indentchars xmlns:wpsdc="http://www.wps.cn/officeDocument/2017/drawingmlCustomData" val="200" checksum="282533468"/>
                </a:ext>
              </a:extLst>
            </a:pPr>
            <a:r>
              <a:rPr lang="zh-CN" altLang="en-US" sz="2000"/>
              <a:t>在英语国家由于教育领域作为一门学科的发展比较缓慢，因此</a:t>
            </a:r>
            <a:r>
              <a:rPr lang="en-US" altLang="zh-CN" sz="2000">
                <a:sym typeface="+mn-ea"/>
              </a:rPr>
              <a:t>“</a:t>
            </a:r>
            <a:r>
              <a:rPr lang="zh-CN" altLang="en-US" sz="2000"/>
              <a:t>pedagogy</a:t>
            </a:r>
            <a:r>
              <a:rPr lang="en-US" altLang="zh-CN" sz="2000"/>
              <a:t>”</a:t>
            </a:r>
            <a:r>
              <a:rPr lang="zh-CN" altLang="en-US" sz="2000"/>
              <a:t>一词的含义并未突破上述含义，直到</a:t>
            </a:r>
            <a:r>
              <a:rPr lang="en-US" altLang="zh-CN" sz="2000"/>
              <a:t>19</a:t>
            </a:r>
            <a:r>
              <a:rPr lang="zh-CN" altLang="en-US" sz="2000"/>
              <a:t>世纪末，在美国教育领域对自身独立地位的追求下，遂用</a:t>
            </a:r>
            <a:r>
              <a:rPr lang="en-US" altLang="zh-CN" sz="2000"/>
              <a:t>“education”</a:t>
            </a:r>
            <a:r>
              <a:rPr lang="zh-CN" altLang="en-US" sz="2000"/>
              <a:t>替代了</a:t>
            </a:r>
            <a:r>
              <a:rPr lang="en-US" altLang="zh-CN" sz="2000">
                <a:sym typeface="+mn-ea"/>
              </a:rPr>
              <a:t>“</a:t>
            </a:r>
            <a:r>
              <a:rPr lang="zh-CN" altLang="en-US" sz="2000">
                <a:sym typeface="+mn-ea"/>
              </a:rPr>
              <a:t> pedagogy</a:t>
            </a:r>
            <a:r>
              <a:rPr lang="en-US" altLang="zh-CN" sz="2000">
                <a:sym typeface="+mn-ea"/>
              </a:rPr>
              <a:t>”。</a:t>
            </a:r>
            <a:endParaRPr lang="en-US" altLang="zh-CN" sz="2000">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专题二 教育学的历史发展</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219075" y="1118870"/>
            <a:ext cx="11273790" cy="5739130"/>
          </a:xfrm>
          <a:prstGeom prst="rect">
            <a:avLst/>
          </a:prstGeom>
          <a:noFill/>
        </p:spPr>
        <p:txBody>
          <a:bodyPr wrap="square" rtlCol="0">
            <a:spAutoFit/>
          </a:bodyPr>
          <a:p>
            <a:pPr indent="0" algn="just" latinLnBrk="0">
              <a:lnSpc>
                <a:spcPct val="140000"/>
              </a:lnSpc>
            </a:pPr>
            <a:r>
              <a:rPr lang="zh-CN" sz="2400" b="1"/>
              <a:t>②与</a:t>
            </a:r>
            <a:r>
              <a:rPr lang="en-US" altLang="zh-CN" sz="2400" b="1"/>
              <a:t>“</a:t>
            </a:r>
            <a:r>
              <a:rPr lang="zh-CN" altLang="en-US" sz="2400" b="1"/>
              <a:t>科学</a:t>
            </a:r>
            <a:r>
              <a:rPr lang="en-US" altLang="zh-CN" sz="2400" b="1"/>
              <a:t>”</a:t>
            </a:r>
            <a:r>
              <a:rPr lang="zh-CN" altLang="en-US" sz="2400" b="1"/>
              <a:t>之意的结合</a:t>
            </a:r>
            <a:endParaRPr lang="zh-CN" altLang="en-US" sz="2400" b="1"/>
          </a:p>
          <a:p>
            <a:pPr indent="609600" algn="just" latinLnBrk="0">
              <a:lnSpc>
                <a:spcPct val="140000"/>
              </a:lnSpc>
              <a:extLst>
                <a:ext uri="{35155182-B16C-46BC-9424-99874614C6A1}">
                  <wpsdc:indentchars xmlns:wpsdc="http://www.wps.cn/officeDocument/2017/drawingmlCustomData" val="200" checksum="4158780845"/>
                </a:ext>
              </a:extLst>
            </a:pPr>
            <a:r>
              <a:rPr sz="2400">
                <a:sym typeface="+mn-ea"/>
              </a:rPr>
              <a:t>19世纪末期，随着自然科学的发展，自然科学的研究范式已经成为评判其他学科是否是科学的主导标准。美国的教育领域为了取得与其他学科同等的地位，逐渐赋予“education”一词以科学的含义。从此</a:t>
            </a:r>
            <a:r>
              <a:rPr lang="en-US" sz="2400">
                <a:sym typeface="+mn-ea"/>
              </a:rPr>
              <a:t>“</a:t>
            </a:r>
            <a:r>
              <a:rPr sz="2400">
                <a:sym typeface="+mn-ea"/>
              </a:rPr>
              <a:t>education”一词与科学结下了不解之缘，成为美国教育学科的一个突出特点。</a:t>
            </a:r>
            <a:r>
              <a:rPr lang="zh-CN" sz="2400">
                <a:sym typeface="+mn-ea"/>
              </a:rPr>
              <a:t>此外，</a:t>
            </a:r>
            <a:r>
              <a:rPr lang="en-US" altLang="zh-CN" sz="2400">
                <a:sym typeface="+mn-ea"/>
              </a:rPr>
              <a:t>“educology” “educational science”</a:t>
            </a:r>
            <a:r>
              <a:rPr lang="zh-CN" altLang="en-US" sz="2400">
                <a:sym typeface="+mn-ea"/>
              </a:rPr>
              <a:t>等词也表示教育学科。</a:t>
            </a:r>
            <a:endParaRPr sz="2400"/>
          </a:p>
          <a:p>
            <a:pPr indent="609600" algn="just" latinLnBrk="0">
              <a:lnSpc>
                <a:spcPct val="140000"/>
              </a:lnSpc>
              <a:extLst>
                <a:ext uri="{35155182-B16C-46BC-9424-99874614C6A1}">
                  <wpsdc:indentchars xmlns:wpsdc="http://www.wps.cn/officeDocument/2017/drawingmlCustomData" val="200" checksum="4158780845"/>
                </a:ext>
              </a:extLst>
            </a:pPr>
            <a:r>
              <a:rPr lang="en-US" altLang="zh-CN" sz="2400">
                <a:sym typeface="+mn-ea"/>
              </a:rPr>
              <a:t>20</a:t>
            </a:r>
            <a:r>
              <a:rPr lang="zh-CN" altLang="en-US" sz="2400">
                <a:sym typeface="+mn-ea"/>
              </a:rPr>
              <a:t>世纪后半叶，在德国，</a:t>
            </a:r>
            <a:r>
              <a:rPr lang="zh-CN" altLang="en-US" sz="2400">
                <a:sym typeface="+mn-ea"/>
              </a:rPr>
              <a:t>布列钦卡等人主张教育科学化，主张用</a:t>
            </a:r>
            <a:r>
              <a:rPr lang="en-US" altLang="zh-CN" sz="2400">
                <a:sym typeface="+mn-ea"/>
              </a:rPr>
              <a:t>“</a:t>
            </a:r>
            <a:r>
              <a:rPr lang="zh-CN" altLang="en-US" sz="2400">
                <a:sym typeface="+mn-ea"/>
              </a:rPr>
              <a:t>Eriehungwissenschaft</a:t>
            </a:r>
            <a:r>
              <a:rPr lang="en-US" altLang="zh-CN" sz="2400">
                <a:sym typeface="+mn-ea"/>
              </a:rPr>
              <a:t>”</a:t>
            </a:r>
            <a:r>
              <a:rPr lang="zh-CN" altLang="en-US" sz="2400">
                <a:sym typeface="+mn-ea"/>
              </a:rPr>
              <a:t>来取代传统的</a:t>
            </a:r>
            <a:r>
              <a:rPr lang="en-US" altLang="zh-CN" sz="2400">
                <a:sym typeface="+mn-ea"/>
              </a:rPr>
              <a:t>“</a:t>
            </a:r>
            <a:r>
              <a:rPr lang="zh-CN" altLang="en-US" sz="2400">
                <a:sym typeface="+mn-ea"/>
              </a:rPr>
              <a:t>P</a:t>
            </a:r>
            <a:r>
              <a:rPr lang="zh-CN" altLang="en-US" sz="2400">
                <a:cs typeface="Calibri" panose="020F0502020204030204" pitchFamily="34" charset="0"/>
                <a:sym typeface="+mn-ea"/>
              </a:rPr>
              <a:t>ä</a:t>
            </a:r>
            <a:r>
              <a:rPr lang="zh-CN" altLang="en-US" sz="2400">
                <a:sym typeface="+mn-ea"/>
              </a:rPr>
              <a:t>dagogik"，以表示其所建立的教育学是建立在科学的基础上的。</a:t>
            </a:r>
            <a:r>
              <a:rPr sz="2400">
                <a:sym typeface="+mn-ea"/>
              </a:rPr>
              <a:t>在德语中，“Eriehungwissenschat"一词往往被用以指称与实验或经验科学相关的教育学科。</a:t>
            </a:r>
            <a:endParaRPr sz="2400"/>
          </a:p>
          <a:p>
            <a:pPr indent="609600" algn="just" latinLnBrk="0">
              <a:lnSpc>
                <a:spcPct val="130000"/>
              </a:lnSpc>
              <a:extLst>
                <a:ext uri="{35155182-B16C-46BC-9424-99874614C6A1}">
                  <wpsdc:indentchars xmlns:wpsdc="http://www.wps.cn/officeDocument/2017/drawingmlCustomData" val="200" checksum="4158780845"/>
                </a:ext>
              </a:extLst>
            </a:pPr>
            <a:endParaRPr sz="24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专题二 教育学的历史发展</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338455" y="1106170"/>
            <a:ext cx="11394440" cy="3208655"/>
          </a:xfrm>
          <a:prstGeom prst="rect">
            <a:avLst/>
          </a:prstGeom>
          <a:noFill/>
        </p:spPr>
        <p:txBody>
          <a:bodyPr wrap="square" rtlCol="0">
            <a:spAutoFit/>
          </a:bodyPr>
          <a:p>
            <a:pPr indent="0" algn="just" latinLnBrk="0">
              <a:lnSpc>
                <a:spcPct val="130000"/>
              </a:lnSpc>
              <a:spcAft>
                <a:spcPts val="600"/>
              </a:spcAft>
            </a:pPr>
            <a:r>
              <a:rPr lang="zh-CN" altLang="en-US" sz="3200" b="1">
                <a:gradFill>
                  <a:gsLst>
                    <a:gs pos="21000">
                      <a:srgbClr val="53575C"/>
                    </a:gs>
                    <a:gs pos="88000">
                      <a:srgbClr val="C5C7CA"/>
                    </a:gs>
                  </a:gsLst>
                  <a:lin ang="5400000"/>
                </a:gradFill>
                <a:effectLst/>
                <a:latin typeface="楷体" panose="02010609060101010101" charset="-122"/>
                <a:ea typeface="楷体" panose="02010609060101010101" charset="-122"/>
              </a:rPr>
              <a:t>两种教育学范式的差异：</a:t>
            </a:r>
            <a:endParaRPr lang="zh-CN" altLang="en-US" sz="2400"/>
          </a:p>
          <a:p>
            <a:pPr indent="508000" algn="just" latinLnBrk="0">
              <a:lnSpc>
                <a:spcPct val="130000"/>
              </a:lnSpc>
              <a:extLst>
                <a:ext uri="{35155182-B16C-46BC-9424-99874614C6A1}">
                  <wpsdc:indentchars xmlns:wpsdc="http://www.wps.cn/officeDocument/2017/drawingmlCustomData" val="200" checksum="282533468"/>
                </a:ext>
              </a:extLst>
            </a:pPr>
            <a:r>
              <a:rPr sz="2000">
                <a:sym typeface="+mn-ea"/>
              </a:rPr>
              <a:t>德语中“科学”(wissenschaft) 一词的含义与英文中“科学”(science) 一词的含义并不相同，在德语中，哲学、艺术、宗教、历史都可以称为“科学”。而在英语中，“科学”是一组可以由经验、实验加以证实的假设，是建立在一些事实、资料、数据、符号、公式基础上的陈述体系，专门指自然科学。</a:t>
            </a:r>
            <a:endParaRPr sz="2000">
              <a:sym typeface="+mn-ea"/>
            </a:endParaRPr>
          </a:p>
          <a:p>
            <a:pPr indent="508000" algn="just" latinLnBrk="0">
              <a:lnSpc>
                <a:spcPct val="130000"/>
              </a:lnSpc>
              <a:extLst>
                <a:ext uri="{35155182-B16C-46BC-9424-99874614C6A1}">
                  <wpsdc:indentchars xmlns:wpsdc="http://www.wps.cn/officeDocument/2017/drawingmlCustomData" val="200" checksum="282533468"/>
                </a:ext>
              </a:extLst>
            </a:pPr>
            <a:r>
              <a:rPr sz="2000">
                <a:sym typeface="+mn-ea"/>
              </a:rPr>
              <a:t>二者相比，</a:t>
            </a:r>
            <a:r>
              <a:rPr sz="2000">
                <a:latin typeface="黑体" panose="02010609060101010101" charset="-122"/>
                <a:ea typeface="黑体" panose="02010609060101010101" charset="-122"/>
                <a:sym typeface="+mn-ea"/>
              </a:rPr>
              <a:t>德语国家偏重于科学的精神、体系方面，而英语国家偏重于科学的技术、方法方面。</a:t>
            </a:r>
            <a:r>
              <a:rPr sz="2000">
                <a:sym typeface="+mn-ea"/>
              </a:rPr>
              <a:t>所以，尽管美国的“education"和“educational science" 等词语与德国的“Erziehungwissenschaft"一词都具有科学的含义，或者说都主张用科学的研究范式统领教育研究，但是其具体内涵却存在些差异。</a:t>
            </a:r>
            <a:endParaRPr lang="en-US" altLang="zh-CN" sz="2000">
              <a:sym typeface="+mn-ea"/>
            </a:endParaRPr>
          </a:p>
        </p:txBody>
      </p:sp>
      <p:graphicFrame>
        <p:nvGraphicFramePr>
          <p:cNvPr id="5" name="表格 4"/>
          <p:cNvGraphicFramePr/>
          <p:nvPr>
            <p:custDataLst>
              <p:tags r:id="rId1"/>
            </p:custDataLst>
          </p:nvPr>
        </p:nvGraphicFramePr>
        <p:xfrm>
          <a:off x="847090" y="4448175"/>
          <a:ext cx="10510520" cy="2011680"/>
        </p:xfrm>
        <a:graphic>
          <a:graphicData uri="http://schemas.openxmlformats.org/drawingml/2006/table">
            <a:tbl>
              <a:tblPr firstRow="1">
                <a:tableStyleId>{9D7B26C5-4107-4FEC-AEDC-1716B250A1EF}</a:tableStyleId>
              </a:tblPr>
              <a:tblGrid>
                <a:gridCol w="2030095"/>
                <a:gridCol w="3957955"/>
                <a:gridCol w="4522470"/>
              </a:tblGrid>
              <a:tr h="701040">
                <a:tc>
                  <a:txBody>
                    <a:bodyPr/>
                    <a:p>
                      <a:pPr algn="ctr">
                        <a:buNone/>
                      </a:pPr>
                      <a:r>
                        <a:rPr lang="zh-CN" altLang="en-US" sz="2000" b="1"/>
                        <a:t>两种教育学</a:t>
                      </a:r>
                      <a:endParaRPr lang="zh-CN" altLang="en-US" sz="2000" b="1"/>
                    </a:p>
                    <a:p>
                      <a:pPr algn="ctr">
                        <a:buNone/>
                      </a:pPr>
                      <a:r>
                        <a:rPr lang="zh-CN" altLang="en-US" sz="2000" b="1"/>
                        <a:t>范式比较</a:t>
                      </a:r>
                      <a:endParaRPr lang="zh-CN" altLang="en-US" sz="2000" b="1"/>
                    </a:p>
                  </a:txBody>
                  <a:tcPr>
                    <a:lnL w="12700">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b="0"/>
                        <a:t>德国</a:t>
                      </a:r>
                      <a:endParaRPr lang="zh-CN" altLang="en-US" b="0"/>
                    </a:p>
                    <a:p>
                      <a:pPr algn="ctr">
                        <a:buNone/>
                      </a:pPr>
                      <a:r>
                        <a:rPr lang="zh-CN" sz="1800" b="0">
                          <a:sym typeface="+mn-ea"/>
                        </a:rPr>
                        <a:t>（</a:t>
                      </a:r>
                      <a:r>
                        <a:rPr sz="1800" b="0">
                          <a:sym typeface="+mn-ea"/>
                        </a:rPr>
                        <a:t>Erziehungwissenschaft</a:t>
                      </a:r>
                      <a:r>
                        <a:rPr lang="zh-CN" sz="1800" b="0">
                          <a:sym typeface="+mn-ea"/>
                        </a:rPr>
                        <a:t>）</a:t>
                      </a:r>
                      <a:endParaRPr lang="zh-CN" sz="1800" b="0">
                        <a:sym typeface="+mn-ea"/>
                      </a:endParaRPr>
                    </a:p>
                  </a:txBody>
                  <a:tcPr>
                    <a:lnL w="12700">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b="0"/>
                        <a:t>美国</a:t>
                      </a:r>
                      <a:endParaRPr lang="zh-CN" altLang="en-US" b="0"/>
                    </a:p>
                    <a:p>
                      <a:pPr algn="ctr">
                        <a:buNone/>
                      </a:pPr>
                      <a:r>
                        <a:rPr lang="zh-CN" sz="1800" b="0">
                          <a:sym typeface="+mn-ea"/>
                        </a:rPr>
                        <a:t>（</a:t>
                      </a:r>
                      <a:r>
                        <a:rPr sz="1800" b="0">
                          <a:sym typeface="+mn-ea"/>
                        </a:rPr>
                        <a:t>education</a:t>
                      </a:r>
                      <a:r>
                        <a:rPr lang="zh-CN" sz="1800" b="0">
                          <a:sym typeface="+mn-ea"/>
                        </a:rPr>
                        <a:t>、</a:t>
                      </a:r>
                      <a:r>
                        <a:rPr sz="1800" b="0">
                          <a:sym typeface="+mn-ea"/>
                        </a:rPr>
                        <a:t>educational science</a:t>
                      </a:r>
                      <a:r>
                        <a:rPr lang="zh-CN" sz="1800" b="0">
                          <a:sym typeface="+mn-ea"/>
                        </a:rPr>
                        <a:t>等）</a:t>
                      </a:r>
                      <a:endParaRPr lang="zh-CN" sz="1800" b="0">
                        <a:sym typeface="+mn-ea"/>
                      </a:endParaRPr>
                    </a:p>
                  </a:txBody>
                  <a:tcPr>
                    <a:lnL w="12700">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tcPr>
                </a:tc>
              </a:tr>
              <a:tr h="434340">
                <a:tc>
                  <a:txBody>
                    <a:bodyPr/>
                    <a:p>
                      <a:pPr algn="ctr">
                        <a:buNone/>
                      </a:pPr>
                      <a:r>
                        <a:rPr lang="zh-CN" altLang="en-US" sz="2000" b="0"/>
                        <a:t>理论基础</a:t>
                      </a:r>
                      <a:endParaRPr lang="zh-CN" altLang="en-US" sz="2000" b="0"/>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p>
                      <a:pPr algn="ctr">
                        <a:buNone/>
                      </a:pPr>
                      <a:r>
                        <a:rPr lang="zh-CN" altLang="en-US" sz="2000">
                          <a:latin typeface="楷体" panose="02010609060101010101" charset="-122"/>
                          <a:ea typeface="楷体" panose="02010609060101010101" charset="-122"/>
                        </a:rPr>
                        <a:t>哲学</a:t>
                      </a:r>
                      <a:endParaRPr lang="zh-CN" altLang="en-US" sz="2000">
                        <a:latin typeface="楷体" panose="02010609060101010101" charset="-122"/>
                        <a:ea typeface="楷体" panose="02010609060101010101"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p>
                      <a:pPr algn="ctr">
                        <a:buNone/>
                      </a:pPr>
                      <a:r>
                        <a:rPr lang="zh-CN" altLang="en-US" sz="2000">
                          <a:latin typeface="楷体" panose="02010609060101010101" charset="-122"/>
                          <a:ea typeface="楷体" panose="02010609060101010101" charset="-122"/>
                        </a:rPr>
                        <a:t>心理学（尤其是行为主义心理学）</a:t>
                      </a:r>
                      <a:endParaRPr lang="zh-CN" altLang="en-US" sz="2000">
                        <a:latin typeface="楷体" panose="02010609060101010101" charset="-122"/>
                        <a:ea typeface="楷体" panose="02010609060101010101"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462915">
                <a:tc>
                  <a:txBody>
                    <a:bodyPr/>
                    <a:p>
                      <a:pPr algn="ctr">
                        <a:buNone/>
                      </a:pPr>
                      <a:r>
                        <a:rPr lang="zh-CN" altLang="en-US" sz="2000" b="0"/>
                        <a:t>研究范式</a:t>
                      </a:r>
                      <a:endParaRPr lang="zh-CN" altLang="en-US" sz="2000" b="0"/>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p>
                      <a:pPr algn="ctr">
                        <a:buNone/>
                      </a:pPr>
                      <a:r>
                        <a:rPr lang="zh-CN" altLang="en-US" sz="2000">
                          <a:latin typeface="楷体" panose="02010609060101010101" charset="-122"/>
                          <a:ea typeface="楷体" panose="02010609060101010101" charset="-122"/>
                          <a:sym typeface="+mn-ea"/>
                        </a:rPr>
                        <a:t>质性研究</a:t>
                      </a:r>
                      <a:endParaRPr lang="zh-CN" altLang="en-US" sz="2000">
                        <a:latin typeface="楷体" panose="02010609060101010101" charset="-122"/>
                        <a:ea typeface="楷体" panose="02010609060101010101" charset="-122"/>
                        <a:sym typeface="+mn-ea"/>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p>
                      <a:pPr algn="ctr">
                        <a:buNone/>
                      </a:pPr>
                      <a:r>
                        <a:rPr lang="zh-CN" altLang="en-US" sz="2000">
                          <a:latin typeface="楷体" panose="02010609060101010101" charset="-122"/>
                          <a:ea typeface="楷体" panose="02010609060101010101" charset="-122"/>
                          <a:sym typeface="+mn-ea"/>
                        </a:rPr>
                        <a:t>定量研究</a:t>
                      </a:r>
                      <a:endParaRPr lang="zh-CN" altLang="en-US" sz="2000">
                        <a:latin typeface="楷体" panose="02010609060101010101" charset="-122"/>
                        <a:ea typeface="楷体" panose="02010609060101010101" charset="-122"/>
                        <a:sym typeface="+mn-ea"/>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413385">
                <a:tc>
                  <a:txBody>
                    <a:bodyPr/>
                    <a:p>
                      <a:pPr algn="ctr">
                        <a:buNone/>
                      </a:pPr>
                      <a:r>
                        <a:rPr lang="zh-CN" altLang="en-US" sz="2000" b="0"/>
                        <a:t>学科地位</a:t>
                      </a:r>
                      <a:endParaRPr lang="zh-CN" altLang="en-US" sz="2000" b="0"/>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p>
                      <a:pPr algn="ctr">
                        <a:buNone/>
                      </a:pPr>
                      <a:r>
                        <a:rPr lang="zh-CN" altLang="en-US" sz="2000">
                          <a:latin typeface="楷体" panose="02010609060101010101" charset="-122"/>
                          <a:ea typeface="楷体" panose="02010609060101010101" charset="-122"/>
                        </a:rPr>
                        <a:t>独立地位</a:t>
                      </a:r>
                      <a:endParaRPr lang="zh-CN" altLang="en-US" sz="2000">
                        <a:latin typeface="楷体" panose="02010609060101010101" charset="-122"/>
                        <a:ea typeface="楷体" panose="02010609060101010101"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p>
                      <a:pPr algn="ctr">
                        <a:buNone/>
                      </a:pPr>
                      <a:r>
                        <a:rPr lang="zh-CN" altLang="en-US" sz="2000">
                          <a:latin typeface="楷体" panose="02010609060101010101" charset="-122"/>
                          <a:ea typeface="楷体" panose="02010609060101010101" charset="-122"/>
                        </a:rPr>
                        <a:t>地位较低</a:t>
                      </a:r>
                      <a:endParaRPr lang="zh-CN" altLang="en-US" sz="2000">
                        <a:latin typeface="楷体" panose="02010609060101010101" charset="-122"/>
                        <a:ea typeface="楷体" panose="02010609060101010101"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专题二 教育学的历史发展</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113030" y="971550"/>
            <a:ext cx="11673840" cy="5044440"/>
          </a:xfrm>
          <a:prstGeom prst="rect">
            <a:avLst/>
          </a:prstGeom>
          <a:noFill/>
        </p:spPr>
        <p:txBody>
          <a:bodyPr wrap="square" rtlCol="0">
            <a:spAutoFit/>
          </a:bodyPr>
          <a:p>
            <a:pPr marL="457200" indent="-457200" algn="just" latinLnBrk="0">
              <a:lnSpc>
                <a:spcPct val="130000"/>
              </a:lnSpc>
              <a:spcAft>
                <a:spcPts val="600"/>
              </a:spcAft>
              <a:buFont typeface="Wingdings" panose="05000000000000000000" charset="0"/>
              <a:buChar char="Ø"/>
            </a:pPr>
            <a:r>
              <a:rPr lang="zh-CN" sz="2800"/>
              <a:t>理论基础：</a:t>
            </a:r>
            <a:endParaRPr lang="zh-CN" sz="2400"/>
          </a:p>
          <a:p>
            <a:pPr marL="342900" indent="609600" algn="just" latinLnBrk="0">
              <a:lnSpc>
                <a:spcPct val="130000"/>
              </a:lnSpc>
              <a:buFont typeface="Arial" panose="020B0604020202020204" pitchFamily="34" charset="0"/>
              <a:buChar char="•"/>
              <a:extLst>
                <a:ext uri="{35155182-B16C-46BC-9424-99874614C6A1}">
                  <wpsdc:indentchars xmlns:wpsdc="http://www.wps.cn/officeDocument/2017/drawingmlCustomData" val="200" checksum="4158780845"/>
                </a:ext>
              </a:extLst>
            </a:pPr>
            <a:r>
              <a:rPr lang="zh-CN" sz="2400"/>
              <a:t>就学术渊源而论，教育学是从哲学分化出来的，德国大学哲学讲坛是近代教育学的摇篮。早在1779年哈勒大学就创立了教育学教授职位，并形成了由大学哲学教授讲授门教育学课程的传统，由此可见德国教育学与其哲学之间的紧密联系，这成为德国教育学区别于英美的一个典型特征。</a:t>
            </a:r>
            <a:endParaRPr lang="zh-CN" sz="2400"/>
          </a:p>
          <a:p>
            <a:pPr marL="342900" indent="609600" algn="just" latinLnBrk="0">
              <a:lnSpc>
                <a:spcPct val="130000"/>
              </a:lnSpc>
              <a:buFont typeface="Arial" panose="020B0604020202020204" pitchFamily="34" charset="0"/>
              <a:buChar char="•"/>
              <a:extLst>
                <a:ext uri="{35155182-B16C-46BC-9424-99874614C6A1}">
                  <wpsdc:indentchars xmlns:wpsdc="http://www.wps.cn/officeDocument/2017/drawingmlCustomData" val="200" checksum="4158780845"/>
                </a:ext>
              </a:extLst>
            </a:pPr>
            <a:r>
              <a:rPr lang="zh-CN" sz="2400"/>
              <a:t>19世纪末，心理学逐渐从哲学中独立出来，因为心理学涉及精神的构造和功能，与教育学的关联比较明显。这样，教育学就可以心理学作为自己的学科基础，以便提高自己学科的科学性。在19世纪末，教育学和心理学的关系逐渐紧密，当时作为主导的行为主义心理学成为教育学的重要理论基础。在美国，教育与心理测量和定量研究结成了紧密的联系。</a:t>
            </a:r>
            <a:endParaRPr lang="zh-CN" sz="24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专题二 教育学的历史发展</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17780" y="854075"/>
            <a:ext cx="12042140" cy="5524500"/>
          </a:xfrm>
          <a:prstGeom prst="rect">
            <a:avLst/>
          </a:prstGeom>
          <a:noFill/>
        </p:spPr>
        <p:txBody>
          <a:bodyPr wrap="square" rtlCol="0">
            <a:spAutoFit/>
          </a:bodyPr>
          <a:p>
            <a:pPr marL="457200" indent="-457200" algn="just" latinLnBrk="0">
              <a:lnSpc>
                <a:spcPct val="130000"/>
              </a:lnSpc>
              <a:spcAft>
                <a:spcPts val="600"/>
              </a:spcAft>
              <a:buFont typeface="Wingdings" panose="05000000000000000000" charset="0"/>
              <a:buChar char="Ø"/>
            </a:pPr>
            <a:r>
              <a:rPr lang="zh-CN" sz="2800"/>
              <a:t>研究范式：</a:t>
            </a:r>
            <a:endParaRPr lang="zh-CN" sz="2400"/>
          </a:p>
          <a:p>
            <a:pPr marL="342900" indent="609600" algn="just" latinLnBrk="0">
              <a:lnSpc>
                <a:spcPct val="130000"/>
              </a:lnSpc>
              <a:buFont typeface="Arial" panose="020B0604020202020204" pitchFamily="34" charset="0"/>
              <a:buChar char="•"/>
              <a:extLst>
                <a:ext uri="{35155182-B16C-46BC-9424-99874614C6A1}">
                  <wpsdc:indentchars xmlns:wpsdc="http://www.wps.cn/officeDocument/2017/drawingmlCustomData" val="200" checksum="4158780845"/>
                </a:ext>
              </a:extLst>
            </a:pPr>
            <a:r>
              <a:rPr lang="zh-CN" sz="2400"/>
              <a:t>与美国教育学主要立足于探究教育过程的规律性，德国教育学要求从规范和价值取向的角度来指导教育行动。德国教育学的目的是从有关人及其群体的本质或特性的哲学话语中引申出来的。所以，德国教育学主要是从哲学的高度来确定教育所应达到的目的，然后再根据这些目的确定学校应该如何做以达到这些目的，采用质性研究范式。</a:t>
            </a:r>
            <a:endParaRPr lang="zh-CN" sz="2400"/>
          </a:p>
          <a:p>
            <a:pPr marL="342900" indent="609600" algn="just" latinLnBrk="0">
              <a:lnSpc>
                <a:spcPct val="130000"/>
              </a:lnSpc>
              <a:buFont typeface="Arial" panose="020B0604020202020204" pitchFamily="34" charset="0"/>
              <a:buChar char="•"/>
              <a:extLst>
                <a:ext uri="{35155182-B16C-46BC-9424-99874614C6A1}">
                  <wpsdc:indentchars xmlns:wpsdc="http://www.wps.cn/officeDocument/2017/drawingmlCustomData" val="200" checksum="4158780845"/>
                </a:ext>
              </a:extLst>
            </a:pPr>
            <a:r>
              <a:rPr lang="zh-CN" sz="2400"/>
              <a:t>从19世纪中叶开始，实证主义和科学主义的思维范式成为美国学术领域和生活领域的主导范式，强调以自然科学作为人类知识的范例，要求把自然科学的方法论直接应用于人文社会科学，把人文社会科学的研究成果用自然科学的术语进行表述，并认为只有这样才是科学的。大约从19世纪90年代开始，美国的教育学逐渐成为一种实证的学科，它主要建立在行为主义心理学和定量测量的技术和思想基础上。</a:t>
            </a:r>
            <a:endParaRPr lang="zh-CN" sz="24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92724" y="38971"/>
            <a:ext cx="7787534" cy="7787534"/>
            <a:chOff x="4241219" y="1574800"/>
            <a:chExt cx="3594100" cy="3594100"/>
          </a:xfrm>
        </p:grpSpPr>
        <p:sp>
          <p:nvSpPr>
            <p:cNvPr id="3" name="椭圆 2"/>
            <p:cNvSpPr/>
            <p:nvPr/>
          </p:nvSpPr>
          <p:spPr>
            <a:xfrm>
              <a:off x="4241219" y="1574800"/>
              <a:ext cx="3594100" cy="35941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4374569" y="1708150"/>
              <a:ext cx="3327400" cy="33274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500524" y="1834105"/>
              <a:ext cx="3075491" cy="3075491"/>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609519" y="1943101"/>
              <a:ext cx="2857500" cy="285749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751813" y="2085397"/>
              <a:ext cx="2572912" cy="257290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880400" y="2213983"/>
              <a:ext cx="2315738" cy="2315734"/>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023855" y="2357438"/>
              <a:ext cx="2028828" cy="2028824"/>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161388" y="2494971"/>
              <a:ext cx="1753762" cy="175375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308017" y="2641600"/>
              <a:ext cx="1460504" cy="14605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41367" y="2774950"/>
              <a:ext cx="1193804" cy="11938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584242" y="2917825"/>
              <a:ext cx="908054" cy="908051"/>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98542" y="3032125"/>
              <a:ext cx="679454" cy="67945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822368" y="3155950"/>
              <a:ext cx="431802" cy="4318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930318" y="3263900"/>
              <a:ext cx="215902" cy="2159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3319145" y="890905"/>
            <a:ext cx="5698490" cy="4624705"/>
            <a:chOff x="5462" y="1656"/>
            <a:chExt cx="8275" cy="6574"/>
          </a:xfrm>
        </p:grpSpPr>
        <p:grpSp>
          <p:nvGrpSpPr>
            <p:cNvPr id="17" name="组合 16"/>
            <p:cNvGrpSpPr/>
            <p:nvPr/>
          </p:nvGrpSpPr>
          <p:grpSpPr>
            <a:xfrm>
              <a:off x="12086" y="6154"/>
              <a:ext cx="1651" cy="1651"/>
              <a:chOff x="4241219" y="1574800"/>
              <a:chExt cx="3594100" cy="3594100"/>
            </a:xfrm>
          </p:grpSpPr>
          <p:sp>
            <p:nvSpPr>
              <p:cNvPr id="18" name="椭圆 17"/>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5462" y="2242"/>
              <a:ext cx="2122" cy="2122"/>
              <a:chOff x="4241219" y="1574800"/>
              <a:chExt cx="3594100" cy="3594100"/>
            </a:xfrm>
          </p:grpSpPr>
          <p:sp>
            <p:nvSpPr>
              <p:cNvPr id="33" name="椭圆 32"/>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11857" y="2093"/>
              <a:ext cx="1288" cy="1347"/>
              <a:chOff x="4241219" y="1574800"/>
              <a:chExt cx="3594100" cy="3594100"/>
            </a:xfrm>
          </p:grpSpPr>
          <p:sp>
            <p:nvSpPr>
              <p:cNvPr id="54" name="椭圆 53"/>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5" name="椭圆 54"/>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6" name="椭圆 55"/>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7" name="椭圆 56"/>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8" name="椭圆 57"/>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9" name="椭圆 58"/>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0" name="椭圆 59"/>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1" name="椭圆 60"/>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2" name="椭圆 61"/>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3" name="椭圆 62"/>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4" name="椭圆 63"/>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5" name="椭圆 64"/>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6" name="椭圆 65"/>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7" name="椭圆 66"/>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47" name="椭圆 46"/>
            <p:cNvSpPr/>
            <p:nvPr/>
          </p:nvSpPr>
          <p:spPr>
            <a:xfrm>
              <a:off x="6428" y="1656"/>
              <a:ext cx="6840" cy="6574"/>
            </a:xfrm>
            <a:prstGeom prst="ellipse">
              <a:avLst/>
            </a:prstGeom>
            <a:solidFill>
              <a:srgbClr val="FBF8EF"/>
            </a:solidFill>
            <a:ln>
              <a:solidFill>
                <a:schemeClr val="bg1">
                  <a:lumMod val="65000"/>
                </a:schemeClr>
              </a:solidFill>
            </a:ln>
            <a:effectLst>
              <a:outerShdw blurRad="812800" dist="381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64"/>
            <p:cNvSpPr>
              <a:spLocks noChangeArrowheads="1"/>
            </p:cNvSpPr>
            <p:nvPr/>
          </p:nvSpPr>
          <p:spPr bwMode="auto">
            <a:xfrm>
              <a:off x="7667" y="3172"/>
              <a:ext cx="4279" cy="1573"/>
            </a:xfrm>
            <a:prstGeom prst="rect">
              <a:avLst/>
            </a:prstGeom>
            <a:noFill/>
            <a:ln w="9525">
              <a:noFill/>
              <a:miter lim="800000"/>
            </a:ln>
          </p:spPr>
          <p:txBody>
            <a:bodyPr wrap="square" lIns="91440" tIns="45720" rIns="91440" bIns="45720">
              <a:spAutoFit/>
            </a:bodyPr>
            <a:lstStyle/>
            <a:p>
              <a:pPr algn="ctr"/>
              <a:r>
                <a:rPr lang="zh-CN" altLang="en-US" sz="6600" b="1" dirty="0">
                  <a:solidFill>
                    <a:schemeClr val="tx1">
                      <a:lumMod val="75000"/>
                      <a:lumOff val="25000"/>
                    </a:schemeClr>
                  </a:solidFill>
                  <a:latin typeface="Agency FB" panose="020B0503020202020204" pitchFamily="34" charset="0"/>
                  <a:cs typeface="+mn-ea"/>
                  <a:sym typeface="+mn-lt"/>
                </a:rPr>
                <a:t>专题一</a:t>
              </a:r>
              <a:endParaRPr lang="zh-CN" altLang="en-US" sz="6600" b="1" dirty="0">
                <a:solidFill>
                  <a:schemeClr val="tx1">
                    <a:lumMod val="75000"/>
                    <a:lumOff val="25000"/>
                  </a:schemeClr>
                </a:solidFill>
                <a:latin typeface="Agency FB" panose="020B0503020202020204" pitchFamily="34" charset="0"/>
                <a:cs typeface="+mn-ea"/>
                <a:sym typeface="+mn-lt"/>
              </a:endParaRPr>
            </a:p>
          </p:txBody>
        </p:sp>
        <p:sp>
          <p:nvSpPr>
            <p:cNvPr id="52" name="TextBox 64"/>
            <p:cNvSpPr>
              <a:spLocks noChangeArrowheads="1"/>
            </p:cNvSpPr>
            <p:nvPr/>
          </p:nvSpPr>
          <p:spPr bwMode="auto">
            <a:xfrm>
              <a:off x="5991" y="5077"/>
              <a:ext cx="7362" cy="1092"/>
            </a:xfrm>
            <a:prstGeom prst="rect">
              <a:avLst/>
            </a:prstGeom>
            <a:noFill/>
            <a:ln w="9525">
              <a:noFill/>
              <a:miter lim="800000"/>
            </a:ln>
          </p:spPr>
          <p:txBody>
            <a:bodyPr wrap="square" lIns="91440" tIns="45720" rIns="91440" bIns="45720">
              <a:spAutoFit/>
            </a:bodyPr>
            <a:lstStyle/>
            <a:p>
              <a:pPr algn="ctr"/>
              <a:r>
                <a:rPr lang="en-US" altLang="zh-CN" sz="4000" b="1" dirty="0">
                  <a:solidFill>
                    <a:schemeClr val="tx1">
                      <a:lumMod val="75000"/>
                      <a:lumOff val="25000"/>
                    </a:schemeClr>
                  </a:solidFill>
                  <a:latin typeface="Agency FB" panose="020B0503020202020204" pitchFamily="34" charset="0"/>
                  <a:cs typeface="+mn-ea"/>
                  <a:sym typeface="+mn-lt"/>
                </a:rPr>
                <a:t> </a:t>
              </a:r>
              <a:r>
                <a:rPr lang="zh-CN" sz="4400" b="1" dirty="0">
                  <a:solidFill>
                    <a:schemeClr val="tx1">
                      <a:lumMod val="50000"/>
                      <a:lumOff val="50000"/>
                    </a:schemeClr>
                  </a:solidFill>
                  <a:latin typeface="Agency FB" panose="020B0503020202020204" pitchFamily="34" charset="0"/>
                  <a:cs typeface="+mn-ea"/>
                  <a:sym typeface="+mn-lt"/>
                </a:rPr>
                <a:t>教育学的学科立场   </a:t>
              </a:r>
              <a:endParaRPr lang="zh-CN" sz="4400" b="1" dirty="0">
                <a:solidFill>
                  <a:schemeClr val="tx1">
                    <a:lumMod val="50000"/>
                    <a:lumOff val="50000"/>
                  </a:schemeClr>
                </a:solidFill>
                <a:latin typeface="Agency FB" panose="020B0503020202020204" pitchFamily="34" charset="0"/>
                <a:cs typeface="+mn-ea"/>
                <a:sym typeface="+mn-lt"/>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专题二 教育学的历史发展</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54610" y="1064895"/>
            <a:ext cx="12042140" cy="5044440"/>
          </a:xfrm>
          <a:prstGeom prst="rect">
            <a:avLst/>
          </a:prstGeom>
          <a:noFill/>
        </p:spPr>
        <p:txBody>
          <a:bodyPr wrap="square" rtlCol="0">
            <a:spAutoFit/>
          </a:bodyPr>
          <a:p>
            <a:pPr marL="457200" indent="-457200" algn="just" latinLnBrk="0">
              <a:lnSpc>
                <a:spcPct val="130000"/>
              </a:lnSpc>
              <a:spcAft>
                <a:spcPts val="600"/>
              </a:spcAft>
              <a:buFont typeface="Wingdings" panose="05000000000000000000" charset="0"/>
              <a:buChar char="Ø"/>
            </a:pPr>
            <a:r>
              <a:rPr lang="zh-CN" sz="2800"/>
              <a:t>学科地位：</a:t>
            </a:r>
            <a:endParaRPr lang="zh-CN" sz="2400"/>
          </a:p>
          <a:p>
            <a:pPr marL="342900" indent="609600" algn="just" latinLnBrk="0">
              <a:lnSpc>
                <a:spcPct val="130000"/>
              </a:lnSpc>
              <a:buFont typeface="Arial" panose="020B0604020202020204" pitchFamily="34" charset="0"/>
              <a:buChar char="•"/>
              <a:extLst>
                <a:ext uri="{35155182-B16C-46BC-9424-99874614C6A1}">
                  <wpsdc:indentchars xmlns:wpsdc="http://www.wps.cn/officeDocument/2017/drawingmlCustomData" val="200" checksum="4158780845"/>
                </a:ext>
              </a:extLst>
            </a:pPr>
            <a:r>
              <a:rPr lang="zh-CN" sz="2400"/>
              <a:t>在德国，教育学一直被赋予培养完整人格的崇高使命，涉及非常复杂和专业的过程和领域，所以在德国，教育学很早就被视为一门独立的学科。美国历史前期，教育主要是继承英国的传统，被认为是完全私人的事情，所以教师职业被认为是不需要具备多高的专业知识和智力水平就可以胜任的工作。</a:t>
            </a:r>
            <a:endParaRPr lang="zh-CN" sz="2400"/>
          </a:p>
          <a:p>
            <a:pPr marL="342900" indent="609600" algn="just" latinLnBrk="0">
              <a:lnSpc>
                <a:spcPct val="130000"/>
              </a:lnSpc>
              <a:buFont typeface="Arial" panose="020B0604020202020204" pitchFamily="34" charset="0"/>
              <a:buChar char="•"/>
              <a:extLst>
                <a:ext uri="{35155182-B16C-46BC-9424-99874614C6A1}">
                  <wpsdc:indentchars xmlns:wpsdc="http://www.wps.cn/officeDocument/2017/drawingmlCustomData" val="200" checksum="4158780845"/>
                </a:ext>
              </a:extLst>
            </a:pPr>
            <a:r>
              <a:rPr lang="zh-CN" sz="2400"/>
              <a:t>在美国，教育没有一个能够一以贯之的主导思想和主线，因此教育沦落为社会、政治、经济等的工具，地位一直比较低下。从19世纪末开始，为了提高教育学科的地位，美国的教育研究者积极引入实证主义和科学主义的思想，教育积极吸纳物理学 等自然科学的研究方法，将行为主义心理学作为自己的学科基础，教育学几乎沦为行为主义心理学在教育领域的应用。</a:t>
            </a:r>
            <a:endParaRPr lang="zh-CN" sz="24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专题二 教育学的历史发展</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0" name="文本框 19"/>
          <p:cNvSpPr txBox="1"/>
          <p:nvPr/>
        </p:nvSpPr>
        <p:spPr>
          <a:xfrm>
            <a:off x="-114300" y="847725"/>
            <a:ext cx="6926580" cy="650875"/>
          </a:xfrm>
          <a:prstGeom prst="rect">
            <a:avLst/>
          </a:prstGeom>
          <a:noFill/>
        </p:spPr>
        <p:txBody>
          <a:bodyPr wrap="none" rtlCol="0" anchor="t">
            <a:spAutoFit/>
          </a:bodyPr>
          <a:p>
            <a:pPr marL="342900" algn="just" defTabSz="914400" eaLnBrk="1" hangingPunct="1">
              <a:lnSpc>
                <a:spcPct val="130000"/>
              </a:lnSpc>
              <a:buFont typeface="Wingdings" panose="05000000000000000000" charset="0"/>
            </a:pPr>
            <a:r>
              <a:rPr lang="zh-CN" altLang="en-US" sz="2800" b="1">
                <a:latin typeface="+mn-lt"/>
                <a:ea typeface="+mn-ea"/>
                <a:sym typeface="+mn-ea"/>
              </a:rPr>
              <a:t>（二）两种教育学范式的相互学习和借鉴</a:t>
            </a:r>
            <a:endParaRPr lang="zh-CN" altLang="en-US"/>
          </a:p>
        </p:txBody>
      </p:sp>
      <p:sp>
        <p:nvSpPr>
          <p:cNvPr id="2" name="文本框 1"/>
          <p:cNvSpPr txBox="1"/>
          <p:nvPr/>
        </p:nvSpPr>
        <p:spPr>
          <a:xfrm>
            <a:off x="217805" y="1576070"/>
            <a:ext cx="11515090" cy="4983480"/>
          </a:xfrm>
          <a:prstGeom prst="rect">
            <a:avLst/>
          </a:prstGeom>
          <a:noFill/>
        </p:spPr>
        <p:txBody>
          <a:bodyPr wrap="square" rtlCol="0">
            <a:spAutoFit/>
          </a:bodyPr>
          <a:p>
            <a:pPr indent="0" algn="just" latinLnBrk="0">
              <a:lnSpc>
                <a:spcPct val="140000"/>
              </a:lnSpc>
              <a:spcAft>
                <a:spcPts val="1200"/>
              </a:spcAft>
            </a:pPr>
            <a:r>
              <a:rPr lang="zh-CN" altLang="en-US" sz="2800" b="1">
                <a:sym typeface="+mn-ea"/>
              </a:rPr>
              <a:t>美国教育学范式对德国教育发展的影响：</a:t>
            </a:r>
            <a:endParaRPr lang="zh-CN" altLang="en-US" sz="2800" b="1">
              <a:sym typeface="+mn-ea"/>
            </a:endParaRPr>
          </a:p>
          <a:p>
            <a:pPr indent="609600" algn="just" latinLnBrk="0">
              <a:lnSpc>
                <a:spcPct val="140000"/>
              </a:lnSpc>
              <a:extLst>
                <a:ext uri="{35155182-B16C-46BC-9424-99874614C6A1}">
                  <wpsdc:indentchars xmlns:wpsdc="http://www.wps.cn/officeDocument/2017/drawingmlCustomData" val="200" checksum="4158780845"/>
                </a:ext>
              </a:extLst>
            </a:pPr>
            <a:r>
              <a:rPr lang="zh-CN" altLang="en-US" sz="2400">
                <a:sym typeface="+mn-ea"/>
              </a:rPr>
              <a:t>从20世纪中叶开始，美国教育学被引入德国后，促使德国教育学开始关注社会、经济等现实因素及民主、自由等现代价值。</a:t>
            </a:r>
            <a:endParaRPr lang="zh-CN" altLang="en-US" sz="2400">
              <a:sym typeface="+mn-ea"/>
            </a:endParaRPr>
          </a:p>
          <a:p>
            <a:pPr marL="342900" indent="0" algn="just" latinLnBrk="0">
              <a:lnSpc>
                <a:spcPct val="140000"/>
              </a:lnSpc>
              <a:buFont typeface="Arial" panose="020B0604020202020204" pitchFamily="34" charset="0"/>
              <a:buNone/>
            </a:pPr>
            <a:r>
              <a:rPr lang="zh-CN" altLang="en-US" sz="2400" b="1">
                <a:sym typeface="+mn-ea"/>
              </a:rPr>
              <a:t>  引入的背景：</a:t>
            </a:r>
            <a:endParaRPr lang="zh-CN" altLang="en-US" sz="2400" b="1">
              <a:sym typeface="+mn-ea"/>
            </a:endParaRPr>
          </a:p>
          <a:p>
            <a:pPr marL="342900" indent="508000" algn="just" latinLnBrk="0">
              <a:lnSpc>
                <a:spcPct val="140000"/>
              </a:lnSpc>
              <a:buFont typeface="Arial" panose="020B0604020202020204" pitchFamily="34" charset="0"/>
              <a:buChar char="•"/>
              <a:extLst>
                <a:ext uri="{35155182-B16C-46BC-9424-99874614C6A1}">
                  <wpsdc:indentchars xmlns:wpsdc="http://www.wps.cn/officeDocument/2017/drawingmlCustomData" val="200" checksum="282533468"/>
                </a:ext>
              </a:extLst>
            </a:pPr>
            <a:r>
              <a:rPr lang="zh-CN" altLang="en-US" sz="2000">
                <a:sym typeface="+mn-ea"/>
              </a:rPr>
              <a:t>为贯彻</a:t>
            </a:r>
            <a:r>
              <a:rPr lang="zh-CN" altLang="en-US" sz="2000">
                <a:sym typeface="+mn-ea"/>
              </a:rPr>
              <a:t>1945年8月2日签订的</a:t>
            </a:r>
            <a:r>
              <a:rPr lang="zh-CN" altLang="en-US" sz="2000">
                <a:sym typeface="+mn-ea"/>
              </a:rPr>
              <a:t>《波茨坦协定》的精神，美国在“二战”后不久就派出赴德教育代表团对德国的教育进行考察，美国占领当局对德国进行了民主化的再教育，试图在德国推行一种民主主义教育理念，即民主不仅是一种政府形式，而且是一种生活方式、一种交流经验的方式。</a:t>
            </a:r>
            <a:endParaRPr lang="zh-CN" altLang="en-US" sz="2000">
              <a:sym typeface="+mn-ea"/>
            </a:endParaRPr>
          </a:p>
          <a:p>
            <a:pPr marL="342900" indent="508000" algn="just" latinLnBrk="0">
              <a:lnSpc>
                <a:spcPct val="140000"/>
              </a:lnSpc>
              <a:buFont typeface="Arial" panose="020B0604020202020204" pitchFamily="34" charset="0"/>
              <a:buChar char="•"/>
              <a:extLst>
                <a:ext uri="{35155182-B16C-46BC-9424-99874614C6A1}">
                  <wpsdc:indentchars xmlns:wpsdc="http://www.wps.cn/officeDocument/2017/drawingmlCustomData" val="200" checksum="282533468"/>
                </a:ext>
              </a:extLst>
            </a:pPr>
            <a:r>
              <a:rPr lang="zh-CN" altLang="en-US" sz="2000">
                <a:sym typeface="+mn-ea"/>
              </a:rPr>
              <a:t>1968年，联邦德国爆发了由各大学学生和部分中学生参加的学生抗议运动，随着学生运动的兴起和全社会对教育民主化的呼吁，精神科学教育学的那种“教育目的指示着生活方式，同时又产生于教育上完整无损的生活方式”的循环，在20世纪60年代已经很少有人相信了。</a:t>
            </a:r>
            <a:endParaRPr lang="zh-CN" altLang="en-US" sz="2000">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专题二 教育学的历史发展</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328295" y="1541780"/>
            <a:ext cx="11536045" cy="5259070"/>
          </a:xfrm>
          <a:prstGeom prst="rect">
            <a:avLst/>
          </a:prstGeom>
          <a:noFill/>
        </p:spPr>
        <p:txBody>
          <a:bodyPr wrap="square" rtlCol="0">
            <a:spAutoFit/>
          </a:bodyPr>
          <a:p>
            <a:pPr indent="609600" algn="just" latinLnBrk="0">
              <a:lnSpc>
                <a:spcPct val="140000"/>
              </a:lnSpc>
              <a:extLst>
                <a:ext uri="{35155182-B16C-46BC-9424-99874614C6A1}">
                  <wpsdc:indentchars xmlns:wpsdc="http://www.wps.cn/officeDocument/2017/drawingmlCustomData" val="200" checksum="4158780845"/>
                </a:ext>
              </a:extLst>
            </a:pPr>
            <a:r>
              <a:rPr lang="zh-CN" altLang="en-US" sz="2400">
                <a:sym typeface="+mn-ea"/>
              </a:rPr>
              <a:t>美国对德国教育改造、20 世纪60年代逐渐兴起的学生运动浪潮以及苏联卫星上天和</a:t>
            </a:r>
            <a:r>
              <a:rPr lang="en-US" altLang="zh-CN" sz="2400">
                <a:sym typeface="+mn-ea"/>
              </a:rPr>
              <a:t>1964</a:t>
            </a:r>
            <a:r>
              <a:rPr lang="zh-CN" altLang="en-US" sz="2400">
                <a:sym typeface="+mn-ea"/>
              </a:rPr>
              <a:t>年德国学者皮希特（</a:t>
            </a:r>
            <a:r>
              <a:rPr lang="en-US" altLang="zh-CN" sz="2400">
                <a:sym typeface="+mn-ea"/>
              </a:rPr>
              <a:t>Georg Picht</a:t>
            </a:r>
            <a:r>
              <a:rPr lang="zh-CN" altLang="en-US" sz="2400">
                <a:sym typeface="+mn-ea"/>
              </a:rPr>
              <a:t>）《德国的教育灾难》等，激发了社会各界对教育问题的关注和对教育改革的热情。出现了罗特（Heinich Roth）所谓的“教育研究的现实主义转向”和布列钦卡的经验性研究等理论。</a:t>
            </a:r>
            <a:endParaRPr lang="zh-CN" altLang="en-US" sz="2400">
              <a:sym typeface="+mn-ea"/>
            </a:endParaRPr>
          </a:p>
          <a:p>
            <a:pPr indent="609600" algn="just" latinLnBrk="0">
              <a:lnSpc>
                <a:spcPct val="140000"/>
              </a:lnSpc>
              <a:extLst>
                <a:ext uri="{35155182-B16C-46BC-9424-99874614C6A1}">
                  <wpsdc:indentchars xmlns:wpsdc="http://www.wps.cn/officeDocument/2017/drawingmlCustomData" val="200" checksum="4158780845"/>
                </a:ext>
              </a:extLst>
            </a:pPr>
            <a:r>
              <a:rPr lang="zh-CN" altLang="en-US" sz="2400">
                <a:sym typeface="+mn-ea"/>
              </a:rPr>
              <a:t>对美国教育学引入德国起重要推 动作用的教育家是罗特。罗特于1968 年发表了《德国教学计划仍然适合吗?》(Simen die Deusctlen Lhrplane Noch?)一文，认为需要立即引入美国的课程论以解决当前德国教育领域的问题。他指出，传统的德国教育学和教学论中的核心概念“化育”过于理想化和不切实际，对于解决现实的教育问题没有任何意义，因此应该将其抛弃，引入更加客观和科学的美国课程论中常用的学习、课程标准等概念。</a:t>
            </a:r>
            <a:endParaRPr lang="zh-CN" altLang="en-US" sz="2400">
              <a:sym typeface="+mn-ea"/>
            </a:endParaRPr>
          </a:p>
        </p:txBody>
      </p:sp>
      <p:sp>
        <p:nvSpPr>
          <p:cNvPr id="4" name="文本框 3"/>
          <p:cNvSpPr txBox="1"/>
          <p:nvPr/>
        </p:nvSpPr>
        <p:spPr>
          <a:xfrm>
            <a:off x="0" y="847725"/>
            <a:ext cx="8298180" cy="694055"/>
          </a:xfrm>
          <a:prstGeom prst="rect">
            <a:avLst/>
          </a:prstGeom>
          <a:noFill/>
        </p:spPr>
        <p:txBody>
          <a:bodyPr wrap="none" rtlCol="0" anchor="t">
            <a:spAutoFit/>
          </a:bodyPr>
          <a:p>
            <a:pPr marL="342900" algn="just" defTabSz="914400" eaLnBrk="1" hangingPunct="1">
              <a:lnSpc>
                <a:spcPct val="140000"/>
              </a:lnSpc>
              <a:buFont typeface="Arial" panose="020B0604020202020204" pitchFamily="34" charset="0"/>
            </a:pPr>
            <a:r>
              <a:rPr lang="zh-CN" altLang="en-US" sz="2800" b="1">
                <a:latin typeface="+mn-lt"/>
                <a:ea typeface="+mn-ea"/>
                <a:sym typeface="+mn-ea"/>
              </a:rPr>
              <a:t>美国教育学范式引入德国过程中出现的重要思想</a:t>
            </a:r>
            <a:r>
              <a:rPr lang="zh-CN" altLang="en-US" sz="2400" b="1">
                <a:latin typeface="+mn-lt"/>
                <a:ea typeface="+mn-ea"/>
                <a:sym typeface="+mn-ea"/>
              </a:rPr>
              <a:t>：</a:t>
            </a:r>
            <a:endParaRPr lang="zh-CN" altLang="en-US" sz="2400" b="1">
              <a:latin typeface="+mn-lt"/>
              <a:ea typeface="+mn-ea"/>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专题二 教育学的历史发展</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102235" y="1611630"/>
            <a:ext cx="11439525" cy="4399915"/>
          </a:xfrm>
          <a:prstGeom prst="rect">
            <a:avLst/>
          </a:prstGeom>
          <a:noFill/>
        </p:spPr>
        <p:txBody>
          <a:bodyPr wrap="square" rtlCol="0">
            <a:spAutoFit/>
          </a:bodyPr>
          <a:p>
            <a:pPr marL="342900" indent="508000" algn="just" latinLnBrk="0">
              <a:lnSpc>
                <a:spcPct val="140000"/>
              </a:lnSpc>
              <a:buFont typeface="Wingdings" panose="05000000000000000000" charset="0"/>
              <a:buChar char="Ø"/>
              <a:extLst>
                <a:ext uri="{35155182-B16C-46BC-9424-99874614C6A1}">
                  <wpsdc:indentchars xmlns:wpsdc="http://www.wps.cn/officeDocument/2017/drawingmlCustomData" val="200" checksum="282533468"/>
                </a:ext>
              </a:extLst>
            </a:pPr>
            <a:r>
              <a:rPr lang="zh-CN" sz="2000">
                <a:sym typeface="+mn-ea"/>
              </a:rPr>
              <a:t>美国的课程论研究成为20世纪60年代末、70年代德国教育领域中一个新兴却引起了广泛关注的领域，一些专门研究课程的组织得以建立，如克拉夫基( Wolfgang Klafki)领导的“以学校为基础的课程开发”团队，把课程视为由课程专家和教师共同开发和制定的，尝试发挥教师在课程开发过程中的积极作用，并将行动研究引入课程开发过程中。此外，德国的许多大学和出版机构也以美国的教科书为蓝本，出版了一系列教科书。</a:t>
            </a:r>
            <a:endParaRPr lang="zh-CN" sz="2000">
              <a:sym typeface="+mn-ea"/>
            </a:endParaRPr>
          </a:p>
          <a:p>
            <a:pPr marL="342900" indent="508000" algn="just" latinLnBrk="0">
              <a:lnSpc>
                <a:spcPct val="140000"/>
              </a:lnSpc>
              <a:buFont typeface="Wingdings" panose="05000000000000000000" charset="0"/>
              <a:buChar char="Ø"/>
              <a:extLst>
                <a:ext uri="{35155182-B16C-46BC-9424-99874614C6A1}">
                  <wpsdc:indentchars xmlns:wpsdc="http://www.wps.cn/officeDocument/2017/drawingmlCustomData" val="200" checksum="282533468"/>
                </a:ext>
              </a:extLst>
            </a:pPr>
            <a:r>
              <a:rPr lang="zh-CN" altLang="en-US" sz="2000">
                <a:sym typeface="+mn-ea"/>
              </a:rPr>
              <a:t>20世纪60年代末、70年代，受美国教育学的影响，人们一度对德国教育学提出质疑，认为美国教育学更能吸收学校、行政、教师教育等方面的新理论和新成就，更能满足实践的要求。德国教育学也发生了一些变化：</a:t>
            </a:r>
            <a:r>
              <a:rPr lang="zh-CN" sz="2000">
                <a:sym typeface="+mn-ea"/>
              </a:rPr>
              <a:t>德国教育学者接受了美国教育学者对其在处理与国家关系时过于被动的批评，认为教育学必须具有批判性， 当国家政策不适合教育学的信念也不适合学生需要时，就应该抵制。此外，经验性研究在德国教育学中也得到了一定程度的重视。</a:t>
            </a:r>
            <a:endParaRPr lang="zh-CN" sz="2000">
              <a:sym typeface="+mn-ea"/>
            </a:endParaRPr>
          </a:p>
        </p:txBody>
      </p:sp>
      <p:sp>
        <p:nvSpPr>
          <p:cNvPr id="3" name="文本框 2"/>
          <p:cNvSpPr txBox="1"/>
          <p:nvPr/>
        </p:nvSpPr>
        <p:spPr>
          <a:xfrm>
            <a:off x="0" y="847725"/>
            <a:ext cx="7231380" cy="694055"/>
          </a:xfrm>
          <a:prstGeom prst="rect">
            <a:avLst/>
          </a:prstGeom>
          <a:noFill/>
        </p:spPr>
        <p:txBody>
          <a:bodyPr wrap="none" rtlCol="0" anchor="t">
            <a:spAutoFit/>
          </a:bodyPr>
          <a:p>
            <a:pPr marL="342900" algn="just" defTabSz="914400" eaLnBrk="1" hangingPunct="1">
              <a:lnSpc>
                <a:spcPct val="140000"/>
              </a:lnSpc>
              <a:buFont typeface="Arial" panose="020B0604020202020204" pitchFamily="34" charset="0"/>
            </a:pPr>
            <a:r>
              <a:rPr lang="zh-CN" altLang="en-US" sz="2800" b="1">
                <a:latin typeface="+mn-lt"/>
                <a:ea typeface="+mn-ea"/>
                <a:sym typeface="+mn-ea"/>
              </a:rPr>
              <a:t>美国教育学范式引入对德国教育学的影响</a:t>
            </a:r>
            <a:r>
              <a:rPr lang="zh-CN" altLang="en-US" sz="2400" b="1">
                <a:latin typeface="+mn-lt"/>
                <a:ea typeface="+mn-ea"/>
                <a:sym typeface="+mn-ea"/>
              </a:rPr>
              <a:t>：</a:t>
            </a:r>
            <a:endParaRPr lang="zh-CN" altLang="en-US" sz="2400" b="1">
              <a:latin typeface="+mn-lt"/>
              <a:ea typeface="+mn-ea"/>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专题二 教育学的历史发展</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420370" y="1009650"/>
            <a:ext cx="12313285" cy="5688965"/>
          </a:xfrm>
          <a:prstGeom prst="rect">
            <a:avLst/>
          </a:prstGeom>
          <a:noFill/>
        </p:spPr>
        <p:txBody>
          <a:bodyPr wrap="square" rtlCol="0">
            <a:spAutoFit/>
          </a:bodyPr>
          <a:p>
            <a:pPr marL="685800" indent="711200" algn="just" latinLnBrk="0">
              <a:lnSpc>
                <a:spcPct val="130000"/>
              </a:lnSpc>
              <a:buFont typeface="Wingdings" panose="05000000000000000000" charset="0"/>
              <a:buChar char="Ø"/>
              <a:extLst>
                <a:ext uri="{35155182-B16C-46BC-9424-99874614C6A1}">
                  <wpsdc:indentchars xmlns:wpsdc="http://www.wps.cn/officeDocument/2017/drawingmlCustomData" val="200" checksum="3773799597"/>
                </a:ext>
              </a:extLst>
            </a:pPr>
            <a:r>
              <a:rPr lang="zh-CN" sz="2800">
                <a:sym typeface="+mn-ea"/>
              </a:rPr>
              <a:t>20世纪60年代后，德国教育学的一个突出变化是其对自由和民主理念的吸收和接纳。</a:t>
            </a:r>
            <a:endParaRPr lang="zh-CN" sz="2800">
              <a:sym typeface="+mn-ea"/>
            </a:endParaRPr>
          </a:p>
          <a:p>
            <a:pPr marL="685800" indent="711200" algn="just" latinLnBrk="0">
              <a:lnSpc>
                <a:spcPct val="130000"/>
              </a:lnSpc>
              <a:buFont typeface="Wingdings" panose="05000000000000000000" charset="0"/>
              <a:buChar char="Ø"/>
              <a:extLst>
                <a:ext uri="{35155182-B16C-46BC-9424-99874614C6A1}">
                  <wpsdc:indentchars xmlns:wpsdc="http://www.wps.cn/officeDocument/2017/drawingmlCustomData" val="200" checksum="3773799597"/>
                </a:ext>
              </a:extLst>
            </a:pPr>
            <a:r>
              <a:rPr lang="zh-CN" sz="2800">
                <a:sym typeface="+mn-ea"/>
              </a:rPr>
              <a:t>20世纪60年代后，德国教育学的另个发展倾向是对经验性研究的关注，其中以哥廷根大学教育学家罗特所倡导的教育学的“实在转向”和布列钦卡的经验性研究最为著名。在罗特看来，教育学的哲学方法、历史方法和解释学方法已经进行了足够的探讨，而新的认识只有期待经验性的学科如生物学、心理学和社会学。布列钦卡的“ 元教育学”研究在经验教育学中具有一种特殊的地位。他建构了一条从教育学到教育科学之路，即对规范的、科学的知识形式加以区分，进而将它们分化为经验的知识形式、实践的知识形式和教育哲学的知识形式。</a:t>
            </a:r>
            <a:endParaRPr lang="zh-CN" sz="2800">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专题二 教育学的历史发展</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420370" y="1207135"/>
            <a:ext cx="12313285" cy="5128895"/>
          </a:xfrm>
          <a:prstGeom prst="rect">
            <a:avLst/>
          </a:prstGeom>
          <a:noFill/>
        </p:spPr>
        <p:txBody>
          <a:bodyPr wrap="square" rtlCol="0">
            <a:spAutoFit/>
          </a:bodyPr>
          <a:p>
            <a:pPr marL="685800" indent="711200" algn="just" latinLnBrk="0">
              <a:lnSpc>
                <a:spcPct val="130000"/>
              </a:lnSpc>
              <a:buFont typeface="Wingdings" panose="05000000000000000000" charset="0"/>
              <a:buNone/>
              <a:extLst>
                <a:ext uri="{35155182-B16C-46BC-9424-99874614C6A1}">
                  <wpsdc:indentchars xmlns:wpsdc="http://www.wps.cn/officeDocument/2017/drawingmlCustomData" val="200" checksum="3773799597"/>
                </a:ext>
              </a:extLst>
            </a:pPr>
            <a:r>
              <a:rPr lang="zh-CN" sz="2800">
                <a:sym typeface="+mn-ea"/>
              </a:rPr>
              <a:t>虽然美国教育学于20世纪60年代末、70年代在德国产生了广泛影响，形成了声势浩大的教育改革运动，但是美国教育学的热潮在德国仅仅经历了非常短暂的繁荣时期就衰落了，其中原因非常复杂。首先，美国教育学建基于美国的实用主义文化和哲学传统与德国深厚的人文主义传统相背离。其次，在对美国教育学的热情稍微退却之后，德国教育研究者发现美国教育学存在诸多弊病。再次，20世纪70年代后，随着人本主义思潮的兴起，人们越来越关注于人的整体发展。德国教育研究者开始客观地审视自身的教育学。因此，德国教育学在20世纪80年代再次复兴，而美国教育学的热潮逐渐消逝。</a:t>
            </a:r>
            <a:endParaRPr lang="zh-CN" sz="2800">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专题二 教育学的历史发展</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248285" y="1093470"/>
            <a:ext cx="11515090" cy="5009515"/>
          </a:xfrm>
          <a:prstGeom prst="rect">
            <a:avLst/>
          </a:prstGeom>
          <a:noFill/>
        </p:spPr>
        <p:txBody>
          <a:bodyPr wrap="square" rtlCol="0">
            <a:spAutoFit/>
          </a:bodyPr>
          <a:p>
            <a:pPr indent="0" algn="just" latinLnBrk="0">
              <a:lnSpc>
                <a:spcPct val="140000"/>
              </a:lnSpc>
              <a:spcAft>
                <a:spcPts val="1200"/>
              </a:spcAft>
            </a:pPr>
            <a:r>
              <a:rPr lang="zh-CN" altLang="en-US" sz="2400" b="1">
                <a:sym typeface="+mn-ea"/>
              </a:rPr>
              <a:t>德国教育学范式对美国教育发展的影响：</a:t>
            </a:r>
            <a:endParaRPr lang="zh-CN" altLang="en-US" sz="2400" b="1">
              <a:sym typeface="+mn-ea"/>
            </a:endParaRPr>
          </a:p>
          <a:p>
            <a:pPr indent="609600" algn="just" latinLnBrk="0">
              <a:lnSpc>
                <a:spcPct val="150000"/>
              </a:lnSpc>
              <a:extLst>
                <a:ext uri="{35155182-B16C-46BC-9424-99874614C6A1}">
                  <wpsdc:indentchars xmlns:wpsdc="http://www.wps.cn/officeDocument/2017/drawingmlCustomData" val="200" checksum="4158780845"/>
                </a:ext>
              </a:extLst>
            </a:pPr>
            <a:r>
              <a:rPr lang="zh-CN" altLang="en-US" sz="2400" b="1">
                <a:sym typeface="+mn-ea"/>
              </a:rPr>
              <a:t> 美国</a:t>
            </a:r>
            <a:r>
              <a:rPr lang="zh-CN" altLang="en-US" sz="2400" b="1">
                <a:sym typeface="+mn-ea"/>
              </a:rPr>
              <a:t>学习</a:t>
            </a:r>
            <a:r>
              <a:rPr lang="zh-CN" altLang="en-US" sz="2400" b="1">
                <a:sym typeface="+mn-ea"/>
              </a:rPr>
              <a:t>德国教育学的两次浪潮：</a:t>
            </a:r>
            <a:endParaRPr lang="zh-CN" altLang="en-US" sz="2400" b="1">
              <a:sym typeface="+mn-ea"/>
            </a:endParaRPr>
          </a:p>
          <a:p>
            <a:pPr marL="342900" indent="508000" algn="just" latinLnBrk="0">
              <a:lnSpc>
                <a:spcPct val="150000"/>
              </a:lnSpc>
              <a:buFont typeface="Wingdings" panose="05000000000000000000" charset="0"/>
              <a:buChar char="Ø"/>
              <a:extLst>
                <a:ext uri="{35155182-B16C-46BC-9424-99874614C6A1}">
                  <wpsdc:indentchars xmlns:wpsdc="http://www.wps.cn/officeDocument/2017/drawingmlCustomData" val="200" checksum="282533468"/>
                </a:ext>
              </a:extLst>
            </a:pPr>
            <a:r>
              <a:rPr lang="zh-CN" altLang="en-US" sz="2000">
                <a:sym typeface="+mn-ea"/>
              </a:rPr>
              <a:t>从美国教育发展史来看，早在19世纪中叶美国就开始大举向德国学习先进的教育思想和理念，这种学习的势头一直持续到20世纪初期。</a:t>
            </a:r>
            <a:endParaRPr lang="zh-CN" altLang="en-US" sz="2000">
              <a:sym typeface="+mn-ea"/>
            </a:endParaRPr>
          </a:p>
          <a:p>
            <a:pPr marL="342900" indent="508000" algn="just" latinLnBrk="0">
              <a:lnSpc>
                <a:spcPct val="150000"/>
              </a:lnSpc>
              <a:buFont typeface="Wingdings" panose="05000000000000000000" charset="0"/>
              <a:buChar char="Ø"/>
              <a:extLst>
                <a:ext uri="{35155182-B16C-46BC-9424-99874614C6A1}">
                  <wpsdc:indentchars xmlns:wpsdc="http://www.wps.cn/officeDocument/2017/drawingmlCustomData" val="200" checksum="282533468"/>
                </a:ext>
              </a:extLst>
            </a:pPr>
            <a:r>
              <a:rPr lang="zh-CN" altLang="en-US" sz="2000">
                <a:sym typeface="+mn-ea"/>
              </a:rPr>
              <a:t>“二战”结束后，美国教育迅速向世界各国扩张，弊端也越来越明晰地体现出来。美国学者再次注意到德国思想和教育的深刻内蕴，于是德国教育思想再次影响到美国，首先体现在德国哲学思想对美国教育的影响上，主要是法兰克福学派和现象学等哲学思想对美国教育思想的影响。</a:t>
            </a:r>
            <a:r>
              <a:rPr lang="zh-CN" altLang="en-US" sz="2000">
                <a:sym typeface="+mn-ea"/>
              </a:rPr>
              <a:t>20世纪70年代后，随着美国教育研究范式和课程研究范式的变化，在20世纪初期几乎被弃之不用的教育词语如</a:t>
            </a:r>
            <a:r>
              <a:rPr lang="en-US" altLang="zh-CN" sz="2000">
                <a:sym typeface="+mn-ea"/>
              </a:rPr>
              <a:t>“</a:t>
            </a:r>
            <a:r>
              <a:rPr lang="zh-CN" altLang="en-US" sz="2000">
                <a:sym typeface="+mn-ea"/>
              </a:rPr>
              <a:t>pedagogy"等重新进入美国教育研究领域。</a:t>
            </a:r>
            <a:r>
              <a:rPr lang="zh-CN" altLang="en-US" sz="2000">
                <a:sym typeface="+mn-ea"/>
              </a:rPr>
              <a:t>尤其随着20世纪90年代有关教学论与课程论的国际对话的开展，美国些学者才再次有意识地关注德国的教育思想。</a:t>
            </a:r>
            <a:endParaRPr lang="zh-CN" altLang="en-US" sz="2000">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专题二 教育学的历史发展</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213995" y="1052830"/>
            <a:ext cx="11763375" cy="5080000"/>
          </a:xfrm>
          <a:prstGeom prst="rect">
            <a:avLst/>
          </a:prstGeom>
          <a:noFill/>
        </p:spPr>
        <p:txBody>
          <a:bodyPr wrap="square" rtlCol="0">
            <a:spAutoFit/>
          </a:bodyPr>
          <a:p>
            <a:pPr indent="609600" algn="just" latinLnBrk="0">
              <a:lnSpc>
                <a:spcPct val="140000"/>
              </a:lnSpc>
              <a:spcBef>
                <a:spcPts val="600"/>
              </a:spcBef>
              <a:spcAft>
                <a:spcPts val="600"/>
              </a:spcAft>
              <a:extLst>
                <a:ext uri="{35155182-B16C-46BC-9424-99874614C6A1}">
                  <wpsdc:indentchars xmlns:wpsdc="http://www.wps.cn/officeDocument/2017/drawingmlCustomData" val="200" checksum="4158780845"/>
                </a:ext>
              </a:extLst>
            </a:pPr>
            <a:r>
              <a:rPr lang="zh-CN" altLang="en-US" sz="2400" b="1">
                <a:sym typeface="+mn-ea"/>
              </a:rPr>
              <a:t>这两次重要的影响都未能使美国建立起类似于德国那样的教育学和教学论传统，而是依旧坚持自己的教育学和课程论传统，其中的原因非常复杂：</a:t>
            </a:r>
            <a:endParaRPr lang="zh-CN" altLang="en-US" sz="2400" b="1">
              <a:sym typeface="+mn-ea"/>
            </a:endParaRPr>
          </a:p>
          <a:p>
            <a:pPr marL="342900" indent="508000" algn="just" latinLnBrk="0">
              <a:lnSpc>
                <a:spcPct val="140000"/>
              </a:lnSpc>
              <a:buFont typeface="Arial" panose="020B0604020202020204" pitchFamily="34" charset="0"/>
              <a:buChar char="•"/>
              <a:extLst>
                <a:ext uri="{35155182-B16C-46BC-9424-99874614C6A1}">
                  <wpsdc:indentchars xmlns:wpsdc="http://www.wps.cn/officeDocument/2017/drawingmlCustomData" val="200" checksum="282533468"/>
                </a:ext>
              </a:extLst>
            </a:pPr>
            <a:r>
              <a:rPr lang="zh-CN" altLang="en-US" sz="2000">
                <a:sym typeface="+mn-ea"/>
              </a:rPr>
              <a:t>首先，教学论和课程论的建立是与教育管理体制紧密相连的。从教学论的作用来看，它具有整合、协调国家制定的课程和地方学校教学之间，以及中央集权的教师教有制度与地方学校教学之间的矛盾的作用。美国管理体制是分权的，</a:t>
            </a:r>
            <a:r>
              <a:rPr lang="zh-CN" altLang="en-US" sz="2000">
                <a:sym typeface="+mn-ea"/>
              </a:rPr>
              <a:t>不需要教学论来协调国家课程与地方学校教学之间的矛盾。</a:t>
            </a:r>
            <a:endParaRPr lang="zh-CN" altLang="en-US" sz="2000">
              <a:sym typeface="+mn-ea"/>
            </a:endParaRPr>
          </a:p>
          <a:p>
            <a:pPr marL="342900" indent="508000" algn="just" latinLnBrk="0">
              <a:lnSpc>
                <a:spcPct val="140000"/>
              </a:lnSpc>
              <a:buFont typeface="Arial" panose="020B0604020202020204" pitchFamily="34" charset="0"/>
              <a:buChar char="•"/>
              <a:extLst>
                <a:ext uri="{35155182-B16C-46BC-9424-99874614C6A1}">
                  <wpsdc:indentchars xmlns:wpsdc="http://www.wps.cn/officeDocument/2017/drawingmlCustomData" val="200" checksum="282533468"/>
                </a:ext>
              </a:extLst>
            </a:pPr>
            <a:r>
              <a:rPr lang="zh-CN" altLang="en-US" sz="2000">
                <a:sym typeface="+mn-ea"/>
              </a:rPr>
              <a:t>其次，从教学论和课程论的发展历程来看，教学论与德国深厚的新人文主义传统、思辨哲学等有着深刻的联系；而课程论与美国文化历吏中所积淀的实用主义、功利主义、理性主义、民主和自由等价值紧密相连，存在巨大的差异。</a:t>
            </a:r>
            <a:endParaRPr lang="zh-CN" altLang="en-US" sz="2000">
              <a:sym typeface="+mn-ea"/>
            </a:endParaRPr>
          </a:p>
          <a:p>
            <a:pPr marL="342900" indent="508000" algn="just" latinLnBrk="0">
              <a:lnSpc>
                <a:spcPct val="140000"/>
              </a:lnSpc>
              <a:buFont typeface="Arial" panose="020B0604020202020204" pitchFamily="34" charset="0"/>
              <a:buChar char="•"/>
              <a:extLst>
                <a:ext uri="{35155182-B16C-46BC-9424-99874614C6A1}">
                  <wpsdc:indentchars xmlns:wpsdc="http://www.wps.cn/officeDocument/2017/drawingmlCustomData" val="200" checksum="282533468"/>
                </a:ext>
              </a:extLst>
            </a:pPr>
            <a:r>
              <a:rPr lang="zh-CN" altLang="en-US" sz="2000">
                <a:sym typeface="+mn-ea"/>
              </a:rPr>
              <a:t>最后，20 世纪初期美国开始创建适合于自己的教有范式，而不是简单地学习德国经验。此外， 随着20世纪两次世界大战的爆发，德国对外的入侵使得美国人对于德国教育的兴趣逐渐降低，而且</a:t>
            </a:r>
            <a:r>
              <a:rPr lang="en-US" altLang="zh-CN" sz="2000">
                <a:sym typeface="+mn-ea"/>
              </a:rPr>
              <a:t>20</a:t>
            </a:r>
            <a:r>
              <a:rPr lang="zh-CN" altLang="en-US" sz="2000">
                <a:sym typeface="+mn-ea"/>
              </a:rPr>
              <a:t>世纪的德国教育家认为德国的教育思想是落后的。</a:t>
            </a:r>
            <a:endParaRPr lang="zh-CN" altLang="en-US" sz="2000">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专题二 教育学的历史发展</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482600" y="913765"/>
            <a:ext cx="11236325" cy="5413375"/>
          </a:xfrm>
          <a:prstGeom prst="rect">
            <a:avLst/>
          </a:prstGeom>
          <a:noFill/>
        </p:spPr>
        <p:txBody>
          <a:bodyPr wrap="square" rtlCol="0">
            <a:spAutoFit/>
          </a:bodyPr>
          <a:p>
            <a:pPr indent="0" algn="just" latinLnBrk="0">
              <a:lnSpc>
                <a:spcPct val="140000"/>
              </a:lnSpc>
              <a:spcBef>
                <a:spcPts val="600"/>
              </a:spcBef>
              <a:spcAft>
                <a:spcPts val="600"/>
              </a:spcAft>
            </a:pPr>
            <a:r>
              <a:rPr lang="zh-CN" altLang="en-US" sz="2400" b="1">
                <a:sym typeface="+mn-ea"/>
              </a:rPr>
              <a:t>两范式间的相互学习与交流：</a:t>
            </a:r>
            <a:endParaRPr lang="zh-CN" altLang="en-US" sz="2400" b="1">
              <a:sym typeface="+mn-ea"/>
            </a:endParaRPr>
          </a:p>
          <a:p>
            <a:pPr indent="609600" algn="just" latinLnBrk="0">
              <a:lnSpc>
                <a:spcPct val="140000"/>
              </a:lnSpc>
              <a:spcBef>
                <a:spcPts val="600"/>
              </a:spcBef>
              <a:spcAft>
                <a:spcPts val="600"/>
              </a:spcAft>
              <a:extLst>
                <a:ext uri="{35155182-B16C-46BC-9424-99874614C6A1}">
                  <wpsdc:indentchars xmlns:wpsdc="http://www.wps.cn/officeDocument/2017/drawingmlCustomData" val="200" checksum="4158780845"/>
                </a:ext>
              </a:extLst>
            </a:pPr>
            <a:r>
              <a:rPr lang="zh-CN" altLang="en-US" sz="2400">
                <a:sym typeface="+mn-ea"/>
              </a:rPr>
              <a:t>到20世纪90年代，已经开始出现两种传统之间的互相交流和吸收，而不再是一方单方面地向另一方学习。现在，两种传统之间的对话仍在继续，已经取得了很大的成功，并产生了跨大西洋之间的合作。1990 年，在挪威的奥斯陆大学举办了一次教学论和课程论关系的研讨会，会议的成果之一是成立了 “教学论与课程论研讨小组”，成果之二是用英文发表了两本探讨教学论与课程论关系的书籍：《课程论与教学论:一个国际性对话》、《教师作为反思性实践者:德国教学论传统》。此后，一些重要的国际期刊如《课程研究》等陆续刊载了一些有关教学论及教学论与课程论关系的文章，这些成果及相关文章促进了欧陆教育学研究者和英美教育学者之间的对话，促进了两种教育范式之间的相互交流和合作。</a:t>
            </a:r>
            <a:endParaRPr lang="zh-CN" altLang="en-US" sz="2400">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9"/>
          <p:cNvSpPr/>
          <p:nvPr/>
        </p:nvSpPr>
        <p:spPr>
          <a:xfrm>
            <a:off x="461645" y="368935"/>
            <a:ext cx="9160820" cy="773430"/>
          </a:xfrm>
          <a:prstGeom prst="roundRect">
            <a:avLst>
              <a:gd name="adj" fmla="val 50000"/>
            </a:avLst>
          </a:prstGeom>
          <a:solidFill>
            <a:srgbClr val="F4EDD1"/>
          </a:solidFill>
          <a:ln w="12700" cap="flat" cmpd="sng" algn="ctr">
            <a:noFill/>
            <a:prstDash val="solid"/>
            <a:miter lim="800000"/>
          </a:ln>
          <a:effectLst>
            <a:outerShdw blurRad="254000" dist="63500" dir="5400000" algn="t" rotWithShape="0">
              <a:sysClr val="windowText" lastClr="000000">
                <a:lumMod val="85000"/>
                <a:lumOff val="15000"/>
                <a:alpha val="40000"/>
              </a:sysClr>
            </a:outerShdw>
          </a:effectLst>
        </p:spPr>
        <p:txBody>
          <a:bodyPr rtlCol="0" anchor="ctr"/>
          <a:lstStyle/>
          <a:p>
            <a:pPr marL="0" marR="0" lvl="0" indent="0" algn="l" defTabSz="914400" eaLnBrk="1" fontAlgn="auto" latinLnBrk="0" hangingPunct="1">
              <a:lnSpc>
                <a:spcPct val="100000"/>
              </a:lnSpc>
              <a:spcBef>
                <a:spcPts val="0"/>
              </a:spcBef>
              <a:spcAft>
                <a:spcPts val="0"/>
              </a:spcAft>
              <a:buClrTx/>
              <a:buSzTx/>
              <a:buFontTx/>
              <a:buNone/>
              <a:defRPr/>
            </a:pPr>
            <a:r>
              <a:rPr kumimoji="0" lang="zh-CN" sz="4000" b="1" i="0" u="none" strike="noStrike" kern="0" cap="none" spc="0" normalizeH="0" baseline="0" noProof="0" dirty="0">
                <a:ln>
                  <a:noFill/>
                </a:ln>
                <a:solidFill>
                  <a:schemeClr val="tx1">
                    <a:lumMod val="75000"/>
                    <a:lumOff val="25000"/>
                  </a:schemeClr>
                </a:solidFill>
                <a:effectLst/>
                <a:uLnTx/>
                <a:uFillTx/>
                <a:latin typeface="HelveticaNeue light" panose="00000400000000000000" pitchFamily="2" charset="0"/>
                <a:cs typeface="Segoe UI" panose="020B0502040204020203" pitchFamily="34" charset="0"/>
              </a:rPr>
              <a:t>二、</a:t>
            </a:r>
            <a:r>
              <a:rPr lang="zh-CN" altLang="en-US" sz="4000" b="1" kern="0" dirty="0">
                <a:solidFill>
                  <a:schemeClr val="tx1">
                    <a:lumMod val="75000"/>
                    <a:lumOff val="25000"/>
                  </a:schemeClr>
                </a:solidFill>
                <a:latin typeface="HelveticaNeue light" panose="00000400000000000000" pitchFamily="2" charset="0"/>
                <a:cs typeface="Segoe UI" panose="020B0502040204020203" pitchFamily="34" charset="0"/>
              </a:rPr>
              <a:t>我国教育学的本土化历程</a:t>
            </a:r>
            <a:endParaRPr kumimoji="0" lang="zh-CN" sz="4000" b="1" i="0" u="none" strike="noStrike" kern="0" cap="none" spc="0" normalizeH="0" baseline="0" noProof="0" dirty="0">
              <a:ln>
                <a:noFill/>
              </a:ln>
              <a:solidFill>
                <a:schemeClr val="tx1">
                  <a:lumMod val="75000"/>
                  <a:lumOff val="25000"/>
                </a:schemeClr>
              </a:solidFill>
              <a:effectLst/>
              <a:uLnTx/>
              <a:uFillTx/>
              <a:latin typeface="HelveticaNeue light" panose="00000400000000000000" pitchFamily="2" charset="0"/>
              <a:cs typeface="Segoe UI" panose="020B0502040204020203" pitchFamily="34" charset="0"/>
            </a:endParaRPr>
          </a:p>
        </p:txBody>
      </p:sp>
      <p:sp>
        <p:nvSpPr>
          <p:cNvPr id="23" name="文本框 22"/>
          <p:cNvSpPr txBox="1"/>
          <p:nvPr/>
        </p:nvSpPr>
        <p:spPr>
          <a:xfrm>
            <a:off x="1126386" y="2201260"/>
            <a:ext cx="9939227" cy="4246245"/>
          </a:xfrm>
          <a:prstGeom prst="rect">
            <a:avLst/>
          </a:prstGeom>
          <a:noFill/>
        </p:spPr>
        <p:txBody>
          <a:bodyPr wrap="square" rtlCol="0">
            <a:spAutoFit/>
          </a:bodyPr>
          <a:lstStyle/>
          <a:p>
            <a:pPr marL="285750" indent="-285750" latinLnBrk="0">
              <a:lnSpc>
                <a:spcPct val="150000"/>
              </a:lnSpc>
              <a:buFont typeface="Wingdings" panose="05000000000000000000" charset="0"/>
              <a:buChar char="Ø"/>
            </a:pPr>
            <a:r>
              <a:rPr lang="zh-CN" altLang="en-US" sz="3600" dirty="0">
                <a:latin typeface="楷体" panose="02010609060101010101" charset="-122"/>
                <a:ea typeface="楷体" panose="02010609060101010101" charset="-122"/>
                <a:cs typeface="楷体" panose="02010609060101010101" charset="-122"/>
              </a:rPr>
              <a:t>（一）德国（欧陆）教育学范式在我国本土化的历程</a:t>
            </a:r>
            <a:endParaRPr lang="zh-CN" altLang="en-US" sz="3600" dirty="0">
              <a:latin typeface="楷体" panose="02010609060101010101" charset="-122"/>
              <a:ea typeface="楷体" panose="02010609060101010101" charset="-122"/>
              <a:cs typeface="楷体" panose="02010609060101010101" charset="-122"/>
            </a:endParaRPr>
          </a:p>
          <a:p>
            <a:pPr marL="285750" indent="-285750" latinLnBrk="0">
              <a:lnSpc>
                <a:spcPct val="150000"/>
              </a:lnSpc>
              <a:buFont typeface="Wingdings" panose="05000000000000000000" charset="0"/>
              <a:buChar char="Ø"/>
            </a:pPr>
            <a:r>
              <a:rPr lang="zh-CN" altLang="en-US" sz="3600" dirty="0">
                <a:latin typeface="楷体" panose="02010609060101010101" charset="-122"/>
                <a:ea typeface="楷体" panose="02010609060101010101" charset="-122"/>
                <a:cs typeface="楷体" panose="02010609060101010101" charset="-122"/>
              </a:rPr>
              <a:t>（二）美国（英美）教育学范式在我国本土化的历程</a:t>
            </a:r>
            <a:endParaRPr lang="zh-CN" altLang="en-US" sz="3600" dirty="0">
              <a:latin typeface="楷体" panose="02010609060101010101" charset="-122"/>
              <a:ea typeface="楷体" panose="02010609060101010101" charset="-122"/>
              <a:cs typeface="楷体" panose="02010609060101010101" charset="-122"/>
            </a:endParaRPr>
          </a:p>
          <a:p>
            <a:pPr marL="0" indent="0">
              <a:lnSpc>
                <a:spcPct val="150000"/>
              </a:lnSpc>
              <a:buFont typeface="Wingdings" panose="05000000000000000000" charset="0"/>
              <a:buNone/>
            </a:pPr>
            <a:endParaRPr lang="zh-CN" altLang="en-US" sz="3600" dirty="0">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966421" y="-367429"/>
            <a:ext cx="7787534" cy="7787534"/>
            <a:chOff x="4241219" y="1574800"/>
            <a:chExt cx="3594100" cy="3594100"/>
          </a:xfrm>
        </p:grpSpPr>
        <p:sp>
          <p:nvSpPr>
            <p:cNvPr id="4" name="椭圆 3"/>
            <p:cNvSpPr/>
            <p:nvPr/>
          </p:nvSpPr>
          <p:spPr>
            <a:xfrm>
              <a:off x="4241219" y="1574800"/>
              <a:ext cx="3594100" cy="35941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椭圆 4"/>
            <p:cNvSpPr/>
            <p:nvPr/>
          </p:nvSpPr>
          <p:spPr>
            <a:xfrm>
              <a:off x="4374569" y="1708150"/>
              <a:ext cx="3327400" cy="33274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椭圆 6"/>
            <p:cNvSpPr/>
            <p:nvPr/>
          </p:nvSpPr>
          <p:spPr>
            <a:xfrm>
              <a:off x="4500524" y="1834105"/>
              <a:ext cx="3075491" cy="3075491"/>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4609519" y="1943101"/>
              <a:ext cx="2857500" cy="285749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nvSpPr>
          <p:spPr>
            <a:xfrm>
              <a:off x="4751813" y="2085397"/>
              <a:ext cx="2572912" cy="257290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4880400" y="2213983"/>
              <a:ext cx="2315738" cy="2315734"/>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5023855" y="2357438"/>
              <a:ext cx="2028828" cy="2028824"/>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椭圆 11"/>
            <p:cNvSpPr/>
            <p:nvPr/>
          </p:nvSpPr>
          <p:spPr>
            <a:xfrm>
              <a:off x="5161388" y="2494971"/>
              <a:ext cx="1753762" cy="175375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椭圆 12"/>
            <p:cNvSpPr/>
            <p:nvPr/>
          </p:nvSpPr>
          <p:spPr>
            <a:xfrm>
              <a:off x="5308017" y="2641600"/>
              <a:ext cx="1460504" cy="14605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椭圆 13"/>
            <p:cNvSpPr/>
            <p:nvPr/>
          </p:nvSpPr>
          <p:spPr>
            <a:xfrm>
              <a:off x="5441367" y="2774950"/>
              <a:ext cx="1193804" cy="11938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椭圆 14"/>
            <p:cNvSpPr/>
            <p:nvPr/>
          </p:nvSpPr>
          <p:spPr>
            <a:xfrm>
              <a:off x="5584242" y="2917825"/>
              <a:ext cx="908054" cy="908051"/>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椭圆 15"/>
            <p:cNvSpPr/>
            <p:nvPr/>
          </p:nvSpPr>
          <p:spPr>
            <a:xfrm>
              <a:off x="5698542" y="3032125"/>
              <a:ext cx="679454" cy="67945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椭圆 16"/>
            <p:cNvSpPr/>
            <p:nvPr/>
          </p:nvSpPr>
          <p:spPr>
            <a:xfrm>
              <a:off x="5822368" y="3155950"/>
              <a:ext cx="431802" cy="4318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椭圆 17"/>
            <p:cNvSpPr/>
            <p:nvPr/>
          </p:nvSpPr>
          <p:spPr>
            <a:xfrm>
              <a:off x="5930318" y="3263900"/>
              <a:ext cx="215902" cy="2159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86" name="文本框 56"/>
          <p:cNvSpPr txBox="1">
            <a:spLocks noChangeArrowheads="1"/>
          </p:cNvSpPr>
          <p:nvPr/>
        </p:nvSpPr>
        <p:spPr bwMode="auto">
          <a:xfrm>
            <a:off x="1046480" y="325755"/>
            <a:ext cx="604266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dirty="0">
                <a:solidFill>
                  <a:schemeClr val="tx1">
                    <a:lumMod val="50000"/>
                    <a:lumOff val="50000"/>
                  </a:schemeClr>
                </a:solidFill>
                <a:latin typeface="Agency FB" panose="020B0503020202020204" pitchFamily="34" charset="0"/>
              </a:rPr>
              <a:t>专题一 教育学的学科立场</a:t>
            </a:r>
            <a:endParaRPr lang="zh-CN" altLang="en-US" sz="4000" b="1" dirty="0">
              <a:solidFill>
                <a:schemeClr val="tx1">
                  <a:lumMod val="50000"/>
                  <a:lumOff val="50000"/>
                </a:schemeClr>
              </a:solidFill>
              <a:latin typeface="Agency FB" panose="020B0503020202020204" pitchFamily="34" charset="0"/>
            </a:endParaRPr>
          </a:p>
        </p:txBody>
      </p:sp>
      <p:sp>
        <p:nvSpPr>
          <p:cNvPr id="2" name="文本框 1"/>
          <p:cNvSpPr txBox="1"/>
          <p:nvPr/>
        </p:nvSpPr>
        <p:spPr>
          <a:xfrm>
            <a:off x="796925" y="1286510"/>
            <a:ext cx="10568940" cy="2889885"/>
          </a:xfrm>
          <a:prstGeom prst="rect">
            <a:avLst/>
          </a:prstGeom>
          <a:noFill/>
        </p:spPr>
        <p:txBody>
          <a:bodyPr wrap="square" rtlCol="0">
            <a:spAutoFit/>
          </a:bodyPr>
          <a:p>
            <a:pPr indent="711200" algn="just" latinLnBrk="0">
              <a:lnSpc>
                <a:spcPct val="130000"/>
              </a:lnSpc>
              <a:extLst>
                <a:ext uri="{35155182-B16C-46BC-9424-99874614C6A1}">
                  <wpsdc:indentchars xmlns:wpsdc="http://www.wps.cn/officeDocument/2017/drawingmlCustomData" val="200" checksum="3773799597"/>
                </a:ext>
              </a:extLst>
            </a:pPr>
            <a:r>
              <a:rPr lang="zh-CN" altLang="en-US" sz="2800"/>
              <a:t>本专题从学术发展史、教育学发展过程中的功利动因以及教育研究与实践的脱离三个维度阐述了教育学学科危机产生的主要根源，并指出教育学要想获得学界的认同，就必须重构学科立场。而教育学要树立正确的学科立场，就要建构清晰的概念体系、严密的论方法和科学的思维规则。</a:t>
            </a:r>
            <a:endParaRPr lang="zh-CN" altLang="en-US" sz="2800"/>
          </a:p>
        </p:txBody>
      </p:sp>
      <p:pic>
        <p:nvPicPr>
          <p:cNvPr id="6" name="C9F754DE-2CAD-44b6-B708-469DEB6407EB-1" descr="qt_temp"/>
          <p:cNvPicPr>
            <a:picLocks noChangeAspect="1"/>
          </p:cNvPicPr>
          <p:nvPr/>
        </p:nvPicPr>
        <p:blipFill>
          <a:blip r:embed="rId1"/>
          <a:stretch>
            <a:fillRect/>
          </a:stretch>
        </p:blipFill>
        <p:spPr>
          <a:xfrm>
            <a:off x="527685" y="4415155"/>
            <a:ext cx="11164570" cy="1850390"/>
          </a:xfrm>
          <a:prstGeom prst="rect">
            <a:avLst/>
          </a:prstGeom>
        </p:spPr>
      </p:pic>
      <p:cxnSp>
        <p:nvCxnSpPr>
          <p:cNvPr id="19" name="直接箭头连接符 18"/>
          <p:cNvCxnSpPr/>
          <p:nvPr/>
        </p:nvCxnSpPr>
        <p:spPr>
          <a:xfrm>
            <a:off x="-5080" y="1084580"/>
            <a:ext cx="7092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专题二 教育学的历史发展</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0" name="文本框 19"/>
          <p:cNvSpPr txBox="1"/>
          <p:nvPr/>
        </p:nvSpPr>
        <p:spPr>
          <a:xfrm>
            <a:off x="264160" y="847090"/>
            <a:ext cx="8704580" cy="1210945"/>
          </a:xfrm>
          <a:prstGeom prst="rect">
            <a:avLst/>
          </a:prstGeom>
          <a:noFill/>
        </p:spPr>
        <p:txBody>
          <a:bodyPr wrap="none" rtlCol="0" anchor="t">
            <a:spAutoFit/>
          </a:bodyPr>
          <a:p>
            <a:pPr marL="342900" algn="just" defTabSz="914400" eaLnBrk="1" hangingPunct="1">
              <a:lnSpc>
                <a:spcPct val="130000"/>
              </a:lnSpc>
              <a:buFont typeface="Wingdings" panose="05000000000000000000" charset="0"/>
            </a:pPr>
            <a:r>
              <a:rPr lang="zh-CN" altLang="en-US" sz="2800" b="1">
                <a:latin typeface="+mn-lt"/>
                <a:ea typeface="+mn-ea"/>
                <a:sym typeface="+mn-ea"/>
              </a:rPr>
              <a:t>二、我国教育学的本土化历程</a:t>
            </a:r>
            <a:endParaRPr lang="zh-CN" altLang="en-US" sz="2800" b="1">
              <a:latin typeface="+mn-lt"/>
              <a:ea typeface="+mn-ea"/>
              <a:sym typeface="+mn-ea"/>
            </a:endParaRPr>
          </a:p>
          <a:p>
            <a:pPr marL="342900" algn="just" defTabSz="914400" eaLnBrk="1" hangingPunct="1">
              <a:lnSpc>
                <a:spcPct val="130000"/>
              </a:lnSpc>
              <a:buFont typeface="Wingdings" panose="05000000000000000000" charset="0"/>
            </a:pPr>
            <a:r>
              <a:rPr lang="zh-CN" altLang="en-US" sz="2800">
                <a:latin typeface="+mn-lt"/>
                <a:ea typeface="+mn-ea"/>
                <a:sym typeface="+mn-ea"/>
              </a:rPr>
              <a:t>（一）德国（欧陆）教育学范式在我国本土化的历程</a:t>
            </a:r>
            <a:endParaRPr lang="zh-CN" altLang="en-US"/>
          </a:p>
        </p:txBody>
      </p:sp>
      <p:sp>
        <p:nvSpPr>
          <p:cNvPr id="2" name="文本框 1"/>
          <p:cNvSpPr txBox="1"/>
          <p:nvPr/>
        </p:nvSpPr>
        <p:spPr>
          <a:xfrm>
            <a:off x="445135" y="2072005"/>
            <a:ext cx="11469370" cy="4486275"/>
          </a:xfrm>
          <a:prstGeom prst="rect">
            <a:avLst/>
          </a:prstGeom>
          <a:noFill/>
        </p:spPr>
        <p:txBody>
          <a:bodyPr wrap="square" rtlCol="0">
            <a:spAutoFit/>
          </a:bodyPr>
          <a:p>
            <a:pPr indent="0" algn="just" latinLnBrk="0">
              <a:lnSpc>
                <a:spcPct val="140000"/>
              </a:lnSpc>
            </a:pPr>
            <a:r>
              <a:rPr lang="zh-CN" sz="2400" b="1"/>
              <a:t>第一次系统化引入：</a:t>
            </a:r>
            <a:endParaRPr sz="2400" b="1"/>
          </a:p>
          <a:p>
            <a:pPr indent="508000" algn="just" latinLnBrk="0">
              <a:lnSpc>
                <a:spcPct val="140000"/>
              </a:lnSpc>
              <a:extLst>
                <a:ext uri="{35155182-B16C-46BC-9424-99874614C6A1}">
                  <wpsdc:indentchars xmlns:wpsdc="http://www.wps.cn/officeDocument/2017/drawingmlCustomData" val="200" checksum="282533468"/>
                </a:ext>
              </a:extLst>
            </a:pPr>
            <a:r>
              <a:rPr sz="2000"/>
              <a:t>在我国，教育学的系统化引入始于19世纪末20世纪初，主要的借鉴对象是日本，而从总体上来看，日本当时的教育学又主要是从德国借鉴来的。</a:t>
            </a:r>
            <a:r>
              <a:rPr lang="zh-CN" sz="2000"/>
              <a:t>从明治维新</a:t>
            </a:r>
            <a:r>
              <a:rPr sz="2000"/>
              <a:t>直到“二战”结束之前，日本的教育</a:t>
            </a:r>
            <a:r>
              <a:rPr lang="en-US" altLang="zh-CN" sz="2000">
                <a:sym typeface="+mn-ea"/>
              </a:rPr>
              <a:t>主要都是模仿和借鉴德国。因此，从总体上看，在20世纪初期我国从日本</a:t>
            </a:r>
            <a:r>
              <a:rPr lang="zh-CN" altLang="en-US" sz="2000">
                <a:sym typeface="+mn-ea"/>
              </a:rPr>
              <a:t>引入</a:t>
            </a:r>
            <a:r>
              <a:rPr lang="en-US" altLang="zh-CN" sz="2000">
                <a:sym typeface="+mn-ea"/>
              </a:rPr>
              <a:t>的教育学主要是日本化的赫尔巴特教育学。</a:t>
            </a:r>
            <a:endParaRPr lang="en-US" altLang="zh-CN" sz="2000">
              <a:sym typeface="+mn-ea"/>
            </a:endParaRPr>
          </a:p>
          <a:p>
            <a:pPr indent="508000" algn="just" latinLnBrk="0">
              <a:lnSpc>
                <a:spcPct val="140000"/>
              </a:lnSpc>
              <a:extLst>
                <a:ext uri="{35155182-B16C-46BC-9424-99874614C6A1}">
                  <wpsdc:indentchars xmlns:wpsdc="http://www.wps.cn/officeDocument/2017/drawingmlCustomData" val="200" checksum="282533468"/>
                </a:ext>
              </a:extLst>
            </a:pPr>
            <a:r>
              <a:rPr lang="en-US" altLang="zh-CN" sz="2000">
                <a:sym typeface="+mn-ea"/>
              </a:rPr>
              <a:t>日本在引</a:t>
            </a:r>
            <a:r>
              <a:rPr lang="zh-CN" altLang="en-US" sz="2000">
                <a:sym typeface="+mn-ea"/>
              </a:rPr>
              <a:t>入</a:t>
            </a:r>
            <a:r>
              <a:rPr lang="en-US" altLang="zh-CN" sz="2000">
                <a:sym typeface="+mn-ea"/>
              </a:rPr>
              <a:t>德国教育学的过程中舍弃了德国教育学注重内心自由、注重人性培养、注重将内容与人的化育紧密连接起来、注重发挥教师在教学内容处理和转化中的作用、注重尊重人性的内在自由等特征，使得教育学更注重教师对学生灌输官方的意志和思维，更注重知识的传授和记忆等。我国借道日本引入教育学时则更加注重“技”“用”层次的借鉴</a:t>
            </a:r>
            <a:r>
              <a:rPr lang="zh-CN" altLang="en-US" sz="2000">
                <a:sym typeface="+mn-ea"/>
              </a:rPr>
              <a:t>。一方面是为了寻求某种可以替代特殊且具体经验的普适性方法，另一方面是为救亡图存，应对当时办新学堂亟需受过专业训练的师范生之</a:t>
            </a:r>
            <a:r>
              <a:rPr lang="en-US" altLang="zh-CN" sz="2000">
                <a:sym typeface="+mn-ea"/>
              </a:rPr>
              <a:t>“</a:t>
            </a:r>
            <a:r>
              <a:rPr lang="zh-CN" altLang="en-US" sz="2000">
                <a:sym typeface="+mn-ea"/>
              </a:rPr>
              <a:t>急用</a:t>
            </a:r>
            <a:r>
              <a:rPr lang="en-US" altLang="zh-CN" sz="2000">
                <a:sym typeface="+mn-ea"/>
              </a:rPr>
              <a:t>”</a:t>
            </a:r>
            <a:r>
              <a:rPr lang="zh-CN" altLang="en-US" sz="2000">
                <a:sym typeface="+mn-ea"/>
              </a:rPr>
              <a:t>。</a:t>
            </a:r>
            <a:endParaRPr lang="zh-CN" altLang="en-US" sz="2000">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专题二 教育学的历史发展</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172085" y="2458085"/>
            <a:ext cx="11725275" cy="3969385"/>
          </a:xfrm>
          <a:prstGeom prst="rect">
            <a:avLst/>
          </a:prstGeom>
          <a:noFill/>
        </p:spPr>
        <p:txBody>
          <a:bodyPr wrap="square" rtlCol="0">
            <a:spAutoFit/>
          </a:bodyPr>
          <a:p>
            <a:pPr indent="508000" algn="just" latinLnBrk="0">
              <a:lnSpc>
                <a:spcPct val="140000"/>
              </a:lnSpc>
              <a:extLst>
                <a:ext uri="{35155182-B16C-46BC-9424-99874614C6A1}">
                  <wpsdc:indentchars xmlns:wpsdc="http://www.wps.cn/officeDocument/2017/drawingmlCustomData" val="200" checksum="282533468"/>
                </a:ext>
              </a:extLst>
            </a:pPr>
            <a:r>
              <a:rPr sz="2000"/>
              <a:t>我国从新中国成立后开始</a:t>
            </a:r>
            <a:r>
              <a:rPr lang="zh-CN" sz="2000"/>
              <a:t>引入</a:t>
            </a:r>
            <a:r>
              <a:rPr sz="2000"/>
              <a:t>苏联的教育学，其主要途径是翻译苏联的教育学著作及借鉴苏联的教育学著作编写自己的教育学书籍</a:t>
            </a:r>
            <a:r>
              <a:rPr lang="zh-CN" sz="2000"/>
              <a:t>，</a:t>
            </a:r>
            <a:r>
              <a:rPr sz="2000"/>
              <a:t>苏联的教育学</a:t>
            </a:r>
            <a:r>
              <a:rPr lang="zh-CN" sz="2000"/>
              <a:t>是</a:t>
            </a:r>
            <a:r>
              <a:rPr sz="2000"/>
              <a:t>我国建构中国教育学的样板。从新中国成立初期我国自行编制的教育学书籍基本上都遵循着凯洛夫《教育学》的体系。改革开放后，我国陆续出版了一系列教育学书籍，对于意识形态的强调逐渐淡化，更加注重教育学自身发展的逻辑。但是，凯洛夫《教育学》的影响依旧非常明显</a:t>
            </a:r>
            <a:r>
              <a:rPr lang="zh-CN" sz="2000"/>
              <a:t>。</a:t>
            </a:r>
            <a:endParaRPr lang="zh-CN" sz="2000"/>
          </a:p>
          <a:p>
            <a:pPr indent="508000" algn="just" latinLnBrk="0">
              <a:lnSpc>
                <a:spcPct val="140000"/>
              </a:lnSpc>
              <a:extLst>
                <a:ext uri="{35155182-B16C-46BC-9424-99874614C6A1}">
                  <wpsdc:indentchars xmlns:wpsdc="http://www.wps.cn/officeDocument/2017/drawingmlCustomData" val="200" checksum="282533468"/>
                </a:ext>
              </a:extLst>
            </a:pPr>
            <a:r>
              <a:rPr sz="2000"/>
              <a:t>改革开放后，我国出版的教育学书籍中虽然减弱了意识形态的成分，但是凯洛夫《教育学》对于“教育性教学”的简单化认识、对于“教学形式阶段”论的技术化处理等依旧盛行。</a:t>
            </a:r>
            <a:endParaRPr sz="2000"/>
          </a:p>
          <a:p>
            <a:pPr indent="508000" algn="just" latinLnBrk="0">
              <a:lnSpc>
                <a:spcPct val="140000"/>
              </a:lnSpc>
              <a:extLst>
                <a:ext uri="{35155182-B16C-46BC-9424-99874614C6A1}">
                  <wpsdc:indentchars xmlns:wpsdc="http://www.wps.cn/officeDocument/2017/drawingmlCustomData" val="200" checksum="282533468"/>
                </a:ext>
              </a:extLst>
            </a:pPr>
            <a:r>
              <a:rPr sz="2000"/>
              <a:t>改革开放后，我国教育学书籍的另一个明显变化就是舍弃了凯洛夫《教育学》等书籍中的一个核心概念“化育”。</a:t>
            </a:r>
            <a:endParaRPr sz="2000"/>
          </a:p>
        </p:txBody>
      </p:sp>
      <p:pic>
        <p:nvPicPr>
          <p:cNvPr id="3" name="图片 2"/>
          <p:cNvPicPr>
            <a:picLocks noChangeAspect="1"/>
          </p:cNvPicPr>
          <p:nvPr/>
        </p:nvPicPr>
        <p:blipFill>
          <a:blip r:embed="rId1"/>
          <a:stretch>
            <a:fillRect/>
          </a:stretch>
        </p:blipFill>
        <p:spPr>
          <a:xfrm>
            <a:off x="10182225" y="0"/>
            <a:ext cx="1918970" cy="2590165"/>
          </a:xfrm>
          <a:prstGeom prst="rect">
            <a:avLst/>
          </a:prstGeom>
        </p:spPr>
      </p:pic>
      <p:sp>
        <p:nvSpPr>
          <p:cNvPr id="4" name="文本框 3"/>
          <p:cNvSpPr txBox="1"/>
          <p:nvPr/>
        </p:nvSpPr>
        <p:spPr>
          <a:xfrm>
            <a:off x="172085" y="1074420"/>
            <a:ext cx="9704705" cy="1383665"/>
          </a:xfrm>
          <a:prstGeom prst="rect">
            <a:avLst/>
          </a:prstGeom>
          <a:noFill/>
        </p:spPr>
        <p:txBody>
          <a:bodyPr wrap="square" rtlCol="0" anchor="t">
            <a:spAutoFit/>
          </a:bodyPr>
          <a:p>
            <a:pPr indent="0" algn="just" latinLnBrk="0">
              <a:lnSpc>
                <a:spcPct val="140000"/>
              </a:lnSpc>
            </a:pPr>
            <a:r>
              <a:rPr sz="2000" b="1">
                <a:sym typeface="+mn-ea"/>
              </a:rPr>
              <a:t>第二次系统化</a:t>
            </a:r>
            <a:r>
              <a:rPr lang="zh-CN" sz="2000" b="1">
                <a:sym typeface="+mn-ea"/>
              </a:rPr>
              <a:t>引入：</a:t>
            </a:r>
            <a:r>
              <a:rPr sz="2000">
                <a:sym typeface="+mn-ea"/>
              </a:rPr>
              <a:t>始于新中国成立，当时我国学习的主要对象是苏联，尤其是凯洛夫的教育学体系。从教育学的发展史来看，苏联教育学是对俄国教育学的继承和发展，而俄国教育学的兴起与发展直接与德国教育学相关联。</a:t>
            </a:r>
            <a:endParaRPr lang="zh-CN" altLang="en-US" sz="2000">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专题二 教育学的历史发展</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0" name="文本框 19"/>
          <p:cNvSpPr txBox="1"/>
          <p:nvPr/>
        </p:nvSpPr>
        <p:spPr>
          <a:xfrm>
            <a:off x="-266700" y="902970"/>
            <a:ext cx="8704580" cy="650875"/>
          </a:xfrm>
          <a:prstGeom prst="rect">
            <a:avLst/>
          </a:prstGeom>
          <a:noFill/>
        </p:spPr>
        <p:txBody>
          <a:bodyPr wrap="none" rtlCol="0" anchor="t">
            <a:spAutoFit/>
          </a:bodyPr>
          <a:p>
            <a:pPr marL="342900" algn="just" defTabSz="914400" eaLnBrk="1" hangingPunct="1">
              <a:lnSpc>
                <a:spcPct val="130000"/>
              </a:lnSpc>
              <a:buFont typeface="Wingdings" panose="05000000000000000000" charset="0"/>
            </a:pPr>
            <a:r>
              <a:rPr lang="zh-CN" altLang="en-US" sz="2800">
                <a:latin typeface="+mn-lt"/>
                <a:ea typeface="+mn-ea"/>
                <a:sym typeface="+mn-ea"/>
              </a:rPr>
              <a:t>（二）美国（英美）教育学范式在我国本土化的历程</a:t>
            </a:r>
            <a:endParaRPr lang="zh-CN" altLang="en-US"/>
          </a:p>
        </p:txBody>
      </p:sp>
      <p:sp>
        <p:nvSpPr>
          <p:cNvPr id="2" name="文本框 1"/>
          <p:cNvSpPr txBox="1"/>
          <p:nvPr/>
        </p:nvSpPr>
        <p:spPr>
          <a:xfrm>
            <a:off x="264160" y="1485900"/>
            <a:ext cx="8703945" cy="4831080"/>
          </a:xfrm>
          <a:prstGeom prst="rect">
            <a:avLst/>
          </a:prstGeom>
          <a:noFill/>
        </p:spPr>
        <p:txBody>
          <a:bodyPr wrap="square" rtlCol="0">
            <a:spAutoFit/>
          </a:bodyPr>
          <a:p>
            <a:pPr indent="508000" algn="just" latinLnBrk="0">
              <a:lnSpc>
                <a:spcPct val="140000"/>
              </a:lnSpc>
              <a:extLst>
                <a:ext uri="{35155182-B16C-46BC-9424-99874614C6A1}">
                  <wpsdc:indentchars xmlns:wpsdc="http://www.wps.cn/officeDocument/2017/drawingmlCustomData" val="200" checksum="282533468"/>
                </a:ext>
              </a:extLst>
            </a:pPr>
            <a:r>
              <a:rPr lang="zh-CN" sz="2000" b="1"/>
              <a:t>第一个阶段：</a:t>
            </a:r>
            <a:endParaRPr lang="zh-CN" sz="2000" b="1"/>
          </a:p>
          <a:p>
            <a:pPr indent="508000" algn="just" latinLnBrk="0">
              <a:lnSpc>
                <a:spcPct val="140000"/>
              </a:lnSpc>
              <a:extLst>
                <a:ext uri="{35155182-B16C-46BC-9424-99874614C6A1}">
                  <wpsdc:indentchars xmlns:wpsdc="http://www.wps.cn/officeDocument/2017/drawingmlCustomData" val="200" checksum="282533468"/>
                </a:ext>
              </a:extLst>
            </a:pPr>
            <a:r>
              <a:rPr sz="2000"/>
              <a:t>新文化运动后， 尤其是五四运动后，中国人对封建教于育进行了严厉批判，日式教育思想被认为已经不合时宜了，我国教育的学习对象由日本转向美国，美国的教育学开始进</a:t>
            </a:r>
            <a:r>
              <a:rPr lang="zh-CN" sz="2000"/>
              <a:t>入</a:t>
            </a:r>
            <a:r>
              <a:rPr sz="2000"/>
              <a:t>我国。</a:t>
            </a:r>
            <a:endParaRPr sz="2000"/>
          </a:p>
          <a:p>
            <a:pPr indent="508000" algn="just" latinLnBrk="0">
              <a:lnSpc>
                <a:spcPct val="140000"/>
              </a:lnSpc>
              <a:extLst>
                <a:ext uri="{35155182-B16C-46BC-9424-99874614C6A1}">
                  <wpsdc:indentchars xmlns:wpsdc="http://www.wps.cn/officeDocument/2017/drawingmlCustomData" val="200" checksum="282533468"/>
                </a:ext>
              </a:extLst>
            </a:pPr>
            <a:r>
              <a:rPr sz="2000"/>
              <a:t>其中，最典型的是美国教育学的核心组成部分</a:t>
            </a:r>
            <a:r>
              <a:rPr lang="en-US" sz="2000"/>
              <a:t>——</a:t>
            </a:r>
            <a:r>
              <a:rPr sz="2000"/>
              <a:t>课程论的引</a:t>
            </a:r>
            <a:r>
              <a:rPr lang="zh-CN" sz="2000"/>
              <a:t>入</a:t>
            </a:r>
            <a:r>
              <a:rPr sz="2000"/>
              <a:t>和杜威教育思想的传播，美国一些著名教育家如杜威( John Dewey)、博比特( John Franklin Bobbitt)等的教育著作和思想也被引</a:t>
            </a:r>
            <a:r>
              <a:rPr lang="zh-CN" sz="2000"/>
              <a:t>入</a:t>
            </a:r>
            <a:r>
              <a:rPr sz="2000"/>
              <a:t>我国。我国学者在借鉴美国教育学和课程论著作的基础上，自行编制了一些教育学和课程论著作。从20世纪上半叶我国学者编著的课程论著作来看，它们既受到以博比特和查特斯为代表的科学取向课程论的影响，也受到以杜威和克伯屈为代表的进步主义课程论的影响。</a:t>
            </a:r>
            <a:endParaRPr sz="2000"/>
          </a:p>
        </p:txBody>
      </p:sp>
      <p:pic>
        <p:nvPicPr>
          <p:cNvPr id="3" name="图片 2"/>
          <p:cNvPicPr>
            <a:picLocks noChangeAspect="1"/>
          </p:cNvPicPr>
          <p:nvPr>
            <p:custDataLst>
              <p:tags r:id="rId1"/>
            </p:custDataLst>
          </p:nvPr>
        </p:nvPicPr>
        <p:blipFill>
          <a:blip r:embed="rId2"/>
          <a:stretch>
            <a:fillRect/>
          </a:stretch>
        </p:blipFill>
        <p:spPr>
          <a:xfrm>
            <a:off x="9551670" y="325755"/>
            <a:ext cx="1908810" cy="2607945"/>
          </a:xfrm>
          <a:prstGeom prst="rect">
            <a:avLst/>
          </a:prstGeom>
        </p:spPr>
      </p:pic>
      <p:sp>
        <p:nvSpPr>
          <p:cNvPr id="6" name="文本框 5"/>
          <p:cNvSpPr txBox="1"/>
          <p:nvPr/>
        </p:nvSpPr>
        <p:spPr>
          <a:xfrm>
            <a:off x="10144125" y="2990215"/>
            <a:ext cx="846455" cy="368300"/>
          </a:xfrm>
          <a:prstGeom prst="rect">
            <a:avLst/>
          </a:prstGeom>
          <a:noFill/>
        </p:spPr>
        <p:txBody>
          <a:bodyPr wrap="square" rtlCol="0">
            <a:spAutoFit/>
          </a:bodyPr>
          <a:p>
            <a:r>
              <a:rPr lang="zh-CN" altLang="en-US" b="1"/>
              <a:t>杜威</a:t>
            </a:r>
            <a:endParaRPr lang="zh-CN" altLang="en-US" b="1"/>
          </a:p>
        </p:txBody>
      </p:sp>
      <p:sp>
        <p:nvSpPr>
          <p:cNvPr id="8" name="文本框 7"/>
          <p:cNvSpPr txBox="1"/>
          <p:nvPr/>
        </p:nvSpPr>
        <p:spPr>
          <a:xfrm>
            <a:off x="10116185" y="6254115"/>
            <a:ext cx="1156335" cy="368300"/>
          </a:xfrm>
          <a:prstGeom prst="rect">
            <a:avLst/>
          </a:prstGeom>
          <a:noFill/>
        </p:spPr>
        <p:txBody>
          <a:bodyPr wrap="square" rtlCol="0">
            <a:spAutoFit/>
          </a:bodyPr>
          <a:p>
            <a:r>
              <a:rPr lang="zh-CN" altLang="en-US" b="1"/>
              <a:t>博比特</a:t>
            </a:r>
            <a:endParaRPr lang="zh-CN" altLang="en-US" b="1"/>
          </a:p>
        </p:txBody>
      </p:sp>
      <p:pic>
        <p:nvPicPr>
          <p:cNvPr id="9" name="图片 8"/>
          <p:cNvPicPr>
            <a:picLocks noChangeAspect="1"/>
          </p:cNvPicPr>
          <p:nvPr/>
        </p:nvPicPr>
        <p:blipFill>
          <a:blip r:embed="rId3"/>
          <a:stretch>
            <a:fillRect/>
          </a:stretch>
        </p:blipFill>
        <p:spPr>
          <a:xfrm>
            <a:off x="9551670" y="3394075"/>
            <a:ext cx="1934845" cy="281051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专题二 教育学的历史发展</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127000" y="847090"/>
            <a:ext cx="11774170" cy="6092825"/>
          </a:xfrm>
          <a:prstGeom prst="rect">
            <a:avLst/>
          </a:prstGeom>
          <a:noFill/>
        </p:spPr>
        <p:txBody>
          <a:bodyPr wrap="square" rtlCol="0">
            <a:spAutoFit/>
          </a:bodyPr>
          <a:p>
            <a:pPr indent="508000" algn="just" latinLnBrk="0">
              <a:lnSpc>
                <a:spcPct val="130000"/>
              </a:lnSpc>
              <a:extLst>
                <a:ext uri="{35155182-B16C-46BC-9424-99874614C6A1}">
                  <wpsdc:indentchars xmlns:wpsdc="http://www.wps.cn/officeDocument/2017/drawingmlCustomData" val="200" checksum="282533468"/>
                </a:ext>
              </a:extLst>
            </a:pPr>
            <a:r>
              <a:rPr sz="2000" b="1"/>
              <a:t>从20世纪上半叶我国教育领域的实际发展来看，博比</a:t>
            </a:r>
            <a:r>
              <a:rPr lang="zh-CN" sz="2000" b="1"/>
              <a:t>特等人科学取向的教育学思想比杜威教育理论的影响似乎更大。原因：</a:t>
            </a:r>
            <a:endParaRPr lang="zh-CN" sz="2000" b="1"/>
          </a:p>
          <a:p>
            <a:pPr marL="342900" indent="508000" algn="just" latinLnBrk="0">
              <a:lnSpc>
                <a:spcPct val="130000"/>
              </a:lnSpc>
              <a:buFont typeface="Wingdings" panose="05000000000000000000" charset="0"/>
              <a:buChar char="Ø"/>
              <a:extLst>
                <a:ext uri="{35155182-B16C-46BC-9424-99874614C6A1}">
                  <wpsdc:indentchars xmlns:wpsdc="http://www.wps.cn/officeDocument/2017/drawingmlCustomData" val="200" checksum="282533468"/>
                </a:ext>
              </a:extLst>
            </a:pPr>
            <a:r>
              <a:rPr lang="zh-CN" sz="2000"/>
              <a:t>首先，自19世纪末20世纪初以来，自然科学的迅速发展已经使其研究范式成为判断一门学科科学性的唯一衡量标准，使得美国当时的课程领域主要由科学取向的课程论学者所主导。</a:t>
            </a:r>
            <a:endParaRPr lang="zh-CN" sz="2000"/>
          </a:p>
          <a:p>
            <a:pPr marL="342900" indent="508000" algn="just" latinLnBrk="0">
              <a:lnSpc>
                <a:spcPct val="130000"/>
              </a:lnSpc>
              <a:buFont typeface="Wingdings" panose="05000000000000000000" charset="0"/>
              <a:buChar char="Ø"/>
              <a:extLst>
                <a:ext uri="{35155182-B16C-46BC-9424-99874614C6A1}">
                  <wpsdc:indentchars xmlns:wpsdc="http://www.wps.cn/officeDocument/2017/drawingmlCustomData" val="200" checksum="282533468"/>
                </a:ext>
              </a:extLst>
            </a:pPr>
            <a:r>
              <a:rPr lang="zh-CN" sz="2000"/>
              <a:t>其次，美国的教育著作大量译至我国。博比特作为美国教育领域主导范式的领导者，他的著作和思想仍能传入我国，并成为我国教育学领域的主导范式。</a:t>
            </a:r>
            <a:endParaRPr lang="zh-CN" sz="2000"/>
          </a:p>
          <a:p>
            <a:pPr marL="342900" indent="508000" algn="just" latinLnBrk="0">
              <a:lnSpc>
                <a:spcPct val="130000"/>
              </a:lnSpc>
              <a:buFont typeface="Wingdings" panose="05000000000000000000" charset="0"/>
              <a:buChar char="Ø"/>
              <a:extLst>
                <a:ext uri="{35155182-B16C-46BC-9424-99874614C6A1}">
                  <wpsdc:indentchars xmlns:wpsdc="http://www.wps.cn/officeDocument/2017/drawingmlCustomData" val="200" checksum="282533468"/>
                </a:ext>
              </a:extLst>
            </a:pPr>
            <a:r>
              <a:rPr lang="zh-CN" sz="2000"/>
              <a:t>再次，杜威教育思想的根本目的在于培养民主社会的公民，而我国当时处于外敌人侵和内在分裂的严峻局面，国民政府在教育上实行的依旧是中央集权的政策，因而削减了杜威民主教育和课程思想对我国教育领域的影响。</a:t>
            </a:r>
            <a:endParaRPr lang="zh-CN" sz="2000"/>
          </a:p>
          <a:p>
            <a:pPr marL="342900" indent="508000" algn="just" latinLnBrk="0">
              <a:lnSpc>
                <a:spcPct val="130000"/>
              </a:lnSpc>
              <a:buFont typeface="Wingdings" panose="05000000000000000000" charset="0"/>
              <a:buChar char="Ø"/>
              <a:extLst>
                <a:ext uri="{35155182-B16C-46BC-9424-99874614C6A1}">
                  <wpsdc:indentchars xmlns:wpsdc="http://www.wps.cn/officeDocument/2017/drawingmlCustomData" val="200" checksum="282533468"/>
                </a:ext>
              </a:extLst>
            </a:pPr>
            <a:r>
              <a:rPr lang="zh-CN" sz="2000"/>
              <a:t>最后，一个非常重要的原因是对杜威教育思想的误读。第一，认为杜威过于强调儿童中心，忽视了对于系统知识和社会的关注。但杜威主张学校应该是一个简化的雏形的民主社会，通过将社会引入学校，儿童培养和社会发展的目的都得以完成，二者是相互联系的，不存在一者优于另者的关系；第二， 认为杜威过于强调活动课程，忽视了学科课程。其实学科课程与活动课程不是严格对立的，任何课程都必须包括学科课程和活动课程；第三，用桑代克等心理学家的观点佐证杜威的一些教育观点。实际上二人思想截然对立。</a:t>
            </a:r>
            <a:endParaRPr lang="zh-CN" sz="20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专题二 教育学的历史发展</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729615" y="1118870"/>
            <a:ext cx="10100310" cy="5259070"/>
          </a:xfrm>
          <a:prstGeom prst="rect">
            <a:avLst/>
          </a:prstGeom>
          <a:noFill/>
        </p:spPr>
        <p:txBody>
          <a:bodyPr wrap="square" rtlCol="0">
            <a:spAutoFit/>
          </a:bodyPr>
          <a:p>
            <a:pPr indent="609600" algn="just" latinLnBrk="0">
              <a:lnSpc>
                <a:spcPct val="140000"/>
              </a:lnSpc>
              <a:extLst>
                <a:ext uri="{35155182-B16C-46BC-9424-99874614C6A1}">
                  <wpsdc:indentchars xmlns:wpsdc="http://www.wps.cn/officeDocument/2017/drawingmlCustomData" val="200" checksum="4158780845"/>
                </a:ext>
              </a:extLst>
            </a:pPr>
            <a:r>
              <a:rPr lang="zh-CN" sz="2400" b="1"/>
              <a:t>第二个阶段：</a:t>
            </a:r>
            <a:endParaRPr sz="2400" b="1"/>
          </a:p>
          <a:p>
            <a:pPr indent="609600" algn="just" latinLnBrk="0">
              <a:lnSpc>
                <a:spcPct val="140000"/>
              </a:lnSpc>
              <a:extLst>
                <a:ext uri="{35155182-B16C-46BC-9424-99874614C6A1}">
                  <wpsdc:indentchars xmlns:wpsdc="http://www.wps.cn/officeDocument/2017/drawingmlCustomData" val="200" checksum="4158780845"/>
                </a:ext>
              </a:extLst>
            </a:pPr>
            <a:r>
              <a:rPr sz="2400"/>
              <a:t>20世纪80年代，美国教育学再次传入我国，在我国形成了美国教育学范式和德国教育学范式并存的局面。但是，由于我们对这两种教育学范式的异同缺乏深</a:t>
            </a:r>
            <a:r>
              <a:rPr lang="zh-CN" sz="2400"/>
              <a:t>入</a:t>
            </a:r>
            <a:r>
              <a:rPr sz="2400"/>
              <a:t>研究，致使出现了很多混淆。其中，最突出的莫过于对德国教育学范式最核心部分的教学论与美国教育学范式最核心部分的课程论的关系的争论。</a:t>
            </a:r>
            <a:endParaRPr sz="2400"/>
          </a:p>
          <a:p>
            <a:pPr indent="609600" algn="just" latinLnBrk="0">
              <a:lnSpc>
                <a:spcPct val="140000"/>
              </a:lnSpc>
              <a:extLst>
                <a:ext uri="{35155182-B16C-46BC-9424-99874614C6A1}">
                  <wpsdc:indentchars xmlns:wpsdc="http://www.wps.cn/officeDocument/2017/drawingmlCustomData" val="200" checksum="4158780845"/>
                </a:ext>
              </a:extLst>
            </a:pPr>
            <a:r>
              <a:rPr sz="2400"/>
              <a:t>我国在教学论与课程论关系中存在着教学论包括课程论的“ 大教学论观"、课程论包括教学论的“大课程论观”等主张，而“大教学论观”主要是由于新中国成立后</a:t>
            </a:r>
            <a:r>
              <a:rPr lang="zh-CN" sz="2400"/>
              <a:t>一</a:t>
            </a:r>
            <a:r>
              <a:rPr sz="2400"/>
              <a:t>些教学论学者错误地将课程等同于内容所致，“大课程论观”主要是一些课程论学者错误地将教学等同于课程实施所致</a:t>
            </a:r>
            <a:r>
              <a:rPr lang="zh-CN" sz="2400"/>
              <a:t>。</a:t>
            </a:r>
            <a:endParaRPr lang="zh-CN" sz="24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92724" y="38971"/>
            <a:ext cx="7787534" cy="7787534"/>
            <a:chOff x="4241219" y="1574800"/>
            <a:chExt cx="3594100" cy="3594100"/>
          </a:xfrm>
        </p:grpSpPr>
        <p:sp>
          <p:nvSpPr>
            <p:cNvPr id="3" name="椭圆 2"/>
            <p:cNvSpPr/>
            <p:nvPr/>
          </p:nvSpPr>
          <p:spPr>
            <a:xfrm>
              <a:off x="4241219" y="1574800"/>
              <a:ext cx="3594100" cy="35941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4374569" y="1708150"/>
              <a:ext cx="3327400" cy="33274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500524" y="1834105"/>
              <a:ext cx="3075491" cy="3075491"/>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609519" y="1943101"/>
              <a:ext cx="2857500" cy="285749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751813" y="2085397"/>
              <a:ext cx="2572912" cy="257290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880400" y="2213983"/>
              <a:ext cx="2315738" cy="2315734"/>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023855" y="2357438"/>
              <a:ext cx="2028828" cy="2028824"/>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161388" y="2494971"/>
              <a:ext cx="1753762" cy="175375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308017" y="2641600"/>
              <a:ext cx="1460504" cy="14605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41367" y="2774950"/>
              <a:ext cx="1193804" cy="11938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584242" y="2917825"/>
              <a:ext cx="908054" cy="908051"/>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98542" y="3032125"/>
              <a:ext cx="679454" cy="67945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822368" y="3155950"/>
              <a:ext cx="431802" cy="4318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930318" y="3263900"/>
              <a:ext cx="215902" cy="2159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3319145" y="890905"/>
            <a:ext cx="5698490" cy="4624705"/>
            <a:chOff x="5462" y="1656"/>
            <a:chExt cx="8275" cy="6574"/>
          </a:xfrm>
        </p:grpSpPr>
        <p:grpSp>
          <p:nvGrpSpPr>
            <p:cNvPr id="17" name="组合 16"/>
            <p:cNvGrpSpPr/>
            <p:nvPr/>
          </p:nvGrpSpPr>
          <p:grpSpPr>
            <a:xfrm>
              <a:off x="12086" y="6154"/>
              <a:ext cx="1651" cy="1651"/>
              <a:chOff x="4241219" y="1574800"/>
              <a:chExt cx="3594100" cy="3594100"/>
            </a:xfrm>
          </p:grpSpPr>
          <p:sp>
            <p:nvSpPr>
              <p:cNvPr id="18" name="椭圆 17"/>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5462" y="2242"/>
              <a:ext cx="2122" cy="2122"/>
              <a:chOff x="4241219" y="1574800"/>
              <a:chExt cx="3594100" cy="3594100"/>
            </a:xfrm>
          </p:grpSpPr>
          <p:sp>
            <p:nvSpPr>
              <p:cNvPr id="33" name="椭圆 32"/>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11857" y="2093"/>
              <a:ext cx="1288" cy="1347"/>
              <a:chOff x="4241219" y="1574800"/>
              <a:chExt cx="3594100" cy="3594100"/>
            </a:xfrm>
          </p:grpSpPr>
          <p:sp>
            <p:nvSpPr>
              <p:cNvPr id="54" name="椭圆 53"/>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5" name="椭圆 54"/>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6" name="椭圆 55"/>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7" name="椭圆 56"/>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8" name="椭圆 57"/>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9" name="椭圆 58"/>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0" name="椭圆 59"/>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1" name="椭圆 60"/>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2" name="椭圆 61"/>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3" name="椭圆 62"/>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4" name="椭圆 63"/>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5" name="椭圆 64"/>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6" name="椭圆 65"/>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7" name="椭圆 66"/>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47" name="椭圆 46"/>
            <p:cNvSpPr/>
            <p:nvPr/>
          </p:nvSpPr>
          <p:spPr>
            <a:xfrm>
              <a:off x="6428" y="1656"/>
              <a:ext cx="6840" cy="6574"/>
            </a:xfrm>
            <a:prstGeom prst="ellipse">
              <a:avLst/>
            </a:prstGeom>
            <a:solidFill>
              <a:srgbClr val="FBF8EF"/>
            </a:solidFill>
            <a:ln>
              <a:solidFill>
                <a:schemeClr val="bg1">
                  <a:lumMod val="65000"/>
                </a:schemeClr>
              </a:solidFill>
            </a:ln>
            <a:effectLst>
              <a:outerShdw blurRad="812800" dist="381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64"/>
            <p:cNvSpPr>
              <a:spLocks noChangeArrowheads="1"/>
            </p:cNvSpPr>
            <p:nvPr/>
          </p:nvSpPr>
          <p:spPr bwMode="auto">
            <a:xfrm>
              <a:off x="7667" y="3172"/>
              <a:ext cx="4279" cy="1573"/>
            </a:xfrm>
            <a:prstGeom prst="rect">
              <a:avLst/>
            </a:prstGeom>
            <a:noFill/>
            <a:ln w="9525">
              <a:noFill/>
              <a:miter lim="800000"/>
            </a:ln>
          </p:spPr>
          <p:txBody>
            <a:bodyPr wrap="square" lIns="91440" tIns="45720" rIns="91440" bIns="45720">
              <a:spAutoFit/>
            </a:bodyPr>
            <a:lstStyle/>
            <a:p>
              <a:pPr algn="ctr"/>
              <a:r>
                <a:rPr lang="zh-CN" altLang="en-US" sz="6600" b="1" dirty="0">
                  <a:solidFill>
                    <a:schemeClr val="tx1">
                      <a:lumMod val="75000"/>
                      <a:lumOff val="25000"/>
                    </a:schemeClr>
                  </a:solidFill>
                  <a:latin typeface="Agency FB" panose="020B0503020202020204" pitchFamily="34" charset="0"/>
                  <a:cs typeface="+mn-ea"/>
                  <a:sym typeface="+mn-lt"/>
                </a:rPr>
                <a:t>专题三</a:t>
              </a:r>
              <a:endParaRPr lang="zh-CN" altLang="en-US" sz="6600" b="1" dirty="0">
                <a:solidFill>
                  <a:schemeClr val="tx1">
                    <a:lumMod val="75000"/>
                    <a:lumOff val="25000"/>
                  </a:schemeClr>
                </a:solidFill>
                <a:latin typeface="Agency FB" panose="020B0503020202020204" pitchFamily="34" charset="0"/>
                <a:cs typeface="+mn-ea"/>
                <a:sym typeface="+mn-lt"/>
              </a:endParaRPr>
            </a:p>
          </p:txBody>
        </p:sp>
        <p:sp>
          <p:nvSpPr>
            <p:cNvPr id="52" name="TextBox 64"/>
            <p:cNvSpPr>
              <a:spLocks noChangeArrowheads="1"/>
            </p:cNvSpPr>
            <p:nvPr/>
          </p:nvSpPr>
          <p:spPr bwMode="auto">
            <a:xfrm>
              <a:off x="5991" y="5077"/>
              <a:ext cx="7362" cy="2054"/>
            </a:xfrm>
            <a:prstGeom prst="rect">
              <a:avLst/>
            </a:prstGeom>
            <a:noFill/>
            <a:ln w="9525">
              <a:noFill/>
              <a:miter lim="800000"/>
            </a:ln>
          </p:spPr>
          <p:txBody>
            <a:bodyPr wrap="square" lIns="91440" tIns="45720" rIns="91440" bIns="45720">
              <a:spAutoFit/>
            </a:bodyPr>
            <a:lstStyle/>
            <a:p>
              <a:pPr algn="ctr"/>
              <a:r>
                <a:rPr lang="en-US" altLang="zh-CN" sz="4000" b="1" dirty="0">
                  <a:solidFill>
                    <a:schemeClr val="tx1">
                      <a:lumMod val="75000"/>
                      <a:lumOff val="25000"/>
                    </a:schemeClr>
                  </a:solidFill>
                  <a:latin typeface="Agency FB" panose="020B0503020202020204" pitchFamily="34" charset="0"/>
                  <a:cs typeface="+mn-ea"/>
                  <a:sym typeface="+mn-lt"/>
                </a:rPr>
                <a:t> </a:t>
              </a:r>
              <a:r>
                <a:rPr lang="zh-CN" sz="4400" b="1" dirty="0">
                  <a:solidFill>
                    <a:schemeClr val="tx1">
                      <a:lumMod val="50000"/>
                      <a:lumOff val="50000"/>
                    </a:schemeClr>
                  </a:solidFill>
                  <a:latin typeface="Agency FB" panose="020B0503020202020204" pitchFamily="34" charset="0"/>
                  <a:cs typeface="+mn-ea"/>
                  <a:sym typeface="+mn-lt"/>
                </a:rPr>
                <a:t>教育学理论与实践关系的考辨  </a:t>
              </a:r>
              <a:endParaRPr lang="zh-CN" sz="4400" b="1" dirty="0">
                <a:solidFill>
                  <a:schemeClr val="tx1">
                    <a:lumMod val="50000"/>
                    <a:lumOff val="50000"/>
                  </a:schemeClr>
                </a:solidFill>
                <a:latin typeface="Agency FB" panose="020B0503020202020204" pitchFamily="34" charset="0"/>
                <a:cs typeface="+mn-ea"/>
                <a:sym typeface="+mn-lt"/>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966421" y="-367429"/>
            <a:ext cx="7787534" cy="7787534"/>
            <a:chOff x="4241219" y="1574800"/>
            <a:chExt cx="3594100" cy="3594100"/>
          </a:xfrm>
        </p:grpSpPr>
        <p:sp>
          <p:nvSpPr>
            <p:cNvPr id="4" name="椭圆 3"/>
            <p:cNvSpPr/>
            <p:nvPr/>
          </p:nvSpPr>
          <p:spPr>
            <a:xfrm>
              <a:off x="4241219" y="1574800"/>
              <a:ext cx="3594100" cy="35941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椭圆 4"/>
            <p:cNvSpPr/>
            <p:nvPr/>
          </p:nvSpPr>
          <p:spPr>
            <a:xfrm>
              <a:off x="4374569" y="1708150"/>
              <a:ext cx="3327400" cy="33274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椭圆 6"/>
            <p:cNvSpPr/>
            <p:nvPr/>
          </p:nvSpPr>
          <p:spPr>
            <a:xfrm>
              <a:off x="4500524" y="1834105"/>
              <a:ext cx="3075491" cy="3075491"/>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4609519" y="1943101"/>
              <a:ext cx="2857500" cy="285749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nvSpPr>
          <p:spPr>
            <a:xfrm>
              <a:off x="4751813" y="2085397"/>
              <a:ext cx="2572912" cy="257290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4880400" y="2213983"/>
              <a:ext cx="2315738" cy="2315734"/>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5023855" y="2357438"/>
              <a:ext cx="2028828" cy="2028824"/>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椭圆 11"/>
            <p:cNvSpPr/>
            <p:nvPr/>
          </p:nvSpPr>
          <p:spPr>
            <a:xfrm>
              <a:off x="5161388" y="2494971"/>
              <a:ext cx="1753762" cy="175375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椭圆 12"/>
            <p:cNvSpPr/>
            <p:nvPr/>
          </p:nvSpPr>
          <p:spPr>
            <a:xfrm>
              <a:off x="5308017" y="2641600"/>
              <a:ext cx="1460504" cy="14605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椭圆 13"/>
            <p:cNvSpPr/>
            <p:nvPr/>
          </p:nvSpPr>
          <p:spPr>
            <a:xfrm>
              <a:off x="5441367" y="2774950"/>
              <a:ext cx="1193804" cy="11938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椭圆 14"/>
            <p:cNvSpPr/>
            <p:nvPr/>
          </p:nvSpPr>
          <p:spPr>
            <a:xfrm>
              <a:off x="5584242" y="2917825"/>
              <a:ext cx="908054" cy="908051"/>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椭圆 15"/>
            <p:cNvSpPr/>
            <p:nvPr/>
          </p:nvSpPr>
          <p:spPr>
            <a:xfrm>
              <a:off x="5698542" y="3032125"/>
              <a:ext cx="679454" cy="67945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椭圆 16"/>
            <p:cNvSpPr/>
            <p:nvPr/>
          </p:nvSpPr>
          <p:spPr>
            <a:xfrm>
              <a:off x="5822368" y="3155950"/>
              <a:ext cx="431802" cy="4318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椭圆 17"/>
            <p:cNvSpPr/>
            <p:nvPr/>
          </p:nvSpPr>
          <p:spPr>
            <a:xfrm>
              <a:off x="5930318" y="3263900"/>
              <a:ext cx="215902" cy="2159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86" name="文本框 56"/>
          <p:cNvSpPr txBox="1">
            <a:spLocks noChangeArrowheads="1"/>
          </p:cNvSpPr>
          <p:nvPr/>
        </p:nvSpPr>
        <p:spPr bwMode="auto">
          <a:xfrm>
            <a:off x="1046480" y="325755"/>
            <a:ext cx="951420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dirty="0">
                <a:solidFill>
                  <a:schemeClr val="tx1">
                    <a:lumMod val="50000"/>
                    <a:lumOff val="50000"/>
                  </a:schemeClr>
                </a:solidFill>
                <a:latin typeface="Agency FB" panose="020B0503020202020204" pitchFamily="34" charset="0"/>
              </a:rPr>
              <a:t>专题三 教育理论与实践关系的考辨 </a:t>
            </a:r>
            <a:endParaRPr lang="zh-CN" altLang="en-US" sz="4000" b="1" dirty="0">
              <a:solidFill>
                <a:schemeClr val="tx1">
                  <a:lumMod val="50000"/>
                  <a:lumOff val="50000"/>
                </a:schemeClr>
              </a:solidFill>
              <a:latin typeface="Agency FB" panose="020B0503020202020204" pitchFamily="34" charset="0"/>
            </a:endParaRPr>
          </a:p>
        </p:txBody>
      </p:sp>
      <p:sp>
        <p:nvSpPr>
          <p:cNvPr id="2" name="文本框 1"/>
          <p:cNvSpPr txBox="1"/>
          <p:nvPr/>
        </p:nvSpPr>
        <p:spPr>
          <a:xfrm>
            <a:off x="304165" y="1181100"/>
            <a:ext cx="11343005" cy="3928110"/>
          </a:xfrm>
          <a:prstGeom prst="rect">
            <a:avLst/>
          </a:prstGeom>
          <a:noFill/>
        </p:spPr>
        <p:txBody>
          <a:bodyPr wrap="square" rtlCol="0">
            <a:spAutoFit/>
          </a:bodyPr>
          <a:p>
            <a:pPr indent="609600" algn="just" latinLnBrk="0">
              <a:lnSpc>
                <a:spcPct val="130000"/>
              </a:lnSpc>
              <a:extLst>
                <a:ext uri="{35155182-B16C-46BC-9424-99874614C6A1}">
                  <wpsdc:indentchars xmlns:wpsdc="http://www.wps.cn/officeDocument/2017/drawingmlCustomData" val="200" checksum="4158780845"/>
                </a:ext>
              </a:extLst>
            </a:pPr>
            <a:r>
              <a:rPr lang="zh-CN" altLang="en-US" sz="2400"/>
              <a:t>本专题主要从哲学和教育学的视角梳理、分析理论与实践的关系，并以此为基础探讨教育理论与实践关系的应然状态。从哲学视角考辨教育理论与实践关系部分，主要探讨了亚里士多德的实践论、培根的技术实践论、马克思主义的实践观以及胡塞尔和海德格尔等人的本体实践论的主要观点及其发展脉络；从教育学视角考辨教育理论与实践关系部分，主要梳理了从实证主义开始主导教育学到20世纪下半叶舍恩、施瓦布等教育学者有关教有理论与实践关系的历史变迁；在教育理论与实践关系的应然状态部分，主要从认识论的角度探讨教育学领域理论与实践关系相互联通、交融的和谐关系。</a:t>
            </a:r>
            <a:endParaRPr lang="zh-CN" altLang="en-US" sz="2400"/>
          </a:p>
        </p:txBody>
      </p:sp>
      <p:cxnSp>
        <p:nvCxnSpPr>
          <p:cNvPr id="19" name="直接箭头连接符 18"/>
          <p:cNvCxnSpPr/>
          <p:nvPr/>
        </p:nvCxnSpPr>
        <p:spPr>
          <a:xfrm>
            <a:off x="-5080" y="1084580"/>
            <a:ext cx="9036000" cy="127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pic>
        <p:nvPicPr>
          <p:cNvPr id="22" name="ECB019B1-382A-4266-B25C-5B523AA43C14-3" descr="qt_temp"/>
          <p:cNvPicPr>
            <a:picLocks noChangeAspect="1"/>
          </p:cNvPicPr>
          <p:nvPr/>
        </p:nvPicPr>
        <p:blipFill>
          <a:blip r:embed="rId1"/>
          <a:stretch>
            <a:fillRect/>
          </a:stretch>
        </p:blipFill>
        <p:spPr>
          <a:xfrm>
            <a:off x="1001395" y="4248150"/>
            <a:ext cx="10058400" cy="271145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专题三 教育理论与实践关系的考辨</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a:off x="819150" y="847090"/>
            <a:ext cx="5868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191135" y="1152525"/>
            <a:ext cx="11513185" cy="4302760"/>
          </a:xfrm>
          <a:prstGeom prst="rect">
            <a:avLst/>
          </a:prstGeom>
          <a:noFill/>
        </p:spPr>
        <p:txBody>
          <a:bodyPr wrap="square" rtlCol="0">
            <a:spAutoFit/>
          </a:bodyPr>
          <a:p>
            <a:pPr indent="0" algn="just" latinLnBrk="0">
              <a:lnSpc>
                <a:spcPct val="140000"/>
              </a:lnSpc>
              <a:spcAft>
                <a:spcPts val="600"/>
              </a:spcAft>
            </a:pPr>
            <a:r>
              <a:rPr sz="2400" b="1"/>
              <a:t>通过对目前教育学领域中理论与实践关系考辨发现，大致有以下三种观点</a:t>
            </a:r>
            <a:r>
              <a:rPr lang="zh-CN" sz="2400" b="1"/>
              <a:t>：</a:t>
            </a:r>
            <a:endParaRPr sz="2400" b="1"/>
          </a:p>
          <a:p>
            <a:pPr marL="342900" indent="609600" algn="just" latinLnBrk="0">
              <a:lnSpc>
                <a:spcPct val="140000"/>
              </a:lnSpc>
              <a:buFont typeface="Arial" panose="020B0604020202020204" pitchFamily="34" charset="0"/>
              <a:buChar char="•"/>
              <a:extLst>
                <a:ext uri="{35155182-B16C-46BC-9424-99874614C6A1}">
                  <wpsdc:indentchars xmlns:wpsdc="http://www.wps.cn/officeDocument/2017/drawingmlCustomData" val="200" checksum="4158780845"/>
                </a:ext>
              </a:extLst>
            </a:pPr>
            <a:r>
              <a:rPr sz="2400"/>
              <a:t>第一种观点认为，教育学领域中理论与实践关系脱节的主要责任在于理论。</a:t>
            </a:r>
            <a:r>
              <a:rPr lang="zh-CN" sz="2400"/>
              <a:t>解决理论与</a:t>
            </a:r>
            <a:r>
              <a:rPr sz="2400"/>
              <a:t>实践脱节的良策在于恢复理论的实践性，使理论贴近于实践。</a:t>
            </a:r>
            <a:endParaRPr sz="2400"/>
          </a:p>
          <a:p>
            <a:pPr marL="342900" indent="609600" algn="just" latinLnBrk="0">
              <a:lnSpc>
                <a:spcPct val="140000"/>
              </a:lnSpc>
              <a:buFont typeface="Arial" panose="020B0604020202020204" pitchFamily="34" charset="0"/>
              <a:buChar char="•"/>
              <a:extLst>
                <a:ext uri="{35155182-B16C-46BC-9424-99874614C6A1}">
                  <wpsdc:indentchars xmlns:wpsdc="http://www.wps.cn/officeDocument/2017/drawingmlCustomData" val="200" checksum="4158780845"/>
                </a:ext>
              </a:extLst>
            </a:pPr>
            <a:r>
              <a:rPr sz="2400"/>
              <a:t>第二种观点认为，教育学领域中理论与实践脱节是由二者各自的本性所决定的。教育理论与实践本来就应该保持一种必要的距离，没有必要的距离也就失去了思想的空间和张力。</a:t>
            </a:r>
            <a:endParaRPr sz="2400"/>
          </a:p>
          <a:p>
            <a:pPr marL="342900" indent="609600" algn="just" latinLnBrk="0">
              <a:lnSpc>
                <a:spcPct val="140000"/>
              </a:lnSpc>
              <a:buFont typeface="Arial" panose="020B0604020202020204" pitchFamily="34" charset="0"/>
              <a:buChar char="•"/>
              <a:extLst>
                <a:ext uri="{35155182-B16C-46BC-9424-99874614C6A1}">
                  <wpsdc:indentchars xmlns:wpsdc="http://www.wps.cn/officeDocument/2017/drawingmlCustomData" val="200" checksum="4158780845"/>
                </a:ext>
              </a:extLst>
            </a:pPr>
            <a:r>
              <a:rPr sz="2400"/>
              <a:t>第</a:t>
            </a:r>
            <a:r>
              <a:rPr lang="zh-CN" sz="2400"/>
              <a:t>三</a:t>
            </a:r>
            <a:r>
              <a:rPr sz="2400"/>
              <a:t>种观点认为，教有学领域中的理论和实践本然是统一的， 无论一者在现实中</a:t>
            </a:r>
            <a:r>
              <a:rPr lang="zh-CN" sz="2400"/>
              <a:t>脱离</a:t>
            </a:r>
            <a:r>
              <a:rPr sz="2400"/>
              <a:t>的</a:t>
            </a:r>
            <a:r>
              <a:rPr lang="zh-CN" sz="2400"/>
              <a:t>原因</a:t>
            </a:r>
            <a:r>
              <a:rPr sz="2400"/>
              <a:t>是什么，要解决这个同题的唯一途径就是恢复二者的本然统</a:t>
            </a:r>
            <a:r>
              <a:rPr lang="zh-CN" sz="2400"/>
              <a:t>一</a:t>
            </a:r>
            <a:r>
              <a:rPr sz="2400"/>
              <a:t>性。 </a:t>
            </a:r>
            <a:endParaRPr sz="24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9"/>
          <p:cNvSpPr/>
          <p:nvPr/>
        </p:nvSpPr>
        <p:spPr>
          <a:xfrm>
            <a:off x="461645" y="368935"/>
            <a:ext cx="9160820" cy="773430"/>
          </a:xfrm>
          <a:prstGeom prst="roundRect">
            <a:avLst>
              <a:gd name="adj" fmla="val 50000"/>
            </a:avLst>
          </a:prstGeom>
          <a:solidFill>
            <a:srgbClr val="F4EDD1"/>
          </a:solidFill>
          <a:ln w="12700" cap="flat" cmpd="sng" algn="ctr">
            <a:noFill/>
            <a:prstDash val="solid"/>
            <a:miter lim="800000"/>
          </a:ln>
          <a:effectLst>
            <a:outerShdw blurRad="254000" dist="63500" dir="5400000" algn="t" rotWithShape="0">
              <a:sysClr val="windowText" lastClr="000000">
                <a:lumMod val="85000"/>
                <a:lumOff val="15000"/>
                <a:alpha val="40000"/>
              </a:sysClr>
            </a:outerShdw>
          </a:effectLst>
        </p:spPr>
        <p:txBody>
          <a:bodyPr rtlCol="0" anchor="ctr"/>
          <a:lstStyle/>
          <a:p>
            <a:pPr marL="0" marR="0" lvl="0" indent="0" algn="l" defTabSz="914400" eaLnBrk="1" fontAlgn="auto" latinLnBrk="0" hangingPunct="1">
              <a:lnSpc>
                <a:spcPct val="100000"/>
              </a:lnSpc>
              <a:spcBef>
                <a:spcPts val="0"/>
              </a:spcBef>
              <a:spcAft>
                <a:spcPts val="0"/>
              </a:spcAft>
              <a:buClrTx/>
              <a:buSzTx/>
              <a:buFontTx/>
              <a:buNone/>
              <a:defRPr/>
            </a:pPr>
            <a:r>
              <a:rPr kumimoji="0" lang="zh-CN" sz="4000" b="1" i="0" u="none" strike="noStrike" kern="0" cap="none" spc="0" normalizeH="0" baseline="0" noProof="0" dirty="0">
                <a:ln>
                  <a:noFill/>
                </a:ln>
                <a:solidFill>
                  <a:schemeClr val="tx1">
                    <a:lumMod val="75000"/>
                    <a:lumOff val="25000"/>
                  </a:schemeClr>
                </a:solidFill>
                <a:effectLst/>
                <a:uLnTx/>
                <a:uFillTx/>
                <a:latin typeface="HelveticaNeue light" panose="00000400000000000000" pitchFamily="2" charset="0"/>
                <a:cs typeface="Segoe UI" panose="020B0502040204020203" pitchFamily="34" charset="0"/>
              </a:rPr>
              <a:t>一、</a:t>
            </a:r>
            <a:r>
              <a:rPr lang="zh-CN" altLang="en-US" sz="4000" b="1" kern="0" dirty="0">
                <a:solidFill>
                  <a:schemeClr val="tx1">
                    <a:lumMod val="75000"/>
                    <a:lumOff val="25000"/>
                  </a:schemeClr>
                </a:solidFill>
                <a:latin typeface="HelveticaNeue light" panose="00000400000000000000" pitchFamily="2" charset="0"/>
                <a:cs typeface="Segoe UI" panose="020B0502040204020203" pitchFamily="34" charset="0"/>
              </a:rPr>
              <a:t>理论与实践关系的哲学考辨</a:t>
            </a:r>
            <a:endParaRPr kumimoji="0" lang="zh-CN" sz="4000" b="1" i="0" u="none" strike="noStrike" kern="0" cap="none" spc="0" normalizeH="0" baseline="0" noProof="0" dirty="0">
              <a:ln>
                <a:noFill/>
              </a:ln>
              <a:solidFill>
                <a:schemeClr val="tx1">
                  <a:lumMod val="75000"/>
                  <a:lumOff val="25000"/>
                </a:schemeClr>
              </a:solidFill>
              <a:effectLst/>
              <a:uLnTx/>
              <a:uFillTx/>
              <a:latin typeface="HelveticaNeue light" panose="00000400000000000000" pitchFamily="2" charset="0"/>
              <a:cs typeface="Segoe UI" panose="020B0502040204020203" pitchFamily="34" charset="0"/>
            </a:endParaRPr>
          </a:p>
        </p:txBody>
      </p:sp>
      <p:sp>
        <p:nvSpPr>
          <p:cNvPr id="23" name="文本框 22"/>
          <p:cNvSpPr txBox="1"/>
          <p:nvPr/>
        </p:nvSpPr>
        <p:spPr>
          <a:xfrm>
            <a:off x="675005" y="2201545"/>
            <a:ext cx="10898505" cy="3415030"/>
          </a:xfrm>
          <a:prstGeom prst="rect">
            <a:avLst/>
          </a:prstGeom>
          <a:noFill/>
        </p:spPr>
        <p:txBody>
          <a:bodyPr wrap="square" rtlCol="0">
            <a:spAutoFit/>
          </a:bodyPr>
          <a:lstStyle/>
          <a:p>
            <a:pPr marL="285750" indent="-285750" latinLnBrk="0">
              <a:lnSpc>
                <a:spcPct val="150000"/>
              </a:lnSpc>
              <a:buFont typeface="Wingdings" panose="05000000000000000000" charset="0"/>
              <a:buChar char="Ø"/>
            </a:pPr>
            <a:r>
              <a:rPr lang="zh-CN" altLang="en-US" sz="3600" dirty="0">
                <a:latin typeface="楷体" panose="02010609060101010101" charset="-122"/>
                <a:ea typeface="楷体" panose="02010609060101010101" charset="-122"/>
                <a:cs typeface="楷体" panose="02010609060101010101" charset="-122"/>
              </a:rPr>
              <a:t>（一）亚里士多德实践哲学中有关</a:t>
            </a:r>
            <a:r>
              <a:rPr lang="en-US" altLang="zh-CN" sz="3600" dirty="0">
                <a:latin typeface="楷体" panose="02010609060101010101" charset="-122"/>
                <a:ea typeface="楷体" panose="02010609060101010101" charset="-122"/>
                <a:cs typeface="楷体" panose="02010609060101010101" charset="-122"/>
              </a:rPr>
              <a:t>“</a:t>
            </a:r>
            <a:r>
              <a:rPr lang="zh-CN" altLang="en-US" sz="3600" dirty="0">
                <a:latin typeface="楷体" panose="02010609060101010101" charset="-122"/>
                <a:ea typeface="楷体" panose="02010609060101010101" charset="-122"/>
                <a:cs typeface="楷体" panose="02010609060101010101" charset="-122"/>
              </a:rPr>
              <a:t>实践</a:t>
            </a:r>
            <a:r>
              <a:rPr lang="en-US" altLang="zh-CN" sz="3600" dirty="0">
                <a:latin typeface="楷体" panose="02010609060101010101" charset="-122"/>
                <a:ea typeface="楷体" panose="02010609060101010101" charset="-122"/>
                <a:cs typeface="楷体" panose="02010609060101010101" charset="-122"/>
              </a:rPr>
              <a:t>”</a:t>
            </a:r>
            <a:r>
              <a:rPr lang="zh-CN" altLang="en-US" sz="3600" dirty="0">
                <a:latin typeface="楷体" panose="02010609060101010101" charset="-122"/>
                <a:ea typeface="楷体" panose="02010609060101010101" charset="-122"/>
                <a:cs typeface="楷体" panose="02010609060101010101" charset="-122"/>
              </a:rPr>
              <a:t>的论述</a:t>
            </a:r>
            <a:endParaRPr lang="zh-CN" altLang="en-US" sz="3600" dirty="0">
              <a:latin typeface="楷体" panose="02010609060101010101" charset="-122"/>
              <a:ea typeface="楷体" panose="02010609060101010101" charset="-122"/>
              <a:cs typeface="楷体" panose="02010609060101010101" charset="-122"/>
            </a:endParaRPr>
          </a:p>
          <a:p>
            <a:pPr marL="285750" indent="-285750" latinLnBrk="0">
              <a:lnSpc>
                <a:spcPct val="150000"/>
              </a:lnSpc>
              <a:buFont typeface="Wingdings" panose="05000000000000000000" charset="0"/>
              <a:buChar char="Ø"/>
            </a:pPr>
            <a:r>
              <a:rPr lang="zh-CN" altLang="en-US" sz="3600" dirty="0">
                <a:latin typeface="楷体" panose="02010609060101010101" charset="-122"/>
                <a:ea typeface="楷体" panose="02010609060101010101" charset="-122"/>
                <a:cs typeface="楷体" panose="02010609060101010101" charset="-122"/>
              </a:rPr>
              <a:t>（二）培根</a:t>
            </a:r>
            <a:r>
              <a:rPr lang="en-US" altLang="zh-CN" sz="3600" dirty="0">
                <a:latin typeface="楷体" panose="02010609060101010101" charset="-122"/>
                <a:ea typeface="楷体" panose="02010609060101010101" charset="-122"/>
                <a:cs typeface="楷体" panose="02010609060101010101" charset="-122"/>
              </a:rPr>
              <a:t>“</a:t>
            </a:r>
            <a:r>
              <a:rPr lang="zh-CN" altLang="en-US" sz="3600" dirty="0">
                <a:latin typeface="楷体" panose="02010609060101010101" charset="-122"/>
                <a:ea typeface="楷体" panose="02010609060101010101" charset="-122"/>
                <a:cs typeface="楷体" panose="02010609060101010101" charset="-122"/>
              </a:rPr>
              <a:t>技术实践论</a:t>
            </a:r>
            <a:r>
              <a:rPr lang="en-US" altLang="zh-CN" sz="3600" dirty="0">
                <a:latin typeface="楷体" panose="02010609060101010101" charset="-122"/>
                <a:ea typeface="楷体" panose="02010609060101010101" charset="-122"/>
                <a:cs typeface="楷体" panose="02010609060101010101" charset="-122"/>
              </a:rPr>
              <a:t>”</a:t>
            </a:r>
            <a:r>
              <a:rPr lang="zh-CN" altLang="en-US" sz="3600" dirty="0">
                <a:latin typeface="楷体" panose="02010609060101010101" charset="-122"/>
                <a:ea typeface="楷体" panose="02010609060101010101" charset="-122"/>
                <a:cs typeface="楷体" panose="02010609060101010101" charset="-122"/>
              </a:rPr>
              <a:t>中的</a:t>
            </a:r>
            <a:r>
              <a:rPr lang="en-US" altLang="zh-CN" sz="3600" dirty="0">
                <a:latin typeface="楷体" panose="02010609060101010101" charset="-122"/>
                <a:ea typeface="楷体" panose="02010609060101010101" charset="-122"/>
                <a:cs typeface="楷体" panose="02010609060101010101" charset="-122"/>
              </a:rPr>
              <a:t>“</a:t>
            </a:r>
            <a:r>
              <a:rPr lang="zh-CN" altLang="en-US" sz="3600" dirty="0">
                <a:latin typeface="楷体" panose="02010609060101010101" charset="-122"/>
                <a:ea typeface="楷体" panose="02010609060101010101" charset="-122"/>
                <a:cs typeface="楷体" panose="02010609060101010101" charset="-122"/>
              </a:rPr>
              <a:t>实践</a:t>
            </a:r>
            <a:r>
              <a:rPr lang="en-US" altLang="zh-CN" sz="3600" dirty="0">
                <a:latin typeface="楷体" panose="02010609060101010101" charset="-122"/>
                <a:ea typeface="楷体" panose="02010609060101010101" charset="-122"/>
                <a:cs typeface="楷体" panose="02010609060101010101" charset="-122"/>
              </a:rPr>
              <a:t>”</a:t>
            </a:r>
            <a:endParaRPr lang="zh-CN" altLang="en-US" sz="3600" dirty="0">
              <a:latin typeface="楷体" panose="02010609060101010101" charset="-122"/>
              <a:ea typeface="楷体" panose="02010609060101010101" charset="-122"/>
              <a:cs typeface="楷体" panose="02010609060101010101" charset="-122"/>
            </a:endParaRPr>
          </a:p>
          <a:p>
            <a:pPr marL="285750" indent="-285750">
              <a:lnSpc>
                <a:spcPct val="150000"/>
              </a:lnSpc>
              <a:buFont typeface="Wingdings" panose="05000000000000000000" charset="0"/>
              <a:buChar char="Ø"/>
            </a:pPr>
            <a:r>
              <a:rPr lang="zh-CN" altLang="en-US" sz="3600" dirty="0">
                <a:latin typeface="楷体" panose="02010609060101010101" charset="-122"/>
                <a:ea typeface="楷体" panose="02010609060101010101" charset="-122"/>
                <a:cs typeface="楷体" panose="02010609060101010101" charset="-122"/>
              </a:rPr>
              <a:t>（三）</a:t>
            </a:r>
            <a:r>
              <a:rPr lang="en-US" altLang="zh-CN" sz="3600" dirty="0">
                <a:latin typeface="楷体" panose="02010609060101010101" charset="-122"/>
                <a:ea typeface="楷体" panose="02010609060101010101" charset="-122"/>
                <a:cs typeface="楷体" panose="02010609060101010101" charset="-122"/>
              </a:rPr>
              <a:t>“</a:t>
            </a:r>
            <a:r>
              <a:rPr lang="zh-CN" altLang="en-US" sz="3600" dirty="0">
                <a:latin typeface="楷体" panose="02010609060101010101" charset="-122"/>
                <a:ea typeface="楷体" panose="02010609060101010101" charset="-122"/>
                <a:cs typeface="楷体" panose="02010609060101010101" charset="-122"/>
              </a:rPr>
              <a:t>本体实践论</a:t>
            </a:r>
            <a:r>
              <a:rPr lang="en-US" altLang="zh-CN" sz="3600" dirty="0">
                <a:latin typeface="楷体" panose="02010609060101010101" charset="-122"/>
                <a:ea typeface="楷体" panose="02010609060101010101" charset="-122"/>
                <a:cs typeface="楷体" panose="02010609060101010101" charset="-122"/>
              </a:rPr>
              <a:t>”</a:t>
            </a:r>
            <a:r>
              <a:rPr lang="zh-CN" altLang="en-US" sz="3600" dirty="0">
                <a:latin typeface="楷体" panose="02010609060101010101" charset="-122"/>
                <a:ea typeface="楷体" panose="02010609060101010101" charset="-122"/>
                <a:cs typeface="楷体" panose="02010609060101010101" charset="-122"/>
              </a:rPr>
              <a:t>和马克思主义实践观中的</a:t>
            </a:r>
            <a:r>
              <a:rPr lang="en-US" altLang="zh-CN" sz="3600" dirty="0">
                <a:latin typeface="楷体" panose="02010609060101010101" charset="-122"/>
                <a:ea typeface="楷体" panose="02010609060101010101" charset="-122"/>
                <a:cs typeface="楷体" panose="02010609060101010101" charset="-122"/>
              </a:rPr>
              <a:t>“</a:t>
            </a:r>
            <a:r>
              <a:rPr lang="zh-CN" altLang="en-US" sz="3600" dirty="0">
                <a:latin typeface="楷体" panose="02010609060101010101" charset="-122"/>
                <a:ea typeface="楷体" panose="02010609060101010101" charset="-122"/>
                <a:cs typeface="楷体" panose="02010609060101010101" charset="-122"/>
              </a:rPr>
              <a:t>实践</a:t>
            </a:r>
            <a:r>
              <a:rPr lang="en-US" altLang="zh-CN" sz="3600" dirty="0">
                <a:latin typeface="楷体" panose="02010609060101010101" charset="-122"/>
                <a:ea typeface="楷体" panose="02010609060101010101" charset="-122"/>
                <a:cs typeface="楷体" panose="02010609060101010101" charset="-122"/>
              </a:rPr>
              <a:t>”</a:t>
            </a:r>
            <a:endParaRPr lang="en-US" altLang="zh-CN" sz="3600" dirty="0">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69850" y="1001395"/>
            <a:ext cx="8011160" cy="1210945"/>
          </a:xfrm>
          <a:prstGeom prst="rect">
            <a:avLst/>
          </a:prstGeom>
          <a:noFill/>
        </p:spPr>
        <p:txBody>
          <a:bodyPr wrap="none" rtlCol="0" anchor="t">
            <a:spAutoFit/>
          </a:bodyPr>
          <a:p>
            <a:pPr marL="342900" algn="just" defTabSz="914400" eaLnBrk="1" hangingPunct="1">
              <a:lnSpc>
                <a:spcPct val="130000"/>
              </a:lnSpc>
              <a:buFont typeface="Wingdings" panose="05000000000000000000" charset="0"/>
            </a:pPr>
            <a:r>
              <a:rPr lang="zh-CN" altLang="en-US" sz="2800" b="1">
                <a:latin typeface="+mn-lt"/>
                <a:ea typeface="+mn-ea"/>
                <a:sym typeface="+mn-ea"/>
              </a:rPr>
              <a:t>一、理论与实践关系的哲学考辨</a:t>
            </a:r>
            <a:endParaRPr lang="zh-CN" altLang="en-US" sz="2800" b="1">
              <a:latin typeface="+mn-lt"/>
              <a:ea typeface="+mn-ea"/>
              <a:sym typeface="+mn-ea"/>
            </a:endParaRPr>
          </a:p>
          <a:p>
            <a:pPr marL="342900" algn="just" defTabSz="914400" eaLnBrk="1" hangingPunct="1">
              <a:lnSpc>
                <a:spcPct val="130000"/>
              </a:lnSpc>
              <a:buFont typeface="Wingdings" panose="05000000000000000000" charset="0"/>
            </a:pPr>
            <a:r>
              <a:rPr lang="zh-CN" altLang="en-US" sz="2800">
                <a:latin typeface="+mn-lt"/>
                <a:ea typeface="+mn-ea"/>
                <a:sym typeface="+mn-ea"/>
              </a:rPr>
              <a:t>（一）亚里士多德实践哲学中有关</a:t>
            </a:r>
            <a:r>
              <a:rPr lang="en-US" altLang="zh-CN" sz="2800">
                <a:latin typeface="+mn-lt"/>
                <a:ea typeface="+mn-ea"/>
                <a:sym typeface="+mn-ea"/>
              </a:rPr>
              <a:t>“</a:t>
            </a:r>
            <a:r>
              <a:rPr lang="zh-CN" altLang="en-US" sz="2800">
                <a:latin typeface="+mn-lt"/>
                <a:ea typeface="+mn-ea"/>
                <a:sym typeface="+mn-ea"/>
              </a:rPr>
              <a:t>实践</a:t>
            </a:r>
            <a:r>
              <a:rPr lang="en-US" altLang="zh-CN" sz="2800">
                <a:latin typeface="+mn-lt"/>
                <a:ea typeface="+mn-ea"/>
                <a:sym typeface="+mn-ea"/>
              </a:rPr>
              <a:t>”</a:t>
            </a:r>
            <a:r>
              <a:rPr lang="zh-CN" altLang="en-US" sz="2800">
                <a:latin typeface="+mn-lt"/>
                <a:ea typeface="+mn-ea"/>
                <a:sym typeface="+mn-ea"/>
              </a:rPr>
              <a:t>的论述</a:t>
            </a:r>
            <a:endParaRPr lang="zh-CN" altLang="en-US" sz="2800">
              <a:latin typeface="+mn-lt"/>
              <a:ea typeface="+mn-ea"/>
              <a:sym typeface="+mn-ea"/>
            </a:endParaRPr>
          </a:p>
        </p:txBody>
      </p:sp>
      <p:sp>
        <p:nvSpPr>
          <p:cNvPr id="2" name="文本框 1"/>
          <p:cNvSpPr txBox="1"/>
          <p:nvPr/>
        </p:nvSpPr>
        <p:spPr>
          <a:xfrm>
            <a:off x="355600" y="2257425"/>
            <a:ext cx="11131550" cy="4407535"/>
          </a:xfrm>
          <a:prstGeom prst="rect">
            <a:avLst/>
          </a:prstGeom>
          <a:noFill/>
        </p:spPr>
        <p:txBody>
          <a:bodyPr wrap="square" rtlCol="0">
            <a:spAutoFit/>
          </a:bodyPr>
          <a:p>
            <a:pPr indent="609600" algn="just" latinLnBrk="0">
              <a:lnSpc>
                <a:spcPct val="130000"/>
              </a:lnSpc>
              <a:extLst>
                <a:ext uri="{35155182-B16C-46BC-9424-99874614C6A1}">
                  <wpsdc:indentchars xmlns:wpsdc="http://www.wps.cn/officeDocument/2017/drawingmlCustomData" val="200" checksum="4158780845"/>
                </a:ext>
              </a:extLst>
            </a:pPr>
            <a:r>
              <a:rPr lang="zh-CN" sz="2400"/>
              <a:t>在亚里士多德</a:t>
            </a:r>
            <a:r>
              <a:rPr sz="2400"/>
              <a:t>看</a:t>
            </a:r>
            <a:r>
              <a:rPr lang="zh-CN" sz="2400"/>
              <a:t>来</a:t>
            </a:r>
            <a:r>
              <a:rPr sz="2400"/>
              <a:t>。人类的全部活动都可以看成各种各样的实践，故而实践就是</a:t>
            </a:r>
            <a:r>
              <a:rPr lang="zh-CN" sz="2400"/>
              <a:t>人类活动的全部形式的总称。人类的每种实践活动都以某种</a:t>
            </a:r>
            <a:r>
              <a:rPr lang="en-US" altLang="zh-CN" sz="2400"/>
              <a:t>“</a:t>
            </a:r>
            <a:r>
              <a:rPr lang="zh-CN" altLang="en-US" sz="2400"/>
              <a:t>善</a:t>
            </a:r>
            <a:r>
              <a:rPr lang="en-US" altLang="zh-CN" sz="2400"/>
              <a:t>”</a:t>
            </a:r>
            <a:r>
              <a:rPr lang="zh-CN" altLang="en-US" sz="2400"/>
              <a:t>为目的，各种善都可以归属于最高的</a:t>
            </a:r>
            <a:r>
              <a:rPr lang="en-US" altLang="zh-CN" sz="2400"/>
              <a:t>“</a:t>
            </a:r>
            <a:r>
              <a:rPr lang="zh-CN" altLang="en-US" sz="2400"/>
              <a:t>善</a:t>
            </a:r>
            <a:r>
              <a:rPr lang="en-US" altLang="zh-CN" sz="2400"/>
              <a:t>”</a:t>
            </a:r>
            <a:r>
              <a:rPr lang="zh-CN" altLang="en-US" sz="2400"/>
              <a:t>。</a:t>
            </a:r>
            <a:endParaRPr lang="zh-CN" altLang="en-US" sz="2400"/>
          </a:p>
          <a:p>
            <a:pPr indent="609600" algn="just" latinLnBrk="0">
              <a:lnSpc>
                <a:spcPct val="130000"/>
              </a:lnSpc>
              <a:extLst>
                <a:ext uri="{35155182-B16C-46BC-9424-99874614C6A1}">
                  <wpsdc:indentchars xmlns:wpsdc="http://www.wps.cn/officeDocument/2017/drawingmlCustomData" val="200" checksum="4158780845"/>
                </a:ext>
              </a:extLst>
            </a:pPr>
            <a:r>
              <a:rPr sz="2400"/>
              <a:t>亚里士多德在《形而上学》(卷六)中把知识分为理论的、实践的和制作的三种。其中，理论的知识又分为自然哲学即物理学、数学和第一哲学(神学)，实践的知识是关于人的活动的知识，制作的知识则包括诗学、修辞学以及各种制造产品的知识。理论的知识以自然为对象，实践的知识以人之德性为对象，制作的知识以生产性的知识为对象，理论的知识道出的是人求真的问题，实践的知识道出的是人求善的问题，制作的知识则不是以自身为目的的，而是以产品的完成为目的。</a:t>
            </a:r>
            <a:endParaRPr sz="2400"/>
          </a:p>
        </p:txBody>
      </p:sp>
      <p:pic>
        <p:nvPicPr>
          <p:cNvPr id="3" name="图片 2"/>
          <p:cNvPicPr>
            <a:picLocks noChangeAspect="1"/>
          </p:cNvPicPr>
          <p:nvPr/>
        </p:nvPicPr>
        <p:blipFill>
          <a:blip r:embed="rId1"/>
          <a:stretch>
            <a:fillRect/>
          </a:stretch>
        </p:blipFill>
        <p:spPr>
          <a:xfrm>
            <a:off x="9391650" y="4445"/>
            <a:ext cx="2204085" cy="2336800"/>
          </a:xfrm>
          <a:prstGeom prst="rect">
            <a:avLst/>
          </a:prstGeom>
        </p:spPr>
      </p:pic>
      <p:sp>
        <p:nvSpPr>
          <p:cNvPr id="5"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专题三 教育理论与实践关系的考辨</a:t>
            </a:r>
            <a:endParaRPr lang="zh-CN" altLang="en-US" sz="2800" b="1" dirty="0">
              <a:solidFill>
                <a:schemeClr val="tx1">
                  <a:lumMod val="50000"/>
                  <a:lumOff val="50000"/>
                </a:schemeClr>
              </a:solidFill>
              <a:latin typeface="Agency FB" panose="020B0503020202020204" pitchFamily="34" charset="0"/>
            </a:endParaRPr>
          </a:p>
        </p:txBody>
      </p:sp>
      <p:cxnSp>
        <p:nvCxnSpPr>
          <p:cNvPr id="6" name="直接箭头连接符 5"/>
          <p:cNvCxnSpPr/>
          <p:nvPr/>
        </p:nvCxnSpPr>
        <p:spPr>
          <a:xfrm>
            <a:off x="819150" y="847090"/>
            <a:ext cx="5868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专题一 教育学的学科立场</a:t>
            </a:r>
            <a:endParaRPr lang="zh-CN" altLang="en-US" sz="2800" b="1" dirty="0">
              <a:solidFill>
                <a:schemeClr val="tx1">
                  <a:lumMod val="50000"/>
                  <a:lumOff val="50000"/>
                </a:schemeClr>
              </a:solidFill>
              <a:latin typeface="Agency FB" panose="020B0503020202020204" pitchFamily="34" charset="0"/>
            </a:endParaRPr>
          </a:p>
        </p:txBody>
      </p:sp>
      <p:sp>
        <p:nvSpPr>
          <p:cNvPr id="2" name="文本框 1"/>
          <p:cNvSpPr txBox="1"/>
          <p:nvPr/>
        </p:nvSpPr>
        <p:spPr>
          <a:xfrm>
            <a:off x="254635" y="1074420"/>
            <a:ext cx="11443335" cy="5201920"/>
          </a:xfrm>
          <a:prstGeom prst="rect">
            <a:avLst/>
          </a:prstGeom>
          <a:noFill/>
        </p:spPr>
        <p:txBody>
          <a:bodyPr wrap="square" rtlCol="0">
            <a:spAutoFit/>
          </a:bodyPr>
          <a:p>
            <a:pPr indent="0" algn="just" latinLnBrk="0">
              <a:lnSpc>
                <a:spcPct val="130000"/>
              </a:lnSpc>
              <a:spcAft>
                <a:spcPts val="1200"/>
              </a:spcAft>
            </a:pPr>
            <a:r>
              <a:rPr lang="zh-CN" altLang="en-US" sz="3200">
                <a:solidFill>
                  <a:schemeClr val="tx2"/>
                </a:solidFill>
                <a:latin typeface="黑体" panose="02010609060101010101" charset="-122"/>
                <a:ea typeface="黑体" panose="02010609060101010101" charset="-122"/>
              </a:rPr>
              <a:t>为维护教育学的独立地位，</a:t>
            </a:r>
            <a:r>
              <a:rPr lang="zh-CN" altLang="en-US" sz="3200">
                <a:solidFill>
                  <a:schemeClr val="tx2"/>
                </a:solidFill>
                <a:latin typeface="黑体" panose="02010609060101010101" charset="-122"/>
                <a:ea typeface="黑体" panose="02010609060101010101" charset="-122"/>
                <a:sym typeface="+mn-ea"/>
              </a:rPr>
              <a:t>各国学者</a:t>
            </a:r>
            <a:r>
              <a:rPr lang="zh-CN" altLang="en-US" sz="3200">
                <a:solidFill>
                  <a:schemeClr val="tx2"/>
                </a:solidFill>
                <a:latin typeface="黑体" panose="02010609060101010101" charset="-122"/>
                <a:ea typeface="黑体" panose="02010609060101010101" charset="-122"/>
              </a:rPr>
              <a:t>所作出的努力：</a:t>
            </a:r>
            <a:endParaRPr lang="zh-CN" altLang="en-US" sz="3200">
              <a:solidFill>
                <a:srgbClr val="37474F"/>
              </a:solidFill>
            </a:endParaRPr>
          </a:p>
          <a:p>
            <a:pPr marL="342900" indent="609600" algn="just" latinLnBrk="0">
              <a:lnSpc>
                <a:spcPct val="130000"/>
              </a:lnSpc>
              <a:buFont typeface="Wingdings" panose="05000000000000000000" charset="0"/>
              <a:buChar char="Ø"/>
              <a:extLst>
                <a:ext uri="{35155182-B16C-46BC-9424-99874614C6A1}">
                  <wpsdc:indentchars xmlns:wpsdc="http://www.wps.cn/officeDocument/2017/drawingmlCustomData" val="200" checksum="4158780845"/>
                </a:ext>
              </a:extLst>
            </a:pPr>
            <a:r>
              <a:rPr lang="zh-CN" altLang="en-US" sz="2400" b="1"/>
              <a:t>赫尔巴特：</a:t>
            </a:r>
            <a:r>
              <a:rPr lang="zh-CN" altLang="en-US" sz="2400"/>
              <a:t>创立现代教育学体系时</a:t>
            </a:r>
            <a:r>
              <a:rPr lang="en-US" altLang="zh-CN" sz="2400"/>
              <a:t>jiu </a:t>
            </a:r>
            <a:r>
              <a:rPr lang="zh-CN" altLang="en-US" sz="2400"/>
              <a:t>指出</a:t>
            </a:r>
            <a:r>
              <a:rPr lang="en-US" altLang="zh-CN" sz="2400"/>
              <a:t>“</a:t>
            </a:r>
            <a:r>
              <a:rPr lang="zh-CN" altLang="en-US" sz="2400"/>
              <a:t>假如教育学希望尽可能严格地保持自身的概念，并进而培植出独立的思想，从而成为研究范围的中心，而不再有这样的危险：像偏僻的被占领的区域一样受到外人治理，那么情况可能要好得多。</a:t>
            </a:r>
            <a:r>
              <a:rPr lang="en-US" altLang="zh-CN" sz="2400"/>
              <a:t>”</a:t>
            </a:r>
            <a:endParaRPr lang="en-US" altLang="zh-CN" sz="2400"/>
          </a:p>
          <a:p>
            <a:pPr marL="342900" indent="609600" algn="just" latinLnBrk="0">
              <a:lnSpc>
                <a:spcPct val="130000"/>
              </a:lnSpc>
              <a:buFont typeface="Wingdings" panose="05000000000000000000" charset="0"/>
              <a:buChar char="Ø"/>
              <a:extLst>
                <a:ext uri="{35155182-B16C-46BC-9424-99874614C6A1}">
                  <wpsdc:indentchars xmlns:wpsdc="http://www.wps.cn/officeDocument/2017/drawingmlCustomData" val="200" checksum="4158780845"/>
                </a:ext>
              </a:extLst>
            </a:pPr>
            <a:r>
              <a:rPr lang="zh-CN" altLang="en-US" sz="2400" b="1"/>
              <a:t>以德国为代表欧陆国家：</a:t>
            </a:r>
            <a:r>
              <a:rPr lang="zh-CN" altLang="en-US" sz="2400"/>
              <a:t>将欧洲大陆国家将教育学建基于哲学的基础上，通过哲学推理和演绎来完善教育学的概念和学科体系。</a:t>
            </a:r>
            <a:endParaRPr lang="zh-CN" altLang="en-US" sz="2400"/>
          </a:p>
          <a:p>
            <a:pPr marL="342900" indent="609600" algn="just" latinLnBrk="0">
              <a:lnSpc>
                <a:spcPct val="130000"/>
              </a:lnSpc>
              <a:buFont typeface="Wingdings" panose="05000000000000000000" charset="0"/>
              <a:buChar char="Ø"/>
              <a:extLst>
                <a:ext uri="{35155182-B16C-46BC-9424-99874614C6A1}">
                  <wpsdc:indentchars xmlns:wpsdc="http://www.wps.cn/officeDocument/2017/drawingmlCustomData" val="200" checksum="4158780845"/>
                </a:ext>
              </a:extLst>
            </a:pPr>
            <a:r>
              <a:rPr lang="zh-CN" altLang="en-US" sz="2400" b="1"/>
              <a:t>以英美为代表的发达世界：</a:t>
            </a:r>
            <a:r>
              <a:rPr lang="zh-CN" altLang="en-US" sz="2400"/>
              <a:t>尝试将自然学科的研究范式移植到教育领域，通过教育学的自然科学化来实现教育学的独立地位。</a:t>
            </a:r>
            <a:endParaRPr lang="zh-CN" altLang="en-US" sz="2400"/>
          </a:p>
          <a:p>
            <a:pPr marL="342900" indent="609600" algn="just" latinLnBrk="0">
              <a:lnSpc>
                <a:spcPct val="130000"/>
              </a:lnSpc>
              <a:buFont typeface="Wingdings" panose="05000000000000000000" charset="0"/>
              <a:buChar char="Ø"/>
              <a:extLst>
                <a:ext uri="{35155182-B16C-46BC-9424-99874614C6A1}">
                  <wpsdc:indentchars xmlns:wpsdc="http://www.wps.cn/officeDocument/2017/drawingmlCustomData" val="200" checksum="4158780845"/>
                </a:ext>
              </a:extLst>
            </a:pPr>
            <a:r>
              <a:rPr lang="zh-CN" altLang="en-US" sz="2400" b="1"/>
              <a:t>以中国等为代表的发展中国家</a:t>
            </a:r>
            <a:r>
              <a:rPr lang="zh-CN" altLang="en-US" sz="2400"/>
              <a:t>：积极学习和借鉴欧美国家教育学建设的经验，尝试走出一条符合自己国情的教育学建构之路。</a:t>
            </a:r>
            <a:endParaRPr lang="zh-CN" altLang="en-US" sz="2400"/>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07060" y="1156335"/>
            <a:ext cx="10977245" cy="3969385"/>
          </a:xfrm>
          <a:prstGeom prst="rect">
            <a:avLst/>
          </a:prstGeom>
          <a:noFill/>
        </p:spPr>
        <p:txBody>
          <a:bodyPr wrap="square" rtlCol="0">
            <a:spAutoFit/>
          </a:bodyPr>
          <a:p>
            <a:pPr indent="609600" algn="just" latinLnBrk="0">
              <a:lnSpc>
                <a:spcPct val="150000"/>
              </a:lnSpc>
              <a:extLst>
                <a:ext uri="{35155182-B16C-46BC-9424-99874614C6A1}">
                  <wpsdc:indentchars xmlns:wpsdc="http://www.wps.cn/officeDocument/2017/drawingmlCustomData" val="200" checksum="4158780845"/>
                </a:ext>
              </a:extLst>
            </a:pPr>
            <a:r>
              <a:rPr sz="2400"/>
              <a:t>在亚里土多德有关实践智慧的理解中，就既将实践智慧作为最高的"善”，又将其视为一种具体的作为手段的“善”。正因如此，他提出，实践智慧既然与实践相关，我们就需要两类知识，即关于普遍的知识</a:t>
            </a:r>
            <a:r>
              <a:rPr lang="zh-CN" sz="2400"/>
              <a:t>（</a:t>
            </a:r>
            <a:r>
              <a:rPr sz="2400"/>
              <a:t>理论的知识</a:t>
            </a:r>
            <a:r>
              <a:rPr lang="zh-CN" sz="2400"/>
              <a:t>）</a:t>
            </a:r>
            <a:r>
              <a:rPr sz="2400"/>
              <a:t>和关于具体的知识</a:t>
            </a:r>
            <a:r>
              <a:rPr lang="zh-CN" sz="2400"/>
              <a:t>（</a:t>
            </a:r>
            <a:r>
              <a:rPr sz="2400"/>
              <a:t>实践的知识</a:t>
            </a:r>
            <a:r>
              <a:rPr lang="zh-CN" sz="2400"/>
              <a:t>）</a:t>
            </a:r>
            <a:r>
              <a:rPr sz="2400"/>
              <a:t>，后一类知识即实践的知识是需要一种更高的能力来指导的。</a:t>
            </a:r>
            <a:endParaRPr sz="2400"/>
          </a:p>
          <a:p>
            <a:pPr indent="609600" algn="just" latinLnBrk="0">
              <a:lnSpc>
                <a:spcPct val="150000"/>
              </a:lnSpc>
              <a:extLst>
                <a:ext uri="{35155182-B16C-46BC-9424-99874614C6A1}">
                  <wpsdc:indentchars xmlns:wpsdc="http://www.wps.cn/officeDocument/2017/drawingmlCustomData" val="200" checksum="4158780845"/>
                </a:ext>
              </a:extLst>
            </a:pPr>
            <a:r>
              <a:rPr sz="2400"/>
              <a:t>亚里土多德虽然将人类所有的活动都称为实践，并将其统</a:t>
            </a:r>
            <a:r>
              <a:rPr lang="zh-CN" sz="2400"/>
              <a:t>一</a:t>
            </a:r>
            <a:r>
              <a:rPr sz="2400"/>
              <a:t>于最高的 “善” 之中，却也将人类的活动进行划分，即</a:t>
            </a:r>
            <a:r>
              <a:rPr lang="en-US" sz="2400"/>
              <a:t>“</a:t>
            </a:r>
            <a:r>
              <a:rPr sz="2400"/>
              <a:t>实践”和“ 制作”，</a:t>
            </a:r>
            <a:r>
              <a:rPr lang="zh-CN" sz="2400"/>
              <a:t>二者</a:t>
            </a:r>
            <a:r>
              <a:rPr sz="2400"/>
              <a:t>区别主要表现在五个方面</a:t>
            </a:r>
            <a:r>
              <a:rPr lang="zh-CN" sz="2400"/>
              <a:t>：</a:t>
            </a:r>
            <a:endParaRPr lang="zh-CN" sz="2400"/>
          </a:p>
        </p:txBody>
      </p:sp>
      <p:sp>
        <p:nvSpPr>
          <p:cNvPr id="3"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专题三 教育理论与实践关系的考辨</a:t>
            </a:r>
            <a:endParaRPr lang="zh-CN" altLang="en-US" sz="2800" b="1" dirty="0">
              <a:solidFill>
                <a:schemeClr val="tx1">
                  <a:lumMod val="50000"/>
                  <a:lumOff val="50000"/>
                </a:schemeClr>
              </a:solidFill>
              <a:latin typeface="Agency FB" panose="020B0503020202020204" pitchFamily="34" charset="0"/>
            </a:endParaRPr>
          </a:p>
        </p:txBody>
      </p:sp>
      <p:cxnSp>
        <p:nvCxnSpPr>
          <p:cNvPr id="4" name="直接箭头连接符 3"/>
          <p:cNvCxnSpPr/>
          <p:nvPr/>
        </p:nvCxnSpPr>
        <p:spPr>
          <a:xfrm>
            <a:off x="819150" y="847090"/>
            <a:ext cx="5868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9105" y="1212850"/>
            <a:ext cx="11273790" cy="5077460"/>
          </a:xfrm>
          <a:prstGeom prst="rect">
            <a:avLst/>
          </a:prstGeom>
          <a:noFill/>
        </p:spPr>
        <p:txBody>
          <a:bodyPr wrap="square" rtlCol="0">
            <a:spAutoFit/>
          </a:bodyPr>
          <a:p>
            <a:pPr indent="609600" algn="just" latinLnBrk="0">
              <a:lnSpc>
                <a:spcPct val="150000"/>
              </a:lnSpc>
              <a:extLst>
                <a:ext uri="{35155182-B16C-46BC-9424-99874614C6A1}">
                  <wpsdc:indentchars xmlns:wpsdc="http://www.wps.cn/officeDocument/2017/drawingmlCustomData" val="200" checksum="4158780845"/>
                </a:ext>
              </a:extLst>
            </a:pPr>
            <a:r>
              <a:rPr sz="2400"/>
              <a:t>第一，实践是一种德行的实现活动，而制作在于依据自然的原理去制作，实践重在“行”，制作重在“知”。</a:t>
            </a:r>
            <a:endParaRPr sz="2400"/>
          </a:p>
          <a:p>
            <a:pPr indent="609600" algn="just" latinLnBrk="0">
              <a:lnSpc>
                <a:spcPct val="150000"/>
              </a:lnSpc>
              <a:extLst>
                <a:ext uri="{35155182-B16C-46BC-9424-99874614C6A1}">
                  <wpsdc:indentchars xmlns:wpsdc="http://www.wps.cn/officeDocument/2017/drawingmlCustomData" val="200" checksum="4158780845"/>
                </a:ext>
              </a:extLst>
            </a:pPr>
            <a:r>
              <a:rPr sz="2400"/>
              <a:t>第二，实践与制作的区别还在于它们依据两种不同的思考和理性，实践的理性是“明智”</a:t>
            </a:r>
            <a:r>
              <a:rPr lang="zh-CN" sz="2400"/>
              <a:t>，</a:t>
            </a:r>
            <a:r>
              <a:rPr sz="2400"/>
              <a:t>制作的理性是“理智”。</a:t>
            </a:r>
            <a:endParaRPr sz="2400"/>
          </a:p>
          <a:p>
            <a:pPr indent="609600" algn="just" latinLnBrk="0">
              <a:lnSpc>
                <a:spcPct val="150000"/>
              </a:lnSpc>
              <a:extLst>
                <a:ext uri="{35155182-B16C-46BC-9424-99874614C6A1}">
                  <wpsdc:indentchars xmlns:wpsdc="http://www.wps.cn/officeDocument/2017/drawingmlCustomData" val="200" checksum="4158780845"/>
                </a:ext>
              </a:extLst>
            </a:pPr>
            <a:r>
              <a:rPr sz="2400"/>
              <a:t>第三，实践与制作的区别还在于实践是一种以自身为目的，制作则是以外在的事物为目的的活动，即实践是自为的活动，制作是为他的活动。</a:t>
            </a:r>
            <a:endParaRPr sz="2400"/>
          </a:p>
          <a:p>
            <a:pPr indent="609600" algn="just" latinLnBrk="0">
              <a:lnSpc>
                <a:spcPct val="150000"/>
              </a:lnSpc>
              <a:extLst>
                <a:ext uri="{35155182-B16C-46BC-9424-99874614C6A1}">
                  <wpsdc:indentchars xmlns:wpsdc="http://www.wps.cn/officeDocument/2017/drawingmlCustomData" val="200" checksum="4158780845"/>
                </a:ext>
              </a:extLst>
            </a:pPr>
            <a:r>
              <a:rPr sz="2400"/>
              <a:t>第四，实践是无条件的自由的活动，制作是有条件的、非自由的活动。</a:t>
            </a:r>
            <a:endParaRPr sz="2400"/>
          </a:p>
          <a:p>
            <a:pPr indent="609600" algn="just" latinLnBrk="0">
              <a:lnSpc>
                <a:spcPct val="150000"/>
              </a:lnSpc>
              <a:extLst>
                <a:ext uri="{35155182-B16C-46BC-9424-99874614C6A1}">
                  <wpsdc:indentchars xmlns:wpsdc="http://www.wps.cn/officeDocument/2017/drawingmlCustomData" val="200" checksum="4158780845"/>
                </a:ext>
              </a:extLst>
            </a:pPr>
            <a:r>
              <a:rPr sz="2400"/>
              <a:t>第五，实践的目的是终极的、完满的，它本质上是一种道德关怀，而制作是片面的、手段性的。</a:t>
            </a:r>
            <a:endParaRPr sz="2400"/>
          </a:p>
        </p:txBody>
      </p:sp>
      <p:sp>
        <p:nvSpPr>
          <p:cNvPr id="3"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专题三 教育理论与实践关系的考辨</a:t>
            </a:r>
            <a:endParaRPr lang="zh-CN" altLang="en-US" sz="2800" b="1" dirty="0">
              <a:solidFill>
                <a:schemeClr val="tx1">
                  <a:lumMod val="50000"/>
                  <a:lumOff val="50000"/>
                </a:schemeClr>
              </a:solidFill>
              <a:latin typeface="Agency FB" panose="020B0503020202020204" pitchFamily="34" charset="0"/>
            </a:endParaRPr>
          </a:p>
        </p:txBody>
      </p:sp>
      <p:cxnSp>
        <p:nvCxnSpPr>
          <p:cNvPr id="4" name="直接箭头连接符 3"/>
          <p:cNvCxnSpPr/>
          <p:nvPr/>
        </p:nvCxnSpPr>
        <p:spPr>
          <a:xfrm>
            <a:off x="819150" y="847090"/>
            <a:ext cx="5868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89535" y="891540"/>
            <a:ext cx="6250940" cy="650875"/>
          </a:xfrm>
          <a:prstGeom prst="rect">
            <a:avLst/>
          </a:prstGeom>
          <a:noFill/>
        </p:spPr>
        <p:txBody>
          <a:bodyPr wrap="none" rtlCol="0" anchor="t">
            <a:spAutoFit/>
          </a:bodyPr>
          <a:p>
            <a:pPr marL="342900" algn="just" defTabSz="914400" eaLnBrk="1" hangingPunct="1">
              <a:lnSpc>
                <a:spcPct val="130000"/>
              </a:lnSpc>
              <a:buFont typeface="Wingdings" panose="05000000000000000000" charset="0"/>
            </a:pPr>
            <a:r>
              <a:rPr lang="zh-CN" altLang="en-US" sz="2800">
                <a:latin typeface="+mn-lt"/>
                <a:ea typeface="+mn-ea"/>
                <a:sym typeface="+mn-ea"/>
              </a:rPr>
              <a:t>（二）</a:t>
            </a:r>
            <a:r>
              <a:rPr lang="zh-CN" sz="2800">
                <a:latin typeface="+mn-lt"/>
                <a:ea typeface="+mn-ea"/>
                <a:sym typeface="+mn-ea"/>
              </a:rPr>
              <a:t>培根</a:t>
            </a:r>
            <a:r>
              <a:rPr lang="en-US" altLang="zh-CN" sz="2800">
                <a:latin typeface="+mn-lt"/>
                <a:ea typeface="+mn-ea"/>
                <a:sym typeface="+mn-ea"/>
              </a:rPr>
              <a:t>“</a:t>
            </a:r>
            <a:r>
              <a:rPr lang="zh-CN" altLang="en-US" sz="2800">
                <a:latin typeface="+mn-lt"/>
                <a:ea typeface="+mn-ea"/>
                <a:sym typeface="+mn-ea"/>
              </a:rPr>
              <a:t>技术实践论</a:t>
            </a:r>
            <a:r>
              <a:rPr lang="en-US" altLang="zh-CN" sz="2800">
                <a:latin typeface="+mn-lt"/>
                <a:ea typeface="+mn-ea"/>
                <a:sym typeface="+mn-ea"/>
              </a:rPr>
              <a:t>”</a:t>
            </a:r>
            <a:r>
              <a:rPr lang="zh-CN" altLang="en-US" sz="2800">
                <a:latin typeface="+mn-lt"/>
                <a:ea typeface="+mn-ea"/>
                <a:sym typeface="+mn-ea"/>
              </a:rPr>
              <a:t>中的</a:t>
            </a:r>
            <a:r>
              <a:rPr lang="en-US" altLang="zh-CN" sz="2800">
                <a:latin typeface="+mn-lt"/>
                <a:ea typeface="+mn-ea"/>
                <a:sym typeface="+mn-ea"/>
              </a:rPr>
              <a:t>“</a:t>
            </a:r>
            <a:r>
              <a:rPr lang="zh-CN" altLang="en-US" sz="2800">
                <a:latin typeface="+mn-lt"/>
                <a:ea typeface="+mn-ea"/>
                <a:sym typeface="+mn-ea"/>
              </a:rPr>
              <a:t>实践</a:t>
            </a:r>
            <a:r>
              <a:rPr lang="en-US" altLang="zh-CN" sz="2800">
                <a:latin typeface="+mn-lt"/>
                <a:ea typeface="+mn-ea"/>
                <a:sym typeface="+mn-ea"/>
              </a:rPr>
              <a:t>”</a:t>
            </a:r>
            <a:endParaRPr lang="en-US" altLang="zh-CN" sz="2800">
              <a:latin typeface="+mn-lt"/>
              <a:ea typeface="+mn-ea"/>
              <a:sym typeface="+mn-ea"/>
            </a:endParaRPr>
          </a:p>
        </p:txBody>
      </p:sp>
      <p:sp>
        <p:nvSpPr>
          <p:cNvPr id="2" name="文本框 1"/>
          <p:cNvSpPr txBox="1"/>
          <p:nvPr/>
        </p:nvSpPr>
        <p:spPr>
          <a:xfrm>
            <a:off x="182880" y="4333875"/>
            <a:ext cx="11599545" cy="2306955"/>
          </a:xfrm>
          <a:prstGeom prst="rect">
            <a:avLst/>
          </a:prstGeom>
          <a:noFill/>
        </p:spPr>
        <p:txBody>
          <a:bodyPr wrap="square" rtlCol="0">
            <a:spAutoFit/>
          </a:bodyPr>
          <a:p>
            <a:pPr indent="609600" algn="just" latinLnBrk="0">
              <a:lnSpc>
                <a:spcPct val="150000"/>
              </a:lnSpc>
              <a:extLst>
                <a:ext uri="{35155182-B16C-46BC-9424-99874614C6A1}">
                  <wpsdc:indentchars xmlns:wpsdc="http://www.wps.cn/officeDocument/2017/drawingmlCustomData" val="200" checksum="4158780845"/>
                </a:ext>
              </a:extLst>
            </a:pPr>
            <a:r>
              <a:rPr sz="2400"/>
              <a:t>从实践哲学的发展角度来看，培根开辟了另一种实践哲学传统，即技术实践论传统。他改变了科学和理论的含义，把科学单纯理解为经验科学。但是自培根之后，科学和理论的含义被紧紧束缚于经验之中。科学和理论与实际应用接近和结合起来，科学成了一种技术原理。</a:t>
            </a:r>
            <a:endParaRPr sz="2400"/>
          </a:p>
        </p:txBody>
      </p:sp>
      <p:pic>
        <p:nvPicPr>
          <p:cNvPr id="4" name="图片 3"/>
          <p:cNvPicPr>
            <a:picLocks noChangeAspect="1"/>
          </p:cNvPicPr>
          <p:nvPr/>
        </p:nvPicPr>
        <p:blipFill>
          <a:blip r:embed="rId1"/>
          <a:stretch>
            <a:fillRect/>
          </a:stretch>
        </p:blipFill>
        <p:spPr>
          <a:xfrm>
            <a:off x="10415270" y="1893570"/>
            <a:ext cx="1776730" cy="2312035"/>
          </a:xfrm>
          <a:prstGeom prst="rect">
            <a:avLst/>
          </a:prstGeom>
        </p:spPr>
      </p:pic>
      <p:sp>
        <p:nvSpPr>
          <p:cNvPr id="5"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专题三 教育理论与实践关系的考辨</a:t>
            </a:r>
            <a:endParaRPr lang="zh-CN" altLang="en-US" sz="2800" b="1" dirty="0">
              <a:solidFill>
                <a:schemeClr val="tx1">
                  <a:lumMod val="50000"/>
                  <a:lumOff val="50000"/>
                </a:schemeClr>
              </a:solidFill>
              <a:latin typeface="Agency FB" panose="020B0503020202020204" pitchFamily="34" charset="0"/>
            </a:endParaRPr>
          </a:p>
        </p:txBody>
      </p:sp>
      <p:cxnSp>
        <p:nvCxnSpPr>
          <p:cNvPr id="6" name="直接箭头连接符 5"/>
          <p:cNvCxnSpPr/>
          <p:nvPr/>
        </p:nvCxnSpPr>
        <p:spPr>
          <a:xfrm>
            <a:off x="819150" y="847090"/>
            <a:ext cx="5868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8" name="文本框 7"/>
          <p:cNvSpPr txBox="1"/>
          <p:nvPr/>
        </p:nvSpPr>
        <p:spPr>
          <a:xfrm>
            <a:off x="182880" y="1542415"/>
            <a:ext cx="10125075" cy="2861310"/>
          </a:xfrm>
          <a:prstGeom prst="rect">
            <a:avLst/>
          </a:prstGeom>
          <a:noFill/>
        </p:spPr>
        <p:txBody>
          <a:bodyPr wrap="square" rtlCol="0" anchor="t">
            <a:spAutoFit/>
          </a:bodyPr>
          <a:p>
            <a:pPr indent="609600" algn="just" latinLnBrk="0">
              <a:lnSpc>
                <a:spcPct val="150000"/>
              </a:lnSpc>
            </a:pPr>
            <a:r>
              <a:rPr sz="2400">
                <a:sym typeface="+mn-ea"/>
              </a:rPr>
              <a:t>培根指出，古希腊的学术思想中是含有一些尊重技术和实验的传统的，但是自苏格拉底(Socrates)实现了哲学由天上转向人间的变革后，道德哲学就空前流行，越来越远离自然了。到了中世纪，</a:t>
            </a:r>
            <a:r>
              <a:rPr lang="zh-CN" sz="2400">
                <a:sym typeface="+mn-ea"/>
              </a:rPr>
              <a:t>培根认为，对经验的忽视</a:t>
            </a:r>
            <a:r>
              <a:rPr sz="2400">
                <a:sym typeface="+mn-ea"/>
              </a:rPr>
              <a:t>制约着现代科学的发展和人类社会的进步</a:t>
            </a:r>
            <a:r>
              <a:rPr lang="zh-CN" sz="2400">
                <a:sym typeface="+mn-ea"/>
              </a:rPr>
              <a:t>，</a:t>
            </a:r>
            <a:r>
              <a:rPr sz="2400">
                <a:sym typeface="+mn-ea"/>
              </a:rPr>
              <a:t>需要重视经验的价值，并用科学的逻辑论证即归纳法来整理过去的经验，</a:t>
            </a:r>
            <a:r>
              <a:rPr lang="zh-CN" sz="2400">
                <a:sym typeface="+mn-ea"/>
              </a:rPr>
              <a:t>要</a:t>
            </a:r>
            <a:r>
              <a:rPr sz="2400">
                <a:sym typeface="+mn-ea"/>
              </a:rPr>
              <a:t>充分运用归纳法</a:t>
            </a:r>
            <a:r>
              <a:rPr lang="zh-CN" sz="2400">
                <a:sym typeface="+mn-ea"/>
              </a:rPr>
              <a:t>。</a:t>
            </a:r>
            <a:endParaRPr lang="zh-CN" altLang="en-US" sz="2400">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07060" y="1349375"/>
            <a:ext cx="10977880" cy="4523105"/>
          </a:xfrm>
          <a:prstGeom prst="rect">
            <a:avLst/>
          </a:prstGeom>
          <a:noFill/>
        </p:spPr>
        <p:txBody>
          <a:bodyPr wrap="square" rtlCol="0" anchor="t">
            <a:spAutoFit/>
          </a:bodyPr>
          <a:p>
            <a:pPr indent="609600" latinLnBrk="0">
              <a:lnSpc>
                <a:spcPct val="150000"/>
              </a:lnSpc>
              <a:extLst>
                <a:ext uri="{35155182-B16C-46BC-9424-99874614C6A1}">
                  <wpsdc:indentchars xmlns:wpsdc="http://www.wps.cn/officeDocument/2017/drawingmlCustomData" val="200" checksum="4158780845"/>
                </a:ext>
              </a:extLst>
            </a:pPr>
            <a:r>
              <a:rPr lang="zh-CN" altLang="en-US" sz="2400"/>
              <a:t>总之，培根的技术实践论对于纠正亚里士多德在实践论中将人对自然的行为排除在实践之外的弊端具有一定的价值。 培根关注到了人与自然的行为在人类生存和发展中的重要作用，这是实践必须关注的方面，否则实践的系统性和完整性就无从说起。但是，与亚里士多德的实践论偏向于一方而忽视另一方一样，培根的实践论则将人与人之间的活动，尤其是体现人与人之间价值和规范的活动排斥在外，因为在他看来这些是无法证实的东西，这就消解了实践哲学的终极人文关怀维度，成为一种纯技术性的功利性活动。因此，培根的实践论同样割裂了实践的完整性，甚至进一步加剧了理论与实践之间的隔膜和鸿沟。</a:t>
            </a:r>
            <a:endParaRPr lang="zh-CN" altLang="en-US" sz="2400"/>
          </a:p>
        </p:txBody>
      </p:sp>
      <p:sp>
        <p:nvSpPr>
          <p:cNvPr id="4"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专题三 教育理论与实践关系的考辨</a:t>
            </a:r>
            <a:endParaRPr lang="zh-CN" altLang="en-US" sz="2800" b="1" dirty="0">
              <a:solidFill>
                <a:schemeClr val="tx1">
                  <a:lumMod val="50000"/>
                  <a:lumOff val="50000"/>
                </a:schemeClr>
              </a:solidFill>
              <a:latin typeface="Agency FB" panose="020B0503020202020204" pitchFamily="34" charset="0"/>
            </a:endParaRPr>
          </a:p>
        </p:txBody>
      </p:sp>
      <p:cxnSp>
        <p:nvCxnSpPr>
          <p:cNvPr id="5" name="直接箭头连接符 4"/>
          <p:cNvCxnSpPr/>
          <p:nvPr/>
        </p:nvCxnSpPr>
        <p:spPr>
          <a:xfrm>
            <a:off x="819150" y="847090"/>
            <a:ext cx="5868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226695" y="933450"/>
            <a:ext cx="9095740" cy="650875"/>
          </a:xfrm>
          <a:prstGeom prst="rect">
            <a:avLst/>
          </a:prstGeom>
          <a:noFill/>
        </p:spPr>
        <p:txBody>
          <a:bodyPr wrap="none" rtlCol="0" anchor="t">
            <a:spAutoFit/>
          </a:bodyPr>
          <a:p>
            <a:pPr marL="342900" algn="just" defTabSz="914400" eaLnBrk="1" hangingPunct="1">
              <a:lnSpc>
                <a:spcPct val="130000"/>
              </a:lnSpc>
              <a:buFont typeface="Wingdings" panose="05000000000000000000" charset="0"/>
            </a:pPr>
            <a:r>
              <a:rPr lang="zh-CN" altLang="en-US" sz="2800">
                <a:latin typeface="+mn-lt"/>
                <a:ea typeface="+mn-ea"/>
                <a:sym typeface="+mn-ea"/>
              </a:rPr>
              <a:t>（三）</a:t>
            </a:r>
            <a:r>
              <a:rPr lang="en-US" sz="2800">
                <a:latin typeface="+mn-lt"/>
                <a:ea typeface="+mn-ea"/>
                <a:sym typeface="+mn-ea"/>
              </a:rPr>
              <a:t>“</a:t>
            </a:r>
            <a:r>
              <a:rPr lang="zh-CN" altLang="en-US" sz="2800">
                <a:latin typeface="+mn-lt"/>
                <a:ea typeface="+mn-ea"/>
                <a:sym typeface="+mn-ea"/>
              </a:rPr>
              <a:t>本体论实践论</a:t>
            </a:r>
            <a:r>
              <a:rPr lang="en-US" sz="2800">
                <a:latin typeface="+mn-lt"/>
                <a:ea typeface="+mn-ea"/>
                <a:sym typeface="+mn-ea"/>
              </a:rPr>
              <a:t>”</a:t>
            </a:r>
            <a:r>
              <a:rPr lang="zh-CN" altLang="en-US" sz="2800">
                <a:latin typeface="+mn-lt"/>
                <a:ea typeface="+mn-ea"/>
                <a:sym typeface="+mn-ea"/>
              </a:rPr>
              <a:t>和马克思主义实践观中的</a:t>
            </a:r>
            <a:r>
              <a:rPr lang="en-US" altLang="zh-CN" sz="2800">
                <a:latin typeface="+mn-lt"/>
                <a:ea typeface="+mn-ea"/>
                <a:sym typeface="+mn-ea"/>
              </a:rPr>
              <a:t>“</a:t>
            </a:r>
            <a:r>
              <a:rPr lang="zh-CN" altLang="en-US" sz="2800">
                <a:latin typeface="+mn-lt"/>
                <a:ea typeface="+mn-ea"/>
                <a:sym typeface="+mn-ea"/>
              </a:rPr>
              <a:t>实践</a:t>
            </a:r>
            <a:r>
              <a:rPr lang="en-US" altLang="zh-CN" sz="2800">
                <a:latin typeface="+mn-lt"/>
                <a:ea typeface="+mn-ea"/>
                <a:sym typeface="+mn-ea"/>
              </a:rPr>
              <a:t>”</a:t>
            </a:r>
            <a:endParaRPr lang="en-US" altLang="zh-CN" sz="2800">
              <a:latin typeface="+mn-lt"/>
              <a:ea typeface="+mn-ea"/>
              <a:sym typeface="+mn-ea"/>
            </a:endParaRPr>
          </a:p>
        </p:txBody>
      </p:sp>
      <p:sp>
        <p:nvSpPr>
          <p:cNvPr id="2" name="文本框 1"/>
          <p:cNvSpPr txBox="1"/>
          <p:nvPr/>
        </p:nvSpPr>
        <p:spPr>
          <a:xfrm>
            <a:off x="197485" y="1622425"/>
            <a:ext cx="8806815" cy="4246245"/>
          </a:xfrm>
          <a:prstGeom prst="rect">
            <a:avLst/>
          </a:prstGeom>
          <a:noFill/>
        </p:spPr>
        <p:txBody>
          <a:bodyPr wrap="square" rtlCol="0">
            <a:spAutoFit/>
          </a:bodyPr>
          <a:p>
            <a:pPr indent="508000" algn="just" latinLnBrk="0">
              <a:lnSpc>
                <a:spcPct val="150000"/>
              </a:lnSpc>
              <a:extLst>
                <a:ext uri="{35155182-B16C-46BC-9424-99874614C6A1}">
                  <wpsdc:indentchars xmlns:wpsdc="http://www.wps.cn/officeDocument/2017/drawingmlCustomData" val="200" checksum="282533468"/>
                </a:ext>
              </a:extLst>
            </a:pPr>
            <a:r>
              <a:rPr sz="2000"/>
              <a:t>资本主义兴起之后，科学技术作用日益彰显，科学技术对社会学科逐渐侵蚀，使得科技理性和价值理性的分裂和冲突日益明显。胡塞尔指出，欧洲科学危机的根源在于对完整的理性的割裂和对立，即将科技理性和价值理性对立，并使科技理性无限僭越于价值理性。为</a:t>
            </a:r>
            <a:r>
              <a:rPr lang="zh-CN" sz="2000"/>
              <a:t>了</a:t>
            </a:r>
            <a:r>
              <a:rPr sz="2000"/>
              <a:t>解决欧洲科学的危机，必须要重新统科技理性和价值理性。</a:t>
            </a:r>
            <a:endParaRPr sz="2000"/>
          </a:p>
          <a:p>
            <a:pPr indent="508000" algn="just" latinLnBrk="0">
              <a:lnSpc>
                <a:spcPct val="150000"/>
              </a:lnSpc>
              <a:extLst>
                <a:ext uri="{35155182-B16C-46BC-9424-99874614C6A1}">
                  <wpsdc:indentchars xmlns:wpsdc="http://www.wps.cn/officeDocument/2017/drawingmlCustomData" val="200" checksum="282533468"/>
                </a:ext>
              </a:extLst>
            </a:pPr>
            <a:r>
              <a:rPr sz="2000"/>
              <a:t>韦伯(Max Weber)则提出工具理性和价值理性的概念，工具理性正如其名称所指称的那样，本是一种工具。</a:t>
            </a:r>
            <a:r>
              <a:rPr lang="zh-CN" sz="2000"/>
              <a:t>但</a:t>
            </a:r>
            <a:r>
              <a:rPr sz="2000"/>
              <a:t>工具理性的极度膨胀使它消解了自身的主体性问题，成为具有霸权倾向的所谓事实问题。这种理性支配的实践只能是一种没 有客观根基的乌托邦式的实践。</a:t>
            </a:r>
            <a:endParaRPr sz="2000"/>
          </a:p>
        </p:txBody>
      </p:sp>
      <p:pic>
        <p:nvPicPr>
          <p:cNvPr id="3" name="图片 2"/>
          <p:cNvPicPr>
            <a:picLocks noChangeAspect="1"/>
          </p:cNvPicPr>
          <p:nvPr/>
        </p:nvPicPr>
        <p:blipFill>
          <a:blip r:embed="rId1"/>
          <a:stretch>
            <a:fillRect/>
          </a:stretch>
        </p:blipFill>
        <p:spPr>
          <a:xfrm>
            <a:off x="9742170" y="577215"/>
            <a:ext cx="1564005" cy="2253615"/>
          </a:xfrm>
          <a:prstGeom prst="rect">
            <a:avLst/>
          </a:prstGeom>
        </p:spPr>
      </p:pic>
      <p:sp>
        <p:nvSpPr>
          <p:cNvPr id="5" name="文本框 4"/>
          <p:cNvSpPr txBox="1"/>
          <p:nvPr/>
        </p:nvSpPr>
        <p:spPr>
          <a:xfrm>
            <a:off x="10036810" y="2974340"/>
            <a:ext cx="974090" cy="368300"/>
          </a:xfrm>
          <a:prstGeom prst="rect">
            <a:avLst/>
          </a:prstGeom>
          <a:noFill/>
        </p:spPr>
        <p:txBody>
          <a:bodyPr wrap="square" rtlCol="0">
            <a:spAutoFit/>
          </a:bodyPr>
          <a:p>
            <a:r>
              <a:rPr lang="zh-CN" altLang="en-US" b="1"/>
              <a:t>胡塞尔</a:t>
            </a:r>
            <a:endParaRPr lang="zh-CN" altLang="en-US" b="1"/>
          </a:p>
        </p:txBody>
      </p:sp>
      <p:pic>
        <p:nvPicPr>
          <p:cNvPr id="8" name="图片 7"/>
          <p:cNvPicPr>
            <a:picLocks noChangeAspect="1"/>
          </p:cNvPicPr>
          <p:nvPr/>
        </p:nvPicPr>
        <p:blipFill>
          <a:blip r:embed="rId2"/>
          <a:stretch>
            <a:fillRect/>
          </a:stretch>
        </p:blipFill>
        <p:spPr>
          <a:xfrm>
            <a:off x="9734550" y="3530600"/>
            <a:ext cx="1571625" cy="2190750"/>
          </a:xfrm>
          <a:prstGeom prst="rect">
            <a:avLst/>
          </a:prstGeom>
        </p:spPr>
      </p:pic>
      <p:sp>
        <p:nvSpPr>
          <p:cNvPr id="9" name="文本框 8"/>
          <p:cNvSpPr txBox="1"/>
          <p:nvPr/>
        </p:nvSpPr>
        <p:spPr>
          <a:xfrm>
            <a:off x="10176510" y="5882640"/>
            <a:ext cx="974090" cy="368300"/>
          </a:xfrm>
          <a:prstGeom prst="rect">
            <a:avLst/>
          </a:prstGeom>
          <a:noFill/>
        </p:spPr>
        <p:txBody>
          <a:bodyPr wrap="square" rtlCol="0">
            <a:spAutoFit/>
          </a:bodyPr>
          <a:p>
            <a:r>
              <a:rPr lang="zh-CN" altLang="en-US" b="1"/>
              <a:t>韦伯</a:t>
            </a:r>
            <a:endParaRPr lang="zh-CN" altLang="en-US" b="1"/>
          </a:p>
        </p:txBody>
      </p:sp>
      <p:sp>
        <p:nvSpPr>
          <p:cNvPr id="11"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专题三 教育理论与实践关系的考辨</a:t>
            </a:r>
            <a:endParaRPr lang="zh-CN" altLang="en-US" sz="2800" b="1" dirty="0">
              <a:solidFill>
                <a:schemeClr val="tx1">
                  <a:lumMod val="50000"/>
                  <a:lumOff val="50000"/>
                </a:schemeClr>
              </a:solidFill>
              <a:latin typeface="Agency FB" panose="020B0503020202020204" pitchFamily="34" charset="0"/>
            </a:endParaRPr>
          </a:p>
        </p:txBody>
      </p:sp>
      <p:cxnSp>
        <p:nvCxnSpPr>
          <p:cNvPr id="12" name="直接箭头连接符 11"/>
          <p:cNvCxnSpPr/>
          <p:nvPr/>
        </p:nvCxnSpPr>
        <p:spPr>
          <a:xfrm>
            <a:off x="819150" y="847090"/>
            <a:ext cx="5868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8620" y="1131570"/>
            <a:ext cx="8482330" cy="5169535"/>
          </a:xfrm>
          <a:prstGeom prst="rect">
            <a:avLst/>
          </a:prstGeom>
          <a:noFill/>
        </p:spPr>
        <p:txBody>
          <a:bodyPr wrap="square" rtlCol="0">
            <a:spAutoFit/>
          </a:bodyPr>
          <a:p>
            <a:pPr indent="508000" algn="just" latinLnBrk="0">
              <a:lnSpc>
                <a:spcPct val="150000"/>
              </a:lnSpc>
              <a:extLst>
                <a:ext uri="{35155182-B16C-46BC-9424-99874614C6A1}">
                  <wpsdc:indentchars xmlns:wpsdc="http://www.wps.cn/officeDocument/2017/drawingmlCustomData" val="200" checksum="282533468"/>
                </a:ext>
              </a:extLst>
            </a:pPr>
            <a:r>
              <a:rPr sz="2000"/>
              <a:t>马克思和恩格斯指出，“</a:t>
            </a:r>
            <a:r>
              <a:rPr lang="zh-CN" sz="2000"/>
              <a:t>一</a:t>
            </a:r>
            <a:r>
              <a:rPr sz="2000"/>
              <a:t>旦人们自已开始生产自己的生活资料的时候，这一步是由他们的肉体组织所决定的，人本身就开始把自己和动物区别开来”</a:t>
            </a:r>
            <a:r>
              <a:rPr lang="zh-CN" sz="2000"/>
              <a:t>。</a:t>
            </a:r>
            <a:r>
              <a:rPr sz="2000"/>
              <a:t>人类一经开始劳动，就立即展现出双重关系，即在劳动中形成的人与自然的关系和人与社会的关系，前者构成了生产力系统，后者构成了生产关系系统。二者共同组成了社会的经济基础，决定了建基于其上的政治</a:t>
            </a:r>
            <a:r>
              <a:rPr lang="zh-CN" sz="2000"/>
              <a:t>、</a:t>
            </a:r>
            <a:r>
              <a:rPr sz="2000"/>
              <a:t>法律等上层建筑以及与之相适应的各种社会意识形态。</a:t>
            </a:r>
            <a:endParaRPr sz="2000"/>
          </a:p>
          <a:p>
            <a:pPr indent="508000" algn="just" latinLnBrk="0">
              <a:lnSpc>
                <a:spcPct val="150000"/>
              </a:lnSpc>
              <a:extLst>
                <a:ext uri="{35155182-B16C-46BC-9424-99874614C6A1}">
                  <wpsdc:indentchars xmlns:wpsdc="http://www.wps.cn/officeDocument/2017/drawingmlCustomData" val="200" checksum="282533468"/>
                </a:ext>
              </a:extLst>
            </a:pPr>
            <a:r>
              <a:rPr sz="2000"/>
              <a:t>但是，随着强制分工的出现，人类的劳动开始分化，垄断着生产和生活资料的资产阶级逐渐脱离物质生产劳动，同时迫使无产阶级从事超过其生理极限的劳动，以服务于资产阶级发财致富和不劳而获，从而使劳动中的体力与脑力相分离，作为人的本质的劳动开始异化。不过，随着历史的发展，在消灭了私有制后，劳动</a:t>
            </a:r>
            <a:r>
              <a:rPr lang="zh-CN" sz="2000"/>
              <a:t>（</a:t>
            </a:r>
            <a:r>
              <a:rPr sz="2000"/>
              <a:t>实践</a:t>
            </a:r>
            <a:r>
              <a:rPr lang="zh-CN" sz="2000"/>
              <a:t>）</a:t>
            </a:r>
            <a:r>
              <a:rPr sz="2000"/>
              <a:t>将成为人的自由活动</a:t>
            </a:r>
            <a:r>
              <a:rPr lang="zh-CN" sz="2000"/>
              <a:t>。</a:t>
            </a:r>
            <a:endParaRPr sz="2000"/>
          </a:p>
        </p:txBody>
      </p:sp>
      <p:pic>
        <p:nvPicPr>
          <p:cNvPr id="4" name="图片 3"/>
          <p:cNvPicPr>
            <a:picLocks noChangeAspect="1"/>
          </p:cNvPicPr>
          <p:nvPr/>
        </p:nvPicPr>
        <p:blipFill>
          <a:blip r:embed="rId1"/>
          <a:stretch>
            <a:fillRect/>
          </a:stretch>
        </p:blipFill>
        <p:spPr>
          <a:xfrm>
            <a:off x="9644380" y="325755"/>
            <a:ext cx="1862455" cy="2647315"/>
          </a:xfrm>
          <a:prstGeom prst="rect">
            <a:avLst/>
          </a:prstGeom>
        </p:spPr>
      </p:pic>
      <p:sp>
        <p:nvSpPr>
          <p:cNvPr id="6" name="文本框 5"/>
          <p:cNvSpPr txBox="1"/>
          <p:nvPr/>
        </p:nvSpPr>
        <p:spPr>
          <a:xfrm>
            <a:off x="10162540" y="3114040"/>
            <a:ext cx="974090" cy="368300"/>
          </a:xfrm>
          <a:prstGeom prst="rect">
            <a:avLst/>
          </a:prstGeom>
          <a:noFill/>
        </p:spPr>
        <p:txBody>
          <a:bodyPr wrap="square" rtlCol="0">
            <a:spAutoFit/>
          </a:bodyPr>
          <a:p>
            <a:r>
              <a:rPr lang="zh-CN" altLang="en-US" b="1"/>
              <a:t>马克思</a:t>
            </a:r>
            <a:endParaRPr lang="zh-CN" altLang="en-US" b="1"/>
          </a:p>
        </p:txBody>
      </p:sp>
      <p:pic>
        <p:nvPicPr>
          <p:cNvPr id="8" name="图片 7"/>
          <p:cNvPicPr>
            <a:picLocks noChangeAspect="1"/>
          </p:cNvPicPr>
          <p:nvPr/>
        </p:nvPicPr>
        <p:blipFill>
          <a:blip r:embed="rId2"/>
          <a:stretch>
            <a:fillRect/>
          </a:stretch>
        </p:blipFill>
        <p:spPr>
          <a:xfrm>
            <a:off x="9644380" y="3625215"/>
            <a:ext cx="1862455" cy="2469515"/>
          </a:xfrm>
          <a:prstGeom prst="rect">
            <a:avLst/>
          </a:prstGeom>
        </p:spPr>
      </p:pic>
      <p:sp>
        <p:nvSpPr>
          <p:cNvPr id="9" name="文本框 8"/>
          <p:cNvSpPr txBox="1"/>
          <p:nvPr/>
        </p:nvSpPr>
        <p:spPr>
          <a:xfrm>
            <a:off x="10162540" y="6161405"/>
            <a:ext cx="974090" cy="368300"/>
          </a:xfrm>
          <a:prstGeom prst="rect">
            <a:avLst/>
          </a:prstGeom>
          <a:noFill/>
        </p:spPr>
        <p:txBody>
          <a:bodyPr wrap="square" rtlCol="0">
            <a:spAutoFit/>
          </a:bodyPr>
          <a:p>
            <a:r>
              <a:rPr lang="zh-CN" altLang="en-US" b="1"/>
              <a:t>恩格斯</a:t>
            </a:r>
            <a:endParaRPr lang="zh-CN" altLang="en-US" b="1"/>
          </a:p>
        </p:txBody>
      </p:sp>
      <p:sp>
        <p:nvSpPr>
          <p:cNvPr id="10"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专题三 教育理论与实践关系的考辨</a:t>
            </a:r>
            <a:endParaRPr lang="zh-CN" altLang="en-US" sz="2800" b="1" dirty="0">
              <a:solidFill>
                <a:schemeClr val="tx1">
                  <a:lumMod val="50000"/>
                  <a:lumOff val="50000"/>
                </a:schemeClr>
              </a:solidFill>
              <a:latin typeface="Agency FB" panose="020B0503020202020204" pitchFamily="34" charset="0"/>
            </a:endParaRPr>
          </a:p>
        </p:txBody>
      </p:sp>
      <p:cxnSp>
        <p:nvCxnSpPr>
          <p:cNvPr id="11" name="直接箭头连接符 10"/>
          <p:cNvCxnSpPr/>
          <p:nvPr/>
        </p:nvCxnSpPr>
        <p:spPr>
          <a:xfrm>
            <a:off x="819150" y="847090"/>
            <a:ext cx="5868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2620" y="1105535"/>
            <a:ext cx="7903210" cy="5077460"/>
          </a:xfrm>
          <a:prstGeom prst="rect">
            <a:avLst/>
          </a:prstGeom>
          <a:noFill/>
        </p:spPr>
        <p:txBody>
          <a:bodyPr wrap="square" rtlCol="0">
            <a:spAutoFit/>
          </a:bodyPr>
          <a:p>
            <a:pPr indent="609600" algn="just" latinLnBrk="0">
              <a:lnSpc>
                <a:spcPct val="150000"/>
              </a:lnSpc>
              <a:extLst>
                <a:ext uri="{35155182-B16C-46BC-9424-99874614C6A1}">
                  <wpsdc:indentchars xmlns:wpsdc="http://www.wps.cn/officeDocument/2017/drawingmlCustomData" val="200" checksum="4158780845"/>
                </a:ext>
              </a:extLst>
            </a:pPr>
            <a:r>
              <a:rPr sz="2400"/>
              <a:t>胡塞尔和海德格尔等人则从生存论上论证了人的实践的完整性。胡塞尔指出，生活世界是人原始的存在方式，是自然态度中的、无中介的直向世界。人与人交往的社会世界和人与自然交往的科学世界都是基于生活世界的。随着自然科学的发展及技术理性的支配，科学世界逐渐从生活世界中脱离，这种分离使得科学世界失去了其赖以存在的根基，并使之舍弃了与生活世界中人与人交往层次的内涵。而缺少了对于人性的关注，科学世界就会演变成纯技术性的统治</a:t>
            </a:r>
            <a:r>
              <a:rPr lang="zh-CN" sz="2400"/>
              <a:t>，易走入僭越人性的不归路。</a:t>
            </a:r>
            <a:endParaRPr lang="zh-CN" sz="2400"/>
          </a:p>
        </p:txBody>
      </p:sp>
      <p:sp>
        <p:nvSpPr>
          <p:cNvPr id="3"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专题三 教育理论与实践关系的考辨</a:t>
            </a:r>
            <a:endParaRPr lang="zh-CN" altLang="en-US" sz="2800" b="1" dirty="0">
              <a:solidFill>
                <a:schemeClr val="tx1">
                  <a:lumMod val="50000"/>
                  <a:lumOff val="50000"/>
                </a:schemeClr>
              </a:solidFill>
              <a:latin typeface="Agency FB" panose="020B0503020202020204" pitchFamily="34" charset="0"/>
            </a:endParaRPr>
          </a:p>
        </p:txBody>
      </p:sp>
      <p:cxnSp>
        <p:nvCxnSpPr>
          <p:cNvPr id="4" name="直接箭头连接符 3"/>
          <p:cNvCxnSpPr/>
          <p:nvPr/>
        </p:nvCxnSpPr>
        <p:spPr>
          <a:xfrm>
            <a:off x="819150" y="847090"/>
            <a:ext cx="5868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pic>
        <p:nvPicPr>
          <p:cNvPr id="5" name="图片 4"/>
          <p:cNvPicPr>
            <a:picLocks noChangeAspect="1"/>
          </p:cNvPicPr>
          <p:nvPr/>
        </p:nvPicPr>
        <p:blipFill>
          <a:blip r:embed="rId1"/>
          <a:stretch>
            <a:fillRect/>
          </a:stretch>
        </p:blipFill>
        <p:spPr>
          <a:xfrm>
            <a:off x="9099550" y="1235075"/>
            <a:ext cx="2571750" cy="3314700"/>
          </a:xfrm>
          <a:prstGeom prst="rect">
            <a:avLst/>
          </a:prstGeom>
        </p:spPr>
      </p:pic>
      <p:sp>
        <p:nvSpPr>
          <p:cNvPr id="6" name="文本框 5"/>
          <p:cNvSpPr txBox="1"/>
          <p:nvPr/>
        </p:nvSpPr>
        <p:spPr>
          <a:xfrm>
            <a:off x="9869805" y="4685030"/>
            <a:ext cx="1171575" cy="368300"/>
          </a:xfrm>
          <a:prstGeom prst="rect">
            <a:avLst/>
          </a:prstGeom>
          <a:noFill/>
        </p:spPr>
        <p:txBody>
          <a:bodyPr wrap="square" rtlCol="0">
            <a:spAutoFit/>
          </a:bodyPr>
          <a:p>
            <a:r>
              <a:rPr lang="zh-CN" altLang="en-US" b="1"/>
              <a:t>海德格尔</a:t>
            </a:r>
            <a:endParaRPr lang="zh-CN" altLang="en-US" b="1"/>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9"/>
          <p:cNvSpPr/>
          <p:nvPr/>
        </p:nvSpPr>
        <p:spPr>
          <a:xfrm>
            <a:off x="461645" y="368935"/>
            <a:ext cx="9160820" cy="773430"/>
          </a:xfrm>
          <a:prstGeom prst="roundRect">
            <a:avLst>
              <a:gd name="adj" fmla="val 50000"/>
            </a:avLst>
          </a:prstGeom>
          <a:solidFill>
            <a:srgbClr val="F4EDD1"/>
          </a:solidFill>
          <a:ln w="12700" cap="flat" cmpd="sng" algn="ctr">
            <a:noFill/>
            <a:prstDash val="solid"/>
            <a:miter lim="800000"/>
          </a:ln>
          <a:effectLst>
            <a:outerShdw blurRad="254000" dist="63500" dir="5400000" algn="t" rotWithShape="0">
              <a:sysClr val="windowText" lastClr="000000">
                <a:lumMod val="85000"/>
                <a:lumOff val="15000"/>
                <a:alpha val="40000"/>
              </a:sysClr>
            </a:outerShdw>
          </a:effectLst>
        </p:spPr>
        <p:txBody>
          <a:bodyPr rtlCol="0" anchor="ctr"/>
          <a:lstStyle/>
          <a:p>
            <a:pPr marL="0" marR="0" lvl="0" indent="0" algn="l" defTabSz="914400" eaLnBrk="1" fontAlgn="auto" latinLnBrk="0" hangingPunct="1">
              <a:lnSpc>
                <a:spcPct val="100000"/>
              </a:lnSpc>
              <a:spcBef>
                <a:spcPts val="0"/>
              </a:spcBef>
              <a:spcAft>
                <a:spcPts val="0"/>
              </a:spcAft>
              <a:buClrTx/>
              <a:buSzTx/>
              <a:buFontTx/>
              <a:buNone/>
              <a:defRPr/>
            </a:pPr>
            <a:r>
              <a:rPr kumimoji="0" lang="zh-CN" sz="4000" b="1" i="0" u="none" strike="noStrike" kern="0" cap="none" spc="0" normalizeH="0" baseline="0" noProof="0" dirty="0">
                <a:ln>
                  <a:noFill/>
                </a:ln>
                <a:solidFill>
                  <a:schemeClr val="tx1">
                    <a:lumMod val="75000"/>
                    <a:lumOff val="25000"/>
                  </a:schemeClr>
                </a:solidFill>
                <a:effectLst/>
                <a:uLnTx/>
                <a:uFillTx/>
                <a:latin typeface="HelveticaNeue light" panose="00000400000000000000" pitchFamily="2" charset="0"/>
                <a:cs typeface="Segoe UI" panose="020B0502040204020203" pitchFamily="34" charset="0"/>
              </a:rPr>
              <a:t>二、</a:t>
            </a:r>
            <a:r>
              <a:rPr lang="zh-CN" altLang="en-US" sz="4000" b="1" kern="0" dirty="0">
                <a:solidFill>
                  <a:schemeClr val="tx1">
                    <a:lumMod val="75000"/>
                    <a:lumOff val="25000"/>
                  </a:schemeClr>
                </a:solidFill>
                <a:latin typeface="HelveticaNeue light" panose="00000400000000000000" pitchFamily="2" charset="0"/>
                <a:cs typeface="Segoe UI" panose="020B0502040204020203" pitchFamily="34" charset="0"/>
              </a:rPr>
              <a:t>教育理论与实践关系的重构</a:t>
            </a:r>
            <a:endParaRPr kumimoji="0" lang="zh-CN" sz="4000" b="1" i="0" u="none" strike="noStrike" kern="0" cap="none" spc="0" normalizeH="0" baseline="0" noProof="0" dirty="0">
              <a:ln>
                <a:noFill/>
              </a:ln>
              <a:solidFill>
                <a:schemeClr val="tx1">
                  <a:lumMod val="75000"/>
                  <a:lumOff val="25000"/>
                </a:schemeClr>
              </a:solidFill>
              <a:effectLst/>
              <a:uLnTx/>
              <a:uFillTx/>
              <a:latin typeface="HelveticaNeue light" panose="00000400000000000000" pitchFamily="2" charset="0"/>
              <a:cs typeface="Segoe UI" panose="020B0502040204020203" pitchFamily="34" charset="0"/>
            </a:endParaRPr>
          </a:p>
        </p:txBody>
      </p:sp>
      <p:sp>
        <p:nvSpPr>
          <p:cNvPr id="23" name="文本框 22"/>
          <p:cNvSpPr txBox="1"/>
          <p:nvPr/>
        </p:nvSpPr>
        <p:spPr>
          <a:xfrm>
            <a:off x="1126386" y="2201260"/>
            <a:ext cx="9939227" cy="3415030"/>
          </a:xfrm>
          <a:prstGeom prst="rect">
            <a:avLst/>
          </a:prstGeom>
          <a:noFill/>
        </p:spPr>
        <p:txBody>
          <a:bodyPr wrap="square" rtlCol="0">
            <a:spAutoFit/>
          </a:bodyPr>
          <a:lstStyle/>
          <a:p>
            <a:pPr marL="285750" indent="-285750" latinLnBrk="0">
              <a:lnSpc>
                <a:spcPct val="150000"/>
              </a:lnSpc>
              <a:buFont typeface="Wingdings" panose="05000000000000000000" charset="0"/>
              <a:buChar char="Ø"/>
            </a:pPr>
            <a:r>
              <a:rPr lang="zh-CN" altLang="en-US" sz="3600" dirty="0">
                <a:latin typeface="楷体" panose="02010609060101010101" charset="-122"/>
                <a:ea typeface="楷体" panose="02010609060101010101" charset="-122"/>
                <a:cs typeface="楷体" panose="02010609060101010101" charset="-122"/>
              </a:rPr>
              <a:t>（一）教育理论与实践关系问题的认识论根源</a:t>
            </a:r>
            <a:endParaRPr lang="zh-CN" altLang="en-US" sz="3600" dirty="0">
              <a:latin typeface="楷体" panose="02010609060101010101" charset="-122"/>
              <a:ea typeface="楷体" panose="02010609060101010101" charset="-122"/>
              <a:cs typeface="楷体" panose="02010609060101010101" charset="-122"/>
            </a:endParaRPr>
          </a:p>
          <a:p>
            <a:pPr marL="285750" indent="-285750" latinLnBrk="0">
              <a:lnSpc>
                <a:spcPct val="150000"/>
              </a:lnSpc>
              <a:buFont typeface="Wingdings" panose="05000000000000000000" charset="0"/>
              <a:buChar char="Ø"/>
            </a:pPr>
            <a:r>
              <a:rPr lang="zh-CN" altLang="en-US" sz="3600" dirty="0">
                <a:latin typeface="楷体" panose="02010609060101010101" charset="-122"/>
                <a:ea typeface="楷体" panose="02010609060101010101" charset="-122"/>
                <a:cs typeface="楷体" panose="02010609060101010101" charset="-122"/>
              </a:rPr>
              <a:t>（二）舍恩、施瓦布等学者对教育理论与实践关系的重构</a:t>
            </a:r>
            <a:endParaRPr lang="zh-CN" altLang="en-US" sz="3600" dirty="0">
              <a:latin typeface="楷体" panose="02010609060101010101" charset="-122"/>
              <a:ea typeface="楷体" panose="02010609060101010101" charset="-122"/>
              <a:cs typeface="楷体" panose="02010609060101010101" charset="-122"/>
            </a:endParaRPr>
          </a:p>
          <a:p>
            <a:pPr marL="285750" indent="-285750">
              <a:lnSpc>
                <a:spcPct val="150000"/>
              </a:lnSpc>
              <a:buFont typeface="Wingdings" panose="05000000000000000000" charset="0"/>
              <a:buChar char="Ø"/>
            </a:pPr>
            <a:r>
              <a:rPr lang="zh-CN" altLang="en-US" sz="3600" dirty="0">
                <a:latin typeface="楷体" panose="02010609060101010101" charset="-122"/>
                <a:ea typeface="楷体" panose="02010609060101010101" charset="-122"/>
                <a:cs typeface="楷体" panose="02010609060101010101" charset="-122"/>
              </a:rPr>
              <a:t>（三）教育理论与实践关系重构的进一步思考</a:t>
            </a:r>
            <a:endParaRPr lang="zh-CN" altLang="en-US" sz="3600" dirty="0">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231775" y="890270"/>
            <a:ext cx="5504180" cy="650875"/>
          </a:xfrm>
          <a:prstGeom prst="rect">
            <a:avLst/>
          </a:prstGeom>
          <a:noFill/>
        </p:spPr>
        <p:txBody>
          <a:bodyPr wrap="none" rtlCol="0" anchor="t">
            <a:spAutoFit/>
          </a:bodyPr>
          <a:p>
            <a:pPr marL="342900" algn="just" defTabSz="914400" eaLnBrk="1" hangingPunct="1">
              <a:lnSpc>
                <a:spcPct val="130000"/>
              </a:lnSpc>
              <a:buFont typeface="Wingdings" panose="05000000000000000000" charset="0"/>
            </a:pPr>
            <a:r>
              <a:rPr lang="zh-CN" altLang="en-US" sz="2800" b="1">
                <a:latin typeface="+mn-lt"/>
                <a:ea typeface="+mn-ea"/>
                <a:sym typeface="+mn-ea"/>
              </a:rPr>
              <a:t>二、教育理论与实践关系的重构</a:t>
            </a:r>
            <a:endParaRPr lang="zh-CN" altLang="en-US" sz="2800">
              <a:latin typeface="+mn-lt"/>
              <a:ea typeface="+mn-ea"/>
              <a:sym typeface="+mn-ea"/>
            </a:endParaRPr>
          </a:p>
        </p:txBody>
      </p:sp>
      <p:sp>
        <p:nvSpPr>
          <p:cNvPr id="2" name="文本框 1"/>
          <p:cNvSpPr txBox="1"/>
          <p:nvPr/>
        </p:nvSpPr>
        <p:spPr>
          <a:xfrm>
            <a:off x="664210" y="1721485"/>
            <a:ext cx="10864215" cy="3415030"/>
          </a:xfrm>
          <a:prstGeom prst="rect">
            <a:avLst/>
          </a:prstGeom>
          <a:noFill/>
        </p:spPr>
        <p:txBody>
          <a:bodyPr wrap="square" rtlCol="0">
            <a:spAutoFit/>
          </a:bodyPr>
          <a:p>
            <a:pPr indent="609600" algn="just" latinLnBrk="0">
              <a:lnSpc>
                <a:spcPct val="150000"/>
              </a:lnSpc>
              <a:extLst>
                <a:ext uri="{35155182-B16C-46BC-9424-99874614C6A1}">
                  <wpsdc:indentchars xmlns:wpsdc="http://www.wps.cn/officeDocument/2017/drawingmlCustomData" val="200" checksum="4158780845"/>
                </a:ext>
              </a:extLst>
            </a:pPr>
            <a:r>
              <a:rPr sz="2400"/>
              <a:t>理论与实践的关系具有两重含义</a:t>
            </a:r>
            <a:r>
              <a:rPr lang="zh-CN" sz="2400"/>
              <a:t>：</a:t>
            </a:r>
            <a:endParaRPr lang="zh-CN" sz="2400"/>
          </a:p>
          <a:p>
            <a:pPr indent="609600" algn="just" latinLnBrk="0">
              <a:lnSpc>
                <a:spcPct val="150000"/>
              </a:lnSpc>
              <a:extLst>
                <a:ext uri="{35155182-B16C-46BC-9424-99874614C6A1}">
                  <wpsdc:indentchars xmlns:wpsdc="http://www.wps.cn/officeDocument/2017/drawingmlCustomData" val="200" checksum="4158780845"/>
                </a:ext>
              </a:extLst>
            </a:pPr>
            <a:r>
              <a:rPr sz="2400"/>
              <a:t>其</a:t>
            </a:r>
            <a:r>
              <a:rPr lang="zh-CN" sz="2400"/>
              <a:t>一</a:t>
            </a:r>
            <a:r>
              <a:rPr sz="2400"/>
              <a:t>是本体论意义上的。在这个意义上，理论与实践的关系根源于亚里士多德思想中理论的知识与实践的知识之间的关系。</a:t>
            </a:r>
            <a:endParaRPr sz="2400"/>
          </a:p>
          <a:p>
            <a:pPr indent="609600" algn="just" latinLnBrk="0">
              <a:lnSpc>
                <a:spcPct val="150000"/>
              </a:lnSpc>
              <a:extLst>
                <a:ext uri="{35155182-B16C-46BC-9424-99874614C6A1}">
                  <wpsdc:indentchars xmlns:wpsdc="http://www.wps.cn/officeDocument/2017/drawingmlCustomData" val="200" checksum="4158780845"/>
                </a:ext>
              </a:extLst>
            </a:pPr>
            <a:r>
              <a:rPr sz="2400"/>
              <a:t>其二是在认识论意义上的。在这个意义上，理论被认为是经过逻辑论证后得出的具有一定指导性和借鉴性的观点，实践是指理论得以产生的土壤以及理论将要指导的对象。</a:t>
            </a:r>
            <a:endParaRPr sz="2400"/>
          </a:p>
        </p:txBody>
      </p:sp>
      <p:sp>
        <p:nvSpPr>
          <p:cNvPr id="5"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专题三 教育理论与实践关系的考辨</a:t>
            </a:r>
            <a:endParaRPr lang="zh-CN" altLang="en-US" sz="2800" b="1" dirty="0">
              <a:solidFill>
                <a:schemeClr val="tx1">
                  <a:lumMod val="50000"/>
                  <a:lumOff val="50000"/>
                </a:schemeClr>
              </a:solidFill>
              <a:latin typeface="Agency FB" panose="020B0503020202020204" pitchFamily="34" charset="0"/>
            </a:endParaRPr>
          </a:p>
        </p:txBody>
      </p:sp>
      <p:cxnSp>
        <p:nvCxnSpPr>
          <p:cNvPr id="6" name="直接箭头连接符 5"/>
          <p:cNvCxnSpPr/>
          <p:nvPr/>
        </p:nvCxnSpPr>
        <p:spPr>
          <a:xfrm>
            <a:off x="819150" y="847090"/>
            <a:ext cx="5868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259715" y="891540"/>
            <a:ext cx="6926580" cy="650875"/>
          </a:xfrm>
          <a:prstGeom prst="rect">
            <a:avLst/>
          </a:prstGeom>
          <a:noFill/>
        </p:spPr>
        <p:txBody>
          <a:bodyPr wrap="none" rtlCol="0" anchor="t">
            <a:spAutoFit/>
          </a:bodyPr>
          <a:p>
            <a:pPr marL="342900" algn="just" defTabSz="914400" eaLnBrk="1" hangingPunct="1">
              <a:lnSpc>
                <a:spcPct val="130000"/>
              </a:lnSpc>
              <a:buFont typeface="Wingdings" panose="05000000000000000000" charset="0"/>
            </a:pPr>
            <a:r>
              <a:rPr lang="zh-CN" altLang="en-US" sz="2800">
                <a:latin typeface="+mn-lt"/>
                <a:ea typeface="+mn-ea"/>
                <a:sym typeface="+mn-ea"/>
              </a:rPr>
              <a:t>（一）教育理论与实践关系的认识论根源</a:t>
            </a:r>
            <a:endParaRPr lang="zh-CN" sz="2800">
              <a:latin typeface="+mn-lt"/>
              <a:ea typeface="+mn-ea"/>
              <a:sym typeface="+mn-ea"/>
            </a:endParaRPr>
          </a:p>
        </p:txBody>
      </p:sp>
      <p:sp>
        <p:nvSpPr>
          <p:cNvPr id="2" name="文本框 1"/>
          <p:cNvSpPr txBox="1"/>
          <p:nvPr/>
        </p:nvSpPr>
        <p:spPr>
          <a:xfrm>
            <a:off x="401320" y="1542415"/>
            <a:ext cx="11388725" cy="4523105"/>
          </a:xfrm>
          <a:prstGeom prst="rect">
            <a:avLst/>
          </a:prstGeom>
          <a:noFill/>
        </p:spPr>
        <p:txBody>
          <a:bodyPr wrap="square" rtlCol="0">
            <a:spAutoFit/>
          </a:bodyPr>
          <a:p>
            <a:pPr indent="609600" algn="just" latinLnBrk="0">
              <a:lnSpc>
                <a:spcPct val="150000"/>
              </a:lnSpc>
              <a:extLst>
                <a:ext uri="{35155182-B16C-46BC-9424-99874614C6A1}">
                  <wpsdc:indentchars xmlns:wpsdc="http://www.wps.cn/officeDocument/2017/drawingmlCustomData" val="200" checksum="4158780845"/>
                </a:ext>
              </a:extLst>
            </a:pPr>
            <a:r>
              <a:rPr sz="2400"/>
              <a:t>教育学领域探讨的理论与实践的关系主要是从认识论层面进行的，</a:t>
            </a:r>
            <a:r>
              <a:rPr lang="zh-CN" sz="2400"/>
              <a:t>主导的就</a:t>
            </a:r>
            <a:r>
              <a:rPr sz="2400"/>
              <a:t>是实证主义认识论。实证主义认为，复杂的事物背后有</a:t>
            </a:r>
            <a:r>
              <a:rPr lang="zh-CN" sz="2400"/>
              <a:t>一</a:t>
            </a:r>
            <a:r>
              <a:rPr sz="2400"/>
              <a:t>种普遍性的规律，我们要想深入研究和了解世界就必须把握现象背后的规律，并将其用科学话语进行表述，即为理论。决定一门学科或专业是否成为科学的判断依据就这种规律的普世性程度。</a:t>
            </a:r>
            <a:endParaRPr sz="2400"/>
          </a:p>
          <a:p>
            <a:pPr indent="609600" algn="just" latinLnBrk="0">
              <a:lnSpc>
                <a:spcPct val="150000"/>
              </a:lnSpc>
              <a:extLst>
                <a:ext uri="{35155182-B16C-46BC-9424-99874614C6A1}">
                  <wpsdc:indentchars xmlns:wpsdc="http://www.wps.cn/officeDocument/2017/drawingmlCustomData" val="200" checksum="4158780845"/>
                </a:ext>
              </a:extLst>
            </a:pPr>
            <a:r>
              <a:rPr sz="2400"/>
              <a:t>当这种将理论与实践分离，并将理论知识作为高于实践知识的认识获得普遍认可后，专业知识的等级模式日益清晰，研究以一种体制化的方式由实践中分离出来，并通过对交换关系的仔细界定与实践相联系。如大学的教育学院一般是从教育学的基本理论知识学起，在培养的最后阶段才进行教育实习。</a:t>
            </a:r>
            <a:endParaRPr sz="2400"/>
          </a:p>
        </p:txBody>
      </p:sp>
      <p:sp>
        <p:nvSpPr>
          <p:cNvPr id="5"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专题三 教育理论与实践关系的考辨</a:t>
            </a:r>
            <a:endParaRPr lang="zh-CN" altLang="en-US" sz="2800" b="1" dirty="0">
              <a:solidFill>
                <a:schemeClr val="tx1">
                  <a:lumMod val="50000"/>
                  <a:lumOff val="50000"/>
                </a:schemeClr>
              </a:solidFill>
              <a:latin typeface="Agency FB" panose="020B0503020202020204" pitchFamily="34" charset="0"/>
            </a:endParaRPr>
          </a:p>
        </p:txBody>
      </p:sp>
      <p:cxnSp>
        <p:nvCxnSpPr>
          <p:cNvPr id="6" name="直接箭头连接符 5"/>
          <p:cNvCxnSpPr/>
          <p:nvPr/>
        </p:nvCxnSpPr>
        <p:spPr>
          <a:xfrm>
            <a:off x="819150" y="847090"/>
            <a:ext cx="5868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9"/>
          <p:cNvSpPr/>
          <p:nvPr/>
        </p:nvSpPr>
        <p:spPr>
          <a:xfrm>
            <a:off x="461645" y="368935"/>
            <a:ext cx="9160820" cy="773430"/>
          </a:xfrm>
          <a:prstGeom prst="roundRect">
            <a:avLst>
              <a:gd name="adj" fmla="val 50000"/>
            </a:avLst>
          </a:prstGeom>
          <a:solidFill>
            <a:srgbClr val="F4EDD1"/>
          </a:solidFill>
          <a:ln w="12700" cap="flat" cmpd="sng" algn="ctr">
            <a:noFill/>
            <a:prstDash val="solid"/>
            <a:miter lim="800000"/>
          </a:ln>
          <a:effectLst>
            <a:outerShdw blurRad="254000" dist="63500" dir="5400000" algn="t" rotWithShape="0">
              <a:sysClr val="windowText" lastClr="000000">
                <a:lumMod val="85000"/>
                <a:lumOff val="15000"/>
                <a:alpha val="40000"/>
              </a:sysClr>
            </a:outerShdw>
          </a:effectLst>
        </p:spPr>
        <p:txBody>
          <a:bodyPr rtlCol="0" anchor="ctr"/>
          <a:lstStyle/>
          <a:p>
            <a:pPr marL="0" marR="0" lvl="0" indent="0" algn="l" defTabSz="914400" eaLnBrk="1" fontAlgn="auto" latinLnBrk="0" hangingPunct="1">
              <a:lnSpc>
                <a:spcPct val="100000"/>
              </a:lnSpc>
              <a:spcBef>
                <a:spcPts val="0"/>
              </a:spcBef>
              <a:spcAft>
                <a:spcPts val="0"/>
              </a:spcAft>
              <a:buClrTx/>
              <a:buSzTx/>
              <a:buFontTx/>
              <a:buNone/>
              <a:defRPr/>
            </a:pPr>
            <a:r>
              <a:rPr kumimoji="0" lang="zh-CN" sz="4000" b="1" i="0" u="none" strike="noStrike" kern="0" cap="none" spc="0" normalizeH="0" baseline="0" noProof="0" dirty="0">
                <a:ln>
                  <a:noFill/>
                </a:ln>
                <a:solidFill>
                  <a:schemeClr val="tx1">
                    <a:lumMod val="75000"/>
                    <a:lumOff val="25000"/>
                  </a:schemeClr>
                </a:solidFill>
                <a:effectLst/>
                <a:uLnTx/>
                <a:uFillTx/>
                <a:latin typeface="HelveticaNeue light" panose="00000400000000000000" pitchFamily="2" charset="0"/>
                <a:cs typeface="Segoe UI" panose="020B0502040204020203" pitchFamily="34" charset="0"/>
              </a:rPr>
              <a:t>一、</a:t>
            </a:r>
            <a:r>
              <a:rPr lang="zh-CN" altLang="en-US" sz="4000" b="1" kern="0" dirty="0">
                <a:solidFill>
                  <a:schemeClr val="tx1">
                    <a:lumMod val="75000"/>
                    <a:lumOff val="25000"/>
                  </a:schemeClr>
                </a:solidFill>
                <a:latin typeface="HelveticaNeue light" panose="00000400000000000000" pitchFamily="2" charset="0"/>
                <a:cs typeface="Segoe UI" panose="020B0502040204020203" pitchFamily="34" charset="0"/>
              </a:rPr>
              <a:t>教育学的学科危机</a:t>
            </a:r>
            <a:endParaRPr kumimoji="0" lang="zh-CN" sz="4000" b="1" i="0" u="none" strike="noStrike" kern="0" cap="none" spc="0" normalizeH="0" baseline="0" noProof="0" dirty="0">
              <a:ln>
                <a:noFill/>
              </a:ln>
              <a:solidFill>
                <a:schemeClr val="tx1">
                  <a:lumMod val="75000"/>
                  <a:lumOff val="25000"/>
                </a:schemeClr>
              </a:solidFill>
              <a:effectLst/>
              <a:uLnTx/>
              <a:uFillTx/>
              <a:latin typeface="HelveticaNeue light" panose="00000400000000000000" pitchFamily="2" charset="0"/>
              <a:cs typeface="Segoe UI" panose="020B0502040204020203" pitchFamily="34" charset="0"/>
            </a:endParaRPr>
          </a:p>
        </p:txBody>
      </p:sp>
      <p:sp>
        <p:nvSpPr>
          <p:cNvPr id="23" name="文本框 22"/>
          <p:cNvSpPr txBox="1"/>
          <p:nvPr/>
        </p:nvSpPr>
        <p:spPr>
          <a:xfrm>
            <a:off x="1126386" y="2201260"/>
            <a:ext cx="9939227" cy="2584450"/>
          </a:xfrm>
          <a:prstGeom prst="rect">
            <a:avLst/>
          </a:prstGeom>
          <a:noFill/>
        </p:spPr>
        <p:txBody>
          <a:bodyPr wrap="square" rtlCol="0">
            <a:spAutoFit/>
          </a:bodyPr>
          <a:lstStyle/>
          <a:p>
            <a:pPr marL="285750" indent="-285750" latinLnBrk="0">
              <a:lnSpc>
                <a:spcPct val="150000"/>
              </a:lnSpc>
              <a:buFont typeface="Wingdings" panose="05000000000000000000" charset="0"/>
              <a:buChar char="Ø"/>
            </a:pPr>
            <a:r>
              <a:rPr lang="zh-CN" altLang="en-US" sz="3600" dirty="0">
                <a:latin typeface="楷体" panose="02010609060101010101" charset="-122"/>
                <a:ea typeface="楷体" panose="02010609060101010101" charset="-122"/>
                <a:cs typeface="楷体" panose="02010609060101010101" charset="-122"/>
              </a:rPr>
              <a:t>（一）滞后于其他学科的发展</a:t>
            </a:r>
            <a:endParaRPr lang="zh-CN" altLang="en-US" sz="3600" dirty="0">
              <a:latin typeface="楷体" panose="02010609060101010101" charset="-122"/>
              <a:ea typeface="楷体" panose="02010609060101010101" charset="-122"/>
              <a:cs typeface="楷体" panose="02010609060101010101" charset="-122"/>
            </a:endParaRPr>
          </a:p>
          <a:p>
            <a:pPr marL="285750" indent="-285750" latinLnBrk="0">
              <a:lnSpc>
                <a:spcPct val="150000"/>
              </a:lnSpc>
              <a:buFont typeface="Wingdings" panose="05000000000000000000" charset="0"/>
              <a:buChar char="Ø"/>
            </a:pPr>
            <a:r>
              <a:rPr lang="zh-CN" altLang="en-US" sz="3600" dirty="0">
                <a:latin typeface="楷体" panose="02010609060101010101" charset="-122"/>
                <a:ea typeface="楷体" panose="02010609060101010101" charset="-122"/>
                <a:cs typeface="楷体" panose="02010609060101010101" charset="-122"/>
              </a:rPr>
              <a:t>（二）被视为</a:t>
            </a:r>
            <a:r>
              <a:rPr lang="en-US" altLang="zh-CN" sz="3600" dirty="0">
                <a:latin typeface="楷体" panose="02010609060101010101" charset="-122"/>
                <a:ea typeface="楷体" panose="02010609060101010101" charset="-122"/>
                <a:cs typeface="楷体" panose="02010609060101010101" charset="-122"/>
              </a:rPr>
              <a:t>“</a:t>
            </a:r>
            <a:r>
              <a:rPr lang="zh-CN" altLang="en-US" sz="3600" dirty="0">
                <a:latin typeface="楷体" panose="02010609060101010101" charset="-122"/>
                <a:ea typeface="楷体" panose="02010609060101010101" charset="-122"/>
                <a:cs typeface="楷体" panose="02010609060101010101" charset="-122"/>
              </a:rPr>
              <a:t>器物之学</a:t>
            </a:r>
            <a:r>
              <a:rPr lang="en-US" altLang="zh-CN" sz="3600" dirty="0">
                <a:latin typeface="楷体" panose="02010609060101010101" charset="-122"/>
                <a:ea typeface="楷体" panose="02010609060101010101" charset="-122"/>
                <a:cs typeface="楷体" panose="02010609060101010101" charset="-122"/>
              </a:rPr>
              <a:t>”</a:t>
            </a:r>
            <a:endParaRPr lang="zh-CN" altLang="en-US" sz="3600" dirty="0">
              <a:latin typeface="楷体" panose="02010609060101010101" charset="-122"/>
              <a:ea typeface="楷体" panose="02010609060101010101" charset="-122"/>
              <a:cs typeface="楷体" panose="02010609060101010101" charset="-122"/>
            </a:endParaRPr>
          </a:p>
          <a:p>
            <a:pPr marL="285750" indent="-285750">
              <a:lnSpc>
                <a:spcPct val="150000"/>
              </a:lnSpc>
              <a:buFont typeface="Wingdings" panose="05000000000000000000" charset="0"/>
              <a:buChar char="Ø"/>
            </a:pPr>
            <a:r>
              <a:rPr lang="zh-CN" altLang="en-US" sz="3600" dirty="0">
                <a:latin typeface="楷体" panose="02010609060101010101" charset="-122"/>
                <a:ea typeface="楷体" panose="02010609060101010101" charset="-122"/>
                <a:cs typeface="楷体" panose="02010609060101010101" charset="-122"/>
              </a:rPr>
              <a:t>（三）对实践的指导力不足</a:t>
            </a:r>
            <a:endParaRPr lang="zh-CN" altLang="en-US" sz="3600" dirty="0">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93090" y="1444625"/>
            <a:ext cx="10612120" cy="3969385"/>
          </a:xfrm>
          <a:prstGeom prst="rect">
            <a:avLst/>
          </a:prstGeom>
          <a:noFill/>
        </p:spPr>
        <p:txBody>
          <a:bodyPr wrap="square" rtlCol="0">
            <a:spAutoFit/>
          </a:bodyPr>
          <a:p>
            <a:pPr indent="609600" algn="just" latinLnBrk="0">
              <a:lnSpc>
                <a:spcPct val="150000"/>
              </a:lnSpc>
              <a:extLst>
                <a:ext uri="{35155182-B16C-46BC-9424-99874614C6A1}">
                  <wpsdc:indentchars xmlns:wpsdc="http://www.wps.cn/officeDocument/2017/drawingmlCustomData" val="200" checksum="4158780845"/>
                </a:ext>
              </a:extLst>
            </a:pPr>
            <a:r>
              <a:rPr sz="2400"/>
              <a:t>不过，这种专业化知识的生产和应用模式很快就表现出了弊端，</a:t>
            </a:r>
            <a:r>
              <a:rPr lang="zh-CN" sz="2400"/>
              <a:t>当教育普及基本完成后，就会将关注的重心转移到教师教育质量上来，教师会寻求理论指导来解决实践中的问题，但是教育研究者更加关注关涉学科地位高低的抽象度更高的理论的建构，往往使得理论本身严重脱离于实践，由此导致教师无法根据理论解决实践问题，加剧子教育理论研究者与教师之间的矛盾和互不信任，以及教育理论与实践之间的进一步割裂，甚至导致实践中的问题无法达至理论研究者。</a:t>
            </a:r>
            <a:endParaRPr lang="zh-CN" sz="2400"/>
          </a:p>
        </p:txBody>
      </p:sp>
      <p:sp>
        <p:nvSpPr>
          <p:cNvPr id="5"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专题三 教育理论与实践关系的考辨</a:t>
            </a:r>
            <a:endParaRPr lang="zh-CN" altLang="en-US" sz="2800" b="1" dirty="0">
              <a:solidFill>
                <a:schemeClr val="tx1">
                  <a:lumMod val="50000"/>
                  <a:lumOff val="50000"/>
                </a:schemeClr>
              </a:solidFill>
              <a:latin typeface="Agency FB" panose="020B0503020202020204" pitchFamily="34" charset="0"/>
            </a:endParaRPr>
          </a:p>
        </p:txBody>
      </p:sp>
      <p:cxnSp>
        <p:nvCxnSpPr>
          <p:cNvPr id="6" name="直接箭头连接符 5"/>
          <p:cNvCxnSpPr/>
          <p:nvPr/>
        </p:nvCxnSpPr>
        <p:spPr>
          <a:xfrm>
            <a:off x="819150" y="847090"/>
            <a:ext cx="5868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21590" y="891540"/>
            <a:ext cx="9415780" cy="650875"/>
          </a:xfrm>
          <a:prstGeom prst="rect">
            <a:avLst/>
          </a:prstGeom>
          <a:noFill/>
        </p:spPr>
        <p:txBody>
          <a:bodyPr wrap="none" rtlCol="0" anchor="t">
            <a:spAutoFit/>
          </a:bodyPr>
          <a:p>
            <a:pPr marL="342900" algn="just" defTabSz="914400" eaLnBrk="1" hangingPunct="1">
              <a:lnSpc>
                <a:spcPct val="130000"/>
              </a:lnSpc>
              <a:buFont typeface="Wingdings" panose="05000000000000000000" charset="0"/>
            </a:pPr>
            <a:r>
              <a:rPr lang="zh-CN" altLang="en-US" sz="2800">
                <a:latin typeface="+mn-lt"/>
                <a:ea typeface="+mn-ea"/>
                <a:sym typeface="+mn-ea"/>
              </a:rPr>
              <a:t>（二）舍恩、施瓦布等学者对教育理论与实践关系的重构</a:t>
            </a:r>
            <a:endParaRPr lang="zh-CN" sz="2800">
              <a:latin typeface="+mn-lt"/>
              <a:ea typeface="+mn-ea"/>
              <a:sym typeface="+mn-ea"/>
            </a:endParaRPr>
          </a:p>
        </p:txBody>
      </p:sp>
      <p:sp>
        <p:nvSpPr>
          <p:cNvPr id="2" name="文本框 1"/>
          <p:cNvSpPr txBox="1"/>
          <p:nvPr/>
        </p:nvSpPr>
        <p:spPr>
          <a:xfrm>
            <a:off x="0" y="1542415"/>
            <a:ext cx="9780270" cy="5077460"/>
          </a:xfrm>
          <a:prstGeom prst="rect">
            <a:avLst/>
          </a:prstGeom>
          <a:noFill/>
        </p:spPr>
        <p:txBody>
          <a:bodyPr wrap="square" rtlCol="0">
            <a:spAutoFit/>
          </a:bodyPr>
          <a:p>
            <a:pPr marL="342900" indent="609600" algn="just" latinLnBrk="0">
              <a:lnSpc>
                <a:spcPct val="150000"/>
              </a:lnSpc>
              <a:buFont typeface="Wingdings" panose="05000000000000000000" charset="0"/>
              <a:buChar char="Ø"/>
              <a:extLst>
                <a:ext uri="{35155182-B16C-46BC-9424-99874614C6A1}">
                  <wpsdc:indentchars xmlns:wpsdc="http://www.wps.cn/officeDocument/2017/drawingmlCustomData" val="200" checksum="4158780845"/>
                </a:ext>
              </a:extLst>
            </a:pPr>
            <a:r>
              <a:rPr sz="2400"/>
              <a:t>沙因认为专业知识与实践之间的鸿沟存在于基础和应用科学是“辐合的”，实践则是“ 发散的”</a:t>
            </a:r>
            <a:r>
              <a:rPr sz="2400">
                <a:sym typeface="+mn-ea"/>
              </a:rPr>
              <a:t>这一事实中</a:t>
            </a:r>
            <a:r>
              <a:rPr lang="zh-CN" sz="2400">
                <a:sym typeface="+mn-ea"/>
              </a:rPr>
              <a:t>，但</a:t>
            </a:r>
            <a:r>
              <a:rPr sz="2400"/>
              <a:t>随着实践的深入，它终将由发散的变成辐合的，即实践最终会演化为专业知识。</a:t>
            </a:r>
            <a:endParaRPr sz="2400"/>
          </a:p>
          <a:p>
            <a:pPr marL="342900" indent="609600" algn="just" latinLnBrk="0">
              <a:lnSpc>
                <a:spcPct val="150000"/>
              </a:lnSpc>
              <a:buFont typeface="Wingdings" panose="05000000000000000000" charset="0"/>
              <a:buChar char="Ø"/>
              <a:extLst>
                <a:ext uri="{35155182-B16C-46BC-9424-99874614C6A1}">
                  <wpsdc:indentchars xmlns:wpsdc="http://www.wps.cn/officeDocument/2017/drawingmlCustomData" val="200" checksum="4158780845"/>
                </a:ext>
              </a:extLst>
            </a:pPr>
            <a:r>
              <a:rPr sz="2400"/>
              <a:t>格莱泽与沙因的方式比较接近，他将专业区分为主要专业和次要专业，主要专业包括那些具有固定和明确目标及稳定体制脉络，并足以应对严谨的实践工作的固定专业知识内容，而次要专业是具有模糊的目标和变动的实践脉络的专业，它们不具有固定的专业知识内容。</a:t>
            </a:r>
            <a:endParaRPr sz="2400"/>
          </a:p>
          <a:p>
            <a:pPr marL="342900" indent="609600" algn="just" latinLnBrk="0">
              <a:lnSpc>
                <a:spcPct val="150000"/>
              </a:lnSpc>
              <a:buFont typeface="Wingdings" panose="05000000000000000000" charset="0"/>
              <a:buChar char="Ø"/>
              <a:extLst>
                <a:ext uri="{35155182-B16C-46BC-9424-99874614C6A1}">
                  <wpsdc:indentchars xmlns:wpsdc="http://www.wps.cn/officeDocument/2017/drawingmlCustomData" val="200" checksum="4158780845"/>
                </a:ext>
              </a:extLst>
            </a:pPr>
            <a:r>
              <a:rPr sz="2400"/>
              <a:t>西蒙提议建立一个“设计科学”，来超越及扩展那些已在统计决策理论及管理科学中得到发展的最佳方法。</a:t>
            </a:r>
            <a:endParaRPr sz="2400"/>
          </a:p>
        </p:txBody>
      </p:sp>
      <p:sp>
        <p:nvSpPr>
          <p:cNvPr id="5"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专题三 教育理论与实践关系的考辨</a:t>
            </a:r>
            <a:endParaRPr lang="zh-CN" altLang="en-US" sz="2800" b="1" dirty="0">
              <a:solidFill>
                <a:schemeClr val="tx1">
                  <a:lumMod val="50000"/>
                  <a:lumOff val="50000"/>
                </a:schemeClr>
              </a:solidFill>
              <a:latin typeface="Agency FB" panose="020B0503020202020204" pitchFamily="34" charset="0"/>
            </a:endParaRPr>
          </a:p>
        </p:txBody>
      </p:sp>
      <p:cxnSp>
        <p:nvCxnSpPr>
          <p:cNvPr id="6" name="直接箭头连接符 5"/>
          <p:cNvCxnSpPr/>
          <p:nvPr/>
        </p:nvCxnSpPr>
        <p:spPr>
          <a:xfrm>
            <a:off x="819150" y="847090"/>
            <a:ext cx="5868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pic>
        <p:nvPicPr>
          <p:cNvPr id="3" name="图片 2"/>
          <p:cNvPicPr>
            <a:picLocks noChangeAspect="1"/>
          </p:cNvPicPr>
          <p:nvPr/>
        </p:nvPicPr>
        <p:blipFill>
          <a:blip r:embed="rId1"/>
          <a:stretch>
            <a:fillRect/>
          </a:stretch>
        </p:blipFill>
        <p:spPr>
          <a:xfrm>
            <a:off x="10295890" y="546100"/>
            <a:ext cx="1560195" cy="2218690"/>
          </a:xfrm>
          <a:prstGeom prst="rect">
            <a:avLst/>
          </a:prstGeom>
        </p:spPr>
      </p:pic>
      <p:pic>
        <p:nvPicPr>
          <p:cNvPr id="4" name="图片 3"/>
          <p:cNvPicPr>
            <a:picLocks noChangeAspect="1"/>
          </p:cNvPicPr>
          <p:nvPr/>
        </p:nvPicPr>
        <p:blipFill>
          <a:blip r:embed="rId2"/>
          <a:stretch>
            <a:fillRect/>
          </a:stretch>
        </p:blipFill>
        <p:spPr>
          <a:xfrm>
            <a:off x="10303510" y="3344545"/>
            <a:ext cx="1552575" cy="2314575"/>
          </a:xfrm>
          <a:prstGeom prst="rect">
            <a:avLst/>
          </a:prstGeom>
        </p:spPr>
      </p:pic>
      <p:sp>
        <p:nvSpPr>
          <p:cNvPr id="7" name="文本框 6"/>
          <p:cNvSpPr txBox="1"/>
          <p:nvPr/>
        </p:nvSpPr>
        <p:spPr>
          <a:xfrm>
            <a:off x="10800715" y="2764790"/>
            <a:ext cx="1171575" cy="368300"/>
          </a:xfrm>
          <a:prstGeom prst="rect">
            <a:avLst/>
          </a:prstGeom>
          <a:noFill/>
        </p:spPr>
        <p:txBody>
          <a:bodyPr wrap="square" rtlCol="0">
            <a:spAutoFit/>
          </a:bodyPr>
          <a:p>
            <a:r>
              <a:rPr lang="zh-CN" altLang="en-US" b="1"/>
              <a:t>沙因</a:t>
            </a:r>
            <a:endParaRPr lang="zh-CN" altLang="en-US" b="1"/>
          </a:p>
        </p:txBody>
      </p:sp>
      <p:sp>
        <p:nvSpPr>
          <p:cNvPr id="8" name="文本框 7"/>
          <p:cNvSpPr txBox="1"/>
          <p:nvPr/>
        </p:nvSpPr>
        <p:spPr>
          <a:xfrm>
            <a:off x="10800715" y="5771515"/>
            <a:ext cx="1171575" cy="368300"/>
          </a:xfrm>
          <a:prstGeom prst="rect">
            <a:avLst/>
          </a:prstGeom>
          <a:noFill/>
        </p:spPr>
        <p:txBody>
          <a:bodyPr wrap="square" rtlCol="0">
            <a:spAutoFit/>
          </a:bodyPr>
          <a:p>
            <a:r>
              <a:rPr lang="zh-CN" altLang="en-US" b="1"/>
              <a:t>西蒙</a:t>
            </a:r>
            <a:endParaRPr lang="zh-CN" altLang="en-US" b="1"/>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030" y="427355"/>
            <a:ext cx="10189845" cy="3415030"/>
          </a:xfrm>
          <a:prstGeom prst="rect">
            <a:avLst/>
          </a:prstGeom>
          <a:noFill/>
        </p:spPr>
        <p:txBody>
          <a:bodyPr wrap="square" rtlCol="0">
            <a:spAutoFit/>
          </a:bodyPr>
          <a:p>
            <a:pPr marL="342900" indent="0" algn="just" latinLnBrk="0">
              <a:lnSpc>
                <a:spcPct val="150000"/>
              </a:lnSpc>
              <a:buFont typeface="Wingdings" panose="05000000000000000000" charset="0"/>
              <a:buNone/>
            </a:pPr>
            <a:endParaRPr sz="2400"/>
          </a:p>
          <a:p>
            <a:pPr marL="342900" indent="609600" algn="just" latinLnBrk="0">
              <a:lnSpc>
                <a:spcPct val="150000"/>
              </a:lnSpc>
              <a:buFont typeface="Wingdings" panose="05000000000000000000" charset="0"/>
              <a:buChar char="Ø"/>
              <a:extLst>
                <a:ext uri="{35155182-B16C-46BC-9424-99874614C6A1}">
                  <wpsdc:indentchars xmlns:wpsdc="http://www.wps.cn/officeDocument/2017/drawingmlCustomData" val="200" checksum="4158780845"/>
                </a:ext>
              </a:extLst>
            </a:pPr>
            <a:r>
              <a:rPr sz="2400">
                <a:sym typeface="+mn-ea"/>
              </a:rPr>
              <a:t>舍恩指出，</a:t>
            </a:r>
            <a:r>
              <a:rPr sz="2400"/>
              <a:t>实践情境是不断变化的，要解决理论与实践之间相互脱节的问题，</a:t>
            </a:r>
            <a:r>
              <a:rPr lang="zh-CN" sz="2400"/>
              <a:t>需要重新考虑专业知识的问题，并从头框定问题。舍恩提出一种内隐的，包含于我们行动中，潜在于我们处理事务感受中的判断称为</a:t>
            </a:r>
            <a:r>
              <a:rPr lang="zh-CN" sz="2400">
                <a:sym typeface="+mn-ea"/>
              </a:rPr>
              <a:t>“</a:t>
            </a:r>
            <a:r>
              <a:rPr lang="zh-CN" sz="2400"/>
              <a:t>行动中认知</a:t>
            </a:r>
            <a:r>
              <a:rPr lang="zh-CN" sz="2400">
                <a:sym typeface="+mn-ea"/>
              </a:rPr>
              <a:t>”（knowledge </a:t>
            </a:r>
            <a:r>
              <a:rPr lang="en-US" altLang="zh-CN" sz="2400">
                <a:sym typeface="+mn-ea"/>
              </a:rPr>
              <a:t>-</a:t>
            </a:r>
            <a:r>
              <a:rPr lang="zh-CN" sz="2400">
                <a:sym typeface="+mn-ea"/>
              </a:rPr>
              <a:t>in</a:t>
            </a:r>
            <a:r>
              <a:rPr lang="en-US" altLang="zh-CN" sz="2400">
                <a:sym typeface="+mn-ea"/>
              </a:rPr>
              <a:t>-</a:t>
            </a:r>
            <a:r>
              <a:rPr lang="zh-CN" sz="2400">
                <a:sym typeface="+mn-ea"/>
              </a:rPr>
              <a:t>action）</a:t>
            </a:r>
            <a:r>
              <a:rPr lang="en-US" altLang="zh-CN" sz="2400"/>
              <a:t> </a:t>
            </a:r>
            <a:r>
              <a:rPr lang="zh-CN" sz="2400"/>
              <a:t>，以及在行动中的反思和调整被称为“行动中反映”（</a:t>
            </a:r>
            <a:r>
              <a:rPr lang="en-US" altLang="zh-CN" sz="2400"/>
              <a:t>r</a:t>
            </a:r>
            <a:r>
              <a:rPr lang="zh-CN" sz="2400"/>
              <a:t>e</a:t>
            </a:r>
            <a:r>
              <a:rPr lang="en-US" altLang="zh-CN" sz="2400"/>
              <a:t>fle</a:t>
            </a:r>
            <a:r>
              <a:rPr lang="zh-CN" sz="2400"/>
              <a:t>ction-in</a:t>
            </a:r>
            <a:r>
              <a:rPr lang="en-US" altLang="zh-CN" sz="2400"/>
              <a:t>-</a:t>
            </a:r>
            <a:r>
              <a:rPr lang="zh-CN" sz="2400"/>
              <a:t>action）。</a:t>
            </a:r>
            <a:endParaRPr lang="zh-CN" sz="2400"/>
          </a:p>
        </p:txBody>
      </p:sp>
      <p:sp>
        <p:nvSpPr>
          <p:cNvPr id="5"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专题三 教育理论与实践关系的考辨</a:t>
            </a:r>
            <a:endParaRPr lang="zh-CN" altLang="en-US" sz="2800" b="1" dirty="0">
              <a:solidFill>
                <a:schemeClr val="tx1">
                  <a:lumMod val="50000"/>
                  <a:lumOff val="50000"/>
                </a:schemeClr>
              </a:solidFill>
              <a:latin typeface="Agency FB" panose="020B0503020202020204" pitchFamily="34" charset="0"/>
            </a:endParaRPr>
          </a:p>
        </p:txBody>
      </p:sp>
      <p:cxnSp>
        <p:nvCxnSpPr>
          <p:cNvPr id="6" name="直接箭头连接符 5"/>
          <p:cNvCxnSpPr/>
          <p:nvPr/>
        </p:nvCxnSpPr>
        <p:spPr>
          <a:xfrm>
            <a:off x="819150" y="847090"/>
            <a:ext cx="5868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pic>
        <p:nvPicPr>
          <p:cNvPr id="9" name="图片 8"/>
          <p:cNvPicPr>
            <a:picLocks noChangeAspect="1"/>
          </p:cNvPicPr>
          <p:nvPr/>
        </p:nvPicPr>
        <p:blipFill>
          <a:blip r:embed="rId1"/>
          <a:stretch>
            <a:fillRect/>
          </a:stretch>
        </p:blipFill>
        <p:spPr>
          <a:xfrm>
            <a:off x="10458450" y="1368425"/>
            <a:ext cx="1614805" cy="2295525"/>
          </a:xfrm>
          <a:prstGeom prst="rect">
            <a:avLst/>
          </a:prstGeom>
        </p:spPr>
      </p:pic>
      <p:sp>
        <p:nvSpPr>
          <p:cNvPr id="11" name="文本框 10"/>
          <p:cNvSpPr txBox="1"/>
          <p:nvPr/>
        </p:nvSpPr>
        <p:spPr>
          <a:xfrm>
            <a:off x="69850" y="3282950"/>
            <a:ext cx="11699240" cy="3415030"/>
          </a:xfrm>
          <a:prstGeom prst="rect">
            <a:avLst/>
          </a:prstGeom>
          <a:noFill/>
        </p:spPr>
        <p:txBody>
          <a:bodyPr wrap="square" rtlCol="0">
            <a:spAutoFit/>
          </a:bodyPr>
          <a:p>
            <a:pPr marL="342900" indent="0" algn="just" latinLnBrk="0">
              <a:lnSpc>
                <a:spcPct val="150000"/>
              </a:lnSpc>
              <a:buFont typeface="Wingdings" panose="05000000000000000000" charset="0"/>
              <a:buNone/>
            </a:pPr>
            <a:endParaRPr sz="2400"/>
          </a:p>
          <a:p>
            <a:pPr marL="342900" indent="609600" algn="just" latinLnBrk="0">
              <a:lnSpc>
                <a:spcPct val="150000"/>
              </a:lnSpc>
              <a:buFont typeface="Wingdings" panose="05000000000000000000" charset="0"/>
              <a:buNone/>
              <a:extLst>
                <a:ext uri="{35155182-B16C-46BC-9424-99874614C6A1}">
                  <wpsdc:indentchars xmlns:wpsdc="http://www.wps.cn/officeDocument/2017/drawingmlCustomData" val="200" checksum="4158780845"/>
                </a:ext>
              </a:extLst>
            </a:pPr>
            <a:r>
              <a:rPr sz="2400"/>
              <a:t>如果我们可以发展出一种实践认识论，将技术问题的解决置于一个更宽广的反映性探究脉络中，显现出行动中认知和行动中反映自有其严谨性，并将实践中的不确定性与独特性和科学家研究工作的艺术性联系起来，那么</a:t>
            </a:r>
            <a:r>
              <a:rPr lang="zh-CN" sz="2400">
                <a:sym typeface="+mn-ea"/>
              </a:rPr>
              <a:t>“</a:t>
            </a:r>
            <a:r>
              <a:rPr sz="2400"/>
              <a:t>严谨性与适切性</a:t>
            </a:r>
            <a:r>
              <a:rPr lang="zh-CN" sz="2400">
                <a:sym typeface="+mn-ea"/>
              </a:rPr>
              <a:t>”</a:t>
            </a:r>
            <a:r>
              <a:rPr sz="2400"/>
              <a:t>的两难就可以解决了。因此，我们可以提升</a:t>
            </a:r>
            <a:r>
              <a:rPr lang="zh-CN" sz="2400">
                <a:sym typeface="+mn-ea"/>
              </a:rPr>
              <a:t>“</a:t>
            </a:r>
            <a:r>
              <a:rPr sz="2400"/>
              <a:t>行动中反映</a:t>
            </a:r>
            <a:r>
              <a:rPr lang="zh-CN" sz="2400">
                <a:sym typeface="+mn-ea"/>
              </a:rPr>
              <a:t>”</a:t>
            </a:r>
            <a:r>
              <a:rPr sz="2400"/>
              <a:t>的合法性，并鼓励它更深、更广地发展</a:t>
            </a:r>
            <a:r>
              <a:rPr lang="zh-CN" sz="2400"/>
              <a:t>。</a:t>
            </a:r>
            <a:endParaRPr lang="zh-CN" sz="24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1455" y="723265"/>
            <a:ext cx="11261090" cy="5077460"/>
          </a:xfrm>
          <a:prstGeom prst="rect">
            <a:avLst/>
          </a:prstGeom>
          <a:noFill/>
        </p:spPr>
        <p:txBody>
          <a:bodyPr wrap="square" rtlCol="0">
            <a:spAutoFit/>
          </a:bodyPr>
          <a:p>
            <a:pPr marL="342900" indent="0" algn="just" latinLnBrk="0">
              <a:lnSpc>
                <a:spcPct val="150000"/>
              </a:lnSpc>
              <a:buFont typeface="Wingdings" panose="05000000000000000000" charset="0"/>
              <a:buNone/>
            </a:pPr>
            <a:endParaRPr sz="2400"/>
          </a:p>
          <a:p>
            <a:pPr marL="342900" indent="609600" algn="just" latinLnBrk="0">
              <a:lnSpc>
                <a:spcPct val="150000"/>
              </a:lnSpc>
              <a:buFont typeface="Wingdings" panose="05000000000000000000" charset="0"/>
              <a:buChar char="Ø"/>
              <a:extLst>
                <a:ext uri="{35155182-B16C-46BC-9424-99874614C6A1}">
                  <wpsdc:indentchars xmlns:wpsdc="http://www.wps.cn/officeDocument/2017/drawingmlCustomData" val="200" checksum="4158780845"/>
                </a:ext>
              </a:extLst>
            </a:pPr>
            <a:r>
              <a:rPr sz="2400"/>
              <a:t>施瓦布在其著名的四篇有关实践的论文中为我们提供了反思和重建理论与实践关系的一种更加具体和可操作性的模式</a:t>
            </a:r>
            <a:r>
              <a:rPr lang="zh-CN" sz="2400"/>
              <a:t>，分别是：</a:t>
            </a:r>
            <a:r>
              <a:rPr sz="2400"/>
              <a:t>《实践</a:t>
            </a:r>
            <a:r>
              <a:rPr lang="zh-CN" sz="2400"/>
              <a:t>：</a:t>
            </a:r>
            <a:r>
              <a:rPr sz="2400"/>
              <a:t>一种课程话语》</a:t>
            </a:r>
            <a:r>
              <a:rPr lang="zh-CN" sz="2400"/>
              <a:t>（</a:t>
            </a:r>
            <a:r>
              <a:rPr lang="en-US" altLang="zh-CN" sz="2400"/>
              <a:t>1969</a:t>
            </a:r>
            <a:r>
              <a:rPr lang="zh-CN" sz="2400"/>
              <a:t>）、</a:t>
            </a:r>
            <a:r>
              <a:rPr sz="2400"/>
              <a:t>《实践</a:t>
            </a:r>
            <a:r>
              <a:rPr lang="zh-CN" sz="2400"/>
              <a:t>：</a:t>
            </a:r>
            <a:r>
              <a:rPr sz="2400"/>
              <a:t>择宜的艺术》</a:t>
            </a:r>
            <a:r>
              <a:rPr lang="zh-CN" sz="2400"/>
              <a:t>（</a:t>
            </a:r>
            <a:r>
              <a:rPr sz="2400"/>
              <a:t>1971</a:t>
            </a:r>
            <a:r>
              <a:rPr lang="zh-CN" sz="2400"/>
              <a:t>）</a:t>
            </a:r>
            <a:r>
              <a:rPr sz="2400"/>
              <a:t>、《实践</a:t>
            </a:r>
            <a:r>
              <a:rPr lang="zh-CN" sz="2400"/>
              <a:t>：</a:t>
            </a:r>
            <a:r>
              <a:rPr sz="2400"/>
              <a:t>课程的转化》</a:t>
            </a:r>
            <a:r>
              <a:rPr lang="zh-CN" sz="2400"/>
              <a:t>（</a:t>
            </a:r>
            <a:r>
              <a:rPr sz="2400"/>
              <a:t>1973</a:t>
            </a:r>
            <a:r>
              <a:rPr lang="zh-CN" sz="2400"/>
              <a:t>）</a:t>
            </a:r>
            <a:r>
              <a:rPr sz="2400"/>
              <a:t>和《实践</a:t>
            </a:r>
            <a:r>
              <a:rPr lang="zh-CN" sz="2400"/>
              <a:t>：</a:t>
            </a:r>
            <a:r>
              <a:rPr sz="2400"/>
              <a:t>课程专家的责任》</a:t>
            </a:r>
            <a:r>
              <a:rPr lang="zh-CN" sz="2400"/>
              <a:t>（</a:t>
            </a:r>
            <a:r>
              <a:rPr sz="2400"/>
              <a:t>1983</a:t>
            </a:r>
            <a:r>
              <a:rPr lang="zh-CN" sz="2400"/>
              <a:t>）</a:t>
            </a:r>
            <a:r>
              <a:rPr sz="2400"/>
              <a:t>。</a:t>
            </a:r>
            <a:endParaRPr sz="2400"/>
          </a:p>
          <a:p>
            <a:pPr marL="342900" indent="609600" algn="just" latinLnBrk="0">
              <a:lnSpc>
                <a:spcPct val="150000"/>
              </a:lnSpc>
              <a:buFont typeface="Wingdings" panose="05000000000000000000" charset="0"/>
              <a:buNone/>
              <a:extLst>
                <a:ext uri="{35155182-B16C-46BC-9424-99874614C6A1}">
                  <wpsdc:indentchars xmlns:wpsdc="http://www.wps.cn/officeDocument/2017/drawingmlCustomData" val="200" checksum="4158780845"/>
                </a:ext>
              </a:extLst>
            </a:pPr>
            <a:r>
              <a:rPr lang="zh-CN" sz="2400"/>
              <a:t>施瓦布指出，课程领域本身就是一个实践的领域，它所需要的是从对理论的崇尚回归实践，而实践所需要的方法就是“审议”。但课程领域是必须要依靠理论的，需要根据具体情境，通过“择宜”，选择多种适合的理论作为课程领域的依据。施瓦布将课程审议的具体方法分为实践的艺术、准实践的艺术和择宜的艺术。</a:t>
            </a:r>
            <a:endParaRPr lang="zh-CN" sz="2400"/>
          </a:p>
        </p:txBody>
      </p:sp>
      <p:sp>
        <p:nvSpPr>
          <p:cNvPr id="5"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专题三 教育理论与实践关系的考辨</a:t>
            </a:r>
            <a:endParaRPr lang="zh-CN" altLang="en-US" sz="2800" b="1" dirty="0">
              <a:solidFill>
                <a:schemeClr val="tx1">
                  <a:lumMod val="50000"/>
                  <a:lumOff val="50000"/>
                </a:schemeClr>
              </a:solidFill>
              <a:latin typeface="Agency FB" panose="020B0503020202020204" pitchFamily="34" charset="0"/>
            </a:endParaRPr>
          </a:p>
        </p:txBody>
      </p:sp>
      <p:cxnSp>
        <p:nvCxnSpPr>
          <p:cNvPr id="6" name="直接箭头连接符 5"/>
          <p:cNvCxnSpPr/>
          <p:nvPr/>
        </p:nvCxnSpPr>
        <p:spPr>
          <a:xfrm>
            <a:off x="819150" y="847090"/>
            <a:ext cx="5868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5925" y="1584325"/>
            <a:ext cx="11021695" cy="3969385"/>
          </a:xfrm>
          <a:prstGeom prst="rect">
            <a:avLst/>
          </a:prstGeom>
          <a:noFill/>
        </p:spPr>
        <p:txBody>
          <a:bodyPr wrap="square" rtlCol="0">
            <a:spAutoFit/>
          </a:bodyPr>
          <a:p>
            <a:pPr marL="342900" indent="609600" algn="just" latinLnBrk="0">
              <a:lnSpc>
                <a:spcPct val="150000"/>
              </a:lnSpc>
              <a:buFont typeface="Wingdings" panose="05000000000000000000" charset="0"/>
              <a:buNone/>
              <a:extLst>
                <a:ext uri="{35155182-B16C-46BC-9424-99874614C6A1}">
                  <wpsdc:indentchars xmlns:wpsdc="http://www.wps.cn/officeDocument/2017/drawingmlCustomData" val="200" checksum="4158780845"/>
                </a:ext>
              </a:extLst>
            </a:pPr>
            <a:r>
              <a:rPr lang="zh-CN" sz="2400"/>
              <a:t>施瓦布开创了一种新的理论与实践关系的模式：理论建构过程必须基于对实践问题的考察，不能脱离于实践；实践问题的解决应立足于实践本身，从分析问题开始，将其置于其所处情境中进行深度分析，当解决这些问题需要运用到理论时，则可以通过“择宜”的艺术，选择那些适合于此时此地此问题的理论，并且在问题的解决过程中必须时刻关注当下的情况，根据情况变化调整需要的理论；在问题的解决过程中，一方面根据实践的需求选择理论对实践进行指导，另一方面则根据实践对理论进行修订和完善。</a:t>
            </a:r>
            <a:endParaRPr lang="zh-CN" sz="2400"/>
          </a:p>
        </p:txBody>
      </p:sp>
      <p:sp>
        <p:nvSpPr>
          <p:cNvPr id="5"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专题三 教育理论与实践关系的考辨</a:t>
            </a:r>
            <a:endParaRPr lang="zh-CN" altLang="en-US" sz="2800" b="1" dirty="0">
              <a:solidFill>
                <a:schemeClr val="tx1">
                  <a:lumMod val="50000"/>
                  <a:lumOff val="50000"/>
                </a:schemeClr>
              </a:solidFill>
              <a:latin typeface="Agency FB" panose="020B0503020202020204" pitchFamily="34" charset="0"/>
            </a:endParaRPr>
          </a:p>
        </p:txBody>
      </p:sp>
      <p:cxnSp>
        <p:nvCxnSpPr>
          <p:cNvPr id="6" name="直接箭头连接符 5"/>
          <p:cNvCxnSpPr/>
          <p:nvPr/>
        </p:nvCxnSpPr>
        <p:spPr>
          <a:xfrm>
            <a:off x="819150" y="847090"/>
            <a:ext cx="5868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21920" y="934085"/>
            <a:ext cx="7637780" cy="650875"/>
          </a:xfrm>
          <a:prstGeom prst="rect">
            <a:avLst/>
          </a:prstGeom>
          <a:noFill/>
        </p:spPr>
        <p:txBody>
          <a:bodyPr wrap="none" rtlCol="0" anchor="t">
            <a:spAutoFit/>
          </a:bodyPr>
          <a:p>
            <a:pPr marL="342900" algn="just" defTabSz="914400" eaLnBrk="1" hangingPunct="1">
              <a:lnSpc>
                <a:spcPct val="130000"/>
              </a:lnSpc>
              <a:buFont typeface="Wingdings" panose="05000000000000000000" charset="0"/>
            </a:pPr>
            <a:r>
              <a:rPr lang="zh-CN" altLang="en-US" sz="2800">
                <a:latin typeface="+mn-lt"/>
                <a:ea typeface="+mn-ea"/>
                <a:sym typeface="+mn-ea"/>
              </a:rPr>
              <a:t>（三）教育理论与实践关系重构的进一步思考</a:t>
            </a:r>
            <a:endParaRPr lang="zh-CN" sz="2800">
              <a:latin typeface="+mn-lt"/>
              <a:ea typeface="+mn-ea"/>
              <a:sym typeface="+mn-ea"/>
            </a:endParaRPr>
          </a:p>
        </p:txBody>
      </p:sp>
      <p:sp>
        <p:nvSpPr>
          <p:cNvPr id="2" name="文本框 1"/>
          <p:cNvSpPr txBox="1"/>
          <p:nvPr/>
        </p:nvSpPr>
        <p:spPr>
          <a:xfrm>
            <a:off x="282575" y="1584960"/>
            <a:ext cx="11036300" cy="4523105"/>
          </a:xfrm>
          <a:prstGeom prst="rect">
            <a:avLst/>
          </a:prstGeom>
          <a:noFill/>
        </p:spPr>
        <p:txBody>
          <a:bodyPr wrap="square" rtlCol="0">
            <a:spAutoFit/>
          </a:bodyPr>
          <a:p>
            <a:pPr marL="342900" indent="609600" algn="just" latinLnBrk="0">
              <a:lnSpc>
                <a:spcPct val="150000"/>
              </a:lnSpc>
              <a:buFont typeface="Wingdings" panose="05000000000000000000" charset="0"/>
              <a:buNone/>
              <a:extLst>
                <a:ext uri="{35155182-B16C-46BC-9424-99874614C6A1}">
                  <wpsdc:indentchars xmlns:wpsdc="http://www.wps.cn/officeDocument/2017/drawingmlCustomData" val="200" checksum="4158780845"/>
                </a:ext>
              </a:extLst>
            </a:pPr>
            <a:r>
              <a:rPr sz="2400"/>
              <a:t>教育学必须要树立基于教育实践的学科立场，基于实践要求教育学必须从事实的联系中去把握事实，因为教育学要探讨的是教育的普遍的、一般的规律</a:t>
            </a:r>
            <a:r>
              <a:rPr lang="zh-CN" sz="2400"/>
              <a:t>，</a:t>
            </a:r>
            <a:r>
              <a:rPr sz="2400"/>
              <a:t>是要在汲取前人成果的基础上通过分析、综合、抽象、概括等一系列艰苦细致的思维过程，逐步形成概念体系、研究范畴、研究方法等，并在此基础上建构其理论体系。</a:t>
            </a:r>
            <a:endParaRPr sz="2400"/>
          </a:p>
          <a:p>
            <a:pPr marL="342900" indent="609600" algn="just" latinLnBrk="0">
              <a:lnSpc>
                <a:spcPct val="150000"/>
              </a:lnSpc>
              <a:buFont typeface="Wingdings" panose="05000000000000000000" charset="0"/>
              <a:buNone/>
              <a:extLst>
                <a:ext uri="{35155182-B16C-46BC-9424-99874614C6A1}">
                  <wpsdc:indentchars xmlns:wpsdc="http://www.wps.cn/officeDocument/2017/drawingmlCustomData" val="200" checksum="4158780845"/>
                </a:ext>
              </a:extLst>
            </a:pPr>
            <a:r>
              <a:rPr lang="zh-CN" sz="2400"/>
              <a:t>同时，我们</a:t>
            </a:r>
            <a:r>
              <a:rPr sz="2400"/>
              <a:t>不能在驳斥教育研究脱离实践的同时而经验主义倾向</a:t>
            </a:r>
            <a:r>
              <a:rPr lang="zh-CN" sz="2400">
                <a:sym typeface="+mn-ea"/>
              </a:rPr>
              <a:t>的</a:t>
            </a:r>
            <a:r>
              <a:rPr sz="2400">
                <a:sym typeface="+mn-ea"/>
              </a:rPr>
              <a:t>极端</a:t>
            </a:r>
            <a:r>
              <a:rPr sz="2400"/>
              <a:t>，夸大教育经验在教育认识中的地位和作用，否定教育经验上升为理论的必要性，最终走向唯经验主义的泥沼</a:t>
            </a:r>
            <a:r>
              <a:rPr lang="zh-CN" sz="2400"/>
              <a:t>。</a:t>
            </a:r>
            <a:endParaRPr sz="2400"/>
          </a:p>
        </p:txBody>
      </p:sp>
      <p:sp>
        <p:nvSpPr>
          <p:cNvPr id="5"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专题三 教育理论与实践关系的考辨</a:t>
            </a:r>
            <a:endParaRPr lang="zh-CN" altLang="en-US" sz="2800" b="1" dirty="0">
              <a:solidFill>
                <a:schemeClr val="tx1">
                  <a:lumMod val="50000"/>
                  <a:lumOff val="50000"/>
                </a:schemeClr>
              </a:solidFill>
              <a:latin typeface="Agency FB" panose="020B0503020202020204" pitchFamily="34" charset="0"/>
            </a:endParaRPr>
          </a:p>
        </p:txBody>
      </p:sp>
      <p:cxnSp>
        <p:nvCxnSpPr>
          <p:cNvPr id="6" name="直接箭头连接符 5"/>
          <p:cNvCxnSpPr/>
          <p:nvPr/>
        </p:nvCxnSpPr>
        <p:spPr>
          <a:xfrm>
            <a:off x="819150" y="847090"/>
            <a:ext cx="5868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641475"/>
            <a:ext cx="11036300" cy="3969385"/>
          </a:xfrm>
          <a:prstGeom prst="rect">
            <a:avLst/>
          </a:prstGeom>
          <a:noFill/>
        </p:spPr>
        <p:txBody>
          <a:bodyPr wrap="square" rtlCol="0">
            <a:spAutoFit/>
          </a:bodyPr>
          <a:p>
            <a:pPr marL="342900" indent="609600" algn="just" latinLnBrk="0">
              <a:lnSpc>
                <a:spcPct val="150000"/>
              </a:lnSpc>
              <a:buFont typeface="Wingdings" panose="05000000000000000000" charset="0"/>
              <a:buNone/>
              <a:extLst>
                <a:ext uri="{35155182-B16C-46BC-9424-99874614C6A1}">
                  <wpsdc:indentchars xmlns:wpsdc="http://www.wps.cn/officeDocument/2017/drawingmlCustomData" val="200" checksum="4158780845"/>
                </a:ext>
              </a:extLst>
            </a:pPr>
            <a:r>
              <a:rPr sz="2400"/>
              <a:t>虽然教育理论的建构必须基于对教育实践的了解和反思，这是对教育理论最基本的要求，但是即便再严密和科学的教育理论都不可能解决实践中的所有问题，在将教育理论运用于实践的过程中，需要根据具体的情境和问题对理论进行情境化，并在这个过程中完善理论。任何一门学科的理论都不可能完全指导所有的实践，这是由理论和实践的本性所决定的，我们不能对理论过于苛求，否则就易陷人理论无用论或唯经验主义的陷阱中。</a:t>
            </a:r>
            <a:endParaRPr sz="2400"/>
          </a:p>
          <a:p>
            <a:pPr marL="342900" indent="0" algn="just" latinLnBrk="0">
              <a:lnSpc>
                <a:spcPct val="150000"/>
              </a:lnSpc>
              <a:buFont typeface="Wingdings" panose="05000000000000000000" charset="0"/>
              <a:buNone/>
            </a:pPr>
            <a:endParaRPr sz="2400"/>
          </a:p>
        </p:txBody>
      </p:sp>
      <p:sp>
        <p:nvSpPr>
          <p:cNvPr id="5"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专题三 教育理论与实践关系的考辨</a:t>
            </a:r>
            <a:endParaRPr lang="zh-CN" altLang="en-US" sz="2800" b="1" dirty="0">
              <a:solidFill>
                <a:schemeClr val="tx1">
                  <a:lumMod val="50000"/>
                  <a:lumOff val="50000"/>
                </a:schemeClr>
              </a:solidFill>
              <a:latin typeface="Agency FB" panose="020B0503020202020204" pitchFamily="34" charset="0"/>
            </a:endParaRPr>
          </a:p>
        </p:txBody>
      </p:sp>
      <p:cxnSp>
        <p:nvCxnSpPr>
          <p:cNvPr id="6" name="直接箭头连接符 5"/>
          <p:cNvCxnSpPr/>
          <p:nvPr/>
        </p:nvCxnSpPr>
        <p:spPr>
          <a:xfrm>
            <a:off x="819150" y="847090"/>
            <a:ext cx="5868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1940" y="917575"/>
            <a:ext cx="11304270" cy="5631180"/>
          </a:xfrm>
          <a:prstGeom prst="rect">
            <a:avLst/>
          </a:prstGeom>
          <a:noFill/>
        </p:spPr>
        <p:txBody>
          <a:bodyPr wrap="square" rtlCol="0">
            <a:spAutoFit/>
          </a:bodyPr>
          <a:p>
            <a:pPr marL="342900" indent="609600" algn="just" latinLnBrk="0">
              <a:lnSpc>
                <a:spcPct val="150000"/>
              </a:lnSpc>
              <a:buFont typeface="Wingdings" panose="05000000000000000000" charset="0"/>
              <a:buNone/>
              <a:extLst>
                <a:ext uri="{35155182-B16C-46BC-9424-99874614C6A1}">
                  <wpsdc:indentchars xmlns:wpsdc="http://www.wps.cn/officeDocument/2017/drawingmlCustomData" val="200" checksum="4158780845"/>
                </a:ext>
              </a:extLst>
            </a:pPr>
            <a:r>
              <a:rPr lang="zh-CN" sz="2400"/>
              <a:t>科学</a:t>
            </a:r>
            <a:r>
              <a:rPr sz="2400"/>
              <a:t>的教育理论必然包含各种不同的假设</a:t>
            </a:r>
            <a:r>
              <a:rPr lang="zh-CN" sz="2400"/>
              <a:t>：</a:t>
            </a:r>
            <a:r>
              <a:rPr sz="2400"/>
              <a:t>有关于适当的目的或目标的，有关于教育的对象即学生的，还有关于知识的性质和方法的有效性的。有了这些假设，再为教育实践提供详细的建议。教育理论还应当做到</a:t>
            </a:r>
            <a:r>
              <a:rPr lang="zh-CN" sz="2400"/>
              <a:t>：</a:t>
            </a:r>
            <a:r>
              <a:rPr sz="2400"/>
              <a:t>它关于目的的假设是在道德上可以接受的，它关于儿童的假设是正确的和能核实的，它关于知识的假设在哲学上是值得尊重的，以及它关于方法的有效性是证实了的。此外，在理论抽象的各个层次上定要保留或关注教育实践的特征</a:t>
            </a:r>
            <a:r>
              <a:rPr lang="zh-CN" sz="2400"/>
              <a:t>。</a:t>
            </a:r>
            <a:endParaRPr lang="zh-CN" sz="2400"/>
          </a:p>
          <a:p>
            <a:pPr marL="342900" indent="609600" algn="just" latinLnBrk="0">
              <a:lnSpc>
                <a:spcPct val="150000"/>
              </a:lnSpc>
              <a:buFont typeface="Wingdings" panose="05000000000000000000" charset="0"/>
              <a:buNone/>
              <a:extLst>
                <a:ext uri="{35155182-B16C-46BC-9424-99874614C6A1}">
                  <wpsdc:indentchars xmlns:wpsdc="http://www.wps.cn/officeDocument/2017/drawingmlCustomData" val="200" checksum="4158780845"/>
                </a:ext>
              </a:extLst>
            </a:pPr>
            <a:r>
              <a:rPr sz="2400"/>
              <a:t>理论形成的过程中已经充分考虑了实践，理论也不可能不经处理地直接解决实践问题，但还需要对理论进行适当的处理:将理论知识向规范知识过渡，从反映教育实际中的存在之物向表现教育教学活动的应有内容和过程总貌的规范模式过渡，从规范模型向具体活动形式中实现这种模型的操作方案过渡。</a:t>
            </a:r>
            <a:endParaRPr sz="2400"/>
          </a:p>
        </p:txBody>
      </p:sp>
      <p:sp>
        <p:nvSpPr>
          <p:cNvPr id="5"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专题三 教育理论与实践关系的考辨</a:t>
            </a:r>
            <a:endParaRPr lang="zh-CN" altLang="en-US" sz="2800" b="1" dirty="0">
              <a:solidFill>
                <a:schemeClr val="tx1">
                  <a:lumMod val="50000"/>
                  <a:lumOff val="50000"/>
                </a:schemeClr>
              </a:solidFill>
              <a:latin typeface="Agency FB" panose="020B0503020202020204" pitchFamily="34" charset="0"/>
            </a:endParaRPr>
          </a:p>
        </p:txBody>
      </p:sp>
      <p:cxnSp>
        <p:nvCxnSpPr>
          <p:cNvPr id="6" name="直接箭头连接符 5"/>
          <p:cNvCxnSpPr/>
          <p:nvPr/>
        </p:nvCxnSpPr>
        <p:spPr>
          <a:xfrm>
            <a:off x="819150" y="847090"/>
            <a:ext cx="5868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1940" y="1560830"/>
            <a:ext cx="11304270" cy="3415030"/>
          </a:xfrm>
          <a:prstGeom prst="rect">
            <a:avLst/>
          </a:prstGeom>
          <a:noFill/>
        </p:spPr>
        <p:txBody>
          <a:bodyPr wrap="square" rtlCol="0">
            <a:spAutoFit/>
          </a:bodyPr>
          <a:p>
            <a:pPr marL="342900" indent="609600" algn="just" latinLnBrk="0">
              <a:lnSpc>
                <a:spcPct val="150000"/>
              </a:lnSpc>
              <a:buFont typeface="Wingdings" panose="05000000000000000000" charset="0"/>
              <a:buNone/>
              <a:extLst>
                <a:ext uri="{35155182-B16C-46BC-9424-99874614C6A1}">
                  <wpsdc:indentchars xmlns:wpsdc="http://www.wps.cn/officeDocument/2017/drawingmlCustomData" val="200" checksum="4158780845"/>
                </a:ext>
              </a:extLst>
            </a:pPr>
            <a:r>
              <a:rPr sz="2400" b="1"/>
              <a:t>教育理论与实践关系问题的本质</a:t>
            </a:r>
            <a:r>
              <a:rPr sz="2400"/>
              <a:t>是要改变现有的教育理论与实践关系范式的问题。在业已生成的教育理论与教育实践的关系维度，涉及的主要问题是教育理论如何转化为实践，教育实践如何检验理论、滋养理论和丰富理论的问题，即教育实践主体要借助理论来指导和提升自己的实践，他们对理论会产生一种理解、选择、尝试运用、调试内化的过程。这个过程既是理论指导实践、引领实践的过程，也是理论经受检验，获得实践滋养，从而得到丰富和提升的过程。</a:t>
            </a:r>
            <a:endParaRPr sz="2400"/>
          </a:p>
        </p:txBody>
      </p:sp>
      <p:sp>
        <p:nvSpPr>
          <p:cNvPr id="5"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专题三 教育理论与实践关系的考辨</a:t>
            </a:r>
            <a:endParaRPr lang="zh-CN" altLang="en-US" sz="2800" b="1" dirty="0">
              <a:solidFill>
                <a:schemeClr val="tx1">
                  <a:lumMod val="50000"/>
                  <a:lumOff val="50000"/>
                </a:schemeClr>
              </a:solidFill>
              <a:latin typeface="Agency FB" panose="020B0503020202020204" pitchFamily="34" charset="0"/>
            </a:endParaRPr>
          </a:p>
        </p:txBody>
      </p:sp>
      <p:cxnSp>
        <p:nvCxnSpPr>
          <p:cNvPr id="6" name="直接箭头连接符 5"/>
          <p:cNvCxnSpPr/>
          <p:nvPr/>
        </p:nvCxnSpPr>
        <p:spPr>
          <a:xfrm>
            <a:off x="819150" y="847090"/>
            <a:ext cx="5868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92724" y="38971"/>
            <a:ext cx="7787534" cy="7787534"/>
            <a:chOff x="4241219" y="1574800"/>
            <a:chExt cx="3594100" cy="3594100"/>
          </a:xfrm>
        </p:grpSpPr>
        <p:sp>
          <p:nvSpPr>
            <p:cNvPr id="3" name="椭圆 2"/>
            <p:cNvSpPr/>
            <p:nvPr/>
          </p:nvSpPr>
          <p:spPr>
            <a:xfrm>
              <a:off x="4241219" y="1574800"/>
              <a:ext cx="3594100" cy="35941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4374569" y="1708150"/>
              <a:ext cx="3327400" cy="33274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500524" y="1834105"/>
              <a:ext cx="3075491" cy="3075491"/>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609519" y="1943101"/>
              <a:ext cx="2857500" cy="285749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751813" y="2085397"/>
              <a:ext cx="2572912" cy="257290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880400" y="2213983"/>
              <a:ext cx="2315738" cy="2315734"/>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023855" y="2357438"/>
              <a:ext cx="2028828" cy="2028824"/>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161388" y="2494971"/>
              <a:ext cx="1753762" cy="175375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308017" y="2641600"/>
              <a:ext cx="1460504" cy="14605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41367" y="2774950"/>
              <a:ext cx="1193804" cy="11938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584242" y="2917825"/>
              <a:ext cx="908054" cy="908051"/>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98542" y="3032125"/>
              <a:ext cx="679454" cy="67945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822368" y="3155950"/>
              <a:ext cx="431802" cy="4318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930318" y="3263900"/>
              <a:ext cx="215902" cy="2159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3319145" y="890905"/>
            <a:ext cx="5698490" cy="4624705"/>
            <a:chOff x="5462" y="1656"/>
            <a:chExt cx="8275" cy="6574"/>
          </a:xfrm>
        </p:grpSpPr>
        <p:grpSp>
          <p:nvGrpSpPr>
            <p:cNvPr id="17" name="组合 16"/>
            <p:cNvGrpSpPr/>
            <p:nvPr/>
          </p:nvGrpSpPr>
          <p:grpSpPr>
            <a:xfrm>
              <a:off x="12086" y="6154"/>
              <a:ext cx="1651" cy="1651"/>
              <a:chOff x="4241219" y="1574800"/>
              <a:chExt cx="3594100" cy="3594100"/>
            </a:xfrm>
          </p:grpSpPr>
          <p:sp>
            <p:nvSpPr>
              <p:cNvPr id="18" name="椭圆 17"/>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5462" y="2242"/>
              <a:ext cx="2122" cy="2122"/>
              <a:chOff x="4241219" y="1574800"/>
              <a:chExt cx="3594100" cy="3594100"/>
            </a:xfrm>
          </p:grpSpPr>
          <p:sp>
            <p:nvSpPr>
              <p:cNvPr id="33" name="椭圆 32"/>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11857" y="2093"/>
              <a:ext cx="1288" cy="1347"/>
              <a:chOff x="4241219" y="1574800"/>
              <a:chExt cx="3594100" cy="3594100"/>
            </a:xfrm>
          </p:grpSpPr>
          <p:sp>
            <p:nvSpPr>
              <p:cNvPr id="54" name="椭圆 53"/>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5" name="椭圆 54"/>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6" name="椭圆 55"/>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7" name="椭圆 56"/>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8" name="椭圆 57"/>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9" name="椭圆 58"/>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0" name="椭圆 59"/>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1" name="椭圆 60"/>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2" name="椭圆 61"/>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3" name="椭圆 62"/>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4" name="椭圆 63"/>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5" name="椭圆 64"/>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6" name="椭圆 65"/>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7" name="椭圆 66"/>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47" name="椭圆 46"/>
            <p:cNvSpPr/>
            <p:nvPr/>
          </p:nvSpPr>
          <p:spPr>
            <a:xfrm>
              <a:off x="6428" y="1656"/>
              <a:ext cx="6840" cy="6574"/>
            </a:xfrm>
            <a:prstGeom prst="ellipse">
              <a:avLst/>
            </a:prstGeom>
            <a:solidFill>
              <a:srgbClr val="FBF8EF"/>
            </a:solidFill>
            <a:ln>
              <a:solidFill>
                <a:schemeClr val="bg1">
                  <a:lumMod val="65000"/>
                </a:schemeClr>
              </a:solidFill>
            </a:ln>
            <a:effectLst>
              <a:outerShdw blurRad="812800" dist="381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64"/>
            <p:cNvSpPr>
              <a:spLocks noChangeArrowheads="1"/>
            </p:cNvSpPr>
            <p:nvPr/>
          </p:nvSpPr>
          <p:spPr bwMode="auto">
            <a:xfrm>
              <a:off x="7667" y="3172"/>
              <a:ext cx="4279" cy="1573"/>
            </a:xfrm>
            <a:prstGeom prst="rect">
              <a:avLst/>
            </a:prstGeom>
            <a:noFill/>
            <a:ln w="9525">
              <a:noFill/>
              <a:miter lim="800000"/>
            </a:ln>
          </p:spPr>
          <p:txBody>
            <a:bodyPr wrap="square" lIns="91440" tIns="45720" rIns="91440" bIns="45720">
              <a:spAutoFit/>
            </a:bodyPr>
            <a:lstStyle/>
            <a:p>
              <a:pPr algn="ctr"/>
              <a:r>
                <a:rPr lang="zh-CN" altLang="en-US" sz="6600" b="1" dirty="0">
                  <a:solidFill>
                    <a:schemeClr val="tx1">
                      <a:lumMod val="75000"/>
                      <a:lumOff val="25000"/>
                    </a:schemeClr>
                  </a:solidFill>
                  <a:latin typeface="Agency FB" panose="020B0503020202020204" pitchFamily="34" charset="0"/>
                  <a:cs typeface="+mn-ea"/>
                  <a:sym typeface="+mn-lt"/>
                </a:rPr>
                <a:t>专题四</a:t>
              </a:r>
              <a:endParaRPr lang="en-US" altLang="zh-CN" sz="6600" b="1" dirty="0">
                <a:solidFill>
                  <a:schemeClr val="tx1">
                    <a:lumMod val="75000"/>
                    <a:lumOff val="25000"/>
                  </a:schemeClr>
                </a:solidFill>
                <a:latin typeface="Agency FB" panose="020B0503020202020204" pitchFamily="34" charset="0"/>
                <a:cs typeface="+mn-ea"/>
                <a:sym typeface="+mn-lt"/>
              </a:endParaRPr>
            </a:p>
          </p:txBody>
        </p:sp>
        <p:sp>
          <p:nvSpPr>
            <p:cNvPr id="52" name="TextBox 64"/>
            <p:cNvSpPr>
              <a:spLocks noChangeArrowheads="1"/>
            </p:cNvSpPr>
            <p:nvPr/>
          </p:nvSpPr>
          <p:spPr bwMode="auto">
            <a:xfrm>
              <a:off x="5991" y="5077"/>
              <a:ext cx="7362" cy="1180"/>
            </a:xfrm>
            <a:prstGeom prst="rect">
              <a:avLst/>
            </a:prstGeom>
            <a:noFill/>
            <a:ln w="9525">
              <a:noFill/>
              <a:miter lim="800000"/>
            </a:ln>
          </p:spPr>
          <p:txBody>
            <a:bodyPr wrap="square" lIns="91440" tIns="45720" rIns="91440" bIns="45720">
              <a:spAutoFit/>
            </a:bodyPr>
            <a:lstStyle/>
            <a:p>
              <a:pPr algn="ctr"/>
              <a:r>
                <a:rPr lang="en-US" altLang="zh-CN" sz="4400" b="1" dirty="0">
                  <a:solidFill>
                    <a:schemeClr val="tx1">
                      <a:lumMod val="75000"/>
                      <a:lumOff val="25000"/>
                    </a:schemeClr>
                  </a:solidFill>
                  <a:latin typeface="Agency FB" panose="020B0503020202020204" pitchFamily="34" charset="0"/>
                  <a:cs typeface="+mn-ea"/>
                  <a:sym typeface="+mn-lt"/>
                </a:rPr>
                <a:t> </a:t>
              </a:r>
              <a:r>
                <a:rPr lang="zh-CN" sz="4800" b="1" dirty="0">
                  <a:solidFill>
                    <a:schemeClr val="tx1">
                      <a:lumMod val="50000"/>
                      <a:lumOff val="50000"/>
                    </a:schemeClr>
                  </a:solidFill>
                  <a:latin typeface="Agency FB" panose="020B0503020202020204" pitchFamily="34" charset="0"/>
                  <a:cs typeface="+mn-ea"/>
                  <a:sym typeface="+mn-lt"/>
                </a:rPr>
                <a:t>教育公平  </a:t>
              </a:r>
              <a:endParaRPr lang="zh-CN" sz="4800" b="1" dirty="0">
                <a:solidFill>
                  <a:schemeClr val="tx1">
                    <a:lumMod val="50000"/>
                    <a:lumOff val="50000"/>
                  </a:schemeClr>
                </a:solidFill>
                <a:latin typeface="Agency FB" panose="020B0503020202020204" pitchFamily="34" charset="0"/>
                <a:cs typeface="+mn-ea"/>
                <a:sym typeface="+mn-lt"/>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专题一 教育学的学科立场</a:t>
            </a:r>
            <a:endParaRPr lang="zh-CN" altLang="en-US" sz="2800" b="1" dirty="0">
              <a:solidFill>
                <a:schemeClr val="tx1">
                  <a:lumMod val="50000"/>
                  <a:lumOff val="50000"/>
                </a:schemeClr>
              </a:solidFill>
              <a:latin typeface="Agency FB" panose="020B0503020202020204" pitchFamily="34" charset="0"/>
            </a:endParaRPr>
          </a:p>
        </p:txBody>
      </p:sp>
      <p:sp>
        <p:nvSpPr>
          <p:cNvPr id="2" name="文本框 1"/>
          <p:cNvSpPr txBox="1"/>
          <p:nvPr/>
        </p:nvSpPr>
        <p:spPr>
          <a:xfrm>
            <a:off x="397510" y="1073150"/>
            <a:ext cx="11443335" cy="2480945"/>
          </a:xfrm>
          <a:prstGeom prst="rect">
            <a:avLst/>
          </a:prstGeom>
          <a:noFill/>
        </p:spPr>
        <p:txBody>
          <a:bodyPr wrap="square" rtlCol="0">
            <a:spAutoFit/>
          </a:bodyPr>
          <a:p>
            <a:pPr indent="0" algn="just" latinLnBrk="0">
              <a:lnSpc>
                <a:spcPct val="130000"/>
              </a:lnSpc>
              <a:spcAft>
                <a:spcPts val="1200"/>
              </a:spcAft>
            </a:pPr>
            <a:r>
              <a:rPr lang="zh-CN" altLang="en-US" sz="3200">
                <a:solidFill>
                  <a:schemeClr val="tx2"/>
                </a:solidFill>
                <a:latin typeface="黑体" panose="02010609060101010101" charset="-122"/>
                <a:ea typeface="黑体" panose="02010609060101010101" charset="-122"/>
              </a:rPr>
              <a:t>一、教育学的学科危机</a:t>
            </a:r>
            <a:endParaRPr lang="zh-CN" altLang="en-US" sz="3200">
              <a:solidFill>
                <a:srgbClr val="37474F"/>
              </a:solidFill>
            </a:endParaRPr>
          </a:p>
          <a:p>
            <a:pPr marL="342900" indent="0" algn="just" latinLnBrk="0">
              <a:lnSpc>
                <a:spcPct val="130000"/>
              </a:lnSpc>
              <a:buFont typeface="Wingdings" panose="05000000000000000000" charset="0"/>
              <a:buNone/>
            </a:pPr>
            <a:r>
              <a:rPr lang="zh-CN" altLang="en-US" sz="2800" b="1"/>
              <a:t>（一）滞后于其他学科的发展</a:t>
            </a:r>
            <a:endParaRPr lang="zh-CN" altLang="en-US" sz="2800" b="1"/>
          </a:p>
          <a:p>
            <a:pPr marL="342900" indent="0" algn="just" latinLnBrk="0">
              <a:lnSpc>
                <a:spcPct val="130000"/>
              </a:lnSpc>
              <a:spcBef>
                <a:spcPts val="600"/>
              </a:spcBef>
              <a:buFont typeface="Wingdings" panose="05000000000000000000" charset="0"/>
              <a:buNone/>
            </a:pPr>
            <a:r>
              <a:rPr lang="zh-CN" altLang="en-US" sz="2400">
                <a:latin typeface="楷体" panose="02010609060101010101" charset="-122"/>
                <a:ea typeface="楷体" panose="02010609060101010101" charset="-122"/>
              </a:rPr>
              <a:t>教育学与其他学科制度化进程在两个时期的简要对比：</a:t>
            </a:r>
            <a:endParaRPr lang="zh-CN" altLang="en-US" sz="2400">
              <a:latin typeface="楷体" panose="02010609060101010101" charset="-122"/>
              <a:ea typeface="楷体" panose="02010609060101010101" charset="-122"/>
            </a:endParaRPr>
          </a:p>
          <a:p>
            <a:pPr marL="342900" indent="0" algn="just" latinLnBrk="0">
              <a:lnSpc>
                <a:spcPct val="130000"/>
              </a:lnSpc>
              <a:buFont typeface="Wingdings" panose="05000000000000000000" charset="0"/>
              <a:buNone/>
            </a:pPr>
            <a:endParaRPr lang="zh-CN" altLang="en-US" sz="2400">
              <a:latin typeface="楷体" panose="02010609060101010101" charset="-122"/>
              <a:ea typeface="楷体" panose="02010609060101010101" charset="-122"/>
            </a:endParaRPr>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graphicFrame>
        <p:nvGraphicFramePr>
          <p:cNvPr id="4" name="表格 3"/>
          <p:cNvGraphicFramePr/>
          <p:nvPr>
            <p:custDataLst>
              <p:tags r:id="rId1"/>
            </p:custDataLst>
          </p:nvPr>
        </p:nvGraphicFramePr>
        <p:xfrm>
          <a:off x="984885" y="3223260"/>
          <a:ext cx="10269220" cy="3292475"/>
        </p:xfrm>
        <a:graphic>
          <a:graphicData uri="http://schemas.openxmlformats.org/drawingml/2006/table">
            <a:tbl>
              <a:tblPr firstRow="1" bandRow="1">
                <a:tableStyleId>{5940675A-B579-460E-94D1-54222C63F5DA}</a:tableStyleId>
              </a:tblPr>
              <a:tblGrid>
                <a:gridCol w="1454150"/>
                <a:gridCol w="4617720"/>
                <a:gridCol w="4197350"/>
              </a:tblGrid>
              <a:tr h="588645">
                <a:tc>
                  <a:txBody>
                    <a:bodyPr/>
                    <a:p>
                      <a:pPr algn="ctr">
                        <a:buNone/>
                      </a:pPr>
                      <a:r>
                        <a:rPr lang="zh-CN" altLang="en-US" sz="2000">
                          <a:latin typeface="宋体" panose="02010600030101010101" pitchFamily="2" charset="-122"/>
                          <a:ea typeface="宋体" panose="02010600030101010101" pitchFamily="2" charset="-122"/>
                        </a:rPr>
                        <a:t>学科制度化</a:t>
                      </a:r>
                      <a:endParaRPr lang="zh-CN" altLang="en-US" sz="2000">
                        <a:latin typeface="宋体" panose="02010600030101010101" pitchFamily="2" charset="-122"/>
                        <a:ea typeface="宋体" panose="02010600030101010101" pitchFamily="2" charset="-122"/>
                      </a:endParaRPr>
                    </a:p>
                  </a:txBody>
                  <a:tcPr anchor="ctr" anchorCtr="0"/>
                </a:tc>
                <a:tc>
                  <a:txBody>
                    <a:bodyPr/>
                    <a:p>
                      <a:pPr algn="ctr">
                        <a:buNone/>
                      </a:pPr>
                      <a:r>
                        <a:rPr lang="zh-CN" altLang="en-US" sz="2000">
                          <a:latin typeface="宋体" panose="02010600030101010101" pitchFamily="2" charset="-122"/>
                          <a:ea typeface="宋体" panose="02010600030101010101" pitchFamily="2" charset="-122"/>
                          <a:sym typeface="+mn-ea"/>
                        </a:rPr>
                        <a:t>第一阶段：18世纪、19世纪早期</a:t>
                      </a:r>
                      <a:endParaRPr lang="zh-CN" altLang="en-US" sz="2000">
                        <a:latin typeface="宋体" panose="02010600030101010101" pitchFamily="2" charset="-122"/>
                        <a:ea typeface="宋体" panose="02010600030101010101" pitchFamily="2" charset="-122"/>
                      </a:endParaRPr>
                    </a:p>
                  </a:txBody>
                  <a:tcPr anchor="ctr" anchorCtr="0"/>
                </a:tc>
                <a:tc>
                  <a:txBody>
                    <a:bodyPr/>
                    <a:p>
                      <a:pPr algn="ctr">
                        <a:buNone/>
                      </a:pPr>
                      <a:r>
                        <a:rPr lang="zh-CN" altLang="en-US" sz="2000">
                          <a:latin typeface="宋体" panose="02010600030101010101" pitchFamily="2" charset="-122"/>
                          <a:ea typeface="宋体" panose="02010600030101010101" pitchFamily="2" charset="-122"/>
                        </a:rPr>
                        <a:t>第二阶段：20世纪初期</a:t>
                      </a:r>
                      <a:endParaRPr lang="zh-CN" altLang="en-US" sz="2000">
                        <a:latin typeface="宋体" panose="02010600030101010101" pitchFamily="2" charset="-122"/>
                        <a:ea typeface="宋体" panose="02010600030101010101" pitchFamily="2" charset="-122"/>
                      </a:endParaRPr>
                    </a:p>
                  </a:txBody>
                  <a:tcPr anchor="ctr" anchorCtr="0"/>
                </a:tc>
              </a:tr>
              <a:tr h="1584325">
                <a:tc>
                  <a:txBody>
                    <a:bodyPr/>
                    <a:p>
                      <a:pPr algn="ctr">
                        <a:buNone/>
                      </a:pPr>
                      <a:r>
                        <a:rPr lang="zh-CN" altLang="en-US" sz="2000">
                          <a:latin typeface="宋体" panose="02010600030101010101" pitchFamily="2" charset="-122"/>
                          <a:ea typeface="宋体" panose="02010600030101010101" pitchFamily="2" charset="-122"/>
                        </a:rPr>
                        <a:t>其他学科</a:t>
                      </a:r>
                      <a:endParaRPr lang="zh-CN" altLang="en-US" sz="2000">
                        <a:latin typeface="宋体" panose="02010600030101010101" pitchFamily="2" charset="-122"/>
                        <a:ea typeface="宋体" panose="02010600030101010101" pitchFamily="2" charset="-122"/>
                      </a:endParaRPr>
                    </a:p>
                  </a:txBody>
                  <a:tcPr anchor="ctr" anchorCtr="0"/>
                </a:tc>
                <a:tc>
                  <a:txBody>
                    <a:bodyPr/>
                    <a:p>
                      <a:pPr marL="285750" indent="-285750" algn="just">
                        <a:buFont typeface="Arial" panose="020B0604020202020204" pitchFamily="34" charset="0"/>
                        <a:buChar char="•"/>
                      </a:pPr>
                      <a:r>
                        <a:rPr lang="zh-CN" altLang="en-US"/>
                        <a:t>众多研究主题和学科名称提出，主要几个社会学科塑造成型，并形成共同的研究信仰</a:t>
                      </a:r>
                      <a:endParaRPr lang="zh-CN" altLang="en-US"/>
                    </a:p>
                    <a:p>
                      <a:pPr marL="285750" indent="-285750" algn="just">
                        <a:buFont typeface="Arial" panose="020B0604020202020204" pitchFamily="34" charset="0"/>
                        <a:buChar char="•"/>
                      </a:pPr>
                      <a:r>
                        <a:rPr lang="zh-CN" altLang="en-US"/>
                        <a:t>大学设置新兴学科，训练专业人员，各学科注重界定自身差异性</a:t>
                      </a:r>
                      <a:endParaRPr lang="zh-CN" altLang="en-US"/>
                    </a:p>
                  </a:txBody>
                  <a:tcPr anchor="ctr" anchorCtr="0"/>
                </a:tc>
                <a:tc>
                  <a:txBody>
                    <a:bodyPr/>
                    <a:p>
                      <a:pPr algn="just">
                        <a:buNone/>
                      </a:pPr>
                      <a:r>
                        <a:rPr lang="en-US" altLang="zh-CN"/>
                        <a:t>      </a:t>
                      </a:r>
                      <a:r>
                        <a:rPr lang="zh-CN" altLang="en-US"/>
                        <a:t>分化与融合并行，学科范式趋同成为显著特征，呈现多元化研究局面</a:t>
                      </a:r>
                      <a:endParaRPr lang="zh-CN" altLang="en-US"/>
                    </a:p>
                  </a:txBody>
                  <a:tcPr anchor="ctr" anchorCtr="0"/>
                </a:tc>
              </a:tr>
              <a:tr h="1119505">
                <a:tc>
                  <a:txBody>
                    <a:bodyPr/>
                    <a:p>
                      <a:pPr algn="ctr">
                        <a:buNone/>
                      </a:pPr>
                      <a:r>
                        <a:rPr lang="zh-CN" altLang="en-US" sz="2000">
                          <a:latin typeface="宋体" panose="02010600030101010101" pitchFamily="2" charset="-122"/>
                          <a:ea typeface="宋体" panose="02010600030101010101" pitchFamily="2" charset="-122"/>
                        </a:rPr>
                        <a:t>教育学</a:t>
                      </a:r>
                      <a:endParaRPr lang="zh-CN" altLang="en-US" sz="2000">
                        <a:latin typeface="宋体" panose="02010600030101010101" pitchFamily="2" charset="-122"/>
                        <a:ea typeface="宋体" panose="02010600030101010101" pitchFamily="2" charset="-122"/>
                      </a:endParaRPr>
                    </a:p>
                  </a:txBody>
                  <a:tcPr anchor="ctr" anchorCtr="0"/>
                </a:tc>
                <a:tc>
                  <a:txBody>
                    <a:bodyPr/>
                    <a:p>
                      <a:pPr algn="just">
                        <a:buNone/>
                      </a:pPr>
                      <a:r>
                        <a:rPr lang="en-US" altLang="zh-CN"/>
                        <a:t>       </a:t>
                      </a:r>
                      <a:r>
                        <a:rPr lang="zh-CN" altLang="en-US"/>
                        <a:t>进入大学课程，但指向</a:t>
                      </a:r>
                      <a:r>
                        <a:rPr lang="en-US" altLang="zh-CN"/>
                        <a:t>“</a:t>
                      </a:r>
                      <a:r>
                        <a:rPr lang="zh-CN" altLang="en-US"/>
                        <a:t>教育术</a:t>
                      </a:r>
                      <a:r>
                        <a:rPr lang="en-US" altLang="zh-CN"/>
                        <a:t>”</a:t>
                      </a:r>
                      <a:r>
                        <a:rPr lang="zh-CN" altLang="en-US"/>
                        <a:t>的</a:t>
                      </a:r>
                      <a:r>
                        <a:rPr lang="zh-CN" altLang="en-US"/>
                        <a:t>专业化训练，理论教育学发展严重滞后</a:t>
                      </a:r>
                      <a:endParaRPr lang="en-US" altLang="zh-CN"/>
                    </a:p>
                  </a:txBody>
                  <a:tcPr anchor="ctr" anchorCtr="0"/>
                </a:tc>
                <a:tc>
                  <a:txBody>
                    <a:bodyPr/>
                    <a:p>
                      <a:pPr algn="just">
                        <a:buNone/>
                      </a:pPr>
                      <a:r>
                        <a:rPr lang="en-US" altLang="zh-CN"/>
                        <a:t>       </a:t>
                      </a:r>
                      <a:r>
                        <a:rPr lang="zh-CN" altLang="en-US"/>
                        <a:t>被裹挟进入第二阶段，未完成学科建设就被迫放弃自身独立性</a:t>
                      </a:r>
                      <a:endParaRPr lang="zh-CN" altLang="en-US"/>
                    </a:p>
                  </a:txBody>
                  <a:tcPr anchor="ctr" anchorCtr="0"/>
                </a:tc>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966421" y="-367429"/>
            <a:ext cx="7787534" cy="7787534"/>
            <a:chOff x="4241219" y="1574800"/>
            <a:chExt cx="3594100" cy="3594100"/>
          </a:xfrm>
        </p:grpSpPr>
        <p:sp>
          <p:nvSpPr>
            <p:cNvPr id="4" name="椭圆 3"/>
            <p:cNvSpPr/>
            <p:nvPr/>
          </p:nvSpPr>
          <p:spPr>
            <a:xfrm>
              <a:off x="4241219" y="1574800"/>
              <a:ext cx="3594100" cy="35941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椭圆 4"/>
            <p:cNvSpPr/>
            <p:nvPr/>
          </p:nvSpPr>
          <p:spPr>
            <a:xfrm>
              <a:off x="4374569" y="1708150"/>
              <a:ext cx="3327400" cy="33274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椭圆 6"/>
            <p:cNvSpPr/>
            <p:nvPr/>
          </p:nvSpPr>
          <p:spPr>
            <a:xfrm>
              <a:off x="4500524" y="1834105"/>
              <a:ext cx="3075491" cy="3075491"/>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4609519" y="1943101"/>
              <a:ext cx="2857500" cy="285749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nvSpPr>
          <p:spPr>
            <a:xfrm>
              <a:off x="4751813" y="2085397"/>
              <a:ext cx="2572912" cy="257290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4880400" y="2213983"/>
              <a:ext cx="2315738" cy="2315734"/>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5023855" y="2357438"/>
              <a:ext cx="2028828" cy="2028824"/>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椭圆 11"/>
            <p:cNvSpPr/>
            <p:nvPr/>
          </p:nvSpPr>
          <p:spPr>
            <a:xfrm>
              <a:off x="5161388" y="2494971"/>
              <a:ext cx="1753762" cy="175375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椭圆 12"/>
            <p:cNvSpPr/>
            <p:nvPr/>
          </p:nvSpPr>
          <p:spPr>
            <a:xfrm>
              <a:off x="5308017" y="2641600"/>
              <a:ext cx="1460504" cy="14605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椭圆 13"/>
            <p:cNvSpPr/>
            <p:nvPr/>
          </p:nvSpPr>
          <p:spPr>
            <a:xfrm>
              <a:off x="5441367" y="2774950"/>
              <a:ext cx="1193804" cy="11938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椭圆 14"/>
            <p:cNvSpPr/>
            <p:nvPr/>
          </p:nvSpPr>
          <p:spPr>
            <a:xfrm>
              <a:off x="5584242" y="2917825"/>
              <a:ext cx="908054" cy="908051"/>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椭圆 15"/>
            <p:cNvSpPr/>
            <p:nvPr/>
          </p:nvSpPr>
          <p:spPr>
            <a:xfrm>
              <a:off x="5698542" y="3032125"/>
              <a:ext cx="679454" cy="67945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椭圆 16"/>
            <p:cNvSpPr/>
            <p:nvPr/>
          </p:nvSpPr>
          <p:spPr>
            <a:xfrm>
              <a:off x="5822368" y="3155950"/>
              <a:ext cx="431802" cy="4318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椭圆 17"/>
            <p:cNvSpPr/>
            <p:nvPr/>
          </p:nvSpPr>
          <p:spPr>
            <a:xfrm>
              <a:off x="5930318" y="3263900"/>
              <a:ext cx="215902" cy="2159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86" name="文本框 56"/>
          <p:cNvSpPr txBox="1">
            <a:spLocks noChangeArrowheads="1"/>
          </p:cNvSpPr>
          <p:nvPr/>
        </p:nvSpPr>
        <p:spPr bwMode="auto">
          <a:xfrm>
            <a:off x="1046480" y="325755"/>
            <a:ext cx="951420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dirty="0">
                <a:solidFill>
                  <a:schemeClr val="tx1">
                    <a:lumMod val="50000"/>
                    <a:lumOff val="50000"/>
                  </a:schemeClr>
                </a:solidFill>
                <a:latin typeface="Agency FB" panose="020B0503020202020204" pitchFamily="34" charset="0"/>
              </a:rPr>
              <a:t>专题四 教育公平</a:t>
            </a:r>
            <a:endParaRPr lang="zh-CN" altLang="en-US" sz="4000" b="1" dirty="0">
              <a:solidFill>
                <a:schemeClr val="tx1">
                  <a:lumMod val="50000"/>
                  <a:lumOff val="50000"/>
                </a:schemeClr>
              </a:solidFill>
              <a:latin typeface="Agency FB" panose="020B0503020202020204" pitchFamily="34" charset="0"/>
            </a:endParaRPr>
          </a:p>
        </p:txBody>
      </p:sp>
      <p:sp>
        <p:nvSpPr>
          <p:cNvPr id="2" name="文本框 1"/>
          <p:cNvSpPr txBox="1"/>
          <p:nvPr/>
        </p:nvSpPr>
        <p:spPr>
          <a:xfrm>
            <a:off x="401955" y="1293495"/>
            <a:ext cx="11343005" cy="2968625"/>
          </a:xfrm>
          <a:prstGeom prst="rect">
            <a:avLst/>
          </a:prstGeom>
          <a:noFill/>
        </p:spPr>
        <p:txBody>
          <a:bodyPr wrap="square" rtlCol="0">
            <a:spAutoFit/>
          </a:bodyPr>
          <a:p>
            <a:pPr indent="609600" algn="just" latinLnBrk="0">
              <a:lnSpc>
                <a:spcPct val="130000"/>
              </a:lnSpc>
              <a:extLst>
                <a:ext uri="{35155182-B16C-46BC-9424-99874614C6A1}">
                  <wpsdc:indentchars xmlns:wpsdc="http://www.wps.cn/officeDocument/2017/drawingmlCustomData" val="200" checksum="4158780845"/>
                </a:ext>
              </a:extLst>
            </a:pPr>
            <a:r>
              <a:rPr lang="zh-CN" altLang="en-US" sz="2400"/>
              <a:t>本专题首先从哲学的角度梳理了“公平”概念的发展历程，借鉴哲学中有关“公平”概念的内涵及本质，界定了教育公平的内涵，并由此出发确定教育公平应包括教育政策公平、教育资源均衡和以信息技术促进教育公平三个范畴。其次，以差异教学和乡村教师支持为例，分析了教育公平在教学和教师两个方面的具体运用与落实。最后，在对中西方教育公平指标体系分析的基础上，提出未来我国教育公平指标体系建构的一一些方向和原则。</a:t>
            </a:r>
            <a:endParaRPr lang="zh-CN" altLang="en-US" sz="2400"/>
          </a:p>
        </p:txBody>
      </p:sp>
      <p:cxnSp>
        <p:nvCxnSpPr>
          <p:cNvPr id="19" name="直接箭头连接符 18"/>
          <p:cNvCxnSpPr/>
          <p:nvPr/>
        </p:nvCxnSpPr>
        <p:spPr>
          <a:xfrm flipV="1">
            <a:off x="-5080" y="1071245"/>
            <a:ext cx="5040630" cy="13335"/>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pic>
        <p:nvPicPr>
          <p:cNvPr id="6" name="ECB019B1-382A-4266-B25C-5B523AA43C14-4" descr="qt_temp"/>
          <p:cNvPicPr>
            <a:picLocks noChangeAspect="1"/>
          </p:cNvPicPr>
          <p:nvPr/>
        </p:nvPicPr>
        <p:blipFill>
          <a:blip r:embed="rId1"/>
          <a:stretch>
            <a:fillRect/>
          </a:stretch>
        </p:blipFill>
        <p:spPr>
          <a:xfrm>
            <a:off x="661670" y="3760470"/>
            <a:ext cx="10664190" cy="324929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9"/>
          <p:cNvSpPr/>
          <p:nvPr/>
        </p:nvSpPr>
        <p:spPr>
          <a:xfrm>
            <a:off x="461645" y="368935"/>
            <a:ext cx="9160820" cy="773430"/>
          </a:xfrm>
          <a:prstGeom prst="roundRect">
            <a:avLst>
              <a:gd name="adj" fmla="val 50000"/>
            </a:avLst>
          </a:prstGeom>
          <a:solidFill>
            <a:srgbClr val="F4EDD1"/>
          </a:solidFill>
          <a:ln w="12700" cap="flat" cmpd="sng" algn="ctr">
            <a:noFill/>
            <a:prstDash val="solid"/>
            <a:miter lim="800000"/>
          </a:ln>
          <a:effectLst>
            <a:outerShdw blurRad="254000" dist="63500" dir="5400000" algn="t" rotWithShape="0">
              <a:sysClr val="windowText" lastClr="000000">
                <a:lumMod val="85000"/>
                <a:lumOff val="15000"/>
                <a:alpha val="40000"/>
              </a:sysClr>
            </a:outerShdw>
          </a:effectLst>
        </p:spPr>
        <p:txBody>
          <a:bodyPr rtlCol="0" anchor="ctr"/>
          <a:lstStyle/>
          <a:p>
            <a:pPr marL="0" marR="0" lvl="0" indent="0" algn="l" defTabSz="914400" eaLnBrk="1" fontAlgn="auto" latinLnBrk="0" hangingPunct="1">
              <a:lnSpc>
                <a:spcPct val="100000"/>
              </a:lnSpc>
              <a:spcBef>
                <a:spcPts val="0"/>
              </a:spcBef>
              <a:spcAft>
                <a:spcPts val="0"/>
              </a:spcAft>
              <a:buClrTx/>
              <a:buSzTx/>
              <a:buFontTx/>
              <a:buNone/>
              <a:defRPr/>
            </a:pPr>
            <a:r>
              <a:rPr kumimoji="0" lang="zh-CN" sz="4000" b="1" i="0" u="none" strike="noStrike" kern="0" cap="none" spc="0" normalizeH="0" baseline="0" noProof="0" dirty="0">
                <a:ln>
                  <a:noFill/>
                </a:ln>
                <a:solidFill>
                  <a:schemeClr val="tx1">
                    <a:lumMod val="75000"/>
                    <a:lumOff val="25000"/>
                  </a:schemeClr>
                </a:solidFill>
                <a:effectLst/>
                <a:uLnTx/>
                <a:uFillTx/>
                <a:latin typeface="HelveticaNeue light" panose="00000400000000000000" pitchFamily="2" charset="0"/>
                <a:cs typeface="Segoe UI" panose="020B0502040204020203" pitchFamily="34" charset="0"/>
              </a:rPr>
              <a:t>一、</a:t>
            </a:r>
            <a:r>
              <a:rPr lang="zh-CN" altLang="en-US" sz="4000" b="1" kern="0" dirty="0">
                <a:solidFill>
                  <a:schemeClr val="tx1">
                    <a:lumMod val="75000"/>
                    <a:lumOff val="25000"/>
                  </a:schemeClr>
                </a:solidFill>
                <a:latin typeface="HelveticaNeue light" panose="00000400000000000000" pitchFamily="2" charset="0"/>
                <a:cs typeface="Segoe UI" panose="020B0502040204020203" pitchFamily="34" charset="0"/>
              </a:rPr>
              <a:t>哲学视域中的教育公平</a:t>
            </a:r>
            <a:endParaRPr kumimoji="0" lang="zh-CN" sz="4000" b="1" i="0" u="none" strike="noStrike" kern="0" cap="none" spc="0" normalizeH="0" baseline="0" noProof="0" dirty="0">
              <a:ln>
                <a:noFill/>
              </a:ln>
              <a:solidFill>
                <a:schemeClr val="tx1">
                  <a:lumMod val="75000"/>
                  <a:lumOff val="25000"/>
                </a:schemeClr>
              </a:solidFill>
              <a:effectLst/>
              <a:uLnTx/>
              <a:uFillTx/>
              <a:latin typeface="HelveticaNeue light" panose="00000400000000000000" pitchFamily="2" charset="0"/>
              <a:cs typeface="Segoe UI" panose="020B0502040204020203" pitchFamily="34" charset="0"/>
            </a:endParaRPr>
          </a:p>
        </p:txBody>
      </p:sp>
      <p:sp>
        <p:nvSpPr>
          <p:cNvPr id="23" name="文本框 22"/>
          <p:cNvSpPr txBox="1"/>
          <p:nvPr/>
        </p:nvSpPr>
        <p:spPr>
          <a:xfrm>
            <a:off x="1126386" y="2201260"/>
            <a:ext cx="9939227" cy="3415030"/>
          </a:xfrm>
          <a:prstGeom prst="rect">
            <a:avLst/>
          </a:prstGeom>
          <a:noFill/>
        </p:spPr>
        <p:txBody>
          <a:bodyPr wrap="square" rtlCol="0">
            <a:spAutoFit/>
          </a:bodyPr>
          <a:lstStyle/>
          <a:p>
            <a:pPr marL="285750" indent="-285750" latinLnBrk="0">
              <a:lnSpc>
                <a:spcPct val="150000"/>
              </a:lnSpc>
              <a:buFont typeface="Wingdings" panose="05000000000000000000" charset="0"/>
              <a:buChar char="Ø"/>
            </a:pPr>
            <a:r>
              <a:rPr lang="zh-CN" altLang="en-US" sz="3600" dirty="0">
                <a:latin typeface="楷体" panose="02010609060101010101" charset="-122"/>
                <a:ea typeface="楷体" panose="02010609060101010101" charset="-122"/>
                <a:cs typeface="楷体" panose="02010609060101010101" charset="-122"/>
              </a:rPr>
              <a:t>（一）古希腊智者对</a:t>
            </a:r>
            <a:r>
              <a:rPr lang="en-US" altLang="zh-CN" sz="3600" dirty="0">
                <a:latin typeface="楷体" panose="02010609060101010101" charset="-122"/>
                <a:ea typeface="楷体" panose="02010609060101010101" charset="-122"/>
                <a:cs typeface="楷体" panose="02010609060101010101" charset="-122"/>
              </a:rPr>
              <a:t>“</a:t>
            </a:r>
            <a:r>
              <a:rPr lang="zh-CN" altLang="en-US" sz="3600" dirty="0">
                <a:latin typeface="楷体" panose="02010609060101010101" charset="-122"/>
                <a:ea typeface="楷体" panose="02010609060101010101" charset="-122"/>
                <a:cs typeface="楷体" panose="02010609060101010101" charset="-122"/>
              </a:rPr>
              <a:t>公平</a:t>
            </a:r>
            <a:r>
              <a:rPr lang="en-US" altLang="zh-CN" sz="3600" dirty="0">
                <a:latin typeface="楷体" panose="02010609060101010101" charset="-122"/>
                <a:ea typeface="楷体" panose="02010609060101010101" charset="-122"/>
                <a:cs typeface="楷体" panose="02010609060101010101" charset="-122"/>
              </a:rPr>
              <a:t>”</a:t>
            </a:r>
            <a:r>
              <a:rPr lang="zh-CN" altLang="en-US" sz="3600" dirty="0">
                <a:latin typeface="楷体" panose="02010609060101010101" charset="-122"/>
                <a:ea typeface="楷体" panose="02010609060101010101" charset="-122"/>
                <a:cs typeface="楷体" panose="02010609060101010101" charset="-122"/>
              </a:rPr>
              <a:t>概念的奠基</a:t>
            </a:r>
            <a:endParaRPr lang="zh-CN" altLang="en-US" sz="3600" dirty="0">
              <a:latin typeface="楷体" panose="02010609060101010101" charset="-122"/>
              <a:ea typeface="楷体" panose="02010609060101010101" charset="-122"/>
              <a:cs typeface="楷体" panose="02010609060101010101" charset="-122"/>
            </a:endParaRPr>
          </a:p>
          <a:p>
            <a:pPr marL="285750" indent="-285750" latinLnBrk="0">
              <a:lnSpc>
                <a:spcPct val="150000"/>
              </a:lnSpc>
              <a:buFont typeface="Wingdings" panose="05000000000000000000" charset="0"/>
              <a:buChar char="Ø"/>
            </a:pPr>
            <a:r>
              <a:rPr lang="zh-CN" altLang="en-US" sz="3600" dirty="0">
                <a:latin typeface="楷体" panose="02010609060101010101" charset="-122"/>
                <a:ea typeface="楷体" panose="02010609060101010101" charset="-122"/>
                <a:cs typeface="楷体" panose="02010609060101010101" charset="-122"/>
              </a:rPr>
              <a:t>（二）罗尔斯等资产阶级学者对</a:t>
            </a:r>
            <a:r>
              <a:rPr lang="en-US" altLang="zh-CN" sz="3600" dirty="0">
                <a:latin typeface="楷体" panose="02010609060101010101" charset="-122"/>
                <a:ea typeface="楷体" panose="02010609060101010101" charset="-122"/>
                <a:cs typeface="楷体" panose="02010609060101010101" charset="-122"/>
              </a:rPr>
              <a:t>“</a:t>
            </a:r>
            <a:r>
              <a:rPr lang="zh-CN" altLang="en-US" sz="3600" dirty="0">
                <a:latin typeface="楷体" panose="02010609060101010101" charset="-122"/>
                <a:ea typeface="楷体" panose="02010609060101010101" charset="-122"/>
                <a:cs typeface="楷体" panose="02010609060101010101" charset="-122"/>
              </a:rPr>
              <a:t>公平</a:t>
            </a:r>
            <a:r>
              <a:rPr lang="en-US" altLang="zh-CN" sz="3600" dirty="0">
                <a:latin typeface="楷体" panose="02010609060101010101" charset="-122"/>
                <a:ea typeface="楷体" panose="02010609060101010101" charset="-122"/>
                <a:cs typeface="楷体" panose="02010609060101010101" charset="-122"/>
                <a:sym typeface="+mn-ea"/>
              </a:rPr>
              <a:t>”</a:t>
            </a:r>
            <a:r>
              <a:rPr lang="zh-CN" altLang="en-US" sz="3600" dirty="0">
                <a:latin typeface="楷体" panose="02010609060101010101" charset="-122"/>
                <a:ea typeface="楷体" panose="02010609060101010101" charset="-122"/>
                <a:cs typeface="楷体" panose="02010609060101010101" charset="-122"/>
              </a:rPr>
              <a:t>概念的发展</a:t>
            </a:r>
            <a:endParaRPr lang="zh-CN" altLang="en-US" sz="3600" dirty="0">
              <a:latin typeface="楷体" panose="02010609060101010101" charset="-122"/>
              <a:ea typeface="楷体" panose="02010609060101010101" charset="-122"/>
              <a:cs typeface="楷体" panose="02010609060101010101" charset="-122"/>
            </a:endParaRPr>
          </a:p>
          <a:p>
            <a:pPr marL="285750" indent="-285750">
              <a:lnSpc>
                <a:spcPct val="150000"/>
              </a:lnSpc>
              <a:buFont typeface="Wingdings" panose="05000000000000000000" charset="0"/>
              <a:buChar char="Ø"/>
            </a:pPr>
            <a:r>
              <a:rPr lang="zh-CN" altLang="en-US" sz="3600" dirty="0">
                <a:latin typeface="楷体" panose="02010609060101010101" charset="-122"/>
                <a:ea typeface="楷体" panose="02010609060101010101" charset="-122"/>
                <a:cs typeface="楷体" panose="02010609060101010101" charset="-122"/>
              </a:rPr>
              <a:t>（三）马克思主义公平观</a:t>
            </a:r>
            <a:endParaRPr lang="zh-CN" altLang="en-US" sz="3600" dirty="0">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948690" y="33972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专题四 教育公平</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flipV="1">
            <a:off x="819150" y="846455"/>
            <a:ext cx="3024000" cy="635"/>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45085" y="3060700"/>
            <a:ext cx="9989185" cy="3192145"/>
          </a:xfrm>
          <a:prstGeom prst="rect">
            <a:avLst/>
          </a:prstGeom>
          <a:noFill/>
        </p:spPr>
        <p:txBody>
          <a:bodyPr wrap="square" rtlCol="0">
            <a:spAutoFit/>
          </a:bodyPr>
          <a:p>
            <a:pPr marL="342900" indent="609600" algn="just" latinLnBrk="0">
              <a:lnSpc>
                <a:spcPct val="140000"/>
              </a:lnSpc>
              <a:buFont typeface="Arial" panose="020B0604020202020204" pitchFamily="34" charset="0"/>
              <a:buNone/>
              <a:extLst>
                <a:ext uri="{35155182-B16C-46BC-9424-99874614C6A1}">
                  <wpsdc:indentchars xmlns:wpsdc="http://www.wps.cn/officeDocument/2017/drawingmlCustomData" val="200" checksum="4158780845"/>
                </a:ext>
              </a:extLst>
            </a:pPr>
            <a:r>
              <a:rPr sz="2400"/>
              <a:t>柏拉图指出，每个人的天性虽然不同，但都是由金、银、铜、铁几种成分构成的，对于一个人而言，应遵循其先天三种成分含量的多少，通过适当的教育将其发挥出来</a:t>
            </a:r>
            <a:r>
              <a:rPr lang="zh-CN" sz="2400"/>
              <a:t>；</a:t>
            </a:r>
            <a:r>
              <a:rPr sz="2400"/>
              <a:t>对于一个国家而言</a:t>
            </a:r>
            <a:r>
              <a:rPr lang="zh-CN" sz="2400"/>
              <a:t>，</a:t>
            </a:r>
            <a:r>
              <a:rPr sz="2400"/>
              <a:t>应提供恰当的途径，使得</a:t>
            </a:r>
            <a:r>
              <a:rPr lang="zh-CN" sz="2400"/>
              <a:t>成分含量不同的人各司其职。</a:t>
            </a:r>
            <a:endParaRPr lang="zh-CN" sz="2400"/>
          </a:p>
          <a:p>
            <a:pPr marL="342900" indent="609600" algn="just" latinLnBrk="0">
              <a:lnSpc>
                <a:spcPct val="140000"/>
              </a:lnSpc>
              <a:buFont typeface="Arial" panose="020B0604020202020204" pitchFamily="34" charset="0"/>
              <a:buNone/>
              <a:extLst>
                <a:ext uri="{35155182-B16C-46BC-9424-99874614C6A1}">
                  <wpsdc:indentchars xmlns:wpsdc="http://www.wps.cn/officeDocument/2017/drawingmlCustomData" val="200" checksum="4158780845"/>
                </a:ext>
              </a:extLst>
            </a:pPr>
            <a:r>
              <a:rPr sz="2400"/>
              <a:t> 在柏拉图看来，公平就是“任何事物都处于最好的状况之下”，即公平就是给人恰如其分的所得</a:t>
            </a:r>
            <a:r>
              <a:rPr lang="zh-CN" sz="2400"/>
              <a:t>。</a:t>
            </a:r>
            <a:endParaRPr lang="zh-CN" sz="2400"/>
          </a:p>
        </p:txBody>
      </p:sp>
      <p:sp>
        <p:nvSpPr>
          <p:cNvPr id="20" name="文本框 19"/>
          <p:cNvSpPr txBox="1"/>
          <p:nvPr/>
        </p:nvSpPr>
        <p:spPr>
          <a:xfrm>
            <a:off x="-29210" y="833755"/>
            <a:ext cx="6588760" cy="1210945"/>
          </a:xfrm>
          <a:prstGeom prst="rect">
            <a:avLst/>
          </a:prstGeom>
          <a:noFill/>
        </p:spPr>
        <p:txBody>
          <a:bodyPr wrap="none" rtlCol="0" anchor="t">
            <a:spAutoFit/>
          </a:bodyPr>
          <a:p>
            <a:pPr marL="342900" algn="just" defTabSz="914400" eaLnBrk="1" hangingPunct="1">
              <a:lnSpc>
                <a:spcPct val="130000"/>
              </a:lnSpc>
              <a:buFont typeface="Wingdings" panose="05000000000000000000" charset="0"/>
            </a:pPr>
            <a:r>
              <a:rPr lang="zh-CN" altLang="en-US" sz="2800" b="1">
                <a:latin typeface="+mn-lt"/>
                <a:ea typeface="+mn-ea"/>
                <a:sym typeface="+mn-ea"/>
              </a:rPr>
              <a:t>一、哲学视域中的公平</a:t>
            </a:r>
            <a:endParaRPr lang="zh-CN" altLang="en-US" sz="2800" b="1">
              <a:latin typeface="+mn-lt"/>
              <a:ea typeface="+mn-ea"/>
              <a:sym typeface="+mn-ea"/>
            </a:endParaRPr>
          </a:p>
          <a:p>
            <a:pPr marL="342900" algn="just" defTabSz="914400" eaLnBrk="1" hangingPunct="1">
              <a:lnSpc>
                <a:spcPct val="130000"/>
              </a:lnSpc>
              <a:buFont typeface="Wingdings" panose="05000000000000000000" charset="0"/>
            </a:pPr>
            <a:r>
              <a:rPr lang="zh-CN" altLang="en-US" sz="2800">
                <a:latin typeface="+mn-lt"/>
                <a:ea typeface="+mn-ea"/>
                <a:sym typeface="+mn-ea"/>
              </a:rPr>
              <a:t>（一）</a:t>
            </a:r>
            <a:r>
              <a:rPr lang="zh-CN" sz="2800">
                <a:latin typeface="+mn-lt"/>
                <a:ea typeface="+mn-ea"/>
                <a:sym typeface="+mn-ea"/>
              </a:rPr>
              <a:t>古希腊智者对</a:t>
            </a:r>
            <a:r>
              <a:rPr lang="en-US" altLang="zh-CN" sz="2800">
                <a:latin typeface="+mn-lt"/>
                <a:ea typeface="+mn-ea"/>
                <a:sym typeface="+mn-ea"/>
              </a:rPr>
              <a:t>“</a:t>
            </a:r>
            <a:r>
              <a:rPr lang="zh-CN" altLang="en-US" sz="2800">
                <a:latin typeface="+mn-lt"/>
                <a:ea typeface="+mn-ea"/>
                <a:sym typeface="+mn-ea"/>
              </a:rPr>
              <a:t>公平</a:t>
            </a:r>
            <a:r>
              <a:rPr lang="en-US" altLang="zh-CN" sz="2800">
                <a:latin typeface="+mn-lt"/>
                <a:ea typeface="+mn-ea"/>
                <a:sym typeface="+mn-ea"/>
              </a:rPr>
              <a:t>”</a:t>
            </a:r>
            <a:r>
              <a:rPr lang="zh-CN" altLang="en-US" sz="2800">
                <a:latin typeface="+mn-lt"/>
                <a:ea typeface="+mn-ea"/>
                <a:sym typeface="+mn-ea"/>
              </a:rPr>
              <a:t>概念的奠基</a:t>
            </a:r>
            <a:endParaRPr lang="zh-CN" altLang="en-US" sz="2800">
              <a:latin typeface="+mn-lt"/>
              <a:ea typeface="+mn-ea"/>
              <a:sym typeface="+mn-ea"/>
            </a:endParaRPr>
          </a:p>
        </p:txBody>
      </p:sp>
      <p:pic>
        <p:nvPicPr>
          <p:cNvPr id="3" name="图片 2"/>
          <p:cNvPicPr>
            <a:picLocks noChangeAspect="1"/>
          </p:cNvPicPr>
          <p:nvPr/>
        </p:nvPicPr>
        <p:blipFill>
          <a:blip r:embed="rId1"/>
          <a:stretch>
            <a:fillRect/>
          </a:stretch>
        </p:blipFill>
        <p:spPr>
          <a:xfrm>
            <a:off x="10147300" y="2933700"/>
            <a:ext cx="2044700" cy="3052445"/>
          </a:xfrm>
          <a:prstGeom prst="rect">
            <a:avLst/>
          </a:prstGeom>
        </p:spPr>
      </p:pic>
      <p:sp>
        <p:nvSpPr>
          <p:cNvPr id="4" name="文本框 3"/>
          <p:cNvSpPr txBox="1"/>
          <p:nvPr/>
        </p:nvSpPr>
        <p:spPr>
          <a:xfrm>
            <a:off x="-34925" y="1955165"/>
            <a:ext cx="11292205" cy="1124585"/>
          </a:xfrm>
          <a:prstGeom prst="rect">
            <a:avLst/>
          </a:prstGeom>
          <a:noFill/>
        </p:spPr>
        <p:txBody>
          <a:bodyPr wrap="square" rtlCol="0" anchor="t">
            <a:spAutoFit/>
          </a:bodyPr>
          <a:p>
            <a:pPr marL="342900" indent="609600" algn="just" latinLnBrk="0">
              <a:lnSpc>
                <a:spcPct val="140000"/>
              </a:lnSpc>
              <a:buFont typeface="Arial" panose="020B0604020202020204" pitchFamily="34" charset="0"/>
              <a:buNone/>
            </a:pPr>
            <a:r>
              <a:rPr sz="2400">
                <a:sym typeface="+mn-ea"/>
              </a:rPr>
              <a:t>古希腊智者从不同角度对社会的不公平现象及其危害进行了抨击，希望通过理想社会制度的建设达至公平。</a:t>
            </a:r>
            <a:endParaRPr lang="zh-CN" altLang="en-US" sz="2400">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948690" y="33972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专题四 教育公平</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flipV="1">
            <a:off x="819150" y="846455"/>
            <a:ext cx="3024000" cy="635"/>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162560" y="1169670"/>
            <a:ext cx="11485880" cy="5259070"/>
          </a:xfrm>
          <a:prstGeom prst="rect">
            <a:avLst/>
          </a:prstGeom>
          <a:noFill/>
        </p:spPr>
        <p:txBody>
          <a:bodyPr wrap="square" rtlCol="0">
            <a:spAutoFit/>
          </a:bodyPr>
          <a:p>
            <a:pPr marL="342900" indent="609600" algn="just" latinLnBrk="0">
              <a:lnSpc>
                <a:spcPct val="140000"/>
              </a:lnSpc>
              <a:buFont typeface="Arial" panose="020B0604020202020204" pitchFamily="34" charset="0"/>
              <a:buNone/>
              <a:extLst>
                <a:ext uri="{35155182-B16C-46BC-9424-99874614C6A1}">
                  <wpsdc:indentchars xmlns:wpsdc="http://www.wps.cn/officeDocument/2017/drawingmlCustomData" val="200" checksum="4158780845"/>
                </a:ext>
              </a:extLst>
            </a:pPr>
            <a:r>
              <a:rPr sz="2400"/>
              <a:t>亚里士多德继承并发展了柏拉图的公平观。亚里士多德也认为，公平可以区分为个人公平和国家</a:t>
            </a:r>
            <a:r>
              <a:rPr lang="zh-CN" sz="2400"/>
              <a:t>（</a:t>
            </a:r>
            <a:r>
              <a:rPr sz="2400"/>
              <a:t>城邦</a:t>
            </a:r>
            <a:r>
              <a:rPr lang="zh-CN" sz="2400"/>
              <a:t>）</a:t>
            </a:r>
            <a:r>
              <a:rPr sz="2400"/>
              <a:t>公平</a:t>
            </a:r>
            <a:r>
              <a:rPr lang="zh-CN" sz="2400"/>
              <a:t>。</a:t>
            </a:r>
            <a:r>
              <a:rPr sz="2400"/>
              <a:t>在国家</a:t>
            </a:r>
            <a:r>
              <a:rPr lang="zh-CN" sz="2400"/>
              <a:t>（</a:t>
            </a:r>
            <a:r>
              <a:rPr sz="2400"/>
              <a:t>城邦</a:t>
            </a:r>
            <a:r>
              <a:rPr lang="zh-CN" sz="2400"/>
              <a:t>）</a:t>
            </a:r>
            <a:r>
              <a:rPr sz="2400"/>
              <a:t>公平维度，亚里士多德将公平分为“主从关系和谐论”和“平等关系和谐论”两种方式，前者是自由人与奴隶之间的公平原则，后者</a:t>
            </a:r>
            <a:r>
              <a:rPr lang="zh-CN" sz="2400"/>
              <a:t>是自由民</a:t>
            </a:r>
            <a:r>
              <a:rPr sz="2400"/>
              <a:t>之间的公平原则。</a:t>
            </a:r>
            <a:endParaRPr sz="2400"/>
          </a:p>
          <a:p>
            <a:pPr marL="342900" indent="609600" algn="just" latinLnBrk="0">
              <a:lnSpc>
                <a:spcPct val="140000"/>
              </a:lnSpc>
              <a:buFont typeface="Arial" panose="020B0604020202020204" pitchFamily="34" charset="0"/>
              <a:buNone/>
              <a:extLst>
                <a:ext uri="{35155182-B16C-46BC-9424-99874614C6A1}">
                  <wpsdc:indentchars xmlns:wpsdc="http://www.wps.cn/officeDocument/2017/drawingmlCustomData" val="200" checksum="4158780845"/>
                </a:ext>
              </a:extLst>
            </a:pPr>
            <a:r>
              <a:rPr lang="zh-CN" sz="2400">
                <a:sym typeface="+mn-ea"/>
              </a:rPr>
              <a:t>在实现公平的方式上</a:t>
            </a:r>
            <a:r>
              <a:rPr sz="2400">
                <a:sym typeface="+mn-ea"/>
              </a:rPr>
              <a:t>，亚里士多德认为实现公平的途径应该是制定合理的法律，以法统治国家。法治途径主要包括两方面，即总体的公平和具体的公平</a:t>
            </a:r>
            <a:r>
              <a:rPr lang="zh-CN" sz="2400">
                <a:sym typeface="+mn-ea"/>
              </a:rPr>
              <a:t>，</a:t>
            </a:r>
            <a:r>
              <a:rPr sz="2400">
                <a:sym typeface="+mn-ea"/>
              </a:rPr>
              <a:t>总体的公平包括两个方面</a:t>
            </a:r>
            <a:r>
              <a:rPr lang="zh-CN" sz="2400">
                <a:sym typeface="+mn-ea"/>
              </a:rPr>
              <a:t>：</a:t>
            </a:r>
            <a:endParaRPr lang="zh-CN" sz="2400">
              <a:sym typeface="+mn-ea"/>
            </a:endParaRPr>
          </a:p>
          <a:p>
            <a:pPr marL="342900" indent="609600" algn="just" latinLnBrk="0">
              <a:lnSpc>
                <a:spcPct val="140000"/>
              </a:lnSpc>
              <a:buFont typeface="Arial" panose="020B0604020202020204" pitchFamily="34" charset="0"/>
              <a:buNone/>
              <a:extLst>
                <a:ext uri="{35155182-B16C-46BC-9424-99874614C6A1}">
                  <wpsdc:indentchars xmlns:wpsdc="http://www.wps.cn/officeDocument/2017/drawingmlCustomData" val="200" checksum="4158780845"/>
                </a:ext>
              </a:extLst>
            </a:pPr>
            <a:r>
              <a:rPr sz="2400">
                <a:sym typeface="+mn-ea"/>
              </a:rPr>
              <a:t>一是指法律本身是合乎道德性的，是良法而非恶法</a:t>
            </a:r>
            <a:r>
              <a:rPr lang="zh-CN" sz="2400">
                <a:sym typeface="+mn-ea"/>
              </a:rPr>
              <a:t>。</a:t>
            </a:r>
            <a:endParaRPr lang="zh-CN" sz="2400">
              <a:sym typeface="+mn-ea"/>
            </a:endParaRPr>
          </a:p>
          <a:p>
            <a:pPr marL="342900" indent="609600" algn="just" latinLnBrk="0">
              <a:lnSpc>
                <a:spcPct val="140000"/>
              </a:lnSpc>
              <a:buFont typeface="Arial" panose="020B0604020202020204" pitchFamily="34" charset="0"/>
              <a:buNone/>
              <a:extLst>
                <a:ext uri="{35155182-B16C-46BC-9424-99874614C6A1}">
                  <wpsdc:indentchars xmlns:wpsdc="http://www.wps.cn/officeDocument/2017/drawingmlCustomData" val="200" checksum="4158780845"/>
                </a:ext>
              </a:extLst>
            </a:pPr>
            <a:r>
              <a:rPr sz="2400">
                <a:sym typeface="+mn-ea"/>
              </a:rPr>
              <a:t>二是所有人，无论出身都要守法。公平有三种</a:t>
            </a:r>
            <a:r>
              <a:rPr sz="2400">
                <a:sym typeface="+mn-ea"/>
              </a:rPr>
              <a:t>具体</a:t>
            </a:r>
            <a:r>
              <a:rPr sz="2400">
                <a:sym typeface="+mn-ea"/>
              </a:rPr>
              <a:t>表现形式</a:t>
            </a:r>
            <a:r>
              <a:rPr lang="zh-CN" sz="2400">
                <a:sym typeface="+mn-ea"/>
              </a:rPr>
              <a:t>：</a:t>
            </a:r>
            <a:r>
              <a:rPr sz="2400">
                <a:sym typeface="+mn-ea"/>
              </a:rPr>
              <a:t>一是分配的公平</a:t>
            </a:r>
            <a:r>
              <a:rPr lang="zh-CN" sz="2400">
                <a:sym typeface="+mn-ea"/>
              </a:rPr>
              <a:t>；</a:t>
            </a:r>
            <a:r>
              <a:rPr sz="2400">
                <a:sym typeface="+mn-ea"/>
              </a:rPr>
              <a:t>二是矫正性公平或补偿性公平</a:t>
            </a:r>
            <a:r>
              <a:rPr lang="zh-CN" sz="2400">
                <a:sym typeface="+mn-ea"/>
              </a:rPr>
              <a:t>；</a:t>
            </a:r>
            <a:r>
              <a:rPr sz="2400">
                <a:sym typeface="+mn-ea"/>
              </a:rPr>
              <a:t>三是交互性公平。</a:t>
            </a:r>
            <a:endParaRPr lang="zh-CN" sz="24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948690" y="33972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专题四 教育公平</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flipV="1">
            <a:off x="819150" y="846455"/>
            <a:ext cx="3024000" cy="635"/>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522605" y="1603375"/>
            <a:ext cx="10976610" cy="2158365"/>
          </a:xfrm>
          <a:prstGeom prst="rect">
            <a:avLst/>
          </a:prstGeom>
          <a:noFill/>
        </p:spPr>
        <p:txBody>
          <a:bodyPr wrap="square" rtlCol="0">
            <a:spAutoFit/>
          </a:bodyPr>
          <a:p>
            <a:pPr marL="342900" indent="609600" algn="just" latinLnBrk="0">
              <a:lnSpc>
                <a:spcPct val="140000"/>
              </a:lnSpc>
              <a:buFont typeface="Arial" panose="020B0604020202020204" pitchFamily="34" charset="0"/>
              <a:buNone/>
              <a:extLst>
                <a:ext uri="{35155182-B16C-46BC-9424-99874614C6A1}">
                  <wpsdc:indentchars xmlns:wpsdc="http://www.wps.cn/officeDocument/2017/drawingmlCustomData" val="200" checksum="4158780845"/>
                </a:ext>
              </a:extLst>
            </a:pPr>
            <a:r>
              <a:rPr sz="2400"/>
              <a:t>总之，早在古希腊时期，“公平”概念已经获得</a:t>
            </a:r>
            <a:r>
              <a:rPr lang="zh-CN" sz="2400"/>
              <a:t>了</a:t>
            </a:r>
            <a:r>
              <a:rPr sz="2400"/>
              <a:t>初步的界定，且主要是从个人内在的和谐与国家的和谐两个方面来界定的，并都强调公平是“得其应得”。在公平的实现路径上，虽然此时期的智者都将奴隶阶层排除</a:t>
            </a:r>
            <a:r>
              <a:rPr lang="zh-CN" sz="2400"/>
              <a:t>于</a:t>
            </a:r>
            <a:r>
              <a:rPr sz="2400"/>
              <a:t>公平的包涉范围之外，不过，有关公平的实现方法已经较为系统</a:t>
            </a:r>
            <a:r>
              <a:rPr lang="zh-CN" sz="2400"/>
              <a:t>。</a:t>
            </a:r>
            <a:endParaRPr lang="zh-CN" sz="24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948690" y="33972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专题四 教育公平</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flipV="1">
            <a:off x="819150" y="846455"/>
            <a:ext cx="3024000" cy="635"/>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200025" y="1977390"/>
            <a:ext cx="9176385" cy="3192145"/>
          </a:xfrm>
          <a:prstGeom prst="rect">
            <a:avLst/>
          </a:prstGeom>
          <a:noFill/>
        </p:spPr>
        <p:txBody>
          <a:bodyPr wrap="square" rtlCol="0">
            <a:spAutoFit/>
          </a:bodyPr>
          <a:p>
            <a:pPr marL="342900" indent="609600" algn="just" latinLnBrk="0">
              <a:lnSpc>
                <a:spcPct val="140000"/>
              </a:lnSpc>
              <a:buFont typeface="Arial" panose="020B0604020202020204" pitchFamily="34" charset="0"/>
              <a:buNone/>
              <a:extLst>
                <a:ext uri="{35155182-B16C-46BC-9424-99874614C6A1}">
                  <wpsdc:indentchars xmlns:wpsdc="http://www.wps.cn/officeDocument/2017/drawingmlCustomData" val="200" checksum="4158780845"/>
                </a:ext>
              </a:extLst>
            </a:pPr>
            <a:r>
              <a:rPr lang="zh-CN" sz="2400"/>
              <a:t>罗尔斯在批判功利主义的公平观基础上，以社会契约论为基础，提出他的公平观</a:t>
            </a:r>
            <a:r>
              <a:rPr sz="2400"/>
              <a:t>。罗尔斯认为，订立契约的各方要事先被置于一种</a:t>
            </a:r>
            <a:r>
              <a:rPr lang="zh-CN" sz="2400"/>
              <a:t>恰当</a:t>
            </a:r>
            <a:r>
              <a:rPr sz="2400"/>
              <a:t>的环境之中，他将这种环境称为“无知之</a:t>
            </a:r>
            <a:r>
              <a:rPr lang="zh-CN" sz="2400"/>
              <a:t>幕</a:t>
            </a:r>
            <a:r>
              <a:rPr sz="2400"/>
              <a:t>”</a:t>
            </a:r>
            <a:r>
              <a:rPr lang="zh-CN" sz="2400"/>
              <a:t>，即</a:t>
            </a:r>
            <a:r>
              <a:rPr sz="2400"/>
              <a:t>在进入社会进行合作之前，人们就需要事先选择好规范他们将来行为的公</a:t>
            </a:r>
            <a:r>
              <a:rPr lang="zh-CN" sz="2400"/>
              <a:t>平</a:t>
            </a:r>
            <a:r>
              <a:rPr sz="2400"/>
              <a:t>原则，在这个</a:t>
            </a:r>
            <a:r>
              <a:rPr lang="zh-CN" sz="2400"/>
              <a:t>选择</a:t>
            </a:r>
            <a:r>
              <a:rPr sz="2400"/>
              <a:t>阶段，他们不能具有关于他们进</a:t>
            </a:r>
            <a:r>
              <a:rPr lang="zh-CN" sz="2400"/>
              <a:t>入</a:t>
            </a:r>
            <a:r>
              <a:rPr sz="2400"/>
              <a:t>社会后将</a:t>
            </a:r>
            <a:r>
              <a:rPr lang="zh-CN" sz="2400"/>
              <a:t>拥</a:t>
            </a:r>
            <a:r>
              <a:rPr sz="2400"/>
              <a:t>有什么样的财富、才能和地位的</a:t>
            </a:r>
            <a:r>
              <a:rPr lang="zh-CN" sz="2400"/>
              <a:t>知识</a:t>
            </a:r>
            <a:r>
              <a:rPr sz="2400"/>
              <a:t>。</a:t>
            </a:r>
            <a:endParaRPr lang="zh-CN" sz="2400"/>
          </a:p>
        </p:txBody>
      </p:sp>
      <p:sp>
        <p:nvSpPr>
          <p:cNvPr id="20" name="文本框 19"/>
          <p:cNvSpPr txBox="1"/>
          <p:nvPr/>
        </p:nvSpPr>
        <p:spPr>
          <a:xfrm>
            <a:off x="-213360" y="1094105"/>
            <a:ext cx="8366760" cy="650875"/>
          </a:xfrm>
          <a:prstGeom prst="rect">
            <a:avLst/>
          </a:prstGeom>
          <a:noFill/>
        </p:spPr>
        <p:txBody>
          <a:bodyPr wrap="none" rtlCol="0" anchor="t">
            <a:spAutoFit/>
          </a:bodyPr>
          <a:p>
            <a:pPr marL="342900" algn="just" defTabSz="914400" eaLnBrk="1" hangingPunct="1">
              <a:lnSpc>
                <a:spcPct val="130000"/>
              </a:lnSpc>
              <a:buFont typeface="Wingdings" panose="05000000000000000000" charset="0"/>
            </a:pPr>
            <a:r>
              <a:rPr lang="zh-CN" altLang="en-US" sz="2800">
                <a:latin typeface="+mn-lt"/>
                <a:ea typeface="+mn-ea"/>
                <a:sym typeface="+mn-ea"/>
              </a:rPr>
              <a:t>（二）</a:t>
            </a:r>
            <a:r>
              <a:rPr lang="zh-CN" sz="2800">
                <a:latin typeface="+mn-lt"/>
                <a:ea typeface="+mn-ea"/>
                <a:sym typeface="+mn-ea"/>
              </a:rPr>
              <a:t>罗尔斯等资产阶级学者对</a:t>
            </a:r>
            <a:r>
              <a:rPr lang="en-US" altLang="zh-CN" sz="2800">
                <a:latin typeface="+mn-lt"/>
                <a:ea typeface="+mn-ea"/>
                <a:sym typeface="+mn-ea"/>
              </a:rPr>
              <a:t>“</a:t>
            </a:r>
            <a:r>
              <a:rPr lang="zh-CN" altLang="en-US" sz="2800">
                <a:latin typeface="+mn-lt"/>
                <a:ea typeface="+mn-ea"/>
                <a:sym typeface="+mn-ea"/>
              </a:rPr>
              <a:t>公平</a:t>
            </a:r>
            <a:r>
              <a:rPr lang="en-US" altLang="zh-CN" sz="2800">
                <a:latin typeface="+mn-lt"/>
                <a:ea typeface="+mn-ea"/>
                <a:sym typeface="+mn-ea"/>
              </a:rPr>
              <a:t>”</a:t>
            </a:r>
            <a:r>
              <a:rPr lang="zh-CN" altLang="en-US" sz="2800">
                <a:latin typeface="+mn-lt"/>
                <a:ea typeface="+mn-ea"/>
                <a:sym typeface="+mn-ea"/>
              </a:rPr>
              <a:t>概念的发展</a:t>
            </a:r>
            <a:endParaRPr lang="zh-CN" altLang="en-US" sz="2800">
              <a:latin typeface="+mn-lt"/>
              <a:ea typeface="+mn-ea"/>
              <a:sym typeface="+mn-ea"/>
            </a:endParaRPr>
          </a:p>
        </p:txBody>
      </p:sp>
      <p:pic>
        <p:nvPicPr>
          <p:cNvPr id="5" name="图片 4"/>
          <p:cNvPicPr>
            <a:picLocks noChangeAspect="1"/>
          </p:cNvPicPr>
          <p:nvPr/>
        </p:nvPicPr>
        <p:blipFill>
          <a:blip r:embed="rId1"/>
          <a:stretch>
            <a:fillRect/>
          </a:stretch>
        </p:blipFill>
        <p:spPr>
          <a:xfrm>
            <a:off x="10035540" y="1977390"/>
            <a:ext cx="1676400" cy="238125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948690" y="33972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专题四 教育公平</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flipV="1">
            <a:off x="819150" y="846455"/>
            <a:ext cx="3024000" cy="635"/>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589915" y="1339850"/>
            <a:ext cx="10567670" cy="4742815"/>
          </a:xfrm>
          <a:prstGeom prst="rect">
            <a:avLst/>
          </a:prstGeom>
          <a:noFill/>
        </p:spPr>
        <p:txBody>
          <a:bodyPr wrap="square" rtlCol="0">
            <a:spAutoFit/>
          </a:bodyPr>
          <a:p>
            <a:pPr marL="342900" indent="609600" algn="just" latinLnBrk="0">
              <a:lnSpc>
                <a:spcPct val="140000"/>
              </a:lnSpc>
              <a:buFont typeface="Arial" panose="020B0604020202020204" pitchFamily="34" charset="0"/>
              <a:buNone/>
              <a:extLst>
                <a:ext uri="{35155182-B16C-46BC-9424-99874614C6A1}">
                  <wpsdc:indentchars xmlns:wpsdc="http://www.wps.cn/officeDocument/2017/drawingmlCustomData" val="200" checksum="4158780845"/>
                </a:ext>
              </a:extLst>
            </a:pPr>
            <a:r>
              <a:rPr sz="2400">
                <a:sym typeface="+mn-ea"/>
              </a:rPr>
              <a:t>在这种无知之幕下，订立契约的人们会同意两条基本的原则</a:t>
            </a:r>
            <a:r>
              <a:rPr lang="zh-CN" sz="2400">
                <a:sym typeface="+mn-ea"/>
              </a:rPr>
              <a:t>：一、</a:t>
            </a:r>
            <a:r>
              <a:rPr sz="2400">
                <a:sym typeface="+mn-ea"/>
              </a:rPr>
              <a:t>原则是每个人都应具有充分的基本自由的权利</a:t>
            </a:r>
            <a:r>
              <a:rPr lang="zh-CN" sz="2400">
                <a:sym typeface="+mn-ea"/>
              </a:rPr>
              <a:t>；二、机会公平，即</a:t>
            </a:r>
            <a:r>
              <a:rPr sz="2400">
                <a:sym typeface="+mn-ea"/>
              </a:rPr>
              <a:t>社会地位和职位应平等地向所有人开放</a:t>
            </a:r>
            <a:r>
              <a:rPr lang="zh-CN" sz="2400">
                <a:sym typeface="+mn-ea"/>
              </a:rPr>
              <a:t>，</a:t>
            </a:r>
            <a:r>
              <a:rPr sz="2400">
                <a:sym typeface="+mn-ea"/>
              </a:rPr>
              <a:t>财富、自尊等好处应该平等地分配总之，罗尔斯认为平等是公平的最重要标准，所有的社会资源都应该被平等地分配</a:t>
            </a:r>
            <a:r>
              <a:rPr lang="zh-CN" sz="2400">
                <a:sym typeface="+mn-ea"/>
              </a:rPr>
              <a:t>。</a:t>
            </a:r>
            <a:endParaRPr sz="2400"/>
          </a:p>
          <a:p>
            <a:pPr marL="342900" indent="609600" algn="just" latinLnBrk="0">
              <a:lnSpc>
                <a:spcPct val="140000"/>
              </a:lnSpc>
              <a:buFont typeface="Arial" panose="020B0604020202020204" pitchFamily="34" charset="0"/>
              <a:buNone/>
              <a:extLst>
                <a:ext uri="{35155182-B16C-46BC-9424-99874614C6A1}">
                  <wpsdc:indentchars xmlns:wpsdc="http://www.wps.cn/officeDocument/2017/drawingmlCustomData" val="200" checksum="4158780845"/>
                </a:ext>
              </a:extLst>
            </a:pPr>
            <a:r>
              <a:rPr sz="2400"/>
              <a:t>总之，罗尔斯认为平等是公平的最重要标准，所有的社会资源都应该被平等地分配，除非某些不平等的分配有利于最少受惠者。因此实现公平最重要的方法，一是在做决定前使人们处于“无知之幕”之后，二是通过分配的再调整，对处境不利者实施补偿。 </a:t>
            </a:r>
            <a:endParaRPr sz="24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948690" y="33972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专题四 教育公平</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flipV="1">
            <a:off x="819150" y="846455"/>
            <a:ext cx="3024000" cy="635"/>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29845" y="1619885"/>
            <a:ext cx="9297670" cy="3192145"/>
          </a:xfrm>
          <a:prstGeom prst="rect">
            <a:avLst/>
          </a:prstGeom>
          <a:noFill/>
        </p:spPr>
        <p:txBody>
          <a:bodyPr wrap="square" rtlCol="0">
            <a:spAutoFit/>
          </a:bodyPr>
          <a:p>
            <a:pPr marL="342900" indent="609600" algn="just" latinLnBrk="0">
              <a:lnSpc>
                <a:spcPct val="140000"/>
              </a:lnSpc>
              <a:buFont typeface="Arial" panose="020B0604020202020204" pitchFamily="34" charset="0"/>
              <a:buNone/>
              <a:extLst>
                <a:ext uri="{35155182-B16C-46BC-9424-99874614C6A1}">
                  <wpsdc:indentchars xmlns:wpsdc="http://www.wps.cn/officeDocument/2017/drawingmlCustomData" val="200" checksum="4158780845"/>
                </a:ext>
              </a:extLst>
            </a:pPr>
            <a:r>
              <a:rPr sz="2400">
                <a:sym typeface="+mn-ea"/>
              </a:rPr>
              <a:t>诺奇克认为国家是</a:t>
            </a:r>
            <a:r>
              <a:rPr lang="zh-CN" sz="2400">
                <a:sym typeface="+mn-ea"/>
              </a:rPr>
              <a:t>从</a:t>
            </a:r>
            <a:r>
              <a:rPr lang="en-US" altLang="zh-CN" sz="2400">
                <a:sym typeface="+mn-ea"/>
              </a:rPr>
              <a:t>“</a:t>
            </a:r>
            <a:r>
              <a:rPr lang="zh-CN" altLang="en-US" sz="2400">
                <a:sym typeface="+mn-ea"/>
              </a:rPr>
              <a:t>保护性社团</a:t>
            </a:r>
            <a:r>
              <a:rPr lang="en-US" altLang="zh-CN" sz="2400">
                <a:sym typeface="+mn-ea"/>
              </a:rPr>
              <a:t>”</a:t>
            </a:r>
            <a:r>
              <a:rPr lang="zh-CN" altLang="en-US" sz="2400">
                <a:sym typeface="+mn-ea"/>
              </a:rPr>
              <a:t>到</a:t>
            </a:r>
            <a:r>
              <a:rPr lang="en-US" altLang="zh-CN" sz="2400">
                <a:sym typeface="+mn-ea"/>
              </a:rPr>
              <a:t>“</a:t>
            </a:r>
            <a:r>
              <a:rPr lang="zh-CN" altLang="en-US" sz="2400">
                <a:sym typeface="+mn-ea"/>
              </a:rPr>
              <a:t>最弱意义上的国家</a:t>
            </a:r>
            <a:r>
              <a:rPr lang="en-US" altLang="zh-CN" sz="2400">
                <a:sym typeface="+mn-ea"/>
              </a:rPr>
              <a:t>”</a:t>
            </a:r>
            <a:r>
              <a:rPr sz="2400">
                <a:sym typeface="+mn-ea"/>
              </a:rPr>
              <a:t>自然诞生的，它的权利应被限制在最小的程度上。诺奇克的公平原则是建立在人的个人权利不受侵害，严格限制国家干预的基础上的，国家只应该制定基本的法律规范保护人民的安全即可，而不能通过强制手段调整因天赋而造成的人与人之间的收入与财富差别，否则将有损于个人的自由， 构成对个人权利的侵犯。</a:t>
            </a:r>
            <a:endParaRPr sz="2400">
              <a:sym typeface="+mn-ea"/>
            </a:endParaRPr>
          </a:p>
        </p:txBody>
      </p:sp>
      <p:pic>
        <p:nvPicPr>
          <p:cNvPr id="4" name="图片 3"/>
          <p:cNvPicPr>
            <a:picLocks noChangeAspect="1"/>
          </p:cNvPicPr>
          <p:nvPr/>
        </p:nvPicPr>
        <p:blipFill>
          <a:blip r:embed="rId1"/>
          <a:srcRect l="7582" t="2636" r="21098"/>
          <a:stretch>
            <a:fillRect/>
          </a:stretch>
        </p:blipFill>
        <p:spPr>
          <a:xfrm>
            <a:off x="9629775" y="1832610"/>
            <a:ext cx="2364740" cy="276669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948690" y="325120"/>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专题四 教育公平</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flipV="1">
            <a:off x="819150" y="846455"/>
            <a:ext cx="3024000" cy="635"/>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267970" y="1379855"/>
            <a:ext cx="9665970" cy="4742815"/>
          </a:xfrm>
          <a:prstGeom prst="rect">
            <a:avLst/>
          </a:prstGeom>
          <a:noFill/>
        </p:spPr>
        <p:txBody>
          <a:bodyPr wrap="square" rtlCol="0">
            <a:spAutoFit/>
          </a:bodyPr>
          <a:p>
            <a:pPr marL="342900" indent="0" algn="just" latinLnBrk="0">
              <a:lnSpc>
                <a:spcPct val="140000"/>
              </a:lnSpc>
              <a:buFont typeface="Arial" panose="020B0604020202020204" pitchFamily="34" charset="0"/>
              <a:buNone/>
            </a:pPr>
            <a:r>
              <a:rPr lang="en-US" sz="2400">
                <a:sym typeface="+mn-ea"/>
              </a:rPr>
              <a:t>        </a:t>
            </a:r>
            <a:r>
              <a:rPr sz="2400">
                <a:sym typeface="+mn-ea"/>
              </a:rPr>
              <a:t>麦金太尔从人类相互依赖的关系出发，提出构建一种能够让每个人都充分发表个人意见的共同体以实现公平</a:t>
            </a:r>
            <a:r>
              <a:rPr lang="zh-CN" sz="2400">
                <a:sym typeface="+mn-ea"/>
              </a:rPr>
              <a:t>，此共同体</a:t>
            </a:r>
            <a:r>
              <a:rPr lang="zh-CN" sz="2400">
                <a:sym typeface="+mn-ea"/>
              </a:rPr>
              <a:t>有以下</a:t>
            </a:r>
            <a:r>
              <a:rPr sz="2400">
                <a:sym typeface="+mn-ea"/>
              </a:rPr>
              <a:t>几个特征</a:t>
            </a:r>
            <a:r>
              <a:rPr lang="zh-CN" sz="2400">
                <a:sym typeface="+mn-ea"/>
              </a:rPr>
              <a:t>：</a:t>
            </a:r>
            <a:endParaRPr lang="zh-CN" sz="2400">
              <a:sym typeface="+mn-ea"/>
            </a:endParaRPr>
          </a:p>
          <a:p>
            <a:pPr marL="342900" indent="609600" algn="just" latinLnBrk="0">
              <a:lnSpc>
                <a:spcPct val="140000"/>
              </a:lnSpc>
              <a:buFont typeface="Arial" panose="020B0604020202020204" pitchFamily="34" charset="0"/>
              <a:buNone/>
              <a:extLst>
                <a:ext uri="{35155182-B16C-46BC-9424-99874614C6A1}">
                  <wpsdc:indentchars xmlns:wpsdc="http://www.wps.cn/officeDocument/2017/drawingmlCustomData" val="200" checksum="4158780845"/>
                </a:ext>
              </a:extLst>
            </a:pPr>
            <a:r>
              <a:rPr sz="2400">
                <a:sym typeface="+mn-ea"/>
              </a:rPr>
              <a:t>首先，所有共同体成员都能参与政治事务的审议与决定。</a:t>
            </a:r>
            <a:endParaRPr sz="2400">
              <a:sym typeface="+mn-ea"/>
            </a:endParaRPr>
          </a:p>
          <a:p>
            <a:pPr marL="342900" indent="609600" algn="just" latinLnBrk="0">
              <a:lnSpc>
                <a:spcPct val="140000"/>
              </a:lnSpc>
              <a:buFont typeface="Arial" panose="020B0604020202020204" pitchFamily="34" charset="0"/>
              <a:buNone/>
              <a:extLst>
                <a:ext uri="{35155182-B16C-46BC-9424-99874614C6A1}">
                  <wpsdc:indentchars xmlns:wpsdc="http://www.wps.cn/officeDocument/2017/drawingmlCustomData" val="200" checksum="4158780845"/>
                </a:ext>
              </a:extLst>
            </a:pPr>
            <a:r>
              <a:rPr sz="2400">
                <a:sym typeface="+mn-ea"/>
              </a:rPr>
              <a:t>其次，共同体内部的分配应该按照公平的规范来进行，对于不同类型的人应该实行不同的分配原则。他将人分为两种类型，</a:t>
            </a:r>
            <a:r>
              <a:rPr lang="zh-CN" sz="2400">
                <a:sym typeface="+mn-ea"/>
              </a:rPr>
              <a:t>一</a:t>
            </a:r>
            <a:r>
              <a:rPr sz="2400">
                <a:sym typeface="+mn-ea"/>
              </a:rPr>
              <a:t>类是独立者</a:t>
            </a:r>
            <a:r>
              <a:rPr lang="zh-CN" sz="2400">
                <a:sym typeface="+mn-ea"/>
              </a:rPr>
              <a:t>，</a:t>
            </a:r>
            <a:r>
              <a:rPr sz="2400">
                <a:sym typeface="+mn-ea"/>
              </a:rPr>
              <a:t>按劳分配</a:t>
            </a:r>
            <a:r>
              <a:rPr lang="zh-CN" sz="2400">
                <a:sym typeface="+mn-ea"/>
              </a:rPr>
              <a:t>；</a:t>
            </a:r>
            <a:r>
              <a:rPr sz="2400">
                <a:sym typeface="+mn-ea"/>
              </a:rPr>
              <a:t>另一类是依赖者，</a:t>
            </a:r>
            <a:r>
              <a:rPr lang="zh-CN" sz="2400">
                <a:sym typeface="+mn-ea"/>
              </a:rPr>
              <a:t>按需分配</a:t>
            </a:r>
            <a:r>
              <a:rPr sz="2400">
                <a:sym typeface="+mn-ea"/>
              </a:rPr>
              <a:t>。</a:t>
            </a:r>
            <a:endParaRPr sz="2400">
              <a:sym typeface="+mn-ea"/>
            </a:endParaRPr>
          </a:p>
          <a:p>
            <a:pPr marL="342900" indent="609600" algn="just" latinLnBrk="0">
              <a:lnSpc>
                <a:spcPct val="140000"/>
              </a:lnSpc>
              <a:buFont typeface="Arial" panose="020B0604020202020204" pitchFamily="34" charset="0"/>
              <a:buNone/>
              <a:extLst>
                <a:ext uri="{35155182-B16C-46BC-9424-99874614C6A1}">
                  <wpsdc:indentchars xmlns:wpsdc="http://www.wps.cn/officeDocument/2017/drawingmlCustomData" val="200" checksum="4158780845"/>
                </a:ext>
              </a:extLst>
            </a:pPr>
            <a:r>
              <a:rPr sz="2400">
                <a:sym typeface="+mn-ea"/>
              </a:rPr>
              <a:t>再次，在共同体的政治结构中，应该有一种依赖者的代表机制，能够替那些不能表达自己观点的人发表意见。</a:t>
            </a:r>
            <a:endParaRPr sz="2400">
              <a:sym typeface="+mn-ea"/>
            </a:endParaRPr>
          </a:p>
        </p:txBody>
      </p:sp>
      <p:pic>
        <p:nvPicPr>
          <p:cNvPr id="3" name="图片 2"/>
          <p:cNvPicPr>
            <a:picLocks noChangeAspect="1"/>
          </p:cNvPicPr>
          <p:nvPr/>
        </p:nvPicPr>
        <p:blipFill>
          <a:blip r:embed="rId1"/>
          <a:stretch>
            <a:fillRect/>
          </a:stretch>
        </p:blipFill>
        <p:spPr>
          <a:xfrm>
            <a:off x="9553575" y="1609725"/>
            <a:ext cx="2552700" cy="363855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948690" y="33972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专题四 教育公平</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flipV="1">
            <a:off x="819150" y="846455"/>
            <a:ext cx="3024000" cy="635"/>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41910" y="1540510"/>
            <a:ext cx="11842750" cy="4742815"/>
          </a:xfrm>
          <a:prstGeom prst="rect">
            <a:avLst/>
          </a:prstGeom>
          <a:noFill/>
        </p:spPr>
        <p:txBody>
          <a:bodyPr wrap="square" rtlCol="0">
            <a:spAutoFit/>
          </a:bodyPr>
          <a:p>
            <a:pPr marL="342900" indent="609600" algn="just" latinLnBrk="0">
              <a:lnSpc>
                <a:spcPct val="140000"/>
              </a:lnSpc>
              <a:buFont typeface="Arial" panose="020B0604020202020204" pitchFamily="34" charset="0"/>
              <a:buNone/>
              <a:extLst>
                <a:ext uri="{35155182-B16C-46BC-9424-99874614C6A1}">
                  <wpsdc:indentchars xmlns:wpsdc="http://www.wps.cn/officeDocument/2017/drawingmlCustomData" val="200" checksum="4158780845"/>
                </a:ext>
              </a:extLst>
            </a:pPr>
            <a:r>
              <a:rPr sz="2400"/>
              <a:t>马克思</a:t>
            </a:r>
            <a:r>
              <a:rPr lang="zh-CN" sz="2400"/>
              <a:t>认为</a:t>
            </a:r>
            <a:r>
              <a:rPr sz="2400"/>
              <a:t>，</a:t>
            </a:r>
            <a:r>
              <a:rPr lang="zh-CN" sz="2400"/>
              <a:t>资产阶级</a:t>
            </a:r>
            <a:r>
              <a:rPr sz="2400"/>
              <a:t>按照劳动者的劳动来相应地进行平等的分配，实际上只是一种形式上的公平，</a:t>
            </a:r>
            <a:r>
              <a:rPr lang="zh-CN" sz="2400"/>
              <a:t>会造成</a:t>
            </a:r>
            <a:r>
              <a:rPr sz="2400"/>
              <a:t>分配差异的拉大。</a:t>
            </a:r>
            <a:endParaRPr sz="2400"/>
          </a:p>
          <a:p>
            <a:pPr marL="342900" indent="609600" algn="just" latinLnBrk="0">
              <a:lnSpc>
                <a:spcPct val="140000"/>
              </a:lnSpc>
              <a:buFont typeface="Arial" panose="020B0604020202020204" pitchFamily="34" charset="0"/>
              <a:buNone/>
              <a:extLst>
                <a:ext uri="{35155182-B16C-46BC-9424-99874614C6A1}">
                  <wpsdc:indentchars xmlns:wpsdc="http://www.wps.cn/officeDocument/2017/drawingmlCustomData" val="200" checksum="4158780845"/>
                </a:ext>
              </a:extLst>
            </a:pPr>
            <a:r>
              <a:rPr sz="2400">
                <a:sym typeface="+mn-ea"/>
              </a:rPr>
              <a:t>真正公平的实现只能在社会主义社会实现，</a:t>
            </a:r>
            <a:r>
              <a:rPr lang="zh-CN" sz="2400">
                <a:sym typeface="+mn-ea"/>
              </a:rPr>
              <a:t>在</a:t>
            </a:r>
            <a:r>
              <a:rPr sz="2400">
                <a:sym typeface="+mn-ea"/>
              </a:rPr>
              <a:t>社会主义初级阶段实现真正的公平，就既需要保证过程的公平，也需要充分体现起点的公平和结果的公平，</a:t>
            </a:r>
            <a:r>
              <a:rPr lang="zh-CN" sz="2400">
                <a:sym typeface="+mn-ea"/>
              </a:rPr>
              <a:t>可以</a:t>
            </a:r>
            <a:r>
              <a:rPr sz="2400">
                <a:sym typeface="+mn-ea"/>
              </a:rPr>
              <a:t>通过三次分配的形式加以落实</a:t>
            </a:r>
            <a:r>
              <a:rPr lang="zh-CN" sz="2400">
                <a:sym typeface="+mn-ea"/>
              </a:rPr>
              <a:t>：</a:t>
            </a:r>
            <a:endParaRPr lang="zh-CN" sz="2400">
              <a:sym typeface="+mn-ea"/>
            </a:endParaRPr>
          </a:p>
          <a:p>
            <a:pPr marL="342900" indent="609600" algn="just" latinLnBrk="0">
              <a:lnSpc>
                <a:spcPct val="140000"/>
              </a:lnSpc>
              <a:buFont typeface="Arial" panose="020B0604020202020204" pitchFamily="34" charset="0"/>
              <a:buNone/>
              <a:extLst>
                <a:ext uri="{35155182-B16C-46BC-9424-99874614C6A1}">
                  <wpsdc:indentchars xmlns:wpsdc="http://www.wps.cn/officeDocument/2017/drawingmlCustomData" val="200" checksum="4158780845"/>
                </a:ext>
              </a:extLst>
            </a:pPr>
            <a:r>
              <a:rPr sz="2400"/>
              <a:t>第一次分配按照贡献大小是应当的，实行按劳分配</a:t>
            </a:r>
            <a:r>
              <a:rPr lang="zh-CN" sz="2400"/>
              <a:t>；</a:t>
            </a:r>
            <a:r>
              <a:rPr sz="2400"/>
              <a:t>第二次分配以公平为出发点，政府通过税收、政策、法律等措施调节各收入主体分配的过程，也是对要素收入的再次调节过程</a:t>
            </a:r>
            <a:r>
              <a:rPr lang="zh-CN" sz="2400"/>
              <a:t>；</a:t>
            </a:r>
            <a:r>
              <a:rPr sz="2400"/>
              <a:t>第三次分配是强制性地让先富起来的人承担其社会责任，国家通过立法、税收等方式明确富人的社会责任</a:t>
            </a:r>
            <a:r>
              <a:rPr lang="zh-CN" sz="2400"/>
              <a:t>。</a:t>
            </a:r>
            <a:endParaRPr lang="zh-CN" sz="2400"/>
          </a:p>
        </p:txBody>
      </p:sp>
      <p:sp>
        <p:nvSpPr>
          <p:cNvPr id="20" name="文本框 19"/>
          <p:cNvSpPr txBox="1"/>
          <p:nvPr/>
        </p:nvSpPr>
        <p:spPr>
          <a:xfrm>
            <a:off x="-27305" y="889635"/>
            <a:ext cx="4437380" cy="650875"/>
          </a:xfrm>
          <a:prstGeom prst="rect">
            <a:avLst/>
          </a:prstGeom>
          <a:noFill/>
        </p:spPr>
        <p:txBody>
          <a:bodyPr wrap="none" rtlCol="0" anchor="t">
            <a:spAutoFit/>
          </a:bodyPr>
          <a:p>
            <a:pPr marL="342900" algn="just" defTabSz="914400" eaLnBrk="1" hangingPunct="1">
              <a:lnSpc>
                <a:spcPct val="130000"/>
              </a:lnSpc>
              <a:buFont typeface="Wingdings" panose="05000000000000000000" charset="0"/>
            </a:pPr>
            <a:r>
              <a:rPr lang="zh-CN" altLang="en-US" sz="2800">
                <a:latin typeface="+mn-lt"/>
                <a:ea typeface="+mn-ea"/>
                <a:sym typeface="+mn-ea"/>
              </a:rPr>
              <a:t>（三）</a:t>
            </a:r>
            <a:r>
              <a:rPr lang="zh-CN" sz="2800">
                <a:latin typeface="+mn-lt"/>
                <a:ea typeface="+mn-ea"/>
                <a:sym typeface="+mn-ea"/>
              </a:rPr>
              <a:t>马克思主义公平观</a:t>
            </a:r>
            <a:endParaRPr lang="zh-CN" sz="2800">
              <a:latin typeface="+mn-lt"/>
              <a:ea typeface="+mn-ea"/>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1046480" y="32575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专题一 教育学的学科立场</a:t>
            </a:r>
            <a:endParaRPr lang="zh-CN" altLang="en-US" sz="2800" b="1" dirty="0">
              <a:solidFill>
                <a:schemeClr val="tx1">
                  <a:lumMod val="50000"/>
                  <a:lumOff val="50000"/>
                </a:schemeClr>
              </a:solidFill>
              <a:latin typeface="Agency FB" panose="020B0503020202020204" pitchFamily="34" charset="0"/>
            </a:endParaRPr>
          </a:p>
        </p:txBody>
      </p:sp>
      <p:sp>
        <p:nvSpPr>
          <p:cNvPr id="2" name="文本框 1"/>
          <p:cNvSpPr txBox="1"/>
          <p:nvPr/>
        </p:nvSpPr>
        <p:spPr>
          <a:xfrm>
            <a:off x="491490" y="2423160"/>
            <a:ext cx="7895590" cy="3994785"/>
          </a:xfrm>
          <a:prstGeom prst="rect">
            <a:avLst/>
          </a:prstGeom>
          <a:noFill/>
        </p:spPr>
        <p:txBody>
          <a:bodyPr wrap="square" rtlCol="0">
            <a:spAutoFit/>
          </a:bodyPr>
          <a:p>
            <a:pPr marL="0" indent="0" algn="just" latinLnBrk="0">
              <a:lnSpc>
                <a:spcPct val="130000"/>
              </a:lnSpc>
              <a:spcAft>
                <a:spcPts val="1200"/>
              </a:spcAft>
              <a:buFont typeface="Arial" panose="020B0604020202020204" pitchFamily="34" charset="0"/>
              <a:buNone/>
            </a:pPr>
            <a:r>
              <a:rPr lang="zh-CN" altLang="en-US" sz="3600" b="1"/>
              <a:t>捷克教育家夸美纽斯（1592</a:t>
            </a:r>
            <a:r>
              <a:rPr lang="en-US" altLang="zh-CN" sz="3600" b="1"/>
              <a:t>—</a:t>
            </a:r>
            <a:r>
              <a:rPr lang="zh-CN" altLang="en-US" sz="3600" b="1"/>
              <a:t>1670）</a:t>
            </a:r>
            <a:endParaRPr lang="zh-CN" altLang="en-US" sz="3200" b="1"/>
          </a:p>
          <a:p>
            <a:pPr indent="-711200" algn="just" latinLnBrk="0">
              <a:lnSpc>
                <a:spcPct val="130000"/>
              </a:lnSpc>
              <a:spcBef>
                <a:spcPts val="600"/>
              </a:spcBef>
              <a:spcAft>
                <a:spcPts val="1200"/>
              </a:spcAft>
              <a:extLst>
                <a:ext uri="{35155182-B16C-46BC-9424-99874614C6A1}">
                  <wpsdc:indentchars xmlns:wpsdc="http://www.wps.cn/officeDocument/2017/drawingmlCustomData" val="-200" checksum="3603601876"/>
                </a:ext>
              </a:extLst>
            </a:pPr>
            <a:r>
              <a:rPr lang="zh-CN" altLang="en-US" sz="2800" b="1"/>
              <a:t>贡献：</a:t>
            </a:r>
            <a:r>
              <a:rPr lang="zh-CN" altLang="en-US" sz="2800"/>
              <a:t>在著作《大教学论》中将教学作为教育学的核心加以论述，为教育学伺候的发展指明了正确的方向。</a:t>
            </a:r>
            <a:endParaRPr lang="zh-CN" altLang="en-US" sz="2800"/>
          </a:p>
          <a:p>
            <a:pPr indent="-711200" algn="just" latinLnBrk="0">
              <a:lnSpc>
                <a:spcPct val="130000"/>
              </a:lnSpc>
              <a:spcAft>
                <a:spcPts val="1200"/>
              </a:spcAft>
              <a:extLst>
                <a:ext uri="{35155182-B16C-46BC-9424-99874614C6A1}">
                  <wpsdc:indentchars xmlns:wpsdc="http://www.wps.cn/officeDocument/2017/drawingmlCustomData" val="-200" checksum="3603601876"/>
                </a:ext>
              </a:extLst>
            </a:pPr>
            <a:r>
              <a:rPr lang="zh-CN" altLang="en-US" sz="2800" b="1"/>
              <a:t>不足：</a:t>
            </a:r>
            <a:r>
              <a:rPr lang="zh-CN" altLang="en-US" sz="2800"/>
              <a:t>将教育原理建立在先验的理性思辨与类比推理的基础上。</a:t>
            </a:r>
            <a:endParaRPr lang="zh-CN" altLang="en-US" sz="2800"/>
          </a:p>
        </p:txBody>
      </p:sp>
      <p:cxnSp>
        <p:nvCxnSpPr>
          <p:cNvPr id="7" name="直接箭头连接符 6"/>
          <p:cNvCxnSpPr/>
          <p:nvPr/>
        </p:nvCxnSpPr>
        <p:spPr>
          <a:xfrm>
            <a:off x="819150" y="847090"/>
            <a:ext cx="4536000" cy="0"/>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pic>
        <p:nvPicPr>
          <p:cNvPr id="3" name="图片 2"/>
          <p:cNvPicPr>
            <a:picLocks noChangeAspect="1"/>
          </p:cNvPicPr>
          <p:nvPr/>
        </p:nvPicPr>
        <p:blipFill>
          <a:blip r:embed="rId1"/>
          <a:stretch>
            <a:fillRect/>
          </a:stretch>
        </p:blipFill>
        <p:spPr>
          <a:xfrm>
            <a:off x="8712200" y="2262505"/>
            <a:ext cx="3139440" cy="3687445"/>
          </a:xfrm>
          <a:prstGeom prst="rect">
            <a:avLst/>
          </a:prstGeom>
        </p:spPr>
      </p:pic>
      <p:sp>
        <p:nvSpPr>
          <p:cNvPr id="4" name="文本框 3"/>
          <p:cNvSpPr txBox="1"/>
          <p:nvPr/>
        </p:nvSpPr>
        <p:spPr>
          <a:xfrm>
            <a:off x="819150" y="893445"/>
            <a:ext cx="5165090" cy="1568450"/>
          </a:xfrm>
          <a:prstGeom prst="rect">
            <a:avLst/>
          </a:prstGeom>
          <a:noFill/>
        </p:spPr>
        <p:txBody>
          <a:bodyPr wrap="square" rtlCol="0">
            <a:spAutoFit/>
          </a:bodyPr>
          <a:p>
            <a:pPr latinLnBrk="0">
              <a:lnSpc>
                <a:spcPct val="150000"/>
              </a:lnSpc>
            </a:pPr>
            <a:r>
              <a:rPr lang="zh-CN" altLang="en-US" sz="3200" b="1">
                <a:gradFill>
                  <a:gsLst>
                    <a:gs pos="21000">
                      <a:srgbClr val="53575C"/>
                    </a:gs>
                    <a:gs pos="88000">
                      <a:srgbClr val="C5C7CA"/>
                    </a:gs>
                  </a:gsLst>
                  <a:lin ang="5400000"/>
                </a:gradFill>
                <a:effectLst/>
                <a:latin typeface="楷体" panose="02010609060101010101" charset="-122"/>
                <a:ea typeface="楷体" panose="02010609060101010101" charset="-122"/>
              </a:rPr>
              <a:t>教育学学科发展史</a:t>
            </a:r>
            <a:endParaRPr lang="zh-CN" altLang="en-US" sz="3200" b="1">
              <a:gradFill>
                <a:gsLst>
                  <a:gs pos="21000">
                    <a:srgbClr val="53575C"/>
                  </a:gs>
                  <a:gs pos="88000">
                    <a:srgbClr val="C5C7CA"/>
                  </a:gs>
                </a:gsLst>
                <a:lin ang="5400000"/>
              </a:gradFill>
              <a:effectLst/>
              <a:latin typeface="楷体" panose="02010609060101010101" charset="-122"/>
              <a:ea typeface="楷体" panose="02010609060101010101" charset="-122"/>
            </a:endParaRPr>
          </a:p>
          <a:p>
            <a:pPr marL="457200" indent="-457200" latinLnBrk="0">
              <a:lnSpc>
                <a:spcPct val="150000"/>
              </a:lnSpc>
              <a:buFont typeface="Arial" panose="020B0604020202020204" pitchFamily="34" charset="0"/>
              <a:buChar char="•"/>
            </a:pPr>
            <a:r>
              <a:rPr lang="zh-CN" altLang="en-US" sz="2800">
                <a:latin typeface="楷体" panose="02010609060101010101" charset="-122"/>
                <a:ea typeface="楷体" panose="02010609060101010101" charset="-122"/>
              </a:rPr>
              <a:t>两位代表性教育家</a:t>
            </a:r>
            <a:r>
              <a:rPr lang="zh-CN" altLang="en-US" sz="3200">
                <a:latin typeface="楷体" panose="02010609060101010101" charset="-122"/>
                <a:ea typeface="楷体" panose="02010609060101010101" charset="-122"/>
              </a:rPr>
              <a:t>：</a:t>
            </a:r>
            <a:endParaRPr lang="zh-CN" altLang="en-US" sz="3200">
              <a:latin typeface="楷体" panose="02010609060101010101" charset="-122"/>
              <a:ea typeface="楷体" panose="02010609060101010101"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9"/>
          <p:cNvSpPr/>
          <p:nvPr/>
        </p:nvSpPr>
        <p:spPr>
          <a:xfrm>
            <a:off x="461645" y="368935"/>
            <a:ext cx="9160820" cy="773430"/>
          </a:xfrm>
          <a:prstGeom prst="roundRect">
            <a:avLst>
              <a:gd name="adj" fmla="val 50000"/>
            </a:avLst>
          </a:prstGeom>
          <a:solidFill>
            <a:srgbClr val="F4EDD1"/>
          </a:solidFill>
          <a:ln w="12700" cap="flat" cmpd="sng" algn="ctr">
            <a:noFill/>
            <a:prstDash val="solid"/>
            <a:miter lim="800000"/>
          </a:ln>
          <a:effectLst>
            <a:outerShdw blurRad="254000" dist="63500" dir="5400000" algn="t" rotWithShape="0">
              <a:sysClr val="windowText" lastClr="000000">
                <a:lumMod val="85000"/>
                <a:lumOff val="15000"/>
                <a:alpha val="40000"/>
              </a:sysClr>
            </a:outerShdw>
          </a:effectLst>
        </p:spPr>
        <p:txBody>
          <a:bodyPr rtlCol="0" anchor="ctr"/>
          <a:lstStyle/>
          <a:p>
            <a:pPr marL="0" marR="0" lvl="0" indent="0" algn="l" defTabSz="914400" eaLnBrk="1" fontAlgn="auto" latinLnBrk="0" hangingPunct="1">
              <a:lnSpc>
                <a:spcPct val="100000"/>
              </a:lnSpc>
              <a:spcBef>
                <a:spcPts val="0"/>
              </a:spcBef>
              <a:spcAft>
                <a:spcPts val="0"/>
              </a:spcAft>
              <a:buClrTx/>
              <a:buSzTx/>
              <a:buFontTx/>
              <a:buNone/>
              <a:defRPr/>
            </a:pPr>
            <a:r>
              <a:rPr kumimoji="0" lang="zh-CN" sz="4000" b="1" i="0" u="none" strike="noStrike" kern="0" cap="none" spc="0" normalizeH="0" baseline="0" noProof="0" dirty="0">
                <a:ln>
                  <a:noFill/>
                </a:ln>
                <a:solidFill>
                  <a:schemeClr val="tx1">
                    <a:lumMod val="75000"/>
                    <a:lumOff val="25000"/>
                  </a:schemeClr>
                </a:solidFill>
                <a:effectLst/>
                <a:uLnTx/>
                <a:uFillTx/>
                <a:latin typeface="HelveticaNeue light" panose="00000400000000000000" pitchFamily="2" charset="0"/>
                <a:cs typeface="Segoe UI" panose="020B0502040204020203" pitchFamily="34" charset="0"/>
              </a:rPr>
              <a:t>二、</a:t>
            </a:r>
            <a:r>
              <a:rPr lang="zh-CN" altLang="en-US" sz="4000" b="1" kern="0" dirty="0">
                <a:solidFill>
                  <a:schemeClr val="tx1">
                    <a:lumMod val="75000"/>
                    <a:lumOff val="25000"/>
                  </a:schemeClr>
                </a:solidFill>
                <a:latin typeface="HelveticaNeue light" panose="00000400000000000000" pitchFamily="2" charset="0"/>
                <a:cs typeface="Segoe UI" panose="020B0502040204020203" pitchFamily="34" charset="0"/>
              </a:rPr>
              <a:t>教育视域中的公平</a:t>
            </a:r>
            <a:endParaRPr kumimoji="0" lang="zh-CN" sz="4000" b="1" i="0" u="none" strike="noStrike" kern="0" cap="none" spc="0" normalizeH="0" baseline="0" noProof="0" dirty="0">
              <a:ln>
                <a:noFill/>
              </a:ln>
              <a:solidFill>
                <a:schemeClr val="tx1">
                  <a:lumMod val="75000"/>
                  <a:lumOff val="25000"/>
                </a:schemeClr>
              </a:solidFill>
              <a:effectLst/>
              <a:uLnTx/>
              <a:uFillTx/>
              <a:latin typeface="HelveticaNeue light" panose="00000400000000000000" pitchFamily="2" charset="0"/>
              <a:cs typeface="Segoe UI" panose="020B0502040204020203" pitchFamily="34" charset="0"/>
            </a:endParaRPr>
          </a:p>
        </p:txBody>
      </p:sp>
      <p:sp>
        <p:nvSpPr>
          <p:cNvPr id="23" name="文本框 22"/>
          <p:cNvSpPr txBox="1"/>
          <p:nvPr/>
        </p:nvSpPr>
        <p:spPr>
          <a:xfrm>
            <a:off x="1126386" y="1876775"/>
            <a:ext cx="9939227" cy="3415030"/>
          </a:xfrm>
          <a:prstGeom prst="rect">
            <a:avLst/>
          </a:prstGeom>
          <a:noFill/>
        </p:spPr>
        <p:txBody>
          <a:bodyPr wrap="square" rtlCol="0">
            <a:spAutoFit/>
          </a:bodyPr>
          <a:lstStyle/>
          <a:p>
            <a:pPr marL="285750" indent="-285750" latinLnBrk="0">
              <a:lnSpc>
                <a:spcPct val="150000"/>
              </a:lnSpc>
              <a:buFont typeface="Wingdings" panose="05000000000000000000" charset="0"/>
              <a:buChar char="Ø"/>
            </a:pPr>
            <a:r>
              <a:rPr lang="zh-CN" altLang="en-US" sz="3600" dirty="0">
                <a:latin typeface="楷体" panose="02010609060101010101" charset="-122"/>
                <a:ea typeface="楷体" panose="02010609060101010101" charset="-122"/>
                <a:cs typeface="楷体" panose="02010609060101010101" charset="-122"/>
              </a:rPr>
              <a:t>（一）教育公平的主要范畴</a:t>
            </a:r>
            <a:endParaRPr lang="zh-CN" altLang="en-US" sz="3600" dirty="0">
              <a:latin typeface="楷体" panose="02010609060101010101" charset="-122"/>
              <a:ea typeface="楷体" panose="02010609060101010101" charset="-122"/>
              <a:cs typeface="楷体" panose="02010609060101010101" charset="-122"/>
            </a:endParaRPr>
          </a:p>
          <a:p>
            <a:pPr marL="285750" indent="-285750" latinLnBrk="0">
              <a:lnSpc>
                <a:spcPct val="150000"/>
              </a:lnSpc>
              <a:buFont typeface="Wingdings" panose="05000000000000000000" charset="0"/>
              <a:buChar char="Ø"/>
            </a:pPr>
            <a:r>
              <a:rPr lang="zh-CN" altLang="en-US" sz="3600" dirty="0">
                <a:latin typeface="楷体" panose="02010609060101010101" charset="-122"/>
                <a:ea typeface="楷体" panose="02010609060101010101" charset="-122"/>
                <a:cs typeface="楷体" panose="02010609060101010101" charset="-122"/>
              </a:rPr>
              <a:t>（二）差异教学</a:t>
            </a:r>
            <a:endParaRPr lang="zh-CN" altLang="en-US" sz="3600" dirty="0">
              <a:latin typeface="楷体" panose="02010609060101010101" charset="-122"/>
              <a:ea typeface="楷体" panose="02010609060101010101" charset="-122"/>
              <a:cs typeface="楷体" panose="02010609060101010101" charset="-122"/>
            </a:endParaRPr>
          </a:p>
          <a:p>
            <a:pPr marL="285750" indent="-285750">
              <a:lnSpc>
                <a:spcPct val="150000"/>
              </a:lnSpc>
              <a:buFont typeface="Wingdings" panose="05000000000000000000" charset="0"/>
              <a:buChar char="Ø"/>
            </a:pPr>
            <a:r>
              <a:rPr lang="zh-CN" altLang="en-US" sz="3600" dirty="0">
                <a:latin typeface="楷体" panose="02010609060101010101" charset="-122"/>
                <a:ea typeface="楷体" panose="02010609060101010101" charset="-122"/>
                <a:cs typeface="楷体" panose="02010609060101010101" charset="-122"/>
              </a:rPr>
              <a:t>（三）乡村教师支持网络的构建</a:t>
            </a:r>
            <a:endParaRPr lang="zh-CN" altLang="en-US" sz="3600" dirty="0">
              <a:latin typeface="楷体" panose="02010609060101010101" charset="-122"/>
              <a:ea typeface="楷体" panose="02010609060101010101" charset="-122"/>
              <a:cs typeface="楷体" panose="02010609060101010101" charset="-122"/>
            </a:endParaRPr>
          </a:p>
          <a:p>
            <a:pPr marL="285750" indent="-285750">
              <a:lnSpc>
                <a:spcPct val="150000"/>
              </a:lnSpc>
              <a:buFont typeface="Wingdings" panose="05000000000000000000" charset="0"/>
              <a:buChar char="Ø"/>
            </a:pPr>
            <a:r>
              <a:rPr lang="zh-CN" altLang="en-US" sz="3600" dirty="0">
                <a:latin typeface="楷体" panose="02010609060101010101" charset="-122"/>
                <a:ea typeface="楷体" panose="02010609060101010101" charset="-122"/>
                <a:cs typeface="楷体" panose="02010609060101010101" charset="-122"/>
              </a:rPr>
              <a:t>（四）教育公平指标体系</a:t>
            </a:r>
            <a:endParaRPr lang="zh-CN" altLang="en-US" sz="3600" dirty="0">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948690" y="33972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专题四 教育公平</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flipV="1">
            <a:off x="819150" y="846455"/>
            <a:ext cx="3024000" cy="635"/>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12700" y="2142490"/>
            <a:ext cx="11807825" cy="4225925"/>
          </a:xfrm>
          <a:prstGeom prst="rect">
            <a:avLst/>
          </a:prstGeom>
          <a:noFill/>
        </p:spPr>
        <p:txBody>
          <a:bodyPr wrap="square" rtlCol="0">
            <a:spAutoFit/>
          </a:bodyPr>
          <a:p>
            <a:pPr marL="342900" indent="609600" algn="just" latinLnBrk="0">
              <a:lnSpc>
                <a:spcPct val="140000"/>
              </a:lnSpc>
              <a:buFont typeface="Arial" panose="020B0604020202020204" pitchFamily="34" charset="0"/>
              <a:buNone/>
              <a:extLst>
                <a:ext uri="{35155182-B16C-46BC-9424-99874614C6A1}">
                  <wpsdc:indentchars xmlns:wpsdc="http://www.wps.cn/officeDocument/2017/drawingmlCustomData" val="200" checksum="4158780845"/>
                </a:ext>
              </a:extLst>
            </a:pPr>
            <a:r>
              <a:rPr sz="2400" b="1"/>
              <a:t>第一，教育政策公平。</a:t>
            </a:r>
            <a:r>
              <a:rPr sz="2400"/>
              <a:t>从交换的角度而言，教育公平遵循的是“等利</a:t>
            </a:r>
            <a:r>
              <a:rPr lang="zh-CN" sz="2400"/>
              <a:t>（</a:t>
            </a:r>
            <a:r>
              <a:rPr sz="2400"/>
              <a:t>害</a:t>
            </a:r>
            <a:r>
              <a:rPr lang="zh-CN" sz="2400"/>
              <a:t>）</a:t>
            </a:r>
            <a:r>
              <a:rPr sz="2400"/>
              <a:t>交换”的原则</a:t>
            </a:r>
            <a:r>
              <a:rPr lang="zh-CN" sz="2400"/>
              <a:t>，尤其是其中的</a:t>
            </a:r>
            <a:r>
              <a:rPr sz="2400"/>
              <a:t>社会交换原则</a:t>
            </a:r>
            <a:r>
              <a:rPr lang="zh-CN" sz="2400"/>
              <a:t>。</a:t>
            </a:r>
            <a:r>
              <a:rPr sz="2400"/>
              <a:t>要想实现教育公平，首先就需要教育领域中各类主体知法懂法</a:t>
            </a:r>
            <a:r>
              <a:rPr lang="zh-CN" sz="2400"/>
              <a:t>：</a:t>
            </a:r>
            <a:endParaRPr lang="zh-CN" sz="2400"/>
          </a:p>
          <a:p>
            <a:pPr marL="685800" indent="609600" algn="just" latinLnBrk="0">
              <a:lnSpc>
                <a:spcPct val="140000"/>
              </a:lnSpc>
              <a:buFont typeface="Arial" panose="020B0604020202020204" pitchFamily="34" charset="0"/>
              <a:buChar char="•"/>
              <a:extLst>
                <a:ext uri="{35155182-B16C-46BC-9424-99874614C6A1}">
                  <wpsdc:indentchars xmlns:wpsdc="http://www.wps.cn/officeDocument/2017/drawingmlCustomData" val="200" checksum="4158780845"/>
                </a:ext>
              </a:extLst>
            </a:pPr>
            <a:r>
              <a:rPr sz="2400"/>
              <a:t>教师应该知法，明确自己的权利和责任，不做违法违规的事情</a:t>
            </a:r>
            <a:r>
              <a:rPr lang="zh-CN" sz="2400"/>
              <a:t>。</a:t>
            </a:r>
            <a:endParaRPr lang="zh-CN" sz="2400"/>
          </a:p>
          <a:p>
            <a:pPr marL="685800" indent="609600" algn="just" latinLnBrk="0">
              <a:lnSpc>
                <a:spcPct val="140000"/>
              </a:lnSpc>
              <a:buFont typeface="Arial" panose="020B0604020202020204" pitchFamily="34" charset="0"/>
              <a:buChar char="•"/>
              <a:extLst>
                <a:ext uri="{35155182-B16C-46BC-9424-99874614C6A1}">
                  <wpsdc:indentchars xmlns:wpsdc="http://www.wps.cn/officeDocument/2017/drawingmlCustomData" val="200" checksum="4158780845"/>
                </a:ext>
              </a:extLst>
            </a:pPr>
            <a:r>
              <a:rPr sz="2400"/>
              <a:t>家长也应该懂法，知晓教师的权责，不随意干扰教师的教学自主权，同时懂得保护自己的孩子免受非法行为的侵害</a:t>
            </a:r>
            <a:r>
              <a:rPr lang="zh-CN" sz="2400"/>
              <a:t>。</a:t>
            </a:r>
            <a:endParaRPr lang="zh-CN" sz="2400"/>
          </a:p>
          <a:p>
            <a:pPr marL="685800" indent="609600" algn="just" latinLnBrk="0">
              <a:lnSpc>
                <a:spcPct val="140000"/>
              </a:lnSpc>
              <a:buFont typeface="Arial" panose="020B0604020202020204" pitchFamily="34" charset="0"/>
              <a:buChar char="•"/>
              <a:extLst>
                <a:ext uri="{35155182-B16C-46BC-9424-99874614C6A1}">
                  <wpsdc:indentchars xmlns:wpsdc="http://www.wps.cn/officeDocument/2017/drawingmlCustomData" val="200" checksum="4158780845"/>
                </a:ext>
              </a:extLst>
            </a:pPr>
            <a:r>
              <a:rPr sz="2400"/>
              <a:t>学生也应该学法，将基本的法律和政策知识纳</a:t>
            </a:r>
            <a:r>
              <a:rPr lang="zh-CN" sz="2400"/>
              <a:t>入</a:t>
            </a:r>
            <a:r>
              <a:rPr sz="2400"/>
              <a:t>学科知识体系，学会保护自己的合法权益。同时尊重他人的权利，从小做一个知法懂法的好学生，好公民。</a:t>
            </a:r>
            <a:endParaRPr sz="2400"/>
          </a:p>
        </p:txBody>
      </p:sp>
      <p:sp>
        <p:nvSpPr>
          <p:cNvPr id="20" name="文本框 19"/>
          <p:cNvSpPr txBox="1"/>
          <p:nvPr/>
        </p:nvSpPr>
        <p:spPr>
          <a:xfrm>
            <a:off x="267970" y="833755"/>
            <a:ext cx="4792980" cy="1210945"/>
          </a:xfrm>
          <a:prstGeom prst="rect">
            <a:avLst/>
          </a:prstGeom>
          <a:noFill/>
        </p:spPr>
        <p:txBody>
          <a:bodyPr wrap="none" rtlCol="0" anchor="t">
            <a:spAutoFit/>
          </a:bodyPr>
          <a:p>
            <a:pPr marL="342900" algn="just" defTabSz="914400" eaLnBrk="1" hangingPunct="1">
              <a:lnSpc>
                <a:spcPct val="130000"/>
              </a:lnSpc>
              <a:buFont typeface="Wingdings" panose="05000000000000000000" charset="0"/>
            </a:pPr>
            <a:r>
              <a:rPr lang="zh-CN" altLang="en-US" sz="2800" b="1">
                <a:latin typeface="+mn-lt"/>
                <a:ea typeface="+mn-ea"/>
                <a:sym typeface="+mn-ea"/>
              </a:rPr>
              <a:t>二、教育视域中的公平</a:t>
            </a:r>
            <a:endParaRPr lang="zh-CN" altLang="en-US" sz="2800" b="1">
              <a:latin typeface="+mn-lt"/>
              <a:ea typeface="+mn-ea"/>
              <a:sym typeface="+mn-ea"/>
            </a:endParaRPr>
          </a:p>
          <a:p>
            <a:pPr marL="342900" algn="just" defTabSz="914400" eaLnBrk="1" hangingPunct="1">
              <a:lnSpc>
                <a:spcPct val="130000"/>
              </a:lnSpc>
              <a:buFont typeface="Wingdings" panose="05000000000000000000" charset="0"/>
            </a:pPr>
            <a:r>
              <a:rPr lang="zh-CN" altLang="en-US" sz="2800">
                <a:latin typeface="+mn-lt"/>
                <a:ea typeface="+mn-ea"/>
                <a:sym typeface="+mn-ea"/>
              </a:rPr>
              <a:t>（一）</a:t>
            </a:r>
            <a:r>
              <a:rPr lang="zh-CN" sz="2800">
                <a:latin typeface="+mn-lt"/>
                <a:ea typeface="+mn-ea"/>
                <a:sym typeface="+mn-ea"/>
              </a:rPr>
              <a:t>教育公平的主要范畴</a:t>
            </a:r>
            <a:endParaRPr lang="zh-CN" sz="2800">
              <a:latin typeface="+mn-lt"/>
              <a:ea typeface="+mn-ea"/>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948690" y="33972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专题四 教育公平</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flipV="1">
            <a:off x="819150" y="846455"/>
            <a:ext cx="3024000" cy="635"/>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361315" y="1367155"/>
            <a:ext cx="11243945" cy="2158365"/>
          </a:xfrm>
          <a:prstGeom prst="rect">
            <a:avLst/>
          </a:prstGeom>
          <a:noFill/>
        </p:spPr>
        <p:txBody>
          <a:bodyPr wrap="square" rtlCol="0">
            <a:spAutoFit/>
          </a:bodyPr>
          <a:p>
            <a:pPr marL="342900" indent="609600" algn="just" latinLnBrk="0">
              <a:lnSpc>
                <a:spcPct val="140000"/>
              </a:lnSpc>
              <a:buFont typeface="Arial" panose="020B0604020202020204" pitchFamily="34" charset="0"/>
              <a:buNone/>
              <a:extLst>
                <a:ext uri="{35155182-B16C-46BC-9424-99874614C6A1}">
                  <wpsdc:indentchars xmlns:wpsdc="http://www.wps.cn/officeDocument/2017/drawingmlCustomData" val="200" checksum="4158780845"/>
                </a:ext>
              </a:extLst>
            </a:pPr>
            <a:r>
              <a:rPr sz="2400"/>
              <a:t>此外</a:t>
            </a:r>
            <a:r>
              <a:rPr lang="zh-CN" sz="2400"/>
              <a:t>，</a:t>
            </a:r>
            <a:r>
              <a:rPr sz="2400"/>
              <a:t>教育法律法规及政策规定等也应该积极贯和补偿公平的原则，通过立法形式对处境不利的教育群体进行适当补偿，如积极推进和细化“两免一补” 政策。加大针对高考和中考招生的“阳光王程”，针对公办高中招收择校生的“三限”政策等。</a:t>
            </a:r>
            <a:endParaRPr sz="24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948690" y="33972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专题四 教育公平</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flipV="1">
            <a:off x="819150" y="846455"/>
            <a:ext cx="3024000" cy="635"/>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98425" y="903605"/>
            <a:ext cx="11591925" cy="5828665"/>
          </a:xfrm>
          <a:prstGeom prst="rect">
            <a:avLst/>
          </a:prstGeom>
          <a:noFill/>
        </p:spPr>
        <p:txBody>
          <a:bodyPr wrap="square" rtlCol="0">
            <a:spAutoFit/>
          </a:bodyPr>
          <a:p>
            <a:pPr marL="342900" indent="609600" algn="just" latinLnBrk="0">
              <a:lnSpc>
                <a:spcPct val="130000"/>
              </a:lnSpc>
              <a:spcBef>
                <a:spcPts val="1200"/>
              </a:spcBef>
              <a:buFont typeface="Arial" panose="020B0604020202020204" pitchFamily="34" charset="0"/>
              <a:buNone/>
              <a:extLst>
                <a:ext uri="{35155182-B16C-46BC-9424-99874614C6A1}">
                  <wpsdc:indentchars xmlns:wpsdc="http://www.wps.cn/officeDocument/2017/drawingmlCustomData" val="200" checksum="4158780845"/>
                </a:ext>
              </a:extLst>
            </a:pPr>
            <a:r>
              <a:rPr sz="2400" b="1"/>
              <a:t>第二，教育资源均衡。</a:t>
            </a:r>
            <a:r>
              <a:rPr sz="2400"/>
              <a:t>教育公平</a:t>
            </a:r>
            <a:r>
              <a:rPr lang="zh-CN" sz="2400"/>
              <a:t>应</a:t>
            </a:r>
            <a:r>
              <a:rPr sz="2400"/>
              <a:t>根据实际情况对处境不利者进行一定的资源补偿 ，即在考虑过程公平的同时，也应考虑起点与结果的公平，必须要解决教育资源不均衡的问题。根据我国教育机会不平等的现状</a:t>
            </a:r>
            <a:r>
              <a:rPr lang="zh-CN" sz="2400"/>
              <a:t>，需</a:t>
            </a:r>
            <a:r>
              <a:rPr sz="2400"/>
              <a:t>在全国范围内大力实施“ 基础教育均衡发展工程”</a:t>
            </a:r>
            <a:r>
              <a:rPr lang="zh-CN" sz="2400"/>
              <a:t>：</a:t>
            </a:r>
            <a:endParaRPr lang="zh-CN" sz="2400"/>
          </a:p>
          <a:p>
            <a:pPr marL="685800" indent="609600" algn="just" latinLnBrk="0">
              <a:lnSpc>
                <a:spcPct val="130000"/>
              </a:lnSpc>
              <a:spcBef>
                <a:spcPts val="1200"/>
              </a:spcBef>
              <a:buFont typeface="Arial" panose="020B0604020202020204" pitchFamily="34" charset="0"/>
              <a:buChar char="•"/>
              <a:extLst>
                <a:ext uri="{35155182-B16C-46BC-9424-99874614C6A1}">
                  <wpsdc:indentchars xmlns:wpsdc="http://www.wps.cn/officeDocument/2017/drawingmlCustomData" val="200" checksum="4158780845"/>
                </a:ext>
              </a:extLst>
            </a:pPr>
            <a:r>
              <a:rPr sz="2400"/>
              <a:t>首先需要加大财政转移支付力度，向教育资源相对薄弱地区倾斜。</a:t>
            </a:r>
            <a:endParaRPr sz="2400"/>
          </a:p>
          <a:p>
            <a:pPr marL="685800" indent="609600" algn="just" latinLnBrk="0">
              <a:lnSpc>
                <a:spcPct val="130000"/>
              </a:lnSpc>
              <a:spcBef>
                <a:spcPts val="1200"/>
              </a:spcBef>
              <a:buFont typeface="Arial" panose="020B0604020202020204" pitchFamily="34" charset="0"/>
              <a:buChar char="•"/>
              <a:extLst>
                <a:ext uri="{35155182-B16C-46BC-9424-99874614C6A1}">
                  <wpsdc:indentchars xmlns:wpsdc="http://www.wps.cn/officeDocument/2017/drawingmlCustomData" val="200" checksum="4158780845"/>
                </a:ext>
              </a:extLst>
            </a:pPr>
            <a:r>
              <a:rPr sz="2400"/>
              <a:t>其次，遵循补偿性原则，进</a:t>
            </a:r>
            <a:r>
              <a:rPr lang="zh-CN" sz="2400"/>
              <a:t>一</a:t>
            </a:r>
            <a:r>
              <a:rPr sz="2400"/>
              <a:t>步深化教育扶贫工作，在加大资助各级各类教育贫困学生力度的同时，充分调动社会组织参与资助贫困学生物质和心理的积极性和主动性</a:t>
            </a:r>
            <a:r>
              <a:rPr lang="zh-CN" sz="2400"/>
              <a:t>。</a:t>
            </a:r>
            <a:endParaRPr lang="zh-CN" sz="2400"/>
          </a:p>
          <a:p>
            <a:pPr marL="685800" indent="609600" algn="just" latinLnBrk="0">
              <a:lnSpc>
                <a:spcPct val="130000"/>
              </a:lnSpc>
              <a:spcBef>
                <a:spcPts val="1200"/>
              </a:spcBef>
              <a:buFont typeface="Arial" panose="020B0604020202020204" pitchFamily="34" charset="0"/>
              <a:buChar char="•"/>
              <a:extLst>
                <a:ext uri="{35155182-B16C-46BC-9424-99874614C6A1}">
                  <wpsdc:indentchars xmlns:wpsdc="http://www.wps.cn/officeDocument/2017/drawingmlCustomData" val="200" checksum="4158780845"/>
                </a:ext>
              </a:extLst>
            </a:pPr>
            <a:r>
              <a:rPr sz="2400"/>
              <a:t>再次，在生源和信息方面，要努力克服少数重点学校教育资源浪费的现象，对条件较差的农村学校</a:t>
            </a:r>
            <a:r>
              <a:rPr lang="zh-CN" sz="2400"/>
              <a:t>予</a:t>
            </a:r>
            <a:r>
              <a:rPr sz="2400"/>
              <a:t>以必要的重点扶持，抓好薄弱中小学校的改造，消除重点与非重点之间、城乡教育之间、区域教育之间的不平等。</a:t>
            </a:r>
            <a:endParaRPr sz="24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948690" y="33972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专题四 教育公平</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flipV="1">
            <a:off x="819150" y="846455"/>
            <a:ext cx="3024000" cy="635"/>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266700" y="1239520"/>
            <a:ext cx="11266805" cy="4379595"/>
          </a:xfrm>
          <a:prstGeom prst="rect">
            <a:avLst/>
          </a:prstGeom>
          <a:noFill/>
        </p:spPr>
        <p:txBody>
          <a:bodyPr wrap="square" rtlCol="0">
            <a:spAutoFit/>
          </a:bodyPr>
          <a:p>
            <a:pPr marL="342900" indent="609600" algn="just" latinLnBrk="0">
              <a:lnSpc>
                <a:spcPct val="140000"/>
              </a:lnSpc>
              <a:spcBef>
                <a:spcPts val="1200"/>
              </a:spcBef>
              <a:buFont typeface="Arial" panose="020B0604020202020204" pitchFamily="34" charset="0"/>
              <a:buNone/>
              <a:extLst>
                <a:ext uri="{35155182-B16C-46BC-9424-99874614C6A1}">
                  <wpsdc:indentchars xmlns:wpsdc="http://www.wps.cn/officeDocument/2017/drawingmlCustomData" val="200" checksum="4158780845"/>
                </a:ext>
              </a:extLst>
            </a:pPr>
            <a:r>
              <a:rPr sz="2400" b="1"/>
              <a:t>第三</a:t>
            </a:r>
            <a:r>
              <a:rPr lang="zh-CN" sz="2400" b="1"/>
              <a:t>，</a:t>
            </a:r>
            <a:r>
              <a:rPr sz="2400" b="1"/>
              <a:t>以信息技术促进教育公平。</a:t>
            </a:r>
            <a:r>
              <a:rPr lang="zh-CN" sz="2400"/>
              <a:t>各级政府学校、应该积极鼓励优秀教师开发信息化教育资源，</a:t>
            </a:r>
            <a:r>
              <a:rPr sz="2400"/>
              <a:t>通过政府购买的方式或资源分享的方式，</a:t>
            </a:r>
            <a:r>
              <a:rPr lang="zh-CN" sz="2400"/>
              <a:t>实现</a:t>
            </a:r>
            <a:r>
              <a:rPr sz="2400"/>
              <a:t>资源共享，解决优质教育资源短缺的问题，保证优质教育资源的可持续供给。教育主管部门应该积极鼓励学校之间通过网络实现资源共享，尤其是优质教师资源的共享，通过录制优秀教师课程，分享优秀教师教案等实现区域间，甚至全国优质课程资源的共享。</a:t>
            </a:r>
            <a:endParaRPr sz="2400"/>
          </a:p>
          <a:p>
            <a:pPr marL="342900" indent="609600" algn="just" latinLnBrk="0">
              <a:lnSpc>
                <a:spcPct val="140000"/>
              </a:lnSpc>
              <a:spcBef>
                <a:spcPts val="1200"/>
              </a:spcBef>
              <a:buFont typeface="Arial" panose="020B0604020202020204" pitchFamily="34" charset="0"/>
              <a:buNone/>
              <a:extLst>
                <a:ext uri="{35155182-B16C-46BC-9424-99874614C6A1}">
                  <wpsdc:indentchars xmlns:wpsdc="http://www.wps.cn/officeDocument/2017/drawingmlCustomData" val="200" checksum="4158780845"/>
                </a:ext>
              </a:extLst>
            </a:pPr>
            <a:r>
              <a:rPr lang="zh-CN" sz="2400"/>
              <a:t>利用互联网和现代数字技术</a:t>
            </a:r>
            <a:r>
              <a:rPr sz="2400"/>
              <a:t>既能保证每位同学都获得优质的教育资源，也能为每位教师提供相互借鉴和学习的机会，促进教师的专业成长。</a:t>
            </a:r>
            <a:endParaRPr sz="24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948690" y="33972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专题四 教育公平</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flipV="1">
            <a:off x="819150" y="846455"/>
            <a:ext cx="3024000" cy="635"/>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0" y="1498600"/>
            <a:ext cx="11807825" cy="4742815"/>
          </a:xfrm>
          <a:prstGeom prst="rect">
            <a:avLst/>
          </a:prstGeom>
          <a:noFill/>
        </p:spPr>
        <p:txBody>
          <a:bodyPr wrap="square" rtlCol="0">
            <a:spAutoFit/>
          </a:bodyPr>
          <a:p>
            <a:pPr marL="342900" indent="609600" algn="just" latinLnBrk="0">
              <a:lnSpc>
                <a:spcPct val="140000"/>
              </a:lnSpc>
              <a:buFont typeface="Arial" panose="020B0604020202020204" pitchFamily="34" charset="0"/>
              <a:buNone/>
              <a:extLst>
                <a:ext uri="{35155182-B16C-46BC-9424-99874614C6A1}">
                  <wpsdc:indentchars xmlns:wpsdc="http://www.wps.cn/officeDocument/2017/drawingmlCustomData" val="200" checksum="4158780845"/>
                </a:ext>
              </a:extLst>
            </a:pPr>
            <a:r>
              <a:rPr sz="2400"/>
              <a:t>教育公平在教学中的落实，既需要考虑给予每个人均等的教育机会，也需要参照每个人智能发展的多样性以及学习风格与方式的差异等因素因材施教</a:t>
            </a:r>
            <a:r>
              <a:rPr lang="zh-CN" sz="2400"/>
              <a:t>。</a:t>
            </a:r>
            <a:endParaRPr lang="zh-CN" sz="2400"/>
          </a:p>
          <a:p>
            <a:pPr marL="342900" indent="609600" algn="just" latinLnBrk="0">
              <a:lnSpc>
                <a:spcPct val="140000"/>
              </a:lnSpc>
              <a:buFont typeface="Arial" panose="020B0604020202020204" pitchFamily="34" charset="0"/>
              <a:buNone/>
              <a:extLst>
                <a:ext uri="{35155182-B16C-46BC-9424-99874614C6A1}">
                  <wpsdc:indentchars xmlns:wpsdc="http://www.wps.cn/officeDocument/2017/drawingmlCustomData" val="200" checksum="4158780845"/>
                </a:ext>
              </a:extLst>
            </a:pPr>
            <a:r>
              <a:rPr lang="zh-CN" sz="2400"/>
              <a:t>从</a:t>
            </a:r>
            <a:r>
              <a:rPr lang="en-US" altLang="zh-CN" sz="2400"/>
              <a:t>20</a:t>
            </a:r>
            <a:r>
              <a:rPr lang="zh-CN" altLang="en-US" sz="2400"/>
              <a:t>世纪</a:t>
            </a:r>
            <a:r>
              <a:rPr lang="en-US" altLang="zh-CN" sz="2400"/>
              <a:t>50</a:t>
            </a:r>
            <a:r>
              <a:rPr lang="zh-CN" altLang="en-US" sz="2400"/>
              <a:t>年代末美国</a:t>
            </a:r>
            <a:r>
              <a:rPr lang="zh-CN" sz="2400"/>
              <a:t>联邦政府通过《国防教育法》，从法律上确认了天才教育的地位。</a:t>
            </a:r>
            <a:endParaRPr lang="zh-CN" sz="2400"/>
          </a:p>
          <a:p>
            <a:pPr marL="342900" indent="609600" algn="just" latinLnBrk="0">
              <a:lnSpc>
                <a:spcPct val="140000"/>
              </a:lnSpc>
              <a:buFont typeface="Arial" panose="020B0604020202020204" pitchFamily="34" charset="0"/>
              <a:buNone/>
              <a:extLst>
                <a:ext uri="{35155182-B16C-46BC-9424-99874614C6A1}">
                  <wpsdc:indentchars xmlns:wpsdc="http://www.wps.cn/officeDocument/2017/drawingmlCustomData" val="200" checksum="4158780845"/>
                </a:ext>
              </a:extLst>
            </a:pPr>
            <a:r>
              <a:rPr lang="zh-CN" sz="2400"/>
              <a:t>1961年， 沃德(Virgil Wa</a:t>
            </a:r>
            <a:r>
              <a:rPr lang="en-US" altLang="zh-CN" sz="2400"/>
              <a:t>r</a:t>
            </a:r>
            <a:r>
              <a:rPr lang="zh-CN" sz="2400"/>
              <a:t>d)提出了“差异教育”概念，主张对在某方面有特殊能力的学生实施区别于一般学生的教育。</a:t>
            </a:r>
            <a:endParaRPr lang="zh-CN" sz="2400"/>
          </a:p>
          <a:p>
            <a:pPr marL="342900" indent="609600" algn="just" latinLnBrk="0">
              <a:lnSpc>
                <a:spcPct val="140000"/>
              </a:lnSpc>
              <a:buFont typeface="Arial" panose="020B0604020202020204" pitchFamily="34" charset="0"/>
              <a:buNone/>
              <a:extLst>
                <a:ext uri="{35155182-B16C-46BC-9424-99874614C6A1}">
                  <wpsdc:indentchars xmlns:wpsdc="http://www.wps.cn/officeDocument/2017/drawingmlCustomData" val="200" checksum="4158780845"/>
                </a:ext>
              </a:extLst>
            </a:pPr>
            <a:r>
              <a:rPr lang="zh-CN" sz="2400"/>
              <a:t>20世纪70年代，随着追求民主、公平浪潮的推进，美国社会大众对天才教育主要集中于少数具有数学和科学才能的学生的做法表示不满。布鲁姆等学者也开始对这种现象进行反思，并提出了有针对性的策略。</a:t>
            </a:r>
            <a:endParaRPr lang="zh-CN" sz="2400"/>
          </a:p>
        </p:txBody>
      </p:sp>
      <p:sp>
        <p:nvSpPr>
          <p:cNvPr id="20" name="文本框 19"/>
          <p:cNvSpPr txBox="1"/>
          <p:nvPr/>
        </p:nvSpPr>
        <p:spPr>
          <a:xfrm>
            <a:off x="367665" y="847725"/>
            <a:ext cx="3014980" cy="650875"/>
          </a:xfrm>
          <a:prstGeom prst="rect">
            <a:avLst/>
          </a:prstGeom>
          <a:noFill/>
        </p:spPr>
        <p:txBody>
          <a:bodyPr wrap="none" rtlCol="0" anchor="t">
            <a:spAutoFit/>
          </a:bodyPr>
          <a:p>
            <a:pPr marL="342900" algn="just" defTabSz="914400" eaLnBrk="1" hangingPunct="1">
              <a:lnSpc>
                <a:spcPct val="130000"/>
              </a:lnSpc>
              <a:buFont typeface="Wingdings" panose="05000000000000000000" charset="0"/>
            </a:pPr>
            <a:r>
              <a:rPr lang="zh-CN" altLang="en-US" sz="2800">
                <a:latin typeface="+mn-lt"/>
                <a:ea typeface="+mn-ea"/>
                <a:sym typeface="+mn-ea"/>
              </a:rPr>
              <a:t>（二）</a:t>
            </a:r>
            <a:r>
              <a:rPr lang="zh-CN" sz="2800">
                <a:latin typeface="+mn-lt"/>
                <a:ea typeface="+mn-ea"/>
                <a:sym typeface="+mn-ea"/>
              </a:rPr>
              <a:t>差异教学</a:t>
            </a:r>
            <a:endParaRPr lang="zh-CN" sz="2800">
              <a:latin typeface="+mn-lt"/>
              <a:ea typeface="+mn-ea"/>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948690" y="33972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专题四 教育公平</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flipV="1">
            <a:off x="819150" y="846455"/>
            <a:ext cx="3024000" cy="635"/>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0" y="1498600"/>
            <a:ext cx="10594975" cy="3709035"/>
          </a:xfrm>
          <a:prstGeom prst="rect">
            <a:avLst/>
          </a:prstGeom>
          <a:noFill/>
        </p:spPr>
        <p:txBody>
          <a:bodyPr wrap="square" rtlCol="0">
            <a:spAutoFit/>
          </a:bodyPr>
          <a:p>
            <a:pPr marL="342900" indent="609600" algn="just" latinLnBrk="0">
              <a:lnSpc>
                <a:spcPct val="140000"/>
              </a:lnSpc>
              <a:buFont typeface="Arial" panose="020B0604020202020204" pitchFamily="34" charset="0"/>
              <a:buNone/>
              <a:extLst>
                <a:ext uri="{35155182-B16C-46BC-9424-99874614C6A1}">
                  <wpsdc:indentchars xmlns:wpsdc="http://www.wps.cn/officeDocument/2017/drawingmlCustomData" val="200" checksum="4158780845"/>
                </a:ext>
              </a:extLst>
            </a:pPr>
            <a:r>
              <a:rPr lang="zh-CN" sz="2400"/>
              <a:t>1975年美国颁布《残障儿童普及教育法》，开启了“回归主流”运动，即让残疾儿童回适应生活。</a:t>
            </a:r>
            <a:endParaRPr lang="zh-CN" sz="2400"/>
          </a:p>
          <a:p>
            <a:pPr marL="342900" indent="609600" algn="just" latinLnBrk="0">
              <a:lnSpc>
                <a:spcPct val="140000"/>
              </a:lnSpc>
              <a:buFont typeface="Arial" panose="020B0604020202020204" pitchFamily="34" charset="0"/>
              <a:buNone/>
              <a:extLst>
                <a:ext uri="{35155182-B16C-46BC-9424-99874614C6A1}">
                  <wpsdc:indentchars xmlns:wpsdc="http://www.wps.cn/officeDocument/2017/drawingmlCustomData" val="200" checksum="4158780845"/>
                </a:ext>
              </a:extLst>
            </a:pPr>
            <a:r>
              <a:rPr lang="zh-CN" sz="2400"/>
              <a:t>1982年加德纳在 《艺术、智能与夫脑：对创造力的认识途径》一书中提出了</a:t>
            </a:r>
            <a:r>
              <a:rPr lang="en-US" altLang="zh-CN" sz="2400"/>
              <a:t>“</a:t>
            </a:r>
            <a:r>
              <a:rPr lang="zh-CN" altLang="en-US" sz="2400"/>
              <a:t>多元智能</a:t>
            </a:r>
            <a:r>
              <a:rPr lang="en-US" altLang="zh-CN" sz="2400"/>
              <a:t>”</a:t>
            </a:r>
            <a:r>
              <a:rPr lang="zh-CN" sz="2400"/>
              <a:t>概念，让人们看到了每个人都有其优势的方面，因此提醒人们在教育过程中针对不同个体的特点实施差异化教学。可见，加德纳的多元智能理论为差异教学的发展奠定了重要的理论基础。</a:t>
            </a:r>
            <a:endParaRPr lang="zh-CN" sz="2400"/>
          </a:p>
          <a:p>
            <a:pPr marL="342900" indent="609600" algn="just" latinLnBrk="0">
              <a:lnSpc>
                <a:spcPct val="140000"/>
              </a:lnSpc>
              <a:buFont typeface="Arial" panose="020B0604020202020204" pitchFamily="34" charset="0"/>
              <a:buNone/>
              <a:extLst>
                <a:ext uri="{35155182-B16C-46BC-9424-99874614C6A1}">
                  <wpsdc:indentchars xmlns:wpsdc="http://www.wps.cn/officeDocument/2017/drawingmlCustomData" val="200" checksum="4158780845"/>
                </a:ext>
              </a:extLst>
            </a:pPr>
            <a:endParaRPr lang="zh-CN" sz="2400"/>
          </a:p>
        </p:txBody>
      </p:sp>
      <p:pic>
        <p:nvPicPr>
          <p:cNvPr id="3" name="图片 2"/>
          <p:cNvPicPr>
            <a:picLocks noChangeAspect="1"/>
          </p:cNvPicPr>
          <p:nvPr/>
        </p:nvPicPr>
        <p:blipFill>
          <a:blip r:embed="rId1"/>
          <a:stretch>
            <a:fillRect/>
          </a:stretch>
        </p:blipFill>
        <p:spPr>
          <a:xfrm>
            <a:off x="9199245" y="4227195"/>
            <a:ext cx="2571750" cy="249555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948690" y="33972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专题四 教育公平</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flipV="1">
            <a:off x="819150" y="846455"/>
            <a:ext cx="3024000" cy="635"/>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0" y="1315085"/>
            <a:ext cx="11807825" cy="4742815"/>
          </a:xfrm>
          <a:prstGeom prst="rect">
            <a:avLst/>
          </a:prstGeom>
          <a:noFill/>
        </p:spPr>
        <p:txBody>
          <a:bodyPr wrap="square" rtlCol="0">
            <a:spAutoFit/>
          </a:bodyPr>
          <a:p>
            <a:pPr marL="342900" indent="609600" algn="just" latinLnBrk="0">
              <a:lnSpc>
                <a:spcPct val="140000"/>
              </a:lnSpc>
              <a:buFont typeface="Arial" panose="020B0604020202020204" pitchFamily="34" charset="0"/>
              <a:buNone/>
              <a:extLst>
                <a:ext uri="{35155182-B16C-46BC-9424-99874614C6A1}">
                  <wpsdc:indentchars xmlns:wpsdc="http://www.wps.cn/officeDocument/2017/drawingmlCustomData" val="200" checksum="4158780845"/>
                </a:ext>
              </a:extLst>
            </a:pPr>
            <a:r>
              <a:rPr lang="zh-CN" sz="2400"/>
              <a:t>1995 年弗吉尼亚大学的汤姆林森在《多元能力课堂中的差异教学》( How to Differentiate Instruction in Mixed Ability Classrooms) 一书中首次提出了在常规课堂中面向所有学生的差异教学，并将差异教学界定为：一种根据学生不同的准备状态、学习风格和兴趣而不断调整变化教学内容和教学进程的教学，它需要教师预先积极地做好教学规划，目的在于保证每一位学生最大限度地实现最有效的学习。</a:t>
            </a:r>
            <a:endParaRPr lang="zh-CN" sz="2400"/>
          </a:p>
          <a:p>
            <a:pPr marL="342900" indent="609600" algn="just" latinLnBrk="0">
              <a:lnSpc>
                <a:spcPct val="140000"/>
              </a:lnSpc>
              <a:buFont typeface="Arial" panose="020B0604020202020204" pitchFamily="34" charset="0"/>
              <a:buNone/>
              <a:extLst>
                <a:ext uri="{35155182-B16C-46BC-9424-99874614C6A1}">
                  <wpsdc:indentchars xmlns:wpsdc="http://www.wps.cn/officeDocument/2017/drawingmlCustomData" val="200" checksum="4158780845"/>
                </a:ext>
              </a:extLst>
            </a:pPr>
            <a:r>
              <a:rPr lang="zh-CN" sz="2400"/>
              <a:t>差异教学不同于当时盛行的个别化教学，差异教学也不是固定的同质分组教学，而是采用弹性分组，以适应学生不同的学习能力。同的分组方式，学生从各种各样的分组安排与学习活动中获得多种经验。</a:t>
            </a:r>
            <a:endParaRPr lang="zh-CN" sz="2400"/>
          </a:p>
          <a:p>
            <a:pPr marL="342900" indent="609600" algn="just" latinLnBrk="0">
              <a:lnSpc>
                <a:spcPct val="140000"/>
              </a:lnSpc>
              <a:buFont typeface="Arial" panose="020B0604020202020204" pitchFamily="34" charset="0"/>
              <a:buNone/>
              <a:extLst>
                <a:ext uri="{35155182-B16C-46BC-9424-99874614C6A1}">
                  <wpsdc:indentchars xmlns:wpsdc="http://www.wps.cn/officeDocument/2017/drawingmlCustomData" val="200" checksum="4158780845"/>
                </a:ext>
              </a:extLst>
            </a:pPr>
            <a:r>
              <a:rPr lang="zh-CN" sz="2400"/>
              <a:t>汤姆林森还特别强调，差异教学重“质”胜于“量”。</a:t>
            </a:r>
            <a:endParaRPr lang="zh-CN" sz="24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948690" y="33972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专题四 教育公平</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flipV="1">
            <a:off x="819150" y="846455"/>
            <a:ext cx="3024000" cy="635"/>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182245" y="931545"/>
            <a:ext cx="12276455" cy="5443855"/>
          </a:xfrm>
          <a:prstGeom prst="rect">
            <a:avLst/>
          </a:prstGeom>
          <a:noFill/>
        </p:spPr>
        <p:txBody>
          <a:bodyPr wrap="square" rtlCol="0">
            <a:spAutoFit/>
          </a:bodyPr>
          <a:p>
            <a:pPr marL="342900" indent="0" algn="just" latinLnBrk="0">
              <a:lnSpc>
                <a:spcPct val="130000"/>
              </a:lnSpc>
              <a:spcAft>
                <a:spcPts val="600"/>
              </a:spcAft>
              <a:buFont typeface="Arial" panose="020B0604020202020204" pitchFamily="34" charset="0"/>
              <a:buNone/>
            </a:pPr>
            <a:r>
              <a:rPr lang="zh-CN" sz="2400" b="1"/>
              <a:t>汤姆林森所提出的差异教学实施步骤：</a:t>
            </a:r>
            <a:endParaRPr lang="zh-CN" sz="2400" b="1"/>
          </a:p>
          <a:p>
            <a:pPr marL="342900" indent="609600" algn="just" latinLnBrk="0">
              <a:lnSpc>
                <a:spcPct val="130000"/>
              </a:lnSpc>
              <a:buFont typeface="Arial" panose="020B0604020202020204" pitchFamily="34" charset="0"/>
              <a:buNone/>
              <a:extLst>
                <a:ext uri="{35155182-B16C-46BC-9424-99874614C6A1}">
                  <wpsdc:indentchars xmlns:wpsdc="http://www.wps.cn/officeDocument/2017/drawingmlCustomData" val="200" checksum="4158780845"/>
                </a:ext>
              </a:extLst>
            </a:pPr>
            <a:r>
              <a:rPr lang="zh-CN" sz="2400"/>
              <a:t>一、充分了解每个学生拥有的全部优势与劣势，这主要包括学生的准备状态、学生的兴趣和学习风格三个方面。</a:t>
            </a:r>
            <a:endParaRPr lang="zh-CN" sz="2400"/>
          </a:p>
          <a:p>
            <a:pPr marL="342900" indent="609600" algn="just" latinLnBrk="0">
              <a:lnSpc>
                <a:spcPct val="130000"/>
              </a:lnSpc>
              <a:buFont typeface="Arial" panose="020B0604020202020204" pitchFamily="34" charset="0"/>
              <a:buNone/>
              <a:extLst>
                <a:ext uri="{35155182-B16C-46BC-9424-99874614C6A1}">
                  <wpsdc:indentchars xmlns:wpsdc="http://www.wps.cn/officeDocument/2017/drawingmlCustomData" val="200" checksum="4158780845"/>
                </a:ext>
              </a:extLst>
            </a:pPr>
            <a:r>
              <a:rPr lang="zh-CN" sz="2400"/>
              <a:t>二、确定差异化的教育目标。即为每个儿童确立“ 最近发展区”。最近发展区的确定不能仅仅为了迎合学生的兴趣和优势智能而使教学偏离课程标准。</a:t>
            </a:r>
            <a:endParaRPr lang="zh-CN" sz="2400"/>
          </a:p>
          <a:p>
            <a:pPr marL="342900" indent="609600" algn="just" latinLnBrk="0">
              <a:lnSpc>
                <a:spcPct val="130000"/>
              </a:lnSpc>
              <a:buFont typeface="Arial" panose="020B0604020202020204" pitchFamily="34" charset="0"/>
              <a:buNone/>
              <a:extLst>
                <a:ext uri="{35155182-B16C-46BC-9424-99874614C6A1}">
                  <wpsdc:indentchars xmlns:wpsdc="http://www.wps.cn/officeDocument/2017/drawingmlCustomData" val="200" checksum="4158780845"/>
                </a:ext>
              </a:extLst>
            </a:pPr>
            <a:r>
              <a:rPr lang="zh-CN" sz="2400"/>
              <a:t>三、进行弹性分组。两个分组时机：一是当部分学生还没有掌握所教的内容，而另一些学生已经掌握时；二是同样的学习内容可以使用不同的学习方式进行学习时，可依据学生的智能偏好或学习风格等进行分组。</a:t>
            </a:r>
            <a:endParaRPr lang="zh-CN" sz="2400"/>
          </a:p>
          <a:p>
            <a:pPr marL="342900" indent="609600" algn="just" latinLnBrk="0">
              <a:lnSpc>
                <a:spcPct val="130000"/>
              </a:lnSpc>
              <a:buFont typeface="Arial" panose="020B0604020202020204" pitchFamily="34" charset="0"/>
              <a:buNone/>
              <a:extLst>
                <a:ext uri="{35155182-B16C-46BC-9424-99874614C6A1}">
                  <wpsdc:indentchars xmlns:wpsdc="http://www.wps.cn/officeDocument/2017/drawingmlCustomData" val="200" checksum="4158780845"/>
                </a:ext>
              </a:extLst>
            </a:pPr>
            <a:r>
              <a:rPr lang="zh-CN" sz="2400"/>
              <a:t>四：提供层递式任务。即根据学生的学习需要制定差异学习任务。</a:t>
            </a:r>
            <a:endParaRPr lang="zh-CN" sz="2400"/>
          </a:p>
          <a:p>
            <a:pPr marL="342900" indent="609600" algn="just" latinLnBrk="0">
              <a:lnSpc>
                <a:spcPct val="130000"/>
              </a:lnSpc>
              <a:buFont typeface="Arial" panose="020B0604020202020204" pitchFamily="34" charset="0"/>
              <a:buNone/>
              <a:extLst>
                <a:ext uri="{35155182-B16C-46BC-9424-99874614C6A1}">
                  <wpsdc:indentchars xmlns:wpsdc="http://www.wps.cn/officeDocument/2017/drawingmlCustomData" val="200" checksum="4158780845"/>
                </a:ext>
              </a:extLst>
            </a:pPr>
            <a:r>
              <a:rPr lang="zh-CN" sz="2400"/>
              <a:t>五：对差异教学进行评价， 并布置适合的作业。评价的首要任务是给学生关于他们学习进度和学习质量的反馈。</a:t>
            </a:r>
            <a:endParaRPr lang="zh-CN" sz="24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56"/>
          <p:cNvSpPr txBox="1">
            <a:spLocks noChangeArrowheads="1"/>
          </p:cNvSpPr>
          <p:nvPr/>
        </p:nvSpPr>
        <p:spPr bwMode="auto">
          <a:xfrm>
            <a:off x="948690" y="339725"/>
            <a:ext cx="6042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tx1">
                    <a:lumMod val="50000"/>
                    <a:lumOff val="50000"/>
                  </a:schemeClr>
                </a:solidFill>
                <a:latin typeface="Agency FB" panose="020B0503020202020204" pitchFamily="34" charset="0"/>
              </a:rPr>
              <a:t>专题四 教育公平</a:t>
            </a:r>
            <a:endParaRPr lang="zh-CN" altLang="en-US" sz="2800" b="1" dirty="0">
              <a:solidFill>
                <a:schemeClr val="tx1">
                  <a:lumMod val="50000"/>
                  <a:lumOff val="50000"/>
                </a:schemeClr>
              </a:solidFill>
              <a:latin typeface="Agency FB" panose="020B0503020202020204" pitchFamily="34" charset="0"/>
            </a:endParaRPr>
          </a:p>
        </p:txBody>
      </p:sp>
      <p:cxnSp>
        <p:nvCxnSpPr>
          <p:cNvPr id="7" name="直接箭头连接符 6"/>
          <p:cNvCxnSpPr/>
          <p:nvPr/>
        </p:nvCxnSpPr>
        <p:spPr>
          <a:xfrm flipV="1">
            <a:off x="819150" y="846455"/>
            <a:ext cx="3024000" cy="635"/>
          </a:xfrm>
          <a:prstGeom prst="straightConnector1">
            <a:avLst/>
          </a:prstGeom>
          <a:ln w="3175">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199390" y="1824990"/>
            <a:ext cx="11326495" cy="3745865"/>
          </a:xfrm>
          <a:prstGeom prst="rect">
            <a:avLst/>
          </a:prstGeom>
          <a:noFill/>
        </p:spPr>
        <p:txBody>
          <a:bodyPr wrap="square" rtlCol="0">
            <a:spAutoFit/>
          </a:bodyPr>
          <a:p>
            <a:pPr marL="342900" indent="0" algn="just" latinLnBrk="0">
              <a:lnSpc>
                <a:spcPct val="140000"/>
              </a:lnSpc>
              <a:buFont typeface="Arial" panose="020B0604020202020204" pitchFamily="34" charset="0"/>
              <a:buNone/>
            </a:pPr>
            <a:r>
              <a:rPr lang="en-US" sz="2400" b="1"/>
              <a:t>1.</a:t>
            </a:r>
            <a:r>
              <a:rPr lang="zh-CN" altLang="en-US" sz="2400" b="1"/>
              <a:t>乡村教师支持网络的内涵</a:t>
            </a:r>
            <a:endParaRPr lang="zh-CN" altLang="en-US" sz="2400" b="1"/>
          </a:p>
          <a:p>
            <a:pPr marL="342900" indent="0" algn="just" latinLnBrk="0">
              <a:lnSpc>
                <a:spcPct val="150000"/>
              </a:lnSpc>
              <a:buFont typeface="Arial" panose="020B0604020202020204" pitchFamily="34" charset="0"/>
              <a:buNone/>
            </a:pPr>
            <a:r>
              <a:rPr lang="zh-CN" sz="2400"/>
              <a:t>乡村教师支持网络由纵向和橫向两个维度组成：</a:t>
            </a:r>
            <a:endParaRPr lang="zh-CN" sz="2400"/>
          </a:p>
          <a:p>
            <a:pPr marL="685800" indent="609600" algn="just" latinLnBrk="0">
              <a:lnSpc>
                <a:spcPct val="140000"/>
              </a:lnSpc>
              <a:buFont typeface="Arial" panose="020B0604020202020204" pitchFamily="34" charset="0"/>
              <a:buChar char="•"/>
              <a:extLst>
                <a:ext uri="{35155182-B16C-46BC-9424-99874614C6A1}">
                  <wpsdc:indentchars xmlns:wpsdc="http://www.wps.cn/officeDocument/2017/drawingmlCustomData" val="200" checksum="4158780845"/>
                </a:ext>
              </a:extLst>
            </a:pPr>
            <a:r>
              <a:rPr lang="zh-CN" sz="2400"/>
              <a:t>纵向上，将乡镇教育办纳入政策制定的主体，形成国家、省、市、县（区）、乡（镇）乡村教师支持政策制定主体，既保障不同层级政策的连贯性。</a:t>
            </a:r>
            <a:endParaRPr lang="zh-CN" sz="2400"/>
          </a:p>
          <a:p>
            <a:pPr marL="685800" indent="609600" algn="just" latinLnBrk="0">
              <a:lnSpc>
                <a:spcPct val="140000"/>
              </a:lnSpc>
              <a:buFont typeface="Arial" panose="020B0604020202020204" pitchFamily="34" charset="0"/>
              <a:buChar char="•"/>
              <a:extLst>
                <a:ext uri="{35155182-B16C-46BC-9424-99874614C6A1}">
                  <wpsdc:indentchars xmlns:wpsdc="http://www.wps.cn/officeDocument/2017/drawingmlCustomData" val="200" checksum="4158780845"/>
                </a:ext>
              </a:extLst>
            </a:pPr>
            <a:r>
              <a:rPr lang="zh-CN" sz="2400"/>
              <a:t>横向上，将社会、乡村、学校纳人乡村教师支持策略主体，形成政府、社会、乡村和学校的乡村教师支持策略主体，发挥不同支持主体的优势，从物质支持、心理支持、专业发展支持等不同维度共同促进乡村教师的发展。</a:t>
            </a:r>
            <a:endParaRPr lang="zh-CN" sz="2400"/>
          </a:p>
        </p:txBody>
      </p:sp>
      <p:sp>
        <p:nvSpPr>
          <p:cNvPr id="20" name="文本框 19"/>
          <p:cNvSpPr txBox="1"/>
          <p:nvPr/>
        </p:nvSpPr>
        <p:spPr>
          <a:xfrm>
            <a:off x="1270" y="861695"/>
            <a:ext cx="5504180" cy="650875"/>
          </a:xfrm>
          <a:prstGeom prst="rect">
            <a:avLst/>
          </a:prstGeom>
          <a:noFill/>
        </p:spPr>
        <p:txBody>
          <a:bodyPr wrap="none" rtlCol="0" anchor="t">
            <a:spAutoFit/>
          </a:bodyPr>
          <a:p>
            <a:pPr marL="342900" algn="just" defTabSz="914400" eaLnBrk="1" hangingPunct="1">
              <a:lnSpc>
                <a:spcPct val="130000"/>
              </a:lnSpc>
              <a:buFont typeface="Wingdings" panose="05000000000000000000" charset="0"/>
            </a:pPr>
            <a:r>
              <a:rPr lang="zh-CN" altLang="en-US" sz="2800">
                <a:latin typeface="+mn-lt"/>
                <a:ea typeface="+mn-ea"/>
                <a:sym typeface="+mn-ea"/>
              </a:rPr>
              <a:t>（三）</a:t>
            </a:r>
            <a:r>
              <a:rPr lang="zh-CN" sz="2800">
                <a:latin typeface="+mn-lt"/>
                <a:ea typeface="+mn-ea"/>
                <a:sym typeface="+mn-ea"/>
              </a:rPr>
              <a:t>乡村教师支持网络的构建</a:t>
            </a:r>
            <a:endParaRPr lang="zh-CN" sz="2800">
              <a:latin typeface="+mn-lt"/>
              <a:ea typeface="+mn-ea"/>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86" grpId="0"/>
    </p:bldLst>
  </p:timing>
</p:sld>
</file>

<file path=ppt/tags/tag1.xml><?xml version="1.0" encoding="utf-8"?>
<p:tagLst xmlns:p="http://schemas.openxmlformats.org/presentationml/2006/main">
  <p:tag name="KSO_WM_UNIT_TABLE_BEAUTIFY" val="smartTable{8ee52547-c364-403f-a335-ba8dd8757d16}"/>
  <p:tag name="TABLE_ENDDRAG_ORIGIN_RECT" val="808*229"/>
  <p:tag name="TABLE_ENDDRAG_RECT" val="39*273*808*229"/>
</p:tagLst>
</file>

<file path=ppt/tags/tag2.xml><?xml version="1.0" encoding="utf-8"?>
<p:tagLst xmlns:p="http://schemas.openxmlformats.org/presentationml/2006/main">
  <p:tag name="KSO_WM_UNIT_TABLE_BEAUTIFY" val="smartTable{cb7c4d7c-f262-4432-a663-73b8ff3e9082}"/>
  <p:tag name="TABLE_ENDDRAG_ORIGIN_RECT" val="827*172"/>
  <p:tag name="TABLE_ENDDRAG_RECT" val="66*350*827*172"/>
</p:tagLst>
</file>

<file path=ppt/tags/tag3.xml><?xml version="1.0" encoding="utf-8"?>
<p:tagLst xmlns:p="http://schemas.openxmlformats.org/presentationml/2006/main">
  <p:tag name="KSO_WM_UNIT_PLACING_PICTURE_USER_VIEWPORT" val="{&quot;height&quot;:5490,&quot;width&quot;:4020}"/>
</p:tagLst>
</file>

<file path=ppt/tags/tag5.xml><?xml version="1.0" encoding="utf-8"?>
<p:tagLst xmlns:p="http://schemas.openxmlformats.org/presentationml/2006/main">
  <p:tag name="ISPRING_ULTRA_SCORM_COURSE_ID" val="A94CED1F-C8E4-4A4D-8F15-7FEBE4452E48"/>
  <p:tag name="ISPRING_SCORM_RATE_SLIDES" val="1"/>
  <p:tag name="ISPRING_SCORM_PASSING_SCORE" val="100.0000000000"/>
  <p:tag name="ISPRINGONLINEFOLDERID" val="0"/>
  <p:tag name="ISPRINGONLINEFOLDERPATH" val="Content List"/>
  <p:tag name="ISPRINGCLOUDFOLDERID" val="0"/>
  <p:tag name="ISPRINGCLOUDFOLDERPATH" val="Content List"/>
  <p:tag name="ISPRING_RESOURCE_PATHS_HASH_PRESENTER" val="cce957168fd2ccd1b23534aaf13c4793c7a689da"/>
  <p:tag name="ISPRING_PLAYERS_CUSTOMIZATION" val="UEsDBBQAAgAIAAtngUbpbttk5AMAAHQOAAAdAAAAdW5pdmVyc2FsL2NvbW1vbl9tZXNzYWdlcy5sbmetV91u2zYUvi/QdyAEFNgulrYDWhSD44C2GFuILLkSHSdbB4GRGJsIRbr6cZtd7Wn2YHuSHVFyYqcdJMW9sGDS/r7z950jcnD2NZVoy7NcaHVqvT15YyGuYp0ItTq1FvT8lw8WygumEia14qeW0hY6G758MZBMrUq24vD95QuEBinPc1jmw2r1uEYiObXmo2jsz+bYu45cf+JHI2diDcc63TB1j1y90p+yn359/+Hr23fvfx68bpBdiMIZdt1DKmSY3r3pQOTRwHcjYCNu5JErag2rZz+cv6Cu4xFr2Hzph54H5NIaVs9W3CIIiEej0HVsEjlh5PnU5MIllNjW8FqXaM22HBUabQX/goo1h0oWIuMolyIxP8QaNlTJ24zZAV463iSivu+GEfHs3Y41JCpBdsa+gD56sgQ4JAEQZCzn2TOwkSm1gSMsZT+GqTOZuvChlQtTsVpL+BR9/ZgTD6rFVRtqRsIQT0g08q+gTiArvw/CvwA1XfRBXJMQFEDCNoyHL50Jpo7vVQoKSEgDZ/wgn5gppJW8RyyOAYc2Gd8KXeawUymKJ7WQ8n5WQvJxAcJ1sPsdkdaESCgj15XYcnAhS9rrAi0zJnZVmY8L5/foHDsusSMole0vI2p6uTLGQP1KF4hJqasAwC5LtkzFHN3wmJUgpXv4WyIS87cNg7ArTz6X4i/EiqZzXjVN59nk6tXJca451IVhsWSZ6tBBT6gOWv7bYNMyh0iLgqeboi2KvUyc/BAvjo1rjsPwf4PqUpcjI3piv284IUicBPBig24fCd0dQWagDxhrKROyO8rxzsHQPOM5jHieIUfd9rDp+Q2Bp9FzOS4h8wcuXEJFeuCXZBQ6tMoxv8lF0fpKMoWq6/19jcRwBpC84I86ueG3GvpfcraFIsK+yGvhnDzDWC9B7CZrNQL353TD4oFDK1bAiQuBS1KkEH/SgXMxI7sM1uP1IBNLXcrEjDMp7syIhdqUaZ2QTV2n2uhtplOzK1m+66V6wp8d40UdXFAbne8ZbCMNCQ7G02iMvTGpTnNVD8uOINBy5ZNLw8jFowoOok5ZEa/hvXKrS5V0JKoPZDY5x0DWpDTkLIvX//79T0eOJ57Uu6jZ/a0XCXRoNZfIA9kfni54/mcbCcWjQ5xZdEE1B9gdruN51lS9SR6mFI+nMxBGaHSgyyxuPy7sM8xwcAHDwZy2rOGMZXcwWajWsheLCbkSQtHP+uNZviykULwP9rjZXAVMnXmEbdtcbKAJpIjv6ndagpiZbtUNR8INpyvZeIo9GDxP+Hgiip6EZtbv2hwarl4/ttv229H/sMrN/XDweu+6+B9QSwMEFAACAAgAC2eBRjUa0FrOBAAA9BYAACcAAAB1bml2ZXJzYWwvZmxhc2hfcHVibGlzaGluZ19zZXR0aW5ncy54bWzNWNty4jgQfecrVN6axwnkNpOkgBRJTIUaMCw4m5na2qKELbA2suSVZBjmab9mP2y/ZFso3EIgYqcyk8oDsdx9utXqy7HKl19ThsZEKip4xTs8KHmI8EjElI8q3l1Yf3/mIaUxjzETnFQ8Ljx0WS2Us3zAqEp6RGsQVQhguLrIdMVLtM4uisXJZHJAVSbNW8FyDfjqIBJpMZNEEa6JLGYMT+FHTzOivGqhgFDZLrVEnDOCaAwucGq8w6zOsEq8ohUb4OhhJEXO42vBhERyNKh4v5zVzN9cxkLd0JRwszlVhUWzrC9wHFPjD2Y9+o2ghNBRAo4flk48NKGxTirecenI4IB8cRNnhm53gQ3OtYDtcP1oICUax1hj+2gtSjIkEuJKVFXLnADo2tqKpCZf9WLBLsVTjlMahfAGmVhVvJuw3/XrftcPrv3+XbdpXXXWCBth03fS6TUbN34/aId+r38btpp7K4X+53APpX09c4bvdP2eH4R+t3/VaO+p4e7UUsdv1RrNPXXu/ateI9zXUlBr7avSuW0Hbjq3Xzp+t9kIPvXDdrsZNjpLrVkOr2Rrubie+GUoEJHL1fTWSZ4OOKYMusaTHFdEQ99hWI5IKOoUqnGImSIe+jMjo19zzKiemgqF9vRASFZTGYl011RfxTMV5S3hLCA4BiW5qO3T80Vpfzxb23rRWl9u61kvy4uu1UmEFj/Y+8PS6cL985Pd7m9xtDymMREBlnLWsjY38KILR8vueHj84cNuL7ZYK2OtcZRAK9XzTri6MpcaCr6WIOYZDQSLF4El6YDEAU7JyoToPVBeB8lDDw0hlRmEvCYpZh6iGo4gWiirfKA01bOZVF+VRIAFs4+gVm/jSKIES7WWt4vgmSkQVX8PhCbqDxsLu7RN1OcxupF4ArPRRbxDuIvYLZwUM6dFpJMTEqs9JFGNMRfh7rzsXYRbWD4QiUIhmJN8Z57cqMGHwsn3FCrZRfCeDBTVxEX0ijqZvhc5i9FU5IjRB4K0QOB9nsJ/CUGr/AENpUhnq8BxNFIMigeNKZmQ+NLF0BcwkeagCfQqY0RbC3/l9BsakKGQgEvwGJIN1qmy+Ad7AWdYqSUonvv4zk7hRnDjf35nNojjMQZGsx84dACSZvo18DHsnQswwZiAaK5AQGQinENam/OJaTwTc9mms+0Ej2eHbg5yBgrHTcEfiwkvIuhVlOfEFTDCHAnOpghHUF7KpNCYilzBik0WC63+l4NWFVE+c3UELRWMyditQZQOj45PTj98PDu/OCj++/c/73cqPTKNDsPGmqUa1zv5qbPmEy78gt4Wzumm9YR5vqC0lX866+3r5g4u6qz5DCN9QXcHYdzQrQuZmtqPN4L7/LfDI8/YHMTloiEIz/OFGb16i3Sh59e617cIYn3XDHsXLmUWCAQBixKo06H59nXUmXExF9n2XQhH5zvBmhNymthd/zcnQDhsp8blZjZoO234kyOjMVO7szKxncY/ltyR4P100QDowchyESAIjKbAhOIf1vm/pw9vaxWv2cKffnI7K258eP+MjvhdX1C2nb5SRyRYRgkk0asl3pufOK8Z3rcUMfu0uDlauypaXGGs362aNynlNIU4Gq66uJCtnp6UysXnXxUKgLZ+U10t/AdQSwMEFAACAAgAC2eBRp9k43WyAgAATgoAACEAAAB1bml2ZXJzYWwvZmxhc2hfc2tpbl9zZXR0aW5ncy54bWyVVm1P2zAQ/r5fUXXfCXstk0IlKJ2ExAYaiO9Ock2sOnZkX8r672c7NrHbpsl6Qqrvnsd3vreSqi3lyw+zWZoLJuQzIFJeKqPxuhktrudZiyj4RS44AscLLmRN2Hz58af9pIlFjrHEDuRUzobk0LtZ2M8UivPxbWFkiJCLuiF8/yBKcZGRfFtK0fJiNLRq34BklG818vLHYrUedMCownuEOoppfWVkGqWRoBSYkL6vjYyyGMmAeU+X9jOR07s6//oD2o4qipZ288nIEK0hJcRJvroxMozn+va4Kgsj5wkIf1FDv3w2MghlZA8yvvx8rhrRtM3/9EgjRWkSGnPOF/GdwwQp9Phpwt2lkVGCeZBxNFoFl56vd0YCkPsazn1qxlUK9mTyerAQTNEzBkuULaSJP3U2VYm3xxb1fMByQ5jSgFDVg5500E+kVf6aWNfj/sAb5UUAcooe8SpYW8OqizcAxvoev1rd2lURxveuCwKUsHPKIMJe2SN/67QeIQNlj3xmtIBHzvZH8ENLx/ElviWumOezr63AiT76fPmTtxpPD2ZwVeDaKTymFgUslQnnhdZgqpYmVteFlBzFlHKyoyVBKvgvg8v29jEqTQ4MrtNO91WKFBmcajcbo17SYb3sebwbu9+E/m3deYZ6hV/PCSLJq1r/Jqn5zPH0jOhr5slphlmSGg7ynm/ERE5N5BbkixBsqhcuEEKsffYQWHSDNQRPkyAFaXI6x6m75FTyeVtnINe6ZhR808S6DlfRsmL6D18pvEEREwaMHRMrfR0n9L0nA4VrACAyr3zHdofOUrcMKYMd+LkPFPbBQy9Lle7QoWa7wQfYYNhuTjOpH92a6BslxMWGE4RXHZeIF05oGG95JJmyD4uG3u/f/uJoI/tFZjov3GH27BopuljbjxOoleb/yH9QSwMEFAACAAgAC2eBRgoR72qiBAAABRYAACYAAAB1bml2ZXJzYWwvaHRtbF9wdWJsaXNoaW5nX3NldHRpbmdzLnhtbM1YbXPiNhD+nl+hcec+HoS8XZIBMiRxBuaIoeA0d9PpMMIWWI0suZIMx33qr+kP6y/pCoW3EIhoL0knH4jX+zy7Wu2uVi5ffEsZGhGpqOAVr1TY9xDhkYgpH1a8u/Dm46mHlMY8xkxwUvG48NBFda+c5X1GVdIlWoOqQkDD1XmmK16idXZeLI7H4wJVmTRvBcs18KtCJNJiJokiXBNZzBiewI+eZER51b09hMpWdCvinBFEY3CBU+MdZnWdMq9otfo4ehhKkfP4SjAhkRz2K95PpzXzN9OxTNc0JdysTVVBaMT6HMcxNe5g1qXfCUoIHSbgd2n/yENjGuuk4h3uHxge0C+u80zZ7SKw4bkSsBquHw2kROMYa2wfrUVJBkRCWImqapkTIF2RLWlq8k3PBVYUTzhOaRTCG2RCVfGuw17Hv/E7fnDl9+46TeuqMyJshE3fCdNtNq79XtAK/W6vHt42dwaF/pdwB9CunjnTtzt+1w9Cv9O7bLR2RLg7tcD4t7VGc0fMvX/ZbYS7Wgpqt7tC2vVW4Iapf237nWYj+NwLW61m2GgvUNMcXsrWcnE18ctQICKXy+mtkzztc0wZNI0nOa6IhrbDsBySUNxQqMYBZop46PeMDH/OMaN6YioUutMDIVlNZSTSHVN9Fc9UlLegs4TgGJTkvLaPz+al/el0ZelFa32xrGe9LM+bVjsRWryx96X947n7Z0fb3d/gaHlEYyICLOW0Za0v4EUXDhbdsXR4crLdiw3WylhrHCXQSvWsEy5LZloDwVcSxDyjvmDxPLADyFUGMa1JipmHqIYYR/O32uyEvqEMsthgS4UB12tBjhIs1UomzsNh+npU/TUQmqjf7OqsaJOqz2N0LfEYDjsX9TbhLmp1iD0z8SfSyQmJ1Q6aqMaYi3JnVsguyrdYPhCJQiGYk357lq6owQfCyfcUatNF8Z70FdXERfWSOpm+FzmL0UTkiNEHgrRA4H2ewn8JQcsTARpIkU6lDCuNFINyQCNKxiS+cDH0FUykOSBhXsoY0dbCHzn9jvpkICTwEjyCZAM5VZa/sBNxhpVakOKZjx/sudoIrv0vH8wCcTzCMKPsRg41TdJMvwY/hrVzASYYExDNJQqITIRzSGuzPzGNp2ouy3S2neDRdNPNRk5JYbsp+GM54UUEvYbynLgSRpgjwdkE4QjKS5kUGlGRK5DYZLHU6l85aKGI8qmrQ5iiwZiM3RrEfung8Oj45NPp2Xmh+Peff33cCnqcHdoMG2t2eLjaOnE6I59Mty/gNkyRbqgns+QLoI0TpTNuVze3TJfOyGdmzBewW0bANeyNkKmp/XgtuM/fBh4nh/WDuFw0x/bzE8B0YHqbAaDr1zpXdQTRu2uG3XOXwgkEghBECVTewNxPHTHTeclFt3UXwmb4TrQm5k5ncMf/xYkQts+pFbmZDVpOC/7sOKOYc7i9dAY7HehYcseR7d1VAzjwh3a6gCOf0RRmm/jNevl/6aybiv81m/LTa7EzcO1y/B49bvstx3bAH9XjCJZRAmnxaqn0/qfCDw3Y/ykG9mn+BWblk8v8U8DqN8o9kK9+uq3u/QNQSwMEFAACAAgAC2eBRoUwK2GeAQAAKwYAAB8AAAB1bml2ZXJzYWwvaHRtbF9za2luX3NldHRpbmdzLmpzjZRNb8IwDIbv/Ioqu06IfcJ2mzYmTdph0rhNO4RiSkUaR0noYIj/vrp8Na07iC/N26evY1fOuhMVS8QieozW5XO5/wj3pQakebuAy1BXLXpGunAqncAozUClGkQNyfefHuTNkeCMhS5Nx6tPsnUVP4H0ZiqVq+KGsbCM5hgtZ7QfRltyiX+DynZVbSuqtHm88B51N0btQfuuRpvJkhEXr+WqFliDMQd7Ap3KGALTfrnayKPjXZ+iysWYGalX75hgdyzjeWJxoSdt+WcrA7b44fMt0HvoPw8DO5U6/+YhqyceDijaSWPBOdjlvR9SsLCSY1AV3165/kED42ZBNTpPXer39NMVRZU2MoFGlwZPFCGmC69GN/sUTc7D0m+Jm2uKgFByBbZh1azaoFmYM36gsZhQRxpos+cHVKGcpDrZci89Cpajw5JtW/eOhd6+UIhghLA2QjNmIrO2i+OMqffs4Lpa1ndu5hUncnmR0Qz3cc4extdvEdp/RUJ6L+NZVlwOxcVIDQdXPIN901MkIZN2DnaEqIpyvk8dvJa7s/kDUEsDBBQAAgAIAC5rq0Y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Aua6tGlBOzImkAAABuAAAAHAAAAHVuaXZlcnNhbC9sb2NhbF9zZXR0aW5ncy54bWwNzDEOgzAMQNGdU1jeKe3WgcDGVpbSA1jERZEcG5GA4PZk+8PTb/szChy8pWDq8PV4IrDO5oMuDn/TUL8RUib1JKbsUA2h76pWbCb5cs4FJliFLt4mjiUyjxSLHHYRqOFTXv/AHpuuugF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LmurRj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BkAI1Jh2+TOWgrAACzVgAAFwAAAHVuaXZlcnNhbC91bml2ZXJzYWwucG5n7Xx5WFPX2q899mgHBK0WEoGkllatlcQYJSCQ1DrQ1qlWPQ4EUowkWCEYEAiQoR5bxkC0VaKiROVYZxCiJEJItEC2GiBCqzElEMkuRAwQN0MSyHQTsEV72j/uPd/33HufT56HJ8le613r977rHfdee+V+vj5i2huz35g0adK0Tz9Z+cWkSX/HTZo0OfG1Ka4rr93on+z6eCX5i4iPJ5U1+/W4frxKXb5u+aRJFbw3bTF/d/1+fe8n25MnTfKsc/+/AiSe3zVp0j8++XTl8s2M6L72RN4V6nZnTPRM9Nc+H7XOO/4lmbnThCXfDUh4Y+WsOYdXfnB09r8++/qbWX9/3fut107nvf4xJujUtFcuBdZPemVG3icfXPvnoPVknfRue43+hOr4Uqw+2hANzAuppFLsx5YKqWUUTg3FuPVE4OiIksM2/fgm+kS40zaoZw98L5jk/tNgyJe47YtNilh0YTE9JpXsvvj1ihmh3Y+ZGptayS6KnuG+9OhefUk6nubQOu2kjL+Pd3q7pvtDW/Ay94+98TtVzIYNnNGfhj6eaKx8c2wOz5P0wUkNhATnDSULVcvtG7R6ua5e9QW7X1lMOxkkc7o71dwoog/emopk5m5gPdkkP/bhY5gI7xxRyhrTZNb2oerIvcd4RghAEmQOldR0fWig+AFkRWrPIUduR7QqdH0+UUEzzZntAhFjoWIwdrcWCKlnaS5oqW7sT8piNcyuD0npplGVzNFwq/N6OatPfSVS1ByrOvcAQ7P3CBw9I6/5B0TbRm95sZ/aEjaEQSsz7KGddiPHeX3aBqiiL4mktXXjlOU1w3SslFqX8bRABfZZ2UZ5Qrm1Ag00bZWN3tfzEiTs+/TBuQi0a9p7+l/kTcMfTQ+4syd68PhgZ/xIane16wrDp47ikacQtX9a4/ldzcNhqW4ZZojCT+mZjQOtyeGecgP5I6KUtRUX7l0Yg62JR8rXuUYLpuGCaFmwDfLpMwL0l6KHLw4asmCfy4d1lQwWscqP2GGWmmstpunK6f78BoPCHFrS9DYaeC3JaTcLSPM6EiUJHjgwAayy4quKk87JmxjhHQg0j7rPMSJwjoy07bxcKGpQrCDiab78AoO8HPK4Td/ObC4S+So9C9rqjy4rWVotiU8vhoIvWbcTHjCsrQNsXRePYwPRHRskTqfD6GSrAR9VQRvXOs0fTFSJ4dpIw4xkpnahFqHdBBoI0g1y87YwuTiaKeBZ80kAmactFzssrDxDofV1MPODGgEjc24ZrsP5RVhkWI3xqgFeKeExFqpVbv3bu432K9C6wuPvmHju8g+m/NgFq/LDg5WY1VxkfsGtOTRfNM/QEKvYmERER3uCLECB+SfXILfXWwtVADnHjFvdyEK0ifvXPXbJ2FjEVTZNP6C1bAPu+dRtJnojM7lMzN/kXdAeIh6VzwdV4l6Sc5ikJPH4oElB/VgeC7Ll1hxRQyzE0FXS2+lOaABlxiIM4ubWAamuy7INhOR95Ktcs0v0KUV124jeKn9kGtHbmEhkz3QtOQOpMLZYlko7wD7IPjPRNYU1RoPCA/Q2+naJH/kxQwKywcFZIl9zeDTSjJUiQfM7NYL8XSBFYx7IDO0na9IkTrFRDX/LjGk+cBXBeMVlYXX7roAUj79h/L5hVP0Mq5G/81bAj4vKfPnA+ekrfoT5ZcHe02UoRA0GzAm5AsQDsXQ7Zme9vcDwrbh9VKob04Ofl9LKGhjBJXT45I6kOC6ERvEq4nKWx3lw6FYYX24cmc4H2viifKu/M26DBhD3iwVQhsRPpe1iF/GWCiXlXYpOrGCkMf9ArIQV9gMjPeR8FuYiSpvavgxoskj9lYe5JHAPoUOKMMlfg+uqoCooielVYGgw0AWQXWjbkWNsYFjFvEXNub1s1Fu8PeE0eZv8akj9wdnmWgN88ZRWsWN0D8yt/UTcALkHs3Oh4OxSeT5szgPdAOyQ/J3F8kMwWBG5a3o5r+2K1jgwSj/ZlaAq93IxN2wnniujJ4c8vXIlG8C8I28r2gnjKsizCl5Z3J/GLYRM4vVhVjqrBlb5wBhQ38dH8wCYqqbRfjnQuMdeAfStkPglIs3Xmek5okAkuO6xH448y097CdrDxIN9bnV+QH7NTxsAhc9CA7FgJlVDzVGB7CIlw5PeBhHeKNItU9uJ79GEDnyh6AqBBGbUDVQywlEulbIXtsnJuQAiMR+oRqwdW8pkMkdP4b4KwjdhjtanFJV+KQmjYdn+ib7Kx29g5ha2fSNWQlXD1ihPuGHGe1OOD2PFLv4XmdLjwWpc53SgCWps6krRJb9VSgkDkzRbJYFsGegAu2BhwKRl9Qm6SgW3mF8ruN7FukIw5cubxM5hbQVcqSHK+qpTCovBLgs+Zzk6mifiQYkjC4HpAqPYIe5gpMPMvrrMWGaJ0CizLMtVCK03bo9al9WzyjlO0JYr6svIqgdhvKWIrcR5COdAqmudbnbeqKBjs/7JsDJMmzzmKQ7FhKTW51z1w8uFUjmL2/nu6mxxP4NER5Ifw/hRS2hyVn0XvRYahSW7mRku3psDUrg76MXQSP5ybMlpOJnE/ZquttRggRRwGd0ujibOQ+WTwOEoeRPkcY/VT00YgVAkT5+C4jlZjdBSP17AlA56e3GrS5FUmcyTvBZ8B97Fb/xI7Qw0kAAOIlT5fCA2hiUD2brkapvDPZaFSTUnH4rXELVmRjiCrOFozJZwf2NamBxigGQkj6oBgpHumFaXEuiyOE/ytm15t96ZUsgIQSEJA/CiAzFE7xU/iuNDfqi/Oqu0ThzPnQWmgpVilkRGT9c4B6rnrD5EJ9Dt0FEzKx53lqzJUzbB3sBC9HLBByEO6R3YVOBpMGoMF5O2grsf7MN4F5qLa3ldRjUsEIjLOGbdHsmWGHjhNAIiUcJKJ0EZHsdBe3OHMuWxxU5iK12OVYLPqmVYLYgcPqDiMMsLjD0MJl0NQ2d32eViWDmPLh51RGqVqyqNhr0trOwnHtvxHWIj/aTYMYAf421fIDhXdYms0e0dsU91XXlY4AracNH6Yi3H3d4Ow3kdpBuu/VXjK+7P0l2aV92xvPA7+kz3Z/BnY6Fr0qP58L/qUG4Z4MuYU8ZzCG6x+/PmxsW0v7m/RNwRv+7+9HsfnDvW4fB/2OFe94VzJcsyu49Rm0tYJjX20zzhO83fBPtWYsnysY7XLHe3SpNMtkGltmTJez38BvV06srU1M1jw36Uj3Q8zRZRPT7NSKev3kWNaBinOfiv7Wr1RszYjIHv7f7H7/3f/PT4kZP+b49P/fF3lNiXJP9vkPhHEEZbeM2I9F8PCa39NUZNe5qWlaqKSvM/zFgLQg3kAuBywuGJUbNJ3G/MmuQNy+YjKhmNU5pfaNNO9go7WJgNvIOoKZT19p4fs4WvvZfZPKGIe2lv81gCBGuopQ3dM/1uc2HemN7Hna5D+07j3YnNj0kWtPV0P9+QGO6NKFYsyWpSdKzHRT6Hma04vfcDx6qBeSUMnel6P3EDwT40Qr6DID+83nU1/ZhrGMXzw4RYAv13qMkeNdcQQWm1JzNenGN0WvY/TLC6y/EPNV2pTz4MDV0wZqmnvvWUxVvedLetuL+qjnKv8wUpBNm+XfFhJrfzzMUY7OO9L7Lj+PH0kXD5waW+QQc8zz0vhspOtJ8biCEV/ldNilT/v2oqVXgUL8/e9Lwc1E99PK/0YrIeV/4VwBjBX+G79OcEW0/XffAnMij/+E9njv72T7FK3vBfP6Fw+yyxdaTga5UADMF4tH+oD7vsRKWwdOeY/9vx+KkiS7Y3LpaHWWn1OPHnLVxU6N4nf8rE1d7Fk8/9lZD9g1OCJ2zgXid/Gqfz3l0E+fYvsY9+/ovlpPzVcFvu37zwp5Kpu5w/Zf2fs5v6ge8fIIgQ9qwIl7GZlvYzefjRuFFYXdmVqX8gD5wqI+87VvRHJEUrOjHV8eQ/QNeGmzWDlbeebqsna8/B/jCd+Wmd17m6TkwOUAain8eOtD+OoIpo7Z8BdSu8eSF/sNfCne8xB4u1JwpzsucjLsUkh/4P8Ir7WCx9qDYkU5c7L7p7lssnsvc5KuTl28GBOJWh53nlMxg6s5H4GkNZTXT3gyuRVLf36dvj/w/oaHkp7H2j1NovHFviyOgdEoHbp9q6LCeIS76Ut4FJ/v94fsYCevJ2LhvzpOFpWk6U/qDl5mSvE+3JynARKXM35il+9HGpHr1VqVlCQ1CeJ4sFKUMPybyTsvCSWjihGhFAkgSWEUpuwWRywwpi4qwVX2ooxCrEFD6/ATuPz+dZZ/MBq3+DARLLU848oddbc3kxxCoUKt8a2TE3z0osrDFYozr0FmKBjpzL203ET2ltGSC/CQ5eMAROKE1ZOUxVScdOucHI9EicU9IA08FPYroLNj49nY1YJuPRR2AfgOqDiezBYiXaV/k3V/331KfcVWtZGSFloXnWaXSOK8ViepxwFYjlmLeaERESIyOcHSXlxULbwCqFazS6oJSBJH/DBRbTsB1UIj7PjEXxrLkKOU8KgLN5GBQSyWH6VXc85yJG8/YncL9dgxEXIFWFG9FlQmb3Tu634EALrPeM2AGDlTIyNRskgf2ZIX5yu3wYYAQjlPPLfI2Js/g8Ci8AxdtfsSBLI26KC5N3ATVMpqJiaV5nUtgP0I0d0QgzUpRrjeIs3Bj2YLht3/AL08YEunJJVZGuj3zC70B7Jb1Y3DE9gCwJzCOR7+VTMXKxSFoOGykSuW8gbCTis+rnd+D7cTvwRVEIQKzNn03uZph2hXV0WfPl5NkrequhKgYJGhiA6oFlNEF4Se/gpUv8Ca1VqWDgxUooMJpHXYmKkEyvexTH/YbezqDs0ijF5cN9HxO9G7rArvmoyMICBbA406+GW9wyANwDgxS8gNm83WGOFDABksqxEaqdsKU003MGodrqkSCMCfTV7rwZ6fU1VPpwzmrJ8Nc+pdFh+clhg/SRAO1GW5yZ0b2LKDWIt4cXxqno2A4zw0SxVdNcdW6RfhTi8T7IAyptM8zzaTN5c9gFr6TYyQPqhBcl9kuahtsWyDkcyo7ydNUxjLm7ZhEW4FfLYX7gsDh6FhhN5Ejw/dRZokheMSarsOXpGWBG3zLaahBQ83mZ1yRK2LwVEud0Ub6i1FWaKJNucjemhTnEPDFTs9UVGpUFZeUTHqxaunMb0TN7OwZGUeUuR62unX6gfQB+mF7MCNKJmSEdDZNgB7TihWU4+Z35HaqBYbG26xGsLoZIDQsVZvjRa7oMW1zqKjNQj6xWANfYNoMyhpjoUTIHld/G1dnrQa5CR1bKN0fVTkz53ZLnUof3mib8xZxPhRNy+KT18kuS/7EkYdZeoUj/5h+KJsaTC+ea2SahoL0E82+FVvE8AXOg94a+pCac+kmreuTYdOqKVErj/3mV+b/X4et/kKy/qJrZTw8gT4S70OuHWqMZnd/6EHBQ+ijPaeENDTLgJMuPPs14W6eXINzy6AA1kWNtU/bXmjua8niJObwQvKk3+cegcUEFYR70DNh/nUcIyXRx3arsaczUWjv2vRr2diKjzreZMFWtzwKp49JypyCS8Pu7BSZ4MHjsuPpRWp5u+wm1PgekjHeoDz536W1CpeNIOfN9u62s1tpuXB8h3WTK3cB8106kS57F/6gNUKldrU/raYlArgNqN/kQzpSwpMHRv8c1l4gX2/28Ip0RB8p0hyIQnxKofvN+d482+1m1Prhe5llSkGH72CZmm9LBYPhvfsZdPA8l+623kyK0DT4yS8NQMgD9Fqlro4ZKexIzfipuXc4jDZT2tMWMA+9tS5MOnhS6yxeiRNLrLsFG2gTs0Z62xJFVBhFQDuIX0+0Q+4GRrBY74uyjj88YYi+atw7XGlnGWAHIcs45nSYB/fWEMrscJ6WfE2VbjTKnrXK6quZx5VoiwnwsKmihVj/q0A13WWsuW0I/VQlCC78fV0m6WqdOcVV5ZnVUWvvwW17hQ/f69th2LuGK3LWfSDuQ/yCRR+KbK7xVHEtntpJUSEJ/ReQsieZtpKtXqRSbjeVPvvWJZrikkiWLbyyGBzwFeYQSKStdBg1glWHJDlMs5ADeGenZwBk1RQ7qBsSCixCefNv2QCRNsV6R9a5Ajt7L5+1GQmnflxE4fshxWesWN1yF15G4xRjHNHKvH1lXBlKIHA3gfjiBzny0f2o0MzIsczG7wCUgn7f52S2uOLA1zJq8r2VYbo3MA6oTN4QP/7wGD7hVqXVOImWkUdV18AYCB8KPlypdBqYPiIWBICwCHAUr6UjIwIgkIs7APgPa+HIhFji4rANhDMjov6EvG/JottR8yp8QWcUezJLCGYMVAKLG/oA0qxxoI5/ipvrj+AVUellEA2w22AcZVjV0xSyJ9lJQD0fvqzXQRkp7MK9RAzpQRSDF44hBxKMnc49i4gsN38Dg5HjugwNkj+822qqZVhgOZC3USq/5fcRP5PFwNJGDblHkyIr3Mft/U9KGsgJqQuErye2M7lhuZPZiWiGwxOFozC/zMSb3LQjkLLHfmopcGyGJ4s5IDluTZLttTtIQ8XuwmfJfGau7ALypgi9hBdHkX85GowtaFrMbWdwfQHgJfWRLScWNWcrHUeyCJOazOztRvgHkoLWrFfTFu1S1j/ta1nGLQfhZ0B61r7ZxSz5ynVPnIztamFYzO4DCPY6ZmwXz5oMUWKyZ3pIT4osT6uyFhoZ76TM5ekoOcJB1JSnst3FD5XRshsummY4B2DKhoQCQ7Luvi/ipfCCgJyZkpxyLLrW0DBbShRnd3aOjUO+9rnvwxEiSsXInrFkaHeL5uyToe+28oZXQqMUaDHbBpoJdK2A4QPv2MvZK+xlDVBrBOaJUdjhMonN17WVFARQJfko9RH4CmRhz9fN93wZYEqfdyLnTRgW7B7Yf3+NKSttH8WRGwQNntRX/4lyxsyfH2PK7FbphhjXpml9dJ0x1hl4bf15ygY6dbcbUdKSIEE7UnnBaYSd9SQfeEd0EI7g0V8RDzuDJeUKeKPsStxiiFxSZQ0uiZpO2KgzGgKzOYdUCoG7c9YvXYhgF1LgOV86vP7DLNtulWPwV3bAPV0gkzHBrhVEtPpbbthIcbhkdjgtr7s04Rtdu7bmo/JLIK44JC108O5G3nz5yuVncPmB+15q5yMXSqgLDVqPxYmn/02/RzDn2411Pn7kqfiC7lxmyuXDOXnvpk5aMo9z9GN+g0mxExmMbuyhg+yxnUqokfKYoV24oHTZslGjzy/hwM+uIDv69Ok50CTLvQTnLFLDFwFGxI3QRv446q45sMu/KgoWB+Ad1VJedcihEAgJgyB/Pn6I0zA6qczv2oT1Fdc+8+WNKTXOF8WdJz7rEz2SUEOYz70urMliAlPXbw5Jx1uquq7/51ZEHzqNeNfmyyUteuOp4Uu5Y4N9/NLPOt+Mguz3p4TMX386EvKBddf41I/Xz8IfYfUniZw3DQy6fs9RFMVjaAwDjQv98g8DeS/2ps9BFlU9aK2OHrH0GJiOj+xi1taWwPWzgdkCPCp195xkFiWOicoo80xrdAe6FBh7BwVimqfAlHGeH/VZv7jD3CpUlzi1vuPzR5gxa4285wr6NSoLTpt4qHTgyNJE5bB6uQzoWhf+3JByba5/++CaVYLnl1VyS3n1M6LQpna8GzZWKwMwwqerScx3tKo5dpXY/xBTqBRyHKfK9hAuWjkIjZIkunxh849vK3u+u2Slaw0Q9epFb3Lp7PIso/OIIfdOygjE53Nx4cTHts3OHxgiDP9siX9ezZPxWdMSFu+IPTq4ew/5o/hY47myd8RzB3qOeuSGMboJcGFYJRn8+11zCHLjTpjpKfTb0/ZSCYu3oA1H0vnn5ZuSKg9eOOPQch76XZczUqld4hR8eNcgchjbVZeyzWZ4sACncHIHTpldOLYKRdu7KJYFwStoZ2H5dRX15q3eescIizSs3AEiO7f06FvMkIMSBlUpmN1akzaD/Bi8qVsOdgZUficXcrH+YNK/k1shwOcfOJB6parWwq+MkxEKB0BgyFsH2Hr5Ytpgm11p9lBqiTyLJEfU1prr+k5kPOBFfhlnjid5Fk9cRvVVIEZLfcGpm3RN3eGZoXWZibrV+X3glG8m2MK+S8OTkKGaBcaB33e+DjjY2wbboVPlyvsu/nIKTyUSCHNgYZlhYHwtWl4q1sPidmtyWxfJmWJLbVYllDDlllirXOtuIjvZqrfAmaWuY04xJ4c+hXK2QJSeHJ8kfw/iBTs9GscOy0cR40DUK/EI+6qes4r6CjUaKeNZCM1beOL+fHJa5BOWLjgDhCa0V49nX+uj7W4CmONtRhschqPEO1NjYJZyfDfuyKGCtx0GFgvwvuCtNY4+Q9VCSJPDDKffEfQPbT9M5PlGkZVk6A05adgm5BumcGRPSSx0379LN141ieF3nAPxYKRQAbvRAgQDAL1I2cqG5Hd6TmywY83z5ieHzM1WyuJu5bcDB6oWrf1Y/CvBPgmoxUl6lzkr2OKWIISjGTNPv7EUW0ATbtJNL9FmhgO18QPgYsWItdykmj0LeRQwquQ+fHKdhb3ctB7zBXt8mt5dNPcXgKsxofzJZ4kcylMKwYOZ81Jv02q4uw28K7a5h52DkgGUjBHu3jtHdxaBQbKzj5L2vKzqxZb4ipDIonwRWkSVEz5OlDO9u2Ergakh/Yjiz0BpZGA5tE1qJHagypOpY+JvrnyyQzgUzd3OPHvnq0ZJnGvuVlo6dchizF5V9ZBi7lF/amLSSqzOBla6E4amfckqBAeWUNsV58MAgupZ8O5cPnJ/dAMLq9PP7k+1VYlkXudC6zetU65xZpHPQ9ZB6VRKTt1A2tW7V5HO/WaG1sPg7z1JGEZT0iIgPcMWTCeu0+E7Wr6qj/GeW/NPtZ9JfAP6wb/ZvCzvciFWesFsAgtR+/F+B3loQqo2euAVxxp1NBlv702SZjsuoL4t1f/BN/39UgMKSzP4bQpm9TRZuzZdZ8oWE0VLCMnegmuR3wxJdaOwZc6fP3XG8KDXXGk+2ZxprqWZNstfVjVA4QmvY8lwH/NP9Xv8iv3Y18EV53RUGdS6pN2dsmXgcdzH+1VeqLiz4HfSqLUFfT2rb/BzRAt+Pfiy33S2/SlcbQ9v+8WLLx1yS1ukwq8/zWL3knn9v/yc9uY1bfO4PE7wKdlfBcRs2vYBj0uvypgQsreSHixOy2aKe9Ba3uI2iCVv3PHuVr7wHw4maxOnHLz4XiWInf7KIRiumDy7ZMnGr9vzdKQe/1GiCwO7dF58LR0emvXNLfCNB3vTT5peAXwL+/xnwVjiO4DL3EwoUePXfiapcwYzH/DVAT8IJLPXzWhUh8f+OIkFAHyQ5ukjNUqgg8YTzK03Y+j/vlJCY2TZSjomfjeP9CeM1d7U3dmvCov8zNqsMfjiO08zRPkx/799p2rbIm7yYjybr5QbIa5rLadrb1pTVxfy5XEKiX6rIS8AvAf/fBVwvvpNq/6XcvmPU2lz1PMBqc0fmTzNefVj0Yqk4vN+L+Y7/x18n5BqHn5/AXe+EZc4MQkkBMLN2AmbD5UQm6EvlDMzjfFf47k16vrHPghD8Nz3tNfUYnQ6jOnj39gmBsPIgg1XrxPsOV7jSIJPx2lD+xOL0fj8m1x0TD+V2Csbk9HP1BG/WXe6F+uHBxKQP540J/jpqgk083L3yF1KeA3PHvZLrrkxsWqnYMLYyX0U9h26xWzU2GV5CegnpvwJSGx7sHnsKEYFkDfW6dzSYh37aoJWujJz/4vjuhOHBlUg92O2+P4OndbgfEqBbvO++OENNrxh+oHuyV9he63XSPlVUWjv70z8O1XeRo6eEHfgJixNt+QMaVz5gqQkCI362nyxuW/AHBK6yuKRi90MN5Q98WrnFmPgOlrld7/yqumrrH4aMddX/S0Dk9IxfD0U0O+mnY4jezozqwpoXZVylKCzGfCUnvHPNu4F3nsdPkfxB4lFdyFmtQS+17iWk/yGQMLTKKOfQBuc+a9qO0VUvt82+JHlJ8pLkJclLkpckL0lekrwkeUnykuQlyUuSlyQvSf5TEvcG6rbBb9+rlQQHPLdTfvjnTVSCVa2kKWHfDSl08TnYd3+/j9H0/QZ8ukmTrGwvwb7X02tbmyOcE4ql/He/Mu3qEA19L7D96jG2Qf7hf90e/Gsq8cgBpO1Rr3t0dU3HcJlQJB2+QjV3ZBpv5QJv89AIalhHLzhG9XSh6Fy8OcQbstS5N46v6dtEbxc3iVmpWuBdhHNdfzIfgZPZ+xIFtVBB4lpk7+k8wJcXamWMTe1Hco6qvEx39m2dYd3MjFcDklmqkKq+BB8os1oBcLa7aN27BX/wenqvAWzGl1wavR2BT0LVxPe5d72p3cfN8GvtyQKrRn3AC8/od2++U6D03WFQ/Uw0u58wfGFD7a+VXcY1xMR09Re2kgIDy1yjZd2JBftqHNLooaVJ/kZyaq3VKJPZgsu/GuG0l4GEL6z40DZw7GgL6NdrBgu29XSGa9xitmYN/WRvVeR0mUhlf7V+Da8YqPYDxmDlHHp8pJzZNfLl4ShpquHBFX5tYFYLI9Njd+f9cvbwSLnBQMfqkpGlFGaz+wUGafBe+dfBbPSP7uNn3szuEUfZZosKDAUKneHdKXXieIlEkjDXOvtGoXljFBr/QOy07ChU8EU1KJydaxQbozwjeJNdot/bMHPp2CusypDI71i9a9QJVe+xeeWDn4a45CacmrKwkkclYaY03J4lk287HEX9IKsinpFHfRI49ay4PKqfdylfaU2az6UGyk/B0eVTb8IqQfOC6MLlGS5B0fcR0VKEHJtOXkjEKwa2lGdsWXbQ04dV0GvF68gw9FZVPi+dGa79WayGuMaokpN9dLdqllk+vdarxEV+Pw5nLrtcyGMh5U3hBUhtewqXS48P+TyqHouz1hvvjJpRq29aUsKXAQpw+xHMR4V0zOof6ScXSRE7g4mEN7HR5exE9OhstZlVr4BSltV0wEL4iTU03MjChjkdESYpP8zTfTzCLI4P2UQtDryLd5ztDYqcyaHUlsk4P4nTV5Hj7qIi86jyQEEIP3d5QljowWK+vaOAnhw+1KAw7F/ENXiBeKFBKa/Ll64uG8Wn1nb0QlGrTHbGzEpz7eH27rm7jJkf1DStu92Bc9nh6Vzkxo4BrfBGEcuzqLItfqONkWGCSEX0wTz5vcNRVdcQ/KKd9/IU04prK7U1oSE0ihnJLa5RdJi/SC0uPlhrdMHzGT7txZpf60BVmqe5LDiuyub1eFel8parx5XRxxGE42xPVN0z6L66iAJ09XqPYijNn8JRvYv7kH2NGTIf7WxuYlgtLYNXbaE4vm4UBKrrLNZFYAIozXpi1Fz+jZWTCJx7E5WANaIg4TNHe86ZEUPPs7XuwZaspoO1ie4joQYeknlnOSXqyt7Bq4fbKQrp0Fn0WUF2VHsFPbm9jO+SCUS8jwIpHnzQ+JiYfyvetgJVl7FPR6nXh6yWQpkzZT7km1xoEZu0k4mYPAQLBVWYv6ESZ5qFftPInxM7KOGLUE3S1aZ0JJSSfgxwn3LkfmGE6t5AS+OInGfc51P1pFDH8FG6zwBvxSZ6qa3Rd2lCmtYlHZPU5Zk8G0QuR1LE+f7RvV2CfPdae5MmQ9cPslCpMRrJGViePG7foWHeq14g0KKimIHhXGWK7WEajNwtXjilgb49LDJJwhrxeqOgM5mYOJKJy7rNyLTtmJYNWUtqw91qjQe+rFaQL0x5cOmuFLnC70tl2GBjn3FIOMgXUmnsXjIyVLawI9qejc7UupQb9ZZxHmLN4Sh2S9sKlzJWtl3O7L+hb87W9lbX3B1XmBxZMsYqbETpXp+zB5q5HxywYPsHKi3JXTVaez/fHrIn/eRZy6BezOs990Qn1VVaUljqtaYb2+7SsDN57+PlXW1yMpcXEM1z/Svru6CRfD5fAEw3+ybyCPPQicIqpX6n+K5WtlvzKo1ossPkDFjD8qNR8+p5l9CZNgj4qdMN1WAgvef5K8wnQqGQG0DV2jGwXB3Zt4F8Xq451sty+RK/f1pqvIUEoPfJGflNH05ZzXkLtruXrVNeoo9YhJ2jSgo4bzqwlwFX68kui2iMC1kkFwj5iZEOODOKiOA0FxZxvAtOY2cLeBefKIdrHpqN2iW0v+FQVjbXSV6Stxxd07x3o+EA1oVHYSjbcqVcZFv6/ZhJtFhk+xXKdbapydr9rmaXF0n7xX1k15ByEX9Gwa3A+vM3mG0wHJ9D485Jsg09gr1f2mW/XDDv1ELB23BRgU65R2HoX2A9sTBWdAzeAOA6UlvEISglt60e8Od4+4P9GfX+Au2TZBHP8stt/DxXBrAXrDQCUHxjMOMSRLORzmz0u0x/SHGmLRwTFnpLgUJIwo5rnwOTbSFQoIosFics/Bm4FJvhcUvGNl/lD1y+kI5lmoSCcI4VZjvz1SlfJYXoeYz8SZQzhLZVrd/lFlUlhDFiaVlQup+KxPGsW1dQDF0/xFrvSh4eyWO1vFKL15rUkas2TN/5UQJ5bFbs5gkE3+c6c/pD47PGVkmzWy0goT7MIyDlt73lcfAN03MVfDCSmxzDOkknbFcsTwxrS7aNxHM5uOFNqeoEyhnLNrCiAfDZ8Fp1nIYoQswHTvkGCl6v3rcJpIzJgtKpddq1SkTG49OD6JyzjEhiUfsUxo1eK/2wHXnqrJhpOysv7c2YM6bxWRfp6aY9c8e+p75N/dxkWjtmmP0ul4/mp2wEkXVwsA02txRm1517jc8pm53IO0TbPXK5EZMnL6e3xZlUl7ZUKu+4nN2x+QizRQyCEhcs9okY+79Ku3ilQJdCMQXsdopoKkXZu1bGYgxR7mMIN2uSTVWi2r7ek0amfo2kKzAxxHpFO3pl0AALiXEpmN8Vr5Z8rvPoSnXXn+Cc4YS4zpuXBU3pLcJQ4ZjXPVc7fCVxndMjGd4ycKyYfNNXbgkq+RybJR0WLC9Vf4QruQPjIHwJ30kdPg3ogHHNypUDGPbfFkfz5HqKRCqJooyobq9SyBL3wQRaAwIH7nH1c2WaH7pdrpKtT2PrmTe56J/zJfpwY4hsPRFH+77d5+mbajMYvBmdkWf9hfELx3Y8CjHu8c7vICWOPENMkXOCz3TdhMvkBoMh+9m6C0Yaqa2EOuLqzdP2uHIJLmFrmfP6UNSU6i7sR2n25N5Vz8Qax/RTUKNX8+E4gLDXVxVVWG2Yd1/zsxhO8lXr/7VTQ8ylUqT9KeVrpjatfQ7TAOlVkgOYO1O7p7TXCZs2rnlwZ0TiNUm8BM9uGo+DqCKB0MJbI8E7DhyJIoxZQ/ajKGPG1lH90ahV968WFRSDEXdLMZZVkP6iuPw6vWZRSQW8b3Rmjs8dPNLN2pkucrQjJCOchiLI58gVFlu9/t16Bb3YfeJS3L6ZIIW5bpeABwe7f3Q/3HeA3QooyUcG+croJhxnEEd1vzDSeGjkaTaB6VB57a0IflRp5CtuS5F1A05m1JK9cvND2FOd6gk6vnks6ubXLw/vSEwdWfVbNLnUdfPGwhraeDxxHyh4oNa5vGR66Y6li+WCWHAZRD3f1Ua+nC/iEQ7IFT7bO1ByKWTC2Po+tDLH1AC47mDW884BbYAQBQ5AmMsN7tO90OWCzUv65zmY+I4gvGyrf0a2ZUdOeW7vIIasIeZw5s93FDZ17YXrcGakoxPZ7Mo+FM6nXs6nvV6OR16tELeOPy1DstlkT4KrzeScur0eORttglMWhK9cO4jJM4p62S4HgI4VXajvnJ2dkrr9cG34+JLE1uspUam14z48z5VrXuoRxFahrEQXWHU1mtWzpke/0yctXiOZ6UoGe0Qcq0gpuHLdD0W+Es2Lgaq6UnS7hTKHQeaoNND9KjE8/l0pCRXgMiqdk1EgM/96Zuck/w2l5b8nQm6pRl2Z2rkxtX180u82sAe+7xFQqxZaw9yTVrqF2qOP2Spv+jZSRKvddc1DDfN+oLLeJ9nvD2X4SeMbwbPPVo2vg38HEaYVEX5ANBigWeYowYBgLCbgxg05ld5yFR6rUo5H0/RH+6e2En6K32IKcUVI4RaovNRoBR8foCffEqcffw675PWxxU6eyOJ83cdkMq1tWmmrVpYe/1vCNaqSlYwlXDcO2rdl2NpTDZiFHVWSQuQaAk19FFgTq0XzWyDkBQbSNeBAsPvAzE22k/lqQULVfKvFFUXjW8i88CK2jR+rITL0odpjjgMfc8xpHLNuuje6HM3jfP44pTyzfc0UbGFEUDf0hdqsiK3XCg6xNkSfi3IUeo6n8Sm27T3TdyGtbkw3mgnC6AxNL0Pesu5h1/a1Yy8zZ58YZoQMFstGiqmcET7nmCfVr4pjAzhM9UFgjb3f6KCNulQHZw+YQtdCeBfXv44l41WWnoe9rtpgBgfYZaKjG1Iq22irbAgq0ixFhdMQhjyp4V1bpsycSU1MV0S2zsDOVBW07TL/3faFLXw2zsW3WKmw+fsjprpPj6vumXdAs7umd1Mke4phXRhc3wp2Y9iHorpnmpsS2YM2Ywfzp+KOw4XH6jI7BksGDfUpYJCa5S4o94ZA3xQEep6o6d8U6c8AydW580BihsYDN8wtLb6qFB7deZkr42DZfjh2lFfxGF8OsJp+LMZdnj7K8P/JdC1f0b/pnAMiyaPB7guWRio+OdV9emZ7dYrhfV0CfXuqr7ucPJX9VxXtUJ7AMXSuZ+x01EnZC1Kbtkqe/vhmz7cTv202PWEDeqwwDt5csUeq63Xq1eP1d0VOOHYZElfqCpTOdeWvjZXe83cCfrXBtNXuewLNJRzHyNDqsbHSPustqiA5KoVC51Tlt5OnzkEXvOW+/umq9SvLPv7yn/8LUEsDBBQAAgAIAGQAjUlooHo6TQAAAGsAAAAbAAAAdW5pdmVyc2FsL3VuaXZlcnNhbC5wbmcueG1ss7GvyM1RKEstKs7Mz7NVMtQzULK34+WyKShKLctMLVeoAIoZ6RlAgJJCpa2SCRK3PDOlJAOowsDYGCGYkZqZnlFiq2RubgoX1AeaCQBQSwECAAAUAAIACAALZ4FG6W7bZOQDAAB0DgAAHQAAAAAAAAABAAAAAAAAAAAAdW5pdmVyc2FsL2NvbW1vbl9tZXNzYWdlcy5sbmdQSwECAAAUAAIACAALZ4FGNRrQWs4EAAD0FgAAJwAAAAAAAAABAAAAAAAfBAAAdW5pdmVyc2FsL2ZsYXNoX3B1Ymxpc2hpbmdfc2V0dGluZ3MueG1sUEsBAgAAFAACAAgAC2eBRp9k43WyAgAATgoAACEAAAAAAAAAAQAAAAAAMgkAAHVuaXZlcnNhbC9mbGFzaF9za2luX3NldHRpbmdzLnhtbFBLAQIAABQAAgAIAAtngUYKEe9qogQAAAUWAAAmAAAAAAAAAAEAAAAAACMMAAB1bml2ZXJzYWwvaHRtbF9wdWJsaXNoaW5nX3NldHRpbmdzLnhtbFBLAQIAABQAAgAIAAtngUaFMCthngEAACsGAAAfAAAAAAAAAAEAAAAAAAkRAAB1bml2ZXJzYWwvaHRtbF9za2luX3NldHRpbmdzLmpzUEsBAgAAFAACAAgALmurRhra6juqAAAAHwEAABoAAAAAAAAAAQAAAAAA5BIAAHVuaXZlcnNhbC9pMThuX3ByZXNldHMueG1sUEsBAgAAFAACAAgALmurRpQTsyJpAAAAbgAAABwAAAAAAAAAAQAAAAAAxhMAAHVuaXZlcnNhbC9sb2NhbF9zZXR0aW5ncy54bWxQSwECAAAUAAIACABElFdHI7RO+/sCAACwCAAAFAAAAAAAAAABAAAAAABpFAAAdW5pdmVyc2FsL3BsYXllci54bWxQSwECAAAUAAIACAAua6tGNdvZrWgBAADzAgAAKQAAAAAAAAABAAAAAACWFwAAdW5pdmVyc2FsL3NraW5fY3VzdG9taXphdGlvbl9zZXR0aW5ncy54bWxQSwECAAAUAAIACABkAI1Jh2+TOWgrAACzVgAAFwAAAAAAAAAAAAAAAABFGQAAdW5pdmVyc2FsL3VuaXZlcnNhbC5wbmdQSwECAAAUAAIACABkAI1JaKB6Ok0AAABrAAAAGwAAAAAAAAABAAAAAADiRAAAdW5pdmVyc2FsL3VuaXZlcnNhbC5wbmcueG1sUEsFBgAAAAALAAsASQMAAGhFAAAAAA=="/>
  <p:tag name="ISPRING_SCORM_ENDPOINT" val="&lt;endpoint&gt;&lt;enable&gt;0&lt;/enable&gt;&lt;lrs&gt;http://&lt;/lrs&gt;&lt;auth&gt;0&lt;/auth&gt;&lt;login&gt;&lt;/login&gt;&lt;password&gt;&lt;/password&gt;&lt;key&gt;&lt;/key&gt;&lt;name&gt;&lt;/name&gt;&lt;email&gt;&lt;/email&gt;&lt;/endpoint&gt;&#10;"/>
  <p:tag name="ISPRING_PRESENTATION_TITLE" val="158"/>
</p:tagLst>
</file>

<file path=ppt/theme/theme1.xml><?xml version="1.0" encoding="utf-8"?>
<a:theme xmlns:a="http://schemas.openxmlformats.org/drawingml/2006/main" name="第一PPT，www.1ppt.com">
  <a:themeElements>
    <a:clrScheme name="绿色">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方正姚体 Agency FB">
      <a:majorFont>
        <a:latin typeface="Agency FB"/>
        <a:ea typeface="方正姚体"/>
        <a:cs typeface=""/>
      </a:majorFont>
      <a:minorFont>
        <a:latin typeface="Agency FB"/>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1">
      <extobjdata type="C9F754DE-2CAD-44b6-B708-469DEB6407EB" data="ewogICAiRmlsZUlkIiA6ICIxMjIyNTkzMDMwMDYiLAogICAiR3JvdXBJZCIgOiAiNTI1NzIxMjY4IiwKICAgIkltYWdlIiA6ICJpVkJPUncwS0dnb0FBQUFOU1VoRVVnQUFCZVFBQUFENkNBWUFBQURBM0Vja0FBQUFDWEJJV1hNQUFBc1RBQUFMRXdFQW1wd1lBQUFnQUVsRVFWUjRuT3pkZDFpVDE5OEc4RHRoYjFCRWxudVgxbFd0dGE1YWFyV3RWbjJyMWJxcnR0YTlyUVByVnRSV3E2MWFhOTJyMUlFRHRZSllCeXBZY1EvY0tNb21FQUlKa1BHOGYvQkxKQklnQ0xLOFA5ZkZKVHp6RU1PVDVEN24rUjZSSUFnQ2lJaUlpSWlJaUlpSWlJam9sWWxFSWxGQjI0aExvaUZFUkVSRVJFUkVSRVJFUkc4NkJ2SkVSRVJFUkVSRVJFUkVSQ1dBZ1R3UkVSRVJFUkVSRVJFUlVRbGdJRTlFUkVSRVJFUkVSRVJFVkFJWXlCTVJFUkVSRVJFUkVSRVJsUUFHOGtSRVJFUkVSRVJFUkVSRUpZQ0JQQkVSRVJFUkVSRVJFUkZSQ1dBZ1QwUkVSRVJFUkVSRVJFUlVBaGpJRXhFUkVSRVJFUkVSRVJHVkFBYnlSRVJFUkVSRVJFUkVSRVFsZ0lFOEVSRVJFUkVSRVJFUkVWRUpZQ0JQUkVSRVJFUkVSRVJFUkZRQ0dNZ1RFUkVSRVJFUkVSRVJFWlVBQnZKRVJFUkVSRVJFUkVSRVJDV0FnVHdSRVJFUkVSRVJFUkVSVVFsZ0lFOUVSRVJFUkVSRVJFUkVWQUlZeUJNUkVSRVJFUkVSRVJFUmxRQUc4a1JFUkVSRVJFUkVSRVJFSllDQlBCRVJFUkVSRVJFUkVSRlJDV0FnVDBSRVJFUkVSRVJFUkVSVUFoaklFeEVSRVJFUkVSRVJFUkdWQUFieVJFUkVSRVJFUkVSRVJFUWxnSUU4RVJFUkVSRVJFUkVSRVZFSllDQlBSRVJFUkVSRVJFUkVSRlFDR01nVEVSRVJFUkVSRVJFUkVaVUFCdkpFUkVSRVJFUkVSRVJFUkNXQWdUd1JFUkVSRVJFUkVSRVJVUWxnSUU5RVJFUkVSRVJFUkVSRVZBSVl5Qk1SRVJFUkVSRVJFUkVSbFFBRzhrUkVSRVJFUkVSRVJFUkVKWUNCUEJFUkVSRVJFUkVSRVJGUkNXQWdUMFJFUkVSRVJFUkVSRVJVQWhqSUV4RVJFUkVSRVJFUkVSR1ZBQWJ5UkVSRVJFUkVSRVJFUkVRbGdJRThFUkVSRVJFUkVSRVJFVkVKWUNCUFJFUkVSRVJFUkVSRVJGUUNHTWdURVJFUkVSRVJFUkVSRVpVQUJ2SkVSRVJFUkVSRVJFUkVSQ1dBZ1R3UkVSRVJFUkVSRVJFUlVRbGdJRTlFUkVSRVJFUkVSRVJFVkFJWXlCTVJFUkVSRVJFUkVSRVJsUUFHOGtSRVJFUkVSRVJFUkVSRUpZQ0JQQkVSRVJFUkVSRVJFUkZSQ1dBZ1QwUkVSRVJFUkVSRVJFUlVBaGpJRXhFUkVSRVJFUkVSRVJHVkFBYnlSRVJFUkVSRVJFUkVSRVFsZ0lFOEVSRVJFUkVSRVJFUkVWRUpZQ0JQUkVSRVJFUkVSRVJFUkZRQ0dNZ1RFUkVSRVJFUkVSRVJFWlVBQnZKRVJFUkVSRVJFUkVSRVJDV0FnVHdSRVJFUkVSRVJFUkVSVVFsZ0lFOUVSRVJFUkVSRVJFUkVWQUlZeUJNUkVSRVJFUkVSRVJFUmxRQUc4a1JFUkVSRVJFUkVSRVJFSllDQlBCRVJFUkVSRVJFUkVSRlJDV0FnVDBSRVJFUkVSRVJFUkVSVUFoaklFeEVSRVJFUkVSRVJ2YUVpSWlKdzdkcTEwbTRHMFJ1RGdUd1JFUkVSRVJFUkVWRUZFUndjak5qWVdLTzNYN1pzR2FaTW1WSnM1L2Z6ODhPRUNST0tmSndiTjI3QXg4Y0hJU0VoZVc2VGtKQ0FDUk1tWVBmdTNZVTY5dnIxNjlHcFU2ZWlOdkdWN2R1M0QxOS8vVFdXTDE5ZXBPTjgvLzMzQlI2alI0OGVHRE5tVEpIT1UxaHl1UnpQbmoxRFNrcEtpWjYzdkRBdDdRWVFFUkVSRVJFUkVSRlIwZDIrZlJ0TGx5NkZuWjBkZnZ6eFJ6UnAwcVRFMi9EOCtYUGN1blZMYjFsV1ZoYWtVaWxTVWxLUWtKQ0FtSmdZUEgzNkZBOGVQSUNkblIxOGZYMXpIZWZreVpNSUN3dEQ4K2JOOHp4WFNFZ0lidDI2QlJjWGx5SzErZkxseTdoNTgyYXU1VTJhTklHcnF5dU9IeitlNy82REJnMHkrbHlIRGgzQzc3Ly9EaUM3ODZSRml4Ym8yTEZqNFJvTTRNR0RCM2o0OENFY0hCenkzUzQ5UFIxeXVieFF4ODdLeWtKbVppWVVDZ1hrY3JudVg3bGNqdlQwZEtTbHBTRTlQUjB5bVF3eW1ReFNxUlNwcWFtNi8rT3NyQ3dBd0ZkZmZZVnZ2LzIyMEw5YlJjZEFub2lJaUlpSWlJaUlxQUo0NjYyM01IandZR3pkdWhYVHAwL0hoQWtUMExselo2U2xwYUZuejU3NTdsdlFpUEdnb0NDY1BYc1d0Mi9menJWdXhJZ1IrZTY3WXNVS0JBY0hHMXhuYm00T3BWSUpNek16M1RLVlNvWFRwMC9Ed3NJQ24zenlTWjdIUFh2MkxBRGdvNDgreXZmOEJibDgrVEw4L1B4Z2FXbXBXNWFSa2FIN2Z2djI3Zm51YjJ3Z3YzZnZYdnp4eHg5d2RuYkd4SWtUc1hyMWFpeFpzZ1RwNmVubzJyVnJvZHA4N3R3NUFFQzdkdTBLdFY5K3pwdzVnNFVMRjBJUUJLUDNzYkN3Z0oyZEhlenM3T0RtNW9hR0RSdkMzdDRlOXZiMmFOQ2dRYkcxclNKaElFOUVSRVJFUkVSRVJGUkI5Ty9mSDY2dXJ2anBwNS93MDA4L1FTNlhvMnZYcmhneVpJakI3ZjM5L1NHVlN2TmNuOVBseTVjUkVCQ1FhM2xCZ2J4V3ZYcjFVS1ZLRlZTcFVnVnVibTZvWHIwNmF0U29vUmZHQThENTgrY2hrOG53MldlZndkYlcxdUN4b3FPamNmUG1UZGpaMmFGKy9mcVFTcVVHdDdPeHNZR3BxWEVSNk9IRGgzWGZhenNvbWpScGdxQ2dJTjN5dFd2WDR2RGh3emgyN0poUnh3U3l3LzJmZi80WnAwNmRnb3VMQzVZdlh3NTNkM2VzWExrU1AvendBMWF0V29YNzkrOWoxS2hSc0xDd01PcVlwMDZkZ2xnc3hnY2ZmR0IwT3dyeXpqdnZvR1BIanJDMnRvYWxwU1dzcmExaGJXME5HeHNiMk5qWUlDd3NETWVQSDRlYm14dm16cDJMYXRXcTVmcS9vNEl4a0NjaUlpSWlJaUlpSXFwQXZMMjlZVzl2ankxYnRxQmR1M1l3TXpORC8vNzlEVzRiSEJ3TXFWU2E1M3BEdEFIMXFsV3JEQWIwZVZtN2RtMis2d2NNR0lDNHVEamR6MGVQSHNYUm8wY05udnVmZi82QklBaVF5V1RvMDZkUG5zZGNzR0FCM24vL2ZRaUNBSTFHbzdkT3JWWWIxZTUxNjliQjFkVVZQWHYyaEZxdGhrZ2tNbW8vQUxoMzd4NldMMStPeU1oSU5HN2NHTE5telVKU1VoSUFvRXFWS2xpNWNpVVdMbHlJbzBlUDR1Yk5tNWd4WXdicTFxMmI3ekd2WHIyS1o4K2U0YjMzM2tPbFNwV01ia3RCbkp5Y01HUEdqRnpMMDlMU3NHYk5HcHc0Y1FKMmRuWVlNR0FBYXRldW5XczdwVktKZ0lBQWRPN2NHZGJXMXNYV3JvcUdnVHdSRVJFUkVSRVJFVkVGMDdKbFM3UnMyVkwzOC9MbHl4RVlHSmpuOXZtVnJNazVRdHpZL2JVLzV4ZVc1OFhKeVNuWHNwU1VGRjBwbGN6TVRCdzVjZ1Fpa1FpZW5wNEdqeEVYRjRlc3JDemRDTzZOR3pmQ3o4OVBiNXN1WGJvWTFjWWJOMjdBeHNZR1FIWTVIV05HM0tlbHBXSHo1czI2VWZkOSt2VEIwS0ZEY2ZyMGFTeFpzZ1NqUjQ5RzkrN2Q0ZURnZ0tWTGwyTHo1czN3OC9QRHFGR2owS2xUSnd3Wk1nUlZxbFF4ZU93alI0NEFBRHAzN295REJ3L2l0OTkreTdjdFVWRlJyL3ovR3hJU2d0OSsrdzBTaVFTZE8zZkd0OTkrYTdCdWZXUmtKSllzV1lKSGp4N2h6Smt6V0xGaVJhRTZMdDRrRE9STGdTQUlrTXZsdWo5a0FJaVBqOGVSSTBjd2VQQmdpTVhpWFBzOGZmb1UxYXRYTDlSNTFxNWRDMzkvZjkwZjFmWHIxNkZTcWZLZERNT1EwTkJRWEx0MkRiMTc5OWIxdXFsVUtrUkZSYUZXclZxRk90YnJkTzdjT1Z5N2RnMmpSbzBxN2Fib0tTdVBYMmhvS0p5Y25ITFY3K3JVcVJQR2p4K3ZxMVYyNU1nUnJGNjlXamRoeWVYTGwvSEREejlnNjlhdGNIZDNMN2IyQ0lMQUN6TVJFUkVSRVJHOWNaUktKUzVkdW9UWTJGaTR1Ym1oUllzV1JwZFVLVWhZV0JoY1hWMVJvMGFOWE92YXQyK1BhdFdxNVZxK2QrOWVTS1ZTREJzMnJFam4vdUtMTHdBQS8vNzdMMlF5bWU1bkx5OHZuRDU5dWxESCt2dnZ2M010eXpsNi91alJvMGhOVFVXN2R1M3c0NDgvR2p6RzZOR2pjZS9lUFYwZzM3cDFhMTB1czN2M2JxU2twR0RreUpFQUFJbEVBaUR2VG9uVTFGVFkyOXNEeUM0L2s3UFcvTXN5TWpKdzVNZ1IvUFhYWDBoSlNVR05HalV3Y2VKRWVIbDVBUUJhdEdpQktsV3FZTzNhdGFoWnN5YWFOR2tDc1ZpTVljT0dvWG56NXZqbGwxOFFHQmlJMDZkUG8xT25Udmpzczg5UXIxNDkzZkZqWW1JUUVoS2krNTNPbkRsajhQODFKaVlHR28xRzc2NkFLbFdxNU52Mm5KNCtmWXIxNjlmajRzV0xhTkNnQWViTW1ZTkdqUnJsMms2bFV1R3Z2LzdDenAwN29WS3AwS0ZEQjR3ZE81YVpUejRZeUplQ0JRc1dJQ1ltQml0V3JJQ1ZsUlVBSUNJaUFydDI3WUtKaVVtdWlTRCsrKzgvekpvMUM5MjdkOGZvMGFOZjZaeUNJR0RkdW5WNCtQQWhCZzBhaFA3OSt4djh3MWk4ZURGRUlwSGU3U2xoWVdFSUNBalE2eTMwOC9QRGpoMDcwTGR2WC9UdjN6L1BGNDZDSmdRcGlERTlzRnJYcmwyRHY3OS9xUWJ5WmZYeFU2bFUrTzIzM3lDVHllRHI2MnZ3QXFwbDZCWXVZMlZsWmVsbTI1YkpaTG9adHBPVGt5R1JTSkNZbUtpYlRiMWh3NFpZdUhEaEs1MkhpSWlJaUlpSXFEeTZkZXNXRmkxYUJMbGNqcXlzTEppYm04UEt5Z3B6NTg0dDhnU1kwZEhSbUR0M3JpN2M3ZG16cDE3MjA2cFZLN1JxMVNyWGZvR0JnWkJLcGVqYnQyK1J6ajkyN0Zoa1ptYnFTc3lNSFR0V3Q2NndnWHgrNUhJNWR1L2VEYkZZbkcvZGUyMjJvYzFjdkx5ODRPWGxoYlMwTkt4ZnZ4NEE4SC8vOTM4QWdELy8vQk1BOE4xMzMrbjIvK09QUDNUZnkyUXkyTm5aQWNnZStXNm9ISXRjTHNmKy9mdmg3KytQMU5SVVdGaFlZUERnd2VqYnQ2OWU3bU5uWjRlWk0yZGkwcVJKV0x4NE1mNzg4MC9kc1pzMWE0WU5HelpneDQ0ZDJMdDNMd0lDQWhBUUVJQVBQdmdBOCtiTkF3RHMyTEVES3BVS0FHQm1aZ1p2YjI5NGUzdnJ0VVZieHFkWnMyWUlEdytIbTVzYlVsSlMwS05IRDN6MTFWZjVQcjcvL2ZjZmpoOC9qck5uejhMQ3dnSjkrdlJCcTFhdElKVktFUndjakxTME5MM2M1KzdkdTNqNjlDbWNuWjB4WnN3WXRHblRKdC9qRXdQNVV2SFpaNTloMXF4WjhQWDF4ZHk1Y3lFU2lkQytmWHUwYjk4ZXUzYnRRdXZXclhVOVgxRlJVVmk4ZURHc3JLenc4Y2Nmdi9JNVJTSVJmSDE5TVgvK2ZHemR1aFdQSHovR3RHblQ5Q2FLU0U1T3h1blRwM09kNStuVHAzQndjSUNqbzZOdVdlL2V2WkdVbElRZE8zYmc0c1dMbURsekpqdzhQQXllZThpUUlXamZ2bjJoMm52NDhHSDQrL3NYYXAvU1ZwWWZQMU5UVXl4ZHVoVFRwazNEckZtenNHTEZDdFNzV2JOUXh6Ums4K2JOK09lZmY1Q1ptWW1Nakl3Q2E2OVpXRmpBeWNrSkhoNGVNRFUxUlZ4Y0hLcFdyVnJrZGhBUkVSRVJFUkdWZGJkdTNjTHMyYk1oazhsMHk1UktKZExUMHpGanhnd3NYcndZRFJzMmZPWGp1N3U3WThxVUtWaXhZZ1hXclZ1SHExZXZZdHEwYVhqNDhDR21USmxTNFA0RkRRbzBadERrdFd2WGRHRnhZYzR4ZGVwVWZQTEpKd1VlSHdCT25EaUI1T1JrOU96Wk05OXFFdHBBL3VWSlI2OWV2WnJuUU1UZXZYdnJ2dGNHOGlxVkNuSzVYRGRDWGlxVjZtVThXbUt4R01lUEgwZDZlanE2ZHUyS2dRTUg1bG5mM2N2TEMvMzY5WU85dmIwdWpOY3lOemZIMEtGRDBhMWJOK3phdFF2Ly9QT1A3bTZEWjgrZTRjU0pFM24remxyQndjRlFLcFZvMjdZdHdzUERZV3BxaW1iTm1pRTRPTGpBUVA3NDhlTzZEaFNGUWdFL1A3OWNwWDVNVEV4MEdaQ3BxYWx1d0tteG8rL2ZkQXprUzBHTEZpM1F2MzkvYk4rK0hhR2hvV2pkdWpVQVlOU29VUWdQRDhmRml4ZFJyMTQ5YURRYXpKa3pCMHFsRWt1V0xDbHlUNm0ySnRXeVpjdnc4T0ZEcUZRcXZVRCtuMy8rZ1VhajBmMlJBOW1qcFI4OGVJQzMzbnBMNzFqbTV1WVlOMjRjR2pWcWhKVXJWK0w4K2ZONkY2MmNLbFdxWlBEV21ZTGFhc2lmZi82WjZ5THdzcnd1N2pZMk5qaHc0RUNoMmxFWVpmM3g4L0R3d05LbFN6Rmp4Z3pFeHNaaXpwdzVpSTZPQnBBOUNjdXFWYXYwdG4vNWNSdzhlREFBL1JmZzFOUlVYUTB4UzB0TFdGbFp3ZHJhR3JhMnRyQzF0WVdkblIzczdlM2g0T0FBQndjSFhwaUppSWlJaUlpb3pMaC8vejZ1WGJ1RzZPaG9LSlZLZzl1MGJ0MGFIM3p3UVpIUHBWUXFzWERoUXIwd1BpZVpUSWI1OCtkajI3WnRSU3BmNCszdERROFBEL2o0K09EQ2hRdll1SEVqK3ZidG0rOUk4dUowOXV4WjNmZFBuanlCcDZjblRFeE05TnFuRlJ3Y0RGZFhWM2g1ZWNITnpjM29jM3p4eFJmdzlQUkV6Wm8xc1dIREJ2VG8wY05ncmZXY284aHowcFo3QVFCZlgxKzlrZnlHcEthbUFvQXVPSStQajBmVHBrMXpiV2RwYVltWk0yZkMzdDVlTitqUzE5YzMzMlBIeE1UazJzYkp5UWtqUm94QWxTcFZNSDc4ZUF3Wk1rU1g4L3o2NjYvUWFEUVFpOFY1ZGlvSWdvQURCdzdBM053Y0gzNzRvUzd2YWRPbURaWXZYNDVidDI3cHl1Y1kwcU5IRDVpYW1zTEZ4UVZPVGs1d2NuS0NvNk1qSEJ3Y1lHRmhnYUNnSU96YnR3OEtoUUlmZlBBQlJvd1lBWGQzZDBSRVJLQmV2WHA2Lzk5a0dBUDVFaFFmSDYrYlJmbmRkOStGSUFod2RIVEVuVHQzZE52TW5Ea1RkbloydW1XZmZ2cXBicklJN1RKblorYzhKM1VvaUttcEtXYk1tSUhVMUZTOUd2WkFkdTF3ZDNkM2FEUWEzYmtTRXhNaGw4dHp0VlBMMDlNVGt5ZFBocnU3dTI1OWpSbzE5Rzdka1Vna2lJcUtLbFE3cFZKcHZ1dkhqeCtmYTlucDA2ZHg5ZXBWZyt0T25qeUpSNDhlRmFvTmhWVWVIajlQVDA5czNyd1pwcWFtcUZHakJsUXFGWVlPSFlwQmd3Ymh3dzgvQkFDY09uVUsyN1p0dzZaTm13QUF0Mi9meGs4Ly9RUmZYMSs0dUxnWVBLNHhQZTFFUkVSRVJFUkVaWUZDb1VCd2NERHUzcjJMeXBVcm8yN2R1bkJ3Y0RCWTJyZXdBK1R5Y3VuU0pTZ1Vpbnkza2N2bENBOFBOMWhXcGpBYU5teUkxYXRYWStQR2pSZ3hZZ1FzTFMzUnYzLy9JaDN6WllZR1F5cVZTb1NFaEVBa0VrRVFCRXlhTkFrdFdyVEE5T25UZGR2ay9ENDRPQmhlWGw1Nnk0elZ2SGx6QkFjSDQrKy8vOGFWSzFld2N1Vkt2VUduZ09GQVhxbFU0c0tGQzNCemMwTk1UQXl1WHIySzVjdVg1emt4TFBBaWtBOEtDa0pvYUNpU2s1TVJGeGVIYmR1MjZiYnAyYk1uN096c2NwVUlEZzRPTHZUdjV1N3VqaEVqUnVoKzFvYnh3Y0hCdUh6NU1scTFhb1hvNk9nOHM2S3paOC9pK2ZQbjhQYjJocTJ0clc1NTI3WnRzV3JWS3V6WnN5ZmZRUDd0dDkvRzIyKy9yYmRNcFZMaDZOR2oyTGx6SnlRU0NSbzNib3hodzRicEJxQmV2SGdSczJmUFJ1UEdqVEY3OW16ZDNRUmtHQVA1RXVUdjc0KzllL2ZxTGR1eFkwZWhqOU9uVHg4TUh6N2M2UHJpQlczWHRXdFhqQjgvWGpjeHhyaHg0M0p0YytMRUNhTnVpUUdBbFN0WDZ2M2hidG15QlZ1MmJERnFYMk5wSnlETjZlblRwN2g2OWFyQmRROGZQbnlsUUw0d0U0K1c1Y2RQSXBIZ3lwVXI4UGIyMXZXMDUreDlkbkp5MHIzSjBNNWtydjA1SVNGQnQzMXhUdXBLUkVSRVJFUkVWTkkwR2czMjdkdUgxTlJVZE92V0RmWHIxeStSODhiR3hpSXJLeXZmYmJLeXN2RDgrZk5pT1orN3V6dG16NTZ0dDJ6bzBLR0ZIdkFIR0M1Vk0zRGdRQUJBYUdnbzd0Ky9EeUI3TXRlMHREUjRlWG5oMXExYmFOZXVIWTRjT1FKblorZENuM1BvMEtHNWxpVW1KdXI5N08zdGpiTm56K0xjdVhOWXRXb1ZwazJicHJkZVcxSWxaeUFmRWhLQ3JLd3N2UHZ1dXdnSUNNQ3NXYlBnNCtPajI4WlFocWE5cStIUW9VTzZaYmR2MzhidDI3ZDFQMy84OGNlNVNzOEFoWnNiOGUrLy84YUdEUnZ5dkNQanlKRWpzTGEyeHRpeFkvWG1Mc3hKcFZMcE1xU1hLekZZVzF2and3OC9SRkJRRU83ZnY2ODNVV3hlVkNvVkFnTURzV3ZYTHNURnhhRlJvMGFZTW1VS1dyWnNxYmRkOCtiTjBiRmpSd1FIQjJQMDZORllzR0JCc1pSS3JxZ1l5T2ZqL1BuemlJdUxnNnVycTY2c1RIRllzMmJOSysrYmMxSlg3VXpRaGx5K2ZCbGhZV0VBc20rcEdUQmdRSjdiMXE1ZEcwQjJFUHl5UC8vOEV3OGVQTUNTSlV1TURxYTF4OU9hTkdrU1B2MzBVOTNQc2JHeGlJeU14UHZ2djY5YmxwbVppU3RYcnFCQmd3YTZRTGkwelprekIxZXVYTUdpUll2d3pqdnZGTGg5V1g3OERodzRnTjI3ZCtQeTVjdVlNR0dDM291UnY3Ky9YaW1aTGwyNjZFYkxBMENUSmszZzcrK2Y2NDZLbklveStleXdZY09LUEhFTUVSRVJFUkVSa1RGQ1EwT1JrSkNBL3YzNzUza1grT3ZnNXVZR2MzUHpQRXZqQU5ubGJmT2FYNjQ0YWNQMGdodzhlRkEzT3Z4bGd3WU5BcEE5bjU0MmtOKzNieCtxVjYrTzZ0V3I0OWF0V3hnL2ZqeVVTaVgrL2ZkZjFLeFpNMWZwbVB3WTIzRXdlZkprM0wxN0YwRkJRZkR5OHNMbm4zK3VXMmRvaFB5UkkwZlF2SGx6WFE3eXpqdnZZUFBtemRpL2Z6OEF3NU82dnZQT083cGcvY0NCQTFpelpnMSsvZlhYSXRYN2YxbGFXaHAyNzk0TmEydHJmUDMxMXdhMzBXWkQrYzNGNSsvdmo2aW9LTFJ1M1JwMTZ0VEp0YjVuejU0SURBekU2dFdyc1hyMTZqeXpxc1RFUkFRSEIrUGd3WU5JU0VoQTA2Wk5NV1hLRkwxU1BZSWdJRE16RXdxRkFncUZBcjE3OTBaS1NnckN3OE14ZnZ4NHpKNDlHeTFhdENqTXcvREdZQ0NmaHlGRGhrQW1rMEdoVU1EYTJob09EZzdZdUhGanNSeTd1SHBmdFROQnYweWhVR0RQbmoxd2NuSkNjbkl5eEdJeFhGMWRDNng1OXZMdEtFcWxFbzhmUDBiejVzMk5DcVNOZGY3OGVheGJ0MDZ2bHpBbEpRV3paOC9HM0xsenk4eHN6SGZ1M0lGQ29jQ2pSNCtNK3YzTDh1UDN6VGZmQUFCMjc5Nk5aOCtlWWRteVpRYnZKRERHaGcwYmN2VnlEaHMyN0pXT0JXUUgvcS9EK2ZQbmNlSENoWHkzTVRNemc3dTdPNW8wYVdKVXp6QVJFUkVSRVJHVlh3cUZBbUZoWVdqWnNtV0podkZBOW55Q2xwYVdTRTlQejNNYmEydHJ2UHZ1dThWeXZ2RHdjQVFGQmFGYnQyNjV5cE5vdy9TQ25EcDFLczlBM3RDMmp4NDl3ckJodzNUejFZbEVJa3llUEJuSnljbFl0V3BWcnBJeStURTBzbnpBZ0FHNjZnUmFkbloybURoeEltYk5tb1cxYTlmQ3k4dExsMWxvT3ovTXpjMEJBQThlUE1DMWE5Y3dmZnAwUEhqd1FIZU1uQk92NWh4Vjd1N3VubXZTMlBEd2NKaWJteHNNdTQzMTRNRURCQWNINDd2dnZ0TUY0bHUzYmtWYVdocUdEUnVXWjdrWGIyOXZpTVhpUEk4YkZSV0ZyVnUzd3NURUJOOSsrNjNCYmVyV3JZczJiZHJnM0xseitPdXZ2M0tGLzRJZ1lOeTRjWWlJaU5BdHM3VzFoVUtod0pvMWE1Q1JrYUg3eXN6TWhDQUlCczhqbDh2aDQrT0Q4ZVBINncweXBXd001QTBZTW1TSTNpMUNVcWtVVXFrVVE0Y08xZFhWZmhXZW5wNW8xcXdaQUdELy92MVl0MjZkMGZzZU9YSUU1dWJtYU5hc1dZRzlwWC8rK1NmTXpjM1Jva1VMSERwMENGOTk5UlhXcmwycjF3Tm9qSXNYTDBJdWw4UFoyUm1ob2FINWJpc1dpL0hlZSsvbHVYN3MyTEY2Zjh5QTRWSFZjK2ZPMWZ1NU1MZjJGTGVsUzVmaTRjT0hlcVBGQzZNc1BYNGlrUWhEaHc2RnRiVTFsRXFsN2tXd2ZmdjJSazlPYysvZVBWMlBjVTRpa2FoTWpuQXZxTTZmSUFpUVNxV0lqNC9Ib1VPSDBLQkJBM2g3ZThQS3lxcUVXa2hFUkVSRVJFUWw2ZkhqeDlCb05LaFZxMWFKbjl2VTFCVHo1czNEakJrekRFN3NhbWRuaDdsejV4WnBRdGVjTGwrK2pPRGdZTGk3dStjSzVJdHlsM3RlTm0zYUJETXpNM3p5eVNkNlpYZkZZakVxVjY2TTFOVFUxMVpYL0wzMzNrUEhqaDN4NzcvL1lzK2VQWmc2ZFNvQTZFb0VhVWZJNzlxMUM3YTJ0bWpidHExZUlQOHlRUkJ3OXV4WldGaFk2R1VMTXBrTWx5NWRnbHF0eHJadDIxNTVjT0xHalJ0eDZkSWx5R1F5VEo0OEdmZnYzOGZCZ3dmaDZlbUpYcjE2QVFBeU1qSmdZbUtpTjdvL3Z6QStNek1UaXhZdFFtWm1KdnIzNzU5dkpqSjgrSENFaFlWaHk1WXRxRk9uamw0ZUpSS0pVTHQyYlYwR3BlMHdTRTVPaG8yTkRTcFhyZ3diR3h2Y3VIRURnaURneXkrL2hKV1ZGYXl0cldGbFpRVkxTMHRZV2xyaStmUG4yTGh4STFhc1dBRzVYSTR2di96eWxSNnJpb3FCL0V2T256K2Y1NHpYVXFrVW9hR2hlcVZDQ3VQenp6L1gzVHJUdEdsVGpCa3pKczl0MVdvMUFnSUNFQlVWaFVxVkt1bis2Sll0VzVidk9mNzc3ejhjUG53WWMrYk13YlZyMXdBQTNidDN4NkZEaDdCaHc0WUNaNDdPNmZqeDR3Q0F3NGNQNC9EaHcvbHVLeGFMZGRzYld1Zmo0Nk83RUFZRkJXSDM3dDE2blJ1SmlZbVlObTBheG80ZHErdTB5RTkrTHg1NXJjdXY1SW9odFdyVkt0S0xkRmw4L0Y0T3ptdlhycTAzd3prQTdOeTVFMXUyYk1uVkdXSnBhWmtya0ZlcjFjWDJacUc0VmF0V3plakpkKzdkdTRjVEowNWczNzU5Nk5ldlg3NHZja1JFUkVSRVJGUStTYVZTQUVDVktsVks1ZndOR2pUQW9rV0xzR0RCQXNqbGNtUmxaY0hjM0J4V1ZsYVlOMjllc2RhenYzSGpCZ0REZDZYbkxNdVNIejgvUDkxalZwQWFOV3FnWmN1V2VxUE5jNHFOalgydDVYaEdqeDRORHc4UHZjbHJNek16SVJLSmRDUGtWU29WdW5UcFV1QklmZTFvY0FEWXZIa3pySzJ0QVFBQkFRRzZNamphZncxSlRrN0d3WU1IMGFsVEo5M3ZQR0xFQ0xpNXVXSHUzTG53OGZIQjFLbFRjZno0Y1loRUlvd2JOdzdUcGsxRGxTcFZZR3BxaW9TRUJNeVlNUVAxNnRYRER6LzhVT0R2TGdpQ2JsQnB2WHIxOGkxYkRXUVBHQjQ0Y0NBMmI5Nk0rZlBuWTk2OGVYcDNaZ3djT0JDZmZmWVpYRjFkZFowb0w1ZTIwYzVIOFAzMzMrdTFJK2Qyam82TzJMUnBVNzREVU45VVpUTkpLMFZ4Y1hGNXpucXRVQ2gwdDkwVVZlM2F0WFBWQ3RjS0R3L0gyclZyRVIwZGpTKy8vQktEQmcweUt2U01pNHZEMHFWTDBhcFZLN1JwMDBZWHlGdFlXR0RNbURHWVBYczJtalJwZ3ZidDJ4ZDRyT2pvYUlTR2hxSkRodzRJRFEzRmtDRkQwS1ZMbDF6YlpXWm00dHR2dnpVWWZHb3ZUbUt4V0srK2xhT2pJd0Q5RWN6YWkyUGx5cFh6RFZIYnRtMExWMWRYcEtXbDZjMFVEUURIamgzRGt5ZFA5QzRHV2lkUG5ueWxTVjFmVlZsOS9IS2FOR2xTb1Y3czY5U3BnekZqeHFCeTVjcTZaVXFsVXErMzl0NjllMFlmejhuSnFkVGVCTDJzZnYzNmNIUjB4TTZkT3hFV0ZsYXNjMFlRRVJFUkVSRlIyYUF0cjZIOURGMGFHalZxaEczYnRpRThQQnpQbnorSGg0Y0gzbjMzM1dJZDdKYVptWW43OSsvRHpNd01qUm8xeXJYKzVjays4M0xzMkRHakEvbEJnd2JsV1FZb0xTME5TVWxKcnpXWWRYQnd3T0RCZzNVL0s1VktDSUtnRjc1MzZkTEZxTHJ2MXRiVzZOV3JGLzc0NHc5czM3NGRJMGFNUUZwYUd2YnQyNGM2ZGVyZzRjT0grZTUvOXV4WjdOeTVFM0s1SEtOR2pRSUFQSHIwU0ZkQ3g4YkdCcjYrdnBnd1lRTCsrZWNmV0ZwYTZ1YU1WS3ZWY0hSMGhMbTVPVTZjT0lIcTFhdm5XVk1leUg1Ty8venp6emg3OWl3Y0hCd3daODRjYk4yNkZlZk9uZFBiTGlZbVJtK2kzSTBiTitMR2pSdTRkT2tTZkh4OE1HN2NPRjFwR1dkblo5MUV2TnUzYjhlZE8zY3djK2JNWERsY1RsRlJVZkR4OGNHZ1FZTjBBejg3ZCs2TWR1M2E2VG8wNkFVRzhpOXhkWFdGdGJXMXdRdU9sWlVWM04zZFgrdjU1ODZkaTNQbnpxRnAwNmFZUFh1MjBUTVNwNmVuNjJiUG5qaHhZcTcxNzcvL1BqcDE2b1JseTViQnhjV2x3QXZRbmoxN0FHVFhIcmUwdE1TeFk4ZlFvMGVQWEM4UUJ3OGVoRXdtMCt1QjFOS082RTVOVGRXYmpDTWxKUVdBL2dRZDJwbXlrNUtTOUphYm1abkIxZFZWOTNQRGhnMFJGaGFHZi8vOUY3Ly8vcnRlQ1o2Z29DQzR1cm9hckkxdWJXMWRxTEM0cU1ycTQzZjE2bFhzMjdjUHc0Y1B4NmVmZm9yOSsvY2I3TUFBRE45cDhQS29lYmxjcm5kaHpUbnBjRUY2OXV5cGUyRXFDMXhjWE5DaVJRdUVob2FpYWRPbUxGMURSRVJFUkVSRXI0V3BxU2xhdFdyMTJvNS81ODRkcUZRcU5HN2MyR0RuUTNHVXJGbS9maUtHcVFvQUFDQUFTVVJCVkQwQTRQYnQyd0NRNzd4czJtMks4dzZBZ3NqbGNnRFFDK1NOS2RtclVDaXdjK2RPN051M0QwRDJKSzdkdW5YRG5qMTdJSlZLTVhYcVZQajQrT2kyVnlxVkdEbHlKTDc3N2p0ZGg4UFpzMmNCQUIwNmRNanpQUGIyOWxpOGVESEdqaDJMeE1SRWFEUWFpTVZpREJ3NEVKOS8vam5tekptRGtTTkhZdlBtemFoUm8wYWViZmYzOThmeDQ4ZGhiVzJOeFlzWG8yclZxcEJJSkxrbXhWV3BWSHJMUkNJUmZ2enhSL3p3d3crSWlJakkxWmtpQ0FMKytPTVA3TjI3RjVhV2xuanc0SUhlaEs0dnUzZnZIdUxqNCtIcjY0dnc4SENNR3pjT2xwYVdET1B6d0VEK0phMWJ0NGFEZzRQQlFMNVNwVXF2WEs0bUt5c0xkKzdjS1hDN2MrZk80WjEzM3NHQUFRTWdsVXAxbzl4Zmx2T1dvNHlNRFBqNCtDQXlNaEpMbGl6SjgvYWdzV1BINHQ2OWU1Z3hZd2FXTFZ1VzU4VXlPam9heDQ0ZFE5dTJiZUhoNFlHQkF3ZGk2TkNoK091dnYvUnVlN2wvL3o1MjdOaUJ0bTNiR3V6bDFFNzg4ZnZ2ditQMzMzL1B0VDVuejV6V3I3LytxdmR6dFdyVmN0WHRiOVNvRVhiczJBRmZYMS9NbVRNSElwRkkxL3ViVjczM2p6NzZDQjk5OUpIQmRjV3RMRDkrTjIvZVJHaG9hSzRKWEtaUG42Nzcvdno1OHpoejVvemVzdi8rK3cvQndjRzV6aWVSU0dCblo2ZTM3TU1QUDh4endtR3RjZVBHNWJ1K3ROU3VYUnNYTDE1RVpHU2t3VkVFUkVSRVJFUkVSR1hkcFV1WEFCZ3VWd01VVDhtYXZYdjNHdDJlQ3hjdUFBQWFOMjVzOUQ1RnBaMDgxOWk1RkxXREg0Y01HUUtKUklMNjlldWpiZHUyMkwxN04zYnUzSW5Bd0VDMGFkTW1WMGVLVXFuRWt5ZFBjUGZ1WGJ6MzNudVFTQ1M0ZnYwNnFsYXRpcmZlZWl2ZmM3cTZ1bUxseXBWd2MzT0RXQ3hHU2tvS0VoSVM4T0RCQS9UdjN4OHpac3pBckZtenNIVHBVdnoyMjI4R0t5Sjgvdm5udUhEaEFvWU5HNmJyOEpnNmRhcXVqajZRM1FGaktGK3pzckxDOHVYTGNlSENCYjJTTlZsWldWaStmRGxPblRvRkJ3Y0hMRnk0c01DQnZkN2UzbkIxZGNXOGVmTVFGQlNFaUlnSXpKa3pCelZxMU1oM3Z6Y1ZBM2tETm03Y2lLRkRoMElxbFVLaFVNREt5Z3FWS2xYQ2hnMGJYdm1ZeWNuSm1ESmxpbEhiM3JoeG84QnR0U09WMDlMUzRPUGpnMXUzYm1IVXFGSDV6c1p0WldXRkJRc1dZT3pZc1pneVpRcG16WnBsTUFoZXZYbzF4R0l4aGc4ZkRnQ29XclVxaGc0ZGl2WHIxOFBEd3dNZE8zWkViR3dzZkh4OFVMbHlaVXlZTU1IZytlTGo0d0VBYTlldVJiMTY5WERzMkRHc1dMRUNodzRkZ3BXVkZmejkvYkZqeHc2c1g3OWVkeXNNa04wTGQvcjBhYlJ1M2RwZ1hhLzMzbnNQQXdZTTBJWHlVNmRPeGVuVHA2RlVLbDlyRDdPeHl2TGpkL1BtVGRqYTJxSnUzYnA2eTNQV2tZK05qY1daTTJmMGxrbWxVb09CZkV4TVRLNkxzcE9UVTdrTnM3VWxkTFF2eEVSRVJFUkVSRVRsVFZoWUdJQzhBM0JqUzlZY1BYbzB6MEJlbTB1dFdyVUtBUUVCZVI0akl5TURwMDZkZ29lSEI2cFhyMjdVZVlHaWorSi84dVFKQU9SYlprVXJLeXNMb2FHaEFMSnp0dUhEaDZOMzc5NFFpVVNvWHIwNmxpeFpnaXBWcWhpc1NDR1JTQUJrWnlGQTlqeUNHbzBHblRwMTBxdW5ibUppZ3N6TXpGejdlM3A2NnI3WGxzTFI1aXd0VzdaRTc5Njk4ZmZmZjJQSmtpVllzMlpOcmxydUZoWVdXTDU4ZVlHL1kxNHNMQ3owQnJjbUpTVmh6cHc1dUh2M0xxcFdyUXBmWDErOU5tcHB5ei9sNU9YbGhiVnIxMkxldkhtSWlJakFtREZqTUduU0pIVHMyUEdWMjFkUk1aRFB3NlpObXhBYUdvcm82R2k0dTd1LzhzaDRyY3FWS3hzVjZILzc3YmZvMkxFait2WHJWK0MyMGRIUjhQSHhRVlJVRlByMTY0ZWVQWHNXdUkrYm14dVdMbDJLYWRPbXdjZkhCMTk5OVJVR0RScWt1NFhwNk5HakNBOFB4OWRmZjYxWG51ZkxMNy9FZ3djUHNHVEpFangrL0JpQmdZRlFxOVZZdW5RcEhCd2NESjRyTWpJU0FQVEM0cHkrK09JTG5EeDVFdlBuejRldnJ5K3NyS3dRRWhLQzdkdTM0L0hqeHhnK2ZEajY5T2xqY04vQmd3Y2pQVDBkL3Y3K2lJdUxnMFFpUWVYS2xZMjYvY2hZY3JrY1NVbEpSdGRrQjhyMjQ2ZFdxM0hyMWkwMGE5WXMxd1g4VlVSSFIwTXFsZVk1RjBKNXBQMDdNUFRDUWtSRVJFUkVSRlRXeGNmSEl6SXlFcWFtcG9VYUxKZVptUWx6YzNOZFh2RHMyVFBFeDhjWFdOdmUzZDBkWGw1ZWVhN2Z2MzgvMHRMUzhxMkRib2loTENZNk9ocHF0VnB2V1hoNE9BREF3OE1EZG5aMnNMS3l3dE9uVDdGNTgyWUFRSzFhdFFvOGw3bTVPVDc0NEFQY3ZIa1Q4K2JOMDUzNyt2WHJXTFpzR1V4TVREQi8vbnhkZm1OcWFvcG56NTVCbzlFZ0pDUUVRUGFrdGlxVkNrZU9ISUZZTE5iVlk5ZXFXclVxb3FPamNlN2NPYlJ1M1JwaXNWaHZ2VVFpd1k0ZE93QmtCL0ZhMzN6ekRSSVRFL0gxMTE4WFM1YVRuL0R3Y1BqNitpSWxKUVZ2dmZVVzVzMmJCMGRIUnlpVlNzVEZ4Y0hSMFJFMk5qWjQvUGd4NHVMaURKWkRjbloyeHM4Ly80eGx5NWJoOU9uVFdMeDRNUjQvZm15d3lzT2JqSUY4UG9vYXd1ZGthbXBxZEQxNE96dTdBcmU5ZlBreUZpeFlnTFMwTkF3WU1FQnY0b3FDMUtsVEJ5dFdyTUNzV2JQZzUrZUhhOWV1WWZYcTFYanc0QUhXcmwyTE9uWHFZT0RBZ2JuMm16aHhJdTdldll2ZHUzY0RBT2JObTVkdk8yL2Z2ZzFIUjBkZEwrSExURXhNTUh2MmJJd2ZQeDVUcGt5QlVxbEVaR1FrR2pkdWpKa3paNkpkdTNiNS9oNmpSbzJDaTR1THJtNVowNlpOSVpGSTlDWkFMWXB4NDhiaHlaTW5tRFZyVnA2bGNISzZmLzkrbVg3OElpSWlrSkdSa2VjdGEva3hGRkJyYTZMbGZLRWdJaUlpSWlJaW90S2pIUjNmb0VFRGcxVUg4ckp5NVVxY1BIa1M1dWJtTURFeDBkVmdmN2x1K0xCaHcvUUdrZmJ1M1R2UEVmZHBhV25ZdFdzWEhCd2NETTczbDUrWHk2c0F3SUFCQXhBWEY2ZTM3TXFWSy9Eejh6TjREQk1URTZNR3J3TFpaWjdsY3JrdWREOTA2QkRXclZzSEN3c0xMRnEwU0svU1FNT0dEUkVhR29yT25Uc0RnSzQ4alV3bVE2TkdqV0JtWnBhckpudVBIajJ3ZHUxYXpKMDdOOTkydEcvZlhtL2dvNm1wS1diTW1HSFU3MUJVcDA2ZFFrcEtDajcrK0dOTW1qUUpabVptQUxMcnozL3p6VGU1dHM4ckR6STNOOGVzV2JQZzZlbUpYYnQyRmVyT2lEY0ZBL2x5eXQzZEhhYW1waGcvZm55aEwycEFkcy9kbWpWcnNIejVjdlRwMHdjeE1USHc4ZkhSaGJ6YVB6b2d1MXhKWUdBZy9QMzlrWkNRZ1BmZmZ4OTM3dHpCL1BuejhmSEhINk43OSs2NTZ0R3JWQ3BjdkhnUnpabzF5N2NkQ29VQ3k1WXRnNCtQRDZLam8vSEZGMS9nKysrLzF6dC9YdTdmdjQvVHAwOER5TzQ1dlhyMUtnWU9ISWdtVFpyZ2d3OCtRTE5telZDalJvMVg3a0hVaHRER2pKYlczcTFRbGgrL2dtckl2ZXpwMDZlNGRlc1d6TTNOZFhYRGNyYnY4T0hEOFBEd3dOdHZ2NjIzWDNwNk9xS2pvNDA2QnhFUkVSRVJFUkVWbjRZTkc2SmJ0MjU2ZCsxcjJkcmF3dDdlM3VCK3JWcTEwcFZmQVFDeFdBd1BEdy8wNzk4LzF6R01LUU9qM1hiZ3dJRndkbll1bHNrOTNkemNjbzNLcmwrL1B0emQzWkdSa1lHc3JDeG9OQnFZbVptaFRwMDY2TmV2SHhvMGFHRFVzYzNNelBSeUR4c2JHMVN0V2hWejU4N05OWmh5NXN5Wk9IandJTkxUMDJGaFlZSFBQLzhjSmlZbWNIUjB4THg1ODZEUmFISWR2MmZQbm5CemM4UGx5NWQxY3dibVpHVmxoVWFOR2hrOS82R0ppVW11VWZaRk5YNzhlRFJ1M0RoWHVTQXJLeXQ0ZVhraE9Ua1phclVhcHFhbWFOQ2dBVWFNR0pIbnNVUWlFWVlNR1pLcmc0R3lNWkF2WmRIUjBYQndjSUNscGFXdVZwU2hXejVlNXVycWlxMWJ0eGJwZ3FhZG1FRVFCSHozM1hlUXlXUllzR0FCUER3OElKRklFQllXaHBDUUVJU0hoME90VnFOcDA2YVlPWE1tM243N2JhU2xwV0g3OXUwNGZQZ3dqaDgvcnB2eCtlMjMzMGJqeG8xeDZ0UXB5R1F5dlRwUjJndlM3ZHUzY2VuU0pZU0VoQ0E5UFIzNzkrL0htalZyc0diTkdodzZkQWluVHAxQysvYnQwYUpGQzlTdFd4Y3VMaTY2VUQweE1SSGg0ZUU0ZWZJa3JseTVBZ3NMQzR3Wk13YmR1M2ZIL2Z2M0VSQVFnSkNRRUZ5OWVoVUFZRzF0alZxMWFzSFQweE11TGk2b1ZLa1NxbFdyWmxRb3ZYcjFhaVFrSkJSNHQ0SWdDSmd6WjA2WmYveENRME5oYTJ1TE9uWHFHUFg4a01sa1dMRmlCWURzbW1MZmYvKzlidDIrZmZzUUZ4ZUhTWk1tNWVyd0NBd01SR0Jnb0ZIbklDSWlJaUlpSXFMaVU2OWV2VnlEL3JSV3IxNmQ1MzRkTzNZc3RscmZreVpOd3FSSmt3QWd6MUxFQUxCcjF5NVlXVm5wTGRPV2JUSEVVSzMwOXUzYm8zMzc5b1Z1NC9EaHd3Mk8rdGJ5OXZaR3g0NGREWWJlVmFwVTBjMGJhRWhlUWZuNzc3OWZiTlU0Q2pQUHBiYmVmMEZNVFUzenJOMy95eSsvR0gyK25CakdHOFpBdnBSTm1qUUpTVWxKZXN0YXRHaGgxTDdGMGJzSVpQZGFmZnZ0dDFBcWxYajMzWGR4NHNRSkxGMjZGRUIyTDlnbm4zeUNidDI2NlYzUWJXMXRNWExrU1BUcTFRdDc5KzdGUC8vOGc5MjdkNk5PblRwWXVYSWwvUHo4NE9MaW9uZWh1WHYzTGdCZyt2VHBzTEN3UU11V0xYVmxWV3h0YmZIRER6L2cvLzd2LzdCbnp4NEVCZ1lpSUNBQW5wNmVXTGR1SFdKaVlqQno1a3drSmlZQ3lPNU02TldyRjNyMTZvVktsU29CeUg3Um1UaHhJc2FORzRlSWlBaGN2MzRkZCsvZXhlUEhqM0huemgxZG9EMXk1RWlqQW5rYkd4dlkyTmhVaU1kUG85RkFMcGZqN2JmZjFndlFPM2Z1bk9lTGdaZVhGNDRlUFFxTlJxTlhSdzdJcnFOV3ExWXQzZTFaT2JWcjF3N2R1M2ZQOXpFemRvSmpJcUxYVFo2UmdUUzVBaG1abVZDcDFkQndEZ21pRWlVV2lXQnFZZ0pMQ3d2WVdsdkIydEt5dEp0RVJFUkVKYVJLbFNxbGRtNFRFeE9ZbUpqa3UwMXhqMEFuMGhJSm5MMndWQjA3ZGd4eGNYRzZXejZhTkdtU3F6N1hxNHFLaWtKc2JPd3IxZmpldW5VcmF0U29nZGF0V3h0VmN5d2pJd01oSVNGbzNMZ3hYRnhjRUJZV2hveU1ESFRvMEVHM1RWQlFFQUlDQXRDalJ3KzBidDBhbHZsODRKTEw1YmgrL1RxcVZxMnFtNEJqNDhhTnNMYTJSdVBHamRHb1VhTkNYUmhWS2hVU0V4T1JsSlNFMnJWcjUrcUJMVzVsOGZFRHNtY09MK2dPakNkUG51RFJvMGY1OW94THBWTEV4OGZuNm5WZnRXb1ZtalZyVm1EdnRMSGJsWWFmZi80WnJWdTNMdFlKZ29tbzdGR3FWSWlYSkVPUm1WbmFUU0dpSEt3c0xPQlN5UWxtQlV3Z1IwUkU5Q3JPbnorUEN4Y3VZUExreWFYZEZDS3FvRVJHMU01bUlFOUVsQU1EZWFLS1Q1R1ppWmpFSklPMUhZbW85SW5GWXJnNVY0WlZJU2FpSXlJaU1nWURlU0o2M1l3SjVIbnZCUkVSRWIweGxDb1Z3M2lpTWs2ajBTQW1NUWxLbGFxMG0wSkVSRVJFVk93WXlCTVJFZEViSTE2U3pEQ2VxQnpRYURTSWx5U1hkak9JaUlpSWlJb2Rpek1TRVZVZ2FnMlFyQkNRbWlFZ1BVdEFlaGFRcFJLZzBnQXFEY0FpWlpTVFNBU1lpck8vekUxRnNERUhiTXhGc0xjVXdjbEtCSk1LMW0wdno4aGd6WGlpY2tTUm1RbDVSZ1luZWlVaUlpS2lDb1dCUEJGUk9aZXBBbUpTTllpVENaQm1DQXpkeVdpQ0FDalYyVjhLcFFDcEFnQ3luMEFpRWVCZ0tVSlZPeEhjN2NVd3J3RHZHTkxraXRKdUFoRVZVcHBjd1VDZWlJaUlpQ3FVQ3ZEeG1vam96U1NSQzRpVWFKQ1lKb0FaUEJVM1FRQlNGQUpTRkFMdXhXdmdiQ3RDclVwaU9Ga1hPRDlObVpYQjBmRkU1VTVGKzd2VmFBVEk1RmxJVnlpaHlGSWhJMU1GcFVvRHRVYUFXcU5ocHpvUmxTcVJDREFSaTJFaUZzSE1WQXhMQzFOWW1adkN4c29NZHRibUVJdkw3L3RBSXFLeWhJRThFVkU1STVFTGVKQ2dRYkxDOEtkMk93c1JuS3hGc0xYSUxqOWlaUWFZaXJQTGovQTlOT1drRWJMTEhLazBBaFJLSUQxTFFGb21rQ3dYSU10ODhmd1NBQ1NrQ1VoSVU4UEpTb1M2VmNTb1ZBNkRlWlZhWGRwTklLSkNxZ2gvdDBxVkJvbFNCWkpUTTVDbXlHTG9Ua1JsbGlBQUtyVUdLaldRcVZRalRhSFVyUk9KQUZzcmN6alpXOExad1FwbXBoV3N0aUVSVVFsaUlFOUVWRTVrcW9DNzhXckVwT2IrSkYvSldnUTNleEZjN01Rd055bUZ4bEc1SkJZQlloUEF6Q1M3NHlabnlKNmxCdUpsR3NTa0NwRElYenpua2hVQy9udXFocHU5Q0ExY1RHQlJqdDVKYUppQ0VaVTc1Zm52TmpVOUN6RkphWkNtWlRLRUo2SnlUeEFBbVR3TE1ua1dvdUpTNFdCckFYZG5XOWhabTVkMjA0aUl5cDF5OURHYWlPak5GU3NUY0N0R0RaVkdmN21ydlFqMW5NV3dOaTkvbzVXcGJETTNBVHdkeGZCMEJPUlpBdTRuYWhDYm96TW9KbFZBUXBvS1htNG1jTFhqODQrSVNDczFQUXZQNG1XUXliTkt1eWxFUksrRklBQXBza3lreURKaFoyME9UeGM3Mk5zd21DY2lNaFlEZVNLaU1rd2pBQkZ4R2tTbDZDZnhsYXhGYU9BaWhyMGxnMUI2L2F6TlJXamlib0phbFFUY2pkZm9Sc3lyTk1DMTUycElITVZvV0ZYTWtraEU5RVpUcWpSNEVwdUtKQ2tua0NhaU40ZE1ub1U3a1VtbzdHQ0ZHcTcyTEdWRFJHUUVCdkpFUkdXVVNnMWNlYTdXS3hkaVpTYkNXNjVpT05zdythU1NaMjhwUXN2cUpraE1GM0E3VmdPRk12dTVHWldpUVhxV2dHYWVKdUJuTUNKNkV5VkpNL0E0T2dWcURXdlRFTkdiS1VtcVFJb3NBN1U5SEZISjNySzBtME5FVktieFl6TVJVUm1VcVFJdVB0VVA0eXRaaTlDNnBnbkRlQ3AxempiWno4V2NOZWNsY2dFWG42aVJxU3JGaGhFUmxUQ05JT0J4akJRUG5pVXpqQ2VpTjU1YUkrQitWRElpWTZUbGVnNFFJcUxYallFOEVWRVpvOUlBNFZGcXlESmZ2SW10NWloR2kyb21NT09FclZSR21Ka0FMYXFab0pyamk3Y1Nza3dCNFZHNTV6b2dJcXFJMUdvTjdqNlJJRjRpTCsybUVCR1ZLWEVTT2U0K2tVQ3RaaWhQUkdRSUEza2lvakpFSXdCWG5yMEk0MFVpb0ZGVk1kNXlGVVBFZ2ZGVXhvaEV3RnV1WWpTcSt1TDVLY3NVY09XWkdod29Ta1FWbVZLbHdlMUlDVkxUT1hFckVaRWhxZWxadUIyWkJDVkhhaEFSNWNKQW5vaW9ESW1JMCtpVnFXbm9Ja1oxSjE2cXFXeXI3aVJHUTVjWHoxT0pYRUJFSEQ5OEVWSEZwRllMaUhnaWdUeERXZHBOSVNJcTArUVpTa1J3cER3UlVTNU1lWWlJeW9oWW1ZQ29sQmNoWmpWSGh2RlVmbFIzRXV1VnI0bEswU0JXeGc5ZlJGU3hhQVFCOTZJWXhoTVJHVXVlb2NTOUtBbHJ5aE1SNWNDa2g0aW9ETWhVQWJkaTFMcWZLMW1MMEtncUw5RlV2alNxS3RhYjZQVldEQ2Q1SmFLSzVVbHNLc3ZVRUJFVlVtcDZGcDdHcHBaMk00aUl5Z3ltUFVSRVpjRGQrQmNUWVZxWmlkRFV3NFExNDZuY0VZbUFwaDRtc0RMTGZ2S3FOTm5QYlNLaWlpQkptc0VKWEltSVhsR2NSQTVKYWtacE40T0lxRXhnSUU5RVZNb2tjZ0V4cVM5dTRYekxWUXd6azFKc0VGRVJtSmxBNys2T21GUkJiMTRFSXFMeVNLblM0SEYwU21rM2c0aW9YSHNVbmNKSlhvbUl3RUNlaUtqVTNVOTQ4YWEwa3JVSXpqWWNHay9sV3hWYmtWN3BtZ2VKL09CRlJPWGJrOWhVcURYc1hDUWlLZ3ExV3NBVGxxNGhJbUlnVDBSVW1pUnlBU21LRngvd0c3andza3dWUS8wY3orVmt1WUJranBJbm9uSXFOVDBMU1ZKRmFUZURpS2hDU0pJcU9CY0hFYjN4bVB3UUVaV2lTTW1Ma2NPdTlpTFlXM0owUEZVTURwWWl1TnE5ZUQ0L2xuQ1VQQkdWVDgvaVphWGRCQ0tpQ29YWFZTSjYwekdRSnlJcUpaa3FJREh0eGFqaGVzNjhKRlBGVXEvS2krZDBZcHFBTEZVcE5vYUk2QldrcG1kQkp1ZElUaUtpNGlTVDg5cEtSRzgycGo5RVJLVWtKbFVEYlJ4ZnlWb0VhM09PanFlS3hkcGNCS2YvMVpJWGtQMmNKeUlxVDJLUzBrcTdDVVJFRlZKMElxK3ZSUFRtWWlCUFJGUks0bVF2UnNlNzJUT01wNHJKUGNkek8xYkdPdkpFVkg0b1ZScEkwekpMdXhsRVJCV1NOQzBUU2hVSGF4RFJtNG1CUEJGUktWQnJBR25HaTNEU3hZNlhZNnFZY2o2M3BSa0MxUHpjUlVUbFJLSlVBWUg5aUVSRXI0VWdnQk5tRTlFYml3a1FFVkVwU0ZZSXVnLzVkaFlpbUp1VWJudUlYaGR6RThEVzRuOWxhd1FnUmNGMGk0aktoK1RVak5KdUFoRlJoU2JoZFphSTNsQU01SW1JU2tGcWp0SHgyaHJiUkJWVnBSelA4WngzaGhBUmxWVnFqWUEwQlNjY0pDSjZuZElVV2RCbytONlFpTjQ4RE9TSmlFcEJldGFMTjU2MkZxWFlFS0lTa1BNNW52TzVUNitmSUFqUWFFcW1UbEJHUmdadTM3bGJJdWNxelhPV0JGbGFHcEtTSkVoT1RpbnRwcnl4MHVSWkxGZERSUFNhQ1FJZ2s3UHprNGplUEF6a2lZaEtRWHFPOTUwMjVod2hUeFZienVkNFJmM01KUWdDdHUvd3cvWWRmaENNVFBGTy9uc0dGeStHSXoxZC9scmFkT25TRmN5ZDU0dmpnU2VMNVhncWxRcjc5aDFFVk5UelhPdVNrMVB3NDV6RldMdDJBNktlNVY2ZlUwWkdCcFl1K3dYbno0ZVZ5WE1XaDlqWWVIdy9jaUsrSHpteDBQc21KVWt3ZS9ZaXpQSlpnTUNnNHZtL3k0dTJqWm1abkxqMFpla0taYkVlNys2ZENFaVNrb3IxbU1WSklWZEFucDV1OVBYTEdLbXBxVWlJVHlqVHZ6ZVZMd3E1QXRldlhTL3RacngyS3BVS1J3NEg0Tm16WjZYZGxCS1JubEc4MTFzaW92S0FnVHdSVVNuSVVyMzR3R3RsOW5yT2NlN2NPVXlmUGgyclZxMTZMY2VmUG4wNlZxeFk4VnFPYll5RWhBU3NXYk1HUVVGQnIvMWNFb2tFUC8zMEUzNzY2YWZYZnE2aWtFZ2t4UnFtRkplY3ovRk1WZGxyWDNFUUJBSG56b1hpM0xsUW8vNFAxR28xRGg0OGdrMmJkeUFtSnZhMXRFa2lTVVpjWER5T0hnMUVZbUxSQTdFOWV3NGc2TVFwckZtN0FTbFNxZDQ2SnlkSDFLaGVEU3FWR3BzMzdZQktwVEo0REVFUXNISGpkangrL0FUYnR2K0ZZLytjS0hQbkJJQ01qRXpFeHNiajVzM2JPSFU2Qkh2M0hjVHZ2Mi9DN3QxN0M5eTNLRFFhRFRadDNvR01qQXc0T05qamkyNmZ2ZGJ6RlNRMk50Nm9MNVZLWGFydGZCMFVXWWFmVDY5Q0lwRmcwYnlGR1AzZEtJU2VEeTIyNHhhbmNTUEhZTmlnb1loNkdsVXN4MHVJVDhDRVVlTXdidVFZSERwd3FGaU9tWmV2dit5RHI3L3NnNHdNMXFJMlJLbFVJazBtUTJKQ0FxS2VSdUgrM1h1NGR1VXF6b2VjUjBwSzNuZmhITmpuajcxK2V3bzgvdUVEaDdCdDgxWTh2UCtnV05xNlkrdDJSRDZPekxVdUtURUprOFpPd1BMRlMvSEV3UHFjRkhJRlprK2ZoVk1uL3kxeW00d1IvZnk1N25sWVZJSWd3T2VIbWRpeFpUdldybDREdGJwNHJxK1ptWm53MzdzZi9udjNGOHZ4aXBNaXMvaXV0MVMyM0w5L0gzTDU2eGw0UWdYTDY3MHhsUTJtcGQwQUlxSTNrU3BIQlFsVGNmR1BrRTlPVHNadnYvMEdtVXlHSGoxNkZQdnhBZURtelp2dzlQUjhMY2MyeG9VTEYzRHMyREdjUDM4ZWJkcTBnYlcxZFpHUEdSc2JDM3Q3KzF6SGtzdmxPSFhxRkFCZ3lwUXBSVHBIMTY1ZDRlYm1oZzBiTnVndG56VnJGcElLTVlxd1NwVXFXTEJnZ2U3bmhJUUVUSjA2RlhYcjFzV1VLVk5nYVdsWnBIWVdKNU1jejNGVnlWUlBLWE1FUVlCQ29kQTl0eDQ5aWtSbVpoWk1UVTFSczJiMTEzSk9iKzhPT0hjK0ZIRnhDZmg3endHTUdqbXNTTWZyMnEwTHJ0KzRoZVRrRlB5K2JoT21UQmtIVTlNWE0xTDM2OWNiOCtiN0lqb21Ga2VQQnVHTEx6N05kWXk5ZXcvaXhzM2JBSUQ2OWV2aVkrOE9wWDdPeE1Ray9MM25BR1F5R1ZKVHM3K1VTc09qOWNSaU1UNzlyQk1jSFJ3QVpBZm9Zbkh4akc4UkJBSGJ0LytGaHc4ZkF3Q2swbFJNbkRTalVNZG8wK1o5REJ4UTlFQklhKzY4SmNadE4yY0dYRjFkaXUyOFpVRkdNUVpFaC93UFFxbFV3czdlRHUrMmZEZlA3ZGF1WG9Ncmw2OFlmVnlSQ1BoOTR4OTZ6OEg0K0hpWWlFMVEyYmx5b2Rvb0lMc2pzVGpla1dnMEdxeFo5U3NVQ2dVY25aencxZGZGOTV4OEZkSFA4NytEUnN1bGFsV1ltcGF0ajhkeHNYSFk5L2RlYURRYXFOVnEzYjlxdFFwcWxSb3FsVXIzcFZRcXM3K3lsTWhTS3FITXlrSldWbGErbmNRVHAwN0NlKyszTXJqdXdENS9aR1ptb2xlZjNubnVyMWFyRVhEd01GSlRVK0hpNG9JNjllb1c2ZmZkdm5rYmdvNEg0a0xJZVN4Y3VoaE9sWngwNnlvN1YwYXRPclZ4SmZ3eWZsdjFLeFl2OTRXWldlNVJMWUlnNE5kZlZ1UEIvUWQ0Y1A4QlVwSlQwT1BMbnZtZVY2RlFJRmtpUVh4Y3ZPNHJMaTRPVGs1T0dQcGQwVjQ3QzBza0VxR2o5MGZZc25FekhqOThoQVA3L2ZGbDcxNUZQcTVDb2NEZnUvMEFBRDE3L1ovZXVxSjBaaFhIKzgzaXZONVMyZkhubjMvQ3o4OFBmZnYyeGJCaHIvNTNkT1BHRGZqNSthRkxseTVvMjdhdHdXMFNFaEt3YU5FaXRHclZDbDkvL2JWUng4M0l5SUNabVJsTVRFd0szRllRQkJ3K2ZCZ3FsUXJlM3Q1dytOLzd3THhvTkJvY09IQUFYM3p4UmFtOXJodytmQmc3ZHV6QXFGR2owS0ZEL3UrM0RRa0tDa0tMRmkzZzVPUlU4TVlBdnZ2dU84VEh4K1BBZ1FPRlB0ZWJxbXk5NDNoRGhZYUc0dHExYStqZHV6Y3FWYW9FSUxzbkt5b3FDclZxMVNxeGRtUmtaTURmM3grOWV2VXkrT1ltTDJQSGprV0hEaDNRcTFmQmJ4UVNFaEpRdVhMbFl2dndtbE5nWUNCc2JHelFwazJiUXUrN2E5Y3VOR25TQkY1ZVhybld4Y2ZISXpnNEdCMDZkSUM3dTN1UjJuanUzRGxjdm53Wm8wZVBmaTJQUVU3UjBkR3d0YldGdmIxOW9mZTllUEVpYnQyNmhjR0RCNy8yZHI2cGNvYVNKc1g4RUt0VUt2ejAwMCtReVdRUWlVVFlzbVVMdG16Wll0UytYYnQyUmRldVhZdDBmcVZTaVVHREJoVzQzYlp0MndwMXJYbFoxNjVkY2V6WU1VUkZSZUhBZ1FQbzE2L2ZLeDlMYStIQ2hYajI3QmxHamh5SnpwMDdGL2w0aFJFVEU0UDQrSGlqdDM5NXhGUjZlanJVYWpWQ1EwTXhaY29VekowN0Y4N096Z0JRNVA5VEFQRDI5c2JFaVlVdnZ3RUFwam1lNCtvM05KQVBEajZONDRIQkdEaWdEeG8zZmhzUkVmY0FBRFZyVmpmNmpmcXJsRC9SdW43OVpxSDI3L3A1WjNUdDJrVnZtWjJ0TFVhTStBYkxsNjlHNUpPbjJMUEhIMTkvL2VLMTM4bkpFVjAvNzRLOSt3NGlNQ2dZTFZvMmc3dWJxMjc5MFdPQkNENTVHZ0JRcDNZdGpCNDF2TUJyUUVtY3MxSWxKOXk5ZTk5ZzJaWUdEZXJCMmJreW5Cd2Q0T2pvQUVjblI1ai9iLytyVjI5Zzc3NkRHREs0SCtyV3JaM3Y3MkdNUFhzTzRFTG9md0FBQ3d0em8vZFRxZFM2NjRGSXhCSm94VVZaVEwySE1kRXhDQTdNdml2ams4NmQ4MzNPS3hSeXBNbGtSaC9ieXNwSzczMWE1T05JTEYyNEJKYVdsdmh4d1Z5OU1MTWd1c3kyaU04aFFSQ3dmczN2dUJ1UlBiZERTbkl5aGczOHBsREg2T2o5RWI0Yk5hSkk3Y2hwOHJoSlJtMzM4K29WY1Bmd0tMYnpGZ2M3ZXp1Y1BYM21sZmMzTnplSHVZVUZMQ3pNWVdscENRc0xpK3gvTFMxaGFXa0pXenU3SXJYdlN2aGxwS2Ftd3RISkNkNmZmRnlrWXdGQXI3NjljVGs4SEVtSlNmaDU2WExNWFRSZjd6VnkySGZETVhYQ1pEeUxlZ2IvdmZzTmR2WnMzN0lOVjhJdkF3RGU4bm9MbjNYN1hHOTlmSHc4dG0zYUNtbEtDcVJTS2FRcFVtUmxHYTZuSnhhTDBiUFgvK24rbG9xekV6WS9uM3phR1dkUG44SERCdzl4Y044QnRQNmc5V3Q3YnNyVDB6RnMwTkJYM24vM1ByOGl0Nkc0cnJlVUxUazVHWk1uVDM0dHgvNysrKy94M252dkdiVnQ1ODZkc1cvZlBodzRjQUJmZmZVVjdGN3hlblB5NUVtRWhZV2hlZlBtZVc0VEVoS0NXN2R1d2NYRnVNRUI4Zkh4bUQxN05qdzhQREJ6NXN3Q2VUYlltUUFBSUFCSlJFRlUzNHNmTzNZTXYvNzZLd0RBMDlPendNZGczYnAxT0hEZ0FDSWlJakJqeGd6ZCs3UDE2OWNqTE96Vnl5ZHUyclRKNkcwRlFZQkVJc0h2di8rT1ZxMWFGYXJ6N01xVksxaTJiQm1jblozeDQ0OC9vbEdqUmdYdUk1ZkxrWjZlYnZRNWlJRjhpVnU4ZURGRUloRm16SGd4NGlrc0xBd0JBUUhvMCtmRkd3by9Qei9zMkxFRGZmdjJSZi8rL2ZPOFFIVHExS2xJN2NsWjZ1SDY5ZXZZdEdrVElpTWo5ZHBYa0lpSUNOU3ZYMTl2MmVYTGx4RWRIWTJrcENRa0ppWWlLaW9La1pHUlNFOVB4eSsvL0lJSkV5WVV1bjBGV2I1OE9hcFZxMWJvUVA3ZXZYdll2SGt6dnZ6eVM0T0IvSmt6WjdCcDB5WTBiTml3eUlIODlldlhjZWpRSVl3ZVBkcm9mVEl6TTVHY25BeUpSSUxFeEVRa0pDUWdNVEVSOGZIeCtPeXp6L0R1dTRaSFdnMGVQQmk5ZXZYQ2lCR0YvMEJ6NmRJbCtQdjdZK0RBZ1htKzZieDU4eVllUG54WTZHUG4xTDE3OXlMdFg1N2xIS3hVM0FQa1Y2OWVqV3ZYcnYzdlBFS2g2ayttcHFZVytmeUNJRUJtUktCZ2FNU1dRcUVvVk9nci9WOEppejE3OXVETUdlTStzUGJ0MnhjZmZ2aGhydVUzYjk1RVpHUWtBQmk4RnBTVWdJQ0FBcmN4RkxEWHJGa1R5NVl0ZzQrUER5SWpJekZseWhUTW56OGYxYXRuajc0Mk1UR0JtNXVid2VPbHBLUWdMUzBOMXRiV3VvN2hsK1cxM0JnNW4rT2FDbFN4WnZhUGl3d3VuelAzeGFoaVUxTlRqUHgrS0E0ZU9ncWxVZ25OLzU3M04yL2RBUUEwYWxqZjRERU1LU2dFRUFSQjcrK3FLS0ZCWHNGdXpSclYwYlZyRnh3OGVBVFBua2REcVZUcUJZd2RPN2JEMlpBTGNIT3JDa3VMRjdQNXBxZW40OVNwRUFCQXJWbzFNSGJzZDdDd01HNUc2OWQ5VHJGWWpCRWp2b0dwaVFrY0hCemc0R0NQQ1JPbkF3QUdEZXlMeXBVTlAvY3ZoVjlCWW1JU1ZxeGNnKzdkUDhNbm5UNTZwVUJjcFZKais0Ni9FQloyQ1FEdytXZWZvRnUzM0NQOURZbU5qY1BLWDlaQ0trMUZ6WnJWOFlXUit4VldYaVBnaTlKSlZOYXBpK2xpdFhYVEZ0MHQ0L3YyN01XK1BmcGxqeWIvTUFVdDNtdjV2KytuL2o5NzF4bldSTlpHVDBJZ1VxVW9WY1N1S1BhS1lpKzc5aTZ1aTRxdXJoVWJka0JBYkdCbEVYc1hSZXhyQVVIRWhyUUZzU0VnS2doSUVhU0dBRWxJdmg5eHhvUk1HbUQ1ZGpuUDR5TXpjNmNrbVpsNzczblBlMTRBd21mWmJ0b004UGw4SEQxMVRJSTB6YzdLeGlxSEZkRFUwaEpiejJLeHdHS3hVRlJVaEMydW0rSGk0UXBkWFYyRnJwUC9KYWhUVzdMeHpNblRlUFJBR0FSVDlCa0hoR0lDTXJEMERUSUgvMStob2FHQlphdVdReUFRZ01GZ2dNRmdRRVZGQlF4VlZUQVlES2lxcWtLVndRRGp5enR4bFlOd2puWHEvQm1vcWFsOTh5QmQ0SzFBQU1DRVNSTnFKYklnb0tPamc1VnJIT0c2MFFYdjNyN0RtUk9ueFJUcUJvME1NTmwyQ3Z4T25jWE42emZRMTZZdm1waWJrOXV2WGI2S29DL1gxS1p0RzZ6WnVBNXFhdUlCVGdNREF5UzhmRVdwQ3UvUTBRcUdob2JRTjlDSHZyNCs5QTBNeVAzL2lZNkIzNm16V0x4c0NkcGF0cXYxWjVVRkdvMkcyWC9NZ2V0R0YzQzVYTnk3ZXc4ejdlV0xYZjVmVVZmdjIzb0lRWWc3dndVSXd0WFIwUkdGaFlWeTI5UHBkRlJVVk9EUFAvK0V1cnE2ekxaNmVucll2WHUzMkRvZWo0ZUhEeCtDeVdSaXhJZ1JVdmQ5L1BneEFHRElrQ0Z5cndrUWpzKzVYQzRlUDM2TUxWdTJ3Tm5aV1NybmxwZVhoNk5IajRMSlpJTFA1OFBiMnh1SER4K0dWclUrV0JTMnRyYUlqSXpFL2Z2M1lXQmdRSEl5QkRmMlBUQm16Qmo4L2ZmZlNFOVB4L256NXpGM3J1S0J0NjVkdTJMMjdOazRmZm8wSEIwZHNXTEZDcG5mZnoxcWhucEMvanVpc0xBUUR4OCt4TEJoNHVxQjlQUjBOR3pZVUd6QVBIWHFWSHorL0JsK2ZuNklpWW5CeG8wYllTWWxLbTV2YjQ4QkF3WW9kUzAzYjk3RXRXdlh4TmIxNnRVTFk4YU13YTFidDlDcVZTdE1uU285UFZFZWdvS0M4UERoUTVpWW1DQXJLd3Q5K3ZTQmc0TURXclpzU1pKREV5ZE94Tml4WXhXK3ZtK0Y0T0JnMEdnMHFlVHdvMGVQWUdCZ2dDNWR1a2c5eHZYcjEyVjJTSFBtQ0pWQmZENGZOQnBON21Rbkt5c0w2OWV2UjJGaG9jUmdrVTZuUTE5Zkg0MGFOVUp1Ymk0QW9iSTJNek1UUFh2MmxIck11WFBueW56NWl3WS9DRUpIVnZyV28wZVBhdjBiL1pjSitXOEJQcDhQWDE5ZmhJV0ZRVnRiR3p0MjdJQ0ZoWVhNZlRnY0R0emQzZkg4K1hPMGJOa1NvMGJWclY4eEZia3NTNjNONS9OclZNQ0t5K1VxdkIrTHhhSmNmL1dxMEZPemZmdjJQOVNLcHpZd01USEI5dTNic1g3OWVuejY5QW0zYjkvR29rV0xBQUM2dXJvNGRPZ1E1WDVyMTY3RjY5ZXY4ZWVmZjByMFVmV1Fqcnk4ZkxuckdRd1ZuRGw3QVZ3dUYxMjZkRVNYemgxUlVGQ0lEeCtFNytQV2JWcUJ5NVdlcWsyamdad2dIUERkTGJYZHUzZXBPSFg2UFBMeThxR3ZyNGZwdHBQUnFaUDB3RkppMGh0b2FtaWdhVlBsNy9WZmZ4a0tMUzFOOU92Ylc2SS9VMUZSd2ZwMUs2R3VMcTdDMGRUVXhJYjFxM0RqUmlDbVRadWtkSXI3dHo1bmU4dTJTbDBQQVB3eGR5YU1qUXh4T3pBRTE2N2R3dnYzYVpoamI0Y0dEUlFuSVV0WkxCdytmQkp2Mzc0SG5VN0hsQ25qTVdTd1ltTzZ6TXdzZVA5MUVLV2xMUFRzMlEyelp2NEdWVlhwUS92NCtCYzRjOWFmY3R2NkRXNWl5MXM4WEtDcFdYc2JzUDluVlBGcnI5aDg5T0FobnNjL0F3QVlHeHVMM2J1ZlAzOUdaV1VsNVppd3FMQUlmRDRmS2lvcTBORFVsTmhlVVY0T0FHaHMyRmhzdlZWSEt5eGN1Z2krM3Z1UmxaV0ZyYTRlY04zcUxwTTBJTUQvOG5sVmFwaTJ4K1B4Y09UQVlWTE5QV25xWkV5ZFBrMmhmVDltZnNRV053OFVGUmFpWmV0V0N1K25MS1FwNE92QzkvdGJ3cnBmWDRYYWlWcHRLUk1NcVNuZXByeEZZb0xRRHV6VThaTTRkZnlrd3ZzNnJGeU92amJVbjZ0bHE1YVlZanNWQWVjdklQM0RCM0E0SERGUy9kZFJJeEVXY2c5bTVrM1FRSVRnWTVXV0lpUW9HQURRcW5VcnJIZmVTUG5lVjFGUndjcTFqbUF3R05EVDA0T3VuaTdtMnRrREFCWXNYaWp4WEJHSWZCS0pUNTgrWWZNbWQ5ak9tSTZ4RThaOTA0Qkg2emF0TVdyc2FEUnYwUno5K2xQYmROUUZORFExRlZLNVAzdjZETWVQSEVOK1hoNEFRTi9Bb002Q0JQV0VmTjJpY2VQR1luUDd0TFEwTkd2V1RLek44T0hEb2FPamd5dFhyc2hjQndDNXVia3dNaklTVzVlVmxZWDhmT3B4TUJVVWFWditwVzhUUlVSRUJFcExTekZxMUNpcGZWbFdWaFpldlhvRmJXMXR0R25UaGhSc1ZZZW1waVk1cHRiWDE0ZW5weWRXcmx5SkowK2VZT3ZXclhCMmRwYmdQM2c4SGp3OFBNQmlzYkI0OFdKVVZGVGd4SWtUOFBUMHhPYk5tNlcrQXhvMWFnUlBUMDhzWDc0Y2x5OWZocEdSRVNaTW1BQW5KeWM0T1RsSi9RNkdEeDhPSXlNaitQbjVTVzJqS09oME91Yk9uWXVUSjA5S0NHZ1ZnWjJkSGZUMDlPRHQ3WTJkTzNlQ3crSFVTZFoxUGI2aW5wRC9qcmh6NXc3NGZEN0dqUnRIcmhNSUJIajc5aTNhdDI4djFsWk5UUTNMbGkyRHBhVWw5dTdkaTRpSUNLa0V1YjYrUHN4RmxBR0tRSnJuMWNLRkMvSDA2Vk1jUDM0YzdkdTNyN0ZLZFBueTVWaTNiaDBZREFhR0R4K08zcjE3WStqUW9STFhJTzI2NVhseTFRV0Nnb0lBQ0ZPZ1RFeE04T3paTXp4N0pwdzBOV3ZXREphV2xzakl5RUJpWWlMYXRtMkx5NWNsQzdrWkdSbGh3SUFCdUgzN05xbXNwUUpCeVBONFBJVTh5a3hNVEdCall3TWRIUjNoUUZGWEY4N096dmp0dDk5Z2IyOHZNWGtMQ3d2RHFWT25aR1lVMk5yYUtxeCtKZ0lIaWd3eWI5eWdMdFQxK1BGak5HdldqUEkzUG5ic21OVDk2bEV6Y0RnYzdOeTVFNUdSa2REVzFvYUhoNGRjTXA3SDQySEhqaDE0L3Z3NU9uZnVER2RuWjZuS2hkallXQnc3ZGt4aWZVNU9EaFl1WEVndVN5TjhGWVdtcGlZbGljL244eEVZR0lpZVBYdEtEQWlybzZ5c0RQSHg4Vkk5QnFudyt2VnJ4TVRFQUlEVVFPSC9Dd3dORGJGOSszWmN1WEpGb1F5Wi9QeDhKQ1ltUWxkWHQwYitndjlsSERxNGwveWJ6K2RqOFJKaGV2QUIzOTNrZS9yV3JUdTRkVHNZR2hvYW1HNDdHUUFROS9RNXVkK2VQZnRsbmtOVFV4TzdkMjJSdXIyMGxJVWJONE1RSGg0Sk9wMk9FU09HWU16b1h5UVVnYUw0K0RFYnZyNUh3ZWZ6TVhMa2NJd2FPVnhtM3lSTkJYM3UzRVdaMXk0TmhDMUxkWWgrbnovaW5NcUNScU5oekpoZllXWm1naE1uL2ZEOCtTdDRldTNEMGlYekZkci8xYXZYT0hQMkFrcEtTcUdscFluNTgyYWpiZHZXQ3UzNy9uMGE5dTgvZ3ZLS0Nvd2Q4eXRHajVadnNWVlZWWVh5Y21xZjRPcnJmOGJpME44YnRmMEtjbk55Y2VxWWtLRDhkZlJJeko1clQyNUxlSldBN1p1M29uV2IxdWpVcGJQRXZtOVRVZ0FJeDVsVWhEMHhucVBLM096WDN3YUZCWVU0ZDhZUG1abVo4Tnl5SGM3dW04QmtNdUcxelpPMDhwQ0dsVXVsWjdGS0k3UkxTa3F3MTJzM2toS1RRS2ZUTWROK0ZuNGRyVmkyeG9lMEQ5aTJlU3RLaW92UjE2WWZGaTVkSkZOcEhSTVZnOE8rQnltM0xabS9TR3paKzZDUFFzR0lueFdPRHNwbG9CQjFBR3F5Yi9lZVBUQmoxdTlLN1ZPYjRxQnFhckxWOU9NblRZQzJqallHRHgxQ0dZVDE4TndxVWU5SFMxc2JXenkzNGFKL0FHYi9ZUTkxRGVscTNFNmRPeWw5elE0cmw4SFV6QlJYTDEyQnY5OTVwTHg1ZzhYTGxzcFYvWXFpcHNHZi9mdDhsR3BmRnpZeUJFcUtpM0g2eEdsRWhEOEJJUHorUjQwWmpjbTJVK29zOEZQZjUzdzdIRGh3QU5ldlg4ZTZkZXNrK0JoRmNQLytmWGg2ZW1MMjdObVUzdXl5K0lmSXlFaVltNXNySkhTcTd2eGdaMmRIaWc4QklEQXdFSUdCZ1pUbnZuUG5EcG1oTGVvNlVSMGVIaDdvMDZjUHVkeTRjV05zMzc0ZEsxYXNRSGg0T0VKQ1FqQnk1TmUraTgvblk5dTJiVWhNVEVTZlBuMHdZY0lFQ0FRQ3hNWEZJU29xQ3Q3ZTNsaStmTGxVenNUTXpBenU3dTVZczJZTnpwOC9qMTkvL2JYT2Fud3A2NVRoN3U2dVVMc3hZOFpnK2ZMbDVQTG8wYU9ocnE2T1M1Y3VrUm5tMHBUMlJOQkYydmFoUTRmaTk5K1Y2MmYrN2FnbjVMOGpidCsrRFZOVFUvRDVmQ1FtQ2xQVjgvUHp3V2F6b2F1clM2NFRSWk1tVGVEbzZBaFRVMU55dTRXRmhkZ0FwS0NnUU9tMEYybFJReWFUaWRXclYrUE9uVHN3TXpQRGt5ZFA0T2JtSnZkNE4yN2NFQ05ZbGJHYVVSUXZYcnhBZW5xNnpEWXNGa3VtM1lOb1JHL1BuajFpKzRrdVQ1dzRFWmFXbHJoOSt6WUFJRGs1R2NuSnlSTEg2OVdyRndZTUdDQlduSEg0OE9FWU4yNGNIQndjQUFCeGNYRTRlVkk0SVNOK1EySzVPb1lOR3daemMzUFFhRFQ4K2VlZkV0dVpUR2FOVTRubCtXSEh4OGZqOVd1aHlvWDRyT2ZPblpOb04zTGtTREhyQ21tRDBKMDdkOExlM3A0eUdxdElVS0llaWlNek14TTdkdXhBV2xvYVdlaFQzc0NIeitkajkrN2RpSW1KZ1kyTkRWYXZYaTNUTzQvTlpsTXEwSGs4WG8wVTdjckMzOThmL3Y3K0NBb0t3dTdkdTJVT1prNmRPb1dnb0NCWVcxdkxWQ0JVMzRlQXA2Y25QRDA5cGJaVlJCblFwMDhmT0RzN282U2toTkxiUGpzN1crdzRpdGpVS0FNakl5TXNYcnhZb2JZUEh6NkVRQ0RBK1BIajZ5VGR2QjVmOGZMVmE5d09EQUVBL0Q1aktuUjFoY0htcDArZjFlcTRIQTRIcVducGlJdUxSM1IwSENvcksySFZ3UkpUcDA2RWtSRzFzbzhBbjgrSG9XRmp6TFN6UmNERmE3aDlPeGpQbjcrRS9lemYwYVJKN1d6Wi9xdm8yclV6bG1scDRjREJZK0J5dVYvU29HVVhxTHQvL3pFQ0xnckpMQk1UWStUazVNTDdMOFVEbXFMMlJMY0RROGo3VEJwMmVtMUdqeDVkMGFOSFYzSmRmUHh6SEQ1eUNnRGd2Vy9IZDFIVS9sZFFYbDZPUFY2N1VGNWVqc0hEaG1EV25Obmt0cXlQSDdISGF6ZTB0TFd3WXMwcXlyNzMvcjM3QUNEVkZpTTNSMGhTbURXaHpwNGRNMzRzTXRJejhPakJRN3hOZVlzRGYvbGk1UnJGZk5TVnhiT244VGprZXhERlJjWFExdEhHOGxVcjBLR2psVUw3cGlTL3dZNnRPMURPWm1QSzlLa0tGYTdrOFhoZ3M5bVUyNnF2Ri95ZnEyNnpzcksrMjc0dENndmc2KzJEOEVmaEV0dXFrOGorVndLUThDb0JUMlBqb0tPamcrMjdka0JWVmJHNkYrc2MxNkN3b0JBTWh2aDRReHBSZmV6UVVjcjE4a0RZSmxWSGJZaHFHbzJHS2JaVDBkU2lLZmJ2ODBGc1RDdzJyWGZHV3FmMU5UN216NDRIWWZkeDdyUWZtVjNhb2FNVjVzeWJLL1hkVTQrZkR5Tkhqa1JnWUNCMjdkcUZ4bzBibzFNbnhZTlJ5Y25KMkwxN053UUNnZEsxRFYrK2ZBbFhWMWRvYW1yQzJkbFp3bVkzSmlZR0xCWkxyc1VNVlVIUm9xSWljZ3hVV1ZtSjI3ZHZnMGFqU1ozLzV1Ym1nc1BoVU01enpNM05zV25USnJ4Ly8xNk1qT2R3T05pMmJSdWVQSG1DRmkxYWtEN3dOQm9OTGk0dWNIQnd3TzNidDFGWldRbEhSMGVwOCtnT0hUcGc3ZHExYU5hc1daMlI4Y1IxVStIang0L2c4L2t3TlRXdEVlZEM5WDBQR1RJRWd3WU5JbmtvZWR5anRPMEZCUVZLWDgrL0hmV0UvSGNFRWVGYnRteVp4TGJRMEZDRWhvWXFkSnk5ZS9mQ3l1cnJRRmVaZ28yS29HUEhqdWpZc1NNQW9HWExsbGk2ZEtuTTl2djM3MGZIamgyVlZsYnllRHpLdENSaVczV0Vob2FTcW5acEtDd3NoTGUzdDlUdDFZbTBNV1BHd043ZVhtd2RVWnlXeFdJaE1EQVEvZnYzcHlUMUZDV3Y0dVBqRVJBZ1B2ZzdmLzQ4WlZzckt5dWxzeDNxQ2pFeE1SSlpBRlQzbGJXMWRhMjhwT3RSdDhqUHo4ZUtGU3RRVVZHQmxpMWI0dDI3ZDJLS2RVVVFIaDZPOEhESkNSaUJNV1BHWU9IQ2hXTFdXQThmUHNUT25UdlJwRW1UV3F2aUZjR2tTWlB3K1BGamZQandBZnYyN2NQNjlkU1RuemR2M3VET25Uc0FnTUdEQnl0MDdPRGdZRElZeFdReUtWVU9Bb0dBTFBpb3lHQ0tVQ2VycUtpSURRNDVIQTQrZmZvRUJvTUJZMk5qeW4xcm1ncVlrcElDQ3dzTG1jcG9XZWM0ZmZvMFRwOCtMYkgrZS8zRy96Yms1ZVhqNUFrL0NBUUM5TzdkQTkyN0MyM1Bjbkp5a1pyNkFYUTZIYTZiMWtzUTZBN0wxb0xMNVdMN05sZm82VkY3UC8vbGN4aHYzNzRubDJrMEdsTFQwdUcxY3g4RWZBRUVFRUFnSUJSbkFsUlY4Y0huODBsTGl1ckl6TXpDRHM4OUdEOStESVlOSFNoVjZiTnU3UW8wYnR5b0J0K0dkT1RsNWNQVGE1L1U3ZC9qbklsSmIrRHRUYTI0ZFhMMmtGZ25tZ0ZCb0hYcmxsanQ2QUExTlRVMGJLZ2pWWWxPb0h2M0xnZ091WWZtelp0aDlxemZzR0xsK2hvckJLWDlycUtnT25UQ2EwbWhRVDNxQnI3ZSs1SCtRU2dpU1hxZGlOVWlSVVdMaW92QkxpdURwcFltdHJvSzd5OURZME9zY3hMV2Izb1E5b0JVc2ZjYllJT25zVS9CNC9GZ2FtWUNiVzBkRkh6K2pLRGJ3dkZ3cytiTnBGN0R2SVh6OGZIalIrUm01MkQ4cEFrQWhINzEwdTZYMmIvTmhFQWd3RjVmYnhnWUdJaHRtelhkam5LZjRNQTdwRTFKa3laTjhQSGpSMnpiVEYxYmd3cWlnYVdyRjYvZzZzVXJNdHNmUG5FRWZXMzZpbG1keEVSRlkrOU9vYWptNUxuVGRVcDQvR2dvU3g1enVWenl0Nm9KOFh6cStFbXhNVDVCbmxRZjl3c0VBdmlkT2dNQW1EQjVJdlNyM1MreVVQV2xzcnVxSElYOHo0eGVmWHBqd3lZZDdOcnVCUTZYQzFWVkJyaGM2cUt3MWJIN3J6M3lHOVVSa2hPVDRPYnNTcmxOTkFEaWUrU0F4RytZazUyTlk0ZU9JdUZWQWdCQVQxOFBkck5uU2JVWnFrZk53T1Z5RVJzYmk1eWNISmlZbUtCSGp4NXlpNHNxaStiTm0yUGx5cFhZc1dNSE5tL2VqTU9IRDB1ODQ2bnc4ZU5IT0RrNW9iS3lFcXRXclJKVGxnUEF0R25Ud0dhemtaK2ZEeTZYQ3hNVEUzaDdleU12THc5YnRteEJ4NDRkc1hUcFV1emZ2eC9PenM1d2RuWkd2Mzc5a0plWEIxOWZYeng1OGdSYVdscm8xcTBiZEhWMVlXOXZMNUgxQWdBWEwwcG1Sb3FxNXdNREExRlNVb0wrL2Z0ajA2Wk5sSjlseVpJbGVQUG1qVlR1cG5Qbnp1amMrV3UyV201dUx0emQzWkdTa2dKemMzUHMyTEZEN05vYU5td0lUMDlQT0RvNklqUTBGSm1abWRpd1lZUFVlb05VdGN0cUMybkZYU2RPbkFnV2l3VmZYOTlhWllqRnhzYkN3c0lDalJzTDV5bWk0MTVwNGx2aWQva1c0dHgvSytvSmVSbUlpSWhBYm00dWpJMk5ZVzF0WGV2ajdkMHJtUlo5N05neHZIMzdGdHUzYjFmWWc2NUZpeFppeTZ0V3JSS0w1dVhrNUNBdExVM3NwVmxaV1luNCtIaTBiZHVXTXVvbERjYkd4aGcvZnJ4RUFUVlI3TisvSDgyYk54ZnpBNitlUXVQdDdVMFM1WVNhM00vUHIwYmVXSVJxdlRwR2p4Nk5KazJhNFBEaHc1VFhTRVhtcTZxcVNyWEh1WGp4SWlvcUtqQmp4Z3pLNkdKVlZaVkNIZWE4ZWZNd2I5NDhBTUtVcjIzYnRzSEh4d2Z0Mm4xVlBUMSsvQmliTjI4bXYrTTllL1pRWGk5VjhLV3VYbmdMRml3ZzdTMTI3ZHFGeDQ4ZjQrKy8veWEzQndVRlljK2VQWlQzQVlkRFBRaXRxcXFTMkZhdndLMWJOR3JVQ0NOR2pBQ0x4Y0tTSlVzd2VmSmswT24wV2hjZ0ZnVlZRYmlJaUlnNk83NGlVRmRYeC9yMTY4bVV3cUNnSUxIM0hpQWMxTzdidHc4Q2dRQ1RKazFDMzc3eUp3MmZQbjBpclhpNmQrOE9OemMzeW5keFptWW1HZWlnc3ErU0JrMU5UVEV5T3lnb0NMNit2bWpjdUxGVWtsdVJ0TTdxV1FsRU1XNWpZMk9zWGJ1V3JOVWhDN0tDQXRMT1V3OGh6cDIvaE1lUHBUOERoSFVOZ2Vqb1dFUkh4K0xRd2IxNDlHVS9FeE1qQ1RLK29xS1M5QURXcmxiRVVSVGR1M1VSSStRRkFnRlpaQXNRRXZRTWhncFVWRlNnb3FJS05UVWE2SFFWME9uQ0dpWjBPdjFMUFJNYUFLSGFKeWNuRjFldS9JMkVoRVRZejU1QnF2bEZvYTZ1RGkwdFNUL3Iyb0RGS3BPNS9VZWNVeEVrSkNTaFZhc1dZREsvQnNETXpCUi83K3JvYUdQOXVwVVMzL1BXTFM1U2k4aldOVjYvVHZvdTUva3ZvcmQxYjZRa3Y0RUFBbVJuWlZPMktXT1ZvYXphdlhqM1RnaEpjRnQxdEVJSHF3NDRmL1ljYmw2WHRQbXphR2FCTnUyazF6NVFWVlhGcXJXT0tHT1Z3YnlwVU93aGZDZElqbWxGaWZFR1RLYkNZN1UrZmExeDQ5cmZhTldtTlJZdVhZUzVkdmJmUGJEMC9ObHp5WlUvQWU2SGh1SHNxVFBRTjlESDZ2VnJZQ3lscVByUEJQcy81c0QrRDZITlprNTJObWxmNUh0VVBHQjUrOFl0cEtXbXdhQ1JBWWI5OG5YT2wvWHhJMHhNVFdYT2FRblJsYlI3YlBQMkxYTEhKc29pSnljSG16WTRrOHN2WDd6RU5uZHFLN2hsaXlTRmFINFh6MHM4TjVidExlRzZ4UjFNSmhPNmVucFNzemFxbzdybGswQWdRTjZuVHpDVVk4Y29EYmYrdm9rZXZYdlcyWGRXVlZXRm05ZHY0T3FsSytCeXVWQlJVY0d2bzBaaXN1MFVwYXg1NmlFZkNRa0oyTHAxSzloc05sa25RVjFkSFc1dWJtamJWdm02TnJJd2RPaFFSRWRIbzZ5c1RPRnMrNGlJQ0pTVWxHREJnZ1VTY3k1QVNQd0NRbzRyS0NnSUowK2V4UFBuejhYVTBlUEdqWU9Pamc3OC9mM1J1blZyQkFRRXdNL1BEeFVWRmVqWHJ4K1dMRmtDSnBPSisvZnYxOGpLaE0xbXc5L2ZIM1E2WFVKa0tRcWlmNUhIM1FnRUFnUUhCK1Bnd1lOZ3M5bG8wNllOdG0zYlJza1htWmlZWU0rZVBWaS9majJTa3BMdzU1OS93dGJXRnBNblQ2WU1MRlRINHNXTGtaR1JnWnMzYjhwdHF3eUkrb08xZVY3VDB0TGc2dW9LTlRVMXJGdTNUaUlZVTQrNlF6MGhMd1gyOXZZb0xTMUZlWGs1TkRRMDBMQmhReHcvZnJ4V3h4UlZ0UU5DOGlnMU5SWGR1blVqRmVsMWdZaUlDQnc4ZUZDTXFDMHFLb0tMaXd2YzNOelFyMTgvaVgyZVBuMktkZXZXa2Nzelpzd2dmYzhURWhLd2VmTm1iTnUyRFMxYnRsVG9Hb2lJM2QyN2QrSHY3NDlaczJhUmtVRVRFeFBZMnRyQzB0SlNhbkdKTjIvZVVGcjRBSkNwL3FUUmFKVGJsVTNYNFhLNWlJaUl3T0RCZzlHcVZTdktObFZWVlVxVHkwUkdRSFgxVHZYQjZhQkJnOFFLcjhURnhTRW1KZ2E5ZXZXU1NQZFNCRy9mdnNXTEZ5L2t0cHMwYVJKNVBkVS9HMEVTVVhWa28wZVBwanplMmJObmNmYnNXYkYxdTNidFV1aWFhNHVNakl3YVZ6Q1BqSXhFUWtKQ0hWK1JPTXE1QXVnWU5vZUpsV0lxYmxtWVAzKysyT1JIUjBmbm15cWF5OHJLRUJzYis4Mk9MdzNObWpYRDc3Ly9qdlQwZEVwL2VEOC9QNlNucDZOTGx5NHlCMlVFdUZ3dXZMeThVRjVlRG4xOWZheGF0ZXFiRnVjQ2hFRTVlVkRrdDZ1dWNPZnorV2pZc0NIUzB0S3dZc1VLTEY2OFdHNXhWbU5qWTdubnFpL2NRdzB0VFEzbzYxTUh0N2tjTGtxL3BIWnJxS3VqZ1VpaFVTNlhoK2hvNGJPVG4vOFpBb0ZBN0o1amllekhZRWp2dDNyMjdJWUdEWmpRTjlDSGxxWW0xTlViUUUxTkRhcXFES2lxcXRiSTJ1emxxOWM0ZnZ3TWtwTGVJT2pPWGZ3MlhiNTF4TDhGN2RxMkZpdVkrL3o1UzlMS3hXT3prd1JCSHYvc0JZNGRPd01URTJNc1dqaTN4Z3ArcXFESDkwSnE2Z2NVRklnWG8yZXoyUXBOSXVzaEgvMEhEa0RucmwzZzd1U0swcEpTTWUvMTN5YmJ3dFRVRkx0OTlwTExBT0M5ZXgraUlpSUJDQVBoaTVZdEFTQXMzRXFqMFVpaVcxTkxFeDA3ZGNUdnMyZktIZC9xNitzcmxOVllWVlZGL3EyTU9yT2hia040ZUc2Vk9NZGZCL2RMTFl4WjEzZ1IvM01TOG1kT25rWkZSUVUrWm43RXpiOXZZdjVDU1N0S1pUQnJ1cDFZMFZaNVVNU3JuRTZuNDl3bDZrTFBDUytweDhGWkh6OGk0UHdGQUlEZDdGbmtmS0d3b0JEclZxMkZRU01ETEYrMUFzMWJ0cURjbi9mbE0waWJRMmxxYWtCYlIzcEF1aVlvTFZXc2hwWXNQSTkvaG5idExjV3N2WnBheUJjL3lFSjgzRk9jUFhVR1phd3k3RDl5UU9sNTVidVV0emgzeGcvbnp2aGgvTVFKbUc0bjd1L2RwbDFibkxud1ZmeFdYRlFFaDRYQ2dJUG9ldUs4YjFQZTRzakJ3OGo0a3QxajJhRTk1czZmaXlZL0tIdjczNHlFaEFTNHVMaWd0TFNVWE1mbGNsRldWb1lOR3paZzI3WnRZdUs5dXNDYU5XdVV1c2VtVHAySzNyMTd5eFQ1RkJRVTRPN2R1MmpYcmgzTUtPcUxBTURBZ1FOQnA5T3hjZU5HZlBqd0FhYW1wbGl5WkFsNjllb0ZBSEJ4Y1VGVVZCVFliTFpVVGtFYVFrTkRVVmhZaUlrVEo4cThUb0tRSno2L282TWpDZ3ZGeDBBblRweEFXRmdZZHU4V2pnY0hEeDRNUjBkSG1YWit4c2JHOFBIeHdkYXRXeEVYRjRlelo4K2lZOGVPdUhidG1vUjRyYnFJc3FLaWdpVFA2d29jRGdjOEhnOU1Kck5XRnNFV0ZoYVlQSGt5L1AzOXNXblRKdnorKysrWU5XdldONThuL3hkUlQ4aFR3TjdlSGg4L2ZpU1hpNHVMVVZ4Y2pMbHo1MHBORGFrSlltSml3R2F6MGFoUkkwUkZSY2xzUzZmVHlaY1dGUndjSEpDVUpLNTBvaXIwVU4wUG5uZ3hORzNhbEN6ZVVOM3l4Y0xDQXFxcXF0aThlVE1PSERnQVRVMzVTalhDZHVYZHUzY0FoRjVVb2xZc2hHSmNHaG8zYmt3Wk9QaGVVRlZWeGRHalI1R2RuWTFObXpaaHdZSUZZcDBNb1NSU2R1QkVkTHJWMDRlSWlSQVJUT2pXclJ1NmRldEdub3NvWU5LK2ZYdVNORmNHTDE2OHdNR0QxT240b2lDT1hWWldKamRvSUlxTkd6ZUtMWmVXbHNMSHh3ZWpSNDhXUy84Q2hQZlRreWRQbExyK21pQWpJd09Sa1pFMTNsL1JBcmkxUWNtblZKaWc5b1Q4OSs0Yzc5NjlTOXEzQU1MQWk0Mk5qZExlZ3ZJZ3kzcG56Wm8xRXV1STkzWm1acVpVLy9SMjdkcGh4UXFoNHN2YjJ4dEpTVWxnTUJoWXUzYnROeThtblptWlNRWWFLeW9xNE9Qamcvbno1OWRKZW4yTEZpM2c3ZTJOWGJ0MklUWTJGdnYyN1VOQ1FnSWNIQnlYbm9wSEFBQWdBRWxFUVZScVhIZWlIdEl4ZnZ4b2pCOHZPV2tvS1NtRjkxOEhVY3Bpb1hsekN5eGRNbCtzejN6OE9BSmxaVUlWWFdVbEIwVkZ4V0syTkZsWk9RQUFYU2xXTlFTMHREUmhiUzE5VEZBVGRMUnFqeldybCtOeGVDU21UWjBndHExOWUrR2trRkNEbno1OVhtcVJWRVZCRkZObE10WEk0LytvYzFZdll2N3MyU3Z5YnlLalFCUm1waWJRMTlkRFZsWTJ0dS9ZaTNsL3pLVDhERDh6b3FwOWwxZXYza1RDNnlTc1hMSDR1eW4wLyszUTBkRlJxdjNBd1FNUkhSa0ZQWDE5T0xrNmtTVDM4RjlHWVBndkk4RGxjaUVRQ0JTeUpWTVdva1N2cXBMSC81RTJoaWx2VXNnaWNnVEtXRUk3b0I4TlF5TkQwclpJWGpGNlpXQXpRSHJCZWo1ZlFCYmVsTlVPQUtWWHZDaGVQUDhhNkdDejJWQlhWeGUrSjJrMHRHcmRDcXBxYXVqVDk2dHFNdWhXSUhnOEhpb3JLbUZtTGozVGowc1M4aitPaHJEcWFBVy9pMS90UStQK2lTVnRqL2I1L29WRzFZS3MvMFQvZzcvMjdFTVQ4eVpZdFc1MW5hblJHYXFxWkFaTmRHUVViQWIwVjJyL3lJaXY4NXpXRkFYQmFUU2EyTHlOSWZLMzZIb2Vqd2UvMDJjUkVoUU1nVUFBYlIxdC9HWTNnN3dlUlFKQkRBYWoxdk9SbzBlUGZwZjVseWdJOGxVUldGdGJLNVI5S3c5Y0xoZGJ0bXdSSStORlVWcGFpczJiTitQTW1UTjFZbDhqcmNBbUlCU0NWTjlPdFU0VXk1Y3ZKK2YzL3Y3KzRISzVwRnBlRkFLQkFBOGZQc1M1YytlUWxwWUdKcE9KbVRObll2cjA2VkJUVTBOU1VoTGF0V3VIK2ZQbjQ4V0xGL0R4OFlHeHNiRlM0c054NDhhaFNaTW1hTmFzR1k0ZVBZb0pFeWFRRml1aXFNNWpaR1ZsU2ZRZGdEQ1RJQ29xQ3AwN2Q4YVlNV053N3R3NWFHbHBpVGxCVkllYW1ocTJiOTlPdWl0MDZkSUZqeDgvSnJtdjdPeHNTanZtYndIaW51SndPREovdytwd2RYV0ZoWVVGdVV5ajBUQjM3bHcwYWRJRWUvZnVoWitmSDBwS1NzZ2FpZldvTzlRVDh0VVFFUkVoOWVWWVhGeU1xS2lvT2t2WkNBNE9CZ0RjdkhsVGJxb0tuVTRuMjFOdGMzWjJKcTFCQ0ZXNmFQQWdQejhmYTlldWhZT0RBN3AyN1NweGpFYU5HcEZLeU9xRXZKYVdGalpzMklCVnExWmg1ODZkQ2hWNUJZUXZoUGo0ZUFCQ2IrTnIxNjVoNHNTSnBQV0pvdmlXSGxRbEpTVklTMHVqM0NaTWs5ZkNxMWV2c0duVEp2ajQrSkRLTVhucGx0THcrZk5uMEdnMENkc2dyZ3kxU0hSME5FazBscGFXNHNLRkM3QzF0VlZxMEROcDBpU1NiRDkyN0JpdVhMbUNjK2ZPU1oxRUZSVVZTZGdseUxyRzZsN2R6NzhNNHZ2MDZmUERVcHo2OXUxYm8wSFQ3dDI3NjJ6QUpRdkJTZCtuWXdhQXRXdlhLalhBM2Jkdm4xU1NtTS9uNDlhdFcyallzQ0dLaTR0UldGaUlhOWV1SVRBd0VGdTNicFd3MUtvTmFtcVhRalhBSWtCNEpsWlVWQ0ExTlJWME9oMXIxcXlSeUdENkZyaCsvVHJVMU5SUVdWbUo4dkp5aElXRjRmUG56OWkwYVZPZGtPWmFXbHB3ZFhYRnFWT25jT1hLRmFpcnE0Tk9wNU1CditwS2ljek16QittZ0U5SVNDQjkrNzhudXZhcHZmMmNOSHo2bEllL2ZBNGpQLzh6T25lMndoOXpaNG9SWjN3K0gzZUM3d0VBK2Z5OFQwMURkNzB1WkpzUDZjS3NIZ3NMK1dxMFQ1L3lzSDFIM1hyUjd0MnpIZE50SllPK3l4d1cxT2w1UktHbnAwdDUvQjl4VGtEWXY3OFVVWVorL2x5QXE5ZHVZc3JrOFdUd3hOallDT3ZXcm9EdmdhUDQ4Q0VEKzMyUFl0clVDUmcwU0RreVJSNEtDZ3F4eVhXYjB2czVybHFLNXMwdHBHN25jbm1Jall1SG5wNHVDZ3VMQUFCdlV0NGhQLzh6ZHUzMndjb1ZpMkg0bmRUTml1TFNwVXZmL1p4TjI4c21OT3NhWGJwMXhTS0h4ZWpVdVRPaUlpT1JtWkdKcnQyN1FWVlZsVlE3SHp4KytKc1E4aFVpTlErK3hmRy9GUjQvZUNTMmZQN01PVHlQZndabjkwM2ZUYUV2RFdzM3JzZmQ0QkRvNmV0aCtDOGo2dXk0UzVaTEowUzRYQzVKeU10cUI4Z201TXZaNVlpUGl5ZVhYZFk1d2REWUNNdFdMb2VwcVNsY05ydUNYZmJWb29WVldvclFFT0Y4YmVLVVNWTHZJVDZmVDJaNlZDOEMyNm1Ma09BanhwOEhmUTVJTGN5cUtBZ2YvUVlOR3BESEI0UmtrK2lZNkovb3J3RktPcDB1TVY0eWIycU9SbzBiSVNNOUE4N3JOc0poNVhKMDdpSXVPS29KckRwYXdkakVCRG5aMlFpNUU2SVVJUzhRQ0JBZElSVDA2ZWpvb0VzM3lmbTlvaWdwTGtadzRCMXl1YlNrRkVjT0hNYVJBNUkyc05Ld1pzTmFkT3VoZkJhM0tGcTBhSUgzNzkvTGIxZ0hJT1pGeXRnUzExV2R0OWpZV0tsMTlBaXcyV3pFeGNXaGQrL2V0VDZmckl4eFBwOHZzWjFxblNpSWEwOUxTOFBObXpkaGJtNHVVVXZ3M3IxN09ILytQTkxUMDhGa01qRjU4bVRZMnRxU0hBaWJ6WWFEZ3dQNjl1MExkM2QzckZtekJ1N3U3dGkyYlJzT0hqd0lRME5EaFQ5ZnQyN2RjTy9lUFZ5OGVCSHg4ZkhZdTNldmhLcTlPbmZqNy84MU0yanUzTGxpbjFlMGR1Q3BVNmRnWkdSRVNjanplRHo0K3ZyaXpaczMyTDE3TjJ4dHYyWWxpUkxYMVkrdkNISnpjNldLYTJXSlZvbTZId0tCUUtselN1TzBSb3dZQVFNREErelpzd2ZqeG8xVCtIajFVQnoxaEh3MTVPYm1TbjFCbHBlWDE2cmF2U2l5c3JJUUZSV0ZnUU1ISWlvcUN2YjI5dmoxMTE4bDJsVldWbUwrL1BtVUhRRHhZcUhUNldMS0M4THZXWFFmWW1Ca1lHQlFvODZrUTRjT3NMVzFoYisvUDY1ZnY0NEpFeWJJM1Njc0xBekd4c2JJeU1oQVVsSVNBZ09GeW9sUm8wWkprRi8rL3Y2NGUvZHVuV1lnS0lKNzkrN2gzcjE3VXJjYkdocGk3ZHExY0hGeHdjNmRPK0hxS2l5TVEzejN5azVhVWxOVFlXaG9LREhRSThqdTZwMkhRQ0RBOGVQSE1XVElFSVNFaENBNk9ocVptWmxJU2tyQ2hnMGJaS1pRVVVFZ0VPREJnd2ZvMzcrL1RFVlRabWFtUk9CR21jLzg4S0Z3QUgzNDhHRTBiZHEwVHYzTTZ5RWYxY25kckt3c0ZCVVZLYnkvckdCUGNIQXdjbkp5TUhIaVJGeTdkZzE2ZW5xWU9YTW1kdXpZQVNjbkoyemZ2cDM4dmV0S3VSOFFFS0JRWm80eWFOQ2dBVHc4UFBEaXhZdnZrbzFUVUZDQXNMQXcyTmpZSUN3c0RIcDZlckN6czhQT25UdHg1TWdSc1d5QTJwRGtOQm9OYytiTVFmZnUzVWtyTkdsMlV4b2FHbkluSXJMZWo3V0JNZ1B0bnhXdWJ0dkZsb3VMaTFGUkljd2N5YzdPeGRadFgxVlhqUnNab0h2M0x2ajh1UUNtSnNhdzd0c2JWNjc4amJkdjM2Tjd0NitFL1B2M2FRQ0FGakxJVkFKOHZrQnU0ZEJ2aGVuVEoyUHlaT2xxb2VxSStTY090MjdlQWZ2TCtLcHpaK1VEWU4vcm5FK2ZQaWYzQVlDVHA4NmhzTEFJS1NudnNHamhIeVRScmFPampWVXJsK0x3a1pONC9Ub0pGd0t1UWtOVEU3MTZkbFBpVTBsQzlQMHRFQWhxcEtxU0YrQ0xpSWhHV1JrYmZYcjN4TDB3WVgrOVpQRTgrT3cvZ3R6Y1Q5aXoxeGVPcTVhS1dmSDg2RFRsOXUzYmYvZHpzcjc3R1lWV054d09CLzVuejRQSDQrSFE4Y00xcnIzREtpMUZkbllPV3JlUlZNNVdSM201a0Z5VlZ0aThOc2pQeThNcWg1Vks3N2ZKd3cydFdsUGJSZ0xDdmkzeVNRVDBEUXhROFBrekFDQXg0VFUrZmZvRU4yZFh1TGk3L0ZEZmRvTkdCcGorKzIveUcvNkUrQ2NtUmx3VlRhUGgyZE40dUd4d3dwb042MkJrYkNTV2hYRHo3NXNvTHkrSHFaa1pobzRZQm9GQWdOTFNVb2tzRWJGTWpHb0srUTB1NHRtMmRRbDlBd09weCtkeXVYajZwWWd5QU9UbDVlSDgyWE93bXowVEJvMkVJZzZ6Sm1idzJMNFZYdHQyNFAyNzkvRGF1Z096NXM3R0x5TWw1KzdLZ0VhalllandvVGgzeGc4cHlXK1FscG9tczFDektONktaSWYwN2QrdlZ2WVVkUUZtSFdSN0RoMDZGRU9IRHEyRHE1R1BpSWdJUkVaR2ZuTUJGaFZ5Y25LazFsOGp3T0Z3eEJ3YmFvc0dEUnJVdVZkNVdWa1pXclZxaGFsVHA0Sk9weU12TDQrc3BiQmp4dzZvcWFsaDRzU0ptRDU5dWdUdlFMZ29FTm5KTmpZMkdEdDJMRUpDUXZEKy9YdXhlUUtWMHJ1NitHcm8wS0Y0L1BneG5qeDVBbTl2YjZ4ZHUxWnNPeUZPcXF0YWRtbHBhZkR5OGtKS1NnbzBOVFh4N3QwN2RPalFvVTZPRFFoRlZGVDhpVHhiUWVKNzZkYXRHenc5UGVXZVo4cVVLU2d1THBaNTNPN2R1K1AwNmRQa1BKSXFVRkFkc3RvUTJRejFFS0tla0s4R1kyTmphR2hvb0xpNFdHS2J1cnA2blJHTGhOSm56cHc1YU5DZ0FZS0NnakJod2dRSnd1VHZ2LzlHYVdrcFpaRUw0a1ZlVWxJaUZnRWppRGZSZGNURCtmbnpaN0gxcXFxcUNxZmR6Wm8xQzNGeGNRb1ZpT0R6K2JoNjlTcUdEUnVHTTJmT1lPellzVWhOVGNXUkkwZlFxRkVqQ1VVMVllR2lTTEJBMWdPZWtaR2gwRXVDd0lBQkF5UlNyRmF1Rko4MDlPblRCK1BHamNPTkd6ZklZSVFzdGJnMGNMbGNKQ2NubzJmUG5oTGJDUCt3NmdSN1lHQWdQbno0QUNjbko0U0VoR0RZc0dHZzArazRjZUlFbkp5YzRPSGhvVlRCanBjdlh5STNOeGNiTm13QWw4dkZxVk9uMEtwVks3SGZJeXNyQ3l3V1M4ekRIZ0JwVVNLUGtFOVBUOGVkTzNkZ2JXMk4zTnhjTEYyNkZHNXVidWpVcVpQQzExbVBtb0VJSmtyclZHL2R1aVZ6LzZsVHA2Szh2Rnpxb0w2aW9nTG56NThIalViRHlKRWpjZTNhTlFCQXYzNzlNSFBtVEhLWktDNzVzNnZzOVBYMU1XalFJS1NucDVPV1hkSWdXcVNPS2kyek9vanZnc0M1YytmQTRYQXdZc1FJaElXRkFSQjZLcWFtcHVMeTVjc1lNR0FBMlpZbzZwcWJtd3N1bHd0VFUxTUpnazFlOW9EbzgwYmNGOVYvRDMxOWZZbjNYWFY4SzBLK2NlUEdsQ21sM3hwdk0rcXVTRzF1N2llcDJ6NTl5aE5icHRGb01EZHZncVpOelRGaStHRG82UXNENTY5ZUpjSjJtckJOV1ZrWmtwTlRBQUF0V3lwbi8wUllzZFFFbno4WHdNblpRNmw5bUV5bVFnSGhqSXlQQ0xoNGxTeEFhOTdFREZPbVRrRGJOdEpKdGg5OXpvZVBub2o1ZGY4eGR5Yjh6Z1VnSjBkSVZQL3h4MHgwNmR6eHl6V3BZZkdpZVRoKzRneEtTMW5vMXJWbWlrbFJDekJwNmVtSy9NYUxsemlDeitmTEpHYjRmRDd1aGdwcldYVHYzb1VrNUxXMXRiQjgyVUo0ZW5tanBFUkk1SXBhMS94SWV3a0FkVHJSVlJUUkNkVEZXR3NDeDJXcnhKYXpzcktrZW55L2VQWWNsWldWNk5pNUU3UmtGSGVXaDJmeHozRGdMMThNSFRFTWRyTm55Z3pVRVBVRTFOWFZaZHBUOEhoVjFVaFY2bkd3ZUdCSk1jc0xXY2Vnd29ONzk4RmlzVEJ5MEFBRTNSSmFPNjV4V2dkUGorM0l5c3FDeDZiTmNQRndGWnZuMEdqLy94WnVpbmpESzlPT0NpRjNRcUJ2WUlBeUZndVZsWlZ3MzdZWk83ZDU0azN5R3ppdmQ0TGp1dFZvWnltMDZTb3FMQ1RWMVRQdFp5SS9MeCs3UFhkQ1RVME5IanUyaWdWNHhPOGQyV1BFT2ZQbndtNzJUSVd2K2NuamNGd0t1QVQybHpGb2oxNDlGTm92T2pLYTNBY0FmTDMzbytEelp5UzlUb1RqK2pWa1VLaWhia05zOG5EREhxL2RlUEhzT1U0ZE93a3RMUzMwNjErN1RKb0Jnd2Jnd2psL1ZGVlZJZVJPTVA1Y3BGaDIyRU9SN0lGQmd3ZlY2aHIwRFF6SWJBSUFjRml3QlBuNStYRGQ0azcrem9VRmhWZzhmeUhvZERwT25UOURQdnRMRnl6RzUvelBkV0svK0YrQmlZa0oxTlRVWkw0WDFkVFVwSHF5S3dOaUxQTXQ3Q3M3ZE9nQUh4OGZ4TWZIdzgzTkRaR1JrYVJYdTQ2T0RyWnYzMDVaTDdDNHVCaFhyMTRGQURFQjRJSUZDekJod2dRSkwzaEZsZDZPam81SVRrN0czYnQzMGFGREJ6RS8rcHE2RzFRSG04M0crZlBuY2VYS0ZmQjRQTFJ2M3g0Yk5teW84MExValJvMXFwRlFsUWppS0dxVFJzelo1UW5mUk1lbVZIeGRWVlVWS1Z3Mk5EU1U2N3RmajYrb0orU3J3ZHJhbWt3bHJ3NTlmZjA2c2QvSXlzcENVRkFRYkd4c1lHWm1ocGt6WjJMdTNMbTRjT0VDN096c3lIWXBLU253OC9PRGpZME5wWDg4a1dwMTZOQWh5c0o4Vk5GRUh4OGZzV1Z6YzNPRkgzWUdnd0VmSHgrRlh1aGhZV0hJeWNuQnI3Lytpak5uemdBQWxpeFpBaHFOVnV0SjFhSkZpeWpYSHp4NEVMcTZ1dmp0TjBrMXlxTkhqeWlMZEJvWUdDaGtWVEZ2M2p4RVIwY2pPRGdZNDhhTkk0TWhzZ2pIc3JJeXZIcjFDcTlmdjhhY09YTVFHUm1KOHZKeVNrS2VpdXpPejgvSDBhTkhNV1RJRURGeS9MZmZma05WVlJWT256NE5KeWNucGJ6dmJ0KytqWGJ0MnBHL1FXeHNMTUxEdzhsaUs0Q3d3QzhBaVVMREJGRXJhNkpmVUZBQU56YzNxS3Fxd3NIQkFlcnE2dGk0Y1NQV3JWdUgxYXRYZnpmVnczOFZSS2RhdlVhQkloQUlCR1JnaU1malVaSkNKMCtlUkdGaElmcjM3eThSbkp3MmJSb0dEUm9FUTBORHBLY0xQVk5yTXpnWFZZVithOVdQUUNCUWlpeFFsbGg0Ly80OTd0NjlpeFl0V2tpOGIyYk5tZ1VyS3lzeDlTZnhQdmYxOVVWUVVCRHM3ZTBsRkR4bFpXWDQ5T2tUMHRQVEpRYXVTVWxKYU5XcUZma2JFdjNadC9iSS82L2gwTUc5ZVBYcU5VNmNQQWMybTQxKy9mckE3dmRwSlBudzhPRVRYQWk0QWdhRGdlbTJrOUNraVNuV3IxdEJrcjJhbWhySXk4dkhodzhac0xBd3g5UDRGK0R6K1RBMU5ZR3A2WTlUZGRZRldLd3kvSDBqRU9IaGtSQUlCTkRSMGNiNGNhUFF0Mi92YjZhMHJvdHpwcVdsNDkyN1ZMUzNiSXZYaWNrQWhQWTJxeDJYWVovM0FXUm1adUh3NFpOWXVXSXgybndoK0JrTUZjeWZOeHNWbFpVeUMvSEtBcHY5VlpGZlUrSzdzcEpEVG9SNVZkSlY5VkhSc2NqUC93eFRVeE8wYU5GTWJKdSt2aDZXT1N6QXg0OVo2TlRKaXN6NEFBQlZ0YnBSbGYxWFlXaG9TTDZUczdLeXdHQXdTQVZnOWV6YjZNaG9BTURMNXk4a1NOVkZmMGlTZFNOSGo4S3N1Yk1sMXNmSHhVTWdFQ0FtTWhyMmY4eUIzYlFaY3ErenFLZ0lzNmJiU2QyK2J0WFgraTBOZFJ2aTBQRWo1TEpvY1RwcDk3RW82U2NOZHRObW9LcXFTbTVnNmRZTm9jakF1cTgxU2NqcjZPaGdnNnNUTm0xd1JsRlJFVDVtWklvRmYvOE45L0hrYWRJTGJ2T3IrTGgyNWFyY2RnQnc1ZUpseXZXSnJ4UHhMdVV0Um80ZWhiQlFZVkJlUzBzTFRtNHUyTFZqSjE0K2Z3Ry8wMmZoc1gwTGFEUWFBczVmUUdWbEpicjM3SUV1M2JxaXFxb0tWYndxdkV0L2gwY1BIbUtnQ0ZuTUV4ay9NZVM4NnhvMGFLRFFPREl0TlEybmpwOUVjcUt3bHBwRjgyYVlhVDhMSGF3VW0yK0dCb2VJQldFZFZpN0QwWU5Ia1BYeEl6dzJ1Y05oNVRMMDZDV2N1ekdaVEt6WnNCWStlNzFSVWx5QzN0YTE1d1YwR2paRXR4N2Q4VTkwRENJZVA0SGRMRHRveUNISGhOa2hRdi80RmkxYndLSjVzMXBmQjRIVTk2bkl6OCtIdXJxNldIWk42aGNyR1ZOVFV6RlNrOGpVVTFldkorUVZSWThlUGRDZ1FRTnkza1lGRFEwTnBielVwVUVSenFJbVNFbEpRVmhZR0I0K2ZJaThQS0VJeGNyS0N2MzY5Y1BwMDZkUlVsS0NKVXVXeUR5R2hZVUZiR3krQnJTWVRDWmxZVllxKzJJN096dms1dWFLcmRQVzFzYktsU3ZoNU9TRUF3Y09vRU9IRGlTSFFzemRhdm85c05sczNMeDVFNWN1WFNJVjVZc1dMY0xZc1dOL2VBYWhLSWlha29wWXlISzVYUEI0UEtpcHFja01WRlJVVk9EeTVjc1lOV29VOVBYMUtibkRhOWV1NGNDQkF6QTNOOGVSSTBmcXBQYkJmd1gxM3hRRmpoOC9qcmx6NTZLNHVCamw1ZVZRVjFlSHZyNStuYVZXL1BYWFg2RFQ2V1JoVXlNakk4eWRPeGVIRHgrR21aa1pCZzhlakp5Y0hEZzdPOFBBd0lBc1FGZ2RuejRKMVhrSERoeEE2OWF0U1cvMkd6ZHVRRjFkSGRldVhZT2ZueDhPSHo2TVJvMitwaDBUQlRhc3JhMlZ0anlwVHNZVFJJL29vTG04dkJ6SGpoM0R3SUVEeFFiQmREb2RTNWN1eGJ0Mzd5Z1YvNENrK24zdjNyMGtnV1Z0YlkxR2pScEpMV3A2OE9CQmFHdHJVMjQzTlRYRm16ZHZGUGlFMUZCWFY4ZldyVnRoYkd3TU9wMU9FdWlpMzE5UlVSRkorb2VHaHVMbXpac1FDQVJRVVZHQm5aMGRMbDY4Q0NhVEtkYnhFQ0NPUnd3OCtYdytQRDA5d2VQeE1HZk9ISW4yZG5aMllMRllhTmV1bmNLZFFFRkJBUjQ5ZWlSV2dIWEtsQ253OHZMQ3ZYdjN5TzgrTEN3TTJ0cmFFb1E4bTgyV2ViOGtKQ1JnNjlhdEtDd3NoTHU3Ty9uYmUzbDV3Y1hGQlo2ZW5zakx5OFAwNmRNVnV0NTZLQThXUzVoZ1h4TjdGeGFMUlU1R3lzdkxKU1pCejU4L1IyQmdJQmdNaHRUbmx5QVhpRG9jMVdzbEtBTlJRdjViZCtvV0ZoWnlzd2N5TXpOSld4bDViVVhCNC9Hd2I5OCs4UGw4eW5jVG5VNUhqeDdVS3E0aFE0WWdLQ2dJMTY5Zmx5RGtZMkppY1BEZ1FlanI2MHQ0L3YvMTExOG9LeXZEdm4zN29LZW5SL1lWaEoyWjZHZjZVUjd5Lysrb3FxckNqUnRCQ0xrYkJvRkFnTDdXdmNUSStQdjNIeVBnNGxXb3FhbGh5Wkw1cERxYjZFTnBOQm82ZHV5QXFLaC84Q1FpQ2syYk5rRlltTkFMMmJxUFpORDIvdzJiWExlQnpXWkRWWldCWVVNSDRkZGZoeWs5M3ZnUjU3eDVLd2dBMExkdmI1S1FCNFJGZEZjc1g0eTkrM3pSdkhrenRHN2RVbXcvT3AwT0RUblphbHd1RjhYRkpTZ3VLWUdXcGhhTWpMNk9qOHEvRUprTUJxUEdnVXppL1E4QW5FcnFWUGpLeWtyOC9mZHRBTURBZ2RSV1hXWm1KakF6RXdhRWlOUnpHbzBHVFRscDB2V1FqWFhPNjJINlJlMzQyMlJiR0JvYVlyZlBYbktaQUl2RlFreFV0UEE3RndtdXM3NzBxMXBhV2tDMWNSL1ZQY1BuOC9IaStRc0FRSjkrMXQvRnprSlVaU3hQL1N3TmxaV1ZwTFdBTEx1bVJ3OGU0Vk51THN5Ym1xTjFXM0VGWnFOR2piREJlU00rZkVoSDk1NDl4S3hJZi9iTVBVVXd4WGFxMUcxY0xwY2s1R1cxQTZRVDh0Y3VYUUVBOUJ0Z1F4THlnUEM3VzdOaExTNWR1SWp4RXllQVJxUGgvYnYzZUhqL0lkVFUxREI3cmowQTRaelF6bjRtdkxaNTRzSzVDK2h0M1llOFI3bGNudGp4YW9QU2tsSUUrRjlBMk4xN0VBZ0UwTlhWeGJRWnRoZzBaTERDYzZOM0tXK1JuSlNNVHAwN2tjK0xnWUVCM0xhNFk2dTdCejZrZmNBZXI5MXdkdCtFOWgyRXdna0dnNEZscTFhZ3NxS2l6c2FuZzRjT3hqL1JNYWlzck1TVHgwOHcvRmZaTlFmK2lZNGhuN2VodzRmVnlUVVF1Qjhxek9MczAxZjh2ZkU2UVZqM3AwVXI4ZjZ2OGt2LzFVQ0pqTzMvT2hnTUJ0emQzYkZod3diSzJvWGEydHB3YzNPcmsvdUw0R3FVTFRJdUR3OGVQTURseTVkaFpHUUVXMXRiakJneGdpVFQrL2Z2ajdDd01IejY5QWxWVlZWNDllb1ZWRlZWMGJadFd3RENaNzlwMDZZWU9uUm9uVm5JRU9qVnF4Y0dEeDZNKy9mdjQ5S2xTMWl6UmhoRUpnSVROVGxmWVdFaFpzeVlnYkt5TWpBWURFeWNPQkV6WnN5UW1GY3BBbUdkb3BlVU5SMXJDeDZQaDdpNE9BQ0taUlVxS3VUNzU1OS9jUHIwYVR4OStwU3lEbVJwYVNrcHdGMjJiRms5R2E4azZyOHRLVGh4NGdTaW9xS1FsWlVGVTFQVE9pdE1HUmdZaUxpNE9QejIyMjlpQ3RQSmt5Zmo3ZHUzMkw1OU8xSlRVeEVTRW9LcXFpcDRlbnBLVlRVU3hVaEZ5WFpSakJzM0RtRmhZZGk4ZVROMjdOZ0JkWFYxaEllSDQrelpzMGhOVGNXOGVmUEVpazhvQW9GQUFCY1hGMmhvYUVCTlRRMHBLY0wwZXRIUFVsVlZoY3JLU3N5YU5ZdnlHRTJiTnBXSXJFbnprQmYxRDdPMnRsYXE4SW9vNnFLNHFHamxhVkdMR1I2UGh6Ly8vSk5NcDZMUmFEQXhNVUhYcmwzUnRXdFhXRmxaSVRRMEZNbkp5Wmc2ZFNybFM0L05aa05GUllWOGdaMC9meDdQbmozRHZIbnpwS1ljaVhwT0s0TGp4NC9Eek14TUxDQXdjT0JBSERod0FBRUJBUmcyYkJqZXZIbURseTlmWXR5NGNSSXYwNHFLQ3NwSjM2ZFBuM0RxMUNtRWhvWkNSMGNIMjdadEUrdGtHalJvZ0MxYnRzREp5UW5IangrWEtCWmJqN29Eb1V3bkNwY3FBMExkQUlqYnN4RDQ5T2tUQkFJQkprNmNTRnFxU0FPUkxxZW9UemliemNhYk4yL1FwY3RYTDIxaWtNQmdNUDZ2Ty9iczdHeThmLzhlelpvMWt5aDRKQStXbHBabzNibzFYcjkralppWUdQVHExUXRGUlVVNGRPZ1F3c09GeGRqYXRXc0hOcHROUHB1bHBhWEl5TWlBcHFZbU9WQWs3RzFNcW5ucE1oZ01zYlRCek14TXluWDFrSVNmWHdBaW80UkY0R3hzclBIN2pLa2tBUkFXOWdnWEwxMERrNm1HSlV2K1JKdHE1QzJCdm4xN0l5cnFIMFJHeHNESXlCRFoyVGxnTUJqbzNWdXhOSHRSTEZ5a3ZEK3pvbURMS1R4R3VjOFhJbmZSd2ovUXJMa0Zxdmg4aFk2alFsY0JrNm4yUTg3NTdsMHFFaEtTb0tPampTNWRKQzNXdExRMHNXYjFNakdQYlE2SGc1S1NVcFNXc2xCYVdvcVNVaFpLdnl6bjVYMzFOMTI1YW9PWTMvL3c0WU14ZWRMWDRsaWxwVUl5WFVlbjV2Mmo2UGtrMytCQzNMLy9HTVhGSldqWXNDSDZXc3N2RkVjVWZOWFcxdm9tNmU3MWtNU0RlL2ZCNFhEUXBWdFhySE5hVDY0blNQdWQzcnNWSWdHU0VwTklFdC9taTZXR0xIWDZWamNQdkhyNUNnQXdjc3dvekpvanFiaVhCK0laVkZWVmhicEd6Y2k1a3VLdkJlaEZyWnhFVVZGUmdZRHpGd0JBS25GcGJ0RVU1aFpDY3Fqc1M3Q0tScVBWS0lQd3Y0VDR1S2Q0K2VJbExKcFpvR1VyeWI1TFZWVVZNMllLUlJsOFBoOUhEeDZHUUNEQWxPbFR4WXJvZHUzZURaYnRMWkg0T2hIWHIxd2p2ZlFKVW95cWNLcXlXT213SEdXc01xaXFxbUwwdURFWVAybUMwZ0hOU3dGQ0M5bUJRd2FUaER3QWFPdG93OG5WQlI1dW05RzZUV3RZdHJjVTIwOUZSVVd1aXAzRDRhQ29xQWhGaFVYUTF0YUdpWXpNdDA1ZE9rT25ZVU9VRkJjakxQU2VYRUwrWWRnREFNSTVWdC8rdGF1RHhPRnd5T0JJVVdFaEh0NFhIbnZvY1BHczVyaC9oRVJmWnhGck5nNkhRd2JRMUJ2VUUvTEtvRzNidHRpNmRTczhQRHpBWnJQSjMwRmRYUjN1N3U2VVZpODFRWGEyMEhxdHJtMGlmLy85ZC9UdDJ4ZnQyN2RIUlVXRjJCakJ5TWhJekxGZytQRGhNREl5d3FwVnE2Z09oZkx5Y3REcDlEb1RiaXhac2dSbVptWmlBckxLeWtyUWFMUWFCUUk1SEE1VVZGUXdjZUpFVEpreWhYSittNXViSzljbVJpQVF3TXZMQzN3Ky81c1E4akV4TVdDeFdHamN1REZhdFpKdjAwZ0VnK1J4TXhFUkVRQ0VnUllxbkRoeFFtZ2ZOM0trMkZ3K1BqNGVMMSsrbE1vSjFrT0kvMStXNHp1Z3JraDRBaWtwS1RodzRBQmF0bXlKbVRNbFBmRldybHlKNU9Sa3N1cXp1N3U3aEkrM0tGNi9mZzFkWFYycEtsUVZGUlc0dUxoZytmTGxXTDE2TmJoY0x0TFMwdENwVXlkczNMaVI4cUVLQ2hLcXc2cW5BQkdnMFdqSXlzcENabVltQkFJQlZGVlYwYTlmUDdHQ3RGcGFXdGl4WTRkVTBrNVZWVlhDZTBvWkQvbWZBWVFTclVHREJtQXdHR2pldkRtc3JLelF2WHQzZE9uU1JTeUlrcHljREY5Zlh6UnUzRmlxc2xpVVVBTUFNek16dEcvZkhsT215RTQzSlRCdDJqVEs2dDhFd3NMQ0VCSVNnaFl0V21EVHBrMG9LaXBDWVdFaGlvcUtVRmxaQ1JhTGhjaklTRnkrZkJrcUtpcVlPbFZTVmNObXN5bTl5VlZWVmZIMDZWTU1IejRjOCtmUHA1d29NcGxNYk5teUJXZlBuc1h3NGNOeDdOZ3hoVDVYUFpRRGtRWFN1clg4QW03NStmbFFVVkdCdHJZMldDd1crZDdSMWRXbExQZzdjT0JBUEhyMFNPbzlMSW9YTDRTVEdrWFM1WWhyY1haMlJvOGVQZURtNWdaQXFFWUE2bDdSOGIxaGJtNk9saTFiWXM2Y09UVkthWncrZlRvOFBEeHc2TkFoRkJZVzR0U3BVeWd0TFlXZW5oN216WnNuUWZJbkpDUkFJQkRBeXNxS1BCOXhYNGkrazhlTUdRTmRYVjJ4akpVeFk4YkEyTmhZekFMdDBLRkROVktBL05zeGRkcEVaR2Zub2syYlZwZzBhU3k1bnNQaDRPSWxZZjBBaDZVTFlHWm1pcmR2M3lNOVBSTVpHWm1ZTmVzMzhuZHAwN29sek14TThQRmpOaTVmL2hzQU1JVEE5R29BQUNBQVNVUkJWR1R3Z0JxUnNxTEZONVZGVlZVVjZSOU5oVldyYWw1bzd5K2Z3MHExYjkrK0haWTVMUGp1NTF5NlpENzhMd2pWb29NSDlaZHFQZlA4K1NzOGVCaE9FdkNWVXBUbzFVR1E4VXltR25SMGRDVDYwb3gwWWVCTDBkK3hvcUlTcGFXbDBOTFNBcE9waHMrZkMzRHpsdEREbVVhandid0pkYjJqeG9iQzQ0OGFOVndoYTV6czdCeWxyb3ZBNC9CSU5ERXpKUXZnMWtNeENBUUMzQTBXcHViM3F5WEpGdlBGOXFheFlXTUpCWGwxc05sc0pDY0pNMEpvTkJydWg0Wmh3dVNKU3ZlL3hWL0k5TnJZbzRuT1A2akVBUUFRSEhnSFJZV0YwTlBYdzZBaGd5bmJpT0x6NXdMeXV2NE5nYVZ2NlNFZkhCUU1BQmcxZHJTY2xzQ2xDeGVSbHBxRzVpMmFZL1JZeVd5NzZYWXo0THJSQllFM2IyUDRMeU5nME1oQXFtMEVXNFoxaHpTVXNZVDdPSzVmZzlhdFc0RmZWYVhRY1ZRWUREQ1pUQ1FuSmVONS9EUG82dXFpVng5SmExaHRIVzI0YjltTUJ1b055SDY3c3JJU3hjWEZLQ2t1UVhGUkVVcUtTMUJVTFB3L04rZnJ2ZnZIekRsa2dBb0F4b3dmaTk5blNiZUNVbEZSUVYrYnZyaHpPd2hwcVdreWk3dm01T1RnNVl1WEFJUkZvR3VhVlZWZVhvNDd0NFB3K09FajdQSFpCd0FJT0g4QkhBNEhIVHQxUkV1Umdzb3B5VytRazUwTkJvT0JUbDIrRXZMbEluWnJEZW90YTVTR3BhVWx6cHc1ZzdpNE9IejgrQkZtWm1ibzNyMTduUXFSQ1BHa3FMQ3dMcUNob1VHcXNNZU5HNmVVRFhKMTFIYi82bWpZc0NGbXovNGFWT1p5dVJBSUJEVW0vUFgwOUhEaXhBbVpBVjFQVDA4VUZCVEF5OHRMcWlEdHdJRUR1SC8vdmtLMXlHcUNpeGN2QWdBR0QxWXNTNGl3djVaRnlQTjRQRVJGUllGR28xRzZQTHg2OVFxM2I5OUc0OGFOc1dEQlYwdTl5c3BLZUhsNUlUOC9IMDJiTnNXZ1FZT1UvRFQvSGRRVDh0OEpXVmxaY0haMkprbHkwWFNaNHVKaWhJU0U0TnExYThqTHkwT2ZQbjJRbUppSXpaczNZOWl3WVJnL2Zyd0V3Y2JqOFJBVEV5TTN1bFplWGc0dkx5ODRPenNqS3lzTDQ4YU53OEtGQ3luVGRZS0RnN0YzNzE2MGFORUM5KzdkZzU2ZUh1Yk1tU014YUZMa1pVbWtKUDNzdUhidG1rVHhSVVZBZEc3RVpNWEZ4WVd5M2ZQbnorSG01Z2FCUUlDTkd6ZFNXb2tJQkFJa0p5ZUxxWnI3OSsrUERoMDZLS3dlVVZWVkZmdE5DYlVDZ2RhdFc2Tmh3NGJrOFZxMWFnVURBd1B5bkRkdTNJQy92eitTa3BJd2JkbzBpV0liQW9FQUdSa1psTXByT3AwT0h4OGY4ajZocXI5QVlOcTBhU2d2TDY5UmNhOS9HMmcwWWFFekFPQUxBSG9kMk04UnZuR0tFUEpCUVVFSUNKQlV5NGtHZ1RadjNvd09IVHBnNk5DaDBOWFZoYXVycTBLRFJJS1FWL1E5d0JKUnJ4RlFWbVgvTThQUjBaSFNFMUVSOU83ZEc1MDdkOGJ6NTgvaDQrTURCb09CeVpNblkvcjA2WlFGblFuYkxNSnlTaUFRNE5Vcm9lcFJWRzJ6Y09GQ1hMaHdBWW1KaWJDMHRKUTRUbVptSmdJQ0FqQi8vdnc2Q1lyd1JYaVZ1cmpYZnpRMDFOWGg2TGhVN0wzNytYTUIwajZrazhzblQ1MGppU0FBYU5DQWlkbXp4VDJjeDQ0WmlVT0hUM3p4bE5mRXlKR0tGeVVYaGNkbXB4cnRCOVNzcU91L0RROGVoaU16TXd1YW1ob1lOSWhhQVFRSWlmRFUxQTlpNjlUVTFLQ3RyUVVkSFcxb2EydERSMGNiT3RyYUVFQ0FvQ0FodWVxeDJRazZPanBnTXFtVldlbnB3Z3c3RTJQRmluQ1ZsNWZEWmROV3ltMTlldmNnQ2YrN29ROVFWRlNFUHIxN3d0emNESjA2V3FGZHV6WVkwTDh2NWI3VjhlR0Q4THFhU0NINHBTRSsvZ1hPbmJ1SWFWTW5Zc2lRQWZKMytFa2gyay9YRklTdnY2SkZYV2ZNbklIQW03ZlJzN2NrUWFnb0JBSUIvb21PQVFEMDdTZWYyQSs3ZTQ4c0lONnNSVE5FaEVmQS8rdzVMRmhDWGJOSkd0SlNVd0VBUmlhS0ZXd3JMeTlIY1hIeGwyZURpYnk4UEZ5K0lDUVVhRFNhVkZHUzBaY3g2c1Fwa3hTeUgvajRwWmkza1lMUEY0RjdkMFBSMU1KQ3pFZjdaMEQxR2o2aUVFQ0E3S3hzdWUwQXlkb0ZBR0RWMFFyWldkbHlDNVZldTN3VjE2OEk1MDhWRlJYWXZNa2RYQTRIWEM0WFhBNFhIQTRIbFJ4aGhnT1h5OFZGL3d0WTVMQkVxcC8xSDdNazY1NHBpaDBlMjVScTM2bExaNnpkdUE0bmp4NEhBSXdZOVl2VXNXM3NQLy9nN3AwUW9kM1lGeEdUSWlESWVDYVRDVjA5WFlXc0pQc1BISUE3dDRYQ3VQdjN3akJuSHZWM0VoSVVUQWFyUm96NlJhSHJvY0t5UlE1Z2xaYUNScU9CdytFZzhYVWlIb1E5QUoxT3grL1ZpdWtTZ1pvZXZYcUtrWkxsNWNMUDJhQkJnMXI3YVA5TVB0emZFOExNU1BrWmF6VkZiR3dzQUZDTzlmOHJFSDBlRlVGaFlTRjBkSFJJM2tSTlRVMXVkbFZ4Y1RFK2Z2eEllUTVpbm52OStuVU1IVHBVYWozRTJpQThQQndKQ1FsZ01CaVlNR0dDUXZzb1ltZjA5T2xUc0Znc1dGcGFTbVJaVkZaV2toWTJxMWV2Rm52UE1abE1PRG82WXNPR0RkaTNieDhzTFMwVkxqVDdYME05SWY4ZElCQUk0T3JxaXRMU1VuaDRlTURNekF3RkJRV0lqbzVHZUhnNDR1TGlVRlZWaFM1ZHVtRGp4bzJ3c3JJQ2k4WEMyYk5uY2ZQbVRRUUhCOFBDd2dKOSsvYUZsWlVWT25YcWhBY1BIcUMwdEJTREIzOVZoaENEL3Rldlg1UEZPc3ZLeW5EMTZsWDQrdnJDMTljWE4yN2N3SU1IRHpCZ3dBRDA2TkVEclZxMWdxR2hJVkpTVXJCNzkyNjBiOThlTzNmdXhOV3JWM0g4K0hIY3ZYc1h2WHYzaG9tSkNUUTBORWo3Q0FhREFSVVZGYklUSi81VlZsYUN3K0ZnNHNTSlVsV1YxWDNpNVczcjJyVXJ2THk4YXZrclVLTkRodzRTbVJESGp4OFhXNzUwNlJMeTh2SmdZbUlDYlcxdDVPWGxJU0FnQUF3R1F5cmh5T0Z3NE8vdkQzOS9mekFZRExpNHVKQmUrSHYyN0VGcGFTbjVmYjU5K3hhWm1abGlSS2hvc1M5RlVWQlFBRFUxTlRDWlREeDQ4QURBVjU4MGMzTnpYTDVNN1JVSkNEc2FUMDlQTkd2V2pFd3J1bkhqQmhJVEU2R2hvWUhVMUZUazV1Wml5SkFoRXZzcXF1S3ZoemdZZElEN0pXNVN4UWZvdGJSM3pjbkpRWEp5TXBoTXBzek1HZ0x0MnJWRDQ4YU5VVlZWQlRVMU5SZ2FHbUxFaUJHazRwckQ0U0EyTmhZeE1URm8zYm8xZEhWMUZTTGo0K1BqeVh1eFV5ZEoyd2NxRkJRSVNVdFJaVDRSWEtncGtmMHpvYmFmWWVuU3BYQndjRUJGUlFYR2pCbERXVmVDQUVHK0U0UjhZbUlpaW9xS29LZW5Kelk1djNQbkR2ejgvQkFhR29vREJ3NUlUSTVqWTJOeC8vNTlaR1ptWXR1MmJaVGt2ekxnOGIvK3JmTC9MMUFFQUR5SmlFWm14a2RrWmVjZ0t5dEhyS0FoSUNTNm1VdzFtSm1ab2trVFV6UnZKcWxPMHRUOHFwUTJNTkNEMms5WWNQRFF3YjFLNzBOWTZMaTVib0N4c2ZKQnRlOTl6c2hJSVhuNXl5OURaUmFtczdLeXhNSUZjNkd0b3dXZEwrUzd0QWxlVHM0bmtwQ1hwekQvOElXUXQyaW0yTHRDVDA4WDJscGFLQlh4amRkUVY0ZU5qVFZHai81SzBIejRrSTdZMkhpOGVmTVdUaHRYUTFXVmdVVUwvMUNZK0VoNC9hVTRXUE5tQ3JVblFIaDJTd3RBL0w5QWhVNEhyNG92djZFTUVMWkpoa1pHWUh5WjNFc3I2a3FqMGREYnVrK3RDMFVtdlU0aysxVnJHOW5CbDlLU1V2eDlUWmloWXpPb1AzcjA2SUhJSjVGNEVQWUEzWHYyUkk5ZWlsdG9wYjRURXZKbVRjd1Vhczh1WTJQbGt1V1UyL29QSEFCTkxlSGsvdmFOV3lnb0tFRC9nUVBRckhremRPL1pIVllkclRCc2hHSUJ6UGZ2aE1Vb20xSzhnMlVoSmlvR3h3NGR4YXk1c3pGeTlDaWw5djBXNk5QWEdqd2VEOHRXVVg5bmdKRDhKb3J5RWpVS3BPR2d6d0dKaklHZXZYdkIyTVJFcmlCSTlCMlNuWlZOQmdGRVFhZlRvYVdsQlJhTGhjY1BIMlBVbU5IZnJNQ2tzcmg3SndRZjBqNUFTMHNMdjR6OFZXcTdpdklLcEx4SkVWdkhaREtoMDFBSERSczJSRU5kWFRUVWJTak1DaEdBOU8vZjYrc05QVDA5cFJTNUxWcTJnTEdKQ1hLeXN4SCtLQngyczJkS0JKd3FLeXZ4OFA1REFNTGdpVHdMU1FJQ2dRQUpyeElRR3Z5MU9HWTVtNDErL1cwd2R2eFlGQlVWWWY4K0h3REE2SEZqWUNIeXJHUjhTRWRFK0JNQWtoWlJaV1ZDb2xPZWZZOGlVUGszcURWK011VGw1U0UrUGg0cUtpcm8xcTNiajc2Y0h3YkNCbFdSYkpMWTJGaDRlWG5oeUpFakNtY0lDd1FDNU9ibVFrTkRReUpETENVbGhjejY3dE9uRDlhc1dWUG53YWZpNG1MNCt2b0NBTWFPSGF1d1BSRlJZMHhXVnR1alI4TDZWbFRPR2o0K1Bzakl5TURreVpNcDc2OGVQWHBnNU1pUkNBb0t3dmJ0MjdGbno1NS9SWlphWGFPZWtQOE9vTkZvbUQ5L1ByaGNMcnAzNzQ3UTBGQjRlbm9DRUJZTEhURmlCTWFPSFN1bWF0WFMwc0tpUllzd1pjb1VYTDU4R1hmdTNJRy92ejlhdG15SnZYdjNJaUFnQUlhR2htSmtjbkt5TU4xMC9mcjFZREtaNk5tekovbndhR2xwWWQyNmRaZzBhUkl1WGJxRWtKQVEzTHAxQzAyYU5NSEJnd2ZSdkhseldGcGF3czNORGFxcXFyQzF0VVczYnQxdzQ4WU52SHIxQ3VIaDRlQndPRElMTEJHd3NMQ1FTUmdwbTQ1VTAxUThSZENtVFJ1SklxUFZDZm5LeWtvSkZUMlR5Y1RTcFV1bDJnVWxKeWNqSUNBQXhzYkdjSEp5RXZ0dEdRd0duang1UXFvYlZGUlVZR05qUTJsanBBejgvUHh3OCtaTnNYWHQycldUdTE5NWVUblo2Ymk3dTRzTkh1L2RFeFpLb3RGbzZOV3JGMlZCVnRFaXNZb2lORFFVTVRFeFN1LzNiNElvSWMvakM2Q3FVcnZPT1RoWXFKaXhzYkdSSU02SnpvL0g0NUhiZXZic2laTW5UMG85WG1KaUl2aDhQaGdNaGxJK2h1Zk9uUU1nVkhZck9oRWgvT3VKeURtUHh5TUhBSXFTK3Y5R0NBUUNoSWVIUTAxTkRVdVhMc1d1WGJ0dy9mcDFHQm9hWXR5NGNSTHRTMHBLOFBidFcyaHFhcUo1OCtZQXZ0cVFpZGJmZVBmdUhZNGNPUUlHZzRIMTY5ZFRUb3duVEppQWpJd01CQWNIWTh1V0xmOWo3NzdEbXJxL1A0Qy9id1loQ1h2SkVFVndiOXk0ZnNVOXNjUFJPdXBzYTZYYXVsZHRYWWhhclh2VjJUcHdvTlZXYVoyNHdLTEYwWDZ0QXpjQ3N2Zkl2TDgvWXE2RURCSkFjWnpYOC9TcDNKMFFicEx6T1o5ek1HL2V2SEpOb1ZVVlM1RVh2Q1dmeGY2NmRFVW5JOTdhMmhyZTNsNklpN3NQUUJNWXJsTEYxZWdINyt6c0hHemU4alAzODVNblR4Ris4QWdHRFRUY3VOeVVsMWxEL2wzUW9rVXpSRVhIb0hNbjAzMGVuSjJkNE95c1g5S3JQQklUazVDY3JMa0gxcXBwWHBrdkFKZy9melprY2huVUtqWEVZckhCZ1FSdFhmbXFYaThHNDh3TmtqOTY5QVFaR1psZ0dBYjE2bGsyNnpFblIxT1gxTjZoN0tWTFhnZDhIZ09scXZUdFRDbDZIcEFQV1JJQ20rZlR3bzAxZFEzYnRRZS9QUStPRy9QbDZDOE1MaTllSC83Q3VRc0FOQm5TMVUwRW9WbVd4WlpObTVHWG13dXhXSXp1UGJwRElwV2ljN2N1T0hYOEpEYXNXWWZ2RnN3MWVZemlIdHpYM1BzTTFSNDN4Tm5GR1haMmR0eTBlVUFUMk92Y3BUTStHdlFpMmVQQi9mdUl2aGlOLy81M0U2SExsa0FvRkdMS3pHbG1CelZ1WEw4QkFCWm51aGNXdk1qK2ZSMk1teEJjb2NmN2N2dzR2V1ZWM0t1WU5aT2dhL2R1dUg3dE9yeXJlY1Bkd3gzMjl2YXd0YldGclowZDdPeHNJWlhhY0gwRVprNlpqdFRVVktTa3BIQ2ZSNjFLZkQ0MDFkL0FHTzNmemZMVlAzSU5rODJsclpNZTlHRS9nK1U0dFpvMjg4ZWthWk0xZ1hkN2U5ZzcyQnQ5UFNRbUpIQUIrWkl6amMzVnJuMDdIRHdRam9MOGZGeitLMFp2cHNLRnMrZTVzanc5KzVRK1NKU2VsbzZ6WnlKeEx2SXNVbE0wN3pNaWtRaUJYVHFoZDkvZWNIRjFSVlptSnVaOU94ZDV1Ym1vVmFjMkJnMSs4VjJQWlZuOHZQMW5zQ3lMQmcwYmNJMXR0YlRYSWlsano0amlLQ0JmOGZidDJ3ZTFXbzAyYmRxODBTVkFUU1Z6bXVQeFk4M01SbU5aN3RyS0F1dlhyOGZodzRjaEVBaDBadk9YRnY5S1NrcUNUQ1l6bUtncGs4bTQ3OUxhYWhrVlNhbFVZc0dDQlVoTFM0T3JxeXRHakJoaDlyN1hyMThIQUtPWjYwcWxFbEZSbXNHNDRnRjVwVktKVFpzMjRmang0NmhidHk3R2pCbWpzMTlCUVFHeXNyS1FuWjJOeG8wYjQ4U0pFN2g1OHliMjd0Mkx3WU4xWndvVENzaS9NcTFhdlpoNjJxVkxGeVFrSktCNjllb0lDQWd3R2JSeWRYWEZsMTkraVpFalIrTGl4WXRvM0xneHhHSXh4bzRkaTZJUzNkMGJOV3FFeDQ4ZjQvMzMzMGRBUUlEQkR3eTFhdFhDckZtelVGQlFnSC8rK1FkVnFsVGh0bHUrZkxuTzhXclZxb1hKa3lmckhVT3BWRUtoVUhBM0p6NmZEeDZQeHpYb0tYbWpXYmR1bmM0Zit1dFNKMzdSb2tVR1B6RDkvUFBQT2xOdVB2endRN1J2M3g0eW1Zd0xhSHA3ZTV2OEFOZW9VU1A4K09PUDhQWDExUXQyVFpnd0FSTW1USUJLcGVJQ251WjhxZkQyOWpZNWd0bTBhVk1rSmlaeXRmMWJ0V3FGdG0xTG41WXVGb3V4Y09GQ1dGbFo2V1RRQmdVRklTZ29DRXFsa3Z2OUZxZHQ0bEo4bG9hNUdJWXBVK1BSdDRtVmdFR2hRaE9rTEZRQTRuSWt4dWJsNWVIRWlSTUFnTzdkOWFldk9qazVJU01qQTlIUjBlallzZlR5QWZuNStkaTdWOU13clY2OWVtWi9HYjF3NFFLWDJXNnFwNEZJSklKTUpzT0RCdy9nNStlSFM1Y3VBWGh4YnpoNzlpeXlzN05oYlcxZDRiMDhYbWZhUVRxV1pSRWRIWTI5ZS9maTRjT0hHRFpzR0FZTkdvVEV4RVRzMmJNSFAvMzBFeElURXpGNjlHaWQ3S2xyMTY1cHZqUTFhQUNHWVpDUWtJQUxGelNCR2Uzc2x2ajRlSHozM1hlUXkrWDQ4c3N2VFRiOUdUZHVIQklTRW5EanhnMnNYNzhlRXlaTUtQTmpLeXhXcFVva2VEdStkRFZyM2dUZTFhcWlSbzNxOEsxUkhWV3F1RUV1bCtQcmJ6U05HRTFsYVJjVUZHRHR1cCtRazVNTEJ3ZDdCTFJwaVQvK1BJWEl5QXV3dDdORGp4NWRMTG9XSnlmRGc4UG1VS3ZWeU1veVhtcnNYU0FVQ2pEK3F5OHEvSXVTT2JUTmdUMDgzT0hpWXY3N29saHNiVEtibjJWWkpDVnBhaHBYcTJiNTU2N0lTTTI5dzgrdmhrVjlEVmlXNWFaQk96bSsyZjBuaEFJZVpJcXlSK1N6TWpNaGw4c2hGQXE1WUx3cElwSEk2SGJhQnEwMk5qYWFXanBHS0JRS3hGejZDd0RRcGwyQTBlMEE0RURZZmx6K1MxTnJmdUFuZzdnczE4RkRoK0NmYXplUWtwS0NrSGtMTUhQT2JOVHdyV0h5V1BGUDRya3M2YnIxU2s4RzBWcXhiaFZrUlRLbzFDcElKQktEbjYyZlBlOWxVSzFZRFdSekIvenZ4OTFEV21vcUdJWkI0eVpOU3QraG1Ld3NUVk5qUjhleURjSkZuajZEbmR0L2daT3pFNmJNbkZibUlDMEFUQjV2M3FBclc2eWxzN243QkxSdmkvNkQ5SHRIbVNLMWtXTHV3bmxtYmZ0RjhKZHdkWFdGMUVhS3FBdWFodlNWUFh1bWJmdDJpRHdkaVY1OVROZktkM1Z6MVdsVys3SUZ0RytMczVHUjZOeXRDeG8xMFUxSVVhdlYrUDJJSnZISzA4c0wvczFMejNpK2YrOCt3cDgzcmhXTHhlamVxd2Q2OWVrTjIrZjM5R2RKU1FoZEVJcVU1R1M0ZTNoZ3lveXBPdStEZng3N0F6Zi8vUjk0UEI0R0c2aUJyeTNGSWEyQVpzbkN0eVZiNHpWeDU4NGRIRDE2Rk1Dcm1jMmVsSlNFVWFPTWw1NUtTMHN6dWQ0VVE3R2p4TVJFdlJLOXNiR2F4c05lWGw2d3RiV0ZXQ3pHa3lkUHVBUTBiYkpTY1lXRmhVaEwweVF2L1BycnIvRHg4Y0hNbVRPNUxIT3hXSXlNakF4Y3ZYb1YvdjcrZWpHYjdPeHM3Tml4QXdBTUpyQTFiTmdRYytiTVFZTUdEU0FTaVF3T0xoaGFscHljYkhRZ1l1N2N1V2pYcmgyVVNpWG16WnVIR3pkdVFDZ1U0cnZ2dnRON0Q3MTkremJ5OC9QaDR1SUNKeWNuU0NRU3lHUXluRHAxaW12V2Fxd0Vka3hNRFBMeTh1RHI2NnZ6L3JWbnp4NGNQbndZZ0taazJkZGZmNDI4dkR6azUrY2pQei9mNkFER3pwMDcwYkpsUzdOSzY3NUxLQ0JmU1lvM21qQ0h0YlUxdW5SNThRWGRVSzJ4cmwyN21qMkNLSkZJOUFKZDVtWS9ha3ZXbUt1aXVvU1g1dVRKazZWdlZFekxsaTBOTGk5WmMxRWlrWmhWQXFTazByTFREUTFlbUZMYXpJS09IVHVhRld3MXhOU04wZGp2K3IzMzNpdHpnNDd5N1B1MmtGb0IyYzk3SWVYTFdUaEp5aDZrM0xGakI3S3pzK0hqNDRQNjlldnJyVy9UcGczdTNidUhwVXVYWXR1MmJTWUQ3Q3FWQ21scGFWQW9GR0FZeHV6R00zZnUzTUhLbFpxbVVBRUJBU1pmLzM1K2Z2anZ2Lzh3WmNvVU1Bd0RsbVVoRm92UnVIRmpwS1dsY2JOVWV2ZnUvZEl5MCtSeU9UNzgwUEpNWkVEVC9OUmMyZy9EcFdGWmxwdlNPSGJzV0s2R3ZyZTNOL2M3SFR4NE1GUXFGZmJ0MjRlalI0L2l4bzBiQ0E0TzVzcGhYYjE2RllEbXd4L0xzbGkzYmgyVVNpWHExYXVIdW5YcklqMDlIYk5uejBaMmRqYUNnb0xRdS9lTEw2TGFSbnJGLzk3NWZENm1UNStPQ1JNbTRNU0pFMmpSb29WWmczeUc1TXRmQkFra2IzWVZDMDYzcnZvbHZNeVJuNStQVmFzM0lUNCtBU0tSRllMSGZRWnZieTlrWitjZyt0SmxIRDV5RERLNUhFRjllNXFkQWJvbzVMc3lYUXVneWFLZTgxMUloVTJoMVpiUGU1VXE0cHlWRVNCU3FWUzRmRm56QmJKNU0vMWdvYlgxaTZCamZuNkJUb21qMHNUZGU4Q1ZoL0QxOWJIb3VoSVNrbkRsYjgzOXBFTUgwMEZkTGJWYTg4VTRJeU1UeXVkcDVZWWFoTDlKckVVQzVCV1d2ZWVOdGplQXVkUEhQeHp3RVQ0YzhKSEJkZHBzNEI5V0xUYzVqZjVTMUNXdVhtNmJ0b1ovZHl6TFl1L3VNQzRidjFIalJ1amU2MFhaRHJGRWpHK21Uc0s4Yjc5SGJrNHU1bjM3UFQ0Zk54WnRUWlMvT1g5V1UwYWphdFdxY0xPZ1RxeXhJSHp4YTAxNHFuay85UFV6ZndhSjFwOFJtbWJIZGVyV3NXakdCc3V5eUh6ZTdOclpnb0d5NG5adS93V0ZoWVZJZUpxQW80ZC94NWl4bjVYcE9JRGhldThWdFk5MjRPRmxLZDZjTk9kNTQ5L1M2akcvYkVLaEVEUG56S3FVUVZoVHZLcDZZZldHdFFiTE9rUmZqRWJLODg5cWZmcjFNZXM5dTBXckZxamg1NHZtTFp1alo2K2VPcVZsYmx5N2p0VXJWcU1nUHgvdUhoNllQZmRiblN6cS8yNytoejA3ZHo4L1gxK0RmMy9hMlMzbTFNZ3ZqYldJd2xJVktTNHVEaXFWQ20zYXRFRVRDd2NqeTBLcFZDSStQdDdvZXBWS1pYSzlLWVppSUVPSER0VnBBZzVvRXBNTTlVY0ROTjlwREgybmpZaUk0RDRyQlFVRjRZc3Z2dEJKcG16ZXZEa3VYcnlJNmRPbm03eEdrVWhrTkJtdCtIZW5pa2hNbFVna3lNek14THg1ODNEejVrM3crWHpNbURIRDRIZnZmLzc1QjVzM2J6WjZyRFp0MmhpTUhRQ2FpZ1lBOUpxNXRtL2ZIanQzN2dRQVBIcjBDTmJXMW5CMGRJU1hseGNjbnM4bWNuQncwUG4zb1VPSGNQbnlaU3hkdWhUcjE2ODNxLy9MdTRMdWZJUVFVZ21rVmd6d1BKTXB6N3dlVVFibDUrZmp6Smt6WUJnR1k4ZU9OYmpOUng5OWhNTENRcHc5ZXhicDZlbGNKcll4MXRiVzhQUHpRLy8rL1hWbTk1aXlmdjE2eUdReTJOdmJHNzBPcmJGangyTGx5cFY0OU9nUjFHbzEzTjNkOGZubm4wTXFsU0lpSWdLNXVibHdkWFUxV0NLcG9qQU1ZM1p0d0ZjaE5qYVd5eWhJU0VpQW01c2JQdjMwVS96Zi8vMmZ6cGV1WWNPR3djWEZCWnMyYlVKOGZEeG16SmlCd01CQVRKNDhHZGV1WFFPZ21hRno5ZXBWL1BQUFAyQVlCcU5IandhZ0NZNTE2dFFKeWNuSitPeXp6M0QrL0hsczM3NGRRcUdRcXpkY2N2RFIwZEVSVTZkT3hYLy8vYWRUOXNaU3hWL2ptdGYrMjBuMVBEQnNyRVppUWtJaU5temNoclMwZEloRUlnUUhhNEx4QURCMDZDREk1SExFeGw3SEgzK2N4T1BIOFJnMWNpaHNiTXIvUlZkTDIyVFd4a1lLb1ZDSW9xSWlSSjdWWkVLWHBSUkxSa1ltRkFvbHBGSUpSQ0lyOFBsOFhMMTZnMXR2U1FENWRUN255eElaZVFIWjJUbmc4WGhvMTA1L05wQlVLb1ZFTEVaQllTRU9Iem1HOS92MUx2WHhxVlFxUEhueUZMdDNhNzZVdXJxNm9GbzE4K29NYS9mZnVXc3YxR28xM054YzBiS0Y2U3hNYlMzN21KaFlCQVMweEtuVG1zQnNsU3B1T2dNS2J5S3hWZm0rSnQzKzd4WUFvT1lyYkFwNjZyaG10cHlucHllOERjeU15TXZMdzRZMTYzRDErWUNMcDVjWEpreitSaSs0VjhPM0JpWk9uWVRsUzVaQkpwTmh6WXBWdUJJVGcyRWpQb1ZUaVJtT0twVUtGODlyTXA5YnQ5Vi9IUmVmeVpHWGwyZFJNUGIyZjdlNFJwcTE2bGlXNEZPODluWG5idWJOT2xJOTd4bVFscHJHdlNlN2xOSUR3aGhuWjJjOGZhcHBLT3ZzV3I1Wm9lYVdkQ2xlUTc0c1pXQmV0anUzTmVWVlhhdFkzbHVrdUlvWmhIMjE5eWVsVXNsbDRwYkZiNzlxTWxJbEVnbHExYTZGWjgrZW1kemUyZGtaUXFFUWk1YUdHbHd2a1VxaGtNdFJ1MDV0VEpvMlJXZkE2dEhEUjFpK1pCbVVTaVZxMXFwcGRBYkZnM3YzdVhPVmw1Z0M4aFdxVDU4K0tDd3NST2ZPblYvNnVTeE5paXlwTENWcFBEdzg5S29RMUs1ZEc1NmVuaWdxS29KY0xvZGFyWVpRS0lTZm54OEdEeDVzc0tSTTkrN2RjZXpZTVl3WU1jSmdZdU0zMzN3RHFWU0tPM2Z1NkdYa0E1ckJ2Um8xYW1EZ3dJR29YcjMwOG02V2xtNDI1c21USjNqOCtER3NyYTB4YytaTW93bFRkZXJVZ1orZkh3b0tDcmpuaFdWWk9EczdvME9IRGhneVpJalJjemc1T2NIT3prN3YyTDYrdmxpelpnM3M3ZTNoNU9SazFyM1UyOXNibzBlUGhyT3pNN0t5c3N4T1ZIZ1gwSjJQRUVJcWdaMzFpeSsvbVFXbUErU21TS1ZTakI0OUdnOGVQT0F5cFVzU0NvVVlPWElrUm80Y0NaWmxUWDZSWVJpbVRBMVhSbzRjaVlVTEYyTFdyRm1sZmpEMzlmWEY2dFdyRGE3NzRJTVBjTzNhTlh6NjZhZmxiaVJxaWxBb3hLNWR1MTdhOFMybC9aMElCQUlNSERnUS9mdjNOOXIwckdmUG5xaFpzeVpXckZpQlo4K2VvVisvZm1CWkZpTkhqc1NGQ3hmZzUrY0hIbytIM3IxN1F5S1JjQmtURE1OZ3hJZ1JYRjhJTHk4dnJuNi9sWlVWbWpScFlyRDJZT1BHamN0ZHl6K2oyR3ZjM3ZydENjam41eGNnTHk4ZkVxa1lBcjRBZjEvUkRJcVVyS2ZLc2l6T25ZL0NyNy8rRHBsTURsc2JHNHdiTndZMWFyejQ4TTdqOFRCNjFEQllXMXNqS3Vvdi9QZmZiWHcvZHhINjl1MkpqaDNhVmtnanBJdFJmM0dOUmt0cTBjTHdsRlZUTGwyNmpOK1AvbWx3bmF1ckMyeHRLejRMc2pMTytUTGs1dWJoV01SeEFKcm4zdEZJZVpmMzN1dUFpRDlPNE1LRmFGeTRFRzNST1JpR3dRZnZtNWRKQ1doZXAzdkN3dkhva2FZM1F2K1Bna3A5M2RXdVhST3hWNi9qK0luVE9IN2lOTGU4WmNzM3Y0R2N0RHkxNUFERVJHdEt4OVJ2cUp0OVZxOUJmYmk0YUlLODNBQjVCY3hRMFFZZ0FLQlZnUDVNMnVpTDBmaGwrdzVrUHk5UlZiVnFWY3llTjhkb2dMeUpmMU5NblRVZEs1WXVSMkZoSWY2Sy9ndXhWMkxSclVkMzlPamRBeTdQdjFEL0dmRUhzakl6d2VmejBhbUwvc3doRzF0YlNLUlNGT1RuWSsvdU1Idzg1Sk5TZy9JcWxRb1A3ai9BNW8wL0FkRFVOaSt0YkU3Si9UZHQyS1FaOVBmd1FFQTcwN083dExYc0w1Ni9nSTd2L1I4aWpoNERvQm5ZS090bmthbXpwK040eEo5d2RIUTBxOTczMitERzlSdXdGb2xnNytnQUc2a1VZb2tFZkQ0ZjJWblp1SER1UEZjaXFaNlJqRXhEMGxKVG9WQW9ZV05qQTVHMUNBS0JnQ3ZMQkZSK3RyMjVraEtUTUczaWxISWZwNkNnQUZPL0tmMDRJVXREVGM0cXFWVzdGbWJQbllPYXRXcnF6QlQ0NytaL1dCYTZGSVdGaFhCMmNjYmtHVk9SL093WlpFVXlPRG83d2ZwNThPMXE3RFZFWGRBTWVOV3VXLzdaOEZKcnlwaXRhQU1HV0ZhS3FySWNPM2JNNEdjTlU5L1RmdmpoQjcxbFpha1dZR05qZzgyYk54dWRMV052YjQ4cFU4ci9kMXZScWxXcmhnVUxGc0RHeHNaa0pZY21UWnBnajdNd2VRQUFJQUJKUkVGVTQ4YU5aVHJIK1BIak1XN2NPSVBQalRsOUNvdHpjM1BEbGkxYmpOYXJmNWRSUUo0UVFpcUJvNWdCd3dBc0MrVEtXTWhWZ0ZVWlo4NzI3dDJieXlBckRjTXdGVFpGdDNnNWxxWk5tMkxEaGczbEh2RVdDQVFJQ2FtNDhobXZveG8xYXVnOVQ2MWF0Y0lISDN5QWpoMDdtbFZicjFhdFdsaTllalVlUFhyRTFZRVBEQXpVNmVudzJXZWZHZnhkYTU5YlB6OC8vUDc3NzJCWjlxVjJ2WmVyZ0R3WisvemNnSVA0N2ZuZFBua1NqMVdyOVQvb0ZtK0N5YklzVnE1Y2p6dDM3d0VBZktwWHd4ZGZqRFFZZ09YeGVCZzJkQkM4cTNyaVFQZ1I1T2NYNFBEaFkyamFwQkVjS3FCQlp2VVNHYk1NdzhEZTNnN3QyclZCcjU2V1p5Z1pxNjNyNHVLTWtTT01aOTJVUjJXYzgyWDQzLy8rUTJGaEVmaDhQb0w2OWpTNlhlL2UzV0JsSlVUTTVWaWtwYVViek5BcXljWkdDaTh2VDNUckdtaFJROWFIRHgvajBpVk53L1VPN1FQUXVMSGhRZDdpK3Zmdmg4TENRdHk3L3hCeXVSd1NzUmorelpxZ2U3ZVhuNVgzc3RsSXJMajNhVXY5KzgrL1NFeE1oTFcxTlZxMTBRMk9mek5sSXBSS0pWUXFGVzVjMHpSVnM3V2dUcjh4VmxaV1dMQTRCSDlGWDRKMzlXcmM4dHUzYm1QUHp0Mkl1M09YVzlhMG1UL0dUNXhnc2x3TW9DbG5zM0RwSXF6ODRVZkVQNG1IUXFIQXNkK1BJdkwwR1N4WjhRT3NoRUljMm44UUFCRFFMa0F2ZTE2cmU4L3UrRFg4RUU2Zk9JWFRKMDVaOUxnWWhzRW5Rd2RiTkxDMGRkTVczSS9UM0hPSERoOWE2dWVlK2czcjQ2L292L0RicjBkMEd1dTI3ZERPb21zdHpzM05EY05HZkZybS9lUHV4dUc3bWQrV2VYOXRtU056dGUvWUhzRmZqeS96K1FEZ2VNU2Z1Qlo3VldlWnRqU2hscnVIQjFvYkdEQXk1dHpaY3dqZmU4RGdPbmQzZDlpWjZLOUZUS3RUVi9mOTRkanZSeEcyY3c5VUtoVmNYRnd3ZTk0Y09EZzRJUGJLMzlpeTBYRFpDeGNYRjdRT0tGKy9KNFlCYk4rV2VvYkVZc1lTa0Y2VjE2MTBsYm1NSmVKVnBJcDhiaWdZYnhnRjVBa2hwQkx3ZVpwTTRheEN6WmVVbEZ3MXFqcVVQU2o2cXFmZUdsSlIwOC9lNW1BOEFLeFpzOGJnY20xcEdYTUpCQUtUVFZuTjZmWEJNTXhMZjc1VGNsL015TEMzWnNCL2kvcDJPVHM3UVNxVlFxbFVRcTFXUXlJUm82YWZMd2IwZjUvYmhtRVkxS3BkRS9mdVAwU1A3cDNSczJjM0NBU21QK0MrOTE0SDFLenBoMTkyaHFGdDI5WUdnL0VPRG5ZWU9kS3lBSFNUSmcyeDRzZFFzS3dhTE10Q0pCSloxQk9tSlArbWpiQmcvbXlvVkNxb1ZDcXdyS1praklPRC9VdDdYYjJxYzJwbkw1VDErYkd5RXVyTWdDaXBUWnVXaUwxNkhUVjhxcHRzNXNybjg5R2pSeGVMRy8yYVMxc3FoOC9udzlmWEI2TkdEc1hsSzdINCtHUER0Y3hMY25SMHdJUUpwc3VVdmFuNFBBWTJZaXZrRnNndDN2ZlhBNW9nZFdDWFRub1oxZy91UGNDU0VOMHlFZzBiVmN3WGE0Wmg5TExCODNMemNPOXVIQUROWjRXUGgzeUM3cjE2bVAzMzR1bnBpWkNsb1RpNFB4ekhmanNLSG8rSHFiT213OFhGQmVjaXo2S2dvQUI4UGg4RFBoNW85QmdmRGV3UGtVaUVpK2N1SUNVbHhXalR0K0tQdzhiV0J0V3FWMGZmZm4zMUdseWFjdTl1SE01Rm5nVUFkTzdhQmMxYnRpaDFuMkVqUGtWQmZnSHUzTDREbVV3R2lWU0sxbTFhSStnRDR3M3FYellyS3l1OXZsWXZVMW1iMXhiblU4TkhMeUN2RGNieitYejROMitHNGFPR1cxUS8yRmd6WExjcVZUQnVRbkNaci9WVjg2N21qVjM3OTd5eTgxa2FTTXZQeTBma3FUTlFxVlNvV3JVcXBzMmV3UTJBVnpOU2lzUFh6eGRmVGdndWR6MW9HN0VWZUx5Mys3TS9JWVFZd3JDbEZSTW1oSkIzeVBMbHl4RVFFRkRtNXBXV2VKU2h4cDBVVGJEU1NjS2daYlUzYzRTZUVGTXVQMUZ4WlpucXV2RlEzYW55SXZMMzRwOVd5bmtWQ2lWU1UxUGg2ZWxoMFg1cXRmcVZESnFReXBHZm53K3hXUHhTWjZpOExXcDZtMThIdnlJbHBlZmp5Yk1jaS9kTFNVN0d6OXQreGxmZmpOY0x5S2VscGlKMFFTaVVTaVhFRWsxRDh3R2ZERFFaMUJvOWJDUUFZTVhhbFdYS0NON3p5MjZrcHFaaThMQWhSbWVabUNQNVdUSXlNek5SdDU1bXVqckxzbGk2YUFscTFxNkpqd2IwTC9OeHkrdW45WnNBQUNNL0d3V2hVSWhMVWRHNGVQNGlKazJiL01abVA3NE9SZ3orRkRLWnpPeDY5REtaRE5sWldaQVZ5U0NYeTZGNi9oNG1sb2hScFVxVk1nVnU1WEk1TWpJeW9GSnFCMkZaMk5yYXdOSEpxVUxmRytmTW1BMEFtRHg5Q2h3Y0hTM2VQeTAxRmF1V3J3UUFMRmdjVW1IWDlTcGxwS2ZqVVBnaERCMnVLWitueGJJc3NqS3pvRkRJdVFRRVcxczdpeG9sbTFMZDNRN3V6aFhYTDhjYzBkSFJ1SFRwRWlaUG52eEt6MHNJZVhjd1pyeEpVVUNlRUVLS2VaVUJlWmtTT0hkUENlMU51SU12SDVLM3VPRWxlZmNVeUZsY2VLQXBzY0VBZUsrbUFPWHNrMWd1bFJXUUo0U1VUMlVGNUJWS05hN2RUUzVUMlpwM1JWNXVMbGNybkJCQ0xNRXdnSC90S2hBS1h1M0FOQVhrQ1NFdm16a0JlVXJKSVlTUVNpSVNBQzQyTCs3VGNXbkdtNjBTOGlhS1MzM3htbmF4WVNvMUdFOElJWllTQ25pd3Q2bjhrbkN2TXh0Yld3ckdFMExLeE41RzlNcUQ4WVFROHJxZ3V4OGhoRlFpbjJMbE81N2xzTWdwb2pRODhuYklMbUx4TFBmRjY3bEdKWmFxSVlTUXN2Snd0cW5zU3lDRWtMZVNwd3ZkWHdraDd5NzZka3dJSVpYSVNjTEFVZndpUzE1YlU1NlFOOTNkWXE5bFJ3a0RSd21WWXlLRXZIbnNwRmF3bFZoVjltVVFRc2hieFZaQzkxWkN5THVOQXZLRUVGTEphcnErdUJWbkZMQkl5NmNzZWZKbVM4MWprVkh3NG5WYzA0VStiaEJDM2x4VjNXd3IreElJSWVTdFF2ZFZRc2k3anI0aEUwSklKWE9TTVBDd2U1RTkvTjh6TlJTcVNyd2dRc3BCcmdKdUpiL0lqdmV3WStCRTJmR0VrRGVZbmRRS3p2Yml5cjRNUWdoNUt6amJpMkVucGV4NFFzaTdqUUx5aEJEeUdxamp4b2UycDFHaGdzWDFCQlZZU3BRbmJ4aVdCVzRrcUZDbzBMeDRCVHpOYTVzUVF0NTAxZDN0d09mUjRDSWhoSlFIbjgrZ3VydGRaVjhHSVlSVU9ncklFMExJYTBBa0FCcDR2QWhjWmhTd09sbkdoTHdKYmlXcmRVclZOUERnUXlTb3hBc2loSkFLSWhUd1VNUFRvYkl2Z3hCQzNtaStuZzRRQ2lnTVJRZ2hkQ2NraEpEWGhMc3RBMitIRjdmbCtDdzFubVJTVUo2OEdaNWtxaEdmOWVMMTZ1M0FnN3N0WlpNU1F0NGV6dmJXY0hPU1ZQWmxFRUxJRzZtS2t3Uk9kdGFWZlJtRUVQSmFvSUE4SVlTOFJ1cFc0ZW5VMjc2ZFFrRjU4dnA3a3FuRzdaUVhyMU1uQ1lPNlZlZ2pCaUhrN1ZQZDNZNXFIeE5DaUlYc3BGYW9ScVZxQ0NHRVE5K1dDU0hrTmNKakFQK3FmTmlLTkVGNWx0V1VBZm52bVpwcXlwUFhEc3RxbWhEZlNuN3grclFWTWZDdnlnZVZXaWFFdkkxNERJUGEzazZRV0FzcisxSUlJZVNOSUxFV29yYTNFM2dNZlRna2hCQXRDc2dUUXNoclJzQURtbnUvQ01vRG12STFmOGVyb0ZCVjRvVVJVb3hDQmZ3ZHI5SXBVMk1yWXREYyswV0RZa0lJZVJ2eCtRenFWcWVnUENHRWxFWmlMVVRkNms3Zzh5a1lUd2doeGRGWFprSUllUTJKQkVDcjZueWQ4alVaQlN3dVBWSWhMWjlTNVVubFNzM1R2QmFMTjNCMWtqQm9WWjJhdUJKQzNnMUNBUS8xZlp5cGZBMGhoQmhoSjdWQ2ZSOW5hdUpLQ0NFRzBKMlJFRUplVTlwTStlS05YZ3NWTEdMalZianlSSVdjSWdyTWsxY3J1NGpGbFNjcVhIMnFRcUhpeGV1dm1pT1BNdU1KSWU4Y1BwOUJuZXBPcUVLTlhna2hSRWNWSnducVVHWThJWVFZUlhsc2hCRHlHdU14UUgxM0hweWtERzRtcWFCOFhoMUVteTN2YnN1Z2xpc1BFaXY2c0V0ZW5nSTVpN2hVTlo3bDZnNENDWGhBQXc4KzNHM3A5VWNJZVRmeEdBWStIdmF3azRyd0lERUxLaFVObGhOQzNsMThQZ05mVHdjNDJWbFg5cVVRUXNocmpRTHloQkR5Qm5DM1plQW9GdUJPaWdwSk9TKys3RC9MWmZFc1Z3VkhDUU5QT3dadXRqeFk4U3Z4UXNsYlE2NENVbkxWU014aGtWbWdIMkR5c0dOUXg0MUsxQkJDQ0FBNDJWbkRWdUtHeDg5eWtKNWRXTm1YUXdnaHI1eUx2UmpWM08yb1JBMGhoSmlCdmtZVFFzZ2JRaVFBR252eVVkV0J4YjFVTlRJTFh3UkpNd3MwUWRPYno5U3dFVEZ3a2pDd0VRRlNLd1ppSWNEbk1SRHdOQm4zaEdpcFdVQ3BCbFJxRm9VS0lGL09JayttbVlHUkp6T2M1ZWtvWVZEVGhhZlQzK0JOd1dNWXFGbktYaVhrVGNKajNweDdqVkRBUTgycURuQnpsT0JwU2k1eUMrU1ZmVW1FRVBMUzJVcXNVTlhObG5wcUVFS0lCU2dnVHdnaGJ4aHQ4OHpNQWhZUE05Ukl5Mk5SUE1TWUp6TWVUQ1drTEJnQUxqWU1hamp4NFBnR0J1SzFCSHcrNUVwbFpWOEdJY1FDQXY2Yk4rM0xUbXFGK2pXY2tWc2dSMkphSHJMelpLQ3hRRUxJMjRSaEFIc2JFVHhkYkdBcm9VQThJWVJZaWdMeWhCRHlobktVTUhDVThDRlRBczl5TlBXOXM0dFkrdEpQS2dUREFQYldETnh0R1hqWThXRDFGbnhpc0JhSktDQlB5QnZHV2lTcTdFc29NMXVKRmVwVWM0SkNxVVo2ZGlFeWNvcVFWeWluOTJsQ3lCdUpZUUFic1JXYzdLemhiQyttMGpTRUVGSU9iOEhYYTBJSWViZUpCRUIxSng2cU93RXFOWkJWcUFuTTU4dFpGTWdCbVpKOVhwWkVVNktFRUMwZUEvQjVtdWFzSWdFRGlaV216Skc5TlFNSE1RUCtXL1k5eTBZaVJrNStmbVZmQmlIRUFqWVNjV1ZmUXJrSkJUeTRPMHZoN2l5RldzMGl0MENPL0NJRkNtVktGTW1VVUNqVlVLbFpxTlFzV0lyV0UwSXFFY013NFBNMC93a0ZQRmlMQkJDTEJKQmFDMkVyc1FLUDZsOFNRa2lGb0lBOElZUzhSZmc4d0ZuS3dGbEtINVlKS1VsaWJRMnhTSVJDbWF5eUw0VVFZZ2F4U0FTSnRYVmxYMGFGNHZFWTJOdUlZRy96NW1iK0UwSUlJWVNROG5uTGN0OElJWVFRUW94emMzSUVqMGNmZndoNTNmRjRQTGc1T1ZiMlpSQkNDQ0dFRUZMaDZCc3BJWVFRUXQ0WlFvRUFIaTdPRkpRbjVEWEc0L0hnNGVJTW9ZQW04eEpDQ0NHRWtMY1BmUnNsaEJCQ3lEdEZMQkxCdTRvYnhHOXdzMGhDM2xiMDkwa0lJWVFRUXQ1MmxIWkNDQ0dFa0hlT1VDQ0FsNXNyQ29xS2tGZFFpQ0taREVxVkNtcHFxRWpJSzhWakdBajRmRmlMUkxDUmlOKzZtdkdFRUVJSUlZU1VSQUY1UWdnaGhMeXpKTmJXRkFBa2hCQkNDQ0dFRVBMS1VNbWFTaUtUeVpDUmtXRjB2VnF0Qmx2T0xMM0N3a0pjdkhpeFhNZDRXUjQ4ZUlCZHUzYVZlZjk5Ky9aaDY5YXRGWGhGK21KaVlyQnMyYkp5L3g2S3UzcjFLcnAyN1lyVTFGVDgrKysvQ0FrSlFYWjJ0c2w5bEVvbHNyT3pvVmFySyt3NkRHRlpGZzhlUERCNC90dTNiMXQwTEpsTWhtWExsdUdISDM2b3FNc2poQkJDQ0NHRUVFSUlJZVNOUnhueWxlVGt5Wk5ZdFdvVlRwNDhhWEQ5dFd2WHNIRGhRbXpjdUJGVnFsUXAwem1PSERtQ3JWdTNJalEwRkMxYXREQzViVkZSRWFLaW9veXViOXk0TVM1Y3VHRFdlZnYwNlFNckt5dVQyMXk1Y2dVLy8vd3o2dFNwZzVZdFc1cDEzT0tPSGowS3FWU0swYU5IVzd5dnVXN2N1SUhqeDQvRDI5c2Jnd1lOS25YN3JsMjdHbHkrYmRzMmVIdDdBd0NFUWlFQVFLVlNnYy9uNDk5Ly84Vm5uMzJHNmRPbm8zbno1Z2IzLytlZmZ6QjkrblNkNDhoa01xU2twSmoxT0xUNzVPZm5HeHdFMHE3LzdiZmZzSEhqUml4ZXZCaE5talRoMW9lRmhlR1hYMzVCU0VnSVdyVnFaZFk1UlNJUnNyS3lFQk1UZzhEQXdGSmZmNjhMdVZ3T0FHQVlwcEt2aEJCQ0NDR0VFRUlJSVlTOGpTZ2cveHBScVZTUXlXU1FTQ1M0ZXZVcXJLMnRUUWJqVDU4K2JmSjQ5dmIyRUFxRldMdDJMWVlORzJaME94NlBoL3IxNjJQeDRzVkd0MW15WkFrMmJOaFErb01BMExseloxaFpXU0UrUHQ3b05pMWF0RUJZV0JqT25qMExkM2Qzbzl2WjJ0ckN3Y0ZCWnhuTHNraFBUMGUxYXRYTXVwNnlHakZpQk02ZlA0OWJ0MjZCWlZtemdyU0xGeStHaDRjSDkvUHc0Y04xMW1zSEtwUktKZXJYcjQ4Tkd6Wmc3dHk1Mkx4NU0vejkvY0hqbVRkcDVlYk5tNWcrZmJwWjIyb0hmYUtpb2d4bXJHdlg5KzdkRzlIUjBaZzdkeTdXclZzSFQwOVAzTHAxQzd0MzcwYlhybDMxZ3ZIR0JpQkttamx6cHNuMWpSczN4dkxseTgwNjFzdVdtcG9LQUhxdk9VSUlJWVFRUWdnaGhCQkNLZ0lGNUYraHhNUkVxRlFxQUVCbVppWUFjRUZyYjI5dmJOdTJEWmN1WGNLbVRac1FHeHVMRGgwNm1EeWVxUUI2Y1FrSkNTYTNGUXFGaUlpSTRBS3ptemR2eHErLy9vckRody9yWkxxZlBIa1NSNDRjd2RxMWEzSHc0RUhZMmRrQkFINzU1UmZzM0xsVEw5dC8xS2hScFY3YmlSTW5jT0xFQ2FQclAvamdBNHdiTjA1bldVNU9EaFFLQmRMVDA3Rjc5KzVTejFGUy9mcjE0ZS92ai9YcjErUFhYMzh0ZGZ2azVHUjA2OWJOckd0MGMzT0RwNmVuMFcxRkloR0FGNW5Zam82T1dMWnNHWEp5Y3BDYm13dWhVQWlKUkdMMlkxbTllalhxMWF0bmNOM3UzYnV4WThjT3ZlWGEzOVBwMDZkMVhoY0NnUUJ6NXN6QnJsMjd3T2Z6a1plWGg1Q1FFUGo3KzJQU3BFbDZ4OW0yYlp2T3o5bloyZmpubjMvUXBrMGJiaVpBY1ZsWldZaU9qa2F2WHIzQXNpelVhalg0ZkQ3M25Md09Iang0QUI2UEJ4OGZuOHErRkVJSUlZUVFRZ2doNUkyVmxaVkZ5VzZFR0VFQitWZG8yclJwU0U1TzFsbW1EVnFIaElUZ3dJRURDQTRPUmtaR0J1N2Z2NC83OSs4YkRCajcrL3RqNmRLbGVnSHd4TVJFckZpeEF2ZnUzY1BJa1NQUnAwOGZuWXhybG1XeGMrZE90Ry9mSHI2K3ZrYXY4K2JObTZoWHI1N0Jzak9XMWxNUENBaEFyMTY5TE5wSGE4NmNPUWFYcDZXbEFRRDNIRm1xZi8vKzhQZjM1MzcrOHNzdnkzUjlBTXllTlFCb1NzWm9yLzNZc1dNQWdHZlBuaUU1T1JuSnlja29LaXJDMTE5L2pUNTkrcUNvcUlqTDF0YitQeWtwcWN6WFdab3JWNjVnMXF4WjNNOEhEeDdrL3AyY25JeWVQWHNDQURadTNBZy9QejhBbWtHa3dzSkNCQVVGWWVyVXFaQktwZGk3ZHkvMjc5K1BqaDA3b252MzdtalFvQUhTMDlQeDY2Ky80cmZmZm9PTGl3dUdEUnVHa3lkUFl1M2F0VVpMTmxXR2xKUVUvUDMzMzJqVHBnM0VZbkZsWHc0aGhCQkNDQ0dFRUZJcHVuZnZqbXJWcW1IejVzMG10N3Q4K1RLOHZMemc1ZVhGTFdOWkZpRWhJZmo3NzcreGFkTW1nNVVmRkFvRjFxMWJoNkZEaDhMRnhjWG84Zi85OTEvczI3Y1BQWHIwUVB2MjdRMXVrNXFhaXBDUUVMUnUzUnFmZlBLSm1ZL3cxWmcvZno1NFBCNisrT0lMdUxxNjZxMWZzR0FCYkd4c01INzhlR1JtWm5MUFNjMmFOYzA2L2c4Ly9JQm56NTY5TmxVSFNqcHk1QWp5OHZJd1pNaVF5cjZVMXc0RjVGK2g0azFNang0OXl0V1FmL0RnQVNaT25JZytmZnFnWDc5K0NBOFBoNk9qSXo3OTlGTnUrelZyMWlBZ0lBQXRXclRRdVZtcDFXcmN2MzhmZi83NUo0NGZQNDRlUFhwZ3pwdzVYUGE2RnN1eXlNbkp3ZE9uVHhFY0hJeVBQLzRZUTRZTWdVQ2creExJejgvSG5UdDNLdXlQeGQzZEhXM2F0QUdneWFBT0RRMUZZR0FndW5mdnptMFRGaGFHcDArZllzeVlNWEIwZEN6MW1Ob0E5Zmp4NHhFVUZGVHVhL3p3d3c4QkFMR3hzYWhXclpyZVRUSXlNaEp4Y1hINC9QUFA5ZlkxSnlDZmtKQ0FDUk1tSUM4dmoxc1dFUkVCRnhjWHVMdTdvMTY5ZW5qdnZmZmc3dTZPaGcwYkFnQ3VYNyt1TnlBeGUvWnM3dDlMbGl3eC93RmE0UFBQUHpmNFp2amt5Wk5TbS9DMmE5Y09CdzRjUUV4TURFNmVQSW1KRXlmQ3pjME42ZW5wY0hKeXdsZGZmWVV1WGJxWVhaYm5WYnB6NXc1T256NE5WMWRYdEc3ZHVySXZoeEJDQ0NHRUVFSUlLUk8xV28yc3JDeGtabVlpSXlNRGFXbHBTRWhJUUZKU0VoSVNFaUNSU1BEamp6K1dlZ3h0aFFkakZBb0ZsaTVkQ3FsVWl0V3JWOFBlM2g2QXBpZGJyVnExY083Y09TeGF0QWdyVnF6UWl3TnMyclFKeDQ0ZHc2MWJ0N0J4NDBhakpZTFBuRG1EbUpnWU5Hdld6T2gxWEx4NEVUZHYzb1NibTV2SjZ5M0ozREs4cFRHV2FQajA2Vk5jdkhnUlRrNU9CbWNLeE1mSDQvejU4MmphdENrRUFnR1NrNU1SSFIyTmUvZnVZY09HRGJDMXRTMzEzSGZ2M3NXalI0OE1yak9uYW9WV3lRb0k1dTdyNGVHQmtKQVFvK3NQSERpQTVPUmtDc2diUUFGNUU2S2pvNUdjbkF4M2QzY0VCQVNVNjFnbEcycHFTOWJjdm4wYjgrYk5RN1ZxMWRDdlh6OEF3S2xUcDlDc1dUUDA2ZE1IZ0thQjU2cFZxM1NXYVIwOGVCQS8vZlFUQUUwdCtPUEhqK1BQUC84RXk3TGNmeXFWU2kremZkZXVYWWlPanNiMDZkTjFzdVdqbzZPaFZDclJzV05IazQvSG5IcnFMVnEwNE9xOHg4YkdZdm55NVNnb0tPQ3lyYlhzN093UUZSV0ZxS2dvREI4K0hQMzY5UU9QeDlQWnZ6aHRscm1wVVZSenRHN2RtbnZEVUNxVjJMNTlPKzdmdjQ5T25UcGg2TkNoWEMzNG1KZ1luRGx6eG1CQWZzU0lFYWhidHk3M3M2R2JscHViRzRLQ2d1RHU3ZzQzTnpmTW1ERURzMmJOTWxtU3FFMmJOdHhOZmQrK2ZkaXlaWXRPVTllclY2OEMwQXhPYUI5RFNibTV1UWFYYThza3BhZW42NjFyMmJLbHdYSXROMjdjS0RVZ0QyaXl6Sjg4ZVlLblQ1K0NaVm00dUxpQXorZHpieXhPVGs1R205ZFd0UGo0ZUpOOURGaVdSWFoyTnBLVGs1R1JrWUc2ZGV1aVU2ZE9yK1dBQVNHRUVFSUlJWVFRVXBvN2QrNWcvUGp4UnFzYk1Bd0RaMmRucEthbXd0WFZGWGZ1M0lHdnI2L0Jzck9sRVFxRkdEdDJMSllzV1lJRkN4Wmd5WklsNFBQNUFJQ0JBd2ZpMHFWTHVIbnpKc0xEd3pGdzRFQnV2OU9uVCtQSWtTT1FTQ1NZUG4yNjBmaVNVcW5FdVhQbklCS0pUSllSdm5EaEFnQ2dVNmRPRmo4R2lVUmlOTjUzNmRJbEZCUVVvSFBuemliWEcvUHJyNytDWlZrTUdEREE0UE43K1BCaEFDK1NSQnMyYklpQkF3ZGkzNzU5V0xObWpVNFZnN0l3RlE5NUdmdWVQbjBhZVhsNVhHeVRtRVlCZVNOR2pCaUIzTnhjRkJZV1FpS1J3TjdlSGx1M2JpM3o4WXcxMUJ3L2Zqd0FUWkI1ekpneFdMTm1EZTdmdjY5VEZ6d3JLd3NBNE9Ua3BMZC9odzRkOFBEaFE3aTV1Y0hHeGdaV1ZsYXdzcktDVUNpRVVDZ0VuODhIbjg4SGo4Y0RuODhId3pEZzhYaFFxVlJZdjM0OWdvT0RFUm9haXFaTm13TFEvQUhaMnRycWxJTnAyYklsYkd4c2RNNXJUa0ErTkRRVTJkblpXTFpzR1U2Y09JRW1UWnBneXBRcFVDZ1VPclhFZXZmdWpUWnQybURObWpWWXYzNDlqaDgvamttVEppRTBOTlRnY2JXQlpHZG41MUt2d1pUbXpadHp3V0dCUUlEVnExZmo2TkdqMkw1OU84NmNPWVBnNEdEMDZkTUhhclZhYnlhQlZ2RlJ2cUNnSUhUcjFnMjJ0cllZUG53NDErRFZ6YzBOSTBlTzVMWVRDb1ZHYjlwcXRWb3ZJSHp1M0RtamoySEJnZ1ZtUDE0dFMwWkpMZkhqanovaWp6LytnSU9EQXdJREEvSDk5OS9EeDhjSExNdmk3Ny8veHVIRGh6RnIxaXg4Ly8zM0wrWDhKY1hIeCtQU3BVc210eEVLaGZEeThrTDc5dTFScTFhdFYzSmRoQkJDQ0NHRUVFSXFGOHV5WnNVMTNqUitmbjZvVTZjT0hCd2M0T2JtaHJObnp5SW5Kd2MvL3ZnalhGMWQ0ZUxpd3NVMzR1UGpNV25TSlBqNittTHUzTGxsaXJGMDZkSUZwMDZkUW14c0xBNGNPSUNQUC80WWdDWm05TTAzMytETEw3L0VzV1BIOE9HSEgwSWdFT0Rldlh0WXZudzVCQUlCdnZ2dU81UGxsS09qbzVHYm00dGV2WHJweGFTMEVoTVQ4Yi8vL1ErMnRyYW9YYnMyc3JPekRXNG5sVW9OeG5XY25aMHhZOFlNZy91TUdqVUtCUVVGcGE0M0pEOC9IeWRQbm9TVGs1TmVZaTJnaVd2OThjY2Y4UGIyNXFwS0FNQ3dZY053OXV4WktKVktLQlNLTWcyVUZLZnRWMm5NcUZHampBYmZTOXUzNUF5RDNidDNJejQrbmdMeVpxS0F2QUVqUm94QVFrSUM5M04yZGpheXM3TXhhdFFva3k5R1U3cDE2Nll6b3FkU3FUQjM3bHc4ZWZJRVAvMzBFOWZZVWh1MEwvNEg4Zmp4WXdEUXFjbWw1ZTd1am1uVHBwWHBtbjc4OFVlRWhZV2hVYU5HQUlDSER4OGlOallXQUxCbzBTSnV1M1hyMW5IMTVMWFo2VStlUE9HYWoyb0hETFRUWkt5c3JPRHM3SXhEaHc1aC8vNzlBSUFKRXlhZ2QrL2UzSE14WU1BQW5ZeHpaMmRuekowN0YrZlBuOGVxVmF2dzFWZGY0ZjMzMzhmSWtTUDE2bm5uNStjREFMNzY2aXVMSC9PK2ZmdjBCalp1M3J5SmxKUVV2UGZlZXdnS0NrTDc5dTJ4YWRNbUxsZ3ZrOG5NYWp5cUhWelJNdGJnMWNiR0J0bloyVkFvRkhqdzRBSHUzcjJMdUxnNDNMbHpCM0s1SE51M2IrZTIxYTRETklINXhvMGJvM0hqeHR6NmxTdFg2bVRvRnhjV0ZvYWZmLzVaYjdteHBxN2xrWjZlamxhdFdxRkdqUnJ3OS9mblJzVzFyMk4zZDNlTUhUc1dmZnYyaGJ1N08vZVlYcWEyYmR1aWJkdTJMLzA4aEJCQ0NDR0VFRUxlRE5yWVJuWjI5bHZaY0ZRZ0VHRE5talhjejlldVhVTk9UZzRYOXluTzI5c2Jnd1lOd3M2ZE96RnUzRGpNbno4ZmRlclVzZmljd2NIQmlJaUk0REs5dFh4OGZMQnc0VUkwYU5DQUM0YjcrUGdnSUNBQWJkdTJOVHA3ZnVqUW9UcjlGeU1pSWhBUkVhR3pqVGF1b2EwUWtadWJpMEdEQmhtOXhnVUxGdWdFdmwrMnc0Y1BvN0N3RUtOSGo0WklKTUtUSjArUWxKU0VWcTFhZ1dFWWhJV0ZRYUZRd01yS0NxdFhyOWJadDA2ZE9yQ3pzOFA2OWV0MWxyZHIxdzR0V3JUQUgzLzh3UzNUVmtZb3ZxeDI3ZHBjNzcvaUVoSVNvRkFvREZaRktNMk5HemNnazhuUXFsVXJpL2NsaGxGQXZnVHRDSndoMmRuWitPdXZ2OHIwUjZ4VUtuV2FjbTdidGcxLy9mVVhwazZkaXBTVUZBQ2FHK2ZwMDZmaDYrdUx1TGc0TGxzNkxpNE9JcEdJSzFkUzBxRkRoeXhxTHFvMWVQQmdqQjA3bHZzNUxDd01BREIxNmxSMDY5WU5qeDQ5d21lZmZRWUEzUCsxdnY3NmE3M2phYmZ4OGZIQnNtWExjUERnUWJSdjN4NmpSNC9tM3VpMGRkUzF3ZnlTT25ic2lJWU5HMkw1OHVVNGRlb1VQdnJvSTcyQWZQRlNNK2FLaUloQVNrcUt3VkhWdzRjUDQrelpzOWk5ZXpkR2pCaUI5dTNiWStiTW1kejYvUHg4U0tYU1VzOVJQQ3UrSkpWS2hjZVBIeU11TGc0cWxRcGhZV0hZdm4wN2xFb2x0NDFVS2tXREJnMTA5Z3NQRDRlRGd3T3lzckp3OGVKRjdOKy9YeWVJcnAzNVlNaXJITzB2NjBBVklZUVFRZ2doaEJEeXFtaVQ1bEpTVXQ3S2dMeWxQdjMwVTdpNHVHRGx5cFdZUEhreTVzeVpZMVpmTlVNejcyTmlZc3crNzhPSEQ3Rjc5MjZkWlNYakNvWjZER1psWlhIbGVHUXlHWTRkT3dhR1lWQzFhbFdENTBsT1RvWmNMaTkzcHJrbE1qTXpzWC8vZm5oNGVIQ0pxZHUyYlVOVVZCVG16WnNISHg4ZkhEdDJEQUIwcWxPVXBrcVZLbWpSb29YQit2L0ZsNDBZTWNKZ1FIN09uRG1JajQ4M1d2UGVsSlVyVnlJcEtRbC8vdm1ueGZzU3d5Z2dYMEp5Y2pJS0N3c05yaXNzTEVSaVltS1pqcHVlbm03d2hsVzhqTTNjdVhQaDd1Nk9iNzc1QmhNbVRNQ3RXN2ZRb0VFRHhNVEVvR0hEaGtiTHBtaXRYNzhlMXRiV1psMVB5WHJvTjIvZVJHUmtwTkh0dFUxRS8venpUMFJHUm1MeDRzVmN3UGZreVpNNGRlb1V0NDFZTElhOXZUMW16cHlKcEtRa1hMeDRrVHVPZHJEajRjT0hPSHIwcU41NSt2VHBBeWNuSjRTRWhDQTVPZGxnTis3aXBXYk1kZUhDQldSbVpuS2o0Y1hObWpVTHJWdTN4bzRkT3pCdjNqdzBiOTRjb2FHaDNPUEx5TWd3cTlsc1ltS2lUb0JkT3dCamIyK1BNV1BHY0gwREFNMm9mTDE2OVZDN2RtM3VQeTh2TDUwZ2VseGNITTZlUGN2VkVKdCtoRFNiQUFBYzcwbEVRVlE4ZVRKV3JWcUYyYk5uNjVUQXFVZ2xCMTVLSXhhTGpkN01GeTllakhQbnptSEhqaDE2djhlblQ1L2l6cDA3WmI1T1FnZ2hoQkJDQ0NIRVVoNGVIbkIxZFVWTVRBejgvUHlNSnJpOWJBcUZBbi8vL1RlZVBYc0dEdzhQdEdqUm90U1l6OHZTcTFjdmlNVmlMRjY4R0RkdjNqUXJJRitlK3VUbTBsWmNLSzU0OW54RVJBUnljbkxRb1VNSGZQZmRkd2FQRVJ3Y2pMdDM3eG9OeU1mSHg1ZmEzTlhTNXErLy9QSUxDZ29LTUduU0pBZ0VBc1RGeFNFcUtnb05HelpFMjdadDhlMjMzMEtwVkJvc0NhTXRJV01xYUw1dTNUcnUzd3NYTGtSU1VwTE9zdkwyV3pUa2JTM3hWSmtvSUYrQ3U3czdKQktKd2JwVFlySFlZQWtTYzFTcFVnV0xGaTNDd29VTHVmSXMxYXBWdzQ0ZE83Qm56eDZNR3pjTzdkcTFRMEJBQUhnOEhseGRYWEh1M0RtNHVMamc5dTNibURCaFFxbm5xRnExcWw0MnVURWwvNURTMHRMUXNHRkQvTzkvL3pPNHZiYWo5Y1dMRnlFU2lYUUM0dHA5U25hOXZuYnRHdmJ0MjJmd2VPZlBuOGY1OCtmMWxoZXZyV1VvR0Y5V2VYbDVSanRVTXd5RExsMjZvRU9IRHRpN2R5OGtFZ24zL0dobk5yUnYzOTdpYzg2ZVBSdUFablJ5NE1DQjNDeUhJMGVPSUMwdFRXY0U4K2pSbzRpTWpNVFFvVVBCTUF6VWFqWFdybDBMWDE5Zk5HdldEUHYyN1lPMXRUWG16NStQclZ1M2N0M0RjM056ZFpvRkYyZHNZTWxRVTFkN2UzdjQrL3VqUTRjT1dMdDJMYnAxNjRabXpacGgwYUpGNk5teko2cFhyNDZZbUJpOTE1ZXhOK0djbkJ5Y08zY09BUUVCa012bEJyZXJYYnMyY25Oenplb2NUZ2doaEJCQ0NDR0VsQmZETU9qWnN5ZDI3ZHFGeU1oSUJBWUd2dktnL00yYk54RVNFb0tDZ2dMSTVYSllXVmxCTEJaajd0eTVaU29aVTl6NTgrY045cG9yR1ZRdUdmQU5EQXlFcTZ1cjNxeDlVMHFyTVc2dTRjT0hXNXo4V2xCUWdMQ3dNUEI0UEl3WU1jTG9kbXExR2dDTURuYlkyTmpndmZmZU03anU3Tm16eU12TE0xZ0R2dmo2NGg0L2ZveUlpQWpVcUZFRHRXclZRbng4UExadTNRcUdZUkFjSEl5b3FDaUxaaElZVXJ0MmJlN2ZWbFpXWUJoR1o5bkxvRmFyS1NCZndTZ2dYMEpBUUFEczdlME5CdVNkbkp6S1hIUHEvUG56V0xod0lUcDI3SWhKa3laQklwRmd4NDRkMkx0M0w2WlBuODUxYmRZMjlPelNwUXVPSERtQ2dvSUNXRnRiSXpBd3NOUnpCQVVGbGVuYUFPRC8vdS8vNE8vdmo0OCsrc2prZHZIeDhXWUh5c2VNR1lNeFk4Ym9MRHQ2OUNoV3JWcUZMVnUyb0hyMTZ0enlWYXRXR2N5WTE5TFdXQytMUG4zNklDOHZUNjlCeVlFREIvUzIxWmJTMGE3THlNaUFVcWxFVGs2T3dlMEJUZjE3UTkyOHQyM2JackRNME8zYnQzSGx5aFd1SkZGa1pDVFdyRm1EdG0zYlFxMVdnOC9uNDlTcFUvanZ2Lyt3Y09GQ25YMmRuSnd3ZGVwVVhMMTZGY0NMb0w4bERNM1VxRjI3TnBZdVhRcVpUSWJWcTFlamFkT21DQXdNeEtKRmkxQzdkbTMwNmRQSDRHdWp0QWF4Rnk1YzREcWVHeko2OUdpdTZRc2hoQkJDQ0NHRUVQS3l1YnE2b25QbnpqaDkralFTRXhQUnVuVnJWS2xTQmZiMjlpODk2SGp6NWszTW1UTkhwMVN5UXFGQWZuNCtaczZjaVVXTEZobnRFMmNPcVZTcUU0ZlFKc2VWakUzSVpESkVSRVNnWDc5K1hCeXFZY09HWlQ3dnEzYnExQ2xrWm1iaWd3OCtRTFZxMVl4dXB3M0lHOHVRZDNSME5GaVNHZERVVGMvTHl5dDFmWEVwS1NsUXE5VjQrUEFoaGc4ZnppMFBDZ3FDcTZzclpzNmNDWVpodUxJNzVjV3lMUGY3TTJmYnNyNit0YkVxVW5Fb0lHL0ExcTFiTVdyVUtHUm5aNk93c0JCaXNSaE9UazdZdkhsem1ZL1pxRkVqVEpreWhXdnN5cklzZHUvZWpYYnQyaUU1T1JtTEZpMUNmSHc4VndzK0tDZ0lCdzhleFBIanh6Rm8wQ0N6YXBpWHAyUU5BTmpaMlpuY1J5Nlg0OWF0VzJYS0Z0ZTZmUGt5N096c1RONHd0WXJmTEM1ZnZvd2RPM2FVNlp3OWUvWkVmbjQrYXRTb29iUDhwNTkrTXZzWVY2OWU1WUxnSmRXdFc5ZGdRTjZZV3JWcVFTYVQ0ZTdkdTdoMTZ4WTJiTmlBdG0zYll2YnMyZHdOVGp1VnFYWHIxa2JQQzJoS0NSa2JDVDF3NEFEMjdObkQvYXhTcWNBd0RFNmNPQUhBY0ZQWHAwK2ZBckJzZHNMbm4zK09BUU1HY0Q5ZnYzNGRVNmRPeGV6WnM3bVI1cmk0T05TcVZVdG5QMHVuZlJGQ0NDR0VFRUlJSVJXaGNlUEc4UER3d0I5Ly9HRXlPUkFBMTRTMHZCUUtCUll1WEdpMGIyRnViaTdtejUrUFgzNzVwY3psYTVvM2I4NWxyZCsvZjUvckcxZ3lrMzNidG0wSUN3dERkSFEwdnYzMlc0djc5QlVYR2hxS3VMZzRpL2NyVDNaOVVGQVFxbGF0Q2g4ZkgyemV2Qm52di84K1hGMWQ5YmJUbGhWK1ZUWGsvZjM5TVhYcVZHN1d3NG9WSzZCU3FUQnk1RWljT25VS1dWbFo2TisvUDhMRHc1R1ptWWxWcTFicDdLOHRkVnh5T1FDOC8vNzdPb210Z0NiT1kyNmdYS0ZRbFBsNUtNKyt4REFLeUJ1aGJicWFtSmdJVDAvUGNuZGpsa2drT29GMzdTamw1Y3VYa1pTVWhCbzFhdWhrd2R2YTJxSktsU3FJajQ5SGt5Wk56RHFIaTR1TDJRSDVzb3lLWGJ4NEVUS1pEQzFhdExCNFh3QjQ4T0FCWW1KaTBMZHZYN1BPLytqUkl5eGR1aFNUSmsxQy8vNzlqVTRUS2sxT1RnNEE2TDNCbE5iSVFwdk4zNkJCQXl4YnRxekM2cm5WcjE4ZkFvRUE4K2ZQUjJwcUt0NS8vMzJNSFRzV1Y2NWN3VC8vL0lOaHc0YkIwOU1UczJiTkt2VllZckhZWUtOYUFIcjE4Z3NLQ2tvdGFSUWJHd3Mrbnc5ZlgxK0Q2K1BqNCtIaTRtTDBPSEs1SE92V3JVT2pSbzI0WVB6RGh3OFJIQnlNMGFOSG0reDZUZ2doaEJCQ0NDR0V2Q3F1cnE0WU5td1lrcEtTa0ppWUNMbGNibkE3UXpQZnkrTHZ2LzgyV2xwV3E2Q2dBTEd4c1diVmNTL051WFBudUg5blptWWlQVDBkTld2V0JBQU1HellNeWNuSk9IUG1ESUtEZzdGdzRVTDQrUGlZZmV4ang0NXhtZG5KeWNubHFpbS9kZXRXTHBQZEVzMmFOY1BwMDZleGYvOStYTHQyRFN0V3JJQklKTkxaNWxVSDVBVUNBWmVJKy92dnZ5TTlQUjB6WnN5QWpZME5nb0tDOFBEaFE0d1lNUUxoNGVISXk4c3pPaGhrYUhuYnRtMWhZMk9EWGJ0MmNjc3lNek9oVXFuMEF2aUdzdnFMaW9yTVN2WTFSQzZYbXgxdkpPYWhnTHdKNVEzQ2wvVDc3NytqWnMyYWFOR2lCUVlPSEloRml4WmgzTGh4ZW9GbW1VeUdlZlBtY1lNQm9hR2hXTEpraVY2R2NVa0RCdzZza092ODRZY2ZkSnJOQXBycEtXRmhZWkJLcFdqWHJwM0Z4OHpMeTBOSVNBaXNyS3p3eVNlZm1MVlBkblkyN3QyN2g4ek1UTlNxVlV2dnhtb3ViY2RxY3p1b0t4UUsvUHp6ejlpM2J4OGtFZ2x1M3J5SklVT0dvRy9mdnVqVHA0OUZuZGkxMDVlMFFYT1daWEh4NGtVSUJBS2twcVppOHVUSjZOR2pCd0RnM3IxN0NBOFA1NlkxbGZYeEdwT1ltQWduSnllajYyVXlHWTRjT1lLV0xWdHlwWHRLMnJGakI1S1NrckIrL1hxOWRRcUZBcUdob1hqeTVBbVdMbDJLbEpRVXlHUXlLSlZLTkczYUZGdTJiSUdqb3lQMzVrUUlJWVFRUWdnaGhGUW1obUhnNmVsWjVuNkJsbmoyN0puUm9MK1dYQzVIUWtKQ3VjK2xWcXR4NnRRcDd1ZkpreWNqSlNVRmt5Wk5RcWRPblNBVUNqRno1a3k0dTd0ano1NDkrUHJycjdGaHd3YXpuNGZpQ1lBclY2NHNkWHVsVW9rREJ3NWc5Kzdka012bDZOdTNMN2ZPV1BLam9SSzVhV2xwT2o5Mzd0d1pGeTVjUUZSVUZGYXRXb1ZwMDZicHJGZXBWQUNNQitUVDA5UDFLZ2NVWHdlZzFQV0dwS2FtWXN1V0xXalJvb1ZPaWVxSkV5ZHkyNVNscWV1alI0OE1CdXRMTGlzWmtGZXIxY2pKeVRHYWZGbWFvcUlpaTJKaHBIUVVrSDlGUkNLUlhvZm9SWXNXNlcyWGtwS0MrZlBuNCs3ZHU1Z3laUXI4L2YweGNlSkVUSm8wQ1pNbVRUSlpTMzc3OXUxbUIzRS8vZlJUbyt2NjlPbUR4bzBiY3o5N2Vub2lMQ3dNang0OXdyQmh3OHh1SEt2MTZORWpMRml3QVBIeDhaZzFhNVplTFhmZ1JlMThtVXpHUFFadDUrenlObmVOalkwRmdGSkhld3NLQ25EcTFDbnMyN2NQS1NrcGFOMjZOV2JNbUlFblQ1N2d3SUVEK09XWFg3Qm56eDRFQmdaaXdJQUJPc2NyS2lvQ0FFUkZSWEgvbmpoeElyS3pzekZ6NWt5ODk5NTdpSXFLd3E1ZHUvRGd3UVBVcVZNSGQrN2M0YVlqQVpybnFWcTFhaFlGNHRWcU5mY0dVMUxKbW1TM2J0M1NtOTVVZk52VnExY2pMUzBOOCtmUE4zcSs5UFIwZzlQQUFNMGJZMVJVRkZpV3haUXBVd0JvM2xnbEVnblhFSG5GaWhXb1dyVXE2dGV2Yjg3REk0UVFRZ2doaEJCQzNnb2VIaDZ3c3JLQ1FxRXd1bzJWbFJXOHZMektmYTdvNkdpa3BxWkNJQkJBcVZSaXlwUXBtRE5uRGtKRFEvSDA2Vk11SmpSeTVFZzRPam9pTGk3dXBRMUt4TWJHWXUzYXRYajY5Q2w4ZlgweGNlSkVzK3JrbTV0MVAzbnlaTnk1Y3djblQ1NUVnd1lOMEx0M2IyNWRhUm55QlFVRk9IMzZ0TW5qbDdhK0pMVmFqYVZMbHdJQXZ2bm1HNHYyTFkyUGp3OFhyR2RaRnQyN2QwZjE2dFZMTGJHZGtwSUNsbVZSdFdwVmk4OHBsOHVoVkNxTlZtY2daVU1CK1ZkSW9WQkFwVkpCSkJKeG8zcmFXazlxdFJwLy9QRUhmdnJwSjhqbGNreWJOZzFkdW5RQm9CbHRuRDE3TmhZdFdvUXpaODVnMUtoUmV2WFFBVTF6VVdQQjh0dTNiOFBLeWdyVzF0YTRjZU9HeVQrbWV2WHE2UVQrbzZLaThQUFBQOFBMeTh1aWtpT0ppWWs0ZVBBZ0lpSWl3T1B4TUgzNmRLUGRxN1Z2T0tHaG9haGJ0eTdVYWpXT0h6OE9pVVJpMWcwak9Ua1p2Ly8rTzJ4c2JDQ1ZTaUVTaWNEbjgzSHYzajBjUG53WUFvSEFZTTIzbEpRVVhMOStIVEV4TWJoOCtUS0tpb3JnN3U2T21UTm5jblhoNjlldmorKy8vNTU3UE1lUEg4ZUpFeWZRcWxVckRCZ3dBSTBiTitZYWsyN2R1aFZPVGs1bzJiSWwvUHo4VUtOR0Rmejc3Ny9Zc21VTFVsTlRVYjE2ZFlTRWhLQlZxMWFZUDM4K3RtL2ZEcUZRaU5hdFcrUGF0V3NXMStjMzkrYis2TkVqeE1YRm9XZlBuc2pOellWVUtrVlNVaEpFSWhIa2NqbFdyVnFGRXlkTzRLdXZ2b0tmbngrM243VzFOUzVkdWdRM056Zms1K2ZqM3IxNytPQ0REd3lldzhQREErdldyWU5RS0lTZG5SMzNlOUJpV1JZblQ1NkVyNjh2TjloQ1RVRUlJWVFRUWdnaGhMd0xXclJvQVd0cmErVG41eHZkUmlLUm9Ibno1dVUrVjFoWUdIeDhmS0JTcVJBZkg0LzY5ZXRqK2ZMbG1EWnRHc0xEd3hFWUdNaVY0bm4vL2ZmTGZUNWpGaTVjaUhQbnprRWtFbUhNbURIbzM3Ky8yWEVBUTFuaVE0Y081ZUlKV3JhMnRwZzRjU0ptejU2TjlldlhvMEdEQmx3Q3BYYndvMlJKWDBEVFI4RE56UTNUcDAvWFcvZjA2Vk5jdm53WkgzNzRvZEhyVzdKa0NWSlNVdlNXcjErL0h0ZXZYMGRnWUNDdVhMbUMxTlJVN3IvdnYvKyt3Z0xiV1ZsWllGa1dLcFVLY3JuYzRHUFUwbGFPY0hWMVJYeDh2RVZsbUxLeXNnQm9HdUNTaWtNQitWZm83dDI3T2dGVW9WQ0lSbzBhQVFEbXo1K1BxS2dvdUxtNVlmYnMyVG9aeEM0dUxsaTllalUyYk5pQWlJZ0lxRlFxZzluMXBodytmRmhuVk0vTnpjMWd0djJlUFh0MG1ydm01ZVZoK2ZMbEVJdkYrUDc3NzgzTzNqNTA2QkRYb0xabHk1YjQ4c3N2VGY3QjkralJBMWV1WE1GZmYvMkZxS2dvQUpvU014TW1URERyWm0xcmE0djkrL2NiN0ZUdDRPQ0FMNzc0QW01dWJ0eXk3T3hzQkFjSDZ3U0cvZjM5MGJOblQ3UnIxODdnT1QwOVBURisvSGdNSFRvVTRlSGgrUDMzMzNINThtVU1HVElFNDhlUGgxUXFSYTFhdGZSbUFGeS9maDNWcWxYRGhBa1QwTHAxYTY1Ky9wUXBVNUNUazROTm16WmgwNlpONFBGNDZObXpaNm1QdGJnNWMrWndOZUJLK3UyMzMzRHc0RUVBbXFhMHRyYTI2TlNwRTBhUEhzMU5yZXJidHk4dVhMaUFVNmRPSVRnNEdQMzY5ZE01UnQrK2ZSRWVIbzdMbHk4RDBBeWM5T3JWeStqMW1DcXJ4REFNTWpNenVhbHBETU5RcGp3aGhCQkNDQ0dFa0hlQ1FDREF2SG56TUhQbVRJT05YVzF0YlRGMzd0eHk5NitMaW9yQzNidDNFUndjak45Kys0MWI3dVBqZzJYTGxpRS9QMTh2UGxOVVZJU3NyQ3p1UDBBVE45bXdZUU15TXpPUmtaR0I1czJibTEyQ1dPdmN1WE9RU3FYWXRHbFR1YXNmbU5LcVZTc0VCZ1lpTWpJU0J3NGN3TlNwVXdHQUt4RmtLRU4rK2ZMbEJvL0ZzaXptenAyTHg0OGZ3OHJLeW1nL1EwT0JmSlpsY2Z6NGNRQkFaR1FrSWlNakFXaXFRcmk1dWVuVWNDOXZVMWZ0RElMNCtIaE1tVElGOCtmUE4xcFc1dXJWcXdBMHNjSHc4UEJTZXlvVzkrelpNd0RscjE1QmRGRkEvaFh5OWZYRmxDbFRvRlFxd2VQeDBMaHhZeTR6UERnNEdOV3JWOGZISDM5c01NdGRKQkxobTIrK1FkZXVYZUhoNGFHenJtSERoaGc5ZXJUSkpoWERoZzFEcDA2ZHdMSXNiR3hzVUx0MmJZUGJseXhIWW1OamcwV0xGa0dsVWhuTXlnYzBvNHFEQncvV1dkYTllM2RrWkdRZ01EQlFKK1BhR0lsRWd0RFEwRkszTTdYLzd0Mjd1VmtJS3BVS2FyVWFVcWtVYm01dWVrMWs3ZTN0OGNFSEgrRFJvMGZ3OS9kSHk1WXRZV3RyYTlhNUhCMGQ4ZGxubitIamp6L0dvVU9IMEw1OWU1T1BjZUxFaVFhYjJFb2tFdnp3d3crSWpvN0cvZnYzNGUvdmIzRGFGby9IZzFBb05IZ01WMWRYbzlQS2lqK2VEei84RUMxYnRvUlVLc1dHRFJ1NEJxL2FtdksrdnI0R2Y3K2ZmLzQ1aGc4ZkRvVkNBWUZBb05mRVkvRGd3UllGMVR0MjdBaXBWQXExV2cwL1B6ODBhTkRBN0gwSklZUVFRZ2doaEpBM1daMDZkUkFTRW9JRkN4YWdvS0NBeTJ3V2k4V1lOMjhlYXRldVhhN2p5MlF5Yk55NEVUWTJOdWpSbzRkT1FCN1FaSXFIaDRkano1NDlPZ0Y0YmVuZDRuSnljbkRvMENFd0RBTTdPenN1QWE5cjE2NFdYVk4rZmo2R0RoMWE2blpTcVJTSER4KzI2TmpGQlFjSHc4dkxDME9HRE9HV3lXUXlNQXlqbHoyK2NlTkdzQ3lMQVFNR3dNWEZCYUdob1VoT1RzYktsU3ZCTUF4bXpacUZyNy8rR212WHJrWDE2dFc1WkZxdDdPeHNoSVNFb0cvZnZ1alFvUU8zbkdFWUJBVUZBZEFrTkhwNmVzTGQzUjJ1cnE1NmlaOWxhZXBhUENCLzY5WXRBSnJFeUZ1M2JtSDgrUEZZdEdnUk45alN1blZydUxxNlFpNlg0OXk1YzNCMmRvWkVJdEVwQlRSNjlHaVRNemFLbjhmRnhjWGtkc1F5REdzb3BaZ1FRZ2doaEJCQ0NDR0VFRkxobEVvbFltTmprWkNRQUM4dkx6UnYzcnpjbWZFQXNIdjNidXpZc1FPalJvM0NKNTk4b3RjazlPblRweGc1Y2lTRVFpRWNIQnpnNE9BQVIwZEh2Zjh2WHJ3WTd1N3VXTFZxRmV6dDdYV0N5WWFhclJvVEh4OFBQcDl2Vm4xNmlVU0N0V3ZYY21WcFRKV3NNU2ZEVzZGUW9GZXZYaENKUkRvQjdxS2lJdlR2M3g4cWxRcDc5KzZGdmIyOXdXYXE1ODZkdzhLRkMrSGs1SVNOR3pmQzBkRVJLcFVLZkQ0ZkR4OCt4UGp4NDhHeUxKWXNXWUtHRFJ1YStZeG9kTzNhdFV4TlhZdWJOR2tTL3YzM1grelpzd2Y3OXUzRGtTTkhZR3RyaXdVTEZ1Z2tQNGFIaDJQVHBrMFlOR2dRb3FPakRSNC9OVFZWSjBIM3dJRURzTE96US9mdTNURmh3Z1RjdW5VTEFvRUFZOGVPNVNvckZOL0cyTFZiOHZ0Nm16Q0dNbXBMb0F4NVFnZ2hoQkJDQ0NHRUVFSmVFWUZBZ05hdFcxZjRjV3ZXcklrcVZhb1lyWDN1NWVXRnc0Y1A2NVJPTVdUeDRzVVFDb1hjclByaS9yKzkrd3Z0cXY3ak9QNzYybHJaMW15Vld0b2lDeHY5a3lWVXNvb1c2a1YvYmdvbEdOUk5aWUtWSVVZZ3F5MncwbUFYV2toQzBFVlhYUVZSRjBWQmpmQkdaY0VzYzVUTkJ0K0lvQ0dzMWJUdCs3c1krN0sxYVpwMjRsZVB4OTMzN0p6djl4eDI5enpudkQ5L2pNZ25zM3IxNmpRMk5wN1dNV2ZMeU1oSWtzd1l2YnhuejU2TWpvN21qanZ1eUx4NTgwNTQvRjEzM1pWOSsvWmwzNzU5R1JvYVNtTmpZM3A3ZTdONzkrNnNYNzgrbXpkdnprc3Z2WlN1cnE2ODl0cHJNNlpaL0oxKy9QSEhIRGh3SUV1WExzMzgrZk96WWNPR0RBOFA1NU5QUHNsenp6MlhMVnUycExXMU5lVnlPVysvL1hiT08rKzhQUGpnZzltelo4K3MzL2ZZWTQrbHBhVWxMNzc0WXBKazdkcTFTWkl2di93eUJ3OGV6TUtGQ3pNME5KVFhYMys5T281N2NwOUpiNzc1NXF4anBKbmRuSC82QkFBQUFBQ0FNM1BycmJmbStlZWZQK0g2ZjZWUzZVOWovTC9GNUNpV1A0N2VuWHhhL2xUVzhOdXdZVU4yN2RxVnE2KytPa2xTTHBjek1EQ1FuMy8rT1cxdGJWbXpaazJPSGoyYWpvNk82ZzJBcVNxVlNnWUdCdkxCQngvazFWZGZyUWJ2TS9YdXUrK21VcWxVNTl1WFNxVnMzcnc1TFMwdEdSMGRUVTlQVDRhSGg5UFYxWldSa1pHMHQ3ZlBlbk1sbVhoYlkyUmtKRC84OE1PMDdjZU9IY3ZPblR1VEpFOCsrV1M2dTd0enlTV1g1S09QUHNxbVRadXE4KzRuelprejU1UVg3TVVUOGdBQUFBRHdmNjlVS3FXNXVmbWZQbzJ6NG5SbjFmL1JrU05Ia2t5c2pUanBtMisrU1Y5Zlg1cWFtbkxMTGJmTU9PYjQ4ZVBUMWxzOC8venpwd1g5L3Y3K0pLbXUvL2ZvbzQ5V255TC85Tk5QMDliV2x0N2UzaHc2ZENpSERoMUtmMzkvaG9lSHE4ZWZ6aHA4Si9MVFR6L2wvZmZmejd4NTg3Snk1Y3JxOXBxYW1uUjJkdWFMTDc3SXpUZmZuQzFidHVTNzc3N0xEVGZja0ljZWVtamFkMVFxbGVvNmhaTmhmZXFpcldOalk5bTJiVnNPSHo2Y0ZTdFdaTVdLRlVtU1hidDJwYk96TTE5Ly9YV2VldXFwYk4yNk5WZGRkZFVKei9YNDhlTm5mTDMvVm9JOEFBQUFBUENYRFE0T3BxNnVMaGRjY0VGcWEydlQyOXViSk5NQzkrbVlYSngwcW5LNW5MR3hzV25iOXUvZm4yUmlITStGRjE2WXVYUG41dnZ2djg5YmI3MlZKRm15WkVsMTM5N2UzcFJLcGF4WnN5WlR4M3hmZE5GRkdSd2N6SWNmZnBoNzdybG54cFBlbFVvbEJ3NGN5R2VmZlpiNTgrZFh6NjJtcGlZZEhSM3A2K3ZMeXBVclV5NlgwOVhWVlQydXZyNCt5NWN2VDNOemM1cWJtM1BkZGRkVi96WTRPSGpDbXc2emJWKzJiRm02dTd2enhodHZaSFIwTkU4ODhjU01OeUhxNit2VDNOeWNUWnMyNWZEaHcxbTRjR0ZlZU9HRjZ2WE1uVHMzeWNUWW50Ylcxb3lQaitmamp6OU9rbHg1NVpWSkpoYXNmZVdWVjdKLy8vNHNXclFveno3N2JQWDdMNzc0NG5SM2QyZjc5dTNwNmVuSk04ODhrNjZ1cnJTMHRPVElrU09wcTZ0TFhWMWRhbXBxc25mdjNnd05EYzE0UTRFSmdqd0FBQUFBOEpkMWRIU2tYQzdQMkQ1MWdkSFRNZHZjK2NsRlFxZnE3ZTNOTysrOE0rdDNuSFBPT1huZ2dRZXFuOWV1WFp2YmJyc3RsMTEyMmJUOVZxMWFsYjYrdnV6WXNTTTdkdXc0NlhrOS9mVFQwejR2V0xDZytxVDZva1dMOHNnamo2U3BxU25YWG52dFNSZXpyYSt2VDF0YjIwbC9hNnJGaXhkbllHQWdQVDA5V2JwMGFlNjc3NzRaK3h3OGVEQ2RuWjBaR2hyS3BaZGVtdTNidDA4YlZkUGEycHIrL3Y1cE53MlNpWnNtcTFhdHl1ZWZmNTZkTzNkbWFHZ29UVTFOMmJadFd4b2FHcWJ0VzF0Ym00Nk9qdXpldlR2dnZmZGU5WWJMMXExYk16QXdNT09jbGk5ZmZzclgrRjhpeUFNQUFBQUFmOW15WmN0U0twVXlOamFXU3FXUzJ0cmEzSGpqalZtM2J0MVorNDNMTDc4OHRiVzEwN1pOaHUvZmZ2c3R4NDRkeS9qNGVNNDk5OXhjYzgwMWFXOXZuekhDWi9KSjhLbnV2ZmZlTkRRMFpPL2V2UmtkSFozMXR4c2FHbkxublhmbXBwdHVPdWs1UHZ6d3c2ZDBMWTJOamRtNGNlTXA3VHZWN2JmZm5uWHIxbVhPbkpuTGdpNWV2RGdMRml4SWZYMTlYbjc1NVJrM0h0cmIyOVBZMkppdnZ2b3F2Ly8rZTVLSjYxcTllbldXTEZtUzRlSGhIRDE2TkhmZmZYYzJidHg0d3ZVR1NxVlMxcTlmbi92dnZ6OVhYSEZGa29uLy82Ky8vcHJ4OGZFa0UrTityci8rK2p6KytPT25mWTMvQmFXS0pYQUJBQUFBQVA1MjMzNzdiV3ByYTJjZHkvTm5wczUvbjgwdnYveVNTcVV5YlhiKzZTaVh5eWQ5c3A4L1Z6clpQMmh5SDBFZUFBQUFBQURPektrRStabnZOd0FBQUFBQUFHZWRJQThBQUFBQUFBVVE1QUVBQUFBQW9BQ0NQQUFBQUFBQUZFQ1FCd0FBQUFDQUFnanlBQUFBQUFCUUFFRWVBQUFBQUFBS0lNZ0RBQUFBQUVBQkJIa0FBQUFBQUNpQUlBOEFBQUFBQUFVUTVBRUFBQUFBb0FDQ1BBQUFBQUFBRkVDUUJ3QUFBQUNBQWdqeUFBQUFBQUJRQUVFZUFBQUFBQUFLSU1nREFBQUFBRUFCQkhrQUFBQUFBQ2lBSUE4QUFBQUFBQVVRNUFFQUFBQUFvQUNDUEFBQUFBQUFGRUNRQndBQUFBQ0FBZ2p5QUFBQUFBQlFBRUVlQUFBQUFBQUtJTWdEQUFBQUFFQUJCSGtBQUFBQUFDaUFJQThBQUFBQUFBVVE1QUVBQUFBQW9BQ0NQQUFBQUFBQUZFQ1FCd0FBQUFDQUFnanlBQUFBQUFCUUFFRWVBQUFBQUFBS0lNZ0RBQUFBQUVBQkJIa0FBQUFBQUNpQUlBOEFBQUFBQUFVUTVBRUFBQUFBb0FDQ1BBQUFBQUFBRkVDUUJ3QUFBQUNBQWdqeUFBQUFBQUJRQUVFZUFBQUFBQUFLSU1nREFBQUFBRUFCQkhrQUFBQUFBQ2lBSUE4QUFBQUFBQVVRNUFFQUFBQUFvQUNDUEFBQUFBQUFGRUNRQndBQUFBQ0FBZ2p5QUFBQUFBQlFBRUVlQUFBQUFBQUtJTWdEQUFBQUFFQUJCSGtBQUFBQUFDaUFJQThBQUFBQUFBVVE1QUVBQUFBQW9BQ0NQQUFBQUFBQUFBQUFBQUFBL3c3L0E4ZWxvRERGMkY4RkFBQUFBRWxGVGtTdVFtQ0MiLAogICAiVHlwZSIgOiAibWluZCIsCiAgICJWZXJzaW9uIiA6ICIzOCIKfQo="/>
    </extobj>
    <extobj name="ECB019B1-382A-4266-B25C-5B523AA43C14-2">
      <extobjdata type="ECB019B1-382A-4266-B25C-5B523AA43C14" data="ewogICAiRmlsZUlkIiA6ICIxMjI2MTA3MDgxMDUiLAogICAiR3JvdXBJZCIgOiAiNTI1NzIxMjY4IiwKICAgIkltYWdlIiA6ICJpVkJPUncwS0dnb0FBQUFOU1VoRVVnQUFBMXdBQUFEY0NBWUFBQUJrdmFDQkFBQUFDWEJJV1hNQUFBc1RBQUFMRXdFQW1wd1lBQUFnQUVsRVFWUjRuT3pkZDFpVDF4ZkE4Vy9ZUTFBVVZNU0JlK0xBV1ZmZHE4VTlxdFpkOTlhNnBlS3ExSUd6WXQzVnVyYzQ2NmlyN2xGSHE5WXRJaUNLaUd3QytmMFJFd2xKSUxRcS91ejVQSStQNUowM2cvQ2U5NTU3TG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5SHlLekc2QUVFSUlJWVRJZEdhZW5wN05nRXFaM1JBaDNvT0xseTlmM2dja1o4YkpKZUFTUWdnaGhQaVA4L1QwL0JJSXlPeDJDUEcrS0JTS0x5OWR1clEzTTg1dGxoa25GVUlJSVlRUUh4WHAyUktmTkpWSzVaTlo1N2JJckJNTElZUVFRb2lQazFmSFBwbmRCQ0grdFlBTlM3VS9xMVNxL1puVkRnbTRoQkJDQ0NHRWxsZkhQbmgxNnB2WnpSRGluZEFFWFFxRklsUEdiNEdrRkFvaGhCQkNDQ0hFZXlNQmx4QkNDQ0dFRUVLOEp4SndDU0dFRUVJSUljUjdJZ0dYRUVJSUlZUVFRcnduVWpSRENDSCt1eFNvUzBFM0JENERTZ0xaZ1d6SVBJMUMvQk1xSUFJSUIyNENaNEJEd01VMzY0UVEvMEVTY0FraHhIK1BKZEFMR0FpVXllUzJDUEVwVVFCT2IvNFZCcjRFcGdNM2dCK0JGVUJpcHJWT0NKRXBKT0FTUW9qL2xzYkFmS0E0UU83Y3VmbmlpeStvVktrU3BVdVhKbnYyN0RnNk9tSnVicDY1clJUaS8xQlNVaEtSa1pHRWg0Zno1NTkvY3ZIaVJmYnUzVXRJU0VnWndCOFlCZ3dCZnMzY2xnb2hQaVFKdUlRUTRyL0JFcGdHakFidzhQQmcxS2hSMUtsVFI0SXJJZDRSYzNOem5KeWNjSEp5b25EaHdqUnYzcHhKa3laeDdOZ3haczJheGZYcjE0c0RCNEVmQUcra3QwdUkvd1FwbWlHRUVKOCtHMkFuTU5yVzFsWTFlL1pzOXUzYlIvMzY5U1hZRXVJOU16YzNwMzc5K3V6YnQ0L1pzMmRqYTJ1ckFzWUFPMUQvYmdvaFBuRVNjQWtoeEtmTkN0Z05OSE4zZDJmdjNyMktqaDA3WW1ZbVgvOUNmRWhtWm1aMDdOaVJ2WHYzS3R6ZDNRRytBSGFoL2gwVlFuekM1Qyt1RUVKODJuNEFHaFlyVm93ZE8zWlF2SGp4ekc2UEVQOXB4WXNYWjhlT0hSUXRXaFNnRWVDYnlVMFNRcnhuRW5BSkljU25xemt3TEVlT0hLcE5temFSTTJmT3pHNlBFQUxJbVRNbm16ZHZKa2VPSENwZ09PQ1YyVzBTUXJ3L0VuQUpJY1NuS1o5Q29WZ05NSC8rZklVRVcwSjhYSExtek1tOGVmTVVBQXFGNG1jZ1h5WTM2Wk9ScEZTU25KeWMyYzM0SUZTcWoyOTZ0OFNFaE14dXdrZEhBaTRoaFBqMEtJQmZWQ3FWVSsvZXZhbGJ0MjVtdDBjSVlVQzlldlhvM2JzM0twWEtDZmlGLzhDRTQrZU83ZWU3ZnEzZjZ6bk9uempBaUU3MUNBOExNYmkrajFkRkRteGRiZEt4QXRiL1JGUmtoTUYxejBPRE9ILzhBTXJFakFjWVJ3TTJNdVBiYmlpVnBoZXF2SGJoSkhHeE1kckg5MjlkNDd2K2JRdyt6Nk1CR3drT3ZKL2hkbVZVeUpPSDlQR3FxTE5zNmN5eHJQVDdMdDE5NzkrNlJzQ0dwU2FmYTNpbmVwdzZ0RFBEYmZ3WVNGbDRJWVQ0OURRRmFwY3NXWkx4NDhkbmRsdUVFR2tZUDM0OHAwNmQ0dWJObTdXQkpzRCt6RzdUK3hRVEZVbEkwQ09kWmFrdjJET2k1NGlwVkt2YlRHZloxWE1uc0xYUFFuYVgzUC80dUJvQkc1WlN1WFpqc2pobTAxdDM5cmQ5SE56Mk14VnJOTkJicDFLcGlINzl5dWh4WFZ6ejhlRDJEZlpzV0VhREZwMk1icGZ5dklkMnJPWDR2aTBNK200ZUNvVVpidTVGU1U1T1l2bnNDWXp5WFlaQ29lNUh1WHJ1T0J1WHpxSnFuYWIwR2psTnUzL0lrNGM2eDNiTzdjYjZ4YjdwQmpGVC9MZVJPNjk3bXR0b0pNVEg4ZGVWczN6Um9WZTYyejYrZjV1QTlUL2htcThnbFdvMlRIZjc2TmV2U0l5UE42a2RIeHNKdUlRUTR0T2lRRDIvRCtQSGo4ZktTZ3FnQ2ZFeHM3S3lZdHk0Y1hUdDJoWFV2N3NIZ0k4dlQ4d0FZNEdTaGFVVmk3ZWZ5ZEN4MnZRWVNya3F0VE8wejNmOTIrZ3RpNCtMNWMvTFo2alZ1RldHanBWUzZzRGtlV2dRQU02NThuRHR3aW1PNzkvS1VKK0ZYRDEvZ3FLbFBURzMwTCtjam43OWloR2Q2NmQ3cm4yYlY3QnY4d3FqNjVjR1hOTCszR1hRUkh3R3RtZlBobVY0ZGVxTHRZMHRYUWQ1TTJkQ1gzNC90SnVhalZyeTVNSGZMSjg5a2VJZUZlazJSTGVYS2ZYck5jVi9HeTI3REtDZVZ3ZW1ET2xJcC81aktWRzJzbmI5Z2EycnVYRHlWeHl6WmRmWjc5R2R2OGhUb0FpV0J2NitYRDU5bE1TRWVNcFZyWlB1Yy8rOGFWc3VuejdLMmtYVEtGaXNERGx5dXFhN3ovOHJDYmlFRU9MVFVnK29WcXBVcVk4cWxUQWhJWUhZMkZpeVpzMUtZR0FnZS9mdXBWKy9mcWhVS2hTS0Q1TkZsWlNVOU43bUhmdnJyNzhvVXFTSTBRQTNvK2QrL2ZvMURnNE82VzRYR3h2TDVjdVhxVkdqUnByYlJVWkc0dWpvYVBMNURWRXFsV3pZc0lGNjllcmg1dVptMGo0blRwekF3Y0dCQ2hVcTZDeS9mZnMyang4L3BtSER0TzlxSHpwMGlDSkZpbEN3WUVIdE1wVktSVUJBQUlVS0ZhSk1tVExwdGlFNk9wcVltQmhjWEZ6MDFqMS8vaHdMQ3d1eVpkUHZ2ZmlRNnRXclI4bVNKYmw1OCtablFGM2dhS1kyeUVTOVIzMnZ0K3ppcVVQOGZlT1NnYTNUbHRYSkdaZmNlVkVxVFV2UHM3YXhNN2o4d3NtRHhNZkZjSGpYT2c3dldxZXpicWpQUWtwWHJKN3VzVk1ISmd0OGhnQXdZcG8vNi8xblVNK3JJODlEZzNoMDV5K2F0dXVoRjZCbGNjeUd2VU5XL05ZZDBTNkxqNHRsMDlMWjNMcDJuaTg3OXVHemVsL3FmUGZGUkwvbXhQNXQxRy9lRVVzcmE0UHR5cGtuUCsyK0dVSGhFbVcxeTRxWHJjVEFpWDdhNTJWdGEwK1pTdFhwTm1RU0ZwYjYzMGVhM2lwTnNPem9sQU1iTzNzQXNydmsxdlpreGNmRmN2WDhjV28yYW9sZEZ0M3ZqdWtqdWhqdDlmcjk4QzZ5NWNpSnVibTUzdXVpNGVpVUF6dDdCeFFLQlYwR1RzQm5VRHQrK1hFNlF5Y3ZNcnFQUm1SRXVNNDJwdmE4WmJaUE9lQXlxMWl4WWsrVlN0VUZLQVU0WjNhRGhCQ2Z2T2ZBWHdxRll1MmxTNWRXQXBreGFuc2l3SkFoUXo1WUlKUGFuVHQzdUhQbkRtRmhZVHg5K3BUQXdFQ2VQbjFLeFlvVjhmYjJKaW9xaWlOSGp0Q3ZYeitXTDErT1VxbWtUNTgrT2dISjgrZlAvOUc1blowTmY5VXJsVXE2ZGV0R3o1NDlxVjgvL2J2T29hR2hKQ1lhSGx1aFVDajBBbzR4WThiZzcrOVAzcng1OWJaLzl1d1pvMGFOb2tlUEh0U3BVeWZkYzc5Ky9acmV2WHN6ZE9oUVB2dnNzelMzZmZIaUJiNit2Z1FFQkdpWDNiNTltei8vL0pPd3NEQ0Nnb0s0Zi84K1NxV1N1WFBuMHFkUEg2UEhNdForRGFWU3llYk5teWxSb29SSkFWZGlZaUpMbGl5aFljT0dlZ0hYN3QyN2VmbnlaWm9CVjNKeU1pdFdyR0RNbURFNnl4VUtCWmN2WDJianhvM01temN2M2VxYlc3WnM0ZVRKazh5YU5ZdnMyZC9lcVE4UEQyZkNoQW5relpzWGIyL3ZkSi9QKzZSUUtCZ3laQWo5Ky9jSDllL3cvMFhBVmJaS0xWNi9lb2x6cnJlZmh6OHZueUYzM29KYyt2MHdQL21PTWJxdjVvSi85cHBmdGNzTzdmeUY3VDh2Tk9uY0tYdCtVanA1Y0FmRnkxYWljLzl4Mm1YM2IxOW45VHdmYkxPa2Z4TWo5Ykg3ZUZWa2l2ODJjcm5sWjlHVVlSUXVXWTZtN1hxd2U5MFNBUFp2V2NYK0xhdDA5bS9XdmhjdHV3d2dpMk0yWXFJaXVYejZLSHMzTGFkRTJjcE1YYktEck5uMXY2Y2lYanpqeHFYVFhMOTRpaDdESitOZXRMUjIzYWxmZDdKbTRWU1QycTV4NmRSaDdjOWRCM3RUczFGTG85c21LWlVBbUp1L0RRdCtQN1NMMkpob0dyWHFZdkk1bnp5OHcrMXJGd0hEdlk4YW5RZU00L09tYlFGd2NjMUw3OUV6S0ZDNFpMcjdBZXpkdEp5OW01WnJIeHY3SEh4c1B0V0F5OHpUMDNPWFNxWDZNck1iSW9UNFQzRUdhcXRVcXRxZW5wN05MMSsrM0pJUEczU1ZBK29VTEZpUVpzMmFwYnZ4KzNManhnME9IRGlBcTZzcmx5NWRvbE9uVHBRcVZZb0NCUW9BWUd0clM4S2JLbFlOR3paazBxUkpoSVNFTUc3Y09HeHNiQURvMGFQSFB6cDNRRUFBS3BXS29LQWduZVhYcmwwak1qS1NIRGx5OE9USmt6U1BrVGR2WGlaTm1xUjNEQTB6TXpOMjdkcGxjcHR5NXN6SjExOS96Zno1ODhtVkt4Y2xTNVpNYzNzSEJ3ZWFOR25DM0xsemNYZDN4OVUxWTJrMllXRmhYTHAwQ1VkSFI2NWN1Y0wwNmRNcFZxd1lMMSsrQkdEOSt2VjZFMTkvOWRWWEdUcUhLWDcvL1hkaVkyTnAzcnk1enZLNHVEak9uejlQang0OWlJdUwwMWxuYlcydHZWRnc2OVl0QUFvVktvU1hsK0dxNmIxNjZZNFQwUVNlTVRFeDJ1cHRyVnUzNXErLy9tTDc5dTEwN05oUnUrMkdEUnR3Y0hDZ2YvLytSRWRIQTJCdmIvOVBuKzYvOXNVWFgrRHU3czdEaHcvckFtV0JhNW5XR0JOdC8za1J0NjZlWitLOGRkcGVtU2NQNzFDb3VBZWxQYXN6eFgrYjNqN25qdTFuNzZibDJuVlpzanBwMTlYNW9qMVY2elRWMlg1TWoyWjhPMk1wTHJtTjN3elF1SDN0SWc5dTMyQ2c5MXlkbm8rL2Ixd0dJTGRiQWUyeSs3ZXVzOUx2T3pvUEdJZTFqYTEyZVV4VUpKRVI0VHJIZlI0YXhPa2pBVHg5L0lEK0UyYVRwRXprNU1IdFZLdjdCVDFIVEFFZ0pPZ1JrL3EzWWZIMnN6b3BobjRUK3ZINC9tMFVDak11bmpyRWhaTy92dmxzcWxBbHEwaEtTa0tsMHYwejRUdXFCODA3OWFOcHUrN2FjVm1Bd2RjelBla0ZNSUMyVi9ISmc3OHA3ZmtaeWNuSkhONjFuaXExRzJjb3plL1g3V3NCNkQxNkJwVnJOZEl1djNMbU4veS8vNVk1dnh6R0ljWDdyVkUrUmZyaDBvQkxKQ2NuNjMxSGdUcjQ3ZGgzTkhXLzdHQnltejRXbjJUQTlhWm42OHNpN202TTdkK0pZZ1h6WVc5bms5bk5Fa0o4NHFKajR2ajdRU0MrL3V1NSt6RElxMEtGQ2oydVhMbGlQRG4vM1dzTjZvdm45NVU2WjRwV3JWclJxcFY2L0lTWGx4ZTFhdFhTNlRteHRiVWxPVGtacFZLSnU3czd2cjYrakI4L25vc1hMMUt6WmszdGR1bjF1S1QwNU1rVFRlOEFNVEV4MnA5VE02VW5JeUFnZ0NWTGxoaGNkK0hDQmFaTm0yWndYVm9hTm16SW8wZVBtRGR2SG9zV0xjTFMwakxON1R0MTZzVHAwNmVaTTJjT3MyZlBKamc0Mk9CMllXRmhBTnIxdHJhMjFLeFprNW8xYS9MczJUTk9uVHBGMmJKbGRmYXhzN043cjUrUDZPaG9uUUN1ZS9mdTJwOERBZ0k0ZWZJa2NYRngrUHY3NCsvdnI3UHYvUG56S1ZTb0VBQ25UcDJpUm8wYVdMeTVlTjIyYlp2UmxNM0l5RWc2ZCs2c2ZkeTNiMThpSW5Rcnk5MjhlZE5nb0p3eXVFL1pVL2lobVp1YjA3RmpSMmJNbUFIcTMrV1BQdUJxM3FrdkYwOGVZdXZLZVhUc040YTQyQmlDSHQybFVhc3UyTmphNGVTY2l5UmxvazVLbW1ZOGtLRlVNQnRiTzJ4czlWTUZIYlBsd01rNVY3cnQyYk5wR1hueUY2WnM1Vm82eXgvZStaUHN6cmwwMmhFYjg1by9yNXdtOFA0dEJrend3OFZWL1YxeitzZ2VOaStmbzdPL0pxVVFZTnJRVG5RZDRrMWtSRGhPem05N1Z5TmZQc2N1aTRQZWVLNjJQWWNSR3hOTlZxY2NXRm5iWUdsbGpZV2xKZWJtRnBoYldHQm1abzZabVRrS016TVVDZ1VLaFlLN042K3lhUEpRYkd6dHFPZjE5bmZwZmFYUHhjWEdBbkRoeEVFYXQrbEcxS3VYUEE4TjRubG9FR2QvMndla240NFo4dVFoNTQrcjY3MmtycHI0NnVWekxDd3N5ZUtZVmJzc2RhK2RwcWZxeGJPbitFM294N0NwL3Jqa05pMTErZi9CSnhsd3ZVa2paR3ovVGxRb1hUU3pteU9FK0krd3Q3T2hRdW1pak9uWGtkNWpaNk5RS0xvQUh6TGdhZ1hRcUZHajlMYkxWSFoyNmd1cTJOaFlIQndjY0hWMVpmSGl4ZGphMnVwdGE2eG5JeVZOV3BpR3ZiMjl6b1h6bjMvK3liaHg0NWc3ZHk2RkN4Y0cxT09BNHVQanRUMXFIMExIamgzWnZYczN1M2J0b20zYnRtbHVhMlZseGNpUkk3WHRTeXNWTU9YNldyVnFNWHIwNkgvZDFyUmU5eWxUcGhoY25qcEFuakZqaG5ZY1dtaG9LRk9uVGtXbFVyRmp4dzVhdEdpaDAvTVZGaGJHMkxGanRZRm9jbkl5SjA2YytNZFZOdGV1WGF1M0xDRWhnZTdkdXpOdzRNQjB4N3hsbG9ZTkcyb0NybGFBejdzNHBxZW41eXFnUFZEcDh1WExOOS9GTVRYc0hiTFNlY0JZZnZJZFE3bXFueE1YRzRNcU9abFNGYW9CNERleEg5bWRjOU4zN0E4bUg5UFFHQjVOMFFvTlN5dHJ2WjZYUDg0ZTQvYTFpL1FlUFlPbmorL2o0SmdOUjZjY0FOejg0eHpGVXhTREFDanRXWjJXWFFheWFPcHd2aC9aaFQ2amZTbFp2aW9OV25UU1ZnMTgvU3FjTFN2bThTSXNtTzVESnVIaW1oZGxZZ0xlL1ZwamFXVk40UDIvdGNkN2ZPODJPVjMxcDFJclVhNkt6bk5TcVZRa0ppU1FpUEd4YXRtZGM5RnYvQ3hLbHFzS1FLRVNIclQvWmlSZ2VrWEhBUlBtVUw1YUhkcC9NNUpDSlR6UzNEYm1UVFhGd0FkLzgrRDJEUW9VTGFYdFRYdjYrQjVMWm93bVd6b0I3OUdBaldUTGtaTzg3a1VKdkg5YloxM0lrNGU0dU9iVDZhMnJXS01CUlVxVjUvckZVMnhaTVZlN1BFZk9QRGpuenN2eVdlTVkvY05LZ3dWSi9oOTlHczlDWHltQVlnVmxEa0VoeEllWDRydW5kRnJidldPRkFZOENCUXBRdEdqbTNtaEtmYkZ1ckxlcFV5ZjlVc2hObWpSaDRNQ0Iyc2NiTjI3VVdmL1ZWMS9oNStkSG5qeDV0TXVzcmEwSkNURTgzNDVLcFdMVnFsWFVxMWRQRzJ3QkJBVUYwYjkvZjZNOUdrcWxrbmJ0MnFGOE03WWhKVU9wTHFiNCsrKy9VYWxVYk4yNmxhWk5tNmFidmxhOGVISHR6d0VCQVFiVGJEUTlleW1meDhTSkU3bDY5YXIyc2ViOVdMcFVQZDlOeTViR3gzS2s1T1BqUTY1Y2J5K3k0dVBqR1Rac0dBTUdETUREUS9jQ3p0Qjc3T2JtaHBPVE9uMUkwNk4yN05neHdzTENhTmV1SFZtenZyM2JyWG1kTmIxWnYvLytPNjlldmRKSnAyelRKdjNVcUpTTUJZMit2cjRHbDl2YjIrdDkzajYwWXNXS1VhQkFBUjQ5ZWxRV0tBUzhpNG1VdXIvNS82L3k1Y3NYKytPUFArNjhnMk5xZVZhdmoyZjErcXllUDVrOCtRcFN0SFFGYlNuenVsOTBZS1dmTjFmTy9FYUZ6MHdyNG1Nb0JTNWxEeE5BZ1NJbG1URDNGKzNqSktXU1Rjdm1VS0JvS1NyVmJJanZ0OTE0OFN5WWI3NmRqcFcxRFMrZUJlTlJ1V2JxdzFLNFpEbkd6VjdOWE8rQnpKODBpRzlHZlk5TExqZW1qOUFmdHpTaFR3dEFYU2t3SnZvMUhYcVBaTXVLZVNpVmlWaFlXSEw3MmdVS0ZqY2MySmlTMXBkYXlyRkplZklYSms5KzlmZVhzYlJDbFNxWjA0Y0RPQkt3RWRkOEJYRnpWLzhkU0t2a3ZNYXJpQmNBbEsxY2l3UGJWdE4vL0d4dGI5cnBJd0c0dU9iRnJVRGhOSTRBelRyMG9teVZXZ1FIUHVEZzlqVTZCWkh1M2JwR3dXSzZmdzV0N2JOZ2E1OUZMemdEOVpnem40SHQyTDErQ2EyNkRrcTMvZjhQUHRXQXl4bVFORUloUktiSVlxL3RxZm1ReFhxMHZWdVpWU3hESTJXYVdQLysvZlV1M0FFR0R4N01tREZqOUZJR3MyVEpvdlBZVUZCaWEydHI4bGlidlh2M0Vob2F5bmZmcFQ4SlowcVBIejlHcVZReWMrWk1uV3FCMTY5Zk41cHVtSjVUcDA1Um9rUUpYcjE2UlVCQWdORnhVME9HRE9IQmd3ZkEyMTZqME5CUUpreVl3T1RKazlNdFdPSGo0ME55Y2pKcjE2NWw1ODZkYk51bXZrQkxUazVteElnUlZLNWNXZTh6Y3Y3OGVaMkNFZ0M1Y3VYU2VYODA0NjJjbloxTlR2Vk1MVXVXTFBUcTFZc1hMMTdvQkZ4SlNVbkEyNERMVU9yZjl1M2JqYVppeHNYRjZiMHZXN1pzMFhrOGJkbzBjdVRJWWZRR3dNZEFvVkRRc0dGRGxpOWZEdXJmNlRucDdHS0s1N3o1TGpJek0vdXRmUG55ZGQ5MTBOV3gzeGdtRFdqRFgzK2NvK2VJdDJsaTFlbzI0OWkrTFd4YU9vdlNucDloWlozK2RWbnFJZ2lhb2hWUmtSRThmWHlQMmszMGd4ZHpDd3R5NXNsSGk2LzdvMUFvR1BUZFBKYk5tc0M4N3diaTRwb1Bld2RIeWxmOTNPRDVjdWJKejVoWksxazJhendGaTVVaGEzWm5XbmNielBhZkYxSzVkbU5hZFIxSVFud2NDM3lHNEpxL0VEVWFOS2RTellhWW1adXhhZGxzL2poN2pHSmxLbkxqOG1rR1RaeHI4QnhnK2x4V0YwNGNaTmtzNHoyN2hvNXgrL29sTmkrZlEzaFlNQjIrR1VudHBxMTFlcFBTOHp3a0NHc2JXNXEyNjRIdnFCN2N2WG1WSWlYTHFTc25IdGhPa3piZDBqMUd0dXd1Wk12dVFxNDhCZGl5WWk0M3I1Nm5WUG1xaEllRjhQanVMUnExL05yazl1VEk2Y3FYSGZ1d2ZmVkNQcXYzNWY5TkpjSzBmS29CbHhCQy9OYzBBOUl0cy8waHBMNFlUMzNoRHVEbzZJaU5qWTEyK2JScDA2aFZxeGFmZjY1N1VUUmx5aFF1WExpZ3N5ejFCYk94WHFvblQ1N3c4ODgvTTN6NGNHeHRiWW1Nak5TdTB4UkpTTGtNMUFVckZBb0ZEeDQ4d01IQlFhL0FoYTJ0clRZbE1pUGk0dUk0ZWZJa1hidDJ4Y0xDZ2pWcjF0Q3laVXVES1kwK1BqNG9sVXFkZ2hDNWN1V2lTSkVpZlAvOTk4eVpNeWZOVkVoTjBITHBrdnJDVlRQdUtTNHV6bWpWUTgzeTkxMm12M0xseWdRR0JqSjQ4R0RHamgxTHRXcnExRE5Od0dWcGFjbjU4K2NKRFEzVjdwT2NyQzRva0ZhN2JHeHNHRFpzR1BBbVpTc3hVYWMzOE5XclY5eTRjWU14WThhazJVT1prSkNRNlhQWHBRaTRtdkZ1QXE1b3dObk56WTJnb0NDMzl4RjBPV2JMVHFrS24zSGh4RUc5dVpuYTloekd6TkU5K1czUEpocWJjT0Z1VEd4MEZKdVd6U0UwNkRIdGVnM1hXOTkzaks5MmpKWkQxdXdNbS9JalA4K2Z6Sm1qZTJqV3ZxZkJFdWthMmJLN01HckdNZ0RPbnpqQWpqVS8wcVJ0ZDIzdnlrKytvM0hNbG9OK1kyZGlabTZPcmIzNnhsRDVxblU0dUgwTmQvNjhRaGJIYkpSOGswcHBTT3EwU0dNaXdzTk0yaTZsT2VQN1VLNUtiVVpNVzRLOVE4YW5md2k4Znh1M0FrVW9WS0lzSmN0WFpkMlAweG52OXdzNzFpd0NsWXBhalZzYjNDOHhJWUhyRjA3cExITnh6VXZSTXA0YzNybU9VdVdyY3ZMWEhWamIybEkyZzNPc05XelJHY2VzMlQrSllBc2s0QkpDaUUrQkFuV0ZRc3FWSzVmSlRkRVhFaExDdzRjUHVYZnZIaFVyVnFSTW1USTRPenRyQ3o3czI3ZVBDeGN1R0V3Wkd6MTZ0UFppSE42bUZNYkZ4ZUhtNW9hMXRlSDVhbUpqWTVrK2ZUcHhjWEhrejUrZlU2ZE80ZWZucDdkZHlrSUxBS3RXcmNMWjJabjc5Ky9qNHVKaXNLSmg0Y0tGVVNxVjJzREdGSHYzN2tXbFVsRzNibDBzTFMzWnNHRURPM2JzMEttYXA1RzZwMGxqOE9EQkRCbzBpSVVMRnpKcTFLZzB6M2ZuemgwQ0F3TUJXTGx5SlIwN2RxUjkrL2JwdGxQei9OK0ZOeFA1NnNtWEx4OGRPblRBejg4UFB6OC84dWJOcTAwcHRMUzBaUHYyN1hUdDJwVUZDeFlBYjRPeDVPVGtkTWYwYmR1MmpidDM3K3FWa3RmNC9udjllYU5TeTh6Q0dRRGx5NWZYL0ZnTzllLzJPNWtFZWU3Y3VjeWNPWk9MRnkrKzg2RHJ5WU8vdVhUcUVGa2NzN0ZoeVErVUtGc1pld2QxRDJhUmt1WG9QMzYyd1pTK2pQQ29YSk5CM25PMTFTZFRTejFYbENvNW1TY1A3MkR2NEVpajFvWS9pNGJreVYrWWIwWk4xMWJaQ3dsNnhPWFRSL2w2NEFUMmIxbkY0M3UzR09Lai9tdzJhUGsxTTBaMjVkR2R2K2pZZDNTYXdYenF0RWhUUGJyemw4RVV4OVN1bmovQjhFN0cwelkxUFllcDB4dFZxbVN1WC9xZEdnM1VZeXJiOVJyT3RHR2RtVHV4SDNkdlhxVmRyK0U2UVp5bWhQeSt6U3U1ZnZFVXNkR3Y5YzdsOVZWdi9DYjI1L2krclJ6ZXVaNjZYN2JYcVFScENqTnpjejZyLzdiWXVMSDMvZitGQkZ4Q0NQR1JxVktsU2c2bFVua0x1T3JvNk5qazJMRmorZ09KZE9VR3NydTV1ZW1sNUdXRzA2ZFBjKy9lUGU3Y1VWL0xUWjQ4R1FzTEMvTG56Nis5bU15VEp3K0JnWUZjdTNhTlpjdVcwYlZyVjRQbDBnMzE1TmphMnVMdjc0Kzd1enREaHVoZnhDUW1Kakp0MmpTZFA5QzFhOWZXNmQwSkNncGkyTEJoZW1sbm1nRHUvdjM3M0w5LzMyajYyZXJWcThtUkkwZDZMd1dnbmxkcisvYnROR3ZXVEpzSzJhRkRCMWF0V2tYRGhnMU5EbkRzN2UwWk9uUW9TNVlzU1hjaTQ3MTc5MUttVEJsdTNMaEJXRmdZYytiTVlmZnUzVHE5UkY1ZVhtbFdnalQyM0kwVnpVak56ODlQbXpZWUhCek14SWtUdGV1Kyt1b3JMbCsraksrdkwzNStmam85WE8zYXRjUFQwMU1iY01YRnhlbjBPZ1VFQk5DaVJRdHQybUdMRmkzWXZuMjdkbXhheVpJbHRXbVVBQmN2WHNUWDE1ZlJvMGRUcFVvVms5cWVtYkpreVVLZVBIbDQrdlJwRGlBWFlIaUFZZ2JaMnRveWI5NDhoZzBiOWs2RExtVmlBaXY5dmlPWFd3RUdUdlJqNnRCT3JGczhnejVqM282Vk0zWDhsckdDRUliR1FQMjQ3VXlheDlxOGZBNkI5Mi96emFqcDJObWJOdjhXcUF0VzNQempIR3NXVGlYa3lVT0NBOVhENkxhdW5FdUJJaVZ4TC9aMnN1MDgrUXVTTmJzemtTL0Q4YXllOXZ4Ky96U2xNRStCSXVtV2cvK3VmeHVhdHV2QlovWFNudzFwaU04QzdieHB6cm5kdUhIeE5KRXZYMUNwcGpvN0lxOTdVWnEwNmNhK3pTdHhjeTlDL2VhNlk4Q3VYMVQzYUYwNGVaRGFqVnZqV2IwK2N5YjAxZG1tUkxrcWZGYnZTOWI1enlCYmRoZWF0djFuMDN5RVB3OGxQQ3dFR3h0Ykh0MVRUeE5obGNIQTdXTWhBWmNRUW54a2twT1RQVkNQdWFqLzZ0V3JuK3ZVcWRNdG5hRExBM1NMTEdTbUZTdFdFQjhmVDVreTZndVRjZVBHVWJseVpaM3hOd1VMRnVUWFgzL2w0TUdEMUsxYk44TUZFZnIzNzgrb1VhTm8zYnExWHNCdzllcFY3dCsveit6WnMrblhyeCtnTHRxUXNoUzZKckF5bHByM3BsS2NuaHMzYmpCdTNEaWRjVjNwV2JGQ1hhZ3laV1hDUm8wYXNXZlBIbjc4OFVjbVRacGs4ckhLbHkvUG9rV0wwdXhkQ3c0TzV0aXhZNHdlUFpvYk4yNHdjdVJJbGkxYlJreE1qRjQ1K1BqNGVKMjVzRksrSHYrMmFJYXpzN08yYUlabTNqVU5oVUxCc0dIRFdMZHVIUWtKQ2RyMWxwYVdWS3lvZTlFZEdSbVpvUnNKQ29WQ0c2RGR2SG1UZWZQbVVicDBhU3BWcXFSTlR6VEV3c0lpUTcyVzcxUHg0c1Y1K3ZRcHFIKzMzMG5BQmU4bjZGcm43OHZUd1B1TTlsMU96ano1YWZGMWZ6WXY5Nk5pelFaVXJORWdROGZLeUR4VEZtbE1yUkN3WVNtLzdkMU16VVl0cVZLN1NZYmFFQlVad1lHdHE4bFhxRGlGUzVTbGJPVmFiUDk1SWZNM0hkY1pGNVVRSDRmLzlHK0ppWHFOdllNamF4ZE5ZNkMzbjlHeFUvK2tjQWFBcFpXVlNZR2Fnd25wZDNueUZ5WjNYbmR0d0tWU3FkaTlmZ2xGU3BVblh5SDEzNC9YcjhLNTlQc1JBSUlESC9ESDJXTjRWcStuUFVhaDRoNTRWSzVKdTU3RHlaM1gzV0JWeWNTRUJCSVMxTjhyeWFwa0h0KzdSZkd5bFF5MjZjVXo5WlFXaG9vQ0JUMjR3OElwUTdXUDdSMnlVdG96N2NuZ1AxWWZ4emVMRUVJSWd4UUtSYWRYcjE2UlR0RGxBV1I2ZFVLTk9YUG1rQzJidWtxWmw1Y1grZlBuMXl0MllHMXRUYmRSRmJNQUFDQUFTVVJCVkZCUUVIWHExR0hRSVBVNGlYdjM3dUhtNXFaejBhOFphNVZTYkd3c2VmTGtZZHEwYVRnNU9SSDdaZzRaalVxVktqRjc5dXgwaTB2OEV6RXhNZGpZMkpnOHp1ZklrU01jT1hLRWI3LzlWaWRJczdDd1lNQ0FBWXdmUDU3dDI3ZlR1clhoTVJLR0pDWW1vbFFxc2JhMjVzR0RCM3BCNDdKbHk2aGF0U3BGaWhUUm5xdC8vLzZjT0hHQ1diTm02V3lyR2Zla29VbW5XN0ZpQmRtelo5Y0pRTklxbXFIWlBpUGMzTnkwSmV3VEVoS3dzTEF3T0U3cjJiTm5PcjJKN2RxMUl6azVtWGJ0MmdIcUN6VkRCVWpPbkRtRG41OGZMaTR1M0xoeFE3dTlNUjA3ZGpSWU9UTXpGQzFhbEx0MzcrTGs1TFRHMHRMeXhiODVsa3FsS3BEeXNiR2c2NThjZTljNmYzNC90SXMyM1lkUXFJUjZ2cmQ2WGgyNWNPSWdZY0dHSnhpUGpZazJHcFQ4Mi9FNlNVb2xHMzc2Z1JNSHRsT3U2dWQ4UFNEajB3cmt6Sk9mT2I4YzFqNE9lZktRN1Q4djFHbHorUE5RbG53L2lpY1A3OUIvL0d5c2JXeVk1ejJRbitkUG9ldGdiOHdNekhPWHNtY3BMZGN2bkdMTFN1UEZOMUxUOU9TYk12YlM1OGZOT285LzNiR1d4L2R1TWNwM09hQWVaelovMG1EQ1FwN1EvcHNSSE5xNWpxVS9qS0g5TnlPMTg0RTVPdVZnOEhmempaN2p5Y003ckp6anpiUGdRSHFPbU1xcFgzY3laMEpmS3RkdXpKZGY5Y1kxWDBIdHRuK2NPOGJPdFQ5aVlXSEplbjlmT3ZVZnF4TjBGUzFkZ1dGVGZrU2xVbUZ1Yms3K3dpWDBVa2YvWDBqQUpZUVFIeWtyS3lzc0xTMkpqbzVPTCtncUF4OVBENWNtMkRJa1BEeWMxYXRYYyt6WU1heXNyQ2hkdXJUMkQreTZkZXNvVXFTSXprV3ZvUXZwRVNORzZEd3VXTENnM3R4VDd5UFlBb2lLaXRMMjJxVG53b1VMTEZxMGlDWk5tdWdWQXdFb1U2WU1iZHEwWWZYcTFUZzVPVkczN3R0cjNxQWc5UUQ3eE1SRXZmMU9uejdOdkhuenRJOVR6bWNGa0Q5L2ZyeTh2SFRHdm9FNnJiSjI3YmNEMTlOS0tjeVpNNmZlc3JSa2RQdlVZbU5qalk3SHUzdjNMdTd1N3RySFc3WnNvVVdMRnRwMDBCWXRXckJ4NDBadFNtRkNRZ0pyMXF4aDkrN2RORzNhbEI0OWV1Z0VwY0hCd2ZUcDA0ZWRPM2RtNmdUaGFTbGV2RGdYTDE0RXlLMVNxWEwvMitPWm01dnJCUHlHZ2k2VlNyVTlJd1ZUYnY1eGpyMGJsMU96WVV1ZFloaG1abVk2OHljOXVIMkRQODRkdzlZdUM0bUpDUnpidTlsZ1lMWFN6NXVWZnVsUFRHNU1jT0FEbHMwY3g1T0hkNmpWdUJXZCs0OHpHUGlZSWo0dUZqTXpNeXdzTFFsODhMZTI0SWFtOVBxV0ZYTXhNemRuMkpSRkZDdWo3cEh0TjM0V1AvbU80Y1d6cDNRYk9ra3Z1SExPNVdZMG9MeDE3UUlPams2WW1adHg3OVpWYlZsOVkrN2Z2azVjVERRMnRuYUVCRDBDd01iT3RNcXQybk5lUGMrdXRZdXArMlVIaXBRcXo3VUxKMWsxOXp1VWlZbjBIeitiY2xWcVUrR3plaXlhTXBTTlMyZHgvZUlwT3ZRWlJXNjNBZ2FQRnhVWndkNU55L2x0NzJaeXU3a3ozbThOZWZJWHBzcm5UVGkwWXkxN05pN2o0c2xmS1ZtdUN2VmJkTWJld1pGbE04ZFJyZTRYZk42c0hRdDhCdkg0M2kwK2I5YVd2QVdLWUp2RkFYTnpDL0lVS0t5ZUpOcmNuS1NrSk1LZmg2Sk1pQ2NoSVo3RWhBUzljdk1mS3dtNC9rTVNFcFhFeE1hUnpWRTNOU05acGVKMVZBeFpIVEwyeS9vcGU5K1Z1b1F3aFllSEI0TUhEMmJnd0lIcEJWMnVnTTZjUlIrYmlJZ0lkdTNhUlVCQUFLNnVyc3lZTVlPYk4yK3laY3NXNnRTcGc0Mk5EVUZCUWRTdnJ6c093dFFDQm9hS1cyZ29sVXFlUDMrdTF4NUFiem1RNXBpcTFMMHR4aHc4ZUJCL2YzODhQVDIxYVkyR2RPblNoUWNQSGpCMzdseUNnb0xvMEtFRDU4NmRZOEdDQlZTdFdwVnAwNlpweHpUbHlKRURjM056YXRhc1NZa1NKVkNwVkdUSmtvVnMyYkpwSy9NbEpTWFJ2WHQzYlZzems3R2lHWWFFaDRjYnJmNTQ5dXhaZzhWRmpEbDY5Q2gzNzk1bHpwdzVIMDJ2YjBhbG5HZHU4K2JOYVd4cEdpY25KNzAwMk5SQmwwS2g2SjZSWTVZb1Y1bDJ2WVlibk9jcDVXUzFLbFV5KzdlczBqN09tU2MvWHc4WXA3ZFBteDVES1pmQlNuWXAwL1NzYld5SmpZbW14N0RKT3NVVy9va3pSL2V3M3YvdEdMUUdMZFRGZGZadFhzbXVYL3p4cUZTRExvTzl5WmJkUmJ0TjJjcTFHUDNEQ3BiTkdzKzVZL3Y1b3NNM0pwOXY4M0kvbmp4UVQ2S2NJNmNybmZ2cnZ6NHAvWEgyR0FlMnJ0WStkbkhOYTdUc3ZTRXFsWW9kYXhaUnNJUUhiWHNPNDk3TnF5eWFNZ3kzQW9YcE04WVgxM3lGdEcwWk4yY05HNWZPNHVLcFF5VEV4Um85NXVrakFadzh1QU92ci9yUXVHMDNMQ3pVV1ExbVptWTBidE9OYW5XL1lQL1dWWno5YlIvMkRvN1kybVdoY0lseWRCazBFWE1MQ3lZdDJzeWhuYjl3ZU9jdnZIeitqSVQ0T0pLU2xHa1d5OGlaSnovVGZ0cGg4dlBPVEJKd21laTNNMWQ0RVJGSjI2YW1mNkNOK2JMbk9JYjFha3VER21uUEZ2Nzd4ZXRNVzdpVzFYUEdrY3ZadER1cWFUbDQvRHcrODFaemFjOVNuZVZoTHlMNHN1YzRMdXhPZjI2Wnc2Y3VjZnJTRFlaLzB3NEhlLzAvamxmK3ZNT3BpOWNaM0MzdDlKaWYxZ2ZRNGN1NmVzRWZRRkRvYzY3ZnZFKzlHcDVZV1dic0k3b3g0Q2o3ajUxaitRK2pzRFF4Ri8vaytXdFU5Q2lHbmEzNkR1aTFXL2Z4bWJ1S3hkT0drOXRGTjBWbVk4QlJxcFFyU2FIOHhpOXM5eDQ5eTh5Zk52RGJocms2WGVQWGI5MW4wS1Q1cko0OWxvTDVNbjVoZlB0K0lOdjJINmR2cCtaa3orYkF0VnYzS1ZjeTdZa0lJNk5pK0huYkFmcDJhbTd3dFh6NTZqWExOdXloWCtmbU9LWUt1Sk5WS2lKZjY2ZHpwY1hPMWliRDc1bEltNGVIQnovKytHTjZRVmRXSU0waUNoOVNhR2dva1pHUjJsUS9HeHNiVnF4WXdkMjdkeGt3WUFCMTZ0VEJ6TXlNb2tXTGN2VG9VV2JPbkVubnpwMEpEZzdXNmFWN1YvTWxQWDc4V0MrVlRxTkhELzNCM0pvZ0x6UTBsSkNRRUxKa3lZS1ZsUlhQbmoxai8vNzkxS3RYVDIrZmxEWnYzc3phdFd1cFhiczJ3NGNQVDdNWHhjek1qUEhqeHpOanhndzJiZHFFUXFIZzhlUEh0RzNibHZidDIzUGh3Z1UyYmRyRTRzV0x0V2sxS2YrcFZDb1NFaEswUFdGMTY5YlY2d0VFZFJHUW9VT0g2aTAzOUJxL3F5cDlQL3p3Zy9ZekdSb2FpbytQajNiZEgzLzhBWUNkblIweE1USHMyYk5IcHhkTDQ5S2xTN3g4K1pLcVZhdW1lUzVOZVg4ek16TWFOMjVNa3licWNUdHBWVFUwTkFGMGtTSkZtRHZYOUhTdTl5VmxjSlJ5d3U1M0xWWFFaZnJBUkVDaE1LT2hDWE1yRlNwUmxwOTJYM3h6SXhPRDZZUjl4LzVBd1dKbHlPNlNzYzY4QVJQbVVLQ0l1dGhPZHBmY1RGKzYwNlJlcmRFL3JDQkhUdU4vaDJzMGFFRzVLclZKVGs3R3h0WmVXNld2V2Z1ZUZQZW9SSkZTNVEzdVY2QklTYjVic0VHdkRaTVdiY1k1dC9GZTkrOFdiQ0E1T2RubzY1TmFremJkcUY3ZkM1VXFHWVdaT1RsejU4MVFiNTVDb1dDZzl6eXNyS3l4c0xDa2NNbHlESjYwZ0pMbHEyZ0RKUTByYXh1NkR2YW1UZmNoMnNxVEtUbm5kbVBTb3Mza3lWK0lhblcvd0RHYjRkVGlyTm1kK2FyUEtOcjFISzROeUlkT1hxVDlPVnQyRjlyMUhBNDlkVXYrSnltVktKV0pKQ2Nsb1RBencwenp6OXppSDA5Q254bmt5Z2g0K01UNGVOUmN6azdZMmxpelplOHhMQzB0MGd5NEtuN1pSK2R4OW15T0hQcGx0dDUyd2M5ZUVCc2JuMjY3QW9QRGVQWWlBaWNEUVVsbXllZnF3dVViZCtnd2NESlRSL2Frb3NmYmk2TXRlNDh4WjlsbXFsY3NUV3hjUExZMmh0TkRBSmF1RDZCeDdjb0dBNjU5UjgveTg3YUROS2lwSDVDcVZDcGVwUkVFNUhOMTRjYnRCeXpic0lkT0xZd1AxazE1M3JVN0RyRmwzM0htVFJxRW1VSkJVWGMza3BLVG1UQnJPY3QrR0lYWm01NnU0K2V1TXV1bmpUU3RVNVZwMzZybngwbFdxWWlMMXgwTUhoMFRTMVIwTERHeDhaaVp2LzB5aUltTlV5K1BpeWNtVHZmOXQwdmp0ZElJQ1F0bjIvNFRmT1ZWbjRkUGd1azMzbzhPWHZVWThVMDdvMTg2aVlsSzloMDl5NTBIUWZoTkhJQ0Z4ZHN2NU5pNGVJWlAvWkZuejEvU3RVMWp2WUFyN0VVRXpib2JMcTFzek5TUlBXbFdWM2Nla25vZGg2ZjVuaG1TK3FhQVJ1cmZzWC9TdHEzN2p6UGp4M1gvNkJqakJuWitKemRkTXNxRW9Dc3I2RThhbkZrZVBuekk5T25UQWFoV3JSck96czRNSGp3WVMwdExuWjVqS3lzcmZIeDhtRDU5T3NPR0RhTnExYW82dlVzelpzd2dkMjdUTHNCQ1FrSVlOODd3WGVGQ2hRcjlveURpNWN1WGVIdDc2NHlScUZDaFFyb0ZQaG8zYm95OXZUMWZmUEdGU2VleHNyTEMyOXViSTBlT1VMZHVYZUxpNHJUdlplWEtsYWxjdVRLSmlZbThldldLK1BoNGxFb2xTVWxKS0pWS0ZBcUY5Z0xFM054Y3AvZk56TXhNKzdoZ3dZSjZGUm5mTjFkWFY2UHBseWRPbk9EUW9VUGF4MjV1Ym5UcnBqOUhVMFJFQk0yYk44Zkd4a2FuOEVhclZxMjBQemR2M3B4ZXZYcFJ1WEpsdmFJWEd6ZHV6RkNiUDVZVXd3LzV1NndKdWhvM2JteHd6T1M3b0ZBbzBzd2F5V2h4RFkzeTFlcm9QRFkxNkRBV01HbFlXbG5oNUp4TGI3bENZWmJ1dm9ZbWQzWXJrSDdRbkpIZ3dTNkw0NzhleTVRNk1QS29WQ1BON1EwRld3QVdGcGJhNTJjczJFb3BaZStudVFrM3hzMHRMRXphN21QMy8vOE0zb0UyL2I0enVtN2g1S0ZVOGlqRzFadjNhUGRGSFlQQm1WdHVaMjF2eWdLZkliamxkbWJtVHh0NUhSV05TcVVpS2thL0N6WXVQb0hYMFRFNnk3TFkyZXA4SVlXRlIyQnZaOFByNkZpSU50Nk5tMW9XZTF1ZUJEK2ovY0RKQnRjYnUyaE52ZnpMK3A4eGVYZ1BuZWRzYlczRnRHOTdNZk9uallSSHZOYXVpMDlJWk5XV0E3UnVVb3YyWDlZbDlQbEw3VDVPV1IzSTZtQ3Y5OW9GaGFoVGVmTGtjdWJVaFd0czNYZWNoWk9IY3VMOFZUekxGTlVKRGpSZXZZNm1maWY5dTdlcHJkaTBqeFdiOWhsZG4vS0NmdUxnTHJRZjRNT3lEWHZvMjhrTFd4dHJ2QWQzcGUvNE9leis5WGRhTnE3SjN3K2VNSEhXY2lwNkZPZTdvVzh2Q203ZGZVeVg0ZE1ObnVQekR2cDNrd0c2RHRlZkI4WllnSkdTcHVjb0tUbUppaDdGbVRHbUR4Tm5yeUFxSmhhZllkMjEyejBQZjZYem1ldmZwUVd6bG16azVJVnJPajFyTjI0LzRFRmdNTk5HOWlJdVBrSDcvcmpuMWIzQW5UTnhBT1ZMRlVtM2ZjYmVsNS85eHBHVXBLNE10dnZRNy95ODdTRHJGM2hqYmFWZllXcjV4cjFjdTNVL3pmUDA3ZVJGbzlxVjlaYjNuK0JIdFFxbDZkYTJzY0g5WExMcjVzUnZXMkphYVd1TnRMNG4wdUxwNmJrb28vdW9WS282cVplbEUzUmxCVEpVT2U5OXFscTFxclprdCtZN3pWaVJpWnc1Y3pKdjNqeGV2SGloRXl4MDdOaVIvUG56bTl4cloyMXR6ZGRmNjk5dG56MTc5ajhlWDFTaVJBbDI3OTZ0RFhETXpjMk5WckZidDI2ZDlpSTVhOWFzSmdkYkdtWm1adHBKcXcxZGJGdGFXbVo0Zml4bloyZFdyMTROcU4rSHRDWkxOb1dOalkxSmdhdWRuUjJyVnEzU0djdVhOMjllblgySERCbEN2Mzc5U0VoSVFLRlFhTXZscDdSdTNUcWR6N1NWbFJVN2QrNEUwS1pOQXZUcTFVdG5rdWlVREIzMy84R0gvbDBPQ3d2VHpvVW1oSGozSk9CNlk5dVNLWG9YbWtsSnlaaWJtM0h5L0RYaTRoTll1LzFYMW03L05jMTkzWEk3azk4dEY3ZnVQcUpUaXdhRVI3eW1VWmR2OWZieDlWK1ByLzk2bldWSDF2dnA5THlFdllnZ09pYk80UDVwOFJuV25TWjFxdWhkVVA1MjVncUxmdDZodC94RlJDVDl4dnV4WmJHUHp2SXNkdXE1RG94ZGFJNzlRVDlJMkxUbk56YnQrVTFuV2YrdlcvRE5WMS9vSFVjemNhRC85QkhNV0x5ZWpzM3JFUlQ2bkwvdVBLSkh1Nlo2QVZvMnh5eGtkYkRueVBxM2s1Zkd4c1V6ZStrbXpsKzlSWitPWC9KbC9jOTBndGJYMFRGczIzK0NqczNyRzd6QUI4aWZKeWNqdm1sSDJSVHBlWlhLRnNmUGV5RFZLNm9IWTlyYldsTzlVaGttRGUybWt6SlhyR0JlOXEzK1FlZDRCNCtmWi82cWJleFpPVVBuanRWZmR4N3k3WFIvL0tlUG9JQ2I3cDJ6dEhwWk5WNUVxRk5tSGdXRlltbGhRUkYzTjRiMGFJMWJiaGNlUGdraHQwdDJiS3l0bUxkeUsvdVBuZFBiLzl2cC9nYVBPMnlLYmp5UU92aHpzTGMxMkJOcHFueXVieTkyTldtYlJkM2Q5TzdtSlNxVm5MbjhKNTFicG4ybk03dVRvOTd2NnFNbklUeDdFY0hYclJyb3JUUEcwSGFCd2Mvb05tSUdSemU4MDVTaWdSbmRRZE9qa2pwSVNTUG8rcWg2dU1DMGlsa3B0MDBkVEdTMFdweURnd01kT25UUVcvNHVDb21ZVWk3OFkwbm4vQmdZZWo4TnNiS3lTclBhbzZIWDlHUHBnWHJmUHVUdjh1UEhqK25idHkveDhlbG4zZ2doL2hrSnVGSTRkZUU2VmNxVndNcktrbHYzSGpOczhpSis5aHZIcnljdlVyRk1NWmI2ZnN1OVIwSGt5NU1MSzBzTEFnNmY1dnZGNjhpWmFuelZ6VHNQZWZVNm1qclZ5dU9VellGZjErcW1GVGJxOGkzZjl1bEFvMXE2ZCtsVEY2MElleEZCeFRMRm1PTTlJRVBQdzhiYUNrc0xDNzBMeW1JRjgxR3VWQkhjOCtibXR6Tlg4Sm0zbXIwcmZjbnFZRStGTjhzTlNhdjM1ZVQ1YXd5YnNvaWR5NmJwWEZpbmQ1eUtYL1poMjVJcDVIZkx4YkRKaXloWHNqQTkyalZseWJyZEFLemFzcDlWVy9icjdOK3JRek1HZEdsSk5zY3NSRWJGY1BUM3l5emZ0SmZLWlV1dzQ2ZXBPR2ZYNys1KzlpS0MweGR2Y09yQ2RTYVA2RUhwb3U3YWRUc1BubUxxd2pWcHRqbTF3NmN1YVgvMkh0eVZsbzFyYXNmWGJkN3pHMDNyVnFWVVVYY2ExYXBNTHBmczJuUkVnTGk0ZUJyVnFrd0J0MXg2WS9JeWtpbzNac1pQQnBjdm5qYWNxdVZMTXUzYlh0cVV4NVF1WHJ0TjMvRnpXT0F6aEJxVnloZzRnbUhCWWVFbUJZU21pSWxWbDVWK0VSR3AxK04wOVBRVklxTmk4R3BRM2FSalBYd1NvaGZFRyt2Vk5hVUhFZFEzV1RLYS9waWUxTlh6TXFKNmRmM1h3bERRQmRnQ1JxdThDU0grdjZUc2pkeTBhZE8vUGw2ZVBIbW9WYXVXM25KTnNQWHMyVE5VS3RWRGhVTGgvcTlQSm9UUUl3SFhHd21KU21ZdjNVVDltcDRNN3RhYXRUdCt4U1ZIVnV4c3JUbnkreVhHRHVpRVVwbEUrNEdUMmVvL21ZTDVYRGw2K2dyVlBVdnJqYjg1Y2Y0YWVWMWRLT0t1SGlDWncwbi9MbDBXTzF1RHkxTUtDMzlGeVNJRkRCYW55TkJ6UzFBUHBxNWN0amlWeXhZbklTR1IrSVJFb3FKalNVaE1KSXVkTFl1bUROVnVaMlptcHBmT1oreUNPL1NGT25Vd0tPUzVObTBzSlUwNllXUlVET0Z2ZW1nMGdrS2VFM0Q0TkE4Q256SjdmSDhTbFVsc1AzQ1NMK3BWWThxSW5vQzY1NkpOLzBtYzNiRllwMDM5SnZoeCs5NWp6QlFLRHAyNnlLOG5MNkJTcVZBQnFtUVZTVWxKSktlcWJOUGpXMS82ZFc1TzkzWk5kUUtoakthV2dYNnZYMGhZT1BOV2JtWDlyaVA0ZVE5a3hwamV4TVRGOHl4RmFpVkEzODVleE1iRmExL1AvRzY1TUZNb1RBb0lOQUhHb2lsRCtjd3o3VEtvYVFWd21wNUZRNzV1MVpEaHZYVG5xcG5rdDhySTFvWmR1dkUzb1dIaE5LeFZTYTl3eWFzb2RUQ3ovY0JKK25iU0hjeSsvY0FKYWxieTBBdkUwcFBXK3hjVThqek41L3NoR09wMStiZFNCMTFtWm1hSnljbkpackd4c1I5TldxRVE0cCtMaVhrNzVHRG16Sm52NUppN2R1M1NtUUlnWmJBRi9LWlFLTTRBR1orNFN1aFJxVlNva3BQL2NWbjYvNUtveUFoc2JPMjBwZmMvVlJKd3ZXRmxhY0c0Z1owWlBHaytwWXE0OCt1SmkvaU82Y08yL1Nld3RyS2tZYzFLMmd0NFN3c0xZbUxqT0h2bFR5WU02cUozckpNWHJsT3Z1dWUvYmxOWWVBVFZIRXJwRlZoSWk2MjFsVTRxVDB4Y1BMWGFEamE2ZmNPdjlkTVZQL01zemFJcHV1T1AwaHUvTXRCN25zSGxtblRDUFVkT00yZVpibW5ibEJmQ25ZWk93M3RJVjhJaklzbVo0MjN2ei9PSVNCeXkyT2tGZ01ONnRpVTZKcFljVGxteHNiYkMyc29TU3dzTExDek1zVEEzeDl6Y0RITXpNOHpNRk5yQnVsZi91c3ZReVl1d3M3WGhLNiszVmNaTVRVRkxTMjZYN0t5ZE81NlIwL3pwTWNxWGxUTkhFeGdjeHNocGk5UGM3L1QySDQybU9xYW1TZkdNTW1FOFgrb2dKQ2drakNFK0Mrblp2aGxmMUt0bVpDL2RYbGJONTJqcGpKRTZ4VkdNK2V2T0kvTG1kdWJIdFR2WmZmaTB3U3FjTHlOZUErcmV3SzZ0RytrVVZybDAvVzlVS3BVMldMU3l0T0RNanJSZlAvaDM3NStwNHhrRFZzejR4K2Q0WHpSQlYvLysvYkd3c0xCTVNFZ2dNakx5UHh0d0pTUWtFQnNiUzlhc1dRa01ER1R2M3IzMDY5ZnYvMjZLaDhlUEgzUDY5R21EODQ4WkVoVVZwVTAvVXlxVkhEMTZsSVlORytvOTU0aUlpRFRuUndOMUtYczNOemZLbEZIM2dEOTc5a3h2OHVOMzdjU0pFemc0T0ZDaFFnV2Q1YmR2MytieDQ4ZmFjVzMvVm5oNE9ObXlaVE81TU1Helo4OXdjWEhKdE05T1pHUWtEeDQ4d05IUjhYV09IRGt5bG9xaGJ5RG9wdm1tRHJhVVNxV1hoWVhGcUg5NUhwTzhmaFhPcTVjdmNDdFFoUEN3NERTM3paWTlwMGtGRXdMVy8wVEFocVVzRGJpVTdyWWFEMjdmWU1zS1A5cjBHRXJoa3VWMDFzWEZSRE43ZkIrYXRlK0paL1g2Um81ZzNMbGorMW5wNTgyU25lZi9WZEMxYi9NS0xwNDZ6SGNMTm1Sb3Y1ZlBRNG1QaTlXWjl5c3VKcHJZbUNpRHhVQXlJaTQyaGtNN2Y2RldvNVpreTJFOHN5a3hJWUdqZXpiU3NPWFhPcjkzd1lFUENBdDVna2VsbWlnVUNrWjByay8zWVQ1VXIyKzhvdWluUUFLdUZLcVdMMG5EbXBVWTYvc1RoUXJrb1Y3MUNxelovaXRkM2x3WWF0S2hvbVBqU0ZhcHFGUzJPTFdybHRNN2pyMnROVGZ2cWllaU0zWkI1ek52TlQ3elZ1c3NXemg1cUhiTUVFQk1iRHdiZGg5aHcrNGpKaitINDV2bWs4WGVWbS81aEVGZlU2M0MyMk9mT0hlVldVczNzdFYvTXRZcGN1am5MTnRFZklMK1JKdkdlbUJNVFNuczFLS0J0bXBnZU1ScjVxM2NRdkN6RjB3YTJwMjhyaTRrSkNwcDNWZGRTT0h2QjRIYS9XN2ZlMnp3dUZYS2xkRHBkVk9wVkNRa0pwSmdZSkpRalZ3dTJaazF2aDlWeTZ0THlIcVVMTVRJM3UwQjAxUDY1a3djUUoxcTVSblp1ejBlSmRYelZQeDI1Z29WUFlwVHVJQWJQL3VOWTkzT1E3am5kU1V3T0F6UUg1c0hzSFhmY1dZdDNhZ050aElTRW5uK1VyY0hNRFdYSEZsUktCUkVSRWFsMjg3VVFjaVdmY2V3c3JTZ1kvTjZaTTltMmxpVHJBNzJXRmlZYyt6c1ZYSzdaRSszVkcwMnh5emN2UHVJUXljdlVxMThLYXdNQkpJaFllRjRsaW5LblFkQnJOdDVtRysrZWx0WVlLdS9PaDN3N3NNZ3h2aitSSW5DK1EyZVI0SHVCZEMvcVZ5WU9qQzlkdXNlYzVkdllkWHNzVHJMYytiSVdLL2JoMUtxVkNudDNFd0FyMSsvL2lEblZhbFUyb2w1VFpFMWE5Wi9GUWkrZVBHQ2NlUEdzWGp4WWl3c0xMaHo1dzUzN3R3aExDeU1wMCtmRWhnWXlOT25UNmxZc1NMZTN0NUVSVVZ4NU1nUit2WHJ4L0xseTFFcWxmVHAwMGRuL0kraCtiZE1rWHBzVW5oNE9OOS8vejJ6Wit0WHBGMjFhaFZseTVhbFlzVzBwd0JKeWR6Y25FMmJObEc0Y0dFcVY5WXZEcFBTaGcwYkNBZ0k0SWNmZmlCZnZud2tKaWF5WWNNR29xT2pkYXI0YmR1MmpYUG56dW4wbE1URXhEQjA2RkJHamh4SmlSSWxBSFZGUHk4dkwyM0F0V2pSSWlJaUloZytmRGdGQ3hiVU8zOWFKZGVOU1ZrNEl6RXhrU1ZMbHRDd1lVTzlnR3YzN3QyOGZQblNhTUJsckVpR3hvb1ZLN1EveDhURU1INzhlQm8wYUVEYnRtM1RiV05pWWlLREJ3OW14SWdSNlphamYxK2lvcUo0K2ZJbEwxKytmUERvMGFOQi8rWllucDZlWHdJRk5BR1hvV0RyMnJWcjBaNmUvLzVHY1dvdm5nVno5dWhld3ArSDhPSlpNRUdQN3ZJcS9EazU4K1RIZS80Nnh2Vksrek0weFgrYjBjbUMvNjNmRCsvbTBiMmI1TXlqLzdmbTJzV1RQTDUzQzBlbmpCV3FlZGZDdzBLMTgzTmx4TUh0YXppMmR6TytLL2RxZzZKRE8zOUpOeWhOVGs3bTJkUEhCdGRwM29jcnA0K3lkOU55YWpYU24xWWhwZnUzcnJGdDFYeGlvNk5vMmVYdDBKalRoM2R6OGRSaHlxN1FUM0g5bEVuQWxVb0hyM29jT0g2ZWF1VkxvVkFvNk5ibWJjVXp6ZGlPSjhGaDFLL2h5Y0xKaHF2UWpSLzROZTBIVHViWTJUOE1wanUxNmZjZGc3cTFvdTVudW45Z1VvL3JtZmZkUUpLVGpVLzRsdExoVTVmWSs5dFo3T3dNVjZIS25zMlJQTG5lVmdCemRGQ25LYnJsZHRFcEFtRnJZNjBUY04yK0gwaW5JVlBUUFgvTDNoUFRYTDkyN2dTRDFmeGE5SjRBcUNzRnZvNk9ZV1R2RHN4YnNZVkVwUkpMQ3dzdVhMMk5SM0g5UC9Ud3o2ckdwUXdjQytmUFErSDg2c2tsamFXbEpTZXJDRGh5bW8yN2oxQXdueXRGMzZTSmFvTEg2Smc0L0padlJxbE1ZdHEzdmFqb1Vad0JYZEwrRWdKMTBKNHlWZlRLWDNjWk1ESHRRZzJYOWl3bG0yTVducjJJTUxwTllQQ3pOTjhMUXoyYXhzNWxiV1hKa081dFdQTExMdGJ2T216U2ZtWm1acFFwNXM2STN1MzAxcWxVS2g0L2ZVYWJKcldwNkZHYzFWc1A4RVc5YXJqbVZIOHVOVUhpaGwzcUd3emQyelhWMlYrcFRBTFE2KzNjdVd5YTBmWUVoVHczMnZ1YThwd2F4ODc4Z2EyTmpiWUF5Y2NzS1NtSjc3NzdqaWRQbm1CbVpwWUVtRWRGcFIrTXZ3dUppWWtabWlPclo4K2VPZ0ZBWW1JaW9hR2hCcmRObWZLa2taU1VSSEJ3TU1uSjZyVGxHemR1Y09EQUFWeGRYYmwwNlJLZE9uV2lWS2xTRkNoUUFGQ1h1ZGFVRUcvWXNDR1RKazNTbG8zWGpJMHhOUCtXS1ZKWDZWTXFsZHkrZlZ2N09EUTBsQ3RYcmxDdlhqMzI3dDFyOElMOTBhTkhEQnFVOWpYMGxDbkdVMlUxYldqVnFoVlhybHhoNnRTcCtQbjVrU1ZMRm5yMzdvMmZueDgxYXRRZ1o4NmNuRDU5bWw5KytZV3BVM1cveDArZE9rVjBkRFNGQ3FsdkhFVkhSL1A4K1hPZHViQW1USmlBdjc4L0kwZU9aUFRvMFZTcnB0ODdQbWZPSElQelo2WDI5T2xUQmcvV3piYjQvZmZmaVkyTnBYbno1anJMNCtMaU9ILytQRDE2OUNBdUxrNW5uYlcxTlFxRmdtZlBuckZ4NDBhOUtvVFIwZEU2dllOS3BaTHZ2LzhlVzF0Ym5mTThldlJJWjc4Q0JRcG9TNktmUDM4ZUt5c3JTcFVxcFZjbS9VTlZQVXh4OCtUVnV6eXVzV0RyWFo0akpYTnpjMjdmdUVTdVBQbjU2OHBadWcvem9iaEhKYks3NUNZaFhwMnQwWC84Yk1wVTFDOUpQckROWisrcldjVEZ4bkR1Mkg2cTEyK09RMWI5cVF2Ty9iWVBsOXh1NU1sZmlKaG8zUnRaTnJiMkgvWDhUOGxKU1Z3NGNaQ3lWV3FuMlFPbGtaZ1FqNldWT3RzazZ0VkxuY21rVTlJRWFtZVA3YU5LN2NicEhydDQyVXA4M3JRdCs3ZXNvblNGYWhRdG93N28vemgzbkFKRlNoRHk1S0YyMjFmaHozVWVBK1J5Sy9CL2xaMlFIZ200VXZsbHg2ODQyTnV4ZWQ4eFdqZXRyVk5ON3Y3anB3RGN2UHVJK2pXTTN3a3FtTStWMmxYS3N2M0FDUmI0RERHNGpiTlQxblJUb1dwVThqQzUzZGR2MzhmZXprWm5iRkphbEVsdkxsN04wLzdTS0pqUE5jMHhNaEdSVVFRY1BrMmpXcFhJNVdKOC9nVzMzTTRNN3Q2YWhhdTMwN2gyWlFaMmEwVmNmQUpESmkyZ1VINVhtamVvUWNPYWxUQXpOMlAyc2swY08vTUhGVDJLY2ZyeURlWjZHNzh3TVZSZDBwQ0RKeTR3ZnVZeW8rc05IZVBTOWR2TVdiYVo0TEJ3UnZidVFPdW10ZlZlWDNzN0c5WXY4TVo3emtyNlRaakxoZ1hlMnJGN2FYa1ZHYVV6NzFYbGNpVTRzLzFIN2VQUFdnOWtjTGZXZEdxaG04cVFKMmNPbnJ6cE9UUEUxU1dIenZ1VmxKek10OU1XRXh1WHdNSXBRMHllREZxamM4c0dkRzdaZ0dObi8rQ25kYnRaTVhNMEZxblNJMDVjdU1icUxVTS9zZ0FBSUFCSlJFRlVMUWRZT1hNMEZwWVdSaitEOXg4L0pUWXVucUtGOHRLZ1JrWDJIRG5ESkw5VkxQbCtoUGFQVjBoWU9Mc1AvMDVGaitKOG5xcjNXTk43YVcxcFdncG1SaVVrS3RsMjREZ1JrYS9wUDhHUCtaTUc2ODFOOXJIUUJGc0hEaHdBaUl5UGo3OE8xTkJNL3ZxK1dWbFo2UVFlYmR1MlplREFnZFN0VzFkbnUrRGdZUHIxNjBlcFVxVjBsZ2NHQmhxY2hCZE1tM1MzVmF0VzJnRE95OHVMV3JWcTZRUnF0cmEySkNjbm8xUXFjWGQzeDlmWGwvSGp4M1B4NGtWcTFxeXAzYzdmMzk5Z2dHZklreWRQZElMTTFMMDdYbDVlZlBYVlYvejExMStVTEZtU0sxZXVZRzV1anBPVGsrYmlWaXR2M3J5c1dmTTJTK3pKa3lmNCtmbmg3dTVPNzk2OXNiVjltNlZ3NnRRcENoY3VqS3VyL2lTdE5qWTJlSHQ3czJIRDIzU2o2dFdyazVpWVNQYnM2dS9qdUxnNHVuYnRxdTIxMHRpM2J4OE5HemJVVmdtOGQrOGVBRVdMRnRWdVkyMXR6YkJod3loZHVqU2xTNmM5YmpRalVnZEZLVXU4QndRRWNQTGtTZUxpNHZEMzk4ZmZYN2U2NnZ6NTg3VkI0cWhSby9RdXlGUXB4dTdHeDhjelk4WU13c0xDbURsenBrNUZ4RUdEQnBFMXE3clEwcXRYcndnSUNOQkw0elJVS2ZOZFRRcWRudmNSY0FVR0J1TGo0L1BCZ2kyQWJEbHlNbUthK2owOHZuOHJoWXA3NkUwNGJHNWhnV1VhMVNvMUV1TGppSXN4M055NE9QV1l0OGlYTHd5dXQ3R3oxODZQMWNmcmJZL3o4ZjFiT2I1L3EvYngwb0JMdkh3ZXlwK1h6NUNjbk15d3Ircm9IV3ZzN05VVUt1NmhjeHhqK3JXc1luUmQ1VnFONkQzNjNhZXJuejl4Z05ldlhsTGZxMk82MnlZbkpiSEFaekNPVHM3MEh2VTlqazQ1OUhyQVRoOEpZUFU4SHdEQ2dwOXc2K3A1VkNvVlozOHpQUFZPcy9hOXREMWFiWG9NNWZxRms2eWNPd21mSHpjUjlQQXVvVUdQQ0ExNnhPWFRSN1g3N0ZpemlCMXJkQ3NtTDl4eUVtdWJmMWZENEdNaUFWY0tWMi9lNCtqcEt5enovWmE1SzdZeWRjRWFsdmwrcS8xQ1AvL0hMWnl6WitYUzlkdnBIQW1xVlNqRm9qVTdBUGlzMVFDbWp1eGxjQ0pmVTlhYjRuVjByRTZQU1Z4OEFpRmg0ZHBKZVo4OWY2bVRnaGZ5TEJ5RlFzSGpwN29YQXRFeGNkcWlEclkyMXVSeWRrb3pvRGwrN2lvN2Z6MUYvNjliR0t3U3FISGcrSGwrL0hrSDNkczFZVkJYOVlYUzZCay9rU09iSXpQSDljUGMzRXliQ2xtbmFubldiRC9JbFQvdmtNMHhDOVVxbERSNlhNMWNYdWtKQ3pmZUsyUk1uM0Z6cUYybEhFdW1qMGp6d3R2QjNvNjUzZ001ZGVFNjluWTJKS3RVZWtGSGVNUnJFcFdKWkhYSVFreHNQS2N2L1VuK1BHL3ZEcGtwRkhvcGVPYm1abnJMM1BQbDV0WmR3OTM5b083OVNmbCsrZit5aXljaHovR2ZOcHlpN3FaZFdCb1NGUjNMM3crZVlHTnRwWGRuTHlvcWxwdDNIeGxNSVV6cDVQbnJBSlF2V1FRYmF5dThoM1Jsa1BjODVxN1lxazN0L1A3SGRTZ1VDc2IyMTcvUWVmMW03RnJxbE5uMGVsZE45Y09TOWJ4OEZjVXY4eVl5WmNIUDlCb3prMFZUaHVuMVBHZFV2WHIxMHQvSWlNNmRPK3VsVHFVT3RvREdTcVh5YTZCRzZydjJINEpLcGRLWmtEYWxMVnUyNE9IaG9WZWF2VkNoUWl4ZHVoUVhGeGZ0K0tEang0K3pmUGx5amh3NXdyeDVobnNsTlJNT3AzZlJhMmVuL2k3VUZCRnhkWFZsOGVMRk9vR01oaWxwY1JNbVROQUx6TFp0MndhbzV5L3ExNjhmMjdadFk5ZXVYY1RIeC9QVlYxOHhhOVlzWW1KaTZOTkhOK1hWek15TVhidDI0ZVRreFBQbnp6bDA2QkQ3OSsvbjY2Ky9wbEdqUnRydFZDcDE4Wi9RMEZEV3JsM0x3SUVEK2Z6enQ1TnVwMjUzNnRja2RZcmp5cFVyZ2JkQjVyMTc5N2gzN3g3YnQyL1gyYzVZT2Y0RkM5UmpicHMwYWNMQWdXOW5PaGc1Y3FUQjdVMHhZOFlNYmFwcGFHZ29VNmRPUmFWU3NXUEhEbHEwYUtIVEl4VVdGc2JZc1dPeFRISERaZGFzV1VaN3VJS0RnL0gxOVNVNU9SbGZYMSt5WnMycW5VdE5ZK0hDaFFCMDdkcFZ1MnpObWpVR0oydCsrZktsem5idjI4T0hEN1UvdnF0akRoaWdUZXY2SU1IV3UzYml3SFkyTDUrVDVqYmZkbTFrY0huN2IwYlNvTVhiejNiVGRqM3cvT3p0ZC9QbE0wZlp2MFZkSU9yUXpuWFlPMlJsNVBjL1lXYjI5dlB5S3Z3NWN5YjB4Y0pDL1JtYzRyL040TG5DUW9KWU5HVW9LcFdLUXNVOTZEN014K0IyTm5idi9vYWVTcVhpNExhZktWaThETVhML28rOXV3NlA0dW9DT1B5YmpTZTRCUWp1VmlTNEprQ3hGaS9TNHFVNGhVSXBGanlVNG9HV1VvSzdGRzN3NHZiaENWQW83bEk4UlNKRWR1ZjdZOWtobTkwb2tvU2U5M242ZERPV3V6czdaTTdjYzg4dEYrZjJLK2RNNHRKWmYxcDFpZDkxdkhmTDcrVEtYNFJ2QnBobmxuajMvWW9HTFRwUnZrWTlVcVY1azRMdjZPUk14KzlHRVJMMEVuc0hKM2I1cmFCZzhUSU1uREJQMjZaYm83SXlodXUveEdCUW1lUzdrbm9lNVNsVHZDQkRlN1doUS8rZldMZjlBQzBhZUJBUkdjbTIvY2ZvOWxVakp2cXU1T0dUZjJPOUVVdWZMcld4Q21CNEJPRVJrZWdObGhYOFRLS3VUOHg0bENQclovSXlLTVFzS0RoejRacFppdHBFWCtzRExtTkt5L3VpeDBncXV4ZG5jTSt2NG5WRFc2OUR6R050RzlhdVRMdG1kUmczcUl0V0N2L1czUWZzT1J6QXNHL2JzWEROTmk1ZXU2MzFCclpyOWlrZHZoL1ArU3UzR05UanExaTc3aE5iZ2U3OGxWc3hUbGdjMVlIalo2ajVWZjhZMTV0U0ZCVkZvWHFGa25RY01KNnNtVE13Y1VoM3MrMU8vWDJGUWVOOXRaL3Q3ZTBZMk9OTFhvV0Y0MkJ2Ris5dTg2SUZjck50N3pGZUJvZkVXYjF5eTU2anpGdTFoVlF1VG5UM2l2MlBWUFQzRTcwcTVkMEhqOUhwZEJZQk9zQ1RmNTliM1NmcWhPQ3Fxcko1enhFSzU4dEpqbXlaQWVPWXlaN3RtekJ6eVI4NE96bmc3T1RJLzA2ZVpVVGZEdVRMWmZrMC8vSHJWRXBUZGMvc3JwbFlPbTBZZXIyZVlnWHpvRGNZcU55c0Y4TytiVWVUT3RXNGVmYytHZEtsaVRVRkU0d1BKOGJQWE02V3ZVZngvdjVyOHVYS3hrenZmdlFhTVkwdWd5Y3g2OGZ2dFRZbnh1dXk3WW55MjIrL21RVmMxb0t0Z0lDQW8wQnBnTXVYRTU3ci83WkNRME9OVHp1UEhqWHI0WHJ5NUFsNzkrNWx6QmpycGZvblQ1NU0yYkpsYWR1MkxXQjgrcDQ3ZDI0cVZhcGswYXZ4OU9sVGhnOGZ6b3daTTdDMXRiVUlObUpLYjdRV1BFUVBHRmF0V21XMi9zc3Z2OFRIeDRmczJiTnJ5eHdjSEhqdzRNMzNXLzg2UXlDcXYvLytHejgvUHlaTm1zU0xGeTg0ZnZ3NFAvNzRJNlZLbFNJaUlvTG16WnV6Y09GQ2JReVlxcW9NR0RDQXdNQkFkRG9kdnI2K3pKbzFDMVZWTVJnTVpqMDFZQXlnenA4L1Q5ZXVYYlVnMWR2Ym02eFo0MTgwSm1yd0YvMHpuamh4SWdVTEZxUjU4K2F4SGlQNi9GQlJlNXp1Mzc5dkZrUkhSa2J5K1BGanNtWExobDZ2NTk5L3phdTJ1cm01YWNHTktSRGF0Mjhmang4L3BtWExsbG9QbE9sWWdGa0JqMisvL2RiaTc0TXA3ZFRCd1lFaVJZcnc5ZGRmNCtqb3lPUEhqeGsyYkJoZVhsN3hTb0ZNYWxHdTVYUHY0SEM1bzd6K29NSFdqZzFMV2J2Z3pRT1VxT2xxTTlZY0JPQlg3MzRKT3ViMFZmc3NsbTFmdTRqdGF4ZFpYV2V0bHlwRDVxemtMdmltNS8zbTFmT0FNYWc2K09kNjZuL1JpZXk1OHB2dFkvczYyTGQ1SFhERk5MYk1iOWtzMG1iSXpMT25qL2ozNlNPQ1hqeWpRTEhTc2I2bm1Icm1Jc0xEWWwxdmEyZUhjNm8zNDdKUEh0ekJ2VnZYYU5ZaDdtRi9tMWJPWWYvV3RkU28zOXdzR0kxSjhNdm5IUHh6QStrenVacTk5NUNnRjBSR2hKTWpieUdybjBuUjBtL1NxZ3NVSzAzaFQrSU9CRDlHRW5DOTl1eEZFQm5UcCtYN2I0eFAyb3NXeUUzdkRzM0lsZDJZVXJoNjh6NVVWYVZ4bmFwczNuT0UxWnYzMHFlVDVSK21pTmQvRkU3OWZRVkhCM3RzN1JMMkVmODBxR3VDMjI1clo4dUxvR0RTUlFtNEtwWXVHbU9oaTNzUEh2UGx0OTVreXBDV25ObGQrWG5VdHpIZThFZEc2bU5NS2J4NjZ4NURKc3doWDY3c0JBV0hNSFY0TDdPcWN5YXBuSjJ3dDdmajJPa0xqSjJ4aEp0M0huRDlqckV5MGJUNWF5bGFJRGNsQ3VYUnRzK2JLenVaTXFRbDhOOFgxSTZqMm1OaVV3b0w1TTRlWnpuNEwzcU01T3VXRFdoWU8zNTU1UHVQbmVIY3BSdDgxY2l5b2xHRjBrV1lOTFFIRVpHUjJOcllVTEpvZnJKa1RNZjJmY2Y1ZGNrR2Z2OTFGQzR4akwrTHlyMUVJUXlxeW1IL3Y2bFg0ODJBK3JYYjlsTzdpanZwMHhxZkZtL1pjNVF4UHkraVJRTVB2dm55YzYzZ0N4aS82OThNbWtUL0xpMnBGa1BhYW15QmVFeWlyMXM5Y3hUNWN4dlRLM2NkOHVmR25mc003ZFhXYkp2T3JUN2orWXRnNXEzYW92M2N0RzQxckxsNjAxaWt3UlQ4Mk52WnN2dXdQeXY5ZHJOMTBVUXRBTlVwT3NMQ3crbnU1VU9oZkRuNWVaVDFQendHZzRFZEIwNHljK2tHSGo5OXpvaStIZmlzcG5HTWlvdXpJelBHZkVmWElaUDVadkFrNWs1SWZQRXVSVkVTSEswWkRBWlBSVkhXUkIzRUhrdXdCWEFXa2liZ01nV1VSNDhlNWRHalIyVEpZdXk1UFhueUpKR1JrUXdiTmt6Yk5tb3ZUTmV1WGZIeThxSnk1Y3JreTVlUEN4Y3VVS3hZTVZ4Y1hBZ01ETVRWMVZWTEFUUDlQM3YyN05qYjI1c0ZDejE3OW1UMDZORzR1cHBYM3VyVHB3K0RCdysyNkptS0hqQllHNVBqNU9RVTYxaWQzMy8vM1N5TkQyRGtTT1AzdjN2MzdyUnMyWkxJeUVneVp6YWVlbE9nRVRXQVVCU0Y3Nzc3RGdjSEI5S21UWXU5dlQxMmRuYmFKTXM2blE0Ykd4c1VSVUduMDNIdDJqVUdEUnBFOXV6WmFkS2tDUUNaTTJjbVM1WXNGb0dNTmRHTGZVVDlYQUlEQTdsMTZ4YTlldldLZDRwbFZLWWV6bTdkdWpGanhnd3RXRFdOMnpMMUJzWm5jdWhVcVZMeHpUZmY4UFRwVTdQUHl4VGttZ0t1V2JObTRlYm1ocUlvTEY2OG1LdFhyMm85WlBmdTNTTkRoZ3hhSUI0Y0hJeTN0emM1Y3VUUXh2bkZwa21USmxvQXFOZnJXYkZpUlh3L2luY215clY4OWgwZTlzS0g3dG1xK21rVFNwYXZ6cG5qQjFpMzhHZjZqdjZGVEs3R3Z3dUtvaU5qbG13MGJ0dUR2SVVzNTRiOGVkUzMyTmhZM2tNNXUxZ1c0TEY3WFZMYzJycUVPTEI5SGJaMjl0UnViSm1PcDdjUzlFZDM5dVQvT09kL21NWnR1ck5td1RRYWZ0bVZGYjRUR1Q1dFdhelZDbVBxbVl0cmZYSDN5bnczeHBpS0Z4NzJpblVMZndiaW5uamViL2tzdHF5YVIvbnFkV25iYTJpczI1cHNYYjNBT0g3eW45dEVoSWRyYWFBUDd4bXpiakpuZlRPY1lwZmZDclBleURtYi9QbnJ4RUZXelpsczlkaUxwby9XMGhhalNralZ5ZVJPQXE3WE1xUkx6UytqelFmMGRtcFpINERydCsvejI5SS82TjJoS2ZaMnRueFJ2d2JqZjF0TzgvclZjY3RxZmk4MWJQSjg3dHgvUkhoNEJGODJxaFh2TVZVbVVXK2lFK0xmNXkvam5IZ1lqRDFMZmNmTW9FVGh2SXp1L3pWZjlmRm02dHpWRE9qYXl1b0ZHajFGemVUR25mdE1uNytXMHNVSzhNdm9Qbnc5Y0NLVGZGY3ljV2dQcXhYZGJ2L3ppRVZydGxNNFgwNUtGczFQOWZJbG1iRjRQZnRYLzJ3K09YQllPRCtNbTZYMTJQMzQ2MUo4UnZTTzhYTk1UT0VNTVBZd3hTZFF5NUF1ZGJ5MjArc056RmkwbnVJRjgxRFB3L0ljcG5aeHRqcnU3OG16NXdRK2U0R3prMldnR3ZJcWpBdFhiM0hyM2tOdTNuMUE1Z3pwK0tKQkRWd3paY0J2NS8rMDc4clRmMTh3ZnVaeUhCM3MrYnhtSlJhczNzYXNaWDU0VkN6RjRKNldQWVJQWDFkRHpKd2hYYndudSs3dy9YaWNuUnp3SGZlOXhiYW1DYVJqQ3ZDRFExNHhmY0Zhc3J0bXBFbGQ4NEhSandPZmNmUGVtNTRELzdPWHVITHpydFgweDZPbno1TXZWell0c05wLzdBeUwxLzVKajdhTlNaY21sZGs4Y001T2pvem8yNEVmeHMxaTJPUjVUQmpTM2VJN2RPMzJQNHo1WlRHRjgrVmt5ckJlRk02WDAyeDltbFRPelBUdXgvamZscE1wampuell1UHY3NS9nY25qbHlwVjdZakFZdEdzeWptQUxYajhGVDRxQXkxVHR6OTNkblZXclZ0RzNyN0dudW5yMTZ0cTRvY21UTGYvSUZpMWFsRTgvL1pTZmYvNFpiMjl2enA4L1QvdjI3VkZWbGRHalIxT3JWaTJ0OXl1NjZFR0JxNnVyeGJJMGFkTGc2T2lvTGYveHh4K3BYcjI2V1ZvZUdIdUpUcHc0WWJZc2VvOVo5SFM5Tm0zYWFMMW45KzdkWStyVXFkU3RXNWY2OWV2ei9QbHp1bmJ0aXIyOVBUZHYzaVI3OXV6Y3ZIbVRyRm16bXFYREFaUXBVOFpzdmlVVGc4R2dqVUV6eVpZdEd3TUdES0JjT2VQVDRWbXpacEUxYTFidTNyMGJad0VPMDNzdzdSUGR2bjNHQjRxeFRkSmRvRUFCcGsyekxPd1RFUkdocFhvQ0ZvVXhBTFAxY2FXRGxpOWZuanQzN3RDblR4K0dEQm1pRmVvd0JWeDJkbmJNbVRPSGd3Y1BhdnZvOVhwZXZueEorL2JtMDdRc1hicVVvS0FnUm84ZWpiT3pNNE1HRFlwWE5vSEJZR0RGaWhXNHVMZ2txaExqMjFKVk5Xb2hscmZ1NFZKVmRZQ2lLSjlFUmtaKys2SFRDRjFTcDhFbGRScDJielErb01qazZxYjFncno0OXlsRHB5eU9jVi9UdXNqSUNDMk43MzFyK0ZVM3lsYjdsSzFyRmxDc2RFV0tsSG96QnN0Z2VCMzB4ekJmVlBETDV5eWRNWmJQVzM5RDZuVEdNWlNWYTMzT0xyOFZiRjJ6Z0laZnh2eEF2ZXZBbjZ3dVA3VFRqd3VuajhXNFBtMkdOdzlTTnEyWXpiOVBZeDdqYmJMNDV6SDhiOWRHcXRacFF2dHZoMXRVSUk1cGJOcTlXMWY1b3ROM3JKd3ppVnZYTGxEZ2RTbjl1emV2b0xPeHdkVXRqN1p0bGRvTktWRzJDbWRQSG1MTmZPTy9HNFUvS1Jkakd1Wi9nUVJjcjFtN2NiZTNzMlgxYjZQNWR1VFBGTXFiZzlZTmpmbStuOVdzeEpMMWZ6THdKMTk4ZnhwQW1sUnZVcnM2dDJyQXk2QVFjcm01VXFGVWtRL1M5bGRoNGR5OCs1RHE1VXZHdXMzS2pidVp0Mm9MUlF2a1pySlhUMUs1T09Fem9qZDlSdjNDdFZ2MytLSDdsMXJWdnBnRVBudkJxazE3V0xaaEowVUs1TVpuZUMrY25SejViV3gvK25uUDRJc2VJL21xY1MyYTFhdXVWWjhEeUpVOUM3dVd2M25hY2ZQdUEyWXNYbTkyRS96d1NTQUR4L2x5NWVaZHBnenJpYU9qQTcySFQ4Zjc1OFdNNk5NQkd5c0ZQbjRaM1JlM3JIR1hiVDEwNGl6VDVxK0pjenNUVXpwUGZGUDlWbTdhelkwNzk1azNNZlpCM05IZHZ2ZVFQRG16Y2VENFg5eTRmWjg3OXg5eCt4OWo5Ylk1S3pZeFo0WHg1c1RSd1o2MlRZMlZFWnZYcjg2c1pYNGNQWFdlU21XS2NlWG1YUUFLNWMzSjZpMzcrRzNwSDlTcTRzNVBnN3E4ZFNVbGc2b3llL2xHL3I1OGc4bGVQUkoxalBHL0xlZkI0MEJtalBsT1N6Rjg4VEtZRlJ0M3MyekRUaFNNbFQxelpzL0NtT21MK0tyUFdHcFdMa09MQmpVb1g2b0lPcDJPZjUrL1pQK3hNM1JvYm56S2QrbmFiWVpQbVk5N2lVSjBibVdzWnFoOXpxOC9mbytLcFJqV3V4MWpaeXhoNnB6ZkdkamRmRUI4d1R3NVdQdmJhSXVISmxGbHlwQ1dxY043eGJqK1E0aEhzQVhHZ2ZXM0F3TURjejE1OHNTaU4rTjl1bnYzTHFsVHA2WlRwMDcwNjllUEJnMGFVTEJnUVZ4Y1hIQnhjZUg2OWV0Y3YzNmRIMzZ3ckpEWnNXTkhldlRvd2ZEaHcwbWZQajJGQ3hkR1VSVGF0R25EcjcvK2lxZW5KMjV1Y1JlaGVmRGdBVGR2M3VUYXRXdVVMVnVXRWlWS2tDbFRKaDQvTnQ1OGJOMjZsUk1uVHBqZCtKc01HalRJTEVYUWxGTDQ2dFVyM056Y2NIQ3dmQml5ZVBGaTFxNWRhN2JzeXBVcnpKdzVreEVqUnBBMWExWktseTdObVRObnFGS2xDbWZPbktGb1VjdXhxRStmUGsxUXRjU293WW9wa015Vks1ZldneFRWczJmUG1EZHZIdjcrL2xxQkVXdTlWd2FEZ1MxYnRsQ3paazJPSFR2R3pKa3p6WXBMZ0hFTVc5UmlHdkRtZW5OMGROVGExYWhSSTdOQ0pLWkNJekVGV1RHTmljcVpNeWV0VzdmR3g4Y0hIeDhmY3VUSW9RV2ZkbloyZE92V3pXSnNuRFVQSGp6QTI5dWJ0R25UTW5Ma1NLMUNaWEwzNU1rVG5qMTdCbkFMNHpYL1ZrNmRPdVh6MW8xNlMzOEhIQUdNcGNsTFYvVGtrL0xWNHV6Vk1SbncweHdLZjVMNE1lN1d2SGdXYUZZVjc4V3pRTUQ0Tno5cmpyemN1bnFCL2R2V01uVHFFcks2R1h0RjlkcDMwRExnVWxXVitWTkhrRHBkQnVvMmE4L3hBMzhDb05QWjBLNjNGOU9HOTZSd2liSmFwYjdveXRlb1ozWDVwYlArWE9CWWpPdE5ydng5aWgwYmx2RnAwemJzM0xBczFtMFA3OTVFbzYrNjBhaE45eGkzYWRiaFc4cFVOcWFJbnpxeWx3MUxmcVhMRCtOd1RwV0cvZHZYY2ZITWNTM2d1bnJoTkc2NUM1Z1ZQbkZPbFFiblZHbTRjLzFOelFNSFJ5ZXk1c2pEby90M2lFdVdiRG5qM0NhbGtZQ0xtRXVDSHpwNWxrNERKcERLeFlrcHczcHBOL3cyTmpyR0R2aUd6Z01uMG5uZ1JDWjc5U0J2VHVPWWt5TDVjMW50TmZDYU5OY3NwYzNhUEZ4eHVYSG5QbWN2WFNkTktoZFNPVHZoWUc5SFNPZ3JsdnZ0SXZSVkdEV3JsTEhZNTlLMTIyemRkNHhOdXc0VEdoWk81NVlONk56cU0rMjlsQzVXZ0dYVHZCZzFmUkd0ZTQraFhFbGpkYmhQQ3Vjamw1c3J0alk2QXM1ZDRlSzEyeHcvYzVGVGYxOHhqZ2xxMjVoMlRldG94OG1ZUGcwTEp3OWg4Ym8vV2JMK1QrYi92cFY4dWJKUnZGQmVDdVIybzAyVDJvU0ZSNkRUNmJDenMrWHlqVHRhT1hxRHFySnAxMkdtelZ1RGpZMk9YOGYybzJ5SlFnQk05dXJCNEFteitlZmhVMGIxNjRpYnEvbU5wRnZXVERIMjBwdzRjNUgwYVZPajArazRjK0dheFZ4WTBaMjllSjNnMEZjNE96bHk2L1Y0cFBpaytUMTRITWpzNVp2NHRGcFp5aFIvYzFOaVN1L3oyL2svS3J0YlZ2aDYrQ1NRWFlmOHFlZFJnUlYrdXpqNTF5VXlwRXROM2h6WmFQR1pCM2x6WkNOM0RsZnk1TWo2ZWg0c1l5VFJwa2x0MW03ZHo1QUpjeGpSdHdNN0RwN0F5ZEdCL0xteWt6YTFDLzg4Zk1KM25Wc1FFdkxLYWxFUjB6eGVqd09mV1l5N01zbVNLVDM3anB4aTJSKzd1SExqTHYwNnQwalVaTjRyL0hheGJkOHhXamVzU1dYM1l2aWZ2Y1RXdmNmWXZ2ODRFWkdSTkt4Vm1WN3RtMm9GVjliUEhzdEt2OTBzOTl2Sm5zTUJ4cUlwN3NWSW15b1Zxa0dsZWYzcVhMbDVsMjlIL1V6YTFDNU1ITktORTJjdUF2RFBJMk9PdTR2VG0zUFd0RjQxcnR5OHk2cE5leWhST0M4TlBOL2trci9OL0YwZlNtUmtaSHlDTFJOL0lOZlJvMGRwMkxEaEIydmp4WXNYeVo4L1A3bHo1NlpPblRwTW56NGRIeDhmSEJ3Y2pEY2g4K2RUc0dCQmF0U29ZYkZ2cWxTcDZOS2xDMU9uVHFWdDI3YmFkN3hXclZyODhjY2ZMRnk0a09IRExjZVFIajU4bUd2WHJuSGx5aFVBeG93Wmc2MnRMYmx5NWFKMGFlTllpZXpaczNQbnpoMysrdXN2NXM2ZFM0Y09IYXdHUGRadXdwMmNuSmcxYXhaNTh1VFJldXlpYXR1MkxXRmhZZXpldlp2dnYvK2VFaVZLTUh6NGNDcFhya3lGQ2hVb1g3NDhmLy85TnhNbVRLQmp4NDRjUEhqUWJOeFlkQ3RXckxBYTJKazhmUGd3YXNFRE00cWlXQVJJVzdac1llblNwWlFvVVlLWk0yZkdPczVyNzk2OUJBY0gwN05uVHg0L2ZzekJnd2ZOU3ZnZk9IQ0ErL2Z2TTJMRUNMUDlUR21FMFl1bVJFWkdhaitiZ3FTbzY2TVdyZkR4OGRIU0J1L2Z2MjkycnIvODhrc0NBZ0tZTUdFQ1BqNCtaajFjWUF6dXNtZlBidkdBS3l3c2pJd1pNeko0OEdENjlldEhtVEpsNk4rL1AvYjI5Z1FGQmVIbzZQaGVKM0orRjQ0ZTFTN3hnS1JzeDd0eSs5cEZIRjVmWi9mdjNPRFl2bTBNK0dtT3hYaXJ3N3Myc25xZWo4Vnl4MmlWNnFLWER3Y0lldkVzeG5YV2JGb3htMDByWmx0ZHA5UHA2RFpvQXVQNnQyUG0yUDU0VFYyQ2swc3FJbDVYeXJXMVVpbDMvZUlaWERwN2ttSFRsbHFrRGhZc1hvYWFEVnZqTzJFUVF5WXZJbk8yeEJld2lzblJ2VnZJbGpNdmpkdDB0d2k0VkZWbC83YTE3UFJiRGtDdjRUNlVxbUQ1NzNGVWFUTmswbm9paTVRc1Q4M1BXMm5GTUlxVnJrakE0VDAwL0xJcnFtcmc3NEFqVlBSb0VNdlJ6QTN2RnZmVU9SOVRLcUZKOHY1WDV3T0o2WWI5NUYrWHlKazlDMU9IOWRJRzZwc1V5WitMYVNPL1pjNktUV1RPRVB1a3FQRVpLeFFmb2EvQytYSEdVclBVS1RET3BUVzhUM3V6Tkt4N0R4N1QzY3VIKzQrZWt0ckZtY1oxcXRDdVdWMnI2WDY1YzJSbDRlVEJIRHp4RjJ1MzdtZjZnclZFUnVycDA3RTVYM3hXQTYvSmMxRVVoWEtmRkdiVWR4MnBYZFhkNmxndFcxc2J2bW45R1Y4MXFjMk9BeWZZZStRVWU0K2NvbEtaWXVoME9qYnZQc0tFV1c5eTRVMDlOZ3QrMzhxc1pYNVVMZmNKSS9xMk4vczhxMWNveWZ4SmcvQ2FOSmR0ZTQrWlRaUWJGNTk1cTdsOHc5ajdreTFMUm92eFE5SHRPM3FhUld1M2F6L255SllaajRxeEQzUUZPSDMrS2pZNkhmMDZtMCtvV2JKSVBscDg1c0dTZFg5cVk1U2lzck8xb1V6eGduVDdxaUd2d3NKeGRuSWtiVHpLa0RzN09USmxXRSsrSGZtelZvaWpkbFYzYkd4MHVHWktULzl2akhOZzdUcmt6OWdaUzJJOHpyUjVhNWcyejNxdm45L2NjY3hZdEo2U1JmSXp1bDhuQ3VWTjNCK0lDcVdLdnA0b3VqVUE4MVp0NGVLMTJ6U3RWNDIyVGVxWXpRMEg0R0J2UjZlVzlXblQ5Rk4ySGp6SmxyMUh5WmN6Ty83bkx0T3FvU2V1bVRMdzRGRWd1Yks3TXJ4UGU5S25UYzNtUFVmWnV0ZDRnNUl0UzBZcWxqRXZRZjU5bDFZNE90aFRvNEo1bWZtNHJzdm9FcHUrK2piT25EbkRtVE5uSU81Z0MyQWowR3puenAwZkxPQ0tqSXprK1BIajJtU3luVHAxNHJ2dnZzUEh4NGNoUTRid3h4OS9jT0hDQlh4OGZPTHNMUTRJQ0tCMTY5WW9pcUwxY3ExZXZacXdzRENMYmVmUG4wOVlXSmlXc2poMDZGREtseTl2bHJLWE4yOWVkdXpZd1o5Ly9rbk5tald0OW03RnBtZlBuZ3djT0pEbXpadGI5QXo1K2ZseDRjSUZwaytmVHJaczJmamhoeDhvWHJ3NExWdTI1TjY5ZTdpNXVWRzhlSEZjWEZ3WU5Xb1Vkbloyc1U1K0hGTmx3SmlFaFlVUkdCZ1k0M3BmWDE4NmRPaEF0V3JWVUZXVisvZnZtNjAzbFpoLzllb1Z5NVl0bzJuVHBqZzVPZEdsU3hlOHZMd29WcXdZaFFzWDVzNmRPL3oyMjI5MDdOaFJHNXRuWXByekxYb0tZVndwaGMyYU5hTjFhK08vQjVreVpkS0taa1N2ZEtrb0N2MzY5V1A1OHVXRWg0ZHI2Nk9lWXg4Zkg0dXhkdjcrL3F4Y3VaTE1tVFBqNWVWRnlaTEd6QTlWVlpreVpRcFpzMmFsUjQvRTlkWi9LRHQzN2pTOTlFdktkcndyLzl1MWtkS1ZhM0x2MWpYYTlCekNpdC9HTS9QSC9veWI0NGVENDV2S29hYTVvT0lhaHhYVFBGRnhyWXVxYmEraGVEUjQ4emQ3LzdhMUxQL3RUWWwybDlScDZEWjRQQk1HZnMyaW4wZlQwMnNLK2toVHdHWCtnR1B2bHRYOHVXNHhuYi8zdGlpMFlkSzBmVyt1L0gySzZhTjZNK0NuT1dUSTVHcDF1OFR5L0t3bG56WnBnNTJkK2IzWnBiOU9zbjdKREc1Y09xY1YxNGdyMklvdWIrRVM1QzM4Wm95ZGU5WGE3Tml3bEp0WC9pYm94VE5lL1B1VXNsVXR4NjdIcHNzUDR5aFh6WEpTODVPSGRqSnZ5akFyZTZSOEVuREZvc1ZuSGpTdlh6M0d0S3lLcFl0U3NmU2JKNlk3bGs0aGZWckxYcFM0eGdERk5QWWx1bUlGYzNQY3ozaURIUm1wSjFLdng5Ykd4bUlpV0RBR1laMWExaWUxaXpNZUZVdkZPWW1yb2lqVXFGQ0tHaFZLRVJ6eWlqTVhybEdoVkJGc2JXMzRZODZQcEUrYk90N3BkYzZPRGpTdFc0Mm1kWTEvN0UzN05hbFRsUm9WUzJFd0dIQnhjdFNxS25adS9SbmxTaGFtZExFQ1ZvOVh0RUJ1VnM0WWFaRlN1SHJtcUZqVENWZk9HR21zV0tVbzhScEwxN0ZGZlJwOVdnV0RRY1ZHcDVBald4YXJhWXpSMWZlb1FJMEtKWEYyTW45U3JpZ0tRM3RqZGt5SkFBQWdBRWxFUVZTMWpUUFFTNHdTaGZQeSs4eFJyTjkrZ0Zldnd1bll3akxkb0dtOWFqU3RaNzBBUlh4c1dUUXhYcDliYkwrblFCNDNzNVM4aVVPNjQram9ZRGJadGpYMmRyWjhYcXNTbjljeWp0LzRva0VOYlo5U3hRb3dmOUtic1NZL2RHdE4xNjhhb3FvcTJWMHpXc3cxWm1Pak15dHcwNlJPVmVyVktCOW5sY2ZvOXYwK1Bha21RNDVQc0FXd0NkRHYyclhMSmpJeThvTTh4ZCszYngvQndjSGF1Q2huWjJlR0RSdkdrQ0ZEOFBMeTR2ejU4L1RwMHlmR3FuQ2hvYUVzV2JJRUR3OFBEaDgrekxadDIvanNzODhBcUZ5NU1wVXFWYkw2Nzg3VXFWTkpsODc0WUtaUm8wYmt5cFhMWW55VWc0TUQ5KzdkdzlQVFV4dmpkTzNhTmR6YzNNeDZ0YUpQYkd0cVYvYnMyZm54eHg5Sm56NDlvYUdoWnVzLy8veHpLbFdxeEQvLy9NT3hZOGU0ZE9rU0lTRWhiTnUyRFNjbko1WXRXNGFpS0RScjFveVpNMmZTdDIvZldNL0htalZyWWsxM3UzLy92bGtLM1Y5Ly9SWHJ4TWhnTEc4ZWRhNnZxRXdwZmdzWExrU24wMm1WQ2ZQbnowK0hEaDBZTldvVUhUcDBZT1hLbFZTclZzM3FPS1pIang2aEtBcnIxcTBqTkRTVXRtM2Jzbno1Y203ZnZvMlhseGREaHc2bGNtVmp3U0ZWVlRseTVBaVpNMmVtWU1HQ1ZqOXphOXpjM0xSeFplSGg0ZGphMnBwOUg3Ny8vdnNZZTdnQUxkZ0NXTGx5SlZldlhqWHJzWXl0ekh2MDhXQWZTbVJrSkx0MjdRTFFZN3ltVTdUUTRDQ083ZDJLMTdTbGJGazFEMXRiTzNwNFRlSDhxYU1ZOUhxcmFYM1JlNmxNUFMxcE0yUWliK0VTVnNkOWJWb3htMDByNTFqdEdSbi9RMGV6c1U3eGxhZGdjVnAyN28rRG94T3FxbW9WQTZPbXp2MXYxMFpXelo1RXZTODZVcWxtekErRTdlenQrWGJrZE1ZUDZNRGt3ZC9RZC9RdlpNdVpMOEZ0aWtuT2ZNYXBOd3hSMHFQL1dEcVRyYXNYa0RsYkRub05tOHFkNjVmWXROTDYvV2JVZTdXNDVDdjhDVG56RldiVHlqbUVCZ2VSSTA5QjhoV0plVWlMTllxaVdDMGk4akZOZEJ5ZEJGeHhTTWdZbU9pOVlPK1RyYTMxUUN1cUZnMDhZbDBmRXhkblI2cVVmWk1DbHlGZDR0OVgxSXZIM3Q3T2FpbDluYUxFR0d5WldMdlJOVlhBaTAxQ3psK2FWTTVtNC9FU0lucXc5U0c0WmtwUHozWk4zdHZ4RTFyd0pUNFNPNUZ3Yk9tZ2FWTzd4S3RuME1UTzFqYkJFMEFEQ1E3UTNsSkVsTmZ4Q2JZQW5nSUhuajE3VnRQZjM1K0tGU3ZHdWNQYkNBME5aY1dLRlhoNmVwcU5HY3VaTXlkbHk1Ymx3SUVEWk1xVXlXb2FuOG1jT1hOUUZJVnZ2LzJXYk5teXNYanhZaXBWcXFSTjJodlRIMTlUc0dWTllHQWdpeFl0WXQrK2ZkamIyMU84ZUhIdDM0SGx5NWRUb0VBQnN4Nmw2SlBkZ3ZGR1BxcThlZk9hRlpUWXZYczNzMmZQeHMzTmpieDU4d0xRcWxVclNwWXNxYlU5T0RpWXJWdTNZbXRyeSs3ZHUvSHc4TEJJL1ROcDJiSmxqTy9IbXZMbHk4ZGFmQ0w2V0Nwcjl1L2Z6L2J0MnhrM2JweFp1K3JVcWNPaFE0ZVlOV3NXV2JKa29XUEhqbGIzdjNIakJ1blRwOGZPenM0c0lDMVJvZ1F0V3JUQXg4ZUhRWU1HRVI0ZXp1Ky8vODZEQncvbzBLR0R4Vml3K0FvTkRUVkx1eHc1MHZoQXJVS0ZDcng4K1pLMmJkdXlZY01HOXV6WlkxR0pjTXVXTGF4YnR3NXZiMi90L0lCeDJnWEFJbDB6VjY1Y1RKa3l4V3pldHBqbW1udlhUcDQ4YWFyOHVSK0l1UnN6aGRpN1pUWDVpNVV5RzVPVEpsMEdLdFg4akVNNy9tREpqTEVXKzBUdnBUSUZVZVdyMTZWODlmaU4rNG9xdHNJY2NZbGFyVEE4N0JXMmR2WmFrWW45VzlleXduY0NsV3ArVHAybTdjd0N4ZWYvR3RQNUg5eTdhVGFYVjkvUk0vQVozb01KQTcrbVk5OVJ1RmRKL0R5TmNhbFIvd3N5WnNsTzFVOGJvN094TVJ0UEZkM0VRWjBwV2I0Nm43WHFiTEh1MmROSGJGazluK1lkK3VEa1l2eGIzS3hEYjIwcW56NGpmMDV3MjU0RlByYWEvdmtzTU82aUh5bVZCRnhDQ0pITTVNMmI5K2kxYTlmNkdBeUdRNmRQbno2ZGdGMDNBRFczYjkvKzNnT3UyYk5uRXh3Y2JOWVRjUHIwYVJZc1dNRDkrL2ZwMHFVTEJ3OGVwRStmUHRTcFU0Y21UWnFZelcyMVpjc1c5dTdkeTA4Ly9ZU2pveU10Vzdaa3o1NDlyRm16aHU3ZHpRZHptOGJ2eFBZQTVkbXpaL2o1K2JGcDB5YXlaY3ZHK1BIanVYRGhBbXZXck1IVDB4TkhSMGZ1M2J0SDdkcm1xUzl4VmMwenVYdjNydmE2ZHUzYTFLNWRXK3VWT25qd0lNV0tGZE51NWg4L2ZveTN0emQyZG5iODl0dHZqQm8xQ2k4dkw0WU1HV0sxb0VsY1k3aE01ZFhmbFJNblRqQjkrblRhdG0ycnBXWGV1WE9Idlh2M3NuUG5UcHljbk9qZHV6ZC8vdmtuWGJ0MjVkTlBQNlZtelpya3ovOG1YZXIwNmRNVUtXSzlNRlQ3OXUwSkNRbkIyOXNiR3hzYnZ2NzZhK3JWcTJmUmk1ZVFpWVFEQXdPMUNhMEJMbHk0d1BidDI1azJiWm9XR0FVSEI3Tng0MGJjM2QwcFZLZ1FpcUt3WXNVSzFxNWR5NUFoUXloZS9NMkR4R3pac3BFMmJWcHNiR3dzdmhNelo4Nk1kN3ZldGRmak5jRjRMYWQ0bWJKbXA3aTc5YWxWcXRWdFNyVzZiOGJ6bU5MNmt1djRuVmVoSWRnN0dML0RqeC9jWSszQzZaU3JWb2VPMzQxaXpYd2ZyUkpqVktON3R6TDdlYzRtZndaUFdzRDBFYjI1ZmUzaWV3MjRNbVRPU3ZWNnplTGVFSGg0N3lZUDNYS1pMUXQ4OHBBZDY1ZHc4TS8xT0RnNlU2ZHBPeTNnZW5EM0ZtQXM3Zi9xbFdXbFZaUHdjTXVVY0lBMTg2ZHAxUXYvS3lUZ0VrS0laR2JObWpWNjROZEU3TG9lbUxacTFTcWJBUU1HV013NTlhNXMyclNKM2J0MzA2OWZQMUtsU3NYdTNidlpzbVVMVjY5ZXBXclZxb3dZTVlMTW1UUFR1SEZqZHUzYXhhcFZxOWk2ZFNzRkNoU2dSbzBhWk11V2pkbXpaOU9yVnkrS0ZUT091Yk8zdDJmRWlCSGErS0k3ZCs0UUZoYUd2YjA5Ky9idEkwMmFORnBhM3NPSEQzbng0b1hXcytMbzZNajgrZk81ZXZVcXZYcjF3dFBURTUxT1I4R0NCZG16WncrVEprMmliZHUyM0w5L244S0ZDMnZ2STZZSmsrUGk2T2pJa3lkUGVQTGtpVGFRM3NiR0JsVlYyYlZyRi9Qbno2ZHc0Y0lNSGp3WVoyZG5Ka3lZZ0xlM045OSsreTFmZnZrbERSczJORXN4dExPenMrajlDZzBONWRhdFc2Uk5tNWFqUjQvRzJEc0d4a3FENTgrZng4WEZ4VlRkTHRZQTd0cTFhelJvMElEbXpadXphTkVpamg4L3pwMDdkOGlYTHgrZE9uWEMwOU1UR3hzYjZ0V3J4NEVEQi9qOTk5L3g4L01qUTRZTWRPL2VuU0pGaW5EeTVFbjY5VE5PV0d1cVdIajkrblhPbmozTDRjT0hHVHg0TU1XS0ZXUHUzTG1zV2JPR3AwK2ZVcUZDQmJPZ2JlTEVpZHJjWEE4ZlBtVDA2TkhhT3ROekJtZG5aMEpDUXRpOGViT1dtbnJnd0FHMmI5L080TUdEeVp3NU0yZlBuc1hSMFpHMGFkTXlidHc0WnN5WXdULy8vTVBDaFFzNWQrNGNZOGFNNFpOUHpPY2NuRFBuVFdxVjZYMUU5K3paTTE2K2ZJbWRuUjJuVDU5KzcxVU9YNzU4eWUrLy93N0dkTUtQSXVDcVVLTitVamZCcXVXL2pUY2JzeFVmZ1k4ZmFPUExNbWQxWTlqMDVXVEpsaE9kVGtmcnJqL1F1dXViU3F4SDkyNWxnYzhJZlA4NGJwRTZsOG5WalJHL3JNVEIwWWxYb1NIY3VCVHpWR3ZQbmo0QzRNTHBZN0cyTGVya3dqRjZuVEdncWdhelV2QXZuLzlMOE1zWHVHYlBUZGdyNDcrcHUvNVl6dEpmZjhUSk9SV052dXBPellhdGNYQjBJdWpGTTViUEdvLy9vVjFVcnRXUXNGZWh6SnZzeGJVTFoyamF2amVPVG04ZWl0eTZjcDQxODZkaGEyZlBnZTNycVZIZm1McmN2R01mU2xYMElGdk92QlpOdkgvbkJtZU83WS83dmFSQUVuQUpJY1RINHg2dzdNV0xGeDJYTGwyYTZJQWlMb1VLRmFKRml4YlVybDJiSzFldTRPdnJTNVVxVmVqYnQ2L1plQzFGVWFoVHB3NjFhOWZtNk5HajdObXpoOHlaTTVNdlh6NjZkZXRHL2ZybU4yTlI5OTJ6WjQ5V2VqMTE2dFIwN2ZwbURwdWJOMjh5YnR3NEFDcFZxa1NtVEpubzA2Y1BkbloyMGRLWTdSazllalRqeG8yalg3OStWS3hZMGF5SGFmejQ4YkZXOEl2cXdZTUhEQjM2Wm9MUTQ4ZVBNM2V1c2ZKc2xTcFZ5Smd4STZkUG4yYk9uRG0wYWRPR3BrMmJhbTNKa0NFRGt5ZFBadW5TcFJ3NWNpVGVjenNOR2pRSVZWVnhjbktpWGJ0Mk1XNm4wK2tZTzNZc0lTRWgyTmpZVUsxYU5XM1NaV3RNUlNzVVJTRno1c3lVSzFlT0FRTUdtQVZEcHZVZUhoN1VxRkdEMDZkUGMvYnNXU3BWcXNTbVRadEluejQ5VmFwVUFZdzljQUNqUjQrbVpNbVNOR3JVaUd6WnNwRW5UeDRxVktqQTd0MjcyYnQzTDMvODhRY05HemJVNWxmTGxpMmJWalFqdWdNSERrUXRIb0dibTV1VzNwZ2xTeGJHangvUEw3Lzh3dVhMbDNGMGROUlNROU9tVGN2dzRjT1pPWE1tejU4L1o5cTBhVm9RbjFEbnpwMWo0c1NKZ0hHQzdJUVdOMG1vcFV1WDh1TEZDNENsR0svbGo5YU9EVXRadTJDNjFYWFc1b0d5RnJpOGpVWnR1cHVsSjU0NHVNT3NhdUd4ZmRzNGUrSVFwU3Q3a3RVdE4vOCtmY3plemI5VHFNU2J0cG5LeFNlR3FWakl3N3MzbVRZaTdxbEg0dG9tUHIyQzZUTWFDOS9zM2J5YW9xVXJvaWdLZXIyZS9WdU54Yk1LRmkvRHpjdC9BL0RrNFQwK2E5bVpPczNhNCtqa3pLdlFFTGF2WGNTMnRRdUpDQStuVlpmditiUkpXd3dHQTV0V3pHYnI2Z1VjMzcrZFQ1dTBvVnFkcGp4OWRKL3BvM3BUd2FNK1pTclY1TmV4L2JsODFwL3lIdlg0cEZ3MWJHeHRlZnJvUGpZMk50alkyZ0lLK3NnSTdPenRLVjNKazdzM3I2Q1BpQ0JIM2tLdjE2ZDhIK1hvTkhkM2R4WGlYNHhDQ0NIZU5WUForWUNBZ0EvOTcyeGg0RUttVEptVTQ4ZVB4OXJUOGE1RVJFUllGSzE0RjFSVlJWVlZxNm1FQ1prclQxVlZuajU5U3NhTUdiWHRWNnhZUWNPR0RiVWVscmk4ZlBtU3JWdTNhc0ZLYk51bFRoMXpsYldvZzlQMWVqMzM3OS9IemMzTjZ2dUk3ZjNIZEd4NC93UFBJeU1qdVhidG10WmJHQmtaeVpZdFcvRDA5TlRLdkZzVEhCeU1uWjBkZG5aMkZ1ZkRHbE4xUWtWUkxLb1JRdXlmajZuSVJrTEc4VjY2ZEluOCtmT2I5VDUrcU0vMDFhdFhWS3hZa1NkUG5oaUFvc0FIbjhYYzNkMTlOREFLaUhPZXBzVG8xcWdzM3JQV2tUVkhIb0pmdnVEbDgvZ1BVVE1Wem9oSmJFVXpyTFVqcGlxRnB2MnZuQXRnOGxEemlZcnpGaTVCOXlHVDRsVmhNTFllcnFnaUk4SUpmUEl3enVQRnhUUkd6cURYMDZOcEJacDM3RVA5RnAzTXRva0lEMlArMU9HY1BYbUlpQ2hqRWxPblRZL241NjFvOUZVM0lzTERXZjdiVHpUdjJJYzA2WTNGWng3OWM1dWZ2dTlBU1BCTFNwU3RTdXV1QTNDTkZtemV1bktlbGJNbmNmM1NXVHAvUDViVWFkS3hhK01LK296NkJaMU94NzJiVi9sei9XS3UvSDJhb0JmUGlJZ0lNeXZ3WVUyMm5Qa1k4MXY4NTArTmllbTc4ZHFZZ0lDQTBXOTkwRVQ0V0FPdXgwQ21BNnQvaWRjOFNrSUk4UzRGQllmaTBmbzdnQ2NCQVFFeGR6VzhQeXVCTDhlUEg1K2djVEpDaUtTeFpNa1NVdy9xU3VEOWRxWEY0SDBIWEMvK2ZVcXF0T2tURkFUSDEvVkxaN2wrOFN5Zk5vbjdvM3Y2NkI5Y1VxY3pTMyt6Umg4WlNWaFk2T3VlRjhjNHQ0L3F5Y043WEQxL2hvcWVEVDVvNVQxVk5iQjZubkdlclNLbEtyeXo0eDdZdnA3c3VmTnJreDNINU5iVkMrUXVZQ3lVRkI3MlNodnpacjJ0S3BFUkVlZ2pJN1FIVVlwT0FZeFRnOWpZMkw2VDNxM2tFbkI5SFAxMGxzNEROUzdmdUdNMkVhMFFRbndJbDIvY01iMzhPNG1hTUE3NGN2TGt5ZFN2WDk5aURpVWhSUEx4Nk5FakprK2ViUHJ4cDZSc3kvdGs2akY1SC9JVi9vUjhoVCtKZTBNZ1k1YnNjVzhFMk5qYTRtd2IrNXhnTWNuazZrWW0xN2dyS2I5cmlxSXpHMHYycnBqR1g4WEZGR3dCc1FaYllPdzF0ck8zTnl1ei96Rjc5NDhaa2dGRlVaWUNUSmkxZ29Cemx3a0tEbzFyRnlHRWVHdEJ3YUVFbkx2TVJGOWp0U3BWVlpjbVVWUE9BYjZCZ1lIMDdkdlhPQitkRUNMWk1SZ005T25UeHpTUjlTeU0xNjRRNGlQelVmWncrZnY3TDNCM2QyOXk5ZWE5aGwySFRFbnE1Z2doL3BzMm5UcDFha0VTL3Y3dmdhb0hEeDc4eE5mWDEyS3VJU0ZFMHBzMWF4YUhEaDBDK0FzWWtNVE5FVUs4Sng5bER4ZGdDQWdJYUtLcWFoZU1rd2MrU2VvR0NTSCtFNTRBKzFWVjdSSVFFTkFVVUpPd0xhRkFLMFZSUWlkTW1NQ0pFeWVTc0NsQ2lPaU9Iei9PeElrVFVSUWxGR2lOOFpvVlFueUVQc29lcnRjTXAwNmRtZy9NVCtxR2lKVEgzZDFkRDZnQkFRRWY4elVpUG40WFZWWHRxZGZyRjdWcDAwWmR0bXlaOHI0blJCWkN4TzNvMGFPMGI5OWUxZXYxQ3RBRHVKalViUkpDdkQ4ZmF3K1hFRy9MZ0Z3ZjR1T3dHQmdiRWhLaWZQWFZWNnhaOC9abGRvVVFpYmQ2OVdyYXRHbERTRWlJQW5nRFM1SzZUVUtJOTB0dUtJV3d6b0J4Mm9TUGN1b0U4Wjh6RWhnYUZoWkd2Mzc5Nk51M0x3OGZ2djNjTDBLSStIdjQ4Q0Y5Ky9hbGYvLytoSVdGQVF6bGRSbDJJY1RIVFFJdUlhd3pBSGg2ZXI2N3FlMkZTRm9UZ00rQmY5ZXRXMGZWcWxVWk8zWXNWNjllVGVwMkNmRlJ1M3IxS21QSGpxVnExYXFzVzdjT1JWRUNnYzh3WHBOQ2lQOEFHWjhpaEhWNmdNZVBIOHREQ2ZFeDJRb1VCOGFHaG9aMjl2WDFWWHg5ZlNsU3BBamx5cFdqUklrU1pNaVFnVFJwMG1EN0RpYWNGT0svSmpJeWtoY3ZYaEFZR01pNWMrYzRlZklrRnk5cXc3TlVZSUdxcWlPQSswblhTaUhFaHlaL1VZV3d6Z0NRSmswYTZlRVNINXY3UUJmQUIrTmcvWFlYTDE1TUgrV21VQWp4YnYwTExBTjhnZk5KM0JZaFJCS1FnRXNJNnd3QXdjSEIwc01sUGxibmdiN0FRTUFkcUF3VUJUSUE2UUI1MkNCRXd1bUJaMEFnY0FFNEFnUUFZVW5aS0NGRTBwS0FTd2dyVkZYVks0cEM2dFNwSmVBU0g3c3dqRGVGUjVLNklVS0k1R0hUeWpsSjNRUWgzb25rOGwyV2dFc0lLeFJGTWZWd3lWTitJWVFRL3puSjVVWlZpSStCUEwwWHdqb0RnSk9UazF3alFnZ2gvZ3RPSm5VRGhIaWZGRVU1a1ZTL1czcTRoTERPQUJBZUhpNEJseEJDaUk5ZVFFREExckpseXpaVVZiVjhVcmRGaUhkTlVaUVQvdjcrMjVMcTkwdkFKWVIxZWdCYlcxdEpLUlJDQ1BGZllQRDM5OThDYkVucWhnanhzWkduOTBKWVp3Q0lqSXlVYTBRSUlZUVFRaVNhM0V3S1laMEVYRUlJSVlRUTRxM0p6YVFRMWtsS29SQkNDQ0dFZUdzU2NBbGhuUUZBcjlmTE5TS0VFRUlJSVJKTmJpYUZzTUkwRDVlZG5aMWNJMElJSVlRUUl0SGtabElJSzFSVk5RQkVSRVJJU3FFUVFnZ2hoRWcwQ2JpRXNFSlJGTk1ZTHJsR2hCQkNDQ0ZFb3NuTnBCQldtSHE0OUhxOTlIQUpJWVFRUW9oRWs0QkxDT3NNQURZMk5uS05DQ0dFRUVLSVJKT2JTU0dzMHdNWURBYTVSb1FRUWdnaFJLTEp6YVFRMWhrQWREcWRwQlNtQU83dTdxcTd1N3VhMU8wUVFnZ2hoSWhPU2VvRy9OZklUYUVRNzA5QVFJRDhteWFFRUVLSVpFVjZ1SVFRUWdnaGhCRGlQYkZONmdiOFY4bVQrT1N0VEpreWh4UkZxUXBVRGdnSU9KclU3Ukd4azU1aklZUVFRaVJYMHNNbGhCV0tvaGhBaW1ZSUlZUVFRb2kzSXplVFFsZ25aZUdGRUVJSUljUmJrNXRKSWF3emxZV1hLb1ZDQ0NHRUVDTFJKT0FTd2pwVFdYaTVSb1FRUWdnaFJLTEp6YVFRMXNrWUxpR0VFRUlJOGRia1psSUk2MlRpWXlHRUVFSUk4ZFlrNEJMQ09qMkFxcXB5alFnaGhCQkNpRVNUbTBraHJETUFLSW9pUFZ4Q0NDR0VFQ0xSSk9BU3dnclRQRnpTd3lXRUVFSUlJZDZHM0V3S1lZV3FxcWF5OEhLTkNDR0VFRUtJUkpPYlNTR3NNUFZ3U2RFTUlZUVFRZ2p4TmlUZ0VzSUtWVlVscFZBSUlZUVFRcncxdVprVXdqcFQwUXk1Um9RUVFnZ2hSS0xaSm5VRFBtWmx5cFRKclNqS1RXdnIzTjNkMWFnL3E2cWE1OVNwVTdjK1NNTkVmSmpLd2t0S29SQkNDQ0dFU0RRSnVONmpVNmRPM1NwVHBzeHhSVkVxeExhZHFxckhKZGhLZGd3QU5qWTJ0bVhMbHJWNy92eTVMbTNhdERhcFU2YzI3TnUzNzFWU04rNi9UQjVrQ0NHRUVDSWxrWURyUFZNVVpSMFFhOENsS01yYUQ5UWNFUU4zZC9mdFFMM1hQeHA0blc1ck1CaVdBRXZTcEVtRHFxcThmUG5TQ3hpZlJNMFV5SU1NSVlRUVFxUXNNajdsUFhzZGNNWEt4c1ltem0zRWU3YzV5dXNZcnd0VlZmLzRBRzBSY1lqUGRTVVBNb1FRUWdpUkhFakE5Wjc1Ky90ZkE4N0V0RjVSbE5NblRweTQvZ0diSkt5SXp3MDhjQ2tnSU9EQ2UyK01pSk04eUJCQ0NDRkVTaUVCMXdjUTI4Mmh3V0NRbThKa3dOL2YvejZ3UDdadFZGWGQ4SUdhSStJZ0R6S0VFRUlJa1ZKSXdQVUJ4QlpVeGJOblJYd0FpcUtzam0yOVRxZVRkTUprUkI1a0NDR0VFQ0lsa0lEckF6aDE2dFI1NEtLVlZSY2tSUzM1ME9sMDYzbGRuZENLZi96OS9VOTh5UGFJMk1tRERDR0VFRUtrQkJKd2ZUZ1dONEJ5VTVpOG5EaHg0Z0V4cHhYK1FjekJtRWdDOGlCRENDR0VFQ21CQkZ3ZmlFNm5zd2l1OUhxOUJGekpqS3FxVnRNS1pmeFdzaVVQTW9RUVFnaVJyRW5BOVlHY1BIbnl0S0lvTjZJc3VuNzY5T2tZQi8yTHBLSFg2NjJsRlQ3VDZYU3hGdFFRU1VNZVpBZ2hoQkFpdVpPQTY4TlJWVldOZWlPNERsQ1RxakhDdXIvKyt1c1JzRGZhNHMzKy92NFJTZEVlRVR0NWtDR0VFRUtJNUU0Q3JnOUxDN2drN1NsWmk1NVdLT21FeVpjOHlCQkNDQ0ZFc2lZQjF3Y1VFQkJ3SExpbktNcGRxWGlYZkVVZnJ4VVpHZmxuVXJWRnhJczh5QkJDQ0NGRXNxVWtkUVBlQVYzWnNtVTdxNnJhSGlnR1pFcnFCbjFFbmdEbkZVVlo2dS92djRDRVZlbVQ4L0wrdk0xNUFUazNLVkVrY0VWUmxCTUdnMkhrcVZPbmJpVjFnNFFRUWdnUlB5azk0Tks1dTd2N0FRMlR1aUgvQVpzQ0FnS2FFcitiZXprdkgwNUN6Z3ZJdVVueEZFVUpWUlRsczVNblQrNUw2cllJSVlRUUltNHBPdUFxVzdac0YxVlY1eFlvVUlBaFE0WlFxRkFoWEZ4Y2tycFpINDNnNEdBdVg3N01oQWtUdUhyMUtxcXFkamwxNnRUOHVQYVQ4L0orSmZhOGdKeWJsRXF2MS9Qa3lSTTJiZHJFckZtekFLNDZPRGlVUEhMa1NHaFN0MDBJSVlRUXNVdlJZN2hlcDBReFpNZ1F5cFFwSXplTzc1aUxpd3RseXBSaDhPREJBQ2lLMGo0Kys4bDVlYjhTZTE1QXprMUtaV05qZzZ1cksxMjZkS0ZjdVhJQUJTSWlJaW9tZGJ1RUVFSUlFYmNVSFhCaEhIOUNvVUtGa3JvZEg3VW9uMi94ZU80aTUrVURTTVI1QVRrM0taN3AzQmtNaG9TY2R5R0VFRUlra1pRZWNHVUM1Q245ZTVZcVZTclR5L2dXVjVEejhnRWs0cnhvMjhxNVNibWluUGZNU2RrT0lZUVFRc1JQU2crNGhCQkNDQ0dFRUNMWmtvRHJQWXVJaU1CZ1NHalZicEVjSEQ1OEdGVjlNNGV1cXFvY1BudzRDVnNrVWhwVlZYbjQ4S0hac3JDd01JS0NncEtvUlVJSUlZVDQwQ1RnZWdjV0xsekltVE5uTEpZL2Z2d1lUMDlQTm16WVlHVXZvelZyMWxoZHZuYnQyZ1MxWWVqUW9RbmEvcjhvTEN3TVgxOWZRa0pDNHJWOW56NTl6SUpsZzhGQW56NTk0clZ2WkdRazgrYk5RNi9YYy9YcTFVUzFOemtaUFhxMHhiTGc0R0JUeGJ3WXpadzVNMEcvNTlhdFd3d1lNQUNBUjQ4ZThkVlhYeVZvLy9kcDFLaFJWcGYzN3QwN3huM09uejlQdTNidHpMNUhDeFlzWU5DZ1FmSWdSZ2doaFBpUHNFM3FCaVFudTNidFl1clVxV2JMUWtKQ1NKY3VIUUQzN3QzRHpjME5nSC8rK1ljVEowNEF4dkV3UC96d0E4dVdMY1BWMVZYYmQvcjA2UlFyVm95RkN4ZlNzR0ZESEJ3Y0FQRDE5V1hQbmowQTNMaHh3MnJRZGVQR0RWYXZYZzNBNnRXcldiVnFGZXZYcnpmYnhyUWUrS2g3WG54OGZOaTVjeWZCd2NIWTI5dGpaMmZISjU5OHdwNDllOHpHSWdVRkJaRXFWU3IyNzk5djlUZ09EZzRFQkFSZ2EydExseTVkTE5adjNMaVJHVE5tbUMyclg3Kyt4WFoxNnRUUlh1L2N1VFBHZHMrYU5ZdldyVnN6YnR3NGN1VEl3ZkRodzdYdlFFcnp2Ly85VDNzZEdocktYMy85UlVoSUNCY3VYTEM2dlllSEIvdjM3MmZseXBYMDd0MmJvVU9IY3Zic1dRQWVQSGhBMXF4WnpiYmZ2SGt6WUx3R00yVElBQmcvMjZKRmk4YmFydkR3Y0NwWHJoeDFYQlB3NXJzUTllZmp4NDl6OGVKRnVuZnZIdWY3WGJ0MnJVVWI5KzNicDczMjlmV2xSNDhlQUJ3L2Zqekc0K3pkdTVlNmRldWkwNzE1dHZYTk45L3c5ZGRmYytIQ0JZb1hsN29YUWdnaGhFakczTjNkVlhkM2QvVmRxMUdqaHRYWFZhdFd0YnBjVlZWMTBLQkI2cUJCZzdTZjE2eFpvelpxMUVnTkNncFN4NHdabzQ0ZVBkcnE3NHA2ekpqYVlITHk1RW0xVWFOR1ZyZUx1bjNObWpXdEh2TnRtRDdycERvdmVyMWVyVnExcW5yeTVFbHRXYzJhTmRXWEwxOXFQMWVxVkVsN0hSa1pxYnE3dTZzMWF0U0k4ejkzZDNjMU1qTFNiRi9UZTQ2K1BDSHZxMXk1Y3VxTEZ5L1VzTEF3ZGV6WXNlcnQyN2NUOWQ1ams1RHprcGh6czM3OWVyVlpzMlpxdVhMbDFHYk5tcW5ObWpWVHg0OGZyODZmUDE4ZE9YS2t1bkRoUXF2N21iNlAxcjdmTVgzbkRRYUQycVJKRS9YVXFWT3FYcTlYbXpadHFucDRlS2oxNjllMytHL3ExS21xcXFwcVdGaVlXcTVjT2JQaldEdFAwYytscWhxL0x3OGZQalJidG1EQkFyVjkrL2FxWHErUDhUMnBxbXIyTzAydkl5TWoxVU9IRHFtaG9hR3FxaHEvcy9YcjExZXZYcjFxOFoyclhyMjYyYzhEQnc2MCtwbFk0K3ZyYXpydm94UDlqNmNRUWdnaFBoanA0WXFIVnExYUFjYVVOTlByNkdscHc0WU5JeXdzREFBL1B6OW16cHpKdkhuemNIRnhZZENnUVh6OTlkZG1UOFZOd3NMQzRwMDJkZkxrU2VyVnF4Zm5kbnE5UGw3SFMwa3VYTGlBZzRNRHBVdVhUdEIrcHQ2dS9mdjNVNkJBQWEySGN2djI3ZFNvVVFObloyZktsaTJyYmErcUtoMDdkcVJuejU1czNib1ZHeHNiYloyTmpRMWJ0MjQxTzM2MWF0V3MvbDVWVlZGVmxRWU5HbWpMdG0vZlRvOGVQV2pYcmwyQzNrTlNhdGFzR2MyYU5hTk9uVHFzWDcrZTdkdTNzM2Z2WHZyMzcwL2R1blU1ZVBBZ1M1WXM0ZVhMbCtUSWtTUFc5Tm1HRFJzQzhPclZLKzAxdk9uZE9uTGtDUGZ1M2FOMDZkSnMyYktGakJrenNtSERCc3FYTDYvMUpyOHJlcjJlOFBCdzd0NjlTNVlzV1FCanIvTENoUXRadUhDaFdZOVVmRXllUEprZE8zWVFHQmpJZ1FNSEFOaXpadzh2WDc0a2YvNzg3TisvSDcxZWIvWjlBbU52b2FxcU9Eczd2NXMzSm9RUVFvaGtSd0t1ZURDbDdsV3JWazE3N2VIaFliWk5talJwQ0E4UFo5S2tTV3pidG8yK2ZmdVNQMzkrQUJ3ZEhaazVjeVpkdTNibHpwMDdEQjA2VkV0M2NuQndZT1hLbFJhL00vcnh3UmcwakIwN2xwQ1FFSFE2SFk2T2p1LzBmU1puKy9idG8wbVRKaFkzcklxaVdOMWVVUlMrK2VZYmdvS0MrT1dYWHpoNThpU1RKMDhHakdPeFRwOCtqYSt2TDVNbVRlS2JiNzdSanFNb0NsMjZkR0hvMEtHTUh6OGVWMWRYczZBcDZ2RTNiZHJFb1VPSHJQNytwMCtmMHJKbFN5MTFOS1V5UFdCNC92dzVyVnExNHM2ZE83aTZ1ckptelJwY1hWMjE2NkZtelpxc1c3Y3UxbU85ZlBtUy9mdjNVNjFhTlMzSWl2bzluek5uanJiZGpCa3ptRGh4WXJ6YWFEQVlxRldybHNWeWE4dE1uajkvanFJby9QNzc3N2k3dXdQR05NTFEwRkE2ZHV5SW9pZ2NQSGdRUUR2L3djSEJOR2pRZ0JVclZnQXdZY0lFamg0OWlxcXFaTTZjbWJsejU5S3VYVHNjSEJ3d0dBek1temRQKzMxUG56NmxmZnYyYk5xMHlldzd2R3ZYTGxhdVhLa2RVd2doaEJBZkh3bTRvdmpycjc4WVBIaXdkbU9WS1ZQYzB4dDVlM3V6ZS9kdVFrQW1sZlVBQUEwNVNVUkJWRUpDT0hEZ0FFK2VQR0hod29WODhjVVhOR3ZXVE52dStmUG5USjA2bFZXclZwazlQWTl2RDlmNTgrZTVkT2tTNDhhTkErRFpzMmVzWDc4ZUd4c2JhdFdxUlhCd3NIYURHUndjbk5DM25xenA5WG8yYjk2TWpZME5PM2JzUUsvWHMyM2JOaURtZ010Z01KQTVjMmFhTld0R2hRb1ZXTHAwS1gzNjlHSGV2SG5vZERxR0RCbkN0bTNiNk42OU80TUhEMGFuMC9Ia3lSUCs5Ny8vMGFSSkUyYk1tRUhPbkRrQlkvRUdmMzkvN2RoaFlXSFVyRm5USXZpTEtuWHExQVFGQmFHcWFveHRUQWxNQWRYY3VYTTVjdVFJbXpkdkprT0dETFJwMDRaSGp4NWhNQmdJRGc3R3lja3B3YjFDVWYzNTU1K0Vob1lDeHZQZHJsMDdTcFVxcGEyUEh2UXVXclJJR3krcDArbk1BbHU5WGsrRkNoWE1sa1h0eFFSalFadGN1WEp4Ly81OUxsKytUS0ZDaFJnNGNDQURCdzdrK3ZYclRKZ3dRZHZXOUYzejhQQmc1Y3FWV29HYTZ0V3IwNmRQSHp3OVBlblVxUk5nL043WjJ0cXlidDA2N08zdHRXTmt6SmlSTkduU2NPTEVDU3BWcXFRdFAzYnNHRldyVmszNEJ5YUVFRUtJRkVNQ3JpaEtsaXpKdG0zYjhQRHdNTHZKYXRLa0NXQk1oVEs5TnFVVWpodzVrcEVqUjFLK2ZIbWNuSnlZTkdtU1dVcWZxcXBzM0xpUnFWT24wck5uVDRZTUdXTDJPK1BidzdWNDhXTEFXT0VNb0huejVnRGFUYVdIaDRmMnVuWHIxbS94S1NRL1c3ZHVOUXQ2R2pSb2dJZUhCMEZCUVdZMzR1SGg0WGg0ZU9EcDZjbW9VYU40L3Z3NUkwZU9wSHIxNm9TRWhIRDU4bVd6b0tCQmd3Ymt6Sm1UVTZkT0FjWWI5WFhyMW5IaXhBbEdqeDZOcmEzMXl5TW9LSWpVcVZOclA1dlNDa05EUTNGeWNnTEF5Y2tKRnhjWEFnTUR5Wmd4NDd2OVFENmdWcTFhRVJrWnlhMWJ0OGlkT3pjOWUvYWtaY3VXT0RrNVVieDRjYTVjdWNMang0OHBWcXpZVy8wZVB6OC91bmJ0eXRDaFEwbVhMcDFGMnFYcGVveE9yOWRqWjJlWDROOTM4K1pOOHViTlMrUEdqWmt3WVlJV2lBTk1uVHFWamgwN1d0MHZYYnAwekpvMWkvTGx5NXNGU2dhRGdRY1BIbWhGWEc3ZnZzMkFBUVBNS2hoNmVucXllL2R1TGVCU1ZaWGp4NDh6ZmZyMEJMZGZDQ0dFRUNtSEJGeHgrUExMTCtuWnN5ZGd2TEgyOC9NRGlMTWNOc0NoUTRlWU0yY09lcjJlU1pNbWFUZGFwalF0QUdkblo2cFhyMDYyYk5tNGR1MGErZlBuNTg2ZE8yVEtsRW5icmxldlhoUXRXcFJMbHk2WkhkOVVDUzY2Qnc4ZUpPN05KbE5idG15eEdPT3lkKzllcWxTcFl2YitLMWV1YlBaemd3WU5hTisrUFdDOE1ROExDek5MTTN2Ky9EbisvdjZVS0ZFQ0FGZFhWK2JObThmYXRXc0pDd3V6Q0xoZXZueEo2dFNwdVhEaGdsazFTbE5hWWRteVpkbXhZNGZXMW5idDJuSDc5dTBVSFhBMWJ0eVl3NGNQczNyMWFxNWN1Y0trU1pQNC9QUFBhZEdpQlV1WExtWFBuajNjdlhzWFQwOVBpMzMxZW4yOGUvZTZkZXRHNmRLbEV6eTlRVmhZR09IaDRXYVZJMDJzTFRQeDkvZm5rMDgrd2NQREF6OC9QMzc5OVZmNjl1M0wvUG56c2JHeFNYQ3YwNkJCZ3poNDhLQVdxUFhzMmRNaTViZDY5ZXA4Ly8zM2VIbDVvU2dLbHk5Znh0Ylc5cTJEVlNHRUVFSWtieEp3eGNFVWJNVjNlVlNiTm0yaWQrL2VWS3hZRVRET01lVGs1TVRxMWF1MW5xOC8vL3dUTHk4dmN1VElvWTBSdTNUcEVuUG16S0ZObXpabXFWQWJOMjU4TjI4cWhmSHg4VEVMVXNFNEppWjkrdlN4N3VmbTVxYjErbTNldkpuZHUzY3piZG8wNEUwNThlanM3ZTN4OVBTa2FkT21yRisvM3F3bnEwZVBIbHkrZkJrWEZ4ZEdqeDdOM2J0M3laRWpSNHkvdjNEaHdwdzdkNDR5WmNyRSs3MG1KeEVSRVZ5OWVwVXBVNlpnYTJ0TC8vNzkrZUdISDlpeFl3ZjE2dFdqZnYzNnRHM2JGanM3TzBhTUdHR3gvNk5IajBpYk5tMjhmbGRDaTZHWXZIanhnc0tGQzdOOCtYSnRtU21sTUdySi9xalhVV2hvS0x0MjdXTFJva1dBY1g2dFRwMDZjZVhLRmE1ZXZjclNwVXRqL0gwaElTRldpOUpNbVRJRk1CWjNtVHg1TWdNSERyVFlwbGl4WWhnTUJzNmZQMC94NHNYNTMvLytaelZRRlVJSUljVEhSUUt1R0JnTUJoNCtmRWpuenAyMVphOWV2VEpMWWV2VnF4ZU5HalV5MitmOCtmUGEzRUhSQi8xdjNyd1pWVlZ4YzNOajllclZWS2xTaFNkUG5tZzNaMUhIYytuMWV2YnMyY1BNbVRNWk9IQmduUE1SZmN5c1ZYQzdlUEdpMWpNVmwrRGdZQllzV0JEakJMVXJWcXpBMmRtWnBrMmJBc2I1MCtyVnEyY1diQUVzWDc2Y2lJZ0lMWVd0YjkrK1RKa3l4V3lzVGxUbHlwVmp3NFlOV2kvYjRjT0hjWEZ4TVJ1YmxKeloyZG1SSjA4ZXhvMGJ4NDBiTjNqNjlDbHIxcXloYU5HaTJOcmFraUZEQmxLblRrMnBVcVVzZW5POHZiMDVkKzRjQlFzV3RIcnNKMCtlWUc5dmo2ckdyNko5OURGY1AvNzRJMlhMbGpXYkd5KytsaTFiUm9rU0pjaVZLNWYyUGdzVUtNRGV2WHNwWHJ3NHIxNjlzdGpuNmRPbnZIcjFpcDQ5ZXpKeTVNZ1lqMzNuemgxdTNMaGhkWjJpS0ZTdlhwMmJOMjlTdkhoeDl1L2Z6N2ZmZnB1Z3Rnc2hoQkFpNVpHQUs0cno1OC9qNStkSGVIZzRuVHQzcG1EQmdtWmpSNnBWcTJaMUxJbXB0SE83ZHUyb1Zhc1d4WXNYUjZmVDhmejVjKzBKdjE2djU5U3BVN1JzMlpLUWtCREdqeDlQbmp4NTZOT25qOW54bzQvbk9uUG1ETGx6NTlaK2p0N1Q4MTlpS2lYdTZ1cks3dDI3cVZtelpwejduRDkvSG05dmI0b1ZLMGJ0MnJXMTVhYUNGNkdob2R5NmRZdThlZk1DeHFweGYvMzFsMW5GUFJzYkcrMWNtb0t0a0pBUVFrSkNDQXNMNDhhTkc5eTdkdzh3VnE2N2YvOCtOMi9lWk5teVpmejAwMCtjTzNlT0VpVktzSDM3ZHZMbHk1ZGlBaTR3VHVwZHExWXRpaFFwUXZ2MjdaazllelpnZkxnd2N1Ukk4dWJOaTcrL1AwZU9IREhyTWZUdzhHREFnQUZtUFV0UnYrdno1czFqOSs3ZE5HN2NPRjd0aUdrTTErblRweE0wZWZEZmYvL05raVZMV0xKa0NXRmhZV3pjdUpGNTgrWlJwa3daTm0zYXhLSkZpMmpWcWhXZmZ2b3BuMzMyR1VXS0ZLRmZ2MzdrenAyYm1UTm5VclpzV1JSRndkN2VudHUzYjVNclZ5NnRaSDFrWkNUNzkrK1A5ZUdJS1ZoNytQQWhkKzdjMFNva0NpR0VFT0xqSlFGWEZCa3laS0J1M2JyMDY5Y1BKeWNudkwyOXplWUxpajUvRUJoN3JTNWR1a1QyN05uTmJqQWJOMjVNL2ZyMXRSdDdSVkVvV2JJa05XclV3TW5KeVdyZ0ZIV2VMNU9NR1ROcTQ4VktsQ2lCdDdlMzluc1hMRmlnalZPeHQ3ZlhYbjlzVlFvQnNtVEpvaFVNdVhmdkh2Mzc5N2VheG1aeTQ4WU54bzRkeTdWcjEvajY2Ni9wMEtHRDJYb2JHeHNxVjY1TXJWcTFjSFIwMUVwNHIxaXhnb0VEQjJyRkQ4QjRMcHMyYmFxTjZWSVVCVnRiVzNyMjdNbVlNV1B3OS9jbmI5NjhORzNhbER4NThsQ25UaDF5NTg2TnE2c3JIVHQyWk1pUUlYaDVlWEg4K0hHdDZFcEs4Y1VYWDZDcUtvOGVQZEtDemFkUG56Sml4QWljblowWlAzNDgxNjlmcDIvZnZ2VHYzMS9yaVRwejVneEhqeDVsK1BEaDJyRmF0R2lodlI0eVpJaEZBWm1FaW95TVpNdVdMZno2NjY5VzE2dXFpbDZ2NTk5Ly8wV24wNkVvQ252MjdLRlhyMTdvZERycTFxMUw0Y0tGR1RkdUhPWEtsUU5nNk5DaHRHM2JsbFdyVnVIbDVjV2tTWk9ZTzNldVJXR09UcDA2MGJadFd5SWpJODErWDZGQ2hmanV1Ky9NdHIxMDZSTGR1blV6VzJadFRLRzE4WmhDQ0NHRUVFbkszZDFkZFhkM1Y1T0Q4UER3cEc2QzV1N2R1Ky84bUtiUE9qbWNsNnRYcjZybnpwMnpXRDVpeEFqdHRjRmdVUGZ0MjZjR0J3Y242TmdKUFk4UkVSR3hydGZyOWFxUGo0OWFzV0pGdFZXclZuRnVuMUFKT1MrSk9UZTNidDFTNjlhdHF6Wm8wRUNkTzNldXFxcXErdlhYWDZ1TEZ5OVdEUWFEdHQzbHk1ZlYzcjE3cTNxOVhsVlZWVDEwNkpDNmJOa3lxOGRzMUtoUmpMOXYxcXhaOFZxbXFxcDY1c3dadFh2MzdoYkw5WHE5V3JWcVZUVXlNbEt0V0xHaVdyWnNXZlc3Nzc3VDFwbkVkWjFFM1RheGhnOGYvdGJIaU03WDE5ZDAza2NuK2g5UElZUVFRbnd3S1hlQ0lJdzNqNERaSEVuaS9URDEzQVVFQk1UNW5aSHpZaWtpSWdKYlc5dDNQaWRYUXM0THZKdHpvOWZyWTUyRDdFTUtDZ3JTSmhHM1JsVlZJaU1qRTFVNlBybWFQWHUyYVpMb01RRUJBYU9UdURsQ0NDR0VpSU9rRkFyeEFYeE1OL3pKSmRnQ1lnMjJ3SmorK1RGOTlrSUlJWVJJZVhSeGI1S3NQWUdQYzh4U2NoSVVGR1I2K1NTZXU4aDUrUUFTY1Y2MGJlWGNwRnhSenZ2anBHeUhFRUlJSWVJbnBRZGM1d0V1WDc2YzFPMzRxRVg1ZlArTzV5NXlYajZBUkp3WGtIT1Q0cG5PblU2blM4aDVGMElJSVVRU1NUNjVRWW1RUFh0Mlc2RHgrZlBueVo4L1A2bFRwNDV4VGlTUmNFRkJRWnc3ZDQ2SkV5Y1NHQmlJcXFvL1Buanc0RlJjKzhsNWViOFNlMTVBemsxS3BkZnJlZno0TWF0V3JUSk5nSDdWM3Q1KytOMjdkeVBqMmxjSUlZUVFTU3RGRjgwQWRPN3U3bjVBd3ppM0ZHOXJVMEJBUUJNZ1BoWHg1THg4T0FrNUx5RG5Kc1ZURkNYRVlEQjhkdXJVS2Frakw0UVFRcVFBS2JxSEMvN2ZiaDJiSUJRRFVCUjlhVVd3eldBTzR3QXU0d1FPWVJIczdIK1J4aEVrY1FVUjVhT2NNOEdEMjd6TTN2dXAxcnFVVW5aSnRrazJhNC82SS9ja2x6bm5zYlYyeU91blhwZnZlcmRMb3MydmVpUzVsVkxPWTR4OWErMjY5aUFBQUFBQUFBQUFBQUFBQUFBQUFBQUFBQUFBQUFBQUFBQUFBQUFBQUFBQUFBQUFBQUFBQUFBQUFBQUFBQUFBQUFBQUFBQUFBQUFBQUFBQUFBQUFBQUFBQUFBQUFBQUFBQUFBQUFBQUFBQUFBQUFBQUFBQUFBQUFBQUFBQUFBQUFBQUFBQUFBQU9BVG50eWhCNW5jclJUYkFBQUFBRWxGVGtTdVFtQ0MiLAogICAiVHlwZSIgOiAiZmxvdyIsCiAgICJWZXJzaW9uIiA6ICI0MyIKfQo="/>
    </extobj>
    <extobj name="ECB019B1-382A-4266-B25C-5B523AA43C14-3">
      <extobjdata type="ECB019B1-382A-4266-B25C-5B523AA43C14" data="ewogICAiRmlsZUlkIiA6ICIxMjI5MjMwNTI0OTkiLAogICAiR3JvdXBJZCIgOiAiNTI1NzIxMjY4IiwKICAgIkltYWdlIiA6ICJpVkJPUncwS0dnb0FBQUFOU1VoRVVnQUFBMzRBQUFEeENBWUFBQUNVSjJXRUFBQUFDWEJJV1hNQUFBc1RBQUFMRXdFQW1wd1lBQUFnQUVsRVFWUjRuT3pkZDd5TzlSL0g4ZGQ5bjcwNTlpWXpNK2NZb2JKcGtESlAwWkt0UWhUcVYwYXlza2RrSmFJa2toRkZwYkk1aDRqczdaam40T3g1WDc4L1R1Zm1PUHM0blBWK1BoN24wWDJ1OGIwKzU3Njd2NjdQOVYwZ0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0bWNLYXNERUJFUnpON2UzdDBOdzNnRnFBb1V6T3FBUkVTeXVWamdCTEF2SmlibTQ0TUhENTdKNm9CRXNqc2xmaUlpV2N2czVlWDFJOUFtcXdNUkVjbUpUQ1pUdU1WaWFidC8vLzVmc3pvV2tleE1pWitJU0JieTl2YnVZUmpHL0FvVlNqQnMyTXRVcWxRS0Z4ZkhyQTVMUkNSYmk0MjFjT1BHYlRaczJNbnMyV3N3bVV4bmdPcSt2cjVoV1IyYlNIWmx6dW9BUkVUeXN2KzZkekpzMk12VXJsMVJTWitJU0JyWTJKZ3BVaVEvM2JzL1MvMzZqMklZUmptTHhkSXdxK01TeWM2VStJbUlaSzJxQUpVcWxjcnFPRVJFY3FUNCt0TnNObGZMNGxCRXNqVWxmaUlpV2FzZ29KWStFWkVNY25WMUFzQXdqRUpaSElwSXRxYkVUMFJFUkVSRUpKZXp6ZW9BUkVSRWNncUx4Y0srZmNjeERBTkhSM3RxMVNwLzMyVnUyZUpMYkt5RndvWHpVYnQyeFV5SU1uTnQzWHFBU3BWS1VieDRnU3lONDlxMVd5eFlzQjZBTGwyYVViNThjU3dXZ3dNSFR1TGxsZkgzN2RTcFMwUkVSRk90V3RsMG43dHYzekh5NVhPbFFvVVNHYjYraU1qRG9zUlBSRVR5bE0yYjk3RisvVTRtVHV5RGc0TmR1czVkc2VKM0prMWFBVURqeHJXWU1xWC9mY1VTRlJYTjBLRmZBUERjYzQ5bnE4VHY5dTFRM250dkxyNit4NmhWcXdJTEZnekJiTTY2amtKaFlSR3NXdlVuQUU4OVZZdnk1WXN6ZWZJS3Z2MzJOOXEyYmNoNzcvbWt1OHYwN3QxSGVPKzl1VmdzQnVQRzllVEpKMnVtK2R6UTBBais5NytGQkFRRTBiNzlrd3dhMUFsSFIvdDBYVCt6aElTRUV4QndtNENBWUFJRGczQjFkZUx4eDZ0bVNTd2lrbjBwOFJNUmtXekoyN3ZYZlpmaDZ6c3Z3ZTlidHZneWZQaDhETU5nNE1DWlRKdjJkcHFUdjRDQUlPYk9YV3Y5L2M4L0QrTHJld3h2NzhvWmp1LzY5VnZXMTRVSzVjdHdPUStDdTdzek5qWnhxejc5L2ZkSnZ2cnFaOTU0NDVuN0tqTTRPSXdtVFFhbWV0eldyZE53YzNOT3NNM2UvczduRkJNVGkyRVkyTm5GM2Nhc1c3ZUR2WHVQTW5ac3ozUzF3bDYvZnB2dzhDZ3NGZ3Z2dnZzNXc0YTlUSWNPVDZYcDNObXpmN0IrZmxldjNrejNRNFI3UlVSRUVSb2FRVWhJR0NFaDRZU0VoQk1jSEU1b2FBVEJ3V0hjdmgxS1VGQW90MjZGM1BVNmxKczNnNGlLaWtsUVZvVUtKVml4WXNSOXhTTWl1WThTUHhFUmVTalNtc2g1ZTFkaTNyd2hEeVNHSjU2b1FhMWE1VGx3NENSNzloemwzWGRuTTNWcS93UkpSWEttVFBtT2tKQnd6R1l6QlFxNGMvMzZMVWFPWE15S0ZTTnhkbmJJVUR6WHJtWGZ4TTlrTWpGaXhPdDA3RGlDOFBCSTVzMWJaMjFweXd4bHloUk50TzNjdVN2SkhuOTNZbVd4V0RDWlRBd2MySkZhdGNvellzU1hYTGtTU00rZW45R3Yzd3U4L3ZyVGFZcWhUWnNHT0RyYTgrR0hDNGlKaVdYczJLOEpEQXlpWjg4MktaNTMrUEJaVnE3Y0NrRHg0Z1VZUGJvN0psUHFTeU5QbmJxU2d3ZFBFUjRlUlhoNEpHRmhrVVJFUkJJUkVZWEZZcVFwNXBUWTJKang4SERGYkRZUkV4T0xyYTNOZlpjcElybUhFajhSRWNuVzVzeDVsNUlsRTA3VzE3YnQ4R1QzWGJ4NG5iNTlweVJabHFPalBUTm12RVB2M3BQNTk5OXo3TnAxaENGRDVqSjVjbDlyNjFGU1ZxN2N5cVpOZXdEbzN2MFpubmlpQnQyN1Q4VGZQNER4NDVjeGVuVDNEUDF0ZDdmNEZTem9rYUV5MGlvMjFrSnNiR3k2enZIMGRPTzExMW96Yjk1Nm5uMzJjVnhkSFltS2lrN3orVFkyTnRqWUpOMDlkUFhxMFltMnBmUnc0TzdFTHpyNnp0L1J0R2x0eXBZdHlzQ0JzN2g0OFRxM2I0ZW1PVDZBRmkyOHNiVzFZZWpRTDRpSmlXWHUzTFhjdWhYQ2tDRmRra3ptb3FOakdEVnFNUlpMWEl2aitQRzljWGQzVHFMa3hCd2Q3VGw0OEhTcXh6azV4VDFJQ0ErUHBGaXhBcFF0V3hRUER4ZmMzVjF3ZDNmRzNkMEZENC80SDFmeTVZdjdjWE56U2xNQ0tpSjVreEkvRVJGNUtGYXRTbmlqMzZIRHh3RE1tUEVPSlVvVXRHNi9kNXhVNGNMNWtwMVlKS2w5cVNVbUxpNk96Sm8xZ05kZUc4ZkZpOWZadnYwUXc0ZlBaK0xFM2ttT1lkdTkrd2lmZmZZdEFOV3FsYU5YcjdiWTJKaDU4ODFubVQ5L1BSczI3S0pRb1h5OC9YYjdGSytibEx0Yi9QNzk5eHpoNFpIcExpTTFqejVhaGdvVlNyQmd3UWJtelZ1WDRYTFdyTm5HbWpYYjBuVk9yMTV0NmQyN2JZYXZlYmY0WkFnU2Y4Ymx5aFZqNmRJUFdMTGtGL3IxYTVmdXNwczBlWXl4WTNzeWJOZzhMQllMQUlZQlNlVlE4K2F0NTlRcGZ3Q0dET21TcmtsaG5uMjJQdm56dStIazVJQ0xpeVBPem80NE84ZTlkbkZ4d3RYVkNWZFhSMzcrZVMvanh5OEg0UGJ0RUhyMmZJNWF0U3FrKys4U0VibWJFajhSRVhrb3lwWk4zTFVQb0VTSmdzbnVlMUR5NVhObCt2UzNlZTIxY1lTRWhPUHM3RUJNakFWNys0U0ozN0ZqRnhnNmRCNnhzUllLRkhCbi9QaGUxaGFzbmozYmNQRGdhWGJ2UHNMaXhadkluOStOYnQxYXBpdU91MXY4RmkvZWRQOS9XQkxlZnJ0OXJwaDEwc2JHakoyZExkSFJNVVJHSms3dTNkMWQ2Tm16RFdmUFhzWGYvd2FYTHdmUXFWT1RSTWVkUEhrcDBaZzRnR0xGQ3VEajA0emc0RENlZTY0QlI0K2VUM1RNdFdzMytlcXJ1TStwVnEzeVZLMWFsaU5IemlVWmI5V3FaUkp0SzFPbWFKSmRYT01GQllYeXdRY0wyTHg1bi9WdmV2ZmRUcWttZmR1My81TWwzeU1SeVZtVStJbUlTSjVVdG14Ukprem96ZkhqRjNqMTFkYUo5dS9lSGRjTk5Dd3NBaGNYUjJiT0hKQ2dkZEhHeHN5a1NYM28yWE1TUjQrZVorclVsZHkrSFVyZnZ1MHdtOVBXM2U3dUZyK0hhZDI2Y1ErMC9QaXV1Sm5OeWNtZTZPZ1lqaDI3d0k4L2JzZmYvd1lYTDE3SDMvOEdseTdkSUNBZ0tNSHhyVnJWeGNQREpjRzJnUU5uY2ZseVFJclhXYmR1UjZxeC9QMzNLVjU1NWROazk5ODdzVkJxdG04L3hDZWZMTFUrREhqbW1mcTgrMjVuUEQzZGtqMG5LaXFhYWRPK1o4V0szM0Z4Y1dUMDZPNDBhZkpZdXE0cklubUhFajhSRWNuVzRtYzFUT3UrME5DSU5KZjkrT05WazV6MmZzT0dYWXdlL1JVeE1iRTRPTmd4ZVhJL0tsY3VsZWc0WitlNGhQRE5OeWR3L3Z3MUZpMzZpV1BITHZEcHAyOG1tcFV5S2RldTNiU1c4OWRmTTlJYzkvMjZPNEcxV0F4T25yeEVwVW9sVXp4bjE2NGpuRDd0ajhsazRxV1htai9vRU5teXhaZWpSODl6K1hJQWx5OEg0TzhmUUZCUTNHZTlldldmckY3OVo3TG4ydHJhVUxTb0o3ZHZoeVpLL0xJYmYvOEFKazlld2RhdEI0QzRicXREaDc1RTNicFZVanp2MzMvUE1XTEVsOVp1cDNaMnRzVEVwRzhNcDRqa0xVcjhSRVFrVzN2MTFiRVoycGNSb2FFUlRKMjZraDkrK0FzQUR3OFhwazE3bTVvMUgwbjJIRTlQTnhZdUhNckFnVE01ZlBnczI3Y2Y0cVdYUG1IUW9FNDBiKzZWNHZYaVczZUtGTW1mZVg5RU9pMWV2SkhaczlmUXFGRjFldlJvayt6ZnVuSGpidGF2My9uUUVyOTE2M2F3YmR1aEpQZVp6V2JyK003aXhRdFNva1JCaWhjditOL3JBaFFxbEQvWlZ0Zlpzd2NTRTVPNHEyZHlPbmNlQlVDalJ0VVpNS0JEK3YrUVpFUkZSZlBWVnovejVaY2JpWXlNeHRYVmlaNDkyK0RqMHl6RjJUaWpvcUtaTzNjdFM1ZHV0bzVIYk5IQ20ySERYaVovL3VSYkIwVkVsUGlKaUlnUTE3Vno5T2dsWExrU0NNU04rWm8xYTBDYXhrMTVlcnJ4eFJlREdUWnNIdHUySGVMeTVRRGVmMzh1M3Q2VkdEcjA1V1NYUUloUC9Bb1hmdkJMT1R6NVpFMEtGSEJQc00wd0RNNmZ2d2JFalJQYnZ2MGY2dGQvbExmZmJzK2pqeVljb3hZL1cyUmF1ckVPSDk0VmdLcFZ5eVo3VEdyTGU5U284UWlCZ1VHVUtGR0lraVVMVWJTb0orUEdMUVBnMDAvZnBGV3J1cW5Ha1pReVpZcWsrVmpEdUxQRWdxdXJFK1hMMy85WXlZc1hyL1B6ejN0WnNlSTNBZ0tDc0xXMW9VdVhwdlRvMFFaN2UxdHUzTGhOVUZBWXdjRjNmb0tDd3JoOU8yNzl2ajE3L3JWK1pwNmU3Z3diOW5LcUR4aEVSRUNKbjRpSVpIT3JWbzFPbEh6Rkp3MUo3VHQ3OW9wMXh0QjRYM3l4THRrWkxYMTk1eEVWRmNQVXFkOWJrNzRubnFqQnFGRnZrQytmYTVyamRISnlZT3JVL2l4YytCUHo1NjhuTnRiQ2lST1hzTGRQK3AvYVc3ZENySk9NUEl3MS9LcFdMWk5vd2hHVHljVElrYS96NG90UDh0bG4zL0x2ditmWXZmdGY5dXdaUyt2V2Rlblg3d1hyakt2eDNRalRzalpjeDQ2TlV6Mm1USm1pV0N3V0xseTRadjA5bm8yTm1SNDlucU5IaitjU25ETnAwZ3FpbzJQUzFaMDNzMlRHTWdrV2k0WHUzU2NrR0l0b05wdFp2MzRuMzMyM05VR2ltUkliR3pPZE96ZWxUNS9uY1hWMXV1KzRSQ1J2VU9JbklpSjVucjI5TGJObURlRDExOGZqNDlPTXJsMWJjT2JNRmZidE93YkVkYVZMQzdQWlRNK2ViWGo4OGFxTUdQRWxRNGUrUktsU2haTTg5c2FOMjliWDRlR1IvUFhYd2Z2L1ErN2k3VjBKWjJmSE5CMWJxMVo1bGl6NWdEVnIvbUxHak5VRUI0ZXhhZE1lcWxZdFM5ZXVMWUE3aVY5YUZydFBqcjI5bmJXYjZKQWhYUWdJQ0tKVnF5RkEwdXY2M2N2TnpZbkF3R0JDUXNJekhFTjZwRFVSU3l1ejJVemJ0ZzBUek9BYUZSVnRYWjdDeGNXUmZQbmN5Si9mRlE4UFYxeGNITm0rL1ZDQ1JOZmJ1ekpEaDc2VWJDdXlpRWh5bFBpSmlNaERrVnpYdm50YjU1WXYveWpKaVZUdVI1Y3VUV25kK2s3WHdQWHJkL0xsbHhzVEhGT3dvQWMvL1BDSmRTSDN6WnYzV1ZzSlU1dWhNVEF3bU9IRDUvSHl5eTFvM0xnV05Xbzh3dmZmajBweVhjQjRkeThwOE91dmZ2ejZxMSs2LzY2VXJGMzdhYktKbjJFWXpKKy9udGF0NjFtN1Bwck5KdHEzZjRyR2pSL2pzOCsrNWNxVndBUmorU0lpb29DNG1UVXp5c0hCamlGRHVtVDRmRTlQZHdJRGd3a01ERTYwNy9idFVFNmV2TVRwMC83Vy96bzQyRE5yMW9BTVg4OWl1WlA0SmJjUWZYcTFiLzhrWnJPWmtpVUxVYVJJZnZMbmQvdnZ4OVg2LzU1aEdHemN1SnZQUC8vUm12U1ZMRm1JdDk1NmtaWXQ2d0FRRkJUR0w3L3NwVU9IcDdSb3U0aWtpUkkvRVJISjFnSUNnaElzM3AzYXZudW45SWU0ZGZ2dTdyYVozQlQ1OFRmZTZYSG8wR21HRHAzSDFhdUJIRHg0bWkrK0dFek5tbytrbVBROURDbk5LcnB4NDI2KytHSWQ4K2V2cDFXcnVuVHYvcXkxQlNsK3ZjS0lpS2dFNC9uaVc5bGNYRExldFRCKzVzcW5ucXFWNWlVdjdsYWtTSDVPbnJ6RThlTVhXTE5tR3lkUFh1TFVxVXVjT3VXZjVPZnU2ZW1lUkNscGQvY3NtVFkycVhkeFRZc1NKUXJSdi84THllN2Z2ZnRmcGs5ZnhiRmpjZXNJZW5xNjA3UG5jN1J2LzVTMW0rM05tOEgwNlRPRmt5Y3ZzWGZ2VVVhTmVnTkh4NHduNUNLU055anhFeEdSaDJMVnFvUmQrZUpiK21iTWVNYzZqZ3lnZVBHQ0NZN3IxV3RTc21XbXRPOUJTMnAyeFVhTnFsT3VYTm9XMGE1Y3VSUy8vam9sVTJONi8vMjUrUG9leDJReXBUajJLeWdvREdkblI4TENJdGkwYVE4Ly83eVhaNTZwVDkrKzdheExQZHliU0FRRmhRTGc3cDc2TWhYSkdUejRjd0IyN3B5ZGFwZlIrUEYvSjA1YzRzU0ppNXc4ZVlsRGgwNERjVXRMN05wMUpNbno3TzF0S1Z1MktPWExsNkJpeFR0TFZFeWF0SUp2dnZrMXc3R3ZYYnVkdFd1M3AvdTh0SzdudDIvZk1lYk5XNGV2NzNFZ3J0dm5LNiswb2x1M2xva2Vicmk2T2xHeFlrbE9ucnpFbGkyK1hMaHduYWxUKzFHa2lHZTY0eE9SdkVPSm40aUlQQlRKelk1Wm9rVEJOTTJjbVozODhjZmZUSi8rUGVmT1hRWGlrbzBCQXpyaTQ5TXN6V1hZMkpqVE5YbE1Xa1JFeEkwVmMzWjJTTEhGMGNlbkdjODhVNTh2djl6SWQ5LzlUbVJrTkQvOXRJdk5tL2ZScFV0VEJnem9tS2hGTG40RzBnSUZQREkxNXVTc1hidURUejVaa3V4K3M5bEV5WktGS0YrK0JCVXF4UDJVTDErY01tV0taSGxyYTNyNCtoN2ppeS91Skh6dTdzNzQrRFRucFplYUo1dGsyOW5aTW1iTW14UXJWdUMvdFNQUDA2M2JXQ1pQN3BmaTBpTWlrcmNwOFJNUmtXenR1KzlHSmtvTTY5WHJrK3krczJldjBMbnp5QWNTeTZGRHA1azE2d2ZycEM4UU45bkdoeDkyUzljeUFROUthR2hjZDh5MExCN3Y0ZUhDd0lFZDZkcTFCZE9ucjJManh0MUVSOGNRRUJDVUtPbUxYMUlBSHR5YWczZVBBVzNRb0JvOWU3WUI0bWJUTEZiTWsvTGxTMkJqWTJicjFnUC8vWGRha21NWWQrMDZRcVZLSlJOMTgzem1tWHJwSGp2Ni9mZC84TTgvWjZ5LzkrN2RsbUxGQ3FTcmpLU0VoSVN6WllzdlAvNjRqWU1INDFveFBUM2Q2TnExSlowN04wbnk3NHFLaWlFaUlwS3dzUGlmQ09yV3JjTHg0eGZZdHUwUWdZRkI5TzQ5bWJGamU5QzBhZTM3amxGRWNoOGxmaUlpa2kydFd6Y09pRnZqTHJtSk5XeHN6SW4ybFNsVHhIcHVadG14NHpDTEYyKzB0c3BBM0ZpNC92MWZwRjI3UnBsNnJmc1JIQnlYbktXbk8yYWhRdmtZTStaTk9uVnF3cHc1UC9MdXU1MFNIWFBpeENYcjY0ZVY0RmFwVXBvbFM0WlRybHh4bkozanVqcWVPdVhQMXEwSGlJMjFjUGx5WUtLWkxYMTlqek5vMEN3OFBkMlpPdlV0S2xXNjA5V3pXclZ5Vkt0V0xzM1hqNHFLWnNxVTd4SnM4L2NQb0ZldnRobittNjVldmNuZ3daOXo3TmdGYS9kZ2lQdi91RUtGRXV6ZWZZUS8vamhBUkVRVUVSRlJoSWRIRVI0ZVNYaDRKTEd4bGhSS3ZoUHorKy9QWmZEZ0x1bHFmUmFSdkVHSm40aUlaRXZ4WTgzU3k5YldKc1BuSnVmdHQ2ZGJYN3U0T1BMcXE2M3AyclZGc3BQTzNNc3dETUxEb3pJMXBydkZKMFozRWorWFJNY2tOZm5KM1VxV0xNU25uL2JBTUJJZnUydlhZZXZyb2tVOVV5M3JicDZlYm1tYWRUS3BzWEQzSm1wbHl4YkZ3Y0dPeU1ob1RweTRtQ0R4TzNIaUl1KytPNXVvcUJnQ0E0TzVlVFB0TVNabDdkb2QxbGJPUng0cHh1blRsOW13WVJlZE96ZE50QjVpV2hVcGtwK1FrUEFFU1I5QWJLeUZQWHVPcHFrTWs4bUVvNk05enM0T09EazVXUC9yNU9UQS92MG5pSXlNNXJQUHZ1WHk1UUFHRHV5b0dUOUZ4RXFKbjRpSVNCcmt5K2RLcDA1TjhQRnBsdUxZdk1qSWFCd2NFazVjY3U3YzFVVExWbVFtWDk5NVJFUkVXWmVJU0NxKytQWHk3dGZBZ2JQU2RmeldyZFBTMVBVMExXeHN6RlN2WGc1ZjMrTWNPWEtXcDUrdUI4RFJvK2NaTUdBbUlTSGgyTnZiTW1sU1grclhyNXJoNndRSGh6Rm56bzlBWEtJL1o4NjdkT2t5aWx1M1F2am9vNFVzWC81Um9zODRyZHEyYmNqOCtlc3BXYklRQlFxNGt6Ky9HNjZ1VGdsK1hGd2NjWEZ4eE5YVm1iNTk0eVlBNnR1M0hTKzkxQnduSjRka1owVGR2ZnRmQmcyYVJXUmtOTXVYYjZGWnM5clVxbFVoWTIrQ2lPUTZTdnhFUkNUYlNXN052M3VsbGt6Tm16Y1liKy9LOXgzUHNHRXY4L3p6amRKMHM5K3IxeVNLRk1uUEN5ODhTY09HMWU3NzJtbDE2MWFJOVhWbVR4cVRuWGg3VjhiWDl6aTdkLzhMd0crLytmSFJSNHVJaUlqQ3pzNldpUlA3MEtoUjlReVhieGdHSTBjdXRyNmZyN3pTaW9JRlBlalQ1M25HajEvTzJiTlhHRGx5TVdQSDlzaFFhOXFycjdiaWpUZWVUakFCaldFWXFaYmw3T3lBaTB2Q3NYOFdpNUVnQ2F4Zi8xR21UbjJMUVlObU1YVG95MHI2UkNRQkpYNGlJcEt0UkVmSHBIN1FROWFwVTVNMEgzdnQyazMrK2VjTXNiRVdhK0pYdUhBK0prem8vWUNpaTVOYTRyZDE2N1IwbDNuNnREOTkrMDRsTWpJYU56ZG52dm5tb3hTWGlVaEtlbzlQelJOUFZHZmV2SFdjUEhtSmFkTys1K3V2TjJNWUJ1N3V6b3diMTR2SEg2OUtVRkFZTzNiOFEvUG1YdWxlbTNIT25CK3Q2dzJXSzFlTTExOS9Hb0NPSFJ2ejg4OTcyYi8vQkwvOHNwY0NCZHd6dEJqOXZmSDgvUE5lbGkzYnpHZWY5VTNYeERtTEYyOWkyN1pEZlBycG13bVdjYWhmLzFGKytPRVRMZTBnSW9rbzhSTVJrU3dWR2hyTzc3L3ZaL3YyZjlpMjdSQ0RCM2RPdE9iZnZaSmJBL0JlUll1bTcrYjMwS0hUVks1Y0dudjdqUDN6YUJnR04yK0dKTHEyczdNakxWcDRaNmpNdEFvSXVHMTluVlRpbDk3dWxxZE8rVE44K0h3aUk2T3QyOWFzMlViSGpvMHBWQ2hmeGdPOVQxV3JscVY0OFFMNCt3ZXdkT2t2QUZTb1VJTEprL3RSc21RaEFNNmZ2OHFISHk1Z3dnUm41czkvandvVlNxU3A3Qmt6VnZIVlZ6OERjVjA4SjA3c1kwM1VUQ1lUbjM3Nkp0MjZqU1V3TUlodnZ2bVY0T0F3UHZyb1ZldkM2dW0xWWNNdVJvNWNqTVZpNGJYWHh2SGRkeVBUTkRIUDNyMUhtVFhyQnd6RHdNZG5OQ05HdkU2VEpvOVo5eXZwRTVHa0tQRVRFWkdIN3NLRmE5YlhyNzAySHNNd3JMOWZ1blNEbGkzcnBLbWN6Rm9EMERBTWxpejVoZG16ZjJERGh2RVpUbXl1WGJ0cGJiR01UMEllbHV2WFUwNzgwbVBqeHQyTUg3K2NrSkJ3NjdiZzREQVdMTmpBbDE5dXBIbHpiM3g4bW1aSlY4S2ZmOTVMUk1TZGlYSmF0cXpEaUJHdkpaaG94OS8vQmhDM1VIMysvRzZwbGhrY0hNYm8wVXY0N1RjL0FPenQ3Wmc0c1ErUFBGSXN3WEZGaW5neWVYSS8rdldiU25oNEpPdlg3K1Q4K2F1TUdmTW1KVXFrNy9QKzVwdGZtVHo1T3d6RHdON2VsaUZEdXFSNU5sWnY3OHAwNy80TWl4WnRKQ2dvak1HRFA2ZHIxeGE4ODA2SERDZWhJcEw3S2ZFVEVaRUhMaVFrbkYyN2pyQm56Ny9zMm5XRVM1ZHVXUGZGSjMwT0RuYlVxVk01M1d1dDNhK0FnQ0ErL25nUnUzWWRBU0F3TURqRGlkK0ZDOWV0cjh1Vks1YkNrWmx2Ly80VDF0ZjNKaXhwZGV6WWVXYk8vSUdkTysvTTR2bktLNjNvME9FcGxpM2J3cnAxTzRpSWlPS1hYL2J5eXk5N3FWS2xORDQreldqZHVpNzI5aG1iN0NUZTZ0Vi9jdkxrSlU2Y3VFamp4by9SclZ2TEJQdDM3VHJDM0xsck9YVG9kSUx0TFZwNEo1cGQ5Y3laS3dCNGVycFRvRURDOWZ6dXRYUG5ZY2FPL1JwLy93QWdyblYyMnJUK3lZNE5yVm56RVdiTWVJY0JBMllRRmhiSndZT244Zkg1aE42OTI5S2xTOU5VdTVZYWhzR3NXVCt3ZVBFbUlHNEcxcWxUKy9QWVkybFBvczFtRS8zNnZVRFZxbVg1K09ORmhJWkdzR3paRnY3NTV3d1RKdlRPMGhaWkVjbStsUGlKaU1nRHQyZlB2d3dkK2tXaTdhVktGYVpSbytvMGJGaWR1blVyMzNmeWtGYWhvUkhXMTUwN2o3U09qMnZSd3R2YVVuZDNkOC9Bd0dBOFBWTnZPZHE3OTg2VS9JODhVanlGSXpQWDJiTlgrUDMzL1VCY2w4N3k1ZFBXdFJIaUpnalp2djBRSzFkdVpjZU93OVpFM00zTm1ROC83R1p0ZlIwMjdHWDY5bTNIeXBWYldiSGlkd0lEZ3poNjlEd2pSeTVteG94VmRPN2NsRTZkbWlUWjJtZ1lCamR1M0dtUm5EYnRlODZmdjhicDAvN1diWjkrK3JYMWRYeExZa3hNTEwvKzZzZXlaVnM0ZlBqT1F1b3RXbmh6OHVRbHpwNjl3cVJKSy9EMnJwU2daZS9reWJoMUJ4OTlOUGxsRjg2ZHU4S01HYXV0NC9rZ0xtR2VNQ0Z4UzkrOXZMd3FzbURCZTd6Nzd1ZGN1UkpJV0ZnRVU2ZXVaT1hLclhUdi9pelBQRk0veWU3Q0VSRlJmUFRSSW12TFl2SGlCWmc1YzBDR1c2MmJOSG1NcFVzLzVMMzM1bkRxbEQ5Ly8zMktybDNITUdGQ2IyclhycGloTWtVazkxTGlKeUlpRDF6VnFtV0J1SmFLYXRYSzBhVEpZelJ1WEN0UnExaFFVQmlCZ1dsZmYrM3Vsc09VM0h0ajdlZDNaeUgyVzdkQ2NIWjI1UDMzZldqYnRxRjErOTFqOUdiUC9vRzMzMjZmN0RpNTBOQUlkdXo0eHpybXJITGxVaFF1ZlArdExtdlhic2RpTVhCemM3Wk84Ky9rNUlDRGd4MkdZUkFhR3NIZXZVZjUrdXZOMW1TMmRldTZxWGIzaTR5TTVzQ0JFL3oyMjM1KysyMS9ndmZjYkRiUnBrMUQzbjc3UlR3OUU3YVdlWGk0MEtQSGM3ejZhbXMyYk5qSjExOXY1dXpaS3dRR0JqTjM3bHErL0hJamJkbzBvR3ZYRnBRcGMrYzlIejkrT2Q5Ly80ZjE5eFVyZms5UXJ0bHNwblRwd2xTcVZJcUtGVXRRcUZBK3BrMzduZzBiZGlXSXJWcTFjZ3dlM0psYXRjcXplL2NSK3ZXYnh2WHJ0K2pmZnpwVHAvYW5TSkg4aElWRnNudDNYT3R0N2RxSlc5R09IRG5IVjE5dDRyZmYvTEJZRE92ZjNLRkRZd1lPN0lpam8zMks3MTI4eXBWTDgvWFhIL0xKSjB2NDQ0Ky9BYmg0OFRxalIzL0ZyRm1yYWR1MklTMWIxckVtbjVjdTNlQzk5K1p5N05oNUlLN2xjUExrZm9uZTQ3dkZyeU1JSlB0UXBFeVpJaXhlUEp6Ly9XOEJmL3p4TndFQlFmVHBNNFgzM3ZPaFk4ZkdhZnBiUkNSdjBLcWVJaUpaeU12THk0Q2tGNi9PYmRhdjMwbkRodFZTdk5GZHZud0xreWQvbCtuWHZ2djlqVThZNGxXclZvNXg0M29rR3FOMS9mb3Qyclg3TU1Ia0ptazFkbXhQV3JldW0vR0Evek5reUJ4clMxNWFGQ21TbjZWTFAwelV2VEVvS0pUOSswOXkrUEFaL3Y3N0ZBY1Buckt1K1JmUDN0NldWcTNxMHIzN013bVN0cFFZaHNIV3JRZFl0T2duamh3NVo5MXVNcGw0NnFtYXZQSktLMnJYcnNpbVRYdjQ4TU1GQURnNU9WQ3hZZ2txVnk1TmxTcWxxVlNwRkJVcUZMY21OdWZQWDZOTGwxRkVSZDE1Mzh1WEw4RWJienpOMDAvWFM3RHN3ZlRwcTFpeUpHNHlGbWRuUjVvMmZZeFRwL3c1ZWpRdXVWcSsvQ01xVnk1RmRIUU1QL3p3RjJ2V2JMY21YdkdxVlN2SDBLRXZVYTFhMlRUOXpVblp1SEUzMDZaOW42QlZFOERSMFo1NTg0WncvZm90Um81Y1RIQndYQ0wzd2d0UE1Hell5d202aFc3ZmZvakl5R2c4UGQxeGRYVWlOamFXNWN0L1pmMzZuUUI4L3ZuQUZOY210RmdNWnMrKzA0VVU0TDMzZlBEeGFaYmh2eXVuV0xCZ1EveTZpNS82K2ZuOUw2dmpFY211MU9JbklpSVBSWnMyRGJJNkJBQnExaXhQNmRLRk9YLytHajQrelJnNHNHT1M0N0lLRmNySEJ4OTBZL3o0NVlTSFI2YXBiRTlQZC9yMmZUNVRrajZBcWxYTHBDbnhjM2QzcG1uVDJ2VHUvWHlTWTlvQ0FvSVlPdlNMSkpmS3FGeTVOTTgrVzU4MmJScWtlMUlZazhsRTA2YTFhZHEwTmp0MkhHYmh3ZzBjT0hBU3d6RDQ0NCsvY1hOenBuYnRpalJzV0kweFk5NmtTcFhTbENsVE5Oa0Z5QUZLbHk1TS8vNHZNSDM2OXpScVZJT1hYMjVCdlhwVmtqejJuWGZhRXhVVnpiZmYva1pZV0FRYk51eXk3bnY4OGFyVzhhSjJkcmI0K2g1UGtQUlZybHlLWHIzYUpwZ05NNk9lZWFZK1Rabzh4ckpsVzFpMmJBdEJRYUhZMjlzeGJkcGJWS3RXbHQ5LzMwOTRlQ1EyTm1hR0RPbEM1ODVORTVXeGJkcy9mUGZkNzBtVUh0ZXFWN3QycFJSak1KdE52UDEyZThxWEw4NG5ueXloVXFWU1BQOTh3eFRQRVpHOFJTMStJaUpaS0MrMStHVW5oNEl5RnFFQUFDQUFTVVJCVkErZjRmTGx3RFF0c1hEclZnakhqbDBnTURBb3dleWpkM04wdEtkbzBRSUpXcTR5UTJSa05MZHVCUk1URTN2WGo0WFlXQXNXaXdVN08xdnk1WE5OMC9wdlU2Wjh4N0psVzNCd3NPT3h4eXJ5eEJQVmVmTEptcFFxVlRqVDRnWHc4enZCZ2dVYjJMZnZLS3RXamM1UStSYUx3ZVhMTjlJOFUrYk9uWWRadE9nbkRodzRoZGxzb2xHajZvd1k4VG9lSGk3V1k4TENJdWpXYlN6bHloV2xjK2VtMUsvL2FMcmpTb3VJaUNqV3J0MU9pUklGYWRTb2huWDc1czM3OFBSMHg5czc2UVR1KysvL1lNS0U1ZGJ1cHhBM08ydnQyaFVaTktoanVtWU5QWExrSEtWS0ZVcjNFaDQ1bFZyOFJOSkdpWitJU0JieTh2SzZEaFQ4ODg4WnVMZzRablU0a29zRkJZVnk1c3hscWxZdG0rNUZ6VFBDM3orQTRzVUxQUERyM0MwMjFnS0FqWTA1eWYwV2l3V3pPZWw5MllWaEdNVEV4QUtKRjN1WHBFMmI5ajFMbC82Q3lXUWE2T3ZyT3oycjR4SEpyckozN1NjaWt2c2RBVGgrL0VKV3h5RzVuTHU3QzdWcVZjaHdNcEZVTjlHVVBPeWtEK0lTdnVTU1BpRGJKMzBRMTMzV3pzNVdTVjg2eE5lZkZvdmxjQ3FIaXVScDJiOEdGQkhKeFV3bTAxS0ltL1hReis5NGdnV3pSYktMaGczNzgvamovZEtkL0lrOEtMR3hGcTVldmNtaVJUK3hlL2UvbUV5bU0yYXplVWRXeHlXU25hbXJwNGhJMWpKN2VYbjlDTFRKNmtCRVJISWlrOGtVYmhoR0d6OC92OSt5T2hhUjdDemxoWDVFUk9SQk15NWZ2cnlpYU5HaUYwd21rd2ZnQ3VTTkdSbEVSREl1QmpnRy9Cd1RFOVBwd0lFRGFWLzNSQ1NQVW91ZmlJaUlwTWpiMi91WVlSaVZUQ2JUbzc2K3ZrZXpPaDRSRVVrL2pmRVRFUkdSRkJtR0VRcGdzVmpTdDlDZmlJaGtHMHI4UkVSRUpEV2gvLzNYSmNXalJFUWsyMUxpSnlJaUlxa0pBYkN4c1ZIaUp5S1NReW54RXhFUmtkU29xNmVJU0E2bnhFOUVSRVJTWkRLWjFOVlRSQ1NIVStJbklpSWlLVElNSStTL2wwcjhSRVJ5S0NWK0lpSWlrcHBRQUpQSnBLNmVJaUk1bEJJL0VSRVJTWkhKWkZLTG40aElEcWNGM0VXeUtTOHZyeDFBL1lkMHVZZFZGNmpPRVpHME1ySTZBSGtvOURubkRiZk5abk9EZmZ2MkhjdnFRUEl5MjZ3T1FFU1MxU0NyQXhBUnlVSjZVSlEzNkhQT0cvSWJodkVvb01RdkN5bnhFOG5teXBjdi8xQytweXRYcm54WVQxMXoyM1hrNGRFTlloYng4dkt5QVBqNStUMnNJU0w2clBPQVRwMDY2WFBPQTA2ZE9yVUdhSlBWY1lnU1A1RnNiK1hLbGJGWkhZTklOcUZrUHV2cHdZMWttcFVyVjJaMUNQSVFlSHQ3eHhxR3Z0TFpnU1ozRVJFUkVSRVJ5ZVdVK0ltSWlJaUlpT1J5U3Z4RVJFUkVSRVJ5T1NWK0lpSWlJaUlpdVp3U1B4RVJFUkVSa1Z4T2laK0lpSWlJaUVndXA4UlBSRVJFUkVRa2wxUGlKeUlpSWlJaWtzc3A4Uk1SRVJFUkVjbmxURmtkZ01oOU1IdDdlM2MzRE9NVm9DcFFNS3NEa2pTNUFSd3htVXhMZlgxOUZ3R1dyQTVJSkJPb1BzcVpWQjlKZHFFNkpHZktVWFdJRWovSnFjeGVYbDQvQW0yeU9oQzVMK3Y4L1B4ZUlKdFhsQ0twVUgyVU82ZytrcXlpT2lSM3lQWjFpQkkveVpHOHZiMTdHSVl4djBTWkNyemNkeGlseWxYQzBka2xxOE9TTklnSUMrWENtZU1zbnpPZVMrZE9ZaGhHai8zNzl5L002cmhFTWtyMVVjNmwra2l5QTlVaE9WZE9xME0weGs5eXBQKzZRdkJ5MzJGVXJGWmJGV1FPNHVqc1FzVnF0WG1wejFBQVRDYlRLMWtja3NoOVVYMlVjNmsra3V4QWRVak9sZFBxRUNWK2tsTlZCU2hWcmxKV3h5RVpWT29SNjJkWExTdmpFTWtFcW85eU9OVkhrc1ZVaCtSd09hVU9VZUluT1ZWQlFFL0ZjakFuWjlmNGx4ckFMam1kNnFNY1R2V1JaREhWSVRsY1RxbERsUGlKaUlpSWlJamtja3I4UkVSRVJFUkVjamtsZmlJaUlpSWlJcm1jRWo4UkVSRVJFWkZjVG9tZlNBNWhHRWFtbFhWay95NjJiMWxMVEV4MHBwVXBJdmNuTWlJczJlKzVZV1RiOVlDVHBQcEtKT2M0Yy93dzBWRlJELzI2QWRmOGlZMkpTYlE5UERRa3llMXkvNVQ0aWFRaThQb1ZKcjdmUGNsOUZvdUZ5SWd3Z204SGN1WFNPVTRmUGNpaHZkc0l2bjNUZWt4bzhHMjJiLzR4d1kzUW41dFdzMmpLUjRuS3Uzam1PTWNPN2t1MC9mZjFLNWoxeWNBRTI2NWNQSnZpVDNJM1NjRzNBNW4vMlFjYzl0MkJyYTFkbXQ0REVYbnczdTcwSkZjdm5VdHkzL1NQMzJMYkwydlNYYVpoV1BoOHpHQitYNzhpVGNlcnZoTEpXMEtDYmpIMWYzMVl0WGg2bW80M0RJUFBQeDNNOFg5OGs5d2ZkQ3VRbWFNSEVCc1R3L25UeDFJc2EvaWJiYmwrNVdLaTdVTmViY1dlUHpkaEdBYVhMNXhPVTF3QVlhSEJUSHkvTzVFUllXaytKNit4emVvQVJMSzdxTWdJVHY3N2Q0SnRseStjWnZRN0x5VjRJbVcyc2NIVlBSL3VIcDYwZTZVZnRlbzlCY0RPMzliejNZSXBYRGh6SEo5ZTd3RlFwbndWbHM4WlI2VWEzanpSOGdVQUlzTEQrR0xDTUlxVktrZmxtblVTWEs5eXpUcDhPMjhTQi9mK1JjMjZUd0x3Y2Q4T0tjWTllczRxaXBZc20yQ2JZVmhZTk9WalFvTnZzMi9iWnZadDI1em1jMFhrNGZJL2Y0cEQrN2JUdkswUEo0N3NwKzNMdlpNOHpoSWJ5N1hMRjVJdHg5blZqZFZmemFKc3hXbzR1YmdtZVV6ODkxMzFsVWplNHVxZWovYXZ2OE9HRlF0bzE3VnZzblZFdkdPSDluRmcxMVlhTm0vTGxZdG5BVENaVEJRcFVRYUF5SWh3RHUzZFJsaG9NTE5HRDZUdVU2M28rTVpBVENaVG1tTXlEQU9UeWN5ZVB6YXhlUHBJT25VZlJMTzJQcW1lZC9QR05jNmNPSXlkdldPYXI1WFhLUEVUU1VhdnR0NUovbDZsVmoyNjlCeENiRXdNSDgvNEJtYzNENXlkWFpOZGY2ZEZ1NjdFUkVleitxdVpGQzlkbnFlZWJrK1ppbFZwM3U1bFZpK2VTYjJubnNiZXdaSDVudzNIWW9ubDlRRWpFcFZSdkhSNXV2UWNqRWUrQWdtMkozZkRjMi9zOGI1Zk5KMnpKNDR3ZE9JaVhOdzhFdXdMRHd0bDlwaEI1QzlRR005Q1JaTjlYMFFrYzkzOWZZMVBrQW9YSzRXTG16c1ZxdFhteE9IOTJOamFVYTVTOVNUUHYzM3pScXFKRmNDNElhOGx1Mi9ldXJpbjk2cXZSSEt2NUw1cjhRYjRORTV5Kyt4Vk83R3p0d2RnMDhvdkFmajgwOEhXL2JaMjlueStlaWNBaGlVV0FCYzNEOTZmc0lESkgvU2hSSmtLTkd6ZUZvQ3pKdzVUdG1MS2E1eGJMTEdZYmN6VWUrcHBybCs1eUxmelBpUGcrbVU2ZFIvRXRjc1grRit2RjFJOHYwKzd1c251R3pOdkRZV0xsVXJ4L054TWlaOUlNa2JQV1FYQWphdVhtREh5SGV2djlvNU9oSWVHQUZDaWJBVk1wdVI3VE1jL0RYdnM4U1lFMzc1SnNWTGxyTnZxUGRtYXlqWHFFSGo5Q2hCM3M5U3dXVnVDYmdVU2RDdVFna1ZMc1BmUG4xbjFaZUx1RjVPV0puenkvZmVlUDVuOXlTRHJ6VnRTZmx3Mmg2MC9yV1RRbURtVWY3UldnbjBXaTRWWm93Zmk2T1RDT3lObll1K2dwMlVpRDh1a0piOEFjZDJiM3Ard2tNTEZTdkhUeWtVYzJMV1Y1MS91emVyRk00a0lDNlhQQy9VU25GZThkSGxHenY2Ty9BV0xKUGp1WDd0OGdVV1RQeUk2T29wdS9UK2tYS1U3TjFtR1lXSHQ4aStvODBRclNwUXBuNkE4MVZjaXVWKzdibjN4YnRRaVhlZlkyc1Yxc3o1MmNCOUhEKzdsNHhuZlVMSmNKUUIrK200aE8zL2JZSzBycmwrK2lNbGs0cHIvZVFCNkRCbURpNXNIaG1IaHdwa1RqQnY4R2g5TVdVcVpDbzhtZVMzRHNHQ0pqY1hHSmk1RmFlUFRFemVQL05aa3JVQ2hZdGI3c1h2Tkh2TXVONjVlb21iZEozbngxYmVTUEtaQW9XTHArdHR6R3lWK0lzbTQ5OGwwMFpKbHNWZ3NSRVdFRS9MZkdMNnJsODRuZTM2aG9pVVRQWVhmdk9ick5GOS85SnhWMUtyZk9NRlQvb1dULzBkc2JHemlndzBqMlc0VXNURXhMSjg3bnI5Ky9nRWcyZkdLOFFaM1MvZ1BRa28zWnlKeS85enozMmtaYzNYUHg4V3pKK0tTbnRHZlkrL2d5UDVkVzNubHJmOVJzVnB0QUVhLzdVT3ZvZU1wV2E1aWduSk9IenZFdnI4MnMzM0xqelIrcGlOUFBkMGVrOGxNd0RWL0xMRVdMSlpZb3FPanVITHhMSjhPNnNhTHIvYW5SYnV1MXJwRDlaVkk3dWVSdjJDaSs1dEQrN2JqbnM4elFUSjJLK0FhYmg2ZTJOakdwUXJSVVZGOC9mbFlHai9iaWMxcmx1SG1rWjgyTC9YQ2I4ZHZWS2xaTjFIOWNlL3YwNzdkU3VsSEtsT2g2bU9zLzJZZS9UK2FhdDBYbnpRQ3hFVEhUVElUZlB1bWRYdmxHbldzMjl3ODhpZlpjK0NQbjc3bnh0Vkx2RE5pQnJQSHZFdWRKMXRSOThsVzZYcHY4Z0lsZmlKSnNNVEdjbkRmWDl5NDRzL0ZNOGNCK0toUGV3S3UrdE9vWlR1cWVUY0FVaDYzTW03aE9pQmo0MC9pdTJNNHU3amg3T0lHd0w4SGRuUHU1TDhNK3VUelJNZkgzVndsZlNNVkZock15U01IYVB0eWI5WXQveUxSazdKN1d6VHYzUzRpRDA2LzlnMnNOenFRc0U2Wi9HRnZCb3ljeWEyQWExU3E3a1dSRW1XSWlvd2dKaWFhMGhVZXhiTmdrUVJscmZweU9pY083d2RnMC9lTCtYblZFbXp0YkxHeHRjTnN0c0ZzTm1NMm16R1p6Ymk2ZWJEdW0za2MyYitMTndhTnhqMmZKNkQ2U2lRdjJQSHJPa3lZYU5DOERRQWJWaXlnWk5rS2xLbndvZldZcGJQR0VCRVJ6bnZqNWdPd1l2NGtvcU1pYWRldEw2RkJ0MW4yK1ZnKzZOR1drS0JiZE9rNWhLNzloZ054azBGOVBmdFQzdnA0bW5XTTc5MmFQTmVaQlo5OVNNQTFmK3UycE82bGxzOFpuMmpiMHgxZnAvMXJieWZhdnVlUFRYd3pieUp0ZkhyeTZHUDE2ZHAzT0l1bWZJUmhXS2ozMU5QcGZIZHlOeVYrSWtrd21jMThPWFVFemk3dWVCYU9Hei95WEpjM0tWSzhERVZLbG1IOU4vT29VUFV4M3ArdzBIck9zVU8rTEo0MmduRUwxeWRaNXQxUHRKSmo3K0NZNUhpVnFNZ0l2djU4TFBXZWVwcEhINnVmYUg5c1REUW1jOUkzVW00ZStmbG8rbkp1WFBWbjNmSXZrcjJwMCtRSUlnL2YyUGwzWnRBOGNXUS9DeWY5ajZlZTZjQ3puZUphdWxiTW53ekFqYXYrRkNsUmh1dFhMbUcyc2JFbWFuZnI5ZjU0WW1OamNIWnh3ODdld2Zxa1BqbGhvY0Y4TTNjQ2x5K2NTVlNlNml1UjNPdjAwWU9jTy9tdk5mRjdwSEoxL3RtMzNicmZZckZ3NHNnQm1yV0ptMURsbXY5NWRteFp5NXREeGpCN3pMdDA2ajZRQWFObjgzSGZEaFFzVXNMYUd3SEFkL3NXOGhjc3d1NnRHNU5NL0dvLzNvVFNGYXB3TStDNmRkdmRMZldYenAxaTFGdWRhZGV0TDg5MTZaSGkzeEVSRnNycXIyYXk5YWVWUUZ4ckprQ0Q1bTBJRHJySndrbi80OVNSdjJuLyt0czRPRHFuOTIzS2xaVDRpU1RCWkRJeGFjbG03T3p0dVh6aERDUDZkZVR4cHM4QmNkT2Q3L2gxUFcxOFVxNlFJRzRRY1h4LzhyUk12bENwdWpkRHhzMUxjQjdBc3MvSGNmM3lSZDcrT09ucGxxTWlJekNiYlpJdDE5Yk8zdnI2M2h1NkcxY3ZwYmhkUkI0Y0IwZG5EQXhDYnQva3V3VlRxTmY0YVY1OHBUK1lUSVFHM2ViQXJ0OHBVTGdZNTA4ZHBacFhBeTZkUFVIeFVvOGt1YlNCaDJmQlZDZHZ1TmZkTjF5cXIwUnlyL2dIVENhem1hcTFHL0RYeno5d08vQUdIcDRGS1ZlNUJsdCtYRTVJMEMxYzNmTng3dVMvUklTRlV0MjdJUUNGaTVkbTVPenZLRlNzRklIWHJqQnBlQytxMUt6TE5mL3pEQms3ejNxTm8zL3Y0ZGloZmJ3L1lTR1RQK2pGcFhPbkVvMGx0cld6NThNcFM1T044L3FWdUJtS0QrM2JubXppRng0YXdwK2JWdkhMRDBzSkR3MmgvV3R2VTdoNGFSWk0rcEFybDg3UzhZMkJ0SHJ4RmZJWEtNeVNtV1BZdDIwekxkcDE1WWxXN1hEelNQelFMQzlSNGllU2pGc0Ixd2dQQytIUXZtMDR1N29ERUIwVnlieUp3M0Z4ZGVQSjFpK21Xc2JkTTBjbE4vYms5TkdETEo4N2dhQ2JBYlI0NGVWRTUvM3l3MUoyL2hiWGlqaG43QkFhTkd2RDB4MWZUeGhyNEhYclFPalVKSGREbDVZYlBSSEpYTVBlZk00NldSVEE3cTBiMmIxMUl3RDkvemVGc3BXcTgxajl4aHc3dEk5bk9yM0I0ZjA3RTAxMmNxOTN4OHloVUxHU0tSNFRjTzB5azRiM1NyQk45WlZJN2hYNzMxcVpkbmIyUEZxckhpYVRpWDk4dDlPb1pUdktWcWdLeEMza1hxTk9JLzQ5c0F0bkZ6Y2VxVkxUZW43aDRxVUJhUGxpTnl5R2hWVmZUcWZWaTY5UXNib1hFUGZ3WmVHVWoyaisvRXM4VXJrR0RacTFaZUhrL3pGMDRpSWNISjBTeGZQcjJtK1NqUFBzOGNPNHVIbHc1dGdoYmx5OVJNRWlKUkxzLyt2bkgvaDIzbWRFUjBWU3EzNWpPcnd4Z0tML0xTWHh6b2pwZkRGaEtFMmU2VVNoWWlXcCsxUnJIcWxTazVVTHAvTERrbG44K1BYbkRQcGtUcUlsYVBJU0pYNGl5VGgrMkk5bHM4ZGlhMi9QQzkzNkFYRDYyRCtFQnQrbTMvK20zbmUzZ2REZzIzeTNjQXA3L3RoRTArYzY4M3pYdmpnNkpTenowTjV0Zkw5b0dnMmF0V0huYit2cDF1OERabjg2R0RlUC9BbU84ejkvbXRpWWFPYU9lNTgrd3ljbWViMlk2Q2pNWmpOemY5eWJZUHVWaTJmNXVHK0hSRGQ2OGR0RjVNRVpQbmtKQ3lZT3AyUzVTcncyWUFSaEljSE1IUFVPWG8yYVU2dCtZMnJXZTVKTFowK3lkdmtYM0FxOHpzRTlmOUo3NklRVXk3UzFzOGZPemlIVlk5SkQ5WlZJemhZV0VneUFpNnM3VGk2dWxLMVlqU01IZHRPb1pUc0tGaTJPbmIwRDUwNGVvVWFkUmh6MjIwazFyd2FZellsbkxmZmR0b1cxeStiZzNhZ0ZIZDZJRzFkNzV2aGg1bnc2bUtJbHlsaG4wM3p4MWJmNDVCMGZwbi9jbno0ZlRMSjJKNCtLakdEcHJESDRidHVTWkp3SDkveEYvU2JQY1BUdnZmengwL2QwZUdOQWd2MVZhdFdqenBNdGFmNzh5NVIrcEhLQ2ZhN3UrZmhvK2pjSnVxQVhLRnlNUHNNbmN2SHNDUTc3N2N6VFNSOG84Uk5KVnFNV3oxUHZxYWZwMzZFQjM4NzdqRy9uZldiZE4rcXR6cW1lSHhVWllaMzZQQ21IOW0xajU2L3I0MmJuSzF1Uld3SFhFaDNqV2Fnb0wvVVpTczI2VDdEenQvV1VyVlNkQWFObUVSVVJiajNHRWh2TDBiLzM0dURrak4rT1g1TzlYbWh3RVBZT2pna0dWQVBXNnlhM1hVUWVqTmlZR09hTkgwcnA4bFY0YmNESFJFYUU4OW13SHRSOXFoVXRYK2pLdGNzWEtGeXNGQ1hMVmFKSWlkTE0vbVFRenE3dVZLcVI4bzNMeEtGdnBqc1cxVmNpdVZ2QWY5L3YrSGtMS2xhcnpZNWYxMWtYU3k5V3Npd1hUaDhqTENTSVUwY1AwbjNRNkFUbmg0VUVzZnFybWZ5NWFUV05uK25JUzMyR1lqS1pXZjNWVEg3NVlTazF2QnZSNDcyeDFtN29MbTd1REJnOW04a2Y5R0prLzA2OE4zNCtGb3ZCdkFsRENRbTZ4YnVmemsxVVY1MDljWmlMWjAvUXBkZDdGQzVXaWpWTFo5UHl4VmNTakVFdVZMUUVid3djeGFGOTJ3bnlMRVJzVERSTFpuN0NnRkd6V0xGZ011R2hJUXdZTlROQmw4NGR2NjZqZU9sSGFOMysxUWZ5M3VZa1N2eEUwbURZcE1Ya0wxQTR4V091WDdtWW9PdlVxWC8vWnVwSC9WSXRlOTZFWWNudlcrZExpYklWRXR6a3hLL0pOZTNiclRnNXU3RDNyMThJdmgxSTZ3NnY4Zk9xcjZ6Ny9NK2ZKdUNhUHdVS0Z3Zml1bUZFaEljeC9NMjJTVjRydWUwaThtRFkyTm95WU5Rc1FvSnY4L2Z1UHpsOTdCRCs1MCt4Zjhkdi9QVGRJaHlkWEpqOGRkd2FlQzNhZGVXcjZhUG8xdi9ESkovQzN5MHRNM1BldXdpeTZpdVIzTzNpbWVQWTJ0bFQ2TCt1MlJXcmUvSHo2aVg0bnp0RmliSVZhUHhzSjF6ZDgzRm8zM1pNSmhQVjZ6UktjUDc2YitkellQY2Y5Qm82bmpwUHRMUnVkM1p4by9PYjc5SzBUWmRFeTdRVUtGeU1ZWk1XczMvSDd4UXI5UWkvcmZzV3M0ME5IMHhaWXYydUo3akdOL01wVnFvY2xhcDdVYTVTTlg3NmJpRXJGMDdoemNGakVod1hkRE9BMlo4TXBOdGJIMUxoMGNjNDdCZTNlSHlmWVJPWi9FRnZKZzN2emYrbUxTTTArQlpPTG00Y1ArVEw2c1V6R0Q3NXF5U3ZtNWNvOFJOSkE0LzhCY2gvejlUcDk0cTg2Nmsyd0tPUDFVOXhUYW05Zi83TS9NOCt5UEM2VTg0dWJvU0ZCck42OFV6S1ZhcEdnMmJQV1cra25GM2MyTC9qTi96UG4yTEFxRmtBbkQxNUJPOUdMZWorN2ljSnlybnFmNDdSYi9zd2U5WE9KTGVMeUlPemNNcEhIRHU0ajhMRlMxR3dTTndOU2R1dWZTaFp0cUsxdTFKTVREUTdmMTJQMmNhR3ZYOXVvbUdMdGtsTzdoSXZJMTBlVlYrSjVHNy9IdGhOdVVyVnJIVkh4YXExOGVuMUh2a0x4ajNVanArM1lPNjQ5NmhTcTU1MWFaWjRIYnNQb3M0VExWbjN6VHlxZXpmQ1pJSmZmdmlhVmkrK1loM0R0Mjc1RjFTczdrV1ZtblVCbVBaUlB5cFVxMjFkZ3FGWld4K2ViUDBpZHZhSnU2THYyN2FaZzN2L292ZXdDWmhNSnV3ZEhPbnd4Z0MrbkRxQ3lqWHE4RVNyT3crcTl2eTVDVHQ3UitvKzJZcWJOKzYwOXJ1NGVUQnc5R3dPNzkrSm5iMDlPMzVkaisvMkxReWZ0SmhKdzNzeDY1TkJEUHZzeXp3OXc2Y1NQNUVjS2pJaWpEbGpoMkEyMjlCbitHZUpFcyt3a0NEcnd0Q1cyRmorM3YwblQzZDREVHY3aEdONzR2OFJ1SGQ3V2lkZkVKR002ekhrVXh3Y25YQndkTEsyd3RYd2JvVFpKbTdXeStpb1NMNFlIOWMxYXNUTUZjd1krVGF6UmcyZzE3QUppVzdNNHIwL1lXR0NDVmVTY3YzS1JTYWtzamg2WmxKOUpaSjFnbS9mNU84OWY5RGg5VHZqNVp4Y1hHbldOdUhEa29pd1VBN3QyMGJYZmg4a0tzTnNOdlBucHRWRWhJZmg2T1JNYkV3TTJ6Zi9pSTJORGM5Mmp1dXlHWFFya084V1RPR2o2Y3N4bVV3MGUvNGxGa3o2a0RwUHRyS094MHNxNlR0LytoaExabjVDemJwUDR0Mm9oWFY3ZzJadE9MUjNHMS9QL2hTVDJVeWpGczhUR3hQRGxoK1g4M2l6WitNU3VIdGFHZDN6RjZCQnM3aGxLbTVjdVVTQlFzV3d0Yk9uMTdBSmZQS09ENXZYTEtPTlQ4OE12cE01bjJwS2tUVElyRzVGNTA4ZHhiQllzSE53NE5UUmcwbk9kSlhXY3I2Y05nS1BmQVVZTm1reDd2azhyV05jamh6WWpVZStBcHc0dkovSG04VXRRYkZ0OHhxQ2JnWGcxYkJaaXVWZVBIT2NhNWN2WUdOank5OTcva3oyeGxKRU1vZDdQazl1Qjk0Z01pS2NzeWNPWXpLWnJXdmNYVHAzaW9XVFBzVFJ5Wm4zeHMvSHhjMkRJZVBtTS8zai9veCsyNGZPUGQ3RnEySHpSR1c2dXVlekpsRjN1M0xwSEtGQnQzQjBkdVhnM3I5Uy9YNnJ2aExKSGI3L2NocTJkdlk4M3V5NU5DMzVzbmphU0JaUEcybjkvY01wUzNGd2NtYlg3eHQ0NitOcFFGeFg5ZGJ0WCtYSFpYTnAxc1lIUjJjWDJyN1VpK0U5MnJCLzUrOTROV3hHblNkYThzZFBLMW4yK1ZpR2ZiWTRVVmRRaU90bS92MlgwM0YxeThmckEwY20ydi9Hb0ZFRTNRcmtxK21qdU9aL25rY2ZxMDlJMEMxYXZ0QU5BR2RuVnlCdTBwa1NaU3RZejd0OU00Q0QrLzZpWmJ1dUFIZ1dMTUxRaVY5U3BFVHBOTDl2dVpFU1A1RTB5TWdZdjZUOHV1NGJkdjRhTjlXNWc2Tnpxb3VUeHJPMXRhZE1oVWN4bVUzOHR1NWJkbS85aWJZdjlVcHcwNWV2UUdFYU5HdkRqQkZ2WWJGWUtGcXlMQTMrdTVIYSs5Y3ZOR3plbG54Si9BMW1HeHRjM0R3QU9IZnFLRjlOSHdYRVBaVjc4ZFgrYVlwUFJETHV4MlZ6MlBiTEdrd21FdzJidDhWa01oTVpFY2FFOTkrZ2VkdVhhUHRTTDJzTFlJSEN4ZmhneWxLV3pSbkhYei8va0dUaWw1eUxaNDVieCtpNXV1ZWowNXVEVWp4ZTlaVkk3dURpNnM0TDNmcmg3T0xHNkRtcjBuMStnY0xGV2ZmTkZ6eFNwU2JWdmUrTS9XdllvaTM3dG04aDROcGxTcFN0Z0h2K0FyUi83UjJjWFZ5dHgzVHVNUmpmN1Z1SWpZMUpzb3Q2V0Vnd1RzNnVEQmcxRTFmM2ZJbjIyOWs3TUdEVVRMNzVZaUtQTjMyT1lxWEtNZm5yTGRZSFVlNzVDOUR5aFc0c212b1IwVkZSMXZOc2JlMm9WTjJMSjU5dWI5MlcydGpudkNCeDZpMlNBM2g1ZVJtUS9GcFRtU25vWmdDdUh2bFRuVkRCWXJFUWN2dG1ray9ha3pvMnRmSXlVMGpRTFd4c2JIRzZxekpPeWNPS0wvN0pvNStmbitvaXliSHV0ejR5RElQWTJCaE1tTEN4dmZNOE5uNXg1ZVRFeEVRbnVwRzZjdkVzQll1V1NIWU1vR0ZZTUF6UzlmM09LL1dWNmlQSktnLzZuc1l3TEpoTTkvOGRpWXFNd043Qk1STWlpblA2MkNGS2xhdU15V3hLY2R4eVRwRVQ2aEMxK0lta0lpMkpITVRkU0tYbjJJY3BxYWRvS1huWThZbmtaU1pUMGpjOUtTVjlRSkxucFBaRTIyUXkzenNrSmxXcXIwUnl0c3hJK29CTVRmb0FIcWxjSTFQTGs5U3B0aFFSRVJFUkVjbmxsUGlKaUlpSWlJamtja3I4SktlNkFYRlREMHZPRkI0V0V2L3lSbGJHSVpJSlZCL2xjS3FQSkl1cERzbmhja29kb3NSUGNxb2pBQmZPSE0vcU9DU0RMcHkyZm5hSHN6SU9rVXlnK2lpSFUzMGtXVXgxU0E2WFUrb1FKWDZTSTVsTXBxVUF5K2VNNS9nL2ZuYy9hWkZzTGp3c2hPUC8rUEhOM0FrQUdJYXhOSXRERXJrdnFvOXlMdFZIa2gyb0RzbTVjbG9ka20ybkd4VkpoZG5MeSt0SG9FMVdCeUwzWloyZm4xODd3TWpxUUVUdWcrcWozRUgxa1dRVjFTRzVRN2F2UTJ5eU9nQ1JEREl1WDc2OG9talJvaGRNSnBNSDRBbzRaM1ZRa2lZM2dMMkdZWXpadjMvL01MSnhCU21TUnFxUGNpN1ZSNUlkcUE3SnVYSlVIYUlXUDVGc0tuNUIxK3k4RUtpSTVINWVYbDVuZ1RJV2k2WGNnUU1Iem1aeE9DS1NBK21lSm52UUdEOFJFUkVSRVpGY1RvbWZpSWlJaUloSUxxZkVUMFJFUkVSRUpKZFQ0aWNpSWlJaUlwTExLZkVURVJFUkVSSEo1WlQ0aVlpSWlJaUk1SEpLL0VSRVJFUkVSSEk1Slg0aUlpSWlJaUs1bkcxV0J5QWlJcElYMUs1ZCszZVR5ZFFrcStQSUtMUFpmTWJMeXl1cnc4aW94WDUrZm05a2RSQWlJbGxKaWQ5RFZydDI3ZDBtazZsZVZzY2hPWWVYbDVlUjFURkl0aEVDdk9UbjU3Yytxd09SOU12SlNWOHU4RHFneEU5RThqUWxmZytaa2o0UnVRK3V3RWhBaVY4TzV1Zm5aOHJxR1BLS3h4NTdyS3paYkQ0RG5NdnFXRVJFc3BvU3Z5eWlmL2dmclBoV01yM1BtVXZ2YTlieDh2SWFDWXhBU1orSWlJaGtnQ1ozRVJFUkVSRVJ5ZVdVK0ltSWlJaUlpT1J5U3Z4RVJFUkVSRVJ5T1NWK0lpSWlJaUlpdVp3U1B4RVJFUkVSa1Z4T2laK0lpSWlJaUVndXA4UlBSRVJFUkVRa2w5TmFYQStaMWtGN09QTFErMnp5OXZaKzFqQ01Ma0E5b0JqZ25zVXhaWVpvd3pBQ2dYL05adlB2WnJONTN0NjllNjg4eUF0NmUzdmJHWWJSR1dobk1wbnFHSVpSR0hCNWtOY1VxMUNUeVhUTk1JeDl3SS91N3U0cnRtN2RHdk1RcnB0YnZ6L2h3SFhnQVBDVGc0UERrcDA3ZDRabllUeTU5WDFPU1hiN0RDUjd5NHZma1p6dW9kK25aSWJjZmxPYzdYaDVlVzBGOFBQemE1SzFrZVJ1WGw1ZUl3RDgvUHhHWlhVc0Q0aTVkdTNhWFUwbTAvdEE5YXdPNWlHSUJCYkh4TVJNT0hqdzRKbk1MTGhhdFdyMkRnNE92WUFoUUpuTUxGc3k3Qnd3S1RJeWN0N2h3NGVqSGtENWVlMzdjdzJZWVdkbk4zUDM3dDFCRC9HNmVlMTlUa2xXZlFhU3ZlazdrbnM4c1B1VXpKVGJFNy80SnlpdkFIV0Jvb0J6RnNlVUhZUUJWNEM5SnBOcHFhK3Y3MCtBOFNBdTVPM3RYUi9vYVJoR1E2QWs0UFlncnBOTnhBQ0J3RUZnZzVPVDA4THQyN2NIWi9aRkdqUm80QlFaR2JrVTZBQlF1blJwT25mdWpKZVhGOFdMRjhmVjFSV1RLV2QvdGFPaW9yaDE2eGJIamgxank1WXRiTnk0a2RqWVdFd21VNURGWXVtd2YvLytMWmx4blFZTkduaEdSa2F1QmhvRFZLdFdqUmRmZkpGeTVjcFJxbFFwUEQwOWMveDdtZDBaaGtGZ1lDQVhMbHpnekprenJGNjltaU5IanNUdjIrcm82TmhoNTg2ZGdabDF2ZHorL1RFTWc0aUlDSzVmdjg3aHc0ZFpzMllOKy9idGk5OTl4R0t4UEhmZ3dJR3pEenFPM1A0K3B5UzdmQWFTdmVYbDcwaHU4TER1VXpKYnJ2MC9xbmJ0MmgxTjBEeEQ5QUFBSUFCSlJFRlVKdE1JOUFRbExRNFpoakZxLy83OXF6S3J3TnExYXpjMm1VeWorTytHT28rNkJjeU9qSXdjZi9qdzRaRE1LTEJtelpxRmJXMXQxd0wxaXhZdHlxQkJnMmpXckJsbWMrNGVybnZseWhYbXo1L1BtalZyQUdJTXcraXpmLy8raGZkVHByZTNkM25nSjhNd0twVXZYNTdCZ3dkVHIxNDkvVU9ieFF6RFlNK2VQVXllUEpsVHAwNWhNcG1PQTgvNit2cWV1dCt5OCtyMzU1OS8vbUhhdEduczM3OGY0SnJaYkc2N2I5KytQUS9xZW5uMWZVN0p3LzRNSkh2VGR5VDNlUkQzS1E5Q2JyekRNWHQ1ZVkwRDNnY29WYW9VUGo0K1ZLNWNtZEtsUytmNUovanhUOWZQbnovUHNXUEgrUGJiYjdsdzRRSUFKcE5wZ3Erdjd3ZUE1WDZ1NGUzdC9ZNWhHRk1CYzRFQ0JmRHg4YUZHalJxVUtsV0t3b1VMNTlxS0xTd3NqQXNYTG5EKy9IazJidHpJSDMvOEFZREpaRG9RSFIzZDl1REJneGZ2cC96L3hxRDlCZFN2VXFVSzA2ZFBwMkRCZ3BrUmVvNnhjdVZLSms2Y2lNVmlBWGplejg5dlhVYkthZFNva1Z0NGVMZ3ZVUEh4eHg5bjRzU0p1TGhvT0Y5MkVoSVN3dnZ2djgvdTNic3htVXpISFIwZDY5eFBDM3BlLy81RVIwY3pac3dZMXE5Zmo4bGt1Z1hVOHZYMVBaL1oxOG5yNzNOS0h0Wm5JTm1idmlPNVcyYmRwendvTmxrZFFHYnExS21UamFPajQ3ZEFMMmRuWjJQa3lKR21Eejc0Z0JvMWFsQ3NXREdjblozemROSUhZREtaY0haMnBsaXhZbFN2WHAzT25UdFR0bXhaZHU3Y2FVUkhSejlSckZpeFI1OTQ0b2tmamh3NWtwR3VueVl2TDY5cHdFaGJXMXZUb0VHREdETm1ESFhxMUtGRWlSSzV2dHVDblowZEJRc1dwSHo1OHJSdTNacm16WnR6NHNRSnJseTVVdFRHeHVhbHdvVUxiN3A2OWVyMWpKWmZyRml4OFVEbldyVnFNWGZ1WER3OFBESXgrcHloV3JWcVZLeFlrVjkrK1FYZzZaSWxTeTczOS9kUDczZ1pVOEdDQlJlWlRLWW1UWm8wWWZMa3lUZzZPajZBYU9WKzJOdmIwN3AxYTA2ZVBNblpzLzluNzd6RG9qamVPUDdkbzRrVXU5Z2JSbzBGZFE4VUlpZ2lHbEhFWGxDanhvNGFEZlplc0lJbFdMRGlUMFNDV0NPV0lGRUJDMUZFUUVSVVZDeWdJSUlpU0wzamRuNS9rTnZjY1lXN293UjFQOC9EdzkzdTdPemU3TDZ6ODg2ODVWV2RvcUtpWnFtcHFYOW9XdCszTGo5YVdscXd0YlZGVGs0TzR1TGlxZ0hvM3FoUm8yT3BxYWxsbXVncnliZmV6c3Fvckh2QVViWGhaT1RycHB6R0tSWEdWNlg0VmF0V2JUV0EyU1ltSmpodzRBRDFOWmh0ZmZqd0FlL2V2VU90V3JVcXBINktvdEM2ZFd2MDdObVR1bm56Sm5KemN6dDgrdlJKbEpxYWVsM2R1bWlhbmc1Z2c2R2hJZG0xYXhmMTQ0OC9Ra3ZycTNyRTFLSjI3ZHB3Y0hEQW16ZHY4UHo1Y3lNdExTMzcyclZyKzZTbnA2c2RySUxQNS9jRHNNL0l5SWpzMzcrZnFxam5vVEloaENBbEpRWEd4dW9GTG12WnNpWHk4L1B4NE1FRGZVS0lSV3BxNmxHbzRhUGF0V3ZYbnlpS1d0MmdRUVBzM3IwYit2cjY2bDY2MmpBTVV5WDdvcUtpSXFTbXBxcDlEeW9MSG84SEt5c3JCQWNISXljbng2eEJnd2FKNzk2OWU2QnVQVitqL0dnQ1JWSG8xcTBiSWlJaThQNzkrNllBZUttcHFTSGxWVC9YenFWVDBmZUFvMnJEeWNpM1FWbkhLUlhKVjJOengrZnpld05ZbzYrdlR3NGVQSWpXclZ2LzE1Y2tRMlptSm5idjNxMXkrWVNFQkV5YU5BbnA2YVV2RW4zNjlBbmJ0bTJUMlQ1bHloU1Z6dFc2ZFdzY1BIZ1ErdnI2aEJDeXh0emMzRmJsQ3dYQTUvTTdBZGlscmEyTmZmdjJVWHcrdjlSamR1M2FKYlB0OU9uVFNFbEpVWGpNeFlzWDFia3NBTUQ4K2ZObHRqRU1nOG1USjZ0Y0I1L1BoMGdrd3QyN2Q3RjM3MTRJQktycGJycTZ1dGl3WVFQczdPeEFDR21qcDZlM0QrcWJXUE1JSVZzQllQWHExWlNKaVltYWg2c0h3ekNZTjI5ZWhaNERLUFo1bVRCaEFqNStWRDl1eCt6WnM5R3VYVHNBc09ieitVNnFIdGVoUXdkZGlxSTJVQlNGVFpzMnFhenc3TisvWCsxcmxHVG16SmtvTEN3c3RkeWxTNWZFczRUbFRscGFHbjc1NVJjcCtmTHg4Y0hldlh0TFBWYVQvcVZrbTkyNGNRUDM3OTlYNDRxTE1UWTJ4cVpObTBCUkZDaUsydENoUXdkZE5hdW9WUG1wNm1ocmEyUGp4bzNRMTljbkZFVXQ0dlA1RGN1cDZncHA1MCtmUGtHVjk0bEFJTURGaXhmeC9Qbnpjamx2UlZLQjk0Q2phc1AxUmQ4UW1vNVRLcHFxTndXdEFmL1lTejhGMEdManhvM28zNysvd3JMYnRtMFRPMTZxeEsxYnR5VFBnNFlOLysyZlUxTlQwYUJCQTZtWi9OVFVWRVJGUmNtdDY5V3JWeGcrZkxqQy9aSUVCd2RqL2ZyMVlCaEdyaG1BazVNVFhGeGMyTytMRmkyQ2pZME5qaDgvTGxVdU1URVJwcWFtN0hkbloyYzRPU2wrL2k1ZnZvd1ZLMWFBb3FpWEFOcEdSVVVKUzczWVloUFBTQUI4VjFkWGpCOC9Yb1ZEQUd0cmE2bjJCWUF6Wjg3ZzA2ZFBDZ2VVZG5aMkNBbjVkM0xVM053Y0RSbzBrQ3FUbDVjblZjYkN3Z0tSa1pGU1pVUWlFYnAxNjZiU3ZRQ0s3LzNkdTNmeDZkTW5yRnExQ3A4K2ZjSnZ2LzBHVlR2dTdPeHNqQmt6Qm1scGFRQXdLRG82V21VTnRrdVhMb041UE42NUxsMjY0UEJoNVg3Q1o4NmNnWmVYbDhMOStmbjVXTE5talZJWlViVnQrSHcrNnRldnozNS8vLzY5MUhlZ2VOQjIrL1p0aFhXc1hMa1M5dmIyc0xXMVZYb3VlVVJFUkdEV3JGa0FFQk1kSGMySENyTnBmRDUvS2lIa2tKMmRIYlp1M2FyeXVlUTlkL1hxMVdPL3A2ZW5zMUg3ZnY3NVorVG01a29kLy9yMWE5U3JWdy9WcTBzSEZhNVdyUnA4ZlgwQkZLL3VqeGd4QXR1MmJWTnBvS3NKaHc4ZmhwK2ZIenc4UEdCc2JJeEpreWFoV3JWcUNrMWRBd01Eb2F1cnExSC9JaW5mRE1OZzZOQ2hjSFYxMWVoZUE4RENoUXNSR2hvS1FzaFVkUnptMVpHZmI0bTllL2VLMitPMzZPaG8yZGt4TmFtb2R2NzA2UlA2OU9tanREOWlHQVpMbHk3RjY5ZXZRUWpCbmoxN1pQb2lNV0xYQThsalMvcWR2My8vWG1tL1ZWNlU5ejNncU5wd2ZkRzNoeWJqbElwRys3KytnUEtBRURJZVFJdGV2WG9wSGRBQ3hZT0hoUXNYc3QvNWZENnVYYnVHbWpWcmdzL25JeXdzREVaR2lqTU9TSzQ0OGZsOC9QSEhIOURWMVpYYVZoWStmZnFFN2R1MzQ4bVRKemgrL0RpYU5tM0s3c3ZQejRlbnB5ZGV2bnlKNGNPSHM5dTl2YjFoWkdRRUp5Y25HYVd1YjkrK01vTTFaZlR2M3g5Ly9mVVhybCsvM2hMQU9BQStwUjFEMDdRakFMNlptUm5HamgycjhybkVIRDkrSEtkT25aTGFkdUhDQmZabGZQYnNXWVhIR2hnWXlLd0MydG5aeVMwN2E5WXN4TWZIUzIzcjFldmZvS1BpWUN6S3FGT25EdmJzMllOejU4NnBaWDVyYkd5TWxTdFg0cGRmZmdHQXRRQXVRYlVPZ09MeGVLdUJZb1dpTklZUEh3NHpNek1rSkNUQTBkRlJaditDQlF1a3J0dkJ3VUZoWGZMMnJWdTNEdDI2ZFFOUXZKb1pGQlRFN3JPeXNwTDZMdDRtNzdNazE2NWRrOW0yYWRNbTlPN2RXK0cxQVVDM2J0M3cvZmZmNC9IangxMXBtbllzellGNjVNaVJXb21KaWNzQVlOS2tTVXJyQm9EUm8wZXpxNUhaMmRubzI3Y3ZBT0RLbFNzd01EQ1ErcTJTejlHTEZ5K2tucVhvNkdqUU5DM3pHU2hXam9CaVpYdkZpaFhJeTh2RG5EbHpGRjZUVUNpRXU3czcrdlRwVStyMXkyUEtsQ2xvMXF3WmpJMk40ZXJxaWlWTGxtRElrQ0ZLanltUC91WHk1Y3ZJek16RXRtM2JwRllPaFVJaGdvT0RWYnIyU1pNbUlUUTBGQlJGTFI4NWNxVFBxVk9uUkNvY3BwYjhmRXVNR1RNR3g0NGRnMUFvZE9uZXZidDdSRVJFV2htcTA3aWRCUUlCckt5czJQNmVZUmpjdlh0WFpUZUJuSndjTEYyNkZEd2VEOGVPSFVOZ1lDQW1UWnFFSlV1V1NNbWxHQjBkSFFRR0JyTGZiV3hzY1BQbVRha3lpdnFxOHFhYzd3RkgxWWJyaTc1QjFCMm5WQVpmdk9KbmEydXJuWjJkdlJ4UXphd3hPenNiVDU4K2hibTV1ZEp5YjkrK3hZY1BIMkJtWmlhMXZlUmdldWpRb2VYbXU1T1hsNGV4WThmQ3hzWUdSNDhleGFKRmk3Qm8wU0swYU5FQ29hR2gyTE5uRHh3Y0hMQmt5UkwySlhuNjlHbkV4TVJnNTg2ZGVQNzhPWGJ0MnNXYWhncUZRdVRuNTJQRWlCSFEwZEdCVUNqRTZkT25TNzJPeVpNbml3ZXV5MjF0YmYzQ3dzS0tsQlNuQUt3QmdLbFRwNm9Vc1ZNOGdDNG9LRURmdm4yeGJkczJUSjQ4R2ZIeDhWaXlaQWtBNE1DQkEyQVlobDNWOVBQenc5bXpaNUdWbFlWaHc0WUJLRllJOC9MeU1IandZTG5uRWQ4cmhtSGc2T2lJL2Z2M28wbVRKZ0QrWGRVcXFleGxaMmRqMEtCQmN1c3JxVkR1M0xrVGdHb0tJMUE4bUdqZnZqMGVQWHJFNS9QNUE2S2lvaTZWZGt5WExsMDZBNkJOVFUzUm8wY1BsYzV6Ly81OXhNZkh5MVg4TWpJeXBCUy9rb29hOEcvYnlOc25pVkFvbEdyN2t0OUxJbThHbmMvbjQ2Ky8va0tkT25XVW5rc2VGRVd4QXp3QWt3RW83VkNmUDMvZWc2S29WbDI3ZGtXSERoMUtyZi9FaVJQc1p6czdPMXk1Y2tXbDYyclRwZzJjblowbHo4dWFua3QrQm9xVlNJWmhzR2JOR21SbVp1THExYXZzeEpPMXRUVkNRa0xZaWFYdzhIQzR1N3V6aXJlNnhNVEVvRjY5ZXVqVHB3OG1UcHlJUG4zNjRQTGx5emh5NUlqYzhxZE9uY0w1OCtmVjdsL0VFd1lGQlFWd2NIREE1TW1UOGNjZmY2QnUzYnJ3OXZaRzdkcTFBUlNiZXV2cDZhbDgvUjA3ZGtUWHJsMFJFeFBUS2pFeDhRY0FOMHM3UmhQNStWYW9YYnMyQmc4ZWpGT25UbFVyS2lvYUEyQ25wbldWUnp0SFJrYXlTcUNxM0xoeEExdTJiSUcxdFRVV0wxNE1iVzF0akJ3NUV0OS8vejNjM054dzRzUUpUSmt5UldaQ05qUTBsSFc3S0Nnb1lOOHBBT0R2NzYvUjlXdENlZDREanFvTjF4ZDltNmc3VHFrTXZuakZMenM3Mng1QWEzTnpjNVVHY3hrWkdWaStmRG1DZ29LVXppajYrL3ZqL2Z2M011WmdxcTc0S1Z2NWs3ZHYyYkpsR0RGaUJJNGZQODZhZG80ZE94YXpaczFDM2JwMVlXSmlnbDI3ZGttWnFJanJjbkp5UWxSVUZFNmVQSWszYjk2d0syVE96czY0ZGVzV25KMmRjZno0Y2FXRGNrazZkdXdJYzNOejNMdDM3N3QvMnZleW9yTG01dVkvTUF6RGI5MjZOWDc0NFFlVjZoY1BvSzJ0cmRuUG5UdDN4clZyMTVDZW5nNkJRSUNyVjYvaTJMRmo3REhqeDQ5SGp4NDlNR0xFQ0p3NGNRSTZPam9BZ09yVnEwdk4zZ0wvS21qaWUyVmhZYUd5YjZDeHNiR01JamR2M2p6Y3VuVUxwcWFtOFBiMjFqZ2RoYmdEV0x4NE1SaUdtWWZpVmIvU2poa0tBUDM2OVZONWdpRWpJME9oSXBXZW5pNTNwYktrMldiOSt2V2xWdnprbVd5V25EbTNzcktTdVJjVlBYTnVZMk1EUFQwOUZCWVcvbWhtWm1idzRNR0RYRVZseFcxcGIyOWY1dlBtNXVaS3RZK2thZWVoUTRla3l0cloyYkdyWXBLZnhTeGJ0Z3lKaVluWXUzZXZsTFZCZm42K1ZMbS8vLzRiSGg0ZVNpMFNsUEh1M1Rzc1hyd1ljK2JNd1o0OWUxQzllblgwN2RzWFlXRmh1SERoQW9xS2lqQjA2RkFBeGUycXJhMnRVZjhTRkJTRXg0OGZZOXEwYWZqenp6OXg4T0JCVEpreUJRekRZUGJzMlZpM2JoMk9IVHVHdkx3OHRjeHRBYUJQbno3aVBHaERvWUxpcDRuOGZFdjA2OWNQcDA2ZEFpRmtLTXFnZEpSM094TkNJQklWTCtqK0V4S2QvUTRBeWNuSjJMQmhBekl6TTlHalJ3LzgvZmZmR0RKa0NGSlRVNlhjTVg3NDRRZXNYcjBhTld2V2hLK3ZML3ZPNzkyN04zcjM3bzNUcDAvanlKRWpjSEZ4Z2EydExmdGVxVXpLNng1d1ZHMjR2dWpiUloxeFNtWHd4U3QrQUlZQndNQ0JBMVVxM0twVkt6Um8wQUJoWVdFS3phVUtDZ3B3NmRJbHVjRU1WS1drNlFnQUpDVWxZZHk0Y1hMM2lXZSthOVNvZ1pjdlgrTEtsU3NJQ2dxQ21aa1p1blhyaGhNblR1RDU4K2N5aWwvTGxpMlJuWjBOZDNkMy9POS8vOFBreVpOWkg3dlhyMTlqL1BqeDdQLzM3OStyZlAwREJnd1EreXdOaFJMRmp4QXlEQUFHRHg2c2NXY21PZHM2WThZTVpHZG5ReVFTc1dhanYvNzZLM3IyN0ludzhIRHdlRHdNR3pZTTd1N3VhTisrdmNybmVQUG1EZXJWcXdkbloyY1FRa0JSRkZ1WEdIa21wV0ZoWVd5YjB6U05nSUFBamN4WnhkamEyc0xZMkJqWjJkbTlPM1hxVkNzdUxpNVRXWG1Lb29ZQnhSMkhxbVJrWk1nTmJpVE80Vml6WmsyWmZTWE5Oa3RTV2FaUDZxS25wd2RMUzB0Y3YzNWRYMXRiKzBjQWl1eUNLUlEveTZ4NXBhWVFRbUJrWktUUTFQUGp4NCtZTzNjdSt6MG5KNGVWU2NuUFFMSFAzWVFKRTlDMGFWTVlHQmpBMWRVVmMrZk9SY3VXTGRreVlXRmhlUFBtRFJZdFdsU202M1p3Y0VDYk5tMFFFeE9ER2pWcTROV3JWMmpVcUJFQTRNY2ZmOFNXTFZ2UXNXTkhmUGZkZHdDS0kycHEycjhFQndlanFLZ0k4K2JOdzdwMTYxQ3JWaTB3RElPd3NEQTRPenVqVHAwNjhQWDFWWHNTeGNiR1J0d3ZEd1d3QUtXWVMyc2lQOThTblR0M0Z2ZEhObDI3ZHEwWEV4T2pVYnFaOG03bm9LQWdyRjI3Vm1xYjVFcjN6WnMzTVc3Y09QVHExVXZxR1pJM3llZnM3SXczYjk1SVRmUytmZnNXdnI2K3VIMzdOdHpjM0hENjlHbHMzYm9WbzBlUFZqa2dXbmxSWHZlQW8yckQ5VVhmTG1xTVV5cUZMMXJ4Kzhkblp3Z0F0WmJPQncwYWhIUG56aWxVL0M1ZHVvUkdqUnJKTlFkVjFkU3paQkFIQUd3QUJYbjdnR0luME0yYk4wTlhWeGQ5Ky9hRmw1Y1hybCsvemlxZ1c3WnN3Wll0VzlqeW5wNmVhTldxRlJZdFdvVFBueitqWnMyYTZOaXhJOXpjM09UV3YyTEZDcm5iNVNFeE9CNHljdVRJV1FyOGFkakJkRms2TTJVK2ZKSThldlFJUmtaR21EWnRHbWJObW9ValI0NGdOemNYam82T3lNcktrZ21DazVpWWlEdDM3b0JoR0V5ZE9oVW5UcHpBb1VPSE1IdjJiQVFFQkxEbC9QMzk1U3JqbVptWjhQVDB4TUdEQjNIaXhBbjgvUFBQK09tbm45Q2xTeGUxbEU1SnRMUzAwS05IRHdRRkJXbHJhMnM3QWppbXFDeWZ6MjlHQ09sb1ltS0NObTNhcUh5TzNOeGM3TisvWDI0a1NqMDlQZGpiMnlNbkp3ZEJRVUVLQXlDb2drQWdrRnIxS3ZtOUpKY3VYY0tHRFJ0a3Rzc3pTVlVuc0VMUG5qM0ZxN1NPVU5DaG1wdWJ0MkVZcG5uejVzMVpjMTlWc0xDd1FOMjZkYUducDhjR0NSSUtoVXBORkd2WHJnMC9Qei8ydTUyZEhmdGQ4ck9ZNzcvL0hnQVFFaEtDRnk5ZW9GbXpaakw3MTY5ZkR6NmZ6NWJWRkZOVFU1aWFtc0xCd1FGQ29WQm01VkxjN3ZuNStaZytmVHE4dkx6VTdsOXljM01SRVJFQmJXMXREQmd3QURkdjNvUzJ0amFPSGowS1kyTmo3TnExQzdkdTNjS29VYU5nWVdFQkp5Y251YjVZOG1qU3BBbWFOMitPMTY5ZnR6QTNOMjl6Nzk2OUJFVmxOWldmYndtSi9vZ0h3QUdBcjdwMVZFUTdEeGd3Z0RXNVZ4VGNaZE9tVGRpMGFaUFVOb1poV0ZjQ1NXaWFocnU3Ty91OWV2WHFZQmdHM3Q3ZXFGKy9Qdmg4UGhJU0VwQ1ltRmd1MTY4TzVYRVBPS28yWEYvRW9jbzRwYkw0b2hXL1o4K2UwVHdlcjE3Nzl1M1Y4aEhxMDZjUHRtL2Zqb3lNREpsOWhCRDgvdnZ2bURGamhzeStLVk9taUtQekFKQnY2cWxLYUhSRmRPblNCWjZlbm1qUm9nVmlZMk94ZlBseTFLeFpFeGN2WG1UOVlnUUNBZGFzV1lPY25CeTBiTmtTTzNic1FJc1dMZkRpeFFzQXdMTm56NlQ4aTBveWZ2eDRtWUduUE9yVXFTTjJTSzMvL1BuenJnRHVsU3pUdFd2WDd3a2hMVnUwYUNFVmhFWVQ1QTMrZ1gvTk5SODllc1JHVVhSeWNnS1B4ME9USmszWTRDNFRKMDdFeG8wYjBhUkpFeHc5ZWhTSmlZbVlPSEVpZnZqaEIvQjRQRnk0Y0lFMTQ5SFQwMk45cllSQ0lRSUNBckJzMlRLcDg0cEVJcXhhdFFwanhveGhsYU5xMWFyQnpjME5DeGN1eEw1OSs5QzhlWE9OZnF1TmpRMkNnb0pBVWRRZ0tGSDhSQ0pSVng2UGgwNmRPcW0xbWlvNU9hQUlDd3NMcWZ4MXBTbHQ4bWpZc0NGN2Y5TFQwM0gvL24yWlFaZmtmUjA0Y0tETXlqeWZ6OGZGaXhjMTh2RVQwNmxUSi9ISExvcktNQXpUR1lCSzV1Q1MxS3haazEzWkUvKzJyS3dzZlBqd1FhR3BwNlQ4dlh2M0RrVkZSWEJ5Y29LQmdRRUtDd3ZSdDI5ZjFLMWJGMER4QVBUdzRjTVFDQVRZdVhNbjVzMmJKMk9DYm1KaWdybHo1MkxGaWhVSUNBaVE2bS9VNWNHREJ3Z09Ea1pRVUJBQ0FnS1FrcEtDK2ZQbkl6QXdFTmJXMXFoVHB3NEVBZ0g2OSsrUGd3Y1B3dDNkWGUzK3BWdTNidWpUcHc5OGZIelF2MzkvdUxpNG9GYXRXbGkrZkRrNmQrNE1vSGlpYnZyMDZRZ09EbFk3MTJmNzl1M0YwUnZOQUNoVS9EU1ZuLzhDY1U3TGtoWWRsWUdabVptNFArb0NEWlNPLzZxZDVmbmNXbGhZbE9xTEt4UUsyZUJPZCsvZWxkbC80TUNCY3JrK2RTanJQZUNvMm1ncUk5bloyWGoyN0psYzk2RE16RXg0ZUhoZ3c0WU5WVFpmY25SME5CbzFhaVFUZVYxZGtwS1NFQmdZS0E2T3A1QVBIejZnZHUzYUZkSVBFVUtRbjUrdmNPR21ORlFacDFRV1gzUWVQeDZQMXdXQTJxc3Z0V3ZYUm84ZVBlVE83c1hGeGJFcmJpV1JWUG9Vb1VvWlJlanA2ZUhqeDQvNDVaZGZzSExsU293Yk53NGpSNDVFYW1vcWdPS0hmK3JVcWREVjFjWDI3ZHVocTZ1TGNlUEdZZW5TcFd3ZHYvNzZLNDRmUDQ3Um8wZGo0Y0tGR0Q1OE9JNGZQNDdmZi84ZEkwZU9sUEtiS3czeElGbmN6aVdoS0lvR3dBN21OT0hKa3lkNCtmSWxQbno0Z0lzWEwwcjlmZmp3Z1MwWEhCeU1BUU1Hc044ZEhSMmwvREdjbkp4dzRjSUZ4TVRFNE15Wk0zajA2QkZDUWtMZzRlRUJBRkpsaHcwYnh2cGg3ZHUzRDYxYXRaSXlaU1NFc0tzYW8wYU5rcnJlamgwN1lzYU1HWmcrZlRyaTR1STArczBTN2RWVldUbUtvam9CeGViSjVVbEJRUUVZaHBGUy9QcjM3NCtnb0NEWTJOaGcrdlRwQ0FvS3d2djM3eEVZR0lpZ29DQ1p3RForZm41c05FZytudzk5ZlgwY1BIaVFYVWtWaVVSNDllb1ZHalJvZ0x5OHZISzkvcEkwYTlaTS9PSnJiMnRycTJneXF6TUFxZFFEbXZMNjlXdjA3TmtUUVVGQjdKK0JnUUc3Ly9qeDQvRHk4Z0tmejBmcjFxMFJFQkNBL1B4OEhEOStITjdlM2pBMk5vYU5qUTEyN2RyRmh2VGV2MzgvbWpadHFqQWk3ZURCZzJGaVlsTG1mSUlQSHo1azVlcmR1M2ZzcEVadWJpNWNYRnp3K2ZObkNJVkNWcmxVdDMveDhmRkJhR2dveG93Wnd4NnpkKzllaElhR3d0WFZGWFoyZHV6ZjhPSERzWDM3ZHJWTmI4WDNrQkNpdE9NcEwvbTVlZk9tVW1VZ1BqNmU5VVBURkUxeVducDZlc3BFS2RZRWlmYnBwS3ljSWlxcW4xSVZSMGRIOWs4Y3lFdnlUNUpuejU3QjF0WVdnWUdCYU51MkxZNGRPNFptelpyaDBLRkRDQXdNUkdCZ0lQejgvTkNxVlNzVUZTbUxhVmErbFBVZWNGUnROSldSNk9ob3pKa3pSeWJ0RlZBY0RGQlp6dGMzYjk1Z3o1NDlyRzhzSVFRQ2dVRHBueGgvZjM4OGZ2eFlicjNyMTYvSGhBa1RTdTN6NHVQajRlTGlnaWRQbnNpY1IxM1pNalkyeHNtVEorVk8xRWpTcjE4L1pHVmxxVlYzZm40K0ZpOWVqR2ZQbmlrdDkvcjE2ekpadHFrNFRxa1V2dWdWUHdCbWdHYUR1ZTNidDh1djBNd00vdjcrTXI0bmlsWkQ1QVZNRWVlKzBvVE16RXowNnRXTFZld2VQSGlBUllzV29XL2Z2dmp6eno4eGUvWnNxZkRya21acjc5NjlnN2UzTjdwMzc0NERCdzdnenovL3hNbVRKK0hvNkFndkx5OGtKeWNqSnljSEV5Wk1VT2xhSkRvcE13VkZ6RXFVS3hXUlNJU1ltQmhFUkVRZ1B6OGZjK2JNd2ViTm0wczlic3lZTVZKTyt5VVpOR2dReG80ZGk3dDM3OExEdzBPY05GTXVqbzZPOFBYMXhabzFheEFkSFkyalI0K3krd1FDQWRhdVhZdW5UNS9DeDhkSHJnL1M0TUdESVJLSk1IMzZkRXlZTUFHVEowOVdLenFoaVlrSnFsZXZqcnk4UE5NT0hUb1l4c2ZINThnclIxR1VXcy8zL3YzN2NmTGt5VkxMblRoeEFycTZ1dERXL2xmOE4yN2NpS3lzTElTRmhja05OYjF4NDBaY3Zud1pqUm8xZ3BtWkdjNmZQeStsRUJnYUdzTGQzWjE5V1d6WnNnVXRXN1pFaHc0ZHNHVEpFbmg2ZWxiWXJLU09qZzZhTld1R2x5OWY2bVZuWjM4SFFONGJTKzFuVlJIWHIxK0hwYVdsM0gycHFhbnc4dkpDUWtJQ1JvOGVqWWlJQ0xpNnVpSXJLNHVkUkNnc0xBUkZVUmd6Wmd5YU5XdUdjZVBHNGV6WnM2V21SVmk2ZENuR2poMExlM3Q3dEcvZkhtbHBhU3Jua1JUeitQRmpObEp4V2xvYUt5ZGp4NDZGU0NTQ2pvNE84dkx5MklrU1RmcVhRNGNPd2REUWtEMU9QUHNxbVFkUmpJV0ZoVnJYRDBqZHc5SVVQNDNmRDVJMGI5NGNxMWF0Z29PRGc0d1pMaUVFTzNmdVJMMTY5YkIrL1hvY08zWk1LcmhQZm42KzFBUUxBTG1EdUU2ZE9zSEt5Z29QSGp4UW1PZFFIT1Y0Ky9idE1EUTBSUDM2OWJGOSszYjg3My8vQTFBY01kYkR3d01IRHg1VTYvZXAwTThycGJ6YVdaTm5BU2gramt2bWFWVlVaMEJBQVB2OFg3dDJEUjRlSHZqeHh4L2g2K3VMaFFzWHdzM05EYTFhdFVLN2R1MndjZU5HckZtelJpTTVVNWV5M2dPT3FvMm1NbUpyYTR2WnMyZGowYUpGMkxWcmw5VHpMRmE4RlBsSjYrbnA0Y2FORzNqNjlDazhQRHp3OGVOSGhSSEx4WWpOcWRQUzBqQnIxaXpzMzc4ZmJkdTJaZmRIUmtiaXI3LytRcjE2OWVEcjY2c3dMZExidDIvaDZ1cUtvcUlpTEZpd1FHWi92Mzc5NUk3N2twT1RsYVlYa3N4ZExXYnQyclZ5Zjlmbno1OWhhMnVyZEN3dUVBZ1FGUlVGSXlNalRKOCtYZWIzbGljcWpsTXFoVzlXOFZPR1BFR1NGL2lDeitjclZmSWtvNUJKZmkrNVhSeG9CQURyZHlnVUNuSG56aDBFQlFVaEx5OFBCUVVGT0hIaUJHdnlLWThyVjY2d2VRekZNeXJ1N3U1SVNVbEJRa0lDRmk1Y2lLMWJ0MkxzMkxGU2czNUZTTXlzbDZ2aXQyclZLbGhaV1dIdjNyMndzTEJRS2NDRE1xV1BZUmlFaElSZzh1VEo4UGYzVjhsdlRheTgvUExMTDFKdCt2anhZN3g0OFFJSER4NlVHcnlXWk5pd1lXalNwQWtPSHo1Y3FzOVhTU2lLUXN1V0xSRWZIMC9wNmVsMUJIQkhRVkZUQUNxYjBjNmNPUk16Wjg2VXUwOGdFRUJiV3hzVVJTRXdNRkFxK2JoQUlNRDE2OWV4ZCs5ZUtRVmJTMHNMbno5L1pzMHdRME5EMGJkdlgwUkdSa0pMUzR2TlI2ZWpvNFBzN0d5MGF0VUtyVnExQXNNd2lJMk5SZmZ1M1RGNjlHaXNYTGtTS1NrcFpUWUhWc1kvSFNvQXRJYjhEclVaQUxWTjZUNTkrc1JPK2hRVkZlSDE2OWU0ZHUyYVRONUpNWFhxMUVHL2Z2M2c1dVlHSG8rSEVTTkdBQ2cyRXkycGxFK2RPaFhQbmoxRGJtNHUxcTVkaTRZTkc3TDNLVDA5SFR3ZVQwcFpidDY4T2RhdFc0Y0dEUnBBSUJCZyt2VHBHREpraUZvNW9XSmpZMWtGMU1EQUFQdjI3Y08rZmZ2WS9hZFBuNFpRS0VSbVppYW1USmtpbFdSWW5mNmxJcEc0aDZVOVVHckpEMUNzS01nejVTR0U0S2VmZnBMYWxwZVhoOGpJU0hoNmVtTHExS25ZdDI4ZlpzK2VqWWtUSjdKbCtIdytybCsvTGpQcG9VbE9TeDZQaDhMQ1F0eTlleGQyZG5ZWU1XSUVmSHg4RUI0ZWpoNDlldURSbzBkSyt5eEYxSzVkR3dZR0Jzak56YTNmbzBjUG8vRHc4TTlxVnFGMk84dERuTTdCenM2dVFreTFrcE9UY2YzNmRkYW5YTnh2aVZjR2MzTnpjZjM2ZFRSdDJoU0xGaTNDcUZHamNPZk9IV3pldkZsdE9WT1hjcmdISEZVYmpXVmsvUGp4U0U5UEJ5SFNjYXlLaW9wQVVaUkNXYWxYcng0T0hUcUVYMzc1QlpjdlgyYURJNVgwbFFXQWxKUVVLZVhKMWRVVm1abVpXTEJnQWM2ZVBRdGRYVjJrcHFaaTJiSmxtRDkvUGpwMDZJQXBVNmFnUllzV01oTlZyMTY5d3B3NWMrRGc0SUM1YytkSzlYMkJnWUU0Y2VJRXBrNmRxdlEzaTFmMjB0TFNNR2kzYkp6MkFBQWdBRWxFUVZUUUlLbVZ2cExiZUR3ZWhFSWhDZ29LQUJSYnIwaWVzMlM4QUlaaHdPUHhXTVVRQUpZdlg0N2s1R1Q0K3ZwaTQ4YU5TRXVUVGFjcHRwUVI3OVBTMG1KZE5sUkZoWEZLcGZDbEszNG1BS1FHc2FWUk1vaUFvYUVodTJwbmFHZ29ZeG95WXNRSUNBUUNYTG9rUC9LK29vVHhJU0VoQ3ZOdGxkenU2T2lJZGV2V0lUYzNGd2NQSHNTVEowOFFIeCtQRmkxYW9GKy9mcGczYjU1U2hVK01sWlVWRzZYUDNOd2NUazVPME5IUlFXNXVMdWJPbllzMmJkckloSnBYaGtTN0twcnViQXFBUGFjcTZPcnE0dEtsU3pMS25yd2NjRUtoVUdsZHFhbXBLQ2dvd0pBaFEyQnFhb28xYTlhZ29LQUE0OGVQaDZ1cksyeHNiRkJRVU1BcXVlS29ndnYyN1lPcHFTbTh2THpnN3U2TzE2OWZ3OFhGQmZYcjEwZm56cDF4N05neGxjSjZkK3ZXVGVPY2FvMGJOMFo4ZkR3SUljb2lqZFFBb05GZ3JpU3JWcTNDMWF0WHdlUHhZR1JraFBuejU0TVFncFVyVitMR2pSdG8zNzQ5bGk1ZGl1N2R1N1BIREIwNkZDTkdqR0RicjJIRGh1aldyUnNNREF6dzIyKy9zZVVHRHg2TUlVT0dzTXF2UUNEQWQ5OTloNTQ5ZTBKTFN3dWJOMi9HcFV1WHBLSlppakUwTkpTS3JDcUpxdmtSeGZYOGc3R0NJalVBU0psa3FvS2tqMTlLU2dwbXpwd0pGeGNYR0JnWVFDZ1VRbHRiRzVtWm1heVpqSGdsVmRMVUVZRFVpcDhrWGw1ZVVxYnF3Y0hCV0xkdUhYZzhIZ1lPSENpak1FaW1vdkQyOW9hTGl3dXlzckx3NjYrL2x2cGJVbE5UOGY3OWUzWkdjK1hLbGV3K2NVNCtRME5ESEQxNkZFK2VQSkVLaGdHVXZYOVJaTWFxTGhMM3NJYXljdEJBZnNTVFNFbEpTY2pMeTJQTjNRc0xDN0Z2M3o2Mm5jVzVMb0ZpUDgwOWUvYXd3YnRVUWRPY2xyYTJ0cmg2OVNyczdPeWdxNnVMeFlzWHM0T1BPM2Z1S0UwanBBeERRMFBrNXVZaUp5ZkhHSUM2U2tlWitpa2RIUjAyZDU2dXJxN2NGVkZsaU0wN0ZlMFRJeEFJc0dqUkloZ2JGM2NSdzRZTnc2QkJnMWdaS3l3c1JNdVdMVEY0OEdCVXExWU52cjYrcUZtenB0cHlwaWxsdkFjY1Zac3l5WWlycTZ2TXRzTENRdGJ2cktSVkFYdlNHalhnNjF2c01wcVNrcUxXT1ZldFdvV2twQ1RvNnVvaUtTa0pzMmJOUXA4K2ZkaVVQK3ZXcmNQeTVjdXhlUEZpZHBVdU5EUVVibTV1eU03T2hwK2ZuOEo0RXBMdndqTm56cUJGaXhaUys4VXlXZksvb20yWEwxOW1vd0E3T1RrQktPNWpmLzMxVjF5L2ZoM3g4ZkdZTldzV0FnSUM0Ty92ajRVTEY4TFMwcEtWWnkwdExlemN1Wk50UjBtM29wS0k5OVdvVVVPdUZZc3lWQmluY0pRR1RkT3BORTJURHg4K2tLK0ZzMmZQa3REUVVQTHg0MGUxamdzTkRTMzNhOG5JeUNBMFRST2FwdVgyR0RSTnY2RnBtcngvLzc3TTU3cDE2NWJNdGp0MzdzaHM2OTI3Ti92NTVzMmJ4Tm5abWR5L2YxK3F6UFhyMTRtL3Z6OFpNR0FBTVRjM0oydlhyaVZaV1ZsazRNQ0JaT2JNbVNRNk9wb3RXMUJRUUE0ZE9rVHM3ZTNKdTNmdkZGN2ZybDI3aUVnazB1U255Y1hOelkzUU5FMjZkdTJxTUhZNFRkUHBORTJUek16TWNqbG5VVkVSRVFnRVV0dmV2bjFiYnZYL2wyemV2Sm5RTkUzNGZMNWNKMXVhcGovU05FMnlzckxVcWxkU0R0ZXZYMDgyYk5qQWZ2Zng4U0UwVFJOemMzT3llUEhpY3ZzdERNTVFobUZVS3B1ZW5pNVhUdVFSSGg1T2Z2NzVaNFgxMk5yYUVpc3JLekowNkZEeTZORWpxZjJhOUM4OWV2UmdQMXRhV3NvdFkyNXVybmE5V1ZsWll0bjVJTzllbDBWK2J0eTRRUmlHSWJkdjN5Wk9UazVrOXV6WjVQSGp4K1RUcDAvRXdzS0NMY2N3RExseDR3Yng5dlltOXZiMnBILy8vdXkrbmoxN3NwOXBtaVpGUlVVcW5adW1hWktSa2FHMHpMdDM3MGlQSGoxazNnODVPVG1rWjgrZUpEMDlYYVZ6bFdURWlCSGlObFU3WEhGNTkxTWxLU2dvSUVlT0hGRzQvNWRmZmxHNHo5WFZ0Vnl1UVIwNTA1U3kzQU9PcW8wbU1tSnBhU2tlZjVHa3BDU1ovWGZ2M2lVMFRjdjAxWVFRNHVUa3hCNzc5dTFiUWtqeHU1Nm1hYm5ua3R5WGxaVkZNak16U1dabUpoR0pST1R5NWN1a1Y2OWVaUDM2OVRKam9HdlhyaEZMUzB2aTZ1cEtVbE5UeVlVTEYwaHdjRENoYVpvOGZQaVFaR2RuczMrS3RyMTgrWkt0THlrcGlkQTBUU3d0TGRtL2t0OUxicE1jLzVWczQ5ZXZYNU4rL2ZxUkZ5OWVrTUxDUWlJU2lZaS92eit4dHJZbXJxNnU1TjI3ZHlRakk0UDlVemJHZS9ueXBjTDJVNVhTeGltVnhaZSs0bGNEVUp3ZTRVdEVQSnVpTG9yOFFzcUNSTHNxbWxrM0J0UmZSWkdIdkhRY2txdFBZaVJuV0t5dHJkR2pSdzhaVTRlZVBYc0NnRXowd1lNSEQ4cXNUdXJwNldIcTFLa1lQMzY4MGhuNzBxSkpxWXU0elNpS1VqYnpZd3lVMy9PdHBhVWxzNEtrem1wdFZVYUZWU0NOMmxJeTJmMzgrZk9sbnBHSkV5ZGl3b1FKSUlTb25ZOU9HZXFZdWRXdFcxZGxjNU1mZnZoQm9XOWkzYnAxRVJvYXF2QllUZm9YeVpVYlJlazVGUGxtS1VOOEQwdVJIVUNEZTI1alk0UHc4SEEwYU5BQVo4NmN3ZW5UcDVHVWxJUmF0V3BKbVhOVEZBVWJHeHZZMk5oZ3lwUXBVcjQza2tFU3loc1RFeFAwNk5FRGZuNStVbjNTcVZPbllHNXVycmJwa1JnMVZsSGxVYTc5VkVuMDlQUVUraElCd0s1ZHV4VHUyN0ZqUjdsY2d6cHlwaWxsdkFjY1ZSdTFaZVRLbFNzZ2hDanNlNU9Ta2dBVUI0WXFtZWJueElrVFlCaEdvMkFrdzRjUFo0Tk1uVHQzRGpFeE1aZzZkU3FhTjIrT3dzSkNxZFhGWHIxNndjZkhoMTB0RTYrOEwxdTJEQVlHQmpBeU1wS3FXOTQyZVlqZkYybHBhUmd3WUlEVSswUGVOa1dzWHIwYXpzN09hTm15SmZoOFBxNWR1d1puWjJmWTJOaGc5ZXJWOFBEd1FGaFlHRnRlY3ZYeDl1M2I1WjYvdUtySStKZXUrT2tDVU1sZmpVTjlKTXdkRlhuSEdnQlF5OFNwdkZGbmtLeE15YW5zM3lBK0h5R2s3Rm96aHlvSUFPZ1hGUlZwM0YvSWUya3I4N0dvaXBTbmd2cGZJV0VDWGlFYVZtcHFLalp1M0FoVFUxUDg4c3N2YU5PbURSSVNFbVR5aEtxSzJNUlZWMWVYVFRWUWxweVcwNmRQeDZSSmt6QjA2RkEwYWRJRTZlbnBPSHIwS0x5OXZUVzZQZzRPanFwSGFXYWhEeDgrUk9QR2pYSG56aDJNSERsU2FwK3k4VXhwNXVEaVBrcGNUaHpFamMvblN5bEd6NTgveCtMRmk3Rmt5Uks1YWN5R0R4K3UwalpKQ0NGeTM2ZVNMbHFraEs5alNjNmRPOGY2STI3ZXZGbHVZS1ltVFpyQTI5c2JSVVZGYkl3T3lYYkp6OCtIbTVzYlpzMmFWV3BBbkMrUkwxMWp5Z1pRS3k4dmo3WGIvNW9SQ29YUTB0S3F0TUdiT0F3L0lTUmJRWkZjQUVZRkJRVmYxYW9yVVBGdExYWkVwaWdxVjBteGJBQjE4L0x5eXBTNzdWdEFJbytlb2xqT1dRRDA4L0x5L3RPSkNvNnl5NVpFZXBEUzRuWnJKRDhqUm95QWs1TVRHOVFBQUJJVEV6VmVIUThKQ1pGWmFTOUxUa3RUVTFPTUdqVUt5NWN2eC83OSs3Rnk1VW9NSGp5NFRFSE9WSkFmWlhEOVZEbFF4bnZBVWJVcEZ4a1JUMXlLUkNLRWg0ZGozcng1Mkx4NU03S3pzMVVlQTh0TGlaQ2FtaW8zUXIwOENnb0s0T3ZyaXlOSGptRFFvRUhvMGtVNjI1ZllyL2JzMmJOU1VhRzdkZXVHa3lkUFN2bnpsWXlSVUZCUUlCVmZ3Y1RFQkxkdjM1WnBzNUlCRXFPaW9sai84cENRRUZoYlcyUGp4bzA0ZCs0Y2dIK1Z4VDU5K3NpOGQrUlpuZWpyNjJQQmdnWFl1SEVqcksydHBTeC95a0pWa2ZFdmZmbzNHMENGNXdsVFJHbjVuUlNSbHBhRzNidDM0OU9uVDdoNjlhclV2aU5IamlBMk5sYm1tUFQwZE5qYTJ1S1BQLzdRK0hyVlJmeVFVaFNsU1BITGxpeFhrWHh0YlMxdU15VktOZkJQNTFDVzl0VTAxMWRGdEhkRklqRkpvVXp4UTA2TzNNd1pwWExwMGlXbE9aTktzbnYzYm16YnRrMXFtMEFnd0lBQkF4QVJFYUZTSGFvRTZzak56VVgvL3YybGNsNENza0dzbFBHbHlaYkVQU3p0NWFtVy9DUWtKS0JYcjE3bzFhc1grdmJ0aTMzNzltSGl4SW5vMWFzWDFxOWZqOWpZV0hhLytFK1M3T3hzdWRHZkt3SVhGeGRVcTFZTlE0WU1nWmFXVnBsTjBjVnR4RENNSmdPU012ZFRpWW1KdUhuenB0UzIyN2R2NCtIRGh4clhxUXJlM3Q0cTlWUGxJYytsVWNaN3dGRzFLYk9NdkhyMUNwTW5UMllEVURFTWczNzkrb0dtYVpYU09PbnI2Nk5Qbno2c3k0ZmtuNEdCQVJ0Ulhoa25UNTZFazVNVHdzTENzSGZ2WGl4ZnZsd21vcmw0VXR2WTJGanFIQUJremx1U3pNeE0xS2hSQXk5ZXZJQ1ZsUldzckt6UXExY3Y5clA0ejlyYVdzb004OTI3ZDZ3Ync2NWR1ekI5K25Tc1dMRUNrWkdSQ0E0T1psTzRkT2pRQVlNSEQwWmtaQ1Q3cHdoN2UzdVltcHJDMDlPejFIWlJGUlhHS1pYQ2w3N2k5d2xBOCt6c2JEUm8wS0RTVDY0c3Z4TlFIRFZNYk0vODlPbFQxbVNuc0xBUTE2OWZ4MDgvL1lUejU4L2o1czJiV0x0MkxTaUtnb0dCQVJZdVhBZy9QeitwSldwUFQwKzBiOThlUjQ0Y2dhT2pvMXJwQXpUbDgrZml3R0lVUlgxU1VDUUxRT1BjM0Z5MUlxdHF3dGZXMWlxdVdxaXRySlJYcnEveWJ1K1VsQlNNSGoxYXFvNWJ0MjZCeitmTG1MVGs1T1RJRFRtdERJazJVcVJJZndTSzB6UEkrejNLK1BEaEE3WnQyeVl6OEZORVltSWkvUDM5MGFCQkEvWjNOR3JVaURYTGszeVIxS3RYVDZtUFVtbmN2bjBiTldyVUtIV1ZTQmxmbW14OStzUjJSNlZsTzFkTGZ0cTJiU3NUU1pZUWdrT0hEdUhBZ1FOWXNHQUJSbzhlTFROZ0tTd3NCQUJNbXpZTnMyZlBWdWxjWlNVdExRMGlrUWdGQlFYNCtQRWpuajU5S3VQbm93N2lOakkwTkZRMkVhV0lNazJxQU1VK2RLdFdyVUxYcmwxaGFHZ0lnVUNBelpzM3c4M05UVzU1UmFheXlpaHBNdnY1ODJmNCt2cVcyaGRXbGp5WDhSNXdWRzNLSkNQWHIxL0g0Y09ITVduU0pBaUZRbmg1ZVdITW1ESFEwZEhCMkxGanNXalJJZ3dhTkVoaHZzbkN3a0k4ZWZJRUhoNGVpSW1KUVdGaElTd3RMU0VTaVJBWUdBZ25KeWQ0ZUhpVWVoMFBIejdFa2lWTHBGS3VKQ1Frb0hIanh1eDdYRHdKS1JtQldreHBwcDVKU1VsbzFLZ1JXclZxaGR1M2IrUEtsU3Z3OFBEQTNyMTc4ZDEzM3dFb1ZvRG56cDByRlExY2JEMnhlL2R1cWZvWWhzSDY5ZXN4ZnZ4NHhNYkdZc21TSlhCeGNZR3RyUzJzcmExTC9iMkxGaTFTTzltOE1sUVlwMVFLWDdUaVIxSFVNMEpJNTZTa0pMUnAwNlpDejZWSmZpY0FiSEp3eVlkVVgxOGZBb0VBTld2V2hLZW5KMEpDUXZEaXhRdldoQ2NxS2dvN2R1eGd3Nm1mUG4wYWNYRnhPSDc4T0xadjM0NHRXN1pnelpvMUZmVlRXVjYvZmkzK2pjOFVGRWtHMEQ0bEpVVW1IRzlaK0JiYSt1M2J0d0FBaXFMZUtDbVdDSUJPVGs1V09hbW9Kcm0rS3F1OXhjRSs4dkx5MkRRbyt2cjY3R0I3NXN5WjJMOS92MFlPMVdKSGR3RFA1ZTJuS09vUkljVHF4WXNYN095ZktvaEVJcXhZc1FKNWVYbVlNMmVPd25KQ29SRHU3dTdvMkxFakZpeFlnSjA3ZHlJbUpnWVdGaGFnYVJwUlVWRll0MjRkZ29PRDRlWGxoWmt6WjdLVEpjcFc1K1R0dTNMbENtdjY4dWVmZjZwc29nTjhIYkwxVHg0a0VFSWVsVkpVYmZrUnd6QU1idCsramNPSER5TXZMdzlidDI3RmhRc1g4UHZ2djJQY3VIRVlObXdZYXpLY2tKQUFIUjBkdUxxNktneWVVMTRrSnljaklDQUFGeTllaExPek0vYnQyNGNqUjQ1ZzZ0U3A2TjY5TzRZUEh3NUxTMHU1cyttSytQanhvM2dsNHIyRytlTTBibWNBV0xObURhS2lvaUFRQ05nMEtIWjJkdmp3NFlOVXloRXhZOGFNd2ZqeDQ5bkJucE9URTNidjNvM216WnNyUFU5RVJJUlVmZG5aMmREVjFWVzZXdXJuNTZlMlBHdENPZHdEanFxTlJqS1NrWkVCQURoOCtEQzJidDBLYzNOenJGKy9IZ0RZOUVpV2xwWXdNelBENHNXTGNlREFBUmxYaHFkUG4yTHYzcjNvMkxFalRFeE00T3JxQ21kbloxaGFXaUluSndjK1BqNklpb3JDaGcwYjVQclhpWFBMQW9DYm01dk1XTy9vMGFPb1Y2OGVtM0xpeFlzWCtPNjc3OWcwRW1Lc3JLd1FFQkFnSmFjbDMvV3hzYkZTRTFoOSsvWkZmbjQrWnN5WWdYbno1cUd3c0JDSERoM0NuRGx6U24zdkVVS3diZHMyOEhnODFzKzZjZVBHMkxScEUxYXNXSUVkTzNiSXRhckp5TWpBNXMyYnNXN2R1bkpQNWw3YU9LV3krS0lWUDRaaFlpbUtHcEdZbUNoM2RxR2N6NlYyZnFlU0pDUWs0T0xGaTBoTlRVVmFXaHFieTZST25UcG8yYklsRmk5ZURBQllzV0lGTzRzY0dCZ0lMeTh2ZUh0N3c4REFBSXNYTDhiUFAvK00vZnYzSzB6V1hWNGtKaWFLUDhyYWJCWHpBTUNQTDE2OHdBOC8vRkJ1NS8zYTI1b1FJaDY4a3NMQ1FvVzJUSVNRQnhSRmpWVDMrVlkzMTFkbHRmZWhRNGN3WU1BQTVPZm55MTJobDJjYXFBcENvVkRjb1JZYUd4c3JtcVI0QUJTL2xGU0ZZUmlzV2JNR21abVp1SHIxS3J2cVpXMXRqWkNRRUZiNUNnOFBoN3U3TzdwMTY0WkhqeDVoL1BqeDZOYXRHMHhNVEhEeTVFblFOSTFGaXhiaDRzV0xxRjY5T25yMTZvWEl5RWcySDFESlZTYVJTSVNmZnZvSkNRa0pHRE5tREZ4Y1hPUmUzL3YzN3hFUkVZRjE2OVpKNWNqTHlpcGVSTzdldlRzYlJheE9uVG80ZGVyVVZ5RmJFdjNTQTJYbDFKV2ZqeDgvSWl3c0RMR3hzZmo3Nzc5UnExWXRPRHM3dzhuSkNWcGFXckN6czBOaVlpSU9IejRNSHg4Zi9QVFRUL2pwcDU5Z1ptYUdnSUFBdkg3OUd0YlcxaEFJQkZLenlTV1Y5L256NTJQbnpwMHk1MWVXMDNMMTZ0VUlDQWhBZkh3OEhCMGRFUkFRZ0lZTkd3SUFac3lZZ1NGRGh1RDMzMy9Ic21YTFFGRVVwazJiSmpkdnBqd2taRUpwZXlwQzAzNUt6THAxNjlDdlh6OWN2bndaUEI0UFY2OWV4YkpseStEdTdnNDdPenM0T0Rnb05LRVZDb1ZJUzB0VHlmK3llL2Z1Yk9DS3BLUWtUSjA2RmNlT0hZT0ppUW1TazVQbEp0ZU9pSWhRVzU0MW9hejNnS05xbzZtTXBLU2tvR25UcHRpOWV6ZjcvL0xseXpoOCtMQ1VncmQ2OVdxTUd6Y09zMmJOZ3J1N08rclZxNGZVMUZRQXhjRlpaczZjaWI1OSsyTDY5T213dDdmSGpCa3pBQlRub3R1OWV6Y21UWm9FVDA5UG1YeUJMMTY4d09MRmkrSGw1YVgwR3J0MjdjcCt2M1BuRHN6TXpPVDZNdXJvNkNqMGNjelB6OGZObXpleGFkTW1xZTNXMXRhNGYvOCt1L28vZGVwVS9QampqOHFhRFhsNWVkaXdZUU1lUG55SVk4ZU95ZFMzZXZWcS9QcnJyMnhrYnJGZjRmbno1M0gyN0ZtMGJ0MWF4byt3dEtBeXBhSGlPS1ZTK0tJVlA0cWlZb0ZpODdXS3h0UFRFendlRDJscGFkaThlVE9hTm0yS09YUG1vR0hEaHZEMzkyY0hURHdlVDhyMFkrTEVpWGp4NGdWYXRHaUJtalZyb2t1WEx1amZ2ei91M0xtajBDN2IyTmdZQW9FQUhoNGVDQW9Ld3R5NWMxbkgvV3JWcXNITHl3dlRwazFEY25JeWxpMWJWaTRKdnVXaHdnQkw3Y0cwS256dGJaMldsaVkyOVV5TWo0OVhhUHRCQ0ltaktFcnQ5blZ3Y0lDM3R6Y3lNek5ScTFZdDlrV1RtNXVMOFBCd3pKOC9YNnA4WmJXM3NiRXhEaHc0QUNzcks3UnExYXJrYjlVNE9tWlNVcEs0azM0VUZoWW0xeTdqbjBraXRmcUtGU3RXSURFeEVYdjM3cFVLUVoyZm55OVY3dSsvLzRhSGh3ZU1qSXpRdlh0M0JBVUZTZjMrVWFOR0lTc3JTeVlrdlkrUGo5eDJPbmJzR0RwMjdJaUVoQVM4ZWZNR0dSa1pja1BKKy9yNlFsdGJHMFpHUm15YWsram9hSGg1ZWVINTgrZG8zcnc1Zkh4OHBKelp2d2JaVW1GQ0NvRDY4cU9ycTR2YnQyK2pZOGVPbURCaGd0eGdLYWFtcHRpMGFSTmV2SGdobFZxbVdiTm1hTmFzbWNySnh4VXBlSXA0OU9nUit2VHBnKzNidDhzTjRtQmlZb0w1OCtkajl1elp1SEhqaGtLbFhSNFM3Uk9uMWtYOWc2YjlsQ1Fpa1loOVRudjM3bzNEaHc5andZSUZVaE1hYjk2OFFXeHNyRlJRbkxkdjM2S29xRWpoWVByQWdRTm8xNjZkekxuV3JsMkxwVXVYd3NURUJDS1JDRU9HREpGclhsNGU4cXdLWmIwSEhGVWJUV1hFek13TUowK2VoSzZ1THJadjM0NnpaODlpeDQ0ZE1zKzBpWWtKOXV6Wmd6bHo1dURDaFF1WVBIa3kwdFBUWVdKaUFuZDNkeGdiRzJQYXRHa3dNelBEOHVYTHBZNXQzcnc1dG0zYkJoY1hGelJ0MmhRalJveEFlbm82Z0dLbGNjcVVLYWhac3lhcVY2K09lL2Z1U2FWelNFcEt3cE1uVDdCbzBTSUEvL281YjlteVJlRnZTazFOaFVna1l2dHhzUVdLajQ4UGF0U29nUll0V3VEU3BVdDQ4dVFKWW1KaThQTGxTL1RvMFFOZVhsNUlUMC9IOGVQSDRldnJpMDZkT3VHNzc3N0Q0TUdEVWJkdVhWYlIxZEhSUVhCd01PN2Z2NDk5Ky9iSmpjYmNwMDhmTkc3Y0dGdTJiSkg2dmFkT25jSzhlZk13ZlBod1VCU0ZuSndjZlBqd0FkV3FWVU5ZV0ZpWmdraXFNazZwTEw1b3hhK29xQ2hDVzF1YjNMdDNqMklZcGtLalhhcWIzd2tBRmk5ZURFdExTd3diTm95ZGRSRGJZR3RwYVVFb0ZDSS9QeDh2WDc3RXk1Y3ZjZmZ1WFlTSGh5TXZMdzgzYnR4QVJrWUdqaHc1Z3VIRGgwdmw5OHZLeXNMMjdkc1JFQkJRWWI5WkpCTGgzcjE3QUVDS2lvcmtlcThUUXFJcGl0SjRwVVlSWDN0YlM3UlhqTEp5V2xwYU1ZUVF4TVhGcWFVWXFadnJxekxhMjlyYUdzT0dEWU9mbngvUzB0SmtWa0VLQ3d0Vnl1OGpqN2c0ZHF4MFgxRVpYVjNkR0tGUUtJeU5qZFVSQ0FRcVJWYWJNR0VDbWpadENnTURBN2k2dW1MdTNMbG8yYklsdXo4c0xBeHYzcnhoWDNwaTFxNWRLMU9YaFlXRlNvUEM2T2hvbkQ1OUd2Nysvamh6NWd5Y25aMnhhZE1tbVh4a2I5NjhrUnRzNXNTSkUzQndjTUR1M2J2UnZuMTdoSWVIUytWeSt0SmxxN0N3VUN3L1FsMWRYWVgzKzU5clUwdCtEQTBOc1hYclZwV3VvMVdyVmpLVEZ4VkorL2J0MGI1OTZYbTk5ZlQwMExkdlg3WHFmdkNnZUY2UEVLSzBQUldoYVQ4bFNXRmhJUndkSGNFd0RJNGNPUUpUVTFNSWhVTDQrdnJpOCtmUGNIQndnTDYrUHRMUzBxUVV2NlNrSkZoYVdzTEx5d3Npa1VqS3hIWDQ4T0Z5ZlVoMzd0eUp1TGc0Yk42OEdaczNiMmEzbDJ3MzhlcGdXZVJaVmNwNkR6aXFObVdSRWZHN2F0U29VWEIwZEZSb2Z0aXVYVHVjUEhtU2pVQnBabWFHYytmT1FWZFhGMU9tVEVHblRwMndjZU5HdVgwdG44L0gvUG56NGUvdkR5Y25KN3g2OVFxTkd6Zkc1czJiV2F1UUNSTW1ZTWVPSFZJeVkyaG9DR2RuWjdiTTFhdFgwYWhSSTdrNW1HdlVxQUV0TFMzNCtmbXhmWDdmdm4xUnYzNTlBRUNYTGwzdy9mZmZJeWNuQjZkUG4wYjc5dTB4ZGVwVWRPdldUY285WWRDZ1FVaEtTa0pFUkFUaTQrTlJzMlpOMW94YmJPVXlkT2hRREJnd1FLa1BlYnQyN2VEajR3T2cyRyt3WGJ0MmNIZDNsNHBFK3ZidFc0d2ZQeDRNdzhEWTJGaXB1MGRwcURKT3FTeSthTVh2d1lNSDcybWFEcy9PenJhT2k0dEQ1ODZkSy9SODZ1WjNPbmJzbUpUUFIyWm1Kdjc0NHcrOGVmTUdBb0VBam82T01ESXlRb3NXTGRDeVpVdk1temNQbXpadGdvV0ZCZlQxOWVIaDRTRzEzRXdJd2ZuejU3RjkrM2E0dUxpdytWVXFncmk0T0dSblp3UEFyUWNQSHJ5WFZ5WW1KdVl4bjg5LytlclZxNWFLVEdVMDVXdHVhM0gwT2tMSUJXWGxvcUtpa21pYWZwaVdsdGJ4NmRPbmF0bWJxNXZycTZMYld5UVNRVWRIQnhNbVRNQ1dMVnRrWmgzVDB0STBEazV4NDhZTjhjZUxpc3BFUkVSazB6UjlyYUNnb1ArOWUvZFVNazBXWDQvWWQ2MWs0SlB2di84ZTY5ZXZCNS9QWjhzZVAzNGNwMDZka3FtTFlSaUZxenhuejU0RlVPeS90WExsU216ZXZKbWRXZXpZc1NNTURBd1FFQkRBK2o4QnhibUtac3lZSVJWSUlqNCtIdEhSMFZpelpnMTI3OTZOSVVPR1lOT21UYkMydHBZYWFIekpzblh2M2oxeDFMaHJFUkVSU2gza3l5SS8zd3Jpc1BBQUdBQWFoU1F0ajNiVzBkSEJ4WXNYTVdyVUtLU21wdUovLy9zZlJDSVI2dFNwZzJyVnF1SDgrZlBRMGRGQnYzNzlwSTVMU2twQzgrYk44Zno1YzZ4ZXZScS8vZlliT3ltUmw1Y240ODk2NnRRcFJFZEhnMkVZVnJFVG16V1gvQTZVVFo1VnBUenVBVWZWcGp4a1JKWHhWZTNhdGFXK2k1VkdjWUoxWmI2L1k4YU13ZURCZzZHcnF3c0xDd3VjUG4xYWFvSjAyclJwbURadG10THpEeDA2RkQxNjlKQ3IySW90SkJZdFdvU0ZDeGVDRUNLbGhFcjYreDA1Y2tUcGVjUVdGdUw4aFE0T0RuQndjSkFxVTFMcFV4WXdya3VYTHZEejg1TzU3clp0MnlxTi9La09xb3hUS29zdld2SDdoN01Bck1QQ3dpcGM4Vk0zdjVONCtUZ2xKUVdqUm8zQ2hBa1RvS1dsaFo0OWU3SStCcGFXbHJoNjlTcEVJcEhDaUV4QWNRVEVnd2NQUWlRU3djUERvOEtEQ0VqNEhTbDdpeEVBZndDWWYvUG1UWXdkTzdiY3p2KzF0clhFUzc2b3FLaW8xQTZBRUhLV29xaU9OMi9lVk90bG9XNnVyOHBxYjNGOUpTTmx4Y1hGNGRrejljM2VDd3NMY2VmT0hRRElMeW9xQ2k2bCtCOEErdCs0Y1VObG4xU0JRSUNkTzNkaTNyeDVNaTlORXhNVHpKMDdGeXRXckVCQVFBQjBkWFhoN093TVoyZG5wWFcrZnYxYUpoQkZTa29LWnM2Y2lWbXpac24wWTY2dXJoZzdkaXhNVEV6UXUzZHZBSUN6c3pQcTFLbkRLbjRDZ1FBYk4yN0VwRW1UMk1GdXUzYnRVTE5tVFFRRUJFaGQwNWNzV3hJaC8xVWFYV3NxUDk4S3NiR3g0Z20rbXpFeE1lbWExbE9XZHBiTWJWWllXQWhUVTFQczJyVUxmZnYyeGNDQkE3Rm56eDdvNk9qZzQ4ZVBNb3BjY25JeVdyWnNpZGF0VzhQWjJSbVRKMC9HamgwNzBMWnRXK1RtNWtxVmo0eU14TUdEQjNIMDZGR1ZrekpyS3MvcVVGNzNnS05xODEvMlJhcWEwVXVhY1dxU2I1Q2lLS1g5djJRNVRWMDdLb3FLdkI0MXh5a1Z6aGV2K0dscGFaMFdpVVJiejUwN3B6VnQyclFLU1NTZWtKQ0E2ZE9uUzIzYnQyOGZnT0lCRjhNd01xWnJrZ0ViR2pWcUpHTVc4dWpSSXp4NThnU0ZoWVhZdm4xN3FTR2dMMXk0Z05telo3Tkw2SzlmdjRhK3ZqNjdURjZlNU9YbGlSTmZpclMwdE00b0swdFIxRmxDeVB6QXdFQTRPenVYV1hpKzlyWU9Dd3REZG5ZMkNDR2hjWEZ4bWFXVko0VDhRVkhVNnIvKytndFRwa3hScTMxZFhGd1FGeGVISVVPR29IWHIxbktqMTFWMmV4OCtmQmhhV2xvNGVQQWczTjNkMGFGREJ6QU1nek5uenJCaG9KMmNuRlQralRkdjNoUUhFQWwrOE9DQjBpUkpPam82Z1VLaGNGOXdjREJ2N3R5NUt2VVYrL2Z2UjlPbVRhVjhqU1FaUEhnd0xsKytqUDM3OTJQdTNMa0FTdmZma2h3bzJ0all3TkhSRWZQbXpjT0VDUlBnNk9nb1U3NTI3ZHJZdUhFajVzNmRpOFdMRjJQdzRNRXk2UnUyYk5tQzZ0V3J5d3hTRnl4WWdJa1RKNkp4NDhZd01USDVvbVVyTHk4UHdjSEJBQ0RTMGRFNVgrb0JLSnY4ZkF1SXpZVXBpaXBUMHRLeXRITkdSZ2I3UEFzRUFwbW9oRUR4Y3h3VEU0TUpFeVpBMGxRN09Ua1pQWHYyQkZCc0FxYXZyNCtZbUJpMGJkc1crZm41YkhDajlldlhZOTY4ZWRpN2Q2OUtnV0FrVVZlZVN3YklLSTN5dWdjY1ZSdXVML3AyVVdlY3dxRWlYYnQyOWFGcG12ajUrWkhLZ21FWWN1REFBVUxUTlBuOTk5OUpVVkdSVEptUkkwY1NRZ2daT25Tb3pMN0l5RWhpYjI5UGhnNGRTaElURThtSkV5ZkkwNmRQQ1NHRW1KdWJFNUZJUk9MaTRraFJVUkdoYVZybStEMTc5cEE5ZS9hVTg2OHE1dGl4WTRTbWFVTFR0UEwxOW1Jb21xWWphWm9tdDI3ZHFwRHIrVnJhbW1FWU1uNzhlRUxUTk9IeitRTkxiMXEyZmFOb21pWTNiOTVVNjN4djNyd2hreWRQSmpZMk5tVDA2TkhrMGFOSEtsOW5SYlQzK2ZQblNjK2VQVWxrWkNTeHRMUWt6NTgvSnd6REVIZDNkN0pod3diU3MwN3RyR3NBQUF5RFNVUkJWR2RQdG82NWMrZktQVy9KNnh3M2JwejRXVlZwQ3ArbTZXT3E5aFhoNGVHa1Y2OWVKQ1VsUldvN1RkT2tzTENRL2Y3cTFTdnl3dzgva1BqNGVLbHlmbjUrTXRzSUtYN214R1JsWlJGN2UzdHk0Y0lGNHV6c1RQcjM3OC8rMFRUTmZpYUVrTXVYTHhNbkp5ZVNsWlhGSHQrelowK3llL2R1TW1qUUlKS1dsa2JzN2UySnZiMDk0ZlA1eE43ZW5yaTV1WkdRa0JCaWJXMU4zcjE3SjdjTnZ4VFprdWlYZkV1LzAyV1huNitkRHg4K0VFdExTOExuOC9PN2QrOWUralI5QmJWemFHZ29XYjU4T1NHRWtONjllN1BiN2UzdENTR0VmZjRKSWVURml4ZGsxYXBWN1BlQkF3ZVNwS1FrcWQ5MDU4NGQ4dkRoUTJKbFpVVUlJVVFrRWhGemMzTlNVRkRBbHBOOEZzWFBKc013aEJCQzB0TFNwR1JVakNyeXJDN2xmQTg0cWpaY1gvUU5vc2s0cGFLcHVHZ29sUWpETUpzQU1ENCtQdmo0c2JTY3ZtVStGOExEd3pGbHloU0VoSVJnNjlhdGlJeU1oSk9URS96OS9jWCtKd0NLdzdlS3pUaTJidDJLaElRRTVPVGt3Ti9mSDJ2V3JFRmVYaDZXTEZtQ1ZxMWFJU1FrQkxtNXVjalB6d2NoQk9QSGo4ZWRPM2ZBNC9IQTQvSFlFTzFBc2JsZ1RFd01XcmR1WGU2LzcrUEhqK0tjWGN3LzdWb2FCSUFiQUhoN2U0TmhtSEs3bHErdHJXL2Z2bzFIang0QndMMm9xS2cvVlR5TU1BempCcFJ1OXk0bU9Ua1pXN2R1eGRpeFkyRmhZWUdyVjYraWQrL2VtRHAxS3ViUG40L3c4SENaVU1WQXhiYTNPSG5zOHVYTFlXNXVqZ1VMRmlBNU9Sbno1czNEMDZkUE1YLytmUEI0UEdSblp5TTFOUlVQSGp3b05SZlozYnQzOGZqeFl3Q0lpWTZPVnNsdW5xS29qUUNJbjU4Zm0ycEFFVG82T2xpN2RpMGFObXpJcm9pbHBhV0J4K05KWFZ2ejVzMnhidDA2bVJRVmVucDYrUFhYWC9IK3ZWd1hXUURGa1M5UG5EZ0JSMGRIK1B2N0l5Z29pUDBESVBYNXh4OS94T25UcDJVaWl3MFpNZ1NIRGgxQy9mcjFjZVhLRlZ5NWNnVUdCZ2E0Y3VVS1ZxMWFoZDY5ZStQY3VYTlNKamhmbW13VkZoYkN6ODhQQUFpUHg5dFk2Z0gvb3JiOGZDc0VCQVJBSUJDQUVMSXZJaUlpcll6VmFkek9rWkdSNk5hdEc3S3lzcVRrcXFpb0NKOC9mMmJ6UUFKQVRFd011N3IyOE9GRHZIdjNEcjYrdm15WSt0R2pSOFBiMnh2cDZlblEwdEpDVVZFUlhyNThLUk84U0I3WHJsMUQ5KzdkNGVqb0tIZUZYeFY1VnBkeXZnY2NWUnV1TC9vRzBXU2NVdEY4OGFhZUFCQWJHL3VVcHVsREh6OStuTEYyN1ZvMlpIbDVvVWwrcDR5TURPVG41OFBIeHdmRGhnMURpeFl0NE9ucGlZY1BIOExHeGdhZW5wNUlTVW1CbTVzYkpreVlnS2RQbitMNzc3L0g0OGVQMGFoUkl5eFlzSUROdCtiazVJVCsvZnV6TDBXS29tQm1ac2FhdUpRWDRyeGwveWpQaCs3ZnY2K1MwMVYwZFBSRm1xYWpIang0d1BmMzkxYzVmNVE4dnRhMnpzN094b1lORzhSZjE2RllZVmFKKy9mdm42ZHBPdmIrL2Z1ZFEwSkNGSm9kWHJ0MlRlMWNYd01HREtpVTlsNnhZZ1VXTEZqQTV0OXAxNjRkWEZ4Y01IejRjTXlhTlF1NnVycXd0YlZsRTd1UEhqMWFhWnNJaFVMV3JKQ2lLRGRWMnpNcUt1b0pUZE1uM3I5L1A4YlQweE5MbGl4UldOYkN3b0w5SEJ3Y2pIWHIxb0hINDJIZ3dJRXlTcW04Y1BJalJveEFRa0lDbmp4NUFqMDlQUmdaR2VIWnMyY3kwVXRMT3VRclE1eHZTQkxKS0dTS3FGT256aGN0VzcvOTlwdlkxL0RFdlh2M0VsUnVNS2d1UDk4U2I5KytoYisvUDZFb1NnaEF0VkNtcGFCcE96OTgrQkQ1K2ZuWXRXc1hteE1TS0o3UUdEQmdnTlM3dkdIRGhxemNHeGtad2NIQkFXM2F0TUdBQVFQUXVuVnJWcllZaGtISGpoMVpuOWlTcVJja1U1V0lzYmUzWjY5WjN2aEJWWGxXbFlxNEJ4eFZHNjR2K3JiUWRKekNvU0o4UHI4NlRkUHhORTJUUFh2MnNHWWI1Y0huejUvSndvVUxpWStQRDNuKy9MblNzb21KaWVUUW9VTnlUYVppWTJQSnAwK2ZwTGJkdUhHRExGeTRrRnk4ZUpIZEpoQUl5dWZDMVlCaEdMSm56eDZ4R2VKRFBwK3Zsck1rbjgvdlJOTjBRYmR1M2VTYXc2aksxOWpXSXBHSUxGeTRVTkpNVFczamZqNmYzNCttYWRLclZ5OUduc2tlSVlURXg4ZVQ0OGVQUzVrQ3lxT2dvSUQ4OWRkZjVOT25UNVhlM3BLVU5LRlVoOTkrKzAzY25qZWhwdVZDMTY1ZEcvSDUvSFNhcGtsb2FLaks1MlFZUnUxK1JYeE16NTQ5Q1UzVHhOcmFXbVdUOUIwN2RwUmE1dXpaczNLM256cDFTbWJibHlwYm9hR2g0bjRwdld2WHJ1bzVhS2toUDk4S1FxR1FUSnc0VVN3L0cwcHZ2WXB0NTl6YzNBcit4Y3BSWklZc2o3TElzeVFWZVE4NHFqWmNYL1R0VUpaeFNrWHlWWG1YZHU3Y3VZTzJ0bllrSVVUZnlja0pLMWFzZ0xiMlY3R29XYUVJaFVKczNMZ1JGeTVjQUVWUitRekRtTWZFeER4U3R4NmFwcWNET0dCb2FFaDI3TmhCaVdmNnYyVUVBZ0hXckZtRHYvNzZDeFJGUFMwb0tPQXJTOXF1REpxbVBRQXM2dHk1TS9iczJWTWhnWXkrQkVKRFE3Rnc0VUlBeU5UUzB1b2NHUm1ackc0ZE5FMy9DT0J5OWVyVnliWnQyeWg1ZVljNC9uc2lJaUt3WU1FQ2twK2ZUMUVVOVdOVVZKUnM4a0lWNGVTbk9KWEdqaDA3NE8vdkR3Qi9VeFJsR3hVVkpTelBjM0R0ckp6S3VBY2NWUnRPUnI1K3ltT2NVbEVvZDZMNXdraExTMHR2M0xqeEZRQkRFaElTREVKQ1FsQzllblcwYXRXcVFwTzdmNmtVRlJYaHp6Ly94S3BWcXhBUkVRR0tvdElwaXVvWEhSMnRVWUxKMU5UVTZJWU5HOVlRQ0FSV1FVRkJNREF3UU51MmJVdjExZnBhZWZic0daWXVYWXEvLy80YkZFV2xGaFVWT2NiRnhiM1Z0TDVHalJxRkFlaWJscGJXNVBidDIralZxOWMzOThJNGRlb1UxcTVkQzBJSUFJeU9pb3JTS01sT2FtcHFZcU5HalloUUtPeDkrZkpsMUs5ZkgyM2J0dVVpclZVUnlEKzUvcFl0V3dhQlFFQlJGTFU2S2lxcVRJNHgzN3I4Q0lWQ3VMbTU0Y3laTTZBbzZoTkZVZlpSVVZHbFJoWldsMis5blpWUldmZUFvMnJEeWNqWFRYbU5VeXFLcjNLVTA2VkxseFk4SGk4UWdCa0ExS3BWQzZhbXBtaldyQm5xMUtuelRRL3VDQ0g0OE9FRGtwS1NrSmlZaU14TTlwM3pnR0dZd2ZmdjMzOVYxblB3K2Z5NWhKRGZBUEJxMTY0TloyZG5kT3pZRWMyYU5VUDkrdlcvV2lVOEx5OFB5Y25KU0VwS3dwOS8vc2ttN0tRbzZuNVJVWkZqYkd5c3hrcWZHRE16cy9yYTJ0cm5BWFJ2MEtBQlhGMWRZV2RuOTlXMnFaalUxRlI0ZTN1TDA0d1VFVUpteE1URS9LK3M5Zkw1L0ZtRWtOMEFlSjA3ZDhia3laTVZKcURscUhnSUliaDE2eGFPSERtQzJOaFlBR0FvaXBvVEZSVzFyenpxLzFibEp5NHVEanQzN2tSTVRBd0F2R2NZeHZIKy9mc1ZOaGo1VnR0WkdaVjlEemlxTnB5TWZIMVUxRGlsdlBscVJ6Y2pSNDdVZXY3OCtSQ0tvcFlDTVArdnI2Y0tjdy9BWmxOVDA4QlRwMDdKaG5yVWtLNWR1L1lDc0phaUtOdnlxdk1MSkpPaUtLK0NnZ0ozVGMwNzVXRmxaYVV2RUFoOENTRWpBS0JwMDZZWVBYbzBhSnBHdzRZTllXaG8rTVcvUEFRQ0FUSXpNNUdRa0lCcjE2NGhLQ2dJSXBFSUZFVmxNd3d6TENZbTVscDVuYXRyMTY0T0ZFVjVBMmdFQVBYcTFVT0xGaTNRdEduVGIzNmlxRElRVDBZbEp5ZmoxYXRYYk1KNEFDbUVrS2t4TVRGQjVYbStyMTErQ0NISXo4OUhSa1lHSGo1OGlIUG56aUVxS2dvQVFGRlVQTU13QTJOaVlsNVg5SFY4N2Uyc2pLcHlEemlxTnQreWpId05WT1k0cFR6NUZrWTBGSi9QYjBzSU1hY29xZ0VoeFBDL3ZxRC9Hb3FpY2dnaDd5aUt1aGNWRlpXQUNvdzB4T2Z6dXpNTU01V2lxQjRBR2dNd0x1MllMeGdoSWVRamdBY1VSZjJwcjY5L09EdzgvSE1Gbll0SDAvUllBRXNBZEt5Z2MxUWxDaW1LT2lJVUNqMGVQSGp3c3J3cmI5MjZ0WjZSa2RGNEhvKzNtQkRTcHJ6cjUxQWRpcUtlTWd6ajhmbnpaNy9uejU4cno3bWhPZCthL0x3SHNGTkhSMmRQUkVSRWRpV2U5MXRyWjJYOFYvZUFvMnJEeWNqWFE0V09VOHFMYjBIeDQrRDRtcUhNemMwZENDR2pDU0hkQVRRQVVPTy92cWh5UUFqZ0E0REhGRVdGYVd0ckg2aWtQRmM4bXFiYkVrTE1lVHhlZlVLSVpySGFPZFNDb3FqUERNTzhweWpxWG5SMGRBS0E4a3NJV3NxcHYxTDV5UU9RUVZGVURDSGtUejA5dldPM2I5L08vdyt2NTJ0dFoyVlV0WHZBVWJYNUZtWGtTK2UvR3Fkd2NIQndjSEJ3Y0hCd2NIQndjSEJ3Y0hCd2NIQndjSEJ3Y0hCd2NIQndjSEJ3Y0hCd2NIQndjSEJ3Y0hCd2NIQndjSEJ3Y0hCd2NIQndjSEJ3Y0hCd2NIQndjSEJ3Y0hCd2NIQndjSEJ3Y0hCd2NIQndjSEJ3Y0hCd2NIQndjSEJ3Y0hCd2NIQndjSEJ3Y0hCd2NIQndjSEJ3Y0hCd2NIQndjSEJ3Y0hCd2NIQndjSEJ3Y0hCd2NIQndjSEJ3Y0hCd2NIQndjSEJ3Y0hCd2NIQndjSEJ3Y0hCd2NIQndjSEJ3Y0hCd2NIQndjSEJ3Y0hCd2NIQndjSEJ3Y0hCd2NIQndjSEJ3Y0hCd2NIQndjSEJ3Y1B5L1BUZ2tBQUFBQUJEMC83WEpGd0FBQUFBQUFBQUFBQUFBQUFBQUFBQUFBQUFBQUFBQUFBQUFBQUFBQUFBQUFBQUFBQUFBQUFBQUFBQUFBQUFBQUFBQUFBQUFBQUFBd0FMYnZPcmlWU1lPNlFBQUFBQkpSVTVFcmtKZ2dnPT0iLAogICAiVHlwZSIgOiAiZmxvdyIsCiAgICJWZXJzaW9uIiA6ICI1MiIKfQo="/>
    </extobj>
    <extobj name="ECB019B1-382A-4266-B25C-5B523AA43C14-4">
      <extobjdata type="ECB019B1-382A-4266-B25C-5B523AA43C14" data="ewogICAiRmlsZUlkIiA6ICIxMjI5NzA4MDk1MDkiLAogICAiR3JvdXBJZCIgOiAiNTI1NzIxMjY4IiwKICAgIkltYWdlIiA6ICJpVkJPUncwS0dnb0FBQUFOU1VoRVVnQUFBMHdBQUFFMENBWUFBQUFmYzdNeUFBQUFDWEJJV1hNQUFBc1RBQUFMRXdFQW1wd1lBQUFnQUVsRVFWUjRuT3pkZDFoVDF4dkE4ZTlOd2hBUVVNUkYzYXRxSFFTdFdyVjFhMXV0V3JWV3JiTjExVzJ0ZTlTdHJYVlAzTE4xNEtpNy90eDdBTzQ5d0QwUUVRU1p1YjgvSXBHUUJIQzBqcjZmNStHUjNISHVTYnczM1BlZWM5NER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WVFSEttNjZBTVBMMjlqNnNLTXJIYjdvZS96V3FxdTRLREF5cy9LYnJJWVFRUWdnaDNrNmFOMTBCWVNUQjBwdWhLRXFsTjEwSElZUVFRZ2p4OXRLOTZRb0ljLzcrL20rNkN2OFpQajQrYjdvS1FnZ2hoQkRpTFNjdFRFSUlJWVFRUWdoaGd3Uk1RZ2doaEJCQ0NHR0RCRXhDQ0NHRUVFSUlZWU1FVEVJSUlZUVFRZ2hoZ3dSTVFnZ2hoQkJDQ0dHREJFeENDQ0dFRUVJSVlZTUVURUlJSVlRUVFnaGhnd1JNN3hsL2YzK2lvNk5mZXYvdzhIRFQ3M0Z4Y2F4ZHV4YUR3V0N4WFdob3FNMHlEaDQ4U0hCdzhFdlhJYWxyMTY0eFlNQUFWRlY5TGVVSklZUVFRZ2p4SWlSZ2VzKzBhOWVPdTNmdm1pMkxpb3Jpd1lNSEJBVUZjZUxFQ2JadTNjckNoUXRadTNhdDJYYSt2cjdVclZ1WGE5ZXVBY2FBeWRmWGw2VkxsNXB0dDNEaFFucjE2bVgxK0RkdjNxUm56NTdjdW5YcnRieWZ6Smt6YytEQUFiWnYzLzVheWhOQ0NDR0VFT0pGNk41MEJjU3JpNDJOSlNJaXd2UTZMQ3lNaHc4Zm1uNy81cHR2QU5CcXRiaTR1T0RtNW9hN3V6djU4dVdqWHIxNnB2MmFOMi9Pb1VPSDZONjlPNHNYTDhiVjFaVmV2WG94YU5BZ3FsV3JSclpzMmRpeFl3Y3pac3hnMnJScEZ2VklTRWhnOE9EQnhNYkcwcVZMRjZ0MW5UaHhJaFVyVnJSWWZ2djJiZXJVcVdQelBmYnAwOGZxY2o4L1AzTG56bTF6UHlHRUVFSUlJVjZGQkV6dmdaMDdkOUsvZjMvVDYrKy8vOTcwKzRvVkt3RFl1M2N2VGs1T0taYVRMbDA2Sms2Y3lLeFpzMHpMcWxTcFFteHNMSjZlbm9DeHRhcFRwMDc0K1BoWTdEOSsvSGdlUEhqQSt2WHJjWEJ3TUMyUGpZMmxlL2Z1eE1YRlVheFlzUlRyc0huelpyUmFMWEZ4Y1FRSEI1TS9mMzZ6OVJjdVhDQlBuanpZMjlzRGtDRkRoaFRMRTBJSUlZUVE0bFZJd1BRZXFGbXpKalZyMWdUQXg4ZkhyTlhsOHVYTGFEU2FWSU9sNUFIUW4zLythZlo2d0lBQlpxOG5UcHdJUEcvaG1UTm5Ec3VYTDJmMDZORUF4TVRFbUxhZE9uVXE5Ky9mWjhLRUNVUkZSUkVWRlFWQWxpeFowR3ExWnVWNmVIaWcxV29KQ2dyaXh4OS94Ti9mMzJ4OWx5NWQ4UFB6STF1MmJDbStIeUdFRUVJSUlWNEhDWmplQTVHUmtWeTRjSUhyMTY4RE1HYk1HRlB5aGo1OSttQXdHS3kyQ0FGVXFGQ0JTWk1tQVRCdDJqUzh2THpTZk56RTdud1RKMDdrenovL1JGVlYrdmJ0YTNQN3BDMWZBT3ZYcnlkNzl1eG15OHFXTFd1V1pNSmF2UnMwYUdENlBYbEFKWVFRUWdnaHhPc2tBZE43SUNBZ2dKNDllNUkzYjE0QUNoWXNTSkVpUmNpWk15Y25UNTZrUUlFQ3BxQW9MQ3lNcGsyYnNtN2RPdXpzN0hCMGREU1ZrelZyVnJKbnowNUlTRWlxeDh5U0pZdnA5L3o1OHpOdDJqVGF0V3RuTWFZb2VZc1hHTHZvbFN0WHptcTVlL2JzUWF2VkVod2N6TGZmZnN2Qmd3Zk4xcGNyVjQ0Ly8veVRYTGx5cFZwSElZUVFRZ2doWHBVRVRPK0JNbVhLc0dmUEh0S2xTNGVQanc4TkdqUWdWNjVjR0F3R2hnMGJSc1dLRlUwQmprNW4vQy9QbkRtemFSd1FHTHZXZVhsNUVSUVVaRW9Ta1JKL2YzL1RQa21Eb1lpSUNNTEN3c3kyVGI0c05qYldacmtPRGc1b05CcnM3T3dBek9xWXlNN096dXB5SVlRUVFnZ2hYamNKbU40RDl2YjJYTGh3Z1R0MzdnRGc1T1NFcXFwTW5EaVIyN2R2cHlrQVNneDY4dWJOYTlHcUF4QVNFc0w0OGVQWnYzOC9MVnEwTU5zbnFWYXRXcVZwV1hJSkNRa0FhRFRtbWU1dGRTVVVRZ2doaEJEaTN5QUIwM3RpL3Z6NTdOeTVrK3JWcStQcDZjbXRXN2M0ZnZ3NEkwYU1NR1c0U3d0RlVTeGFiMWFzV01HMGFkUHc4ZkZoMWFwVlZzYzVKWTQ3OHZQekkwZU9IS2JsSDMvOE1TdFdyTERva2xlaFFnV3ovYU9pb2t6SGpZMk5KVk9tVEN4WXNJQkNoUXFaYlhmNThtVThQVDJKaTRzenRVSUpJWVFRUWdqeFQ1R0E2VDB4WnN3WWdvS0NhTkNnQWR1MmJUTXQ3OUdqaDlYdGI5KytiUXBpb3FPamVmRGdnYzJ5eDQ0ZFMrZk9uYWxXclJvR2c0RWJOMjZZcmMrUkl3ZFBuejRGd01YRnhTTHpuVmFyTlZ1V2ZEMUFhR2lvS1VXNHJmRk5TUlVwVW9URml4ZW51cDBRUWdnaGhCQ3ZRZ0ttOTVDMUxuVkpKUTlJamg0OVN2ZnUzVlBjWityVXFVeWRPdFhxT245L2YxUEFsWmplUEtta1dlMXNDUTRPTm1YTTgvZjNaOHVXTFV5WU1BRmZYMTlUZ29ld3NEQzZkdTFLVUZBUW5UdDNUclZNSVlRUVFnZ2hYcFVFVE8raEYwMklVTEZpeFJUVGMxdkxkSmZjcFV1WHlKMDdONzYrdm1iTGE5U293ZHk1YzgyNjZjWEd4bEs3ZG0yejdVNmRPbVhXL2E1V3JWcmN2WHVYSDM3NGdTRkRobUJuWjhlSUVTUElrQ0VEUzVZc0lXZk9uQy8wSG9VUVFnZ2hoSGdaRWpDSjEyTGZ2bjE0ZTN2ajRlRmhzYzdkM2Qxc2VmSXNlYkd4c2V6ZnY1OWZmdm5GYkhtclZxMTQ5T2dSM2JwMUE2QjI3ZG9NSGp6WWFwYytJWVFRUWdnaC9na1NNTDJIWGpXem5NRmdJREF3a1BUcDB4TWFHZ3BnTmw5VGNuZnYzdVh2di85bXdvUUpOcmRKVEMxdWIyOXZhczFLbno0OVlFd3FvU2dLbjN6eUNROGZQdVQwNmRNY08zYU1QWHYyRUI0ZVRvc1dMWWlMaTJQZHVuVWNPM2FNanovKzJEVFBWTEZpeFhCeWNucWw5eXVFRUVJSUlZUXRFakM5Unh3ZEhmSHg4YkU1MWloUjU4NmRVd3lBTkJvTlBYcjBJREl5RXExV1MvWHExY21hTmF2TjdmLzY2eS95NTg5UDJiSmxMZGE1dWJtaDFXcTVlUEVpN2R1M1IxVlY3TzN0K2U2Nzcwd0IwNTA3ZDJqWnNpV0hEaDJpUjQ4ZWVIcDZVcVpNR2JwMTYwYUZDaFZNWFF5N2RPbkN2bjM3T0hUb0VLdFdyZUxCZ3dkczJMQWhMUitORUVJSUlZUVFMMFY1MHhVUVJucTlYZ1ZTSEV2MGJ6TVlEQ2lLZ3FLa2ZKb2tKQ1R3NE1HREZJT3FsTXBNU0VoQVZWVTBHZzBQSGp3d1RiS2JHbFZWVTYxYlNoSmI0Z0lDQXVRNkVFSUlJWVFRVmtrTGs3QXArU1N5dG1pMTJqUUZTN2JLVERvbUthM0JFdkJLd1pJUVFnZ2hoQkJwa2JZN1lpR0VFRUlJSVlUNEQ1S0FTUWdoaEJCQ0NDRnNrSUJKQ0NHRUVFSUlJV3lRZ0VrSUlZUVFRZ2doYkpDQVNRZ2hoQkJDQ0NGc2tDeDVRZ2doaEJEaVpXaDhmSHphcUtyYUhDZ0NaSHJURlJMdmpSRGdyS0lvaS8zOS9lY0JoamRaR2NuTC9KWkluSWRKL1B0a0hpWWhoQkRpaFduMGV2MDZvUGFicm9oNDc2MFBDQWlveHhzTW1xU0Y2UzJocXVvdVJWRXF2ZWw2L05lb3FycnJUZGRCQ0NHRWVOYzhhMW1xN2VXVm42Wk4rNUlqUjBFY0haM2ZkTFhFZXlJNk9wSWJOeTZ5Yk5rWWJ0MjZYTWZiMjd0MVlHRGczRGRWSDNteUxsNUowcFl4YWFrUlFnZ2gvaHYwZXYxdTROT2ZmNTVEZ1FMZWI3bzY0ajExOFdJQTQ4YTFCZGdkRUJCUTZVM1ZRNUkrQ0NHRUVFS0lGMVVFSUVlT2dtKzZIdUk5bHVUOEt2b202eUVCa3hCQ0NDR0VlRkdaQU9tR0ovNVI2ZEs1SlA3NlJoT0tTTUFraEJCQ0NDR0VFRFpJd0NTRUVFSUlJWVFRTmtqQUpJUVFRZ2doM2tzR1E4SnJLZWZSbzN2Y3VISGh0WlFsM2owU01Ba2hoQkJDaUxkR2NQQloyclh6NGRhdEs2OVV6bzBiRitqUTRXUHUzZzFLOHo1eGNiSGN1WE9Od01DZGJOdzRoL256aDZDcUtydDMrekZ1WERzQW9xT2pDQWpZOFVwMWV4SHIxOC9peVpNd3ErdENRbTV4NU1nVzR1TmpYN2pjSFR2K1pQVG9sc1RIeDcxcUZVMmlvc0pmVzFsdkU1bUhTUWdoaEJCQy9HY2RPYktGYmR1VzhPalJmU0lpUWxGVjQ0d3BqbzVPWk11V2g4ZVBRM0IwZENJdXpoaVVCQVJzWjhHQ1g2aGN1VEdORy8rRVJxTTFsZFd1bmM5TDE2Tk5tK0dVTGZ1RnhmTDE2MzBwWGJvbUxpN3VGdXNPSGRyRTFxMEw4ZkdwWnJGT1ZWVWlJeC9iUEo2blp3NnVYVHZOaGcyenFWYXRxYzN0ckIzM3hvMExMRmt5aWhZdEJ1SGxsUitBMmJQN0V4RVJTcytlTTIyVzlhNlNnRW1reU1mSHh3NW81Ty92L3dlZ3ByYTlGWXBlcjIrcUtNb0tmMy8vMS9jSVF3Z2hoQkFDYkxZZ1BYeDRCekMyd3RpU0pVc3VzbVRKU2Jac2VTaGE5Qk1NaGdTMmJGbEFseTZUS1Zhc3ZHazdCd2NuRWhMaVVGV1ZUejZwZzhHUXdKSWxJN2wvL3didDI0L0YwZEhKdEcyREJ0MG9VZUxURjNvUGd3YzNTUEU5SmI2SFRKbXljL0xrUG5idlhrVzNibE00Y1dJUEJRcm8wV290Yitrakl4L1RzMmZWVkkrOWFkTmNObTJ5UFNlc3I2Ky94YksxYTZjUkVuSUxENC9zcG1YRmkxZGs3dHlCWEw1OGd2ejVTNlI2M0hlSkJFd2lKWXFxcXB1QWF0N2UzdWxlWm9abEh4K2Y3MVZWbmEycWFpdWcrbXV2b1JCQ0NDSGVTUjA2bE1aZ01OaGNQM1RvTnpiWEpiMkpUeDVzSkRkNWNsZWI2NlpNMlV1dVhFVm8wMlk0QUZldm5tTExsZ1U0Tzd1YWJlZm82SVNxcXNURnhXQnY3MGlGQ3ZWd2RIVG1yNzltRWgwZGFSWXd1Ymxsd3RQemd6UjNrM053Y0xKWWx2dzlKYjZIbmoxbnNHelphS3BVYVVKSXlDMkNnOC95K2VldExRSXNGeGQzbkozZEdEOSt1MmxaVE14VGxpOGZ4L256UjZoZHV4M2x5dFZHVVJUVCtxaW9DUGJzOGFOcTFTYlkyVG5Zck8rcFUvczVkV28vMzM3N3M5bjdMbDI2SmhzM3ptSFpzakVNR0xEWWFoRDNybnAvM29uNEo2akFVcUNhb2lpVDlYcjlnWUNBZ0hOcDNWbXYxeGRXVlhVeWdLSW9TLzZwU2dvaGhCRGkzZlBMTDZ1dzFubmw5dTByekp6Wm0wNmRKcEFsUzg1VXkvSDE5Y2RnU09Ea3liMlVMRm5KdFB6R2pRc01IOTZVWWNQOHlKbzFOMkRzcG5iNDhHWktsNjd4UWpmMGlmTUJ4Y1JFWVcvdkNFQ3BVdFh4OXE1c3RaeHQyNWF3ZXZXVU5KVnRyUVVuNmJKMjdYd1lOc3lQTEZseU1uVnFkL0xsSzhIbm43Zm1yNytNWGQ4MmI1N1A1czN6emZiLzRvdnZxVmZ2UjF4YzNJbUtDaWNnWUFjYk44N2h3dzlMTTN6NEd0emNMS2MxQ2d1N3orblRCemgxYWgrdFd3OGxkMjdMdVdJakk4Tlp0R2dZT1hOK1NLVktqY3pXYVRRYW1qWHJ4L2p4SFZpNWNnTGZmdnR6bXQ3L3UwQUNKcEdpZ0lDQWhUNCtQalZVVlcwQy9GR3BVcVd5dTNidGlrNXR2MHFWS2ptR2g0Zi9DYVJUVlhWWlFFREFvbisrdGtJSUlZUjRWMlRObXN2cThwaVlLQUF5WmZJeUJUcXBDUTQreit6Wi9TbGI5Z3UrKzY0L2ltSTlyOW55NWVQWXRXc2xycTRlRkNsU0JyQSs3bWpNbUZaVzkvL3BKK3VkWldyVmFzWFhYM2N4dmE1VTZSdktsUG5jYkpzK2ZiNmdWeTlmUEQwL1NQRzlSRVdGRXg0ZWFyWXNKT1FXQnc2czUvYnRhM1RzT0k2RWhEajI3bDFOMmJKZjBxYk5NQUR1M2cxbXlKQUdUSjkreUN5SUd6KytBOWV2WDBCUk5Cdzd0bzJqUi85K05rNUxSVlZWRWhJU1VGWHpscjR4WTFyejFWY2QrUHp6VnFiUDBtQklZTTZjL2tSR2h0T2p4M1N6c1Z1SkNoVXFSYzJhTGRteVpRSHU3cDdVcXRVcXhmZjZycENBU2FSR0JUb3FpbEpXVmRVU2p4OC9IZ3QwUzIybmlJaUlYNEhpaXFKY3M3T3o2OGpMalg4U1FnZ2hoRWhWbmp4RjZkanhONlpONndsQTgrWUR6ZGFycXNxS0ZiK3paNDhmN2RxTk5nVkxBTU9HK1psK3YzSGpJck5uOTZOdDI5SGt5RkhRdFB6dTNTQ21ULytKdG0xSGtTTkhJWXZqT3p1N21iMTJkSFF5NjY2V3lOWFZnd3dac3FUNFhnNGMyTUNLRmIrYkxVdmFyWERFaUthMGFER0k4UEJRTW1USWJGb2VIaDZDazFONml4YXZoZzI3OC9ScEpHNXVIdGpiTzJKbjU0Qk9aNGRXcTBPcjFhSFJhTkZvdENpS0JrVlJVQlNGeTVkUE1IVnFOeHdkbmFoUzVWc0FsaXdaeFprekIybmVmQ0RacytleldmLzY5VHR4Ly81MVZxK2VRa1RFSXhvMDZJWkc4MjRuNXBhQVNhVEszOS8vc1krUFR4TmduNklvWGZWNi9mOENBZ0xXMjlwZXI5ZlhVVlcxQ3hBUE5EbDgrUEQ3bVdOU0NDR0VFQzhscFZUZlNaTTFhTFdXclJnQWlxS1FKWXQ1QzlWSEg1WG5oeDlHbWdVUlNibTdaNlpyMXlsOCtHRnBzK1ZKVzdHaW9pSUE4UERJWnJZOE1maXh0M2MwTFE4THU4K2lSU05vMHFRMzZkTm5TTk43VEo2QXdzN09BUStQYkdiTHFsVnJhc3BhRnhFUnlzcVZFM240OEE2dFdnMHhqWTBhTk9ocjdPd2N1SEhqb21tLzY5Y3ZrRGx6RG90amZ2aWhlV3AxNDFpc1dGUFdQMnN5WnN4Q2h3Ni9VYmh3R1F3R0EwdVdqR1RmdnJWVXIvNGRGU3ZXTjIxMzlPaFdIQnljS0Zhc2dtazhsS0pvYU50Mk5MTm45MmZidGlWY3UzYUtsaTJIV1B4L3ZVc2tZQkpwNHUvdmY5akh4MmVRcXFxamdmbmUzdDdGQXdNRGJ5ZmZya1NKRWw3QWZBQlZWUWNHQkFRYy9yZnJLb1FRUW9pM1cycUpHZ0NtVGV0aGM1MU9aOC8wNlFmVGxNWTd0V05aRzBNRUVCc2J6YzJibDNqMDZCN2UzbFhRYW5XbVlNNWdNREIzN2lDQ2dzN2FuQnpYMm5HVEo2RElsYXN3QXdhWUQvTU9EajdMeUpITkxmWWRNS0F1WUd3OWk0cUtvSEhqbjFpNWNpTHg4WEhvZEhaY3VIQ1VQSG1LcGJrdXFVbjhYTmF2bjhXK2ZXdjU5Tk1HTkd6NHZKTlJWRlE0UzVlT3djMHRFMFdMbGpOcjJkSnFkYlJ2UDRZMWE2YXhkZXRDenA4L0tnR1QrRy93OS9mL1ZhL1hWd09xS29xeXBGR2pSdFd2WEhrK3FWeWpSbzIwVjY1Y1dReDRBUDhMREF6ODdVM1ZWUWdoaEJCdkwxdEJTbERRR1g3N3JTMXhjVEU0T2JuU3A4ODhzbVhMWTdPY3BOM3BrbnI0OEE2elovY25LaXFjakJtejByNzlyNlJMNTJ5em5ORFFlOXkrZlpuVHB3OEFNR3RXSHg0L2ZvREJZQ0J6NWh6NCtGVEQwOVBMMUZLemZQbHZYTHpvVDd0Mlkyd0dBc25mWTJMeWhpZFB3cmg5K3dxZmZtbzlpUEh5S3NEWFgzZGg5ZW9wbEM1ZGsvcjFPeEViRzgza3lWM0psaTB2NWN0L1JhbFMxZEZvTkN4ZlBvN2p4M2RSc0tBUHAwOGZvSFBuQ1NsK1Zta1pFM2IwNkZabXorNXZlbDJqUmd0Y1hESlF1Yko1MXNJTkcrWVFGUlZPeDQ2L1dVMThvU2dhdnY2NkM2VkwxN0RhamZGZElnR1RlQkVHVlZWYktJcHlBcWg4OWVyVjNrbFhYcmx5cFE5UUdRaFJGS1VGWUR0WHFCQkNDQ0ZFRW5mdVhHWEtsRzZVSy9jbGUvYXNwbGl4OGt5ZTNJVStmZWJoN202OW01MjFBT0R1M1NBV0x4NU9nUUxlbkRpeEd6YzNEMWFzK0oxdTNhYmc2R2daTlBYclY5dlVjcFFvZS9hOFZLblNtTnk1aTVwdTluUGtLTVQxNitkWnUzWTZPM2V1NE91dnUxaWRNRFkxVDU4K1lmbnkzN2wzN3pxTkdsbTJvZ1VFYkdmTm1tblVxdFdLK3ZVN0F6QnJWbTljWFQzbzBPRlhOQnF0S1d0ZnlaS1YyTHAxRVpjdUJlTGk0azdod21WdEhqZWwrYWlTQ2d0N1lQYmF3U0dkUmJCMDU4NDFkdTVjVHJseXRTbFVxSlJwZVdSa3VFVks5bmM5V0FJSm1NUUxDZ3dNdk8zajQ5TktWZFVOcXFvT1Q3WjZHSUJHbzJsNTdOaXhPMVoyRis4dmpZK1BUeHRWVlpzRFJRRExmS1ZDcEN3RU9Lc295bUovZi85NXZCc1BYT1M4Ri8rMGQvRzZlQ2xYcjU1aXlwUnVWS3hZSHgrZnF1elpzNXBhdFZxeGFkTTh4b3hwUmVmT2svamdnd0twbG5QaXhCN216aDFJNmRJMXFGU3BFU2RPN0taWnMvNHNXemFXa1NPYjA3SGpieFlKQzhxVnE0MVdxeU4zN2lJWURBYW1UT2xHblRydHladlh2SHRiL3Z6ZUhEMzZOMWV2bnVLTEw5cThkQWE0WXNVcTBMbnpoR2VaNml4bHo1NlBIMzRZU2VuU05RQmo5cnVBZ0IxODk5MEFObStlei9YcjUrbmFkVElBMWFwOXgralJMUWdPUGt1VEpyMVRUSzZRMG54VUwwSlZWWllzR1lXenN5dmZmUE9UYWZubHl5ZVlNS0VqM2J0UG8wQUI3OWR5ckxlRkJFemloZm43KzIvVTYvV1RzTXlXcHdVbUhqdDJiTk1icUpaNGN6UjZ2WDZkcXFxMTMzUkZ4RHN0RS9DcHFxcWY2dlg2cndJQ0F1cnhkdDhjeW5rdi9nM3Yyblh4VXZidFc4c2ZmNHlsYXRXbWZQMTFGNEtEeno1Ym85Q216VEJteis3SDJMRnRhTno0SjhxWHIyczIyV3FpdUxoWTFxMmJ6clp0UzZoYXRTbU5HdlhnNWsxalFnUjdlMGU2ZDUvS2xDbmRHVFdxQlhYcXRLZGF0YWFtYm1SZmZkWEJWTTdWcTZlczFqRXM3RDRCQWY4RG9FS0ZldFNyMThtMGJzNmNBVlNwOHExWmdHVnJiSlcxc1VUVHBoMDBlNTB4WXhiT25Udk1va1hEdVhzM2lEdDNyZ0t3YXRVRWN1VXFUTzdjSDVtMnpaNDlEMjV1bVFnUEQwV3ZyMnIxbUlsZXRrdGVjanQzTHVmU3BRQTZkWnBnMXBxVUwxOHhjdWN1aXE5dlh3WVAvb1AwNlRPbWVxeDN4ZnNRTU1rVHZyZExkNzFlMy8xTlYrSS80cTE0OHZqcytxdnRsU3MvVFR2MkpVZWVnamc2MmU0bkxvUTEwVkdSM0xoMmtXVXp4bkFyK0hJZGIyL3Yxb0dCZ1hQZmRMMXNrZk5lL0J2ZXRldmlSWVdIUDJUcDB0R2NPTEdIUm8xNlVMVnFFNHR0ak1rRHh1TG5ONWxGaTRaeitQQW1HalhxU2M2Y0g1cTJ1WHo1T0lzWGorREJnNXMwYTliUDZ0Z2dSMGRuZXZTWXp2TGw0L0R6bThUKy9ldW9VNmM5UGo1VnJjNG5sTlN4WTl0WXVuUTBxcXFTTldzdXJsOC9qNnFxS0lwQ2JHdzBSNDl1cFdqUmNtWUJrNjJ4VmRib2RIWm1yNTg4Q1dQTGxnWGt5RkdJZlBtS1U3eDRSVmF2bnNLa1Nidk41cGVLalkxbXhveGVSRVZGNE96c3l1TEZJK2pVYWJ6Tk9haGVKdkZEY3RldlgyRFZxa2xVckZpZkVpVStOVnVuS0JyYXRCbkcwS0hmTUcvZVlMcDJuV0kxdUgwWHZlc0JrenpoRS85bGI4V1R4MmNQSzJqYXNTOEZpcjVmVGZEaTMrUG81RXlCb3Q0MDZkQ0hjZjNhb2loS2MrQ3R2VEdVODE3OEc5NjE2eUt0NHVOajJiNzlUelp1bklPam94Tzlldm1TUDM5Sm05c3Jpb2FHRGJ0VHFGQnBGaThld1lnUnpTaGF0QnpObXZWanpacXBIRDM2TjFteTVLSlBuL25reWxYWVpqazZuUjNObXZYam80L0s4OGNmWTVnOXV4OXIxbmd4WU1BU2kzRTNZQXdPbGk4Zng2VkxBUlF0V282V0xZZHc5KzQxeG8vdnlPN2RxNmhVcVJGMzdseEZWVldMN29KcG5YRFhtc3laYy9MNzcvOHp2YjU3TjRqVnE2ZVlCVUtob2ZlWU9mTm5idDY4Uk1lTzQzQndjR1RpeEU0c1hEaU1GaTBHV1EwQ3UzYWRUS1pNWHFrZS85U3BmYXhjYVprODR1Yk5TMHliMWdOUHp3OW8wS0FyVVZFUnhNWkdKL2w1U25UMFU0b1ZxOERSbzMremZmc3lxbFZyOXBLZnd0dmxuUTZZRXAvdzVjL3ZSZCsrVFNsWU1BZk96bzV2dWxyL0tldlc3V2ZZc0lVTUh0eVN1blhMditucS9LZEVSa1p6OGVJTnhveFp4dVhMdDk3a2s4Y2lBRG55RkV4dE95RlNsU092NlR3cStpYnJrUVp5M290L3pUdDBYYVNKd1dEZzJMRnRsQzVkZzRZTnU1c1NHS1NtV0xIeURCL3V4NVl0QzRtSmVVckdqTmtJRHcrbFpzMldmUFZWZSt6c0hOSlVUb2tTbjFLa1NCbTJiLzhEZ0ppWUtNNmRPNHl6c3l0bnpoaTd4ems2T2hFY2ZJNndzSHQwNlBDcnFidWJ1N3NuNWN0L3hmTGw0MUJWbFFjUGJ1TG82SVNYVjM1VCtmUG1EV0xldkVFdjhwRllpSWw1aWthalFhZXo0OGFOaStoMDlnQ29xb0VEQjlhemN1VUVOQm90M2J0UHBXQkJZL2UvRGgxK1k5YXNQang4ZUp1V0xZZFlCRWVaTW5uWkRPVE9uejlLK3ZRWjBHZzBYTGx5QWhjWGQ3UDE0ZUVQR1RXcU9mSHhjUUIwNzE3WmFqazZuVDNwMGpuajdPekc2dFZUS1ZLa2JJcVQzTDRyM3VtQUtmRUpYOSsrVGZIMlRuMGdvSGo5dnZycUUzUTZMVjk4VVNiMWpjVnI1ZXpzaUxkM0FmcjBhVUxidHVQZTVKUEhUSUIwUnhLdlJUb24wNDNUMjk2OVdzNTc4YTk1aDY2TE5MRzNkNlJ2My9sV1UxR254c0hCaWJwMU81cGU5K3c1ODZXNmZkblpPWmlTTmp4NGNBdGYzNzZtZFVXS2xDVmJ0cnhrejU2UE1tVSt0Mml0YWRhc1B3a0pDZnp4eDFnQWF0WnNZYlpOZ3diZExMcXJwU1o1ZDdtREJ6ZXdiTmtZMCt2RWxwcE5tK2F4YnQwTWloVXJUL1BtZzNCMzl6UnRVN3g0UlhyM25zdnMyZjA1ZkhnelgzNzVRNXFQdjJMRmVOT1lMdytQYkRScjFzOXN2YXVyQjE5KytRTXhNVS94OE1pR2k0czd6czZ1T0RtNWtpNWRlcHljWEhCMGREYjluNGFGM1dmdzRBYXNYVHVkSDMvOC9ZVStpN2ZSTzkyeFVLL1hQd0F5N2RreldWcVd4SC9Xa3lkUCtleXpiZ0FoQVFFQm5xbHQvN3JwOVhvVndIZTk5VGsxaEhoUjdlb1luNVlHQkFTOHRYK2o1THdYLzdhMzdib3dYUU0yNWxONkZkSFJrVnk1Y29MOCtVdmk0T0QwMHVWRVJZVno4dVErU3BiOHpHbzY4YVRDdzBPSmo0OUZxOVhoNXBhMnVQVCsvZXRFUmthUUo4L3poajkvLy8rUko4OUhaTXlZOVlYcWV2ejRMbkxsS2t5R0RGa0FZeEtMSjA4ZVlUQVljSFIwTm5VWlZGVURWNjZjVExFTFkyeHNOQnFOMW14czFLMWJWOGlTSmFmRmVLbWtEQVlEaW9MTk1WQXY2c0lGZjNMbEtveWo0OHYvSDhMekJCcHY4dHgvcDF1WWVQYWtSWUlsOFYvbTRwSXU4ZGYzNHNtakVFS0kvelpIUjJlS0Z2M2tsY3R4Y25LbGJOa3YwclN0cSt1TFozVExuRG1ueGJLWG1aY0pqUE1wSldWbloyOEtucEpTRkUyS3dSSVlXL0NTOC9KS3ZWdGNTaW5KWDBhaFF0WXpCYjZMWHU4bkk0UVFRZ2doaEJEdkVRbVloQkJDQ0NHRUVNSUdDWmlFRUVJSUlZUVF3Z1lKbUlRUTRqOG9MallXZytHTnpIVXNoQkQvQ2FxcXZ1a3FwQ2dtSnNxVUpseWtUQUttRnhBZUhwWGkrc2VQSTdseDQvNUwveVRsNDlPT29LQzcvOGo3aUk5UG9HdlhLVlNxMUozUTBQQTA3M2Y2OURYYXRQbVZFeWV1V0t5TGpJeW1XYk1SYk44ZWtHSVpwMDVkSlNMaStlZDQrL1pES2xmdXpxNWR4MDNMOXU0OXlabzFlMU1zNTJVLzQvajRoRFMvMzVjVkdockJwVXMzVVZXVjI3Y2Zwdmp6YjlUbmJiZCsyU3llaElkWlhSZHk3eFpIZG04aFBpNzJoY3Zkc2Y1UFJ2ZHErVnIvR0VROVNmbDZpWXg0elAwN04xNzZKN2xyRjA3emErODJYRGwzd21KZGRGUWtJN28zSStEQTlwZDZMNTBhbEdQSCtqL1R0RzNBZ1IyY0NUajRVc2NSYVNQWHdiOXpIZHk3RlV5WFJoVzRGWFRaWWwyWFJoVzRkeXM0VGVVazl5UThqTFdMcHhQOU5PWDdCUEZjWk9Sajd0Ky84ZEkvU2QyL2Y0TmV2YXFiWHA4NnRZOXUzVDVMOGFGUVFrSTgwZEhtLzE5Mzd3YVpNcks5cXZqNFdQcjErNUxnNExNVzYxN2xPQWtKOFVSR1B1YkJnNXNFQlozaHpKa0RIRG15aGUzYi8yRE5tcWtzWERpTWl4Zk5NNVNxR1JVQUFDQUFTVVJCVkJmYU90NnVYU3ZwMy84ckRJYlhjeTl5NzE0d1AvNVk3cldVOWJaNTE3UGsvU011WExqQnFGRkxHRFNvQmZuekd5Zjk2dDkvTnFHaEVjeWMyZFBtZnZQbWJXTEprbTB2ZlZ4L2YxK3J5MzE4Mmxrc1c3WnNFRTJiRG4raGNnQmlZK1BwMTgrWFU2ZXU0dW5wUnRldVU1Zzh1U3NaTTZaUHRYNS8vYldmYytlQ3laa3pzOFc2dlh0UGN2NzhkVEpsc3B3cE8xRmtaRFR0Mi85T28wYVY2TkdqRVFCWHI5NG1QRHdLVDA4MzAzWjM3anhrM0xqbGJOdDJqS0ZEVytQcDZXNVJWcjE2QTFPdHJ6Vitmc1BJbmZ0NXFrOXJuMjFhalIzYm5xSkZjN054NHlIdTNnM2x6cDJIWEw1OGk1Q1F4K1RNbVptbFN3ZFJwMDYvRk10SVhwLy9vdlYvK0ZMNjA1cTR1RnIrUHgvYXVZbXRmZ3Z4S1crWmRVaFZWU0lqSHRzczF6TmJEcTVkT00yR1AyWlRyVzVUbTl0Wk8rNk5xeGRZTW4wVUxUb1B3aXUzY1RMQzJiLzFKeUlzbEo0alo5b3NhOVBLZVd4YnM4VG0rdFFrVDFHOS8zOS9FWHpsSEptelcyWmlPbmxzTDlldm5NYzF3eitmSFBIYzhjUHMyYkthaHEyN1ViMytkMXcrZTV4ZiszeWZwbjBsN1hiYXlIWHczT3U4RHU3ZURESjdIWEx2RmpIUlQzbHc5eVphbmZrdFVPTHk1SzBDSHBtelkyZHZuMktkUSs3ZFlzdXErWVEvZWtpTHJxODJZZWwveGFaTjg5aTI3UlhPa3lUcHpBMkdCTUxEUTAydkV4TGllZnIwQ1dEK2Z4a1ZGYzdaczRjNWVYSXZKMC91b1ZLbFJ0U3IxeW5GNDZRbHNHbmJkaFNsUzljMFczYjU4bkhDd2tLc1p0SkxpOE9ITjdONzkwcGlZcUtKaVlraU9qcUs2T2hJWW1PanpiWnpkSFRDMmRrTloyYzNYRnpjY1hGeEp5Ym1hWnFPY2ZUbzN4UXNxTGVZWnlvNVZUVllIQmVNYzJJWmoyWDhuR05pbmhJZkgwdE1USlRGZHU4NkNaaXNtRFp0TGJkdWhaQTl1NGRwV2NXS3hSazRjQzRuVGx5bVJJbjhWdmRyMHFRcTFhcFp2N0FDQWk0eGViSWZvMGUzSlZzMkQ2dmJwR1RCZ3I1a3o1Nkp1M2REYWRGaUZIbnpabVA5K3RHQXNiV2xTNWRKckYwN01zVXlRa1BEK2Zubm1RUUgzMlBtekI1a3k1YUpMbDBtMGFMRktINzl0UU5GaXVTeXVXOVVWRFNiTngvbXE2OCtJVU1HeStCcTA2YkRlSGw1a2pkdmRyTVdKRENtZmRkb05HemRlb1RZMkhnYU52ek10TzdTcFp0b05Ccnk1WHMrRy9VMzMxVG13dzl6OGZQUE0yaldiQVJyMTQ3QXlja3lSZWJJa1Q5UXZYcXBGTjl6VWg5LzNNSHE4c3FWdmFsU3hUdk41U1Q2NktNOGFEUWEvUDB2a0RObkZnNGRPc3N2djdTaVZLbENaTTJha2FkUGpVK0R4NDNyU1BueUgxbnNYNjVjeWwvUy81Yml4WXQvVUtoUW9Uc3JWNjc4MTVxN3JOM0VBR1RLa3AyVFIvZXhlL01xdXYweWhSTkg5bENncU43aXhnYU1UN0Y3TnF1YTZyRTJyWmpMcGhXMjUvTzFka08vZHZFMFF1N2V3aU5MZHRPeTRxVXJNdmYzZ1Z3K2Q0TDhoVXRZTGF0cW5TWldiMm9CTHAwT3dHL0JaTnIySG8xSDVteXAxanY2YVJTSGQyM21rNnBma2Q0dGc4WDZ3enMzNFpuVmkrdzU4eElWR1dHMnpqR2Q4MnRORDl2c3gzNWs4Y3JGeXJrVDBHaTFmRnJyYTRiTjhMTzY3YU9RZTJ4ZU9aOExwL3dwL1dtTjExYUhmNEszdDNldXdNREFsMnRTZUEza092am5yNFBCSFJ0WTdBTXdmZVJQVnBkUC9xV3J4YksrNHhhUXQxQXhvaUlqQ0gvMDBPcCtqdW1jS1ZtMk1rR1h6bkF6NkpMVnVXNWNNM2pnNUp6Nnc4bC95NXY0N2srcWF0VW1ObE53WDdvVWdKL2ZaTnEySFkySFIrcm5pUzFQbm9RUkZIU1d5NWVQYytIQ1VZS0R6MkV3R01pZVBSOFZLOWJIMjd0S3FtVU1HMmI5dXk0cGQzZkxCOGtuVCs0amYvNlNwRXZuWW1XUDFPWE0rU0hGaTMrS282TXpqbzVPT0RnNG9kUFpzM256WEs1ZVBVV1hMcE1wWExqTVMzL1hCd2VmNC9yMTgxU3NXSis3ZDRPc2J1UGtsQjVYVncrdVh6L1B5SkhOTGRiNyt2clR0KytYUkVhYVA3VHAwcVdpeFhidk9nbVlrdG0vL3hUNzk1L2k1NSsvTmJ0SnIxbXpOSFBtYkdUTW1HVXNYandBbmM0eUdzK2FOU051YnM3OC9mY3g2dFl0YjdidTRVTmpGNGFDQlhPWXRTZ0VCbDdDWUREZzQxTUlnRWVQSWpBWWpKRjZXTmdUMDM3dTdpNTRlTGdTRTJQc1ZtRm5wOFBYZHoyVkszdnp3UWVaMEdnMFpnRmVjbnYzbm1UNDhFVmt6T2pLekprOXVYTGxOb1VLNVdUbXpKNk1HcldVMXEzSDBLcFZMYjcvL2d2czdjMi82Sk8yd3F4YXRadFZxM2FiWHZ2NyszTHYzaU1PSGp5RHdXQ2dVcVh1RnNkZXNLQXZ4WXJseGM5dkQ1OThVcFFjT1o1L3NadzVFMFNCQWw0NE9wby92U3RlUEM5TGxnemc5T2xyVm9NbGdKQ1F4eFpkR1Y5R2dRSWY4TVVYWmMyV0JRWmVZdGV1NDNUcjFpRFZMNk1aTTR5dGpxdFc3YVpZc2J3V0FiRk9wN1g0VE44bU9wMXU0T1hMbCt2NStQaXNNUmdNZm01dWJydDI3ZG9WLzA4ZU0vbE5UT0pOU3M4Uk0xZzJZelJWNmpRaDVONHRnaStkNWZOR3JTMXVMRjFjM1hGTzc4YjRwYys3NGNSRVAyVzU3empPbnp4QzdTYnRLRmVsdHRuczcxR1JFZXpaN0VmVnI1cGdaKzlnczI2bmp1M24xTEg5Zk52dVp4elRQWDhxVnZyVG1teGNQb2RsTThZd1lQeGlxemV2R1QyejRwemVqV043LzZaODlicG02eEp2dEhMa0tValdEM0tibGw4NkU0akJZS0JRc2VjUFd4SW5xQVRZdlhrVnV6ZXZNcjMyWGUvUG81QjduQWs0aU1GZ29QdTNsU3pxa1hpREYzenBMQ043V3Y2UlM3Uml6dStzbUdNNUEzdTVxclZwM1gybzJiSnFkWnZpbFNzZitRcVh3TTdld2V3OUFJUTl2TS9tbGZQWnQyMHR4VC8rbEYrbUxTZGJqcncyai8wMlVCUWx5TnZiKzRpaUtINktvdmo1Ky90YjlqZitCOGwxa051MC9KKzZEbnpYKy9NMDhnbnBuSTAzclhkdkJqRzRZd01HVFZxR1Jxc2pKanFLdklXS21ZNDNiSWFmeGJtZDZPaWVyU3lkUHRyR0ovYmNzQzdmV2wzZTdNZCtmUFo1dzFUMy83ZThpZS8rcERKbXpJcXpzeHZIanYxTitmTEp6cFB3WitkSmpvSmt6WnJidFB6U3BXZm55YlA1ZmU3ZnY0SEJrRUJJaVBGaFEvSWIvMTY5YXFEVjZ2RHl5aysrZk1XcFZxMFpoUXFWd3RYVmcvRHdoK3pjdVFKUHp3OU14MHRlVG9ZTVdjeU9uMVlHZzRFalI3Ync1WmMvV0ExR2JOVVhqTUdYbzZNVDJiTGxJVnUyUEtibDkrNEZNM3QyUHg0OXVzOFBQNHlpYUZIenJtLzc5cTNsNGtWL21qY2ZpSjJkZzJrZlZWVXRqcGMxYTI1MjdEQjJ5VjY2MVBZNS9kbG5EV25XckI5ZVh2a1pNV0l0QUUrZlBtSHExTzRVS0dCODBEeGh3ZzdUOW5mdkJqRjRjQU5UZ0pUNCtuMGdBVk1TNGVHUkRCdTJpQTgvekVtalJwWE0xbWswR3ZyMWEwYUhEdU9aTUdFbFAvOXMvUXR4Ly83VERCdTJrRWVQSW1qVnFsYUt4NHVLaW1IdzRIblkyOXV4WXNVdmFMVWF2dmxtcUdsYzBmZmYvMnJhTml6c0NVNU9qang2OVB3SjJ0bXpRVlN2N2tOc2JEeDJkdGFiVTIvY3VNL2t5YXZadVRPUXhvMHIwNjFiQS96OUx6Smd3QnhpWStPb1UrY1RoZzl2ZzQ5UFFjYVBYOEdHRFFkcDNmcHo2dFQ1QkFlSDV6ZjVyVnQvVHBVcWV0UHJIVHNDbUQ5L013QkxsMjdEemMyWldiTitRcXQ5SGx5RWhEeW1mZnZmc2JNem5tYm56MThIckhlRFMwdlh1TjY5bTlDNGNXWFQ2d2tUVmpKaHdzcFU5M3NaWjg0RXNXVEpOcnAxZXo4dTlOUW9pcEpGVmRVT2lxSjBlUHo0Y2FoZXIxK25LSXJmNDhlUC8zZjU4dVdZMTMyOHBFK3pFMjlTc25qbFpPcXc3dVFyWElMUEc3WG1yNlhHTGorYlY4NW44OHI1WnZ0LzhjMzMxR3YrSXk2dTdrUTlDU2Znd0E0MkxwL0RoOFZMTTN6bUd0d3lXbmJQQ1h0NG45UCtCemgxYkIrdGV3d2xkNEdpRnR0RVJvU3phTW93Y3ViN2tFcGZOREpicDlGb2FOYXhIK01IZG1EbHZBbDgyKzVucSsvdDlMSDlMSnc4aklqSGo2alZzRldLbjBOTWRCVHp4Zy9HenQ2ZVg2YXVRS045ZmgxLzNxZzErbkxQbjM0R0hOeGgraHkyclYyS2MzbzNmaG8xeTZ3cnhlUFFFSDRmME43aTZYYmIzcVBKa2FlZzZmWFR5Q2VNN3RXU3IxdDJvV1RaU21iYnpoemQyK3kxd1dEZzdzMXJaTStaajhJbHl4RDFKSnlwdzN2d1E2K1JYRG9UWUdwSjZOKzJMa1ZLbHFIZjc0dkkra0Z1anU3WmlyMURPaFpPSGtiUEVUTlMvQnplSkVWUlBnWStWbFYxckY2dlA2RW9pcC9CWVBBTERBeTBISGp3bXNsMVlQUlBYd2VUaG5URzNqRWRMYnNPeGoyakoyMTZEaWVqWjFaK0g5Q0JEM0lYTUFWTTNYNlpRb1pNbGhPRkpwZjQvM2IzWnBCRmNIWGo2Z1dDcjV5alF2VjZac3VUQm45dmszLzd1eis1MDZmM3MzRGhNQ0lpSGxHclZxc1V0NDJKaVdMZXZNSFkyZG56eXk4cjBHaTBqQjdkMHF4MUkvSG0vTWNmalErQyt2U1pSNjVjaGRIcExMdFVCZ1dkWmVQR09WU3UzTmppcGo3eGRlZk9FeWxldktMRnZxazVkKzRRNGVFUEtWV3FHai85Vk4zbWR0YUNpZmJ0eDVxMXZDVWt4TE4xNnlJMmJweERxVkxWNmRGakJzN096NGN4UkVWRnNHelpHSTRjMmNJbm45UWhJU0VCdTJkL0FvWU8vWmI0K09kakh4T1BOM0xrT2c0ZjNrelhycFA1NkNQekIveUpoZzc5QmpzNzQrZW0wOW1UT1hNT0RBWURreWQzd2QzZGs5YXRoOXJzcnBoOGVidDJQdVRLVlpnQkExNitDK2FiSmdIVE13a0pCdnIzbjBONGVDVFRwL2N3dS9GUFZLcFVJVnEyck1tQ0JWdnc5SFMzR2hCVnErWkR3NGFmTVczYUdnb1d6TUVubjFqK01VbzBZY0pLSGp4NHpQejVmVXpIMjdadEhFZU9uS2RqeC9HbThTMCtQdTFvMVdxTXhmNmhvUkZreUdCc2RYSndNUDh5Q0E2K3kvejVXOWkwNlJCNThtUmp6cHlmS1ZuUzJKV3dYTG1pdEd4WmsxR2psdkRoaHprcFVPQUQ2dFdyUUlVS3hSZy9mZ1ZqeGl4ajZ0UTF0Rzc5T1MxYkd2dmtaczJhMGF6TDN0bXpRWUF4S0ZxOWVpK3RXdFVpWDc3c1puVklESlFTZ3prL3YyRm02MCtmdnNhUUlmTVpOS2lGcVc0cDhmQXdIeDgxYWxSYmF0WXNEVUJzYkJ3REI4NWw0TURtdUxvNkE4WUFlTVNJeFl3WThUMzI5bmJNbWJQUmFuZENhd3dHQTRxaXBOcTZ0SGp4MzB5YytQeXBaNE1HZzAyLzc5MDdCWUR1M2FlbTZaaHZDMFZSTWdLdFZWVnQ3ZXJxR3U3dDdiM2gyUlA0TGY3Ky9xODhvam5xU1RqaFlhRm15MEx1M2VMQTl2WGN2bjZOamdQR2tSQWZ4OTZ0cXlsYitVdmE5RFNlTjNkdkJUT2tZd09tcno1azlsUjcvSUFPWEw5NkFVWFJjR3pmTm83dS9mdlpHQVFWMWFDU2tKQ0FxcG9QL0IzemMydSthdHFCenh1MVFsR00vOGVHaEFUbWpPdFBaRVE0UFlaUE43dHBTMVNvZUNscU5takpsbFVMY00vb2FmVkcwS2RDTlQ0NzFaQTFpNmFSSTA5Qml2cllucTErNWR3SlBBNTlRSi9mNWxzY0w2Tm5WbklWS0dKNkhYVFplUC8rT0RTRXZWdFhVNnRCSzdMbk5KKzVYZmZzcjZRMldjRGtrVG1iMlkzZG5SdlhBTXVuL0lERldJM2RtMWF5WXU1NEdyVHFSclc2VFltUGkrUDhpU1BjdVg2VnViOFB3c2s1UFlWTGxpRStMcGFHYmJxVE9YdE9mTWYyNWR5Snc3VHBNWXp6SjQ3WWZQOXZvUktxcXBaUUZHV1lYcTgvRC9ocE5CcS9ZOGVPSFNmNVlJaFhKTmZCYy8vMGRkQzg4MEI4ZiszSDBDNk42VEZzT21VcmY4SE9EY3U1ZWUwaU42OWQ1TkRPalZicmxSaVFKbkp5Y1NXcmwvSHZZTWk5Vy96U3FSRUZQL0toUWV0dTVNcGZHSUJUeC9heGJza01pNEFwcTFjdW5GeHNqL0Y5Ry96VDMvM1crUGhVNDdQUEdySm16VFJ5NUNoSTBhSXBuQ2NySi9ENDhRUDY5Smx2Q3BBVFd6ZVN0MndrSmxxNGRlc0s2ZE5uQUJTenNwNCtmY0tXTGZQSm1iTVFycTRaVGZ2OTczL0xXTEhpOTFmdVF2YS8veTBESUgzNmpCWmxqUi9mZ2FkUEl3a09Qa3VtVEY2MGFUT2MvUGt0dTdmR3g4ZHk2TkFtdG0xYlFrVEVJK3JWK3hFdnJ3S2NPM2VFcUtnSW9xTENlZklraktOSC95WStQbzZPSGNmaDdWM1pySXpwMDQzSmVnSURkekpqUmk5VFhXYk83RTJ1WElYNTZLUHloSWJlNWVuVEozaDVtZCtIeGNYRldRU2F5NWYveHExYmx4a3dZREYyZGc2TUcvZTMyZnI3OTIvdzY2L2ZtNVluZmEzVnZ0c2h4N3RkKzlkbzFLZ2xIRHg0aG9FRG0xdmMrQ2ZWcVZOOXJsKy96NVFwcTNuMEtNSnFsNjJmZm1yTXlaTlhHRGh3RG4vOE1aZ3NXU3o3WGE5YnQ1L1ZxL2ZRdTNjVENoYzJIenNVR0hqSll2dTFhMGVRSTBkbWJ0OStTSjA2L1RBWVZCNC9ma0xHak9tNWVQRUdMaTdwekxaLzlPZ0podzZkcFUrZnB0U3ZYOEdpamgwNzFzWE56ZG1zZTJDbVRHNk1HdFdXVnEwK1o4NmNEZWoxQld4L1lNLzQrZTNCM2w1SGt5YVdmZWdUTThEcG52MVJUNTdjWVAzNkEyZzBHcXBWODdHb2Yxb2xkc21Mam81bCsvWUFtamF0Wmdxc0hqNE1aL3YyQU5xMnJZMmpvejAxYTVhMkdnZ0RYTDkrbjNQbm5nOWxPSGZ1T29xaXNIWHJVYXZibHl0WEZGZFhKK3JXTFUvRmlzWFpzK2NFa3liNU1YbHlWN3k4akU5MU5ScUZiTms4Nk5EaEt6NzZLSTlGR1owN1Q3TGF0Zk10NDZvb1NsT2dxYXFxVVhxOWZyT3FxbjcyOXZZYkR4OCtuUFlVaTBrYzJMN0JvaHRZMG5FREk3bzFwVVhYUVlTSGhaSWgwL1B1bStHUFFuQnlTVy9SQmFoaG0rNDhqWXJFTFlNSDlnNk8yTms3b0xPelE2dlZvZFhwMEdpMGFEUmFGSTBHUlZGUUZJWEw1MDR3ZFdnM0hOTTVVYVdPc2JWNHliUlJuQWs0U1BQT0F5MXV3SktxMzZJVDkyOWZaL1hDS1VTRVA2SkJxMjRXMTFmakgzN2l5cm1UelBsOUlJTW4vMkgxcWZYK2JldllzMlUxVGRyM050MXNwY1dlTFg3bzdPeXArbFVUaTNVSjhjYmVORG9yM2FTU3VoVnN6QkNXTlVmdVZJLzNhYTBHM0w1K2xSVnpmaWZvMGhucXQrZ01RSTU4aGZqeW0rOVpPR2tvdjB4YmFUcSs3OWcrbkEwOFJQZmgwOStxOFJvdjRVTmdnTUZnR09EajQzTk5WVlUvd0M4Z0lPQUk4TXI1Mk9VNk1QbzNyZ092M1BucFAzNFJHNWZQNFlNOEJibHg5UUorQ3lhajFlbG8zMmNzT2ZJV05OdC8vN2EvMk9LM2tPSWZtN2NzbEs1WWc5SVZqZVB5TW1YeG92dXdhYXlZTTU1UlBWdnc2ZWRmMDZ4alB3d0dnOFVEQzRCaE0xZW4rYjI5SlY3N2Q3OHRqUnYveEpVcko1a3paeUNEQi85QmhneFd6cFA5Njlpelp6Vk5taGh2OUZPVEsxY1JQdnVzSVgvKytadFpDMHNpalVaRHRteDVhZEZpc05ueWdBQmo5OWFvcUhDY25GejU4Y2R5VnZlM0pqRVl1WG56RW1mT1dNOHErdWpSUFM1YzhLZCsvVTRFQjUrbFNKRXlCQWJ1c0Jvd2FUUmExcTZkWmtwbTRlYzNDV2RuWTFJSFZVM2c3dDFnRkVXaGZQbTZOR3pZRFNjbjJ3SDVxVlA3QUdPU21JaUlSNXcvZjRUT25TY0JzR1hMQWdJQ2RqQjI3Q2F6b0NZK1B0YlV3Z1N3YytjSzl1MWJTNjllYzB4anRseGR6WWNnUkVWRm1DMVAvdnBkOXA4UG1Bd0dBeU5ITG1IdDJuMTg5MTExNnRkLy9nVzVkZXRSbkp3Y3FGQ2htS2tQdUVhak1IcDBXL3IzbjgyU0pkczRkZW9hUTRhMEpGZXU1eGU0dmIyT0VTTis0THZ2UmpCa3lIeUx6SHFuVDE5ajlPaWxmUEZGV2JNdVpvbU9IVHNQUU0rZTB4Z3lwSlhWZW9lSFIySXdxRVJIeDNMMTZoMmNuUjI1ZmR2WUJ6ZHIxZ3lVTEptZmpSdkhvTlZxV0x0Mkg4T0hMN0phenFSSjVvTVovZjE5S1Zqd0EzNzkxWHFDaE9UYXRhdE50V28rekp1M2lUSmxpdkR4eHgrYTFpVWtHRXlmaHpYYnRoMGpkKzRzaElROEppVEVkcFluRHc5WDBxZTN6TENpMFNnVzJmS1NkbU5NOU8yM3oxdTJrbmZyQTlCcU5SdzhlSVpmZi8zRFl0LysvV2RicmRPcVZVTnhkWFhDMWRVWlYxZG4vdmpEK0NYcjVaWEpGQmcrZkJqT3dvVzJzK1Fscm91TGl6ZTF4cjBxdlY0ZkI4US8rNG16OG1OdGVWb0htamdCRFJSRmFSQVhGNGRlcjk4QXBENGFOcGxxZFp1YXNuVkZQQTVsNWR5SlBIeHdoMVpkaCtDWjdRUGk0MklaMU9GcjdPd2R1SEgxb21tLzYxY3VrRGxiRG92eVBpenhzZG5ZRGxWVmlZdU5KUTdiZitReVpzcENoLzYvVWJoRUdRd0dBMHVtaldUZnRyVlVyL2NkRld2V04yMTNkTTlXSE5JNVVheFVCZE4zZ0tKb2FQdnphR2IvMXA5dGE1Wnc3ZndwV25ZYlFoYXY1dzgrZEhiMi9OQnJCQ082ZjhmOENVTXNNb3BkdTNDYXBkTkhVN2J5RjFTdTNmaUZQci9hVGRyaFU2RWFtMWJPbzBqSk1ueFk0bVBUdXNUVXNEcTdsRE42blRwcS9PTjViTi8vcVBsMWl4UzMxZXAwTlB1eEh4NlpzM0gxd2ltekcvV2FEVnZ5OE1FZEVoS01ONmdhclpZc1hybW9VYjg1ZVFzVnN4aHo4NkwwZW4wQ3huTTI2YjhKcXFyR0s0cVNBTVFyaXBLZ3FtcUsyNmlxbXFBb2lzVTJhYTJIcXFwNWdGNUFMNzFlZjB0UmxOV3ZPcitLWEFmLy9IV2cwZXFZL1Z0L3lsWDVrbzk4eXZOMXl5NkUzTHZGMU9FOThDbGZEY2QwVGl5WU5KUU8vWDdsdytLbGlZK0xaZlhDcWV6ZHVvWk9BOGVidXVvbGQvbXNjUnFNRDB0OHpNQkp5OWl4L2svaVlvMjkxMkpqb3JGM3NEN3U5blY1OWoyZmVDN0hZenpINDUrZDQ2WWZSVkhpbjEwYnRyYjUwUG9STEx5VzczNWJkRHA3ZnZoaEJDTkdmTWY4K1VQbzJUUFplWEx0TkV1WGpxWnMyUytvWERudDUwbXpadjFvMXF5ZjFaVFppcUl4RzlzSGNQdjJGVzdmdmdyQTJMSGY4OGtuZFJneTVFK0xySW1EQnplZ1VhTWVGQ3RXd2VweDE2eVpnb3VMTzArZVdFNFRzR2ZQYWx4YzNDaFdyQUtyVjAraFJJbEtMRnc0bEFZTnVscGtxdE5vdEhUdE9nV3RWb2ViV3lhY25WMUpTSWpuZi85YnhxWk5jOG1UcHlqZmZQTVQrZktWWU4yNkdaUW84U201YzF2MmFvcU5qY2JmLzM4QWpCblRrbzRkeHpGcTFGODRPYmtTRlJYT3dZTWIrZkxMN3kxYWdJd0IwL054anJ0M3J5SWhJWUdKRTUrM3VrNmF0SnNlUGFwWUpIMTRYYW5aM3liLytZQnA5dXlOckYyN2p3WU5QcVZidCtlRE1jUERveGd6WmltWk1ybFJybHhSczVZQW5VN0xtREh0bVRadERRc1hidVhvMGZObUFSTkF2bnpaNmQ2OUVSOThZTm1IUEhmdXJEUnVYSmxPbmVwYnJBc05EVGNsZldqZCtuUG16dDBFV0tiUlRoekxsTFFMV0dJSzYwMmJ4cElsU3daVGEwcTFhajZwZG5ucjNYdW1SZUtGNVBWS09pOVU0amdyUlZISWt5Y3I1ODRGczJyVmJoWXQ2a2V1WE1hQUliR0Z5VnJDZzRDQVM5eTZGV0x4SHF6cDE2K1pXV2E5eEM4dmpVYkRrU1BHTDlhblQyUDQ3TE51Yk5nd21zeVpqUzE2OSs4L29uYnRmdXplUFlsMDZSeWU3ZlA4Q3pJeG9OUHB0RFJ1WE5rc2tQcjExei9Zc1NPUUxWdk1BN0NkT3dQcDFXdUdxYnhFQncrZUFXREprbTFVcWxTU0NoV0tVYU5HcnhUZlZ5SmYzNTlNU1Q5ZUF3M3d6LzYxZms1VkZFVjkwUnRIVzRrSUJyUXpEdnB0M25rZ1VaRVJORzc3RXl2blRpUStQZzZkem80TEo0K1N4OFlOaksxTVdDbEpISWV3ZnRrczl2MjlsazlyTmFCaG0yNm05VkZQd2xrNll3eHVHVEpSMUx1Y1dhQ2cxZWxvMzNjTWF4Wk5ZNnZmUXM2Zk9HcDJvd2lRUFdjK0dyWHBUcWFzSDFnY08rc0h1YWxjcHpIMW05dk9sQmdlRm1wMkE1ellmVXRSRkxKK2tJZmd5K2ZZdlhtVmNjelFzMk1uUGxtM1N5RmdlbkRuSmtmMy9rMyt3aVZZczJncWowTWYwT2o3bmhZM0Q4blZhdGpLK0hReVNUY3luYzZPcjVxMkp5SEJlSzJycW9FeWxUNVBzV1hpQmFtQUhXRDJocExXMWRiNWwzU2IxTjdiaTFBVVJUVVlET3FybGluWHdUOS9IUmdTNG9rTUQyUHlMMTJwV0xNKzMvendFMmNERDVIZUxRTk5PL2JGM3NFQnJjNk9DUU4vcEZ5Vkw3bDg5amdPNlp6b1AzNWhpZ2xMRHUzY3hKNHRmdVF2VXBLNjMvMW9scTQ5NmtuRXY5R3lxc0Y0LzJiNlEyVHRmRXgrYmJ6RzYrQ2x2dnRUa2oxN1BobzE2azZtVEZiT2s2eTVxVnk1TWZYcnA1NVo5c2lSTFFRRm5hVkJnNjQ4ZUhBejFlMnpaTWxsK2x3MmJweUx0M2RsOXU5ZlI5MjZIWmc1c3pjZUh0bnc4YWxxNnJLYXlOM2RrNnhaYzZPcXF0bm5ldUdDUDZkTzdhZEprOTc4OFlmNS9VTjBkQlE3ZDY2Z1NwWEdwdUNrU0pFeXFLcUJZOGUyOGZISGxzTThjdVkweHJRR2c0R0RCemV5ZnYwc0FKbzI3VWVaTXAraktBcng4YkVFQlozbDc3OFg4LzMzdzlIcnpYdjhIRHEweVhRdWVIaGtaOEtFSCtuZDI1Z3hjOWV1bGRqYk8rRGpVNTIvL3BwSm5UcnRUZThuTGk3V3JFdGVpeGFEVE9uQ3o1MDd3cTVkeHA0Rlk4WnNKTEhIOHIxNzF4a3hvaGxUcGhqbjBnd1BEK1d2djJ4UFFmQXUrYzhIVEMxYTFDQkRCaGUrK2NhODFXSE9uQTJFaDBmeDIyOGRyWGFiMG1nVXVuVDVtaG8xU2xPb1VBNWlZdUxNSmw4RlkyYTdKMCtpMmJyMXFHbk16NzU5cC9EMGRLZElrZHpzM0Jsb1VlNmpSeEdVS2xXSTQ4Y3ZVNnhZWHVyVStRUWZuM1lzV3RRZkw2OU0zTDhmUm9jT3Y1TW5UemJUZkV2Tm00K2tldlZTdEdoUjA2SThBQmVYZEJaZDNoSVNES2FBYXYvKzAxeTVjdHVVN2MyYVdiUFdNMnZXZXF2ck5Cb05ZOGEwNDd2dlJ0S2p4elFXTGVxUGkwczY0dUtlWi9STGJ2bnlIYmk0cE9Penowb1FGaGJKNU1sZExMWlp1M1lmSTBZc3h0czdlYi9heEpzejFaUTFNRFkyOGQvNEpNdmlUZXVTZGhWeGRMUkhvMUZNKzFnTEZCOCtEQ2REQnN0VW9JbGxKODNjZC83OGRSd2RqWCszcmwyN3crYk5oL0gxL1lsZHV5YWE3ZnZYWHdjWVAzNkZ4WEpiV1FCZlJrQkFnTFpSbzBiYUJ3OGUyTVhGeGRtRmg0ZnJGRVd4Uy93QkVuL1hZYndSdFFQNkFWK2xvZmhZNEx5cXFtZnM3T3ltSERseTVDQ0FYcTlmOENKMTlNcFRnSzliZG1IMXdpbVUvclFtOVZ0MElqWW1tc20vZENWYnpyeVVyL1lWcFNwVVI2UFZzSHoyT0k0ZjJrWEJqM3c0SFhDQXpnTW4yQ3czcGV4V1NSM2RzNVhadi9VM3ZhN3hkUXRjM0RKUStjdHZ6TGJiOE9jY29wNkUwN0hmYjFZemdTbUtocTliZHFGMHhScmt5RnVJdU5nWWpoL2FaYmFOaTZzNzBWRlBPTHBucTJuc3hhbGorM0RQNkVudS9FVUlQTGpUb3R6U254cXY0L1hMWnJGKzJTeXI3MEdqMGRDdTl4aEc5dmlPYWNONzBQLzNSYVJ6ZGpGZGM0bGpPSktMaVg3SzdOLzZZKy9nU01jQjQ3aDBKaERmWC9zUkdSRk95MjVEVWgyemwveUdLL3pSUThZUDdJaitFK09nL0lBRE85anc1MnpxZk51T3o3OXBrMkpaYVJFUUVLQURsRXFWS21rQlhXaG9xTmJPems1bmIyK3ZqWTZPMW1vMEdsMWNYSnhXbzlIb3RGcXRWbEVVWFVKQ2dsWlJGSjFHbzlFbSsxMm5LSXBXVVJTZHdXRFFLb3FpQmF4L3FWbDZDSnhXRk9XTXY3OS9GOENnMStzdDgwKy9BTGtPL3ZucklMMWJCcm9OTXdaem0xZk5wMWFEVm54YXF3RmxLbjJPZzJNNndrSWY0SkU1RzA0dTZUbXdmYjJ4ZTFQMXVvVGN1NE5iUmsrYmdjOTNuZnJ6U2JVNnJGNHdoZC83dDZQVHdQR1VLR044cVBjbzVDN3VWcEp0dkU0QkFRRmFRRk8wYUZHZG82T2pUcWZUNlRRYWpTNHlNbEtuMVdwMUdvMUdwOUZvZExHeHNUcU5ScU5URk1YMEE5Z2xKQ1RvQUoxR28rbXBxdW9YYVRoa3JLSW81dzBHd3l0OTl5Y1ZGeGZEOGVPN3pKYTV1TGdUSGYyRW8wZTNFaFQwN0R3NXRROTNkMDl5NXk1Q1lLRDVlV0ljazZjUUhIeU9LMWVNa3hyUG16Y1liKy9LUEh4NEowM1oyYVpNMll1RGd4UFhycDBtTUhBSDNicE5ZLy8rZGVqMVZXbmRlaWdsUzM3R25qMnJPWERnTDNyMW1tUDJNT3JDQlgrV0xCbkp3SUZMVFBNTXVidG53c2VuR29VTGw3RTQxcFl0Q3pBWUVxaGF0UWtSRVk4QTBHcDFsQzlmbHcwYmZDbFZxcnBGSzFOTTFsbkRnQUFBSUFCSlJFRlVUQlQrL3R2WnVuVWhUNTlHOHNVWGJhaFFvUjRhalphWW1DaGlZcDRTRXhQRlYxKzFaOEdDb2N5YTFZZEdqWHBRclZvekFPTGo0OWk4ZVI0ZmYxeVRQWHRXMDdyMVVFYVBic21SSTFzcFYrNUx0bTFiUXAwNjdYRndTTWZmZnk4bVc3WThwdm1rNHVLZWQ4bFRWWlhJeUhEeTV5OUJ1blF1WEw1OGdpeFpFaCtPMkE2Y1hWMHo4dDEzL1ltUGo3V2FlT05kOHA4UG1OS2xjN0FJbHE1ZHU4UHk1VHVwWGJzY3BVbzlmL0lmSGg1cFNpaVFxRkFoWTllSXNMQW5OcnR2SlpWYVZyY0NCVDVnMEtBV3pKbGpQZ2pWMWRVSmQzY1huSndjMkxidGViLzNlL2RDT1gvK09qVnFsRTcxMklubXpObUl2LzhGSmt6b2pGYXI0ZmZmVjFDKy9FZG0zZW1TUzk3S3MyclZia2FQWHBxa2ZzNk1IdDJPMXEzSDhNc3ZDeGczcnFNcHNFbmVKUzhvNkM0N2RnVFFva1ZOdnZ5eUhOOStPNVN6WjRQTmtrbzhlZklVWDkvMTFLaFJ5bXlPcHNSMUFIMzZXUDRSL2Zwcnl3a0RxMWMzYittWk83YzNKVXZtSnlySzJJWENXbmUveTVkdm1TWXRUaW9xeWpoeG03UHo4eURucjcvMlU3bHlTYTVjdVVYZnZrMFpQWG9aUFhwTVk5MjZrV1l0VVlsWkI2MGQ3M1Y2TnFkR0FtQTV5NXdWZXIzK1RncXJ3ekhlVlBvcGlyTDFkUXo4RFRpd25UV0xwbEdyWVN2VGVKaFpZM3JqNnU1Qmg3Ni9vdEZxVFNtQVM1YXB4TmJWaTdoMEpoQVhWM2NLZTVlMVdXN2lIRGFwQ1F0OVlQYmF3VEdkeFUzaW5SdlgyTGx4T2VXcTFxWlE4ZWR6ZlVWR2hPT2MzcnlmZUk2OHh1K0lKK0ZoWmplZ3RxeWNhL3RtRjU3ZktDWlBRYng3OHlxemxNYk82VjFwMTJjMFkzNXV6WUpKdjlDeHZ6RkpBRmp2a2hjZUZzcU1VYjBJdm55T2pnTitJNzFiUnZTZlZPWDduMFl3NTdjQnhNZkg4ZjFQSTJ6V2E5T0tlWVRjdldVYUJCOXk5eGErWS91UzVZTmMxR25TbmswcjVsR3FRblV5Wjh2Qm9pbkR1WERhbnpwTlhuNWk2Q1RVWjZtT1gzdTZZNzFlbjlMcWM0cWkrQ1VrSlBnZFAzNzhCSzg1NllOY0IvL09kYUFvQ3JVYXRxSkNqWHE0dUxwemNNY0dnaTZlNGRMWjQ5d0t1bVRxUWxxK2VsMnVYampKb1IwYjhSM2JoNWpvcDdoN1pDWmpwaXg4MC9ZbmkrNTVlUXNWbzlkb1g4NEdIcUp3eWVmZEFXOWN2Y2hIcGF4bkhYdk5ER2ZPbkltRkZQcGNwa0t2MXpkS1lmVnIvKzVQNnNtVE1HYlBUc041c2pMbDg4VCsvK3pkZDN6TjEvL0E4ZGZuWms4RXNXTEdqcFY3RTZOV1NLa3FSWlRTMW02Tkt0K3FhdEdXME5xMWFxdloxcWp0UiswOVNwREVxQjIxQ1VMMnpyM245OGQxcjl6a1pncEJ6L1B4dUEvSlo1elB1U2YzWHAvM1BlZThqN1V0eFl1WHBXalIwc0E1WnN3NGdLMnRQUThmM2diZ3UrOStwMnpaNnVuT0N3OS93TGZmNm1ORnJUYUZaY3ZHNE9YVmtnSUZuczIxYWRDZ0RhRHZoU2xRb0VpNm5udFhWemZDd3U1eStQQW0zbjViMzh0WXJGaFpldlljVFhpNDZaSW45KzlmWjlldTMyblhiZ0FPRGdXTUFSUEEyMjkveE42OXE5aTlld1h2dlBOc2lIUkV4Q05HakdoakhQTHM1RlNJelp2bnNuYnROSktUVGYvc2lxTEMydG9XQjRjQ3JGa3pqYWlvSi9qNURXTG56dVhFeGtiUnNHRTdEaDNhZ0pXVkRVT0d6TVhKeVlWTm0rYmk2RmlJcGswL3dNTENrbWJOT3JOcDB4elVhbDlVS2d1MDJtVGprRHl0TnBuRmk3K2pVNmV2YU5qd2ZhNWRPME9GQ3ZyM1JObzFsOHh0YTlDZ0RiMTZqVWwzM092a1B4OHdwU1dFWVB6NFAzQjJkbURvMEdmL2VadzVFOEtBQWRPWk0rZExQRDNUSjBNb1ZxeVFzY2ZIbkFNSFRqTjA2RnhqNWp0em9xTGk2TjU5UEI0ZTVjenVqNG1KcDFPbjBmVG8wWW91WGZUZjZLNWJkd2lkVHJCLy8ybTZkVXUvU09TSkU1Znc4cXBNZkh3U3k1ZnY0UDMzRzFLL2ZuVisrMjBuLy92ZkxMNy92aHRWcTVhbVg3LzNTVW5STW4zNld0NTdyMEdtaTlobXhNT2pIRU9HZE1MT3pzYWs5eWZ0a0x3NWN6WmhhMnR0VE5EUXJsMGpSbzlld3RLbHczRjB0RU1Jd1pneHk0bVBUMkxvMFBUamxSOCsxSC9RTEZ6NE5XNXVSV25kK2x2ano5dTJIV2ZIamhOTW5mcTVTYzlXV0ZnRTRlRXhWS3JraG91TDA5TnQrakczUllvVU1Dbi8vdjNIM0xnUlN0dTI2YlAxeE1VbFltMXRaZXlkaTRtSlo5dTJBSDcvZlNTTEZ2MkZsWlVsUC8vY24rUEhMNkRWNnN3T1kweTlEZEludzNnRlBBWTJxMVNxOVJFUkVYdnpPclZzeVRMdWZEcHNuSEh5ZE9qZG13VDl2WTlQQm43SDlyVkx1WFh0RW9QOWZ3SGc3ZmFmTUdGb2QyNWV2VURYZnQ5azJnTmlic0hKM0JCQzhNZmM4VGc0T3RPNXo3UEZMVU11bm1INjl3UDRjdXdjS25ta1graTRVSkZpWmhmL05EaDkvQUJ6eHczTmRnOUFkcFNyNUVHbjNrT3dzYlY3T21kRi82ZEttK251Zk5BeER2eTFscmpZS0hvTjhhZE9QUi9qUHUvR0xZbVBqZWFQT2VOeEtacnhhekhrd21tVDl2LzM4amtLRlhHbC8vQlVQUStLUXQybXJTaFJ1anlMZnY2ZUo0OUNNeWp0MWFRb3ltbWRUcmRlVVpUMVFVRkJGMS9rdGVUNzRPVytEN2F2VzRwYjJVbzhETDFOWkhnWUZhclVwRzNYdnBRb3JVL0lFeGNUUmZGUzVXamZiU0J0dXZibDV0VUxSSVkvSnZMSkk4bzhEUWF6bXhyOHlLNU5ITm0xS2QxMkI2Y0NURis1ejh3WnI0d1grdG1mV3FGQ3hUTE5SSGY2OUFIbXpoM0syTEhyTTEwSHlkQnpFUnA2ZzhEQVBkamFtbjRoR1JFUmhxUGp2WFRuUlVZK1c0QlkzNnNqYU51MnJ6RTRNYmg0TVlDN2QwUHc4MHYvdmlwVXFCamUzaTNadTNjVnpadDNNYjR2RGIxTnFldTRhTkYzbENwVmtSWXRQazVYanJOellWcTE2c0htemZPb1VrVmpuSWRVc0dCUlk2cDFKNmRDMk5rNUdoOGhJYWZadkhrZVU2YnNOQzVxYTdCNjlSUU9IOTVJa3laKzdOeTVuSGZlNldHeWVLNlRrd3UzYjE5bTkrN2Y2ZE5uSE1uSmljVEZSZUhwMlp6ZHUvL2d5SkZOdlBWV1c0UVF4b0RKMHRLYWV2VmFzMmZQSDlTcTFaZ3JWd0x4OWRVblhFbjlkMHlicmZCTklnT21OUDc4Y3o5QlFWZVpQbjJnU1c5U3pacnVlSGlVWS9qd2hheGFOY3A0MDUyWG5KM3QrZjc3akJlWmRIUzBvMzU5RHhZdTNFS2JOZzJJalUxZzllcTlWSzc4Yk14dmZIeWlzVmZqbjMrdU0yREFOQll1SElxYm15dUxGMjlEbzZsQ3ZYclZtRFZyTUFNR1RHZlNwRlg4OHNzZ1ltUDFuUkUzYno3Z3E2LzB3K3BjWFF2bStEbWt6cGFYa0pDRXRiV2x5YnlobzBmL1lkKytJQVlOOGpObXN4c3lwQlBkdW8xajhPQlpUSjA2Z0Rsek5uSHc0R25telBreVhTcHgwUGNBQWxTdFdzYlkwMU80c0RQRmloV2llL2QzT0hUb0RKTW5yMkw4K004QStPMjNuYXhZc1FlMXVoS3paajBibTMvenB2NW16czJ0cUVuNXExZnIvME5yMmpSOTFwcVltSGlUNFkxcjF1eW5kbTEzazhWNFhWeWNhZDI2Zm9iSk50TE8yY29zMEg1WmhCQVBnQTNBK2dJRkNoeDhrWXNYdWhRcHhzWFRBZncyNjBkQzc5emcvbTM5Sk50MVM2WlR0bUkxeWxXdVlUeTJaSm55RkhBcFFsVDRFOVJ2cGMvRW1GcHVoeUtsdFgvcm4xejlKNGlCUDB3MytSYmR2V3BOeWxYMllPSGs0WXo2WlJWT0JWeXl2TmJMa0RwTFdGSml3dE52MVUxdnFQVUxpVG96WU9RVUtsYXZrNjZNSnEwNkVoY1RqZnF0NW1iVGdBdWg0OXFsTXlZOVJuV2J0c0tya1g1OWticzM5ZXU5MnRycTN4dWxLMVRCZjg0YUh0eTltYTZzVjQwUTRvU2lLT3NVUmRud01oZXVsZStEdkpYWit5QStOb1lEZjYybHBWODMybjA4QU5BSFA0ZDJaSjYzNEl0Uk0yaWRhbWpwMkhrWkh4L3g1Qkh6eG4rTm5aMERnOGZNU2plMENqQ2JvajIvdmN6UC9oY2hxMkZlYytZTXliSU1SVkVZTkdnbVJZcVVTcmVRN0k0ZHl5bFJvancxYXBoUGQ5NnlaVGVPSDk5R2NQQStrN1dURElRUUxGM3F6K1BIOS9udXV6K01QVjlwRjVKdDBxUWp3Y0VIbURYclM3NzZhajZsU3VubmdiWnJOd0FoQkJzM3pzYlJzU0IxNnZnQUdIdXdDaFFvUWtwS01rdVdqS0orL2RaVXIxNmZMbDJHMGJKbGQxeGNpdEdpeFNlMGJObWR4NDlOZzhZTkcyYVJuSnpFL1BtbTY2aFpXbHJ4MTErTHFWMjdDUURXcVJhM2Z1ZWRIaHc1c29scDAvcGpiKzlFOWVyMXM3ME9FOENjT2NjeW5WLzdxcE1CVXlxWEw5OWk1c3gxZE9qUW1DWk5URytXVlNxRnNXTjcwN256R0VhTldzS3NXWVB6ZENLeFFlb2hnSUF4QWNTaFEyZlp1Zk1FbHk3ZHdzSEJqdDkvMzhXNWM5Y3BYdHlGamgyYnNtMWJBRHFkamxhdHZtSHQyakc0dWhaazkrNVRGQzdzaktkbkpSNDlNczFnVXJ0MlJjYVAvNHlRa0x1b1ZDbzJiejdLeG8ySFdicjBXejc2NkNlR0Radkhva1hEbml0N1cxeGNnc244b1BEd2FNYU9YVTdGaXFYNCtPTm5IeXoyOWpiTW1mTWwvZnBOcFUyYkVXaTFPaVpQN28rM3Qva2hncWRQaCtEbVZ0UmtXSnlCaFlXS0tWTUc4T21uVStqYWRTd3hNZkc0dWhaaTJMQXV2UHV1NlpqaXdNQXJGQ2pnUU1tU2hWTnR1OHlxVlh0cDBxUTI1Y3VYU0ZkK1ZGUXNUazdQQXFhU0pZdlFvSUg1dGJiYXQyOUUrL2JQc3VnWWhqRytDZ0ZTYWlrcEtUOVZxVkpsNE5PaGZDOWNURlFFTzlZdG8zU0ZLcmhYclVVdDc4WnNXRDZMbVg4ZU5MblJUMHBNWU42NHI0bUxpY2JCeVpuZlovL0V3QittcFFzR0RISXo0VDJ0Vy85ZVp0M1NtVFIrcHdPMTZ6WXgyYWNvS25vUEdjdVlMenF6Wk5vb0J2dlBlaUdmQWM4aklUN09iSWF1RXFYTE0yYnV1a3pybTluaW9yZi92VUo4YkF4VmE1a08vUTA0c0owL2YvMFpnSnJlalNoWStOa1hCNjlhMjVnamhDZ1hIQnljTDFHZGZCKzhPR25mQjhmMmJTVWxPWm5HTFUwVExXVVdYSnJyVGNybzJNdG5UN0ZzK21pRVRrZkVrMGZNK1hFSWI3ZjdtTGZlZmg4YjI5d3RtZkV5dk96UC92eVFuU0Y1QUVXS3BCK0NIeEp5aG9zWEEralZhMHlHcjNFM3Q4cFVyRmlIZmZ0V213MllObTZjemRtemgvanl5emtVTFZvcVhTQmhtR2ZsNXplSWdRT25NV2xTTDNidVhFN3YzdnJzdmlrcHlmejIyMWdDQW5iUXFaUDU0RStyVFNZNU9aR1pNNy9BMS9jai9Qd0c0ZUtpVDBUV3RtMC9zK2Y0K1EyaVVhUDJ1TGdVeDhIQkdRZUhBdGpaT1JFUjhaQmR1MzQzWnZpenRuNzJQbkp4S1lhZjN5RCsvUE5uZkgyN1ltRmh5WXdaQjB6S2ZmandGdVBIZDArM0hUSlBSdlE2a0FIVFUxZXYzbUhJa0RtNHVSVmw4T0NPUkVmSGtaQ1FaSHpFeHljUkg1OUFvMFkxMmJYckpDdFg3alc1Nlg5Um9xUDF3NGFuVFZ0RHc0WTFXYlBHbjhqSUdINzdiUmRuejE1aitmSVJuRHVuLzJZeUlTR1ptSmg0ckt3c1NFNU9ZZHUyQUZxM3JvZEs5U3g5cGs3M2JQa1FINTg2K1Bqb3YyMitkdTBlaFFzNzQrenN3TVNKZmVuVFp6TFRwcTNsMjIvMTM5cE5tTERDWk01U2RvU0dQakhPMTBsS1N1SHJyK2NSRzV2QWdnVkRUUUt4aUlnWXRtNDlSbVJrTEphV0ZpUW1Kck43OXluS2xDbEdoUXFtUVV0S2lwWjkrNEpvMWl6OVVCQWhCUC84YzUzSGo2Tll0R2dZMzN5emdORFFKN1JwOHhiZTNsV01jNGowOVVsbXo1NUFHamV1Wld5YjQ4Y3ZNR3pZZkFvV2RHVGt5UFRkNXFCL25iaTRQUHUydFZXcnVtYVBlNTJjUFh2Mnp0bXpaMS9hOVZ4TGxtSHFIM3VNdjRmZXVjR0c1Yk5NYmdDZmhEMWcvdmhoM0xseGxRRWpmOGJHMXBZWlB3eGsrY3l4ZEIvMGc5bHZhZ2Y3LzBLUll1bi8wMHZyM01ranJGMlNmbHo4blJ0WG1mUGpFSW9XZDZOano4SEV4VWFUbEpqdzdKRVFUMEpDUERXOUduSHk4QzcyL3Q5SzNtNW4vbldTRjFiTW5XQXlWeU03bmp3S3pYQ2llblp2YXJWYUxVcWFSUjR2QkIvSDN0R1pVdVVxbVdUSmE5aWlIZFU5NjJGcGFVMlI0bG0zL2FzbXY0SWxrTytEN0hyZTk0RVFnZ1BiMWxKZFhUL1RJYWM1SllTT0M4RUI3TnV5aW5Pbmp1Sld2akpEZnBxSFNtWEI5blZMV2J0NE9wdFh6TWVuZFNkODMrK0tVNEgwNnpIbXQ1ZjkyZis2MmJoeE5rV0xscUpldlhlTjI1NmxLSC8yR2Rtc1dXZCsvWFVrb2FFM0tWN2NkRHBEM2JxdHFGT25LUlVxMUFLZURWL0xhT2phdDk4dXhkbFozMnNiRmZXRStmT0hjZWZPRmI3NFlucUdhY3h0Yk96cDEyOFMrL2YveWRxMTB3a0pPVTIvZmhNcFhEampOVVZMbDY1QzZkTHBzL082dUJTblM1ZGhYTDJxVDBxbVgvVDNtZXZYLzhIUzBvcURCL1ZESlpzMDZXanlmNHV0clg1a2xyMzlhNzBHbjFreVlFS2ZFYTFidC9Fa0ordDdvcHMxKzlMc2NkYldsamc0MkZHZ2dBT3paMitnZnYzcW1TNXlteGVjbk95b1hic2lmZnE4UzhPR05VbEtTbUhwMHUwY08zYWU2ZE1INHU1ZWtzdVhieEVXRnNtUkkyZHhjcktuVUNFbi92cnJPT0hoMGNaMXBRb1dkTVRHeG9xLy9qcU9xMnRCTEZMOVIzdi8vbVAyN2RNdjhBcFFvMFo1aGcvL2lLcFZ5eGlQNmRldnJVbGlpVjI3VHBwa3pkdStQWUFqUjg3aDQxT0hzbVdMOCtoUk9ILyt1UitOUnI4Z29MLy9VczZlL1pkSmsvcFNybHh4WW1NVE9IcjBITHQzQjNMNDhGbHNiYTM1NUpNV2RPL2VrcU5ILzJIR2pIVjA2alFhVDg5S3ZQMjJocnAxcTFHK2ZIRTJiRGpFa3lmUnRHK3ZmMTZHVEhkejUyN2l6SmxyaElWRjhzRUhUZkh4cWNPaVJWK3paczBCbGl6WnhxcFYrcUdMZGVwVTVMMzNHbkQ2ZEFnUkVUSDQrVFVoSlVYTHI3OXVaY21TYmJpNE9ETm56cGNVTFZxUXFLaFlmdjMxTDF4Y25MQzF0U1lrNUM1QlFWZnAzei9yaEhLLy83NkxHVFBXbWQybjBhU2ZDSC9peFB3TUY5VjlFeVVteEtOU3FiQzBzdUwyOVN2R0pBVkM2UGg3enhiV0xwNk95c0tDTDhmT3BuSU4vVGR5L1VkT1ljSEViM244OEI0OS9qYzYzVTFoa1dLbE12d0crTkxaa3pnNUYwSmxvZUxhcFRNNE9wc09ONDBLZjh6NElkMUllVHBaL011dTZkZEhBLzBrY2p0N0J4eWNDckJoK1d5cWU5YlB5eFRhSnRwKzFNODR2d1hnNU9GZEp0bkNBZzVzNTl6Skk5UnA0RVB4VW1VSmYveUkvVnYvTkxaWGR2MTcrUndoRjA1alorOUlYRXdVOTI2RzRLRnVZSExNMlpPSHFWaXR0c2wvakY5MjhjbmRFNU9NNVBzZ2E4LzdQamgzNmdpaGQyN3cvc2ZwMXhiTVNXK2NFSUlIOTI1eC9mSTVMcDA5eVQrbmpoSWRHVTdCd3E1MDZUc01uOWFkakFGczkwRS8wTFpyWDNhc1g4NnVqYit6ZTlNZk5INm5BeTA3ZE12VG9FMkNxMWVEc2JhMjRkS2xVeWE5SVFianhtVTh6U0VyZmZyOFJIaDRLSEZ4MFlTRzNzVGUzcEVyVjRJQVRKSkRxTlcrL085L3M5SUZTd0J1YnVubnZHZW1jR0g5bDhSWHJnVHk2Njhqc2JOelpNU0kzeWhSb2p5aG9UZUlqNC9GeHNhV2l4Y0RqTUdKUWJObUgxSzJiSFhtengvR1R6OTl6RmRmelRjYkZLWDErUEY5Z29MMjR1aFlFQnNiTzVLU0V0aXpad1gyOWs0VUwxN2VlTnpod3hzNWVYSVhRNGJNNGRxMXM2eGVQWVhkdTFkUXQrNDdsQzlmRXhlWFlsaGIyekpod2hZZVA3NlBFRHAwT2gxYWJRcGFiVEphclRaYml3Ni9xbVRBaEg3K3k2ZWZ2a2Q4ZkNJbFNoU21ZRUhIcHd1UzJ1UGtaSWVqb3owT0RyYkc5T0lQSDBiUXNlTW81czdkeE5TcG4yZFIrdk5ScVZRc1hqek1lS015ZXZSU1RwMjZiSko4UXFPcFFsTFNCa2FPWEVUUG52bzgvcDZlbFJnKy9DTmpRZ0ZyYTB1KythWXJjK1pzWlB2MkFKTnIyTnZiMExScEhUcDM5akZ1UzcyQUwram41YVJPVHBDNmx3V2dXREVYZHV3NHdZNGR6K1kvMUtoUm5zR0QvUUQ5V2xCdnZWV0Q1czNWekp5NW5wVXI5NUNTb3FWOCtSSU1IdXhIKy9hTmpPbTFtelh6cEhIaldtemRlb3pmZjkvRmxDbXJzYlcxWnZIaWIzajhPSW9tVFdvYmsxSVkxbks2ZE9rMjdkczNva1VMTDJOMk81VktSWmN1emZIemE4eUJBNmZadi8vMDAzbGQ3WmcwYVNYMTYxZW5kbTEzQmcrZXhkR2o1OUJvS3ZQVFQ1OGE1MjQ1T3RxeGZ2MUJZL0lLbFVwRjgrWnFzOGsxMG1yWHJpR05HOWZLOGppRC8xS3dCUG9oTWl2blRUVCtidmlHZXR1YUpXeitZeDQxdlJyU2JkQVBGSFI1TnIrc2xuZGp2cG0wbUYrbmpDVGd3SGJlKy9EVGJGOXZ6YUpwM0xtdVgveXpzR3NKUGg1Z3VxQ3djNkhDdk5mbFV4SVQ0aW5zV2dKSHA0STRPRGxqNytpTW5ZTVQ5ZzZPMk5vNUdKTWJSRHgreUtnQkhkbjArMXcrLzI1cXV1dmxCZWVDTGlZM3ZzNEZUZWVLdUJRcHhvbERPemh4YUlkeFcva3FOZkRybGJOSi85R1I0YXhiOGl6VmZZblNGZkJwL1N3cm1VNnJ4Y0xTMHBnbHpiRkFvVXpuY3FRVzl1QnVuaVVoZUJQSjkwSFdudmQ5Y0hUM1p1d2RuS2hUcnlscFpkWWJsemFZU2twTVlPR2s0ZHk1ZmdWYmV3ZHFxTitpYnROVzFQSnViTGFucjFDUlluVHQ5dzN2ZE96QjFsVUxPYkJ0TFk3T0JXblQ1Yk5zUDNjcGF4czN6aVlrUkwra2l5RlRYV3I5KzArbVpNbjB3WHhVMUdOKy9qbnpMSjR1THNWd2NTbkdvMGQzbVRLbEQwSUlMQ3dzOGZaK2gwcVZubzF5c2JDd3hNUEQvQnluM0xLM2Q2Sm16VVo4K09GUVkwS0hjK2VPR0xNRzJ0cmEwNkhERituT3ExQ2hKdDkvdjRLREI5ZFJxbFRtNjI4YVdGblpwTXRHNk9KU25KNDkvYkcwMUkvTXVYWHJNbi84TVo0T0hRWlN0V3BkcWxhdFMvMzZyVGw4ZUJNWExoeG4vLzQxSkNURVBoM0ZKTXl1ajFlL2ZtdDY5LzR4Sjgzd1NubTFCaDdua0ZxdEZwQS9rK1lEQXk5VHJWclpiSytoRXhyNmhKTW5MOUdzbVdlNk5aSE0rZnZ2ODNoNlZreTNRR3BDUWhLeHNRbG1reUc4S1BmdVBhWmdRWWNzbjJ0S2lwYjQrRVNTazdYWTJscGxlUHlqUnhHc1hyMFBYMTlObHRuNGhCQUVCVjBoSlVWTHZYclYwZWtFRVJFeEprazN6cHk1UnMyYUZVeVNTMlRsN3Qwd1VsSzBsQzFiakR0M0huSHExR1hhdFd0b2R0aFNTb3FXbEJRdFZsYVdtUVkyaHJXYnNsckw1a1V3OUZvRkJRVzk5UGUwNFgyWVdXYXN0SktUa29pSkNrZW4wMkZyNTJDY1ZDNkVqbXNYejVwTlRHQ1FsSmlBeXNMQytFRU8rcVFEeFVxVk1kbVdsazZuUTFISWNPNUhUbDArRjBqWml0V3d0Y3RlbXZnbmowSzVkUFlrbnZXYkdkTkZaK1R4dzNzNE9CWE1zbXh0U2dxSmlmRm9VNUt4c3JaTmQzeHlVaUtoZDI1UXJGUlpzM09iREhRNkhUcWRmaWlldWJWMlhqYkQvSkg4ZUQxblYyNWU5Mm5KOThHTGZ4OGtKU1p3OVo4Z1BEU21ON1FibHMraVJmdFBNaHdxdDJINUxON3liV3NTckQxNUZFcDQyQVBLVmZMSThmdmtVZWhkQ2hVdWFqYmxmM2E5YXU4TDQzdmdCV1JFZS9Ja2xFdVhUdUxwMmN3a3cxdGFjWEhSSkNURVltTmpqNFBEcy91aXBLUUVMbDA2U2FWS25tYlBUMDVPNHVMRkFHclVhR2p5ZjdaV20wSkV4RU96dzluU0xsS2JtWlNVSk83ZnY1NWhEMDl5Y2hMMzdvV1luVitWRloxT2wrUDdEQ0YweE1mSFpqaFVMams1a2FTa1JIUzZGQ3d0cmRPMW1XRnhYY01hVGRtL3JrQWZRT21IaGVkMnZxTmg3bGQrdnZaZmlUZGRidVZud0NSSnI1TFhMV0NTcE15OGFqZUc1c2pYdmZTeXZXcnZpeGNaTUVsU2FxOUN3UFRmR2dja1NaSWtTWklrU1pLVUE2OTd3QlFHR05jUWtxVC9vcGlZZU1PUFlmbFpEMG1TSkVtU3BEZlI2eDR3WFFDNGN1VjJmdGREa3ZKTnF0Zi8rZnlzaHlSSmtpUkowcHZvdFE2WUZFWDVIV0RpeEpVRUJWMUovVTI3SkwzeFltTGlDUXE2d3FSSnF3QVFRdnllVDFWSkFYMDJOVWw2WHFsZVJ5bjVXWTlzQ0FOSWlJdk43M3BJL3dIeGNUR0dIK1ZJZ2hmZzJmcEtrbVJlL3FkRGVnNkJnWUZMMUdwMXU1Q1F1MjArKyt6bi9LNk9KT1duTGNIQndVdnk2ZHBYZ1dxUjRXRVVLbElzbjZvZ3ZTa2l3NDMzZzFmeXN4N1pjQUZvY3Z2NkZTcDVwRjlJVzVMeTB1MS9qVytILytSSWd1dlgvMkh0Mm1sMDdQZy8zTjFybSt4TFNJamw1NS83MHJwMWI5UnEzeHlYdldyVkpHN2N1TUR3NFV0em5UM3l6cDJyYk5nd2kvYnRCMUttVE5ackg2V1dtQmpIclZ1WHVYbnpJbTV1bGFoYTFUdnJrMTRSRnk4R2NPVElKajc3TEdlTFM3K09YdXVBQ2RBRkJRVzE4L1QwN0tVb1NqZkFBeWlTMzVXU3BKY2tERGd2aFBnOU9EaDRLWkIrNFlPWFFGR1VrMEtJYW4vdjNaS2pOV0VreVp5Lzkrb1h4RllVNVZRK1Z5VlRpcUw4TG9Sb3NuTGVSTHIyLzViU0ZTcGpaNTk1bW14SnlxbjR1Qmh1LzN1RlZmTW5BZms2a2lCZkhUMzZmOXk4ZVJGWDF6THA5cDA5ZTVoYnR5N2g3Snk3Mjc5eTVUell2MzhOaHc5dnBFbVQ3Qzltbk5xWk13ZTVjT0U0UFhxTXl2TFl3TUE5WEx4NGdyQ3dPeng2ZElld01QMGlyNFVMbDZCWnN3OXpIREFaTXNqbFJ1L2VQMUsvZm10T250ekpyNytPelBDNHp6NGJiemFsK01PSHR6bDVjcGNNbUY0VHV1RGc0TVhBNHZ5dWlDVDlGK2wwdWxFcWxhclQ1ai9tMlYwK2V3cTM4cFhramFPVVk0WWJ3OHZuVHFFb1NweE9wOHY2emlNZkdVWTQzTDBaMHVibkVYSXhVdW1seU0rUkJQa21JU0dPZ0lEdHZQWFcremc1cFY4M0t5QmdHMFdMbHFKa3lRckV4VVdiN0xPMWRjaHl6YUw2OWQvajBLRU5SRWVIWjFtWCtQZ1lJaVBUajRvOGRXbzM3dTYxaUkrUElUNCt4c3laVUtCQUVlUDZSbHB0Q3U3dWRYQnhLY0dqUjV1WU1lT0FjWTJreDQvdk1XSkUyd3pyOFBISEkyamE5QU9UYlczYjlzUGJ1Mlc2WTZkTkc0Q0hSMzNlZWFlSDJiSUtGaXhxOHZ2WXNla1hKUjgxNmxrUUdSSnltc21UK3pCaHdoYXphMVc5eWQ2RWdFbVNwSHdVSEJ4ODA4dkxxN1VRWXRHbHN5ZmRMNTA5bWQ5VmtsNXZJVHFkN3RQZzRPQ2IrVjJSTE1nUkR0TEw4RXFNSk1ndnFYdFBEaDVjeDhHRDY0eS9MMXdZU0hqNEE4NmZQNFpPcCtQTEwzM1NuVDk4K0RJcVZLaVpyVjZZYTlmT3NIbnpQTFA3N093Y21UbnpJTUhCKzFtMnpEL0RNbElIRjJuMTdPblBXMisxUmFONUc0M21iUUJPbnR6SmtTT2J6QzRvMjczN0QxU3NhTHA0ZFVibE96dTdVTHg0T1pOdG9hRTNpWWg0eU50dmY1SnVYMGFLRnkrSFRxZGw3ZHJwTkd6WURqZTNTdGs2Nzc5QUJreVNKRDIzVTZkT0hXalFvRUhONU9Ua2VqcWR6Z01vbXVWSmJ4QWhoSStpS0UyRkVBY1ZSVG1RMy9WNVRUMVNxVlRucmF5c0FvNGRPL2E2WlBDUkl4eHlTSzFXK3dPajRkVlpnRlY2dGIzN2JpL1U2dWJHMzRPQzlyRjkrMUlBZHU5ZWdZTkRBWVlPWFlCS1pXRThKakl5aktsVCsyRnBhUVdrN3ptNWVmTWlpeGQvVDQ4ZW8zRjNyNVZsSGRMMlV1VjBzZDdjREpzclZNZzEyNEdPUVdqb2pYUkIxWmd4bmMwZW05RnowR3ExN04yN2lrcVYxREpnU2tVR1RKSWs1WW1uTjdrSG5qNytVNTdlQkRaVkZPVkFVRkNRZno1WFI1SWs2WTNoNGxLY3NtV3JHMysvY2VNQ29BK0tEaC9lUUt0V1BTbFowdDNrSEVPZ1pHR2gvemR0NFBIa3lRTUFTcFFvbCtPZzVIbjE3KytOVHFjejJaWTZvSm93WWN0elg4UGMwRHFEc0xDNy9QTEw0QXozQzZHdlcxWkRHZjlyWk1Ba1NaSWtTWklrdlZZT0hWcVBwYVUxdnI1ZDArM1RhdldyRWxoYW1yL05UVXlNQThEYTJ1NjU2cENTa2t4WTJOME05NXNMeHZ6OTEyRVlXVGw3OXBjOGZIZzcwd0FuTjU0bkNEUUVjNmw3N0NRWk1FbVNKRW1TSkVtdm1UWnQrcUxSdk0yMmJVdW9YcjBlVmF2V05lNHpyS3RrYVdsdDl0eUVCUDM2YVdQSGRzbjBHZzBhdEtGWHJ6RVo3ZzhMdTV2cHZDVnp3OTZLRnk4THdNMmJGM2o0VUwvd2ZMRmlaWXdwelI4L3ZwZHBuY3hSRk5QUnJjK1RPUzhsSlFuSXVPMytxMlRBSkVtU0pFbVNKTDJTb3FLZUVCcDZ3K1QvOWlVeUFBQWdBRWxFUVZSMzBBY0p4WXVYNStiTml4dzh1STRSSTM0ekJpT0dIaVlySy9NMy9SRVJqMUFVRmFOSHI4NndKMlhjdUUrTVdlMnlrall3eWlwTk44Q09IY3RScVZUb2REckdqKy9PSjU5OFI5bXkxYkoxUFFQRDg3U3dNTDJkLyttblRSbWVFeFoybHhrekJtYTRQeWtwQVFCYjIrZnJmWHZUeUlCSmtpUkpraVJKZWlWdDJiS0FMVnNXbU4yblVxbm8yM2NpNDhaOXdwdzVReGc1OGpmczdCeEpUazRHbnMxbFN1disvZXNVS3VTYWJ1NlRnUkNDcEtURWJBZE1PWFhuemhXQ2d2YWlWdnNTR0xnSE43Zkt6Smd4a0crL1hZcVZsZms2bTVPY3JPOE5zckt5eWJPNnhjVkZBV0JubHo1ejMzK1pESmdrU1pJa1NaS2tWMUxhZFljT0hsekhpaFhQRmtwMWNIQ21iOThKVEp6WWkyWEwvQmt3NEdlMFdrUEFsTDZIU1FqQmxTdW5LRisrWm9iWFRFeU1Rd2lkMlhUZmVXSFZxc2tVTDE0ZVQ4OW1CQWJ1NFpOUFJ2THc0UzNtengvR0YxOU16M1k1OGZINmRhZlNCbmJmZjk4KzEzVUxEMzhFcEYrajZiOU9Ca3lTSkVtU0pFblNhNnRjT1E4NmRScUNqWTBkUWdpU2t4TUI4MFB5cmx3SjVNbVRCN1JyOTNtRzVjWEc2bnRaSEIwTFp1djZxWWNNZ243SVgwWU9IbHpIMWF2QkRCdzRuYVFrL1FvS0ZoYVc5T3MzaVZ1M0xxV2JqNVFadzNXY25Rc0RVS1JJU2I3NzduZTBXaTNseWxWSHA5UHkrZWNOK09TVDcyalVxQjMzNzkvQTJkbUZpSWlIR1paNTQ4WjViRzN0TXh6TytGOGxBeVpKa2lSSmtpVHB0Wlk2VzE1U1VnS1dsdGJHUkFxcGJkMzZLL2Iyemlack82VVZFeE1CWkQ5Z3lpenhRMnBDNk5pMGFRNTE2dmhRdTNZVFRwN2NhZHpuN0Z5WUdqVWE1aWpwdzkyN0lRQVVMZW9HNkh2VUFnUDNzbmZ2S2laTjJtYnNJVk9wVkNRbEpUSnRXajlLbDY3TUYxL01OQ21uV3JWNmZQUE5Zb1FRbkRxMW00U0VPS1pQLzV5QkE2Znh6VGVMalZuM3JLM3RLRm5TM1ppdS9iOUVCa3lTSkVtU0pFblNHeU1oSVE1cmE5dDAyNDhjMmNUbHk2ZG8zMzRnTmpiMkdaNGZGZlVZQUNlblF0bTZYbllYc2xVVUZVMmFkTVRYOTZNc2owMUpTVEhPVWNySWhRdkhLVkdpZ2pFd09uUG1JRHQzTHVmOTkvdmo2RmpRbUMwUXdOYldudTdkZjJEZXZLOVp0T2c3K3ZXYmFBd29IUjBMVXJGaUhZNGUvVC91My8rWFZxMTZzbWZQU2laTjZzMy8vamZIR0RpV0tWTUZmLzgxMlhxdWJ4b1pNRW1TSkVtU0pFbXZwQlVySnBqTVdjcU9KMDlDMDgwL3VubzFtSlVySitIbVZvbVdMYnRsZXY2MWEyY0FLRnk0UktiSHVicVdadEtrYlRtcVc0Y09YMlRydURsemhtUzZQem82bkRObkR0S3laWGNBYnQyNnpPTEYzMU81c3BwMzMrME42T2RycFZhN2RsTSsrZVE3ZnZ2dFIvNzhjeXBkdWd3ejdnc0pPY1BxMVpQUmFON0d6MjhRSGg0Tm1ETm5DSk1uOSthcnIrYmo2bG82WFIxU0IyUnZPaGt3U1pJa1NaSWtTYStrdG0zNzRlM2Qwdmo3eVpPN1RMTG1CUVJzNTl5NUk5U3A0MFB4NG1VSkQzL0UvdjEvVXJueXM3V0l6cDQ5ek1LRnc3R3pjK1R6ejZlYVpNL2J1M2NWVDU2RVVxQkFFV3h0SFFnUGY4Q3VYWDlRb1VJdG5KeGNNcTJiU21WQm9VTEYwbTNYYWxPNGZEa1FXMXQ3NDFwTHRyWU9PWHJldlhxTm9YSmx0Y20yRVNQYUduLys2NjlGQ0NGbzNOaVBPM2V1TW5QbUZ6ZzRGS0J2MzBsY3VuUVNlTGFtVStwck4yclVuanQzcnJKdjMycktsNjlCM2JxdE9IeDRBMy8rK1RNbFMxYWtaOC9SQUZTcDRzWC8vamVibVRPL1lPclVmb3dkdTU3bzZDZGN2bnpxYVpJSmhiLy8zdkxDRW1POGFtVEFKRW1TSkVtU0pMMlNuSjFkakhOb0RMK241dUpTakJNbmRuRGl4QTdqdHZMbGErRG5OeGlBUjQvdU1HL2UxeFFvVUlRdnY1eExrU0tsVE02UGk0dGkzNzdWeGpXTkZFV2hmUG1hOU9uelk2N3JiR0ZoeWNLRjN4SVhwODlpVjdLa085V3IxOHZXdVhaMmpyUnExWk1LRldwU3VIQkprMzJ0V3ZXa1RKbXFBSVNHWHNmSHB6TXVMc1Y0OGlTVVlzWEswSzNiOXpnNUZlTDQ4YTBjUDY3ditTcGN1RVM2YTNmdS9CWFcxcmJVcnQyRVE0ZldzMkxGQkx5OVc5SzkreWhzYko2dHYrVHVYcHZCZzJjVEVmRVFHeHM3bmp4SlpQbnlzY2I5S3BVRkhUc096bmtEdllheW40cERrcVRYVXAwNmRkcXBWQ3JQL0s3SG0wd0k0YU1vU2xNaHhFRkZVUTdrZDMwa0VFSWNDUTRPM3BQZjlaQk1xZFZxZjJBMFFGQlFrTHdIZVkycDFXb0IyWisva3h1UEg5L0R3YUVndHJZWnp6Y0NmWTlPWW1JOFdtMHlWbGEyNlk0L2QrNG9GU3JVd01HaFFJWmxwS1FrazVLU2hJV0ZWWVlaNHVMaW9na1BmMGlwVXViWGIwck5VQjlRTXV5RlNVNU9KQ1ltd213dlZWWmlZaUt3dExRMjJ6YXhzWkhFeGtZaWhLQnc0WklacmtjRm9OUHBDQWtKTnVtUnk0Z1FPc0xESDZMVGFWRVVCVWZIZ3BuT0Jjc3JmZnZxNjVhZm54bXloMG1TM25BcWxXb2Q4cjMrUWhuU3dDcUswaFJvbXIrMWtjRDRONUUzNUpMMDRxUUFsanFkRnBYSzRvVmNJRzBQUzBZc0xDd3pIUnBXczJiRExNdXd0TFRLTkxBQXNMZDN5dllRTkgxUGpWMm14MWhaMmVRcVdJTE1NL2c1T0JUSU5EaE1UYVZTWlN0WUFuM1NDaGVYNHRrNk5xK2ttaWVWOGxJdm5JYThpWktrTjUvaGZUNG1YMnZ4WmhzTm9DaktLaUhFbGZ5dWpLVC9lMGlTOUVKZEJhcEZSb2JsK3FaZmtySVNHUmxtK0RGZi8yK1ZBWk1rL1VjRUJRWDU1M2NkM2xScXRYbzBRR0JnWU5hNVlxVVh6dkQza0o2ZnA2Zm5ma1ZSZkY1RTJZWWhYYStJS1VGQlFkL2tkeVZlSjRxaW5CUkNWUHY3N3kyODk5Nm4rVjBkNlEzMTk5OWJBRkFVNVZSKzFrTUdUSklrU1pJa21mV0NnaVhCcXpkY2NoZ2dBNlljME9sMG8xUXFWYWZObStmWlhiNThDamUzU2srenAwblM4NHVQaitIMjdTdGN2bndLUlZIaWREcmRxUHlzand5WUpFbVNKRW5LMUp1YW9NSEx5OHRIcDlQdEJ3N21kMTFlTjhIQndUZTl2THhhQ3lFV1hicDAwdDJReWxxUzhsaUlUcWY3TkRnNCtHWitWa0lHVEpJa1NaSWtTVktPblRwMTZrQ0RCZzFxSmljbjE5UHBkQjVBMGZ5dWsvVEdlS1JTcWM1YldWa0ZIRHQyTEQ2L0t5TURKa21TSkVtU0pDbFhudDdNSG5qNmtLUTNraXEvS3lCSmtpUkpraVJKa3ZTcWtnR1RKRW1TSkVtU0pFbFNCbVRBSkVtU0pFbVNKRW1TbEFFWk1FbVNKRW1TSkVtU0pHVkFCa3lTSkVtU0pFbVNKRWtaa0FHVEpFbVNKRW1TSkVsU0JtVEFKRW1TSkVtU0pFbVNsQUVaTUVtU0pFbVNKRW1TSkdWQUJreVNKRW1TSkVtU0pFa1pzTXp2Q2tpU0pMMEJ4dVIzQlNSSmtpUkplakZrd0NSSkw1R0hoNGVqalkxTkQwVlJXZ2doUElFaWdQM0x1TFphclJZditCSnhRSmlpS01GQ2lOMkppWW5MejU4L0gvT0NyMmtpUDlzWFFLMVdqMzZCeGV1QWNPQW04TGNRWW5sd2NQQ3BGM2c5U1pJa1NaS1FBWk1rdlJRYWphYUlUcWNiQkh3QnVBanhvbU9YZkdFUGxCRkNsQUhhV1Z0YmoxV3IxYk1VUlprZEdCZ1k5aUl2L0I5cFh4VlErT2xEclNqS0YycTFlcTlLcFpwMDZ0U3BQY0FiK2FRbFNaSWtLYi9KZ0VtU1hyQTZkZXA0Q3lHMktvcmlDdEN3WVVQZWUrODlQRHc4S0Z5NE1MYTJ0aWlLa3QvVmZDNUNDQklTRW5qOCtESG56NS9ucjcvKzR1alJveTdBYUtDL3A2ZG5teGZWRy9KZmFGOEFyVlpMVkZRVU4yL2VKQ0FnZ0xWcjF4SWVIdTZyMCtsOE5Sck5mQ2NucDBFSERoeEl5WU5MS1o2ZW5zMFZSZmtZcUFlVUFncmtRYmt2M1V2b1ZjME5MUkF1aFBoWHBWSWRBWDROREF5OGxOK1ZraVJKa2pMMit0OUZTTklyVEtQUnRBZFdDU0ZzbXpadFNyOSsvYWhTcFVwK1YrdWx1SHo1TWdzV0xPRGd3WU1vaXBLZzFXcTduRDU5ZW5OZVh1Ty8zTDRKQ1FsczNyeVpCUXNXRUJrWkNiRER5c3JxdzRDQWdLaGNGcWw0ZW5yNktZb3lIUERLdTVwS1dSREFSbUI4VUZCUVlINVhKaTIxV2gwQkVCUVVWREMvNi9JaWVIbDUrZWgwdXYzQXdhQ2dJSi84cm84a1NhOG1HVEJKMGd1aVZxdmJBcHNCNWZQUFA2ZDM3OTc1MHROeDdkbzE5dS9mejZlZmZ2cGM1Vnk0Y0lFaVJZcmc2dXFhN1hPRUVDeGV2Smg1OCthQi9zYncvYUNnb0szUFZaR25YcmYyall5TXhOYldGaHNiRzVQdG16WnRvbWJObXJpN3UrZnErbmZ1M0dIdzRNSGN2SGtUNEc5RlVYd0NBd09UYzFLR2g0ZUh0YlcxOVVKRlVYb0FGQzllbkM1ZHVxRFJhSEJ6YzhQUjBSR1ZTaVpWelFzcEtTbEVSVVh4NzcvL2N2andZVFpzMkVCY1hCeUFWbEdVUVlHQmdmTmVWbDNVYW5VdFlBUlFIeWhMenU4SkJQbzVkY2VCQ1VGQlFXZnp0b1k1VjZ0V0xWZExTOHNld0h0QU9jQU5zTWlqNGlPQkc4QTVZR2xRVU5CKzVGQllTZnBQeUtzUEVVbVNVdEZvTkdVVVJkbWxLSXJkVHovOVJPZk9uYk45TXg4V0ZzYUFBUVBvMEtGRHVuMHpaODVFcDlOUnVuVHBiTmNsT2pxYWtTTkhVcVZLRmNxV0xadnQ4OUlhT0hBZzhmSHhlSHQ3Wi9zY1JWRlFxOVdVTGwyYUF3Y09LTUM3Ym01dUsrL2R1NWZiWGhEZzlXemZXYk5tTVgzNmRLcFZxMGJ4NHNVQmZSQTFZTUFBbWpkdlRzbVNKYk45emRTY25aMTU5OTEzQ1F3TTVPSERoNlVCMi92MzcrL083dmtOR2pSd0VVSnNVUlNsdll1TEM4T0hEK2VISDM3QTA5T1Rva1dMWW1Oams2NXRZMk5qc2JhMlRsZFdkSFIwdW9Bd0szdjM3aVVxS3NyWUpzOURwOU1aQTlPY2lJdUw0K0RCZzFTb1VBSFFCL292S3ZoV3FWVFkyZGxSc21SSkdqUm93QWNmZklDdHJTMm5UNTlXNlhTNjkwcVVLRkdnVWFOR2V5NWN1UEFpYjhRVlQwL1BzWXFpckFKcUFBWEozUmVveXROemF3QURpaGN2YmhFYUdub2c3NnFaZlQ0K1ByWXVMaTRUVkNyVkdxQVYrbUNwSUhtN2ZJb3RVQnlvQmZRb1VhSkVwNUlsU3diZXYzLy9iaDVlUTVLa1Y1RHNZWktrUEtiUmFLeUVFQWVCQmoxNzltVFFvRUU1T3YvZXZYdTBiZHVXd0VEOTZKeTdkKzhTRUJCQW16WnRhTmFzR1hQbXpLRk9uVG9tNTF5N2RvM09uVHZudXM3Ky92NzQrL3RudUgvZXZIbDgvdm5uYk55NE1VZkJSR3F6WnMxaTJiSmxrTXRlRUlQWHNYMERBd1BSYXJYTW56K2Y1Y3VYczNMbFNpcFdyTWpzMmJOWnVuUnBwdWUyYjkrZUgzNzRJY3RyUEhqd2dBOC8vRkJFUjBjcmlxSzBDUXdNL0N1cmN6cDE2bVFSRWhLeVIxRVVIM2QzZDJiT25FbUpFaVV5UFVjSVFaczJiVmkxYWhYT3pzN0c3VkZSVWJSdDI1WWxTNWJrcUxlc1hidDI5TzNibC9mZWV5OWJ4M3Q3ZTdOdTNUcXp3ZW1OR3pmbzJMR2o4VytiWGFuUCsvZmZmeGs1Y2lSanhvekpjSGpuMEtGRGFkaXdJZTNidHljcUt2UFkzOW5aT1Z1OWN3RUJBWHo5OWRjaUxpNU9FVUtNRFE0T2ZsRVpGeFcxV2owUDZHZHZiMC92M3IxcDNydzVwVXVYem5Fdm9rNm40L2J0Mit6ZHU1ZWxTNWNhZXNvV0JBVUZEZUFsOXJ4b05KcXF3RG9oaEllRmhRWE5temVuVFpzMmxDOWZubUxGaW1GcG1UZlR0YU9pb3JoNzl5Nm5UcDFpN2RxMTNMMTdGL1RaSzhjR0JRV05SZlkyU2RJYlN3Wk1rcFRIMUdyMVFHQzJoNGNIUzVZc3lmWi8xaHFOSnQyMnp6NzdqT0RnWU9yVXFVTzFhdFVZTldvVUsxZXVOTG14VVJRRlYxZFhJaUlpak50dTNMakJEei84UU1XS0ZmbjY2Njl4Y0hBdzd0dTllemRWcTFZMUNYd2NIQndNODJBQWFOMjZOUXNYTHNUTnpRMkFjZVBHRVJrWnliUnAwOUxWMGQ3ZUhqczd1eXlmWDBwS0NyMTc5K2I4K2ZNQVh3UUZCYzNKOGlRelhzZjJMVnk0c1BIbjY5ZXZVNzU4ZWE1Y3VVTDM3dDJaT0hFaWI3MzFGZ2tKQ2J6enpqdE1uanlaZXZYcUVSa1ppWitmSHovODhBTXRXN2JNMW5NOGNPQUFRNGNPUlZHVWU1R1JrUlZDUWtJU016dGVyVmI3QTZPclZhdkcvUG56Y1hSMHpQSWE1OCtmWjh5WU1ZWmhsaVptenB5Sms1TVR2WHYzTnRtZSt2bWIrenRrWlAzNjlaUXJWODVrbTBhak1ic2Q4aVpnaW8rUForVElrWnc0Y1lJSkV5YlFwRWtUazJPam82UHg5ZlZsMGFKRjJOalk4TkZISCtYNE9XVGsyclZyOU9yVlM4VEd4Z0s4SFJRVXRDOUhUeVFiMUdwMVAyQitzV0xGV0xCZ1FhNi9BRW5yOXUzYjlPdlhqd2NQSGdEMEN3b0tXcGduQldkQm85RlVmZm9GaW12dDJyWDU4Y2NmS1ZXcTFBdS9yazZuWTgyYU5jeWNPWk9rcENTQUdVRkJRVjhoZ3laSmVpUEpMSG1TbEljcVZxeG84M1RTUFA3Ky9qbjZadlBZc1dNQTNMOS9IejgvUDQ0ZE84YUtGU3RJU0VqZ3M4OCtZOFNJRWNUR3h0S3VYVHVUODFRcUZTZFBucVJ3NGNJOGVQQ0F6WnMzczI3ZE9qNy8vSFBhdDI5dlBFNElnVmFyNWQ2OWU4eVpNNGZ2dnZ1T1ZxMWFHZmVuSGNaVXVIQmhpaFVyUmtCQUFFZVBIZ1V3ZStNK1lNQ0FiTTJQc3JTMHhOL2ZuODZkT3lPRStOYkR3K1BYOCtmUEoyVzdnWGk5MjlkQVVSU0dEUnRHaFFvVmVPZWRkL0R4OFFIZzExOS9KU2twaWFDZ0lCbzNic3lsUzVlb1ZLa1NMVnEweVBaejlQSHhvV1hMbHV6YXRhdWtrNU5UTDJCK1JzZDZlbm8yQVViWjJkbUppUk1uS3RrSmxnQzJiTmxDbzBhTk1nM2lWcTllYmZKNzJnRG10OTkrbzB5Wk1wbGV4OUF1QnFrRDF1am9hQ0lpSXBnM2J4N3IxcTFMZDI3YW9Dd25BWlNkblIxVHAwN2xwNTkrNG84Ly9rZ1hNTzNidDQ5eTVjcFJxMVl0TGwrK25HbjVPUWtPQWR6ZDNmbisrKytWRVNOR29DaktTbzFHVXlNdlUvSjdlWGxWRVVMTXNyZTNGd3NYTGxRTVg0amtoZEtsUzdOdzRVSzZkdTBxNHVQalozdDVlUjA4ZGVyVTVUeTdnQmwxNnRRcEJ4d0FYTHQyN2NxUUlVT3dzSGc1TXcxVUtwVnhudC9ubjM4dW5qeDU4cVZhclk0TENncjY3cVZVUUpJa1NaSmVWMnExdXE5YXJSWmZmLzIxeUltVWxCU1JtSmdvRWhNVHhZMGJONFJhclJiSGpoMFR2cjYrNHViTm0rTFJvMGVpWHIxNklpQWdRQWdoUkdKaW9sQ3IxU0kwTk5SWWhrNm5FeTFidGhScXRWcDRlWG1KK3ZYcmk3cDE2d3B2YjIvaDVlVWwxR3AxdXNlRUNSTkVVbEtTRUVLSTY5ZXZpK1RrWkNHRUVHcTFXbHkvZmwxRVJVV0oxcTFiQzdWYUxZNGZQMjY4VmtoSWlLaGJ0NjdRYXJVNWVwNUNDREYwNkZERDlULzdMN1d2RUVMODlkZGZvbEdqUnVLYmI3NFJzYkd4UWdnaDR1UGp4ZFNwVTBYOSt2WEZ6cDA3UmR1MmJjWFlzV05GVkZSVWp0dFdDQ0V1WDc1c3VQNE5qVVpqbFVGVEtwNmVuZ0ZxdFZwczJiSWwyMlhIeGNXSnhvMGJpOU9uVCtlcWJrSThlMjNsOURoejdYdnAwaVZ4NjlZdDQrUFlzV05DclZhYmJMdDE2NWF4ak92WHI1dDlIRGx5eEhnOXcrUGZmLzhWLy96emo3aCsvYnE0ZmZ1MnNZeGV2WHFKalJzM0NpR0V1SFRwa2xDcjFjLzlYTlB5OS9jWGFyVmFhRFNhaWMvNWtaVDIvYk5OclZhTDdkdTM1N2hPMmJWOSszYWhWcXVGcDZkbmxrTkNuNGVIaDRlMTRUVThidHc0b2RQcFh0aHp5a3BJU0lobzJyU3A3dW56ZnY5RlBtOUprdktIN0dHU3BMeWpBTjhBOU96Wk0wY25MbHEwaUlVTFRVZXdEQnc0RUlBT0hUclFxMWN2a3BPVGpSUGpIejkrREVDaFFvV2VYVnhSOFBmM3g5Yldsa0tGQ21Galk0TzF0VFdXbHBaWVdWbWhVcW13c0xCQXBWS2hLQXFYTDErbWQrL2VsQzVkbW84Ly9waU9IVHV5YWRNbWt5RTZRZ2dhTldyRS9mdjN1WGp4SXZYcTFRUDBRNWhLbGl5WnE4eHB2WHIxWXYvKy9hQnZxMFZrZndqTGE5dStiZHUyWmR5NGNSdzZkSWloUTRmaTUrZkhQLy84dy83OSsvbS8vL3MvWEYxZFdieDRNZFdyVjhmTHl3dC9mMy9hdG0zTGUrKzlSL1BtemFsVHAwNjJ2em12WExreURSczI1T2pSbzJXRkVCOENmNlE5UnFQUnRCQkMxSzFXclZxMjV3NEJyRjI3bHRqWVdBb1VLR0FvSjh0emxpMWJSczJhTlUyMmRlellNZHZYTkREMDRtUTJKRStyMVFKa09Nd3NxK3RtdEw5RWlSSnMzYnFWaXhjdmN1Yk1HVWFOR21XeVB6bzZPcXZxNThpZ1FZUFl2bjI3U0VsSithSnUzYnBUVHB3NDhmaDV5OVJvTkMyRkVPL1dxVlBIYk05blhtblZxaFZyMXF6aHpKa3pyVFVhVGN2QXdNQmRMK0k2TmpZMjQ0QzZiNzMxRnNPSEQ4L1h0ZGJjM2QyWlBuMjYwcmR2WDRRUXl6VWFUZTNBd01CYitWWWhTWkx5bkF5WUpDbVBhRFFhVHlHRWU0MGFOZkR3OE1qUnVmMzY5YU5mdjM0QTNMeDVrKysvLzU3MjdkdlRzV05Id3NQRGVmLzk5N0d4c2VIcTFhdVVLVk9HcTFldlVxcFVxWFNaeXVyWHIwOU1URXk2OHJWYUxWcXRsdVRrWjNrVzNOemMrUEhISDJuVXFKSFpPaGx1SGl0WHJzeDc3NzNIMGFOSGpZRktjSEF3MWF0WHo5RnpOUER3OE1ERHc0UHo1ODlYOVBMeXFuUHExS25nN0p6M09yZHZaR1FrRHg0OFlObXlaVlNwVWdVaEJPdldyU00rUGg1L2YzOGFOV3Brdk9GemNYSGhsMTkrSVNBZ2dELy8vSk81YytleVlNR0NIRDNmRHovODBEQ01zaE5tQWlhZFRqZEtVUlI2OWVxVjdSdk51TGc0ZnYvOWQ1TnRCdzRjeVBLODFQTzdETEl6cnljN3daaWgzUTBNN2Y5MFRnbUF5ZC9RM05DNWUvZnUwYVZMRjJKalkzRjNkMmZWcWxVWkJxZUxGaTB5dXozdDhNSG41ZUxpUW9jT0haUTFhOVk0YUxYYUw0R3NzMzVrUVFqeExVRDM3dDJmdTM1WjZkNjlPME9IRGtVSThRMlE1d0dUUnFOUkN5R0dPanM3aTlHalJ5dXZRc3A3VDA5UGV2YnN5WklsU3dvQ013Qy8vSzZUSkVsNVJ3Wk1rcFIzT2dBMGJkbzB4eWVteWlCbmRPSENCY2FQSDgvMDZkTnhjM09qWHIxNm5EaHhBbDlmWDA2Y09FSHQyclhUbGZQdzRVTmF0MjZkN2V0bU5yZkRrUFRCeXNxS2lJZ0laczJheFpNblR5aFVxQkNIRGgxS043RS9KNW8yYmNyNTgrZlJhclVkZ0d3RlRMekc3V3RyYTh1eVpjdTRjZU5HdWtCZzM3Nk01L1huTkhtQmdiZTNOM1oyZHNUSHg3ZXNWYXVXdzlteloyTU4rNTVPa205WXBrd1ptalZybHUweTU4K2ZqN3U3TzArZVBNbFZuVkxMVFE5VGFrbEpTUnc5ZXBSOSsvYXhhZE9tZFBzYk5HaGcvRG1yTmh3M2Jod3RXclJnMDZaTlZLMWFsWlVyVjlLdFc3ZDB4d1VHQmhJVUZHUzJqQk1uVGdENm50Zk9uVHNiZjIvZXZIbXUxNi9xMXEwYjY5YXRRNmZUOVFGR284L0dsaXVlbnA2MWdlYmx5cFdqY2VQR3VTMG0yNW8wYVVMWnNtVzVlZk9tcjFxdHJwWEg2ek1wUW9qcGdESml4QWlLRkNtU2gwVS9uNzU5KzNMbzBDRkNRa0k2YURTYVpvR0JnZnZ6dTA2U0pFbVM5RXJSYURUL3FOVnFjZVhLbFJ5UGdVOU9UaGFUSjA4V2pSczNGdnYzN3hmUjBkSGk0NDgvRm9zWEx4WkNDS0hWYWtWZ1lLRHc5ZlVWTVRFeG9rV0xGdUxBZ1FQcHlna05EUlZxdFZwRVJFUVk1K3lZZTF5N2RpM2QzQXZEM0EvRHoybm5YblR1M0ZuTW5UdFhIRGx5UkRSbzBDRFhjMnlFTUpsbmMrNi8wcjVDNk9mUXFOVnFFUllXWm56Y3VIRkRyRnUzem1SYmNIQndwbk5qc3VPcnI3NHl6Q1hwbUtZZGg2dlZhakYzN3R3Y2xlZm41MmVjLzJWNGJaaWJWNVQyY2Zic1daTnljanVIS1NvcXlqZy9wbDY5ZXFKWnMyWWlJU0ZCSEQ5K1hIaDdlNHZIangrYm5MOSsvWHJSdlh2M1RLK3hhdFVxMGI1OWUzSGx5aFdoVnF2Ri9mdjNSYk5telVSSVNFaTZZei83N0RPeGF0VXFrM3BwdFZvUkhSMXRQTWJ3OTgwcnZYcjFNclJqL2VmNWJGS3IxYlBWYXJYWXRHbFRudFV0S3hzM2JqVFVmZmJ6MU4zTWMvRlRxOVdpUjQ4ZStUcHZLU05Iang0MVBPL1Q1TzBhVUpJazVTUFp3eVJKZWNEVDA3T2tFTUxEMWRXVmloVXI1dmo4RlN0V2NPYk1HVmFzV0VIcDBxWHAyYk1uYXJXYW5qMTdjdlBtVGNxV0xZdW5weWRPVGs1ODhjVVhXRnRiMDdCaHd3ekxhOTY4K2ZNOEhiTSsvdmhqSmsyYVJQSGl4V25YcmgxT1RrNjVMcXRTcFVxNHVycnk4T0hER2hxTnBrUmdZT0Q5ekk1LzA5bzNkWnJ0c0xBd3BreVpZdExya2hkellobzFhc1NCQXdkUUZLVWxzTjZ3WGFmVGRWQVVKY09obUJuNTlkZGZjWEZ4TWRtVzJ4NnduUFl3M2IxN2x3NGRPaGpuVHYzNDQ0LzQrdnFpVXFudzl2YkcxZFdWalJzMzBxZFBIK001NjlldjU0TVBQc2l3ekpNblR6Smp4Z3ptelp1SGxaVStOMGJ4NHNYNTlOTlBHVFpzR011V0xUTlpaK3Fqano2aVNaTW1USmt5eGJoTlVSVGVmZmRkWnMyYVpiSjJsMkVPbklHVGs1UFpoWDZ6MHJoeFk4NmNPWU9pS08yQjR6a3VRRStsS0lxZnM3T3plUGZkZDEvYVJKL1dyVnZ6eXkrL2lLaW9xQTdBWUo2amh5d1ZCZmdPNEgvLysxKyt6bHZLU0lNR0RmRHk4dUxVcVZPMTFXcDE2NkNnb0szNVhTZEprcDZmREpna0tROG9pbElMb0ZxMWFybjZUN3hUcDA3NCtQaHc2OVl0RGg0OHlMbHo1NGlOaldYZHVuVTRPRGl3ZS9kdUZFV2hXN2R1akJzM2psR2pSbVdhVXZ2dzRjUFkyOXRudVAvMjdkc21LYkV6WWxpWXNuVHAwclJwMDRZbFM1Wnc2OVl0NXM2ZG0rUG5tSnFpS0ZTdFdwV0hEeDhpaEtnRlpCb3d2YW50Qy9vRlp3MkJRRjZxVnEyYTRjZGFoaC9xMWF0WExEazV1VzdCZ2dWelBBOHNiYkFFejlZdnlremErVW85ZS9iRXo4L1BHSXpFeGNXeFk4Y08vUHhNcDN3c1c3Yk0yQzVGaWhSaDVzeVoxS3RYRDI5dmJ5cFZxbVFjNnFaU3FlalRwdzh6Wjg2a1hidDJGQ2xTaEYyN2RoRWVIazZiTm0zTTF1bWZmLzVoMkxCaGZQcnBwM2g2ZW5ManhnM2p2cTVkdTNMOCtIRUdEeDdNbkRsempIT3d6TTFUZXZEZ0FYRnhjUlF0V3RSa2U5cVU2ek5tek1qVlVMakdqUnN6ZS9ac2hCQnRnZUU1TGdCUXE5VjFoUkFsbWpScGt1MmdMU1ltaHBpWUdHTVNsTlFlUEhpQWxaV1YyZGREYXRiVzFqUnUzRmpadW5WclNZMUc0eDBZR0JpUW0vcW41dVhsMVZTbjA2bTl2YjN4OVBSODN1SmVDRVZSNk4rL1A1OSsraWxDaUtHQURKZ2s2UTBnQXlaSnlnTkNpTnFLb2xDaFFvVmNuYjkxNjFhbVRKbENtVEpscUZ5NU1nQzllL2ZHeTh2TGVETVdFeFBEMnJWcnNiS3lZc3VXTGJScTFRb2JHeHV6NWVWMm5rSmdZQ0NIRHg4RzRPdXZ2K2Jldlhza0ppWnk5T2hSMXE5Zno5MjdkM0YwZEdUTW1ESDgvUFBQbVFZTldhbFFvUUtIRGgwQ3FBM3N6T3pZTjZWOXpkbTdkeStKaVlrc1diS0V0OTkrTzh2MWliS3JYTGx5S0lxQ0VLSW0rcUZCdXVUa1pFK0EyclZyNTNwdWpUa1pKWDlJRzJTc1hyMmFEei84RUh0N2UvYnMyVVA3OXUyNWRPa1NzMmZQeHMzTkRWOWZYK094elpvMVk5eTRjVXllUEJrYkd4dVRlVWxwdFd2WGppMWJ0dkQ5OTk4ellzUUlKazJheFBmZmYyL3NPVW90T0RpWXdZTUgwNlJKRTVNZUtRTkZVUmcvZmp5OWUvZm1zODgrWTlxMGFXWURCNERqeDQ5amJXMU5zV0xGVExibnR1Y3RMWGQzZCt6dDdZbUxpNnVtMFdqc0F3TUQ0M0pSVEFjZ1J6MktTNVlzWWZmdTNTeGR1dFJramxCWVdCajkrL2VuWExseVRKOCtQY3R5R2pkdXpOYXRXdzExZU82QVNhZlRmUTFrdVZod2ZxdFRwdzVWcWxUaDh1WExQbXExV2hNVUZKUTNMd2hKa3ZLTkhGOHJTWG1qRnBDcjRXSUFiZHEwNGRDaFE2eGZ2NTRKRXlZQStwdGF3ODE4YUdnb2ZmcjB3ZExTa25YcjFoRVdGa2Jmdm4xNThPQ0IyZkwyN2R2SHNXUEhNbno4K2VlZkpzY1BHellNZ0lrVEo3SjE2MWJhdG0xTHg0NGRtVFZyRmp0MzdtVEdqQm5NbURHRDBhTkg4K3V2djNMMTZsVjY5T2hoWExnek4xSzFWYTNNamt0OXpPdmF2Z1pseXBSaDF5NTkwckRyMTY4emV2Um9kdTNhUlk4ZVBUaDE2aFFkTzNha2E5ZXU3TjY5bStYTGw4a2E4TjhBQUNBQVNVUkJWT2ZxdVJyWTJ0cnlkR0ZTQjdWYVhRSDBnU2VRNjhBekkwNU9UbVlmcVQxNDhJQ3BVNmNTR1JsSldGZ1lQLzc0STZCUFVOR3ZYei9HakJuRGd3Y1AwT2wwTEZ5NEVLMVdTMEJBUUxZeUJLcFVLaVpPbk1pdFc3Zm8wcVVMclZxMU1wdlFZdTNhdFF3WU1JQjY5ZW94WnN5WURIc3JIUjBkbVRkdkhpa3BLWFR0MnBXLy9qSy9wTkNXTFZ0SVNVbGgyclJwV2RZeE54UkZ3ZDNkL2VtUFNvM2NGQUg0V1ZoWVVMOSs1dE9nWW1OamlZNk9Kam82bXU3ZHUxTzBhRkYrKyswMzQ3Ym82R2dXTEZoQWdRSUZHRDU4dUhGYlp1clhyNCtGaFFWQ0NMK25kY2sxYjIvdjBrRHJVcVZLNVhnNDZjdW1LQXBkdTNZMS9ObzNQK3NpU1ZMZWtBR1RKT1dOaXBEeCtpOVpzYmUzSnlvcWloczNibkRseWhVQUxDMHRFVUt3ZWZObXVuVHBRdEdpUlprL2Z6NXVibTRzV3JTSWxKUVVPbmZ1ekI5Ly9HR1N6aHJBeXNvS2EydHJrMGRLU2dxWExsM2l3WU1IN04rLzM2VDNwRnUzYnF4Y3VaSWpSNDZ3Y3VWSy9QMzk2ZHExSzVhV2xueisrZWZzMkxHRDZkT24wNlpOR3lwV3JNank1Y3V4c3JLaVc3ZHU3Tml4STFmUDJkQ1RJb1NvbEkzRFgrdjIxZWwwYk4yNmxjV0xGek50MmpUZWYvOTlPblhxeEtOSGoxaXlaQW05ZXZWaTd0eTViTisrbmRhdFc3Tjc5MjU2OXV4SjM3NTlqVDErdVdHbWpaOHI4SHdlR3pac29GcTFhbFNxbFA3UDNhZFBINFlORzRhcnF5dDM3dHhod1lJRmxDMWJGbjkvZjVZc1djTEpreWN6TFRzcEtZbWRPM2NTRlJXRmxaVVZseTlmNXU3ZHV5YkhCQVlHTW5IaVJOcTBhY1BreVpNekhYSUorbmxtaXhjdnBrYU5HaXhhdENoZGNMQnYzejdPbmozTDFLbFQyYjkvUC8zNzl5Y2dJSDBuaWhDQ3VMamNkQXpwUFEyWURFTlhjOFRMeThzRHFPanA2WW1qbzJPbXg3WnYzeDRmSHg5OGZIenc5ZlUxenZremJQUHg4V0hEaGcyY08zZU8xcTFiRzdkbHh0SFIwVEMzcTFMdDJyVnp0dzdCVXpxZDdoTkE4ZlB6eTlQZTBSZmxuWGZld2Q3ZVhpaUswcVZCZ3daMitWMGZTWktlanh5U0owbDVRRkdVQXNCekpVSTRkT2dRVTZkT0JjRFgxeGRYVjFjQ0FnS1lNbVVLL2ZyMTQ1TlBQakYrSTE2a1NCR1dMbDNLbkRsejJMOS9mK3B2TXpQVnUzZHZoQkRZMjlzellNQUE0L1phdGN6Zmk4WEV4RkMwYUZGbXpKaEJ5WklsamR0TGxpekpzbVhMV0xWcVZhN1NmQVBHR3poRlVaeXpPUFMxYjErVlNrVndjRERYcjEvSDNkMmRQbjM2VUw5Ky9YUkR1WW9VS1VLM2J0M28xcTBiLy96ekR4czNic3oyZ3JYbUdOckwwTWFLb2xRR0tGdTJiSzdMTkNlck5aT1NrNVBac0dFRFgzMzFGWUJ4L3RMUm8wZU53VnZkdW5XNWQrOGVmL3p4QitYS2xhTmd3WUw0K3ZyeTNYZmZVYVZLRlM1ZHVtUU1QQXh6Y2NMRHc5bXlaUXVyVjYvRzB0S1NjZVBHVWF0V0xYNzQ0UWMrK09BRDNuLy9mVDc0NEFNcVZhcUVScU5oNGNLRjJWcmZ5Y0RKeVlsZmZ2bUY4UEJ3azlmZS9mdjM4ZmYzcDJQSGpqUnAwb1RxMWFzemE5WXNaczJhQllDWGw1ZWhad1d0Vm91M3R6Zno1OC9QOW5WVE04ei9Fa0pVenVtNU9wM3VmY2plRU5MZHUzZW4yNWFZbU1pNzc3N0x5SkVqZWZ2dHQzTjZlUXpYRGd3TXhNTENvaDF3UGxlRjZGT0pkd2Q5SVBJNnNMYTJ4dGZYVjlteVpZdHpZbUppVzJCTmZ0ZEpraVJKa3ZLVldxMityMWFyMDZVMnpndVJrWkdaN3RkcXRjYWZVMUpTeFBYcjF6Tk10NnZUNlV5T3owOWhZV0dHOUx2M1pQdStHT1BHalRPMGNkK243WGhWclZhTE8zZnU1THJNL3YzN2k5RFFVQ0dFUHMxNi8vNzlSVlJVbE5sSDZtTWZQMzRza3BPVGplVk1telpOTkd6WTBDUUZ1VWFqRWUrLy83NDRmdng0dXV1MmFkTkdlSGw1aVVHREJnbXRWaXRPbkRnaHZMMjlSWWNPSGNUNjlldEZVbEtTeWZIYnRtMFRiZHUyRlIwN2RqUkovVzFPVHRLQmQrblNSZHkrZlZzc1hMaFFKQ1ltbXV6VGFyWGl3WU1INHZidDIrTDY5ZXZpMnJWcjR0OS8veFhoNGVIWkt0dWNWT201RitiaWMybUxXcTBXMTY1ZHk5YTFzcE1tUHZXalNaTW1XWllaRWhKaU9QNy9jdlBaQ3VEbDVlV3BWcXRGcjE2OWN0Mk8rZUg0OGVPRzEzWDZ4Y0lrU1hxdHlCNG1TY29iQllEblNvS1FrZFNwamMxSlBUekZ3c0xDSkNOWldvcWl2REtwZUZPMVZYWlN4TW4yelFVemJleWNabnVPelpzM3ovaHpzV0xGVEg3UDdOaTBXZFdHREJuQ2tDRkRzbjNkTFZ1Mm1QenU3ZTNOc21YTE1zeWMrTzY3NzlLeVpVdGlZMk96SEk1V3VuUnB0bTNibHExNnJGcTFDb0RQUHZzczNUNlZTb1dycTJ1Mnlza3VRNVkrbnY3dGNrQVJRbmc3T0RoaytwcE5MZTN3ejZGRGgrTHE2c3EzMzM1ci9nTFplSzJYTDEvZXNJaXlOL3A1VENKYmxVbEZDUEVPcE04KytLcno4dktpWU1HQ1JFUkUrR28wR3F2QXdNRGtyTStTSk9sVjlPb1BCSmFrMTRNMWtPVzhDT21aVkJuTXNwUHJXTFp2THBocDR3SmdjaFArV3F0ZXZYcW1OKzBXRmhaWkJzU0c0OUlPajN4VjVQQ0xCU052YjI4M1JWR0twVTdCbmhFaEJFbEpTVmhhV2hvZlVWRlJCQVlHNHVQalk3STk5Y1BDd29La3BLUk15MWFwVkliTWxNVnIxYXBWS2lmUElWWDlXb0IrMk9icnhNTENBaTh2THdCSG9GNCtWMGVTcE9jZzd6NGtLVzlFQVlYaTR1S3lkWU1tWVp5UElvU0l5c2Joc24xendVd2JXd0N2eGFSNVNTL1ZITFljL1grdDFXcTlBYXBXclpybHNXZk9uREdiWWgzMHl3dGtKYXMwNmxXcVZPSE1tVE5ZV2xwNkEzZXlMREFWalVaakw0Um81T0xpUXZueTVYTnk2aXZCeTh1TFBYdjJvTlBwV2dCSDhycytraVRsamd5WUpDbHY1TmtOL2FaTm15aGR1clRaeWVtQmdZRThlZktFRmkxYVBOYzFYZ1d4c2JFQUtJcnkyZ1JNOGZIeEJBY0g4OVpiYjVsc3YzYnRHdkFzbzFsbTd0NjlTNmxTK2kvYWRUcmRDdzFlREcyc1VxbWlRQjg0S1lyaWt0L3RLR1dmNFc4SVJPYmtQQ0dFdDZJb1ZLbFNKY3RqYTlldXpiRmp4NHkvSHpseWhHKysrWWFKRXlmU3BFbVRuRnpXTEVNZGhCRGV3TWFjbkN1RWFBeFllM2w1dlZMRFhiUHJhUThUaXFLMEFFYm5iMjBrU2NvdCtUV2pKT1dOU0RDNXVjbVZvS0FnSmt5WVFNR0NCZFB0aTR1TFk4U0lFVVQrZjN0M0hoZFZ1Y1lCL0hjT01BZ0lycmlDVythOXRoa3pxTGtWTGxuWE5FclRUTVY5MTlKeUtUUzFYSE5MemQwdzBjUUVYTk5ycFlLNGhTd3phQWltQWdJaUFnS3lDN09jOS82QjV6UWp5OHl3cUhDZjcrZkRwK0dzN3prTmRaN3p2Ty96WnB2MjNIVHIxaTNvZERycDk4REFRT25CdmpUSnljbUlqNDgzKzZlaXpId1FyTlQ5RlFRQnExYXRRa1JFQklEaUxrajY4OHVVOTZOZkVqbzFOUldmZnZwcGllTjdlWGxoNjlhdFJ0c1JHaG9LRHc4UHFOVnFaR1ZsWWVUSWtjak16RVJXVmhheXNyS2cwK2xRVkZTRTFOUlU2Y2RZbDZmeVBIbVBlWjZ2a3UrcFB2RmVNdmJQMEpUYzNGd0lnbEJsNXpBbU5qWVdYbDVlVCsxOFQ1UGU5OCtzZ0luanVDNEFUQXFZT0k2VHl1UGZ1SEVEUzVZc2dZdUxDN3AzN3c2dFZsdm1qN2lmTVdJYnhEYVpRK3lPSndZZU5VMmJObTNRcUZFakFPaWlVQ2pNNmxaSkNIbCtVSWFKa0txUkJnRHA2ZWttWlJsS285UHBzRzdkT3VoME9vd2FOY3BnM1J0dnZJR1dMVnNpSXlNRDY5YXRrOHBqQThYenhadzhlZEpnK3djUEhtRHMyTEdZTzNjdUJnOGVEQUE0ZE9nUUdqUm9nQlVyVnBSNi9qbHo1a2h6RkpuRFdIZWNzcVNucHdNQUdHTnBKbXhlcWZ2TGNSeHNiVzB4ZGVwVUxGeTRFRDE2OURCNUFMbFlqcm9zaFlXRnVIVHBFcjc5OXR0eWo2TldxL0hkZDk5aDVNaVJrTWxrOFBUMFJGSlNFajc2NkNPbzFXbzhldlFJQnc4ZVJGeGNIQllzV0NEdFoyNHBiSDNpUGRicGRHbkFQMTN6S2hJd2FUUWFyRisvSGg0ZUhsS0dEQ2d1UGUvbTVvYUFnQUFwMEhkemM4UGh3NGZMTERhUW5wNk9PWFBtbERvNTc2Wk5tOUM1YytjU1dienlXRnBhd3N2TEMvLzYxNzlNS3FFdHVuWHJGbDU0NFFXcDIxdGdZQ0JhdDI1ZDVuY3NPVG01UWdHc3FVVVhTcVAzNzhxVVRLeUlCNkN3c0xBd2E1TGljK2ZPWWRHaVJXamV2RGxVS3BYUmV6bDU4bVJNbVRMRjZISEZlNnpUNlZ3ZnQ4M2thUHB4WnFiR0Jrd2N4OEhWMVJWLy9QR0hCWURlQUtoaUhpRTFFQVZNaEZTTlNBRDlZbU5qMGJWcnhjYjJidGl3QVhYcjFzWFpzMmZ4NDQ4L1l0S2tTZElEYUVCQUFEdzlQZUh0N1kyRWhBUThldlFJUTRjT0xmTllPM2JzUU9QR2pURm8wQ0JwMmRpeFl6Rmp4Z3lNR0RFQ0w3Lzhjb2w5eE9wZlQ0cVBqOGVRSVVOS0JFYVY3VTRtWnJ0NG5vODBZZk5LM1YrTzR6QnIxaXpZMmRuaHh4OS9oRnd1QndBRUJRVko4K3Q0ZVhraE1EQVFCdzRjTU92WUFRRUJLQ2dvd0x4NTgwcGR2M0hqUnZUcTFRdHIxcXdCVUR4SjhPYk5teEVhR29wang0NmhYcjE2bURCaEF0cTNiNDhYWDN3UjdkdTNONWp6cHFMM21ERW0zV01MQ3d0eC9wc0VBSjJTa3BMTW5yeld5c29LZCsvZXhiZmZmb3VkTzNkV3FudVVXcTNHOWV2WHBkL3YzYnVIa0pBUURCdzRFSDUrZnFYTzdSVWJHNHRodzRhVmU5elpzMmVYdWU3SjcyOU5lS2tBQUVsSjBwQ2ZCRlAzZWUyMTExb0FxTmV1WFR1VE1rQkZSVVhZdW5VcmZ2bmxGd3daTWdTelpzMkNqYzAvYzYzZXZYc1hIM3p3QVVKRFF5czBMNWhNSmtQYnRtMFJFeE5UcjFPblRzMnZYYnQyei9oZVFOZXVYWnRxTkpyWEhCMGRwVW1ZYTZMSEFaT1lMYU9BaVpBYWlBSW1RcXJHWHdESzdmSldudERRVUp3OGVSSStQajZvVzdjdWJ0NjhpZW5UcCtQbm4zK0dScU9CVXFuRWdnVUw4T3FycjBLajBXRHExS2x3ZEhTRW01dGJpV05kdVhJRng0OGZ4N3AxNi9TcnBLRkxseTdvMWFzWGxpeFpnbjM3OXBWYVducmx5cFhRYXJWWXRHaFJ1US9FNTg2ZHc1WXRXL0R6eno5WHVFUjFYRnljK1BFdkV6YXYxUDBWVFp3NEVjT0dEWU5HODA5MVh6RmpFQmdZaUk4Ly9yaEVCa0VtazBHdFZ1UGh3NGZJeU1nQVVOdzFEeWd1cSszdjd3OFBEdzhNR1RLa3hQbkViSkszdHpkKy9mVlhlSGw1SVRZMkZqNCtQdEJvTkhqMzNYY0JGQWVmMGRIUk9IWHFGSUtEZ3lzMVdhMG9MUzFOekU3RUs1WEtiQUJnakYzak9PNzkyTmpZVXI4N3hpeGV2QmhEaGd6QmlSTW44UDc3N3lNNU9WbktnS1NtcGhwMFgweExTNE5NSmpPb1FQZGtwa3loVUdEU3BFbUlpSWpBNjYrL2pqLy8vQk1XRmhabzNMZ3hrcFAvbVo2TDR6aTBhZE1HcDArZmxwYkZ4OGRqMGFKRmFOKytQZWJPbld0UStlL01tVFA0OTcvL0RXZG41ekt2cFNhOFZBRCsrYzV6SEhmTjFIMHNMUzNiQWlqMyt2V2RQSGtTMGRIUjhQYjJMdlc2cTRLenN6TmlZbUxFdHBrVU1LblY2bDVpaHFhaUFmcWVQWHZRdG0xYms3N3ZoWVdGdUhidFdya3ZaZFJxTlNJaUl0QzVjMmVULzkzcWpXT3EyQ3pmaEpCbmpnSW1RcW9Bei9QWEJFR284QU85cTZzcnRtM2JKblYxV3JWcUZhNWR1d1lMQ3d2Y3ZYc1h2cjYrMHNPWVhDN0gwcVZMU3kyeG01cWFpbSsrK1FiLytjOS9TbjFBK1BycnIvSEpKNTlnM3J4NTJMQmhRNG0zeng5OTlCRW1USmdBVzF2Yk1xdGpwYWFtWXVuU3BSZzJiRmlsNXZPSmlZa0JBT2gwT3FNUGdwVzl2MHFsRXJkdTNjS3dZY1BnNE9BZ0JUNEEwSzFiTituejBxVkxzWFRwMGhMN2hvZUhHNHhkR2pCZ0FJRGlyTlRmZi8rTjlldlhpK01VRE9oME9saFpXZUgrL2Z2NDdMUFBZRzl2ai9uejUrUFVxVk40NzczM0VCd2NqTGZmZmh0bnpwd3AwWmJLS3VOQit5L0FJRmcxUzlPbVRURng0a1NwcTU5K3NERml4QWlEYmFkTm13WUFhTjY4dWRSbFZDd3NjUC8rZlF3ZVBCakJ3Y0h3OGZGQllXRWhKazJhQkU5UFQrVG41OFBkM2QzZ1dEelBJeXdzREkwYU5VSnFhaXFPSHorT1E0Y09ZZnIwNmZqZ2d3K2s3UmhqME9sMFNFNU94dGF0VzdGdzRVSXBLTlZYVTE0cUFORFBFcHJ5WWdFQXdIRmNPOFlZV3JSb1lkTDJnd2NQbGdMKzhycC9sdmJmbkk0ZE8yTC8vdjFHenlHMlJSQ0VkakM5V3R5ckFQREtLNitZdUxtaEgzNzRBWWNPSGNMbXpadE4yajRsSlFYVHAwOHZOeU9ZbnA2TzZkT25Jemc0MktUc0hWQWNMRG80T0NBbkorZGZMNy84c2l3cUtxcmlBeE1KSWM4RUJVeUVWSUdzckt4b0J3ZUgvT2pvYUx2OC9IeXo1N25oZVI1anhvd3BzZHpUMDFQNjNMbHo1MUwzN2RLbEM3WnUzWXE4dkR4ODl0bG5xRnUzYnBrVFRUWnMyQkFiTm16QWxDbFRNR1BHREt4WnN3WU5HalNRMW5mbzBBR3JWcTNDNTU5L2p1Yk5tMlBreUpFRysrZmw1V0hXckZsd2NYSEIxS2xUemJyR0o0OXo0OFlOQU1qUHk4dTdZV3o3eXQ3Zm9xSWk3TjI3RjhlT0hjUFhYMzlkNGtIeXhJa1RKWllsSnlkTEFVSDM3dDJoVkNwTFpCSW1UWnFFZ1FNSDR2VHAwK0E0RHNPSER6YzRobHF0aGt3bXcvVHAwMUd2WGowc1diSUVMNzMwa2pTSmEyNXVyc0UveGM5WldWa0d4ekUxVTZBdlBEd2NBTUFZQ3hXWGNSeDNGUUNpb3FMSzJNdTRzV1BIU3ArVlNpVnljM1BoNXVhR3dNQkExS3RYUEtaZG9WQ1VHTU9rWDRCRXBGS3A0T1BqZzU5KytnbFpXVm00ZVBFaXRtL2ZqaTVkdWtDdFZxTmJ0MjQ0ZGVxVWxLRmlqR0gwNk5GSVQwOEh6L05ZdlhvMVZxMWFCY1lZR0dNbENrMHNYTGdRVjY5ZXhadzVjNlRBcUNhOVZFaE5UUldEKzN1aG9hRVp4cllYQ1lMUWp1TTRORy9lM0tUdDlRTy9vS0Fnczlwb2FqWlViQXZIY1NZUHF1STQ3aFhBdE9xVFQ5cTBhUk9PSFR1RzdkdTNHMlROdkwyOWNlZk9IU3hac3VTcGxkZm5PQTd0MnJYRDFhdFhMVzFzYkRvQXVHNTBKMExJYzRVQ0prS3FRRXhNVEpGQ29maE5wOU45RkJ3Y2JEQUd4VlJoWVdHbExoY2Ywc3RhRHdDWm1abVlPWE1tTWpJeXNIZnZYdFN0V3hkQThjTlBRa0lDUm8wYUpUM1l2UFRTUzlpeVpRdG16NTZONGNPSFkrSENoUWFsZzN2MjdJbkpreWRqeDQ0ZGVPZWRkd3pPczMzN2RzaGtNcXhZc2FKU1kxaXVYTGtpUGtDZmlvbUpLVEsyZldYdmIvZnUzZUhuNTRmdnZ2c09CUVVGVWtVMzhZRkpQMU5pS2tFUThPYWJiNkpmdjM2SWk0dkRuRGx6VUZSVUpBVytnaUJBRUFUSVpETFVxMWNQc2JHeE9IWHFGUGJzMlFPZ3VJakNtREZqa0pXVkplMmowK2x3N05neGJOeTQwZUJjRlJrRGMvSGlSUUFBWTB3YU02RlNxV0lWQ3NXZHUzZnZ0azFNVERSclhJaTd1N3MwbmtZL0dCTHZwYkh2ZzVlWFY0bmlHVE5tekFBQWZQamhoeGczYmh3MEdnMmFOV3NHQUZJV1VEK2c1emdPMzN6ekRlclVxWU1HRFJyQTJ0b2FNcGtNbHBhV3NMS3lBcy96c0xDd0FNL3o0RGdPTjIvZXhQang0K0hzN0l5UkkwZldxSmNLQUhENThtWHg0eC9tN0NjR0phWUdUUHJFTVgxVlRhOHRwbGVoQUY0R1lGYmhDcTFXaTVVclZ5STBOQlM3ZCs4MjJOZmYzeC9idG0zRHlwVXJEWUlsc1l2dGsxMXVIUndjb05WcURZNHZka0hOeTh1RGxaV1Z5ZmZyY2NBRVFSQmVCZ1ZNaE5RNEZEQVJVbldPQXZqbzRzV0xGUXFZZ09JMzgxWldWZ1lQbitJRDZaUGR0UmhqMHZnbVB6OC9aR1ptWXRldVhWSzNQbzFHZysrLy94NnRXclVxa2IzcTFLa1Q5dTNiaHkrLy9MTFVCOTBKRXliZ3ZmZmVRK1BHalpHWGx5Y3RuelZyRmdvTEN3MEdoRmVFM3NPOE9YT3lWT3IrT2pnNFlPWEtsUUFnalk4UnN3N0dNa3lsNFhrZUhoNGVBSW9mQnBjdlh3NVBUMDgwYjk0Yy9mdjNsOFpKeVdReU1NYXdjdVZLQ0lJZ2RTK3lzckxDa1NOSDhQYmJiK1BJa1NNQWl2OGRlM2g0d01QREF3cUZ3cUFvaFRudTNidUh1TGc0Y0J4M1M2VlM2V2Z3R0lydjR4ZVhMbDBxMFkydVBOdTJiWU5HbzVHNmJvbmpsY1IvUG5yMENKYVcvL3d2cGJDd1VGcFhwMDRkVEpreVJhcW9scENRZ0srLy9ob2ZmUEFCaGd3WmdvY1BIK0w5OTkrSHRiVTFidCsralZhdFd1SDI3ZHRvMmJKbGlRelBHMis4WWZDZEZPbDBPdWgwT29QeGFVNU9UbGkyYkJsNjl1eFo0MTRxQU1YeklUMW0xdHhGZUJ5VW1Ob2w3MmtRMjhJWU15bjZjWE56cTVPVGsvT2lnNE9EbEpFMTV0NjllL2oyMjI5UlVGQ0F2WHYzb2xHalJsS3AvaU5Iam1EejVzMVl2bng1aWY5K2lGMXNuL3k5Zi8vK0J1UG05SWx6NFpuNk1rTU0zQjVuelh4TjJva1E4dHlnZ0ltUXF2TmZBSm9MRnk1WUZSUVVWTGdyanIrL3YwRVhMREhEcEQreEpQQlA1U29BbURKbENqNzY2Q00wYnR4WVduL2d3QUdrcDZkaisvYnRwWjdIMmRrWisvZnZCOC96aUk2T2xoNyt5MUxlMkFaek1pQUZCUVU0Zi80OEFHaDRuajlsOG81VmNIOWpZMlB4d2dzdklEYzNWNXAzQmlnT0xwOHM5cUQvNEcyS2Z2MzZ3YzdPRHErOTlocU9IejhPRnhjWEFNVUIwNTQ5ZTNELy9uMkQ3ZFZxdGRUTlV2eG5WVTNNK2NjZlVrTGlLSXFESkgxSEFYd1JHQmhvVnNDa1gwb2NRSW1TMDA4K2RPcG5Ycnk5dlJFVUZBUnZiMitEYmFLam83Rnk1VXBzMkxBQlRrNU82TnExSzBKRFE5RzNiMStFaG9haVU2ZE9KZHFSbHBaVzRsemxFYitiM3Q3ZU5lcWxRbjUrUGtKQ1FnQWd6OEhCNGF5WnU3Y0ZLcFpocWk1NlhmTGFtcko5VmxiV3YzbWU1OXUyYld2UzM0VkdvOEdJRVNPUWw1Y0hXMXRidUx1N282aW9DRHpQUTZ2VndzYkdCaHMzYml4MW5LRDRIZG01Y3lkMjdkb2wvVjVRVUZBaUU1bWFtb29SSTBiZ3Q5OStNM2tNRS9CUHdNUVlxOWlBTEVMSU0wVUJFeUZWUktsVVpzdmxjcitjbkp5UlI0OGVMZEZWcHlLS2lvcWtBY3NiTjI3RTdObXpvVmFyd1JoRFdscWE5RWFjNHppRFlDazFOUlZlWGw2WU5HbVM5SEI0OCtaTlhMMTZGUjkvL0xHMG5kZ3RwWDM3OWpoOCtIQ3BiYmgzN3g0KysreXpNdGViNjhpUkkrS1lIVit4ZXBzcEtudC9FeElTTUh6NGNKdzlleGIzN3QyRG82T2p0RTRzSzEwWnFhbXBVS2xVK1BycnJ5RUlBdGF0V3dlZ09Mc2lDQUsrKys0N2pCczNUdHIraHg5K3dCdHZ2SUV1WGJyZzBxVkxzTEd4d2Q5Ly8xM3BkaFFWRlluVjNBU3RWdnZUayt2YnRXc1hIQnNiR3g4UkVkRW1LaXFxd2xYUkFnSUNBQUFYTGx6QXpwMDc0ZVBqSTYzcjI3Y3Z2TDI5cGNEZjN0NGVIVHQyUkdGaElVNmNPSUdsUzVmQzFkVVZVNmRPUlo4K2ZmRG1tMitpWjgrZXVIcjFLdWJQbjQvUFB2c01wMCtmeHNLRkM4czhmMkJnWUxsQlNWSlNra0hwL1pyMFVnRW9MbkZlV0ZnSXh0amhvS0NnUWxQM1V5Z1V0b3l4NXZiMjlsSVc3WGtndGljdkw2OUZ0MjdkYklLRGd4K1Z0ejNQODJaMXg3T3lzc0xPblR0aFpXV0Z1blhyd3RiV0Zvd3hMRjI2RkZGUlVWaS9majFlZXVrbEFNVi9JOTkvL3ozR2p4OHZqWThEaWd0MTZMTzF0WVZhclRhWVNGek1tdGF2WDkrc2dLbHRXeWxPcko0eWhJU1Fha1VCRXlGVmF3V0FFZnYzNytlR0RoMXExdjlRQVVoakw0RGlCL0F2di94U3luU0Vob1ppeVpJbGNIZDN4NlJKa3dDZ1JIY2dxUkVyVnFCTm16WUdEM2g1ZVhsWXQyNGRuSnljMEtOSEQ0UHRaVEtaMGNrMUt6UDVwa2l0Vm9zVnRSakhjYVZQZGxPK0N0L2ZxMWV2d3NuSkNmWHExY1BObXplbDYxbTBhQkg2OXUwTGUzdDdLQlFLcVh0ZVVsSVNJaUlpU2oxV1FFQUFmSDE5OGVXWFh5STlQUjMrL3Y0NGYvNDhXcmR1alduVHBtSGd3SUZTSlRscmEydE1uRGpSb0xERGt3L1dQWHYybEQ1WGRLNGIwZkhqeDVHWm1RbU80M3l2WGJ0V1l0SWdmMzkvblZ3dVh3Vmc1NTQ5ZTZUQXpsemlRMlJvYUNoZWUrMDFnNGRLb1BnQldYL1ozcjE3Y2UzYU5majQrTURaMlJsang0NkZYQzdIMkxGamtaQ1FnTmF0VzhQRnhRWDI5dmFZT1hNbVpESlppZStwdmo1OStwalYzcHIwVWtHdFZvc0JLT041L2p0ejl0VnF0VTRXRmhiU1dMRG5TZlBtelhINzltMDhldlRJQ2NEdDhyWmxqTDBpRmtzdzFiLy8vVy9wYzF4Y0hPYk5tNGVHRFJ2Q3g4ZkhvRnZmcFV1WGNPellNVXlmUGwxYWR1M2FOU1FrRkU5MXRYMzdkb3dmUHg2NXVibHdkM2ZIcGsyYktqMXhycU9qSSt6czdKQ2ZuOS9lbElDUkVQSjhvWUNKa0Nxa1VxbHV5T1h5UTJscGFVTjlmWDJOdnBGK2tsalk0ZXpaczFpeFlnWGVmLzk5dUx1N1kralFvZGkxYXhlKyt1b3JMRjI2Rk92WHI0ZENvU2gxZkl1dnJ5OVVLaFVPSERoZ01LWkVvVkJnMUtoUldMeDRNUTRlUEdpUVlYbGFmSDE5OGVEQkF3RHdWeXFWWnFkVEtuTi9WU3FWRktnRUJ3ZExZMUllUG55SVpjdVdTUlBMQXNYejBxeGV2ZHFnQzFsc2JDejgvUHdBQU11WEw4ZUFBUU1RSHgrUCtmUG5vMHVYTHRpNGNTTzZkKzh1QmJ5UEhoVS9EOVdwVTZkRVc4UnN3NTQ5ZTdCMzcxNHBhS3Vzbkp3Y3FhaUVWcXN0TXlETnljblo2K0RnOFBXNWMrZWNLNU5sdW5IakJ2NzQ0NDhTUlNwS00zVG9VTGk1dVNFeE1SSG56NTlIWkdRazh2UHpjZWpRSWRqWjJlSE1tVFBnT0E0ZUhoNVlzV0lGRmk5ZWJQRDlmZExGaXhmTDdaYXAzMlcxTk0vclN3V2crTy9rY1FFQ1gzUC9UbmllYndRWUZzc3doZGoxMTFRVktVUWlCdENQMjFodXdDUld5RE1uWUFLS3gzYjYrdnBpeTVZdEdENThPS1pObTFiaUJjVFBQLytNUG4zNlNGVWRnZUsvUlRjM041dytmUnB4Y1hIWXRXc1hQdjMwVS9UcjF3OUxseTZGbjU5ZnFYL0xwaEtEdjhqSVNFNnRWbmNFb0tyd3dRZ2hUeDBGVElSVU1jYllOenpQdTIvWnNrWFd1WE5uZzdlZXh0eStmUnNiTm14QVRFeU1ORmc5UGo0ZUFGQzNibDM4OE1NUE9IandJQll0V2dTNVhJNHhZOGJBeGNWRmVrZ1BDZ3JDOTk5L0QwOVBUN1JxMVFwcXRScUZoWVY0OU9nUkNnc0wwYnQzYnh3L2ZoeExsaXpCMXExYnEyek1qQ24rL3Z0dmJObXlCUnpIcVFWQitMYWl4Nm5vL1EwTkRjV3NXYk53OCtaTlJFVkZZY21TSlVoSVNJQzN0M2VKNm0wREJ3N0U5ZXZYTVcvZVBQajQrT0RTcFV2NDZxdXYwS2xUSnl4YnRnejkrdldEVENhRElBanc4L01ydGV4eFptWW1iR3hzU3MwV01jWnc0TUFCN051M0Q3Tm56OGIzMzM4dlphd3FVa0paUE9ieTVjdVJscFlHQUQ5ZnUzYXR6TnJoajZzT0xtV00vYmhnd1FMODhzc3ZKbzBKMDY4WUZoMGRqUysrK0FKeXVSemR1M2MzdXUvSmt5ZXhkdTFhdEdyVkNoMDZkQUFBakI4L0hxNnVybEx3bnBlWEIzOS9mMWhaV2VIRWlSTjQ5OTEzWVcxdFhlcnhuaHhEWlk3bithWEN6WnMzc1dYTEZnWkF5eGhiWnU3K0hNYzFBb3FMbkZTRTJOV3lMSGZ2M2pVb0xXOE9NVUFSMjJoRWV3Qm8zYnExeWNjUENRbkI3dDI3Y2VQR0RVeWRPaFV2dlBBQ0FnSUNrSk9UZzZ5c0xHUmxaZUhldlh1NGNlTUdsaXhaWXJEZmxTdFg4TU1QUCtEMDZkUHc5UFRFeHg5L2pBRURCbURXckZsd2QzZkhuajE3cExuRktxcE5temFJakl3RVk2dzlLR0FpcEVaNU9wTVFFUEovSkNJaUlockE1MXF0RmdzV0xKRDZ2SmNuS1NrSm4zNzZLVWFQSG8wWFgzd1JSNDhlTmVpbUplSjVIaU5Hak1DUkkwZlFwRWtUVEo4K0hSNGVIaEFFQVdGaFlaZ3padzYwV2kxV3IxNE5WMWRYZE92V0RiMTc5OGFBQVFNd2VQQmc2VzFyV0ZnWWZIMmZYcUdtZ29JQ2VIcDZpZy9jc3gvZm93cXB5UDJOalkxRldsb2FYRnhjc0g3OWVuVHAwZ1Z0MjdiRnZIbnpNRzNhTkxSdTNWb3FKU3hXenBzL2Z6NWVlT0VGN042OUc5MjZkY012di95Q24zNzZDUU1HREpDNkF2SThMd1U0MTY5ZlIxaFlHS0tpRWtkYWFRQUFJQUJKUkVGVW9uRDE2bFY0ZVhtVkdzeWxwcVppL1BqeDJMOS9QN1pzMllJUFB2Z0EvdjcrYU51MkxVNmZQbzNzN0d4cFlsbHp1aHdlUFhwVWZOaU50Ykt5bW1sc2U2VlN1UnZBc2FTa0pHa3VvL0l3eHJCNDhXSUF4Um5Rb3FJaU9EazVZZVhLbFNZRjNnTUhEc1NGQ3hkdytQQmhyRnExQ2tCeFlRVXhLRWxKU2NHRUNSTmdhV21KUTRjT0lUMDlIWk1uVDViK3ZUd3BNREFRd2NIQlpmNlU5ZjBXWHlyTW5UdFhlcW1RazVPRDFOUlVKQ1Frb0hmdjNtQ01ZY21TSlVidlNWWFQrenZoT0k2Ylc4Ry9rOFlBRExJbjVxaGZ2MzY1UDVVcE82NFh4RFV1Yjd2SG1nTXc2RVpwekk4Ly9naWxVZ210Vm9zREJ3NWc2OWF0T0hueUpDSWpJNUdUazRPWW1CaGN1SEFCMDZaTms4WVU1ZVhsNGR0dnY0Vzd1enVhTkdrQ29MaTAvTUtGQzlHa1NSTTBiTmdRWThhTVFXQmdZS2x6aVpsRHZCYU80NTZmYWh5RUVKTlFob21RYXFCVUtyY3JGSXJlQ1FrSkgwMmNPQkdiTm0wcTkyMTFreVpOMEtsVEp5eGV2TmlrdDlxT2pvNVl1SEFoSmsrZWpPVGtaUEE4RDRWQ0FROFBEN1JvMFFJTkd6YVVIbTRjSEJ4Z1oyZUh1blhyU3VNeDFxNWRpMzM3OW1ISWtDRlNnRkJkSGp4NGdGbXpaaUV4TVJFY3h4MVNLcFU3S250TWMrOXZibTR1dW5mdkRqczdPeFFXRmtxVFZpNWV2Qmd2di93eWV2ZnVqZno4ZlBUczJWTjZxT0Y1SHN1WEwwZCtmajdxMXEwclpVWEtjdkhpUlhoNWVVbS9kK2pRQWN1V2xVd1FPRG82d3MzTkRSOSsrS0gwQUdscmF3dFBUMC9jdm4wYmZmcjBBYy96R0Rod1lKblpsU2Y1K3ZwaTNicDE0RGhPQTJCWVNFaElqZ203TVkxR00xNG1rOGxQblRyVkNpZ2V6MVZXa0xaMjdWb29sVXJzM0xrVGMrYk1RV3BxS2o3OTlGT28xV3BrWkdSSWN5RUpnb0F6Wjg1QW85RWdLU2tKYXJVYVRabzBRZDI2ZFpHYW1vclUxRlNwSXFHbHBTVVlZL2oxMTEreFljTUd2UExLSzFpOWVqWHM3T3pnNWVXRldiTm1ZZGl3WVpnMGFSSSsvdmhqZysrcWxaVlZpYllXRkJRZ0ppWUdEUm8wd0xsejUwcmNQL0dsQWdDc1hyMGF5NWN2THhFVTFhbFRCN2EydHRKTGhTY25JNjR1YVdscG1EMTdOaElTRXNCeDNIR2xVcm01SXNmaE9LNFJZNnpDZ2MyVGt5WS9TWDhzbnJuRTc3c2dDT1ZtbUxwMTYyWlRWRlJVejhIQndhei9QcTFhdFFwV1ZsWWx4dE1CeFM4VS9QejhNR1RJRUlNTUdjL3pzTGEyeHJScDB3eXVYWDlTNDlHalIyUDA2TkdWR2xzSUdBUi9GREFSVXNOUXdFUkk5V0FBSmdKb2NmUG16ZTVqeG96Qit2WHIwYkZqeDFJM2xzbGttRGh4WXFucm5KMmRjZXBVNmRXM0hSMGRwVUNCNTNuTW5qM2JwTWJObURFRDQ4ZVBOK2xocEg3OStwZzhlYkpKeDMzU2pSczNwSWRyeHRobGp1TW1vbVNaNjRvdzYvNisvdnJyVXJWQmIyOXZLWEFVNTBRNmQrNGNHR01HazFrQ3hRVWJUQTFhcGsyYmhxbFRwMEtyMVVvVHFPcXpzN1BEaVJNbndQTjhpUkxXb2hkZmZCRWhJU0hnZWI1RVcwcWpWcXV4ZWZObUhEaHdBQUEwakxFeEVSRVJKbmYxaVl5TWZQajY2Nis3VzFoWS9IN3ExS21tS1NrcCtPYWJiMHFVRUFlQXhNUkVyRm16UmlxM3ZXM2JOc3lkT3hkWldWa1FCS0hjOC96eXl5L28wS0VETGx5NGdQWHIxd01vcnFUWHBFa1RoSVNFWU8zYXRaZ3laUXBHalJvbFphc2FOMjZNUFh2MllPdldyVGgzN2h3KytlUVRrNjVwL1BqeFlJekIxdGEyUkJlcTUvV2xnbEtweE5kZmZ5MTJwL3hUclZhUFF3WC9UZ1JCYU1SeFhJVXpUTWJHMGxsYlcwT2hVRUFRQkJ3K2ZCZ0RCdzQwdVlTNkdEQVo2NUtYbjUvZnpOTFNFbzBhbWRKejd4K2x2VFM1ZmZzMk5tM2FoSkNRRUV5ZE9oVVRKa3d3V0c5cmE0czllL2FnZnYzNlpRYUw1aGJ2S1l0WWVFSVFoT2V2SWdjaGhCRHlyTGk1dWRXUnkrVUg1WEk1azh2bDdJc3Z2bUNSa1pHc3RvdU1qR1JmZlBFRkU2OWJMcGYvNHVibVZ2RVIwM1IvRGVUbjU3TjkrL2F4L3YzN003bGN6aFFLUlphcnE2dGJSZStqUXFGb0paZkwvNUxMNWN6VjFaVXRXTENBWGI5K25lbDBPdW1jQlFVRlpiWkhwOU94d3NKQ2xwZVh4M0p5Y2xodWJpN0x5OHRqK2ZuNUxEOC8zK2oxWkdkbmw3dGV2eDFhclpiZHVYT0hDWUpRNnJhQ0lCaHNYMUg1K2Zrc1BUM2RwRzBmUG56SWR1ellZZGJ4aTRxSzJQbno1OW00Y2VPcTlPOUVMcGZ2bE12bDdPalJvMmExSno0K25zbmxjcE8zdjNQbkRwUEw1U3dsSmNYa2ZZNGVQU3BlWjdsWjV0ZGZmNzI3WEM1bmt5Wk5NdXNhUkhsNWVleTMzMzVqMDZkUFp3cUZnbzBiTjQ1RlIwZWJmRTNsU1VwS1luSzVuQlVWRlpuZHJ2RHdjUEg2L3lqditna2h6eC9LTUJGU2pSN1BuekpDTHBkSEFwZ2ZGQlRrRUJRVWhOYXRXK09sbDE1Q28wYU5ZR05qODFTTEwxUUh4aGdlUFhxRWpJd01SRWRIUytWNUFlUUFXSzFTcWI0RFVINGFvZ0wrWCs0dlVGeHdJVGMzRi9IeDhiaCsvYnBVaFk4eGRobkFKS1ZTZWFPaXgxWXFsWWxkdTNidHFkVnFsd3VDTVBIMzMzKzMrZjMzMzJGcmE0c1dMVnJBM3Q3ZXBJelgvenRUTXJGYXJSYloyZGxJU2tyU0w2SnhuK080MVkrNzRWWDI3NlFSWVA0WXBucjE2b0hqT0Z5NmRLbk1USzFJbkI2Z1hidDJCdk1ZR1dOcWhra2M0MlBxK0tXOHZEeWNPM2NPTVRFeCtPdXZ2eEFkSFEwTEN3djA2dFVMTzNic3FGUkpjSzFXaThURVJOamEyb0xuZVp3NWN3YjI5dllWeWpycFpjeW9TeDRoTlF3RlRJUlVQMEdsVXExUUtCUmJCRUdZQ3VEemhJU0VwbnBCUmEzREdFc0ZzSUhuK1IzbVRFNWJRZjkzOS9leGt4ekhyVmFwVkplcTRtQ1B4ejE5NXVMaXNnekFwenpQanlvb0tHZ2JFeE5URlljbkpRa0FybkljdHowN08vdm5tSmlZb3FvNEtHT3NFY2R4WmxmSnExKy9Qc2FORzRmNTgrZWpxS2o4cHZBOER5Y25wM0luRmk2TjJDYkdtRWtCay83Y1NlV3h0cmJHdm4zN1VMOStmYnoyMm1zWU4yNGNPbmZ1YkhKWHdmS0lYV2pGNGpKMTY5WTF1ZXZ6ay9TdWh3SW1RbXFZbXYvYWxaQWFadWpRb1JZeE1UR3ZjQnduZnp4QXUrNnpibE5WNERndWp6R1d3UmhUdFcvZi9ycS92My9sU2twVlVHMjl2NHd4TGNkeER3RWtjQngzUmFsVXBsZjNPVjFjWEJ3QnRBQlEzOExDZ3Y1L1VRVVlZMXBCRURMVmFuVmlWRlJVWGxVZlh5Nlhod05RN04rLzMyaW1xRFNabVpuNDhNTVBjZXpZc1JKek9mWHAwd2Q3OSs2RnM3TnpoZHAyNDhZTmpCbzFDZ0RDVlNwVjU3SzJrOHZsS3dBc21EbHpKc2FORzFlaGMxVUVZd3dhamFiVTdKRTRUcTh5bVZiR0dMcDE2d2FOUm9PaW9pTHJxS2dvZFlVUFJnaDVxaWpEUk1oVDlqaVF1UGI0cDFhS2lJaDRadWYrZjdpL1QwdEVSTVFEQUErZWRUdUlXV1JBeFFzVmFEUWE1T1hsbFRwcGNIWjJkcVZLYStzVnp6RFd1T1lBekM3NlVGa2N4NVY1MzZxaVN5ckhjV2pZc0NGU1UxTmhhMnZiRk1EZFNoK1VFUEpVVU1CRUNDR0UxQjR5QUtVR1BHVlJLQlFsbHVtWDFkWTNaTWdRZzkrM2JkdUdybDI3bW5RZU13S21KZ0JLWkxocUF6RmcwdWwwVFVBQkV5RTFCZ1ZNaEJCQ1NDM0JjWnlNTVdaV0tmVFRwMDlMbjMvLy9YY2NQSGdRM3Q3ZUpiYnIzNzgvZHUvZWJkQWx6NXl4VW5wQm5MR0F5UVpBbFl4QmV0N1VxVk5jQkpIanVOcDNjWVRVWWxUMmlCQkNDS2tsR0dNeUFHWUZUSTBhTlpLNnYvbjYrcUpmdjM3U012MGZvTGc0aFA0eWM4NGpic3R4bkxHQXFRNVFkZk1mbWFPd3NCRHo1OCtYaWp4VU5mR2FCRUdvOG1rV0NDSFZod0ltUWdnaHBQYXdCc3dMbUFvTEMzSGt5QkY4OHNrbmxacW8yaGl4VFl3eFk3TkJWemhnU2s5UEwzTmk2RTJiTnVIUFAvOHNkVjF5Y2pLMFdpMDBHZzBDQWdLZ1ZxdWhVQ2lNL216WXNNR3M5b25YeEhFY0JVeUUxQ0RVSlk4UVFnaXBQY3dldzVTYW1vcWZmdm9KZ3dZTndwUXBVNm90czJOR2w3d0tCMHhxdFJyWHIxK1hmcjkzN3g1Q1FrSXdjT0JBK1BuNTRhMjMzaXAxdjBHREJ1SHc0Y01HaFNZQ0FnSU10dW5idHkrOHZiME51aVNLWGV4TVpXMWRIQ3N5eGloZ0lxUUdvWUNKRUVJSXFUM003cExYdW5Wcm5EaHh3dWdFejBxbHNsSU5NNlBvUXgzZ24rRENGRThXcmxBb0ZKZzBhUklpSWlMdyt1dXY0ODgvLzRTRmhRVWFOMjZNNU9Sa2FUdU80OUM4ZWVuVEl0V3ZYNy9FTW50NysxS1htNG95VElUVVRCUXdFVUlJSWJXSDJRRVRBS1BCVWxVd04yQXk1eHFDZzRNQkFQZnYzOGZnd1lNUkhCd01IeDhmRkJZV1l0S2tTZkQwOUVSK2ZqN2MzZDBOOXVONUhtRmhZYVVlVXhBRTVPVGtHQ3pMemMxRlZsYVc5THU1d1JNRlRJVFVUQlF3RVVJSUliWEhjenZCc0Y1UVptejh0RFZnZW9hcHRMbWhWQ29WZkh4ODhOTlBQeUVyS3dzWEwxN0U5dTNiMGFWTEY2alZhblRyMWcyblRwMUMwNlpOeXp4dVltSmlpVExxWThlT05mamQzS3liR0RDWk1JNkxFUEljb1lDSkVFSUlxVDNVQUt5MVd1MHpxVEpYSG8xR0kzNHNNcktwV1dPWXZMeThzR3ZYTG9ObE0yYk1BQUI4K09HSEdEZHVIRFFhRFpvMWF3WUF5TWpJQUdENlBFOWlVS1JRS0hENDhHRzBhZE1HOGZIeEpZSXBVMUNHaVpDYWlhcmtFVUlJSWJWSEVXQVFuRHczcWl0Z21qSmxDcFJLSlpSS0pZNGNPWUtYWG5vSkN4WXNnRktweE5telorSHI2d3RyYTJ2Y3ZuMGJBSEQ3OW0yMGJObXkzT05YVnhkRnZRd1RCVXlFMUNBVU1CRkNDQ0cxaHhxb2VNQlUwYkxjcHRCcms5cklwbVpGSzVzM2I1YktmQThlUEJqUjBkRll1WElsRkFvRklpTWo0ZVRraEdIRGhpRTBOQlFBRUJvYWlrNmRPcFY2TExGN256bFZCczBoQm1JY3g5SHpGeUUxQ1AzQkVrSUlJYlZIcFFLbTBzcHlIemx5QkdxMUduNStmckMxdGExd3c4d0ltQXJGdHBoaTJyUnBHRDU4T096czdMQisvWHFjUDM4ZUhUdDJ4SXdaTS9EbW0yL0N4OGNIYjc3NUpnSUNBcENmbjQvVHAwK2pYNzkrcFI0ckp5Y0hQTS9EeHNiR3hLc3lUMUdSbEZ4N1ZDMG5JSVJVQ3hyRFJBZ2hoTlFlYWdEUWFyVm03VlFkWmJtZkpMYUo0N2h5SXlIR1dDSEhjYlpxdGRxa3dNWEh4d2ZYcmwyRGo0OFBuSjJkTVhic1dNamxjb3dkT3hZSkNRbG8zYm8xWEZ4Y1lHOXZqNWt6WjBJbWs2RkhqeDZsSGlzcEtRbU9qbzdnK2VwNW55d0dnWXl4d21vNUFTR2tXbERBUkFnaGhOUVNITWVwR1dObVo1aXFveXozazhRMk1jYktEWmc0ampNcnd6UjA2RkM0dWJraE1URVI1OCtmUjJSa0pQTHo4M0hvMENIWTJkbmh6Smt6NERnT0hoNGVXTEZpQlJZdlhseG1sN3RyMTY2aFk4ZU9Scytaa3BJQ0N3c0xrOXFuVDd3bThSb0pJVFVEQlV5RUVFSklMY0VZTTd2b1EzV1Y1WDZTWHRiTFdORUhzd0tta3lkUFl1M2F0V2pWcWhVNmRPZ0FBQmcvZmp4Y1hWM2g2T2dJQU1qTHk0Ty92eitzckt4dzRzUUp2UHZ1dXdabHkwK2NPQUZIUjBlY09YTUdIaDRlWlo3THo4OFAvdjcrRUFRQmI3Lzl0a250MDBjWkprSnFKZ3FZQ0NHRWtOckQ3REZNMVYyV1cxUmRZNWdHRGh5SVFZTUdTZDMzVHA4K2pVNmRPa25CVWtwS0NtYk5tZ1daVElaRGh3NWg1c3labUR4NU10YXNXU01GZkMxYXRNRHZ2LytPek14TTlPL2ZId0JnWVdHQmV2WHFHWnpMM2QwZG8wYU5ncFdWbFhSOGMxREFSRWpOUkVVZkNDR0VrTm9qSHdBZVBUSzlwa0IxbE9VdVRVRkJnVUVieTJGV3dHUnJhNHVjbkJ6RXg4ZmoxcTFiQUlxcjNESEdjUHo0Y1F3ZlBoeU9qbzdZc1dNSG5KeWM0T1hsQmExV2kySERobUgvL3YzUWFEUklUazdHMnJWck1XWEtGTmpaMlFFQW5KMmRFUmdZYUhBdWEydHJ0R2pSb2tMQmt2NDFVWmM4UW1vV3lqQVJRZ2dodFVjR0FHUm5aNXU4dytiTm0rSHQ3VzJ3VEN6TnZXSERCamc1T2FGcjE2NElEUTFGMzc1OXl5M0xYWjZjbkJ5RE5wYWpFRENvS0dmVWhRc1hzSDc5ZWdCQTM3NTkwYVJKRTRTRWhFaEIwS2hSbzZTUzNvMGJOOGFlUFh1d2RldFduRHQzRHA5ODhna0VRY0RRb1VNeGZQandNcy9SdjM5L0taaXFLUEdhS01ORUNDR0VFRUxJTStEaTR2S2pYQzVueDQ4Zlo2YlNhRFJzelpvMXJGZXZYdXpjdVhNc056ZVhqUnc1a3UzZXZac3h4cGhPcDJOS3BaTDE3ZHVYNWVYbHNiZmZmcHNGQlFXWmZIelJzV1BIbUZ3dVozSzVmRmQ1MXlDWHl3UGtjamtMRHc4Myt4eFB5czdPTG5lOVRxZXI5RG5NTVhIaVJDYVh5NWxDb2VqNXRMNFRoSkRLb3d3VElZUVFVa3Z3UEovQkdOUFA1aGhWbFdXNXl5TzJpVEZtTE1QMENEQ3ZXMkZaSEJ3Y3lsMWZYZVhEeTFKWVdKeFlFZ1NCTWt5RTFDQVVNQkZDQ0NHMWhCaU1tQk13VldWWjd2S0liZUo1M2xqQTlBQUFIajU4YVBZNW5uZVptWmtBQUo3bjA1NXhVd2doWnFDQWlSQkNDS2tsR0dNWkhNZVpOWWFwS3NweW04TFVEQk5qN0Q3SGNWSTF2dHFDTVNZRlRObloyYW5QdURtRUVETlFsVHhDQ0NHa2xxaElobW5nd0lHNGNPRUNEaDgrakZXclZnRkFpYkxjRXlaTWdLV2xKUTRkT29UMDlIUk1uandacWFubVBmT0xRWnl4Z0lubitSUUFWUkl3elpvMXkrUjJidHUyRFZsWldhV3V5OHJLd3JadDJ5clZscnk4UEtqVmFqREdNbU5pWWt5dmFFRUllZVlvWUNLRUVFSnFDUXNMQzdPcjVGVkZXVzVUaUVHYzJNWnkzQWYrNmI1V0daY3VYVEo1TE5UdTNidkxEWmgyNzk1ZHFiYm9kY2U3WDZrREVVS2VPdXFTUndnaGhOUVNZdmFtckFmL3NsUzJMTGNweERhWlVQVGhQbUI2aHNuWWRsbFpXV1Z1MDZCQmd6SUxQK1RtNWtxZjgvUHpTeXl6dHJZMmF5NHFzUTJNTVFxWUNLbGhLR0FpaEJCQ2Fna2JHNXVrUjQ4ZW1kMWRidWpRb1JnNmRLakJzcTVkdStMVXFWT2xWcHFUeVdUNC9QUFBJUWlDeVpYbVVsSlNBQUNGaFlWSlJqWTFLOFBVdjMvL2N0ZFBtRENoekhYSGpoMkRoWVdGOUh0YVdocGtNaG5zN2UzaDV1WldZbnY5WmJObno0YUhoNGRKYlFRTXJvY0NKa0pxR0FxWUNDR0VrRnJpOHVYTHVYSzVQRDBySzZ2eG8wZVBZR05qVTZualZWVlo3b0tDQXJHYjRJT29xS2c4STV2ZkI0RDA5SFNUam4zeDRzVXkxL1hxMVFzK1BqNW8xYXBWcWV0dGJHemc2dW9xL1Q1dDJqUUF4ZU9aZ29LQ3BPV0ppWWtZUFhxMHdUSnppMTdvWFE4RlRJVFVNQlF3RVVJSUliVUlZeXlPNDdqRzkrL2ZSN3QyN1o1MWN3QUE5KzlMTVVLY3NXMlZTbVdCWEM3UHljN09kdEJxdFVaTG1OdmEycGE3dms2ZE91VnVvMVFxQVFBS2hRS0hEeDlHbXpadFNteGpaMmNIQUxDM3R6ZlMrckpSaG9tUW1vc0NKa0lJSWFRVzRUZ3VEa0NYNXpGZ2V0dzJvemlPUzJHTU9XUmtaS0JwMDZaR3QxY3FsWmc4ZVhLcDY0WU1HVkxxOXVWUktCUW1MVisyYkJrR0RCaGd0SDNBUHhrbXhsaUtTVHNRUXA0YkZEQVJRZ2dodFVzY0FDUW5KNXU5WTA1T2p0UU5UNlBSNEwvLy9TL2VmLy85RWwzdk1qTXowYkJoUTVPUEs3YUZNV1pTd0NRSVFnekhjUjBTRWhKTUNwaGVlZVVWSER0MkRGdTJiSUZHbzhIbm4zOWVZaHVkVG9jcFU2YVUyVDN2Y2Z0dzQ4WU5uRGh4b3RUMUdvMEdkKzdja2VhcmF0Q2dnU21YQXdDSWo0OFhQOGFZdkJNaDVMbEFaY1VKSVlTUVdrUU1TdlM2d1psazE2NWRjSGQzeDUwN2R3QVVCd2U3ZHUyQ2o0K1B3WFo3OSs3RjNMbHp6VHEyMkJaVEF5YU80NklBSUM3T3BNMWhiVzBOWjJkbmpCbzFDc0hCd1pESlpIQjJkamI0dVhUcEVyS3lza3EwblRHR3lNaElBTURFaVJNeGJkbzB0R2pSb3RRZnhoam16SmtqL1c3cUdESEdtSFJmZFRyZERaTjJJb1E4TnloZ0lvUVFRbW9SanVQdUFPWm5tRHc4UE5DMmJWdk1uajBiT1RrNXNMVzF4ZHk1YzdGanh3NHA0QWtNRE1UMjdkc3hZOFlNczQ0dHRvWG4rVHVtYk04WXV3NUFDakpNOWVxcnI2Sjc5KzVZdDI2ZHdmSy8vdm9MVzdac3djeVpNL0d2Zi8xTFdwNmRuWTEzM25rSFk4ZU9CUUIwNk5BQmMrZk9SVXBLQ3BLVGswdjhwS1dsU2RlVG5Kd010VnB0VXJzeU16UEZlYWppL3ZycnIzeXpMb29ROHN4Umx6eENDQ0drRmhFRUlZN25lU1FsR2F2ZWJjakd4Z1liTjI3RXpwMDdwV1Y5K3ZTQldxMkdvNk1qZ09KcWR6Tm16Q2h6akU5Wjd0MjdKN1hObE8zTnpURHBtemR2SGo3NTVCUHMzNzhmbzBhTlFtUmtKRDc5OUZPNHU3dVhLQU51WjJlSEhqMTZvRmV2WHBnM2J4NisvUEpMdEduVEJtKzk5UmJ5OHNvdTVqZG8wQ0FBZ0xlM04xNTk5VldqYmRLN2ppaXpMNGdROHN4UndFUUlJWVRVSWkrKytPTGQyTmpZZ3RqWVdGdWRUbWN3ejFCWm5neUFEaDQ4YVBEN3dvVUxEWDdmdUhFakFKUlpWVTZmVHFkRGJHd3NBT1MzYjk4K0tTSWl3bWg3T0k2N3dSaGpjWEZ4bk5HTm45Q3NXVE9zV0xFQ1gzenhCZjcrKzI4RUJBUmcyTEJobUQxN2RvbHRMUzB0c1dUSmtoTEx6NTgvajdObno4TEN3Z0s5ZS9lV2xzZkh4MlBJa0NGR2kwWThTUXlZeE13WklhUm1vWUNKRUVJSXFVWDgvZjExY3JsY3BWYXJlOGJIeCtPRkYxNHdhYit0VzdlaVpjdVdKcC9uZ3c4K01HbTcrUGg0c2V1YXl0L2ZYMmZLUG85TGk4ZG1aV1cxTjdmQUJBQTRPanFpVFpzMitPMjMzOUN3WVVPNHVMaUFNUWFPTXozK3NyUzBoS2VuSjVZdFc0WisvZnFaZGY0bmlRRVR6L01VTUJGU0E5RVlKa0lJSWFUMkNRT0FtemR2bXJ4RHMyYk4wS0pGQzhoa01xTS96czdPSmgvMzc3Ly9CZ0J3SEJkbXpnV0kzZkpNSGNlVW5aMk5YMy85RlpNblQ4YUlFU1BRcGswYjdOaXhBNis4OGdybXpKbUQvL3puUDFpOWVqV0Nnb0xFU1hUTDVlYm1ocGt6WjJMMzd0MG1qMVVxaXhnd0NZSkFYZklJcVlFb3cwUUlJWVRVTW95eE1JN2pjUFBtVFpQbUNUcDgrREJhdG15SitQaDREQnMyek9qMlNxVlMyc2NZTVdnVEJNR3NnT2x4OXpYM3VMaTRjc2RNZVhsNTRkS2xTNGlLaW9LZG5SM2VlZWNkZUhwNm9tM2J0Z0NBenAwN0l5NHVEci8rK2lzQ0FnTGc1K2NIQUdqYXRDbjI3Tm1EOVBSMEtTQ1N5V1FHeHg0NWNpUSsvdmhqM0w5L0h6WTJOb2lKaVNteGpTa2VCMHk2ZXZYcW1SN0JFa0tlR3hRd0VVSUlJYldNbU0wUnN6dkdpT09RMnJWcmgrRGc0QkxyMDlQVDhmMzMzK1B5NWNzWVBYcTB3VDdHaUczZ2VkN3NnSW5qT0Z5L2ZoMURodzR0Yzd0NjllcWhiZHUyR0RObURIcjA2RkZxUU5PdVhUdk1uajBiczJmUFJrSkNBaUlpSWlBSUFwbzJiWW9KRXlZZ0pTVUZYYnQyUmJObXpVcnNhMmxwaVFVTEZpQTZPaHFXbHBiNDZLT1B6TGtNSkNjbkl5c3JDd0J1QndVRkZacTFNeUdFRUVJSUlhUmFjSEs1UFBPdHQ5NWlnaUN3eXZEMTlXVnZ2dmttKy96enoxbFNVcEpaK3dxQ3dONTY2eTNtNHVLU0FjQ3NBZzZkT25WcUtaZkwyWUFCQXlwOURjYm9kTHBxTy9heFk4ZVlYQzVuY3JsOHAvR3JKb1E4anlqRFJBZ2hoTlErakRFV25wdWIrL2E5ZS9mZzVPUlU1b2FGaFlWNDhPQkJtZXRYcjE2Tm1UTm5vbCsvZmhBRUFYZnYzalZZWDk1NHBudjM3aUUzTnhjY3g0VURZT1pjd0xWcjErN0o1ZkxvbEpTVWw1S1RrODBxU0dFdW5xKytJZDNoNGVFQUFNYlltV283Q1NHa1dsSEFSQWdoaE5ST1Z3QzhmZVhLbFhLN2tZV0ZoWlZhY2x2ZmxpMWJzR1hMbGxMWGxWZGlXK3pleHhnTE1kN2NVcDBCOEZKWVdGaTFCa3pWaFRFbUJreXNUcDA2Z2MrNlBZU1FpcUdBaVJCQ0NLbUZlSjcvTDJOczBjV0xGOHNObUhyMTZsVnUwS05RS0V5YWI2azBGeTllQkFCWVdGaWNOSHZuWW1jQnpBb1BEemU1alBuejVPN2R1MGhMU3dNQVpYQndjT2F6Ymc4aHBHS29yRGdoaEJCU0N5bVZ5akNPNDVKRFEwTlpVVkhSVXo5L1lXRWhRa05ER2NkeFNlRml2elF6MmRqWW5BZWdEUThQQjJObTllaDdMbEIzUEVKcUJ3cVlDQ0dFa05wSllJd2RWYXZWbkRueGlpQUlVQ3FWdUhYckZxNWN1UUlBcUZPbmp0a25EdzhQaDBhajRSaGp4d0FJWmg4QXdPWExsM01CQkQ5NDhBQ0ppWWtWT2NRekpkNTNudWNwWUNLa0JxTXVlWVFRUWtqdGRRVEFqSXNYTDZKSGp4NG03Y0R6UEQ3Ly9IUGs1K2ZEd3NJQ2I3LzlkcW5sdG8wUnUrTnhISGZFN0ozMWNCeDNoakhXS3l3c0RLMWJ0NjdNb1o0cVFSQVFGaFlHanVNZVpXZG4vL21zMjBNSXFUaktNQkZDQ0NHMWxJT0R3d1VBRDgrZlA4OEV3ZlFrejRVTEZ4QVdGb2FRa0JCODk5MTNacDlYRUFSY3VIQ0JjUnlYYVc5dmY5SHNBK2poT080UEFEaHpwbVlsYVNJaUlwQ1ptUW5HV0ZCTVRNelQ3eE5KQ0treUZEQVJRZ2dodFZSUVVKQVd3UEcwdERRdU1OQzhJbTA4ejRQanpKbzZTUklZR0lpMHREU09NWGI4Y1JzcUxEdzhQQXhBbkZLcEZBc28xQWkvLy82NytQSEFzMndISWFUeUtHQWloQkJDYWpHTzQzWUR3TDU5KzU1SzRRVEdHUGJ0MndjQTRIbCtkMVVjRXNBK3hoaE9uejVkQlllcmZocU5CbWZPbkdFY3grVnJ0ZHFqejdvOWhKREtvWUNKRUVJSXFjV1VTdVZsQU9GUlVWRlFxVlRWZmo2VlNvV29xQ2dBQ0FzUEQ2K1NzVHNXRmhZL0E4RFJvMGRoVHRmQ1p5VWdJQUM1dWJrY1k4ei9yNy8reW4vVzdTR0VWQTRGVElRUVFranR4Z0NzQlNCbGZxclQzcjE3eFkvckhwKzcwc0xDd3VJQW5JMlBqMGRvYUdoVkhMSmFIVHg0RUFBZ0NNS1B6N2dwaEpBcVFBRVRJWVFRVXN1cFZLcERBSzVjdW5RSklTRWgxWGFla0pBUVhMNThHUUNDVlNxVmZ4VWZmaDBBSERqd2ZBOEppb3FLUW1Sa0pBQUVYNzE2bGFyakVWSUxVTUJFQ0NHRTFINEN6L096QUxERml4ZXpodzhmVnZrSkhqNThpRVdMRmpFQVRCQ0VXYWlpN0pKSXBWS2RCbkQ5OHVYTFlwZS81OUxPblRzQkFJeXg5Yys0S1lTUUtrSUJFeUdFRVBKL0lEdzhQQlRBMHZUMGRHNzY5T21veXFEcDRjT0htRFp0R2pJeU1qZ0EzMTY5ZWpXc3lnNytEOFp4M0NvQTJMUnAwMU1wWUdFdXBWSXBadGorYnQrKy9iRm4zUjVDU05Xd2VOWU5JSVFRUXNqVDBiTm56NHNQSHo2VVoyUmtkUGpqanovUXFGRWpPRGs1d2RLeVl2UFlGeFlXNHV6WnMvanl5eStSbUpnSUFDZFZLdFUwVkhGMlNYVC8vdjJvWnMyYS9lZisvZnN0TzNicytGeE5aQ3NJQXI3NjZpczhlUEFBakxIUkFRRUJ0NTUxbXdnaFZhTmlFeXdRUWdnaHBFWjYrZVdYWlhYcTFQbVJNVFlhQURpT1E1TW1UY0R6NW5VNkVRUUJhV2xwVXFhSDQ3aDloWVdGazZLaW90UlYzK3AvdUxpNGRPTTQ3czlHalJveGYzOS9ybDY5ZXRWNU9wUDk5Tk5QMkxwMUt3RDhybEtwL3ZPczIwTUlxVG9VTUJGQ0NDSC9memlGUWpHQU1iWVFnQ3NBcXdvZVJ3TWduT080RlVxbDhoU3FLYlAwSklWQ3NaMHhOclZQbno1WXMyWk5oU2ZZclNyUjBkRVlPM1lzQkVISVo0eTlybEtwWXA1cGd3Z2hWWW9DSmtJSUllVC9tRUtoc0FMUVhLZlRtWlZpc3JDd0VBRGNWeXFWbXVwcFdkbTZkZXRtVTFSVWRBWEFhNk5Iajhabm4zMzJ6SUttdTNmdllzS0VDY2pJeUFCajdKT0lpSWlEejZRaGhCQkNDQ0dFRUNKeWRYWDlsMXd1ejVUTDVXejc5dTFNcDlPeHB5MHhNWkc5OTk1N1RDNlhNN2xjdnZsWjN4TkNTUFdnb2crRUVFSUlxWEdTazVNeldyWnNlUnJBeDBxbHNzNzE2OWZSdFd0WDJOcmFWdnU1R1dQNDczLy9peSsrK0FJUEh6NEV4M0c3VlNyVkREeWxMb21Fa0tlTHV1UVJRZ2docE1aeWRYVjFZWXdkWm95MXRiYTJ4b0FCQXpCbzBDQzBhZE1HRGc0T1ZkWlZUNlBSSUNVbEJlSGg0ZkR6ODhPdFcxSVJ2QTBxbFdvdUFLRm51VkZXQUFBQmYwbEVRVlJLVGtRSWVlNVF3RVFJSVlTUUdxMUhqeDcyQlFVRjMzTWNOd0Y2enpaMTZ0U3BjTW4wSnhVVUZFQVFER0tpUk1iWWhJaUlpTE5WY2dKQ3lIT0xBaVpDQ0NHRTFBcXZ2ZlphVzB0THl3a0FCZ0pvQTZBcWE0N3JBQ1FCaUFUd0U4ZHhKNTlGd1F0Q3lOTkhBUk1oaEJCQ2FxV1hYMzY1cnBXVlZaV2ttT3JYcjU4WEZCU2tyWXBqRV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2tDdndQZXQyRldTVDltamtBQUFBQVNVVk9SSzVDWUlJPSIsCiAgICJUeXBlIiA6ICJmbG93IiwKICAgIlZlcnNpb24iIDogIjQ5Igp9Cg=="/>
    </extobj>
  </extobjs>
</s:customData>
</file>

<file path=customXml/itemProps4.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40240</Words>
  <Application>WPS 演示</Application>
  <PresentationFormat>自定义</PresentationFormat>
  <Paragraphs>1419</Paragraphs>
  <Slides>183</Slides>
  <Notes>23</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183</vt:i4>
      </vt:variant>
    </vt:vector>
  </HeadingPairs>
  <TitlesOfParts>
    <vt:vector size="205" baseType="lpstr">
      <vt:lpstr>Arial</vt:lpstr>
      <vt:lpstr>宋体</vt:lpstr>
      <vt:lpstr>Wingdings</vt:lpstr>
      <vt:lpstr>Calibri</vt:lpstr>
      <vt:lpstr>Calibri</vt:lpstr>
      <vt:lpstr>微软雅黑</vt:lpstr>
      <vt:lpstr>Kartika</vt:lpstr>
      <vt:lpstr>PMingLiU-ExtB</vt:lpstr>
      <vt:lpstr>Agency FB</vt:lpstr>
      <vt:lpstr>黑体</vt:lpstr>
      <vt:lpstr>Trebuchet MS</vt:lpstr>
      <vt:lpstr>Wingdings</vt:lpstr>
      <vt:lpstr>HelveticaNeue light</vt:lpstr>
      <vt:lpstr>Segoe Print</vt:lpstr>
      <vt:lpstr>Segoe UI</vt:lpstr>
      <vt:lpstr>楷体</vt:lpstr>
      <vt:lpstr>Arial Unicode MS</vt:lpstr>
      <vt:lpstr>方正姚体</vt:lpstr>
      <vt:lpstr>仿宋</vt:lpstr>
      <vt:lpstr>微软雅黑 Light</vt:lpstr>
      <vt:lpstr>思源黑体 CN ExtraLight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第一PPT，www.1ppt.com</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简洁线条</dc:title>
  <dc:creator>第一PPT</dc:creator>
  <cp:keywords>www.1ppt.com</cp:keywords>
  <dc:description>www.1ppt.com</dc:description>
  <cp:lastModifiedBy>谭洁</cp:lastModifiedBy>
  <cp:revision>348</cp:revision>
  <dcterms:created xsi:type="dcterms:W3CDTF">2014-10-30T16:24:00Z</dcterms:created>
  <dcterms:modified xsi:type="dcterms:W3CDTF">2021-07-05T23:39:52Z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