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5" r:id="rId2"/>
    <p:sldId id="316" r:id="rId3"/>
    <p:sldId id="315" r:id="rId4"/>
    <p:sldId id="317" r:id="rId5"/>
    <p:sldId id="318" r:id="rId6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99"/>
    <a:srgbClr val="000000"/>
    <a:srgbClr val="5F5F5F"/>
    <a:srgbClr val="808080"/>
    <a:srgbClr val="CC3300"/>
    <a:srgbClr val="6D7BA5"/>
    <a:srgbClr val="50B848"/>
    <a:srgbClr val="676767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7" autoAdjust="0"/>
    <p:restoredTop sz="94598" autoAdjust="0"/>
  </p:normalViewPr>
  <p:slideViewPr>
    <p:cSldViewPr>
      <p:cViewPr varScale="1">
        <p:scale>
          <a:sx n="86" d="100"/>
          <a:sy n="86" d="100"/>
        </p:scale>
        <p:origin x="-149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85EBAA-087E-4F01-A652-6615E807161A}" type="datetimeFigureOut">
              <a:rPr lang="zh-CN" altLang="en-US" smtClean="0"/>
              <a:pPr/>
              <a:t>2017-6-22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8796D5-7C95-43FD-85B7-D674726A16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95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4" name="Picture 32" descr="04_ba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942975"/>
            <a:ext cx="8367712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7369" y="4293096"/>
            <a:ext cx="4038600" cy="457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600">
                <a:solidFill>
                  <a:srgbClr val="000000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81000" y="6537325"/>
            <a:ext cx="2133600" cy="244475"/>
          </a:xfrm>
        </p:spPr>
        <p:txBody>
          <a:bodyPr/>
          <a:lstStyle>
            <a:lvl1pPr algn="l">
              <a:defRPr b="0">
                <a:solidFill>
                  <a:srgbClr val="000000"/>
                </a:solidFill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37325"/>
            <a:ext cx="2895600" cy="244475"/>
          </a:xfrm>
          <a:prstGeom prst="rect">
            <a:avLst/>
          </a:prstGeom>
        </p:spPr>
        <p:txBody>
          <a:bodyPr/>
          <a:lstStyle>
            <a:lvl1pPr algn="ctr">
              <a:defRPr sz="1000" b="0" i="0">
                <a:solidFill>
                  <a:srgbClr val="000000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629400" y="6553200"/>
            <a:ext cx="2133600" cy="244475"/>
          </a:xfrm>
        </p:spPr>
        <p:txBody>
          <a:bodyPr/>
          <a:lstStyle>
            <a:lvl1pPr algn="r">
              <a:defRPr>
                <a:latin typeface="Arial" charset="0"/>
              </a:defRPr>
            </a:lvl1pPr>
          </a:lstStyle>
          <a:p>
            <a:fld id="{B3CE555E-B87D-4004-8AF0-8813A8D703B9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373063" y="942975"/>
            <a:ext cx="8405812" cy="51339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01" name="Line 29"/>
          <p:cNvSpPr>
            <a:spLocks noChangeShapeType="1"/>
          </p:cNvSpPr>
          <p:nvPr/>
        </p:nvSpPr>
        <p:spPr bwMode="auto">
          <a:xfrm>
            <a:off x="381000" y="3068960"/>
            <a:ext cx="487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06" name="Picture 34" descr="04_icon_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388" y="2238375"/>
            <a:ext cx="1420812" cy="142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251520" y="2636912"/>
            <a:ext cx="4648200" cy="863327"/>
          </a:xfrm>
        </p:spPr>
        <p:txBody>
          <a:bodyPr/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dirty="0" smtClean="0"/>
              <a:t>单击此处编辑母版标题样式</a:t>
            </a:r>
            <a:endParaRPr lang="en-US" altLang="zh-CN" noProof="0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5616624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 sz="2400">
                <a:solidFill>
                  <a:srgbClr val="000000"/>
                </a:solidFill>
              </a:defRPr>
            </a:lvl2pPr>
            <a:lvl3pPr>
              <a:defRPr sz="2000">
                <a:solidFill>
                  <a:srgbClr val="000000"/>
                </a:solidFill>
              </a:defRPr>
            </a:lvl3pPr>
            <a:lvl4pPr>
              <a:defRPr sz="18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C39E83-5578-4184-9B89-54CC366603C8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148064" y="6434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42465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gradFill rotWithShape="0">
          <a:gsLst>
            <a:gs pos="0">
              <a:schemeClr val="folHlink"/>
            </a:gs>
            <a:gs pos="100000">
              <a:schemeClr val="folHlink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Rectangle 53"/>
          <p:cNvSpPr>
            <a:spLocks noChangeArrowheads="1"/>
          </p:cNvSpPr>
          <p:nvPr/>
        </p:nvSpPr>
        <p:spPr bwMode="auto">
          <a:xfrm>
            <a:off x="228600" y="762000"/>
            <a:ext cx="8686800" cy="584835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84" name="Picture 60" descr="04_back_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762000"/>
            <a:ext cx="4057650" cy="583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9" name="Rectangle 55"/>
          <p:cNvSpPr>
            <a:spLocks noChangeArrowheads="1"/>
          </p:cNvSpPr>
          <p:nvPr/>
        </p:nvSpPr>
        <p:spPr bwMode="white">
          <a:xfrm>
            <a:off x="5715000" y="6591300"/>
            <a:ext cx="3009900" cy="1143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295400"/>
            <a:ext cx="8229600" cy="493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638800" y="6453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dirty="0" smtClean="0"/>
              <a:t>武汉工程科技学院</a:t>
            </a: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81000" y="630555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000000"/>
                </a:solidFill>
                <a:latin typeface="+mn-lt"/>
                <a:ea typeface="宋体" charset="-122"/>
              </a:defRPr>
            </a:lvl1pPr>
          </a:lstStyle>
          <a:p>
            <a:fld id="{2238B497-F231-4F3A-B3A6-E52D28EE6B47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228600" y="206375"/>
            <a:ext cx="86868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1087" name="Picture 63" descr="04_icon_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baike.so.com/doc/2035924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95548" y="1988840"/>
            <a:ext cx="4648200" cy="1152128"/>
          </a:xfrm>
        </p:spPr>
        <p:txBody>
          <a:bodyPr/>
          <a:lstStyle/>
          <a:p>
            <a:pPr algn="ctr"/>
            <a:r>
              <a:rPr lang="zh-CN" altLang="zh-CN" sz="3600" dirty="0" smtClean="0"/>
              <a:t>第</a:t>
            </a:r>
            <a:r>
              <a:rPr lang="en-US" altLang="zh-CN" sz="3600" dirty="0" smtClean="0"/>
              <a:t>3</a:t>
            </a:r>
            <a:r>
              <a:rPr lang="zh-CN" altLang="zh-CN" sz="3600" dirty="0" smtClean="0"/>
              <a:t>章</a:t>
            </a:r>
            <a:r>
              <a:rPr lang="en-US" altLang="zh-CN" sz="3600" dirty="0" smtClean="0"/>
              <a:t> </a:t>
            </a:r>
            <a:r>
              <a:rPr lang="zh-CN" altLang="zh-CN" sz="3600" dirty="0" smtClean="0"/>
              <a:t>安装</a:t>
            </a:r>
            <a:r>
              <a:rPr lang="en-US" altLang="zh-CN" sz="3600" dirty="0"/>
              <a:t>SQL Server </a:t>
            </a:r>
            <a:r>
              <a:rPr lang="en-US" altLang="zh-CN" sz="3600" dirty="0" smtClean="0"/>
              <a:t>2008</a:t>
            </a:r>
            <a:endParaRPr lang="en-US" altLang="zh-CN" sz="3600" dirty="0">
              <a:ea typeface="宋体" charset="-122"/>
            </a:endParaRPr>
          </a:p>
        </p:txBody>
      </p:sp>
      <p:sp>
        <p:nvSpPr>
          <p:cNvPr id="100358" name="Text Box 6"/>
          <p:cNvSpPr txBox="1">
            <a:spLocks noChangeArrowheads="1"/>
          </p:cNvSpPr>
          <p:nvPr/>
        </p:nvSpPr>
        <p:spPr bwMode="gray">
          <a:xfrm>
            <a:off x="292100" y="375047"/>
            <a:ext cx="329207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  <a:ea typeface="宋体" charset="-122"/>
              </a:rPr>
              <a:t>数据库原理及应用</a:t>
            </a:r>
            <a:endParaRPr lang="en-US" altLang="zh-CN" sz="2800" b="1" dirty="0">
              <a:solidFill>
                <a:schemeClr val="bg1"/>
              </a:solidFill>
              <a:ea typeface="宋体" charset="-122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327571" y="5589240"/>
            <a:ext cx="4320480" cy="457200"/>
          </a:xfrm>
        </p:spPr>
        <p:txBody>
          <a:bodyPr/>
          <a:lstStyle/>
          <a:p>
            <a:r>
              <a:rPr lang="zh-CN" altLang="en-US" sz="1800" dirty="0" smtClean="0"/>
              <a:t>任课教师：</a:t>
            </a:r>
            <a:endParaRPr lang="en-US" altLang="zh-CN" sz="1800" dirty="0" smtClean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3.1 </a:t>
            </a:r>
            <a:r>
              <a:rPr lang="en-US" altLang="zh-CN" dirty="0"/>
              <a:t>SQL Server</a:t>
            </a:r>
            <a:r>
              <a:rPr lang="zh-CN" altLang="zh-CN" dirty="0" smtClean="0"/>
              <a:t>简介</a:t>
            </a:r>
            <a:endParaRPr lang="en-US" altLang="zh-CN" dirty="0" smtClean="0"/>
          </a:p>
          <a:p>
            <a:r>
              <a:rPr lang="en-US" altLang="zh-CN" dirty="0" smtClean="0"/>
              <a:t>3.2 SQL </a:t>
            </a:r>
            <a:r>
              <a:rPr lang="en-US" altLang="zh-CN" dirty="0"/>
              <a:t>Server 2008</a:t>
            </a:r>
            <a:r>
              <a:rPr lang="zh-CN" altLang="zh-CN" dirty="0"/>
              <a:t>的</a:t>
            </a:r>
            <a:r>
              <a:rPr lang="zh-CN" altLang="zh-CN" dirty="0" smtClean="0"/>
              <a:t>安装</a:t>
            </a:r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58220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SQL Server</a:t>
            </a:r>
            <a:r>
              <a:rPr lang="zh-CN" altLang="zh-CN" dirty="0"/>
              <a:t>简介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5616624"/>
          </a:xfrm>
        </p:spPr>
        <p:txBody>
          <a:bodyPr/>
          <a:lstStyle/>
          <a:p>
            <a:r>
              <a:rPr lang="en-US" altLang="zh-CN" dirty="0"/>
              <a:t>SQL Server</a:t>
            </a:r>
            <a:r>
              <a:rPr lang="zh-CN" altLang="zh-CN" dirty="0"/>
              <a:t>是一个关系</a:t>
            </a:r>
            <a:r>
              <a:rPr lang="en-US" altLang="zh-CN" dirty="0" err="1">
                <a:hlinkClick r:id="rId2"/>
              </a:rPr>
              <a:t>数据库管理系统</a:t>
            </a:r>
            <a:r>
              <a:rPr lang="zh-CN" altLang="zh-CN" dirty="0"/>
              <a:t>。它最初是由</a:t>
            </a:r>
            <a:r>
              <a:rPr lang="en-US" altLang="zh-CN" dirty="0"/>
              <a:t>Microsoft</a:t>
            </a:r>
            <a:r>
              <a:rPr lang="zh-CN" altLang="zh-CN" dirty="0"/>
              <a:t>、</a:t>
            </a:r>
            <a:r>
              <a:rPr lang="en-US" altLang="zh-CN" dirty="0"/>
              <a:t>Sybase</a:t>
            </a:r>
            <a:r>
              <a:rPr lang="zh-CN" altLang="zh-CN" dirty="0"/>
              <a:t>和</a:t>
            </a:r>
            <a:r>
              <a:rPr lang="en-US" altLang="zh-CN" dirty="0"/>
              <a:t>Ashton-Tate</a:t>
            </a:r>
            <a:r>
              <a:rPr lang="zh-CN" altLang="zh-CN" dirty="0"/>
              <a:t>三家公司共同开发的，于</a:t>
            </a:r>
            <a:r>
              <a:rPr lang="en-US" altLang="zh-CN" dirty="0"/>
              <a:t>1988 </a:t>
            </a:r>
            <a:r>
              <a:rPr lang="zh-CN" altLang="zh-CN" dirty="0"/>
              <a:t>年推出了第一个</a:t>
            </a:r>
            <a:r>
              <a:rPr lang="en-US" altLang="zh-CN" dirty="0"/>
              <a:t>OS/2 </a:t>
            </a:r>
            <a:r>
              <a:rPr lang="zh-CN" altLang="zh-CN" dirty="0"/>
              <a:t>版本。在</a:t>
            </a:r>
            <a:r>
              <a:rPr lang="en-US" altLang="zh-CN" dirty="0"/>
              <a:t>Windows NT</a:t>
            </a:r>
            <a:r>
              <a:rPr lang="zh-CN" altLang="zh-CN" dirty="0"/>
              <a:t>推出后，</a:t>
            </a:r>
            <a:r>
              <a:rPr lang="en-US" altLang="zh-CN" dirty="0"/>
              <a:t>Microsoft</a:t>
            </a:r>
            <a:r>
              <a:rPr lang="zh-CN" altLang="zh-CN" dirty="0"/>
              <a:t>与</a:t>
            </a:r>
            <a:r>
              <a:rPr lang="en-US" altLang="zh-CN" dirty="0"/>
              <a:t>Sybase </a:t>
            </a:r>
            <a:r>
              <a:rPr lang="zh-CN" altLang="zh-CN" dirty="0"/>
              <a:t>在</a:t>
            </a:r>
            <a:r>
              <a:rPr lang="en-US" altLang="zh-CN" dirty="0"/>
              <a:t>SQL Server</a:t>
            </a:r>
            <a:r>
              <a:rPr lang="zh-CN" altLang="zh-CN" dirty="0"/>
              <a:t>的开发上就分道扬镳了，</a:t>
            </a:r>
            <a:r>
              <a:rPr lang="en-US" altLang="zh-CN" dirty="0"/>
              <a:t>Microsoft</a:t>
            </a:r>
            <a:r>
              <a:rPr lang="zh-CN" altLang="zh-CN" dirty="0"/>
              <a:t>将</a:t>
            </a:r>
            <a:r>
              <a:rPr lang="en-US" altLang="zh-CN" dirty="0"/>
              <a:t>SQL Server</a:t>
            </a:r>
            <a:r>
              <a:rPr lang="zh-CN" altLang="zh-CN" dirty="0"/>
              <a:t>移植到</a:t>
            </a:r>
            <a:r>
              <a:rPr lang="en-US" altLang="zh-CN" dirty="0"/>
              <a:t>Windows NT</a:t>
            </a:r>
            <a:r>
              <a:rPr lang="zh-CN" altLang="zh-CN" dirty="0"/>
              <a:t>系统上，专注于开发推广</a:t>
            </a:r>
            <a:r>
              <a:rPr lang="en-US" altLang="zh-CN" dirty="0"/>
              <a:t>SQL Server</a:t>
            </a:r>
            <a:r>
              <a:rPr lang="zh-CN" altLang="zh-CN" dirty="0"/>
              <a:t>的</a:t>
            </a:r>
            <a:r>
              <a:rPr lang="en-US" altLang="zh-CN" dirty="0"/>
              <a:t>Windows NT</a:t>
            </a:r>
            <a:r>
              <a:rPr lang="zh-CN" altLang="zh-CN" dirty="0"/>
              <a:t>版本。</a:t>
            </a:r>
            <a:r>
              <a:rPr lang="en-US" altLang="zh-CN" dirty="0"/>
              <a:t>Sybase</a:t>
            </a:r>
            <a:r>
              <a:rPr lang="zh-CN" altLang="zh-CN" dirty="0"/>
              <a:t>则较专注于</a:t>
            </a:r>
            <a:r>
              <a:rPr lang="en-US" altLang="zh-CN" dirty="0"/>
              <a:t>SQL Server</a:t>
            </a:r>
            <a:r>
              <a:rPr lang="zh-CN" altLang="zh-CN" dirty="0"/>
              <a:t>在</a:t>
            </a:r>
            <a:r>
              <a:rPr lang="en-US" altLang="zh-CN" dirty="0"/>
              <a:t>UNIX </a:t>
            </a:r>
            <a:r>
              <a:rPr lang="zh-CN" altLang="zh-CN" dirty="0"/>
              <a:t>操作系统上的应用。</a:t>
            </a:r>
          </a:p>
          <a:p>
            <a:pPr lvl="1"/>
            <a:r>
              <a:rPr lang="en-US" altLang="zh-CN" dirty="0"/>
              <a:t>SQL Server </a:t>
            </a:r>
            <a:r>
              <a:rPr lang="en-US" altLang="zh-CN" dirty="0" smtClean="0"/>
              <a:t>2000</a:t>
            </a:r>
            <a:endParaRPr lang="en-US" altLang="zh-CN" sz="2400" dirty="0" smtClean="0"/>
          </a:p>
          <a:p>
            <a:pPr lvl="1"/>
            <a:r>
              <a:rPr lang="en-US" altLang="zh-CN" dirty="0"/>
              <a:t>SQL Server </a:t>
            </a:r>
            <a:r>
              <a:rPr lang="en-US" altLang="zh-CN" dirty="0" smtClean="0"/>
              <a:t>2005</a:t>
            </a:r>
          </a:p>
          <a:p>
            <a:pPr lvl="1"/>
            <a:r>
              <a:rPr lang="en-US" altLang="zh-CN" dirty="0"/>
              <a:t>SQL Server </a:t>
            </a:r>
            <a:r>
              <a:rPr lang="en-US" altLang="zh-CN" dirty="0" smtClean="0"/>
              <a:t>2008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828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SQL Server</a:t>
            </a:r>
            <a:r>
              <a:rPr lang="zh-CN" altLang="zh-CN" dirty="0"/>
              <a:t>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SQL Server 2008</a:t>
            </a:r>
            <a:r>
              <a:rPr lang="zh-CN" altLang="zh-CN" dirty="0"/>
              <a:t>是一个重大的产品版本，它推出了许多新的特性和关键的改进，使得它成为比</a:t>
            </a:r>
            <a:r>
              <a:rPr lang="en-US" altLang="zh-CN" dirty="0"/>
              <a:t>2005</a:t>
            </a:r>
            <a:r>
              <a:rPr lang="zh-CN" altLang="zh-CN" dirty="0"/>
              <a:t>更强大和更全面的</a:t>
            </a:r>
            <a:r>
              <a:rPr lang="en-US" altLang="zh-CN" dirty="0"/>
              <a:t>SQL Server</a:t>
            </a:r>
            <a:r>
              <a:rPr lang="zh-CN" altLang="zh-CN" dirty="0"/>
              <a:t>版本。</a:t>
            </a:r>
          </a:p>
          <a:p>
            <a:pPr lvl="1"/>
            <a:r>
              <a:rPr lang="zh-CN" altLang="zh-CN" dirty="0"/>
              <a:t>保护您的信息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确保</a:t>
            </a:r>
            <a:r>
              <a:rPr lang="zh-CN" altLang="zh-CN" dirty="0"/>
              <a:t>业务连续性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提供</a:t>
            </a:r>
            <a:r>
              <a:rPr lang="zh-CN" altLang="zh-CN" dirty="0"/>
              <a:t>可预测响应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最大限度</a:t>
            </a:r>
            <a:r>
              <a:rPr lang="zh-CN" altLang="zh-CN" dirty="0"/>
              <a:t>地减少管理监视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提供</a:t>
            </a:r>
            <a:r>
              <a:rPr lang="zh-CN" altLang="zh-CN" dirty="0"/>
              <a:t>相关信息</a:t>
            </a:r>
            <a:r>
              <a:rPr lang="zh-CN" altLang="zh-CN" dirty="0" smtClean="0"/>
              <a:t>。</a:t>
            </a:r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3660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 SQL Server 2008</a:t>
            </a:r>
            <a:r>
              <a:rPr lang="zh-CN" altLang="zh-CN" dirty="0"/>
              <a:t>的</a:t>
            </a:r>
            <a:r>
              <a:rPr lang="zh-CN" altLang="zh-CN" dirty="0" smtClean="0"/>
              <a:t>安装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SQL Server2008</a:t>
            </a:r>
            <a:r>
              <a:rPr lang="zh-CN" altLang="zh-CN" dirty="0" smtClean="0"/>
              <a:t>版本</a:t>
            </a:r>
            <a:endParaRPr lang="en-US" altLang="zh-CN" dirty="0" smtClean="0"/>
          </a:p>
          <a:p>
            <a:pPr lvl="1"/>
            <a:r>
              <a:rPr lang="zh-CN" altLang="zh-CN" dirty="0"/>
              <a:t>服务器</a:t>
            </a:r>
            <a:r>
              <a:rPr lang="zh-CN" altLang="zh-CN" dirty="0" smtClean="0"/>
              <a:t>版本</a:t>
            </a:r>
            <a:r>
              <a:rPr lang="en-US" altLang="zh-CN" dirty="0" smtClean="0"/>
              <a:t>-</a:t>
            </a:r>
            <a:r>
              <a:rPr lang="zh-CN" altLang="zh-CN" dirty="0"/>
              <a:t>用作数据库服务器的版本</a:t>
            </a:r>
            <a:endParaRPr lang="en-US" altLang="zh-CN" dirty="0" smtClean="0"/>
          </a:p>
          <a:p>
            <a:pPr lvl="1"/>
            <a:r>
              <a:rPr lang="zh-CN" altLang="zh-CN" dirty="0"/>
              <a:t>专业</a:t>
            </a:r>
            <a:r>
              <a:rPr lang="zh-CN" altLang="zh-CN" dirty="0" smtClean="0"/>
              <a:t>版</a:t>
            </a:r>
            <a:r>
              <a:rPr lang="en-US" altLang="zh-CN" dirty="0" smtClean="0"/>
              <a:t>-</a:t>
            </a:r>
            <a:r>
              <a:rPr lang="zh-CN" altLang="zh-CN" dirty="0"/>
              <a:t>针对特定的用户群体而设计的</a:t>
            </a:r>
            <a:r>
              <a:rPr lang="zh-CN" altLang="zh-CN" dirty="0" smtClean="0"/>
              <a:t>版本</a:t>
            </a:r>
            <a:endParaRPr lang="en-US" altLang="zh-CN" dirty="0" smtClean="0"/>
          </a:p>
          <a:p>
            <a:pPr marL="457200" lvl="1" indent="0">
              <a:buNone/>
            </a:pPr>
            <a:endParaRPr lang="en-US" altLang="zh-CN" dirty="0" smtClean="0"/>
          </a:p>
          <a:p>
            <a:pPr marL="342900" lvl="1" indent="-342900">
              <a:buFont typeface="Wingdings" pitchFamily="2" charset="2"/>
              <a:buChar char="v"/>
            </a:pPr>
            <a:r>
              <a:rPr lang="zh-CN" altLang="zh-CN" sz="2800" b="1" dirty="0">
                <a:latin typeface="+mn-lt"/>
                <a:ea typeface="+mn-ea"/>
                <a:cs typeface="+mn-cs"/>
              </a:rPr>
              <a:t>安装</a:t>
            </a:r>
            <a:r>
              <a:rPr lang="en-US" altLang="zh-CN" sz="2800" b="1" dirty="0">
                <a:latin typeface="+mn-lt"/>
                <a:ea typeface="+mn-ea"/>
                <a:cs typeface="+mn-cs"/>
              </a:rPr>
              <a:t>SQL Server 2008</a:t>
            </a:r>
            <a:r>
              <a:rPr lang="zh-CN" altLang="zh-CN" sz="2800" b="1" dirty="0">
                <a:latin typeface="+mn-lt"/>
                <a:ea typeface="+mn-ea"/>
                <a:cs typeface="+mn-cs"/>
              </a:rPr>
              <a:t>的软硬件</a:t>
            </a:r>
            <a:r>
              <a:rPr lang="zh-CN" altLang="zh-CN" sz="2800" b="1" dirty="0" smtClean="0">
                <a:latin typeface="+mn-lt"/>
                <a:ea typeface="+mn-ea"/>
                <a:cs typeface="+mn-cs"/>
              </a:rPr>
              <a:t>需求</a:t>
            </a:r>
            <a:endParaRPr lang="en-US" altLang="zh-CN" sz="2800" b="1" dirty="0" smtClean="0">
              <a:latin typeface="+mn-lt"/>
              <a:ea typeface="+mn-ea"/>
              <a:cs typeface="+mn-cs"/>
            </a:endParaRPr>
          </a:p>
          <a:p>
            <a:pPr marL="342900" lvl="1" indent="-342900">
              <a:buFont typeface="Wingdings" pitchFamily="2" charset="2"/>
              <a:buChar char="v"/>
            </a:pPr>
            <a:endParaRPr lang="en-US" altLang="zh-CN" sz="2800" b="1" dirty="0">
              <a:latin typeface="+mn-lt"/>
              <a:ea typeface="+mn-ea"/>
              <a:cs typeface="+mn-cs"/>
            </a:endParaRPr>
          </a:p>
          <a:p>
            <a:pPr marL="342900" lvl="1" indent="-342900">
              <a:buFont typeface="Wingdings" pitchFamily="2" charset="2"/>
              <a:buChar char="v"/>
            </a:pPr>
            <a:r>
              <a:rPr lang="en-US" altLang="zh-CN" sz="2800" b="1" dirty="0"/>
              <a:t>SQL Server 2008</a:t>
            </a:r>
            <a:r>
              <a:rPr lang="zh-CN" altLang="zh-CN" sz="2800" b="1" dirty="0"/>
              <a:t>安装</a:t>
            </a:r>
            <a:r>
              <a:rPr lang="zh-CN" altLang="zh-CN" sz="2800" b="1" dirty="0" smtClean="0"/>
              <a:t>过程</a:t>
            </a:r>
            <a:endParaRPr lang="en-US" altLang="zh-CN" sz="2800" b="1" dirty="0" smtClean="0"/>
          </a:p>
          <a:p>
            <a:pPr marL="342900" lvl="1" indent="-342900">
              <a:buFont typeface="Wingdings" pitchFamily="2" charset="2"/>
              <a:buChar char="v"/>
            </a:pPr>
            <a:endParaRPr lang="en-US" altLang="zh-CN" sz="2800" b="1" dirty="0">
              <a:latin typeface="+mn-lt"/>
              <a:ea typeface="+mn-ea"/>
              <a:cs typeface="+mn-cs"/>
            </a:endParaRPr>
          </a:p>
          <a:p>
            <a:pPr marL="342900" lvl="1" indent="-342900">
              <a:buFont typeface="Wingdings" pitchFamily="2" charset="2"/>
              <a:buChar char="v"/>
            </a:pPr>
            <a:r>
              <a:rPr lang="zh-CN" altLang="zh-CN" sz="2800" b="1" dirty="0"/>
              <a:t>注册服务器</a:t>
            </a:r>
            <a:endParaRPr lang="zh-CN" altLang="en-US" sz="2800" b="1" dirty="0"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84988226"/>
      </p:ext>
    </p:extLst>
  </p:cSld>
  <p:clrMapOvr>
    <a:masterClrMapping/>
  </p:clrMapOvr>
</p:sld>
</file>

<file path=ppt/theme/theme1.xml><?xml version="1.0" encoding="utf-8"?>
<a:theme xmlns:a="http://schemas.openxmlformats.org/drawingml/2006/main" name="230TGp_report_light">
  <a:themeElements>
    <a:clrScheme name="04 1">
      <a:dk1>
        <a:srgbClr val="003366"/>
      </a:dk1>
      <a:lt1>
        <a:srgbClr val="FFFFFF"/>
      </a:lt1>
      <a:dk2>
        <a:srgbClr val="3EB1CC"/>
      </a:dk2>
      <a:lt2>
        <a:srgbClr val="DDDDDD"/>
      </a:lt2>
      <a:accent1>
        <a:srgbClr val="438ACB"/>
      </a:accent1>
      <a:accent2>
        <a:srgbClr val="77AE26"/>
      </a:accent2>
      <a:accent3>
        <a:srgbClr val="FFFFFF"/>
      </a:accent3>
      <a:accent4>
        <a:srgbClr val="002A56"/>
      </a:accent4>
      <a:accent5>
        <a:srgbClr val="B0C4E2"/>
      </a:accent5>
      <a:accent6>
        <a:srgbClr val="6B9D21"/>
      </a:accent6>
      <a:hlink>
        <a:srgbClr val="6E815B"/>
      </a:hlink>
      <a:folHlink>
        <a:srgbClr val="76A0CA"/>
      </a:folHlink>
    </a:clrScheme>
    <a:fontScheme name="04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04 1">
        <a:dk1>
          <a:srgbClr val="003366"/>
        </a:dk1>
        <a:lt1>
          <a:srgbClr val="FFFFFF"/>
        </a:lt1>
        <a:dk2>
          <a:srgbClr val="3EB1CC"/>
        </a:dk2>
        <a:lt2>
          <a:srgbClr val="DDDDDD"/>
        </a:lt2>
        <a:accent1>
          <a:srgbClr val="438ACB"/>
        </a:accent1>
        <a:accent2>
          <a:srgbClr val="77AE26"/>
        </a:accent2>
        <a:accent3>
          <a:srgbClr val="FFFFFF"/>
        </a:accent3>
        <a:accent4>
          <a:srgbClr val="002A56"/>
        </a:accent4>
        <a:accent5>
          <a:srgbClr val="B0C4E2"/>
        </a:accent5>
        <a:accent6>
          <a:srgbClr val="6B9D21"/>
        </a:accent6>
        <a:hlink>
          <a:srgbClr val="6E815B"/>
        </a:hlink>
        <a:folHlink>
          <a:srgbClr val="76A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30311D"/>
        </a:dk1>
        <a:lt1>
          <a:srgbClr val="FFFFFF"/>
        </a:lt1>
        <a:dk2>
          <a:srgbClr val="D59D81"/>
        </a:dk2>
        <a:lt2>
          <a:srgbClr val="DDDDDD"/>
        </a:lt2>
        <a:accent1>
          <a:srgbClr val="617CD3"/>
        </a:accent1>
        <a:accent2>
          <a:srgbClr val="93B75F"/>
        </a:accent2>
        <a:accent3>
          <a:srgbClr val="FFFFFF"/>
        </a:accent3>
        <a:accent4>
          <a:srgbClr val="272817"/>
        </a:accent4>
        <a:accent5>
          <a:srgbClr val="B7BFE6"/>
        </a:accent5>
        <a:accent6>
          <a:srgbClr val="85A655"/>
        </a:accent6>
        <a:hlink>
          <a:srgbClr val="557B97"/>
        </a:hlink>
        <a:folHlink>
          <a:srgbClr val="9778B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66"/>
        </a:dk1>
        <a:lt1>
          <a:srgbClr val="FFFFFF"/>
        </a:lt1>
        <a:dk2>
          <a:srgbClr val="0D5597"/>
        </a:dk2>
        <a:lt2>
          <a:srgbClr val="DDDDDD"/>
        </a:lt2>
        <a:accent1>
          <a:srgbClr val="428E71"/>
        </a:accent1>
        <a:accent2>
          <a:srgbClr val="3F90BD"/>
        </a:accent2>
        <a:accent3>
          <a:srgbClr val="FFFFFF"/>
        </a:accent3>
        <a:accent4>
          <a:srgbClr val="000056"/>
        </a:accent4>
        <a:accent5>
          <a:srgbClr val="B0C6BB"/>
        </a:accent5>
        <a:accent6>
          <a:srgbClr val="3882AB"/>
        </a:accent6>
        <a:hlink>
          <a:srgbClr val="7D7E89"/>
        </a:hlink>
        <a:folHlink>
          <a:srgbClr val="8AC4C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230TGp_report_light</Template>
  <TotalTime>3741</TotalTime>
  <Words>252</Words>
  <Application>Microsoft Office PowerPoint</Application>
  <PresentationFormat>全屏显示(4:3)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230TGp_report_light</vt:lpstr>
      <vt:lpstr>第3章 安装SQL Server 2008</vt:lpstr>
      <vt:lpstr>目录</vt:lpstr>
      <vt:lpstr>3.1 SQL Server简介</vt:lpstr>
      <vt:lpstr>3.1 SQL Server简介</vt:lpstr>
      <vt:lpstr>3.2 SQL Server 2008的安装</vt:lpstr>
    </vt:vector>
  </TitlesOfParts>
  <Company>www.jujumao.org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大学计算机基础</dc:title>
  <dc:creator>latto</dc:creator>
  <cp:lastModifiedBy>jiangcheng</cp:lastModifiedBy>
  <cp:revision>259</cp:revision>
  <dcterms:created xsi:type="dcterms:W3CDTF">2014-07-28T08:32:25Z</dcterms:created>
  <dcterms:modified xsi:type="dcterms:W3CDTF">2017-06-22T08:37:14Z</dcterms:modified>
</cp:coreProperties>
</file>