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85" r:id="rId2"/>
    <p:sldId id="290" r:id="rId3"/>
    <p:sldId id="289" r:id="rId4"/>
    <p:sldId id="291" r:id="rId5"/>
    <p:sldId id="292" r:id="rId6"/>
    <p:sldId id="293" r:id="rId7"/>
    <p:sldId id="294" r:id="rId8"/>
    <p:sldId id="295" r:id="rId9"/>
    <p:sldId id="296" r:id="rId10"/>
  </p:sldIdLst>
  <p:sldSz cx="9144000" cy="6858000" type="screen4x3"/>
  <p:notesSz cx="6858000" cy="9144000"/>
  <p:defaultTextStyle>
    <a:defPPr>
      <a:defRPr lang="en-US"/>
    </a:defPPr>
    <a:lvl1pPr algn="r" rtl="0" fontAlgn="base">
      <a:spcBef>
        <a:spcPct val="0"/>
      </a:spcBef>
      <a:spcAft>
        <a:spcPct val="0"/>
      </a:spcAft>
      <a:defRPr kern="1200">
        <a:solidFill>
          <a:schemeClr val="tx1"/>
        </a:solidFill>
        <a:latin typeface="Arial" charset="0"/>
        <a:ea typeface="+mn-ea"/>
        <a:cs typeface="+mn-cs"/>
      </a:defRPr>
    </a:lvl1pPr>
    <a:lvl2pPr marL="457200" algn="r" rtl="0" fontAlgn="base">
      <a:spcBef>
        <a:spcPct val="0"/>
      </a:spcBef>
      <a:spcAft>
        <a:spcPct val="0"/>
      </a:spcAft>
      <a:defRPr kern="1200">
        <a:solidFill>
          <a:schemeClr val="tx1"/>
        </a:solidFill>
        <a:latin typeface="Arial" charset="0"/>
        <a:ea typeface="+mn-ea"/>
        <a:cs typeface="+mn-cs"/>
      </a:defRPr>
    </a:lvl2pPr>
    <a:lvl3pPr marL="914400" algn="r" rtl="0" fontAlgn="base">
      <a:spcBef>
        <a:spcPct val="0"/>
      </a:spcBef>
      <a:spcAft>
        <a:spcPct val="0"/>
      </a:spcAft>
      <a:defRPr kern="1200">
        <a:solidFill>
          <a:schemeClr val="tx1"/>
        </a:solidFill>
        <a:latin typeface="Arial" charset="0"/>
        <a:ea typeface="+mn-ea"/>
        <a:cs typeface="+mn-cs"/>
      </a:defRPr>
    </a:lvl3pPr>
    <a:lvl4pPr marL="1371600" algn="r" rtl="0" fontAlgn="base">
      <a:spcBef>
        <a:spcPct val="0"/>
      </a:spcBef>
      <a:spcAft>
        <a:spcPct val="0"/>
      </a:spcAft>
      <a:defRPr kern="1200">
        <a:solidFill>
          <a:schemeClr val="tx1"/>
        </a:solidFill>
        <a:latin typeface="Arial" charset="0"/>
        <a:ea typeface="+mn-ea"/>
        <a:cs typeface="+mn-cs"/>
      </a:defRPr>
    </a:lvl4pPr>
    <a:lvl5pPr marL="1828800" algn="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3399"/>
    <a:srgbClr val="000000"/>
    <a:srgbClr val="5F5F5F"/>
    <a:srgbClr val="808080"/>
    <a:srgbClr val="CC3300"/>
    <a:srgbClr val="6D7BA5"/>
    <a:srgbClr val="50B848"/>
    <a:srgbClr val="676767"/>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7" autoAdjust="0"/>
    <p:restoredTop sz="94598" autoAdjust="0"/>
  </p:normalViewPr>
  <p:slideViewPr>
    <p:cSldViewPr>
      <p:cViewPr varScale="1">
        <p:scale>
          <a:sx n="67" d="100"/>
          <a:sy n="67" d="100"/>
        </p:scale>
        <p:origin x="-1470" y="-102"/>
      </p:cViewPr>
      <p:guideLst>
        <p:guide orient="horz" pos="2160"/>
        <p:guide pos="2880"/>
      </p:guideLst>
    </p:cSldViewPr>
  </p:slideViewPr>
  <p:notesTextViewPr>
    <p:cViewPr>
      <p:scale>
        <a:sx n="1" d="1"/>
        <a:sy n="1" d="1"/>
      </p:scale>
      <p:origin x="0" y="0"/>
    </p:cViewPr>
  </p:notesText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85EBAA-087E-4F01-A652-6615E807161A}" type="datetimeFigureOut">
              <a:rPr lang="zh-CN" altLang="en-US" smtClean="0"/>
              <a:pPr/>
              <a:t>2017/6/22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8796D5-7C95-43FD-85B7-D674726A1657}" type="slidenum">
              <a:rPr lang="zh-CN" altLang="en-US" smtClean="0"/>
              <a:pPr/>
              <a:t>‹#›</a:t>
            </a:fld>
            <a:endParaRPr lang="zh-CN" altLang="en-US"/>
          </a:p>
        </p:txBody>
      </p:sp>
    </p:spTree>
    <p:extLst>
      <p:ext uri="{BB962C8B-B14F-4D97-AF65-F5344CB8AC3E}">
        <p14:creationId xmlns:p14="http://schemas.microsoft.com/office/powerpoint/2010/main" val="912895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3104" name="Picture 32" descr="04_ba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938" y="942975"/>
            <a:ext cx="8367712"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5" name="Rectangle 3"/>
          <p:cNvSpPr>
            <a:spLocks noGrp="1" noChangeArrowheads="1"/>
          </p:cNvSpPr>
          <p:nvPr>
            <p:ph type="subTitle" idx="1"/>
          </p:nvPr>
        </p:nvSpPr>
        <p:spPr>
          <a:xfrm>
            <a:off x="537369" y="4293096"/>
            <a:ext cx="4038600" cy="457200"/>
          </a:xfrm>
        </p:spPr>
        <p:txBody>
          <a:bodyPr/>
          <a:lstStyle>
            <a:lvl1pPr marL="0" indent="0">
              <a:buFont typeface="Wingdings" pitchFamily="2" charset="2"/>
              <a:buNone/>
              <a:defRPr sz="1600">
                <a:solidFill>
                  <a:srgbClr val="000000"/>
                </a:solidFill>
              </a:defRPr>
            </a:lvl1pPr>
          </a:lstStyle>
          <a:p>
            <a:pPr lvl="0"/>
            <a:r>
              <a:rPr lang="zh-CN" altLang="en-US" noProof="0" smtClean="0"/>
              <a:t>单击此处编辑母版副标题样式</a:t>
            </a:r>
            <a:endParaRPr lang="en-US" altLang="zh-CN" noProof="0" smtClean="0"/>
          </a:p>
        </p:txBody>
      </p:sp>
      <p:sp>
        <p:nvSpPr>
          <p:cNvPr id="3076" name="Rectangle 4"/>
          <p:cNvSpPr>
            <a:spLocks noGrp="1" noChangeArrowheads="1"/>
          </p:cNvSpPr>
          <p:nvPr>
            <p:ph type="dt" sz="half" idx="2"/>
          </p:nvPr>
        </p:nvSpPr>
        <p:spPr>
          <a:xfrm>
            <a:off x="381000" y="6537325"/>
            <a:ext cx="2133600" cy="244475"/>
          </a:xfrm>
        </p:spPr>
        <p:txBody>
          <a:bodyPr/>
          <a:lstStyle>
            <a:lvl1pPr algn="l">
              <a:defRPr b="0">
                <a:solidFill>
                  <a:srgbClr val="000000"/>
                </a:solidFill>
                <a:latin typeface="Arial" charset="0"/>
              </a:defRPr>
            </a:lvl1pPr>
          </a:lstStyle>
          <a:p>
            <a:endParaRPr lang="en-US" altLang="zh-CN"/>
          </a:p>
        </p:txBody>
      </p:sp>
      <p:sp>
        <p:nvSpPr>
          <p:cNvPr id="3077" name="Rectangle 5"/>
          <p:cNvSpPr>
            <a:spLocks noGrp="1" noChangeArrowheads="1"/>
          </p:cNvSpPr>
          <p:nvPr>
            <p:ph type="ftr" sz="quarter" idx="3"/>
          </p:nvPr>
        </p:nvSpPr>
        <p:spPr>
          <a:xfrm>
            <a:off x="3124200" y="6537325"/>
            <a:ext cx="2895600" cy="244475"/>
          </a:xfrm>
          <a:prstGeom prst="rect">
            <a:avLst/>
          </a:prstGeom>
        </p:spPr>
        <p:txBody>
          <a:bodyPr/>
          <a:lstStyle>
            <a:lvl1pPr algn="ctr">
              <a:defRPr sz="1000" b="0" i="0">
                <a:solidFill>
                  <a:srgbClr val="000000"/>
                </a:solidFill>
              </a:defRPr>
            </a:lvl1pPr>
          </a:lstStyle>
          <a:p>
            <a:endParaRPr lang="en-US" altLang="zh-CN"/>
          </a:p>
        </p:txBody>
      </p:sp>
      <p:sp>
        <p:nvSpPr>
          <p:cNvPr id="3078" name="Rectangle 6"/>
          <p:cNvSpPr>
            <a:spLocks noGrp="1" noChangeArrowheads="1"/>
          </p:cNvSpPr>
          <p:nvPr>
            <p:ph type="sldNum" sz="quarter" idx="4"/>
          </p:nvPr>
        </p:nvSpPr>
        <p:spPr>
          <a:xfrm>
            <a:off x="6629400" y="6553200"/>
            <a:ext cx="2133600" cy="244475"/>
          </a:xfrm>
        </p:spPr>
        <p:txBody>
          <a:bodyPr/>
          <a:lstStyle>
            <a:lvl1pPr algn="r">
              <a:defRPr>
                <a:latin typeface="Arial" charset="0"/>
              </a:defRPr>
            </a:lvl1pPr>
          </a:lstStyle>
          <a:p>
            <a:fld id="{B3CE555E-B87D-4004-8AF0-8813A8D703B9}" type="slidenum">
              <a:rPr lang="en-US" altLang="zh-CN"/>
              <a:pPr/>
              <a:t>‹#›</a:t>
            </a:fld>
            <a:endParaRPr lang="en-US" altLang="zh-CN"/>
          </a:p>
        </p:txBody>
      </p:sp>
      <p:sp>
        <p:nvSpPr>
          <p:cNvPr id="3096" name="Rectangle 24"/>
          <p:cNvSpPr>
            <a:spLocks noChangeArrowheads="1"/>
          </p:cNvSpPr>
          <p:nvPr/>
        </p:nvSpPr>
        <p:spPr bwMode="auto">
          <a:xfrm>
            <a:off x="373063" y="942975"/>
            <a:ext cx="8405812" cy="5133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1" name="Line 29"/>
          <p:cNvSpPr>
            <a:spLocks noChangeShapeType="1"/>
          </p:cNvSpPr>
          <p:nvPr/>
        </p:nvSpPr>
        <p:spPr bwMode="auto">
          <a:xfrm>
            <a:off x="381000" y="3068960"/>
            <a:ext cx="4876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3106" name="Picture 34" descr="04_icon_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0388" y="2238375"/>
            <a:ext cx="1420812" cy="1420813"/>
          </a:xfrm>
          <a:prstGeom prst="rect">
            <a:avLst/>
          </a:prstGeom>
          <a:noFill/>
          <a:extLst>
            <a:ext uri="{909E8E84-426E-40DD-AFC4-6F175D3DCCD1}">
              <a14:hiddenFill xmlns:a14="http://schemas.microsoft.com/office/drawing/2010/main">
                <a:solidFill>
                  <a:srgbClr val="FFFFFF"/>
                </a:solidFill>
              </a14:hiddenFill>
            </a:ext>
          </a:extLst>
        </p:spPr>
      </p:pic>
      <p:sp>
        <p:nvSpPr>
          <p:cNvPr id="3074" name="Rectangle 2"/>
          <p:cNvSpPr>
            <a:spLocks noGrp="1" noChangeArrowheads="1"/>
          </p:cNvSpPr>
          <p:nvPr>
            <p:ph type="ctrTitle"/>
          </p:nvPr>
        </p:nvSpPr>
        <p:spPr bwMode="gray">
          <a:xfrm>
            <a:off x="251520" y="2636912"/>
            <a:ext cx="4648200" cy="863327"/>
          </a:xfrm>
        </p:spPr>
        <p:txBody>
          <a:bodyPr/>
          <a:lstStyle>
            <a:lvl1pPr algn="l">
              <a:defRPr sz="4000">
                <a:solidFill>
                  <a:schemeClr val="tx1"/>
                </a:solidFill>
              </a:defRPr>
            </a:lvl1pPr>
          </a:lstStyle>
          <a:p>
            <a:pPr lvl="0"/>
            <a:r>
              <a:rPr lang="zh-CN" altLang="en-US" noProof="0" dirty="0" smtClean="0"/>
              <a:t>单击此处编辑母版标题样式</a:t>
            </a:r>
            <a:endParaRPr lang="en-US" altLang="zh-CN" noProof="0" dirty="0" smtClean="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en-US" altLang="zh-CN"/>
              <a:t>www.themegallery.com</a:t>
            </a:r>
          </a:p>
        </p:txBody>
      </p:sp>
      <p:sp>
        <p:nvSpPr>
          <p:cNvPr id="5" name="页脚占位符 4"/>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6" name="灯片编号占位符 5"/>
          <p:cNvSpPr>
            <a:spLocks noGrp="1"/>
          </p:cNvSpPr>
          <p:nvPr>
            <p:ph type="sldNum" sz="quarter" idx="12"/>
          </p:nvPr>
        </p:nvSpPr>
        <p:spPr/>
        <p:txBody>
          <a:bodyPr/>
          <a:lstStyle>
            <a:lvl1pPr>
              <a:defRPr/>
            </a:lvl1pPr>
          </a:lstStyle>
          <a:p>
            <a:fld id="{2D8089EC-7040-48CF-B490-2E4AD3B38AFE}" type="slidenum">
              <a:rPr lang="en-US" altLang="zh-CN"/>
              <a:pPr/>
              <a:t>‹#›</a:t>
            </a:fld>
            <a:endParaRPr lang="en-US" altLang="zh-CN"/>
          </a:p>
        </p:txBody>
      </p:sp>
    </p:spTree>
    <p:extLst>
      <p:ext uri="{BB962C8B-B14F-4D97-AF65-F5344CB8AC3E}">
        <p14:creationId xmlns:p14="http://schemas.microsoft.com/office/powerpoint/2010/main" val="3774585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43700" y="206375"/>
            <a:ext cx="2171700" cy="6022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206375"/>
            <a:ext cx="6362700" cy="60229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en-US" altLang="zh-CN"/>
              <a:t>www.themegallery.com</a:t>
            </a:r>
          </a:p>
        </p:txBody>
      </p:sp>
      <p:sp>
        <p:nvSpPr>
          <p:cNvPr id="5" name="页脚占位符 4"/>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6" name="灯片编号占位符 5"/>
          <p:cNvSpPr>
            <a:spLocks noGrp="1"/>
          </p:cNvSpPr>
          <p:nvPr>
            <p:ph type="sldNum" sz="quarter" idx="12"/>
          </p:nvPr>
        </p:nvSpPr>
        <p:spPr/>
        <p:txBody>
          <a:bodyPr/>
          <a:lstStyle>
            <a:lvl1pPr>
              <a:defRPr/>
            </a:lvl1pPr>
          </a:lstStyle>
          <a:p>
            <a:fld id="{52C6C1B9-E7F8-431C-AA28-CB0C5E866F0A}" type="slidenum">
              <a:rPr lang="en-US" altLang="zh-CN"/>
              <a:pPr/>
              <a:t>‹#›</a:t>
            </a:fld>
            <a:endParaRPr lang="en-US" altLang="zh-CN"/>
          </a:p>
        </p:txBody>
      </p:sp>
    </p:spTree>
    <p:extLst>
      <p:ext uri="{BB962C8B-B14F-4D97-AF65-F5344CB8AC3E}">
        <p14:creationId xmlns:p14="http://schemas.microsoft.com/office/powerpoint/2010/main" val="2261896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28600" y="206375"/>
            <a:ext cx="8686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229600" cy="4933950"/>
          </a:xfrm>
        </p:spPr>
        <p:txBody>
          <a:bodyPr/>
          <a:lstStyle/>
          <a:p>
            <a:r>
              <a:rPr lang="zh-CN" altLang="en-US" smtClean="0"/>
              <a:t>单击图标添加表格</a:t>
            </a:r>
            <a:endParaRPr lang="zh-CN" altLang="en-US"/>
          </a:p>
        </p:txBody>
      </p:sp>
      <p:sp>
        <p:nvSpPr>
          <p:cNvPr id="6" name="灯片编号占位符 5"/>
          <p:cNvSpPr>
            <a:spLocks noGrp="1"/>
          </p:cNvSpPr>
          <p:nvPr>
            <p:ph type="sldNum" sz="quarter" idx="12"/>
          </p:nvPr>
        </p:nvSpPr>
        <p:spPr>
          <a:xfrm>
            <a:off x="381000" y="6305550"/>
            <a:ext cx="2133600" cy="244475"/>
          </a:xfrm>
        </p:spPr>
        <p:txBody>
          <a:bodyPr/>
          <a:lstStyle>
            <a:lvl1pPr>
              <a:defRPr/>
            </a:lvl1pPr>
          </a:lstStyle>
          <a:p>
            <a:fld id="{9D9585DA-EC6C-4632-898F-3DEE13E11B52}"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83033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a:lvl1pPr>
          </a:lstStyle>
          <a:p>
            <a:fld id="{78C39E83-5578-4184-9B89-54CC366603C8}"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2442465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lvl1pPr>
              <a:defRPr/>
            </a:lvl1pPr>
          </a:lstStyle>
          <a:p>
            <a:fld id="{461598F3-72A1-4434-BF19-E562B27F6B8C}"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3627286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38600" cy="4933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4933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2"/>
          </p:nvPr>
        </p:nvSpPr>
        <p:spPr/>
        <p:txBody>
          <a:bodyPr/>
          <a:lstStyle>
            <a:lvl1pPr>
              <a:defRPr/>
            </a:lvl1pPr>
          </a:lstStyle>
          <a:p>
            <a:fld id="{8D9B4BA6-0946-4212-96F1-398A76B3EB7F}" type="slidenum">
              <a:rPr lang="en-US" altLang="zh-CN"/>
              <a:pPr/>
              <a:t>‹#›</a:t>
            </a:fld>
            <a:endParaRPr lang="en-US" altLang="zh-CN"/>
          </a:p>
        </p:txBody>
      </p:sp>
      <p:sp>
        <p:nvSpPr>
          <p:cNvPr id="8" name="Rectangle 4"/>
          <p:cNvSpPr>
            <a:spLocks noGrp="1" noChangeArrowheads="1"/>
          </p:cNvSpPr>
          <p:nvPr>
            <p:ph type="dt" sz="half" idx="13"/>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2476886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r>
              <a:rPr lang="en-US" altLang="zh-CN"/>
              <a:t>www.themegallery.com</a:t>
            </a:r>
          </a:p>
        </p:txBody>
      </p:sp>
      <p:sp>
        <p:nvSpPr>
          <p:cNvPr id="8" name="页脚占位符 7"/>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9" name="灯片编号占位符 8"/>
          <p:cNvSpPr>
            <a:spLocks noGrp="1"/>
          </p:cNvSpPr>
          <p:nvPr>
            <p:ph type="sldNum" sz="quarter" idx="12"/>
          </p:nvPr>
        </p:nvSpPr>
        <p:spPr/>
        <p:txBody>
          <a:bodyPr/>
          <a:lstStyle>
            <a:lvl1pPr>
              <a:defRPr/>
            </a:lvl1pPr>
          </a:lstStyle>
          <a:p>
            <a:fld id="{67EDEDC0-8DD5-44F3-91B6-937BEACAB5DB}" type="slidenum">
              <a:rPr lang="en-US" altLang="zh-CN"/>
              <a:pPr/>
              <a:t>‹#›</a:t>
            </a:fld>
            <a:endParaRPr lang="en-US" altLang="zh-CN"/>
          </a:p>
        </p:txBody>
      </p:sp>
    </p:spTree>
    <p:extLst>
      <p:ext uri="{BB962C8B-B14F-4D97-AF65-F5344CB8AC3E}">
        <p14:creationId xmlns:p14="http://schemas.microsoft.com/office/powerpoint/2010/main" val="2977167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r>
              <a:rPr lang="en-US" altLang="zh-CN"/>
              <a:t>www.themegallery.com</a:t>
            </a:r>
          </a:p>
        </p:txBody>
      </p:sp>
      <p:sp>
        <p:nvSpPr>
          <p:cNvPr id="4" name="页脚占位符 3"/>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5" name="灯片编号占位符 4"/>
          <p:cNvSpPr>
            <a:spLocks noGrp="1"/>
          </p:cNvSpPr>
          <p:nvPr>
            <p:ph type="sldNum" sz="quarter" idx="12"/>
          </p:nvPr>
        </p:nvSpPr>
        <p:spPr/>
        <p:txBody>
          <a:bodyPr/>
          <a:lstStyle>
            <a:lvl1pPr>
              <a:defRPr/>
            </a:lvl1pPr>
          </a:lstStyle>
          <a:p>
            <a:fld id="{BFAD10EB-374C-499E-B2BD-26889DB56BCD}" type="slidenum">
              <a:rPr lang="en-US" altLang="zh-CN"/>
              <a:pPr/>
              <a:t>‹#›</a:t>
            </a:fld>
            <a:endParaRPr lang="en-US" altLang="zh-CN"/>
          </a:p>
        </p:txBody>
      </p:sp>
    </p:spTree>
    <p:extLst>
      <p:ext uri="{BB962C8B-B14F-4D97-AF65-F5344CB8AC3E}">
        <p14:creationId xmlns:p14="http://schemas.microsoft.com/office/powerpoint/2010/main" val="3471858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en-US" altLang="zh-CN"/>
              <a:t>www.themegallery.com</a:t>
            </a:r>
          </a:p>
        </p:txBody>
      </p:sp>
      <p:sp>
        <p:nvSpPr>
          <p:cNvPr id="3" name="页脚占位符 2"/>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4" name="灯片编号占位符 3"/>
          <p:cNvSpPr>
            <a:spLocks noGrp="1"/>
          </p:cNvSpPr>
          <p:nvPr>
            <p:ph type="sldNum" sz="quarter" idx="12"/>
          </p:nvPr>
        </p:nvSpPr>
        <p:spPr/>
        <p:txBody>
          <a:bodyPr/>
          <a:lstStyle>
            <a:lvl1pPr>
              <a:defRPr/>
            </a:lvl1pPr>
          </a:lstStyle>
          <a:p>
            <a:fld id="{0C5D6E3C-114E-4165-8A4C-A5C18FB23B14}" type="slidenum">
              <a:rPr lang="en-US" altLang="zh-CN"/>
              <a:pPr/>
              <a:t>‹#›</a:t>
            </a:fld>
            <a:endParaRPr lang="en-US" altLang="zh-CN"/>
          </a:p>
        </p:txBody>
      </p:sp>
    </p:spTree>
    <p:extLst>
      <p:ext uri="{BB962C8B-B14F-4D97-AF65-F5344CB8AC3E}">
        <p14:creationId xmlns:p14="http://schemas.microsoft.com/office/powerpoint/2010/main" val="468642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en-US" altLang="zh-CN"/>
              <a:t>www.themegallery.com</a:t>
            </a:r>
          </a:p>
        </p:txBody>
      </p:sp>
      <p:sp>
        <p:nvSpPr>
          <p:cNvPr id="6" name="页脚占位符 5"/>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7" name="灯片编号占位符 6"/>
          <p:cNvSpPr>
            <a:spLocks noGrp="1"/>
          </p:cNvSpPr>
          <p:nvPr>
            <p:ph type="sldNum" sz="quarter" idx="12"/>
          </p:nvPr>
        </p:nvSpPr>
        <p:spPr/>
        <p:txBody>
          <a:bodyPr/>
          <a:lstStyle>
            <a:lvl1pPr>
              <a:defRPr/>
            </a:lvl1pPr>
          </a:lstStyle>
          <a:p>
            <a:fld id="{17C3E1D9-AEEC-477B-B730-A547F9AB12CE}" type="slidenum">
              <a:rPr lang="en-US" altLang="zh-CN"/>
              <a:pPr/>
              <a:t>‹#›</a:t>
            </a:fld>
            <a:endParaRPr lang="en-US" altLang="zh-CN"/>
          </a:p>
        </p:txBody>
      </p:sp>
    </p:spTree>
    <p:extLst>
      <p:ext uri="{BB962C8B-B14F-4D97-AF65-F5344CB8AC3E}">
        <p14:creationId xmlns:p14="http://schemas.microsoft.com/office/powerpoint/2010/main" val="121019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en-US" altLang="zh-CN"/>
              <a:t>www.themegallery.com</a:t>
            </a:r>
          </a:p>
        </p:txBody>
      </p:sp>
      <p:sp>
        <p:nvSpPr>
          <p:cNvPr id="6" name="页脚占位符 5"/>
          <p:cNvSpPr>
            <a:spLocks noGrp="1"/>
          </p:cNvSpPr>
          <p:nvPr>
            <p:ph type="ftr" sz="quarter" idx="11"/>
          </p:nvPr>
        </p:nvSpPr>
        <p:spPr>
          <a:xfrm>
            <a:off x="5791200" y="6353175"/>
            <a:ext cx="2895600" cy="244475"/>
          </a:xfrm>
          <a:prstGeom prst="rect">
            <a:avLst/>
          </a:prstGeom>
        </p:spPr>
        <p:txBody>
          <a:bodyPr/>
          <a:lstStyle>
            <a:lvl1pPr>
              <a:defRPr/>
            </a:lvl1pPr>
          </a:lstStyle>
          <a:p>
            <a:r>
              <a:rPr lang="en-US" altLang="zh-CN"/>
              <a:t>LOGO</a:t>
            </a:r>
          </a:p>
        </p:txBody>
      </p:sp>
      <p:sp>
        <p:nvSpPr>
          <p:cNvPr id="7" name="灯片编号占位符 6"/>
          <p:cNvSpPr>
            <a:spLocks noGrp="1"/>
          </p:cNvSpPr>
          <p:nvPr>
            <p:ph type="sldNum" sz="quarter" idx="12"/>
          </p:nvPr>
        </p:nvSpPr>
        <p:spPr/>
        <p:txBody>
          <a:bodyPr/>
          <a:lstStyle>
            <a:lvl1pPr>
              <a:defRPr/>
            </a:lvl1pPr>
          </a:lstStyle>
          <a:p>
            <a:fld id="{349DAF77-CFB0-4422-9334-57D135D2C729}" type="slidenum">
              <a:rPr lang="en-US" altLang="zh-CN"/>
              <a:pPr/>
              <a:t>‹#›</a:t>
            </a:fld>
            <a:endParaRPr lang="en-US" altLang="zh-CN"/>
          </a:p>
        </p:txBody>
      </p:sp>
    </p:spTree>
    <p:extLst>
      <p:ext uri="{BB962C8B-B14F-4D97-AF65-F5344CB8AC3E}">
        <p14:creationId xmlns:p14="http://schemas.microsoft.com/office/powerpoint/2010/main" val="1276374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gradFill rotWithShape="0">
          <a:gsLst>
            <a:gs pos="0">
              <a:schemeClr val="folHlink"/>
            </a:gs>
            <a:gs pos="100000">
              <a:schemeClr val="folHlink">
                <a:gamma/>
                <a:tint val="0"/>
                <a:invGamma/>
              </a:schemeClr>
            </a:gs>
          </a:gsLst>
          <a:lin ang="5400000" scaled="1"/>
        </a:gradFill>
        <a:effectLst/>
      </p:bgPr>
    </p:bg>
    <p:spTree>
      <p:nvGrpSpPr>
        <p:cNvPr id="1" name=""/>
        <p:cNvGrpSpPr/>
        <p:nvPr/>
      </p:nvGrpSpPr>
      <p:grpSpPr>
        <a:xfrm>
          <a:off x="0" y="0"/>
          <a:ext cx="0" cy="0"/>
          <a:chOff x="0" y="0"/>
          <a:chExt cx="0" cy="0"/>
        </a:xfrm>
      </p:grpSpPr>
      <p:sp>
        <p:nvSpPr>
          <p:cNvPr id="1077" name="Rectangle 53"/>
          <p:cNvSpPr>
            <a:spLocks noChangeArrowheads="1"/>
          </p:cNvSpPr>
          <p:nvPr/>
        </p:nvSpPr>
        <p:spPr bwMode="auto">
          <a:xfrm>
            <a:off x="228600" y="762000"/>
            <a:ext cx="8686800" cy="584835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084" name="Picture 60" descr="04_back_b"/>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57750" y="762000"/>
            <a:ext cx="4057650" cy="5834063"/>
          </a:xfrm>
          <a:prstGeom prst="rect">
            <a:avLst/>
          </a:prstGeom>
          <a:noFill/>
          <a:extLst>
            <a:ext uri="{909E8E84-426E-40DD-AFC4-6F175D3DCCD1}">
              <a14:hiddenFill xmlns:a14="http://schemas.microsoft.com/office/drawing/2010/main">
                <a:solidFill>
                  <a:srgbClr val="FFFFFF"/>
                </a:solidFill>
              </a14:hiddenFill>
            </a:ext>
          </a:extLst>
        </p:spPr>
      </p:pic>
      <p:sp>
        <p:nvSpPr>
          <p:cNvPr id="1079" name="Rectangle 55"/>
          <p:cNvSpPr>
            <a:spLocks noChangeArrowheads="1"/>
          </p:cNvSpPr>
          <p:nvPr/>
        </p:nvSpPr>
        <p:spPr bwMode="white">
          <a:xfrm>
            <a:off x="5715000" y="6591300"/>
            <a:ext cx="3009900" cy="1143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295400"/>
            <a:ext cx="8229600" cy="49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8" name="Rectangle 4"/>
          <p:cNvSpPr>
            <a:spLocks noGrp="1" noChangeArrowheads="1"/>
          </p:cNvSpPr>
          <p:nvPr>
            <p:ph type="dt" sz="half" idx="2"/>
          </p:nvPr>
        </p:nvSpPr>
        <p:spPr bwMode="gray">
          <a:xfrm>
            <a:off x="5638800" y="6453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solidFill>
                  <a:srgbClr val="5F5F5F"/>
                </a:solidFill>
                <a:latin typeface="+mn-lt"/>
                <a:ea typeface="宋体" charset="-122"/>
              </a:defRPr>
            </a:lvl1pPr>
          </a:lstStyle>
          <a:p>
            <a:r>
              <a:rPr lang="zh-CN" altLang="en-US" dirty="0" smtClean="0"/>
              <a:t>武汉工程科技学院</a:t>
            </a:r>
            <a:endParaRPr lang="en-US" altLang="zh-CN" dirty="0"/>
          </a:p>
        </p:txBody>
      </p:sp>
      <p:sp>
        <p:nvSpPr>
          <p:cNvPr id="1030" name="Rectangle 6"/>
          <p:cNvSpPr>
            <a:spLocks noGrp="1" noChangeArrowheads="1"/>
          </p:cNvSpPr>
          <p:nvPr>
            <p:ph type="sldNum" sz="quarter" idx="4"/>
          </p:nvPr>
        </p:nvSpPr>
        <p:spPr bwMode="gray">
          <a:xfrm>
            <a:off x="381000" y="630555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solidFill>
                  <a:srgbClr val="000000"/>
                </a:solidFill>
                <a:latin typeface="+mn-lt"/>
                <a:ea typeface="宋体" charset="-122"/>
              </a:defRPr>
            </a:lvl1pPr>
          </a:lstStyle>
          <a:p>
            <a:fld id="{2238B497-F231-4F3A-B3A6-E52D28EE6B47}" type="slidenum">
              <a:rPr lang="en-US" altLang="zh-CN"/>
              <a:pPr/>
              <a:t>‹#›</a:t>
            </a:fld>
            <a:endParaRPr lang="en-US" altLang="zh-CN"/>
          </a:p>
        </p:txBody>
      </p:sp>
      <p:sp>
        <p:nvSpPr>
          <p:cNvPr id="1026" name="Rectangle 2"/>
          <p:cNvSpPr>
            <a:spLocks noGrp="1" noChangeArrowheads="1"/>
          </p:cNvSpPr>
          <p:nvPr>
            <p:ph type="title"/>
          </p:nvPr>
        </p:nvSpPr>
        <p:spPr bwMode="black">
          <a:xfrm>
            <a:off x="228600" y="206375"/>
            <a:ext cx="86868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087" name="Picture 63" descr="04_icon_f"/>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1000" y="152400"/>
            <a:ext cx="1066800" cy="10668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ctr" rtl="0" eaLnBrk="1" fontAlgn="base" hangingPunct="1">
        <a:spcBef>
          <a:spcPct val="0"/>
        </a:spcBef>
        <a:spcAft>
          <a:spcPct val="0"/>
        </a:spcAft>
        <a:defRPr sz="2800" b="1">
          <a:solidFill>
            <a:schemeClr val="bg1"/>
          </a:solidFill>
          <a:latin typeface="Verdana" pitchFamily="34" charset="0"/>
        </a:defRPr>
      </a:lvl2pPr>
      <a:lvl3pPr algn="ctr" rtl="0" eaLnBrk="1" fontAlgn="base" hangingPunct="1">
        <a:spcBef>
          <a:spcPct val="0"/>
        </a:spcBef>
        <a:spcAft>
          <a:spcPct val="0"/>
        </a:spcAft>
        <a:defRPr sz="2800" b="1">
          <a:solidFill>
            <a:schemeClr val="bg1"/>
          </a:solidFill>
          <a:latin typeface="Verdana" pitchFamily="34" charset="0"/>
        </a:defRPr>
      </a:lvl3pPr>
      <a:lvl4pPr algn="ctr" rtl="0" eaLnBrk="1" fontAlgn="base" hangingPunct="1">
        <a:spcBef>
          <a:spcPct val="0"/>
        </a:spcBef>
        <a:spcAft>
          <a:spcPct val="0"/>
        </a:spcAft>
        <a:defRPr sz="2800" b="1">
          <a:solidFill>
            <a:schemeClr val="bg1"/>
          </a:solidFill>
          <a:latin typeface="Verdana" pitchFamily="34" charset="0"/>
        </a:defRPr>
      </a:lvl4pPr>
      <a:lvl5pPr algn="ctr" rtl="0" eaLnBrk="1" fontAlgn="base" hangingPunct="1">
        <a:spcBef>
          <a:spcPct val="0"/>
        </a:spcBef>
        <a:spcAft>
          <a:spcPct val="0"/>
        </a:spcAft>
        <a:defRPr sz="2800" b="1">
          <a:solidFill>
            <a:schemeClr val="bg1"/>
          </a:solidFill>
          <a:latin typeface="Verdana" pitchFamily="34" charset="0"/>
        </a:defRPr>
      </a:lvl5pPr>
      <a:lvl6pPr marL="457200" algn="ctr" rtl="0" eaLnBrk="1" fontAlgn="base" hangingPunct="1">
        <a:spcBef>
          <a:spcPct val="0"/>
        </a:spcBef>
        <a:spcAft>
          <a:spcPct val="0"/>
        </a:spcAft>
        <a:defRPr sz="2800" b="1">
          <a:solidFill>
            <a:schemeClr val="bg1"/>
          </a:solidFill>
          <a:latin typeface="Verdana" pitchFamily="34" charset="0"/>
        </a:defRPr>
      </a:lvl6pPr>
      <a:lvl7pPr marL="914400" algn="ctr" rtl="0" eaLnBrk="1" fontAlgn="base" hangingPunct="1">
        <a:spcBef>
          <a:spcPct val="0"/>
        </a:spcBef>
        <a:spcAft>
          <a:spcPct val="0"/>
        </a:spcAft>
        <a:defRPr sz="2800" b="1">
          <a:solidFill>
            <a:schemeClr val="bg1"/>
          </a:solidFill>
          <a:latin typeface="Verdana" pitchFamily="34" charset="0"/>
        </a:defRPr>
      </a:lvl7pPr>
      <a:lvl8pPr marL="1371600" algn="ctr" rtl="0" eaLnBrk="1" fontAlgn="base" hangingPunct="1">
        <a:spcBef>
          <a:spcPct val="0"/>
        </a:spcBef>
        <a:spcAft>
          <a:spcPct val="0"/>
        </a:spcAft>
        <a:defRPr sz="2800" b="1">
          <a:solidFill>
            <a:schemeClr val="bg1"/>
          </a:solidFill>
          <a:latin typeface="Verdana" pitchFamily="34" charset="0"/>
        </a:defRPr>
      </a:lvl8pPr>
      <a:lvl9pPr marL="1828800" algn="ctr" rtl="0" eaLnBrk="1" fontAlgn="base" hangingPunct="1">
        <a:spcBef>
          <a:spcPct val="0"/>
        </a:spcBef>
        <a:spcAft>
          <a:spcPct val="0"/>
        </a:spcAft>
        <a:defRPr sz="28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accent1"/>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4"/>
          <p:cNvSpPr>
            <a:spLocks noGrp="1" noChangeArrowheads="1"/>
          </p:cNvSpPr>
          <p:nvPr>
            <p:ph type="ctrTitle"/>
          </p:nvPr>
        </p:nvSpPr>
        <p:spPr>
          <a:xfrm>
            <a:off x="295548" y="2147144"/>
            <a:ext cx="4648200" cy="993824"/>
          </a:xfrm>
        </p:spPr>
        <p:txBody>
          <a:bodyPr/>
          <a:lstStyle/>
          <a:p>
            <a:pPr algn="ctr"/>
            <a:r>
              <a:rPr lang="en-US" altLang="zh-CN" sz="2800" dirty="0"/>
              <a:t/>
            </a:r>
            <a:br>
              <a:rPr lang="en-US" altLang="zh-CN" sz="2800" dirty="0"/>
            </a:br>
            <a:r>
              <a:rPr lang="zh-CN" altLang="zh-CN" sz="2800" dirty="0"/>
              <a:t>第</a:t>
            </a:r>
            <a:r>
              <a:rPr lang="en-US" altLang="zh-CN" sz="2800" dirty="0" smtClean="0"/>
              <a:t>10</a:t>
            </a:r>
            <a:r>
              <a:rPr lang="zh-CN" altLang="zh-CN" sz="2800" dirty="0" smtClean="0"/>
              <a:t>章</a:t>
            </a:r>
            <a:r>
              <a:rPr lang="zh-CN" altLang="zh-CN" sz="2800" dirty="0"/>
              <a:t>数据库备份与恢复</a:t>
            </a:r>
            <a:br>
              <a:rPr lang="zh-CN" altLang="zh-CN" sz="2800" dirty="0"/>
            </a:br>
            <a:endParaRPr lang="en-US" altLang="zh-CN" sz="2800" dirty="0">
              <a:ea typeface="宋体" charset="-122"/>
            </a:endParaRPr>
          </a:p>
        </p:txBody>
      </p:sp>
      <p:sp>
        <p:nvSpPr>
          <p:cNvPr id="100358" name="Text Box 6"/>
          <p:cNvSpPr txBox="1">
            <a:spLocks noChangeArrowheads="1"/>
          </p:cNvSpPr>
          <p:nvPr/>
        </p:nvSpPr>
        <p:spPr bwMode="gray">
          <a:xfrm>
            <a:off x="292100" y="375047"/>
            <a:ext cx="329207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800" b="1" dirty="0" smtClean="0">
                <a:solidFill>
                  <a:schemeClr val="bg1"/>
                </a:solidFill>
                <a:ea typeface="宋体" charset="-122"/>
              </a:rPr>
              <a:t>数据库原理及应用</a:t>
            </a:r>
            <a:endParaRPr lang="en-US" altLang="zh-CN" sz="2800" b="1" dirty="0">
              <a:solidFill>
                <a:schemeClr val="bg1"/>
              </a:solidFill>
              <a:ea typeface="宋体" charset="-122"/>
            </a:endParaRPr>
          </a:p>
        </p:txBody>
      </p:sp>
      <p:sp>
        <p:nvSpPr>
          <p:cNvPr id="2" name="副标题 1"/>
          <p:cNvSpPr>
            <a:spLocks noGrp="1"/>
          </p:cNvSpPr>
          <p:nvPr>
            <p:ph type="subTitle" idx="1"/>
          </p:nvPr>
        </p:nvSpPr>
        <p:spPr>
          <a:xfrm>
            <a:off x="327571" y="5589240"/>
            <a:ext cx="4320480" cy="457200"/>
          </a:xfrm>
        </p:spPr>
        <p:txBody>
          <a:bodyPr/>
          <a:lstStyle/>
          <a:p>
            <a:r>
              <a:rPr lang="zh-CN" altLang="en-US" sz="1800" dirty="0" smtClean="0"/>
              <a:t>任课教师：</a:t>
            </a:r>
            <a:endParaRPr lang="en-US" altLang="zh-CN" sz="1800" dirty="0" smtClean="0"/>
          </a:p>
        </p:txBody>
      </p:sp>
    </p:spTree>
  </p:cSld>
  <p:clrMapOvr>
    <a:masterClrMapping/>
  </p:clrMapOvr>
  <p:transition spd="slow">
    <p:push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  录</a:t>
            </a:r>
            <a:endParaRPr lang="zh-CN" altLang="en-US" dirty="0"/>
          </a:p>
        </p:txBody>
      </p:sp>
      <p:sp>
        <p:nvSpPr>
          <p:cNvPr id="4" name="日期占位符 3"/>
          <p:cNvSpPr>
            <a:spLocks noGrp="1"/>
          </p:cNvSpPr>
          <p:nvPr>
            <p:ph type="dt" sz="half" idx="2"/>
          </p:nvPr>
        </p:nvSpPr>
        <p:spPr/>
        <p:txBody>
          <a:bodyPr/>
          <a:lstStyle/>
          <a:p>
            <a:r>
              <a:rPr lang="zh-CN" altLang="en-US" dirty="0" smtClean="0"/>
              <a:t>武汉工程科技学院</a:t>
            </a:r>
            <a:endParaRPr lang="en-US" altLang="zh-CN" dirty="0"/>
          </a:p>
        </p:txBody>
      </p:sp>
      <p:sp>
        <p:nvSpPr>
          <p:cNvPr id="25" name="内容占位符 2"/>
          <p:cNvSpPr>
            <a:spLocks noGrp="1"/>
          </p:cNvSpPr>
          <p:nvPr>
            <p:ph idx="1"/>
          </p:nvPr>
        </p:nvSpPr>
        <p:spPr>
          <a:xfrm>
            <a:off x="683568" y="908720"/>
            <a:ext cx="7848872" cy="4517124"/>
          </a:xfrm>
        </p:spPr>
        <p:txBody>
          <a:bodyPr/>
          <a:lstStyle/>
          <a:p>
            <a:pPr>
              <a:lnSpc>
                <a:spcPct val="150000"/>
              </a:lnSpc>
              <a:buFont typeface="Wingdings" pitchFamily="2" charset="2"/>
              <a:buChar char="n"/>
            </a:pPr>
            <a:r>
              <a:rPr lang="en-US" altLang="zh-CN" sz="2400" dirty="0"/>
              <a:t>10.1 </a:t>
            </a:r>
            <a:r>
              <a:rPr lang="zh-CN" altLang="zh-CN" sz="2400" dirty="0"/>
              <a:t>数据库的</a:t>
            </a:r>
            <a:r>
              <a:rPr lang="zh-CN" altLang="zh-CN" sz="2400" dirty="0" smtClean="0"/>
              <a:t>备份</a:t>
            </a:r>
            <a:endParaRPr lang="en-US" altLang="zh-CN" sz="2400" dirty="0" smtClean="0"/>
          </a:p>
          <a:p>
            <a:pPr>
              <a:lnSpc>
                <a:spcPct val="150000"/>
              </a:lnSpc>
              <a:buFont typeface="Wingdings" pitchFamily="2" charset="2"/>
              <a:buChar char="n"/>
            </a:pPr>
            <a:r>
              <a:rPr lang="en-US" altLang="zh-CN" sz="2400" dirty="0"/>
              <a:t>10.2 </a:t>
            </a:r>
            <a:r>
              <a:rPr lang="zh-CN" altLang="zh-CN" sz="2400" dirty="0"/>
              <a:t>数据库的</a:t>
            </a:r>
            <a:r>
              <a:rPr lang="zh-CN" altLang="zh-CN" sz="2400" dirty="0" smtClean="0"/>
              <a:t>恢复</a:t>
            </a:r>
            <a:endParaRPr lang="en-US" altLang="zh-CN" sz="2400" dirty="0" smtClean="0"/>
          </a:p>
          <a:p>
            <a:pPr>
              <a:lnSpc>
                <a:spcPct val="150000"/>
              </a:lnSpc>
              <a:buFont typeface="Wingdings" pitchFamily="2" charset="2"/>
              <a:buChar char="n"/>
            </a:pPr>
            <a:r>
              <a:rPr lang="en-US" altLang="zh-CN" sz="2400" dirty="0"/>
              <a:t>10.3 </a:t>
            </a:r>
            <a:r>
              <a:rPr lang="zh-CN" altLang="zh-CN" sz="2400" dirty="0"/>
              <a:t>分离与附加</a:t>
            </a:r>
            <a:r>
              <a:rPr lang="zh-CN" altLang="zh-CN" sz="2400" dirty="0" smtClean="0"/>
              <a:t>数据库</a:t>
            </a:r>
            <a:endParaRPr lang="en-US" altLang="zh-CN" sz="2400" dirty="0" smtClean="0"/>
          </a:p>
          <a:p>
            <a:pPr>
              <a:lnSpc>
                <a:spcPct val="150000"/>
              </a:lnSpc>
              <a:buFont typeface="Wingdings" pitchFamily="2" charset="2"/>
              <a:buChar char="n"/>
            </a:pPr>
            <a:r>
              <a:rPr lang="en-US" altLang="zh-CN" sz="2400" dirty="0"/>
              <a:t>10.4 </a:t>
            </a:r>
            <a:r>
              <a:rPr lang="zh-CN" altLang="zh-CN" sz="2400" dirty="0"/>
              <a:t>导入导出</a:t>
            </a:r>
            <a:r>
              <a:rPr lang="zh-CN" altLang="zh-CN" sz="2400" dirty="0" smtClean="0"/>
              <a:t>数据</a:t>
            </a:r>
            <a:endParaRPr lang="en-US" altLang="zh-CN" sz="2400" dirty="0" smtClean="0"/>
          </a:p>
          <a:p>
            <a:pPr>
              <a:lnSpc>
                <a:spcPct val="150000"/>
              </a:lnSpc>
              <a:buFont typeface="Wingdings" pitchFamily="2" charset="2"/>
              <a:buChar char="n"/>
            </a:pPr>
            <a:r>
              <a:rPr lang="en-US" altLang="zh-CN" sz="2400" dirty="0"/>
              <a:t>10.5 </a:t>
            </a:r>
            <a:r>
              <a:rPr lang="zh-CN" altLang="zh-CN" sz="2400" dirty="0"/>
              <a:t>复制数据库</a:t>
            </a:r>
            <a:endParaRPr lang="zh-CN" altLang="en-US" sz="2400" dirty="0" smtClean="0"/>
          </a:p>
          <a:p>
            <a:pPr marL="0" indent="0">
              <a:buNone/>
            </a:pPr>
            <a:endParaRPr lang="zh-CN" altLang="en-US" sz="2400" dirty="0"/>
          </a:p>
        </p:txBody>
      </p:sp>
    </p:spTree>
    <p:extLst>
      <p:ext uri="{BB962C8B-B14F-4D97-AF65-F5344CB8AC3E}">
        <p14:creationId xmlns:p14="http://schemas.microsoft.com/office/powerpoint/2010/main" val="3007450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16632"/>
            <a:ext cx="8686800" cy="563563"/>
          </a:xfrm>
        </p:spPr>
        <p:txBody>
          <a:bodyPr/>
          <a:lstStyle/>
          <a:p>
            <a:r>
              <a:rPr lang="en-US" altLang="zh-CN" dirty="0"/>
              <a:t>10.1 </a:t>
            </a:r>
            <a:r>
              <a:rPr lang="zh-CN" altLang="zh-CN" dirty="0"/>
              <a:t>数据库的备份</a:t>
            </a:r>
          </a:p>
        </p:txBody>
      </p:sp>
      <p:sp>
        <p:nvSpPr>
          <p:cNvPr id="3" name="内容占位符 2"/>
          <p:cNvSpPr>
            <a:spLocks noGrp="1"/>
          </p:cNvSpPr>
          <p:nvPr>
            <p:ph idx="1"/>
          </p:nvPr>
        </p:nvSpPr>
        <p:spPr>
          <a:xfrm>
            <a:off x="467544" y="908720"/>
            <a:ext cx="8424936" cy="5438006"/>
          </a:xfrm>
        </p:spPr>
        <p:txBody>
          <a:bodyPr/>
          <a:lstStyle/>
          <a:p>
            <a:pPr>
              <a:buFont typeface="Wingdings" pitchFamily="2" charset="2"/>
              <a:buChar char="n"/>
            </a:pPr>
            <a:r>
              <a:rPr lang="zh-CN" altLang="zh-CN" sz="2400" b="0" dirty="0"/>
              <a:t>备份是指对</a:t>
            </a:r>
            <a:r>
              <a:rPr lang="en-US" altLang="zh-CN" sz="2400" b="0" dirty="0"/>
              <a:t>SQL Server</a:t>
            </a:r>
            <a:r>
              <a:rPr lang="zh-CN" altLang="zh-CN" sz="2400" b="0" dirty="0"/>
              <a:t>数据库或事务日志进行的复制，数据库备份记录了在进行备份操作时数据库中所有数据的状态，如果数据库因意外而损坏，这些备份文件将在数据库恢复时被用来恢复数据库。</a:t>
            </a:r>
          </a:p>
          <a:p>
            <a:pPr marL="0" indent="0">
              <a:buNone/>
            </a:pPr>
            <a:r>
              <a:rPr lang="en-US" altLang="zh-CN" sz="2400" dirty="0"/>
              <a:t>10.1.1 </a:t>
            </a:r>
            <a:r>
              <a:rPr lang="zh-CN" altLang="zh-CN" sz="2400" dirty="0"/>
              <a:t>备份概述</a:t>
            </a:r>
          </a:p>
          <a:p>
            <a:pPr marL="0" lvl="0" indent="0">
              <a:buNone/>
            </a:pPr>
            <a:r>
              <a:rPr lang="en-US" altLang="zh-CN" sz="2400" dirty="0" smtClean="0">
                <a:solidFill>
                  <a:srgbClr val="FF0000"/>
                </a:solidFill>
              </a:rPr>
              <a:t>1.</a:t>
            </a:r>
            <a:r>
              <a:rPr lang="zh-CN" altLang="zh-CN" sz="2400" dirty="0" smtClean="0">
                <a:solidFill>
                  <a:srgbClr val="FF0000"/>
                </a:solidFill>
              </a:rPr>
              <a:t>备份</a:t>
            </a:r>
            <a:r>
              <a:rPr lang="zh-CN" altLang="zh-CN" sz="2400" dirty="0">
                <a:solidFill>
                  <a:srgbClr val="FF0000"/>
                </a:solidFill>
              </a:rPr>
              <a:t>内容</a:t>
            </a:r>
          </a:p>
          <a:p>
            <a:r>
              <a:rPr lang="zh-CN" altLang="zh-CN" sz="2400" b="0" dirty="0"/>
              <a:t>数据库需备份的内容可分为系统数据库、用户数据库和事务日志数据库</a:t>
            </a:r>
            <a:r>
              <a:rPr lang="en-US" altLang="zh-CN" sz="2400" b="0" dirty="0"/>
              <a:t>3</a:t>
            </a:r>
            <a:r>
              <a:rPr lang="zh-CN" altLang="zh-CN" sz="2400" b="0" dirty="0"/>
              <a:t>部分。</a:t>
            </a:r>
          </a:p>
          <a:p>
            <a:pPr marL="0" lvl="0" indent="0">
              <a:buNone/>
            </a:pPr>
            <a:r>
              <a:rPr lang="en-US" altLang="zh-CN" sz="2400" dirty="0" smtClean="0">
                <a:solidFill>
                  <a:srgbClr val="FF0000"/>
                </a:solidFill>
              </a:rPr>
              <a:t>2.</a:t>
            </a:r>
            <a:r>
              <a:rPr lang="zh-CN" altLang="zh-CN" sz="2400" dirty="0" smtClean="0">
                <a:solidFill>
                  <a:srgbClr val="FF0000"/>
                </a:solidFill>
              </a:rPr>
              <a:t>备份</a:t>
            </a:r>
            <a:r>
              <a:rPr lang="zh-CN" altLang="zh-CN" sz="2400" dirty="0">
                <a:solidFill>
                  <a:srgbClr val="FF0000"/>
                </a:solidFill>
              </a:rPr>
              <a:t>设备</a:t>
            </a:r>
          </a:p>
          <a:p>
            <a:r>
              <a:rPr lang="zh-CN" altLang="zh-CN" sz="2400" b="0" dirty="0"/>
              <a:t>备份设备是指数据库备份到的目标载体，即备份到</a:t>
            </a:r>
            <a:r>
              <a:rPr lang="zh-CN" altLang="zh-CN" sz="2400" b="0" dirty="0" smtClean="0"/>
              <a:t>何处</a:t>
            </a:r>
            <a:r>
              <a:rPr lang="en-US" altLang="zh-CN" sz="2400" b="0" dirty="0"/>
              <a:t>.</a:t>
            </a:r>
            <a:endParaRPr lang="en-US" altLang="zh-CN" sz="2400" b="0" dirty="0" smtClean="0"/>
          </a:p>
          <a:p>
            <a:pPr marL="0" indent="0">
              <a:buNone/>
            </a:pPr>
            <a:r>
              <a:rPr lang="en-US" altLang="zh-CN" sz="2400" dirty="0">
                <a:solidFill>
                  <a:srgbClr val="FF0000"/>
                </a:solidFill>
              </a:rPr>
              <a:t>3. </a:t>
            </a:r>
            <a:r>
              <a:rPr lang="zh-CN" altLang="zh-CN" sz="2400" dirty="0">
                <a:solidFill>
                  <a:srgbClr val="FF0000"/>
                </a:solidFill>
              </a:rPr>
              <a:t>备份频率</a:t>
            </a:r>
          </a:p>
          <a:p>
            <a:r>
              <a:rPr lang="zh-CN" altLang="zh-CN" sz="2400" b="0" dirty="0"/>
              <a:t>数据库备份频率一般取决于修改数据库的频繁程度以及一旦出现意外，丢失的工作量的大小，还有发生意外丢失数据的可能性大小。</a:t>
            </a:r>
            <a:endParaRPr lang="en-US" altLang="zh-CN" sz="2400" dirty="0"/>
          </a:p>
          <a:p>
            <a:endParaRPr lang="en-US" altLang="zh-CN" sz="2400" b="0" dirty="0" smtClean="0"/>
          </a:p>
          <a:p>
            <a:endParaRPr lang="zh-CN" altLang="zh-CN" sz="2400" b="0" dirty="0"/>
          </a:p>
          <a:p>
            <a:pPr>
              <a:buFont typeface="Wingdings" pitchFamily="2" charset="2"/>
              <a:buChar char="n"/>
            </a:pPr>
            <a:endParaRPr lang="zh-CN" altLang="en-US" sz="2400" b="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3093222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10.1.2 </a:t>
            </a:r>
            <a:r>
              <a:rPr lang="zh-CN" altLang="zh-CN" dirty="0"/>
              <a:t>备份</a:t>
            </a:r>
            <a:r>
              <a:rPr lang="zh-CN" altLang="zh-CN" dirty="0" smtClean="0"/>
              <a:t>类型</a:t>
            </a:r>
            <a:endParaRPr lang="zh-CN" altLang="en-US" dirty="0"/>
          </a:p>
        </p:txBody>
      </p:sp>
      <p:sp>
        <p:nvSpPr>
          <p:cNvPr id="3" name="内容占位符 2"/>
          <p:cNvSpPr>
            <a:spLocks noGrp="1"/>
          </p:cNvSpPr>
          <p:nvPr>
            <p:ph idx="1"/>
          </p:nvPr>
        </p:nvSpPr>
        <p:spPr>
          <a:xfrm>
            <a:off x="395536" y="980728"/>
            <a:ext cx="8229600" cy="4933950"/>
          </a:xfrm>
        </p:spPr>
        <p:txBody>
          <a:bodyPr/>
          <a:lstStyle/>
          <a:p>
            <a:pPr marL="0" indent="0">
              <a:buNone/>
            </a:pPr>
            <a:r>
              <a:rPr lang="zh-CN" altLang="en-US" sz="2400" dirty="0">
                <a:solidFill>
                  <a:srgbClr val="FF0000"/>
                </a:solidFill>
              </a:rPr>
              <a:t>（</a:t>
            </a:r>
            <a:r>
              <a:rPr lang="en-US" altLang="zh-CN" sz="2400" dirty="0">
                <a:solidFill>
                  <a:srgbClr val="FF0000"/>
                </a:solidFill>
              </a:rPr>
              <a:t>1</a:t>
            </a:r>
            <a:r>
              <a:rPr lang="zh-CN" altLang="en-US" sz="2400" dirty="0">
                <a:solidFill>
                  <a:srgbClr val="FF0000"/>
                </a:solidFill>
              </a:rPr>
              <a:t>）	完全备份</a:t>
            </a:r>
          </a:p>
          <a:p>
            <a:pPr marL="0" indent="0">
              <a:buNone/>
            </a:pPr>
            <a:r>
              <a:rPr lang="zh-CN" altLang="en-US" sz="2400" b="0" dirty="0"/>
              <a:t>完全备份是备份整个数据库的所有内容，包括事务日志。该备份类型需要比较大的存储空间来存储备份文件，备份时间也比较长，在还原数据时，也只要还原一个备份文件</a:t>
            </a:r>
            <a:r>
              <a:rPr lang="zh-CN" altLang="en-US" sz="2400" b="0" dirty="0" smtClean="0"/>
              <a:t>。</a:t>
            </a:r>
            <a:endParaRPr lang="en-US" altLang="zh-CN" sz="2400" b="0" dirty="0" smtClean="0"/>
          </a:p>
          <a:p>
            <a:pPr marL="0" indent="0">
              <a:buNone/>
            </a:pPr>
            <a:r>
              <a:rPr lang="zh-CN" altLang="en-US" sz="2400" b="0" dirty="0" smtClean="0"/>
              <a:t>完全</a:t>
            </a:r>
            <a:r>
              <a:rPr lang="zh-CN" altLang="en-US" sz="2400" b="0" dirty="0"/>
              <a:t>备份是任何备份策略中都要求完成的第一种备份类型，因为其他的</a:t>
            </a:r>
            <a:r>
              <a:rPr lang="zh-CN" altLang="en-US" sz="2400" b="0" dirty="0">
                <a:solidFill>
                  <a:srgbClr val="0000FF"/>
                </a:solidFill>
              </a:rPr>
              <a:t>所有备份都依赖于完全备份</a:t>
            </a:r>
            <a:r>
              <a:rPr lang="zh-CN" altLang="en-US" sz="2400" b="0" dirty="0" smtClean="0"/>
              <a:t>。</a:t>
            </a:r>
            <a:endParaRPr lang="en-US" altLang="zh-CN" sz="2400" b="0" dirty="0"/>
          </a:p>
          <a:p>
            <a:pPr marL="0" indent="0">
              <a:buNone/>
            </a:pPr>
            <a:r>
              <a:rPr lang="zh-CN" altLang="en-US" sz="2400" dirty="0" smtClean="0">
                <a:solidFill>
                  <a:srgbClr val="FF0000"/>
                </a:solidFill>
              </a:rPr>
              <a:t>（</a:t>
            </a:r>
            <a:r>
              <a:rPr lang="en-US" altLang="zh-CN" sz="2400" dirty="0" smtClean="0">
                <a:solidFill>
                  <a:srgbClr val="FF0000"/>
                </a:solidFill>
              </a:rPr>
              <a:t>2</a:t>
            </a:r>
            <a:r>
              <a:rPr lang="zh-CN" altLang="en-US" sz="2400" dirty="0" smtClean="0">
                <a:solidFill>
                  <a:srgbClr val="FF0000"/>
                </a:solidFill>
              </a:rPr>
              <a:t>）</a:t>
            </a:r>
            <a:r>
              <a:rPr lang="zh-CN" altLang="en-US" sz="2400" dirty="0">
                <a:solidFill>
                  <a:srgbClr val="FF0000"/>
                </a:solidFill>
              </a:rPr>
              <a:t>	</a:t>
            </a:r>
            <a:r>
              <a:rPr lang="zh-CN" altLang="zh-CN" sz="2400" dirty="0" smtClean="0">
                <a:solidFill>
                  <a:srgbClr val="FF0000"/>
                </a:solidFill>
              </a:rPr>
              <a:t>差异</a:t>
            </a:r>
            <a:r>
              <a:rPr lang="zh-CN" altLang="zh-CN" sz="2400" dirty="0">
                <a:solidFill>
                  <a:srgbClr val="FF0000"/>
                </a:solidFill>
              </a:rPr>
              <a:t>备份</a:t>
            </a:r>
          </a:p>
          <a:p>
            <a:pPr marL="0" indent="0">
              <a:buNone/>
            </a:pPr>
            <a:r>
              <a:rPr lang="zh-CN" altLang="zh-CN" sz="2400" b="0" dirty="0"/>
              <a:t>差异备份是完全备份的补充，只备份上次完全备份后更改的数据。相对于完全备份来说，差异备份的数据量比完全备份的数据量小，备份的速度也比完全备份要快</a:t>
            </a:r>
            <a:r>
              <a:rPr lang="zh-CN" altLang="zh-CN" sz="2400" b="0" dirty="0" smtClean="0"/>
              <a:t>。</a:t>
            </a:r>
            <a:endParaRPr lang="en-US" altLang="zh-CN" sz="2400" b="0" dirty="0" smtClean="0"/>
          </a:p>
          <a:p>
            <a:pPr marL="0" indent="0">
              <a:buNone/>
            </a:pPr>
            <a:r>
              <a:rPr lang="zh-CN" altLang="zh-CN" sz="2400" b="0" dirty="0" smtClean="0"/>
              <a:t>因此</a:t>
            </a:r>
            <a:r>
              <a:rPr lang="zh-CN" altLang="zh-CN" sz="2400" b="0" dirty="0"/>
              <a:t>，差异备份通常作为常用的备份方式。</a:t>
            </a:r>
            <a:r>
              <a:rPr lang="zh-CN" altLang="zh-CN" sz="2400" b="0" dirty="0">
                <a:solidFill>
                  <a:srgbClr val="0000FF"/>
                </a:solidFill>
              </a:rPr>
              <a:t>在还原数据时，要先还原前一次做的完全备份，然后还原最后一次所做的差异备份</a:t>
            </a:r>
            <a:r>
              <a:rPr lang="zh-CN" altLang="zh-CN" sz="2400" b="0" dirty="0"/>
              <a:t>，这样才能让数据库里的数据恢复到与最后一次差异备份时的内容相同。</a:t>
            </a:r>
          </a:p>
          <a:p>
            <a:pPr marL="0" indent="0">
              <a:buNone/>
            </a:pPr>
            <a:endParaRPr lang="zh-CN" altLang="zh-CN" sz="2400" b="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5852750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251520" y="908720"/>
            <a:ext cx="8229600" cy="4933950"/>
          </a:xfrm>
        </p:spPr>
        <p:txBody>
          <a:bodyPr/>
          <a:lstStyle/>
          <a:p>
            <a:pPr marL="0" indent="0">
              <a:buNone/>
            </a:pPr>
            <a:r>
              <a:rPr lang="zh-CN" altLang="zh-CN" sz="2400" dirty="0">
                <a:solidFill>
                  <a:srgbClr val="FF0000"/>
                </a:solidFill>
              </a:rPr>
              <a:t>（</a:t>
            </a:r>
            <a:r>
              <a:rPr lang="en-US" altLang="zh-CN" sz="2400" dirty="0">
                <a:solidFill>
                  <a:srgbClr val="FF0000"/>
                </a:solidFill>
              </a:rPr>
              <a:t>3</a:t>
            </a:r>
            <a:r>
              <a:rPr lang="zh-CN" altLang="zh-CN" sz="2400" dirty="0">
                <a:solidFill>
                  <a:srgbClr val="FF0000"/>
                </a:solidFill>
              </a:rPr>
              <a:t>）事务日志备份</a:t>
            </a:r>
          </a:p>
          <a:p>
            <a:pPr marL="0" indent="0">
              <a:buNone/>
            </a:pPr>
            <a:r>
              <a:rPr lang="zh-CN" altLang="zh-CN" sz="2400" b="0" dirty="0"/>
              <a:t>事务日志备份只备份事务日志里的内容。事务日志记录了上一次完全备份或事务日志备份后数据库的所有变动过程，即数据的每个操作都记录下来了</a:t>
            </a:r>
            <a:r>
              <a:rPr lang="zh-CN" altLang="zh-CN" sz="2400" b="0" dirty="0" smtClean="0"/>
              <a:t>。事务</a:t>
            </a:r>
            <a:r>
              <a:rPr lang="zh-CN" altLang="zh-CN" sz="2400" b="0" dirty="0"/>
              <a:t>日志记录的是某一段时间内的数据库变动情况，因此在进行事务日志备份之前，必须要进行完全备份</a:t>
            </a:r>
            <a:r>
              <a:rPr lang="zh-CN" altLang="zh-CN" sz="2400" b="0" dirty="0" smtClean="0"/>
              <a:t>。</a:t>
            </a:r>
            <a:endParaRPr lang="en-US" altLang="zh-CN" sz="2400" b="0" dirty="0" smtClean="0"/>
          </a:p>
          <a:p>
            <a:pPr marL="0" indent="0">
              <a:buNone/>
            </a:pPr>
            <a:r>
              <a:rPr lang="zh-CN" altLang="zh-CN" sz="2400" dirty="0">
                <a:solidFill>
                  <a:srgbClr val="FF0000"/>
                </a:solidFill>
              </a:rPr>
              <a:t>（</a:t>
            </a:r>
            <a:r>
              <a:rPr lang="en-US" altLang="zh-CN" sz="2400" dirty="0">
                <a:solidFill>
                  <a:srgbClr val="FF0000"/>
                </a:solidFill>
              </a:rPr>
              <a:t>4</a:t>
            </a:r>
            <a:r>
              <a:rPr lang="zh-CN" altLang="zh-CN" sz="2400" dirty="0">
                <a:solidFill>
                  <a:srgbClr val="FF0000"/>
                </a:solidFill>
              </a:rPr>
              <a:t>）文件和文件组备份</a:t>
            </a:r>
          </a:p>
          <a:p>
            <a:pPr marL="0" indent="0">
              <a:buNone/>
            </a:pPr>
            <a:r>
              <a:rPr lang="zh-CN" altLang="zh-CN" sz="2400" b="0" dirty="0"/>
              <a:t>如果在创建数据库时，为数据库创建了多个数据库文件或文件组，可以使用该备份方式。使用文件和文件组备份方式可以只备份数据库中的某些</a:t>
            </a:r>
            <a:r>
              <a:rPr lang="zh-CN" altLang="zh-CN" sz="2400" b="0" dirty="0" smtClean="0"/>
              <a:t>文件</a:t>
            </a:r>
            <a:r>
              <a:rPr lang="zh-CN" altLang="en-US" sz="2400" b="0" dirty="0" smtClean="0"/>
              <a:t>。</a:t>
            </a:r>
            <a:endParaRPr lang="zh-CN" altLang="en-US" sz="2400" b="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439322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10.2 </a:t>
            </a:r>
            <a:r>
              <a:rPr lang="zh-CN" altLang="zh-CN" dirty="0"/>
              <a:t>数据库的</a:t>
            </a:r>
            <a:r>
              <a:rPr lang="zh-CN" altLang="zh-CN" dirty="0" smtClean="0"/>
              <a:t>恢复</a:t>
            </a:r>
            <a:endParaRPr lang="zh-CN" altLang="en-US" dirty="0"/>
          </a:p>
        </p:txBody>
      </p:sp>
      <p:sp>
        <p:nvSpPr>
          <p:cNvPr id="3" name="内容占位符 2"/>
          <p:cNvSpPr>
            <a:spLocks noGrp="1"/>
          </p:cNvSpPr>
          <p:nvPr>
            <p:ph idx="1"/>
          </p:nvPr>
        </p:nvSpPr>
        <p:spPr>
          <a:xfrm>
            <a:off x="467544" y="836712"/>
            <a:ext cx="8229600" cy="4933950"/>
          </a:xfrm>
        </p:spPr>
        <p:txBody>
          <a:bodyPr/>
          <a:lstStyle/>
          <a:p>
            <a:pPr marL="0" indent="0">
              <a:buNone/>
            </a:pPr>
            <a:r>
              <a:rPr lang="zh-CN" altLang="zh-CN" sz="2400" b="0" dirty="0"/>
              <a:t>数据库恢复是指当数据库系统遭到破坏时，通过一些技术，使数据库恢复到遭到破坏前的正确状态。数据库恢复是和数据库备份相对应的操作，它是将数据库备份重新加载到系统中的过程。数据库恢复可以创建备份完成时数据库中存在的相关文件，但是备份以后的所有数据库修改都将丢失</a:t>
            </a:r>
            <a:r>
              <a:rPr lang="zh-CN" altLang="zh-CN" sz="2400" b="0" dirty="0" smtClean="0"/>
              <a:t>。</a:t>
            </a:r>
            <a:endParaRPr lang="en-US" altLang="zh-CN" sz="2400" b="0" dirty="0" smtClean="0"/>
          </a:p>
          <a:p>
            <a:pPr marL="0" indent="0">
              <a:buNone/>
            </a:pPr>
            <a:endParaRPr lang="zh-CN" altLang="zh-CN" sz="2400" b="0" dirty="0"/>
          </a:p>
          <a:p>
            <a:pPr marL="0" indent="0">
              <a:buNone/>
            </a:pPr>
            <a:r>
              <a:rPr lang="en-US" altLang="zh-CN" sz="2400" dirty="0"/>
              <a:t>10.2.1 </a:t>
            </a:r>
            <a:r>
              <a:rPr lang="zh-CN" altLang="zh-CN" sz="2400" dirty="0"/>
              <a:t>数据恢复模式</a:t>
            </a:r>
          </a:p>
          <a:p>
            <a:pPr marL="0" indent="0">
              <a:buNone/>
            </a:pPr>
            <a:r>
              <a:rPr lang="en-US" altLang="zh-CN" sz="2400" b="0" dirty="0"/>
              <a:t>1</a:t>
            </a:r>
            <a:r>
              <a:rPr lang="zh-CN" altLang="zh-CN" sz="2400" b="0" dirty="0"/>
              <a:t>、</a:t>
            </a:r>
            <a:r>
              <a:rPr lang="en-US" altLang="zh-CN" sz="2400" b="0" dirty="0"/>
              <a:t>SQL Server</a:t>
            </a:r>
            <a:r>
              <a:rPr lang="zh-CN" altLang="zh-CN" sz="2400" b="0" dirty="0"/>
              <a:t>的</a:t>
            </a:r>
            <a:r>
              <a:rPr lang="en-US" altLang="zh-CN" sz="2400" b="0" dirty="0"/>
              <a:t>3</a:t>
            </a:r>
            <a:r>
              <a:rPr lang="zh-CN" altLang="zh-CN" sz="2400" b="0" dirty="0"/>
              <a:t>种数据库恢复模式</a:t>
            </a:r>
          </a:p>
          <a:p>
            <a:pPr marL="0" indent="0">
              <a:buNone/>
            </a:pPr>
            <a:r>
              <a:rPr lang="zh-CN" altLang="zh-CN" sz="2400" b="0" dirty="0"/>
              <a:t>（</a:t>
            </a:r>
            <a:r>
              <a:rPr lang="en-US" altLang="zh-CN" sz="2400" b="0" dirty="0"/>
              <a:t>1</a:t>
            </a:r>
            <a:r>
              <a:rPr lang="zh-CN" altLang="zh-CN" sz="2400" b="0" dirty="0"/>
              <a:t>）简单恢复模式</a:t>
            </a:r>
          </a:p>
          <a:p>
            <a:pPr marL="0" indent="0">
              <a:buNone/>
            </a:pPr>
            <a:r>
              <a:rPr lang="zh-CN" altLang="zh-CN" sz="2400" b="0" dirty="0"/>
              <a:t>（</a:t>
            </a:r>
            <a:r>
              <a:rPr lang="en-US" altLang="zh-CN" sz="2400" b="0" dirty="0"/>
              <a:t>2</a:t>
            </a:r>
            <a:r>
              <a:rPr lang="zh-CN" altLang="zh-CN" sz="2400" b="0" dirty="0"/>
              <a:t>）完整恢复模式 </a:t>
            </a:r>
          </a:p>
          <a:p>
            <a:pPr marL="0" indent="0">
              <a:buNone/>
            </a:pPr>
            <a:r>
              <a:rPr lang="zh-CN" altLang="zh-CN" sz="2400" b="0" dirty="0"/>
              <a:t>（</a:t>
            </a:r>
            <a:r>
              <a:rPr lang="en-US" altLang="zh-CN" sz="2400" b="0" dirty="0"/>
              <a:t>3</a:t>
            </a:r>
            <a:r>
              <a:rPr lang="zh-CN" altLang="zh-CN" sz="2400" b="0" dirty="0"/>
              <a:t>）大容量日志恢复模式</a:t>
            </a:r>
            <a:r>
              <a:rPr lang="en-US" altLang="zh-CN" sz="2400" b="0" dirty="0"/>
              <a:t>  </a:t>
            </a:r>
            <a:endParaRPr lang="zh-CN" altLang="zh-CN" sz="2400" b="0" dirty="0"/>
          </a:p>
          <a:p>
            <a:pPr marL="0" indent="0">
              <a:buNone/>
            </a:pPr>
            <a:endParaRPr lang="zh-CN" altLang="en-US" sz="2400" b="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129436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10.3 </a:t>
            </a:r>
            <a:r>
              <a:rPr lang="zh-CN" altLang="zh-CN" dirty="0"/>
              <a:t>分离与附加</a:t>
            </a:r>
            <a:r>
              <a:rPr lang="zh-CN" altLang="zh-CN" dirty="0" smtClean="0"/>
              <a:t>数据库</a:t>
            </a:r>
            <a:endParaRPr lang="zh-CN" altLang="en-US" dirty="0"/>
          </a:p>
        </p:txBody>
      </p:sp>
      <p:sp>
        <p:nvSpPr>
          <p:cNvPr id="3" name="内容占位符 2"/>
          <p:cNvSpPr>
            <a:spLocks noGrp="1"/>
          </p:cNvSpPr>
          <p:nvPr>
            <p:ph idx="1"/>
          </p:nvPr>
        </p:nvSpPr>
        <p:spPr>
          <a:xfrm>
            <a:off x="395536" y="908720"/>
            <a:ext cx="8229600" cy="4933950"/>
          </a:xfrm>
        </p:spPr>
        <p:txBody>
          <a:bodyPr/>
          <a:lstStyle/>
          <a:p>
            <a:r>
              <a:rPr lang="zh-CN" altLang="zh-CN" sz="2400" b="0" dirty="0"/>
              <a:t>“分离</a:t>
            </a:r>
            <a:r>
              <a:rPr lang="en-US" altLang="zh-CN" sz="2400" b="0" dirty="0"/>
              <a:t>/</a:t>
            </a:r>
            <a:r>
              <a:rPr lang="zh-CN" altLang="zh-CN" sz="2400" b="0" dirty="0"/>
              <a:t>附加”方法，类似于大家熟悉的“文件拷贝”方法，即把数据库文件</a:t>
            </a:r>
            <a:r>
              <a:rPr lang="en-US" altLang="zh-CN" sz="2400" b="0" dirty="0"/>
              <a:t>(.MDF)</a:t>
            </a:r>
            <a:r>
              <a:rPr lang="zh-CN" altLang="zh-CN" sz="2400" b="0" dirty="0"/>
              <a:t>和对应的日志文件</a:t>
            </a:r>
            <a:r>
              <a:rPr lang="en-US" altLang="zh-CN" sz="2400" b="0" dirty="0"/>
              <a:t>(.LDF)</a:t>
            </a:r>
            <a:r>
              <a:rPr lang="zh-CN" altLang="zh-CN" sz="2400" b="0" dirty="0"/>
              <a:t>拷贝到其它磁盘上作备份，然后把这两个文件再拷贝到任何需要这个数据库的系统之中。</a:t>
            </a:r>
          </a:p>
          <a:p>
            <a:r>
              <a:rPr lang="zh-CN" altLang="zh-CN" sz="2400" b="0" dirty="0"/>
              <a:t>若数据库创建在</a:t>
            </a:r>
            <a:r>
              <a:rPr lang="en-US" altLang="zh-CN" sz="2400" b="0" dirty="0"/>
              <a:t>D</a:t>
            </a:r>
            <a:r>
              <a:rPr lang="zh-CN" altLang="zh-CN" sz="2400" b="0" dirty="0"/>
              <a:t>盘上，而</a:t>
            </a:r>
            <a:r>
              <a:rPr lang="en-US" altLang="zh-CN" sz="2400" b="0" dirty="0"/>
              <a:t>D</a:t>
            </a:r>
            <a:r>
              <a:rPr lang="zh-CN" altLang="zh-CN" sz="2400" b="0" dirty="0"/>
              <a:t>盘上空间越来越满，需要将数据库移到别的驱动器上，或者希望将数据库从一台服务器移到另一台服务器上，通过对数据库进行分离和附加操作，可以很快的完成这项任务。</a:t>
            </a:r>
          </a:p>
          <a:p>
            <a:endParaRPr lang="zh-CN" altLang="en-US" sz="2400" b="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4197318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10.4 </a:t>
            </a:r>
            <a:r>
              <a:rPr lang="zh-CN" altLang="zh-CN" dirty="0"/>
              <a:t>导入导出</a:t>
            </a:r>
            <a:r>
              <a:rPr lang="zh-CN" altLang="zh-CN" dirty="0" smtClean="0"/>
              <a:t>数据</a:t>
            </a:r>
            <a:endParaRPr lang="zh-CN" altLang="en-US" dirty="0"/>
          </a:p>
        </p:txBody>
      </p:sp>
      <p:sp>
        <p:nvSpPr>
          <p:cNvPr id="3" name="内容占位符 2"/>
          <p:cNvSpPr>
            <a:spLocks noGrp="1"/>
          </p:cNvSpPr>
          <p:nvPr>
            <p:ph idx="1"/>
          </p:nvPr>
        </p:nvSpPr>
        <p:spPr>
          <a:xfrm>
            <a:off x="467544" y="980728"/>
            <a:ext cx="8229600" cy="4933950"/>
          </a:xfrm>
        </p:spPr>
        <p:txBody>
          <a:bodyPr/>
          <a:lstStyle/>
          <a:p>
            <a:r>
              <a:rPr lang="zh-CN" altLang="zh-CN" sz="2400" b="0" dirty="0"/>
              <a:t>数据库的导入和导出是指数据库系统与外部系统进行数据交换的操作，用户可能将</a:t>
            </a:r>
            <a:r>
              <a:rPr lang="en-US" altLang="zh-CN" sz="2400" b="0" dirty="0"/>
              <a:t>SQL Server</a:t>
            </a:r>
            <a:r>
              <a:rPr lang="zh-CN" altLang="zh-CN" sz="2400" b="0" dirty="0"/>
              <a:t>数据库中的数据导出到其他数据库系统中，也可能将其他数据库系统中的数据导入到</a:t>
            </a:r>
            <a:r>
              <a:rPr lang="en-US" altLang="zh-CN" sz="2400" b="0" dirty="0"/>
              <a:t>SQL Server </a:t>
            </a:r>
            <a:r>
              <a:rPr lang="zh-CN" altLang="zh-CN" sz="2400" b="0" dirty="0"/>
              <a:t>中</a:t>
            </a:r>
            <a:r>
              <a:rPr lang="zh-CN" altLang="zh-CN" sz="2400" b="0" dirty="0" smtClean="0"/>
              <a:t>。</a:t>
            </a:r>
            <a:endParaRPr lang="en-US" altLang="zh-CN" sz="2400" b="0" dirty="0" smtClean="0"/>
          </a:p>
          <a:p>
            <a:r>
              <a:rPr lang="zh-CN" altLang="zh-CN" sz="2400" b="0" dirty="0" smtClean="0"/>
              <a:t>例如</a:t>
            </a:r>
            <a:r>
              <a:rPr lang="zh-CN" altLang="zh-CN" sz="2400" b="0" dirty="0"/>
              <a:t>用户可以将</a:t>
            </a:r>
            <a:r>
              <a:rPr lang="en-US" altLang="zh-CN" sz="2400" b="0" dirty="0"/>
              <a:t>SQL Server</a:t>
            </a:r>
            <a:r>
              <a:rPr lang="zh-CN" altLang="zh-CN" sz="2400" b="0" dirty="0"/>
              <a:t>数据库中的表导出到</a:t>
            </a:r>
            <a:r>
              <a:rPr lang="en-US" altLang="zh-CN" sz="2400" b="0" dirty="0"/>
              <a:t>EXCEL</a:t>
            </a:r>
            <a:r>
              <a:rPr lang="zh-CN" altLang="zh-CN" sz="2400" b="0" dirty="0"/>
              <a:t>、</a:t>
            </a:r>
            <a:r>
              <a:rPr lang="en-US" altLang="zh-CN" sz="2400" b="0" dirty="0"/>
              <a:t>ACCESS</a:t>
            </a:r>
            <a:r>
              <a:rPr lang="zh-CN" altLang="zh-CN" sz="2400" b="0" dirty="0"/>
              <a:t>等文件中，也可以将</a:t>
            </a:r>
            <a:r>
              <a:rPr lang="en-US" altLang="zh-CN" sz="2400" b="0" dirty="0"/>
              <a:t>EXCEL</a:t>
            </a:r>
            <a:r>
              <a:rPr lang="zh-CN" altLang="zh-CN" sz="2400" b="0" dirty="0"/>
              <a:t>、</a:t>
            </a:r>
            <a:r>
              <a:rPr lang="en-US" altLang="zh-CN" sz="2400" b="0" dirty="0"/>
              <a:t>ACCESS </a:t>
            </a:r>
            <a:r>
              <a:rPr lang="zh-CN" altLang="zh-CN" sz="2400" b="0" dirty="0"/>
              <a:t>表导入到</a:t>
            </a:r>
            <a:r>
              <a:rPr lang="en-US" altLang="zh-CN" sz="2400" b="0" dirty="0"/>
              <a:t>SQL Server</a:t>
            </a:r>
            <a:r>
              <a:rPr lang="zh-CN" altLang="zh-CN" sz="2400" b="0" dirty="0"/>
              <a:t>数据库中。</a:t>
            </a:r>
          </a:p>
          <a:p>
            <a:endParaRPr lang="zh-CN" altLang="en-US" sz="2400" b="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986085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10.5 </a:t>
            </a:r>
            <a:r>
              <a:rPr lang="zh-CN" altLang="zh-CN" dirty="0"/>
              <a:t>复制</a:t>
            </a:r>
            <a:r>
              <a:rPr lang="zh-CN" altLang="zh-CN" dirty="0" smtClean="0"/>
              <a:t>数据库</a:t>
            </a:r>
            <a:endParaRPr lang="zh-CN" altLang="en-US" dirty="0"/>
          </a:p>
        </p:txBody>
      </p:sp>
      <p:sp>
        <p:nvSpPr>
          <p:cNvPr id="3" name="内容占位符 2"/>
          <p:cNvSpPr>
            <a:spLocks noGrp="1"/>
          </p:cNvSpPr>
          <p:nvPr>
            <p:ph idx="1"/>
          </p:nvPr>
        </p:nvSpPr>
        <p:spPr>
          <a:xfrm>
            <a:off x="467544" y="1052736"/>
            <a:ext cx="8424936" cy="4933950"/>
          </a:xfrm>
        </p:spPr>
        <p:txBody>
          <a:bodyPr/>
          <a:lstStyle/>
          <a:p>
            <a:r>
              <a:rPr lang="zh-CN" altLang="zh-CN" sz="2400" b="0" dirty="0">
                <a:solidFill>
                  <a:srgbClr val="FF0000"/>
                </a:solidFill>
              </a:rPr>
              <a:t>一般情况下复制和转移数据及其对象主要有以下几个原因</a:t>
            </a:r>
            <a:r>
              <a:rPr lang="zh-CN" altLang="zh-CN" sz="2400" b="0" dirty="0" smtClean="0">
                <a:solidFill>
                  <a:srgbClr val="FF0000"/>
                </a:solidFill>
              </a:rPr>
              <a:t>：</a:t>
            </a:r>
            <a:endParaRPr lang="en-US" altLang="zh-CN" sz="2400" b="0" dirty="0" smtClean="0">
              <a:solidFill>
                <a:srgbClr val="FF0000"/>
              </a:solidFill>
            </a:endParaRPr>
          </a:p>
          <a:p>
            <a:r>
              <a:rPr lang="zh-CN" altLang="zh-CN" sz="2400" b="0" dirty="0" smtClean="0"/>
              <a:t>如果</a:t>
            </a:r>
            <a:r>
              <a:rPr lang="zh-CN" altLang="zh-CN" sz="2400" b="0" dirty="0"/>
              <a:t>升级服务器，则“复制数据为向导”是一个快速转移数据到新系统的工具</a:t>
            </a:r>
            <a:r>
              <a:rPr lang="zh-CN" altLang="zh-CN" sz="2400" b="0" dirty="0" smtClean="0"/>
              <a:t>。</a:t>
            </a:r>
            <a:endParaRPr lang="en-US" altLang="zh-CN" sz="2400" b="0" dirty="0" smtClean="0"/>
          </a:p>
          <a:p>
            <a:r>
              <a:rPr lang="zh-CN" altLang="zh-CN" sz="2400" b="0" dirty="0" smtClean="0"/>
              <a:t>该</a:t>
            </a:r>
            <a:r>
              <a:rPr lang="zh-CN" altLang="zh-CN" sz="2400" b="0" dirty="0"/>
              <a:t>向导可以用来创建另一个服器上的数据库的副本，以供紧急情况下使用。开发人员可以复制现有的数据库，并使用这个副本做修改，而不影响生产数据库 。</a:t>
            </a:r>
          </a:p>
          <a:p>
            <a:endParaRPr lang="zh-CN" altLang="en-US" sz="2400" b="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946173180"/>
      </p:ext>
    </p:extLst>
  </p:cSld>
  <p:clrMapOvr>
    <a:masterClrMapping/>
  </p:clrMapOvr>
</p:sld>
</file>

<file path=ppt/theme/theme1.xml><?xml version="1.0" encoding="utf-8"?>
<a:theme xmlns:a="http://schemas.openxmlformats.org/drawingml/2006/main" name="230TGp_report_light">
  <a:themeElements>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fontScheme name="04">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Arial" charset="0"/>
          </a:defRPr>
        </a:defPPr>
      </a:lstStyle>
    </a:lnDef>
  </a:objectDefaults>
  <a:extraClrSchemeLst>
    <a:extraClrScheme>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clrMap bg1="lt1" tx1="dk1" bg2="lt2" tx2="dk2" accent1="accent1" accent2="accent2" accent3="accent3" accent4="accent4" accent5="accent5" accent6="accent6" hlink="hlink" folHlink="folHlink"/>
    </a:extraClrScheme>
    <a:extraClrScheme>
      <a:clrScheme name="04 2">
        <a:dk1>
          <a:srgbClr val="30311D"/>
        </a:dk1>
        <a:lt1>
          <a:srgbClr val="FFFFFF"/>
        </a:lt1>
        <a:dk2>
          <a:srgbClr val="D59D81"/>
        </a:dk2>
        <a:lt2>
          <a:srgbClr val="DDDDDD"/>
        </a:lt2>
        <a:accent1>
          <a:srgbClr val="617CD3"/>
        </a:accent1>
        <a:accent2>
          <a:srgbClr val="93B75F"/>
        </a:accent2>
        <a:accent3>
          <a:srgbClr val="FFFFFF"/>
        </a:accent3>
        <a:accent4>
          <a:srgbClr val="272817"/>
        </a:accent4>
        <a:accent5>
          <a:srgbClr val="B7BFE6"/>
        </a:accent5>
        <a:accent6>
          <a:srgbClr val="85A655"/>
        </a:accent6>
        <a:hlink>
          <a:srgbClr val="557B97"/>
        </a:hlink>
        <a:folHlink>
          <a:srgbClr val="9778B4"/>
        </a:folHlink>
      </a:clrScheme>
      <a:clrMap bg1="lt1" tx1="dk1" bg2="lt2" tx2="dk2" accent1="accent1" accent2="accent2" accent3="accent3" accent4="accent4" accent5="accent5" accent6="accent6" hlink="hlink" folHlink="folHlink"/>
    </a:extraClrScheme>
    <a:extraClrScheme>
      <a:clrScheme name="04 3">
        <a:dk1>
          <a:srgbClr val="000066"/>
        </a:dk1>
        <a:lt1>
          <a:srgbClr val="FFFFFF"/>
        </a:lt1>
        <a:dk2>
          <a:srgbClr val="0D5597"/>
        </a:dk2>
        <a:lt2>
          <a:srgbClr val="DDDDDD"/>
        </a:lt2>
        <a:accent1>
          <a:srgbClr val="428E71"/>
        </a:accent1>
        <a:accent2>
          <a:srgbClr val="3F90BD"/>
        </a:accent2>
        <a:accent3>
          <a:srgbClr val="FFFFFF"/>
        </a:accent3>
        <a:accent4>
          <a:srgbClr val="000056"/>
        </a:accent4>
        <a:accent5>
          <a:srgbClr val="B0C6BB"/>
        </a:accent5>
        <a:accent6>
          <a:srgbClr val="3882AB"/>
        </a:accent6>
        <a:hlink>
          <a:srgbClr val="7D7E89"/>
        </a:hlink>
        <a:folHlink>
          <a:srgbClr val="8AC4C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230TGp_report_light</Template>
  <TotalTime>3692</TotalTime>
  <Words>725</Words>
  <Application>Microsoft Office PowerPoint</Application>
  <PresentationFormat>全屏显示(4:3)</PresentationFormat>
  <Paragraphs>56</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230TGp_report_light</vt:lpstr>
      <vt:lpstr> 第10章数据库备份与恢复 </vt:lpstr>
      <vt:lpstr>目  录</vt:lpstr>
      <vt:lpstr>10.1 数据库的备份</vt:lpstr>
      <vt:lpstr>10.1.2 备份类型</vt:lpstr>
      <vt:lpstr>PowerPoint 演示文稿</vt:lpstr>
      <vt:lpstr>10.2 数据库的恢复</vt:lpstr>
      <vt:lpstr>10.3 分离与附加数据库</vt:lpstr>
      <vt:lpstr>10.4 导入导出数据</vt:lpstr>
      <vt:lpstr>10.5 复制数据库</vt:lpstr>
    </vt:vector>
  </TitlesOfParts>
  <Company>www.jujumao.org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latto</dc:creator>
  <cp:lastModifiedBy>admin</cp:lastModifiedBy>
  <cp:revision>195</cp:revision>
  <dcterms:created xsi:type="dcterms:W3CDTF">2014-07-28T08:32:25Z</dcterms:created>
  <dcterms:modified xsi:type="dcterms:W3CDTF">2017-06-22T03:32:37Z</dcterms:modified>
</cp:coreProperties>
</file>