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5" r:id="rId2"/>
    <p:sldId id="290" r:id="rId3"/>
    <p:sldId id="289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333399"/>
    <a:srgbClr val="5F5F5F"/>
    <a:srgbClr val="808080"/>
    <a:srgbClr val="CC3300"/>
    <a:srgbClr val="6D7BA5"/>
    <a:srgbClr val="50B848"/>
    <a:srgbClr val="676767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7" autoAdjust="0"/>
    <p:restoredTop sz="94598" autoAdjust="0"/>
  </p:normalViewPr>
  <p:slideViewPr>
    <p:cSldViewPr>
      <p:cViewPr varScale="1">
        <p:scale>
          <a:sx n="67" d="100"/>
          <a:sy n="67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85EBAA-087E-4F01-A652-6615E807161A}" type="datetimeFigureOut">
              <a:rPr lang="zh-CN" altLang="en-US" smtClean="0"/>
              <a:pPr/>
              <a:t>2017/6/23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8796D5-7C95-43FD-85B7-D674726A16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95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796D5-7C95-43FD-85B7-D674726A165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975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4" name="Picture 32" descr="04_b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942975"/>
            <a:ext cx="8367712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7369" y="4293096"/>
            <a:ext cx="4038600" cy="457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81000" y="6537325"/>
            <a:ext cx="2133600" cy="244475"/>
          </a:xfrm>
        </p:spPr>
        <p:txBody>
          <a:bodyPr/>
          <a:lstStyle>
            <a:lvl1pPr algn="l">
              <a:defRPr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37325"/>
            <a:ext cx="2895600" cy="244475"/>
          </a:xfrm>
          <a:prstGeom prst="rect">
            <a:avLst/>
          </a:prstGeom>
        </p:spPr>
        <p:txBody>
          <a:bodyPr/>
          <a:lstStyle>
            <a:lvl1pPr algn="ctr"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629400" y="6553200"/>
            <a:ext cx="2133600" cy="244475"/>
          </a:xfrm>
        </p:spPr>
        <p:txBody>
          <a:bodyPr/>
          <a:lstStyle>
            <a:lvl1pPr algn="r">
              <a:defRPr>
                <a:latin typeface="Arial" charset="0"/>
              </a:defRPr>
            </a:lvl1pPr>
          </a:lstStyle>
          <a:p>
            <a:fld id="{B3CE555E-B87D-4004-8AF0-8813A8D703B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373063" y="942975"/>
            <a:ext cx="8405812" cy="51339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1" name="Line 29"/>
          <p:cNvSpPr>
            <a:spLocks noChangeShapeType="1"/>
          </p:cNvSpPr>
          <p:nvPr/>
        </p:nvSpPr>
        <p:spPr bwMode="auto">
          <a:xfrm>
            <a:off x="381000" y="3068960"/>
            <a:ext cx="487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06" name="Picture 34" descr="04_icon_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88" y="2238375"/>
            <a:ext cx="1420812" cy="14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251520" y="2636912"/>
            <a:ext cx="4648200" cy="863327"/>
          </a:xfrm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dirty="0" smtClean="0"/>
              <a:t>单击此处编辑母版标题样式</a:t>
            </a:r>
            <a:endParaRPr lang="en-US" altLang="zh-CN" noProof="0" dirty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089EC-7040-48CF-B490-2E4AD3B38AF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4585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3700" y="206375"/>
            <a:ext cx="2171700" cy="6022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206375"/>
            <a:ext cx="6362700" cy="6022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6C1B9-E7F8-431C-AA28-CB0C5E866F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1896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06375"/>
            <a:ext cx="8686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493395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81000" y="630555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9D9585DA-EC6C-4632-898F-3DEE13E11B5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3033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39E83-5578-4184-9B89-54CC366603C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42465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598F3-72A1-4434-BF19-E562B27F6B8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27286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9B4BA6-0946-4212-96F1-398A76B3EB7F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7688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DEDC0-8DD5-44F3-91B6-937BEACAB5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67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D10EB-374C-499E-B2BD-26889DB56B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1858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D6E3C-114E-4165-8A4C-A5C18FB23B1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8642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C3E1D9-AEEC-477B-B730-A547F9AB12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019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DAF77-CFB0-4422-9334-57D135D2C7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6374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gradFill rotWithShape="0">
          <a:gsLst>
            <a:gs pos="0">
              <a:schemeClr val="folHlink"/>
            </a:gs>
            <a:gs pos="100000">
              <a:schemeClr val="folHlink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228600" y="762000"/>
            <a:ext cx="8686800" cy="584835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84" name="Picture 60" descr="04_back_b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762000"/>
            <a:ext cx="4057650" cy="583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" name="Rectangle 55"/>
          <p:cNvSpPr>
            <a:spLocks noChangeArrowheads="1"/>
          </p:cNvSpPr>
          <p:nvPr/>
        </p:nvSpPr>
        <p:spPr bwMode="white">
          <a:xfrm>
            <a:off x="5715000" y="6591300"/>
            <a:ext cx="3009900" cy="1143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295400"/>
            <a:ext cx="8229600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638800" y="6453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dirty="0" smtClean="0"/>
              <a:t>武汉工程科技学院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81000" y="630555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  <a:latin typeface="+mn-lt"/>
                <a:ea typeface="宋体" charset="-122"/>
              </a:defRPr>
            </a:lvl1pPr>
          </a:lstStyle>
          <a:p>
            <a:fld id="{2238B497-F231-4F3A-B3A6-E52D28EE6B4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28600" y="206375"/>
            <a:ext cx="86868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87" name="Picture 63" descr="04_icon_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9552" y="2204864"/>
            <a:ext cx="4648200" cy="993824"/>
          </a:xfrm>
        </p:spPr>
        <p:txBody>
          <a:bodyPr/>
          <a:lstStyle/>
          <a:p>
            <a:r>
              <a:rPr lang="en-US" altLang="zh-CN" sz="2400" dirty="0"/>
              <a:t/>
            </a:r>
            <a:br>
              <a:rPr lang="en-US" altLang="zh-CN" sz="2400" dirty="0"/>
            </a:br>
            <a:r>
              <a:rPr lang="en-US" altLang="zh-CN" sz="2400" dirty="0"/>
              <a:t/>
            </a:r>
            <a:br>
              <a:rPr lang="en-US" altLang="zh-CN" sz="2400" dirty="0"/>
            </a:br>
            <a:r>
              <a:rPr lang="zh-CN" altLang="zh-CN" sz="2400" dirty="0" smtClean="0"/>
              <a:t>第</a:t>
            </a:r>
            <a:r>
              <a:rPr lang="en-US" altLang="zh-CN" sz="2400" dirty="0" smtClean="0"/>
              <a:t>12</a:t>
            </a:r>
            <a:r>
              <a:rPr lang="zh-CN" altLang="zh-CN" sz="2400" dirty="0" smtClean="0"/>
              <a:t>章</a:t>
            </a:r>
            <a:r>
              <a:rPr lang="en-US" altLang="zh-CN" sz="2400" dirty="0" smtClean="0"/>
              <a:t>  </a:t>
            </a:r>
            <a:r>
              <a:rPr lang="en-US" altLang="zh-CN" sz="2400" dirty="0"/>
              <a:t>JSP</a:t>
            </a:r>
            <a:r>
              <a:rPr lang="zh-CN" altLang="zh-CN" sz="2400" dirty="0"/>
              <a:t>访问</a:t>
            </a:r>
            <a:r>
              <a:rPr lang="en-US" altLang="zh-CN" sz="2400" dirty="0"/>
              <a:t>SQL Server2008</a:t>
            </a:r>
            <a:r>
              <a:rPr lang="zh-CN" altLang="zh-CN" sz="2400" dirty="0"/>
              <a:t>数据库</a:t>
            </a:r>
            <a:br>
              <a:rPr lang="zh-CN" altLang="zh-CN" sz="2400" dirty="0"/>
            </a:br>
            <a:r>
              <a:rPr lang="zh-CN" altLang="zh-CN" sz="2400" dirty="0"/>
              <a:t/>
            </a:r>
            <a:br>
              <a:rPr lang="zh-CN" altLang="zh-CN" sz="2400" dirty="0"/>
            </a:br>
            <a:endParaRPr lang="en-US" altLang="zh-CN" sz="2400" dirty="0">
              <a:ea typeface="宋体" charset="-122"/>
            </a:endParaRP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gray">
          <a:xfrm>
            <a:off x="292100" y="375047"/>
            <a:ext cx="329207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a typeface="宋体" charset="-122"/>
              </a:rPr>
              <a:t>数据库原理及应用</a:t>
            </a:r>
            <a:endParaRPr lang="en-US" altLang="zh-CN" sz="2800" b="1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327571" y="5589240"/>
            <a:ext cx="4320480" cy="457200"/>
          </a:xfrm>
        </p:spPr>
        <p:txBody>
          <a:bodyPr/>
          <a:lstStyle/>
          <a:p>
            <a:r>
              <a:rPr lang="zh-CN" altLang="en-US" sz="1800" dirty="0" smtClean="0"/>
              <a:t>任课教师：</a:t>
            </a:r>
            <a:endParaRPr lang="en-US" altLang="zh-CN" sz="1800" dirty="0" smtClean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0" dirty="0"/>
              <a:t>另一种是执行</a:t>
            </a:r>
            <a:r>
              <a:rPr lang="en-US" altLang="zh-CN" sz="2400" b="0" dirty="0"/>
              <a:t>SELECT</a:t>
            </a:r>
            <a:r>
              <a:rPr lang="zh-CN" altLang="zh-CN" sz="2400" b="0" dirty="0"/>
              <a:t>这样的数据查询语句（</a:t>
            </a:r>
            <a:r>
              <a:rPr lang="en-US" altLang="zh-CN" sz="2400" b="0" dirty="0"/>
              <a:t>DQL</a:t>
            </a:r>
            <a:r>
              <a:rPr lang="zh-CN" altLang="zh-CN" sz="2400" b="0" dirty="0"/>
              <a:t>），这样的语句将从数据库中获得所需的数据，使用</a:t>
            </a:r>
            <a:r>
              <a:rPr lang="en-US" altLang="zh-CN" sz="2400" b="0" dirty="0"/>
              <a:t>Statement</a:t>
            </a:r>
            <a:r>
              <a:rPr lang="zh-CN" altLang="zh-CN" sz="2400" b="0" dirty="0"/>
              <a:t>对象的</a:t>
            </a:r>
            <a:r>
              <a:rPr lang="en-US" altLang="zh-CN" sz="2400" b="0" dirty="0" err="1"/>
              <a:t>executeQuery</a:t>
            </a:r>
            <a:r>
              <a:rPr lang="en-US" altLang="zh-CN" sz="2400" b="0" dirty="0"/>
              <a:t> </a:t>
            </a:r>
            <a:r>
              <a:rPr lang="zh-CN" altLang="zh-CN" sz="2400" b="0" dirty="0"/>
              <a:t>方法执行。</a:t>
            </a:r>
          </a:p>
          <a:p>
            <a:pPr marL="0" indent="0">
              <a:buNone/>
            </a:pPr>
            <a:r>
              <a:rPr lang="en-US" altLang="zh-CN" sz="2000" b="0" dirty="0" err="1">
                <a:solidFill>
                  <a:srgbClr val="FF0000"/>
                </a:solidFill>
              </a:rPr>
              <a:t>ResultSet</a:t>
            </a:r>
            <a:r>
              <a:rPr lang="en-US" altLang="zh-CN" sz="2000" b="0" dirty="0">
                <a:solidFill>
                  <a:srgbClr val="FF0000"/>
                </a:solidFill>
              </a:rPr>
              <a:t> </a:t>
            </a:r>
            <a:r>
              <a:rPr lang="en-US" altLang="zh-CN" sz="2000" b="0" dirty="0" err="1">
                <a:solidFill>
                  <a:srgbClr val="FF0000"/>
                </a:solidFill>
              </a:rPr>
              <a:t>rs</a:t>
            </a:r>
            <a:r>
              <a:rPr lang="en-US" altLang="zh-CN" sz="2000" b="0" dirty="0">
                <a:solidFill>
                  <a:srgbClr val="FF0000"/>
                </a:solidFill>
              </a:rPr>
              <a:t> </a:t>
            </a:r>
            <a:r>
              <a:rPr lang="en-US" altLang="zh-CN" sz="2000" b="0" dirty="0" smtClean="0">
                <a:solidFill>
                  <a:srgbClr val="FF0000"/>
                </a:solidFill>
              </a:rPr>
              <a:t>=</a:t>
            </a:r>
            <a:r>
              <a:rPr lang="en-US" altLang="zh-CN" sz="2000" b="0" dirty="0" err="1" smtClean="0">
                <a:solidFill>
                  <a:srgbClr val="FF0000"/>
                </a:solidFill>
              </a:rPr>
              <a:t>sta.executeQuery</a:t>
            </a:r>
            <a:r>
              <a:rPr lang="en-US" altLang="zh-CN" sz="2000" b="0" dirty="0">
                <a:solidFill>
                  <a:srgbClr val="FF0000"/>
                </a:solidFill>
              </a:rPr>
              <a:t>("SELECT * FROM S</a:t>
            </a:r>
            <a:r>
              <a:rPr lang="en-US" altLang="zh-CN" sz="2000" b="0" dirty="0" smtClean="0">
                <a:solidFill>
                  <a:srgbClr val="FF0000"/>
                </a:solidFill>
              </a:rPr>
              <a:t>");</a:t>
            </a:r>
          </a:p>
          <a:p>
            <a:pPr marL="0" indent="0">
              <a:buNone/>
            </a:pPr>
            <a:endParaRPr lang="zh-CN" altLang="zh-CN" sz="2000" b="0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显示</a:t>
            </a:r>
            <a:r>
              <a:rPr lang="zh-CN" altLang="zh-CN" sz="2400" dirty="0"/>
              <a:t>结果。</a:t>
            </a:r>
          </a:p>
          <a:p>
            <a:pPr marL="0" indent="0">
              <a:buNone/>
            </a:pPr>
            <a:r>
              <a:rPr lang="en-US" altLang="zh-CN" sz="2000" b="0" dirty="0" smtClean="0"/>
              <a:t>      </a:t>
            </a:r>
            <a:r>
              <a:rPr lang="zh-CN" altLang="zh-CN" sz="2000" b="0" dirty="0" smtClean="0"/>
              <a:t>当</a:t>
            </a:r>
            <a:r>
              <a:rPr lang="zh-CN" altLang="zh-CN" sz="2000" b="0" dirty="0"/>
              <a:t>执行查询语句时，</a:t>
            </a:r>
            <a:r>
              <a:rPr lang="en-US" altLang="zh-CN" sz="2000" b="0" dirty="0"/>
              <a:t>SQL</a:t>
            </a:r>
            <a:r>
              <a:rPr lang="zh-CN" altLang="zh-CN" sz="2000" b="0" dirty="0"/>
              <a:t>语句的执行结果存储在</a:t>
            </a:r>
            <a:r>
              <a:rPr lang="en-US" altLang="zh-CN" sz="2000" b="0" dirty="0" err="1"/>
              <a:t>ResultSet</a:t>
            </a:r>
            <a:r>
              <a:rPr lang="zh-CN" altLang="zh-CN" sz="2000" b="0" dirty="0"/>
              <a:t>对象中，可以使用</a:t>
            </a:r>
            <a:r>
              <a:rPr lang="en-US" altLang="zh-CN" sz="2000" b="0" dirty="0"/>
              <a:t>Get</a:t>
            </a:r>
            <a:r>
              <a:rPr lang="zh-CN" altLang="zh-CN" sz="2000" b="0" dirty="0"/>
              <a:t>×××方法来检索数据，方法如下：</a:t>
            </a:r>
          </a:p>
          <a:p>
            <a:pPr marL="0" indent="0">
              <a:buNone/>
            </a:pPr>
            <a:r>
              <a:rPr lang="en-US" altLang="zh-CN" sz="2000" b="0" dirty="0"/>
              <a:t>while(</a:t>
            </a:r>
            <a:r>
              <a:rPr lang="en-US" altLang="zh-CN" sz="2000" b="0" dirty="0" err="1"/>
              <a:t>rs.next</a:t>
            </a:r>
            <a:r>
              <a:rPr lang="en-US" altLang="zh-CN" sz="2000" b="0" dirty="0"/>
              <a:t>()){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String </a:t>
            </a:r>
            <a:r>
              <a:rPr lang="en-US" altLang="zh-CN" sz="2000" b="0" dirty="0" err="1"/>
              <a:t>sno</a:t>
            </a:r>
            <a:r>
              <a:rPr lang="en-US" altLang="zh-CN" sz="2000" b="0" dirty="0"/>
              <a:t>=</a:t>
            </a:r>
            <a:r>
              <a:rPr lang="en-US" altLang="zh-CN" sz="2000" b="0" dirty="0" err="1"/>
              <a:t>set.getString</a:t>
            </a:r>
            <a:r>
              <a:rPr lang="en-US" altLang="zh-CN" sz="2000" b="0" dirty="0"/>
              <a:t>("</a:t>
            </a:r>
            <a:r>
              <a:rPr lang="en-US" altLang="zh-CN" sz="2000" b="0" dirty="0" err="1"/>
              <a:t>sno</a:t>
            </a:r>
            <a:r>
              <a:rPr lang="en-US" altLang="zh-CN" sz="2000" b="0" dirty="0"/>
              <a:t>") 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String </a:t>
            </a:r>
            <a:r>
              <a:rPr lang="en-US" altLang="zh-CN" sz="2000" b="0" dirty="0" err="1"/>
              <a:t>sname</a:t>
            </a:r>
            <a:r>
              <a:rPr lang="en-US" altLang="zh-CN" sz="2000" b="0" dirty="0"/>
              <a:t>=</a:t>
            </a:r>
            <a:r>
              <a:rPr lang="en-US" altLang="zh-CN" sz="2000" b="0" dirty="0" err="1"/>
              <a:t>set.getString</a:t>
            </a:r>
            <a:r>
              <a:rPr lang="en-US" altLang="zh-CN" sz="2000" b="0" dirty="0"/>
              <a:t>("</a:t>
            </a:r>
            <a:r>
              <a:rPr lang="en-US" altLang="zh-CN" sz="2000" b="0" dirty="0" err="1"/>
              <a:t>sname</a:t>
            </a:r>
            <a:r>
              <a:rPr lang="en-US" altLang="zh-CN" sz="2000" b="0" dirty="0"/>
              <a:t>") </a:t>
            </a:r>
            <a:endParaRPr lang="zh-CN" altLang="zh-CN" sz="2000" b="0" dirty="0"/>
          </a:p>
          <a:p>
            <a:pPr marL="0" indent="0">
              <a:buNone/>
            </a:pPr>
            <a:r>
              <a:rPr lang="en-US" altLang="zh-CN" sz="2000" b="0" dirty="0"/>
              <a:t>}</a:t>
            </a:r>
            <a:endParaRPr lang="zh-CN" altLang="zh-CN" sz="2000" b="0" dirty="0"/>
          </a:p>
          <a:p>
            <a:pPr marL="0" indent="0">
              <a:buNone/>
            </a:pPr>
            <a:r>
              <a:rPr lang="zh-CN" altLang="zh-CN" sz="2000" b="0" dirty="0"/>
              <a:t>如果发送</a:t>
            </a:r>
            <a:r>
              <a:rPr lang="en-US" altLang="zh-CN" sz="2000" b="0" dirty="0"/>
              <a:t>SQL</a:t>
            </a:r>
            <a:r>
              <a:rPr lang="zh-CN" altLang="zh-CN" sz="2000" b="0" dirty="0"/>
              <a:t>语句不是查询语句，则此步省略。</a:t>
            </a:r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dirty="0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40883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933950"/>
          </a:xfrm>
        </p:spPr>
        <p:txBody>
          <a:bodyPr/>
          <a:lstStyle/>
          <a:p>
            <a:pPr marL="0" lvl="0" indent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关闭</a:t>
            </a:r>
            <a:r>
              <a:rPr lang="zh-CN" altLang="zh-CN" sz="2400" dirty="0"/>
              <a:t>连接。</a:t>
            </a:r>
          </a:p>
          <a:p>
            <a:pPr marL="0" indent="0">
              <a:buNone/>
            </a:pPr>
            <a:r>
              <a:rPr lang="zh-CN" altLang="zh-CN" sz="2400" b="0" dirty="0"/>
              <a:t>当对数据库的操作结束后，应当将所有已经被打开的资源关闭，否则将会造成资源泄漏；</a:t>
            </a:r>
            <a:r>
              <a:rPr lang="en-US" altLang="zh-CN" sz="2400" b="0" dirty="0"/>
              <a:t>Connection</a:t>
            </a:r>
            <a:r>
              <a:rPr lang="zh-CN" altLang="zh-CN" sz="2400" b="0" dirty="0"/>
              <a:t>对象、</a:t>
            </a:r>
            <a:r>
              <a:rPr lang="en-US" altLang="zh-CN" sz="2400" b="0" dirty="0"/>
              <a:t>Statement</a:t>
            </a:r>
            <a:r>
              <a:rPr lang="zh-CN" altLang="zh-CN" sz="2400" b="0" dirty="0"/>
              <a:t>对象和</a:t>
            </a:r>
            <a:r>
              <a:rPr lang="en-US" altLang="zh-CN" sz="2400" b="0" dirty="0" err="1"/>
              <a:t>ResultSet</a:t>
            </a:r>
            <a:r>
              <a:rPr lang="zh-CN" altLang="zh-CN" sz="2400" b="0" dirty="0"/>
              <a:t>对象都有执行关闭的</a:t>
            </a:r>
            <a:r>
              <a:rPr lang="en-US" altLang="zh-CN" sz="2400" b="0" dirty="0"/>
              <a:t>close</a:t>
            </a:r>
            <a:r>
              <a:rPr lang="zh-CN" altLang="zh-CN" sz="2400" b="0" dirty="0"/>
              <a:t>方法；</a:t>
            </a:r>
          </a:p>
          <a:p>
            <a:pPr marL="0" indent="0">
              <a:buNone/>
            </a:pPr>
            <a:r>
              <a:rPr lang="zh-CN" altLang="zh-CN" sz="2400" b="0" dirty="0">
                <a:solidFill>
                  <a:srgbClr val="FF0000"/>
                </a:solidFill>
              </a:rPr>
              <a:t>例如</a:t>
            </a:r>
            <a:r>
              <a:rPr lang="en-US" altLang="zh-CN" sz="2400" b="0" dirty="0">
                <a:solidFill>
                  <a:srgbClr val="FF0000"/>
                </a:solidFill>
              </a:rPr>
              <a:t>:</a:t>
            </a:r>
            <a:endParaRPr lang="zh-CN" altLang="zh-CN" sz="2400" b="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400" b="0" dirty="0">
                <a:solidFill>
                  <a:srgbClr val="FF0000"/>
                </a:solidFill>
              </a:rPr>
              <a:t>	</a:t>
            </a:r>
            <a:r>
              <a:rPr lang="en-US" altLang="zh-CN" sz="2400" b="0" dirty="0" err="1">
                <a:solidFill>
                  <a:srgbClr val="FF0000"/>
                </a:solidFill>
              </a:rPr>
              <a:t>rs.close</a:t>
            </a:r>
            <a:r>
              <a:rPr lang="en-US" altLang="zh-CN" sz="2400" b="0" dirty="0">
                <a:solidFill>
                  <a:srgbClr val="FF0000"/>
                </a:solidFill>
              </a:rPr>
              <a:t>();   //</a:t>
            </a:r>
            <a:r>
              <a:rPr lang="zh-CN" altLang="zh-CN" sz="2400" b="0" dirty="0">
                <a:solidFill>
                  <a:srgbClr val="FF0000"/>
                </a:solidFill>
              </a:rPr>
              <a:t>关闭</a:t>
            </a:r>
            <a:r>
              <a:rPr lang="en-US" altLang="zh-CN" sz="2400" b="0" dirty="0" err="1">
                <a:solidFill>
                  <a:srgbClr val="FF0000"/>
                </a:solidFill>
              </a:rPr>
              <a:t>ResultSet</a:t>
            </a:r>
            <a:r>
              <a:rPr lang="zh-CN" altLang="zh-CN" sz="2400" b="0" dirty="0">
                <a:solidFill>
                  <a:srgbClr val="FF0000"/>
                </a:solidFill>
              </a:rPr>
              <a:t>对象</a:t>
            </a:r>
          </a:p>
          <a:p>
            <a:pPr marL="0" indent="0">
              <a:buNone/>
            </a:pPr>
            <a:r>
              <a:rPr lang="en-US" altLang="zh-CN" sz="2400" b="0" dirty="0">
                <a:solidFill>
                  <a:srgbClr val="FF0000"/>
                </a:solidFill>
              </a:rPr>
              <a:t>	</a:t>
            </a:r>
            <a:r>
              <a:rPr lang="en-US" altLang="zh-CN" sz="2400" b="0" dirty="0" err="1">
                <a:solidFill>
                  <a:srgbClr val="FF0000"/>
                </a:solidFill>
              </a:rPr>
              <a:t>sta.close</a:t>
            </a:r>
            <a:r>
              <a:rPr lang="en-US" altLang="zh-CN" sz="2400" b="0" dirty="0">
                <a:solidFill>
                  <a:srgbClr val="FF0000"/>
                </a:solidFill>
              </a:rPr>
              <a:t>();  //</a:t>
            </a:r>
            <a:r>
              <a:rPr lang="zh-CN" altLang="zh-CN" sz="2400" b="0" dirty="0">
                <a:solidFill>
                  <a:srgbClr val="FF0000"/>
                </a:solidFill>
              </a:rPr>
              <a:t>关闭</a:t>
            </a:r>
            <a:r>
              <a:rPr lang="en-US" altLang="zh-CN" sz="2400" b="0" dirty="0">
                <a:solidFill>
                  <a:srgbClr val="FF0000"/>
                </a:solidFill>
              </a:rPr>
              <a:t>Statement</a:t>
            </a:r>
            <a:r>
              <a:rPr lang="zh-CN" altLang="zh-CN" sz="2400" b="0" dirty="0">
                <a:solidFill>
                  <a:srgbClr val="FF0000"/>
                </a:solidFill>
              </a:rPr>
              <a:t>对象</a:t>
            </a:r>
          </a:p>
          <a:p>
            <a:pPr marL="0" indent="0">
              <a:buNone/>
            </a:pPr>
            <a:r>
              <a:rPr lang="en-US" altLang="zh-CN" sz="2400" b="0" dirty="0">
                <a:solidFill>
                  <a:srgbClr val="FF0000"/>
                </a:solidFill>
              </a:rPr>
              <a:t>	</a:t>
            </a:r>
            <a:r>
              <a:rPr lang="en-US" altLang="zh-CN" sz="2400" b="0" dirty="0" err="1">
                <a:solidFill>
                  <a:srgbClr val="FF0000"/>
                </a:solidFill>
              </a:rPr>
              <a:t>con.close</a:t>
            </a:r>
            <a:r>
              <a:rPr lang="en-US" altLang="zh-CN" sz="2400" b="0" dirty="0">
                <a:solidFill>
                  <a:srgbClr val="FF0000"/>
                </a:solidFill>
              </a:rPr>
              <a:t>();  //</a:t>
            </a:r>
            <a:r>
              <a:rPr lang="zh-CN" altLang="zh-CN" sz="2400" b="0" dirty="0">
                <a:solidFill>
                  <a:srgbClr val="FF0000"/>
                </a:solidFill>
              </a:rPr>
              <a:t>关闭</a:t>
            </a:r>
            <a:r>
              <a:rPr lang="en-US" altLang="zh-CN" sz="2400" b="0" dirty="0">
                <a:solidFill>
                  <a:srgbClr val="FF0000"/>
                </a:solidFill>
              </a:rPr>
              <a:t>Connection</a:t>
            </a:r>
            <a:r>
              <a:rPr lang="zh-CN" altLang="zh-CN" sz="2400" b="0" dirty="0">
                <a:solidFill>
                  <a:srgbClr val="FF0000"/>
                </a:solidFill>
              </a:rPr>
              <a:t>对象</a:t>
            </a:r>
          </a:p>
          <a:p>
            <a:pPr marL="0" indent="0">
              <a:buNone/>
            </a:pPr>
            <a:r>
              <a:rPr lang="zh-CN" altLang="zh-CN" sz="2400" b="0" dirty="0">
                <a:solidFill>
                  <a:srgbClr val="FF0000"/>
                </a:solidFill>
              </a:rPr>
              <a:t>有可能抛出</a:t>
            </a:r>
            <a:r>
              <a:rPr lang="en-US" altLang="zh-CN" sz="2400" b="0" dirty="0" err="1">
                <a:solidFill>
                  <a:srgbClr val="FF0000"/>
                </a:solidFill>
              </a:rPr>
              <a:t>SQLException</a:t>
            </a:r>
            <a:r>
              <a:rPr lang="zh-CN" altLang="zh-CN" sz="2400" b="0" dirty="0">
                <a:solidFill>
                  <a:srgbClr val="FF0000"/>
                </a:solidFill>
              </a:rPr>
              <a:t>异常，必须捕捉；</a:t>
            </a:r>
          </a:p>
          <a:p>
            <a:pPr marL="0" indent="0">
              <a:buNone/>
            </a:pPr>
            <a:r>
              <a:rPr lang="zh-CN" altLang="zh-CN" sz="2400" b="0" dirty="0">
                <a:solidFill>
                  <a:srgbClr val="0000FF"/>
                </a:solidFill>
              </a:rPr>
              <a:t>注意关闭的顺序，最后打开的资源最先关闭，最先打开的资源最后关闭。</a:t>
            </a:r>
          </a:p>
          <a:p>
            <a:endParaRPr lang="zh-CN" altLang="en-US" sz="2400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9187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12.3  JSP </a:t>
            </a:r>
            <a:r>
              <a:rPr lang="zh-CN" altLang="zh-CN" dirty="0"/>
              <a:t>实现“学生选课”数据库应用</a:t>
            </a:r>
            <a:r>
              <a:rPr lang="zh-CN" altLang="zh-CN" dirty="0" smtClean="0"/>
              <a:t>实例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15330"/>
            <a:ext cx="8229600" cy="4933950"/>
          </a:xfrm>
        </p:spPr>
        <p:txBody>
          <a:bodyPr/>
          <a:lstStyle/>
          <a:p>
            <a:r>
              <a:rPr lang="zh-CN" altLang="zh-CN" sz="2400" b="0" dirty="0"/>
              <a:t>本节</a:t>
            </a:r>
            <a:r>
              <a:rPr lang="zh-CN" altLang="zh-CN" sz="2400" b="0" dirty="0" smtClean="0"/>
              <a:t>主要</a:t>
            </a:r>
            <a:r>
              <a:rPr lang="zh-CN" altLang="en-US" sz="2400" b="0" dirty="0" smtClean="0"/>
              <a:t>介绍</a:t>
            </a:r>
            <a:r>
              <a:rPr lang="en-US" altLang="zh-CN" sz="2400" b="0" dirty="0" smtClean="0"/>
              <a:t>JSP</a:t>
            </a:r>
            <a:r>
              <a:rPr lang="zh-CN" altLang="zh-CN" sz="2400" b="0" dirty="0"/>
              <a:t>实现</a:t>
            </a:r>
            <a:r>
              <a:rPr lang="en-US" altLang="zh-CN" sz="2400" b="0" dirty="0"/>
              <a:t>SQL Server2008</a:t>
            </a:r>
            <a:r>
              <a:rPr lang="zh-CN" altLang="zh-CN" sz="2400" b="0" dirty="0"/>
              <a:t>数据库的</a:t>
            </a:r>
            <a:r>
              <a:rPr lang="en-US" altLang="zh-CN" sz="2400" b="0" dirty="0"/>
              <a:t>4</a:t>
            </a:r>
            <a:r>
              <a:rPr lang="zh-CN" altLang="zh-CN" sz="2400" b="0" dirty="0"/>
              <a:t>个基本操作。为保证实例的完整性，将以一个简单的学生选课管理为例，实现数据库的插入、修改、查询、删除功能。如图</a:t>
            </a:r>
            <a:r>
              <a:rPr lang="en-US" altLang="zh-CN" sz="2400" b="0" dirty="0"/>
              <a:t>12.21</a:t>
            </a:r>
            <a:r>
              <a:rPr lang="zh-CN" altLang="zh-CN" sz="2400" b="0" dirty="0"/>
              <a:t>所示</a:t>
            </a:r>
            <a:r>
              <a:rPr lang="zh-CN" altLang="zh-CN" sz="2400" b="0" dirty="0" smtClean="0"/>
              <a:t>。</a:t>
            </a:r>
            <a:endParaRPr lang="en-US" altLang="zh-CN" sz="2400" b="0" dirty="0" smtClean="0"/>
          </a:p>
          <a:p>
            <a:endParaRPr lang="zh-CN" altLang="zh-CN" sz="2400" b="0" dirty="0" smtClean="0"/>
          </a:p>
          <a:p>
            <a:endParaRPr lang="zh-CN" altLang="en-US" sz="2400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36912"/>
            <a:ext cx="3600400" cy="3391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365961" y="6144120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</a:rPr>
              <a:t>图</a:t>
            </a:r>
            <a:r>
              <a:rPr lang="en-US" altLang="zh-CN" b="1" dirty="0">
                <a:solidFill>
                  <a:srgbClr val="000000"/>
                </a:solidFill>
              </a:rPr>
              <a:t>12.21 </a:t>
            </a:r>
            <a:r>
              <a:rPr lang="zh-CN" altLang="en-US" b="1" dirty="0">
                <a:solidFill>
                  <a:srgbClr val="000000"/>
                </a:solidFill>
              </a:rPr>
              <a:t>功能模块</a:t>
            </a:r>
          </a:p>
        </p:txBody>
      </p:sp>
    </p:spTree>
    <p:extLst>
      <p:ext uri="{BB962C8B-B14F-4D97-AF65-F5344CB8AC3E}">
        <p14:creationId xmlns:p14="http://schemas.microsoft.com/office/powerpoint/2010/main" val="1216735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  录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dirty="0" smtClean="0"/>
              <a:t>武汉工程科技学院</a:t>
            </a:r>
            <a:endParaRPr lang="en-US" altLang="zh-CN" dirty="0"/>
          </a:p>
        </p:txBody>
      </p:sp>
      <p:sp>
        <p:nvSpPr>
          <p:cNvPr id="25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7848872" cy="4517124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/>
              <a:t>12.1 JSP</a:t>
            </a:r>
            <a:r>
              <a:rPr lang="zh-CN" altLang="zh-CN" sz="2400" dirty="0"/>
              <a:t>开发环境</a:t>
            </a:r>
            <a:r>
              <a:rPr lang="zh-CN" altLang="zh-CN" sz="2400" dirty="0" smtClean="0"/>
              <a:t>搭建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/>
              <a:t>12.2  JDBC </a:t>
            </a:r>
            <a:r>
              <a:rPr lang="zh-CN" altLang="zh-CN" sz="2400" dirty="0"/>
              <a:t>技术</a:t>
            </a:r>
            <a:r>
              <a:rPr lang="zh-CN" altLang="zh-CN" sz="2400" dirty="0" smtClean="0"/>
              <a:t>详解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/>
              <a:t>12.3  JSP </a:t>
            </a:r>
            <a:r>
              <a:rPr lang="zh-CN" altLang="zh-CN" sz="2400" dirty="0"/>
              <a:t>实现“学生选课”数据库应用</a:t>
            </a:r>
            <a:r>
              <a:rPr lang="zh-CN" altLang="zh-CN" sz="2400" dirty="0" smtClean="0"/>
              <a:t>实例</a:t>
            </a:r>
            <a:endParaRPr lang="en-US" altLang="zh-CN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endParaRPr lang="zh-CN" altLang="en-US" sz="24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074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12.1 JSP</a:t>
            </a:r>
            <a:r>
              <a:rPr lang="zh-CN" altLang="zh-CN" dirty="0"/>
              <a:t>开发环境搭建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n"/>
            </a:pPr>
            <a:endParaRPr lang="zh-CN" altLang="zh-CN" sz="2400" b="0" dirty="0"/>
          </a:p>
          <a:p>
            <a:pPr>
              <a:buFont typeface="Wingdings" pitchFamily="2" charset="2"/>
              <a:buChar char="n"/>
            </a:pP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497761" y="1145997"/>
            <a:ext cx="69043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/>
              <a:t>本书所选用的开发环境如表</a:t>
            </a:r>
            <a:r>
              <a:rPr lang="en-US" altLang="zh-CN" sz="2400" b="1" dirty="0"/>
              <a:t>12.1</a:t>
            </a:r>
            <a:r>
              <a:rPr lang="zh-CN" altLang="en-US" sz="2400" b="1" dirty="0"/>
              <a:t>所示。</a:t>
            </a:r>
          </a:p>
        </p:txBody>
      </p:sp>
      <p:sp>
        <p:nvSpPr>
          <p:cNvPr id="8" name="矩形 7"/>
          <p:cNvSpPr/>
          <p:nvPr/>
        </p:nvSpPr>
        <p:spPr>
          <a:xfrm>
            <a:off x="2948042" y="1671191"/>
            <a:ext cx="2416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/>
              <a:t>表</a:t>
            </a:r>
            <a:r>
              <a:rPr lang="en-US" altLang="zh-CN" sz="2400" b="1" dirty="0"/>
              <a:t>12.1 </a:t>
            </a:r>
            <a:r>
              <a:rPr lang="zh-CN" altLang="en-US" sz="2400" b="1" dirty="0"/>
              <a:t>软件清单</a:t>
            </a: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215573"/>
              </p:ext>
            </p:extLst>
          </p:nvPr>
        </p:nvGraphicFramePr>
        <p:xfrm>
          <a:off x="611560" y="2276872"/>
          <a:ext cx="8154519" cy="2448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4" imgW="5404409" imgH="1622754" progId="Word.Document.12">
                  <p:embed/>
                </p:oleObj>
              </mc:Choice>
              <mc:Fallback>
                <p:oleObj name="文档" r:id="rId4" imgW="5404409" imgH="16227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2276872"/>
                        <a:ext cx="8154519" cy="24482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932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9339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12.1.1 </a:t>
            </a:r>
            <a:r>
              <a:rPr lang="zh-CN" altLang="zh-CN" sz="2400" dirty="0"/>
              <a:t>配置开发环境 </a:t>
            </a:r>
          </a:p>
          <a:p>
            <a:pPr marL="0" indent="0">
              <a:buNone/>
            </a:pPr>
            <a:r>
              <a:rPr lang="zh-CN" altLang="zh-CN" sz="2400" b="0" dirty="0"/>
              <a:t>第一步：</a:t>
            </a:r>
          </a:p>
          <a:p>
            <a:pPr marL="0" indent="0">
              <a:buNone/>
            </a:pPr>
            <a:r>
              <a:rPr lang="zh-CN" altLang="zh-CN" sz="2400" b="0" dirty="0" smtClean="0"/>
              <a:t>安装</a:t>
            </a:r>
            <a:r>
              <a:rPr lang="en-US" altLang="zh-CN" sz="2400" b="0" dirty="0"/>
              <a:t>JDK</a:t>
            </a:r>
            <a:r>
              <a:rPr lang="zh-CN" altLang="zh-CN" sz="2400" b="0" dirty="0"/>
              <a:t>（默认安装路径：</a:t>
            </a:r>
            <a:r>
              <a:rPr lang="en-US" altLang="zh-CN" sz="2400" b="0" dirty="0"/>
              <a:t>C:\Program Files\Java\jdk1.7.0_79</a:t>
            </a:r>
            <a:r>
              <a:rPr lang="zh-CN" altLang="zh-CN" sz="2400" b="0" dirty="0"/>
              <a:t>）</a:t>
            </a:r>
          </a:p>
          <a:p>
            <a:pPr marL="0" indent="0">
              <a:buNone/>
            </a:pPr>
            <a:r>
              <a:rPr lang="zh-CN" altLang="zh-CN" sz="2400" b="0" dirty="0"/>
              <a:t>第二步：安装</a:t>
            </a:r>
            <a:r>
              <a:rPr lang="en-US" altLang="zh-CN" sz="2400" b="0" dirty="0"/>
              <a:t>Tomcat</a:t>
            </a:r>
            <a:r>
              <a:rPr lang="zh-CN" altLang="zh-CN" sz="2400" b="0" dirty="0"/>
              <a:t>服务器（默认路径为：</a:t>
            </a:r>
            <a:r>
              <a:rPr lang="en-US" altLang="zh-CN" sz="2400" b="0" dirty="0"/>
              <a:t>C:\Program Files (x86)\Apache Software Foundation\Tomcat 7.0</a:t>
            </a:r>
            <a:r>
              <a:rPr lang="zh-CN" altLang="zh-CN" sz="2400" b="0" dirty="0" smtClean="0"/>
              <a:t>）</a:t>
            </a:r>
            <a:endParaRPr lang="en-US" altLang="zh-CN" sz="2400" b="0" dirty="0" smtClean="0"/>
          </a:p>
          <a:p>
            <a:pPr marL="0" indent="0">
              <a:buNone/>
            </a:pPr>
            <a:r>
              <a:rPr lang="zh-CN" altLang="zh-CN" sz="2400" b="0" dirty="0"/>
              <a:t>第三步：安装</a:t>
            </a:r>
            <a:r>
              <a:rPr lang="en-US" altLang="zh-CN" sz="2400" b="0" dirty="0"/>
              <a:t>Eclipse</a:t>
            </a:r>
            <a:endParaRPr lang="zh-CN" altLang="zh-CN" sz="2400" b="0" dirty="0"/>
          </a:p>
          <a:p>
            <a:pPr marL="0" indent="0">
              <a:buNone/>
            </a:pPr>
            <a:r>
              <a:rPr lang="zh-CN" altLang="zh-CN" sz="2400" b="0" dirty="0"/>
              <a:t>第四步：运行</a:t>
            </a:r>
            <a:r>
              <a:rPr lang="en-US" altLang="zh-CN" sz="2400" b="0" dirty="0"/>
              <a:t>JSP</a:t>
            </a:r>
            <a:r>
              <a:rPr lang="zh-CN" altLang="zh-CN" sz="2400" b="0" dirty="0"/>
              <a:t>文件。</a:t>
            </a:r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671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12.2  JDBC </a:t>
            </a:r>
            <a:r>
              <a:rPr lang="zh-CN" altLang="zh-CN" dirty="0"/>
              <a:t>技术</a:t>
            </a:r>
            <a:r>
              <a:rPr lang="zh-CN" altLang="zh-CN" dirty="0" smtClean="0"/>
              <a:t>详解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933950"/>
          </a:xfrm>
        </p:spPr>
        <p:txBody>
          <a:bodyPr/>
          <a:lstStyle/>
          <a:p>
            <a:r>
              <a:rPr lang="en-US" altLang="zh-CN" sz="2400" dirty="0"/>
              <a:t>12.2.1 JDBC </a:t>
            </a:r>
            <a:r>
              <a:rPr lang="zh-CN" altLang="zh-CN" sz="2400" dirty="0"/>
              <a:t>概述</a:t>
            </a:r>
          </a:p>
          <a:p>
            <a:r>
              <a:rPr lang="en-US" altLang="zh-CN" sz="2400" b="0" dirty="0"/>
              <a:t>JDBC</a:t>
            </a:r>
            <a:r>
              <a:rPr lang="zh-CN" altLang="zh-CN" sz="2400" b="0" dirty="0"/>
              <a:t>（</a:t>
            </a:r>
            <a:r>
              <a:rPr lang="en-US" altLang="zh-CN" sz="2400" b="0" dirty="0"/>
              <a:t>Java Data Base </a:t>
            </a:r>
            <a:r>
              <a:rPr lang="en-US" altLang="zh-CN" sz="2400" b="0" dirty="0" err="1"/>
              <a:t>Connectivity,java</a:t>
            </a:r>
            <a:r>
              <a:rPr lang="zh-CN" altLang="zh-CN" sz="2400" b="0" dirty="0"/>
              <a:t>数据库连接）是一种用于执行</a:t>
            </a:r>
            <a:r>
              <a:rPr lang="en-US" altLang="zh-CN" sz="2400" b="0" dirty="0"/>
              <a:t>SQL</a:t>
            </a:r>
            <a:r>
              <a:rPr lang="zh-CN" altLang="zh-CN" sz="2400" b="0" dirty="0"/>
              <a:t>语句的</a:t>
            </a:r>
            <a:r>
              <a:rPr lang="en-US" altLang="zh-CN" sz="2400" b="0" dirty="0"/>
              <a:t>Java API</a:t>
            </a:r>
            <a:r>
              <a:rPr lang="zh-CN" altLang="zh-CN" sz="2400" b="0" dirty="0"/>
              <a:t>（</a:t>
            </a:r>
            <a:r>
              <a:rPr lang="en-US" altLang="zh-CN" sz="2400" b="0" dirty="0"/>
              <a:t>Application Programming Interface</a:t>
            </a:r>
            <a:r>
              <a:rPr lang="zh-CN" altLang="zh-CN" sz="2400" b="0" dirty="0"/>
              <a:t>应用程序编程接口），它是一组访问数据库的</a:t>
            </a:r>
            <a:r>
              <a:rPr lang="en-US" altLang="zh-CN" sz="2400" b="0" dirty="0"/>
              <a:t>API</a:t>
            </a:r>
            <a:r>
              <a:rPr lang="zh-CN" altLang="zh-CN" sz="2400" b="0" dirty="0"/>
              <a:t>集合，通过加载由数据库厂商所提供的驱动程序，可以与数据库建立连接。这样，用户就不必为访问不同数据库而编写不同的程序了，只需要用</a:t>
            </a:r>
            <a:r>
              <a:rPr lang="en-US" altLang="zh-CN" sz="2400" b="0" dirty="0"/>
              <a:t>JDBC API</a:t>
            </a:r>
            <a:r>
              <a:rPr lang="zh-CN" altLang="zh-CN" sz="2400" b="0" dirty="0"/>
              <a:t>编写一个程序即可，而且</a:t>
            </a:r>
            <a:r>
              <a:rPr lang="en-US" altLang="zh-CN" sz="2400" b="0" dirty="0"/>
              <a:t>JDBC</a:t>
            </a:r>
            <a:r>
              <a:rPr lang="zh-CN" altLang="zh-CN" sz="2400" b="0" dirty="0"/>
              <a:t>技术对开发者屏蔽了一些细节问题，这样程序员就不必关心底层的实现技术。</a:t>
            </a:r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618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12.2.2 JDBC </a:t>
            </a:r>
            <a:r>
              <a:rPr lang="zh-CN" altLang="zh-CN" dirty="0"/>
              <a:t>驱动程序</a:t>
            </a:r>
            <a:r>
              <a:rPr lang="zh-CN" altLang="zh-CN" dirty="0" smtClean="0"/>
              <a:t>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96" y="1052736"/>
            <a:ext cx="8229600" cy="4933950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2400" dirty="0" smtClean="0"/>
              <a:t>SQL </a:t>
            </a:r>
            <a:r>
              <a:rPr lang="en-US" altLang="zh-CN" sz="2400" dirty="0"/>
              <a:t>Server 2008  JDBC</a:t>
            </a:r>
            <a:r>
              <a:rPr lang="zh-CN" altLang="zh-CN" sz="2400" dirty="0"/>
              <a:t>驱动程序</a:t>
            </a:r>
            <a:r>
              <a:rPr lang="zh-CN" altLang="zh-CN" sz="2400" dirty="0" smtClean="0"/>
              <a:t>类型</a:t>
            </a:r>
            <a:endParaRPr lang="zh-CN" altLang="zh-CN" sz="2400" dirty="0"/>
          </a:p>
          <a:p>
            <a:pPr algn="ctr"/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806489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935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12.2.3 JDBC </a:t>
            </a:r>
            <a:r>
              <a:rPr lang="zh-CN" altLang="zh-CN" dirty="0"/>
              <a:t>访问</a:t>
            </a:r>
            <a:r>
              <a:rPr lang="en-US" altLang="zh-CN" dirty="0"/>
              <a:t>SQL Server2008</a:t>
            </a:r>
            <a:r>
              <a:rPr lang="zh-CN" altLang="zh-CN" dirty="0" smtClean="0"/>
              <a:t>数据库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856" y="908720"/>
            <a:ext cx="8229600" cy="4933950"/>
          </a:xfrm>
        </p:spPr>
        <p:txBody>
          <a:bodyPr/>
          <a:lstStyle/>
          <a:p>
            <a:r>
              <a:rPr lang="zh-CN" altLang="zh-CN" sz="2400" dirty="0"/>
              <a:t>这里以</a:t>
            </a:r>
            <a:r>
              <a:rPr lang="en-US" altLang="zh-CN" sz="2400" dirty="0"/>
              <a:t>JDBC-ODBC</a:t>
            </a:r>
            <a:r>
              <a:rPr lang="zh-CN" altLang="zh-CN" sz="2400" dirty="0"/>
              <a:t>桥驱动方式为例，逐步详细地讲解在</a:t>
            </a:r>
            <a:r>
              <a:rPr lang="en-US" altLang="zh-CN" sz="2400" dirty="0"/>
              <a:t>Java</a:t>
            </a:r>
            <a:r>
              <a:rPr lang="zh-CN" altLang="zh-CN" sz="2400" dirty="0"/>
              <a:t>程序中如何操作数据库，而对于其它驱动方式，只需更换驱动程序即可，其余不变。</a:t>
            </a:r>
          </a:p>
          <a:p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864"/>
            <a:ext cx="7992888" cy="403244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2987824" y="6228020"/>
            <a:ext cx="2903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图</a:t>
            </a:r>
            <a:r>
              <a:rPr lang="en-US" altLang="zh-CN" b="1" dirty="0">
                <a:solidFill>
                  <a:srgbClr val="FF0000"/>
                </a:solidFill>
              </a:rPr>
              <a:t>12.15 </a:t>
            </a:r>
            <a:r>
              <a:rPr lang="zh-CN" altLang="en-US" b="1" dirty="0">
                <a:solidFill>
                  <a:srgbClr val="FF0000"/>
                </a:solidFill>
              </a:rPr>
              <a:t>访问数据库的步骤</a:t>
            </a:r>
          </a:p>
        </p:txBody>
      </p:sp>
    </p:spTree>
    <p:extLst>
      <p:ext uri="{BB962C8B-B14F-4D97-AF65-F5344CB8AC3E}">
        <p14:creationId xmlns:p14="http://schemas.microsoft.com/office/powerpoint/2010/main" val="1845637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4933950"/>
          </a:xfrm>
        </p:spPr>
        <p:txBody>
          <a:bodyPr/>
          <a:lstStyle/>
          <a:p>
            <a:r>
              <a:rPr lang="zh-CN" altLang="en-US" sz="2400" dirty="0" smtClean="0">
                <a:solidFill>
                  <a:srgbClr val="0000FF"/>
                </a:solidFill>
              </a:rPr>
              <a:t>访问数据库具体步骤：</a:t>
            </a:r>
            <a:endParaRPr lang="en-US" altLang="zh-CN" sz="2400" dirty="0" smtClean="0">
              <a:solidFill>
                <a:srgbClr val="0000FF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）首先建立</a:t>
            </a:r>
            <a:r>
              <a:rPr lang="en-US" altLang="zh-CN" sz="2400" dirty="0"/>
              <a:t>ODBC</a:t>
            </a:r>
            <a:r>
              <a:rPr lang="zh-CN" altLang="zh-CN" sz="2400" dirty="0" smtClean="0"/>
              <a:t>数据源</a:t>
            </a:r>
            <a:endParaRPr lang="zh-CN" altLang="zh-CN" sz="2400" dirty="0"/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注册</a:t>
            </a:r>
            <a:r>
              <a:rPr lang="zh-CN" altLang="zh-CN" sz="2400" dirty="0"/>
              <a:t>并加载驱动程序。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400" b="0" dirty="0" smtClean="0"/>
              <a:t>用户</a:t>
            </a:r>
            <a:r>
              <a:rPr lang="zh-CN" altLang="zh-CN" sz="2400" b="0" dirty="0"/>
              <a:t>可以调用</a:t>
            </a:r>
            <a:r>
              <a:rPr lang="en-US" altLang="zh-CN" sz="2400" b="0" dirty="0" err="1"/>
              <a:t>Class.forname</a:t>
            </a:r>
            <a:r>
              <a:rPr lang="en-US" altLang="zh-CN" sz="2400" b="0" dirty="0"/>
              <a:t>()</a:t>
            </a:r>
            <a:r>
              <a:rPr lang="zh-CN" altLang="zh-CN" sz="2400" b="0" dirty="0"/>
              <a:t>显示加载驱动程序。方法如下：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b="0" dirty="0" err="1">
                <a:solidFill>
                  <a:srgbClr val="FF0000"/>
                </a:solidFill>
              </a:rPr>
              <a:t>Class.forName</a:t>
            </a:r>
            <a:r>
              <a:rPr lang="en-US" altLang="zh-CN" sz="2000" b="0" dirty="0">
                <a:solidFill>
                  <a:srgbClr val="FF0000"/>
                </a:solidFill>
              </a:rPr>
              <a:t>("</a:t>
            </a:r>
            <a:r>
              <a:rPr lang="en-US" altLang="zh-CN" sz="2000" b="0" dirty="0" err="1">
                <a:solidFill>
                  <a:srgbClr val="FF0000"/>
                </a:solidFill>
              </a:rPr>
              <a:t>sun.jdbc.odbc.JdbcOdbcDriver</a:t>
            </a:r>
            <a:r>
              <a:rPr lang="en-US" altLang="zh-CN" sz="2000" b="0" dirty="0" smtClean="0">
                <a:solidFill>
                  <a:srgbClr val="FF0000"/>
                </a:solidFill>
              </a:rPr>
              <a:t>");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连接</a:t>
            </a:r>
            <a:r>
              <a:rPr lang="zh-CN" altLang="zh-CN" sz="2400" dirty="0"/>
              <a:t>数据库。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400" b="0" dirty="0" smtClean="0"/>
              <a:t>连接</a:t>
            </a:r>
            <a:r>
              <a:rPr lang="zh-CN" altLang="zh-CN" sz="2400" b="0" dirty="0"/>
              <a:t>数据库语句格式如下：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b="0" dirty="0">
                <a:solidFill>
                  <a:srgbClr val="FF0000"/>
                </a:solidFill>
              </a:rPr>
              <a:t>Connection </a:t>
            </a:r>
            <a:r>
              <a:rPr lang="zh-CN" altLang="zh-CN" sz="2000" b="0" dirty="0">
                <a:solidFill>
                  <a:srgbClr val="FF0000"/>
                </a:solidFill>
              </a:rPr>
              <a:t>连接变量</a:t>
            </a:r>
            <a:r>
              <a:rPr lang="en-US" altLang="zh-CN" sz="2000" b="0" dirty="0">
                <a:solidFill>
                  <a:srgbClr val="FF0000"/>
                </a:solidFill>
              </a:rPr>
              <a:t>=</a:t>
            </a:r>
            <a:r>
              <a:rPr lang="en-US" altLang="zh-CN" sz="2000" b="0" dirty="0" err="1">
                <a:solidFill>
                  <a:srgbClr val="FF0000"/>
                </a:solidFill>
              </a:rPr>
              <a:t>DriverManager.getConnection</a:t>
            </a:r>
            <a:r>
              <a:rPr lang="en-US" altLang="zh-CN" sz="2000" b="0" dirty="0">
                <a:solidFill>
                  <a:srgbClr val="FF0000"/>
                </a:solidFill>
              </a:rPr>
              <a:t>("</a:t>
            </a:r>
            <a:r>
              <a:rPr lang="en-US" altLang="zh-CN" sz="2000" b="0" dirty="0" err="1">
                <a:solidFill>
                  <a:srgbClr val="FF0000"/>
                </a:solidFill>
              </a:rPr>
              <a:t>jdbc:odbc:DataBaseDSN</a:t>
            </a:r>
            <a:r>
              <a:rPr lang="en-US" altLang="zh-CN" sz="2000" b="0" dirty="0">
                <a:solidFill>
                  <a:srgbClr val="FF0000"/>
                </a:solidFill>
              </a:rPr>
              <a:t>", "</a:t>
            </a:r>
            <a:r>
              <a:rPr lang="zh-CN" altLang="zh-CN" sz="2000" b="0" dirty="0">
                <a:solidFill>
                  <a:srgbClr val="FF0000"/>
                </a:solidFill>
              </a:rPr>
              <a:t>用户账号</a:t>
            </a:r>
            <a:r>
              <a:rPr lang="en-US" altLang="zh-CN" sz="2000" b="0" dirty="0">
                <a:solidFill>
                  <a:srgbClr val="FF0000"/>
                </a:solidFill>
              </a:rPr>
              <a:t>", "</a:t>
            </a:r>
            <a:r>
              <a:rPr lang="zh-CN" altLang="zh-CN" sz="2000" b="0" dirty="0">
                <a:solidFill>
                  <a:srgbClr val="FF0000"/>
                </a:solidFill>
              </a:rPr>
              <a:t>密码</a:t>
            </a:r>
            <a:r>
              <a:rPr lang="en-US" altLang="zh-CN" sz="2000" b="0" dirty="0">
                <a:solidFill>
                  <a:srgbClr val="FF0000"/>
                </a:solidFill>
              </a:rPr>
              <a:t>");</a:t>
            </a:r>
            <a:endParaRPr lang="zh-CN" altLang="zh-CN" sz="2000" b="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zh-CN" sz="2400" b="0" dirty="0" smtClean="0"/>
          </a:p>
          <a:p>
            <a:endParaRPr lang="zh-CN" altLang="en-US" sz="2400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95951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4933950"/>
          </a:xfrm>
        </p:spPr>
        <p:txBody>
          <a:bodyPr/>
          <a:lstStyle/>
          <a:p>
            <a:pPr marL="0" lvl="0" indent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创建</a:t>
            </a:r>
            <a:r>
              <a:rPr lang="en-US" altLang="zh-CN" sz="2400" dirty="0"/>
              <a:t>SQL</a:t>
            </a:r>
            <a:r>
              <a:rPr lang="zh-CN" altLang="zh-CN" sz="2400" dirty="0"/>
              <a:t>语句对象。</a:t>
            </a:r>
          </a:p>
          <a:p>
            <a:pPr marL="0" indent="0">
              <a:buNone/>
            </a:pPr>
            <a:r>
              <a:rPr lang="en-US" altLang="zh-CN" sz="2400" b="0" dirty="0" smtClean="0"/>
              <a:t>       </a:t>
            </a:r>
            <a:r>
              <a:rPr lang="zh-CN" altLang="zh-CN" sz="2400" b="0" dirty="0" smtClean="0"/>
              <a:t>一旦</a:t>
            </a:r>
            <a:r>
              <a:rPr lang="zh-CN" altLang="zh-CN" sz="2400" b="0" dirty="0"/>
              <a:t>成功连接到数据库，获得</a:t>
            </a:r>
            <a:r>
              <a:rPr lang="en-US" altLang="zh-CN" sz="2400" b="0" dirty="0"/>
              <a:t>Connection</a:t>
            </a:r>
            <a:r>
              <a:rPr lang="zh-CN" altLang="zh-CN" sz="2400" b="0" dirty="0"/>
              <a:t>对象后，必须通过</a:t>
            </a:r>
            <a:r>
              <a:rPr lang="en-US" altLang="zh-CN" sz="2400" b="0" dirty="0"/>
              <a:t>Connection</a:t>
            </a:r>
            <a:r>
              <a:rPr lang="zh-CN" altLang="zh-CN" sz="2400" b="0" dirty="0"/>
              <a:t>对象的</a:t>
            </a:r>
            <a:r>
              <a:rPr lang="en-US" altLang="zh-CN" sz="2400" b="0" dirty="0" err="1"/>
              <a:t>createStatement</a:t>
            </a:r>
            <a:r>
              <a:rPr lang="zh-CN" altLang="zh-CN" sz="2400" b="0" dirty="0"/>
              <a:t>方法来创建语句对象，才可以执行</a:t>
            </a:r>
            <a:r>
              <a:rPr lang="en-US" altLang="zh-CN" sz="2400" b="0" dirty="0"/>
              <a:t>SQL</a:t>
            </a:r>
            <a:r>
              <a:rPr lang="zh-CN" altLang="zh-CN" sz="2400" b="0" dirty="0"/>
              <a:t>语句。</a:t>
            </a:r>
          </a:p>
          <a:p>
            <a:pPr marL="0" indent="0">
              <a:buNone/>
            </a:pPr>
            <a:r>
              <a:rPr lang="en-US" altLang="zh-CN" sz="2000" b="0" dirty="0">
                <a:solidFill>
                  <a:srgbClr val="FF0000"/>
                </a:solidFill>
              </a:rPr>
              <a:t>Statement </a:t>
            </a:r>
            <a:r>
              <a:rPr lang="en-US" altLang="zh-CN" sz="2000" b="0" dirty="0" err="1">
                <a:solidFill>
                  <a:srgbClr val="FF0000"/>
                </a:solidFill>
              </a:rPr>
              <a:t>sta</a:t>
            </a:r>
            <a:r>
              <a:rPr lang="en-US" altLang="zh-CN" sz="2000" b="0" dirty="0">
                <a:solidFill>
                  <a:srgbClr val="FF0000"/>
                </a:solidFill>
              </a:rPr>
              <a:t> = </a:t>
            </a:r>
            <a:r>
              <a:rPr lang="en-US" altLang="zh-CN" sz="2000" b="0" dirty="0" err="1">
                <a:solidFill>
                  <a:srgbClr val="FF0000"/>
                </a:solidFill>
              </a:rPr>
              <a:t>con.createStatement</a:t>
            </a:r>
            <a:r>
              <a:rPr lang="en-US" altLang="zh-CN" sz="2000" b="0" dirty="0" smtClean="0">
                <a:solidFill>
                  <a:srgbClr val="FF0000"/>
                </a:solidFill>
              </a:rPr>
              <a:t>();</a:t>
            </a:r>
          </a:p>
          <a:p>
            <a:pPr marL="0" indent="0">
              <a:buNone/>
            </a:pPr>
            <a:endParaRPr lang="zh-CN" altLang="zh-CN" sz="2000" b="0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提交</a:t>
            </a:r>
            <a:r>
              <a:rPr lang="en-US" altLang="zh-CN" sz="2400" dirty="0"/>
              <a:t>SQL</a:t>
            </a:r>
            <a:r>
              <a:rPr lang="zh-CN" altLang="zh-CN" sz="2400" dirty="0"/>
              <a:t>语句。</a:t>
            </a:r>
          </a:p>
          <a:p>
            <a:pPr marL="0" indent="0">
              <a:buNone/>
            </a:pPr>
            <a:r>
              <a:rPr lang="en-US" altLang="zh-CN" sz="2400" b="0" dirty="0" smtClean="0"/>
              <a:t>      </a:t>
            </a:r>
            <a:r>
              <a:rPr lang="zh-CN" altLang="zh-CN" sz="2400" b="0" dirty="0" smtClean="0"/>
              <a:t>使用</a:t>
            </a:r>
            <a:r>
              <a:rPr lang="zh-CN" altLang="zh-CN" sz="2400" b="0" dirty="0"/>
              <a:t>语句对象来执行</a:t>
            </a:r>
            <a:r>
              <a:rPr lang="en-US" altLang="zh-CN" sz="2400" b="0" dirty="0"/>
              <a:t>SQL</a:t>
            </a:r>
            <a:r>
              <a:rPr lang="zh-CN" altLang="zh-CN" sz="2400" b="0" dirty="0"/>
              <a:t>语句，有两种情况：</a:t>
            </a:r>
          </a:p>
          <a:p>
            <a:pPr marL="0" indent="0">
              <a:buNone/>
            </a:pPr>
            <a:r>
              <a:rPr lang="en-US" altLang="zh-CN" sz="2400" b="0" dirty="0" smtClean="0"/>
              <a:t>     </a:t>
            </a:r>
            <a:r>
              <a:rPr lang="zh-CN" altLang="zh-CN" sz="2400" b="0" dirty="0" smtClean="0"/>
              <a:t>一</a:t>
            </a:r>
            <a:r>
              <a:rPr lang="zh-CN" altLang="zh-CN" sz="2400" b="0" dirty="0"/>
              <a:t>种是执行</a:t>
            </a:r>
            <a:r>
              <a:rPr lang="en-US" altLang="zh-CN" sz="2400" b="0" dirty="0"/>
              <a:t>DELETE</a:t>
            </a:r>
            <a:r>
              <a:rPr lang="zh-CN" altLang="zh-CN" sz="2400" b="0" dirty="0"/>
              <a:t>、</a:t>
            </a:r>
            <a:r>
              <a:rPr lang="en-US" altLang="zh-CN" sz="2400" b="0" dirty="0"/>
              <a:t>UPDATE</a:t>
            </a:r>
            <a:r>
              <a:rPr lang="zh-CN" altLang="zh-CN" sz="2400" b="0" dirty="0"/>
              <a:t>和</a:t>
            </a:r>
            <a:r>
              <a:rPr lang="en-US" altLang="zh-CN" sz="2400" b="0" dirty="0"/>
              <a:t>INSERT</a:t>
            </a:r>
            <a:r>
              <a:rPr lang="zh-CN" altLang="zh-CN" sz="2400" b="0" dirty="0"/>
              <a:t>之类的数据库操作语句（</a:t>
            </a:r>
            <a:r>
              <a:rPr lang="en-US" altLang="zh-CN" sz="2400" b="0" dirty="0"/>
              <a:t>DML</a:t>
            </a:r>
            <a:r>
              <a:rPr lang="zh-CN" altLang="zh-CN" sz="2400" b="0" dirty="0"/>
              <a:t>），这样的语句没有数据结果返回，使用</a:t>
            </a:r>
            <a:r>
              <a:rPr lang="en-US" altLang="zh-CN" sz="2400" b="0" dirty="0"/>
              <a:t>Statement</a:t>
            </a:r>
            <a:r>
              <a:rPr lang="zh-CN" altLang="zh-CN" sz="2400" b="0" dirty="0"/>
              <a:t>对象的</a:t>
            </a:r>
            <a:r>
              <a:rPr lang="en-US" altLang="zh-CN" sz="2400" b="0" dirty="0" err="1"/>
              <a:t>executeUpdate</a:t>
            </a:r>
            <a:r>
              <a:rPr lang="zh-CN" altLang="zh-CN" sz="2400" b="0" dirty="0"/>
              <a:t>方法执行。</a:t>
            </a:r>
          </a:p>
          <a:p>
            <a:pPr marL="0" indent="0">
              <a:buNone/>
            </a:pPr>
            <a:r>
              <a:rPr lang="en-US" altLang="zh-CN" sz="2000" b="0" dirty="0" err="1">
                <a:solidFill>
                  <a:srgbClr val="FF0000"/>
                </a:solidFill>
              </a:rPr>
              <a:t>ResultSet</a:t>
            </a:r>
            <a:r>
              <a:rPr lang="en-US" altLang="zh-CN" sz="2000" b="0" dirty="0">
                <a:solidFill>
                  <a:srgbClr val="FF0000"/>
                </a:solidFill>
              </a:rPr>
              <a:t> </a:t>
            </a:r>
            <a:r>
              <a:rPr lang="en-US" altLang="zh-CN" sz="2000" b="0" dirty="0" err="1">
                <a:solidFill>
                  <a:srgbClr val="FF0000"/>
                </a:solidFill>
              </a:rPr>
              <a:t>rs</a:t>
            </a:r>
            <a:r>
              <a:rPr lang="en-US" altLang="zh-CN" sz="2000" b="0" dirty="0">
                <a:solidFill>
                  <a:srgbClr val="FF0000"/>
                </a:solidFill>
              </a:rPr>
              <a:t> =</a:t>
            </a:r>
            <a:endParaRPr lang="zh-CN" altLang="zh-CN" sz="2000" b="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000" b="0" dirty="0" err="1">
                <a:solidFill>
                  <a:srgbClr val="FF0000"/>
                </a:solidFill>
              </a:rPr>
              <a:t>sta.executeUpdate</a:t>
            </a:r>
            <a:r>
              <a:rPr lang="en-US" altLang="zh-CN" sz="2000" b="0" dirty="0">
                <a:solidFill>
                  <a:srgbClr val="FF0000"/>
                </a:solidFill>
              </a:rPr>
              <a:t>("INSERT INTO Friends VALUES('1234', '</a:t>
            </a:r>
            <a:r>
              <a:rPr lang="zh-CN" altLang="zh-CN" sz="2000" b="0" dirty="0">
                <a:solidFill>
                  <a:srgbClr val="FF0000"/>
                </a:solidFill>
              </a:rPr>
              <a:t>小王</a:t>
            </a:r>
            <a:r>
              <a:rPr lang="en-US" altLang="zh-CN" sz="2000" b="0" dirty="0">
                <a:solidFill>
                  <a:srgbClr val="FF0000"/>
                </a:solidFill>
              </a:rPr>
              <a:t>');</a:t>
            </a:r>
            <a:endParaRPr lang="zh-CN" altLang="zh-CN" sz="2000" b="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2400" b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37606621"/>
      </p:ext>
    </p:extLst>
  </p:cSld>
  <p:clrMapOvr>
    <a:masterClrMapping/>
  </p:clrMapOvr>
</p:sld>
</file>

<file path=ppt/theme/theme1.xml><?xml version="1.0" encoding="utf-8"?>
<a:theme xmlns:a="http://schemas.openxmlformats.org/drawingml/2006/main" name="230TGp_report_light">
  <a:themeElements>
    <a:clrScheme name="04 1">
      <a:dk1>
        <a:srgbClr val="003366"/>
      </a:dk1>
      <a:lt1>
        <a:srgbClr val="FFFFFF"/>
      </a:lt1>
      <a:dk2>
        <a:srgbClr val="3EB1CC"/>
      </a:dk2>
      <a:lt2>
        <a:srgbClr val="DDDDDD"/>
      </a:lt2>
      <a:accent1>
        <a:srgbClr val="438ACB"/>
      </a:accent1>
      <a:accent2>
        <a:srgbClr val="77AE26"/>
      </a:accent2>
      <a:accent3>
        <a:srgbClr val="FFFFFF"/>
      </a:accent3>
      <a:accent4>
        <a:srgbClr val="002A56"/>
      </a:accent4>
      <a:accent5>
        <a:srgbClr val="B0C4E2"/>
      </a:accent5>
      <a:accent6>
        <a:srgbClr val="6B9D21"/>
      </a:accent6>
      <a:hlink>
        <a:srgbClr val="6E815B"/>
      </a:hlink>
      <a:folHlink>
        <a:srgbClr val="76A0CA"/>
      </a:folHlink>
    </a:clrScheme>
    <a:fontScheme name="04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4 1">
        <a:dk1>
          <a:srgbClr val="003366"/>
        </a:dk1>
        <a:lt1>
          <a:srgbClr val="FFFFFF"/>
        </a:lt1>
        <a:dk2>
          <a:srgbClr val="3EB1CC"/>
        </a:dk2>
        <a:lt2>
          <a:srgbClr val="DDDDDD"/>
        </a:lt2>
        <a:accent1>
          <a:srgbClr val="438ACB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6B9D21"/>
        </a:accent6>
        <a:hlink>
          <a:srgbClr val="6E815B"/>
        </a:hlink>
        <a:folHlink>
          <a:srgbClr val="76A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30311D"/>
        </a:dk1>
        <a:lt1>
          <a:srgbClr val="FFFFFF"/>
        </a:lt1>
        <a:dk2>
          <a:srgbClr val="D59D81"/>
        </a:dk2>
        <a:lt2>
          <a:srgbClr val="DDDDDD"/>
        </a:lt2>
        <a:accent1>
          <a:srgbClr val="617CD3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B7BFE6"/>
        </a:accent5>
        <a:accent6>
          <a:srgbClr val="85A655"/>
        </a:accent6>
        <a:hlink>
          <a:srgbClr val="557B97"/>
        </a:hlink>
        <a:folHlink>
          <a:srgbClr val="9778B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66"/>
        </a:dk1>
        <a:lt1>
          <a:srgbClr val="FFFFFF"/>
        </a:lt1>
        <a:dk2>
          <a:srgbClr val="0D5597"/>
        </a:dk2>
        <a:lt2>
          <a:srgbClr val="DDDDDD"/>
        </a:lt2>
        <a:accent1>
          <a:srgbClr val="428E71"/>
        </a:accent1>
        <a:accent2>
          <a:srgbClr val="3F90BD"/>
        </a:accent2>
        <a:accent3>
          <a:srgbClr val="FFFFFF"/>
        </a:accent3>
        <a:accent4>
          <a:srgbClr val="000056"/>
        </a:accent4>
        <a:accent5>
          <a:srgbClr val="B0C6BB"/>
        </a:accent5>
        <a:accent6>
          <a:srgbClr val="3882AB"/>
        </a:accent6>
        <a:hlink>
          <a:srgbClr val="7D7E89"/>
        </a:hlink>
        <a:folHlink>
          <a:srgbClr val="8AC4C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230TGp_report_light</Template>
  <TotalTime>4952</TotalTime>
  <Words>707</Words>
  <Application>Microsoft Office PowerPoint</Application>
  <PresentationFormat>全屏显示(4:3)</PresentationFormat>
  <Paragraphs>74</Paragraphs>
  <Slides>12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230TGp_report_light</vt:lpstr>
      <vt:lpstr>文档</vt:lpstr>
      <vt:lpstr>  第12章  JSP访问SQL Server2008数据库  </vt:lpstr>
      <vt:lpstr>目  录</vt:lpstr>
      <vt:lpstr>12.1 JSP开发环境搭建</vt:lpstr>
      <vt:lpstr>PowerPoint 演示文稿</vt:lpstr>
      <vt:lpstr>12.2  JDBC 技术详解</vt:lpstr>
      <vt:lpstr>12.2.2 JDBC 驱动程序类型</vt:lpstr>
      <vt:lpstr>12.2.3 JDBC 访问SQL Server2008数据库</vt:lpstr>
      <vt:lpstr>PowerPoint 演示文稿</vt:lpstr>
      <vt:lpstr>PowerPoint 演示文稿</vt:lpstr>
      <vt:lpstr>PowerPoint 演示文稿</vt:lpstr>
      <vt:lpstr>PowerPoint 演示文稿</vt:lpstr>
      <vt:lpstr>12.3  JSP 实现“学生选课”数据库应用实例</vt:lpstr>
    </vt:vector>
  </TitlesOfParts>
  <Company>www.jujumao.org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大学计算机基础</dc:title>
  <dc:creator>latto</dc:creator>
  <cp:lastModifiedBy>admin</cp:lastModifiedBy>
  <cp:revision>202</cp:revision>
  <dcterms:created xsi:type="dcterms:W3CDTF">2014-07-28T08:32:25Z</dcterms:created>
  <dcterms:modified xsi:type="dcterms:W3CDTF">2017-06-23T14:39:38Z</dcterms:modified>
</cp:coreProperties>
</file>