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85" r:id="rId2"/>
    <p:sldId id="290" r:id="rId3"/>
    <p:sldId id="289" r:id="rId4"/>
    <p:sldId id="291" r:id="rId5"/>
    <p:sldId id="345" r:id="rId6"/>
    <p:sldId id="346" r:id="rId7"/>
    <p:sldId id="292" r:id="rId8"/>
    <p:sldId id="293" r:id="rId9"/>
    <p:sldId id="347" r:id="rId10"/>
    <p:sldId id="348" r:id="rId11"/>
    <p:sldId id="350" r:id="rId12"/>
    <p:sldId id="349" r:id="rId13"/>
    <p:sldId id="351" r:id="rId14"/>
    <p:sldId id="352" r:id="rId15"/>
    <p:sldId id="353" r:id="rId16"/>
    <p:sldId id="354" r:id="rId17"/>
    <p:sldId id="355" r:id="rId18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333399"/>
    <a:srgbClr val="5F5F5F"/>
    <a:srgbClr val="808080"/>
    <a:srgbClr val="CC3300"/>
    <a:srgbClr val="6D7BA5"/>
    <a:srgbClr val="50B848"/>
    <a:srgbClr val="676767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7" autoAdjust="0"/>
    <p:restoredTop sz="94598" autoAdjust="0"/>
  </p:normalViewPr>
  <p:slideViewPr>
    <p:cSldViewPr>
      <p:cViewPr>
        <p:scale>
          <a:sx n="73" d="100"/>
          <a:sy n="73" d="100"/>
        </p:scale>
        <p:origin x="-43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85EBAA-087E-4F01-A652-6615E807161A}" type="datetimeFigureOut">
              <a:rPr lang="zh-CN" altLang="en-US" smtClean="0"/>
              <a:pPr/>
              <a:t>2018-5-28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8796D5-7C95-43FD-85B7-D674726A16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95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4" name="Picture 32" descr="04_ba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942975"/>
            <a:ext cx="8367712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7369" y="4293096"/>
            <a:ext cx="4038600" cy="457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600">
                <a:solidFill>
                  <a:srgbClr val="000000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81000" y="6537325"/>
            <a:ext cx="2133600" cy="244475"/>
          </a:xfrm>
        </p:spPr>
        <p:txBody>
          <a:bodyPr/>
          <a:lstStyle>
            <a:lvl1pPr algn="l">
              <a:defRPr b="0">
                <a:solidFill>
                  <a:srgbClr val="000000"/>
                </a:solidFill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37325"/>
            <a:ext cx="2895600" cy="244475"/>
          </a:xfrm>
          <a:prstGeom prst="rect">
            <a:avLst/>
          </a:prstGeom>
        </p:spPr>
        <p:txBody>
          <a:bodyPr/>
          <a:lstStyle>
            <a:lvl1pPr algn="ctr">
              <a:defRPr sz="1000" b="0" i="0">
                <a:solidFill>
                  <a:srgbClr val="000000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629400" y="6553200"/>
            <a:ext cx="2133600" cy="244475"/>
          </a:xfrm>
        </p:spPr>
        <p:txBody>
          <a:bodyPr/>
          <a:lstStyle>
            <a:lvl1pPr algn="r">
              <a:defRPr>
                <a:latin typeface="Arial" charset="0"/>
              </a:defRPr>
            </a:lvl1pPr>
          </a:lstStyle>
          <a:p>
            <a:fld id="{B3CE555E-B87D-4004-8AF0-8813A8D703B9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373063" y="942975"/>
            <a:ext cx="8405812" cy="51339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01" name="Line 29"/>
          <p:cNvSpPr>
            <a:spLocks noChangeShapeType="1"/>
          </p:cNvSpPr>
          <p:nvPr/>
        </p:nvSpPr>
        <p:spPr bwMode="auto">
          <a:xfrm>
            <a:off x="381000" y="3068960"/>
            <a:ext cx="487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06" name="Picture 34" descr="04_icon_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388" y="2238375"/>
            <a:ext cx="1420812" cy="142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251520" y="2636912"/>
            <a:ext cx="4648200" cy="863327"/>
          </a:xfrm>
        </p:spPr>
        <p:txBody>
          <a:bodyPr/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dirty="0" smtClean="0"/>
              <a:t>单击此处编辑母版标题样式</a:t>
            </a:r>
            <a:endParaRPr lang="en-US" altLang="zh-CN" noProof="0" dirty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089EC-7040-48CF-B490-2E4AD3B38AF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4585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43700" y="206375"/>
            <a:ext cx="2171700" cy="6022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206375"/>
            <a:ext cx="6362700" cy="6022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C6C1B9-E7F8-431C-AA28-CB0C5E866F0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1896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06375"/>
            <a:ext cx="86868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229600" cy="4933950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81000" y="630555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9D9585DA-EC6C-4632-898F-3DEE13E11B5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148064" y="6434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3033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C39E83-5578-4184-9B89-54CC366603C8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148064" y="6434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42465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1598F3-72A1-4434-BF19-E562B27F6B8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148064" y="6434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27286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933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933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9B4BA6-0946-4212-96F1-398A76B3EB7F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 bwMode="gray">
          <a:xfrm>
            <a:off x="5148064" y="6434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76886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DEDC0-8DD5-44F3-91B6-937BEACAB5D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67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AD10EB-374C-499E-B2BD-26889DB56B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1858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5D6E3C-114E-4165-8A4C-A5C18FB23B1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8642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C3E1D9-AEEC-477B-B730-A547F9AB12C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019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DAF77-CFB0-4422-9334-57D135D2C72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6374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gradFill rotWithShape="0">
          <a:gsLst>
            <a:gs pos="0">
              <a:schemeClr val="folHlink"/>
            </a:gs>
            <a:gs pos="100000">
              <a:schemeClr val="folHlink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Rectangle 53"/>
          <p:cNvSpPr>
            <a:spLocks noChangeArrowheads="1"/>
          </p:cNvSpPr>
          <p:nvPr/>
        </p:nvSpPr>
        <p:spPr bwMode="auto">
          <a:xfrm>
            <a:off x="228600" y="762000"/>
            <a:ext cx="8686800" cy="584835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84" name="Picture 60" descr="04_back_b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762000"/>
            <a:ext cx="4057650" cy="583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9" name="Rectangle 55"/>
          <p:cNvSpPr>
            <a:spLocks noChangeArrowheads="1"/>
          </p:cNvSpPr>
          <p:nvPr/>
        </p:nvSpPr>
        <p:spPr bwMode="white">
          <a:xfrm>
            <a:off x="5715000" y="6591300"/>
            <a:ext cx="3009900" cy="1143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295400"/>
            <a:ext cx="8229600" cy="493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5638800" y="6453336"/>
            <a:ext cx="3086100" cy="2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rgbClr val="5F5F5F"/>
                </a:solidFill>
                <a:latin typeface="+mn-lt"/>
                <a:ea typeface="宋体" charset="-122"/>
              </a:defRPr>
            </a:lvl1pPr>
          </a:lstStyle>
          <a:p>
            <a:r>
              <a:rPr lang="zh-CN" altLang="en-US" dirty="0" smtClean="0"/>
              <a:t>武汉工程科技学院</a:t>
            </a: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81000" y="630555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000000"/>
                </a:solidFill>
                <a:latin typeface="+mn-lt"/>
                <a:ea typeface="宋体" charset="-122"/>
              </a:defRPr>
            </a:lvl1pPr>
          </a:lstStyle>
          <a:p>
            <a:fld id="{2238B497-F231-4F3A-B3A6-E52D28EE6B47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228600" y="206375"/>
            <a:ext cx="86868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1087" name="Picture 63" descr="04_icon_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51520" y="2219152"/>
            <a:ext cx="5140548" cy="993824"/>
          </a:xfrm>
        </p:spPr>
        <p:txBody>
          <a:bodyPr/>
          <a:lstStyle/>
          <a:p>
            <a:pPr algn="ctr"/>
            <a:r>
              <a:rPr lang="en-US" altLang="zh-CN" sz="3600" dirty="0"/>
              <a:t/>
            </a:r>
            <a:br>
              <a:rPr lang="en-US" altLang="zh-CN" sz="3600" dirty="0"/>
            </a:br>
            <a:r>
              <a:rPr lang="zh-CN" altLang="zh-CN" sz="3600" dirty="0" smtClean="0"/>
              <a:t>第</a:t>
            </a:r>
            <a:r>
              <a:rPr lang="en-US" altLang="zh-CN" sz="3600" dirty="0" smtClean="0"/>
              <a:t>11</a:t>
            </a:r>
            <a:r>
              <a:rPr lang="zh-CN" altLang="zh-CN" sz="3600" dirty="0" smtClean="0"/>
              <a:t>章</a:t>
            </a:r>
            <a:r>
              <a:rPr lang="en-US" altLang="zh-CN" sz="3600" dirty="0" smtClean="0"/>
              <a:t>  </a:t>
            </a:r>
            <a:r>
              <a:rPr lang="zh-CN" altLang="en-US" sz="3600" dirty="0" smtClean="0"/>
              <a:t>数据库安全管理与维护</a:t>
            </a:r>
            <a:r>
              <a:rPr lang="zh-CN" altLang="zh-CN" sz="3600" dirty="0"/>
              <a:t/>
            </a:r>
            <a:br>
              <a:rPr lang="zh-CN" altLang="zh-CN" sz="3600" dirty="0"/>
            </a:br>
            <a:endParaRPr lang="en-US" altLang="zh-CN" sz="3600" dirty="0">
              <a:ea typeface="宋体" charset="-122"/>
            </a:endParaRPr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gray">
          <a:xfrm>
            <a:off x="292100" y="375047"/>
            <a:ext cx="329207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  <a:ea typeface="宋体" charset="-122"/>
              </a:rPr>
              <a:t>数据库原理及应用</a:t>
            </a:r>
            <a:endParaRPr lang="en-US" altLang="zh-CN" sz="2800" b="1" dirty="0">
              <a:solidFill>
                <a:schemeClr val="bg1"/>
              </a:solidFill>
              <a:ea typeface="宋体" charset="-122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327571" y="5589240"/>
            <a:ext cx="4320480" cy="457200"/>
          </a:xfrm>
        </p:spPr>
        <p:txBody>
          <a:bodyPr/>
          <a:lstStyle/>
          <a:p>
            <a:r>
              <a:rPr lang="zh-CN" altLang="en-US" sz="1800" dirty="0" smtClean="0"/>
              <a:t>任课教师：</a:t>
            </a:r>
            <a:endParaRPr lang="en-US" altLang="zh-CN" sz="1800" dirty="0" smtClean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11.3 </a:t>
            </a:r>
            <a:r>
              <a:rPr lang="zh-CN" altLang="zh-CN" dirty="0"/>
              <a:t>管理角色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11.3 </a:t>
            </a:r>
            <a:r>
              <a:rPr lang="zh-CN" altLang="zh-CN" dirty="0"/>
              <a:t>管理角色</a:t>
            </a:r>
          </a:p>
          <a:p>
            <a:pPr marL="0" indent="0">
              <a:buNone/>
            </a:pPr>
            <a:r>
              <a:rPr lang="en-US" altLang="zh-CN" sz="2400" dirty="0" smtClean="0"/>
              <a:t>     </a:t>
            </a:r>
            <a:r>
              <a:rPr lang="zh-CN" altLang="zh-CN" sz="2400" dirty="0" smtClean="0"/>
              <a:t>角色</a:t>
            </a:r>
            <a:r>
              <a:rPr lang="zh-CN" altLang="zh-CN" sz="2400" dirty="0"/>
              <a:t>是</a:t>
            </a:r>
            <a:r>
              <a:rPr lang="en-US" altLang="zh-CN" sz="2400" dirty="0"/>
              <a:t>SQL Server 2008</a:t>
            </a:r>
            <a:r>
              <a:rPr lang="zh-CN" altLang="zh-CN" sz="2400" dirty="0"/>
              <a:t>用来集中管理数据库或者服务器的权限。数据库管理员将操作数据库的权限赋予角色。然后，数据库管理员再将角色赋给数据库用户或者登录账户，从而使数据库用户或者登录账户拥有了相应的权限。</a:t>
            </a:r>
          </a:p>
          <a:p>
            <a:pPr>
              <a:buFont typeface="Wingdings" pitchFamily="2" charset="2"/>
              <a:buChar char="Ø"/>
            </a:pPr>
            <a:r>
              <a:rPr lang="zh-CN" altLang="zh-CN" sz="2400" dirty="0" smtClean="0"/>
              <a:t>固定角色</a:t>
            </a:r>
          </a:p>
          <a:p>
            <a:pPr>
              <a:buFont typeface="Wingdings" pitchFamily="2" charset="2"/>
              <a:buChar char="Ø"/>
            </a:pPr>
            <a:r>
              <a:rPr lang="zh-CN" altLang="zh-CN" sz="2400" dirty="0" smtClean="0"/>
              <a:t>固定数据库角色</a:t>
            </a:r>
            <a:endParaRPr lang="en-US" altLang="zh-CN" sz="2400" dirty="0" smtClean="0"/>
          </a:p>
          <a:p>
            <a:pPr>
              <a:buFont typeface="Wingdings" pitchFamily="2" charset="2"/>
              <a:buChar char="Ø"/>
            </a:pPr>
            <a:r>
              <a:rPr lang="zh-CN" altLang="zh-CN" sz="2400" dirty="0" smtClean="0"/>
              <a:t>应用程序角色</a:t>
            </a:r>
            <a:endParaRPr lang="en-US" altLang="zh-CN" sz="2400" dirty="0" smtClean="0"/>
          </a:p>
          <a:p>
            <a:pPr>
              <a:buFont typeface="Wingdings" pitchFamily="2" charset="2"/>
              <a:buChar char="Ø"/>
            </a:pPr>
            <a:r>
              <a:rPr lang="zh-CN" altLang="zh-CN" sz="2400" dirty="0" smtClean="0"/>
              <a:t>用户自定义角色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47652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11.4 </a:t>
            </a:r>
            <a:r>
              <a:rPr lang="zh-CN" altLang="zh-CN" dirty="0"/>
              <a:t>管理权限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11.4 </a:t>
            </a:r>
            <a:r>
              <a:rPr lang="zh-CN" altLang="zh-CN" dirty="0"/>
              <a:t>管理权限</a:t>
            </a:r>
          </a:p>
          <a:p>
            <a:pPr marL="0" indent="0">
              <a:buNone/>
            </a:pPr>
            <a:r>
              <a:rPr lang="en-US" altLang="zh-CN" sz="2400" dirty="0" smtClean="0"/>
              <a:t>      </a:t>
            </a:r>
            <a:r>
              <a:rPr lang="zh-CN" altLang="zh-CN" sz="2400" dirty="0" smtClean="0"/>
              <a:t>数据库</a:t>
            </a:r>
            <a:r>
              <a:rPr lang="zh-CN" altLang="zh-CN" sz="2400" dirty="0"/>
              <a:t>权限指明用户获得哪些数据库对象的使用权，以及用户能够对这些对象执行何种操作。用户在数据库中拥有的权限取决于以下两方面的因素：</a:t>
            </a:r>
          </a:p>
          <a:p>
            <a:pPr marL="0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）用户账户的数据库权限</a:t>
            </a:r>
          </a:p>
          <a:p>
            <a:pPr marL="0" indent="0">
              <a:buNone/>
            </a:pPr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/>
              <a:t>）用户所在角色的类型</a:t>
            </a:r>
          </a:p>
          <a:p>
            <a:pPr marL="0" indent="0">
              <a:buNone/>
            </a:pPr>
            <a:r>
              <a:rPr lang="en-US" altLang="zh-CN" sz="2400" dirty="0" smtClean="0"/>
              <a:t>     </a:t>
            </a:r>
            <a:r>
              <a:rPr lang="zh-CN" altLang="zh-CN" sz="2400" dirty="0" smtClean="0"/>
              <a:t>权限</a:t>
            </a:r>
            <a:r>
              <a:rPr lang="zh-CN" altLang="zh-CN" sz="2400" dirty="0"/>
              <a:t>提供了一种方法来对特权进行分组，并控制实例、数据库和数据库对象的维护和实用程序的操作。用户可以具有授予一组数据库对象的全部特权的管理权限，也可以具有授予管理系统的全部特权但不允许存取数据的系统权限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067473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11.4 </a:t>
            </a:r>
            <a:r>
              <a:rPr lang="zh-CN" altLang="zh-CN" dirty="0"/>
              <a:t>管理权限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836712"/>
            <a:ext cx="8496944" cy="5904656"/>
          </a:xfrm>
        </p:spPr>
        <p:txBody>
          <a:bodyPr/>
          <a:lstStyle/>
          <a:p>
            <a:r>
              <a:rPr lang="en-US" altLang="zh-CN" dirty="0"/>
              <a:t>11.4.1</a:t>
            </a:r>
            <a:r>
              <a:rPr lang="zh-CN" altLang="zh-CN" dirty="0"/>
              <a:t>对象权限</a:t>
            </a:r>
          </a:p>
          <a:p>
            <a:pPr marL="0" indent="0">
              <a:buNone/>
            </a:pPr>
            <a:r>
              <a:rPr lang="en-US" altLang="zh-CN" sz="2000" dirty="0" smtClean="0"/>
              <a:t>     </a:t>
            </a:r>
            <a:r>
              <a:rPr lang="zh-CN" altLang="zh-CN" sz="2000" dirty="0" smtClean="0"/>
              <a:t>一旦</a:t>
            </a:r>
            <a:r>
              <a:rPr lang="zh-CN" altLang="zh-CN" sz="2000" dirty="0"/>
              <a:t>有了保存数据的结构，就需要给用户授予开始使用数据库中数据的权限，可以通过给用户授予对象权限来实现。利用对象权限，可以控制谁能够读取、写入或者以其他方式操作数据。下面简要介绍</a:t>
            </a:r>
            <a:r>
              <a:rPr lang="en-US" altLang="zh-CN" sz="2000" dirty="0"/>
              <a:t>12</a:t>
            </a:r>
            <a:r>
              <a:rPr lang="zh-CN" altLang="zh-CN" sz="2000" dirty="0"/>
              <a:t>个对象权限：</a:t>
            </a:r>
          </a:p>
          <a:p>
            <a:pPr marL="0" indent="0"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</a:t>
            </a:r>
            <a:r>
              <a:rPr lang="en-US" altLang="zh-CN" sz="2000" dirty="0"/>
              <a:t>Control</a:t>
            </a:r>
            <a:r>
              <a:rPr lang="zh-CN" altLang="zh-CN" sz="2000" dirty="0"/>
              <a:t>。 这个权限提供对象及其下层所有对象上的类似于主所有权的能力。例如，如果给用户授予了数据库上的“控制”权限，那么他们在该数据库内的所有对象（比如表和视图）上都拥有“控制”权限。</a:t>
            </a:r>
          </a:p>
          <a:p>
            <a:pPr marL="0" indent="0">
              <a:buNone/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/>
              <a:t>）</a:t>
            </a:r>
            <a:r>
              <a:rPr lang="en-US" altLang="zh-CN" sz="2000" dirty="0"/>
              <a:t>Alter </a:t>
            </a:r>
            <a:r>
              <a:rPr lang="zh-CN" altLang="zh-CN" sz="2000" dirty="0"/>
              <a:t>这个权限允许用户创建（</a:t>
            </a:r>
            <a:r>
              <a:rPr lang="en-US" altLang="zh-CN" sz="2000" dirty="0"/>
              <a:t>CREATE</a:t>
            </a:r>
            <a:r>
              <a:rPr lang="zh-CN" altLang="zh-CN" sz="2000" dirty="0"/>
              <a:t>）、修改（</a:t>
            </a:r>
            <a:r>
              <a:rPr lang="en-US" altLang="zh-CN" sz="2000" dirty="0"/>
              <a:t>ALTER</a:t>
            </a:r>
            <a:r>
              <a:rPr lang="zh-CN" altLang="zh-CN" sz="2000" dirty="0"/>
              <a:t>）或者删除（</a:t>
            </a:r>
            <a:r>
              <a:rPr lang="en-US" altLang="zh-CN" sz="2000" dirty="0"/>
              <a:t>DROP</a:t>
            </a:r>
            <a:r>
              <a:rPr lang="zh-CN" altLang="zh-CN" sz="2000" dirty="0"/>
              <a:t>）受保护对象及其下层所有对象。他们能够修改的惟一属性是所有权。</a:t>
            </a:r>
          </a:p>
          <a:p>
            <a:pPr marL="0" indent="0"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</a:t>
            </a:r>
            <a:r>
              <a:rPr lang="en-US" altLang="zh-CN" sz="2000" dirty="0"/>
              <a:t>Take Ownership</a:t>
            </a:r>
            <a:r>
              <a:rPr lang="zh-CN" altLang="zh-CN" sz="2000" dirty="0"/>
              <a:t>。这个权限允许用户取得对象的所有权。</a:t>
            </a:r>
          </a:p>
          <a:p>
            <a:pPr marL="0" indent="0"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</a:t>
            </a:r>
            <a:r>
              <a:rPr lang="en-US" altLang="zh-CN" sz="2000" dirty="0"/>
              <a:t>Impersonate </a:t>
            </a:r>
            <a:r>
              <a:rPr lang="zh-CN" altLang="zh-CN" sz="2000" dirty="0"/>
              <a:t>。这个权限允许一个用户或者登录模仿另一个用户或者登录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5</a:t>
            </a:r>
            <a:r>
              <a:rPr lang="zh-CN" altLang="zh-CN" sz="2000" dirty="0"/>
              <a:t>）</a:t>
            </a:r>
            <a:r>
              <a:rPr lang="en-US" altLang="zh-CN" sz="2000" dirty="0"/>
              <a:t>Create </a:t>
            </a:r>
            <a:r>
              <a:rPr lang="zh-CN" altLang="zh-CN" sz="2000" dirty="0"/>
              <a:t>。这个权限允许用户创建对象。</a:t>
            </a:r>
          </a:p>
          <a:p>
            <a:pPr marL="0" indent="0"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6</a:t>
            </a:r>
            <a:r>
              <a:rPr lang="zh-CN" altLang="zh-CN" sz="2000" dirty="0"/>
              <a:t>）</a:t>
            </a:r>
            <a:r>
              <a:rPr lang="en-US" altLang="zh-CN" sz="2000" dirty="0"/>
              <a:t>View Definition </a:t>
            </a:r>
            <a:r>
              <a:rPr lang="zh-CN" altLang="zh-CN" sz="2000" dirty="0"/>
              <a:t>。这个权限允许用户查看用来创建受保护对象的</a:t>
            </a:r>
            <a:r>
              <a:rPr lang="en-US" altLang="zh-CN" sz="2000" dirty="0"/>
              <a:t>T-SQL</a:t>
            </a:r>
            <a:r>
              <a:rPr lang="zh-CN" altLang="zh-CN" sz="2000" dirty="0"/>
              <a:t>语法。</a:t>
            </a:r>
          </a:p>
          <a:p>
            <a:pPr marL="0" indent="0">
              <a:buNone/>
            </a:pPr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19665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11.4 </a:t>
            </a:r>
            <a:r>
              <a:rPr lang="zh-CN" altLang="zh-CN" dirty="0"/>
              <a:t>管理权限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544616"/>
          </a:xfrm>
        </p:spPr>
        <p:txBody>
          <a:bodyPr/>
          <a:lstStyle/>
          <a:p>
            <a:r>
              <a:rPr lang="en-US" altLang="zh-CN" dirty="0"/>
              <a:t>11.4.1</a:t>
            </a:r>
            <a:r>
              <a:rPr lang="zh-CN" altLang="zh-CN" dirty="0"/>
              <a:t>对象</a:t>
            </a:r>
            <a:r>
              <a:rPr lang="zh-CN" altLang="zh-CN" dirty="0" smtClean="0"/>
              <a:t>权限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sz="2000" dirty="0" smtClean="0"/>
              <a:t>（</a:t>
            </a:r>
            <a:r>
              <a:rPr lang="en-US" altLang="zh-CN" sz="2000" dirty="0"/>
              <a:t>7</a:t>
            </a:r>
            <a:r>
              <a:rPr lang="zh-CN" altLang="zh-CN" sz="2000" dirty="0"/>
              <a:t>）</a:t>
            </a:r>
            <a:r>
              <a:rPr lang="en-US" altLang="zh-CN" sz="2000" dirty="0"/>
              <a:t>Select </a:t>
            </a:r>
            <a:r>
              <a:rPr lang="zh-CN" altLang="zh-CN" sz="2000" dirty="0"/>
              <a:t>。当用户获得了选择权限时，该权限允许用户从表或者视图中读取数据。用户在列级上获得了选择权时，该权限允许用户从列中读取数据。</a:t>
            </a:r>
          </a:p>
          <a:p>
            <a:pPr marL="0" indent="0"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8</a:t>
            </a:r>
            <a:r>
              <a:rPr lang="zh-CN" altLang="zh-CN" sz="2000" dirty="0"/>
              <a:t>）</a:t>
            </a:r>
            <a:r>
              <a:rPr lang="en-US" altLang="zh-CN" sz="2000" dirty="0"/>
              <a:t>Insert </a:t>
            </a:r>
            <a:r>
              <a:rPr lang="zh-CN" altLang="zh-CN" sz="2000" dirty="0"/>
              <a:t>。这个权限允许用户在表中插入新的行。</a:t>
            </a:r>
          </a:p>
          <a:p>
            <a:pPr marL="0" indent="0"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9</a:t>
            </a:r>
            <a:r>
              <a:rPr lang="zh-CN" altLang="zh-CN" sz="2000" dirty="0"/>
              <a:t>）</a:t>
            </a:r>
            <a:r>
              <a:rPr lang="en-US" altLang="zh-CN" sz="2000" dirty="0"/>
              <a:t>Update </a:t>
            </a:r>
            <a:r>
              <a:rPr lang="zh-CN" altLang="zh-CN" sz="2000" dirty="0"/>
              <a:t>。这个权限允许用户修改表中的现有数据，但不允许添加或者删除表中的行。当用户在某一列上获得了这个权限时，用户只能修改该列中的数据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10</a:t>
            </a:r>
            <a:r>
              <a:rPr lang="zh-CN" altLang="zh-CN" sz="2000" dirty="0"/>
              <a:t>）</a:t>
            </a:r>
            <a:r>
              <a:rPr lang="en-US" altLang="zh-CN" sz="2000" dirty="0"/>
              <a:t>Delete </a:t>
            </a:r>
            <a:r>
              <a:rPr lang="zh-CN" altLang="zh-CN" sz="2000" dirty="0"/>
              <a:t>。这个权限允许用户从表中删除行。</a:t>
            </a:r>
          </a:p>
          <a:p>
            <a:pPr marL="0" indent="0"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11</a:t>
            </a:r>
            <a:r>
              <a:rPr lang="zh-CN" altLang="zh-CN" sz="2000" dirty="0"/>
              <a:t>）</a:t>
            </a:r>
            <a:r>
              <a:rPr lang="en-US" altLang="zh-CN" sz="2000" dirty="0"/>
              <a:t>References </a:t>
            </a:r>
            <a:r>
              <a:rPr lang="zh-CN" altLang="zh-CN" sz="2000" dirty="0"/>
              <a:t>。表可以借助于外部关键字关系在一个共有列上相互链接起来；外部关键字关系设计用来保护表间的数据。当两个表借助于外部关键字链接起来时，这个权限允许用户从主表中选择数据，即使他们在外部表上没有“选择”权限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12</a:t>
            </a:r>
            <a:r>
              <a:rPr lang="zh-CN" altLang="zh-CN" sz="2000" dirty="0"/>
              <a:t>）</a:t>
            </a:r>
            <a:r>
              <a:rPr lang="en-US" altLang="zh-CN" sz="2000" dirty="0"/>
              <a:t>Execute </a:t>
            </a:r>
            <a:r>
              <a:rPr lang="zh-CN" altLang="zh-CN" sz="2000" dirty="0"/>
              <a:t>。这个权限允许用户执行被应用了该权限的存储过程。</a:t>
            </a:r>
          </a:p>
          <a:p>
            <a:pPr marL="0" indent="0">
              <a:buNone/>
            </a:pPr>
            <a:endParaRPr lang="zh-CN" altLang="zh-CN" sz="2000" dirty="0"/>
          </a:p>
          <a:p>
            <a:pPr marL="0" indent="0">
              <a:buNone/>
            </a:pPr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996569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11.4 </a:t>
            </a:r>
            <a:r>
              <a:rPr lang="zh-CN" altLang="zh-CN" dirty="0"/>
              <a:t>管理权限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08720"/>
            <a:ext cx="8517632" cy="5616624"/>
          </a:xfrm>
        </p:spPr>
        <p:txBody>
          <a:bodyPr/>
          <a:lstStyle/>
          <a:p>
            <a:r>
              <a:rPr lang="en-US" altLang="zh-CN" dirty="0"/>
              <a:t>11.4.2</a:t>
            </a:r>
            <a:r>
              <a:rPr lang="zh-CN" altLang="zh-CN" dirty="0"/>
              <a:t>语句</a:t>
            </a:r>
            <a:r>
              <a:rPr lang="zh-CN" altLang="zh-CN" dirty="0" smtClean="0"/>
              <a:t>权限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sz="2400" dirty="0" smtClean="0"/>
              <a:t>   </a:t>
            </a:r>
            <a:r>
              <a:rPr lang="zh-CN" altLang="zh-CN" sz="2400" dirty="0" smtClean="0"/>
              <a:t>在</a:t>
            </a:r>
            <a:r>
              <a:rPr lang="en-US" altLang="zh-CN" sz="2400" dirty="0"/>
              <a:t>SQL Server 2008</a:t>
            </a:r>
            <a:r>
              <a:rPr lang="zh-CN" altLang="zh-CN" sz="2400" dirty="0"/>
              <a:t>中的语句权限主要有：</a:t>
            </a:r>
          </a:p>
          <a:p>
            <a:pPr lvl="0">
              <a:buFont typeface="Wingdings" pitchFamily="2" charset="2"/>
              <a:buChar char="Ø"/>
            </a:pPr>
            <a:r>
              <a:rPr lang="en-US" altLang="zh-CN" sz="2400" dirty="0"/>
              <a:t>CREATE DATABASE </a:t>
            </a:r>
            <a:r>
              <a:rPr lang="zh-CN" altLang="zh-CN" sz="2400" dirty="0"/>
              <a:t>创建数据库</a:t>
            </a:r>
          </a:p>
          <a:p>
            <a:pPr lvl="0">
              <a:buFont typeface="Wingdings" pitchFamily="2" charset="2"/>
              <a:buChar char="Ø"/>
            </a:pPr>
            <a:r>
              <a:rPr lang="en-US" altLang="zh-CN" sz="2400" dirty="0"/>
              <a:t>CREATE TABLE </a:t>
            </a:r>
            <a:r>
              <a:rPr lang="zh-CN" altLang="zh-CN" sz="2400" dirty="0"/>
              <a:t>创建表</a:t>
            </a:r>
          </a:p>
          <a:p>
            <a:pPr lvl="0">
              <a:buFont typeface="Wingdings" pitchFamily="2" charset="2"/>
              <a:buChar char="Ø"/>
            </a:pPr>
            <a:r>
              <a:rPr lang="en-US" altLang="zh-CN" sz="2400" dirty="0"/>
              <a:t>CREATE VIEW </a:t>
            </a:r>
            <a:r>
              <a:rPr lang="zh-CN" altLang="zh-CN" sz="2400" dirty="0"/>
              <a:t>创建视图</a:t>
            </a:r>
          </a:p>
          <a:p>
            <a:pPr lvl="0">
              <a:buFont typeface="Wingdings" pitchFamily="2" charset="2"/>
              <a:buChar char="Ø"/>
            </a:pPr>
            <a:r>
              <a:rPr lang="en-US" altLang="zh-CN" sz="2400" dirty="0"/>
              <a:t>CREATE PROCEDURE </a:t>
            </a:r>
            <a:r>
              <a:rPr lang="zh-CN" altLang="zh-CN" sz="2400" dirty="0"/>
              <a:t>创建过程</a:t>
            </a:r>
          </a:p>
          <a:p>
            <a:pPr lvl="0">
              <a:buFont typeface="Wingdings" pitchFamily="2" charset="2"/>
              <a:buChar char="Ø"/>
            </a:pPr>
            <a:r>
              <a:rPr lang="en-US" altLang="zh-CN" sz="2400" dirty="0"/>
              <a:t>CREATE INDEX </a:t>
            </a:r>
            <a:r>
              <a:rPr lang="zh-CN" altLang="zh-CN" sz="2400" dirty="0"/>
              <a:t>创建索引</a:t>
            </a:r>
          </a:p>
          <a:p>
            <a:pPr lvl="0">
              <a:buFont typeface="Wingdings" pitchFamily="2" charset="2"/>
              <a:buChar char="Ø"/>
            </a:pPr>
            <a:r>
              <a:rPr lang="en-US" altLang="zh-CN" sz="2400" dirty="0"/>
              <a:t>CREATE ROLE </a:t>
            </a:r>
            <a:r>
              <a:rPr lang="zh-CN" altLang="zh-CN" sz="2400" dirty="0"/>
              <a:t>创建规则 </a:t>
            </a:r>
          </a:p>
          <a:p>
            <a:pPr lvl="0">
              <a:buFont typeface="Wingdings" pitchFamily="2" charset="2"/>
              <a:buChar char="Ø"/>
            </a:pPr>
            <a:r>
              <a:rPr lang="en-US" altLang="zh-CN" sz="2400" dirty="0"/>
              <a:t>CREATE DEFAULT </a:t>
            </a:r>
            <a:r>
              <a:rPr lang="zh-CN" altLang="zh-CN" sz="2400" dirty="0"/>
              <a:t>创建默认值</a:t>
            </a:r>
          </a:p>
          <a:p>
            <a:pPr marL="0" indent="0">
              <a:buNone/>
            </a:pPr>
            <a:r>
              <a:rPr lang="en-US" altLang="zh-CN" sz="2400" dirty="0" smtClean="0"/>
              <a:t>     </a:t>
            </a:r>
            <a:r>
              <a:rPr lang="zh-CN" altLang="zh-CN" sz="2400" dirty="0" smtClean="0"/>
              <a:t>可以</a:t>
            </a:r>
            <a:r>
              <a:rPr lang="zh-CN" altLang="zh-CN" sz="2400" dirty="0"/>
              <a:t>使用</a:t>
            </a:r>
            <a:r>
              <a:rPr lang="en-US" altLang="zh-CN" sz="2400" dirty="0"/>
              <a:t>SQL Server Management Studio</a:t>
            </a:r>
            <a:r>
              <a:rPr lang="zh-CN" altLang="zh-CN" sz="2400" dirty="0"/>
              <a:t>授予语句权限，例如为角色</a:t>
            </a:r>
            <a:r>
              <a:rPr lang="en-US" altLang="zh-CN" sz="2400" dirty="0" err="1"/>
              <a:t>TestRole</a:t>
            </a:r>
            <a:r>
              <a:rPr lang="zh-CN" altLang="zh-CN" sz="2400" dirty="0"/>
              <a:t>授予</a:t>
            </a:r>
            <a:r>
              <a:rPr lang="en-US" altLang="zh-CN" sz="2400" dirty="0"/>
              <a:t>CREATE TABLE</a:t>
            </a:r>
            <a:r>
              <a:rPr lang="zh-CN" altLang="zh-CN" sz="2400" dirty="0"/>
              <a:t>权限，而不授予</a:t>
            </a:r>
            <a:r>
              <a:rPr lang="en-US" altLang="zh-CN" sz="2400" dirty="0"/>
              <a:t>SELECT</a:t>
            </a:r>
            <a:r>
              <a:rPr lang="zh-CN" altLang="zh-CN" sz="2400" dirty="0"/>
              <a:t>权限，然后执行相应的语句，查看执行结果，从而理解语句权限的设置。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073077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11.4 </a:t>
            </a:r>
            <a:r>
              <a:rPr lang="zh-CN" altLang="zh-CN" dirty="0"/>
              <a:t>管理权限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435280" cy="5832648"/>
          </a:xfrm>
        </p:spPr>
        <p:txBody>
          <a:bodyPr/>
          <a:lstStyle/>
          <a:p>
            <a:r>
              <a:rPr lang="en-US" altLang="zh-CN" dirty="0"/>
              <a:t>11.4.3</a:t>
            </a:r>
            <a:r>
              <a:rPr lang="zh-CN" altLang="zh-CN" dirty="0"/>
              <a:t>删除权限</a:t>
            </a:r>
          </a:p>
          <a:p>
            <a:pPr marL="0" indent="0">
              <a:buNone/>
            </a:pPr>
            <a:r>
              <a:rPr lang="en-US" altLang="zh-CN" sz="2400" dirty="0" smtClean="0"/>
              <a:t>      </a:t>
            </a:r>
            <a:r>
              <a:rPr lang="zh-CN" altLang="zh-CN" sz="2400" dirty="0" smtClean="0"/>
              <a:t>通过</a:t>
            </a:r>
            <a:r>
              <a:rPr lang="zh-CN" altLang="zh-CN" sz="2400" dirty="0"/>
              <a:t>删除某种权限可以停止以前授予或者拒绝的权限。使用</a:t>
            </a:r>
            <a:r>
              <a:rPr lang="en-US" altLang="zh-CN" sz="2400" dirty="0"/>
              <a:t>REVOKE</a:t>
            </a:r>
            <a:r>
              <a:rPr lang="zh-CN" altLang="zh-CN" sz="2400" dirty="0"/>
              <a:t>语句删除以前的授予或者拒绝的权限。删除权限是删除已授予的权限，并不是妨碍用户、组或者角色从更高级别集成已授予的权限。撤销对象权限的基本语法如下</a:t>
            </a:r>
            <a:r>
              <a:rPr lang="zh-CN" altLang="zh-CN" sz="2400" dirty="0" smtClean="0"/>
              <a:t>：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1600" dirty="0"/>
              <a:t>REVOKE [GRANT OPTION FOR] </a:t>
            </a:r>
            <a:endParaRPr lang="zh-CN" altLang="zh-CN" sz="1600" dirty="0"/>
          </a:p>
          <a:p>
            <a:pPr marL="0" indent="0">
              <a:buNone/>
            </a:pPr>
            <a:r>
              <a:rPr lang="en-US" altLang="zh-CN" sz="1600" dirty="0"/>
              <a:t>{ALL[PRIVILEGES]|permission[,...n]} </a:t>
            </a:r>
            <a:endParaRPr lang="zh-CN" altLang="zh-CN" sz="1600" dirty="0"/>
          </a:p>
          <a:p>
            <a:pPr marL="0" indent="0">
              <a:buNone/>
            </a:pPr>
            <a:r>
              <a:rPr lang="en-US" altLang="zh-CN" sz="1600" dirty="0"/>
              <a:t>{  </a:t>
            </a:r>
            <a:r>
              <a:rPr lang="en-US" altLang="zh-CN" sz="1600" dirty="0" smtClean="0"/>
              <a:t>[(</a:t>
            </a:r>
            <a:r>
              <a:rPr lang="en-US" altLang="zh-CN" sz="1600" dirty="0"/>
              <a:t>column[,...n])]ON {</a:t>
            </a:r>
            <a:r>
              <a:rPr lang="en-US" altLang="zh-CN" sz="1600" dirty="0" err="1"/>
              <a:t>table|view</a:t>
            </a:r>
            <a:r>
              <a:rPr lang="en-US" altLang="zh-CN" sz="1600" dirty="0"/>
              <a:t>}|ON{</a:t>
            </a:r>
            <a:r>
              <a:rPr lang="en-US" altLang="zh-CN" sz="1600" dirty="0" err="1"/>
              <a:t>table|view</a:t>
            </a:r>
            <a:r>
              <a:rPr lang="en-US" altLang="zh-CN" sz="1600" dirty="0"/>
              <a:t>}</a:t>
            </a:r>
            <a:endParaRPr lang="zh-CN" altLang="zh-CN" sz="1600" dirty="0"/>
          </a:p>
          <a:p>
            <a:pPr marL="0" indent="0">
              <a:buNone/>
            </a:pPr>
            <a:r>
              <a:rPr lang="en-US" altLang="zh-CN" sz="1600" dirty="0"/>
              <a:t>[(column[,...n])] </a:t>
            </a:r>
            <a:endParaRPr lang="zh-CN" altLang="zh-CN" sz="1600" dirty="0"/>
          </a:p>
          <a:p>
            <a:pPr marL="0" indent="0">
              <a:buNone/>
            </a:pPr>
            <a:r>
              <a:rPr lang="en-US" altLang="zh-CN" sz="1600" dirty="0"/>
              <a:t>|{</a:t>
            </a:r>
            <a:r>
              <a:rPr lang="en-US" altLang="zh-CN" sz="1600" dirty="0" err="1"/>
              <a:t>stored_procedure</a:t>
            </a:r>
            <a:r>
              <a:rPr lang="en-US" altLang="zh-CN" sz="1600" dirty="0"/>
              <a:t>} </a:t>
            </a:r>
            <a:r>
              <a:rPr lang="en-US" altLang="zh-CN" sz="1600" dirty="0" smtClean="0"/>
              <a:t>}  </a:t>
            </a:r>
            <a:endParaRPr lang="zh-CN" altLang="zh-CN" sz="1600" dirty="0"/>
          </a:p>
          <a:p>
            <a:pPr marL="0" indent="0">
              <a:buNone/>
            </a:pPr>
            <a:r>
              <a:rPr lang="en-US" altLang="zh-CN" sz="1600" dirty="0"/>
              <a:t>{TO|FROM} </a:t>
            </a:r>
            <a:endParaRPr lang="zh-CN" altLang="zh-CN" sz="1600" dirty="0"/>
          </a:p>
          <a:p>
            <a:pPr marL="0" indent="0">
              <a:buNone/>
            </a:pPr>
            <a:r>
              <a:rPr lang="en-US" altLang="zh-CN" sz="1600" dirty="0" err="1"/>
              <a:t>security_account</a:t>
            </a:r>
            <a:r>
              <a:rPr lang="en-US" altLang="zh-CN" sz="1600" dirty="0"/>
              <a:t>[,...n] </a:t>
            </a:r>
            <a:endParaRPr lang="zh-CN" altLang="zh-CN" sz="1600" dirty="0"/>
          </a:p>
          <a:p>
            <a:pPr marL="0" indent="0">
              <a:buNone/>
            </a:pPr>
            <a:r>
              <a:rPr lang="en-US" altLang="zh-CN" sz="1600" dirty="0"/>
              <a:t>[CASCADE]  </a:t>
            </a:r>
            <a:endParaRPr lang="zh-CN" altLang="zh-CN" sz="1600" dirty="0"/>
          </a:p>
          <a:p>
            <a:pPr>
              <a:buFont typeface="Wingdings" pitchFamily="2" charset="2"/>
              <a:buChar char="Ø"/>
            </a:pPr>
            <a:r>
              <a:rPr lang="zh-CN" altLang="zh-CN" sz="1600" dirty="0"/>
              <a:t>撤销语句权限的语法是：</a:t>
            </a:r>
            <a:r>
              <a:rPr lang="en-US" altLang="zh-CN" sz="1600" dirty="0"/>
              <a:t>  </a:t>
            </a:r>
            <a:endParaRPr lang="zh-CN" altLang="zh-CN" sz="1600" dirty="0"/>
          </a:p>
          <a:p>
            <a:r>
              <a:rPr lang="en-US" altLang="zh-CN" sz="1600" dirty="0"/>
              <a:t>REVOKE {</a:t>
            </a:r>
            <a:r>
              <a:rPr lang="en-US" altLang="zh-CN" sz="1600" dirty="0" err="1"/>
              <a:t>ALL|statement</a:t>
            </a:r>
            <a:r>
              <a:rPr lang="en-US" altLang="zh-CN" sz="1600" dirty="0"/>
              <a:t>[,...n]} </a:t>
            </a:r>
            <a:endParaRPr lang="zh-CN" altLang="zh-CN" sz="1600" dirty="0"/>
          </a:p>
          <a:p>
            <a:r>
              <a:rPr lang="en-US" altLang="zh-CN" sz="1600" dirty="0"/>
              <a:t>FROM </a:t>
            </a:r>
            <a:r>
              <a:rPr lang="en-US" altLang="zh-CN" sz="1600" dirty="0" err="1"/>
              <a:t>security_account</a:t>
            </a:r>
            <a:r>
              <a:rPr lang="en-US" altLang="zh-CN" sz="1600" dirty="0"/>
              <a:t>[,...n]</a:t>
            </a:r>
            <a:endParaRPr lang="zh-CN" altLang="zh-CN" sz="1600" dirty="0"/>
          </a:p>
          <a:p>
            <a:pPr marL="0" indent="0">
              <a:buNone/>
            </a:pPr>
            <a:endParaRPr lang="zh-CN" altLang="zh-CN" sz="2400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265586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【思考与练习】</a:t>
            </a:r>
          </a:p>
          <a:p>
            <a:pPr lvl="0"/>
            <a:r>
              <a:rPr lang="zh-CN" altLang="zh-CN" sz="2400" dirty="0"/>
              <a:t>对</a:t>
            </a:r>
            <a:r>
              <a:rPr lang="en-US" altLang="zh-CN" sz="2400" dirty="0"/>
              <a:t>SQL Server</a:t>
            </a:r>
            <a:r>
              <a:rPr lang="zh-CN" altLang="zh-CN" sz="2400" dirty="0"/>
              <a:t>实例访问，</a:t>
            </a:r>
            <a:r>
              <a:rPr lang="en-US" altLang="zh-CN" sz="2400" dirty="0"/>
              <a:t>SQL Server 2008</a:t>
            </a:r>
            <a:r>
              <a:rPr lang="zh-CN" altLang="zh-CN" sz="2400" dirty="0"/>
              <a:t>支持哪几种身份验证模式</a:t>
            </a:r>
            <a:r>
              <a:rPr lang="en-US" altLang="zh-CN" sz="2400" dirty="0"/>
              <a:t>?</a:t>
            </a:r>
            <a:endParaRPr lang="zh-CN" altLang="zh-CN" sz="2400" dirty="0"/>
          </a:p>
          <a:p>
            <a:pPr lvl="0"/>
            <a:r>
              <a:rPr lang="zh-CN" altLang="zh-CN" sz="2400" dirty="0"/>
              <a:t>如何注册和启动</a:t>
            </a:r>
            <a:r>
              <a:rPr lang="en-US" altLang="zh-CN" sz="2400" dirty="0"/>
              <a:t>SQL Server </a:t>
            </a:r>
            <a:r>
              <a:rPr lang="zh-CN" altLang="zh-CN" sz="2400" dirty="0"/>
              <a:t>服务器？</a:t>
            </a:r>
          </a:p>
          <a:p>
            <a:pPr lvl="0"/>
            <a:r>
              <a:rPr lang="zh-CN" altLang="zh-CN" sz="2400" dirty="0"/>
              <a:t>在</a:t>
            </a:r>
            <a:r>
              <a:rPr lang="en-US" altLang="zh-CN" sz="2400" dirty="0"/>
              <a:t>SQL Server 2008</a:t>
            </a:r>
            <a:r>
              <a:rPr lang="zh-CN" altLang="zh-CN" sz="2400" dirty="0"/>
              <a:t>中有几类角色？</a:t>
            </a:r>
          </a:p>
          <a:p>
            <a:pPr lvl="0"/>
            <a:r>
              <a:rPr lang="zh-CN" altLang="zh-CN" sz="2400" dirty="0"/>
              <a:t>简述</a:t>
            </a:r>
            <a:r>
              <a:rPr lang="en-US" altLang="zh-CN" sz="2400" dirty="0"/>
              <a:t>SQL Server 2008</a:t>
            </a:r>
            <a:r>
              <a:rPr lang="zh-CN" altLang="zh-CN" sz="2400" dirty="0"/>
              <a:t>的安全层次？</a:t>
            </a:r>
          </a:p>
          <a:p>
            <a:pPr lvl="0"/>
            <a:r>
              <a:rPr lang="zh-CN" altLang="zh-CN" sz="2400" dirty="0"/>
              <a:t>如何管理</a:t>
            </a:r>
            <a:r>
              <a:rPr lang="en-US" altLang="zh-CN" sz="2400" dirty="0"/>
              <a:t>SQL Server 2008</a:t>
            </a:r>
            <a:r>
              <a:rPr lang="zh-CN" altLang="zh-CN" sz="2400" dirty="0"/>
              <a:t>的权限层次结构？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068270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320630"/>
          </a:xfrm>
        </p:spPr>
        <p:txBody>
          <a:bodyPr/>
          <a:lstStyle/>
          <a:p>
            <a:r>
              <a:rPr lang="zh-CN" altLang="zh-CN" dirty="0"/>
              <a:t>【应用实践】</a:t>
            </a:r>
          </a:p>
          <a:p>
            <a:pPr marL="0" indent="0">
              <a:buNone/>
            </a:pPr>
            <a:r>
              <a:rPr lang="zh-CN" altLang="zh-CN" sz="2000" dirty="0"/>
              <a:t>有两个关系模式：</a:t>
            </a:r>
          </a:p>
          <a:p>
            <a:pPr marL="0" indent="0">
              <a:buNone/>
            </a:pPr>
            <a:r>
              <a:rPr lang="zh-CN" altLang="zh-CN" sz="2000" dirty="0"/>
              <a:t>学生（学号，姓名，年龄，专业，性别，班级号）</a:t>
            </a:r>
          </a:p>
          <a:p>
            <a:pPr marL="0" indent="0">
              <a:buNone/>
            </a:pPr>
            <a:r>
              <a:rPr lang="zh-CN" altLang="zh-CN" sz="2000" dirty="0"/>
              <a:t>班级（班级号，名称，班长，电话号）</a:t>
            </a:r>
          </a:p>
          <a:p>
            <a:pPr marL="0" indent="0">
              <a:buNone/>
            </a:pPr>
            <a:r>
              <a:rPr lang="zh-CN" altLang="zh-CN" sz="2000" dirty="0"/>
              <a:t>请用</a:t>
            </a:r>
            <a:r>
              <a:rPr lang="en-US" altLang="zh-CN" sz="2000" dirty="0"/>
              <a:t>SQL</a:t>
            </a:r>
            <a:r>
              <a:rPr lang="zh-CN" altLang="zh-CN" sz="2000" dirty="0"/>
              <a:t>的</a:t>
            </a:r>
            <a:r>
              <a:rPr lang="en-US" altLang="zh-CN" sz="2000" dirty="0"/>
              <a:t>GRANT</a:t>
            </a:r>
            <a:r>
              <a:rPr lang="zh-CN" altLang="zh-CN" sz="2000" dirty="0"/>
              <a:t>和</a:t>
            </a:r>
            <a:r>
              <a:rPr lang="en-US" altLang="zh-CN" sz="2000" dirty="0"/>
              <a:t>REVOKE</a:t>
            </a:r>
            <a:r>
              <a:rPr lang="zh-CN" altLang="zh-CN" sz="2000" dirty="0"/>
              <a:t>语句完成以下授权定义或者存取控制功能：</a:t>
            </a:r>
          </a:p>
          <a:p>
            <a:pPr marL="457200" lvl="0" indent="-457200">
              <a:buFont typeface="+mj-lt"/>
              <a:buAutoNum type="arabicPeriod"/>
            </a:pPr>
            <a:r>
              <a:rPr lang="zh-CN" altLang="zh-CN" sz="2000" dirty="0"/>
              <a:t>学生王明对两个表有</a:t>
            </a:r>
            <a:r>
              <a:rPr lang="en-US" altLang="zh-CN" sz="2000" dirty="0"/>
              <a:t>SELECT</a:t>
            </a:r>
            <a:r>
              <a:rPr lang="zh-CN" altLang="zh-CN" sz="2000" dirty="0"/>
              <a:t>权限。</a:t>
            </a:r>
          </a:p>
          <a:p>
            <a:pPr marL="457200" lvl="0" indent="-457200">
              <a:buFont typeface="+mj-lt"/>
              <a:buAutoNum type="arabicPeriod"/>
            </a:pPr>
            <a:r>
              <a:rPr lang="zh-CN" altLang="zh-CN" sz="2000" dirty="0"/>
              <a:t>学生李勇对两个表有</a:t>
            </a:r>
            <a:r>
              <a:rPr lang="en-US" altLang="zh-CN" sz="2000" dirty="0"/>
              <a:t>INSERT</a:t>
            </a:r>
            <a:r>
              <a:rPr lang="zh-CN" altLang="zh-CN" sz="2000" dirty="0"/>
              <a:t>和</a:t>
            </a:r>
            <a:r>
              <a:rPr lang="en-US" altLang="zh-CN" sz="2000" dirty="0"/>
              <a:t>DELETE</a:t>
            </a:r>
            <a:r>
              <a:rPr lang="zh-CN" altLang="zh-CN" sz="2000" dirty="0"/>
              <a:t>权限。</a:t>
            </a:r>
          </a:p>
          <a:p>
            <a:pPr marL="457200" lvl="0" indent="-457200">
              <a:buFont typeface="+mj-lt"/>
              <a:buAutoNum type="arabicPeriod"/>
            </a:pPr>
            <a:r>
              <a:rPr lang="zh-CN" altLang="zh-CN" sz="2000" dirty="0"/>
              <a:t>每个学生只对自己的记录有</a:t>
            </a:r>
            <a:r>
              <a:rPr lang="en-US" altLang="zh-CN" sz="2000" dirty="0"/>
              <a:t>SELECT</a:t>
            </a:r>
            <a:r>
              <a:rPr lang="zh-CN" altLang="zh-CN" sz="2000" dirty="0"/>
              <a:t>权限。</a:t>
            </a:r>
          </a:p>
          <a:p>
            <a:pPr marL="457200" lvl="0" indent="-457200">
              <a:buFont typeface="+mj-lt"/>
              <a:buAutoNum type="arabicPeriod"/>
            </a:pPr>
            <a:r>
              <a:rPr lang="zh-CN" altLang="zh-CN" sz="2000" dirty="0"/>
              <a:t>学生刘星对班级表有</a:t>
            </a:r>
            <a:r>
              <a:rPr lang="en-US" altLang="zh-CN" sz="2000" dirty="0"/>
              <a:t>SELECT</a:t>
            </a:r>
            <a:r>
              <a:rPr lang="zh-CN" altLang="zh-CN" sz="2000" dirty="0"/>
              <a:t>权限，对性别字段具有更新权限。</a:t>
            </a:r>
          </a:p>
          <a:p>
            <a:pPr marL="457200" lvl="0" indent="-457200">
              <a:buFont typeface="+mj-lt"/>
              <a:buAutoNum type="arabicPeriod"/>
            </a:pPr>
            <a:r>
              <a:rPr lang="zh-CN" altLang="zh-CN" sz="2000" dirty="0"/>
              <a:t>学生张慧具有修改这两个表结构的权限。</a:t>
            </a:r>
          </a:p>
          <a:p>
            <a:pPr marL="457200" lvl="0" indent="-457200">
              <a:buFont typeface="+mj-lt"/>
              <a:buAutoNum type="arabicPeriod"/>
            </a:pPr>
            <a:r>
              <a:rPr lang="zh-CN" altLang="zh-CN" sz="2000" dirty="0"/>
              <a:t>学生周平具有对这两个表所有权限（增，删，改，查数据），并具有给其他学生授权的权力。</a:t>
            </a:r>
          </a:p>
          <a:p>
            <a:pPr marL="457200" lvl="0" indent="-457200">
              <a:buFont typeface="+mj-lt"/>
              <a:buAutoNum type="arabicPeriod"/>
            </a:pPr>
            <a:r>
              <a:rPr lang="zh-CN" altLang="zh-CN" sz="2000" dirty="0"/>
              <a:t>撤销</a:t>
            </a:r>
            <a:r>
              <a:rPr lang="zh-CN" altLang="zh-CN" sz="2000" dirty="0" smtClean="0"/>
              <a:t>以上</a:t>
            </a:r>
            <a:r>
              <a:rPr lang="en-US" altLang="zh-CN" sz="2000" dirty="0"/>
              <a:t>1</a:t>
            </a:r>
            <a:r>
              <a:rPr lang="zh-CN" altLang="zh-CN" sz="2000" dirty="0" smtClean="0"/>
              <a:t>—</a:t>
            </a:r>
            <a:r>
              <a:rPr lang="en-US" altLang="zh-CN" sz="2000" dirty="0" smtClean="0"/>
              <a:t>6</a:t>
            </a:r>
            <a:r>
              <a:rPr lang="zh-CN" altLang="zh-CN" sz="2000" dirty="0" smtClean="0"/>
              <a:t>各</a:t>
            </a:r>
            <a:r>
              <a:rPr lang="zh-CN" altLang="zh-CN" sz="2000" dirty="0"/>
              <a:t>学生所授予的权限。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19187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  录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dirty="0" smtClean="0"/>
              <a:t>武汉工程科技学院</a:t>
            </a:r>
            <a:endParaRPr lang="en-US" altLang="zh-CN" dirty="0"/>
          </a:p>
        </p:txBody>
      </p:sp>
      <p:sp>
        <p:nvSpPr>
          <p:cNvPr id="25" name="内容占位符 2"/>
          <p:cNvSpPr>
            <a:spLocks noGrp="1"/>
          </p:cNvSpPr>
          <p:nvPr>
            <p:ph idx="1"/>
          </p:nvPr>
        </p:nvSpPr>
        <p:spPr>
          <a:xfrm>
            <a:off x="755576" y="1000108"/>
            <a:ext cx="7848872" cy="4517124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b="0" dirty="0" smtClean="0"/>
              <a:t>11</a:t>
            </a:r>
            <a:r>
              <a:rPr lang="en-US" altLang="zh-CN" b="0" dirty="0" smtClean="0"/>
              <a:t>.1</a:t>
            </a:r>
            <a:r>
              <a:rPr lang="zh-CN" altLang="en-US" b="0" dirty="0" smtClean="0"/>
              <a:t>数据库安全性概述</a:t>
            </a:r>
            <a:endParaRPr lang="en-US" altLang="zh-CN" b="0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b="0" dirty="0" smtClean="0"/>
              <a:t>11</a:t>
            </a:r>
            <a:r>
              <a:rPr lang="en-US" altLang="zh-CN" b="0" dirty="0" smtClean="0"/>
              <a:t>.2</a:t>
            </a:r>
            <a:r>
              <a:rPr lang="zh-CN" altLang="en-US" b="0" dirty="0" smtClean="0"/>
              <a:t>管理</a:t>
            </a:r>
            <a:r>
              <a:rPr lang="en-US" altLang="zh-CN" b="0" dirty="0" smtClean="0"/>
              <a:t>SQL Server</a:t>
            </a:r>
            <a:r>
              <a:rPr lang="zh-CN" altLang="en-US" b="0" dirty="0" smtClean="0"/>
              <a:t>服务器安全性</a:t>
            </a:r>
            <a:endParaRPr lang="en-US" altLang="zh-CN" b="0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b="0" dirty="0" smtClean="0"/>
              <a:t>11</a:t>
            </a:r>
            <a:r>
              <a:rPr lang="en-US" altLang="zh-CN" b="0" dirty="0" smtClean="0"/>
              <a:t>.3</a:t>
            </a:r>
            <a:r>
              <a:rPr lang="zh-CN" altLang="en-US" b="0" dirty="0" smtClean="0"/>
              <a:t>管理角色</a:t>
            </a:r>
            <a:endParaRPr lang="en-US" altLang="zh-CN" b="0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b="0" dirty="0" smtClean="0"/>
              <a:t>11</a:t>
            </a:r>
            <a:r>
              <a:rPr lang="en-US" altLang="zh-CN" b="0" dirty="0" smtClean="0"/>
              <a:t>.4 </a:t>
            </a:r>
            <a:r>
              <a:rPr lang="zh-CN" altLang="en-US" b="0" dirty="0" smtClean="0"/>
              <a:t>管理权限</a:t>
            </a:r>
            <a:endParaRPr lang="en-US" altLang="zh-CN" b="0" dirty="0" smtClean="0"/>
          </a:p>
          <a:p>
            <a:pPr marL="0" indent="0">
              <a:buNone/>
            </a:pPr>
            <a:endParaRPr lang="zh-CN" altLang="en-US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74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5635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11</a:t>
            </a:r>
            <a:r>
              <a:rPr lang="en-US" altLang="zh-CN" dirty="0" smtClean="0"/>
              <a:t>.1</a:t>
            </a:r>
            <a:r>
              <a:rPr lang="zh-CN" altLang="en-US" b="0" dirty="0"/>
              <a:t>数据库安全性概述</a:t>
            </a:r>
            <a:endParaRPr lang="en-US" altLang="zh-CN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08720"/>
            <a:ext cx="8352928" cy="5438006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 smtClean="0"/>
              <a:t>      </a:t>
            </a:r>
            <a:r>
              <a:rPr lang="zh-CN" altLang="zh-CN" sz="2400" dirty="0" smtClean="0"/>
              <a:t>数据库</a:t>
            </a:r>
            <a:r>
              <a:rPr lang="zh-CN" altLang="zh-CN" sz="2400" dirty="0"/>
              <a:t>是电子商务、金融以及</a:t>
            </a:r>
            <a:r>
              <a:rPr lang="en-US" altLang="zh-CN" sz="2400" dirty="0"/>
              <a:t>ERP</a:t>
            </a:r>
            <a:r>
              <a:rPr lang="zh-CN" altLang="zh-CN" sz="2400" dirty="0"/>
              <a:t>系统的基础，通常都保存着重要的商业数据和客户信息，例如，交易记录，工程数据、个人资料等。数据完整性和合法存取会受到很多方面的安全威胁，包括密码策略、系统后门、系统后门、数据库操作以及本身的安全方案。另外，数据库系统中存在的安全漏洞和不当的配置通常会造成严重的后果，而且都难以发现。</a:t>
            </a:r>
          </a:p>
          <a:p>
            <a:pPr marL="0" indent="0">
              <a:buNone/>
            </a:pPr>
            <a:endParaRPr lang="zh-CN" altLang="zh-CN" sz="2400" b="0" dirty="0"/>
          </a:p>
          <a:p>
            <a:pPr>
              <a:buFont typeface="Wingdings" pitchFamily="2" charset="2"/>
              <a:buChar char="n"/>
            </a:pP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0932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352928" cy="4933950"/>
          </a:xfrm>
        </p:spPr>
        <p:txBody>
          <a:bodyPr/>
          <a:lstStyle/>
          <a:p>
            <a:r>
              <a:rPr lang="en-US" altLang="zh-CN" dirty="0" smtClean="0"/>
              <a:t>11.1.1 </a:t>
            </a:r>
            <a:r>
              <a:rPr lang="en-US" altLang="zh-CN" dirty="0"/>
              <a:t>SQL Server 2008</a:t>
            </a:r>
            <a:r>
              <a:rPr lang="zh-CN" altLang="zh-CN" dirty="0"/>
              <a:t>安全管理新</a:t>
            </a:r>
            <a:r>
              <a:rPr lang="zh-CN" altLang="zh-CN" dirty="0" smtClean="0"/>
              <a:t>特性</a:t>
            </a:r>
            <a:endParaRPr lang="en-US" altLang="zh-CN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en-US" altLang="zh-CN" sz="2400" dirty="0"/>
              <a:t>SQL </a:t>
            </a:r>
            <a:r>
              <a:rPr lang="en-US" altLang="zh-CN" sz="2400" dirty="0" smtClean="0"/>
              <a:t>Server</a:t>
            </a:r>
            <a:r>
              <a:rPr lang="zh-CN" altLang="zh-CN" sz="2400" dirty="0" smtClean="0"/>
              <a:t>实现</a:t>
            </a:r>
            <a:r>
              <a:rPr lang="zh-CN" altLang="zh-CN" sz="2400" dirty="0"/>
              <a:t>了重要的“最少特权”原则，因此不必授予用户超出工作所需的权限。它提供了深层次的防御工具，可以采取措施防御最危险黑客的攻击。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en-US" altLang="zh-CN" sz="2400" dirty="0"/>
              <a:t>SQL server 2008</a:t>
            </a:r>
            <a:r>
              <a:rPr lang="zh-CN" altLang="zh-CN" sz="2400" dirty="0"/>
              <a:t>可以对整个数据库、数据文件和日志文件进行加密，而不需要改动应用程序。进行加密使公司可以满足遵守</a:t>
            </a:r>
            <a:r>
              <a:rPr lang="zh-CN" altLang="zh-CN" sz="2400" dirty="0" smtClean="0"/>
              <a:t>规范和</a:t>
            </a:r>
            <a:r>
              <a:rPr lang="zh-CN" altLang="zh-CN" sz="2400" dirty="0"/>
              <a:t>及其关注数据隐私的要求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en-US" altLang="zh-CN" sz="2400" dirty="0"/>
              <a:t>SQL Server 2008</a:t>
            </a:r>
            <a:r>
              <a:rPr lang="zh-CN" altLang="zh-CN" sz="2400" dirty="0"/>
              <a:t>提供了丰富的安全特性，用于保护数据和网络资源。它的安装更轻松、更安全，除了最基本的特性之外，其他特性都不是默认安装的，即便安装了也处于未启用的状态。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/>
              <a:t>11.1</a:t>
            </a:r>
            <a:r>
              <a:rPr lang="zh-CN" altLang="en-US" b="0" dirty="0"/>
              <a:t>数据库安全性概述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2704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11.1</a:t>
            </a:r>
            <a:r>
              <a:rPr lang="zh-CN" altLang="en-US" b="0" dirty="0"/>
              <a:t>数据库安全性概述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11.1.2 SQL Server 2008</a:t>
            </a:r>
            <a:r>
              <a:rPr lang="zh-CN" altLang="zh-CN" dirty="0"/>
              <a:t>安全性</a:t>
            </a:r>
            <a:r>
              <a:rPr lang="zh-CN" altLang="zh-CN" dirty="0" smtClean="0"/>
              <a:t>机制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sz="2400" dirty="0"/>
              <a:t>SQL Server</a:t>
            </a:r>
            <a:r>
              <a:rPr lang="zh-CN" altLang="zh-CN" sz="2400" dirty="0"/>
              <a:t>的安全机制一般主要包括三个等级：</a:t>
            </a:r>
          </a:p>
          <a:p>
            <a:pPr marL="0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）服务器级别的安全</a:t>
            </a:r>
            <a:r>
              <a:rPr lang="zh-CN" altLang="zh-CN" sz="2400" dirty="0" smtClean="0"/>
              <a:t>机制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zh-CN" altLang="zh-CN" sz="2400" dirty="0" smtClean="0"/>
              <a:t>这个</a:t>
            </a:r>
            <a:r>
              <a:rPr lang="zh-CN" altLang="zh-CN" sz="2400" dirty="0"/>
              <a:t>级别的安全性主要通过登录帐户进行控制，要想访问一个数据库服务器，必须拥有一个登录帐户。登录帐户可以是</a:t>
            </a:r>
            <a:r>
              <a:rPr lang="en-US" altLang="zh-CN" sz="2400" dirty="0"/>
              <a:t>Windows</a:t>
            </a:r>
            <a:r>
              <a:rPr lang="zh-CN" altLang="zh-CN" sz="2400" dirty="0"/>
              <a:t>账户或组，也可以是</a:t>
            </a:r>
            <a:r>
              <a:rPr lang="en-US" altLang="zh-CN" sz="2400" dirty="0"/>
              <a:t>SQL Server</a:t>
            </a:r>
            <a:r>
              <a:rPr lang="zh-CN" altLang="zh-CN" sz="2400" dirty="0"/>
              <a:t>的登录账户。</a:t>
            </a:r>
          </a:p>
          <a:p>
            <a:pPr marL="0" indent="0">
              <a:buNone/>
            </a:pPr>
            <a:r>
              <a:rPr lang="zh-CN" altLang="zh-CN" sz="2400" dirty="0" smtClean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）数据库级别的安全</a:t>
            </a:r>
            <a:r>
              <a:rPr lang="zh-CN" altLang="zh-CN" sz="2400" dirty="0" smtClean="0"/>
              <a:t>机制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zh-CN" altLang="zh-CN" sz="2400" dirty="0"/>
              <a:t>这个级别的安全性主要通过用户帐户进行控制，要想访问一个数据库，必须拥有该数据库的一个用户账户身份。</a:t>
            </a:r>
          </a:p>
          <a:p>
            <a:pPr marL="0" indent="0">
              <a:buNone/>
            </a:pPr>
            <a:r>
              <a:rPr lang="zh-CN" altLang="zh-CN" sz="2400" dirty="0" smtClean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）数据对象级别的安全机制</a:t>
            </a:r>
          </a:p>
          <a:p>
            <a:pPr marL="0" indent="0">
              <a:buNone/>
            </a:pPr>
            <a:r>
              <a:rPr lang="zh-CN" altLang="zh-CN" sz="2400" dirty="0"/>
              <a:t>这个级别的安全性通过设置数据对象的访问权限进行控制</a:t>
            </a:r>
            <a:r>
              <a:rPr lang="zh-CN" altLang="zh-CN" dirty="0"/>
              <a:t>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36741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11.1</a:t>
            </a:r>
            <a:r>
              <a:rPr lang="zh-CN" altLang="en-US" b="0" dirty="0"/>
              <a:t>数据库安全性概述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11.1.3 SQL Server 2008</a:t>
            </a:r>
            <a:r>
              <a:rPr lang="zh-CN" altLang="zh-CN" dirty="0"/>
              <a:t>安全主体</a:t>
            </a:r>
          </a:p>
          <a:p>
            <a:pPr marL="0" indent="0">
              <a:buNone/>
            </a:pPr>
            <a:r>
              <a:rPr lang="en-US" altLang="zh-CN" sz="2400" dirty="0" smtClean="0"/>
              <a:t>      SQL </a:t>
            </a:r>
            <a:r>
              <a:rPr lang="en-US" altLang="zh-CN" sz="2400" dirty="0"/>
              <a:t>Server2008</a:t>
            </a:r>
            <a:r>
              <a:rPr lang="zh-CN" altLang="zh-CN" sz="2400" dirty="0"/>
              <a:t>中广泛使用安全主体和安全对象管理安全。一个请求服务器、数据库或架构资源的实体称为安全主体。每一个安全主体都有唯一的安全标识符（</a:t>
            </a:r>
            <a:r>
              <a:rPr lang="en-US" altLang="zh-CN" sz="2400" dirty="0" err="1"/>
              <a:t>Secrity</a:t>
            </a:r>
            <a:r>
              <a:rPr lang="en-US" altLang="zh-CN" sz="2400" dirty="0"/>
              <a:t> Identifier</a:t>
            </a:r>
            <a:r>
              <a:rPr lang="zh-CN" altLang="zh-CN" sz="2400" dirty="0"/>
              <a:t>，</a:t>
            </a:r>
            <a:r>
              <a:rPr lang="en-US" altLang="zh-CN" sz="2400" dirty="0"/>
              <a:t>ID</a:t>
            </a:r>
            <a:r>
              <a:rPr lang="zh-CN" altLang="zh-CN" sz="2400" dirty="0"/>
              <a:t>）。安全主体在</a:t>
            </a:r>
            <a:r>
              <a:rPr lang="en-US" altLang="zh-CN" sz="2400" dirty="0"/>
              <a:t>3</a:t>
            </a:r>
            <a:r>
              <a:rPr lang="zh-CN" altLang="zh-CN" sz="2400" dirty="0"/>
              <a:t>个级别上管理：</a:t>
            </a:r>
            <a:r>
              <a:rPr lang="en-US" altLang="zh-CN" sz="2400" dirty="0"/>
              <a:t>Windows</a:t>
            </a:r>
            <a:r>
              <a:rPr lang="zh-CN" altLang="zh-CN" sz="2400" dirty="0"/>
              <a:t>、</a:t>
            </a:r>
            <a:r>
              <a:rPr lang="en-US" altLang="zh-CN" sz="2400" dirty="0"/>
              <a:t>SQL Server</a:t>
            </a:r>
            <a:r>
              <a:rPr lang="zh-CN" altLang="zh-CN" sz="2400" dirty="0"/>
              <a:t>和数据库。安全主体的级别决定了安全主体的影响范围。通常，</a:t>
            </a:r>
            <a:r>
              <a:rPr lang="en-US" altLang="zh-CN" sz="2400" dirty="0"/>
              <a:t>Windows</a:t>
            </a:r>
            <a:r>
              <a:rPr lang="zh-CN" altLang="zh-CN" sz="2400" dirty="0"/>
              <a:t>和</a:t>
            </a:r>
            <a:r>
              <a:rPr lang="en-US" altLang="zh-CN" sz="2400" dirty="0"/>
              <a:t>SQL Server</a:t>
            </a:r>
            <a:r>
              <a:rPr lang="zh-CN" altLang="zh-CN" sz="2400" dirty="0"/>
              <a:t>级别的安全主体具有实例级的范围，而数据库级别的安全主体的影响范围是特定的数据库。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15671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11.2</a:t>
            </a:r>
            <a:r>
              <a:rPr lang="zh-CN" altLang="zh-CN" dirty="0"/>
              <a:t>管理</a:t>
            </a:r>
            <a:r>
              <a:rPr lang="en-US" altLang="zh-CN" dirty="0"/>
              <a:t>SQL Server</a:t>
            </a:r>
            <a:r>
              <a:rPr lang="zh-CN" altLang="zh-CN" dirty="0"/>
              <a:t>服务器安全性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544616"/>
          </a:xfrm>
        </p:spPr>
        <p:txBody>
          <a:bodyPr/>
          <a:lstStyle/>
          <a:p>
            <a:r>
              <a:rPr lang="en-US" altLang="zh-CN" dirty="0"/>
              <a:t>11.2.1</a:t>
            </a:r>
            <a:r>
              <a:rPr lang="zh-CN" altLang="zh-CN" dirty="0"/>
              <a:t>身份验证模式</a:t>
            </a:r>
          </a:p>
          <a:p>
            <a:pPr marL="0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）验证阶段。用户在</a:t>
            </a:r>
            <a:r>
              <a:rPr lang="en-US" altLang="zh-CN" sz="2400" dirty="0"/>
              <a:t>SQL Server 2008</a:t>
            </a:r>
            <a:r>
              <a:rPr lang="zh-CN" altLang="zh-CN" sz="2400" dirty="0"/>
              <a:t>获得对任何数据库的访问权限之前，必须登录到</a:t>
            </a:r>
            <a:r>
              <a:rPr lang="en-US" altLang="zh-CN" sz="2400" dirty="0"/>
              <a:t>SQL Server</a:t>
            </a:r>
            <a:r>
              <a:rPr lang="zh-CN" altLang="zh-CN" sz="2400" dirty="0"/>
              <a:t>上，并且被认为是合法的。</a:t>
            </a:r>
            <a:r>
              <a:rPr lang="en-US" altLang="zh-CN" sz="2400" dirty="0"/>
              <a:t>SQL Server</a:t>
            </a:r>
            <a:r>
              <a:rPr lang="zh-CN" altLang="zh-CN" sz="2400" dirty="0"/>
              <a:t>或者</a:t>
            </a:r>
            <a:r>
              <a:rPr lang="en-US" altLang="zh-CN" sz="2400" dirty="0"/>
              <a:t>Windows</a:t>
            </a:r>
            <a:r>
              <a:rPr lang="zh-CN" altLang="zh-CN" sz="2400" dirty="0"/>
              <a:t>要求对用户进行验证。如果验证通过，用户就可以连接到</a:t>
            </a:r>
            <a:r>
              <a:rPr lang="en-US" altLang="zh-CN" sz="2400" dirty="0"/>
              <a:t>SQL Server 2008</a:t>
            </a:r>
            <a:r>
              <a:rPr lang="zh-CN" altLang="zh-CN" sz="2400" dirty="0"/>
              <a:t>上；否则，服务器将拒绝用户登录。</a:t>
            </a:r>
          </a:p>
          <a:p>
            <a:pPr marL="0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）许可确认阶段。用户验证通过后会登录到</a:t>
            </a:r>
            <a:r>
              <a:rPr lang="en-US" altLang="zh-CN" sz="2400" dirty="0"/>
              <a:t>SQL Server 2008</a:t>
            </a:r>
            <a:r>
              <a:rPr lang="zh-CN" altLang="zh-CN" sz="2400" dirty="0"/>
              <a:t>上，此时系统将检查用户是否有访问服务器上数据的权限。</a:t>
            </a:r>
          </a:p>
          <a:p>
            <a:endParaRPr lang="en-US" altLang="zh-CN" sz="2400" b="0" dirty="0" smtClean="0"/>
          </a:p>
          <a:p>
            <a:endParaRPr lang="zh-CN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  <p:sp>
        <p:nvSpPr>
          <p:cNvPr id="5" name="矩形 4"/>
          <p:cNvSpPr/>
          <p:nvPr/>
        </p:nvSpPr>
        <p:spPr>
          <a:xfrm>
            <a:off x="6812026" y="6021288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70412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11.2</a:t>
            </a:r>
            <a:r>
              <a:rPr lang="zh-CN" altLang="zh-CN" dirty="0"/>
              <a:t>管理</a:t>
            </a:r>
            <a:r>
              <a:rPr lang="en-US" altLang="zh-CN" dirty="0"/>
              <a:t>SQL Server</a:t>
            </a:r>
            <a:r>
              <a:rPr lang="zh-CN" altLang="zh-CN" dirty="0"/>
              <a:t>服务器安全性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11.2.2</a:t>
            </a:r>
            <a:r>
              <a:rPr lang="zh-CN" altLang="zh-CN" dirty="0"/>
              <a:t>管理帐号登录</a:t>
            </a:r>
          </a:p>
          <a:p>
            <a:pPr marL="0" indent="0">
              <a:buNone/>
            </a:pPr>
            <a:r>
              <a:rPr lang="en-US" altLang="zh-CN" sz="2400" dirty="0" smtClean="0"/>
              <a:t>     </a:t>
            </a:r>
            <a:r>
              <a:rPr lang="zh-CN" altLang="zh-CN" sz="2400" dirty="0" smtClean="0"/>
              <a:t>与</a:t>
            </a:r>
            <a:r>
              <a:rPr lang="zh-CN" altLang="zh-CN" sz="2400" dirty="0"/>
              <a:t>两种验证模式一样，服务器登录也有两种情况：可用使用域账号登录，域账号可用是域或本地用户账号、本地组账户或通用的和全局的域组账户；可用通过指定唯一的登录</a:t>
            </a:r>
            <a:r>
              <a:rPr lang="en-US" altLang="zh-CN" sz="2400" dirty="0"/>
              <a:t>ID</a:t>
            </a:r>
            <a:r>
              <a:rPr lang="zh-CN" altLang="zh-CN" sz="2400" dirty="0"/>
              <a:t>和密码来创建</a:t>
            </a:r>
            <a:r>
              <a:rPr lang="en-US" altLang="zh-CN" sz="2400" dirty="0"/>
              <a:t>SQL Server 2008</a:t>
            </a:r>
            <a:r>
              <a:rPr lang="zh-CN" altLang="zh-CN" sz="2400" dirty="0"/>
              <a:t>登录，默认登录</a:t>
            </a:r>
            <a:r>
              <a:rPr lang="zh-CN" altLang="zh-CN" sz="2400" dirty="0" smtClean="0"/>
              <a:t>包括</a:t>
            </a:r>
            <a:r>
              <a:rPr lang="zh-CN" altLang="en-US" sz="2400" dirty="0" smtClean="0"/>
              <a:t>如下几种方式：</a:t>
            </a:r>
            <a:endParaRPr lang="en-US" altLang="zh-CN" sz="2400" dirty="0" smtClean="0"/>
          </a:p>
          <a:p>
            <a:pPr>
              <a:buFont typeface="Wingdings" pitchFamily="2" charset="2"/>
              <a:buChar char="Ø"/>
            </a:pPr>
            <a:r>
              <a:rPr lang="zh-CN" altLang="zh-CN" sz="2400" dirty="0" smtClean="0"/>
              <a:t>系统管理员组</a:t>
            </a:r>
            <a:endParaRPr lang="en-US" altLang="zh-CN" sz="2400" dirty="0" smtClean="0"/>
          </a:p>
          <a:p>
            <a:pPr>
              <a:buFont typeface="Wingdings" pitchFamily="2" charset="2"/>
              <a:buChar char="Ø"/>
            </a:pPr>
            <a:r>
              <a:rPr lang="zh-CN" altLang="zh-CN" sz="2400" dirty="0" smtClean="0"/>
              <a:t>管理员用户账户</a:t>
            </a:r>
            <a:endParaRPr lang="en-US" altLang="zh-CN" sz="2400" dirty="0" smtClean="0"/>
          </a:p>
          <a:p>
            <a:pPr>
              <a:buFont typeface="Wingdings" pitchFamily="2" charset="2"/>
              <a:buChar char="Ø"/>
            </a:pPr>
            <a:r>
              <a:rPr lang="en-US" altLang="zh-CN" sz="2400" dirty="0" err="1" smtClean="0"/>
              <a:t>sa</a:t>
            </a:r>
            <a:r>
              <a:rPr lang="zh-CN" altLang="zh-CN" sz="2400" dirty="0" smtClean="0"/>
              <a:t>登录</a:t>
            </a:r>
            <a:endParaRPr lang="en-US" altLang="zh-CN" sz="2400" dirty="0" smtClean="0"/>
          </a:p>
          <a:p>
            <a:pPr>
              <a:buFont typeface="Wingdings" pitchFamily="2" charset="2"/>
              <a:buChar char="Ø"/>
            </a:pPr>
            <a:r>
              <a:rPr lang="en-US" altLang="zh-CN" sz="2400" dirty="0"/>
              <a:t>Network Service</a:t>
            </a:r>
            <a:r>
              <a:rPr lang="zh-CN" altLang="zh-CN" sz="2400" dirty="0"/>
              <a:t>和</a:t>
            </a:r>
            <a:r>
              <a:rPr lang="en-US" altLang="zh-CN" sz="2400" dirty="0"/>
              <a:t>SYSTEM</a:t>
            </a:r>
            <a:r>
              <a:rPr lang="zh-CN" altLang="zh-CN" sz="2400" dirty="0"/>
              <a:t>登录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596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11.2</a:t>
            </a:r>
            <a:r>
              <a:rPr lang="zh-CN" altLang="zh-CN" dirty="0"/>
              <a:t>管理</a:t>
            </a:r>
            <a:r>
              <a:rPr lang="en-US" altLang="zh-CN" dirty="0"/>
              <a:t>SQL Server</a:t>
            </a:r>
            <a:r>
              <a:rPr lang="zh-CN" altLang="zh-CN" dirty="0"/>
              <a:t>服务器安全性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363272" cy="5392638"/>
          </a:xfrm>
        </p:spPr>
        <p:txBody>
          <a:bodyPr/>
          <a:lstStyle/>
          <a:p>
            <a:r>
              <a:rPr lang="en-US" altLang="zh-CN" dirty="0"/>
              <a:t>11.2.3</a:t>
            </a:r>
            <a:r>
              <a:rPr lang="zh-CN" altLang="zh-CN" dirty="0"/>
              <a:t>管理</a:t>
            </a:r>
            <a:r>
              <a:rPr lang="zh-CN" altLang="zh-CN" dirty="0" smtClean="0"/>
              <a:t>用户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zh-CN" altLang="zh-CN" sz="2400" dirty="0" smtClean="0"/>
              <a:t>创建</a:t>
            </a:r>
            <a:r>
              <a:rPr lang="zh-CN" altLang="zh-CN" sz="2400" dirty="0"/>
              <a:t>数据库用户账户，然后给用户授予访问数据库</a:t>
            </a:r>
            <a:r>
              <a:rPr lang="en-US" altLang="zh-CN" sz="2400" dirty="0"/>
              <a:t>student</a:t>
            </a:r>
            <a:r>
              <a:rPr lang="zh-CN" altLang="zh-CN" sz="2400" dirty="0"/>
              <a:t>的权限。具体步骤如下所示：</a:t>
            </a:r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1</a:t>
            </a:r>
            <a:r>
              <a:rPr lang="zh-CN" altLang="zh-CN" sz="1800" dirty="0"/>
              <a:t>）打开</a:t>
            </a:r>
            <a:r>
              <a:rPr lang="en-US" altLang="zh-CN" sz="1800" dirty="0"/>
              <a:t>SQL Server Management Studio</a:t>
            </a:r>
            <a:r>
              <a:rPr lang="zh-CN" altLang="zh-CN" sz="1800" dirty="0"/>
              <a:t>，并展开【服务器】节点。</a:t>
            </a:r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2</a:t>
            </a:r>
            <a:r>
              <a:rPr lang="zh-CN" altLang="zh-CN" sz="1800" dirty="0"/>
              <a:t>）展开【数据库】节点，然后再展开“网店购物系统”节点。</a:t>
            </a:r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3</a:t>
            </a:r>
            <a:r>
              <a:rPr lang="zh-CN" altLang="zh-CN" sz="1800" dirty="0"/>
              <a:t>）再展开【安全性】节点，右击【用户】节点，从弹出菜单中选择【新建用户】命令，打开【数据库用户</a:t>
            </a:r>
            <a:r>
              <a:rPr lang="en-US" altLang="zh-CN" sz="1800" dirty="0"/>
              <a:t>-</a:t>
            </a:r>
            <a:r>
              <a:rPr lang="zh-CN" altLang="zh-CN" sz="1800" dirty="0"/>
              <a:t>新建】窗口。</a:t>
            </a:r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4</a:t>
            </a:r>
            <a:r>
              <a:rPr lang="zh-CN" altLang="zh-CN" sz="1800" dirty="0"/>
              <a:t>）单击【登录名】文本框旁边的【选项】按钮，打开【选择登录名】窗口，然后单击【浏览】按钮，打开【查找对象】窗口，选择刚刚创建的</a:t>
            </a:r>
            <a:r>
              <a:rPr lang="en-US" altLang="zh-CN" sz="1800" dirty="0"/>
              <a:t>SQL Server</a:t>
            </a:r>
            <a:r>
              <a:rPr lang="zh-CN" altLang="zh-CN" sz="1800" dirty="0"/>
              <a:t>登录账户</a:t>
            </a:r>
            <a:r>
              <a:rPr lang="en-US" altLang="zh-CN" sz="1800" dirty="0"/>
              <a:t>Manage</a:t>
            </a:r>
            <a:r>
              <a:rPr lang="zh-CN" altLang="zh-CN" sz="1800" dirty="0"/>
              <a:t>，如图</a:t>
            </a:r>
            <a:r>
              <a:rPr lang="en-US" altLang="zh-CN" sz="1800" dirty="0"/>
              <a:t>11.9</a:t>
            </a:r>
            <a:r>
              <a:rPr lang="zh-CN" altLang="zh-CN" sz="1800" dirty="0"/>
              <a:t>所示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5</a:t>
            </a:r>
            <a:r>
              <a:rPr lang="zh-CN" altLang="zh-CN" sz="1800" dirty="0"/>
              <a:t>）单击【确定】按钮返回，在【选择登录名】对话框就可以看到选择的登录名对象，如图</a:t>
            </a:r>
            <a:r>
              <a:rPr lang="en-US" altLang="zh-CN" sz="1800" dirty="0"/>
              <a:t>11.10</a:t>
            </a:r>
            <a:r>
              <a:rPr lang="zh-CN" altLang="zh-CN" sz="1800" dirty="0"/>
              <a:t>所示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6</a:t>
            </a:r>
            <a:r>
              <a:rPr lang="zh-CN" altLang="zh-CN" sz="1800" dirty="0"/>
              <a:t>）单击【确定】按钮返回。设置用户名为</a:t>
            </a:r>
            <a:r>
              <a:rPr lang="en-US" altLang="zh-CN" sz="1800" dirty="0"/>
              <a:t>WD</a:t>
            </a:r>
            <a:r>
              <a:rPr lang="zh-CN" altLang="zh-CN" sz="1800" dirty="0"/>
              <a:t>，选择架构为</a:t>
            </a:r>
            <a:r>
              <a:rPr lang="en-US" altLang="zh-CN" sz="1800" dirty="0" err="1"/>
              <a:t>dbo</a:t>
            </a:r>
            <a:r>
              <a:rPr lang="zh-CN" altLang="zh-CN" sz="1800" dirty="0"/>
              <a:t>，并设置用户的角色为</a:t>
            </a:r>
            <a:r>
              <a:rPr lang="en-US" altLang="zh-CN" sz="1800" dirty="0" err="1"/>
              <a:t>db_owner</a:t>
            </a:r>
            <a:r>
              <a:rPr lang="zh-CN" altLang="zh-CN" sz="1800" dirty="0"/>
              <a:t>，具体设置如图</a:t>
            </a:r>
            <a:r>
              <a:rPr lang="en-US" altLang="zh-CN" sz="1800" dirty="0"/>
              <a:t>11.11</a:t>
            </a:r>
            <a:r>
              <a:rPr lang="zh-CN" altLang="zh-CN" sz="1800" dirty="0"/>
              <a:t>所示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7</a:t>
            </a:r>
            <a:r>
              <a:rPr lang="zh-CN" altLang="zh-CN" sz="1800" dirty="0"/>
              <a:t>）单击【确定】按钮，完成数据库用户的创建。</a:t>
            </a:r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8</a:t>
            </a:r>
            <a:r>
              <a:rPr lang="zh-CN" altLang="zh-CN" sz="1800" dirty="0"/>
              <a:t>）为了验证是否创建成功，可以刷新【用户】节点，用户就可以看到刚才创建的</a:t>
            </a:r>
            <a:r>
              <a:rPr lang="en-US" altLang="zh-CN" sz="1800" dirty="0"/>
              <a:t>WD</a:t>
            </a:r>
            <a:r>
              <a:rPr lang="zh-CN" altLang="zh-CN" sz="1800" dirty="0"/>
              <a:t>用户账户，如图</a:t>
            </a:r>
            <a:r>
              <a:rPr lang="en-US" altLang="zh-CN" sz="1800" dirty="0"/>
              <a:t>11.12</a:t>
            </a:r>
            <a:r>
              <a:rPr lang="zh-CN" altLang="zh-CN" sz="1800" dirty="0"/>
              <a:t>所示。</a:t>
            </a:r>
          </a:p>
          <a:p>
            <a:pPr marL="0" indent="0">
              <a:buNone/>
            </a:pPr>
            <a:endParaRPr lang="zh-CN" altLang="zh-CN" sz="1800" dirty="0"/>
          </a:p>
          <a:p>
            <a:pPr marL="0" indent="0">
              <a:buNone/>
            </a:pPr>
            <a:endParaRPr lang="zh-CN" altLang="zh-CN" sz="2000" dirty="0"/>
          </a:p>
          <a:p>
            <a:pPr marL="0" indent="0">
              <a:buNone/>
            </a:pPr>
            <a:endParaRPr lang="zh-CN" altLang="zh-CN" sz="2000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zh-CN" altLang="en-US" smtClean="0"/>
              <a:t>武汉工程科技学院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8710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30TGp_report_light">
  <a:themeElements>
    <a:clrScheme name="04 1">
      <a:dk1>
        <a:srgbClr val="003366"/>
      </a:dk1>
      <a:lt1>
        <a:srgbClr val="FFFFFF"/>
      </a:lt1>
      <a:dk2>
        <a:srgbClr val="3EB1CC"/>
      </a:dk2>
      <a:lt2>
        <a:srgbClr val="DDDDDD"/>
      </a:lt2>
      <a:accent1>
        <a:srgbClr val="438ACB"/>
      </a:accent1>
      <a:accent2>
        <a:srgbClr val="77AE26"/>
      </a:accent2>
      <a:accent3>
        <a:srgbClr val="FFFFFF"/>
      </a:accent3>
      <a:accent4>
        <a:srgbClr val="002A56"/>
      </a:accent4>
      <a:accent5>
        <a:srgbClr val="B0C4E2"/>
      </a:accent5>
      <a:accent6>
        <a:srgbClr val="6B9D21"/>
      </a:accent6>
      <a:hlink>
        <a:srgbClr val="6E815B"/>
      </a:hlink>
      <a:folHlink>
        <a:srgbClr val="76A0CA"/>
      </a:folHlink>
    </a:clrScheme>
    <a:fontScheme name="04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04 1">
        <a:dk1>
          <a:srgbClr val="003366"/>
        </a:dk1>
        <a:lt1>
          <a:srgbClr val="FFFFFF"/>
        </a:lt1>
        <a:dk2>
          <a:srgbClr val="3EB1CC"/>
        </a:dk2>
        <a:lt2>
          <a:srgbClr val="DDDDDD"/>
        </a:lt2>
        <a:accent1>
          <a:srgbClr val="438ACB"/>
        </a:accent1>
        <a:accent2>
          <a:srgbClr val="77AE26"/>
        </a:accent2>
        <a:accent3>
          <a:srgbClr val="FFFFFF"/>
        </a:accent3>
        <a:accent4>
          <a:srgbClr val="002A56"/>
        </a:accent4>
        <a:accent5>
          <a:srgbClr val="B0C4E2"/>
        </a:accent5>
        <a:accent6>
          <a:srgbClr val="6B9D21"/>
        </a:accent6>
        <a:hlink>
          <a:srgbClr val="6E815B"/>
        </a:hlink>
        <a:folHlink>
          <a:srgbClr val="76A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30311D"/>
        </a:dk1>
        <a:lt1>
          <a:srgbClr val="FFFFFF"/>
        </a:lt1>
        <a:dk2>
          <a:srgbClr val="D59D81"/>
        </a:dk2>
        <a:lt2>
          <a:srgbClr val="DDDDDD"/>
        </a:lt2>
        <a:accent1>
          <a:srgbClr val="617CD3"/>
        </a:accent1>
        <a:accent2>
          <a:srgbClr val="93B75F"/>
        </a:accent2>
        <a:accent3>
          <a:srgbClr val="FFFFFF"/>
        </a:accent3>
        <a:accent4>
          <a:srgbClr val="272817"/>
        </a:accent4>
        <a:accent5>
          <a:srgbClr val="B7BFE6"/>
        </a:accent5>
        <a:accent6>
          <a:srgbClr val="85A655"/>
        </a:accent6>
        <a:hlink>
          <a:srgbClr val="557B97"/>
        </a:hlink>
        <a:folHlink>
          <a:srgbClr val="9778B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66"/>
        </a:dk1>
        <a:lt1>
          <a:srgbClr val="FFFFFF"/>
        </a:lt1>
        <a:dk2>
          <a:srgbClr val="0D5597"/>
        </a:dk2>
        <a:lt2>
          <a:srgbClr val="DDDDDD"/>
        </a:lt2>
        <a:accent1>
          <a:srgbClr val="428E71"/>
        </a:accent1>
        <a:accent2>
          <a:srgbClr val="3F90BD"/>
        </a:accent2>
        <a:accent3>
          <a:srgbClr val="FFFFFF"/>
        </a:accent3>
        <a:accent4>
          <a:srgbClr val="000056"/>
        </a:accent4>
        <a:accent5>
          <a:srgbClr val="B0C6BB"/>
        </a:accent5>
        <a:accent6>
          <a:srgbClr val="3882AB"/>
        </a:accent6>
        <a:hlink>
          <a:srgbClr val="7D7E89"/>
        </a:hlink>
        <a:folHlink>
          <a:srgbClr val="8AC4C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230TGp_report_light</Template>
  <TotalTime>3919</TotalTime>
  <Words>2051</Words>
  <Application>Microsoft Office PowerPoint</Application>
  <PresentationFormat>全屏显示(4:3)</PresentationFormat>
  <Paragraphs>141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230TGp_report_light</vt:lpstr>
      <vt:lpstr> 第11章  数据库安全管理与维护 </vt:lpstr>
      <vt:lpstr>目  录</vt:lpstr>
      <vt:lpstr>11.1数据库安全性概述</vt:lpstr>
      <vt:lpstr>11.1数据库安全性概述</vt:lpstr>
      <vt:lpstr>11.1数据库安全性概述</vt:lpstr>
      <vt:lpstr>11.1数据库安全性概述</vt:lpstr>
      <vt:lpstr>11.2管理SQL Server服务器安全性</vt:lpstr>
      <vt:lpstr>11.2管理SQL Server服务器安全性</vt:lpstr>
      <vt:lpstr>11.2管理SQL Server服务器安全性</vt:lpstr>
      <vt:lpstr>11.3 管理角色 </vt:lpstr>
      <vt:lpstr>11.4 管理权限 </vt:lpstr>
      <vt:lpstr>11.4 管理权限 </vt:lpstr>
      <vt:lpstr>11.4 管理权限 </vt:lpstr>
      <vt:lpstr>11.4 管理权限 </vt:lpstr>
      <vt:lpstr>11.4 管理权限 </vt:lpstr>
      <vt:lpstr>PowerPoint 演示文稿</vt:lpstr>
      <vt:lpstr>PowerPoint 演示文稿</vt:lpstr>
    </vt:vector>
  </TitlesOfParts>
  <Company>www.jujumao.org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大学计算机基础</dc:title>
  <dc:creator>latto</dc:creator>
  <cp:lastModifiedBy>jiangcheng</cp:lastModifiedBy>
  <cp:revision>228</cp:revision>
  <dcterms:created xsi:type="dcterms:W3CDTF">2014-07-28T08:32:25Z</dcterms:created>
  <dcterms:modified xsi:type="dcterms:W3CDTF">2018-05-28T06:25:54Z</dcterms:modified>
</cp:coreProperties>
</file>