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85" r:id="rId2"/>
    <p:sldId id="290" r:id="rId3"/>
    <p:sldId id="289" r:id="rId4"/>
    <p:sldId id="345" r:id="rId5"/>
    <p:sldId id="346" r:id="rId6"/>
    <p:sldId id="347" r:id="rId7"/>
    <p:sldId id="348" r:id="rId8"/>
    <p:sldId id="349" r:id="rId9"/>
    <p:sldId id="350" r:id="rId10"/>
    <p:sldId id="351" r:id="rId11"/>
    <p:sldId id="352" r:id="rId12"/>
    <p:sldId id="353" r:id="rId13"/>
    <p:sldId id="354" r:id="rId14"/>
    <p:sldId id="355" r:id="rId15"/>
    <p:sldId id="356" r:id="rId16"/>
    <p:sldId id="357" r:id="rId17"/>
    <p:sldId id="358" r:id="rId18"/>
    <p:sldId id="359" r:id="rId19"/>
    <p:sldId id="360" r:id="rId20"/>
    <p:sldId id="361" r:id="rId21"/>
    <p:sldId id="362" r:id="rId22"/>
    <p:sldId id="363" r:id="rId23"/>
    <p:sldId id="364" r:id="rId24"/>
    <p:sldId id="365" r:id="rId25"/>
    <p:sldId id="366" r:id="rId26"/>
    <p:sldId id="367" r:id="rId27"/>
    <p:sldId id="368" r:id="rId28"/>
    <p:sldId id="369" r:id="rId29"/>
    <p:sldId id="370" r:id="rId30"/>
    <p:sldId id="371" r:id="rId31"/>
    <p:sldId id="372" r:id="rId32"/>
    <p:sldId id="373" r:id="rId33"/>
    <p:sldId id="374" r:id="rId34"/>
    <p:sldId id="375" r:id="rId35"/>
    <p:sldId id="376" r:id="rId36"/>
    <p:sldId id="377" r:id="rId37"/>
    <p:sldId id="378" r:id="rId38"/>
    <p:sldId id="379" r:id="rId39"/>
    <p:sldId id="380" r:id="rId40"/>
    <p:sldId id="381" r:id="rId41"/>
    <p:sldId id="382" r:id="rId42"/>
    <p:sldId id="383" r:id="rId43"/>
    <p:sldId id="384" r:id="rId44"/>
    <p:sldId id="385" r:id="rId45"/>
    <p:sldId id="386" r:id="rId46"/>
    <p:sldId id="387" r:id="rId47"/>
    <p:sldId id="388" r:id="rId48"/>
    <p:sldId id="389" r:id="rId49"/>
    <p:sldId id="390" r:id="rId50"/>
    <p:sldId id="391" r:id="rId51"/>
    <p:sldId id="392" r:id="rId52"/>
    <p:sldId id="393" r:id="rId53"/>
    <p:sldId id="394" r:id="rId54"/>
    <p:sldId id="395" r:id="rId55"/>
  </p:sldIdLst>
  <p:sldSz cx="9144000" cy="6858000" type="screen4x3"/>
  <p:notesSz cx="6858000" cy="9144000"/>
  <p:defaultTextStyle>
    <a:defPPr>
      <a:defRPr lang="en-US"/>
    </a:defPPr>
    <a:lvl1pPr algn="r" rtl="0" fontAlgn="base">
      <a:spcBef>
        <a:spcPct val="0"/>
      </a:spcBef>
      <a:spcAft>
        <a:spcPct val="0"/>
      </a:spcAft>
      <a:defRPr kern="1200">
        <a:solidFill>
          <a:schemeClr val="tx1"/>
        </a:solidFill>
        <a:latin typeface="Arial" charset="0"/>
        <a:ea typeface="+mn-ea"/>
        <a:cs typeface="+mn-cs"/>
      </a:defRPr>
    </a:lvl1pPr>
    <a:lvl2pPr marL="457200" algn="r" rtl="0" fontAlgn="base">
      <a:spcBef>
        <a:spcPct val="0"/>
      </a:spcBef>
      <a:spcAft>
        <a:spcPct val="0"/>
      </a:spcAft>
      <a:defRPr kern="1200">
        <a:solidFill>
          <a:schemeClr val="tx1"/>
        </a:solidFill>
        <a:latin typeface="Arial" charset="0"/>
        <a:ea typeface="+mn-ea"/>
        <a:cs typeface="+mn-cs"/>
      </a:defRPr>
    </a:lvl2pPr>
    <a:lvl3pPr marL="914400" algn="r" rtl="0" fontAlgn="base">
      <a:spcBef>
        <a:spcPct val="0"/>
      </a:spcBef>
      <a:spcAft>
        <a:spcPct val="0"/>
      </a:spcAft>
      <a:defRPr kern="1200">
        <a:solidFill>
          <a:schemeClr val="tx1"/>
        </a:solidFill>
        <a:latin typeface="Arial" charset="0"/>
        <a:ea typeface="+mn-ea"/>
        <a:cs typeface="+mn-cs"/>
      </a:defRPr>
    </a:lvl3pPr>
    <a:lvl4pPr marL="1371600" algn="r" rtl="0" fontAlgn="base">
      <a:spcBef>
        <a:spcPct val="0"/>
      </a:spcBef>
      <a:spcAft>
        <a:spcPct val="0"/>
      </a:spcAft>
      <a:defRPr kern="1200">
        <a:solidFill>
          <a:schemeClr val="tx1"/>
        </a:solidFill>
        <a:latin typeface="Arial" charset="0"/>
        <a:ea typeface="+mn-ea"/>
        <a:cs typeface="+mn-cs"/>
      </a:defRPr>
    </a:lvl4pPr>
    <a:lvl5pPr marL="1828800" algn="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FF"/>
    <a:srgbClr val="333399"/>
    <a:srgbClr val="5F5F5F"/>
    <a:srgbClr val="808080"/>
    <a:srgbClr val="CC3300"/>
    <a:srgbClr val="6D7BA5"/>
    <a:srgbClr val="50B848"/>
    <a:srgbClr val="676767"/>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579" autoAdjust="0"/>
    <p:restoredTop sz="94598" autoAdjust="0"/>
  </p:normalViewPr>
  <p:slideViewPr>
    <p:cSldViewPr>
      <p:cViewPr>
        <p:scale>
          <a:sx n="66" d="100"/>
          <a:sy n="66" d="100"/>
        </p:scale>
        <p:origin x="784" y="-24"/>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85EBAA-087E-4F01-A652-6615E807161A}" type="datetimeFigureOut">
              <a:rPr lang="zh-CN" altLang="en-US" smtClean="0"/>
              <a:pPr/>
              <a:t>2020/4/16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8796D5-7C95-43FD-85B7-D674726A1657}" type="slidenum">
              <a:rPr lang="zh-CN" altLang="en-US" smtClean="0"/>
              <a:pPr/>
              <a:t>‹#›</a:t>
            </a:fld>
            <a:endParaRPr lang="zh-CN" altLang="en-US"/>
          </a:p>
        </p:txBody>
      </p:sp>
    </p:spTree>
    <p:extLst>
      <p:ext uri="{BB962C8B-B14F-4D97-AF65-F5344CB8AC3E}">
        <p14:creationId xmlns:p14="http://schemas.microsoft.com/office/powerpoint/2010/main" val="912895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3104" name="Picture 32" descr="04_ba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938" y="942975"/>
            <a:ext cx="8367712"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5" name="Rectangle 3"/>
          <p:cNvSpPr>
            <a:spLocks noGrp="1" noChangeArrowheads="1"/>
          </p:cNvSpPr>
          <p:nvPr>
            <p:ph type="subTitle" idx="1"/>
          </p:nvPr>
        </p:nvSpPr>
        <p:spPr>
          <a:xfrm>
            <a:off x="537369" y="4293096"/>
            <a:ext cx="4038600" cy="457200"/>
          </a:xfrm>
        </p:spPr>
        <p:txBody>
          <a:bodyPr/>
          <a:lstStyle>
            <a:lvl1pPr marL="0" indent="0">
              <a:buFont typeface="Wingdings" pitchFamily="2" charset="2"/>
              <a:buNone/>
              <a:defRPr sz="1600">
                <a:solidFill>
                  <a:srgbClr val="000000"/>
                </a:solidFill>
              </a:defRPr>
            </a:lvl1pPr>
          </a:lstStyle>
          <a:p>
            <a:pPr lvl="0"/>
            <a:r>
              <a:rPr lang="zh-CN" altLang="en-US" noProof="0"/>
              <a:t>单击此处编辑母版副标题样式</a:t>
            </a:r>
            <a:endParaRPr lang="en-US" altLang="zh-CN" noProof="0"/>
          </a:p>
        </p:txBody>
      </p:sp>
      <p:sp>
        <p:nvSpPr>
          <p:cNvPr id="3076" name="Rectangle 4"/>
          <p:cNvSpPr>
            <a:spLocks noGrp="1" noChangeArrowheads="1"/>
          </p:cNvSpPr>
          <p:nvPr>
            <p:ph type="dt" sz="half" idx="2"/>
          </p:nvPr>
        </p:nvSpPr>
        <p:spPr>
          <a:xfrm>
            <a:off x="381000" y="6537325"/>
            <a:ext cx="2133600" cy="244475"/>
          </a:xfrm>
        </p:spPr>
        <p:txBody>
          <a:bodyPr/>
          <a:lstStyle>
            <a:lvl1pPr algn="l">
              <a:defRPr b="0">
                <a:solidFill>
                  <a:srgbClr val="000000"/>
                </a:solidFill>
                <a:latin typeface="Arial" charset="0"/>
              </a:defRPr>
            </a:lvl1pPr>
          </a:lstStyle>
          <a:p>
            <a:endParaRPr lang="en-US" altLang="zh-CN"/>
          </a:p>
        </p:txBody>
      </p:sp>
      <p:sp>
        <p:nvSpPr>
          <p:cNvPr id="3077" name="Rectangle 5"/>
          <p:cNvSpPr>
            <a:spLocks noGrp="1" noChangeArrowheads="1"/>
          </p:cNvSpPr>
          <p:nvPr>
            <p:ph type="ftr" sz="quarter" idx="3"/>
          </p:nvPr>
        </p:nvSpPr>
        <p:spPr>
          <a:xfrm>
            <a:off x="3124200" y="6537325"/>
            <a:ext cx="2895600" cy="244475"/>
          </a:xfrm>
          <a:prstGeom prst="rect">
            <a:avLst/>
          </a:prstGeom>
        </p:spPr>
        <p:txBody>
          <a:bodyPr/>
          <a:lstStyle>
            <a:lvl1pPr algn="ctr">
              <a:defRPr sz="1000" b="0" i="0">
                <a:solidFill>
                  <a:srgbClr val="000000"/>
                </a:solidFill>
              </a:defRPr>
            </a:lvl1pPr>
          </a:lstStyle>
          <a:p>
            <a:endParaRPr lang="en-US" altLang="zh-CN"/>
          </a:p>
        </p:txBody>
      </p:sp>
      <p:sp>
        <p:nvSpPr>
          <p:cNvPr id="3078" name="Rectangle 6"/>
          <p:cNvSpPr>
            <a:spLocks noGrp="1" noChangeArrowheads="1"/>
          </p:cNvSpPr>
          <p:nvPr>
            <p:ph type="sldNum" sz="quarter" idx="4"/>
          </p:nvPr>
        </p:nvSpPr>
        <p:spPr>
          <a:xfrm>
            <a:off x="6629400" y="6553200"/>
            <a:ext cx="2133600" cy="244475"/>
          </a:xfrm>
        </p:spPr>
        <p:txBody>
          <a:bodyPr/>
          <a:lstStyle>
            <a:lvl1pPr algn="r">
              <a:defRPr>
                <a:latin typeface="Arial" charset="0"/>
              </a:defRPr>
            </a:lvl1pPr>
          </a:lstStyle>
          <a:p>
            <a:fld id="{B3CE555E-B87D-4004-8AF0-8813A8D703B9}" type="slidenum">
              <a:rPr lang="en-US" altLang="zh-CN"/>
              <a:pPr/>
              <a:t>‹#›</a:t>
            </a:fld>
            <a:endParaRPr lang="en-US" altLang="zh-CN"/>
          </a:p>
        </p:txBody>
      </p:sp>
      <p:sp>
        <p:nvSpPr>
          <p:cNvPr id="3096" name="Rectangle 24"/>
          <p:cNvSpPr>
            <a:spLocks noChangeArrowheads="1"/>
          </p:cNvSpPr>
          <p:nvPr/>
        </p:nvSpPr>
        <p:spPr bwMode="auto">
          <a:xfrm>
            <a:off x="373063" y="942975"/>
            <a:ext cx="8405812" cy="5133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1" name="Line 29"/>
          <p:cNvSpPr>
            <a:spLocks noChangeShapeType="1"/>
          </p:cNvSpPr>
          <p:nvPr/>
        </p:nvSpPr>
        <p:spPr bwMode="auto">
          <a:xfrm>
            <a:off x="381000" y="3068960"/>
            <a:ext cx="4876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3106" name="Picture 34" descr="04_icon_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0388" y="2238375"/>
            <a:ext cx="1420812" cy="1420813"/>
          </a:xfrm>
          <a:prstGeom prst="rect">
            <a:avLst/>
          </a:prstGeom>
          <a:noFill/>
          <a:extLst>
            <a:ext uri="{909E8E84-426E-40DD-AFC4-6F175D3DCCD1}">
              <a14:hiddenFill xmlns:a14="http://schemas.microsoft.com/office/drawing/2010/main">
                <a:solidFill>
                  <a:srgbClr val="FFFFFF"/>
                </a:solidFill>
              </a14:hiddenFill>
            </a:ext>
          </a:extLst>
        </p:spPr>
      </p:pic>
      <p:sp>
        <p:nvSpPr>
          <p:cNvPr id="3074" name="Rectangle 2"/>
          <p:cNvSpPr>
            <a:spLocks noGrp="1" noChangeArrowheads="1"/>
          </p:cNvSpPr>
          <p:nvPr>
            <p:ph type="ctrTitle"/>
          </p:nvPr>
        </p:nvSpPr>
        <p:spPr bwMode="gray">
          <a:xfrm>
            <a:off x="251520" y="2636912"/>
            <a:ext cx="4648200" cy="863327"/>
          </a:xfrm>
        </p:spPr>
        <p:txBody>
          <a:bodyPr/>
          <a:lstStyle>
            <a:lvl1pPr algn="l">
              <a:defRPr sz="4000">
                <a:solidFill>
                  <a:schemeClr val="tx1"/>
                </a:solidFill>
              </a:defRPr>
            </a:lvl1pPr>
          </a:lstStyle>
          <a:p>
            <a:pPr lvl="0"/>
            <a:r>
              <a:rPr lang="zh-CN" altLang="en-US" noProof="0" dirty="0"/>
              <a:t>单击此处编辑母版标题样式</a:t>
            </a:r>
            <a:endParaRPr lang="en-US" altLang="zh-CN"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r>
              <a:rPr lang="en-US" altLang="zh-CN"/>
              <a:t>www.themegallery.com</a:t>
            </a:r>
          </a:p>
        </p:txBody>
      </p:sp>
      <p:sp>
        <p:nvSpPr>
          <p:cNvPr id="5" name="页脚占位符 4"/>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6" name="灯片编号占位符 5"/>
          <p:cNvSpPr>
            <a:spLocks noGrp="1"/>
          </p:cNvSpPr>
          <p:nvPr>
            <p:ph type="sldNum" sz="quarter" idx="12"/>
          </p:nvPr>
        </p:nvSpPr>
        <p:spPr/>
        <p:txBody>
          <a:bodyPr/>
          <a:lstStyle>
            <a:lvl1pPr>
              <a:defRPr/>
            </a:lvl1pPr>
          </a:lstStyle>
          <a:p>
            <a:fld id="{2D8089EC-7040-48CF-B490-2E4AD3B38AFE}" type="slidenum">
              <a:rPr lang="en-US" altLang="zh-CN"/>
              <a:pPr/>
              <a:t>‹#›</a:t>
            </a:fld>
            <a:endParaRPr lang="en-US" altLang="zh-CN"/>
          </a:p>
        </p:txBody>
      </p:sp>
    </p:spTree>
    <p:extLst>
      <p:ext uri="{BB962C8B-B14F-4D97-AF65-F5344CB8AC3E}">
        <p14:creationId xmlns:p14="http://schemas.microsoft.com/office/powerpoint/2010/main" val="3774585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43700" y="206375"/>
            <a:ext cx="2171700" cy="60229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228600" y="206375"/>
            <a:ext cx="6362700" cy="602297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r>
              <a:rPr lang="en-US" altLang="zh-CN"/>
              <a:t>www.themegallery.com</a:t>
            </a:r>
          </a:p>
        </p:txBody>
      </p:sp>
      <p:sp>
        <p:nvSpPr>
          <p:cNvPr id="5" name="页脚占位符 4"/>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6" name="灯片编号占位符 5"/>
          <p:cNvSpPr>
            <a:spLocks noGrp="1"/>
          </p:cNvSpPr>
          <p:nvPr>
            <p:ph type="sldNum" sz="quarter" idx="12"/>
          </p:nvPr>
        </p:nvSpPr>
        <p:spPr/>
        <p:txBody>
          <a:bodyPr/>
          <a:lstStyle>
            <a:lvl1pPr>
              <a:defRPr/>
            </a:lvl1pPr>
          </a:lstStyle>
          <a:p>
            <a:fld id="{52C6C1B9-E7F8-431C-AA28-CB0C5E866F0A}" type="slidenum">
              <a:rPr lang="en-US" altLang="zh-CN"/>
              <a:pPr/>
              <a:t>‹#›</a:t>
            </a:fld>
            <a:endParaRPr lang="en-US" altLang="zh-CN"/>
          </a:p>
        </p:txBody>
      </p:sp>
    </p:spTree>
    <p:extLst>
      <p:ext uri="{BB962C8B-B14F-4D97-AF65-F5344CB8AC3E}">
        <p14:creationId xmlns:p14="http://schemas.microsoft.com/office/powerpoint/2010/main" val="2261896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28600" y="206375"/>
            <a:ext cx="8686800" cy="563563"/>
          </a:xfrm>
        </p:spPr>
        <p:txBody>
          <a:bodyPr/>
          <a:lstStyle/>
          <a:p>
            <a:r>
              <a:rPr lang="zh-CN" altLang="en-US"/>
              <a:t>单击此处编辑母版标题样式</a:t>
            </a:r>
          </a:p>
        </p:txBody>
      </p:sp>
      <p:sp>
        <p:nvSpPr>
          <p:cNvPr id="3" name="表格占位符 2"/>
          <p:cNvSpPr>
            <a:spLocks noGrp="1"/>
          </p:cNvSpPr>
          <p:nvPr>
            <p:ph type="tbl" idx="1"/>
          </p:nvPr>
        </p:nvSpPr>
        <p:spPr>
          <a:xfrm>
            <a:off x="457200" y="1295400"/>
            <a:ext cx="8229600" cy="4933950"/>
          </a:xfrm>
        </p:spPr>
        <p:txBody>
          <a:bodyPr/>
          <a:lstStyle/>
          <a:p>
            <a:r>
              <a:rPr lang="zh-CN" altLang="en-US"/>
              <a:t>单击图标添加表格</a:t>
            </a:r>
          </a:p>
        </p:txBody>
      </p:sp>
      <p:sp>
        <p:nvSpPr>
          <p:cNvPr id="6" name="灯片编号占位符 5"/>
          <p:cNvSpPr>
            <a:spLocks noGrp="1"/>
          </p:cNvSpPr>
          <p:nvPr>
            <p:ph type="sldNum" sz="quarter" idx="12"/>
          </p:nvPr>
        </p:nvSpPr>
        <p:spPr>
          <a:xfrm>
            <a:off x="381000" y="6305550"/>
            <a:ext cx="2133600" cy="244475"/>
          </a:xfrm>
        </p:spPr>
        <p:txBody>
          <a:bodyPr/>
          <a:lstStyle>
            <a:lvl1pPr>
              <a:defRPr/>
            </a:lvl1pPr>
          </a:lstStyle>
          <a:p>
            <a:fld id="{9D9585DA-EC6C-4632-898F-3DEE13E11B52}"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a:t>武汉工程科技学院</a:t>
            </a:r>
            <a:endParaRPr lang="en-US" altLang="zh-CN" dirty="0"/>
          </a:p>
        </p:txBody>
      </p:sp>
    </p:spTree>
    <p:extLst>
      <p:ext uri="{BB962C8B-B14F-4D97-AF65-F5344CB8AC3E}">
        <p14:creationId xmlns:p14="http://schemas.microsoft.com/office/powerpoint/2010/main" val="83033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2"/>
          </p:nvPr>
        </p:nvSpPr>
        <p:spPr/>
        <p:txBody>
          <a:bodyPr/>
          <a:lstStyle>
            <a:lvl1pPr>
              <a:defRPr/>
            </a:lvl1pPr>
          </a:lstStyle>
          <a:p>
            <a:fld id="{78C39E83-5578-4184-9B89-54CC366603C8}"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a:t>武汉工程科技学院</a:t>
            </a:r>
            <a:endParaRPr lang="en-US" altLang="zh-CN" dirty="0"/>
          </a:p>
        </p:txBody>
      </p:sp>
    </p:spTree>
    <p:extLst>
      <p:ext uri="{BB962C8B-B14F-4D97-AF65-F5344CB8AC3E}">
        <p14:creationId xmlns:p14="http://schemas.microsoft.com/office/powerpoint/2010/main" val="2442465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6" name="灯片编号占位符 5"/>
          <p:cNvSpPr>
            <a:spLocks noGrp="1"/>
          </p:cNvSpPr>
          <p:nvPr>
            <p:ph type="sldNum" sz="quarter" idx="12"/>
          </p:nvPr>
        </p:nvSpPr>
        <p:spPr/>
        <p:txBody>
          <a:bodyPr/>
          <a:lstStyle>
            <a:lvl1pPr>
              <a:defRPr/>
            </a:lvl1pPr>
          </a:lstStyle>
          <a:p>
            <a:fld id="{461598F3-72A1-4434-BF19-E562B27F6B8C}"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a:t>武汉工程科技学院</a:t>
            </a:r>
            <a:endParaRPr lang="en-US" altLang="zh-CN" dirty="0"/>
          </a:p>
        </p:txBody>
      </p:sp>
    </p:spTree>
    <p:extLst>
      <p:ext uri="{BB962C8B-B14F-4D97-AF65-F5344CB8AC3E}">
        <p14:creationId xmlns:p14="http://schemas.microsoft.com/office/powerpoint/2010/main" val="3627286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95400"/>
            <a:ext cx="4038600" cy="4933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95400"/>
            <a:ext cx="4038600" cy="4933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6"/>
          <p:cNvSpPr>
            <a:spLocks noGrp="1"/>
          </p:cNvSpPr>
          <p:nvPr>
            <p:ph type="sldNum" sz="quarter" idx="12"/>
          </p:nvPr>
        </p:nvSpPr>
        <p:spPr/>
        <p:txBody>
          <a:bodyPr/>
          <a:lstStyle>
            <a:lvl1pPr>
              <a:defRPr/>
            </a:lvl1pPr>
          </a:lstStyle>
          <a:p>
            <a:fld id="{8D9B4BA6-0946-4212-96F1-398A76B3EB7F}" type="slidenum">
              <a:rPr lang="en-US" altLang="zh-CN"/>
              <a:pPr/>
              <a:t>‹#›</a:t>
            </a:fld>
            <a:endParaRPr lang="en-US" altLang="zh-CN"/>
          </a:p>
        </p:txBody>
      </p:sp>
      <p:sp>
        <p:nvSpPr>
          <p:cNvPr id="8" name="Rectangle 4"/>
          <p:cNvSpPr>
            <a:spLocks noGrp="1" noChangeArrowheads="1"/>
          </p:cNvSpPr>
          <p:nvPr>
            <p:ph type="dt" sz="half" idx="13"/>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a:t>武汉工程科技学院</a:t>
            </a:r>
            <a:endParaRPr lang="en-US" altLang="zh-CN" dirty="0"/>
          </a:p>
        </p:txBody>
      </p:sp>
    </p:spTree>
    <p:extLst>
      <p:ext uri="{BB962C8B-B14F-4D97-AF65-F5344CB8AC3E}">
        <p14:creationId xmlns:p14="http://schemas.microsoft.com/office/powerpoint/2010/main" val="2476886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r>
              <a:rPr lang="en-US" altLang="zh-CN"/>
              <a:t>www.themegallery.com</a:t>
            </a:r>
          </a:p>
        </p:txBody>
      </p:sp>
      <p:sp>
        <p:nvSpPr>
          <p:cNvPr id="8" name="页脚占位符 7"/>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9" name="灯片编号占位符 8"/>
          <p:cNvSpPr>
            <a:spLocks noGrp="1"/>
          </p:cNvSpPr>
          <p:nvPr>
            <p:ph type="sldNum" sz="quarter" idx="12"/>
          </p:nvPr>
        </p:nvSpPr>
        <p:spPr/>
        <p:txBody>
          <a:bodyPr/>
          <a:lstStyle>
            <a:lvl1pPr>
              <a:defRPr/>
            </a:lvl1pPr>
          </a:lstStyle>
          <a:p>
            <a:fld id="{67EDEDC0-8DD5-44F3-91B6-937BEACAB5DB}" type="slidenum">
              <a:rPr lang="en-US" altLang="zh-CN"/>
              <a:pPr/>
              <a:t>‹#›</a:t>
            </a:fld>
            <a:endParaRPr lang="en-US" altLang="zh-CN"/>
          </a:p>
        </p:txBody>
      </p:sp>
    </p:spTree>
    <p:extLst>
      <p:ext uri="{BB962C8B-B14F-4D97-AF65-F5344CB8AC3E}">
        <p14:creationId xmlns:p14="http://schemas.microsoft.com/office/powerpoint/2010/main" val="2977167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r>
              <a:rPr lang="en-US" altLang="zh-CN"/>
              <a:t>www.themegallery.com</a:t>
            </a:r>
          </a:p>
        </p:txBody>
      </p:sp>
      <p:sp>
        <p:nvSpPr>
          <p:cNvPr id="4" name="页脚占位符 3"/>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5" name="灯片编号占位符 4"/>
          <p:cNvSpPr>
            <a:spLocks noGrp="1"/>
          </p:cNvSpPr>
          <p:nvPr>
            <p:ph type="sldNum" sz="quarter" idx="12"/>
          </p:nvPr>
        </p:nvSpPr>
        <p:spPr/>
        <p:txBody>
          <a:bodyPr/>
          <a:lstStyle>
            <a:lvl1pPr>
              <a:defRPr/>
            </a:lvl1pPr>
          </a:lstStyle>
          <a:p>
            <a:fld id="{BFAD10EB-374C-499E-B2BD-26889DB56BCD}" type="slidenum">
              <a:rPr lang="en-US" altLang="zh-CN"/>
              <a:pPr/>
              <a:t>‹#›</a:t>
            </a:fld>
            <a:endParaRPr lang="en-US" altLang="zh-CN"/>
          </a:p>
        </p:txBody>
      </p:sp>
    </p:spTree>
    <p:extLst>
      <p:ext uri="{BB962C8B-B14F-4D97-AF65-F5344CB8AC3E}">
        <p14:creationId xmlns:p14="http://schemas.microsoft.com/office/powerpoint/2010/main" val="3471858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en-US" altLang="zh-CN"/>
              <a:t>www.themegallery.com</a:t>
            </a:r>
          </a:p>
        </p:txBody>
      </p:sp>
      <p:sp>
        <p:nvSpPr>
          <p:cNvPr id="3" name="页脚占位符 2"/>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4" name="灯片编号占位符 3"/>
          <p:cNvSpPr>
            <a:spLocks noGrp="1"/>
          </p:cNvSpPr>
          <p:nvPr>
            <p:ph type="sldNum" sz="quarter" idx="12"/>
          </p:nvPr>
        </p:nvSpPr>
        <p:spPr/>
        <p:txBody>
          <a:bodyPr/>
          <a:lstStyle>
            <a:lvl1pPr>
              <a:defRPr/>
            </a:lvl1pPr>
          </a:lstStyle>
          <a:p>
            <a:fld id="{0C5D6E3C-114E-4165-8A4C-A5C18FB23B14}" type="slidenum">
              <a:rPr lang="en-US" altLang="zh-CN"/>
              <a:pPr/>
              <a:t>‹#›</a:t>
            </a:fld>
            <a:endParaRPr lang="en-US" altLang="zh-CN"/>
          </a:p>
        </p:txBody>
      </p:sp>
    </p:spTree>
    <p:extLst>
      <p:ext uri="{BB962C8B-B14F-4D97-AF65-F5344CB8AC3E}">
        <p14:creationId xmlns:p14="http://schemas.microsoft.com/office/powerpoint/2010/main" val="468642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r>
              <a:rPr lang="en-US" altLang="zh-CN"/>
              <a:t>www.themegallery.com</a:t>
            </a:r>
          </a:p>
        </p:txBody>
      </p:sp>
      <p:sp>
        <p:nvSpPr>
          <p:cNvPr id="6" name="页脚占位符 5"/>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7" name="灯片编号占位符 6"/>
          <p:cNvSpPr>
            <a:spLocks noGrp="1"/>
          </p:cNvSpPr>
          <p:nvPr>
            <p:ph type="sldNum" sz="quarter" idx="12"/>
          </p:nvPr>
        </p:nvSpPr>
        <p:spPr/>
        <p:txBody>
          <a:bodyPr/>
          <a:lstStyle>
            <a:lvl1pPr>
              <a:defRPr/>
            </a:lvl1pPr>
          </a:lstStyle>
          <a:p>
            <a:fld id="{17C3E1D9-AEEC-477B-B730-A547F9AB12CE}" type="slidenum">
              <a:rPr lang="en-US" altLang="zh-CN"/>
              <a:pPr/>
              <a:t>‹#›</a:t>
            </a:fld>
            <a:endParaRPr lang="en-US" altLang="zh-CN"/>
          </a:p>
        </p:txBody>
      </p:sp>
    </p:spTree>
    <p:extLst>
      <p:ext uri="{BB962C8B-B14F-4D97-AF65-F5344CB8AC3E}">
        <p14:creationId xmlns:p14="http://schemas.microsoft.com/office/powerpoint/2010/main" val="121019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r>
              <a:rPr lang="en-US" altLang="zh-CN"/>
              <a:t>www.themegallery.com</a:t>
            </a:r>
          </a:p>
        </p:txBody>
      </p:sp>
      <p:sp>
        <p:nvSpPr>
          <p:cNvPr id="6" name="页脚占位符 5"/>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7" name="灯片编号占位符 6"/>
          <p:cNvSpPr>
            <a:spLocks noGrp="1"/>
          </p:cNvSpPr>
          <p:nvPr>
            <p:ph type="sldNum" sz="quarter" idx="12"/>
          </p:nvPr>
        </p:nvSpPr>
        <p:spPr/>
        <p:txBody>
          <a:bodyPr/>
          <a:lstStyle>
            <a:lvl1pPr>
              <a:defRPr/>
            </a:lvl1pPr>
          </a:lstStyle>
          <a:p>
            <a:fld id="{349DAF77-CFB0-4422-9334-57D135D2C729}" type="slidenum">
              <a:rPr lang="en-US" altLang="zh-CN"/>
              <a:pPr/>
              <a:t>‹#›</a:t>
            </a:fld>
            <a:endParaRPr lang="en-US" altLang="zh-CN"/>
          </a:p>
        </p:txBody>
      </p:sp>
    </p:spTree>
    <p:extLst>
      <p:ext uri="{BB962C8B-B14F-4D97-AF65-F5344CB8AC3E}">
        <p14:creationId xmlns:p14="http://schemas.microsoft.com/office/powerpoint/2010/main" val="1276374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gradFill rotWithShape="0">
          <a:gsLst>
            <a:gs pos="0">
              <a:schemeClr val="folHlink"/>
            </a:gs>
            <a:gs pos="100000">
              <a:schemeClr val="folHlink">
                <a:gamma/>
                <a:tint val="0"/>
                <a:invGamma/>
              </a:schemeClr>
            </a:gs>
          </a:gsLst>
          <a:lin ang="5400000" scaled="1"/>
        </a:gradFill>
        <a:effectLst/>
      </p:bgPr>
    </p:bg>
    <p:spTree>
      <p:nvGrpSpPr>
        <p:cNvPr id="1" name=""/>
        <p:cNvGrpSpPr/>
        <p:nvPr/>
      </p:nvGrpSpPr>
      <p:grpSpPr>
        <a:xfrm>
          <a:off x="0" y="0"/>
          <a:ext cx="0" cy="0"/>
          <a:chOff x="0" y="0"/>
          <a:chExt cx="0" cy="0"/>
        </a:xfrm>
      </p:grpSpPr>
      <p:sp>
        <p:nvSpPr>
          <p:cNvPr id="1077" name="Rectangle 53"/>
          <p:cNvSpPr>
            <a:spLocks noChangeArrowheads="1"/>
          </p:cNvSpPr>
          <p:nvPr/>
        </p:nvSpPr>
        <p:spPr bwMode="auto">
          <a:xfrm>
            <a:off x="228600" y="762000"/>
            <a:ext cx="8686800" cy="584835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084" name="Picture 60" descr="04_back_b"/>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57750" y="762000"/>
            <a:ext cx="4057650" cy="5834063"/>
          </a:xfrm>
          <a:prstGeom prst="rect">
            <a:avLst/>
          </a:prstGeom>
          <a:noFill/>
          <a:extLst>
            <a:ext uri="{909E8E84-426E-40DD-AFC4-6F175D3DCCD1}">
              <a14:hiddenFill xmlns:a14="http://schemas.microsoft.com/office/drawing/2010/main">
                <a:solidFill>
                  <a:srgbClr val="FFFFFF"/>
                </a:solidFill>
              </a14:hiddenFill>
            </a:ext>
          </a:extLst>
        </p:spPr>
      </p:pic>
      <p:sp>
        <p:nvSpPr>
          <p:cNvPr id="1079" name="Rectangle 55"/>
          <p:cNvSpPr>
            <a:spLocks noChangeArrowheads="1"/>
          </p:cNvSpPr>
          <p:nvPr/>
        </p:nvSpPr>
        <p:spPr bwMode="white">
          <a:xfrm>
            <a:off x="5715000" y="6591300"/>
            <a:ext cx="3009900" cy="1143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295400"/>
            <a:ext cx="8229600" cy="49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1028" name="Rectangle 4"/>
          <p:cNvSpPr>
            <a:spLocks noGrp="1" noChangeArrowheads="1"/>
          </p:cNvSpPr>
          <p:nvPr>
            <p:ph type="dt" sz="half" idx="2"/>
          </p:nvPr>
        </p:nvSpPr>
        <p:spPr bwMode="gray">
          <a:xfrm>
            <a:off x="5638800" y="6453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solidFill>
                  <a:srgbClr val="5F5F5F"/>
                </a:solidFill>
                <a:latin typeface="+mn-lt"/>
                <a:ea typeface="宋体" charset="-122"/>
              </a:defRPr>
            </a:lvl1pPr>
          </a:lstStyle>
          <a:p>
            <a:r>
              <a:rPr lang="zh-CN" altLang="en-US" dirty="0"/>
              <a:t>武汉工程科技学院</a:t>
            </a:r>
            <a:endParaRPr lang="en-US" altLang="zh-CN" dirty="0"/>
          </a:p>
        </p:txBody>
      </p:sp>
      <p:sp>
        <p:nvSpPr>
          <p:cNvPr id="1030" name="Rectangle 6"/>
          <p:cNvSpPr>
            <a:spLocks noGrp="1" noChangeArrowheads="1"/>
          </p:cNvSpPr>
          <p:nvPr>
            <p:ph type="sldNum" sz="quarter" idx="4"/>
          </p:nvPr>
        </p:nvSpPr>
        <p:spPr bwMode="gray">
          <a:xfrm>
            <a:off x="381000" y="630555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solidFill>
                  <a:srgbClr val="000000"/>
                </a:solidFill>
                <a:latin typeface="+mn-lt"/>
                <a:ea typeface="宋体" charset="-122"/>
              </a:defRPr>
            </a:lvl1pPr>
          </a:lstStyle>
          <a:p>
            <a:fld id="{2238B497-F231-4F3A-B3A6-E52D28EE6B47}" type="slidenum">
              <a:rPr lang="en-US" altLang="zh-CN"/>
              <a:pPr/>
              <a:t>‹#›</a:t>
            </a:fld>
            <a:endParaRPr lang="en-US" altLang="zh-CN"/>
          </a:p>
        </p:txBody>
      </p:sp>
      <p:sp>
        <p:nvSpPr>
          <p:cNvPr id="1026" name="Rectangle 2"/>
          <p:cNvSpPr>
            <a:spLocks noGrp="1" noChangeArrowheads="1"/>
          </p:cNvSpPr>
          <p:nvPr>
            <p:ph type="title"/>
          </p:nvPr>
        </p:nvSpPr>
        <p:spPr bwMode="black">
          <a:xfrm>
            <a:off x="228600" y="206375"/>
            <a:ext cx="86868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pic>
        <p:nvPicPr>
          <p:cNvPr id="1087" name="Picture 63" descr="04_icon_f"/>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1000" y="152400"/>
            <a:ext cx="1066800" cy="10668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ctr" rtl="0" eaLnBrk="1" fontAlgn="base" hangingPunct="1">
        <a:spcBef>
          <a:spcPct val="0"/>
        </a:spcBef>
        <a:spcAft>
          <a:spcPct val="0"/>
        </a:spcAft>
        <a:defRPr sz="2800" b="1">
          <a:solidFill>
            <a:schemeClr val="bg1"/>
          </a:solidFill>
          <a:latin typeface="Verdana" pitchFamily="34" charset="0"/>
        </a:defRPr>
      </a:lvl2pPr>
      <a:lvl3pPr algn="ctr" rtl="0" eaLnBrk="1" fontAlgn="base" hangingPunct="1">
        <a:spcBef>
          <a:spcPct val="0"/>
        </a:spcBef>
        <a:spcAft>
          <a:spcPct val="0"/>
        </a:spcAft>
        <a:defRPr sz="2800" b="1">
          <a:solidFill>
            <a:schemeClr val="bg1"/>
          </a:solidFill>
          <a:latin typeface="Verdana" pitchFamily="34" charset="0"/>
        </a:defRPr>
      </a:lvl3pPr>
      <a:lvl4pPr algn="ctr" rtl="0" eaLnBrk="1" fontAlgn="base" hangingPunct="1">
        <a:spcBef>
          <a:spcPct val="0"/>
        </a:spcBef>
        <a:spcAft>
          <a:spcPct val="0"/>
        </a:spcAft>
        <a:defRPr sz="2800" b="1">
          <a:solidFill>
            <a:schemeClr val="bg1"/>
          </a:solidFill>
          <a:latin typeface="Verdana" pitchFamily="34" charset="0"/>
        </a:defRPr>
      </a:lvl4pPr>
      <a:lvl5pPr algn="ctr" rtl="0" eaLnBrk="1" fontAlgn="base" hangingPunct="1">
        <a:spcBef>
          <a:spcPct val="0"/>
        </a:spcBef>
        <a:spcAft>
          <a:spcPct val="0"/>
        </a:spcAft>
        <a:defRPr sz="2800" b="1">
          <a:solidFill>
            <a:schemeClr val="bg1"/>
          </a:solidFill>
          <a:latin typeface="Verdana" pitchFamily="34" charset="0"/>
        </a:defRPr>
      </a:lvl5pPr>
      <a:lvl6pPr marL="457200" algn="ctr" rtl="0" eaLnBrk="1" fontAlgn="base" hangingPunct="1">
        <a:spcBef>
          <a:spcPct val="0"/>
        </a:spcBef>
        <a:spcAft>
          <a:spcPct val="0"/>
        </a:spcAft>
        <a:defRPr sz="2800" b="1">
          <a:solidFill>
            <a:schemeClr val="bg1"/>
          </a:solidFill>
          <a:latin typeface="Verdana" pitchFamily="34" charset="0"/>
        </a:defRPr>
      </a:lvl6pPr>
      <a:lvl7pPr marL="914400" algn="ctr" rtl="0" eaLnBrk="1" fontAlgn="base" hangingPunct="1">
        <a:spcBef>
          <a:spcPct val="0"/>
        </a:spcBef>
        <a:spcAft>
          <a:spcPct val="0"/>
        </a:spcAft>
        <a:defRPr sz="2800" b="1">
          <a:solidFill>
            <a:schemeClr val="bg1"/>
          </a:solidFill>
          <a:latin typeface="Verdana" pitchFamily="34" charset="0"/>
        </a:defRPr>
      </a:lvl7pPr>
      <a:lvl8pPr marL="1371600" algn="ctr" rtl="0" eaLnBrk="1" fontAlgn="base" hangingPunct="1">
        <a:spcBef>
          <a:spcPct val="0"/>
        </a:spcBef>
        <a:spcAft>
          <a:spcPct val="0"/>
        </a:spcAft>
        <a:defRPr sz="2800" b="1">
          <a:solidFill>
            <a:schemeClr val="bg1"/>
          </a:solidFill>
          <a:latin typeface="Verdana" pitchFamily="34" charset="0"/>
        </a:defRPr>
      </a:lvl8pPr>
      <a:lvl9pPr marL="1828800" algn="ctr" rtl="0" eaLnBrk="1" fontAlgn="base" hangingPunct="1">
        <a:spcBef>
          <a:spcPct val="0"/>
        </a:spcBef>
        <a:spcAft>
          <a:spcPct val="0"/>
        </a:spcAft>
        <a:defRPr sz="28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accent1"/>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20.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4"/>
          <p:cNvSpPr>
            <a:spLocks noGrp="1" noChangeArrowheads="1"/>
          </p:cNvSpPr>
          <p:nvPr>
            <p:ph type="ctrTitle"/>
          </p:nvPr>
        </p:nvSpPr>
        <p:spPr>
          <a:xfrm>
            <a:off x="251520" y="2219152"/>
            <a:ext cx="5140548" cy="993824"/>
          </a:xfrm>
        </p:spPr>
        <p:txBody>
          <a:bodyPr/>
          <a:lstStyle/>
          <a:p>
            <a:pPr algn="ctr"/>
            <a:br>
              <a:rPr lang="en-US" altLang="zh-CN" sz="3600" dirty="0"/>
            </a:br>
            <a:r>
              <a:rPr lang="zh-CN" altLang="zh-CN" sz="3600" dirty="0"/>
              <a:t>第</a:t>
            </a:r>
            <a:r>
              <a:rPr lang="en-US" altLang="zh-CN" sz="3600" dirty="0"/>
              <a:t>6</a:t>
            </a:r>
            <a:r>
              <a:rPr lang="zh-CN" altLang="zh-CN" sz="3600" dirty="0"/>
              <a:t>章 关系数据库标准语言</a:t>
            </a:r>
            <a:r>
              <a:rPr lang="en-US" altLang="zh-CN" sz="3600" dirty="0"/>
              <a:t>SQL</a:t>
            </a:r>
            <a:br>
              <a:rPr lang="zh-CN" altLang="zh-CN" sz="3600" dirty="0"/>
            </a:br>
            <a:br>
              <a:rPr lang="zh-CN" altLang="zh-CN" sz="3600" dirty="0"/>
            </a:br>
            <a:endParaRPr lang="en-US" altLang="zh-CN" sz="3600" dirty="0">
              <a:ea typeface="宋体" charset="-122"/>
            </a:endParaRPr>
          </a:p>
        </p:txBody>
      </p:sp>
      <p:sp>
        <p:nvSpPr>
          <p:cNvPr id="100358" name="Text Box 6"/>
          <p:cNvSpPr txBox="1">
            <a:spLocks noChangeArrowheads="1"/>
          </p:cNvSpPr>
          <p:nvPr/>
        </p:nvSpPr>
        <p:spPr bwMode="gray">
          <a:xfrm>
            <a:off x="292100" y="375047"/>
            <a:ext cx="329207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800" b="1" dirty="0">
                <a:solidFill>
                  <a:schemeClr val="bg1"/>
                </a:solidFill>
                <a:ea typeface="宋体" charset="-122"/>
              </a:rPr>
              <a:t>数据库原理及应用</a:t>
            </a:r>
            <a:endParaRPr lang="en-US" altLang="zh-CN" sz="2800" b="1" dirty="0">
              <a:solidFill>
                <a:schemeClr val="bg1"/>
              </a:solidFill>
              <a:ea typeface="宋体" charset="-122"/>
            </a:endParaRPr>
          </a:p>
        </p:txBody>
      </p:sp>
      <p:sp>
        <p:nvSpPr>
          <p:cNvPr id="2" name="副标题 1"/>
          <p:cNvSpPr>
            <a:spLocks noGrp="1"/>
          </p:cNvSpPr>
          <p:nvPr>
            <p:ph type="subTitle" idx="1"/>
          </p:nvPr>
        </p:nvSpPr>
        <p:spPr>
          <a:xfrm>
            <a:off x="327571" y="5589240"/>
            <a:ext cx="4320480" cy="457200"/>
          </a:xfrm>
        </p:spPr>
        <p:txBody>
          <a:bodyPr/>
          <a:lstStyle/>
          <a:p>
            <a:r>
              <a:rPr lang="zh-CN" altLang="en-US" sz="1800" dirty="0"/>
              <a:t>任课教师：</a:t>
            </a:r>
            <a:endParaRPr lang="en-US" altLang="zh-CN" sz="1800" dirty="0"/>
          </a:p>
        </p:txBody>
      </p:sp>
    </p:spTree>
  </p:cSld>
  <p:clrMapOvr>
    <a:masterClrMapping/>
  </p:clrMapOvr>
  <p:transition spd="slow">
    <p:push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a:xfrm>
                <a:off x="395536" y="980728"/>
                <a:ext cx="8424936" cy="5616624"/>
              </a:xfrm>
            </p:spPr>
            <p:txBody>
              <a:bodyPr/>
              <a:lstStyle/>
              <a:p>
                <a:pPr lvl="0"/>
                <a:r>
                  <a:rPr lang="en-US" altLang="zh-CN" sz="2400" dirty="0"/>
                  <a:t>1.</a:t>
                </a:r>
                <a:r>
                  <a:rPr lang="zh-CN" altLang="zh-CN" sz="2400" dirty="0"/>
                  <a:t>比较大小</a:t>
                </a:r>
              </a:p>
              <a:p>
                <a:pPr marL="0" indent="0">
                  <a:buNone/>
                </a:pPr>
                <a:r>
                  <a:rPr lang="en-US" altLang="zh-CN" sz="2400" dirty="0"/>
                  <a:t>    </a:t>
                </a:r>
                <a:r>
                  <a:rPr lang="zh-CN" altLang="zh-CN" sz="2400" dirty="0"/>
                  <a:t>比较大小的运算符一般包括：</a:t>
                </a:r>
                <a:r>
                  <a:rPr lang="en-US" altLang="zh-CN" sz="2400" dirty="0"/>
                  <a:t>&gt;=</a:t>
                </a:r>
                <a:r>
                  <a:rPr lang="zh-CN" altLang="zh-CN" sz="2400" dirty="0"/>
                  <a:t>（大于等于），</a:t>
                </a:r>
                <a:r>
                  <a:rPr lang="en-US" altLang="zh-CN" sz="2400" dirty="0"/>
                  <a:t>&lt;=</a:t>
                </a:r>
                <a:r>
                  <a:rPr lang="zh-CN" altLang="zh-CN" sz="2400" dirty="0"/>
                  <a:t>（小于等于），</a:t>
                </a:r>
                <a:r>
                  <a:rPr lang="en-US" altLang="zh-CN" sz="2400" dirty="0"/>
                  <a:t>&lt;</a:t>
                </a:r>
                <a:r>
                  <a:rPr lang="zh-CN" altLang="zh-CN" sz="2400" dirty="0"/>
                  <a:t>（小于），</a:t>
                </a:r>
                <a:r>
                  <a:rPr lang="en-US" altLang="zh-CN" sz="2400" dirty="0"/>
                  <a:t>&gt;</a:t>
                </a:r>
                <a:r>
                  <a:rPr lang="zh-CN" altLang="zh-CN" sz="2400" dirty="0"/>
                  <a:t>（大于），</a:t>
                </a:r>
                <a:r>
                  <a:rPr lang="en-US" altLang="zh-CN" sz="2400" dirty="0"/>
                  <a:t>!=</a:t>
                </a:r>
                <a:r>
                  <a:rPr lang="zh-CN" altLang="zh-CN" sz="2400" dirty="0"/>
                  <a:t>（不等于），</a:t>
                </a:r>
                <a:r>
                  <a:rPr lang="en-US" altLang="zh-CN" sz="2400" dirty="0"/>
                  <a:t>&lt;&gt;</a:t>
                </a:r>
                <a:r>
                  <a:rPr lang="zh-CN" altLang="zh-CN" sz="2400" dirty="0"/>
                  <a:t>（不等于），</a:t>
                </a:r>
                <a:r>
                  <a:rPr lang="en-US" altLang="zh-CN" sz="2400" dirty="0"/>
                  <a:t>!&gt;</a:t>
                </a:r>
                <a:r>
                  <a:rPr lang="zh-CN" altLang="zh-CN" sz="2400" dirty="0"/>
                  <a:t>（不大于），</a:t>
                </a:r>
                <a:r>
                  <a:rPr lang="en-US" altLang="zh-CN" sz="2400" dirty="0"/>
                  <a:t>!&lt;</a:t>
                </a:r>
                <a:r>
                  <a:rPr lang="zh-CN" altLang="zh-CN" sz="2400" dirty="0"/>
                  <a:t>（不小于）及逻辑运算符</a:t>
                </a:r>
                <a:r>
                  <a:rPr lang="en-US" altLang="zh-CN" sz="2400" dirty="0"/>
                  <a:t>NOT</a:t>
                </a:r>
                <a:r>
                  <a:rPr lang="zh-CN" altLang="zh-CN" sz="2400" dirty="0"/>
                  <a:t>。</a:t>
                </a:r>
              </a:p>
              <a:p>
                <a:r>
                  <a:rPr lang="zh-CN" altLang="zh-CN" sz="2400" dirty="0"/>
                  <a:t>【例</a:t>
                </a:r>
                <a:r>
                  <a:rPr lang="en-US" altLang="zh-CN" sz="2400" dirty="0"/>
                  <a:t>6.7</a:t>
                </a:r>
                <a:r>
                  <a:rPr lang="zh-CN" altLang="zh-CN" sz="2400" dirty="0"/>
                  <a:t>】 查询软件工程专业学生的姓名。</a:t>
                </a:r>
              </a:p>
              <a:p>
                <a:pPr marL="0" indent="0">
                  <a:buNone/>
                </a:pPr>
                <a:r>
                  <a:rPr lang="en-US" altLang="zh-CN" sz="2400" dirty="0"/>
                  <a:t>     </a:t>
                </a:r>
                <a14:m>
                  <m:oMath xmlns:m="http://schemas.openxmlformats.org/officeDocument/2006/math">
                    <m:r>
                      <m:rPr>
                        <m:sty m:val="p"/>
                      </m:rPr>
                      <a:rPr lang="en-US" altLang="zh-CN" sz="2400">
                        <a:latin typeface="Cambria Math"/>
                      </a:rPr>
                      <m:t>SELECT</m:t>
                    </m:r>
                    <m:r>
                      <a:rPr lang="en-US" altLang="zh-CN" sz="2400">
                        <a:latin typeface="Cambria Math"/>
                      </a:rPr>
                      <m:t> </m:t>
                    </m:r>
                    <m:r>
                      <m:rPr>
                        <m:sty m:val="p"/>
                      </m:rPr>
                      <a:rPr lang="en-US" altLang="zh-CN" sz="2400">
                        <a:latin typeface="Cambria Math"/>
                      </a:rPr>
                      <m:t>sname</m:t>
                    </m:r>
                    <m:r>
                      <a:rPr lang="en-US" altLang="zh-CN" sz="2400">
                        <a:latin typeface="Cambria Math"/>
                      </a:rPr>
                      <m:t> </m:t>
                    </m:r>
                    <m:r>
                      <m:rPr>
                        <m:sty m:val="p"/>
                      </m:rPr>
                      <a:rPr lang="en-US" altLang="zh-CN" sz="2400">
                        <a:latin typeface="Cambria Math"/>
                      </a:rPr>
                      <m:t>FROM</m:t>
                    </m:r>
                    <m:r>
                      <a:rPr lang="en-US" altLang="zh-CN" sz="2400">
                        <a:latin typeface="Cambria Math"/>
                      </a:rPr>
                      <m:t> </m:t>
                    </m:r>
                    <m:r>
                      <m:rPr>
                        <m:sty m:val="p"/>
                      </m:rPr>
                      <a:rPr lang="en-US" altLang="zh-CN" sz="2400">
                        <a:latin typeface="Cambria Math"/>
                      </a:rPr>
                      <m:t>S</m:t>
                    </m:r>
                    <m:r>
                      <a:rPr lang="en-US" altLang="zh-CN" sz="2400">
                        <a:latin typeface="Cambria Math"/>
                      </a:rPr>
                      <m:t> </m:t>
                    </m:r>
                    <m:r>
                      <m:rPr>
                        <m:sty m:val="p"/>
                      </m:rPr>
                      <a:rPr lang="en-US" altLang="zh-CN" sz="2400">
                        <a:latin typeface="Cambria Math"/>
                      </a:rPr>
                      <m:t>WHERE</m:t>
                    </m:r>
                    <m:r>
                      <a:rPr lang="en-US" altLang="zh-CN" sz="2400">
                        <a:latin typeface="Cambria Math"/>
                      </a:rPr>
                      <m:t> </m:t>
                    </m:r>
                    <m:r>
                      <m:rPr>
                        <m:sty m:val="p"/>
                      </m:rPr>
                      <a:rPr lang="en-US" altLang="zh-CN" sz="2400">
                        <a:latin typeface="Cambria Math"/>
                      </a:rPr>
                      <m:t>specialty</m:t>
                    </m:r>
                    <m:sSup>
                      <m:sSupPr>
                        <m:ctrlPr>
                          <a:rPr lang="zh-CN" altLang="zh-CN" sz="2400" i="1">
                            <a:latin typeface="Cambria Math" panose="02040503050406030204" pitchFamily="18" charset="0"/>
                          </a:rPr>
                        </m:ctrlPr>
                      </m:sSupPr>
                      <m:e>
                        <m:r>
                          <a:rPr lang="en-US" altLang="zh-CN" sz="2400">
                            <a:latin typeface="Cambria Math"/>
                          </a:rPr>
                          <m:t>=</m:t>
                        </m:r>
                      </m:e>
                      <m:sup>
                        <m:r>
                          <a:rPr lang="en-US" altLang="zh-CN" sz="2400" i="1">
                            <a:latin typeface="Cambria Math"/>
                          </a:rPr>
                          <m:t>′</m:t>
                        </m:r>
                      </m:sup>
                    </m:sSup>
                    <m:r>
                      <a:rPr lang="zh-CN" altLang="zh-CN" sz="2400">
                        <a:latin typeface="Cambria Math"/>
                      </a:rPr>
                      <m:t>软件工程</m:t>
                    </m:r>
                    <m:r>
                      <a:rPr lang="en-US" altLang="zh-CN" sz="2400" i="1">
                        <a:latin typeface="Cambria Math"/>
                      </a:rPr>
                      <m:t>′</m:t>
                    </m:r>
                  </m:oMath>
                </a14:m>
                <a:r>
                  <a:rPr lang="en-US" altLang="zh-CN" sz="2400" dirty="0"/>
                  <a:t>;</a:t>
                </a:r>
                <a:endParaRPr lang="zh-CN" altLang="zh-CN" sz="2400" dirty="0"/>
              </a:p>
              <a:p>
                <a:r>
                  <a:rPr lang="zh-CN" altLang="zh-CN" sz="2400" dirty="0"/>
                  <a:t>【例</a:t>
                </a:r>
                <a:r>
                  <a:rPr lang="en-US" altLang="zh-CN" sz="2400" dirty="0"/>
                  <a:t>6.8</a:t>
                </a:r>
                <a:r>
                  <a:rPr lang="zh-CN" altLang="zh-CN" sz="2400" dirty="0"/>
                  <a:t>】 查询所有分数在</a:t>
                </a:r>
                <a:r>
                  <a:rPr lang="en-US" altLang="zh-CN" sz="2400" dirty="0"/>
                  <a:t>85</a:t>
                </a:r>
                <a:r>
                  <a:rPr lang="zh-CN" altLang="zh-CN" sz="2400" dirty="0"/>
                  <a:t>分以下的学生的学号及成绩。</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400">
                          <a:latin typeface="Cambria Math"/>
                        </a:rPr>
                        <m:t>SELECT</m:t>
                      </m:r>
                      <m:r>
                        <a:rPr lang="en-US" altLang="zh-CN" sz="2400">
                          <a:latin typeface="Cambria Math"/>
                        </a:rPr>
                        <m:t> </m:t>
                      </m:r>
                      <m:r>
                        <m:rPr>
                          <m:sty m:val="p"/>
                        </m:rPr>
                        <a:rPr lang="en-US" altLang="zh-CN" sz="2400">
                          <a:latin typeface="Cambria Math"/>
                        </a:rPr>
                        <m:t>sno</m:t>
                      </m:r>
                      <m:r>
                        <a:rPr lang="en-US" altLang="zh-CN" sz="2400">
                          <a:latin typeface="Cambria Math"/>
                        </a:rPr>
                        <m:t>,</m:t>
                      </m:r>
                      <m:r>
                        <m:rPr>
                          <m:sty m:val="p"/>
                        </m:rPr>
                        <a:rPr lang="en-US" altLang="zh-CN" sz="2400">
                          <a:latin typeface="Cambria Math"/>
                        </a:rPr>
                        <m:t>score</m:t>
                      </m:r>
                      <m:r>
                        <a:rPr lang="en-US" altLang="zh-CN" sz="2400">
                          <a:latin typeface="Cambria Math"/>
                        </a:rPr>
                        <m:t> </m:t>
                      </m:r>
                      <m:r>
                        <m:rPr>
                          <m:sty m:val="p"/>
                        </m:rPr>
                        <a:rPr lang="en-US" altLang="zh-CN" sz="2400">
                          <a:latin typeface="Cambria Math"/>
                        </a:rPr>
                        <m:t>FROM</m:t>
                      </m:r>
                      <m:r>
                        <a:rPr lang="en-US" altLang="zh-CN" sz="2400">
                          <a:latin typeface="Cambria Math"/>
                        </a:rPr>
                        <m:t> </m:t>
                      </m:r>
                      <m:r>
                        <m:rPr>
                          <m:sty m:val="p"/>
                        </m:rPr>
                        <a:rPr lang="en-US" altLang="zh-CN" sz="2400">
                          <a:latin typeface="Cambria Math"/>
                        </a:rPr>
                        <m:t>SC</m:t>
                      </m:r>
                      <m:r>
                        <a:rPr lang="en-US" altLang="zh-CN" sz="2400">
                          <a:latin typeface="Cambria Math"/>
                        </a:rPr>
                        <m:t> </m:t>
                      </m:r>
                      <m:r>
                        <m:rPr>
                          <m:sty m:val="p"/>
                        </m:rPr>
                        <a:rPr lang="en-US" altLang="zh-CN" sz="2400">
                          <a:latin typeface="Cambria Math"/>
                        </a:rPr>
                        <m:t>WHERE</m:t>
                      </m:r>
                      <m:r>
                        <a:rPr lang="en-US" altLang="zh-CN" sz="2400">
                          <a:latin typeface="Cambria Math"/>
                        </a:rPr>
                        <m:t> </m:t>
                      </m:r>
                      <m:r>
                        <m:rPr>
                          <m:sty m:val="p"/>
                        </m:rPr>
                        <a:rPr lang="en-US" altLang="zh-CN" sz="2400">
                          <a:latin typeface="Cambria Math"/>
                        </a:rPr>
                        <m:t>score</m:t>
                      </m:r>
                      <m:r>
                        <a:rPr lang="en-US" altLang="zh-CN" sz="2400" i="1">
                          <a:latin typeface="Cambria Math"/>
                        </a:rPr>
                        <m:t>&lt;85</m:t>
                      </m:r>
                    </m:oMath>
                  </m:oMathPara>
                </a14:m>
                <a:endParaRPr lang="zh-CN" altLang="zh-CN" sz="2400" dirty="0"/>
              </a:p>
              <a:p>
                <a:pPr marL="0" indent="0">
                  <a:buNone/>
                </a:pPr>
                <a:r>
                  <a:rPr lang="zh-CN" altLang="zh-CN" sz="2400" dirty="0"/>
                  <a:t>或</a:t>
                </a:r>
                <a:br>
                  <a:rPr lang="en-US" altLang="zh-CN" sz="2400" dirty="0"/>
                </a:br>
                <a14:m>
                  <m:oMathPara xmlns:m="http://schemas.openxmlformats.org/officeDocument/2006/math">
                    <m:oMathParaPr>
                      <m:jc m:val="centerGroup"/>
                    </m:oMathParaPr>
                    <m:oMath xmlns:m="http://schemas.openxmlformats.org/officeDocument/2006/math">
                      <m:r>
                        <m:rPr>
                          <m:sty m:val="p"/>
                        </m:rPr>
                        <a:rPr lang="en-US" altLang="zh-CN" sz="2400">
                          <a:latin typeface="Cambria Math"/>
                        </a:rPr>
                        <m:t>SELECT</m:t>
                      </m:r>
                      <m:r>
                        <a:rPr lang="en-US" altLang="zh-CN" sz="2400">
                          <a:latin typeface="Cambria Math"/>
                        </a:rPr>
                        <m:t> </m:t>
                      </m:r>
                      <m:r>
                        <m:rPr>
                          <m:sty m:val="p"/>
                        </m:rPr>
                        <a:rPr lang="en-US" altLang="zh-CN" sz="2400">
                          <a:latin typeface="Cambria Math"/>
                        </a:rPr>
                        <m:t>sno</m:t>
                      </m:r>
                      <m:r>
                        <a:rPr lang="en-US" altLang="zh-CN" sz="2400">
                          <a:latin typeface="Cambria Math"/>
                        </a:rPr>
                        <m:t>,</m:t>
                      </m:r>
                      <m:r>
                        <m:rPr>
                          <m:sty m:val="p"/>
                        </m:rPr>
                        <a:rPr lang="en-US" altLang="zh-CN" sz="2400">
                          <a:latin typeface="Cambria Math"/>
                        </a:rPr>
                        <m:t>score</m:t>
                      </m:r>
                      <m:r>
                        <a:rPr lang="en-US" altLang="zh-CN" sz="2400">
                          <a:latin typeface="Cambria Math"/>
                        </a:rPr>
                        <m:t> </m:t>
                      </m:r>
                      <m:r>
                        <m:rPr>
                          <m:sty m:val="p"/>
                        </m:rPr>
                        <a:rPr lang="en-US" altLang="zh-CN" sz="2400">
                          <a:latin typeface="Cambria Math"/>
                        </a:rPr>
                        <m:t>FROM</m:t>
                      </m:r>
                      <m:r>
                        <a:rPr lang="en-US" altLang="zh-CN" sz="2400">
                          <a:latin typeface="Cambria Math"/>
                        </a:rPr>
                        <m:t> </m:t>
                      </m:r>
                      <m:r>
                        <m:rPr>
                          <m:sty m:val="p"/>
                        </m:rPr>
                        <a:rPr lang="en-US" altLang="zh-CN" sz="2400">
                          <a:latin typeface="Cambria Math"/>
                        </a:rPr>
                        <m:t>SC</m:t>
                      </m:r>
                      <m:r>
                        <a:rPr lang="en-US" altLang="zh-CN" sz="2400">
                          <a:latin typeface="Cambria Math"/>
                        </a:rPr>
                        <m:t> </m:t>
                      </m:r>
                      <m:r>
                        <m:rPr>
                          <m:sty m:val="p"/>
                        </m:rPr>
                        <a:rPr lang="en-US" altLang="zh-CN" sz="2400">
                          <a:latin typeface="Cambria Math"/>
                        </a:rPr>
                        <m:t>WHERE</m:t>
                      </m:r>
                      <m:r>
                        <a:rPr lang="en-US" altLang="zh-CN" sz="2400">
                          <a:latin typeface="Cambria Math"/>
                        </a:rPr>
                        <m:t> </m:t>
                      </m:r>
                      <m:r>
                        <m:rPr>
                          <m:sty m:val="p"/>
                        </m:rPr>
                        <a:rPr lang="en-US" altLang="zh-CN" sz="2400">
                          <a:latin typeface="Cambria Math"/>
                        </a:rPr>
                        <m:t>not</m:t>
                      </m:r>
                      <m:r>
                        <a:rPr lang="en-US" altLang="zh-CN" sz="2400">
                          <a:latin typeface="Cambria Math"/>
                        </a:rPr>
                        <m:t> </m:t>
                      </m:r>
                      <m:r>
                        <m:rPr>
                          <m:sty m:val="p"/>
                        </m:rPr>
                        <a:rPr lang="en-US" altLang="zh-CN" sz="2400">
                          <a:latin typeface="Cambria Math"/>
                        </a:rPr>
                        <m:t>score</m:t>
                      </m:r>
                      <m:r>
                        <a:rPr lang="en-US" altLang="zh-CN" sz="2400" i="1">
                          <a:latin typeface="Cambria Math"/>
                        </a:rPr>
                        <m:t>&gt;85</m:t>
                      </m:r>
                    </m:oMath>
                  </m:oMathPara>
                </a14:m>
                <a:endParaRPr lang="zh-CN" altLang="zh-CN" sz="2400" dirty="0"/>
              </a:p>
              <a:p>
                <a:r>
                  <a:rPr lang="zh-CN" altLang="zh-CN" sz="2400" dirty="0"/>
                  <a:t>【例</a:t>
                </a:r>
                <a:r>
                  <a:rPr lang="en-US" altLang="zh-CN" sz="2400" dirty="0"/>
                  <a:t>6.9</a:t>
                </a:r>
                <a:r>
                  <a:rPr lang="zh-CN" altLang="zh-CN" sz="2400" dirty="0"/>
                  <a:t>】 查询成绩在</a:t>
                </a:r>
                <a:r>
                  <a:rPr lang="en-US" altLang="zh-CN" sz="2400" dirty="0"/>
                  <a:t>70</a:t>
                </a:r>
                <a:r>
                  <a:rPr lang="zh-CN" altLang="zh-CN" sz="2400" dirty="0"/>
                  <a:t>至</a:t>
                </a:r>
                <a:r>
                  <a:rPr lang="en-US" altLang="zh-CN" sz="2400" dirty="0"/>
                  <a:t>90</a:t>
                </a:r>
                <a:r>
                  <a:rPr lang="zh-CN" altLang="zh-CN" sz="2400" dirty="0"/>
                  <a:t>之间的学生的学号，课程号及分数。</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400">
                          <a:latin typeface="Cambria Math"/>
                        </a:rPr>
                        <m:t>SELECT</m:t>
                      </m:r>
                      <m:r>
                        <a:rPr lang="en-US" altLang="zh-CN" sz="2400">
                          <a:latin typeface="Cambria Math"/>
                        </a:rPr>
                        <m:t> </m:t>
                      </m:r>
                      <m:r>
                        <m:rPr>
                          <m:sty m:val="p"/>
                        </m:rPr>
                        <a:rPr lang="en-US" altLang="zh-CN" sz="2400">
                          <a:latin typeface="Cambria Math"/>
                        </a:rPr>
                        <m:t>sno</m:t>
                      </m:r>
                      <m:r>
                        <a:rPr lang="en-US" altLang="zh-CN" sz="2400">
                          <a:latin typeface="Cambria Math"/>
                        </a:rPr>
                        <m:t>,</m:t>
                      </m:r>
                      <m:r>
                        <m:rPr>
                          <m:sty m:val="p"/>
                        </m:rPr>
                        <a:rPr lang="en-US" altLang="zh-CN" sz="2400">
                          <a:latin typeface="Cambria Math"/>
                        </a:rPr>
                        <m:t>cno</m:t>
                      </m:r>
                      <m:r>
                        <a:rPr lang="en-US" altLang="zh-CN" sz="2400">
                          <a:latin typeface="Cambria Math"/>
                        </a:rPr>
                        <m:t>, </m:t>
                      </m:r>
                      <m:r>
                        <m:rPr>
                          <m:sty m:val="p"/>
                        </m:rPr>
                        <a:rPr lang="en-US" altLang="zh-CN" sz="2400">
                          <a:latin typeface="Cambria Math"/>
                        </a:rPr>
                        <m:t>scoreFROM</m:t>
                      </m:r>
                      <m:r>
                        <a:rPr lang="en-US" altLang="zh-CN" sz="2400">
                          <a:latin typeface="Cambria Math"/>
                        </a:rPr>
                        <m:t> </m:t>
                      </m:r>
                      <m:r>
                        <m:rPr>
                          <m:sty m:val="p"/>
                        </m:rPr>
                        <a:rPr lang="en-US" altLang="zh-CN" sz="2400">
                          <a:latin typeface="Cambria Math"/>
                        </a:rPr>
                        <m:t>SC</m:t>
                      </m:r>
                      <m:r>
                        <a:rPr lang="en-US" altLang="zh-CN" sz="2400">
                          <a:latin typeface="Cambria Math"/>
                        </a:rPr>
                        <m:t> </m:t>
                      </m:r>
                      <m:r>
                        <m:rPr>
                          <m:sty m:val="p"/>
                        </m:rPr>
                        <a:rPr lang="en-US" altLang="zh-CN" sz="2400">
                          <a:latin typeface="Cambria Math"/>
                        </a:rPr>
                        <m:t>WHRER</m:t>
                      </m:r>
                      <m:r>
                        <a:rPr lang="en-US" altLang="zh-CN" sz="2400">
                          <a:latin typeface="Cambria Math"/>
                        </a:rPr>
                        <m:t> </m:t>
                      </m:r>
                      <m:r>
                        <m:rPr>
                          <m:sty m:val="p"/>
                        </m:rPr>
                        <a:rPr lang="en-US" altLang="zh-CN" sz="2400">
                          <a:latin typeface="Cambria Math"/>
                        </a:rPr>
                        <m:t>score</m:t>
                      </m:r>
                      <m:r>
                        <a:rPr lang="en-US" altLang="zh-CN" sz="2400">
                          <a:latin typeface="Cambria Math"/>
                        </a:rPr>
                        <m:t>≥ 70 </m:t>
                      </m:r>
                      <m:r>
                        <m:rPr>
                          <m:sty m:val="p"/>
                        </m:rPr>
                        <a:rPr lang="en-US" altLang="zh-CN" sz="2400">
                          <a:latin typeface="Cambria Math"/>
                        </a:rPr>
                        <m:t>score</m:t>
                      </m:r>
                      <m:r>
                        <a:rPr lang="en-US" altLang="zh-CN" sz="2400">
                          <a:latin typeface="Cambria Math"/>
                        </a:rPr>
                        <m:t>≤ 90</m:t>
                      </m:r>
                    </m:oMath>
                  </m:oMathPara>
                </a14:m>
                <a:endParaRPr lang="zh-CN" altLang="zh-CN" sz="24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395536" y="980728"/>
                <a:ext cx="8424936" cy="5616624"/>
              </a:xfrm>
              <a:blipFill rotWithShape="1">
                <a:blip r:embed="rId2"/>
                <a:stretch>
                  <a:fillRect l="-1158" t="-1086" r="-3835" b="-7818"/>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a:spLocks noGrp="1"/>
          </p:cNvSpPr>
          <p:nvPr>
            <p:ph type="title"/>
          </p:nvPr>
        </p:nvSpPr>
        <p:spPr/>
        <p:txBody>
          <a:bodyPr/>
          <a:lstStyle/>
          <a:p>
            <a:r>
              <a:rPr lang="en-US" altLang="zh-CN" dirty="0"/>
              <a:t>6.1</a:t>
            </a:r>
            <a:r>
              <a:rPr lang="zh-CN" altLang="zh-CN" dirty="0"/>
              <a:t>单表查询</a:t>
            </a:r>
          </a:p>
        </p:txBody>
      </p:sp>
    </p:spTree>
    <p:extLst>
      <p:ext uri="{BB962C8B-B14F-4D97-AF65-F5344CB8AC3E}">
        <p14:creationId xmlns:p14="http://schemas.microsoft.com/office/powerpoint/2010/main" val="15713819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295400"/>
                <a:ext cx="8507288" cy="4933950"/>
              </a:xfrm>
            </p:spPr>
            <p:txBody>
              <a:bodyPr/>
              <a:lstStyle/>
              <a:p>
                <a:pPr lvl="0"/>
                <a:r>
                  <a:rPr lang="en-US" altLang="zh-CN" sz="2400" dirty="0"/>
                  <a:t>2.</a:t>
                </a:r>
                <a:r>
                  <a:rPr lang="zh-CN" altLang="zh-CN" sz="2400" dirty="0"/>
                  <a:t>确定范围</a:t>
                </a:r>
              </a:p>
              <a:p>
                <a:pPr marL="0" indent="0">
                  <a:buNone/>
                </a:pPr>
                <a:r>
                  <a:rPr lang="en-US" altLang="zh-CN" sz="2400" dirty="0"/>
                  <a:t>    </a:t>
                </a:r>
                <a:r>
                  <a:rPr lang="zh-CN" altLang="zh-CN" sz="2400" dirty="0"/>
                  <a:t>谓词</a:t>
                </a:r>
                <a:r>
                  <a:rPr lang="en-US" altLang="zh-CN" sz="2400" dirty="0"/>
                  <a:t>BETWEEN </a:t>
                </a:r>
                <a:r>
                  <a:rPr lang="zh-CN" altLang="zh-CN" sz="2400" dirty="0"/>
                  <a:t>……</a:t>
                </a:r>
                <a:r>
                  <a:rPr lang="en-US" altLang="zh-CN" sz="2400" dirty="0"/>
                  <a:t>AND</a:t>
                </a:r>
                <a:r>
                  <a:rPr lang="zh-CN" altLang="zh-CN" sz="2400" dirty="0"/>
                  <a:t>……和</a:t>
                </a:r>
                <a:r>
                  <a:rPr lang="en-US" altLang="zh-CN" sz="2400" dirty="0"/>
                  <a:t>NOT BETWEEN</a:t>
                </a:r>
                <a:r>
                  <a:rPr lang="zh-CN" altLang="zh-CN" sz="2400" dirty="0"/>
                  <a:t>……</a:t>
                </a:r>
                <a:r>
                  <a:rPr lang="en-US" altLang="zh-CN" sz="2400" dirty="0"/>
                  <a:t> AND</a:t>
                </a:r>
                <a:r>
                  <a:rPr lang="zh-CN" altLang="zh-CN" sz="2400" dirty="0"/>
                  <a:t>……主要是用来查找属性满足（或不满足）指定范围内的元组，其中</a:t>
                </a:r>
                <a:r>
                  <a:rPr lang="en-US" altLang="zh-CN" sz="2400" dirty="0"/>
                  <a:t>BETWEEN</a:t>
                </a:r>
                <a:r>
                  <a:rPr lang="zh-CN" altLang="zh-CN" sz="2400" dirty="0"/>
                  <a:t>后是范围的下限（即低值），</a:t>
                </a:r>
                <a:r>
                  <a:rPr lang="en-US" altLang="zh-CN" sz="2400" dirty="0"/>
                  <a:t>AND</a:t>
                </a:r>
                <a:r>
                  <a:rPr lang="zh-CN" altLang="zh-CN" sz="2400" dirty="0"/>
                  <a:t>后是范围的上限（即高值）。则上述例</a:t>
                </a:r>
                <a:r>
                  <a:rPr lang="en-US" altLang="zh-CN" sz="2400" dirty="0"/>
                  <a:t>6.9</a:t>
                </a:r>
                <a:r>
                  <a:rPr lang="zh-CN" altLang="zh-CN" sz="2400" dirty="0"/>
                  <a:t>还可以用如下的语句来表示：</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sno</m:t>
                      </m:r>
                      <m:r>
                        <a:rPr lang="en-US" altLang="zh-CN" sz="2000">
                          <a:latin typeface="Cambria Math"/>
                        </a:rPr>
                        <m:t>,</m:t>
                      </m:r>
                      <m:r>
                        <m:rPr>
                          <m:sty m:val="p"/>
                        </m:rPr>
                        <a:rPr lang="en-US" altLang="zh-CN" sz="2000">
                          <a:latin typeface="Cambria Math"/>
                        </a:rPr>
                        <m:t>cno</m:t>
                      </m:r>
                      <m:r>
                        <a:rPr lang="en-US" altLang="zh-CN" sz="2000">
                          <a:latin typeface="Cambria Math"/>
                        </a:rPr>
                        <m:t>, </m:t>
                      </m:r>
                      <m:r>
                        <m:rPr>
                          <m:sty m:val="p"/>
                        </m:rPr>
                        <a:rPr lang="en-US" altLang="zh-CN" sz="2000">
                          <a:latin typeface="Cambria Math"/>
                        </a:rPr>
                        <m:t>scoreFROM</m:t>
                      </m:r>
                      <m:r>
                        <a:rPr lang="en-US" altLang="zh-CN" sz="2000">
                          <a:latin typeface="Cambria Math"/>
                        </a:rPr>
                        <m:t> </m:t>
                      </m:r>
                      <m:r>
                        <m:rPr>
                          <m:sty m:val="p"/>
                        </m:rPr>
                        <a:rPr lang="en-US" altLang="zh-CN" sz="2000">
                          <a:latin typeface="Cambria Math"/>
                        </a:rPr>
                        <m:t>SC</m:t>
                      </m:r>
                      <m:r>
                        <a:rPr lang="en-US" altLang="zh-CN" sz="2000">
                          <a:latin typeface="Cambria Math"/>
                        </a:rPr>
                        <m:t> </m:t>
                      </m:r>
                      <m:r>
                        <m:rPr>
                          <m:sty m:val="p"/>
                        </m:rPr>
                        <a:rPr lang="en-US" altLang="zh-CN" sz="2000">
                          <a:latin typeface="Cambria Math"/>
                        </a:rPr>
                        <m:t>WHRER</m:t>
                      </m:r>
                      <m:r>
                        <a:rPr lang="en-US" altLang="zh-CN" sz="2000">
                          <a:latin typeface="Cambria Math"/>
                        </a:rPr>
                        <m:t> </m:t>
                      </m:r>
                      <m:r>
                        <m:rPr>
                          <m:sty m:val="p"/>
                        </m:rPr>
                        <a:rPr lang="en-US" altLang="zh-CN" sz="2000">
                          <a:latin typeface="Cambria Math"/>
                        </a:rPr>
                        <m:t>score</m:t>
                      </m:r>
                      <m:r>
                        <a:rPr lang="en-US" altLang="zh-CN" sz="2000">
                          <a:latin typeface="Cambria Math"/>
                        </a:rPr>
                        <m:t> </m:t>
                      </m:r>
                      <m:r>
                        <m:rPr>
                          <m:sty m:val="p"/>
                        </m:rPr>
                        <a:rPr lang="en-US" altLang="zh-CN" sz="2000">
                          <a:latin typeface="Cambria Math"/>
                        </a:rPr>
                        <m:t>BETWEEN</m:t>
                      </m:r>
                      <m:r>
                        <a:rPr lang="en-US" altLang="zh-CN" sz="2000">
                          <a:latin typeface="Cambria Math"/>
                        </a:rPr>
                        <m:t> 70 </m:t>
                      </m:r>
                      <m:r>
                        <m:rPr>
                          <m:sty m:val="p"/>
                        </m:rPr>
                        <a:rPr lang="en-US" altLang="zh-CN" sz="2000">
                          <a:latin typeface="Cambria Math"/>
                        </a:rPr>
                        <m:t>AND</m:t>
                      </m:r>
                      <m:r>
                        <a:rPr lang="en-US" altLang="zh-CN" sz="2000">
                          <a:latin typeface="Cambria Math"/>
                        </a:rPr>
                        <m:t> 90</m:t>
                      </m:r>
                    </m:oMath>
                  </m:oMathPara>
                </a14:m>
                <a:endParaRPr lang="zh-CN" altLang="zh-CN" sz="2000" dirty="0"/>
              </a:p>
              <a:p>
                <a:r>
                  <a:rPr lang="zh-CN" altLang="zh-CN" sz="2400" dirty="0"/>
                  <a:t>【例</a:t>
                </a:r>
                <a:r>
                  <a:rPr lang="en-US" altLang="zh-CN" sz="2400" dirty="0"/>
                  <a:t>6.10</a:t>
                </a:r>
                <a:r>
                  <a:rPr lang="zh-CN" altLang="zh-CN" sz="2400" dirty="0"/>
                  <a:t>】 查询成绩不在</a:t>
                </a:r>
                <a:r>
                  <a:rPr lang="en-US" altLang="zh-CN" sz="2400" dirty="0"/>
                  <a:t>70</a:t>
                </a:r>
                <a:r>
                  <a:rPr lang="zh-CN" altLang="zh-CN" sz="2400" dirty="0"/>
                  <a:t>至</a:t>
                </a:r>
                <a:r>
                  <a:rPr lang="en-US" altLang="zh-CN" sz="2400" dirty="0"/>
                  <a:t>90</a:t>
                </a:r>
                <a:r>
                  <a:rPr lang="zh-CN" altLang="zh-CN" sz="2400" dirty="0"/>
                  <a:t>之间的学生的学号，课程号及分数。</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sno</m:t>
                      </m:r>
                      <m:r>
                        <a:rPr lang="en-US" altLang="zh-CN" sz="2000">
                          <a:latin typeface="Cambria Math"/>
                        </a:rPr>
                        <m:t>,</m:t>
                      </m:r>
                      <m:r>
                        <m:rPr>
                          <m:sty m:val="p"/>
                        </m:rPr>
                        <a:rPr lang="en-US" altLang="zh-CN" sz="2000">
                          <a:latin typeface="Cambria Math"/>
                        </a:rPr>
                        <m:t>cno</m:t>
                      </m:r>
                      <m:r>
                        <a:rPr lang="en-US" altLang="zh-CN" sz="2000">
                          <a:latin typeface="Cambria Math"/>
                        </a:rPr>
                        <m:t>, </m:t>
                      </m:r>
                      <m:r>
                        <m:rPr>
                          <m:sty m:val="p"/>
                        </m:rPr>
                        <a:rPr lang="en-US" altLang="zh-CN" sz="2000">
                          <a:latin typeface="Cambria Math"/>
                        </a:rPr>
                        <m:t>scoreFROM</m:t>
                      </m:r>
                      <m:r>
                        <a:rPr lang="en-US" altLang="zh-CN" sz="2000">
                          <a:latin typeface="Cambria Math"/>
                        </a:rPr>
                        <m:t> </m:t>
                      </m:r>
                      <m:r>
                        <m:rPr>
                          <m:sty m:val="p"/>
                        </m:rPr>
                        <a:rPr lang="en-US" altLang="zh-CN" sz="2000">
                          <a:latin typeface="Cambria Math"/>
                        </a:rPr>
                        <m:t>SC</m:t>
                      </m:r>
                      <m:r>
                        <a:rPr lang="en-US" altLang="zh-CN" sz="2000">
                          <a:latin typeface="Cambria Math"/>
                        </a:rPr>
                        <m:t> </m:t>
                      </m:r>
                      <m:r>
                        <m:rPr>
                          <m:sty m:val="p"/>
                        </m:rPr>
                        <a:rPr lang="en-US" altLang="zh-CN" sz="2000">
                          <a:latin typeface="Cambria Math"/>
                        </a:rPr>
                        <m:t>WHRER</m:t>
                      </m:r>
                      <m:r>
                        <a:rPr lang="en-US" altLang="zh-CN" sz="2000">
                          <a:latin typeface="Cambria Math"/>
                        </a:rPr>
                        <m:t> </m:t>
                      </m:r>
                      <m:r>
                        <m:rPr>
                          <m:sty m:val="p"/>
                        </m:rPr>
                        <a:rPr lang="en-US" altLang="zh-CN" sz="2000">
                          <a:latin typeface="Cambria Math"/>
                        </a:rPr>
                        <m:t>score</m:t>
                      </m:r>
                      <m:r>
                        <a:rPr lang="en-US" altLang="zh-CN" sz="2000">
                          <a:latin typeface="Cambria Math"/>
                        </a:rPr>
                        <m:t>  </m:t>
                      </m:r>
                      <m:r>
                        <m:rPr>
                          <m:sty m:val="p"/>
                        </m:rPr>
                        <a:rPr lang="en-US" altLang="zh-CN" sz="2000">
                          <a:latin typeface="Cambria Math"/>
                        </a:rPr>
                        <m:t>NOT</m:t>
                      </m:r>
                      <m:r>
                        <a:rPr lang="en-US" altLang="zh-CN" sz="2000">
                          <a:latin typeface="Cambria Math"/>
                        </a:rPr>
                        <m:t>  </m:t>
                      </m:r>
                      <m:r>
                        <m:rPr>
                          <m:sty m:val="p"/>
                        </m:rPr>
                        <a:rPr lang="en-US" altLang="zh-CN" sz="2000">
                          <a:latin typeface="Cambria Math"/>
                        </a:rPr>
                        <m:t>BETWEEN</m:t>
                      </m:r>
                      <m:r>
                        <a:rPr lang="en-US" altLang="zh-CN" sz="2000">
                          <a:latin typeface="Cambria Math"/>
                        </a:rPr>
                        <m:t> 70 </m:t>
                      </m:r>
                      <m:r>
                        <m:rPr>
                          <m:sty m:val="p"/>
                        </m:rPr>
                        <a:rPr lang="en-US" altLang="zh-CN" sz="2000">
                          <a:latin typeface="Cambria Math"/>
                        </a:rPr>
                        <m:t>AND</m:t>
                      </m:r>
                      <m:r>
                        <a:rPr lang="en-US" altLang="zh-CN" sz="2000">
                          <a:latin typeface="Cambria Math"/>
                        </a:rPr>
                        <m:t> 90</m:t>
                      </m:r>
                    </m:oMath>
                  </m:oMathPara>
                </a14:m>
                <a:endParaRPr lang="zh-CN" altLang="zh-CN" sz="2000" dirty="0"/>
              </a:p>
              <a:p>
                <a:endParaRPr lang="zh-CN" altLang="en-US"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295400"/>
                <a:ext cx="8507288" cy="4933950"/>
              </a:xfrm>
              <a:blipFill rotWithShape="1">
                <a:blip r:embed="rId2"/>
                <a:stretch>
                  <a:fillRect l="-1074" t="-1236" r="-215"/>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a:spLocks noGrp="1"/>
          </p:cNvSpPr>
          <p:nvPr>
            <p:ph type="title"/>
          </p:nvPr>
        </p:nvSpPr>
        <p:spPr/>
        <p:txBody>
          <a:bodyPr/>
          <a:lstStyle/>
          <a:p>
            <a:r>
              <a:rPr lang="en-US" altLang="zh-CN" dirty="0"/>
              <a:t>6.1</a:t>
            </a:r>
            <a:r>
              <a:rPr lang="zh-CN" altLang="zh-CN" dirty="0"/>
              <a:t>单表查询</a:t>
            </a:r>
          </a:p>
        </p:txBody>
      </p:sp>
    </p:spTree>
    <p:extLst>
      <p:ext uri="{BB962C8B-B14F-4D97-AF65-F5344CB8AC3E}">
        <p14:creationId xmlns:p14="http://schemas.microsoft.com/office/powerpoint/2010/main" val="18828795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lvl="0"/>
                <a:r>
                  <a:rPr lang="en-US" altLang="zh-CN" sz="2400" dirty="0"/>
                  <a:t>3.</a:t>
                </a:r>
                <a:r>
                  <a:rPr lang="zh-CN" altLang="zh-CN" sz="2400" dirty="0"/>
                  <a:t>确定集合</a:t>
                </a:r>
              </a:p>
              <a:p>
                <a:pPr marL="0" indent="0">
                  <a:buNone/>
                </a:pPr>
                <a:r>
                  <a:rPr lang="zh-CN" altLang="zh-CN" sz="2400" dirty="0"/>
                  <a:t>谓词</a:t>
                </a:r>
                <a:r>
                  <a:rPr lang="en-US" altLang="zh-CN" sz="2400" dirty="0"/>
                  <a:t>IN</a:t>
                </a:r>
                <a:r>
                  <a:rPr lang="zh-CN" altLang="zh-CN" sz="2400" dirty="0"/>
                  <a:t>可以用来查找属性值属于指定集合的元组。</a:t>
                </a:r>
              </a:p>
              <a:p>
                <a:r>
                  <a:rPr lang="zh-CN" altLang="zh-CN" sz="2400" dirty="0"/>
                  <a:t>【例</a:t>
                </a:r>
                <a:r>
                  <a:rPr lang="en-US" altLang="zh-CN" sz="2400" dirty="0"/>
                  <a:t>6.11</a:t>
                </a:r>
                <a:r>
                  <a:rPr lang="zh-CN" altLang="zh-CN" sz="2400" dirty="0"/>
                  <a:t>】 查询软件工程、机械工程及地理信息系统专业的学生的学号及姓名。</a:t>
                </a:r>
              </a:p>
              <a:p>
                <a:pPr marL="0" indent="0">
                  <a:buNone/>
                </a:pPr>
                <a14:m>
                  <m:oMathPara xmlns:m="http://schemas.openxmlformats.org/officeDocument/2006/math">
                    <m:oMathParaPr>
                      <m:jc m:val="centerGroup"/>
                    </m:oMathParaPr>
                    <m:oMath xmlns:m="http://schemas.openxmlformats.org/officeDocument/2006/math">
                      <m:r>
                        <m:rPr>
                          <m:sty m:val="p"/>
                        </m:rPr>
                        <a:rPr lang="en-US" altLang="zh-CN" sz="1800">
                          <a:latin typeface="Cambria Math"/>
                        </a:rPr>
                        <m:t>SELECT</m:t>
                      </m:r>
                      <m:r>
                        <a:rPr lang="en-US" altLang="zh-CN" sz="1800">
                          <a:latin typeface="Cambria Math"/>
                        </a:rPr>
                        <m:t> </m:t>
                      </m:r>
                      <m:r>
                        <m:rPr>
                          <m:sty m:val="p"/>
                        </m:rPr>
                        <a:rPr lang="en-US" altLang="zh-CN" sz="1800">
                          <a:latin typeface="Cambria Math"/>
                        </a:rPr>
                        <m:t>sno</m:t>
                      </m:r>
                      <m:r>
                        <a:rPr lang="en-US" altLang="zh-CN" sz="1800">
                          <a:latin typeface="Cambria Math"/>
                        </a:rPr>
                        <m:t>,</m:t>
                      </m:r>
                      <m:r>
                        <m:rPr>
                          <m:sty m:val="p"/>
                        </m:rPr>
                        <a:rPr lang="en-US" altLang="zh-CN" sz="1800">
                          <a:latin typeface="Cambria Math"/>
                        </a:rPr>
                        <m:t>sname</m:t>
                      </m:r>
                      <m:r>
                        <a:rPr lang="en-US" altLang="zh-CN" sz="1800">
                          <a:latin typeface="Cambria Math"/>
                        </a:rPr>
                        <m:t> </m:t>
                      </m:r>
                      <m:r>
                        <m:rPr>
                          <m:sty m:val="p"/>
                        </m:rPr>
                        <a:rPr lang="en-US" altLang="zh-CN" sz="1800">
                          <a:latin typeface="Cambria Math"/>
                        </a:rPr>
                        <m:t>FROM</m:t>
                      </m:r>
                      <m:r>
                        <a:rPr lang="en-US" altLang="zh-CN" sz="1800">
                          <a:latin typeface="Cambria Math"/>
                        </a:rPr>
                        <m:t>  </m:t>
                      </m:r>
                      <m:r>
                        <m:rPr>
                          <m:sty m:val="p"/>
                        </m:rPr>
                        <a:rPr lang="en-US" altLang="zh-CN" sz="1800">
                          <a:latin typeface="Cambria Math"/>
                        </a:rPr>
                        <m:t>S</m:t>
                      </m:r>
                      <m:r>
                        <a:rPr lang="en-US" altLang="zh-CN" sz="1800">
                          <a:latin typeface="Cambria Math"/>
                        </a:rPr>
                        <m:t>  </m:t>
                      </m:r>
                      <m:r>
                        <m:rPr>
                          <m:sty m:val="p"/>
                        </m:rPr>
                        <a:rPr lang="en-US" altLang="zh-CN" sz="1800">
                          <a:latin typeface="Cambria Math"/>
                        </a:rPr>
                        <m:t>where</m:t>
                      </m:r>
                      <m:r>
                        <a:rPr lang="en-US" altLang="zh-CN" sz="1800">
                          <a:latin typeface="Cambria Math"/>
                        </a:rPr>
                        <m:t>  </m:t>
                      </m:r>
                      <m:r>
                        <m:rPr>
                          <m:sty m:val="p"/>
                        </m:rPr>
                        <a:rPr lang="en-US" altLang="zh-CN" sz="1800">
                          <a:latin typeface="Cambria Math"/>
                        </a:rPr>
                        <m:t>specialty</m:t>
                      </m:r>
                      <m:r>
                        <a:rPr lang="en-US" altLang="zh-CN" sz="1800">
                          <a:latin typeface="Cambria Math"/>
                        </a:rPr>
                        <m:t>  </m:t>
                      </m:r>
                      <m:r>
                        <m:rPr>
                          <m:sty m:val="p"/>
                        </m:rPr>
                        <a:rPr lang="en-US" altLang="zh-CN" sz="1800">
                          <a:latin typeface="Cambria Math"/>
                        </a:rPr>
                        <m:t>IN</m:t>
                      </m:r>
                      <m:r>
                        <a:rPr lang="en-US" altLang="zh-CN" sz="1800">
                          <a:latin typeface="Cambria Math"/>
                        </a:rPr>
                        <m:t>(</m:t>
                      </m:r>
                      <m:r>
                        <a:rPr lang="en-US" altLang="zh-CN" sz="1800" i="1">
                          <a:latin typeface="Cambria Math"/>
                        </a:rPr>
                        <m:t>′</m:t>
                      </m:r>
                      <m:r>
                        <a:rPr lang="zh-CN" altLang="zh-CN" sz="1800">
                          <a:latin typeface="Cambria Math"/>
                        </a:rPr>
                        <m:t>软件工程</m:t>
                      </m:r>
                      <m:r>
                        <a:rPr lang="en-US" altLang="zh-CN" sz="1800" i="1">
                          <a:latin typeface="Cambria Math"/>
                        </a:rPr>
                        <m:t>′</m:t>
                      </m:r>
                      <m:sSup>
                        <m:sSupPr>
                          <m:ctrlPr>
                            <a:rPr lang="zh-CN" altLang="zh-CN" sz="1800" i="1">
                              <a:latin typeface="Cambria Math" panose="02040503050406030204" pitchFamily="18" charset="0"/>
                            </a:rPr>
                          </m:ctrlPr>
                        </m:sSupPr>
                        <m:e>
                          <m:r>
                            <a:rPr lang="en-US" altLang="zh-CN" sz="1800">
                              <a:latin typeface="Cambria Math"/>
                            </a:rPr>
                            <m:t>,</m:t>
                          </m:r>
                        </m:e>
                        <m:sup>
                          <m:r>
                            <a:rPr lang="en-US" altLang="zh-CN" sz="1800" i="1">
                              <a:latin typeface="Cambria Math"/>
                            </a:rPr>
                            <m:t>′</m:t>
                          </m:r>
                        </m:sup>
                      </m:sSup>
                      <m:r>
                        <a:rPr lang="zh-CN" altLang="zh-CN" sz="1800">
                          <a:latin typeface="Cambria Math"/>
                        </a:rPr>
                        <m:t>机械工程</m:t>
                      </m:r>
                      <m:r>
                        <a:rPr lang="en-US" altLang="zh-CN" sz="1800" i="1">
                          <a:latin typeface="Cambria Math"/>
                        </a:rPr>
                        <m:t>′</m:t>
                      </m:r>
                      <m:r>
                        <a:rPr lang="en-US" altLang="zh-CN" sz="1800">
                          <a:latin typeface="Cambria Math"/>
                        </a:rPr>
                        <m:t>,</m:t>
                      </m:r>
                      <m:r>
                        <a:rPr lang="en-US" altLang="zh-CN" sz="1800" i="1">
                          <a:latin typeface="Cambria Math"/>
                        </a:rPr>
                        <m:t>′</m:t>
                      </m:r>
                      <m:r>
                        <a:rPr lang="zh-CN" altLang="zh-CN" sz="1800">
                          <a:latin typeface="Cambria Math"/>
                        </a:rPr>
                        <m:t>机械工程</m:t>
                      </m:r>
                      <m:r>
                        <a:rPr lang="en-US" altLang="zh-CN" sz="1800" i="1">
                          <a:latin typeface="Cambria Math"/>
                        </a:rPr>
                        <m:t>′</m:t>
                      </m:r>
                      <m:r>
                        <a:rPr lang="en-US" altLang="zh-CN" sz="1800">
                          <a:latin typeface="Cambria Math"/>
                        </a:rPr>
                        <m:t>)</m:t>
                      </m:r>
                    </m:oMath>
                  </m:oMathPara>
                </a14:m>
                <a:endParaRPr lang="zh-CN" altLang="zh-CN" sz="1800" dirty="0"/>
              </a:p>
              <a:p>
                <a:r>
                  <a:rPr lang="zh-CN" altLang="zh-CN" sz="2400" dirty="0"/>
                  <a:t>与</a:t>
                </a:r>
                <a:r>
                  <a:rPr lang="en-US" altLang="zh-CN" sz="2400" dirty="0"/>
                  <a:t>IN</a:t>
                </a:r>
                <a:r>
                  <a:rPr lang="zh-CN" altLang="zh-CN" sz="2400" dirty="0"/>
                  <a:t>相对应的是谓词</a:t>
                </a:r>
                <a:r>
                  <a:rPr lang="en-US" altLang="zh-CN" sz="2400" dirty="0"/>
                  <a:t>NOT IN</a:t>
                </a:r>
                <a:r>
                  <a:rPr lang="zh-CN" altLang="zh-CN" sz="2400" dirty="0"/>
                  <a:t>，用于查找属性值不属于指定集合的元组。</a:t>
                </a:r>
              </a:p>
              <a:p>
                <a:r>
                  <a:rPr lang="zh-CN" altLang="zh-CN" sz="2400" dirty="0"/>
                  <a:t>【例</a:t>
                </a:r>
                <a:r>
                  <a:rPr lang="en-US" altLang="zh-CN" sz="2400" dirty="0"/>
                  <a:t>6.12</a:t>
                </a:r>
                <a:r>
                  <a:rPr lang="zh-CN" altLang="zh-CN" sz="2400" dirty="0"/>
                  <a:t>】 查询既不是软件工程、机械工程也不是地理信息系统专业的学生的学号及姓名。</a:t>
                </a:r>
              </a:p>
              <a:p>
                <a:pPr marL="0" indent="0">
                  <a:buNone/>
                </a:pPr>
                <a14:m>
                  <m:oMathPara xmlns:m="http://schemas.openxmlformats.org/officeDocument/2006/math">
                    <m:oMathParaPr>
                      <m:jc m:val="centerGroup"/>
                    </m:oMathParaPr>
                    <m:oMath xmlns:m="http://schemas.openxmlformats.org/officeDocument/2006/math">
                      <m:r>
                        <m:rPr>
                          <m:sty m:val="p"/>
                        </m:rPr>
                        <a:rPr lang="en-US" altLang="zh-CN" sz="1600">
                          <a:latin typeface="Cambria Math"/>
                        </a:rPr>
                        <m:t>SELECT</m:t>
                      </m:r>
                      <m:r>
                        <a:rPr lang="en-US" altLang="zh-CN" sz="1600">
                          <a:latin typeface="Cambria Math"/>
                        </a:rPr>
                        <m:t> </m:t>
                      </m:r>
                      <m:r>
                        <m:rPr>
                          <m:sty m:val="p"/>
                        </m:rPr>
                        <a:rPr lang="en-US" altLang="zh-CN" sz="1600">
                          <a:latin typeface="Cambria Math"/>
                        </a:rPr>
                        <m:t>sno</m:t>
                      </m:r>
                      <m:r>
                        <a:rPr lang="en-US" altLang="zh-CN" sz="1600">
                          <a:latin typeface="Cambria Math"/>
                        </a:rPr>
                        <m:t>,</m:t>
                      </m:r>
                      <m:r>
                        <m:rPr>
                          <m:sty m:val="p"/>
                        </m:rPr>
                        <a:rPr lang="en-US" altLang="zh-CN" sz="1600">
                          <a:latin typeface="Cambria Math"/>
                        </a:rPr>
                        <m:t>sname</m:t>
                      </m:r>
                      <m:r>
                        <a:rPr lang="en-US" altLang="zh-CN" sz="1600">
                          <a:latin typeface="Cambria Math"/>
                        </a:rPr>
                        <m:t> </m:t>
                      </m:r>
                      <m:r>
                        <m:rPr>
                          <m:sty m:val="p"/>
                        </m:rPr>
                        <a:rPr lang="en-US" altLang="zh-CN" sz="1600">
                          <a:latin typeface="Cambria Math"/>
                        </a:rPr>
                        <m:t>FROM</m:t>
                      </m:r>
                      <m:r>
                        <a:rPr lang="en-US" altLang="zh-CN" sz="1600">
                          <a:latin typeface="Cambria Math"/>
                        </a:rPr>
                        <m:t>  </m:t>
                      </m:r>
                      <m:r>
                        <m:rPr>
                          <m:sty m:val="p"/>
                        </m:rPr>
                        <a:rPr lang="en-US" altLang="zh-CN" sz="1600">
                          <a:latin typeface="Cambria Math"/>
                        </a:rPr>
                        <m:t>S</m:t>
                      </m:r>
                      <m:r>
                        <a:rPr lang="en-US" altLang="zh-CN" sz="1600">
                          <a:latin typeface="Cambria Math"/>
                        </a:rPr>
                        <m:t>  </m:t>
                      </m:r>
                      <m:r>
                        <m:rPr>
                          <m:sty m:val="p"/>
                        </m:rPr>
                        <a:rPr lang="en-US" altLang="zh-CN" sz="1600">
                          <a:latin typeface="Cambria Math"/>
                        </a:rPr>
                        <m:t>where</m:t>
                      </m:r>
                      <m:r>
                        <a:rPr lang="en-US" altLang="zh-CN" sz="1600">
                          <a:latin typeface="Cambria Math"/>
                        </a:rPr>
                        <m:t>  </m:t>
                      </m:r>
                      <m:r>
                        <m:rPr>
                          <m:sty m:val="p"/>
                        </m:rPr>
                        <a:rPr lang="en-US" altLang="zh-CN" sz="1600">
                          <a:latin typeface="Cambria Math"/>
                        </a:rPr>
                        <m:t>specialty</m:t>
                      </m:r>
                      <m:r>
                        <a:rPr lang="en-US" altLang="zh-CN" sz="1600">
                          <a:latin typeface="Cambria Math"/>
                        </a:rPr>
                        <m:t>  </m:t>
                      </m:r>
                      <m:r>
                        <m:rPr>
                          <m:sty m:val="p"/>
                        </m:rPr>
                        <a:rPr lang="en-US" altLang="zh-CN" sz="1600">
                          <a:latin typeface="Cambria Math"/>
                        </a:rPr>
                        <m:t>NOT</m:t>
                      </m:r>
                      <m:r>
                        <a:rPr lang="en-US" altLang="zh-CN" sz="1600">
                          <a:latin typeface="Cambria Math"/>
                        </a:rPr>
                        <m:t> </m:t>
                      </m:r>
                      <m:r>
                        <m:rPr>
                          <m:sty m:val="p"/>
                        </m:rPr>
                        <a:rPr lang="en-US" altLang="zh-CN" sz="1600">
                          <a:latin typeface="Cambria Math"/>
                        </a:rPr>
                        <m:t>IN</m:t>
                      </m:r>
                      <m:r>
                        <a:rPr lang="en-US" altLang="zh-CN" sz="1600">
                          <a:latin typeface="Cambria Math"/>
                        </a:rPr>
                        <m:t>(</m:t>
                      </m:r>
                      <m:r>
                        <a:rPr lang="en-US" altLang="zh-CN" sz="1600" i="1">
                          <a:latin typeface="Cambria Math"/>
                        </a:rPr>
                        <m:t>′</m:t>
                      </m:r>
                      <m:r>
                        <a:rPr lang="zh-CN" altLang="zh-CN" sz="1600">
                          <a:latin typeface="Cambria Math"/>
                        </a:rPr>
                        <m:t>软件工程</m:t>
                      </m:r>
                      <m:r>
                        <a:rPr lang="en-US" altLang="zh-CN" sz="1600" i="1">
                          <a:latin typeface="Cambria Math"/>
                        </a:rPr>
                        <m:t>′</m:t>
                      </m:r>
                      <m:sSup>
                        <m:sSupPr>
                          <m:ctrlPr>
                            <a:rPr lang="zh-CN" altLang="zh-CN" sz="1600" i="1">
                              <a:latin typeface="Cambria Math" panose="02040503050406030204" pitchFamily="18" charset="0"/>
                            </a:rPr>
                          </m:ctrlPr>
                        </m:sSupPr>
                        <m:e>
                          <m:r>
                            <a:rPr lang="en-US" altLang="zh-CN" sz="1600">
                              <a:latin typeface="Cambria Math"/>
                            </a:rPr>
                            <m:t>,</m:t>
                          </m:r>
                        </m:e>
                        <m:sup>
                          <m:r>
                            <a:rPr lang="en-US" altLang="zh-CN" sz="1600" i="1">
                              <a:latin typeface="Cambria Math"/>
                            </a:rPr>
                            <m:t>′</m:t>
                          </m:r>
                        </m:sup>
                      </m:sSup>
                      <m:r>
                        <a:rPr lang="zh-CN" altLang="zh-CN" sz="1600">
                          <a:latin typeface="Cambria Math"/>
                        </a:rPr>
                        <m:t>机械工程</m:t>
                      </m:r>
                      <m:r>
                        <a:rPr lang="en-US" altLang="zh-CN" sz="1600" i="1">
                          <a:latin typeface="Cambria Math"/>
                        </a:rPr>
                        <m:t>′</m:t>
                      </m:r>
                      <m:r>
                        <a:rPr lang="en-US" altLang="zh-CN" sz="1600">
                          <a:latin typeface="Cambria Math"/>
                        </a:rPr>
                        <m:t>,</m:t>
                      </m:r>
                      <m:r>
                        <a:rPr lang="en-US" altLang="zh-CN" sz="1600" i="1">
                          <a:latin typeface="Cambria Math"/>
                        </a:rPr>
                        <m:t>′</m:t>
                      </m:r>
                      <m:r>
                        <a:rPr lang="zh-CN" altLang="zh-CN" sz="1600">
                          <a:latin typeface="Cambria Math"/>
                        </a:rPr>
                        <m:t>机械工程</m:t>
                      </m:r>
                      <m:r>
                        <a:rPr lang="en-US" altLang="zh-CN" sz="1600" i="1">
                          <a:latin typeface="Cambria Math"/>
                        </a:rPr>
                        <m:t>′</m:t>
                      </m:r>
                      <m:r>
                        <a:rPr lang="en-US" altLang="zh-CN" sz="1600">
                          <a:latin typeface="Cambria Math"/>
                        </a:rPr>
                        <m:t>)</m:t>
                      </m:r>
                    </m:oMath>
                  </m:oMathPara>
                </a14:m>
                <a:endParaRPr lang="zh-CN" altLang="zh-CN" sz="1600" dirty="0"/>
              </a:p>
              <a:p>
                <a:endParaRPr lang="zh-CN" altLang="en-US"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111" t="-1236" r="-2370"/>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a:spLocks noGrp="1"/>
          </p:cNvSpPr>
          <p:nvPr>
            <p:ph type="title"/>
          </p:nvPr>
        </p:nvSpPr>
        <p:spPr/>
        <p:txBody>
          <a:bodyPr/>
          <a:lstStyle/>
          <a:p>
            <a:r>
              <a:rPr lang="en-US" altLang="zh-CN" dirty="0"/>
              <a:t>6.1</a:t>
            </a:r>
            <a:r>
              <a:rPr lang="zh-CN" altLang="zh-CN" dirty="0"/>
              <a:t>单表查询</a:t>
            </a:r>
          </a:p>
        </p:txBody>
      </p:sp>
    </p:spTree>
    <p:extLst>
      <p:ext uri="{BB962C8B-B14F-4D97-AF65-F5344CB8AC3E}">
        <p14:creationId xmlns:p14="http://schemas.microsoft.com/office/powerpoint/2010/main" val="37773482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en-US" altLang="zh-CN" sz="2400" dirty="0"/>
              <a:t>4.</a:t>
            </a:r>
            <a:r>
              <a:rPr lang="zh-CN" altLang="zh-CN" sz="2400" dirty="0"/>
              <a:t>字符匹配</a:t>
            </a:r>
          </a:p>
          <a:p>
            <a:r>
              <a:rPr lang="zh-CN" altLang="zh-CN" sz="2000" dirty="0"/>
              <a:t>谓词</a:t>
            </a:r>
            <a:r>
              <a:rPr lang="en-US" altLang="zh-CN" sz="2000" dirty="0"/>
              <a:t>LIKE</a:t>
            </a:r>
            <a:r>
              <a:rPr lang="zh-CN" altLang="zh-CN" sz="2000" dirty="0"/>
              <a:t>可以用来进行字符串的匹配。语法格式如下：</a:t>
            </a:r>
          </a:p>
          <a:p>
            <a:pPr marL="0" indent="0">
              <a:buNone/>
            </a:pPr>
            <a:r>
              <a:rPr lang="en-US" altLang="zh-CN" sz="2000" dirty="0">
                <a:solidFill>
                  <a:srgbClr val="FF0000"/>
                </a:solidFill>
              </a:rPr>
              <a:t>      [NOT]LIKE’&lt;</a:t>
            </a:r>
            <a:r>
              <a:rPr lang="zh-CN" altLang="zh-CN" sz="2000" dirty="0">
                <a:solidFill>
                  <a:srgbClr val="FF0000"/>
                </a:solidFill>
              </a:rPr>
              <a:t>匹配串</a:t>
            </a:r>
            <a:r>
              <a:rPr lang="en-US" altLang="zh-CN" sz="2000" dirty="0">
                <a:solidFill>
                  <a:srgbClr val="FF0000"/>
                </a:solidFill>
              </a:rPr>
              <a:t>&gt;’[ESCAPE’&lt;</a:t>
            </a:r>
            <a:r>
              <a:rPr lang="zh-CN" altLang="zh-CN" sz="2000" dirty="0">
                <a:solidFill>
                  <a:srgbClr val="FF0000"/>
                </a:solidFill>
              </a:rPr>
              <a:t>换码字符</a:t>
            </a:r>
            <a:r>
              <a:rPr lang="en-US" altLang="zh-CN" sz="2000" dirty="0">
                <a:solidFill>
                  <a:srgbClr val="FF0000"/>
                </a:solidFill>
              </a:rPr>
              <a:t>&gt;’]</a:t>
            </a:r>
            <a:endParaRPr lang="zh-CN" altLang="zh-CN" sz="2000" dirty="0">
              <a:solidFill>
                <a:srgbClr val="FF0000"/>
              </a:solidFill>
            </a:endParaRPr>
          </a:p>
          <a:p>
            <a:r>
              <a:rPr lang="zh-CN" altLang="zh-CN" sz="2000" dirty="0"/>
              <a:t>其主要作用是查找指定属性列值与</a:t>
            </a:r>
            <a:r>
              <a:rPr lang="en-US" altLang="zh-CN" sz="2000" dirty="0"/>
              <a:t>&lt;</a:t>
            </a:r>
            <a:r>
              <a:rPr lang="zh-CN" altLang="zh-CN" sz="2000" dirty="0"/>
              <a:t>匹配串</a:t>
            </a:r>
            <a:r>
              <a:rPr lang="en-US" altLang="zh-CN" sz="2000" dirty="0"/>
              <a:t>&gt;</a:t>
            </a:r>
            <a:r>
              <a:rPr lang="zh-CN" altLang="zh-CN" sz="2000" dirty="0"/>
              <a:t>相符合的元组。其中</a:t>
            </a:r>
            <a:r>
              <a:rPr lang="en-US" altLang="zh-CN" sz="2000" dirty="0"/>
              <a:t>&lt;</a:t>
            </a:r>
            <a:r>
              <a:rPr lang="zh-CN" altLang="zh-CN" sz="2000" dirty="0"/>
              <a:t>匹配串</a:t>
            </a:r>
            <a:r>
              <a:rPr lang="en-US" altLang="zh-CN" sz="2000" dirty="0"/>
              <a:t>&gt;</a:t>
            </a:r>
            <a:r>
              <a:rPr lang="zh-CN" altLang="zh-CN" sz="2000" dirty="0"/>
              <a:t>可以是一个完整的字符串，也可以含有通配符</a:t>
            </a:r>
            <a:r>
              <a:rPr lang="en-US" altLang="zh-CN" sz="2000" dirty="0"/>
              <a:t>%</a:t>
            </a:r>
            <a:r>
              <a:rPr lang="zh-CN" altLang="zh-CN" sz="2000" dirty="0"/>
              <a:t>和下划线</a:t>
            </a:r>
            <a:r>
              <a:rPr lang="en-US" altLang="zh-CN" sz="2000" dirty="0"/>
              <a:t>_</a:t>
            </a:r>
            <a:r>
              <a:rPr lang="zh-CN" altLang="zh-CN" sz="2000" dirty="0"/>
              <a:t>。其中：</a:t>
            </a:r>
          </a:p>
          <a:p>
            <a:pPr lvl="0">
              <a:buFont typeface="Wingdings" panose="05000000000000000000" pitchFamily="2" charset="2"/>
              <a:buChar char="Ø"/>
            </a:pPr>
            <a:r>
              <a:rPr lang="en-US" altLang="zh-CN" sz="1600" dirty="0"/>
              <a:t>%</a:t>
            </a:r>
            <a:r>
              <a:rPr lang="zh-CN" altLang="zh-CN" sz="1600" dirty="0"/>
              <a:t>代表的是任意长度的字符串，其中也包括长度为</a:t>
            </a:r>
            <a:r>
              <a:rPr lang="en-US" altLang="zh-CN" sz="1600" dirty="0"/>
              <a:t>0</a:t>
            </a:r>
            <a:r>
              <a:rPr lang="zh-CN" altLang="zh-CN" sz="1600" dirty="0"/>
              <a:t>的字符串。</a:t>
            </a:r>
          </a:p>
          <a:p>
            <a:pPr marL="0" indent="0">
              <a:buNone/>
            </a:pPr>
            <a:r>
              <a:rPr lang="en-US" altLang="zh-CN" sz="1600" dirty="0"/>
              <a:t>     </a:t>
            </a:r>
            <a:r>
              <a:rPr lang="zh-CN" altLang="zh-CN" sz="1600" dirty="0"/>
              <a:t>例如</a:t>
            </a:r>
            <a:r>
              <a:rPr lang="en-US" altLang="zh-CN" sz="1600" dirty="0" err="1"/>
              <a:t>a%b</a:t>
            </a:r>
            <a:r>
              <a:rPr lang="zh-CN" altLang="zh-CN" sz="1600" dirty="0"/>
              <a:t>表示的是以</a:t>
            </a:r>
            <a:r>
              <a:rPr lang="en-US" altLang="zh-CN" sz="1600" dirty="0"/>
              <a:t>a</a:t>
            </a:r>
            <a:r>
              <a:rPr lang="zh-CN" altLang="zh-CN" sz="1600" dirty="0"/>
              <a:t>开头，以</a:t>
            </a:r>
            <a:r>
              <a:rPr lang="en-US" altLang="zh-CN" sz="1600" dirty="0"/>
              <a:t>b</a:t>
            </a:r>
            <a:r>
              <a:rPr lang="zh-CN" altLang="zh-CN" sz="1600" dirty="0"/>
              <a:t>结尾的任意长度的字符串。如：</a:t>
            </a:r>
            <a:r>
              <a:rPr lang="en-US" altLang="zh-CN" sz="1600" dirty="0" err="1"/>
              <a:t>adertb</a:t>
            </a:r>
            <a:r>
              <a:rPr lang="zh-CN" altLang="zh-CN" sz="1600" dirty="0"/>
              <a:t>，</a:t>
            </a:r>
            <a:r>
              <a:rPr lang="en-US" altLang="zh-CN" sz="1600" dirty="0"/>
              <a:t>ab</a:t>
            </a:r>
            <a:r>
              <a:rPr lang="zh-CN" altLang="zh-CN" sz="1600" dirty="0"/>
              <a:t>等都是满足</a:t>
            </a:r>
            <a:r>
              <a:rPr lang="en-US" altLang="zh-CN" sz="1600" dirty="0" err="1"/>
              <a:t>a%b</a:t>
            </a:r>
            <a:r>
              <a:rPr lang="zh-CN" altLang="zh-CN" sz="1600" dirty="0"/>
              <a:t>这个匹配的。</a:t>
            </a:r>
          </a:p>
          <a:p>
            <a:pPr>
              <a:buFont typeface="Wingdings" panose="05000000000000000000" pitchFamily="2" charset="2"/>
              <a:buChar char="Ø"/>
            </a:pPr>
            <a:r>
              <a:rPr lang="en-US" altLang="zh-CN" sz="1600" dirty="0"/>
              <a:t>_</a:t>
            </a:r>
            <a:r>
              <a:rPr lang="zh-CN" altLang="zh-CN" sz="1600" dirty="0"/>
              <a:t>代表任意单子字符。</a:t>
            </a:r>
          </a:p>
          <a:p>
            <a:pPr marL="0" indent="0">
              <a:buNone/>
            </a:pPr>
            <a:r>
              <a:rPr lang="en-US" altLang="zh-CN" sz="1600" dirty="0"/>
              <a:t>    </a:t>
            </a:r>
            <a:r>
              <a:rPr lang="zh-CN" altLang="zh-CN" sz="1600" dirty="0"/>
              <a:t>例如</a:t>
            </a:r>
            <a:r>
              <a:rPr lang="en-US" altLang="zh-CN" sz="1600" dirty="0" err="1"/>
              <a:t>a_b</a:t>
            </a:r>
            <a:r>
              <a:rPr lang="zh-CN" altLang="zh-CN" sz="1600" dirty="0"/>
              <a:t>表示的是以</a:t>
            </a:r>
            <a:r>
              <a:rPr lang="en-US" altLang="zh-CN" sz="1600" dirty="0"/>
              <a:t>a</a:t>
            </a:r>
            <a:r>
              <a:rPr lang="zh-CN" altLang="zh-CN" sz="1600" dirty="0"/>
              <a:t>开头，以</a:t>
            </a:r>
            <a:r>
              <a:rPr lang="en-US" altLang="zh-CN" sz="1600" dirty="0"/>
              <a:t>b</a:t>
            </a:r>
            <a:r>
              <a:rPr lang="zh-CN" altLang="zh-CN" sz="1600" dirty="0"/>
              <a:t>结尾的长度为</a:t>
            </a:r>
            <a:r>
              <a:rPr lang="en-US" altLang="zh-CN" sz="1600" dirty="0"/>
              <a:t>3</a:t>
            </a:r>
            <a:r>
              <a:rPr lang="zh-CN" altLang="zh-CN" sz="1600" dirty="0"/>
              <a:t>的任意字符串。如</a:t>
            </a:r>
            <a:r>
              <a:rPr lang="en-US" altLang="zh-CN" sz="1600" dirty="0" err="1"/>
              <a:t>acb</a:t>
            </a:r>
            <a:r>
              <a:rPr lang="zh-CN" altLang="zh-CN" sz="1600" dirty="0"/>
              <a:t>，</a:t>
            </a:r>
            <a:r>
              <a:rPr lang="en-US" altLang="zh-CN" sz="1600" dirty="0" err="1"/>
              <a:t>afb</a:t>
            </a:r>
            <a:r>
              <a:rPr lang="zh-CN" altLang="zh-CN" sz="1600" dirty="0"/>
              <a:t>等都是满足该匹配的。</a:t>
            </a:r>
          </a:p>
          <a:p>
            <a:pPr lvl="0">
              <a:buFont typeface="Wingdings" panose="05000000000000000000" pitchFamily="2" charset="2"/>
              <a:buChar char="Ø"/>
            </a:pPr>
            <a:r>
              <a:rPr lang="en-US" altLang="zh-CN" sz="1600" dirty="0"/>
              <a:t>[ ]</a:t>
            </a:r>
            <a:r>
              <a:rPr lang="zh-CN" altLang="zh-CN" sz="1600" dirty="0"/>
              <a:t>表示匹配一个范围，匹配指定范围（</a:t>
            </a:r>
            <a:r>
              <a:rPr lang="en-US" altLang="zh-CN" sz="1600" dirty="0"/>
              <a:t>[a-f]</a:t>
            </a:r>
            <a:r>
              <a:rPr lang="zh-CN" altLang="zh-CN" sz="1600" dirty="0"/>
              <a:t>）或集合（</a:t>
            </a:r>
            <a:r>
              <a:rPr lang="en-US" altLang="zh-CN" sz="1600" dirty="0"/>
              <a:t>[</a:t>
            </a:r>
            <a:r>
              <a:rPr lang="en-US" altLang="zh-CN" sz="1600" dirty="0" err="1"/>
              <a:t>abcdef</a:t>
            </a:r>
            <a:r>
              <a:rPr lang="en-US" altLang="zh-CN" sz="1600" dirty="0"/>
              <a:t>]</a:t>
            </a:r>
            <a:r>
              <a:rPr lang="zh-CN" altLang="zh-CN" sz="1600" dirty="0"/>
              <a:t>）中任何单个字符。</a:t>
            </a:r>
          </a:p>
          <a:p>
            <a:pPr lvl="0">
              <a:buFont typeface="Wingdings" panose="05000000000000000000" pitchFamily="2" charset="2"/>
              <a:buChar char="Ø"/>
            </a:pPr>
            <a:r>
              <a:rPr lang="en-US" altLang="zh-CN" sz="1600" dirty="0"/>
              <a:t>[^]</a:t>
            </a:r>
            <a:r>
              <a:rPr lang="zh-CN" altLang="zh-CN" sz="1600" dirty="0"/>
              <a:t>表示排除一个范围，匹配不属于指定范围（</a:t>
            </a:r>
            <a:r>
              <a:rPr lang="en-US" altLang="zh-CN" sz="1600" dirty="0"/>
              <a:t>[a-f]</a:t>
            </a:r>
            <a:r>
              <a:rPr lang="zh-CN" altLang="zh-CN" sz="1600" dirty="0"/>
              <a:t>）或集合（</a:t>
            </a:r>
            <a:r>
              <a:rPr lang="en-US" altLang="zh-CN" sz="1600" dirty="0"/>
              <a:t>[</a:t>
            </a:r>
            <a:r>
              <a:rPr lang="en-US" altLang="zh-CN" sz="1600" dirty="0" err="1"/>
              <a:t>abcdef</a:t>
            </a:r>
            <a:r>
              <a:rPr lang="en-US" altLang="zh-CN" sz="1600" dirty="0"/>
              <a:t>]</a:t>
            </a:r>
            <a:r>
              <a:rPr lang="zh-CN" altLang="zh-CN" sz="1600" dirty="0"/>
              <a:t>）中的任何单个字符。</a:t>
            </a:r>
          </a:p>
          <a:p>
            <a:endParaRPr lang="zh-CN" altLang="en-US"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a:spLocks noGrp="1"/>
          </p:cNvSpPr>
          <p:nvPr>
            <p:ph type="title"/>
          </p:nvPr>
        </p:nvSpPr>
        <p:spPr/>
        <p:txBody>
          <a:bodyPr/>
          <a:lstStyle/>
          <a:p>
            <a:r>
              <a:rPr lang="en-US" altLang="zh-CN" dirty="0"/>
              <a:t>6.1</a:t>
            </a:r>
            <a:r>
              <a:rPr lang="zh-CN" altLang="zh-CN" dirty="0"/>
              <a:t>单表查询</a:t>
            </a:r>
          </a:p>
        </p:txBody>
      </p:sp>
    </p:spTree>
    <p:extLst>
      <p:ext uri="{BB962C8B-B14F-4D97-AF65-F5344CB8AC3E}">
        <p14:creationId xmlns:p14="http://schemas.microsoft.com/office/powerpoint/2010/main" val="1368706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2000" dirty="0"/>
                  <a:t>【例</a:t>
                </a:r>
                <a:r>
                  <a:rPr lang="en-US" altLang="zh-CN" sz="2000" dirty="0"/>
                  <a:t>6.13</a:t>
                </a:r>
                <a:r>
                  <a:rPr lang="zh-CN" altLang="zh-CN" sz="2000" dirty="0"/>
                  <a:t>】 查询学号为</a:t>
                </a:r>
                <a:r>
                  <a:rPr lang="en-US" altLang="zh-CN" sz="2000" dirty="0"/>
                  <a:t>1005</a:t>
                </a:r>
                <a:r>
                  <a:rPr lang="zh-CN" altLang="zh-CN" sz="2000" dirty="0"/>
                  <a:t>的学生的全部信息。</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i="1">
                          <a:latin typeface="Cambria Math"/>
                        </a:rPr>
                        <m:t>∗</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sno</m:t>
                      </m:r>
                      <m:r>
                        <a:rPr lang="en-US" altLang="zh-CN" sz="2000">
                          <a:latin typeface="Cambria Math"/>
                        </a:rPr>
                        <m:t> </m:t>
                      </m:r>
                      <m:r>
                        <m:rPr>
                          <m:sty m:val="p"/>
                        </m:rPr>
                        <a:rPr lang="en-US" altLang="zh-CN" sz="2000">
                          <a:latin typeface="Cambria Math"/>
                        </a:rPr>
                        <m:t>like</m:t>
                      </m:r>
                      <m:r>
                        <a:rPr lang="en-US" altLang="zh-CN" sz="2000">
                          <a:latin typeface="Cambria Math"/>
                        </a:rPr>
                        <m:t> </m:t>
                      </m:r>
                      <m:r>
                        <a:rPr lang="en-US" altLang="zh-CN" sz="2000" i="1">
                          <a:latin typeface="Cambria Math"/>
                        </a:rPr>
                        <m:t>′</m:t>
                      </m:r>
                      <m:r>
                        <a:rPr lang="en-US" altLang="zh-CN" sz="2000">
                          <a:latin typeface="Cambria Math"/>
                        </a:rPr>
                        <m:t>1005</m:t>
                      </m:r>
                      <m:r>
                        <a:rPr lang="en-US" altLang="zh-CN" sz="2000" i="1">
                          <a:latin typeface="Cambria Math"/>
                        </a:rPr>
                        <m:t>′</m:t>
                      </m:r>
                    </m:oMath>
                  </m:oMathPara>
                </a14:m>
                <a:endParaRPr lang="zh-CN" altLang="zh-CN" sz="2000" dirty="0"/>
              </a:p>
              <a:p>
                <a:pPr marL="0" indent="0">
                  <a:buNone/>
                </a:pPr>
                <a:r>
                  <a:rPr lang="zh-CN" altLang="zh-CN" sz="2000" dirty="0"/>
                  <a:t>等价于：</a:t>
                </a:r>
                <a:br>
                  <a:rPr lang="en-US" altLang="zh-CN" sz="2000" dirty="0"/>
                </a:b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i="1">
                          <a:latin typeface="Cambria Math"/>
                        </a:rPr>
                        <m:t>∗</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sno</m:t>
                      </m:r>
                      <m:r>
                        <a:rPr lang="en-US" altLang="zh-CN" sz="2000">
                          <a:latin typeface="Cambria Math"/>
                        </a:rPr>
                        <m:t>= </m:t>
                      </m:r>
                      <m:r>
                        <a:rPr lang="en-US" altLang="zh-CN" sz="2000" i="1">
                          <a:latin typeface="Cambria Math"/>
                        </a:rPr>
                        <m:t>′</m:t>
                      </m:r>
                      <m:r>
                        <a:rPr lang="en-US" altLang="zh-CN" sz="2000">
                          <a:latin typeface="Cambria Math"/>
                        </a:rPr>
                        <m:t>1005</m:t>
                      </m:r>
                      <m:r>
                        <a:rPr lang="en-US" altLang="zh-CN" sz="2000" i="1">
                          <a:latin typeface="Cambria Math"/>
                        </a:rPr>
                        <m:t>′</m:t>
                      </m:r>
                    </m:oMath>
                  </m:oMathPara>
                </a14:m>
                <a:endParaRPr lang="zh-CN" altLang="zh-CN" sz="2000" dirty="0"/>
              </a:p>
              <a:p>
                <a:r>
                  <a:rPr lang="zh-CN" altLang="zh-CN" sz="2000" dirty="0"/>
                  <a:t>上述例题中说明了</a:t>
                </a:r>
                <a:r>
                  <a:rPr lang="en-US" altLang="zh-CN" sz="2000" dirty="0"/>
                  <a:t>like</a:t>
                </a:r>
                <a:r>
                  <a:rPr lang="zh-CN" altLang="zh-CN" sz="2000" dirty="0"/>
                  <a:t>也可以等价于运算符</a:t>
                </a:r>
                <a:r>
                  <a:rPr lang="en-US" altLang="zh-CN" sz="2000" dirty="0"/>
                  <a:t>=</a:t>
                </a:r>
                <a:r>
                  <a:rPr lang="zh-CN" altLang="zh-CN" sz="2000" dirty="0"/>
                  <a:t>，但是如果对于模糊的情况下，如</a:t>
                </a:r>
                <a:r>
                  <a:rPr lang="en-US" altLang="zh-CN" sz="2000" dirty="0"/>
                  <a:t>LIKE</a:t>
                </a:r>
                <a:r>
                  <a:rPr lang="zh-CN" altLang="zh-CN" sz="2000" dirty="0"/>
                  <a:t>后面的匹配串中含通配符时，则不能用运算符</a:t>
                </a:r>
                <a:r>
                  <a:rPr lang="en-US" altLang="zh-CN" sz="2000" dirty="0"/>
                  <a:t>=</a:t>
                </a:r>
                <a:r>
                  <a:rPr lang="zh-CN" altLang="zh-CN" sz="2000" dirty="0"/>
                  <a:t>来代替。</a:t>
                </a:r>
              </a:p>
              <a:p>
                <a:r>
                  <a:rPr lang="zh-CN" altLang="zh-CN" sz="2000" dirty="0"/>
                  <a:t>【例</a:t>
                </a:r>
                <a:r>
                  <a:rPr lang="en-US" altLang="zh-CN" sz="2000" dirty="0"/>
                  <a:t>6.14</a:t>
                </a:r>
                <a:r>
                  <a:rPr lang="zh-CN" altLang="zh-CN" sz="2000" dirty="0"/>
                  <a:t>】 查询所有姓张的学生的姓名，学号和性别。</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sname</m:t>
                      </m:r>
                      <m:r>
                        <a:rPr lang="en-US" altLang="zh-CN" sz="2000">
                          <a:latin typeface="Cambria Math"/>
                        </a:rPr>
                        <m:t>,</m:t>
                      </m:r>
                      <m:r>
                        <m:rPr>
                          <m:sty m:val="p"/>
                        </m:rPr>
                        <a:rPr lang="en-US" altLang="zh-CN" sz="2000">
                          <a:latin typeface="Cambria Math"/>
                        </a:rPr>
                        <m:t>sno</m:t>
                      </m:r>
                      <m:r>
                        <a:rPr lang="en-US" altLang="zh-CN" sz="2000">
                          <a:latin typeface="Cambria Math"/>
                        </a:rPr>
                        <m:t>,</m:t>
                      </m:r>
                      <m:r>
                        <m:rPr>
                          <m:sty m:val="p"/>
                        </m:rPr>
                        <a:rPr lang="en-US" altLang="zh-CN" sz="2000">
                          <a:latin typeface="Cambria Math"/>
                        </a:rPr>
                        <m:t>sex</m:t>
                      </m:r>
                      <m:r>
                        <a:rPr lang="en-US" altLang="zh-CN" sz="2000">
                          <a:latin typeface="Cambria Math"/>
                        </a:rPr>
                        <m:t> </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sname</m:t>
                      </m:r>
                      <m:r>
                        <a:rPr lang="en-US" altLang="zh-CN" sz="2000">
                          <a:latin typeface="Cambria Math"/>
                        </a:rPr>
                        <m:t> </m:t>
                      </m:r>
                      <m:sSup>
                        <m:sSupPr>
                          <m:ctrlPr>
                            <a:rPr lang="zh-CN" altLang="zh-CN" sz="2000" i="1">
                              <a:latin typeface="Cambria Math" panose="02040503050406030204" pitchFamily="18" charset="0"/>
                            </a:rPr>
                          </m:ctrlPr>
                        </m:sSupPr>
                        <m:e>
                          <m:r>
                            <m:rPr>
                              <m:sty m:val="p"/>
                            </m:rPr>
                            <a:rPr lang="en-US" altLang="zh-CN" sz="2000">
                              <a:latin typeface="Cambria Math"/>
                            </a:rPr>
                            <m:t>like</m:t>
                          </m:r>
                        </m:e>
                        <m:sup>
                          <m:r>
                            <a:rPr lang="en-US" altLang="zh-CN" sz="2000" i="1">
                              <a:latin typeface="Cambria Math"/>
                            </a:rPr>
                            <m:t>′</m:t>
                          </m:r>
                        </m:sup>
                      </m:sSup>
                      <m:r>
                        <a:rPr lang="zh-CN" altLang="zh-CN" sz="2000">
                          <a:latin typeface="Cambria Math"/>
                        </a:rPr>
                        <m:t>张</m:t>
                      </m:r>
                      <m:r>
                        <a:rPr lang="en-US" altLang="zh-CN" sz="2000">
                          <a:latin typeface="Cambria Math"/>
                        </a:rPr>
                        <m:t>%</m:t>
                      </m:r>
                      <m:r>
                        <a:rPr lang="en-US" altLang="zh-CN" sz="2000" i="1">
                          <a:latin typeface="Cambria Math"/>
                        </a:rPr>
                        <m:t>′</m:t>
                      </m:r>
                    </m:oMath>
                  </m:oMathPara>
                </a14:m>
                <a:endParaRPr lang="zh-CN" altLang="zh-CN" sz="2000" dirty="0"/>
              </a:p>
              <a:p>
                <a:r>
                  <a:rPr lang="zh-CN" altLang="zh-CN" sz="2000" dirty="0"/>
                  <a:t>【例</a:t>
                </a:r>
                <a:r>
                  <a:rPr lang="en-US" altLang="zh-CN" sz="2000" dirty="0"/>
                  <a:t>6.15</a:t>
                </a:r>
                <a:r>
                  <a:rPr lang="zh-CN" altLang="zh-CN" sz="2000" dirty="0"/>
                  <a:t>】 查询姓名中含有小这个字，且全名为三个字的学生的姓名。</a:t>
                </a:r>
              </a:p>
              <a:p>
                <a:pPr marL="0" indent="0" algn="ctr">
                  <a:buNone/>
                </a:pPr>
                <a14:m>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sname</m:t>
                    </m:r>
                  </m:oMath>
                </a14:m>
                <a:r>
                  <a:rPr lang="en-US" altLang="zh-CN" sz="2000" dirty="0"/>
                  <a:t> </a:t>
                </a:r>
                <a14:m>
                  <m:oMath xmlns:m="http://schemas.openxmlformats.org/officeDocument/2006/math">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sname</m:t>
                    </m:r>
                    <m:r>
                      <a:rPr lang="en-US" altLang="zh-CN" sz="2000">
                        <a:latin typeface="Cambria Math"/>
                      </a:rPr>
                      <m:t> </m:t>
                    </m:r>
                    <m:sSup>
                      <m:sSupPr>
                        <m:ctrlPr>
                          <a:rPr lang="zh-CN" altLang="zh-CN" sz="2000" i="1">
                            <a:latin typeface="Cambria Math" panose="02040503050406030204" pitchFamily="18" charset="0"/>
                          </a:rPr>
                        </m:ctrlPr>
                      </m:sSupPr>
                      <m:e>
                        <m:r>
                          <m:rPr>
                            <m:sty m:val="p"/>
                          </m:rPr>
                          <a:rPr lang="en-US" altLang="zh-CN" sz="2000">
                            <a:latin typeface="Cambria Math"/>
                          </a:rPr>
                          <m:t>like</m:t>
                        </m:r>
                      </m:e>
                      <m:sup>
                        <m:r>
                          <a:rPr lang="en-US" altLang="zh-CN" sz="2000" i="1">
                            <a:latin typeface="Cambria Math"/>
                          </a:rPr>
                          <m:t>′</m:t>
                        </m:r>
                      </m:sup>
                    </m:sSup>
                    <m:r>
                      <a:rPr lang="en-US" altLang="zh-CN" sz="2000">
                        <a:latin typeface="Cambria Math"/>
                      </a:rPr>
                      <m:t>_  _</m:t>
                    </m:r>
                    <m:r>
                      <a:rPr lang="zh-CN" altLang="zh-CN" sz="2000">
                        <a:latin typeface="Cambria Math"/>
                      </a:rPr>
                      <m:t>小</m:t>
                    </m:r>
                    <m:r>
                      <a:rPr lang="en-US" altLang="zh-CN" sz="2000">
                        <a:latin typeface="Cambria Math"/>
                      </a:rPr>
                      <m:t>_  _</m:t>
                    </m:r>
                    <m:r>
                      <a:rPr lang="en-US" altLang="zh-CN" sz="2000" i="1">
                        <a:latin typeface="Cambria Math"/>
                      </a:rPr>
                      <m:t>′</m:t>
                    </m:r>
                  </m:oMath>
                </a14:m>
                <a:endParaRPr lang="zh-CN" altLang="zh-CN" sz="2000" dirty="0"/>
              </a:p>
              <a:p>
                <a:r>
                  <a:rPr lang="zh-CN" altLang="zh-CN" sz="2000" dirty="0"/>
                  <a:t>注意：一个汉字要占两个字符的位置，所以匹配串小的前面和后面的字需要跟两个下划线</a:t>
                </a:r>
                <a:r>
                  <a:rPr lang="zh-CN" altLang="zh-CN" dirty="0"/>
                  <a:t>。</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741" t="-742" r="-519" b="-3708"/>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a:spLocks noGrp="1"/>
          </p:cNvSpPr>
          <p:nvPr>
            <p:ph type="title"/>
          </p:nvPr>
        </p:nvSpPr>
        <p:spPr>
          <a:xfrm>
            <a:off x="323528" y="116632"/>
            <a:ext cx="8686800" cy="563563"/>
          </a:xfrm>
        </p:spPr>
        <p:txBody>
          <a:bodyPr/>
          <a:lstStyle/>
          <a:p>
            <a:r>
              <a:rPr lang="en-US" altLang="zh-CN" dirty="0"/>
              <a:t>6.1</a:t>
            </a:r>
            <a:r>
              <a:rPr lang="zh-CN" altLang="zh-CN" dirty="0"/>
              <a:t>单表查询</a:t>
            </a:r>
          </a:p>
        </p:txBody>
      </p:sp>
    </p:spTree>
    <p:extLst>
      <p:ext uri="{BB962C8B-B14F-4D97-AF65-F5344CB8AC3E}">
        <p14:creationId xmlns:p14="http://schemas.microsoft.com/office/powerpoint/2010/main" val="8936147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1052736"/>
                <a:ext cx="8229600" cy="4933950"/>
              </a:xfrm>
            </p:spPr>
            <p:txBody>
              <a:bodyPr/>
              <a:lstStyle/>
              <a:p>
                <a:r>
                  <a:rPr lang="zh-CN" altLang="zh-CN" sz="2000" dirty="0"/>
                  <a:t>【例</a:t>
                </a:r>
                <a:r>
                  <a:rPr lang="en-US" altLang="zh-CN" sz="2000" dirty="0"/>
                  <a:t>6.16</a:t>
                </a:r>
                <a:r>
                  <a:rPr lang="zh-CN" altLang="zh-CN" sz="2000" dirty="0"/>
                  <a:t>】 查询所有不姓张的学生的姓名。</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sname</m:t>
                      </m:r>
                      <m:r>
                        <a:rPr lang="en-US" altLang="zh-CN" sz="2000">
                          <a:latin typeface="Cambria Math"/>
                        </a:rPr>
                        <m:t> </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sname</m:t>
                      </m:r>
                      <m:r>
                        <a:rPr lang="en-US" altLang="zh-CN" sz="2000">
                          <a:latin typeface="Cambria Math"/>
                        </a:rPr>
                        <m:t>  </m:t>
                      </m:r>
                      <m:r>
                        <m:rPr>
                          <m:sty m:val="p"/>
                        </m:rPr>
                        <a:rPr lang="en-US" altLang="zh-CN" sz="2000">
                          <a:latin typeface="Cambria Math"/>
                        </a:rPr>
                        <m:t>not</m:t>
                      </m:r>
                      <m:r>
                        <a:rPr lang="en-US" altLang="zh-CN" sz="2000">
                          <a:latin typeface="Cambria Math"/>
                        </a:rPr>
                        <m:t>  </m:t>
                      </m:r>
                      <m:sSup>
                        <m:sSupPr>
                          <m:ctrlPr>
                            <a:rPr lang="zh-CN" altLang="zh-CN" sz="2000" i="1">
                              <a:latin typeface="Cambria Math" panose="02040503050406030204" pitchFamily="18" charset="0"/>
                            </a:rPr>
                          </m:ctrlPr>
                        </m:sSupPr>
                        <m:e>
                          <m:r>
                            <m:rPr>
                              <m:sty m:val="p"/>
                            </m:rPr>
                            <a:rPr lang="en-US" altLang="zh-CN" sz="2000">
                              <a:latin typeface="Cambria Math"/>
                            </a:rPr>
                            <m:t>like</m:t>
                          </m:r>
                        </m:e>
                        <m:sup>
                          <m:r>
                            <a:rPr lang="en-US" altLang="zh-CN" sz="2000" i="1">
                              <a:latin typeface="Cambria Math"/>
                            </a:rPr>
                            <m:t>′</m:t>
                          </m:r>
                        </m:sup>
                      </m:sSup>
                      <m:r>
                        <a:rPr lang="zh-CN" altLang="zh-CN" sz="2000">
                          <a:latin typeface="Cambria Math"/>
                        </a:rPr>
                        <m:t>张</m:t>
                      </m:r>
                      <m:r>
                        <a:rPr lang="en-US" altLang="zh-CN" sz="2000">
                          <a:latin typeface="Cambria Math"/>
                        </a:rPr>
                        <m:t>%</m:t>
                      </m:r>
                      <m:r>
                        <a:rPr lang="en-US" altLang="zh-CN" sz="2000" i="1">
                          <a:latin typeface="Cambria Math"/>
                        </a:rPr>
                        <m:t>′</m:t>
                      </m:r>
                    </m:oMath>
                  </m:oMathPara>
                </a14:m>
                <a:endParaRPr lang="zh-CN" altLang="zh-CN" sz="2000" dirty="0"/>
              </a:p>
              <a:p>
                <a:r>
                  <a:rPr lang="zh-CN" altLang="zh-CN" sz="2000" dirty="0"/>
                  <a:t>【例</a:t>
                </a:r>
                <a:r>
                  <a:rPr lang="en-US" altLang="zh-CN" sz="2000" dirty="0"/>
                  <a:t>6.17</a:t>
                </a:r>
                <a:r>
                  <a:rPr lang="zh-CN" altLang="zh-CN" sz="2000" dirty="0"/>
                  <a:t>】 查询姓张或者姓王的学生的信息。</a:t>
                </a:r>
              </a:p>
              <a:p>
                <a:pPr marL="0" indent="0" algn="ctr">
                  <a:buNone/>
                </a:pPr>
                <a14:m>
                  <m:oMath xmlns:m="http://schemas.openxmlformats.org/officeDocument/2006/math">
                    <m:r>
                      <m:rPr>
                        <m:sty m:val="p"/>
                      </m:rPr>
                      <a:rPr lang="en-US" altLang="zh-CN" sz="2000">
                        <a:latin typeface="Cambria Math"/>
                      </a:rPr>
                      <m:t>SELECT</m:t>
                    </m:r>
                    <m:r>
                      <a:rPr lang="en-US" altLang="zh-CN" sz="2000">
                        <a:latin typeface="Cambria Math"/>
                      </a:rPr>
                      <m:t> </m:t>
                    </m:r>
                    <m:r>
                      <a:rPr lang="en-US" altLang="zh-CN" sz="2000" i="1">
                        <a:latin typeface="Cambria Math"/>
                      </a:rPr>
                      <m:t>∗</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sname</m:t>
                    </m:r>
                    <m:r>
                      <a:rPr lang="en-US" altLang="zh-CN" sz="2000">
                        <a:latin typeface="Cambria Math"/>
                      </a:rPr>
                      <m:t>    </m:t>
                    </m:r>
                    <m:sSup>
                      <m:sSupPr>
                        <m:ctrlPr>
                          <a:rPr lang="zh-CN" altLang="zh-CN" sz="2000" i="1">
                            <a:latin typeface="Cambria Math" panose="02040503050406030204" pitchFamily="18" charset="0"/>
                          </a:rPr>
                        </m:ctrlPr>
                      </m:sSupPr>
                      <m:e>
                        <m:r>
                          <m:rPr>
                            <m:sty m:val="p"/>
                          </m:rPr>
                          <a:rPr lang="en-US" altLang="zh-CN" sz="2000">
                            <a:latin typeface="Cambria Math"/>
                          </a:rPr>
                          <m:t>like</m:t>
                        </m:r>
                      </m:e>
                      <m:sup>
                        <m:r>
                          <a:rPr lang="en-US" altLang="zh-CN" sz="2000" i="1">
                            <a:latin typeface="Cambria Math"/>
                          </a:rPr>
                          <m:t>′</m:t>
                        </m:r>
                      </m:sup>
                    </m:sSup>
                    <m:d>
                      <m:dPr>
                        <m:begChr m:val="["/>
                        <m:endChr m:val="]"/>
                        <m:ctrlPr>
                          <a:rPr lang="zh-CN" altLang="zh-CN" sz="2000" i="1">
                            <a:latin typeface="Cambria Math" panose="02040503050406030204" pitchFamily="18" charset="0"/>
                          </a:rPr>
                        </m:ctrlPr>
                      </m:dPr>
                      <m:e>
                        <m:r>
                          <a:rPr lang="zh-CN" altLang="zh-CN" sz="2000">
                            <a:latin typeface="Cambria Math"/>
                          </a:rPr>
                          <m:t>张王</m:t>
                        </m:r>
                      </m:e>
                    </m:d>
                    <m:r>
                      <a:rPr lang="en-US" altLang="zh-CN" sz="2000">
                        <a:latin typeface="Cambria Math"/>
                      </a:rPr>
                      <m:t>%</m:t>
                    </m:r>
                  </m:oMath>
                </a14:m>
                <a:r>
                  <a:rPr lang="en-US" altLang="zh-CN" sz="2000" dirty="0"/>
                  <a:t>’</a:t>
                </a:r>
                <a:endParaRPr lang="zh-CN" altLang="zh-CN" sz="2000" dirty="0"/>
              </a:p>
              <a:p>
                <a:r>
                  <a:rPr lang="zh-CN" altLang="zh-CN" sz="2000" dirty="0"/>
                  <a:t>【例</a:t>
                </a:r>
                <a:r>
                  <a:rPr lang="en-US" altLang="zh-CN" sz="2000" dirty="0"/>
                  <a:t>6.18</a:t>
                </a:r>
                <a:r>
                  <a:rPr lang="zh-CN" altLang="zh-CN" sz="2000" dirty="0"/>
                  <a:t>】查询姓张且第二个字不是小的学生的信息。</a:t>
                </a:r>
              </a:p>
              <a:p>
                <a:pPr marL="0" indent="0" algn="ctr">
                  <a:buNone/>
                </a:pPr>
                <a14:m>
                  <m:oMath xmlns:m="http://schemas.openxmlformats.org/officeDocument/2006/math">
                    <m:r>
                      <m:rPr>
                        <m:sty m:val="p"/>
                      </m:rPr>
                      <a:rPr lang="en-US" altLang="zh-CN" sz="2000">
                        <a:latin typeface="Cambria Math"/>
                      </a:rPr>
                      <m:t>SELECT</m:t>
                    </m:r>
                    <m:r>
                      <a:rPr lang="en-US" altLang="zh-CN" sz="2000">
                        <a:latin typeface="Cambria Math"/>
                      </a:rPr>
                      <m:t> </m:t>
                    </m:r>
                    <m:r>
                      <a:rPr lang="en-US" altLang="zh-CN" sz="2000" i="1">
                        <a:latin typeface="Cambria Math"/>
                      </a:rPr>
                      <m:t>∗</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sname</m:t>
                    </m:r>
                    <m:r>
                      <a:rPr lang="en-US" altLang="zh-CN" sz="2000">
                        <a:latin typeface="Cambria Math"/>
                      </a:rPr>
                      <m:t>    </m:t>
                    </m:r>
                    <m:sSup>
                      <m:sSupPr>
                        <m:ctrlPr>
                          <a:rPr lang="zh-CN" altLang="zh-CN" sz="2000" i="1">
                            <a:latin typeface="Cambria Math" panose="02040503050406030204" pitchFamily="18" charset="0"/>
                          </a:rPr>
                        </m:ctrlPr>
                      </m:sSupPr>
                      <m:e>
                        <m:r>
                          <m:rPr>
                            <m:sty m:val="p"/>
                          </m:rPr>
                          <a:rPr lang="en-US" altLang="zh-CN" sz="2000">
                            <a:latin typeface="Cambria Math"/>
                          </a:rPr>
                          <m:t>like</m:t>
                        </m:r>
                      </m:e>
                      <m:sup>
                        <m:r>
                          <a:rPr lang="en-US" altLang="zh-CN" sz="2000" i="1">
                            <a:latin typeface="Cambria Math"/>
                          </a:rPr>
                          <m:t>′</m:t>
                        </m:r>
                      </m:sup>
                    </m:sSup>
                    <m:r>
                      <a:rPr lang="zh-CN" altLang="zh-CN" sz="2000">
                        <a:latin typeface="Cambria Math"/>
                      </a:rPr>
                      <m:t>张</m:t>
                    </m:r>
                    <m:r>
                      <a:rPr lang="en-US" altLang="zh-CN" sz="2000">
                        <a:latin typeface="Cambria Math"/>
                      </a:rPr>
                      <m:t>[^</m:t>
                    </m:r>
                    <m:r>
                      <a:rPr lang="zh-CN" altLang="zh-CN" sz="2000">
                        <a:latin typeface="Cambria Math"/>
                      </a:rPr>
                      <m:t>小</m:t>
                    </m:r>
                    <m:r>
                      <a:rPr lang="en-US" altLang="zh-CN" sz="2000">
                        <a:latin typeface="Cambria Math"/>
                      </a:rPr>
                      <m:t>]%</m:t>
                    </m:r>
                  </m:oMath>
                </a14:m>
                <a:r>
                  <a:rPr lang="en-US" altLang="zh-CN" sz="2000" dirty="0"/>
                  <a:t>’</a:t>
                </a:r>
                <a:endParaRPr lang="zh-CN" altLang="zh-CN" sz="2000" dirty="0"/>
              </a:p>
              <a:p>
                <a:r>
                  <a:rPr lang="zh-CN" altLang="zh-CN" sz="2000" dirty="0"/>
                  <a:t>如果用户本身要查询的字符串本身就含有</a:t>
                </a:r>
                <a:r>
                  <a:rPr lang="en-US" altLang="zh-CN" sz="2000" dirty="0"/>
                  <a:t>%</a:t>
                </a:r>
                <a:r>
                  <a:rPr lang="zh-CN" altLang="zh-CN" sz="2000" dirty="0"/>
                  <a:t>和</a:t>
                </a:r>
                <a:r>
                  <a:rPr lang="en-US" altLang="zh-CN" sz="2000" dirty="0"/>
                  <a:t>_</a:t>
                </a:r>
                <a:r>
                  <a:rPr lang="zh-CN" altLang="zh-CN" sz="2000" dirty="0"/>
                  <a:t>时，这个是时候就要使用</a:t>
                </a:r>
                <a:r>
                  <a:rPr lang="en-US" altLang="zh-CN" sz="2000" dirty="0"/>
                  <a:t>ESCAPE’&lt;</a:t>
                </a:r>
                <a:r>
                  <a:rPr lang="zh-CN" altLang="zh-CN" sz="2000" dirty="0"/>
                  <a:t>换码字符</a:t>
                </a:r>
                <a:r>
                  <a:rPr lang="en-US" altLang="zh-CN" sz="2000" dirty="0"/>
                  <a:t>&gt;’</a:t>
                </a:r>
                <a:r>
                  <a:rPr lang="zh-CN" altLang="zh-CN" sz="2000" dirty="0"/>
                  <a:t>对通配符进行转义，常用字符</a:t>
                </a:r>
                <a:r>
                  <a:rPr lang="en-US" altLang="zh-CN" sz="2000" dirty="0"/>
                  <a:t>’\’</a:t>
                </a:r>
                <a:r>
                  <a:rPr lang="zh-CN" altLang="zh-CN" sz="2000" dirty="0"/>
                  <a:t>。</a:t>
                </a:r>
              </a:p>
              <a:p>
                <a:r>
                  <a:rPr lang="zh-CN" altLang="zh-CN" sz="2000" dirty="0"/>
                  <a:t>【例</a:t>
                </a:r>
                <a:r>
                  <a:rPr lang="en-US" altLang="zh-CN" sz="2000" dirty="0"/>
                  <a:t>6.19</a:t>
                </a:r>
                <a:r>
                  <a:rPr lang="zh-CN" altLang="zh-CN" sz="2000" dirty="0"/>
                  <a:t>】 查询</a:t>
                </a:r>
                <a:r>
                  <a:rPr lang="en-US" altLang="zh-CN" sz="2000" dirty="0" err="1"/>
                  <a:t>C_Design</a:t>
                </a:r>
                <a:r>
                  <a:rPr lang="zh-CN" altLang="zh-CN" sz="2000" dirty="0"/>
                  <a:t>课程的课程号和学分。</a:t>
                </a:r>
              </a:p>
              <a:p>
                <a:pPr marL="0" indent="0">
                  <a:buNone/>
                </a:pPr>
                <a14:m>
                  <m:oMathPara xmlns:m="http://schemas.openxmlformats.org/officeDocument/2006/math">
                    <m:oMathParaPr>
                      <m:jc m:val="center"/>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cno</m:t>
                      </m:r>
                      <m:r>
                        <a:rPr lang="en-US" altLang="zh-CN" sz="2000">
                          <a:latin typeface="Cambria Math"/>
                        </a:rPr>
                        <m:t> </m:t>
                      </m:r>
                      <m:r>
                        <a:rPr lang="zh-CN" altLang="zh-CN" sz="2000">
                          <a:latin typeface="Cambria Math"/>
                        </a:rPr>
                        <m:t>，</m:t>
                      </m:r>
                      <m:r>
                        <m:rPr>
                          <m:sty m:val="p"/>
                        </m:rPr>
                        <a:rPr lang="en-US" altLang="zh-CN" sz="2000">
                          <a:latin typeface="Cambria Math"/>
                        </a:rPr>
                        <m:t>credit</m:t>
                      </m:r>
                      <m:r>
                        <a:rPr lang="en-US" altLang="zh-CN" sz="2000">
                          <a:latin typeface="Cambria Math"/>
                        </a:rPr>
                        <m:t> </m:t>
                      </m:r>
                      <m:r>
                        <m:rPr>
                          <m:sty m:val="p"/>
                        </m:rPr>
                        <a:rPr lang="en-US" altLang="zh-CN" sz="2000">
                          <a:latin typeface="Cambria Math"/>
                        </a:rPr>
                        <m:t>FROM</m:t>
                      </m:r>
                      <m:r>
                        <a:rPr lang="en-US" altLang="zh-CN" sz="2000">
                          <a:latin typeface="Cambria Math"/>
                        </a:rPr>
                        <m:t>  </m:t>
                      </m:r>
                      <m:r>
                        <m:rPr>
                          <m:sty m:val="p"/>
                        </m:rPr>
                        <a:rPr lang="en-US" altLang="zh-CN" sz="2000">
                          <a:latin typeface="Cambria Math"/>
                        </a:rPr>
                        <m:t>C</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cname</m:t>
                      </m:r>
                      <m:r>
                        <a:rPr lang="en-US" altLang="zh-CN" sz="2000">
                          <a:latin typeface="Cambria Math"/>
                        </a:rPr>
                        <m:t> </m:t>
                      </m:r>
                      <m:r>
                        <m:rPr>
                          <m:sty m:val="p"/>
                        </m:rPr>
                        <a:rPr lang="en-US" altLang="zh-CN" sz="2000">
                          <a:latin typeface="Cambria Math"/>
                        </a:rPr>
                        <m:t>like</m:t>
                      </m:r>
                      <m:r>
                        <a:rPr lang="en-US" altLang="zh-CN" sz="2000">
                          <a:latin typeface="Cambria Math"/>
                        </a:rPr>
                        <m:t> </m:t>
                      </m:r>
                      <m:r>
                        <a:rPr lang="en-US" altLang="zh-CN" sz="2000" i="1">
                          <a:latin typeface="Cambria Math"/>
                        </a:rPr>
                        <m:t>′</m:t>
                      </m:r>
                      <m:r>
                        <m:rPr>
                          <m:sty m:val="p"/>
                        </m:rPr>
                        <a:rPr lang="en-US" altLang="zh-CN" sz="2000">
                          <a:latin typeface="Cambria Math"/>
                        </a:rPr>
                        <m:t>C</m:t>
                      </m:r>
                      <m:r>
                        <a:rPr lang="en-US" altLang="zh-CN" sz="2000">
                          <a:latin typeface="Cambria Math"/>
                        </a:rPr>
                        <m:t>_</m:t>
                      </m:r>
                      <m:r>
                        <m:rPr>
                          <m:sty m:val="p"/>
                        </m:rPr>
                        <a:rPr lang="en-US" altLang="zh-CN" sz="2000">
                          <a:latin typeface="Cambria Math"/>
                        </a:rPr>
                        <m:t>Design</m:t>
                      </m:r>
                      <m:r>
                        <a:rPr lang="en-US" altLang="zh-CN" sz="2000" i="1">
                          <a:latin typeface="Cambria Math"/>
                        </a:rPr>
                        <m:t>′</m:t>
                      </m:r>
                      <m:r>
                        <a:rPr lang="en-US" altLang="zh-CN" sz="2000">
                          <a:latin typeface="Cambria Math"/>
                        </a:rPr>
                        <m:t>   </m:t>
                      </m:r>
                      <m:r>
                        <m:rPr>
                          <m:sty m:val="p"/>
                        </m:rPr>
                        <a:rPr lang="en-US" altLang="zh-CN" sz="2000">
                          <a:latin typeface="Cambria Math"/>
                        </a:rPr>
                        <m:t>ESCAPE</m:t>
                      </m:r>
                      <m:r>
                        <a:rPr lang="en-US" altLang="zh-CN" sz="2000">
                          <a:latin typeface="Cambria Math"/>
                        </a:rPr>
                        <m:t> </m:t>
                      </m:r>
                      <m:r>
                        <a:rPr lang="en-US" altLang="zh-CN" sz="2000" i="1">
                          <a:latin typeface="Cambria Math"/>
                        </a:rPr>
                        <m:t>′</m:t>
                      </m:r>
                      <m:r>
                        <a:rPr lang="en-US" altLang="zh-CN" sz="2000">
                          <a:latin typeface="Cambria Math"/>
                        </a:rPr>
                        <m:t>\</m:t>
                      </m:r>
                      <m:r>
                        <a:rPr lang="en-US" altLang="zh-CN" sz="2000" i="1">
                          <a:latin typeface="Cambria Math"/>
                        </a:rPr>
                        <m:t>′</m:t>
                      </m:r>
                      <m:r>
                        <a:rPr lang="en-US" altLang="zh-CN" sz="2000">
                          <a:latin typeface="Cambria Math"/>
                        </a:rPr>
                        <m:t> </m:t>
                      </m:r>
                    </m:oMath>
                  </m:oMathPara>
                </a14:m>
                <a:endParaRPr lang="zh-CN" altLang="zh-CN" sz="2000" dirty="0"/>
              </a:p>
              <a:p>
                <a14:m>
                  <m:oMath xmlns:m="http://schemas.openxmlformats.org/officeDocument/2006/math">
                    <m:r>
                      <m:rPr>
                        <m:sty m:val="p"/>
                      </m:rPr>
                      <a:rPr lang="en-US" altLang="zh-CN" sz="2000" smtClean="0">
                        <a:solidFill>
                          <a:srgbClr val="FF0000"/>
                        </a:solidFill>
                        <a:latin typeface="Cambria Math"/>
                      </a:rPr>
                      <m:t>ESCAPE</m:t>
                    </m:r>
                    <m:r>
                      <a:rPr lang="en-US" altLang="zh-CN" sz="2000" smtClean="0">
                        <a:solidFill>
                          <a:srgbClr val="FF0000"/>
                        </a:solidFill>
                        <a:latin typeface="Cambria Math"/>
                      </a:rPr>
                      <m:t> </m:t>
                    </m:r>
                    <m:r>
                      <a:rPr lang="en-US" altLang="zh-CN" sz="2000" i="1">
                        <a:latin typeface="Cambria Math"/>
                      </a:rPr>
                      <m:t>′</m:t>
                    </m:r>
                    <m:r>
                      <a:rPr lang="en-US" altLang="zh-CN" sz="2000">
                        <a:latin typeface="Cambria Math"/>
                      </a:rPr>
                      <m:t>\</m:t>
                    </m:r>
                    <m:r>
                      <a:rPr lang="en-US" altLang="zh-CN" sz="2000" i="1">
                        <a:latin typeface="Cambria Math"/>
                      </a:rPr>
                      <m:t>′</m:t>
                    </m:r>
                  </m:oMath>
                </a14:m>
                <a:r>
                  <a:rPr lang="zh-CN" altLang="zh-CN" sz="2000" dirty="0"/>
                  <a:t>短语表示</a:t>
                </a:r>
                <a:r>
                  <a:rPr lang="en-US" altLang="zh-CN" sz="2000" dirty="0"/>
                  <a:t>\</a:t>
                </a:r>
                <a:r>
                  <a:rPr lang="zh-CN" altLang="zh-CN" sz="2000" dirty="0"/>
                  <a:t>为换码字符，这样匹配串中紧跟在</a:t>
                </a:r>
                <a:r>
                  <a:rPr lang="en-US" altLang="zh-CN" sz="2000" dirty="0"/>
                  <a:t>\</a:t>
                </a:r>
                <a:r>
                  <a:rPr lang="zh-CN" altLang="zh-CN" sz="2000" dirty="0"/>
                  <a:t>后面的字符“</a:t>
                </a:r>
                <a:r>
                  <a:rPr lang="en-US" altLang="zh-CN" sz="2000" dirty="0"/>
                  <a:t>_</a:t>
                </a:r>
                <a:r>
                  <a:rPr lang="zh-CN" altLang="zh-CN" sz="2000" dirty="0"/>
                  <a:t>”不再具有通配符的含义，转义为普通的“</a:t>
                </a:r>
                <a:r>
                  <a:rPr lang="en-US" altLang="zh-CN" sz="2000" dirty="0"/>
                  <a:t>_</a:t>
                </a:r>
                <a:r>
                  <a:rPr lang="zh-CN" altLang="zh-CN" sz="2000" dirty="0"/>
                  <a:t>”字符。</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1052736"/>
                <a:ext cx="8229600" cy="4933950"/>
              </a:xfrm>
              <a:blipFill rotWithShape="1">
                <a:blip r:embed="rId2"/>
                <a:stretch>
                  <a:fillRect l="-667" t="-742" r="-444"/>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a:spLocks noGrp="1"/>
          </p:cNvSpPr>
          <p:nvPr>
            <p:ph type="title"/>
          </p:nvPr>
        </p:nvSpPr>
        <p:spPr/>
        <p:txBody>
          <a:bodyPr/>
          <a:lstStyle/>
          <a:p>
            <a:r>
              <a:rPr lang="en-US" altLang="zh-CN" dirty="0"/>
              <a:t>6.1</a:t>
            </a:r>
            <a:r>
              <a:rPr lang="zh-CN" altLang="zh-CN" dirty="0"/>
              <a:t>单表查询</a:t>
            </a:r>
          </a:p>
        </p:txBody>
      </p:sp>
    </p:spTree>
    <p:extLst>
      <p:ext uri="{BB962C8B-B14F-4D97-AF65-F5344CB8AC3E}">
        <p14:creationId xmlns:p14="http://schemas.microsoft.com/office/powerpoint/2010/main" val="1202101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lvl="0"/>
                <a:r>
                  <a:rPr lang="en-US" altLang="zh-CN" sz="2000" dirty="0"/>
                  <a:t>5.</a:t>
                </a:r>
                <a:r>
                  <a:rPr lang="zh-CN" altLang="zh-CN" sz="2000" dirty="0"/>
                  <a:t>涉及空值的查询</a:t>
                </a:r>
              </a:p>
              <a:p>
                <a:pPr marL="0" indent="0">
                  <a:buNone/>
                </a:pPr>
                <a:r>
                  <a:rPr lang="zh-CN" altLang="zh-CN" sz="2000" dirty="0"/>
                  <a:t>空值</a:t>
                </a:r>
                <a:r>
                  <a:rPr lang="en-US" altLang="zh-CN" sz="2000" dirty="0"/>
                  <a:t>NULL</a:t>
                </a:r>
                <a:r>
                  <a:rPr lang="zh-CN" altLang="zh-CN" sz="2000" dirty="0"/>
                  <a:t>不是空格符，也不是</a:t>
                </a:r>
                <a:r>
                  <a:rPr lang="en-US" altLang="zh-CN" sz="2000" dirty="0"/>
                  <a:t>0</a:t>
                </a:r>
                <a:r>
                  <a:rPr lang="zh-CN" altLang="zh-CN" sz="2000" dirty="0"/>
                  <a:t>，是指未确定的数据。</a:t>
                </a:r>
              </a:p>
              <a:p>
                <a:r>
                  <a:rPr lang="zh-CN" altLang="zh-CN" sz="2000" dirty="0"/>
                  <a:t>【例</a:t>
                </a:r>
                <a:r>
                  <a:rPr lang="en-US" altLang="zh-CN" sz="2000" dirty="0"/>
                  <a:t>6.20</a:t>
                </a:r>
                <a:r>
                  <a:rPr lang="zh-CN" altLang="zh-CN" sz="2000" dirty="0"/>
                  <a:t>】 查询选修了课程但没有成绩的学生的学号和课程号。</a:t>
                </a:r>
              </a:p>
              <a:p>
                <a:pPr marL="0" indent="0">
                  <a:buNone/>
                </a:pPr>
                <a14:m>
                  <m:oMathPara xmlns:m="http://schemas.openxmlformats.org/officeDocument/2006/math">
                    <m:oMathParaPr>
                      <m:jc m:val="center"/>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sno</m:t>
                      </m:r>
                      <m:r>
                        <a:rPr lang="en-US" altLang="zh-CN" sz="2000">
                          <a:latin typeface="Cambria Math"/>
                        </a:rPr>
                        <m:t>,</m:t>
                      </m:r>
                      <m:r>
                        <m:rPr>
                          <m:sty m:val="p"/>
                        </m:rPr>
                        <a:rPr lang="en-US" altLang="zh-CN" sz="2000">
                          <a:latin typeface="Cambria Math"/>
                        </a:rPr>
                        <m:t>cno</m:t>
                      </m:r>
                      <m:r>
                        <a:rPr lang="en-US" altLang="zh-CN" sz="2000">
                          <a:latin typeface="Cambria Math"/>
                        </a:rPr>
                        <m:t> </m:t>
                      </m:r>
                      <m:r>
                        <m:rPr>
                          <m:sty m:val="p"/>
                        </m:rPr>
                        <a:rPr lang="en-US" altLang="zh-CN" sz="2000">
                          <a:latin typeface="Cambria Math"/>
                        </a:rPr>
                        <m:t>FROM</m:t>
                      </m:r>
                      <m:r>
                        <a:rPr lang="en-US" altLang="zh-CN" sz="2000">
                          <a:latin typeface="Cambria Math"/>
                        </a:rPr>
                        <m:t> </m:t>
                      </m:r>
                      <m:r>
                        <m:rPr>
                          <m:sty m:val="p"/>
                        </m:rPr>
                        <a:rPr lang="en-US" altLang="zh-CN" sz="2000">
                          <a:latin typeface="Cambria Math"/>
                        </a:rPr>
                        <m:t>SC</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score</m:t>
                      </m:r>
                      <m:r>
                        <a:rPr lang="en-US" altLang="zh-CN" sz="2000">
                          <a:latin typeface="Cambria Math"/>
                        </a:rPr>
                        <m:t> </m:t>
                      </m:r>
                      <m:r>
                        <m:rPr>
                          <m:sty m:val="p"/>
                        </m:rPr>
                        <a:rPr lang="en-US" altLang="zh-CN" sz="2000">
                          <a:latin typeface="Cambria Math"/>
                        </a:rPr>
                        <m:t>IS</m:t>
                      </m:r>
                      <m:r>
                        <a:rPr lang="en-US" altLang="zh-CN" sz="2000">
                          <a:latin typeface="Cambria Math"/>
                        </a:rPr>
                        <m:t> </m:t>
                      </m:r>
                      <m:r>
                        <m:rPr>
                          <m:sty m:val="p"/>
                        </m:rPr>
                        <a:rPr lang="en-US" altLang="zh-CN" sz="2000">
                          <a:latin typeface="Cambria Math"/>
                        </a:rPr>
                        <m:t>NULL</m:t>
                      </m:r>
                    </m:oMath>
                  </m:oMathPara>
                </a14:m>
                <a:endParaRPr lang="zh-CN" altLang="zh-CN" sz="2000" dirty="0"/>
              </a:p>
              <a:p>
                <a:r>
                  <a:rPr lang="zh-CN" altLang="zh-CN" sz="2000" dirty="0"/>
                  <a:t>注意：这里的</a:t>
                </a:r>
                <a:r>
                  <a:rPr lang="en-US" altLang="zh-CN" sz="2000" dirty="0"/>
                  <a:t>IS</a:t>
                </a:r>
                <a:r>
                  <a:rPr lang="zh-CN" altLang="zh-CN" sz="2000" dirty="0"/>
                  <a:t>不能用等号（</a:t>
                </a:r>
                <a:r>
                  <a:rPr lang="en-US" altLang="zh-CN" sz="2000" dirty="0"/>
                  <a:t>=</a:t>
                </a:r>
                <a:r>
                  <a:rPr lang="zh-CN" altLang="zh-CN" sz="2000" dirty="0"/>
                  <a:t>）代替。</a:t>
                </a:r>
                <a:endParaRPr lang="en-US" altLang="zh-CN" sz="2000" dirty="0"/>
              </a:p>
              <a:p>
                <a:endParaRPr lang="zh-CN" altLang="zh-CN" sz="2000" dirty="0"/>
              </a:p>
              <a:p>
                <a:pPr lvl="0"/>
                <a:r>
                  <a:rPr lang="en-US" altLang="zh-CN" sz="2000" dirty="0"/>
                  <a:t>6.</a:t>
                </a:r>
                <a:r>
                  <a:rPr lang="zh-CN" altLang="zh-CN" sz="2000" dirty="0"/>
                  <a:t>多重条件查询</a:t>
                </a:r>
              </a:p>
              <a:p>
                <a:pPr marL="0" indent="0">
                  <a:buNone/>
                </a:pPr>
                <a:r>
                  <a:rPr lang="zh-CN" altLang="zh-CN" sz="2000" dirty="0"/>
                  <a:t>逻辑运算符</a:t>
                </a:r>
                <a:r>
                  <a:rPr lang="en-US" altLang="zh-CN" sz="2000" dirty="0"/>
                  <a:t>AND</a:t>
                </a:r>
                <a:r>
                  <a:rPr lang="zh-CN" altLang="zh-CN" sz="2000" dirty="0"/>
                  <a:t>和</a:t>
                </a:r>
                <a:r>
                  <a:rPr lang="en-US" altLang="zh-CN" sz="2000" dirty="0"/>
                  <a:t>OR</a:t>
                </a:r>
                <a:r>
                  <a:rPr lang="zh-CN" altLang="zh-CN" sz="2000" dirty="0"/>
                  <a:t>可用联结多个查询条件。</a:t>
                </a:r>
                <a:r>
                  <a:rPr lang="en-US" altLang="zh-CN" sz="2000" dirty="0"/>
                  <a:t>AND</a:t>
                </a:r>
                <a:r>
                  <a:rPr lang="zh-CN" altLang="zh-CN" sz="2000" dirty="0"/>
                  <a:t>的优先级高于</a:t>
                </a:r>
                <a:r>
                  <a:rPr lang="en-US" altLang="zh-CN" sz="2000" dirty="0"/>
                  <a:t>OR</a:t>
                </a:r>
                <a:r>
                  <a:rPr lang="zh-CN" altLang="zh-CN" sz="2000" dirty="0"/>
                  <a:t>，但用户可以用括号改变优先级。</a:t>
                </a:r>
              </a:p>
              <a:p>
                <a:r>
                  <a:rPr lang="zh-CN" altLang="zh-CN" sz="2000" dirty="0"/>
                  <a:t>【例</a:t>
                </a:r>
                <a:r>
                  <a:rPr lang="en-US" altLang="zh-CN" sz="2000" dirty="0"/>
                  <a:t>6.21</a:t>
                </a:r>
                <a:r>
                  <a:rPr lang="zh-CN" altLang="zh-CN" sz="2000" dirty="0"/>
                  <a:t>】 查询电子信息工程专业男生的学生的姓名及性别。</a:t>
                </a:r>
                <a14:m>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sname</m:t>
                    </m:r>
                    <m:r>
                      <a:rPr lang="en-US" altLang="zh-CN" sz="2000">
                        <a:latin typeface="Cambria Math"/>
                      </a:rPr>
                      <m:t> ,</m:t>
                    </m:r>
                    <m:r>
                      <m:rPr>
                        <m:sty m:val="p"/>
                      </m:rPr>
                      <a:rPr lang="en-US" altLang="zh-CN" sz="2000">
                        <a:latin typeface="Cambria Math"/>
                      </a:rPr>
                      <m:t>sex</m:t>
                    </m:r>
                    <m:r>
                      <a:rPr lang="en-US" altLang="zh-CN" sz="2000">
                        <a:latin typeface="Cambria Math"/>
                      </a:rPr>
                      <m:t> </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specialty</m:t>
                    </m:r>
                    <m:r>
                      <a:rPr lang="en-US" altLang="zh-CN" sz="2000">
                        <a:latin typeface="Cambria Math"/>
                      </a:rPr>
                      <m:t>=</m:t>
                    </m:r>
                    <m:r>
                      <a:rPr lang="zh-CN" altLang="zh-CN" sz="2000">
                        <a:latin typeface="Cambria Math"/>
                      </a:rPr>
                      <m:t>电子信息工程</m:t>
                    </m:r>
                    <m:r>
                      <a:rPr lang="en-US" altLang="zh-CN" sz="2000" i="1">
                        <a:latin typeface="Cambria Math"/>
                      </a:rPr>
                      <m:t>′′</m:t>
                    </m:r>
                  </m:oMath>
                </a14:m>
                <a:r>
                  <a:rPr lang="en-US" altLang="zh-CN" sz="2000" dirty="0"/>
                  <a:t> AND sex=’</a:t>
                </a:r>
                <a:r>
                  <a:rPr lang="zh-CN" altLang="zh-CN" sz="2000" dirty="0"/>
                  <a:t>男</a:t>
                </a:r>
                <a:r>
                  <a:rPr lang="en-US" altLang="zh-CN" dirty="0"/>
                  <a:t>’</a:t>
                </a:r>
                <a:endParaRPr lang="zh-CN"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741" t="-742" r="-2667"/>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dirty="0"/>
              <a:t>武汉工程科技学院</a:t>
            </a:r>
            <a:endParaRPr lang="en-US" altLang="zh-CN" dirty="0"/>
          </a:p>
        </p:txBody>
      </p:sp>
      <p:sp>
        <p:nvSpPr>
          <p:cNvPr id="5" name="标题 1"/>
          <p:cNvSpPr>
            <a:spLocks noGrp="1"/>
          </p:cNvSpPr>
          <p:nvPr>
            <p:ph type="title"/>
          </p:nvPr>
        </p:nvSpPr>
        <p:spPr>
          <a:xfrm>
            <a:off x="323528" y="116632"/>
            <a:ext cx="8686800" cy="563563"/>
          </a:xfrm>
        </p:spPr>
        <p:txBody>
          <a:bodyPr/>
          <a:lstStyle/>
          <a:p>
            <a:r>
              <a:rPr lang="en-US" altLang="zh-CN" dirty="0"/>
              <a:t>6.1</a:t>
            </a:r>
            <a:r>
              <a:rPr lang="zh-CN" altLang="zh-CN" dirty="0"/>
              <a:t>单表查询</a:t>
            </a:r>
          </a:p>
        </p:txBody>
      </p:sp>
    </p:spTree>
    <p:extLst>
      <p:ext uri="{BB962C8B-B14F-4D97-AF65-F5344CB8AC3E}">
        <p14:creationId xmlns:p14="http://schemas.microsoft.com/office/powerpoint/2010/main" val="35763892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Font typeface="Wingdings" pitchFamily="2" charset="2"/>
                  <a:buChar char="n"/>
                </a:pPr>
                <a:r>
                  <a:rPr lang="en-US" altLang="zh-CN" sz="2400" dirty="0"/>
                  <a:t>6.1.3</a:t>
                </a:r>
                <a:r>
                  <a:rPr lang="zh-CN" altLang="zh-CN" sz="2400" dirty="0"/>
                  <a:t>查询结果处理</a:t>
                </a:r>
                <a:endParaRPr lang="en-US" altLang="zh-CN" sz="2400" dirty="0"/>
              </a:p>
              <a:p>
                <a:r>
                  <a:rPr lang="en-US" altLang="zh-CN" sz="2000" dirty="0"/>
                  <a:t>1</a:t>
                </a:r>
                <a:r>
                  <a:rPr lang="zh-CN" altLang="zh-CN" sz="2000" dirty="0"/>
                  <a:t>．对查询结果进行排序</a:t>
                </a:r>
              </a:p>
              <a:p>
                <a:pPr marL="0" indent="0">
                  <a:buNone/>
                </a:pPr>
                <a:r>
                  <a:rPr lang="en-US" altLang="zh-CN" sz="2000" dirty="0"/>
                  <a:t>ORDER BY</a:t>
                </a:r>
                <a:r>
                  <a:rPr lang="zh-CN" altLang="zh-CN" sz="2000" dirty="0"/>
                  <a:t>子句对查询结果按照一个或者多个属性列的升序（</a:t>
                </a:r>
                <a:r>
                  <a:rPr lang="en-US" altLang="zh-CN" sz="2000" dirty="0"/>
                  <a:t>ASC</a:t>
                </a:r>
                <a:r>
                  <a:rPr lang="zh-CN" altLang="zh-CN" sz="2000" dirty="0"/>
                  <a:t>）或降序（</a:t>
                </a:r>
                <a:r>
                  <a:rPr lang="en-US" altLang="zh-CN" sz="2000" dirty="0"/>
                  <a:t>DESC</a:t>
                </a:r>
                <a:r>
                  <a:rPr lang="zh-CN" altLang="zh-CN" sz="2000" dirty="0"/>
                  <a:t>）排列，若未指定排序时，则通常是元组在数据表中的先后顺序输出结果查询结果。</a:t>
                </a:r>
              </a:p>
              <a:p>
                <a:r>
                  <a:rPr lang="zh-CN" altLang="zh-CN" sz="2000" dirty="0"/>
                  <a:t>【例</a:t>
                </a:r>
                <a:r>
                  <a:rPr lang="en-US" altLang="zh-CN" sz="2000" dirty="0"/>
                  <a:t>6.22</a:t>
                </a:r>
                <a:r>
                  <a:rPr lang="zh-CN" altLang="zh-CN" sz="2000" dirty="0"/>
                  <a:t>】 查询选修了</a:t>
                </a:r>
                <a:r>
                  <a:rPr lang="en-US" altLang="zh-CN" sz="2000" dirty="0"/>
                  <a:t>1003</a:t>
                </a:r>
                <a:r>
                  <a:rPr lang="zh-CN" altLang="zh-CN" sz="2000" dirty="0"/>
                  <a:t>课程的学生的学号及其成绩，查询结果按分数的降序排列。</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sno</m:t>
                      </m:r>
                      <m:r>
                        <a:rPr lang="en-US" altLang="zh-CN" sz="2000">
                          <a:latin typeface="Cambria Math"/>
                        </a:rPr>
                        <m:t>,</m:t>
                      </m:r>
                      <m:r>
                        <m:rPr>
                          <m:sty m:val="p"/>
                        </m:rPr>
                        <a:rPr lang="en-US" altLang="zh-CN" sz="2000">
                          <a:latin typeface="Cambria Math"/>
                        </a:rPr>
                        <m:t>score</m:t>
                      </m:r>
                      <m:r>
                        <a:rPr lang="en-US" altLang="zh-CN" sz="2000">
                          <a:latin typeface="Cambria Math"/>
                        </a:rPr>
                        <m:t> </m:t>
                      </m:r>
                      <m:r>
                        <m:rPr>
                          <m:sty m:val="p"/>
                        </m:rPr>
                        <a:rPr lang="en-US" altLang="zh-CN" sz="2000">
                          <a:latin typeface="Cambria Math"/>
                        </a:rPr>
                        <m:t>FROM</m:t>
                      </m:r>
                      <m:r>
                        <a:rPr lang="en-US" altLang="zh-CN" sz="2000">
                          <a:latin typeface="Cambria Math"/>
                        </a:rPr>
                        <m:t> </m:t>
                      </m:r>
                      <m:r>
                        <m:rPr>
                          <m:sty m:val="p"/>
                        </m:rPr>
                        <a:rPr lang="en-US" altLang="zh-CN" sz="2000">
                          <a:latin typeface="Cambria Math"/>
                        </a:rPr>
                        <m:t>SC</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cno</m:t>
                      </m:r>
                      <m:sSup>
                        <m:sSupPr>
                          <m:ctrlPr>
                            <a:rPr lang="zh-CN" altLang="zh-CN" sz="2000" i="1">
                              <a:latin typeface="Cambria Math" panose="02040503050406030204" pitchFamily="18" charset="0"/>
                            </a:rPr>
                          </m:ctrlPr>
                        </m:sSupPr>
                        <m:e>
                          <m:r>
                            <a:rPr lang="en-US" altLang="zh-CN" sz="2000">
                              <a:latin typeface="Cambria Math"/>
                            </a:rPr>
                            <m:t>=</m:t>
                          </m:r>
                        </m:e>
                        <m:sup>
                          <m:r>
                            <a:rPr lang="en-US" altLang="zh-CN" sz="2000" i="1">
                              <a:latin typeface="Cambria Math"/>
                            </a:rPr>
                            <m:t>′</m:t>
                          </m:r>
                        </m:sup>
                      </m:sSup>
                      <m:sSup>
                        <m:sSupPr>
                          <m:ctrlPr>
                            <a:rPr lang="zh-CN" altLang="zh-CN" sz="2000" i="1">
                              <a:latin typeface="Cambria Math" panose="02040503050406030204" pitchFamily="18" charset="0"/>
                            </a:rPr>
                          </m:ctrlPr>
                        </m:sSupPr>
                        <m:e>
                          <m:r>
                            <a:rPr lang="en-US" altLang="zh-CN" sz="2000">
                              <a:latin typeface="Cambria Math"/>
                            </a:rPr>
                            <m:t>1003</m:t>
                          </m:r>
                        </m:e>
                        <m:sup>
                          <m:r>
                            <a:rPr lang="en-US" altLang="zh-CN" sz="2000" i="1">
                              <a:latin typeface="Cambria Math"/>
                            </a:rPr>
                            <m:t>′</m:t>
                          </m:r>
                        </m:sup>
                      </m:sSup>
                      <m:r>
                        <a:rPr lang="en-US" altLang="zh-CN" sz="2000" i="1">
                          <a:latin typeface="Cambria Math"/>
                        </a:rPr>
                        <m:t>𝑂𝑅𝐷𝐸𝑅</m:t>
                      </m:r>
                      <m:r>
                        <a:rPr lang="en-US" altLang="zh-CN" sz="2000" i="1">
                          <a:latin typeface="Cambria Math"/>
                        </a:rPr>
                        <m:t> </m:t>
                      </m:r>
                      <m:r>
                        <a:rPr lang="en-US" altLang="zh-CN" sz="2000" i="1">
                          <a:latin typeface="Cambria Math"/>
                        </a:rPr>
                        <m:t>𝐵𝑌</m:t>
                      </m:r>
                      <m:r>
                        <a:rPr lang="en-US" altLang="zh-CN" sz="2000" i="1">
                          <a:latin typeface="Cambria Math"/>
                        </a:rPr>
                        <m:t> </m:t>
                      </m:r>
                      <m:r>
                        <a:rPr lang="en-US" altLang="zh-CN" sz="2000" i="1">
                          <a:latin typeface="Cambria Math"/>
                        </a:rPr>
                        <m:t>𝑠𝑐𝑜𝑟𝑒</m:t>
                      </m:r>
                      <m:r>
                        <a:rPr lang="en-US" altLang="zh-CN" sz="2000" i="1">
                          <a:latin typeface="Cambria Math"/>
                        </a:rPr>
                        <m:t> </m:t>
                      </m:r>
                      <m:r>
                        <a:rPr lang="en-US" altLang="zh-CN" sz="2000" i="1">
                          <a:latin typeface="Cambria Math"/>
                        </a:rPr>
                        <m:t>𝐷𝐸𝑆𝐶</m:t>
                      </m:r>
                    </m:oMath>
                  </m:oMathPara>
                </a14:m>
                <a:endParaRPr lang="zh-CN" altLang="zh-CN" sz="2000" dirty="0"/>
              </a:p>
              <a:p>
                <a:r>
                  <a:rPr lang="zh-CN" altLang="zh-CN" sz="2000" dirty="0"/>
                  <a:t>【例</a:t>
                </a:r>
                <a:r>
                  <a:rPr lang="en-US" altLang="zh-CN" sz="2000" dirty="0"/>
                  <a:t>6.23</a:t>
                </a:r>
                <a:r>
                  <a:rPr lang="zh-CN" altLang="zh-CN" sz="2000" dirty="0"/>
                  <a:t>】 查询全体学生情况，查询结果按所在专业升序排列，对同一个专业中的学生按年龄降序排列。</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i="1">
                          <a:latin typeface="Cambria Math"/>
                        </a:rPr>
                        <m:t>∗</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a:rPr lang="en-US" altLang="zh-CN" sz="2000" i="1">
                          <a:latin typeface="Cambria Math"/>
                        </a:rPr>
                        <m:t>𝑂𝑅𝐷𝐸𝑅</m:t>
                      </m:r>
                      <m:r>
                        <a:rPr lang="en-US" altLang="zh-CN" sz="2000" i="1">
                          <a:latin typeface="Cambria Math"/>
                        </a:rPr>
                        <m:t> </m:t>
                      </m:r>
                      <m:r>
                        <a:rPr lang="en-US" altLang="zh-CN" sz="2000" i="1">
                          <a:latin typeface="Cambria Math"/>
                        </a:rPr>
                        <m:t>𝐵𝑌</m:t>
                      </m:r>
                      <m:r>
                        <a:rPr lang="en-US" altLang="zh-CN" sz="2000">
                          <a:latin typeface="Cambria Math"/>
                        </a:rPr>
                        <m:t> </m:t>
                      </m:r>
                      <m:r>
                        <m:rPr>
                          <m:sty m:val="p"/>
                        </m:rPr>
                        <a:rPr lang="en-US" altLang="zh-CN" sz="2000">
                          <a:latin typeface="Cambria Math"/>
                        </a:rPr>
                        <m:t>specialty</m:t>
                      </m:r>
                      <m:r>
                        <a:rPr lang="en-US" altLang="zh-CN" sz="2000">
                          <a:latin typeface="Cambria Math"/>
                        </a:rPr>
                        <m:t>,</m:t>
                      </m:r>
                      <m:r>
                        <m:rPr>
                          <m:sty m:val="p"/>
                        </m:rPr>
                        <a:rPr lang="en-US" altLang="zh-CN" sz="2000">
                          <a:latin typeface="Cambria Math"/>
                        </a:rPr>
                        <m:t>age</m:t>
                      </m:r>
                      <m:r>
                        <a:rPr lang="en-US" altLang="zh-CN" sz="2000">
                          <a:latin typeface="Cambria Math"/>
                        </a:rPr>
                        <m:t> </m:t>
                      </m:r>
                      <m:r>
                        <m:rPr>
                          <m:sty m:val="p"/>
                        </m:rPr>
                        <a:rPr lang="en-US" altLang="zh-CN" sz="2000">
                          <a:latin typeface="Cambria Math"/>
                        </a:rPr>
                        <m:t>DESC</m:t>
                      </m:r>
                    </m:oMath>
                  </m:oMathPara>
                </a14:m>
                <a:endParaRPr lang="zh-CN" altLang="zh-CN" sz="2000" dirty="0"/>
              </a:p>
              <a:p>
                <a:pPr marL="0" indent="0">
                  <a:buNone/>
                </a:pPr>
                <a:endParaRPr lang="zh-CN" altLang="zh-CN" sz="20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963" t="-1236"/>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a:spLocks noGrp="1"/>
          </p:cNvSpPr>
          <p:nvPr>
            <p:ph type="title"/>
          </p:nvPr>
        </p:nvSpPr>
        <p:spPr>
          <a:xfrm>
            <a:off x="323528" y="116632"/>
            <a:ext cx="8686800" cy="563563"/>
          </a:xfrm>
        </p:spPr>
        <p:txBody>
          <a:bodyPr/>
          <a:lstStyle/>
          <a:p>
            <a:r>
              <a:rPr lang="en-US" altLang="zh-CN" dirty="0"/>
              <a:t>6.1</a:t>
            </a:r>
            <a:r>
              <a:rPr lang="zh-CN" altLang="zh-CN" dirty="0"/>
              <a:t>单表查询</a:t>
            </a:r>
          </a:p>
        </p:txBody>
      </p:sp>
    </p:spTree>
    <p:extLst>
      <p:ext uri="{BB962C8B-B14F-4D97-AF65-F5344CB8AC3E}">
        <p14:creationId xmlns:p14="http://schemas.microsoft.com/office/powerpoint/2010/main" val="282789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000" dirty="0"/>
              <a:t>为了进一步方便用户增强检索功能，</a:t>
            </a:r>
            <a:r>
              <a:rPr lang="en-US" altLang="zh-CN" sz="2000" dirty="0"/>
              <a:t>SQL</a:t>
            </a:r>
            <a:r>
              <a:rPr lang="zh-CN" altLang="zh-CN" sz="2000" dirty="0"/>
              <a:t>提供了许多集函数，主要有：</a:t>
            </a:r>
          </a:p>
          <a:p>
            <a:pPr lvl="0"/>
            <a:r>
              <a:rPr lang="en-US" altLang="zh-CN" sz="2000" dirty="0"/>
              <a:t>COUNT()</a:t>
            </a:r>
            <a:r>
              <a:rPr lang="zh-CN" altLang="zh-CN" sz="2000" dirty="0"/>
              <a:t>：表示统计元组的个数</a:t>
            </a:r>
          </a:p>
          <a:p>
            <a:pPr lvl="0"/>
            <a:r>
              <a:rPr lang="en-US" altLang="zh-CN" sz="2000" dirty="0"/>
              <a:t>SUM()</a:t>
            </a:r>
            <a:r>
              <a:rPr lang="zh-CN" altLang="zh-CN" sz="2000" dirty="0"/>
              <a:t>：表示统计算一列值的总和（此列必须是数值型）</a:t>
            </a:r>
          </a:p>
          <a:p>
            <a:pPr lvl="0"/>
            <a:r>
              <a:rPr lang="en-US" altLang="zh-CN" sz="2000" dirty="0"/>
              <a:t>AVG()</a:t>
            </a:r>
            <a:r>
              <a:rPr lang="zh-CN" altLang="zh-CN" sz="2000" dirty="0"/>
              <a:t>：表示计算一列值的平均值（此列必须是数值型）</a:t>
            </a:r>
          </a:p>
          <a:p>
            <a:pPr lvl="0"/>
            <a:r>
              <a:rPr lang="en-US" altLang="zh-CN" sz="2000" dirty="0"/>
              <a:t>MAX()</a:t>
            </a:r>
            <a:r>
              <a:rPr lang="zh-CN" altLang="zh-CN" sz="2000" dirty="0"/>
              <a:t>：表示求一列值中的最大值</a:t>
            </a:r>
          </a:p>
          <a:p>
            <a:pPr lvl="0"/>
            <a:r>
              <a:rPr lang="en-US" altLang="zh-CN" sz="2000" dirty="0"/>
              <a:t>MIN()</a:t>
            </a:r>
            <a:r>
              <a:rPr lang="zh-CN" altLang="zh-CN" sz="2000" dirty="0"/>
              <a:t>：表示求一列值中的最小值</a:t>
            </a:r>
          </a:p>
          <a:p>
            <a:r>
              <a:rPr lang="zh-CN" altLang="zh-CN" sz="2000" dirty="0"/>
              <a:t>若在计算时指定列的最终结果需要去掉重复值时，需要在字段名前使用</a:t>
            </a:r>
            <a:r>
              <a:rPr lang="en-US" altLang="zh-CN" sz="2000" dirty="0"/>
              <a:t>DISTINCT</a:t>
            </a:r>
            <a:r>
              <a:rPr lang="zh-CN" altLang="zh-CN" sz="2000" dirty="0"/>
              <a:t>短语。反之，则使用</a:t>
            </a:r>
            <a:r>
              <a:rPr lang="en-US" altLang="zh-CN" sz="2000" dirty="0"/>
              <a:t>ALL</a:t>
            </a:r>
            <a:r>
              <a:rPr lang="zh-CN" altLang="zh-CN" sz="2000" dirty="0"/>
              <a:t>短语或者缺省。</a:t>
            </a:r>
          </a:p>
          <a:p>
            <a:endParaRPr lang="zh-CN" altLang="en-US" sz="2000"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a:spLocks noGrp="1"/>
          </p:cNvSpPr>
          <p:nvPr>
            <p:ph type="title"/>
          </p:nvPr>
        </p:nvSpPr>
        <p:spPr/>
        <p:txBody>
          <a:bodyPr/>
          <a:lstStyle/>
          <a:p>
            <a:r>
              <a:rPr lang="en-US" altLang="zh-CN" dirty="0"/>
              <a:t>6.1</a:t>
            </a:r>
            <a:r>
              <a:rPr lang="zh-CN" altLang="zh-CN" dirty="0"/>
              <a:t>单表查询</a:t>
            </a:r>
          </a:p>
        </p:txBody>
      </p:sp>
    </p:spTree>
    <p:extLst>
      <p:ext uri="{BB962C8B-B14F-4D97-AF65-F5344CB8AC3E}">
        <p14:creationId xmlns:p14="http://schemas.microsoft.com/office/powerpoint/2010/main" val="3362031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2000" dirty="0"/>
                  <a:t>【例</a:t>
                </a:r>
                <a:r>
                  <a:rPr lang="en-US" altLang="zh-CN" sz="2000" dirty="0"/>
                  <a:t>6.24</a:t>
                </a:r>
                <a:r>
                  <a:rPr lang="zh-CN" altLang="zh-CN" sz="2000" dirty="0"/>
                  <a:t>】 查询学生的总人数。</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COUNT</m:t>
                      </m:r>
                      <m:d>
                        <m:dPr>
                          <m:ctrlPr>
                            <a:rPr lang="zh-CN" altLang="zh-CN" sz="2000" i="1">
                              <a:latin typeface="Cambria Math" panose="02040503050406030204" pitchFamily="18" charset="0"/>
                            </a:rPr>
                          </m:ctrlPr>
                        </m:dPr>
                        <m:e>
                          <m:r>
                            <a:rPr lang="en-US" altLang="zh-CN" sz="2000" i="1">
                              <a:latin typeface="Cambria Math"/>
                            </a:rPr>
                            <m:t>∗</m:t>
                          </m:r>
                        </m:e>
                      </m:d>
                      <m:r>
                        <a:rPr lang="en-US" altLang="zh-CN" sz="2000" i="1">
                          <a:latin typeface="Cambria Math"/>
                        </a:rPr>
                        <m:t>𝐹𝑅𝑂𝑀</m:t>
                      </m:r>
                      <m:r>
                        <a:rPr lang="en-US" altLang="zh-CN" sz="2000" i="1">
                          <a:latin typeface="Cambria Math"/>
                        </a:rPr>
                        <m:t> </m:t>
                      </m:r>
                      <m:r>
                        <a:rPr lang="en-US" altLang="zh-CN" sz="2000" i="1">
                          <a:latin typeface="Cambria Math"/>
                        </a:rPr>
                        <m:t>𝑆</m:t>
                      </m:r>
                    </m:oMath>
                  </m:oMathPara>
                </a14:m>
                <a:endParaRPr lang="zh-CN" altLang="zh-CN" sz="2000" dirty="0"/>
              </a:p>
              <a:p>
                <a:pPr marL="0" indent="0">
                  <a:buNone/>
                </a:pPr>
                <a:r>
                  <a:rPr lang="zh-CN" altLang="zh-CN" sz="2000" dirty="0"/>
                  <a:t>等价于：</a:t>
                </a:r>
                <a:br>
                  <a:rPr lang="en-US" altLang="zh-CN" sz="2000" dirty="0"/>
                </a:b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COUNT</m:t>
                      </m:r>
                      <m:d>
                        <m:dPr>
                          <m:ctrlPr>
                            <a:rPr lang="zh-CN" altLang="zh-CN" sz="2000" i="1">
                              <a:latin typeface="Cambria Math" panose="02040503050406030204" pitchFamily="18" charset="0"/>
                            </a:rPr>
                          </m:ctrlPr>
                        </m:dPr>
                        <m:e>
                          <m:r>
                            <m:rPr>
                              <m:sty m:val="p"/>
                            </m:rPr>
                            <a:rPr lang="en-US" altLang="zh-CN" sz="2000">
                              <a:latin typeface="Cambria Math"/>
                            </a:rPr>
                            <m:t>sno</m:t>
                          </m:r>
                        </m:e>
                      </m:d>
                      <m:r>
                        <a:rPr lang="en-US" altLang="zh-CN" sz="2000" i="1">
                          <a:latin typeface="Cambria Math"/>
                        </a:rPr>
                        <m:t>𝐹𝑅𝑂𝑀</m:t>
                      </m:r>
                      <m:r>
                        <a:rPr lang="en-US" altLang="zh-CN" sz="2000" i="1">
                          <a:latin typeface="Cambria Math"/>
                        </a:rPr>
                        <m:t> </m:t>
                      </m:r>
                      <m:r>
                        <a:rPr lang="en-US" altLang="zh-CN" sz="2000" i="1">
                          <a:latin typeface="Cambria Math"/>
                        </a:rPr>
                        <m:t>𝑆</m:t>
                      </m:r>
                    </m:oMath>
                  </m:oMathPara>
                </a14:m>
                <a:endParaRPr lang="zh-CN" altLang="zh-CN" sz="2000" dirty="0"/>
              </a:p>
              <a:p>
                <a:pPr marL="0" indent="0">
                  <a:buNone/>
                </a:pPr>
                <a:r>
                  <a:rPr lang="zh-CN" altLang="zh-CN" sz="2000" dirty="0"/>
                  <a:t>其中，</a:t>
                </a:r>
                <a14:m>
                  <m:oMath xmlns:m="http://schemas.openxmlformats.org/officeDocument/2006/math">
                    <m:r>
                      <m:rPr>
                        <m:sty m:val="p"/>
                      </m:rPr>
                      <a:rPr lang="en-US" altLang="zh-CN" sz="2000">
                        <a:latin typeface="Cambria Math"/>
                      </a:rPr>
                      <m:t>COUNT</m:t>
                    </m:r>
                    <m:d>
                      <m:dPr>
                        <m:ctrlPr>
                          <a:rPr lang="zh-CN" altLang="zh-CN" sz="2000" i="1">
                            <a:latin typeface="Cambria Math" panose="02040503050406030204" pitchFamily="18" charset="0"/>
                          </a:rPr>
                        </m:ctrlPr>
                      </m:dPr>
                      <m:e>
                        <m:r>
                          <a:rPr lang="en-US" altLang="zh-CN" sz="2000" i="1">
                            <a:latin typeface="Cambria Math"/>
                          </a:rPr>
                          <m:t>∗</m:t>
                        </m:r>
                      </m:e>
                    </m:d>
                  </m:oMath>
                </a14:m>
                <a:r>
                  <a:rPr lang="zh-CN" altLang="zh-CN" sz="2000" dirty="0"/>
                  <a:t>表示统计行数，</a:t>
                </a:r>
                <a14:m>
                  <m:oMath xmlns:m="http://schemas.openxmlformats.org/officeDocument/2006/math">
                    <m:r>
                      <m:rPr>
                        <m:sty m:val="p"/>
                      </m:rPr>
                      <a:rPr lang="en-US" altLang="zh-CN" sz="2000">
                        <a:latin typeface="Cambria Math"/>
                      </a:rPr>
                      <m:t>COUNT</m:t>
                    </m:r>
                    <m:d>
                      <m:dPr>
                        <m:ctrlPr>
                          <a:rPr lang="zh-CN" altLang="zh-CN" sz="2000" i="1">
                            <a:latin typeface="Cambria Math" panose="02040503050406030204" pitchFamily="18" charset="0"/>
                          </a:rPr>
                        </m:ctrlPr>
                      </m:dPr>
                      <m:e>
                        <m:r>
                          <m:rPr>
                            <m:sty m:val="p"/>
                          </m:rPr>
                          <a:rPr lang="en-US" altLang="zh-CN" sz="2000">
                            <a:latin typeface="Cambria Math"/>
                          </a:rPr>
                          <m:t>sno</m:t>
                        </m:r>
                      </m:e>
                    </m:d>
                  </m:oMath>
                </a14:m>
                <a:r>
                  <a:rPr lang="zh-CN" altLang="zh-CN" sz="2000" dirty="0"/>
                  <a:t>表示统计</a:t>
                </a:r>
                <a:r>
                  <a:rPr lang="en-US" altLang="zh-CN" sz="2000" dirty="0" err="1"/>
                  <a:t>sno</a:t>
                </a:r>
                <a:r>
                  <a:rPr lang="zh-CN" altLang="zh-CN" sz="2000" dirty="0"/>
                  <a:t>值的个数。</a:t>
                </a:r>
              </a:p>
              <a:p>
                <a:r>
                  <a:rPr lang="zh-CN" altLang="zh-CN" sz="2000" dirty="0"/>
                  <a:t>【例</a:t>
                </a:r>
                <a:r>
                  <a:rPr lang="en-US" altLang="zh-CN" sz="2000" dirty="0"/>
                  <a:t>6.25</a:t>
                </a:r>
                <a:r>
                  <a:rPr lang="zh-CN" altLang="zh-CN" sz="2000" dirty="0"/>
                  <a:t>】 查询选修了课程的学生人数。</a:t>
                </a:r>
              </a:p>
              <a:p>
                <a:pPr marL="0" indent="0">
                  <a:buNone/>
                </a:pPr>
                <a:r>
                  <a:rPr lang="zh-CN" altLang="zh-CN" sz="2000" dirty="0"/>
                  <a:t>学生每选修一门课，在</a:t>
                </a:r>
                <a:r>
                  <a:rPr lang="en-US" altLang="zh-CN" sz="2000" dirty="0"/>
                  <a:t>SC</a:t>
                </a:r>
                <a:r>
                  <a:rPr lang="zh-CN" altLang="zh-CN" sz="2000" dirty="0"/>
                  <a:t>中都有一条相应记录，一个学生要选修多门课程，为了避免重复计算学生人数，必须在</a:t>
                </a:r>
                <a:r>
                  <a:rPr lang="en-US" altLang="zh-CN" sz="2000" dirty="0"/>
                  <a:t>COUNT</a:t>
                </a:r>
                <a:r>
                  <a:rPr lang="zh-CN" altLang="zh-CN" sz="2000" dirty="0"/>
                  <a:t>函数中使用</a:t>
                </a:r>
                <a:r>
                  <a:rPr lang="en-US" altLang="zh-CN" sz="2000" dirty="0"/>
                  <a:t>DISTINCT</a:t>
                </a:r>
                <a:r>
                  <a:rPr lang="zh-CN" altLang="zh-CN" sz="2000" dirty="0"/>
                  <a:t>短语。</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COUNT</m:t>
                      </m:r>
                      <m:d>
                        <m:dPr>
                          <m:ctrlPr>
                            <a:rPr lang="zh-CN" altLang="zh-CN" sz="2000" i="1">
                              <a:latin typeface="Cambria Math" panose="02040503050406030204" pitchFamily="18" charset="0"/>
                            </a:rPr>
                          </m:ctrlPr>
                        </m:dPr>
                        <m:e>
                          <m:r>
                            <m:rPr>
                              <m:sty m:val="p"/>
                            </m:rPr>
                            <a:rPr lang="en-US" altLang="zh-CN" sz="2000">
                              <a:latin typeface="Cambria Math"/>
                            </a:rPr>
                            <m:t>DISTINCT</m:t>
                          </m:r>
                          <m:r>
                            <a:rPr lang="en-US" altLang="zh-CN" sz="2000">
                              <a:latin typeface="Cambria Math"/>
                            </a:rPr>
                            <m:t> </m:t>
                          </m:r>
                          <m:r>
                            <m:rPr>
                              <m:sty m:val="p"/>
                            </m:rPr>
                            <a:rPr lang="en-US" altLang="zh-CN" sz="2000">
                              <a:latin typeface="Cambria Math"/>
                            </a:rPr>
                            <m:t>sno</m:t>
                          </m:r>
                        </m:e>
                      </m:d>
                      <m:r>
                        <a:rPr lang="en-US" altLang="zh-CN" sz="2000" i="1">
                          <a:latin typeface="Cambria Math"/>
                        </a:rPr>
                        <m:t>𝐹𝑅𝑂𝑀</m:t>
                      </m:r>
                      <m:r>
                        <a:rPr lang="en-US" altLang="zh-CN" sz="2000" i="1">
                          <a:latin typeface="Cambria Math"/>
                        </a:rPr>
                        <m:t> </m:t>
                      </m:r>
                      <m:r>
                        <a:rPr lang="en-US" altLang="zh-CN" sz="2000" i="1">
                          <a:latin typeface="Cambria Math"/>
                        </a:rPr>
                        <m:t>𝑆𝐶</m:t>
                      </m:r>
                    </m:oMath>
                  </m:oMathPara>
                </a14:m>
                <a:endParaRPr lang="zh-CN" altLang="zh-CN" sz="2000" dirty="0"/>
              </a:p>
              <a:p>
                <a:r>
                  <a:rPr lang="zh-CN" altLang="zh-CN" sz="2000" dirty="0"/>
                  <a:t>【例</a:t>
                </a:r>
                <a:r>
                  <a:rPr lang="en-US" altLang="zh-CN" sz="2000" dirty="0"/>
                  <a:t>6.26</a:t>
                </a:r>
                <a:r>
                  <a:rPr lang="zh-CN" altLang="zh-CN" sz="2000" dirty="0"/>
                  <a:t>】 查询</a:t>
                </a:r>
                <a:r>
                  <a:rPr lang="en-US" altLang="zh-CN" sz="2000" dirty="0"/>
                  <a:t>1001</a:t>
                </a:r>
                <a:r>
                  <a:rPr lang="zh-CN" altLang="zh-CN" sz="2000" dirty="0"/>
                  <a:t>课程的学生平均成绩。</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AVG</m:t>
                      </m:r>
                      <m:d>
                        <m:dPr>
                          <m:ctrlPr>
                            <a:rPr lang="zh-CN" altLang="zh-CN" sz="2000" i="1">
                              <a:latin typeface="Cambria Math" panose="02040503050406030204" pitchFamily="18" charset="0"/>
                            </a:rPr>
                          </m:ctrlPr>
                        </m:dPr>
                        <m:e>
                          <m:r>
                            <m:rPr>
                              <m:sty m:val="p"/>
                            </m:rPr>
                            <a:rPr lang="en-US" altLang="zh-CN" sz="2000">
                              <a:latin typeface="Cambria Math"/>
                            </a:rPr>
                            <m:t>score</m:t>
                          </m:r>
                        </m:e>
                      </m:d>
                      <m:r>
                        <a:rPr lang="en-US" altLang="zh-CN" sz="2000" i="1">
                          <a:latin typeface="Cambria Math"/>
                        </a:rPr>
                        <m:t>𝐹𝑅𝑂𝑀</m:t>
                      </m:r>
                      <m:r>
                        <a:rPr lang="en-US" altLang="zh-CN" sz="2000" i="1">
                          <a:latin typeface="Cambria Math"/>
                        </a:rPr>
                        <m:t> </m:t>
                      </m:r>
                      <m:r>
                        <a:rPr lang="en-US" altLang="zh-CN" sz="2000" i="1">
                          <a:latin typeface="Cambria Math"/>
                        </a:rPr>
                        <m:t>𝑆𝐶</m:t>
                      </m:r>
                      <m:r>
                        <a:rPr lang="en-US" altLang="zh-CN" sz="2000" i="1">
                          <a:latin typeface="Cambria Math"/>
                        </a:rPr>
                        <m:t> </m:t>
                      </m:r>
                      <m:r>
                        <a:rPr lang="en-US" altLang="zh-CN" sz="2000" i="1">
                          <a:latin typeface="Cambria Math"/>
                        </a:rPr>
                        <m:t>𝑊𝐻𝐸𝑅𝐸</m:t>
                      </m:r>
                      <m:r>
                        <a:rPr lang="en-US" altLang="zh-CN" sz="2000" i="1">
                          <a:latin typeface="Cambria Math"/>
                        </a:rPr>
                        <m:t> </m:t>
                      </m:r>
                      <m:r>
                        <a:rPr lang="en-US" altLang="zh-CN" sz="2000" i="1">
                          <a:latin typeface="Cambria Math"/>
                        </a:rPr>
                        <m:t>𝑐𝑛𝑜</m:t>
                      </m:r>
                      <m:r>
                        <a:rPr lang="en-US" altLang="zh-CN" sz="2000" i="1">
                          <a:latin typeface="Cambria Math"/>
                        </a:rPr>
                        <m:t>=′1001′</m:t>
                      </m:r>
                    </m:oMath>
                  </m:oMathPara>
                </a14:m>
                <a:endParaRPr lang="zh-CN" altLang="zh-CN" sz="2000" dirty="0"/>
              </a:p>
              <a:p>
                <a:r>
                  <a:rPr lang="zh-CN" altLang="zh-CN" sz="2000" dirty="0"/>
                  <a:t>【例</a:t>
                </a:r>
                <a:r>
                  <a:rPr lang="en-US" altLang="zh-CN" sz="2000" dirty="0"/>
                  <a:t>6.27</a:t>
                </a:r>
                <a:r>
                  <a:rPr lang="zh-CN" altLang="zh-CN" sz="2000" dirty="0"/>
                  <a:t>】 查询选修</a:t>
                </a:r>
                <a:r>
                  <a:rPr lang="en-US" altLang="zh-CN" sz="2000" dirty="0"/>
                  <a:t>1001</a:t>
                </a:r>
                <a:r>
                  <a:rPr lang="zh-CN" altLang="zh-CN" sz="2000" dirty="0"/>
                  <a:t>课程的学生最高分数。</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MAX</m:t>
                      </m:r>
                      <m:d>
                        <m:dPr>
                          <m:ctrlPr>
                            <a:rPr lang="zh-CN" altLang="zh-CN" sz="2000" i="1">
                              <a:latin typeface="Cambria Math" panose="02040503050406030204" pitchFamily="18" charset="0"/>
                            </a:rPr>
                          </m:ctrlPr>
                        </m:dPr>
                        <m:e>
                          <m:r>
                            <m:rPr>
                              <m:sty m:val="p"/>
                            </m:rPr>
                            <a:rPr lang="en-US" altLang="zh-CN" sz="2000">
                              <a:latin typeface="Cambria Math"/>
                            </a:rPr>
                            <m:t>score</m:t>
                          </m:r>
                        </m:e>
                      </m:d>
                      <m:r>
                        <a:rPr lang="en-US" altLang="zh-CN" sz="2000" i="1">
                          <a:latin typeface="Cambria Math"/>
                        </a:rPr>
                        <m:t>𝐹𝑅𝑂𝑀</m:t>
                      </m:r>
                      <m:r>
                        <a:rPr lang="en-US" altLang="zh-CN" sz="2000" i="1">
                          <a:latin typeface="Cambria Math"/>
                        </a:rPr>
                        <m:t> </m:t>
                      </m:r>
                      <m:r>
                        <a:rPr lang="en-US" altLang="zh-CN" sz="2000" i="1">
                          <a:latin typeface="Cambria Math"/>
                        </a:rPr>
                        <m:t>𝑆𝐶</m:t>
                      </m:r>
                      <m:r>
                        <a:rPr lang="en-US" altLang="zh-CN" sz="2000" i="1">
                          <a:latin typeface="Cambria Math"/>
                        </a:rPr>
                        <m:t> </m:t>
                      </m:r>
                      <m:r>
                        <a:rPr lang="en-US" altLang="zh-CN" sz="2000" i="1">
                          <a:latin typeface="Cambria Math"/>
                        </a:rPr>
                        <m:t>𝑊𝐻𝐸𝑅𝐸</m:t>
                      </m:r>
                      <m:r>
                        <a:rPr lang="en-US" altLang="zh-CN" sz="2000" i="1">
                          <a:latin typeface="Cambria Math"/>
                        </a:rPr>
                        <m:t> </m:t>
                      </m:r>
                      <m:r>
                        <a:rPr lang="en-US" altLang="zh-CN" sz="2000" i="1">
                          <a:latin typeface="Cambria Math"/>
                        </a:rPr>
                        <m:t>𝑐𝑛𝑜</m:t>
                      </m:r>
                      <m:r>
                        <a:rPr lang="en-US" altLang="zh-CN" sz="2000" i="1">
                          <a:latin typeface="Cambria Math"/>
                        </a:rPr>
                        <m:t>=′1001′</m:t>
                      </m:r>
                    </m:oMath>
                  </m:oMathPara>
                </a14:m>
                <a:endParaRPr lang="zh-CN" altLang="zh-CN" sz="2000" dirty="0"/>
              </a:p>
              <a:p>
                <a:endParaRPr lang="zh-CN" altLang="en-US" sz="20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741" t="-742" r="-741"/>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a:spLocks noGrp="1"/>
          </p:cNvSpPr>
          <p:nvPr>
            <p:ph type="title"/>
          </p:nvPr>
        </p:nvSpPr>
        <p:spPr>
          <a:xfrm>
            <a:off x="323528" y="116632"/>
            <a:ext cx="8686800" cy="563563"/>
          </a:xfrm>
        </p:spPr>
        <p:txBody>
          <a:bodyPr/>
          <a:lstStyle/>
          <a:p>
            <a:r>
              <a:rPr lang="en-US" altLang="zh-CN" dirty="0"/>
              <a:t>6.1</a:t>
            </a:r>
            <a:r>
              <a:rPr lang="zh-CN" altLang="zh-CN" dirty="0"/>
              <a:t>单表查询</a:t>
            </a:r>
          </a:p>
        </p:txBody>
      </p:sp>
    </p:spTree>
    <p:extLst>
      <p:ext uri="{BB962C8B-B14F-4D97-AF65-F5344CB8AC3E}">
        <p14:creationId xmlns:p14="http://schemas.microsoft.com/office/powerpoint/2010/main" val="894765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  录</a:t>
            </a:r>
          </a:p>
        </p:txBody>
      </p:sp>
      <p:sp>
        <p:nvSpPr>
          <p:cNvPr id="4" name="日期占位符 3"/>
          <p:cNvSpPr>
            <a:spLocks noGrp="1"/>
          </p:cNvSpPr>
          <p:nvPr>
            <p:ph type="dt" sz="half" idx="2"/>
          </p:nvPr>
        </p:nvSpPr>
        <p:spPr/>
        <p:txBody>
          <a:bodyPr/>
          <a:lstStyle/>
          <a:p>
            <a:r>
              <a:rPr lang="zh-CN" altLang="en-US" dirty="0"/>
              <a:t>武汉工程科技学院</a:t>
            </a:r>
            <a:endParaRPr lang="en-US" altLang="zh-CN" dirty="0"/>
          </a:p>
        </p:txBody>
      </p:sp>
      <p:sp>
        <p:nvSpPr>
          <p:cNvPr id="25" name="内容占位符 2"/>
          <p:cNvSpPr>
            <a:spLocks noGrp="1"/>
          </p:cNvSpPr>
          <p:nvPr>
            <p:ph idx="1"/>
          </p:nvPr>
        </p:nvSpPr>
        <p:spPr>
          <a:xfrm>
            <a:off x="755576" y="1000108"/>
            <a:ext cx="7848872" cy="4517124"/>
          </a:xfrm>
        </p:spPr>
        <p:txBody>
          <a:bodyPr/>
          <a:lstStyle/>
          <a:p>
            <a:pPr>
              <a:lnSpc>
                <a:spcPct val="150000"/>
              </a:lnSpc>
              <a:buFont typeface="Wingdings" pitchFamily="2" charset="2"/>
              <a:buChar char="n"/>
            </a:pPr>
            <a:r>
              <a:rPr lang="en-US" altLang="zh-CN" b="0" dirty="0"/>
              <a:t>6.1</a:t>
            </a:r>
            <a:r>
              <a:rPr lang="zh-CN" altLang="en-US" b="0" dirty="0"/>
              <a:t>单表查询</a:t>
            </a:r>
            <a:endParaRPr lang="en-US" altLang="zh-CN" b="0" dirty="0"/>
          </a:p>
          <a:p>
            <a:pPr>
              <a:lnSpc>
                <a:spcPct val="150000"/>
              </a:lnSpc>
              <a:buFont typeface="Wingdings" pitchFamily="2" charset="2"/>
              <a:buChar char="n"/>
            </a:pPr>
            <a:r>
              <a:rPr lang="en-US" altLang="zh-CN" b="0" dirty="0"/>
              <a:t>6.2</a:t>
            </a:r>
            <a:r>
              <a:rPr lang="zh-CN" altLang="en-US" b="0" dirty="0"/>
              <a:t>多表连接查询</a:t>
            </a:r>
            <a:endParaRPr lang="en-US" altLang="zh-CN" b="0" dirty="0"/>
          </a:p>
          <a:p>
            <a:pPr>
              <a:lnSpc>
                <a:spcPct val="150000"/>
              </a:lnSpc>
              <a:buFont typeface="Wingdings" pitchFamily="2" charset="2"/>
              <a:buChar char="n"/>
            </a:pPr>
            <a:r>
              <a:rPr lang="en-US" altLang="zh-CN" b="0" dirty="0"/>
              <a:t>6.3</a:t>
            </a:r>
            <a:r>
              <a:rPr lang="zh-CN" altLang="en-US" b="0" dirty="0"/>
              <a:t>嵌套查询</a:t>
            </a:r>
            <a:endParaRPr lang="en-US" altLang="zh-CN" b="0" dirty="0"/>
          </a:p>
          <a:p>
            <a:pPr marL="0" indent="0">
              <a:buNone/>
            </a:pPr>
            <a:endParaRPr lang="zh-CN" altLang="en-US" dirty="0"/>
          </a:p>
          <a:p>
            <a:pPr marL="0" indent="0">
              <a:buNone/>
            </a:pPr>
            <a:endParaRPr lang="zh-CN" altLang="en-US" dirty="0"/>
          </a:p>
        </p:txBody>
      </p:sp>
    </p:spTree>
    <p:extLst>
      <p:ext uri="{BB962C8B-B14F-4D97-AF65-F5344CB8AC3E}">
        <p14:creationId xmlns:p14="http://schemas.microsoft.com/office/powerpoint/2010/main" val="3007450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467544" y="1124744"/>
                <a:ext cx="8229600" cy="5229944"/>
              </a:xfrm>
            </p:spPr>
            <p:txBody>
              <a:bodyPr/>
              <a:lstStyle/>
              <a:p>
                <a:r>
                  <a:rPr lang="en-US" altLang="zh-CN" sz="2000" dirty="0"/>
                  <a:t>2</a:t>
                </a:r>
                <a:r>
                  <a:rPr lang="zh-CN" altLang="zh-CN" sz="2000" dirty="0"/>
                  <a:t>．对查询结果进行分组</a:t>
                </a:r>
              </a:p>
              <a:p>
                <a:pPr marL="0" indent="0">
                  <a:buNone/>
                </a:pPr>
                <a:r>
                  <a:rPr lang="en-US" altLang="zh-CN" sz="2000" dirty="0"/>
                  <a:t>GROUP BY</a:t>
                </a:r>
                <a:r>
                  <a:rPr lang="zh-CN" altLang="zh-CN" sz="2000" dirty="0"/>
                  <a:t>子句将查询结果按照某一列或者多列值分组，值相等的为一组。分组一般与集函数一起使用。其中</a:t>
                </a:r>
                <a:r>
                  <a:rPr lang="en-US" altLang="zh-CN" sz="2000" dirty="0"/>
                  <a:t>HAVING</a:t>
                </a:r>
                <a:r>
                  <a:rPr lang="zh-CN" altLang="zh-CN" sz="2000" dirty="0"/>
                  <a:t>子句与</a:t>
                </a:r>
                <a:r>
                  <a:rPr lang="en-US" altLang="zh-CN" sz="2000" dirty="0"/>
                  <a:t>WHERE</a:t>
                </a:r>
                <a:r>
                  <a:rPr lang="zh-CN" altLang="zh-CN" sz="2000" dirty="0"/>
                  <a:t>子句的区别是前者作用于组（结果），而后者作用于原表（</a:t>
                </a:r>
                <a:r>
                  <a:rPr lang="en-US" altLang="zh-CN" sz="2000" dirty="0"/>
                  <a:t>FROM</a:t>
                </a:r>
                <a:r>
                  <a:rPr lang="zh-CN" altLang="zh-CN" sz="2000" dirty="0"/>
                  <a:t>表）。</a:t>
                </a:r>
              </a:p>
              <a:p>
                <a:r>
                  <a:rPr lang="zh-CN" altLang="zh-CN" sz="2000" dirty="0"/>
                  <a:t>【例</a:t>
                </a:r>
                <a:r>
                  <a:rPr lang="en-US" altLang="zh-CN" sz="2000" dirty="0"/>
                  <a:t>6.28</a:t>
                </a:r>
                <a:r>
                  <a:rPr lang="zh-CN" altLang="zh-CN" sz="2000" dirty="0"/>
                  <a:t>】 查询选修了</a:t>
                </a:r>
                <a:r>
                  <a:rPr lang="en-US" altLang="zh-CN" sz="2000" dirty="0"/>
                  <a:t>2</a:t>
                </a:r>
                <a:r>
                  <a:rPr lang="zh-CN" altLang="zh-CN" sz="2000" dirty="0"/>
                  <a:t>门课以上课程的学生的学号。</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i="0">
                          <a:latin typeface="Cambria Math"/>
                        </a:rPr>
                        <m:t>SELECT</m:t>
                      </m:r>
                      <m:r>
                        <a:rPr lang="en-US" altLang="zh-CN" sz="2000" i="0">
                          <a:latin typeface="Cambria Math"/>
                        </a:rPr>
                        <m:t> </m:t>
                      </m:r>
                      <m:r>
                        <m:rPr>
                          <m:sty m:val="p"/>
                        </m:rPr>
                        <a:rPr lang="en-US" altLang="zh-CN" sz="2000" i="0">
                          <a:latin typeface="Cambria Math"/>
                        </a:rPr>
                        <m:t>sno</m:t>
                      </m:r>
                      <m:r>
                        <a:rPr lang="en-US" altLang="zh-CN" sz="2000" i="0">
                          <a:latin typeface="Cambria Math"/>
                        </a:rPr>
                        <m:t>  </m:t>
                      </m:r>
                      <m:r>
                        <m:rPr>
                          <m:sty m:val="p"/>
                        </m:rPr>
                        <a:rPr lang="en-US" altLang="zh-CN" sz="2000" i="0">
                          <a:latin typeface="Cambria Math"/>
                        </a:rPr>
                        <m:t>FROM</m:t>
                      </m:r>
                      <m:r>
                        <a:rPr lang="en-US" altLang="zh-CN" sz="2000" i="0">
                          <a:latin typeface="Cambria Math"/>
                        </a:rPr>
                        <m:t> </m:t>
                      </m:r>
                      <m:r>
                        <m:rPr>
                          <m:sty m:val="p"/>
                        </m:rPr>
                        <a:rPr lang="en-US" altLang="zh-CN" sz="2000" i="0">
                          <a:latin typeface="Cambria Math"/>
                        </a:rPr>
                        <m:t>SC</m:t>
                      </m:r>
                      <m:r>
                        <a:rPr lang="en-US" altLang="zh-CN" sz="2000" i="0">
                          <a:latin typeface="Cambria Math"/>
                        </a:rPr>
                        <m:t> </m:t>
                      </m:r>
                      <m:r>
                        <m:rPr>
                          <m:sty m:val="p"/>
                        </m:rPr>
                        <a:rPr lang="en-US" altLang="zh-CN" sz="2000" i="0">
                          <a:latin typeface="Cambria Math"/>
                        </a:rPr>
                        <m:t>GROUP</m:t>
                      </m:r>
                      <m:r>
                        <a:rPr lang="en-US" altLang="zh-CN" sz="2000" i="0">
                          <a:latin typeface="Cambria Math"/>
                        </a:rPr>
                        <m:t> </m:t>
                      </m:r>
                      <m:r>
                        <m:rPr>
                          <m:sty m:val="p"/>
                        </m:rPr>
                        <a:rPr lang="en-US" altLang="zh-CN" sz="2000" i="0">
                          <a:latin typeface="Cambria Math"/>
                        </a:rPr>
                        <m:t>BY</m:t>
                      </m:r>
                      <m:r>
                        <a:rPr lang="en-US" altLang="zh-CN" sz="2000" i="0">
                          <a:latin typeface="Cambria Math"/>
                        </a:rPr>
                        <m:t> </m:t>
                      </m:r>
                      <m:r>
                        <m:rPr>
                          <m:sty m:val="p"/>
                        </m:rPr>
                        <a:rPr lang="en-US" altLang="zh-CN" sz="2000" i="0">
                          <a:latin typeface="Cambria Math"/>
                        </a:rPr>
                        <m:t>sno</m:t>
                      </m:r>
                      <m:r>
                        <a:rPr lang="en-US" altLang="zh-CN" sz="2000" i="0">
                          <a:latin typeface="Cambria Math"/>
                        </a:rPr>
                        <m:t>  </m:t>
                      </m:r>
                      <m:r>
                        <m:rPr>
                          <m:sty m:val="p"/>
                        </m:rPr>
                        <a:rPr lang="en-US" altLang="zh-CN" sz="2000" i="0">
                          <a:latin typeface="Cambria Math"/>
                        </a:rPr>
                        <m:t>HAVING</m:t>
                      </m:r>
                      <m:r>
                        <a:rPr lang="en-US" altLang="zh-CN" sz="2000" i="0">
                          <a:latin typeface="Cambria Math"/>
                        </a:rPr>
                        <m:t> </m:t>
                      </m:r>
                      <m:r>
                        <m:rPr>
                          <m:sty m:val="p"/>
                        </m:rPr>
                        <a:rPr lang="en-US" altLang="zh-CN" sz="2000" i="0">
                          <a:latin typeface="Cambria Math"/>
                        </a:rPr>
                        <m:t>COUNT</m:t>
                      </m:r>
                      <m:d>
                        <m:dPr>
                          <m:ctrlPr>
                            <a:rPr lang="zh-CN" altLang="zh-CN" sz="2000">
                              <a:latin typeface="Cambria Math" panose="02040503050406030204" pitchFamily="18" charset="0"/>
                            </a:rPr>
                          </m:ctrlPr>
                        </m:dPr>
                        <m:e>
                          <m:r>
                            <a:rPr lang="en-US" altLang="zh-CN" sz="2000" i="0">
                              <a:latin typeface="Cambria Math"/>
                            </a:rPr>
                            <m:t>∗</m:t>
                          </m:r>
                        </m:e>
                      </m:d>
                      <m:r>
                        <a:rPr lang="en-US" altLang="zh-CN" sz="2000" i="0">
                          <a:latin typeface="Cambria Math"/>
                        </a:rPr>
                        <m:t>&gt;2</m:t>
                      </m:r>
                    </m:oMath>
                  </m:oMathPara>
                </a14:m>
                <a:endParaRPr lang="zh-CN" altLang="zh-CN" sz="2000" dirty="0"/>
              </a:p>
              <a:p>
                <a:pPr marL="0" indent="0">
                  <a:buNone/>
                </a:pPr>
                <a:r>
                  <a:rPr lang="zh-CN" altLang="zh-CN" sz="2000" dirty="0"/>
                  <a:t>该语句对查询结果按</a:t>
                </a:r>
                <a:r>
                  <a:rPr lang="en-US" altLang="zh-CN" sz="2000" dirty="0" err="1"/>
                  <a:t>sno</a:t>
                </a:r>
                <a:r>
                  <a:rPr lang="zh-CN" altLang="zh-CN" sz="2000" dirty="0"/>
                  <a:t>的值分组，所有具有相同</a:t>
                </a:r>
                <a:r>
                  <a:rPr lang="en-US" altLang="zh-CN" sz="2000" dirty="0" err="1"/>
                  <a:t>sno</a:t>
                </a:r>
                <a:r>
                  <a:rPr lang="zh-CN" altLang="zh-CN" sz="2000" dirty="0"/>
                  <a:t>值的元组为一组，然后对每一组作用集函数</a:t>
                </a:r>
                <a:r>
                  <a:rPr lang="en-US" altLang="zh-CN" sz="2000" dirty="0"/>
                  <a:t>COUNT</a:t>
                </a:r>
                <a:r>
                  <a:rPr lang="zh-CN" altLang="zh-CN" sz="2000" dirty="0"/>
                  <a:t>计算，以求得该组的学生人数。然后对分组后的结果再利用</a:t>
                </a:r>
                <a:r>
                  <a:rPr lang="en-US" altLang="zh-CN" sz="2000" dirty="0"/>
                  <a:t>HAVIN</a:t>
                </a:r>
                <a:r>
                  <a:rPr lang="zh-CN" altLang="zh-CN" sz="2000" dirty="0"/>
                  <a:t>短语进行筛选出选修了</a:t>
                </a:r>
                <a:r>
                  <a:rPr lang="en-US" altLang="zh-CN" sz="2000" dirty="0"/>
                  <a:t>2</a:t>
                </a:r>
                <a:r>
                  <a:rPr lang="zh-CN" altLang="zh-CN" sz="2000" dirty="0"/>
                  <a:t>门课的学生。</a:t>
                </a:r>
              </a:p>
              <a:p>
                <a:r>
                  <a:rPr lang="zh-CN" altLang="zh-CN" sz="2000" dirty="0"/>
                  <a:t>【例</a:t>
                </a:r>
                <a:r>
                  <a:rPr lang="en-US" altLang="zh-CN" sz="2000" dirty="0"/>
                  <a:t>6.29</a:t>
                </a:r>
                <a:r>
                  <a:rPr lang="zh-CN" altLang="zh-CN" sz="2000" dirty="0"/>
                  <a:t>】 查询平均分在</a:t>
                </a:r>
                <a:r>
                  <a:rPr lang="en-US" altLang="zh-CN" sz="2000" dirty="0"/>
                  <a:t>80</a:t>
                </a:r>
                <a:r>
                  <a:rPr lang="zh-CN" altLang="zh-CN" sz="2000" dirty="0"/>
                  <a:t>分以上的课程。</a:t>
                </a:r>
              </a:p>
              <a:p>
                <a:pPr marL="0" indent="0" algn="ctr">
                  <a:buNone/>
                </a:pPr>
                <a:r>
                  <a:rPr lang="en-US" altLang="zh-CN" sz="2000" dirty="0"/>
                  <a:t>SELECT </a:t>
                </a:r>
                <a:r>
                  <a:rPr lang="en-US" altLang="zh-CN" sz="2000" dirty="0" err="1"/>
                  <a:t>cno</a:t>
                </a:r>
                <a:r>
                  <a:rPr lang="en-US" altLang="zh-CN" sz="2000" dirty="0"/>
                  <a:t> ,AVG(score) FROM SC GROUP BY </a:t>
                </a:r>
                <a:r>
                  <a:rPr lang="en-US" altLang="zh-CN" sz="2000" dirty="0" err="1"/>
                  <a:t>cno</a:t>
                </a:r>
                <a:r>
                  <a:rPr lang="en-US" altLang="zh-CN" sz="2000" dirty="0"/>
                  <a:t> HAVING AVG(score)&gt;80</a:t>
                </a:r>
                <a:endParaRPr lang="zh-CN" altLang="zh-CN" sz="2000" dirty="0"/>
              </a:p>
              <a:p>
                <a:r>
                  <a:rPr lang="zh-CN" altLang="zh-CN" sz="2000" dirty="0"/>
                  <a:t>【例</a:t>
                </a:r>
                <a:r>
                  <a:rPr lang="en-US" altLang="zh-CN" sz="2000" dirty="0"/>
                  <a:t>6.30</a:t>
                </a:r>
                <a:r>
                  <a:rPr lang="zh-CN" altLang="zh-CN" sz="2000" dirty="0"/>
                  <a:t>】 查询每门课平均分，不计算</a:t>
                </a:r>
                <a:r>
                  <a:rPr lang="en-US" altLang="zh-CN" sz="2000" dirty="0"/>
                  <a:t>1002</a:t>
                </a:r>
                <a:r>
                  <a:rPr lang="zh-CN" altLang="zh-CN" sz="2000" dirty="0"/>
                  <a:t>这门课。</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cno</m:t>
                      </m:r>
                      <m:r>
                        <a:rPr lang="en-US" altLang="zh-CN" sz="2000">
                          <a:latin typeface="Cambria Math"/>
                        </a:rPr>
                        <m:t> ,</m:t>
                      </m:r>
                      <m:r>
                        <m:rPr>
                          <m:sty m:val="p"/>
                        </m:rPr>
                        <a:rPr lang="en-US" altLang="zh-CN" sz="2000">
                          <a:latin typeface="Cambria Math"/>
                        </a:rPr>
                        <m:t>AVG</m:t>
                      </m:r>
                      <m:d>
                        <m:dPr>
                          <m:ctrlPr>
                            <a:rPr lang="zh-CN" altLang="zh-CN" sz="2000" i="1">
                              <a:latin typeface="Cambria Math" panose="02040503050406030204" pitchFamily="18" charset="0"/>
                            </a:rPr>
                          </m:ctrlPr>
                        </m:dPr>
                        <m:e>
                          <m:r>
                            <m:rPr>
                              <m:sty m:val="p"/>
                            </m:rPr>
                            <a:rPr lang="en-US" altLang="zh-CN" sz="2000">
                              <a:latin typeface="Cambria Math"/>
                            </a:rPr>
                            <m:t>score</m:t>
                          </m:r>
                        </m:e>
                      </m:d>
                      <m:r>
                        <a:rPr lang="en-US" altLang="zh-CN" sz="2000" i="1">
                          <a:latin typeface="Cambria Math"/>
                        </a:rPr>
                        <m:t> </m:t>
                      </m:r>
                      <m:r>
                        <a:rPr lang="en-US" altLang="zh-CN" sz="2000" i="1">
                          <a:latin typeface="Cambria Math"/>
                        </a:rPr>
                        <m:t>𝐹𝑅𝑂𝑀</m:t>
                      </m:r>
                      <m:r>
                        <a:rPr lang="en-US" altLang="zh-CN" sz="2000" i="1">
                          <a:latin typeface="Cambria Math"/>
                        </a:rPr>
                        <m:t> </m:t>
                      </m:r>
                      <m:r>
                        <a:rPr lang="en-US" altLang="zh-CN" sz="2000" i="1">
                          <a:latin typeface="Cambria Math"/>
                        </a:rPr>
                        <m:t>𝑆𝐶</m:t>
                      </m:r>
                      <m:r>
                        <a:rPr lang="en-US" altLang="zh-CN" sz="2000" i="1">
                          <a:latin typeface="Cambria Math"/>
                        </a:rPr>
                        <m:t> </m:t>
                      </m:r>
                      <m:r>
                        <a:rPr lang="en-US" altLang="zh-CN" sz="2000" i="1">
                          <a:latin typeface="Cambria Math"/>
                        </a:rPr>
                        <m:t>𝑊𝐻𝐸𝑅𝐸</m:t>
                      </m:r>
                      <m:r>
                        <a:rPr lang="en-US" altLang="zh-CN" sz="2000" i="1">
                          <a:latin typeface="Cambria Math"/>
                        </a:rPr>
                        <m:t> </m:t>
                      </m:r>
                      <m:r>
                        <a:rPr lang="zh-CN" altLang="zh-CN" sz="2000">
                          <a:latin typeface="Cambria Math"/>
                        </a:rPr>
                        <m:t>（</m:t>
                      </m:r>
                      <m:r>
                        <m:rPr>
                          <m:sty m:val="p"/>
                        </m:rPr>
                        <a:rPr lang="en-US" altLang="zh-CN" sz="2000">
                          <a:latin typeface="Cambria Math"/>
                        </a:rPr>
                        <m:t>sno</m:t>
                      </m:r>
                      <m:r>
                        <a:rPr lang="en-US" altLang="zh-CN" sz="2000" i="1">
                          <a:latin typeface="Cambria Math"/>
                        </a:rPr>
                        <m:t>&lt;</m:t>
                      </m:r>
                      <m:sSup>
                        <m:sSupPr>
                          <m:ctrlPr>
                            <a:rPr lang="zh-CN" altLang="zh-CN" sz="2000" i="1">
                              <a:latin typeface="Cambria Math" panose="02040503050406030204" pitchFamily="18" charset="0"/>
                            </a:rPr>
                          </m:ctrlPr>
                        </m:sSupPr>
                        <m:e>
                          <m:r>
                            <a:rPr lang="en-US" altLang="zh-CN" sz="2000">
                              <a:latin typeface="Cambria Math"/>
                            </a:rPr>
                            <m:t>&gt;</m:t>
                          </m:r>
                        </m:e>
                        <m:sup>
                          <m:r>
                            <a:rPr lang="en-US" altLang="zh-CN" sz="2000" i="1">
                              <a:latin typeface="Cambria Math"/>
                            </a:rPr>
                            <m:t>′</m:t>
                          </m:r>
                        </m:sup>
                      </m:sSup>
                      <m:sSup>
                        <m:sSupPr>
                          <m:ctrlPr>
                            <a:rPr lang="zh-CN" altLang="zh-CN" sz="2000" i="1">
                              <a:latin typeface="Cambria Math" panose="02040503050406030204" pitchFamily="18" charset="0"/>
                            </a:rPr>
                          </m:ctrlPr>
                        </m:sSupPr>
                        <m:e>
                          <m:r>
                            <a:rPr lang="en-US" altLang="zh-CN" sz="2000">
                              <a:latin typeface="Cambria Math"/>
                            </a:rPr>
                            <m:t>1002</m:t>
                          </m:r>
                        </m:e>
                        <m:sup>
                          <m:r>
                            <a:rPr lang="en-US" altLang="zh-CN" sz="2000" i="1">
                              <a:latin typeface="Cambria Math"/>
                            </a:rPr>
                            <m:t>′</m:t>
                          </m:r>
                        </m:sup>
                      </m:sSup>
                      <m:r>
                        <a:rPr lang="zh-CN" altLang="zh-CN" sz="2000">
                          <a:latin typeface="Cambria Math"/>
                        </a:rPr>
                        <m:t>）</m:t>
                      </m:r>
                      <m:r>
                        <m:rPr>
                          <m:sty m:val="p"/>
                        </m:rPr>
                        <a:rPr lang="en-US" altLang="zh-CN" sz="2000">
                          <a:latin typeface="Cambria Math"/>
                        </a:rPr>
                        <m:t>GROUP</m:t>
                      </m:r>
                      <m:r>
                        <a:rPr lang="en-US" altLang="zh-CN" sz="2000">
                          <a:latin typeface="Cambria Math"/>
                        </a:rPr>
                        <m:t> </m:t>
                      </m:r>
                      <m:r>
                        <m:rPr>
                          <m:sty m:val="p"/>
                        </m:rPr>
                        <a:rPr lang="en-US" altLang="zh-CN" sz="2000">
                          <a:latin typeface="Cambria Math"/>
                        </a:rPr>
                        <m:t>BY</m:t>
                      </m:r>
                      <m:r>
                        <a:rPr lang="en-US" altLang="zh-CN" sz="2000">
                          <a:latin typeface="Cambria Math"/>
                        </a:rPr>
                        <m:t> </m:t>
                      </m:r>
                      <m:r>
                        <m:rPr>
                          <m:sty m:val="p"/>
                        </m:rPr>
                        <a:rPr lang="en-US" altLang="zh-CN" sz="2000">
                          <a:latin typeface="Cambria Math"/>
                        </a:rPr>
                        <m:t>cno</m:t>
                      </m:r>
                    </m:oMath>
                  </m:oMathPara>
                </a14:m>
                <a:endParaRPr lang="zh-CN" altLang="zh-CN" sz="2000" dirty="0"/>
              </a:p>
              <a:p>
                <a:endParaRPr lang="zh-CN" altLang="en-US" sz="2000"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467544" y="1124744"/>
                <a:ext cx="8229600" cy="5229944"/>
              </a:xfrm>
              <a:blipFill>
                <a:blip r:embed="rId2"/>
                <a:stretch>
                  <a:fillRect l="-815" t="-817" r="-1630"/>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a:spLocks noGrp="1"/>
          </p:cNvSpPr>
          <p:nvPr>
            <p:ph type="title"/>
          </p:nvPr>
        </p:nvSpPr>
        <p:spPr>
          <a:xfrm>
            <a:off x="323528" y="116632"/>
            <a:ext cx="8686800" cy="563563"/>
          </a:xfrm>
        </p:spPr>
        <p:txBody>
          <a:bodyPr/>
          <a:lstStyle/>
          <a:p>
            <a:r>
              <a:rPr lang="en-US" altLang="zh-CN" dirty="0"/>
              <a:t>6.1</a:t>
            </a:r>
            <a:r>
              <a:rPr lang="zh-CN" altLang="zh-CN" dirty="0"/>
              <a:t>单表查询</a:t>
            </a:r>
          </a:p>
        </p:txBody>
      </p:sp>
    </p:spTree>
    <p:extLst>
      <p:ext uri="{BB962C8B-B14F-4D97-AF65-F5344CB8AC3E}">
        <p14:creationId xmlns:p14="http://schemas.microsoft.com/office/powerpoint/2010/main" val="33949255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a:t>
            </a:r>
            <a:r>
              <a:rPr lang="zh-CN" altLang="zh-CN" dirty="0"/>
              <a:t>多表连接查询</a:t>
            </a:r>
            <a:br>
              <a:rPr lang="zh-CN" altLang="zh-CN" dirty="0"/>
            </a:br>
            <a:endParaRPr lang="zh-CN" altLang="en-US"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539552" y="1052736"/>
                <a:ext cx="8229600" cy="5309592"/>
              </a:xfrm>
            </p:spPr>
            <p:txBody>
              <a:bodyPr/>
              <a:lstStyle/>
              <a:p>
                <a:pPr>
                  <a:buFont typeface="Wingdings" pitchFamily="2" charset="2"/>
                  <a:buChar char="n"/>
                </a:pPr>
                <a:r>
                  <a:rPr lang="en-US" altLang="zh-CN" sz="2400" dirty="0"/>
                  <a:t>6.2.1</a:t>
                </a:r>
                <a:r>
                  <a:rPr lang="zh-CN" altLang="zh-CN" sz="2400" dirty="0"/>
                  <a:t>等值连接与自然连接</a:t>
                </a:r>
                <a:endParaRPr lang="en-US" altLang="zh-CN" sz="2400" dirty="0"/>
              </a:p>
              <a:p>
                <a:r>
                  <a:rPr lang="zh-CN" altLang="zh-CN" sz="2000" b="0" dirty="0"/>
                  <a:t>连接查询中用来连接两个表的条件称为连接条件或连接谓词，其一般格式为：</a:t>
                </a:r>
              </a:p>
              <a:p>
                <a:pPr marL="0" indent="0">
                  <a:buNone/>
                </a:pPr>
                <a:r>
                  <a:rPr lang="en-US" altLang="zh-CN" sz="2000" b="0" dirty="0"/>
                  <a:t>[&lt;</a:t>
                </a:r>
                <a:r>
                  <a:rPr lang="zh-CN" altLang="zh-CN" sz="2000" b="0" dirty="0"/>
                  <a:t>表名</a:t>
                </a:r>
                <a:r>
                  <a:rPr lang="en-US" altLang="zh-CN" sz="2000" b="0" dirty="0"/>
                  <a:t>1&gt;.]&lt;</a:t>
                </a:r>
                <a:r>
                  <a:rPr lang="zh-CN" altLang="zh-CN" sz="2000" b="0" dirty="0"/>
                  <a:t>列名</a:t>
                </a:r>
                <a:r>
                  <a:rPr lang="en-US" altLang="zh-CN" sz="2000" b="0" dirty="0"/>
                  <a:t>1&gt; &lt;</a:t>
                </a:r>
                <a:r>
                  <a:rPr lang="zh-CN" altLang="zh-CN" sz="2000" b="0" dirty="0"/>
                  <a:t>比较运算符</a:t>
                </a:r>
                <a:r>
                  <a:rPr lang="en-US" altLang="zh-CN" sz="2000" b="0" dirty="0"/>
                  <a:t>&gt;[&lt;</a:t>
                </a:r>
                <a:r>
                  <a:rPr lang="zh-CN" altLang="zh-CN" sz="2000" b="0" dirty="0"/>
                  <a:t>表名</a:t>
                </a:r>
                <a:r>
                  <a:rPr lang="en-US" altLang="zh-CN" sz="2000" b="0" dirty="0"/>
                  <a:t>1&gt;.]&lt;</a:t>
                </a:r>
                <a:r>
                  <a:rPr lang="zh-CN" altLang="zh-CN" sz="2000" b="0" dirty="0"/>
                  <a:t>列名</a:t>
                </a:r>
                <a:r>
                  <a:rPr lang="en-US" altLang="zh-CN" sz="2000" b="0" dirty="0"/>
                  <a:t>2&gt;</a:t>
                </a:r>
                <a:endParaRPr lang="zh-CN" altLang="zh-CN" sz="2000" b="0" dirty="0"/>
              </a:p>
              <a:p>
                <a:r>
                  <a:rPr lang="zh-CN" altLang="zh-CN" sz="2000" b="0" dirty="0"/>
                  <a:t>其中比较运算符主要有：</a:t>
                </a:r>
                <a:r>
                  <a:rPr lang="en-US" altLang="zh-CN" sz="2000" b="0" dirty="0"/>
                  <a:t>=</a:t>
                </a:r>
                <a:r>
                  <a:rPr lang="zh-CN" altLang="zh-CN" sz="2000" b="0" dirty="0"/>
                  <a:t>、</a:t>
                </a:r>
                <a:r>
                  <a:rPr lang="en-US" altLang="zh-CN" sz="2000" b="0" dirty="0"/>
                  <a:t>&gt;</a:t>
                </a:r>
                <a:r>
                  <a:rPr lang="zh-CN" altLang="zh-CN" sz="2000" b="0" dirty="0"/>
                  <a:t>、</a:t>
                </a:r>
                <a:r>
                  <a:rPr lang="en-US" altLang="zh-CN" sz="2000" b="0" dirty="0"/>
                  <a:t>&lt;</a:t>
                </a:r>
                <a:r>
                  <a:rPr lang="zh-CN" altLang="zh-CN" sz="2000" b="0" dirty="0"/>
                  <a:t>、</a:t>
                </a:r>
                <a:r>
                  <a:rPr lang="en-US" altLang="zh-CN" sz="2000" b="0" dirty="0"/>
                  <a:t>&gt;=</a:t>
                </a:r>
                <a:r>
                  <a:rPr lang="zh-CN" altLang="zh-CN" sz="2000" b="0" dirty="0"/>
                  <a:t>、</a:t>
                </a:r>
                <a:r>
                  <a:rPr lang="en-US" altLang="zh-CN" sz="2000" b="0" dirty="0"/>
                  <a:t>&lt;=</a:t>
                </a:r>
                <a:r>
                  <a:rPr lang="zh-CN" altLang="zh-CN" sz="2000" b="0" dirty="0"/>
                  <a:t>、</a:t>
                </a:r>
                <a:r>
                  <a:rPr lang="en-US" altLang="zh-CN" sz="2000" b="0" dirty="0"/>
                  <a:t>!=</a:t>
                </a:r>
                <a:r>
                  <a:rPr lang="zh-CN" altLang="zh-CN" sz="2000" b="0" dirty="0"/>
                  <a:t>。当连接运算符为</a:t>
                </a:r>
                <a:r>
                  <a:rPr lang="en-US" altLang="zh-CN" sz="2000" b="0" dirty="0"/>
                  <a:t>=</a:t>
                </a:r>
                <a:r>
                  <a:rPr lang="zh-CN" altLang="zh-CN" sz="2000" b="0" dirty="0"/>
                  <a:t>时，称其为等值连接，使用其他运算符称为非等值连接。两个同名语义的等值列连接称为自然连接。</a:t>
                </a:r>
                <a:endParaRPr lang="en-US" altLang="zh-CN" sz="2000" b="0" dirty="0"/>
              </a:p>
              <a:p>
                <a:endParaRPr lang="zh-CN" altLang="zh-CN" sz="2000" b="0" dirty="0"/>
              </a:p>
              <a:p>
                <a:r>
                  <a:rPr lang="zh-CN" altLang="zh-CN" sz="2000" dirty="0"/>
                  <a:t>【例</a:t>
                </a:r>
                <a:r>
                  <a:rPr lang="en-US" altLang="zh-CN" sz="2000" dirty="0"/>
                  <a:t>6.31</a:t>
                </a:r>
                <a:r>
                  <a:rPr lang="zh-CN" altLang="zh-CN" sz="2000" dirty="0"/>
                  <a:t>】 查询每个学生及其选修课程的情况。</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b="0">
                          <a:latin typeface="Cambria Math"/>
                        </a:rPr>
                        <m:t>SELECT</m:t>
                      </m:r>
                      <m:r>
                        <a:rPr lang="en-US" altLang="zh-CN" sz="2000" b="0">
                          <a:latin typeface="Cambria Math"/>
                        </a:rPr>
                        <m:t> </m:t>
                      </m:r>
                      <m:r>
                        <m:rPr>
                          <m:sty m:val="p"/>
                        </m:rPr>
                        <a:rPr lang="en-US" altLang="zh-CN" sz="2000" b="0">
                          <a:latin typeface="Cambria Math"/>
                        </a:rPr>
                        <m:t>S</m:t>
                      </m:r>
                      <m:r>
                        <a:rPr lang="en-US" altLang="zh-CN" sz="2000" b="0">
                          <a:latin typeface="Cambria Math"/>
                        </a:rPr>
                        <m:t>.</m:t>
                      </m:r>
                      <m:r>
                        <a:rPr lang="en-US" altLang="zh-CN" sz="2000" b="0" i="1">
                          <a:latin typeface="Cambria Math"/>
                        </a:rPr>
                        <m:t>∗</m:t>
                      </m:r>
                      <m:r>
                        <a:rPr lang="zh-CN" altLang="zh-CN" sz="2000" b="0">
                          <a:latin typeface="Cambria Math"/>
                        </a:rPr>
                        <m:t>，</m:t>
                      </m:r>
                      <m:r>
                        <m:rPr>
                          <m:sty m:val="p"/>
                        </m:rPr>
                        <a:rPr lang="en-US" altLang="zh-CN" sz="2000" b="0">
                          <a:latin typeface="Cambria Math"/>
                        </a:rPr>
                        <m:t>SC</m:t>
                      </m:r>
                      <m:r>
                        <a:rPr lang="en-US" altLang="zh-CN" sz="2000" b="0">
                          <a:latin typeface="Cambria Math"/>
                        </a:rPr>
                        <m:t>.</m:t>
                      </m:r>
                      <m:r>
                        <a:rPr lang="en-US" altLang="zh-CN" sz="2000" b="0" i="1">
                          <a:latin typeface="Cambria Math"/>
                        </a:rPr>
                        <m:t>∗</m:t>
                      </m:r>
                      <m:r>
                        <m:rPr>
                          <m:sty m:val="p"/>
                        </m:rPr>
                        <a:rPr lang="en-US" altLang="zh-CN" sz="2000" b="0">
                          <a:latin typeface="Cambria Math"/>
                        </a:rPr>
                        <m:t>FROM</m:t>
                      </m:r>
                      <m:r>
                        <a:rPr lang="en-US" altLang="zh-CN" sz="2000" b="0">
                          <a:latin typeface="Cambria Math"/>
                        </a:rPr>
                        <m:t> </m:t>
                      </m:r>
                      <m:r>
                        <m:rPr>
                          <m:sty m:val="p"/>
                        </m:rPr>
                        <a:rPr lang="en-US" altLang="zh-CN" sz="2000" b="0">
                          <a:latin typeface="Cambria Math"/>
                        </a:rPr>
                        <m:t>S</m:t>
                      </m:r>
                      <m:r>
                        <a:rPr lang="en-US" altLang="zh-CN" sz="2000" b="0">
                          <a:latin typeface="Cambria Math"/>
                        </a:rPr>
                        <m:t> </m:t>
                      </m:r>
                      <m:r>
                        <m:rPr>
                          <m:sty m:val="p"/>
                        </m:rPr>
                        <a:rPr lang="en-US" altLang="zh-CN" sz="2000" b="0">
                          <a:latin typeface="Cambria Math"/>
                        </a:rPr>
                        <m:t>inner</m:t>
                      </m:r>
                      <m:r>
                        <a:rPr lang="en-US" altLang="zh-CN" sz="2000" b="0">
                          <a:latin typeface="Cambria Math"/>
                        </a:rPr>
                        <m:t> </m:t>
                      </m:r>
                      <m:r>
                        <m:rPr>
                          <m:sty m:val="p"/>
                        </m:rPr>
                        <a:rPr lang="en-US" altLang="zh-CN" sz="2000" b="0">
                          <a:latin typeface="Cambria Math"/>
                        </a:rPr>
                        <m:t>join</m:t>
                      </m:r>
                      <m:r>
                        <a:rPr lang="en-US" altLang="zh-CN" sz="2000" b="0">
                          <a:latin typeface="Cambria Math"/>
                        </a:rPr>
                        <m:t> </m:t>
                      </m:r>
                      <m:r>
                        <m:rPr>
                          <m:sty m:val="p"/>
                        </m:rPr>
                        <a:rPr lang="en-US" altLang="zh-CN" sz="2000" b="0">
                          <a:latin typeface="Cambria Math"/>
                        </a:rPr>
                        <m:t>SC</m:t>
                      </m:r>
                      <m:r>
                        <a:rPr lang="en-US" altLang="zh-CN" sz="2000" b="0">
                          <a:latin typeface="Cambria Math"/>
                        </a:rPr>
                        <m:t>  </m:t>
                      </m:r>
                      <m:r>
                        <m:rPr>
                          <m:sty m:val="p"/>
                        </m:rPr>
                        <a:rPr lang="en-US" altLang="zh-CN" sz="2000" b="0">
                          <a:latin typeface="Cambria Math"/>
                        </a:rPr>
                        <m:t>on</m:t>
                      </m:r>
                      <m:r>
                        <a:rPr lang="en-US" altLang="zh-CN" sz="2000" b="0">
                          <a:latin typeface="Cambria Math"/>
                        </a:rPr>
                        <m:t> </m:t>
                      </m:r>
                      <m:r>
                        <m:rPr>
                          <m:sty m:val="p"/>
                        </m:rPr>
                        <a:rPr lang="en-US" altLang="zh-CN" sz="2000" b="0">
                          <a:latin typeface="Cambria Math"/>
                        </a:rPr>
                        <m:t>S</m:t>
                      </m:r>
                      <m:r>
                        <a:rPr lang="en-US" altLang="zh-CN" sz="2000" b="0">
                          <a:latin typeface="Cambria Math"/>
                        </a:rPr>
                        <m:t>.</m:t>
                      </m:r>
                      <m:r>
                        <m:rPr>
                          <m:sty m:val="p"/>
                        </m:rPr>
                        <a:rPr lang="en-US" altLang="zh-CN" sz="2000" b="0">
                          <a:latin typeface="Cambria Math"/>
                        </a:rPr>
                        <m:t>sno</m:t>
                      </m:r>
                      <m:r>
                        <a:rPr lang="en-US" altLang="zh-CN" sz="2000" b="0">
                          <a:latin typeface="Cambria Math"/>
                        </a:rPr>
                        <m:t>=</m:t>
                      </m:r>
                      <m:r>
                        <m:rPr>
                          <m:sty m:val="p"/>
                        </m:rPr>
                        <a:rPr lang="en-US" altLang="zh-CN" sz="2000" b="0">
                          <a:latin typeface="Cambria Math"/>
                        </a:rPr>
                        <m:t>SC</m:t>
                      </m:r>
                      <m:r>
                        <a:rPr lang="en-US" altLang="zh-CN" sz="2000" b="0">
                          <a:latin typeface="Cambria Math"/>
                        </a:rPr>
                        <m:t>.</m:t>
                      </m:r>
                      <m:r>
                        <m:rPr>
                          <m:sty m:val="p"/>
                        </m:rPr>
                        <a:rPr lang="en-US" altLang="zh-CN" sz="2000" b="0">
                          <a:latin typeface="Cambria Math"/>
                        </a:rPr>
                        <m:t>sno</m:t>
                      </m:r>
                    </m:oMath>
                  </m:oMathPara>
                </a14:m>
                <a:endParaRPr lang="zh-CN" altLang="zh-CN" sz="2000" b="0" dirty="0"/>
              </a:p>
              <a:p>
                <a:r>
                  <a:rPr lang="zh-CN" altLang="zh-CN" sz="2000" b="0" dirty="0"/>
                  <a:t>对于内连接而言，在</a:t>
                </a:r>
                <a:r>
                  <a:rPr lang="en-US" altLang="zh-CN" sz="2000" b="0" dirty="0"/>
                  <a:t>FROM</a:t>
                </a:r>
                <a:r>
                  <a:rPr lang="zh-CN" altLang="zh-CN" sz="2000" b="0" dirty="0"/>
                  <a:t>子句中表名和表名之间除了用逗号外，还可以使用</a:t>
                </a:r>
                <a:r>
                  <a:rPr lang="en-US" altLang="zh-CN" sz="2000" b="0" dirty="0"/>
                  <a:t>inner join</a:t>
                </a:r>
                <a:r>
                  <a:rPr lang="zh-CN" altLang="zh-CN" sz="2000" b="0" dirty="0"/>
                  <a:t>。</a:t>
                </a:r>
              </a:p>
              <a:p>
                <a:r>
                  <a:rPr lang="zh-CN" altLang="zh-CN" sz="2000" b="0" dirty="0"/>
                  <a:t>对上述例子用自然连接完成则如下列语句：</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S</m:t>
                      </m:r>
                      <m:r>
                        <a:rPr lang="en-US" altLang="zh-CN" sz="2000">
                          <a:latin typeface="Cambria Math"/>
                        </a:rPr>
                        <m:t>.</m:t>
                      </m:r>
                      <m:r>
                        <m:rPr>
                          <m:sty m:val="p"/>
                        </m:rPr>
                        <a:rPr lang="en-US" altLang="zh-CN" sz="2000">
                          <a:latin typeface="Cambria Math"/>
                        </a:rPr>
                        <m:t>sno</m:t>
                      </m:r>
                      <m:r>
                        <a:rPr lang="en-US" altLang="zh-CN" sz="2000">
                          <a:latin typeface="Cambria Math"/>
                        </a:rPr>
                        <m:t>,</m:t>
                      </m:r>
                      <m:r>
                        <m:rPr>
                          <m:sty m:val="p"/>
                        </m:rPr>
                        <a:rPr lang="en-US" altLang="zh-CN" sz="2000">
                          <a:latin typeface="Cambria Math"/>
                        </a:rPr>
                        <m:t>sname</m:t>
                      </m:r>
                      <m:r>
                        <a:rPr lang="en-US" altLang="zh-CN" sz="2000">
                          <a:latin typeface="Cambria Math"/>
                        </a:rPr>
                        <m:t>,</m:t>
                      </m:r>
                      <m:r>
                        <m:rPr>
                          <m:sty m:val="p"/>
                        </m:rPr>
                        <a:rPr lang="en-US" altLang="zh-CN" sz="2000">
                          <a:latin typeface="Cambria Math"/>
                        </a:rPr>
                        <m:t>sex</m:t>
                      </m:r>
                      <m:r>
                        <a:rPr lang="en-US" altLang="zh-CN" sz="2000">
                          <a:latin typeface="Cambria Math"/>
                        </a:rPr>
                        <m:t>,</m:t>
                      </m:r>
                      <m:r>
                        <m:rPr>
                          <m:sty m:val="p"/>
                        </m:rPr>
                        <a:rPr lang="en-US" altLang="zh-CN" sz="2000">
                          <a:latin typeface="Cambria Math"/>
                        </a:rPr>
                        <m:t>age</m:t>
                      </m:r>
                      <m:r>
                        <a:rPr lang="en-US" altLang="zh-CN" sz="2000">
                          <a:latin typeface="Cambria Math"/>
                        </a:rPr>
                        <m:t>, </m:t>
                      </m:r>
                      <m:r>
                        <m:rPr>
                          <m:sty m:val="p"/>
                        </m:rPr>
                        <a:rPr lang="en-US" altLang="zh-CN" sz="2000">
                          <a:latin typeface="Cambria Math"/>
                        </a:rPr>
                        <m:t>specialty</m:t>
                      </m:r>
                      <m:r>
                        <a:rPr lang="en-US" altLang="zh-CN" sz="2000">
                          <a:latin typeface="Cambria Math"/>
                        </a:rPr>
                        <m:t>,</m:t>
                      </m:r>
                      <m:r>
                        <m:rPr>
                          <m:sty m:val="p"/>
                        </m:rPr>
                        <a:rPr lang="en-US" altLang="zh-CN" sz="2000">
                          <a:latin typeface="Cambria Math"/>
                        </a:rPr>
                        <m:t>cno</m:t>
                      </m:r>
                      <m:r>
                        <a:rPr lang="en-US" altLang="zh-CN" sz="2000">
                          <a:latin typeface="Cambria Math"/>
                        </a:rPr>
                        <m:t>,</m:t>
                      </m:r>
                      <m:r>
                        <m:rPr>
                          <m:sty m:val="p"/>
                        </m:rPr>
                        <a:rPr lang="en-US" altLang="zh-CN" sz="2000">
                          <a:latin typeface="Cambria Math"/>
                        </a:rPr>
                        <m:t>score</m:t>
                      </m:r>
                      <m:r>
                        <a:rPr lang="en-US" altLang="zh-CN" sz="2000">
                          <a:latin typeface="Cambria Math"/>
                        </a:rPr>
                        <m:t> </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m:t>
                      </m:r>
                      <m:r>
                        <m:rPr>
                          <m:sty m:val="p"/>
                        </m:rPr>
                        <a:rPr lang="en-US" altLang="zh-CN" sz="2000">
                          <a:latin typeface="Cambria Math"/>
                        </a:rPr>
                        <m:t>SC</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S</m:t>
                      </m:r>
                      <m:r>
                        <a:rPr lang="en-US" altLang="zh-CN" sz="2000">
                          <a:latin typeface="Cambria Math"/>
                        </a:rPr>
                        <m:t>.</m:t>
                      </m:r>
                      <m:r>
                        <m:rPr>
                          <m:sty m:val="p"/>
                        </m:rPr>
                        <a:rPr lang="en-US" altLang="zh-CN" sz="2000">
                          <a:latin typeface="Cambria Math"/>
                        </a:rPr>
                        <m:t>sno</m:t>
                      </m:r>
                      <m:r>
                        <a:rPr lang="en-US" altLang="zh-CN" sz="2000">
                          <a:latin typeface="Cambria Math"/>
                        </a:rPr>
                        <m:t>=</m:t>
                      </m:r>
                      <m:r>
                        <m:rPr>
                          <m:sty m:val="p"/>
                        </m:rPr>
                        <a:rPr lang="en-US" altLang="zh-CN" sz="2000">
                          <a:latin typeface="Cambria Math"/>
                        </a:rPr>
                        <m:t>SC</m:t>
                      </m:r>
                      <m:r>
                        <a:rPr lang="en-US" altLang="zh-CN" sz="2000">
                          <a:latin typeface="Cambria Math"/>
                        </a:rPr>
                        <m:t>.</m:t>
                      </m:r>
                      <m:r>
                        <m:rPr>
                          <m:sty m:val="p"/>
                        </m:rPr>
                        <a:rPr lang="en-US" altLang="zh-CN" sz="2000">
                          <a:latin typeface="Cambria Math"/>
                        </a:rPr>
                        <m:t>sno</m:t>
                      </m:r>
                    </m:oMath>
                  </m:oMathPara>
                </a14:m>
                <a:endParaRPr lang="zh-CN" altLang="zh-CN" sz="2000" dirty="0"/>
              </a:p>
              <a:p>
                <a:pPr marL="0" indent="0">
                  <a:buNone/>
                </a:pPr>
                <a:endParaRPr lang="zh-CN" altLang="zh-CN" sz="2000" dirty="0"/>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539552" y="1052736"/>
                <a:ext cx="8229600" cy="5309592"/>
              </a:xfrm>
              <a:blipFill>
                <a:blip r:embed="rId2"/>
                <a:stretch>
                  <a:fillRect l="-1037" t="-1148" r="-2593"/>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282512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a:t>
            </a:r>
            <a:r>
              <a:rPr lang="zh-CN" altLang="zh-CN" dirty="0"/>
              <a:t>多表连接查询</a:t>
            </a:r>
            <a:endParaRPr lang="zh-CN" altLang="en-US"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467544" y="1052736"/>
                <a:ext cx="8352928" cy="5381600"/>
              </a:xfrm>
            </p:spPr>
            <p:txBody>
              <a:bodyPr/>
              <a:lstStyle/>
              <a:p>
                <a:pPr>
                  <a:buFont typeface="Wingdings" pitchFamily="2" charset="2"/>
                  <a:buChar char="n"/>
                </a:pPr>
                <a:r>
                  <a:rPr lang="en-US" altLang="zh-CN" sz="2400" dirty="0"/>
                  <a:t>6.2.2</a:t>
                </a:r>
                <a:r>
                  <a:rPr lang="zh-CN" altLang="zh-CN" sz="2400" dirty="0"/>
                  <a:t>外连接</a:t>
                </a:r>
                <a:endParaRPr lang="en-US" altLang="zh-CN" sz="2400" dirty="0"/>
              </a:p>
              <a:p>
                <a:pPr marL="0" indent="0">
                  <a:buNone/>
                </a:pPr>
                <a:r>
                  <a:rPr lang="en-US" altLang="zh-CN" sz="2400" dirty="0"/>
                  <a:t>     </a:t>
                </a:r>
                <a:r>
                  <a:rPr lang="zh-CN" altLang="zh-CN" sz="2000" b="0" dirty="0"/>
                  <a:t>在一般情况下，只有满足连接条件的元组才能作为结果输出。而不满足连接条件的元组则不能作为查询结果输出。外连接根据连接时保留表中的记录的侧重点不同分为“左外连接（</a:t>
                </a:r>
                <a:r>
                  <a:rPr lang="en-US" altLang="zh-CN" sz="2000" b="0" dirty="0"/>
                  <a:t>left outer join</a:t>
                </a:r>
                <a:r>
                  <a:rPr lang="zh-CN" altLang="zh-CN" sz="2000" b="0" dirty="0"/>
                  <a:t>）”、“右外连接（</a:t>
                </a:r>
                <a:r>
                  <a:rPr lang="en-US" altLang="zh-CN" sz="2000" b="0" dirty="0"/>
                  <a:t>right outer join</a:t>
                </a:r>
                <a:r>
                  <a:rPr lang="zh-CN" altLang="zh-CN" sz="2000" b="0" dirty="0"/>
                  <a:t>）”和“全外连接（</a:t>
                </a:r>
                <a:r>
                  <a:rPr lang="en-US" altLang="zh-CN" sz="2000" b="0" dirty="0"/>
                  <a:t>full outer join</a:t>
                </a:r>
                <a:r>
                  <a:rPr lang="zh-CN" altLang="zh-CN" sz="2000" b="0" dirty="0"/>
                  <a:t>）”。</a:t>
                </a:r>
              </a:p>
              <a:p>
                <a:pPr lvl="0"/>
                <a:r>
                  <a:rPr lang="en-US" altLang="zh-CN" sz="2000" b="0" dirty="0"/>
                  <a:t>1.</a:t>
                </a:r>
                <a:r>
                  <a:rPr lang="zh-CN" altLang="zh-CN" sz="2000" b="0" dirty="0"/>
                  <a:t>左外连接（</a:t>
                </a:r>
                <a:r>
                  <a:rPr lang="en-US" altLang="zh-CN" sz="2000" b="0" dirty="0"/>
                  <a:t>left outer join</a:t>
                </a:r>
                <a:r>
                  <a:rPr lang="zh-CN" altLang="zh-CN" sz="2000" b="0" dirty="0"/>
                  <a:t>）</a:t>
                </a:r>
              </a:p>
              <a:p>
                <a:pPr marL="0" indent="0">
                  <a:buNone/>
                </a:pPr>
                <a:r>
                  <a:rPr lang="zh-CN" altLang="zh-CN" sz="2000" b="0" dirty="0"/>
                  <a:t>左外连接指的是返回参与连接查询的表中所有匹配的行和所有来自左表的不符合指定条件的行。在右表中对应于左表无记录的部分用</a:t>
                </a:r>
                <a:r>
                  <a:rPr lang="en-US" altLang="zh-CN" sz="2000" b="0" dirty="0"/>
                  <a:t>null</a:t>
                </a:r>
                <a:r>
                  <a:rPr lang="zh-CN" altLang="zh-CN" sz="2000" b="0" dirty="0"/>
                  <a:t>值表示。</a:t>
                </a:r>
              </a:p>
              <a:p>
                <a:r>
                  <a:rPr lang="zh-CN" altLang="zh-CN" sz="2000" dirty="0"/>
                  <a:t>【例</a:t>
                </a:r>
                <a:r>
                  <a:rPr lang="en-US" altLang="zh-CN" sz="2000" dirty="0"/>
                  <a:t>6.32</a:t>
                </a:r>
                <a:r>
                  <a:rPr lang="zh-CN" altLang="zh-CN" sz="2000" dirty="0"/>
                  <a:t>】 查询每个学生及其选修课程的情况（包括没有选课的学生的信息）。</a:t>
                </a:r>
              </a:p>
              <a:p>
                <a:pPr marL="0" indent="0">
                  <a:buNone/>
                </a:pPr>
                <a14:m>
                  <m:oMath xmlns:m="http://schemas.openxmlformats.org/officeDocument/2006/math">
                    <m:r>
                      <m:rPr>
                        <m:sty m:val="p"/>
                      </m:rPr>
                      <a:rPr lang="en-US" altLang="zh-CN" sz="2000" b="0">
                        <a:latin typeface="Cambria Math"/>
                      </a:rPr>
                      <m:t>SELECTS</m:t>
                    </m:r>
                    <m:r>
                      <a:rPr lang="en-US" altLang="zh-CN" sz="2000" b="0">
                        <a:latin typeface="Cambria Math"/>
                      </a:rPr>
                      <m:t>.</m:t>
                    </m:r>
                    <m:r>
                      <m:rPr>
                        <m:sty m:val="p"/>
                      </m:rPr>
                      <a:rPr lang="en-US" altLang="zh-CN" sz="2000" b="0">
                        <a:latin typeface="Cambria Math"/>
                      </a:rPr>
                      <m:t>sno</m:t>
                    </m:r>
                    <m:r>
                      <a:rPr lang="en-US" altLang="zh-CN" sz="2000" b="0">
                        <a:latin typeface="Cambria Math"/>
                      </a:rPr>
                      <m:t>,</m:t>
                    </m:r>
                    <m:r>
                      <m:rPr>
                        <m:sty m:val="p"/>
                      </m:rPr>
                      <a:rPr lang="en-US" altLang="zh-CN" sz="2000" b="0">
                        <a:latin typeface="Cambria Math"/>
                      </a:rPr>
                      <m:t>sname</m:t>
                    </m:r>
                    <m:r>
                      <a:rPr lang="en-US" altLang="zh-CN" sz="2000" b="0">
                        <a:latin typeface="Cambria Math"/>
                      </a:rPr>
                      <m:t>,</m:t>
                    </m:r>
                    <m:r>
                      <m:rPr>
                        <m:sty m:val="p"/>
                      </m:rPr>
                      <a:rPr lang="en-US" altLang="zh-CN" sz="2000" b="0">
                        <a:latin typeface="Cambria Math"/>
                      </a:rPr>
                      <m:t>sex</m:t>
                    </m:r>
                    <m:r>
                      <a:rPr lang="en-US" altLang="zh-CN" sz="2000" b="0">
                        <a:latin typeface="Cambria Math"/>
                      </a:rPr>
                      <m:t>,</m:t>
                    </m:r>
                    <m:r>
                      <m:rPr>
                        <m:sty m:val="p"/>
                      </m:rPr>
                      <a:rPr lang="en-US" altLang="zh-CN" sz="2000" b="0">
                        <a:latin typeface="Cambria Math"/>
                      </a:rPr>
                      <m:t>age</m:t>
                    </m:r>
                    <m:r>
                      <a:rPr lang="en-US" altLang="zh-CN" sz="2000" b="0">
                        <a:latin typeface="Cambria Math"/>
                      </a:rPr>
                      <m:t>, </m:t>
                    </m:r>
                    <m:r>
                      <m:rPr>
                        <m:sty m:val="p"/>
                      </m:rPr>
                      <a:rPr lang="en-US" altLang="zh-CN" sz="2000" b="0">
                        <a:latin typeface="Cambria Math"/>
                      </a:rPr>
                      <m:t>specialty</m:t>
                    </m:r>
                    <m:r>
                      <a:rPr lang="en-US" altLang="zh-CN" sz="2000" b="0">
                        <a:latin typeface="Cambria Math"/>
                      </a:rPr>
                      <m:t>,</m:t>
                    </m:r>
                    <m:r>
                      <m:rPr>
                        <m:sty m:val="p"/>
                      </m:rPr>
                      <a:rPr lang="en-US" altLang="zh-CN" sz="2000" b="0">
                        <a:latin typeface="Cambria Math"/>
                      </a:rPr>
                      <m:t>cno</m:t>
                    </m:r>
                    <m:r>
                      <a:rPr lang="en-US" altLang="zh-CN" sz="2000" b="0">
                        <a:latin typeface="Cambria Math"/>
                      </a:rPr>
                      <m:t>,</m:t>
                    </m:r>
                    <m:r>
                      <m:rPr>
                        <m:sty m:val="p"/>
                      </m:rPr>
                      <a:rPr lang="en-US" altLang="zh-CN" sz="2000" b="0">
                        <a:latin typeface="Cambria Math"/>
                      </a:rPr>
                      <m:t>score</m:t>
                    </m:r>
                  </m:oMath>
                </a14:m>
                <a:r>
                  <a:rPr lang="en-US" altLang="zh-CN" sz="2000" b="0" dirty="0"/>
                  <a:t> </a:t>
                </a:r>
                <a14:m>
                  <m:oMath xmlns:m="http://schemas.openxmlformats.org/officeDocument/2006/math">
                    <m:r>
                      <m:rPr>
                        <m:sty m:val="p"/>
                      </m:rPr>
                      <a:rPr lang="en-US" altLang="zh-CN" sz="2000" b="0">
                        <a:latin typeface="Cambria Math"/>
                      </a:rPr>
                      <m:t>FROM</m:t>
                    </m:r>
                    <m:r>
                      <a:rPr lang="en-US" altLang="zh-CN" sz="2000" b="0">
                        <a:latin typeface="Cambria Math"/>
                      </a:rPr>
                      <m:t> </m:t>
                    </m:r>
                    <m:r>
                      <m:rPr>
                        <m:sty m:val="p"/>
                      </m:rPr>
                      <a:rPr lang="en-US" altLang="zh-CN" sz="2000" b="0">
                        <a:latin typeface="Cambria Math"/>
                      </a:rPr>
                      <m:t>S</m:t>
                    </m:r>
                    <m:r>
                      <a:rPr lang="en-US" altLang="zh-CN" sz="2000" b="0">
                        <a:latin typeface="Cambria Math"/>
                      </a:rPr>
                      <m:t>  </m:t>
                    </m:r>
                    <m:r>
                      <m:rPr>
                        <m:sty m:val="p"/>
                      </m:rPr>
                      <a:rPr lang="en-US" altLang="zh-CN" sz="2000" b="0">
                        <a:latin typeface="Cambria Math"/>
                      </a:rPr>
                      <m:t>left</m:t>
                    </m:r>
                    <m:r>
                      <a:rPr lang="en-US" altLang="zh-CN" sz="2000" b="0">
                        <a:latin typeface="Cambria Math"/>
                      </a:rPr>
                      <m:t> </m:t>
                    </m:r>
                    <m:r>
                      <m:rPr>
                        <m:sty m:val="p"/>
                      </m:rPr>
                      <a:rPr lang="en-US" altLang="zh-CN" sz="2000" b="0">
                        <a:latin typeface="Cambria Math"/>
                      </a:rPr>
                      <m:t>join</m:t>
                    </m:r>
                    <m:r>
                      <a:rPr lang="en-US" altLang="zh-CN" sz="2000" b="0">
                        <a:latin typeface="Cambria Math"/>
                      </a:rPr>
                      <m:t> </m:t>
                    </m:r>
                    <m:r>
                      <m:rPr>
                        <m:sty m:val="p"/>
                      </m:rPr>
                      <a:rPr lang="en-US" altLang="zh-CN" sz="2000" b="0">
                        <a:latin typeface="Cambria Math"/>
                      </a:rPr>
                      <m:t>SC</m:t>
                    </m:r>
                  </m:oMath>
                </a14:m>
                <a:r>
                  <a:rPr lang="en-US" altLang="zh-CN" sz="2000" b="0" dirty="0"/>
                  <a:t> on </a:t>
                </a:r>
                <a:r>
                  <a:rPr lang="en-US" altLang="zh-CN" sz="2000" b="0" dirty="0" err="1"/>
                  <a:t>S.sno</a:t>
                </a:r>
                <a:r>
                  <a:rPr lang="en-US" altLang="zh-CN" sz="2000" b="0" dirty="0"/>
                  <a:t>=</a:t>
                </a:r>
                <a:r>
                  <a:rPr lang="en-US" altLang="zh-CN" sz="2000" b="0" dirty="0" err="1"/>
                  <a:t>SC.sno</a:t>
                </a:r>
                <a:endParaRPr lang="zh-CN" altLang="zh-CN" sz="2000" b="0" dirty="0"/>
              </a:p>
              <a:p>
                <a:r>
                  <a:rPr lang="zh-CN" altLang="zh-CN" sz="2000" b="0" dirty="0"/>
                  <a:t>注意：此时我们不能说结果的行数等于左表数据的行数。此处查询结果的行数不等于左表数据的行数，因此左右两表此时并不是一对一的关系。</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467544" y="1052736"/>
                <a:ext cx="8352928" cy="5381600"/>
              </a:xfrm>
              <a:blipFill>
                <a:blip r:embed="rId2"/>
                <a:stretch>
                  <a:fillRect l="-1022" t="-1133" r="-657"/>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33041689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a:t>
            </a:r>
            <a:r>
              <a:rPr lang="zh-CN" altLang="zh-CN" dirty="0"/>
              <a:t>多表连接查询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lvl="0"/>
                <a:r>
                  <a:rPr lang="en-US" altLang="zh-CN" sz="2000" dirty="0"/>
                  <a:t>2.</a:t>
                </a:r>
                <a:r>
                  <a:rPr lang="zh-CN" altLang="zh-CN" sz="2000" dirty="0"/>
                  <a:t>右外连接（</a:t>
                </a:r>
                <a:r>
                  <a:rPr lang="en-US" altLang="zh-CN" sz="2000" dirty="0"/>
                  <a:t>right outer join</a:t>
                </a:r>
                <a:r>
                  <a:rPr lang="zh-CN" altLang="zh-CN" sz="2000" dirty="0"/>
                  <a:t>）</a:t>
                </a:r>
              </a:p>
              <a:p>
                <a:pPr marL="0" indent="0">
                  <a:buNone/>
                </a:pPr>
                <a:r>
                  <a:rPr lang="zh-CN" altLang="zh-CN" sz="2000" dirty="0"/>
                  <a:t>和左外连接类似，右外连接是将左表中的所有记录分别与右表中的每条记录进行组合，结果集中除了返回内部连接的记录外，右表中不符合条件的记录也会在查询结果中被返回，并在左表的相应列中填上</a:t>
                </a:r>
                <a:r>
                  <a:rPr lang="en-US" altLang="zh-CN" sz="2000" dirty="0"/>
                  <a:t>null</a:t>
                </a:r>
                <a:r>
                  <a:rPr lang="zh-CN" altLang="zh-CN" sz="2000" dirty="0"/>
                  <a:t>。</a:t>
                </a:r>
              </a:p>
              <a:p>
                <a:r>
                  <a:rPr lang="zh-CN" altLang="zh-CN" sz="2000" dirty="0"/>
                  <a:t>【例</a:t>
                </a:r>
                <a:r>
                  <a:rPr lang="en-US" altLang="zh-CN" sz="2000" dirty="0"/>
                  <a:t>6.33</a:t>
                </a:r>
                <a:r>
                  <a:rPr lang="zh-CN" altLang="zh-CN" sz="2000" dirty="0"/>
                  <a:t>】 查询学生表右外连接选课表。</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i="1">
                          <a:latin typeface="Cambria Math"/>
                        </a:rPr>
                        <m:t>∗</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m:rPr>
                          <m:sty m:val="p"/>
                        </m:rPr>
                        <a:rPr lang="en-US" altLang="zh-CN" sz="2000">
                          <a:latin typeface="Cambria Math"/>
                        </a:rPr>
                        <m:t>a</m:t>
                      </m:r>
                      <m:r>
                        <a:rPr lang="en-US" altLang="zh-CN" sz="2000">
                          <a:latin typeface="Cambria Math"/>
                        </a:rPr>
                        <m:t> </m:t>
                      </m:r>
                      <m:r>
                        <m:rPr>
                          <m:sty m:val="p"/>
                        </m:rPr>
                        <a:rPr lang="en-US" altLang="zh-CN" sz="2000">
                          <a:latin typeface="Cambria Math"/>
                        </a:rPr>
                        <m:t>right</m:t>
                      </m:r>
                      <m:r>
                        <a:rPr lang="en-US" altLang="zh-CN" sz="2000">
                          <a:latin typeface="Cambria Math"/>
                        </a:rPr>
                        <m:t> </m:t>
                      </m:r>
                      <m:r>
                        <m:rPr>
                          <m:sty m:val="p"/>
                        </m:rPr>
                        <a:rPr lang="en-US" altLang="zh-CN" sz="2000">
                          <a:latin typeface="Cambria Math"/>
                        </a:rPr>
                        <m:t>outer</m:t>
                      </m:r>
                      <m:r>
                        <a:rPr lang="en-US" altLang="zh-CN" sz="2000">
                          <a:latin typeface="Cambria Math"/>
                        </a:rPr>
                        <m:t> </m:t>
                      </m:r>
                      <m:r>
                        <m:rPr>
                          <m:sty m:val="p"/>
                        </m:rPr>
                        <a:rPr lang="en-US" altLang="zh-CN" sz="2000">
                          <a:latin typeface="Cambria Math"/>
                        </a:rPr>
                        <m:t>join</m:t>
                      </m:r>
                      <m:r>
                        <a:rPr lang="en-US" altLang="zh-CN" sz="2000">
                          <a:latin typeface="Cambria Math"/>
                        </a:rPr>
                        <m:t> </m:t>
                      </m:r>
                      <m:r>
                        <m:rPr>
                          <m:sty m:val="p"/>
                        </m:rPr>
                        <a:rPr lang="en-US" altLang="zh-CN" sz="2000">
                          <a:latin typeface="Cambria Math"/>
                        </a:rPr>
                        <m:t>sc</m:t>
                      </m:r>
                      <m:r>
                        <a:rPr lang="en-US" altLang="zh-CN" sz="2000">
                          <a:latin typeface="Cambria Math"/>
                        </a:rPr>
                        <m:t> </m:t>
                      </m:r>
                      <m:r>
                        <m:rPr>
                          <m:sty m:val="p"/>
                        </m:rPr>
                        <a:rPr lang="en-US" altLang="zh-CN" sz="2000">
                          <a:latin typeface="Cambria Math"/>
                        </a:rPr>
                        <m:t>b</m:t>
                      </m:r>
                      <m:r>
                        <a:rPr lang="en-US" altLang="zh-CN" sz="2000">
                          <a:latin typeface="Cambria Math"/>
                        </a:rPr>
                        <m:t> </m:t>
                      </m:r>
                      <m:r>
                        <m:rPr>
                          <m:sty m:val="p"/>
                        </m:rPr>
                        <a:rPr lang="en-US" altLang="zh-CN" sz="2000">
                          <a:latin typeface="Cambria Math"/>
                        </a:rPr>
                        <m:t>on</m:t>
                      </m:r>
                      <m:r>
                        <a:rPr lang="en-US" altLang="zh-CN" sz="2000">
                          <a:latin typeface="Cambria Math"/>
                        </a:rPr>
                        <m:t> </m:t>
                      </m:r>
                      <m:r>
                        <m:rPr>
                          <m:sty m:val="p"/>
                        </m:rPr>
                        <a:rPr lang="en-US" altLang="zh-CN" sz="2000">
                          <a:latin typeface="Cambria Math"/>
                        </a:rPr>
                        <m:t>a</m:t>
                      </m:r>
                      <m:r>
                        <a:rPr lang="en-US" altLang="zh-CN" sz="2000">
                          <a:latin typeface="Cambria Math"/>
                        </a:rPr>
                        <m:t>.</m:t>
                      </m:r>
                      <m:r>
                        <m:rPr>
                          <m:sty m:val="p"/>
                        </m:rPr>
                        <a:rPr lang="en-US" altLang="zh-CN" sz="2000">
                          <a:latin typeface="Cambria Math"/>
                        </a:rPr>
                        <m:t>sno</m:t>
                      </m:r>
                      <m:r>
                        <a:rPr lang="en-US" altLang="zh-CN" sz="2000">
                          <a:latin typeface="Cambria Math"/>
                        </a:rPr>
                        <m:t>=</m:t>
                      </m:r>
                      <m:r>
                        <m:rPr>
                          <m:sty m:val="p"/>
                        </m:rPr>
                        <a:rPr lang="en-US" altLang="zh-CN" sz="2000">
                          <a:latin typeface="Cambria Math"/>
                        </a:rPr>
                        <m:t>b</m:t>
                      </m:r>
                      <m:r>
                        <a:rPr lang="en-US" altLang="zh-CN" sz="2000">
                          <a:latin typeface="Cambria Math"/>
                        </a:rPr>
                        <m:t>.</m:t>
                      </m:r>
                      <m:r>
                        <m:rPr>
                          <m:sty m:val="p"/>
                        </m:rPr>
                        <a:rPr lang="en-US" altLang="zh-CN" sz="2000">
                          <a:latin typeface="Cambria Math"/>
                        </a:rPr>
                        <m:t>sno</m:t>
                      </m:r>
                    </m:oMath>
                  </m:oMathPara>
                </a14:m>
                <a:endParaRPr lang="zh-CN" altLang="zh-CN" sz="2000" dirty="0"/>
              </a:p>
              <a:p>
                <a:r>
                  <a:rPr lang="zh-CN" altLang="zh-CN" sz="2000" dirty="0"/>
                  <a:t>注意：此时我们不能说结果的行数等于左表数据的行数。此处查询结果的行数不等于左表数据的行数，因此左右两表此时并不是一对一的关系。</a:t>
                </a:r>
              </a:p>
              <a:p>
                <a:endParaRPr lang="zh-CN" altLang="en-US" sz="20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741" t="-742" r="-519"/>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dirty="0"/>
              <a:t>武汉工程科技学院</a:t>
            </a:r>
            <a:endParaRPr lang="en-US" altLang="zh-CN" dirty="0"/>
          </a:p>
        </p:txBody>
      </p:sp>
    </p:spTree>
    <p:extLst>
      <p:ext uri="{BB962C8B-B14F-4D97-AF65-F5344CB8AC3E}">
        <p14:creationId xmlns:p14="http://schemas.microsoft.com/office/powerpoint/2010/main" val="8583579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a:t>
            </a:r>
            <a:r>
              <a:rPr lang="zh-CN" altLang="zh-CN" dirty="0"/>
              <a:t>多表连接查询</a:t>
            </a:r>
            <a:endParaRPr lang="zh-CN" altLang="en-US"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lvl="0"/>
                <a:r>
                  <a:rPr lang="en-US" altLang="zh-CN" sz="2000" dirty="0"/>
                  <a:t>3.</a:t>
                </a:r>
                <a:r>
                  <a:rPr lang="zh-CN" altLang="zh-CN" sz="2000" dirty="0"/>
                  <a:t>全外连接（</a:t>
                </a:r>
                <a:r>
                  <a:rPr lang="en-US" altLang="zh-CN" sz="2000" dirty="0"/>
                  <a:t>full outer join</a:t>
                </a:r>
                <a:r>
                  <a:rPr lang="zh-CN" altLang="zh-CN" sz="2000" dirty="0"/>
                  <a:t>）</a:t>
                </a:r>
              </a:p>
              <a:p>
                <a:pPr marL="0" indent="0">
                  <a:buNone/>
                </a:pPr>
                <a:r>
                  <a:rPr lang="en-US" altLang="zh-CN" sz="2000" b="0" dirty="0"/>
                  <a:t>      </a:t>
                </a:r>
                <a:r>
                  <a:rPr lang="zh-CN" altLang="zh-CN" sz="2000" b="0" dirty="0"/>
                  <a:t>全外连接是将左表中的所有记录分别与右表中的每条记录进行组合，结果集中除了返回内部连接的记录外，还在查询结果中返回两个表中不符合条件的记录，并在左表或者右表的相应列中填上</a:t>
                </a:r>
                <a:r>
                  <a:rPr lang="en-US" altLang="zh-CN" sz="2000" b="0" dirty="0"/>
                  <a:t>null</a:t>
                </a:r>
                <a:r>
                  <a:rPr lang="zh-CN" altLang="zh-CN" sz="2000" b="0" dirty="0"/>
                  <a:t>。</a:t>
                </a:r>
                <a:endParaRPr lang="en-US" altLang="zh-CN" sz="2000" b="0" dirty="0"/>
              </a:p>
              <a:p>
                <a:pPr marL="0" indent="0">
                  <a:buNone/>
                </a:pPr>
                <a:endParaRPr lang="zh-CN" altLang="zh-CN" sz="2000" b="0" dirty="0"/>
              </a:p>
              <a:p>
                <a:r>
                  <a:rPr lang="zh-CN" altLang="zh-CN" sz="2000" dirty="0"/>
                  <a:t>【例</a:t>
                </a:r>
                <a:r>
                  <a:rPr lang="en-US" altLang="zh-CN" sz="2000" dirty="0"/>
                  <a:t> 6.34</a:t>
                </a:r>
                <a:r>
                  <a:rPr lang="zh-CN" altLang="zh-CN" sz="2000" dirty="0"/>
                  <a:t>】 学生信息表全外连接选课表。</a:t>
                </a:r>
              </a:p>
              <a:p>
                <a:r>
                  <a:rPr lang="zh-CN" altLang="zh-CN" sz="2000" b="0" dirty="0"/>
                  <a:t>注意，不管两个表的行是否满足连接条件，均返回到查询结果集。</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i="1">
                          <a:latin typeface="Cambria Math"/>
                        </a:rPr>
                        <m:t>∗</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m:rPr>
                          <m:sty m:val="p"/>
                        </m:rPr>
                        <a:rPr lang="en-US" altLang="zh-CN" sz="2000">
                          <a:latin typeface="Cambria Math"/>
                        </a:rPr>
                        <m:t>a</m:t>
                      </m:r>
                      <m:r>
                        <a:rPr lang="en-US" altLang="zh-CN" sz="2000">
                          <a:latin typeface="Cambria Math"/>
                        </a:rPr>
                        <m:t> </m:t>
                      </m:r>
                      <m:r>
                        <m:rPr>
                          <m:sty m:val="p"/>
                        </m:rPr>
                        <a:rPr lang="en-US" altLang="zh-CN" sz="2000">
                          <a:latin typeface="Cambria Math"/>
                        </a:rPr>
                        <m:t>full</m:t>
                      </m:r>
                      <m:r>
                        <a:rPr lang="en-US" altLang="zh-CN" sz="2000">
                          <a:latin typeface="Cambria Math"/>
                        </a:rPr>
                        <m:t> </m:t>
                      </m:r>
                      <m:r>
                        <m:rPr>
                          <m:sty m:val="p"/>
                        </m:rPr>
                        <a:rPr lang="en-US" altLang="zh-CN" sz="2000">
                          <a:latin typeface="Cambria Math"/>
                        </a:rPr>
                        <m:t>outer</m:t>
                      </m:r>
                      <m:r>
                        <a:rPr lang="en-US" altLang="zh-CN" sz="2000">
                          <a:latin typeface="Cambria Math"/>
                        </a:rPr>
                        <m:t> </m:t>
                      </m:r>
                      <m:r>
                        <m:rPr>
                          <m:sty m:val="p"/>
                        </m:rPr>
                        <a:rPr lang="en-US" altLang="zh-CN" sz="2000">
                          <a:latin typeface="Cambria Math"/>
                        </a:rPr>
                        <m:t>join</m:t>
                      </m:r>
                      <m:r>
                        <a:rPr lang="en-US" altLang="zh-CN" sz="2000">
                          <a:latin typeface="Cambria Math"/>
                        </a:rPr>
                        <m:t> </m:t>
                      </m:r>
                      <m:r>
                        <m:rPr>
                          <m:sty m:val="p"/>
                        </m:rPr>
                        <a:rPr lang="en-US" altLang="zh-CN" sz="2000">
                          <a:latin typeface="Cambria Math"/>
                        </a:rPr>
                        <m:t>sc</m:t>
                      </m:r>
                      <m:r>
                        <a:rPr lang="en-US" altLang="zh-CN" sz="2000">
                          <a:latin typeface="Cambria Math"/>
                        </a:rPr>
                        <m:t> </m:t>
                      </m:r>
                      <m:r>
                        <m:rPr>
                          <m:sty m:val="p"/>
                        </m:rPr>
                        <a:rPr lang="en-US" altLang="zh-CN" sz="2000">
                          <a:latin typeface="Cambria Math"/>
                        </a:rPr>
                        <m:t>b</m:t>
                      </m:r>
                      <m:r>
                        <a:rPr lang="en-US" altLang="zh-CN" sz="2000">
                          <a:latin typeface="Cambria Math"/>
                        </a:rPr>
                        <m:t> </m:t>
                      </m:r>
                      <m:r>
                        <m:rPr>
                          <m:sty m:val="p"/>
                        </m:rPr>
                        <a:rPr lang="en-US" altLang="zh-CN" sz="2000">
                          <a:latin typeface="Cambria Math"/>
                        </a:rPr>
                        <m:t>on</m:t>
                      </m:r>
                      <m:r>
                        <a:rPr lang="en-US" altLang="zh-CN" sz="2000">
                          <a:latin typeface="Cambria Math"/>
                        </a:rPr>
                        <m:t> </m:t>
                      </m:r>
                      <m:r>
                        <m:rPr>
                          <m:sty m:val="p"/>
                        </m:rPr>
                        <a:rPr lang="en-US" altLang="zh-CN" sz="2000">
                          <a:latin typeface="Cambria Math"/>
                        </a:rPr>
                        <m:t>a</m:t>
                      </m:r>
                      <m:r>
                        <a:rPr lang="en-US" altLang="zh-CN" sz="2000">
                          <a:latin typeface="Cambria Math"/>
                        </a:rPr>
                        <m:t>.</m:t>
                      </m:r>
                      <m:r>
                        <m:rPr>
                          <m:sty m:val="p"/>
                        </m:rPr>
                        <a:rPr lang="en-US" altLang="zh-CN" sz="2000">
                          <a:latin typeface="Cambria Math"/>
                        </a:rPr>
                        <m:t>sno</m:t>
                      </m:r>
                      <m:r>
                        <a:rPr lang="en-US" altLang="zh-CN" sz="2000">
                          <a:latin typeface="Cambria Math"/>
                        </a:rPr>
                        <m:t>=</m:t>
                      </m:r>
                      <m:r>
                        <m:rPr>
                          <m:sty m:val="p"/>
                        </m:rPr>
                        <a:rPr lang="en-US" altLang="zh-CN" sz="2000">
                          <a:latin typeface="Cambria Math"/>
                        </a:rPr>
                        <m:t>b</m:t>
                      </m:r>
                      <m:r>
                        <a:rPr lang="en-US" altLang="zh-CN" sz="2000">
                          <a:latin typeface="Cambria Math"/>
                        </a:rPr>
                        <m:t>.</m:t>
                      </m:r>
                      <m:r>
                        <m:rPr>
                          <m:sty m:val="p"/>
                        </m:rPr>
                        <a:rPr lang="en-US" altLang="zh-CN" sz="2000">
                          <a:latin typeface="Cambria Math"/>
                        </a:rPr>
                        <m:t>sno</m:t>
                      </m:r>
                    </m:oMath>
                  </m:oMathPara>
                </a14:m>
                <a:endParaRPr lang="zh-CN" altLang="zh-CN" sz="2000" dirty="0"/>
              </a:p>
              <a:p>
                <a:endParaRPr lang="zh-CN" altLang="en-US" sz="2000"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l="-741" t="-865" r="-2000"/>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36630737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a:t>
            </a:r>
            <a:r>
              <a:rPr lang="zh-CN" altLang="zh-CN" dirty="0"/>
              <a:t>多表连接查询</a:t>
            </a:r>
            <a:endParaRPr lang="zh-CN" altLang="en-US" dirty="0"/>
          </a:p>
        </p:txBody>
      </p:sp>
      <p:sp>
        <p:nvSpPr>
          <p:cNvPr id="3" name="内容占位符 2"/>
          <p:cNvSpPr>
            <a:spLocks noGrp="1"/>
          </p:cNvSpPr>
          <p:nvPr>
            <p:ph idx="1"/>
          </p:nvPr>
        </p:nvSpPr>
        <p:spPr/>
        <p:txBody>
          <a:bodyPr/>
          <a:lstStyle/>
          <a:p>
            <a:pPr>
              <a:buFont typeface="Wingdings" pitchFamily="2" charset="2"/>
              <a:buChar char="n"/>
            </a:pPr>
            <a:r>
              <a:rPr lang="en-US" altLang="zh-CN" sz="2400" dirty="0"/>
              <a:t>6.2.3</a:t>
            </a:r>
            <a:r>
              <a:rPr lang="zh-CN" altLang="zh-CN" sz="2400" dirty="0"/>
              <a:t>交叉连接</a:t>
            </a:r>
          </a:p>
          <a:p>
            <a:pPr marL="0" indent="0">
              <a:lnSpc>
                <a:spcPct val="150000"/>
              </a:lnSpc>
              <a:buNone/>
            </a:pPr>
            <a:r>
              <a:rPr lang="en-US" altLang="zh-CN" sz="2400" dirty="0"/>
              <a:t>     </a:t>
            </a:r>
            <a:r>
              <a:rPr lang="zh-CN" altLang="zh-CN" sz="2000" b="0" dirty="0"/>
              <a:t>将两个表进行拼接，并且结果是由第一个表的每行与第二个表的每一行拼接后形成的表称之为交叉连接，用</a:t>
            </a:r>
            <a:r>
              <a:rPr lang="en-US" altLang="zh-CN" sz="2000" b="0" dirty="0"/>
              <a:t>cross join</a:t>
            </a:r>
            <a:r>
              <a:rPr lang="zh-CN" altLang="zh-CN" sz="2000" b="0" dirty="0"/>
              <a:t>来连接两个表，其最终结果表的行数等于两个表的行数之积，若带</a:t>
            </a:r>
            <a:r>
              <a:rPr lang="en-US" altLang="zh-CN" sz="2000" b="0" dirty="0"/>
              <a:t>where</a:t>
            </a:r>
            <a:r>
              <a:rPr lang="zh-CN" altLang="zh-CN" sz="2000" b="0" dirty="0"/>
              <a:t>子句，往往会先生成两个表行数乘积的数据表</a:t>
            </a:r>
            <a:r>
              <a:rPr lang="en-US" altLang="zh-CN" sz="2000" b="0" dirty="0"/>
              <a:t>,</a:t>
            </a:r>
            <a:r>
              <a:rPr lang="zh-CN" altLang="zh-CN" sz="2000" b="0" dirty="0"/>
              <a:t>然后才根据</a:t>
            </a:r>
            <a:r>
              <a:rPr lang="en-US" altLang="zh-CN" sz="2000" b="0" dirty="0"/>
              <a:t>where</a:t>
            </a:r>
            <a:r>
              <a:rPr lang="zh-CN" altLang="zh-CN" sz="2000" b="0" dirty="0"/>
              <a:t>条件中选择，其结果返回或者显示的是匹配的行数。若不需要用</a:t>
            </a:r>
            <a:r>
              <a:rPr lang="en-US" altLang="zh-CN" sz="2000" b="0" dirty="0"/>
              <a:t>on</a:t>
            </a:r>
            <a:r>
              <a:rPr lang="zh-CN" altLang="zh-CN" sz="2000" b="0" dirty="0"/>
              <a:t>子句来指定两个表之间任何连接的列，即在交叉连接过程中不能带有</a:t>
            </a:r>
            <a:r>
              <a:rPr lang="en-US" altLang="zh-CN" sz="2000" b="0" dirty="0"/>
              <a:t>where</a:t>
            </a:r>
            <a:r>
              <a:rPr lang="zh-CN" altLang="zh-CN" sz="2000" b="0" dirty="0"/>
              <a:t>条件子句，则其结果返回的是被连接的两个表的笛卡尔积，返回结果的行数等于两个表行数的乘积，即左表和右表的笛卡尔积。</a:t>
            </a:r>
          </a:p>
          <a:p>
            <a:endParaRPr lang="zh-CN" altLang="en-US" sz="2400"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13365710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a:t>
            </a:r>
            <a:r>
              <a:rPr lang="zh-CN" altLang="zh-CN" dirty="0"/>
              <a:t>多表连接查询</a:t>
            </a:r>
            <a:endParaRPr lang="zh-CN" altLang="en-US" dirty="0"/>
          </a:p>
        </p:txBody>
      </p:sp>
      <p:sp>
        <p:nvSpPr>
          <p:cNvPr id="3" name="内容占位符 2"/>
          <p:cNvSpPr>
            <a:spLocks noGrp="1"/>
          </p:cNvSpPr>
          <p:nvPr>
            <p:ph idx="1"/>
          </p:nvPr>
        </p:nvSpPr>
        <p:spPr/>
        <p:txBody>
          <a:bodyPr/>
          <a:lstStyle/>
          <a:p>
            <a:r>
              <a:rPr lang="zh-CN" altLang="zh-CN" sz="2400" dirty="0"/>
              <a:t>【例</a:t>
            </a:r>
            <a:r>
              <a:rPr lang="en-US" altLang="zh-CN" sz="2400" dirty="0"/>
              <a:t>6.35</a:t>
            </a:r>
            <a:r>
              <a:rPr lang="zh-CN" altLang="zh-CN" sz="2400" dirty="0"/>
              <a:t>】 学生信息表交叉连接课程表。（截取学生信息表</a:t>
            </a:r>
            <a:r>
              <a:rPr lang="en-US" altLang="zh-CN" sz="2400" dirty="0"/>
              <a:t>S</a:t>
            </a:r>
            <a:r>
              <a:rPr lang="zh-CN" altLang="zh-CN" sz="2400" dirty="0"/>
              <a:t>和课程表</a:t>
            </a:r>
            <a:r>
              <a:rPr lang="en-US" altLang="zh-CN" sz="2400" dirty="0"/>
              <a:t>C</a:t>
            </a:r>
            <a:r>
              <a:rPr lang="zh-CN" altLang="zh-CN" sz="2400" dirty="0"/>
              <a:t>的部分数据）</a:t>
            </a:r>
          </a:p>
          <a:p>
            <a:endParaRPr lang="zh-CN" altLang="en-US"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3725" y="2003425"/>
            <a:ext cx="6264362" cy="2721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8" name="矩形 7"/>
              <p:cNvSpPr/>
              <p:nvPr/>
            </p:nvSpPr>
            <p:spPr>
              <a:xfrm>
                <a:off x="1449364" y="5013176"/>
                <a:ext cx="6192688" cy="646331"/>
              </a:xfrm>
              <a:prstGeom prst="rect">
                <a:avLst/>
              </a:prstGeom>
            </p:spPr>
            <p:txBody>
              <a:bodyPr wrap="square">
                <a:spAutoFit/>
              </a:bodyPr>
              <a:lstStyle/>
              <a:p>
                <a:pPr algn="l"/>
                <a:r>
                  <a:rPr lang="zh-CN" altLang="zh-CN" b="1" dirty="0">
                    <a:solidFill>
                      <a:srgbClr val="000000"/>
                    </a:solidFill>
                  </a:rPr>
                  <a:t>则进行不带</a:t>
                </a:r>
                <a:r>
                  <a:rPr lang="en-US" altLang="zh-CN" b="1" dirty="0">
                    <a:solidFill>
                      <a:srgbClr val="000000"/>
                    </a:solidFill>
                  </a:rPr>
                  <a:t>where</a:t>
                </a:r>
                <a:r>
                  <a:rPr lang="zh-CN" altLang="zh-CN" b="1" dirty="0">
                    <a:solidFill>
                      <a:srgbClr val="000000"/>
                    </a:solidFill>
                  </a:rPr>
                  <a:t>子句的交叉连接查询语句如下：</a:t>
                </a:r>
              </a:p>
              <a:p>
                <a:pPr algn="l"/>
                <a14:m>
                  <m:oMathPara xmlns:m="http://schemas.openxmlformats.org/officeDocument/2006/math">
                    <m:oMathParaPr>
                      <m:jc m:val="centerGroup"/>
                    </m:oMathParaPr>
                    <m:oMath xmlns:m="http://schemas.openxmlformats.org/officeDocument/2006/math">
                      <m:r>
                        <a:rPr lang="en-US" altLang="zh-CN" b="1" i="1">
                          <a:solidFill>
                            <a:srgbClr val="000000"/>
                          </a:solidFill>
                          <a:latin typeface="Cambria Math"/>
                        </a:rPr>
                        <m:t>𝑺𝑬𝑳𝑬𝑪𝑻</m:t>
                      </m:r>
                      <m:r>
                        <a:rPr lang="en-US" altLang="zh-CN" b="1" i="1">
                          <a:solidFill>
                            <a:srgbClr val="000000"/>
                          </a:solidFill>
                          <a:latin typeface="Cambria Math"/>
                        </a:rPr>
                        <m:t>∗</m:t>
                      </m:r>
                      <m:r>
                        <a:rPr lang="en-US" altLang="zh-CN" b="1" i="1">
                          <a:solidFill>
                            <a:srgbClr val="000000"/>
                          </a:solidFill>
                          <a:latin typeface="Cambria Math"/>
                        </a:rPr>
                        <m:t>𝐅𝐑𝐎𝐌</m:t>
                      </m:r>
                      <m:r>
                        <a:rPr lang="en-US" altLang="zh-CN" b="1">
                          <a:solidFill>
                            <a:srgbClr val="000000"/>
                          </a:solidFill>
                          <a:latin typeface="Cambria Math"/>
                        </a:rPr>
                        <m:t> </m:t>
                      </m:r>
                      <m:r>
                        <a:rPr lang="en-US" altLang="zh-CN" b="1" i="1">
                          <a:solidFill>
                            <a:srgbClr val="000000"/>
                          </a:solidFill>
                          <a:latin typeface="Cambria Math"/>
                        </a:rPr>
                        <m:t>𝐒</m:t>
                      </m:r>
                      <m:r>
                        <a:rPr lang="en-US" altLang="zh-CN" b="1">
                          <a:solidFill>
                            <a:srgbClr val="000000"/>
                          </a:solidFill>
                          <a:latin typeface="Cambria Math"/>
                        </a:rPr>
                        <m:t> </m:t>
                      </m:r>
                      <m:r>
                        <a:rPr lang="en-US" altLang="zh-CN" b="1" i="1">
                          <a:solidFill>
                            <a:srgbClr val="000000"/>
                          </a:solidFill>
                          <a:latin typeface="Cambria Math"/>
                        </a:rPr>
                        <m:t>𝐜𝐫𝐨𝐬𝐬</m:t>
                      </m:r>
                      <m:r>
                        <a:rPr lang="en-US" altLang="zh-CN" b="1">
                          <a:solidFill>
                            <a:srgbClr val="000000"/>
                          </a:solidFill>
                          <a:latin typeface="Cambria Math"/>
                        </a:rPr>
                        <m:t> </m:t>
                      </m:r>
                      <m:r>
                        <a:rPr lang="en-US" altLang="zh-CN" b="1" i="1">
                          <a:solidFill>
                            <a:srgbClr val="000000"/>
                          </a:solidFill>
                          <a:latin typeface="Cambria Math"/>
                        </a:rPr>
                        <m:t>𝐣𝐨𝐢𝐧</m:t>
                      </m:r>
                      <m:r>
                        <a:rPr lang="en-US" altLang="zh-CN" b="1">
                          <a:solidFill>
                            <a:srgbClr val="000000"/>
                          </a:solidFill>
                          <a:latin typeface="Cambria Math"/>
                        </a:rPr>
                        <m:t> </m:t>
                      </m:r>
                      <m:r>
                        <a:rPr lang="en-US" altLang="zh-CN" b="1" i="1">
                          <a:solidFill>
                            <a:srgbClr val="000000"/>
                          </a:solidFill>
                          <a:latin typeface="Cambria Math"/>
                        </a:rPr>
                        <m:t>𝐂</m:t>
                      </m:r>
                    </m:oMath>
                  </m:oMathPara>
                </a14:m>
                <a:endParaRPr lang="zh-CN" altLang="zh-CN" b="1" dirty="0">
                  <a:solidFill>
                    <a:srgbClr val="000000"/>
                  </a:solidFill>
                </a:endParaRPr>
              </a:p>
            </p:txBody>
          </p:sp>
        </mc:Choice>
        <mc:Fallback xmlns="">
          <p:sp>
            <p:nvSpPr>
              <p:cNvPr id="8" name="矩形 7"/>
              <p:cNvSpPr>
                <a:spLocks noRot="1" noChangeAspect="1" noMove="1" noResize="1" noEditPoints="1" noAdjustHandles="1" noChangeArrowheads="1" noChangeShapeType="1" noTextEdit="1"/>
              </p:cNvSpPr>
              <p:nvPr/>
            </p:nvSpPr>
            <p:spPr>
              <a:xfrm>
                <a:off x="1449364" y="5013176"/>
                <a:ext cx="6192688" cy="646331"/>
              </a:xfrm>
              <a:prstGeom prst="rect">
                <a:avLst/>
              </a:prstGeom>
              <a:blipFill rotWithShape="1">
                <a:blip r:embed="rId3"/>
                <a:stretch>
                  <a:fillRect l="-886" t="-6604" b="-754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592482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a:t>
            </a:r>
            <a:r>
              <a:rPr lang="zh-CN" altLang="zh-CN" dirty="0"/>
              <a:t>多表连接查询</a:t>
            </a:r>
            <a:endParaRPr lang="zh-CN" altLang="en-US" dirty="0"/>
          </a:p>
        </p:txBody>
      </p:sp>
      <p:sp>
        <p:nvSpPr>
          <p:cNvPr id="3" name="内容占位符 2"/>
          <p:cNvSpPr>
            <a:spLocks noGrp="1"/>
          </p:cNvSpPr>
          <p:nvPr>
            <p:ph idx="1"/>
          </p:nvPr>
        </p:nvSpPr>
        <p:spPr/>
        <p:txBody>
          <a:bodyPr/>
          <a:lstStyle/>
          <a:p>
            <a:r>
              <a:rPr lang="zh-CN" altLang="zh-CN" sz="2000" dirty="0"/>
              <a:t>其结果将返回（</a:t>
            </a:r>
            <a:r>
              <a:rPr lang="en-US" altLang="zh-CN" sz="2000" dirty="0"/>
              <a:t>3*2=6</a:t>
            </a:r>
            <a:r>
              <a:rPr lang="zh-CN" altLang="zh-CN" sz="2000" dirty="0"/>
              <a:t>条记录）如下表：</a:t>
            </a:r>
            <a:endParaRPr lang="en-US" altLang="zh-CN" sz="2000" dirty="0"/>
          </a:p>
          <a:p>
            <a:endParaRPr lang="zh-CN" altLang="en-US" sz="2000"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pic>
        <p:nvPicPr>
          <p:cNvPr id="512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595" y="2060848"/>
            <a:ext cx="8673405" cy="28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90209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a:t>
            </a:r>
            <a:r>
              <a:rPr lang="zh-CN" altLang="zh-CN" dirty="0"/>
              <a:t>多表连接查询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2400" dirty="0"/>
                  <a:t>【例</a:t>
                </a:r>
                <a:r>
                  <a:rPr lang="en-US" altLang="zh-CN" sz="2400" dirty="0"/>
                  <a:t>6.36</a:t>
                </a:r>
                <a:r>
                  <a:rPr lang="zh-CN" altLang="zh-CN" sz="2400" dirty="0"/>
                  <a:t>】查询学生信息表交叉连接选课表。</a:t>
                </a:r>
              </a:p>
              <a:p>
                <a:r>
                  <a:rPr lang="zh-CN" altLang="zh-CN" sz="2400" dirty="0"/>
                  <a:t>此题的交叉查询用到带有</a:t>
                </a:r>
                <a:r>
                  <a:rPr lang="en-US" altLang="zh-CN" sz="2400" dirty="0"/>
                  <a:t>where</a:t>
                </a:r>
                <a:r>
                  <a:rPr lang="zh-CN" altLang="zh-CN" sz="2400" dirty="0"/>
                  <a:t>子句，则语句为：</a:t>
                </a:r>
              </a:p>
              <a:p>
                <a:pPr marL="0" indent="0" algn="ctr">
                  <a:buNone/>
                </a:pPr>
                <a14:m>
                  <m:oMath xmlns:m="http://schemas.openxmlformats.org/officeDocument/2006/math">
                    <m:r>
                      <m:rPr>
                        <m:sty m:val="p"/>
                      </m:rPr>
                      <a:rPr lang="en-US" altLang="zh-CN" sz="2400">
                        <a:latin typeface="Cambria Math"/>
                      </a:rPr>
                      <m:t>SELECT</m:t>
                    </m:r>
                    <m:r>
                      <a:rPr lang="en-US" altLang="zh-CN" sz="2400" i="1">
                        <a:latin typeface="Cambria Math"/>
                      </a:rPr>
                      <m:t>∗</m:t>
                    </m:r>
                    <m:r>
                      <m:rPr>
                        <m:sty m:val="p"/>
                      </m:rPr>
                      <a:rPr lang="en-US" altLang="zh-CN" sz="2400">
                        <a:latin typeface="Cambria Math"/>
                      </a:rPr>
                      <m:t>FROM</m:t>
                    </m:r>
                    <m:r>
                      <a:rPr lang="en-US" altLang="zh-CN" sz="2400">
                        <a:latin typeface="Cambria Math"/>
                      </a:rPr>
                      <m:t> </m:t>
                    </m:r>
                    <m:r>
                      <m:rPr>
                        <m:sty m:val="p"/>
                      </m:rPr>
                      <a:rPr lang="en-US" altLang="zh-CN" sz="2400">
                        <a:latin typeface="Cambria Math"/>
                      </a:rPr>
                      <m:t>S</m:t>
                    </m:r>
                    <m:r>
                      <a:rPr lang="en-US" altLang="zh-CN" sz="2400">
                        <a:latin typeface="Cambria Math"/>
                      </a:rPr>
                      <m:t> </m:t>
                    </m:r>
                    <m:r>
                      <m:rPr>
                        <m:sty m:val="p"/>
                      </m:rPr>
                      <a:rPr lang="en-US" altLang="zh-CN" sz="2400">
                        <a:latin typeface="Cambria Math"/>
                      </a:rPr>
                      <m:t>cross</m:t>
                    </m:r>
                    <m:r>
                      <a:rPr lang="en-US" altLang="zh-CN" sz="2400">
                        <a:latin typeface="Cambria Math"/>
                      </a:rPr>
                      <m:t> </m:t>
                    </m:r>
                    <m:r>
                      <m:rPr>
                        <m:sty m:val="p"/>
                      </m:rPr>
                      <a:rPr lang="en-US" altLang="zh-CN" sz="2400">
                        <a:latin typeface="Cambria Math"/>
                      </a:rPr>
                      <m:t>join</m:t>
                    </m:r>
                    <m:r>
                      <a:rPr lang="en-US" altLang="zh-CN" sz="2400">
                        <a:latin typeface="Cambria Math"/>
                      </a:rPr>
                      <m:t> </m:t>
                    </m:r>
                    <m:r>
                      <m:rPr>
                        <m:sty m:val="p"/>
                      </m:rPr>
                      <a:rPr lang="en-US" altLang="zh-CN" sz="2400">
                        <a:latin typeface="Cambria Math"/>
                      </a:rPr>
                      <m:t>C</m:t>
                    </m:r>
                  </m:oMath>
                </a14:m>
                <a:r>
                  <a:rPr lang="en-US" altLang="zh-CN" sz="2400" dirty="0"/>
                  <a:t> WHERE </a:t>
                </a:r>
                <a:r>
                  <a:rPr lang="en-US" altLang="zh-CN" sz="2400" dirty="0" err="1"/>
                  <a:t>S.sno</a:t>
                </a:r>
                <a:r>
                  <a:rPr lang="en-US" altLang="zh-CN" sz="2400" dirty="0"/>
                  <a:t>=</a:t>
                </a:r>
                <a:r>
                  <a:rPr lang="en-US" altLang="zh-CN" sz="2400" dirty="0" err="1"/>
                  <a:t>C.sno</a:t>
                </a:r>
                <a:endParaRPr lang="zh-CN" altLang="zh-CN" sz="2400" dirty="0"/>
              </a:p>
              <a:p>
                <a:r>
                  <a:rPr lang="zh-CN" altLang="zh-CN" sz="2400" dirty="0"/>
                  <a:t>其结果和等值查询结果一样。</a:t>
                </a:r>
              </a:p>
              <a:p>
                <a:endParaRPr lang="zh-CN" altLang="en-US"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963" t="-1236"/>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21143030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a:t>
            </a:r>
            <a:r>
              <a:rPr lang="zh-CN" altLang="zh-CN" dirty="0"/>
              <a:t>多表连接查询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Font typeface="Wingdings" pitchFamily="2" charset="2"/>
                  <a:buChar char="n"/>
                </a:pPr>
                <a:r>
                  <a:rPr lang="en-US" altLang="zh-CN" sz="2400" dirty="0"/>
                  <a:t>6.2.4</a:t>
                </a:r>
                <a:r>
                  <a:rPr lang="zh-CN" altLang="zh-CN" sz="2400" dirty="0"/>
                  <a:t>自连接</a:t>
                </a:r>
                <a:endParaRPr lang="en-US" altLang="zh-CN" sz="2400" dirty="0"/>
              </a:p>
              <a:p>
                <a:pPr marL="0" indent="0">
                  <a:buNone/>
                </a:pPr>
                <a:r>
                  <a:rPr lang="zh-CN" altLang="zh-CN" sz="2000" dirty="0"/>
                  <a:t>连接操作不仅能够在两个表之间进行，也可以在一个表中与其自己进行连接，称为表的自身连接。表名在</a:t>
                </a:r>
                <a:r>
                  <a:rPr lang="en-US" altLang="zh-CN" sz="2000" dirty="0"/>
                  <a:t>FORM</a:t>
                </a:r>
                <a:r>
                  <a:rPr lang="zh-CN" altLang="zh-CN" sz="2000" dirty="0"/>
                  <a:t>子句中出现两次，必须对表指定不同的别名，在</a:t>
                </a:r>
                <a:r>
                  <a:rPr lang="en-US" altLang="zh-CN" sz="2000" dirty="0"/>
                  <a:t>SELECT</a:t>
                </a:r>
                <a:r>
                  <a:rPr lang="zh-CN" altLang="zh-CN" sz="2000" dirty="0"/>
                  <a:t>子句中引用的列名也要使用表的别名进行限定。</a:t>
                </a:r>
              </a:p>
              <a:p>
                <a:r>
                  <a:rPr lang="zh-CN" altLang="zh-CN" sz="2000" dirty="0"/>
                  <a:t>【例</a:t>
                </a:r>
                <a:r>
                  <a:rPr lang="en-US" altLang="zh-CN" sz="2000" dirty="0"/>
                  <a:t>6.37</a:t>
                </a:r>
                <a:r>
                  <a:rPr lang="zh-CN" altLang="zh-CN" sz="2000" dirty="0"/>
                  <a:t>】 查询学生选修表</a:t>
                </a:r>
                <a:r>
                  <a:rPr lang="en-US" altLang="zh-CN" sz="2000" dirty="0"/>
                  <a:t>SC</a:t>
                </a:r>
                <a:r>
                  <a:rPr lang="zh-CN" altLang="zh-CN" sz="2000" dirty="0"/>
                  <a:t>中与学号为“</a:t>
                </a:r>
                <a:r>
                  <a:rPr lang="en-US" altLang="zh-CN" sz="2000" dirty="0"/>
                  <a:t>1001</a:t>
                </a:r>
                <a:r>
                  <a:rPr lang="zh-CN" altLang="zh-CN" sz="2000" dirty="0"/>
                  <a:t>”的学生所学课程相同的学生的学号，课程号及成绩。</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S</m:t>
                      </m:r>
                      <m:r>
                        <a:rPr lang="en-US" altLang="zh-CN" sz="2000">
                          <a:latin typeface="Cambria Math"/>
                        </a:rPr>
                        <m:t>2.</m:t>
                      </m:r>
                      <m:r>
                        <m:rPr>
                          <m:sty m:val="p"/>
                        </m:rPr>
                        <a:rPr lang="en-US" altLang="zh-CN" sz="2000">
                          <a:latin typeface="Cambria Math"/>
                        </a:rPr>
                        <m:t>sno</m:t>
                      </m:r>
                      <m:r>
                        <a:rPr lang="en-US" altLang="zh-CN" sz="2000">
                          <a:latin typeface="Cambria Math"/>
                        </a:rPr>
                        <m:t>,</m:t>
                      </m:r>
                      <m:r>
                        <m:rPr>
                          <m:sty m:val="p"/>
                        </m:rPr>
                        <a:rPr lang="en-US" altLang="zh-CN" sz="2000">
                          <a:latin typeface="Cambria Math"/>
                        </a:rPr>
                        <m:t>S</m:t>
                      </m:r>
                      <m:r>
                        <a:rPr lang="en-US" altLang="zh-CN" sz="2000">
                          <a:latin typeface="Cambria Math"/>
                        </a:rPr>
                        <m:t>2.</m:t>
                      </m:r>
                      <m:r>
                        <m:rPr>
                          <m:sty m:val="p"/>
                        </m:rPr>
                        <a:rPr lang="en-US" altLang="zh-CN" sz="2000">
                          <a:latin typeface="Cambria Math"/>
                        </a:rPr>
                        <m:t>cno</m:t>
                      </m:r>
                      <m:r>
                        <a:rPr lang="zh-CN" altLang="zh-CN" sz="2000">
                          <a:latin typeface="Cambria Math"/>
                        </a:rPr>
                        <m:t>，</m:t>
                      </m:r>
                      <m:r>
                        <m:rPr>
                          <m:sty m:val="p"/>
                        </m:rPr>
                        <a:rPr lang="en-US" altLang="zh-CN" sz="2000">
                          <a:latin typeface="Cambria Math"/>
                        </a:rPr>
                        <m:t>S</m:t>
                      </m:r>
                      <m:r>
                        <a:rPr lang="en-US" altLang="zh-CN" sz="2000">
                          <a:latin typeface="Cambria Math"/>
                        </a:rPr>
                        <m:t>2.</m:t>
                      </m:r>
                      <m:r>
                        <m:rPr>
                          <m:sty m:val="p"/>
                        </m:rPr>
                        <a:rPr lang="en-US" altLang="zh-CN" sz="2000">
                          <a:latin typeface="Cambria Math"/>
                        </a:rPr>
                        <m:t>score</m:t>
                      </m:r>
                      <m:r>
                        <a:rPr lang="en-US" altLang="zh-CN" sz="2000">
                          <a:latin typeface="Cambria Math"/>
                        </a:rPr>
                        <m:t> </m:t>
                      </m:r>
                      <m:r>
                        <m:rPr>
                          <m:sty m:val="p"/>
                        </m:rPr>
                        <a:rPr lang="en-US" altLang="zh-CN" sz="2000">
                          <a:latin typeface="Cambria Math"/>
                        </a:rPr>
                        <m:t>FROM</m:t>
                      </m:r>
                      <m:r>
                        <a:rPr lang="en-US" altLang="zh-CN" sz="2000">
                          <a:latin typeface="Cambria Math"/>
                        </a:rPr>
                        <m:t> </m:t>
                      </m:r>
                      <m:r>
                        <m:rPr>
                          <m:sty m:val="p"/>
                        </m:rPr>
                        <a:rPr lang="en-US" altLang="zh-CN" sz="2000">
                          <a:latin typeface="Cambria Math"/>
                        </a:rPr>
                        <m:t>SC</m:t>
                      </m:r>
                      <m:r>
                        <a:rPr lang="en-US" altLang="zh-CN" sz="2000">
                          <a:latin typeface="Cambria Math"/>
                        </a:rPr>
                        <m:t> </m:t>
                      </m:r>
                      <m:r>
                        <m:rPr>
                          <m:sty m:val="p"/>
                        </m:rPr>
                        <a:rPr lang="en-US" altLang="zh-CN" sz="2000">
                          <a:latin typeface="Cambria Math"/>
                        </a:rPr>
                        <m:t>S</m:t>
                      </m:r>
                      <m:r>
                        <a:rPr lang="en-US" altLang="zh-CN" sz="2000">
                          <a:latin typeface="Cambria Math"/>
                        </a:rPr>
                        <m:t>1</m:t>
                      </m:r>
                      <m:r>
                        <a:rPr lang="zh-CN" altLang="zh-CN" sz="2000">
                          <a:latin typeface="Cambria Math"/>
                        </a:rPr>
                        <m:t>，</m:t>
                      </m:r>
                      <m:r>
                        <m:rPr>
                          <m:sty m:val="p"/>
                        </m:rPr>
                        <a:rPr lang="en-US" altLang="zh-CN" sz="2000">
                          <a:latin typeface="Cambria Math"/>
                        </a:rPr>
                        <m:t>SC</m:t>
                      </m:r>
                      <m:r>
                        <a:rPr lang="en-US" altLang="zh-CN" sz="2000">
                          <a:latin typeface="Cambria Math"/>
                        </a:rPr>
                        <m:t> </m:t>
                      </m:r>
                      <m:r>
                        <m:rPr>
                          <m:sty m:val="p"/>
                        </m:rPr>
                        <a:rPr lang="en-US" altLang="zh-CN" sz="2000">
                          <a:latin typeface="Cambria Math"/>
                        </a:rPr>
                        <m:t>S</m:t>
                      </m:r>
                      <m:r>
                        <a:rPr lang="en-US" altLang="zh-CN" sz="2000">
                          <a:latin typeface="Cambria Math"/>
                        </a:rPr>
                        <m:t>2 </m:t>
                      </m:r>
                    </m:oMath>
                  </m:oMathPara>
                </a14:m>
                <a:endParaRPr lang="zh-CN" altLang="zh-CN" sz="2000" dirty="0"/>
              </a:p>
              <a:p>
                <a:pPr marL="0" indent="0" algn="ctr">
                  <a:buNone/>
                </a:pPr>
                <a14:m>
                  <m:oMath xmlns:m="http://schemas.openxmlformats.org/officeDocument/2006/math">
                    <m:r>
                      <m:rPr>
                        <m:sty m:val="p"/>
                      </m:rPr>
                      <a:rPr lang="en-US" altLang="zh-CN" sz="2000">
                        <a:latin typeface="Cambria Math"/>
                      </a:rPr>
                      <m:t>WHERE</m:t>
                    </m:r>
                    <m:r>
                      <a:rPr lang="en-US" altLang="zh-CN" sz="2000">
                        <a:latin typeface="Cambria Math"/>
                      </a:rPr>
                      <m:t> </m:t>
                    </m:r>
                    <m:r>
                      <m:rPr>
                        <m:sty m:val="p"/>
                      </m:rPr>
                      <a:rPr lang="en-US" altLang="zh-CN" sz="2000">
                        <a:latin typeface="Cambria Math"/>
                      </a:rPr>
                      <m:t>S</m:t>
                    </m:r>
                    <m:r>
                      <a:rPr lang="en-US" altLang="zh-CN" sz="2000">
                        <a:latin typeface="Cambria Math"/>
                      </a:rPr>
                      <m:t>1 . </m:t>
                    </m:r>
                  </m:oMath>
                </a14:m>
                <a:r>
                  <a:rPr lang="en-US" altLang="zh-CN" sz="2000" dirty="0" err="1"/>
                  <a:t>cno</a:t>
                </a:r>
                <a:r>
                  <a:rPr lang="en-US" altLang="zh-CN" sz="2000" dirty="0"/>
                  <a:t>=S2.cno and S1.sno=’1001’and S2.sno&lt;&gt;’1001’</a:t>
                </a:r>
                <a:endParaRPr lang="zh-CN" altLang="zh-CN" sz="2000" dirty="0"/>
              </a:p>
              <a:p>
                <a:pPr>
                  <a:buFont typeface="Wingdings" pitchFamily="2" charset="2"/>
                  <a:buChar char="n"/>
                </a:pPr>
                <a:endParaRPr lang="zh-CN" altLang="zh-CN" sz="20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963" t="-1236" r="-148"/>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3914451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16632"/>
            <a:ext cx="8686800" cy="563563"/>
          </a:xfrm>
        </p:spPr>
        <p:txBody>
          <a:bodyPr/>
          <a:lstStyle/>
          <a:p>
            <a:r>
              <a:rPr lang="en-US" altLang="zh-CN" dirty="0"/>
              <a:t>6.1</a:t>
            </a:r>
            <a:r>
              <a:rPr lang="zh-CN" altLang="zh-CN" dirty="0"/>
              <a:t>单表查询</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908720"/>
                <a:ext cx="8352928" cy="5438006"/>
              </a:xfrm>
            </p:spPr>
            <p:txBody>
              <a:bodyPr/>
              <a:lstStyle/>
              <a:p>
                <a:pPr marL="0" indent="0">
                  <a:buNone/>
                </a:pPr>
                <a:r>
                  <a:rPr lang="en-US" altLang="zh-CN" sz="2400" dirty="0"/>
                  <a:t>   </a:t>
                </a:r>
                <a:r>
                  <a:rPr lang="zh-CN" altLang="zh-CN" sz="2400" dirty="0"/>
                  <a:t>单表查询是指仅涉及一个表的查询。</a:t>
                </a:r>
              </a:p>
              <a:p>
                <a:pPr>
                  <a:buFont typeface="Wingdings" pitchFamily="2" charset="2"/>
                  <a:buChar char="n"/>
                </a:pPr>
                <a:r>
                  <a:rPr lang="en-US" altLang="zh-CN" sz="2400" dirty="0"/>
                  <a:t>6.1.1</a:t>
                </a:r>
                <a:r>
                  <a:rPr lang="zh-CN" altLang="zh-CN" sz="2400" dirty="0"/>
                  <a:t>简单查询</a:t>
                </a:r>
              </a:p>
              <a:p>
                <a:r>
                  <a:rPr lang="en-US" altLang="zh-CN" sz="2400" dirty="0"/>
                  <a:t>1</a:t>
                </a:r>
                <a:r>
                  <a:rPr lang="zh-CN" altLang="zh-CN" sz="2400" dirty="0"/>
                  <a:t>．查询表中某些指定字段</a:t>
                </a:r>
              </a:p>
              <a:p>
                <a:r>
                  <a:rPr lang="zh-CN" altLang="zh-CN" sz="2400" dirty="0"/>
                  <a:t>在某些情况下，用户只对表中的某一部分属性感兴趣，这是可以通过在</a:t>
                </a:r>
                <a:r>
                  <a:rPr lang="en-US" altLang="zh-CN" sz="2400" dirty="0"/>
                  <a:t>SELECT</a:t>
                </a:r>
                <a:r>
                  <a:rPr lang="zh-CN" altLang="zh-CN" sz="2400" dirty="0"/>
                  <a:t>子句的</a:t>
                </a:r>
                <a:r>
                  <a:rPr lang="en-US" altLang="zh-CN" sz="2400" dirty="0"/>
                  <a:t>&lt;</a:t>
                </a:r>
                <a:r>
                  <a:rPr lang="zh-CN" altLang="zh-CN" sz="2400" dirty="0"/>
                  <a:t>字段表达式</a:t>
                </a:r>
                <a:r>
                  <a:rPr lang="en-US" altLang="zh-CN" sz="2400" dirty="0"/>
                  <a:t>&gt;</a:t>
                </a:r>
                <a:r>
                  <a:rPr lang="zh-CN" altLang="zh-CN" sz="2400" dirty="0"/>
                  <a:t>中指定要查询的属性。</a:t>
                </a:r>
              </a:p>
              <a:p>
                <a:r>
                  <a:rPr lang="zh-CN" altLang="zh-CN" sz="2400" dirty="0"/>
                  <a:t>【例</a:t>
                </a:r>
                <a:r>
                  <a:rPr lang="en-US" altLang="zh-CN" sz="2400" dirty="0"/>
                  <a:t>6.1</a:t>
                </a:r>
                <a:r>
                  <a:rPr lang="zh-CN" altLang="zh-CN" sz="2400" dirty="0"/>
                  <a:t>】 查询学生表里全体学生的学号、姓名与年龄。</a:t>
                </a:r>
              </a:p>
              <a:p>
                <a:pPr marL="0" indent="0">
                  <a:buNone/>
                </a:pPr>
                <a:r>
                  <a:rPr lang="en-US" altLang="zh-CN" sz="2400" dirty="0"/>
                  <a:t>    </a:t>
                </a:r>
                <a14:m>
                  <m:oMath xmlns:m="http://schemas.openxmlformats.org/officeDocument/2006/math">
                    <m:r>
                      <a:rPr lang="en-US" altLang="zh-CN" sz="2400" b="1" i="0" smtClean="0">
                        <a:latin typeface="Cambria Math"/>
                      </a:rPr>
                      <m:t>                </m:t>
                    </m:r>
                    <m:r>
                      <m:rPr>
                        <m:sty m:val="p"/>
                      </m:rPr>
                      <a:rPr lang="en-US" altLang="zh-CN" sz="2400">
                        <a:latin typeface="Cambria Math"/>
                      </a:rPr>
                      <m:t>SELECT</m:t>
                    </m:r>
                    <m:r>
                      <a:rPr lang="en-US" altLang="zh-CN" sz="2400">
                        <a:latin typeface="Cambria Math"/>
                      </a:rPr>
                      <m:t> </m:t>
                    </m:r>
                    <m:r>
                      <m:rPr>
                        <m:sty m:val="p"/>
                      </m:rPr>
                      <a:rPr lang="en-US" altLang="zh-CN" sz="2400">
                        <a:latin typeface="Cambria Math"/>
                      </a:rPr>
                      <m:t>sno</m:t>
                    </m:r>
                    <m:r>
                      <a:rPr lang="en-US" altLang="zh-CN" sz="2400">
                        <a:latin typeface="Cambria Math"/>
                      </a:rPr>
                      <m:t>,</m:t>
                    </m:r>
                    <m:r>
                      <m:rPr>
                        <m:sty m:val="p"/>
                      </m:rPr>
                      <a:rPr lang="en-US" altLang="zh-CN" sz="2400">
                        <a:latin typeface="Cambria Math"/>
                      </a:rPr>
                      <m:t>sname</m:t>
                    </m:r>
                    <m:r>
                      <a:rPr lang="en-US" altLang="zh-CN" sz="2400">
                        <a:latin typeface="Cambria Math"/>
                      </a:rPr>
                      <m:t>,</m:t>
                    </m:r>
                    <m:r>
                      <m:rPr>
                        <m:sty m:val="p"/>
                      </m:rPr>
                      <a:rPr lang="en-US" altLang="zh-CN" sz="2400">
                        <a:latin typeface="Cambria Math"/>
                      </a:rPr>
                      <m:t>age</m:t>
                    </m:r>
                    <m:r>
                      <a:rPr lang="en-US" altLang="zh-CN" sz="2400">
                        <a:latin typeface="Cambria Math"/>
                      </a:rPr>
                      <m:t> </m:t>
                    </m:r>
                    <m:r>
                      <m:rPr>
                        <m:sty m:val="p"/>
                      </m:rPr>
                      <a:rPr lang="en-US" altLang="zh-CN" sz="2400">
                        <a:latin typeface="Cambria Math"/>
                      </a:rPr>
                      <m:t>FROM</m:t>
                    </m:r>
                    <m:r>
                      <a:rPr lang="en-US" altLang="zh-CN" sz="2400">
                        <a:latin typeface="Cambria Math"/>
                      </a:rPr>
                      <m:t> </m:t>
                    </m:r>
                    <m:r>
                      <m:rPr>
                        <m:sty m:val="p"/>
                      </m:rPr>
                      <a:rPr lang="en-US" altLang="zh-CN" sz="2400">
                        <a:latin typeface="Cambria Math"/>
                      </a:rPr>
                      <m:t>S</m:t>
                    </m:r>
                  </m:oMath>
                </a14:m>
                <a:endParaRPr lang="zh-CN" altLang="zh-CN" sz="2400" dirty="0"/>
              </a:p>
              <a:p>
                <a:r>
                  <a:rPr lang="zh-CN" altLang="zh-CN" sz="2400" dirty="0"/>
                  <a:t>【例</a:t>
                </a:r>
                <a:r>
                  <a:rPr lang="en-US" altLang="zh-CN" sz="2400" dirty="0"/>
                  <a:t>6.2</a:t>
                </a:r>
                <a:r>
                  <a:rPr lang="zh-CN" altLang="zh-CN" sz="2400" dirty="0"/>
                  <a:t>】 查询学生表里全体学生的姓名、学号及专业。</a:t>
                </a:r>
              </a:p>
              <a:p>
                <a:pPr marL="0" indent="0">
                  <a:buNone/>
                </a:pPr>
                <a:r>
                  <a:rPr lang="en-US" altLang="zh-CN" sz="2400" dirty="0"/>
                  <a:t>            </a:t>
                </a:r>
                <a14:m>
                  <m:oMath xmlns:m="http://schemas.openxmlformats.org/officeDocument/2006/math">
                    <m:r>
                      <m:rPr>
                        <m:sty m:val="p"/>
                      </m:rPr>
                      <a:rPr lang="en-US" altLang="zh-CN" sz="2400">
                        <a:latin typeface="Cambria Math"/>
                      </a:rPr>
                      <m:t>SELECT</m:t>
                    </m:r>
                    <m:r>
                      <a:rPr lang="en-US" altLang="zh-CN" sz="2400">
                        <a:latin typeface="Cambria Math"/>
                      </a:rPr>
                      <m:t>  </m:t>
                    </m:r>
                    <m:r>
                      <m:rPr>
                        <m:sty m:val="p"/>
                      </m:rPr>
                      <a:rPr lang="en-US" altLang="zh-CN" sz="2400">
                        <a:latin typeface="Cambria Math"/>
                      </a:rPr>
                      <m:t>sname</m:t>
                    </m:r>
                    <m:r>
                      <a:rPr lang="en-US" altLang="zh-CN" sz="2400">
                        <a:latin typeface="Cambria Math"/>
                      </a:rPr>
                      <m:t>,</m:t>
                    </m:r>
                    <m:r>
                      <m:rPr>
                        <m:sty m:val="p"/>
                      </m:rPr>
                      <a:rPr lang="en-US" altLang="zh-CN" sz="2400">
                        <a:latin typeface="Cambria Math"/>
                      </a:rPr>
                      <m:t>sno</m:t>
                    </m:r>
                    <m:r>
                      <a:rPr lang="en-US" altLang="zh-CN" sz="2400">
                        <a:latin typeface="Cambria Math"/>
                      </a:rPr>
                      <m:t>,</m:t>
                    </m:r>
                    <m:r>
                      <m:rPr>
                        <m:sty m:val="p"/>
                      </m:rPr>
                      <a:rPr lang="en-US" altLang="zh-CN" sz="2400">
                        <a:latin typeface="Cambria Math"/>
                      </a:rPr>
                      <m:t>specialty</m:t>
                    </m:r>
                    <m:r>
                      <a:rPr lang="en-US" altLang="zh-CN" sz="2400">
                        <a:latin typeface="Cambria Math"/>
                      </a:rPr>
                      <m:t> </m:t>
                    </m:r>
                    <m:r>
                      <m:rPr>
                        <m:sty m:val="p"/>
                      </m:rPr>
                      <a:rPr lang="en-US" altLang="zh-CN" sz="2400">
                        <a:latin typeface="Cambria Math"/>
                      </a:rPr>
                      <m:t>FROM</m:t>
                    </m:r>
                    <m:r>
                      <a:rPr lang="en-US" altLang="zh-CN" sz="2400">
                        <a:latin typeface="Cambria Math"/>
                      </a:rPr>
                      <m:t> </m:t>
                    </m:r>
                    <m:r>
                      <m:rPr>
                        <m:sty m:val="p"/>
                      </m:rPr>
                      <a:rPr lang="en-US" altLang="zh-CN" sz="2400">
                        <a:latin typeface="Cambria Math"/>
                      </a:rPr>
                      <m:t>S</m:t>
                    </m:r>
                  </m:oMath>
                </a14:m>
                <a:endParaRPr lang="zh-CN" altLang="zh-CN" sz="2400" dirty="0"/>
              </a:p>
              <a:p>
                <a:pPr marL="0" indent="0">
                  <a:buNone/>
                </a:pPr>
                <a:r>
                  <a:rPr lang="en-US" altLang="zh-CN" sz="2400" dirty="0"/>
                  <a:t>SELECT</a:t>
                </a:r>
                <a:r>
                  <a:rPr lang="zh-CN" altLang="zh-CN" sz="2400" dirty="0"/>
                  <a:t>子句后的各个字段的先后顺序可以与原表中的顺序不一致，但在结果表中，字段是按照</a:t>
                </a:r>
                <a:r>
                  <a:rPr lang="en-US" altLang="zh-CN" sz="2400" dirty="0"/>
                  <a:t>SELECT</a:t>
                </a:r>
                <a:r>
                  <a:rPr lang="zh-CN" altLang="zh-CN" sz="2400" dirty="0"/>
                  <a:t>子句后的各个字段的顺序显示的。</a:t>
                </a:r>
              </a:p>
              <a:p>
                <a:pPr marL="0" indent="0">
                  <a:buNone/>
                </a:pPr>
                <a:endParaRPr lang="zh-CN" altLang="en-US"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908720"/>
                <a:ext cx="8352928" cy="5438006"/>
              </a:xfrm>
              <a:blipFill rotWithShape="1">
                <a:blip r:embed="rId2"/>
                <a:stretch>
                  <a:fillRect l="-1168" t="-1121" b="-2242"/>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13093222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a:t>
            </a:r>
            <a:r>
              <a:rPr lang="zh-CN" altLang="zh-CN" dirty="0"/>
              <a:t>多表连接查询</a:t>
            </a:r>
            <a:endParaRPr lang="zh-CN" altLang="en-US" dirty="0"/>
          </a:p>
        </p:txBody>
      </p:sp>
      <p:sp>
        <p:nvSpPr>
          <p:cNvPr id="3" name="内容占位符 2"/>
          <p:cNvSpPr>
            <a:spLocks noGrp="1"/>
          </p:cNvSpPr>
          <p:nvPr>
            <p:ph idx="1"/>
          </p:nvPr>
        </p:nvSpPr>
        <p:spPr/>
        <p:txBody>
          <a:bodyPr/>
          <a:lstStyle/>
          <a:p>
            <a:r>
              <a:rPr lang="zh-CN" altLang="zh-CN" sz="2000" dirty="0"/>
              <a:t>【例</a:t>
            </a:r>
            <a:r>
              <a:rPr lang="en-US" altLang="zh-CN" sz="2000" dirty="0"/>
              <a:t>6.38</a:t>
            </a:r>
            <a:r>
              <a:rPr lang="zh-CN" altLang="zh-CN" sz="2000" dirty="0"/>
              <a:t>】查询与“陈红”在同一个专业学习的学生的详细信息。</a:t>
            </a:r>
          </a:p>
          <a:p>
            <a:pPr marL="0" indent="0" algn="ctr">
              <a:buNone/>
            </a:pPr>
            <a:r>
              <a:rPr lang="en-US" altLang="zh-CN" sz="2000" dirty="0"/>
              <a:t>SELECT S1.sno ,S1.sname,S1. specialty  </a:t>
            </a:r>
            <a:endParaRPr lang="zh-CN" altLang="zh-CN" sz="2000" dirty="0"/>
          </a:p>
          <a:p>
            <a:pPr marL="0" indent="0" algn="ctr">
              <a:buNone/>
            </a:pPr>
            <a:r>
              <a:rPr lang="en-US" altLang="zh-CN" sz="2000" dirty="0"/>
              <a:t>FROM  S S1,S S2 </a:t>
            </a:r>
            <a:endParaRPr lang="zh-CN" altLang="zh-CN" sz="2000" dirty="0"/>
          </a:p>
          <a:p>
            <a:pPr marL="0" indent="0" algn="ctr">
              <a:buNone/>
            </a:pPr>
            <a:r>
              <a:rPr lang="en-US" altLang="zh-CN" sz="2000" dirty="0"/>
              <a:t>WHERE S1. Specialty=S2. Specialty and S2.sname=’ </a:t>
            </a:r>
            <a:r>
              <a:rPr lang="zh-CN" altLang="zh-CN" sz="2000" dirty="0"/>
              <a:t>陈红</a:t>
            </a:r>
            <a:r>
              <a:rPr lang="en-US" altLang="zh-CN" sz="2000" dirty="0"/>
              <a:t>’ and S1.sname&lt;&gt;’ </a:t>
            </a:r>
            <a:r>
              <a:rPr lang="zh-CN" altLang="zh-CN" sz="2000" dirty="0"/>
              <a:t>陈红</a:t>
            </a:r>
            <a:r>
              <a:rPr lang="en-US" altLang="zh-CN" sz="2000" dirty="0"/>
              <a:t>’</a:t>
            </a:r>
            <a:endParaRPr lang="zh-CN" altLang="zh-CN" sz="2000" dirty="0"/>
          </a:p>
          <a:p>
            <a:r>
              <a:rPr lang="zh-CN" altLang="zh-CN" sz="2000" dirty="0"/>
              <a:t>本例中对于学生表</a:t>
            </a:r>
            <a:r>
              <a:rPr lang="en-US" altLang="zh-CN" sz="2000" dirty="0"/>
              <a:t>S</a:t>
            </a:r>
            <a:r>
              <a:rPr lang="zh-CN" altLang="zh-CN" sz="2000" dirty="0"/>
              <a:t>指定了两个不同的别名</a:t>
            </a:r>
            <a:r>
              <a:rPr lang="en-US" altLang="zh-CN" sz="2000" dirty="0"/>
              <a:t>S1</a:t>
            </a:r>
            <a:r>
              <a:rPr lang="zh-CN" altLang="zh-CN" sz="2000" dirty="0"/>
              <a:t>和</a:t>
            </a:r>
            <a:r>
              <a:rPr lang="en-US" altLang="zh-CN" sz="2000" dirty="0"/>
              <a:t>S2</a:t>
            </a:r>
            <a:r>
              <a:rPr lang="zh-CN" altLang="zh-CN" sz="2000" dirty="0"/>
              <a:t>来区分。</a:t>
            </a:r>
          </a:p>
          <a:p>
            <a:endParaRPr lang="zh-CN" altLang="en-US" sz="2400"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17141818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br>
              <a:rPr lang="zh-CN" altLang="zh-CN" dirty="0"/>
            </a:b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2000" dirty="0"/>
                  <a:t>在</a:t>
                </a:r>
                <a:r>
                  <a:rPr lang="en-US" altLang="zh-CN" sz="2000" dirty="0"/>
                  <a:t>SQL</a:t>
                </a:r>
                <a:r>
                  <a:rPr lang="zh-CN" altLang="zh-CN" sz="2000" dirty="0"/>
                  <a:t>语句中，</a:t>
                </a:r>
                <a:r>
                  <a:rPr lang="en-US" altLang="zh-CN" sz="2000" dirty="0"/>
                  <a:t>SELECT-FROM-WHERE</a:t>
                </a:r>
                <a:r>
                  <a:rPr lang="zh-CN" altLang="zh-CN" sz="2000" dirty="0"/>
                  <a:t>语句被称之为一个查询块。倘若将一个查询块嵌套在另一个查询块的</a:t>
                </a:r>
                <a:r>
                  <a:rPr lang="en-US" altLang="zh-CN" sz="2000" dirty="0"/>
                  <a:t>WHERE</a:t>
                </a:r>
                <a:r>
                  <a:rPr lang="zh-CN" altLang="zh-CN" sz="2000" dirty="0"/>
                  <a:t>子句或者是</a:t>
                </a:r>
                <a:r>
                  <a:rPr lang="en-US" altLang="zh-CN" sz="2000" dirty="0"/>
                  <a:t>HAVING</a:t>
                </a:r>
                <a:r>
                  <a:rPr lang="zh-CN" altLang="zh-CN" sz="2000" dirty="0"/>
                  <a:t>短语的条件中的查询称为嵌套查询。例如：</a:t>
                </a:r>
                <a14:m>
                  <m:oMath xmlns:m="http://schemas.openxmlformats.org/officeDocument/2006/math">
                    <m:r>
                      <m:rPr>
                        <m:sty m:val="p"/>
                      </m:rPr>
                      <a:rPr lang="en-US" altLang="zh-CN" sz="1600" smtClean="0">
                        <a:solidFill>
                          <a:srgbClr val="FF0000"/>
                        </a:solidFill>
                        <a:latin typeface="Cambria Math"/>
                      </a:rPr>
                      <m:t>SELECT</m:t>
                    </m:r>
                    <m:r>
                      <a:rPr lang="en-US" altLang="zh-CN" sz="1600" smtClean="0">
                        <a:solidFill>
                          <a:srgbClr val="FF0000"/>
                        </a:solidFill>
                        <a:latin typeface="Cambria Math"/>
                      </a:rPr>
                      <m:t> </m:t>
                    </m:r>
                    <m:r>
                      <m:rPr>
                        <m:sty m:val="p"/>
                      </m:rPr>
                      <a:rPr lang="en-US" altLang="zh-CN" sz="1600" smtClean="0">
                        <a:solidFill>
                          <a:srgbClr val="FF0000"/>
                        </a:solidFill>
                        <a:latin typeface="Cambria Math"/>
                      </a:rPr>
                      <m:t>sname</m:t>
                    </m:r>
                    <m:r>
                      <a:rPr lang="en-US" altLang="zh-CN" sz="1600" smtClean="0">
                        <a:solidFill>
                          <a:srgbClr val="FF0000"/>
                        </a:solidFill>
                        <a:latin typeface="Cambria Math"/>
                      </a:rPr>
                      <m:t> </m:t>
                    </m:r>
                    <m:r>
                      <m:rPr>
                        <m:sty m:val="p"/>
                      </m:rPr>
                      <a:rPr lang="en-US" altLang="zh-CN" sz="1600" smtClean="0">
                        <a:solidFill>
                          <a:srgbClr val="FF0000"/>
                        </a:solidFill>
                        <a:latin typeface="Cambria Math"/>
                      </a:rPr>
                      <m:t>FROM</m:t>
                    </m:r>
                    <m:r>
                      <a:rPr lang="en-US" altLang="zh-CN" sz="1600" smtClean="0">
                        <a:solidFill>
                          <a:srgbClr val="FF0000"/>
                        </a:solidFill>
                        <a:latin typeface="Cambria Math"/>
                      </a:rPr>
                      <m:t> </m:t>
                    </m:r>
                    <m:r>
                      <m:rPr>
                        <m:sty m:val="p"/>
                      </m:rPr>
                      <a:rPr lang="en-US" altLang="zh-CN" sz="1600" smtClean="0">
                        <a:solidFill>
                          <a:srgbClr val="FF0000"/>
                        </a:solidFill>
                        <a:latin typeface="Cambria Math"/>
                      </a:rPr>
                      <m:t>S</m:t>
                    </m:r>
                    <m:r>
                      <a:rPr lang="en-US" altLang="zh-CN" sz="1600" smtClean="0">
                        <a:solidFill>
                          <a:srgbClr val="FF0000"/>
                        </a:solidFill>
                        <a:latin typeface="Cambria Math"/>
                      </a:rPr>
                      <m:t> </m:t>
                    </m:r>
                    <m:r>
                      <m:rPr>
                        <m:sty m:val="p"/>
                      </m:rPr>
                      <a:rPr lang="en-US" altLang="zh-CN" sz="1600" smtClean="0">
                        <a:solidFill>
                          <a:srgbClr val="FF0000"/>
                        </a:solidFill>
                        <a:latin typeface="Cambria Math"/>
                      </a:rPr>
                      <m:t>WHERE</m:t>
                    </m:r>
                    <m:r>
                      <a:rPr lang="en-US" altLang="zh-CN" sz="1600" smtClean="0">
                        <a:solidFill>
                          <a:srgbClr val="FF0000"/>
                        </a:solidFill>
                        <a:latin typeface="Cambria Math"/>
                      </a:rPr>
                      <m:t> </m:t>
                    </m:r>
                    <m:r>
                      <m:rPr>
                        <m:sty m:val="p"/>
                      </m:rPr>
                      <a:rPr lang="en-US" altLang="zh-CN" sz="1600" smtClean="0">
                        <a:solidFill>
                          <a:srgbClr val="FF0000"/>
                        </a:solidFill>
                        <a:latin typeface="Cambria Math"/>
                      </a:rPr>
                      <m:t>sno</m:t>
                    </m:r>
                    <m:r>
                      <a:rPr lang="en-US" altLang="zh-CN" sz="1600" smtClean="0">
                        <a:solidFill>
                          <a:srgbClr val="FF0000"/>
                        </a:solidFill>
                        <a:latin typeface="Cambria Math"/>
                      </a:rPr>
                      <m:t> </m:t>
                    </m:r>
                    <m:r>
                      <m:rPr>
                        <m:sty m:val="p"/>
                      </m:rPr>
                      <a:rPr lang="en-US" altLang="zh-CN" sz="1600" smtClean="0">
                        <a:solidFill>
                          <a:srgbClr val="FF0000"/>
                        </a:solidFill>
                        <a:latin typeface="Cambria Math"/>
                      </a:rPr>
                      <m:t>IN</m:t>
                    </m:r>
                    <m:r>
                      <a:rPr lang="en-US" altLang="zh-CN" sz="1600" smtClean="0">
                        <a:solidFill>
                          <a:srgbClr val="FF0000"/>
                        </a:solidFill>
                        <a:latin typeface="Cambria Math"/>
                      </a:rPr>
                      <m:t> </m:t>
                    </m:r>
                    <m:d>
                      <m:dPr>
                        <m:ctrlPr>
                          <a:rPr lang="zh-CN" altLang="zh-CN" sz="1600" i="1">
                            <a:solidFill>
                              <a:srgbClr val="FF0000"/>
                            </a:solidFill>
                            <a:latin typeface="Cambria Math" panose="02040503050406030204" pitchFamily="18" charset="0"/>
                          </a:rPr>
                        </m:ctrlPr>
                      </m:dPr>
                      <m:e>
                        <m:r>
                          <a:rPr lang="en-US" altLang="zh-CN" sz="1600" i="1">
                            <a:solidFill>
                              <a:srgbClr val="FF0000"/>
                            </a:solidFill>
                            <a:latin typeface="Cambria Math"/>
                          </a:rPr>
                          <m:t>𝑆𝐸𝐿𝐸𝐶𝑇</m:t>
                        </m:r>
                        <m:r>
                          <a:rPr lang="en-US" altLang="zh-CN" sz="1600" i="1">
                            <a:solidFill>
                              <a:srgbClr val="FF0000"/>
                            </a:solidFill>
                            <a:latin typeface="Cambria Math"/>
                          </a:rPr>
                          <m:t> </m:t>
                        </m:r>
                        <m:r>
                          <a:rPr lang="en-US" altLang="zh-CN" sz="1600" i="1">
                            <a:solidFill>
                              <a:srgbClr val="FF0000"/>
                            </a:solidFill>
                            <a:latin typeface="Cambria Math"/>
                          </a:rPr>
                          <m:t>𝑠𝑛𝑜</m:t>
                        </m:r>
                        <m:r>
                          <a:rPr lang="en-US" altLang="zh-CN" sz="1600" i="1">
                            <a:solidFill>
                              <a:srgbClr val="FF0000"/>
                            </a:solidFill>
                            <a:latin typeface="Cambria Math"/>
                          </a:rPr>
                          <m:t> </m:t>
                        </m:r>
                        <m:r>
                          <a:rPr lang="en-US" altLang="zh-CN" sz="1600" i="1">
                            <a:solidFill>
                              <a:srgbClr val="FF0000"/>
                            </a:solidFill>
                            <a:latin typeface="Cambria Math"/>
                          </a:rPr>
                          <m:t>𝐹𝑅𝑂𝑀</m:t>
                        </m:r>
                        <m:r>
                          <a:rPr lang="en-US" altLang="zh-CN" sz="1600" i="1">
                            <a:solidFill>
                              <a:srgbClr val="FF0000"/>
                            </a:solidFill>
                            <a:latin typeface="Cambria Math"/>
                          </a:rPr>
                          <m:t> </m:t>
                        </m:r>
                        <m:r>
                          <a:rPr lang="en-US" altLang="zh-CN" sz="1600" i="1">
                            <a:solidFill>
                              <a:srgbClr val="FF0000"/>
                            </a:solidFill>
                            <a:latin typeface="Cambria Math"/>
                          </a:rPr>
                          <m:t>𝑆𝐶</m:t>
                        </m:r>
                        <m:r>
                          <a:rPr lang="en-US" altLang="zh-CN" sz="1600" i="1">
                            <a:solidFill>
                              <a:srgbClr val="FF0000"/>
                            </a:solidFill>
                            <a:latin typeface="Cambria Math"/>
                          </a:rPr>
                          <m:t> </m:t>
                        </m:r>
                        <m:r>
                          <a:rPr lang="en-US" altLang="zh-CN" sz="1600" i="1">
                            <a:solidFill>
                              <a:srgbClr val="FF0000"/>
                            </a:solidFill>
                            <a:latin typeface="Cambria Math"/>
                          </a:rPr>
                          <m:t>𝑊𝐻𝐸𝑅𝐸</m:t>
                        </m:r>
                        <m:r>
                          <a:rPr lang="en-US" altLang="zh-CN" sz="1600" i="1">
                            <a:solidFill>
                              <a:srgbClr val="FF0000"/>
                            </a:solidFill>
                            <a:latin typeface="Cambria Math"/>
                          </a:rPr>
                          <m:t> </m:t>
                        </m:r>
                        <m:r>
                          <a:rPr lang="en-US" altLang="zh-CN" sz="1600" i="1">
                            <a:solidFill>
                              <a:srgbClr val="FF0000"/>
                            </a:solidFill>
                            <a:latin typeface="Cambria Math"/>
                          </a:rPr>
                          <m:t>𝑐𝑛𝑜</m:t>
                        </m:r>
                        <m:sSup>
                          <m:sSupPr>
                            <m:ctrlPr>
                              <a:rPr lang="zh-CN" altLang="zh-CN" sz="1600" i="1">
                                <a:solidFill>
                                  <a:srgbClr val="FF0000"/>
                                </a:solidFill>
                                <a:latin typeface="Cambria Math" panose="02040503050406030204" pitchFamily="18" charset="0"/>
                              </a:rPr>
                            </m:ctrlPr>
                          </m:sSupPr>
                          <m:e>
                            <m:r>
                              <a:rPr lang="en-US" altLang="zh-CN" sz="1600" i="1">
                                <a:solidFill>
                                  <a:srgbClr val="FF0000"/>
                                </a:solidFill>
                                <a:latin typeface="Cambria Math"/>
                              </a:rPr>
                              <m:t>=</m:t>
                            </m:r>
                          </m:e>
                          <m:sup>
                            <m:r>
                              <a:rPr lang="en-US" altLang="zh-CN" sz="1600" i="1">
                                <a:solidFill>
                                  <a:srgbClr val="FF0000"/>
                                </a:solidFill>
                                <a:latin typeface="Cambria Math"/>
                              </a:rPr>
                              <m:t>′</m:t>
                            </m:r>
                          </m:sup>
                        </m:sSup>
                        <m:r>
                          <a:rPr lang="en-US" altLang="zh-CN" sz="1600" i="1">
                            <a:solidFill>
                              <a:srgbClr val="FF0000"/>
                            </a:solidFill>
                            <a:latin typeface="Cambria Math"/>
                          </a:rPr>
                          <m:t>𝑐</m:t>
                        </m:r>
                        <m:r>
                          <a:rPr lang="en-US" altLang="zh-CN" sz="1600" i="1">
                            <a:solidFill>
                              <a:srgbClr val="FF0000"/>
                            </a:solidFill>
                            <a:latin typeface="Cambria Math"/>
                          </a:rPr>
                          <m:t>002′</m:t>
                        </m:r>
                      </m:e>
                    </m:d>
                  </m:oMath>
                </a14:m>
                <a:endParaRPr lang="zh-CN" altLang="zh-CN" sz="1600" dirty="0"/>
              </a:p>
              <a:p>
                <a:r>
                  <a:rPr lang="zh-CN" altLang="zh-CN" sz="2000" dirty="0"/>
                  <a:t>在上面的查询语句中，查询块下层查询块</a:t>
                </a:r>
                <a14:m>
                  <m:oMath xmlns:m="http://schemas.openxmlformats.org/officeDocument/2006/math">
                    <m:r>
                      <a:rPr lang="en-US" altLang="zh-CN" sz="2000" i="1">
                        <a:latin typeface="Cambria Math"/>
                      </a:rPr>
                      <m:t>𝑆𝐸𝐿𝐸𝐶𝑇</m:t>
                    </m:r>
                    <m:r>
                      <a:rPr lang="en-US" altLang="zh-CN" sz="2000" i="1">
                        <a:latin typeface="Cambria Math"/>
                      </a:rPr>
                      <m:t> </m:t>
                    </m:r>
                    <m:r>
                      <a:rPr lang="en-US" altLang="zh-CN" sz="2000" i="1">
                        <a:latin typeface="Cambria Math"/>
                      </a:rPr>
                      <m:t>𝑠𝑛𝑜</m:t>
                    </m:r>
                    <m:r>
                      <a:rPr lang="en-US" altLang="zh-CN" sz="2000" i="1">
                        <a:latin typeface="Cambria Math"/>
                      </a:rPr>
                      <m:t> </m:t>
                    </m:r>
                    <m:r>
                      <a:rPr lang="en-US" altLang="zh-CN" sz="2000" i="1">
                        <a:latin typeface="Cambria Math"/>
                      </a:rPr>
                      <m:t>𝐹𝑅𝑂𝑀</m:t>
                    </m:r>
                    <m:r>
                      <a:rPr lang="en-US" altLang="zh-CN" sz="2000" i="1">
                        <a:latin typeface="Cambria Math"/>
                      </a:rPr>
                      <m:t> </m:t>
                    </m:r>
                    <m:r>
                      <a:rPr lang="en-US" altLang="zh-CN" sz="2000" i="1">
                        <a:latin typeface="Cambria Math"/>
                      </a:rPr>
                      <m:t>𝑆𝐶</m:t>
                    </m:r>
                    <m:r>
                      <a:rPr lang="en-US" altLang="zh-CN" sz="2000" i="1">
                        <a:latin typeface="Cambria Math"/>
                      </a:rPr>
                      <m:t> </m:t>
                    </m:r>
                    <m:r>
                      <a:rPr lang="en-US" altLang="zh-CN" sz="2000" i="1">
                        <a:latin typeface="Cambria Math"/>
                      </a:rPr>
                      <m:t>𝑊𝐻𝐸𝑅𝐸</m:t>
                    </m:r>
                    <m:r>
                      <a:rPr lang="en-US" altLang="zh-CN" sz="2000" i="1">
                        <a:latin typeface="Cambria Math"/>
                      </a:rPr>
                      <m:t> </m:t>
                    </m:r>
                    <m:r>
                      <a:rPr lang="en-US" altLang="zh-CN" sz="2000" i="1">
                        <a:latin typeface="Cambria Math"/>
                      </a:rPr>
                      <m:t>𝑐𝑛𝑜</m:t>
                    </m:r>
                    <m:sSup>
                      <m:sSupPr>
                        <m:ctrlPr>
                          <a:rPr lang="zh-CN" altLang="zh-CN" sz="2000" i="1">
                            <a:latin typeface="Cambria Math" panose="02040503050406030204" pitchFamily="18" charset="0"/>
                          </a:rPr>
                        </m:ctrlPr>
                      </m:sSupPr>
                      <m:e>
                        <m:r>
                          <a:rPr lang="en-US" altLang="zh-CN" sz="2000" i="1">
                            <a:latin typeface="Cambria Math"/>
                          </a:rPr>
                          <m:t>=</m:t>
                        </m:r>
                      </m:e>
                      <m:sup>
                        <m:r>
                          <a:rPr lang="en-US" altLang="zh-CN" sz="2000" i="1">
                            <a:latin typeface="Cambria Math"/>
                          </a:rPr>
                          <m:t>′</m:t>
                        </m:r>
                      </m:sup>
                    </m:sSup>
                    <m:r>
                      <a:rPr lang="en-US" altLang="zh-CN" sz="2000" i="1">
                        <a:latin typeface="Cambria Math"/>
                      </a:rPr>
                      <m:t>𝑐</m:t>
                    </m:r>
                    <m:r>
                      <a:rPr lang="en-US" altLang="zh-CN" sz="2000" i="1">
                        <a:latin typeface="Cambria Math"/>
                      </a:rPr>
                      <m:t>002′</m:t>
                    </m:r>
                  </m:oMath>
                </a14:m>
                <a:r>
                  <a:rPr lang="zh-CN" altLang="zh-CN" sz="2000" dirty="0"/>
                  <a:t>是嵌套在上层查询块</a:t>
                </a:r>
                <a14:m>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sname</m:t>
                    </m:r>
                    <m:r>
                      <a:rPr lang="en-US" altLang="zh-CN" sz="2000">
                        <a:latin typeface="Cambria Math"/>
                      </a:rPr>
                      <m:t> </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sno</m:t>
                    </m:r>
                    <m:r>
                      <a:rPr lang="en-US" altLang="zh-CN" sz="2000">
                        <a:latin typeface="Cambria Math"/>
                      </a:rPr>
                      <m:t> </m:t>
                    </m:r>
                    <m:r>
                      <m:rPr>
                        <m:sty m:val="p"/>
                      </m:rPr>
                      <a:rPr lang="en-US" altLang="zh-CN" sz="2000">
                        <a:latin typeface="Cambria Math"/>
                      </a:rPr>
                      <m:t>IN</m:t>
                    </m:r>
                  </m:oMath>
                </a14:m>
                <a:r>
                  <a:rPr lang="zh-CN" altLang="zh-CN" sz="2000" dirty="0"/>
                  <a:t>的</a:t>
                </a:r>
                <a:r>
                  <a:rPr lang="en-US" altLang="zh-CN" sz="2000" dirty="0"/>
                  <a:t>WHERE</a:t>
                </a:r>
                <a:r>
                  <a:rPr lang="zh-CN" altLang="zh-CN" sz="2000" dirty="0"/>
                  <a:t>子句中。因此将上层查询块称为父查询或者是外层查询，下层查询块称为子查询或者内层查询。在</a:t>
                </a:r>
                <a:r>
                  <a:rPr lang="en-US" altLang="zh-CN" sz="2000" dirty="0"/>
                  <a:t>SQL</a:t>
                </a:r>
                <a:r>
                  <a:rPr lang="zh-CN" altLang="zh-CN" sz="2000" dirty="0"/>
                  <a:t>语句中是允许有多层查询的嵌套，也就是说一个查询语句里还可以嵌套其他的子查询语句，但需要指出的是，对于下层查询中的</a:t>
                </a:r>
                <a:r>
                  <a:rPr lang="en-US" altLang="zh-CN" sz="2000" dirty="0"/>
                  <a:t>SELECT</a:t>
                </a:r>
                <a:r>
                  <a:rPr lang="zh-CN" altLang="zh-CN" sz="2000" dirty="0"/>
                  <a:t>语句里是不能使用</a:t>
                </a:r>
                <a:r>
                  <a:rPr lang="en-US" altLang="zh-CN" sz="2000" dirty="0"/>
                  <a:t>ORDER BY</a:t>
                </a:r>
                <a:r>
                  <a:rPr lang="zh-CN" altLang="zh-CN" sz="2000" dirty="0"/>
                  <a:t>子句，因为</a:t>
                </a:r>
                <a:r>
                  <a:rPr lang="en-US" altLang="zh-CN" sz="2000" dirty="0"/>
                  <a:t>ORDER BY</a:t>
                </a:r>
                <a:r>
                  <a:rPr lang="zh-CN" altLang="zh-CN" sz="2000" dirty="0"/>
                  <a:t>子句只能是对最终的查询结果进行排序。在嵌套查询里一般是由里到外层层查询处理的，即每个子查询在上一级查询处理之前进行查询，而子查询的结果最终是用于建立其父查询的查找条件。</a:t>
                </a:r>
              </a:p>
              <a:p>
                <a:endParaRPr lang="zh-CN" altLang="en-US"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593" t="-742" r="-519"/>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9215740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p:sp>
        <p:nvSpPr>
          <p:cNvPr id="3" name="内容占位符 2"/>
          <p:cNvSpPr>
            <a:spLocks noGrp="1"/>
          </p:cNvSpPr>
          <p:nvPr>
            <p:ph idx="1"/>
          </p:nvPr>
        </p:nvSpPr>
        <p:spPr/>
        <p:txBody>
          <a:bodyPr/>
          <a:lstStyle/>
          <a:p>
            <a:pPr>
              <a:buFont typeface="Wingdings" pitchFamily="2" charset="2"/>
              <a:buChar char="n"/>
            </a:pPr>
            <a:r>
              <a:rPr lang="en-US" altLang="zh-CN" sz="2400" dirty="0"/>
              <a:t>6.3.1 </a:t>
            </a:r>
            <a:r>
              <a:rPr lang="zh-CN" altLang="zh-CN" sz="2400" dirty="0"/>
              <a:t>带有</a:t>
            </a:r>
            <a:r>
              <a:rPr lang="en-US" altLang="zh-CN" sz="2400" dirty="0"/>
              <a:t>IN,ANY</a:t>
            </a:r>
            <a:r>
              <a:rPr lang="zh-CN" altLang="zh-CN" sz="2400" dirty="0"/>
              <a:t>及</a:t>
            </a:r>
            <a:r>
              <a:rPr lang="en-US" altLang="zh-CN" sz="2400" dirty="0"/>
              <a:t>ALL</a:t>
            </a:r>
            <a:r>
              <a:rPr lang="zh-CN" altLang="zh-CN" sz="2400" dirty="0"/>
              <a:t>谓词的子查询</a:t>
            </a:r>
            <a:endParaRPr lang="en-US" altLang="zh-CN" sz="2400" dirty="0"/>
          </a:p>
          <a:p>
            <a:pPr marL="0" indent="0">
              <a:buNone/>
            </a:pPr>
            <a:r>
              <a:rPr lang="en-US" altLang="zh-CN" sz="2400" dirty="0"/>
              <a:t>    </a:t>
            </a:r>
            <a:r>
              <a:rPr lang="zh-CN" altLang="zh-CN" sz="2400" dirty="0"/>
              <a:t>在实际应用中当查询涉及到多个关系时，用嵌套查询逐步求解，层次清楚，具有结构化程序设计的优点，但是有些嵌套查询可以用连接运算替代，有些则不能替代。至于采用哪种方法用户可以根据实际需求和习惯来确定。对于子查询的查询条件不依赖于父查询，称这类查询为</a:t>
            </a:r>
            <a:r>
              <a:rPr lang="zh-CN" altLang="zh-CN" sz="2400" dirty="0">
                <a:solidFill>
                  <a:srgbClr val="FF0000"/>
                </a:solidFill>
              </a:rPr>
              <a:t>不相关子查询</a:t>
            </a:r>
            <a:r>
              <a:rPr lang="zh-CN" altLang="zh-CN" sz="2400" dirty="0"/>
              <a:t>。不相关子查询是最简单的一类子查询。在嵌套查询中，子查询的结果往往是一个</a:t>
            </a:r>
            <a:r>
              <a:rPr lang="zh-CN" altLang="zh-CN" sz="2400" dirty="0">
                <a:solidFill>
                  <a:srgbClr val="FF0000"/>
                </a:solidFill>
              </a:rPr>
              <a:t>集合</a:t>
            </a:r>
            <a:r>
              <a:rPr lang="zh-CN" altLang="zh-CN" sz="2400" dirty="0"/>
              <a:t>，谓词</a:t>
            </a:r>
            <a:r>
              <a:rPr lang="en-US" altLang="zh-CN" sz="2400" dirty="0">
                <a:solidFill>
                  <a:srgbClr val="FF0000"/>
                </a:solidFill>
              </a:rPr>
              <a:t>IN</a:t>
            </a:r>
            <a:r>
              <a:rPr lang="zh-CN" altLang="zh-CN" sz="2400" dirty="0"/>
              <a:t>是嵌套查询中经常使用的谓词。</a:t>
            </a:r>
          </a:p>
          <a:p>
            <a:pPr>
              <a:buFont typeface="Wingdings" pitchFamily="2" charset="2"/>
              <a:buChar char="n"/>
            </a:pPr>
            <a:endParaRPr lang="zh-CN" altLang="zh-CN" sz="2400" dirty="0"/>
          </a:p>
          <a:p>
            <a:endParaRPr lang="zh-CN" altLang="en-US"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3663481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2400" dirty="0"/>
                  <a:t>【例</a:t>
                </a:r>
                <a:r>
                  <a:rPr lang="en-US" altLang="zh-CN" sz="2400" dirty="0"/>
                  <a:t>6.39</a:t>
                </a:r>
                <a:r>
                  <a:rPr lang="zh-CN" altLang="zh-CN" sz="2400" dirty="0"/>
                  <a:t>】 查询选修了课程名为“</a:t>
                </a:r>
                <a:r>
                  <a:rPr lang="en-US" altLang="zh-CN" sz="2400" dirty="0"/>
                  <a:t>C</a:t>
                </a:r>
                <a:r>
                  <a:rPr lang="zh-CN" altLang="zh-CN" sz="2400" dirty="0"/>
                  <a:t>语言”的学生的学号和姓名。</a:t>
                </a:r>
              </a:p>
              <a:p>
                <a:r>
                  <a:rPr lang="zh-CN" altLang="en-US" sz="2000" dirty="0"/>
                  <a:t>     分析：</a:t>
                </a:r>
                <a:r>
                  <a:rPr lang="zh-CN" altLang="zh-CN" sz="2000" dirty="0"/>
                  <a:t>在本题中查询涉及到学号、姓名和课程名三个属性。其中学号和姓名是存放在学生表</a:t>
                </a:r>
                <a:r>
                  <a:rPr lang="en-US" altLang="zh-CN" sz="2000" dirty="0"/>
                  <a:t>S</a:t>
                </a:r>
                <a:r>
                  <a:rPr lang="zh-CN" altLang="zh-CN" sz="2000" dirty="0"/>
                  <a:t>中，课程名是存放在课程表</a:t>
                </a:r>
                <a:r>
                  <a:rPr lang="en-US" altLang="zh-CN" sz="2000" dirty="0"/>
                  <a:t>C</a:t>
                </a:r>
                <a:r>
                  <a:rPr lang="zh-CN" altLang="zh-CN" sz="2000" dirty="0"/>
                  <a:t>中，但是</a:t>
                </a:r>
                <a:r>
                  <a:rPr lang="en-US" altLang="zh-CN" sz="2000" dirty="0"/>
                  <a:t>S</a:t>
                </a:r>
                <a:r>
                  <a:rPr lang="zh-CN" altLang="zh-CN" sz="2000" dirty="0"/>
                  <a:t>和</a:t>
                </a:r>
                <a:r>
                  <a:rPr lang="en-US" altLang="zh-CN" sz="2000" dirty="0"/>
                  <a:t>C</a:t>
                </a:r>
                <a:r>
                  <a:rPr lang="zh-CN" altLang="zh-CN" sz="2000" dirty="0"/>
                  <a:t>这两个表之间并没有直接的联系，因此，必须要通过选课表</a:t>
                </a:r>
                <a:r>
                  <a:rPr lang="en-US" altLang="zh-CN" sz="2000" dirty="0"/>
                  <a:t>SC</a:t>
                </a:r>
                <a:r>
                  <a:rPr lang="zh-CN" altLang="zh-CN" sz="2000" dirty="0"/>
                  <a:t>来建立它们之间的联系，所以，本题的查询实际上是设计到学生表</a:t>
                </a:r>
                <a:r>
                  <a:rPr lang="en-US" altLang="zh-CN" sz="2000" dirty="0"/>
                  <a:t>S</a:t>
                </a:r>
                <a:r>
                  <a:rPr lang="zh-CN" altLang="zh-CN" sz="2000" dirty="0"/>
                  <a:t>，课程表</a:t>
                </a:r>
                <a:r>
                  <a:rPr lang="en-US" altLang="zh-CN" sz="2000" dirty="0"/>
                  <a:t>C</a:t>
                </a:r>
                <a:r>
                  <a:rPr lang="zh-CN" altLang="zh-CN" sz="2000" dirty="0"/>
                  <a:t>及选课表</a:t>
                </a:r>
                <a:r>
                  <a:rPr lang="en-US" altLang="zh-CN" sz="2000" dirty="0"/>
                  <a:t>SC</a:t>
                </a:r>
                <a:r>
                  <a:rPr lang="zh-CN" altLang="zh-CN" sz="2000" dirty="0"/>
                  <a:t>。</a:t>
                </a:r>
                <a:endParaRPr lang="en-US" altLang="zh-CN" sz="2000" dirty="0"/>
              </a:p>
              <a:p>
                <a:r>
                  <a:rPr lang="zh-CN" altLang="zh-CN" sz="2000" dirty="0">
                    <a:solidFill>
                      <a:srgbClr val="FF0000"/>
                    </a:solidFill>
                  </a:rPr>
                  <a:t>分三步：</a:t>
                </a:r>
              </a:p>
              <a:p>
                <a:pPr lvl="0">
                  <a:buFont typeface="Wingdings" panose="05000000000000000000" pitchFamily="2" charset="2"/>
                  <a:buChar char="Ø"/>
                </a:pPr>
                <a:r>
                  <a:rPr lang="zh-CN" altLang="zh-CN" sz="2000" dirty="0"/>
                  <a:t>首先在课程表</a:t>
                </a:r>
                <a:r>
                  <a:rPr lang="en-US" altLang="zh-CN" sz="2000" dirty="0"/>
                  <a:t>C</a:t>
                </a:r>
                <a:r>
                  <a:rPr lang="zh-CN" altLang="zh-CN" sz="2000" dirty="0"/>
                  <a:t>中找出课程名为“</a:t>
                </a:r>
                <a:r>
                  <a:rPr lang="en-US" altLang="zh-CN" sz="2000" dirty="0"/>
                  <a:t>C</a:t>
                </a:r>
                <a:r>
                  <a:rPr lang="zh-CN" altLang="zh-CN" sz="2000" dirty="0"/>
                  <a:t>语言”的课程号</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panose="02040503050406030204" pitchFamily="18" charset="0"/>
                        </a:rPr>
                        <m:t>SELECT</m:t>
                      </m:r>
                      <m:r>
                        <a:rPr lang="en-US" altLang="zh-CN" sz="2000">
                          <a:latin typeface="Cambria Math" panose="02040503050406030204" pitchFamily="18" charset="0"/>
                        </a:rPr>
                        <m:t> </m:t>
                      </m:r>
                      <m:r>
                        <m:rPr>
                          <m:sty m:val="p"/>
                        </m:rPr>
                        <a:rPr lang="en-US" altLang="zh-CN" sz="2000">
                          <a:latin typeface="Cambria Math" panose="02040503050406030204" pitchFamily="18" charset="0"/>
                        </a:rPr>
                        <m:t>cno</m:t>
                      </m:r>
                      <m:r>
                        <a:rPr lang="en-US" altLang="zh-CN" sz="2000">
                          <a:latin typeface="Cambria Math" panose="02040503050406030204" pitchFamily="18" charset="0"/>
                        </a:rPr>
                        <m:t> </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C</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a:latin typeface="Cambria Math" panose="02040503050406030204" pitchFamily="18" charset="0"/>
                        </a:rPr>
                        <m:t>cname</m:t>
                      </m:r>
                      <m:sSup>
                        <m:sSupPr>
                          <m:ctrlPr>
                            <a:rPr lang="zh-CN" altLang="zh-CN" sz="2000" i="1">
                              <a:latin typeface="Cambria Math" panose="02040503050406030204" pitchFamily="18" charset="0"/>
                            </a:rPr>
                          </m:ctrlPr>
                        </m:sSupPr>
                        <m:e>
                          <m:r>
                            <a:rPr lang="en-US" altLang="zh-CN" sz="2000">
                              <a:latin typeface="Cambria Math" panose="02040503050406030204" pitchFamily="18" charset="0"/>
                            </a:rPr>
                            <m:t>=</m:t>
                          </m:r>
                        </m:e>
                        <m:sup>
                          <m:r>
                            <a:rPr lang="en-US" altLang="zh-CN" sz="2000" i="1">
                              <a:latin typeface="Cambria Math" panose="02040503050406030204" pitchFamily="18" charset="0"/>
                            </a:rPr>
                            <m:t>′</m:t>
                          </m:r>
                        </m:sup>
                      </m:sSup>
                      <m:r>
                        <m:rPr>
                          <m:sty m:val="p"/>
                        </m:rPr>
                        <a:rPr lang="en-US" altLang="zh-CN" sz="2000">
                          <a:latin typeface="Cambria Math" panose="02040503050406030204" pitchFamily="18" charset="0"/>
                        </a:rPr>
                        <m:t>C</m:t>
                      </m:r>
                      <m:r>
                        <a:rPr lang="zh-CN" altLang="zh-CN" sz="2000">
                          <a:latin typeface="Cambria Math" panose="02040503050406030204" pitchFamily="18" charset="0"/>
                        </a:rPr>
                        <m:t>语言</m:t>
                      </m:r>
                      <m:r>
                        <a:rPr lang="en-US" altLang="zh-CN" sz="2000" i="1">
                          <a:latin typeface="Cambria Math" panose="02040503050406030204" pitchFamily="18" charset="0"/>
                        </a:rPr>
                        <m:t>′</m:t>
                      </m:r>
                    </m:oMath>
                  </m:oMathPara>
                </a14:m>
                <a:endParaRPr lang="zh-CN" altLang="zh-CN" sz="2000" dirty="0"/>
              </a:p>
              <a:p>
                <a:pPr lvl="0">
                  <a:buFont typeface="Wingdings" panose="05000000000000000000" pitchFamily="2" charset="2"/>
                  <a:buChar char="Ø"/>
                </a:pPr>
                <a:r>
                  <a:rPr lang="zh-CN" altLang="zh-CN" sz="2000" dirty="0"/>
                  <a:t>然后在选修表</a:t>
                </a:r>
                <a:r>
                  <a:rPr lang="en-US" altLang="zh-CN" sz="2000" dirty="0"/>
                  <a:t>SC</a:t>
                </a:r>
                <a:r>
                  <a:rPr lang="zh-CN" altLang="zh-CN" sz="2000" dirty="0"/>
                  <a:t>中找出选修了</a:t>
                </a:r>
                <a:r>
                  <a:rPr lang="en-US" altLang="zh-CN" sz="2000" dirty="0"/>
                  <a:t>C</a:t>
                </a:r>
                <a:r>
                  <a:rPr lang="zh-CN" altLang="zh-CN" sz="2000" dirty="0"/>
                  <a:t>语言课程所对应的课程号的学生的学号</a:t>
                </a:r>
                <a:endParaRPr lang="en-US" altLang="zh-CN" sz="2000" dirty="0"/>
              </a:p>
              <a:p>
                <a:pPr marL="0" lv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panose="02040503050406030204" pitchFamily="18" charset="0"/>
                        </a:rPr>
                        <m:t>SELECT</m:t>
                      </m:r>
                      <m:r>
                        <a:rPr lang="en-US" altLang="zh-CN" sz="2000">
                          <a:latin typeface="Cambria Math" panose="02040503050406030204" pitchFamily="18" charset="0"/>
                        </a:rPr>
                        <m:t> </m:t>
                      </m:r>
                      <m:r>
                        <m:rPr>
                          <m:sty m:val="p"/>
                        </m:rPr>
                        <a:rPr lang="en-US" altLang="zh-CN" sz="2000">
                          <a:latin typeface="Cambria Math" panose="02040503050406030204" pitchFamily="18" charset="0"/>
                        </a:rPr>
                        <m:t>sno</m:t>
                      </m:r>
                      <m:r>
                        <a:rPr lang="en-US" altLang="zh-CN" sz="2000">
                          <a:latin typeface="Cambria Math" panose="02040503050406030204" pitchFamily="18" charset="0"/>
                        </a:rPr>
                        <m:t> </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SC</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a:latin typeface="Cambria Math" panose="02040503050406030204" pitchFamily="18" charset="0"/>
                        </a:rPr>
                        <m:t>cno</m:t>
                      </m:r>
                      <m:r>
                        <a:rPr lang="en-US" altLang="zh-CN" sz="2000">
                          <a:latin typeface="Cambria Math" panose="02040503050406030204" pitchFamily="18" charset="0"/>
                        </a:rPr>
                        <m:t>  </m:t>
                      </m:r>
                      <m:r>
                        <m:rPr>
                          <m:sty m:val="p"/>
                        </m:rPr>
                        <a:rPr lang="en-US" altLang="zh-CN" sz="2000">
                          <a:latin typeface="Cambria Math" panose="02040503050406030204" pitchFamily="18" charset="0"/>
                        </a:rPr>
                        <m:t>IN</m:t>
                      </m:r>
                      <m:r>
                        <a:rPr lang="en-US" altLang="zh-CN" sz="2000">
                          <a:latin typeface="Cambria Math" panose="02040503050406030204" pitchFamily="18" charset="0"/>
                        </a:rPr>
                        <m:t> </m:t>
                      </m:r>
                    </m:oMath>
                  </m:oMathPara>
                </a14:m>
                <a:endParaRPr lang="zh-CN" altLang="zh-CN" sz="2000" dirty="0"/>
              </a:p>
              <a:p>
                <a:pPr marL="0" indent="0">
                  <a:buNone/>
                </a:pPr>
                <a14:m>
                  <m:oMathPara xmlns:m="http://schemas.openxmlformats.org/officeDocument/2006/math">
                    <m:oMathParaPr>
                      <m:jc m:val="centerGroup"/>
                    </m:oMathParaPr>
                    <m:oMath xmlns:m="http://schemas.openxmlformats.org/officeDocument/2006/math">
                      <m:r>
                        <a:rPr lang="en-US" altLang="zh-CN" sz="2000">
                          <a:latin typeface="Cambria Math" panose="02040503050406030204" pitchFamily="18" charset="0"/>
                        </a:rPr>
                        <m:t>(</m:t>
                      </m:r>
                      <m:r>
                        <m:rPr>
                          <m:sty m:val="p"/>
                        </m:rPr>
                        <a:rPr lang="en-US" altLang="zh-CN" sz="2000">
                          <a:latin typeface="Cambria Math" panose="02040503050406030204" pitchFamily="18" charset="0"/>
                        </a:rPr>
                        <m:t>SELECT</m:t>
                      </m:r>
                      <m:r>
                        <a:rPr lang="en-US" altLang="zh-CN" sz="2000">
                          <a:latin typeface="Cambria Math" panose="02040503050406030204" pitchFamily="18" charset="0"/>
                        </a:rPr>
                        <m:t> </m:t>
                      </m:r>
                      <m:r>
                        <m:rPr>
                          <m:sty m:val="p"/>
                        </m:rPr>
                        <a:rPr lang="en-US" altLang="zh-CN" sz="2000">
                          <a:latin typeface="Cambria Math" panose="02040503050406030204" pitchFamily="18" charset="0"/>
                        </a:rPr>
                        <m:t>cno</m:t>
                      </m:r>
                      <m:r>
                        <a:rPr lang="en-US" altLang="zh-CN" sz="2000">
                          <a:latin typeface="Cambria Math" panose="02040503050406030204" pitchFamily="18" charset="0"/>
                        </a:rPr>
                        <m:t> </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C</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a:latin typeface="Cambria Math" panose="02040503050406030204" pitchFamily="18" charset="0"/>
                        </a:rPr>
                        <m:t>cname</m:t>
                      </m:r>
                      <m:sSup>
                        <m:sSupPr>
                          <m:ctrlPr>
                            <a:rPr lang="zh-CN" altLang="zh-CN" sz="2000" i="1">
                              <a:latin typeface="Cambria Math" panose="02040503050406030204" pitchFamily="18" charset="0"/>
                            </a:rPr>
                          </m:ctrlPr>
                        </m:sSupPr>
                        <m:e>
                          <m:r>
                            <a:rPr lang="en-US" altLang="zh-CN" sz="2000">
                              <a:latin typeface="Cambria Math" panose="02040503050406030204" pitchFamily="18" charset="0"/>
                            </a:rPr>
                            <m:t>=</m:t>
                          </m:r>
                        </m:e>
                        <m:sup>
                          <m:r>
                            <a:rPr lang="en-US" altLang="zh-CN" sz="2000" i="1">
                              <a:latin typeface="Cambria Math" panose="02040503050406030204" pitchFamily="18" charset="0"/>
                            </a:rPr>
                            <m:t>′</m:t>
                          </m:r>
                        </m:sup>
                      </m:sSup>
                      <m:r>
                        <m:rPr>
                          <m:sty m:val="p"/>
                        </m:rPr>
                        <a:rPr lang="en-US" altLang="zh-CN" sz="2000">
                          <a:latin typeface="Cambria Math" panose="02040503050406030204" pitchFamily="18" charset="0"/>
                        </a:rPr>
                        <m:t>C</m:t>
                      </m:r>
                      <m:r>
                        <a:rPr lang="zh-CN" altLang="zh-CN" sz="2000">
                          <a:latin typeface="Cambria Math" panose="02040503050406030204" pitchFamily="18" charset="0"/>
                        </a:rPr>
                        <m:t>语言</m:t>
                      </m:r>
                      <m:r>
                        <a:rPr lang="en-US" altLang="zh-CN" sz="2000" i="1">
                          <a:latin typeface="Cambria Math" panose="02040503050406030204" pitchFamily="18" charset="0"/>
                        </a:rPr>
                        <m:t>′</m:t>
                      </m:r>
                      <m:r>
                        <a:rPr lang="en-US" altLang="zh-CN" sz="2000">
                          <a:latin typeface="Cambria Math" panose="02040503050406030204" pitchFamily="18" charset="0"/>
                        </a:rPr>
                        <m:t>)</m:t>
                      </m:r>
                    </m:oMath>
                  </m:oMathPara>
                </a14:m>
                <a:endParaRPr lang="zh-CN" altLang="zh-CN" sz="2000" dirty="0"/>
              </a:p>
              <a:p>
                <a:endParaRPr lang="zh-CN" altLang="en-US" sz="20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963" t="-1236" r="-2444"/>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7595050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lvl="0">
                  <a:buFont typeface="Wingdings" panose="05000000000000000000" pitchFamily="2" charset="2"/>
                  <a:buChar char="Ø"/>
                </a:pPr>
                <a:r>
                  <a:rPr lang="zh-CN" altLang="zh-CN" sz="2000" dirty="0"/>
                  <a:t>最后在学生表</a:t>
                </a:r>
                <a:r>
                  <a:rPr lang="en-US" altLang="zh-CN" sz="2000" dirty="0"/>
                  <a:t>S</a:t>
                </a:r>
                <a:r>
                  <a:rPr lang="zh-CN" altLang="zh-CN" sz="2000" dirty="0"/>
                  <a:t>中查询出满足条件的学号及姓名</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SELECT</m:t>
                      </m:r>
                      <m:r>
                        <a:rPr lang="en-US" altLang="zh-CN" sz="2000">
                          <a:latin typeface="Cambria Math"/>
                        </a:rPr>
                        <m:t> </m:t>
                      </m:r>
                      <m:r>
                        <m:rPr>
                          <m:sty m:val="p"/>
                        </m:rPr>
                        <a:rPr lang="en-US" altLang="zh-CN" sz="2000">
                          <a:latin typeface="Cambria Math"/>
                        </a:rPr>
                        <m:t>sno</m:t>
                      </m:r>
                      <m:r>
                        <a:rPr lang="en-US" altLang="zh-CN" sz="2000">
                          <a:latin typeface="Cambria Math"/>
                        </a:rPr>
                        <m:t>,</m:t>
                      </m:r>
                      <m:r>
                        <m:rPr>
                          <m:sty m:val="p"/>
                        </m:rPr>
                        <a:rPr lang="en-US" altLang="zh-CN" sz="2000">
                          <a:latin typeface="Cambria Math"/>
                        </a:rPr>
                        <m:t>sname</m:t>
                      </m:r>
                      <m:r>
                        <a:rPr lang="en-US" altLang="zh-CN" sz="2000">
                          <a:latin typeface="Cambria Math"/>
                        </a:rPr>
                        <m:t> </m:t>
                      </m:r>
                      <m:r>
                        <m:rPr>
                          <m:sty m:val="p"/>
                        </m:rPr>
                        <a:rPr lang="en-US" altLang="zh-CN" sz="2000">
                          <a:latin typeface="Cambria Math"/>
                        </a:rPr>
                        <m:t>FROM</m:t>
                      </m:r>
                      <m:r>
                        <a:rPr lang="en-US" altLang="zh-CN" sz="2000">
                          <a:latin typeface="Cambria Math"/>
                        </a:rPr>
                        <m:t> </m:t>
                      </m:r>
                      <m:r>
                        <m:rPr>
                          <m:sty m:val="p"/>
                        </m:rPr>
                        <a:rPr lang="en-US" altLang="zh-CN" sz="2000">
                          <a:latin typeface="Cambria Math"/>
                        </a:rPr>
                        <m:t>S</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sno</m:t>
                      </m:r>
                      <m:r>
                        <a:rPr lang="en-US" altLang="zh-CN" sz="2000">
                          <a:latin typeface="Cambria Math"/>
                        </a:rPr>
                        <m:t> </m:t>
                      </m:r>
                      <m:r>
                        <m:rPr>
                          <m:sty m:val="p"/>
                        </m:rPr>
                        <a:rPr lang="en-US" altLang="zh-CN" sz="2000">
                          <a:latin typeface="Cambria Math"/>
                        </a:rPr>
                        <m:t>IN</m:t>
                      </m:r>
                    </m:oMath>
                  </m:oMathPara>
                </a14:m>
                <a:endParaRPr lang="zh-CN" altLang="zh-CN" sz="2000" dirty="0"/>
              </a:p>
              <a:p>
                <a:pPr marL="0" indent="0">
                  <a:buNone/>
                </a:pPr>
                <a14:m>
                  <m:oMathPara xmlns:m="http://schemas.openxmlformats.org/officeDocument/2006/math">
                    <m:oMathParaPr>
                      <m:jc m:val="centerGroup"/>
                    </m:oMathParaPr>
                    <m:oMath xmlns:m="http://schemas.openxmlformats.org/officeDocument/2006/math">
                      <m:r>
                        <a:rPr lang="en-US" altLang="zh-CN" sz="2000">
                          <a:latin typeface="Cambria Math"/>
                        </a:rPr>
                        <m:t>(</m:t>
                      </m:r>
                      <m:r>
                        <m:rPr>
                          <m:sty m:val="p"/>
                        </m:rPr>
                        <a:rPr lang="en-US" altLang="zh-CN" sz="2000">
                          <a:latin typeface="Cambria Math"/>
                        </a:rPr>
                        <m:t>SELECT</m:t>
                      </m:r>
                      <m:r>
                        <a:rPr lang="en-US" altLang="zh-CN" sz="2000">
                          <a:latin typeface="Cambria Math"/>
                        </a:rPr>
                        <m:t> </m:t>
                      </m:r>
                      <m:r>
                        <m:rPr>
                          <m:sty m:val="p"/>
                        </m:rPr>
                        <a:rPr lang="en-US" altLang="zh-CN" sz="2000">
                          <a:latin typeface="Cambria Math"/>
                        </a:rPr>
                        <m:t>sno</m:t>
                      </m:r>
                      <m:r>
                        <a:rPr lang="en-US" altLang="zh-CN" sz="2000">
                          <a:latin typeface="Cambria Math"/>
                        </a:rPr>
                        <m:t> </m:t>
                      </m:r>
                      <m:r>
                        <m:rPr>
                          <m:sty m:val="p"/>
                        </m:rPr>
                        <a:rPr lang="en-US" altLang="zh-CN" sz="2000">
                          <a:latin typeface="Cambria Math"/>
                        </a:rPr>
                        <m:t>FROM</m:t>
                      </m:r>
                      <m:r>
                        <a:rPr lang="en-US" altLang="zh-CN" sz="2000">
                          <a:latin typeface="Cambria Math"/>
                        </a:rPr>
                        <m:t> </m:t>
                      </m:r>
                      <m:r>
                        <m:rPr>
                          <m:sty m:val="p"/>
                        </m:rPr>
                        <a:rPr lang="en-US" altLang="zh-CN" sz="2000">
                          <a:latin typeface="Cambria Math"/>
                        </a:rPr>
                        <m:t>SC</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cno</m:t>
                      </m:r>
                      <m:r>
                        <a:rPr lang="en-US" altLang="zh-CN" sz="2000">
                          <a:latin typeface="Cambria Math"/>
                        </a:rPr>
                        <m:t> </m:t>
                      </m:r>
                      <m:r>
                        <m:rPr>
                          <m:sty m:val="p"/>
                        </m:rPr>
                        <a:rPr lang="en-US" altLang="zh-CN" sz="2000">
                          <a:latin typeface="Cambria Math"/>
                        </a:rPr>
                        <m:t>IN</m:t>
                      </m:r>
                      <m:r>
                        <a:rPr lang="en-US" altLang="zh-CN" sz="2000">
                          <a:latin typeface="Cambria Math"/>
                        </a:rPr>
                        <m:t> </m:t>
                      </m:r>
                    </m:oMath>
                  </m:oMathPara>
                </a14:m>
                <a:endParaRPr lang="zh-CN" altLang="zh-CN" sz="2000" dirty="0"/>
              </a:p>
              <a:p>
                <a:pPr marL="0" indent="0">
                  <a:buNone/>
                </a:pPr>
                <a14:m>
                  <m:oMathPara xmlns:m="http://schemas.openxmlformats.org/officeDocument/2006/math">
                    <m:oMathParaPr>
                      <m:jc m:val="centerGroup"/>
                    </m:oMathParaPr>
                    <m:oMath xmlns:m="http://schemas.openxmlformats.org/officeDocument/2006/math">
                      <m:r>
                        <a:rPr lang="en-US" altLang="zh-CN" sz="2000">
                          <a:latin typeface="Cambria Math"/>
                        </a:rPr>
                        <m:t>(</m:t>
                      </m:r>
                      <m:r>
                        <m:rPr>
                          <m:sty m:val="p"/>
                        </m:rPr>
                        <a:rPr lang="en-US" altLang="zh-CN" sz="2000">
                          <a:latin typeface="Cambria Math"/>
                        </a:rPr>
                        <m:t>SELECT</m:t>
                      </m:r>
                      <m:r>
                        <a:rPr lang="en-US" altLang="zh-CN" sz="2000">
                          <a:latin typeface="Cambria Math"/>
                        </a:rPr>
                        <m:t> </m:t>
                      </m:r>
                      <m:r>
                        <m:rPr>
                          <m:sty m:val="p"/>
                        </m:rPr>
                        <a:rPr lang="en-US" altLang="zh-CN" sz="2000">
                          <a:latin typeface="Cambria Math"/>
                        </a:rPr>
                        <m:t>cno</m:t>
                      </m:r>
                      <m:r>
                        <a:rPr lang="en-US" altLang="zh-CN" sz="2000">
                          <a:latin typeface="Cambria Math"/>
                        </a:rPr>
                        <m:t> </m:t>
                      </m:r>
                      <m:r>
                        <m:rPr>
                          <m:sty m:val="p"/>
                        </m:rPr>
                        <a:rPr lang="en-US" altLang="zh-CN" sz="2000">
                          <a:latin typeface="Cambria Math"/>
                        </a:rPr>
                        <m:t>FROM</m:t>
                      </m:r>
                      <m:r>
                        <a:rPr lang="en-US" altLang="zh-CN" sz="2000">
                          <a:latin typeface="Cambria Math"/>
                        </a:rPr>
                        <m:t> </m:t>
                      </m:r>
                      <m:r>
                        <m:rPr>
                          <m:sty m:val="p"/>
                        </m:rPr>
                        <a:rPr lang="en-US" altLang="zh-CN" sz="2000">
                          <a:latin typeface="Cambria Math"/>
                        </a:rPr>
                        <m:t>C</m:t>
                      </m:r>
                      <m:r>
                        <a:rPr lang="en-US" altLang="zh-CN" sz="2000">
                          <a:latin typeface="Cambria Math"/>
                        </a:rPr>
                        <m:t> </m:t>
                      </m:r>
                      <m:r>
                        <m:rPr>
                          <m:sty m:val="p"/>
                        </m:rPr>
                        <a:rPr lang="en-US" altLang="zh-CN" sz="2000">
                          <a:latin typeface="Cambria Math"/>
                        </a:rPr>
                        <m:t>WHERE</m:t>
                      </m:r>
                      <m:r>
                        <a:rPr lang="en-US" altLang="zh-CN" sz="2000">
                          <a:latin typeface="Cambria Math"/>
                        </a:rPr>
                        <m:t> </m:t>
                      </m:r>
                      <m:r>
                        <m:rPr>
                          <m:sty m:val="p"/>
                        </m:rPr>
                        <a:rPr lang="en-US" altLang="zh-CN" sz="2000">
                          <a:latin typeface="Cambria Math"/>
                        </a:rPr>
                        <m:t>cname</m:t>
                      </m:r>
                      <m:sSup>
                        <m:sSupPr>
                          <m:ctrlPr>
                            <a:rPr lang="zh-CN" altLang="zh-CN" sz="2000" i="1">
                              <a:latin typeface="Cambria Math" panose="02040503050406030204" pitchFamily="18" charset="0"/>
                            </a:rPr>
                          </m:ctrlPr>
                        </m:sSupPr>
                        <m:e>
                          <m:r>
                            <a:rPr lang="en-US" altLang="zh-CN" sz="2000">
                              <a:latin typeface="Cambria Math"/>
                            </a:rPr>
                            <m:t>=</m:t>
                          </m:r>
                        </m:e>
                        <m:sup>
                          <m:r>
                            <a:rPr lang="en-US" altLang="zh-CN" sz="2000" i="1">
                              <a:latin typeface="Cambria Math"/>
                            </a:rPr>
                            <m:t>′</m:t>
                          </m:r>
                        </m:sup>
                      </m:sSup>
                      <m:r>
                        <m:rPr>
                          <m:sty m:val="p"/>
                        </m:rPr>
                        <a:rPr lang="en-US" altLang="zh-CN" sz="2000">
                          <a:latin typeface="Cambria Math"/>
                        </a:rPr>
                        <m:t>C</m:t>
                      </m:r>
                      <m:r>
                        <a:rPr lang="zh-CN" altLang="zh-CN" sz="2000">
                          <a:latin typeface="Cambria Math"/>
                        </a:rPr>
                        <m:t>语言</m:t>
                      </m:r>
                      <m:r>
                        <a:rPr lang="en-US" altLang="zh-CN" sz="2000" i="1">
                          <a:latin typeface="Cambria Math"/>
                        </a:rPr>
                        <m:t>′</m:t>
                      </m:r>
                      <m:r>
                        <a:rPr lang="en-US" altLang="zh-CN" sz="2000">
                          <a:latin typeface="Cambria Math"/>
                        </a:rPr>
                        <m:t>))</m:t>
                      </m:r>
                    </m:oMath>
                  </m:oMathPara>
                </a14:m>
                <a:endParaRPr lang="en-US" altLang="zh-CN" sz="2000" dirty="0"/>
              </a:p>
              <a:p>
                <a:r>
                  <a:rPr lang="zh-CN" altLang="zh-CN" sz="2000" dirty="0"/>
                  <a:t>对于本题可以用连接查询实现：</a:t>
                </a:r>
              </a:p>
              <a:p>
                <a:pPr marL="0" indent="0" algn="ctr">
                  <a:buNone/>
                </a:pPr>
                <a:r>
                  <a:rPr lang="en-US" altLang="zh-CN" sz="2000" dirty="0">
                    <a:latin typeface="Times New Roman" panose="02020603050405020304" pitchFamily="18" charset="0"/>
                    <a:cs typeface="Times New Roman" panose="02020603050405020304" pitchFamily="18" charset="0"/>
                  </a:rPr>
                  <a:t>SELECT </a:t>
                </a:r>
                <a:r>
                  <a:rPr lang="en-US" altLang="zh-CN" sz="2000" dirty="0" err="1">
                    <a:latin typeface="Times New Roman" panose="02020603050405020304" pitchFamily="18" charset="0"/>
                    <a:cs typeface="Times New Roman" panose="02020603050405020304" pitchFamily="18" charset="0"/>
                  </a:rPr>
                  <a:t>sno,sname</a:t>
                </a:r>
                <a:r>
                  <a:rPr lang="en-US" altLang="zh-CN" sz="2000" dirty="0">
                    <a:latin typeface="Times New Roman" panose="02020603050405020304" pitchFamily="18" charset="0"/>
                    <a:cs typeface="Times New Roman" panose="02020603050405020304" pitchFamily="18" charset="0"/>
                  </a:rPr>
                  <a:t> FROM S,SC,C </a:t>
                </a:r>
                <a:endParaRPr lang="zh-CN" altLang="zh-CN" sz="2000" dirty="0">
                  <a:latin typeface="Times New Roman" panose="02020603050405020304" pitchFamily="18" charset="0"/>
                  <a:cs typeface="Times New Roman" panose="02020603050405020304" pitchFamily="18" charset="0"/>
                </a:endParaRPr>
              </a:p>
              <a:p>
                <a:pPr marL="0" indent="0" algn="ctr">
                  <a:buNone/>
                </a:pPr>
                <a:r>
                  <a:rPr lang="en-US" altLang="zh-CN" sz="2000" dirty="0">
                    <a:latin typeface="Times New Roman" panose="02020603050405020304" pitchFamily="18" charset="0"/>
                    <a:cs typeface="Times New Roman" panose="02020603050405020304" pitchFamily="18" charset="0"/>
                  </a:rPr>
                  <a:t>WHERE </a:t>
                </a:r>
                <a:r>
                  <a:rPr lang="en-US" altLang="zh-CN" sz="2000" dirty="0" err="1">
                    <a:latin typeface="Times New Roman" panose="02020603050405020304" pitchFamily="18" charset="0"/>
                    <a:cs typeface="Times New Roman" panose="02020603050405020304" pitchFamily="18" charset="0"/>
                  </a:rPr>
                  <a:t>S.sno</a:t>
                </a:r>
                <a:r>
                  <a:rPr lang="en-US" altLang="zh-CN" sz="2000" dirty="0">
                    <a:latin typeface="Times New Roman" panose="02020603050405020304" pitchFamily="18" charset="0"/>
                    <a:cs typeface="Times New Roman" panose="02020603050405020304" pitchFamily="18" charset="0"/>
                  </a:rPr>
                  <a:t>=</a:t>
                </a:r>
                <a:r>
                  <a:rPr lang="en-US" altLang="zh-CN" sz="2000" dirty="0" err="1">
                    <a:latin typeface="Times New Roman" panose="02020603050405020304" pitchFamily="18" charset="0"/>
                    <a:cs typeface="Times New Roman" panose="02020603050405020304" pitchFamily="18" charset="0"/>
                  </a:rPr>
                  <a:t>SC.sno</a:t>
                </a:r>
                <a:r>
                  <a:rPr lang="en-US" altLang="zh-CN" sz="2000" dirty="0">
                    <a:latin typeface="Times New Roman" panose="02020603050405020304" pitchFamily="18" charset="0"/>
                    <a:cs typeface="Times New Roman" panose="02020603050405020304" pitchFamily="18" charset="0"/>
                  </a:rPr>
                  <a:t> AND </a:t>
                </a:r>
                <a:r>
                  <a:rPr lang="en-US" altLang="zh-CN" sz="2000" dirty="0" err="1">
                    <a:latin typeface="Times New Roman" panose="02020603050405020304" pitchFamily="18" charset="0"/>
                    <a:cs typeface="Times New Roman" panose="02020603050405020304" pitchFamily="18" charset="0"/>
                  </a:rPr>
                  <a:t>SC.cno</a:t>
                </a:r>
                <a:r>
                  <a:rPr lang="en-US" altLang="zh-CN" sz="2000" dirty="0">
                    <a:latin typeface="Times New Roman" panose="02020603050405020304" pitchFamily="18" charset="0"/>
                    <a:cs typeface="Times New Roman" panose="02020603050405020304" pitchFamily="18" charset="0"/>
                  </a:rPr>
                  <a:t>=</a:t>
                </a:r>
                <a:r>
                  <a:rPr lang="en-US" altLang="zh-CN" sz="2000" dirty="0" err="1">
                    <a:latin typeface="Times New Roman" panose="02020603050405020304" pitchFamily="18" charset="0"/>
                    <a:cs typeface="Times New Roman" panose="02020603050405020304" pitchFamily="18" charset="0"/>
                  </a:rPr>
                  <a:t>C.cno</a:t>
                </a:r>
                <a:r>
                  <a:rPr lang="en-US" altLang="zh-CN" sz="2000" dirty="0">
                    <a:latin typeface="Times New Roman" panose="02020603050405020304" pitchFamily="18" charset="0"/>
                    <a:cs typeface="Times New Roman" panose="02020603050405020304" pitchFamily="18" charset="0"/>
                  </a:rPr>
                  <a:t> AND </a:t>
                </a:r>
                <a:r>
                  <a:rPr lang="en-US" altLang="zh-CN" sz="2000" dirty="0" err="1">
                    <a:latin typeface="Times New Roman" panose="02020603050405020304" pitchFamily="18" charset="0"/>
                    <a:cs typeface="Times New Roman" panose="02020603050405020304" pitchFamily="18" charset="0"/>
                  </a:rPr>
                  <a:t>C.cname</a:t>
                </a:r>
                <a:r>
                  <a:rPr lang="en-US" altLang="zh-CN" sz="2000" dirty="0">
                    <a:latin typeface="Times New Roman" panose="02020603050405020304" pitchFamily="18" charset="0"/>
                    <a:cs typeface="Times New Roman" panose="02020603050405020304" pitchFamily="18" charset="0"/>
                  </a:rPr>
                  <a:t>=’C</a:t>
                </a:r>
                <a:r>
                  <a:rPr lang="zh-CN" altLang="zh-CN" sz="2000" dirty="0">
                    <a:latin typeface="Times New Roman" panose="02020603050405020304" pitchFamily="18" charset="0"/>
                    <a:cs typeface="Times New Roman" panose="02020603050405020304" pitchFamily="18" charset="0"/>
                  </a:rPr>
                  <a:t>语言</a:t>
                </a:r>
                <a:r>
                  <a:rPr lang="en-US" altLang="zh-CN" sz="2000" dirty="0">
                    <a:latin typeface="Times New Roman" panose="02020603050405020304" pitchFamily="18" charset="0"/>
                    <a:cs typeface="Times New Roman" panose="02020603050405020304" pitchFamily="18" charset="0"/>
                  </a:rPr>
                  <a:t>’</a:t>
                </a:r>
                <a:endParaRPr lang="zh-CN" altLang="zh-CN" sz="2000" dirty="0">
                  <a:latin typeface="Times New Roman" panose="02020603050405020304" pitchFamily="18" charset="0"/>
                  <a:cs typeface="Times New Roman" panose="02020603050405020304" pitchFamily="18" charset="0"/>
                </a:endParaRPr>
              </a:p>
              <a:p>
                <a:pPr marL="0" indent="0">
                  <a:buNone/>
                </a:pPr>
                <a:endParaRPr lang="zh-CN" altLang="zh-CN" sz="20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593" t="-742"/>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12624520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2400" dirty="0"/>
                  <a:t>【例</a:t>
                </a:r>
                <a:r>
                  <a:rPr lang="en-US" altLang="zh-CN" sz="2400" dirty="0"/>
                  <a:t>6.40</a:t>
                </a:r>
                <a:r>
                  <a:rPr lang="zh-CN" altLang="zh-CN" sz="2400" dirty="0"/>
                  <a:t>】 查询与“王珊珊”在同一个专业学习的学生的详细信息。</a:t>
                </a:r>
              </a:p>
              <a:p>
                <a:r>
                  <a:rPr lang="en-US" altLang="zh-CN" sz="2000" dirty="0"/>
                  <a:t>     </a:t>
                </a:r>
                <a:r>
                  <a:rPr lang="zh-CN" altLang="zh-CN" sz="2000" dirty="0"/>
                  <a:t>对于此题首先应该是先确定王珊珊所在的专业名称，然后再构造嵌套查询语句查询其他也在同一个专业的学生。</a:t>
                </a:r>
                <a:r>
                  <a:rPr lang="zh-CN" altLang="zh-CN" sz="2000" dirty="0">
                    <a:solidFill>
                      <a:srgbClr val="FF0000"/>
                    </a:solidFill>
                  </a:rPr>
                  <a:t>分两步：</a:t>
                </a:r>
                <a:endParaRPr lang="en-US" altLang="zh-CN" sz="2000" dirty="0">
                  <a:solidFill>
                    <a:srgbClr val="FF0000"/>
                  </a:solidFill>
                </a:endParaRPr>
              </a:p>
              <a:p>
                <a:pPr marL="0" indent="0">
                  <a:buNone/>
                </a:pPr>
                <a:r>
                  <a:rPr lang="en-US" altLang="zh-CN" sz="2000" dirty="0"/>
                  <a:t>    </a:t>
                </a:r>
                <a:r>
                  <a:rPr lang="zh-CN" altLang="zh-CN" sz="2000" dirty="0"/>
                  <a:t>（</a:t>
                </a:r>
                <a:r>
                  <a:rPr lang="en-US" altLang="zh-CN" sz="2000" dirty="0"/>
                  <a:t>1</a:t>
                </a:r>
                <a:r>
                  <a:rPr lang="zh-CN" altLang="zh-CN" sz="2000" dirty="0"/>
                  <a:t>）</a:t>
                </a:r>
                <a14:m>
                  <m:oMath xmlns:m="http://schemas.openxmlformats.org/officeDocument/2006/math">
                    <m:r>
                      <m:rPr>
                        <m:sty m:val="p"/>
                      </m:rPr>
                      <a:rPr lang="en-US" altLang="zh-CN" sz="2000">
                        <a:latin typeface="Cambria Math" panose="02040503050406030204" pitchFamily="18" charset="0"/>
                      </a:rPr>
                      <m:t>SELECT</m:t>
                    </m:r>
                    <m:r>
                      <a:rPr lang="en-US" altLang="zh-CN" sz="2000">
                        <a:latin typeface="Cambria Math" panose="02040503050406030204" pitchFamily="18" charset="0"/>
                      </a:rPr>
                      <m:t> </m:t>
                    </m:r>
                    <m:r>
                      <m:rPr>
                        <m:sty m:val="p"/>
                      </m:rPr>
                      <a:rPr lang="en-US" altLang="zh-CN" sz="2000">
                        <a:latin typeface="Cambria Math" panose="02040503050406030204" pitchFamily="18" charset="0"/>
                      </a:rPr>
                      <m:t>specialty</m:t>
                    </m:r>
                    <m:r>
                      <a:rPr lang="en-US" altLang="zh-CN" sz="2000">
                        <a:latin typeface="Cambria Math" panose="02040503050406030204" pitchFamily="18" charset="0"/>
                      </a:rPr>
                      <m:t> </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S</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a:latin typeface="Cambria Math" panose="02040503050406030204" pitchFamily="18" charset="0"/>
                      </a:rPr>
                      <m:t>sname</m:t>
                    </m:r>
                    <m:sSup>
                      <m:sSupPr>
                        <m:ctrlPr>
                          <a:rPr lang="zh-CN" altLang="zh-CN" sz="2000" i="1">
                            <a:latin typeface="Cambria Math" panose="02040503050406030204" pitchFamily="18" charset="0"/>
                          </a:rPr>
                        </m:ctrlPr>
                      </m:sSupPr>
                      <m:e>
                        <m:r>
                          <a:rPr lang="en-US" altLang="zh-CN" sz="2000">
                            <a:latin typeface="Cambria Math" panose="02040503050406030204" pitchFamily="18" charset="0"/>
                          </a:rPr>
                          <m:t>=</m:t>
                        </m:r>
                      </m:e>
                      <m:sup>
                        <m:r>
                          <a:rPr lang="en-US" altLang="zh-CN" sz="2000" i="1">
                            <a:latin typeface="Cambria Math" panose="02040503050406030204" pitchFamily="18" charset="0"/>
                          </a:rPr>
                          <m:t>′</m:t>
                        </m:r>
                      </m:sup>
                    </m:sSup>
                    <m:r>
                      <a:rPr lang="zh-CN" altLang="zh-CN" sz="2000">
                        <a:latin typeface="Cambria Math" panose="02040503050406030204" pitchFamily="18" charset="0"/>
                      </a:rPr>
                      <m:t>王珊珊</m:t>
                    </m:r>
                    <m:r>
                      <a:rPr lang="en-US" altLang="zh-CN" sz="2000" i="1">
                        <a:latin typeface="Cambria Math" panose="02040503050406030204" pitchFamily="18" charset="0"/>
                      </a:rPr>
                      <m:t>′</m:t>
                    </m:r>
                  </m:oMath>
                </a14:m>
                <a:endParaRPr lang="zh-CN" altLang="zh-CN" sz="2000" dirty="0"/>
              </a:p>
              <a:p>
                <a:pPr marL="0" indent="0">
                  <a:buNone/>
                </a:pPr>
                <a:r>
                  <a:rPr lang="en-US" altLang="zh-CN" sz="2000" dirty="0"/>
                  <a:t>     </a:t>
                </a:r>
                <a:r>
                  <a:rPr lang="zh-CN" altLang="zh-CN" sz="2000" dirty="0"/>
                  <a:t>查询结果为：</a:t>
                </a:r>
              </a:p>
              <a:p>
                <a:pPr marL="0" indent="0">
                  <a:buNone/>
                </a:pPr>
                <a:endParaRPr lang="zh-CN" altLang="zh-CN" sz="2000" dirty="0">
                  <a:solidFill>
                    <a:srgbClr val="FF0000"/>
                  </a:solidFill>
                </a:endParaRP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963" t="-1236" r="-815"/>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pic>
        <p:nvPicPr>
          <p:cNvPr id="102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3725" y="3446462"/>
            <a:ext cx="7165925" cy="846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6" name="矩形 5"/>
              <p:cNvSpPr/>
              <p:nvPr/>
            </p:nvSpPr>
            <p:spPr>
              <a:xfrm>
                <a:off x="971600" y="4018925"/>
                <a:ext cx="7416824" cy="667940"/>
              </a:xfrm>
              <a:prstGeom prst="rect">
                <a:avLst/>
              </a:prstGeom>
            </p:spPr>
            <p:txBody>
              <a:bodyPr wrap="square">
                <a:spAutoFit/>
              </a:bodyPr>
              <a:lstStyle/>
              <a:p>
                <a:pPr algn="l"/>
                <a:r>
                  <a:rPr lang="zh-CN" altLang="zh-CN" dirty="0">
                    <a:solidFill>
                      <a:srgbClr val="000000"/>
                    </a:solidFill>
                  </a:rPr>
                  <a:t>（</a:t>
                </a:r>
                <a:r>
                  <a:rPr lang="en-US" altLang="zh-CN" dirty="0">
                    <a:solidFill>
                      <a:srgbClr val="000000"/>
                    </a:solidFill>
                  </a:rPr>
                  <a:t>2</a:t>
                </a:r>
                <a:r>
                  <a:rPr lang="zh-CN" altLang="zh-CN" dirty="0">
                    <a:solidFill>
                      <a:srgbClr val="000000"/>
                    </a:solidFill>
                  </a:rPr>
                  <a:t>）查找所有在电子信息工程专业的学生的学号，姓名及专业名称。</a:t>
                </a:r>
              </a:p>
              <a:p>
                <a:pPr/>
                <a14:m>
                  <m:oMathPara xmlns:m="http://schemas.openxmlformats.org/officeDocument/2006/math">
                    <m:oMathParaPr>
                      <m:jc m:val="centerGroup"/>
                    </m:oMathParaPr>
                    <m:oMath xmlns:m="http://schemas.openxmlformats.org/officeDocument/2006/math">
                      <m:r>
                        <m:rPr>
                          <m:sty m:val="p"/>
                        </m:rPr>
                        <a:rPr lang="en-US" altLang="zh-CN">
                          <a:solidFill>
                            <a:srgbClr val="000000"/>
                          </a:solidFill>
                          <a:latin typeface="Cambria Math" panose="02040503050406030204" pitchFamily="18" charset="0"/>
                        </a:rPr>
                        <m:t>SELECT</m:t>
                      </m:r>
                      <m:r>
                        <a:rPr lang="en-US" altLang="zh-CN">
                          <a:solidFill>
                            <a:srgbClr val="000000"/>
                          </a:solidFill>
                          <a:latin typeface="Cambria Math" panose="02040503050406030204" pitchFamily="18" charset="0"/>
                        </a:rPr>
                        <m:t> </m:t>
                      </m:r>
                      <m:r>
                        <m:rPr>
                          <m:sty m:val="p"/>
                        </m:rPr>
                        <a:rPr lang="en-US" altLang="zh-CN">
                          <a:solidFill>
                            <a:srgbClr val="000000"/>
                          </a:solidFill>
                          <a:latin typeface="Cambria Math" panose="02040503050406030204" pitchFamily="18" charset="0"/>
                        </a:rPr>
                        <m:t>sno</m:t>
                      </m:r>
                      <m:r>
                        <a:rPr lang="en-US" altLang="zh-CN">
                          <a:solidFill>
                            <a:srgbClr val="000000"/>
                          </a:solidFill>
                          <a:latin typeface="Cambria Math" panose="02040503050406030204" pitchFamily="18" charset="0"/>
                        </a:rPr>
                        <m:t>,</m:t>
                      </m:r>
                      <m:r>
                        <m:rPr>
                          <m:sty m:val="p"/>
                        </m:rPr>
                        <a:rPr lang="en-US" altLang="zh-CN">
                          <a:solidFill>
                            <a:srgbClr val="000000"/>
                          </a:solidFill>
                          <a:latin typeface="Cambria Math" panose="02040503050406030204" pitchFamily="18" charset="0"/>
                        </a:rPr>
                        <m:t>sname</m:t>
                      </m:r>
                      <m:r>
                        <a:rPr lang="en-US" altLang="zh-CN">
                          <a:solidFill>
                            <a:srgbClr val="000000"/>
                          </a:solidFill>
                          <a:latin typeface="Cambria Math" panose="02040503050406030204" pitchFamily="18" charset="0"/>
                        </a:rPr>
                        <m:t>,</m:t>
                      </m:r>
                      <m:r>
                        <m:rPr>
                          <m:sty m:val="p"/>
                        </m:rPr>
                        <a:rPr lang="en-US" altLang="zh-CN">
                          <a:solidFill>
                            <a:srgbClr val="000000"/>
                          </a:solidFill>
                          <a:latin typeface="Cambria Math" panose="02040503050406030204" pitchFamily="18" charset="0"/>
                        </a:rPr>
                        <m:t>specialty</m:t>
                      </m:r>
                      <m:r>
                        <a:rPr lang="en-US" altLang="zh-CN">
                          <a:solidFill>
                            <a:srgbClr val="000000"/>
                          </a:solidFill>
                          <a:latin typeface="Cambria Math" panose="02040503050406030204" pitchFamily="18" charset="0"/>
                        </a:rPr>
                        <m:t> </m:t>
                      </m:r>
                      <m:r>
                        <m:rPr>
                          <m:sty m:val="p"/>
                        </m:rPr>
                        <a:rPr lang="en-US" altLang="zh-CN">
                          <a:solidFill>
                            <a:srgbClr val="000000"/>
                          </a:solidFill>
                          <a:latin typeface="Cambria Math" panose="02040503050406030204" pitchFamily="18" charset="0"/>
                        </a:rPr>
                        <m:t>FROM</m:t>
                      </m:r>
                      <m:r>
                        <a:rPr lang="en-US" altLang="zh-CN">
                          <a:solidFill>
                            <a:srgbClr val="000000"/>
                          </a:solidFill>
                          <a:latin typeface="Cambria Math" panose="02040503050406030204" pitchFamily="18" charset="0"/>
                        </a:rPr>
                        <m:t> </m:t>
                      </m:r>
                      <m:r>
                        <m:rPr>
                          <m:sty m:val="p"/>
                        </m:rPr>
                        <a:rPr lang="en-US" altLang="zh-CN">
                          <a:solidFill>
                            <a:srgbClr val="000000"/>
                          </a:solidFill>
                          <a:latin typeface="Cambria Math" panose="02040503050406030204" pitchFamily="18" charset="0"/>
                        </a:rPr>
                        <m:t>S</m:t>
                      </m:r>
                      <m:r>
                        <a:rPr lang="en-US" altLang="zh-CN">
                          <a:solidFill>
                            <a:srgbClr val="000000"/>
                          </a:solidFill>
                          <a:latin typeface="Cambria Math" panose="02040503050406030204" pitchFamily="18" charset="0"/>
                        </a:rPr>
                        <m:t> </m:t>
                      </m:r>
                      <m:r>
                        <m:rPr>
                          <m:sty m:val="p"/>
                        </m:rPr>
                        <a:rPr lang="en-US" altLang="zh-CN">
                          <a:solidFill>
                            <a:srgbClr val="000000"/>
                          </a:solidFill>
                          <a:latin typeface="Cambria Math" panose="02040503050406030204" pitchFamily="18" charset="0"/>
                        </a:rPr>
                        <m:t>WHERE</m:t>
                      </m:r>
                      <m:r>
                        <a:rPr lang="en-US" altLang="zh-CN">
                          <a:solidFill>
                            <a:srgbClr val="000000"/>
                          </a:solidFill>
                          <a:latin typeface="Cambria Math" panose="02040503050406030204" pitchFamily="18" charset="0"/>
                        </a:rPr>
                        <m:t> </m:t>
                      </m:r>
                      <m:r>
                        <m:rPr>
                          <m:sty m:val="p"/>
                        </m:rPr>
                        <a:rPr lang="en-US" altLang="zh-CN">
                          <a:solidFill>
                            <a:srgbClr val="000000"/>
                          </a:solidFill>
                          <a:latin typeface="Cambria Math" panose="02040503050406030204" pitchFamily="18" charset="0"/>
                        </a:rPr>
                        <m:t>specialty</m:t>
                      </m:r>
                      <m:sSup>
                        <m:sSupPr>
                          <m:ctrlPr>
                            <a:rPr lang="zh-CN" altLang="zh-CN" i="1">
                              <a:solidFill>
                                <a:srgbClr val="000000"/>
                              </a:solidFill>
                              <a:latin typeface="Cambria Math" panose="02040503050406030204" pitchFamily="18" charset="0"/>
                            </a:rPr>
                          </m:ctrlPr>
                        </m:sSupPr>
                        <m:e>
                          <m:r>
                            <a:rPr lang="en-US" altLang="zh-CN">
                              <a:solidFill>
                                <a:srgbClr val="000000"/>
                              </a:solidFill>
                              <a:latin typeface="Cambria Math" panose="02040503050406030204" pitchFamily="18" charset="0"/>
                            </a:rPr>
                            <m:t>=</m:t>
                          </m:r>
                        </m:e>
                        <m:sup>
                          <m:r>
                            <a:rPr lang="en-US" altLang="zh-CN" i="1">
                              <a:solidFill>
                                <a:srgbClr val="000000"/>
                              </a:solidFill>
                              <a:latin typeface="Cambria Math" panose="02040503050406030204" pitchFamily="18" charset="0"/>
                            </a:rPr>
                            <m:t>′</m:t>
                          </m:r>
                        </m:sup>
                      </m:sSup>
                      <m:r>
                        <a:rPr lang="zh-CN" altLang="zh-CN">
                          <a:solidFill>
                            <a:srgbClr val="000000"/>
                          </a:solidFill>
                          <a:latin typeface="Cambria Math" panose="02040503050406030204" pitchFamily="18" charset="0"/>
                        </a:rPr>
                        <m:t>电子信息工程</m:t>
                      </m:r>
                      <m:r>
                        <a:rPr lang="en-US" altLang="zh-CN" i="1">
                          <a:solidFill>
                            <a:srgbClr val="000000"/>
                          </a:solidFill>
                          <a:latin typeface="Cambria Math" panose="02040503050406030204" pitchFamily="18" charset="0"/>
                        </a:rPr>
                        <m:t>′</m:t>
                      </m:r>
                    </m:oMath>
                  </m:oMathPara>
                </a14:m>
                <a:endParaRPr lang="zh-CN" altLang="zh-CN" dirty="0">
                  <a:solidFill>
                    <a:srgbClr val="000000"/>
                  </a:solidFill>
                </a:endParaRPr>
              </a:p>
            </p:txBody>
          </p:sp>
        </mc:Choice>
        <mc:Fallback xmlns="">
          <p:sp>
            <p:nvSpPr>
              <p:cNvPr id="6" name="矩形 5"/>
              <p:cNvSpPr>
                <a:spLocks noRot="1" noChangeAspect="1" noMove="1" noResize="1" noEditPoints="1" noAdjustHandles="1" noChangeArrowheads="1" noChangeShapeType="1" noTextEdit="1"/>
              </p:cNvSpPr>
              <p:nvPr/>
            </p:nvSpPr>
            <p:spPr>
              <a:xfrm>
                <a:off x="971600" y="4018925"/>
                <a:ext cx="7416824" cy="667940"/>
              </a:xfrm>
              <a:prstGeom prst="rect">
                <a:avLst/>
              </a:prstGeom>
              <a:blipFill rotWithShape="1">
                <a:blip r:embed="rId4"/>
                <a:stretch>
                  <a:fillRect l="-657" t="-6364" b="-727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827584" y="5013176"/>
                <a:ext cx="7776864" cy="923330"/>
              </a:xfrm>
              <a:prstGeom prst="rect">
                <a:avLst/>
              </a:prstGeom>
            </p:spPr>
            <p:txBody>
              <a:bodyPr wrap="square">
                <a:spAutoFit/>
              </a:bodyPr>
              <a:lstStyle/>
              <a:p>
                <a:pPr algn="l"/>
                <a:r>
                  <a:rPr lang="zh-CN" altLang="zh-CN" dirty="0">
                    <a:solidFill>
                      <a:srgbClr val="000000"/>
                    </a:solidFill>
                  </a:rPr>
                  <a:t>将第一步的查询嵌入到第二步查询的条件中，构造嵌套查询语句如下：</a:t>
                </a:r>
              </a:p>
              <a:p>
                <a:pPr algn="l"/>
                <a14:m>
                  <m:oMath xmlns:m="http://schemas.openxmlformats.org/officeDocument/2006/math">
                    <m:r>
                      <m:rPr>
                        <m:sty m:val="p"/>
                      </m:rPr>
                      <a:rPr lang="en-US" altLang="zh-CN">
                        <a:solidFill>
                          <a:srgbClr val="000000"/>
                        </a:solidFill>
                        <a:latin typeface="Cambria Math" panose="02040503050406030204" pitchFamily="18" charset="0"/>
                      </a:rPr>
                      <m:t>SELECT</m:t>
                    </m:r>
                    <m:r>
                      <a:rPr lang="en-US" altLang="zh-CN">
                        <a:solidFill>
                          <a:srgbClr val="000000"/>
                        </a:solidFill>
                        <a:latin typeface="Cambria Math" panose="02040503050406030204" pitchFamily="18" charset="0"/>
                      </a:rPr>
                      <m:t> </m:t>
                    </m:r>
                    <m:r>
                      <m:rPr>
                        <m:sty m:val="p"/>
                      </m:rPr>
                      <a:rPr lang="en-US" altLang="zh-CN">
                        <a:solidFill>
                          <a:srgbClr val="000000"/>
                        </a:solidFill>
                        <a:latin typeface="Cambria Math" panose="02040503050406030204" pitchFamily="18" charset="0"/>
                      </a:rPr>
                      <m:t>sno</m:t>
                    </m:r>
                    <m:r>
                      <a:rPr lang="en-US" altLang="zh-CN">
                        <a:solidFill>
                          <a:srgbClr val="000000"/>
                        </a:solidFill>
                        <a:latin typeface="Cambria Math" panose="02040503050406030204" pitchFamily="18" charset="0"/>
                      </a:rPr>
                      <m:t>,</m:t>
                    </m:r>
                    <m:r>
                      <m:rPr>
                        <m:sty m:val="p"/>
                      </m:rPr>
                      <a:rPr lang="en-US" altLang="zh-CN">
                        <a:solidFill>
                          <a:srgbClr val="000000"/>
                        </a:solidFill>
                        <a:latin typeface="Cambria Math" panose="02040503050406030204" pitchFamily="18" charset="0"/>
                      </a:rPr>
                      <m:t>sname</m:t>
                    </m:r>
                    <m:r>
                      <a:rPr lang="en-US" altLang="zh-CN">
                        <a:solidFill>
                          <a:srgbClr val="000000"/>
                        </a:solidFill>
                        <a:latin typeface="Cambria Math" panose="02040503050406030204" pitchFamily="18" charset="0"/>
                      </a:rPr>
                      <m:t>,</m:t>
                    </m:r>
                  </m:oMath>
                </a14:m>
                <a:r>
                  <a:rPr lang="en-US" altLang="zh-CN" dirty="0">
                    <a:solidFill>
                      <a:srgbClr val="000000"/>
                    </a:solidFill>
                  </a:rPr>
                  <a:t> specialty FROM S WHERE specialty IN</a:t>
                </a:r>
                <a:endParaRPr lang="zh-CN" altLang="zh-CN" dirty="0">
                  <a:solidFill>
                    <a:srgbClr val="000000"/>
                  </a:solidFill>
                </a:endParaRPr>
              </a:p>
              <a:p>
                <a:pPr algn="l"/>
                <a:r>
                  <a:rPr lang="en-US" altLang="zh-CN" dirty="0">
                    <a:solidFill>
                      <a:srgbClr val="000000"/>
                    </a:solidFill>
                  </a:rPr>
                  <a:t>(SELECT specialty FROM S WHERE </a:t>
                </a:r>
                <a:r>
                  <a:rPr lang="en-US" altLang="zh-CN" dirty="0" err="1">
                    <a:solidFill>
                      <a:srgbClr val="000000"/>
                    </a:solidFill>
                  </a:rPr>
                  <a:t>sname</a:t>
                </a:r>
                <a:r>
                  <a:rPr lang="en-US" altLang="zh-CN" dirty="0">
                    <a:solidFill>
                      <a:srgbClr val="000000"/>
                    </a:solidFill>
                  </a:rPr>
                  <a:t>=’</a:t>
                </a:r>
                <a:r>
                  <a:rPr lang="zh-CN" altLang="zh-CN" dirty="0">
                    <a:solidFill>
                      <a:srgbClr val="000000"/>
                    </a:solidFill>
                  </a:rPr>
                  <a:t>王珊珊</a:t>
                </a:r>
                <a:r>
                  <a:rPr lang="en-US" altLang="zh-CN" dirty="0">
                    <a:solidFill>
                      <a:srgbClr val="000000"/>
                    </a:solidFill>
                  </a:rPr>
                  <a:t>’)</a:t>
                </a:r>
                <a:endParaRPr lang="zh-CN" altLang="zh-CN" dirty="0">
                  <a:solidFill>
                    <a:srgbClr val="000000"/>
                  </a:solidFill>
                </a:endParaRPr>
              </a:p>
            </p:txBody>
          </p:sp>
        </mc:Choice>
        <mc:Fallback xmlns="">
          <p:sp>
            <p:nvSpPr>
              <p:cNvPr id="7" name="矩形 6"/>
              <p:cNvSpPr>
                <a:spLocks noRot="1" noChangeAspect="1" noMove="1" noResize="1" noEditPoints="1" noAdjustHandles="1" noChangeArrowheads="1" noChangeShapeType="1" noTextEdit="1"/>
              </p:cNvSpPr>
              <p:nvPr/>
            </p:nvSpPr>
            <p:spPr>
              <a:xfrm>
                <a:off x="827584" y="5013176"/>
                <a:ext cx="7776864" cy="923330"/>
              </a:xfrm>
              <a:prstGeom prst="rect">
                <a:avLst/>
              </a:prstGeom>
              <a:blipFill rotWithShape="1">
                <a:blip r:embed="rId5"/>
                <a:stretch>
                  <a:fillRect l="-706" t="-4605" b="-98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938596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295400"/>
                <a:ext cx="8363272" cy="4933950"/>
              </a:xfrm>
            </p:spPr>
            <p:txBody>
              <a:bodyPr/>
              <a:lstStyle/>
              <a:p>
                <a:r>
                  <a:rPr lang="zh-CN" altLang="zh-CN" sz="2400" dirty="0"/>
                  <a:t>实际上，数据库管理系统在求解查询时，也是类似于上面写的过程分步来实现的。</a:t>
                </a:r>
              </a:p>
              <a:p>
                <a:r>
                  <a:rPr lang="zh-CN" altLang="zh-CN" sz="2400" dirty="0"/>
                  <a:t>带有比较运算符的子查询是指父查询与子查询之间用比较运算符进行连接。当用户能确切知道内层查询返回的是单值时，可以用</a:t>
                </a:r>
                <a:r>
                  <a:rPr lang="en-US" altLang="zh-CN" sz="2400" dirty="0"/>
                  <a:t>&gt;</a:t>
                </a:r>
                <a:r>
                  <a:rPr lang="zh-CN" altLang="zh-CN" sz="2400" dirty="0"/>
                  <a:t>，</a:t>
                </a:r>
                <a:r>
                  <a:rPr lang="en-US" altLang="zh-CN" sz="2400" dirty="0"/>
                  <a:t>&lt;</a:t>
                </a:r>
                <a:r>
                  <a:rPr lang="zh-CN" altLang="zh-CN" sz="2400" dirty="0"/>
                  <a:t>，</a:t>
                </a:r>
                <a:r>
                  <a:rPr lang="en-US" altLang="zh-CN" sz="2400" dirty="0"/>
                  <a:t>=</a:t>
                </a:r>
                <a:r>
                  <a:rPr lang="zh-CN" altLang="zh-CN" sz="2400" dirty="0"/>
                  <a:t>，</a:t>
                </a:r>
                <a:r>
                  <a:rPr lang="en-US" altLang="zh-CN" sz="2400" dirty="0"/>
                  <a:t>&gt;=</a:t>
                </a:r>
                <a:r>
                  <a:rPr lang="zh-CN" altLang="zh-CN" sz="2400" dirty="0"/>
                  <a:t>，</a:t>
                </a:r>
                <a:r>
                  <a:rPr lang="en-US" altLang="zh-CN" sz="2400" dirty="0"/>
                  <a:t>&lt;=</a:t>
                </a:r>
                <a:r>
                  <a:rPr lang="zh-CN" altLang="zh-CN" sz="2400" dirty="0"/>
                  <a:t>，！</a:t>
                </a:r>
                <a:r>
                  <a:rPr lang="en-US" altLang="zh-CN" sz="2400" dirty="0"/>
                  <a:t>=</a:t>
                </a:r>
                <a:r>
                  <a:rPr lang="zh-CN" altLang="zh-CN" sz="2400" dirty="0"/>
                  <a:t>或</a:t>
                </a:r>
                <a:r>
                  <a:rPr lang="en-US" altLang="zh-CN" sz="2400" dirty="0"/>
                  <a:t>&lt;&gt;</a:t>
                </a:r>
                <a:r>
                  <a:rPr lang="zh-CN" altLang="zh-CN" sz="2400" dirty="0"/>
                  <a:t>等比较运算符。</a:t>
                </a:r>
              </a:p>
              <a:p>
                <a:r>
                  <a:rPr lang="zh-CN" altLang="zh-CN" sz="2400" dirty="0"/>
                  <a:t>在上述例子中，由于一个学生只可能在一个专业里学习，也就是说内查询的结果是一个值，因此可以用</a:t>
                </a:r>
                <a:r>
                  <a:rPr lang="en-US" altLang="zh-CN" sz="2400" dirty="0"/>
                  <a:t>=</a:t>
                </a:r>
                <a:r>
                  <a:rPr lang="zh-CN" altLang="zh-CN" sz="2400" dirty="0"/>
                  <a:t>代替</a:t>
                </a:r>
                <a:r>
                  <a:rPr lang="en-US" altLang="zh-CN" sz="2400" dirty="0"/>
                  <a:t>IN</a:t>
                </a:r>
                <a:r>
                  <a:rPr lang="zh-CN" altLang="zh-CN" sz="2400" dirty="0"/>
                  <a:t>，其</a:t>
                </a:r>
                <a:r>
                  <a:rPr lang="en-US" altLang="zh-CN" sz="2400" dirty="0"/>
                  <a:t>SQL</a:t>
                </a:r>
                <a:r>
                  <a:rPr lang="zh-CN" altLang="zh-CN" sz="2400" dirty="0"/>
                  <a:t>查询语句如下：</a:t>
                </a:r>
              </a:p>
              <a:p>
                <a:pPr marL="0" indent="0">
                  <a:buNone/>
                </a:pPr>
                <a:r>
                  <a:rPr lang="en-US" altLang="zh-CN" sz="2000" dirty="0"/>
                  <a:t>    </a:t>
                </a:r>
                <a14:m>
                  <m:oMath xmlns:m="http://schemas.openxmlformats.org/officeDocument/2006/math">
                    <m:r>
                      <m:rPr>
                        <m:sty m:val="p"/>
                      </m:rPr>
                      <a:rPr lang="en-US" altLang="zh-CN" sz="2000">
                        <a:latin typeface="Cambria Math" panose="02040503050406030204" pitchFamily="18" charset="0"/>
                      </a:rPr>
                      <m:t>SELECT</m:t>
                    </m:r>
                    <m:r>
                      <a:rPr lang="en-US" altLang="zh-CN" sz="2000">
                        <a:latin typeface="Cambria Math" panose="02040503050406030204" pitchFamily="18" charset="0"/>
                      </a:rPr>
                      <m:t> </m:t>
                    </m:r>
                    <m:r>
                      <m:rPr>
                        <m:sty m:val="p"/>
                      </m:rPr>
                      <a:rPr lang="en-US" altLang="zh-CN" sz="2000">
                        <a:latin typeface="Cambria Math" panose="02040503050406030204" pitchFamily="18" charset="0"/>
                      </a:rPr>
                      <m:t>sno</m:t>
                    </m:r>
                    <m:r>
                      <a:rPr lang="en-US" altLang="zh-CN" sz="2000">
                        <a:latin typeface="Cambria Math" panose="02040503050406030204" pitchFamily="18" charset="0"/>
                      </a:rPr>
                      <m:t>,</m:t>
                    </m:r>
                    <m:r>
                      <m:rPr>
                        <m:sty m:val="p"/>
                      </m:rPr>
                      <a:rPr lang="en-US" altLang="zh-CN" sz="2000">
                        <a:latin typeface="Cambria Math" panose="02040503050406030204" pitchFamily="18" charset="0"/>
                      </a:rPr>
                      <m:t>sname</m:t>
                    </m:r>
                    <m:r>
                      <a:rPr lang="en-US" altLang="zh-CN" sz="2000">
                        <a:latin typeface="Cambria Math" panose="02040503050406030204" pitchFamily="18" charset="0"/>
                      </a:rPr>
                      <m:t>,</m:t>
                    </m:r>
                  </m:oMath>
                </a14:m>
                <a:r>
                  <a:rPr lang="en-US" altLang="zh-CN" sz="2000" dirty="0"/>
                  <a:t> specialty FROM S WHERE specialty =</a:t>
                </a:r>
                <a:endParaRPr lang="zh-CN" altLang="zh-CN" sz="2000" dirty="0"/>
              </a:p>
              <a:p>
                <a:pPr marL="0" indent="0">
                  <a:buNone/>
                </a:pPr>
                <a:r>
                  <a:rPr lang="en-US" altLang="zh-CN" sz="2000" dirty="0"/>
                  <a:t>     (SELECT specialty FROM S WHERE </a:t>
                </a:r>
                <a:r>
                  <a:rPr lang="en-US" altLang="zh-CN" sz="2000" dirty="0" err="1"/>
                  <a:t>sname</a:t>
                </a:r>
                <a:r>
                  <a:rPr lang="en-US" altLang="zh-CN" sz="2000" dirty="0"/>
                  <a:t>=’</a:t>
                </a:r>
                <a:r>
                  <a:rPr lang="zh-CN" altLang="zh-CN" sz="2000" dirty="0"/>
                  <a:t>王珊珊</a:t>
                </a:r>
                <a:r>
                  <a:rPr lang="en-US" altLang="zh-CN" sz="2000" dirty="0"/>
                  <a:t>’)</a:t>
                </a:r>
                <a:endParaRPr lang="zh-CN" altLang="zh-CN" sz="2000" dirty="0"/>
              </a:p>
              <a:p>
                <a:endParaRPr lang="zh-CN" altLang="en-US"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295400"/>
                <a:ext cx="8363272" cy="4933950"/>
              </a:xfrm>
              <a:blipFill rotWithShape="1">
                <a:blip r:embed="rId2"/>
                <a:stretch>
                  <a:fillRect l="-948" t="-989" r="-73"/>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dirty="0"/>
              <a:t>武汉工程科技学院</a:t>
            </a:r>
            <a:endParaRPr lang="en-US" altLang="zh-CN" dirty="0"/>
          </a:p>
        </p:txBody>
      </p:sp>
    </p:spTree>
    <p:extLst>
      <p:ext uri="{BB962C8B-B14F-4D97-AF65-F5344CB8AC3E}">
        <p14:creationId xmlns:p14="http://schemas.microsoft.com/office/powerpoint/2010/main" val="17907033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p:sp>
        <p:nvSpPr>
          <p:cNvPr id="3" name="内容占位符 2"/>
          <p:cNvSpPr>
            <a:spLocks noGrp="1"/>
          </p:cNvSpPr>
          <p:nvPr>
            <p:ph idx="1"/>
          </p:nvPr>
        </p:nvSpPr>
        <p:spPr>
          <a:xfrm>
            <a:off x="457200" y="980728"/>
            <a:ext cx="8229600" cy="5248622"/>
          </a:xfrm>
        </p:spPr>
        <p:txBody>
          <a:bodyPr/>
          <a:lstStyle/>
          <a:p>
            <a:r>
              <a:rPr lang="zh-CN" altLang="zh-CN" dirty="0"/>
              <a:t> 子查询返回单值时可以用比较运算符，而使用</a:t>
            </a:r>
            <a:r>
              <a:rPr lang="en-US" altLang="zh-CN" dirty="0"/>
              <a:t>ANY</a:t>
            </a:r>
            <a:r>
              <a:rPr lang="zh-CN" altLang="zh-CN" dirty="0"/>
              <a:t>或</a:t>
            </a:r>
            <a:r>
              <a:rPr lang="en-US" altLang="zh-CN" dirty="0"/>
              <a:t>ALL</a:t>
            </a:r>
            <a:r>
              <a:rPr lang="zh-CN" altLang="zh-CN" dirty="0"/>
              <a:t>谓词时则必须同时使用比较运算符。</a:t>
            </a:r>
          </a:p>
          <a:p>
            <a:pPr lvl="0" indent="468000">
              <a:buFont typeface="Wingdings" panose="05000000000000000000" pitchFamily="2" charset="2"/>
              <a:buChar char="Ø"/>
            </a:pPr>
            <a:r>
              <a:rPr lang="en-US" altLang="zh-CN" sz="2000" dirty="0"/>
              <a:t>&gt;ANY</a:t>
            </a:r>
            <a:r>
              <a:rPr lang="zh-CN" altLang="zh-CN" sz="2000" dirty="0"/>
              <a:t>：表示大于子查询结果中的某个值</a:t>
            </a:r>
          </a:p>
          <a:p>
            <a:pPr lvl="0" indent="468000">
              <a:buFont typeface="Wingdings" panose="05000000000000000000" pitchFamily="2" charset="2"/>
              <a:buChar char="Ø"/>
            </a:pPr>
            <a:r>
              <a:rPr lang="en-US" altLang="zh-CN" sz="2000" dirty="0"/>
              <a:t>&gt;ALL</a:t>
            </a:r>
            <a:r>
              <a:rPr lang="zh-CN" altLang="zh-CN" sz="2000" dirty="0"/>
              <a:t>：表示大于子查询结果中的所有值</a:t>
            </a:r>
          </a:p>
          <a:p>
            <a:pPr lvl="0" indent="468000">
              <a:buFont typeface="Wingdings" panose="05000000000000000000" pitchFamily="2" charset="2"/>
              <a:buChar char="Ø"/>
            </a:pPr>
            <a:r>
              <a:rPr lang="en-US" altLang="zh-CN" sz="2000" dirty="0"/>
              <a:t>&lt;ANY</a:t>
            </a:r>
            <a:r>
              <a:rPr lang="zh-CN" altLang="zh-CN" sz="2000" dirty="0"/>
              <a:t>：表示小于子查询结果中的某个值</a:t>
            </a:r>
          </a:p>
          <a:p>
            <a:pPr lvl="0" indent="468000">
              <a:buFont typeface="Wingdings" panose="05000000000000000000" pitchFamily="2" charset="2"/>
              <a:buChar char="Ø"/>
            </a:pPr>
            <a:r>
              <a:rPr lang="en-US" altLang="zh-CN" sz="2000" dirty="0"/>
              <a:t>&lt;ALL</a:t>
            </a:r>
            <a:r>
              <a:rPr lang="zh-CN" altLang="zh-CN" sz="2000" dirty="0"/>
              <a:t>：表示小于子查询结果中的所有值</a:t>
            </a:r>
          </a:p>
          <a:p>
            <a:pPr lvl="0" indent="468000">
              <a:buFont typeface="Wingdings" panose="05000000000000000000" pitchFamily="2" charset="2"/>
              <a:buChar char="Ø"/>
            </a:pPr>
            <a:r>
              <a:rPr lang="en-US" altLang="zh-CN" sz="2000" dirty="0"/>
              <a:t>&gt;= ANY</a:t>
            </a:r>
            <a:r>
              <a:rPr lang="zh-CN" altLang="zh-CN" sz="2000" dirty="0"/>
              <a:t>：表示大于等于子查询结果中的某个值</a:t>
            </a:r>
          </a:p>
          <a:p>
            <a:pPr lvl="0" indent="468000">
              <a:buFont typeface="Wingdings" panose="05000000000000000000" pitchFamily="2" charset="2"/>
              <a:buChar char="Ø"/>
            </a:pPr>
            <a:r>
              <a:rPr lang="en-US" altLang="zh-CN" sz="2000" dirty="0"/>
              <a:t>&gt;= ALL</a:t>
            </a:r>
            <a:r>
              <a:rPr lang="zh-CN" altLang="zh-CN" sz="2000" dirty="0"/>
              <a:t>：表示大于等于子查询结果中的所有值</a:t>
            </a:r>
          </a:p>
          <a:p>
            <a:pPr lvl="0" indent="468000">
              <a:buFont typeface="Wingdings" panose="05000000000000000000" pitchFamily="2" charset="2"/>
              <a:buChar char="Ø"/>
            </a:pPr>
            <a:r>
              <a:rPr lang="en-US" altLang="zh-CN" sz="2000" dirty="0"/>
              <a:t>&lt;= ANY</a:t>
            </a:r>
            <a:r>
              <a:rPr lang="zh-CN" altLang="zh-CN" sz="2000" dirty="0"/>
              <a:t>：表示小于等于子查询结果中的某个值</a:t>
            </a:r>
          </a:p>
          <a:p>
            <a:pPr lvl="0" indent="468000">
              <a:buFont typeface="Wingdings" panose="05000000000000000000" pitchFamily="2" charset="2"/>
              <a:buChar char="Ø"/>
            </a:pPr>
            <a:r>
              <a:rPr lang="en-US" altLang="zh-CN" sz="2000" dirty="0"/>
              <a:t>&lt;= ALL</a:t>
            </a:r>
            <a:r>
              <a:rPr lang="zh-CN" altLang="zh-CN" sz="2000" dirty="0"/>
              <a:t>：表示小于等于子查询结果中的所有值</a:t>
            </a:r>
          </a:p>
          <a:p>
            <a:pPr lvl="0" indent="468000">
              <a:buFont typeface="Wingdings" panose="05000000000000000000" pitchFamily="2" charset="2"/>
              <a:buChar char="Ø"/>
            </a:pPr>
            <a:r>
              <a:rPr lang="en-US" altLang="zh-CN" sz="2000" dirty="0"/>
              <a:t>=ANY</a:t>
            </a:r>
            <a:r>
              <a:rPr lang="zh-CN" altLang="zh-CN" sz="2000" dirty="0"/>
              <a:t>：表示等于子查询结果中的某个值</a:t>
            </a:r>
          </a:p>
          <a:p>
            <a:pPr lvl="0" indent="468000">
              <a:buFont typeface="Wingdings" panose="05000000000000000000" pitchFamily="2" charset="2"/>
              <a:buChar char="Ø"/>
            </a:pPr>
            <a:r>
              <a:rPr lang="en-US" altLang="zh-CN" sz="2000" dirty="0"/>
              <a:t>=ALL</a:t>
            </a:r>
            <a:r>
              <a:rPr lang="zh-CN" altLang="zh-CN" sz="2000" dirty="0"/>
              <a:t>：表示等于子查询结果中的所有值</a:t>
            </a:r>
            <a:endParaRPr lang="en-US" altLang="zh-CN" sz="2000" dirty="0"/>
          </a:p>
          <a:p>
            <a:pPr indent="468000">
              <a:buFont typeface="Wingdings" pitchFamily="2" charset="2"/>
              <a:buChar char="Ø"/>
            </a:pPr>
            <a:r>
              <a:rPr lang="en-US" altLang="zh-CN" sz="2000" dirty="0"/>
              <a:t>&lt;&gt;ANY</a:t>
            </a:r>
            <a:r>
              <a:rPr lang="zh-CN" altLang="zh-CN" sz="2000" dirty="0"/>
              <a:t>：表示不等于子查询结果中的某个值</a:t>
            </a:r>
          </a:p>
          <a:p>
            <a:pPr indent="468000">
              <a:buFont typeface="Wingdings" pitchFamily="2" charset="2"/>
              <a:buChar char="Ø"/>
            </a:pPr>
            <a:r>
              <a:rPr lang="en-US" altLang="zh-CN" sz="2000" dirty="0"/>
              <a:t>&lt;&gt;ALL</a:t>
            </a:r>
            <a:r>
              <a:rPr lang="zh-CN" altLang="zh-CN" sz="2000" dirty="0"/>
              <a:t>：表示不等于子查询结果中的任何一个值</a:t>
            </a:r>
          </a:p>
          <a:p>
            <a:pPr lvl="0" indent="468000">
              <a:buFont typeface="Wingdings" panose="05000000000000000000" pitchFamily="2" charset="2"/>
              <a:buChar char="Ø"/>
            </a:pPr>
            <a:endParaRPr lang="zh-CN" altLang="zh-CN" sz="2000" dirty="0"/>
          </a:p>
          <a:p>
            <a:endParaRPr lang="zh-CN" altLang="en-US"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26897566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2400" dirty="0"/>
                  <a:t>【例</a:t>
                </a:r>
                <a:r>
                  <a:rPr lang="en-US" altLang="zh-CN" sz="2400" dirty="0"/>
                  <a:t>6.41</a:t>
                </a:r>
                <a:r>
                  <a:rPr lang="zh-CN" altLang="zh-CN" sz="2400" dirty="0"/>
                  <a:t>】 查询其他专业中比机械工程专业所有学生年龄都小的学生的信息。</a:t>
                </a:r>
              </a:p>
              <a:p>
                <a:pPr marL="0" indent="0">
                  <a:buNone/>
                </a:pPr>
                <a14:m>
                  <m:oMathPara xmlns:m="http://schemas.openxmlformats.org/officeDocument/2006/math">
                    <m:oMathParaPr>
                      <m:jc m:val="centerGroup"/>
                    </m:oMathParaPr>
                    <m:oMath xmlns:m="http://schemas.openxmlformats.org/officeDocument/2006/math">
                      <m:r>
                        <a:rPr lang="en-US" altLang="zh-CN" sz="2000">
                          <a:latin typeface="Cambria Math" panose="02040503050406030204" pitchFamily="18" charset="0"/>
                        </a:rPr>
                        <m:t>       </m:t>
                      </m:r>
                      <m:r>
                        <m:rPr>
                          <m:sty m:val="p"/>
                        </m:rPr>
                        <a:rPr lang="en-US" altLang="zh-CN" sz="2000">
                          <a:latin typeface="Cambria Math" panose="02040503050406030204" pitchFamily="18" charset="0"/>
                        </a:rPr>
                        <m:t>SELECT</m:t>
                      </m:r>
                      <m:r>
                        <a:rPr lang="en-US" altLang="zh-CN" sz="2000">
                          <a:latin typeface="Cambria Math" panose="02040503050406030204" pitchFamily="18" charset="0"/>
                        </a:rPr>
                        <m:t> </m:t>
                      </m:r>
                      <m:r>
                        <m:rPr>
                          <m:sty m:val="p"/>
                        </m:rPr>
                        <a:rPr lang="en-US" altLang="zh-CN" sz="2000">
                          <a:latin typeface="Cambria Math" panose="02040503050406030204" pitchFamily="18" charset="0"/>
                        </a:rPr>
                        <m:t>sname</m:t>
                      </m:r>
                      <m:r>
                        <a:rPr lang="zh-CN" altLang="zh-CN" sz="2000">
                          <a:latin typeface="Cambria Math" panose="02040503050406030204" pitchFamily="18" charset="0"/>
                        </a:rPr>
                        <m:t>，</m:t>
                      </m:r>
                      <m:r>
                        <m:rPr>
                          <m:sty m:val="p"/>
                        </m:rPr>
                        <a:rPr lang="en-US" altLang="zh-CN" sz="2000">
                          <a:latin typeface="Cambria Math" panose="02040503050406030204" pitchFamily="18" charset="0"/>
                        </a:rPr>
                        <m:t>age</m:t>
                      </m:r>
                      <m:r>
                        <a:rPr lang="en-US" altLang="zh-CN" sz="2000">
                          <a:latin typeface="Cambria Math" panose="02040503050406030204" pitchFamily="18" charset="0"/>
                        </a:rPr>
                        <m:t>  </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S</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a:latin typeface="Cambria Math" panose="02040503050406030204" pitchFamily="18" charset="0"/>
                        </a:rPr>
                        <m:t>age</m:t>
                      </m:r>
                      <m:r>
                        <a:rPr lang="en-US" altLang="zh-CN" sz="2000">
                          <a:latin typeface="Cambria Math" panose="02040503050406030204" pitchFamily="18" charset="0"/>
                        </a:rPr>
                        <m:t> </m:t>
                      </m:r>
                      <m:r>
                        <a:rPr lang="en-US" altLang="zh-CN" sz="2000" i="1">
                          <a:latin typeface="Cambria Math" panose="02040503050406030204" pitchFamily="18" charset="0"/>
                        </a:rPr>
                        <m:t>&lt;</m:t>
                      </m:r>
                      <m:r>
                        <a:rPr lang="en-US" altLang="zh-CN" sz="2000" i="1">
                          <a:latin typeface="Cambria Math" panose="02040503050406030204" pitchFamily="18" charset="0"/>
                        </a:rPr>
                        <m:t>𝐴𝑁𝑌</m:t>
                      </m:r>
                      <m:r>
                        <a:rPr lang="en-US" altLang="zh-CN" sz="2000" i="1">
                          <a:latin typeface="Cambria Math" panose="02040503050406030204" pitchFamily="18" charset="0"/>
                        </a:rPr>
                        <m:t> (</m:t>
                      </m:r>
                    </m:oMath>
                  </m:oMathPara>
                </a14:m>
                <a:endParaRPr lang="zh-CN" altLang="zh-CN" sz="2000" dirty="0"/>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panose="02040503050406030204" pitchFamily="18" charset="0"/>
                        </a:rPr>
                        <m:t>SELECT</m:t>
                      </m:r>
                      <m:r>
                        <a:rPr lang="en-US" altLang="zh-CN" sz="2000">
                          <a:latin typeface="Cambria Math" panose="02040503050406030204" pitchFamily="18" charset="0"/>
                        </a:rPr>
                        <m:t>  </m:t>
                      </m:r>
                      <m:r>
                        <m:rPr>
                          <m:sty m:val="p"/>
                        </m:rPr>
                        <a:rPr lang="en-US" altLang="zh-CN" sz="2000">
                          <a:latin typeface="Cambria Math" panose="02040503050406030204" pitchFamily="18" charset="0"/>
                        </a:rPr>
                        <m:t>age</m:t>
                      </m:r>
                      <m:r>
                        <a:rPr lang="en-US" altLang="zh-CN" sz="2000">
                          <a:latin typeface="Cambria Math" panose="02040503050406030204" pitchFamily="18" charset="0"/>
                        </a:rPr>
                        <m:t>  </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S</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a:latin typeface="Cambria Math" panose="02040503050406030204" pitchFamily="18" charset="0"/>
                        </a:rPr>
                        <m:t>specialty</m:t>
                      </m:r>
                      <m:r>
                        <a:rPr lang="en-US" altLang="zh-CN" sz="2000">
                          <a:latin typeface="Cambria Math" panose="02040503050406030204" pitchFamily="18" charset="0"/>
                        </a:rPr>
                        <m:t>= </m:t>
                      </m:r>
                      <m:r>
                        <a:rPr lang="en-US" altLang="zh-CN" sz="2000" i="1">
                          <a:latin typeface="Cambria Math" panose="02040503050406030204" pitchFamily="18" charset="0"/>
                        </a:rPr>
                        <m:t>′</m:t>
                      </m:r>
                      <m:r>
                        <a:rPr lang="zh-CN" altLang="zh-CN" sz="2000">
                          <a:latin typeface="Cambria Math" panose="02040503050406030204" pitchFamily="18" charset="0"/>
                        </a:rPr>
                        <m:t>机械工程</m:t>
                      </m:r>
                      <m:r>
                        <a:rPr lang="zh-CN" altLang="zh-CN" sz="2000">
                          <a:latin typeface="Cambria Math" panose="02040503050406030204" pitchFamily="18" charset="0"/>
                        </a:rPr>
                        <m:t> </m:t>
                      </m:r>
                      <m:r>
                        <a:rPr lang="en-US" altLang="zh-CN" sz="2000" i="1">
                          <a:latin typeface="Cambria Math" panose="02040503050406030204" pitchFamily="18" charset="0"/>
                        </a:rPr>
                        <m:t>′</m:t>
                      </m:r>
                      <m:r>
                        <a:rPr lang="en-US" altLang="zh-CN" sz="2000">
                          <a:latin typeface="Cambria Math" panose="02040503050406030204" pitchFamily="18" charset="0"/>
                        </a:rPr>
                        <m:t>)  </m:t>
                      </m:r>
                      <m:r>
                        <m:rPr>
                          <m:sty m:val="p"/>
                        </m:rPr>
                        <a:rPr lang="en-US" altLang="zh-CN" sz="2000">
                          <a:latin typeface="Cambria Math" panose="02040503050406030204" pitchFamily="18" charset="0"/>
                        </a:rPr>
                        <m:t>AND</m:t>
                      </m:r>
                    </m:oMath>
                  </m:oMathPara>
                </a14:m>
                <a:endParaRPr lang="zh-CN" altLang="zh-CN" sz="2000" dirty="0"/>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panose="02040503050406030204" pitchFamily="18" charset="0"/>
                        </a:rPr>
                        <m:t>specialty</m:t>
                      </m:r>
                      <m:r>
                        <a:rPr lang="en-US" altLang="zh-CN" sz="2000">
                          <a:latin typeface="Cambria Math" panose="02040503050406030204" pitchFamily="18" charset="0"/>
                        </a:rPr>
                        <m:t> </m:t>
                      </m:r>
                      <m:r>
                        <a:rPr lang="en-US" altLang="zh-CN" sz="2000" i="1">
                          <a:latin typeface="Cambria Math" panose="02040503050406030204" pitchFamily="18" charset="0"/>
                        </a:rPr>
                        <m:t>&lt;&gt; ′</m:t>
                      </m:r>
                      <m:r>
                        <a:rPr lang="zh-CN" altLang="zh-CN" sz="2000">
                          <a:latin typeface="Cambria Math" panose="02040503050406030204" pitchFamily="18" charset="0"/>
                        </a:rPr>
                        <m:t> </m:t>
                      </m:r>
                      <m:r>
                        <a:rPr lang="zh-CN" altLang="zh-CN" sz="2000">
                          <a:latin typeface="Cambria Math" panose="02040503050406030204" pitchFamily="18" charset="0"/>
                        </a:rPr>
                        <m:t>机械工程</m:t>
                      </m:r>
                      <m:r>
                        <a:rPr lang="en-US" altLang="zh-CN" sz="2000" i="1">
                          <a:latin typeface="Cambria Math" panose="02040503050406030204" pitchFamily="18" charset="0"/>
                        </a:rPr>
                        <m:t>′</m:t>
                      </m:r>
                    </m:oMath>
                  </m:oMathPara>
                </a14:m>
                <a:endParaRPr lang="zh-CN" altLang="zh-CN" sz="2000" dirty="0"/>
              </a:p>
              <a:p>
                <a:r>
                  <a:rPr lang="zh-CN" altLang="zh-CN" sz="2000" dirty="0"/>
                  <a:t>执行过程：</a:t>
                </a:r>
              </a:p>
              <a:p>
                <a:pPr marL="0" indent="457200">
                  <a:buNone/>
                </a:pPr>
                <a:r>
                  <a:rPr lang="en-US" altLang="zh-CN" sz="2000" dirty="0"/>
                  <a:t>1. DBMS</a:t>
                </a:r>
                <a:r>
                  <a:rPr lang="zh-CN" altLang="zh-CN" sz="2000" dirty="0"/>
                  <a:t>执行此查询时，首先处理子查询，找出机械工程专业中所有学生的年龄，构成一个集合</a:t>
                </a:r>
                <a:r>
                  <a:rPr lang="en-US" altLang="zh-CN" sz="2000" dirty="0"/>
                  <a:t>  </a:t>
                </a:r>
                <a:endParaRPr lang="zh-CN" altLang="zh-CN" sz="2000" dirty="0"/>
              </a:p>
              <a:p>
                <a:pPr marL="0" indent="457200">
                  <a:buNone/>
                </a:pPr>
                <a:r>
                  <a:rPr lang="en-US" altLang="zh-CN" sz="2000" dirty="0"/>
                  <a:t>2. </a:t>
                </a:r>
                <a:r>
                  <a:rPr lang="zh-CN" altLang="zh-CN" sz="2000" dirty="0"/>
                  <a:t>处理父查询，找所有不是机械工程专业且年龄小于机械工程专业的学生。</a:t>
                </a:r>
              </a:p>
              <a:p>
                <a:pPr marL="0" indent="457200">
                  <a:buNone/>
                </a:pPr>
                <a:r>
                  <a:rPr lang="zh-CN" altLang="zh-CN" sz="2000" dirty="0"/>
                  <a:t>用集函数实现子查询通常比直接用</a:t>
                </a:r>
                <a:r>
                  <a:rPr lang="en-US" altLang="zh-CN" sz="2000" dirty="0"/>
                  <a:t>ANY</a:t>
                </a:r>
                <a:r>
                  <a:rPr lang="zh-CN" altLang="zh-CN" sz="2000" dirty="0"/>
                  <a:t>或</a:t>
                </a:r>
                <a:r>
                  <a:rPr lang="en-US" altLang="zh-CN" sz="2000" dirty="0"/>
                  <a:t>ALL</a:t>
                </a:r>
                <a:r>
                  <a:rPr lang="zh-CN" altLang="zh-CN" sz="2000" dirty="0"/>
                  <a:t>查询效率要高，因为前者通常能够减少比较次数</a:t>
                </a:r>
                <a:r>
                  <a:rPr lang="zh-CN" altLang="en-US" sz="2000" dirty="0"/>
                  <a:t>。</a:t>
                </a:r>
                <a:endParaRPr lang="zh-CN" altLang="zh-CN" sz="2000" dirty="0"/>
              </a:p>
              <a:p>
                <a:endParaRPr lang="zh-CN" altLang="en-US" sz="20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963" t="-1236" r="-741"/>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dirty="0"/>
              <a:t>武汉工程科技学院</a:t>
            </a:r>
            <a:endParaRPr lang="en-US" altLang="zh-CN" dirty="0"/>
          </a:p>
        </p:txBody>
      </p:sp>
    </p:spTree>
    <p:extLst>
      <p:ext uri="{BB962C8B-B14F-4D97-AF65-F5344CB8AC3E}">
        <p14:creationId xmlns:p14="http://schemas.microsoft.com/office/powerpoint/2010/main" val="33040035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1052736"/>
                <a:ext cx="8229600" cy="4933950"/>
              </a:xfrm>
            </p:spPr>
            <p:txBody>
              <a:bodyPr/>
              <a:lstStyle/>
              <a:p>
                <a:r>
                  <a:rPr lang="zh-CN" altLang="zh-CN" sz="2400" dirty="0"/>
                  <a:t>【例</a:t>
                </a:r>
                <a:r>
                  <a:rPr lang="en-US" altLang="zh-CN" sz="2400" dirty="0"/>
                  <a:t>6.42</a:t>
                </a:r>
                <a:r>
                  <a:rPr lang="zh-CN" altLang="zh-CN" sz="2400" dirty="0"/>
                  <a:t>】：用集函数实现查询其他专业中比机械工程专业任意一个</a:t>
                </a:r>
                <a:r>
                  <a:rPr lang="en-US" altLang="zh-CN" sz="2400" dirty="0"/>
                  <a:t>(</a:t>
                </a:r>
                <a:r>
                  <a:rPr lang="zh-CN" altLang="zh-CN" sz="2400" dirty="0"/>
                  <a:t>其中某一个</a:t>
                </a:r>
                <a:r>
                  <a:rPr lang="en-US" altLang="zh-CN" sz="2400" dirty="0"/>
                  <a:t>)</a:t>
                </a:r>
                <a:r>
                  <a:rPr lang="zh-CN" altLang="zh-CN" sz="2400" dirty="0"/>
                  <a:t>学生年龄小的学生姓名和年龄</a:t>
                </a:r>
                <a:r>
                  <a:rPr lang="zh-CN" altLang="en-US" sz="2400" dirty="0"/>
                  <a:t>。</a:t>
                </a:r>
                <a:r>
                  <a:rPr lang="en-US" altLang="zh-CN" sz="2400" dirty="0"/>
                  <a:t>  </a:t>
                </a:r>
                <a:endParaRPr lang="zh-CN" altLang="zh-CN" sz="2400" dirty="0"/>
              </a:p>
              <a:p>
                <a:pPr marL="0" indent="0">
                  <a:buNone/>
                </a:pPr>
                <a:r>
                  <a:rPr lang="en-US" altLang="zh-CN" sz="2000" dirty="0"/>
                  <a:t>       SELECT </a:t>
                </a:r>
                <a14:m>
                  <m:oMath xmlns:m="http://schemas.openxmlformats.org/officeDocument/2006/math">
                    <m:r>
                      <m:rPr>
                        <m:sty m:val="p"/>
                      </m:rPr>
                      <a:rPr lang="en-US" altLang="zh-CN" sz="2000">
                        <a:latin typeface="Cambria Math" panose="02040503050406030204" pitchFamily="18" charset="0"/>
                      </a:rPr>
                      <m:t>sname</m:t>
                    </m:r>
                  </m:oMath>
                </a14:m>
                <a:r>
                  <a:rPr lang="zh-CN" altLang="zh-CN" sz="2000" dirty="0"/>
                  <a:t>，</a:t>
                </a:r>
                <a:r>
                  <a:rPr lang="en-US" altLang="zh-CN" sz="2000" dirty="0"/>
                  <a:t>age  </a:t>
                </a:r>
              </a:p>
              <a:p>
                <a:pPr marL="0" indent="0">
                  <a:buNone/>
                </a:pPr>
                <a:r>
                  <a:rPr lang="en-US" altLang="zh-CN" sz="2000" dirty="0"/>
                  <a:t>FROM S WHERE age &lt;   </a:t>
                </a:r>
                <a:endParaRPr lang="zh-CN" altLang="zh-CN" sz="2000" dirty="0"/>
              </a:p>
              <a:p>
                <a:pPr marL="0" indent="0">
                  <a:buNone/>
                </a:pPr>
                <a:r>
                  <a:rPr lang="en-US" altLang="zh-CN" sz="2000" dirty="0"/>
                  <a:t>   (SELECT MAX(age)  FROM S WHERE </a:t>
                </a:r>
                <a14:m>
                  <m:oMath xmlns:m="http://schemas.openxmlformats.org/officeDocument/2006/math">
                    <m:r>
                      <m:rPr>
                        <m:sty m:val="p"/>
                      </m:rPr>
                      <a:rPr lang="en-US" altLang="zh-CN" sz="2000">
                        <a:latin typeface="Cambria Math" panose="02040503050406030204" pitchFamily="18" charset="0"/>
                      </a:rPr>
                      <m:t>specialty</m:t>
                    </m:r>
                  </m:oMath>
                </a14:m>
                <a:r>
                  <a:rPr lang="en-US" altLang="zh-CN" sz="2000" dirty="0"/>
                  <a:t> = '</a:t>
                </a:r>
                <a14:m>
                  <m:oMath xmlns:m="http://schemas.openxmlformats.org/officeDocument/2006/math">
                    <m:r>
                      <a:rPr lang="zh-CN" altLang="zh-CN" sz="2000">
                        <a:latin typeface="Cambria Math" panose="02040503050406030204" pitchFamily="18" charset="0"/>
                      </a:rPr>
                      <m:t>机械工程</m:t>
                    </m:r>
                  </m:oMath>
                </a14:m>
                <a:r>
                  <a:rPr lang="en-US" altLang="zh-CN" sz="2000" dirty="0"/>
                  <a:t>') </a:t>
                </a:r>
                <a:endParaRPr lang="zh-CN" altLang="zh-CN" sz="2000" dirty="0"/>
              </a:p>
              <a:p>
                <a:pPr marL="0" indent="0">
                  <a:buNone/>
                </a:pPr>
                <a:r>
                  <a:rPr lang="en-US" altLang="zh-CN" sz="2000" dirty="0"/>
                  <a:t>                 AND </a:t>
                </a:r>
                <a14:m>
                  <m:oMath xmlns:m="http://schemas.openxmlformats.org/officeDocument/2006/math">
                    <m:r>
                      <m:rPr>
                        <m:sty m:val="p"/>
                      </m:rPr>
                      <a:rPr lang="en-US" altLang="zh-CN" sz="2000">
                        <a:latin typeface="Cambria Math" panose="02040503050406030204" pitchFamily="18" charset="0"/>
                      </a:rPr>
                      <m:t>specialty</m:t>
                    </m:r>
                  </m:oMath>
                </a14:m>
                <a:r>
                  <a:rPr lang="en-US" altLang="zh-CN" sz="2000" dirty="0"/>
                  <a:t> &lt;&gt; </a:t>
                </a:r>
                <a14:m>
                  <m:oMath xmlns:m="http://schemas.openxmlformats.org/officeDocument/2006/math">
                    <m:r>
                      <a:rPr lang="en-US" altLang="zh-CN" sz="2000">
                        <a:latin typeface="Cambria Math" panose="02040503050406030204" pitchFamily="18" charset="0"/>
                      </a:rPr>
                      <m:t>‘</m:t>
                    </m:r>
                    <m:r>
                      <a:rPr lang="zh-CN" altLang="zh-CN" sz="2000">
                        <a:latin typeface="Cambria Math" panose="02040503050406030204" pitchFamily="18" charset="0"/>
                      </a:rPr>
                      <m:t>机械工程</m:t>
                    </m:r>
                    <m:r>
                      <a:rPr lang="en-US" altLang="zh-CN" sz="2000">
                        <a:latin typeface="Cambria Math" panose="02040503050406030204" pitchFamily="18" charset="0"/>
                      </a:rPr>
                      <m:t>’</m:t>
                    </m:r>
                  </m:oMath>
                </a14:m>
                <a:r>
                  <a:rPr lang="en-US" altLang="zh-CN" sz="2000" dirty="0"/>
                  <a:t>  </a:t>
                </a:r>
                <a:endParaRPr lang="zh-CN" altLang="zh-CN" sz="20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1052736"/>
                <a:ext cx="8229600" cy="4933950"/>
              </a:xfrm>
              <a:blipFill rotWithShape="1">
                <a:blip r:embed="rId2"/>
                <a:stretch>
                  <a:fillRect l="-1037" t="-1236" r="-4667"/>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1530328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en-US" altLang="zh-CN" dirty="0"/>
                  <a:t>2</a:t>
                </a:r>
                <a:r>
                  <a:rPr lang="zh-CN" altLang="zh-CN" dirty="0"/>
                  <a:t>．查询表中的全部字段</a:t>
                </a:r>
              </a:p>
              <a:p>
                <a:r>
                  <a:rPr lang="zh-CN" altLang="zh-CN" sz="2400" dirty="0"/>
                  <a:t>将表中的所有属性都显示出来，可以有两种方法：一种是在</a:t>
                </a:r>
                <a:r>
                  <a:rPr lang="en-US" altLang="zh-CN" sz="2400" dirty="0"/>
                  <a:t>SELECT</a:t>
                </a:r>
                <a:r>
                  <a:rPr lang="zh-CN" altLang="zh-CN" sz="2400" dirty="0"/>
                  <a:t>关键字后面列出表中所有属性列的字段名。另外一种是当所要显示的列的顺序与表中的字段顺序完全相同是，可以将关键字</a:t>
                </a:r>
                <a:r>
                  <a:rPr lang="en-US" altLang="zh-CN" sz="2400" dirty="0"/>
                  <a:t>SELECT</a:t>
                </a:r>
                <a:r>
                  <a:rPr lang="zh-CN" altLang="zh-CN" sz="2400" dirty="0"/>
                  <a:t>后的</a:t>
                </a:r>
                <a:r>
                  <a:rPr lang="en-US" altLang="zh-CN" sz="2400" dirty="0"/>
                  <a:t>&lt;</a:t>
                </a:r>
                <a:r>
                  <a:rPr lang="zh-CN" altLang="zh-CN" sz="2400" dirty="0"/>
                  <a:t>字段表达式</a:t>
                </a:r>
                <a:r>
                  <a:rPr lang="en-US" altLang="zh-CN" sz="2400" dirty="0"/>
                  <a:t>&gt;</a:t>
                </a:r>
                <a:r>
                  <a:rPr lang="zh-CN" altLang="zh-CN" sz="2400" dirty="0"/>
                  <a:t>指定为＊。</a:t>
                </a:r>
              </a:p>
              <a:p>
                <a:r>
                  <a:rPr lang="zh-CN" altLang="zh-CN" sz="2400" dirty="0"/>
                  <a:t>【例</a:t>
                </a:r>
                <a:r>
                  <a:rPr lang="en-US" altLang="zh-CN" sz="2400" dirty="0"/>
                  <a:t>6.3</a:t>
                </a:r>
                <a:r>
                  <a:rPr lang="zh-CN" altLang="zh-CN" sz="2400" dirty="0"/>
                  <a:t>】 查询学生表中全体学生的详细信息。</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400">
                          <a:latin typeface="Cambria Math"/>
                        </a:rPr>
                        <m:t>SELECT</m:t>
                      </m:r>
                      <m:r>
                        <a:rPr lang="en-US" altLang="zh-CN" sz="2400">
                          <a:latin typeface="Cambria Math"/>
                        </a:rPr>
                        <m:t> </m:t>
                      </m:r>
                      <m:r>
                        <m:rPr>
                          <m:sty m:val="p"/>
                        </m:rPr>
                        <a:rPr lang="en-US" altLang="zh-CN" sz="2400">
                          <a:latin typeface="Cambria Math"/>
                        </a:rPr>
                        <m:t>sno</m:t>
                      </m:r>
                      <m:r>
                        <a:rPr lang="en-US" altLang="zh-CN" sz="2400">
                          <a:latin typeface="Cambria Math"/>
                        </a:rPr>
                        <m:t>,</m:t>
                      </m:r>
                      <m:r>
                        <m:rPr>
                          <m:sty m:val="p"/>
                        </m:rPr>
                        <a:rPr lang="en-US" altLang="zh-CN" sz="2400">
                          <a:latin typeface="Cambria Math"/>
                        </a:rPr>
                        <m:t>sname</m:t>
                      </m:r>
                      <m:r>
                        <a:rPr lang="en-US" altLang="zh-CN" sz="2400">
                          <a:latin typeface="Cambria Math"/>
                        </a:rPr>
                        <m:t>,</m:t>
                      </m:r>
                      <m:r>
                        <m:rPr>
                          <m:sty m:val="p"/>
                        </m:rPr>
                        <a:rPr lang="en-US" altLang="zh-CN" sz="2400">
                          <a:latin typeface="Cambria Math"/>
                        </a:rPr>
                        <m:t>sex</m:t>
                      </m:r>
                      <m:r>
                        <a:rPr lang="en-US" altLang="zh-CN" sz="2400">
                          <a:latin typeface="Cambria Math"/>
                        </a:rPr>
                        <m:t>,</m:t>
                      </m:r>
                      <m:r>
                        <m:rPr>
                          <m:sty m:val="p"/>
                        </m:rPr>
                        <a:rPr lang="en-US" altLang="zh-CN" sz="2400">
                          <a:latin typeface="Cambria Math"/>
                        </a:rPr>
                        <m:t>birthday</m:t>
                      </m:r>
                      <m:r>
                        <a:rPr lang="en-US" altLang="zh-CN" sz="2400">
                          <a:latin typeface="Cambria Math"/>
                        </a:rPr>
                        <m:t>,</m:t>
                      </m:r>
                      <m:r>
                        <m:rPr>
                          <m:sty m:val="p"/>
                        </m:rPr>
                        <a:rPr lang="en-US" altLang="zh-CN" sz="2400">
                          <a:latin typeface="Cambria Math"/>
                        </a:rPr>
                        <m:t>specialty</m:t>
                      </m:r>
                      <m:r>
                        <a:rPr lang="en-US" altLang="zh-CN" sz="2400">
                          <a:latin typeface="Cambria Math"/>
                        </a:rPr>
                        <m:t>,</m:t>
                      </m:r>
                      <m:r>
                        <m:rPr>
                          <m:sty m:val="p"/>
                        </m:rPr>
                        <a:rPr lang="en-US" altLang="zh-CN" sz="2400">
                          <a:latin typeface="Cambria Math"/>
                        </a:rPr>
                        <m:t>telephone</m:t>
                      </m:r>
                      <m:r>
                        <a:rPr lang="en-US" altLang="zh-CN" sz="2400">
                          <a:latin typeface="Cambria Math"/>
                        </a:rPr>
                        <m:t> </m:t>
                      </m:r>
                      <m:r>
                        <m:rPr>
                          <m:sty m:val="p"/>
                        </m:rPr>
                        <a:rPr lang="en-US" altLang="zh-CN" sz="2400">
                          <a:latin typeface="Cambria Math"/>
                        </a:rPr>
                        <m:t>FROM</m:t>
                      </m:r>
                      <m:r>
                        <a:rPr lang="en-US" altLang="zh-CN" sz="2400">
                          <a:latin typeface="Cambria Math"/>
                        </a:rPr>
                        <m:t> </m:t>
                      </m:r>
                      <m:r>
                        <m:rPr>
                          <m:sty m:val="p"/>
                        </m:rPr>
                        <a:rPr lang="en-US" altLang="zh-CN" sz="2400">
                          <a:latin typeface="Cambria Math"/>
                        </a:rPr>
                        <m:t>S</m:t>
                      </m:r>
                    </m:oMath>
                  </m:oMathPara>
                </a14:m>
                <a:endParaRPr lang="zh-CN" altLang="zh-CN" sz="2400" dirty="0"/>
              </a:p>
              <a:p>
                <a:r>
                  <a:rPr lang="zh-CN" altLang="zh-CN" sz="2400" dirty="0">
                    <a:solidFill>
                      <a:srgbClr val="FF0000"/>
                    </a:solidFill>
                  </a:rPr>
                  <a:t>等价于</a:t>
                </a:r>
                <a:r>
                  <a:rPr lang="zh-CN" altLang="zh-CN" sz="2400" dirty="0"/>
                  <a:t>：</a:t>
                </a:r>
                <a14:m>
                  <m:oMath xmlns:m="http://schemas.openxmlformats.org/officeDocument/2006/math">
                    <m:r>
                      <m:rPr>
                        <m:sty m:val="p"/>
                      </m:rPr>
                      <a:rPr lang="en-US" altLang="zh-CN" sz="2400">
                        <a:latin typeface="Cambria Math"/>
                      </a:rPr>
                      <m:t>SELECT</m:t>
                    </m:r>
                    <m:r>
                      <a:rPr lang="en-US" altLang="zh-CN" sz="2400">
                        <a:latin typeface="Cambria Math"/>
                      </a:rPr>
                      <m:t> </m:t>
                    </m:r>
                    <m:r>
                      <a:rPr lang="en-US" altLang="zh-CN" sz="2400" i="1">
                        <a:latin typeface="Cambria Math"/>
                      </a:rPr>
                      <m:t>∗</m:t>
                    </m:r>
                    <m:r>
                      <m:rPr>
                        <m:sty m:val="p"/>
                      </m:rPr>
                      <a:rPr lang="en-US" altLang="zh-CN" sz="2400">
                        <a:latin typeface="Cambria Math"/>
                      </a:rPr>
                      <m:t>FROM</m:t>
                    </m:r>
                    <m:r>
                      <a:rPr lang="en-US" altLang="zh-CN" sz="2400">
                        <a:latin typeface="Cambria Math"/>
                      </a:rPr>
                      <m:t> </m:t>
                    </m:r>
                    <m:r>
                      <m:rPr>
                        <m:sty m:val="p"/>
                      </m:rPr>
                      <a:rPr lang="en-US" altLang="zh-CN" sz="2400">
                        <a:latin typeface="Cambria Math"/>
                      </a:rPr>
                      <m:t>S</m:t>
                    </m:r>
                  </m:oMath>
                </a14:m>
                <a:endParaRPr lang="zh-CN" altLang="zh-CN" sz="2400" dirty="0"/>
              </a:p>
              <a:p>
                <a:pPr marL="0" indent="0">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9" t="-1483" r="-1111"/>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txBox="1">
            <a:spLocks/>
          </p:cNvSpPr>
          <p:nvPr/>
        </p:nvSpPr>
        <p:spPr bwMode="black">
          <a:xfrm>
            <a:off x="323528" y="116632"/>
            <a:ext cx="86868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a:solidFill>
                  <a:schemeClr val="bg1"/>
                </a:solidFill>
                <a:latin typeface="+mj-lt"/>
                <a:ea typeface="+mj-ea"/>
                <a:cs typeface="+mj-cs"/>
              </a:defRPr>
            </a:lvl1pPr>
            <a:lvl2pPr algn="ctr" rtl="0" eaLnBrk="1" fontAlgn="base" hangingPunct="1">
              <a:spcBef>
                <a:spcPct val="0"/>
              </a:spcBef>
              <a:spcAft>
                <a:spcPct val="0"/>
              </a:spcAft>
              <a:defRPr sz="2800" b="1">
                <a:solidFill>
                  <a:schemeClr val="bg1"/>
                </a:solidFill>
                <a:latin typeface="Verdana" pitchFamily="34" charset="0"/>
              </a:defRPr>
            </a:lvl2pPr>
            <a:lvl3pPr algn="ctr" rtl="0" eaLnBrk="1" fontAlgn="base" hangingPunct="1">
              <a:spcBef>
                <a:spcPct val="0"/>
              </a:spcBef>
              <a:spcAft>
                <a:spcPct val="0"/>
              </a:spcAft>
              <a:defRPr sz="2800" b="1">
                <a:solidFill>
                  <a:schemeClr val="bg1"/>
                </a:solidFill>
                <a:latin typeface="Verdana" pitchFamily="34" charset="0"/>
              </a:defRPr>
            </a:lvl3pPr>
            <a:lvl4pPr algn="ctr" rtl="0" eaLnBrk="1" fontAlgn="base" hangingPunct="1">
              <a:spcBef>
                <a:spcPct val="0"/>
              </a:spcBef>
              <a:spcAft>
                <a:spcPct val="0"/>
              </a:spcAft>
              <a:defRPr sz="2800" b="1">
                <a:solidFill>
                  <a:schemeClr val="bg1"/>
                </a:solidFill>
                <a:latin typeface="Verdana" pitchFamily="34" charset="0"/>
              </a:defRPr>
            </a:lvl4pPr>
            <a:lvl5pPr algn="ctr" rtl="0" eaLnBrk="1" fontAlgn="base" hangingPunct="1">
              <a:spcBef>
                <a:spcPct val="0"/>
              </a:spcBef>
              <a:spcAft>
                <a:spcPct val="0"/>
              </a:spcAft>
              <a:defRPr sz="2800" b="1">
                <a:solidFill>
                  <a:schemeClr val="bg1"/>
                </a:solidFill>
                <a:latin typeface="Verdana" pitchFamily="34" charset="0"/>
              </a:defRPr>
            </a:lvl5pPr>
            <a:lvl6pPr marL="457200" algn="ctr" rtl="0" eaLnBrk="1" fontAlgn="base" hangingPunct="1">
              <a:spcBef>
                <a:spcPct val="0"/>
              </a:spcBef>
              <a:spcAft>
                <a:spcPct val="0"/>
              </a:spcAft>
              <a:defRPr sz="2800" b="1">
                <a:solidFill>
                  <a:schemeClr val="bg1"/>
                </a:solidFill>
                <a:latin typeface="Verdana" pitchFamily="34" charset="0"/>
              </a:defRPr>
            </a:lvl6pPr>
            <a:lvl7pPr marL="914400" algn="ctr" rtl="0" eaLnBrk="1" fontAlgn="base" hangingPunct="1">
              <a:spcBef>
                <a:spcPct val="0"/>
              </a:spcBef>
              <a:spcAft>
                <a:spcPct val="0"/>
              </a:spcAft>
              <a:defRPr sz="2800" b="1">
                <a:solidFill>
                  <a:schemeClr val="bg1"/>
                </a:solidFill>
                <a:latin typeface="Verdana" pitchFamily="34" charset="0"/>
              </a:defRPr>
            </a:lvl7pPr>
            <a:lvl8pPr marL="1371600" algn="ctr" rtl="0" eaLnBrk="1" fontAlgn="base" hangingPunct="1">
              <a:spcBef>
                <a:spcPct val="0"/>
              </a:spcBef>
              <a:spcAft>
                <a:spcPct val="0"/>
              </a:spcAft>
              <a:defRPr sz="2800" b="1">
                <a:solidFill>
                  <a:schemeClr val="bg1"/>
                </a:solidFill>
                <a:latin typeface="Verdana" pitchFamily="34" charset="0"/>
              </a:defRPr>
            </a:lvl8pPr>
            <a:lvl9pPr marL="1828800" algn="ctr" rtl="0" eaLnBrk="1" fontAlgn="base" hangingPunct="1">
              <a:spcBef>
                <a:spcPct val="0"/>
              </a:spcBef>
              <a:spcAft>
                <a:spcPct val="0"/>
              </a:spcAft>
              <a:defRPr sz="2800" b="1">
                <a:solidFill>
                  <a:schemeClr val="bg1"/>
                </a:solidFill>
                <a:latin typeface="Verdana" pitchFamily="34" charset="0"/>
              </a:defRPr>
            </a:lvl9pPr>
          </a:lstStyle>
          <a:p>
            <a:r>
              <a:rPr lang="en-US" altLang="zh-CN" kern="0"/>
              <a:t>6.1</a:t>
            </a:r>
            <a:r>
              <a:rPr lang="zh-CN" altLang="zh-CN" kern="0"/>
              <a:t>单表查询</a:t>
            </a:r>
            <a:endParaRPr lang="zh-CN" altLang="zh-CN" kern="0" dirty="0"/>
          </a:p>
        </p:txBody>
      </p:sp>
    </p:spTree>
    <p:extLst>
      <p:ext uri="{BB962C8B-B14F-4D97-AF65-F5344CB8AC3E}">
        <p14:creationId xmlns:p14="http://schemas.microsoft.com/office/powerpoint/2010/main" val="14299453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2000" dirty="0"/>
                  <a:t>【例</a:t>
                </a:r>
                <a:r>
                  <a:rPr lang="en-US" altLang="zh-CN" sz="2000" dirty="0"/>
                  <a:t>6.43</a:t>
                </a:r>
                <a:r>
                  <a:rPr lang="zh-CN" altLang="zh-CN" sz="2000" dirty="0"/>
                  <a:t>】</a:t>
                </a:r>
                <a:r>
                  <a:rPr lang="en-US" altLang="zh-CN" sz="2000" dirty="0"/>
                  <a:t>  </a:t>
                </a:r>
                <a:r>
                  <a:rPr lang="zh-CN" altLang="zh-CN" sz="2000" dirty="0"/>
                  <a:t>查询其他系中比信息系所有学生年龄都小的学生姓名及年龄。</a:t>
                </a:r>
              </a:p>
              <a:p>
                <a:r>
                  <a:rPr lang="zh-CN" altLang="zh-CN" sz="2000" dirty="0"/>
                  <a:t>方法一：用</a:t>
                </a:r>
                <a:r>
                  <a:rPr lang="en-US" altLang="zh-CN" sz="2000" dirty="0"/>
                  <a:t>ALL</a:t>
                </a:r>
                <a:r>
                  <a:rPr lang="zh-CN" altLang="zh-CN" sz="2000" dirty="0"/>
                  <a:t>谓词</a:t>
                </a:r>
              </a:p>
              <a:p>
                <a:pPr marL="0" indent="0" algn="ctr">
                  <a:buNone/>
                </a:pPr>
                <a:r>
                  <a:rPr lang="en-US" altLang="zh-CN" sz="2000" dirty="0"/>
                  <a:t>SELECT </a:t>
                </a:r>
                <a14:m>
                  <m:oMath xmlns:m="http://schemas.openxmlformats.org/officeDocument/2006/math">
                    <m:r>
                      <m:rPr>
                        <m:sty m:val="p"/>
                      </m:rPr>
                      <a:rPr lang="en-US" altLang="zh-CN" sz="2000">
                        <a:latin typeface="Cambria Math"/>
                      </a:rPr>
                      <m:t>sname</m:t>
                    </m:r>
                  </m:oMath>
                </a14:m>
                <a:r>
                  <a:rPr lang="zh-CN" altLang="zh-CN" sz="2000" dirty="0"/>
                  <a:t>，</a:t>
                </a:r>
                <a:r>
                  <a:rPr lang="en-US" altLang="zh-CN" sz="2000" dirty="0"/>
                  <a:t>age FROM S WHERE age &lt; ALL  </a:t>
                </a:r>
                <a:endParaRPr lang="zh-CN" altLang="zh-CN" sz="2000" dirty="0"/>
              </a:p>
              <a:p>
                <a:pPr marL="0" indent="0" algn="ctr">
                  <a:buNone/>
                </a:pPr>
                <a:r>
                  <a:rPr lang="en-US" altLang="zh-CN" sz="2000" dirty="0"/>
                  <a:t>(SELECT age FROM S WHERE </a:t>
                </a:r>
                <a14:m>
                  <m:oMath xmlns:m="http://schemas.openxmlformats.org/officeDocument/2006/math">
                    <m:r>
                      <m:rPr>
                        <m:sty m:val="p"/>
                      </m:rPr>
                      <a:rPr lang="en-US" altLang="zh-CN" sz="2000">
                        <a:latin typeface="Cambria Math"/>
                      </a:rPr>
                      <m:t>specialty</m:t>
                    </m:r>
                  </m:oMath>
                </a14:m>
                <a:r>
                  <a:rPr lang="en-US" altLang="zh-CN" sz="2000" dirty="0"/>
                  <a:t> = '</a:t>
                </a:r>
                <a14:m>
                  <m:oMath xmlns:m="http://schemas.openxmlformats.org/officeDocument/2006/math">
                    <m:r>
                      <a:rPr lang="zh-CN" altLang="zh-CN" sz="2000">
                        <a:latin typeface="Cambria Math"/>
                      </a:rPr>
                      <m:t>机械工程</m:t>
                    </m:r>
                  </m:oMath>
                </a14:m>
                <a:r>
                  <a:rPr lang="en-US" altLang="zh-CN" sz="2000" dirty="0"/>
                  <a:t>') </a:t>
                </a:r>
                <a:endParaRPr lang="zh-CN" altLang="zh-CN" sz="2000" dirty="0"/>
              </a:p>
              <a:p>
                <a:pPr marL="0" indent="0" algn="ctr">
                  <a:buNone/>
                </a:pPr>
                <a:r>
                  <a:rPr lang="en-US" altLang="zh-CN" sz="2000" dirty="0"/>
                  <a:t>AND </a:t>
                </a:r>
                <a14:m>
                  <m:oMath xmlns:m="http://schemas.openxmlformats.org/officeDocument/2006/math">
                    <m:r>
                      <m:rPr>
                        <m:sty m:val="p"/>
                      </m:rPr>
                      <a:rPr lang="en-US" altLang="zh-CN" sz="2000">
                        <a:latin typeface="Cambria Math"/>
                      </a:rPr>
                      <m:t>specialty</m:t>
                    </m:r>
                  </m:oMath>
                </a14:m>
                <a:r>
                  <a:rPr lang="en-US" altLang="zh-CN" sz="2000" dirty="0"/>
                  <a:t> &lt;&gt; '</a:t>
                </a:r>
                <a14:m>
                  <m:oMath xmlns:m="http://schemas.openxmlformats.org/officeDocument/2006/math">
                    <m:r>
                      <a:rPr lang="zh-CN" altLang="zh-CN" sz="2000">
                        <a:latin typeface="Cambria Math"/>
                      </a:rPr>
                      <m:t>机械工程</m:t>
                    </m:r>
                  </m:oMath>
                </a14:m>
                <a:r>
                  <a:rPr lang="en-US" altLang="zh-CN" sz="2000" dirty="0"/>
                  <a:t>’;</a:t>
                </a:r>
                <a:endParaRPr lang="zh-CN" altLang="zh-CN" sz="2000" dirty="0"/>
              </a:p>
              <a:p>
                <a:r>
                  <a:rPr lang="zh-CN" altLang="zh-CN" sz="2000" dirty="0"/>
                  <a:t>查询结果为空表。</a:t>
                </a:r>
              </a:p>
              <a:p>
                <a:r>
                  <a:rPr lang="zh-CN" altLang="zh-CN" sz="2000" dirty="0"/>
                  <a:t>方法二：用集函数</a:t>
                </a:r>
              </a:p>
              <a:p>
                <a:pPr marL="0" indent="0" algn="ctr">
                  <a:buNone/>
                </a:pPr>
                <a:r>
                  <a:rPr lang="en-US" altLang="zh-CN" sz="2000" dirty="0"/>
                  <a:t>SELECT </a:t>
                </a:r>
                <a14:m>
                  <m:oMath xmlns:m="http://schemas.openxmlformats.org/officeDocument/2006/math">
                    <m:r>
                      <m:rPr>
                        <m:sty m:val="p"/>
                      </m:rPr>
                      <a:rPr lang="en-US" altLang="zh-CN" sz="2000">
                        <a:latin typeface="Cambria Math"/>
                      </a:rPr>
                      <m:t>sname</m:t>
                    </m:r>
                  </m:oMath>
                </a14:m>
                <a:r>
                  <a:rPr lang="zh-CN" altLang="zh-CN" sz="2000" dirty="0"/>
                  <a:t>，</a:t>
                </a:r>
                <a:r>
                  <a:rPr lang="en-US" altLang="zh-CN" sz="2000" dirty="0"/>
                  <a:t>age FROM S </a:t>
                </a:r>
                <a:endParaRPr lang="zh-CN" altLang="zh-CN" sz="2000" dirty="0"/>
              </a:p>
              <a:p>
                <a:pPr marL="0" indent="0" algn="ctr">
                  <a:buNone/>
                </a:pPr>
                <a:r>
                  <a:rPr lang="en-US" altLang="zh-CN" sz="2000" dirty="0"/>
                  <a:t>WHERE age &lt; </a:t>
                </a:r>
                <a:endParaRPr lang="zh-CN" altLang="zh-CN" sz="2000" dirty="0"/>
              </a:p>
              <a:p>
                <a:pPr marL="0" indent="0" algn="ctr">
                  <a:buNone/>
                </a:pPr>
                <a:r>
                  <a:rPr lang="en-US" altLang="zh-CN" sz="2000" dirty="0"/>
                  <a:t>            (SELECT MIN(age) FROM S WHERE </a:t>
                </a:r>
                <a14:m>
                  <m:oMath xmlns:m="http://schemas.openxmlformats.org/officeDocument/2006/math">
                    <m:r>
                      <m:rPr>
                        <m:sty m:val="p"/>
                      </m:rPr>
                      <a:rPr lang="en-US" altLang="zh-CN" sz="2000">
                        <a:latin typeface="Cambria Math"/>
                      </a:rPr>
                      <m:t>specialty</m:t>
                    </m:r>
                  </m:oMath>
                </a14:m>
                <a:r>
                  <a:rPr lang="en-US" altLang="zh-CN" sz="2000" dirty="0"/>
                  <a:t> = '</a:t>
                </a:r>
                <a14:m>
                  <m:oMath xmlns:m="http://schemas.openxmlformats.org/officeDocument/2006/math">
                    <m:r>
                      <a:rPr lang="zh-CN" altLang="zh-CN" sz="2000">
                        <a:latin typeface="Cambria Math"/>
                      </a:rPr>
                      <m:t>机械工程</m:t>
                    </m:r>
                  </m:oMath>
                </a14:m>
                <a:r>
                  <a:rPr lang="en-US" altLang="zh-CN" sz="2000" dirty="0"/>
                  <a:t>')  </a:t>
                </a:r>
              </a:p>
              <a:p>
                <a:pPr marL="0" indent="0" algn="ctr">
                  <a:buNone/>
                </a:pPr>
                <a:r>
                  <a:rPr lang="en-US" altLang="zh-CN" sz="2000" dirty="0"/>
                  <a:t>           AND </a:t>
                </a:r>
                <a14:m>
                  <m:oMath xmlns:m="http://schemas.openxmlformats.org/officeDocument/2006/math">
                    <m:r>
                      <m:rPr>
                        <m:sty m:val="p"/>
                      </m:rPr>
                      <a:rPr lang="en-US" altLang="zh-CN" sz="2000">
                        <a:latin typeface="Cambria Math"/>
                      </a:rPr>
                      <m:t>specialty</m:t>
                    </m:r>
                  </m:oMath>
                </a14:m>
                <a:r>
                  <a:rPr lang="en-US" altLang="zh-CN" sz="2000" dirty="0"/>
                  <a:t> &lt;&gt;'</a:t>
                </a:r>
                <a14:m>
                  <m:oMath xmlns:m="http://schemas.openxmlformats.org/officeDocument/2006/math">
                    <m:r>
                      <a:rPr lang="zh-CN" altLang="zh-CN" sz="2000">
                        <a:latin typeface="Cambria Math"/>
                      </a:rPr>
                      <m:t>机械工程</m:t>
                    </m:r>
                  </m:oMath>
                </a14:m>
                <a:r>
                  <a:rPr lang="en-US" altLang="zh-CN" sz="2000" dirty="0"/>
                  <a:t>’</a:t>
                </a:r>
                <a:endParaRPr lang="zh-CN" altLang="zh-CN" sz="2000" dirty="0"/>
              </a:p>
              <a:p>
                <a:endParaRPr lang="zh-CN" altLang="en-US" sz="20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593" t="-742"/>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3440511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Font typeface="Wingdings" pitchFamily="2" charset="2"/>
                  <a:buChar char="n"/>
                </a:pPr>
                <a:r>
                  <a:rPr lang="en-US" altLang="zh-CN" sz="2400" dirty="0"/>
                  <a:t>6.3.2</a:t>
                </a:r>
                <a:r>
                  <a:rPr lang="zh-CN" altLang="zh-CN" sz="2400" dirty="0"/>
                  <a:t>带有</a:t>
                </a:r>
                <a:r>
                  <a:rPr lang="en-US" altLang="zh-CN" sz="2400" dirty="0"/>
                  <a:t>EXISTS</a:t>
                </a:r>
                <a:r>
                  <a:rPr lang="zh-CN" altLang="zh-CN" sz="2400" dirty="0"/>
                  <a:t>谓词的子查询</a:t>
                </a:r>
              </a:p>
              <a:p>
                <a:pPr marL="0" indent="0">
                  <a:buNone/>
                </a:pPr>
                <a:r>
                  <a:rPr lang="en-US" altLang="zh-CN" sz="2400" dirty="0"/>
                  <a:t>     EXISTS</a:t>
                </a:r>
                <a:r>
                  <a:rPr lang="zh-CN" altLang="zh-CN" sz="2400" dirty="0"/>
                  <a:t>表示的是存在量词</a:t>
                </a:r>
                <a14:m>
                  <m:oMath xmlns:m="http://schemas.openxmlformats.org/officeDocument/2006/math">
                    <m:r>
                      <a:rPr lang="en-US" altLang="zh-CN" sz="2400">
                        <a:latin typeface="Cambria Math" panose="02040503050406030204" pitchFamily="18" charset="0"/>
                      </a:rPr>
                      <m:t>∃</m:t>
                    </m:r>
                  </m:oMath>
                </a14:m>
                <a:r>
                  <a:rPr lang="zh-CN" altLang="zh-CN" sz="2400" dirty="0"/>
                  <a:t>。带有</a:t>
                </a:r>
                <a:r>
                  <a:rPr lang="en-US" altLang="zh-CN" sz="2400" dirty="0"/>
                  <a:t>EXISTS</a:t>
                </a:r>
                <a:r>
                  <a:rPr lang="zh-CN" altLang="zh-CN" sz="2400" dirty="0"/>
                  <a:t>谓词的子查询不返回任何数据，只产生逻辑真值“</a:t>
                </a:r>
                <a:r>
                  <a:rPr lang="en-US" altLang="zh-CN" sz="2400" dirty="0"/>
                  <a:t>true</a:t>
                </a:r>
                <a:r>
                  <a:rPr lang="zh-CN" altLang="zh-CN" sz="2400" dirty="0"/>
                  <a:t>”或逻辑假值“</a:t>
                </a:r>
                <a:r>
                  <a:rPr lang="en-US" altLang="zh-CN" sz="2400" dirty="0"/>
                  <a:t>false</a:t>
                </a:r>
                <a:r>
                  <a:rPr lang="zh-CN" altLang="zh-CN" sz="2400" dirty="0"/>
                  <a:t>”。使用存在量词</a:t>
                </a:r>
                <a:r>
                  <a:rPr lang="en-US" altLang="zh-CN" sz="2400" dirty="0"/>
                  <a:t>EXISTS</a:t>
                </a:r>
                <a:r>
                  <a:rPr lang="zh-CN" altLang="zh-CN" sz="2400" dirty="0"/>
                  <a:t>后，若内层查询结果非空，则外层的</a:t>
                </a:r>
                <a:r>
                  <a:rPr lang="en-US" altLang="zh-CN" sz="2400" dirty="0"/>
                  <a:t>WHERE</a:t>
                </a:r>
                <a:r>
                  <a:rPr lang="zh-CN" altLang="zh-CN" sz="2400" dirty="0"/>
                  <a:t>子句返回真值，否则返回假值。</a:t>
                </a:r>
                <a:r>
                  <a:rPr lang="en-US" altLang="zh-CN" sz="2400" dirty="0"/>
                  <a:t>EXISTS</a:t>
                </a:r>
                <a:r>
                  <a:rPr lang="zh-CN" altLang="zh-CN" sz="2400" dirty="0"/>
                  <a:t>引出的子查询，其目标列表达式通常用</a:t>
                </a:r>
                <a:r>
                  <a:rPr lang="en-US" altLang="zh-CN" sz="2400" dirty="0"/>
                  <a:t>*</a:t>
                </a:r>
                <a:r>
                  <a:rPr lang="zh-CN" altLang="zh-CN" sz="2400" dirty="0"/>
                  <a:t>，因为带有</a:t>
                </a:r>
                <a:r>
                  <a:rPr lang="en-US" altLang="zh-CN" sz="2400" dirty="0"/>
                  <a:t>EXISTS</a:t>
                </a:r>
                <a:r>
                  <a:rPr lang="zh-CN" altLang="zh-CN" sz="2400" dirty="0"/>
                  <a:t>的子查询只返回真值或者假值，给出列名无实际意义，其子查询的条件并没有依赖外层查询的属性。即若子查询的查询条件依赖于外层父查询的某个属性值，称这类查询为相关子查询。</a:t>
                </a:r>
                <a:endParaRPr lang="zh-CN" altLang="en-US"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111" t="-1236" r="-3556"/>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1762464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2000" dirty="0"/>
                  <a:t>【例</a:t>
                </a:r>
                <a:r>
                  <a:rPr lang="en-US" altLang="zh-CN" sz="2000" dirty="0"/>
                  <a:t>6.44</a:t>
                </a:r>
                <a:r>
                  <a:rPr lang="zh-CN" altLang="zh-CN" sz="2000" dirty="0"/>
                  <a:t>】 查询所有选修了</a:t>
                </a:r>
                <a:r>
                  <a:rPr lang="en-US" altLang="zh-CN" sz="2000" dirty="0"/>
                  <a:t>c001</a:t>
                </a:r>
                <a:r>
                  <a:rPr lang="zh-CN" altLang="zh-CN" sz="2000" dirty="0"/>
                  <a:t>号课程的学生姓名。</a:t>
                </a:r>
              </a:p>
              <a:p>
                <a:r>
                  <a:rPr lang="en-US" altLang="zh-CN" sz="2000" dirty="0"/>
                  <a:t>     </a:t>
                </a:r>
                <a:r>
                  <a:rPr lang="zh-CN" altLang="zh-CN" sz="2000" dirty="0"/>
                  <a:t>分析本题，可看出此次查询涉及到学生表</a:t>
                </a:r>
                <a:r>
                  <a:rPr lang="en-US" altLang="zh-CN" sz="2000" dirty="0"/>
                  <a:t>S</a:t>
                </a:r>
                <a:r>
                  <a:rPr lang="zh-CN" altLang="zh-CN" sz="2000" dirty="0"/>
                  <a:t>和选课表</a:t>
                </a:r>
                <a:r>
                  <a:rPr lang="en-US" altLang="zh-CN" sz="2000" dirty="0"/>
                  <a:t>SC</a:t>
                </a:r>
                <a:r>
                  <a:rPr lang="zh-CN" altLang="zh-CN" sz="2000" dirty="0"/>
                  <a:t>。先从</a:t>
                </a:r>
                <a:r>
                  <a:rPr lang="en-US" altLang="zh-CN" sz="2000" dirty="0"/>
                  <a:t>S</a:t>
                </a:r>
                <a:r>
                  <a:rPr lang="zh-CN" altLang="zh-CN" sz="2000" dirty="0"/>
                  <a:t>中依次取每个元组的</a:t>
                </a:r>
                <a:r>
                  <a:rPr lang="en-US" altLang="zh-CN" sz="2000" dirty="0" err="1"/>
                  <a:t>sno</a:t>
                </a:r>
                <a:r>
                  <a:rPr lang="zh-CN" altLang="zh-CN" sz="2000" dirty="0"/>
                  <a:t>值，用取出来的</a:t>
                </a:r>
                <a:r>
                  <a:rPr lang="en-US" altLang="zh-CN" sz="2000" dirty="0" err="1"/>
                  <a:t>sno</a:t>
                </a:r>
                <a:r>
                  <a:rPr lang="zh-CN" altLang="zh-CN" sz="2000" dirty="0"/>
                  <a:t>的值去检查</a:t>
                </a:r>
                <a:r>
                  <a:rPr lang="en-US" altLang="zh-CN" sz="2000" dirty="0"/>
                  <a:t>SC</a:t>
                </a:r>
                <a:r>
                  <a:rPr lang="zh-CN" altLang="zh-CN" sz="2000" dirty="0"/>
                  <a:t>表，如果</a:t>
                </a:r>
                <a:r>
                  <a:rPr lang="en-US" altLang="zh-CN" sz="2000" dirty="0"/>
                  <a:t>SC</a:t>
                </a:r>
                <a:r>
                  <a:rPr lang="zh-CN" altLang="zh-CN" sz="2000" dirty="0"/>
                  <a:t>表中存在符合</a:t>
                </a:r>
                <a:r>
                  <a:rPr lang="en-US" altLang="zh-CN" sz="2000" dirty="0" err="1"/>
                  <a:t>sno</a:t>
                </a:r>
                <a:r>
                  <a:rPr lang="zh-CN" altLang="zh-CN" sz="2000" dirty="0"/>
                  <a:t>的元组，</a:t>
                </a:r>
                <a:r>
                  <a:rPr lang="en-US" altLang="zh-CN" sz="2000" dirty="0"/>
                  <a:t>SC</a:t>
                </a:r>
                <a:r>
                  <a:rPr lang="zh-CN" altLang="zh-CN" sz="2000" dirty="0"/>
                  <a:t>中的</a:t>
                </a:r>
                <a:r>
                  <a:rPr lang="en-US" altLang="zh-CN" sz="2000" dirty="0" err="1"/>
                  <a:t>sno</a:t>
                </a:r>
                <a:r>
                  <a:rPr lang="zh-CN" altLang="zh-CN" sz="2000" dirty="0"/>
                  <a:t>值等于</a:t>
                </a:r>
                <a:r>
                  <a:rPr lang="en-US" altLang="zh-CN" sz="2000" dirty="0" err="1"/>
                  <a:t>S.sno</a:t>
                </a:r>
                <a:r>
                  <a:rPr lang="zh-CN" altLang="zh-CN" sz="2000" dirty="0"/>
                  <a:t>，并且</a:t>
                </a:r>
                <a:r>
                  <a:rPr lang="en-US" altLang="zh-CN" sz="2000" dirty="0" err="1"/>
                  <a:t>cno</a:t>
                </a:r>
                <a:r>
                  <a:rPr lang="en-US" altLang="zh-CN" sz="2000" dirty="0"/>
                  <a:t>=’c001’</a:t>
                </a:r>
                <a:r>
                  <a:rPr lang="zh-CN" altLang="zh-CN" sz="2000" dirty="0"/>
                  <a:t>，则取出其相对应的</a:t>
                </a:r>
                <a:r>
                  <a:rPr lang="en-US" altLang="zh-CN" sz="2000" dirty="0" err="1"/>
                  <a:t>S.sname</a:t>
                </a:r>
                <a:r>
                  <a:rPr lang="zh-CN" altLang="zh-CN" sz="2000" dirty="0"/>
                  <a:t>放到最终的结果表中。因此，本题的查询语句如下</a:t>
                </a:r>
                <a:endParaRPr lang="en-US" altLang="zh-CN" sz="2000" dirty="0"/>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panose="02040503050406030204" pitchFamily="18" charset="0"/>
                        </a:rPr>
                        <m:t>SELECT</m:t>
                      </m:r>
                      <m:r>
                        <a:rPr lang="en-US" altLang="zh-CN" sz="2000">
                          <a:latin typeface="Cambria Math" panose="02040503050406030204" pitchFamily="18" charset="0"/>
                        </a:rPr>
                        <m:t> </m:t>
                      </m:r>
                      <m:r>
                        <m:rPr>
                          <m:sty m:val="p"/>
                        </m:rPr>
                        <a:rPr lang="en-US" altLang="zh-CN" sz="2000">
                          <a:latin typeface="Cambria Math" panose="02040503050406030204" pitchFamily="18" charset="0"/>
                        </a:rPr>
                        <m:t>sname</m:t>
                      </m:r>
                      <m:r>
                        <a:rPr lang="en-US" altLang="zh-CN" sz="2000">
                          <a:latin typeface="Cambria Math" panose="02040503050406030204" pitchFamily="18" charset="0"/>
                        </a:rPr>
                        <m:t> </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S</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a:latin typeface="Cambria Math" panose="02040503050406030204" pitchFamily="18" charset="0"/>
                        </a:rPr>
                        <m:t>EXISTS</m:t>
                      </m:r>
                      <m:r>
                        <a:rPr lang="en-US" altLang="zh-CN" sz="2000">
                          <a:latin typeface="Cambria Math" panose="02040503050406030204" pitchFamily="18" charset="0"/>
                        </a:rPr>
                        <m:t> </m:t>
                      </m:r>
                    </m:oMath>
                  </m:oMathPara>
                </a14:m>
                <a:endParaRPr lang="zh-CN" altLang="zh-CN" sz="2000" dirty="0"/>
              </a:p>
              <a:p>
                <a:pPr marL="0" indent="0">
                  <a:buNone/>
                </a:pPr>
                <a:r>
                  <a:rPr lang="en-US" altLang="zh-CN" sz="2000" dirty="0"/>
                  <a:t>      </a:t>
                </a:r>
                <a14:m>
                  <m:oMath xmlns:m="http://schemas.openxmlformats.org/officeDocument/2006/math">
                    <m:r>
                      <a:rPr lang="en-US" altLang="zh-CN" sz="2000">
                        <a:latin typeface="Cambria Math" panose="02040503050406030204" pitchFamily="18" charset="0"/>
                      </a:rPr>
                      <m:t>(</m:t>
                    </m:r>
                    <m:r>
                      <m:rPr>
                        <m:sty m:val="p"/>
                      </m:rPr>
                      <a:rPr lang="en-US" altLang="zh-CN" sz="2000">
                        <a:latin typeface="Cambria Math" panose="02040503050406030204" pitchFamily="18" charset="0"/>
                      </a:rPr>
                      <m:t>SELECT</m:t>
                    </m:r>
                    <m:r>
                      <a:rPr lang="en-US" altLang="zh-CN" sz="2000" i="1">
                        <a:latin typeface="Cambria Math" panose="02040503050406030204" pitchFamily="18" charset="0"/>
                      </a:rPr>
                      <m:t>∗</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SC</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a:latin typeface="Cambria Math" panose="02040503050406030204" pitchFamily="18" charset="0"/>
                      </a:rPr>
                      <m:t>sno</m:t>
                    </m:r>
                    <m:r>
                      <a:rPr lang="en-US" altLang="zh-CN" sz="2000">
                        <a:latin typeface="Cambria Math" panose="02040503050406030204" pitchFamily="18" charset="0"/>
                      </a:rPr>
                      <m:t>=</m:t>
                    </m:r>
                    <m:r>
                      <m:rPr>
                        <m:sty m:val="p"/>
                      </m:rPr>
                      <a:rPr lang="en-US" altLang="zh-CN" sz="2000">
                        <a:latin typeface="Cambria Math" panose="02040503050406030204" pitchFamily="18" charset="0"/>
                      </a:rPr>
                      <m:t>S</m:t>
                    </m:r>
                    <m:r>
                      <a:rPr lang="en-US" altLang="zh-CN" sz="2000">
                        <a:latin typeface="Cambria Math" panose="02040503050406030204" pitchFamily="18" charset="0"/>
                      </a:rPr>
                      <m:t>.</m:t>
                    </m:r>
                    <m:r>
                      <m:rPr>
                        <m:sty m:val="p"/>
                      </m:rPr>
                      <a:rPr lang="en-US" altLang="zh-CN" sz="2000">
                        <a:latin typeface="Cambria Math" panose="02040503050406030204" pitchFamily="18" charset="0"/>
                      </a:rPr>
                      <m:t>sno</m:t>
                    </m:r>
                    <m:r>
                      <a:rPr lang="en-US" altLang="zh-CN" sz="2000">
                        <a:latin typeface="Cambria Math" panose="02040503050406030204" pitchFamily="18" charset="0"/>
                      </a:rPr>
                      <m:t> </m:t>
                    </m:r>
                    <m:r>
                      <m:rPr>
                        <m:sty m:val="p"/>
                      </m:rPr>
                      <a:rPr lang="en-US" altLang="zh-CN" sz="2000">
                        <a:latin typeface="Cambria Math" panose="02040503050406030204" pitchFamily="18" charset="0"/>
                      </a:rPr>
                      <m:t>and</m:t>
                    </m:r>
                    <m:r>
                      <a:rPr lang="en-US" altLang="zh-CN" sz="2000">
                        <a:latin typeface="Cambria Math" panose="02040503050406030204" pitchFamily="18" charset="0"/>
                      </a:rPr>
                      <m:t> </m:t>
                    </m:r>
                    <m:r>
                      <m:rPr>
                        <m:sty m:val="p"/>
                      </m:rPr>
                      <a:rPr lang="en-US" altLang="zh-CN" sz="2000">
                        <a:latin typeface="Cambria Math" panose="02040503050406030204" pitchFamily="18" charset="0"/>
                      </a:rPr>
                      <m:t>cno</m:t>
                    </m:r>
                    <m:sSup>
                      <m:sSupPr>
                        <m:ctrlPr>
                          <a:rPr lang="zh-CN" altLang="zh-CN" sz="2000" i="1">
                            <a:latin typeface="Cambria Math" panose="02040503050406030204" pitchFamily="18" charset="0"/>
                          </a:rPr>
                        </m:ctrlPr>
                      </m:sSupPr>
                      <m:e>
                        <m:r>
                          <a:rPr lang="en-US" altLang="zh-CN" sz="2000">
                            <a:latin typeface="Cambria Math" panose="02040503050406030204" pitchFamily="18" charset="0"/>
                          </a:rPr>
                          <m:t>=</m:t>
                        </m:r>
                      </m:e>
                      <m:sup>
                        <m:r>
                          <a:rPr lang="en-US" altLang="zh-CN" sz="2000" i="1">
                            <a:latin typeface="Cambria Math" panose="02040503050406030204" pitchFamily="18" charset="0"/>
                          </a:rPr>
                          <m:t>′</m:t>
                        </m:r>
                      </m:sup>
                    </m:sSup>
                    <m:r>
                      <m:rPr>
                        <m:sty m:val="p"/>
                      </m:rPr>
                      <a:rPr lang="en-US" altLang="zh-CN" sz="2000">
                        <a:latin typeface="Cambria Math" panose="02040503050406030204" pitchFamily="18" charset="0"/>
                      </a:rPr>
                      <m:t>c</m:t>
                    </m:r>
                    <m:r>
                      <a:rPr lang="en-US" altLang="zh-CN" sz="2000">
                        <a:latin typeface="Cambria Math" panose="02040503050406030204" pitchFamily="18" charset="0"/>
                      </a:rPr>
                      <m:t>001</m:t>
                    </m:r>
                    <m:r>
                      <a:rPr lang="en-US" altLang="zh-CN" sz="2000" i="1">
                        <a:latin typeface="Cambria Math" panose="02040503050406030204" pitchFamily="18" charset="0"/>
                      </a:rPr>
                      <m:t>′</m:t>
                    </m:r>
                    <m:r>
                      <a:rPr lang="en-US" altLang="zh-CN" sz="2000">
                        <a:latin typeface="Cambria Math" panose="02040503050406030204" pitchFamily="18" charset="0"/>
                      </a:rPr>
                      <m:t>)</m:t>
                    </m:r>
                  </m:oMath>
                </a14:m>
                <a:r>
                  <a:rPr lang="zh-CN" altLang="zh-CN" sz="2000" dirty="0"/>
                  <a:t>：</a:t>
                </a:r>
                <a:endParaRPr lang="en-US" altLang="zh-CN" sz="2000" dirty="0"/>
              </a:p>
              <a:p>
                <a:pPr marL="0" indent="0">
                  <a:buNone/>
                </a:pPr>
                <a:r>
                  <a:rPr lang="en-US" altLang="zh-CN" sz="2000" dirty="0"/>
                  <a:t>    </a:t>
                </a:r>
                <a:r>
                  <a:rPr lang="zh-CN" altLang="zh-CN" sz="2000" dirty="0"/>
                  <a:t>与</a:t>
                </a:r>
                <a:r>
                  <a:rPr lang="en-US" altLang="zh-CN" sz="2000" dirty="0"/>
                  <a:t>EXISTS</a:t>
                </a:r>
                <a:r>
                  <a:rPr lang="zh-CN" altLang="zh-CN" sz="2000" dirty="0"/>
                  <a:t>谓词相对应的是</a:t>
                </a:r>
                <a:r>
                  <a:rPr lang="en-US" altLang="zh-CN" sz="2000" dirty="0"/>
                  <a:t>NOT EXISTS</a:t>
                </a:r>
                <a:r>
                  <a:rPr lang="zh-CN" altLang="zh-CN" sz="2000" dirty="0"/>
                  <a:t>。使用存在量词</a:t>
                </a:r>
                <a:r>
                  <a:rPr lang="en-US" altLang="zh-CN" sz="2000" dirty="0"/>
                  <a:t>NOT EXISTS</a:t>
                </a:r>
                <a:r>
                  <a:rPr lang="zh-CN" altLang="zh-CN" sz="2000" dirty="0"/>
                  <a:t>后，若内层查询结果为空，则外层的</a:t>
                </a:r>
                <a:r>
                  <a:rPr lang="en-US" altLang="zh-CN" sz="2000" dirty="0"/>
                  <a:t>WHERE</a:t>
                </a:r>
                <a:r>
                  <a:rPr lang="zh-CN" altLang="zh-CN" sz="2000" dirty="0"/>
                  <a:t>子句返回真值，否则返回假值。</a:t>
                </a:r>
                <a:endParaRPr lang="en-US" altLang="zh-CN" sz="2000" dirty="0"/>
              </a:p>
              <a:p>
                <a:r>
                  <a:rPr lang="zh-CN" altLang="zh-CN" sz="2000" dirty="0"/>
                  <a:t>【例</a:t>
                </a:r>
                <a:r>
                  <a:rPr lang="en-US" altLang="zh-CN" sz="2000" dirty="0"/>
                  <a:t>6.45</a:t>
                </a:r>
                <a:r>
                  <a:rPr lang="zh-CN" altLang="zh-CN" sz="2000" dirty="0"/>
                  <a:t>】查询没有选修</a:t>
                </a:r>
                <a:r>
                  <a:rPr lang="en-US" altLang="zh-CN" sz="2000" dirty="0"/>
                  <a:t>c001</a:t>
                </a:r>
                <a:r>
                  <a:rPr lang="zh-CN" altLang="zh-CN" sz="2000" dirty="0"/>
                  <a:t>号课程的学生姓名。</a:t>
                </a:r>
              </a:p>
              <a:p>
                <a:pPr marL="0" indent="0">
                  <a:buNone/>
                </a:pPr>
                <a14:m>
                  <m:oMathPara xmlns:m="http://schemas.openxmlformats.org/officeDocument/2006/math">
                    <m:oMathParaPr>
                      <m:jc m:val="centerGroup"/>
                    </m:oMathParaPr>
                    <m:oMath xmlns:m="http://schemas.openxmlformats.org/officeDocument/2006/math">
                      <m:r>
                        <a:rPr lang="en-US" altLang="zh-CN" sz="2000">
                          <a:latin typeface="Cambria Math" panose="02040503050406030204" pitchFamily="18" charset="0"/>
                        </a:rPr>
                        <m:t>             </m:t>
                      </m:r>
                      <m:r>
                        <m:rPr>
                          <m:sty m:val="p"/>
                        </m:rPr>
                        <a:rPr lang="en-US" altLang="zh-CN" sz="2000">
                          <a:latin typeface="Cambria Math" panose="02040503050406030204" pitchFamily="18" charset="0"/>
                        </a:rPr>
                        <m:t>SELECT</m:t>
                      </m:r>
                      <m:r>
                        <a:rPr lang="en-US" altLang="zh-CN" sz="2000">
                          <a:latin typeface="Cambria Math" panose="02040503050406030204" pitchFamily="18" charset="0"/>
                        </a:rPr>
                        <m:t> </m:t>
                      </m:r>
                      <m:r>
                        <m:rPr>
                          <m:sty m:val="p"/>
                        </m:rPr>
                        <a:rPr lang="en-US" altLang="zh-CN" sz="2000">
                          <a:latin typeface="Cambria Math" panose="02040503050406030204" pitchFamily="18" charset="0"/>
                        </a:rPr>
                        <m:t>sname</m:t>
                      </m:r>
                      <m:r>
                        <a:rPr lang="en-US" altLang="zh-CN" sz="2000">
                          <a:latin typeface="Cambria Math" panose="02040503050406030204" pitchFamily="18" charset="0"/>
                        </a:rPr>
                        <m:t> </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S</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a:latin typeface="Cambria Math" panose="02040503050406030204" pitchFamily="18" charset="0"/>
                        </a:rPr>
                        <m:t>NOT</m:t>
                      </m:r>
                      <m:r>
                        <a:rPr lang="en-US" altLang="zh-CN" sz="2000">
                          <a:latin typeface="Cambria Math" panose="02040503050406030204" pitchFamily="18" charset="0"/>
                        </a:rPr>
                        <m:t> </m:t>
                      </m:r>
                      <m:r>
                        <m:rPr>
                          <m:sty m:val="p"/>
                        </m:rPr>
                        <a:rPr lang="en-US" altLang="zh-CN" sz="2000">
                          <a:latin typeface="Cambria Math" panose="02040503050406030204" pitchFamily="18" charset="0"/>
                        </a:rPr>
                        <m:t>EXISTS</m:t>
                      </m:r>
                      <m:r>
                        <a:rPr lang="en-US" altLang="zh-CN" sz="2000">
                          <a:latin typeface="Cambria Math" panose="02040503050406030204" pitchFamily="18" charset="0"/>
                        </a:rPr>
                        <m:t> </m:t>
                      </m:r>
                    </m:oMath>
                  </m:oMathPara>
                </a14:m>
                <a:endParaRPr lang="zh-CN" altLang="zh-CN" sz="2000" dirty="0"/>
              </a:p>
              <a:p>
                <a:pPr marL="0" indent="0">
                  <a:buNone/>
                </a:pPr>
                <a14:m>
                  <m:oMathPara xmlns:m="http://schemas.openxmlformats.org/officeDocument/2006/math">
                    <m:oMathParaPr>
                      <m:jc m:val="centerGroup"/>
                    </m:oMathParaPr>
                    <m:oMath xmlns:m="http://schemas.openxmlformats.org/officeDocument/2006/math">
                      <m:r>
                        <a:rPr lang="en-US" altLang="zh-CN" sz="2000">
                          <a:latin typeface="Cambria Math" panose="02040503050406030204" pitchFamily="18" charset="0"/>
                        </a:rPr>
                        <m:t>(</m:t>
                      </m:r>
                      <m:r>
                        <m:rPr>
                          <m:sty m:val="p"/>
                        </m:rPr>
                        <a:rPr lang="en-US" altLang="zh-CN" sz="2000">
                          <a:latin typeface="Cambria Math" panose="02040503050406030204" pitchFamily="18" charset="0"/>
                        </a:rPr>
                        <m:t>SELECT</m:t>
                      </m:r>
                      <m:r>
                        <a:rPr lang="en-US" altLang="zh-CN" sz="2000" i="1">
                          <a:latin typeface="Cambria Math" panose="02040503050406030204" pitchFamily="18" charset="0"/>
                        </a:rPr>
                        <m:t>∗</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SC</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a:latin typeface="Cambria Math" panose="02040503050406030204" pitchFamily="18" charset="0"/>
                        </a:rPr>
                        <m:t>sno</m:t>
                      </m:r>
                      <m:r>
                        <a:rPr lang="en-US" altLang="zh-CN" sz="2000">
                          <a:latin typeface="Cambria Math" panose="02040503050406030204" pitchFamily="18" charset="0"/>
                        </a:rPr>
                        <m:t>=</m:t>
                      </m:r>
                      <m:r>
                        <m:rPr>
                          <m:sty m:val="p"/>
                        </m:rPr>
                        <a:rPr lang="en-US" altLang="zh-CN" sz="2000">
                          <a:latin typeface="Cambria Math" panose="02040503050406030204" pitchFamily="18" charset="0"/>
                        </a:rPr>
                        <m:t>S</m:t>
                      </m:r>
                      <m:r>
                        <a:rPr lang="en-US" altLang="zh-CN" sz="2000">
                          <a:latin typeface="Cambria Math" panose="02040503050406030204" pitchFamily="18" charset="0"/>
                        </a:rPr>
                        <m:t>.</m:t>
                      </m:r>
                      <m:r>
                        <m:rPr>
                          <m:sty m:val="p"/>
                        </m:rPr>
                        <a:rPr lang="en-US" altLang="zh-CN" sz="2000">
                          <a:latin typeface="Cambria Math" panose="02040503050406030204" pitchFamily="18" charset="0"/>
                        </a:rPr>
                        <m:t>sno</m:t>
                      </m:r>
                      <m:r>
                        <a:rPr lang="en-US" altLang="zh-CN" sz="2000">
                          <a:latin typeface="Cambria Math" panose="02040503050406030204" pitchFamily="18" charset="0"/>
                        </a:rPr>
                        <m:t> </m:t>
                      </m:r>
                      <m:r>
                        <m:rPr>
                          <m:sty m:val="p"/>
                        </m:rPr>
                        <a:rPr lang="en-US" altLang="zh-CN" sz="2000">
                          <a:latin typeface="Cambria Math" panose="02040503050406030204" pitchFamily="18" charset="0"/>
                        </a:rPr>
                        <m:t>and</m:t>
                      </m:r>
                      <m:r>
                        <a:rPr lang="en-US" altLang="zh-CN" sz="2000">
                          <a:latin typeface="Cambria Math" panose="02040503050406030204" pitchFamily="18" charset="0"/>
                        </a:rPr>
                        <m:t> </m:t>
                      </m:r>
                      <m:r>
                        <m:rPr>
                          <m:sty m:val="p"/>
                        </m:rPr>
                        <a:rPr lang="en-US" altLang="zh-CN" sz="2000">
                          <a:latin typeface="Cambria Math" panose="02040503050406030204" pitchFamily="18" charset="0"/>
                        </a:rPr>
                        <m:t>cno</m:t>
                      </m:r>
                      <m:sSup>
                        <m:sSupPr>
                          <m:ctrlPr>
                            <a:rPr lang="zh-CN" altLang="zh-CN" sz="2000" i="1">
                              <a:latin typeface="Cambria Math" panose="02040503050406030204" pitchFamily="18" charset="0"/>
                            </a:rPr>
                          </m:ctrlPr>
                        </m:sSupPr>
                        <m:e>
                          <m:r>
                            <a:rPr lang="en-US" altLang="zh-CN" sz="2000">
                              <a:latin typeface="Cambria Math" panose="02040503050406030204" pitchFamily="18" charset="0"/>
                            </a:rPr>
                            <m:t>=</m:t>
                          </m:r>
                        </m:e>
                        <m:sup>
                          <m:r>
                            <a:rPr lang="en-US" altLang="zh-CN" sz="2000" i="1">
                              <a:latin typeface="Cambria Math" panose="02040503050406030204" pitchFamily="18" charset="0"/>
                            </a:rPr>
                            <m:t>′</m:t>
                          </m:r>
                        </m:sup>
                      </m:sSup>
                      <m:r>
                        <m:rPr>
                          <m:sty m:val="p"/>
                        </m:rPr>
                        <a:rPr lang="en-US" altLang="zh-CN" sz="2000">
                          <a:latin typeface="Cambria Math" panose="02040503050406030204" pitchFamily="18" charset="0"/>
                        </a:rPr>
                        <m:t>c</m:t>
                      </m:r>
                      <m:r>
                        <a:rPr lang="en-US" altLang="zh-CN" sz="2000">
                          <a:latin typeface="Cambria Math" panose="02040503050406030204" pitchFamily="18" charset="0"/>
                        </a:rPr>
                        <m:t>001</m:t>
                      </m:r>
                      <m:r>
                        <a:rPr lang="en-US" altLang="zh-CN" sz="2000" i="1">
                          <a:latin typeface="Cambria Math" panose="02040503050406030204" pitchFamily="18" charset="0"/>
                        </a:rPr>
                        <m:t>′</m:t>
                      </m:r>
                      <m:r>
                        <a:rPr lang="en-US" altLang="zh-CN" sz="2000">
                          <a:latin typeface="Cambria Math" panose="02040503050406030204" pitchFamily="18" charset="0"/>
                        </a:rPr>
                        <m:t>)</m:t>
                      </m:r>
                    </m:oMath>
                  </m:oMathPara>
                </a14:m>
                <a:endParaRPr lang="zh-CN" altLang="zh-CN" sz="2000" dirty="0"/>
              </a:p>
              <a:p>
                <a:pPr marL="0" indent="0">
                  <a:buNone/>
                </a:pPr>
                <a:endParaRPr lang="zh-CN" altLang="zh-CN" sz="2000" dirty="0"/>
              </a:p>
              <a:p>
                <a:pPr marL="0" indent="0">
                  <a:buNone/>
                </a:pPr>
                <a:endParaRPr lang="zh-CN" altLang="en-US" sz="20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741" t="-742" r="-296"/>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3138985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2000" dirty="0"/>
                  <a:t>在</a:t>
                </a:r>
                <a:r>
                  <a:rPr lang="en-US" altLang="zh-CN" sz="2000" dirty="0"/>
                  <a:t>SQL</a:t>
                </a:r>
                <a:r>
                  <a:rPr lang="zh-CN" altLang="zh-CN" sz="2000" dirty="0"/>
                  <a:t>语言中没有全称量词（</a:t>
                </a:r>
                <a:r>
                  <a:rPr lang="en-US" altLang="zh-CN" sz="2000" dirty="0"/>
                  <a:t>FOR ALL</a:t>
                </a:r>
                <a:r>
                  <a:rPr lang="zh-CN" altLang="zh-CN" sz="2000" dirty="0"/>
                  <a:t>），但是，总可以把带有全称量词的谓词转化为等价的带有存在量词的谓词。</a:t>
                </a:r>
              </a:p>
              <a:p>
                <a:r>
                  <a:rPr lang="zh-CN" altLang="zh-CN" sz="2000" dirty="0"/>
                  <a:t>【例</a:t>
                </a:r>
                <a:r>
                  <a:rPr lang="en-US" altLang="zh-CN" sz="2000" dirty="0"/>
                  <a:t> 6.46</a:t>
                </a:r>
                <a:r>
                  <a:rPr lang="zh-CN" altLang="zh-CN" sz="2000" dirty="0"/>
                  <a:t>】 查询选修了全部课程的学生姓名。</a:t>
                </a:r>
              </a:p>
              <a:p>
                <a:r>
                  <a:rPr lang="en-US" altLang="zh-CN" sz="2000" dirty="0"/>
                  <a:t>     </a:t>
                </a:r>
                <a:r>
                  <a:rPr lang="zh-CN" altLang="zh-CN" sz="2000" dirty="0"/>
                  <a:t>因为没有全称量词的存在，所以要把题目转化为等价的用存在量词的形式，即查询没有一门课是他不选修的学生的信息。其查询语句为：</a:t>
                </a:r>
                <a:endParaRPr lang="en-US" altLang="zh-CN" sz="2000" dirty="0"/>
              </a:p>
              <a:p>
                <a:pPr marL="0" indent="0">
                  <a:buNone/>
                </a:pPr>
                <a14:m>
                  <m:oMathPara xmlns:m="http://schemas.openxmlformats.org/officeDocument/2006/math">
                    <m:oMathParaPr>
                      <m:jc m:val="centerGroup"/>
                    </m:oMathParaPr>
                    <m:oMath xmlns:m="http://schemas.openxmlformats.org/officeDocument/2006/math">
                      <m:r>
                        <a:rPr lang="en-US" altLang="zh-CN" sz="2000">
                          <a:latin typeface="Cambria Math" panose="02040503050406030204" pitchFamily="18" charset="0"/>
                        </a:rPr>
                        <m:t> </m:t>
                      </m:r>
                      <m:r>
                        <m:rPr>
                          <m:sty m:val="p"/>
                        </m:rPr>
                        <a:rPr lang="en-US" altLang="zh-CN" sz="2000">
                          <a:latin typeface="Cambria Math" panose="02040503050406030204" pitchFamily="18" charset="0"/>
                        </a:rPr>
                        <m:t>SELECT</m:t>
                      </m:r>
                      <m:r>
                        <a:rPr lang="en-US" altLang="zh-CN" sz="2000">
                          <a:latin typeface="Cambria Math" panose="02040503050406030204" pitchFamily="18" charset="0"/>
                        </a:rPr>
                        <m:t> </m:t>
                      </m:r>
                      <m:r>
                        <m:rPr>
                          <m:sty m:val="p"/>
                        </m:rPr>
                        <a:rPr lang="en-US" altLang="zh-CN" sz="2000">
                          <a:latin typeface="Cambria Math" panose="02040503050406030204" pitchFamily="18" charset="0"/>
                        </a:rPr>
                        <m:t>sname</m:t>
                      </m:r>
                      <m:r>
                        <a:rPr lang="en-US" altLang="zh-CN" sz="2000">
                          <a:latin typeface="Cambria Math" panose="02040503050406030204" pitchFamily="18" charset="0"/>
                        </a:rPr>
                        <m:t> </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S</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smtClean="0">
                          <a:solidFill>
                            <a:srgbClr val="FF0000"/>
                          </a:solidFill>
                          <a:latin typeface="Cambria Math" panose="02040503050406030204" pitchFamily="18" charset="0"/>
                        </a:rPr>
                        <m:t>NOT</m:t>
                      </m:r>
                      <m:r>
                        <a:rPr lang="en-US" altLang="zh-CN" sz="2000" smtClean="0">
                          <a:solidFill>
                            <a:srgbClr val="FF0000"/>
                          </a:solidFill>
                          <a:latin typeface="Cambria Math" panose="02040503050406030204" pitchFamily="18" charset="0"/>
                        </a:rPr>
                        <m:t> </m:t>
                      </m:r>
                      <m:r>
                        <m:rPr>
                          <m:sty m:val="p"/>
                        </m:rPr>
                        <a:rPr lang="en-US" altLang="zh-CN" sz="2000" smtClean="0">
                          <a:solidFill>
                            <a:srgbClr val="FF0000"/>
                          </a:solidFill>
                          <a:latin typeface="Cambria Math" panose="02040503050406030204" pitchFamily="18" charset="0"/>
                        </a:rPr>
                        <m:t>EXISTS</m:t>
                      </m:r>
                    </m:oMath>
                  </m:oMathPara>
                </a14:m>
                <a:endParaRPr lang="en-US" altLang="zh-CN" sz="2000" dirty="0">
                  <a:solidFill>
                    <a:srgbClr val="FF0000"/>
                  </a:solidFill>
                </a:endParaRPr>
              </a:p>
              <a:p>
                <a:pPr marL="0" indent="0">
                  <a:buNone/>
                </a:pPr>
                <a14:m>
                  <m:oMathPara xmlns:m="http://schemas.openxmlformats.org/officeDocument/2006/math">
                    <m:oMathParaPr>
                      <m:jc m:val="centerGroup"/>
                    </m:oMathParaPr>
                    <m:oMath xmlns:m="http://schemas.openxmlformats.org/officeDocument/2006/math">
                      <m:r>
                        <a:rPr lang="en-US" altLang="zh-CN" sz="2000">
                          <a:latin typeface="Cambria Math" panose="02040503050406030204" pitchFamily="18" charset="0"/>
                        </a:rPr>
                        <m:t>(</m:t>
                      </m:r>
                      <m:r>
                        <m:rPr>
                          <m:sty m:val="p"/>
                        </m:rPr>
                        <a:rPr lang="en-US" altLang="zh-CN" sz="2000">
                          <a:latin typeface="Cambria Math" panose="02040503050406030204" pitchFamily="18" charset="0"/>
                        </a:rPr>
                        <m:t>SELECT</m:t>
                      </m:r>
                      <m:r>
                        <a:rPr lang="en-US" altLang="zh-CN" sz="2000" i="1">
                          <a:latin typeface="Cambria Math" panose="02040503050406030204" pitchFamily="18" charset="0"/>
                        </a:rPr>
                        <m:t>∗</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C</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smtClean="0">
                          <a:solidFill>
                            <a:srgbClr val="FF0000"/>
                          </a:solidFill>
                          <a:latin typeface="Cambria Math" panose="02040503050406030204" pitchFamily="18" charset="0"/>
                        </a:rPr>
                        <m:t>NOT</m:t>
                      </m:r>
                      <m:r>
                        <a:rPr lang="en-US" altLang="zh-CN" sz="2000" smtClean="0">
                          <a:solidFill>
                            <a:srgbClr val="FF0000"/>
                          </a:solidFill>
                          <a:latin typeface="Cambria Math" panose="02040503050406030204" pitchFamily="18" charset="0"/>
                        </a:rPr>
                        <m:t> </m:t>
                      </m:r>
                      <m:r>
                        <m:rPr>
                          <m:sty m:val="p"/>
                        </m:rPr>
                        <a:rPr lang="en-US" altLang="zh-CN" sz="2000" smtClean="0">
                          <a:solidFill>
                            <a:srgbClr val="FF0000"/>
                          </a:solidFill>
                          <a:latin typeface="Cambria Math" panose="02040503050406030204" pitchFamily="18" charset="0"/>
                        </a:rPr>
                        <m:t>EXISTS</m:t>
                      </m:r>
                      <m:r>
                        <a:rPr lang="en-US" altLang="zh-CN" sz="2000" smtClean="0">
                          <a:solidFill>
                            <a:srgbClr val="FF0000"/>
                          </a:solidFill>
                          <a:latin typeface="Cambria Math" panose="02040503050406030204" pitchFamily="18" charset="0"/>
                        </a:rPr>
                        <m:t> </m:t>
                      </m:r>
                    </m:oMath>
                  </m:oMathPara>
                </a14:m>
                <a:endParaRPr lang="zh-CN" altLang="zh-CN" sz="2000" dirty="0"/>
              </a:p>
              <a:p>
                <a:pPr marL="0" indent="0">
                  <a:buNone/>
                </a:pPr>
                <a14:m>
                  <m:oMathPara xmlns:m="http://schemas.openxmlformats.org/officeDocument/2006/math">
                    <m:oMathParaPr>
                      <m:jc m:val="centerGroup"/>
                    </m:oMathParaPr>
                    <m:oMath xmlns:m="http://schemas.openxmlformats.org/officeDocument/2006/math">
                      <m:r>
                        <a:rPr lang="en-US" altLang="zh-CN" sz="2000">
                          <a:latin typeface="Cambria Math" panose="02040503050406030204" pitchFamily="18" charset="0"/>
                        </a:rPr>
                        <m:t>                         (</m:t>
                      </m:r>
                      <m:r>
                        <m:rPr>
                          <m:sty m:val="p"/>
                        </m:rPr>
                        <a:rPr lang="en-US" altLang="zh-CN" sz="2000">
                          <a:latin typeface="Cambria Math" panose="02040503050406030204" pitchFamily="18" charset="0"/>
                        </a:rPr>
                        <m:t>SELECT</m:t>
                      </m:r>
                      <m:r>
                        <a:rPr lang="en-US" altLang="zh-CN" sz="2000" i="1">
                          <a:latin typeface="Cambria Math" panose="02040503050406030204" pitchFamily="18" charset="0"/>
                        </a:rPr>
                        <m:t>∗</m:t>
                      </m:r>
                      <m:r>
                        <m:rPr>
                          <m:sty m:val="p"/>
                        </m:rPr>
                        <a:rPr lang="en-US" altLang="zh-CN" sz="2000">
                          <a:latin typeface="Cambria Math" panose="02040503050406030204" pitchFamily="18" charset="0"/>
                        </a:rPr>
                        <m:t>FROM</m:t>
                      </m:r>
                      <m:r>
                        <a:rPr lang="en-US" altLang="zh-CN" sz="2000">
                          <a:latin typeface="Cambria Math" panose="02040503050406030204" pitchFamily="18" charset="0"/>
                        </a:rPr>
                        <m:t> </m:t>
                      </m:r>
                      <m:r>
                        <m:rPr>
                          <m:sty m:val="p"/>
                        </m:rPr>
                        <a:rPr lang="en-US" altLang="zh-CN" sz="2000">
                          <a:latin typeface="Cambria Math" panose="02040503050406030204" pitchFamily="18" charset="0"/>
                        </a:rPr>
                        <m:t>SC</m:t>
                      </m:r>
                      <m:r>
                        <a:rPr lang="en-US" altLang="zh-CN" sz="2000">
                          <a:latin typeface="Cambria Math" panose="02040503050406030204" pitchFamily="18" charset="0"/>
                        </a:rPr>
                        <m:t> </m:t>
                      </m:r>
                      <m:r>
                        <m:rPr>
                          <m:sty m:val="p"/>
                        </m:rPr>
                        <a:rPr lang="en-US" altLang="zh-CN" sz="2000">
                          <a:latin typeface="Cambria Math" panose="02040503050406030204" pitchFamily="18" charset="0"/>
                        </a:rPr>
                        <m:t>WHERE</m:t>
                      </m:r>
                      <m:r>
                        <a:rPr lang="en-US" altLang="zh-CN" sz="2000">
                          <a:latin typeface="Cambria Math" panose="02040503050406030204" pitchFamily="18" charset="0"/>
                        </a:rPr>
                        <m:t> </m:t>
                      </m:r>
                      <m:r>
                        <m:rPr>
                          <m:sty m:val="p"/>
                        </m:rPr>
                        <a:rPr lang="en-US" altLang="zh-CN" sz="2000">
                          <a:latin typeface="Cambria Math" panose="02040503050406030204" pitchFamily="18" charset="0"/>
                        </a:rPr>
                        <m:t>sno</m:t>
                      </m:r>
                      <m:r>
                        <a:rPr lang="en-US" altLang="zh-CN" sz="2000">
                          <a:latin typeface="Cambria Math" panose="02040503050406030204" pitchFamily="18" charset="0"/>
                        </a:rPr>
                        <m:t>=</m:t>
                      </m:r>
                      <m:r>
                        <m:rPr>
                          <m:sty m:val="p"/>
                        </m:rPr>
                        <a:rPr lang="en-US" altLang="zh-CN" sz="2000">
                          <a:latin typeface="Cambria Math" panose="02040503050406030204" pitchFamily="18" charset="0"/>
                        </a:rPr>
                        <m:t>S</m:t>
                      </m:r>
                      <m:r>
                        <a:rPr lang="en-US" altLang="zh-CN" sz="2000">
                          <a:latin typeface="Cambria Math" panose="02040503050406030204" pitchFamily="18" charset="0"/>
                        </a:rPr>
                        <m:t>.</m:t>
                      </m:r>
                      <m:r>
                        <m:rPr>
                          <m:sty m:val="p"/>
                        </m:rPr>
                        <a:rPr lang="en-US" altLang="zh-CN" sz="2000">
                          <a:latin typeface="Cambria Math" panose="02040503050406030204" pitchFamily="18" charset="0"/>
                        </a:rPr>
                        <m:t>sno</m:t>
                      </m:r>
                      <m:r>
                        <a:rPr lang="en-US" altLang="zh-CN" sz="2000">
                          <a:latin typeface="Cambria Math" panose="02040503050406030204" pitchFamily="18" charset="0"/>
                        </a:rPr>
                        <m:t> </m:t>
                      </m:r>
                      <m:r>
                        <m:rPr>
                          <m:sty m:val="p"/>
                        </m:rPr>
                        <a:rPr lang="en-US" altLang="zh-CN" sz="2000">
                          <a:latin typeface="Cambria Math" panose="02040503050406030204" pitchFamily="18" charset="0"/>
                        </a:rPr>
                        <m:t>and</m:t>
                      </m:r>
                      <m:r>
                        <a:rPr lang="en-US" altLang="zh-CN" sz="2000">
                          <a:latin typeface="Cambria Math" panose="02040503050406030204" pitchFamily="18" charset="0"/>
                        </a:rPr>
                        <m:t> </m:t>
                      </m:r>
                      <m:r>
                        <m:rPr>
                          <m:sty m:val="p"/>
                        </m:rPr>
                        <a:rPr lang="en-US" altLang="zh-CN" sz="2000">
                          <a:latin typeface="Cambria Math" panose="02040503050406030204" pitchFamily="18" charset="0"/>
                        </a:rPr>
                        <m:t>cno</m:t>
                      </m:r>
                      <m:r>
                        <a:rPr lang="en-US" altLang="zh-CN" sz="2000">
                          <a:latin typeface="Cambria Math" panose="02040503050406030204" pitchFamily="18" charset="0"/>
                        </a:rPr>
                        <m:t>=</m:t>
                      </m:r>
                      <m:r>
                        <m:rPr>
                          <m:sty m:val="p"/>
                        </m:rPr>
                        <a:rPr lang="en-US" altLang="zh-CN" sz="2000">
                          <a:latin typeface="Cambria Math" panose="02040503050406030204" pitchFamily="18" charset="0"/>
                        </a:rPr>
                        <m:t>C</m:t>
                      </m:r>
                      <m:r>
                        <a:rPr lang="en-US" altLang="zh-CN" sz="2000">
                          <a:latin typeface="Cambria Math" panose="02040503050406030204" pitchFamily="18" charset="0"/>
                        </a:rPr>
                        <m:t>.</m:t>
                      </m:r>
                      <m:r>
                        <m:rPr>
                          <m:sty m:val="p"/>
                        </m:rPr>
                        <a:rPr lang="en-US" altLang="zh-CN" sz="2000">
                          <a:latin typeface="Cambria Math" panose="02040503050406030204" pitchFamily="18" charset="0"/>
                        </a:rPr>
                        <m:t>cno</m:t>
                      </m:r>
                      <m:r>
                        <a:rPr lang="en-US" altLang="zh-CN" sz="2000">
                          <a:latin typeface="Cambria Math" panose="02040503050406030204" pitchFamily="18" charset="0"/>
                        </a:rPr>
                        <m:t>))</m:t>
                      </m:r>
                    </m:oMath>
                  </m:oMathPara>
                </a14:m>
                <a:endParaRPr lang="zh-CN" altLang="zh-CN" sz="2000" dirty="0"/>
              </a:p>
              <a:p>
                <a:endParaRPr lang="zh-CN" altLang="en-US" sz="20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593" t="-742" r="-519"/>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16842799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p:sp>
        <p:nvSpPr>
          <p:cNvPr id="3" name="内容占位符 2"/>
          <p:cNvSpPr>
            <a:spLocks noGrp="1"/>
          </p:cNvSpPr>
          <p:nvPr>
            <p:ph idx="1"/>
          </p:nvPr>
        </p:nvSpPr>
        <p:spPr>
          <a:xfrm>
            <a:off x="457200" y="980728"/>
            <a:ext cx="8229600" cy="5400600"/>
          </a:xfrm>
        </p:spPr>
        <p:txBody>
          <a:bodyPr/>
          <a:lstStyle/>
          <a:p>
            <a:pPr>
              <a:buFont typeface="Wingdings" pitchFamily="2" charset="2"/>
              <a:buChar char="n"/>
            </a:pPr>
            <a:r>
              <a:rPr lang="en-US" altLang="zh-CN" sz="2400" dirty="0"/>
              <a:t>6.3.3</a:t>
            </a:r>
            <a:r>
              <a:rPr lang="zh-CN" altLang="zh-CN" sz="2400" dirty="0"/>
              <a:t>集合查询</a:t>
            </a:r>
          </a:p>
          <a:p>
            <a:pPr marL="0" indent="0">
              <a:buNone/>
            </a:pPr>
            <a:r>
              <a:rPr lang="en-US" altLang="zh-CN" sz="2400" dirty="0"/>
              <a:t>     </a:t>
            </a:r>
            <a:r>
              <a:rPr lang="en-US" altLang="zh-CN" sz="2000" dirty="0"/>
              <a:t>Select</a:t>
            </a:r>
            <a:r>
              <a:rPr lang="zh-CN" altLang="zh-CN" sz="2000" dirty="0"/>
              <a:t>语句的查询结果是元组的集合，所以多个</a:t>
            </a:r>
            <a:r>
              <a:rPr lang="en-US" altLang="zh-CN" sz="2000" dirty="0"/>
              <a:t>Select</a:t>
            </a:r>
            <a:r>
              <a:rPr lang="zh-CN" altLang="zh-CN" sz="2000" dirty="0"/>
              <a:t>语句的结果可进行集合操作。标准</a:t>
            </a:r>
            <a:r>
              <a:rPr lang="en-US" altLang="zh-CN" sz="2000" dirty="0"/>
              <a:t>SQL</a:t>
            </a:r>
            <a:r>
              <a:rPr lang="zh-CN" altLang="zh-CN" sz="2000" dirty="0"/>
              <a:t>直接支持的集合操作种类</a:t>
            </a:r>
            <a:r>
              <a:rPr lang="en-US" altLang="zh-CN" sz="2000" dirty="0"/>
              <a:t>: </a:t>
            </a:r>
            <a:r>
              <a:rPr lang="zh-CN" altLang="zh-CN" sz="2000" dirty="0"/>
              <a:t>并操作</a:t>
            </a:r>
            <a:r>
              <a:rPr lang="en-US" altLang="zh-CN" sz="2000" dirty="0"/>
              <a:t>(UNION)</a:t>
            </a:r>
            <a:r>
              <a:rPr lang="zh-CN" altLang="zh-CN" sz="2000" dirty="0"/>
              <a:t>、交操作</a:t>
            </a:r>
            <a:r>
              <a:rPr lang="en-US" altLang="zh-CN" sz="2000" dirty="0"/>
              <a:t>(INTERSECT)</a:t>
            </a:r>
            <a:r>
              <a:rPr lang="zh-CN" altLang="zh-CN" sz="2000" dirty="0"/>
              <a:t>、差操作</a:t>
            </a:r>
            <a:r>
              <a:rPr lang="en-US" altLang="zh-CN" sz="2000" dirty="0"/>
              <a:t>(EXCEPT)</a:t>
            </a:r>
            <a:r>
              <a:rPr lang="zh-CN" altLang="en-US" sz="2000" dirty="0"/>
              <a:t>。</a:t>
            </a:r>
            <a:endParaRPr lang="en-US" altLang="zh-CN" sz="2000" dirty="0"/>
          </a:p>
          <a:p>
            <a:pPr marL="0" lvl="0" indent="0">
              <a:buNone/>
            </a:pPr>
            <a:r>
              <a:rPr lang="en-US" altLang="zh-CN" sz="2000" dirty="0"/>
              <a:t>1.</a:t>
            </a:r>
            <a:r>
              <a:rPr lang="zh-CN" altLang="zh-CN" sz="2000" dirty="0"/>
              <a:t>并操作</a:t>
            </a:r>
            <a:r>
              <a:rPr lang="en-US" altLang="zh-CN" sz="2000" dirty="0"/>
              <a:t>(UNION)</a:t>
            </a:r>
            <a:endParaRPr lang="zh-CN" altLang="zh-CN" sz="2000" dirty="0"/>
          </a:p>
          <a:p>
            <a:pPr marL="0" indent="0">
              <a:buNone/>
            </a:pPr>
            <a:r>
              <a:rPr lang="en-US" altLang="zh-CN" sz="2000" dirty="0"/>
              <a:t>     UNION</a:t>
            </a:r>
            <a:r>
              <a:rPr lang="zh-CN" altLang="zh-CN" sz="2000" dirty="0"/>
              <a:t>将多个查询结果合并起来，系统自动去掉重复元组，形成“并集”，且子集的所有记录组合在一起形成新的结果集。</a:t>
            </a:r>
          </a:p>
          <a:p>
            <a:r>
              <a:rPr lang="zh-CN" altLang="zh-CN" sz="2000" dirty="0"/>
              <a:t>形式</a:t>
            </a:r>
            <a:r>
              <a:rPr lang="en-US" altLang="zh-CN" sz="2000" dirty="0"/>
              <a:t>:  </a:t>
            </a:r>
            <a:endParaRPr lang="zh-CN" altLang="zh-CN" sz="2000" dirty="0"/>
          </a:p>
          <a:p>
            <a:pPr marL="0" indent="0">
              <a:buNone/>
            </a:pPr>
            <a:r>
              <a:rPr lang="en-US" altLang="zh-CN" sz="2000" dirty="0"/>
              <a:t>    &lt;</a:t>
            </a:r>
            <a:r>
              <a:rPr lang="zh-CN" altLang="zh-CN" sz="2000" dirty="0"/>
              <a:t>查询块</a:t>
            </a:r>
            <a:r>
              <a:rPr lang="en-US" altLang="zh-CN" sz="2000" dirty="0"/>
              <a:t>&gt; </a:t>
            </a:r>
            <a:endParaRPr lang="zh-CN" altLang="zh-CN" sz="2000" dirty="0"/>
          </a:p>
          <a:p>
            <a:pPr marL="0" indent="0">
              <a:buNone/>
            </a:pPr>
            <a:r>
              <a:rPr lang="en-US" altLang="zh-CN" sz="2000" dirty="0"/>
              <a:t>      UNION </a:t>
            </a:r>
            <a:endParaRPr lang="zh-CN" altLang="zh-CN" sz="2000" dirty="0"/>
          </a:p>
          <a:p>
            <a:pPr marL="0" indent="0">
              <a:buNone/>
            </a:pPr>
            <a:r>
              <a:rPr lang="en-US" altLang="zh-CN" sz="2000" dirty="0"/>
              <a:t>     &lt;</a:t>
            </a:r>
            <a:r>
              <a:rPr lang="zh-CN" altLang="zh-CN" sz="2000" dirty="0"/>
              <a:t>查询块</a:t>
            </a:r>
            <a:r>
              <a:rPr lang="en-US" altLang="zh-CN" sz="2000" dirty="0"/>
              <a:t>&gt;</a:t>
            </a:r>
            <a:endParaRPr lang="zh-CN" altLang="zh-CN" sz="2000" dirty="0"/>
          </a:p>
          <a:p>
            <a:r>
              <a:rPr lang="zh-CN" altLang="zh-CN" sz="1400" dirty="0"/>
              <a:t>要用并操作来连接结果集需满足以下的条件：</a:t>
            </a:r>
          </a:p>
          <a:p>
            <a:pPr marL="0" indent="457200">
              <a:buNone/>
            </a:pPr>
            <a:r>
              <a:rPr lang="zh-CN" altLang="zh-CN" sz="1400" dirty="0"/>
              <a:t>（</a:t>
            </a:r>
            <a:r>
              <a:rPr lang="en-US" altLang="zh-CN" sz="1400" dirty="0"/>
              <a:t>1</a:t>
            </a:r>
            <a:r>
              <a:rPr lang="zh-CN" altLang="zh-CN" sz="1400" dirty="0"/>
              <a:t>）参加</a:t>
            </a:r>
            <a:r>
              <a:rPr lang="en-US" altLang="zh-CN" sz="1400" dirty="0"/>
              <a:t>UNION</a:t>
            </a:r>
            <a:r>
              <a:rPr lang="zh-CN" altLang="zh-CN" sz="1400" dirty="0"/>
              <a:t>操作的各结果表的列数必须相同</a:t>
            </a:r>
          </a:p>
          <a:p>
            <a:pPr marL="0" indent="457200">
              <a:buNone/>
            </a:pPr>
            <a:r>
              <a:rPr lang="zh-CN" altLang="zh-CN" sz="1400" dirty="0"/>
              <a:t>（</a:t>
            </a:r>
            <a:r>
              <a:rPr lang="en-US" altLang="zh-CN" sz="1400" dirty="0"/>
              <a:t>2</a:t>
            </a:r>
            <a:r>
              <a:rPr lang="zh-CN" altLang="zh-CN" sz="1400" dirty="0"/>
              <a:t>）对应项的数据类型也必须相同 </a:t>
            </a:r>
          </a:p>
          <a:p>
            <a:pPr marL="0" indent="457200">
              <a:buNone/>
            </a:pPr>
            <a:r>
              <a:rPr lang="zh-CN" altLang="zh-CN" sz="1400" dirty="0"/>
              <a:t>（</a:t>
            </a:r>
            <a:r>
              <a:rPr lang="en-US" altLang="zh-CN" sz="1400" dirty="0"/>
              <a:t>3</a:t>
            </a:r>
            <a:r>
              <a:rPr lang="zh-CN" altLang="zh-CN" sz="1400" dirty="0"/>
              <a:t>）子结果集对应的数据类型必须可以兼容</a:t>
            </a:r>
          </a:p>
          <a:p>
            <a:pPr marL="0" indent="457200">
              <a:buNone/>
            </a:pPr>
            <a:r>
              <a:rPr lang="zh-CN" altLang="zh-CN" sz="1400" dirty="0"/>
              <a:t>（</a:t>
            </a:r>
            <a:r>
              <a:rPr lang="en-US" altLang="zh-CN" sz="1400" dirty="0"/>
              <a:t>4</a:t>
            </a:r>
            <a:r>
              <a:rPr lang="zh-CN" altLang="zh-CN" sz="1400" dirty="0"/>
              <a:t>）每个子结果集不能包含</a:t>
            </a:r>
            <a:r>
              <a:rPr lang="en-US" altLang="zh-CN" sz="1400" dirty="0"/>
              <a:t>order by</a:t>
            </a:r>
            <a:r>
              <a:rPr lang="zh-CN" altLang="zh-CN" sz="1400" dirty="0"/>
              <a:t>子句</a:t>
            </a:r>
          </a:p>
          <a:p>
            <a:pPr marL="0" indent="0">
              <a:buNone/>
            </a:pPr>
            <a:endParaRPr lang="zh-CN" altLang="zh-CN" sz="2400" dirty="0"/>
          </a:p>
          <a:p>
            <a:endParaRPr lang="zh-CN" altLang="en-US"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19418945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980728"/>
                <a:ext cx="8229600" cy="5544616"/>
              </a:xfrm>
            </p:spPr>
            <p:txBody>
              <a:bodyPr/>
              <a:lstStyle/>
              <a:p>
                <a:r>
                  <a:rPr lang="zh-CN" altLang="zh-CN" sz="2400" dirty="0"/>
                  <a:t>【例</a:t>
                </a:r>
                <a:r>
                  <a:rPr lang="en-US" altLang="zh-CN" sz="2400" dirty="0"/>
                  <a:t>6.48</a:t>
                </a:r>
                <a:r>
                  <a:rPr lang="zh-CN" altLang="zh-CN" sz="2400" dirty="0"/>
                  <a:t>】</a:t>
                </a:r>
                <a:r>
                  <a:rPr lang="en-US" altLang="zh-CN" sz="2400" dirty="0"/>
                  <a:t>  </a:t>
                </a:r>
                <a:r>
                  <a:rPr lang="zh-CN" altLang="zh-CN" sz="2400" dirty="0"/>
                  <a:t>查询软件工程专业的学生及年龄不大于</a:t>
                </a:r>
                <a:r>
                  <a:rPr lang="en-US" altLang="zh-CN" sz="2400" dirty="0"/>
                  <a:t>19</a:t>
                </a:r>
                <a:r>
                  <a:rPr lang="zh-CN" altLang="zh-CN" sz="2400" dirty="0"/>
                  <a:t>岁的学生。</a:t>
                </a:r>
              </a:p>
              <a:p>
                <a:r>
                  <a:rPr lang="zh-CN" altLang="zh-CN" sz="2400" dirty="0"/>
                  <a:t>方法一：</a:t>
                </a:r>
              </a:p>
              <a:p>
                <a:pPr marL="0" indent="0">
                  <a:buNone/>
                </a:pPr>
                <a:r>
                  <a:rPr lang="en-US" altLang="zh-CN" sz="2400" dirty="0"/>
                  <a:t>        </a:t>
                </a:r>
                <a:r>
                  <a:rPr lang="en-US" altLang="zh-CN" sz="2000" dirty="0"/>
                  <a:t>SELECT * FROM S  </a:t>
                </a:r>
                <a:endParaRPr lang="zh-CN" altLang="zh-CN" sz="2000" dirty="0"/>
              </a:p>
              <a:p>
                <a:pPr marL="0" indent="0">
                  <a:buNone/>
                </a:pPr>
                <a:r>
                  <a:rPr lang="en-US" altLang="zh-CN" sz="2000" dirty="0"/>
                  <a:t>           WHERE specialty= '</a:t>
                </a:r>
                <a:r>
                  <a:rPr lang="zh-CN" altLang="zh-CN" sz="2000" dirty="0"/>
                  <a:t>软件工程</a:t>
                </a:r>
                <a:r>
                  <a:rPr lang="en-US" altLang="zh-CN" sz="2000" dirty="0"/>
                  <a:t>' </a:t>
                </a:r>
                <a:endParaRPr lang="zh-CN" altLang="zh-CN" sz="2000" dirty="0"/>
              </a:p>
              <a:p>
                <a:pPr marL="0" indent="0">
                  <a:buNone/>
                </a:pPr>
                <a:r>
                  <a:rPr lang="en-US" altLang="zh-CN" sz="2000" dirty="0"/>
                  <a:t>           </a:t>
                </a:r>
                <a:r>
                  <a:rPr lang="en-US" altLang="zh-CN" sz="2000" dirty="0">
                    <a:solidFill>
                      <a:srgbClr val="FF0000"/>
                    </a:solidFill>
                  </a:rPr>
                  <a:t>UNION</a:t>
                </a:r>
                <a:r>
                  <a:rPr lang="en-US" altLang="zh-CN" sz="2000" dirty="0"/>
                  <a:t> </a:t>
                </a:r>
                <a:endParaRPr lang="zh-CN" altLang="zh-CN" sz="2000" dirty="0"/>
              </a:p>
              <a:p>
                <a:pPr marL="0" indent="0">
                  <a:buNone/>
                </a:pPr>
                <a:r>
                  <a:rPr lang="en-US" altLang="zh-CN" sz="2000" dirty="0"/>
                  <a:t>           SELECT * </a:t>
                </a:r>
                <a:endParaRPr lang="zh-CN" altLang="zh-CN" sz="2000" dirty="0"/>
              </a:p>
              <a:p>
                <a:pPr marL="0" indent="0">
                  <a:buNone/>
                </a:pPr>
                <a:r>
                  <a:rPr lang="en-US" altLang="zh-CN" sz="2000" dirty="0"/>
                  <a:t>           FROM Student </a:t>
                </a:r>
                <a:endParaRPr lang="zh-CN" altLang="zh-CN" sz="2000" dirty="0"/>
              </a:p>
              <a:p>
                <a:pPr marL="0" indent="0">
                  <a:buNone/>
                </a:pPr>
                <a:r>
                  <a:rPr lang="en-US" altLang="zh-CN" sz="2000" dirty="0"/>
                  <a:t>           WHERE </a:t>
                </a:r>
                <a14:m>
                  <m:oMath xmlns:m="http://schemas.openxmlformats.org/officeDocument/2006/math">
                    <m:r>
                      <m:rPr>
                        <m:sty m:val="p"/>
                      </m:rPr>
                      <a:rPr lang="en-US" altLang="zh-CN" sz="2000">
                        <a:latin typeface="Cambria Math" panose="02040503050406030204" pitchFamily="18" charset="0"/>
                      </a:rPr>
                      <m:t>year</m:t>
                    </m:r>
                    <m:r>
                      <a:rPr lang="en-US" altLang="zh-CN" sz="2000">
                        <a:latin typeface="Cambria Math" panose="02040503050406030204" pitchFamily="18" charset="0"/>
                      </a:rPr>
                      <m:t>(</m:t>
                    </m:r>
                    <m:r>
                      <m:rPr>
                        <m:sty m:val="p"/>
                      </m:rPr>
                      <a:rPr lang="en-US" altLang="zh-CN" sz="2000">
                        <a:latin typeface="Cambria Math" panose="02040503050406030204" pitchFamily="18" charset="0"/>
                      </a:rPr>
                      <m:t>getdate</m:t>
                    </m:r>
                    <m:r>
                      <a:rPr lang="en-US" altLang="zh-CN" sz="2000">
                        <a:latin typeface="Cambria Math" panose="02040503050406030204" pitchFamily="18" charset="0"/>
                      </a:rPr>
                      <m:t>())</m:t>
                    </m:r>
                    <m:r>
                      <a:rPr lang="en-US" altLang="zh-CN" sz="2000" i="1" smtClean="0">
                        <a:latin typeface="Cambria Math" panose="02040503050406030204" pitchFamily="18" charset="0"/>
                      </a:rPr>
                      <m:t>−</m:t>
                    </m:r>
                    <m:r>
                      <m:rPr>
                        <m:sty m:val="p"/>
                      </m:rPr>
                      <a:rPr lang="en-US" altLang="zh-CN" sz="2000">
                        <a:latin typeface="Cambria Math" panose="02040503050406030204" pitchFamily="18" charset="0"/>
                      </a:rPr>
                      <m:t>year</m:t>
                    </m:r>
                    <m:r>
                      <a:rPr lang="zh-CN" altLang="zh-CN" sz="2000">
                        <a:latin typeface="Cambria Math" panose="02040503050406030204" pitchFamily="18" charset="0"/>
                      </a:rPr>
                      <m:t>（</m:t>
                    </m:r>
                    <m:r>
                      <m:rPr>
                        <m:sty m:val="p"/>
                      </m:rPr>
                      <a:rPr lang="en-US" altLang="zh-CN" sz="2000">
                        <a:latin typeface="Cambria Math" panose="02040503050406030204" pitchFamily="18" charset="0"/>
                      </a:rPr>
                      <m:t>birthday</m:t>
                    </m:r>
                    <m:r>
                      <a:rPr lang="zh-CN" altLang="zh-CN" sz="2000">
                        <a:latin typeface="Cambria Math" panose="02040503050406030204" pitchFamily="18" charset="0"/>
                      </a:rPr>
                      <m:t>）</m:t>
                    </m:r>
                  </m:oMath>
                </a14:m>
                <a:r>
                  <a:rPr lang="en-US" altLang="zh-CN" sz="2000" dirty="0"/>
                  <a:t>&lt;=19</a:t>
                </a:r>
                <a:endParaRPr lang="zh-CN" altLang="zh-CN" sz="2000" dirty="0"/>
              </a:p>
              <a:p>
                <a:r>
                  <a:rPr lang="zh-CN" altLang="zh-CN" sz="2400" dirty="0"/>
                  <a:t>方法二：</a:t>
                </a:r>
              </a:p>
              <a:p>
                <a:pPr marL="0" indent="0">
                  <a:buNone/>
                </a:pPr>
                <a:r>
                  <a:rPr lang="en-US" altLang="zh-CN" dirty="0"/>
                  <a:t>         </a:t>
                </a:r>
                <a:r>
                  <a:rPr lang="en-US" altLang="zh-CN" sz="2000" dirty="0"/>
                  <a:t>SELECT  DISTINCT  * FROM S  </a:t>
                </a:r>
                <a:endParaRPr lang="zh-CN" altLang="zh-CN" sz="2000" dirty="0"/>
              </a:p>
              <a:p>
                <a:pPr marL="0" indent="0">
                  <a:buNone/>
                </a:pPr>
                <a:r>
                  <a:rPr lang="en-US" altLang="zh-CN" sz="2000" dirty="0"/>
                  <a:t>           WHERE specialty = '</a:t>
                </a:r>
                <a:r>
                  <a:rPr lang="zh-CN" altLang="zh-CN" sz="2000" dirty="0"/>
                  <a:t>软件工程</a:t>
                </a:r>
                <a:r>
                  <a:rPr lang="en-US" altLang="zh-CN" sz="2000" dirty="0"/>
                  <a:t>'  </a:t>
                </a:r>
                <a:r>
                  <a:rPr lang="en-US" altLang="zh-CN" sz="2000" dirty="0">
                    <a:solidFill>
                      <a:srgbClr val="FF0000"/>
                    </a:solidFill>
                  </a:rPr>
                  <a:t>OR</a:t>
                </a:r>
                <a:r>
                  <a:rPr lang="en-US" altLang="zh-CN" sz="2000" dirty="0"/>
                  <a:t>  </a:t>
                </a:r>
                <a14:m>
                  <m:oMath xmlns:m="http://schemas.openxmlformats.org/officeDocument/2006/math">
                    <m:r>
                      <m:rPr>
                        <m:sty m:val="p"/>
                      </m:rPr>
                      <a:rPr lang="en-US" altLang="zh-CN" sz="2000">
                        <a:latin typeface="Cambria Math" panose="02040503050406030204" pitchFamily="18" charset="0"/>
                      </a:rPr>
                      <m:t>year</m:t>
                    </m:r>
                    <m:r>
                      <a:rPr lang="en-US" altLang="zh-CN" sz="2000">
                        <a:latin typeface="Cambria Math" panose="02040503050406030204" pitchFamily="18" charset="0"/>
                      </a:rPr>
                      <m:t>(</m:t>
                    </m:r>
                    <m:r>
                      <m:rPr>
                        <m:sty m:val="p"/>
                      </m:rPr>
                      <a:rPr lang="en-US" altLang="zh-CN" sz="2000">
                        <a:latin typeface="Cambria Math" panose="02040503050406030204" pitchFamily="18" charset="0"/>
                      </a:rPr>
                      <m:t>getdate</m:t>
                    </m:r>
                    <m:r>
                      <a:rPr lang="en-US" altLang="zh-CN" sz="2000">
                        <a:latin typeface="Cambria Math" panose="02040503050406030204" pitchFamily="18" charset="0"/>
                      </a:rPr>
                      <m:t>())</m:t>
                    </m:r>
                    <m:r>
                      <a:rPr lang="en-US" altLang="zh-CN" sz="2000" i="1">
                        <a:latin typeface="Cambria Math" panose="02040503050406030204" pitchFamily="18" charset="0"/>
                      </a:rPr>
                      <m:t>−</m:t>
                    </m:r>
                    <m:r>
                      <m:rPr>
                        <m:sty m:val="p"/>
                      </m:rPr>
                      <a:rPr lang="en-US" altLang="zh-CN" sz="2000">
                        <a:latin typeface="Cambria Math" panose="02040503050406030204" pitchFamily="18" charset="0"/>
                      </a:rPr>
                      <m:t>year</m:t>
                    </m:r>
                    <m:r>
                      <a:rPr lang="zh-CN" altLang="zh-CN" sz="2000">
                        <a:latin typeface="Cambria Math" panose="02040503050406030204" pitchFamily="18" charset="0"/>
                      </a:rPr>
                      <m:t>（</m:t>
                    </m:r>
                    <m:r>
                      <m:rPr>
                        <m:sty m:val="p"/>
                      </m:rPr>
                      <a:rPr lang="en-US" altLang="zh-CN" sz="2000">
                        <a:latin typeface="Cambria Math" panose="02040503050406030204" pitchFamily="18" charset="0"/>
                      </a:rPr>
                      <m:t>birthday</m:t>
                    </m:r>
                    <m:r>
                      <a:rPr lang="zh-CN" altLang="zh-CN" sz="2000">
                        <a:latin typeface="Cambria Math" panose="02040503050406030204" pitchFamily="18" charset="0"/>
                      </a:rPr>
                      <m:t>）</m:t>
                    </m:r>
                  </m:oMath>
                </a14:m>
                <a:r>
                  <a:rPr lang="en-US" altLang="zh-CN" sz="2000" dirty="0"/>
                  <a:t>&lt;=19</a:t>
                </a:r>
                <a:endParaRPr lang="zh-CN" altLang="zh-CN" sz="20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980728"/>
                <a:ext cx="8229600" cy="5544616"/>
              </a:xfrm>
              <a:blipFill rotWithShape="1">
                <a:blip r:embed="rId2"/>
                <a:stretch>
                  <a:fillRect l="-1037" t="-1100"/>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18104086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p:sp>
        <p:nvSpPr>
          <p:cNvPr id="3" name="内容占位符 2"/>
          <p:cNvSpPr>
            <a:spLocks noGrp="1"/>
          </p:cNvSpPr>
          <p:nvPr>
            <p:ph idx="1"/>
          </p:nvPr>
        </p:nvSpPr>
        <p:spPr/>
        <p:txBody>
          <a:bodyPr/>
          <a:lstStyle/>
          <a:p>
            <a:r>
              <a:rPr lang="zh-CN" altLang="zh-CN" sz="2000" dirty="0"/>
              <a:t>【例</a:t>
            </a:r>
            <a:r>
              <a:rPr lang="en-US" altLang="zh-CN" sz="2000" dirty="0"/>
              <a:t>6.49</a:t>
            </a:r>
            <a:r>
              <a:rPr lang="zh-CN" altLang="zh-CN" sz="2000" dirty="0"/>
              <a:t>】</a:t>
            </a:r>
            <a:r>
              <a:rPr lang="en-US" altLang="zh-CN" sz="2000" dirty="0"/>
              <a:t>  </a:t>
            </a:r>
            <a:r>
              <a:rPr lang="zh-CN" altLang="zh-CN" sz="2000" dirty="0"/>
              <a:t>查询选修了课程</a:t>
            </a:r>
            <a:r>
              <a:rPr lang="en-US" altLang="zh-CN" sz="2000" dirty="0"/>
              <a:t>1001</a:t>
            </a:r>
            <a:r>
              <a:rPr lang="zh-CN" altLang="zh-CN" sz="2000" dirty="0"/>
              <a:t>或者选修了课程</a:t>
            </a:r>
            <a:r>
              <a:rPr lang="en-US" altLang="zh-CN" sz="2000" dirty="0"/>
              <a:t>1002</a:t>
            </a:r>
            <a:r>
              <a:rPr lang="zh-CN" altLang="zh-CN" sz="2000" dirty="0"/>
              <a:t>的学生。</a:t>
            </a:r>
          </a:p>
          <a:p>
            <a:r>
              <a:rPr lang="zh-CN" altLang="zh-CN" sz="2000" dirty="0"/>
              <a:t>方法一：</a:t>
            </a:r>
          </a:p>
          <a:p>
            <a:pPr marL="0" indent="0">
              <a:buNone/>
            </a:pPr>
            <a:r>
              <a:rPr lang="en-US" altLang="zh-CN" sz="2000" dirty="0"/>
              <a:t>           SELECT </a:t>
            </a:r>
            <a:r>
              <a:rPr lang="en-US" altLang="zh-CN" sz="2000" dirty="0" err="1"/>
              <a:t>sno</a:t>
            </a:r>
            <a:r>
              <a:rPr lang="en-US" altLang="zh-CN" sz="2000" dirty="0"/>
              <a:t> FROM SC  WHERE </a:t>
            </a:r>
            <a:r>
              <a:rPr lang="en-US" altLang="zh-CN" sz="2000" dirty="0" err="1"/>
              <a:t>cno</a:t>
            </a:r>
            <a:r>
              <a:rPr lang="en-US" altLang="zh-CN" sz="2000" dirty="0"/>
              <a:t>='1001 ' </a:t>
            </a:r>
            <a:endParaRPr lang="zh-CN" altLang="zh-CN" sz="2000" dirty="0"/>
          </a:p>
          <a:p>
            <a:pPr marL="0" indent="0">
              <a:buNone/>
            </a:pPr>
            <a:r>
              <a:rPr lang="en-US" altLang="zh-CN" sz="2000" dirty="0"/>
              <a:t>           </a:t>
            </a:r>
            <a:r>
              <a:rPr lang="en-US" altLang="zh-CN" sz="2000" dirty="0">
                <a:solidFill>
                  <a:srgbClr val="FF0000"/>
                </a:solidFill>
              </a:rPr>
              <a:t>UNION</a:t>
            </a:r>
            <a:r>
              <a:rPr lang="en-US" altLang="zh-CN" sz="2000" dirty="0"/>
              <a:t>  </a:t>
            </a:r>
            <a:endParaRPr lang="zh-CN" altLang="zh-CN" sz="2000" dirty="0"/>
          </a:p>
          <a:p>
            <a:pPr marL="0" indent="0">
              <a:buNone/>
            </a:pPr>
            <a:r>
              <a:rPr lang="en-US" altLang="zh-CN" sz="2000" dirty="0"/>
              <a:t>           SELECT </a:t>
            </a:r>
            <a:r>
              <a:rPr lang="en-US" altLang="zh-CN" sz="2000" dirty="0" err="1"/>
              <a:t>sno</a:t>
            </a:r>
            <a:r>
              <a:rPr lang="en-US" altLang="zh-CN" sz="2000" dirty="0"/>
              <a:t> FROM SC  WHERE </a:t>
            </a:r>
            <a:r>
              <a:rPr lang="en-US" altLang="zh-CN" sz="2000" dirty="0" err="1"/>
              <a:t>cno</a:t>
            </a:r>
            <a:r>
              <a:rPr lang="en-US" altLang="zh-CN" sz="2000" dirty="0"/>
              <a:t>= ' 1002 '</a:t>
            </a:r>
            <a:endParaRPr lang="zh-CN" altLang="zh-CN" sz="2000" dirty="0"/>
          </a:p>
          <a:p>
            <a:r>
              <a:rPr lang="zh-CN" altLang="zh-CN" sz="2000" dirty="0"/>
              <a:t>方法二：</a:t>
            </a:r>
          </a:p>
          <a:p>
            <a:pPr marL="0" indent="0">
              <a:buNone/>
            </a:pPr>
            <a:r>
              <a:rPr lang="en-US" altLang="zh-CN" sz="2000" dirty="0"/>
              <a:t>         SELECT  DISTINCT  </a:t>
            </a:r>
            <a:r>
              <a:rPr lang="en-US" altLang="zh-CN" sz="2000" dirty="0" err="1"/>
              <a:t>sno</a:t>
            </a:r>
            <a:r>
              <a:rPr lang="en-US" altLang="zh-CN" sz="2000" dirty="0"/>
              <a:t> </a:t>
            </a:r>
            <a:endParaRPr lang="zh-CN" altLang="zh-CN" sz="2000" dirty="0"/>
          </a:p>
          <a:p>
            <a:pPr marL="0" indent="0">
              <a:buNone/>
            </a:pPr>
            <a:r>
              <a:rPr lang="en-US" altLang="zh-CN" sz="2000" dirty="0"/>
              <a:t>         FROM SC  </a:t>
            </a:r>
            <a:endParaRPr lang="zh-CN" altLang="zh-CN" sz="2000" dirty="0"/>
          </a:p>
          <a:p>
            <a:pPr marL="0" indent="0">
              <a:buNone/>
            </a:pPr>
            <a:r>
              <a:rPr lang="en-US" altLang="zh-CN" sz="2000" dirty="0"/>
              <a:t>         WHERE </a:t>
            </a:r>
            <a:r>
              <a:rPr lang="en-US" altLang="zh-CN" sz="2000" dirty="0" err="1"/>
              <a:t>cno</a:t>
            </a:r>
            <a:r>
              <a:rPr lang="en-US" altLang="zh-CN" sz="2000" dirty="0"/>
              <a:t>=' 1001 '  OR  </a:t>
            </a:r>
            <a:r>
              <a:rPr lang="en-US" altLang="zh-CN" sz="2000" dirty="0" err="1"/>
              <a:t>cno</a:t>
            </a:r>
            <a:r>
              <a:rPr lang="en-US" altLang="zh-CN" sz="2000" dirty="0"/>
              <a:t>= ' 1002 '</a:t>
            </a:r>
            <a:endParaRPr lang="zh-CN" altLang="zh-CN" sz="2000" dirty="0"/>
          </a:p>
          <a:p>
            <a:endParaRPr lang="zh-CN" altLang="en-US" sz="2000"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35838550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p:sp>
        <p:nvSpPr>
          <p:cNvPr id="3" name="内容占位符 2"/>
          <p:cNvSpPr>
            <a:spLocks noGrp="1"/>
          </p:cNvSpPr>
          <p:nvPr>
            <p:ph idx="1"/>
          </p:nvPr>
        </p:nvSpPr>
        <p:spPr/>
        <p:txBody>
          <a:bodyPr/>
          <a:lstStyle/>
          <a:p>
            <a:pPr marL="0" indent="0">
              <a:buNone/>
            </a:pPr>
            <a:r>
              <a:rPr lang="en-US" altLang="zh-CN" sz="2000" dirty="0"/>
              <a:t>2.</a:t>
            </a:r>
            <a:r>
              <a:rPr lang="zh-CN" altLang="zh-CN" sz="2000" dirty="0"/>
              <a:t>交操作</a:t>
            </a:r>
            <a:endParaRPr lang="en-US" altLang="zh-CN" sz="2000" dirty="0"/>
          </a:p>
          <a:p>
            <a:pPr marL="0" indent="0">
              <a:buNone/>
            </a:pPr>
            <a:r>
              <a:rPr lang="zh-CN" altLang="zh-CN" sz="2000" dirty="0"/>
              <a:t>【例</a:t>
            </a:r>
            <a:r>
              <a:rPr lang="en-US" altLang="zh-CN" sz="2000" dirty="0"/>
              <a:t>6.51</a:t>
            </a:r>
            <a:r>
              <a:rPr lang="zh-CN" altLang="zh-CN" sz="2000" dirty="0"/>
              <a:t>】 查询软件工程专业的学生与年龄不大于</a:t>
            </a:r>
            <a:r>
              <a:rPr lang="en-US" altLang="zh-CN" sz="2000" dirty="0"/>
              <a:t>19</a:t>
            </a:r>
            <a:r>
              <a:rPr lang="zh-CN" altLang="zh-CN" sz="2000" dirty="0"/>
              <a:t>岁的学生的交集</a:t>
            </a:r>
          </a:p>
          <a:p>
            <a:r>
              <a:rPr lang="zh-CN" altLang="zh-CN" sz="2000" dirty="0"/>
              <a:t>本例实际上就是查询软件工程专业中年龄不大于</a:t>
            </a:r>
            <a:r>
              <a:rPr lang="en-US" altLang="zh-CN" sz="2000" dirty="0"/>
              <a:t>19</a:t>
            </a:r>
            <a:r>
              <a:rPr lang="zh-CN" altLang="zh-CN" sz="2000" dirty="0"/>
              <a:t>岁的学生</a:t>
            </a:r>
          </a:p>
          <a:p>
            <a:pPr marL="0" indent="0">
              <a:buNone/>
            </a:pPr>
            <a:r>
              <a:rPr lang="en-US" altLang="zh-CN" sz="2000" dirty="0"/>
              <a:t>       SELECT * </a:t>
            </a:r>
            <a:endParaRPr lang="zh-CN" altLang="zh-CN" sz="2000" dirty="0"/>
          </a:p>
          <a:p>
            <a:pPr marL="0" indent="0">
              <a:buNone/>
            </a:pPr>
            <a:r>
              <a:rPr lang="en-US" altLang="zh-CN" sz="2000" dirty="0"/>
              <a:t>       FROM S  </a:t>
            </a:r>
            <a:endParaRPr lang="zh-CN" altLang="zh-CN" sz="2000" dirty="0"/>
          </a:p>
          <a:p>
            <a:pPr marL="0" indent="0">
              <a:buNone/>
            </a:pPr>
            <a:r>
              <a:rPr lang="en-US" altLang="zh-CN" sz="2000" dirty="0"/>
              <a:t>       WHERE specialty = '</a:t>
            </a:r>
            <a:r>
              <a:rPr lang="zh-CN" altLang="zh-CN" sz="2000" dirty="0"/>
              <a:t>软件工程</a:t>
            </a:r>
            <a:r>
              <a:rPr lang="en-US" altLang="zh-CN" sz="2000" dirty="0"/>
              <a:t>' AND age&lt;=19</a:t>
            </a:r>
          </a:p>
          <a:p>
            <a:pPr marL="0" indent="0">
              <a:buNone/>
            </a:pPr>
            <a:r>
              <a:rPr lang="zh-CN" altLang="zh-CN" sz="2000" dirty="0"/>
              <a:t>或</a:t>
            </a:r>
          </a:p>
          <a:p>
            <a:pPr marL="0" indent="0">
              <a:buNone/>
            </a:pPr>
            <a:r>
              <a:rPr lang="en-US" altLang="zh-CN" sz="2000" dirty="0"/>
              <a:t>SELECT * FROM S </a:t>
            </a:r>
            <a:endParaRPr lang="zh-CN" altLang="zh-CN" sz="2000" dirty="0"/>
          </a:p>
          <a:p>
            <a:pPr marL="0" indent="0">
              <a:buNone/>
            </a:pPr>
            <a:r>
              <a:rPr lang="en-US" altLang="zh-CN" sz="2000" dirty="0"/>
              <a:t>       WHERE specialty = '</a:t>
            </a:r>
            <a:r>
              <a:rPr lang="zh-CN" altLang="zh-CN" sz="2000" dirty="0"/>
              <a:t>软件工程</a:t>
            </a:r>
            <a:r>
              <a:rPr lang="en-US" altLang="zh-CN" sz="2000" dirty="0"/>
              <a:t>' </a:t>
            </a:r>
            <a:endParaRPr lang="zh-CN" altLang="zh-CN" sz="2000" dirty="0"/>
          </a:p>
          <a:p>
            <a:pPr marL="0" indent="0">
              <a:buNone/>
            </a:pPr>
            <a:r>
              <a:rPr lang="en-US" altLang="zh-CN" sz="2000" dirty="0"/>
              <a:t>      </a:t>
            </a:r>
            <a:r>
              <a:rPr lang="en-US" altLang="zh-CN" sz="2000" dirty="0">
                <a:solidFill>
                  <a:srgbClr val="FF0000"/>
                </a:solidFill>
              </a:rPr>
              <a:t>INTERSECT </a:t>
            </a:r>
            <a:endParaRPr lang="zh-CN" altLang="zh-CN" sz="2000" dirty="0">
              <a:solidFill>
                <a:srgbClr val="FF0000"/>
              </a:solidFill>
            </a:endParaRPr>
          </a:p>
          <a:p>
            <a:pPr marL="0" indent="0">
              <a:buNone/>
            </a:pPr>
            <a:r>
              <a:rPr lang="en-US" altLang="zh-CN" sz="2000" dirty="0"/>
              <a:t>       SELECT * </a:t>
            </a:r>
            <a:endParaRPr lang="zh-CN" altLang="zh-CN" sz="2000" dirty="0"/>
          </a:p>
          <a:p>
            <a:pPr marL="0" indent="0">
              <a:buNone/>
            </a:pPr>
            <a:r>
              <a:rPr lang="en-US" altLang="zh-CN" sz="2000" dirty="0"/>
              <a:t>      FROM S </a:t>
            </a:r>
            <a:endParaRPr lang="zh-CN" altLang="zh-CN" sz="2000" dirty="0"/>
          </a:p>
          <a:p>
            <a:pPr marL="0" indent="0">
              <a:buNone/>
            </a:pPr>
            <a:r>
              <a:rPr lang="en-US" altLang="zh-CN" sz="2000" dirty="0"/>
              <a:t>       WHERE age&lt;=19</a:t>
            </a:r>
            <a:endParaRPr lang="zh-CN" altLang="zh-CN" sz="2000" dirty="0"/>
          </a:p>
          <a:p>
            <a:pPr marL="0" indent="0">
              <a:buNone/>
            </a:pPr>
            <a:endParaRPr lang="zh-CN" altLang="zh-CN" sz="2000" dirty="0"/>
          </a:p>
          <a:p>
            <a:pPr marL="0" indent="0">
              <a:buNone/>
            </a:pPr>
            <a:endParaRPr lang="zh-CN" altLang="zh-CN" sz="2000" dirty="0"/>
          </a:p>
          <a:p>
            <a:endParaRPr lang="zh-CN" altLang="en-US"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10115619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p:sp>
        <p:nvSpPr>
          <p:cNvPr id="3" name="内容占位符 2"/>
          <p:cNvSpPr>
            <a:spLocks noGrp="1"/>
          </p:cNvSpPr>
          <p:nvPr>
            <p:ph idx="1"/>
          </p:nvPr>
        </p:nvSpPr>
        <p:spPr/>
        <p:txBody>
          <a:bodyPr/>
          <a:lstStyle/>
          <a:p>
            <a:pPr marL="0" lvl="0" indent="0">
              <a:buNone/>
            </a:pPr>
            <a:r>
              <a:rPr lang="en-US" altLang="zh-CN" sz="2000" dirty="0"/>
              <a:t>3.</a:t>
            </a:r>
            <a:r>
              <a:rPr lang="zh-CN" altLang="zh-CN" sz="2000" dirty="0"/>
              <a:t>差操作</a:t>
            </a:r>
            <a:endParaRPr lang="en-US" altLang="zh-CN" sz="2000" dirty="0"/>
          </a:p>
          <a:p>
            <a:pPr marL="0" indent="0">
              <a:buNone/>
            </a:pPr>
            <a:r>
              <a:rPr lang="en-US" altLang="zh-CN" sz="2000" dirty="0"/>
              <a:t>    </a:t>
            </a:r>
            <a:r>
              <a:rPr lang="zh-CN" altLang="zh-CN" sz="2000" dirty="0"/>
              <a:t>差操作可以对两个或者多个结果集进行连接，形成“差集”。返回左边结果集合中已经有的记录，而右边结果集中没有的记录。</a:t>
            </a:r>
          </a:p>
          <a:p>
            <a:r>
              <a:rPr lang="en-US" altLang="zh-CN" sz="2000" dirty="0"/>
              <a:t>    </a:t>
            </a:r>
            <a:r>
              <a:rPr lang="zh-CN" altLang="zh-CN" sz="2000" dirty="0"/>
              <a:t>形式</a:t>
            </a:r>
            <a:r>
              <a:rPr lang="en-US" altLang="zh-CN" sz="2000" dirty="0"/>
              <a:t>:  </a:t>
            </a:r>
            <a:endParaRPr lang="zh-CN" altLang="zh-CN" sz="2000" dirty="0"/>
          </a:p>
          <a:p>
            <a:r>
              <a:rPr lang="en-US" altLang="zh-CN" sz="2000" dirty="0"/>
              <a:t>    &lt;</a:t>
            </a:r>
            <a:r>
              <a:rPr lang="zh-CN" altLang="zh-CN" sz="2000" dirty="0"/>
              <a:t>查询块</a:t>
            </a:r>
            <a:r>
              <a:rPr lang="en-US" altLang="zh-CN" sz="2000" dirty="0"/>
              <a:t>&gt; </a:t>
            </a:r>
            <a:endParaRPr lang="zh-CN" altLang="zh-CN" sz="2000" dirty="0"/>
          </a:p>
          <a:p>
            <a:r>
              <a:rPr lang="en-US" altLang="zh-CN" sz="2000" dirty="0"/>
              <a:t>      EXCEPT </a:t>
            </a:r>
            <a:endParaRPr lang="zh-CN" altLang="zh-CN" sz="2000" dirty="0"/>
          </a:p>
          <a:p>
            <a:r>
              <a:rPr lang="en-US" altLang="zh-CN" sz="2000" dirty="0"/>
              <a:t>     &lt;</a:t>
            </a:r>
            <a:r>
              <a:rPr lang="zh-CN" altLang="zh-CN" sz="2000" dirty="0"/>
              <a:t>查询块</a:t>
            </a:r>
            <a:r>
              <a:rPr lang="en-US" altLang="zh-CN" sz="2000" dirty="0"/>
              <a:t>&gt;</a:t>
            </a:r>
            <a:endParaRPr lang="zh-CN" altLang="zh-CN" sz="2000" dirty="0"/>
          </a:p>
          <a:p>
            <a:r>
              <a:rPr lang="en-US" altLang="zh-CN" sz="2000" dirty="0"/>
              <a:t> </a:t>
            </a:r>
            <a:r>
              <a:rPr lang="zh-CN" altLang="zh-CN" sz="2000" dirty="0"/>
              <a:t>要用差操作来连接结果集需满足以下的条件：</a:t>
            </a:r>
          </a:p>
          <a:p>
            <a:pPr marL="0" indent="457200">
              <a:buNone/>
            </a:pPr>
            <a:r>
              <a:rPr lang="zh-CN" altLang="zh-CN" sz="2000" dirty="0"/>
              <a:t>（</a:t>
            </a:r>
            <a:r>
              <a:rPr lang="en-US" altLang="zh-CN" sz="2000" dirty="0"/>
              <a:t>1</a:t>
            </a:r>
            <a:r>
              <a:rPr lang="zh-CN" altLang="zh-CN" sz="2000" dirty="0"/>
              <a:t>）参加差操作的各结果表的列数必须相同</a:t>
            </a:r>
          </a:p>
          <a:p>
            <a:pPr marL="0" indent="457200">
              <a:buNone/>
            </a:pPr>
            <a:r>
              <a:rPr lang="zh-CN" altLang="zh-CN" sz="2000" dirty="0"/>
              <a:t>（</a:t>
            </a:r>
            <a:r>
              <a:rPr lang="en-US" altLang="zh-CN" sz="2000" dirty="0"/>
              <a:t>2</a:t>
            </a:r>
            <a:r>
              <a:rPr lang="zh-CN" altLang="zh-CN" sz="2000" dirty="0"/>
              <a:t>）对应项的数据类型也必须相同 </a:t>
            </a:r>
          </a:p>
          <a:p>
            <a:pPr marL="0" indent="457200">
              <a:buNone/>
            </a:pPr>
            <a:r>
              <a:rPr lang="zh-CN" altLang="zh-CN" sz="2000" dirty="0"/>
              <a:t>（</a:t>
            </a:r>
            <a:r>
              <a:rPr lang="en-US" altLang="zh-CN" sz="2000" dirty="0"/>
              <a:t>3</a:t>
            </a:r>
            <a:r>
              <a:rPr lang="zh-CN" altLang="zh-CN" sz="2000" dirty="0"/>
              <a:t>）子结果集对应的数据类型必须可以兼容</a:t>
            </a:r>
          </a:p>
          <a:p>
            <a:pPr marL="0" indent="457200">
              <a:buNone/>
            </a:pPr>
            <a:r>
              <a:rPr lang="zh-CN" altLang="zh-CN" sz="2000" dirty="0"/>
              <a:t>（</a:t>
            </a:r>
            <a:r>
              <a:rPr lang="en-US" altLang="zh-CN" sz="2000" dirty="0"/>
              <a:t>4</a:t>
            </a:r>
            <a:r>
              <a:rPr lang="zh-CN" altLang="zh-CN" sz="2000" dirty="0"/>
              <a:t>）每个子结果集不能包含</a:t>
            </a:r>
            <a:r>
              <a:rPr lang="en-US" altLang="zh-CN" sz="2000" dirty="0"/>
              <a:t>order by</a:t>
            </a:r>
            <a:r>
              <a:rPr lang="zh-CN" altLang="zh-CN" sz="2000" dirty="0"/>
              <a:t>子句</a:t>
            </a:r>
          </a:p>
          <a:p>
            <a:pPr marL="0" lvl="0" indent="0">
              <a:buNone/>
            </a:pPr>
            <a:endParaRPr lang="zh-CN" altLang="zh-CN" sz="2000" dirty="0"/>
          </a:p>
          <a:p>
            <a:endParaRPr lang="zh-CN" altLang="en-US" sz="2000"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2840310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p:sp>
        <p:nvSpPr>
          <p:cNvPr id="3" name="内容占位符 2"/>
          <p:cNvSpPr>
            <a:spLocks noGrp="1"/>
          </p:cNvSpPr>
          <p:nvPr>
            <p:ph idx="1"/>
          </p:nvPr>
        </p:nvSpPr>
        <p:spPr/>
        <p:txBody>
          <a:bodyPr/>
          <a:lstStyle/>
          <a:p>
            <a:r>
              <a:rPr lang="zh-CN" altLang="zh-CN" sz="2000" dirty="0"/>
              <a:t>【例</a:t>
            </a:r>
            <a:r>
              <a:rPr lang="en-US" altLang="zh-CN" sz="2000" dirty="0"/>
              <a:t>6.54</a:t>
            </a:r>
            <a:r>
              <a:rPr lang="zh-CN" altLang="zh-CN" sz="2000" dirty="0"/>
              <a:t>】</a:t>
            </a:r>
            <a:r>
              <a:rPr lang="en-US" altLang="zh-CN" sz="2000" dirty="0"/>
              <a:t>  </a:t>
            </a:r>
            <a:r>
              <a:rPr lang="zh-CN" altLang="zh-CN" sz="2000" dirty="0"/>
              <a:t>查询软件工程专业的学生与年龄不大于</a:t>
            </a:r>
            <a:r>
              <a:rPr lang="en-US" altLang="zh-CN" sz="2000" dirty="0"/>
              <a:t>19</a:t>
            </a:r>
            <a:r>
              <a:rPr lang="zh-CN" altLang="zh-CN" sz="2000" dirty="0"/>
              <a:t>岁的学生的差集。</a:t>
            </a:r>
          </a:p>
          <a:p>
            <a:r>
              <a:rPr lang="zh-CN" altLang="zh-CN" sz="2000" dirty="0"/>
              <a:t>本例实际上是查询软件工程专业中年龄大于</a:t>
            </a:r>
            <a:r>
              <a:rPr lang="en-US" altLang="zh-CN" sz="2000" dirty="0"/>
              <a:t>19</a:t>
            </a:r>
            <a:r>
              <a:rPr lang="zh-CN" altLang="zh-CN" sz="2000" dirty="0"/>
              <a:t>岁的学生</a:t>
            </a:r>
          </a:p>
          <a:p>
            <a:pPr marL="0" indent="0">
              <a:buNone/>
            </a:pPr>
            <a:r>
              <a:rPr lang="en-US" altLang="zh-CN" sz="2000" dirty="0"/>
              <a:t>        SELECT * </a:t>
            </a:r>
            <a:endParaRPr lang="zh-CN" altLang="zh-CN" sz="2000" dirty="0"/>
          </a:p>
          <a:p>
            <a:pPr marL="0" indent="0">
              <a:buNone/>
            </a:pPr>
            <a:r>
              <a:rPr lang="en-US" altLang="zh-CN" sz="2000" dirty="0"/>
              <a:t>          FROM S </a:t>
            </a:r>
            <a:endParaRPr lang="zh-CN" altLang="zh-CN" sz="2000" dirty="0"/>
          </a:p>
          <a:p>
            <a:pPr marL="0" indent="0">
              <a:buNone/>
            </a:pPr>
            <a:r>
              <a:rPr lang="en-US" altLang="zh-CN" sz="2000" dirty="0"/>
              <a:t>         WHERE specialty = '</a:t>
            </a:r>
            <a:r>
              <a:rPr lang="zh-CN" altLang="zh-CN" sz="2000" dirty="0"/>
              <a:t>软件工程</a:t>
            </a:r>
            <a:r>
              <a:rPr lang="en-US" altLang="zh-CN" sz="2000" dirty="0"/>
              <a:t>' AND Sage&gt;19</a:t>
            </a:r>
            <a:endParaRPr lang="zh-CN" altLang="zh-CN" sz="2000" dirty="0"/>
          </a:p>
          <a:p>
            <a:r>
              <a:rPr lang="zh-CN" altLang="zh-CN" sz="2000" dirty="0"/>
              <a:t>或</a:t>
            </a:r>
          </a:p>
          <a:p>
            <a:pPr marL="0" indent="0">
              <a:buNone/>
            </a:pPr>
            <a:r>
              <a:rPr lang="en-US" altLang="zh-CN" sz="2000" dirty="0"/>
              <a:t>          SELECT *   FROM S  WHERE specialty ='</a:t>
            </a:r>
            <a:r>
              <a:rPr lang="zh-CN" altLang="zh-CN" sz="2000" dirty="0"/>
              <a:t>软件工程</a:t>
            </a:r>
            <a:r>
              <a:rPr lang="en-US" altLang="zh-CN" sz="2000" dirty="0"/>
              <a:t>' </a:t>
            </a:r>
            <a:endParaRPr lang="zh-CN" altLang="zh-CN" sz="2000" dirty="0"/>
          </a:p>
          <a:p>
            <a:pPr marL="0" indent="0">
              <a:buNone/>
            </a:pPr>
            <a:r>
              <a:rPr lang="en-US" altLang="zh-CN" sz="2000" dirty="0">
                <a:solidFill>
                  <a:srgbClr val="FF0000"/>
                </a:solidFill>
              </a:rPr>
              <a:t>          EXCEPT  </a:t>
            </a:r>
            <a:endParaRPr lang="zh-CN" altLang="zh-CN" sz="2000" dirty="0">
              <a:solidFill>
                <a:srgbClr val="FF0000"/>
              </a:solidFill>
            </a:endParaRPr>
          </a:p>
          <a:p>
            <a:pPr marL="0" indent="0">
              <a:buNone/>
            </a:pPr>
            <a:r>
              <a:rPr lang="en-US" altLang="zh-CN" sz="2000" dirty="0"/>
              <a:t>          SELECT  *   FROM S    WHERE age &lt;=19 </a:t>
            </a:r>
            <a:endParaRPr lang="zh-CN" altLang="zh-CN" sz="2000" dirty="0"/>
          </a:p>
          <a:p>
            <a:r>
              <a:rPr lang="zh-CN" altLang="zh-CN" sz="2000" dirty="0"/>
              <a:t>等价于：</a:t>
            </a:r>
            <a:r>
              <a:rPr lang="en-US" altLang="zh-CN" sz="2000" dirty="0"/>
              <a:t>CS</a:t>
            </a:r>
            <a:r>
              <a:rPr lang="zh-CN" altLang="zh-CN" sz="2000" dirty="0"/>
              <a:t>系的年龄大于</a:t>
            </a:r>
            <a:r>
              <a:rPr lang="en-US" altLang="zh-CN" sz="2000" dirty="0"/>
              <a:t>19</a:t>
            </a:r>
            <a:r>
              <a:rPr lang="zh-CN" altLang="zh-CN" sz="2000" dirty="0"/>
              <a:t>岁的学生</a:t>
            </a:r>
          </a:p>
          <a:p>
            <a:endParaRPr lang="zh-CN" altLang="en-US" sz="2000"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141214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en-US" altLang="zh-CN" dirty="0"/>
                  <a:t>3</a:t>
                </a:r>
                <a:r>
                  <a:rPr lang="zh-CN" altLang="zh-CN" dirty="0"/>
                  <a:t>．查询计算列的值</a:t>
                </a:r>
              </a:p>
              <a:p>
                <a:r>
                  <a:rPr lang="zh-CN" altLang="zh-CN" sz="2400" dirty="0"/>
                  <a:t>【例</a:t>
                </a:r>
                <a:r>
                  <a:rPr lang="en-US" altLang="zh-CN" sz="2400" dirty="0"/>
                  <a:t>6.4</a:t>
                </a:r>
                <a:r>
                  <a:rPr lang="zh-CN" altLang="zh-CN" sz="2400" dirty="0"/>
                  <a:t>】 查询全体学生的学号及年龄。</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400">
                          <a:latin typeface="Cambria Math"/>
                        </a:rPr>
                        <m:t>SELECT</m:t>
                      </m:r>
                      <m:r>
                        <a:rPr lang="en-US" altLang="zh-CN" sz="2400">
                          <a:latin typeface="Cambria Math"/>
                        </a:rPr>
                        <m:t> </m:t>
                      </m:r>
                      <m:r>
                        <m:rPr>
                          <m:sty m:val="p"/>
                        </m:rPr>
                        <a:rPr lang="en-US" altLang="zh-CN" sz="2400">
                          <a:latin typeface="Cambria Math"/>
                        </a:rPr>
                        <m:t>sno</m:t>
                      </m:r>
                      <m:r>
                        <a:rPr lang="en-US" altLang="zh-CN" sz="2400">
                          <a:latin typeface="Cambria Math"/>
                        </a:rPr>
                        <m:t>,</m:t>
                      </m:r>
                      <m:r>
                        <m:rPr>
                          <m:sty m:val="p"/>
                        </m:rPr>
                        <a:rPr lang="en-US" altLang="zh-CN" sz="2400">
                          <a:latin typeface="Cambria Math"/>
                        </a:rPr>
                        <m:t>year</m:t>
                      </m:r>
                      <m:r>
                        <a:rPr lang="en-US" altLang="zh-CN" sz="2400">
                          <a:latin typeface="Cambria Math"/>
                        </a:rPr>
                        <m:t>(</m:t>
                      </m:r>
                      <m:r>
                        <m:rPr>
                          <m:sty m:val="p"/>
                        </m:rPr>
                        <a:rPr lang="en-US" altLang="zh-CN" sz="2400">
                          <a:latin typeface="Cambria Math"/>
                        </a:rPr>
                        <m:t>getdate</m:t>
                      </m:r>
                      <m:r>
                        <a:rPr lang="en-US" altLang="zh-CN" sz="2400">
                          <a:latin typeface="Cambria Math"/>
                        </a:rPr>
                        <m:t>())</m:t>
                      </m:r>
                      <m:r>
                        <a:rPr lang="en-US" altLang="zh-CN" sz="2400" i="1">
                          <a:latin typeface="Cambria Math"/>
                        </a:rPr>
                        <m:t>−</m:t>
                      </m:r>
                      <m:r>
                        <m:rPr>
                          <m:sty m:val="p"/>
                        </m:rPr>
                        <a:rPr lang="en-US" altLang="zh-CN" sz="2400">
                          <a:latin typeface="Cambria Math"/>
                        </a:rPr>
                        <m:t>year</m:t>
                      </m:r>
                      <m:r>
                        <a:rPr lang="zh-CN" altLang="zh-CN" sz="2400">
                          <a:latin typeface="Cambria Math"/>
                        </a:rPr>
                        <m:t>（</m:t>
                      </m:r>
                      <m:r>
                        <m:rPr>
                          <m:sty m:val="p"/>
                        </m:rPr>
                        <a:rPr lang="en-US" altLang="zh-CN" sz="2400">
                          <a:latin typeface="Cambria Math"/>
                        </a:rPr>
                        <m:t>birthday</m:t>
                      </m:r>
                      <m:r>
                        <a:rPr lang="zh-CN" altLang="zh-CN" sz="2400">
                          <a:latin typeface="Cambria Math"/>
                        </a:rPr>
                        <m:t>）</m:t>
                      </m:r>
                      <m:r>
                        <a:rPr lang="en-US" altLang="zh-CN" sz="2400">
                          <a:latin typeface="Cambria Math"/>
                        </a:rPr>
                        <m:t> </m:t>
                      </m:r>
                      <m:r>
                        <m:rPr>
                          <m:sty m:val="p"/>
                        </m:rPr>
                        <a:rPr lang="en-US" altLang="zh-CN" sz="2400">
                          <a:latin typeface="Cambria Math"/>
                        </a:rPr>
                        <m:t>FROM</m:t>
                      </m:r>
                      <m:r>
                        <a:rPr lang="en-US" altLang="zh-CN" sz="2400">
                          <a:latin typeface="Cambria Math"/>
                        </a:rPr>
                        <m:t> </m:t>
                      </m:r>
                      <m:r>
                        <m:rPr>
                          <m:sty m:val="p"/>
                        </m:rPr>
                        <a:rPr lang="en-US" altLang="zh-CN" sz="2400">
                          <a:latin typeface="Cambria Math"/>
                        </a:rPr>
                        <m:t>S</m:t>
                      </m:r>
                    </m:oMath>
                  </m:oMathPara>
                </a14:m>
                <a:endParaRPr lang="zh-CN" altLang="zh-CN" sz="2400" dirty="0"/>
              </a:p>
              <a:p>
                <a:r>
                  <a:rPr lang="zh-CN" altLang="zh-CN" sz="2400" dirty="0"/>
                  <a:t>在上述例子中</a:t>
                </a:r>
                <a:r>
                  <a:rPr lang="en-US" altLang="zh-CN" sz="2400" dirty="0"/>
                  <a:t>SELECT</a:t>
                </a:r>
                <a:r>
                  <a:rPr lang="zh-CN" altLang="zh-CN" sz="2400" dirty="0"/>
                  <a:t>后的表达式中第</a:t>
                </a:r>
                <a:r>
                  <a:rPr lang="en-US" altLang="zh-CN" sz="2400" dirty="0"/>
                  <a:t>2</a:t>
                </a:r>
                <a:r>
                  <a:rPr lang="zh-CN" altLang="zh-CN" sz="2400" dirty="0"/>
                  <a:t>项不是数据表</a:t>
                </a:r>
                <a:r>
                  <a:rPr lang="en-US" altLang="zh-CN" sz="2400" dirty="0"/>
                  <a:t>S</a:t>
                </a:r>
                <a:r>
                  <a:rPr lang="zh-CN" altLang="zh-CN" sz="2400" dirty="0"/>
                  <a:t>里的列名，而是一个计算表达式，利用当前的年份减去学生的年龄，即得到的是学生的出生年份。由此，可看出</a:t>
                </a:r>
                <a:r>
                  <a:rPr lang="en-US" altLang="zh-CN" sz="2400" dirty="0"/>
                  <a:t>SELECT</a:t>
                </a:r>
                <a:r>
                  <a:rPr lang="zh-CN" altLang="zh-CN" sz="2400" dirty="0"/>
                  <a:t>后的字段表达式不仅可以是列名，还可以是函数，算数表达式</a:t>
                </a:r>
                <a:r>
                  <a:rPr lang="zh-CN" altLang="zh-CN" dirty="0"/>
                  <a:t>。</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9" t="-1483" r="-4667"/>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txBox="1">
            <a:spLocks/>
          </p:cNvSpPr>
          <p:nvPr/>
        </p:nvSpPr>
        <p:spPr bwMode="black">
          <a:xfrm>
            <a:off x="323528" y="116632"/>
            <a:ext cx="86868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a:solidFill>
                  <a:schemeClr val="bg1"/>
                </a:solidFill>
                <a:latin typeface="+mj-lt"/>
                <a:ea typeface="+mj-ea"/>
                <a:cs typeface="+mj-cs"/>
              </a:defRPr>
            </a:lvl1pPr>
            <a:lvl2pPr algn="ctr" rtl="0" eaLnBrk="1" fontAlgn="base" hangingPunct="1">
              <a:spcBef>
                <a:spcPct val="0"/>
              </a:spcBef>
              <a:spcAft>
                <a:spcPct val="0"/>
              </a:spcAft>
              <a:defRPr sz="2800" b="1">
                <a:solidFill>
                  <a:schemeClr val="bg1"/>
                </a:solidFill>
                <a:latin typeface="Verdana" pitchFamily="34" charset="0"/>
              </a:defRPr>
            </a:lvl2pPr>
            <a:lvl3pPr algn="ctr" rtl="0" eaLnBrk="1" fontAlgn="base" hangingPunct="1">
              <a:spcBef>
                <a:spcPct val="0"/>
              </a:spcBef>
              <a:spcAft>
                <a:spcPct val="0"/>
              </a:spcAft>
              <a:defRPr sz="2800" b="1">
                <a:solidFill>
                  <a:schemeClr val="bg1"/>
                </a:solidFill>
                <a:latin typeface="Verdana" pitchFamily="34" charset="0"/>
              </a:defRPr>
            </a:lvl3pPr>
            <a:lvl4pPr algn="ctr" rtl="0" eaLnBrk="1" fontAlgn="base" hangingPunct="1">
              <a:spcBef>
                <a:spcPct val="0"/>
              </a:spcBef>
              <a:spcAft>
                <a:spcPct val="0"/>
              </a:spcAft>
              <a:defRPr sz="2800" b="1">
                <a:solidFill>
                  <a:schemeClr val="bg1"/>
                </a:solidFill>
                <a:latin typeface="Verdana" pitchFamily="34" charset="0"/>
              </a:defRPr>
            </a:lvl4pPr>
            <a:lvl5pPr algn="ctr" rtl="0" eaLnBrk="1" fontAlgn="base" hangingPunct="1">
              <a:spcBef>
                <a:spcPct val="0"/>
              </a:spcBef>
              <a:spcAft>
                <a:spcPct val="0"/>
              </a:spcAft>
              <a:defRPr sz="2800" b="1">
                <a:solidFill>
                  <a:schemeClr val="bg1"/>
                </a:solidFill>
                <a:latin typeface="Verdana" pitchFamily="34" charset="0"/>
              </a:defRPr>
            </a:lvl5pPr>
            <a:lvl6pPr marL="457200" algn="ctr" rtl="0" eaLnBrk="1" fontAlgn="base" hangingPunct="1">
              <a:spcBef>
                <a:spcPct val="0"/>
              </a:spcBef>
              <a:spcAft>
                <a:spcPct val="0"/>
              </a:spcAft>
              <a:defRPr sz="2800" b="1">
                <a:solidFill>
                  <a:schemeClr val="bg1"/>
                </a:solidFill>
                <a:latin typeface="Verdana" pitchFamily="34" charset="0"/>
              </a:defRPr>
            </a:lvl6pPr>
            <a:lvl7pPr marL="914400" algn="ctr" rtl="0" eaLnBrk="1" fontAlgn="base" hangingPunct="1">
              <a:spcBef>
                <a:spcPct val="0"/>
              </a:spcBef>
              <a:spcAft>
                <a:spcPct val="0"/>
              </a:spcAft>
              <a:defRPr sz="2800" b="1">
                <a:solidFill>
                  <a:schemeClr val="bg1"/>
                </a:solidFill>
                <a:latin typeface="Verdana" pitchFamily="34" charset="0"/>
              </a:defRPr>
            </a:lvl7pPr>
            <a:lvl8pPr marL="1371600" algn="ctr" rtl="0" eaLnBrk="1" fontAlgn="base" hangingPunct="1">
              <a:spcBef>
                <a:spcPct val="0"/>
              </a:spcBef>
              <a:spcAft>
                <a:spcPct val="0"/>
              </a:spcAft>
              <a:defRPr sz="2800" b="1">
                <a:solidFill>
                  <a:schemeClr val="bg1"/>
                </a:solidFill>
                <a:latin typeface="Verdana" pitchFamily="34" charset="0"/>
              </a:defRPr>
            </a:lvl8pPr>
            <a:lvl9pPr marL="1828800" algn="ctr" rtl="0" eaLnBrk="1" fontAlgn="base" hangingPunct="1">
              <a:spcBef>
                <a:spcPct val="0"/>
              </a:spcBef>
              <a:spcAft>
                <a:spcPct val="0"/>
              </a:spcAft>
              <a:defRPr sz="2800" b="1">
                <a:solidFill>
                  <a:schemeClr val="bg1"/>
                </a:solidFill>
                <a:latin typeface="Verdana" pitchFamily="34" charset="0"/>
              </a:defRPr>
            </a:lvl9pPr>
          </a:lstStyle>
          <a:p>
            <a:r>
              <a:rPr lang="en-US" altLang="zh-CN" kern="0"/>
              <a:t>6.1</a:t>
            </a:r>
            <a:r>
              <a:rPr lang="zh-CN" altLang="zh-CN" kern="0"/>
              <a:t>单表查询</a:t>
            </a:r>
            <a:endParaRPr lang="zh-CN" altLang="zh-CN" kern="0" dirty="0"/>
          </a:p>
        </p:txBody>
      </p:sp>
    </p:spTree>
    <p:extLst>
      <p:ext uri="{BB962C8B-B14F-4D97-AF65-F5344CB8AC3E}">
        <p14:creationId xmlns:p14="http://schemas.microsoft.com/office/powerpoint/2010/main" val="24055631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p:sp>
        <p:nvSpPr>
          <p:cNvPr id="3" name="内容占位符 2"/>
          <p:cNvSpPr>
            <a:spLocks noGrp="1"/>
          </p:cNvSpPr>
          <p:nvPr>
            <p:ph idx="1"/>
          </p:nvPr>
        </p:nvSpPr>
        <p:spPr>
          <a:xfrm>
            <a:off x="457200" y="1295400"/>
            <a:ext cx="8291264" cy="4933950"/>
          </a:xfrm>
        </p:spPr>
        <p:txBody>
          <a:bodyPr/>
          <a:lstStyle/>
          <a:p>
            <a:pPr>
              <a:buFont typeface="Wingdings" pitchFamily="2" charset="2"/>
              <a:buChar char="n"/>
            </a:pPr>
            <a:r>
              <a:rPr lang="en-US" altLang="zh-CN" sz="2400" dirty="0"/>
              <a:t>6.3.4 UPDATE</a:t>
            </a:r>
            <a:r>
              <a:rPr lang="zh-CN" altLang="zh-CN" sz="2400" dirty="0"/>
              <a:t>、</a:t>
            </a:r>
            <a:r>
              <a:rPr lang="en-US" altLang="zh-CN" sz="2400" dirty="0"/>
              <a:t>INSERT</a:t>
            </a:r>
            <a:r>
              <a:rPr lang="zh-CN" altLang="zh-CN" sz="2400" dirty="0"/>
              <a:t>和</a:t>
            </a:r>
            <a:r>
              <a:rPr lang="en-US" altLang="zh-CN" sz="2400" dirty="0"/>
              <a:t>DELETE</a:t>
            </a:r>
            <a:r>
              <a:rPr lang="zh-CN" altLang="zh-CN" sz="2400" dirty="0"/>
              <a:t>语句中的子查询</a:t>
            </a:r>
          </a:p>
          <a:p>
            <a:r>
              <a:rPr lang="en-US" altLang="zh-CN" sz="2000" dirty="0"/>
              <a:t>SQL</a:t>
            </a:r>
            <a:r>
              <a:rPr lang="zh-CN" altLang="zh-CN" sz="2000" dirty="0"/>
              <a:t>中数据更新包括插入数据、修改数据和删除数据等三条语句</a:t>
            </a:r>
            <a:r>
              <a:rPr lang="zh-CN" altLang="zh-CN" dirty="0"/>
              <a:t>。</a:t>
            </a:r>
          </a:p>
          <a:p>
            <a:r>
              <a:rPr lang="en-US" altLang="zh-CN" sz="2000" dirty="0"/>
              <a:t>1.</a:t>
            </a:r>
            <a:r>
              <a:rPr lang="zh-CN" altLang="zh-CN" sz="2000" dirty="0"/>
              <a:t>插入数据</a:t>
            </a:r>
          </a:p>
          <a:p>
            <a:pPr marL="0" indent="0">
              <a:buNone/>
            </a:pPr>
            <a:r>
              <a:rPr lang="en-US" altLang="zh-CN" sz="2000" dirty="0"/>
              <a:t>    </a:t>
            </a:r>
            <a:r>
              <a:rPr lang="zh-CN" altLang="zh-CN" sz="2000" dirty="0"/>
              <a:t>对于</a:t>
            </a:r>
            <a:r>
              <a:rPr lang="en-US" altLang="zh-CN" sz="2000" dirty="0"/>
              <a:t>SQL</a:t>
            </a:r>
            <a:r>
              <a:rPr lang="zh-CN" altLang="zh-CN" sz="2000" dirty="0"/>
              <a:t>来说，</a:t>
            </a:r>
            <a:r>
              <a:rPr lang="en-US" altLang="zh-CN" sz="2000" dirty="0"/>
              <a:t>SQL</a:t>
            </a:r>
            <a:r>
              <a:rPr lang="zh-CN" altLang="zh-CN" sz="2000" dirty="0"/>
              <a:t>的数据插入语句</a:t>
            </a:r>
            <a:r>
              <a:rPr lang="en-US" altLang="zh-CN" sz="2000" dirty="0"/>
              <a:t>INSERT</a:t>
            </a:r>
            <a:r>
              <a:rPr lang="zh-CN" altLang="zh-CN" sz="2000" dirty="0"/>
              <a:t>通常有两种不同的形式。一种是插入一个元组，另一种是插入子查询结果。但是后者可以一次插入多个元组。</a:t>
            </a:r>
          </a:p>
          <a:p>
            <a:r>
              <a:rPr lang="zh-CN" altLang="zh-CN" sz="2000" dirty="0"/>
              <a:t>插入单个元组的</a:t>
            </a:r>
            <a:r>
              <a:rPr lang="en-US" altLang="zh-CN" sz="2000" dirty="0"/>
              <a:t>insert</a:t>
            </a:r>
            <a:r>
              <a:rPr lang="zh-CN" altLang="zh-CN" sz="2000" dirty="0"/>
              <a:t>语句的格式为：</a:t>
            </a:r>
          </a:p>
          <a:p>
            <a:pPr marL="0" indent="0">
              <a:buNone/>
            </a:pPr>
            <a:r>
              <a:rPr lang="en-US" altLang="zh-CN" sz="2000" dirty="0"/>
              <a:t>   INSERT INTO &lt;</a:t>
            </a:r>
            <a:r>
              <a:rPr lang="zh-CN" altLang="zh-CN" sz="2000" dirty="0"/>
              <a:t>表名</a:t>
            </a:r>
            <a:r>
              <a:rPr lang="en-US" altLang="zh-CN" sz="2000" dirty="0"/>
              <a:t>&gt;[(&lt;</a:t>
            </a:r>
            <a:r>
              <a:rPr lang="zh-CN" altLang="zh-CN" sz="2000" dirty="0"/>
              <a:t>列名</a:t>
            </a:r>
            <a:r>
              <a:rPr lang="en-US" altLang="zh-CN" sz="2000" dirty="0"/>
              <a:t>1&gt;[,&lt;</a:t>
            </a:r>
            <a:r>
              <a:rPr lang="zh-CN" altLang="zh-CN" sz="2000" dirty="0"/>
              <a:t>列名</a:t>
            </a:r>
            <a:r>
              <a:rPr lang="en-US" altLang="zh-CN" sz="2000" dirty="0"/>
              <a:t>2&gt;</a:t>
            </a:r>
            <a:r>
              <a:rPr lang="zh-CN" altLang="zh-CN" sz="2000" dirty="0"/>
              <a:t>……</a:t>
            </a:r>
            <a:r>
              <a:rPr lang="en-US" altLang="zh-CN" sz="2000" dirty="0"/>
              <a:t>])] </a:t>
            </a:r>
            <a:endParaRPr lang="zh-CN" altLang="zh-CN" sz="2000" dirty="0"/>
          </a:p>
          <a:p>
            <a:pPr marL="0" indent="0">
              <a:buNone/>
            </a:pPr>
            <a:r>
              <a:rPr lang="en-US" altLang="zh-CN" sz="2000" dirty="0"/>
              <a:t>   VALUES(&lt;</a:t>
            </a:r>
            <a:r>
              <a:rPr lang="zh-CN" altLang="zh-CN" sz="2000" dirty="0"/>
              <a:t>表达式</a:t>
            </a:r>
            <a:r>
              <a:rPr lang="en-US" altLang="zh-CN" sz="2000" dirty="0"/>
              <a:t>&gt;[,&lt;</a:t>
            </a:r>
            <a:r>
              <a:rPr lang="zh-CN" altLang="zh-CN" sz="2000" dirty="0"/>
              <a:t>表达式</a:t>
            </a:r>
            <a:r>
              <a:rPr lang="en-US" altLang="zh-CN" sz="2000" dirty="0"/>
              <a:t>&gt;</a:t>
            </a:r>
            <a:r>
              <a:rPr lang="zh-CN" altLang="zh-CN" sz="2000" dirty="0"/>
              <a:t>„„</a:t>
            </a:r>
            <a:r>
              <a:rPr lang="en-US" altLang="zh-CN" sz="2000" dirty="0"/>
              <a:t>])</a:t>
            </a:r>
            <a:endParaRPr lang="zh-CN" altLang="zh-CN" sz="2000" dirty="0"/>
          </a:p>
          <a:p>
            <a:r>
              <a:rPr lang="zh-CN" altLang="zh-CN" sz="2000" dirty="0"/>
              <a:t>插入一个查询结果</a:t>
            </a:r>
          </a:p>
          <a:p>
            <a:pPr marL="0" indent="0">
              <a:buNone/>
            </a:pPr>
            <a:r>
              <a:rPr lang="en-US" altLang="zh-CN" sz="2000" dirty="0"/>
              <a:t>    INSERT INTO &lt;</a:t>
            </a:r>
            <a:r>
              <a:rPr lang="zh-CN" altLang="zh-CN" sz="2000" dirty="0"/>
              <a:t>表名</a:t>
            </a:r>
            <a:r>
              <a:rPr lang="en-US" altLang="zh-CN" sz="2000" dirty="0"/>
              <a:t>&gt;[(&lt;</a:t>
            </a:r>
            <a:r>
              <a:rPr lang="zh-CN" altLang="zh-CN" sz="2000" dirty="0"/>
              <a:t>列名</a:t>
            </a:r>
            <a:r>
              <a:rPr lang="en-US" altLang="zh-CN" sz="2000" dirty="0"/>
              <a:t>&gt;[,&lt;</a:t>
            </a:r>
            <a:r>
              <a:rPr lang="zh-CN" altLang="zh-CN" sz="2000" dirty="0"/>
              <a:t>列名</a:t>
            </a:r>
            <a:r>
              <a:rPr lang="en-US" altLang="zh-CN" sz="2000" dirty="0"/>
              <a:t>&gt;</a:t>
            </a:r>
            <a:r>
              <a:rPr lang="zh-CN" altLang="zh-CN" sz="2000" dirty="0"/>
              <a:t>„</a:t>
            </a:r>
            <a:r>
              <a:rPr lang="en-US" altLang="zh-CN" sz="2000" dirty="0"/>
              <a:t>])] &lt;SELECT</a:t>
            </a:r>
            <a:r>
              <a:rPr lang="zh-CN" altLang="zh-CN" sz="2000" dirty="0"/>
              <a:t>查询</a:t>
            </a:r>
            <a:r>
              <a:rPr lang="en-US" altLang="zh-CN" sz="2000" dirty="0"/>
              <a:t>&gt; </a:t>
            </a:r>
            <a:endParaRPr lang="zh-CN" altLang="zh-CN" sz="2000" dirty="0"/>
          </a:p>
          <a:p>
            <a:endParaRPr lang="zh-CN" altLang="en-US"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1410134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p:sp>
        <p:nvSpPr>
          <p:cNvPr id="3" name="内容占位符 2"/>
          <p:cNvSpPr>
            <a:spLocks noGrp="1"/>
          </p:cNvSpPr>
          <p:nvPr>
            <p:ph idx="1"/>
          </p:nvPr>
        </p:nvSpPr>
        <p:spPr/>
        <p:txBody>
          <a:bodyPr/>
          <a:lstStyle/>
          <a:p>
            <a:r>
              <a:rPr lang="zh-CN" altLang="zh-CN" sz="2000" dirty="0"/>
              <a:t>【例</a:t>
            </a:r>
            <a:r>
              <a:rPr lang="en-US" altLang="zh-CN" sz="2000" dirty="0"/>
              <a:t>6.56</a:t>
            </a:r>
            <a:r>
              <a:rPr lang="zh-CN" altLang="zh-CN" sz="2000" dirty="0"/>
              <a:t>】插入一个完整的元组</a:t>
            </a:r>
          </a:p>
          <a:p>
            <a:pPr marL="0" indent="0">
              <a:buNone/>
            </a:pPr>
            <a:r>
              <a:rPr lang="en-US" altLang="zh-CN" sz="2000" dirty="0"/>
              <a:t>  INSERT INTO S VALUES(</a:t>
            </a:r>
            <a:r>
              <a:rPr lang="zh-CN" altLang="zh-CN" sz="2000" dirty="0"/>
              <a:t>‘</a:t>
            </a:r>
            <a:r>
              <a:rPr lang="en-US" altLang="zh-CN" sz="2000" dirty="0"/>
              <a:t>1008</a:t>
            </a:r>
            <a:r>
              <a:rPr lang="zh-CN" altLang="zh-CN" sz="2000" dirty="0"/>
              <a:t>’</a:t>
            </a:r>
            <a:r>
              <a:rPr lang="en-US" altLang="zh-CN" sz="2000" dirty="0"/>
              <a:t>,</a:t>
            </a:r>
            <a:r>
              <a:rPr lang="zh-CN" altLang="zh-CN" sz="2000" dirty="0"/>
              <a:t>‘李勇’</a:t>
            </a:r>
            <a:r>
              <a:rPr lang="en-US" altLang="zh-CN" sz="2000" dirty="0"/>
              <a:t>,</a:t>
            </a:r>
            <a:r>
              <a:rPr lang="zh-CN" altLang="zh-CN" sz="2000" dirty="0"/>
              <a:t>‘男’</a:t>
            </a:r>
            <a:r>
              <a:rPr lang="en-US" altLang="zh-CN" sz="2000" dirty="0"/>
              <a:t>,20,</a:t>
            </a:r>
            <a:r>
              <a:rPr lang="zh-CN" altLang="zh-CN" sz="2000" dirty="0"/>
              <a:t>’信息工程’</a:t>
            </a:r>
            <a:r>
              <a:rPr lang="en-US" altLang="zh-CN" sz="2000" dirty="0"/>
              <a:t>) </a:t>
            </a:r>
            <a:endParaRPr lang="zh-CN" altLang="zh-CN" sz="2000" dirty="0"/>
          </a:p>
          <a:p>
            <a:r>
              <a:rPr lang="zh-CN" altLang="zh-CN" sz="2000" dirty="0"/>
              <a:t>插入数据时注意事项：</a:t>
            </a:r>
          </a:p>
          <a:p>
            <a:pPr marL="0" indent="457200">
              <a:buNone/>
            </a:pPr>
            <a:r>
              <a:rPr lang="en-US" altLang="zh-CN" sz="2000" dirty="0"/>
              <a:t>a)</a:t>
            </a:r>
            <a:r>
              <a:rPr lang="zh-CN" altLang="zh-CN" sz="2000" dirty="0"/>
              <a:t>新插入记录应与表结构定义匹配；</a:t>
            </a:r>
          </a:p>
          <a:p>
            <a:pPr marL="0" indent="457200">
              <a:buNone/>
            </a:pPr>
            <a:r>
              <a:rPr lang="en-US" altLang="zh-CN" sz="2000" dirty="0"/>
              <a:t>b)</a:t>
            </a:r>
            <a:r>
              <a:rPr lang="zh-CN" altLang="zh-CN" sz="2000" dirty="0"/>
              <a:t>列名项数与提供值的数目应匹配；</a:t>
            </a:r>
          </a:p>
          <a:p>
            <a:pPr marL="0" indent="457200">
              <a:buNone/>
            </a:pPr>
            <a:r>
              <a:rPr lang="en-US" altLang="zh-CN" sz="2000" dirty="0"/>
              <a:t>c)</a:t>
            </a:r>
            <a:r>
              <a:rPr lang="zh-CN" altLang="zh-CN" sz="2000" dirty="0"/>
              <a:t>可以指定列值为</a:t>
            </a:r>
            <a:r>
              <a:rPr lang="en-US" altLang="zh-CN" sz="2000" dirty="0"/>
              <a:t>Null </a:t>
            </a:r>
            <a:r>
              <a:rPr lang="zh-CN" altLang="zh-CN" sz="2000" dirty="0"/>
              <a:t>；</a:t>
            </a:r>
          </a:p>
          <a:p>
            <a:pPr marL="0" indent="457200">
              <a:buNone/>
            </a:pPr>
            <a:r>
              <a:rPr lang="en-US" altLang="zh-CN" sz="2000" dirty="0"/>
              <a:t>d)INTO</a:t>
            </a:r>
            <a:r>
              <a:rPr lang="zh-CN" altLang="zh-CN" sz="2000" dirty="0"/>
              <a:t>子句中没有出现的属性列，新记录在这些列上将取空值（</a:t>
            </a:r>
            <a:r>
              <a:rPr lang="en-US" altLang="zh-CN" sz="2000" dirty="0"/>
              <a:t>Null</a:t>
            </a:r>
            <a:r>
              <a:rPr lang="zh-CN" altLang="zh-CN" sz="2000" dirty="0"/>
              <a:t>）或默认值；</a:t>
            </a:r>
          </a:p>
          <a:p>
            <a:pPr marL="0" indent="457200">
              <a:buNone/>
            </a:pPr>
            <a:r>
              <a:rPr lang="en-US" altLang="zh-CN" sz="2000" dirty="0"/>
              <a:t>e)</a:t>
            </a:r>
            <a:r>
              <a:rPr lang="zh-CN" altLang="zh-CN" sz="2000" dirty="0"/>
              <a:t>如果</a:t>
            </a:r>
            <a:r>
              <a:rPr lang="en-US" altLang="zh-CN" sz="2000" dirty="0"/>
              <a:t>INTO</a:t>
            </a:r>
            <a:r>
              <a:rPr lang="zh-CN" altLang="zh-CN" sz="2000" dirty="0"/>
              <a:t>子句中没有指明任何列名，则新插人的记录必须在每个属性列上均有值， 且顺序应与表中属性列顺序一致。</a:t>
            </a:r>
          </a:p>
          <a:p>
            <a:endParaRPr lang="zh-CN" altLang="en-US" sz="2000"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24690150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p:sp>
        <p:nvSpPr>
          <p:cNvPr id="3" name="内容占位符 2"/>
          <p:cNvSpPr>
            <a:spLocks noGrp="1"/>
          </p:cNvSpPr>
          <p:nvPr>
            <p:ph idx="1"/>
          </p:nvPr>
        </p:nvSpPr>
        <p:spPr/>
        <p:txBody>
          <a:bodyPr/>
          <a:lstStyle/>
          <a:p>
            <a:r>
              <a:rPr lang="en-US" altLang="zh-CN" sz="2000" dirty="0"/>
              <a:t>2</a:t>
            </a:r>
            <a:r>
              <a:rPr lang="zh-CN" altLang="zh-CN" sz="2000" dirty="0"/>
              <a:t>、修改表数据</a:t>
            </a:r>
          </a:p>
          <a:p>
            <a:r>
              <a:rPr lang="zh-CN" altLang="zh-CN" sz="2000" dirty="0"/>
              <a:t>基本格式：</a:t>
            </a:r>
          </a:p>
          <a:p>
            <a:pPr marL="0" indent="0">
              <a:buNone/>
            </a:pPr>
            <a:r>
              <a:rPr lang="en-US" altLang="zh-CN" sz="2000" dirty="0"/>
              <a:t>Update  </a:t>
            </a:r>
            <a:r>
              <a:rPr lang="en-US" altLang="zh-CN" sz="2000" dirty="0" err="1"/>
              <a:t>table_name</a:t>
            </a:r>
            <a:r>
              <a:rPr lang="en-US" altLang="zh-CN" sz="2000" dirty="0"/>
              <a:t>  </a:t>
            </a:r>
            <a:endParaRPr lang="zh-CN" altLang="zh-CN" sz="2000" dirty="0"/>
          </a:p>
          <a:p>
            <a:pPr marL="0" indent="0">
              <a:buNone/>
            </a:pPr>
            <a:r>
              <a:rPr lang="en-US" altLang="zh-CN" sz="2000" dirty="0"/>
              <a:t>Set &lt;</a:t>
            </a:r>
            <a:r>
              <a:rPr lang="zh-CN" altLang="zh-CN" sz="2000" dirty="0"/>
              <a:t>列名</a:t>
            </a:r>
            <a:r>
              <a:rPr lang="en-US" altLang="zh-CN" sz="2000" dirty="0"/>
              <a:t>1&gt;=&lt;</a:t>
            </a:r>
            <a:r>
              <a:rPr lang="zh-CN" altLang="zh-CN" sz="2000" dirty="0"/>
              <a:t>表达式</a:t>
            </a:r>
            <a:r>
              <a:rPr lang="en-US" altLang="zh-CN" sz="2000" dirty="0"/>
              <a:t>&gt; [, &lt;</a:t>
            </a:r>
            <a:r>
              <a:rPr lang="zh-CN" altLang="zh-CN" sz="2000" dirty="0"/>
              <a:t>列名</a:t>
            </a:r>
            <a:r>
              <a:rPr lang="en-US" altLang="zh-CN" sz="2000" dirty="0"/>
              <a:t>2&gt;=&lt;</a:t>
            </a:r>
            <a:r>
              <a:rPr lang="zh-CN" altLang="zh-CN" sz="2000" dirty="0"/>
              <a:t>表达式</a:t>
            </a:r>
            <a:r>
              <a:rPr lang="en-US" altLang="zh-CN" sz="2000" dirty="0"/>
              <a:t>&gt;]</a:t>
            </a:r>
            <a:r>
              <a:rPr lang="zh-CN" altLang="zh-CN" sz="2000" dirty="0"/>
              <a:t>……</a:t>
            </a:r>
          </a:p>
          <a:p>
            <a:pPr marL="0" indent="0">
              <a:buNone/>
            </a:pPr>
            <a:r>
              <a:rPr lang="en-US" altLang="zh-CN" sz="2000" dirty="0"/>
              <a:t>[[FROM &lt;</a:t>
            </a:r>
            <a:r>
              <a:rPr lang="zh-CN" altLang="zh-CN" sz="2000" dirty="0"/>
              <a:t>表名</a:t>
            </a:r>
            <a:r>
              <a:rPr lang="en-US" altLang="zh-CN" sz="2000" dirty="0"/>
              <a:t>&gt;] where &lt;</a:t>
            </a:r>
            <a:r>
              <a:rPr lang="zh-CN" altLang="zh-CN" sz="2000" dirty="0"/>
              <a:t>逻辑表达式</a:t>
            </a:r>
            <a:r>
              <a:rPr lang="en-US" altLang="zh-CN" sz="2000" dirty="0"/>
              <a:t>&gt;]   </a:t>
            </a:r>
            <a:endParaRPr lang="zh-CN" altLang="zh-CN" sz="2000" dirty="0"/>
          </a:p>
          <a:p>
            <a:r>
              <a:rPr lang="zh-CN" altLang="zh-CN" sz="2000" dirty="0"/>
              <a:t>说明：</a:t>
            </a:r>
            <a:endParaRPr lang="en-US" altLang="zh-CN" sz="2000" dirty="0"/>
          </a:p>
          <a:p>
            <a:pPr marL="0" indent="457200">
              <a:buNone/>
            </a:pPr>
            <a:r>
              <a:rPr lang="en-US" altLang="zh-CN" sz="2000" dirty="0"/>
              <a:t>a)</a:t>
            </a:r>
            <a:r>
              <a:rPr lang="zh-CN" altLang="zh-CN" sz="2000" dirty="0"/>
              <a:t>一次可以更新多个属性的值；</a:t>
            </a:r>
          </a:p>
          <a:p>
            <a:pPr marL="0" indent="457200">
              <a:buNone/>
            </a:pPr>
            <a:r>
              <a:rPr lang="en-US" altLang="zh-CN" sz="2000" dirty="0"/>
              <a:t>b)</a:t>
            </a:r>
            <a:r>
              <a:rPr lang="zh-CN" altLang="zh-CN" sz="2000" dirty="0"/>
              <a:t>更新的条件可以与其他的表相关（使用</a:t>
            </a:r>
            <a:r>
              <a:rPr lang="en-US" altLang="zh-CN" sz="2000" dirty="0"/>
              <a:t>FROM</a:t>
            </a:r>
            <a:r>
              <a:rPr lang="zh-CN" altLang="zh-CN" sz="2000" dirty="0"/>
              <a:t>指定）；</a:t>
            </a:r>
          </a:p>
          <a:p>
            <a:pPr marL="0" indent="457200">
              <a:buNone/>
            </a:pPr>
            <a:r>
              <a:rPr lang="en-US" altLang="zh-CN" sz="2000" dirty="0"/>
              <a:t>c)</a:t>
            </a:r>
            <a:r>
              <a:rPr lang="zh-CN" altLang="zh-CN" sz="2000" dirty="0"/>
              <a:t>如果省略</a:t>
            </a:r>
            <a:r>
              <a:rPr lang="en-US" altLang="zh-CN" sz="2000" dirty="0"/>
              <a:t>where</a:t>
            </a:r>
            <a:r>
              <a:rPr lang="zh-CN" altLang="zh-CN" sz="2000" dirty="0"/>
              <a:t>语句，则表示要修改表中的所有记录。</a:t>
            </a:r>
          </a:p>
          <a:p>
            <a:r>
              <a:rPr lang="zh-CN" altLang="zh-CN" sz="2000" dirty="0"/>
              <a:t>三种修改方式</a:t>
            </a:r>
          </a:p>
          <a:p>
            <a:pPr marL="0" indent="457200">
              <a:buNone/>
            </a:pPr>
            <a:r>
              <a:rPr lang="en-US" altLang="zh-CN" sz="2000" dirty="0"/>
              <a:t>a)</a:t>
            </a:r>
            <a:r>
              <a:rPr lang="zh-CN" altLang="zh-CN" sz="2000" dirty="0"/>
              <a:t>修改某一个元组的值</a:t>
            </a:r>
          </a:p>
          <a:p>
            <a:pPr marL="0" indent="457200">
              <a:buNone/>
            </a:pPr>
            <a:r>
              <a:rPr lang="en-US" altLang="zh-CN" sz="2000" dirty="0"/>
              <a:t>b)</a:t>
            </a:r>
            <a:r>
              <a:rPr lang="zh-CN" altLang="zh-CN" sz="2000" dirty="0"/>
              <a:t>修改多个元组的值</a:t>
            </a:r>
          </a:p>
          <a:p>
            <a:pPr marL="0" indent="457200">
              <a:buNone/>
            </a:pPr>
            <a:r>
              <a:rPr lang="en-US" altLang="zh-CN" sz="2000" dirty="0"/>
              <a:t>c)</a:t>
            </a:r>
            <a:r>
              <a:rPr lang="zh-CN" altLang="zh-CN" sz="2000" dirty="0"/>
              <a:t>带子查询的修改语句</a:t>
            </a:r>
          </a:p>
          <a:p>
            <a:r>
              <a:rPr lang="zh-CN" altLang="zh-CN" sz="2000" dirty="0"/>
              <a:t>在修改之前建议先查看表记录（</a:t>
            </a:r>
            <a:r>
              <a:rPr lang="en-US" altLang="zh-CN" sz="2000" dirty="0"/>
              <a:t>Select * from table</a:t>
            </a:r>
            <a:r>
              <a:rPr lang="zh-CN" altLang="zh-CN" sz="2000" dirty="0"/>
              <a:t>）</a:t>
            </a:r>
          </a:p>
          <a:p>
            <a:endParaRPr lang="zh-CN" altLang="en-US" sz="2000"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24907221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p:sp>
        <p:nvSpPr>
          <p:cNvPr id="3" name="内容占位符 2"/>
          <p:cNvSpPr>
            <a:spLocks noGrp="1"/>
          </p:cNvSpPr>
          <p:nvPr>
            <p:ph idx="1"/>
          </p:nvPr>
        </p:nvSpPr>
        <p:spPr/>
        <p:txBody>
          <a:bodyPr/>
          <a:lstStyle/>
          <a:p>
            <a:r>
              <a:rPr lang="zh-CN" altLang="zh-CN" sz="2000" dirty="0"/>
              <a:t>【例题</a:t>
            </a:r>
            <a:r>
              <a:rPr lang="en-US" altLang="zh-CN" sz="2000" dirty="0"/>
              <a:t>6.57</a:t>
            </a:r>
            <a:r>
              <a:rPr lang="zh-CN" altLang="zh-CN" sz="2000" dirty="0"/>
              <a:t>】给学号为</a:t>
            </a:r>
            <a:r>
              <a:rPr lang="en-US" altLang="zh-CN" sz="2000" dirty="0"/>
              <a:t>1002</a:t>
            </a:r>
            <a:r>
              <a:rPr lang="zh-CN" altLang="zh-CN" sz="2000" dirty="0"/>
              <a:t>的学生年龄增加</a:t>
            </a:r>
            <a:r>
              <a:rPr lang="en-US" altLang="zh-CN" sz="2000" dirty="0"/>
              <a:t>1</a:t>
            </a:r>
            <a:r>
              <a:rPr lang="zh-CN" altLang="zh-CN" sz="2000" dirty="0"/>
              <a:t>岁</a:t>
            </a:r>
          </a:p>
          <a:p>
            <a:pPr marL="0" indent="0" algn="ctr">
              <a:buNone/>
            </a:pPr>
            <a:r>
              <a:rPr lang="en-US" altLang="zh-CN" sz="2000" dirty="0"/>
              <a:t>UPDATE S  SET age = age+1 WHERE </a:t>
            </a:r>
            <a:r>
              <a:rPr lang="en-US" altLang="zh-CN" sz="2000" dirty="0" err="1"/>
              <a:t>sno</a:t>
            </a:r>
            <a:r>
              <a:rPr lang="en-US" altLang="zh-CN" sz="2000" dirty="0"/>
              <a:t>=’1002‘</a:t>
            </a:r>
            <a:endParaRPr lang="zh-CN" altLang="zh-CN" sz="2000" dirty="0"/>
          </a:p>
          <a:p>
            <a:r>
              <a:rPr lang="zh-CN" altLang="zh-CN" sz="2000" dirty="0"/>
              <a:t>【例题</a:t>
            </a:r>
            <a:r>
              <a:rPr lang="en-US" altLang="zh-CN" sz="2000" dirty="0"/>
              <a:t>6.58</a:t>
            </a:r>
            <a:r>
              <a:rPr lang="zh-CN" altLang="zh-CN" sz="2000" dirty="0"/>
              <a:t>】给软件工程专业的男同学年龄增加</a:t>
            </a:r>
            <a:r>
              <a:rPr lang="en-US" altLang="zh-CN" sz="2000" dirty="0"/>
              <a:t>1</a:t>
            </a:r>
            <a:r>
              <a:rPr lang="zh-CN" altLang="zh-CN" sz="2000" dirty="0"/>
              <a:t>岁</a:t>
            </a:r>
          </a:p>
          <a:p>
            <a:pPr marL="0" indent="0" algn="ctr">
              <a:buNone/>
            </a:pPr>
            <a:r>
              <a:rPr lang="en-US" altLang="zh-CN" sz="2000" dirty="0"/>
              <a:t>UPDATE S  SET age = age+1  WHERE specialty =</a:t>
            </a:r>
            <a:r>
              <a:rPr lang="zh-CN" altLang="zh-CN" sz="2000" dirty="0"/>
              <a:t>’ 软件工程‘</a:t>
            </a:r>
            <a:r>
              <a:rPr lang="en-US" altLang="zh-CN" sz="2000" dirty="0"/>
              <a:t> and sex=</a:t>
            </a:r>
            <a:r>
              <a:rPr lang="zh-CN" altLang="zh-CN" sz="2000" dirty="0"/>
              <a:t>’男‘</a:t>
            </a:r>
          </a:p>
          <a:p>
            <a:r>
              <a:rPr lang="zh-CN" altLang="zh-CN" sz="2000" dirty="0"/>
              <a:t>【例题</a:t>
            </a:r>
            <a:r>
              <a:rPr lang="en-US" altLang="zh-CN" sz="2000" dirty="0"/>
              <a:t>6.59</a:t>
            </a:r>
            <a:r>
              <a:rPr lang="zh-CN" altLang="zh-CN" sz="2000" dirty="0"/>
              <a:t>】给所有课程的学分提高</a:t>
            </a:r>
            <a:r>
              <a:rPr lang="en-US" altLang="zh-CN" sz="2000" dirty="0"/>
              <a:t>1</a:t>
            </a:r>
            <a:r>
              <a:rPr lang="zh-CN" altLang="zh-CN" sz="2000" dirty="0"/>
              <a:t>分</a:t>
            </a:r>
          </a:p>
          <a:p>
            <a:pPr marL="0" indent="0" algn="ctr">
              <a:buNone/>
            </a:pPr>
            <a:r>
              <a:rPr lang="en-US" altLang="zh-CN" sz="2000" dirty="0"/>
              <a:t>UPDATE C SET credit = credit +1  </a:t>
            </a:r>
            <a:endParaRPr lang="zh-CN" altLang="zh-CN" sz="2000" dirty="0"/>
          </a:p>
          <a:p>
            <a:r>
              <a:rPr lang="zh-CN" altLang="zh-CN" sz="2000" dirty="0"/>
              <a:t>【例题</a:t>
            </a:r>
            <a:r>
              <a:rPr lang="en-US" altLang="zh-CN" sz="2000" dirty="0"/>
              <a:t>6.60</a:t>
            </a:r>
            <a:r>
              <a:rPr lang="zh-CN" altLang="zh-CN" sz="2000" dirty="0"/>
              <a:t>】将学号为</a:t>
            </a:r>
            <a:r>
              <a:rPr lang="en-US" altLang="zh-CN" sz="2000" dirty="0"/>
              <a:t>1001</a:t>
            </a:r>
            <a:r>
              <a:rPr lang="zh-CN" altLang="zh-CN" sz="2000" dirty="0"/>
              <a:t>同学的姓名，性别，年龄分别设置为（张三，男，</a:t>
            </a:r>
            <a:r>
              <a:rPr lang="en-US" altLang="zh-CN" sz="2000" dirty="0"/>
              <a:t>20</a:t>
            </a:r>
            <a:r>
              <a:rPr lang="zh-CN" altLang="zh-CN" sz="2000" dirty="0"/>
              <a:t>）</a:t>
            </a:r>
          </a:p>
          <a:p>
            <a:pPr marL="0" indent="0" algn="ctr">
              <a:buNone/>
            </a:pPr>
            <a:r>
              <a:rPr lang="en-US" altLang="zh-CN" sz="2000" dirty="0"/>
              <a:t>UPDATE S SET </a:t>
            </a:r>
            <a:r>
              <a:rPr lang="en-US" altLang="zh-CN" sz="2000" dirty="0" err="1"/>
              <a:t>sname</a:t>
            </a:r>
            <a:r>
              <a:rPr lang="en-US" altLang="zh-CN" sz="2000" dirty="0"/>
              <a:t>='</a:t>
            </a:r>
            <a:r>
              <a:rPr lang="zh-CN" altLang="zh-CN" sz="2000" dirty="0"/>
              <a:t>张三</a:t>
            </a:r>
            <a:r>
              <a:rPr lang="en-US" altLang="zh-CN" sz="2000" dirty="0"/>
              <a:t>', sex='</a:t>
            </a:r>
            <a:r>
              <a:rPr lang="zh-CN" altLang="zh-CN" sz="2000" dirty="0"/>
              <a:t>男</a:t>
            </a:r>
            <a:r>
              <a:rPr lang="en-US" altLang="zh-CN" sz="2000" dirty="0"/>
              <a:t>', age=20   WHERE </a:t>
            </a:r>
            <a:r>
              <a:rPr lang="en-US" altLang="zh-CN" sz="2000" dirty="0" err="1"/>
              <a:t>sno</a:t>
            </a:r>
            <a:r>
              <a:rPr lang="en-US" altLang="zh-CN" sz="2000" dirty="0"/>
              <a:t>='1001' </a:t>
            </a:r>
            <a:endParaRPr lang="zh-CN" altLang="zh-CN" sz="2000" dirty="0"/>
          </a:p>
          <a:p>
            <a:endParaRPr lang="zh-CN" altLang="en-US" sz="2000"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443150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a:t>
            </a:r>
            <a:r>
              <a:rPr lang="zh-CN" altLang="zh-CN" dirty="0"/>
              <a:t>嵌套查询</a:t>
            </a:r>
            <a:endParaRPr lang="zh-CN" altLang="en-US" dirty="0"/>
          </a:p>
        </p:txBody>
      </p:sp>
      <p:sp>
        <p:nvSpPr>
          <p:cNvPr id="3" name="内容占位符 2"/>
          <p:cNvSpPr>
            <a:spLocks noGrp="1"/>
          </p:cNvSpPr>
          <p:nvPr>
            <p:ph idx="1"/>
          </p:nvPr>
        </p:nvSpPr>
        <p:spPr/>
        <p:txBody>
          <a:bodyPr/>
          <a:lstStyle/>
          <a:p>
            <a:r>
              <a:rPr lang="en-US" altLang="zh-CN" sz="2000" dirty="0"/>
              <a:t>3</a:t>
            </a:r>
            <a:r>
              <a:rPr lang="zh-CN" altLang="zh-CN" sz="2000" dirty="0"/>
              <a:t>、删除表数据</a:t>
            </a:r>
          </a:p>
          <a:p>
            <a:r>
              <a:rPr lang="zh-CN" altLang="zh-CN" sz="2000" dirty="0"/>
              <a:t>基本格式</a:t>
            </a:r>
          </a:p>
          <a:p>
            <a:pPr marL="0" indent="0">
              <a:buNone/>
            </a:pPr>
            <a:r>
              <a:rPr lang="en-US" altLang="zh-CN" sz="2000" dirty="0"/>
              <a:t>Delete  from  </a:t>
            </a:r>
            <a:r>
              <a:rPr lang="en-US" altLang="zh-CN" sz="2000" dirty="0" err="1"/>
              <a:t>table_name</a:t>
            </a:r>
            <a:r>
              <a:rPr lang="en-US" altLang="zh-CN" sz="2000" dirty="0"/>
              <a:t> </a:t>
            </a:r>
            <a:endParaRPr lang="zh-CN" altLang="zh-CN" sz="2000" dirty="0"/>
          </a:p>
          <a:p>
            <a:pPr marL="0" indent="0">
              <a:buNone/>
            </a:pPr>
            <a:r>
              <a:rPr lang="en-US" altLang="zh-CN" sz="2000" dirty="0"/>
              <a:t>[where &lt;</a:t>
            </a:r>
            <a:r>
              <a:rPr lang="zh-CN" altLang="zh-CN" sz="2000" dirty="0"/>
              <a:t>逻辑表达式</a:t>
            </a:r>
            <a:r>
              <a:rPr lang="en-US" altLang="zh-CN" sz="2000" dirty="0"/>
              <a:t>&gt;]  </a:t>
            </a:r>
            <a:endParaRPr lang="zh-CN" altLang="zh-CN" sz="2000" dirty="0"/>
          </a:p>
          <a:p>
            <a:r>
              <a:rPr lang="zh-CN" altLang="zh-CN" sz="2000" dirty="0"/>
              <a:t>说明：</a:t>
            </a:r>
          </a:p>
          <a:p>
            <a:pPr>
              <a:buFont typeface="Wingdings" panose="05000000000000000000" pitchFamily="2" charset="2"/>
              <a:buChar char="Ø"/>
            </a:pPr>
            <a:r>
              <a:rPr lang="en-US" altLang="zh-CN" sz="2000" dirty="0"/>
              <a:t>DELETE</a:t>
            </a:r>
            <a:r>
              <a:rPr lang="zh-CN" altLang="zh-CN" sz="2000" dirty="0"/>
              <a:t>命令从指定的表中删除满足“逻辑表达式”条件的元组；</a:t>
            </a:r>
          </a:p>
          <a:p>
            <a:pPr>
              <a:buFont typeface="Wingdings" panose="05000000000000000000" pitchFamily="2" charset="2"/>
              <a:buChar char="Ø"/>
            </a:pPr>
            <a:r>
              <a:rPr lang="zh-CN" altLang="zh-CN" sz="2000" dirty="0"/>
              <a:t>如果没有指定删除条件则删除表中的全部元组，所以在使用该命令时要格外小心；</a:t>
            </a:r>
          </a:p>
          <a:p>
            <a:pPr>
              <a:buFont typeface="Wingdings" panose="05000000000000000000" pitchFamily="2" charset="2"/>
              <a:buChar char="Ø"/>
            </a:pPr>
            <a:r>
              <a:rPr lang="en-US" altLang="zh-CN" sz="2000" dirty="0"/>
              <a:t>DELETE</a:t>
            </a:r>
            <a:r>
              <a:rPr lang="zh-CN" altLang="zh-CN" sz="2000" dirty="0"/>
              <a:t>命令只删除元组，它不删除表或表结构。</a:t>
            </a:r>
          </a:p>
          <a:p>
            <a:r>
              <a:rPr lang="zh-CN" altLang="zh-CN" sz="2000" dirty="0"/>
              <a:t>【例题</a:t>
            </a:r>
            <a:r>
              <a:rPr lang="en-US" altLang="zh-CN" sz="2000" dirty="0"/>
              <a:t>6.63</a:t>
            </a:r>
            <a:r>
              <a:rPr lang="zh-CN" altLang="zh-CN" sz="2000" dirty="0"/>
              <a:t>】将数据表</a:t>
            </a:r>
            <a:r>
              <a:rPr lang="en-US" altLang="zh-CN" sz="2000" dirty="0"/>
              <a:t>S</a:t>
            </a:r>
            <a:r>
              <a:rPr lang="zh-CN" altLang="zh-CN" sz="2000" dirty="0"/>
              <a:t>中学号为</a:t>
            </a:r>
            <a:r>
              <a:rPr lang="en-US" altLang="zh-CN" sz="2000" dirty="0"/>
              <a:t>1001</a:t>
            </a:r>
            <a:r>
              <a:rPr lang="zh-CN" altLang="zh-CN" sz="2000" dirty="0"/>
              <a:t>的记录删除；</a:t>
            </a:r>
          </a:p>
          <a:p>
            <a:pPr marL="0" indent="0">
              <a:buNone/>
            </a:pPr>
            <a:r>
              <a:rPr lang="en-US" altLang="zh-CN" sz="2000" dirty="0"/>
              <a:t>delete from student where </a:t>
            </a:r>
            <a:r>
              <a:rPr lang="en-US" altLang="zh-CN" sz="2000" dirty="0" err="1"/>
              <a:t>sno</a:t>
            </a:r>
            <a:r>
              <a:rPr lang="en-US" altLang="zh-CN" sz="2000" dirty="0"/>
              <a:t>=‘1001’;</a:t>
            </a:r>
            <a:endParaRPr lang="zh-CN" altLang="zh-CN" sz="2000" dirty="0"/>
          </a:p>
          <a:p>
            <a:pPr marL="0" indent="0">
              <a:buNone/>
            </a:pPr>
            <a:r>
              <a:rPr lang="en-US" altLang="zh-CN" sz="2000" dirty="0"/>
              <a:t> </a:t>
            </a:r>
            <a:endParaRPr lang="zh-CN" altLang="zh-CN" sz="2000" dirty="0"/>
          </a:p>
          <a:p>
            <a:endParaRPr lang="zh-CN" altLang="en-US" sz="2000"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spTree>
    <p:extLst>
      <p:ext uri="{BB962C8B-B14F-4D97-AF65-F5344CB8AC3E}">
        <p14:creationId xmlns:p14="http://schemas.microsoft.com/office/powerpoint/2010/main" val="3781556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en-US" altLang="zh-CN" dirty="0"/>
                  <a:t>4</a:t>
                </a:r>
                <a:r>
                  <a:rPr lang="zh-CN" altLang="zh-CN" dirty="0"/>
                  <a:t>．更改结果列名</a:t>
                </a:r>
              </a:p>
              <a:p>
                <a:r>
                  <a:rPr lang="zh-CN" altLang="zh-CN" dirty="0"/>
                  <a:t>用户可以通过</a:t>
                </a:r>
                <a:r>
                  <a:rPr lang="en-US" altLang="zh-CN" dirty="0"/>
                  <a:t>AS</a:t>
                </a:r>
                <a:r>
                  <a:rPr lang="zh-CN" altLang="zh-CN" dirty="0"/>
                  <a:t>来指定别名来改变查询结果的列标题，特别是对于含算术表达式、函数名等目标列表达式尤为重要。</a:t>
                </a:r>
              </a:p>
              <a:p>
                <a:r>
                  <a:rPr lang="zh-CN" altLang="zh-CN" dirty="0"/>
                  <a:t>【例</a:t>
                </a:r>
                <a:r>
                  <a:rPr lang="en-US" altLang="zh-CN" dirty="0"/>
                  <a:t>6.5</a:t>
                </a:r>
                <a:r>
                  <a:rPr lang="zh-CN" altLang="zh-CN" dirty="0"/>
                  <a:t>】 查询全体学生的姓名，年龄和专业。</a:t>
                </a:r>
              </a:p>
              <a:p>
                <a:pPr marL="0" indent="0">
                  <a:buNone/>
                </a:pPr>
                <a14:m>
                  <m:oMathPara xmlns:m="http://schemas.openxmlformats.org/officeDocument/2006/math">
                    <m:oMathParaPr>
                      <m:jc m:val="centerGroup"/>
                    </m:oMathParaPr>
                    <m:oMath xmlns:m="http://schemas.openxmlformats.org/officeDocument/2006/math">
                      <m:r>
                        <m:rPr>
                          <m:sty m:val="p"/>
                        </m:rPr>
                        <a:rPr lang="en-US" altLang="zh-CN">
                          <a:latin typeface="Cambria Math"/>
                        </a:rPr>
                        <m:t>SELECT</m:t>
                      </m:r>
                      <m:r>
                        <a:rPr lang="en-US" altLang="zh-CN">
                          <a:latin typeface="Cambria Math"/>
                        </a:rPr>
                        <m:t> </m:t>
                      </m:r>
                      <m:r>
                        <m:rPr>
                          <m:sty m:val="p"/>
                        </m:rPr>
                        <a:rPr lang="en-US" altLang="zh-CN">
                          <a:latin typeface="Cambria Math"/>
                        </a:rPr>
                        <m:t>sname</m:t>
                      </m:r>
                      <m:r>
                        <a:rPr lang="en-US" altLang="zh-CN">
                          <a:latin typeface="Cambria Math"/>
                        </a:rPr>
                        <m:t> </m:t>
                      </m:r>
                      <m:r>
                        <m:rPr>
                          <m:sty m:val="p"/>
                        </m:rPr>
                        <a:rPr lang="en-US" altLang="zh-CN">
                          <a:latin typeface="Cambria Math"/>
                        </a:rPr>
                        <m:t>AS</m:t>
                      </m:r>
                      <m:r>
                        <a:rPr lang="zh-CN" altLang="zh-CN">
                          <a:latin typeface="Cambria Math"/>
                        </a:rPr>
                        <m:t>姓名</m:t>
                      </m:r>
                      <m:r>
                        <a:rPr lang="en-US" altLang="zh-CN">
                          <a:latin typeface="Cambria Math"/>
                        </a:rPr>
                        <m:t>,</m:t>
                      </m:r>
                      <m:r>
                        <m:rPr>
                          <m:sty m:val="p"/>
                        </m:rPr>
                        <a:rPr lang="en-US" altLang="zh-CN">
                          <a:latin typeface="Cambria Math"/>
                        </a:rPr>
                        <m:t>year</m:t>
                      </m:r>
                      <m:r>
                        <a:rPr lang="en-US" altLang="zh-CN">
                          <a:latin typeface="Cambria Math"/>
                        </a:rPr>
                        <m:t>(</m:t>
                      </m:r>
                      <m:r>
                        <m:rPr>
                          <m:sty m:val="p"/>
                        </m:rPr>
                        <a:rPr lang="en-US" altLang="zh-CN">
                          <a:latin typeface="Cambria Math"/>
                        </a:rPr>
                        <m:t>getdate</m:t>
                      </m:r>
                      <m:r>
                        <a:rPr lang="en-US" altLang="zh-CN">
                          <a:latin typeface="Cambria Math"/>
                        </a:rPr>
                        <m:t>())</m:t>
                      </m:r>
                      <m:r>
                        <a:rPr lang="en-US" altLang="zh-CN" i="1">
                          <a:latin typeface="Cambria Math"/>
                        </a:rPr>
                        <m:t>−</m:t>
                      </m:r>
                      <m:r>
                        <m:rPr>
                          <m:sty m:val="p"/>
                        </m:rPr>
                        <a:rPr lang="en-US" altLang="zh-CN">
                          <a:latin typeface="Cambria Math"/>
                        </a:rPr>
                        <m:t>year</m:t>
                      </m:r>
                      <m:r>
                        <a:rPr lang="zh-CN" altLang="zh-CN">
                          <a:latin typeface="Cambria Math"/>
                        </a:rPr>
                        <m:t>（</m:t>
                      </m:r>
                      <m:r>
                        <m:rPr>
                          <m:sty m:val="p"/>
                        </m:rPr>
                        <a:rPr lang="en-US" altLang="zh-CN">
                          <a:latin typeface="Cambria Math"/>
                        </a:rPr>
                        <m:t>birthday</m:t>
                      </m:r>
                      <m:r>
                        <a:rPr lang="zh-CN" altLang="zh-CN">
                          <a:latin typeface="Cambria Math"/>
                        </a:rPr>
                        <m:t>）</m:t>
                      </m:r>
                      <m:r>
                        <m:rPr>
                          <m:sty m:val="p"/>
                        </m:rPr>
                        <a:rPr lang="en-US" altLang="zh-CN">
                          <a:latin typeface="Cambria Math"/>
                        </a:rPr>
                        <m:t>AS</m:t>
                      </m:r>
                      <m:r>
                        <a:rPr lang="en-US" altLang="zh-CN">
                          <a:latin typeface="Cambria Math"/>
                        </a:rPr>
                        <m:t> </m:t>
                      </m:r>
                      <m:r>
                        <a:rPr lang="zh-CN" altLang="zh-CN">
                          <a:latin typeface="Cambria Math"/>
                        </a:rPr>
                        <m:t>年龄</m:t>
                      </m:r>
                      <m:r>
                        <a:rPr lang="en-US" altLang="zh-CN">
                          <a:latin typeface="Cambria Math"/>
                        </a:rPr>
                        <m:t>, </m:t>
                      </m:r>
                      <m:r>
                        <m:rPr>
                          <m:sty m:val="p"/>
                        </m:rPr>
                        <a:rPr lang="en-US" altLang="zh-CN">
                          <a:latin typeface="Cambria Math"/>
                        </a:rPr>
                        <m:t>specialty</m:t>
                      </m:r>
                      <m:r>
                        <a:rPr lang="en-US" altLang="zh-CN">
                          <a:latin typeface="Cambria Math"/>
                        </a:rPr>
                        <m:t> </m:t>
                      </m:r>
                      <m:r>
                        <m:rPr>
                          <m:sty m:val="p"/>
                        </m:rPr>
                        <a:rPr lang="en-US" altLang="zh-CN">
                          <a:latin typeface="Cambria Math"/>
                        </a:rPr>
                        <m:t>AS</m:t>
                      </m:r>
                      <m:r>
                        <a:rPr lang="en-US" altLang="zh-CN">
                          <a:latin typeface="Cambria Math"/>
                        </a:rPr>
                        <m:t> </m:t>
                      </m:r>
                      <m:r>
                        <a:rPr lang="zh-CN" altLang="zh-CN">
                          <a:latin typeface="Cambria Math"/>
                        </a:rPr>
                        <m:t>专业</m:t>
                      </m:r>
                      <m:r>
                        <a:rPr lang="en-US" altLang="zh-CN">
                          <a:latin typeface="Cambria Math"/>
                        </a:rPr>
                        <m:t> </m:t>
                      </m:r>
                      <m:r>
                        <m:rPr>
                          <m:sty m:val="p"/>
                        </m:rPr>
                        <a:rPr lang="en-US" altLang="zh-CN">
                          <a:latin typeface="Cambria Math"/>
                        </a:rPr>
                        <m:t>FROM</m:t>
                      </m:r>
                      <m:r>
                        <a:rPr lang="en-US" altLang="zh-CN">
                          <a:latin typeface="Cambria Math"/>
                        </a:rPr>
                        <m:t> </m:t>
                      </m:r>
                      <m:r>
                        <m:rPr>
                          <m:sty m:val="p"/>
                        </m:rPr>
                        <a:rPr lang="en-US" altLang="zh-CN">
                          <a:latin typeface="Cambria Math"/>
                        </a:rPr>
                        <m:t>S</m:t>
                      </m:r>
                      <m:r>
                        <a:rPr lang="en-US" altLang="zh-CN">
                          <a:latin typeface="Cambria Math"/>
                        </a:rPr>
                        <m:t>;</m:t>
                      </m:r>
                    </m:oMath>
                  </m:oMathPara>
                </a14:m>
                <a:endParaRPr lang="zh-CN"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9" t="-1483" r="-2000"/>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sp>
        <p:nvSpPr>
          <p:cNvPr id="5" name="标题 1"/>
          <p:cNvSpPr txBox="1">
            <a:spLocks/>
          </p:cNvSpPr>
          <p:nvPr/>
        </p:nvSpPr>
        <p:spPr bwMode="black">
          <a:xfrm>
            <a:off x="323528" y="116632"/>
            <a:ext cx="86868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a:solidFill>
                  <a:schemeClr val="bg1"/>
                </a:solidFill>
                <a:latin typeface="+mj-lt"/>
                <a:ea typeface="+mj-ea"/>
                <a:cs typeface="+mj-cs"/>
              </a:defRPr>
            </a:lvl1pPr>
            <a:lvl2pPr algn="ctr" rtl="0" eaLnBrk="1" fontAlgn="base" hangingPunct="1">
              <a:spcBef>
                <a:spcPct val="0"/>
              </a:spcBef>
              <a:spcAft>
                <a:spcPct val="0"/>
              </a:spcAft>
              <a:defRPr sz="2800" b="1">
                <a:solidFill>
                  <a:schemeClr val="bg1"/>
                </a:solidFill>
                <a:latin typeface="Verdana" pitchFamily="34" charset="0"/>
              </a:defRPr>
            </a:lvl2pPr>
            <a:lvl3pPr algn="ctr" rtl="0" eaLnBrk="1" fontAlgn="base" hangingPunct="1">
              <a:spcBef>
                <a:spcPct val="0"/>
              </a:spcBef>
              <a:spcAft>
                <a:spcPct val="0"/>
              </a:spcAft>
              <a:defRPr sz="2800" b="1">
                <a:solidFill>
                  <a:schemeClr val="bg1"/>
                </a:solidFill>
                <a:latin typeface="Verdana" pitchFamily="34" charset="0"/>
              </a:defRPr>
            </a:lvl3pPr>
            <a:lvl4pPr algn="ctr" rtl="0" eaLnBrk="1" fontAlgn="base" hangingPunct="1">
              <a:spcBef>
                <a:spcPct val="0"/>
              </a:spcBef>
              <a:spcAft>
                <a:spcPct val="0"/>
              </a:spcAft>
              <a:defRPr sz="2800" b="1">
                <a:solidFill>
                  <a:schemeClr val="bg1"/>
                </a:solidFill>
                <a:latin typeface="Verdana" pitchFamily="34" charset="0"/>
              </a:defRPr>
            </a:lvl4pPr>
            <a:lvl5pPr algn="ctr" rtl="0" eaLnBrk="1" fontAlgn="base" hangingPunct="1">
              <a:spcBef>
                <a:spcPct val="0"/>
              </a:spcBef>
              <a:spcAft>
                <a:spcPct val="0"/>
              </a:spcAft>
              <a:defRPr sz="2800" b="1">
                <a:solidFill>
                  <a:schemeClr val="bg1"/>
                </a:solidFill>
                <a:latin typeface="Verdana" pitchFamily="34" charset="0"/>
              </a:defRPr>
            </a:lvl5pPr>
            <a:lvl6pPr marL="457200" algn="ctr" rtl="0" eaLnBrk="1" fontAlgn="base" hangingPunct="1">
              <a:spcBef>
                <a:spcPct val="0"/>
              </a:spcBef>
              <a:spcAft>
                <a:spcPct val="0"/>
              </a:spcAft>
              <a:defRPr sz="2800" b="1">
                <a:solidFill>
                  <a:schemeClr val="bg1"/>
                </a:solidFill>
                <a:latin typeface="Verdana" pitchFamily="34" charset="0"/>
              </a:defRPr>
            </a:lvl6pPr>
            <a:lvl7pPr marL="914400" algn="ctr" rtl="0" eaLnBrk="1" fontAlgn="base" hangingPunct="1">
              <a:spcBef>
                <a:spcPct val="0"/>
              </a:spcBef>
              <a:spcAft>
                <a:spcPct val="0"/>
              </a:spcAft>
              <a:defRPr sz="2800" b="1">
                <a:solidFill>
                  <a:schemeClr val="bg1"/>
                </a:solidFill>
                <a:latin typeface="Verdana" pitchFamily="34" charset="0"/>
              </a:defRPr>
            </a:lvl7pPr>
            <a:lvl8pPr marL="1371600" algn="ctr" rtl="0" eaLnBrk="1" fontAlgn="base" hangingPunct="1">
              <a:spcBef>
                <a:spcPct val="0"/>
              </a:spcBef>
              <a:spcAft>
                <a:spcPct val="0"/>
              </a:spcAft>
              <a:defRPr sz="2800" b="1">
                <a:solidFill>
                  <a:schemeClr val="bg1"/>
                </a:solidFill>
                <a:latin typeface="Verdana" pitchFamily="34" charset="0"/>
              </a:defRPr>
            </a:lvl8pPr>
            <a:lvl9pPr marL="1828800" algn="ctr" rtl="0" eaLnBrk="1" fontAlgn="base" hangingPunct="1">
              <a:spcBef>
                <a:spcPct val="0"/>
              </a:spcBef>
              <a:spcAft>
                <a:spcPct val="0"/>
              </a:spcAft>
              <a:defRPr sz="2800" b="1">
                <a:solidFill>
                  <a:schemeClr val="bg1"/>
                </a:solidFill>
                <a:latin typeface="Verdana" pitchFamily="34" charset="0"/>
              </a:defRPr>
            </a:lvl9pPr>
          </a:lstStyle>
          <a:p>
            <a:r>
              <a:rPr lang="en-US" altLang="zh-CN" kern="0"/>
              <a:t>6.1</a:t>
            </a:r>
            <a:r>
              <a:rPr lang="zh-CN" altLang="zh-CN" kern="0"/>
              <a:t>单表查询</a:t>
            </a:r>
            <a:endParaRPr lang="zh-CN" altLang="zh-CN" kern="0" dirty="0"/>
          </a:p>
        </p:txBody>
      </p:sp>
    </p:spTree>
    <p:extLst>
      <p:ext uri="{BB962C8B-B14F-4D97-AF65-F5344CB8AC3E}">
        <p14:creationId xmlns:p14="http://schemas.microsoft.com/office/powerpoint/2010/main" val="431377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en-US" altLang="zh-CN" dirty="0"/>
                  <a:t>5</a:t>
                </a:r>
                <a:r>
                  <a:rPr lang="zh-CN" altLang="zh-CN" dirty="0"/>
                  <a:t>．查询去掉重复列</a:t>
                </a:r>
              </a:p>
              <a:p>
                <a:r>
                  <a:rPr lang="en-US" altLang="zh-CN" dirty="0"/>
                  <a:t> </a:t>
                </a:r>
                <a:r>
                  <a:rPr lang="zh-CN" altLang="zh-CN" sz="2400" dirty="0"/>
                  <a:t>两个原本并不完全相同的元组在投影的作用下，指定到某些列上后，其最后的列的值可能会变成相同否认行了，此时，使用</a:t>
                </a:r>
                <a:r>
                  <a:rPr lang="en-US" altLang="zh-CN" sz="2400" dirty="0"/>
                  <a:t>DISTINCT</a:t>
                </a:r>
                <a:r>
                  <a:rPr lang="zh-CN" altLang="zh-CN" sz="2400" dirty="0"/>
                  <a:t>短语可以去除重复的元组，最终只显示一个元组。</a:t>
                </a:r>
                <a:endParaRPr lang="en-US" altLang="zh-CN" dirty="0"/>
              </a:p>
              <a:p>
                <a:r>
                  <a:rPr lang="zh-CN" altLang="zh-CN" sz="2400" dirty="0"/>
                  <a:t>【例</a:t>
                </a:r>
                <a:r>
                  <a:rPr lang="en-US" altLang="zh-CN" sz="2400" dirty="0"/>
                  <a:t>6.6</a:t>
                </a:r>
                <a:r>
                  <a:rPr lang="zh-CN" altLang="zh-CN" sz="2400" dirty="0"/>
                  <a:t>】 查询选修了课程的学生的学号。</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400">
                          <a:latin typeface="Cambria Math"/>
                        </a:rPr>
                        <m:t>SELECT</m:t>
                      </m:r>
                      <m:r>
                        <a:rPr lang="en-US" altLang="zh-CN" sz="2400">
                          <a:latin typeface="Cambria Math"/>
                        </a:rPr>
                        <m:t> </m:t>
                      </m:r>
                      <m:r>
                        <m:rPr>
                          <m:sty m:val="p"/>
                        </m:rPr>
                        <a:rPr lang="en-US" altLang="zh-CN" sz="2400">
                          <a:latin typeface="Cambria Math"/>
                        </a:rPr>
                        <m:t>sno</m:t>
                      </m:r>
                      <m:r>
                        <a:rPr lang="en-US" altLang="zh-CN" sz="2400">
                          <a:latin typeface="Cambria Math"/>
                        </a:rPr>
                        <m:t> </m:t>
                      </m:r>
                      <m:r>
                        <m:rPr>
                          <m:sty m:val="p"/>
                        </m:rPr>
                        <a:rPr lang="en-US" altLang="zh-CN" sz="2400">
                          <a:latin typeface="Cambria Math"/>
                        </a:rPr>
                        <m:t>FROM</m:t>
                      </m:r>
                      <m:r>
                        <a:rPr lang="en-US" altLang="zh-CN" sz="2400">
                          <a:latin typeface="Cambria Math"/>
                        </a:rPr>
                        <m:t> </m:t>
                      </m:r>
                      <m:r>
                        <m:rPr>
                          <m:sty m:val="p"/>
                        </m:rPr>
                        <a:rPr lang="en-US" altLang="zh-CN" sz="2400">
                          <a:latin typeface="Cambria Math"/>
                        </a:rPr>
                        <m:t>SC</m:t>
                      </m:r>
                    </m:oMath>
                  </m:oMathPara>
                </a14:m>
                <a:endParaRPr lang="en-US" altLang="zh-CN" sz="2400" dirty="0"/>
              </a:p>
              <a:p>
                <a:pPr marL="0" indent="0">
                  <a:buNone/>
                </a:pPr>
                <a:r>
                  <a:rPr lang="zh-CN" altLang="zh-CN" sz="2400" dirty="0"/>
                  <a:t>如下是</a:t>
                </a:r>
                <a:r>
                  <a:rPr lang="en-US" altLang="zh-CN" sz="2400" dirty="0"/>
                  <a:t>SC</a:t>
                </a:r>
                <a:r>
                  <a:rPr lang="zh-CN" altLang="zh-CN" sz="2400" dirty="0"/>
                  <a:t>表中的数据：</a:t>
                </a:r>
              </a:p>
              <a:p>
                <a:pPr marL="0" indent="0">
                  <a:buNone/>
                </a:pPr>
                <a:endParaRPr lang="zh-CN" altLang="zh-CN" sz="24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9" t="-1483" r="-815"/>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a:t>武汉工程科技学院</a:t>
            </a:r>
            <a:endParaRPr lang="en-US" altLang="zh-CN" dirty="0"/>
          </a:p>
        </p:txBody>
      </p:sp>
      <p:pic>
        <p:nvPicPr>
          <p:cNvPr id="102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4738040"/>
            <a:ext cx="7315883"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标题 1"/>
          <p:cNvSpPr txBox="1">
            <a:spLocks/>
          </p:cNvSpPr>
          <p:nvPr/>
        </p:nvSpPr>
        <p:spPr bwMode="black">
          <a:xfrm>
            <a:off x="323528" y="116632"/>
            <a:ext cx="86868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a:solidFill>
                  <a:schemeClr val="bg1"/>
                </a:solidFill>
                <a:latin typeface="+mj-lt"/>
                <a:ea typeface="+mj-ea"/>
                <a:cs typeface="+mj-cs"/>
              </a:defRPr>
            </a:lvl1pPr>
            <a:lvl2pPr algn="ctr" rtl="0" eaLnBrk="1" fontAlgn="base" hangingPunct="1">
              <a:spcBef>
                <a:spcPct val="0"/>
              </a:spcBef>
              <a:spcAft>
                <a:spcPct val="0"/>
              </a:spcAft>
              <a:defRPr sz="2800" b="1">
                <a:solidFill>
                  <a:schemeClr val="bg1"/>
                </a:solidFill>
                <a:latin typeface="Verdana" pitchFamily="34" charset="0"/>
              </a:defRPr>
            </a:lvl2pPr>
            <a:lvl3pPr algn="ctr" rtl="0" eaLnBrk="1" fontAlgn="base" hangingPunct="1">
              <a:spcBef>
                <a:spcPct val="0"/>
              </a:spcBef>
              <a:spcAft>
                <a:spcPct val="0"/>
              </a:spcAft>
              <a:defRPr sz="2800" b="1">
                <a:solidFill>
                  <a:schemeClr val="bg1"/>
                </a:solidFill>
                <a:latin typeface="Verdana" pitchFamily="34" charset="0"/>
              </a:defRPr>
            </a:lvl3pPr>
            <a:lvl4pPr algn="ctr" rtl="0" eaLnBrk="1" fontAlgn="base" hangingPunct="1">
              <a:spcBef>
                <a:spcPct val="0"/>
              </a:spcBef>
              <a:spcAft>
                <a:spcPct val="0"/>
              </a:spcAft>
              <a:defRPr sz="2800" b="1">
                <a:solidFill>
                  <a:schemeClr val="bg1"/>
                </a:solidFill>
                <a:latin typeface="Verdana" pitchFamily="34" charset="0"/>
              </a:defRPr>
            </a:lvl4pPr>
            <a:lvl5pPr algn="ctr" rtl="0" eaLnBrk="1" fontAlgn="base" hangingPunct="1">
              <a:spcBef>
                <a:spcPct val="0"/>
              </a:spcBef>
              <a:spcAft>
                <a:spcPct val="0"/>
              </a:spcAft>
              <a:defRPr sz="2800" b="1">
                <a:solidFill>
                  <a:schemeClr val="bg1"/>
                </a:solidFill>
                <a:latin typeface="Verdana" pitchFamily="34" charset="0"/>
              </a:defRPr>
            </a:lvl5pPr>
            <a:lvl6pPr marL="457200" algn="ctr" rtl="0" eaLnBrk="1" fontAlgn="base" hangingPunct="1">
              <a:spcBef>
                <a:spcPct val="0"/>
              </a:spcBef>
              <a:spcAft>
                <a:spcPct val="0"/>
              </a:spcAft>
              <a:defRPr sz="2800" b="1">
                <a:solidFill>
                  <a:schemeClr val="bg1"/>
                </a:solidFill>
                <a:latin typeface="Verdana" pitchFamily="34" charset="0"/>
              </a:defRPr>
            </a:lvl6pPr>
            <a:lvl7pPr marL="914400" algn="ctr" rtl="0" eaLnBrk="1" fontAlgn="base" hangingPunct="1">
              <a:spcBef>
                <a:spcPct val="0"/>
              </a:spcBef>
              <a:spcAft>
                <a:spcPct val="0"/>
              </a:spcAft>
              <a:defRPr sz="2800" b="1">
                <a:solidFill>
                  <a:schemeClr val="bg1"/>
                </a:solidFill>
                <a:latin typeface="Verdana" pitchFamily="34" charset="0"/>
              </a:defRPr>
            </a:lvl7pPr>
            <a:lvl8pPr marL="1371600" algn="ctr" rtl="0" eaLnBrk="1" fontAlgn="base" hangingPunct="1">
              <a:spcBef>
                <a:spcPct val="0"/>
              </a:spcBef>
              <a:spcAft>
                <a:spcPct val="0"/>
              </a:spcAft>
              <a:defRPr sz="2800" b="1">
                <a:solidFill>
                  <a:schemeClr val="bg1"/>
                </a:solidFill>
                <a:latin typeface="Verdana" pitchFamily="34" charset="0"/>
              </a:defRPr>
            </a:lvl8pPr>
            <a:lvl9pPr marL="1828800" algn="ctr" rtl="0" eaLnBrk="1" fontAlgn="base" hangingPunct="1">
              <a:spcBef>
                <a:spcPct val="0"/>
              </a:spcBef>
              <a:spcAft>
                <a:spcPct val="0"/>
              </a:spcAft>
              <a:defRPr sz="2800" b="1">
                <a:solidFill>
                  <a:schemeClr val="bg1"/>
                </a:solidFill>
                <a:latin typeface="Verdana" pitchFamily="34" charset="0"/>
              </a:defRPr>
            </a:lvl9pPr>
          </a:lstStyle>
          <a:p>
            <a:r>
              <a:rPr lang="en-US" altLang="zh-CN" kern="0"/>
              <a:t>6.1</a:t>
            </a:r>
            <a:r>
              <a:rPr lang="zh-CN" altLang="zh-CN" kern="0"/>
              <a:t>单表查询</a:t>
            </a:r>
            <a:endParaRPr lang="zh-CN" altLang="zh-CN" kern="0" dirty="0"/>
          </a:p>
        </p:txBody>
      </p:sp>
    </p:spTree>
    <p:extLst>
      <p:ext uri="{BB962C8B-B14F-4D97-AF65-F5344CB8AC3E}">
        <p14:creationId xmlns:p14="http://schemas.microsoft.com/office/powerpoint/2010/main" val="2405605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052736"/>
            <a:ext cx="8229600" cy="4933950"/>
          </a:xfrm>
        </p:spPr>
        <p:txBody>
          <a:bodyPr/>
          <a:lstStyle/>
          <a:p>
            <a:r>
              <a:rPr lang="zh-CN" altLang="zh-CN" sz="2400" dirty="0"/>
              <a:t>执行完上面的查询语句后得到的结果为：</a:t>
            </a:r>
          </a:p>
          <a:p>
            <a:endParaRPr lang="zh-CN" altLang="en-US"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pic>
        <p:nvPicPr>
          <p:cNvPr id="204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386" y="1340768"/>
            <a:ext cx="9111375" cy="2063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6" name="矩形 5"/>
              <p:cNvSpPr/>
              <p:nvPr/>
            </p:nvSpPr>
            <p:spPr>
              <a:xfrm>
                <a:off x="446925" y="3467150"/>
                <a:ext cx="6624736" cy="1015663"/>
              </a:xfrm>
              <a:prstGeom prst="rect">
                <a:avLst/>
              </a:prstGeom>
            </p:spPr>
            <p:txBody>
              <a:bodyPr wrap="square">
                <a:spAutoFit/>
              </a:bodyPr>
              <a:lstStyle/>
              <a:p>
                <a:pPr algn="l"/>
                <a:r>
                  <a:rPr lang="zh-CN" altLang="zh-CN" sz="2000" b="1" dirty="0">
                    <a:solidFill>
                      <a:srgbClr val="000000"/>
                    </a:solidFill>
                    <a:latin typeface="+mn-lt"/>
                  </a:rPr>
                  <a:t>但是如果执行如下语句：</a:t>
                </a:r>
              </a:p>
              <a:p>
                <a:pPr algn="l"/>
                <a14:m>
                  <m:oMathPara xmlns:m="http://schemas.openxmlformats.org/officeDocument/2006/math">
                    <m:oMathParaPr>
                      <m:jc m:val="centerGroup"/>
                    </m:oMathParaPr>
                    <m:oMath xmlns:m="http://schemas.openxmlformats.org/officeDocument/2006/math">
                      <m:r>
                        <m:rPr>
                          <m:sty m:val="p"/>
                        </m:rPr>
                        <a:rPr lang="en-US" altLang="zh-CN" sz="2000" b="1">
                          <a:solidFill>
                            <a:srgbClr val="000000"/>
                          </a:solidFill>
                          <a:latin typeface="Cambria Math"/>
                        </a:rPr>
                        <m:t>SELECT</m:t>
                      </m:r>
                      <m:r>
                        <a:rPr lang="en-US" altLang="zh-CN" sz="2000" b="1">
                          <a:solidFill>
                            <a:srgbClr val="000000"/>
                          </a:solidFill>
                          <a:latin typeface="Cambria Math"/>
                        </a:rPr>
                        <m:t> </m:t>
                      </m:r>
                      <m:r>
                        <m:rPr>
                          <m:sty m:val="p"/>
                        </m:rPr>
                        <a:rPr lang="en-US" altLang="zh-CN" sz="2000" b="1">
                          <a:solidFill>
                            <a:srgbClr val="000000"/>
                          </a:solidFill>
                          <a:latin typeface="Cambria Math"/>
                        </a:rPr>
                        <m:t>DISTINCT</m:t>
                      </m:r>
                      <m:r>
                        <a:rPr lang="en-US" altLang="zh-CN" sz="2000" b="1">
                          <a:solidFill>
                            <a:srgbClr val="000000"/>
                          </a:solidFill>
                          <a:latin typeface="Cambria Math"/>
                        </a:rPr>
                        <m:t> </m:t>
                      </m:r>
                      <m:r>
                        <m:rPr>
                          <m:sty m:val="p"/>
                        </m:rPr>
                        <a:rPr lang="en-US" altLang="zh-CN" sz="2000" b="1">
                          <a:solidFill>
                            <a:srgbClr val="000000"/>
                          </a:solidFill>
                          <a:latin typeface="Cambria Math"/>
                        </a:rPr>
                        <m:t>sno</m:t>
                      </m:r>
                      <m:r>
                        <a:rPr lang="en-US" altLang="zh-CN" sz="2000" b="1">
                          <a:solidFill>
                            <a:srgbClr val="000000"/>
                          </a:solidFill>
                          <a:latin typeface="Cambria Math"/>
                        </a:rPr>
                        <m:t> </m:t>
                      </m:r>
                      <m:r>
                        <m:rPr>
                          <m:sty m:val="p"/>
                        </m:rPr>
                        <a:rPr lang="en-US" altLang="zh-CN" sz="2000" b="1">
                          <a:solidFill>
                            <a:srgbClr val="000000"/>
                          </a:solidFill>
                          <a:latin typeface="Cambria Math"/>
                        </a:rPr>
                        <m:t>FROM</m:t>
                      </m:r>
                      <m:r>
                        <a:rPr lang="en-US" altLang="zh-CN" sz="2000" b="1">
                          <a:solidFill>
                            <a:srgbClr val="000000"/>
                          </a:solidFill>
                          <a:latin typeface="Cambria Math"/>
                        </a:rPr>
                        <m:t> </m:t>
                      </m:r>
                      <m:r>
                        <m:rPr>
                          <m:sty m:val="p"/>
                        </m:rPr>
                        <a:rPr lang="en-US" altLang="zh-CN" sz="2000" b="1">
                          <a:solidFill>
                            <a:srgbClr val="000000"/>
                          </a:solidFill>
                          <a:latin typeface="Cambria Math"/>
                        </a:rPr>
                        <m:t>SC</m:t>
                      </m:r>
                    </m:oMath>
                  </m:oMathPara>
                </a14:m>
                <a:endParaRPr lang="zh-CN" altLang="zh-CN" sz="2000" b="1" dirty="0">
                  <a:solidFill>
                    <a:srgbClr val="000000"/>
                  </a:solidFill>
                  <a:latin typeface="+mn-lt"/>
                </a:endParaRPr>
              </a:p>
              <a:p>
                <a:pPr algn="l"/>
                <a:r>
                  <a:rPr lang="zh-CN" altLang="zh-CN" sz="2000" b="1" dirty="0">
                    <a:solidFill>
                      <a:srgbClr val="000000"/>
                    </a:solidFill>
                    <a:latin typeface="+mn-lt"/>
                  </a:rPr>
                  <a:t>则结果为：</a:t>
                </a:r>
              </a:p>
            </p:txBody>
          </p:sp>
        </mc:Choice>
        <mc:Fallback xmlns="">
          <p:sp>
            <p:nvSpPr>
              <p:cNvPr id="6" name="矩形 5"/>
              <p:cNvSpPr>
                <a:spLocks noRot="1" noChangeAspect="1" noMove="1" noResize="1" noEditPoints="1" noAdjustHandles="1" noChangeArrowheads="1" noChangeShapeType="1" noTextEdit="1"/>
              </p:cNvSpPr>
              <p:nvPr/>
            </p:nvSpPr>
            <p:spPr>
              <a:xfrm>
                <a:off x="446925" y="3467150"/>
                <a:ext cx="6624736" cy="1015663"/>
              </a:xfrm>
              <a:prstGeom prst="rect">
                <a:avLst/>
              </a:prstGeom>
              <a:blipFill rotWithShape="1">
                <a:blip r:embed="rId3"/>
                <a:stretch>
                  <a:fillRect l="-920" t="-3614" b="-9639"/>
                </a:stretch>
              </a:blipFill>
            </p:spPr>
            <p:txBody>
              <a:bodyPr/>
              <a:lstStyle/>
              <a:p>
                <a:r>
                  <a:rPr lang="zh-CN" altLang="en-US">
                    <a:noFill/>
                  </a:rPr>
                  <a:t> </a:t>
                </a:r>
              </a:p>
            </p:txBody>
          </p:sp>
        </mc:Fallback>
      </mc:AlternateContent>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901" y="4482813"/>
            <a:ext cx="11296790" cy="1666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标题 1"/>
          <p:cNvSpPr txBox="1">
            <a:spLocks/>
          </p:cNvSpPr>
          <p:nvPr/>
        </p:nvSpPr>
        <p:spPr bwMode="black">
          <a:xfrm>
            <a:off x="323528" y="116632"/>
            <a:ext cx="86868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2800" b="1">
                <a:solidFill>
                  <a:schemeClr val="bg1"/>
                </a:solidFill>
                <a:latin typeface="+mj-lt"/>
                <a:ea typeface="+mj-ea"/>
                <a:cs typeface="+mj-cs"/>
              </a:defRPr>
            </a:lvl1pPr>
            <a:lvl2pPr algn="ctr" rtl="0" eaLnBrk="1" fontAlgn="base" hangingPunct="1">
              <a:spcBef>
                <a:spcPct val="0"/>
              </a:spcBef>
              <a:spcAft>
                <a:spcPct val="0"/>
              </a:spcAft>
              <a:defRPr sz="2800" b="1">
                <a:solidFill>
                  <a:schemeClr val="bg1"/>
                </a:solidFill>
                <a:latin typeface="Verdana" pitchFamily="34" charset="0"/>
              </a:defRPr>
            </a:lvl2pPr>
            <a:lvl3pPr algn="ctr" rtl="0" eaLnBrk="1" fontAlgn="base" hangingPunct="1">
              <a:spcBef>
                <a:spcPct val="0"/>
              </a:spcBef>
              <a:spcAft>
                <a:spcPct val="0"/>
              </a:spcAft>
              <a:defRPr sz="2800" b="1">
                <a:solidFill>
                  <a:schemeClr val="bg1"/>
                </a:solidFill>
                <a:latin typeface="Verdana" pitchFamily="34" charset="0"/>
              </a:defRPr>
            </a:lvl3pPr>
            <a:lvl4pPr algn="ctr" rtl="0" eaLnBrk="1" fontAlgn="base" hangingPunct="1">
              <a:spcBef>
                <a:spcPct val="0"/>
              </a:spcBef>
              <a:spcAft>
                <a:spcPct val="0"/>
              </a:spcAft>
              <a:defRPr sz="2800" b="1">
                <a:solidFill>
                  <a:schemeClr val="bg1"/>
                </a:solidFill>
                <a:latin typeface="Verdana" pitchFamily="34" charset="0"/>
              </a:defRPr>
            </a:lvl4pPr>
            <a:lvl5pPr algn="ctr" rtl="0" eaLnBrk="1" fontAlgn="base" hangingPunct="1">
              <a:spcBef>
                <a:spcPct val="0"/>
              </a:spcBef>
              <a:spcAft>
                <a:spcPct val="0"/>
              </a:spcAft>
              <a:defRPr sz="2800" b="1">
                <a:solidFill>
                  <a:schemeClr val="bg1"/>
                </a:solidFill>
                <a:latin typeface="Verdana" pitchFamily="34" charset="0"/>
              </a:defRPr>
            </a:lvl5pPr>
            <a:lvl6pPr marL="457200" algn="ctr" rtl="0" eaLnBrk="1" fontAlgn="base" hangingPunct="1">
              <a:spcBef>
                <a:spcPct val="0"/>
              </a:spcBef>
              <a:spcAft>
                <a:spcPct val="0"/>
              </a:spcAft>
              <a:defRPr sz="2800" b="1">
                <a:solidFill>
                  <a:schemeClr val="bg1"/>
                </a:solidFill>
                <a:latin typeface="Verdana" pitchFamily="34" charset="0"/>
              </a:defRPr>
            </a:lvl6pPr>
            <a:lvl7pPr marL="914400" algn="ctr" rtl="0" eaLnBrk="1" fontAlgn="base" hangingPunct="1">
              <a:spcBef>
                <a:spcPct val="0"/>
              </a:spcBef>
              <a:spcAft>
                <a:spcPct val="0"/>
              </a:spcAft>
              <a:defRPr sz="2800" b="1">
                <a:solidFill>
                  <a:schemeClr val="bg1"/>
                </a:solidFill>
                <a:latin typeface="Verdana" pitchFamily="34" charset="0"/>
              </a:defRPr>
            </a:lvl7pPr>
            <a:lvl8pPr marL="1371600" algn="ctr" rtl="0" eaLnBrk="1" fontAlgn="base" hangingPunct="1">
              <a:spcBef>
                <a:spcPct val="0"/>
              </a:spcBef>
              <a:spcAft>
                <a:spcPct val="0"/>
              </a:spcAft>
              <a:defRPr sz="2800" b="1">
                <a:solidFill>
                  <a:schemeClr val="bg1"/>
                </a:solidFill>
                <a:latin typeface="Verdana" pitchFamily="34" charset="0"/>
              </a:defRPr>
            </a:lvl8pPr>
            <a:lvl9pPr marL="1828800" algn="ctr" rtl="0" eaLnBrk="1" fontAlgn="base" hangingPunct="1">
              <a:spcBef>
                <a:spcPct val="0"/>
              </a:spcBef>
              <a:spcAft>
                <a:spcPct val="0"/>
              </a:spcAft>
              <a:defRPr sz="2800" b="1">
                <a:solidFill>
                  <a:schemeClr val="bg1"/>
                </a:solidFill>
                <a:latin typeface="Verdana" pitchFamily="34" charset="0"/>
              </a:defRPr>
            </a:lvl9pPr>
          </a:lstStyle>
          <a:p>
            <a:r>
              <a:rPr lang="en-US" altLang="zh-CN" kern="0" dirty="0"/>
              <a:t>6.1</a:t>
            </a:r>
            <a:r>
              <a:rPr lang="zh-CN" altLang="zh-CN" kern="0" dirty="0"/>
              <a:t>单表查询</a:t>
            </a:r>
          </a:p>
        </p:txBody>
      </p:sp>
    </p:spTree>
    <p:extLst>
      <p:ext uri="{BB962C8B-B14F-4D97-AF65-F5344CB8AC3E}">
        <p14:creationId xmlns:p14="http://schemas.microsoft.com/office/powerpoint/2010/main" val="72138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Font typeface="Wingdings" pitchFamily="2" charset="2"/>
              <a:buChar char="n"/>
            </a:pPr>
            <a:r>
              <a:rPr lang="en-US" altLang="zh-CN" sz="2400" dirty="0"/>
              <a:t>6.1.2</a:t>
            </a:r>
            <a:r>
              <a:rPr lang="zh-CN" altLang="zh-CN" sz="2400" dirty="0"/>
              <a:t>带条件查询</a:t>
            </a:r>
            <a:endParaRPr lang="en-US" altLang="zh-CN" sz="2400" dirty="0"/>
          </a:p>
          <a:p>
            <a:pPr marL="0" indent="0">
              <a:buNone/>
            </a:pPr>
            <a:r>
              <a:rPr lang="en-US" altLang="zh-CN" sz="2400" dirty="0"/>
              <a:t>     </a:t>
            </a:r>
            <a:r>
              <a:rPr lang="zh-CN" altLang="zh-CN" sz="2400" dirty="0"/>
              <a:t>查询满足指定条件的元组可以通过</a:t>
            </a:r>
            <a:r>
              <a:rPr lang="en-US" altLang="zh-CN" sz="2400" dirty="0"/>
              <a:t>WHERE</a:t>
            </a:r>
            <a:r>
              <a:rPr lang="zh-CN" altLang="zh-CN" sz="2400" dirty="0"/>
              <a:t>子句来实现。通过</a:t>
            </a:r>
            <a:r>
              <a:rPr lang="en-US" altLang="zh-CN" sz="2400" dirty="0"/>
              <a:t>WHERE</a:t>
            </a:r>
            <a:r>
              <a:rPr lang="zh-CN" altLang="zh-CN" sz="2400" dirty="0"/>
              <a:t>子句指定的条件来选择行，且选出的每一行必须满足</a:t>
            </a:r>
            <a:r>
              <a:rPr lang="en-US" altLang="zh-CN" sz="2400" dirty="0"/>
              <a:t>WHERE</a:t>
            </a:r>
            <a:r>
              <a:rPr lang="zh-CN" altLang="zh-CN" sz="2400" dirty="0"/>
              <a:t>条件。</a:t>
            </a:r>
          </a:p>
          <a:p>
            <a:pPr marL="0" indent="0">
              <a:buNone/>
            </a:pPr>
            <a:endParaRPr lang="zh-CN" altLang="zh-CN" sz="2400" dirty="0"/>
          </a:p>
          <a:p>
            <a:endParaRPr lang="zh-CN" altLang="en-US" dirty="0"/>
          </a:p>
        </p:txBody>
      </p:sp>
      <p:sp>
        <p:nvSpPr>
          <p:cNvPr id="4" name="日期占位符 3"/>
          <p:cNvSpPr>
            <a:spLocks noGrp="1"/>
          </p:cNvSpPr>
          <p:nvPr>
            <p:ph type="dt" sz="half" idx="2"/>
          </p:nvPr>
        </p:nvSpPr>
        <p:spPr/>
        <p:txBody>
          <a:bodyPr/>
          <a:lstStyle/>
          <a:p>
            <a:r>
              <a:rPr lang="zh-CN" altLang="en-US"/>
              <a:t>武汉工程科技学院</a:t>
            </a:r>
            <a:endParaRPr lang="en-US" altLang="zh-CN" dirty="0"/>
          </a:p>
        </p:txBody>
      </p:sp>
      <p:graphicFrame>
        <p:nvGraphicFramePr>
          <p:cNvPr id="5" name="表格 4"/>
          <p:cNvGraphicFramePr>
            <a:graphicFrameLocks noGrp="1"/>
          </p:cNvGraphicFramePr>
          <p:nvPr>
            <p:extLst>
              <p:ext uri="{D42A27DB-BD31-4B8C-83A1-F6EECF244321}">
                <p14:modId xmlns:p14="http://schemas.microsoft.com/office/powerpoint/2010/main" val="3234824827"/>
              </p:ext>
            </p:extLst>
          </p:nvPr>
        </p:nvGraphicFramePr>
        <p:xfrm>
          <a:off x="1115616" y="3121976"/>
          <a:ext cx="6624735" cy="3048000"/>
        </p:xfrm>
        <a:graphic>
          <a:graphicData uri="http://schemas.openxmlformats.org/drawingml/2006/table">
            <a:tbl>
              <a:tblPr firstRow="1" firstCol="1" bandRow="1">
                <a:tableStyleId>{5C22544A-7EE6-4342-B048-85BDC9FD1C3A}</a:tableStyleId>
              </a:tblPr>
              <a:tblGrid>
                <a:gridCol w="3033389">
                  <a:extLst>
                    <a:ext uri="{9D8B030D-6E8A-4147-A177-3AD203B41FA5}">
                      <a16:colId xmlns:a16="http://schemas.microsoft.com/office/drawing/2014/main" val="20000"/>
                    </a:ext>
                  </a:extLst>
                </a:gridCol>
                <a:gridCol w="3591346">
                  <a:extLst>
                    <a:ext uri="{9D8B030D-6E8A-4147-A177-3AD203B41FA5}">
                      <a16:colId xmlns:a16="http://schemas.microsoft.com/office/drawing/2014/main" val="20001"/>
                    </a:ext>
                  </a:extLst>
                </a:gridCol>
              </a:tblGrid>
              <a:tr h="289816">
                <a:tc>
                  <a:txBody>
                    <a:bodyPr/>
                    <a:lstStyle/>
                    <a:p>
                      <a:pPr algn="ctr">
                        <a:spcAft>
                          <a:spcPts val="0"/>
                        </a:spcAft>
                      </a:pPr>
                      <a:r>
                        <a:rPr lang="zh-CN" sz="2000" b="1" kern="100" dirty="0">
                          <a:effectLst/>
                        </a:rPr>
                        <a:t>查询条件</a:t>
                      </a:r>
                      <a:endParaRPr lang="zh-CN" sz="2000" b="1" kern="100" dirty="0">
                        <a:effectLst/>
                        <a:latin typeface="Calibri"/>
                        <a:ea typeface="宋体"/>
                        <a:cs typeface="Times New Roman"/>
                      </a:endParaRPr>
                    </a:p>
                  </a:txBody>
                  <a:tcPr marL="68580" marR="68580" marT="0" marB="0"/>
                </a:tc>
                <a:tc>
                  <a:txBody>
                    <a:bodyPr/>
                    <a:lstStyle/>
                    <a:p>
                      <a:pPr algn="just">
                        <a:spcAft>
                          <a:spcPts val="0"/>
                        </a:spcAft>
                      </a:pPr>
                      <a:r>
                        <a:rPr lang="zh-CN" sz="2000" b="1" kern="100">
                          <a:effectLst/>
                        </a:rPr>
                        <a:t>谓词</a:t>
                      </a:r>
                      <a:endParaRPr lang="zh-CN" sz="2000" b="1" kern="100">
                        <a:effectLst/>
                        <a:latin typeface="Calibri"/>
                        <a:ea typeface="宋体"/>
                        <a:cs typeface="Times New Roman"/>
                      </a:endParaRPr>
                    </a:p>
                  </a:txBody>
                  <a:tcPr marL="68580" marR="68580" marT="0" marB="0"/>
                </a:tc>
                <a:extLst>
                  <a:ext uri="{0D108BD9-81ED-4DB2-BD59-A6C34878D82A}">
                    <a16:rowId xmlns:a16="http://schemas.microsoft.com/office/drawing/2014/main" val="10000"/>
                  </a:ext>
                </a:extLst>
              </a:tr>
              <a:tr h="449256">
                <a:tc>
                  <a:txBody>
                    <a:bodyPr/>
                    <a:lstStyle/>
                    <a:p>
                      <a:pPr algn="ctr">
                        <a:spcAft>
                          <a:spcPts val="0"/>
                        </a:spcAft>
                      </a:pPr>
                      <a:r>
                        <a:rPr lang="zh-CN" sz="2000" b="1" kern="100" dirty="0">
                          <a:effectLst/>
                        </a:rPr>
                        <a:t>比较</a:t>
                      </a:r>
                      <a:endParaRPr lang="zh-CN" sz="2000" b="1" kern="100" dirty="0">
                        <a:effectLst/>
                        <a:latin typeface="Calibri"/>
                        <a:ea typeface="宋体"/>
                        <a:cs typeface="Times New Roman"/>
                      </a:endParaRPr>
                    </a:p>
                  </a:txBody>
                  <a:tcPr marL="68580" marR="68580" marT="0" marB="0"/>
                </a:tc>
                <a:tc>
                  <a:txBody>
                    <a:bodyPr/>
                    <a:lstStyle/>
                    <a:p>
                      <a:pPr algn="just">
                        <a:spcAft>
                          <a:spcPts val="0"/>
                        </a:spcAft>
                      </a:pPr>
                      <a:r>
                        <a:rPr lang="en-US" sz="2000" b="1" kern="100">
                          <a:effectLst/>
                        </a:rPr>
                        <a:t>&gt;=</a:t>
                      </a:r>
                      <a:r>
                        <a:rPr lang="zh-CN" sz="2000" b="1" kern="100">
                          <a:effectLst/>
                        </a:rPr>
                        <a:t>，</a:t>
                      </a:r>
                      <a:r>
                        <a:rPr lang="en-US" sz="2000" b="1" kern="100">
                          <a:effectLst/>
                        </a:rPr>
                        <a:t>&lt;=</a:t>
                      </a:r>
                      <a:r>
                        <a:rPr lang="zh-CN" sz="2000" b="1" kern="100">
                          <a:effectLst/>
                        </a:rPr>
                        <a:t>，</a:t>
                      </a:r>
                      <a:r>
                        <a:rPr lang="en-US" sz="2000" b="1" kern="100">
                          <a:effectLst/>
                        </a:rPr>
                        <a:t>&lt;</a:t>
                      </a:r>
                      <a:r>
                        <a:rPr lang="zh-CN" sz="2000" b="1" kern="100">
                          <a:effectLst/>
                        </a:rPr>
                        <a:t>，</a:t>
                      </a:r>
                      <a:r>
                        <a:rPr lang="en-US" sz="2000" b="1" kern="100">
                          <a:effectLst/>
                        </a:rPr>
                        <a:t>&gt;</a:t>
                      </a:r>
                      <a:r>
                        <a:rPr lang="zh-CN" sz="2000" b="1" kern="100">
                          <a:effectLst/>
                        </a:rPr>
                        <a:t>，</a:t>
                      </a:r>
                      <a:r>
                        <a:rPr lang="en-US" sz="2000" b="1" kern="100">
                          <a:effectLst/>
                        </a:rPr>
                        <a:t>!=</a:t>
                      </a:r>
                      <a:r>
                        <a:rPr lang="zh-CN" sz="2000" b="1" kern="100">
                          <a:effectLst/>
                        </a:rPr>
                        <a:t>，</a:t>
                      </a:r>
                      <a:r>
                        <a:rPr lang="en-US" sz="2000" b="1" kern="100">
                          <a:effectLst/>
                        </a:rPr>
                        <a:t>&lt;&gt;</a:t>
                      </a:r>
                      <a:r>
                        <a:rPr lang="zh-CN" sz="2000" b="1" kern="100">
                          <a:effectLst/>
                        </a:rPr>
                        <a:t>，</a:t>
                      </a:r>
                      <a:r>
                        <a:rPr lang="en-US" sz="2000" b="1" kern="100">
                          <a:effectLst/>
                        </a:rPr>
                        <a:t>!&gt;</a:t>
                      </a:r>
                      <a:r>
                        <a:rPr lang="zh-CN" sz="2000" b="1" kern="100">
                          <a:effectLst/>
                        </a:rPr>
                        <a:t>，</a:t>
                      </a:r>
                      <a:r>
                        <a:rPr lang="en-US" sz="2000" b="1" kern="100">
                          <a:effectLst/>
                        </a:rPr>
                        <a:t>!&lt;</a:t>
                      </a:r>
                      <a:r>
                        <a:rPr lang="zh-CN" sz="2000" b="1" kern="100">
                          <a:effectLst/>
                        </a:rPr>
                        <a:t>；</a:t>
                      </a:r>
                    </a:p>
                    <a:p>
                      <a:pPr algn="just">
                        <a:spcAft>
                          <a:spcPts val="0"/>
                        </a:spcAft>
                      </a:pPr>
                      <a:r>
                        <a:rPr lang="en-US" sz="2000" b="1" kern="100">
                          <a:effectLst/>
                        </a:rPr>
                        <a:t>NOT+</a:t>
                      </a:r>
                      <a:r>
                        <a:rPr lang="zh-CN" sz="2000" b="1" kern="100">
                          <a:effectLst/>
                        </a:rPr>
                        <a:t>上述比较运算</a:t>
                      </a:r>
                      <a:endParaRPr lang="zh-CN" sz="2000" b="1" kern="100">
                        <a:effectLst/>
                        <a:latin typeface="Calibri"/>
                        <a:ea typeface="宋体"/>
                        <a:cs typeface="Times New Roman"/>
                      </a:endParaRPr>
                    </a:p>
                  </a:txBody>
                  <a:tcPr marL="68580" marR="68580" marT="0" marB="0"/>
                </a:tc>
                <a:extLst>
                  <a:ext uri="{0D108BD9-81ED-4DB2-BD59-A6C34878D82A}">
                    <a16:rowId xmlns:a16="http://schemas.microsoft.com/office/drawing/2014/main" val="10001"/>
                  </a:ext>
                </a:extLst>
              </a:tr>
              <a:tr h="360040">
                <a:tc>
                  <a:txBody>
                    <a:bodyPr/>
                    <a:lstStyle/>
                    <a:p>
                      <a:pPr algn="ctr">
                        <a:spcAft>
                          <a:spcPts val="0"/>
                        </a:spcAft>
                      </a:pPr>
                      <a:r>
                        <a:rPr lang="zh-CN" sz="2000" b="1" kern="100">
                          <a:effectLst/>
                        </a:rPr>
                        <a:t>确定范围</a:t>
                      </a:r>
                      <a:endParaRPr lang="zh-CN" sz="2000" b="1" kern="100">
                        <a:effectLst/>
                        <a:latin typeface="Calibri"/>
                        <a:ea typeface="宋体"/>
                        <a:cs typeface="Times New Roman"/>
                      </a:endParaRPr>
                    </a:p>
                  </a:txBody>
                  <a:tcPr marL="68580" marR="68580" marT="0" marB="0"/>
                </a:tc>
                <a:tc>
                  <a:txBody>
                    <a:bodyPr/>
                    <a:lstStyle/>
                    <a:p>
                      <a:pPr algn="just">
                        <a:spcAft>
                          <a:spcPts val="0"/>
                        </a:spcAft>
                      </a:pPr>
                      <a:r>
                        <a:rPr lang="en-US" sz="2000" b="1" kern="100">
                          <a:effectLst/>
                        </a:rPr>
                        <a:t>BETWEEN AND </a:t>
                      </a:r>
                      <a:r>
                        <a:rPr lang="zh-CN" sz="2000" b="1" kern="100">
                          <a:effectLst/>
                        </a:rPr>
                        <a:t>，</a:t>
                      </a:r>
                      <a:r>
                        <a:rPr lang="en-US" sz="2000" b="1" kern="100">
                          <a:effectLst/>
                        </a:rPr>
                        <a:t>NOT BETWEEN AND</a:t>
                      </a:r>
                      <a:endParaRPr lang="zh-CN" sz="2000" b="1" kern="100">
                        <a:effectLst/>
                        <a:latin typeface="Calibri"/>
                        <a:ea typeface="宋体"/>
                        <a:cs typeface="Times New Roman"/>
                      </a:endParaRPr>
                    </a:p>
                  </a:txBody>
                  <a:tcPr marL="68580" marR="68580" marT="0" marB="0"/>
                </a:tc>
                <a:extLst>
                  <a:ext uri="{0D108BD9-81ED-4DB2-BD59-A6C34878D82A}">
                    <a16:rowId xmlns:a16="http://schemas.microsoft.com/office/drawing/2014/main" val="10002"/>
                  </a:ext>
                </a:extLst>
              </a:tr>
              <a:tr h="289816">
                <a:tc>
                  <a:txBody>
                    <a:bodyPr/>
                    <a:lstStyle/>
                    <a:p>
                      <a:pPr algn="ctr">
                        <a:spcAft>
                          <a:spcPts val="0"/>
                        </a:spcAft>
                      </a:pPr>
                      <a:r>
                        <a:rPr lang="zh-CN" sz="2000" b="1" kern="100">
                          <a:effectLst/>
                        </a:rPr>
                        <a:t>确定集合</a:t>
                      </a:r>
                      <a:endParaRPr lang="zh-CN" sz="2000" b="1" kern="100">
                        <a:effectLst/>
                        <a:latin typeface="Calibri"/>
                        <a:ea typeface="宋体"/>
                        <a:cs typeface="Times New Roman"/>
                      </a:endParaRPr>
                    </a:p>
                  </a:txBody>
                  <a:tcPr marL="68580" marR="68580" marT="0" marB="0"/>
                </a:tc>
                <a:tc>
                  <a:txBody>
                    <a:bodyPr/>
                    <a:lstStyle/>
                    <a:p>
                      <a:pPr algn="just">
                        <a:spcAft>
                          <a:spcPts val="0"/>
                        </a:spcAft>
                      </a:pPr>
                      <a:r>
                        <a:rPr lang="en-US" sz="2000" b="1" kern="100">
                          <a:effectLst/>
                        </a:rPr>
                        <a:t>IN </a:t>
                      </a:r>
                      <a:r>
                        <a:rPr lang="zh-CN" sz="2000" b="1" kern="100">
                          <a:effectLst/>
                        </a:rPr>
                        <a:t>，</a:t>
                      </a:r>
                      <a:r>
                        <a:rPr lang="en-US" sz="2000" b="1" kern="100">
                          <a:effectLst/>
                        </a:rPr>
                        <a:t>NOT IN</a:t>
                      </a:r>
                      <a:endParaRPr lang="zh-CN" sz="2000" b="1" kern="100">
                        <a:effectLst/>
                        <a:latin typeface="Calibri"/>
                        <a:ea typeface="宋体"/>
                        <a:cs typeface="Times New Roman"/>
                      </a:endParaRPr>
                    </a:p>
                  </a:txBody>
                  <a:tcPr marL="68580" marR="68580" marT="0" marB="0"/>
                </a:tc>
                <a:extLst>
                  <a:ext uri="{0D108BD9-81ED-4DB2-BD59-A6C34878D82A}">
                    <a16:rowId xmlns:a16="http://schemas.microsoft.com/office/drawing/2014/main" val="10003"/>
                  </a:ext>
                </a:extLst>
              </a:tr>
              <a:tr h="289816">
                <a:tc>
                  <a:txBody>
                    <a:bodyPr/>
                    <a:lstStyle/>
                    <a:p>
                      <a:pPr algn="ctr">
                        <a:spcAft>
                          <a:spcPts val="0"/>
                        </a:spcAft>
                      </a:pPr>
                      <a:r>
                        <a:rPr lang="zh-CN" sz="2000" b="1" kern="100">
                          <a:effectLst/>
                        </a:rPr>
                        <a:t>字符匹配</a:t>
                      </a:r>
                      <a:endParaRPr lang="zh-CN" sz="2000" b="1" kern="100">
                        <a:effectLst/>
                        <a:latin typeface="Calibri"/>
                        <a:ea typeface="宋体"/>
                        <a:cs typeface="Times New Roman"/>
                      </a:endParaRPr>
                    </a:p>
                  </a:txBody>
                  <a:tcPr marL="68580" marR="68580" marT="0" marB="0"/>
                </a:tc>
                <a:tc>
                  <a:txBody>
                    <a:bodyPr/>
                    <a:lstStyle/>
                    <a:p>
                      <a:pPr algn="just">
                        <a:spcAft>
                          <a:spcPts val="0"/>
                        </a:spcAft>
                      </a:pPr>
                      <a:r>
                        <a:rPr lang="en-US" sz="2000" b="1" kern="100">
                          <a:effectLst/>
                        </a:rPr>
                        <a:t>LIKE </a:t>
                      </a:r>
                      <a:r>
                        <a:rPr lang="zh-CN" sz="2000" b="1" kern="100">
                          <a:effectLst/>
                        </a:rPr>
                        <a:t>，</a:t>
                      </a:r>
                      <a:r>
                        <a:rPr lang="en-US" sz="2000" b="1" kern="100">
                          <a:effectLst/>
                        </a:rPr>
                        <a:t>NOT LIKE</a:t>
                      </a:r>
                      <a:endParaRPr lang="zh-CN" sz="2000" b="1" kern="100">
                        <a:effectLst/>
                        <a:latin typeface="Calibri"/>
                        <a:ea typeface="宋体"/>
                        <a:cs typeface="Times New Roman"/>
                      </a:endParaRPr>
                    </a:p>
                  </a:txBody>
                  <a:tcPr marL="68580" marR="68580" marT="0" marB="0"/>
                </a:tc>
                <a:extLst>
                  <a:ext uri="{0D108BD9-81ED-4DB2-BD59-A6C34878D82A}">
                    <a16:rowId xmlns:a16="http://schemas.microsoft.com/office/drawing/2014/main" val="10004"/>
                  </a:ext>
                </a:extLst>
              </a:tr>
              <a:tr h="289816">
                <a:tc>
                  <a:txBody>
                    <a:bodyPr/>
                    <a:lstStyle/>
                    <a:p>
                      <a:pPr algn="ctr">
                        <a:spcAft>
                          <a:spcPts val="0"/>
                        </a:spcAft>
                      </a:pPr>
                      <a:r>
                        <a:rPr lang="zh-CN" sz="2000" b="1" kern="100">
                          <a:effectLst/>
                        </a:rPr>
                        <a:t>空值</a:t>
                      </a:r>
                      <a:endParaRPr lang="zh-CN" sz="2000" b="1" kern="100">
                        <a:effectLst/>
                        <a:latin typeface="Calibri"/>
                        <a:ea typeface="宋体"/>
                        <a:cs typeface="Times New Roman"/>
                      </a:endParaRPr>
                    </a:p>
                  </a:txBody>
                  <a:tcPr marL="68580" marR="68580" marT="0" marB="0"/>
                </a:tc>
                <a:tc>
                  <a:txBody>
                    <a:bodyPr/>
                    <a:lstStyle/>
                    <a:p>
                      <a:pPr algn="just">
                        <a:spcAft>
                          <a:spcPts val="0"/>
                        </a:spcAft>
                      </a:pPr>
                      <a:r>
                        <a:rPr lang="en-US" sz="2000" b="1" kern="100" dirty="0">
                          <a:effectLst/>
                        </a:rPr>
                        <a:t>IS NULL</a:t>
                      </a:r>
                      <a:r>
                        <a:rPr lang="zh-CN" sz="2000" b="1" kern="100" dirty="0">
                          <a:effectLst/>
                        </a:rPr>
                        <a:t>，</a:t>
                      </a:r>
                      <a:r>
                        <a:rPr lang="en-US" sz="2000" b="1" kern="100" dirty="0">
                          <a:effectLst/>
                        </a:rPr>
                        <a:t>IS NOT NULL </a:t>
                      </a:r>
                      <a:endParaRPr lang="zh-CN" sz="2000" b="1"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5"/>
                  </a:ext>
                </a:extLst>
              </a:tr>
              <a:tr h="290966">
                <a:tc>
                  <a:txBody>
                    <a:bodyPr/>
                    <a:lstStyle/>
                    <a:p>
                      <a:pPr algn="ctr">
                        <a:spcAft>
                          <a:spcPts val="0"/>
                        </a:spcAft>
                      </a:pPr>
                      <a:r>
                        <a:rPr lang="zh-CN" sz="2000" b="1" kern="100">
                          <a:effectLst/>
                        </a:rPr>
                        <a:t>多重条件</a:t>
                      </a:r>
                      <a:endParaRPr lang="zh-CN" sz="2000" b="1" kern="100">
                        <a:effectLst/>
                        <a:latin typeface="Calibri"/>
                        <a:ea typeface="宋体"/>
                        <a:cs typeface="Times New Roman"/>
                      </a:endParaRPr>
                    </a:p>
                  </a:txBody>
                  <a:tcPr marL="68580" marR="68580" marT="0" marB="0"/>
                </a:tc>
                <a:tc>
                  <a:txBody>
                    <a:bodyPr/>
                    <a:lstStyle/>
                    <a:p>
                      <a:pPr algn="just">
                        <a:spcAft>
                          <a:spcPts val="0"/>
                        </a:spcAft>
                      </a:pPr>
                      <a:r>
                        <a:rPr lang="en-US" sz="2000" b="1" kern="100" dirty="0">
                          <a:effectLst/>
                        </a:rPr>
                        <a:t>AND </a:t>
                      </a:r>
                      <a:r>
                        <a:rPr lang="zh-CN" sz="2000" b="1" kern="100" dirty="0">
                          <a:effectLst/>
                        </a:rPr>
                        <a:t>，</a:t>
                      </a:r>
                      <a:r>
                        <a:rPr lang="en-US" sz="2000" b="1" kern="100" dirty="0">
                          <a:effectLst/>
                        </a:rPr>
                        <a:t>OR</a:t>
                      </a:r>
                      <a:endParaRPr lang="zh-CN" sz="2000" b="1" kern="100" dirty="0">
                        <a:effectLst/>
                        <a:latin typeface="Calibri"/>
                        <a:ea typeface="宋体"/>
                        <a:cs typeface="Times New Roman"/>
                      </a:endParaRPr>
                    </a:p>
                  </a:txBody>
                  <a:tcPr marL="68580" marR="68580" marT="0" marB="0"/>
                </a:tc>
                <a:extLst>
                  <a:ext uri="{0D108BD9-81ED-4DB2-BD59-A6C34878D82A}">
                    <a16:rowId xmlns:a16="http://schemas.microsoft.com/office/drawing/2014/main" val="10006"/>
                  </a:ext>
                </a:extLst>
              </a:tr>
            </a:tbl>
          </a:graphicData>
        </a:graphic>
      </p:graphicFrame>
      <p:sp>
        <p:nvSpPr>
          <p:cNvPr id="6" name="标题 1"/>
          <p:cNvSpPr>
            <a:spLocks noGrp="1"/>
          </p:cNvSpPr>
          <p:nvPr>
            <p:ph type="title"/>
          </p:nvPr>
        </p:nvSpPr>
        <p:spPr/>
        <p:txBody>
          <a:bodyPr/>
          <a:lstStyle/>
          <a:p>
            <a:r>
              <a:rPr lang="en-US" altLang="zh-CN" dirty="0"/>
              <a:t>6.1</a:t>
            </a:r>
            <a:r>
              <a:rPr lang="zh-CN" altLang="zh-CN" dirty="0"/>
              <a:t>单表查询</a:t>
            </a:r>
          </a:p>
        </p:txBody>
      </p:sp>
    </p:spTree>
    <p:extLst>
      <p:ext uri="{BB962C8B-B14F-4D97-AF65-F5344CB8AC3E}">
        <p14:creationId xmlns:p14="http://schemas.microsoft.com/office/powerpoint/2010/main" val="2169707593"/>
      </p:ext>
    </p:extLst>
  </p:cSld>
  <p:clrMapOvr>
    <a:masterClrMapping/>
  </p:clrMapOvr>
</p:sld>
</file>

<file path=ppt/theme/theme1.xml><?xml version="1.0" encoding="utf-8"?>
<a:theme xmlns:a="http://schemas.openxmlformats.org/drawingml/2006/main" name="230TGp_report_light">
  <a:themeElements>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fontScheme name="04">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Arial" charset="0"/>
          </a:defRPr>
        </a:defPPr>
      </a:lstStyle>
    </a:lnDef>
  </a:objectDefaults>
  <a:extraClrSchemeLst>
    <a:extraClrScheme>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clrMap bg1="lt1" tx1="dk1" bg2="lt2" tx2="dk2" accent1="accent1" accent2="accent2" accent3="accent3" accent4="accent4" accent5="accent5" accent6="accent6" hlink="hlink" folHlink="folHlink"/>
    </a:extraClrScheme>
    <a:extraClrScheme>
      <a:clrScheme name="04 2">
        <a:dk1>
          <a:srgbClr val="30311D"/>
        </a:dk1>
        <a:lt1>
          <a:srgbClr val="FFFFFF"/>
        </a:lt1>
        <a:dk2>
          <a:srgbClr val="D59D81"/>
        </a:dk2>
        <a:lt2>
          <a:srgbClr val="DDDDDD"/>
        </a:lt2>
        <a:accent1>
          <a:srgbClr val="617CD3"/>
        </a:accent1>
        <a:accent2>
          <a:srgbClr val="93B75F"/>
        </a:accent2>
        <a:accent3>
          <a:srgbClr val="FFFFFF"/>
        </a:accent3>
        <a:accent4>
          <a:srgbClr val="272817"/>
        </a:accent4>
        <a:accent5>
          <a:srgbClr val="B7BFE6"/>
        </a:accent5>
        <a:accent6>
          <a:srgbClr val="85A655"/>
        </a:accent6>
        <a:hlink>
          <a:srgbClr val="557B97"/>
        </a:hlink>
        <a:folHlink>
          <a:srgbClr val="9778B4"/>
        </a:folHlink>
      </a:clrScheme>
      <a:clrMap bg1="lt1" tx1="dk1" bg2="lt2" tx2="dk2" accent1="accent1" accent2="accent2" accent3="accent3" accent4="accent4" accent5="accent5" accent6="accent6" hlink="hlink" folHlink="folHlink"/>
    </a:extraClrScheme>
    <a:extraClrScheme>
      <a:clrScheme name="04 3">
        <a:dk1>
          <a:srgbClr val="000066"/>
        </a:dk1>
        <a:lt1>
          <a:srgbClr val="FFFFFF"/>
        </a:lt1>
        <a:dk2>
          <a:srgbClr val="0D5597"/>
        </a:dk2>
        <a:lt2>
          <a:srgbClr val="DDDDDD"/>
        </a:lt2>
        <a:accent1>
          <a:srgbClr val="428E71"/>
        </a:accent1>
        <a:accent2>
          <a:srgbClr val="3F90BD"/>
        </a:accent2>
        <a:accent3>
          <a:srgbClr val="FFFFFF"/>
        </a:accent3>
        <a:accent4>
          <a:srgbClr val="000056"/>
        </a:accent4>
        <a:accent5>
          <a:srgbClr val="B0C6BB"/>
        </a:accent5>
        <a:accent6>
          <a:srgbClr val="3882AB"/>
        </a:accent6>
        <a:hlink>
          <a:srgbClr val="7D7E89"/>
        </a:hlink>
        <a:folHlink>
          <a:srgbClr val="8AC4C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230TGp_report_light</Template>
  <TotalTime>3984</TotalTime>
  <Words>7039</Words>
  <Application>Microsoft Office PowerPoint</Application>
  <PresentationFormat>全屏显示(4:3)</PresentationFormat>
  <Paragraphs>505</Paragraphs>
  <Slides>54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54</vt:i4>
      </vt:variant>
    </vt:vector>
  </HeadingPairs>
  <TitlesOfParts>
    <vt:vector size="61" baseType="lpstr">
      <vt:lpstr>Arial</vt:lpstr>
      <vt:lpstr>Calibri</vt:lpstr>
      <vt:lpstr>Cambria Math</vt:lpstr>
      <vt:lpstr>Times New Roman</vt:lpstr>
      <vt:lpstr>Verdana</vt:lpstr>
      <vt:lpstr>Wingdings</vt:lpstr>
      <vt:lpstr>230TGp_report_light</vt:lpstr>
      <vt:lpstr> 第6章 关系数据库标准语言SQL  </vt:lpstr>
      <vt:lpstr>目  录</vt:lpstr>
      <vt:lpstr>6.1单表查询</vt:lpstr>
      <vt:lpstr>PowerPoint 演示文稿</vt:lpstr>
      <vt:lpstr>PowerPoint 演示文稿</vt:lpstr>
      <vt:lpstr>PowerPoint 演示文稿</vt:lpstr>
      <vt:lpstr>PowerPoint 演示文稿</vt:lpstr>
      <vt:lpstr>PowerPoint 演示文稿</vt:lpstr>
      <vt:lpstr>6.1单表查询</vt:lpstr>
      <vt:lpstr>6.1单表查询</vt:lpstr>
      <vt:lpstr>6.1单表查询</vt:lpstr>
      <vt:lpstr>6.1单表查询</vt:lpstr>
      <vt:lpstr>6.1单表查询</vt:lpstr>
      <vt:lpstr>6.1单表查询</vt:lpstr>
      <vt:lpstr>6.1单表查询</vt:lpstr>
      <vt:lpstr>6.1单表查询</vt:lpstr>
      <vt:lpstr>6.1单表查询</vt:lpstr>
      <vt:lpstr>6.1单表查询</vt:lpstr>
      <vt:lpstr>6.1单表查询</vt:lpstr>
      <vt:lpstr>6.1单表查询</vt:lpstr>
      <vt:lpstr>6.2多表连接查询 </vt:lpstr>
      <vt:lpstr>6.2多表连接查询</vt:lpstr>
      <vt:lpstr>6.2多表连接查询</vt:lpstr>
      <vt:lpstr>6.2多表连接查询</vt:lpstr>
      <vt:lpstr>6.2多表连接查询</vt:lpstr>
      <vt:lpstr>6.2多表连接查询</vt:lpstr>
      <vt:lpstr>6.2多表连接查询</vt:lpstr>
      <vt:lpstr>6.2多表连接查询</vt:lpstr>
      <vt:lpstr>6.2多表连接查询</vt:lpstr>
      <vt:lpstr>6.2多表连接查询</vt:lpstr>
      <vt:lpstr>6.3嵌套查询 </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lpstr>6.3嵌套查询</vt:lpstr>
    </vt:vector>
  </TitlesOfParts>
  <Company>www.jujumao.org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latto</dc:creator>
  <cp:lastModifiedBy>暖 暖</cp:lastModifiedBy>
  <cp:revision>252</cp:revision>
  <dcterms:created xsi:type="dcterms:W3CDTF">2014-07-28T08:32:25Z</dcterms:created>
  <dcterms:modified xsi:type="dcterms:W3CDTF">2020-04-16T00:21:06Z</dcterms:modified>
</cp:coreProperties>
</file>