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85" r:id="rId2"/>
    <p:sldId id="290" r:id="rId3"/>
    <p:sldId id="289" r:id="rId4"/>
    <p:sldId id="291" r:id="rId5"/>
    <p:sldId id="293" r:id="rId6"/>
    <p:sldId id="294" r:id="rId7"/>
    <p:sldId id="295" r:id="rId8"/>
    <p:sldId id="296" r:id="rId9"/>
    <p:sldId id="297" r:id="rId10"/>
    <p:sldId id="298" r:id="rId11"/>
    <p:sldId id="299" r:id="rId12"/>
    <p:sldId id="300" r:id="rId13"/>
    <p:sldId id="301" r:id="rId14"/>
    <p:sldId id="307" r:id="rId15"/>
    <p:sldId id="302" r:id="rId16"/>
    <p:sldId id="303" r:id="rId17"/>
    <p:sldId id="304" r:id="rId18"/>
    <p:sldId id="305" r:id="rId19"/>
    <p:sldId id="306" r:id="rId20"/>
    <p:sldId id="308" r:id="rId21"/>
    <p:sldId id="309" r:id="rId22"/>
    <p:sldId id="310" r:id="rId23"/>
    <p:sldId id="311" r:id="rId24"/>
    <p:sldId id="312" r:id="rId25"/>
    <p:sldId id="313" r:id="rId26"/>
    <p:sldId id="314" r:id="rId27"/>
    <p:sldId id="315" r:id="rId28"/>
    <p:sldId id="316" r:id="rId29"/>
    <p:sldId id="317" r:id="rId30"/>
    <p:sldId id="318" r:id="rId31"/>
    <p:sldId id="319" r:id="rId32"/>
    <p:sldId id="320" r:id="rId33"/>
    <p:sldId id="321" r:id="rId34"/>
  </p:sldIdLst>
  <p:sldSz cx="9144000" cy="6858000" type="screen4x3"/>
  <p:notesSz cx="6858000" cy="9144000"/>
  <p:defaultTextStyle>
    <a:defPPr>
      <a:defRPr lang="en-US"/>
    </a:defPPr>
    <a:lvl1pPr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0000"/>
    <a:srgbClr val="333399"/>
    <a:srgbClr val="5F5F5F"/>
    <a:srgbClr val="808080"/>
    <a:srgbClr val="CC3300"/>
    <a:srgbClr val="6D7BA5"/>
    <a:srgbClr val="50B848"/>
    <a:srgbClr val="676767"/>
    <a:srgbClr val="DDDDDD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A111915-BE36-4E01-A7E5-04B1672EAD32}" styleName="浅色样式 2 - 强调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28193" autoAdjust="0"/>
    <p:restoredTop sz="94598" autoAdjust="0"/>
  </p:normalViewPr>
  <p:slideViewPr>
    <p:cSldViewPr>
      <p:cViewPr>
        <p:scale>
          <a:sx n="60" d="100"/>
          <a:sy n="60" d="100"/>
        </p:scale>
        <p:origin x="-402" y="-25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928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85EBAA-087E-4F01-A652-6615E807161A}" type="datetimeFigureOut">
              <a:rPr lang="zh-CN" altLang="en-US" smtClean="0"/>
              <a:pPr/>
              <a:t>2018-7-12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8796D5-7C95-43FD-85B7-D674726A165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128953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8796D5-7C95-43FD-85B7-D674726A1657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309349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8796D5-7C95-43FD-85B7-D674726A1657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177503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04" name="Picture 32" descr="04_bac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8938" y="942975"/>
            <a:ext cx="8367712" cy="515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7369" y="4293096"/>
            <a:ext cx="4038600" cy="4572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1600">
                <a:solidFill>
                  <a:srgbClr val="000000"/>
                </a:solidFill>
              </a:defRPr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en-US" altLang="zh-CN" noProof="0" smtClean="0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381000" y="6537325"/>
            <a:ext cx="2133600" cy="244475"/>
          </a:xfrm>
        </p:spPr>
        <p:txBody>
          <a:bodyPr/>
          <a:lstStyle>
            <a:lvl1pPr algn="l">
              <a:defRPr b="0">
                <a:solidFill>
                  <a:srgbClr val="000000"/>
                </a:solidFill>
                <a:latin typeface="Arial" charset="0"/>
              </a:defRPr>
            </a:lvl1pPr>
          </a:lstStyle>
          <a:p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537325"/>
            <a:ext cx="2895600" cy="244475"/>
          </a:xfrm>
          <a:prstGeom prst="rect">
            <a:avLst/>
          </a:prstGeom>
        </p:spPr>
        <p:txBody>
          <a:bodyPr/>
          <a:lstStyle>
            <a:lvl1pPr algn="ctr">
              <a:defRPr sz="1000" b="0" i="0">
                <a:solidFill>
                  <a:srgbClr val="000000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629400" y="6553200"/>
            <a:ext cx="2133600" cy="244475"/>
          </a:xfrm>
        </p:spPr>
        <p:txBody>
          <a:bodyPr/>
          <a:lstStyle>
            <a:lvl1pPr algn="r">
              <a:defRPr>
                <a:latin typeface="Arial" charset="0"/>
              </a:defRPr>
            </a:lvl1pPr>
          </a:lstStyle>
          <a:p>
            <a:fld id="{B3CE555E-B87D-4004-8AF0-8813A8D703B9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3096" name="Rectangle 24"/>
          <p:cNvSpPr>
            <a:spLocks noChangeArrowheads="1"/>
          </p:cNvSpPr>
          <p:nvPr/>
        </p:nvSpPr>
        <p:spPr bwMode="auto">
          <a:xfrm>
            <a:off x="373063" y="942975"/>
            <a:ext cx="8405812" cy="513397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01" name="Line 29"/>
          <p:cNvSpPr>
            <a:spLocks noChangeShapeType="1"/>
          </p:cNvSpPr>
          <p:nvPr/>
        </p:nvSpPr>
        <p:spPr bwMode="auto">
          <a:xfrm>
            <a:off x="381000" y="3068960"/>
            <a:ext cx="4876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106" name="Picture 34" descr="04_icon_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70388" y="2238375"/>
            <a:ext cx="1420812" cy="1420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gray">
          <a:xfrm>
            <a:off x="251520" y="2636912"/>
            <a:ext cx="4648200" cy="863327"/>
          </a:xfrm>
        </p:spPr>
        <p:txBody>
          <a:bodyPr/>
          <a:lstStyle>
            <a:lvl1pPr algn="l">
              <a:defRPr sz="40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noProof="0" dirty="0" smtClean="0"/>
              <a:t>单击此处编辑母版标题样式</a:t>
            </a:r>
            <a:endParaRPr lang="en-US" altLang="zh-CN" noProof="0" dirty="0" smtClean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www.themegallery.com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791200" y="6353175"/>
            <a:ext cx="28956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LOGO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8089EC-7040-48CF-B490-2E4AD3B38AF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7745858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43700" y="206375"/>
            <a:ext cx="2171700" cy="60229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28600" y="206375"/>
            <a:ext cx="6362700" cy="60229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www.themegallery.com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791200" y="6353175"/>
            <a:ext cx="28956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LOGO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C6C1B9-E7F8-431C-AA28-CB0C5E866F0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2618961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206375"/>
            <a:ext cx="8686800" cy="563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295400"/>
            <a:ext cx="8229600" cy="4933950"/>
          </a:xfrm>
        </p:spPr>
        <p:txBody>
          <a:bodyPr/>
          <a:lstStyle/>
          <a:p>
            <a:r>
              <a:rPr lang="zh-CN" altLang="en-US" smtClean="0"/>
              <a:t>单击图标添加表格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81000" y="6305550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fld id="{9D9585DA-EC6C-4632-898F-3DEE13E11B52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5148064" y="6434336"/>
            <a:ext cx="3086100" cy="249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 b="1">
                <a:solidFill>
                  <a:srgbClr val="5F5F5F"/>
                </a:solidFill>
                <a:latin typeface="+mn-lt"/>
                <a:ea typeface="宋体" charset="-122"/>
              </a:defRPr>
            </a:lvl1pPr>
          </a:lstStyle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830336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C39E83-5578-4184-9B89-54CC366603C8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5148064" y="6434336"/>
            <a:ext cx="3086100" cy="249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 b="1">
                <a:solidFill>
                  <a:srgbClr val="5F5F5F"/>
                </a:solidFill>
                <a:latin typeface="+mn-lt"/>
                <a:ea typeface="宋体" charset="-122"/>
              </a:defRPr>
            </a:lvl1pPr>
          </a:lstStyle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24424654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1598F3-72A1-4434-BF19-E562B27F6B8C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5148064" y="6434336"/>
            <a:ext cx="3086100" cy="249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 b="1">
                <a:solidFill>
                  <a:srgbClr val="5F5F5F"/>
                </a:solidFill>
                <a:latin typeface="+mn-lt"/>
                <a:ea typeface="宋体" charset="-122"/>
              </a:defRPr>
            </a:lvl1pPr>
          </a:lstStyle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36272868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95400"/>
            <a:ext cx="4038600" cy="49339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4038600" cy="49339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9B4BA6-0946-4212-96F1-398A76B3EB7F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3"/>
          </p:nvPr>
        </p:nvSpPr>
        <p:spPr bwMode="gray">
          <a:xfrm>
            <a:off x="5148064" y="6434336"/>
            <a:ext cx="3086100" cy="249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 b="1">
                <a:solidFill>
                  <a:srgbClr val="5F5F5F"/>
                </a:solidFill>
                <a:latin typeface="+mn-lt"/>
                <a:ea typeface="宋体" charset="-122"/>
              </a:defRPr>
            </a:lvl1pPr>
          </a:lstStyle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24768860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www.themegallery.com</a:t>
            </a: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5791200" y="6353175"/>
            <a:ext cx="28956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LOGO</a:t>
            </a: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EDEDC0-8DD5-44F3-91B6-937BEACAB5D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9771671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www.themegallery.com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791200" y="6353175"/>
            <a:ext cx="28956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LOGO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AD10EB-374C-499E-B2BD-26889DB56BC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4718585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www.themegallery.com</a:t>
            </a: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5791200" y="6353175"/>
            <a:ext cx="28956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LOGO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5D6E3C-114E-4165-8A4C-A5C18FB23B1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4686421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www.themegallery.com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5791200" y="6353175"/>
            <a:ext cx="28956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LOGO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C3E1D9-AEEC-477B-B730-A547F9AB12C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210192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www.themegallery.com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5791200" y="6353175"/>
            <a:ext cx="28956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LOGO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9DAF77-CFB0-4422-9334-57D135D2C72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2763741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ltGray">
      <p:bgPr>
        <a:gradFill rotWithShape="0">
          <a:gsLst>
            <a:gs pos="0">
              <a:schemeClr val="folHlink"/>
            </a:gs>
            <a:gs pos="100000">
              <a:schemeClr val="folHlink">
                <a:gamma/>
                <a:tint val="0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7" name="Rectangle 53"/>
          <p:cNvSpPr>
            <a:spLocks noChangeArrowheads="1"/>
          </p:cNvSpPr>
          <p:nvPr/>
        </p:nvSpPr>
        <p:spPr bwMode="auto">
          <a:xfrm>
            <a:off x="228600" y="762000"/>
            <a:ext cx="8686800" cy="5848350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084" name="Picture 60" descr="04_back_b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57750" y="762000"/>
            <a:ext cx="4057650" cy="5834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79" name="Rectangle 55"/>
          <p:cNvSpPr>
            <a:spLocks noChangeArrowheads="1"/>
          </p:cNvSpPr>
          <p:nvPr/>
        </p:nvSpPr>
        <p:spPr bwMode="white">
          <a:xfrm>
            <a:off x="5715000" y="6591300"/>
            <a:ext cx="3009900" cy="1143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457200" y="1295400"/>
            <a:ext cx="8229600" cy="4933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5638800" y="6453336"/>
            <a:ext cx="3086100" cy="249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b="1">
                <a:solidFill>
                  <a:srgbClr val="5F5F5F"/>
                </a:solidFill>
                <a:latin typeface="+mn-lt"/>
                <a:ea typeface="宋体" charset="-122"/>
              </a:defRPr>
            </a:lvl1pPr>
          </a:lstStyle>
          <a:p>
            <a:r>
              <a:rPr lang="zh-CN" altLang="en-US" dirty="0" smtClean="0"/>
              <a:t>武汉工程科技学院</a:t>
            </a: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381000" y="6305550"/>
            <a:ext cx="2133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000">
                <a:solidFill>
                  <a:srgbClr val="000000"/>
                </a:solidFill>
                <a:latin typeface="+mn-lt"/>
                <a:ea typeface="宋体" charset="-122"/>
              </a:defRPr>
            </a:lvl1pPr>
          </a:lstStyle>
          <a:p>
            <a:fld id="{2238B497-F231-4F3A-B3A6-E52D28EE6B47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black">
          <a:xfrm>
            <a:off x="228600" y="206375"/>
            <a:ext cx="8686800" cy="563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pic>
        <p:nvPicPr>
          <p:cNvPr id="1087" name="Picture 63" descr="04_icon_f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1000" y="152400"/>
            <a:ext cx="1066800" cy="10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Verdan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Verdan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Verdan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Verdan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Verdan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Verdan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Verdan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v"/>
        <a:defRPr sz="2800" b="1">
          <a:solidFill>
            <a:schemeClr val="accent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800">
          <a:solidFill>
            <a:schemeClr val="tx1"/>
          </a:solidFill>
          <a:latin typeface="Arial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295548" y="2147144"/>
            <a:ext cx="4648200" cy="993824"/>
          </a:xfrm>
        </p:spPr>
        <p:txBody>
          <a:bodyPr/>
          <a:lstStyle/>
          <a:p>
            <a:pPr algn="ctr"/>
            <a:r>
              <a:rPr lang="en-US" altLang="zh-CN" sz="2800" dirty="0"/>
              <a:t/>
            </a:r>
            <a:br>
              <a:rPr lang="en-US" altLang="zh-CN" sz="2800" dirty="0"/>
            </a:br>
            <a:r>
              <a:rPr lang="zh-CN" altLang="zh-CN" sz="2800" dirty="0" smtClean="0"/>
              <a:t>第</a:t>
            </a:r>
            <a:r>
              <a:rPr lang="en-US" altLang="zh-CN" sz="2800" dirty="0" smtClean="0"/>
              <a:t>4</a:t>
            </a:r>
            <a:r>
              <a:rPr lang="zh-CN" altLang="zh-CN" sz="2800" dirty="0" smtClean="0"/>
              <a:t>章</a:t>
            </a:r>
            <a:r>
              <a:rPr lang="zh-CN" altLang="zh-CN" sz="2800" dirty="0"/>
              <a:t>设计和管理数据库</a:t>
            </a:r>
            <a:br>
              <a:rPr lang="zh-CN" altLang="zh-CN" sz="2800" dirty="0"/>
            </a:br>
            <a:endParaRPr lang="en-US" altLang="zh-CN" sz="2800" dirty="0">
              <a:ea typeface="宋体" charset="-122"/>
            </a:endParaRPr>
          </a:p>
        </p:txBody>
      </p:sp>
      <p:sp>
        <p:nvSpPr>
          <p:cNvPr id="100358" name="Text Box 6"/>
          <p:cNvSpPr txBox="1">
            <a:spLocks noChangeArrowheads="1"/>
          </p:cNvSpPr>
          <p:nvPr/>
        </p:nvSpPr>
        <p:spPr bwMode="gray">
          <a:xfrm>
            <a:off x="292100" y="375047"/>
            <a:ext cx="329207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chemeClr val="bg1"/>
                </a:solidFill>
                <a:ea typeface="宋体" charset="-122"/>
              </a:rPr>
              <a:t>数据库原理及应用</a:t>
            </a:r>
            <a:endParaRPr lang="en-US" altLang="zh-CN" sz="2800" b="1" dirty="0">
              <a:solidFill>
                <a:schemeClr val="bg1"/>
              </a:solidFill>
              <a:ea typeface="宋体" charset="-122"/>
            </a:endParaRPr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052736"/>
            <a:ext cx="8229600" cy="4933950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400" dirty="0"/>
              <a:t>3.</a:t>
            </a:r>
            <a:r>
              <a:rPr lang="zh-CN" altLang="en-US" sz="2400" dirty="0"/>
              <a:t>文件组</a:t>
            </a:r>
          </a:p>
          <a:p>
            <a:pPr marL="0" indent="0">
              <a:buNone/>
            </a:pPr>
            <a:r>
              <a:rPr lang="zh-CN" altLang="en-US" sz="2400" b="0" dirty="0" smtClean="0"/>
              <a:t>文件</a:t>
            </a:r>
            <a:r>
              <a:rPr lang="zh-CN" altLang="en-US" sz="2400" b="0" dirty="0"/>
              <a:t>组就是文件的逻辑集合</a:t>
            </a:r>
            <a:r>
              <a:rPr lang="zh-CN" altLang="en-US" sz="2400" b="0" dirty="0" smtClean="0"/>
              <a:t>。</a:t>
            </a:r>
            <a:endParaRPr lang="en-US" altLang="zh-CN" sz="2400" b="0" dirty="0" smtClean="0"/>
          </a:p>
          <a:p>
            <a:pPr marL="0" indent="0">
              <a:buNone/>
            </a:pPr>
            <a:r>
              <a:rPr lang="en-US" altLang="zh-CN" sz="2400" b="0" dirty="0"/>
              <a:t>SQL Server</a:t>
            </a:r>
            <a:r>
              <a:rPr lang="zh-CN" altLang="en-US" sz="2400" b="0" dirty="0"/>
              <a:t>允许对文件进行分组，以便于管理和数据的分配／放置。文件组分为以下</a:t>
            </a:r>
            <a:r>
              <a:rPr lang="en-US" altLang="zh-CN" sz="2400" b="0" dirty="0"/>
              <a:t>3</a:t>
            </a:r>
            <a:r>
              <a:rPr lang="zh-CN" altLang="en-US" sz="2400" b="0" dirty="0"/>
              <a:t>种类型。</a:t>
            </a:r>
          </a:p>
          <a:p>
            <a:pPr marL="0" indent="0">
              <a:buNone/>
            </a:pPr>
            <a:r>
              <a:rPr lang="zh-CN" altLang="en-US" sz="2400" b="0" dirty="0"/>
              <a:t>（</a:t>
            </a:r>
            <a:r>
              <a:rPr lang="en-US" altLang="zh-CN" sz="2400" b="0" dirty="0"/>
              <a:t>1</a:t>
            </a:r>
            <a:r>
              <a:rPr lang="zh-CN" altLang="en-US" sz="2400" b="0" dirty="0"/>
              <a:t>）	主文件组</a:t>
            </a:r>
          </a:p>
          <a:p>
            <a:pPr marL="0" indent="0">
              <a:buNone/>
            </a:pPr>
            <a:r>
              <a:rPr lang="zh-CN" altLang="en-US" sz="2400" b="0" dirty="0"/>
              <a:t>所有数据库都至少包含一个主文件组，所有系统表都分配在主文件组中。一个数据库有一个主文件组</a:t>
            </a:r>
            <a:r>
              <a:rPr lang="zh-CN" altLang="en-US" sz="2400" b="0" dirty="0" smtClean="0"/>
              <a:t>。</a:t>
            </a:r>
            <a:endParaRPr lang="zh-CN" altLang="en-US" sz="2400" b="0" dirty="0"/>
          </a:p>
          <a:p>
            <a:pPr marL="0" indent="0">
              <a:buNone/>
            </a:pPr>
            <a:r>
              <a:rPr lang="zh-CN" altLang="en-US" sz="2400" b="0" dirty="0"/>
              <a:t>（</a:t>
            </a:r>
            <a:r>
              <a:rPr lang="en-US" altLang="zh-CN" sz="2400" b="0" dirty="0"/>
              <a:t>2</a:t>
            </a:r>
            <a:r>
              <a:rPr lang="zh-CN" altLang="en-US" sz="2400" b="0" dirty="0"/>
              <a:t>）	用户定义文件组</a:t>
            </a:r>
          </a:p>
          <a:p>
            <a:pPr marL="0" indent="0">
              <a:buNone/>
            </a:pPr>
            <a:r>
              <a:rPr lang="zh-CN" altLang="en-US" sz="2400" b="0" dirty="0"/>
              <a:t>用户首次创建数据库或修改数据库时自定义的文件组。创建用户定义文件组的目的是用于数据的分配</a:t>
            </a:r>
            <a:r>
              <a:rPr lang="zh-CN" altLang="en-US" sz="2400" b="0" dirty="0" smtClean="0"/>
              <a:t>。</a:t>
            </a:r>
            <a:endParaRPr lang="zh-CN" altLang="en-US" sz="2400" b="0" dirty="0"/>
          </a:p>
          <a:p>
            <a:pPr marL="0" indent="0">
              <a:buNone/>
            </a:pPr>
            <a:r>
              <a:rPr lang="zh-CN" altLang="en-US" sz="2400" b="0" dirty="0"/>
              <a:t>（</a:t>
            </a:r>
            <a:r>
              <a:rPr lang="en-US" altLang="zh-CN" sz="2400" b="0" dirty="0"/>
              <a:t>3</a:t>
            </a:r>
            <a:r>
              <a:rPr lang="zh-CN" altLang="en-US" sz="2400" b="0" dirty="0"/>
              <a:t>）	默认文件组</a:t>
            </a:r>
          </a:p>
          <a:p>
            <a:pPr marL="0" indent="0">
              <a:buNone/>
            </a:pPr>
            <a:r>
              <a:rPr lang="zh-CN" altLang="en-US" sz="2400" b="0" dirty="0"/>
              <a:t>数据库首次创建时，若没有给数据库指定文件组，主文件组则是默认文件组</a:t>
            </a:r>
            <a:r>
              <a:rPr lang="zh-CN" altLang="en-US" sz="2400" b="0" dirty="0" smtClean="0"/>
              <a:t>；</a:t>
            </a:r>
            <a:endParaRPr lang="zh-CN" altLang="en-US" sz="2400" b="0" dirty="0"/>
          </a:p>
          <a:p>
            <a:pPr marL="0" indent="0">
              <a:buNone/>
            </a:pPr>
            <a:endParaRPr lang="zh-CN" altLang="en-US" sz="2400" dirty="0"/>
          </a:p>
          <a:p>
            <a:pPr marL="0" indent="0">
              <a:buNone/>
            </a:pPr>
            <a:endParaRPr lang="zh-CN" altLang="en-US" sz="240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27525631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052736"/>
            <a:ext cx="8229600" cy="493395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2400" dirty="0">
                <a:solidFill>
                  <a:srgbClr val="FF0000"/>
                </a:solidFill>
              </a:rPr>
              <a:t>在使用文件组时，应当注意以下几个准则：</a:t>
            </a:r>
          </a:p>
          <a:p>
            <a:pPr>
              <a:buFont typeface="Wingdings" pitchFamily="2" charset="2"/>
              <a:buChar char="Ø"/>
            </a:pPr>
            <a:r>
              <a:rPr lang="zh-CN" altLang="en-US" sz="2400" dirty="0" smtClean="0"/>
              <a:t>文件</a:t>
            </a:r>
            <a:r>
              <a:rPr lang="zh-CN" altLang="en-US" sz="2400" dirty="0"/>
              <a:t>或文件组不能由一个以上的数据库使用。</a:t>
            </a:r>
          </a:p>
          <a:p>
            <a:pPr>
              <a:buFont typeface="Wingdings" pitchFamily="2" charset="2"/>
              <a:buChar char="Ø"/>
            </a:pPr>
            <a:r>
              <a:rPr lang="zh-CN" altLang="en-US" sz="2400" dirty="0" smtClean="0"/>
              <a:t>文件</a:t>
            </a:r>
            <a:r>
              <a:rPr lang="zh-CN" altLang="en-US" sz="2400" dirty="0"/>
              <a:t>只能是一个文件组的成员。</a:t>
            </a:r>
          </a:p>
          <a:p>
            <a:pPr>
              <a:buFont typeface="Wingdings" pitchFamily="2" charset="2"/>
              <a:buChar char="Ø"/>
            </a:pPr>
            <a:r>
              <a:rPr lang="zh-CN" altLang="en-US" sz="2400" dirty="0" smtClean="0"/>
              <a:t>数据</a:t>
            </a:r>
            <a:r>
              <a:rPr lang="zh-CN" altLang="en-US" sz="2400" dirty="0"/>
              <a:t>和事务日志信息不能属于同一文件或文件组。</a:t>
            </a:r>
          </a:p>
          <a:p>
            <a:pPr>
              <a:buFont typeface="Wingdings" pitchFamily="2" charset="2"/>
              <a:buChar char="Ø"/>
            </a:pPr>
            <a:r>
              <a:rPr lang="zh-CN" altLang="en-US" sz="2400" dirty="0" smtClean="0"/>
              <a:t>事务</a:t>
            </a:r>
            <a:r>
              <a:rPr lang="zh-CN" altLang="en-US" sz="2400" dirty="0"/>
              <a:t>日志文件不能属于任何文件组。</a:t>
            </a:r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30070876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052736"/>
            <a:ext cx="8229600" cy="4933950"/>
          </a:xfrm>
        </p:spPr>
        <p:txBody>
          <a:bodyPr/>
          <a:lstStyle/>
          <a:p>
            <a:r>
              <a:rPr lang="en-US" altLang="zh-CN" dirty="0"/>
              <a:t>4.2.2  SQL Server</a:t>
            </a:r>
            <a:r>
              <a:rPr lang="zh-CN" altLang="zh-CN" dirty="0"/>
              <a:t>中数据库</a:t>
            </a:r>
            <a:r>
              <a:rPr lang="zh-CN" altLang="zh-CN" dirty="0" smtClean="0"/>
              <a:t>对象</a:t>
            </a:r>
            <a:endParaRPr lang="en-US" altLang="zh-CN" dirty="0" smtClean="0"/>
          </a:p>
          <a:p>
            <a:pPr marL="0" indent="0" algn="ctr">
              <a:buNone/>
            </a:pPr>
            <a:r>
              <a:rPr lang="en-US" altLang="zh-CN" sz="2400" dirty="0" smtClean="0"/>
              <a:t> </a:t>
            </a:r>
          </a:p>
          <a:p>
            <a:pPr marL="0" indent="0" algn="ctr">
              <a:buNone/>
            </a:pPr>
            <a:r>
              <a:rPr lang="en-US" altLang="zh-CN" sz="2400" dirty="0" smtClean="0"/>
              <a:t>SQL </a:t>
            </a:r>
            <a:r>
              <a:rPr lang="en-US" altLang="zh-CN" sz="2400" dirty="0"/>
              <a:t>Server</a:t>
            </a:r>
            <a:r>
              <a:rPr lang="zh-CN" altLang="en-US" sz="2400" dirty="0"/>
              <a:t>中常用的数据库</a:t>
            </a:r>
            <a:r>
              <a:rPr lang="zh-CN" altLang="en-US" sz="2400" dirty="0" smtClean="0"/>
              <a:t>对象</a:t>
            </a:r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  <p:pic>
        <p:nvPicPr>
          <p:cNvPr id="5" name="图片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4231" y="2492896"/>
            <a:ext cx="7128792" cy="38164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5346189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124744"/>
            <a:ext cx="8229600" cy="4933950"/>
          </a:xfrm>
        </p:spPr>
        <p:txBody>
          <a:bodyPr/>
          <a:lstStyle/>
          <a:p>
            <a:r>
              <a:rPr lang="en-US" altLang="zh-CN" dirty="0"/>
              <a:t>4.2.3  SQL Server</a:t>
            </a:r>
            <a:r>
              <a:rPr lang="zh-CN" altLang="zh-CN" dirty="0"/>
              <a:t>系统数据库</a:t>
            </a:r>
          </a:p>
          <a:p>
            <a:r>
              <a:rPr lang="en-US" altLang="zh-CN" sz="2400" b="0" dirty="0"/>
              <a:t>SQL Server</a:t>
            </a:r>
            <a:r>
              <a:rPr lang="zh-CN" altLang="zh-CN" sz="2400" b="0" dirty="0"/>
              <a:t>数据库服务器上自动建立了</a:t>
            </a:r>
            <a:r>
              <a:rPr lang="en-US" altLang="zh-CN" sz="2400" b="0" dirty="0"/>
              <a:t>6</a:t>
            </a:r>
            <a:r>
              <a:rPr lang="zh-CN" altLang="zh-CN" sz="2400" b="0" dirty="0"/>
              <a:t>个数据库，其中有</a:t>
            </a:r>
            <a:r>
              <a:rPr lang="en-US" altLang="zh-CN" sz="2400" b="0" dirty="0"/>
              <a:t>4</a:t>
            </a:r>
            <a:r>
              <a:rPr lang="zh-CN" altLang="zh-CN" sz="2400" b="0" dirty="0"/>
              <a:t>个系统数据库和</a:t>
            </a:r>
            <a:r>
              <a:rPr lang="en-US" altLang="zh-CN" sz="2400" b="0" dirty="0"/>
              <a:t>2</a:t>
            </a:r>
            <a:r>
              <a:rPr lang="zh-CN" altLang="zh-CN" sz="2400" b="0" dirty="0"/>
              <a:t>个示例数据库</a:t>
            </a:r>
            <a:r>
              <a:rPr lang="zh-CN" altLang="zh-CN" sz="2400" b="0" dirty="0" smtClean="0"/>
              <a:t>。</a:t>
            </a:r>
            <a:endParaRPr lang="en-US" altLang="zh-CN" sz="2400" b="0" dirty="0" smtClean="0"/>
          </a:p>
          <a:p>
            <a:r>
              <a:rPr lang="en-US" altLang="zh-CN" sz="2400" b="0" dirty="0" smtClean="0"/>
              <a:t>4</a:t>
            </a:r>
            <a:r>
              <a:rPr lang="zh-CN" altLang="zh-CN" sz="2400" b="0" dirty="0"/>
              <a:t>个系统数据库为：</a:t>
            </a:r>
            <a:r>
              <a:rPr lang="en-US" altLang="zh-CN" sz="2400" b="0" dirty="0"/>
              <a:t>master</a:t>
            </a:r>
            <a:r>
              <a:rPr lang="zh-CN" altLang="zh-CN" sz="2400" b="0" dirty="0"/>
              <a:t>数据库、</a:t>
            </a:r>
            <a:r>
              <a:rPr lang="en-US" altLang="zh-CN" sz="2400" b="0" dirty="0" err="1"/>
              <a:t>tempdb</a:t>
            </a:r>
            <a:r>
              <a:rPr lang="zh-CN" altLang="zh-CN" sz="2400" b="0" dirty="0"/>
              <a:t>数据库、</a:t>
            </a:r>
            <a:r>
              <a:rPr lang="en-US" altLang="zh-CN" sz="2400" b="0" dirty="0"/>
              <a:t>model</a:t>
            </a:r>
            <a:r>
              <a:rPr lang="zh-CN" altLang="zh-CN" sz="2400" b="0" dirty="0"/>
              <a:t>数据库、</a:t>
            </a:r>
            <a:r>
              <a:rPr lang="en-US" altLang="zh-CN" sz="2400" b="0" dirty="0" err="1"/>
              <a:t>msdb</a:t>
            </a:r>
            <a:r>
              <a:rPr lang="en-US" altLang="zh-CN" sz="2400" b="0" dirty="0"/>
              <a:t> </a:t>
            </a:r>
            <a:r>
              <a:rPr lang="zh-CN" altLang="zh-CN" sz="2400" b="0" dirty="0"/>
              <a:t>数据库；</a:t>
            </a:r>
            <a:r>
              <a:rPr lang="en-US" altLang="zh-CN" sz="2400" b="0" dirty="0"/>
              <a:t>2</a:t>
            </a:r>
            <a:r>
              <a:rPr lang="zh-CN" altLang="zh-CN" sz="2400" b="0" dirty="0"/>
              <a:t>个示例数据库：</a:t>
            </a:r>
            <a:r>
              <a:rPr lang="en-US" altLang="zh-CN" sz="2400" b="0" dirty="0" err="1"/>
              <a:t>northwind</a:t>
            </a:r>
            <a:r>
              <a:rPr lang="zh-CN" altLang="zh-CN" sz="2400" b="0" dirty="0"/>
              <a:t>数据库、</a:t>
            </a:r>
            <a:r>
              <a:rPr lang="en-US" altLang="zh-CN" sz="2400" b="0" dirty="0"/>
              <a:t>pubs</a:t>
            </a:r>
            <a:r>
              <a:rPr lang="zh-CN" altLang="zh-CN" sz="2400" b="0" dirty="0"/>
              <a:t>数据库。</a:t>
            </a:r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18506166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4.3  </a:t>
            </a:r>
            <a:r>
              <a:rPr lang="zh-CN" altLang="zh-CN" dirty="0"/>
              <a:t>创建数据库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124744"/>
            <a:ext cx="8229600" cy="4933950"/>
          </a:xfrm>
        </p:spPr>
        <p:txBody>
          <a:bodyPr/>
          <a:lstStyle/>
          <a:p>
            <a:r>
              <a:rPr lang="en-US" altLang="zh-CN" sz="2400" b="0" dirty="0"/>
              <a:t>SQL Server 2008</a:t>
            </a:r>
            <a:r>
              <a:rPr lang="zh-CN" altLang="zh-CN" sz="2400" b="0" dirty="0"/>
              <a:t>中创建数据库有</a:t>
            </a:r>
            <a:r>
              <a:rPr lang="zh-CN" altLang="zh-CN" sz="2400" b="0" dirty="0">
                <a:solidFill>
                  <a:srgbClr val="FF0000"/>
                </a:solidFill>
              </a:rPr>
              <a:t>两种方法：</a:t>
            </a:r>
          </a:p>
          <a:p>
            <a:r>
              <a:rPr lang="zh-CN" altLang="zh-CN" sz="2400" b="0" dirty="0"/>
              <a:t>（</a:t>
            </a:r>
            <a:r>
              <a:rPr lang="en-US" altLang="zh-CN" sz="2400" b="0" dirty="0"/>
              <a:t>1</a:t>
            </a:r>
            <a:r>
              <a:rPr lang="zh-CN" altLang="zh-CN" sz="2400" b="0" dirty="0"/>
              <a:t>）利用</a:t>
            </a:r>
            <a:r>
              <a:rPr lang="en-US" altLang="zh-CN" sz="2400" b="0" dirty="0"/>
              <a:t>SQL Server Management Studio</a:t>
            </a:r>
            <a:r>
              <a:rPr lang="zh-CN" altLang="zh-CN" sz="2400" b="0" dirty="0"/>
              <a:t>（简称</a:t>
            </a:r>
            <a:r>
              <a:rPr lang="en-US" altLang="zh-CN" sz="2400" b="0" dirty="0"/>
              <a:t>SSMS</a:t>
            </a:r>
            <a:r>
              <a:rPr lang="zh-CN" altLang="zh-CN" sz="2400" b="0" dirty="0"/>
              <a:t>）图形界面方式创建数据库</a:t>
            </a:r>
            <a:r>
              <a:rPr lang="zh-CN" altLang="zh-CN" sz="2400" b="0" dirty="0" smtClean="0"/>
              <a:t>。</a:t>
            </a:r>
            <a:endParaRPr lang="en-US" altLang="zh-CN" sz="2400" b="0" dirty="0" smtClean="0"/>
          </a:p>
          <a:p>
            <a:endParaRPr lang="zh-CN" altLang="zh-CN" sz="2400" b="0" dirty="0"/>
          </a:p>
          <a:p>
            <a:r>
              <a:rPr lang="zh-CN" altLang="zh-CN" sz="2400" b="0" dirty="0"/>
              <a:t>（</a:t>
            </a:r>
            <a:r>
              <a:rPr lang="en-US" altLang="zh-CN" sz="2400" b="0" dirty="0"/>
              <a:t>2</a:t>
            </a:r>
            <a:r>
              <a:rPr lang="zh-CN" altLang="zh-CN" sz="2400" b="0" dirty="0"/>
              <a:t>）利用</a:t>
            </a:r>
            <a:r>
              <a:rPr lang="en-US" altLang="zh-CN" sz="2400" b="0" dirty="0"/>
              <a:t>Transact-SQL </a:t>
            </a:r>
            <a:r>
              <a:rPr lang="zh-CN" altLang="zh-CN" sz="2400" b="0" dirty="0"/>
              <a:t>语句创建数据库。</a:t>
            </a:r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35777623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052736"/>
            <a:ext cx="8229600" cy="4933950"/>
          </a:xfrm>
        </p:spPr>
        <p:txBody>
          <a:bodyPr/>
          <a:lstStyle/>
          <a:p>
            <a:r>
              <a:rPr lang="en-US" altLang="zh-CN" sz="2400" dirty="0" smtClean="0"/>
              <a:t>4.3.2 </a:t>
            </a:r>
            <a:r>
              <a:rPr lang="zh-CN" altLang="zh-CN" sz="2400" dirty="0" smtClean="0"/>
              <a:t>使用</a:t>
            </a:r>
            <a:r>
              <a:rPr lang="en-US" altLang="zh-CN" sz="2400" dirty="0"/>
              <a:t>Transact-SQL</a:t>
            </a:r>
            <a:r>
              <a:rPr lang="zh-CN" altLang="zh-CN" sz="2400" dirty="0"/>
              <a:t>语句创建</a:t>
            </a:r>
            <a:r>
              <a:rPr lang="zh-CN" altLang="zh-CN" sz="2400" dirty="0" smtClean="0"/>
              <a:t>数据库</a:t>
            </a:r>
            <a:endParaRPr lang="zh-CN" altLang="zh-CN" sz="2400" dirty="0"/>
          </a:p>
          <a:p>
            <a:endParaRPr lang="en-US" altLang="zh-CN" sz="2000" b="0" dirty="0" smtClean="0"/>
          </a:p>
          <a:p>
            <a:r>
              <a:rPr lang="en-US" altLang="zh-CN" sz="2000" b="0" dirty="0" smtClean="0"/>
              <a:t>CREATE </a:t>
            </a:r>
            <a:r>
              <a:rPr lang="en-US" altLang="zh-CN" sz="2000" b="0" dirty="0"/>
              <a:t>DATABASE </a:t>
            </a:r>
            <a:r>
              <a:rPr lang="en-US" altLang="zh-CN" sz="2000" b="0" dirty="0" err="1"/>
              <a:t>database_name</a:t>
            </a:r>
            <a:endParaRPr lang="zh-CN" altLang="zh-CN" sz="2000" b="0" dirty="0"/>
          </a:p>
          <a:p>
            <a:r>
              <a:rPr lang="en-US" altLang="zh-CN" sz="2000" b="0" dirty="0"/>
              <a:t>[ON</a:t>
            </a:r>
            <a:endParaRPr lang="zh-CN" altLang="zh-CN" sz="2000" b="0" dirty="0"/>
          </a:p>
          <a:p>
            <a:r>
              <a:rPr lang="en-US" altLang="zh-CN" sz="2000" b="0" dirty="0"/>
              <a:t>    [&lt;</a:t>
            </a:r>
            <a:r>
              <a:rPr lang="en-US" altLang="zh-CN" sz="2000" b="0" dirty="0" err="1">
                <a:solidFill>
                  <a:srgbClr val="FF0000"/>
                </a:solidFill>
              </a:rPr>
              <a:t>filespec</a:t>
            </a:r>
            <a:r>
              <a:rPr lang="en-US" altLang="zh-CN" sz="2000" b="0" dirty="0"/>
              <a:t>&gt;[,...n]]</a:t>
            </a:r>
            <a:endParaRPr lang="zh-CN" altLang="zh-CN" sz="2000" b="0" dirty="0"/>
          </a:p>
          <a:p>
            <a:r>
              <a:rPr lang="en-US" altLang="zh-CN" sz="2000" b="0" dirty="0"/>
              <a:t>    [,&lt;</a:t>
            </a:r>
            <a:r>
              <a:rPr lang="en-US" altLang="zh-CN" sz="2000" b="0" dirty="0" err="1">
                <a:solidFill>
                  <a:srgbClr val="FF0000"/>
                </a:solidFill>
              </a:rPr>
              <a:t>filegroup</a:t>
            </a:r>
            <a:r>
              <a:rPr lang="en-US" altLang="zh-CN" sz="2000" b="0" dirty="0"/>
              <a:t>&gt;[,...n]]</a:t>
            </a:r>
            <a:endParaRPr lang="zh-CN" altLang="zh-CN" sz="2000" b="0" dirty="0"/>
          </a:p>
          <a:p>
            <a:r>
              <a:rPr lang="en-US" altLang="zh-CN" sz="2000" b="0" dirty="0"/>
              <a:t>]</a:t>
            </a:r>
            <a:endParaRPr lang="zh-CN" altLang="zh-CN" sz="2000" b="0" dirty="0"/>
          </a:p>
          <a:p>
            <a:r>
              <a:rPr lang="en-US" altLang="zh-CN" sz="2000" b="0" dirty="0"/>
              <a:t>[LOG ON {&lt;</a:t>
            </a:r>
            <a:r>
              <a:rPr lang="en-US" altLang="zh-CN" sz="2000" b="0" dirty="0" err="1"/>
              <a:t>filespec</a:t>
            </a:r>
            <a:r>
              <a:rPr lang="en-US" altLang="zh-CN" sz="2000" b="0" dirty="0"/>
              <a:t>&gt;[,...n]}]</a:t>
            </a:r>
            <a:endParaRPr lang="zh-CN" altLang="zh-CN" sz="2000" b="0" dirty="0"/>
          </a:p>
          <a:p>
            <a:r>
              <a:rPr lang="en-US" altLang="zh-CN" sz="2000" b="0" dirty="0"/>
              <a:t>[FOR ATTACH]</a:t>
            </a:r>
            <a:endParaRPr lang="zh-CN" altLang="zh-CN" sz="2000" b="0" dirty="0"/>
          </a:p>
          <a:p>
            <a:r>
              <a:rPr lang="zh-CN" altLang="zh-CN" sz="2000" dirty="0">
                <a:solidFill>
                  <a:srgbClr val="FF0000"/>
                </a:solidFill>
              </a:rPr>
              <a:t>参数说明：</a:t>
            </a:r>
          </a:p>
          <a:p>
            <a:pPr lvl="0"/>
            <a:r>
              <a:rPr lang="zh-CN" altLang="zh-CN" sz="2000" dirty="0"/>
              <a:t>使用 </a:t>
            </a:r>
            <a:r>
              <a:rPr lang="en-US" altLang="zh-CN" sz="2000" dirty="0"/>
              <a:t>[ ] </a:t>
            </a:r>
            <a:r>
              <a:rPr lang="zh-CN" altLang="zh-CN" sz="2000" dirty="0"/>
              <a:t>括起的选项表示可选项。</a:t>
            </a:r>
          </a:p>
          <a:p>
            <a:pPr lvl="0"/>
            <a:r>
              <a:rPr lang="zh-CN" altLang="zh-CN" sz="2000" dirty="0"/>
              <a:t>使用 </a:t>
            </a:r>
            <a:r>
              <a:rPr lang="en-US" altLang="zh-CN" sz="2000" dirty="0"/>
              <a:t>&lt; &gt; </a:t>
            </a:r>
            <a:r>
              <a:rPr lang="zh-CN" altLang="zh-CN" sz="2000" dirty="0"/>
              <a:t>括起的选项表示必选项。</a:t>
            </a:r>
          </a:p>
          <a:p>
            <a:pPr lvl="0"/>
            <a:r>
              <a:rPr lang="zh-CN" altLang="zh-CN" sz="2000" dirty="0"/>
              <a:t>使用 </a:t>
            </a:r>
            <a:r>
              <a:rPr lang="en-US" altLang="zh-CN" sz="2000" dirty="0"/>
              <a:t>| </a:t>
            </a:r>
            <a:r>
              <a:rPr lang="zh-CN" altLang="zh-CN" sz="2000" dirty="0"/>
              <a:t>分隔的多个选项，表示只能选择其中一个。</a:t>
            </a:r>
          </a:p>
          <a:p>
            <a:pPr lvl="0"/>
            <a:r>
              <a:rPr lang="zh-CN" altLang="zh-CN" sz="2000" dirty="0"/>
              <a:t>使用</a:t>
            </a:r>
            <a:r>
              <a:rPr lang="en-US" altLang="zh-CN" sz="2000" dirty="0"/>
              <a:t>[ ,...n ]</a:t>
            </a:r>
            <a:r>
              <a:rPr lang="zh-CN" altLang="zh-CN" sz="2000" dirty="0"/>
              <a:t>的选项表示重复项。</a:t>
            </a:r>
          </a:p>
          <a:p>
            <a:pPr lvl="0"/>
            <a:r>
              <a:rPr lang="zh-CN" altLang="zh-CN" sz="2000" dirty="0"/>
              <a:t>使用</a:t>
            </a:r>
            <a:r>
              <a:rPr lang="en-US" altLang="zh-CN" sz="2000" dirty="0"/>
              <a:t>::= </a:t>
            </a:r>
            <a:r>
              <a:rPr lang="zh-CN" altLang="zh-CN" sz="2000" dirty="0"/>
              <a:t>表示等价于。</a:t>
            </a:r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35873970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052736"/>
            <a:ext cx="8229600" cy="4933950"/>
          </a:xfrm>
        </p:spPr>
        <p:txBody>
          <a:bodyPr/>
          <a:lstStyle/>
          <a:p>
            <a:r>
              <a:rPr lang="en-US" altLang="zh-CN" sz="2400" dirty="0">
                <a:solidFill>
                  <a:srgbClr val="FF0000"/>
                </a:solidFill>
              </a:rPr>
              <a:t>&lt;</a:t>
            </a:r>
            <a:r>
              <a:rPr lang="en-US" altLang="zh-CN" sz="2400" dirty="0" err="1">
                <a:solidFill>
                  <a:srgbClr val="FF0000"/>
                </a:solidFill>
              </a:rPr>
              <a:t>filespec</a:t>
            </a:r>
            <a:r>
              <a:rPr lang="en-US" altLang="zh-CN" sz="2400" dirty="0">
                <a:solidFill>
                  <a:srgbClr val="FF0000"/>
                </a:solidFill>
              </a:rPr>
              <a:t>&gt; </a:t>
            </a:r>
            <a:r>
              <a:rPr lang="zh-CN" altLang="zh-CN" sz="2400" dirty="0">
                <a:solidFill>
                  <a:srgbClr val="FF0000"/>
                </a:solidFill>
              </a:rPr>
              <a:t>控制文件属性，语法格式如下</a:t>
            </a:r>
            <a:r>
              <a:rPr lang="zh-CN" altLang="zh-CN" sz="2400" dirty="0" smtClean="0">
                <a:solidFill>
                  <a:srgbClr val="FF0000"/>
                </a:solidFill>
              </a:rPr>
              <a:t>：</a:t>
            </a:r>
            <a:endParaRPr lang="en-US" altLang="zh-CN" sz="2400" b="0" dirty="0" smtClean="0">
              <a:solidFill>
                <a:srgbClr val="FF0000"/>
              </a:solidFill>
            </a:endParaRPr>
          </a:p>
          <a:p>
            <a:r>
              <a:rPr lang="en-US" altLang="zh-CN" sz="2000" b="0" dirty="0" smtClean="0"/>
              <a:t>&lt;</a:t>
            </a:r>
            <a:r>
              <a:rPr lang="en-US" altLang="zh-CN" sz="2000" b="0" dirty="0" err="1"/>
              <a:t>filespec</a:t>
            </a:r>
            <a:r>
              <a:rPr lang="en-US" altLang="zh-CN" sz="2000" b="0" dirty="0"/>
              <a:t>&gt;::= </a:t>
            </a:r>
            <a:endParaRPr lang="zh-CN" altLang="zh-CN" sz="2000" b="0" dirty="0"/>
          </a:p>
          <a:p>
            <a:r>
              <a:rPr lang="en-US" altLang="zh-CN" sz="2000" b="0" dirty="0"/>
              <a:t>{</a:t>
            </a:r>
            <a:endParaRPr lang="zh-CN" altLang="zh-CN" sz="2000" b="0" dirty="0"/>
          </a:p>
          <a:p>
            <a:r>
              <a:rPr lang="en-US" altLang="zh-CN" sz="2000" b="0" dirty="0"/>
              <a:t>( NAME =</a:t>
            </a:r>
            <a:r>
              <a:rPr lang="en-US" altLang="zh-CN" sz="2000" b="0" dirty="0" err="1"/>
              <a:t>logical_file_name</a:t>
            </a:r>
            <a:r>
              <a:rPr lang="en-US" altLang="zh-CN" sz="2000" b="0" dirty="0"/>
              <a:t>,   </a:t>
            </a:r>
            <a:endParaRPr lang="zh-CN" altLang="zh-CN" sz="2000" b="0" dirty="0"/>
          </a:p>
          <a:p>
            <a:r>
              <a:rPr lang="en-US" altLang="zh-CN" sz="2000" b="0" dirty="0"/>
              <a:t>     	FILENAME = { '</a:t>
            </a:r>
            <a:r>
              <a:rPr lang="en-US" altLang="zh-CN" sz="2000" b="0" dirty="0" err="1"/>
              <a:t>os_file_name</a:t>
            </a:r>
            <a:r>
              <a:rPr lang="en-US" altLang="zh-CN" sz="2000" b="0" dirty="0"/>
              <a:t>' | '</a:t>
            </a:r>
            <a:r>
              <a:rPr lang="en-US" altLang="zh-CN" sz="2000" b="0" dirty="0" err="1"/>
              <a:t>filestream_path</a:t>
            </a:r>
            <a:r>
              <a:rPr lang="en-US" altLang="zh-CN" sz="2000" b="0" dirty="0"/>
              <a:t>' } </a:t>
            </a:r>
            <a:endParaRPr lang="zh-CN" altLang="zh-CN" sz="2000" b="0" dirty="0"/>
          </a:p>
          <a:p>
            <a:r>
              <a:rPr lang="en-US" altLang="zh-CN" sz="2000" b="0" dirty="0"/>
              <a:t>        [ , SIZE =size [ KB | MB | GB | TB ] ] </a:t>
            </a:r>
            <a:endParaRPr lang="zh-CN" altLang="zh-CN" sz="2000" b="0" dirty="0"/>
          </a:p>
          <a:p>
            <a:r>
              <a:rPr lang="en-US" altLang="zh-CN" sz="2000" b="0" dirty="0"/>
              <a:t>        [ , MAXSIZE = { </a:t>
            </a:r>
            <a:r>
              <a:rPr lang="en-US" altLang="zh-CN" sz="2000" b="0" dirty="0" err="1"/>
              <a:t>max_size</a:t>
            </a:r>
            <a:r>
              <a:rPr lang="en-US" altLang="zh-CN" sz="2000" b="0" dirty="0"/>
              <a:t> [ KB | MB | GB | TB ] | UNLIMITED } ] </a:t>
            </a:r>
            <a:endParaRPr lang="zh-CN" altLang="zh-CN" sz="2000" b="0" dirty="0"/>
          </a:p>
          <a:p>
            <a:r>
              <a:rPr lang="en-US" altLang="zh-CN" sz="2000" b="0" dirty="0"/>
              <a:t>        [ , FILEGROWTH =</a:t>
            </a:r>
            <a:r>
              <a:rPr lang="en-US" altLang="zh-CN" sz="2000" b="0" dirty="0" err="1"/>
              <a:t>growth_increment</a:t>
            </a:r>
            <a:r>
              <a:rPr lang="en-US" altLang="zh-CN" sz="2000" b="0" dirty="0"/>
              <a:t> [ KB | MB | GB | TB | % ] ]</a:t>
            </a:r>
            <a:endParaRPr lang="zh-CN" altLang="zh-CN" sz="2000" b="0" dirty="0"/>
          </a:p>
          <a:p>
            <a:r>
              <a:rPr lang="en-US" altLang="zh-CN" sz="2000" b="0" dirty="0"/>
              <a:t>) [ ,...n ]</a:t>
            </a:r>
            <a:endParaRPr lang="zh-CN" altLang="zh-CN" sz="2000" b="0" dirty="0"/>
          </a:p>
          <a:p>
            <a:r>
              <a:rPr lang="en-US" altLang="zh-CN" sz="2000" b="0" dirty="0" smtClean="0"/>
              <a:t>}</a:t>
            </a:r>
          </a:p>
          <a:p>
            <a:endParaRPr lang="zh-CN" altLang="zh-CN" sz="2000" b="0" dirty="0"/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1709162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124744"/>
            <a:ext cx="8229600" cy="4933950"/>
          </a:xfrm>
        </p:spPr>
        <p:txBody>
          <a:bodyPr/>
          <a:lstStyle/>
          <a:p>
            <a:r>
              <a:rPr lang="en-US" altLang="zh-CN" sz="2400" dirty="0">
                <a:solidFill>
                  <a:srgbClr val="FF0000"/>
                </a:solidFill>
              </a:rPr>
              <a:t>&lt;</a:t>
            </a:r>
            <a:r>
              <a:rPr lang="en-US" altLang="zh-CN" sz="2400" dirty="0" err="1">
                <a:solidFill>
                  <a:srgbClr val="FF0000"/>
                </a:solidFill>
              </a:rPr>
              <a:t>filegroup</a:t>
            </a:r>
            <a:r>
              <a:rPr lang="en-US" altLang="zh-CN" sz="2400" dirty="0">
                <a:solidFill>
                  <a:srgbClr val="FF0000"/>
                </a:solidFill>
              </a:rPr>
              <a:t>&gt;</a:t>
            </a:r>
            <a:r>
              <a:rPr lang="zh-CN" altLang="en-US" sz="2400" dirty="0">
                <a:solidFill>
                  <a:srgbClr val="FF0000"/>
                </a:solidFill>
              </a:rPr>
              <a:t>控制文件组属性。语法格式如下：</a:t>
            </a:r>
          </a:p>
          <a:p>
            <a:r>
              <a:rPr lang="en-US" altLang="zh-CN" sz="2000" b="0" dirty="0"/>
              <a:t>&lt;</a:t>
            </a:r>
            <a:r>
              <a:rPr lang="en-US" altLang="zh-CN" sz="2000" b="0" dirty="0" err="1"/>
              <a:t>filegroup</a:t>
            </a:r>
            <a:r>
              <a:rPr lang="en-US" altLang="zh-CN" sz="2000" b="0" dirty="0"/>
              <a:t>&gt; ::= </a:t>
            </a:r>
          </a:p>
          <a:p>
            <a:r>
              <a:rPr lang="en-US" altLang="zh-CN" sz="2000" b="0" dirty="0"/>
              <a:t>{</a:t>
            </a:r>
          </a:p>
          <a:p>
            <a:r>
              <a:rPr lang="en-US" altLang="zh-CN" sz="2000" b="0" dirty="0"/>
              <a:t>FILEGROUP </a:t>
            </a:r>
            <a:r>
              <a:rPr lang="en-US" altLang="zh-CN" sz="2000" b="0" dirty="0" err="1"/>
              <a:t>filegroup_name</a:t>
            </a:r>
            <a:r>
              <a:rPr lang="en-US" altLang="zh-CN" sz="2000" b="0" dirty="0"/>
              <a:t> [ CONTAINS FILESTREAM ] [ DEFAULT ]</a:t>
            </a:r>
          </a:p>
          <a:p>
            <a:r>
              <a:rPr lang="en-US" altLang="zh-CN" sz="2000" b="0" dirty="0"/>
              <a:t>    &lt;</a:t>
            </a:r>
            <a:r>
              <a:rPr lang="en-US" altLang="zh-CN" sz="2000" b="0" dirty="0" err="1"/>
              <a:t>filespec</a:t>
            </a:r>
            <a:r>
              <a:rPr lang="en-US" altLang="zh-CN" sz="2000" b="0" dirty="0"/>
              <a:t>&gt; [ ,...n ]</a:t>
            </a:r>
          </a:p>
          <a:p>
            <a:r>
              <a:rPr lang="en-US" altLang="zh-CN" sz="2000" b="0" dirty="0"/>
              <a:t>}</a:t>
            </a:r>
          </a:p>
          <a:p>
            <a:endParaRPr lang="zh-CN" altLang="en-US" sz="240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391637958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052736"/>
            <a:ext cx="8229600" cy="4933950"/>
          </a:xfrm>
        </p:spPr>
        <p:txBody>
          <a:bodyPr/>
          <a:lstStyle/>
          <a:p>
            <a:r>
              <a:rPr lang="zh-CN" altLang="zh-CN" sz="2400" dirty="0"/>
              <a:t>【例</a:t>
            </a:r>
            <a:r>
              <a:rPr lang="en-US" altLang="zh-CN" sz="2400" dirty="0"/>
              <a:t>4-1</a:t>
            </a:r>
            <a:r>
              <a:rPr lang="zh-CN" altLang="zh-CN" sz="2400" dirty="0"/>
              <a:t>】创建一个未指定文件的数据库</a:t>
            </a:r>
            <a:r>
              <a:rPr lang="en-US" altLang="zh-CN" sz="2400" dirty="0"/>
              <a:t>mytest1</a:t>
            </a:r>
            <a:r>
              <a:rPr lang="zh-CN" altLang="zh-CN" sz="2400" dirty="0"/>
              <a:t>。</a:t>
            </a:r>
          </a:p>
          <a:p>
            <a:r>
              <a:rPr lang="en-US" altLang="zh-CN" sz="2000" b="0" dirty="0"/>
              <a:t>CREATE DATABASE mytest1</a:t>
            </a:r>
            <a:endParaRPr lang="zh-CN" altLang="zh-CN" sz="2000" b="0" dirty="0"/>
          </a:p>
          <a:p>
            <a:r>
              <a:rPr lang="en-US" altLang="zh-CN" sz="2000" b="0" dirty="0"/>
              <a:t>GO</a:t>
            </a:r>
            <a:endParaRPr lang="zh-CN" altLang="zh-CN" sz="2000" b="0" dirty="0"/>
          </a:p>
          <a:p>
            <a:r>
              <a:rPr lang="en-US" altLang="zh-CN" sz="2000" dirty="0"/>
              <a:t> </a:t>
            </a:r>
            <a:endParaRPr lang="zh-CN" altLang="zh-CN" sz="2000" dirty="0"/>
          </a:p>
          <a:p>
            <a:r>
              <a:rPr lang="zh-CN" altLang="zh-CN" sz="2400" dirty="0"/>
              <a:t>【例</a:t>
            </a:r>
            <a:r>
              <a:rPr lang="en-US" altLang="zh-CN" sz="2400" dirty="0"/>
              <a:t>4-2</a:t>
            </a:r>
            <a:r>
              <a:rPr lang="zh-CN" altLang="zh-CN" sz="2400" dirty="0"/>
              <a:t>】创建一个指定数据文件的数据库</a:t>
            </a:r>
            <a:r>
              <a:rPr lang="en-US" altLang="zh-CN" sz="2400" dirty="0"/>
              <a:t>mytest2</a:t>
            </a:r>
            <a:r>
              <a:rPr lang="zh-CN" altLang="zh-CN" sz="2400" dirty="0"/>
              <a:t>。</a:t>
            </a:r>
          </a:p>
          <a:p>
            <a:r>
              <a:rPr lang="en-US" altLang="zh-CN" sz="2000" b="0" dirty="0"/>
              <a:t>CREATE DATABASE mytest2</a:t>
            </a:r>
            <a:endParaRPr lang="zh-CN" altLang="zh-CN" sz="2000" b="0" dirty="0"/>
          </a:p>
          <a:p>
            <a:r>
              <a:rPr lang="en-US" altLang="zh-CN" sz="2000" b="0" dirty="0"/>
              <a:t>ON </a:t>
            </a:r>
            <a:endParaRPr lang="zh-CN" altLang="zh-CN" sz="2000" b="0" dirty="0"/>
          </a:p>
          <a:p>
            <a:r>
              <a:rPr lang="en-US" altLang="zh-CN" sz="2000" b="0" dirty="0"/>
              <a:t>( NAME = mytest2_dat,</a:t>
            </a:r>
            <a:endParaRPr lang="zh-CN" altLang="zh-CN" sz="2000" b="0" dirty="0"/>
          </a:p>
          <a:p>
            <a:r>
              <a:rPr lang="en-US" altLang="zh-CN" sz="2000" b="0" dirty="0"/>
              <a:t>  FILENAME = 'd:\</a:t>
            </a:r>
            <a:r>
              <a:rPr lang="en-US" altLang="zh-CN" sz="2000" b="0" dirty="0" err="1"/>
              <a:t>mysql</a:t>
            </a:r>
            <a:r>
              <a:rPr lang="en-US" altLang="zh-CN" sz="2000" b="0" dirty="0"/>
              <a:t>\mytest2_dat.mdf'</a:t>
            </a:r>
            <a:endParaRPr lang="zh-CN" altLang="zh-CN" sz="2000" b="0" dirty="0"/>
          </a:p>
          <a:p>
            <a:r>
              <a:rPr lang="en-US" altLang="zh-CN" sz="2000" b="0" dirty="0"/>
              <a:t> )</a:t>
            </a:r>
            <a:endParaRPr lang="zh-CN" altLang="zh-CN" sz="2000" b="0" dirty="0"/>
          </a:p>
          <a:p>
            <a:r>
              <a:rPr lang="en-US" altLang="zh-CN" sz="2000" b="0" dirty="0"/>
              <a:t> </a:t>
            </a:r>
            <a:endParaRPr lang="zh-CN" altLang="zh-CN" sz="2000" b="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137937138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980728"/>
            <a:ext cx="8229600" cy="4933950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400" dirty="0"/>
              <a:t>【</a:t>
            </a:r>
            <a:r>
              <a:rPr lang="zh-CN" altLang="en-US" sz="2400" dirty="0"/>
              <a:t>例</a:t>
            </a:r>
            <a:r>
              <a:rPr lang="en-US" altLang="zh-CN" sz="2400" dirty="0"/>
              <a:t>4-3】</a:t>
            </a:r>
            <a:r>
              <a:rPr lang="zh-CN" altLang="en-US" sz="2400" dirty="0"/>
              <a:t>创建一个指定数据文件的数据库</a:t>
            </a:r>
            <a:r>
              <a:rPr lang="en-US" altLang="zh-CN" sz="2400" dirty="0"/>
              <a:t>mytest3</a:t>
            </a:r>
            <a:r>
              <a:rPr lang="zh-CN" altLang="en-US" sz="2400" dirty="0"/>
              <a:t>。</a:t>
            </a:r>
          </a:p>
          <a:p>
            <a:pPr marL="0" indent="0">
              <a:buNone/>
            </a:pPr>
            <a:r>
              <a:rPr lang="en-US" altLang="zh-CN" sz="2000" b="0" dirty="0"/>
              <a:t>CREATE DATABASE mytest3</a:t>
            </a:r>
          </a:p>
          <a:p>
            <a:pPr marL="0" indent="0">
              <a:buNone/>
            </a:pPr>
            <a:r>
              <a:rPr lang="en-US" altLang="zh-CN" sz="2000" b="0" dirty="0"/>
              <a:t>ON </a:t>
            </a:r>
          </a:p>
          <a:p>
            <a:pPr marL="0" indent="0">
              <a:buNone/>
            </a:pPr>
            <a:r>
              <a:rPr lang="en-US" altLang="zh-CN" sz="2000" b="0" dirty="0"/>
              <a:t>( NAME = mytest3_dat,</a:t>
            </a:r>
          </a:p>
          <a:p>
            <a:pPr marL="0" indent="0">
              <a:buNone/>
            </a:pPr>
            <a:r>
              <a:rPr lang="en-US" altLang="zh-CN" sz="2000" b="0" dirty="0"/>
              <a:t>  FILENAME = 'd:\</a:t>
            </a:r>
            <a:r>
              <a:rPr lang="en-US" altLang="zh-CN" sz="2000" b="0" dirty="0" err="1"/>
              <a:t>mysql</a:t>
            </a:r>
            <a:r>
              <a:rPr lang="en-US" altLang="zh-CN" sz="2000" b="0" dirty="0"/>
              <a:t>\mytest3_dat.mdf',</a:t>
            </a:r>
          </a:p>
          <a:p>
            <a:pPr marL="0" indent="0">
              <a:buNone/>
            </a:pPr>
            <a:r>
              <a:rPr lang="en-US" altLang="zh-CN" sz="2000" b="0" dirty="0"/>
              <a:t>  SIZE=5,</a:t>
            </a:r>
          </a:p>
          <a:p>
            <a:pPr marL="0" indent="0">
              <a:buNone/>
            </a:pPr>
            <a:r>
              <a:rPr lang="en-US" altLang="zh-CN" sz="2000" b="0" dirty="0"/>
              <a:t>  MAXSIZE=50,</a:t>
            </a:r>
          </a:p>
          <a:p>
            <a:pPr marL="0" indent="0">
              <a:buNone/>
            </a:pPr>
            <a:r>
              <a:rPr lang="en-US" altLang="zh-CN" sz="2000" b="0" dirty="0"/>
              <a:t>  FILEGROWTH=10MB</a:t>
            </a:r>
          </a:p>
          <a:p>
            <a:pPr marL="0" indent="0">
              <a:buNone/>
            </a:pPr>
            <a:r>
              <a:rPr lang="en-US" altLang="zh-CN" sz="2000" b="0" dirty="0"/>
              <a:t> )</a:t>
            </a:r>
          </a:p>
          <a:p>
            <a:pPr marL="0" indent="0">
              <a:buNone/>
            </a:pPr>
            <a:r>
              <a:rPr lang="en-US" altLang="zh-CN" sz="2000" b="0" dirty="0"/>
              <a:t> </a:t>
            </a:r>
          </a:p>
          <a:p>
            <a:pPr marL="0" indent="0">
              <a:buNone/>
            </a:pPr>
            <a:endParaRPr lang="zh-CN" altLang="en-US" sz="200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16035708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目  录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zh-CN" altLang="en-US" dirty="0" smtClean="0"/>
              <a:t>武汉工程科技学院</a:t>
            </a:r>
            <a:endParaRPr lang="en-US" altLang="zh-CN" dirty="0"/>
          </a:p>
        </p:txBody>
      </p:sp>
      <p:sp>
        <p:nvSpPr>
          <p:cNvPr id="25" name="内容占位符 2"/>
          <p:cNvSpPr>
            <a:spLocks noGrp="1"/>
          </p:cNvSpPr>
          <p:nvPr>
            <p:ph idx="1"/>
          </p:nvPr>
        </p:nvSpPr>
        <p:spPr>
          <a:xfrm>
            <a:off x="755576" y="1000108"/>
            <a:ext cx="7848872" cy="4517124"/>
          </a:xfrm>
        </p:spPr>
        <p:txBody>
          <a:bodyPr/>
          <a:lstStyle/>
          <a:p>
            <a:pPr>
              <a:lnSpc>
                <a:spcPct val="150000"/>
              </a:lnSpc>
              <a:buFont typeface="Wingdings" pitchFamily="2" charset="2"/>
              <a:buChar char="n"/>
            </a:pPr>
            <a:r>
              <a:rPr lang="en-US" altLang="zh-CN" sz="2400" dirty="0" smtClean="0"/>
              <a:t>4.1 </a:t>
            </a:r>
            <a:r>
              <a:rPr lang="zh-CN" altLang="zh-CN" sz="2400" dirty="0"/>
              <a:t>设计</a:t>
            </a:r>
            <a:r>
              <a:rPr lang="zh-CN" altLang="zh-CN" sz="2400" dirty="0" smtClean="0"/>
              <a:t>数据库</a:t>
            </a:r>
            <a:endParaRPr lang="en-US" altLang="zh-CN" sz="2400" dirty="0" smtClean="0"/>
          </a:p>
          <a:p>
            <a:pPr>
              <a:lnSpc>
                <a:spcPct val="150000"/>
              </a:lnSpc>
              <a:buFont typeface="Wingdings" pitchFamily="2" charset="2"/>
              <a:buChar char="n"/>
            </a:pPr>
            <a:r>
              <a:rPr lang="en-US" altLang="zh-CN" sz="2400" dirty="0"/>
              <a:t>4.2  SQL Server</a:t>
            </a:r>
            <a:r>
              <a:rPr lang="zh-CN" altLang="zh-CN" sz="2400" dirty="0"/>
              <a:t>数据库</a:t>
            </a:r>
            <a:r>
              <a:rPr lang="zh-CN" altLang="zh-CN" sz="2400" dirty="0" smtClean="0"/>
              <a:t>概述</a:t>
            </a:r>
            <a:endParaRPr lang="en-US" altLang="zh-CN" sz="2400" dirty="0" smtClean="0"/>
          </a:p>
          <a:p>
            <a:pPr>
              <a:lnSpc>
                <a:spcPct val="150000"/>
              </a:lnSpc>
              <a:buFont typeface="Wingdings" pitchFamily="2" charset="2"/>
              <a:buChar char="n"/>
            </a:pPr>
            <a:r>
              <a:rPr lang="en-US" altLang="zh-CN" sz="2400" dirty="0"/>
              <a:t>4.3  </a:t>
            </a:r>
            <a:r>
              <a:rPr lang="zh-CN" altLang="zh-CN" sz="2400" dirty="0"/>
              <a:t>创建</a:t>
            </a:r>
            <a:r>
              <a:rPr lang="zh-CN" altLang="zh-CN" sz="2400" dirty="0" smtClean="0"/>
              <a:t>数据库</a:t>
            </a:r>
            <a:endParaRPr lang="en-US" altLang="zh-CN" sz="2400" dirty="0" smtClean="0"/>
          </a:p>
          <a:p>
            <a:pPr>
              <a:lnSpc>
                <a:spcPct val="150000"/>
              </a:lnSpc>
              <a:buFont typeface="Wingdings" pitchFamily="2" charset="2"/>
              <a:buChar char="n"/>
            </a:pPr>
            <a:r>
              <a:rPr lang="en-US" altLang="zh-CN" sz="2400" dirty="0"/>
              <a:t>4.4 </a:t>
            </a:r>
            <a:r>
              <a:rPr lang="en-US" altLang="zh-CN" sz="2400" dirty="0" smtClean="0"/>
              <a:t> </a:t>
            </a:r>
            <a:r>
              <a:rPr lang="zh-CN" altLang="zh-CN" sz="2400" dirty="0" smtClean="0"/>
              <a:t>修改数据库</a:t>
            </a:r>
            <a:endParaRPr lang="en-US" altLang="zh-CN" sz="2400" dirty="0" smtClean="0"/>
          </a:p>
          <a:p>
            <a:pPr>
              <a:lnSpc>
                <a:spcPct val="150000"/>
              </a:lnSpc>
              <a:buFont typeface="Wingdings" pitchFamily="2" charset="2"/>
              <a:buChar char="n"/>
            </a:pPr>
            <a:r>
              <a:rPr lang="en-US" altLang="zh-CN" sz="2400" dirty="0"/>
              <a:t>4.5 </a:t>
            </a:r>
            <a:r>
              <a:rPr lang="en-US" altLang="zh-CN" sz="2400" dirty="0" smtClean="0"/>
              <a:t> </a:t>
            </a:r>
            <a:r>
              <a:rPr lang="zh-CN" altLang="zh-CN" sz="2400" dirty="0" smtClean="0"/>
              <a:t>删除数据库</a:t>
            </a:r>
            <a:endParaRPr lang="en-US" altLang="zh-CN" sz="2400" dirty="0" smtClean="0"/>
          </a:p>
          <a:p>
            <a:pPr>
              <a:lnSpc>
                <a:spcPct val="150000"/>
              </a:lnSpc>
              <a:buFont typeface="Wingdings" pitchFamily="2" charset="2"/>
              <a:buChar char="n"/>
            </a:pPr>
            <a:r>
              <a:rPr lang="en-US" altLang="zh-CN" sz="2400" dirty="0"/>
              <a:t>4.6</a:t>
            </a:r>
            <a:r>
              <a:rPr lang="zh-CN" altLang="zh-CN" sz="2400" dirty="0"/>
              <a:t>查看数据库</a:t>
            </a:r>
            <a:r>
              <a:rPr lang="zh-CN" altLang="zh-CN" sz="2400" dirty="0" smtClean="0"/>
              <a:t>信息</a:t>
            </a:r>
            <a:endParaRPr lang="en-US" altLang="zh-CN" sz="2400" dirty="0" smtClean="0"/>
          </a:p>
          <a:p>
            <a:pPr>
              <a:lnSpc>
                <a:spcPct val="150000"/>
              </a:lnSpc>
              <a:buFont typeface="Wingdings" pitchFamily="2" charset="2"/>
              <a:buChar char="n"/>
            </a:pPr>
            <a:r>
              <a:rPr lang="en-US" altLang="zh-CN" sz="2400" dirty="0"/>
              <a:t>4.7 </a:t>
            </a:r>
            <a:r>
              <a:rPr lang="zh-CN" altLang="zh-CN" sz="2400" dirty="0"/>
              <a:t>收缩</a:t>
            </a:r>
            <a:r>
              <a:rPr lang="zh-CN" altLang="zh-CN" sz="2400" dirty="0" smtClean="0"/>
              <a:t>数据库</a:t>
            </a:r>
            <a:endParaRPr lang="en-US" altLang="zh-CN" sz="2400" dirty="0" smtClean="0"/>
          </a:p>
          <a:p>
            <a:pPr>
              <a:lnSpc>
                <a:spcPct val="150000"/>
              </a:lnSpc>
              <a:buFont typeface="Wingdings" pitchFamily="2" charset="2"/>
              <a:buChar char="n"/>
            </a:pPr>
            <a:r>
              <a:rPr lang="en-US" altLang="zh-CN" sz="2400" dirty="0"/>
              <a:t>4.8 </a:t>
            </a:r>
            <a:r>
              <a:rPr lang="zh-CN" altLang="zh-CN" sz="2400" dirty="0"/>
              <a:t>数据库快照</a:t>
            </a:r>
            <a:endParaRPr lang="en-US" altLang="zh-CN" sz="2400" dirty="0" smtClean="0"/>
          </a:p>
          <a:p>
            <a:pPr marL="0" indent="0">
              <a:buNone/>
            </a:pPr>
            <a:endParaRPr lang="zh-CN" altLang="en-US" sz="2400" dirty="0" smtClean="0"/>
          </a:p>
          <a:p>
            <a:pPr marL="0" indent="0">
              <a:buNone/>
            </a:pP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300745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052736"/>
            <a:ext cx="8229600" cy="4933950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400" dirty="0"/>
              <a:t>【</a:t>
            </a:r>
            <a:r>
              <a:rPr lang="zh-CN" altLang="en-US" sz="2400" dirty="0"/>
              <a:t>例</a:t>
            </a:r>
            <a:r>
              <a:rPr lang="en-US" altLang="zh-CN" sz="2400" dirty="0"/>
              <a:t>4-4】</a:t>
            </a:r>
            <a:r>
              <a:rPr lang="zh-CN" altLang="en-US" sz="2400" dirty="0"/>
              <a:t>创建一个指定数据文件和日志文件的数据库</a:t>
            </a:r>
            <a:r>
              <a:rPr lang="en-US" altLang="zh-CN" sz="2400" dirty="0"/>
              <a:t>mytest4</a:t>
            </a:r>
            <a:r>
              <a:rPr lang="zh-CN" altLang="en-US" sz="2400" dirty="0"/>
              <a:t>。</a:t>
            </a:r>
          </a:p>
          <a:p>
            <a:pPr marL="0" indent="0">
              <a:buNone/>
            </a:pPr>
            <a:r>
              <a:rPr lang="en-US" altLang="zh-CN" sz="2000" b="0" dirty="0"/>
              <a:t>CREATE DATABASE mytest4</a:t>
            </a:r>
          </a:p>
          <a:p>
            <a:pPr marL="0" indent="0">
              <a:buNone/>
            </a:pPr>
            <a:r>
              <a:rPr lang="en-US" altLang="zh-CN" sz="2000" b="0" dirty="0"/>
              <a:t>ON </a:t>
            </a:r>
          </a:p>
          <a:p>
            <a:pPr marL="0" indent="0">
              <a:buNone/>
            </a:pPr>
            <a:r>
              <a:rPr lang="en-US" altLang="zh-CN" sz="2000" b="0" dirty="0"/>
              <a:t>( NAME = mytest4_dat,</a:t>
            </a:r>
          </a:p>
          <a:p>
            <a:pPr marL="0" indent="0">
              <a:buNone/>
            </a:pPr>
            <a:r>
              <a:rPr lang="en-US" altLang="zh-CN" sz="2000" b="0" dirty="0"/>
              <a:t>    FILENAME = 'd:\</a:t>
            </a:r>
            <a:r>
              <a:rPr lang="en-US" altLang="zh-CN" sz="2000" b="0" dirty="0" err="1"/>
              <a:t>mysql</a:t>
            </a:r>
            <a:r>
              <a:rPr lang="en-US" altLang="zh-CN" sz="2000" b="0" dirty="0"/>
              <a:t>\mytest4_dat.mdf',</a:t>
            </a:r>
          </a:p>
          <a:p>
            <a:pPr marL="0" indent="0">
              <a:buNone/>
            </a:pPr>
            <a:r>
              <a:rPr lang="en-US" altLang="zh-CN" sz="2000" b="0" dirty="0"/>
              <a:t>    SIZE = 10,</a:t>
            </a:r>
          </a:p>
          <a:p>
            <a:pPr marL="0" indent="0">
              <a:buNone/>
            </a:pPr>
            <a:r>
              <a:rPr lang="en-US" altLang="zh-CN" sz="2000" b="0" dirty="0"/>
              <a:t>    MAXSIZE = 50,</a:t>
            </a:r>
          </a:p>
          <a:p>
            <a:pPr marL="0" indent="0">
              <a:buNone/>
            </a:pPr>
            <a:r>
              <a:rPr lang="en-US" altLang="zh-CN" sz="2000" b="0" dirty="0"/>
              <a:t>    FILEGROWTH = 5 )</a:t>
            </a:r>
          </a:p>
          <a:p>
            <a:pPr marL="0" indent="0">
              <a:buNone/>
            </a:pPr>
            <a:r>
              <a:rPr lang="en-US" altLang="zh-CN" sz="2000" b="0" dirty="0"/>
              <a:t>LOG ON</a:t>
            </a:r>
          </a:p>
          <a:p>
            <a:pPr marL="0" indent="0">
              <a:buNone/>
            </a:pPr>
            <a:r>
              <a:rPr lang="en-US" altLang="zh-CN" sz="2000" b="0" dirty="0"/>
              <a:t>( NAME = mytest4_log,</a:t>
            </a:r>
          </a:p>
          <a:p>
            <a:pPr marL="0" indent="0">
              <a:buNone/>
            </a:pPr>
            <a:r>
              <a:rPr lang="en-US" altLang="zh-CN" sz="2000" b="0" dirty="0"/>
              <a:t>    FILENAME = 'd:\</a:t>
            </a:r>
            <a:r>
              <a:rPr lang="en-US" altLang="zh-CN" sz="2000" b="0" dirty="0" err="1"/>
              <a:t>mysql</a:t>
            </a:r>
            <a:r>
              <a:rPr lang="en-US" altLang="zh-CN" sz="2000" b="0" dirty="0"/>
              <a:t>\mytest4_log.ldf',</a:t>
            </a:r>
          </a:p>
          <a:p>
            <a:pPr marL="0" indent="0">
              <a:buNone/>
            </a:pPr>
            <a:r>
              <a:rPr lang="en-US" altLang="zh-CN" sz="2000" b="0" dirty="0"/>
              <a:t>    SIZE = 5MB,</a:t>
            </a:r>
          </a:p>
          <a:p>
            <a:pPr marL="0" indent="0">
              <a:buNone/>
            </a:pPr>
            <a:r>
              <a:rPr lang="en-US" altLang="zh-CN" sz="2000" b="0" dirty="0"/>
              <a:t>    MAXSIZE = 25MB,</a:t>
            </a:r>
          </a:p>
          <a:p>
            <a:pPr marL="0" indent="0">
              <a:buNone/>
            </a:pPr>
            <a:r>
              <a:rPr lang="en-US" altLang="zh-CN" sz="2000" b="0" dirty="0"/>
              <a:t>FILEGROWTH = 10% )</a:t>
            </a:r>
          </a:p>
          <a:p>
            <a:pPr marL="0" indent="0">
              <a:buNone/>
            </a:pPr>
            <a:endParaRPr lang="en-US" altLang="zh-CN" sz="2000" dirty="0"/>
          </a:p>
          <a:p>
            <a:pPr marL="0" indent="0">
              <a:buNone/>
            </a:pPr>
            <a:endParaRPr lang="zh-CN" altLang="en-US" sz="200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364951880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课堂练习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980728"/>
            <a:ext cx="8229600" cy="4933950"/>
          </a:xfrm>
        </p:spPr>
        <p:txBody>
          <a:bodyPr/>
          <a:lstStyle/>
          <a:p>
            <a:pPr marL="0" indent="0">
              <a:buNone/>
            </a:pPr>
            <a:r>
              <a:rPr lang="zh-CN" altLang="zh-CN" sz="2400" dirty="0" smtClean="0">
                <a:solidFill>
                  <a:srgbClr val="0000FF"/>
                </a:solidFill>
              </a:rPr>
              <a:t>【</a:t>
            </a:r>
            <a:r>
              <a:rPr lang="zh-CN" altLang="zh-CN" sz="2400" dirty="0">
                <a:solidFill>
                  <a:srgbClr val="0000FF"/>
                </a:solidFill>
              </a:rPr>
              <a:t>例</a:t>
            </a:r>
            <a:r>
              <a:rPr lang="en-US" altLang="zh-CN" sz="2400" dirty="0">
                <a:solidFill>
                  <a:srgbClr val="0000FF"/>
                </a:solidFill>
              </a:rPr>
              <a:t>4-7</a:t>
            </a:r>
            <a:r>
              <a:rPr lang="zh-CN" altLang="zh-CN" sz="2400" dirty="0">
                <a:solidFill>
                  <a:srgbClr val="0000FF"/>
                </a:solidFill>
              </a:rPr>
              <a:t>】创建一个学生选课数据库</a:t>
            </a:r>
            <a:r>
              <a:rPr lang="en-US" altLang="zh-CN" sz="2400" dirty="0">
                <a:solidFill>
                  <a:srgbClr val="0000FF"/>
                </a:solidFill>
              </a:rPr>
              <a:t>Student1</a:t>
            </a:r>
            <a:r>
              <a:rPr lang="zh-CN" altLang="zh-CN" sz="2400" dirty="0" smtClean="0">
                <a:solidFill>
                  <a:srgbClr val="0000FF"/>
                </a:solidFill>
              </a:rPr>
              <a:t>。</a:t>
            </a:r>
            <a:endParaRPr lang="en-US" altLang="zh-CN" sz="2400" dirty="0" smtClean="0">
              <a:solidFill>
                <a:srgbClr val="0000FF"/>
              </a:solidFill>
            </a:endParaRPr>
          </a:p>
          <a:p>
            <a:pPr marL="0" indent="0">
              <a:buNone/>
            </a:pPr>
            <a:r>
              <a:rPr lang="zh-CN" altLang="zh-CN" sz="2400" dirty="0" smtClean="0"/>
              <a:t>要求</a:t>
            </a:r>
            <a:r>
              <a:rPr lang="zh-CN" altLang="zh-CN" sz="2400" dirty="0"/>
              <a:t>：</a:t>
            </a:r>
          </a:p>
          <a:p>
            <a:pPr marL="0" lvl="0" indent="0">
              <a:buNone/>
            </a:pPr>
            <a:r>
              <a:rPr lang="zh-CN" altLang="zh-CN" sz="2400" dirty="0"/>
              <a:t>主文件组包括文件</a:t>
            </a:r>
            <a:r>
              <a:rPr lang="en-US" altLang="zh-CN" sz="2400" dirty="0"/>
              <a:t>Student­­_dat1,</a:t>
            </a:r>
            <a:r>
              <a:rPr lang="zh-CN" altLang="zh-CN" sz="2400" dirty="0"/>
              <a:t>文件大小为</a:t>
            </a:r>
            <a:r>
              <a:rPr lang="en-US" altLang="zh-CN" sz="2400" dirty="0"/>
              <a:t> 10MB</a:t>
            </a:r>
            <a:r>
              <a:rPr lang="zh-CN" altLang="zh-CN" sz="2400" dirty="0"/>
              <a:t>，最大为</a:t>
            </a:r>
            <a:r>
              <a:rPr lang="en-US" altLang="zh-CN" sz="2400" dirty="0"/>
              <a:t>50MB</a:t>
            </a:r>
            <a:r>
              <a:rPr lang="zh-CN" altLang="zh-CN" sz="2400" dirty="0"/>
              <a:t>，数据库自动增长，增长方式是按</a:t>
            </a:r>
            <a:r>
              <a:rPr lang="en-US" altLang="zh-CN" sz="2400" dirty="0"/>
              <a:t>5</a:t>
            </a:r>
            <a:r>
              <a:rPr lang="zh-CN" altLang="zh-CN" sz="2400" dirty="0"/>
              <a:t>％比例增长。</a:t>
            </a:r>
          </a:p>
          <a:p>
            <a:pPr marL="0" lvl="0" indent="0">
              <a:buNone/>
            </a:pPr>
            <a:r>
              <a:rPr lang="zh-CN" altLang="zh-CN" sz="2400" dirty="0"/>
              <a:t>有</a:t>
            </a:r>
            <a:r>
              <a:rPr lang="en-US" altLang="zh-CN" sz="2400" dirty="0"/>
              <a:t>1</a:t>
            </a:r>
            <a:r>
              <a:rPr lang="zh-CN" altLang="zh-CN" sz="2400" dirty="0"/>
              <a:t>个文件组名为</a:t>
            </a:r>
            <a:r>
              <a:rPr lang="en-US" altLang="zh-CN" sz="2400" dirty="0"/>
              <a:t>Student­­Group1</a:t>
            </a:r>
            <a:r>
              <a:rPr lang="zh-CN" altLang="zh-CN" sz="2400" dirty="0"/>
              <a:t>，包括文件</a:t>
            </a:r>
            <a:r>
              <a:rPr lang="en-US" altLang="zh-CN" sz="2400" dirty="0"/>
              <a:t>Student­­_dat2</a:t>
            </a:r>
            <a:r>
              <a:rPr lang="zh-CN" altLang="zh-CN" sz="2400" dirty="0"/>
              <a:t>，文件初始大小为</a:t>
            </a:r>
            <a:r>
              <a:rPr lang="en-US" altLang="zh-CN" sz="2400" dirty="0"/>
              <a:t>10MB,</a:t>
            </a:r>
            <a:r>
              <a:rPr lang="zh-CN" altLang="zh-CN" sz="2400" dirty="0"/>
              <a:t>最大大小不受限制，增长方式是按</a:t>
            </a:r>
            <a:r>
              <a:rPr lang="en-US" altLang="zh-CN" sz="2400" dirty="0"/>
              <a:t>5</a:t>
            </a:r>
            <a:r>
              <a:rPr lang="zh-CN" altLang="zh-CN" sz="2400" dirty="0"/>
              <a:t>％比例增长。</a:t>
            </a:r>
          </a:p>
          <a:p>
            <a:pPr marL="0" lvl="0" indent="0">
              <a:buNone/>
            </a:pPr>
            <a:r>
              <a:rPr lang="zh-CN" altLang="zh-CN" sz="2400" dirty="0"/>
              <a:t>日志文件初始为</a:t>
            </a:r>
            <a:r>
              <a:rPr lang="en-US" altLang="zh-CN" sz="2400" dirty="0"/>
              <a:t>5MB</a:t>
            </a:r>
            <a:r>
              <a:rPr lang="zh-CN" altLang="zh-CN" sz="2400" dirty="0"/>
              <a:t>，最大可增长到</a:t>
            </a:r>
            <a:r>
              <a:rPr lang="en-US" altLang="zh-CN" sz="2400" dirty="0"/>
              <a:t>10MB</a:t>
            </a:r>
            <a:r>
              <a:rPr lang="zh-CN" altLang="zh-CN" sz="2400" dirty="0"/>
              <a:t>，按</a:t>
            </a:r>
            <a:r>
              <a:rPr lang="en-US" altLang="zh-CN" sz="2400" dirty="0"/>
              <a:t>1MB</a:t>
            </a:r>
            <a:r>
              <a:rPr lang="zh-CN" altLang="zh-CN" sz="2400" dirty="0"/>
              <a:t>增长，日志文件的逻辑文件名为“</a:t>
            </a:r>
            <a:r>
              <a:rPr lang="en-US" altLang="zh-CN" sz="2400" dirty="0" err="1"/>
              <a:t>student_log</a:t>
            </a:r>
            <a:r>
              <a:rPr lang="zh-CN" altLang="zh-CN" sz="2400" dirty="0"/>
              <a:t>”。</a:t>
            </a:r>
          </a:p>
          <a:p>
            <a:endParaRPr lang="zh-CN" altLang="en-US" sz="240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217576547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0" dirty="0"/>
              <a:t>4.4 </a:t>
            </a:r>
            <a:r>
              <a:rPr lang="zh-CN" altLang="zh-CN" b="0" dirty="0"/>
              <a:t>修改数据库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908720"/>
            <a:ext cx="8568952" cy="4933950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400" dirty="0"/>
              <a:t>Transact-SQL</a:t>
            </a:r>
            <a:r>
              <a:rPr lang="zh-CN" altLang="zh-CN" sz="2400" dirty="0"/>
              <a:t>中修改数据库的语句为</a:t>
            </a:r>
            <a:r>
              <a:rPr lang="en-US" altLang="zh-CN" sz="2400" dirty="0">
                <a:solidFill>
                  <a:srgbClr val="FF0000"/>
                </a:solidFill>
              </a:rPr>
              <a:t>ALTER  DATABASE</a:t>
            </a:r>
            <a:r>
              <a:rPr lang="en-US" altLang="zh-CN" sz="2400" dirty="0"/>
              <a:t> </a:t>
            </a:r>
            <a:r>
              <a:rPr lang="zh-CN" altLang="zh-CN" sz="2400" dirty="0"/>
              <a:t>语句，其完整的语法格式如下：</a:t>
            </a:r>
          </a:p>
          <a:p>
            <a:pPr marL="0" indent="0">
              <a:buNone/>
            </a:pPr>
            <a:r>
              <a:rPr lang="en-US" altLang="zh-CN" sz="2000" b="0" dirty="0"/>
              <a:t>ALTER DATABASE </a:t>
            </a:r>
            <a:r>
              <a:rPr lang="en-US" altLang="zh-CN" sz="2000" b="0" dirty="0" err="1"/>
              <a:t>database_name</a:t>
            </a:r>
            <a:endParaRPr lang="zh-CN" altLang="zh-CN" sz="2000" b="0" dirty="0"/>
          </a:p>
          <a:p>
            <a:pPr marL="0" indent="0">
              <a:buNone/>
            </a:pPr>
            <a:r>
              <a:rPr lang="en-US" altLang="zh-CN" sz="2000" b="0" dirty="0"/>
              <a:t>{</a:t>
            </a:r>
            <a:endParaRPr lang="zh-CN" altLang="zh-CN" sz="2000" b="0" dirty="0"/>
          </a:p>
          <a:p>
            <a:pPr marL="0" indent="0">
              <a:buNone/>
            </a:pPr>
            <a:r>
              <a:rPr lang="en-US" altLang="zh-CN" sz="2000" b="0" dirty="0"/>
              <a:t>   ADD FILE &lt;</a:t>
            </a:r>
            <a:r>
              <a:rPr lang="en-US" altLang="zh-CN" sz="2000" b="0" dirty="0" err="1"/>
              <a:t>filespec</a:t>
            </a:r>
            <a:r>
              <a:rPr lang="en-US" altLang="zh-CN" sz="2000" b="0" dirty="0"/>
              <a:t>&gt; [,...n] [TO FILEGROUP </a:t>
            </a:r>
            <a:r>
              <a:rPr lang="en-US" altLang="zh-CN" sz="2000" b="0" dirty="0" err="1"/>
              <a:t>filegroup_name</a:t>
            </a:r>
            <a:r>
              <a:rPr lang="en-US" altLang="zh-CN" sz="2000" b="0" dirty="0"/>
              <a:t>]</a:t>
            </a:r>
            <a:endParaRPr lang="zh-CN" altLang="zh-CN" sz="2000" b="0" dirty="0"/>
          </a:p>
          <a:p>
            <a:pPr marL="0" indent="0">
              <a:buNone/>
            </a:pPr>
            <a:r>
              <a:rPr lang="en-US" altLang="zh-CN" sz="2000" b="0" dirty="0"/>
              <a:t>  |REMOVE FILE </a:t>
            </a:r>
            <a:r>
              <a:rPr lang="en-US" altLang="zh-CN" sz="2000" b="0" dirty="0" err="1"/>
              <a:t>logical_file_name</a:t>
            </a:r>
            <a:endParaRPr lang="zh-CN" altLang="zh-CN" sz="2000" b="0" dirty="0"/>
          </a:p>
          <a:p>
            <a:pPr marL="0" indent="0">
              <a:buNone/>
            </a:pPr>
            <a:r>
              <a:rPr lang="en-US" altLang="zh-CN" sz="2000" b="0" dirty="0"/>
              <a:t>  |MODIFY FILE &lt;</a:t>
            </a:r>
            <a:r>
              <a:rPr lang="en-US" altLang="zh-CN" sz="2000" b="0" dirty="0" err="1"/>
              <a:t>filespec</a:t>
            </a:r>
            <a:r>
              <a:rPr lang="en-US" altLang="zh-CN" sz="2000" b="0" dirty="0"/>
              <a:t>&gt;</a:t>
            </a:r>
            <a:endParaRPr lang="zh-CN" altLang="zh-CN" sz="2000" b="0" dirty="0"/>
          </a:p>
          <a:p>
            <a:pPr marL="0" indent="0">
              <a:buNone/>
            </a:pPr>
            <a:r>
              <a:rPr lang="en-US" altLang="zh-CN" sz="2000" b="0" dirty="0"/>
              <a:t>  |ADD LOG FILE &lt;</a:t>
            </a:r>
            <a:r>
              <a:rPr lang="en-US" altLang="zh-CN" sz="2000" b="0" dirty="0" err="1"/>
              <a:t>filespec</a:t>
            </a:r>
            <a:r>
              <a:rPr lang="en-US" altLang="zh-CN" sz="2000" b="0" dirty="0"/>
              <a:t>&gt; [,...n]</a:t>
            </a:r>
            <a:endParaRPr lang="zh-CN" altLang="zh-CN" sz="2000" b="0" dirty="0"/>
          </a:p>
          <a:p>
            <a:pPr marL="0" indent="0">
              <a:buNone/>
            </a:pPr>
            <a:r>
              <a:rPr lang="en-US" altLang="zh-CN" sz="2000" b="0" dirty="0"/>
              <a:t>  |ADD FILEGROUP </a:t>
            </a:r>
            <a:r>
              <a:rPr lang="en-US" altLang="zh-CN" sz="2000" b="0" dirty="0" err="1"/>
              <a:t>filegroup_name</a:t>
            </a:r>
            <a:r>
              <a:rPr lang="en-US" altLang="zh-CN" sz="2000" b="0" dirty="0"/>
              <a:t> </a:t>
            </a:r>
            <a:endParaRPr lang="zh-CN" altLang="zh-CN" sz="2000" b="0" dirty="0"/>
          </a:p>
          <a:p>
            <a:pPr marL="0" indent="0">
              <a:buNone/>
            </a:pPr>
            <a:r>
              <a:rPr lang="en-US" altLang="zh-CN" sz="2000" b="0" dirty="0"/>
              <a:t>  |REMOVE FILEGROUP </a:t>
            </a:r>
            <a:r>
              <a:rPr lang="en-US" altLang="zh-CN" sz="2000" b="0" dirty="0" err="1"/>
              <a:t>filegroup_name</a:t>
            </a:r>
            <a:r>
              <a:rPr lang="en-US" altLang="zh-CN" sz="2000" b="0" dirty="0"/>
              <a:t> </a:t>
            </a:r>
            <a:endParaRPr lang="zh-CN" altLang="zh-CN" sz="2000" b="0" dirty="0"/>
          </a:p>
          <a:p>
            <a:pPr marL="0" indent="0">
              <a:buNone/>
            </a:pPr>
            <a:r>
              <a:rPr lang="en-US" altLang="zh-CN" sz="2000" b="0" dirty="0"/>
              <a:t>  |MODIFY FILEGROUP </a:t>
            </a:r>
            <a:r>
              <a:rPr lang="en-US" altLang="zh-CN" sz="2000" b="0" dirty="0" err="1"/>
              <a:t>filegroup_name</a:t>
            </a:r>
            <a:endParaRPr lang="zh-CN" altLang="zh-CN" sz="2000" b="0" dirty="0"/>
          </a:p>
          <a:p>
            <a:pPr marL="0" indent="0">
              <a:buNone/>
            </a:pPr>
            <a:r>
              <a:rPr lang="en-US" altLang="zh-CN" sz="2000" b="0" dirty="0"/>
              <a:t>      {</a:t>
            </a:r>
            <a:r>
              <a:rPr lang="en-US" altLang="zh-CN" sz="2000" b="0" dirty="0" err="1"/>
              <a:t>filegroup_property|NAME</a:t>
            </a:r>
            <a:r>
              <a:rPr lang="en-US" altLang="zh-CN" sz="2000" b="0" dirty="0"/>
              <a:t>=</a:t>
            </a:r>
            <a:r>
              <a:rPr lang="en-US" altLang="zh-CN" sz="2000" b="0" dirty="0" err="1"/>
              <a:t>new_filegroup_name</a:t>
            </a:r>
            <a:r>
              <a:rPr lang="en-US" altLang="zh-CN" sz="2000" b="0" dirty="0"/>
              <a:t>}</a:t>
            </a:r>
            <a:endParaRPr lang="zh-CN" altLang="zh-CN" sz="2000" b="0" dirty="0"/>
          </a:p>
          <a:p>
            <a:pPr marL="0" indent="0">
              <a:buNone/>
            </a:pPr>
            <a:r>
              <a:rPr lang="en-US" altLang="zh-CN" sz="2000" b="0" dirty="0"/>
              <a:t>  |MODIFY NAME=</a:t>
            </a:r>
            <a:r>
              <a:rPr lang="en-US" altLang="zh-CN" sz="2000" b="0" dirty="0" err="1"/>
              <a:t>new_dbname</a:t>
            </a:r>
            <a:endParaRPr lang="zh-CN" altLang="zh-CN" sz="2000" b="0" dirty="0"/>
          </a:p>
          <a:p>
            <a:pPr marL="0" indent="0">
              <a:buNone/>
            </a:pPr>
            <a:r>
              <a:rPr lang="en-US" altLang="zh-CN" sz="2000" b="0" dirty="0"/>
              <a:t>  |SET &lt;</a:t>
            </a:r>
            <a:r>
              <a:rPr lang="en-US" altLang="zh-CN" sz="2000" b="0" dirty="0" err="1"/>
              <a:t>optionspec</a:t>
            </a:r>
            <a:r>
              <a:rPr lang="en-US" altLang="zh-CN" sz="2000" b="0" dirty="0"/>
              <a:t>&gt; [,...n]</a:t>
            </a:r>
            <a:endParaRPr lang="zh-CN" altLang="zh-CN" sz="2000" b="0" dirty="0"/>
          </a:p>
          <a:p>
            <a:pPr marL="0" indent="0">
              <a:buNone/>
            </a:pPr>
            <a:r>
              <a:rPr lang="en-US" altLang="zh-CN" sz="2000" b="0" dirty="0"/>
              <a:t>}</a:t>
            </a:r>
            <a:endParaRPr lang="zh-CN" altLang="zh-CN" sz="2000" b="0" dirty="0"/>
          </a:p>
          <a:p>
            <a:pPr marL="0" indent="0">
              <a:buNone/>
            </a:pPr>
            <a:endParaRPr lang="zh-CN" altLang="en-US" sz="200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20703051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836712"/>
            <a:ext cx="8229600" cy="4933950"/>
          </a:xfrm>
        </p:spPr>
        <p:txBody>
          <a:bodyPr/>
          <a:lstStyle/>
          <a:p>
            <a:pPr marL="0" indent="0">
              <a:buNone/>
            </a:pPr>
            <a:r>
              <a:rPr lang="zh-CN" altLang="zh-CN" sz="2400" b="0" dirty="0">
                <a:solidFill>
                  <a:srgbClr val="0000FF"/>
                </a:solidFill>
              </a:rPr>
              <a:t>【例</a:t>
            </a:r>
            <a:r>
              <a:rPr lang="en-US" altLang="zh-CN" sz="2400" b="0" dirty="0">
                <a:solidFill>
                  <a:srgbClr val="0000FF"/>
                </a:solidFill>
              </a:rPr>
              <a:t>4-9</a:t>
            </a:r>
            <a:r>
              <a:rPr lang="zh-CN" altLang="zh-CN" sz="2400" b="0" dirty="0">
                <a:solidFill>
                  <a:srgbClr val="0000FF"/>
                </a:solidFill>
              </a:rPr>
              <a:t>】向数据库</a:t>
            </a:r>
            <a:r>
              <a:rPr lang="en-US" altLang="zh-CN" sz="2400" b="0" dirty="0">
                <a:solidFill>
                  <a:srgbClr val="0000FF"/>
                </a:solidFill>
              </a:rPr>
              <a:t>mytest3</a:t>
            </a:r>
            <a:r>
              <a:rPr lang="zh-CN" altLang="zh-CN" sz="2400" b="0" dirty="0">
                <a:solidFill>
                  <a:srgbClr val="0000FF"/>
                </a:solidFill>
              </a:rPr>
              <a:t>中添加一个数据文件。</a:t>
            </a:r>
          </a:p>
          <a:p>
            <a:pPr marL="0" indent="0">
              <a:buNone/>
            </a:pPr>
            <a:r>
              <a:rPr lang="en-US" altLang="zh-CN" sz="2000" b="0" dirty="0"/>
              <a:t>ALTER DATABASE mytest3</a:t>
            </a:r>
            <a:endParaRPr lang="zh-CN" altLang="zh-CN" sz="2000" b="0" dirty="0"/>
          </a:p>
          <a:p>
            <a:pPr marL="0" indent="0">
              <a:buNone/>
            </a:pPr>
            <a:r>
              <a:rPr lang="en-US" altLang="zh-CN" sz="2000" b="0" dirty="0">
                <a:solidFill>
                  <a:srgbClr val="FF0000"/>
                </a:solidFill>
              </a:rPr>
              <a:t>ADD FILE </a:t>
            </a:r>
            <a:endParaRPr lang="zh-CN" altLang="zh-CN" sz="2000" b="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zh-CN" sz="2000" b="0" dirty="0"/>
              <a:t>(</a:t>
            </a:r>
            <a:endParaRPr lang="zh-CN" altLang="zh-CN" sz="2000" b="0" dirty="0"/>
          </a:p>
          <a:p>
            <a:pPr marL="0" indent="0">
              <a:buNone/>
            </a:pPr>
            <a:r>
              <a:rPr lang="en-US" altLang="zh-CN" sz="2000" b="0" dirty="0"/>
              <a:t> NAME=mytest3_dat1,</a:t>
            </a:r>
            <a:endParaRPr lang="zh-CN" altLang="zh-CN" sz="2000" b="0" dirty="0"/>
          </a:p>
          <a:p>
            <a:pPr marL="0" indent="0">
              <a:buNone/>
            </a:pPr>
            <a:r>
              <a:rPr lang="en-US" altLang="zh-CN" sz="2000" b="0" dirty="0"/>
              <a:t> FILENAME='D:\</a:t>
            </a:r>
            <a:r>
              <a:rPr lang="en-US" altLang="zh-CN" sz="2000" b="0" dirty="0" err="1"/>
              <a:t>mysql</a:t>
            </a:r>
            <a:r>
              <a:rPr lang="en-US" altLang="zh-CN" sz="2000" b="0" dirty="0"/>
              <a:t>\mytest3_dat1.ndf'</a:t>
            </a:r>
            <a:endParaRPr lang="zh-CN" altLang="zh-CN" sz="2000" b="0" dirty="0"/>
          </a:p>
          <a:p>
            <a:pPr marL="0" indent="0">
              <a:buNone/>
            </a:pPr>
            <a:r>
              <a:rPr lang="en-US" altLang="zh-CN" sz="2000" b="0" dirty="0" smtClean="0"/>
              <a:t>)</a:t>
            </a:r>
          </a:p>
          <a:p>
            <a:pPr marL="0" indent="0">
              <a:buNone/>
            </a:pPr>
            <a:r>
              <a:rPr lang="zh-CN" altLang="zh-CN" sz="2400" b="0" dirty="0">
                <a:solidFill>
                  <a:srgbClr val="0000FF"/>
                </a:solidFill>
              </a:rPr>
              <a:t>【例</a:t>
            </a:r>
            <a:r>
              <a:rPr lang="en-US" altLang="zh-CN" sz="2400" b="0" dirty="0">
                <a:solidFill>
                  <a:srgbClr val="0000FF"/>
                </a:solidFill>
              </a:rPr>
              <a:t>4-10</a:t>
            </a:r>
            <a:r>
              <a:rPr lang="zh-CN" altLang="zh-CN" sz="2400" b="0" dirty="0">
                <a:solidFill>
                  <a:srgbClr val="0000FF"/>
                </a:solidFill>
              </a:rPr>
              <a:t>】向数据库</a:t>
            </a:r>
            <a:r>
              <a:rPr lang="en-US" altLang="zh-CN" sz="2400" b="0" dirty="0">
                <a:solidFill>
                  <a:srgbClr val="0000FF"/>
                </a:solidFill>
              </a:rPr>
              <a:t>mytest3</a:t>
            </a:r>
            <a:r>
              <a:rPr lang="zh-CN" altLang="zh-CN" sz="2400" b="0" dirty="0">
                <a:solidFill>
                  <a:srgbClr val="0000FF"/>
                </a:solidFill>
              </a:rPr>
              <a:t>中添加一个日志文件，大小为</a:t>
            </a:r>
            <a:r>
              <a:rPr lang="en-US" altLang="zh-CN" sz="2400" b="0" dirty="0">
                <a:solidFill>
                  <a:srgbClr val="0000FF"/>
                </a:solidFill>
              </a:rPr>
              <a:t>5MB,</a:t>
            </a:r>
            <a:r>
              <a:rPr lang="zh-CN" altLang="zh-CN" sz="2400" b="0" dirty="0">
                <a:solidFill>
                  <a:srgbClr val="0000FF"/>
                </a:solidFill>
              </a:rPr>
              <a:t>最大大小不受限制。</a:t>
            </a:r>
          </a:p>
          <a:p>
            <a:pPr marL="0" indent="0">
              <a:buNone/>
            </a:pPr>
            <a:r>
              <a:rPr lang="en-US" altLang="zh-CN" sz="2000" b="0" dirty="0"/>
              <a:t>ALTER DATABASE mytest3</a:t>
            </a:r>
            <a:endParaRPr lang="zh-CN" altLang="zh-CN" sz="2000" b="0" dirty="0"/>
          </a:p>
          <a:p>
            <a:pPr marL="0" indent="0">
              <a:buNone/>
            </a:pPr>
            <a:r>
              <a:rPr lang="en-US" altLang="zh-CN" sz="2000" b="0" dirty="0">
                <a:solidFill>
                  <a:srgbClr val="FF0000"/>
                </a:solidFill>
              </a:rPr>
              <a:t>ADD LOG FILE </a:t>
            </a:r>
            <a:endParaRPr lang="zh-CN" altLang="zh-CN" sz="2000" b="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zh-CN" sz="2000" b="0" dirty="0" smtClean="0"/>
              <a:t>(NAME=mytest3_log1</a:t>
            </a:r>
            <a:r>
              <a:rPr lang="en-US" altLang="zh-CN" sz="2000" b="0" dirty="0"/>
              <a:t>,</a:t>
            </a:r>
            <a:endParaRPr lang="zh-CN" altLang="zh-CN" sz="2000" b="0" dirty="0"/>
          </a:p>
          <a:p>
            <a:pPr marL="0" indent="0">
              <a:buNone/>
            </a:pPr>
            <a:r>
              <a:rPr lang="en-US" altLang="zh-CN" sz="2000" b="0" dirty="0"/>
              <a:t> 	FILENAME='D:\</a:t>
            </a:r>
            <a:r>
              <a:rPr lang="en-US" altLang="zh-CN" sz="2000" b="0" dirty="0" err="1"/>
              <a:t>mysql</a:t>
            </a:r>
            <a:r>
              <a:rPr lang="en-US" altLang="zh-CN" sz="2000" b="0" dirty="0"/>
              <a:t>\mytest3_log1.ldf',</a:t>
            </a:r>
            <a:endParaRPr lang="zh-CN" altLang="zh-CN" sz="2000" b="0" dirty="0"/>
          </a:p>
          <a:p>
            <a:pPr marL="0" indent="0">
              <a:buNone/>
            </a:pPr>
            <a:r>
              <a:rPr lang="en-US" altLang="zh-CN" sz="2000" b="0" dirty="0"/>
              <a:t> 	SIZE=5MB,</a:t>
            </a:r>
            <a:endParaRPr lang="zh-CN" altLang="zh-CN" sz="2000" b="0" dirty="0"/>
          </a:p>
          <a:p>
            <a:pPr marL="0" indent="0">
              <a:buNone/>
            </a:pPr>
            <a:r>
              <a:rPr lang="en-US" altLang="zh-CN" sz="2000" b="0" dirty="0"/>
              <a:t> 	</a:t>
            </a:r>
            <a:r>
              <a:rPr lang="en-US" altLang="zh-CN" sz="2000" b="0" dirty="0" smtClean="0"/>
              <a:t>MAXSIZE=UNLIMITED</a:t>
            </a:r>
            <a:r>
              <a:rPr lang="en-US" altLang="zh-CN" sz="2000" b="0" dirty="0"/>
              <a:t> </a:t>
            </a:r>
            <a:r>
              <a:rPr lang="en-US" altLang="zh-CN" sz="2000" b="0" dirty="0" smtClean="0"/>
              <a:t>)</a:t>
            </a:r>
            <a:endParaRPr lang="zh-CN" altLang="zh-CN" sz="2000" b="0" dirty="0" smtClean="0"/>
          </a:p>
          <a:p>
            <a:pPr marL="0" indent="0">
              <a:buNone/>
            </a:pPr>
            <a:endParaRPr lang="zh-CN" altLang="zh-CN" sz="2000" b="0" dirty="0"/>
          </a:p>
          <a:p>
            <a:pPr marL="0" indent="0">
              <a:buNone/>
            </a:pPr>
            <a:endParaRPr lang="zh-CN" altLang="en-US" sz="200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397362001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836712"/>
            <a:ext cx="8568952" cy="4933950"/>
          </a:xfrm>
        </p:spPr>
        <p:txBody>
          <a:bodyPr/>
          <a:lstStyle/>
          <a:p>
            <a:pPr marL="0" indent="0">
              <a:buNone/>
            </a:pPr>
            <a:r>
              <a:rPr lang="zh-CN" altLang="zh-CN" sz="2400" b="0" dirty="0" smtClean="0">
                <a:solidFill>
                  <a:srgbClr val="0000FF"/>
                </a:solidFill>
              </a:rPr>
              <a:t>【</a:t>
            </a:r>
            <a:r>
              <a:rPr lang="zh-CN" altLang="zh-CN" sz="2400" b="0" dirty="0">
                <a:solidFill>
                  <a:srgbClr val="0000FF"/>
                </a:solidFill>
              </a:rPr>
              <a:t>例</a:t>
            </a:r>
            <a:r>
              <a:rPr lang="en-US" altLang="zh-CN" sz="2400" b="0" dirty="0">
                <a:solidFill>
                  <a:srgbClr val="0000FF"/>
                </a:solidFill>
              </a:rPr>
              <a:t>4-11</a:t>
            </a:r>
            <a:r>
              <a:rPr lang="zh-CN" altLang="zh-CN" sz="2400" b="0" dirty="0">
                <a:solidFill>
                  <a:srgbClr val="0000FF"/>
                </a:solidFill>
              </a:rPr>
              <a:t>】从</a:t>
            </a:r>
            <a:r>
              <a:rPr lang="en-US" altLang="zh-CN" sz="2400" b="0" dirty="0">
                <a:solidFill>
                  <a:srgbClr val="0000FF"/>
                </a:solidFill>
              </a:rPr>
              <a:t>mytest3</a:t>
            </a:r>
            <a:r>
              <a:rPr lang="zh-CN" altLang="zh-CN" sz="2400" b="0" dirty="0">
                <a:solidFill>
                  <a:srgbClr val="0000FF"/>
                </a:solidFill>
              </a:rPr>
              <a:t>数据库中删除</a:t>
            </a:r>
            <a:r>
              <a:rPr lang="zh-CN" altLang="zh-CN" sz="2400" b="0" dirty="0" smtClean="0">
                <a:solidFill>
                  <a:srgbClr val="0000FF"/>
                </a:solidFill>
              </a:rPr>
              <a:t>文件</a:t>
            </a:r>
            <a:r>
              <a:rPr lang="en-US" altLang="zh-CN" sz="2400" b="0" dirty="0" smtClean="0">
                <a:solidFill>
                  <a:srgbClr val="0000FF"/>
                </a:solidFill>
              </a:rPr>
              <a:t>mytest3_dat1</a:t>
            </a:r>
            <a:r>
              <a:rPr lang="zh-CN" altLang="zh-CN" sz="2400" dirty="0">
                <a:solidFill>
                  <a:srgbClr val="0000FF"/>
                </a:solidFill>
              </a:rPr>
              <a:t>。</a:t>
            </a:r>
          </a:p>
          <a:p>
            <a:pPr marL="0" indent="0">
              <a:buNone/>
            </a:pPr>
            <a:r>
              <a:rPr lang="en-US" altLang="zh-CN" sz="2000" b="0" dirty="0"/>
              <a:t>ALTER DATABASE mytest3</a:t>
            </a:r>
            <a:endParaRPr lang="zh-CN" altLang="zh-CN" sz="2000" b="0" dirty="0"/>
          </a:p>
          <a:p>
            <a:pPr marL="0" indent="0">
              <a:buNone/>
            </a:pPr>
            <a:r>
              <a:rPr lang="en-US" altLang="zh-CN" sz="2000" b="0" dirty="0" smtClean="0"/>
              <a:t>            </a:t>
            </a:r>
            <a:r>
              <a:rPr lang="en-US" altLang="zh-CN" sz="2000" b="0" dirty="0" smtClean="0">
                <a:solidFill>
                  <a:srgbClr val="FF0000"/>
                </a:solidFill>
              </a:rPr>
              <a:t>REMOVE </a:t>
            </a:r>
            <a:r>
              <a:rPr lang="en-US" altLang="zh-CN" sz="2000" b="0" dirty="0">
                <a:solidFill>
                  <a:srgbClr val="FF0000"/>
                </a:solidFill>
              </a:rPr>
              <a:t>FILE </a:t>
            </a:r>
            <a:r>
              <a:rPr lang="en-US" altLang="zh-CN" sz="2000" b="0" dirty="0"/>
              <a:t>mytest3_dat1  </a:t>
            </a:r>
          </a:p>
          <a:p>
            <a:pPr marL="0" indent="0">
              <a:buNone/>
            </a:pPr>
            <a:r>
              <a:rPr lang="en-US" altLang="zh-CN" sz="2000" b="0" dirty="0">
                <a:solidFill>
                  <a:schemeClr val="tx1"/>
                </a:solidFill>
              </a:rPr>
              <a:t> </a:t>
            </a:r>
            <a:r>
              <a:rPr lang="en-US" altLang="zh-CN" sz="2000" dirty="0"/>
              <a:t> </a:t>
            </a:r>
            <a:endParaRPr lang="zh-CN" altLang="zh-CN" sz="2000" dirty="0"/>
          </a:p>
          <a:p>
            <a:pPr marL="0" indent="0">
              <a:buNone/>
            </a:pPr>
            <a:r>
              <a:rPr lang="zh-CN" altLang="zh-CN" sz="2400" b="0" dirty="0">
                <a:solidFill>
                  <a:srgbClr val="0000FF"/>
                </a:solidFill>
              </a:rPr>
              <a:t>【例</a:t>
            </a:r>
            <a:r>
              <a:rPr lang="en-US" altLang="zh-CN" sz="2400" b="0" dirty="0">
                <a:solidFill>
                  <a:srgbClr val="0000FF"/>
                </a:solidFill>
              </a:rPr>
              <a:t>4-12</a:t>
            </a:r>
            <a:r>
              <a:rPr lang="zh-CN" altLang="zh-CN" sz="2400" b="0" dirty="0">
                <a:solidFill>
                  <a:srgbClr val="0000FF"/>
                </a:solidFill>
              </a:rPr>
              <a:t>】修改</a:t>
            </a:r>
            <a:r>
              <a:rPr lang="en-US" altLang="zh-CN" sz="2400" b="0" dirty="0">
                <a:solidFill>
                  <a:srgbClr val="0000FF"/>
                </a:solidFill>
              </a:rPr>
              <a:t>mytest3</a:t>
            </a:r>
            <a:r>
              <a:rPr lang="zh-CN" altLang="zh-CN" sz="2400" b="0" dirty="0">
                <a:solidFill>
                  <a:srgbClr val="0000FF"/>
                </a:solidFill>
              </a:rPr>
              <a:t>数据库中</a:t>
            </a:r>
            <a:r>
              <a:rPr lang="en-US" altLang="zh-CN" sz="2400" b="0" dirty="0">
                <a:solidFill>
                  <a:srgbClr val="0000FF"/>
                </a:solidFill>
              </a:rPr>
              <a:t>mytest3_dat</a:t>
            </a:r>
            <a:r>
              <a:rPr lang="zh-CN" altLang="zh-CN" sz="2400" b="0" dirty="0">
                <a:solidFill>
                  <a:srgbClr val="0000FF"/>
                </a:solidFill>
              </a:rPr>
              <a:t>文件的属性，将文件大小由原来的</a:t>
            </a:r>
            <a:r>
              <a:rPr lang="en-US" altLang="zh-CN" sz="2400" b="0" dirty="0">
                <a:solidFill>
                  <a:srgbClr val="0000FF"/>
                </a:solidFill>
              </a:rPr>
              <a:t>5MB</a:t>
            </a:r>
            <a:r>
              <a:rPr lang="zh-CN" altLang="zh-CN" sz="2400" b="0" dirty="0">
                <a:solidFill>
                  <a:srgbClr val="0000FF"/>
                </a:solidFill>
              </a:rPr>
              <a:t>改为</a:t>
            </a:r>
            <a:r>
              <a:rPr lang="en-US" altLang="zh-CN" sz="2400" b="0" dirty="0">
                <a:solidFill>
                  <a:srgbClr val="0000FF"/>
                </a:solidFill>
              </a:rPr>
              <a:t>20MB</a:t>
            </a:r>
            <a:r>
              <a:rPr lang="zh-CN" altLang="zh-CN" sz="2400" b="0" dirty="0">
                <a:solidFill>
                  <a:srgbClr val="0000FF"/>
                </a:solidFill>
              </a:rPr>
              <a:t>，文件的自动增长量由原来的</a:t>
            </a:r>
            <a:r>
              <a:rPr lang="en-US" altLang="zh-CN" sz="2400" b="0" dirty="0">
                <a:solidFill>
                  <a:srgbClr val="0000FF"/>
                </a:solidFill>
              </a:rPr>
              <a:t>10MB</a:t>
            </a:r>
            <a:r>
              <a:rPr lang="zh-CN" altLang="zh-CN" sz="2400" b="0" dirty="0">
                <a:solidFill>
                  <a:srgbClr val="0000FF"/>
                </a:solidFill>
              </a:rPr>
              <a:t>改为</a:t>
            </a:r>
            <a:r>
              <a:rPr lang="en-US" altLang="zh-CN" sz="2400" b="0" dirty="0">
                <a:solidFill>
                  <a:srgbClr val="0000FF"/>
                </a:solidFill>
              </a:rPr>
              <a:t>10%</a:t>
            </a:r>
            <a:r>
              <a:rPr lang="zh-CN" altLang="zh-CN" sz="2400" b="0" dirty="0">
                <a:solidFill>
                  <a:srgbClr val="0000FF"/>
                </a:solidFill>
              </a:rPr>
              <a:t>。</a:t>
            </a:r>
          </a:p>
          <a:p>
            <a:pPr marL="0" indent="0">
              <a:buNone/>
            </a:pPr>
            <a:r>
              <a:rPr lang="en-US" altLang="zh-CN" sz="2000" b="0" dirty="0"/>
              <a:t>ALTER DATABASE mytest3</a:t>
            </a:r>
            <a:endParaRPr lang="zh-CN" altLang="zh-CN" sz="2000" b="0" dirty="0"/>
          </a:p>
          <a:p>
            <a:pPr marL="0" indent="0">
              <a:buNone/>
            </a:pPr>
            <a:r>
              <a:rPr lang="en-US" altLang="zh-CN" sz="2000" b="0" dirty="0"/>
              <a:t> 	</a:t>
            </a:r>
            <a:r>
              <a:rPr lang="en-US" altLang="zh-CN" sz="2000" b="0" dirty="0">
                <a:solidFill>
                  <a:srgbClr val="FF0000"/>
                </a:solidFill>
              </a:rPr>
              <a:t> MODIFY FILE</a:t>
            </a:r>
            <a:endParaRPr lang="zh-CN" altLang="zh-CN" sz="2000" b="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zh-CN" sz="2000" b="0" dirty="0"/>
              <a:t>  	( NAME=mytest3_dat,</a:t>
            </a:r>
            <a:endParaRPr lang="zh-CN" altLang="zh-CN" sz="2000" b="0" dirty="0"/>
          </a:p>
          <a:p>
            <a:pPr marL="0" indent="0">
              <a:buNone/>
            </a:pPr>
            <a:r>
              <a:rPr lang="en-US" altLang="zh-CN" sz="2000" b="0" dirty="0"/>
              <a:t>    	SIZE=20MB,</a:t>
            </a:r>
            <a:endParaRPr lang="zh-CN" altLang="zh-CN" sz="2000" b="0" dirty="0"/>
          </a:p>
          <a:p>
            <a:pPr marL="0" indent="0">
              <a:buNone/>
            </a:pPr>
            <a:r>
              <a:rPr lang="en-US" altLang="zh-CN" sz="2000" b="0" dirty="0"/>
              <a:t>    	FILEGROWTH=10% </a:t>
            </a:r>
            <a:endParaRPr lang="zh-CN" altLang="zh-CN" sz="2000" b="0" dirty="0"/>
          </a:p>
          <a:p>
            <a:pPr marL="0" indent="0">
              <a:buNone/>
            </a:pPr>
            <a:r>
              <a:rPr lang="en-US" altLang="zh-CN" sz="2000" b="0" dirty="0"/>
              <a:t>  	)</a:t>
            </a:r>
            <a:endParaRPr lang="zh-CN" altLang="zh-CN" sz="2000" b="0" dirty="0"/>
          </a:p>
          <a:p>
            <a:pPr marL="0" indent="0">
              <a:buNone/>
            </a:pPr>
            <a:endParaRPr lang="zh-CN" altLang="zh-CN" sz="2000" b="0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24191046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课堂练习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124744"/>
            <a:ext cx="8229600" cy="4933950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400" dirty="0">
                <a:solidFill>
                  <a:srgbClr val="0000FF"/>
                </a:solidFill>
              </a:rPr>
              <a:t>【</a:t>
            </a:r>
            <a:r>
              <a:rPr lang="zh-CN" altLang="en-US" sz="2400" dirty="0">
                <a:solidFill>
                  <a:srgbClr val="0000FF"/>
                </a:solidFill>
              </a:rPr>
              <a:t>例</a:t>
            </a:r>
            <a:r>
              <a:rPr lang="en-US" altLang="zh-CN" sz="2400" dirty="0">
                <a:solidFill>
                  <a:srgbClr val="0000FF"/>
                </a:solidFill>
              </a:rPr>
              <a:t>4-13】</a:t>
            </a:r>
            <a:r>
              <a:rPr lang="zh-CN" altLang="en-US" sz="2400" dirty="0">
                <a:solidFill>
                  <a:srgbClr val="0000FF"/>
                </a:solidFill>
              </a:rPr>
              <a:t>向数据库</a:t>
            </a:r>
            <a:r>
              <a:rPr lang="en-US" altLang="zh-CN" sz="2400" dirty="0">
                <a:solidFill>
                  <a:srgbClr val="0000FF"/>
                </a:solidFill>
              </a:rPr>
              <a:t>mytest3</a:t>
            </a:r>
            <a:r>
              <a:rPr lang="zh-CN" altLang="en-US" sz="2400" dirty="0">
                <a:solidFill>
                  <a:srgbClr val="0000FF"/>
                </a:solidFill>
              </a:rPr>
              <a:t>中添加一个文件组</a:t>
            </a:r>
            <a:r>
              <a:rPr lang="en-US" altLang="zh-CN" sz="2400" dirty="0">
                <a:solidFill>
                  <a:srgbClr val="0000FF"/>
                </a:solidFill>
              </a:rPr>
              <a:t>Test3Group</a:t>
            </a:r>
            <a:r>
              <a:rPr lang="zh-CN" altLang="en-US" sz="2400" dirty="0">
                <a:solidFill>
                  <a:srgbClr val="0000FF"/>
                </a:solidFill>
              </a:rPr>
              <a:t>，然后再这个文件组中添加一个数据文件</a:t>
            </a:r>
            <a:r>
              <a:rPr lang="en-US" altLang="zh-CN" sz="2400" dirty="0">
                <a:solidFill>
                  <a:srgbClr val="0000FF"/>
                </a:solidFill>
              </a:rPr>
              <a:t>mytest3_dat4</a:t>
            </a:r>
            <a:r>
              <a:rPr lang="zh-CN" altLang="en-US" sz="2400" dirty="0" smtClean="0">
                <a:solidFill>
                  <a:srgbClr val="0000FF"/>
                </a:solidFill>
              </a:rPr>
              <a:t>。</a:t>
            </a:r>
            <a:endParaRPr lang="en-US" altLang="zh-CN" sz="2400" dirty="0" smtClean="0">
              <a:solidFill>
                <a:srgbClr val="0000FF"/>
              </a:solidFill>
            </a:endParaRPr>
          </a:p>
          <a:p>
            <a:pPr marL="0" indent="0">
              <a:buNone/>
            </a:pPr>
            <a:endParaRPr lang="en-US" altLang="zh-CN" sz="2400" dirty="0" smtClean="0">
              <a:solidFill>
                <a:srgbClr val="0000FF"/>
              </a:solidFill>
            </a:endParaRPr>
          </a:p>
          <a:p>
            <a:pPr marL="0" indent="0">
              <a:buNone/>
            </a:pPr>
            <a:r>
              <a:rPr lang="zh-CN" altLang="zh-CN" sz="2400" dirty="0">
                <a:solidFill>
                  <a:srgbClr val="0000FF"/>
                </a:solidFill>
              </a:rPr>
              <a:t>【例</a:t>
            </a:r>
            <a:r>
              <a:rPr lang="en-US" altLang="zh-CN" sz="2400" dirty="0">
                <a:solidFill>
                  <a:srgbClr val="0000FF"/>
                </a:solidFill>
              </a:rPr>
              <a:t>4-14</a:t>
            </a:r>
            <a:r>
              <a:rPr lang="zh-CN" altLang="zh-CN" sz="2400" dirty="0">
                <a:solidFill>
                  <a:srgbClr val="0000FF"/>
                </a:solidFill>
              </a:rPr>
              <a:t>】删除</a:t>
            </a:r>
            <a:r>
              <a:rPr lang="en-US" altLang="zh-CN" sz="2400" dirty="0">
                <a:solidFill>
                  <a:srgbClr val="0000FF"/>
                </a:solidFill>
              </a:rPr>
              <a:t>mytest6</a:t>
            </a:r>
            <a:r>
              <a:rPr lang="zh-CN" altLang="zh-CN" sz="2400" dirty="0">
                <a:solidFill>
                  <a:srgbClr val="0000FF"/>
                </a:solidFill>
              </a:rPr>
              <a:t>中的文件组</a:t>
            </a:r>
            <a:r>
              <a:rPr lang="en-US" altLang="zh-CN" sz="2400" dirty="0">
                <a:solidFill>
                  <a:srgbClr val="0000FF"/>
                </a:solidFill>
              </a:rPr>
              <a:t>TestGroup1</a:t>
            </a:r>
            <a:r>
              <a:rPr lang="zh-CN" altLang="zh-CN" sz="2400" dirty="0">
                <a:solidFill>
                  <a:srgbClr val="0000FF"/>
                </a:solidFill>
              </a:rPr>
              <a:t>。</a:t>
            </a:r>
          </a:p>
          <a:p>
            <a:pPr marL="0" indent="0">
              <a:buNone/>
            </a:pPr>
            <a:endParaRPr lang="zh-CN" altLang="en-US" sz="2400" dirty="0">
              <a:solidFill>
                <a:srgbClr val="0000FF"/>
              </a:solidFill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303990262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4.5 </a:t>
            </a:r>
            <a:r>
              <a:rPr lang="zh-CN" altLang="zh-CN" dirty="0"/>
              <a:t>删除</a:t>
            </a:r>
            <a:r>
              <a:rPr lang="zh-CN" altLang="zh-CN" dirty="0" smtClean="0"/>
              <a:t>数据库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052736"/>
            <a:ext cx="8229600" cy="4933950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400" b="0" dirty="0"/>
              <a:t>Transact-SQL</a:t>
            </a:r>
            <a:r>
              <a:rPr lang="zh-CN" altLang="zh-CN" sz="2400" b="0" dirty="0"/>
              <a:t>中用于删除数据库的语句为</a:t>
            </a:r>
            <a:r>
              <a:rPr lang="en-US" altLang="zh-CN" sz="2400" b="0" dirty="0">
                <a:solidFill>
                  <a:srgbClr val="FF0000"/>
                </a:solidFill>
              </a:rPr>
              <a:t>DROP DATABASE</a:t>
            </a:r>
            <a:r>
              <a:rPr lang="zh-CN" altLang="zh-CN" sz="2400" b="0" dirty="0"/>
              <a:t>语句。</a:t>
            </a:r>
            <a:r>
              <a:rPr lang="en-US" altLang="zh-CN" sz="2400" b="0" dirty="0"/>
              <a:t>DROP DATABASE</a:t>
            </a:r>
            <a:r>
              <a:rPr lang="zh-CN" altLang="zh-CN" sz="2400" b="0" dirty="0"/>
              <a:t>语句可以从数据库中一次删除一个或多个数据库，其语法结构如下：</a:t>
            </a:r>
          </a:p>
          <a:p>
            <a:pPr marL="0" indent="0">
              <a:buNone/>
            </a:pPr>
            <a:r>
              <a:rPr lang="en-US" altLang="zh-CN" sz="2400" b="0" dirty="0">
                <a:solidFill>
                  <a:srgbClr val="FF0000"/>
                </a:solidFill>
              </a:rPr>
              <a:t>DROP  DATABASE  </a:t>
            </a:r>
            <a:r>
              <a:rPr lang="en-US" altLang="zh-CN" sz="2400" b="0" dirty="0" err="1">
                <a:solidFill>
                  <a:srgbClr val="FF0000"/>
                </a:solidFill>
              </a:rPr>
              <a:t>database_name</a:t>
            </a:r>
            <a:r>
              <a:rPr lang="en-US" altLang="zh-CN" sz="2400" b="0" dirty="0">
                <a:solidFill>
                  <a:srgbClr val="FF0000"/>
                </a:solidFill>
              </a:rPr>
              <a:t>[,</a:t>
            </a:r>
            <a:r>
              <a:rPr lang="zh-CN" altLang="zh-CN" sz="2400" b="0" dirty="0">
                <a:solidFill>
                  <a:srgbClr val="FF0000"/>
                </a:solidFill>
              </a:rPr>
              <a:t>……</a:t>
            </a:r>
            <a:r>
              <a:rPr lang="en-US" altLang="zh-CN" sz="2400" b="0" dirty="0">
                <a:solidFill>
                  <a:srgbClr val="FF0000"/>
                </a:solidFill>
              </a:rPr>
              <a:t>n</a:t>
            </a:r>
            <a:r>
              <a:rPr lang="en-US" altLang="zh-CN" sz="2400" b="0" dirty="0" smtClean="0">
                <a:solidFill>
                  <a:srgbClr val="FF0000"/>
                </a:solidFill>
              </a:rPr>
              <a:t>]</a:t>
            </a:r>
          </a:p>
          <a:p>
            <a:pPr marL="0" indent="0">
              <a:buNone/>
            </a:pPr>
            <a:endParaRPr lang="en-US" altLang="zh-CN" sz="2400" b="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zh-CN" sz="2400" b="0" dirty="0">
                <a:solidFill>
                  <a:srgbClr val="0000FF"/>
                </a:solidFill>
              </a:rPr>
              <a:t>【例</a:t>
            </a:r>
            <a:r>
              <a:rPr lang="en-US" altLang="zh-CN" sz="2400" b="0" dirty="0">
                <a:solidFill>
                  <a:srgbClr val="0000FF"/>
                </a:solidFill>
              </a:rPr>
              <a:t>4-15</a:t>
            </a:r>
            <a:r>
              <a:rPr lang="zh-CN" altLang="zh-CN" sz="2400" b="0" dirty="0">
                <a:solidFill>
                  <a:srgbClr val="0000FF"/>
                </a:solidFill>
              </a:rPr>
              <a:t>】删除单个数据库。</a:t>
            </a:r>
          </a:p>
          <a:p>
            <a:pPr marL="0" indent="0">
              <a:buNone/>
            </a:pPr>
            <a:r>
              <a:rPr lang="en-US" altLang="zh-CN" sz="2400" b="0" dirty="0"/>
              <a:t>DROP  DATABASE  mytest2</a:t>
            </a:r>
            <a:endParaRPr lang="zh-CN" altLang="zh-CN" sz="2400" b="0" dirty="0"/>
          </a:p>
          <a:p>
            <a:pPr marL="0" indent="0">
              <a:buNone/>
            </a:pPr>
            <a:r>
              <a:rPr lang="en-US" altLang="zh-CN" sz="2400" b="0" dirty="0"/>
              <a:t> </a:t>
            </a:r>
            <a:endParaRPr lang="zh-CN" altLang="zh-CN" sz="2400" b="0" dirty="0"/>
          </a:p>
          <a:p>
            <a:pPr marL="0" indent="0">
              <a:buNone/>
            </a:pPr>
            <a:r>
              <a:rPr lang="zh-CN" altLang="zh-CN" sz="2400" b="0" dirty="0">
                <a:solidFill>
                  <a:srgbClr val="0000FF"/>
                </a:solidFill>
              </a:rPr>
              <a:t>【例</a:t>
            </a:r>
            <a:r>
              <a:rPr lang="en-US" altLang="zh-CN" sz="2400" b="0" dirty="0">
                <a:solidFill>
                  <a:srgbClr val="0000FF"/>
                </a:solidFill>
              </a:rPr>
              <a:t>4-16</a:t>
            </a:r>
            <a:r>
              <a:rPr lang="zh-CN" altLang="zh-CN" sz="2400" b="0" dirty="0">
                <a:solidFill>
                  <a:srgbClr val="0000FF"/>
                </a:solidFill>
              </a:rPr>
              <a:t>】删除多个数据库。</a:t>
            </a:r>
          </a:p>
          <a:p>
            <a:pPr marL="0" indent="0">
              <a:buNone/>
            </a:pPr>
            <a:r>
              <a:rPr lang="en-US" altLang="zh-CN" sz="2400" b="0" dirty="0"/>
              <a:t>DROP  DATABASE  mytest2,mytest3</a:t>
            </a:r>
            <a:endParaRPr lang="zh-CN" altLang="zh-CN" sz="2400" b="0" dirty="0"/>
          </a:p>
          <a:p>
            <a:pPr marL="0" indent="0">
              <a:buNone/>
            </a:pPr>
            <a:endParaRPr lang="zh-CN" altLang="zh-CN" sz="2400" b="0" dirty="0">
              <a:solidFill>
                <a:srgbClr val="FF0000"/>
              </a:solidFill>
            </a:endParaRPr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102553325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4.6</a:t>
            </a:r>
            <a:r>
              <a:rPr lang="zh-CN" altLang="zh-CN" dirty="0"/>
              <a:t>查看数据库</a:t>
            </a:r>
            <a:r>
              <a:rPr lang="zh-CN" altLang="zh-CN" dirty="0" smtClean="0"/>
              <a:t>信息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980728"/>
            <a:ext cx="8229600" cy="4933950"/>
          </a:xfrm>
        </p:spPr>
        <p:txBody>
          <a:bodyPr/>
          <a:lstStyle/>
          <a:p>
            <a:pPr marL="0" lvl="0" indent="0">
              <a:buNone/>
            </a:pPr>
            <a:r>
              <a:rPr lang="en-US" altLang="zh-CN" sz="2400" b="0" dirty="0" smtClean="0"/>
              <a:t>1.</a:t>
            </a:r>
            <a:r>
              <a:rPr lang="zh-CN" altLang="zh-CN" sz="2400" b="0" dirty="0" smtClean="0"/>
              <a:t>查看</a:t>
            </a:r>
            <a:r>
              <a:rPr lang="zh-CN" altLang="zh-CN" sz="2400" b="0" dirty="0"/>
              <a:t>数据库定义</a:t>
            </a:r>
            <a:r>
              <a:rPr lang="zh-CN" altLang="zh-CN" sz="2400" b="0" dirty="0" smtClean="0"/>
              <a:t>信息</a:t>
            </a:r>
            <a:endParaRPr lang="zh-CN" altLang="zh-CN" sz="2400" b="0" dirty="0"/>
          </a:p>
          <a:p>
            <a:pPr marL="0" indent="0">
              <a:buNone/>
            </a:pPr>
            <a:r>
              <a:rPr lang="zh-CN" altLang="en-US" sz="2400" b="0" dirty="0" smtClean="0">
                <a:solidFill>
                  <a:srgbClr val="FF0000"/>
                </a:solidFill>
              </a:rPr>
              <a:t>语法：</a:t>
            </a:r>
            <a:r>
              <a:rPr lang="en-US" altLang="zh-CN" sz="2400" b="0" dirty="0" err="1" smtClean="0">
                <a:solidFill>
                  <a:srgbClr val="FF0000"/>
                </a:solidFill>
              </a:rPr>
              <a:t>sp_helpdb</a:t>
            </a:r>
            <a:r>
              <a:rPr lang="en-US" altLang="zh-CN" sz="2400" b="0" dirty="0" smtClean="0">
                <a:solidFill>
                  <a:srgbClr val="FF0000"/>
                </a:solidFill>
              </a:rPr>
              <a:t> </a:t>
            </a:r>
            <a:r>
              <a:rPr lang="en-US" altLang="zh-CN" sz="2400" b="0" dirty="0">
                <a:solidFill>
                  <a:srgbClr val="FF0000"/>
                </a:solidFill>
              </a:rPr>
              <a:t>[[@</a:t>
            </a:r>
            <a:r>
              <a:rPr lang="en-US" altLang="zh-CN" sz="2400" b="0" dirty="0" err="1">
                <a:solidFill>
                  <a:srgbClr val="FF0000"/>
                </a:solidFill>
              </a:rPr>
              <a:t>dbname</a:t>
            </a:r>
            <a:r>
              <a:rPr lang="en-US" altLang="zh-CN" sz="2400" b="0" dirty="0">
                <a:solidFill>
                  <a:srgbClr val="FF0000"/>
                </a:solidFill>
              </a:rPr>
              <a:t>=]’name</a:t>
            </a:r>
            <a:r>
              <a:rPr lang="en-US" altLang="zh-CN" sz="2400" b="0" dirty="0" smtClean="0">
                <a:solidFill>
                  <a:srgbClr val="FF0000"/>
                </a:solidFill>
              </a:rPr>
              <a:t>’]</a:t>
            </a:r>
          </a:p>
          <a:p>
            <a:pPr marL="0" indent="0">
              <a:buNone/>
            </a:pPr>
            <a:endParaRPr lang="zh-CN" altLang="zh-CN" sz="2400" b="0" dirty="0"/>
          </a:p>
          <a:p>
            <a:pPr marL="0" indent="0">
              <a:buNone/>
            </a:pPr>
            <a:r>
              <a:rPr lang="zh-CN" altLang="zh-CN" sz="2400" b="0" dirty="0" smtClean="0">
                <a:solidFill>
                  <a:srgbClr val="0000FF"/>
                </a:solidFill>
              </a:rPr>
              <a:t>【</a:t>
            </a:r>
            <a:r>
              <a:rPr lang="zh-CN" altLang="zh-CN" sz="2400" b="0" dirty="0">
                <a:solidFill>
                  <a:srgbClr val="0000FF"/>
                </a:solidFill>
              </a:rPr>
              <a:t>例</a:t>
            </a:r>
            <a:r>
              <a:rPr lang="en-US" altLang="zh-CN" sz="2400" b="0" dirty="0">
                <a:solidFill>
                  <a:srgbClr val="0000FF"/>
                </a:solidFill>
              </a:rPr>
              <a:t>4-17</a:t>
            </a:r>
            <a:r>
              <a:rPr lang="zh-CN" altLang="zh-CN" sz="2400" b="0" dirty="0">
                <a:solidFill>
                  <a:srgbClr val="0000FF"/>
                </a:solidFill>
              </a:rPr>
              <a:t>】显示</a:t>
            </a:r>
            <a:r>
              <a:rPr lang="en-US" altLang="zh-CN" sz="2400" b="0" dirty="0">
                <a:solidFill>
                  <a:srgbClr val="0000FF"/>
                </a:solidFill>
              </a:rPr>
              <a:t>Master</a:t>
            </a:r>
            <a:r>
              <a:rPr lang="zh-CN" altLang="zh-CN" sz="2400" b="0" dirty="0">
                <a:solidFill>
                  <a:srgbClr val="0000FF"/>
                </a:solidFill>
              </a:rPr>
              <a:t>数据库下</a:t>
            </a:r>
            <a:r>
              <a:rPr lang="en-US" altLang="zh-CN" sz="2400" b="0" dirty="0" err="1" smtClean="0">
                <a:solidFill>
                  <a:srgbClr val="0000FF"/>
                </a:solidFill>
              </a:rPr>
              <a:t>sys.databases</a:t>
            </a:r>
            <a:r>
              <a:rPr lang="zh-CN" altLang="zh-CN" sz="2400" b="0" dirty="0">
                <a:solidFill>
                  <a:srgbClr val="0000FF"/>
                </a:solidFill>
              </a:rPr>
              <a:t>系统表中所有数据库信息。</a:t>
            </a:r>
          </a:p>
          <a:p>
            <a:pPr marL="0" indent="0">
              <a:buNone/>
            </a:pPr>
            <a:r>
              <a:rPr lang="en-US" altLang="zh-CN" sz="2400" b="0" dirty="0"/>
              <a:t>exec </a:t>
            </a:r>
            <a:r>
              <a:rPr lang="en-US" altLang="zh-CN" sz="2400" b="0" dirty="0" err="1"/>
              <a:t>sp_helpdb</a:t>
            </a:r>
            <a:endParaRPr lang="zh-CN" altLang="zh-CN" sz="2400" b="0" dirty="0"/>
          </a:p>
          <a:p>
            <a:pPr marL="0" indent="0">
              <a:buNone/>
            </a:pPr>
            <a:endParaRPr lang="zh-CN" altLang="zh-CN" sz="2400" b="0" dirty="0"/>
          </a:p>
          <a:p>
            <a:pPr marL="0" indent="0">
              <a:buNone/>
            </a:pPr>
            <a:r>
              <a:rPr lang="en-US" altLang="zh-CN" sz="2400" b="0" dirty="0">
                <a:solidFill>
                  <a:srgbClr val="0000FF"/>
                </a:solidFill>
              </a:rPr>
              <a:t>【</a:t>
            </a:r>
            <a:r>
              <a:rPr lang="zh-CN" altLang="en-US" sz="2400" b="0" dirty="0">
                <a:solidFill>
                  <a:srgbClr val="0000FF"/>
                </a:solidFill>
              </a:rPr>
              <a:t>例</a:t>
            </a:r>
            <a:r>
              <a:rPr lang="en-US" altLang="zh-CN" sz="2400" b="0" dirty="0">
                <a:solidFill>
                  <a:srgbClr val="0000FF"/>
                </a:solidFill>
              </a:rPr>
              <a:t>4-18】</a:t>
            </a:r>
            <a:r>
              <a:rPr lang="zh-CN" altLang="en-US" sz="2400" b="0" dirty="0">
                <a:solidFill>
                  <a:srgbClr val="0000FF"/>
                </a:solidFill>
              </a:rPr>
              <a:t>显示数据库</a:t>
            </a:r>
            <a:r>
              <a:rPr lang="en-US" altLang="zh-CN" sz="2400" b="0" dirty="0">
                <a:solidFill>
                  <a:srgbClr val="0000FF"/>
                </a:solidFill>
              </a:rPr>
              <a:t>mytest6</a:t>
            </a:r>
            <a:r>
              <a:rPr lang="zh-CN" altLang="en-US" sz="2400" b="0" dirty="0">
                <a:solidFill>
                  <a:srgbClr val="0000FF"/>
                </a:solidFill>
              </a:rPr>
              <a:t>的信息，运行结果如图所示</a:t>
            </a:r>
            <a:r>
              <a:rPr lang="en-US" altLang="zh-CN" sz="2400" b="0" dirty="0">
                <a:solidFill>
                  <a:srgbClr val="0000FF"/>
                </a:solidFill>
              </a:rPr>
              <a:t>4.28</a:t>
            </a:r>
            <a:r>
              <a:rPr lang="zh-CN" altLang="en-US" sz="2400" b="0" dirty="0">
                <a:solidFill>
                  <a:srgbClr val="0000FF"/>
                </a:solidFill>
              </a:rPr>
              <a:t>所示。</a:t>
            </a:r>
          </a:p>
          <a:p>
            <a:pPr marL="0" indent="0">
              <a:buNone/>
            </a:pPr>
            <a:r>
              <a:rPr lang="en-US" altLang="zh-CN" sz="2400" b="0" dirty="0"/>
              <a:t>exec </a:t>
            </a:r>
            <a:r>
              <a:rPr lang="en-US" altLang="zh-CN" sz="2400" b="0" dirty="0" err="1"/>
              <a:t>sp_helpdb</a:t>
            </a:r>
            <a:r>
              <a:rPr lang="en-US" altLang="zh-CN" sz="2400" b="0" dirty="0"/>
              <a:t> mytest6</a:t>
            </a:r>
          </a:p>
          <a:p>
            <a:pPr marL="0" indent="0">
              <a:buNone/>
            </a:pPr>
            <a:endParaRPr lang="zh-CN" altLang="en-US" b="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399990454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908720"/>
            <a:ext cx="8229600" cy="4933950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400" dirty="0" smtClean="0"/>
              <a:t>2.</a:t>
            </a:r>
            <a:r>
              <a:rPr lang="zh-CN" altLang="zh-CN" sz="2400" dirty="0" smtClean="0"/>
              <a:t>查看</a:t>
            </a:r>
            <a:r>
              <a:rPr lang="zh-CN" altLang="zh-CN" sz="2400" dirty="0"/>
              <a:t>数据库</a:t>
            </a:r>
            <a:r>
              <a:rPr lang="zh-CN" altLang="zh-CN" sz="2400" dirty="0" smtClean="0"/>
              <a:t>空间信息</a:t>
            </a:r>
            <a:endParaRPr lang="en-US" altLang="zh-CN" sz="2400" dirty="0" smtClean="0"/>
          </a:p>
          <a:p>
            <a:pPr marL="0" indent="0">
              <a:buNone/>
            </a:pPr>
            <a:r>
              <a:rPr lang="zh-CN" altLang="en-US" sz="2400" b="0" dirty="0" smtClean="0">
                <a:solidFill>
                  <a:srgbClr val="FF0000"/>
                </a:solidFill>
              </a:rPr>
              <a:t>语法：</a:t>
            </a:r>
            <a:r>
              <a:rPr lang="en-US" altLang="zh-CN" sz="2400" b="0" dirty="0" err="1" smtClean="0">
                <a:solidFill>
                  <a:srgbClr val="FF0000"/>
                </a:solidFill>
              </a:rPr>
              <a:t>sp_spaceused</a:t>
            </a:r>
            <a:r>
              <a:rPr lang="en-US" altLang="zh-CN" sz="2400" b="0" dirty="0" smtClean="0">
                <a:solidFill>
                  <a:srgbClr val="FF0000"/>
                </a:solidFill>
              </a:rPr>
              <a:t> </a:t>
            </a:r>
            <a:r>
              <a:rPr lang="en-US" altLang="zh-CN" sz="2400" b="0" dirty="0">
                <a:solidFill>
                  <a:srgbClr val="FF0000"/>
                </a:solidFill>
              </a:rPr>
              <a:t>[[@</a:t>
            </a:r>
            <a:r>
              <a:rPr lang="en-US" altLang="zh-CN" sz="2400" b="0" dirty="0" err="1">
                <a:solidFill>
                  <a:srgbClr val="FF0000"/>
                </a:solidFill>
              </a:rPr>
              <a:t>objname</a:t>
            </a:r>
            <a:r>
              <a:rPr lang="en-US" altLang="zh-CN" sz="2400" b="0" dirty="0">
                <a:solidFill>
                  <a:srgbClr val="FF0000"/>
                </a:solidFill>
              </a:rPr>
              <a:t> =] '</a:t>
            </a:r>
            <a:r>
              <a:rPr lang="en-US" altLang="zh-CN" sz="2400" b="0" dirty="0" err="1">
                <a:solidFill>
                  <a:srgbClr val="FF0000"/>
                </a:solidFill>
              </a:rPr>
              <a:t>objname</a:t>
            </a:r>
            <a:r>
              <a:rPr lang="en-US" altLang="zh-CN" sz="2400" b="0" dirty="0">
                <a:solidFill>
                  <a:srgbClr val="FF0000"/>
                </a:solidFill>
              </a:rPr>
              <a:t>'] [,[@</a:t>
            </a:r>
            <a:r>
              <a:rPr lang="en-US" altLang="zh-CN" sz="2400" b="0" dirty="0" err="1">
                <a:solidFill>
                  <a:srgbClr val="FF0000"/>
                </a:solidFill>
              </a:rPr>
              <a:t>updateusage</a:t>
            </a:r>
            <a:r>
              <a:rPr lang="en-US" altLang="zh-CN" sz="2400" b="0" dirty="0">
                <a:solidFill>
                  <a:srgbClr val="FF0000"/>
                </a:solidFill>
              </a:rPr>
              <a:t> =] '</a:t>
            </a:r>
            <a:r>
              <a:rPr lang="en-US" altLang="zh-CN" sz="2400" b="0" dirty="0" err="1">
                <a:solidFill>
                  <a:srgbClr val="FF0000"/>
                </a:solidFill>
              </a:rPr>
              <a:t>updateusage</a:t>
            </a:r>
            <a:r>
              <a:rPr lang="en-US" altLang="zh-CN" sz="2400" b="0" dirty="0" smtClean="0">
                <a:solidFill>
                  <a:srgbClr val="FF0000"/>
                </a:solidFill>
              </a:rPr>
              <a:t>']</a:t>
            </a:r>
          </a:p>
          <a:p>
            <a:pPr marL="0" indent="0">
              <a:buNone/>
            </a:pPr>
            <a:endParaRPr lang="zh-CN" altLang="zh-CN" sz="2400" b="0" dirty="0"/>
          </a:p>
          <a:p>
            <a:pPr marL="0" indent="0">
              <a:buNone/>
            </a:pPr>
            <a:r>
              <a:rPr lang="zh-CN" altLang="zh-CN" sz="2400" b="0" dirty="0"/>
              <a:t>【例</a:t>
            </a:r>
            <a:r>
              <a:rPr lang="en-US" altLang="zh-CN" sz="2400" b="0" dirty="0"/>
              <a:t>4-19</a:t>
            </a:r>
            <a:r>
              <a:rPr lang="zh-CN" altLang="zh-CN" sz="2400" b="0" dirty="0"/>
              <a:t>】显示数据库</a:t>
            </a:r>
            <a:r>
              <a:rPr lang="en-US" altLang="zh-CN" sz="2400" b="0" dirty="0"/>
              <a:t>student</a:t>
            </a:r>
            <a:r>
              <a:rPr lang="zh-CN" altLang="zh-CN" sz="2400" b="0" dirty="0"/>
              <a:t>的数据</a:t>
            </a:r>
            <a:r>
              <a:rPr lang="zh-CN" altLang="zh-CN" sz="2400" b="0" dirty="0" smtClean="0"/>
              <a:t>空间</a:t>
            </a:r>
            <a:endParaRPr lang="zh-CN" altLang="zh-CN" sz="2400" b="0" dirty="0"/>
          </a:p>
          <a:p>
            <a:pPr marL="0" indent="0">
              <a:buNone/>
            </a:pPr>
            <a:r>
              <a:rPr lang="en-US" altLang="zh-CN" sz="2400" b="0" dirty="0"/>
              <a:t>exec </a:t>
            </a:r>
            <a:r>
              <a:rPr lang="en-US" altLang="zh-CN" sz="2400" b="0" dirty="0" err="1"/>
              <a:t>sp_spaceused</a:t>
            </a:r>
            <a:r>
              <a:rPr lang="en-US" altLang="zh-CN" sz="2400" b="0" dirty="0"/>
              <a:t> </a:t>
            </a:r>
            <a:r>
              <a:rPr lang="en-US" altLang="zh-CN" sz="2400" b="0" dirty="0" smtClean="0"/>
              <a:t>s</a:t>
            </a:r>
          </a:p>
          <a:p>
            <a:pPr marL="0" indent="0">
              <a:buNone/>
            </a:pPr>
            <a:endParaRPr lang="zh-CN" altLang="zh-CN" sz="2400" b="0" dirty="0"/>
          </a:p>
          <a:p>
            <a:pPr marL="0" indent="0">
              <a:buNone/>
            </a:pPr>
            <a:r>
              <a:rPr lang="en-US" altLang="zh-CN" sz="2400" dirty="0" smtClean="0"/>
              <a:t>3.</a:t>
            </a:r>
            <a:r>
              <a:rPr lang="zh-CN" altLang="zh-CN" sz="2400" dirty="0" smtClean="0"/>
              <a:t>查看</a:t>
            </a:r>
            <a:r>
              <a:rPr lang="zh-CN" altLang="zh-CN" sz="2400" dirty="0"/>
              <a:t>数据库日志</a:t>
            </a:r>
            <a:r>
              <a:rPr lang="zh-CN" altLang="zh-CN" sz="2400" dirty="0" smtClean="0"/>
              <a:t>空间</a:t>
            </a:r>
            <a:endParaRPr lang="en-US" altLang="zh-CN" sz="2400" dirty="0" smtClean="0"/>
          </a:p>
          <a:p>
            <a:pPr marL="0" indent="0">
              <a:buNone/>
            </a:pPr>
            <a:r>
              <a:rPr lang="zh-CN" altLang="en-US" sz="2400" b="0" dirty="0" smtClean="0">
                <a:solidFill>
                  <a:srgbClr val="FF0000"/>
                </a:solidFill>
              </a:rPr>
              <a:t>语法：</a:t>
            </a:r>
            <a:r>
              <a:rPr lang="en-US" altLang="zh-CN" sz="2400" b="0" dirty="0" smtClean="0">
                <a:solidFill>
                  <a:srgbClr val="FF0000"/>
                </a:solidFill>
              </a:rPr>
              <a:t>DBCC </a:t>
            </a:r>
            <a:r>
              <a:rPr lang="en-US" altLang="zh-CN" sz="2400" b="0" dirty="0">
                <a:solidFill>
                  <a:srgbClr val="FF0000"/>
                </a:solidFill>
              </a:rPr>
              <a:t>SQLPERF(LOGSPACE</a:t>
            </a:r>
            <a:r>
              <a:rPr lang="en-US" altLang="zh-CN" sz="2400" b="0" dirty="0" smtClean="0">
                <a:solidFill>
                  <a:srgbClr val="FF0000"/>
                </a:solidFill>
              </a:rPr>
              <a:t>)</a:t>
            </a:r>
          </a:p>
          <a:p>
            <a:pPr marL="0" indent="0">
              <a:buNone/>
            </a:pPr>
            <a:endParaRPr lang="en-US" altLang="zh-CN" sz="2400" b="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zh-CN" sz="2400" b="0" dirty="0"/>
              <a:t>【例</a:t>
            </a:r>
            <a:r>
              <a:rPr lang="en-US" altLang="zh-CN" sz="2400" b="0" dirty="0"/>
              <a:t>4-20</a:t>
            </a:r>
            <a:r>
              <a:rPr lang="zh-CN" altLang="zh-CN" sz="2400" b="0" dirty="0"/>
              <a:t>】显示数据库</a:t>
            </a:r>
            <a:r>
              <a:rPr lang="en-US" altLang="zh-CN" sz="2400" b="0" dirty="0"/>
              <a:t>student</a:t>
            </a:r>
            <a:r>
              <a:rPr lang="zh-CN" altLang="zh-CN" sz="2400" b="0" dirty="0"/>
              <a:t>的日志</a:t>
            </a:r>
            <a:r>
              <a:rPr lang="zh-CN" altLang="zh-CN" sz="2400" b="0" dirty="0" smtClean="0"/>
              <a:t>空间信息</a:t>
            </a:r>
            <a:r>
              <a:rPr lang="zh-CN" altLang="en-US" sz="2400" b="0" dirty="0" smtClean="0"/>
              <a:t>。</a:t>
            </a:r>
            <a:endParaRPr lang="zh-CN" altLang="zh-CN" sz="2400" b="0" dirty="0"/>
          </a:p>
          <a:p>
            <a:pPr marL="0" indent="0">
              <a:buNone/>
            </a:pPr>
            <a:r>
              <a:rPr lang="en-US" altLang="zh-CN" sz="2400" b="0" dirty="0"/>
              <a:t>Use  student</a:t>
            </a:r>
            <a:endParaRPr lang="zh-CN" altLang="zh-CN" sz="2400" b="0" dirty="0"/>
          </a:p>
          <a:p>
            <a:pPr marL="0" indent="0">
              <a:buNone/>
            </a:pPr>
            <a:r>
              <a:rPr lang="en-US" altLang="zh-CN" sz="2400" b="0" dirty="0"/>
              <a:t>DBCC SQLPERF(LOGSPACE)</a:t>
            </a:r>
            <a:endParaRPr lang="zh-CN" altLang="zh-CN" sz="2400" b="0" dirty="0"/>
          </a:p>
          <a:p>
            <a:pPr marL="0" indent="0">
              <a:buNone/>
            </a:pPr>
            <a:endParaRPr lang="zh-CN" altLang="zh-CN" dirty="0"/>
          </a:p>
          <a:p>
            <a:pPr marL="0" indent="0">
              <a:buNone/>
            </a:pPr>
            <a:endParaRPr lang="zh-CN" altLang="zh-CN" dirty="0"/>
          </a:p>
          <a:p>
            <a:pPr marL="0" indent="0">
              <a:buNone/>
            </a:pPr>
            <a:endParaRPr lang="zh-CN" altLang="zh-CN" dirty="0"/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356764608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052736"/>
            <a:ext cx="8229600" cy="4933950"/>
          </a:xfrm>
        </p:spPr>
        <p:txBody>
          <a:bodyPr/>
          <a:lstStyle/>
          <a:p>
            <a:pPr marL="0" lvl="0" indent="0">
              <a:buNone/>
            </a:pPr>
            <a:r>
              <a:rPr lang="en-US" altLang="zh-CN" sz="2400" b="0" dirty="0" smtClean="0">
                <a:solidFill>
                  <a:srgbClr val="FF0000"/>
                </a:solidFill>
              </a:rPr>
              <a:t>4.</a:t>
            </a:r>
            <a:r>
              <a:rPr lang="zh-CN" altLang="zh-CN" sz="2400" b="0" dirty="0" smtClean="0">
                <a:solidFill>
                  <a:srgbClr val="FF0000"/>
                </a:solidFill>
              </a:rPr>
              <a:t>查看</a:t>
            </a:r>
            <a:r>
              <a:rPr lang="zh-CN" altLang="zh-CN" sz="2400" b="0" dirty="0">
                <a:solidFill>
                  <a:srgbClr val="FF0000"/>
                </a:solidFill>
              </a:rPr>
              <a:t>数据库的文件</a:t>
            </a:r>
            <a:r>
              <a:rPr lang="zh-CN" altLang="zh-CN" sz="2400" b="0" dirty="0" smtClean="0">
                <a:solidFill>
                  <a:srgbClr val="FF0000"/>
                </a:solidFill>
              </a:rPr>
              <a:t>信息</a:t>
            </a:r>
            <a:endParaRPr lang="en-US" altLang="zh-CN" sz="2400" b="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zh-CN" sz="2400" b="0" dirty="0" smtClean="0"/>
              <a:t>语法：</a:t>
            </a:r>
            <a:r>
              <a:rPr lang="en-US" altLang="zh-CN" sz="2400" b="0" dirty="0" err="1" smtClean="0"/>
              <a:t>sp_helpfile</a:t>
            </a:r>
            <a:r>
              <a:rPr lang="en-US" altLang="zh-CN" sz="2400" b="0" dirty="0" smtClean="0"/>
              <a:t> </a:t>
            </a:r>
            <a:r>
              <a:rPr lang="en-US" altLang="zh-CN" sz="2400" b="0" dirty="0"/>
              <a:t>[[@filename=]’name</a:t>
            </a:r>
            <a:r>
              <a:rPr lang="en-US" altLang="zh-CN" sz="2400" b="0" dirty="0" smtClean="0"/>
              <a:t>’]</a:t>
            </a:r>
          </a:p>
          <a:p>
            <a:pPr marL="0" indent="0">
              <a:buNone/>
            </a:pPr>
            <a:endParaRPr lang="en-US" altLang="zh-CN" sz="2400" b="0" dirty="0" smtClean="0"/>
          </a:p>
          <a:p>
            <a:pPr marL="0" indent="0">
              <a:buNone/>
            </a:pPr>
            <a:r>
              <a:rPr lang="zh-CN" altLang="zh-CN" sz="2400" b="0" dirty="0"/>
              <a:t>【例</a:t>
            </a:r>
            <a:r>
              <a:rPr lang="en-US" altLang="zh-CN" sz="2400" b="0" dirty="0"/>
              <a:t>4-21</a:t>
            </a:r>
            <a:r>
              <a:rPr lang="zh-CN" altLang="zh-CN" sz="2400" b="0" dirty="0"/>
              <a:t>】查看数据库</a:t>
            </a:r>
            <a:r>
              <a:rPr lang="en-US" altLang="zh-CN" sz="2400" b="0" dirty="0"/>
              <a:t>mytest2</a:t>
            </a:r>
            <a:r>
              <a:rPr lang="zh-CN" altLang="zh-CN" sz="2400" b="0" dirty="0"/>
              <a:t>的日志空间信息，运行结果如图</a:t>
            </a:r>
            <a:r>
              <a:rPr lang="en-US" altLang="zh-CN" sz="2400" b="0" dirty="0"/>
              <a:t>4.31</a:t>
            </a:r>
            <a:r>
              <a:rPr lang="zh-CN" altLang="zh-CN" sz="2400" b="0" dirty="0"/>
              <a:t>所示。</a:t>
            </a:r>
          </a:p>
          <a:p>
            <a:pPr marL="0" indent="0">
              <a:buNone/>
            </a:pPr>
            <a:r>
              <a:rPr lang="en-US" altLang="zh-CN" sz="2000" b="0" dirty="0"/>
              <a:t>Use  mytest2</a:t>
            </a:r>
            <a:endParaRPr lang="zh-CN" altLang="zh-CN" sz="2000" b="0" dirty="0"/>
          </a:p>
          <a:p>
            <a:pPr marL="0" indent="0">
              <a:buNone/>
            </a:pPr>
            <a:r>
              <a:rPr lang="en-US" altLang="zh-CN" sz="2000" b="0" dirty="0"/>
              <a:t>Exec </a:t>
            </a:r>
            <a:r>
              <a:rPr lang="en-US" altLang="zh-CN" sz="2000" b="0" dirty="0" err="1"/>
              <a:t>sp_helpfile</a:t>
            </a:r>
            <a:r>
              <a:rPr lang="en-US" altLang="zh-CN" sz="2000" b="0" dirty="0"/>
              <a:t>  'mytest2_dat'</a:t>
            </a:r>
            <a:endParaRPr lang="zh-CN" altLang="zh-CN" sz="2000" b="0" dirty="0"/>
          </a:p>
          <a:p>
            <a:pPr marL="0" indent="0">
              <a:buNone/>
            </a:pPr>
            <a:endParaRPr lang="en-US" altLang="zh-CN" sz="2000" b="0" dirty="0" smtClean="0"/>
          </a:p>
          <a:p>
            <a:pPr marL="0" indent="0">
              <a:buNone/>
            </a:pPr>
            <a:endParaRPr lang="zh-CN" altLang="zh-CN" sz="2000" b="0" dirty="0"/>
          </a:p>
          <a:p>
            <a:pPr marL="0" lvl="0" indent="0">
              <a:buNone/>
            </a:pPr>
            <a:endParaRPr lang="zh-CN" altLang="zh-CN" sz="2400" b="0" dirty="0"/>
          </a:p>
          <a:p>
            <a:endParaRPr lang="zh-CN" altLang="en-US" sz="2400" b="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17535622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686800" cy="563563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dirty="0"/>
              <a:t>1.1</a:t>
            </a:r>
            <a:r>
              <a:rPr lang="zh-CN" altLang="zh-CN" dirty="0"/>
              <a:t>数据管理技术的发展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908720"/>
            <a:ext cx="8229600" cy="5438006"/>
          </a:xfrm>
        </p:spPr>
        <p:txBody>
          <a:bodyPr/>
          <a:lstStyle/>
          <a:p>
            <a:pPr>
              <a:buFont typeface="Wingdings" pitchFamily="2" charset="2"/>
              <a:buChar char="n"/>
            </a:pPr>
            <a:endParaRPr lang="zh-CN" altLang="zh-CN" sz="2400" b="0" dirty="0"/>
          </a:p>
          <a:p>
            <a:pPr>
              <a:buFont typeface="Wingdings" pitchFamily="2" charset="2"/>
              <a:buChar char="n"/>
            </a:pPr>
            <a:endParaRPr lang="zh-CN" altLang="en-US" sz="240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  <p:sp>
        <p:nvSpPr>
          <p:cNvPr id="5" name="矩形 4"/>
          <p:cNvSpPr/>
          <p:nvPr/>
        </p:nvSpPr>
        <p:spPr>
          <a:xfrm>
            <a:off x="395536" y="1052736"/>
            <a:ext cx="792088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spcAft>
                <a:spcPts val="0"/>
              </a:spcAft>
            </a:pPr>
            <a:r>
              <a:rPr lang="zh-CN" altLang="zh-CN" sz="2400" b="1" kern="100" dirty="0">
                <a:solidFill>
                  <a:srgbClr val="FF0000"/>
                </a:solidFill>
                <a:latin typeface="Calibri"/>
                <a:ea typeface="宋体"/>
                <a:cs typeface="Times New Roman"/>
              </a:rPr>
              <a:t>【学习情境】</a:t>
            </a:r>
            <a:endParaRPr lang="zh-CN" altLang="zh-CN" sz="2400" kern="100" dirty="0">
              <a:latin typeface="Calibri"/>
              <a:ea typeface="宋体"/>
              <a:cs typeface="Times New Roman"/>
            </a:endParaRPr>
          </a:p>
          <a:p>
            <a:pPr indent="266700" algn="just">
              <a:spcAft>
                <a:spcPts val="0"/>
              </a:spcAft>
            </a:pPr>
            <a:r>
              <a:rPr lang="zh-CN" altLang="zh-CN" sz="2400" kern="100" dirty="0">
                <a:latin typeface="Calibri"/>
                <a:ea typeface="宋体"/>
                <a:cs typeface="Times New Roman"/>
              </a:rPr>
              <a:t>设计一个能够表示教师、学生、课程</a:t>
            </a:r>
            <a:r>
              <a:rPr lang="en-US" altLang="zh-CN" sz="2400" kern="100" dirty="0">
                <a:latin typeface="Calibri"/>
                <a:ea typeface="宋体"/>
                <a:cs typeface="Times New Roman"/>
              </a:rPr>
              <a:t>3</a:t>
            </a:r>
            <a:r>
              <a:rPr lang="zh-CN" altLang="zh-CN" sz="2400" kern="100" dirty="0">
                <a:latin typeface="Calibri"/>
                <a:ea typeface="宋体"/>
                <a:cs typeface="Times New Roman"/>
              </a:rPr>
              <a:t>个实体的选课和授课关系的学生选课数据库。</a:t>
            </a:r>
          </a:p>
          <a:p>
            <a:pPr algn="just">
              <a:spcAft>
                <a:spcPts val="0"/>
              </a:spcAft>
            </a:pPr>
            <a:r>
              <a:rPr lang="zh-CN" altLang="zh-CN" sz="2400" kern="100" dirty="0">
                <a:latin typeface="Calibri"/>
                <a:ea typeface="宋体"/>
                <a:cs typeface="Times New Roman"/>
              </a:rPr>
              <a:t>（</a:t>
            </a:r>
            <a:r>
              <a:rPr lang="en-US" altLang="zh-CN" sz="2400" kern="100" dirty="0">
                <a:latin typeface="Calibri"/>
                <a:ea typeface="宋体"/>
                <a:cs typeface="Times New Roman"/>
              </a:rPr>
              <a:t>1</a:t>
            </a:r>
            <a:r>
              <a:rPr lang="zh-CN" altLang="zh-CN" sz="2400" kern="100" dirty="0">
                <a:latin typeface="Calibri"/>
                <a:ea typeface="宋体"/>
                <a:cs typeface="Times New Roman"/>
              </a:rPr>
              <a:t>）一个学生可以选修多门课程，一门课程可供多个学生选修，每个同学选修课程可以获得一个成绩。</a:t>
            </a:r>
          </a:p>
          <a:p>
            <a:pPr algn="just">
              <a:spcAft>
                <a:spcPts val="0"/>
              </a:spcAft>
            </a:pPr>
            <a:r>
              <a:rPr lang="zh-CN" altLang="zh-CN" sz="2400" kern="100" dirty="0">
                <a:latin typeface="Calibri"/>
                <a:ea typeface="宋体"/>
                <a:cs typeface="Times New Roman"/>
              </a:rPr>
              <a:t>（</a:t>
            </a:r>
            <a:r>
              <a:rPr lang="en-US" altLang="zh-CN" sz="2400" kern="100" dirty="0">
                <a:latin typeface="Calibri"/>
                <a:ea typeface="宋体"/>
                <a:cs typeface="Times New Roman"/>
              </a:rPr>
              <a:t>2</a:t>
            </a:r>
            <a:r>
              <a:rPr lang="zh-CN" altLang="zh-CN" sz="2400" kern="100" dirty="0">
                <a:latin typeface="Calibri"/>
                <a:ea typeface="宋体"/>
                <a:cs typeface="Times New Roman"/>
              </a:rPr>
              <a:t>）一个教师可以讲授多门课程，一个课程可以被多个教师讲授。</a:t>
            </a:r>
          </a:p>
          <a:p>
            <a:pPr algn="just">
              <a:spcAft>
                <a:spcPts val="0"/>
              </a:spcAft>
            </a:pPr>
            <a:r>
              <a:rPr lang="zh-CN" altLang="zh-CN" sz="2400" kern="100" dirty="0">
                <a:latin typeface="Calibri"/>
                <a:ea typeface="宋体"/>
                <a:cs typeface="Times New Roman"/>
              </a:rPr>
              <a:t>（</a:t>
            </a:r>
            <a:r>
              <a:rPr lang="en-US" altLang="zh-CN" sz="2400" kern="100" dirty="0">
                <a:latin typeface="Calibri"/>
                <a:ea typeface="宋体"/>
                <a:cs typeface="Times New Roman"/>
              </a:rPr>
              <a:t>3</a:t>
            </a:r>
            <a:r>
              <a:rPr lang="zh-CN" altLang="zh-CN" sz="2400" kern="100" dirty="0">
                <a:latin typeface="Calibri"/>
                <a:ea typeface="宋体"/>
                <a:cs typeface="Times New Roman"/>
              </a:rPr>
              <a:t>）在某个时刻，一个教师可以指导多位学生，但每个学生在某一个时刻只能被一位教师指导。</a:t>
            </a:r>
            <a:endParaRPr lang="zh-CN" altLang="zh-CN" sz="2400" kern="100" dirty="0">
              <a:effectLst/>
              <a:latin typeface="Calibri"/>
              <a:ea typeface="宋体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09322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4.7 </a:t>
            </a:r>
            <a:r>
              <a:rPr lang="zh-CN" altLang="zh-CN" dirty="0"/>
              <a:t>收缩</a:t>
            </a:r>
            <a:r>
              <a:rPr lang="zh-CN" altLang="zh-CN" dirty="0" smtClean="0"/>
              <a:t>数据库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052736"/>
            <a:ext cx="8229600" cy="493395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2400" b="0" dirty="0"/>
              <a:t>在</a:t>
            </a:r>
            <a:r>
              <a:rPr lang="en-US" altLang="zh-CN" sz="2400" b="0" dirty="0"/>
              <a:t>SQL Server</a:t>
            </a:r>
            <a:r>
              <a:rPr lang="zh-CN" altLang="en-US" sz="2400" b="0" dirty="0"/>
              <a:t>中，收缩用户数据库包括</a:t>
            </a:r>
            <a:r>
              <a:rPr lang="zh-CN" altLang="en-US" sz="2400" b="0" dirty="0">
                <a:solidFill>
                  <a:srgbClr val="FF0000"/>
                </a:solidFill>
              </a:rPr>
              <a:t>自动收缩数据库</a:t>
            </a:r>
            <a:r>
              <a:rPr lang="zh-CN" altLang="en-US" sz="2400" b="0" dirty="0"/>
              <a:t>、</a:t>
            </a:r>
            <a:r>
              <a:rPr lang="zh-CN" altLang="en-US" sz="2400" b="0" dirty="0">
                <a:solidFill>
                  <a:srgbClr val="FF0000"/>
                </a:solidFill>
              </a:rPr>
              <a:t>手动收缩数据库</a:t>
            </a:r>
            <a:r>
              <a:rPr lang="zh-CN" altLang="en-US" sz="2400" b="0" dirty="0"/>
              <a:t>和</a:t>
            </a:r>
            <a:r>
              <a:rPr lang="zh-CN" altLang="en-US" sz="2400" b="0" dirty="0">
                <a:solidFill>
                  <a:srgbClr val="FF0000"/>
                </a:solidFill>
              </a:rPr>
              <a:t>收缩指定数据文件</a:t>
            </a:r>
            <a:r>
              <a:rPr lang="en-US" altLang="zh-CN" sz="2400" b="0" dirty="0"/>
              <a:t>3</a:t>
            </a:r>
            <a:r>
              <a:rPr lang="zh-CN" altLang="en-US" sz="2400" b="0" dirty="0"/>
              <a:t>种方式。</a:t>
            </a:r>
          </a:p>
          <a:p>
            <a:pPr marL="0" indent="0">
              <a:buNone/>
            </a:pPr>
            <a:r>
              <a:rPr lang="zh-CN" altLang="en-US" sz="2400" b="0" dirty="0">
                <a:solidFill>
                  <a:srgbClr val="0000FF"/>
                </a:solidFill>
              </a:rPr>
              <a:t>（</a:t>
            </a:r>
            <a:r>
              <a:rPr lang="en-US" altLang="zh-CN" sz="2400" b="0" dirty="0">
                <a:solidFill>
                  <a:srgbClr val="0000FF"/>
                </a:solidFill>
              </a:rPr>
              <a:t>1</a:t>
            </a:r>
            <a:r>
              <a:rPr lang="zh-CN" altLang="en-US" sz="2400" b="0" dirty="0" smtClean="0">
                <a:solidFill>
                  <a:srgbClr val="0000FF"/>
                </a:solidFill>
              </a:rPr>
              <a:t>）使用</a:t>
            </a:r>
            <a:r>
              <a:rPr lang="en-US" altLang="zh-CN" sz="2400" b="0" dirty="0">
                <a:solidFill>
                  <a:srgbClr val="0000FF"/>
                </a:solidFill>
              </a:rPr>
              <a:t>AUTO_SHRINK</a:t>
            </a:r>
            <a:r>
              <a:rPr lang="zh-CN" altLang="en-US" sz="2400" b="0" dirty="0">
                <a:solidFill>
                  <a:srgbClr val="0000FF"/>
                </a:solidFill>
              </a:rPr>
              <a:t>设置自动收缩数据库</a:t>
            </a:r>
          </a:p>
          <a:p>
            <a:pPr marL="0" indent="0">
              <a:buNone/>
            </a:pPr>
            <a:r>
              <a:rPr lang="zh-CN" altLang="en-US" sz="2400" b="0" dirty="0" smtClean="0"/>
              <a:t>语法格式：</a:t>
            </a:r>
            <a:r>
              <a:rPr lang="en-US" altLang="zh-CN" sz="2000" b="0" dirty="0" smtClean="0"/>
              <a:t>ALTER </a:t>
            </a:r>
            <a:r>
              <a:rPr lang="en-US" altLang="zh-CN" sz="2000" b="0" dirty="0"/>
              <a:t>DATABASE </a:t>
            </a:r>
            <a:r>
              <a:rPr lang="en-US" altLang="zh-CN" sz="2000" b="0" dirty="0" err="1"/>
              <a:t>database_name</a:t>
            </a:r>
            <a:endParaRPr lang="en-US" altLang="zh-CN" sz="2000" b="0" dirty="0"/>
          </a:p>
          <a:p>
            <a:pPr marL="0" indent="0">
              <a:buNone/>
            </a:pPr>
            <a:r>
              <a:rPr lang="en-US" altLang="zh-CN" sz="2000" b="0" dirty="0" smtClean="0"/>
              <a:t>                          SET </a:t>
            </a:r>
            <a:r>
              <a:rPr lang="en-US" altLang="zh-CN" sz="2000" b="0" dirty="0"/>
              <a:t>AUTO_SHRINK ON/OFF</a:t>
            </a:r>
          </a:p>
          <a:p>
            <a:pPr marL="0" indent="0">
              <a:buNone/>
            </a:pPr>
            <a:r>
              <a:rPr lang="zh-CN" altLang="zh-CN" sz="2400" b="0" dirty="0">
                <a:solidFill>
                  <a:srgbClr val="0000FF"/>
                </a:solidFill>
              </a:rPr>
              <a:t>（</a:t>
            </a:r>
            <a:r>
              <a:rPr lang="en-US" altLang="zh-CN" sz="2400" b="0" dirty="0">
                <a:solidFill>
                  <a:srgbClr val="0000FF"/>
                </a:solidFill>
              </a:rPr>
              <a:t>2</a:t>
            </a:r>
            <a:r>
              <a:rPr lang="zh-CN" altLang="zh-CN" sz="2400" b="0" dirty="0">
                <a:solidFill>
                  <a:srgbClr val="0000FF"/>
                </a:solidFill>
              </a:rPr>
              <a:t>）手动收缩数据库</a:t>
            </a:r>
          </a:p>
          <a:p>
            <a:pPr marL="0" indent="0">
              <a:buNone/>
            </a:pPr>
            <a:r>
              <a:rPr lang="zh-CN" altLang="zh-CN" sz="2400" b="0" dirty="0" smtClean="0"/>
              <a:t>语法格式：</a:t>
            </a:r>
            <a:r>
              <a:rPr lang="en-US" altLang="zh-CN" sz="2400" b="0" dirty="0"/>
              <a:t/>
            </a:r>
            <a:br>
              <a:rPr lang="en-US" altLang="zh-CN" sz="2400" b="0" dirty="0"/>
            </a:br>
            <a:r>
              <a:rPr lang="en-US" altLang="zh-CN" sz="2400" b="0" dirty="0" smtClean="0"/>
              <a:t>  </a:t>
            </a:r>
            <a:r>
              <a:rPr lang="en-US" altLang="zh-CN" sz="2000" b="0" dirty="0" smtClean="0"/>
              <a:t>DBCC </a:t>
            </a:r>
            <a:r>
              <a:rPr lang="en-US" altLang="zh-CN" sz="2000" b="0" dirty="0"/>
              <a:t>SHRINKDATABASE </a:t>
            </a:r>
            <a:br>
              <a:rPr lang="en-US" altLang="zh-CN" sz="2000" b="0" dirty="0"/>
            </a:br>
            <a:r>
              <a:rPr lang="en-US" altLang="zh-CN" sz="2000" b="0" dirty="0" smtClean="0"/>
              <a:t>       ( </a:t>
            </a:r>
            <a:r>
              <a:rPr lang="en-US" altLang="zh-CN" sz="2000" b="0" dirty="0" err="1"/>
              <a:t>database_name</a:t>
            </a:r>
            <a:r>
              <a:rPr lang="en-US" altLang="zh-CN" sz="2000" b="0" dirty="0"/>
              <a:t> | </a:t>
            </a:r>
            <a:r>
              <a:rPr lang="en-US" altLang="zh-CN" sz="2000" b="0" dirty="0" err="1"/>
              <a:t>database_id</a:t>
            </a:r>
            <a:r>
              <a:rPr lang="en-US" altLang="zh-CN" sz="2000" b="0" dirty="0"/>
              <a:t> | 0 [ , </a:t>
            </a:r>
            <a:r>
              <a:rPr lang="en-US" altLang="zh-CN" sz="2000" b="0" dirty="0" err="1"/>
              <a:t>target_percent</a:t>
            </a:r>
            <a:r>
              <a:rPr lang="en-US" altLang="zh-CN" sz="2000" b="0" dirty="0"/>
              <a:t> ] [ </a:t>
            </a:r>
            <a:r>
              <a:rPr lang="en-US" altLang="zh-CN" sz="2000" b="0" dirty="0" smtClean="0"/>
              <a:t>,</a:t>
            </a:r>
          </a:p>
          <a:p>
            <a:pPr marL="0" indent="0">
              <a:buNone/>
            </a:pPr>
            <a:r>
              <a:rPr lang="en-US" altLang="zh-CN" sz="2000" b="0" dirty="0" smtClean="0"/>
              <a:t>           { </a:t>
            </a:r>
            <a:r>
              <a:rPr lang="en-US" altLang="zh-CN" sz="2000" b="0" dirty="0"/>
              <a:t>NOTRUNCATE | TRUNCATEONLY } ] </a:t>
            </a:r>
            <a:br>
              <a:rPr lang="en-US" altLang="zh-CN" sz="2000" b="0" dirty="0"/>
            </a:br>
            <a:r>
              <a:rPr lang="en-US" altLang="zh-CN" sz="2000" b="0" dirty="0" smtClean="0"/>
              <a:t>         )</a:t>
            </a:r>
          </a:p>
          <a:p>
            <a:pPr marL="0" indent="0">
              <a:buNone/>
            </a:pPr>
            <a:r>
              <a:rPr lang="zh-CN" altLang="zh-CN" sz="2400" b="0" dirty="0"/>
              <a:t>【例</a:t>
            </a:r>
            <a:r>
              <a:rPr lang="en-US" altLang="zh-CN" sz="2400" b="0" dirty="0"/>
              <a:t>4-25</a:t>
            </a:r>
            <a:r>
              <a:rPr lang="zh-CN" altLang="zh-CN" sz="2400" b="0" dirty="0"/>
              <a:t>】将数据库</a:t>
            </a:r>
            <a:r>
              <a:rPr lang="en-US" altLang="zh-CN" sz="2400" b="0" dirty="0"/>
              <a:t>student</a:t>
            </a:r>
            <a:r>
              <a:rPr lang="zh-CN" altLang="zh-CN" sz="2400" b="0" dirty="0"/>
              <a:t>的可用空间压缩到数据库大小的</a:t>
            </a:r>
            <a:r>
              <a:rPr lang="en-US" altLang="zh-CN" sz="2400" b="0" dirty="0"/>
              <a:t>20%</a:t>
            </a:r>
            <a:r>
              <a:rPr lang="zh-CN" altLang="zh-CN" sz="2400" b="0" dirty="0"/>
              <a:t>。</a:t>
            </a:r>
          </a:p>
          <a:p>
            <a:pPr marL="0" indent="0">
              <a:buNone/>
            </a:pPr>
            <a:r>
              <a:rPr lang="en-US" altLang="zh-CN" sz="2000" b="0" dirty="0">
                <a:solidFill>
                  <a:srgbClr val="FF0000"/>
                </a:solidFill>
              </a:rPr>
              <a:t>DBCC SHRINKDATABASE(student,20,NOTRUNCATE)</a:t>
            </a:r>
          </a:p>
          <a:p>
            <a:pPr marL="0" indent="0">
              <a:buNone/>
            </a:pPr>
            <a:endParaRPr lang="zh-CN" altLang="zh-CN" sz="2000" b="0" dirty="0"/>
          </a:p>
          <a:p>
            <a:pPr marL="0" indent="0">
              <a:buNone/>
            </a:pPr>
            <a:endParaRPr lang="zh-CN" altLang="en-US" sz="2400" b="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275491237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625" y="981075"/>
            <a:ext cx="8229600" cy="493395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2000" b="0" dirty="0" smtClean="0"/>
              <a:t>（</a:t>
            </a:r>
            <a:r>
              <a:rPr lang="en-US" altLang="zh-CN" sz="2000" b="0" dirty="0"/>
              <a:t>2</a:t>
            </a:r>
            <a:r>
              <a:rPr lang="zh-CN" altLang="en-US" sz="2000" b="0" dirty="0" smtClean="0"/>
              <a:t>）收缩</a:t>
            </a:r>
            <a:r>
              <a:rPr lang="zh-CN" altLang="en-US" sz="2000" b="0" dirty="0"/>
              <a:t>指定数据文件</a:t>
            </a:r>
          </a:p>
          <a:p>
            <a:pPr marL="0" indent="0">
              <a:buNone/>
            </a:pPr>
            <a:r>
              <a:rPr lang="zh-CN" altLang="en-US" sz="2000" b="0" dirty="0" smtClean="0"/>
              <a:t>语法：</a:t>
            </a:r>
            <a:endParaRPr lang="zh-CN" altLang="en-US" sz="2000" b="0" dirty="0"/>
          </a:p>
          <a:p>
            <a:pPr marL="0" indent="0">
              <a:buNone/>
            </a:pPr>
            <a:r>
              <a:rPr lang="zh-CN" altLang="en-US" sz="2000" b="0" dirty="0"/>
              <a:t> </a:t>
            </a:r>
            <a:r>
              <a:rPr lang="en-US" altLang="zh-CN" sz="2000" b="0" dirty="0">
                <a:solidFill>
                  <a:srgbClr val="0000FF"/>
                </a:solidFill>
              </a:rPr>
              <a:t>DBCC SHRINKFILE </a:t>
            </a:r>
          </a:p>
          <a:p>
            <a:pPr marL="0" indent="0">
              <a:buNone/>
            </a:pPr>
            <a:r>
              <a:rPr lang="en-US" altLang="zh-CN" sz="2000" b="0" dirty="0">
                <a:solidFill>
                  <a:srgbClr val="0000FF"/>
                </a:solidFill>
              </a:rPr>
              <a:t>( { </a:t>
            </a:r>
            <a:r>
              <a:rPr lang="en-US" altLang="zh-CN" sz="2000" b="0" dirty="0" err="1">
                <a:solidFill>
                  <a:srgbClr val="0000FF"/>
                </a:solidFill>
              </a:rPr>
              <a:t>file_name</a:t>
            </a:r>
            <a:r>
              <a:rPr lang="en-US" altLang="zh-CN" sz="2000" b="0" dirty="0">
                <a:solidFill>
                  <a:srgbClr val="0000FF"/>
                </a:solidFill>
              </a:rPr>
              <a:t> | </a:t>
            </a:r>
            <a:r>
              <a:rPr lang="en-US" altLang="zh-CN" sz="2000" b="0" dirty="0" err="1">
                <a:solidFill>
                  <a:srgbClr val="0000FF"/>
                </a:solidFill>
              </a:rPr>
              <a:t>file_id</a:t>
            </a:r>
            <a:r>
              <a:rPr lang="en-US" altLang="zh-CN" sz="2000" b="0" dirty="0">
                <a:solidFill>
                  <a:srgbClr val="0000FF"/>
                </a:solidFill>
              </a:rPr>
              <a:t> } { [ , EMPTYFILE ] | [ [ , </a:t>
            </a:r>
            <a:r>
              <a:rPr lang="en-US" altLang="zh-CN" sz="2000" b="0" dirty="0" err="1">
                <a:solidFill>
                  <a:srgbClr val="0000FF"/>
                </a:solidFill>
              </a:rPr>
              <a:t>target_size</a:t>
            </a:r>
            <a:r>
              <a:rPr lang="en-US" altLang="zh-CN" sz="2000" b="0" dirty="0">
                <a:solidFill>
                  <a:srgbClr val="0000FF"/>
                </a:solidFill>
              </a:rPr>
              <a:t> ] </a:t>
            </a:r>
          </a:p>
          <a:p>
            <a:pPr marL="0" indent="0">
              <a:buNone/>
            </a:pPr>
            <a:r>
              <a:rPr lang="en-US" altLang="zh-CN" sz="2000" b="0" dirty="0">
                <a:solidFill>
                  <a:srgbClr val="0000FF"/>
                </a:solidFill>
              </a:rPr>
              <a:t>[ , { NOTRUNCATE | TRUNCATEONLY } ] ] }</a:t>
            </a:r>
          </a:p>
          <a:p>
            <a:pPr marL="0" indent="0">
              <a:buNone/>
            </a:pPr>
            <a:r>
              <a:rPr lang="en-US" altLang="zh-CN" sz="2000" b="0" dirty="0">
                <a:solidFill>
                  <a:srgbClr val="0000FF"/>
                </a:solidFill>
              </a:rPr>
              <a:t>)</a:t>
            </a:r>
          </a:p>
          <a:p>
            <a:pPr marL="0" indent="0">
              <a:buNone/>
            </a:pPr>
            <a:r>
              <a:rPr lang="en-US" altLang="zh-CN" sz="2000" b="0" dirty="0">
                <a:solidFill>
                  <a:srgbClr val="0000FF"/>
                </a:solidFill>
              </a:rPr>
              <a:t>[ WITH NO_INFOMSGS </a:t>
            </a:r>
            <a:r>
              <a:rPr lang="en-US" altLang="zh-CN" sz="2000" b="0" dirty="0" smtClean="0">
                <a:solidFill>
                  <a:srgbClr val="0000FF"/>
                </a:solidFill>
              </a:rPr>
              <a:t>]</a:t>
            </a:r>
          </a:p>
          <a:p>
            <a:pPr marL="0" indent="0">
              <a:buNone/>
            </a:pPr>
            <a:endParaRPr lang="en-US" altLang="zh-CN" sz="2000" b="0" dirty="0"/>
          </a:p>
          <a:p>
            <a:pPr marL="0" indent="0">
              <a:buNone/>
            </a:pPr>
            <a:r>
              <a:rPr lang="zh-CN" altLang="zh-CN" sz="2400" b="0" dirty="0"/>
              <a:t>【例</a:t>
            </a:r>
            <a:r>
              <a:rPr lang="en-US" altLang="zh-CN" sz="2400" b="0" dirty="0"/>
              <a:t>4-26</a:t>
            </a:r>
            <a:r>
              <a:rPr lang="zh-CN" altLang="zh-CN" sz="2400" b="0" dirty="0"/>
              <a:t>】将数据库</a:t>
            </a:r>
            <a:r>
              <a:rPr lang="en-US" altLang="zh-CN" sz="2400" b="0" dirty="0"/>
              <a:t>mytest6</a:t>
            </a:r>
            <a:r>
              <a:rPr lang="zh-CN" altLang="zh-CN" sz="2400" b="0" dirty="0"/>
              <a:t>的数据文件</a:t>
            </a:r>
            <a:r>
              <a:rPr lang="en-US" altLang="zh-CN" sz="2400" b="0" dirty="0"/>
              <a:t>mytest61_dat</a:t>
            </a:r>
            <a:r>
              <a:rPr lang="zh-CN" altLang="zh-CN" sz="2400" b="0" dirty="0"/>
              <a:t>到</a:t>
            </a:r>
            <a:r>
              <a:rPr lang="en-US" altLang="zh-CN" sz="2400" b="0" dirty="0" smtClean="0"/>
              <a:t>5MB</a:t>
            </a:r>
            <a:r>
              <a:rPr lang="zh-CN" altLang="zh-CN" sz="2400" b="0" dirty="0" smtClean="0"/>
              <a:t>。</a:t>
            </a:r>
            <a:endParaRPr lang="zh-CN" altLang="zh-CN" sz="2400" b="0" dirty="0"/>
          </a:p>
          <a:p>
            <a:pPr marL="0" indent="0">
              <a:buNone/>
            </a:pPr>
            <a:r>
              <a:rPr lang="en-US" altLang="zh-CN" sz="2000" b="0" dirty="0"/>
              <a:t> USE mytest6</a:t>
            </a:r>
            <a:endParaRPr lang="zh-CN" altLang="zh-CN" sz="2000" b="0" dirty="0"/>
          </a:p>
          <a:p>
            <a:pPr marL="0" indent="0">
              <a:buNone/>
            </a:pPr>
            <a:r>
              <a:rPr lang="en-US" altLang="zh-CN" sz="2000" b="0" dirty="0" smtClean="0"/>
              <a:t>           DBCC  </a:t>
            </a:r>
            <a:r>
              <a:rPr lang="en-US" altLang="zh-CN" sz="2000" b="0" dirty="0"/>
              <a:t>SHRINKFILE(mytest61_dat,5)</a:t>
            </a:r>
            <a:endParaRPr lang="zh-CN" altLang="zh-CN" sz="2000" b="0" dirty="0"/>
          </a:p>
          <a:p>
            <a:pPr marL="0" indent="0">
              <a:buNone/>
            </a:pPr>
            <a:endParaRPr lang="zh-CN" altLang="zh-CN" sz="2000" b="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409835619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4.8 </a:t>
            </a:r>
            <a:r>
              <a:rPr lang="zh-CN" altLang="zh-CN" dirty="0"/>
              <a:t>数据库</a:t>
            </a:r>
            <a:r>
              <a:rPr lang="zh-CN" altLang="zh-CN" dirty="0" smtClean="0"/>
              <a:t>快照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923925"/>
            <a:ext cx="8640960" cy="493395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2000" b="0" dirty="0">
                <a:solidFill>
                  <a:srgbClr val="FF0000"/>
                </a:solidFill>
              </a:rPr>
              <a:t>数据库快照</a:t>
            </a:r>
            <a:r>
              <a:rPr lang="zh-CN" altLang="en-US" sz="2000" b="0" dirty="0"/>
              <a:t>就是数据库的一个只读副本，就像给数据库照了照片一样，这是从</a:t>
            </a:r>
            <a:r>
              <a:rPr lang="en-US" altLang="zh-CN" sz="2000" b="0" dirty="0"/>
              <a:t>SQL Server 2005</a:t>
            </a:r>
            <a:r>
              <a:rPr lang="zh-CN" altLang="en-US" sz="2000" b="0" dirty="0"/>
              <a:t>才新增的功能，只有</a:t>
            </a:r>
            <a:r>
              <a:rPr lang="en-US" altLang="zh-CN" sz="2000" b="0" dirty="0"/>
              <a:t>SQL Server 2005 Enterprise Edition</a:t>
            </a:r>
            <a:r>
              <a:rPr lang="zh-CN" altLang="en-US" sz="2000" b="0" dirty="0"/>
              <a:t>和更高版本才提供数据库快照功能。</a:t>
            </a:r>
          </a:p>
          <a:p>
            <a:pPr marL="0" indent="0">
              <a:buNone/>
            </a:pPr>
            <a:r>
              <a:rPr lang="zh-CN" altLang="en-US" sz="2000" b="0" dirty="0"/>
              <a:t>数据库快照虽然是源数据库中的影像，但是与源数据库相比，快照存在下面一些限制：</a:t>
            </a:r>
          </a:p>
          <a:p>
            <a:pPr marL="0" indent="0">
              <a:buNone/>
            </a:pPr>
            <a:r>
              <a:rPr lang="zh-CN" altLang="en-US" sz="2000" b="0" dirty="0"/>
              <a:t>（</a:t>
            </a:r>
            <a:r>
              <a:rPr lang="en-US" altLang="zh-CN" sz="2000" b="0" dirty="0"/>
              <a:t>1</a:t>
            </a:r>
            <a:r>
              <a:rPr lang="zh-CN" altLang="en-US" sz="2000" b="0" dirty="0" smtClean="0"/>
              <a:t>）必须</a:t>
            </a:r>
            <a:r>
              <a:rPr lang="zh-CN" altLang="en-US" sz="2000" b="0" dirty="0"/>
              <a:t>与源数据库在相同的服务器实例上创建数据库快照。</a:t>
            </a:r>
          </a:p>
          <a:p>
            <a:pPr marL="0" indent="0">
              <a:buNone/>
            </a:pPr>
            <a:r>
              <a:rPr lang="zh-CN" altLang="en-US" sz="2000" b="0" dirty="0"/>
              <a:t>（</a:t>
            </a:r>
            <a:r>
              <a:rPr lang="en-US" altLang="zh-CN" sz="2000" b="0" dirty="0"/>
              <a:t>2</a:t>
            </a:r>
            <a:r>
              <a:rPr lang="zh-CN" altLang="en-US" sz="2000" b="0" dirty="0" smtClean="0"/>
              <a:t>）数据库</a:t>
            </a:r>
            <a:r>
              <a:rPr lang="zh-CN" altLang="en-US" sz="2000" b="0" dirty="0"/>
              <a:t>快照是只读的，不能在数据库快照中执行修改操作。</a:t>
            </a:r>
          </a:p>
          <a:p>
            <a:pPr marL="0" indent="0">
              <a:buNone/>
            </a:pPr>
            <a:r>
              <a:rPr lang="zh-CN" altLang="en-US" sz="2000" b="0" dirty="0"/>
              <a:t>（</a:t>
            </a:r>
            <a:r>
              <a:rPr lang="en-US" altLang="zh-CN" sz="2000" b="0" dirty="0"/>
              <a:t>3</a:t>
            </a:r>
            <a:r>
              <a:rPr lang="zh-CN" altLang="en-US" sz="2000" b="0" dirty="0" smtClean="0"/>
              <a:t>）数据库</a:t>
            </a:r>
            <a:r>
              <a:rPr lang="zh-CN" altLang="en-US" sz="2000" b="0" dirty="0"/>
              <a:t>快照是捕捉开始创建快照的时刻点，不包括所有未提交的事务。</a:t>
            </a:r>
          </a:p>
          <a:p>
            <a:pPr marL="0" indent="0">
              <a:buNone/>
            </a:pPr>
            <a:r>
              <a:rPr lang="zh-CN" altLang="en-US" sz="2000" b="0" dirty="0"/>
              <a:t>（</a:t>
            </a:r>
            <a:r>
              <a:rPr lang="en-US" altLang="zh-CN" sz="2000" b="0" dirty="0"/>
              <a:t>4</a:t>
            </a:r>
            <a:r>
              <a:rPr lang="zh-CN" altLang="en-US" sz="2000" b="0" dirty="0" smtClean="0"/>
              <a:t>）不能</a:t>
            </a:r>
            <a:r>
              <a:rPr lang="zh-CN" altLang="en-US" sz="2000" b="0" dirty="0"/>
              <a:t>修改数据库快照的文件，不能附加和分离数据库快照。</a:t>
            </a:r>
          </a:p>
          <a:p>
            <a:pPr marL="0" indent="0">
              <a:buNone/>
            </a:pPr>
            <a:r>
              <a:rPr lang="zh-CN" altLang="en-US" sz="2000" b="0" dirty="0"/>
              <a:t>（</a:t>
            </a:r>
            <a:r>
              <a:rPr lang="en-US" altLang="zh-CN" sz="2000" b="0" dirty="0"/>
              <a:t>5</a:t>
            </a:r>
            <a:r>
              <a:rPr lang="zh-CN" altLang="en-US" sz="2000" b="0" dirty="0" smtClean="0"/>
              <a:t>）不能</a:t>
            </a:r>
            <a:r>
              <a:rPr lang="zh-CN" altLang="en-US" sz="2000" b="0" dirty="0"/>
              <a:t>对数据库快照执行备份或还原操作。</a:t>
            </a:r>
          </a:p>
          <a:p>
            <a:pPr marL="0" indent="0">
              <a:buNone/>
            </a:pPr>
            <a:r>
              <a:rPr lang="zh-CN" altLang="en-US" sz="2000" b="0" dirty="0"/>
              <a:t>（</a:t>
            </a:r>
            <a:r>
              <a:rPr lang="en-US" altLang="zh-CN" sz="2000" b="0" dirty="0"/>
              <a:t>6</a:t>
            </a:r>
            <a:r>
              <a:rPr lang="zh-CN" altLang="en-US" sz="2000" b="0" dirty="0" smtClean="0"/>
              <a:t>）不能</a:t>
            </a:r>
            <a:r>
              <a:rPr lang="zh-CN" altLang="en-US" sz="2000" b="0" dirty="0"/>
              <a:t>创建基于</a:t>
            </a:r>
            <a:r>
              <a:rPr lang="en-US" altLang="zh-CN" sz="2000" b="0" dirty="0"/>
              <a:t>Model</a:t>
            </a:r>
            <a:r>
              <a:rPr lang="zh-CN" altLang="en-US" sz="2000" b="0" dirty="0"/>
              <a:t>、</a:t>
            </a:r>
            <a:r>
              <a:rPr lang="en-US" altLang="zh-CN" sz="2000" b="0" dirty="0"/>
              <a:t>Master</a:t>
            </a:r>
            <a:r>
              <a:rPr lang="zh-CN" altLang="en-US" sz="2000" b="0" dirty="0"/>
              <a:t>、</a:t>
            </a:r>
            <a:r>
              <a:rPr lang="en-US" altLang="zh-CN" sz="2000" b="0" dirty="0" err="1"/>
              <a:t>Tempdb</a:t>
            </a:r>
            <a:r>
              <a:rPr lang="zh-CN" altLang="en-US" sz="2000" b="0" dirty="0"/>
              <a:t>等系统数据库的快照。</a:t>
            </a:r>
          </a:p>
          <a:p>
            <a:pPr marL="0" indent="0">
              <a:buNone/>
            </a:pPr>
            <a:r>
              <a:rPr lang="zh-CN" altLang="en-US" sz="2000" b="0" dirty="0"/>
              <a:t>（</a:t>
            </a:r>
            <a:r>
              <a:rPr lang="en-US" altLang="zh-CN" sz="2000" b="0" dirty="0"/>
              <a:t>7</a:t>
            </a:r>
            <a:r>
              <a:rPr lang="zh-CN" altLang="en-US" sz="2000" b="0" dirty="0" smtClean="0"/>
              <a:t>）数据库</a:t>
            </a:r>
            <a:r>
              <a:rPr lang="zh-CN" altLang="en-US" sz="2000" b="0" dirty="0"/>
              <a:t>快照不支持全文索引，因此源数据库中的全文目录不能传输过来。</a:t>
            </a:r>
          </a:p>
          <a:p>
            <a:pPr marL="0" indent="0">
              <a:buNone/>
            </a:pPr>
            <a:r>
              <a:rPr lang="zh-CN" altLang="en-US" sz="2000" b="0" dirty="0"/>
              <a:t>（</a:t>
            </a:r>
            <a:r>
              <a:rPr lang="en-US" altLang="zh-CN" sz="2000" b="0" dirty="0"/>
              <a:t>8</a:t>
            </a:r>
            <a:r>
              <a:rPr lang="zh-CN" altLang="en-US" sz="2000" b="0" dirty="0" smtClean="0"/>
              <a:t>）数据库</a:t>
            </a:r>
            <a:r>
              <a:rPr lang="zh-CN" altLang="en-US" sz="2000" b="0" dirty="0"/>
              <a:t>快照始终继承快照创建时源数据库的安全约束。但是由于快照是只读的，源数据库中对权限的修改不能反映到快照中。</a:t>
            </a:r>
          </a:p>
          <a:p>
            <a:pPr marL="0" indent="0">
              <a:buNone/>
            </a:pPr>
            <a:r>
              <a:rPr lang="zh-CN" altLang="en-US" sz="2000" b="0" dirty="0"/>
              <a:t>（</a:t>
            </a:r>
            <a:r>
              <a:rPr lang="en-US" altLang="zh-CN" sz="2000" b="0" dirty="0"/>
              <a:t>9</a:t>
            </a:r>
            <a:r>
              <a:rPr lang="zh-CN" altLang="en-US" sz="2000" b="0" dirty="0" smtClean="0"/>
              <a:t>）数据库</a:t>
            </a:r>
            <a:r>
              <a:rPr lang="zh-CN" altLang="en-US" sz="2000" b="0" dirty="0"/>
              <a:t>快照始终反映创建该快照时的文件组状态。</a:t>
            </a:r>
          </a:p>
          <a:p>
            <a:pPr marL="0" indent="0">
              <a:buNone/>
            </a:pPr>
            <a:endParaRPr lang="zh-CN" altLang="en-US" sz="2000" b="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75679581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980728"/>
            <a:ext cx="8229600" cy="4933950"/>
          </a:xfrm>
        </p:spPr>
        <p:txBody>
          <a:bodyPr/>
          <a:lstStyle/>
          <a:p>
            <a:pPr marL="0" indent="0">
              <a:buNone/>
            </a:pPr>
            <a:r>
              <a:rPr lang="zh-CN" altLang="zh-CN" sz="2400" b="0" dirty="0"/>
              <a:t>创建用户数据库</a:t>
            </a:r>
            <a:r>
              <a:rPr lang="zh-CN" altLang="zh-CN" sz="2400" b="0" dirty="0" smtClean="0"/>
              <a:t>快照语法格式：</a:t>
            </a:r>
          </a:p>
          <a:p>
            <a:pPr marL="0" indent="0">
              <a:buNone/>
            </a:pPr>
            <a:r>
              <a:rPr lang="en-US" altLang="zh-CN" sz="2400" b="0" dirty="0" smtClean="0"/>
              <a:t> </a:t>
            </a:r>
            <a:r>
              <a:rPr lang="en-US" altLang="zh-CN" sz="2000" b="0" dirty="0" smtClean="0"/>
              <a:t>CREATE DATABASE </a:t>
            </a:r>
            <a:r>
              <a:rPr lang="en-US" altLang="zh-CN" sz="2000" b="0" dirty="0" err="1" smtClean="0"/>
              <a:t>database_snapshot_name</a:t>
            </a:r>
            <a:r>
              <a:rPr lang="en-US" altLang="zh-CN" sz="2000" b="0" dirty="0" smtClean="0"/>
              <a:t>  ON </a:t>
            </a:r>
            <a:endParaRPr lang="zh-CN" altLang="zh-CN" sz="2000" b="0" dirty="0" smtClean="0"/>
          </a:p>
          <a:p>
            <a:pPr marL="0" indent="0">
              <a:buNone/>
            </a:pPr>
            <a:r>
              <a:rPr lang="en-US" altLang="zh-CN" sz="2000" b="0" dirty="0" smtClean="0"/>
              <a:t>   ( NAME = </a:t>
            </a:r>
            <a:r>
              <a:rPr lang="en-US" altLang="zh-CN" sz="2000" b="0" dirty="0" err="1" smtClean="0"/>
              <a:t>logical_file_name</a:t>
            </a:r>
            <a:r>
              <a:rPr lang="en-US" altLang="zh-CN" sz="2000" b="0" dirty="0" smtClean="0"/>
              <a:t>,</a:t>
            </a:r>
            <a:endParaRPr lang="zh-CN" altLang="zh-CN" sz="2000" b="0" dirty="0" smtClean="0"/>
          </a:p>
          <a:p>
            <a:pPr marL="0" indent="0">
              <a:buNone/>
            </a:pPr>
            <a:r>
              <a:rPr lang="en-US" altLang="zh-CN" sz="2000" b="0" dirty="0" smtClean="0"/>
              <a:t>FILENAME </a:t>
            </a:r>
            <a:r>
              <a:rPr lang="en-US" altLang="zh-CN" sz="2000" b="0" dirty="0"/>
              <a:t>= '</a:t>
            </a:r>
            <a:r>
              <a:rPr lang="en-US" altLang="zh-CN" sz="2000" b="0" dirty="0" err="1"/>
              <a:t>os_file_name</a:t>
            </a:r>
            <a:r>
              <a:rPr lang="en-US" altLang="zh-CN" sz="2000" b="0" dirty="0"/>
              <a:t>'  ) [ ,...n ] </a:t>
            </a:r>
            <a:endParaRPr lang="zh-CN" altLang="zh-CN" sz="2000" b="0" dirty="0"/>
          </a:p>
          <a:p>
            <a:pPr marL="0" indent="0">
              <a:buNone/>
            </a:pPr>
            <a:r>
              <a:rPr lang="en-US" altLang="zh-CN" sz="2000" b="0" dirty="0"/>
              <a:t>AS SNAPSHOT OF </a:t>
            </a:r>
            <a:r>
              <a:rPr lang="en-US" altLang="zh-CN" sz="2000" b="0" dirty="0" err="1"/>
              <a:t>source_database_name</a:t>
            </a:r>
            <a:endParaRPr lang="zh-CN" altLang="zh-CN" sz="2000" b="0" dirty="0"/>
          </a:p>
          <a:p>
            <a:pPr marL="0" indent="0">
              <a:buNone/>
            </a:pPr>
            <a:endParaRPr lang="en-US" altLang="zh-CN" sz="2400" b="0" dirty="0" smtClean="0"/>
          </a:p>
          <a:p>
            <a:pPr marL="0" indent="0">
              <a:buNone/>
            </a:pPr>
            <a:r>
              <a:rPr lang="en-US" altLang="zh-CN" sz="2400" b="0" dirty="0">
                <a:solidFill>
                  <a:srgbClr val="FF0000"/>
                </a:solidFill>
              </a:rPr>
              <a:t>【</a:t>
            </a:r>
            <a:r>
              <a:rPr lang="zh-CN" altLang="en-US" sz="2400" b="0" dirty="0">
                <a:solidFill>
                  <a:srgbClr val="FF0000"/>
                </a:solidFill>
              </a:rPr>
              <a:t>例</a:t>
            </a:r>
            <a:r>
              <a:rPr lang="en-US" altLang="zh-CN" sz="2400" b="0" dirty="0">
                <a:solidFill>
                  <a:srgbClr val="FF0000"/>
                </a:solidFill>
              </a:rPr>
              <a:t>4-26】</a:t>
            </a:r>
            <a:r>
              <a:rPr lang="zh-CN" altLang="en-US" sz="2400" b="0" dirty="0">
                <a:solidFill>
                  <a:srgbClr val="FF0000"/>
                </a:solidFill>
              </a:rPr>
              <a:t>创建一个名为</a:t>
            </a:r>
            <a:r>
              <a:rPr lang="en-US" altLang="zh-CN" sz="2400" b="0" dirty="0">
                <a:solidFill>
                  <a:srgbClr val="FF0000"/>
                </a:solidFill>
              </a:rPr>
              <a:t>student1snapshot</a:t>
            </a:r>
            <a:r>
              <a:rPr lang="zh-CN" altLang="en-US" sz="2400" b="0" dirty="0">
                <a:solidFill>
                  <a:srgbClr val="FF0000"/>
                </a:solidFill>
              </a:rPr>
              <a:t>的数据库快照，其中源数据库为</a:t>
            </a:r>
            <a:r>
              <a:rPr lang="en-US" altLang="zh-CN" sz="2400" b="0" dirty="0">
                <a:solidFill>
                  <a:srgbClr val="FF0000"/>
                </a:solidFill>
              </a:rPr>
              <a:t>student1</a:t>
            </a:r>
            <a:r>
              <a:rPr lang="zh-CN" altLang="en-US" sz="2400" b="0" dirty="0">
                <a:solidFill>
                  <a:srgbClr val="FF0000"/>
                </a:solidFill>
              </a:rPr>
              <a:t>。</a:t>
            </a:r>
          </a:p>
          <a:p>
            <a:pPr marL="0" indent="0">
              <a:buNone/>
            </a:pPr>
            <a:r>
              <a:rPr lang="en-US" altLang="zh-CN" sz="2000" b="0" dirty="0"/>
              <a:t>CREATE DATABASE student1snapshot  ON </a:t>
            </a:r>
          </a:p>
          <a:p>
            <a:pPr marL="0" indent="0">
              <a:buNone/>
            </a:pPr>
            <a:r>
              <a:rPr lang="en-US" altLang="zh-CN" sz="2000" b="0" dirty="0"/>
              <a:t>   ( NAME = student_dat1,</a:t>
            </a:r>
          </a:p>
          <a:p>
            <a:pPr marL="0" indent="0">
              <a:buNone/>
            </a:pPr>
            <a:r>
              <a:rPr lang="en-US" altLang="zh-CN" sz="2000" b="0" dirty="0"/>
              <a:t>	FILENAME = 'd:\</a:t>
            </a:r>
            <a:r>
              <a:rPr lang="en-US" altLang="zh-CN" sz="2000" b="0" dirty="0" err="1"/>
              <a:t>mysql</a:t>
            </a:r>
            <a:r>
              <a:rPr lang="en-US" altLang="zh-CN" sz="2000" b="0" dirty="0"/>
              <a:t>\student_dat1'  ) ,</a:t>
            </a:r>
          </a:p>
          <a:p>
            <a:pPr marL="0" indent="0">
              <a:buNone/>
            </a:pPr>
            <a:r>
              <a:rPr lang="en-US" altLang="zh-CN" sz="2000" b="0" dirty="0"/>
              <a:t>	( NAME = student_dat2,</a:t>
            </a:r>
          </a:p>
          <a:p>
            <a:pPr marL="0" indent="0">
              <a:buNone/>
            </a:pPr>
            <a:r>
              <a:rPr lang="en-US" altLang="zh-CN" sz="2000" b="0" dirty="0"/>
              <a:t>	FILENAME = 'd:\</a:t>
            </a:r>
            <a:r>
              <a:rPr lang="en-US" altLang="zh-CN" sz="2000" b="0" dirty="0" err="1"/>
              <a:t>mysql</a:t>
            </a:r>
            <a:r>
              <a:rPr lang="en-US" altLang="zh-CN" sz="2000" b="0" dirty="0"/>
              <a:t>\student_dat2'  ) </a:t>
            </a:r>
          </a:p>
          <a:p>
            <a:pPr marL="0" indent="0">
              <a:buNone/>
            </a:pPr>
            <a:r>
              <a:rPr lang="en-US" altLang="zh-CN" sz="2000" b="0" dirty="0"/>
              <a:t>	AS SNAPSHOT OF student1</a:t>
            </a:r>
          </a:p>
          <a:p>
            <a:pPr marL="0" indent="0">
              <a:buNone/>
            </a:pPr>
            <a:endParaRPr lang="zh-CN" altLang="en-US" sz="2400" b="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22433805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48617" y="1052736"/>
            <a:ext cx="8229600" cy="4464496"/>
          </a:xfrm>
        </p:spPr>
        <p:txBody>
          <a:bodyPr/>
          <a:lstStyle/>
          <a:p>
            <a:pPr marL="0" indent="0">
              <a:buNone/>
            </a:pPr>
            <a:r>
              <a:rPr lang="zh-CN" altLang="zh-CN" sz="2400" dirty="0" smtClean="0"/>
              <a:t>经过需求分析得知学生选课数据库主要包括以下信息：学号、姓名、年龄、专业、课程名、学时、学分、成绩、教师姓名、职称等信息。为了简单暂时只考虑这些字段信息。若将这些信息全部设计在同一个表中（如表</a:t>
            </a:r>
            <a:r>
              <a:rPr lang="en-US" altLang="zh-CN" sz="2400" dirty="0" smtClean="0"/>
              <a:t>4.1</a:t>
            </a:r>
            <a:r>
              <a:rPr lang="zh-CN" altLang="zh-CN" sz="2400" dirty="0" smtClean="0"/>
              <a:t>所示）。</a:t>
            </a:r>
          </a:p>
          <a:p>
            <a:pPr marL="0" indent="0" algn="ctr">
              <a:buNone/>
            </a:pPr>
            <a:r>
              <a:rPr lang="zh-CN" altLang="zh-CN" sz="2400" dirty="0" smtClean="0"/>
              <a:t>表</a:t>
            </a:r>
            <a:r>
              <a:rPr lang="en-US" altLang="zh-CN" sz="2400" dirty="0" smtClean="0"/>
              <a:t>4.1 </a:t>
            </a:r>
            <a:r>
              <a:rPr lang="zh-CN" altLang="zh-CN" sz="2400" dirty="0" smtClean="0"/>
              <a:t>一个不好的关系</a:t>
            </a:r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9853" y="3140969"/>
            <a:ext cx="7986563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683568" y="5641520"/>
            <a:ext cx="79928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b="1" dirty="0">
                <a:solidFill>
                  <a:srgbClr val="FF0000"/>
                </a:solidFill>
              </a:rPr>
              <a:t>问题分析：以上表中存在</a:t>
            </a:r>
            <a:r>
              <a:rPr lang="en-US" altLang="zh-CN" b="1" dirty="0">
                <a:solidFill>
                  <a:srgbClr val="FF0000"/>
                </a:solidFill>
              </a:rPr>
              <a:t>3</a:t>
            </a:r>
            <a:r>
              <a:rPr lang="zh-CN" altLang="en-US" b="1" dirty="0">
                <a:solidFill>
                  <a:srgbClr val="FF0000"/>
                </a:solidFill>
              </a:rPr>
              <a:t>个方面的问题：数据冗余、插入异常、更新异常、删除异常。</a:t>
            </a:r>
          </a:p>
        </p:txBody>
      </p:sp>
    </p:spTree>
    <p:extLst>
      <p:ext uri="{BB962C8B-B14F-4D97-AF65-F5344CB8AC3E}">
        <p14:creationId xmlns:p14="http://schemas.microsoft.com/office/powerpoint/2010/main" xmlns="" val="16384875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686800" cy="563563"/>
          </a:xfrm>
        </p:spPr>
        <p:txBody>
          <a:bodyPr/>
          <a:lstStyle/>
          <a:p>
            <a:r>
              <a:rPr lang="en-US" altLang="zh-CN" dirty="0"/>
              <a:t>4.1 </a:t>
            </a:r>
            <a:r>
              <a:rPr lang="zh-CN" altLang="zh-CN" dirty="0"/>
              <a:t>设计数据库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0692" y="961231"/>
            <a:ext cx="8229600" cy="4933950"/>
          </a:xfrm>
        </p:spPr>
        <p:txBody>
          <a:bodyPr/>
          <a:lstStyle/>
          <a:p>
            <a:r>
              <a:rPr lang="en-US" altLang="zh-CN" dirty="0"/>
              <a:t>4.1.1  </a:t>
            </a:r>
            <a:r>
              <a:rPr lang="zh-CN" altLang="zh-CN" dirty="0"/>
              <a:t>数据库设计方法</a:t>
            </a:r>
          </a:p>
          <a:p>
            <a:r>
              <a:rPr lang="zh-CN" altLang="en-US" sz="2400" b="0" dirty="0" smtClean="0"/>
              <a:t>新奥尔良</a:t>
            </a:r>
            <a:r>
              <a:rPr lang="zh-CN" altLang="en-US" sz="2400" b="0" dirty="0"/>
              <a:t>方法属于规范化设计方法，即运用软件工程思想，将设计过程分为若干阶段和步骤，按照工程化的方法设计数据库。新奥尔良方法将数据库设计分成需求分析、概念设计、逻辑设计和物理设计</a:t>
            </a:r>
            <a:r>
              <a:rPr lang="en-US" altLang="zh-CN" sz="2400" b="0" dirty="0"/>
              <a:t>4</a:t>
            </a:r>
            <a:r>
              <a:rPr lang="zh-CN" altLang="en-US" sz="2400" b="0" dirty="0"/>
              <a:t>个步骤。如图</a:t>
            </a:r>
            <a:r>
              <a:rPr lang="en-US" altLang="zh-CN" sz="2400" b="0" dirty="0"/>
              <a:t>4.1</a:t>
            </a:r>
            <a:r>
              <a:rPr lang="zh-CN" altLang="en-US" sz="2400" b="0" dirty="0"/>
              <a:t>所示</a:t>
            </a:r>
            <a:r>
              <a:rPr lang="zh-CN" altLang="en-US" sz="2400" b="0" dirty="0" smtClean="0"/>
              <a:t>。</a:t>
            </a:r>
            <a:endParaRPr lang="en-US" altLang="zh-CN" sz="2400" b="0" dirty="0" smtClean="0"/>
          </a:p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00945" y="3140968"/>
            <a:ext cx="3447384" cy="2593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矩形 4"/>
          <p:cNvSpPr/>
          <p:nvPr/>
        </p:nvSpPr>
        <p:spPr>
          <a:xfrm>
            <a:off x="2771800" y="6036647"/>
            <a:ext cx="31726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/>
              <a:t>图</a:t>
            </a:r>
            <a:r>
              <a:rPr lang="en-US" altLang="zh-CN" sz="2400" b="1" dirty="0"/>
              <a:t>4.1 </a:t>
            </a:r>
            <a:r>
              <a:rPr lang="zh-CN" altLang="en-US" sz="2400" b="1" dirty="0"/>
              <a:t>数据库设计步骤</a:t>
            </a:r>
          </a:p>
        </p:txBody>
      </p:sp>
    </p:spTree>
    <p:extLst>
      <p:ext uri="{BB962C8B-B14F-4D97-AF65-F5344CB8AC3E}">
        <p14:creationId xmlns:p14="http://schemas.microsoft.com/office/powerpoint/2010/main" xmlns="" val="11731392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248622"/>
          </a:xfrm>
        </p:spPr>
        <p:txBody>
          <a:bodyPr/>
          <a:lstStyle/>
          <a:p>
            <a:pPr marL="0" indent="0">
              <a:buNone/>
            </a:pPr>
            <a:r>
              <a:rPr lang="en-US" altLang="zh-CN" dirty="0"/>
              <a:t>4.1.2  </a:t>
            </a:r>
            <a:r>
              <a:rPr lang="zh-CN" altLang="zh-CN" dirty="0"/>
              <a:t>数据库设计步骤</a:t>
            </a:r>
          </a:p>
          <a:p>
            <a:pPr marL="0" indent="0">
              <a:buNone/>
            </a:pPr>
            <a:r>
              <a:rPr lang="zh-CN" altLang="en-US" sz="2400" b="0" dirty="0" smtClean="0"/>
              <a:t>数</a:t>
            </a:r>
            <a:r>
              <a:rPr lang="zh-CN" altLang="zh-CN" sz="2400" b="0" dirty="0" smtClean="0"/>
              <a:t>据库</a:t>
            </a:r>
            <a:r>
              <a:rPr lang="zh-CN" altLang="zh-CN" sz="2400" b="0" dirty="0"/>
              <a:t>设计分为以下</a:t>
            </a:r>
            <a:r>
              <a:rPr lang="en-US" altLang="zh-CN" sz="2400" b="0" dirty="0"/>
              <a:t>6</a:t>
            </a:r>
            <a:r>
              <a:rPr lang="zh-CN" altLang="zh-CN" sz="2400" b="0" dirty="0"/>
              <a:t>个阶段</a:t>
            </a:r>
            <a:r>
              <a:rPr lang="zh-CN" altLang="zh-CN" sz="2400" b="0" dirty="0" smtClean="0"/>
              <a:t>：</a:t>
            </a:r>
            <a:endParaRPr lang="en-US" altLang="zh-CN" sz="2400" b="0" dirty="0" smtClean="0"/>
          </a:p>
          <a:p>
            <a:pPr marL="514350" lvl="0" indent="-514350">
              <a:buFont typeface="+mj-lt"/>
              <a:buAutoNum type="arabicPeriod"/>
            </a:pPr>
            <a:r>
              <a:rPr lang="zh-CN" altLang="zh-CN" sz="2400" b="0" dirty="0">
                <a:solidFill>
                  <a:schemeClr val="tx1"/>
                </a:solidFill>
              </a:rPr>
              <a:t>需求分析阶段</a:t>
            </a:r>
          </a:p>
          <a:p>
            <a:pPr marL="514350" lvl="0" indent="-514350">
              <a:buFont typeface="+mj-lt"/>
              <a:buAutoNum type="arabicPeriod"/>
            </a:pPr>
            <a:r>
              <a:rPr lang="zh-CN" altLang="zh-CN" sz="2400" b="0" dirty="0">
                <a:solidFill>
                  <a:schemeClr val="tx1"/>
                </a:solidFill>
              </a:rPr>
              <a:t>概念结构设计阶段</a:t>
            </a:r>
          </a:p>
          <a:p>
            <a:pPr marL="514350" lvl="0" indent="-514350">
              <a:buFont typeface="+mj-lt"/>
              <a:buAutoNum type="arabicPeriod"/>
            </a:pPr>
            <a:r>
              <a:rPr lang="zh-CN" altLang="zh-CN" sz="2400" b="0" dirty="0">
                <a:solidFill>
                  <a:schemeClr val="tx1"/>
                </a:solidFill>
              </a:rPr>
              <a:t>逻辑结构设计</a:t>
            </a:r>
            <a:r>
              <a:rPr lang="zh-CN" altLang="zh-CN" sz="2400" b="0" dirty="0" smtClean="0">
                <a:solidFill>
                  <a:schemeClr val="tx1"/>
                </a:solidFill>
              </a:rPr>
              <a:t>阶段</a:t>
            </a:r>
            <a:endParaRPr lang="en-US" altLang="zh-CN" sz="2400" b="0" dirty="0" smtClean="0">
              <a:solidFill>
                <a:schemeClr val="tx1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zh-CN" altLang="zh-CN" sz="2400" b="0" dirty="0">
                <a:solidFill>
                  <a:schemeClr val="tx1"/>
                </a:solidFill>
              </a:rPr>
              <a:t>数据库物理设计阶段</a:t>
            </a:r>
          </a:p>
          <a:p>
            <a:pPr marL="514350" indent="-514350">
              <a:buFont typeface="+mj-lt"/>
              <a:buAutoNum type="arabicPeriod"/>
            </a:pPr>
            <a:r>
              <a:rPr lang="zh-CN" altLang="zh-CN" sz="2400" b="0" dirty="0">
                <a:solidFill>
                  <a:schemeClr val="tx1"/>
                </a:solidFill>
              </a:rPr>
              <a:t>数据库实施阶段</a:t>
            </a:r>
          </a:p>
          <a:p>
            <a:pPr marL="514350" indent="-514350">
              <a:buFont typeface="+mj-lt"/>
              <a:buAutoNum type="arabicPeriod"/>
            </a:pPr>
            <a:r>
              <a:rPr lang="zh-CN" altLang="zh-CN" sz="2400" b="0" dirty="0">
                <a:solidFill>
                  <a:schemeClr val="tx1"/>
                </a:solidFill>
              </a:rPr>
              <a:t>数据库运行和维护阶段</a:t>
            </a:r>
          </a:p>
          <a:p>
            <a:pPr lvl="0"/>
            <a:endParaRPr lang="zh-CN" altLang="zh-CN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14184911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4.2  SQL Server</a:t>
            </a:r>
            <a:r>
              <a:rPr lang="zh-CN" altLang="zh-CN" dirty="0"/>
              <a:t>数据库</a:t>
            </a:r>
            <a:r>
              <a:rPr lang="zh-CN" altLang="zh-CN" dirty="0" smtClean="0"/>
              <a:t>概述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392638"/>
          </a:xfrm>
        </p:spPr>
        <p:txBody>
          <a:bodyPr/>
          <a:lstStyle/>
          <a:p>
            <a:r>
              <a:rPr lang="en-US" altLang="zh-CN" dirty="0"/>
              <a:t>4.2.1  SQL Server</a:t>
            </a:r>
            <a:r>
              <a:rPr lang="zh-CN" altLang="zh-CN" dirty="0"/>
              <a:t>中数据库存储</a:t>
            </a:r>
            <a:r>
              <a:rPr lang="zh-CN" altLang="zh-CN" dirty="0" smtClean="0"/>
              <a:t>结构</a:t>
            </a:r>
            <a:endParaRPr lang="en-US" altLang="zh-CN" dirty="0" smtClean="0"/>
          </a:p>
          <a:p>
            <a:endParaRPr lang="zh-CN" altLang="zh-CN" dirty="0"/>
          </a:p>
          <a:p>
            <a:r>
              <a:rPr lang="zh-CN" altLang="zh-CN" sz="2400" b="0" dirty="0"/>
              <a:t>数据库的存储结构分为</a:t>
            </a:r>
            <a:r>
              <a:rPr lang="zh-CN" altLang="zh-CN" sz="2400" b="0" dirty="0">
                <a:solidFill>
                  <a:srgbClr val="FF0000"/>
                </a:solidFill>
              </a:rPr>
              <a:t>逻辑存储结构</a:t>
            </a:r>
            <a:r>
              <a:rPr lang="zh-CN" altLang="zh-CN" sz="2400" b="0" dirty="0"/>
              <a:t>和</a:t>
            </a:r>
            <a:r>
              <a:rPr lang="zh-CN" altLang="zh-CN" sz="2400" b="0" dirty="0">
                <a:solidFill>
                  <a:srgbClr val="FF0000"/>
                </a:solidFill>
              </a:rPr>
              <a:t>物理存储结构</a:t>
            </a:r>
            <a:r>
              <a:rPr lang="zh-CN" altLang="zh-CN" sz="2400" b="0" dirty="0"/>
              <a:t>两种。</a:t>
            </a:r>
          </a:p>
          <a:p>
            <a:r>
              <a:rPr lang="zh-CN" altLang="en-US" sz="2400" b="0" dirty="0"/>
              <a:t>数据库的</a:t>
            </a:r>
            <a:r>
              <a:rPr lang="zh-CN" altLang="en-US" sz="2400" b="0" dirty="0">
                <a:solidFill>
                  <a:srgbClr val="FF0000"/>
                </a:solidFill>
              </a:rPr>
              <a:t>逻辑存储结构</a:t>
            </a:r>
            <a:r>
              <a:rPr lang="zh-CN" altLang="en-US" sz="2400" b="0" dirty="0"/>
              <a:t>主要应用于面向用户的数据组织和管理，从逻辑的角度，数据库由若干个用户可视的对象构成，如表、视图、索引等，由于这些对象都存储在数据库中，因此成为数据库对象</a:t>
            </a:r>
            <a:r>
              <a:rPr lang="zh-CN" altLang="en-US" sz="2400" b="0" dirty="0" smtClean="0"/>
              <a:t>。</a:t>
            </a:r>
            <a:endParaRPr lang="en-US" altLang="zh-CN" sz="2400" b="0" dirty="0" smtClean="0"/>
          </a:p>
          <a:p>
            <a:r>
              <a:rPr lang="zh-CN" altLang="en-US" sz="2400" b="0" dirty="0"/>
              <a:t>数据库的</a:t>
            </a:r>
            <a:r>
              <a:rPr lang="zh-CN" altLang="en-US" sz="2400" b="0" dirty="0">
                <a:solidFill>
                  <a:srgbClr val="FF0000"/>
                </a:solidFill>
              </a:rPr>
              <a:t>物理存储结构</a:t>
            </a:r>
            <a:r>
              <a:rPr lang="zh-CN" altLang="en-US" sz="2400" b="0" dirty="0"/>
              <a:t>是讨论数据库文件如何在磁盘上存储的。数据库在磁盘上是以文件为单位存储的，由数据文件和事务日志文件组成。数据库的物理结构表现就是操作系统文件，一个数据库由一个或多个磁盘上的文件组成。这种物理实现只对数据库管理员是可见的，而对用户是透明的。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19644271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052736"/>
            <a:ext cx="8229600" cy="5392638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400" dirty="0">
                <a:solidFill>
                  <a:srgbClr val="FF0000"/>
                </a:solidFill>
              </a:rPr>
              <a:t>1</a:t>
            </a:r>
            <a:r>
              <a:rPr lang="en-US" altLang="zh-CN" sz="2400" dirty="0" smtClean="0">
                <a:solidFill>
                  <a:srgbClr val="FF0000"/>
                </a:solidFill>
              </a:rPr>
              <a:t>.</a:t>
            </a:r>
            <a:r>
              <a:rPr lang="zh-CN" altLang="en-US" sz="2400" dirty="0" smtClean="0">
                <a:solidFill>
                  <a:srgbClr val="FF0000"/>
                </a:solidFill>
              </a:rPr>
              <a:t>数据</a:t>
            </a:r>
            <a:r>
              <a:rPr lang="zh-CN" altLang="en-US" sz="2400" dirty="0">
                <a:solidFill>
                  <a:srgbClr val="FF0000"/>
                </a:solidFill>
              </a:rPr>
              <a:t>文件</a:t>
            </a:r>
          </a:p>
          <a:p>
            <a:pPr marL="0" indent="0">
              <a:buNone/>
            </a:pPr>
            <a:r>
              <a:rPr lang="zh-CN" altLang="en-US" sz="2400" dirty="0" smtClean="0"/>
              <a:t>      </a:t>
            </a:r>
            <a:r>
              <a:rPr lang="zh-CN" altLang="en-US" sz="2400" b="0" dirty="0" smtClean="0"/>
              <a:t>数据</a:t>
            </a:r>
            <a:r>
              <a:rPr lang="zh-CN" altLang="en-US" sz="2400" b="0" dirty="0"/>
              <a:t>文件分成主数据文件和次数据文件两种形式。每一个数据库都有且仅有一个主数据文件。主数据文件的默认扩展名是</a:t>
            </a:r>
            <a:r>
              <a:rPr lang="en-US" altLang="zh-CN" sz="2400" b="0" dirty="0" err="1"/>
              <a:t>mdf</a:t>
            </a:r>
            <a:r>
              <a:rPr lang="zh-CN" altLang="en-US" sz="2400" b="0" dirty="0"/>
              <a:t>。次数据文件是可选的，数据库既可能没有次数据文件，也可能有多个次数据文件。次数据文件名称的默认扩展名是</a:t>
            </a:r>
            <a:r>
              <a:rPr lang="en-US" altLang="zh-CN" sz="2400" b="0" dirty="0" err="1"/>
              <a:t>ndf</a:t>
            </a:r>
            <a:r>
              <a:rPr lang="zh-CN" altLang="en-US" sz="2400" b="0" dirty="0" smtClean="0"/>
              <a:t>。</a:t>
            </a:r>
            <a:endParaRPr lang="zh-CN" altLang="en-US" sz="2400" b="0" dirty="0"/>
          </a:p>
          <a:p>
            <a:pPr marL="0" indent="0">
              <a:buNone/>
            </a:pPr>
            <a:r>
              <a:rPr lang="en-US" altLang="zh-CN" sz="2400" dirty="0">
                <a:solidFill>
                  <a:srgbClr val="FF0000"/>
                </a:solidFill>
              </a:rPr>
              <a:t>2</a:t>
            </a:r>
            <a:r>
              <a:rPr lang="en-US" altLang="zh-CN" sz="2400" dirty="0" smtClean="0">
                <a:solidFill>
                  <a:srgbClr val="FF0000"/>
                </a:solidFill>
              </a:rPr>
              <a:t>.</a:t>
            </a:r>
            <a:r>
              <a:rPr lang="zh-CN" altLang="en-US" sz="2400" dirty="0" smtClean="0">
                <a:solidFill>
                  <a:srgbClr val="FF0000"/>
                </a:solidFill>
              </a:rPr>
              <a:t>事务</a:t>
            </a:r>
            <a:r>
              <a:rPr lang="zh-CN" altLang="en-US" sz="2400" dirty="0">
                <a:solidFill>
                  <a:srgbClr val="FF0000"/>
                </a:solidFill>
              </a:rPr>
              <a:t>日志文件</a:t>
            </a:r>
          </a:p>
          <a:p>
            <a:pPr marL="0" indent="0">
              <a:buNone/>
            </a:pPr>
            <a:r>
              <a:rPr lang="zh-CN" altLang="en-US" sz="2400" b="0" dirty="0" smtClean="0"/>
              <a:t>      事务</a:t>
            </a:r>
            <a:r>
              <a:rPr lang="zh-CN" altLang="en-US" sz="2400" b="0" dirty="0"/>
              <a:t>日志以操作系统文件的形式存在，在数据库中被称为事务日志文件。每一个数据库都至少有一个事务日志文件，事务日志文件的扩展名默认是</a:t>
            </a:r>
            <a:r>
              <a:rPr lang="en-US" altLang="zh-CN" sz="2400" b="0" dirty="0" err="1"/>
              <a:t>ldf</a:t>
            </a:r>
            <a:r>
              <a:rPr lang="zh-CN" altLang="en-US" sz="2400" b="0" dirty="0"/>
              <a:t>。事务日志记录了所有事务以及每个事务对数据库所做的修改</a:t>
            </a:r>
            <a:r>
              <a:rPr lang="zh-CN" altLang="en-US" sz="2400" b="0" dirty="0" smtClean="0"/>
              <a:t>。</a:t>
            </a:r>
            <a:endParaRPr lang="en-US" altLang="zh-CN" sz="2400" b="0" dirty="0" smtClean="0"/>
          </a:p>
          <a:p>
            <a:pPr marL="0" indent="0">
              <a:buNone/>
            </a:pPr>
            <a:endParaRPr lang="zh-CN" altLang="en-US" sz="2400" b="0" dirty="0"/>
          </a:p>
          <a:p>
            <a:pPr marL="0" indent="0">
              <a:buNone/>
            </a:pPr>
            <a:endParaRPr lang="zh-CN" altLang="en-US" sz="240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31897494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7988" y="1196752"/>
            <a:ext cx="8428468" cy="47525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矩形 4"/>
          <p:cNvSpPr/>
          <p:nvPr/>
        </p:nvSpPr>
        <p:spPr>
          <a:xfrm>
            <a:off x="3216500" y="6093296"/>
            <a:ext cx="27109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图</a:t>
            </a:r>
            <a:r>
              <a:rPr lang="en-US" altLang="zh-CN" b="1" dirty="0"/>
              <a:t>4.9  </a:t>
            </a:r>
            <a:r>
              <a:rPr lang="zh-CN" altLang="en-US" b="1" dirty="0"/>
              <a:t>数据库的文件组成</a:t>
            </a:r>
          </a:p>
        </p:txBody>
      </p:sp>
    </p:spTree>
    <p:extLst>
      <p:ext uri="{BB962C8B-B14F-4D97-AF65-F5344CB8AC3E}">
        <p14:creationId xmlns:p14="http://schemas.microsoft.com/office/powerpoint/2010/main" xmlns="" val="2728469647"/>
      </p:ext>
    </p:extLst>
  </p:cSld>
  <p:clrMapOvr>
    <a:masterClrMapping/>
  </p:clrMapOvr>
</p:sld>
</file>

<file path=ppt/theme/theme1.xml><?xml version="1.0" encoding="utf-8"?>
<a:theme xmlns:a="http://schemas.openxmlformats.org/drawingml/2006/main" name="230TGp_report_light">
  <a:themeElements>
    <a:clrScheme name="04 1">
      <a:dk1>
        <a:srgbClr val="003366"/>
      </a:dk1>
      <a:lt1>
        <a:srgbClr val="FFFFFF"/>
      </a:lt1>
      <a:dk2>
        <a:srgbClr val="3EB1CC"/>
      </a:dk2>
      <a:lt2>
        <a:srgbClr val="DDDDDD"/>
      </a:lt2>
      <a:accent1>
        <a:srgbClr val="438ACB"/>
      </a:accent1>
      <a:accent2>
        <a:srgbClr val="77AE26"/>
      </a:accent2>
      <a:accent3>
        <a:srgbClr val="FFFFFF"/>
      </a:accent3>
      <a:accent4>
        <a:srgbClr val="002A56"/>
      </a:accent4>
      <a:accent5>
        <a:srgbClr val="B0C4E2"/>
      </a:accent5>
      <a:accent6>
        <a:srgbClr val="6B9D21"/>
      </a:accent6>
      <a:hlink>
        <a:srgbClr val="6E815B"/>
      </a:hlink>
      <a:folHlink>
        <a:srgbClr val="76A0CA"/>
      </a:folHlink>
    </a:clrScheme>
    <a:fontScheme name="04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04 1">
        <a:dk1>
          <a:srgbClr val="003366"/>
        </a:dk1>
        <a:lt1>
          <a:srgbClr val="FFFFFF"/>
        </a:lt1>
        <a:dk2>
          <a:srgbClr val="3EB1CC"/>
        </a:dk2>
        <a:lt2>
          <a:srgbClr val="DDDDDD"/>
        </a:lt2>
        <a:accent1>
          <a:srgbClr val="438ACB"/>
        </a:accent1>
        <a:accent2>
          <a:srgbClr val="77AE26"/>
        </a:accent2>
        <a:accent3>
          <a:srgbClr val="FFFFFF"/>
        </a:accent3>
        <a:accent4>
          <a:srgbClr val="002A56"/>
        </a:accent4>
        <a:accent5>
          <a:srgbClr val="B0C4E2"/>
        </a:accent5>
        <a:accent6>
          <a:srgbClr val="6B9D21"/>
        </a:accent6>
        <a:hlink>
          <a:srgbClr val="6E815B"/>
        </a:hlink>
        <a:folHlink>
          <a:srgbClr val="76A0C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2">
        <a:dk1>
          <a:srgbClr val="30311D"/>
        </a:dk1>
        <a:lt1>
          <a:srgbClr val="FFFFFF"/>
        </a:lt1>
        <a:dk2>
          <a:srgbClr val="D59D81"/>
        </a:dk2>
        <a:lt2>
          <a:srgbClr val="DDDDDD"/>
        </a:lt2>
        <a:accent1>
          <a:srgbClr val="617CD3"/>
        </a:accent1>
        <a:accent2>
          <a:srgbClr val="93B75F"/>
        </a:accent2>
        <a:accent3>
          <a:srgbClr val="FFFFFF"/>
        </a:accent3>
        <a:accent4>
          <a:srgbClr val="272817"/>
        </a:accent4>
        <a:accent5>
          <a:srgbClr val="B7BFE6"/>
        </a:accent5>
        <a:accent6>
          <a:srgbClr val="85A655"/>
        </a:accent6>
        <a:hlink>
          <a:srgbClr val="557B97"/>
        </a:hlink>
        <a:folHlink>
          <a:srgbClr val="9778B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3">
        <a:dk1>
          <a:srgbClr val="000066"/>
        </a:dk1>
        <a:lt1>
          <a:srgbClr val="FFFFFF"/>
        </a:lt1>
        <a:dk2>
          <a:srgbClr val="0D5597"/>
        </a:dk2>
        <a:lt2>
          <a:srgbClr val="DDDDDD"/>
        </a:lt2>
        <a:accent1>
          <a:srgbClr val="428E71"/>
        </a:accent1>
        <a:accent2>
          <a:srgbClr val="3F90BD"/>
        </a:accent2>
        <a:accent3>
          <a:srgbClr val="FFFFFF"/>
        </a:accent3>
        <a:accent4>
          <a:srgbClr val="000056"/>
        </a:accent4>
        <a:accent5>
          <a:srgbClr val="B0C6BB"/>
        </a:accent5>
        <a:accent6>
          <a:srgbClr val="3882AB"/>
        </a:accent6>
        <a:hlink>
          <a:srgbClr val="7D7E89"/>
        </a:hlink>
        <a:folHlink>
          <a:srgbClr val="8AC4C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230TGp_report_light</Template>
  <TotalTime>3801</TotalTime>
  <Words>2215</Words>
  <Application>Microsoft Office PowerPoint</Application>
  <PresentationFormat>全屏显示(4:3)</PresentationFormat>
  <Paragraphs>308</Paragraphs>
  <Slides>33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4" baseType="lpstr">
      <vt:lpstr>230TGp_report_light</vt:lpstr>
      <vt:lpstr> 第4章设计和管理数据库 </vt:lpstr>
      <vt:lpstr>目  录</vt:lpstr>
      <vt:lpstr>1.1数据管理技术的发展</vt:lpstr>
      <vt:lpstr>幻灯片 4</vt:lpstr>
      <vt:lpstr>4.1 设计数据库</vt:lpstr>
      <vt:lpstr>幻灯片 6</vt:lpstr>
      <vt:lpstr>4.2  SQL Server数据库概述</vt:lpstr>
      <vt:lpstr>幻灯片 8</vt:lpstr>
      <vt:lpstr>幻灯片 9</vt:lpstr>
      <vt:lpstr>幻灯片 10</vt:lpstr>
      <vt:lpstr>幻灯片 11</vt:lpstr>
      <vt:lpstr>幻灯片 12</vt:lpstr>
      <vt:lpstr>幻灯片 13</vt:lpstr>
      <vt:lpstr>4.3  创建数据库</vt:lpstr>
      <vt:lpstr>幻灯片 15</vt:lpstr>
      <vt:lpstr>幻灯片 16</vt:lpstr>
      <vt:lpstr>幻灯片 17</vt:lpstr>
      <vt:lpstr>幻灯片 18</vt:lpstr>
      <vt:lpstr>幻灯片 19</vt:lpstr>
      <vt:lpstr>幻灯片 20</vt:lpstr>
      <vt:lpstr>课堂练习</vt:lpstr>
      <vt:lpstr>4.4 修改数据库 </vt:lpstr>
      <vt:lpstr>幻灯片 23</vt:lpstr>
      <vt:lpstr>幻灯片 24</vt:lpstr>
      <vt:lpstr>课堂练习</vt:lpstr>
      <vt:lpstr>4.5 删除数据库</vt:lpstr>
      <vt:lpstr>4.6查看数据库信息</vt:lpstr>
      <vt:lpstr>幻灯片 28</vt:lpstr>
      <vt:lpstr>幻灯片 29</vt:lpstr>
      <vt:lpstr>4.7 收缩数据库</vt:lpstr>
      <vt:lpstr>幻灯片 31</vt:lpstr>
      <vt:lpstr>4.8 数据库快照</vt:lpstr>
      <vt:lpstr>幻灯片 33</vt:lpstr>
    </vt:vector>
  </TitlesOfParts>
  <Company>www.jujumao.org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大学计算机基础</dc:title>
  <dc:creator>latto</dc:creator>
  <cp:lastModifiedBy>chenjuan</cp:lastModifiedBy>
  <cp:revision>220</cp:revision>
  <dcterms:created xsi:type="dcterms:W3CDTF">2014-07-28T08:32:25Z</dcterms:created>
  <dcterms:modified xsi:type="dcterms:W3CDTF">2018-07-12T14:22:53Z</dcterms:modified>
</cp:coreProperties>
</file>