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85" r:id="rId2"/>
    <p:sldId id="290" r:id="rId3"/>
    <p:sldId id="289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67" r:id="rId33"/>
    <p:sldId id="368" r:id="rId34"/>
    <p:sldId id="369" r:id="rId35"/>
    <p:sldId id="370" r:id="rId36"/>
    <p:sldId id="371" r:id="rId37"/>
    <p:sldId id="372" r:id="rId38"/>
    <p:sldId id="373" r:id="rId39"/>
    <p:sldId id="374" r:id="rId40"/>
    <p:sldId id="375" r:id="rId41"/>
    <p:sldId id="376" r:id="rId42"/>
    <p:sldId id="377" r:id="rId43"/>
    <p:sldId id="406" r:id="rId44"/>
    <p:sldId id="378" r:id="rId45"/>
    <p:sldId id="379" r:id="rId46"/>
    <p:sldId id="380" r:id="rId47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99"/>
    <a:srgbClr val="000000"/>
    <a:srgbClr val="5F5F5F"/>
    <a:srgbClr val="808080"/>
    <a:srgbClr val="CC3300"/>
    <a:srgbClr val="6D7BA5"/>
    <a:srgbClr val="50B848"/>
    <a:srgbClr val="676767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62" autoAdjust="0"/>
    <p:restoredTop sz="94598" autoAdjust="0"/>
  </p:normalViewPr>
  <p:slideViewPr>
    <p:cSldViewPr>
      <p:cViewPr varScale="1">
        <p:scale>
          <a:sx n="46" d="100"/>
          <a:sy n="46" d="100"/>
        </p:scale>
        <p:origin x="-4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5EBAA-087E-4F01-A652-6615E807161A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796D5-7C95-43FD-85B7-D674726A16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95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4" name="Picture 32" descr="04_b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942975"/>
            <a:ext cx="8367712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7369" y="4293096"/>
            <a:ext cx="4038600" cy="457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537325"/>
            <a:ext cx="2133600" cy="244475"/>
          </a:xfrm>
        </p:spPr>
        <p:txBody>
          <a:bodyPr/>
          <a:lstStyle>
            <a:lvl1pPr algn="l">
              <a:defRPr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373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553200"/>
            <a:ext cx="2133600" cy="244475"/>
          </a:xfrm>
        </p:spPr>
        <p:txBody>
          <a:bodyPr/>
          <a:lstStyle>
            <a:lvl1pPr algn="r">
              <a:defRPr>
                <a:latin typeface="Arial" charset="0"/>
              </a:defRPr>
            </a:lvl1pPr>
          </a:lstStyle>
          <a:p>
            <a:fld id="{B3CE555E-B87D-4004-8AF0-8813A8D703B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373063" y="942975"/>
            <a:ext cx="8405812" cy="51339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Line 29"/>
          <p:cNvSpPr>
            <a:spLocks noChangeShapeType="1"/>
          </p:cNvSpPr>
          <p:nvPr/>
        </p:nvSpPr>
        <p:spPr bwMode="auto">
          <a:xfrm>
            <a:off x="381000" y="3068960"/>
            <a:ext cx="487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6" name="Picture 34" descr="04_icon_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238375"/>
            <a:ext cx="1420812" cy="14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51520" y="2636912"/>
            <a:ext cx="4648200" cy="863327"/>
          </a:xfrm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  <a:endParaRPr lang="en-US" altLang="zh-CN" noProof="0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089EC-7040-48CF-B490-2E4AD3B38A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4585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3700" y="206375"/>
            <a:ext cx="2171700" cy="6022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206375"/>
            <a:ext cx="6362700" cy="6022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6C1B9-E7F8-431C-AA28-CB0C5E866F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1896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06375"/>
            <a:ext cx="8686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93395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81000" y="630555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D9585DA-EC6C-4632-898F-3DEE13E11B5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303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39E83-5578-4184-9B89-54CC366603C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42465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598F3-72A1-4434-BF19-E562B27F6B8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27286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B4BA6-0946-4212-96F1-398A76B3EB7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7688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DEDC0-8DD5-44F3-91B6-937BEACAB5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67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D10EB-374C-499E-B2BD-26889DB56B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1858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D6E3C-114E-4165-8A4C-A5C18FB23B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864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3E1D9-AEEC-477B-B730-A547F9AB12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01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DAF77-CFB0-4422-9334-57D135D2C7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637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rotWithShape="0">
          <a:gsLst>
            <a:gs pos="0">
              <a:schemeClr val="folHlink"/>
            </a:gs>
            <a:gs pos="100000">
              <a:schemeClr val="folHlink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228600" y="762000"/>
            <a:ext cx="8686800" cy="58483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4" name="Picture 60" descr="04_back_b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762000"/>
            <a:ext cx="4057650" cy="583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" name="Rectangle 55"/>
          <p:cNvSpPr>
            <a:spLocks noChangeArrowheads="1"/>
          </p:cNvSpPr>
          <p:nvPr/>
        </p:nvSpPr>
        <p:spPr bwMode="white">
          <a:xfrm>
            <a:off x="5715000" y="6591300"/>
            <a:ext cx="3009900" cy="114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295400"/>
            <a:ext cx="82296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638800" y="6453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81000" y="63055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fld id="{2238B497-F231-4F3A-B3A6-E52D28EE6B4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28600" y="206375"/>
            <a:ext cx="8686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87" name="Picture 63" descr="04_icon_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22442" y="1988840"/>
            <a:ext cx="8065982" cy="993824"/>
          </a:xfrm>
        </p:spPr>
        <p:txBody>
          <a:bodyPr/>
          <a:lstStyle/>
          <a:p>
            <a:pPr algn="ctr"/>
            <a:r>
              <a:rPr lang="en-US" altLang="zh-CN" sz="3600" dirty="0"/>
              <a:t/>
            </a:r>
            <a:br>
              <a:rPr lang="en-US" altLang="zh-CN" sz="3600" dirty="0"/>
            </a:br>
            <a:r>
              <a:rPr lang="zh-CN" altLang="zh-CN" sz="3600" dirty="0"/>
              <a:t>第</a:t>
            </a:r>
            <a:r>
              <a:rPr lang="en-US" altLang="zh-CN" sz="3600" dirty="0"/>
              <a:t>7</a:t>
            </a:r>
            <a:r>
              <a:rPr lang="zh-CN" altLang="zh-CN" sz="3600" dirty="0"/>
              <a:t>章 学生选课数据库的索引与</a:t>
            </a:r>
            <a:r>
              <a:rPr lang="zh-CN" altLang="zh-CN" sz="3600" dirty="0" smtClean="0"/>
              <a:t>视图表</a:t>
            </a:r>
            <a:endParaRPr lang="en-US" altLang="zh-CN" sz="3600" dirty="0">
              <a:ea typeface="宋体" charset="-122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gray">
          <a:xfrm>
            <a:off x="292100" y="375047"/>
            <a:ext cx="32920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a typeface="宋体" charset="-122"/>
              </a:rPr>
              <a:t>数据库原理及应用</a:t>
            </a:r>
            <a:endParaRPr lang="en-US" altLang="zh-CN" sz="2800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327571" y="5589240"/>
            <a:ext cx="4320480" cy="457200"/>
          </a:xfrm>
        </p:spPr>
        <p:txBody>
          <a:bodyPr/>
          <a:lstStyle/>
          <a:p>
            <a:r>
              <a:rPr lang="zh-CN" altLang="en-US" sz="1800" dirty="0" smtClean="0"/>
              <a:t>任课教师：</a:t>
            </a:r>
            <a:endParaRPr lang="en-US" altLang="zh-CN" sz="1800" dirty="0" smtClean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内容占位符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836712"/>
            <a:ext cx="5544616" cy="32403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5452" y="4149080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zh-CN" sz="2400" b="1" dirty="0"/>
              <a:t>）索引创建完成后，在【</a:t>
            </a:r>
            <a:r>
              <a:rPr lang="en-US" altLang="zh-CN" sz="2400" b="1" dirty="0"/>
              <a:t>Microsoft SQL Server Management Studio</a:t>
            </a:r>
            <a:r>
              <a:rPr lang="zh-CN" altLang="zh-CN" sz="2400" b="1" dirty="0"/>
              <a:t>】的【对象资源管理器】窗口中，选择创建了索引的表</a:t>
            </a:r>
            <a:r>
              <a:rPr lang="en-US" altLang="zh-CN" sz="2400" b="1" dirty="0"/>
              <a:t>(S)</a:t>
            </a:r>
            <a:r>
              <a:rPr lang="zh-CN" altLang="zh-CN" sz="2400" b="1" dirty="0"/>
              <a:t>，展开学生表前面的“</a:t>
            </a:r>
            <a:r>
              <a:rPr lang="en-US" altLang="zh-CN" sz="2400" b="1" dirty="0"/>
              <a:t>+</a:t>
            </a:r>
            <a:r>
              <a:rPr lang="zh-CN" altLang="zh-CN" sz="2400" b="1" dirty="0"/>
              <a:t>”号，再展开【索引】选顶前面的“</a:t>
            </a:r>
            <a:r>
              <a:rPr lang="en-US" altLang="zh-CN" sz="2400" b="1" dirty="0"/>
              <a:t>+</a:t>
            </a:r>
            <a:r>
              <a:rPr lang="zh-CN" altLang="zh-CN" sz="2400" b="1" dirty="0"/>
              <a:t>”号，就会出现新建的索引“</a:t>
            </a:r>
            <a:r>
              <a:rPr lang="en-US" altLang="zh-CN" sz="2400" b="1" dirty="0" err="1"/>
              <a:t>index_sname</a:t>
            </a:r>
            <a:r>
              <a:rPr lang="zh-CN" altLang="zh-CN" sz="2400" b="1" dirty="0"/>
              <a:t>” 。</a:t>
            </a:r>
          </a:p>
        </p:txBody>
      </p:sp>
    </p:spTree>
    <p:extLst>
      <p:ext uri="{BB962C8B-B14F-4D97-AF65-F5344CB8AC3E}">
        <p14:creationId xmlns:p14="http://schemas.microsoft.com/office/powerpoint/2010/main" val="115291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8363272" cy="5464646"/>
          </a:xfrm>
        </p:spPr>
        <p:txBody>
          <a:bodyPr/>
          <a:lstStyle/>
          <a:p>
            <a:pPr eaLnBrk="0" hangingPunct="0"/>
            <a:r>
              <a:rPr lang="en-US" altLang="zh-CN" sz="2000" dirty="0"/>
              <a:t>3</a:t>
            </a:r>
            <a:r>
              <a:rPr lang="zh-CN" altLang="zh-CN" sz="2000" dirty="0"/>
              <a:t>．利用</a:t>
            </a:r>
            <a:r>
              <a:rPr lang="en-US" altLang="zh-CN" sz="2000" dirty="0"/>
              <a:t>T-SQL</a:t>
            </a:r>
            <a:r>
              <a:rPr lang="zh-CN" altLang="zh-CN" sz="2000" dirty="0"/>
              <a:t>语句创建索引</a:t>
            </a:r>
          </a:p>
          <a:p>
            <a:r>
              <a:rPr lang="zh-CN" altLang="zh-CN" sz="2000" dirty="0"/>
              <a:t>使用</a:t>
            </a:r>
            <a:r>
              <a:rPr lang="en-US" altLang="zh-CN" sz="2000" dirty="0"/>
              <a:t>CREATE INDEX</a:t>
            </a:r>
            <a:r>
              <a:rPr lang="zh-CN" altLang="zh-CN" sz="2000" dirty="0"/>
              <a:t>语句可以创建索引，创建索引的简洁语法格式如下：</a:t>
            </a:r>
          </a:p>
          <a:p>
            <a:r>
              <a:rPr lang="en-US" altLang="zh-CN" sz="2000" dirty="0"/>
              <a:t>CREATE [ UNIQUE ] [ CLUSTERED | NONCLUSTERED ] INDEX </a:t>
            </a:r>
            <a:r>
              <a:rPr lang="en-US" altLang="zh-CN" sz="2000" dirty="0" err="1"/>
              <a:t>index_name</a:t>
            </a:r>
            <a:r>
              <a:rPr lang="en-US" altLang="zh-CN" sz="2000" dirty="0"/>
              <a:t> </a:t>
            </a:r>
            <a:endParaRPr lang="zh-CN" altLang="zh-CN" sz="2000" dirty="0"/>
          </a:p>
          <a:p>
            <a:r>
              <a:rPr lang="en-US" altLang="zh-CN" sz="2000" dirty="0"/>
              <a:t>ON table_ name ( </a:t>
            </a:r>
            <a:r>
              <a:rPr lang="en-US" altLang="zh-CN" sz="2000" dirty="0" err="1"/>
              <a:t>column_name</a:t>
            </a:r>
            <a:r>
              <a:rPr lang="en-US" altLang="zh-CN" sz="2000" dirty="0"/>
              <a:t> [ ASC | DESC ] [ ,...n ] )</a:t>
            </a:r>
            <a:endParaRPr lang="zh-CN" altLang="zh-CN" sz="2000" dirty="0"/>
          </a:p>
          <a:p>
            <a:r>
              <a:rPr lang="en-US" altLang="zh-CN" sz="2000" dirty="0"/>
              <a:t>WITH  FILLFACTOR = x</a:t>
            </a:r>
            <a:endParaRPr lang="zh-CN" altLang="zh-CN" sz="2000" dirty="0"/>
          </a:p>
          <a:p>
            <a:r>
              <a:rPr lang="zh-CN" altLang="zh-CN" sz="2000" dirty="0"/>
              <a:t>选项说明如下：</a:t>
            </a:r>
          </a:p>
          <a:p>
            <a:r>
              <a:rPr lang="en-US" altLang="zh-CN" sz="2000" dirty="0"/>
              <a:t>UNIQUE </a:t>
            </a:r>
            <a:r>
              <a:rPr lang="zh-CN" altLang="zh-CN" sz="2000" dirty="0"/>
              <a:t>表示唯一索引，可选。</a:t>
            </a:r>
          </a:p>
          <a:p>
            <a:r>
              <a:rPr lang="en-US" altLang="zh-CN" sz="2000" dirty="0"/>
              <a:t>CLUSTERED | NONCLUSTERED </a:t>
            </a:r>
            <a:r>
              <a:rPr lang="zh-CN" altLang="zh-CN" sz="2000" dirty="0"/>
              <a:t>表示聚集索引或非聚集索引，可选。</a:t>
            </a:r>
          </a:p>
          <a:p>
            <a:r>
              <a:rPr lang="en-US" altLang="zh-CN" sz="2000" dirty="0"/>
              <a:t>ASC | DESC </a:t>
            </a:r>
            <a:r>
              <a:rPr lang="zh-CN" altLang="zh-CN" sz="2000" dirty="0"/>
              <a:t>指定索引列的排序方式，</a:t>
            </a:r>
            <a:r>
              <a:rPr lang="en-US" altLang="zh-CN" sz="2000" dirty="0"/>
              <a:t>ASC</a:t>
            </a:r>
            <a:r>
              <a:rPr lang="zh-CN" altLang="zh-CN" sz="2000" dirty="0"/>
              <a:t>表示升序，</a:t>
            </a:r>
            <a:r>
              <a:rPr lang="en-US" altLang="zh-CN" sz="2000" dirty="0"/>
              <a:t>DESC</a:t>
            </a:r>
            <a:r>
              <a:rPr lang="zh-CN" altLang="zh-CN" sz="2000" dirty="0"/>
              <a:t>表示降序。默认为升序。</a:t>
            </a:r>
          </a:p>
          <a:p>
            <a:r>
              <a:rPr lang="en-US" altLang="zh-CN" sz="2000" dirty="0"/>
              <a:t>FILLFACTOR</a:t>
            </a:r>
            <a:r>
              <a:rPr lang="zh-CN" altLang="zh-CN" sz="2000" dirty="0"/>
              <a:t>表示填充因子，是一个</a:t>
            </a:r>
            <a:r>
              <a:rPr lang="en-US" altLang="zh-CN" sz="2000" dirty="0"/>
              <a:t>0---100</a:t>
            </a:r>
            <a:r>
              <a:rPr lang="zh-CN" altLang="zh-CN" sz="2000" dirty="0"/>
              <a:t>之间的值，该值表示索引页填满的空间所占的百分比。</a:t>
            </a:r>
          </a:p>
          <a:p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1870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7-1</a:t>
            </a:r>
            <a:r>
              <a:rPr lang="zh-CN" altLang="zh-CN" dirty="0"/>
              <a:t>】根据</a:t>
            </a:r>
            <a:r>
              <a:rPr lang="en-US" altLang="zh-CN" dirty="0"/>
              <a:t>STUDENT</a:t>
            </a:r>
            <a:r>
              <a:rPr lang="zh-CN" altLang="zh-CN" dirty="0"/>
              <a:t>中课程表的课程名称列的升序创建一个名为“</a:t>
            </a:r>
            <a:r>
              <a:rPr lang="en-US" altLang="zh-CN" dirty="0" err="1"/>
              <a:t>index_cname</a:t>
            </a:r>
            <a:r>
              <a:rPr lang="zh-CN" altLang="zh-CN" dirty="0"/>
              <a:t>”的非聚集索引。</a:t>
            </a:r>
          </a:p>
          <a:p>
            <a:r>
              <a:rPr lang="en-US" altLang="zh-CN" dirty="0"/>
              <a:t> USE STUDENT</a:t>
            </a:r>
            <a:endParaRPr lang="zh-CN" altLang="zh-CN" dirty="0"/>
          </a:p>
          <a:p>
            <a:r>
              <a:rPr lang="en-US" altLang="zh-CN" dirty="0"/>
              <a:t>GO</a:t>
            </a:r>
            <a:endParaRPr lang="zh-CN" altLang="zh-CN" dirty="0"/>
          </a:p>
          <a:p>
            <a:r>
              <a:rPr lang="en-US" altLang="zh-CN" dirty="0"/>
              <a:t>CREATE NONCLUSTERED  INDEX  </a:t>
            </a:r>
            <a:r>
              <a:rPr lang="en-US" altLang="zh-CN" dirty="0" err="1"/>
              <a:t>index_cname</a:t>
            </a:r>
            <a:endParaRPr lang="zh-CN" altLang="zh-CN" dirty="0"/>
          </a:p>
          <a:p>
            <a:r>
              <a:rPr lang="en-US" altLang="zh-CN" dirty="0"/>
              <a:t>ON  C(</a:t>
            </a:r>
            <a:r>
              <a:rPr lang="en-US" altLang="zh-CN" dirty="0" err="1"/>
              <a:t>cname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WITH FILLFACTOR=30 --</a:t>
            </a:r>
            <a:r>
              <a:rPr lang="zh-CN" altLang="zh-CN" dirty="0"/>
              <a:t>对课程表</a:t>
            </a:r>
            <a:r>
              <a:rPr lang="en-US" altLang="zh-CN" dirty="0"/>
              <a:t>C</a:t>
            </a:r>
            <a:r>
              <a:rPr lang="zh-CN" altLang="zh-CN" dirty="0"/>
              <a:t>的课程名称</a:t>
            </a:r>
            <a:r>
              <a:rPr lang="en-US" altLang="zh-CN" dirty="0" err="1"/>
              <a:t>cname</a:t>
            </a:r>
            <a:r>
              <a:rPr lang="zh-CN" altLang="zh-CN" dirty="0"/>
              <a:t>创建非聚集索引，填充因子为</a:t>
            </a:r>
            <a:r>
              <a:rPr lang="en-US" altLang="zh-CN" dirty="0"/>
              <a:t>30% 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5390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933950"/>
          </a:xfrm>
        </p:spPr>
        <p:txBody>
          <a:bodyPr/>
          <a:lstStyle/>
          <a:p>
            <a:pPr eaLnBrk="0" hangingPunct="0"/>
            <a:r>
              <a:rPr lang="en-US" altLang="zh-CN" dirty="0"/>
              <a:t>4</a:t>
            </a:r>
            <a:r>
              <a:rPr lang="zh-CN" altLang="zh-CN" dirty="0"/>
              <a:t>．间接创建索引</a:t>
            </a:r>
          </a:p>
          <a:p>
            <a:r>
              <a:rPr lang="zh-CN" altLang="zh-CN" dirty="0"/>
              <a:t>在定义表结构或修改表结构时，如果定义了主键约束（</a:t>
            </a:r>
            <a:r>
              <a:rPr lang="en-US" altLang="zh-CN" dirty="0"/>
              <a:t>PRAMARY KEY</a:t>
            </a:r>
            <a:r>
              <a:rPr lang="zh-CN" altLang="zh-CN" dirty="0"/>
              <a:t>）或者唯一性约束（</a:t>
            </a:r>
            <a:r>
              <a:rPr lang="en-US" altLang="zh-CN" dirty="0"/>
              <a:t>UNIQUE</a:t>
            </a:r>
            <a:r>
              <a:rPr lang="zh-CN" altLang="zh-CN" dirty="0"/>
              <a:t>），可以间接创建索引。</a:t>
            </a:r>
          </a:p>
          <a:p>
            <a:r>
              <a:rPr lang="zh-CN" altLang="zh-CN" dirty="0"/>
              <a:t>【例</a:t>
            </a:r>
            <a:r>
              <a:rPr lang="en-US" altLang="zh-CN" dirty="0"/>
              <a:t>7-3</a:t>
            </a:r>
            <a:r>
              <a:rPr lang="zh-CN" altLang="zh-CN" dirty="0"/>
              <a:t>】创建一个“</a:t>
            </a:r>
            <a:r>
              <a:rPr lang="en-US" altLang="zh-CN" dirty="0"/>
              <a:t>TEACHER1</a:t>
            </a:r>
            <a:r>
              <a:rPr lang="zh-CN" altLang="zh-CN" dirty="0"/>
              <a:t>”表，并定义了主键约束。</a:t>
            </a:r>
          </a:p>
          <a:p>
            <a:r>
              <a:rPr lang="en-US" altLang="zh-CN" dirty="0"/>
              <a:t>USE STUDENT</a:t>
            </a:r>
            <a:endParaRPr lang="zh-CN" altLang="zh-CN" dirty="0"/>
          </a:p>
          <a:p>
            <a:r>
              <a:rPr lang="en-US" altLang="zh-CN" dirty="0"/>
              <a:t>GO</a:t>
            </a:r>
            <a:endParaRPr lang="zh-CN" altLang="zh-CN" dirty="0"/>
          </a:p>
          <a:p>
            <a:r>
              <a:rPr lang="en-US" altLang="zh-CN" dirty="0"/>
              <a:t>CREATE TABLE TEACHER1 (</a:t>
            </a:r>
            <a:endParaRPr lang="zh-CN" altLang="zh-CN" dirty="0"/>
          </a:p>
          <a:p>
            <a:r>
              <a:rPr lang="en-US" altLang="zh-CN" dirty="0" err="1"/>
              <a:t>tno</a:t>
            </a:r>
            <a:r>
              <a:rPr lang="en-US" altLang="zh-CN" dirty="0"/>
              <a:t>  char(6)  PRIMARY KEY,</a:t>
            </a:r>
            <a:endParaRPr lang="zh-CN" altLang="zh-CN" dirty="0"/>
          </a:p>
          <a:p>
            <a:r>
              <a:rPr lang="en-US" altLang="zh-CN" dirty="0" err="1"/>
              <a:t>tname</a:t>
            </a:r>
            <a:r>
              <a:rPr lang="en-US" altLang="zh-CN" dirty="0"/>
              <a:t>  char(8)  )</a:t>
            </a:r>
            <a:endParaRPr lang="zh-CN" altLang="zh-CN" dirty="0"/>
          </a:p>
          <a:p>
            <a:r>
              <a:rPr lang="zh-CN" altLang="zh-CN" dirty="0"/>
              <a:t>此例中，就按</a:t>
            </a:r>
            <a:r>
              <a:rPr lang="en-US" altLang="zh-CN" dirty="0" err="1"/>
              <a:t>sno</a:t>
            </a:r>
            <a:r>
              <a:rPr lang="zh-CN" altLang="zh-CN" dirty="0"/>
              <a:t>升序创建了一个聚集索引。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2320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3528392"/>
          </a:xfrm>
        </p:spPr>
        <p:txBody>
          <a:bodyPr/>
          <a:lstStyle/>
          <a:p>
            <a:r>
              <a:rPr lang="en-US" altLang="zh-CN" sz="2400" dirty="0"/>
              <a:t>7.2.2</a:t>
            </a:r>
            <a:r>
              <a:rPr lang="zh-CN" altLang="zh-CN" sz="2400" dirty="0"/>
              <a:t>查看索引</a:t>
            </a:r>
          </a:p>
          <a:p>
            <a:pPr eaLnBrk="0" hangingPunct="0"/>
            <a:r>
              <a:rPr lang="en-US" altLang="zh-CN" sz="2400" dirty="0"/>
              <a:t>1. </a:t>
            </a:r>
            <a:r>
              <a:rPr lang="zh-CN" altLang="zh-CN" sz="2400" dirty="0"/>
              <a:t>在</a:t>
            </a:r>
            <a:r>
              <a:rPr lang="en-US" altLang="zh-CN" sz="2400" dirty="0"/>
              <a:t>SQL Server Management Studio</a:t>
            </a:r>
            <a:r>
              <a:rPr lang="zh-CN" altLang="zh-CN" sz="2400" dirty="0"/>
              <a:t>中查看索引信息</a:t>
            </a:r>
          </a:p>
          <a:p>
            <a:r>
              <a:rPr lang="zh-CN" altLang="zh-CN" sz="2400" dirty="0"/>
              <a:t>在</a:t>
            </a:r>
            <a:r>
              <a:rPr lang="en-US" altLang="zh-CN" sz="2400" dirty="0"/>
              <a:t>SQL Server Management Studio</a:t>
            </a:r>
            <a:r>
              <a:rPr lang="zh-CN" altLang="zh-CN" sz="2400" dirty="0"/>
              <a:t>中，选择要查看的表，然后使用鼠标右键单击相应的表，从菜单中选择【设计】，进入【表设计器】窗口，右键单击任意位置，选择【索引</a:t>
            </a:r>
            <a:r>
              <a:rPr lang="en-US" altLang="zh-CN" sz="2400" dirty="0"/>
              <a:t>/</a:t>
            </a:r>
            <a:r>
              <a:rPr lang="zh-CN" altLang="zh-CN" sz="2400" dirty="0"/>
              <a:t>键】即可查看此表上所有的索引信息。如图</a:t>
            </a:r>
            <a:r>
              <a:rPr lang="en-US" altLang="zh-CN" sz="2400" dirty="0"/>
              <a:t>7.3</a:t>
            </a:r>
            <a:r>
              <a:rPr lang="zh-CN" altLang="zh-CN" sz="2400" dirty="0"/>
              <a:t>所示查看“</a:t>
            </a:r>
            <a:r>
              <a:rPr lang="en-US" altLang="zh-CN" sz="2400" dirty="0"/>
              <a:t>S</a:t>
            </a:r>
            <a:r>
              <a:rPr lang="zh-CN" altLang="zh-CN" sz="2400" dirty="0"/>
              <a:t>” 表上的索引信息。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933057"/>
            <a:ext cx="5274310" cy="292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71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933950"/>
          </a:xfrm>
        </p:spPr>
        <p:txBody>
          <a:bodyPr/>
          <a:lstStyle/>
          <a:p>
            <a:pPr eaLnBrk="0" hangingPunct="0"/>
            <a:r>
              <a:rPr lang="en-US" altLang="zh-CN" sz="2400" dirty="0"/>
              <a:t>2. </a:t>
            </a:r>
            <a:r>
              <a:rPr lang="zh-CN" altLang="zh-CN" sz="2400" dirty="0"/>
              <a:t>使用</a:t>
            </a:r>
            <a:r>
              <a:rPr lang="en-US" altLang="zh-CN" sz="2400" dirty="0"/>
              <a:t>T_SQL</a:t>
            </a:r>
            <a:r>
              <a:rPr lang="zh-CN" altLang="zh-CN" sz="2400" dirty="0"/>
              <a:t>语句查看索引信息</a:t>
            </a:r>
          </a:p>
          <a:p>
            <a:r>
              <a:rPr lang="zh-CN" altLang="zh-CN" sz="2400" dirty="0"/>
              <a:t>可以使用系统存储过程</a:t>
            </a:r>
            <a:r>
              <a:rPr lang="en-US" altLang="zh-CN" sz="2400" dirty="0" err="1"/>
              <a:t>sp_help</a:t>
            </a:r>
            <a:r>
              <a:rPr lang="en-US" altLang="zh-CN" sz="2400" dirty="0"/>
              <a:t> index</a:t>
            </a:r>
            <a:r>
              <a:rPr lang="zh-CN" altLang="zh-CN" sz="2400" dirty="0"/>
              <a:t>或</a:t>
            </a:r>
            <a:r>
              <a:rPr lang="en-US" altLang="zh-CN" sz="2400" dirty="0" err="1"/>
              <a:t>sp_help</a:t>
            </a:r>
            <a:r>
              <a:rPr lang="zh-CN" altLang="zh-CN" sz="2400" dirty="0"/>
              <a:t>来查看索引信息，比如查看“</a:t>
            </a:r>
            <a:r>
              <a:rPr lang="en-US" altLang="zh-CN" sz="2400" dirty="0"/>
              <a:t>S</a:t>
            </a:r>
            <a:r>
              <a:rPr lang="zh-CN" altLang="zh-CN" sz="2400" dirty="0"/>
              <a:t>”上的索引信息。</a:t>
            </a:r>
          </a:p>
          <a:p>
            <a:pPr eaLnBrk="0" hangingPunct="0"/>
            <a:r>
              <a:rPr lang="en-US" altLang="zh-CN" sz="2400" dirty="0"/>
              <a:t>(1) </a:t>
            </a:r>
            <a:r>
              <a:rPr lang="zh-CN" altLang="zh-CN" sz="2400" dirty="0"/>
              <a:t>使用系统存储过程</a:t>
            </a:r>
            <a:r>
              <a:rPr lang="en-US" altLang="zh-CN" sz="2400" dirty="0" err="1"/>
              <a:t>sp_helpindex</a:t>
            </a:r>
            <a:r>
              <a:rPr lang="zh-CN" altLang="zh-CN" sz="2400" dirty="0"/>
              <a:t>查看索引信息</a:t>
            </a:r>
          </a:p>
          <a:p>
            <a:r>
              <a:rPr lang="en-US" altLang="zh-CN" sz="2400" dirty="0"/>
              <a:t>USE STUDENT</a:t>
            </a:r>
            <a:endParaRPr lang="zh-CN" altLang="zh-CN" sz="2400" dirty="0"/>
          </a:p>
          <a:p>
            <a:r>
              <a:rPr lang="en-US" altLang="zh-CN" sz="2400" dirty="0"/>
              <a:t>GO</a:t>
            </a:r>
            <a:endParaRPr lang="zh-CN" altLang="zh-CN" sz="2400" dirty="0"/>
          </a:p>
          <a:p>
            <a:r>
              <a:rPr lang="en-US" altLang="zh-CN" sz="2400" dirty="0"/>
              <a:t>EXEC  </a:t>
            </a:r>
            <a:r>
              <a:rPr lang="en-US" altLang="zh-CN" sz="2400" dirty="0" err="1"/>
              <a:t>sp_helpindex</a:t>
            </a:r>
            <a:r>
              <a:rPr lang="en-US" altLang="zh-CN" sz="2400" dirty="0"/>
              <a:t> S</a:t>
            </a:r>
            <a:endParaRPr lang="zh-CN" altLang="zh-CN" sz="2400" dirty="0"/>
          </a:p>
          <a:p>
            <a:r>
              <a:rPr lang="zh-CN" altLang="zh-CN" sz="2400" dirty="0"/>
              <a:t>结果如图</a:t>
            </a:r>
            <a:r>
              <a:rPr lang="en-US" altLang="zh-CN" sz="2400" dirty="0"/>
              <a:t>7.4</a:t>
            </a:r>
            <a:r>
              <a:rPr lang="zh-CN" altLang="zh-CN" sz="2400" dirty="0"/>
              <a:t>所示，显示了“</a:t>
            </a:r>
            <a:r>
              <a:rPr lang="en-US" altLang="zh-CN" sz="2400" dirty="0"/>
              <a:t>S</a:t>
            </a:r>
            <a:r>
              <a:rPr lang="zh-CN" altLang="zh-CN" sz="2400" dirty="0"/>
              <a:t>”表中所建立的两个索引。①索引名称为“</a:t>
            </a:r>
            <a:r>
              <a:rPr lang="en-US" altLang="zh-CN" sz="2400" dirty="0" err="1"/>
              <a:t>index_sname</a:t>
            </a:r>
            <a:r>
              <a:rPr lang="zh-CN" altLang="zh-CN" sz="2400" dirty="0"/>
              <a:t>”，索引描述为非聚集索引，索引关键字为“</a:t>
            </a:r>
            <a:r>
              <a:rPr lang="en-US" altLang="zh-CN" sz="2400" dirty="0" err="1"/>
              <a:t>sname</a:t>
            </a:r>
            <a:r>
              <a:rPr lang="zh-CN" altLang="zh-CN" sz="2400" dirty="0"/>
              <a:t>”。②索引名称为“</a:t>
            </a:r>
            <a:r>
              <a:rPr lang="en-US" altLang="zh-CN" sz="2400" dirty="0"/>
              <a:t>PK__S</a:t>
            </a:r>
            <a:r>
              <a:rPr lang="zh-CN" altLang="zh-CN" sz="2400" dirty="0"/>
              <a:t>”，索引描述为聚集索引、唯一索引，索引关键字为“</a:t>
            </a:r>
            <a:r>
              <a:rPr lang="en-US" altLang="zh-CN" sz="2400" dirty="0" err="1"/>
              <a:t>sno</a:t>
            </a:r>
            <a:r>
              <a:rPr lang="zh-CN" altLang="zh-CN" sz="2400" dirty="0"/>
              <a:t>”。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9370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内容占位符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09" y="1323763"/>
            <a:ext cx="6927181" cy="487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2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3312368"/>
          </a:xfrm>
        </p:spPr>
        <p:txBody>
          <a:bodyPr/>
          <a:lstStyle/>
          <a:p>
            <a:pPr eaLnBrk="0" hangingPunct="0"/>
            <a:r>
              <a:rPr lang="en-US" altLang="zh-CN" sz="2400" dirty="0"/>
              <a:t>(2) </a:t>
            </a:r>
            <a:r>
              <a:rPr lang="zh-CN" altLang="zh-CN" sz="2400" dirty="0"/>
              <a:t>使用系统存储过程</a:t>
            </a:r>
            <a:r>
              <a:rPr lang="en-US" altLang="zh-CN" sz="2400" dirty="0" err="1"/>
              <a:t>sp_help</a:t>
            </a:r>
            <a:r>
              <a:rPr lang="zh-CN" altLang="zh-CN" sz="2400" dirty="0"/>
              <a:t>查看索引信息</a:t>
            </a:r>
          </a:p>
          <a:p>
            <a:r>
              <a:rPr lang="en-US" altLang="zh-CN" sz="2400" dirty="0"/>
              <a:t>USE STUDENT</a:t>
            </a:r>
            <a:endParaRPr lang="zh-CN" altLang="zh-CN" sz="2400" dirty="0"/>
          </a:p>
          <a:p>
            <a:r>
              <a:rPr lang="en-US" altLang="zh-CN" sz="2400" dirty="0"/>
              <a:t>GO</a:t>
            </a:r>
            <a:endParaRPr lang="zh-CN" altLang="zh-CN" sz="2400" dirty="0"/>
          </a:p>
          <a:p>
            <a:r>
              <a:rPr lang="en-US" altLang="zh-CN" sz="2400" dirty="0"/>
              <a:t>EXEC </a:t>
            </a:r>
            <a:r>
              <a:rPr lang="en-US" altLang="zh-CN" sz="2400" dirty="0" err="1"/>
              <a:t>sp_help</a:t>
            </a:r>
            <a:r>
              <a:rPr lang="en-US" altLang="zh-CN" sz="2400" dirty="0"/>
              <a:t>  S</a:t>
            </a:r>
            <a:endParaRPr lang="zh-CN" altLang="zh-CN" sz="2400" dirty="0"/>
          </a:p>
          <a:p>
            <a:r>
              <a:rPr lang="zh-CN" altLang="zh-CN" sz="2400" dirty="0"/>
              <a:t>由如图</a:t>
            </a:r>
            <a:r>
              <a:rPr lang="en-US" altLang="zh-CN" sz="2400" dirty="0"/>
              <a:t>7.5</a:t>
            </a:r>
            <a:r>
              <a:rPr lang="zh-CN" altLang="zh-CN" sz="2400" dirty="0"/>
              <a:t>所示的结果可以看出，执行</a:t>
            </a:r>
            <a:r>
              <a:rPr lang="en-US" altLang="zh-CN" sz="2400" dirty="0" err="1"/>
              <a:t>sp_help</a:t>
            </a:r>
            <a:r>
              <a:rPr lang="zh-CN" altLang="zh-CN" sz="2400" dirty="0"/>
              <a:t>系统存储过程查询的结果要比执行</a:t>
            </a:r>
            <a:r>
              <a:rPr lang="en-US" altLang="zh-CN" sz="2400" dirty="0" err="1"/>
              <a:t>sp_helpindex</a:t>
            </a:r>
            <a:r>
              <a:rPr lang="zh-CN" altLang="zh-CN" sz="2400" dirty="0"/>
              <a:t>显示的结果更加详细，除了索引信息，还包括当前表的基本信息、与此表相关的各种约束等。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852936"/>
            <a:ext cx="527431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38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363272" cy="2664296"/>
          </a:xfrm>
        </p:spPr>
        <p:txBody>
          <a:bodyPr/>
          <a:lstStyle/>
          <a:p>
            <a:r>
              <a:rPr lang="en-US" altLang="zh-CN" sz="2000" dirty="0"/>
              <a:t>7.2.3</a:t>
            </a:r>
            <a:r>
              <a:rPr lang="zh-CN" altLang="zh-CN" sz="2000" dirty="0"/>
              <a:t>编辑索引</a:t>
            </a:r>
          </a:p>
          <a:p>
            <a:pPr eaLnBrk="0" hangingPunct="0"/>
            <a:r>
              <a:rPr lang="en-US" altLang="zh-CN" sz="2000" dirty="0"/>
              <a:t>1. </a:t>
            </a:r>
            <a:r>
              <a:rPr lang="zh-CN" altLang="zh-CN" sz="2000" dirty="0"/>
              <a:t>使用图形界面方式修改索引</a:t>
            </a:r>
          </a:p>
          <a:p>
            <a:r>
              <a:rPr lang="zh-CN" altLang="zh-CN" sz="2000" dirty="0"/>
              <a:t>启动【</a:t>
            </a:r>
            <a:r>
              <a:rPr lang="en-US" altLang="zh-CN" sz="2000" dirty="0"/>
              <a:t>Microsoft SQL Server Management Studio</a:t>
            </a:r>
            <a:r>
              <a:rPr lang="zh-CN" altLang="zh-CN" sz="2000" dirty="0"/>
              <a:t>】，在【对象资源管理器】窗口中，依次展开【数据库】→【</a:t>
            </a:r>
            <a:r>
              <a:rPr lang="en-US" altLang="zh-CN" sz="2000" dirty="0"/>
              <a:t>STUDENT</a:t>
            </a:r>
            <a:r>
              <a:rPr lang="zh-CN" altLang="zh-CN" sz="2000" dirty="0"/>
              <a:t>】→【</a:t>
            </a:r>
            <a:r>
              <a:rPr lang="en-US" altLang="zh-CN" sz="2000" dirty="0"/>
              <a:t>S</a:t>
            </a:r>
            <a:r>
              <a:rPr lang="zh-CN" altLang="zh-CN" sz="2000" dirty="0"/>
              <a:t>】→【索引】节点，右键单击【</a:t>
            </a:r>
            <a:r>
              <a:rPr lang="en-US" altLang="zh-CN" sz="2000" dirty="0" err="1"/>
              <a:t>index_sname</a:t>
            </a:r>
            <a:r>
              <a:rPr lang="zh-CN" altLang="zh-CN" sz="2000" dirty="0"/>
              <a:t>】或双击该索引，在弹出的快捷菜单中选择【属性】选项，打开【索引属性】对话框，如图</a:t>
            </a:r>
            <a:r>
              <a:rPr lang="en-US" altLang="zh-CN" sz="2000" dirty="0"/>
              <a:t>7.6</a:t>
            </a:r>
            <a:r>
              <a:rPr lang="zh-CN" altLang="zh-CN" sz="2000" dirty="0"/>
              <a:t>所示，索引属性</a:t>
            </a:r>
            <a:r>
              <a:rPr lang="en-US" altLang="zh-CN" sz="2000" dirty="0"/>
              <a:t>- </a:t>
            </a:r>
            <a:r>
              <a:rPr lang="en-US" altLang="zh-CN" sz="2000" dirty="0" err="1"/>
              <a:t>index_sname</a:t>
            </a:r>
            <a:r>
              <a:rPr lang="zh-CN" altLang="zh-CN" sz="2000" dirty="0"/>
              <a:t>窗口与新建索引的窗口类似，修改相应的参数，单击【确定】按钮即可。</a:t>
            </a:r>
          </a:p>
          <a:p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852936"/>
            <a:ext cx="5274310" cy="409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291264" cy="5320630"/>
          </a:xfrm>
        </p:spPr>
        <p:txBody>
          <a:bodyPr/>
          <a:lstStyle/>
          <a:p>
            <a:pPr eaLnBrk="0" hangingPunct="0"/>
            <a:r>
              <a:rPr lang="en-US" altLang="zh-CN" sz="2400" dirty="0"/>
              <a:t>2. </a:t>
            </a:r>
            <a:r>
              <a:rPr lang="zh-CN" altLang="zh-CN" sz="2400" dirty="0"/>
              <a:t>使用</a:t>
            </a:r>
            <a:r>
              <a:rPr lang="en-US" altLang="zh-CN" sz="2400" dirty="0"/>
              <a:t>T_SQL</a:t>
            </a:r>
            <a:r>
              <a:rPr lang="zh-CN" altLang="zh-CN" sz="2400" dirty="0"/>
              <a:t>语句修改索引</a:t>
            </a:r>
          </a:p>
          <a:p>
            <a:r>
              <a:rPr lang="zh-CN" altLang="zh-CN" sz="2400" dirty="0"/>
              <a:t>使用</a:t>
            </a:r>
            <a:r>
              <a:rPr lang="en-US" altLang="zh-CN" sz="2400" dirty="0"/>
              <a:t>ALTER  INDEX</a:t>
            </a:r>
            <a:r>
              <a:rPr lang="zh-CN" altLang="zh-CN" sz="2400" dirty="0"/>
              <a:t>语句可以修改索引，修改索引的基本语法格式如下：</a:t>
            </a:r>
          </a:p>
          <a:p>
            <a:r>
              <a:rPr lang="en-US" altLang="zh-CN" sz="2400" dirty="0"/>
              <a:t>ALTER  INDEX </a:t>
            </a:r>
            <a:r>
              <a:rPr lang="zh-CN" altLang="zh-CN" sz="2400" dirty="0"/>
              <a:t>索引名</a:t>
            </a:r>
            <a:r>
              <a:rPr lang="en-US" altLang="zh-CN" sz="2400" dirty="0"/>
              <a:t>|ALL  ON  &lt;</a:t>
            </a:r>
            <a:r>
              <a:rPr lang="zh-CN" altLang="zh-CN" sz="2400" dirty="0"/>
              <a:t>表名</a:t>
            </a:r>
            <a:r>
              <a:rPr lang="en-US" altLang="zh-CN" sz="2400" dirty="0"/>
              <a:t>|</a:t>
            </a:r>
            <a:r>
              <a:rPr lang="zh-CN" altLang="zh-CN" sz="2400" dirty="0"/>
              <a:t>视图名</a:t>
            </a:r>
            <a:r>
              <a:rPr lang="en-US" altLang="zh-CN" sz="2400" dirty="0"/>
              <a:t>&gt;  [REBULID]|[DISABLE]|[REORGNIZE]</a:t>
            </a:r>
            <a:endParaRPr lang="zh-CN" altLang="zh-CN" sz="2400" dirty="0"/>
          </a:p>
          <a:p>
            <a:r>
              <a:rPr lang="en-US" altLang="zh-CN" sz="2400" dirty="0"/>
              <a:t>REBULID</a:t>
            </a:r>
            <a:r>
              <a:rPr lang="zh-CN" altLang="zh-CN" sz="2400" dirty="0"/>
              <a:t>：重新生成索引。</a:t>
            </a:r>
          </a:p>
          <a:p>
            <a:r>
              <a:rPr lang="en-US" altLang="zh-CN" sz="2400" dirty="0"/>
              <a:t>DISABLE</a:t>
            </a:r>
            <a:r>
              <a:rPr lang="zh-CN" altLang="zh-CN" sz="2400" dirty="0"/>
              <a:t>：将索引标记记为禁用。</a:t>
            </a:r>
          </a:p>
          <a:p>
            <a:r>
              <a:rPr lang="en-US" altLang="zh-CN" sz="2400" dirty="0"/>
              <a:t>REORGNIZE</a:t>
            </a:r>
            <a:r>
              <a:rPr lang="zh-CN" altLang="zh-CN" sz="2400" dirty="0"/>
              <a:t>：重新组织索引的叶级。</a:t>
            </a:r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7-5</a:t>
            </a:r>
            <a:r>
              <a:rPr lang="zh-CN" altLang="zh-CN" sz="2400" dirty="0"/>
              <a:t>】禁用成绩表中的非聚集索引</a:t>
            </a:r>
            <a:r>
              <a:rPr lang="en-US" altLang="zh-CN" sz="2400" dirty="0" err="1"/>
              <a:t>index_xhkch</a:t>
            </a:r>
            <a:r>
              <a:rPr lang="zh-CN" altLang="zh-CN" sz="2400" dirty="0"/>
              <a:t>。</a:t>
            </a:r>
          </a:p>
          <a:p>
            <a:r>
              <a:rPr lang="en-US" altLang="zh-CN" sz="2400" dirty="0"/>
              <a:t>           ALTER  INDEX  </a:t>
            </a:r>
            <a:r>
              <a:rPr lang="en-US" altLang="zh-CN" sz="2400" dirty="0" err="1"/>
              <a:t>index_xhkch</a:t>
            </a:r>
            <a:r>
              <a:rPr lang="en-US" altLang="zh-CN" sz="2400" dirty="0"/>
              <a:t>  ON  SC  DISABLE</a:t>
            </a:r>
            <a:endParaRPr lang="zh-CN" altLang="zh-CN" sz="2400" dirty="0"/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51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25" name="内容占位符 2"/>
          <p:cNvSpPr>
            <a:spLocks noGrp="1"/>
          </p:cNvSpPr>
          <p:nvPr>
            <p:ph idx="1"/>
          </p:nvPr>
        </p:nvSpPr>
        <p:spPr>
          <a:xfrm>
            <a:off x="755576" y="1000108"/>
            <a:ext cx="7848872" cy="4517124"/>
          </a:xfrm>
        </p:spPr>
        <p:txBody>
          <a:bodyPr/>
          <a:lstStyle/>
          <a:p>
            <a:r>
              <a:rPr lang="en-US" altLang="zh-CN" dirty="0"/>
              <a:t>7.1  </a:t>
            </a:r>
            <a:r>
              <a:rPr lang="zh-CN" altLang="zh-CN" dirty="0"/>
              <a:t>索引概述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b="0" dirty="0" smtClean="0"/>
              <a:t>1.2</a:t>
            </a:r>
            <a:r>
              <a:rPr lang="zh-CN" altLang="zh-CN" b="0" dirty="0" smtClean="0"/>
              <a:t>数据库管理系统</a:t>
            </a:r>
            <a:endParaRPr lang="en-US" altLang="zh-CN" b="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b="0" dirty="0"/>
              <a:t>1.3</a:t>
            </a:r>
            <a:r>
              <a:rPr lang="zh-CN" altLang="zh-CN" b="0" dirty="0" smtClean="0"/>
              <a:t>数据库系统</a:t>
            </a:r>
            <a:endParaRPr lang="en-US" altLang="zh-CN" b="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b="0" dirty="0"/>
              <a:t>1.4 </a:t>
            </a:r>
            <a:r>
              <a:rPr lang="zh-CN" altLang="zh-CN" b="0" dirty="0" smtClean="0"/>
              <a:t>数据模型</a:t>
            </a:r>
            <a:endParaRPr lang="en-US" altLang="zh-CN" b="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b="0" dirty="0"/>
              <a:t>1.5</a:t>
            </a:r>
            <a:r>
              <a:rPr lang="zh-CN" altLang="zh-CN" b="0" dirty="0"/>
              <a:t>数据库应用系统</a:t>
            </a:r>
            <a:r>
              <a:rPr lang="zh-CN" altLang="zh-CN" b="0" dirty="0" smtClean="0"/>
              <a:t>体系结构</a:t>
            </a:r>
            <a:endParaRPr lang="en-US" altLang="zh-CN" b="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b="0" dirty="0"/>
              <a:t>1.6 </a:t>
            </a:r>
            <a:r>
              <a:rPr lang="zh-CN" altLang="zh-CN" b="0" dirty="0"/>
              <a:t>数据库技术新发展</a:t>
            </a:r>
            <a:endParaRPr lang="en-US" altLang="zh-CN" b="0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4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4933950"/>
          </a:xfrm>
        </p:spPr>
        <p:txBody>
          <a:bodyPr/>
          <a:lstStyle/>
          <a:p>
            <a:r>
              <a:rPr lang="en-US" altLang="zh-CN" sz="2000" dirty="0"/>
              <a:t>7.2.4</a:t>
            </a:r>
            <a:r>
              <a:rPr lang="zh-CN" altLang="zh-CN" sz="2000" dirty="0"/>
              <a:t>删除索引</a:t>
            </a:r>
          </a:p>
          <a:p>
            <a:pPr eaLnBrk="0" hangingPunct="0"/>
            <a:r>
              <a:rPr lang="en-US" altLang="zh-CN" sz="2000" dirty="0"/>
              <a:t>1</a:t>
            </a:r>
            <a:r>
              <a:rPr lang="zh-CN" altLang="zh-CN" sz="2000" dirty="0"/>
              <a:t>．在</a:t>
            </a:r>
            <a:r>
              <a:rPr lang="en-US" altLang="zh-CN" sz="2000" dirty="0"/>
              <a:t>SQL Server Management Studio</a:t>
            </a:r>
            <a:r>
              <a:rPr lang="zh-CN" altLang="zh-CN" sz="2000" dirty="0"/>
              <a:t>中删除索引</a:t>
            </a:r>
          </a:p>
          <a:p>
            <a:r>
              <a:rPr lang="zh-CN" altLang="zh-CN" sz="2000" dirty="0"/>
              <a:t>与在</a:t>
            </a:r>
            <a:r>
              <a:rPr lang="en-US" altLang="zh-CN" sz="2000" dirty="0"/>
              <a:t>SQL Server Management Studio</a:t>
            </a:r>
            <a:r>
              <a:rPr lang="zh-CN" altLang="zh-CN" sz="2000" dirty="0"/>
              <a:t>中创建索引的步骤一样，选中要进行删除索引的表，选中【索引】选顶，展开【索引】选顶前面的“</a:t>
            </a:r>
            <a:r>
              <a:rPr lang="en-US" altLang="zh-CN" sz="2000" dirty="0"/>
              <a:t>+</a:t>
            </a:r>
            <a:r>
              <a:rPr lang="zh-CN" altLang="zh-CN" sz="2000" dirty="0"/>
              <a:t>”号，右键单击要删除的索引，选择【删除】按钮，弹出【删除对象】对话框，单击【确定】按钮即可。</a:t>
            </a:r>
          </a:p>
          <a:p>
            <a:pPr eaLnBrk="0" hangingPunct="0"/>
            <a:r>
              <a:rPr lang="en-US" altLang="zh-CN" sz="2000" dirty="0"/>
              <a:t>2</a:t>
            </a:r>
            <a:r>
              <a:rPr lang="zh-CN" altLang="zh-CN" sz="2000" dirty="0"/>
              <a:t>．使用</a:t>
            </a:r>
            <a:r>
              <a:rPr lang="en-US" altLang="zh-CN" sz="2000" dirty="0"/>
              <a:t>T-SQL</a:t>
            </a:r>
            <a:r>
              <a:rPr lang="zh-CN" altLang="zh-CN" sz="2000" dirty="0"/>
              <a:t>语句删除索引</a:t>
            </a:r>
          </a:p>
          <a:p>
            <a:r>
              <a:rPr lang="zh-CN" altLang="zh-CN" sz="2000" dirty="0"/>
              <a:t>删除索引的</a:t>
            </a:r>
            <a:r>
              <a:rPr lang="en-US" altLang="zh-CN" sz="2000" dirty="0"/>
              <a:t>T-SQL</a:t>
            </a:r>
            <a:r>
              <a:rPr lang="zh-CN" altLang="zh-CN" sz="2000" dirty="0"/>
              <a:t>语句的语法格式为：</a:t>
            </a:r>
          </a:p>
          <a:p>
            <a:r>
              <a:rPr lang="en-US" altLang="zh-CN" sz="2000" dirty="0"/>
              <a:t>DROP  INDEX  </a:t>
            </a:r>
            <a:r>
              <a:rPr lang="en-US" altLang="zh-CN" sz="2000" dirty="0" err="1"/>
              <a:t>index_name</a:t>
            </a:r>
            <a:endParaRPr lang="zh-CN" altLang="zh-CN" sz="2000" dirty="0"/>
          </a:p>
          <a:p>
            <a:r>
              <a:rPr lang="en-US" altLang="zh-CN" sz="2000" dirty="0"/>
              <a:t>DROP INDEX </a:t>
            </a:r>
            <a:r>
              <a:rPr lang="zh-CN" altLang="zh-CN" sz="2000" dirty="0"/>
              <a:t>语句可以一次删除一个或多个索引。这个语句不适合删除通过语句定义的主键索引（</a:t>
            </a:r>
            <a:r>
              <a:rPr lang="en-US" altLang="zh-CN" sz="2000" dirty="0"/>
              <a:t>PRIMARY KEY</a:t>
            </a:r>
            <a:r>
              <a:rPr lang="zh-CN" altLang="zh-CN" sz="2000" dirty="0"/>
              <a:t>）和唯一索引（</a:t>
            </a:r>
            <a:r>
              <a:rPr lang="en-US" altLang="zh-CN" sz="2000" dirty="0"/>
              <a:t>UNIQUE</a:t>
            </a:r>
            <a:r>
              <a:rPr lang="zh-CN" altLang="zh-CN" sz="2000" dirty="0"/>
              <a:t>），若要删除主键索引和唯一索引，须通过删除约束来实现。</a:t>
            </a:r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7-6</a:t>
            </a:r>
            <a:r>
              <a:rPr lang="zh-CN" altLang="zh-CN" sz="2000" dirty="0"/>
              <a:t>】删除</a:t>
            </a:r>
            <a:r>
              <a:rPr lang="en-US" altLang="zh-CN" sz="2000" dirty="0"/>
              <a:t>S</a:t>
            </a:r>
            <a:r>
              <a:rPr lang="zh-CN" altLang="zh-CN" sz="2000" dirty="0"/>
              <a:t>表中的“</a:t>
            </a:r>
            <a:r>
              <a:rPr lang="en-US" altLang="zh-CN" sz="2000" dirty="0" err="1"/>
              <a:t>Index_sname</a:t>
            </a:r>
            <a:r>
              <a:rPr lang="zh-CN" altLang="zh-CN" sz="2000" dirty="0"/>
              <a:t>”索引。</a:t>
            </a:r>
          </a:p>
          <a:p>
            <a:r>
              <a:rPr lang="en-US" altLang="zh-CN" sz="2000" dirty="0"/>
              <a:t>DROP  INDEX  S. </a:t>
            </a:r>
            <a:r>
              <a:rPr lang="en-US" altLang="zh-CN" sz="2000" dirty="0" err="1"/>
              <a:t>Index_sname</a:t>
            </a:r>
            <a:endParaRPr lang="zh-CN" altLang="zh-CN" sz="2000" dirty="0"/>
          </a:p>
          <a:p>
            <a:r>
              <a:rPr lang="en-US" altLang="zh-CN" sz="2000" dirty="0"/>
              <a:t>GO</a:t>
            </a:r>
            <a:endParaRPr lang="zh-CN" altLang="zh-CN" sz="2000" dirty="0"/>
          </a:p>
          <a:p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879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7.3</a:t>
            </a:r>
            <a:r>
              <a:rPr lang="zh-CN" altLang="zh-CN" dirty="0"/>
              <a:t>视图概述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7.3.1</a:t>
            </a:r>
            <a:r>
              <a:rPr lang="zh-CN" altLang="zh-CN" dirty="0"/>
              <a:t>视图的概念</a:t>
            </a:r>
          </a:p>
          <a:p>
            <a:r>
              <a:rPr lang="zh-CN" altLang="zh-CN" dirty="0"/>
              <a:t>视图</a:t>
            </a:r>
            <a:r>
              <a:rPr lang="en-US" altLang="zh-CN" dirty="0"/>
              <a:t>(View)</a:t>
            </a:r>
            <a:r>
              <a:rPr lang="zh-CN" altLang="zh-CN" dirty="0"/>
              <a:t>是一个虚拟表，并不表示任何物理数据。它是从一个或几个表导出来的表，其内容由查询语句定义生成。表是视图的基础，数据库中只存储了视图定义，而不存放视图所对应的数据，视图所对应的数据仍存放在视图所引用的基表中，在引用视图时动态生成，视图实际上就是一个查询结果。在用户看来，视图是通过不同路径去看一个实际表，就像一个窗口，我们通过窗口去看外面的高楼，可以看到高楼的不同部分，而透过视图可以看到数据库中自己感兴趣的内容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1832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363272" cy="5392638"/>
          </a:xfrm>
        </p:spPr>
        <p:txBody>
          <a:bodyPr/>
          <a:lstStyle/>
          <a:p>
            <a:r>
              <a:rPr lang="en-US" altLang="zh-CN" sz="2400" dirty="0"/>
              <a:t>7.3.2</a:t>
            </a:r>
            <a:r>
              <a:rPr lang="zh-CN" altLang="zh-CN" sz="2400" dirty="0"/>
              <a:t>视图的</a:t>
            </a:r>
            <a:r>
              <a:rPr lang="zh-CN" altLang="zh-CN" sz="2400" dirty="0" smtClean="0"/>
              <a:t>作用</a:t>
            </a:r>
            <a:endParaRPr lang="en-US" altLang="zh-CN" sz="2400" dirty="0" smtClean="0"/>
          </a:p>
          <a:p>
            <a:r>
              <a:rPr lang="zh-CN" altLang="zh-CN" sz="2400" dirty="0"/>
              <a:t>使用视图有下列优点：</a:t>
            </a:r>
          </a:p>
          <a:p>
            <a:r>
              <a:rPr lang="en-US" altLang="zh-CN" sz="2400" dirty="0"/>
              <a:t>(1) </a:t>
            </a:r>
            <a:r>
              <a:rPr lang="zh-CN" altLang="zh-CN" sz="2400" dirty="0"/>
              <a:t>为用户集中数据，简化用户的数据查询和处理。使得分散在多个表中的数据，通过视图定义在一起，屏蔽了数据库的复杂性，用户不必输入复杂的查询语句，只需针对此视图做简单的查询即可。</a:t>
            </a:r>
          </a:p>
          <a:p>
            <a:r>
              <a:rPr lang="en-US" altLang="zh-CN" sz="2400" dirty="0"/>
              <a:t>(2)</a:t>
            </a:r>
            <a:r>
              <a:rPr lang="zh-CN" altLang="zh-CN" sz="2400" dirty="0"/>
              <a:t>保证数据的逻辑独立性。对于视图的操作，例如，查询只依赖于视图的定义，当构成视图的基本表需要修改时，只需要修改视图定义中的子查询部分，而基于视图的查询不用改变。简化查询操作，屏蔽了数据库的复杂性。</a:t>
            </a:r>
          </a:p>
          <a:p>
            <a:r>
              <a:rPr lang="en-US" altLang="zh-CN" sz="2400" dirty="0"/>
              <a:t>(3) </a:t>
            </a:r>
            <a:r>
              <a:rPr lang="zh-CN" altLang="zh-CN" sz="2400" dirty="0"/>
              <a:t>重新定制数据，使得数据便于共享；合并分割数据，有利于数据输出到应用程序中。</a:t>
            </a:r>
          </a:p>
          <a:p>
            <a:r>
              <a:rPr lang="en-US" altLang="zh-CN" sz="2400" dirty="0"/>
              <a:t>(4) </a:t>
            </a:r>
            <a:r>
              <a:rPr lang="zh-CN" altLang="zh-CN" sz="2400" dirty="0"/>
              <a:t>数据保密。对不同的用户定义不同的视图，使用户只能看到与自己有关的数据。同时简化了用户权限的管理，增加了安全性。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3618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933950"/>
          </a:xfrm>
        </p:spPr>
        <p:txBody>
          <a:bodyPr/>
          <a:lstStyle/>
          <a:p>
            <a:r>
              <a:rPr lang="en-US" altLang="zh-CN" sz="2000" dirty="0"/>
              <a:t>7.3.3</a:t>
            </a:r>
            <a:r>
              <a:rPr lang="zh-CN" altLang="zh-CN" sz="2000" dirty="0"/>
              <a:t>视图与查询的区别</a:t>
            </a:r>
          </a:p>
          <a:p>
            <a:r>
              <a:rPr lang="zh-CN" altLang="zh-CN" sz="2000" dirty="0"/>
              <a:t>视图与查询有以下不同：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）功能不同。视图可以更新字段内容并返回原表，而査询文件中的记录数据不能修改。 这是视图与査询的本质区别。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）归属不同。视图不是一个独立的文件，它保存在数据库中。査询文件是一个独立的文件，不属于数据库。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）访问限制不同。视图的数据来源可以是本地数据源，也可以是远程数据源，而査询不能访问远程数据源。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）输出去向不同。视图只能当表使用，而査询可以选择多种査询去向，如表、图表、报表、标签等多种形式。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）使用方法不同。视图可以作为数据源被引用，而査询不能被引用 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6</a:t>
            </a:r>
            <a:r>
              <a:rPr lang="zh-CN" altLang="zh-CN" sz="2000" dirty="0"/>
              <a:t>）使用方式不同。视图只有所属的数据库被打开时才能使用。而査询可在“命令”窗口中执行。</a:t>
            </a:r>
          </a:p>
          <a:p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0424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</a:t>
            </a:r>
            <a:r>
              <a:rPr lang="zh-CN" altLang="zh-CN" dirty="0"/>
              <a:t>视图的</a:t>
            </a:r>
            <a:r>
              <a:rPr lang="zh-CN" altLang="zh-CN" dirty="0" smtClean="0"/>
              <a:t>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对视图的操作和表类似，有创建视图，修改视图，删除视图和使用视图。另外可以通过更新视图（包括插入，修改和删除）数据来修改基本表中的数据。</a:t>
            </a:r>
          </a:p>
          <a:p>
            <a:r>
              <a:rPr lang="en-US" altLang="zh-CN" dirty="0"/>
              <a:t>7.4.1</a:t>
            </a:r>
            <a:r>
              <a:rPr lang="zh-CN" altLang="zh-CN" dirty="0"/>
              <a:t>创建视图</a:t>
            </a:r>
          </a:p>
          <a:p>
            <a:r>
              <a:rPr lang="zh-CN" altLang="zh-CN" dirty="0"/>
              <a:t>在</a:t>
            </a:r>
            <a:r>
              <a:rPr lang="en-US" altLang="zh-CN" dirty="0"/>
              <a:t>SQL Server 2008</a:t>
            </a:r>
            <a:r>
              <a:rPr lang="zh-CN" altLang="zh-CN" dirty="0"/>
              <a:t>中创建视图主要有两种方式：</a:t>
            </a:r>
          </a:p>
          <a:p>
            <a:r>
              <a:rPr lang="zh-CN" altLang="zh-CN" dirty="0"/>
              <a:t>一种方式是在</a:t>
            </a:r>
            <a:r>
              <a:rPr lang="en-US" altLang="zh-CN" dirty="0"/>
              <a:t>SQL Server Management Studio</a:t>
            </a:r>
            <a:r>
              <a:rPr lang="zh-CN" altLang="zh-CN" dirty="0"/>
              <a:t>中使用向导创建视图；另一种方式是通过在查询窗口中执行</a:t>
            </a:r>
            <a:r>
              <a:rPr lang="en-US" altLang="zh-CN" dirty="0"/>
              <a:t>T-SQL</a:t>
            </a:r>
            <a:r>
              <a:rPr lang="zh-CN" altLang="zh-CN" dirty="0"/>
              <a:t>语句创建视图。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336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91264" cy="5248622"/>
          </a:xfrm>
        </p:spPr>
        <p:txBody>
          <a:bodyPr/>
          <a:lstStyle/>
          <a:p>
            <a:pPr eaLnBrk="0" hangingPunct="0"/>
            <a:r>
              <a:rPr lang="en-US" altLang="zh-CN" sz="2400" dirty="0"/>
              <a:t>1</a:t>
            </a:r>
            <a:r>
              <a:rPr lang="zh-CN" altLang="zh-CN" sz="2400" dirty="0"/>
              <a:t>．使用图形界面方式创建视图</a:t>
            </a:r>
          </a:p>
          <a:p>
            <a:r>
              <a:rPr lang="zh-CN" altLang="zh-CN" sz="2400" dirty="0"/>
              <a:t>在</a:t>
            </a:r>
            <a:r>
              <a:rPr lang="en-US" altLang="zh-CN" sz="2400" dirty="0"/>
              <a:t>SQL Server Management Studio</a:t>
            </a:r>
            <a:r>
              <a:rPr lang="zh-CN" altLang="zh-CN" sz="2400" dirty="0"/>
              <a:t>中使用向导创建视图，是一种图形界面环境下最快捷的创建方式，其步骤如下：</a:t>
            </a:r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7-7</a:t>
            </a:r>
            <a:r>
              <a:rPr lang="zh-CN" altLang="zh-CN" sz="2400" dirty="0"/>
              <a:t>】在</a:t>
            </a:r>
            <a:r>
              <a:rPr lang="en-US" altLang="zh-CN" sz="2400" dirty="0"/>
              <a:t>STUDENT</a:t>
            </a:r>
            <a:r>
              <a:rPr lang="zh-CN" altLang="zh-CN" sz="2400" dirty="0"/>
              <a:t>数据库中，创建一个名称为“</a:t>
            </a:r>
            <a:r>
              <a:rPr lang="en-US" altLang="zh-CN" sz="2400" dirty="0" err="1"/>
              <a:t>view_cj</a:t>
            </a:r>
            <a:r>
              <a:rPr lang="zh-CN" altLang="zh-CN" sz="2400" dirty="0"/>
              <a:t>”视图，使用此视图可以从</a:t>
            </a:r>
            <a:r>
              <a:rPr lang="en-US" altLang="zh-CN" sz="2400" dirty="0"/>
              <a:t>S</a:t>
            </a:r>
            <a:r>
              <a:rPr lang="zh-CN" altLang="zh-CN" sz="2400" dirty="0"/>
              <a:t>表、</a:t>
            </a:r>
            <a:r>
              <a:rPr lang="en-US" altLang="zh-CN" sz="2400" dirty="0"/>
              <a:t>SC</a:t>
            </a:r>
            <a:r>
              <a:rPr lang="zh-CN" altLang="zh-CN" sz="2400" dirty="0"/>
              <a:t>和</a:t>
            </a:r>
            <a:r>
              <a:rPr lang="en-US" altLang="zh-CN" sz="2400" dirty="0"/>
              <a:t>C</a:t>
            </a:r>
            <a:r>
              <a:rPr lang="zh-CN" altLang="zh-CN" sz="2400" dirty="0"/>
              <a:t>表中查询出所以选课学生的学号、姓名、课程名称和成绩。其操作步骤如下：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）启动【</a:t>
            </a:r>
            <a:r>
              <a:rPr lang="en-US" altLang="zh-CN" sz="2400" dirty="0"/>
              <a:t>SQL Server Management Studio</a:t>
            </a:r>
            <a:r>
              <a:rPr lang="zh-CN" altLang="zh-CN" sz="2400" dirty="0"/>
              <a:t>】，在【对象资源管理器】窗口中依次展开【数据库】→【</a:t>
            </a:r>
            <a:r>
              <a:rPr lang="en-US" altLang="zh-CN" sz="2400" dirty="0"/>
              <a:t>STUDENT</a:t>
            </a:r>
            <a:r>
              <a:rPr lang="zh-CN" altLang="zh-CN" sz="2400" dirty="0"/>
              <a:t>】→【视图】节点。右键单击，选择【新建视图】菜单项并单击，打开如图</a:t>
            </a:r>
            <a:r>
              <a:rPr lang="en-US" altLang="zh-CN" sz="2400" dirty="0"/>
              <a:t>7.7</a:t>
            </a:r>
            <a:r>
              <a:rPr lang="zh-CN" altLang="zh-CN" sz="2400" dirty="0"/>
              <a:t>所示的【视图设计器】窗口和【添加表】对话框。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5068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内容占位符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055" y="1295400"/>
            <a:ext cx="630589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8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640960" cy="2997696"/>
          </a:xfrm>
        </p:spPr>
        <p:txBody>
          <a:bodyPr/>
          <a:lstStyle/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）从【添加表】对话框中选择建立新视图的基表、视图或者函数。本例选择</a:t>
            </a:r>
            <a:r>
              <a:rPr lang="en-US" altLang="zh-CN" sz="2000" dirty="0"/>
              <a:t>C</a:t>
            </a:r>
            <a:r>
              <a:rPr lang="zh-CN" altLang="zh-CN" sz="2000" dirty="0"/>
              <a:t>、</a:t>
            </a:r>
            <a:r>
              <a:rPr lang="en-US" altLang="zh-CN" sz="2000" dirty="0"/>
              <a:t>SC</a:t>
            </a:r>
            <a:r>
              <a:rPr lang="zh-CN" altLang="zh-CN" sz="2000" dirty="0"/>
              <a:t>、</a:t>
            </a:r>
            <a:r>
              <a:rPr lang="en-US" altLang="zh-CN" sz="2000" dirty="0"/>
              <a:t>S</a:t>
            </a:r>
            <a:r>
              <a:rPr lang="zh-CN" altLang="zh-CN" sz="2000" dirty="0"/>
              <a:t>三张表，单击【添加】按钮（在这里可以选择一张表单击一次添加，也可以按住</a:t>
            </a:r>
            <a:r>
              <a:rPr lang="en-US" altLang="zh-CN" sz="2000" dirty="0"/>
              <a:t>Ctrl</a:t>
            </a:r>
            <a:r>
              <a:rPr lang="zh-CN" altLang="zh-CN" sz="2000" dirty="0"/>
              <a:t>键同时选择多张表），将表添加到视图设计器中。关闭【添加表】对话框，回到如图</a:t>
            </a:r>
            <a:r>
              <a:rPr lang="en-US" altLang="zh-CN" sz="2000" dirty="0"/>
              <a:t>7.8</a:t>
            </a:r>
            <a:r>
              <a:rPr lang="zh-CN" altLang="zh-CN" sz="2000" dirty="0"/>
              <a:t>所示的【视图设计器】窗口。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414162"/>
            <a:ext cx="527431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6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933950"/>
          </a:xfrm>
        </p:spPr>
        <p:txBody>
          <a:bodyPr/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）根据新建视图的需要，从表中选择视图引用的列。将列加入视图有三种方式，可以在关系图窗格中，勾选相应表的相应列左边的复选框来完成；也可以通过选择条件窗格中的【列】栏上的列名来完成，还可以在</a:t>
            </a:r>
            <a:r>
              <a:rPr lang="en-US" altLang="zh-CN" sz="2400" dirty="0"/>
              <a:t>SQL</a:t>
            </a:r>
            <a:r>
              <a:rPr lang="zh-CN" altLang="zh-CN" sz="2400" dirty="0"/>
              <a:t>窗格中输入</a:t>
            </a:r>
            <a:r>
              <a:rPr lang="en-US" altLang="zh-CN" sz="2400" dirty="0"/>
              <a:t>SELECT</a:t>
            </a:r>
            <a:r>
              <a:rPr lang="zh-CN" altLang="zh-CN" sz="2400" dirty="0"/>
              <a:t>语句来选择视图需要的列。本例中，依次勾选</a:t>
            </a:r>
            <a:r>
              <a:rPr lang="en-US" altLang="zh-CN" sz="2400" dirty="0"/>
              <a:t>S</a:t>
            </a:r>
            <a:r>
              <a:rPr lang="zh-CN" altLang="zh-CN" sz="2400" dirty="0"/>
              <a:t>中的</a:t>
            </a:r>
            <a:r>
              <a:rPr lang="en-US" altLang="zh-CN" sz="2400" dirty="0" err="1"/>
              <a:t>sno</a:t>
            </a:r>
            <a:r>
              <a:rPr lang="zh-CN" altLang="zh-CN" sz="2400" dirty="0"/>
              <a:t>、</a:t>
            </a:r>
            <a:r>
              <a:rPr lang="en-US" altLang="zh-CN" sz="2400" dirty="0" err="1"/>
              <a:t>sname</a:t>
            </a:r>
            <a:r>
              <a:rPr lang="zh-CN" altLang="zh-CN" sz="2400" dirty="0"/>
              <a:t>和</a:t>
            </a:r>
            <a:r>
              <a:rPr lang="en-US" altLang="zh-CN" sz="2400" dirty="0"/>
              <a:t>C</a:t>
            </a:r>
            <a:r>
              <a:rPr lang="zh-CN" altLang="zh-CN" sz="2400" dirty="0"/>
              <a:t>中的</a:t>
            </a:r>
            <a:r>
              <a:rPr lang="en-US" altLang="zh-CN" sz="2400" dirty="0" err="1"/>
              <a:t>sname</a:t>
            </a:r>
            <a:r>
              <a:rPr lang="zh-CN" altLang="zh-CN" sz="2400" dirty="0"/>
              <a:t>，</a:t>
            </a:r>
            <a:r>
              <a:rPr lang="en-US" altLang="zh-CN" sz="2400" dirty="0"/>
              <a:t>C</a:t>
            </a:r>
            <a:r>
              <a:rPr lang="zh-CN" altLang="zh-CN" sz="2400" dirty="0"/>
              <a:t>中的</a:t>
            </a:r>
            <a:r>
              <a:rPr lang="en-US" altLang="zh-CN" sz="2400" dirty="0"/>
              <a:t>score</a:t>
            </a:r>
            <a:r>
              <a:rPr lang="zh-CN" altLang="zh-CN" sz="2400" dirty="0"/>
              <a:t>字段。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）在条件窗格中的【筛选器】栏中设置过滤记录的条件。 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）设置完毕后，在【视图设计器】窗口中，单击工具栏中的 （验证</a:t>
            </a:r>
            <a:r>
              <a:rPr lang="en-US" altLang="zh-CN" sz="2400" dirty="0"/>
              <a:t>SQL</a:t>
            </a:r>
            <a:r>
              <a:rPr lang="zh-CN" altLang="zh-CN" sz="2400" dirty="0"/>
              <a:t>句法）工具按钮</a:t>
            </a:r>
            <a:r>
              <a:rPr lang="en-US" altLang="zh-CN" sz="2400" dirty="0"/>
              <a:t> </a:t>
            </a:r>
            <a:r>
              <a:rPr lang="zh-CN" altLang="zh-CN" sz="2400" dirty="0"/>
              <a:t>检查</a:t>
            </a:r>
            <a:r>
              <a:rPr lang="en-US" altLang="zh-CN" sz="2400" dirty="0"/>
              <a:t>T-SQL</a:t>
            </a:r>
            <a:r>
              <a:rPr lang="zh-CN" altLang="zh-CN" sz="2400" dirty="0"/>
              <a:t>语法。确认语法正确后，单击 （执行</a:t>
            </a:r>
            <a:r>
              <a:rPr lang="en-US" altLang="zh-CN" sz="2400" dirty="0"/>
              <a:t>SQL</a:t>
            </a:r>
            <a:r>
              <a:rPr lang="zh-CN" altLang="zh-CN" sz="2400" dirty="0"/>
              <a:t>）按钮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，预览视图返回的结果，如图</a:t>
            </a:r>
            <a:r>
              <a:rPr lang="en-US" altLang="zh-CN" sz="2400" dirty="0"/>
              <a:t>7.10</a:t>
            </a:r>
            <a:r>
              <a:rPr lang="zh-CN" altLang="zh-CN" sz="2400" dirty="0"/>
              <a:t>中的结果窗格所示。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106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内容占位符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32656"/>
            <a:ext cx="5903012" cy="4933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7544" y="5301208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b="1" dirty="0"/>
              <a:t>（</a:t>
            </a:r>
            <a:r>
              <a:rPr lang="en-US" altLang="zh-CN" sz="2400" b="1" dirty="0"/>
              <a:t>6</a:t>
            </a:r>
            <a:r>
              <a:rPr lang="zh-CN" altLang="zh-CN" sz="2400" b="1" dirty="0"/>
              <a:t>）最后，单击【保存】按钮，弹出【选择名称】对话框，在该对话框中为视图命名，本例为“</a:t>
            </a:r>
            <a:r>
              <a:rPr lang="en-US" altLang="zh-CN" sz="2400" b="1" dirty="0" err="1"/>
              <a:t>view_cj</a:t>
            </a:r>
            <a:r>
              <a:rPr lang="zh-CN" altLang="zh-CN" sz="2400" b="1" dirty="0"/>
              <a:t>”，单击【确定】按钮，将视图保存到数据库中。</a:t>
            </a:r>
          </a:p>
        </p:txBody>
      </p:sp>
    </p:spTree>
    <p:extLst>
      <p:ext uri="{BB962C8B-B14F-4D97-AF65-F5344CB8AC3E}">
        <p14:creationId xmlns:p14="http://schemas.microsoft.com/office/powerpoint/2010/main" val="350223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563563"/>
          </a:xfrm>
        </p:spPr>
        <p:txBody>
          <a:bodyPr/>
          <a:lstStyle/>
          <a:p>
            <a:r>
              <a:rPr lang="en-US" altLang="zh-CN" dirty="0"/>
              <a:t>7.1  </a:t>
            </a:r>
            <a:r>
              <a:rPr lang="zh-CN" altLang="zh-CN" dirty="0"/>
              <a:t>索引概述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438006"/>
          </a:xfrm>
        </p:spPr>
        <p:txBody>
          <a:bodyPr/>
          <a:lstStyle/>
          <a:p>
            <a:r>
              <a:rPr lang="zh-CN" altLang="zh-CN" sz="2400" dirty="0"/>
              <a:t>索引的优点包括：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）大大加快数据的检索速度，这是创建索引的最主要的原因。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）创建唯一性索引，保证表中每一行数据的唯一性。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）加速表和表之间的连接。 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）在使用分组和排序子句进行数据检索时，同样可以显著减少查询中分组和排序的时间。 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）查询优化器可以提高系统的性能，但它是依靠索引起作用的。</a:t>
            </a:r>
          </a:p>
          <a:p>
            <a:pPr>
              <a:buFont typeface="Wingdings" pitchFamily="2" charset="2"/>
              <a:buChar char="n"/>
            </a:pPr>
            <a:endParaRPr lang="zh-CN" altLang="zh-CN" sz="2400" b="0" dirty="0"/>
          </a:p>
          <a:p>
            <a:pPr>
              <a:buFont typeface="Wingdings" pitchFamily="2" charset="2"/>
              <a:buChar char="n"/>
            </a:pP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093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</p:spPr>
        <p:txBody>
          <a:bodyPr/>
          <a:lstStyle/>
          <a:p>
            <a:pPr eaLnBrk="0" hangingPunct="0"/>
            <a:r>
              <a:rPr lang="en-US" altLang="zh-CN" sz="2000" dirty="0"/>
              <a:t>2</a:t>
            </a:r>
            <a:r>
              <a:rPr lang="zh-CN" altLang="zh-CN" sz="2000" dirty="0"/>
              <a:t>．使用</a:t>
            </a:r>
            <a:r>
              <a:rPr lang="en-US" altLang="zh-CN" sz="2000" dirty="0"/>
              <a:t>T-SQL</a:t>
            </a:r>
            <a:r>
              <a:rPr lang="zh-CN" altLang="zh-CN" sz="2000" dirty="0"/>
              <a:t>语句创建视图</a:t>
            </a:r>
          </a:p>
          <a:p>
            <a:r>
              <a:rPr lang="en-US" altLang="zh-CN" sz="2000" dirty="0"/>
              <a:t>SQL Server 2008</a:t>
            </a:r>
            <a:r>
              <a:rPr lang="zh-CN" altLang="zh-CN" sz="2000" dirty="0"/>
              <a:t>提供了</a:t>
            </a:r>
            <a:r>
              <a:rPr lang="en-US" altLang="zh-CN" sz="2000" dirty="0"/>
              <a:t>CREATE VIEW</a:t>
            </a:r>
            <a:r>
              <a:rPr lang="zh-CN" altLang="zh-CN" sz="2000" dirty="0"/>
              <a:t>语句创建视图，语法格式如下：</a:t>
            </a:r>
          </a:p>
          <a:p>
            <a:r>
              <a:rPr lang="en-US" altLang="zh-CN" sz="2000" dirty="0"/>
              <a:t>CREATE VIEW  </a:t>
            </a:r>
            <a:r>
              <a:rPr lang="en-US" altLang="zh-CN" sz="2000" dirty="0" err="1"/>
              <a:t>view_name</a:t>
            </a:r>
            <a:r>
              <a:rPr lang="en-US" altLang="zh-CN" sz="2000" dirty="0"/>
              <a:t> [ (column [ ,...n ] ) ] </a:t>
            </a:r>
            <a:endParaRPr lang="zh-CN" altLang="zh-CN" sz="2000" dirty="0"/>
          </a:p>
          <a:p>
            <a:r>
              <a:rPr lang="en-US" altLang="zh-CN" sz="2000" dirty="0"/>
              <a:t>[ WITH  ENCRYPTION]</a:t>
            </a:r>
            <a:endParaRPr lang="zh-CN" altLang="zh-CN" sz="2000" dirty="0"/>
          </a:p>
          <a:p>
            <a:r>
              <a:rPr lang="en-US" altLang="zh-CN" sz="2000" dirty="0"/>
              <a:t>AS </a:t>
            </a:r>
            <a:endParaRPr lang="zh-CN" altLang="zh-CN" sz="2000" dirty="0"/>
          </a:p>
          <a:p>
            <a:r>
              <a:rPr lang="en-US" altLang="zh-CN" sz="2000" dirty="0" err="1"/>
              <a:t>SELECT_statement</a:t>
            </a:r>
            <a:r>
              <a:rPr lang="en-US" altLang="zh-CN" sz="2000" dirty="0"/>
              <a:t> [ ; ]</a:t>
            </a:r>
            <a:endParaRPr lang="zh-CN" altLang="zh-CN" sz="2000" dirty="0"/>
          </a:p>
          <a:p>
            <a:r>
              <a:rPr lang="en-US" altLang="zh-CN" sz="2000" dirty="0"/>
              <a:t>[ WITH CHECK OPTION ]</a:t>
            </a:r>
            <a:endParaRPr lang="zh-CN" altLang="zh-CN" sz="2000" dirty="0"/>
          </a:p>
          <a:p>
            <a:r>
              <a:rPr lang="zh-CN" altLang="zh-CN" sz="2000" dirty="0"/>
              <a:t>以上语句中的参数说明如下。</a:t>
            </a:r>
          </a:p>
          <a:p>
            <a:r>
              <a:rPr lang="en-US" altLang="zh-CN" sz="2000" dirty="0" err="1"/>
              <a:t>view_name</a:t>
            </a:r>
            <a:r>
              <a:rPr lang="zh-CN" altLang="zh-CN" sz="2000" dirty="0"/>
              <a:t>：新建视图的名称。视图名称必须符合标识符命名规则，其名称前可以包含数据库名和所有者名。</a:t>
            </a:r>
          </a:p>
          <a:p>
            <a:r>
              <a:rPr lang="en-US" altLang="zh-CN" sz="2000" dirty="0"/>
              <a:t>column</a:t>
            </a:r>
            <a:r>
              <a:rPr lang="zh-CN" altLang="zh-CN" sz="2000" dirty="0"/>
              <a:t>：视图中的列名。如果没有指定列名，其列名由</a:t>
            </a:r>
            <a:r>
              <a:rPr lang="en-US" altLang="zh-CN" sz="2000" dirty="0"/>
              <a:t>SELECT </a:t>
            </a:r>
            <a:r>
              <a:rPr lang="zh-CN" altLang="zh-CN" sz="2000" dirty="0"/>
              <a:t>语句指派。</a:t>
            </a:r>
          </a:p>
          <a:p>
            <a:r>
              <a:rPr lang="en-US" altLang="zh-CN" sz="2000" dirty="0"/>
              <a:t>WITH  ENCRYPTION</a:t>
            </a:r>
            <a:r>
              <a:rPr lang="zh-CN" altLang="zh-CN" sz="2000" dirty="0"/>
              <a:t>：该选项对</a:t>
            </a:r>
            <a:r>
              <a:rPr lang="en-US" altLang="zh-CN" sz="2000" dirty="0"/>
              <a:t>CREATE VIEW </a:t>
            </a:r>
            <a:r>
              <a:rPr lang="zh-CN" altLang="zh-CN" sz="2000" dirty="0"/>
              <a:t>语句文本进行加密。</a:t>
            </a:r>
          </a:p>
          <a:p>
            <a:r>
              <a:rPr lang="en-US" altLang="zh-CN" sz="2000" dirty="0" err="1"/>
              <a:t>SELECT_statement</a:t>
            </a:r>
            <a:r>
              <a:rPr lang="zh-CN" altLang="zh-CN" sz="2000" dirty="0"/>
              <a:t>：定义视图的</a:t>
            </a:r>
            <a:r>
              <a:rPr lang="en-US" altLang="zh-CN" sz="2000" dirty="0"/>
              <a:t>SELECT </a:t>
            </a:r>
            <a:r>
              <a:rPr lang="zh-CN" altLang="zh-CN" sz="2000" dirty="0"/>
              <a:t>语句。该语句可以使用多个表或其它视图。</a:t>
            </a:r>
          </a:p>
          <a:p>
            <a:r>
              <a:rPr lang="en-US" altLang="zh-CN" sz="2000" dirty="0"/>
              <a:t>WITH CHECK OPTION</a:t>
            </a:r>
            <a:r>
              <a:rPr lang="zh-CN" altLang="zh-CN" sz="2000" dirty="0"/>
              <a:t>：该选项强制视图上执行的所有数据修改语句都必须符合由</a:t>
            </a:r>
            <a:r>
              <a:rPr lang="en-US" altLang="zh-CN" sz="2000" dirty="0"/>
              <a:t> </a:t>
            </a:r>
            <a:r>
              <a:rPr lang="en-US" altLang="zh-CN" sz="2000" dirty="0" err="1"/>
              <a:t>SELECT_statement</a:t>
            </a:r>
            <a:r>
              <a:rPr lang="en-US" altLang="zh-CN" sz="2000" dirty="0"/>
              <a:t> </a:t>
            </a:r>
            <a:r>
              <a:rPr lang="zh-CN" altLang="zh-CN" sz="2000" dirty="0"/>
              <a:t>设置的条件。</a:t>
            </a:r>
          </a:p>
          <a:p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5400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933950"/>
          </a:xfrm>
        </p:spPr>
        <p:txBody>
          <a:bodyPr/>
          <a:lstStyle/>
          <a:p>
            <a:r>
              <a:rPr lang="zh-CN" altLang="zh-CN" sz="2400" dirty="0"/>
              <a:t>【例</a:t>
            </a:r>
            <a:r>
              <a:rPr lang="en-US" altLang="zh-CN" sz="2400" dirty="0"/>
              <a:t>7-8</a:t>
            </a:r>
            <a:r>
              <a:rPr lang="zh-CN" altLang="zh-CN" sz="2400" dirty="0"/>
              <a:t>】创建“</a:t>
            </a:r>
            <a:r>
              <a:rPr lang="en-US" altLang="zh-CN" sz="2400" dirty="0" err="1"/>
              <a:t>student_c_cj</a:t>
            </a:r>
            <a:r>
              <a:rPr lang="zh-CN" altLang="zh-CN" sz="2400" dirty="0"/>
              <a:t>”视图，包括“软件工程”专业的学生的学号、姓名，和他们选修的课程号、课程名和成绩。</a:t>
            </a:r>
          </a:p>
          <a:p>
            <a:r>
              <a:rPr lang="en-US" altLang="zh-CN" sz="2400" dirty="0"/>
              <a:t>USE STUDENT</a:t>
            </a:r>
            <a:endParaRPr lang="zh-CN" altLang="zh-CN" sz="2400" dirty="0"/>
          </a:p>
          <a:p>
            <a:r>
              <a:rPr lang="en-US" altLang="zh-CN" sz="2400" dirty="0"/>
              <a:t>GO</a:t>
            </a:r>
            <a:endParaRPr lang="zh-CN" altLang="zh-CN" sz="2400" dirty="0"/>
          </a:p>
          <a:p>
            <a:r>
              <a:rPr lang="en-US" altLang="zh-CN" sz="2400" dirty="0"/>
              <a:t>CREATE VIEW  </a:t>
            </a:r>
            <a:r>
              <a:rPr lang="en-US" altLang="zh-CN" sz="2400" dirty="0" err="1"/>
              <a:t>student_c_cj</a:t>
            </a:r>
            <a:endParaRPr lang="zh-CN" altLang="zh-CN" sz="2400" dirty="0"/>
          </a:p>
          <a:p>
            <a:r>
              <a:rPr lang="en-US" altLang="zh-CN" sz="2400" dirty="0"/>
              <a:t>AS</a:t>
            </a:r>
            <a:endParaRPr lang="zh-CN" altLang="zh-CN" sz="2400" dirty="0"/>
          </a:p>
          <a:p>
            <a:r>
              <a:rPr lang="en-US" altLang="zh-CN" sz="2400" dirty="0"/>
              <a:t>SELECT </a:t>
            </a:r>
            <a:r>
              <a:rPr lang="en-US" altLang="zh-CN" sz="2400" dirty="0" err="1"/>
              <a:t>S.sno,sname,C.cno,cname,score</a:t>
            </a:r>
            <a:endParaRPr lang="zh-CN" altLang="zh-CN" sz="2400" dirty="0"/>
          </a:p>
          <a:p>
            <a:r>
              <a:rPr lang="en-US" altLang="zh-CN" sz="2400" dirty="0"/>
              <a:t>FROM S,SC,C WHERE </a:t>
            </a:r>
            <a:r>
              <a:rPr lang="en-US" altLang="zh-CN" sz="2400" dirty="0" err="1"/>
              <a:t>S.sno</a:t>
            </a:r>
            <a:r>
              <a:rPr lang="en-US" altLang="zh-CN" sz="2400" dirty="0"/>
              <a:t>=</a:t>
            </a:r>
            <a:r>
              <a:rPr lang="en-US" altLang="zh-CN" sz="2400" dirty="0" err="1"/>
              <a:t>SC.sno</a:t>
            </a:r>
            <a:r>
              <a:rPr lang="en-US" altLang="zh-CN" sz="2400" dirty="0"/>
              <a:t> </a:t>
            </a:r>
            <a:endParaRPr lang="zh-CN" altLang="zh-CN" sz="2400" dirty="0"/>
          </a:p>
          <a:p>
            <a:r>
              <a:rPr lang="en-US" altLang="zh-CN" sz="2400" dirty="0"/>
              <a:t>AND </a:t>
            </a:r>
            <a:r>
              <a:rPr lang="en-US" altLang="zh-CN" sz="2400" dirty="0" err="1"/>
              <a:t>C.cno</a:t>
            </a:r>
            <a:r>
              <a:rPr lang="en-US" altLang="zh-CN" sz="2400" dirty="0"/>
              <a:t>=</a:t>
            </a:r>
            <a:r>
              <a:rPr lang="en-US" altLang="zh-CN" sz="2400" dirty="0" err="1"/>
              <a:t>SC.cno</a:t>
            </a:r>
            <a:r>
              <a:rPr lang="en-US" altLang="zh-CN" sz="2400" dirty="0"/>
              <a:t> AND specialty='</a:t>
            </a:r>
            <a:r>
              <a:rPr lang="zh-CN" altLang="zh-CN" sz="2400" dirty="0"/>
              <a:t>软件工程</a:t>
            </a:r>
            <a:r>
              <a:rPr lang="en-US" altLang="zh-CN" sz="2400" dirty="0"/>
              <a:t>'</a:t>
            </a:r>
            <a:endParaRPr lang="zh-CN" altLang="zh-CN" sz="2400" dirty="0"/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8814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r>
              <a:rPr lang="en-US" altLang="zh-CN" dirty="0"/>
              <a:t>7.4.2</a:t>
            </a:r>
            <a:r>
              <a:rPr lang="zh-CN" altLang="zh-CN" dirty="0"/>
              <a:t>修改视图</a:t>
            </a:r>
          </a:p>
          <a:p>
            <a:r>
              <a:rPr lang="zh-CN" altLang="zh-CN" dirty="0"/>
              <a:t>视图被定义后，可以通过</a:t>
            </a:r>
            <a:r>
              <a:rPr lang="en-US" altLang="zh-CN" dirty="0"/>
              <a:t>T-SQL</a:t>
            </a:r>
            <a:r>
              <a:rPr lang="zh-CN" altLang="zh-CN" dirty="0"/>
              <a:t>语句中的</a:t>
            </a:r>
            <a:r>
              <a:rPr lang="en-US" altLang="zh-CN" dirty="0"/>
              <a:t>ALTER VIEW</a:t>
            </a:r>
            <a:r>
              <a:rPr lang="zh-CN" altLang="zh-CN" dirty="0"/>
              <a:t>语句对其进行修改，对于没加密的视图还可以使用图形界面方式修改。</a:t>
            </a:r>
          </a:p>
          <a:p>
            <a:pPr eaLnBrk="0" hangingPunct="0"/>
            <a:r>
              <a:rPr lang="en-US" altLang="zh-CN" dirty="0"/>
              <a:t>1</a:t>
            </a:r>
            <a:r>
              <a:rPr lang="zh-CN" altLang="zh-CN" dirty="0"/>
              <a:t>．使用图形界面方式修改视图</a:t>
            </a:r>
          </a:p>
          <a:p>
            <a:r>
              <a:rPr lang="zh-CN" altLang="zh-CN" dirty="0"/>
              <a:t>假如要修改例</a:t>
            </a:r>
            <a:r>
              <a:rPr lang="en-US" altLang="zh-CN" dirty="0"/>
              <a:t>7-7</a:t>
            </a:r>
            <a:r>
              <a:rPr lang="zh-CN" altLang="zh-CN" dirty="0"/>
              <a:t>创建的名为“</a:t>
            </a:r>
            <a:r>
              <a:rPr lang="en-US" altLang="zh-CN" dirty="0" err="1"/>
              <a:t>view_cj</a:t>
            </a:r>
            <a:r>
              <a:rPr lang="zh-CN" altLang="zh-CN" dirty="0"/>
              <a:t>”视图，则其操作步骤如下：</a:t>
            </a:r>
          </a:p>
          <a:p>
            <a:r>
              <a:rPr lang="zh-CN" altLang="zh-CN" dirty="0"/>
              <a:t>依次展开【数据库】→【</a:t>
            </a:r>
            <a:r>
              <a:rPr lang="en-US" altLang="zh-CN" dirty="0"/>
              <a:t>STUDENT</a:t>
            </a:r>
            <a:r>
              <a:rPr lang="zh-CN" altLang="zh-CN" dirty="0"/>
              <a:t>】→【视图】节点。选中要修改的视图名“</a:t>
            </a:r>
            <a:r>
              <a:rPr lang="en-US" altLang="zh-CN" dirty="0" err="1"/>
              <a:t>view_cj</a:t>
            </a:r>
            <a:r>
              <a:rPr lang="zh-CN" altLang="zh-CN" dirty="0"/>
              <a:t>”，右键单击，选择【设计】菜单项，打开【视图设计器】，在【视图设计器】中修改视图。具体修改方法同创建视图方法类似，可参照创建视图的操作。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9380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933950"/>
          </a:xfrm>
        </p:spPr>
        <p:txBody>
          <a:bodyPr/>
          <a:lstStyle/>
          <a:p>
            <a:pPr eaLnBrk="0" hangingPunct="0"/>
            <a:r>
              <a:rPr lang="en-US" altLang="zh-CN" dirty="0"/>
              <a:t>2</a:t>
            </a:r>
            <a:r>
              <a:rPr lang="zh-CN" altLang="zh-CN" dirty="0"/>
              <a:t>．使用</a:t>
            </a:r>
            <a:r>
              <a:rPr lang="en-US" altLang="zh-CN" dirty="0"/>
              <a:t>T-SQL</a:t>
            </a:r>
            <a:r>
              <a:rPr lang="zh-CN" altLang="zh-CN" dirty="0"/>
              <a:t>语句修改视图</a:t>
            </a:r>
          </a:p>
          <a:p>
            <a:r>
              <a:rPr lang="en-US" altLang="zh-CN" dirty="0"/>
              <a:t>T-SQL</a:t>
            </a:r>
            <a:r>
              <a:rPr lang="zh-CN" altLang="zh-CN" dirty="0"/>
              <a:t>提供了</a:t>
            </a:r>
            <a:r>
              <a:rPr lang="en-US" altLang="zh-CN" dirty="0"/>
              <a:t>ALTER VIEW</a:t>
            </a:r>
            <a:r>
              <a:rPr lang="zh-CN" altLang="zh-CN" dirty="0"/>
              <a:t>语句修改视图，语法格式如下：</a:t>
            </a:r>
          </a:p>
          <a:p>
            <a:r>
              <a:rPr lang="en-US" altLang="zh-CN" dirty="0"/>
              <a:t>ALTER VIEW  </a:t>
            </a:r>
            <a:r>
              <a:rPr lang="en-US" altLang="zh-CN" dirty="0" err="1"/>
              <a:t>view_name</a:t>
            </a:r>
            <a:r>
              <a:rPr lang="en-US" altLang="zh-CN" dirty="0"/>
              <a:t> [ ( column [ ,...n ] ) ] </a:t>
            </a:r>
            <a:endParaRPr lang="zh-CN" altLang="zh-CN" dirty="0"/>
          </a:p>
          <a:p>
            <a:r>
              <a:rPr lang="en-US" altLang="zh-CN" dirty="0"/>
              <a:t>[ WITH ENCRYPTION ] </a:t>
            </a:r>
            <a:endParaRPr lang="zh-CN" altLang="zh-CN" dirty="0"/>
          </a:p>
          <a:p>
            <a:r>
              <a:rPr lang="en-US" altLang="zh-CN" dirty="0"/>
              <a:t>AS   </a:t>
            </a:r>
            <a:endParaRPr lang="zh-CN" altLang="zh-CN" dirty="0"/>
          </a:p>
          <a:p>
            <a:r>
              <a:rPr lang="en-US" altLang="zh-CN" dirty="0" err="1"/>
              <a:t>SELECT_statement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en-US" altLang="zh-CN" dirty="0"/>
              <a:t>[ WITH CHECK OPTION ] </a:t>
            </a:r>
            <a:endParaRPr lang="zh-CN" altLang="zh-CN" dirty="0"/>
          </a:p>
          <a:p>
            <a:r>
              <a:rPr lang="zh-CN" altLang="zh-CN" dirty="0"/>
              <a:t>注：语句中的参数含义与</a:t>
            </a:r>
            <a:r>
              <a:rPr lang="en-US" altLang="zh-CN" dirty="0"/>
              <a:t>CREATE VIEW</a:t>
            </a:r>
            <a:r>
              <a:rPr lang="zh-CN" altLang="zh-CN" dirty="0"/>
              <a:t>语句中的参数相同。。对于加密的与不加密的视图，都可以通过此语句进行修改。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5580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7-11</a:t>
            </a:r>
            <a:r>
              <a:rPr lang="zh-CN" altLang="zh-CN" dirty="0"/>
              <a:t>】 将上面的“</a:t>
            </a:r>
            <a:r>
              <a:rPr lang="en-US" altLang="zh-CN" dirty="0" err="1"/>
              <a:t>xsh_view</a:t>
            </a:r>
            <a:r>
              <a:rPr lang="zh-CN" altLang="zh-CN" dirty="0"/>
              <a:t>”视图中的筛选条件变为“</a:t>
            </a:r>
            <a:r>
              <a:rPr lang="en-US" altLang="zh-CN" dirty="0"/>
              <a:t>hours&gt;70</a:t>
            </a:r>
            <a:r>
              <a:rPr lang="zh-CN" altLang="zh-CN" dirty="0"/>
              <a:t>”，取消对视图的修改必须满足学时大于</a:t>
            </a:r>
            <a:r>
              <a:rPr lang="en-US" altLang="zh-CN" dirty="0"/>
              <a:t>70</a:t>
            </a:r>
            <a:r>
              <a:rPr lang="zh-CN" altLang="zh-CN" dirty="0"/>
              <a:t>这个条件，取消加密条件。</a:t>
            </a:r>
          </a:p>
          <a:p>
            <a:r>
              <a:rPr lang="en-US" altLang="zh-CN" dirty="0"/>
              <a:t>USE STUDENT</a:t>
            </a:r>
            <a:endParaRPr lang="zh-CN" altLang="zh-CN" dirty="0"/>
          </a:p>
          <a:p>
            <a:r>
              <a:rPr lang="en-US" altLang="zh-CN" dirty="0"/>
              <a:t>GO</a:t>
            </a:r>
            <a:endParaRPr lang="zh-CN" altLang="zh-CN" dirty="0"/>
          </a:p>
          <a:p>
            <a:r>
              <a:rPr lang="en-US" altLang="zh-CN" dirty="0"/>
              <a:t>ALTER VIEW </a:t>
            </a:r>
            <a:r>
              <a:rPr lang="en-US" altLang="zh-CN" dirty="0" err="1"/>
              <a:t>xsh_view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en-US" altLang="zh-CN" dirty="0"/>
              <a:t>AS</a:t>
            </a:r>
            <a:endParaRPr lang="zh-CN" altLang="zh-CN" dirty="0"/>
          </a:p>
          <a:p>
            <a:r>
              <a:rPr lang="en-US" altLang="zh-CN" dirty="0"/>
              <a:t>SELECT </a:t>
            </a:r>
            <a:r>
              <a:rPr lang="en-US" altLang="zh-CN" dirty="0" err="1"/>
              <a:t>cno,cname,hours</a:t>
            </a:r>
            <a:r>
              <a:rPr lang="en-US" altLang="zh-CN" dirty="0"/>
              <a:t>  FROM  C</a:t>
            </a:r>
            <a:endParaRPr lang="zh-CN" altLang="zh-CN" dirty="0"/>
          </a:p>
          <a:p>
            <a:r>
              <a:rPr lang="en-US" altLang="zh-CN" dirty="0"/>
              <a:t>WHERE hours&gt;70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9850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764704"/>
            <a:ext cx="8964488" cy="5464646"/>
          </a:xfrm>
        </p:spPr>
        <p:txBody>
          <a:bodyPr/>
          <a:lstStyle/>
          <a:p>
            <a:r>
              <a:rPr lang="en-US" altLang="zh-CN" sz="2400" dirty="0"/>
              <a:t>7.4.3</a:t>
            </a:r>
            <a:r>
              <a:rPr lang="zh-CN" altLang="zh-CN" sz="2400" dirty="0"/>
              <a:t>删除</a:t>
            </a:r>
            <a:r>
              <a:rPr lang="zh-CN" altLang="zh-CN" sz="2400" dirty="0" smtClean="0"/>
              <a:t>视图</a:t>
            </a:r>
            <a:endParaRPr lang="en-US" altLang="zh-CN" sz="2400" dirty="0" smtClean="0"/>
          </a:p>
          <a:p>
            <a:pPr eaLnBrk="0" hangingPunct="0"/>
            <a:r>
              <a:rPr lang="en-US" altLang="zh-CN" sz="2400" dirty="0"/>
              <a:t>1</a:t>
            </a:r>
            <a:r>
              <a:rPr lang="zh-CN" altLang="zh-CN" sz="2400" dirty="0"/>
              <a:t>．使用图形界面方式删除视图</a:t>
            </a:r>
          </a:p>
          <a:p>
            <a:r>
              <a:rPr lang="zh-CN" altLang="zh-CN" sz="2400" dirty="0"/>
              <a:t>选中要删除的视图名，右键单击选择【删除】命令，进入【删除对象】窗口，单击【确定】按钮就能删除视图。</a:t>
            </a:r>
          </a:p>
          <a:p>
            <a:pPr eaLnBrk="0" hangingPunct="0"/>
            <a:r>
              <a:rPr lang="en-US" altLang="zh-CN" sz="2400" dirty="0"/>
              <a:t>2</a:t>
            </a:r>
            <a:r>
              <a:rPr lang="zh-CN" altLang="zh-CN" sz="2400" dirty="0"/>
              <a:t>．使用</a:t>
            </a:r>
            <a:r>
              <a:rPr lang="en-US" altLang="zh-CN" sz="2400" dirty="0"/>
              <a:t>T-SQL</a:t>
            </a:r>
            <a:r>
              <a:rPr lang="zh-CN" altLang="zh-CN" sz="2400" dirty="0"/>
              <a:t>语句删除视图</a:t>
            </a:r>
          </a:p>
          <a:p>
            <a:r>
              <a:rPr lang="en-US" altLang="zh-CN" sz="2400" dirty="0"/>
              <a:t>T-SQL</a:t>
            </a:r>
            <a:r>
              <a:rPr lang="zh-CN" altLang="zh-CN" sz="2400" dirty="0"/>
              <a:t>提供了视图删除语句</a:t>
            </a:r>
            <a:r>
              <a:rPr lang="en-US" altLang="zh-CN" sz="2400" dirty="0"/>
              <a:t>DROP VIEW</a:t>
            </a:r>
            <a:r>
              <a:rPr lang="zh-CN" altLang="zh-CN" sz="2400" dirty="0"/>
              <a:t>。其语法格式如下：</a:t>
            </a:r>
          </a:p>
          <a:p>
            <a:r>
              <a:rPr lang="en-US" altLang="zh-CN" sz="2400" dirty="0"/>
              <a:t>DROP VIEW  { </a:t>
            </a:r>
            <a:r>
              <a:rPr lang="en-US" altLang="zh-CN" sz="2400" dirty="0" err="1"/>
              <a:t>view_name</a:t>
            </a:r>
            <a:r>
              <a:rPr lang="en-US" altLang="zh-CN" sz="2400" dirty="0"/>
              <a:t> } [ ,...n ]</a:t>
            </a:r>
            <a:endParaRPr lang="zh-CN" altLang="zh-CN" sz="2400" dirty="0"/>
          </a:p>
          <a:p>
            <a:r>
              <a:rPr lang="zh-CN" altLang="zh-CN" sz="2400" dirty="0"/>
              <a:t>使用该语句可以同时删除多个视图，视图名称之间用逗号分隔即可。</a:t>
            </a:r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7-12</a:t>
            </a:r>
            <a:r>
              <a:rPr lang="zh-CN" altLang="zh-CN" sz="2400" dirty="0"/>
              <a:t>】删除例</a:t>
            </a:r>
            <a:r>
              <a:rPr lang="en-US" altLang="zh-CN" sz="2400" dirty="0"/>
              <a:t>7-9</a:t>
            </a:r>
            <a:r>
              <a:rPr lang="zh-CN" altLang="zh-CN" sz="2400" dirty="0"/>
              <a:t>创建的</a:t>
            </a:r>
            <a:r>
              <a:rPr lang="en-US" altLang="zh-CN" sz="2400" dirty="0" err="1"/>
              <a:t>jiami_view</a:t>
            </a:r>
            <a:r>
              <a:rPr lang="zh-CN" altLang="zh-CN" sz="2400" dirty="0"/>
              <a:t>视图。</a:t>
            </a:r>
          </a:p>
          <a:p>
            <a:r>
              <a:rPr lang="en-US" altLang="zh-CN" sz="2400" dirty="0"/>
              <a:t>USE STUDENT</a:t>
            </a:r>
            <a:endParaRPr lang="zh-CN" altLang="zh-CN" sz="2400" dirty="0"/>
          </a:p>
          <a:p>
            <a:r>
              <a:rPr lang="en-US" altLang="zh-CN" sz="2400" dirty="0"/>
              <a:t>GO </a:t>
            </a:r>
            <a:endParaRPr lang="zh-CN" altLang="zh-CN" sz="2400" dirty="0"/>
          </a:p>
          <a:p>
            <a:r>
              <a:rPr lang="en-US" altLang="zh-CN" sz="2400" dirty="0"/>
              <a:t>DROP VIEW  </a:t>
            </a:r>
            <a:r>
              <a:rPr lang="en-US" altLang="zh-CN" sz="2400" dirty="0" err="1"/>
              <a:t>jiami_view</a:t>
            </a:r>
            <a:endParaRPr lang="zh-CN" altLang="zh-CN" sz="2400" dirty="0"/>
          </a:p>
          <a:p>
            <a:r>
              <a:rPr lang="en-US" altLang="zh-CN" sz="2400" dirty="0"/>
              <a:t>GO</a:t>
            </a:r>
            <a:endParaRPr lang="zh-CN" altLang="zh-CN" sz="2400" dirty="0"/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8913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3456384"/>
          </a:xfrm>
        </p:spPr>
        <p:txBody>
          <a:bodyPr/>
          <a:lstStyle/>
          <a:p>
            <a:r>
              <a:rPr lang="en-US" altLang="zh-CN" sz="2000" dirty="0"/>
              <a:t>7.4.4</a:t>
            </a:r>
            <a:r>
              <a:rPr lang="zh-CN" altLang="zh-CN" sz="2000" dirty="0"/>
              <a:t>查看和重命名视图</a:t>
            </a:r>
          </a:p>
          <a:p>
            <a:pPr eaLnBrk="0" hangingPunct="0"/>
            <a:r>
              <a:rPr lang="en-US" altLang="zh-CN" sz="2000" dirty="0"/>
              <a:t>1. </a:t>
            </a:r>
            <a:r>
              <a:rPr lang="zh-CN" altLang="zh-CN" sz="2000" dirty="0"/>
              <a:t>查看视图</a:t>
            </a:r>
          </a:p>
          <a:p>
            <a:r>
              <a:rPr lang="zh-CN" altLang="zh-CN" sz="2000" dirty="0"/>
              <a:t>为了修改视图的定义或者了解视图是从哪些表中得到数据，需要查看视图的定义。如果视图定义没有加密，即可获得视图定义的有关信息。使用系统存储过程</a:t>
            </a:r>
            <a:r>
              <a:rPr lang="en-US" altLang="zh-CN" sz="2000" dirty="0"/>
              <a:t>SP_HELPTEXT</a:t>
            </a:r>
            <a:r>
              <a:rPr lang="zh-CN" altLang="zh-CN" sz="2000" dirty="0"/>
              <a:t>可以查看视图定义信息。其语法格式如下：</a:t>
            </a:r>
          </a:p>
          <a:p>
            <a:r>
              <a:rPr lang="en-US" altLang="zh-CN" sz="2000" dirty="0"/>
              <a:t>[EXEC] SP_HELPTEXT  </a:t>
            </a:r>
            <a:r>
              <a:rPr lang="en-US" altLang="zh-CN" sz="2000" dirty="0" err="1"/>
              <a:t>objname</a:t>
            </a:r>
            <a:endParaRPr lang="zh-CN" altLang="zh-CN" sz="2000" dirty="0"/>
          </a:p>
          <a:p>
            <a:r>
              <a:rPr lang="zh-CN" altLang="zh-CN" sz="2000" dirty="0"/>
              <a:t>其中：</a:t>
            </a:r>
            <a:r>
              <a:rPr lang="en-US" altLang="zh-CN" sz="2000" dirty="0" err="1"/>
              <a:t>objname</a:t>
            </a:r>
            <a:r>
              <a:rPr lang="zh-CN" altLang="zh-CN" sz="2000" dirty="0"/>
              <a:t>指用户需要查看的视图名称。</a:t>
            </a:r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7-13</a:t>
            </a:r>
            <a:r>
              <a:rPr lang="zh-CN" altLang="zh-CN" sz="2000" dirty="0"/>
              <a:t>】查看视图 “</a:t>
            </a:r>
            <a:r>
              <a:rPr lang="en-US" altLang="zh-CN" sz="2000" dirty="0" err="1"/>
              <a:t>student_c_cj</a:t>
            </a:r>
            <a:r>
              <a:rPr lang="zh-CN" altLang="zh-CN" sz="2000" dirty="0"/>
              <a:t>”的定义信息，结果显示如图</a:t>
            </a:r>
            <a:r>
              <a:rPr lang="en-US" altLang="zh-CN" sz="2000" dirty="0"/>
              <a:t>7.11</a:t>
            </a:r>
            <a:r>
              <a:rPr lang="zh-CN" altLang="zh-CN" sz="2000" dirty="0"/>
              <a:t>所示。</a:t>
            </a:r>
          </a:p>
          <a:p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696970"/>
            <a:ext cx="5274310" cy="316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1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933950"/>
          </a:xfrm>
        </p:spPr>
        <p:txBody>
          <a:bodyPr/>
          <a:lstStyle/>
          <a:p>
            <a:pPr eaLnBrk="0" hangingPunct="0"/>
            <a:r>
              <a:rPr lang="en-US" altLang="zh-CN" dirty="0"/>
              <a:t>2. </a:t>
            </a:r>
            <a:r>
              <a:rPr lang="zh-CN" altLang="zh-CN" dirty="0"/>
              <a:t>重命名视图</a:t>
            </a:r>
          </a:p>
          <a:p>
            <a:r>
              <a:rPr lang="zh-CN" altLang="zh-CN" dirty="0"/>
              <a:t>视图被定义后，如果需要对视图名称重新命名，可以通过图形界面方式或存储过程</a:t>
            </a:r>
            <a:r>
              <a:rPr lang="en-US" altLang="zh-CN" dirty="0"/>
              <a:t>SP_RENAME</a:t>
            </a:r>
            <a:r>
              <a:rPr lang="zh-CN" altLang="zh-CN" dirty="0"/>
              <a:t>对视图重新命名。</a:t>
            </a:r>
          </a:p>
          <a:p>
            <a:pPr eaLnBrk="0" hangingPunct="0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）使用图形界面方式重命名视图</a:t>
            </a:r>
          </a:p>
          <a:p>
            <a:r>
              <a:rPr lang="en-US" altLang="zh-CN" dirty="0"/>
              <a:t>  </a:t>
            </a:r>
            <a:r>
              <a:rPr lang="zh-CN" altLang="zh-CN" dirty="0"/>
              <a:t>启动【</a:t>
            </a:r>
            <a:r>
              <a:rPr lang="en-US" altLang="zh-CN" dirty="0"/>
              <a:t>SQL Server Management Studio</a:t>
            </a:r>
            <a:r>
              <a:rPr lang="zh-CN" altLang="zh-CN" dirty="0"/>
              <a:t>】，在【对象资源管理器】窗口中，依次展开【数据库】→【视图所属数据库】→【视图】节点，选择需要重命名的视图右键单击，从弹出的快捷菜单中选择【重命名】菜单项，视图名变为可修改状态，输入新视图名，回车完成视图更名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8653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4933950"/>
          </a:xfrm>
        </p:spPr>
        <p:txBody>
          <a:bodyPr/>
          <a:lstStyle/>
          <a:p>
            <a:pPr eaLnBrk="0" hangingPunct="0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）使用系统存储过程</a:t>
            </a:r>
            <a:r>
              <a:rPr lang="en-US" altLang="zh-CN" dirty="0"/>
              <a:t>SP_RENAME</a:t>
            </a:r>
            <a:r>
              <a:rPr lang="zh-CN" altLang="zh-CN" dirty="0"/>
              <a:t>重命名视图</a:t>
            </a:r>
          </a:p>
          <a:p>
            <a:r>
              <a:rPr lang="zh-CN" altLang="zh-CN" dirty="0"/>
              <a:t>使用系统存储过程</a:t>
            </a:r>
            <a:r>
              <a:rPr lang="en-US" altLang="zh-CN" dirty="0"/>
              <a:t>SP_RENAME</a:t>
            </a:r>
            <a:r>
              <a:rPr lang="zh-CN" altLang="zh-CN" dirty="0"/>
              <a:t>可以很方便地重命名视图，其语法格式如下：</a:t>
            </a:r>
          </a:p>
          <a:p>
            <a:r>
              <a:rPr lang="en-US" altLang="zh-CN" dirty="0"/>
              <a:t>SP_RENAME  </a:t>
            </a:r>
            <a:r>
              <a:rPr lang="en-US" altLang="zh-CN" dirty="0" err="1"/>
              <a:t>old_name</a:t>
            </a:r>
            <a:r>
              <a:rPr lang="en-US" altLang="zh-CN" dirty="0"/>
              <a:t> ,</a:t>
            </a:r>
            <a:r>
              <a:rPr lang="en-US" altLang="zh-CN" dirty="0" err="1"/>
              <a:t>new_name</a:t>
            </a:r>
            <a:endParaRPr lang="zh-CN" altLang="zh-CN" dirty="0"/>
          </a:p>
          <a:p>
            <a:r>
              <a:rPr lang="en-US" altLang="zh-CN" dirty="0" err="1"/>
              <a:t>old_name</a:t>
            </a:r>
            <a:r>
              <a:rPr lang="zh-CN" altLang="zh-CN" dirty="0"/>
              <a:t>：原视图名称。</a:t>
            </a:r>
          </a:p>
          <a:p>
            <a:r>
              <a:rPr lang="en-US" altLang="zh-CN" dirty="0" err="1"/>
              <a:t>new_name</a:t>
            </a:r>
            <a:r>
              <a:rPr lang="zh-CN" altLang="zh-CN" dirty="0"/>
              <a:t>：新视图名称。</a:t>
            </a:r>
          </a:p>
          <a:p>
            <a:r>
              <a:rPr lang="zh-CN" altLang="zh-CN" dirty="0"/>
              <a:t>【例</a:t>
            </a:r>
            <a:r>
              <a:rPr lang="en-US" altLang="zh-CN" dirty="0"/>
              <a:t>7-14</a:t>
            </a:r>
            <a:r>
              <a:rPr lang="zh-CN" altLang="zh-CN" dirty="0"/>
              <a:t>】将视图 “</a:t>
            </a:r>
            <a:r>
              <a:rPr lang="en-US" altLang="zh-CN" dirty="0" err="1"/>
              <a:t>xsh_view</a:t>
            </a:r>
            <a:r>
              <a:rPr lang="zh-CN" altLang="zh-CN" dirty="0"/>
              <a:t>”重命名为“</a:t>
            </a:r>
            <a:r>
              <a:rPr lang="en-US" altLang="zh-CN" dirty="0" err="1"/>
              <a:t>xueshi_view</a:t>
            </a:r>
            <a:r>
              <a:rPr lang="zh-CN" altLang="zh-CN" dirty="0"/>
              <a:t>”。</a:t>
            </a:r>
          </a:p>
          <a:p>
            <a:r>
              <a:rPr lang="en-US" altLang="zh-CN" dirty="0"/>
              <a:t>USE STUDNET</a:t>
            </a:r>
            <a:endParaRPr lang="zh-CN" altLang="zh-CN" dirty="0"/>
          </a:p>
          <a:p>
            <a:r>
              <a:rPr lang="en-US" altLang="zh-CN" dirty="0"/>
              <a:t>GO</a:t>
            </a:r>
            <a:endParaRPr lang="zh-CN" altLang="zh-CN" dirty="0"/>
          </a:p>
          <a:p>
            <a:r>
              <a:rPr lang="en-US" altLang="zh-CN" dirty="0"/>
              <a:t>SP_RENAME  </a:t>
            </a:r>
            <a:r>
              <a:rPr lang="en-US" altLang="zh-CN" dirty="0" err="1"/>
              <a:t>xsh_view</a:t>
            </a:r>
            <a:r>
              <a:rPr lang="en-US" altLang="zh-CN" dirty="0"/>
              <a:t>, </a:t>
            </a:r>
            <a:r>
              <a:rPr lang="en-US" altLang="zh-CN" dirty="0" err="1"/>
              <a:t>xueshi_view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en-US" altLang="zh-CN" dirty="0"/>
              <a:t>GO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5968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7.5</a:t>
            </a:r>
            <a:r>
              <a:rPr lang="zh-CN" altLang="zh-CN" dirty="0"/>
              <a:t>视图的</a:t>
            </a:r>
            <a:r>
              <a:rPr lang="zh-CN" altLang="zh-CN" dirty="0" smtClean="0"/>
              <a:t>应用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2952328"/>
          </a:xfrm>
        </p:spPr>
        <p:txBody>
          <a:bodyPr/>
          <a:lstStyle/>
          <a:p>
            <a:r>
              <a:rPr lang="en-US" altLang="zh-CN" sz="2000" dirty="0"/>
              <a:t>7.5.1</a:t>
            </a:r>
            <a:r>
              <a:rPr lang="zh-CN" altLang="zh-CN" sz="2000" dirty="0"/>
              <a:t>视图查询</a:t>
            </a:r>
          </a:p>
          <a:p>
            <a:r>
              <a:rPr lang="zh-CN" altLang="zh-CN" sz="2000" dirty="0"/>
              <a:t>可以在</a:t>
            </a:r>
            <a:r>
              <a:rPr lang="en-US" altLang="zh-CN" sz="2000" dirty="0"/>
              <a:t>SQL Server Management Studio</a:t>
            </a:r>
            <a:r>
              <a:rPr lang="zh-CN" altLang="zh-CN" sz="2000" dirty="0"/>
              <a:t>中选中要查询的视图并打开，浏览该视图查询的所有数据；也可以在查询窗口中执行</a:t>
            </a:r>
            <a:r>
              <a:rPr lang="en-US" altLang="zh-CN" sz="2000" dirty="0"/>
              <a:t>T-SQL</a:t>
            </a:r>
            <a:r>
              <a:rPr lang="zh-CN" altLang="zh-CN" sz="2000" dirty="0"/>
              <a:t>语句查询视图。</a:t>
            </a:r>
          </a:p>
          <a:p>
            <a:r>
              <a:rPr lang="zh-CN" altLang="zh-CN" sz="2000" dirty="0"/>
              <a:t>例如，要查询学时大于等于</a:t>
            </a:r>
            <a:r>
              <a:rPr lang="en-US" altLang="zh-CN" sz="2000" dirty="0"/>
              <a:t>60</a:t>
            </a:r>
            <a:r>
              <a:rPr lang="zh-CN" altLang="zh-CN" sz="2000" dirty="0"/>
              <a:t>的课程编号、课程名称和学时信息，就可以在</a:t>
            </a:r>
            <a:r>
              <a:rPr lang="en-US" altLang="zh-CN" sz="2000" dirty="0"/>
              <a:t>SQL Server Management Studio</a:t>
            </a:r>
            <a:r>
              <a:rPr lang="zh-CN" altLang="zh-CN" sz="2000" dirty="0"/>
              <a:t>中右键单击“</a:t>
            </a:r>
            <a:r>
              <a:rPr lang="en-US" altLang="zh-CN" sz="2000" dirty="0" err="1"/>
              <a:t>xsh_view</a:t>
            </a:r>
            <a:r>
              <a:rPr lang="zh-CN" altLang="zh-CN" sz="2000" dirty="0"/>
              <a:t>”，选择“编辑前</a:t>
            </a:r>
            <a:r>
              <a:rPr lang="en-US" altLang="zh-CN" sz="2000" dirty="0"/>
              <a:t>200</a:t>
            </a:r>
            <a:r>
              <a:rPr lang="zh-CN" altLang="zh-CN" sz="2000" dirty="0"/>
              <a:t>行”选项，即可浏览如图</a:t>
            </a:r>
            <a:r>
              <a:rPr lang="en-US" altLang="zh-CN" sz="2000" dirty="0"/>
              <a:t>7.12</a:t>
            </a:r>
            <a:r>
              <a:rPr lang="zh-CN" altLang="zh-CN" sz="2000" dirty="0"/>
              <a:t>所示的信息。</a:t>
            </a:r>
          </a:p>
          <a:p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501008"/>
            <a:ext cx="5274310" cy="241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64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7.1.1</a:t>
            </a:r>
            <a:r>
              <a:rPr lang="zh-CN" altLang="zh-CN" dirty="0"/>
              <a:t>索引的概念</a:t>
            </a:r>
          </a:p>
          <a:p>
            <a:r>
              <a:rPr lang="zh-CN" altLang="zh-CN" dirty="0"/>
              <a:t>索引</a:t>
            </a:r>
            <a:r>
              <a:rPr lang="en-US" altLang="zh-CN" dirty="0"/>
              <a:t>(Index)</a:t>
            </a:r>
            <a:r>
              <a:rPr lang="zh-CN" altLang="zh-CN" dirty="0"/>
              <a:t>是对数据库表中一个或多个列的值进行排序的结构，其主要目的是提高</a:t>
            </a:r>
            <a:r>
              <a:rPr lang="en-US" altLang="zh-CN" dirty="0"/>
              <a:t>SQL Server</a:t>
            </a:r>
            <a:r>
              <a:rPr lang="zh-CN" altLang="zh-CN" dirty="0"/>
              <a:t>系统的性能，加快数据的查询速度和减少系统的响应时间。所以，索引就是加快检索表中数据的方法。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0839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也可以在查询窗口中执行如下</a:t>
            </a:r>
            <a:r>
              <a:rPr lang="en-US" altLang="zh-CN" dirty="0"/>
              <a:t>T-SQL</a:t>
            </a:r>
            <a:r>
              <a:rPr lang="zh-CN" altLang="zh-CN" dirty="0"/>
              <a:t>语句：</a:t>
            </a:r>
          </a:p>
          <a:p>
            <a:r>
              <a:rPr lang="en-US" altLang="zh-CN" dirty="0"/>
              <a:t>SELECT * FROM  </a:t>
            </a:r>
            <a:r>
              <a:rPr lang="en-US" altLang="zh-CN" dirty="0" err="1"/>
              <a:t>xsh_view</a:t>
            </a:r>
            <a:endParaRPr lang="zh-CN" altLang="zh-CN" dirty="0"/>
          </a:p>
          <a:p>
            <a:r>
              <a:rPr lang="zh-CN" altLang="zh-CN" dirty="0"/>
              <a:t>【例</a:t>
            </a:r>
            <a:r>
              <a:rPr lang="en-US" altLang="zh-CN" dirty="0"/>
              <a:t>7-15</a:t>
            </a:r>
            <a:r>
              <a:rPr lang="zh-CN" altLang="zh-CN" dirty="0"/>
              <a:t>】在查询窗口中查询</a:t>
            </a:r>
            <a:r>
              <a:rPr lang="en-US" altLang="zh-CN" dirty="0" err="1"/>
              <a:t>student_c_cj</a:t>
            </a:r>
            <a:r>
              <a:rPr lang="zh-CN" altLang="zh-CN" dirty="0"/>
              <a:t>视图，统计“数据库原理与</a:t>
            </a:r>
            <a:r>
              <a:rPr lang="en-US" altLang="zh-CN" dirty="0"/>
              <a:t>SQL Server</a:t>
            </a:r>
            <a:r>
              <a:rPr lang="zh-CN" altLang="zh-CN" dirty="0"/>
              <a:t>”课程的总分和平均分，查询结果如图</a:t>
            </a:r>
            <a:r>
              <a:rPr lang="en-US" altLang="zh-CN" dirty="0"/>
              <a:t>7.13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USE  STUDENT</a:t>
            </a:r>
            <a:endParaRPr lang="zh-CN" altLang="zh-CN" dirty="0"/>
          </a:p>
          <a:p>
            <a:r>
              <a:rPr lang="en-US" altLang="zh-CN" dirty="0"/>
              <a:t>SELECT </a:t>
            </a:r>
            <a:r>
              <a:rPr lang="zh-CN" altLang="zh-CN" dirty="0"/>
              <a:t>总分</a:t>
            </a:r>
            <a:r>
              <a:rPr lang="en-US" altLang="zh-CN" dirty="0"/>
              <a:t>=SUM(score),</a:t>
            </a:r>
            <a:r>
              <a:rPr lang="zh-CN" altLang="zh-CN" dirty="0"/>
              <a:t>平均分</a:t>
            </a:r>
            <a:r>
              <a:rPr lang="en-US" altLang="zh-CN" dirty="0"/>
              <a:t>=AVG(score)</a:t>
            </a:r>
            <a:endParaRPr lang="zh-CN" altLang="zh-CN" dirty="0"/>
          </a:p>
          <a:p>
            <a:r>
              <a:rPr lang="en-US" altLang="zh-CN" dirty="0"/>
              <a:t>FROM  </a:t>
            </a:r>
            <a:r>
              <a:rPr lang="en-US" altLang="zh-CN" dirty="0" err="1"/>
              <a:t>student_c_cj</a:t>
            </a:r>
            <a:endParaRPr lang="zh-CN" altLang="zh-CN" dirty="0"/>
          </a:p>
          <a:p>
            <a:r>
              <a:rPr lang="en-US" altLang="zh-CN" dirty="0"/>
              <a:t>WHERE </a:t>
            </a:r>
            <a:r>
              <a:rPr lang="en-US" altLang="zh-CN" dirty="0" err="1"/>
              <a:t>cname</a:t>
            </a:r>
            <a:r>
              <a:rPr lang="en-US" altLang="zh-CN" dirty="0"/>
              <a:t>='</a:t>
            </a:r>
            <a:r>
              <a:rPr lang="zh-CN" altLang="zh-CN" dirty="0"/>
              <a:t>数据库原理与</a:t>
            </a:r>
            <a:r>
              <a:rPr lang="en-US" altLang="zh-CN" dirty="0"/>
              <a:t>SQL Server '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0060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7.5.2</a:t>
            </a:r>
            <a:r>
              <a:rPr lang="zh-CN" altLang="zh-CN" dirty="0"/>
              <a:t>视图更新</a:t>
            </a:r>
          </a:p>
          <a:p>
            <a:r>
              <a:rPr lang="zh-CN" altLang="zh-CN" dirty="0"/>
              <a:t>由于视图本身不实际存储数据，它只是显示一个或多个基表的查询结果。所以，修改视图的数据，其实就是对基本表进行修改，真正插入数据的地方是基本表，而不是视图。同样使用</a:t>
            </a:r>
            <a:r>
              <a:rPr lang="en-US" altLang="zh-CN" dirty="0"/>
              <a:t>INSERT</a:t>
            </a:r>
            <a:r>
              <a:rPr lang="zh-CN" altLang="zh-CN" dirty="0"/>
              <a:t>、</a:t>
            </a:r>
            <a:r>
              <a:rPr lang="en-US" altLang="zh-CN" dirty="0"/>
              <a:t>UPDATE</a:t>
            </a:r>
            <a:r>
              <a:rPr lang="zh-CN" altLang="zh-CN" dirty="0"/>
              <a:t>、</a:t>
            </a:r>
            <a:r>
              <a:rPr lang="en-US" altLang="zh-CN" dirty="0"/>
              <a:t>DELETE</a:t>
            </a:r>
            <a:r>
              <a:rPr lang="zh-CN" altLang="zh-CN" dirty="0"/>
              <a:t>语句来完成。但通过视图来修改基表中的数据，必须保证视图是可更新视图。且在对视图进行修改的时候也要注意一些事项，并不是所有的视图都可以更新，只有对满足以下可更新条件的视图才能进行更新。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61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08720"/>
            <a:ext cx="8373616" cy="4933950"/>
          </a:xfrm>
        </p:spPr>
        <p:txBody>
          <a:bodyPr/>
          <a:lstStyle/>
          <a:p>
            <a:pPr lvl="0" eaLnBrk="0" hangingPunct="0"/>
            <a:r>
              <a:rPr lang="en-US" altLang="zh-CN" sz="2400" dirty="0" smtClean="0"/>
              <a:t>1.</a:t>
            </a:r>
            <a:r>
              <a:rPr lang="zh-CN" altLang="zh-CN" sz="2400" dirty="0" smtClean="0"/>
              <a:t>插入数据</a:t>
            </a:r>
            <a:endParaRPr lang="zh-CN" altLang="zh-CN" sz="2400" dirty="0"/>
          </a:p>
          <a:p>
            <a:r>
              <a:rPr lang="zh-CN" altLang="zh-CN" sz="2400" dirty="0"/>
              <a:t>使用</a:t>
            </a:r>
            <a:r>
              <a:rPr lang="en-US" altLang="zh-CN" sz="2400" dirty="0"/>
              <a:t>INSERT</a:t>
            </a:r>
            <a:r>
              <a:rPr lang="zh-CN" altLang="zh-CN" sz="2400" dirty="0"/>
              <a:t>语句可以通过视图向基表添加数据。 </a:t>
            </a:r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7-1</a:t>
            </a:r>
            <a:r>
              <a:rPr lang="zh-CN" altLang="zh-CN" sz="2400" dirty="0"/>
              <a:t>６】 通过视图</a:t>
            </a:r>
            <a:r>
              <a:rPr lang="en-US" altLang="zh-CN" sz="2400" dirty="0" err="1"/>
              <a:t>xsh_view</a:t>
            </a:r>
            <a:r>
              <a:rPr lang="zh-CN" altLang="zh-CN" sz="2400" dirty="0"/>
              <a:t>向课程表Ｃ中添加数据：</a:t>
            </a:r>
            <a:r>
              <a:rPr lang="en-US" altLang="zh-CN" sz="2400" dirty="0"/>
              <a:t>(</a:t>
            </a:r>
            <a:r>
              <a:rPr lang="zh-CN" altLang="zh-CN" sz="2400" dirty="0"/>
              <a:t>‘</a:t>
            </a:r>
            <a:r>
              <a:rPr lang="en-US" altLang="zh-CN" sz="2400" dirty="0"/>
              <a:t>c007', </a:t>
            </a:r>
            <a:r>
              <a:rPr lang="zh-CN" altLang="zh-CN" sz="2400" dirty="0"/>
              <a:t>‘嵌入式软件开发’，</a:t>
            </a:r>
            <a:r>
              <a:rPr lang="en-US" altLang="zh-CN" sz="2400" dirty="0"/>
              <a:t>96)</a:t>
            </a:r>
            <a:r>
              <a:rPr lang="zh-CN" altLang="zh-CN" sz="2400" dirty="0"/>
              <a:t>。</a:t>
            </a:r>
          </a:p>
          <a:p>
            <a:r>
              <a:rPr lang="en-US" altLang="zh-CN" sz="2400" dirty="0"/>
              <a:t>INSERT INTO </a:t>
            </a:r>
            <a:r>
              <a:rPr lang="en-US" altLang="zh-CN" sz="2400" dirty="0" err="1"/>
              <a:t>xsh_view</a:t>
            </a:r>
            <a:r>
              <a:rPr lang="en-US" altLang="zh-CN" sz="2400" dirty="0"/>
              <a:t>  VALUES('c007','</a:t>
            </a:r>
            <a:r>
              <a:rPr lang="zh-CN" altLang="zh-CN" sz="2400" dirty="0"/>
              <a:t>嵌入式开发</a:t>
            </a:r>
            <a:r>
              <a:rPr lang="en-US" altLang="zh-CN" sz="2400" dirty="0"/>
              <a:t>',96)</a:t>
            </a:r>
            <a:endParaRPr lang="zh-CN" altLang="zh-CN" sz="2400" dirty="0"/>
          </a:p>
          <a:p>
            <a:r>
              <a:rPr lang="zh-CN" altLang="zh-CN" sz="2400" dirty="0"/>
              <a:t>使用</a:t>
            </a:r>
            <a:r>
              <a:rPr lang="en-US" altLang="zh-CN" sz="2400" dirty="0"/>
              <a:t>SELECT</a:t>
            </a:r>
            <a:r>
              <a:rPr lang="zh-CN" altLang="zh-CN" sz="2400" dirty="0"/>
              <a:t>语句查询</a:t>
            </a:r>
            <a:r>
              <a:rPr lang="en-US" altLang="zh-CN" sz="2400" dirty="0" err="1"/>
              <a:t>xsh_view</a:t>
            </a:r>
            <a:r>
              <a:rPr lang="en-US" altLang="zh-CN" sz="2400" dirty="0"/>
              <a:t> </a:t>
            </a:r>
            <a:r>
              <a:rPr lang="zh-CN" altLang="zh-CN" sz="2400" dirty="0"/>
              <a:t>依据的基本表</a:t>
            </a:r>
            <a:r>
              <a:rPr lang="en-US" altLang="zh-CN" sz="2400" dirty="0"/>
              <a:t>C</a:t>
            </a:r>
            <a:r>
              <a:rPr lang="zh-CN" altLang="zh-CN" sz="2400" dirty="0"/>
              <a:t>：</a:t>
            </a:r>
          </a:p>
          <a:p>
            <a:r>
              <a:rPr lang="en-US" altLang="zh-CN" sz="2400" dirty="0"/>
              <a:t>SELECT * FROM  C </a:t>
            </a:r>
            <a:endParaRPr lang="zh-CN" altLang="zh-CN" sz="2400" dirty="0"/>
          </a:p>
          <a:p>
            <a:r>
              <a:rPr lang="zh-CN" altLang="zh-CN" sz="2400" dirty="0"/>
              <a:t>查询结果如图</a:t>
            </a:r>
            <a:r>
              <a:rPr lang="en-US" altLang="zh-CN" sz="2400" dirty="0"/>
              <a:t>7.14</a:t>
            </a:r>
            <a:r>
              <a:rPr lang="zh-CN" altLang="zh-CN" sz="2400" dirty="0"/>
              <a:t>所示，可以看到该课程被成功添加到</a:t>
            </a:r>
            <a:r>
              <a:rPr lang="en-US" altLang="zh-CN" sz="2400" dirty="0"/>
              <a:t>C</a:t>
            </a:r>
            <a:r>
              <a:rPr lang="zh-CN" altLang="zh-CN" sz="2400" dirty="0"/>
              <a:t>表中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3725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内容占位符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58" y="817614"/>
            <a:ext cx="6835733" cy="42675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0892" y="5157192"/>
            <a:ext cx="76175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b="1" dirty="0"/>
              <a:t>当视图所依赖的基本表有多个时，不能向该视图插入数据，因为这将会影响多个基表。例如，不能向视图</a:t>
            </a:r>
            <a:r>
              <a:rPr lang="en-US" altLang="zh-CN" sz="2400" b="1" dirty="0" err="1"/>
              <a:t>jiami_view</a:t>
            </a:r>
            <a:r>
              <a:rPr lang="zh-CN" altLang="zh-CN" sz="2400" b="1" dirty="0"/>
              <a:t>插入数据，因为</a:t>
            </a:r>
            <a:r>
              <a:rPr lang="en-US" altLang="zh-CN" sz="2400" b="1" dirty="0" err="1"/>
              <a:t>jiami_view</a:t>
            </a:r>
            <a:r>
              <a:rPr lang="zh-CN" altLang="zh-CN" sz="2400" b="1" dirty="0"/>
              <a:t>依赖三个基本表：</a:t>
            </a:r>
            <a:r>
              <a:rPr lang="en-US" altLang="zh-CN" sz="2400" b="1" dirty="0"/>
              <a:t>S</a:t>
            </a:r>
            <a:r>
              <a:rPr lang="zh-CN" altLang="zh-CN" sz="2400" b="1" dirty="0"/>
              <a:t>，</a:t>
            </a:r>
            <a:r>
              <a:rPr lang="en-US" altLang="zh-CN" sz="2400" b="1" dirty="0"/>
              <a:t>SC</a:t>
            </a:r>
            <a:r>
              <a:rPr lang="zh-CN" altLang="zh-CN" sz="2400" b="1" dirty="0"/>
              <a:t>和课</a:t>
            </a:r>
            <a:r>
              <a:rPr lang="en-US" altLang="zh-CN" sz="2400" b="1" dirty="0"/>
              <a:t>C</a:t>
            </a:r>
            <a:r>
              <a:rPr lang="zh-CN" altLang="zh-CN" sz="24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228652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24936" cy="5688632"/>
          </a:xfrm>
        </p:spPr>
        <p:txBody>
          <a:bodyPr/>
          <a:lstStyle/>
          <a:p>
            <a:pPr lvl="0" eaLnBrk="0" hangingPunct="0"/>
            <a:r>
              <a:rPr lang="en-US" altLang="zh-CN" dirty="0" smtClean="0"/>
              <a:t>2.</a:t>
            </a:r>
            <a:r>
              <a:rPr lang="zh-CN" altLang="zh-CN" dirty="0" smtClean="0"/>
              <a:t>修改</a:t>
            </a:r>
            <a:r>
              <a:rPr lang="zh-CN" altLang="zh-CN" dirty="0"/>
              <a:t>数据</a:t>
            </a:r>
          </a:p>
          <a:p>
            <a:r>
              <a:rPr lang="zh-CN" altLang="zh-CN" dirty="0"/>
              <a:t>使用</a:t>
            </a:r>
            <a:r>
              <a:rPr lang="en-US" altLang="zh-CN" dirty="0"/>
              <a:t>UPDATE</a:t>
            </a:r>
            <a:r>
              <a:rPr lang="zh-CN" altLang="zh-CN" dirty="0"/>
              <a:t>语句可以通过视图修改基本表的数据。</a:t>
            </a:r>
          </a:p>
          <a:p>
            <a:r>
              <a:rPr lang="zh-CN" altLang="zh-CN" dirty="0"/>
              <a:t>【例</a:t>
            </a:r>
            <a:r>
              <a:rPr lang="en-US" altLang="zh-CN" dirty="0"/>
              <a:t>7-17</a:t>
            </a:r>
            <a:r>
              <a:rPr lang="zh-CN" altLang="zh-CN" dirty="0"/>
              <a:t>】将</a:t>
            </a:r>
            <a:r>
              <a:rPr lang="en-US" altLang="zh-CN" dirty="0" err="1"/>
              <a:t>xsh_view</a:t>
            </a:r>
            <a:r>
              <a:rPr lang="zh-CN" altLang="zh-CN" dirty="0"/>
              <a:t>视图中所有学时增加</a:t>
            </a:r>
            <a:r>
              <a:rPr lang="en-US" altLang="zh-CN" dirty="0"/>
              <a:t>4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UPDATE  </a:t>
            </a:r>
            <a:r>
              <a:rPr lang="en-US" altLang="zh-CN" dirty="0" err="1"/>
              <a:t>xsh_view</a:t>
            </a:r>
            <a:r>
              <a:rPr lang="en-US" altLang="zh-CN" dirty="0"/>
              <a:t>  SET  hours=hours+4</a:t>
            </a:r>
            <a:endParaRPr lang="zh-CN" altLang="zh-CN" dirty="0"/>
          </a:p>
          <a:p>
            <a:r>
              <a:rPr lang="zh-CN" altLang="zh-CN" dirty="0"/>
              <a:t>该语句实际上是将</a:t>
            </a:r>
            <a:r>
              <a:rPr lang="en-US" altLang="zh-CN" dirty="0" err="1"/>
              <a:t>xsh_view</a:t>
            </a:r>
            <a:r>
              <a:rPr lang="zh-CN" altLang="zh-CN" dirty="0"/>
              <a:t>视图所依赖的基本表</a:t>
            </a:r>
            <a:r>
              <a:rPr lang="en-US" altLang="zh-CN" dirty="0"/>
              <a:t>C</a:t>
            </a:r>
            <a:r>
              <a:rPr lang="zh-CN" altLang="zh-CN" dirty="0"/>
              <a:t>中所有学时大于</a:t>
            </a:r>
            <a:r>
              <a:rPr lang="en-US" altLang="zh-CN" dirty="0"/>
              <a:t>60</a:t>
            </a:r>
            <a:r>
              <a:rPr lang="zh-CN" altLang="zh-CN" dirty="0"/>
              <a:t>记录的学时字段值在原来基础上增加</a:t>
            </a:r>
            <a:r>
              <a:rPr lang="en-US" altLang="zh-CN" dirty="0"/>
              <a:t>4</a:t>
            </a:r>
            <a:r>
              <a:rPr lang="zh-CN" altLang="zh-CN" dirty="0"/>
              <a:t>。执行前后</a:t>
            </a:r>
            <a:r>
              <a:rPr lang="en-US" altLang="zh-CN" dirty="0"/>
              <a:t>C</a:t>
            </a:r>
            <a:r>
              <a:rPr lang="zh-CN" altLang="zh-CN" dirty="0"/>
              <a:t>表中数据如图</a:t>
            </a:r>
            <a:r>
              <a:rPr lang="en-US" altLang="zh-CN" dirty="0"/>
              <a:t>7.15</a:t>
            </a:r>
            <a:r>
              <a:rPr lang="zh-CN" altLang="zh-CN" dirty="0"/>
              <a:t>和图</a:t>
            </a:r>
            <a:r>
              <a:rPr lang="en-US" altLang="zh-CN" dirty="0"/>
              <a:t>7.16</a:t>
            </a:r>
            <a:r>
              <a:rPr lang="zh-CN" altLang="zh-CN" dirty="0"/>
              <a:t>所示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167736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5157192"/>
            <a:ext cx="8229600" cy="765448"/>
          </a:xfrm>
        </p:spPr>
        <p:txBody>
          <a:bodyPr/>
          <a:lstStyle/>
          <a:p>
            <a:r>
              <a:rPr lang="zh-CN" altLang="zh-CN" dirty="0"/>
              <a:t>当一个视图依赖于多个基本表时，一次修改该视图只能改变一个基本表的数据。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3024336" cy="3168352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00808"/>
            <a:ext cx="3816424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034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19256" cy="4933950"/>
          </a:xfrm>
        </p:spPr>
        <p:txBody>
          <a:bodyPr/>
          <a:lstStyle/>
          <a:p>
            <a:pPr lvl="0" eaLnBrk="0" hangingPunct="0"/>
            <a:r>
              <a:rPr lang="en-US" altLang="zh-CN" dirty="0" smtClean="0"/>
              <a:t>3.</a:t>
            </a:r>
            <a:r>
              <a:rPr lang="zh-CN" altLang="zh-CN" dirty="0" smtClean="0"/>
              <a:t>删除</a:t>
            </a:r>
            <a:r>
              <a:rPr lang="zh-CN" altLang="zh-CN" dirty="0"/>
              <a:t>数据</a:t>
            </a:r>
          </a:p>
          <a:p>
            <a:r>
              <a:rPr lang="zh-CN" altLang="zh-CN" dirty="0"/>
              <a:t>使用</a:t>
            </a:r>
            <a:r>
              <a:rPr lang="en-US" altLang="zh-CN" dirty="0"/>
              <a:t>DELETE</a:t>
            </a:r>
            <a:r>
              <a:rPr lang="zh-CN" altLang="zh-CN" dirty="0"/>
              <a:t>语句可以通过视图删除基本表的数据，一次只能删除一个基本表的数据。</a:t>
            </a:r>
          </a:p>
          <a:p>
            <a:r>
              <a:rPr lang="zh-CN" altLang="zh-CN" dirty="0"/>
              <a:t>【例</a:t>
            </a:r>
            <a:r>
              <a:rPr lang="en-US" altLang="zh-CN" dirty="0"/>
              <a:t>7-18</a:t>
            </a:r>
            <a:r>
              <a:rPr lang="zh-CN" altLang="zh-CN" dirty="0"/>
              <a:t>】 通过视图</a:t>
            </a:r>
            <a:r>
              <a:rPr lang="en-US" altLang="zh-CN" dirty="0" err="1"/>
              <a:t>xsh_view</a:t>
            </a:r>
            <a:r>
              <a:rPr lang="en-US" altLang="zh-CN" dirty="0"/>
              <a:t> </a:t>
            </a:r>
            <a:r>
              <a:rPr lang="zh-CN" altLang="zh-CN" dirty="0"/>
              <a:t>删除课程编号为“</a:t>
            </a:r>
            <a:r>
              <a:rPr lang="en-US" altLang="zh-CN" dirty="0"/>
              <a:t>c007</a:t>
            </a:r>
            <a:r>
              <a:rPr lang="zh-CN" altLang="zh-CN" dirty="0"/>
              <a:t>”的课程。</a:t>
            </a:r>
          </a:p>
          <a:p>
            <a:r>
              <a:rPr lang="en-US" altLang="zh-CN" dirty="0"/>
              <a:t>DELETE FROM  </a:t>
            </a:r>
            <a:r>
              <a:rPr lang="en-US" altLang="zh-CN" dirty="0" err="1"/>
              <a:t>xsh_view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en-US" altLang="zh-CN" dirty="0"/>
              <a:t>WHERE </a:t>
            </a:r>
            <a:r>
              <a:rPr lang="zh-CN" altLang="zh-CN" dirty="0"/>
              <a:t>课程编号</a:t>
            </a:r>
            <a:r>
              <a:rPr lang="en-US" altLang="zh-CN" dirty="0"/>
              <a:t>=</a:t>
            </a:r>
            <a:r>
              <a:rPr lang="zh-CN" altLang="zh-CN" dirty="0"/>
              <a:t>‘</a:t>
            </a:r>
            <a:r>
              <a:rPr lang="en-US" altLang="zh-CN" dirty="0"/>
              <a:t>c007</a:t>
            </a:r>
            <a:r>
              <a:rPr lang="zh-CN" altLang="zh-CN" dirty="0"/>
              <a:t>’</a:t>
            </a:r>
          </a:p>
          <a:p>
            <a:r>
              <a:rPr lang="zh-CN" altLang="zh-CN" dirty="0"/>
              <a:t>对视图的更新操作也可通过界面进行，操作方法与对表数据的插入、修改和删除的界面操作方法基本相同。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28241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933950"/>
          </a:xfrm>
        </p:spPr>
        <p:txBody>
          <a:bodyPr/>
          <a:lstStyle/>
          <a:p>
            <a:r>
              <a:rPr lang="en-US" altLang="zh-CN" dirty="0"/>
              <a:t>7.1.2</a:t>
            </a:r>
            <a:r>
              <a:rPr lang="zh-CN" altLang="zh-CN" dirty="0"/>
              <a:t>索引的分类</a:t>
            </a:r>
          </a:p>
          <a:p>
            <a:r>
              <a:rPr lang="zh-CN" altLang="zh-CN" dirty="0"/>
              <a:t>索引按组织方式的不同，可分为聚集索引和非聚集索引两种类型。</a:t>
            </a:r>
          </a:p>
          <a:p>
            <a:pPr eaLnBrk="0" hangingPunct="0"/>
            <a:r>
              <a:rPr lang="en-US" altLang="zh-CN" dirty="0"/>
              <a:t>1.</a:t>
            </a:r>
            <a:r>
              <a:rPr lang="zh-CN" altLang="zh-CN" dirty="0"/>
              <a:t>聚集索引</a:t>
            </a:r>
          </a:p>
          <a:p>
            <a:r>
              <a:rPr lang="zh-CN" altLang="zh-CN" dirty="0"/>
              <a:t>聚集索引对表的物理数据页中的数据按列进行排序，然后再重新存储到磁盘上，表中记录的物理顺序与聚集索引中的行的物理顺序是一致的，所以这种索引对查询非常有效，一个表只能有一个聚集索引。</a:t>
            </a:r>
            <a:r>
              <a:rPr lang="en-US" altLang="zh-CN" dirty="0"/>
              <a:t>SQL Server</a:t>
            </a:r>
            <a:r>
              <a:rPr lang="zh-CN" altLang="zh-CN" dirty="0"/>
              <a:t>会用主键列作为聚集索引键。可以在表的任何列或列的组合上建立索引，实际应用中一般为定义成主键约束的列建立聚集索引。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1799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933950"/>
          </a:xfrm>
        </p:spPr>
        <p:txBody>
          <a:bodyPr/>
          <a:lstStyle/>
          <a:p>
            <a:pPr eaLnBrk="0" hangingPunct="0"/>
            <a:r>
              <a:rPr lang="en-US" altLang="zh-CN" sz="2400" dirty="0"/>
              <a:t>2.</a:t>
            </a:r>
            <a:r>
              <a:rPr lang="zh-CN" altLang="zh-CN" sz="2400" dirty="0"/>
              <a:t>非聚集索引</a:t>
            </a:r>
          </a:p>
          <a:p>
            <a:r>
              <a:rPr lang="zh-CN" altLang="zh-CN" sz="2400" dirty="0"/>
              <a:t>非聚集索引不会对表进行物理排序，如果表中不存在聚集索引，则表是未排序的。非聚集索引具有完全独立于数据行的结构，表中记录的物理顺序与非聚集索引中的行的物理顺序是不一致的。一个表最多可以建立</a:t>
            </a:r>
            <a:r>
              <a:rPr lang="en-US" altLang="zh-CN" sz="2400" dirty="0"/>
              <a:t>250</a:t>
            </a:r>
            <a:r>
              <a:rPr lang="zh-CN" altLang="zh-CN" sz="2400" dirty="0"/>
              <a:t>个非聚集索引，或者</a:t>
            </a:r>
            <a:r>
              <a:rPr lang="en-US" altLang="zh-CN" sz="2400" dirty="0"/>
              <a:t>249</a:t>
            </a:r>
            <a:r>
              <a:rPr lang="zh-CN" altLang="zh-CN" sz="2400" dirty="0"/>
              <a:t>个非聚集索引和</a:t>
            </a:r>
            <a:r>
              <a:rPr lang="en-US" altLang="zh-CN" sz="2400" dirty="0"/>
              <a:t>1</a:t>
            </a:r>
            <a:r>
              <a:rPr lang="zh-CN" altLang="zh-CN" sz="2400" dirty="0"/>
              <a:t>个聚集索引。非聚集索引比聚集索引占用的存储空间少，但检索效率也比聚集索引低。</a:t>
            </a:r>
          </a:p>
          <a:p>
            <a:r>
              <a:rPr lang="zh-CN" altLang="zh-CN" sz="2400" dirty="0"/>
              <a:t>聚集索引和非聚集索引都可以是唯一的索引。因此，只要列中数据是唯一的，就可在同一个表上创建一个唯一的聚集索引。如果必须实施唯一性以确保数据的完整性，则应在列上创建</a:t>
            </a:r>
            <a:r>
              <a:rPr lang="en-US" altLang="zh-CN" sz="2400" dirty="0"/>
              <a:t>UNIQUE</a:t>
            </a:r>
            <a:r>
              <a:rPr lang="zh-CN" altLang="zh-CN" sz="2400" dirty="0"/>
              <a:t>或</a:t>
            </a:r>
            <a:r>
              <a:rPr lang="en-US" altLang="zh-CN" sz="2400" dirty="0"/>
              <a:t>PRIMARY KEY</a:t>
            </a:r>
            <a:r>
              <a:rPr lang="zh-CN" altLang="zh-CN" sz="2400" dirty="0"/>
              <a:t>约束，而不要创建唯一索引。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298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7.2</a:t>
            </a:r>
            <a:r>
              <a:rPr lang="zh-CN" altLang="zh-CN" dirty="0"/>
              <a:t>索引的操作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7.2.1</a:t>
            </a:r>
            <a:r>
              <a:rPr lang="zh-CN" altLang="zh-CN" dirty="0"/>
              <a:t>创建索引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）对一个表中建大量的索引，应进行权衡。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）对于小型表（行数较少）进行索引可能不会产生优化效果。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）对于主键和外键列应考虑建索引，因为经常通过主键查询数据，而外键用于表间的连接。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）很少在查询中使用的列以及值很少的列不应考虑建索引。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）视图中如果包含聚集函数或连接时，创建视图的索引可以显著提升查询性能。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8206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2520280"/>
          </a:xfrm>
        </p:spPr>
        <p:txBody>
          <a:bodyPr/>
          <a:lstStyle/>
          <a:p>
            <a:r>
              <a:rPr lang="en-US" altLang="zh-CN" sz="2000" dirty="0"/>
              <a:t>2</a:t>
            </a:r>
            <a:r>
              <a:rPr lang="zh-CN" altLang="zh-CN" sz="2000" dirty="0"/>
              <a:t>．通过</a:t>
            </a:r>
            <a:r>
              <a:rPr lang="en-US" altLang="zh-CN" sz="2000" dirty="0"/>
              <a:t>SQL Server Management Studio</a:t>
            </a:r>
            <a:r>
              <a:rPr lang="zh-CN" altLang="zh-CN" sz="2000" dirty="0"/>
              <a:t>创建</a:t>
            </a:r>
            <a:r>
              <a:rPr lang="zh-CN" altLang="zh-CN" sz="2000" dirty="0" smtClean="0"/>
              <a:t>索引</a:t>
            </a:r>
            <a:endParaRPr lang="en-US" altLang="zh-CN" sz="2000" dirty="0" smtClean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）启动【</a:t>
            </a:r>
            <a:r>
              <a:rPr lang="en-US" altLang="zh-CN" sz="2000" dirty="0"/>
              <a:t>Microsoft SQL Server Management Studio</a:t>
            </a:r>
            <a:r>
              <a:rPr lang="zh-CN" altLang="zh-CN" sz="2000" dirty="0"/>
              <a:t>】，在【对象资源管理器】窗口中，依次展开【数据库】→【</a:t>
            </a:r>
            <a:r>
              <a:rPr lang="en-US" altLang="zh-CN" sz="2000" dirty="0"/>
              <a:t>STUDENT</a:t>
            </a:r>
            <a:r>
              <a:rPr lang="zh-CN" altLang="zh-CN" sz="2000" dirty="0"/>
              <a:t>】，选择要创建索引的表</a:t>
            </a:r>
            <a:r>
              <a:rPr lang="en-US" altLang="zh-CN" sz="2000" dirty="0"/>
              <a:t>(</a:t>
            </a:r>
            <a:r>
              <a:rPr lang="zh-CN" altLang="zh-CN" sz="2000" dirty="0"/>
              <a:t>如</a:t>
            </a:r>
            <a:r>
              <a:rPr lang="en-US" altLang="zh-CN" sz="2000" dirty="0"/>
              <a:t>S)</a:t>
            </a:r>
            <a:r>
              <a:rPr lang="zh-CN" altLang="zh-CN" sz="2000" dirty="0"/>
              <a:t>节点，然后展开</a:t>
            </a:r>
            <a:r>
              <a:rPr lang="en-US" altLang="zh-CN" sz="2000" dirty="0"/>
              <a:t>S</a:t>
            </a:r>
            <a:r>
              <a:rPr lang="zh-CN" altLang="zh-CN" sz="2000" dirty="0"/>
              <a:t>表前面的“</a:t>
            </a:r>
            <a:r>
              <a:rPr lang="en-US" altLang="zh-CN" sz="2000" dirty="0"/>
              <a:t>+</a:t>
            </a:r>
            <a:r>
              <a:rPr lang="zh-CN" altLang="zh-CN" sz="2000" dirty="0"/>
              <a:t>”号，选中【索引】选顶右击，在弹出的快捷菜单中选择【新建索引】命令，进入如图</a:t>
            </a:r>
            <a:r>
              <a:rPr lang="en-US" altLang="zh-CN" sz="2000" dirty="0"/>
              <a:t>7.1</a:t>
            </a:r>
            <a:r>
              <a:rPr lang="zh-CN" altLang="zh-CN" sz="2000" dirty="0"/>
              <a:t>所示的【新建索引】窗口。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924945"/>
            <a:ext cx="5274310" cy="39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1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4933950"/>
          </a:xfrm>
        </p:spPr>
        <p:txBody>
          <a:bodyPr/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）在【常规】选项卡中，可以创建索引，在【索引名称】文本框中输入索引名称，在【索引类型】下拉列表中选择是不是聚集索引，在【唯一索引】单选框中选择是否设置唯一索引等。例如，输入索引名称为“</a:t>
            </a:r>
            <a:r>
              <a:rPr lang="en-US" altLang="zh-CN" sz="2400" dirty="0" err="1"/>
              <a:t>index_sname</a:t>
            </a:r>
            <a:r>
              <a:rPr lang="zh-CN" altLang="zh-CN" sz="2400" dirty="0"/>
              <a:t>”，选择【非聚集】选项。另外，可在【选项】选项卡中设置填充引子（指定每个索引页的填满程度，一般很少指定）。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）通过选择索引设置按钮，可以为新建的索引添加、删除、移动索引列。例如，选择【添加】按钮，进入如图</a:t>
            </a:r>
            <a:r>
              <a:rPr lang="en-US" altLang="zh-CN" sz="2400" dirty="0"/>
              <a:t>7.2</a:t>
            </a:r>
            <a:r>
              <a:rPr lang="zh-CN" altLang="zh-CN" sz="2400" dirty="0"/>
              <a:t>所示的【添加索引列】窗口，选中【</a:t>
            </a:r>
            <a:r>
              <a:rPr lang="en-US" altLang="zh-CN" sz="2400" dirty="0" err="1"/>
              <a:t>sname</a:t>
            </a:r>
            <a:r>
              <a:rPr lang="zh-CN" altLang="zh-CN" sz="2400" dirty="0"/>
              <a:t>】列前的多选按钮，单击【确定】按钮即可添加一个按“</a:t>
            </a:r>
            <a:r>
              <a:rPr lang="en-US" altLang="zh-CN" sz="2400" dirty="0" err="1"/>
              <a:t>sname</a:t>
            </a:r>
            <a:r>
              <a:rPr lang="zh-CN" altLang="zh-CN" sz="2400" dirty="0"/>
              <a:t>”列升序排序的非聚集索引。再选择【确定】按钮，索引创建完成。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335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0TGp_report_light">
  <a:themeElements>
    <a:clrScheme name="04 1">
      <a:dk1>
        <a:srgbClr val="003366"/>
      </a:dk1>
      <a:lt1>
        <a:srgbClr val="FFFFFF"/>
      </a:lt1>
      <a:dk2>
        <a:srgbClr val="3EB1CC"/>
      </a:dk2>
      <a:lt2>
        <a:srgbClr val="DDDDDD"/>
      </a:lt2>
      <a:accent1>
        <a:srgbClr val="438ACB"/>
      </a:accent1>
      <a:accent2>
        <a:srgbClr val="77AE26"/>
      </a:accent2>
      <a:accent3>
        <a:srgbClr val="FFFFFF"/>
      </a:accent3>
      <a:accent4>
        <a:srgbClr val="002A56"/>
      </a:accent4>
      <a:accent5>
        <a:srgbClr val="B0C4E2"/>
      </a:accent5>
      <a:accent6>
        <a:srgbClr val="6B9D21"/>
      </a:accent6>
      <a:hlink>
        <a:srgbClr val="6E815B"/>
      </a:hlink>
      <a:folHlink>
        <a:srgbClr val="76A0CA"/>
      </a:folHlink>
    </a:clrScheme>
    <a:fontScheme name="04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4 1">
        <a:dk1>
          <a:srgbClr val="003366"/>
        </a:dk1>
        <a:lt1>
          <a:srgbClr val="FFFFFF"/>
        </a:lt1>
        <a:dk2>
          <a:srgbClr val="3EB1CC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6B9D21"/>
        </a:accent6>
        <a:hlink>
          <a:srgbClr val="6E815B"/>
        </a:hlink>
        <a:folHlink>
          <a:srgbClr val="76A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30311D"/>
        </a:dk1>
        <a:lt1>
          <a:srgbClr val="FFFFFF"/>
        </a:lt1>
        <a:dk2>
          <a:srgbClr val="D59D81"/>
        </a:dk2>
        <a:lt2>
          <a:srgbClr val="DDDDDD"/>
        </a:lt2>
        <a:accent1>
          <a:srgbClr val="617CD3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B7BFE6"/>
        </a:accent5>
        <a:accent6>
          <a:srgbClr val="85A655"/>
        </a:accent6>
        <a:hlink>
          <a:srgbClr val="557B97"/>
        </a:hlink>
        <a:folHlink>
          <a:srgbClr val="9778B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66"/>
        </a:dk1>
        <a:lt1>
          <a:srgbClr val="FFFFFF"/>
        </a:lt1>
        <a:dk2>
          <a:srgbClr val="0D5597"/>
        </a:dk2>
        <a:lt2>
          <a:srgbClr val="DDDDDD"/>
        </a:lt2>
        <a:accent1>
          <a:srgbClr val="428E71"/>
        </a:accent1>
        <a:accent2>
          <a:srgbClr val="3F90BD"/>
        </a:accent2>
        <a:accent3>
          <a:srgbClr val="FFFFFF"/>
        </a:accent3>
        <a:accent4>
          <a:srgbClr val="000056"/>
        </a:accent4>
        <a:accent5>
          <a:srgbClr val="B0C6BB"/>
        </a:accent5>
        <a:accent6>
          <a:srgbClr val="3882AB"/>
        </a:accent6>
        <a:hlink>
          <a:srgbClr val="7D7E89"/>
        </a:hlink>
        <a:folHlink>
          <a:srgbClr val="8AC4C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230TGp_report_light</Template>
  <TotalTime>4098</TotalTime>
  <Words>4484</Words>
  <Application>Microsoft Office PowerPoint</Application>
  <PresentationFormat>全屏显示(4:3)</PresentationFormat>
  <Paragraphs>281</Paragraphs>
  <Slides>46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230TGp_report_light</vt:lpstr>
      <vt:lpstr> 第7章 学生选课数据库的索引与视图表</vt:lpstr>
      <vt:lpstr>目  录</vt:lpstr>
      <vt:lpstr>7.1  索引概述</vt:lpstr>
      <vt:lpstr>PowerPoint 演示文稿</vt:lpstr>
      <vt:lpstr>PowerPoint 演示文稿</vt:lpstr>
      <vt:lpstr>PowerPoint 演示文稿</vt:lpstr>
      <vt:lpstr>7.2索引的操作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7.3视图概述 </vt:lpstr>
      <vt:lpstr>PowerPoint 演示文稿</vt:lpstr>
      <vt:lpstr>PowerPoint 演示文稿</vt:lpstr>
      <vt:lpstr>7.4视图的操作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7.5视图的应用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www.jujumao.org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大学计算机基础</dc:title>
  <dc:creator>latto</dc:creator>
  <cp:lastModifiedBy>chenjuan</cp:lastModifiedBy>
  <cp:revision>204</cp:revision>
  <dcterms:created xsi:type="dcterms:W3CDTF">2014-07-28T08:32:25Z</dcterms:created>
  <dcterms:modified xsi:type="dcterms:W3CDTF">2019-04-08T08:15:54Z</dcterms:modified>
</cp:coreProperties>
</file>