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85" r:id="rId2"/>
    <p:sldId id="290" r:id="rId3"/>
    <p:sldId id="289"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0" r:id="rId54"/>
    <p:sldId id="341" r:id="rId55"/>
    <p:sldId id="342" r:id="rId56"/>
    <p:sldId id="343" r:id="rId57"/>
    <p:sldId id="344" r:id="rId58"/>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333399"/>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7" autoAdjust="0"/>
    <p:restoredTop sz="94598" autoAdjust="0"/>
  </p:normalViewPr>
  <p:slideViewPr>
    <p:cSldViewPr>
      <p:cViewPr>
        <p:scale>
          <a:sx n="118" d="100"/>
          <a:sy n="118" d="100"/>
        </p:scale>
        <p:origin x="-798" y="216"/>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2017/6/27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smtClean="0"/>
              <a:t>单击此处编辑母版标题样式</a:t>
            </a:r>
            <a:endParaRPr lang="en-US" altLang="zh-CN" noProof="0"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2D8089EC-7040-48CF-B490-2E4AD3B38AFE}" type="slidenum">
              <a:rPr lang="en-US" altLang="zh-CN"/>
              <a:pPr/>
              <a:t>‹#›</a:t>
            </a:fld>
            <a:endParaRPr lang="en-US" altLang="zh-CN"/>
          </a:p>
        </p:txBody>
      </p:sp>
    </p:spTree>
    <p:extLst>
      <p:ext uri="{BB962C8B-B14F-4D97-AF65-F5344CB8AC3E}">
        <p14:creationId xmlns:p14="http://schemas.microsoft.com/office/powerpoint/2010/main" val="3774585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52C6C1B9-E7F8-431C-AA28-CB0C5E866F0A}" type="slidenum">
              <a:rPr lang="en-US" altLang="zh-CN"/>
              <a:pPr/>
              <a:t>‹#›</a:t>
            </a:fld>
            <a:endParaRPr lang="en-US" altLang="zh-CN"/>
          </a:p>
        </p:txBody>
      </p:sp>
    </p:spTree>
    <p:extLst>
      <p:ext uri="{BB962C8B-B14F-4D97-AF65-F5344CB8AC3E}">
        <p14:creationId xmlns:p14="http://schemas.microsoft.com/office/powerpoint/2010/main" val="22618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28600" y="206375"/>
            <a:ext cx="8686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4933950"/>
          </a:xfrm>
        </p:spPr>
        <p:txBody>
          <a:bodyPr/>
          <a:lstStyle/>
          <a:p>
            <a:r>
              <a:rPr lang="zh-CN" altLang="en-US" smtClean="0"/>
              <a:t>单击图标添加表格</a:t>
            </a:r>
            <a:endParaRPr lang="zh-CN" altLang="en-US"/>
          </a:p>
        </p:txBody>
      </p:sp>
      <p:sp>
        <p:nvSpPr>
          <p:cNvPr id="6" name="灯片编号占位符 5"/>
          <p:cNvSpPr>
            <a:spLocks noGrp="1"/>
          </p:cNvSpPr>
          <p:nvPr>
            <p:ph type="sldNum" sz="quarter" idx="12"/>
          </p:nvPr>
        </p:nvSpPr>
        <p:spPr>
          <a:xfrm>
            <a:off x="381000" y="6305550"/>
            <a:ext cx="2133600" cy="244475"/>
          </a:xfrm>
        </p:spPr>
        <p:txBody>
          <a:bodyPr/>
          <a:lstStyle>
            <a:lvl1pPr>
              <a:defRPr/>
            </a:lvl1pPr>
          </a:lstStyle>
          <a:p>
            <a:fld id="{9D9585DA-EC6C-4632-898F-3DEE13E11B52}"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830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4246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lvl1pPr>
              <a:defRPr/>
            </a:lvl1pPr>
          </a:lstStyle>
          <a:p>
            <a:fld id="{461598F3-72A1-4434-BF19-E562B27F6B8C}"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36272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2"/>
          </p:nvPr>
        </p:nvSpPr>
        <p:spPr/>
        <p:txBody>
          <a:bodyPr/>
          <a:lstStyle>
            <a:lvl1pPr>
              <a:defRPr/>
            </a:lvl1pPr>
          </a:lstStyle>
          <a:p>
            <a:fld id="{8D9B4BA6-0946-4212-96F1-398A76B3EB7F}" type="slidenum">
              <a:rPr lang="en-US" altLang="zh-CN"/>
              <a:pPr/>
              <a:t>‹#›</a:t>
            </a:fld>
            <a:endParaRPr lang="en-US" altLang="zh-CN"/>
          </a:p>
        </p:txBody>
      </p:sp>
      <p:sp>
        <p:nvSpPr>
          <p:cNvPr id="8" name="Rectangle 4"/>
          <p:cNvSpPr>
            <a:spLocks noGrp="1" noChangeArrowheads="1"/>
          </p:cNvSpPr>
          <p:nvPr>
            <p:ph type="dt" sz="half" idx="13"/>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7688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en-US" altLang="zh-CN"/>
              <a:t>www.themegallery.com</a:t>
            </a:r>
          </a:p>
        </p:txBody>
      </p:sp>
      <p:sp>
        <p:nvSpPr>
          <p:cNvPr id="8" name="页脚占位符 7"/>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9" name="灯片编号占位符 8"/>
          <p:cNvSpPr>
            <a:spLocks noGrp="1"/>
          </p:cNvSpPr>
          <p:nvPr>
            <p:ph type="sldNum" sz="quarter" idx="12"/>
          </p:nvPr>
        </p:nvSpPr>
        <p:spPr/>
        <p:txBody>
          <a:bodyPr/>
          <a:lstStyle>
            <a:lvl1pPr>
              <a:defRPr/>
            </a:lvl1pPr>
          </a:lstStyle>
          <a:p>
            <a:fld id="{67EDEDC0-8DD5-44F3-91B6-937BEACAB5DB}" type="slidenum">
              <a:rPr lang="en-US" altLang="zh-CN"/>
              <a:pPr/>
              <a:t>‹#›</a:t>
            </a:fld>
            <a:endParaRPr lang="en-US" altLang="zh-CN"/>
          </a:p>
        </p:txBody>
      </p:sp>
    </p:spTree>
    <p:extLst>
      <p:ext uri="{BB962C8B-B14F-4D97-AF65-F5344CB8AC3E}">
        <p14:creationId xmlns:p14="http://schemas.microsoft.com/office/powerpoint/2010/main" val="297716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en-US" altLang="zh-CN"/>
              <a:t>www.themegallery.com</a:t>
            </a:r>
          </a:p>
        </p:txBody>
      </p:sp>
      <p:sp>
        <p:nvSpPr>
          <p:cNvPr id="4" name="页脚占位符 3"/>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5" name="灯片编号占位符 4"/>
          <p:cNvSpPr>
            <a:spLocks noGrp="1"/>
          </p:cNvSpPr>
          <p:nvPr>
            <p:ph type="sldNum" sz="quarter" idx="12"/>
          </p:nvPr>
        </p:nvSpPr>
        <p:spPr/>
        <p:txBody>
          <a:bodyPr/>
          <a:lstStyle>
            <a:lvl1pPr>
              <a:defRPr/>
            </a:lvl1pPr>
          </a:lstStyle>
          <a:p>
            <a:fld id="{BFAD10EB-374C-499E-B2BD-26889DB56BCD}" type="slidenum">
              <a:rPr lang="en-US" altLang="zh-CN"/>
              <a:pPr/>
              <a:t>‹#›</a:t>
            </a:fld>
            <a:endParaRPr lang="en-US" altLang="zh-CN"/>
          </a:p>
        </p:txBody>
      </p:sp>
    </p:spTree>
    <p:extLst>
      <p:ext uri="{BB962C8B-B14F-4D97-AF65-F5344CB8AC3E}">
        <p14:creationId xmlns:p14="http://schemas.microsoft.com/office/powerpoint/2010/main" val="347185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a:t>www.themegallery.com</a:t>
            </a:r>
          </a:p>
        </p:txBody>
      </p:sp>
      <p:sp>
        <p:nvSpPr>
          <p:cNvPr id="3" name="页脚占位符 2"/>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4" name="灯片编号占位符 3"/>
          <p:cNvSpPr>
            <a:spLocks noGrp="1"/>
          </p:cNvSpPr>
          <p:nvPr>
            <p:ph type="sldNum" sz="quarter" idx="12"/>
          </p:nvPr>
        </p:nvSpPr>
        <p:spPr/>
        <p:txBody>
          <a:bodyPr/>
          <a:lstStyle>
            <a:lvl1pPr>
              <a:defRPr/>
            </a:lvl1pPr>
          </a:lstStyle>
          <a:p>
            <a:fld id="{0C5D6E3C-114E-4165-8A4C-A5C18FB23B14}" type="slidenum">
              <a:rPr lang="en-US" altLang="zh-CN"/>
              <a:pPr/>
              <a:t>‹#›</a:t>
            </a:fld>
            <a:endParaRPr lang="en-US" altLang="zh-CN"/>
          </a:p>
        </p:txBody>
      </p:sp>
    </p:spTree>
    <p:extLst>
      <p:ext uri="{BB962C8B-B14F-4D97-AF65-F5344CB8AC3E}">
        <p14:creationId xmlns:p14="http://schemas.microsoft.com/office/powerpoint/2010/main" val="46864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17C3E1D9-AEEC-477B-B730-A547F9AB12CE}" type="slidenum">
              <a:rPr lang="en-US" altLang="zh-CN"/>
              <a:pPr/>
              <a:t>‹#›</a:t>
            </a:fld>
            <a:endParaRPr lang="en-US" altLang="zh-CN"/>
          </a:p>
        </p:txBody>
      </p:sp>
    </p:spTree>
    <p:extLst>
      <p:ext uri="{BB962C8B-B14F-4D97-AF65-F5344CB8AC3E}">
        <p14:creationId xmlns:p14="http://schemas.microsoft.com/office/powerpoint/2010/main" val="12101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349DAF77-CFB0-4422-9334-57D135D2C729}" type="slidenum">
              <a:rPr lang="en-US" altLang="zh-CN"/>
              <a:pPr/>
              <a:t>‹#›</a:t>
            </a:fld>
            <a:endParaRPr lang="en-US" altLang="zh-CN"/>
          </a:p>
        </p:txBody>
      </p:sp>
    </p:spTree>
    <p:extLst>
      <p:ext uri="{BB962C8B-B14F-4D97-AF65-F5344CB8AC3E}">
        <p14:creationId xmlns:p14="http://schemas.microsoft.com/office/powerpoint/2010/main" val="127637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smtClean="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87" name="Picture 63" descr="04_icon_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emf"/><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emf"/></Relationships>
</file>

<file path=ppt/slides/_rels/slide3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emf"/><Relationship Id="rId4" Type="http://schemas.openxmlformats.org/officeDocument/2006/relationships/image" Target="../media/image48.emf"/></Relationships>
</file>

<file path=ppt/slides/_rels/slide35.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251520" y="2219152"/>
            <a:ext cx="5140548" cy="993824"/>
          </a:xfrm>
        </p:spPr>
        <p:txBody>
          <a:bodyPr/>
          <a:lstStyle/>
          <a:p>
            <a:pPr algn="ctr"/>
            <a:r>
              <a:rPr lang="en-US" altLang="zh-CN" sz="3600" dirty="0"/>
              <a:t/>
            </a:r>
            <a:br>
              <a:rPr lang="en-US" altLang="zh-CN" sz="3600" dirty="0"/>
            </a:br>
            <a:r>
              <a:rPr lang="zh-CN" altLang="zh-CN" sz="3600" dirty="0" smtClean="0"/>
              <a:t>第</a:t>
            </a:r>
            <a:r>
              <a:rPr lang="en-US" altLang="zh-CN" sz="3600" dirty="0"/>
              <a:t>2</a:t>
            </a:r>
            <a:r>
              <a:rPr lang="zh-CN" altLang="zh-CN" sz="3600" dirty="0" smtClean="0"/>
              <a:t>章</a:t>
            </a:r>
            <a:r>
              <a:rPr lang="en-US" altLang="zh-CN" sz="3600" dirty="0" smtClean="0"/>
              <a:t>  </a:t>
            </a:r>
            <a:r>
              <a:rPr lang="zh-CN" altLang="en-US" sz="3600" dirty="0" smtClean="0"/>
              <a:t>关系数据库原理</a:t>
            </a:r>
            <a:r>
              <a:rPr lang="zh-CN" altLang="zh-CN" sz="3600" dirty="0"/>
              <a:t/>
            </a:r>
            <a:br>
              <a:rPr lang="zh-CN" altLang="zh-CN" sz="3600" dirty="0"/>
            </a:br>
            <a:endParaRPr lang="en-US" altLang="zh-CN" sz="36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smtClean="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1" y="5589240"/>
            <a:ext cx="4320480" cy="457200"/>
          </a:xfrm>
        </p:spPr>
        <p:txBody>
          <a:bodyPr/>
          <a:lstStyle/>
          <a:p>
            <a:r>
              <a:rPr lang="zh-CN" altLang="en-US" sz="1800" dirty="0" smtClean="0"/>
              <a:t>任课教师：</a:t>
            </a:r>
            <a:endParaRPr lang="en-US" altLang="zh-CN" sz="1800" dirty="0" smtClean="0"/>
          </a:p>
        </p:txBody>
      </p:sp>
    </p:spTree>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124744"/>
            <a:ext cx="8424936" cy="4933950"/>
          </a:xfrm>
        </p:spPr>
        <p:txBody>
          <a:bodyPr/>
          <a:lstStyle/>
          <a:p>
            <a:r>
              <a:rPr lang="en-US" altLang="zh-CN" sz="2400" dirty="0" smtClean="0"/>
              <a:t>2.2.2</a:t>
            </a:r>
            <a:r>
              <a:rPr lang="zh-CN" altLang="en-US" sz="2400" dirty="0" smtClean="0"/>
              <a:t>关系运算</a:t>
            </a:r>
            <a:endParaRPr lang="en-US" altLang="zh-CN" sz="2400" dirty="0" smtClean="0"/>
          </a:p>
          <a:p>
            <a:pPr marL="0" indent="0">
              <a:buNone/>
            </a:pPr>
            <a:r>
              <a:rPr lang="en-US" altLang="zh-CN" sz="2400" dirty="0" smtClean="0"/>
              <a:t>      </a:t>
            </a:r>
            <a:r>
              <a:rPr lang="zh-CN" altLang="zh-CN" sz="2400" dirty="0" smtClean="0"/>
              <a:t>关系</a:t>
            </a:r>
            <a:r>
              <a:rPr lang="zh-CN" altLang="zh-CN" sz="2400" dirty="0"/>
              <a:t>运算的对象是关系，运算结果也是关系，关系代数用到的运算符包括四类：集合运算符，专门的关系运算符，算术比较符和逻辑运算符。关系运算按运算符的不同可分为传统的集合运算和专门的关系运算两类</a:t>
            </a:r>
            <a:r>
              <a:rPr lang="zh-CN" altLang="zh-CN" sz="2400" dirty="0" smtClean="0"/>
              <a:t>。</a:t>
            </a:r>
            <a:endParaRPr lang="en-US" altLang="zh-CN" sz="2400" dirty="0" smtClean="0"/>
          </a:p>
          <a:p>
            <a:endParaRPr lang="zh-CN" altLang="zh-CN" sz="2400" dirty="0"/>
          </a:p>
          <a:p>
            <a:pPr lvl="0"/>
            <a:r>
              <a:rPr lang="en-US" altLang="zh-CN" sz="2400" dirty="0" smtClean="0"/>
              <a:t>1.</a:t>
            </a:r>
            <a:r>
              <a:rPr lang="zh-CN" altLang="zh-CN" sz="2400" dirty="0" smtClean="0"/>
              <a:t>传统</a:t>
            </a:r>
            <a:r>
              <a:rPr lang="zh-CN" altLang="zh-CN" sz="2400" dirty="0"/>
              <a:t>的集合运算</a:t>
            </a:r>
          </a:p>
          <a:p>
            <a:pPr marL="0" indent="0">
              <a:buNone/>
            </a:pPr>
            <a:r>
              <a:rPr lang="en-US" altLang="zh-CN" sz="2400" dirty="0" smtClean="0"/>
              <a:t>    </a:t>
            </a:r>
            <a:r>
              <a:rPr lang="zh-CN" altLang="zh-CN" sz="2400" dirty="0" smtClean="0"/>
              <a:t>设</a:t>
            </a:r>
            <a:r>
              <a:rPr lang="zh-CN" altLang="zh-CN" sz="2400" dirty="0"/>
              <a:t>关系</a:t>
            </a:r>
            <a:r>
              <a:rPr lang="en-US" altLang="zh-CN" sz="2400" dirty="0"/>
              <a:t>R</a:t>
            </a:r>
            <a:r>
              <a:rPr lang="zh-CN" altLang="zh-CN" sz="2400" dirty="0"/>
              <a:t>和关系</a:t>
            </a:r>
            <a:r>
              <a:rPr lang="en-US" altLang="zh-CN" sz="2400" dirty="0"/>
              <a:t>S</a:t>
            </a:r>
            <a:r>
              <a:rPr lang="zh-CN" altLang="zh-CN" sz="2400" dirty="0"/>
              <a:t>具有相同的目</a:t>
            </a:r>
            <a:r>
              <a:rPr lang="en-US" altLang="zh-CN" sz="2400" dirty="0"/>
              <a:t>n</a:t>
            </a:r>
            <a:r>
              <a:rPr lang="zh-CN" altLang="zh-CN" sz="2400" dirty="0"/>
              <a:t>（即两个关系都有</a:t>
            </a:r>
            <a:r>
              <a:rPr lang="en-US" altLang="zh-CN" sz="2400" dirty="0"/>
              <a:t>n</a:t>
            </a:r>
            <a:r>
              <a:rPr lang="zh-CN" altLang="zh-CN" sz="2400" dirty="0"/>
              <a:t>个属性），且相应的属性取自同一个域，则可以定义并、差、交运算。</a:t>
            </a:r>
          </a:p>
          <a:p>
            <a:pPr marL="0" indent="0">
              <a:buNone/>
            </a:pPr>
            <a:endParaRPr lang="en-US" altLang="zh-CN" sz="2400"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348483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3353627"/>
            <a:ext cx="7573106"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9" name="矩形 8"/>
              <p:cNvSpPr/>
              <p:nvPr/>
            </p:nvSpPr>
            <p:spPr>
              <a:xfrm>
                <a:off x="539552" y="1124744"/>
                <a:ext cx="7848872" cy="2012859"/>
              </a:xfrm>
              <a:prstGeom prst="rect">
                <a:avLst/>
              </a:prstGeom>
            </p:spPr>
            <p:txBody>
              <a:bodyPr wrap="square">
                <a:spAutoFit/>
              </a:bodyPr>
              <a:lstStyle/>
              <a:p>
                <a:pPr algn="l">
                  <a:spcBef>
                    <a:spcPct val="20000"/>
                  </a:spcBef>
                  <a:buClr>
                    <a:schemeClr val="accent1"/>
                  </a:buClr>
                </a:pPr>
                <a:r>
                  <a:rPr lang="zh-CN" altLang="zh-CN" sz="2400" dirty="0" smtClean="0">
                    <a:solidFill>
                      <a:srgbClr val="000000"/>
                    </a:solidFill>
                    <a:latin typeface="+mn-lt"/>
                  </a:rPr>
                  <a:t>（</a:t>
                </a:r>
                <a:r>
                  <a:rPr lang="en-US" altLang="zh-CN" sz="2400" dirty="0">
                    <a:solidFill>
                      <a:srgbClr val="000000"/>
                    </a:solidFill>
                    <a:latin typeface="+mn-lt"/>
                  </a:rPr>
                  <a:t>1</a:t>
                </a:r>
                <a:r>
                  <a:rPr lang="zh-CN" altLang="zh-CN" sz="2400" dirty="0">
                    <a:solidFill>
                      <a:srgbClr val="000000"/>
                    </a:solidFill>
                    <a:latin typeface="+mn-lt"/>
                  </a:rPr>
                  <a:t>）并（</a:t>
                </a:r>
                <a:r>
                  <a:rPr lang="en-US" altLang="zh-CN" sz="2400" dirty="0">
                    <a:solidFill>
                      <a:srgbClr val="000000"/>
                    </a:solidFill>
                    <a:latin typeface="+mn-lt"/>
                  </a:rPr>
                  <a:t>Union</a:t>
                </a:r>
                <a:r>
                  <a:rPr lang="zh-CN" altLang="zh-CN" sz="2400" dirty="0">
                    <a:solidFill>
                      <a:srgbClr val="000000"/>
                    </a:solidFill>
                    <a:latin typeface="+mn-lt"/>
                  </a:rPr>
                  <a:t>）</a:t>
                </a:r>
                <a:r>
                  <a:rPr lang="en-US" altLang="zh-CN" sz="2400" dirty="0">
                    <a:solidFill>
                      <a:srgbClr val="000000"/>
                    </a:solidFill>
                    <a:latin typeface="+mn-lt"/>
                  </a:rPr>
                  <a:t>  </a:t>
                </a:r>
                <a:endParaRPr lang="en-US" altLang="zh-CN" sz="2400" dirty="0" smtClean="0">
                  <a:solidFill>
                    <a:srgbClr val="000000"/>
                  </a:solidFill>
                  <a:latin typeface="+mn-lt"/>
                </a:endParaRPr>
              </a:p>
              <a:p>
                <a:pPr marL="342900" indent="-342900" algn="l">
                  <a:spcBef>
                    <a:spcPct val="20000"/>
                  </a:spcBef>
                  <a:buClr>
                    <a:schemeClr val="accent1"/>
                  </a:buClr>
                  <a:buFont typeface="Wingdings" pitchFamily="2" charset="2"/>
                  <a:buChar char="v"/>
                </a:pPr>
                <a:r>
                  <a:rPr lang="zh-CN" altLang="zh-CN" sz="2400" dirty="0" smtClean="0">
                    <a:solidFill>
                      <a:srgbClr val="000000"/>
                    </a:solidFill>
                    <a:latin typeface="+mn-lt"/>
                  </a:rPr>
                  <a:t>关系</a:t>
                </a:r>
                <a:r>
                  <a:rPr lang="en-US" altLang="zh-CN" sz="2400" dirty="0">
                    <a:solidFill>
                      <a:srgbClr val="000000"/>
                    </a:solidFill>
                    <a:latin typeface="+mn-lt"/>
                  </a:rPr>
                  <a:t>R</a:t>
                </a:r>
                <a:r>
                  <a:rPr lang="zh-CN" altLang="zh-CN" sz="2400" dirty="0">
                    <a:solidFill>
                      <a:srgbClr val="000000"/>
                    </a:solidFill>
                    <a:latin typeface="+mn-lt"/>
                  </a:rPr>
                  <a:t>和关系</a:t>
                </a:r>
                <a:r>
                  <a:rPr lang="en-US" altLang="zh-CN" sz="2400" dirty="0">
                    <a:solidFill>
                      <a:srgbClr val="000000"/>
                    </a:solidFill>
                    <a:latin typeface="+mn-lt"/>
                  </a:rPr>
                  <a:t>S</a:t>
                </a:r>
                <a:r>
                  <a:rPr lang="zh-CN" altLang="zh-CN" sz="2400" dirty="0">
                    <a:solidFill>
                      <a:srgbClr val="000000"/>
                    </a:solidFill>
                    <a:latin typeface="+mn-lt"/>
                  </a:rPr>
                  <a:t>的并记作：</a:t>
                </a:r>
                <a14:m>
                  <m:oMath xmlns:m="http://schemas.openxmlformats.org/officeDocument/2006/math">
                    <m:r>
                      <m:rPr>
                        <m:sty m:val="p"/>
                      </m:rPr>
                      <a:rPr lang="en-US" altLang="zh-CN" sz="2400" b="0">
                        <a:solidFill>
                          <a:srgbClr val="000000"/>
                        </a:solidFill>
                        <a:latin typeface="+mn-lt"/>
                      </a:rPr>
                      <m:t>R</m:t>
                    </m:r>
                    <m:r>
                      <a:rPr lang="en-US" altLang="zh-CN" sz="2400" b="0">
                        <a:solidFill>
                          <a:srgbClr val="000000"/>
                        </a:solidFill>
                        <a:latin typeface="+mn-lt"/>
                      </a:rPr>
                      <m:t>∪</m:t>
                    </m:r>
                    <m:r>
                      <m:rPr>
                        <m:sty m:val="p"/>
                      </m:rPr>
                      <a:rPr lang="en-US" altLang="zh-CN" sz="2400" b="0">
                        <a:solidFill>
                          <a:srgbClr val="000000"/>
                        </a:solidFill>
                        <a:latin typeface="+mn-lt"/>
                      </a:rPr>
                      <m:t>S</m:t>
                    </m:r>
                    <m:r>
                      <a:rPr lang="en-US" altLang="zh-CN" sz="2400" b="0">
                        <a:solidFill>
                          <a:srgbClr val="000000"/>
                        </a:solidFill>
                        <a:latin typeface="+mn-lt"/>
                      </a:rPr>
                      <m:t>=</m:t>
                    </m:r>
                    <m:d>
                      <m:dPr>
                        <m:begChr m:val="{"/>
                        <m:endChr m:val="}"/>
                        <m:ctrlPr>
                          <a:rPr lang="zh-CN" altLang="zh-CN" sz="2400">
                            <a:solidFill>
                              <a:srgbClr val="000000"/>
                            </a:solidFill>
                            <a:latin typeface="+mn-lt"/>
                          </a:rPr>
                        </m:ctrlPr>
                      </m:dPr>
                      <m:e>
                        <m:r>
                          <m:rPr>
                            <m:sty m:val="p"/>
                          </m:rPr>
                          <a:rPr lang="en-US" altLang="zh-CN" sz="2400" b="0">
                            <a:solidFill>
                              <a:srgbClr val="000000"/>
                            </a:solidFill>
                            <a:latin typeface="+mn-lt"/>
                          </a:rPr>
                          <m:t>t</m:t>
                        </m:r>
                        <m:r>
                          <a:rPr lang="en-US" altLang="zh-CN" sz="2400" b="0">
                            <a:solidFill>
                              <a:srgbClr val="000000"/>
                            </a:solidFill>
                            <a:latin typeface="+mn-lt"/>
                          </a:rPr>
                          <m:t>|</m:t>
                        </m:r>
                        <m:r>
                          <m:rPr>
                            <m:sty m:val="p"/>
                          </m:rPr>
                          <a:rPr lang="en-US" altLang="zh-CN" sz="2400" b="0">
                            <a:solidFill>
                              <a:srgbClr val="000000"/>
                            </a:solidFill>
                            <a:latin typeface="+mn-lt"/>
                          </a:rPr>
                          <m:t>tϵR</m:t>
                        </m:r>
                        <m:r>
                          <a:rPr lang="en-US" altLang="zh-CN" sz="2400" b="0">
                            <a:solidFill>
                              <a:srgbClr val="000000"/>
                            </a:solidFill>
                            <a:latin typeface="+mn-lt"/>
                          </a:rPr>
                          <m:t>∨</m:t>
                        </m:r>
                        <m:r>
                          <m:rPr>
                            <m:sty m:val="p"/>
                          </m:rPr>
                          <a:rPr lang="en-US" altLang="zh-CN" sz="2400" b="0">
                            <a:solidFill>
                              <a:srgbClr val="000000"/>
                            </a:solidFill>
                            <a:latin typeface="+mn-lt"/>
                          </a:rPr>
                          <m:t>t</m:t>
                        </m:r>
                        <m:r>
                          <a:rPr lang="en-US" altLang="zh-CN" sz="2400" b="0">
                            <a:solidFill>
                              <a:srgbClr val="000000"/>
                            </a:solidFill>
                            <a:latin typeface="+mn-lt"/>
                          </a:rPr>
                          <m:t>∈</m:t>
                        </m:r>
                        <m:r>
                          <m:rPr>
                            <m:sty m:val="p"/>
                          </m:rPr>
                          <a:rPr lang="en-US" altLang="zh-CN" sz="2400" b="0">
                            <a:solidFill>
                              <a:srgbClr val="000000"/>
                            </a:solidFill>
                            <a:latin typeface="+mn-lt"/>
                          </a:rPr>
                          <m:t>S</m:t>
                        </m:r>
                      </m:e>
                    </m:d>
                  </m:oMath>
                </a14:m>
                <a:r>
                  <a:rPr lang="zh-CN" altLang="zh-CN" sz="2400" dirty="0">
                    <a:solidFill>
                      <a:srgbClr val="000000"/>
                    </a:solidFill>
                    <a:latin typeface="+mn-lt"/>
                  </a:rPr>
                  <a:t>其结果仍为</a:t>
                </a:r>
                <a:r>
                  <a:rPr lang="en-US" altLang="zh-CN" sz="2400" dirty="0">
                    <a:solidFill>
                      <a:srgbClr val="000000"/>
                    </a:solidFill>
                    <a:latin typeface="+mn-lt"/>
                  </a:rPr>
                  <a:t>n</a:t>
                </a:r>
                <a:r>
                  <a:rPr lang="zh-CN" altLang="zh-CN" sz="2400" dirty="0">
                    <a:solidFill>
                      <a:srgbClr val="000000"/>
                    </a:solidFill>
                    <a:latin typeface="+mn-lt"/>
                  </a:rPr>
                  <a:t>目关系，由属于</a:t>
                </a:r>
                <a:r>
                  <a:rPr lang="en-US" altLang="zh-CN" sz="2400" dirty="0">
                    <a:solidFill>
                      <a:srgbClr val="000000"/>
                    </a:solidFill>
                    <a:latin typeface="+mn-lt"/>
                  </a:rPr>
                  <a:t>R</a:t>
                </a:r>
                <a:r>
                  <a:rPr lang="zh-CN" altLang="zh-CN" sz="2400" dirty="0">
                    <a:solidFill>
                      <a:srgbClr val="000000"/>
                    </a:solidFill>
                    <a:latin typeface="+mn-lt"/>
                  </a:rPr>
                  <a:t>或属于</a:t>
                </a:r>
                <a:r>
                  <a:rPr lang="en-US" altLang="zh-CN" sz="2400" dirty="0">
                    <a:solidFill>
                      <a:srgbClr val="000000"/>
                    </a:solidFill>
                    <a:latin typeface="+mn-lt"/>
                  </a:rPr>
                  <a:t>S</a:t>
                </a:r>
                <a:r>
                  <a:rPr lang="zh-CN" altLang="zh-CN" sz="2400" dirty="0">
                    <a:solidFill>
                      <a:srgbClr val="000000"/>
                    </a:solidFill>
                    <a:latin typeface="+mn-lt"/>
                  </a:rPr>
                  <a:t>的元组组成。图</a:t>
                </a:r>
                <a:r>
                  <a:rPr lang="en-US" altLang="zh-CN" sz="2400" dirty="0">
                    <a:solidFill>
                      <a:srgbClr val="000000"/>
                    </a:solidFill>
                    <a:latin typeface="+mn-lt"/>
                  </a:rPr>
                  <a:t>2.2</a:t>
                </a:r>
                <a:r>
                  <a:rPr lang="zh-CN" altLang="zh-CN" sz="2400" dirty="0">
                    <a:solidFill>
                      <a:srgbClr val="000000"/>
                    </a:solidFill>
                    <a:latin typeface="+mn-lt"/>
                  </a:rPr>
                  <a:t>、图</a:t>
                </a:r>
                <a:r>
                  <a:rPr lang="en-US" altLang="zh-CN" sz="2400" dirty="0">
                    <a:solidFill>
                      <a:srgbClr val="000000"/>
                    </a:solidFill>
                    <a:latin typeface="+mn-lt"/>
                  </a:rPr>
                  <a:t>2.3</a:t>
                </a:r>
                <a:r>
                  <a:rPr lang="zh-CN" altLang="zh-CN" sz="2400" dirty="0">
                    <a:solidFill>
                      <a:srgbClr val="000000"/>
                    </a:solidFill>
                    <a:latin typeface="+mn-lt"/>
                  </a:rPr>
                  <a:t>分别为关系</a:t>
                </a:r>
                <a:r>
                  <a:rPr lang="en-US" altLang="zh-CN" sz="2400" dirty="0">
                    <a:solidFill>
                      <a:srgbClr val="000000"/>
                    </a:solidFill>
                    <a:latin typeface="+mn-lt"/>
                  </a:rPr>
                  <a:t>R</a:t>
                </a:r>
                <a:r>
                  <a:rPr lang="zh-CN" altLang="zh-CN" sz="2400" dirty="0">
                    <a:solidFill>
                      <a:srgbClr val="000000"/>
                    </a:solidFill>
                    <a:latin typeface="+mn-lt"/>
                  </a:rPr>
                  <a:t>和关系</a:t>
                </a:r>
                <a:r>
                  <a:rPr lang="en-US" altLang="zh-CN" sz="2400" dirty="0">
                    <a:solidFill>
                      <a:srgbClr val="000000"/>
                    </a:solidFill>
                    <a:latin typeface="+mn-lt"/>
                  </a:rPr>
                  <a:t>S</a:t>
                </a:r>
                <a:r>
                  <a:rPr lang="zh-CN" altLang="zh-CN" sz="2400" dirty="0">
                    <a:solidFill>
                      <a:srgbClr val="000000"/>
                    </a:solidFill>
                    <a:latin typeface="+mn-lt"/>
                  </a:rPr>
                  <a:t>的属性。图</a:t>
                </a:r>
                <a:r>
                  <a:rPr lang="en-US" altLang="zh-CN" sz="2400" dirty="0">
                    <a:solidFill>
                      <a:srgbClr val="000000"/>
                    </a:solidFill>
                    <a:latin typeface="+mn-lt"/>
                  </a:rPr>
                  <a:t>2.4</a:t>
                </a:r>
                <a:r>
                  <a:rPr lang="zh-CN" altLang="zh-CN" sz="2400" dirty="0">
                    <a:solidFill>
                      <a:srgbClr val="000000"/>
                    </a:solidFill>
                    <a:latin typeface="+mn-lt"/>
                  </a:rPr>
                  <a:t>为关系</a:t>
                </a:r>
                <a:r>
                  <a:rPr lang="en-US" altLang="zh-CN" sz="2400" dirty="0">
                    <a:solidFill>
                      <a:srgbClr val="000000"/>
                    </a:solidFill>
                    <a:latin typeface="+mn-lt"/>
                  </a:rPr>
                  <a:t>R</a:t>
                </a:r>
                <a:r>
                  <a:rPr lang="zh-CN" altLang="zh-CN" sz="2400" dirty="0">
                    <a:solidFill>
                      <a:srgbClr val="000000"/>
                    </a:solidFill>
                    <a:latin typeface="+mn-lt"/>
                  </a:rPr>
                  <a:t>与</a:t>
                </a:r>
                <a:r>
                  <a:rPr lang="en-US" altLang="zh-CN" sz="2400" dirty="0">
                    <a:solidFill>
                      <a:srgbClr val="000000"/>
                    </a:solidFill>
                    <a:latin typeface="+mn-lt"/>
                  </a:rPr>
                  <a:t>S</a:t>
                </a:r>
                <a:r>
                  <a:rPr lang="zh-CN" altLang="zh-CN" sz="2400" dirty="0">
                    <a:solidFill>
                      <a:srgbClr val="000000"/>
                    </a:solidFill>
                    <a:latin typeface="+mn-lt"/>
                  </a:rPr>
                  <a:t>的并运算。</a:t>
                </a:r>
              </a:p>
            </p:txBody>
          </p:sp>
        </mc:Choice>
        <mc:Fallback>
          <p:sp>
            <p:nvSpPr>
              <p:cNvPr id="9" name="矩形 8"/>
              <p:cNvSpPr>
                <a:spLocks noRot="1" noChangeAspect="1" noMove="1" noResize="1" noEditPoints="1" noAdjustHandles="1" noChangeArrowheads="1" noChangeShapeType="1" noTextEdit="1"/>
              </p:cNvSpPr>
              <p:nvPr/>
            </p:nvSpPr>
            <p:spPr>
              <a:xfrm>
                <a:off x="539552" y="1124744"/>
                <a:ext cx="7848872" cy="2012859"/>
              </a:xfrm>
              <a:prstGeom prst="rect">
                <a:avLst/>
              </a:prstGeom>
              <a:blipFill rotWithShape="1">
                <a:blip r:embed="rId3"/>
                <a:stretch>
                  <a:fillRect l="-1243" t="-3030" r="-389" b="-60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87109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052736"/>
                <a:ext cx="8229600" cy="4933950"/>
              </a:xfrm>
            </p:spPr>
            <p:txBody>
              <a:bodyPr/>
              <a:lstStyle/>
              <a:p>
                <a:r>
                  <a:rPr lang="zh-CN" altLang="zh-CN" dirty="0"/>
                  <a:t>（</a:t>
                </a:r>
                <a:r>
                  <a:rPr lang="en-US" altLang="zh-CN" dirty="0"/>
                  <a:t>2</a:t>
                </a:r>
                <a:r>
                  <a:rPr lang="zh-CN" altLang="zh-CN" dirty="0"/>
                  <a:t>）差（</a:t>
                </a:r>
                <a:r>
                  <a:rPr lang="en-US" altLang="zh-CN" dirty="0" err="1"/>
                  <a:t>Diffence</a:t>
                </a:r>
                <a:r>
                  <a:rPr lang="zh-CN" altLang="zh-CN" dirty="0"/>
                  <a:t>） </a:t>
                </a:r>
                <a:endParaRPr lang="en-US" altLang="zh-CN" dirty="0" smtClean="0"/>
              </a:p>
              <a:p>
                <a:pPr marL="0" indent="0">
                  <a:buNone/>
                </a:pPr>
                <a:r>
                  <a:rPr lang="en-US" altLang="zh-CN" dirty="0"/>
                  <a:t> </a:t>
                </a:r>
                <a:r>
                  <a:rPr lang="en-US" altLang="zh-CN" dirty="0" smtClean="0"/>
                  <a:t>    </a:t>
                </a:r>
                <a:r>
                  <a:rPr lang="zh-CN" altLang="zh-CN" sz="2400" dirty="0" smtClean="0"/>
                  <a:t>关系</a:t>
                </a:r>
                <a:r>
                  <a:rPr lang="en-US" altLang="zh-CN" sz="2400" dirty="0"/>
                  <a:t>R</a:t>
                </a:r>
                <a:r>
                  <a:rPr lang="zh-CN" altLang="zh-CN" sz="2400" dirty="0"/>
                  <a:t>与关系</a:t>
                </a:r>
                <a:r>
                  <a:rPr lang="en-US" altLang="zh-CN" sz="2400" dirty="0"/>
                  <a:t>S</a:t>
                </a:r>
                <a:r>
                  <a:rPr lang="zh-CN" altLang="zh-CN" sz="2400" dirty="0"/>
                  <a:t>的差记作：</a:t>
                </a:r>
                <a14:m>
                  <m:oMath xmlns:m="http://schemas.openxmlformats.org/officeDocument/2006/math">
                    <m:r>
                      <m:rPr>
                        <m:sty m:val="p"/>
                      </m:rPr>
                      <a:rPr lang="en-US" altLang="zh-CN" sz="2400"/>
                      <m:t>R</m:t>
                    </m:r>
                    <m:r>
                      <a:rPr lang="en-US" altLang="zh-CN" sz="2400" i="1"/>
                      <m:t>−</m:t>
                    </m:r>
                    <m:r>
                      <m:rPr>
                        <m:sty m:val="p"/>
                      </m:rPr>
                      <a:rPr lang="en-US" altLang="zh-CN" sz="2400"/>
                      <m:t>S</m:t>
                    </m:r>
                    <m:r>
                      <a:rPr lang="en-US" altLang="zh-CN" sz="2400"/>
                      <m:t>=</m:t>
                    </m:r>
                    <m:d>
                      <m:dPr>
                        <m:begChr m:val="{"/>
                        <m:endChr m:val="}"/>
                        <m:ctrlPr>
                          <a:rPr lang="zh-CN" altLang="zh-CN" sz="2400" i="1"/>
                        </m:ctrlPr>
                      </m:dPr>
                      <m:e>
                        <m:r>
                          <m:rPr>
                            <m:sty m:val="p"/>
                          </m:rPr>
                          <a:rPr lang="en-US" altLang="zh-CN" sz="2400"/>
                          <m:t>t</m:t>
                        </m:r>
                        <m:r>
                          <a:rPr lang="en-US" altLang="zh-CN" sz="2400"/>
                          <m:t>|</m:t>
                        </m:r>
                        <m:r>
                          <m:rPr>
                            <m:sty m:val="p"/>
                          </m:rPr>
                          <a:rPr lang="en-US" altLang="zh-CN" sz="2400"/>
                          <m:t>t</m:t>
                        </m:r>
                        <m:r>
                          <a:rPr lang="en-US" altLang="zh-CN" sz="2400"/>
                          <m:t>∈</m:t>
                        </m:r>
                        <m:r>
                          <m:rPr>
                            <m:sty m:val="p"/>
                          </m:rPr>
                          <a:rPr lang="en-US" altLang="zh-CN" sz="2400"/>
                          <m:t>R</m:t>
                        </m:r>
                        <m:r>
                          <a:rPr lang="en-US" altLang="zh-CN" sz="2400"/>
                          <m:t>⋀</m:t>
                        </m:r>
                        <m:r>
                          <m:rPr>
                            <m:sty m:val="p"/>
                          </m:rPr>
                          <a:rPr lang="en-US" altLang="zh-CN" sz="2400"/>
                          <m:t>t</m:t>
                        </m:r>
                        <m:r>
                          <a:rPr lang="en-US" altLang="zh-CN" sz="2400"/>
                          <m:t>∉</m:t>
                        </m:r>
                        <m:r>
                          <m:rPr>
                            <m:sty m:val="p"/>
                          </m:rPr>
                          <a:rPr lang="en-US" altLang="zh-CN" sz="2400"/>
                          <m:t>S</m:t>
                        </m:r>
                      </m:e>
                    </m:d>
                  </m:oMath>
                </a14:m>
                <a:r>
                  <a:rPr lang="zh-CN" altLang="zh-CN" sz="2400" dirty="0"/>
                  <a:t>。其结果关系仍为</a:t>
                </a:r>
                <a:r>
                  <a:rPr lang="en-US" altLang="zh-CN" sz="2400" dirty="0"/>
                  <a:t>n</a:t>
                </a:r>
                <a:r>
                  <a:rPr lang="zh-CN" altLang="zh-CN" sz="2400" dirty="0"/>
                  <a:t>目关系，由属于</a:t>
                </a:r>
                <a:r>
                  <a:rPr lang="en-US" altLang="zh-CN" sz="2400" dirty="0"/>
                  <a:t>R</a:t>
                </a:r>
                <a:r>
                  <a:rPr lang="zh-CN" altLang="zh-CN" sz="2400" dirty="0"/>
                  <a:t>而不属于</a:t>
                </a:r>
                <a:r>
                  <a:rPr lang="en-US" altLang="zh-CN" sz="2400" dirty="0"/>
                  <a:t>S</a:t>
                </a:r>
                <a:r>
                  <a:rPr lang="zh-CN" altLang="zh-CN" sz="2400" dirty="0"/>
                  <a:t>的所有元组组成。如图</a:t>
                </a:r>
                <a:r>
                  <a:rPr lang="en-US" altLang="zh-CN" sz="2400" dirty="0"/>
                  <a:t>2.5</a:t>
                </a:r>
                <a:r>
                  <a:rPr lang="zh-CN" altLang="zh-CN" sz="2400" dirty="0"/>
                  <a:t>所示</a:t>
                </a:r>
                <a:r>
                  <a:rPr lang="zh-CN" altLang="zh-CN" dirty="0"/>
                  <a:t>。</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052736"/>
                <a:ext cx="8229600" cy="4933950"/>
              </a:xfrm>
              <a:blipFill rotWithShape="1">
                <a:blip r:embed="rId2"/>
                <a:stretch>
                  <a:fillRect l="-1259" t="-1483" r="-466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204864"/>
            <a:ext cx="1137726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15" name="矩形 14"/>
              <p:cNvSpPr/>
              <p:nvPr/>
            </p:nvSpPr>
            <p:spPr>
              <a:xfrm>
                <a:off x="467544" y="4653136"/>
                <a:ext cx="8352928" cy="1705082"/>
              </a:xfrm>
              <a:prstGeom prst="rect">
                <a:avLst/>
              </a:prstGeom>
            </p:spPr>
            <p:txBody>
              <a:bodyPr wrap="square">
                <a:spAutoFit/>
              </a:bodyPr>
              <a:lstStyle/>
              <a:p>
                <a:pPr algn="l">
                  <a:spcBef>
                    <a:spcPct val="20000"/>
                  </a:spcBef>
                  <a:buClr>
                    <a:schemeClr val="accent1"/>
                  </a:buClr>
                </a:pPr>
                <a:r>
                  <a:rPr lang="zh-CN" altLang="zh-CN" sz="2800" b="1" dirty="0">
                    <a:solidFill>
                      <a:srgbClr val="000000"/>
                    </a:solidFill>
                    <a:latin typeface="+mn-lt"/>
                  </a:rPr>
                  <a:t>（</a:t>
                </a:r>
                <a:r>
                  <a:rPr lang="en-US" altLang="zh-CN" sz="2800" b="1" dirty="0">
                    <a:solidFill>
                      <a:srgbClr val="000000"/>
                    </a:solidFill>
                    <a:latin typeface="+mn-lt"/>
                  </a:rPr>
                  <a:t>3</a:t>
                </a:r>
                <a:r>
                  <a:rPr lang="zh-CN" altLang="zh-CN" sz="2800" b="1" dirty="0">
                    <a:solidFill>
                      <a:srgbClr val="000000"/>
                    </a:solidFill>
                    <a:latin typeface="+mn-lt"/>
                  </a:rPr>
                  <a:t>）交（</a:t>
                </a:r>
                <a:r>
                  <a:rPr lang="en-US" altLang="zh-CN" sz="2800" b="1" dirty="0">
                    <a:solidFill>
                      <a:srgbClr val="000000"/>
                    </a:solidFill>
                    <a:latin typeface="+mn-lt"/>
                  </a:rPr>
                  <a:t>Intersection</a:t>
                </a:r>
                <a:r>
                  <a:rPr lang="zh-CN" altLang="zh-CN" sz="2800" b="1" dirty="0">
                    <a:solidFill>
                      <a:srgbClr val="000000"/>
                    </a:solidFill>
                    <a:latin typeface="+mn-lt"/>
                  </a:rPr>
                  <a:t>） </a:t>
                </a:r>
                <a:endParaRPr lang="en-US" altLang="zh-CN" sz="2800" b="1" dirty="0" smtClean="0">
                  <a:solidFill>
                    <a:srgbClr val="000000"/>
                  </a:solidFill>
                  <a:latin typeface="+mn-lt"/>
                </a:endParaRPr>
              </a:p>
              <a:p>
                <a:pPr algn="l">
                  <a:spcBef>
                    <a:spcPct val="20000"/>
                  </a:spcBef>
                  <a:buClr>
                    <a:schemeClr val="accent1"/>
                  </a:buClr>
                </a:pPr>
                <a:r>
                  <a:rPr lang="en-US" altLang="zh-CN" sz="2400" b="1" dirty="0" smtClean="0">
                    <a:solidFill>
                      <a:srgbClr val="000000"/>
                    </a:solidFill>
                    <a:latin typeface="+mn-lt"/>
                  </a:rPr>
                  <a:t>     </a:t>
                </a:r>
                <a:r>
                  <a:rPr lang="zh-CN" altLang="zh-CN" sz="2400" b="1" dirty="0" smtClean="0">
                    <a:solidFill>
                      <a:srgbClr val="000000"/>
                    </a:solidFill>
                    <a:latin typeface="+mn-lt"/>
                  </a:rPr>
                  <a:t>关系</a:t>
                </a:r>
                <a:r>
                  <a:rPr lang="en-US" altLang="zh-CN" sz="2400" b="1" dirty="0">
                    <a:solidFill>
                      <a:srgbClr val="000000"/>
                    </a:solidFill>
                    <a:latin typeface="+mn-lt"/>
                  </a:rPr>
                  <a:t>R</a:t>
                </a:r>
                <a:r>
                  <a:rPr lang="zh-CN" altLang="zh-CN" sz="2400" b="1" dirty="0">
                    <a:solidFill>
                      <a:srgbClr val="000000"/>
                    </a:solidFill>
                    <a:latin typeface="+mn-lt"/>
                  </a:rPr>
                  <a:t>与关系</a:t>
                </a:r>
                <a:r>
                  <a:rPr lang="en-US" altLang="zh-CN" sz="2400" b="1" dirty="0">
                    <a:solidFill>
                      <a:srgbClr val="000000"/>
                    </a:solidFill>
                    <a:latin typeface="+mn-lt"/>
                  </a:rPr>
                  <a:t>S</a:t>
                </a:r>
                <a:r>
                  <a:rPr lang="zh-CN" altLang="zh-CN" sz="2400" b="1" dirty="0">
                    <a:solidFill>
                      <a:srgbClr val="000000"/>
                    </a:solidFill>
                    <a:latin typeface="+mn-lt"/>
                  </a:rPr>
                  <a:t>的交记作：</a:t>
                </a:r>
                <a14:m>
                  <m:oMath xmlns:m="http://schemas.openxmlformats.org/officeDocument/2006/math">
                    <m:r>
                      <m:rPr>
                        <m:sty m:val="p"/>
                      </m:rPr>
                      <a:rPr lang="en-US" altLang="zh-CN" sz="2400" b="1">
                        <a:solidFill>
                          <a:srgbClr val="000000"/>
                        </a:solidFill>
                        <a:latin typeface="+mn-lt"/>
                      </a:rPr>
                      <m:t>R</m:t>
                    </m:r>
                    <m:r>
                      <a:rPr lang="en-US" altLang="zh-CN" sz="2400" b="1">
                        <a:solidFill>
                          <a:srgbClr val="000000"/>
                        </a:solidFill>
                        <a:latin typeface="+mn-lt"/>
                      </a:rPr>
                      <m:t>∩</m:t>
                    </m:r>
                    <m:r>
                      <m:rPr>
                        <m:sty m:val="p"/>
                      </m:rPr>
                      <a:rPr lang="en-US" altLang="zh-CN" sz="2400" b="1">
                        <a:solidFill>
                          <a:srgbClr val="000000"/>
                        </a:solidFill>
                        <a:latin typeface="+mn-lt"/>
                      </a:rPr>
                      <m:t>S</m:t>
                    </m:r>
                    <m:r>
                      <a:rPr lang="en-US" altLang="zh-CN" sz="2400" b="1">
                        <a:solidFill>
                          <a:srgbClr val="000000"/>
                        </a:solidFill>
                        <a:latin typeface="+mn-lt"/>
                      </a:rPr>
                      <m:t>=</m:t>
                    </m:r>
                    <m:d>
                      <m:dPr>
                        <m:begChr m:val="{"/>
                        <m:endChr m:val="}"/>
                        <m:ctrlPr>
                          <a:rPr lang="zh-CN" altLang="zh-CN" sz="2400" b="1">
                            <a:solidFill>
                              <a:srgbClr val="000000"/>
                            </a:solidFill>
                            <a:latin typeface="+mn-lt"/>
                          </a:rPr>
                        </m:ctrlPr>
                      </m:dPr>
                      <m:e>
                        <m:r>
                          <m:rPr>
                            <m:sty m:val="p"/>
                          </m:rPr>
                          <a:rPr lang="en-US" altLang="zh-CN" sz="2400" b="1">
                            <a:solidFill>
                              <a:srgbClr val="000000"/>
                            </a:solidFill>
                            <a:latin typeface="+mn-lt"/>
                          </a:rPr>
                          <m:t>t</m:t>
                        </m:r>
                        <m:r>
                          <a:rPr lang="en-US" altLang="zh-CN" sz="2400" b="1">
                            <a:solidFill>
                              <a:srgbClr val="000000"/>
                            </a:solidFill>
                            <a:latin typeface="+mn-lt"/>
                          </a:rPr>
                          <m:t>|</m:t>
                        </m:r>
                        <m:r>
                          <m:rPr>
                            <m:sty m:val="p"/>
                          </m:rPr>
                          <a:rPr lang="en-US" altLang="zh-CN" sz="2400" b="1">
                            <a:solidFill>
                              <a:srgbClr val="000000"/>
                            </a:solidFill>
                            <a:latin typeface="+mn-lt"/>
                          </a:rPr>
                          <m:t>t</m:t>
                        </m:r>
                        <m:r>
                          <a:rPr lang="en-US" altLang="zh-CN" sz="2400" b="1">
                            <a:solidFill>
                              <a:srgbClr val="000000"/>
                            </a:solidFill>
                            <a:latin typeface="+mn-lt"/>
                          </a:rPr>
                          <m:t>∈</m:t>
                        </m:r>
                        <m:r>
                          <m:rPr>
                            <m:sty m:val="p"/>
                          </m:rPr>
                          <a:rPr lang="en-US" altLang="zh-CN" sz="2400" b="1">
                            <a:solidFill>
                              <a:srgbClr val="000000"/>
                            </a:solidFill>
                            <a:latin typeface="+mn-lt"/>
                          </a:rPr>
                          <m:t>R</m:t>
                        </m:r>
                        <m:r>
                          <a:rPr lang="en-US" altLang="zh-CN" sz="2400" b="1">
                            <a:solidFill>
                              <a:srgbClr val="000000"/>
                            </a:solidFill>
                            <a:latin typeface="+mn-lt"/>
                          </a:rPr>
                          <m:t>⋀</m:t>
                        </m:r>
                        <m:r>
                          <m:rPr>
                            <m:sty m:val="p"/>
                          </m:rPr>
                          <a:rPr lang="en-US" altLang="zh-CN" sz="2400" b="1">
                            <a:solidFill>
                              <a:srgbClr val="000000"/>
                            </a:solidFill>
                            <a:latin typeface="+mn-lt"/>
                          </a:rPr>
                          <m:t>t</m:t>
                        </m:r>
                        <m:r>
                          <a:rPr lang="en-US" altLang="zh-CN" sz="2400" b="1">
                            <a:solidFill>
                              <a:srgbClr val="000000"/>
                            </a:solidFill>
                            <a:latin typeface="+mn-lt"/>
                          </a:rPr>
                          <m:t>∈</m:t>
                        </m:r>
                        <m:r>
                          <m:rPr>
                            <m:sty m:val="p"/>
                          </m:rPr>
                          <a:rPr lang="en-US" altLang="zh-CN" sz="2400" b="1">
                            <a:solidFill>
                              <a:srgbClr val="000000"/>
                            </a:solidFill>
                            <a:latin typeface="+mn-lt"/>
                          </a:rPr>
                          <m:t>S</m:t>
                        </m:r>
                      </m:e>
                    </m:d>
                  </m:oMath>
                </a14:m>
                <a:r>
                  <a:rPr lang="zh-CN" altLang="zh-CN" sz="2400" b="1" dirty="0">
                    <a:solidFill>
                      <a:srgbClr val="000000"/>
                    </a:solidFill>
                    <a:latin typeface="+mn-lt"/>
                  </a:rPr>
                  <a:t>其结果关系仍为</a:t>
                </a:r>
                <a:r>
                  <a:rPr lang="en-US" altLang="zh-CN" sz="2400" b="1" dirty="0">
                    <a:solidFill>
                      <a:srgbClr val="000000"/>
                    </a:solidFill>
                    <a:latin typeface="+mn-lt"/>
                  </a:rPr>
                  <a:t>n</a:t>
                </a:r>
                <a:r>
                  <a:rPr lang="zh-CN" altLang="zh-CN" sz="2400" b="1" dirty="0">
                    <a:solidFill>
                      <a:srgbClr val="000000"/>
                    </a:solidFill>
                    <a:latin typeface="+mn-lt"/>
                  </a:rPr>
                  <a:t>目关系，由既属于</a:t>
                </a:r>
                <a:r>
                  <a:rPr lang="en-US" altLang="zh-CN" sz="2400" b="1" dirty="0">
                    <a:solidFill>
                      <a:srgbClr val="000000"/>
                    </a:solidFill>
                    <a:latin typeface="+mn-lt"/>
                  </a:rPr>
                  <a:t>R</a:t>
                </a:r>
                <a:r>
                  <a:rPr lang="zh-CN" altLang="zh-CN" sz="2400" b="1" dirty="0">
                    <a:solidFill>
                      <a:srgbClr val="000000"/>
                    </a:solidFill>
                    <a:latin typeface="+mn-lt"/>
                  </a:rPr>
                  <a:t>又属于</a:t>
                </a:r>
                <a:r>
                  <a:rPr lang="en-US" altLang="zh-CN" sz="2400" b="1" dirty="0">
                    <a:solidFill>
                      <a:srgbClr val="000000"/>
                    </a:solidFill>
                    <a:latin typeface="+mn-lt"/>
                  </a:rPr>
                  <a:t>S</a:t>
                </a:r>
                <a:r>
                  <a:rPr lang="zh-CN" altLang="zh-CN" sz="2400" b="1" dirty="0">
                    <a:solidFill>
                      <a:srgbClr val="000000"/>
                    </a:solidFill>
                    <a:latin typeface="+mn-lt"/>
                  </a:rPr>
                  <a:t>的元组组成。关系的交可以用差来表示，即</a:t>
                </a:r>
                <a14:m>
                  <m:oMath xmlns:m="http://schemas.openxmlformats.org/officeDocument/2006/math">
                    <m:r>
                      <m:rPr>
                        <m:sty m:val="p"/>
                      </m:rPr>
                      <a:rPr lang="en-US" altLang="zh-CN" sz="2400" b="1">
                        <a:solidFill>
                          <a:srgbClr val="000000"/>
                        </a:solidFill>
                        <a:latin typeface="+mn-lt"/>
                      </a:rPr>
                      <m:t>R</m:t>
                    </m:r>
                    <m:r>
                      <a:rPr lang="en-US" altLang="zh-CN" sz="2400" b="1">
                        <a:solidFill>
                          <a:srgbClr val="000000"/>
                        </a:solidFill>
                        <a:latin typeface="+mn-lt"/>
                      </a:rPr>
                      <m:t>∩</m:t>
                    </m:r>
                    <m:r>
                      <m:rPr>
                        <m:sty m:val="p"/>
                      </m:rPr>
                      <a:rPr lang="en-US" altLang="zh-CN" sz="2400" b="1">
                        <a:solidFill>
                          <a:srgbClr val="000000"/>
                        </a:solidFill>
                        <a:latin typeface="+mn-lt"/>
                      </a:rPr>
                      <m:t>S</m:t>
                    </m:r>
                    <m:r>
                      <a:rPr lang="en-US" altLang="zh-CN" sz="2400" b="1">
                        <a:solidFill>
                          <a:srgbClr val="000000"/>
                        </a:solidFill>
                        <a:latin typeface="+mn-lt"/>
                      </a:rPr>
                      <m:t>=</m:t>
                    </m:r>
                    <m:r>
                      <m:rPr>
                        <m:sty m:val="p"/>
                      </m:rPr>
                      <a:rPr lang="en-US" altLang="zh-CN" sz="2400" b="1">
                        <a:solidFill>
                          <a:srgbClr val="000000"/>
                        </a:solidFill>
                        <a:latin typeface="+mn-lt"/>
                      </a:rPr>
                      <m:t>R</m:t>
                    </m:r>
                    <m:r>
                      <a:rPr lang="en-US" altLang="zh-CN" sz="2400" b="1">
                        <a:solidFill>
                          <a:srgbClr val="000000"/>
                        </a:solidFill>
                        <a:latin typeface="+mn-lt"/>
                      </a:rPr>
                      <m:t>−(</m:t>
                    </m:r>
                    <m:r>
                      <m:rPr>
                        <m:sty m:val="p"/>
                      </m:rPr>
                      <a:rPr lang="en-US" altLang="zh-CN" sz="2400" b="1">
                        <a:solidFill>
                          <a:srgbClr val="000000"/>
                        </a:solidFill>
                        <a:latin typeface="+mn-lt"/>
                      </a:rPr>
                      <m:t>R</m:t>
                    </m:r>
                    <m:r>
                      <a:rPr lang="en-US" altLang="zh-CN" sz="2400" b="1">
                        <a:solidFill>
                          <a:srgbClr val="000000"/>
                        </a:solidFill>
                        <a:latin typeface="+mn-lt"/>
                      </a:rPr>
                      <m:t>−</m:t>
                    </m:r>
                    <m:r>
                      <m:rPr>
                        <m:sty m:val="p"/>
                      </m:rPr>
                      <a:rPr lang="en-US" altLang="zh-CN" sz="2400" b="1">
                        <a:solidFill>
                          <a:srgbClr val="000000"/>
                        </a:solidFill>
                        <a:latin typeface="+mn-lt"/>
                      </a:rPr>
                      <m:t>S</m:t>
                    </m:r>
                    <m:r>
                      <a:rPr lang="en-US" altLang="zh-CN" sz="2400" b="1">
                        <a:solidFill>
                          <a:srgbClr val="000000"/>
                        </a:solidFill>
                        <a:latin typeface="+mn-lt"/>
                      </a:rPr>
                      <m:t>)</m:t>
                    </m:r>
                  </m:oMath>
                </a14:m>
                <a:r>
                  <a:rPr lang="zh-CN" altLang="zh-CN" sz="2400" b="1" dirty="0">
                    <a:solidFill>
                      <a:srgbClr val="000000"/>
                    </a:solidFill>
                    <a:latin typeface="+mn-lt"/>
                  </a:rPr>
                  <a:t>。如图</a:t>
                </a:r>
                <a:r>
                  <a:rPr lang="en-US" altLang="zh-CN" sz="2400" b="1" dirty="0">
                    <a:solidFill>
                      <a:srgbClr val="000000"/>
                    </a:solidFill>
                    <a:latin typeface="+mn-lt"/>
                  </a:rPr>
                  <a:t>2.6</a:t>
                </a:r>
                <a:r>
                  <a:rPr lang="zh-CN" altLang="zh-CN" sz="2400" b="1" dirty="0">
                    <a:solidFill>
                      <a:srgbClr val="000000"/>
                    </a:solidFill>
                    <a:latin typeface="+mn-lt"/>
                  </a:rPr>
                  <a:t>所示。</a:t>
                </a:r>
              </a:p>
            </p:txBody>
          </p:sp>
        </mc:Choice>
        <mc:Fallback>
          <p:sp>
            <p:nvSpPr>
              <p:cNvPr id="15" name="矩形 14"/>
              <p:cNvSpPr>
                <a:spLocks noRot="1" noChangeAspect="1" noMove="1" noResize="1" noEditPoints="1" noAdjustHandles="1" noChangeArrowheads="1" noChangeShapeType="1" noTextEdit="1"/>
              </p:cNvSpPr>
              <p:nvPr/>
            </p:nvSpPr>
            <p:spPr>
              <a:xfrm>
                <a:off x="467544" y="4653136"/>
                <a:ext cx="8352928" cy="1705082"/>
              </a:xfrm>
              <a:prstGeom prst="rect">
                <a:avLst/>
              </a:prstGeom>
              <a:blipFill rotWithShape="1">
                <a:blip r:embed="rId4"/>
                <a:stretch>
                  <a:fillRect l="-1533" t="-4286" b="-67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888260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552" y="1052736"/>
                <a:ext cx="8229600" cy="4933950"/>
              </a:xfrm>
            </p:spPr>
            <p:txBody>
              <a:bodyPr/>
              <a:lstStyle/>
              <a:p>
                <a:r>
                  <a:rPr lang="zh-CN" altLang="zh-CN" sz="2400" dirty="0"/>
                  <a:t>（</a:t>
                </a:r>
                <a:r>
                  <a:rPr lang="en-US" altLang="zh-CN" sz="2400" dirty="0"/>
                  <a:t>4</a:t>
                </a:r>
                <a:r>
                  <a:rPr lang="zh-CN" altLang="zh-CN" sz="2400" dirty="0"/>
                  <a:t>）广义笛卡尔积</a:t>
                </a:r>
                <a:r>
                  <a:rPr lang="en-US" altLang="zh-CN" sz="2400" dirty="0"/>
                  <a:t> </a:t>
                </a:r>
                <a:endParaRPr lang="en-US" altLang="zh-CN" sz="2400" dirty="0" smtClean="0"/>
              </a:p>
              <a:p>
                <a:pPr marL="0" indent="0">
                  <a:buNone/>
                </a:pPr>
                <a:r>
                  <a:rPr lang="en-US" altLang="zh-CN" sz="2400" b="0" dirty="0"/>
                  <a:t> </a:t>
                </a:r>
                <a:r>
                  <a:rPr lang="en-US" altLang="zh-CN" sz="2400" b="0" dirty="0" smtClean="0"/>
                  <a:t>    </a:t>
                </a:r>
                <a:r>
                  <a:rPr lang="zh-CN" altLang="zh-CN" sz="2400" b="0" dirty="0"/>
                  <a:t>两个分别为</a:t>
                </a:r>
                <a:r>
                  <a:rPr lang="en-US" altLang="zh-CN" sz="2400" b="0" dirty="0"/>
                  <a:t>n</a:t>
                </a:r>
                <a:r>
                  <a:rPr lang="zh-CN" altLang="zh-CN" sz="2400" b="0" dirty="0"/>
                  <a:t>目和</a:t>
                </a:r>
                <a:r>
                  <a:rPr lang="en-US" altLang="zh-CN" sz="2400" b="0" dirty="0"/>
                  <a:t>m</a:t>
                </a:r>
                <a:r>
                  <a:rPr lang="zh-CN" altLang="zh-CN" sz="2400" b="0" dirty="0"/>
                  <a:t>目的关系</a:t>
                </a:r>
                <a:r>
                  <a:rPr lang="en-US" altLang="zh-CN" sz="2400" b="0" dirty="0"/>
                  <a:t>R</a:t>
                </a:r>
                <a:r>
                  <a:rPr lang="zh-CN" altLang="zh-CN" sz="2400" b="0" dirty="0"/>
                  <a:t>和</a:t>
                </a:r>
                <a:r>
                  <a:rPr lang="en-US" altLang="zh-CN" sz="2400" b="0" dirty="0"/>
                  <a:t>S</a:t>
                </a:r>
                <a:r>
                  <a:rPr lang="zh-CN" altLang="zh-CN" sz="2400" b="0" dirty="0"/>
                  <a:t>的广义笛卡尔积是一个（</a:t>
                </a:r>
                <a:r>
                  <a:rPr lang="en-US" altLang="zh-CN" sz="2400" b="0" dirty="0" err="1"/>
                  <a:t>n+m</a:t>
                </a:r>
                <a:r>
                  <a:rPr lang="zh-CN" altLang="zh-CN" sz="2400" b="0" dirty="0"/>
                  <a:t>）列的元组的集合。元组的前</a:t>
                </a:r>
                <a:r>
                  <a:rPr lang="en-US" altLang="zh-CN" sz="2400" b="0" dirty="0"/>
                  <a:t>n</a:t>
                </a:r>
                <a:r>
                  <a:rPr lang="zh-CN" altLang="zh-CN" sz="2400" b="0" dirty="0"/>
                  <a:t>列是关系</a:t>
                </a:r>
                <a:r>
                  <a:rPr lang="en-US" altLang="zh-CN" sz="2400" b="0" dirty="0"/>
                  <a:t>R</a:t>
                </a:r>
                <a:r>
                  <a:rPr lang="zh-CN" altLang="zh-CN" sz="2400" b="0" dirty="0"/>
                  <a:t>的一个元组，后</a:t>
                </a:r>
                <a:r>
                  <a:rPr lang="en-US" altLang="zh-CN" sz="2400" b="0" dirty="0"/>
                  <a:t>m</a:t>
                </a:r>
                <a:r>
                  <a:rPr lang="zh-CN" altLang="zh-CN" sz="2400" b="0" dirty="0"/>
                  <a:t>列是关系</a:t>
                </a:r>
                <a:r>
                  <a:rPr lang="en-US" altLang="zh-CN" sz="2400" b="0" dirty="0"/>
                  <a:t>S</a:t>
                </a:r>
                <a:r>
                  <a:rPr lang="zh-CN" altLang="zh-CN" sz="2400" b="0" dirty="0"/>
                  <a:t>的一个元组。若</a:t>
                </a:r>
                <a:r>
                  <a:rPr lang="en-US" altLang="zh-CN" sz="2400" b="0" dirty="0"/>
                  <a:t>R</a:t>
                </a:r>
                <a:r>
                  <a:rPr lang="zh-CN" altLang="zh-CN" sz="2400" b="0" dirty="0"/>
                  <a:t>有</a:t>
                </a:r>
                <a:r>
                  <a:rPr lang="en-US" altLang="zh-CN" sz="2400" b="0" dirty="0"/>
                  <a:t>k</a:t>
                </a:r>
                <a:r>
                  <a:rPr lang="en-US" altLang="zh-CN" sz="2400" b="0" baseline="-25000" dirty="0"/>
                  <a:t>1</a:t>
                </a:r>
                <a:r>
                  <a:rPr lang="zh-CN" altLang="zh-CN" sz="2400" b="0" dirty="0"/>
                  <a:t>个元组，</a:t>
                </a:r>
                <a:r>
                  <a:rPr lang="en-US" altLang="zh-CN" sz="2400" b="0" dirty="0"/>
                  <a:t>S</a:t>
                </a:r>
                <a:r>
                  <a:rPr lang="zh-CN" altLang="zh-CN" sz="2400" b="0" dirty="0"/>
                  <a:t>有</a:t>
                </a:r>
                <a:r>
                  <a:rPr lang="en-US" altLang="zh-CN" sz="2400" b="0" dirty="0"/>
                  <a:t>k</a:t>
                </a:r>
                <a:r>
                  <a:rPr lang="en-US" altLang="zh-CN" sz="2400" b="0" baseline="-25000" dirty="0"/>
                  <a:t>2</a:t>
                </a:r>
                <a:r>
                  <a:rPr lang="zh-CN" altLang="zh-CN" sz="2400" b="0" dirty="0"/>
                  <a:t>个元组，则关系</a:t>
                </a:r>
                <a:r>
                  <a:rPr lang="en-US" altLang="zh-CN" sz="2400" b="0" dirty="0"/>
                  <a:t>R</a:t>
                </a:r>
                <a:r>
                  <a:rPr lang="zh-CN" altLang="zh-CN" sz="2400" b="0" dirty="0"/>
                  <a:t>和关系</a:t>
                </a:r>
                <a:r>
                  <a:rPr lang="en-US" altLang="zh-CN" sz="2400" b="0" dirty="0"/>
                  <a:t>S</a:t>
                </a:r>
                <a:r>
                  <a:rPr lang="zh-CN" altLang="zh-CN" sz="2400" b="0" dirty="0"/>
                  <a:t>的广义笛卡尔积有</a:t>
                </a:r>
                <a14:m>
                  <m:oMath xmlns:m="http://schemas.openxmlformats.org/officeDocument/2006/math">
                    <m:sSub>
                      <m:sSubPr>
                        <m:ctrlPr>
                          <a:rPr lang="zh-CN" altLang="zh-CN" sz="2400" b="0" i="1"/>
                        </m:ctrlPr>
                      </m:sSubPr>
                      <m:e>
                        <m:r>
                          <m:rPr>
                            <m:sty m:val="p"/>
                          </m:rPr>
                          <a:rPr lang="en-US" altLang="zh-CN" sz="2400" b="0"/>
                          <m:t>k</m:t>
                        </m:r>
                      </m:e>
                      <m:sub>
                        <m:r>
                          <a:rPr lang="en-US" altLang="zh-CN" sz="2400" b="0"/>
                          <m:t>1</m:t>
                        </m:r>
                      </m:sub>
                    </m:sSub>
                    <m:r>
                      <a:rPr lang="en-US" altLang="zh-CN" sz="2400" b="0"/>
                      <m:t>×</m:t>
                    </m:r>
                    <m:sSub>
                      <m:sSubPr>
                        <m:ctrlPr>
                          <a:rPr lang="zh-CN" altLang="zh-CN" sz="2400" b="0" i="1"/>
                        </m:ctrlPr>
                      </m:sSubPr>
                      <m:e>
                        <m:r>
                          <m:rPr>
                            <m:sty m:val="p"/>
                          </m:rPr>
                          <a:rPr lang="en-US" altLang="zh-CN" sz="2400" b="0"/>
                          <m:t>k</m:t>
                        </m:r>
                      </m:e>
                      <m:sub>
                        <m:r>
                          <a:rPr lang="en-US" altLang="zh-CN" sz="2400" b="0"/>
                          <m:t>2</m:t>
                        </m:r>
                      </m:sub>
                    </m:sSub>
                  </m:oMath>
                </a14:m>
                <a:r>
                  <a:rPr lang="zh-CN" altLang="zh-CN" sz="2400" b="0" dirty="0"/>
                  <a:t>个元组。记作：</a:t>
                </a:r>
                <a:r>
                  <a:rPr lang="en-US" altLang="zh-CN" sz="2400" b="0" dirty="0"/>
                  <a:t>R</a:t>
                </a:r>
                <a:r>
                  <a:rPr lang="zh-CN" altLang="zh-CN" sz="2400" b="0" dirty="0"/>
                  <a:t>×</a:t>
                </a:r>
                <a:r>
                  <a:rPr lang="en-US" altLang="zh-CN" sz="2400" b="0" dirty="0"/>
                  <a:t>S={</a:t>
                </a:r>
                <a:r>
                  <a:rPr lang="en-US" altLang="zh-CN" sz="2400" b="0" dirty="0" err="1"/>
                  <a:t>t</a:t>
                </a:r>
                <a:r>
                  <a:rPr lang="en-US" altLang="zh-CN" sz="2400" b="0" baseline="-25000" dirty="0" err="1"/>
                  <a:t>r</a:t>
                </a:r>
                <a:r>
                  <a:rPr lang="en-US" altLang="zh-CN" sz="2400" b="0" dirty="0"/>
                  <a:t> </a:t>
                </a:r>
                <a:r>
                  <a:rPr lang="en-US" altLang="zh-CN" sz="2400" b="0" dirty="0" err="1"/>
                  <a:t>t</a:t>
                </a:r>
                <a:r>
                  <a:rPr lang="en-US" altLang="zh-CN" sz="2400" b="0" baseline="-25000" dirty="0" err="1"/>
                  <a:t>s</a:t>
                </a:r>
                <a:r>
                  <a:rPr lang="en-US" altLang="zh-CN" sz="2400" b="0" dirty="0"/>
                  <a:t> |</a:t>
                </a:r>
                <a:r>
                  <a:rPr lang="en-US" altLang="zh-CN" sz="2400" b="0" dirty="0" err="1"/>
                  <a:t>t</a:t>
                </a:r>
                <a:r>
                  <a:rPr lang="en-US" altLang="zh-CN" sz="2400" b="0" baseline="-25000" dirty="0" err="1"/>
                  <a:t>r</a:t>
                </a:r>
                <a:r>
                  <a:rPr lang="en-US" altLang="zh-CN" sz="2400" b="0" baseline="-25000" dirty="0"/>
                  <a:t> </a:t>
                </a:r>
                <a:r>
                  <a:rPr lang="en-US" altLang="zh-CN" sz="2400" b="0" dirty="0">
                    <a:sym typeface="Symbol"/>
                  </a:rPr>
                  <a:t></a:t>
                </a:r>
                <a:r>
                  <a:rPr lang="en-US" altLang="zh-CN" sz="2400" b="0" dirty="0"/>
                  <a:t>R</a:t>
                </a:r>
                <a:r>
                  <a:rPr lang="zh-CN" altLang="zh-CN" sz="2400" b="0" dirty="0"/>
                  <a:t>∧</a:t>
                </a:r>
                <a:r>
                  <a:rPr lang="en-US" altLang="zh-CN" sz="2400" b="0" dirty="0" err="1"/>
                  <a:t>t</a:t>
                </a:r>
                <a:r>
                  <a:rPr lang="en-US" altLang="zh-CN" sz="2400" b="0" baseline="-25000" dirty="0" err="1"/>
                  <a:t>s</a:t>
                </a:r>
                <a:r>
                  <a:rPr lang="en-US" altLang="zh-CN" sz="2400" b="0" dirty="0" err="1">
                    <a:sym typeface="Symbol"/>
                  </a:rPr>
                  <a:t></a:t>
                </a:r>
                <a:r>
                  <a:rPr lang="en-US" altLang="zh-CN" sz="2400" b="0" dirty="0" err="1"/>
                  <a:t>S</a:t>
                </a:r>
                <a:r>
                  <a:rPr lang="en-US" altLang="zh-CN" sz="2400" b="0" dirty="0"/>
                  <a:t> }</a:t>
                </a:r>
                <a:r>
                  <a:rPr lang="zh-CN" altLang="zh-CN" sz="2400" b="0" dirty="0"/>
                  <a:t>。如图</a:t>
                </a:r>
                <a:r>
                  <a:rPr lang="en-US" altLang="zh-CN" sz="2400" b="0" dirty="0"/>
                  <a:t>2.7</a:t>
                </a:r>
                <a:r>
                  <a:rPr lang="zh-CN" altLang="zh-CN" sz="2400" b="0" dirty="0"/>
                  <a:t>所示</a:t>
                </a:r>
                <a:r>
                  <a:rPr lang="zh-CN" altLang="zh-CN" sz="2400" b="0" dirty="0" smtClean="0"/>
                  <a:t>。</a:t>
                </a:r>
                <a:endParaRPr lang="en-US" altLang="zh-CN" sz="2400" b="0" dirty="0" smtClean="0"/>
              </a:p>
              <a:p>
                <a:pPr marL="0" indent="0">
                  <a:buNone/>
                </a:pPr>
                <a:endParaRPr lang="zh-CN" altLang="zh-CN" sz="2400" b="0"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39552" y="1052736"/>
                <a:ext cx="8229600" cy="4933950"/>
              </a:xfrm>
              <a:blipFill rotWithShape="1">
                <a:blip r:embed="rId2"/>
                <a:stretch>
                  <a:fillRect l="-1185" t="-1236" r="-4815"/>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622" y="3429000"/>
            <a:ext cx="7751841" cy="321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14296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lvl="0"/>
                <a:r>
                  <a:rPr lang="en-US" altLang="zh-CN" sz="2400" dirty="0" smtClean="0"/>
                  <a:t>2.</a:t>
                </a:r>
                <a:r>
                  <a:rPr lang="zh-CN" altLang="zh-CN" sz="2400" dirty="0" smtClean="0"/>
                  <a:t>专门</a:t>
                </a:r>
                <a:r>
                  <a:rPr lang="zh-CN" altLang="zh-CN" sz="2400" dirty="0"/>
                  <a:t>的关系运算</a:t>
                </a:r>
              </a:p>
              <a:p>
                <a:pPr marL="0" indent="0">
                  <a:buNone/>
                </a:pPr>
                <a:r>
                  <a:rPr lang="en-US" altLang="zh-CN" sz="2400" dirty="0" smtClean="0"/>
                  <a:t>    </a:t>
                </a:r>
                <a:r>
                  <a:rPr lang="zh-CN" altLang="zh-CN" sz="2400" dirty="0" smtClean="0"/>
                  <a:t>由于</a:t>
                </a:r>
                <a:r>
                  <a:rPr lang="zh-CN" altLang="zh-CN" sz="2400" dirty="0"/>
                  <a:t>传统的集合运算，只是从行的角度进行，但是要灵活地实现关系数据库的多样的查询操作，还是需要引入专门的关系运算。</a:t>
                </a:r>
              </a:p>
              <a:p>
                <a:r>
                  <a:rPr lang="zh-CN" altLang="zh-CN" sz="2400" dirty="0"/>
                  <a:t>（</a:t>
                </a:r>
                <a:r>
                  <a:rPr lang="en-US" altLang="zh-CN" sz="2400" dirty="0"/>
                  <a:t>1</a:t>
                </a:r>
                <a:r>
                  <a:rPr lang="zh-CN" altLang="zh-CN" sz="2400" dirty="0"/>
                  <a:t>）选择（</a:t>
                </a:r>
                <a:r>
                  <a:rPr lang="en-US" altLang="zh-CN" sz="2400" dirty="0"/>
                  <a:t>selection</a:t>
                </a:r>
                <a:r>
                  <a:rPr lang="zh-CN" altLang="zh-CN" sz="2400" dirty="0"/>
                  <a:t>）</a:t>
                </a:r>
                <a:r>
                  <a:rPr lang="en-US" altLang="zh-CN" sz="2400" dirty="0"/>
                  <a:t>  </a:t>
                </a:r>
                <a:endParaRPr lang="en-US" altLang="zh-CN" sz="2400" dirty="0" smtClean="0"/>
              </a:p>
              <a:p>
                <a:pPr marL="0" indent="0">
                  <a:buNone/>
                </a:pPr>
                <a:r>
                  <a:rPr lang="en-US" altLang="zh-CN" sz="2400" dirty="0"/>
                  <a:t> </a:t>
                </a:r>
                <a:r>
                  <a:rPr lang="en-US" altLang="zh-CN" sz="2400" dirty="0" smtClean="0"/>
                  <a:t>   </a:t>
                </a:r>
                <a:r>
                  <a:rPr lang="zh-CN" altLang="zh-CN" sz="2400" dirty="0" smtClean="0"/>
                  <a:t>选择</a:t>
                </a:r>
                <a:r>
                  <a:rPr lang="zh-CN" altLang="zh-CN" sz="2400" dirty="0"/>
                  <a:t>操作是根据某些条件对关系进行水平分割，即在关系</a:t>
                </a:r>
                <a:r>
                  <a:rPr lang="en-US" altLang="zh-CN" sz="2400" dirty="0"/>
                  <a:t>R</a:t>
                </a:r>
                <a:r>
                  <a:rPr lang="zh-CN" altLang="zh-CN" sz="2400" dirty="0"/>
                  <a:t>中选取符合条件的元组。记作：</a:t>
                </a:r>
                <a14:m>
                  <m:oMath xmlns:m="http://schemas.openxmlformats.org/officeDocument/2006/math">
                    <m:sSub>
                      <m:sSubPr>
                        <m:ctrlPr>
                          <a:rPr lang="zh-CN" altLang="zh-CN" sz="2400" i="1"/>
                        </m:ctrlPr>
                      </m:sSubPr>
                      <m:e>
                        <m:r>
                          <m:rPr>
                            <m:sty m:val="p"/>
                          </m:rPr>
                          <a:rPr lang="en-US" altLang="zh-CN" sz="2400"/>
                          <m:t>σ</m:t>
                        </m:r>
                      </m:e>
                      <m:sub>
                        <m:r>
                          <m:rPr>
                            <m:sty m:val="p"/>
                          </m:rPr>
                          <a:rPr lang="en-US" altLang="zh-CN" sz="2400"/>
                          <m:t>F</m:t>
                        </m:r>
                      </m:sub>
                    </m:sSub>
                    <m:d>
                      <m:dPr>
                        <m:begChr m:val="（"/>
                        <m:endChr m:val="）"/>
                        <m:ctrlPr>
                          <a:rPr lang="zh-CN" altLang="zh-CN" sz="2400" i="1"/>
                        </m:ctrlPr>
                      </m:dPr>
                      <m:e>
                        <m:r>
                          <m:rPr>
                            <m:sty m:val="p"/>
                          </m:rPr>
                          <a:rPr lang="en-US" altLang="zh-CN" sz="2400"/>
                          <m:t>R</m:t>
                        </m:r>
                      </m:e>
                    </m:d>
                    <m:r>
                      <a:rPr lang="en-US" altLang="zh-CN" sz="2400"/>
                      <m:t>={</m:t>
                    </m:r>
                    <m:r>
                      <m:rPr>
                        <m:sty m:val="p"/>
                      </m:rPr>
                      <a:rPr lang="en-US" altLang="zh-CN" sz="2400"/>
                      <m:t>t</m:t>
                    </m:r>
                    <m:r>
                      <a:rPr lang="en-US" altLang="zh-CN" sz="2400"/>
                      <m:t>|</m:t>
                    </m:r>
                    <m:r>
                      <m:rPr>
                        <m:sty m:val="p"/>
                      </m:rPr>
                      <a:rPr lang="en-US" altLang="zh-CN" sz="2400"/>
                      <m:t>t</m:t>
                    </m:r>
                    <m:r>
                      <a:rPr lang="en-US" altLang="zh-CN" sz="2400"/>
                      <m:t>∈</m:t>
                    </m:r>
                    <m:r>
                      <m:rPr>
                        <m:sty m:val="p"/>
                      </m:rPr>
                      <a:rPr lang="en-US" altLang="zh-CN" sz="2400"/>
                      <m:t>R</m:t>
                    </m:r>
                    <m:r>
                      <a:rPr lang="en-US" altLang="zh-CN" sz="2400"/>
                      <m:t>∧</m:t>
                    </m:r>
                    <m:r>
                      <m:rPr>
                        <m:sty m:val="p"/>
                      </m:rPr>
                      <a:rPr lang="en-US" altLang="zh-CN" sz="2400"/>
                      <m:t>F</m:t>
                    </m:r>
                    <m:d>
                      <m:dPr>
                        <m:ctrlPr>
                          <a:rPr lang="zh-CN" altLang="zh-CN" sz="2400" i="1"/>
                        </m:ctrlPr>
                      </m:dPr>
                      <m:e>
                        <m:r>
                          <m:rPr>
                            <m:sty m:val="p"/>
                          </m:rPr>
                          <a:rPr lang="en-US" altLang="zh-CN" sz="2400"/>
                          <m:t>t</m:t>
                        </m:r>
                      </m:e>
                    </m:d>
                    <m:sSup>
                      <m:sSupPr>
                        <m:ctrlPr>
                          <a:rPr lang="zh-CN" altLang="zh-CN" sz="2400" i="1"/>
                        </m:ctrlPr>
                      </m:sSupPr>
                      <m:e>
                        <m:r>
                          <a:rPr lang="en-US" altLang="zh-CN" sz="2400"/>
                          <m:t>=</m:t>
                        </m:r>
                      </m:e>
                      <m:sup>
                        <m:r>
                          <a:rPr lang="en-US" altLang="zh-CN" sz="2400" i="1"/>
                          <m:t>′</m:t>
                        </m:r>
                      </m:sup>
                    </m:sSup>
                    <m:r>
                      <a:rPr lang="zh-CN" altLang="zh-CN" sz="2400"/>
                      <m:t>真</m:t>
                    </m:r>
                    <m:r>
                      <a:rPr lang="en-US" altLang="zh-CN" sz="2400" i="1"/>
                      <m:t>′</m:t>
                    </m:r>
                    <m:r>
                      <a:rPr lang="en-US" altLang="zh-CN" sz="2400"/>
                      <m:t>}</m:t>
                    </m:r>
                  </m:oMath>
                </a14:m>
                <a:r>
                  <a:rPr lang="zh-CN" altLang="zh-CN" sz="2400" dirty="0"/>
                  <a:t>，其中</a:t>
                </a:r>
                <a:r>
                  <a:rPr lang="en-US" altLang="zh-CN" sz="2400" dirty="0"/>
                  <a:t>F</a:t>
                </a:r>
                <a:r>
                  <a:rPr lang="zh-CN" altLang="zh-CN" sz="2400" dirty="0"/>
                  <a:t>表示选择条件，它是一个逻辑表达式，取逻辑值“真”或“假”。其中逻辑运算表达式</a:t>
                </a:r>
                <a:r>
                  <a:rPr lang="en-US" altLang="zh-CN" sz="2400" dirty="0"/>
                  <a:t>F</a:t>
                </a:r>
                <a:r>
                  <a:rPr lang="zh-CN" altLang="zh-CN" sz="2400" dirty="0"/>
                  <a:t>由逻辑运算符</a:t>
                </a:r>
                <a14:m>
                  <m:oMath xmlns:m="http://schemas.openxmlformats.org/officeDocument/2006/math">
                    <m:r>
                      <a:rPr lang="en-US" altLang="zh-CN" sz="2400"/>
                      <m:t>⋁</m:t>
                    </m:r>
                    <m:r>
                      <a:rPr lang="zh-CN" altLang="zh-CN" sz="2400"/>
                      <m:t>，</m:t>
                    </m:r>
                    <m:r>
                      <a:rPr lang="en-US" altLang="zh-CN" sz="2400"/>
                      <m:t>⋀</m:t>
                    </m:r>
                  </m:oMath>
                </a14:m>
                <a:r>
                  <a:rPr lang="zh-CN" altLang="zh-CN" sz="2400" dirty="0"/>
                  <a:t>，￢连接各算术表达式组成。算术表达式的基本形式为：</a:t>
                </a:r>
                <a14:m>
                  <m:oMath xmlns:m="http://schemas.openxmlformats.org/officeDocument/2006/math">
                    <m:sSub>
                      <m:sSubPr>
                        <m:ctrlPr>
                          <a:rPr lang="zh-CN" altLang="zh-CN" sz="2400" i="1"/>
                        </m:ctrlPr>
                      </m:sSubPr>
                      <m:e>
                        <m:r>
                          <m:rPr>
                            <m:sty m:val="p"/>
                          </m:rPr>
                          <a:rPr lang="en-US" altLang="zh-CN" sz="2400"/>
                          <m:t>X</m:t>
                        </m:r>
                      </m:e>
                      <m:sub>
                        <m:r>
                          <a:rPr lang="en-US" altLang="zh-CN" sz="2400"/>
                          <m:t>1</m:t>
                        </m:r>
                      </m:sub>
                    </m:sSub>
                    <m:sSub>
                      <m:sSubPr>
                        <m:ctrlPr>
                          <a:rPr lang="zh-CN" altLang="zh-CN" sz="2400" i="1"/>
                        </m:ctrlPr>
                      </m:sSubPr>
                      <m:e>
                        <m:r>
                          <m:rPr>
                            <m:sty m:val="p"/>
                          </m:rPr>
                          <a:rPr lang="en-US" altLang="zh-CN" sz="2400"/>
                          <m:t>θY</m:t>
                        </m:r>
                      </m:e>
                      <m:sub>
                        <m:r>
                          <a:rPr lang="en-US" altLang="zh-CN" sz="2400"/>
                          <m:t>1</m:t>
                        </m:r>
                      </m:sub>
                    </m:sSub>
                  </m:oMath>
                </a14:m>
                <a:r>
                  <a:rPr lang="zh-CN" altLang="zh-CN" sz="2400" dirty="0"/>
                  <a:t>，其中</a:t>
                </a:r>
                <a14:m>
                  <m:oMath xmlns:m="http://schemas.openxmlformats.org/officeDocument/2006/math">
                    <m:r>
                      <m:rPr>
                        <m:sty m:val="p"/>
                      </m:rPr>
                      <a:rPr lang="en-US" altLang="zh-CN" sz="2400"/>
                      <m:t>θ</m:t>
                    </m:r>
                  </m:oMath>
                </a14:m>
                <a:r>
                  <a:rPr lang="zh-CN" altLang="zh-CN" sz="2400" dirty="0"/>
                  <a:t>表示比较运算符，它可以是</a:t>
                </a:r>
                <a:r>
                  <a:rPr lang="en-US" altLang="zh-CN" sz="2400" dirty="0"/>
                  <a:t>&gt;</a:t>
                </a:r>
                <a:r>
                  <a:rPr lang="zh-CN" altLang="zh-CN" sz="2400" dirty="0"/>
                  <a:t>，</a:t>
                </a:r>
                <a14:m>
                  <m:oMath xmlns:m="http://schemas.openxmlformats.org/officeDocument/2006/math">
                    <m:r>
                      <a:rPr lang="en-US" altLang="zh-CN" sz="2400"/>
                      <m:t>≥</m:t>
                    </m:r>
                    <m:r>
                      <a:rPr lang="zh-CN" altLang="zh-CN" sz="2400"/>
                      <m:t>，</m:t>
                    </m:r>
                    <m:r>
                      <a:rPr lang="en-US" altLang="zh-CN" sz="2400"/>
                      <m:t>&lt;</m:t>
                    </m:r>
                    <m:r>
                      <a:rPr lang="zh-CN" altLang="zh-CN" sz="2400"/>
                      <m:t>，</m:t>
                    </m:r>
                    <m:r>
                      <a:rPr lang="en-US" altLang="zh-CN" sz="2400"/>
                      <m:t>≤</m:t>
                    </m:r>
                    <m:r>
                      <a:rPr lang="zh-CN" altLang="zh-CN" sz="2400"/>
                      <m:t>，</m:t>
                    </m:r>
                    <m:r>
                      <a:rPr lang="en-US" altLang="zh-CN" sz="2400"/>
                      <m:t>=</m:t>
                    </m:r>
                    <m:r>
                      <a:rPr lang="zh-CN" altLang="zh-CN" sz="2400"/>
                      <m:t>或</m:t>
                    </m:r>
                    <m:r>
                      <a:rPr lang="en-US" altLang="zh-CN" sz="2400"/>
                      <m:t>≠</m:t>
                    </m:r>
                  </m:oMath>
                </a14:m>
                <a:r>
                  <a:rPr lang="zh-CN" altLang="zh-CN" sz="2400" dirty="0"/>
                  <a:t>。</a:t>
                </a:r>
                <a14:m>
                  <m:oMath xmlns:m="http://schemas.openxmlformats.org/officeDocument/2006/math">
                    <m:sSub>
                      <m:sSubPr>
                        <m:ctrlPr>
                          <a:rPr lang="zh-CN" altLang="zh-CN" sz="2400" i="1"/>
                        </m:ctrlPr>
                      </m:sSubPr>
                      <m:e>
                        <m:r>
                          <m:rPr>
                            <m:sty m:val="p"/>
                          </m:rPr>
                          <a:rPr lang="en-US" altLang="zh-CN" sz="2400"/>
                          <m:t>X</m:t>
                        </m:r>
                      </m:e>
                      <m:sub>
                        <m:r>
                          <a:rPr lang="en-US" altLang="zh-CN" sz="2400"/>
                          <m:t>1</m:t>
                        </m:r>
                      </m:sub>
                    </m:sSub>
                  </m:oMath>
                </a14:m>
                <a:r>
                  <a:rPr lang="zh-CN" altLang="zh-CN" sz="2400" dirty="0"/>
                  <a:t>，</a:t>
                </a:r>
                <a14:m>
                  <m:oMath xmlns:m="http://schemas.openxmlformats.org/officeDocument/2006/math">
                    <m:sSub>
                      <m:sSubPr>
                        <m:ctrlPr>
                          <a:rPr lang="zh-CN" altLang="zh-CN" sz="2400" i="1"/>
                        </m:ctrlPr>
                      </m:sSubPr>
                      <m:e>
                        <m:r>
                          <m:rPr>
                            <m:sty m:val="p"/>
                          </m:rPr>
                          <a:rPr lang="en-US" altLang="zh-CN" sz="2400"/>
                          <m:t>Y</m:t>
                        </m:r>
                      </m:e>
                      <m:sub>
                        <m:r>
                          <a:rPr lang="en-US" altLang="zh-CN" sz="2400"/>
                          <m:t>1</m:t>
                        </m:r>
                      </m:sub>
                    </m:sSub>
                  </m:oMath>
                </a14:m>
                <a:r>
                  <a:rPr lang="zh-CN" altLang="zh-CN" sz="2400" dirty="0"/>
                  <a:t>等是属性名，或为常量，或为简单函数；属性名也可以用它的序号来代替。</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111" t="-1236" r="-370" b="-581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480794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229600" cy="4933950"/>
          </a:xfrm>
        </p:spPr>
        <p:txBody>
          <a:bodyPr/>
          <a:lstStyle/>
          <a:p>
            <a:r>
              <a:rPr lang="zh-CN" altLang="zh-CN" sz="2400" dirty="0"/>
              <a:t>设有一个学生—课程数据库，包括学生关系</a:t>
            </a:r>
            <a:r>
              <a:rPr lang="en-US" altLang="zh-CN" sz="2400" dirty="0"/>
              <a:t>S</a:t>
            </a:r>
            <a:r>
              <a:rPr lang="zh-CN" altLang="zh-CN" sz="2400" dirty="0"/>
              <a:t>，课程关系</a:t>
            </a:r>
            <a:r>
              <a:rPr lang="en-US" altLang="zh-CN" sz="2400" dirty="0"/>
              <a:t>C</a:t>
            </a:r>
            <a:r>
              <a:rPr lang="zh-CN" altLang="zh-CN" sz="2400" dirty="0"/>
              <a:t>和选修关系</a:t>
            </a:r>
            <a:r>
              <a:rPr lang="en-US" altLang="zh-CN" sz="2400" dirty="0"/>
              <a:t>SC</a:t>
            </a:r>
            <a:r>
              <a:rPr lang="zh-CN" altLang="zh-CN" sz="2400" dirty="0"/>
              <a:t>，如图</a:t>
            </a:r>
            <a:r>
              <a:rPr lang="en-US" altLang="zh-CN" sz="2400" dirty="0"/>
              <a:t>2.8</a:t>
            </a:r>
            <a:r>
              <a:rPr lang="zh-CN" altLang="zh-CN" sz="2400"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2465687651"/>
              </p:ext>
            </p:extLst>
          </p:nvPr>
        </p:nvGraphicFramePr>
        <p:xfrm>
          <a:off x="683568" y="2060848"/>
          <a:ext cx="3759200" cy="1221740"/>
        </p:xfrm>
        <a:graphic>
          <a:graphicData uri="http://schemas.openxmlformats.org/drawingml/2006/table">
            <a:tbl>
              <a:tblPr firstRow="1" firstCol="1" bandRow="1">
                <a:tableStyleId>{5C22544A-7EE6-4342-B048-85BDC9FD1C3A}</a:tableStyleId>
              </a:tblPr>
              <a:tblGrid>
                <a:gridCol w="636905"/>
                <a:gridCol w="636905"/>
                <a:gridCol w="636905"/>
                <a:gridCol w="581660"/>
                <a:gridCol w="1266825"/>
              </a:tblGrid>
              <a:tr h="168910">
                <a:tc>
                  <a:txBody>
                    <a:bodyPr/>
                    <a:lstStyle/>
                    <a:p>
                      <a:pPr algn="just">
                        <a:spcAft>
                          <a:spcPts val="0"/>
                        </a:spcAft>
                      </a:pPr>
                      <a:r>
                        <a:rPr lang="en-US" sz="1200" kern="100">
                          <a:effectLst/>
                        </a:rPr>
                        <a:t>sno</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sname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sex</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age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specialty</a:t>
                      </a:r>
                      <a:endParaRPr lang="zh-CN" sz="1050" kern="100">
                        <a:effectLst/>
                        <a:latin typeface="Calibri"/>
                        <a:ea typeface="宋体"/>
                        <a:cs typeface="Times New Roman"/>
                      </a:endParaRPr>
                    </a:p>
                  </a:txBody>
                  <a:tcPr marL="68580" marR="68580" marT="0" marB="0"/>
                </a:tc>
              </a:tr>
              <a:tr h="168910">
                <a:tc>
                  <a:txBody>
                    <a:bodyPr/>
                    <a:lstStyle/>
                    <a:p>
                      <a:pPr algn="just">
                        <a:spcAft>
                          <a:spcPts val="0"/>
                        </a:spcAft>
                      </a:pPr>
                      <a:r>
                        <a:rPr lang="en-US" sz="1050" kern="100">
                          <a:effectLst/>
                        </a:rPr>
                        <a:t>1001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陈红</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女</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20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软件工程</a:t>
                      </a:r>
                      <a:endParaRPr lang="zh-CN" sz="1050" kern="100">
                        <a:effectLst/>
                        <a:latin typeface="Calibri"/>
                        <a:ea typeface="宋体"/>
                        <a:cs typeface="Times New Roman"/>
                      </a:endParaRPr>
                    </a:p>
                  </a:txBody>
                  <a:tcPr marL="68580" marR="68580" marT="0" marB="0"/>
                </a:tc>
              </a:tr>
              <a:tr h="168910">
                <a:tc>
                  <a:txBody>
                    <a:bodyPr/>
                    <a:lstStyle/>
                    <a:p>
                      <a:pPr algn="just">
                        <a:spcAft>
                          <a:spcPts val="0"/>
                        </a:spcAft>
                      </a:pPr>
                      <a:r>
                        <a:rPr lang="en-US" sz="1050" kern="100">
                          <a:effectLst/>
                        </a:rPr>
                        <a:t>1002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张三</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电子信息工程</a:t>
                      </a:r>
                      <a:endParaRPr lang="zh-CN" sz="1050" kern="100">
                        <a:effectLst/>
                        <a:latin typeface="Calibri"/>
                        <a:ea typeface="宋体"/>
                        <a:cs typeface="Times New Roman"/>
                      </a:endParaRPr>
                    </a:p>
                  </a:txBody>
                  <a:tcPr marL="68580" marR="68580" marT="0" marB="0"/>
                </a:tc>
              </a:tr>
              <a:tr h="168910">
                <a:tc>
                  <a:txBody>
                    <a:bodyPr/>
                    <a:lstStyle/>
                    <a:p>
                      <a:pPr algn="just">
                        <a:spcAft>
                          <a:spcPts val="0"/>
                        </a:spcAft>
                      </a:pPr>
                      <a:r>
                        <a:rPr lang="en-US" sz="1050" kern="100">
                          <a:effectLst/>
                        </a:rPr>
                        <a:t>1003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陈小春</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地理信息工程</a:t>
                      </a:r>
                      <a:endParaRPr lang="zh-CN" sz="1050" kern="100">
                        <a:effectLst/>
                        <a:latin typeface="Calibri"/>
                        <a:ea typeface="宋体"/>
                        <a:cs typeface="Times New Roman"/>
                      </a:endParaRPr>
                    </a:p>
                  </a:txBody>
                  <a:tcPr marL="68580" marR="68580" marT="0" marB="0"/>
                </a:tc>
              </a:tr>
              <a:tr h="174625">
                <a:tc>
                  <a:txBody>
                    <a:bodyPr/>
                    <a:lstStyle/>
                    <a:p>
                      <a:pPr algn="just">
                        <a:spcAft>
                          <a:spcPts val="0"/>
                        </a:spcAft>
                      </a:pPr>
                      <a:r>
                        <a:rPr lang="en-US" sz="1050" kern="100">
                          <a:effectLst/>
                        </a:rPr>
                        <a:t>1004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张小林</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机电一体化</a:t>
                      </a:r>
                      <a:endParaRPr lang="zh-CN" sz="1050" kern="100">
                        <a:effectLst/>
                        <a:latin typeface="Calibri"/>
                        <a:ea typeface="宋体"/>
                        <a:cs typeface="Times New Roman"/>
                      </a:endParaRPr>
                    </a:p>
                  </a:txBody>
                  <a:tcPr marL="68580" marR="68580" marT="0" marB="0"/>
                </a:tc>
              </a:tr>
              <a:tr h="174625">
                <a:tc>
                  <a:txBody>
                    <a:bodyPr/>
                    <a:lstStyle/>
                    <a:p>
                      <a:pPr algn="just">
                        <a:spcAft>
                          <a:spcPts val="0"/>
                        </a:spcAft>
                      </a:pPr>
                      <a:r>
                        <a:rPr lang="en-US" sz="1050" kern="100">
                          <a:effectLst/>
                        </a:rPr>
                        <a:t>1005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刘帅</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电子信息工程</a:t>
                      </a:r>
                      <a:endParaRPr lang="zh-CN" sz="1050" kern="100" dirty="0">
                        <a:effectLst/>
                        <a:latin typeface="Calibri"/>
                        <a:ea typeface="宋体"/>
                        <a:cs typeface="Times New Roman"/>
                      </a:endParaRPr>
                    </a:p>
                  </a:txBody>
                  <a:tcPr marL="68580" marR="68580" marT="0" marB="0"/>
                </a:tc>
              </a:tr>
            </a:tbl>
          </a:graphicData>
        </a:graphic>
      </p:graphicFrame>
      <p:sp>
        <p:nvSpPr>
          <p:cNvPr id="6" name="矩形 5"/>
          <p:cNvSpPr/>
          <p:nvPr/>
        </p:nvSpPr>
        <p:spPr>
          <a:xfrm>
            <a:off x="1547664" y="3356992"/>
            <a:ext cx="1620957" cy="369332"/>
          </a:xfrm>
          <a:prstGeom prst="rect">
            <a:avLst/>
          </a:prstGeom>
        </p:spPr>
        <p:txBody>
          <a:bodyPr wrap="none">
            <a:spAutoFit/>
          </a:bodyPr>
          <a:lstStyle/>
          <a:p>
            <a:r>
              <a:rPr lang="zh-CN" altLang="zh-CN" dirty="0"/>
              <a:t>（</a:t>
            </a:r>
            <a:r>
              <a:rPr lang="en-US" altLang="zh-CN" dirty="0"/>
              <a:t>a</a:t>
            </a:r>
            <a:r>
              <a:rPr lang="zh-CN" altLang="zh-CN" dirty="0"/>
              <a:t>）学生表</a:t>
            </a:r>
            <a:r>
              <a:rPr lang="en-US" altLang="zh-CN" dirty="0"/>
              <a:t>S</a:t>
            </a:r>
            <a:endParaRPr lang="zh-CN" altLang="zh-CN" dirty="0"/>
          </a:p>
        </p:txBody>
      </p:sp>
      <p:graphicFrame>
        <p:nvGraphicFramePr>
          <p:cNvPr id="7" name="表格 6"/>
          <p:cNvGraphicFramePr>
            <a:graphicFrameLocks noGrp="1"/>
          </p:cNvGraphicFramePr>
          <p:nvPr>
            <p:extLst>
              <p:ext uri="{D42A27DB-BD31-4B8C-83A1-F6EECF244321}">
                <p14:modId xmlns:p14="http://schemas.microsoft.com/office/powerpoint/2010/main" val="1567111883"/>
              </p:ext>
            </p:extLst>
          </p:nvPr>
        </p:nvGraphicFramePr>
        <p:xfrm>
          <a:off x="5076056" y="2041153"/>
          <a:ext cx="3521075" cy="1500505"/>
        </p:xfrm>
        <a:graphic>
          <a:graphicData uri="http://schemas.openxmlformats.org/drawingml/2006/table">
            <a:tbl>
              <a:tblPr firstRow="1" firstCol="1" bandRow="1">
                <a:tableStyleId>{5C22544A-7EE6-4342-B048-85BDC9FD1C3A}</a:tableStyleId>
              </a:tblPr>
              <a:tblGrid>
                <a:gridCol w="614680"/>
                <a:gridCol w="1816735"/>
                <a:gridCol w="544830"/>
                <a:gridCol w="544830"/>
              </a:tblGrid>
              <a:tr h="158750">
                <a:tc>
                  <a:txBody>
                    <a:bodyPr/>
                    <a:lstStyle/>
                    <a:p>
                      <a:pPr algn="just">
                        <a:spcAft>
                          <a:spcPts val="0"/>
                        </a:spcAft>
                      </a:pPr>
                      <a:r>
                        <a:rPr lang="en-US" sz="1200" kern="100">
                          <a:effectLst/>
                        </a:rPr>
                        <a:t>cno</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cname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hours</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credit</a:t>
                      </a:r>
                      <a:endParaRPr lang="zh-CN" sz="1050" kern="100">
                        <a:effectLst/>
                        <a:latin typeface="Calibri"/>
                        <a:ea typeface="宋体"/>
                        <a:cs typeface="Times New Roman"/>
                      </a:endParaRPr>
                    </a:p>
                  </a:txBody>
                  <a:tcPr marL="68580" marR="68580" marT="0" marB="0"/>
                </a:tc>
              </a:tr>
              <a:tr h="158750">
                <a:tc>
                  <a:txBody>
                    <a:bodyPr/>
                    <a:lstStyle/>
                    <a:p>
                      <a:pPr algn="just">
                        <a:spcAft>
                          <a:spcPts val="0"/>
                        </a:spcAft>
                      </a:pPr>
                      <a:r>
                        <a:rPr lang="en-US" sz="1050" kern="100">
                          <a:effectLst/>
                        </a:rPr>
                        <a:t>c001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大学计算机基础</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r>
              <a:tr h="158750">
                <a:tc>
                  <a:txBody>
                    <a:bodyPr/>
                    <a:lstStyle/>
                    <a:p>
                      <a:pPr algn="just">
                        <a:spcAft>
                          <a:spcPts val="0"/>
                        </a:spcAft>
                      </a:pPr>
                      <a:r>
                        <a:rPr lang="en-US" sz="1050" kern="100">
                          <a:effectLst/>
                        </a:rPr>
                        <a:t>c002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r>
                        <a:rPr lang="zh-CN" sz="1050" kern="100">
                          <a:effectLst/>
                        </a:rPr>
                        <a:t>语言</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a:t>
                      </a:r>
                      <a:endParaRPr lang="zh-CN" sz="1050" kern="100">
                        <a:effectLst/>
                        <a:latin typeface="Calibri"/>
                        <a:ea typeface="宋体"/>
                        <a:cs typeface="Times New Roman"/>
                      </a:endParaRPr>
                    </a:p>
                  </a:txBody>
                  <a:tcPr marL="68580" marR="68580" marT="0" marB="0"/>
                </a:tc>
              </a:tr>
              <a:tr h="170180">
                <a:tc>
                  <a:txBody>
                    <a:bodyPr/>
                    <a:lstStyle/>
                    <a:p>
                      <a:pPr algn="just">
                        <a:spcAft>
                          <a:spcPts val="0"/>
                        </a:spcAft>
                      </a:pPr>
                      <a:r>
                        <a:rPr lang="en-US" sz="1050" kern="100">
                          <a:effectLst/>
                        </a:rPr>
                        <a:t>c003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数据库原理与</a:t>
                      </a:r>
                      <a:r>
                        <a:rPr lang="en-US" sz="1050" kern="100">
                          <a:effectLst/>
                        </a:rPr>
                        <a:t>SQL Server</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a:t>
                      </a:r>
                      <a:endParaRPr lang="zh-CN" sz="1050" kern="100">
                        <a:effectLst/>
                        <a:latin typeface="Calibri"/>
                        <a:ea typeface="宋体"/>
                        <a:cs typeface="Times New Roman"/>
                      </a:endParaRPr>
                    </a:p>
                  </a:txBody>
                  <a:tcPr marL="68580" marR="68580" marT="0" marB="0"/>
                </a:tc>
              </a:tr>
              <a:tr h="158750">
                <a:tc>
                  <a:txBody>
                    <a:bodyPr/>
                    <a:lstStyle/>
                    <a:p>
                      <a:pPr algn="just">
                        <a:spcAft>
                          <a:spcPts val="0"/>
                        </a:spcAft>
                      </a:pPr>
                      <a:r>
                        <a:rPr lang="en-US" sz="1050" kern="100">
                          <a:effectLst/>
                        </a:rPr>
                        <a:t>c004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Java</a:t>
                      </a:r>
                      <a:r>
                        <a:rPr lang="zh-CN" sz="1050" kern="100">
                          <a:effectLst/>
                        </a:rPr>
                        <a:t>语言</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a:t>
                      </a:r>
                      <a:endParaRPr lang="zh-CN" sz="1050" kern="100">
                        <a:effectLst/>
                        <a:latin typeface="Calibri"/>
                        <a:ea typeface="宋体"/>
                        <a:cs typeface="Times New Roman"/>
                      </a:endParaRPr>
                    </a:p>
                  </a:txBody>
                  <a:tcPr marL="68580" marR="68580" marT="0" marB="0"/>
                </a:tc>
              </a:tr>
              <a:tr h="158750">
                <a:tc>
                  <a:txBody>
                    <a:bodyPr/>
                    <a:lstStyle/>
                    <a:p>
                      <a:pPr algn="just">
                        <a:spcAft>
                          <a:spcPts val="0"/>
                        </a:spcAft>
                      </a:pPr>
                      <a:r>
                        <a:rPr lang="en-US" sz="1050" kern="100">
                          <a:effectLst/>
                        </a:rPr>
                        <a:t>c005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r>
              <a:tr h="158750">
                <a:tc>
                  <a:txBody>
                    <a:bodyPr/>
                    <a:lstStyle/>
                    <a:p>
                      <a:pPr algn="just">
                        <a:spcAft>
                          <a:spcPts val="0"/>
                        </a:spcAft>
                      </a:pPr>
                      <a:r>
                        <a:rPr lang="en-US" sz="1050" kern="100">
                          <a:effectLst/>
                        </a:rPr>
                        <a:t>c006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数据结构</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48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r>
              <a:tr h="164465">
                <a:tc>
                  <a:txBody>
                    <a:bodyPr/>
                    <a:lstStyle/>
                    <a:p>
                      <a:pPr algn="just">
                        <a:spcAft>
                          <a:spcPts val="0"/>
                        </a:spcAft>
                      </a:pPr>
                      <a:r>
                        <a:rPr lang="en-US" sz="1050" kern="100">
                          <a:effectLst/>
                        </a:rPr>
                        <a:t>c007</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操作系统</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2</a:t>
                      </a:r>
                      <a:endParaRPr lang="zh-CN" sz="1050" kern="100" dirty="0">
                        <a:effectLst/>
                        <a:latin typeface="Calibri"/>
                        <a:ea typeface="宋体"/>
                        <a:cs typeface="Times New Roman"/>
                      </a:endParaRPr>
                    </a:p>
                  </a:txBody>
                  <a:tcPr marL="68580" marR="68580" marT="0" marB="0"/>
                </a:tc>
              </a:tr>
            </a:tbl>
          </a:graphicData>
        </a:graphic>
      </p:graphicFrame>
      <p:sp>
        <p:nvSpPr>
          <p:cNvPr id="8" name="矩形 7"/>
          <p:cNvSpPr/>
          <p:nvPr/>
        </p:nvSpPr>
        <p:spPr>
          <a:xfrm>
            <a:off x="6156176" y="3726324"/>
            <a:ext cx="1633781" cy="369332"/>
          </a:xfrm>
          <a:prstGeom prst="rect">
            <a:avLst/>
          </a:prstGeom>
        </p:spPr>
        <p:txBody>
          <a:bodyPr wrap="none">
            <a:spAutoFit/>
          </a:bodyPr>
          <a:lstStyle/>
          <a:p>
            <a:r>
              <a:rPr lang="zh-CN" altLang="zh-CN" dirty="0"/>
              <a:t>（</a:t>
            </a:r>
            <a:r>
              <a:rPr lang="en-US" altLang="zh-CN" dirty="0"/>
              <a:t>b</a:t>
            </a:r>
            <a:r>
              <a:rPr lang="zh-CN" altLang="zh-CN" dirty="0"/>
              <a:t>）课程表</a:t>
            </a:r>
            <a:r>
              <a:rPr lang="en-US" altLang="zh-CN" dirty="0"/>
              <a:t>C</a:t>
            </a:r>
            <a:endParaRPr lang="zh-CN" altLang="zh-CN" dirty="0"/>
          </a:p>
        </p:txBody>
      </p:sp>
      <p:graphicFrame>
        <p:nvGraphicFramePr>
          <p:cNvPr id="9" name="表格 8"/>
          <p:cNvGraphicFramePr>
            <a:graphicFrameLocks noGrp="1"/>
          </p:cNvGraphicFramePr>
          <p:nvPr>
            <p:extLst>
              <p:ext uri="{D42A27DB-BD31-4B8C-83A1-F6EECF244321}">
                <p14:modId xmlns:p14="http://schemas.microsoft.com/office/powerpoint/2010/main" val="2769824983"/>
              </p:ext>
            </p:extLst>
          </p:nvPr>
        </p:nvGraphicFramePr>
        <p:xfrm>
          <a:off x="2641639" y="4010382"/>
          <a:ext cx="3213100" cy="1146810"/>
        </p:xfrm>
        <a:graphic>
          <a:graphicData uri="http://schemas.openxmlformats.org/drawingml/2006/table">
            <a:tbl>
              <a:tblPr firstRow="1" firstCol="1" bandRow="1">
                <a:tableStyleId>{5C22544A-7EE6-4342-B048-85BDC9FD1C3A}</a:tableStyleId>
              </a:tblPr>
              <a:tblGrid>
                <a:gridCol w="1070610"/>
                <a:gridCol w="1071245"/>
                <a:gridCol w="1071245"/>
              </a:tblGrid>
              <a:tr h="191135">
                <a:tc>
                  <a:txBody>
                    <a:bodyPr/>
                    <a:lstStyle/>
                    <a:p>
                      <a:pPr algn="just">
                        <a:spcAft>
                          <a:spcPts val="0"/>
                        </a:spcAft>
                      </a:pPr>
                      <a:r>
                        <a:rPr lang="en-US" sz="1200" kern="100" dirty="0" err="1">
                          <a:effectLst/>
                        </a:rPr>
                        <a:t>sno</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cno</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score</a:t>
                      </a:r>
                      <a:endParaRPr lang="zh-CN" sz="1050" kern="100">
                        <a:effectLst/>
                        <a:latin typeface="Calibri"/>
                        <a:ea typeface="宋体"/>
                        <a:cs typeface="Times New Roman"/>
                      </a:endParaRPr>
                    </a:p>
                  </a:txBody>
                  <a:tcPr marL="68580" marR="68580" marT="0" marB="0"/>
                </a:tc>
              </a:tr>
              <a:tr h="184785">
                <a:tc>
                  <a:txBody>
                    <a:bodyPr/>
                    <a:lstStyle/>
                    <a:p>
                      <a:pPr algn="just">
                        <a:spcAft>
                          <a:spcPts val="0"/>
                        </a:spcAft>
                      </a:pPr>
                      <a:r>
                        <a:rPr lang="en-US" sz="1050" kern="100">
                          <a:effectLst/>
                        </a:rPr>
                        <a:t>1001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92</a:t>
                      </a:r>
                      <a:endParaRPr lang="zh-CN" sz="1050" kern="100">
                        <a:effectLst/>
                        <a:latin typeface="Calibri"/>
                        <a:ea typeface="宋体"/>
                        <a:cs typeface="Times New Roman"/>
                      </a:endParaRPr>
                    </a:p>
                  </a:txBody>
                  <a:tcPr marL="68580" marR="68580" marT="0" marB="0"/>
                </a:tc>
              </a:tr>
              <a:tr h="191135">
                <a:tc>
                  <a:txBody>
                    <a:bodyPr/>
                    <a:lstStyle/>
                    <a:p>
                      <a:pPr algn="just">
                        <a:spcAft>
                          <a:spcPts val="0"/>
                        </a:spcAft>
                      </a:pPr>
                      <a:r>
                        <a:rPr lang="en-US" sz="1050" kern="100">
                          <a:effectLst/>
                        </a:rPr>
                        <a:t>1001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85</a:t>
                      </a:r>
                      <a:endParaRPr lang="zh-CN" sz="1050" kern="100">
                        <a:effectLst/>
                        <a:latin typeface="Calibri"/>
                        <a:ea typeface="宋体"/>
                        <a:cs typeface="Times New Roman"/>
                      </a:endParaRPr>
                    </a:p>
                  </a:txBody>
                  <a:tcPr marL="68580" marR="68580" marT="0" marB="0"/>
                </a:tc>
              </a:tr>
              <a:tr h="191135">
                <a:tc>
                  <a:txBody>
                    <a:bodyPr/>
                    <a:lstStyle/>
                    <a:p>
                      <a:pPr algn="just">
                        <a:spcAft>
                          <a:spcPts val="0"/>
                        </a:spcAft>
                      </a:pPr>
                      <a:r>
                        <a:rPr lang="en-US" sz="1050" kern="100">
                          <a:effectLst/>
                        </a:rPr>
                        <a:t>1001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c003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88</a:t>
                      </a:r>
                      <a:endParaRPr lang="zh-CN" sz="1050" kern="100">
                        <a:effectLst/>
                        <a:latin typeface="Calibri"/>
                        <a:ea typeface="宋体"/>
                        <a:cs typeface="Times New Roman"/>
                      </a:endParaRPr>
                    </a:p>
                  </a:txBody>
                  <a:tcPr marL="68580" marR="68580" marT="0" marB="0"/>
                </a:tc>
              </a:tr>
              <a:tr h="191135">
                <a:tc>
                  <a:txBody>
                    <a:bodyPr/>
                    <a:lstStyle/>
                    <a:p>
                      <a:pPr algn="just">
                        <a:spcAft>
                          <a:spcPts val="0"/>
                        </a:spcAft>
                      </a:pPr>
                      <a:r>
                        <a:rPr lang="en-US" sz="1050" kern="100">
                          <a:effectLst/>
                        </a:rPr>
                        <a:t>1002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90</a:t>
                      </a:r>
                      <a:endParaRPr lang="zh-CN" sz="1050" kern="100" dirty="0">
                        <a:effectLst/>
                        <a:latin typeface="Calibri"/>
                        <a:ea typeface="宋体"/>
                        <a:cs typeface="Times New Roman"/>
                      </a:endParaRPr>
                    </a:p>
                  </a:txBody>
                  <a:tcPr marL="68580" marR="68580" marT="0" marB="0"/>
                </a:tc>
              </a:tr>
              <a:tr h="197485">
                <a:tc>
                  <a:txBody>
                    <a:bodyPr/>
                    <a:lstStyle/>
                    <a:p>
                      <a:pPr algn="just">
                        <a:spcAft>
                          <a:spcPts val="0"/>
                        </a:spcAft>
                      </a:pPr>
                      <a:r>
                        <a:rPr lang="en-US" sz="1050" kern="100">
                          <a:effectLst/>
                        </a:rPr>
                        <a:t>1002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c003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80</a:t>
                      </a:r>
                      <a:endParaRPr lang="zh-CN" sz="1050" kern="100" dirty="0">
                        <a:effectLst/>
                        <a:latin typeface="Calibri"/>
                        <a:ea typeface="宋体"/>
                        <a:cs typeface="Times New Roman"/>
                      </a:endParaRPr>
                    </a:p>
                  </a:txBody>
                  <a:tcPr marL="68580" marR="68580" marT="0" marB="0"/>
                </a:tc>
              </a:tr>
            </a:tbl>
          </a:graphicData>
        </a:graphic>
      </p:graphicFrame>
      <p:sp>
        <p:nvSpPr>
          <p:cNvPr id="10" name="矩形 9"/>
          <p:cNvSpPr/>
          <p:nvPr/>
        </p:nvSpPr>
        <p:spPr>
          <a:xfrm>
            <a:off x="3360767" y="5157192"/>
            <a:ext cx="1774845" cy="369332"/>
          </a:xfrm>
          <a:prstGeom prst="rect">
            <a:avLst/>
          </a:prstGeom>
        </p:spPr>
        <p:txBody>
          <a:bodyPr wrap="none">
            <a:spAutoFit/>
          </a:bodyPr>
          <a:lstStyle/>
          <a:p>
            <a:r>
              <a:rPr lang="zh-CN" altLang="zh-CN" dirty="0"/>
              <a:t>（</a:t>
            </a:r>
            <a:r>
              <a:rPr lang="en-US" altLang="zh-CN" dirty="0"/>
              <a:t>c</a:t>
            </a:r>
            <a:r>
              <a:rPr lang="zh-CN" altLang="zh-CN" dirty="0"/>
              <a:t>）选课表</a:t>
            </a:r>
            <a:r>
              <a:rPr lang="en-US" altLang="zh-CN" dirty="0"/>
              <a:t>SC</a:t>
            </a:r>
            <a:endParaRPr lang="zh-CN" altLang="zh-CN" dirty="0"/>
          </a:p>
        </p:txBody>
      </p:sp>
      <p:sp>
        <p:nvSpPr>
          <p:cNvPr id="11" name="矩形 10"/>
          <p:cNvSpPr/>
          <p:nvPr/>
        </p:nvSpPr>
        <p:spPr>
          <a:xfrm>
            <a:off x="2267744" y="5733256"/>
            <a:ext cx="4172937" cy="369332"/>
          </a:xfrm>
          <a:prstGeom prst="rect">
            <a:avLst/>
          </a:prstGeom>
        </p:spPr>
        <p:txBody>
          <a:bodyPr wrap="none">
            <a:spAutoFit/>
          </a:bodyPr>
          <a:lstStyle/>
          <a:p>
            <a:r>
              <a:rPr lang="zh-CN" altLang="zh-CN" dirty="0"/>
              <a:t>图</a:t>
            </a:r>
            <a:r>
              <a:rPr lang="en-US" altLang="zh-CN" dirty="0"/>
              <a:t>2.8 </a:t>
            </a:r>
            <a:r>
              <a:rPr lang="zh-CN" altLang="zh-CN" dirty="0"/>
              <a:t>（</a:t>
            </a:r>
            <a:r>
              <a:rPr lang="en-US" altLang="zh-CN" dirty="0"/>
              <a:t>a</a:t>
            </a:r>
            <a:r>
              <a:rPr lang="zh-CN" altLang="zh-CN" dirty="0"/>
              <a:t>）（</a:t>
            </a:r>
            <a:r>
              <a:rPr lang="en-US" altLang="zh-CN" dirty="0"/>
              <a:t>b</a:t>
            </a:r>
            <a:r>
              <a:rPr lang="zh-CN" altLang="zh-CN" dirty="0"/>
              <a:t>）（</a:t>
            </a:r>
            <a:r>
              <a:rPr lang="en-US" altLang="zh-CN" dirty="0"/>
              <a:t>c</a:t>
            </a:r>
            <a:r>
              <a:rPr lang="zh-CN" altLang="zh-CN" dirty="0"/>
              <a:t>）学生选课数据库</a:t>
            </a:r>
            <a:endParaRPr lang="zh-CN" altLang="en-US" dirty="0"/>
          </a:p>
        </p:txBody>
      </p:sp>
    </p:spTree>
    <p:extLst>
      <p:ext uri="{BB962C8B-B14F-4D97-AF65-F5344CB8AC3E}">
        <p14:creationId xmlns:p14="http://schemas.microsoft.com/office/powerpoint/2010/main" val="33046370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【例</a:t>
                </a:r>
                <a:r>
                  <a:rPr lang="en-US" altLang="zh-CN" dirty="0"/>
                  <a:t>2.1</a:t>
                </a:r>
                <a:r>
                  <a:rPr lang="zh-CN" altLang="zh-CN" dirty="0"/>
                  <a:t>】 查询电子信息工程专业的全体学生。</a:t>
                </a:r>
              </a:p>
              <a:p>
                <a:pPr marL="0" indent="0">
                  <a:buNone/>
                </a:pPr>
                <a:r>
                  <a:rPr lang="en-US" altLang="zh-CN" sz="2400" dirty="0" smtClean="0"/>
                  <a:t>  </a:t>
                </a:r>
                <a14:m>
                  <m:oMath xmlns:m="http://schemas.openxmlformats.org/officeDocument/2006/math">
                    <m:sSub>
                      <m:sSubPr>
                        <m:ctrlPr>
                          <a:rPr lang="zh-CN" altLang="zh-CN" sz="2400" i="1"/>
                        </m:ctrlPr>
                      </m:sSubPr>
                      <m:e>
                        <m:r>
                          <m:rPr>
                            <m:sty m:val="p"/>
                          </m:rPr>
                          <a:rPr lang="en-US" altLang="zh-CN" sz="2400"/>
                          <m:t>σ</m:t>
                        </m:r>
                      </m:e>
                      <m:sub>
                        <m:r>
                          <m:rPr>
                            <m:sty m:val="p"/>
                          </m:rPr>
                          <a:rPr lang="en-US" altLang="zh-CN" sz="2400"/>
                          <m:t>specialty</m:t>
                        </m:r>
                      </m:sub>
                    </m:sSub>
                    <m:r>
                      <a:rPr lang="en-US" altLang="zh-CN" sz="2400"/>
                      <m:t>=</m:t>
                    </m:r>
                    <m:sPre>
                      <m:sPrePr>
                        <m:ctrlPr>
                          <a:rPr lang="zh-CN" altLang="zh-CN" sz="2400" i="1"/>
                        </m:ctrlPr>
                      </m:sPrePr>
                      <m:sub>
                        <m:r>
                          <a:rPr lang="en-US" altLang="zh-CN" sz="2400"/>
                          <m:t>‘</m:t>
                        </m:r>
                        <m:r>
                          <a:rPr lang="zh-CN" altLang="zh-CN" sz="2400"/>
                          <m:t>电子信息工程</m:t>
                        </m:r>
                        <m:r>
                          <a:rPr lang="en-US" altLang="zh-CN" sz="2400"/>
                          <m:t>’</m:t>
                        </m:r>
                      </m:sub>
                      <m:sup/>
                      <m:e>
                        <m:d>
                          <m:dPr>
                            <m:ctrlPr>
                              <a:rPr lang="zh-CN" altLang="zh-CN" sz="2400" i="1"/>
                            </m:ctrlPr>
                          </m:dPr>
                          <m:e>
                            <m:r>
                              <m:rPr>
                                <m:sty m:val="p"/>
                              </m:rPr>
                              <a:rPr lang="en-US" altLang="zh-CN" sz="2400"/>
                              <m:t>S</m:t>
                            </m:r>
                          </m:e>
                        </m:d>
                      </m:e>
                    </m:sPre>
                  </m:oMath>
                </a14:m>
                <a:r>
                  <a:rPr lang="zh-CN" altLang="zh-CN" sz="2400" dirty="0"/>
                  <a:t>或</a:t>
                </a:r>
                <a14:m>
                  <m:oMath xmlns:m="http://schemas.openxmlformats.org/officeDocument/2006/math">
                    <m:sSub>
                      <m:sSubPr>
                        <m:ctrlPr>
                          <a:rPr lang="zh-CN" altLang="zh-CN" sz="2400" i="1"/>
                        </m:ctrlPr>
                      </m:sSubPr>
                      <m:e>
                        <m:r>
                          <m:rPr>
                            <m:sty m:val="p"/>
                          </m:rPr>
                          <a:rPr lang="en-US" altLang="zh-CN" sz="2400"/>
                          <m:t>σ</m:t>
                        </m:r>
                      </m:e>
                      <m:sub>
                        <m:r>
                          <a:rPr lang="en-US" altLang="zh-CN" sz="2400"/>
                          <m:t>5</m:t>
                        </m:r>
                      </m:sub>
                    </m:sSub>
                    <m:r>
                      <a:rPr lang="en-US" altLang="zh-CN" sz="2400"/>
                      <m:t>=</m:t>
                    </m:r>
                    <m:sPre>
                      <m:sPrePr>
                        <m:ctrlPr>
                          <a:rPr lang="zh-CN" altLang="zh-CN" sz="2400" i="1"/>
                        </m:ctrlPr>
                      </m:sPrePr>
                      <m:sub>
                        <m:r>
                          <a:rPr lang="en-US" altLang="zh-CN" sz="2400"/>
                          <m:t>‘</m:t>
                        </m:r>
                        <m:r>
                          <a:rPr lang="zh-CN" altLang="zh-CN" sz="2400"/>
                          <m:t>电子信息工程</m:t>
                        </m:r>
                        <m:r>
                          <a:rPr lang="en-US" altLang="zh-CN" sz="2400"/>
                          <m:t>’</m:t>
                        </m:r>
                      </m:sub>
                      <m:sup/>
                      <m:e>
                        <m:d>
                          <m:dPr>
                            <m:ctrlPr>
                              <a:rPr lang="zh-CN" altLang="zh-CN" sz="2400" i="1"/>
                            </m:ctrlPr>
                          </m:dPr>
                          <m:e>
                            <m:r>
                              <m:rPr>
                                <m:sty m:val="p"/>
                              </m:rPr>
                              <a:rPr lang="en-US" altLang="zh-CN" sz="2400"/>
                              <m:t>S</m:t>
                            </m:r>
                          </m:e>
                        </m:d>
                      </m:e>
                    </m:sPre>
                  </m:oMath>
                </a14:m>
                <a:r>
                  <a:rPr lang="en-US" altLang="zh-CN" sz="2400" dirty="0"/>
                  <a:t>   //</a:t>
                </a:r>
                <a:r>
                  <a:rPr lang="zh-CN" altLang="zh-CN" sz="2400" dirty="0"/>
                  <a:t>其中下角标</a:t>
                </a:r>
                <a:r>
                  <a:rPr lang="en-US" altLang="zh-CN" sz="2400" dirty="0">
                    <a:solidFill>
                      <a:srgbClr val="FF0000"/>
                    </a:solidFill>
                  </a:rPr>
                  <a:t>5</a:t>
                </a:r>
                <a:r>
                  <a:rPr lang="zh-CN" altLang="zh-CN" sz="2400" dirty="0"/>
                  <a:t>为</a:t>
                </a:r>
                <a:r>
                  <a:rPr lang="en-US" altLang="zh-CN" sz="2400" dirty="0">
                    <a:solidFill>
                      <a:srgbClr val="FF0000"/>
                    </a:solidFill>
                  </a:rPr>
                  <a:t>specialty</a:t>
                </a:r>
                <a:r>
                  <a:rPr lang="zh-CN" altLang="zh-CN" sz="2400" dirty="0"/>
                  <a:t>的属性的序列号</a:t>
                </a:r>
              </a:p>
              <a:p>
                <a:pPr marL="0" indent="0">
                  <a:buNone/>
                </a:pPr>
                <a:r>
                  <a:rPr lang="zh-CN" altLang="zh-CN" sz="2400" dirty="0"/>
                  <a:t>结果如图</a:t>
                </a:r>
                <a:r>
                  <a:rPr lang="en-US" altLang="zh-CN" sz="2400" dirty="0"/>
                  <a:t>2.9</a:t>
                </a:r>
                <a:r>
                  <a:rPr lang="zh-CN" altLang="zh-CN" sz="2400" dirty="0"/>
                  <a:t>所示：</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448984479"/>
              </p:ext>
            </p:extLst>
          </p:nvPr>
        </p:nvGraphicFramePr>
        <p:xfrm>
          <a:off x="2657473" y="3428364"/>
          <a:ext cx="4074766" cy="1296779"/>
        </p:xfrm>
        <a:graphic>
          <a:graphicData uri="http://schemas.openxmlformats.org/drawingml/2006/table">
            <a:tbl>
              <a:tblPr firstRow="1" firstCol="1" bandRow="1">
                <a:tableStyleId>{5C22544A-7EE6-4342-B048-85BDC9FD1C3A}</a:tableStyleId>
              </a:tblPr>
              <a:tblGrid>
                <a:gridCol w="775760"/>
                <a:gridCol w="775760"/>
                <a:gridCol w="775760"/>
                <a:gridCol w="693994"/>
                <a:gridCol w="1053492"/>
              </a:tblGrid>
              <a:tr h="427740">
                <a:tc>
                  <a:txBody>
                    <a:bodyPr/>
                    <a:lstStyle/>
                    <a:p>
                      <a:pPr algn="just">
                        <a:spcAft>
                          <a:spcPts val="0"/>
                        </a:spcAft>
                      </a:pPr>
                      <a:r>
                        <a:rPr lang="en-US" sz="1200" kern="100" dirty="0" err="1">
                          <a:effectLst/>
                        </a:rPr>
                        <a:t>sno</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sname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sex</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age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specialty</a:t>
                      </a:r>
                      <a:endParaRPr lang="zh-CN" sz="1050" kern="100">
                        <a:effectLst/>
                        <a:latin typeface="Calibri"/>
                        <a:ea typeface="宋体"/>
                        <a:cs typeface="Times New Roman"/>
                      </a:endParaRPr>
                    </a:p>
                  </a:txBody>
                  <a:tcPr marL="68580" marR="68580" marT="0" marB="0"/>
                </a:tc>
              </a:tr>
              <a:tr h="427740">
                <a:tc>
                  <a:txBody>
                    <a:bodyPr/>
                    <a:lstStyle/>
                    <a:p>
                      <a:pPr algn="just">
                        <a:spcAft>
                          <a:spcPts val="0"/>
                        </a:spcAft>
                      </a:pPr>
                      <a:r>
                        <a:rPr lang="en-US" sz="1050" kern="100">
                          <a:effectLst/>
                        </a:rPr>
                        <a:t>1002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张三</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19</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电子信息工程</a:t>
                      </a:r>
                      <a:endParaRPr lang="zh-CN" sz="1050" kern="100">
                        <a:effectLst/>
                        <a:latin typeface="Calibri"/>
                        <a:ea typeface="宋体"/>
                        <a:cs typeface="Times New Roman"/>
                      </a:endParaRPr>
                    </a:p>
                  </a:txBody>
                  <a:tcPr marL="68580" marR="68580" marT="0" marB="0"/>
                </a:tc>
              </a:tr>
              <a:tr h="441299">
                <a:tc>
                  <a:txBody>
                    <a:bodyPr/>
                    <a:lstStyle/>
                    <a:p>
                      <a:pPr algn="just">
                        <a:spcAft>
                          <a:spcPts val="0"/>
                        </a:spcAft>
                      </a:pPr>
                      <a:r>
                        <a:rPr lang="en-US" sz="1050" kern="100">
                          <a:effectLst/>
                        </a:rPr>
                        <a:t>1005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刘帅</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电子信息工程</a:t>
                      </a:r>
                      <a:endParaRPr lang="zh-CN" sz="1050" kern="100" dirty="0">
                        <a:effectLst/>
                        <a:latin typeface="Calibri"/>
                        <a:ea typeface="宋体"/>
                        <a:cs typeface="Times New Roman"/>
                      </a:endParaRPr>
                    </a:p>
                  </a:txBody>
                  <a:tcPr marL="68580" marR="68580" marT="0" marB="0"/>
                </a:tc>
              </a:tr>
            </a:tbl>
          </a:graphicData>
        </a:graphic>
      </p:graphicFrame>
      <p:sp>
        <p:nvSpPr>
          <p:cNvPr id="6" name="矩形 5"/>
          <p:cNvSpPr/>
          <p:nvPr/>
        </p:nvSpPr>
        <p:spPr>
          <a:xfrm>
            <a:off x="3563888" y="5157192"/>
            <a:ext cx="1723549" cy="369332"/>
          </a:xfrm>
          <a:prstGeom prst="rect">
            <a:avLst/>
          </a:prstGeom>
        </p:spPr>
        <p:txBody>
          <a:bodyPr wrap="none">
            <a:spAutoFit/>
          </a:bodyPr>
          <a:lstStyle/>
          <a:p>
            <a:r>
              <a:rPr lang="zh-CN" altLang="zh-CN" dirty="0"/>
              <a:t>图</a:t>
            </a:r>
            <a:r>
              <a:rPr lang="en-US" altLang="zh-CN" dirty="0"/>
              <a:t>2.9 </a:t>
            </a:r>
            <a:r>
              <a:rPr lang="zh-CN" altLang="zh-CN" dirty="0"/>
              <a:t>查询结果</a:t>
            </a:r>
          </a:p>
        </p:txBody>
      </p:sp>
    </p:spTree>
    <p:extLst>
      <p:ext uri="{BB962C8B-B14F-4D97-AF65-F5344CB8AC3E}">
        <p14:creationId xmlns:p14="http://schemas.microsoft.com/office/powerpoint/2010/main" val="15179625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【例</a:t>
                </a:r>
                <a:r>
                  <a:rPr lang="en-US" altLang="zh-CN" dirty="0"/>
                  <a:t>2.2</a:t>
                </a:r>
                <a:r>
                  <a:rPr lang="zh-CN" altLang="zh-CN" dirty="0"/>
                  <a:t>】 查询年龄小于</a:t>
                </a:r>
                <a:r>
                  <a:rPr lang="en-US" altLang="zh-CN" dirty="0"/>
                  <a:t>19</a:t>
                </a:r>
                <a:r>
                  <a:rPr lang="zh-CN" altLang="zh-CN" dirty="0"/>
                  <a:t>岁的学生。</a:t>
                </a:r>
              </a:p>
              <a:p>
                <a:pPr marL="0" indent="0">
                  <a:buNone/>
                </a:pPr>
                <a:r>
                  <a:rPr lang="en-US" altLang="zh-CN" dirty="0"/>
                  <a:t> </a:t>
                </a:r>
                <a:r>
                  <a:rPr lang="en-US" altLang="zh-CN" dirty="0" smtClean="0"/>
                  <a:t>          </a:t>
                </a:r>
                <a14:m>
                  <m:oMath xmlns:m="http://schemas.openxmlformats.org/officeDocument/2006/math">
                    <m:sSub>
                      <m:sSubPr>
                        <m:ctrlPr>
                          <a:rPr lang="zh-CN" altLang="zh-CN" i="1"/>
                        </m:ctrlPr>
                      </m:sSubPr>
                      <m:e>
                        <m:r>
                          <m:rPr>
                            <m:sty m:val="p"/>
                          </m:rPr>
                          <a:rPr lang="en-US" altLang="zh-CN"/>
                          <m:t>σ</m:t>
                        </m:r>
                      </m:e>
                      <m:sub>
                        <m:r>
                          <m:rPr>
                            <m:sty m:val="p"/>
                          </m:rPr>
                          <a:rPr lang="en-US" altLang="zh-CN"/>
                          <m:t>age</m:t>
                        </m:r>
                      </m:sub>
                    </m:sSub>
                    <m:r>
                      <a:rPr lang="en-US" altLang="zh-CN"/>
                      <m:t>=</m:t>
                    </m:r>
                    <m:sPre>
                      <m:sPrePr>
                        <m:ctrlPr>
                          <a:rPr lang="zh-CN" altLang="zh-CN" i="1"/>
                        </m:ctrlPr>
                      </m:sPrePr>
                      <m:sub>
                        <m:r>
                          <a:rPr lang="en-US" altLang="zh-CN"/>
                          <m:t>20</m:t>
                        </m:r>
                      </m:sub>
                      <m:sup/>
                      <m:e>
                        <m:d>
                          <m:dPr>
                            <m:ctrlPr>
                              <a:rPr lang="zh-CN" altLang="zh-CN" i="1"/>
                            </m:ctrlPr>
                          </m:dPr>
                          <m:e>
                            <m:r>
                              <m:rPr>
                                <m:sty m:val="p"/>
                              </m:rPr>
                              <a:rPr lang="en-US" altLang="zh-CN"/>
                              <m:t>S</m:t>
                            </m:r>
                          </m:e>
                        </m:d>
                      </m:e>
                    </m:sPre>
                  </m:oMath>
                </a14:m>
                <a:r>
                  <a:rPr lang="en-US" altLang="zh-CN" dirty="0"/>
                  <a:t>  </a:t>
                </a:r>
                <a:r>
                  <a:rPr lang="zh-CN" altLang="zh-CN" dirty="0"/>
                  <a:t>或 </a:t>
                </a:r>
                <a14:m>
                  <m:oMath xmlns:m="http://schemas.openxmlformats.org/officeDocument/2006/math">
                    <m:sSub>
                      <m:sSubPr>
                        <m:ctrlPr>
                          <a:rPr lang="zh-CN" altLang="zh-CN" i="1"/>
                        </m:ctrlPr>
                      </m:sSubPr>
                      <m:e>
                        <m:r>
                          <m:rPr>
                            <m:sty m:val="p"/>
                          </m:rPr>
                          <a:rPr lang="en-US" altLang="zh-CN"/>
                          <m:t>σ</m:t>
                        </m:r>
                      </m:e>
                      <m:sub>
                        <m:r>
                          <a:rPr lang="en-US" altLang="zh-CN"/>
                          <m:t>4</m:t>
                        </m:r>
                      </m:sub>
                    </m:sSub>
                    <m:r>
                      <a:rPr lang="en-US" altLang="zh-CN"/>
                      <m:t>=</m:t>
                    </m:r>
                    <m:sPre>
                      <m:sPrePr>
                        <m:ctrlPr>
                          <a:rPr lang="zh-CN" altLang="zh-CN" i="1"/>
                        </m:ctrlPr>
                      </m:sPrePr>
                      <m:sub>
                        <m:r>
                          <a:rPr lang="en-US" altLang="zh-CN"/>
                          <m:t>20</m:t>
                        </m:r>
                      </m:sub>
                      <m:sup/>
                      <m:e>
                        <m:d>
                          <m:dPr>
                            <m:ctrlPr>
                              <a:rPr lang="zh-CN" altLang="zh-CN" i="1"/>
                            </m:ctrlPr>
                          </m:dPr>
                          <m:e>
                            <m:r>
                              <m:rPr>
                                <m:sty m:val="p"/>
                              </m:rPr>
                              <a:rPr lang="en-US" altLang="zh-CN"/>
                              <m:t>S</m:t>
                            </m:r>
                          </m:e>
                        </m:d>
                      </m:e>
                    </m:sPre>
                  </m:oMath>
                </a14:m>
                <a:endParaRPr lang="zh-CN"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4126532543"/>
              </p:ext>
            </p:extLst>
          </p:nvPr>
        </p:nvGraphicFramePr>
        <p:xfrm>
          <a:off x="2339752" y="3212976"/>
          <a:ext cx="4220433" cy="1083866"/>
        </p:xfrm>
        <a:graphic>
          <a:graphicData uri="http://schemas.openxmlformats.org/drawingml/2006/table">
            <a:tbl>
              <a:tblPr firstRow="1" firstCol="1" bandRow="1">
                <a:tableStyleId>{5C22544A-7EE6-4342-B048-85BDC9FD1C3A}</a:tableStyleId>
              </a:tblPr>
              <a:tblGrid>
                <a:gridCol w="843817"/>
                <a:gridCol w="843817"/>
                <a:gridCol w="843817"/>
                <a:gridCol w="576249"/>
                <a:gridCol w="1112733"/>
              </a:tblGrid>
              <a:tr h="533496">
                <a:tc>
                  <a:txBody>
                    <a:bodyPr/>
                    <a:lstStyle/>
                    <a:p>
                      <a:pPr algn="just">
                        <a:spcAft>
                          <a:spcPts val="0"/>
                        </a:spcAft>
                      </a:pPr>
                      <a:r>
                        <a:rPr lang="en-US" sz="1200" kern="100" dirty="0" err="1">
                          <a:effectLst/>
                        </a:rPr>
                        <a:t>sno</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sname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sex</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age</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specialty</a:t>
                      </a:r>
                      <a:endParaRPr lang="zh-CN" sz="1050" kern="100">
                        <a:effectLst/>
                        <a:latin typeface="Calibri"/>
                        <a:ea typeface="宋体"/>
                        <a:cs typeface="Times New Roman"/>
                      </a:endParaRPr>
                    </a:p>
                  </a:txBody>
                  <a:tcPr marL="68580" marR="68580" marT="0" marB="0"/>
                </a:tc>
              </a:tr>
              <a:tr h="550370">
                <a:tc>
                  <a:txBody>
                    <a:bodyPr/>
                    <a:lstStyle/>
                    <a:p>
                      <a:pPr algn="just">
                        <a:spcAft>
                          <a:spcPts val="0"/>
                        </a:spcAft>
                      </a:pPr>
                      <a:r>
                        <a:rPr lang="en-US" sz="1050" kern="100">
                          <a:effectLst/>
                        </a:rPr>
                        <a:t>1003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陈小春</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男</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18</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地理信息工程</a:t>
                      </a:r>
                      <a:endParaRPr lang="zh-CN" sz="1050" kern="100" dirty="0">
                        <a:effectLst/>
                        <a:latin typeface="Calibri"/>
                        <a:ea typeface="宋体"/>
                        <a:cs typeface="Times New Roman"/>
                      </a:endParaRPr>
                    </a:p>
                  </a:txBody>
                  <a:tcPr marL="68580" marR="68580" marT="0" marB="0"/>
                </a:tc>
              </a:tr>
            </a:tbl>
          </a:graphicData>
        </a:graphic>
      </p:graphicFrame>
      <p:sp>
        <p:nvSpPr>
          <p:cNvPr id="6" name="矩形 5"/>
          <p:cNvSpPr/>
          <p:nvPr/>
        </p:nvSpPr>
        <p:spPr>
          <a:xfrm>
            <a:off x="827584" y="2636912"/>
            <a:ext cx="2249334" cy="369332"/>
          </a:xfrm>
          <a:prstGeom prst="rect">
            <a:avLst/>
          </a:prstGeom>
        </p:spPr>
        <p:txBody>
          <a:bodyPr wrap="none">
            <a:spAutoFit/>
          </a:bodyPr>
          <a:lstStyle/>
          <a:p>
            <a:r>
              <a:rPr lang="zh-CN" altLang="zh-CN" dirty="0"/>
              <a:t>结果如图</a:t>
            </a:r>
            <a:r>
              <a:rPr lang="en-US" altLang="zh-CN" dirty="0"/>
              <a:t>2.10</a:t>
            </a:r>
            <a:r>
              <a:rPr lang="zh-CN" altLang="zh-CN" dirty="0"/>
              <a:t>所示：</a:t>
            </a:r>
          </a:p>
        </p:txBody>
      </p:sp>
      <p:sp>
        <p:nvSpPr>
          <p:cNvPr id="7" name="矩形 6"/>
          <p:cNvSpPr/>
          <p:nvPr/>
        </p:nvSpPr>
        <p:spPr>
          <a:xfrm>
            <a:off x="3491880" y="4509120"/>
            <a:ext cx="1851789" cy="369332"/>
          </a:xfrm>
          <a:prstGeom prst="rect">
            <a:avLst/>
          </a:prstGeom>
        </p:spPr>
        <p:txBody>
          <a:bodyPr wrap="none">
            <a:spAutoFit/>
          </a:bodyPr>
          <a:lstStyle/>
          <a:p>
            <a:r>
              <a:rPr lang="zh-CN" altLang="zh-CN" dirty="0"/>
              <a:t>图</a:t>
            </a:r>
            <a:r>
              <a:rPr lang="en-US" altLang="zh-CN" dirty="0"/>
              <a:t>2.10 </a:t>
            </a:r>
            <a:r>
              <a:rPr lang="zh-CN" altLang="zh-CN" dirty="0"/>
              <a:t>查询结果</a:t>
            </a:r>
          </a:p>
        </p:txBody>
      </p:sp>
    </p:spTree>
    <p:extLst>
      <p:ext uri="{BB962C8B-B14F-4D97-AF65-F5344CB8AC3E}">
        <p14:creationId xmlns:p14="http://schemas.microsoft.com/office/powerpoint/2010/main" val="1995320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95536" y="1052736"/>
                <a:ext cx="8229600" cy="5904656"/>
              </a:xfrm>
            </p:spPr>
            <p:txBody>
              <a:bodyPr/>
              <a:lstStyle/>
              <a:p>
                <a:r>
                  <a:rPr lang="zh-CN" altLang="zh-CN" dirty="0" smtClean="0"/>
                  <a:t>（</a:t>
                </a:r>
                <a:r>
                  <a:rPr lang="en-US" altLang="zh-CN" dirty="0"/>
                  <a:t>2</a:t>
                </a:r>
                <a:r>
                  <a:rPr lang="zh-CN" altLang="zh-CN" dirty="0"/>
                  <a:t>）投影（</a:t>
                </a:r>
                <a:r>
                  <a:rPr lang="en-US" altLang="zh-CN" dirty="0"/>
                  <a:t>Projection</a:t>
                </a:r>
                <a:r>
                  <a:rPr lang="zh-CN" altLang="zh-CN" dirty="0" smtClean="0"/>
                  <a:t>）</a:t>
                </a:r>
                <a:endParaRPr lang="en-US" altLang="zh-CN" dirty="0" smtClean="0"/>
              </a:p>
              <a:p>
                <a:pPr marL="0" indent="0">
                  <a:buNone/>
                </a:pPr>
                <a:r>
                  <a:rPr lang="en-US" altLang="zh-CN" sz="2400" dirty="0"/>
                  <a:t> </a:t>
                </a:r>
                <a:r>
                  <a:rPr lang="en-US" altLang="zh-CN" sz="2400" dirty="0" smtClean="0"/>
                  <a:t>    </a:t>
                </a:r>
                <a:r>
                  <a:rPr lang="zh-CN" altLang="zh-CN" sz="2400" dirty="0" smtClean="0"/>
                  <a:t>关系</a:t>
                </a:r>
                <a:r>
                  <a:rPr lang="en-US" altLang="zh-CN" sz="2400" dirty="0"/>
                  <a:t>R</a:t>
                </a:r>
                <a:r>
                  <a:rPr lang="zh-CN" altLang="zh-CN" sz="2400" dirty="0"/>
                  <a:t>上的投影是从</a:t>
                </a:r>
                <a:r>
                  <a:rPr lang="en-US" altLang="zh-CN" sz="2400" dirty="0"/>
                  <a:t>R</a:t>
                </a:r>
                <a:r>
                  <a:rPr lang="zh-CN" altLang="zh-CN" sz="2400" dirty="0"/>
                  <a:t>中选择出若干属性列组成新的关系。记作：</a:t>
                </a:r>
                <a14:m>
                  <m:oMath xmlns:m="http://schemas.openxmlformats.org/officeDocument/2006/math">
                    <m:sSub>
                      <m:sSubPr>
                        <m:ctrlPr>
                          <a:rPr lang="zh-CN" altLang="zh-CN" sz="2400" i="1"/>
                        </m:ctrlPr>
                      </m:sSubPr>
                      <m:e>
                        <m:r>
                          <m:rPr>
                            <m:sty m:val="p"/>
                          </m:rPr>
                          <a:rPr lang="en-US" altLang="zh-CN" sz="2400"/>
                          <m:t>π</m:t>
                        </m:r>
                      </m:e>
                      <m:sub>
                        <m:r>
                          <m:rPr>
                            <m:sty m:val="p"/>
                          </m:rPr>
                          <a:rPr lang="en-US" altLang="zh-CN" sz="2400"/>
                          <m:t>A</m:t>
                        </m:r>
                      </m:sub>
                    </m:sSub>
                    <m:d>
                      <m:dPr>
                        <m:ctrlPr>
                          <a:rPr lang="zh-CN" altLang="zh-CN" sz="2400" i="1"/>
                        </m:ctrlPr>
                      </m:dPr>
                      <m:e>
                        <m:r>
                          <m:rPr>
                            <m:sty m:val="p"/>
                          </m:rPr>
                          <a:rPr lang="en-US" altLang="zh-CN" sz="2400"/>
                          <m:t>R</m:t>
                        </m:r>
                      </m:e>
                    </m:d>
                  </m:oMath>
                </a14:m>
                <a:r>
                  <a:rPr lang="en-US" altLang="zh-CN" sz="2400" dirty="0"/>
                  <a:t>=</a:t>
                </a:r>
                <a14:m>
                  <m:oMath xmlns:m="http://schemas.openxmlformats.org/officeDocument/2006/math">
                    <m:d>
                      <m:dPr>
                        <m:begChr m:val="{"/>
                        <m:endChr m:val="}"/>
                        <m:ctrlPr>
                          <a:rPr lang="zh-CN" altLang="zh-CN" sz="2400" i="1"/>
                        </m:ctrlPr>
                      </m:dPr>
                      <m:e>
                        <m:r>
                          <m:rPr>
                            <m:sty m:val="p"/>
                          </m:rPr>
                          <a:rPr lang="en-US" altLang="zh-CN" sz="2400"/>
                          <m:t>t</m:t>
                        </m:r>
                        <m:d>
                          <m:dPr>
                            <m:begChr m:val="["/>
                            <m:endChr m:val="]"/>
                            <m:ctrlPr>
                              <a:rPr lang="zh-CN" altLang="zh-CN" sz="2400" i="1"/>
                            </m:ctrlPr>
                          </m:dPr>
                          <m:e>
                            <m:r>
                              <m:rPr>
                                <m:sty m:val="p"/>
                              </m:rPr>
                              <a:rPr lang="en-US" altLang="zh-CN" sz="2400"/>
                              <m:t>A</m:t>
                            </m:r>
                          </m:e>
                        </m:d>
                        <m:r>
                          <a:rPr lang="en-US" altLang="zh-CN" sz="2400"/>
                          <m:t>|</m:t>
                        </m:r>
                        <m:r>
                          <m:rPr>
                            <m:sty m:val="p"/>
                          </m:rPr>
                          <a:rPr lang="en-US" altLang="zh-CN" sz="2400"/>
                          <m:t>t</m:t>
                        </m:r>
                        <m:r>
                          <a:rPr lang="en-US" altLang="zh-CN" sz="2400"/>
                          <m:t>∈</m:t>
                        </m:r>
                        <m:r>
                          <m:rPr>
                            <m:sty m:val="p"/>
                          </m:rPr>
                          <a:rPr lang="en-US" altLang="zh-CN" sz="2400"/>
                          <m:t>R</m:t>
                        </m:r>
                      </m:e>
                    </m:d>
                  </m:oMath>
                </a14:m>
                <a:r>
                  <a:rPr lang="zh-CN" altLang="zh-CN" sz="2400" dirty="0"/>
                  <a:t>。其中</a:t>
                </a:r>
                <a:r>
                  <a:rPr lang="en-US" altLang="zh-CN" sz="2400" dirty="0"/>
                  <a:t>A</a:t>
                </a:r>
                <a:r>
                  <a:rPr lang="zh-CN" altLang="zh-CN" sz="2400" dirty="0"/>
                  <a:t>为</a:t>
                </a:r>
                <a:r>
                  <a:rPr lang="en-US" altLang="zh-CN" sz="2400" dirty="0"/>
                  <a:t>R</a:t>
                </a:r>
                <a:r>
                  <a:rPr lang="zh-CN" altLang="zh-CN" sz="2400" dirty="0"/>
                  <a:t>中的属性列。</a:t>
                </a:r>
              </a:p>
              <a:p>
                <a:pPr marL="0" indent="0">
                  <a:buNone/>
                </a:pPr>
                <a:r>
                  <a:rPr lang="en-US" altLang="zh-CN" sz="2400" dirty="0" smtClean="0"/>
                  <a:t> </a:t>
                </a:r>
                <a:r>
                  <a:rPr lang="zh-CN" altLang="zh-CN" sz="2400" dirty="0"/>
                  <a:t>注意：投影操作是从列的角度进行的运算。</a:t>
                </a:r>
              </a:p>
              <a:p>
                <a:r>
                  <a:rPr lang="zh-CN" altLang="zh-CN" dirty="0"/>
                  <a:t>【例</a:t>
                </a:r>
                <a:r>
                  <a:rPr lang="en-US" altLang="zh-CN" dirty="0"/>
                  <a:t>2.3</a:t>
                </a:r>
                <a:r>
                  <a:rPr lang="zh-CN" altLang="zh-CN" dirty="0"/>
                  <a:t>】 查询学生的姓名和所在专业。</a:t>
                </a:r>
              </a:p>
              <a:p>
                <a:pPr marL="0" indent="0">
                  <a:buNone/>
                </a:pPr>
                <a:r>
                  <a:rPr lang="en-US" altLang="zh-CN" sz="2400" dirty="0" smtClean="0"/>
                  <a:t>    </a:t>
                </a:r>
                <a:r>
                  <a:rPr lang="zh-CN" altLang="zh-CN" sz="2400" dirty="0" smtClean="0">
                    <a:solidFill>
                      <a:srgbClr val="FF0000"/>
                    </a:solidFill>
                  </a:rPr>
                  <a:t>分析</a:t>
                </a:r>
                <a:r>
                  <a:rPr lang="zh-CN" altLang="zh-CN" sz="2400" dirty="0">
                    <a:solidFill>
                      <a:srgbClr val="FF0000"/>
                    </a:solidFill>
                  </a:rPr>
                  <a:t>本题</a:t>
                </a:r>
                <a:r>
                  <a:rPr lang="zh-CN" altLang="zh-CN" sz="2400" dirty="0"/>
                  <a:t>，可知即求学生表</a:t>
                </a:r>
                <a:r>
                  <a:rPr lang="en-US" altLang="zh-CN" sz="2400" dirty="0"/>
                  <a:t>S</a:t>
                </a:r>
                <a:r>
                  <a:rPr lang="zh-CN" altLang="zh-CN" sz="2400" dirty="0"/>
                  <a:t>在学生的姓名和专业这两个属性上的投影。</a:t>
                </a:r>
              </a:p>
              <a:p>
                <a:pPr marL="0" indent="0">
                  <a:buNone/>
                </a:pPr>
                <a14:m>
                  <m:oMath xmlns:m="http://schemas.openxmlformats.org/officeDocument/2006/math">
                    <m:sSub>
                      <m:sSubPr>
                        <m:ctrlPr>
                          <a:rPr lang="zh-CN" altLang="zh-CN" sz="2400" i="1">
                            <a:latin typeface="Cambria Math"/>
                          </a:rPr>
                        </m:ctrlPr>
                      </m:sSubPr>
                      <m:e>
                        <m:r>
                          <a:rPr lang="en-US" altLang="zh-CN" sz="2400">
                            <a:latin typeface="Cambria Math"/>
                          </a:rPr>
                          <m:t>   </m:t>
                        </m:r>
                        <m:r>
                          <a:rPr lang="en-US" altLang="zh-CN" sz="2400" b="1" i="0" smtClean="0">
                            <a:latin typeface="Cambria Math"/>
                          </a:rPr>
                          <m:t>        </m:t>
                        </m:r>
                        <m:r>
                          <m:rPr>
                            <m:sty m:val="p"/>
                          </m:rPr>
                          <a:rPr lang="en-US" altLang="zh-CN" sz="2400">
                            <a:latin typeface="Cambria Math"/>
                          </a:rPr>
                          <m:t>π</m:t>
                        </m:r>
                      </m:e>
                      <m:sub>
                        <m:r>
                          <m:rPr>
                            <m:sty m:val="p"/>
                          </m:rPr>
                          <a:rPr lang="en-US" altLang="zh-CN" sz="2400">
                            <a:latin typeface="Cambria Math"/>
                          </a:rPr>
                          <m:t>sname</m:t>
                        </m:r>
                        <m:r>
                          <a:rPr lang="en-US" altLang="zh-CN" sz="2400">
                            <a:latin typeface="Cambria Math"/>
                          </a:rPr>
                          <m:t>,</m:t>
                        </m:r>
                        <m:r>
                          <m:rPr>
                            <m:sty m:val="p"/>
                          </m:rPr>
                          <a:rPr lang="en-US" altLang="zh-CN" sz="2400">
                            <a:latin typeface="Cambria Math"/>
                          </a:rPr>
                          <m:t>specialty</m:t>
                        </m:r>
                      </m:sub>
                    </m:sSub>
                    <m:r>
                      <a:rPr lang="en-US" altLang="zh-CN" sz="2400">
                        <a:latin typeface="Cambria Math"/>
                      </a:rPr>
                      <m:t>(</m:t>
                    </m:r>
                    <m:r>
                      <m:rPr>
                        <m:sty m:val="p"/>
                      </m:rPr>
                      <a:rPr lang="en-US" altLang="zh-CN" sz="2400">
                        <a:latin typeface="Cambria Math"/>
                      </a:rPr>
                      <m:t>S</m:t>
                    </m:r>
                    <m:r>
                      <a:rPr lang="en-US" altLang="zh-CN" sz="2400">
                        <a:latin typeface="Cambria Math"/>
                      </a:rPr>
                      <m:t>)</m:t>
                    </m:r>
                  </m:oMath>
                </a14:m>
                <a:r>
                  <a:rPr lang="en-US" altLang="zh-CN" sz="2400" dirty="0"/>
                  <a:t>    </a:t>
                </a:r>
                <a:r>
                  <a:rPr lang="zh-CN" altLang="zh-CN" sz="2400" dirty="0"/>
                  <a:t>或者</a:t>
                </a:r>
                <a:r>
                  <a:rPr lang="en-US" altLang="zh-CN" sz="2400" dirty="0"/>
                  <a:t>   </a:t>
                </a:r>
                <a14:m>
                  <m:oMath xmlns:m="http://schemas.openxmlformats.org/officeDocument/2006/math">
                    <m:sSub>
                      <m:sSubPr>
                        <m:ctrlPr>
                          <a:rPr lang="zh-CN" altLang="zh-CN" sz="2400" i="1">
                            <a:latin typeface="Cambria Math"/>
                          </a:rPr>
                        </m:ctrlPr>
                      </m:sSubPr>
                      <m:e>
                        <m:r>
                          <m:rPr>
                            <m:sty m:val="p"/>
                          </m:rPr>
                          <a:rPr lang="en-US" altLang="zh-CN" sz="2400">
                            <a:latin typeface="Cambria Math"/>
                          </a:rPr>
                          <m:t>π</m:t>
                        </m:r>
                      </m:e>
                      <m:sub>
                        <m:r>
                          <a:rPr lang="en-US" altLang="zh-CN" sz="2400">
                            <a:latin typeface="Cambria Math"/>
                          </a:rPr>
                          <m:t>2,5</m:t>
                        </m:r>
                      </m:sub>
                    </m:sSub>
                    <m:r>
                      <a:rPr lang="en-US" altLang="zh-CN" sz="2400">
                        <a:latin typeface="Cambria Math"/>
                      </a:rPr>
                      <m:t>(</m:t>
                    </m:r>
                    <m:r>
                      <m:rPr>
                        <m:sty m:val="p"/>
                      </m:rPr>
                      <a:rPr lang="en-US" altLang="zh-CN" sz="2400">
                        <a:latin typeface="Cambria Math"/>
                      </a:rPr>
                      <m:t>S</m:t>
                    </m:r>
                    <m:r>
                      <a:rPr lang="en-US" altLang="zh-CN" sz="2400">
                        <a:latin typeface="Cambria Math"/>
                      </a:rPr>
                      <m:t>)</m:t>
                    </m:r>
                  </m:oMath>
                </a14:m>
                <a:endParaRPr lang="zh-CN" altLang="zh-CN" sz="2400" dirty="0"/>
              </a:p>
              <a:p>
                <a:pPr marL="0" indent="0">
                  <a:buNone/>
                </a:pPr>
                <a:r>
                  <a:rPr lang="zh-CN" altLang="zh-CN" sz="2000" dirty="0"/>
                  <a:t>结果如图</a:t>
                </a:r>
                <a:r>
                  <a:rPr lang="en-US" altLang="zh-CN" sz="2000" dirty="0"/>
                  <a:t>2.11</a:t>
                </a:r>
                <a:r>
                  <a:rPr lang="zh-CN" altLang="zh-CN" sz="2000" dirty="0"/>
                  <a:t>所示</a:t>
                </a:r>
                <a:r>
                  <a:rPr lang="zh-CN" altLang="zh-CN" dirty="0"/>
                  <a:t>：</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395536" y="1052736"/>
                <a:ext cx="8229600" cy="5904656"/>
              </a:xfrm>
              <a:blipFill rotWithShape="1">
                <a:blip r:embed="rId2"/>
                <a:stretch>
                  <a:fillRect l="-1333" t="-1240" r="-59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3538335534"/>
              </p:ext>
            </p:extLst>
          </p:nvPr>
        </p:nvGraphicFramePr>
        <p:xfrm>
          <a:off x="3131840" y="4653135"/>
          <a:ext cx="2952328" cy="1512169"/>
        </p:xfrm>
        <a:graphic>
          <a:graphicData uri="http://schemas.openxmlformats.org/drawingml/2006/table">
            <a:tbl>
              <a:tblPr firstRow="1" firstCol="1" bandRow="1">
                <a:tableStyleId>{5C22544A-7EE6-4342-B048-85BDC9FD1C3A}</a:tableStyleId>
              </a:tblPr>
              <a:tblGrid>
                <a:gridCol w="1164109"/>
                <a:gridCol w="1788219"/>
              </a:tblGrid>
              <a:tr h="336037">
                <a:tc>
                  <a:txBody>
                    <a:bodyPr/>
                    <a:lstStyle/>
                    <a:p>
                      <a:pPr algn="just">
                        <a:spcAft>
                          <a:spcPts val="0"/>
                        </a:spcAft>
                      </a:pPr>
                      <a:r>
                        <a:rPr lang="en-US" sz="1200" kern="100" dirty="0" err="1">
                          <a:effectLst/>
                        </a:rPr>
                        <a:t>sname</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specialty</a:t>
                      </a:r>
                      <a:endParaRPr lang="zh-CN" sz="1050" kern="100">
                        <a:effectLst/>
                        <a:latin typeface="Calibri"/>
                        <a:ea typeface="宋体"/>
                        <a:cs typeface="Times New Roman"/>
                      </a:endParaRPr>
                    </a:p>
                  </a:txBody>
                  <a:tcPr marL="68580" marR="68580" marT="0" marB="0"/>
                </a:tc>
              </a:tr>
              <a:tr h="294033">
                <a:tc>
                  <a:txBody>
                    <a:bodyPr/>
                    <a:lstStyle/>
                    <a:p>
                      <a:pPr algn="just">
                        <a:spcAft>
                          <a:spcPts val="0"/>
                        </a:spcAft>
                      </a:pPr>
                      <a:r>
                        <a:rPr lang="zh-CN" sz="1050" kern="100">
                          <a:effectLst/>
                        </a:rPr>
                        <a:t>陈红</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软件工程</a:t>
                      </a:r>
                      <a:endParaRPr lang="zh-CN" sz="1050" kern="100">
                        <a:effectLst/>
                        <a:latin typeface="Calibri"/>
                        <a:ea typeface="宋体"/>
                        <a:cs typeface="Times New Roman"/>
                      </a:endParaRPr>
                    </a:p>
                  </a:txBody>
                  <a:tcPr marL="68580" marR="68580" marT="0" marB="0"/>
                </a:tc>
              </a:tr>
              <a:tr h="294033">
                <a:tc>
                  <a:txBody>
                    <a:bodyPr/>
                    <a:lstStyle/>
                    <a:p>
                      <a:pPr algn="just">
                        <a:spcAft>
                          <a:spcPts val="0"/>
                        </a:spcAft>
                      </a:pPr>
                      <a:r>
                        <a:rPr lang="zh-CN" sz="1050" kern="100">
                          <a:effectLst/>
                        </a:rPr>
                        <a:t>张三</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电子信息工程</a:t>
                      </a:r>
                      <a:endParaRPr lang="zh-CN" sz="1050" kern="100">
                        <a:effectLst/>
                        <a:latin typeface="Calibri"/>
                        <a:ea typeface="宋体"/>
                        <a:cs typeface="Times New Roman"/>
                      </a:endParaRPr>
                    </a:p>
                  </a:txBody>
                  <a:tcPr marL="68580" marR="68580" marT="0" marB="0"/>
                </a:tc>
              </a:tr>
              <a:tr h="294033">
                <a:tc>
                  <a:txBody>
                    <a:bodyPr/>
                    <a:lstStyle/>
                    <a:p>
                      <a:pPr algn="just">
                        <a:spcAft>
                          <a:spcPts val="0"/>
                        </a:spcAft>
                      </a:pPr>
                      <a:r>
                        <a:rPr lang="zh-CN" sz="1050" kern="100" dirty="0">
                          <a:effectLst/>
                        </a:rPr>
                        <a:t>陈小春</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地理信息工程</a:t>
                      </a:r>
                      <a:endParaRPr lang="zh-CN" sz="1050" kern="100">
                        <a:effectLst/>
                        <a:latin typeface="Calibri"/>
                        <a:ea typeface="宋体"/>
                        <a:cs typeface="Times New Roman"/>
                      </a:endParaRPr>
                    </a:p>
                  </a:txBody>
                  <a:tcPr marL="68580" marR="68580" marT="0" marB="0"/>
                </a:tc>
              </a:tr>
              <a:tr h="294033">
                <a:tc>
                  <a:txBody>
                    <a:bodyPr/>
                    <a:lstStyle/>
                    <a:p>
                      <a:pPr algn="just">
                        <a:spcAft>
                          <a:spcPts val="0"/>
                        </a:spcAft>
                      </a:pPr>
                      <a:r>
                        <a:rPr lang="zh-CN" sz="1050" kern="100">
                          <a:effectLst/>
                        </a:rPr>
                        <a:t>张小林</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机电一体化</a:t>
                      </a:r>
                      <a:endParaRPr lang="zh-CN" sz="1050" kern="100" dirty="0">
                        <a:effectLst/>
                        <a:latin typeface="Calibri"/>
                        <a:ea typeface="宋体"/>
                        <a:cs typeface="Times New Roman"/>
                      </a:endParaRPr>
                    </a:p>
                  </a:txBody>
                  <a:tcPr marL="68580" marR="68580" marT="0" marB="0"/>
                </a:tc>
              </a:tr>
            </a:tbl>
          </a:graphicData>
        </a:graphic>
      </p:graphicFrame>
      <p:sp>
        <p:nvSpPr>
          <p:cNvPr id="6" name="矩形 5"/>
          <p:cNvSpPr/>
          <p:nvPr/>
        </p:nvSpPr>
        <p:spPr>
          <a:xfrm>
            <a:off x="3491880" y="6165304"/>
            <a:ext cx="1834668" cy="369332"/>
          </a:xfrm>
          <a:prstGeom prst="rect">
            <a:avLst/>
          </a:prstGeom>
        </p:spPr>
        <p:txBody>
          <a:bodyPr wrap="none">
            <a:spAutoFit/>
          </a:bodyPr>
          <a:lstStyle/>
          <a:p>
            <a:r>
              <a:rPr lang="zh-CN" altLang="zh-CN" dirty="0"/>
              <a:t>图</a:t>
            </a:r>
            <a:r>
              <a:rPr lang="en-US" altLang="zh-CN" dirty="0"/>
              <a:t>2.11 </a:t>
            </a:r>
            <a:r>
              <a:rPr lang="zh-CN" altLang="zh-CN" dirty="0"/>
              <a:t>查询结果</a:t>
            </a:r>
          </a:p>
        </p:txBody>
      </p:sp>
    </p:spTree>
    <p:extLst>
      <p:ext uri="{BB962C8B-B14F-4D97-AF65-F5344CB8AC3E}">
        <p14:creationId xmlns:p14="http://schemas.microsoft.com/office/powerpoint/2010/main" val="14268089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【例</a:t>
            </a:r>
            <a:r>
              <a:rPr lang="en-US" altLang="zh-CN" dirty="0" smtClean="0"/>
              <a:t>2.4</a:t>
            </a:r>
            <a:r>
              <a:rPr lang="zh-CN" altLang="zh-CN" dirty="0" smtClean="0"/>
              <a:t>】 查询学生表中都有哪些专业。</a:t>
            </a:r>
          </a:p>
          <a:p>
            <a:pPr marL="0" indent="0">
              <a:buNone/>
            </a:pPr>
            <a:r>
              <a:rPr lang="zh-CN" altLang="zh-CN" dirty="0" smtClean="0"/>
              <a:t>分析可知即查询学生表在专业这个属性上的投影。</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mc:AlternateContent xmlns:mc="http://schemas.openxmlformats.org/markup-compatibility/2006">
        <mc:Choice xmlns:a14="http://schemas.microsoft.com/office/drawing/2010/main" Requires="a14">
          <p:sp>
            <p:nvSpPr>
              <p:cNvPr id="5" name="矩形 4"/>
              <p:cNvSpPr/>
              <p:nvPr/>
            </p:nvSpPr>
            <p:spPr>
              <a:xfrm>
                <a:off x="3347864" y="2348880"/>
                <a:ext cx="1611274" cy="39485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zh-CN" altLang="zh-CN" i="1"/>
                          </m:ctrlPr>
                        </m:sSubPr>
                        <m:e>
                          <m:r>
                            <m:rPr>
                              <m:sty m:val="p"/>
                            </m:rPr>
                            <a:rPr lang="en-US" altLang="zh-CN"/>
                            <m:t>π</m:t>
                          </m:r>
                        </m:e>
                        <m:sub>
                          <m:r>
                            <m:rPr>
                              <m:sty m:val="p"/>
                            </m:rPr>
                            <a:rPr lang="en-US" altLang="zh-CN"/>
                            <m:t>specialty</m:t>
                          </m:r>
                        </m:sub>
                      </m:sSub>
                      <m:r>
                        <a:rPr lang="zh-CN" altLang="zh-CN"/>
                        <m:t>（</m:t>
                      </m:r>
                      <m:r>
                        <m:rPr>
                          <m:sty m:val="p"/>
                        </m:rPr>
                        <a:rPr lang="en-US" altLang="zh-CN"/>
                        <m:t>S</m:t>
                      </m:r>
                      <m:r>
                        <a:rPr lang="zh-CN" altLang="zh-CN"/>
                        <m:t>）</m:t>
                      </m:r>
                    </m:oMath>
                  </m:oMathPara>
                </a14:m>
                <a:endParaRPr lang="zh-CN" altLang="zh-CN" dirty="0"/>
              </a:p>
            </p:txBody>
          </p:sp>
        </mc:Choice>
        <mc:Fallback>
          <p:sp>
            <p:nvSpPr>
              <p:cNvPr id="5" name="矩形 4"/>
              <p:cNvSpPr>
                <a:spLocks noRot="1" noChangeAspect="1" noMove="1" noResize="1" noEditPoints="1" noAdjustHandles="1" noChangeArrowheads="1" noChangeShapeType="1" noTextEdit="1"/>
              </p:cNvSpPr>
              <p:nvPr/>
            </p:nvSpPr>
            <p:spPr>
              <a:xfrm>
                <a:off x="3347864" y="2348880"/>
                <a:ext cx="1611274" cy="394852"/>
              </a:xfrm>
              <a:prstGeom prst="rect">
                <a:avLst/>
              </a:prstGeom>
              <a:blipFill rotWithShape="1">
                <a:blip r:embed="rId2"/>
                <a:stretch>
                  <a:fillRect b="-9231"/>
                </a:stretch>
              </a:blipFill>
            </p:spPr>
            <p:txBody>
              <a:bodyPr/>
              <a:lstStyle/>
              <a:p>
                <a:r>
                  <a:rPr lang="zh-CN" altLang="en-US">
                    <a:noFill/>
                  </a:rPr>
                  <a:t> </a:t>
                </a:r>
              </a:p>
            </p:txBody>
          </p:sp>
        </mc:Fallback>
      </mc:AlternateContent>
      <p:sp>
        <p:nvSpPr>
          <p:cNvPr id="6" name="矩形 5"/>
          <p:cNvSpPr/>
          <p:nvPr/>
        </p:nvSpPr>
        <p:spPr>
          <a:xfrm>
            <a:off x="539552" y="2863436"/>
            <a:ext cx="2249334" cy="369332"/>
          </a:xfrm>
          <a:prstGeom prst="rect">
            <a:avLst/>
          </a:prstGeom>
        </p:spPr>
        <p:txBody>
          <a:bodyPr wrap="none">
            <a:spAutoFit/>
          </a:bodyPr>
          <a:lstStyle/>
          <a:p>
            <a:r>
              <a:rPr lang="zh-CN" altLang="zh-CN" dirty="0"/>
              <a:t>结果如图</a:t>
            </a:r>
            <a:r>
              <a:rPr lang="en-US" altLang="zh-CN" dirty="0"/>
              <a:t>2.12</a:t>
            </a:r>
            <a:r>
              <a:rPr lang="zh-CN" altLang="zh-CN" dirty="0"/>
              <a:t>所示：</a:t>
            </a:r>
          </a:p>
        </p:txBody>
      </p:sp>
      <p:pic>
        <p:nvPicPr>
          <p:cNvPr id="81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3249167"/>
            <a:ext cx="7146739" cy="1536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3563888" y="4601374"/>
            <a:ext cx="1851789" cy="369332"/>
          </a:xfrm>
          <a:prstGeom prst="rect">
            <a:avLst/>
          </a:prstGeom>
        </p:spPr>
        <p:txBody>
          <a:bodyPr wrap="none">
            <a:spAutoFit/>
          </a:bodyPr>
          <a:lstStyle/>
          <a:p>
            <a:r>
              <a:rPr lang="zh-CN" altLang="zh-CN" dirty="0"/>
              <a:t>图</a:t>
            </a:r>
            <a:r>
              <a:rPr lang="en-US" altLang="zh-CN" dirty="0"/>
              <a:t>2.12 </a:t>
            </a:r>
            <a:r>
              <a:rPr lang="zh-CN" altLang="zh-CN" dirty="0"/>
              <a:t>查询结果</a:t>
            </a:r>
          </a:p>
        </p:txBody>
      </p:sp>
      <p:sp>
        <p:nvSpPr>
          <p:cNvPr id="10" name="矩形 9"/>
          <p:cNvSpPr/>
          <p:nvPr/>
        </p:nvSpPr>
        <p:spPr>
          <a:xfrm>
            <a:off x="466390" y="4869160"/>
            <a:ext cx="8280920" cy="2062103"/>
          </a:xfrm>
          <a:prstGeom prst="rect">
            <a:avLst/>
          </a:prstGeom>
        </p:spPr>
        <p:txBody>
          <a:bodyPr wrap="square">
            <a:spAutoFit/>
          </a:bodyPr>
          <a:lstStyle/>
          <a:p>
            <a:pPr algn="l">
              <a:spcBef>
                <a:spcPct val="20000"/>
              </a:spcBef>
              <a:buClr>
                <a:schemeClr val="accent1"/>
              </a:buClr>
            </a:pPr>
            <a:r>
              <a:rPr lang="en-US" altLang="zh-CN" sz="2000" dirty="0" smtClean="0">
                <a:solidFill>
                  <a:srgbClr val="000000"/>
                </a:solidFill>
                <a:latin typeface="+mn-lt"/>
              </a:rPr>
              <a:t>     </a:t>
            </a:r>
            <a:r>
              <a:rPr lang="zh-CN" altLang="zh-CN" sz="2000" b="1" dirty="0" smtClean="0">
                <a:solidFill>
                  <a:srgbClr val="000000"/>
                </a:solidFill>
                <a:latin typeface="+mn-lt"/>
              </a:rPr>
              <a:t>从</a:t>
            </a:r>
            <a:r>
              <a:rPr lang="zh-CN" altLang="zh-CN" sz="2000" b="1" dirty="0">
                <a:solidFill>
                  <a:srgbClr val="000000"/>
                </a:solidFill>
                <a:latin typeface="+mn-lt"/>
              </a:rPr>
              <a:t>上图看出，学生表原来有</a:t>
            </a:r>
            <a:r>
              <a:rPr lang="en-US" altLang="zh-CN" sz="2000" b="1" dirty="0">
                <a:solidFill>
                  <a:srgbClr val="000000"/>
                </a:solidFill>
                <a:latin typeface="+mn-lt"/>
              </a:rPr>
              <a:t>5</a:t>
            </a:r>
            <a:r>
              <a:rPr lang="zh-CN" altLang="zh-CN" sz="2000" b="1" dirty="0">
                <a:solidFill>
                  <a:srgbClr val="000000"/>
                </a:solidFill>
                <a:latin typeface="+mn-lt"/>
              </a:rPr>
              <a:t>个元组，而投影结果取消了重复的电子信息工程元组，因此只有</a:t>
            </a:r>
            <a:r>
              <a:rPr lang="en-US" altLang="zh-CN" sz="2000" b="1" dirty="0">
                <a:solidFill>
                  <a:srgbClr val="000000"/>
                </a:solidFill>
                <a:latin typeface="+mn-lt"/>
              </a:rPr>
              <a:t>4</a:t>
            </a:r>
            <a:r>
              <a:rPr lang="zh-CN" altLang="zh-CN" sz="2000" b="1" dirty="0">
                <a:solidFill>
                  <a:srgbClr val="000000"/>
                </a:solidFill>
                <a:latin typeface="+mn-lt"/>
              </a:rPr>
              <a:t>个元组了</a:t>
            </a:r>
            <a:r>
              <a:rPr lang="zh-CN" altLang="zh-CN" sz="2000" b="1" dirty="0" smtClean="0">
                <a:solidFill>
                  <a:srgbClr val="000000"/>
                </a:solidFill>
                <a:latin typeface="+mn-lt"/>
              </a:rPr>
              <a:t>。</a:t>
            </a:r>
            <a:endParaRPr lang="en-US" altLang="zh-CN" sz="2000" b="1" dirty="0" smtClean="0">
              <a:solidFill>
                <a:srgbClr val="000000"/>
              </a:solidFill>
              <a:latin typeface="+mn-lt"/>
            </a:endParaRPr>
          </a:p>
          <a:p>
            <a:pPr algn="l">
              <a:spcBef>
                <a:spcPct val="20000"/>
              </a:spcBef>
              <a:buClr>
                <a:schemeClr val="accent1"/>
              </a:buClr>
            </a:pPr>
            <a:r>
              <a:rPr lang="en-US" altLang="zh-CN" sz="2000" b="1" dirty="0" smtClean="0">
                <a:solidFill>
                  <a:srgbClr val="000000"/>
                </a:solidFill>
                <a:latin typeface="+mn-lt"/>
              </a:rPr>
              <a:t>     </a:t>
            </a:r>
            <a:r>
              <a:rPr lang="zh-CN" altLang="zh-CN" sz="2000" b="1" dirty="0" smtClean="0">
                <a:solidFill>
                  <a:srgbClr val="000000"/>
                </a:solidFill>
                <a:latin typeface="+mn-lt"/>
              </a:rPr>
              <a:t>投影</a:t>
            </a:r>
            <a:r>
              <a:rPr lang="zh-CN" altLang="zh-CN" sz="2000" b="1" dirty="0">
                <a:solidFill>
                  <a:srgbClr val="000000"/>
                </a:solidFill>
                <a:latin typeface="+mn-lt"/>
              </a:rPr>
              <a:t>之后不仅取消了原关系中的某些列，而且还可能取消某些元组，因此取消了某些元组属性列后，就可能出现重复列，应取消这些完全相同的行。</a:t>
            </a:r>
          </a:p>
          <a:p>
            <a:pPr algn="l">
              <a:spcBef>
                <a:spcPct val="20000"/>
              </a:spcBef>
              <a:buClr>
                <a:schemeClr val="accent1"/>
              </a:buClr>
            </a:pPr>
            <a:endParaRPr lang="zh-CN" altLang="zh-CN" sz="2000" dirty="0">
              <a:solidFill>
                <a:srgbClr val="000000"/>
              </a:solidFill>
              <a:latin typeface="+mn-lt"/>
            </a:endParaRPr>
          </a:p>
        </p:txBody>
      </p:sp>
    </p:spTree>
    <p:extLst>
      <p:ext uri="{BB962C8B-B14F-4D97-AF65-F5344CB8AC3E}">
        <p14:creationId xmlns:p14="http://schemas.microsoft.com/office/powerpoint/2010/main" val="29561811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
        <p:nvSpPr>
          <p:cNvPr id="25" name="内容占位符 2"/>
          <p:cNvSpPr>
            <a:spLocks noGrp="1"/>
          </p:cNvSpPr>
          <p:nvPr>
            <p:ph idx="1"/>
          </p:nvPr>
        </p:nvSpPr>
        <p:spPr>
          <a:xfrm>
            <a:off x="755576" y="1000108"/>
            <a:ext cx="7848872" cy="4517124"/>
          </a:xfrm>
        </p:spPr>
        <p:txBody>
          <a:bodyPr/>
          <a:lstStyle/>
          <a:p>
            <a:pPr>
              <a:lnSpc>
                <a:spcPct val="150000"/>
              </a:lnSpc>
              <a:buFont typeface="Wingdings" pitchFamily="2" charset="2"/>
              <a:buChar char="n"/>
            </a:pPr>
            <a:r>
              <a:rPr lang="en-US" altLang="zh-CN" b="0" dirty="0" smtClean="0"/>
              <a:t>2.1</a:t>
            </a:r>
            <a:r>
              <a:rPr lang="zh-CN" altLang="en-US" b="0" dirty="0" smtClean="0"/>
              <a:t>关系数据库概述</a:t>
            </a:r>
            <a:endParaRPr lang="en-US" altLang="zh-CN" b="0" dirty="0" smtClean="0"/>
          </a:p>
          <a:p>
            <a:pPr>
              <a:lnSpc>
                <a:spcPct val="150000"/>
              </a:lnSpc>
              <a:buFont typeface="Wingdings" pitchFamily="2" charset="2"/>
              <a:buChar char="n"/>
            </a:pPr>
            <a:r>
              <a:rPr lang="en-US" altLang="zh-CN" b="0" dirty="0" smtClean="0"/>
              <a:t>2.2</a:t>
            </a:r>
            <a:r>
              <a:rPr lang="zh-CN" altLang="en-US" b="0" dirty="0"/>
              <a:t>关系代数</a:t>
            </a:r>
            <a:endParaRPr lang="en-US" altLang="zh-CN" b="0" dirty="0" smtClean="0"/>
          </a:p>
          <a:p>
            <a:pPr>
              <a:lnSpc>
                <a:spcPct val="150000"/>
              </a:lnSpc>
              <a:buFont typeface="Wingdings" pitchFamily="2" charset="2"/>
              <a:buChar char="n"/>
            </a:pPr>
            <a:r>
              <a:rPr lang="en-US" altLang="zh-CN" b="0" dirty="0" smtClean="0"/>
              <a:t>2.3</a:t>
            </a:r>
            <a:r>
              <a:rPr lang="zh-CN" altLang="en-US" b="0" dirty="0" smtClean="0"/>
              <a:t>关系模式的分解</a:t>
            </a:r>
            <a:endParaRPr lang="en-US" altLang="zh-CN" b="0" dirty="0" smtClean="0"/>
          </a:p>
          <a:p>
            <a:pPr>
              <a:lnSpc>
                <a:spcPct val="150000"/>
              </a:lnSpc>
              <a:buFont typeface="Wingdings" pitchFamily="2" charset="2"/>
              <a:buChar char="n"/>
            </a:pPr>
            <a:r>
              <a:rPr lang="en-US" altLang="zh-CN" b="0" dirty="0"/>
              <a:t>2</a:t>
            </a:r>
            <a:r>
              <a:rPr lang="en-US" altLang="zh-CN" b="0" dirty="0" smtClean="0"/>
              <a:t>.4 </a:t>
            </a:r>
            <a:r>
              <a:rPr lang="zh-CN" altLang="en-US" b="0" dirty="0" smtClean="0"/>
              <a:t>关系模型的完整性约束</a:t>
            </a:r>
            <a:endParaRPr lang="en-US" altLang="zh-CN" b="0" dirty="0" smtClean="0"/>
          </a:p>
          <a:p>
            <a:pPr marL="0" indent="0">
              <a:buNone/>
            </a:pPr>
            <a:endParaRPr lang="zh-CN" altLang="en-US" dirty="0" smtClean="0"/>
          </a:p>
          <a:p>
            <a:pPr marL="0" indent="0">
              <a:buNone/>
            </a:pPr>
            <a:endParaRPr lang="zh-CN" altLang="en-US" dirty="0"/>
          </a:p>
        </p:txBody>
      </p:sp>
    </p:spTree>
    <p:extLst>
      <p:ext uri="{BB962C8B-B14F-4D97-AF65-F5344CB8AC3E}">
        <p14:creationId xmlns:p14="http://schemas.microsoft.com/office/powerpoint/2010/main" val="300745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a:t>
                </a:r>
                <a:r>
                  <a:rPr lang="en-US" altLang="zh-CN" dirty="0"/>
                  <a:t>3</a:t>
                </a:r>
                <a:r>
                  <a:rPr lang="zh-CN" altLang="zh-CN" dirty="0"/>
                  <a:t>）连接（</a:t>
                </a:r>
                <a:r>
                  <a:rPr lang="en-US" altLang="zh-CN" dirty="0"/>
                  <a:t>Join</a:t>
                </a:r>
                <a:r>
                  <a:rPr lang="zh-CN" altLang="zh-CN" dirty="0" smtClean="0"/>
                  <a:t>）</a:t>
                </a:r>
                <a:endParaRPr lang="en-US" altLang="zh-CN" dirty="0" smtClean="0"/>
              </a:p>
              <a:p>
                <a:pPr marL="0" indent="0">
                  <a:buNone/>
                </a:pPr>
                <a:r>
                  <a:rPr lang="en-US" altLang="zh-CN" sz="2400" dirty="0"/>
                  <a:t> </a:t>
                </a:r>
                <a:r>
                  <a:rPr lang="en-US" altLang="zh-CN" sz="2400" dirty="0" smtClean="0"/>
                  <a:t>   </a:t>
                </a:r>
                <a:r>
                  <a:rPr lang="zh-CN" altLang="zh-CN" sz="2400" dirty="0" smtClean="0"/>
                  <a:t>连接</a:t>
                </a:r>
                <a:r>
                  <a:rPr lang="zh-CN" altLang="zh-CN" sz="2400" dirty="0"/>
                  <a:t>也被称为</a:t>
                </a:r>
                <a14:m>
                  <m:oMath xmlns:m="http://schemas.openxmlformats.org/officeDocument/2006/math">
                    <m:r>
                      <m:rPr>
                        <m:sty m:val="p"/>
                      </m:rPr>
                      <a:rPr lang="en-US" altLang="zh-CN" sz="2400"/>
                      <m:t>θ</m:t>
                    </m:r>
                  </m:oMath>
                </a14:m>
                <a:r>
                  <a:rPr lang="zh-CN" altLang="zh-CN" sz="2400" dirty="0"/>
                  <a:t>连接。指的是从两个已知关系</a:t>
                </a:r>
                <a:r>
                  <a:rPr lang="en-US" altLang="zh-CN" sz="2400" dirty="0"/>
                  <a:t>R</a:t>
                </a:r>
                <a:r>
                  <a:rPr lang="zh-CN" altLang="zh-CN" sz="2400" dirty="0"/>
                  <a:t>和</a:t>
                </a:r>
                <a:r>
                  <a:rPr lang="en-US" altLang="zh-CN" sz="2400" dirty="0"/>
                  <a:t>S</a:t>
                </a:r>
                <a:r>
                  <a:rPr lang="zh-CN" altLang="zh-CN" sz="2400" dirty="0"/>
                  <a:t>的笛卡尔积中选取属性间满足一定条件的元组。记作：</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564904"/>
            <a:ext cx="1421902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5" name="矩形 4"/>
              <p:cNvSpPr/>
              <p:nvPr/>
            </p:nvSpPr>
            <p:spPr>
              <a:xfrm>
                <a:off x="539552" y="3717032"/>
                <a:ext cx="8280920" cy="1015663"/>
              </a:xfrm>
              <a:prstGeom prst="rect">
                <a:avLst/>
              </a:prstGeom>
            </p:spPr>
            <p:txBody>
              <a:bodyPr wrap="square">
                <a:spAutoFit/>
              </a:bodyPr>
              <a:lstStyle/>
              <a:p>
                <a:pPr algn="l">
                  <a:spcBef>
                    <a:spcPct val="20000"/>
                  </a:spcBef>
                  <a:buClr>
                    <a:schemeClr val="accent1"/>
                  </a:buClr>
                </a:pPr>
                <a:r>
                  <a:rPr lang="en-US" altLang="zh-CN" sz="2000" b="1" dirty="0" smtClean="0">
                    <a:solidFill>
                      <a:srgbClr val="000000"/>
                    </a:solidFill>
                    <a:latin typeface="+mn-lt"/>
                  </a:rPr>
                  <a:t>     </a:t>
                </a:r>
                <a:r>
                  <a:rPr lang="zh-CN" altLang="zh-CN" sz="2000" b="1" dirty="0" smtClean="0">
                    <a:solidFill>
                      <a:srgbClr val="000000"/>
                    </a:solidFill>
                    <a:latin typeface="+mn-lt"/>
                  </a:rPr>
                  <a:t>其中</a:t>
                </a:r>
                <a:r>
                  <a:rPr lang="en-US" altLang="zh-CN" sz="2000" b="1" dirty="0">
                    <a:solidFill>
                      <a:srgbClr val="000000"/>
                    </a:solidFill>
                    <a:latin typeface="+mn-lt"/>
                  </a:rPr>
                  <a:t>A</a:t>
                </a:r>
                <a:r>
                  <a:rPr lang="zh-CN" altLang="zh-CN" sz="2000" b="1" dirty="0">
                    <a:solidFill>
                      <a:srgbClr val="000000"/>
                    </a:solidFill>
                    <a:latin typeface="+mn-lt"/>
                  </a:rPr>
                  <a:t>和</a:t>
                </a:r>
                <a:r>
                  <a:rPr lang="en-US" altLang="zh-CN" sz="2000" b="1" dirty="0">
                    <a:solidFill>
                      <a:srgbClr val="000000"/>
                    </a:solidFill>
                    <a:latin typeface="+mn-lt"/>
                  </a:rPr>
                  <a:t>B</a:t>
                </a:r>
                <a:r>
                  <a:rPr lang="zh-CN" altLang="zh-CN" sz="2000" b="1" dirty="0">
                    <a:solidFill>
                      <a:srgbClr val="000000"/>
                    </a:solidFill>
                    <a:latin typeface="+mn-lt"/>
                  </a:rPr>
                  <a:t>分别为</a:t>
                </a:r>
                <a:r>
                  <a:rPr lang="en-US" altLang="zh-CN" sz="2000" b="1" dirty="0">
                    <a:solidFill>
                      <a:srgbClr val="000000"/>
                    </a:solidFill>
                    <a:latin typeface="+mn-lt"/>
                  </a:rPr>
                  <a:t>R</a:t>
                </a:r>
                <a:r>
                  <a:rPr lang="zh-CN" altLang="zh-CN" sz="2000" b="1" dirty="0">
                    <a:solidFill>
                      <a:srgbClr val="000000"/>
                    </a:solidFill>
                    <a:latin typeface="+mn-lt"/>
                  </a:rPr>
                  <a:t>和</a:t>
                </a:r>
                <a:r>
                  <a:rPr lang="en-US" altLang="zh-CN" sz="2000" b="1" dirty="0">
                    <a:solidFill>
                      <a:srgbClr val="000000"/>
                    </a:solidFill>
                    <a:latin typeface="+mn-lt"/>
                  </a:rPr>
                  <a:t>S</a:t>
                </a:r>
                <a:r>
                  <a:rPr lang="zh-CN" altLang="zh-CN" sz="2000" b="1" dirty="0">
                    <a:solidFill>
                      <a:srgbClr val="000000"/>
                    </a:solidFill>
                    <a:latin typeface="+mn-lt"/>
                  </a:rPr>
                  <a:t>上度数相等且可比的属性组。</a:t>
                </a:r>
                <a14:m>
                  <m:oMath xmlns:m="http://schemas.openxmlformats.org/officeDocument/2006/math">
                    <m:r>
                      <m:rPr>
                        <m:sty m:val="p"/>
                      </m:rPr>
                      <a:rPr lang="en-US" altLang="zh-CN" sz="2000" b="1">
                        <a:solidFill>
                          <a:srgbClr val="000000"/>
                        </a:solidFill>
                        <a:latin typeface="+mn-lt"/>
                      </a:rPr>
                      <m:t>Θ</m:t>
                    </m:r>
                  </m:oMath>
                </a14:m>
                <a:r>
                  <a:rPr lang="zh-CN" altLang="zh-CN" sz="2000" b="1" dirty="0">
                    <a:solidFill>
                      <a:srgbClr val="000000"/>
                    </a:solidFill>
                    <a:latin typeface="+mn-lt"/>
                  </a:rPr>
                  <a:t>是比较运算符。连接运算从</a:t>
                </a:r>
                <a:r>
                  <a:rPr lang="en-US" altLang="zh-CN" sz="2000" b="1" dirty="0">
                    <a:solidFill>
                      <a:srgbClr val="000000"/>
                    </a:solidFill>
                    <a:latin typeface="+mn-lt"/>
                  </a:rPr>
                  <a:t>R</a:t>
                </a:r>
                <a:r>
                  <a:rPr lang="zh-CN" altLang="zh-CN" sz="2000" b="1" dirty="0">
                    <a:solidFill>
                      <a:srgbClr val="000000"/>
                    </a:solidFill>
                    <a:latin typeface="+mn-lt"/>
                  </a:rPr>
                  <a:t>和</a:t>
                </a:r>
                <a:r>
                  <a:rPr lang="en-US" altLang="zh-CN" sz="2000" b="1" dirty="0">
                    <a:solidFill>
                      <a:srgbClr val="000000"/>
                    </a:solidFill>
                    <a:latin typeface="+mn-lt"/>
                  </a:rPr>
                  <a:t>S</a:t>
                </a:r>
                <a:r>
                  <a:rPr lang="zh-CN" altLang="zh-CN" sz="2000" b="1" dirty="0">
                    <a:solidFill>
                      <a:srgbClr val="000000"/>
                    </a:solidFill>
                    <a:latin typeface="+mn-lt"/>
                  </a:rPr>
                  <a:t>的广义笛卡尔积中选取</a:t>
                </a:r>
                <a:r>
                  <a:rPr lang="en-US" altLang="zh-CN" sz="2000" b="1" dirty="0">
                    <a:solidFill>
                      <a:srgbClr val="000000"/>
                    </a:solidFill>
                    <a:latin typeface="+mn-lt"/>
                  </a:rPr>
                  <a:t>R</a:t>
                </a:r>
                <a:r>
                  <a:rPr lang="zh-CN" altLang="zh-CN" sz="2000" b="1" dirty="0">
                    <a:solidFill>
                      <a:srgbClr val="000000"/>
                    </a:solidFill>
                    <a:latin typeface="+mn-lt"/>
                  </a:rPr>
                  <a:t>关系在</a:t>
                </a:r>
                <a:r>
                  <a:rPr lang="en-US" altLang="zh-CN" sz="2000" b="1" dirty="0">
                    <a:solidFill>
                      <a:srgbClr val="000000"/>
                    </a:solidFill>
                    <a:latin typeface="+mn-lt"/>
                  </a:rPr>
                  <a:t>A</a:t>
                </a:r>
                <a:r>
                  <a:rPr lang="zh-CN" altLang="zh-CN" sz="2000" b="1" dirty="0">
                    <a:solidFill>
                      <a:srgbClr val="000000"/>
                    </a:solidFill>
                    <a:latin typeface="+mn-lt"/>
                  </a:rPr>
                  <a:t>属性组上的值与</a:t>
                </a:r>
                <a:r>
                  <a:rPr lang="en-US" altLang="zh-CN" sz="2000" b="1" dirty="0">
                    <a:solidFill>
                      <a:srgbClr val="000000"/>
                    </a:solidFill>
                    <a:latin typeface="+mn-lt"/>
                  </a:rPr>
                  <a:t>S</a:t>
                </a:r>
                <a:r>
                  <a:rPr lang="zh-CN" altLang="zh-CN" sz="2000" b="1" dirty="0">
                    <a:solidFill>
                      <a:srgbClr val="000000"/>
                    </a:solidFill>
                    <a:latin typeface="+mn-lt"/>
                  </a:rPr>
                  <a:t>关系在属性组</a:t>
                </a:r>
                <a:r>
                  <a:rPr lang="en-US" altLang="zh-CN" sz="2000" b="1" dirty="0">
                    <a:solidFill>
                      <a:srgbClr val="000000"/>
                    </a:solidFill>
                    <a:latin typeface="+mn-lt"/>
                  </a:rPr>
                  <a:t>B</a:t>
                </a:r>
                <a:r>
                  <a:rPr lang="zh-CN" altLang="zh-CN" sz="2000" b="1" dirty="0">
                    <a:solidFill>
                      <a:srgbClr val="000000"/>
                    </a:solidFill>
                    <a:latin typeface="+mn-lt"/>
                  </a:rPr>
                  <a:t>上值满足比较关系</a:t>
                </a:r>
                <a14:m>
                  <m:oMath xmlns:m="http://schemas.openxmlformats.org/officeDocument/2006/math">
                    <m:r>
                      <m:rPr>
                        <m:sty m:val="p"/>
                      </m:rPr>
                      <a:rPr lang="en-US" altLang="zh-CN" sz="2000" b="1">
                        <a:solidFill>
                          <a:srgbClr val="000000"/>
                        </a:solidFill>
                        <a:latin typeface="+mn-lt"/>
                      </a:rPr>
                      <m:t>θ</m:t>
                    </m:r>
                  </m:oMath>
                </a14:m>
                <a:r>
                  <a:rPr lang="zh-CN" altLang="zh-CN" sz="2000" b="1" dirty="0">
                    <a:solidFill>
                      <a:srgbClr val="000000"/>
                    </a:solidFill>
                    <a:latin typeface="+mn-lt"/>
                  </a:rPr>
                  <a:t>的元组。</a:t>
                </a:r>
              </a:p>
            </p:txBody>
          </p:sp>
        </mc:Choice>
        <mc:Fallback>
          <p:sp>
            <p:nvSpPr>
              <p:cNvPr id="5" name="矩形 4"/>
              <p:cNvSpPr>
                <a:spLocks noRot="1" noChangeAspect="1" noMove="1" noResize="1" noEditPoints="1" noAdjustHandles="1" noChangeArrowheads="1" noChangeShapeType="1" noTextEdit="1"/>
              </p:cNvSpPr>
              <p:nvPr/>
            </p:nvSpPr>
            <p:spPr>
              <a:xfrm>
                <a:off x="539552" y="3717032"/>
                <a:ext cx="8280920" cy="1015663"/>
              </a:xfrm>
              <a:prstGeom prst="rect">
                <a:avLst/>
              </a:prstGeom>
              <a:blipFill rotWithShape="1">
                <a:blip r:embed="rId4"/>
                <a:stretch>
                  <a:fillRect l="-810" t="-4217" r="-3829" b="-102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68779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a:buFont typeface="Wingdings" panose="05000000000000000000" pitchFamily="2" charset="2"/>
                  <a:buChar char="u"/>
                </a:pPr>
                <a:r>
                  <a:rPr lang="zh-CN" altLang="zh-CN" sz="2400" dirty="0"/>
                  <a:t>连接运算中有两种最常用也是最重要的连接，即等值连接和自然连接。若</a:t>
                </a:r>
                <a14:m>
                  <m:oMath xmlns:m="http://schemas.openxmlformats.org/officeDocument/2006/math">
                    <m:r>
                      <m:rPr>
                        <m:sty m:val="p"/>
                      </m:rPr>
                      <a:rPr lang="en-US" altLang="zh-CN" sz="2400"/>
                      <m:t>θ</m:t>
                    </m:r>
                  </m:oMath>
                </a14:m>
                <a:r>
                  <a:rPr lang="zh-CN" altLang="zh-CN" sz="2400" dirty="0"/>
                  <a:t>取“</a:t>
                </a:r>
                <a:r>
                  <a:rPr lang="en-US" altLang="zh-CN" sz="2400" dirty="0"/>
                  <a:t>=</a:t>
                </a:r>
                <a:r>
                  <a:rPr lang="zh-CN" altLang="zh-CN" sz="2400" dirty="0"/>
                  <a:t>”的连接称为等值连接。它是从关系</a:t>
                </a:r>
                <a:r>
                  <a:rPr lang="en-US" altLang="zh-CN" sz="2400" dirty="0"/>
                  <a:t>R</a:t>
                </a:r>
                <a:r>
                  <a:rPr lang="zh-CN" altLang="zh-CN" sz="2400" dirty="0"/>
                  <a:t>和关系</a:t>
                </a:r>
                <a:r>
                  <a:rPr lang="en-US" altLang="zh-CN" sz="2400" dirty="0"/>
                  <a:t>S</a:t>
                </a:r>
                <a:r>
                  <a:rPr lang="zh-CN" altLang="zh-CN" sz="2400" dirty="0"/>
                  <a:t>的广义笛卡尔积中选取</a:t>
                </a:r>
                <a:r>
                  <a:rPr lang="en-US" altLang="zh-CN" sz="2400" dirty="0"/>
                  <a:t>A</a:t>
                </a:r>
                <a:r>
                  <a:rPr lang="zh-CN" altLang="zh-CN" sz="2400" dirty="0"/>
                  <a:t>，</a:t>
                </a:r>
                <a:r>
                  <a:rPr lang="en-US" altLang="zh-CN" sz="2400" dirty="0"/>
                  <a:t>B</a:t>
                </a:r>
                <a:r>
                  <a:rPr lang="zh-CN" altLang="zh-CN" sz="2400" dirty="0"/>
                  <a:t>属性值相等的那些元组，即</a:t>
                </a:r>
                <a:r>
                  <a:rPr lang="zh-CN" altLang="zh-CN" sz="2400" dirty="0">
                    <a:solidFill>
                      <a:srgbClr val="FF0000"/>
                    </a:solidFill>
                  </a:rPr>
                  <a:t>等值连接</a:t>
                </a:r>
                <a:r>
                  <a:rPr lang="zh-CN" altLang="zh-CN" sz="2400" dirty="0"/>
                  <a:t>为：</a:t>
                </a:r>
              </a:p>
              <a:p>
                <a:pPr marL="0" indent="0">
                  <a:buNone/>
                </a:pPr>
                <a14:m>
                  <m:oMath xmlns:m="http://schemas.openxmlformats.org/officeDocument/2006/math">
                    <m:r>
                      <m:rPr>
                        <m:sty m:val="p"/>
                      </m:rPr>
                      <a:rPr lang="en-US" altLang="zh-CN"/>
                      <m:t>R</m:t>
                    </m:r>
                    <m:r>
                      <a:rPr lang="en-US" altLang="zh-CN"/>
                      <m:t>⋈</m:t>
                    </m:r>
                    <m:r>
                      <m:rPr>
                        <m:sty m:val="p"/>
                      </m:rPr>
                      <a:rPr lang="en-US" altLang="zh-CN"/>
                      <m:t>S</m:t>
                    </m:r>
                    <m:r>
                      <a:rPr lang="en-US" altLang="zh-CN"/>
                      <m:t>=</m:t>
                    </m:r>
                  </m:oMath>
                </a14:m>
                <a:r>
                  <a:rPr lang="en-US" altLang="zh-CN" dirty="0"/>
                  <a:t> { </a:t>
                </a:r>
                <a:r>
                  <a:rPr lang="en-US" altLang="zh-CN" dirty="0" err="1"/>
                  <a:t>t</a:t>
                </a:r>
                <a:r>
                  <a:rPr lang="en-US" altLang="zh-CN" baseline="-25000" dirty="0" err="1"/>
                  <a:t>r</a:t>
                </a:r>
                <a:r>
                  <a:rPr lang="en-US" altLang="zh-CN" dirty="0"/>
                  <a:t> </a:t>
                </a:r>
                <a:r>
                  <a:rPr lang="en-US" altLang="zh-CN" dirty="0" err="1"/>
                  <a:t>t</a:t>
                </a:r>
                <a:r>
                  <a:rPr lang="en-US" altLang="zh-CN" baseline="-25000" dirty="0" err="1"/>
                  <a:t>s</a:t>
                </a:r>
                <a:r>
                  <a:rPr lang="en-US" altLang="zh-CN" dirty="0"/>
                  <a:t> | </a:t>
                </a:r>
                <a:r>
                  <a:rPr lang="en-US" altLang="zh-CN" dirty="0" err="1"/>
                  <a:t>t</a:t>
                </a:r>
                <a:r>
                  <a:rPr lang="en-US" altLang="zh-CN" baseline="-25000" dirty="0" err="1"/>
                  <a:t>r</a:t>
                </a:r>
                <a:r>
                  <a:rPr lang="en-US" altLang="zh-CN" baseline="-25000" dirty="0"/>
                  <a:t> </a:t>
                </a:r>
                <a:r>
                  <a:rPr lang="en-US" altLang="zh-CN" dirty="0">
                    <a:sym typeface="Symbol"/>
                  </a:rPr>
                  <a:t></a:t>
                </a:r>
                <a:r>
                  <a:rPr lang="en-US" altLang="zh-CN" dirty="0"/>
                  <a:t> R</a:t>
                </a:r>
                <a:r>
                  <a:rPr lang="zh-CN" altLang="zh-CN" dirty="0"/>
                  <a:t>∧</a:t>
                </a:r>
                <a:r>
                  <a:rPr lang="en-US" altLang="zh-CN" dirty="0" err="1"/>
                  <a:t>t</a:t>
                </a:r>
                <a:r>
                  <a:rPr lang="en-US" altLang="zh-CN" baseline="-25000" dirty="0" err="1"/>
                  <a:t>s</a:t>
                </a:r>
                <a:r>
                  <a:rPr lang="en-US" altLang="zh-CN" baseline="-25000" dirty="0"/>
                  <a:t> </a:t>
                </a:r>
                <a:r>
                  <a:rPr lang="en-US" altLang="zh-CN" dirty="0">
                    <a:sym typeface="Symbol"/>
                  </a:rPr>
                  <a:t></a:t>
                </a:r>
                <a:r>
                  <a:rPr lang="en-US" altLang="zh-CN" dirty="0"/>
                  <a:t>S</a:t>
                </a:r>
                <a:r>
                  <a:rPr lang="zh-CN" altLang="zh-CN" dirty="0"/>
                  <a:t>∧</a:t>
                </a:r>
                <a:r>
                  <a:rPr lang="en-US" altLang="zh-CN" dirty="0" err="1"/>
                  <a:t>t</a:t>
                </a:r>
                <a:r>
                  <a:rPr lang="en-US" altLang="zh-CN" baseline="-25000" dirty="0" err="1"/>
                  <a:t>r</a:t>
                </a:r>
                <a:r>
                  <a:rPr lang="en-US" altLang="zh-CN" dirty="0"/>
                  <a:t>[B]=</a:t>
                </a:r>
                <a:r>
                  <a:rPr lang="en-US" altLang="zh-CN" dirty="0" err="1"/>
                  <a:t>t</a:t>
                </a:r>
                <a:r>
                  <a:rPr lang="en-US" altLang="zh-CN" baseline="-25000" dirty="0" err="1"/>
                  <a:t>s</a:t>
                </a:r>
                <a:r>
                  <a:rPr lang="en-US" altLang="zh-CN" dirty="0"/>
                  <a:t>[B] }</a:t>
                </a:r>
                <a:endParaRPr lang="zh-CN" altLang="zh-CN" dirty="0"/>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989" r="-459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214684"/>
            <a:ext cx="14835342" cy="728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3645024"/>
            <a:ext cx="8280920" cy="1569660"/>
          </a:xfrm>
          <a:prstGeom prst="rect">
            <a:avLst/>
          </a:prstGeom>
        </p:spPr>
        <p:txBody>
          <a:bodyPr wrap="square">
            <a:spAutoFit/>
          </a:bodyPr>
          <a:lstStyle/>
          <a:p>
            <a:pPr marL="342900" indent="-342900" algn="l">
              <a:buFont typeface="Wingdings" panose="05000000000000000000" pitchFamily="2" charset="2"/>
              <a:buChar char="u"/>
            </a:pPr>
            <a:r>
              <a:rPr lang="zh-CN" altLang="zh-CN" sz="2400" b="1" dirty="0" smtClean="0">
                <a:solidFill>
                  <a:srgbClr val="FF0000"/>
                </a:solidFill>
                <a:latin typeface="+mn-lt"/>
              </a:rPr>
              <a:t>自然连接</a:t>
            </a:r>
            <a:r>
              <a:rPr lang="zh-CN" altLang="zh-CN" sz="2400" b="1" dirty="0" smtClean="0">
                <a:solidFill>
                  <a:srgbClr val="000000"/>
                </a:solidFill>
                <a:latin typeface="+mn-lt"/>
              </a:rPr>
              <a:t>是一种比较特殊的等值连接，它要求</a:t>
            </a:r>
            <a:r>
              <a:rPr lang="en-US" altLang="zh-CN" sz="2400" b="1" dirty="0" smtClean="0">
                <a:solidFill>
                  <a:srgbClr val="000000"/>
                </a:solidFill>
                <a:latin typeface="+mn-lt"/>
              </a:rPr>
              <a:t>R</a:t>
            </a:r>
            <a:r>
              <a:rPr lang="zh-CN" altLang="zh-CN" sz="2400" b="1" dirty="0" smtClean="0">
                <a:solidFill>
                  <a:srgbClr val="000000"/>
                </a:solidFill>
                <a:latin typeface="+mn-lt"/>
              </a:rPr>
              <a:t>和</a:t>
            </a:r>
            <a:r>
              <a:rPr lang="en-US" altLang="zh-CN" sz="2400" b="1" dirty="0" smtClean="0">
                <a:solidFill>
                  <a:srgbClr val="000000"/>
                </a:solidFill>
                <a:latin typeface="+mn-lt"/>
              </a:rPr>
              <a:t>S</a:t>
            </a:r>
            <a:r>
              <a:rPr lang="zh-CN" altLang="zh-CN" sz="2400" b="1" dirty="0" smtClean="0">
                <a:solidFill>
                  <a:srgbClr val="000000"/>
                </a:solidFill>
                <a:latin typeface="+mn-lt"/>
              </a:rPr>
              <a:t>两个关系中进行比较的分量必须是具有相同的属性组，并且在结果中把重复的属性列去掉。即如果</a:t>
            </a:r>
            <a:r>
              <a:rPr lang="en-US" altLang="zh-CN" sz="2400" b="1" dirty="0" smtClean="0">
                <a:solidFill>
                  <a:srgbClr val="000000"/>
                </a:solidFill>
                <a:latin typeface="+mn-lt"/>
              </a:rPr>
              <a:t>R</a:t>
            </a:r>
            <a:r>
              <a:rPr lang="zh-CN" altLang="zh-CN" sz="2400" b="1" dirty="0" smtClean="0">
                <a:solidFill>
                  <a:srgbClr val="000000"/>
                </a:solidFill>
                <a:latin typeface="+mn-lt"/>
              </a:rPr>
              <a:t>和</a:t>
            </a:r>
            <a:r>
              <a:rPr lang="en-US" altLang="zh-CN" sz="2400" b="1" dirty="0" smtClean="0">
                <a:solidFill>
                  <a:srgbClr val="000000"/>
                </a:solidFill>
                <a:latin typeface="+mn-lt"/>
              </a:rPr>
              <a:t>S</a:t>
            </a:r>
            <a:r>
              <a:rPr lang="zh-CN" altLang="zh-CN" sz="2400" b="1" dirty="0" smtClean="0">
                <a:solidFill>
                  <a:srgbClr val="000000"/>
                </a:solidFill>
                <a:latin typeface="+mn-lt"/>
              </a:rPr>
              <a:t>具有相同的属性组</a:t>
            </a:r>
            <a:r>
              <a:rPr lang="en-US" altLang="zh-CN" sz="2400" b="1" dirty="0" smtClean="0">
                <a:solidFill>
                  <a:srgbClr val="000000"/>
                </a:solidFill>
                <a:latin typeface="+mn-lt"/>
              </a:rPr>
              <a:t>A</a:t>
            </a:r>
            <a:r>
              <a:rPr lang="zh-CN" altLang="zh-CN" sz="2400" b="1" dirty="0" smtClean="0">
                <a:solidFill>
                  <a:srgbClr val="000000"/>
                </a:solidFill>
                <a:latin typeface="+mn-lt"/>
              </a:rPr>
              <a:t>，则自然连接可记作</a:t>
            </a:r>
            <a:r>
              <a:rPr lang="zh-CN" altLang="en-US" sz="2400" b="1" dirty="0" smtClean="0">
                <a:solidFill>
                  <a:srgbClr val="000000"/>
                </a:solidFill>
                <a:latin typeface="+mn-lt"/>
              </a:rPr>
              <a:t>：</a:t>
            </a:r>
            <a:endParaRPr lang="zh-CN" altLang="en-US" sz="2400" b="1" dirty="0">
              <a:solidFill>
                <a:srgbClr val="000000"/>
              </a:solidFill>
              <a:latin typeface="+mn-lt"/>
            </a:endParaRPr>
          </a:p>
        </p:txBody>
      </p:sp>
      <p:pic>
        <p:nvPicPr>
          <p:cNvPr id="1025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852936"/>
            <a:ext cx="408815"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5232454"/>
            <a:ext cx="385314" cy="13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32104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dirty="0"/>
              <a:t>【例</a:t>
            </a:r>
            <a:r>
              <a:rPr lang="en-US" altLang="zh-CN" sz="2400" dirty="0"/>
              <a:t>2.5</a:t>
            </a:r>
            <a:r>
              <a:rPr lang="zh-CN" altLang="zh-CN" sz="2400" dirty="0"/>
              <a:t>】 图</a:t>
            </a:r>
            <a:r>
              <a:rPr lang="en-US" altLang="zh-CN" sz="2400" dirty="0"/>
              <a:t>2.13</a:t>
            </a:r>
            <a:r>
              <a:rPr lang="zh-CN" altLang="zh-CN" sz="2400" dirty="0"/>
              <a:t>（</a:t>
            </a:r>
            <a:r>
              <a:rPr lang="en-US" altLang="zh-CN" sz="2400" dirty="0"/>
              <a:t>1</a:t>
            </a:r>
            <a:r>
              <a:rPr lang="zh-CN" altLang="zh-CN" sz="2400" dirty="0"/>
              <a:t>）（</a:t>
            </a:r>
            <a:r>
              <a:rPr lang="en-US" altLang="zh-CN" sz="2400" dirty="0"/>
              <a:t>2</a:t>
            </a:r>
            <a:r>
              <a:rPr lang="zh-CN" altLang="zh-CN" sz="2400" dirty="0"/>
              <a:t>）分别是关系</a:t>
            </a:r>
            <a:r>
              <a:rPr lang="en-US" altLang="zh-CN" sz="2400" dirty="0"/>
              <a:t>R</a:t>
            </a:r>
            <a:r>
              <a:rPr lang="zh-CN" altLang="zh-CN" sz="2400" dirty="0"/>
              <a:t>和关系</a:t>
            </a:r>
            <a:r>
              <a:rPr lang="en-US" altLang="zh-CN" sz="2400" dirty="0"/>
              <a:t>S</a:t>
            </a:r>
            <a:r>
              <a:rPr lang="zh-CN" altLang="zh-CN" sz="2400" dirty="0"/>
              <a:t>。求当</a:t>
            </a:r>
            <a:r>
              <a:rPr lang="en-US" altLang="zh-CN" sz="2400" dirty="0"/>
              <a:t>C&lt;E</a:t>
            </a:r>
            <a:r>
              <a:rPr lang="zh-CN" altLang="zh-CN" sz="2400" dirty="0"/>
              <a:t>时</a:t>
            </a:r>
            <a:r>
              <a:rPr lang="en-US" altLang="zh-CN" sz="2400" dirty="0"/>
              <a:t>R</a:t>
            </a:r>
            <a:r>
              <a:rPr lang="zh-CN" altLang="zh-CN" sz="2400" dirty="0"/>
              <a:t>和</a:t>
            </a:r>
            <a:r>
              <a:rPr lang="en-US" altLang="zh-CN" sz="2400" dirty="0"/>
              <a:t>S</a:t>
            </a:r>
            <a:r>
              <a:rPr lang="zh-CN" altLang="zh-CN" sz="2400" dirty="0"/>
              <a:t>的连接表、</a:t>
            </a:r>
            <a:r>
              <a:rPr lang="en-US" altLang="zh-CN" sz="2400" dirty="0"/>
              <a:t>R</a:t>
            </a:r>
            <a:r>
              <a:rPr lang="zh-CN" altLang="zh-CN" sz="2400" dirty="0"/>
              <a:t>和</a:t>
            </a:r>
            <a:r>
              <a:rPr lang="en-US" altLang="zh-CN" sz="2400" dirty="0"/>
              <a:t>S</a:t>
            </a:r>
            <a:r>
              <a:rPr lang="zh-CN" altLang="zh-CN" sz="2400" dirty="0"/>
              <a:t>等值连接表及</a:t>
            </a:r>
            <a:r>
              <a:rPr lang="en-US" altLang="zh-CN" sz="2400" dirty="0"/>
              <a:t>R</a:t>
            </a:r>
            <a:r>
              <a:rPr lang="zh-CN" altLang="zh-CN" sz="2400" dirty="0"/>
              <a:t>和</a:t>
            </a:r>
            <a:r>
              <a:rPr lang="en-US" altLang="zh-CN" sz="2400" dirty="0"/>
              <a:t>S</a:t>
            </a:r>
            <a:r>
              <a:rPr lang="zh-CN" altLang="zh-CN" sz="2400" dirty="0"/>
              <a:t>自然连接表。结果如图</a:t>
            </a:r>
            <a:r>
              <a:rPr lang="en-US" altLang="zh-CN" sz="2400" dirty="0"/>
              <a:t>2.13</a:t>
            </a:r>
            <a:r>
              <a:rPr lang="zh-CN" altLang="zh-CN" sz="2400" dirty="0"/>
              <a:t>（</a:t>
            </a:r>
            <a:r>
              <a:rPr lang="en-US" altLang="zh-CN" sz="2400" dirty="0"/>
              <a:t>3</a:t>
            </a:r>
            <a:r>
              <a:rPr lang="zh-CN" altLang="zh-CN" sz="2400" dirty="0"/>
              <a:t>）（</a:t>
            </a:r>
            <a:r>
              <a:rPr lang="en-US" altLang="zh-CN" sz="2400" dirty="0"/>
              <a:t>4</a:t>
            </a:r>
            <a:r>
              <a:rPr lang="zh-CN" altLang="zh-CN" sz="2400" dirty="0"/>
              <a:t>）（</a:t>
            </a:r>
            <a:r>
              <a:rPr lang="en-US" altLang="zh-CN" sz="2400" dirty="0"/>
              <a:t>5</a:t>
            </a:r>
            <a:r>
              <a:rPr lang="zh-CN" altLang="zh-CN" sz="2400" dirty="0"/>
              <a:t>）。</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974454677"/>
              </p:ext>
            </p:extLst>
          </p:nvPr>
        </p:nvGraphicFramePr>
        <p:xfrm>
          <a:off x="683568" y="2564904"/>
          <a:ext cx="864097" cy="1584176"/>
        </p:xfrm>
        <a:graphic>
          <a:graphicData uri="http://schemas.openxmlformats.org/drawingml/2006/table">
            <a:tbl>
              <a:tblPr firstRow="1" firstCol="1" bandRow="1">
                <a:tableStyleId>{5C22544A-7EE6-4342-B048-85BDC9FD1C3A}</a:tableStyleId>
              </a:tblPr>
              <a:tblGrid>
                <a:gridCol w="275942"/>
                <a:gridCol w="283054"/>
                <a:gridCol w="305101"/>
              </a:tblGrid>
              <a:tr h="176020">
                <a:tc>
                  <a:txBody>
                    <a:bodyPr/>
                    <a:lstStyle/>
                    <a:p>
                      <a:pPr algn="just">
                        <a:spcAft>
                          <a:spcPts val="0"/>
                        </a:spcAft>
                      </a:pPr>
                      <a:r>
                        <a:rPr lang="en-US" sz="1050" kern="100">
                          <a:effectLst/>
                        </a:rPr>
                        <a:t>A</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r>
              <a:tr h="352039">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r>
              <a:tr h="352039">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5</a:t>
                      </a:r>
                      <a:endParaRPr lang="zh-CN" sz="1050" kern="100">
                        <a:effectLst/>
                        <a:latin typeface="Calibri"/>
                        <a:ea typeface="宋体"/>
                        <a:cs typeface="Times New Roman"/>
                      </a:endParaRPr>
                    </a:p>
                  </a:txBody>
                  <a:tcPr marL="68580" marR="68580" marT="0" marB="0"/>
                </a:tc>
              </a:tr>
              <a:tr h="352039">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a:t>
                      </a:r>
                      <a:endParaRPr lang="zh-CN" sz="1050" kern="100">
                        <a:effectLst/>
                        <a:latin typeface="Calibri"/>
                        <a:ea typeface="宋体"/>
                        <a:cs typeface="Times New Roman"/>
                      </a:endParaRPr>
                    </a:p>
                  </a:txBody>
                  <a:tcPr marL="68580" marR="68580" marT="0" marB="0"/>
                </a:tc>
              </a:tr>
              <a:tr h="352039">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14</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503808674"/>
              </p:ext>
            </p:extLst>
          </p:nvPr>
        </p:nvGraphicFramePr>
        <p:xfrm>
          <a:off x="1975440" y="2552066"/>
          <a:ext cx="527685" cy="1760220"/>
        </p:xfrm>
        <a:graphic>
          <a:graphicData uri="http://schemas.openxmlformats.org/drawingml/2006/table">
            <a:tbl>
              <a:tblPr firstRow="1" firstCol="1" bandRow="1">
                <a:tableStyleId>{5C22544A-7EE6-4342-B048-85BDC9FD1C3A}</a:tableStyleId>
              </a:tblPr>
              <a:tblGrid>
                <a:gridCol w="255270"/>
                <a:gridCol w="272415"/>
              </a:tblGrid>
              <a:tr h="0">
                <a:tc>
                  <a:txBody>
                    <a:bodyPr/>
                    <a:lstStyle/>
                    <a:p>
                      <a:pPr algn="just">
                        <a:spcAft>
                          <a:spcPts val="0"/>
                        </a:spcAft>
                      </a:pPr>
                      <a:r>
                        <a:rPr lang="en-US" sz="1050" kern="100" dirty="0">
                          <a:effectLst/>
                        </a:rPr>
                        <a:t>A</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E</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10</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dirty="0">
                          <a:effectLst/>
                        </a:rPr>
                        <a:t>a</a:t>
                      </a:r>
                      <a:r>
                        <a:rPr lang="en-US" sz="1050" kern="100" baseline="-25000" dirty="0">
                          <a:effectLst/>
                        </a:rPr>
                        <a:t>3</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1</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13658783"/>
              </p:ext>
            </p:extLst>
          </p:nvPr>
        </p:nvGraphicFramePr>
        <p:xfrm>
          <a:off x="2967853" y="2471791"/>
          <a:ext cx="1384300" cy="2240280"/>
        </p:xfrm>
        <a:graphic>
          <a:graphicData uri="http://schemas.openxmlformats.org/drawingml/2006/table">
            <a:tbl>
              <a:tblPr firstRow="1" firstCol="1" bandRow="1">
                <a:tableStyleId>{5C22544A-7EE6-4342-B048-85BDC9FD1C3A}</a:tableStyleId>
              </a:tblPr>
              <a:tblGrid>
                <a:gridCol w="321945"/>
                <a:gridCol w="252730"/>
                <a:gridCol w="226695"/>
                <a:gridCol w="310515"/>
                <a:gridCol w="272415"/>
              </a:tblGrid>
              <a:tr h="0">
                <a:tc>
                  <a:txBody>
                    <a:bodyPr/>
                    <a:lstStyle/>
                    <a:p>
                      <a:pPr algn="just">
                        <a:spcAft>
                          <a:spcPts val="0"/>
                        </a:spcAft>
                      </a:pPr>
                      <a:r>
                        <a:rPr lang="en-US" sz="1050" kern="100" dirty="0">
                          <a:effectLst/>
                        </a:rPr>
                        <a:t>R.A</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S.A</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E</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10</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10</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6</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10</a:t>
                      </a:r>
                      <a:endParaRPr lang="zh-CN" sz="1050" kern="100" dirty="0">
                        <a:effectLst/>
                        <a:latin typeface="Calibri"/>
                        <a:ea typeface="宋体"/>
                        <a:cs typeface="Times New Roman"/>
                      </a:endParaRPr>
                    </a:p>
                  </a:txBody>
                  <a:tcPr marL="68580" marR="68580" marT="0" marB="0"/>
                </a:tc>
              </a:tr>
            </a:tbl>
          </a:graphicData>
        </a:graphic>
      </p:graphicFrame>
      <p:sp>
        <p:nvSpPr>
          <p:cNvPr id="8" name="矩形 7"/>
          <p:cNvSpPr/>
          <p:nvPr/>
        </p:nvSpPr>
        <p:spPr>
          <a:xfrm>
            <a:off x="552503" y="4221088"/>
            <a:ext cx="856324" cy="338554"/>
          </a:xfrm>
          <a:prstGeom prst="rect">
            <a:avLst/>
          </a:prstGeom>
        </p:spPr>
        <p:txBody>
          <a:bodyPr wrap="none">
            <a:spAutoFit/>
          </a:bodyPr>
          <a:lstStyle/>
          <a:p>
            <a:r>
              <a:rPr lang="zh-CN" altLang="zh-CN" sz="1600" dirty="0"/>
              <a:t>（</a:t>
            </a:r>
            <a:r>
              <a:rPr lang="en-US" altLang="zh-CN" sz="1600" dirty="0"/>
              <a:t>1</a:t>
            </a:r>
            <a:r>
              <a:rPr lang="zh-CN" altLang="zh-CN" sz="1600" dirty="0"/>
              <a:t>）</a:t>
            </a:r>
            <a:r>
              <a:rPr lang="en-US" altLang="zh-CN" sz="1600" dirty="0"/>
              <a:t>R</a:t>
            </a:r>
            <a:endParaRPr lang="zh-CN" altLang="en-US" sz="1600" dirty="0"/>
          </a:p>
        </p:txBody>
      </p:sp>
      <p:sp>
        <p:nvSpPr>
          <p:cNvPr id="9" name="矩形 8"/>
          <p:cNvSpPr/>
          <p:nvPr/>
        </p:nvSpPr>
        <p:spPr>
          <a:xfrm>
            <a:off x="1763688" y="4326390"/>
            <a:ext cx="902811" cy="338554"/>
          </a:xfrm>
          <a:prstGeom prst="rect">
            <a:avLst/>
          </a:prstGeom>
        </p:spPr>
        <p:txBody>
          <a:bodyPr wrap="none">
            <a:spAutoFit/>
          </a:bodyPr>
          <a:lstStyle/>
          <a:p>
            <a:r>
              <a:rPr lang="zh-CN" altLang="zh-CN" sz="1600" dirty="0"/>
              <a:t>（</a:t>
            </a:r>
            <a:r>
              <a:rPr lang="en-US" altLang="zh-CN" sz="1600" dirty="0"/>
              <a:t>2</a:t>
            </a:r>
            <a:r>
              <a:rPr lang="zh-CN" altLang="zh-CN" sz="1600" dirty="0"/>
              <a:t>）</a:t>
            </a:r>
            <a:r>
              <a:rPr lang="en-US" altLang="zh-CN" sz="1600" dirty="0"/>
              <a:t>S </a:t>
            </a:r>
            <a:endParaRPr lang="zh-CN" altLang="en-US" sz="1600" dirty="0"/>
          </a:p>
        </p:txBody>
      </p:sp>
      <mc:AlternateContent xmlns:mc="http://schemas.openxmlformats.org/markup-compatibility/2006">
        <mc:Choice xmlns:a14="http://schemas.microsoft.com/office/drawing/2010/main" Requires="a14">
          <p:sp>
            <p:nvSpPr>
              <p:cNvPr id="10" name="矩形 9"/>
              <p:cNvSpPr/>
              <p:nvPr/>
            </p:nvSpPr>
            <p:spPr>
              <a:xfrm>
                <a:off x="2987824" y="4785976"/>
                <a:ext cx="1566646" cy="475771"/>
              </a:xfrm>
              <a:prstGeom prst="rect">
                <a:avLst/>
              </a:prstGeom>
            </p:spPr>
            <p:txBody>
              <a:bodyPr wrap="none">
                <a:spAutoFit/>
              </a:bodyPr>
              <a:lstStyle/>
              <a:p>
                <a:r>
                  <a:rPr lang="zh-CN" altLang="zh-CN" sz="1600" dirty="0"/>
                  <a:t>（</a:t>
                </a:r>
                <a:r>
                  <a:rPr lang="en-US" altLang="zh-CN" sz="1600" dirty="0"/>
                  <a:t>3</a:t>
                </a:r>
                <a:r>
                  <a:rPr lang="zh-CN" altLang="zh-CN" sz="1600" dirty="0"/>
                  <a:t>）</a:t>
                </a:r>
                <a:r>
                  <a:rPr lang="en-US" altLang="zh-CN" sz="1600" dirty="0"/>
                  <a:t>  </a:t>
                </a:r>
                <a14:m>
                  <m:oMath xmlns:m="http://schemas.openxmlformats.org/officeDocument/2006/math">
                    <m:r>
                      <m:rPr>
                        <m:sty m:val="p"/>
                      </m:rPr>
                      <a:rPr lang="en-US" altLang="zh-CN" sz="1600"/>
                      <m:t>R</m:t>
                    </m:r>
                    <m:m>
                      <m:mPr>
                        <m:mcs>
                          <m:mc>
                            <m:mcPr>
                              <m:count m:val="1"/>
                              <m:mcJc m:val="center"/>
                            </m:mcPr>
                          </m:mc>
                        </m:mcs>
                        <m:ctrlPr>
                          <a:rPr lang="zh-CN" altLang="zh-CN" sz="1600" i="1"/>
                        </m:ctrlPr>
                      </m:mPr>
                      <m:mr>
                        <m:e>
                          <m:r>
                            <a:rPr lang="en-US" altLang="zh-CN" sz="1600"/>
                            <m:t>⋈</m:t>
                          </m:r>
                        </m:e>
                      </m:mr>
                      <m:mr>
                        <m:e>
                          <m:r>
                            <m:rPr>
                              <m:sty m:val="p"/>
                            </m:rPr>
                            <a:rPr lang="en-US" altLang="zh-CN" sz="1600"/>
                            <m:t>C</m:t>
                          </m:r>
                          <m:r>
                            <a:rPr lang="en-US" altLang="zh-CN" sz="1600" i="1"/>
                            <m:t>&lt;</m:t>
                          </m:r>
                          <m:r>
                            <a:rPr lang="en-US" altLang="zh-CN" sz="1600" i="1"/>
                            <m:t>𝐸</m:t>
                          </m:r>
                        </m:e>
                      </m:mr>
                    </m:m>
                    <m:r>
                      <m:rPr>
                        <m:sty m:val="p"/>
                      </m:rPr>
                      <a:rPr lang="en-US" altLang="zh-CN" sz="1600"/>
                      <m:t>S</m:t>
                    </m:r>
                  </m:oMath>
                </a14:m>
                <a:endParaRPr lang="zh-CN" altLang="en-US" sz="1600" dirty="0"/>
              </a:p>
            </p:txBody>
          </p:sp>
        </mc:Choice>
        <mc:Fallback>
          <p:sp>
            <p:nvSpPr>
              <p:cNvPr id="10" name="矩形 9"/>
              <p:cNvSpPr>
                <a:spLocks noRot="1" noChangeAspect="1" noMove="1" noResize="1" noEditPoints="1" noAdjustHandles="1" noChangeArrowheads="1" noChangeShapeType="1" noTextEdit="1"/>
              </p:cNvSpPr>
              <p:nvPr/>
            </p:nvSpPr>
            <p:spPr>
              <a:xfrm>
                <a:off x="2987824" y="4785976"/>
                <a:ext cx="1566646" cy="475771"/>
              </a:xfrm>
              <a:prstGeom prst="rect">
                <a:avLst/>
              </a:prstGeom>
              <a:blipFill rotWithShape="1">
                <a:blip r:embed="rId2"/>
                <a:stretch>
                  <a:fillRect l="-1167" b="-3846"/>
                </a:stretch>
              </a:blipFill>
            </p:spPr>
            <p:txBody>
              <a:bodyPr/>
              <a:lstStyle/>
              <a:p>
                <a:r>
                  <a:rPr lang="zh-CN" altLang="en-US">
                    <a:noFill/>
                  </a:rPr>
                  <a:t> </a:t>
                </a:r>
              </a:p>
            </p:txBody>
          </p:sp>
        </mc:Fallback>
      </mc:AlternateContent>
      <p:graphicFrame>
        <p:nvGraphicFramePr>
          <p:cNvPr id="11" name="表格 10"/>
          <p:cNvGraphicFramePr>
            <a:graphicFrameLocks noGrp="1"/>
          </p:cNvGraphicFramePr>
          <p:nvPr>
            <p:extLst>
              <p:ext uri="{D42A27DB-BD31-4B8C-83A1-F6EECF244321}">
                <p14:modId xmlns:p14="http://schemas.microsoft.com/office/powerpoint/2010/main" val="3738006252"/>
              </p:ext>
            </p:extLst>
          </p:nvPr>
        </p:nvGraphicFramePr>
        <p:xfrm>
          <a:off x="4860032" y="2491636"/>
          <a:ext cx="1800200" cy="2068005"/>
        </p:xfrm>
        <a:graphic>
          <a:graphicData uri="http://schemas.openxmlformats.org/drawingml/2006/table">
            <a:tbl>
              <a:tblPr firstRow="1" firstCol="1" bandRow="1">
                <a:tableStyleId>{5C22544A-7EE6-4342-B048-85BDC9FD1C3A}</a:tableStyleId>
              </a:tblPr>
              <a:tblGrid>
                <a:gridCol w="418670"/>
                <a:gridCol w="328661"/>
                <a:gridCol w="354260"/>
                <a:gridCol w="403806"/>
                <a:gridCol w="294803"/>
              </a:tblGrid>
              <a:tr h="413601">
                <a:tc>
                  <a:txBody>
                    <a:bodyPr/>
                    <a:lstStyle/>
                    <a:p>
                      <a:pPr algn="just">
                        <a:spcAft>
                          <a:spcPts val="0"/>
                        </a:spcAft>
                      </a:pPr>
                      <a:r>
                        <a:rPr lang="en-US" sz="1050" kern="100" dirty="0">
                          <a:effectLst/>
                        </a:rPr>
                        <a:t>R.A</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S.A</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E</a:t>
                      </a:r>
                      <a:endParaRPr lang="zh-CN" sz="1050" kern="100">
                        <a:effectLst/>
                        <a:latin typeface="Calibri"/>
                        <a:ea typeface="宋体"/>
                        <a:cs typeface="Times New Roman"/>
                      </a:endParaRPr>
                    </a:p>
                  </a:txBody>
                  <a:tcPr marL="68580" marR="68580" marT="0" marB="0"/>
                </a:tc>
              </a:tr>
              <a:tr h="413601">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413601">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413601">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413601">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b</a:t>
                      </a:r>
                      <a:r>
                        <a:rPr lang="en-US" sz="1050" kern="100" baseline="-25000" dirty="0">
                          <a:effectLst/>
                        </a:rPr>
                        <a:t>4</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a</a:t>
                      </a:r>
                      <a:r>
                        <a:rPr lang="en-US" sz="1050" kern="100" baseline="-25000" dirty="0">
                          <a:effectLst/>
                        </a:rPr>
                        <a:t>2</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7</a:t>
                      </a:r>
                      <a:endParaRPr lang="zh-CN" sz="1050" kern="100" dirty="0">
                        <a:effectLst/>
                        <a:latin typeface="Calibri"/>
                        <a:ea typeface="宋体"/>
                        <a:cs typeface="Times New Roman"/>
                      </a:endParaRPr>
                    </a:p>
                  </a:txBody>
                  <a:tcPr marL="68580" marR="68580" marT="0" marB="0"/>
                </a:tc>
              </a:tr>
            </a:tbl>
          </a:graphicData>
        </a:graphic>
      </p:graphicFrame>
      <p:sp>
        <p:nvSpPr>
          <p:cNvPr id="12" name="矩形 11"/>
          <p:cNvSpPr/>
          <p:nvPr/>
        </p:nvSpPr>
        <p:spPr>
          <a:xfrm>
            <a:off x="5004048" y="4669420"/>
            <a:ext cx="1587293" cy="338554"/>
          </a:xfrm>
          <a:prstGeom prst="rect">
            <a:avLst/>
          </a:prstGeom>
        </p:spPr>
        <p:txBody>
          <a:bodyPr wrap="none">
            <a:spAutoFit/>
          </a:bodyPr>
          <a:lstStyle/>
          <a:p>
            <a:r>
              <a:rPr lang="zh-CN" altLang="zh-CN" sz="1600" dirty="0"/>
              <a:t>（</a:t>
            </a:r>
            <a:r>
              <a:rPr lang="en-US" altLang="zh-CN" sz="1600" dirty="0"/>
              <a:t>4</a:t>
            </a:r>
            <a:r>
              <a:rPr lang="zh-CN" altLang="zh-CN" sz="1600" dirty="0"/>
              <a:t>）等值连接</a:t>
            </a:r>
            <a:r>
              <a:rPr lang="en-US" altLang="zh-CN" sz="1600" dirty="0"/>
              <a:t> </a:t>
            </a:r>
            <a:endParaRPr lang="zh-CN" altLang="en-US" sz="1600" dirty="0"/>
          </a:p>
        </p:txBody>
      </p:sp>
      <p:graphicFrame>
        <p:nvGraphicFramePr>
          <p:cNvPr id="13" name="表格 12"/>
          <p:cNvGraphicFramePr>
            <a:graphicFrameLocks noGrp="1"/>
          </p:cNvGraphicFramePr>
          <p:nvPr>
            <p:extLst>
              <p:ext uri="{D42A27DB-BD31-4B8C-83A1-F6EECF244321}">
                <p14:modId xmlns:p14="http://schemas.microsoft.com/office/powerpoint/2010/main" val="2586672225"/>
              </p:ext>
            </p:extLst>
          </p:nvPr>
        </p:nvGraphicFramePr>
        <p:xfrm>
          <a:off x="7164288" y="2556915"/>
          <a:ext cx="1584175" cy="1833450"/>
        </p:xfrm>
        <a:graphic>
          <a:graphicData uri="http://schemas.openxmlformats.org/drawingml/2006/table">
            <a:tbl>
              <a:tblPr firstRow="1" firstCol="1" bandRow="1">
                <a:tableStyleId>{5C22544A-7EE6-4342-B048-85BDC9FD1C3A}</a:tableStyleId>
              </a:tblPr>
              <a:tblGrid>
                <a:gridCol w="474972"/>
                <a:gridCol w="372857"/>
                <a:gridCol w="401899"/>
                <a:gridCol w="334447"/>
              </a:tblGrid>
              <a:tr h="366690">
                <a:tc>
                  <a:txBody>
                    <a:bodyPr/>
                    <a:lstStyle/>
                    <a:p>
                      <a:pPr algn="just">
                        <a:spcAft>
                          <a:spcPts val="0"/>
                        </a:spcAft>
                      </a:pPr>
                      <a:r>
                        <a:rPr lang="en-US" sz="1050" kern="100">
                          <a:effectLst/>
                        </a:rPr>
                        <a:t>R.A</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E</a:t>
                      </a:r>
                      <a:endParaRPr lang="zh-CN" sz="1050" kern="100">
                        <a:effectLst/>
                        <a:latin typeface="Calibri"/>
                        <a:ea typeface="宋体"/>
                        <a:cs typeface="Times New Roman"/>
                      </a:endParaRPr>
                    </a:p>
                  </a:txBody>
                  <a:tcPr marL="68580" marR="68580" marT="0" marB="0"/>
                </a:tc>
              </a:tr>
              <a:tr h="36669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366690">
                <a:tc>
                  <a:txBody>
                    <a:bodyPr/>
                    <a:lstStyle/>
                    <a:p>
                      <a:pPr algn="just">
                        <a:spcAft>
                          <a:spcPts val="0"/>
                        </a:spcAft>
                      </a:pPr>
                      <a:r>
                        <a:rPr lang="en-US" sz="1050" kern="100">
                          <a:effectLst/>
                        </a:rPr>
                        <a:t>a</a:t>
                      </a:r>
                      <a:r>
                        <a:rPr lang="en-US" sz="1050" kern="100" baseline="-25000">
                          <a:effectLst/>
                        </a:rPr>
                        <a:t>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a:t>
                      </a:r>
                      <a:endParaRPr lang="zh-CN" sz="1050" kern="100">
                        <a:effectLst/>
                        <a:latin typeface="Calibri"/>
                        <a:ea typeface="宋体"/>
                        <a:cs typeface="Times New Roman"/>
                      </a:endParaRPr>
                    </a:p>
                  </a:txBody>
                  <a:tcPr marL="68580" marR="68580" marT="0" marB="0"/>
                </a:tc>
              </a:tr>
              <a:tr h="366690">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7</a:t>
                      </a:r>
                      <a:endParaRPr lang="zh-CN" sz="1050" kern="100">
                        <a:effectLst/>
                        <a:latin typeface="Calibri"/>
                        <a:ea typeface="宋体"/>
                        <a:cs typeface="Times New Roman"/>
                      </a:endParaRPr>
                    </a:p>
                  </a:txBody>
                  <a:tcPr marL="68580" marR="68580" marT="0" marB="0"/>
                </a:tc>
              </a:tr>
              <a:tr h="366690">
                <a:tc>
                  <a:txBody>
                    <a:bodyPr/>
                    <a:lstStyle/>
                    <a:p>
                      <a:pPr algn="just">
                        <a:spcAft>
                          <a:spcPts val="0"/>
                        </a:spcAft>
                      </a:pPr>
                      <a:r>
                        <a:rPr lang="en-US" sz="1050" kern="100">
                          <a:effectLst/>
                        </a:rPr>
                        <a:t>a</a:t>
                      </a:r>
                      <a:r>
                        <a:rPr lang="en-US" sz="1050" kern="100" baseline="-25000">
                          <a:effectLst/>
                        </a:rPr>
                        <a:t>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b</a:t>
                      </a:r>
                      <a:r>
                        <a:rPr lang="en-US" sz="1050" kern="100" baseline="-25000">
                          <a:effectLst/>
                        </a:rPr>
                        <a:t>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a:effectLst/>
                        </a:rPr>
                        <a:t>14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7</a:t>
                      </a:r>
                      <a:endParaRPr lang="zh-CN" sz="1050" kern="100" dirty="0">
                        <a:effectLst/>
                        <a:latin typeface="Calibri"/>
                        <a:ea typeface="宋体"/>
                        <a:cs typeface="Times New Roman"/>
                      </a:endParaRPr>
                    </a:p>
                  </a:txBody>
                  <a:tcPr marL="68580" marR="68580" marT="0" marB="0"/>
                </a:tc>
              </a:tr>
            </a:tbl>
          </a:graphicData>
        </a:graphic>
      </p:graphicFrame>
      <p:sp>
        <p:nvSpPr>
          <p:cNvPr id="14" name="矩形 13"/>
          <p:cNvSpPr/>
          <p:nvPr/>
        </p:nvSpPr>
        <p:spPr>
          <a:xfrm>
            <a:off x="7260596" y="4548076"/>
            <a:ext cx="1529585" cy="338554"/>
          </a:xfrm>
          <a:prstGeom prst="rect">
            <a:avLst/>
          </a:prstGeom>
        </p:spPr>
        <p:txBody>
          <a:bodyPr wrap="none">
            <a:spAutoFit/>
          </a:bodyPr>
          <a:lstStyle/>
          <a:p>
            <a:r>
              <a:rPr lang="zh-CN" altLang="zh-CN" sz="1600" dirty="0"/>
              <a:t>（</a:t>
            </a:r>
            <a:r>
              <a:rPr lang="en-US" altLang="zh-CN" sz="1600" dirty="0"/>
              <a:t>5</a:t>
            </a:r>
            <a:r>
              <a:rPr lang="zh-CN" altLang="zh-CN" sz="1600" dirty="0"/>
              <a:t>）自然连接</a:t>
            </a:r>
          </a:p>
        </p:txBody>
      </p:sp>
      <p:sp>
        <p:nvSpPr>
          <p:cNvPr id="15" name="矩形 14"/>
          <p:cNvSpPr/>
          <p:nvPr/>
        </p:nvSpPr>
        <p:spPr>
          <a:xfrm>
            <a:off x="2666499" y="5661248"/>
            <a:ext cx="3813865" cy="369332"/>
          </a:xfrm>
          <a:prstGeom prst="rect">
            <a:avLst/>
          </a:prstGeom>
        </p:spPr>
        <p:txBody>
          <a:bodyPr wrap="none">
            <a:spAutoFit/>
          </a:bodyPr>
          <a:lstStyle/>
          <a:p>
            <a:r>
              <a:rPr lang="zh-CN" altLang="zh-CN" dirty="0"/>
              <a:t>图</a:t>
            </a:r>
            <a:r>
              <a:rPr lang="en-US" altLang="zh-CN" dirty="0"/>
              <a:t>2.13</a:t>
            </a:r>
            <a:r>
              <a:rPr lang="zh-CN" altLang="zh-CN" dirty="0"/>
              <a:t>（</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5</a:t>
            </a:r>
            <a:r>
              <a:rPr lang="zh-CN" altLang="zh-CN" dirty="0"/>
              <a:t>）</a:t>
            </a:r>
          </a:p>
        </p:txBody>
      </p:sp>
    </p:spTree>
    <p:extLst>
      <p:ext uri="{BB962C8B-B14F-4D97-AF65-F5344CB8AC3E}">
        <p14:creationId xmlns:p14="http://schemas.microsoft.com/office/powerpoint/2010/main" val="5334497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052736"/>
            <a:ext cx="8229600" cy="4933950"/>
          </a:xfrm>
        </p:spPr>
        <p:txBody>
          <a:bodyPr/>
          <a:lstStyle/>
          <a:p>
            <a:r>
              <a:rPr lang="zh-CN" altLang="zh-CN" sz="2400" dirty="0"/>
              <a:t>如果把舍弃的元组也保存在结果关系中，而在其他属性上填空值（</a:t>
            </a:r>
            <a:r>
              <a:rPr lang="en-US" altLang="zh-CN" sz="2400" dirty="0"/>
              <a:t>NULL</a:t>
            </a:r>
            <a:r>
              <a:rPr lang="zh-CN" altLang="zh-CN" sz="2400" dirty="0"/>
              <a:t>），那么这种连接就叫做外连接（</a:t>
            </a:r>
            <a:r>
              <a:rPr lang="en-US" altLang="zh-CN" sz="2400" dirty="0"/>
              <a:t>outer join</a:t>
            </a:r>
            <a:r>
              <a:rPr lang="zh-CN" altLang="zh-CN" sz="2400" dirty="0"/>
              <a:t>）。如果只把左边关系</a:t>
            </a:r>
            <a:r>
              <a:rPr lang="en-US" altLang="zh-CN" sz="2400" dirty="0"/>
              <a:t>R</a:t>
            </a:r>
            <a:r>
              <a:rPr lang="zh-CN" altLang="zh-CN" sz="2400" dirty="0"/>
              <a:t>中要舍弃的元组保留就叫做左外连接（</a:t>
            </a:r>
            <a:r>
              <a:rPr lang="en-US" altLang="zh-CN" sz="2400" dirty="0"/>
              <a:t>left outer join</a:t>
            </a:r>
            <a:r>
              <a:rPr lang="zh-CN" altLang="zh-CN" sz="2400" dirty="0"/>
              <a:t>），如果只把右边的关系</a:t>
            </a:r>
            <a:r>
              <a:rPr lang="en-US" altLang="zh-CN" sz="2400" dirty="0"/>
              <a:t>S</a:t>
            </a:r>
            <a:r>
              <a:rPr lang="zh-CN" altLang="zh-CN" sz="2400" dirty="0"/>
              <a:t>中要舍弃的元组保留就叫做右外连接（</a:t>
            </a:r>
            <a:r>
              <a:rPr lang="en-US" altLang="zh-CN" sz="2400" dirty="0"/>
              <a:t>right outer join</a:t>
            </a:r>
            <a:r>
              <a:rPr lang="zh-CN" altLang="zh-CN" sz="2400" dirty="0"/>
              <a:t>）。</a:t>
            </a:r>
            <a:r>
              <a:rPr lang="en-US" altLang="zh-CN" sz="2400" dirty="0"/>
              <a:t>R</a:t>
            </a:r>
            <a:r>
              <a:rPr lang="zh-CN" altLang="zh-CN" sz="2400" dirty="0"/>
              <a:t>和</a:t>
            </a:r>
            <a:r>
              <a:rPr lang="en-US" altLang="zh-CN" sz="2400" dirty="0"/>
              <a:t>S</a:t>
            </a:r>
            <a:r>
              <a:rPr lang="zh-CN" altLang="zh-CN" sz="2400" dirty="0"/>
              <a:t>的外连接如图</a:t>
            </a:r>
            <a:r>
              <a:rPr lang="en-US" altLang="zh-CN" sz="2400" dirty="0"/>
              <a:t>2.14</a:t>
            </a:r>
            <a:r>
              <a:rPr lang="zh-CN" altLang="zh-CN" sz="2400"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645023"/>
            <a:ext cx="7593823" cy="254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58292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95536" y="1268760"/>
                <a:ext cx="8229600" cy="4933950"/>
              </a:xfrm>
            </p:spPr>
            <p:txBody>
              <a:bodyPr/>
              <a:lstStyle/>
              <a:p>
                <a:r>
                  <a:rPr lang="zh-CN" altLang="zh-CN" dirty="0"/>
                  <a:t>（</a:t>
                </a:r>
                <a:r>
                  <a:rPr lang="en-US" altLang="zh-CN" dirty="0"/>
                  <a:t>4</a:t>
                </a:r>
                <a:r>
                  <a:rPr lang="zh-CN" altLang="zh-CN" dirty="0"/>
                  <a:t>）除（</a:t>
                </a:r>
                <a:r>
                  <a:rPr lang="en-US" altLang="zh-CN" dirty="0"/>
                  <a:t>DIVISION</a:t>
                </a:r>
                <a:r>
                  <a:rPr lang="zh-CN" altLang="zh-CN" dirty="0"/>
                  <a:t>） </a:t>
                </a:r>
                <a:endParaRPr lang="en-US" altLang="zh-CN" dirty="0" smtClean="0"/>
              </a:p>
              <a:p>
                <a:pPr marL="0" indent="0">
                  <a:buNone/>
                </a:pPr>
                <a:r>
                  <a:rPr lang="en-US" altLang="zh-CN" sz="2400" dirty="0" smtClean="0"/>
                  <a:t>    </a:t>
                </a:r>
                <a:r>
                  <a:rPr lang="zh-CN" altLang="zh-CN" sz="2400" dirty="0" smtClean="0"/>
                  <a:t>给定</a:t>
                </a:r>
                <a:r>
                  <a:rPr lang="zh-CN" altLang="zh-CN" sz="2400" dirty="0"/>
                  <a:t>关系</a:t>
                </a:r>
                <a:r>
                  <a:rPr lang="en-US" altLang="zh-CN" sz="2400" dirty="0"/>
                  <a:t>R</a:t>
                </a:r>
                <a:r>
                  <a:rPr lang="zh-CN" altLang="zh-CN" sz="2400" dirty="0"/>
                  <a:t>（</a:t>
                </a:r>
                <a:r>
                  <a:rPr lang="en-US" altLang="zh-CN" sz="2400" dirty="0"/>
                  <a:t>X,Y</a:t>
                </a:r>
                <a:r>
                  <a:rPr lang="zh-CN" altLang="zh-CN" sz="2400" dirty="0"/>
                  <a:t>）和</a:t>
                </a:r>
                <a:r>
                  <a:rPr lang="en-US" altLang="zh-CN" sz="2400" dirty="0"/>
                  <a:t>S</a:t>
                </a:r>
                <a:r>
                  <a:rPr lang="zh-CN" altLang="zh-CN" sz="2400" dirty="0"/>
                  <a:t>（</a:t>
                </a:r>
                <a:r>
                  <a:rPr lang="en-US" altLang="zh-CN" sz="2400" dirty="0"/>
                  <a:t>Y,Z</a:t>
                </a:r>
                <a:r>
                  <a:rPr lang="zh-CN" altLang="zh-CN" sz="2400" dirty="0"/>
                  <a:t>）其中</a:t>
                </a:r>
                <a:r>
                  <a:rPr lang="en-US" altLang="zh-CN" sz="2400" dirty="0"/>
                  <a:t>X,Y,Z</a:t>
                </a:r>
                <a:r>
                  <a:rPr lang="zh-CN" altLang="zh-CN" sz="2400" dirty="0"/>
                  <a:t>为属性组。</a:t>
                </a:r>
                <a:r>
                  <a:rPr lang="en-US" altLang="zh-CN" sz="2400" dirty="0"/>
                  <a:t>R</a:t>
                </a:r>
                <a:r>
                  <a:rPr lang="zh-CN" altLang="zh-CN" sz="2400" dirty="0"/>
                  <a:t>中</a:t>
                </a:r>
                <a:r>
                  <a:rPr lang="en-US" altLang="zh-CN" sz="2400" dirty="0"/>
                  <a:t>Y</a:t>
                </a:r>
                <a:r>
                  <a:rPr lang="zh-CN" altLang="zh-CN" sz="2400" dirty="0"/>
                  <a:t>与</a:t>
                </a:r>
                <a:r>
                  <a:rPr lang="en-US" altLang="zh-CN" sz="2400" dirty="0"/>
                  <a:t>S</a:t>
                </a:r>
                <a:r>
                  <a:rPr lang="zh-CN" altLang="zh-CN" sz="2400" dirty="0"/>
                  <a:t>中</a:t>
                </a:r>
                <a:r>
                  <a:rPr lang="en-US" altLang="zh-CN" sz="2400" dirty="0"/>
                  <a:t>Y</a:t>
                </a:r>
                <a:r>
                  <a:rPr lang="zh-CN" altLang="zh-CN" sz="2400" dirty="0"/>
                  <a:t>可以有不同的属性名，但是必须出自相同的域集。</a:t>
                </a:r>
                <a:r>
                  <a:rPr lang="en-US" altLang="zh-CN" sz="2400" dirty="0"/>
                  <a:t>R</a:t>
                </a:r>
                <a:r>
                  <a:rPr lang="zh-CN" altLang="zh-CN" sz="2400" dirty="0"/>
                  <a:t>和</a:t>
                </a:r>
                <a:r>
                  <a:rPr lang="en-US" altLang="zh-CN" sz="2400" dirty="0"/>
                  <a:t>S</a:t>
                </a:r>
                <a:r>
                  <a:rPr lang="zh-CN" altLang="zh-CN" sz="2400" dirty="0"/>
                  <a:t>的除运算得到一个新的关系</a:t>
                </a:r>
                <a:r>
                  <a:rPr lang="en-US" altLang="zh-CN" sz="2400" dirty="0"/>
                  <a:t>P</a:t>
                </a:r>
                <a:r>
                  <a:rPr lang="zh-CN" altLang="zh-CN" sz="2400" dirty="0"/>
                  <a:t>（</a:t>
                </a:r>
                <a:r>
                  <a:rPr lang="en-US" altLang="zh-CN" sz="2400" dirty="0"/>
                  <a:t>X</a:t>
                </a:r>
                <a:r>
                  <a:rPr lang="zh-CN" altLang="zh-CN" sz="2400" dirty="0"/>
                  <a:t>），</a:t>
                </a:r>
                <a:r>
                  <a:rPr lang="en-US" altLang="zh-CN" sz="2400" dirty="0"/>
                  <a:t>P</a:t>
                </a:r>
                <a:r>
                  <a:rPr lang="zh-CN" altLang="zh-CN" sz="2400" dirty="0"/>
                  <a:t>是</a:t>
                </a:r>
                <a:r>
                  <a:rPr lang="en-US" altLang="zh-CN" sz="2400" dirty="0"/>
                  <a:t>R</a:t>
                </a:r>
                <a:r>
                  <a:rPr lang="zh-CN" altLang="zh-CN" sz="2400" dirty="0"/>
                  <a:t>中满足下列条件的元组在</a:t>
                </a:r>
                <a:r>
                  <a:rPr lang="en-US" altLang="zh-CN" sz="2400" dirty="0"/>
                  <a:t>X</a:t>
                </a:r>
                <a:r>
                  <a:rPr lang="zh-CN" altLang="zh-CN" sz="2400" dirty="0"/>
                  <a:t>属性列上的投影：元组在</a:t>
                </a:r>
                <a:r>
                  <a:rPr lang="en-US" altLang="zh-CN" sz="2400" dirty="0"/>
                  <a:t>X</a:t>
                </a:r>
                <a:r>
                  <a:rPr lang="zh-CN" altLang="zh-CN" sz="2400" dirty="0"/>
                  <a:t>上的分量值</a:t>
                </a:r>
                <a:r>
                  <a:rPr lang="en-US" altLang="zh-CN" sz="2400" dirty="0"/>
                  <a:t>x</a:t>
                </a:r>
                <a:r>
                  <a:rPr lang="zh-CN" altLang="zh-CN" sz="2400" dirty="0"/>
                  <a:t>的象集</a:t>
                </a:r>
                <a14:m>
                  <m:oMath xmlns:m="http://schemas.openxmlformats.org/officeDocument/2006/math">
                    <m:sSub>
                      <m:sSubPr>
                        <m:ctrlPr>
                          <a:rPr lang="zh-CN" altLang="zh-CN" sz="2400" i="1"/>
                        </m:ctrlPr>
                      </m:sSubPr>
                      <m:e>
                        <m:r>
                          <a:rPr lang="en-US" altLang="zh-CN" sz="2400" i="1"/>
                          <m:t>𝑌</m:t>
                        </m:r>
                      </m:e>
                      <m:sub>
                        <m:r>
                          <a:rPr lang="en-US" altLang="zh-CN" sz="2400" i="1"/>
                          <m:t>𝑥</m:t>
                        </m:r>
                      </m:sub>
                    </m:sSub>
                  </m:oMath>
                </a14:m>
                <a:r>
                  <a:rPr lang="zh-CN" altLang="zh-CN" sz="2400" dirty="0"/>
                  <a:t>包含</a:t>
                </a:r>
                <a:r>
                  <a:rPr lang="en-US" altLang="zh-CN" sz="2400" dirty="0"/>
                  <a:t>S</a:t>
                </a:r>
                <a:r>
                  <a:rPr lang="zh-CN" altLang="zh-CN" sz="2400" dirty="0"/>
                  <a:t>在</a:t>
                </a:r>
                <a:r>
                  <a:rPr lang="en-US" altLang="zh-CN" sz="2400" dirty="0"/>
                  <a:t>Y</a:t>
                </a:r>
                <a:r>
                  <a:rPr lang="zh-CN" altLang="zh-CN" sz="2400" dirty="0"/>
                  <a:t>上的投影的集合。记作</a:t>
                </a:r>
                <a:r>
                  <a:rPr lang="en-US" altLang="zh-CN" sz="2400" dirty="0"/>
                  <a:t>:</a:t>
                </a:r>
                <a:endParaRPr lang="zh-CN" altLang="zh-CN" sz="2400" dirty="0"/>
              </a:p>
              <a:p>
                <a:pPr marL="0" indent="0">
                  <a:buNone/>
                </a:pPr>
                <a14:m>
                  <m:oMathPara xmlns:m="http://schemas.openxmlformats.org/officeDocument/2006/math">
                    <m:oMathParaPr>
                      <m:jc m:val="centerGroup"/>
                    </m:oMathParaPr>
                    <m:oMath xmlns:m="http://schemas.openxmlformats.org/officeDocument/2006/math">
                      <m:r>
                        <m:rPr>
                          <m:sty m:val="p"/>
                        </m:rPr>
                        <a:rPr lang="en-US" altLang="zh-CN"/>
                        <m:t>R</m:t>
                      </m:r>
                      <m:r>
                        <a:rPr lang="en-US" altLang="zh-CN"/>
                        <m:t>÷</m:t>
                      </m:r>
                      <m:r>
                        <m:rPr>
                          <m:sty m:val="p"/>
                        </m:rPr>
                        <a:rPr lang="en-US" altLang="zh-CN"/>
                        <m:t>S</m:t>
                      </m:r>
                      <m:r>
                        <a:rPr lang="en-US" altLang="zh-CN"/>
                        <m:t>=</m:t>
                      </m:r>
                      <m:d>
                        <m:dPr>
                          <m:begChr m:val="{"/>
                          <m:endChr m:val="}"/>
                          <m:ctrlPr>
                            <a:rPr lang="zh-CN" altLang="zh-CN" i="1"/>
                          </m:ctrlPr>
                        </m:dPr>
                        <m:e>
                          <m:sSub>
                            <m:sSubPr>
                              <m:ctrlPr>
                                <a:rPr lang="zh-CN" altLang="zh-CN" i="1"/>
                              </m:ctrlPr>
                            </m:sSubPr>
                            <m:e>
                              <m:r>
                                <a:rPr lang="en-US" altLang="zh-CN" i="1"/>
                                <m:t>𝑡</m:t>
                              </m:r>
                            </m:e>
                            <m:sub>
                              <m:r>
                                <a:rPr lang="en-US" altLang="zh-CN" i="1"/>
                                <m:t>𝑟</m:t>
                              </m:r>
                            </m:sub>
                          </m:sSub>
                          <m:d>
                            <m:dPr>
                              <m:begChr m:val="["/>
                              <m:endChr m:val="]"/>
                              <m:ctrlPr>
                                <a:rPr lang="zh-CN" altLang="zh-CN" i="1"/>
                              </m:ctrlPr>
                            </m:dPr>
                            <m:e>
                              <m:r>
                                <a:rPr lang="en-US" altLang="zh-CN" i="1"/>
                                <m:t>𝑋</m:t>
                              </m:r>
                            </m:e>
                          </m:d>
                          <m:r>
                            <a:rPr lang="en-US" altLang="zh-CN" i="1"/>
                            <m:t>|</m:t>
                          </m:r>
                          <m:sSub>
                            <m:sSubPr>
                              <m:ctrlPr>
                                <a:rPr lang="zh-CN" altLang="zh-CN" i="1"/>
                              </m:ctrlPr>
                            </m:sSubPr>
                            <m:e>
                              <m:r>
                                <a:rPr lang="en-US" altLang="zh-CN" i="1"/>
                                <m:t>𝑡</m:t>
                              </m:r>
                            </m:e>
                            <m:sub>
                              <m:r>
                                <a:rPr lang="en-US" altLang="zh-CN" i="1"/>
                                <m:t>𝑟</m:t>
                              </m:r>
                            </m:sub>
                          </m:sSub>
                          <m:r>
                            <a:rPr lang="en-US" altLang="zh-CN" i="1"/>
                            <m:t>∈</m:t>
                          </m:r>
                          <m:r>
                            <a:rPr lang="en-US" altLang="zh-CN" i="1"/>
                            <m:t>𝑅</m:t>
                          </m:r>
                          <m:r>
                            <a:rPr lang="en-US" altLang="zh-CN" i="1"/>
                            <m:t>∧</m:t>
                          </m:r>
                          <m:sSub>
                            <m:sSubPr>
                              <m:ctrlPr>
                                <a:rPr lang="zh-CN" altLang="zh-CN" i="1"/>
                              </m:ctrlPr>
                            </m:sSubPr>
                            <m:e>
                              <m:r>
                                <a:rPr lang="en-US" altLang="zh-CN" i="1"/>
                                <m:t>𝜋</m:t>
                              </m:r>
                            </m:e>
                            <m:sub>
                              <m:r>
                                <a:rPr lang="en-US" altLang="zh-CN" i="1"/>
                                <m:t>𝑦</m:t>
                              </m:r>
                            </m:sub>
                          </m:sSub>
                          <m:d>
                            <m:dPr>
                              <m:ctrlPr>
                                <a:rPr lang="zh-CN" altLang="zh-CN" i="1"/>
                              </m:ctrlPr>
                            </m:dPr>
                            <m:e>
                              <m:r>
                                <a:rPr lang="en-US" altLang="zh-CN" i="1"/>
                                <m:t>𝑆</m:t>
                              </m:r>
                            </m:e>
                          </m:d>
                          <m:r>
                            <a:rPr lang="en-US" altLang="zh-CN" i="1"/>
                            <m:t>⊆</m:t>
                          </m:r>
                          <m:sSub>
                            <m:sSubPr>
                              <m:ctrlPr>
                                <a:rPr lang="zh-CN" altLang="zh-CN" i="1"/>
                              </m:ctrlPr>
                            </m:sSubPr>
                            <m:e>
                              <m:r>
                                <a:rPr lang="en-US" altLang="zh-CN" i="1"/>
                                <m:t>𝑌</m:t>
                              </m:r>
                            </m:e>
                            <m:sub>
                              <m:r>
                                <a:rPr lang="en-US" altLang="zh-CN" i="1"/>
                                <m:t>𝑥</m:t>
                              </m:r>
                            </m:sub>
                          </m:sSub>
                        </m:e>
                      </m:d>
                    </m:oMath>
                  </m:oMathPara>
                </a14:m>
                <a:endParaRPr lang="zh-CN" altLang="zh-CN" dirty="0"/>
              </a:p>
              <a:p>
                <a:pPr marL="0" indent="0">
                  <a:buNone/>
                </a:pPr>
                <a:r>
                  <a:rPr lang="zh-CN" altLang="zh-CN" sz="2400" dirty="0"/>
                  <a:t>其中</a:t>
                </a:r>
                <a14:m>
                  <m:oMath xmlns:m="http://schemas.openxmlformats.org/officeDocument/2006/math">
                    <m:sSub>
                      <m:sSubPr>
                        <m:ctrlPr>
                          <a:rPr lang="zh-CN" altLang="zh-CN" sz="2400" i="1"/>
                        </m:ctrlPr>
                      </m:sSubPr>
                      <m:e>
                        <m:r>
                          <a:rPr lang="en-US" altLang="zh-CN" sz="2400" i="1"/>
                          <m:t>𝑌</m:t>
                        </m:r>
                      </m:e>
                      <m:sub>
                        <m:r>
                          <a:rPr lang="en-US" altLang="zh-CN" sz="2400" i="1"/>
                          <m:t>𝑥</m:t>
                        </m:r>
                      </m:sub>
                    </m:sSub>
                  </m:oMath>
                </a14:m>
                <a:r>
                  <a:rPr lang="zh-CN" altLang="zh-CN" sz="2400" dirty="0"/>
                  <a:t>为</a:t>
                </a:r>
                <a:r>
                  <a:rPr lang="en-US" altLang="zh-CN" sz="2400" dirty="0"/>
                  <a:t>x</a:t>
                </a:r>
                <a:r>
                  <a:rPr lang="zh-CN" altLang="zh-CN" sz="2400" dirty="0"/>
                  <a:t>在</a:t>
                </a:r>
                <a:r>
                  <a:rPr lang="en-US" altLang="zh-CN" sz="2400" dirty="0"/>
                  <a:t>R</a:t>
                </a:r>
                <a:r>
                  <a:rPr lang="zh-CN" altLang="zh-CN" sz="2400" dirty="0"/>
                  <a:t>中的象集，</a:t>
                </a:r>
                <a:r>
                  <a:rPr lang="en-US" altLang="zh-CN" sz="2400" dirty="0"/>
                  <a:t>x=</a:t>
                </a:r>
                <a14:m>
                  <m:oMath xmlns:m="http://schemas.openxmlformats.org/officeDocument/2006/math">
                    <m:sSub>
                      <m:sSubPr>
                        <m:ctrlPr>
                          <a:rPr lang="zh-CN" altLang="zh-CN" sz="2400" i="1"/>
                        </m:ctrlPr>
                      </m:sSubPr>
                      <m:e>
                        <m:r>
                          <a:rPr lang="en-US" altLang="zh-CN" sz="2400" i="1"/>
                          <m:t>𝑡</m:t>
                        </m:r>
                      </m:e>
                      <m:sub>
                        <m:r>
                          <a:rPr lang="en-US" altLang="zh-CN" sz="2400" i="1"/>
                          <m:t>𝑟</m:t>
                        </m:r>
                      </m:sub>
                    </m:sSub>
                    <m:d>
                      <m:dPr>
                        <m:begChr m:val="["/>
                        <m:endChr m:val="]"/>
                        <m:ctrlPr>
                          <a:rPr lang="zh-CN" altLang="zh-CN" sz="2400" i="1"/>
                        </m:ctrlPr>
                      </m:dPr>
                      <m:e>
                        <m:r>
                          <a:rPr lang="en-US" altLang="zh-CN" sz="2400" i="1"/>
                          <m:t>𝑋</m:t>
                        </m:r>
                      </m:e>
                    </m:d>
                  </m:oMath>
                </a14:m>
                <a:r>
                  <a:rPr lang="zh-CN" altLang="zh-CN" sz="2400" dirty="0"/>
                  <a:t>。除操作是同时从行和列的角度进行运算的。</a:t>
                </a:r>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395536" y="1268760"/>
                <a:ext cx="8229600" cy="4933950"/>
              </a:xfrm>
              <a:blipFill rotWithShape="1">
                <a:blip r:embed="rId2"/>
                <a:stretch>
                  <a:fillRect l="-1333" t="-1481" r="-451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8587055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【例</a:t>
                </a:r>
                <a:r>
                  <a:rPr lang="en-US" altLang="zh-CN" dirty="0"/>
                  <a:t>2.6</a:t>
                </a:r>
                <a:r>
                  <a:rPr lang="zh-CN" altLang="zh-CN" dirty="0"/>
                  <a:t>】 设关系</a:t>
                </a:r>
                <a:r>
                  <a:rPr lang="en-US" altLang="zh-CN" dirty="0"/>
                  <a:t>R</a:t>
                </a:r>
                <a:r>
                  <a:rPr lang="zh-CN" altLang="zh-CN" dirty="0"/>
                  <a:t>，</a:t>
                </a:r>
                <a:r>
                  <a:rPr lang="en-US" altLang="zh-CN" dirty="0"/>
                  <a:t>S</a:t>
                </a:r>
                <a:r>
                  <a:rPr lang="zh-CN" altLang="zh-CN" dirty="0"/>
                  <a:t>分别为如图</a:t>
                </a:r>
                <a:r>
                  <a:rPr lang="en-US" altLang="zh-CN" dirty="0"/>
                  <a:t>2.15</a:t>
                </a:r>
                <a:r>
                  <a:rPr lang="zh-CN" altLang="zh-CN" dirty="0"/>
                  <a:t>（</a:t>
                </a:r>
                <a:r>
                  <a:rPr lang="en-US" altLang="zh-CN" dirty="0"/>
                  <a:t>a</a:t>
                </a:r>
                <a:r>
                  <a:rPr lang="zh-CN" altLang="zh-CN" dirty="0"/>
                  <a:t>）和（</a:t>
                </a:r>
                <a:r>
                  <a:rPr lang="en-US" altLang="zh-CN" dirty="0"/>
                  <a:t>b</a:t>
                </a:r>
                <a:r>
                  <a:rPr lang="zh-CN" altLang="zh-CN" dirty="0"/>
                  <a:t>），求</a:t>
                </a:r>
                <a14:m>
                  <m:oMath xmlns:m="http://schemas.openxmlformats.org/officeDocument/2006/math">
                    <m:r>
                      <m:rPr>
                        <m:sty m:val="p"/>
                      </m:rPr>
                      <a:rPr lang="en-US" altLang="zh-CN"/>
                      <m:t>R</m:t>
                    </m:r>
                    <m:r>
                      <a:rPr lang="en-US" altLang="zh-CN"/>
                      <m:t>÷</m:t>
                    </m:r>
                    <m:r>
                      <m:rPr>
                        <m:sty m:val="p"/>
                      </m:rPr>
                      <a:rPr lang="en-US" altLang="zh-CN"/>
                      <m:t>S</m:t>
                    </m:r>
                  </m:oMath>
                </a14:m>
                <a:r>
                  <a:rPr lang="zh-CN" altLang="zh-CN" dirty="0"/>
                  <a:t>。结果如图</a:t>
                </a:r>
                <a:r>
                  <a:rPr lang="en-US" altLang="zh-CN" dirty="0"/>
                  <a:t>2.15</a:t>
                </a:r>
                <a:r>
                  <a:rPr lang="zh-CN" altLang="zh-CN" dirty="0"/>
                  <a:t>（</a:t>
                </a:r>
                <a:r>
                  <a:rPr lang="en-US" altLang="zh-CN" dirty="0"/>
                  <a:t>c</a:t>
                </a:r>
                <a:r>
                  <a:rPr lang="zh-CN" altLang="zh-CN" dirty="0"/>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2276872"/>
            <a:ext cx="655831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9" name="矩形 8"/>
              <p:cNvSpPr/>
              <p:nvPr/>
            </p:nvSpPr>
            <p:spPr>
              <a:xfrm>
                <a:off x="827584" y="4581128"/>
                <a:ext cx="5472608" cy="1631216"/>
              </a:xfrm>
              <a:prstGeom prst="rect">
                <a:avLst/>
              </a:prstGeom>
            </p:spPr>
            <p:txBody>
              <a:bodyPr wrap="square">
                <a:spAutoFit/>
              </a:bodyPr>
              <a:lstStyle/>
              <a:p>
                <a:pPr algn="l"/>
                <a:r>
                  <a:rPr lang="zh-CN" altLang="zh-CN" sz="2000" b="1" dirty="0" smtClean="0">
                    <a:solidFill>
                      <a:srgbClr val="000000"/>
                    </a:solidFill>
                  </a:rPr>
                  <a:t>在关系</a:t>
                </a:r>
                <a:r>
                  <a:rPr lang="en-US" altLang="zh-CN" sz="2000" b="1" dirty="0">
                    <a:solidFill>
                      <a:srgbClr val="000000"/>
                    </a:solidFill>
                  </a:rPr>
                  <a:t>R</a:t>
                </a:r>
                <a:r>
                  <a:rPr lang="zh-CN" altLang="zh-CN" sz="2000" b="1" dirty="0">
                    <a:solidFill>
                      <a:srgbClr val="000000"/>
                    </a:solidFill>
                  </a:rPr>
                  <a:t>中，</a:t>
                </a:r>
                <a:r>
                  <a:rPr lang="en-US" altLang="zh-CN" sz="2000" b="1" dirty="0">
                    <a:solidFill>
                      <a:srgbClr val="000000"/>
                    </a:solidFill>
                  </a:rPr>
                  <a:t>A</a:t>
                </a:r>
                <a:r>
                  <a:rPr lang="zh-CN" altLang="zh-CN" sz="2000" b="1" dirty="0">
                    <a:solidFill>
                      <a:srgbClr val="000000"/>
                    </a:solidFill>
                  </a:rPr>
                  <a:t>的属性取值有</a:t>
                </a:r>
                <a:r>
                  <a:rPr lang="en-US" altLang="zh-CN" sz="2000" b="1" dirty="0">
                    <a:solidFill>
                      <a:srgbClr val="000000"/>
                    </a:solidFill>
                  </a:rPr>
                  <a:t>{ a</a:t>
                </a:r>
                <a:r>
                  <a:rPr lang="en-US" altLang="zh-CN" sz="2000" b="1" baseline="-25000" dirty="0">
                    <a:solidFill>
                      <a:srgbClr val="000000"/>
                    </a:solidFill>
                  </a:rPr>
                  <a:t>1,</a:t>
                </a:r>
                <a:r>
                  <a:rPr lang="en-US" altLang="zh-CN" sz="2000" b="1" dirty="0">
                    <a:solidFill>
                      <a:srgbClr val="000000"/>
                    </a:solidFill>
                  </a:rPr>
                  <a:t>a</a:t>
                </a:r>
                <a:r>
                  <a:rPr lang="en-US" altLang="zh-CN" sz="2000" b="1" baseline="-25000" dirty="0">
                    <a:solidFill>
                      <a:srgbClr val="000000"/>
                    </a:solidFill>
                  </a:rPr>
                  <a:t>2, </a:t>
                </a:r>
                <a:r>
                  <a:rPr lang="en-US" altLang="zh-CN" sz="2000" b="1" dirty="0">
                    <a:solidFill>
                      <a:srgbClr val="000000"/>
                    </a:solidFill>
                  </a:rPr>
                  <a:t>a</a:t>
                </a:r>
                <a:r>
                  <a:rPr lang="en-US" altLang="zh-CN" sz="2000" b="1" baseline="-25000" dirty="0">
                    <a:solidFill>
                      <a:srgbClr val="000000"/>
                    </a:solidFill>
                  </a:rPr>
                  <a:t>3,</a:t>
                </a:r>
                <a:r>
                  <a:rPr lang="en-US" altLang="zh-CN" sz="2000" b="1" dirty="0">
                    <a:solidFill>
                      <a:srgbClr val="000000"/>
                    </a:solidFill>
                  </a:rPr>
                  <a:t> a</a:t>
                </a:r>
                <a:r>
                  <a:rPr lang="en-US" altLang="zh-CN" sz="2000" b="1" baseline="-25000" dirty="0">
                    <a:solidFill>
                      <a:srgbClr val="000000"/>
                    </a:solidFill>
                  </a:rPr>
                  <a:t>4</a:t>
                </a:r>
                <a:r>
                  <a:rPr lang="en-US" altLang="zh-CN" sz="2000" b="1" dirty="0">
                    <a:solidFill>
                      <a:srgbClr val="000000"/>
                    </a:solidFill>
                  </a:rPr>
                  <a:t>}</a:t>
                </a:r>
                <a:r>
                  <a:rPr lang="zh-CN" altLang="zh-CN" sz="2000" b="1" dirty="0">
                    <a:solidFill>
                      <a:srgbClr val="000000"/>
                    </a:solidFill>
                  </a:rPr>
                  <a:t>其中</a:t>
                </a:r>
                <a:r>
                  <a:rPr lang="en-US" altLang="zh-CN" sz="2000" b="1" dirty="0">
                    <a:solidFill>
                      <a:srgbClr val="000000"/>
                    </a:solidFill>
                  </a:rPr>
                  <a:t>:</a:t>
                </a:r>
                <a:endParaRPr lang="zh-CN" altLang="zh-CN" sz="2000" b="1" dirty="0">
                  <a:solidFill>
                    <a:srgbClr val="000000"/>
                  </a:solidFill>
                </a:endParaRPr>
              </a:p>
              <a:p>
                <a:pPr algn="l"/>
                <a14:m>
                  <m:oMath xmlns:m="http://schemas.openxmlformats.org/officeDocument/2006/math">
                    <m:sSub>
                      <m:sSubPr>
                        <m:ctrlPr>
                          <a:rPr lang="zh-CN" altLang="zh-CN" sz="2000" b="1" i="1">
                            <a:solidFill>
                              <a:srgbClr val="000000"/>
                            </a:solidFill>
                          </a:rPr>
                        </m:ctrlPr>
                      </m:sSubPr>
                      <m:e>
                        <m:r>
                          <a:rPr lang="en-US" altLang="zh-CN" sz="2000" b="1" i="1">
                            <a:solidFill>
                              <a:srgbClr val="000000"/>
                            </a:solidFill>
                          </a:rPr>
                          <m:t>𝒂</m:t>
                        </m:r>
                      </m:e>
                      <m:sub>
                        <m:r>
                          <a:rPr lang="en-US" altLang="zh-CN" sz="2000" b="1" i="1">
                            <a:solidFill>
                              <a:srgbClr val="000000"/>
                            </a:solidFill>
                          </a:rPr>
                          <m:t>𝟏</m:t>
                        </m:r>
                      </m:sub>
                    </m:sSub>
                  </m:oMath>
                </a14:m>
                <a:r>
                  <a:rPr lang="zh-CN" altLang="zh-CN" sz="2000" b="1" dirty="0">
                    <a:solidFill>
                      <a:srgbClr val="000000"/>
                    </a:solidFill>
                  </a:rPr>
                  <a:t>的象集为</a:t>
                </a:r>
                <a:r>
                  <a:rPr lang="en-US" altLang="zh-CN" sz="2000" b="1" dirty="0">
                    <a:solidFill>
                      <a:srgbClr val="000000"/>
                    </a:solidFill>
                  </a:rPr>
                  <a:t>{</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1,</a:t>
                </a:r>
                <a:r>
                  <a:rPr lang="en-US" altLang="zh-CN" sz="2000" b="1" dirty="0">
                    <a:solidFill>
                      <a:srgbClr val="000000"/>
                    </a:solidFill>
                  </a:rPr>
                  <a:t> c</a:t>
                </a:r>
                <a:r>
                  <a:rPr lang="en-US" altLang="zh-CN" sz="2000" b="1" baseline="-25000" dirty="0">
                    <a:solidFill>
                      <a:srgbClr val="000000"/>
                    </a:solidFill>
                  </a:rPr>
                  <a:t>2</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2,</a:t>
                </a:r>
                <a:r>
                  <a:rPr lang="en-US" altLang="zh-CN" sz="2000" b="1" dirty="0">
                    <a:solidFill>
                      <a:srgbClr val="000000"/>
                    </a:solidFill>
                  </a:rPr>
                  <a:t> c</a:t>
                </a:r>
                <a:r>
                  <a:rPr lang="en-US" altLang="zh-CN" sz="2000" b="1" baseline="-25000" dirty="0">
                    <a:solidFill>
                      <a:srgbClr val="000000"/>
                    </a:solidFill>
                  </a:rPr>
                  <a:t>3</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2,</a:t>
                </a:r>
                <a:r>
                  <a:rPr lang="en-US" altLang="zh-CN" sz="2000" b="1" dirty="0">
                    <a:solidFill>
                      <a:srgbClr val="000000"/>
                    </a:solidFill>
                  </a:rPr>
                  <a:t> c</a:t>
                </a:r>
                <a:r>
                  <a:rPr lang="en-US" altLang="zh-CN" sz="2000" b="1" baseline="-25000" dirty="0">
                    <a:solidFill>
                      <a:srgbClr val="000000"/>
                    </a:solidFill>
                  </a:rPr>
                  <a:t>1</a:t>
                </a:r>
                <a:r>
                  <a:rPr lang="zh-CN" altLang="zh-CN" sz="2000" b="1" dirty="0">
                    <a:solidFill>
                      <a:srgbClr val="000000"/>
                    </a:solidFill>
                  </a:rPr>
                  <a:t>）</a:t>
                </a:r>
                <a:r>
                  <a:rPr lang="en-US" altLang="zh-CN" sz="2000" b="1" dirty="0">
                    <a:solidFill>
                      <a:srgbClr val="000000"/>
                    </a:solidFill>
                  </a:rPr>
                  <a:t>}</a:t>
                </a:r>
                <a:endParaRPr lang="zh-CN" altLang="zh-CN" sz="2000" b="1" dirty="0">
                  <a:solidFill>
                    <a:srgbClr val="000000"/>
                  </a:solidFill>
                </a:endParaRPr>
              </a:p>
              <a:p>
                <a:pPr algn="l"/>
                <a:r>
                  <a:rPr lang="en-US" altLang="zh-CN" sz="2000" b="1" dirty="0">
                    <a:solidFill>
                      <a:srgbClr val="000000"/>
                    </a:solidFill>
                  </a:rPr>
                  <a:t>a</a:t>
                </a:r>
                <a:r>
                  <a:rPr lang="en-US" altLang="zh-CN" sz="2000" b="1" baseline="-25000" dirty="0">
                    <a:solidFill>
                      <a:srgbClr val="000000"/>
                    </a:solidFill>
                  </a:rPr>
                  <a:t>2</a:t>
                </a:r>
                <a:r>
                  <a:rPr lang="zh-CN" altLang="zh-CN" sz="2000" b="1" dirty="0">
                    <a:solidFill>
                      <a:srgbClr val="000000"/>
                    </a:solidFill>
                  </a:rPr>
                  <a:t>的象集有</a:t>
                </a:r>
                <a:r>
                  <a:rPr lang="en-US" altLang="zh-CN" sz="2000" b="1" dirty="0">
                    <a:solidFill>
                      <a:srgbClr val="000000"/>
                    </a:solidFill>
                  </a:rPr>
                  <a:t>{</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3</a:t>
                </a:r>
                <a:r>
                  <a:rPr lang="en-US" altLang="zh-CN" sz="2000" b="1" dirty="0">
                    <a:solidFill>
                      <a:srgbClr val="000000"/>
                    </a:solidFill>
                  </a:rPr>
                  <a:t> ,c</a:t>
                </a:r>
                <a:r>
                  <a:rPr lang="en-US" altLang="zh-CN" sz="2000" b="1" baseline="-25000" dirty="0">
                    <a:solidFill>
                      <a:srgbClr val="000000"/>
                    </a:solidFill>
                  </a:rPr>
                  <a:t>7</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2</a:t>
                </a:r>
                <a:r>
                  <a:rPr lang="en-US" altLang="zh-CN" sz="2000" b="1" dirty="0">
                    <a:solidFill>
                      <a:srgbClr val="000000"/>
                    </a:solidFill>
                  </a:rPr>
                  <a:t> ,c</a:t>
                </a:r>
                <a:r>
                  <a:rPr lang="en-US" altLang="zh-CN" sz="2000" b="1" baseline="-25000" dirty="0">
                    <a:solidFill>
                      <a:srgbClr val="000000"/>
                    </a:solidFill>
                  </a:rPr>
                  <a:t>3</a:t>
                </a:r>
                <a:r>
                  <a:rPr lang="zh-CN" altLang="zh-CN" sz="2000" b="1" dirty="0">
                    <a:solidFill>
                      <a:srgbClr val="000000"/>
                    </a:solidFill>
                  </a:rPr>
                  <a:t>）</a:t>
                </a:r>
                <a:r>
                  <a:rPr lang="en-US" altLang="zh-CN" sz="2000" b="1" dirty="0">
                    <a:solidFill>
                      <a:srgbClr val="000000"/>
                    </a:solidFill>
                  </a:rPr>
                  <a:t>}</a:t>
                </a:r>
                <a:endParaRPr lang="zh-CN" altLang="zh-CN" sz="2000" b="1" dirty="0">
                  <a:solidFill>
                    <a:srgbClr val="000000"/>
                  </a:solidFill>
                </a:endParaRPr>
              </a:p>
              <a:p>
                <a:pPr algn="l"/>
                <a:r>
                  <a:rPr lang="en-US" altLang="zh-CN" sz="2000" b="1" dirty="0">
                    <a:solidFill>
                      <a:srgbClr val="000000"/>
                    </a:solidFill>
                  </a:rPr>
                  <a:t>a</a:t>
                </a:r>
                <a:r>
                  <a:rPr lang="en-US" altLang="zh-CN" sz="2000" b="1" baseline="-25000" dirty="0">
                    <a:solidFill>
                      <a:srgbClr val="000000"/>
                    </a:solidFill>
                  </a:rPr>
                  <a:t>3</a:t>
                </a:r>
                <a:r>
                  <a:rPr lang="zh-CN" altLang="zh-CN" sz="2000" b="1" dirty="0">
                    <a:solidFill>
                      <a:srgbClr val="000000"/>
                    </a:solidFill>
                  </a:rPr>
                  <a:t>的象集有</a:t>
                </a:r>
                <a:r>
                  <a:rPr lang="en-US" altLang="zh-CN" sz="2000" b="1" dirty="0">
                    <a:solidFill>
                      <a:srgbClr val="000000"/>
                    </a:solidFill>
                  </a:rPr>
                  <a:t>{</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4</a:t>
                </a:r>
                <a:r>
                  <a:rPr lang="en-US" altLang="zh-CN" sz="2000" b="1" dirty="0">
                    <a:solidFill>
                      <a:srgbClr val="000000"/>
                    </a:solidFill>
                  </a:rPr>
                  <a:t> ,c</a:t>
                </a:r>
                <a:r>
                  <a:rPr lang="en-US" altLang="zh-CN" sz="2000" b="1" baseline="-25000" dirty="0">
                    <a:solidFill>
                      <a:srgbClr val="000000"/>
                    </a:solidFill>
                  </a:rPr>
                  <a:t>6</a:t>
                </a:r>
                <a:r>
                  <a:rPr lang="zh-CN" altLang="zh-CN" sz="2000" b="1" dirty="0">
                    <a:solidFill>
                      <a:srgbClr val="000000"/>
                    </a:solidFill>
                  </a:rPr>
                  <a:t>）</a:t>
                </a:r>
                <a:r>
                  <a:rPr lang="en-US" altLang="zh-CN" sz="2000" b="1" dirty="0">
                    <a:solidFill>
                      <a:srgbClr val="000000"/>
                    </a:solidFill>
                  </a:rPr>
                  <a:t>}</a:t>
                </a:r>
                <a:endParaRPr lang="zh-CN" altLang="zh-CN" sz="2000" b="1" dirty="0">
                  <a:solidFill>
                    <a:srgbClr val="000000"/>
                  </a:solidFill>
                </a:endParaRPr>
              </a:p>
              <a:p>
                <a:pPr algn="l"/>
                <a:r>
                  <a:rPr lang="en-US" altLang="zh-CN" sz="2000" b="1" dirty="0">
                    <a:solidFill>
                      <a:srgbClr val="000000"/>
                    </a:solidFill>
                  </a:rPr>
                  <a:t>a</a:t>
                </a:r>
                <a:r>
                  <a:rPr lang="en-US" altLang="zh-CN" sz="2000" b="1" baseline="-25000" dirty="0">
                    <a:solidFill>
                      <a:srgbClr val="000000"/>
                    </a:solidFill>
                  </a:rPr>
                  <a:t>4</a:t>
                </a:r>
                <a:r>
                  <a:rPr lang="zh-CN" altLang="zh-CN" sz="2000" b="1" dirty="0">
                    <a:solidFill>
                      <a:srgbClr val="000000"/>
                    </a:solidFill>
                  </a:rPr>
                  <a:t>的象集有</a:t>
                </a:r>
                <a:r>
                  <a:rPr lang="en-US" altLang="zh-CN" sz="2000" b="1" dirty="0">
                    <a:solidFill>
                      <a:srgbClr val="000000"/>
                    </a:solidFill>
                  </a:rPr>
                  <a:t>{</a:t>
                </a:r>
                <a:r>
                  <a:rPr lang="zh-CN" altLang="zh-CN" sz="2000" b="1" dirty="0">
                    <a:solidFill>
                      <a:srgbClr val="000000"/>
                    </a:solidFill>
                  </a:rPr>
                  <a:t>（</a:t>
                </a:r>
                <a:r>
                  <a:rPr lang="en-US" altLang="zh-CN" sz="2000" b="1" dirty="0">
                    <a:solidFill>
                      <a:srgbClr val="000000"/>
                    </a:solidFill>
                  </a:rPr>
                  <a:t>b</a:t>
                </a:r>
                <a:r>
                  <a:rPr lang="en-US" altLang="zh-CN" sz="2000" b="1" baseline="-25000" dirty="0">
                    <a:solidFill>
                      <a:srgbClr val="000000"/>
                    </a:solidFill>
                  </a:rPr>
                  <a:t>6</a:t>
                </a:r>
                <a:r>
                  <a:rPr lang="en-US" altLang="zh-CN" sz="2000" b="1" dirty="0">
                    <a:solidFill>
                      <a:srgbClr val="000000"/>
                    </a:solidFill>
                  </a:rPr>
                  <a:t> ,c</a:t>
                </a:r>
                <a:r>
                  <a:rPr lang="en-US" altLang="zh-CN" sz="2000" b="1" baseline="-25000" dirty="0">
                    <a:solidFill>
                      <a:srgbClr val="000000"/>
                    </a:solidFill>
                  </a:rPr>
                  <a:t>6</a:t>
                </a:r>
                <a:r>
                  <a:rPr lang="zh-CN" altLang="zh-CN" sz="2000" b="1" dirty="0">
                    <a:solidFill>
                      <a:srgbClr val="000000"/>
                    </a:solidFill>
                  </a:rPr>
                  <a:t>）</a:t>
                </a:r>
                <a:r>
                  <a:rPr lang="en-US" altLang="zh-CN" sz="2000" b="1" dirty="0">
                    <a:solidFill>
                      <a:srgbClr val="000000"/>
                    </a:solidFill>
                  </a:rPr>
                  <a:t>}</a:t>
                </a:r>
                <a:endParaRPr lang="zh-CN" altLang="zh-CN" sz="2000" b="1" dirty="0">
                  <a:solidFill>
                    <a:srgbClr val="000000"/>
                  </a:solidFill>
                </a:endParaRPr>
              </a:p>
            </p:txBody>
          </p:sp>
        </mc:Choice>
        <mc:Fallback>
          <p:sp>
            <p:nvSpPr>
              <p:cNvPr id="9" name="矩形 8"/>
              <p:cNvSpPr>
                <a:spLocks noRot="1" noChangeAspect="1" noMove="1" noResize="1" noEditPoints="1" noAdjustHandles="1" noChangeArrowheads="1" noChangeShapeType="1" noTextEdit="1"/>
              </p:cNvSpPr>
              <p:nvPr/>
            </p:nvSpPr>
            <p:spPr>
              <a:xfrm>
                <a:off x="827584" y="4581128"/>
                <a:ext cx="5472608" cy="1631216"/>
              </a:xfrm>
              <a:prstGeom prst="rect">
                <a:avLst/>
              </a:prstGeom>
              <a:blipFill rotWithShape="1">
                <a:blip r:embed="rId4"/>
                <a:stretch>
                  <a:fillRect l="-1226" t="-2612" r="-669" b="-59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373925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000" dirty="0"/>
                  <a:t>S</a:t>
                </a:r>
                <a:r>
                  <a:rPr lang="zh-CN" altLang="zh-CN" sz="2000" dirty="0"/>
                  <a:t>在（</a:t>
                </a:r>
                <a:r>
                  <a:rPr lang="en-US" altLang="zh-CN" sz="2000" dirty="0"/>
                  <a:t>B</a:t>
                </a:r>
                <a:r>
                  <a:rPr lang="zh-CN" altLang="zh-CN" sz="2000" dirty="0"/>
                  <a:t>，</a:t>
                </a:r>
                <a:r>
                  <a:rPr lang="en-US" altLang="zh-CN" sz="2000" dirty="0"/>
                  <a:t>C</a:t>
                </a:r>
                <a:r>
                  <a:rPr lang="zh-CN" altLang="zh-CN" sz="2000" dirty="0"/>
                  <a:t>）上的投影为</a:t>
                </a:r>
                <a:r>
                  <a:rPr lang="en-US" altLang="zh-CN" sz="2000" dirty="0"/>
                  <a:t>{ b</a:t>
                </a:r>
                <a:r>
                  <a:rPr lang="en-US" altLang="zh-CN" sz="2000" baseline="-25000" dirty="0"/>
                  <a:t>1,</a:t>
                </a:r>
                <a:r>
                  <a:rPr lang="en-US" altLang="zh-CN" sz="2000" dirty="0"/>
                  <a:t> c</a:t>
                </a:r>
                <a:r>
                  <a:rPr lang="en-US" altLang="zh-CN" sz="2000" baseline="-25000" dirty="0"/>
                  <a:t>2</a:t>
                </a:r>
                <a:r>
                  <a:rPr lang="zh-CN" altLang="zh-CN" sz="2000" dirty="0"/>
                  <a:t>），（</a:t>
                </a:r>
                <a:r>
                  <a:rPr lang="en-US" altLang="zh-CN" sz="2000" dirty="0"/>
                  <a:t>b</a:t>
                </a:r>
                <a:r>
                  <a:rPr lang="en-US" altLang="zh-CN" sz="2000" baseline="-25000" dirty="0"/>
                  <a:t>2,</a:t>
                </a:r>
                <a:r>
                  <a:rPr lang="en-US" altLang="zh-CN" sz="2000" dirty="0"/>
                  <a:t> c</a:t>
                </a:r>
                <a:r>
                  <a:rPr lang="en-US" altLang="zh-CN" sz="2000" baseline="-25000" dirty="0"/>
                  <a:t>1</a:t>
                </a:r>
                <a:r>
                  <a:rPr lang="zh-CN" altLang="zh-CN" sz="2000" dirty="0"/>
                  <a:t>），（</a:t>
                </a:r>
                <a:r>
                  <a:rPr lang="en-US" altLang="zh-CN" sz="2000" dirty="0"/>
                  <a:t>b</a:t>
                </a:r>
                <a:r>
                  <a:rPr lang="en-US" altLang="zh-CN" sz="2000" baseline="-25000" dirty="0"/>
                  <a:t>2,</a:t>
                </a:r>
                <a:r>
                  <a:rPr lang="en-US" altLang="zh-CN" sz="2000" dirty="0"/>
                  <a:t> c</a:t>
                </a:r>
                <a:r>
                  <a:rPr lang="en-US" altLang="zh-CN" sz="2000" baseline="-25000" dirty="0"/>
                  <a:t>3</a:t>
                </a:r>
                <a:r>
                  <a:rPr lang="zh-CN" altLang="zh-CN" sz="2000" dirty="0"/>
                  <a:t>）</a:t>
                </a:r>
                <a:r>
                  <a:rPr lang="en-US" altLang="zh-CN" sz="2000" dirty="0"/>
                  <a:t>}</a:t>
                </a:r>
                <a:endParaRPr lang="zh-CN" altLang="zh-CN" sz="2000" dirty="0"/>
              </a:p>
              <a:p>
                <a:pPr marL="0" indent="0">
                  <a:buNone/>
                </a:pPr>
                <a:r>
                  <a:rPr lang="zh-CN" altLang="zh-CN" sz="2000" dirty="0"/>
                  <a:t>显然只有</a:t>
                </a:r>
                <a14:m>
                  <m:oMath xmlns:m="http://schemas.openxmlformats.org/officeDocument/2006/math">
                    <m:sSub>
                      <m:sSubPr>
                        <m:ctrlPr>
                          <a:rPr lang="zh-CN" altLang="zh-CN" sz="2000" i="1"/>
                        </m:ctrlPr>
                      </m:sSubPr>
                      <m:e>
                        <m:r>
                          <a:rPr lang="en-US" altLang="zh-CN" sz="2000" i="1"/>
                          <m:t>𝑎</m:t>
                        </m:r>
                      </m:e>
                      <m:sub>
                        <m:r>
                          <a:rPr lang="en-US" altLang="zh-CN" sz="2000" i="1"/>
                          <m:t>1</m:t>
                        </m:r>
                      </m:sub>
                    </m:sSub>
                  </m:oMath>
                </a14:m>
                <a:r>
                  <a:rPr lang="zh-CN" altLang="zh-CN" sz="2000" dirty="0"/>
                  <a:t>的象集（</a:t>
                </a:r>
                <a:r>
                  <a:rPr lang="en-US" altLang="zh-CN" sz="2000" dirty="0"/>
                  <a:t>B,C</a:t>
                </a:r>
                <a:r>
                  <a:rPr lang="zh-CN" altLang="zh-CN" sz="2000" dirty="0"/>
                  <a:t>）</a:t>
                </a:r>
                <a:r>
                  <a:rPr lang="en-US" altLang="zh-CN" sz="2000" baseline="-25000" dirty="0"/>
                  <a:t>a1</a:t>
                </a:r>
                <a:r>
                  <a:rPr lang="zh-CN" altLang="zh-CN" sz="2000" dirty="0"/>
                  <a:t>包含了</a:t>
                </a:r>
                <a:r>
                  <a:rPr lang="en-US" altLang="zh-CN" sz="2000" dirty="0"/>
                  <a:t>S</a:t>
                </a:r>
                <a:r>
                  <a:rPr lang="zh-CN" altLang="zh-CN" sz="2000" dirty="0"/>
                  <a:t>在（</a:t>
                </a:r>
                <a:r>
                  <a:rPr lang="en-US" altLang="zh-CN" sz="2000" dirty="0"/>
                  <a:t>B,C</a:t>
                </a:r>
                <a:r>
                  <a:rPr lang="zh-CN" altLang="zh-CN" sz="2000" dirty="0"/>
                  <a:t>）属性组上的投影，所以</a:t>
                </a:r>
                <a14:m>
                  <m:oMath xmlns:m="http://schemas.openxmlformats.org/officeDocument/2006/math">
                    <m:r>
                      <m:rPr>
                        <m:sty m:val="p"/>
                      </m:rPr>
                      <a:rPr lang="en-US" altLang="zh-CN" sz="2000"/>
                      <m:t>R</m:t>
                    </m:r>
                    <m:r>
                      <a:rPr lang="en-US" altLang="zh-CN" sz="2000"/>
                      <m:t>÷</m:t>
                    </m:r>
                    <m:r>
                      <m:rPr>
                        <m:sty m:val="p"/>
                      </m:rPr>
                      <a:rPr lang="en-US" altLang="zh-CN" sz="2000"/>
                      <m:t>S</m:t>
                    </m:r>
                  </m:oMath>
                </a14:m>
                <a:r>
                  <a:rPr lang="en-US" altLang="zh-CN" sz="2000" dirty="0"/>
                  <a:t>={</a:t>
                </a:r>
                <a14:m>
                  <m:oMath xmlns:m="http://schemas.openxmlformats.org/officeDocument/2006/math">
                    <m:sSub>
                      <m:sSubPr>
                        <m:ctrlPr>
                          <a:rPr lang="zh-CN" altLang="zh-CN" sz="2000" i="1"/>
                        </m:ctrlPr>
                      </m:sSubPr>
                      <m:e>
                        <m:r>
                          <m:rPr>
                            <m:sty m:val="p"/>
                          </m:rPr>
                          <a:rPr lang="en-US" altLang="zh-CN" sz="2000"/>
                          <m:t>a</m:t>
                        </m:r>
                      </m:e>
                      <m:sub>
                        <m:r>
                          <a:rPr lang="en-US" altLang="zh-CN" sz="2000" i="1"/>
                          <m:t>1</m:t>
                        </m:r>
                      </m:sub>
                    </m:sSub>
                  </m:oMath>
                </a14:m>
                <a:r>
                  <a:rPr lang="en-US" altLang="zh-CN" sz="2000" dirty="0"/>
                  <a:t>}</a:t>
                </a:r>
                <a:r>
                  <a:rPr lang="zh-CN" altLang="zh-CN" sz="2000" dirty="0"/>
                  <a:t>。</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741" t="-742" r="-370"/>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40" y="2204864"/>
            <a:ext cx="9126971" cy="1374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296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【例</a:t>
            </a:r>
            <a:r>
              <a:rPr lang="en-US" altLang="zh-CN" dirty="0"/>
              <a:t>2.7</a:t>
            </a:r>
            <a:r>
              <a:rPr lang="zh-CN" altLang="zh-CN" dirty="0"/>
              <a:t>】查询至少选修</a:t>
            </a:r>
            <a:r>
              <a:rPr lang="en-US" altLang="zh-CN" dirty="0"/>
              <a:t>c001</a:t>
            </a:r>
            <a:r>
              <a:rPr lang="zh-CN" altLang="zh-CN" dirty="0"/>
              <a:t>号课程和</a:t>
            </a:r>
            <a:r>
              <a:rPr lang="en-US" altLang="zh-CN" dirty="0"/>
              <a:t>c003</a:t>
            </a:r>
            <a:r>
              <a:rPr lang="zh-CN" altLang="zh-CN" dirty="0"/>
              <a:t>号课程的学生学号。</a:t>
            </a:r>
          </a:p>
          <a:p>
            <a:pPr marL="0" indent="0">
              <a:buNone/>
            </a:pPr>
            <a:r>
              <a:rPr lang="zh-CN" altLang="zh-CN" sz="2400" dirty="0"/>
              <a:t>首先建立一个临时关系</a:t>
            </a:r>
            <a:r>
              <a:rPr lang="en-US" altLang="zh-CN" sz="2400" dirty="0"/>
              <a:t>K</a:t>
            </a:r>
            <a:r>
              <a:rPr lang="zh-CN" altLang="zh-CN" sz="2400" dirty="0"/>
              <a:t>，如图</a:t>
            </a:r>
            <a:r>
              <a:rPr lang="en-US" altLang="zh-CN" sz="2400" dirty="0"/>
              <a:t>2.16</a:t>
            </a:r>
            <a:r>
              <a:rPr lang="zh-CN" altLang="zh-CN" sz="2400"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44824"/>
            <a:ext cx="7723047"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3569757" y="3933056"/>
            <a:ext cx="1872628" cy="338554"/>
          </a:xfrm>
          <a:prstGeom prst="rect">
            <a:avLst/>
          </a:prstGeom>
        </p:spPr>
        <p:txBody>
          <a:bodyPr wrap="none">
            <a:spAutoFit/>
          </a:bodyPr>
          <a:lstStyle/>
          <a:p>
            <a:r>
              <a:rPr lang="zh-CN" altLang="zh-CN" sz="1600" dirty="0"/>
              <a:t>图</a:t>
            </a:r>
            <a:r>
              <a:rPr lang="en-US" altLang="zh-CN" sz="1600" dirty="0"/>
              <a:t>2.16 </a:t>
            </a:r>
            <a:r>
              <a:rPr lang="zh-CN" altLang="zh-CN" sz="1600" dirty="0"/>
              <a:t>临时关系表</a:t>
            </a:r>
          </a:p>
        </p:txBody>
      </p:sp>
      <p:sp>
        <p:nvSpPr>
          <p:cNvPr id="9" name="矩形 8"/>
          <p:cNvSpPr/>
          <p:nvPr/>
        </p:nvSpPr>
        <p:spPr>
          <a:xfrm>
            <a:off x="755576" y="4725144"/>
            <a:ext cx="7704856" cy="646331"/>
          </a:xfrm>
          <a:prstGeom prst="rect">
            <a:avLst/>
          </a:prstGeom>
        </p:spPr>
        <p:txBody>
          <a:bodyPr wrap="square">
            <a:spAutoFit/>
          </a:bodyPr>
          <a:lstStyle/>
          <a:p>
            <a:pPr algn="l"/>
            <a:r>
              <a:rPr lang="en-US" altLang="zh-CN" dirty="0">
                <a:solidFill>
                  <a:srgbClr val="000000"/>
                </a:solidFill>
              </a:rPr>
              <a:t>1001</a:t>
            </a:r>
            <a:r>
              <a:rPr lang="zh-CN" altLang="zh-CN" dirty="0">
                <a:solidFill>
                  <a:srgbClr val="000000"/>
                </a:solidFill>
              </a:rPr>
              <a:t>象集为｛</a:t>
            </a:r>
            <a:r>
              <a:rPr lang="en-US" altLang="zh-CN" dirty="0">
                <a:solidFill>
                  <a:srgbClr val="000000"/>
                </a:solidFill>
              </a:rPr>
              <a:t>c001</a:t>
            </a:r>
            <a:r>
              <a:rPr lang="zh-CN" altLang="zh-CN" dirty="0">
                <a:solidFill>
                  <a:srgbClr val="000000"/>
                </a:solidFill>
              </a:rPr>
              <a:t>，</a:t>
            </a:r>
            <a:r>
              <a:rPr lang="en-US" altLang="zh-CN" dirty="0">
                <a:solidFill>
                  <a:srgbClr val="000000"/>
                </a:solidFill>
              </a:rPr>
              <a:t>c002</a:t>
            </a:r>
            <a:r>
              <a:rPr lang="zh-CN" altLang="zh-CN" dirty="0">
                <a:solidFill>
                  <a:srgbClr val="000000"/>
                </a:solidFill>
              </a:rPr>
              <a:t>，</a:t>
            </a:r>
            <a:r>
              <a:rPr lang="en-US" altLang="zh-CN" dirty="0">
                <a:solidFill>
                  <a:srgbClr val="000000"/>
                </a:solidFill>
              </a:rPr>
              <a:t>c003</a:t>
            </a:r>
            <a:r>
              <a:rPr lang="zh-CN" altLang="zh-CN" dirty="0">
                <a:solidFill>
                  <a:srgbClr val="000000"/>
                </a:solidFill>
              </a:rPr>
              <a:t>｝，</a:t>
            </a:r>
            <a:r>
              <a:rPr lang="en-US" altLang="zh-CN" dirty="0">
                <a:solidFill>
                  <a:srgbClr val="000000"/>
                </a:solidFill>
              </a:rPr>
              <a:t>1002</a:t>
            </a:r>
            <a:r>
              <a:rPr lang="zh-CN" altLang="zh-CN" dirty="0">
                <a:solidFill>
                  <a:srgbClr val="000000"/>
                </a:solidFill>
              </a:rPr>
              <a:t>的象集为｛</a:t>
            </a:r>
            <a:r>
              <a:rPr lang="en-US" altLang="zh-CN" dirty="0">
                <a:solidFill>
                  <a:srgbClr val="000000"/>
                </a:solidFill>
              </a:rPr>
              <a:t>c002</a:t>
            </a:r>
            <a:r>
              <a:rPr lang="zh-CN" altLang="zh-CN" dirty="0">
                <a:solidFill>
                  <a:srgbClr val="000000"/>
                </a:solidFill>
              </a:rPr>
              <a:t>，</a:t>
            </a:r>
            <a:r>
              <a:rPr lang="en-US" altLang="zh-CN" dirty="0">
                <a:solidFill>
                  <a:srgbClr val="000000"/>
                </a:solidFill>
              </a:rPr>
              <a:t>c003</a:t>
            </a:r>
            <a:r>
              <a:rPr lang="zh-CN" altLang="zh-CN" dirty="0">
                <a:solidFill>
                  <a:srgbClr val="000000"/>
                </a:solidFill>
              </a:rPr>
              <a:t>｝，只有</a:t>
            </a:r>
            <a:r>
              <a:rPr lang="en-US" altLang="zh-CN" dirty="0">
                <a:solidFill>
                  <a:srgbClr val="000000"/>
                </a:solidFill>
              </a:rPr>
              <a:t>1001</a:t>
            </a:r>
            <a:r>
              <a:rPr lang="zh-CN" altLang="zh-CN" dirty="0">
                <a:solidFill>
                  <a:srgbClr val="000000"/>
                </a:solidFill>
              </a:rPr>
              <a:t>包含｛</a:t>
            </a:r>
            <a:r>
              <a:rPr lang="en-US" altLang="zh-CN" dirty="0">
                <a:solidFill>
                  <a:srgbClr val="000000"/>
                </a:solidFill>
              </a:rPr>
              <a:t>c001</a:t>
            </a:r>
            <a:r>
              <a:rPr lang="zh-CN" altLang="zh-CN" dirty="0">
                <a:solidFill>
                  <a:srgbClr val="000000"/>
                </a:solidFill>
              </a:rPr>
              <a:t>，</a:t>
            </a:r>
            <a:r>
              <a:rPr lang="en-US" altLang="zh-CN" dirty="0">
                <a:solidFill>
                  <a:srgbClr val="000000"/>
                </a:solidFill>
              </a:rPr>
              <a:t>c003</a:t>
            </a:r>
            <a:r>
              <a:rPr lang="zh-CN" altLang="zh-CN" dirty="0">
                <a:solidFill>
                  <a:srgbClr val="000000"/>
                </a:solidFill>
              </a:rPr>
              <a:t>｝，然后求：π</a:t>
            </a:r>
            <a:r>
              <a:rPr lang="en-US" altLang="zh-CN" baseline="-25000" dirty="0" err="1">
                <a:solidFill>
                  <a:srgbClr val="000000"/>
                </a:solidFill>
              </a:rPr>
              <a:t>sno</a:t>
            </a:r>
            <a:r>
              <a:rPr lang="zh-CN" altLang="zh-CN" baseline="-25000" dirty="0">
                <a:solidFill>
                  <a:srgbClr val="000000"/>
                </a:solidFill>
              </a:rPr>
              <a:t>，</a:t>
            </a:r>
            <a:r>
              <a:rPr lang="en-US" altLang="zh-CN" baseline="-25000" dirty="0" err="1">
                <a:solidFill>
                  <a:srgbClr val="000000"/>
                </a:solidFill>
              </a:rPr>
              <a:t>cno</a:t>
            </a:r>
            <a:r>
              <a:rPr lang="zh-CN" altLang="zh-CN" dirty="0">
                <a:solidFill>
                  <a:srgbClr val="000000"/>
                </a:solidFill>
              </a:rPr>
              <a:t>（</a:t>
            </a:r>
            <a:r>
              <a:rPr lang="en-US" altLang="zh-CN" dirty="0">
                <a:solidFill>
                  <a:srgbClr val="000000"/>
                </a:solidFill>
              </a:rPr>
              <a:t>SC</a:t>
            </a:r>
            <a:r>
              <a:rPr lang="zh-CN" altLang="zh-CN" dirty="0">
                <a:solidFill>
                  <a:srgbClr val="000000"/>
                </a:solidFill>
              </a:rPr>
              <a:t>）÷</a:t>
            </a:r>
            <a:r>
              <a:rPr lang="en-US" altLang="zh-CN" dirty="0">
                <a:solidFill>
                  <a:srgbClr val="000000"/>
                </a:solidFill>
              </a:rPr>
              <a:t>K</a:t>
            </a:r>
            <a:r>
              <a:rPr lang="zh-CN" altLang="zh-CN" dirty="0">
                <a:solidFill>
                  <a:srgbClr val="000000"/>
                </a:solidFill>
              </a:rPr>
              <a:t>，结果为</a:t>
            </a:r>
            <a:r>
              <a:rPr lang="en-US" altLang="zh-CN" dirty="0">
                <a:solidFill>
                  <a:srgbClr val="000000"/>
                </a:solidFill>
              </a:rPr>
              <a:t>{1001}</a:t>
            </a:r>
            <a:r>
              <a:rPr lang="zh-CN" altLang="zh-CN" dirty="0">
                <a:solidFill>
                  <a:srgbClr val="000000"/>
                </a:solidFill>
              </a:rPr>
              <a:t>。</a:t>
            </a:r>
          </a:p>
        </p:txBody>
      </p:sp>
      <p:sp>
        <p:nvSpPr>
          <p:cNvPr id="10" name="矩形 9"/>
          <p:cNvSpPr/>
          <p:nvPr/>
        </p:nvSpPr>
        <p:spPr>
          <a:xfrm>
            <a:off x="395536" y="836712"/>
            <a:ext cx="8424937" cy="646331"/>
          </a:xfrm>
          <a:prstGeom prst="rect">
            <a:avLst/>
          </a:prstGeom>
        </p:spPr>
        <p:txBody>
          <a:bodyPr wrap="square">
            <a:spAutoFit/>
          </a:bodyPr>
          <a:lstStyle/>
          <a:p>
            <a:pPr algn="l"/>
            <a:r>
              <a:rPr lang="zh-CN" altLang="zh-CN" dirty="0">
                <a:solidFill>
                  <a:srgbClr val="FF0000"/>
                </a:solidFill>
              </a:rPr>
              <a:t>下面再以学生</a:t>
            </a:r>
            <a:r>
              <a:rPr lang="en-US" altLang="zh-CN" dirty="0">
                <a:solidFill>
                  <a:srgbClr val="FF0000"/>
                </a:solidFill>
              </a:rPr>
              <a:t>-</a:t>
            </a:r>
            <a:r>
              <a:rPr lang="zh-CN" altLang="zh-CN" dirty="0">
                <a:solidFill>
                  <a:srgbClr val="FF0000"/>
                </a:solidFill>
              </a:rPr>
              <a:t>课程数据库为例，给出几个综合应用多种关系代数运算进行查询的例子。</a:t>
            </a:r>
          </a:p>
        </p:txBody>
      </p:sp>
    </p:spTree>
    <p:extLst>
      <p:ext uri="{BB962C8B-B14F-4D97-AF65-F5344CB8AC3E}">
        <p14:creationId xmlns:p14="http://schemas.microsoft.com/office/powerpoint/2010/main" val="3308408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57200" y="1295400"/>
                <a:ext cx="8363272" cy="4933950"/>
              </a:xfrm>
            </p:spPr>
            <p:txBody>
              <a:bodyPr/>
              <a:lstStyle/>
              <a:p>
                <a:r>
                  <a:rPr lang="zh-CN" altLang="zh-CN" dirty="0" smtClean="0"/>
                  <a:t>【例</a:t>
                </a:r>
                <a:r>
                  <a:rPr lang="en-US" altLang="zh-CN" dirty="0"/>
                  <a:t>2.8</a:t>
                </a:r>
                <a:r>
                  <a:rPr lang="zh-CN" altLang="zh-CN" dirty="0"/>
                  <a:t>】查询选修了</a:t>
                </a:r>
                <a:r>
                  <a:rPr lang="en-US" altLang="zh-CN" dirty="0"/>
                  <a:t>c002</a:t>
                </a:r>
                <a:r>
                  <a:rPr lang="zh-CN" altLang="zh-CN" dirty="0"/>
                  <a:t>号课程的学生的学号。</a:t>
                </a:r>
              </a:p>
              <a:p>
                <a:pPr marL="0" indent="0" algn="ctr">
                  <a:buNone/>
                </a:pPr>
                <a14:m>
                  <m:oMath xmlns:m="http://schemas.openxmlformats.org/officeDocument/2006/math">
                    <m:r>
                      <a:rPr lang="zh-CN" altLang="en-US" sz="2400" i="1">
                        <a:latin typeface="Cambria Math"/>
                      </a:rPr>
                      <m:t>𝝅</m:t>
                    </m:r>
                  </m:oMath>
                </a14:m>
                <a:r>
                  <a:rPr lang="en-US" altLang="zh-CN" sz="2400" baseline="-25000" dirty="0" err="1" smtClean="0"/>
                  <a:t>sno</a:t>
                </a:r>
                <a:r>
                  <a:rPr lang="zh-CN" altLang="zh-CN" sz="2400" dirty="0"/>
                  <a:t>（σ</a:t>
                </a:r>
                <a:r>
                  <a:rPr lang="en-US" altLang="zh-CN" sz="2400" baseline="-25000" dirty="0" err="1"/>
                  <a:t>cno</a:t>
                </a:r>
                <a:r>
                  <a:rPr lang="en-US" altLang="zh-CN" sz="2400" baseline="-25000" dirty="0"/>
                  <a:t>=’c002’</a:t>
                </a:r>
                <a:r>
                  <a:rPr lang="zh-CN" altLang="zh-CN" sz="2400" dirty="0"/>
                  <a:t>（</a:t>
                </a:r>
                <a:r>
                  <a:rPr lang="en-US" altLang="zh-CN" sz="2400" dirty="0"/>
                  <a:t>SC</a:t>
                </a:r>
                <a:r>
                  <a:rPr lang="zh-CN" altLang="zh-CN" sz="2400" dirty="0"/>
                  <a:t>））</a:t>
                </a:r>
                <a:r>
                  <a:rPr lang="en-US" altLang="zh-CN" sz="2400" dirty="0"/>
                  <a:t>={1001,1002</a:t>
                </a:r>
                <a:r>
                  <a:rPr lang="en-US" altLang="zh-CN" sz="2400" dirty="0" smtClean="0"/>
                  <a:t>}</a:t>
                </a:r>
              </a:p>
              <a:p>
                <a:pPr marL="0" indent="0">
                  <a:buNone/>
                </a:pPr>
                <a:endParaRPr lang="zh-CN" altLang="zh-CN" dirty="0"/>
              </a:p>
              <a:p>
                <a:r>
                  <a:rPr lang="zh-CN" altLang="zh-CN" dirty="0"/>
                  <a:t>【例</a:t>
                </a:r>
                <a:r>
                  <a:rPr lang="en-US" altLang="zh-CN" dirty="0"/>
                  <a:t>2.9</a:t>
                </a:r>
                <a:r>
                  <a:rPr lang="zh-CN" altLang="zh-CN" dirty="0"/>
                  <a:t>】查询选修了全部课程的学生号码和姓名。</a:t>
                </a:r>
              </a:p>
              <a:p>
                <a:pPr marL="0" indent="0">
                  <a:buNone/>
                </a:pPr>
                <a:r>
                  <a:rPr lang="zh-CN" altLang="zh-CN" sz="2400" dirty="0"/>
                  <a:t>说明</a:t>
                </a:r>
                <a:r>
                  <a:rPr lang="zh-CN" altLang="zh-CN" sz="2400" dirty="0" smtClean="0"/>
                  <a:t>：</a:t>
                </a:r>
                <a:endParaRPr lang="en-US" altLang="zh-CN" sz="2400" dirty="0" smtClean="0"/>
              </a:p>
              <a:p>
                <a:pPr marL="0" indent="0">
                  <a:buNone/>
                </a:pPr>
                <a:r>
                  <a:rPr lang="zh-CN" altLang="zh-CN" sz="2400" dirty="0" smtClean="0"/>
                  <a:t>（</a:t>
                </a:r>
                <a:r>
                  <a:rPr lang="en-US" altLang="zh-CN" sz="2400" dirty="0"/>
                  <a:t>1</a:t>
                </a:r>
                <a:r>
                  <a:rPr lang="zh-CN" altLang="zh-CN" sz="2400" dirty="0"/>
                  <a:t>）先对与</a:t>
                </a:r>
                <a:r>
                  <a:rPr lang="en-US" altLang="zh-CN" sz="2400" dirty="0"/>
                  <a:t>SC</a:t>
                </a:r>
                <a:r>
                  <a:rPr lang="zh-CN" altLang="zh-CN" sz="2400" dirty="0"/>
                  <a:t>关系在</a:t>
                </a:r>
                <a:r>
                  <a:rPr lang="en-US" altLang="zh-CN" sz="2400" dirty="0" err="1"/>
                  <a:t>sno</a:t>
                </a:r>
                <a:r>
                  <a:rPr lang="zh-CN" altLang="zh-CN" sz="2400" dirty="0"/>
                  <a:t>和</a:t>
                </a:r>
                <a:r>
                  <a:rPr lang="en-US" altLang="zh-CN" sz="2400" dirty="0" err="1"/>
                  <a:t>cno</a:t>
                </a:r>
                <a:r>
                  <a:rPr lang="zh-CN" altLang="zh-CN" sz="2400" dirty="0"/>
                  <a:t>投影；</a:t>
                </a:r>
              </a:p>
              <a:p>
                <a:pPr marL="0" indent="0">
                  <a:buNone/>
                </a:pPr>
                <a:r>
                  <a:rPr lang="zh-CN" altLang="zh-CN" sz="2400" dirty="0"/>
                  <a:t>（</a:t>
                </a:r>
                <a:r>
                  <a:rPr lang="en-US" altLang="zh-CN" sz="2400" dirty="0"/>
                  <a:t>2</a:t>
                </a:r>
                <a:r>
                  <a:rPr lang="zh-CN" altLang="zh-CN" sz="2400" dirty="0"/>
                  <a:t>）</a:t>
                </a:r>
                <a:r>
                  <a:rPr lang="en-US" altLang="zh-CN" sz="2400" dirty="0"/>
                  <a:t>SC</a:t>
                </a:r>
                <a:r>
                  <a:rPr lang="zh-CN" altLang="zh-CN" sz="2400" dirty="0"/>
                  <a:t>关系上，</a:t>
                </a:r>
                <a:r>
                  <a:rPr lang="en-US" altLang="zh-CN" sz="2400" dirty="0" err="1"/>
                  <a:t>sno</a:t>
                </a:r>
                <a:r>
                  <a:rPr lang="zh-CN" altLang="zh-CN" sz="2400" dirty="0"/>
                  <a:t>属性值在</a:t>
                </a:r>
                <a:r>
                  <a:rPr lang="en-US" altLang="zh-CN" sz="2400" dirty="0" err="1"/>
                  <a:t>cno</a:t>
                </a:r>
                <a:r>
                  <a:rPr lang="zh-CN" altLang="zh-CN" sz="2400" dirty="0"/>
                  <a:t>上的象集，即为每一人所选的课程集合</a:t>
                </a:r>
                <a:r>
                  <a:rPr lang="zh-CN" altLang="zh-CN" sz="2400" dirty="0" smtClean="0"/>
                  <a:t>；</a:t>
                </a:r>
                <a:endParaRPr lang="en-US" altLang="zh-CN" sz="2400" dirty="0" smtClean="0"/>
              </a:p>
              <a:p>
                <a:pPr marL="0" indent="0">
                  <a:buNone/>
                </a:pPr>
                <a:r>
                  <a:rPr lang="zh-CN" altLang="zh-CN" sz="2400" dirty="0"/>
                  <a:t>（</a:t>
                </a:r>
                <a:r>
                  <a:rPr lang="en-US" altLang="zh-CN" sz="2400" dirty="0"/>
                  <a:t>3</a:t>
                </a:r>
                <a:r>
                  <a:rPr lang="zh-CN" altLang="zh-CN" sz="2400" dirty="0"/>
                  <a:t>）一次检查象集中是否包含</a:t>
                </a:r>
                <a14:m>
                  <m:oMath xmlns:m="http://schemas.openxmlformats.org/officeDocument/2006/math">
                    <m:r>
                      <a:rPr lang="zh-CN" altLang="en-US" sz="2400" i="1">
                        <a:latin typeface="Cambria Math"/>
                      </a:rPr>
                      <m:t>𝝅</m:t>
                    </m:r>
                  </m:oMath>
                </a14:m>
                <a:r>
                  <a:rPr lang="en-US" altLang="zh-CN" sz="2400" baseline="-25000" dirty="0" err="1"/>
                  <a:t>sno </a:t>
                </a:r>
                <a:r>
                  <a:rPr lang="zh-CN" altLang="zh-CN" sz="2400" dirty="0"/>
                  <a:t>（</a:t>
                </a:r>
                <a:r>
                  <a:rPr lang="en-US" altLang="zh-CN" sz="2400" dirty="0"/>
                  <a:t>C</a:t>
                </a:r>
                <a:r>
                  <a:rPr lang="zh-CN" altLang="zh-CN" sz="2400" dirty="0" smtClean="0"/>
                  <a:t>）</a:t>
                </a:r>
                <a:endParaRPr lang="en-US" altLang="zh-CN" sz="2400" dirty="0" smtClean="0"/>
              </a:p>
              <a:p>
                <a:pPr marL="0" indent="0">
                  <a:buNone/>
                </a:pPr>
                <a14:m>
                  <m:oMath xmlns:m="http://schemas.openxmlformats.org/officeDocument/2006/math">
                    <m:r>
                      <a:rPr lang="en-US" altLang="zh-CN" sz="2400" b="1" i="1" smtClean="0">
                        <a:latin typeface="Cambria Math"/>
                      </a:rPr>
                      <m:t>                  </m:t>
                    </m:r>
                    <m:r>
                      <a:rPr lang="zh-CN" altLang="en-US" sz="2400" i="1">
                        <a:latin typeface="Cambria Math"/>
                      </a:rPr>
                      <m:t>𝝅</m:t>
                    </m:r>
                  </m:oMath>
                </a14:m>
                <a:r>
                  <a:rPr lang="en-US" altLang="zh-CN" sz="2400" baseline="-25000" dirty="0" err="1"/>
                  <a:t>sno</a:t>
                </a:r>
                <a:r>
                  <a:rPr lang="zh-CN" altLang="zh-CN" sz="2400" baseline="-25000" dirty="0"/>
                  <a:t>，</a:t>
                </a:r>
                <a:r>
                  <a:rPr lang="en-US" altLang="zh-CN" sz="2400" baseline="-25000" dirty="0" err="1"/>
                  <a:t>cno</a:t>
                </a:r>
                <a:r>
                  <a:rPr lang="zh-CN" altLang="zh-CN" sz="2400" dirty="0"/>
                  <a:t>（</a:t>
                </a:r>
                <a:r>
                  <a:rPr lang="en-US" altLang="zh-CN" sz="2400" dirty="0"/>
                  <a:t>SC</a:t>
                </a:r>
                <a:r>
                  <a:rPr lang="zh-CN" altLang="zh-CN" sz="2400" dirty="0"/>
                  <a:t>）÷</a:t>
                </a:r>
                <a14:m>
                  <m:oMath xmlns:m="http://schemas.openxmlformats.org/officeDocument/2006/math">
                    <m:r>
                      <a:rPr lang="zh-CN" altLang="en-US" sz="2400" i="1">
                        <a:latin typeface="Cambria Math"/>
                      </a:rPr>
                      <m:t>𝝅</m:t>
                    </m:r>
                  </m:oMath>
                </a14:m>
                <a:r>
                  <a:rPr lang="en-US" altLang="zh-CN" sz="2400" baseline="-25000" dirty="0" err="1"/>
                  <a:t>sno</a:t>
                </a:r>
                <a:r>
                  <a:rPr lang="zh-CN" altLang="zh-CN" sz="2400" dirty="0"/>
                  <a:t>（</a:t>
                </a:r>
                <a:r>
                  <a:rPr lang="en-US" altLang="zh-CN" sz="2400" dirty="0" smtClean="0"/>
                  <a:t>C</a:t>
                </a:r>
                <a:r>
                  <a:rPr lang="zh-CN" altLang="zh-CN" sz="2400" dirty="0" smtClean="0"/>
                  <a:t>）</a:t>
                </a:r>
              </a:p>
              <a:p>
                <a:pPr marL="0" indent="0">
                  <a:buNone/>
                </a:pPr>
                <a:endParaRPr lang="zh-CN" altLang="zh-CN"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57200" y="1295400"/>
                <a:ext cx="8363272" cy="4933950"/>
              </a:xfrm>
              <a:blipFill rotWithShape="1">
                <a:blip r:embed="rId2"/>
                <a:stretch>
                  <a:fillRect l="-1239" t="-1483" r="-502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90556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95536" y="1052736"/>
                <a:ext cx="8424936" cy="4933950"/>
              </a:xfrm>
            </p:spPr>
            <p:txBody>
              <a:bodyPr/>
              <a:lstStyle/>
              <a:p>
                <a:r>
                  <a:rPr lang="en-US" altLang="zh-CN" dirty="0"/>
                  <a:t>2.3</a:t>
                </a:r>
                <a:r>
                  <a:rPr lang="zh-CN" altLang="zh-CN" dirty="0"/>
                  <a:t>关系模式的分解</a:t>
                </a:r>
              </a:p>
              <a:p>
                <a:pPr marL="0" indent="0">
                  <a:buNone/>
                </a:pPr>
                <a:r>
                  <a:rPr lang="en-US" altLang="zh-CN" sz="2000" dirty="0" smtClean="0"/>
                  <a:t>    </a:t>
                </a:r>
                <a:r>
                  <a:rPr lang="zh-CN" altLang="zh-CN" sz="2000" dirty="0" smtClean="0"/>
                  <a:t>在</a:t>
                </a:r>
                <a:r>
                  <a:rPr lang="zh-CN" altLang="zh-CN" sz="2000" dirty="0"/>
                  <a:t>数据库中要区分型和值，在关系数据库中，关系模式是型，关系是值。关系模式是对关系的描述。因此，一个关系首先需要知道的是，关系实质上是一张二维表，表中的每一行为一个元组，每一列为一个属性。一个元组就是该关系所涉及的属性集的笛卡尔积的一个元素。前面提到过，关系是元组的集合，因此关系模式必须指出这个元组集合的结构，或者说指明这个元组是由哪些属性构成，这些属性来自于哪些域，以及属性与域之间的映像关系。然后要知道关系是怎么确定的，一般来说，一个关系通常是由赋予它的元组语义来确定。实际上，元组语义是一个</a:t>
                </a:r>
                <a:r>
                  <a:rPr lang="en-US" altLang="zh-CN" sz="2000" dirty="0"/>
                  <a:t>n</a:t>
                </a:r>
                <a:r>
                  <a:rPr lang="zh-CN" altLang="zh-CN" sz="2000" dirty="0"/>
                  <a:t>目谓词，</a:t>
                </a:r>
                <a:r>
                  <a:rPr lang="en-US" altLang="zh-CN" sz="2000" dirty="0"/>
                  <a:t>n</a:t>
                </a:r>
                <a:r>
                  <a:rPr lang="zh-CN" altLang="zh-CN" sz="2000" dirty="0"/>
                  <a:t>是属性集中属性的个数。但凡使用该</a:t>
                </a:r>
                <a:r>
                  <a:rPr lang="en-US" altLang="zh-CN" sz="2000" dirty="0"/>
                  <a:t>n</a:t>
                </a:r>
                <a:r>
                  <a:rPr lang="zh-CN" altLang="zh-CN" sz="2000" dirty="0"/>
                  <a:t>目谓词为真的笛卡尔积中的元素的全体就构成了该关系模式的关系。</a:t>
                </a:r>
              </a:p>
              <a:p>
                <a:r>
                  <a:rPr lang="zh-CN" altLang="zh-CN" sz="2000" dirty="0"/>
                  <a:t>定义</a:t>
                </a:r>
                <a:r>
                  <a:rPr lang="en-US" altLang="zh-CN" sz="2000" dirty="0"/>
                  <a:t>2.4 </a:t>
                </a:r>
                <a:r>
                  <a:rPr lang="zh-CN" altLang="zh-CN" sz="2000" dirty="0"/>
                  <a:t>关系的描述称为关系模式，它可以形式化地表示为：</a:t>
                </a:r>
                <a14:m>
                  <m:oMath xmlns:m="http://schemas.openxmlformats.org/officeDocument/2006/math">
                    <m:r>
                      <m:rPr>
                        <m:sty m:val="p"/>
                      </m:rPr>
                      <a:rPr lang="en-US" altLang="zh-CN" sz="2000"/>
                      <m:t>R</m:t>
                    </m:r>
                    <m:d>
                      <m:dPr>
                        <m:ctrlPr>
                          <a:rPr lang="zh-CN" altLang="zh-CN" sz="2000" i="1"/>
                        </m:ctrlPr>
                      </m:dPr>
                      <m:e>
                        <m:r>
                          <m:rPr>
                            <m:sty m:val="p"/>
                          </m:rPr>
                          <a:rPr lang="en-US" altLang="zh-CN" sz="2000"/>
                          <m:t>U</m:t>
                        </m:r>
                        <m:r>
                          <a:rPr lang="en-US" altLang="zh-CN" sz="2000"/>
                          <m:t>,</m:t>
                        </m:r>
                        <m:r>
                          <m:rPr>
                            <m:sty m:val="p"/>
                          </m:rPr>
                          <a:rPr lang="en-US" altLang="zh-CN" sz="2000"/>
                          <m:t>D</m:t>
                        </m:r>
                        <m:r>
                          <a:rPr lang="en-US" altLang="zh-CN" sz="2000"/>
                          <m:t>,</m:t>
                        </m:r>
                        <m:r>
                          <m:rPr>
                            <m:sty m:val="p"/>
                          </m:rPr>
                          <a:rPr lang="en-US" altLang="zh-CN" sz="2000"/>
                          <m:t>dom</m:t>
                        </m:r>
                        <m:r>
                          <a:rPr lang="en-US" altLang="zh-CN" sz="2000"/>
                          <m:t>,</m:t>
                        </m:r>
                        <m:r>
                          <m:rPr>
                            <m:sty m:val="p"/>
                          </m:rPr>
                          <a:rPr lang="en-US" altLang="zh-CN" sz="2000"/>
                          <m:t>F</m:t>
                        </m:r>
                      </m:e>
                    </m:d>
                  </m:oMath>
                </a14:m>
                <a:r>
                  <a:rPr lang="zh-CN" altLang="zh-CN" sz="2000" dirty="0"/>
                  <a:t>。</a:t>
                </a:r>
              </a:p>
              <a:p>
                <a:r>
                  <a:rPr lang="zh-CN" altLang="zh-CN" sz="2000" dirty="0"/>
                  <a:t>它是由五部分组成：</a:t>
                </a:r>
                <a14:m>
                  <m:oMath xmlns:m="http://schemas.openxmlformats.org/officeDocument/2006/math">
                    <m:r>
                      <m:rPr>
                        <m:sty m:val="p"/>
                      </m:rPr>
                      <a:rPr lang="en-US" altLang="zh-CN" sz="2000"/>
                      <m:t>R</m:t>
                    </m:r>
                    <m:d>
                      <m:dPr>
                        <m:ctrlPr>
                          <a:rPr lang="zh-CN" altLang="zh-CN" sz="2000" i="1"/>
                        </m:ctrlPr>
                      </m:dPr>
                      <m:e>
                        <m:r>
                          <m:rPr>
                            <m:sty m:val="p"/>
                          </m:rPr>
                          <a:rPr lang="en-US" altLang="zh-CN" sz="2000"/>
                          <m:t>U</m:t>
                        </m:r>
                        <m:r>
                          <a:rPr lang="en-US" altLang="zh-CN" sz="2000"/>
                          <m:t>,</m:t>
                        </m:r>
                        <m:r>
                          <m:rPr>
                            <m:sty m:val="p"/>
                          </m:rPr>
                          <a:rPr lang="en-US" altLang="zh-CN" sz="2000"/>
                          <m:t>D</m:t>
                        </m:r>
                        <m:r>
                          <a:rPr lang="en-US" altLang="zh-CN" sz="2000"/>
                          <m:t>,</m:t>
                        </m:r>
                        <m:r>
                          <m:rPr>
                            <m:sty m:val="p"/>
                          </m:rPr>
                          <a:rPr lang="en-US" altLang="zh-CN" sz="2000"/>
                          <m:t>Dom</m:t>
                        </m:r>
                        <m:r>
                          <a:rPr lang="en-US" altLang="zh-CN" sz="2000"/>
                          <m:t>,</m:t>
                        </m:r>
                        <m:r>
                          <m:rPr>
                            <m:sty m:val="p"/>
                          </m:rPr>
                          <a:rPr lang="en-US" altLang="zh-CN" sz="2000"/>
                          <m:t>F</m:t>
                        </m:r>
                      </m:e>
                    </m:d>
                  </m:oMath>
                </a14:m>
                <a:r>
                  <a:rPr lang="zh-CN" altLang="zh-CN" sz="2000" dirty="0"/>
                  <a:t>，其中，</a:t>
                </a:r>
                <a:r>
                  <a:rPr lang="en-US" altLang="zh-CN" sz="2000" dirty="0"/>
                  <a:t>R</a:t>
                </a:r>
                <a:r>
                  <a:rPr lang="zh-CN" altLang="zh-CN" sz="2000" dirty="0"/>
                  <a:t>为关系模式名，</a:t>
                </a:r>
                <a:r>
                  <a:rPr lang="en-US" altLang="zh-CN" sz="2000" dirty="0"/>
                  <a:t>U</a:t>
                </a:r>
                <a:r>
                  <a:rPr lang="zh-CN" altLang="zh-CN" sz="2000" dirty="0"/>
                  <a:t>是一个属性集，是组成该关系的属性名的集合，</a:t>
                </a:r>
                <a:r>
                  <a:rPr lang="en-US" altLang="zh-CN" sz="2000" dirty="0"/>
                  <a:t>D</a:t>
                </a:r>
                <a:r>
                  <a:rPr lang="zh-CN" altLang="zh-CN" sz="2000" dirty="0"/>
                  <a:t>是</a:t>
                </a:r>
                <a:r>
                  <a:rPr lang="en-US" altLang="zh-CN" sz="2000" dirty="0"/>
                  <a:t>U</a:t>
                </a:r>
                <a:r>
                  <a:rPr lang="zh-CN" altLang="zh-CN" sz="2000" dirty="0"/>
                  <a:t>中属性的值所来自的域，</a:t>
                </a:r>
                <a:r>
                  <a:rPr lang="en-US" altLang="zh-CN" sz="2000" dirty="0" err="1"/>
                  <a:t>dom</a:t>
                </a:r>
                <a:r>
                  <a:rPr lang="zh-CN" altLang="zh-CN" sz="2000" dirty="0"/>
                  <a:t>是属性向域的映射集合，</a:t>
                </a:r>
                <a:r>
                  <a:rPr lang="en-US" altLang="zh-CN" sz="2000" dirty="0"/>
                  <a:t>F</a:t>
                </a:r>
                <a:r>
                  <a:rPr lang="zh-CN" altLang="zh-CN" sz="2000" dirty="0"/>
                  <a:t>是属性间的依赖关系。关系模式通常可以简记为：</a:t>
                </a:r>
                <a:r>
                  <a:rPr lang="en-US" altLang="zh-CN" sz="2000" dirty="0"/>
                  <a:t>R(U)</a:t>
                </a:r>
                <a:r>
                  <a:rPr lang="zh-CN" altLang="zh-CN" sz="2000" dirty="0"/>
                  <a:t>。</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395536" y="1052736"/>
                <a:ext cx="8424936" cy="4933950"/>
              </a:xfrm>
              <a:blipFill rotWithShape="1">
                <a:blip r:embed="rId2"/>
                <a:stretch>
                  <a:fillRect l="-1302" t="-1483" r="-217" b="-1545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6004253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pPr>
              <a:lnSpc>
                <a:spcPct val="150000"/>
              </a:lnSpc>
            </a:pPr>
            <a:r>
              <a:rPr lang="en-US" altLang="zh-CN" dirty="0" smtClean="0"/>
              <a:t>2.1</a:t>
            </a:r>
            <a:r>
              <a:rPr lang="zh-CN" altLang="en-US" dirty="0" smtClean="0"/>
              <a:t>关系数据库概述</a:t>
            </a:r>
            <a:endParaRPr lang="en-US" altLang="zh-CN" dirty="0"/>
          </a:p>
        </p:txBody>
      </p:sp>
      <p:sp>
        <p:nvSpPr>
          <p:cNvPr id="3" name="内容占位符 2"/>
          <p:cNvSpPr>
            <a:spLocks noGrp="1"/>
          </p:cNvSpPr>
          <p:nvPr>
            <p:ph idx="1"/>
          </p:nvPr>
        </p:nvSpPr>
        <p:spPr>
          <a:xfrm>
            <a:off x="467544" y="908720"/>
            <a:ext cx="8352928" cy="5438006"/>
          </a:xfrm>
        </p:spPr>
        <p:txBody>
          <a:bodyPr/>
          <a:lstStyle/>
          <a:p>
            <a:r>
              <a:rPr lang="en-US" altLang="zh-CN" sz="2400" dirty="0" smtClean="0"/>
              <a:t>1970</a:t>
            </a:r>
            <a:r>
              <a:rPr lang="zh-CN" altLang="zh-CN" sz="2400" dirty="0"/>
              <a:t>年</a:t>
            </a:r>
            <a:r>
              <a:rPr lang="en-US" altLang="zh-CN" sz="2400" dirty="0"/>
              <a:t>IBM</a:t>
            </a:r>
            <a:r>
              <a:rPr lang="zh-CN" altLang="zh-CN" sz="2400" dirty="0"/>
              <a:t>公司</a:t>
            </a:r>
            <a:r>
              <a:rPr lang="en-US" altLang="zh-CN" sz="2400" dirty="0"/>
              <a:t>San Jose</a:t>
            </a:r>
            <a:r>
              <a:rPr lang="zh-CN" altLang="zh-CN" sz="2400" dirty="0"/>
              <a:t>研究室的研究员</a:t>
            </a:r>
            <a:r>
              <a:rPr lang="en-US" altLang="zh-CN" sz="2400" dirty="0" err="1"/>
              <a:t>E.F.Codd</a:t>
            </a:r>
            <a:r>
              <a:rPr lang="zh-CN" altLang="zh-CN" sz="2400" dirty="0"/>
              <a:t>发表了题为《大型共享数据库的关系模型》的论文，提出了数据库的关系模型，奠定了关系数据库理论基础</a:t>
            </a:r>
            <a:r>
              <a:rPr lang="zh-CN" altLang="zh-CN" sz="2400" dirty="0" smtClean="0"/>
              <a:t>。</a:t>
            </a:r>
            <a:endParaRPr lang="en-US" altLang="zh-CN" sz="2400" dirty="0" smtClean="0"/>
          </a:p>
          <a:p>
            <a:r>
              <a:rPr lang="en-US" altLang="zh-CN" sz="2400" dirty="0"/>
              <a:t>1981</a:t>
            </a:r>
            <a:r>
              <a:rPr lang="zh-CN" altLang="zh-CN" sz="2400" dirty="0"/>
              <a:t>年，</a:t>
            </a:r>
            <a:r>
              <a:rPr lang="en-US" altLang="zh-CN" sz="2400" dirty="0"/>
              <a:t>IBM</a:t>
            </a:r>
            <a:r>
              <a:rPr lang="zh-CN" altLang="zh-CN" sz="2400" dirty="0"/>
              <a:t>公司又宣布研制出具有</a:t>
            </a:r>
            <a:r>
              <a:rPr lang="en-US" altLang="zh-CN" sz="2400" dirty="0"/>
              <a:t>System R</a:t>
            </a:r>
            <a:r>
              <a:rPr lang="zh-CN" altLang="zh-CN" sz="2400" dirty="0"/>
              <a:t>全部特性特征的数据库软件新产品</a:t>
            </a:r>
            <a:r>
              <a:rPr lang="en-US" altLang="zh-CN" sz="2400" dirty="0"/>
              <a:t>SQL/DS</a:t>
            </a:r>
            <a:r>
              <a:rPr lang="zh-CN" altLang="zh-CN" sz="2400" dirty="0" smtClean="0"/>
              <a:t>。</a:t>
            </a:r>
            <a:endParaRPr lang="en-US" altLang="zh-CN" sz="2400" dirty="0" smtClean="0"/>
          </a:p>
          <a:p>
            <a:r>
              <a:rPr lang="zh-CN" altLang="zh-CN" sz="2400" dirty="0"/>
              <a:t>与</a:t>
            </a:r>
            <a:r>
              <a:rPr lang="en-US" altLang="zh-CN" sz="2400" dirty="0"/>
              <a:t>System R</a:t>
            </a:r>
            <a:r>
              <a:rPr lang="zh-CN" altLang="zh-CN" sz="2400" dirty="0"/>
              <a:t>同期，美国加州大学伯克利分校也研制了</a:t>
            </a:r>
            <a:r>
              <a:rPr lang="en-US" altLang="zh-CN" sz="2400" dirty="0"/>
              <a:t>INGRES</a:t>
            </a:r>
            <a:r>
              <a:rPr lang="zh-CN" altLang="zh-CN" sz="2400" dirty="0"/>
              <a:t>数据库实验系统，并由</a:t>
            </a:r>
            <a:r>
              <a:rPr lang="en-US" altLang="zh-CN" sz="2400" dirty="0"/>
              <a:t>INGRES</a:t>
            </a:r>
            <a:r>
              <a:rPr lang="zh-CN" altLang="zh-CN" sz="2400" dirty="0"/>
              <a:t>公司发展成为</a:t>
            </a:r>
            <a:r>
              <a:rPr lang="en-US" altLang="zh-CN" sz="2400" dirty="0"/>
              <a:t>INGRES</a:t>
            </a:r>
            <a:r>
              <a:rPr lang="zh-CN" altLang="zh-CN" sz="2400" dirty="0"/>
              <a:t>数据库产品，是关系方法从实验室走向了市场。</a:t>
            </a:r>
          </a:p>
          <a:p>
            <a:pPr marL="0" indent="0">
              <a:buNone/>
            </a:pPr>
            <a:r>
              <a:rPr lang="en-US" altLang="zh-CN" sz="2400" dirty="0" smtClean="0"/>
              <a:t>     </a:t>
            </a:r>
            <a:r>
              <a:rPr lang="zh-CN" altLang="zh-CN" sz="2400" dirty="0" smtClean="0"/>
              <a:t>关系数据库</a:t>
            </a:r>
            <a:r>
              <a:rPr lang="zh-CN" altLang="zh-CN" sz="2400" dirty="0"/>
              <a:t>产品一问世，就以其简单清晰的概念，易懂易学的数据库语言，使用户不需要了解复杂的存取路径细节，不需要说明“怎么干”，只需要指出“干什么”就能操作数据库，而深受广大用户喜爱，涌现出许多性能优良的商品化关系数据库管理系统，即</a:t>
            </a:r>
            <a:r>
              <a:rPr lang="en-US" altLang="zh-CN" sz="2400" dirty="0"/>
              <a:t>RDBMS</a:t>
            </a:r>
            <a:r>
              <a:rPr lang="zh-CN" altLang="zh-CN" sz="2400" dirty="0" smtClean="0"/>
              <a:t>。</a:t>
            </a:r>
            <a:r>
              <a:rPr lang="zh-CN" altLang="zh-CN" sz="2400" dirty="0"/>
              <a:t>著名的</a:t>
            </a:r>
            <a:r>
              <a:rPr lang="en-US" altLang="zh-CN" sz="2400" dirty="0"/>
              <a:t>DB2</a:t>
            </a:r>
            <a:r>
              <a:rPr lang="zh-CN" altLang="zh-CN" sz="2400" dirty="0"/>
              <a:t>、</a:t>
            </a:r>
            <a:r>
              <a:rPr lang="en-US" altLang="zh-CN" sz="2400" dirty="0"/>
              <a:t>Oracle</a:t>
            </a:r>
            <a:r>
              <a:rPr lang="zh-CN" altLang="zh-CN" sz="2400" dirty="0"/>
              <a:t>、</a:t>
            </a:r>
            <a:r>
              <a:rPr lang="en-US" altLang="zh-CN" sz="2400" dirty="0"/>
              <a:t>Ingres</a:t>
            </a:r>
            <a:r>
              <a:rPr lang="zh-CN" altLang="zh-CN" sz="2400" dirty="0"/>
              <a:t>、</a:t>
            </a:r>
            <a:r>
              <a:rPr lang="en-US" altLang="zh-CN" sz="2400" dirty="0"/>
              <a:t>Sybase</a:t>
            </a:r>
            <a:r>
              <a:rPr lang="zh-CN" altLang="zh-CN" sz="2400" dirty="0"/>
              <a:t>、</a:t>
            </a:r>
            <a:r>
              <a:rPr lang="en-US" altLang="zh-CN" sz="2400" dirty="0"/>
              <a:t>Informix</a:t>
            </a:r>
            <a:r>
              <a:rPr lang="zh-CN" altLang="zh-CN" sz="2400" dirty="0"/>
              <a:t>等都是关系数据库管理系统。</a:t>
            </a:r>
            <a:endParaRPr lang="zh-CN" altLang="zh-CN" sz="2400" dirty="0" smtClean="0"/>
          </a:p>
          <a:p>
            <a:pPr marL="0" indent="0">
              <a:buNone/>
            </a:pPr>
            <a:endParaRPr lang="zh-CN" altLang="zh-CN" sz="2400" b="0" dirty="0"/>
          </a:p>
          <a:p>
            <a:pPr>
              <a:buFont typeface="Wingdings" pitchFamily="2" charset="2"/>
              <a:buChar char="n"/>
            </a:pPr>
            <a:endParaRPr lang="zh-CN" altLang="en-US" sz="24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093222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57200" y="1295400"/>
                <a:ext cx="8435280" cy="4933950"/>
              </a:xfrm>
            </p:spPr>
            <p:txBody>
              <a:bodyPr/>
              <a:lstStyle/>
              <a:p>
                <a:r>
                  <a:rPr lang="en-US" altLang="zh-CN" dirty="0"/>
                  <a:t>2.3.1</a:t>
                </a:r>
                <a:r>
                  <a:rPr lang="zh-CN" altLang="zh-CN" dirty="0"/>
                  <a:t>函数依赖的基本概念</a:t>
                </a:r>
              </a:p>
              <a:p>
                <a:pPr marL="0" indent="0">
                  <a:buNone/>
                </a:pPr>
                <a:r>
                  <a:rPr lang="en-US" altLang="zh-CN" sz="2400" dirty="0" smtClean="0"/>
                  <a:t>     </a:t>
                </a:r>
                <a:r>
                  <a:rPr lang="zh-CN" altLang="zh-CN" sz="2400" dirty="0" smtClean="0">
                    <a:solidFill>
                      <a:srgbClr val="FF0000"/>
                    </a:solidFill>
                  </a:rPr>
                  <a:t>定义</a:t>
                </a:r>
                <a:r>
                  <a:rPr lang="en-US" altLang="zh-CN" sz="2400" dirty="0" smtClean="0">
                    <a:solidFill>
                      <a:srgbClr val="FF0000"/>
                    </a:solidFill>
                  </a:rPr>
                  <a:t> </a:t>
                </a:r>
                <a:r>
                  <a:rPr lang="en-US" altLang="zh-CN" sz="2400" dirty="0">
                    <a:solidFill>
                      <a:srgbClr val="FF0000"/>
                    </a:solidFill>
                  </a:rPr>
                  <a:t>2.4  </a:t>
                </a:r>
                <a:r>
                  <a:rPr lang="zh-CN" altLang="zh-CN" sz="2400" dirty="0"/>
                  <a:t>设</a:t>
                </a:r>
                <a:r>
                  <a:rPr lang="en-US" altLang="zh-CN" sz="2400" dirty="0"/>
                  <a:t>R</a:t>
                </a:r>
                <a:r>
                  <a:rPr lang="zh-CN" altLang="zh-CN" sz="2400" dirty="0"/>
                  <a:t>（</a:t>
                </a:r>
                <a:r>
                  <a:rPr lang="en-US" altLang="zh-CN" sz="2400" dirty="0"/>
                  <a:t>U</a:t>
                </a:r>
                <a:r>
                  <a:rPr lang="zh-CN" altLang="zh-CN" sz="2400" dirty="0"/>
                  <a:t>）是属性集</a:t>
                </a:r>
                <a:r>
                  <a:rPr lang="en-US" altLang="zh-CN" sz="2400" dirty="0"/>
                  <a:t>U</a:t>
                </a:r>
                <a:r>
                  <a:rPr lang="zh-CN" altLang="zh-CN" sz="2400" dirty="0"/>
                  <a:t>上的关系模式。</a:t>
                </a:r>
                <a:r>
                  <a:rPr lang="en-US" altLang="zh-CN" sz="2400" dirty="0"/>
                  <a:t>X,Y</a:t>
                </a:r>
                <a:r>
                  <a:rPr lang="zh-CN" altLang="zh-CN" sz="2400" dirty="0"/>
                  <a:t>是</a:t>
                </a:r>
                <a:r>
                  <a:rPr lang="en-US" altLang="zh-CN" sz="2400" dirty="0"/>
                  <a:t>U</a:t>
                </a:r>
                <a:r>
                  <a:rPr lang="zh-CN" altLang="zh-CN" sz="2400" dirty="0"/>
                  <a:t>的子集。若对于</a:t>
                </a:r>
                <a:r>
                  <a:rPr lang="en-US" altLang="zh-CN" sz="2400" dirty="0"/>
                  <a:t>R</a:t>
                </a:r>
                <a:r>
                  <a:rPr lang="zh-CN" altLang="zh-CN" sz="2400" dirty="0"/>
                  <a:t>（</a:t>
                </a:r>
                <a:r>
                  <a:rPr lang="en-US" altLang="zh-CN" sz="2400" dirty="0"/>
                  <a:t>U</a:t>
                </a:r>
                <a:r>
                  <a:rPr lang="zh-CN" altLang="zh-CN" sz="2400" dirty="0"/>
                  <a:t>）的任意一个可能的关系</a:t>
                </a:r>
                <a:r>
                  <a:rPr lang="en-US" altLang="zh-CN" sz="2400" dirty="0"/>
                  <a:t>r</a:t>
                </a:r>
                <a:r>
                  <a:rPr lang="zh-CN" altLang="zh-CN" sz="2400" dirty="0"/>
                  <a:t>，</a:t>
                </a:r>
                <a:r>
                  <a:rPr lang="en-US" altLang="zh-CN" sz="2400" dirty="0"/>
                  <a:t>r</a:t>
                </a:r>
                <a:r>
                  <a:rPr lang="zh-CN" altLang="zh-CN" sz="2400" dirty="0"/>
                  <a:t>中不可能存在两个元组在</a:t>
                </a:r>
                <a:r>
                  <a:rPr lang="en-US" altLang="zh-CN" sz="2400" dirty="0"/>
                  <a:t>X</a:t>
                </a:r>
                <a:r>
                  <a:rPr lang="zh-CN" altLang="zh-CN" sz="2400" dirty="0"/>
                  <a:t>上的属性值相等，而在</a:t>
                </a:r>
                <a:r>
                  <a:rPr lang="en-US" altLang="zh-CN" sz="2400" dirty="0"/>
                  <a:t>Y</a:t>
                </a:r>
                <a:r>
                  <a:rPr lang="zh-CN" altLang="zh-CN" sz="2400" dirty="0"/>
                  <a:t>上的属性值不等，则称</a:t>
                </a:r>
                <a:r>
                  <a:rPr lang="en-US" altLang="zh-CN" sz="2400" dirty="0"/>
                  <a:t>X</a:t>
                </a:r>
                <a:r>
                  <a:rPr lang="zh-CN" altLang="zh-CN" sz="2400" dirty="0"/>
                  <a:t>函数确定</a:t>
                </a:r>
                <a:r>
                  <a:rPr lang="en-US" altLang="zh-CN" sz="2400" dirty="0"/>
                  <a:t>Y</a:t>
                </a:r>
                <a:r>
                  <a:rPr lang="zh-CN" altLang="zh-CN" sz="2400" dirty="0"/>
                  <a:t>或</a:t>
                </a:r>
                <a:r>
                  <a:rPr lang="en-US" altLang="zh-CN" sz="2400" dirty="0"/>
                  <a:t>Y</a:t>
                </a:r>
                <a:r>
                  <a:rPr lang="zh-CN" altLang="zh-CN" sz="2400" dirty="0"/>
                  <a:t>函数依赖于</a:t>
                </a:r>
                <a:r>
                  <a:rPr lang="en-US" altLang="zh-CN" sz="2400" dirty="0"/>
                  <a:t>X</a:t>
                </a:r>
                <a:r>
                  <a:rPr lang="zh-CN" altLang="zh-CN" sz="2400" dirty="0"/>
                  <a:t>，记作</a:t>
                </a:r>
                <a14:m>
                  <m:oMath xmlns:m="http://schemas.openxmlformats.org/officeDocument/2006/math">
                    <m:r>
                      <m:rPr>
                        <m:sty m:val="p"/>
                      </m:rPr>
                      <a:rPr lang="en-US" altLang="zh-CN" sz="2400"/>
                      <m:t>X</m:t>
                    </m:r>
                    <m:r>
                      <a:rPr lang="en-US" altLang="zh-CN" sz="2400"/>
                      <m:t>→</m:t>
                    </m:r>
                    <m:r>
                      <m:rPr>
                        <m:sty m:val="p"/>
                      </m:rPr>
                      <a:rPr lang="en-US" altLang="zh-CN" sz="2400"/>
                      <m:t>Y</m:t>
                    </m:r>
                  </m:oMath>
                </a14:m>
                <a:r>
                  <a:rPr lang="zh-CN" altLang="zh-CN" sz="2400" dirty="0"/>
                  <a:t>。</a:t>
                </a:r>
              </a:p>
              <a:p>
                <a:r>
                  <a:rPr lang="zh-CN" altLang="zh-CN" dirty="0"/>
                  <a:t>例：对于学生关系模式：</a:t>
                </a:r>
                <a14:m>
                  <m:oMath xmlns:m="http://schemas.openxmlformats.org/officeDocument/2006/math">
                    <m:r>
                      <m:rPr>
                        <m:sty m:val="p"/>
                      </m:rPr>
                      <a:rPr lang="en-US" altLang="zh-CN"/>
                      <m:t>S</m:t>
                    </m:r>
                    <m:d>
                      <m:dPr>
                        <m:ctrlPr>
                          <a:rPr lang="zh-CN" altLang="zh-CN" i="1"/>
                        </m:ctrlPr>
                      </m:dPr>
                      <m:e>
                        <m:r>
                          <m:rPr>
                            <m:sty m:val="p"/>
                          </m:rPr>
                          <a:rPr lang="en-US" altLang="zh-CN"/>
                          <m:t>sno</m:t>
                        </m:r>
                        <m:r>
                          <a:rPr lang="en-US" altLang="zh-CN"/>
                          <m:t>,</m:t>
                        </m:r>
                        <m:r>
                          <m:rPr>
                            <m:sty m:val="p"/>
                          </m:rPr>
                          <a:rPr lang="en-US" altLang="zh-CN"/>
                          <m:t>sname</m:t>
                        </m:r>
                        <m:r>
                          <a:rPr lang="en-US" altLang="zh-CN"/>
                          <m:t>,</m:t>
                        </m:r>
                        <m:r>
                          <m:rPr>
                            <m:sty m:val="p"/>
                          </m:rPr>
                          <a:rPr lang="en-US" altLang="zh-CN"/>
                          <m:t>sex</m:t>
                        </m:r>
                        <m:r>
                          <a:rPr lang="en-US" altLang="zh-CN"/>
                          <m:t>,</m:t>
                        </m:r>
                        <m:r>
                          <m:rPr>
                            <m:sty m:val="p"/>
                          </m:rPr>
                          <a:rPr lang="en-US" altLang="zh-CN"/>
                          <m:t>age</m:t>
                        </m:r>
                      </m:e>
                    </m:d>
                  </m:oMath>
                </a14:m>
                <a:endParaRPr lang="zh-CN" altLang="zh-CN" dirty="0"/>
              </a:p>
              <a:p>
                <a:pPr marL="0" indent="0">
                  <a:buNone/>
                </a:pPr>
                <a:r>
                  <a:rPr lang="en-US" altLang="zh-CN" dirty="0" smtClean="0"/>
                  <a:t>   </a:t>
                </a:r>
                <a:r>
                  <a:rPr lang="zh-CN" altLang="zh-CN" dirty="0" smtClean="0"/>
                  <a:t>有</a:t>
                </a:r>
                <a:r>
                  <a:rPr lang="zh-CN" altLang="zh-CN" dirty="0"/>
                  <a:t>：</a:t>
                </a:r>
                <a14:m>
                  <m:oMath xmlns:m="http://schemas.openxmlformats.org/officeDocument/2006/math">
                    <m:r>
                      <m:rPr>
                        <m:sty m:val="p"/>
                      </m:rPr>
                      <a:rPr lang="en-US" altLang="zh-CN"/>
                      <m:t>sno</m:t>
                    </m:r>
                    <m:r>
                      <a:rPr lang="en-US" altLang="zh-CN"/>
                      <m:t>→</m:t>
                    </m:r>
                    <m:r>
                      <m:rPr>
                        <m:sty m:val="p"/>
                      </m:rPr>
                      <a:rPr lang="en-US" altLang="zh-CN"/>
                      <m:t>sname</m:t>
                    </m:r>
                  </m:oMath>
                </a14:m>
                <a:r>
                  <a:rPr lang="en-US" altLang="zh-CN" dirty="0"/>
                  <a:t>,</a:t>
                </a:r>
                <a14:m>
                  <m:oMath xmlns:m="http://schemas.openxmlformats.org/officeDocument/2006/math">
                    <m:r>
                      <a:rPr lang="en-US" altLang="zh-CN"/>
                      <m:t> </m:t>
                    </m:r>
                    <m:r>
                      <m:rPr>
                        <m:sty m:val="p"/>
                      </m:rPr>
                      <a:rPr lang="en-US" altLang="zh-CN"/>
                      <m:t>sno</m:t>
                    </m:r>
                    <m:r>
                      <a:rPr lang="en-US" altLang="zh-CN"/>
                      <m:t>→</m:t>
                    </m:r>
                    <m:r>
                      <m:rPr>
                        <m:sty m:val="p"/>
                      </m:rPr>
                      <a:rPr lang="en-US" altLang="zh-CN"/>
                      <m:t>sex</m:t>
                    </m:r>
                  </m:oMath>
                </a14:m>
                <a:r>
                  <a:rPr lang="en-US" altLang="zh-CN" dirty="0"/>
                  <a:t>,</a:t>
                </a:r>
                <a14:m>
                  <m:oMath xmlns:m="http://schemas.openxmlformats.org/officeDocument/2006/math">
                    <m:r>
                      <a:rPr lang="en-US" altLang="zh-CN"/>
                      <m:t> </m:t>
                    </m:r>
                    <m:r>
                      <m:rPr>
                        <m:sty m:val="p"/>
                      </m:rPr>
                      <a:rPr lang="en-US" altLang="zh-CN"/>
                      <m:t>sno</m:t>
                    </m:r>
                    <m:r>
                      <a:rPr lang="en-US" altLang="zh-CN"/>
                      <m:t>→</m:t>
                    </m:r>
                    <m:r>
                      <m:rPr>
                        <m:sty m:val="p"/>
                      </m:rPr>
                      <a:rPr lang="en-US" altLang="zh-CN"/>
                      <m:t>age</m:t>
                    </m:r>
                  </m:oMath>
                </a14:m>
                <a:endParaRPr lang="zh-CN" altLang="zh-CN" dirty="0"/>
              </a:p>
              <a:p>
                <a:pPr marL="0" indent="0">
                  <a:buNone/>
                </a:pPr>
                <a:r>
                  <a:rPr lang="en-US" altLang="zh-CN" dirty="0" smtClean="0"/>
                  <a:t>   </a:t>
                </a:r>
                <a:r>
                  <a:rPr lang="zh-CN" altLang="zh-CN" dirty="0" smtClean="0"/>
                  <a:t>对于</a:t>
                </a:r>
                <a:r>
                  <a:rPr lang="zh-CN" altLang="zh-CN" dirty="0"/>
                  <a:t>学生选课关系模式：</a:t>
                </a:r>
                <a14:m>
                  <m:oMath xmlns:m="http://schemas.openxmlformats.org/officeDocument/2006/math">
                    <m:r>
                      <m:rPr>
                        <m:sty m:val="p"/>
                      </m:rPr>
                      <a:rPr lang="en-US" altLang="zh-CN"/>
                      <m:t>SC</m:t>
                    </m:r>
                    <m:d>
                      <m:dPr>
                        <m:ctrlPr>
                          <a:rPr lang="zh-CN" altLang="zh-CN" i="1"/>
                        </m:ctrlPr>
                      </m:dPr>
                      <m:e>
                        <m:r>
                          <m:rPr>
                            <m:sty m:val="p"/>
                          </m:rPr>
                          <a:rPr lang="en-US" altLang="zh-CN"/>
                          <m:t>sno</m:t>
                        </m:r>
                        <m:r>
                          <a:rPr lang="en-US" altLang="zh-CN"/>
                          <m:t>,</m:t>
                        </m:r>
                        <m:r>
                          <m:rPr>
                            <m:sty m:val="p"/>
                          </m:rPr>
                          <a:rPr lang="en-US" altLang="zh-CN"/>
                          <m:t>cno</m:t>
                        </m:r>
                        <m:r>
                          <a:rPr lang="en-US" altLang="zh-CN"/>
                          <m:t>,</m:t>
                        </m:r>
                        <m:r>
                          <m:rPr>
                            <m:sty m:val="p"/>
                          </m:rPr>
                          <a:rPr lang="en-US" altLang="zh-CN"/>
                          <m:t>score</m:t>
                        </m:r>
                      </m:e>
                    </m:d>
                  </m:oMath>
                </a14:m>
                <a:endParaRPr lang="zh-CN" altLang="zh-CN" dirty="0"/>
              </a:p>
              <a:p>
                <a:pPr marL="0" indent="0">
                  <a:buNone/>
                </a:pPr>
                <a:r>
                  <a:rPr lang="en-US" altLang="zh-CN" dirty="0" smtClean="0"/>
                  <a:t>   </a:t>
                </a:r>
                <a:r>
                  <a:rPr lang="zh-CN" altLang="zh-CN" dirty="0" smtClean="0"/>
                  <a:t>有</a:t>
                </a:r>
                <a:r>
                  <a:rPr lang="zh-CN" altLang="zh-CN" dirty="0"/>
                  <a:t>：</a:t>
                </a:r>
                <a14:m>
                  <m:oMath xmlns:m="http://schemas.openxmlformats.org/officeDocument/2006/math">
                    <m:d>
                      <m:dPr>
                        <m:ctrlPr>
                          <a:rPr lang="zh-CN" altLang="zh-CN" i="1"/>
                        </m:ctrlPr>
                      </m:dPr>
                      <m:e>
                        <m:r>
                          <m:rPr>
                            <m:sty m:val="p"/>
                          </m:rPr>
                          <a:rPr lang="en-US" altLang="zh-CN"/>
                          <m:t>sno</m:t>
                        </m:r>
                        <m:r>
                          <a:rPr lang="en-US" altLang="zh-CN"/>
                          <m:t>,</m:t>
                        </m:r>
                        <m:r>
                          <m:rPr>
                            <m:sty m:val="p"/>
                          </m:rPr>
                          <a:rPr lang="en-US" altLang="zh-CN"/>
                          <m:t>cno</m:t>
                        </m:r>
                      </m:e>
                    </m:d>
                    <m:r>
                      <a:rPr lang="en-US" altLang="zh-CN"/>
                      <m:t>→</m:t>
                    </m:r>
                    <m:r>
                      <m:rPr>
                        <m:sty m:val="p"/>
                      </m:rPr>
                      <a:rPr lang="en-US" altLang="zh-CN"/>
                      <m:t>score</m:t>
                    </m:r>
                  </m:oMath>
                </a14:m>
                <a:endParaRPr lang="zh-CN" altLang="zh-CN" dirty="0"/>
              </a:p>
              <a:p>
                <a:pPr marL="0" indent="0">
                  <a:buNone/>
                </a:pPr>
                <a:r>
                  <a:rPr lang="en-US" altLang="zh-CN" sz="2400" dirty="0" smtClean="0"/>
                  <a:t>    </a:t>
                </a:r>
                <a:r>
                  <a:rPr lang="zh-CN" altLang="zh-CN" sz="2400" dirty="0" smtClean="0"/>
                  <a:t>函数依赖</a:t>
                </a:r>
                <a:r>
                  <a:rPr lang="zh-CN" altLang="zh-CN" sz="2400" dirty="0"/>
                  <a:t>不是指关系模式</a:t>
                </a:r>
                <a:r>
                  <a:rPr lang="en-US" altLang="zh-CN" sz="2400" dirty="0"/>
                  <a:t>R</a:t>
                </a:r>
                <a:r>
                  <a:rPr lang="zh-CN" altLang="zh-CN" sz="2400" dirty="0"/>
                  <a:t>的某个或某些关系满足的约束条件，而是指</a:t>
                </a:r>
                <a:r>
                  <a:rPr lang="en-US" altLang="zh-CN" sz="2400" dirty="0"/>
                  <a:t>R</a:t>
                </a:r>
                <a:r>
                  <a:rPr lang="zh-CN" altLang="zh-CN" sz="2400" dirty="0"/>
                  <a:t>的一切关系均要满足的约束条件。</a:t>
                </a:r>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57200" y="1295400"/>
                <a:ext cx="8435280" cy="4933950"/>
              </a:xfrm>
              <a:blipFill rotWithShape="1">
                <a:blip r:embed="rId2"/>
                <a:stretch>
                  <a:fillRect l="-1228" t="-1483" b="-2225"/>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0861551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下面介绍一些术语和符号：</a:t>
                </a:r>
              </a:p>
              <a:p>
                <a:pPr marL="0" indent="0">
                  <a:buNone/>
                </a:pPr>
                <a:r>
                  <a:rPr lang="zh-CN" altLang="zh-CN" dirty="0"/>
                  <a:t>设有关系模式</a:t>
                </a:r>
                <a:r>
                  <a:rPr lang="en-US" altLang="zh-CN" dirty="0"/>
                  <a:t>R(U)</a:t>
                </a:r>
                <a:r>
                  <a:rPr lang="zh-CN" altLang="zh-CN" dirty="0"/>
                  <a:t>，</a:t>
                </a:r>
                <a:r>
                  <a:rPr lang="en-US" altLang="zh-CN" dirty="0"/>
                  <a:t>X</a:t>
                </a:r>
                <a:r>
                  <a:rPr lang="zh-CN" altLang="zh-CN" dirty="0"/>
                  <a:t>和</a:t>
                </a:r>
                <a:r>
                  <a:rPr lang="en-US" altLang="zh-CN" dirty="0"/>
                  <a:t>Y</a:t>
                </a:r>
                <a:r>
                  <a:rPr lang="zh-CN" altLang="zh-CN" dirty="0"/>
                  <a:t>均为</a:t>
                </a:r>
                <a:r>
                  <a:rPr lang="en-US" altLang="zh-CN" dirty="0"/>
                  <a:t>U</a:t>
                </a:r>
                <a:r>
                  <a:rPr lang="zh-CN" altLang="zh-CN" dirty="0"/>
                  <a:t>的子集：</a:t>
                </a:r>
              </a:p>
              <a:p>
                <a:pPr lvl="0">
                  <a:buFont typeface="Wingdings" panose="05000000000000000000" pitchFamily="2" charset="2"/>
                  <a:buChar char="Ø"/>
                </a:pPr>
                <a14:m>
                  <m:oMath xmlns:m="http://schemas.openxmlformats.org/officeDocument/2006/math">
                    <m:r>
                      <m:rPr>
                        <m:sty m:val="p"/>
                      </m:rPr>
                      <a:rPr lang="en-US" altLang="zh-CN"/>
                      <m:t>X</m:t>
                    </m:r>
                    <m:r>
                      <a:rPr lang="en-US" altLang="zh-CN"/>
                      <m:t>→</m:t>
                    </m:r>
                    <m:r>
                      <m:rPr>
                        <m:sty m:val="p"/>
                      </m:rPr>
                      <a:rPr lang="en-US" altLang="zh-CN"/>
                      <m:t>Y</m:t>
                    </m:r>
                  </m:oMath>
                </a14:m>
                <a:r>
                  <a:rPr lang="zh-CN" altLang="zh-CN" dirty="0"/>
                  <a:t>，但</a:t>
                </a:r>
                <a:r>
                  <a:rPr lang="en-US" altLang="zh-CN" dirty="0"/>
                  <a:t>Y</a:t>
                </a:r>
                <a:r>
                  <a:rPr lang="zh-CN" altLang="zh-CN" dirty="0"/>
                  <a:t>不包含于</a:t>
                </a:r>
                <a:r>
                  <a:rPr lang="en-US" altLang="zh-CN" dirty="0"/>
                  <a:t>X</a:t>
                </a:r>
                <a:r>
                  <a:rPr lang="zh-CN" altLang="zh-CN" dirty="0"/>
                  <a:t>，则称</a:t>
                </a:r>
                <a14:m>
                  <m:oMath xmlns:m="http://schemas.openxmlformats.org/officeDocument/2006/math">
                    <m:r>
                      <m:rPr>
                        <m:sty m:val="p"/>
                      </m:rPr>
                      <a:rPr lang="en-US" altLang="zh-CN"/>
                      <m:t>X</m:t>
                    </m:r>
                    <m:r>
                      <a:rPr lang="en-US" altLang="zh-CN"/>
                      <m:t>→</m:t>
                    </m:r>
                    <m:r>
                      <m:rPr>
                        <m:sty m:val="p"/>
                      </m:rPr>
                      <a:rPr lang="en-US" altLang="zh-CN"/>
                      <m:t>Y</m:t>
                    </m:r>
                  </m:oMath>
                </a14:m>
                <a:r>
                  <a:rPr lang="zh-CN" altLang="zh-CN" dirty="0"/>
                  <a:t>是非平凡函数依赖。</a:t>
                </a:r>
              </a:p>
              <a:p>
                <a:pPr lvl="0">
                  <a:buFont typeface="Wingdings" panose="05000000000000000000" pitchFamily="2" charset="2"/>
                  <a:buChar char="Ø"/>
                </a:pPr>
                <a14:m>
                  <m:oMath xmlns:m="http://schemas.openxmlformats.org/officeDocument/2006/math">
                    <m:r>
                      <m:rPr>
                        <m:sty m:val="p"/>
                      </m:rPr>
                      <a:rPr lang="en-US" altLang="zh-CN"/>
                      <m:t>X</m:t>
                    </m:r>
                    <m:r>
                      <a:rPr lang="en-US" altLang="zh-CN"/>
                      <m:t>→</m:t>
                    </m:r>
                    <m:r>
                      <m:rPr>
                        <m:sty m:val="p"/>
                      </m:rPr>
                      <a:rPr lang="en-US" altLang="zh-CN"/>
                      <m:t>Y</m:t>
                    </m:r>
                  </m:oMath>
                </a14:m>
                <a:r>
                  <a:rPr lang="zh-CN" altLang="zh-CN" dirty="0"/>
                  <a:t>，但</a:t>
                </a:r>
                <a:r>
                  <a:rPr lang="en-US" altLang="zh-CN" dirty="0"/>
                  <a:t>Y</a:t>
                </a:r>
                <a:r>
                  <a:rPr lang="zh-CN" altLang="zh-CN" dirty="0"/>
                  <a:t>包含于</a:t>
                </a:r>
                <a:r>
                  <a:rPr lang="en-US" altLang="zh-CN" dirty="0"/>
                  <a:t>X</a:t>
                </a:r>
                <a:r>
                  <a:rPr lang="zh-CN" altLang="zh-CN" dirty="0"/>
                  <a:t>，则称</a:t>
                </a:r>
                <a14:m>
                  <m:oMath xmlns:m="http://schemas.openxmlformats.org/officeDocument/2006/math">
                    <m:r>
                      <m:rPr>
                        <m:sty m:val="p"/>
                      </m:rPr>
                      <a:rPr lang="en-US" altLang="zh-CN"/>
                      <m:t>X</m:t>
                    </m:r>
                    <m:r>
                      <a:rPr lang="en-US" altLang="zh-CN"/>
                      <m:t>→</m:t>
                    </m:r>
                    <m:r>
                      <m:rPr>
                        <m:sty m:val="p"/>
                      </m:rPr>
                      <a:rPr lang="en-US" altLang="zh-CN"/>
                      <m:t>Y</m:t>
                    </m:r>
                  </m:oMath>
                </a14:m>
                <a:r>
                  <a:rPr lang="zh-CN" altLang="zh-CN" dirty="0"/>
                  <a:t>是平凡函数依赖。</a:t>
                </a:r>
              </a:p>
              <a:p>
                <a:pPr lvl="0">
                  <a:buFont typeface="Wingdings" panose="05000000000000000000" pitchFamily="2" charset="2"/>
                  <a:buChar char="Ø"/>
                </a:pPr>
                <a14:m>
                  <m:oMath xmlns:m="http://schemas.openxmlformats.org/officeDocument/2006/math">
                    <m:r>
                      <m:rPr>
                        <m:sty m:val="p"/>
                      </m:rPr>
                      <a:rPr lang="en-US" altLang="zh-CN"/>
                      <m:t>X</m:t>
                    </m:r>
                    <m:r>
                      <a:rPr lang="en-US" altLang="zh-CN"/>
                      <m:t>→</m:t>
                    </m:r>
                    <m:r>
                      <m:rPr>
                        <m:sty m:val="p"/>
                      </m:rPr>
                      <a:rPr lang="en-US" altLang="zh-CN"/>
                      <m:t>Y</m:t>
                    </m:r>
                  </m:oMath>
                </a14:m>
                <a:r>
                  <a:rPr lang="zh-CN" altLang="zh-CN" dirty="0"/>
                  <a:t>，</a:t>
                </a:r>
                <a14:m>
                  <m:oMath xmlns:m="http://schemas.openxmlformats.org/officeDocument/2006/math">
                    <m:r>
                      <m:rPr>
                        <m:sty m:val="p"/>
                      </m:rPr>
                      <a:rPr lang="en-US" altLang="zh-CN"/>
                      <m:t>Y</m:t>
                    </m:r>
                    <m:r>
                      <a:rPr lang="en-US" altLang="zh-CN"/>
                      <m:t>→</m:t>
                    </m:r>
                    <m:r>
                      <m:rPr>
                        <m:sty m:val="p"/>
                      </m:rPr>
                      <a:rPr lang="en-US" altLang="zh-CN"/>
                      <m:t>X</m:t>
                    </m:r>
                  </m:oMath>
                </a14:m>
                <a:r>
                  <a:rPr lang="en-US" altLang="zh-CN" dirty="0"/>
                  <a:t>,</a:t>
                </a:r>
                <a:r>
                  <a:rPr lang="zh-CN" altLang="zh-CN" dirty="0"/>
                  <a:t>则记作</a:t>
                </a:r>
                <a14:m>
                  <m:oMath xmlns:m="http://schemas.openxmlformats.org/officeDocument/2006/math">
                    <m:r>
                      <m:rPr>
                        <m:sty m:val="p"/>
                      </m:rPr>
                      <a:rPr lang="en-US" altLang="zh-CN"/>
                      <m:t>X</m:t>
                    </m:r>
                    <m:r>
                      <a:rPr lang="en-US" altLang="zh-CN"/>
                      <m:t>← →</m:t>
                    </m:r>
                    <m:r>
                      <m:rPr>
                        <m:sty m:val="p"/>
                      </m:rPr>
                      <a:rPr lang="en-US" altLang="zh-CN"/>
                      <m:t>Y</m:t>
                    </m:r>
                  </m:oMath>
                </a14:m>
                <a:r>
                  <a:rPr lang="zh-CN" altLang="zh-CN" dirty="0"/>
                  <a:t>。</a:t>
                </a:r>
              </a:p>
              <a:p>
                <a:pPr lvl="0">
                  <a:buFont typeface="Wingdings" panose="05000000000000000000" pitchFamily="2" charset="2"/>
                  <a:buChar char="Ø"/>
                </a:pPr>
                <a14:m>
                  <m:oMath xmlns:m="http://schemas.openxmlformats.org/officeDocument/2006/math">
                    <m:r>
                      <m:rPr>
                        <m:sty m:val="p"/>
                      </m:rPr>
                      <a:rPr lang="en-US" altLang="zh-CN"/>
                      <m:t>Y</m:t>
                    </m:r>
                  </m:oMath>
                </a14:m>
                <a:r>
                  <a:rPr lang="zh-CN" altLang="zh-CN" dirty="0"/>
                  <a:t>不函数依赖于</a:t>
                </a:r>
                <a:r>
                  <a:rPr lang="en-US" altLang="zh-CN" dirty="0"/>
                  <a:t>X</a:t>
                </a:r>
                <a:r>
                  <a:rPr lang="zh-CN" altLang="zh-CN" dirty="0"/>
                  <a:t>，则记作</a:t>
                </a:r>
                <a14:m>
                  <m:oMath xmlns:m="http://schemas.openxmlformats.org/officeDocument/2006/math">
                    <m:r>
                      <m:rPr>
                        <m:sty m:val="p"/>
                      </m:rPr>
                      <a:rPr lang="en-US" altLang="zh-CN"/>
                      <m:t>X</m:t>
                    </m:r>
                    <m:r>
                      <a:rPr lang="en-US" altLang="zh-CN"/>
                      <m:t>↛</m:t>
                    </m:r>
                  </m:oMath>
                </a14:m>
                <a:r>
                  <a:rPr lang="en-US" altLang="zh-CN" dirty="0"/>
                  <a:t>Y</a:t>
                </a:r>
                <a:r>
                  <a:rPr lang="zh-CN" altLang="zh-CN" dirty="0"/>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481" t="-1483" r="-5852"/>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541645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dirty="0" smtClean="0">
                    <a:solidFill>
                      <a:srgbClr val="FF0000"/>
                    </a:solidFill>
                  </a:rPr>
                  <a:t>    </a:t>
                </a:r>
                <a:r>
                  <a:rPr lang="zh-CN" altLang="zh-CN" dirty="0" smtClean="0">
                    <a:solidFill>
                      <a:srgbClr val="FF0000"/>
                    </a:solidFill>
                  </a:rPr>
                  <a:t>定义</a:t>
                </a:r>
                <a:r>
                  <a:rPr lang="en-US" altLang="zh-CN" dirty="0">
                    <a:solidFill>
                      <a:srgbClr val="FF0000"/>
                    </a:solidFill>
                  </a:rPr>
                  <a:t>2.5 </a:t>
                </a:r>
                <a:r>
                  <a:rPr lang="zh-CN" altLang="zh-CN" dirty="0"/>
                  <a:t>在</a:t>
                </a:r>
                <a:r>
                  <a:rPr lang="en-US" altLang="zh-CN" dirty="0"/>
                  <a:t>R</a:t>
                </a:r>
                <a:r>
                  <a:rPr lang="zh-CN" altLang="zh-CN" dirty="0"/>
                  <a:t>（</a:t>
                </a:r>
                <a:r>
                  <a:rPr lang="en-US" altLang="zh-CN" dirty="0"/>
                  <a:t>U</a:t>
                </a:r>
                <a:r>
                  <a:rPr lang="zh-CN" altLang="zh-CN" dirty="0"/>
                  <a:t>）</a:t>
                </a:r>
                <a:r>
                  <a:rPr lang="en-US" altLang="zh-CN" dirty="0"/>
                  <a:t>,</a:t>
                </a:r>
                <a:r>
                  <a:rPr lang="zh-CN" altLang="zh-CN" dirty="0"/>
                  <a:t>如果</a:t>
                </a:r>
                <a14:m>
                  <m:oMath xmlns:m="http://schemas.openxmlformats.org/officeDocument/2006/math">
                    <m:r>
                      <m:rPr>
                        <m:sty m:val="p"/>
                      </m:rPr>
                      <a:rPr lang="en-US" altLang="zh-CN"/>
                      <m:t>X</m:t>
                    </m:r>
                    <m:r>
                      <a:rPr lang="en-US" altLang="zh-CN"/>
                      <m:t>→</m:t>
                    </m:r>
                    <m:r>
                      <m:rPr>
                        <m:sty m:val="p"/>
                      </m:rPr>
                      <a:rPr lang="en-US" altLang="zh-CN"/>
                      <m:t>Y</m:t>
                    </m:r>
                  </m:oMath>
                </a14:m>
                <a:r>
                  <a:rPr lang="en-US" altLang="zh-CN" dirty="0"/>
                  <a:t>,</a:t>
                </a:r>
                <a:r>
                  <a:rPr lang="zh-CN" altLang="zh-CN" dirty="0"/>
                  <a:t>并且对于</a:t>
                </a:r>
                <a:r>
                  <a:rPr lang="en-US" altLang="zh-CN" dirty="0"/>
                  <a:t>X</a:t>
                </a:r>
                <a:r>
                  <a:rPr lang="zh-CN" altLang="zh-CN" dirty="0"/>
                  <a:t>的任何一个真子集</a:t>
                </a:r>
                <a:r>
                  <a:rPr lang="en-US" altLang="zh-CN" dirty="0"/>
                  <a:t>X’</a:t>
                </a:r>
                <a:r>
                  <a:rPr lang="zh-CN" altLang="zh-CN" dirty="0"/>
                  <a:t>，都有</a:t>
                </a:r>
                <a:r>
                  <a:rPr lang="en-US" altLang="zh-CN" dirty="0"/>
                  <a:t>X’</a:t>
                </a:r>
                <a14:m>
                  <m:oMath xmlns:m="http://schemas.openxmlformats.org/officeDocument/2006/math">
                    <m:r>
                      <a:rPr lang="en-US" altLang="zh-CN"/>
                      <m:t> ↛</m:t>
                    </m:r>
                    <m:r>
                      <m:rPr>
                        <m:sty m:val="p"/>
                      </m:rPr>
                      <a:rPr lang="en-US" altLang="zh-CN"/>
                      <m:t>Y</m:t>
                    </m:r>
                  </m:oMath>
                </a14:m>
                <a:r>
                  <a:rPr lang="zh-CN" altLang="zh-CN" dirty="0"/>
                  <a:t>，则称</a:t>
                </a:r>
                <a:r>
                  <a:rPr lang="en-US" altLang="zh-CN" dirty="0"/>
                  <a:t>Y</a:t>
                </a:r>
                <a:r>
                  <a:rPr lang="zh-CN" altLang="zh-CN" dirty="0"/>
                  <a:t>对</a:t>
                </a:r>
                <a:r>
                  <a:rPr lang="en-US" altLang="zh-CN" dirty="0"/>
                  <a:t>X</a:t>
                </a:r>
                <a:r>
                  <a:rPr lang="zh-CN" altLang="zh-CN" dirty="0"/>
                  <a:t>完全依赖，记作</a:t>
                </a:r>
                <a:r>
                  <a:rPr lang="zh-CN" altLang="zh-CN" dirty="0" smtClean="0"/>
                  <a:t>：</a:t>
                </a:r>
                <a:endParaRPr lang="en-US" altLang="zh-CN" dirty="0" smtClean="0"/>
              </a:p>
              <a:p>
                <a:pPr marL="0" indent="0">
                  <a:buNone/>
                </a:pPr>
                <a:endParaRPr lang="zh-CN" altLang="zh-CN" dirty="0"/>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481"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420888"/>
            <a:ext cx="12492538" cy="940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5" name="矩形 4"/>
              <p:cNvSpPr/>
              <p:nvPr/>
            </p:nvSpPr>
            <p:spPr>
              <a:xfrm>
                <a:off x="611560" y="3212976"/>
                <a:ext cx="8136903" cy="954107"/>
              </a:xfrm>
              <a:prstGeom prst="rect">
                <a:avLst/>
              </a:prstGeom>
            </p:spPr>
            <p:txBody>
              <a:bodyPr wrap="square">
                <a:spAutoFit/>
              </a:bodyPr>
              <a:lstStyle/>
              <a:p>
                <a:pPr algn="l"/>
                <a:r>
                  <a:rPr lang="zh-CN" altLang="zh-CN" sz="2800" b="1" dirty="0">
                    <a:solidFill>
                      <a:srgbClr val="000000"/>
                    </a:solidFill>
                    <a:latin typeface="+mn-lt"/>
                  </a:rPr>
                  <a:t>若</a:t>
                </a:r>
                <a14:m>
                  <m:oMath xmlns:m="http://schemas.openxmlformats.org/officeDocument/2006/math">
                    <m:r>
                      <m:rPr>
                        <m:sty m:val="p"/>
                      </m:rPr>
                      <a:rPr lang="en-US" altLang="zh-CN" sz="2800" b="1">
                        <a:solidFill>
                          <a:srgbClr val="000000"/>
                        </a:solidFill>
                        <a:latin typeface="+mn-lt"/>
                      </a:rPr>
                      <m:t>X</m:t>
                    </m:r>
                    <m:r>
                      <a:rPr lang="en-US" altLang="zh-CN" sz="2800" b="1">
                        <a:solidFill>
                          <a:srgbClr val="000000"/>
                        </a:solidFill>
                        <a:latin typeface="+mn-lt"/>
                      </a:rPr>
                      <m:t>→</m:t>
                    </m:r>
                    <m:r>
                      <m:rPr>
                        <m:sty m:val="p"/>
                      </m:rPr>
                      <a:rPr lang="en-US" altLang="zh-CN" sz="2800" b="1">
                        <a:solidFill>
                          <a:srgbClr val="000000"/>
                        </a:solidFill>
                        <a:latin typeface="+mn-lt"/>
                      </a:rPr>
                      <m:t>Y</m:t>
                    </m:r>
                  </m:oMath>
                </a14:m>
                <a:r>
                  <a:rPr lang="zh-CN" altLang="zh-CN" sz="2800" b="1" dirty="0">
                    <a:solidFill>
                      <a:srgbClr val="000000"/>
                    </a:solidFill>
                    <a:latin typeface="+mn-lt"/>
                  </a:rPr>
                  <a:t>，但</a:t>
                </a:r>
                <a:r>
                  <a:rPr lang="en-US" altLang="zh-CN" sz="2800" b="1" dirty="0">
                    <a:solidFill>
                      <a:srgbClr val="000000"/>
                    </a:solidFill>
                    <a:latin typeface="+mn-lt"/>
                  </a:rPr>
                  <a:t>Y</a:t>
                </a:r>
                <a:r>
                  <a:rPr lang="zh-CN" altLang="zh-CN" sz="2800" b="1" dirty="0">
                    <a:solidFill>
                      <a:srgbClr val="000000"/>
                    </a:solidFill>
                    <a:latin typeface="+mn-lt"/>
                  </a:rPr>
                  <a:t>不完全函数依赖于</a:t>
                </a:r>
                <a:r>
                  <a:rPr lang="en-US" altLang="zh-CN" sz="2800" b="1" dirty="0">
                    <a:solidFill>
                      <a:srgbClr val="000000"/>
                    </a:solidFill>
                    <a:latin typeface="+mn-lt"/>
                  </a:rPr>
                  <a:t>X</a:t>
                </a:r>
                <a:r>
                  <a:rPr lang="zh-CN" altLang="zh-CN" sz="2800" b="1" dirty="0">
                    <a:solidFill>
                      <a:srgbClr val="000000"/>
                    </a:solidFill>
                    <a:latin typeface="+mn-lt"/>
                  </a:rPr>
                  <a:t>，则称</a:t>
                </a:r>
                <a:r>
                  <a:rPr lang="en-US" altLang="zh-CN" sz="2800" b="1" dirty="0">
                    <a:solidFill>
                      <a:srgbClr val="000000"/>
                    </a:solidFill>
                    <a:latin typeface="+mn-lt"/>
                  </a:rPr>
                  <a:t>Y </a:t>
                </a:r>
                <a:r>
                  <a:rPr lang="zh-CN" altLang="zh-CN" sz="2800" b="1" dirty="0">
                    <a:solidFill>
                      <a:srgbClr val="000000"/>
                    </a:solidFill>
                    <a:latin typeface="+mn-lt"/>
                  </a:rPr>
                  <a:t>对</a:t>
                </a:r>
                <a:r>
                  <a:rPr lang="en-US" altLang="zh-CN" sz="2800" b="1" dirty="0">
                    <a:solidFill>
                      <a:srgbClr val="000000"/>
                    </a:solidFill>
                    <a:latin typeface="+mn-lt"/>
                  </a:rPr>
                  <a:t>X</a:t>
                </a:r>
                <a:r>
                  <a:rPr lang="zh-CN" altLang="zh-CN" sz="2800" b="1" dirty="0">
                    <a:solidFill>
                      <a:srgbClr val="000000"/>
                    </a:solidFill>
                    <a:latin typeface="+mn-lt"/>
                  </a:rPr>
                  <a:t>部分函数依赖，记作：</a:t>
                </a:r>
              </a:p>
            </p:txBody>
          </p:sp>
        </mc:Choice>
        <mc:Fallback>
          <p:sp>
            <p:nvSpPr>
              <p:cNvPr id="5" name="矩形 4"/>
              <p:cNvSpPr>
                <a:spLocks noRot="1" noChangeAspect="1" noMove="1" noResize="1" noEditPoints="1" noAdjustHandles="1" noChangeArrowheads="1" noChangeShapeType="1" noTextEdit="1"/>
              </p:cNvSpPr>
              <p:nvPr/>
            </p:nvSpPr>
            <p:spPr>
              <a:xfrm>
                <a:off x="611560" y="3212976"/>
                <a:ext cx="8136903" cy="954107"/>
              </a:xfrm>
              <a:prstGeom prst="rect">
                <a:avLst/>
              </a:prstGeom>
              <a:blipFill rotWithShape="1">
                <a:blip r:embed="rId4"/>
                <a:stretch>
                  <a:fillRect l="-1498" t="-7643" b="-15287"/>
                </a:stretch>
              </a:blipFill>
            </p:spPr>
            <p:txBody>
              <a:bodyPr/>
              <a:lstStyle/>
              <a:p>
                <a:r>
                  <a:rPr lang="zh-CN" altLang="en-US">
                    <a:noFill/>
                  </a:rPr>
                  <a:t> </a:t>
                </a:r>
              </a:p>
            </p:txBody>
          </p:sp>
        </mc:Fallback>
      </mc:AlternateContent>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4168008"/>
            <a:ext cx="1243520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6404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例：有关系模式：</a:t>
                </a:r>
                <a14:m>
                  <m:oMath xmlns:m="http://schemas.openxmlformats.org/officeDocument/2006/math">
                    <m:r>
                      <m:rPr>
                        <m:sty m:val="p"/>
                      </m:rPr>
                      <a:rPr lang="en-US" altLang="zh-CN"/>
                      <m:t>SC</m:t>
                    </m:r>
                    <m:d>
                      <m:dPr>
                        <m:ctrlPr>
                          <a:rPr lang="zh-CN" altLang="zh-CN" i="1"/>
                        </m:ctrlPr>
                      </m:dPr>
                      <m:e>
                        <m:r>
                          <m:rPr>
                            <m:sty m:val="p"/>
                          </m:rPr>
                          <a:rPr lang="en-US" altLang="zh-CN"/>
                          <m:t>sno</m:t>
                        </m:r>
                        <m:r>
                          <a:rPr lang="en-US" altLang="zh-CN"/>
                          <m:t>,</m:t>
                        </m:r>
                        <m:r>
                          <m:rPr>
                            <m:sty m:val="p"/>
                          </m:rPr>
                          <a:rPr lang="en-US" altLang="zh-CN"/>
                          <m:t>sname</m:t>
                        </m:r>
                        <m:r>
                          <a:rPr lang="en-US" altLang="zh-CN"/>
                          <m:t>,</m:t>
                        </m:r>
                        <m:r>
                          <m:rPr>
                            <m:sty m:val="p"/>
                          </m:rPr>
                          <a:rPr lang="en-US" altLang="zh-CN"/>
                          <m:t>cno</m:t>
                        </m:r>
                        <m:r>
                          <a:rPr lang="en-US" altLang="zh-CN"/>
                          <m:t>,</m:t>
                        </m:r>
                        <m:r>
                          <m:rPr>
                            <m:sty m:val="p"/>
                          </m:rPr>
                          <a:rPr lang="en-US" altLang="zh-CN"/>
                          <m:t>score</m:t>
                        </m:r>
                      </m:e>
                    </m:d>
                  </m:oMath>
                </a14:m>
                <a:r>
                  <a:rPr lang="zh-CN" altLang="zh-CN" dirty="0"/>
                  <a:t>其中各属性分别为：学号，姓名，课程号，成绩，主码为（</a:t>
                </a:r>
                <a:r>
                  <a:rPr lang="en-US" altLang="zh-CN" dirty="0" err="1"/>
                  <a:t>sno,cno</a:t>
                </a:r>
                <a:r>
                  <a:rPr lang="zh-CN" altLang="zh-CN" dirty="0"/>
                  <a:t>）。</a:t>
                </a:r>
              </a:p>
              <a:p>
                <a:r>
                  <a:rPr lang="zh-CN" altLang="zh-CN" dirty="0"/>
                  <a:t>函数依赖关系有：</a:t>
                </a:r>
              </a:p>
              <a:p>
                <a14:m>
                  <m:oMath xmlns:m="http://schemas.openxmlformats.org/officeDocument/2006/math">
                    <m:r>
                      <m:rPr>
                        <m:sty m:val="p"/>
                      </m:rPr>
                      <a:rPr lang="en-US" altLang="zh-CN"/>
                      <m:t>sno</m:t>
                    </m:r>
                    <m:r>
                      <a:rPr lang="en-US" altLang="zh-CN"/>
                      <m:t>→</m:t>
                    </m:r>
                    <m:r>
                      <m:rPr>
                        <m:sty m:val="p"/>
                      </m:rPr>
                      <a:rPr lang="en-US" altLang="zh-CN"/>
                      <m:t>sname</m:t>
                    </m:r>
                  </m:oMath>
                </a14:m>
                <a:r>
                  <a:rPr lang="en-US" altLang="zh-CN" dirty="0"/>
                  <a:t>          </a:t>
                </a:r>
                <a:r>
                  <a:rPr lang="zh-CN" altLang="zh-CN" sz="2000" dirty="0"/>
                  <a:t>姓名函数依赖于学</a:t>
                </a:r>
                <a:r>
                  <a:rPr lang="zh-CN" altLang="zh-CN" sz="2000" dirty="0" smtClean="0"/>
                  <a:t>号</a:t>
                </a:r>
                <a:endParaRPr lang="en-US" altLang="zh-CN" sz="2000" dirty="0" smtClean="0"/>
              </a:p>
              <a:p>
                <a:endParaRPr lang="zh-CN"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5" y="3717032"/>
            <a:ext cx="8640960" cy="65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211960" y="3844291"/>
            <a:ext cx="4055919" cy="400110"/>
          </a:xfrm>
          <a:prstGeom prst="rect">
            <a:avLst/>
          </a:prstGeom>
        </p:spPr>
        <p:txBody>
          <a:bodyPr wrap="none">
            <a:spAutoFit/>
          </a:bodyPr>
          <a:lstStyle/>
          <a:p>
            <a:pPr algn="l">
              <a:spcBef>
                <a:spcPct val="20000"/>
              </a:spcBef>
              <a:buClr>
                <a:schemeClr val="accent1"/>
              </a:buClr>
            </a:pPr>
            <a:r>
              <a:rPr lang="zh-CN" altLang="zh-CN" sz="2000" b="1" dirty="0">
                <a:solidFill>
                  <a:srgbClr val="000000"/>
                </a:solidFill>
                <a:latin typeface="+mn-lt"/>
              </a:rPr>
              <a:t>姓名部分函数依赖于学号和课程号</a:t>
            </a:r>
          </a:p>
        </p:txBody>
      </p:sp>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4305956"/>
            <a:ext cx="7848872" cy="590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355976" y="4510820"/>
            <a:ext cx="4055919" cy="400110"/>
          </a:xfrm>
          <a:prstGeom prst="rect">
            <a:avLst/>
          </a:prstGeom>
        </p:spPr>
        <p:txBody>
          <a:bodyPr wrap="none">
            <a:spAutoFit/>
          </a:bodyPr>
          <a:lstStyle/>
          <a:p>
            <a:pPr algn="l">
              <a:spcBef>
                <a:spcPct val="20000"/>
              </a:spcBef>
              <a:buClr>
                <a:schemeClr val="accent1"/>
              </a:buClr>
            </a:pPr>
            <a:r>
              <a:rPr lang="zh-CN" altLang="zh-CN" sz="2000" b="1" dirty="0">
                <a:solidFill>
                  <a:srgbClr val="000000"/>
                </a:solidFill>
                <a:latin typeface="+mn-lt"/>
              </a:rPr>
              <a:t>成绩完全函数依赖于学号和课程号</a:t>
            </a:r>
          </a:p>
        </p:txBody>
      </p:sp>
    </p:spTree>
    <p:extLst>
      <p:ext uri="{BB962C8B-B14F-4D97-AF65-F5344CB8AC3E}">
        <p14:creationId xmlns:p14="http://schemas.microsoft.com/office/powerpoint/2010/main" val="10290295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dirty="0" smtClean="0"/>
                  <a:t>   </a:t>
                </a:r>
                <a:r>
                  <a:rPr lang="zh-CN" altLang="zh-CN" dirty="0" smtClean="0"/>
                  <a:t>定义</a:t>
                </a:r>
                <a:r>
                  <a:rPr lang="en-US" altLang="zh-CN" dirty="0"/>
                  <a:t>2.6 </a:t>
                </a:r>
                <a:r>
                  <a:rPr lang="zh-CN" altLang="zh-CN" dirty="0"/>
                  <a:t>在</a:t>
                </a:r>
                <a:r>
                  <a:rPr lang="en-US" altLang="zh-CN" dirty="0"/>
                  <a:t>R</a:t>
                </a:r>
                <a:r>
                  <a:rPr lang="zh-CN" altLang="zh-CN" dirty="0"/>
                  <a:t>（</a:t>
                </a:r>
                <a:r>
                  <a:rPr lang="en-US" altLang="zh-CN" dirty="0"/>
                  <a:t>U</a:t>
                </a:r>
                <a:r>
                  <a:rPr lang="zh-CN" altLang="zh-CN" dirty="0"/>
                  <a:t>）中，如果</a:t>
                </a:r>
                <a14:m>
                  <m:oMath xmlns:m="http://schemas.openxmlformats.org/officeDocument/2006/math">
                    <m:r>
                      <m:rPr>
                        <m:sty m:val="p"/>
                      </m:rPr>
                      <a:rPr lang="en-US" altLang="zh-CN"/>
                      <m:t>X</m:t>
                    </m:r>
                    <m:r>
                      <a:rPr lang="en-US" altLang="zh-CN"/>
                      <m:t>→</m:t>
                    </m:r>
                    <m:r>
                      <m:rPr>
                        <m:sty m:val="p"/>
                      </m:rPr>
                      <a:rPr lang="en-US" altLang="zh-CN"/>
                      <m:t>Y</m:t>
                    </m:r>
                  </m:oMath>
                </a14:m>
                <a:r>
                  <a:rPr lang="zh-CN" altLang="zh-CN" dirty="0"/>
                  <a:t>，</a:t>
                </a:r>
                <a14:m>
                  <m:oMath xmlns:m="http://schemas.openxmlformats.org/officeDocument/2006/math">
                    <m:r>
                      <m:rPr>
                        <m:sty m:val="p"/>
                      </m:rPr>
                      <a:rPr lang="en-US" altLang="zh-CN"/>
                      <m:t>Y</m:t>
                    </m:r>
                    <m:r>
                      <a:rPr lang="en-US" altLang="zh-CN"/>
                      <m:t>↛</m:t>
                    </m:r>
                  </m:oMath>
                </a14:m>
                <a:r>
                  <a:rPr lang="en-US" altLang="zh-CN" dirty="0"/>
                  <a:t>X</a:t>
                </a:r>
                <a:r>
                  <a:rPr lang="zh-CN" altLang="zh-CN" dirty="0"/>
                  <a:t>，</a:t>
                </a:r>
                <a14:m>
                  <m:oMath xmlns:m="http://schemas.openxmlformats.org/officeDocument/2006/math">
                    <m:r>
                      <m:rPr>
                        <m:sty m:val="p"/>
                      </m:rPr>
                      <a:rPr lang="en-US" altLang="zh-CN"/>
                      <m:t>Y</m:t>
                    </m:r>
                    <m:r>
                      <a:rPr lang="en-US" altLang="zh-CN"/>
                      <m:t>→</m:t>
                    </m:r>
                    <m:r>
                      <m:rPr>
                        <m:sty m:val="p"/>
                      </m:rPr>
                      <a:rPr lang="en-US" altLang="zh-CN"/>
                      <m:t>Z</m:t>
                    </m:r>
                  </m:oMath>
                </a14:m>
                <a:r>
                  <a:rPr lang="zh-CN" altLang="zh-CN" dirty="0"/>
                  <a:t>，则称</a:t>
                </a:r>
                <a:r>
                  <a:rPr lang="en-US" altLang="zh-CN" dirty="0"/>
                  <a:t>Z</a:t>
                </a:r>
                <a:r>
                  <a:rPr lang="zh-CN" altLang="zh-CN" dirty="0"/>
                  <a:t>对</a:t>
                </a:r>
                <a:r>
                  <a:rPr lang="en-US" altLang="zh-CN" dirty="0"/>
                  <a:t>X</a:t>
                </a:r>
                <a:r>
                  <a:rPr lang="zh-CN" altLang="zh-CN" dirty="0"/>
                  <a:t>传递函数依赖。</a:t>
                </a:r>
              </a:p>
              <a:p>
                <a:r>
                  <a:rPr lang="zh-CN" altLang="zh-CN" dirty="0"/>
                  <a:t>例：有关系模式：</a:t>
                </a:r>
                <a14:m>
                  <m:oMath xmlns:m="http://schemas.openxmlformats.org/officeDocument/2006/math">
                    <m:r>
                      <m:rPr>
                        <m:sty m:val="p"/>
                      </m:rPr>
                      <a:rPr lang="en-US" altLang="zh-CN"/>
                      <m:t>S</m:t>
                    </m:r>
                    <m:d>
                      <m:dPr>
                        <m:ctrlPr>
                          <a:rPr lang="zh-CN" altLang="zh-CN" i="1"/>
                        </m:ctrlPr>
                      </m:dPr>
                      <m:e>
                        <m:r>
                          <m:rPr>
                            <m:sty m:val="p"/>
                          </m:rPr>
                          <a:rPr lang="en-US" altLang="zh-CN"/>
                          <m:t>sno</m:t>
                        </m:r>
                        <m:r>
                          <a:rPr lang="en-US" altLang="zh-CN"/>
                          <m:t>,</m:t>
                        </m:r>
                        <m:r>
                          <m:rPr>
                            <m:sty m:val="p"/>
                          </m:rPr>
                          <a:rPr lang="en-US" altLang="zh-CN"/>
                          <m:t>sname</m:t>
                        </m:r>
                        <m:r>
                          <a:rPr lang="en-US" altLang="zh-CN"/>
                          <m:t>,</m:t>
                        </m:r>
                        <m:r>
                          <m:rPr>
                            <m:sty m:val="p"/>
                          </m:rPr>
                          <a:rPr lang="en-US" altLang="zh-CN"/>
                          <m:t>sdept</m:t>
                        </m:r>
                        <m:r>
                          <a:rPr lang="en-US" altLang="zh-CN"/>
                          <m:t>,</m:t>
                        </m:r>
                        <m:r>
                          <m:rPr>
                            <m:sty m:val="p"/>
                          </m:rPr>
                          <a:rPr lang="en-US" altLang="zh-CN"/>
                          <m:t>sdept</m:t>
                        </m:r>
                        <m:r>
                          <a:rPr lang="en-US" altLang="zh-CN"/>
                          <m:t>_</m:t>
                        </m:r>
                        <m:r>
                          <m:rPr>
                            <m:sty m:val="p"/>
                          </m:rPr>
                          <a:rPr lang="en-US" altLang="zh-CN"/>
                          <m:t>master</m:t>
                        </m:r>
                      </m:e>
                    </m:d>
                  </m:oMath>
                </a14:m>
                <a:r>
                  <a:rPr lang="zh-CN" altLang="zh-CN" dirty="0"/>
                  <a:t>其中属性分别为：学号，姓名，所在系和系主任（假设一个系只有一个主任），主码为</a:t>
                </a:r>
                <a:r>
                  <a:rPr lang="en-US" altLang="zh-CN" dirty="0" err="1"/>
                  <a:t>sno</a:t>
                </a:r>
                <a:r>
                  <a:rPr lang="zh-CN" altLang="zh-CN" dirty="0" smtClean="0"/>
                  <a:t>。</a:t>
                </a:r>
                <a:endParaRPr lang="en-US" altLang="zh-CN" dirty="0" smtClean="0"/>
              </a:p>
              <a:p>
                <a:r>
                  <a:rPr lang="zh-CN" altLang="zh-CN" dirty="0"/>
                  <a:t>函数依赖关系有：</a:t>
                </a:r>
              </a:p>
              <a:p>
                <a:endParaRPr lang="zh-CN" altLang="zh-CN" dirty="0" smtClean="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3933056"/>
            <a:ext cx="10522096"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4581128"/>
            <a:ext cx="10203236"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5620" y="5373216"/>
            <a:ext cx="10264938" cy="1159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187624" y="5877272"/>
            <a:ext cx="1107996" cy="369332"/>
          </a:xfrm>
          <a:prstGeom prst="rect">
            <a:avLst/>
          </a:prstGeom>
        </p:spPr>
        <p:txBody>
          <a:bodyPr wrap="none">
            <a:spAutoFit/>
          </a:bodyPr>
          <a:lstStyle/>
          <a:p>
            <a:r>
              <a:rPr lang="zh-CN" altLang="zh-CN" dirty="0">
                <a:solidFill>
                  <a:srgbClr val="000000"/>
                </a:solidFill>
              </a:rPr>
              <a:t>所以有：</a:t>
            </a:r>
            <a:endParaRPr lang="zh-CN" altLang="en-US" dirty="0">
              <a:solidFill>
                <a:srgbClr val="000000"/>
              </a:solidFill>
            </a:endParaRPr>
          </a:p>
        </p:txBody>
      </p:sp>
    </p:spTree>
    <p:extLst>
      <p:ext uri="{BB962C8B-B14F-4D97-AF65-F5344CB8AC3E}">
        <p14:creationId xmlns:p14="http://schemas.microsoft.com/office/powerpoint/2010/main" val="1821643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2.3.2</a:t>
            </a:r>
            <a:r>
              <a:rPr lang="zh-CN" altLang="zh-CN" dirty="0"/>
              <a:t>范式</a:t>
            </a:r>
          </a:p>
          <a:p>
            <a:pPr marL="0" indent="0">
              <a:buNone/>
            </a:pPr>
            <a:r>
              <a:rPr lang="en-US" altLang="zh-CN" sz="2000" dirty="0" smtClean="0"/>
              <a:t>     </a:t>
            </a:r>
            <a:r>
              <a:rPr lang="zh-CN" altLang="zh-CN" sz="2000" dirty="0" smtClean="0"/>
              <a:t>关系数据库</a:t>
            </a:r>
            <a:r>
              <a:rPr lang="zh-CN" altLang="zh-CN" sz="2000" dirty="0"/>
              <a:t>中的关系是要满足一定要求的，满足不同程度要求的为不同范式。满足最低要求的叫第一范式，简称</a:t>
            </a:r>
            <a:r>
              <a:rPr lang="en-US" altLang="zh-CN" sz="2000" dirty="0"/>
              <a:t>1NF</a:t>
            </a:r>
            <a:r>
              <a:rPr lang="zh-CN" altLang="zh-CN" sz="2000" dirty="0"/>
              <a:t>。第一范式要求属性不可分，即数据库表中的所有字段值都是不可分解的原子值。</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2840053"/>
            <a:ext cx="8498550" cy="1597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539553" y="4293096"/>
            <a:ext cx="8064896" cy="1631216"/>
          </a:xfrm>
          <a:prstGeom prst="rect">
            <a:avLst/>
          </a:prstGeom>
        </p:spPr>
        <p:txBody>
          <a:bodyPr wrap="square">
            <a:spAutoFit/>
          </a:bodyPr>
          <a:lstStyle/>
          <a:p>
            <a:pPr algn="l">
              <a:spcBef>
                <a:spcPct val="20000"/>
              </a:spcBef>
              <a:buClr>
                <a:schemeClr val="accent1"/>
              </a:buClr>
            </a:pPr>
            <a:r>
              <a:rPr lang="en-US" altLang="zh-CN" sz="2000" b="1" dirty="0" smtClean="0">
                <a:solidFill>
                  <a:srgbClr val="000000"/>
                </a:solidFill>
                <a:latin typeface="+mn-lt"/>
              </a:rPr>
              <a:t>    </a:t>
            </a:r>
            <a:r>
              <a:rPr lang="zh-CN" altLang="zh-CN" sz="2000" b="1" dirty="0" smtClean="0">
                <a:solidFill>
                  <a:srgbClr val="000000"/>
                </a:solidFill>
                <a:latin typeface="+mn-lt"/>
              </a:rPr>
              <a:t>这个</a:t>
            </a:r>
            <a:r>
              <a:rPr lang="zh-CN" altLang="zh-CN" sz="2000" b="1" dirty="0">
                <a:solidFill>
                  <a:srgbClr val="000000"/>
                </a:solidFill>
                <a:latin typeface="+mn-lt"/>
              </a:rPr>
              <a:t>数据库需要用到“地址”这个属性，若直接将“地址”属性设计成一个数据库表的字段，但系统若经常访问“地址”属性中的“城市”部分，那么就非要将“地址”这个属性重新拆分为省份、城市、详细地址等多个部分进行存储，这样对地址中某一部分操作的时候是非常方便，这样设计才算满足了数据库的第一范式。</a:t>
            </a:r>
          </a:p>
        </p:txBody>
      </p:sp>
    </p:spTree>
    <p:extLst>
      <p:ext uri="{BB962C8B-B14F-4D97-AF65-F5344CB8AC3E}">
        <p14:creationId xmlns:p14="http://schemas.microsoft.com/office/powerpoint/2010/main" val="8866676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400" dirty="0" smtClean="0"/>
                  <a:t>    </a:t>
                </a:r>
                <a:r>
                  <a:rPr lang="zh-CN" altLang="zh-CN" sz="2400" dirty="0" smtClean="0"/>
                  <a:t>在</a:t>
                </a:r>
                <a:r>
                  <a:rPr lang="zh-CN" altLang="zh-CN" sz="2400" dirty="0"/>
                  <a:t>第一范式中满足进一步要求的为第二范式，其余以此类推。所谓“第几范式”，是表示关系的一种级别。所以经常称某一关系模式</a:t>
                </a:r>
                <a:r>
                  <a:rPr lang="en-US" altLang="zh-CN" sz="2400" dirty="0"/>
                  <a:t>R</a:t>
                </a:r>
                <a:r>
                  <a:rPr lang="zh-CN" altLang="zh-CN" sz="2400" dirty="0"/>
                  <a:t>为第几范式。现在把范式职责个概念理解成符合某一种级别的关系模式的集合，则</a:t>
                </a:r>
                <a:r>
                  <a:rPr lang="en-US" altLang="zh-CN" sz="2400" dirty="0"/>
                  <a:t>R</a:t>
                </a:r>
                <a:r>
                  <a:rPr lang="zh-CN" altLang="zh-CN" sz="2400" dirty="0"/>
                  <a:t>为第几范式就写成</a:t>
                </a:r>
                <a14:m>
                  <m:oMath xmlns:m="http://schemas.openxmlformats.org/officeDocument/2006/math">
                    <m:r>
                      <m:rPr>
                        <m:sty m:val="p"/>
                      </m:rPr>
                      <a:rPr lang="en-US" altLang="zh-CN" sz="2400"/>
                      <m:t>R</m:t>
                    </m:r>
                    <m:r>
                      <a:rPr lang="en-US" altLang="zh-CN" sz="2400"/>
                      <m:t>∈</m:t>
                    </m:r>
                    <m:r>
                      <m:rPr>
                        <m:sty m:val="p"/>
                      </m:rPr>
                      <a:rPr lang="en-US" altLang="zh-CN" sz="2400"/>
                      <m:t>xNF</m:t>
                    </m:r>
                  </m:oMath>
                </a14:m>
                <a:r>
                  <a:rPr lang="zh-CN" altLang="zh-CN" sz="2400" dirty="0" smtClean="0"/>
                  <a:t>。</a:t>
                </a:r>
                <a:endParaRPr lang="en-US" altLang="zh-CN" sz="2400" dirty="0" smtClean="0"/>
              </a:p>
              <a:p>
                <a:pPr marL="0" indent="0">
                  <a:buNone/>
                </a:pPr>
                <a:endParaRPr lang="zh-CN" altLang="zh-CN" sz="2400" dirty="0"/>
              </a:p>
              <a:p>
                <a:pPr marL="0" indent="0">
                  <a:buNone/>
                </a:pPr>
                <a:r>
                  <a:rPr lang="zh-CN" altLang="zh-CN" dirty="0">
                    <a:solidFill>
                      <a:srgbClr val="FF0000"/>
                    </a:solidFill>
                  </a:rPr>
                  <a:t>定义</a:t>
                </a:r>
                <a:r>
                  <a:rPr lang="en-US" altLang="zh-CN" dirty="0">
                    <a:solidFill>
                      <a:srgbClr val="FF0000"/>
                    </a:solidFill>
                  </a:rPr>
                  <a:t>2.7 </a:t>
                </a:r>
                <a:r>
                  <a:rPr lang="zh-CN" altLang="zh-CN" dirty="0"/>
                  <a:t>若</a:t>
                </a:r>
                <a14:m>
                  <m:oMath xmlns:m="http://schemas.openxmlformats.org/officeDocument/2006/math">
                    <m:r>
                      <m:rPr>
                        <m:sty m:val="p"/>
                      </m:rPr>
                      <a:rPr lang="en-US" altLang="zh-CN"/>
                      <m:t>R</m:t>
                    </m:r>
                    <m:r>
                      <a:rPr lang="en-US" altLang="zh-CN"/>
                      <m:t>∈1</m:t>
                    </m:r>
                    <m:r>
                      <m:rPr>
                        <m:sty m:val="p"/>
                      </m:rPr>
                      <a:rPr lang="en-US" altLang="zh-CN"/>
                      <m:t>NF</m:t>
                    </m:r>
                  </m:oMath>
                </a14:m>
                <a:r>
                  <a:rPr lang="zh-CN" altLang="zh-CN" dirty="0"/>
                  <a:t>，且每一个非主属性完全函数依赖于码，则</a:t>
                </a:r>
                <a14:m>
                  <m:oMath xmlns:m="http://schemas.openxmlformats.org/officeDocument/2006/math">
                    <m:r>
                      <m:rPr>
                        <m:sty m:val="p"/>
                      </m:rPr>
                      <a:rPr lang="en-US" altLang="zh-CN"/>
                      <m:t>R</m:t>
                    </m:r>
                    <m:r>
                      <a:rPr lang="en-US" altLang="zh-CN"/>
                      <m:t>∈2</m:t>
                    </m:r>
                    <m:r>
                      <m:rPr>
                        <m:sty m:val="p"/>
                      </m:rPr>
                      <a:rPr lang="en-US" altLang="zh-CN"/>
                      <m:t>NF</m:t>
                    </m:r>
                  </m:oMath>
                </a14:m>
                <a:r>
                  <a:rPr lang="zh-CN" altLang="zh-CN" dirty="0" smtClean="0"/>
                  <a:t>。</a:t>
                </a:r>
                <a:endParaRPr lang="en-US" altLang="zh-CN" dirty="0" smtClean="0"/>
              </a:p>
              <a:p>
                <a:pPr marL="0" indent="0">
                  <a:buNone/>
                </a:pPr>
                <a:r>
                  <a:rPr lang="zh-CN" altLang="zh-CN" dirty="0"/>
                  <a:t>下面举一个不是</a:t>
                </a:r>
                <a:r>
                  <a:rPr lang="en-US" altLang="zh-CN" dirty="0"/>
                  <a:t>2NF</a:t>
                </a:r>
                <a:r>
                  <a:rPr lang="zh-CN" altLang="zh-CN" dirty="0"/>
                  <a:t>的例子。</a:t>
                </a:r>
              </a:p>
              <a:p>
                <a:pPr marL="0" indent="0">
                  <a:buNone/>
                </a:pPr>
                <a:endParaRPr lang="zh-CN" altLang="zh-CN" dirty="0"/>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481" t="-1236" r="-963"/>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17920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关系模式</a:t>
                </a:r>
                <a14:m>
                  <m:oMath xmlns:m="http://schemas.openxmlformats.org/officeDocument/2006/math">
                    <m:r>
                      <m:rPr>
                        <m:sty m:val="p"/>
                      </m:rPr>
                      <a:rPr lang="en-US" altLang="zh-CN">
                        <a:latin typeface="Cambria Math"/>
                      </a:rPr>
                      <m:t>S</m:t>
                    </m:r>
                    <m:r>
                      <a:rPr lang="en-US" altLang="zh-CN" i="1">
                        <a:latin typeface="Cambria Math"/>
                      </a:rPr>
                      <m:t>−</m:t>
                    </m:r>
                    <m:r>
                      <m:rPr>
                        <m:sty m:val="p"/>
                      </m:rPr>
                      <a:rPr lang="en-US" altLang="zh-CN">
                        <a:latin typeface="Cambria Math"/>
                      </a:rPr>
                      <m:t>L</m:t>
                    </m:r>
                    <m:r>
                      <a:rPr lang="en-US" altLang="zh-CN" i="1">
                        <a:latin typeface="Cambria Math"/>
                      </a:rPr>
                      <m:t>−</m:t>
                    </m:r>
                    <m:r>
                      <m:rPr>
                        <m:sty m:val="p"/>
                      </m:rPr>
                      <a:rPr lang="en-US" altLang="zh-CN">
                        <a:latin typeface="Cambria Math"/>
                      </a:rPr>
                      <m:t>C</m:t>
                    </m:r>
                    <m:d>
                      <m:dPr>
                        <m:ctrlPr>
                          <a:rPr lang="zh-CN" altLang="zh-CN" i="1">
                            <a:latin typeface="Cambria Math"/>
                          </a:rPr>
                        </m:ctrlPr>
                      </m:dPr>
                      <m:e>
                        <m:r>
                          <m:rPr>
                            <m:sty m:val="p"/>
                          </m:rPr>
                          <a:rPr lang="en-US" altLang="zh-CN">
                            <a:latin typeface="Cambria Math"/>
                          </a:rPr>
                          <m:t>sno</m:t>
                        </m:r>
                        <m:r>
                          <a:rPr lang="en-US" altLang="zh-CN">
                            <a:latin typeface="Cambria Math"/>
                          </a:rPr>
                          <m:t>,</m:t>
                        </m:r>
                        <m:r>
                          <m:rPr>
                            <m:sty m:val="p"/>
                          </m:rPr>
                          <a:rPr lang="en-US" altLang="zh-CN">
                            <a:latin typeface="Cambria Math"/>
                          </a:rPr>
                          <m:t>sdept</m:t>
                        </m:r>
                        <m:r>
                          <a:rPr lang="en-US" altLang="zh-CN">
                            <a:latin typeface="Cambria Math"/>
                          </a:rPr>
                          <m:t>,</m:t>
                        </m:r>
                        <m:r>
                          <m:rPr>
                            <m:sty m:val="p"/>
                          </m:rPr>
                          <a:rPr lang="en-US" altLang="zh-CN">
                            <a:latin typeface="Cambria Math"/>
                          </a:rPr>
                          <m:t>sloc</m:t>
                        </m:r>
                        <m:r>
                          <a:rPr lang="en-US" altLang="zh-CN">
                            <a:latin typeface="Cambria Math"/>
                          </a:rPr>
                          <m:t>,</m:t>
                        </m:r>
                        <m:r>
                          <m:rPr>
                            <m:sty m:val="p"/>
                          </m:rPr>
                          <a:rPr lang="en-US" altLang="zh-CN">
                            <a:latin typeface="Cambria Math"/>
                          </a:rPr>
                          <m:t>score</m:t>
                        </m:r>
                      </m:e>
                    </m:d>
                  </m:oMath>
                </a14:m>
                <a:r>
                  <a:rPr lang="zh-CN" altLang="zh-CN" dirty="0"/>
                  <a:t>其中</a:t>
                </a:r>
                <a:r>
                  <a:rPr lang="en-US" altLang="zh-CN" dirty="0" err="1"/>
                  <a:t>sloc</a:t>
                </a:r>
                <a:r>
                  <a:rPr lang="zh-CN" altLang="zh-CN" dirty="0"/>
                  <a:t>为学生的住处，并且每个系的学生住在同一个地方。这里码为</a:t>
                </a:r>
                <a14:m>
                  <m:oMath xmlns:m="http://schemas.openxmlformats.org/officeDocument/2006/math">
                    <m:d>
                      <m:dPr>
                        <m:ctrlPr>
                          <a:rPr lang="zh-CN" altLang="zh-CN" i="1">
                            <a:latin typeface="Cambria Math"/>
                          </a:rPr>
                        </m:ctrlPr>
                      </m:dPr>
                      <m:e>
                        <m:r>
                          <m:rPr>
                            <m:sty m:val="p"/>
                          </m:rPr>
                          <a:rPr lang="en-US" altLang="zh-CN">
                            <a:latin typeface="Cambria Math"/>
                          </a:rPr>
                          <m:t>sno</m:t>
                        </m:r>
                        <m:r>
                          <a:rPr lang="en-US" altLang="zh-CN">
                            <a:latin typeface="Cambria Math"/>
                          </a:rPr>
                          <m:t>,</m:t>
                        </m:r>
                        <m:r>
                          <m:rPr>
                            <m:sty m:val="p"/>
                          </m:rPr>
                          <a:rPr lang="en-US" altLang="zh-CN">
                            <a:latin typeface="Cambria Math"/>
                          </a:rPr>
                          <m:t>cno</m:t>
                        </m:r>
                      </m:e>
                    </m:d>
                  </m:oMath>
                </a14:m>
                <a:r>
                  <a:rPr lang="zh-CN" altLang="zh-CN" dirty="0"/>
                  <a:t>。函数依赖有：</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74"/>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36912"/>
            <a:ext cx="11023164" cy="248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761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mc:AlternateContent xmlns:mc="http://schemas.openxmlformats.org/markup-compatibility/2006">
        <mc:Choice xmlns:a14="http://schemas.microsoft.com/office/drawing/2010/main" Requires="a14">
          <p:sp>
            <p:nvSpPr>
              <p:cNvPr id="5" name="内容占位符 4"/>
              <p:cNvSpPr>
                <a:spLocks noGrp="1"/>
              </p:cNvSpPr>
              <p:nvPr>
                <p:ph idx="1"/>
              </p:nvPr>
            </p:nvSpPr>
            <p:spPr>
              <a:xfrm>
                <a:off x="457200" y="1295400"/>
                <a:ext cx="8229600" cy="2308324"/>
              </a:xfrm>
              <a:prstGeom prst="rect">
                <a:avLst/>
              </a:prstGeom>
            </p:spPr>
            <p:txBody>
              <a:bodyPr>
                <a:spAutoFit/>
              </a:bodyPr>
              <a:lstStyle/>
              <a:p>
                <a14:m>
                  <m:oMath xmlns:m="http://schemas.openxmlformats.org/officeDocument/2006/math">
                    <m:r>
                      <m:rPr>
                        <m:sty m:val="p"/>
                      </m:rPr>
                      <a:rPr lang="en-US" altLang="zh-CN" sz="2400"/>
                      <m:t>sdept</m:t>
                    </m:r>
                    <m:r>
                      <a:rPr lang="en-US" altLang="zh-CN" sz="2400"/>
                      <m:t>→</m:t>
                    </m:r>
                    <m:r>
                      <m:rPr>
                        <m:sty m:val="p"/>
                      </m:rPr>
                      <a:rPr lang="en-US" altLang="zh-CN" sz="2400"/>
                      <m:t>sloc</m:t>
                    </m:r>
                  </m:oMath>
                </a14:m>
                <a:r>
                  <a:rPr lang="zh-CN" altLang="zh-CN" sz="2400" dirty="0"/>
                  <a:t>（因为每个系的学生只住一个地方），如图</a:t>
                </a:r>
                <a:r>
                  <a:rPr lang="en-US" altLang="zh-CN" sz="2400" dirty="0"/>
                  <a:t>2.17</a:t>
                </a:r>
                <a:r>
                  <a:rPr lang="zh-CN" altLang="zh-CN" sz="2400" dirty="0"/>
                  <a:t>所示，图中用虚线表示部分函数依赖。另外，</a:t>
                </a:r>
                <a:r>
                  <a:rPr lang="en-US" altLang="zh-CN" sz="2400" dirty="0" err="1"/>
                  <a:t>sdept</a:t>
                </a:r>
                <a:r>
                  <a:rPr lang="zh-CN" altLang="zh-CN" sz="2400" dirty="0"/>
                  <a:t>还函数决定</a:t>
                </a:r>
                <a:r>
                  <a:rPr lang="en-US" altLang="zh-CN" sz="2400" dirty="0" err="1"/>
                  <a:t>sloc</a:t>
                </a:r>
                <a:r>
                  <a:rPr lang="zh-CN" altLang="zh-CN" sz="2400" dirty="0"/>
                  <a:t>，这一点在讨论第二范式时暂不考虑。可以看到非主属性</a:t>
                </a:r>
                <a:r>
                  <a:rPr lang="en-US" altLang="zh-CN" sz="2400" dirty="0" err="1"/>
                  <a:t>sdpet</a:t>
                </a:r>
                <a:r>
                  <a:rPr lang="zh-CN" altLang="zh-CN" sz="2400" dirty="0"/>
                  <a:t>，</a:t>
                </a:r>
                <a:r>
                  <a:rPr lang="en-US" altLang="zh-CN" sz="2400" dirty="0" err="1"/>
                  <a:t>sloc</a:t>
                </a:r>
                <a:r>
                  <a:rPr lang="zh-CN" altLang="zh-CN" sz="2400" dirty="0"/>
                  <a:t>并不完全函数依赖于码。因此</a:t>
                </a:r>
                <a14:m>
                  <m:oMath xmlns:m="http://schemas.openxmlformats.org/officeDocument/2006/math">
                    <m:r>
                      <m:rPr>
                        <m:sty m:val="p"/>
                      </m:rPr>
                      <a:rPr lang="en-US" altLang="zh-CN" sz="2400"/>
                      <m:t>S</m:t>
                    </m:r>
                    <m:r>
                      <a:rPr lang="en-US" altLang="zh-CN" sz="2400" i="1"/>
                      <m:t>−</m:t>
                    </m:r>
                    <m:r>
                      <m:rPr>
                        <m:sty m:val="p"/>
                      </m:rPr>
                      <a:rPr lang="en-US" altLang="zh-CN" sz="2400"/>
                      <m:t>L</m:t>
                    </m:r>
                    <m:r>
                      <a:rPr lang="en-US" altLang="zh-CN" sz="2400" i="1"/>
                      <m:t>−</m:t>
                    </m:r>
                    <m:r>
                      <m:rPr>
                        <m:sty m:val="p"/>
                      </m:rPr>
                      <a:rPr lang="en-US" altLang="zh-CN" sz="2400"/>
                      <m:t>C</m:t>
                    </m:r>
                    <m:d>
                      <m:dPr>
                        <m:ctrlPr>
                          <a:rPr lang="zh-CN" altLang="zh-CN" sz="2400" i="1"/>
                        </m:ctrlPr>
                      </m:dPr>
                      <m:e>
                        <m:r>
                          <m:rPr>
                            <m:sty m:val="p"/>
                          </m:rPr>
                          <a:rPr lang="en-US" altLang="zh-CN" sz="2400"/>
                          <m:t>sno</m:t>
                        </m:r>
                        <m:r>
                          <a:rPr lang="en-US" altLang="zh-CN" sz="2400"/>
                          <m:t>,</m:t>
                        </m:r>
                        <m:r>
                          <m:rPr>
                            <m:sty m:val="p"/>
                          </m:rPr>
                          <a:rPr lang="en-US" altLang="zh-CN" sz="2400"/>
                          <m:t>sdept</m:t>
                        </m:r>
                        <m:r>
                          <a:rPr lang="en-US" altLang="zh-CN" sz="2400"/>
                          <m:t>,</m:t>
                        </m:r>
                        <m:r>
                          <m:rPr>
                            <m:sty m:val="p"/>
                          </m:rPr>
                          <a:rPr lang="en-US" altLang="zh-CN" sz="2400"/>
                          <m:t>sloc</m:t>
                        </m:r>
                        <m:r>
                          <a:rPr lang="en-US" altLang="zh-CN" sz="2400"/>
                          <m:t>,</m:t>
                        </m:r>
                        <m:r>
                          <m:rPr>
                            <m:sty m:val="p"/>
                          </m:rPr>
                          <a:rPr lang="en-US" altLang="zh-CN" sz="2400"/>
                          <m:t>score</m:t>
                        </m:r>
                      </m:e>
                    </m:d>
                  </m:oMath>
                </a14:m>
                <a:r>
                  <a:rPr lang="zh-CN" altLang="zh-CN" sz="2400" dirty="0"/>
                  <a:t>不符合</a:t>
                </a:r>
                <a:r>
                  <a:rPr lang="en-US" altLang="zh-CN" sz="2400" dirty="0"/>
                  <a:t>2NF</a:t>
                </a:r>
                <a:r>
                  <a:rPr lang="zh-CN" altLang="zh-CN" sz="2400" dirty="0"/>
                  <a:t>定义，即</a:t>
                </a:r>
                <a14:m>
                  <m:oMath xmlns:m="http://schemas.openxmlformats.org/officeDocument/2006/math">
                    <m:r>
                      <m:rPr>
                        <m:sty m:val="p"/>
                      </m:rPr>
                      <a:rPr lang="en-US" altLang="zh-CN" sz="2400"/>
                      <m:t>S</m:t>
                    </m:r>
                    <m:r>
                      <a:rPr lang="en-US" altLang="zh-CN" sz="2400" i="1"/>
                      <m:t>−</m:t>
                    </m:r>
                    <m:r>
                      <m:rPr>
                        <m:sty m:val="p"/>
                      </m:rPr>
                      <a:rPr lang="en-US" altLang="zh-CN" sz="2400"/>
                      <m:t>L</m:t>
                    </m:r>
                    <m:r>
                      <a:rPr lang="en-US" altLang="zh-CN" sz="2400" i="1"/>
                      <m:t>−</m:t>
                    </m:r>
                    <m:r>
                      <m:rPr>
                        <m:sty m:val="p"/>
                      </m:rPr>
                      <a:rPr lang="en-US" altLang="zh-CN" sz="2400"/>
                      <m:t>C</m:t>
                    </m:r>
                    <m:r>
                      <a:rPr lang="en-US" altLang="zh-CN" sz="2400"/>
                      <m:t>∉2</m:t>
                    </m:r>
                    <m:r>
                      <m:rPr>
                        <m:sty m:val="p"/>
                      </m:rPr>
                      <a:rPr lang="en-US" altLang="zh-CN" sz="2400"/>
                      <m:t>NF</m:t>
                    </m:r>
                  </m:oMath>
                </a14:m>
                <a:r>
                  <a:rPr lang="zh-CN" altLang="zh-CN" sz="2400" dirty="0"/>
                  <a:t>。</a:t>
                </a:r>
              </a:p>
            </p:txBody>
          </p:sp>
        </mc:Choice>
        <mc:Fallback>
          <p:sp>
            <p:nvSpPr>
              <p:cNvPr id="5" name="内容占位符 4"/>
              <p:cNvSpPr>
                <a:spLocks noGrp="1" noRot="1" noChangeAspect="1" noMove="1" noResize="1" noEditPoints="1" noAdjustHandles="1" noChangeArrowheads="1" noChangeShapeType="1" noTextEdit="1"/>
              </p:cNvSpPr>
              <p:nvPr>
                <p:ph idx="1"/>
              </p:nvPr>
            </p:nvSpPr>
            <p:spPr>
              <a:xfrm>
                <a:off x="457200" y="1295400"/>
                <a:ext cx="8229600" cy="2308324"/>
              </a:xfrm>
              <a:prstGeom prst="rect">
                <a:avLst/>
              </a:prstGeom>
              <a:blipFill rotWithShape="1">
                <a:blip r:embed="rId2"/>
                <a:stretch>
                  <a:fillRect l="-963" t="-2910" r="-519" b="-4233"/>
                </a:stretch>
              </a:blipFill>
            </p:spPr>
            <p:txBody>
              <a:bodyPr/>
              <a:lstStyle/>
              <a:p>
                <a:r>
                  <a:rPr lang="zh-CN" altLang="en-US">
                    <a:noFill/>
                  </a:rPr>
                  <a:t> </a:t>
                </a:r>
              </a:p>
            </p:txBody>
          </p:sp>
        </mc:Fallback>
      </mc:AlternateContent>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3717032"/>
            <a:ext cx="8551703" cy="2253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915816" y="5970190"/>
            <a:ext cx="928459" cy="369332"/>
          </a:xfrm>
          <a:prstGeom prst="rect">
            <a:avLst/>
          </a:prstGeom>
        </p:spPr>
        <p:txBody>
          <a:bodyPr wrap="none">
            <a:spAutoFit/>
          </a:bodyPr>
          <a:lstStyle/>
          <a:p>
            <a:r>
              <a:rPr lang="zh-CN" altLang="zh-CN" dirty="0"/>
              <a:t>图</a:t>
            </a:r>
            <a:r>
              <a:rPr lang="en-US" altLang="zh-CN" dirty="0"/>
              <a:t>2.17 </a:t>
            </a:r>
            <a:endParaRPr lang="zh-CN" altLang="zh-CN" dirty="0"/>
          </a:p>
        </p:txBody>
      </p:sp>
    </p:spTree>
    <p:extLst>
      <p:ext uri="{BB962C8B-B14F-4D97-AF65-F5344CB8AC3E}">
        <p14:creationId xmlns:p14="http://schemas.microsoft.com/office/powerpoint/2010/main" val="28895369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000" dirty="0"/>
                  <a:t>分析上面的例子，可以发现问题在于有两种非主属性，一种是</a:t>
                </a:r>
                <a:r>
                  <a:rPr lang="en-US" altLang="zh-CN" sz="2000" dirty="0"/>
                  <a:t>score</a:t>
                </a:r>
                <a:r>
                  <a:rPr lang="zh-CN" altLang="zh-CN" sz="2000" dirty="0"/>
                  <a:t>，它对码是完全函数依赖，另一种是</a:t>
                </a:r>
                <a:r>
                  <a:rPr lang="en-US" altLang="zh-CN" sz="2000" dirty="0" err="1"/>
                  <a:t>sdept</a:t>
                </a:r>
                <a:r>
                  <a:rPr lang="zh-CN" altLang="zh-CN" sz="2000" dirty="0"/>
                  <a:t>，</a:t>
                </a:r>
                <a:r>
                  <a:rPr lang="en-US" altLang="zh-CN" sz="2000" dirty="0" err="1"/>
                  <a:t>sloc</a:t>
                </a:r>
                <a:r>
                  <a:rPr lang="zh-CN" altLang="zh-CN" sz="2000" dirty="0"/>
                  <a:t>对码不是完全函数依赖，解决的办法是用投影分解把关系模式</a:t>
                </a:r>
                <a:r>
                  <a:rPr lang="en-US" altLang="zh-CN" sz="2000" dirty="0"/>
                  <a:t>S-L-C</a:t>
                </a:r>
                <a:r>
                  <a:rPr lang="zh-CN" altLang="zh-CN" sz="2000" dirty="0"/>
                  <a:t>分解为两个关系模式：</a:t>
                </a:r>
                <a14:m>
                  <m:oMath xmlns:m="http://schemas.openxmlformats.org/officeDocument/2006/math">
                    <m:r>
                      <m:rPr>
                        <m:sty m:val="p"/>
                      </m:rPr>
                      <a:rPr lang="en-US" altLang="zh-CN" sz="2000"/>
                      <m:t>SC</m:t>
                    </m:r>
                    <m:d>
                      <m:dPr>
                        <m:ctrlPr>
                          <a:rPr lang="zh-CN" altLang="zh-CN" sz="2000" i="1"/>
                        </m:ctrlPr>
                      </m:dPr>
                      <m:e>
                        <m:r>
                          <m:rPr>
                            <m:sty m:val="p"/>
                          </m:rPr>
                          <a:rPr lang="en-US" altLang="zh-CN" sz="2000"/>
                          <m:t>sno</m:t>
                        </m:r>
                        <m:r>
                          <a:rPr lang="en-US" altLang="zh-CN" sz="2000"/>
                          <m:t>,</m:t>
                        </m:r>
                        <m:r>
                          <m:rPr>
                            <m:sty m:val="p"/>
                          </m:rPr>
                          <a:rPr lang="en-US" altLang="zh-CN" sz="2000"/>
                          <m:t>cno</m:t>
                        </m:r>
                        <m:r>
                          <a:rPr lang="en-US" altLang="zh-CN" sz="2000"/>
                          <m:t>,</m:t>
                        </m:r>
                        <m:r>
                          <m:rPr>
                            <m:sty m:val="p"/>
                          </m:rPr>
                          <a:rPr lang="en-US" altLang="zh-CN" sz="2000"/>
                          <m:t>score</m:t>
                        </m:r>
                      </m:e>
                    </m:d>
                  </m:oMath>
                </a14:m>
                <a:r>
                  <a:rPr lang="zh-CN" altLang="zh-CN" sz="2000" dirty="0"/>
                  <a:t>，</a:t>
                </a:r>
                <a14:m>
                  <m:oMath xmlns:m="http://schemas.openxmlformats.org/officeDocument/2006/math">
                    <m:r>
                      <m:rPr>
                        <m:sty m:val="p"/>
                      </m:rPr>
                      <a:rPr lang="en-US" altLang="zh-CN" sz="2000"/>
                      <m:t>S</m:t>
                    </m:r>
                    <m:r>
                      <a:rPr lang="en-US" altLang="zh-CN" sz="2000" i="1"/>
                      <m:t>−</m:t>
                    </m:r>
                    <m:r>
                      <m:rPr>
                        <m:sty m:val="p"/>
                      </m:rPr>
                      <a:rPr lang="en-US" altLang="zh-CN" sz="2000"/>
                      <m:t>L</m:t>
                    </m:r>
                    <m:d>
                      <m:dPr>
                        <m:ctrlPr>
                          <a:rPr lang="zh-CN" altLang="zh-CN" sz="2000" i="1"/>
                        </m:ctrlPr>
                      </m:dPr>
                      <m:e>
                        <m:r>
                          <m:rPr>
                            <m:sty m:val="p"/>
                          </m:rPr>
                          <a:rPr lang="en-US" altLang="zh-CN" sz="2000"/>
                          <m:t>sno</m:t>
                        </m:r>
                        <m:r>
                          <a:rPr lang="en-US" altLang="zh-CN" sz="2000"/>
                          <m:t>,</m:t>
                        </m:r>
                        <m:r>
                          <m:rPr>
                            <m:sty m:val="p"/>
                          </m:rPr>
                          <a:rPr lang="en-US" altLang="zh-CN" sz="2000"/>
                          <m:t>sdept</m:t>
                        </m:r>
                        <m:r>
                          <a:rPr lang="en-US" altLang="zh-CN" sz="2000"/>
                          <m:t>,</m:t>
                        </m:r>
                        <m:r>
                          <m:rPr>
                            <m:sty m:val="p"/>
                          </m:rPr>
                          <a:rPr lang="en-US" altLang="zh-CN" sz="2000"/>
                          <m:t>sloc</m:t>
                        </m:r>
                      </m:e>
                    </m:d>
                  </m:oMath>
                </a14:m>
                <a:r>
                  <a:rPr lang="zh-CN" altLang="zh-CN" sz="2000" dirty="0"/>
                  <a:t>。关系模式</a:t>
                </a:r>
                <a:r>
                  <a:rPr lang="en-US" altLang="zh-CN" sz="2000" dirty="0"/>
                  <a:t>SC</a:t>
                </a:r>
                <a:r>
                  <a:rPr lang="zh-CN" altLang="zh-CN" sz="2000" dirty="0"/>
                  <a:t>和</a:t>
                </a:r>
                <a:r>
                  <a:rPr lang="en-US" altLang="zh-CN" sz="2000" dirty="0"/>
                  <a:t>S-L</a:t>
                </a:r>
                <a:r>
                  <a:rPr lang="zh-CN" altLang="zh-CN" sz="2000" dirty="0"/>
                  <a:t>中属性间的函数依赖可以用图</a:t>
                </a:r>
                <a:r>
                  <a:rPr lang="en-US" altLang="zh-CN" sz="2000" dirty="0"/>
                  <a:t>2.18</a:t>
                </a:r>
                <a:r>
                  <a:rPr lang="zh-CN" altLang="zh-CN" sz="2000" dirty="0"/>
                  <a:t>和图</a:t>
                </a:r>
                <a:r>
                  <a:rPr lang="en-US" altLang="zh-CN" sz="2000" dirty="0"/>
                  <a:t>2.19</a:t>
                </a:r>
                <a:r>
                  <a:rPr lang="zh-CN" altLang="zh-CN" sz="2000" dirty="0"/>
                  <a:t>表示。关系模式</a:t>
                </a:r>
                <a:r>
                  <a:rPr lang="en-US" altLang="zh-CN" sz="2000" dirty="0"/>
                  <a:t>SC</a:t>
                </a:r>
                <a:r>
                  <a:rPr lang="zh-CN" altLang="zh-CN" sz="2000" dirty="0"/>
                  <a:t>码为</a:t>
                </a:r>
                <a14:m>
                  <m:oMath xmlns:m="http://schemas.openxmlformats.org/officeDocument/2006/math">
                    <m:d>
                      <m:dPr>
                        <m:ctrlPr>
                          <a:rPr lang="zh-CN" altLang="zh-CN" sz="2000" i="1"/>
                        </m:ctrlPr>
                      </m:dPr>
                      <m:e>
                        <m:r>
                          <m:rPr>
                            <m:sty m:val="p"/>
                          </m:rPr>
                          <a:rPr lang="en-US" altLang="zh-CN" sz="2000"/>
                          <m:t>sno</m:t>
                        </m:r>
                        <m:r>
                          <a:rPr lang="en-US" altLang="zh-CN" sz="2000"/>
                          <m:t>,</m:t>
                        </m:r>
                        <m:r>
                          <m:rPr>
                            <m:sty m:val="p"/>
                          </m:rPr>
                          <a:rPr lang="en-US" altLang="zh-CN" sz="2000"/>
                          <m:t>cno</m:t>
                        </m:r>
                      </m:e>
                    </m:d>
                  </m:oMath>
                </a14:m>
                <a:r>
                  <a:rPr lang="zh-CN" altLang="zh-CN" sz="2000" dirty="0"/>
                  <a:t>，关系模式</a:t>
                </a:r>
                <a:r>
                  <a:rPr lang="en-US" altLang="zh-CN" sz="2000" dirty="0"/>
                  <a:t>S-L</a:t>
                </a:r>
                <a:r>
                  <a:rPr lang="zh-CN" altLang="zh-CN" sz="2000" dirty="0"/>
                  <a:t>的码为</a:t>
                </a:r>
                <a:r>
                  <a:rPr lang="en-US" altLang="zh-CN" sz="2000" dirty="0" err="1"/>
                  <a:t>sno</a:t>
                </a:r>
                <a:r>
                  <a:rPr lang="zh-CN" altLang="zh-CN" sz="2000" dirty="0"/>
                  <a:t>，这样就使得非主属性对码都是完全函数依赖了。</a:t>
                </a:r>
              </a:p>
              <a:p>
                <a:pPr marL="0" indent="0">
                  <a:buNone/>
                </a:pPr>
                <a:r>
                  <a:rPr lang="en-US" altLang="zh-CN" dirty="0"/>
                  <a:t> </a:t>
                </a:r>
                <a:endParaRPr lang="zh-CN"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r="-3407"/>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3573016"/>
            <a:ext cx="789157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1555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352928" cy="4933950"/>
          </a:xfrm>
        </p:spPr>
        <p:txBody>
          <a:bodyPr/>
          <a:lstStyle/>
          <a:p>
            <a:r>
              <a:rPr lang="en-US" altLang="zh-CN" dirty="0" smtClean="0"/>
              <a:t>2.1.1</a:t>
            </a:r>
            <a:r>
              <a:rPr lang="zh-CN" altLang="en-US" dirty="0" smtClean="0"/>
              <a:t>关系数据模型</a:t>
            </a:r>
            <a:endParaRPr lang="en-US" altLang="zh-CN" dirty="0" smtClean="0"/>
          </a:p>
          <a:p>
            <a:pPr>
              <a:buFont typeface="Wingdings" panose="05000000000000000000" pitchFamily="2" charset="2"/>
              <a:buChar char="u"/>
            </a:pPr>
            <a:r>
              <a:rPr lang="zh-CN" altLang="zh-CN" sz="2400" dirty="0"/>
              <a:t>关系数据库系统是支持关系模型的</a:t>
            </a:r>
            <a:r>
              <a:rPr lang="zh-CN" altLang="zh-CN" sz="2400" dirty="0" smtClean="0"/>
              <a:t>数据库系统</a:t>
            </a:r>
            <a:r>
              <a:rPr lang="zh-CN" altLang="en-US" sz="2400" dirty="0" smtClean="0"/>
              <a:t>，由如下三个部分组成：</a:t>
            </a:r>
            <a:endParaRPr lang="en-US" altLang="zh-CN" sz="2400" dirty="0" smtClean="0"/>
          </a:p>
          <a:p>
            <a:pPr indent="432000">
              <a:buFont typeface="Wingdings" panose="05000000000000000000" pitchFamily="2" charset="2"/>
              <a:buChar char="Ø"/>
            </a:pPr>
            <a:r>
              <a:rPr lang="zh-CN" altLang="zh-CN" sz="2400" dirty="0" smtClean="0"/>
              <a:t>关系数据结构</a:t>
            </a:r>
            <a:endParaRPr lang="en-US" altLang="zh-CN" sz="2400" dirty="0" smtClean="0"/>
          </a:p>
          <a:p>
            <a:pPr indent="457200">
              <a:buNone/>
            </a:pPr>
            <a:r>
              <a:rPr lang="zh-CN" altLang="zh-CN" sz="1600" dirty="0"/>
              <a:t>在关系模型中，无论是实体还是实体之间的联系均由单一的结构类型即</a:t>
            </a:r>
            <a:r>
              <a:rPr lang="zh-CN" altLang="zh-CN" sz="1600" dirty="0" smtClean="0"/>
              <a:t>关系（二维表）来</a:t>
            </a:r>
            <a:r>
              <a:rPr lang="zh-CN" altLang="zh-CN" sz="1600" dirty="0"/>
              <a:t>表示。在关系模型中，现实世界的实体以及实体之间的各种联系都是用关系来表示的，对于用户而言，二维表就是可以表现出关系模型中数据的逻辑结构</a:t>
            </a:r>
            <a:r>
              <a:rPr lang="zh-CN" altLang="zh-CN" sz="1600" dirty="0" smtClean="0"/>
              <a:t>。</a:t>
            </a:r>
            <a:endParaRPr lang="en-US" altLang="zh-CN" sz="2400" dirty="0" smtClean="0"/>
          </a:p>
          <a:p>
            <a:pPr indent="432000">
              <a:buFont typeface="Wingdings" panose="05000000000000000000" pitchFamily="2" charset="2"/>
              <a:buChar char="Ø"/>
            </a:pPr>
            <a:r>
              <a:rPr lang="zh-CN" altLang="zh-CN" sz="2400" dirty="0" smtClean="0"/>
              <a:t>关系操作集合</a:t>
            </a:r>
            <a:endParaRPr lang="en-US" altLang="zh-CN" sz="2400" dirty="0" smtClean="0"/>
          </a:p>
          <a:p>
            <a:pPr indent="457200">
              <a:buNone/>
            </a:pPr>
            <a:r>
              <a:rPr lang="zh-CN" altLang="zh-CN" sz="1600" dirty="0"/>
              <a:t>关系操作的特点是集合操作方式，即操作的对象和结果都是集合</a:t>
            </a:r>
            <a:r>
              <a:rPr lang="zh-CN" altLang="zh-CN" sz="1600" dirty="0" smtClean="0"/>
              <a:t>。</a:t>
            </a:r>
            <a:r>
              <a:rPr lang="zh-CN" altLang="zh-CN" sz="1600" dirty="0"/>
              <a:t>常用的关系操作包括：</a:t>
            </a:r>
            <a:r>
              <a:rPr lang="zh-CN" altLang="zh-CN" sz="1600" dirty="0" smtClean="0"/>
              <a:t>选择（</a:t>
            </a:r>
            <a:r>
              <a:rPr lang="en-US" altLang="zh-CN" sz="1600" dirty="0" smtClean="0"/>
              <a:t>SELECT</a:t>
            </a:r>
            <a:r>
              <a:rPr lang="zh-CN" altLang="zh-CN" sz="1600" dirty="0" smtClean="0"/>
              <a:t>）、</a:t>
            </a:r>
            <a:r>
              <a:rPr lang="zh-CN" altLang="zh-CN" sz="1600" dirty="0"/>
              <a:t>投影（</a:t>
            </a:r>
            <a:r>
              <a:rPr lang="en-US" altLang="zh-CN" sz="1600" dirty="0"/>
              <a:t>PROJECT</a:t>
            </a:r>
            <a:r>
              <a:rPr lang="zh-CN" altLang="zh-CN" sz="1600" dirty="0"/>
              <a:t>）、连接（</a:t>
            </a:r>
            <a:r>
              <a:rPr lang="en-US" altLang="zh-CN" sz="1600" dirty="0"/>
              <a:t>JOIN</a:t>
            </a:r>
            <a:r>
              <a:rPr lang="zh-CN" altLang="zh-CN" sz="1600" dirty="0"/>
              <a:t>）、除（</a:t>
            </a:r>
            <a:r>
              <a:rPr lang="en-US" altLang="zh-CN" sz="1600" dirty="0"/>
              <a:t>DIVIDE</a:t>
            </a:r>
            <a:r>
              <a:rPr lang="zh-CN" altLang="zh-CN" sz="1600" dirty="0"/>
              <a:t>）、并（</a:t>
            </a:r>
            <a:r>
              <a:rPr lang="en-US" altLang="zh-CN" sz="1600" dirty="0"/>
              <a:t>UNION</a:t>
            </a:r>
            <a:r>
              <a:rPr lang="zh-CN" altLang="zh-CN" sz="1600" dirty="0"/>
              <a:t>）、交（</a:t>
            </a:r>
            <a:r>
              <a:rPr lang="en-US" altLang="zh-CN" sz="1600" dirty="0"/>
              <a:t>INTERSECTION</a:t>
            </a:r>
            <a:r>
              <a:rPr lang="zh-CN" altLang="zh-CN" sz="1600" dirty="0"/>
              <a:t>）、差（</a:t>
            </a:r>
            <a:r>
              <a:rPr lang="en-US" altLang="zh-CN" sz="1600" dirty="0"/>
              <a:t>DIFFERENCE</a:t>
            </a:r>
            <a:r>
              <a:rPr lang="zh-CN" altLang="zh-CN" sz="1600" dirty="0"/>
              <a:t>）等查询操作和增加（</a:t>
            </a:r>
            <a:r>
              <a:rPr lang="en-US" altLang="zh-CN" sz="1600" dirty="0"/>
              <a:t>INSERT</a:t>
            </a:r>
            <a:r>
              <a:rPr lang="zh-CN" altLang="zh-CN" sz="1600" dirty="0"/>
              <a:t>）、删除（</a:t>
            </a:r>
            <a:r>
              <a:rPr lang="en-US" altLang="zh-CN" sz="1600" dirty="0"/>
              <a:t>DELETE</a:t>
            </a:r>
            <a:r>
              <a:rPr lang="zh-CN" altLang="zh-CN" sz="1600" dirty="0"/>
              <a:t>）、修改（</a:t>
            </a:r>
            <a:r>
              <a:rPr lang="en-US" altLang="zh-CN" sz="1600" dirty="0"/>
              <a:t>UPDATE</a:t>
            </a:r>
            <a:r>
              <a:rPr lang="zh-CN" altLang="zh-CN" sz="1600" dirty="0"/>
              <a:t>）操作两部分。</a:t>
            </a:r>
            <a:endParaRPr lang="en-US" altLang="zh-CN" sz="1600" dirty="0"/>
          </a:p>
          <a:p>
            <a:pPr indent="432000">
              <a:buFont typeface="Wingdings" panose="05000000000000000000" pitchFamily="2" charset="2"/>
              <a:buChar char="Ø"/>
            </a:pPr>
            <a:r>
              <a:rPr lang="zh-CN" altLang="zh-CN" sz="2400" dirty="0" smtClean="0"/>
              <a:t>关系完整性约束</a:t>
            </a:r>
            <a:endParaRPr lang="en-US" altLang="zh-CN" sz="2400" dirty="0" smtClean="0"/>
          </a:p>
          <a:p>
            <a:pPr indent="457200">
              <a:buNone/>
            </a:pPr>
            <a:r>
              <a:rPr lang="zh-CN" altLang="zh-CN" sz="1600" dirty="0"/>
              <a:t>关系模型要求关系必须是规范化的，即要求关系模式必须满足一定的规范</a:t>
            </a:r>
            <a:r>
              <a:rPr lang="zh-CN" altLang="zh-CN" sz="1600" dirty="0" smtClean="0"/>
              <a:t>条件</a:t>
            </a:r>
            <a:r>
              <a:rPr lang="zh-CN" altLang="en-US" sz="1600" dirty="0" smtClean="0"/>
              <a:t>。</a:t>
            </a:r>
            <a:endParaRPr lang="zh-CN" altLang="zh-CN" sz="1600" dirty="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7" name="标题 1"/>
          <p:cNvSpPr>
            <a:spLocks noGrp="1"/>
          </p:cNvSpPr>
          <p:nvPr>
            <p:ph type="title"/>
          </p:nvPr>
        </p:nvSpPr>
        <p:spPr/>
        <p:txBody>
          <a:bodyPr/>
          <a:lstStyle/>
          <a:p>
            <a:pPr>
              <a:lnSpc>
                <a:spcPct val="150000"/>
              </a:lnSpc>
            </a:pPr>
            <a:r>
              <a:rPr lang="en-US" altLang="zh-CN" dirty="0" smtClean="0"/>
              <a:t>2.1</a:t>
            </a:r>
            <a:r>
              <a:rPr lang="zh-CN" altLang="en-US" dirty="0" smtClean="0"/>
              <a:t>关系数据库概述</a:t>
            </a:r>
            <a:endParaRPr lang="en-US" altLang="zh-CN" dirty="0"/>
          </a:p>
        </p:txBody>
      </p:sp>
    </p:spTree>
    <p:extLst>
      <p:ext uri="{BB962C8B-B14F-4D97-AF65-F5344CB8AC3E}">
        <p14:creationId xmlns:p14="http://schemas.microsoft.com/office/powerpoint/2010/main" val="41270443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124744"/>
            <a:ext cx="8229600" cy="4933950"/>
          </a:xfrm>
        </p:spPr>
        <p:txBody>
          <a:bodyPr/>
          <a:lstStyle/>
          <a:p>
            <a:r>
              <a:rPr lang="zh-CN" altLang="zh-CN" sz="2000" dirty="0"/>
              <a:t>一个关系模式不满足</a:t>
            </a:r>
            <a:r>
              <a:rPr lang="en-US" altLang="zh-CN" sz="2000" dirty="0"/>
              <a:t>2NF</a:t>
            </a:r>
            <a:r>
              <a:rPr lang="zh-CN" altLang="zh-CN" sz="2000" dirty="0"/>
              <a:t>，就会产生以下几个问题：</a:t>
            </a:r>
          </a:p>
          <a:p>
            <a:pPr marL="0" indent="0">
              <a:buNone/>
            </a:pPr>
            <a:r>
              <a:rPr lang="en-US" altLang="zh-CN" sz="2000" dirty="0"/>
              <a:t>1.</a:t>
            </a:r>
            <a:r>
              <a:rPr lang="zh-CN" altLang="zh-CN" sz="2000" dirty="0"/>
              <a:t>插入异常。若要插入一个学生学号，所属系及住处，但该生还未选课，则该元组就无法被插入到</a:t>
            </a:r>
            <a:r>
              <a:rPr lang="en-US" altLang="zh-CN" sz="2000" dirty="0"/>
              <a:t>S-L-C</a:t>
            </a:r>
            <a:r>
              <a:rPr lang="zh-CN" altLang="zh-CN" sz="2000" dirty="0"/>
              <a:t>模式中，因为插入元组时必须给定码值，而该元组无课程号</a:t>
            </a:r>
            <a:r>
              <a:rPr lang="en-US" altLang="zh-CN" sz="2000" dirty="0" err="1"/>
              <a:t>cno</a:t>
            </a:r>
            <a:r>
              <a:rPr lang="zh-CN" altLang="zh-CN" sz="2000" dirty="0"/>
              <a:t>的值，因此，该生的固有信息无法插入。</a:t>
            </a:r>
          </a:p>
          <a:p>
            <a:pPr marL="0" indent="0">
              <a:buNone/>
            </a:pPr>
            <a:r>
              <a:rPr lang="en-US" altLang="zh-CN" sz="2000" dirty="0"/>
              <a:t>2.</a:t>
            </a:r>
            <a:r>
              <a:rPr lang="zh-CN" altLang="zh-CN" sz="2000" dirty="0"/>
              <a:t>删除异常。假定某一个学生只选一门课，比如学号</a:t>
            </a:r>
            <a:r>
              <a:rPr lang="en-US" altLang="zh-CN" sz="2000" dirty="0"/>
              <a:t>S8</a:t>
            </a:r>
            <a:r>
              <a:rPr lang="zh-CN" altLang="zh-CN" sz="2000" dirty="0"/>
              <a:t>的学生就选了一门课</a:t>
            </a:r>
            <a:r>
              <a:rPr lang="en-US" altLang="zh-CN" sz="2000" dirty="0"/>
              <a:t>C2</a:t>
            </a:r>
            <a:r>
              <a:rPr lang="zh-CN" altLang="zh-CN" sz="2000" dirty="0"/>
              <a:t>，现在</a:t>
            </a:r>
            <a:r>
              <a:rPr lang="en-US" altLang="zh-CN" sz="2000" dirty="0"/>
              <a:t>C2</a:t>
            </a:r>
            <a:r>
              <a:rPr lang="zh-CN" altLang="zh-CN" sz="2000" dirty="0"/>
              <a:t>这门课他也不选了，那么</a:t>
            </a:r>
            <a:r>
              <a:rPr lang="en-US" altLang="zh-CN" sz="2000" dirty="0"/>
              <a:t>C2</a:t>
            </a:r>
            <a:r>
              <a:rPr lang="zh-CN" altLang="zh-CN" sz="2000" dirty="0"/>
              <a:t>这个数据就要删除，但是</a:t>
            </a:r>
            <a:r>
              <a:rPr lang="en-US" altLang="zh-CN" sz="2000" dirty="0"/>
              <a:t>C3</a:t>
            </a:r>
            <a:r>
              <a:rPr lang="zh-CN" altLang="zh-CN" sz="2000" dirty="0"/>
              <a:t>是主属性，删除了</a:t>
            </a:r>
            <a:r>
              <a:rPr lang="en-US" altLang="zh-CN" sz="2000" dirty="0"/>
              <a:t>C3</a:t>
            </a:r>
            <a:r>
              <a:rPr lang="zh-CN" altLang="zh-CN" sz="2000" dirty="0"/>
              <a:t>整个元组就必须跟着删除，使得</a:t>
            </a:r>
            <a:r>
              <a:rPr lang="en-US" altLang="zh-CN" sz="2000" dirty="0"/>
              <a:t>S8</a:t>
            </a:r>
            <a:r>
              <a:rPr lang="zh-CN" altLang="zh-CN" sz="2000" dirty="0"/>
              <a:t>的其他信息也要被删除，从而造成删除异常，即不应该删除的信息也被删除了。</a:t>
            </a:r>
          </a:p>
          <a:p>
            <a:pPr marL="0" indent="0">
              <a:buNone/>
            </a:pPr>
            <a:r>
              <a:rPr lang="en-US" altLang="zh-CN" sz="2000" dirty="0"/>
              <a:t>3.</a:t>
            </a:r>
            <a:r>
              <a:rPr lang="zh-CN" altLang="zh-CN" sz="2000" dirty="0"/>
              <a:t>修改复杂。比如某个学生从数学系转到计算机科学系，这本来只需要修改此学生元组中的</a:t>
            </a:r>
            <a:r>
              <a:rPr lang="en-US" altLang="zh-CN" sz="2000" dirty="0" err="1"/>
              <a:t>sdept</a:t>
            </a:r>
            <a:r>
              <a:rPr lang="zh-CN" altLang="zh-CN" sz="2000" dirty="0"/>
              <a:t>分量，但因为关系模式</a:t>
            </a:r>
            <a:r>
              <a:rPr lang="en-US" altLang="zh-CN" sz="2000" dirty="0"/>
              <a:t>S-L-C</a:t>
            </a:r>
            <a:r>
              <a:rPr lang="zh-CN" altLang="zh-CN" sz="2000" dirty="0"/>
              <a:t>中还含有系的住处</a:t>
            </a:r>
            <a:r>
              <a:rPr lang="en-US" altLang="zh-CN" sz="2000" dirty="0" err="1"/>
              <a:t>sloc</a:t>
            </a:r>
            <a:r>
              <a:rPr lang="zh-CN" altLang="zh-CN" sz="2000" dirty="0"/>
              <a:t>属性，学生转系将同时改变住处。</a:t>
            </a:r>
          </a:p>
          <a:p>
            <a:pPr marL="0" indent="0">
              <a:buNone/>
            </a:pPr>
            <a:r>
              <a:rPr lang="en-US" altLang="zh-CN" sz="2000" dirty="0"/>
              <a:t>4.</a:t>
            </a:r>
            <a:r>
              <a:rPr lang="zh-CN" altLang="zh-CN" sz="2000" dirty="0"/>
              <a:t>数据冗余。如果某一个学生选修了</a:t>
            </a:r>
            <a:r>
              <a:rPr lang="en-US" altLang="zh-CN" sz="2000" dirty="0"/>
              <a:t>n</a:t>
            </a:r>
            <a:r>
              <a:rPr lang="zh-CN" altLang="zh-CN" sz="2000" dirty="0"/>
              <a:t>门课，则</a:t>
            </a:r>
            <a:r>
              <a:rPr lang="en-US" altLang="zh-CN" sz="2000" dirty="0" err="1"/>
              <a:t>sdept</a:t>
            </a:r>
            <a:r>
              <a:rPr lang="zh-CN" altLang="zh-CN" sz="2000" dirty="0"/>
              <a:t>，</a:t>
            </a:r>
            <a:r>
              <a:rPr lang="en-US" altLang="zh-CN" sz="2000" dirty="0" err="1"/>
              <a:t>sloc</a:t>
            </a:r>
            <a:r>
              <a:rPr lang="zh-CN" altLang="zh-CN" sz="2000" dirty="0"/>
              <a:t>重复存储了</a:t>
            </a:r>
            <a:r>
              <a:rPr lang="en-US" altLang="zh-CN" sz="2000" dirty="0"/>
              <a:t>n</a:t>
            </a:r>
            <a:r>
              <a:rPr lang="zh-CN" altLang="zh-CN" sz="2000" dirty="0"/>
              <a:t>次，造成了冗余。</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5391128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400" dirty="0">
                    <a:solidFill>
                      <a:srgbClr val="FF0000"/>
                    </a:solidFill>
                  </a:rPr>
                  <a:t>定义</a:t>
                </a:r>
                <a:r>
                  <a:rPr lang="en-US" altLang="zh-CN" sz="2400" dirty="0">
                    <a:solidFill>
                      <a:srgbClr val="FF0000"/>
                    </a:solidFill>
                  </a:rPr>
                  <a:t>2.8  </a:t>
                </a:r>
                <a:r>
                  <a:rPr lang="zh-CN" altLang="zh-CN" sz="2400" dirty="0"/>
                  <a:t>关系模式</a:t>
                </a:r>
                <a:r>
                  <a:rPr lang="en-US" altLang="zh-CN" sz="2400" dirty="0"/>
                  <a:t>R&lt;U</a:t>
                </a:r>
                <a:r>
                  <a:rPr lang="zh-CN" altLang="zh-CN" sz="2400" dirty="0"/>
                  <a:t>，</a:t>
                </a:r>
                <a:r>
                  <a:rPr lang="en-US" altLang="zh-CN" sz="2400" dirty="0"/>
                  <a:t>F&gt;</a:t>
                </a:r>
                <a:r>
                  <a:rPr lang="zh-CN" altLang="zh-CN" sz="2400" dirty="0"/>
                  <a:t>中若不存在这样的码</a:t>
                </a:r>
                <a:r>
                  <a:rPr lang="en-US" altLang="zh-CN" sz="2400" dirty="0"/>
                  <a:t>X</a:t>
                </a:r>
                <a:r>
                  <a:rPr lang="zh-CN" altLang="zh-CN" sz="2400" dirty="0"/>
                  <a:t>，属性组</a:t>
                </a:r>
                <a:r>
                  <a:rPr lang="en-US" altLang="zh-CN" sz="2400" dirty="0"/>
                  <a:t>Y</a:t>
                </a:r>
                <a:r>
                  <a:rPr lang="zh-CN" altLang="zh-CN" sz="2400" dirty="0"/>
                  <a:t>及非主属性</a:t>
                </a:r>
                <a:r>
                  <a:rPr lang="en-US" altLang="zh-CN" sz="2400" dirty="0"/>
                  <a:t>Z</a:t>
                </a:r>
                <a:r>
                  <a:rPr lang="zh-CN" altLang="zh-CN" sz="2400" dirty="0"/>
                  <a:t>（</a:t>
                </a:r>
                <a:r>
                  <a:rPr lang="en-US" altLang="zh-CN" sz="2400" dirty="0"/>
                  <a:t>Z</a:t>
                </a:r>
                <a:r>
                  <a:rPr lang="zh-CN" altLang="zh-CN" sz="2400" dirty="0"/>
                  <a:t>不包含于</a:t>
                </a:r>
                <a:r>
                  <a:rPr lang="en-US" altLang="zh-CN" sz="2400" dirty="0"/>
                  <a:t>Y</a:t>
                </a:r>
                <a:r>
                  <a:rPr lang="zh-CN" altLang="zh-CN" sz="2400" dirty="0"/>
                  <a:t>）使得</a:t>
                </a:r>
                <a14:m>
                  <m:oMath xmlns:m="http://schemas.openxmlformats.org/officeDocument/2006/math">
                    <m:r>
                      <m:rPr>
                        <m:sty m:val="p"/>
                      </m:rPr>
                      <a:rPr lang="en-US" altLang="zh-CN" sz="2400"/>
                      <m:t>X</m:t>
                    </m:r>
                    <m:r>
                      <a:rPr lang="en-US" altLang="zh-CN" sz="2400"/>
                      <m:t>→</m:t>
                    </m:r>
                    <m:r>
                      <m:rPr>
                        <m:sty m:val="p"/>
                      </m:rPr>
                      <a:rPr lang="en-US" altLang="zh-CN" sz="2400"/>
                      <m:t>Y</m:t>
                    </m:r>
                  </m:oMath>
                </a14:m>
                <a:r>
                  <a:rPr lang="zh-CN" altLang="zh-CN" sz="2400" dirty="0"/>
                  <a:t>，</a:t>
                </a:r>
                <a14:m>
                  <m:oMath xmlns:m="http://schemas.openxmlformats.org/officeDocument/2006/math">
                    <m:d>
                      <m:dPr>
                        <m:ctrlPr>
                          <a:rPr lang="zh-CN" altLang="zh-CN" sz="2400" i="1"/>
                        </m:ctrlPr>
                      </m:dPr>
                      <m:e>
                        <m:r>
                          <m:rPr>
                            <m:sty m:val="p"/>
                          </m:rPr>
                          <a:rPr lang="en-US" altLang="zh-CN" sz="2400"/>
                          <m:t>Y</m:t>
                        </m:r>
                        <m:r>
                          <a:rPr lang="en-US" altLang="zh-CN" sz="2400"/>
                          <m:t>↛</m:t>
                        </m:r>
                        <m:r>
                          <m:rPr>
                            <m:sty m:val="p"/>
                          </m:rPr>
                          <a:rPr lang="en-US" altLang="zh-CN" sz="2400"/>
                          <m:t>X</m:t>
                        </m:r>
                      </m:e>
                    </m:d>
                    <m:r>
                      <a:rPr lang="en-US" altLang="zh-CN" sz="2400"/>
                      <m:t>  </m:t>
                    </m:r>
                    <m:r>
                      <m:rPr>
                        <m:sty m:val="p"/>
                      </m:rPr>
                      <a:rPr lang="en-US" altLang="zh-CN" sz="2400"/>
                      <m:t>Y</m:t>
                    </m:r>
                    <m:r>
                      <a:rPr lang="en-US" altLang="zh-CN" sz="2400"/>
                      <m:t>→</m:t>
                    </m:r>
                    <m:r>
                      <m:rPr>
                        <m:sty m:val="p"/>
                      </m:rPr>
                      <a:rPr lang="en-US" altLang="zh-CN" sz="2400"/>
                      <m:t>Z</m:t>
                    </m:r>
                  </m:oMath>
                </a14:m>
                <a:r>
                  <a:rPr lang="zh-CN" altLang="zh-CN" sz="2400" dirty="0"/>
                  <a:t>成立，则称</a:t>
                </a:r>
                <a:r>
                  <a:rPr lang="en-US" altLang="zh-CN" sz="2400" dirty="0"/>
                  <a:t>R&lt;U,F&gt;</a:t>
                </a:r>
                <a14:m>
                  <m:oMath xmlns:m="http://schemas.openxmlformats.org/officeDocument/2006/math">
                    <m:r>
                      <a:rPr lang="en-US" altLang="zh-CN" sz="2400"/>
                      <m:t>∈3</m:t>
                    </m:r>
                    <m:r>
                      <m:rPr>
                        <m:sty m:val="p"/>
                      </m:rPr>
                      <a:rPr lang="en-US" altLang="zh-CN" sz="2400"/>
                      <m:t>NF</m:t>
                    </m:r>
                  </m:oMath>
                </a14:m>
                <a:r>
                  <a:rPr lang="zh-CN" altLang="zh-CN" sz="2400" dirty="0"/>
                  <a:t>。</a:t>
                </a:r>
              </a:p>
              <a:p>
                <a:pPr marL="0" indent="0">
                  <a:buNone/>
                </a:pPr>
                <a:r>
                  <a:rPr lang="en-US" altLang="zh-CN" sz="2000" dirty="0" smtClean="0"/>
                  <a:t>    </a:t>
                </a:r>
                <a:r>
                  <a:rPr lang="zh-CN" altLang="zh-CN" sz="2000" dirty="0" smtClean="0"/>
                  <a:t>由</a:t>
                </a:r>
                <a:r>
                  <a:rPr lang="zh-CN" altLang="zh-CN" sz="2000" dirty="0"/>
                  <a:t>定义</a:t>
                </a:r>
                <a:r>
                  <a:rPr lang="en-US" altLang="zh-CN" sz="2000" dirty="0"/>
                  <a:t>2.8</a:t>
                </a:r>
                <a:r>
                  <a:rPr lang="zh-CN" altLang="zh-CN" sz="2000" dirty="0"/>
                  <a:t>可以证明，若</a:t>
                </a:r>
                <a14:m>
                  <m:oMath xmlns:m="http://schemas.openxmlformats.org/officeDocument/2006/math">
                    <m:r>
                      <m:rPr>
                        <m:sty m:val="p"/>
                      </m:rPr>
                      <a:rPr lang="en-US" altLang="zh-CN" sz="2000"/>
                      <m:t>R</m:t>
                    </m:r>
                    <m:r>
                      <a:rPr lang="en-US" altLang="zh-CN" sz="2000"/>
                      <m:t>∈3</m:t>
                    </m:r>
                    <m:r>
                      <m:rPr>
                        <m:sty m:val="p"/>
                      </m:rPr>
                      <a:rPr lang="en-US" altLang="zh-CN" sz="2000"/>
                      <m:t>NF</m:t>
                    </m:r>
                  </m:oMath>
                </a14:m>
                <a:r>
                  <a:rPr lang="zh-CN" altLang="zh-CN" sz="2000" dirty="0"/>
                  <a:t>，则每一个非主属性既不部分依赖于码也不传递依赖于码。在图</a:t>
                </a:r>
                <a:r>
                  <a:rPr lang="en-US" altLang="zh-CN" sz="2000" dirty="0"/>
                  <a:t>2.2</a:t>
                </a:r>
                <a:r>
                  <a:rPr lang="zh-CN" altLang="zh-CN" sz="2000" dirty="0"/>
                  <a:t>中关系模式</a:t>
                </a:r>
                <a:r>
                  <a:rPr lang="en-US" altLang="zh-CN" sz="2000" dirty="0"/>
                  <a:t>SC</a:t>
                </a:r>
                <a:r>
                  <a:rPr lang="zh-CN" altLang="zh-CN" sz="2000" dirty="0"/>
                  <a:t>没有传递依赖，而图</a:t>
                </a:r>
                <a:r>
                  <a:rPr lang="en-US" altLang="zh-CN" sz="2000" dirty="0"/>
                  <a:t>2.3</a:t>
                </a:r>
                <a:r>
                  <a:rPr lang="zh-CN" altLang="zh-CN" sz="2000" dirty="0"/>
                  <a:t>中关系模式</a:t>
                </a:r>
                <a:r>
                  <a:rPr lang="en-US" altLang="zh-CN" sz="2000" dirty="0"/>
                  <a:t>S-L</a:t>
                </a:r>
                <a:r>
                  <a:rPr lang="zh-CN" altLang="zh-CN" sz="2000" dirty="0"/>
                  <a:t>存在非主属性对码传递依赖。在</a:t>
                </a:r>
                <a:r>
                  <a:rPr lang="en-US" altLang="zh-CN" sz="2000" dirty="0"/>
                  <a:t>S-L</a:t>
                </a:r>
                <a:r>
                  <a:rPr lang="zh-CN" altLang="zh-CN" sz="2000" dirty="0"/>
                  <a:t>中，由</a:t>
                </a:r>
                <a14:m>
                  <m:oMath xmlns:m="http://schemas.openxmlformats.org/officeDocument/2006/math">
                    <m:r>
                      <m:rPr>
                        <m:sty m:val="p"/>
                      </m:rPr>
                      <a:rPr lang="en-US" altLang="zh-CN" sz="2000"/>
                      <m:t>sno</m:t>
                    </m:r>
                    <m:r>
                      <a:rPr lang="en-US" altLang="zh-CN" sz="2000"/>
                      <m:t>→</m:t>
                    </m:r>
                    <m:r>
                      <m:rPr>
                        <m:sty m:val="p"/>
                      </m:rPr>
                      <a:rPr lang="en-US" altLang="zh-CN" sz="2000"/>
                      <m:t>sdept</m:t>
                    </m:r>
                  </m:oMath>
                </a14:m>
                <a:r>
                  <a:rPr lang="zh-CN" altLang="zh-CN" sz="2000" dirty="0"/>
                  <a:t>，</a:t>
                </a:r>
                <a14:m>
                  <m:oMath xmlns:m="http://schemas.openxmlformats.org/officeDocument/2006/math">
                    <m:d>
                      <m:dPr>
                        <m:ctrlPr>
                          <a:rPr lang="zh-CN" altLang="zh-CN" sz="2000" i="1"/>
                        </m:ctrlPr>
                      </m:dPr>
                      <m:e>
                        <m:r>
                          <m:rPr>
                            <m:sty m:val="p"/>
                          </m:rPr>
                          <a:rPr lang="en-US" altLang="zh-CN" sz="2000"/>
                          <m:t>sdept</m:t>
                        </m:r>
                        <m:r>
                          <a:rPr lang="en-US" altLang="zh-CN" sz="2000"/>
                          <m:t>↛</m:t>
                        </m:r>
                        <m:r>
                          <m:rPr>
                            <m:sty m:val="p"/>
                          </m:rPr>
                          <a:rPr lang="en-US" altLang="zh-CN" sz="2000"/>
                          <m:t>sno</m:t>
                        </m:r>
                      </m:e>
                    </m:d>
                  </m:oMath>
                </a14:m>
                <a:r>
                  <a:rPr lang="zh-CN" altLang="zh-CN" sz="2000" dirty="0"/>
                  <a:t>，</a:t>
                </a:r>
                <a14:m>
                  <m:oMath xmlns:m="http://schemas.openxmlformats.org/officeDocument/2006/math">
                    <m:r>
                      <m:rPr>
                        <m:sty m:val="p"/>
                      </m:rPr>
                      <a:rPr lang="en-US" altLang="zh-CN" sz="2000"/>
                      <m:t>sdept</m:t>
                    </m:r>
                    <m:r>
                      <a:rPr lang="en-US" altLang="zh-CN" sz="2000"/>
                      <m:t>→</m:t>
                    </m:r>
                    <m:r>
                      <m:rPr>
                        <m:sty m:val="p"/>
                      </m:rPr>
                      <a:rPr lang="en-US" altLang="zh-CN" sz="2000"/>
                      <m:t>sloc</m:t>
                    </m:r>
                  </m:oMath>
                </a14:m>
                <a:r>
                  <a:rPr lang="zh-CN" altLang="zh-CN" sz="2000" dirty="0"/>
                  <a:t>，可得</a:t>
                </a:r>
                <a:r>
                  <a:rPr lang="en-US" altLang="zh-CN" sz="2000" dirty="0" err="1"/>
                  <a:t>sloc</a:t>
                </a:r>
                <a:r>
                  <a:rPr lang="zh-CN" altLang="zh-CN" sz="2000" dirty="0"/>
                  <a:t>对</a:t>
                </a:r>
                <a:r>
                  <a:rPr lang="en-US" altLang="zh-CN" sz="2000" dirty="0" err="1"/>
                  <a:t>sno</a:t>
                </a:r>
                <a:r>
                  <a:rPr lang="zh-CN" altLang="zh-CN" sz="2000" dirty="0"/>
                  <a:t>传递函数依赖。因此</a:t>
                </a:r>
                <a14:m>
                  <m:oMath xmlns:m="http://schemas.openxmlformats.org/officeDocument/2006/math">
                    <m:r>
                      <m:rPr>
                        <m:sty m:val="p"/>
                      </m:rPr>
                      <a:rPr lang="en-US" altLang="zh-CN" sz="2000"/>
                      <m:t>SC</m:t>
                    </m:r>
                    <m:r>
                      <a:rPr lang="en-US" altLang="zh-CN" sz="2000"/>
                      <m:t>∈3</m:t>
                    </m:r>
                    <m:r>
                      <m:rPr>
                        <m:sty m:val="p"/>
                      </m:rPr>
                      <a:rPr lang="en-US" altLang="zh-CN" sz="2000"/>
                      <m:t>NF</m:t>
                    </m:r>
                  </m:oMath>
                </a14:m>
                <a:r>
                  <a:rPr lang="zh-CN" altLang="zh-CN" sz="2000" dirty="0"/>
                  <a:t>，而</a:t>
                </a:r>
                <a14:m>
                  <m:oMath xmlns:m="http://schemas.openxmlformats.org/officeDocument/2006/math">
                    <m:r>
                      <m:rPr>
                        <m:sty m:val="p"/>
                      </m:rPr>
                      <a:rPr lang="en-US" altLang="zh-CN" sz="2000"/>
                      <m:t>S</m:t>
                    </m:r>
                    <m:r>
                      <a:rPr lang="en-US" altLang="zh-CN" sz="2000" i="1"/>
                      <m:t>−</m:t>
                    </m:r>
                    <m:r>
                      <m:rPr>
                        <m:sty m:val="p"/>
                      </m:rPr>
                      <a:rPr lang="en-US" altLang="zh-CN" sz="2000"/>
                      <m:t>L</m:t>
                    </m:r>
                  </m:oMath>
                </a14:m>
                <a:r>
                  <a:rPr lang="zh-CN" altLang="zh-CN" sz="2000" dirty="0"/>
                  <a:t>不属于</a:t>
                </a:r>
                <a:r>
                  <a:rPr lang="en-US" altLang="zh-CN" sz="2000" dirty="0"/>
                  <a:t>3NF</a:t>
                </a:r>
                <a:r>
                  <a:rPr lang="zh-CN" altLang="zh-CN" sz="2000" dirty="0"/>
                  <a:t>。</a:t>
                </a:r>
              </a:p>
              <a:p>
                <a:pPr marL="0" indent="0">
                  <a:buNone/>
                </a:pPr>
                <a:r>
                  <a:rPr lang="en-US" altLang="zh-CN" sz="2000" dirty="0" smtClean="0"/>
                  <a:t>     BCNF</a:t>
                </a:r>
                <a:r>
                  <a:rPr lang="zh-CN" altLang="zh-CN" sz="2000" dirty="0"/>
                  <a:t>（</a:t>
                </a:r>
                <a:r>
                  <a:rPr lang="en-US" altLang="zh-CN" sz="2000" dirty="0"/>
                  <a:t>Boyce </a:t>
                </a:r>
                <a:r>
                  <a:rPr lang="en-US" altLang="zh-CN" sz="2000" dirty="0" err="1"/>
                  <a:t>Codd</a:t>
                </a:r>
                <a:r>
                  <a:rPr lang="en-US" altLang="zh-CN" sz="2000" dirty="0"/>
                  <a:t> Normal Form</a:t>
                </a:r>
                <a:r>
                  <a:rPr lang="zh-CN" altLang="zh-CN" sz="2000" dirty="0"/>
                  <a:t>）是由</a:t>
                </a:r>
                <a:r>
                  <a:rPr lang="en-US" altLang="zh-CN" sz="2000" dirty="0"/>
                  <a:t>Boyce</a:t>
                </a:r>
                <a:r>
                  <a:rPr lang="zh-CN" altLang="zh-CN" sz="2000" dirty="0"/>
                  <a:t>和</a:t>
                </a:r>
                <a:r>
                  <a:rPr lang="en-US" altLang="zh-CN" sz="2000" dirty="0" err="1"/>
                  <a:t>Codd</a:t>
                </a:r>
                <a:r>
                  <a:rPr lang="zh-CN" altLang="zh-CN" sz="2000" dirty="0"/>
                  <a:t>提出的，比较上述的</a:t>
                </a:r>
                <a:r>
                  <a:rPr lang="en-US" altLang="zh-CN" sz="2000" dirty="0"/>
                  <a:t>3NF</a:t>
                </a:r>
                <a:r>
                  <a:rPr lang="zh-CN" altLang="zh-CN" sz="2000" dirty="0"/>
                  <a:t>又进一步，通常认为</a:t>
                </a:r>
                <a:r>
                  <a:rPr lang="en-US" altLang="zh-CN" sz="2000" dirty="0"/>
                  <a:t>BCNF</a:t>
                </a:r>
                <a:r>
                  <a:rPr lang="zh-CN" altLang="zh-CN" sz="2000" dirty="0"/>
                  <a:t>是修正的第三范式，有时也被称为扩充的第三范式。</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671505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400" dirty="0" smtClean="0">
                    <a:solidFill>
                      <a:srgbClr val="FF0000"/>
                    </a:solidFill>
                  </a:rPr>
                  <a:t>定义</a:t>
                </a:r>
                <a:r>
                  <a:rPr lang="en-US" altLang="zh-CN" sz="2400" dirty="0">
                    <a:solidFill>
                      <a:srgbClr val="FF0000"/>
                    </a:solidFill>
                  </a:rPr>
                  <a:t>2.9 </a:t>
                </a:r>
                <a:r>
                  <a:rPr lang="zh-CN" altLang="zh-CN" sz="2400" dirty="0">
                    <a:solidFill>
                      <a:srgbClr val="000000"/>
                    </a:solidFill>
                  </a:rPr>
                  <a:t>关系模式</a:t>
                </a:r>
                <a:r>
                  <a:rPr lang="en-US" altLang="zh-CN" sz="2400" dirty="0">
                    <a:solidFill>
                      <a:srgbClr val="000000"/>
                    </a:solidFill>
                  </a:rPr>
                  <a:t>R&lt;U</a:t>
                </a:r>
                <a:r>
                  <a:rPr lang="zh-CN" altLang="zh-CN" sz="2400" dirty="0">
                    <a:solidFill>
                      <a:srgbClr val="000000"/>
                    </a:solidFill>
                  </a:rPr>
                  <a:t>，</a:t>
                </a:r>
                <a:r>
                  <a:rPr lang="en-US" altLang="zh-CN" sz="2400" dirty="0">
                    <a:solidFill>
                      <a:srgbClr val="000000"/>
                    </a:solidFill>
                  </a:rPr>
                  <a:t>F&gt;</a:t>
                </a:r>
                <a14:m>
                  <m:oMath xmlns:m="http://schemas.openxmlformats.org/officeDocument/2006/math">
                    <m:r>
                      <a:rPr lang="en-US" altLang="zh-CN" sz="2400">
                        <a:solidFill>
                          <a:srgbClr val="000000"/>
                        </a:solidFill>
                      </a:rPr>
                      <m:t>∈1</m:t>
                    </m:r>
                    <m:r>
                      <m:rPr>
                        <m:sty m:val="p"/>
                      </m:rPr>
                      <a:rPr lang="en-US" altLang="zh-CN" sz="2400">
                        <a:solidFill>
                          <a:srgbClr val="000000"/>
                        </a:solidFill>
                      </a:rPr>
                      <m:t>NF</m:t>
                    </m:r>
                  </m:oMath>
                </a14:m>
                <a:r>
                  <a:rPr lang="zh-CN" altLang="zh-CN" sz="2400" dirty="0">
                    <a:solidFill>
                      <a:srgbClr val="000000"/>
                    </a:solidFill>
                  </a:rPr>
                  <a:t>。若对于</a:t>
                </a:r>
                <a:r>
                  <a:rPr lang="en-US" altLang="zh-CN" sz="2400" dirty="0">
                    <a:solidFill>
                      <a:srgbClr val="000000"/>
                    </a:solidFill>
                  </a:rPr>
                  <a:t>R</a:t>
                </a:r>
                <a:r>
                  <a:rPr lang="zh-CN" altLang="zh-CN" sz="2400" dirty="0">
                    <a:solidFill>
                      <a:srgbClr val="000000"/>
                    </a:solidFill>
                  </a:rPr>
                  <a:t>的每个函数依赖</a:t>
                </a:r>
                <a14:m>
                  <m:oMath xmlns:m="http://schemas.openxmlformats.org/officeDocument/2006/math">
                    <m:r>
                      <m:rPr>
                        <m:sty m:val="p"/>
                      </m:rPr>
                      <a:rPr lang="en-US" altLang="zh-CN" sz="2400">
                        <a:solidFill>
                          <a:srgbClr val="000000"/>
                        </a:solidFill>
                      </a:rPr>
                      <m:t>X</m:t>
                    </m:r>
                    <m:r>
                      <a:rPr lang="en-US" altLang="zh-CN" sz="2400">
                        <a:solidFill>
                          <a:srgbClr val="000000"/>
                        </a:solidFill>
                      </a:rPr>
                      <m:t>→</m:t>
                    </m:r>
                    <m:r>
                      <m:rPr>
                        <m:sty m:val="p"/>
                      </m:rPr>
                      <a:rPr lang="en-US" altLang="zh-CN" sz="2400">
                        <a:solidFill>
                          <a:srgbClr val="000000"/>
                        </a:solidFill>
                      </a:rPr>
                      <m:t>Y</m:t>
                    </m:r>
                  </m:oMath>
                </a14:m>
                <a:r>
                  <a:rPr lang="zh-CN" altLang="zh-CN" sz="2400" dirty="0">
                    <a:solidFill>
                      <a:srgbClr val="000000"/>
                    </a:solidFill>
                  </a:rPr>
                  <a:t>且</a:t>
                </a:r>
                <a:r>
                  <a:rPr lang="en-US" altLang="zh-CN" sz="2400" dirty="0">
                    <a:solidFill>
                      <a:srgbClr val="000000"/>
                    </a:solidFill>
                  </a:rPr>
                  <a:t>Y</a:t>
                </a:r>
                <a:r>
                  <a:rPr lang="zh-CN" altLang="zh-CN" sz="2400" dirty="0">
                    <a:solidFill>
                      <a:srgbClr val="000000"/>
                    </a:solidFill>
                  </a:rPr>
                  <a:t>不包含于</a:t>
                </a:r>
                <a:r>
                  <a:rPr lang="en-US" altLang="zh-CN" sz="2400" dirty="0">
                    <a:solidFill>
                      <a:srgbClr val="000000"/>
                    </a:solidFill>
                  </a:rPr>
                  <a:t>X</a:t>
                </a:r>
                <a:r>
                  <a:rPr lang="zh-CN" altLang="zh-CN" sz="2400" dirty="0">
                    <a:solidFill>
                      <a:srgbClr val="000000"/>
                    </a:solidFill>
                  </a:rPr>
                  <a:t>时</a:t>
                </a:r>
                <a:r>
                  <a:rPr lang="en-US" altLang="zh-CN" sz="2400" dirty="0">
                    <a:solidFill>
                      <a:srgbClr val="000000"/>
                    </a:solidFill>
                  </a:rPr>
                  <a:t>X</a:t>
                </a:r>
                <a:r>
                  <a:rPr lang="zh-CN" altLang="zh-CN" sz="2400" dirty="0">
                    <a:solidFill>
                      <a:srgbClr val="000000"/>
                    </a:solidFill>
                  </a:rPr>
                  <a:t>必含有候选码，则</a:t>
                </a:r>
                <a:r>
                  <a:rPr lang="en-US" altLang="zh-CN" sz="2400" dirty="0">
                    <a:solidFill>
                      <a:srgbClr val="000000"/>
                    </a:solidFill>
                  </a:rPr>
                  <a:t>R&lt;U,F&gt;</a:t>
                </a:r>
                <a14:m>
                  <m:oMath xmlns:m="http://schemas.openxmlformats.org/officeDocument/2006/math">
                    <m:r>
                      <a:rPr lang="en-US" altLang="zh-CN" sz="2400">
                        <a:solidFill>
                          <a:srgbClr val="000000"/>
                        </a:solidFill>
                      </a:rPr>
                      <m:t>∈</m:t>
                    </m:r>
                    <m:r>
                      <m:rPr>
                        <m:sty m:val="p"/>
                      </m:rPr>
                      <a:rPr lang="en-US" altLang="zh-CN" sz="2400">
                        <a:solidFill>
                          <a:srgbClr val="000000"/>
                        </a:solidFill>
                      </a:rPr>
                      <m:t>BCNF</m:t>
                    </m:r>
                  </m:oMath>
                </a14:m>
                <a:r>
                  <a:rPr lang="zh-CN" altLang="zh-CN" sz="2400" dirty="0">
                    <a:solidFill>
                      <a:srgbClr val="000000"/>
                    </a:solidFill>
                  </a:rPr>
                  <a:t>。</a:t>
                </a:r>
              </a:p>
              <a:p>
                <a:r>
                  <a:rPr lang="zh-CN" altLang="zh-CN" sz="2400" dirty="0"/>
                  <a:t>由</a:t>
                </a:r>
                <a:r>
                  <a:rPr lang="en-US" altLang="zh-CN" sz="2400" dirty="0"/>
                  <a:t>BCNF</a:t>
                </a:r>
                <a:r>
                  <a:rPr lang="zh-CN" altLang="zh-CN" sz="2400" dirty="0"/>
                  <a:t>的定义可以得出结论，一个满足</a:t>
                </a:r>
                <a:r>
                  <a:rPr lang="en-US" altLang="zh-CN" sz="2400" dirty="0"/>
                  <a:t>BCNF</a:t>
                </a:r>
                <a:r>
                  <a:rPr lang="zh-CN" altLang="zh-CN" sz="2400" dirty="0"/>
                  <a:t>的关系模式有：</a:t>
                </a:r>
              </a:p>
              <a:p>
                <a:pPr lvl="0">
                  <a:buFont typeface="Wingdings" panose="05000000000000000000" pitchFamily="2" charset="2"/>
                  <a:buChar char="Ø"/>
                </a:pPr>
                <a:r>
                  <a:rPr lang="zh-CN" altLang="zh-CN" sz="2400" dirty="0"/>
                  <a:t>所有非主属性对每一个码都是完全函数依赖。</a:t>
                </a:r>
              </a:p>
              <a:p>
                <a:pPr>
                  <a:buFont typeface="Wingdings" panose="05000000000000000000" pitchFamily="2" charset="2"/>
                  <a:buChar char="Ø"/>
                </a:pPr>
                <a:r>
                  <a:rPr lang="zh-CN" altLang="zh-CN" sz="2400" dirty="0"/>
                  <a:t>所有的主属性对每一个不包含它的码，也是完全函数依赖。</a:t>
                </a:r>
              </a:p>
              <a:p>
                <a:pPr lvl="0">
                  <a:buFont typeface="Wingdings" panose="05000000000000000000" pitchFamily="2" charset="2"/>
                  <a:buChar char="Ø"/>
                </a:pPr>
                <a:r>
                  <a:rPr lang="zh-CN" altLang="zh-CN" sz="2400" dirty="0"/>
                  <a:t>没有任何属性完全函数依赖于非码的任何一组属性。</a:t>
                </a:r>
              </a:p>
              <a:p>
                <a:pPr lvl="0">
                  <a:buFont typeface="Wingdings" panose="05000000000000000000" pitchFamily="2" charset="2"/>
                  <a:buChar char="Ø"/>
                </a:pPr>
                <a:r>
                  <a:rPr lang="zh-CN" altLang="zh-CN" sz="2400" dirty="0"/>
                  <a:t>若</a:t>
                </a:r>
                <a14:m>
                  <m:oMath xmlns:m="http://schemas.openxmlformats.org/officeDocument/2006/math">
                    <m:r>
                      <m:rPr>
                        <m:sty m:val="p"/>
                      </m:rPr>
                      <a:rPr lang="en-US" altLang="zh-CN" sz="2400"/>
                      <m:t>R</m:t>
                    </m:r>
                    <m:r>
                      <a:rPr lang="en-US" altLang="zh-CN" sz="2400"/>
                      <m:t>∈3</m:t>
                    </m:r>
                    <m:r>
                      <m:rPr>
                        <m:sty m:val="p"/>
                      </m:rPr>
                      <a:rPr lang="en-US" altLang="zh-CN" sz="2400"/>
                      <m:t>NF</m:t>
                    </m:r>
                  </m:oMath>
                </a14:m>
                <a:r>
                  <a:rPr lang="zh-CN" altLang="zh-CN" sz="2400" dirty="0"/>
                  <a:t>，则</a:t>
                </a:r>
                <a:r>
                  <a:rPr lang="en-US" altLang="zh-CN" sz="2400" dirty="0"/>
                  <a:t>R</a:t>
                </a:r>
                <a:r>
                  <a:rPr lang="zh-CN" altLang="zh-CN" sz="2400" dirty="0"/>
                  <a:t>未必属于</a:t>
                </a:r>
                <a:r>
                  <a:rPr lang="en-US" altLang="zh-CN" sz="2400" dirty="0"/>
                  <a:t>BCNF</a:t>
                </a:r>
                <a:r>
                  <a:rPr lang="zh-CN" altLang="zh-CN" sz="2400" dirty="0"/>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360" r="-429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5431714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400" dirty="0"/>
                  <a:t>例</a:t>
                </a:r>
                <a:r>
                  <a:rPr lang="en-US" altLang="zh-CN" sz="2400" dirty="0"/>
                  <a:t>  </a:t>
                </a:r>
                <a:r>
                  <a:rPr lang="zh-CN" altLang="zh-CN" sz="2400" dirty="0"/>
                  <a:t>关系模式</a:t>
                </a:r>
                <a:r>
                  <a:rPr lang="en-US" altLang="zh-CN" sz="2400" dirty="0"/>
                  <a:t>SJP</a:t>
                </a:r>
                <a:r>
                  <a:rPr lang="zh-CN" altLang="zh-CN" sz="2400" dirty="0"/>
                  <a:t>（</a:t>
                </a:r>
                <a:r>
                  <a:rPr lang="en-US" altLang="zh-CN" sz="2400" dirty="0"/>
                  <a:t>S</a:t>
                </a:r>
                <a:r>
                  <a:rPr lang="zh-CN" altLang="zh-CN" sz="2400" dirty="0"/>
                  <a:t>，</a:t>
                </a:r>
                <a:r>
                  <a:rPr lang="en-US" altLang="zh-CN" sz="2400" dirty="0"/>
                  <a:t>J</a:t>
                </a:r>
                <a:r>
                  <a:rPr lang="zh-CN" altLang="zh-CN" sz="2400" dirty="0"/>
                  <a:t>，</a:t>
                </a:r>
                <a:r>
                  <a:rPr lang="en-US" altLang="zh-CN" sz="2400" dirty="0"/>
                  <a:t>P</a:t>
                </a:r>
                <a:r>
                  <a:rPr lang="zh-CN" altLang="zh-CN" sz="2400" dirty="0"/>
                  <a:t>）中，</a:t>
                </a:r>
                <a:r>
                  <a:rPr lang="en-US" altLang="zh-CN" sz="2400" dirty="0"/>
                  <a:t>S</a:t>
                </a:r>
                <a:r>
                  <a:rPr lang="zh-CN" altLang="zh-CN" sz="2400" dirty="0"/>
                  <a:t>是学生，</a:t>
                </a:r>
                <a:r>
                  <a:rPr lang="en-US" altLang="zh-CN" sz="2400" dirty="0"/>
                  <a:t>J</a:t>
                </a:r>
                <a:r>
                  <a:rPr lang="zh-CN" altLang="zh-CN" sz="2400" dirty="0"/>
                  <a:t>表示课程，</a:t>
                </a:r>
                <a:r>
                  <a:rPr lang="en-US" altLang="zh-CN" sz="2400" dirty="0"/>
                  <a:t>P</a:t>
                </a:r>
                <a:r>
                  <a:rPr lang="zh-CN" altLang="zh-CN" sz="2400" dirty="0"/>
                  <a:t>表示名次。每一个学生选修每门课程的成绩有一定的名次，每门课程中每一个名次只有一个学生。因此可以得到如下的函数依赖：</a:t>
                </a:r>
              </a:p>
              <a:p>
                <a:pPr marL="0" indent="0">
                  <a:buNone/>
                </a:pPr>
                <a:r>
                  <a:rPr lang="en-US" altLang="zh-CN" sz="2400" dirty="0"/>
                  <a:t>                 </a:t>
                </a:r>
                <a:r>
                  <a:rPr lang="en-US" altLang="zh-CN" sz="2400" dirty="0" smtClean="0"/>
                  <a:t>        </a:t>
                </a:r>
                <a14:m>
                  <m:oMath xmlns:m="http://schemas.openxmlformats.org/officeDocument/2006/math">
                    <m:d>
                      <m:dPr>
                        <m:ctrlPr>
                          <a:rPr lang="zh-CN" altLang="zh-CN" sz="2400" i="1"/>
                        </m:ctrlPr>
                      </m:dPr>
                      <m:e>
                        <m:r>
                          <m:rPr>
                            <m:sty m:val="p"/>
                          </m:rPr>
                          <a:rPr lang="en-US" altLang="zh-CN" sz="2400"/>
                          <m:t>S</m:t>
                        </m:r>
                        <m:r>
                          <a:rPr lang="zh-CN" altLang="zh-CN" sz="2400"/>
                          <m:t>，</m:t>
                        </m:r>
                        <m:r>
                          <m:rPr>
                            <m:sty m:val="p"/>
                          </m:rPr>
                          <a:rPr lang="en-US" altLang="zh-CN" sz="2400"/>
                          <m:t>J</m:t>
                        </m:r>
                      </m:e>
                    </m:d>
                    <m:r>
                      <a:rPr lang="en-US" altLang="zh-CN" sz="2400"/>
                      <m:t>→</m:t>
                    </m:r>
                    <m:r>
                      <m:rPr>
                        <m:sty m:val="p"/>
                      </m:rPr>
                      <a:rPr lang="en-US" altLang="zh-CN" sz="2400"/>
                      <m:t>P</m:t>
                    </m:r>
                  </m:oMath>
                </a14:m>
                <a:r>
                  <a:rPr lang="zh-CN" altLang="zh-CN" sz="2400" dirty="0"/>
                  <a:t>；</a:t>
                </a:r>
                <a14:m>
                  <m:oMath xmlns:m="http://schemas.openxmlformats.org/officeDocument/2006/math">
                    <m:d>
                      <m:dPr>
                        <m:ctrlPr>
                          <a:rPr lang="zh-CN" altLang="zh-CN" sz="2400" i="1"/>
                        </m:ctrlPr>
                      </m:dPr>
                      <m:e>
                        <m:r>
                          <m:rPr>
                            <m:sty m:val="p"/>
                          </m:rPr>
                          <a:rPr lang="en-US" altLang="zh-CN" sz="2400"/>
                          <m:t>J</m:t>
                        </m:r>
                        <m:r>
                          <a:rPr lang="zh-CN" altLang="zh-CN" sz="2400"/>
                          <m:t>，</m:t>
                        </m:r>
                        <m:r>
                          <m:rPr>
                            <m:sty m:val="p"/>
                          </m:rPr>
                          <a:rPr lang="en-US" altLang="zh-CN" sz="2400"/>
                          <m:t>P</m:t>
                        </m:r>
                      </m:e>
                    </m:d>
                    <m:r>
                      <a:rPr lang="en-US" altLang="zh-CN" sz="2400"/>
                      <m:t>→</m:t>
                    </m:r>
                    <m:r>
                      <m:rPr>
                        <m:sty m:val="p"/>
                      </m:rPr>
                      <a:rPr lang="en-US" altLang="zh-CN" sz="2400"/>
                      <m:t>S</m:t>
                    </m:r>
                  </m:oMath>
                </a14:m>
                <a:endParaRPr lang="zh-CN" altLang="zh-CN" sz="2400" dirty="0"/>
              </a:p>
              <a:p>
                <a:r>
                  <a:rPr lang="zh-CN" altLang="zh-CN" sz="2400" dirty="0"/>
                  <a:t>所以（</a:t>
                </a:r>
                <a:r>
                  <a:rPr lang="en-US" altLang="zh-CN" sz="2400" dirty="0"/>
                  <a:t>S</a:t>
                </a:r>
                <a:r>
                  <a:rPr lang="zh-CN" altLang="zh-CN" sz="2400" dirty="0"/>
                  <a:t>，</a:t>
                </a:r>
                <a:r>
                  <a:rPr lang="en-US" altLang="zh-CN" sz="2400" dirty="0"/>
                  <a:t>J</a:t>
                </a:r>
                <a:r>
                  <a:rPr lang="zh-CN" altLang="zh-CN" sz="2400" dirty="0"/>
                  <a:t>）与（</a:t>
                </a:r>
                <a:r>
                  <a:rPr lang="en-US" altLang="zh-CN" sz="2400" dirty="0"/>
                  <a:t>J</a:t>
                </a:r>
                <a:r>
                  <a:rPr lang="zh-CN" altLang="zh-CN" sz="2400" dirty="0"/>
                  <a:t>，</a:t>
                </a:r>
                <a:r>
                  <a:rPr lang="en-US" altLang="zh-CN" sz="2400" dirty="0"/>
                  <a:t>P</a:t>
                </a:r>
                <a:r>
                  <a:rPr lang="zh-CN" altLang="zh-CN" sz="2400" dirty="0"/>
                  <a:t>）都可以作为候选码。这两个码各由属性组成，而且他们是相交的 。这个关系模式中显然没有属性对码传递函数依赖或者是部分依赖。所以</a:t>
                </a:r>
                <a:r>
                  <a:rPr lang="en-US" altLang="zh-CN" sz="2400" dirty="0"/>
                  <a:t>SJP</a:t>
                </a:r>
                <a14:m>
                  <m:oMath xmlns:m="http://schemas.openxmlformats.org/officeDocument/2006/math">
                    <m:r>
                      <a:rPr lang="en-US" altLang="zh-CN" sz="2400"/>
                      <m:t>∈3</m:t>
                    </m:r>
                    <m:r>
                      <m:rPr>
                        <m:sty m:val="p"/>
                      </m:rPr>
                      <a:rPr lang="en-US" altLang="zh-CN" sz="2400"/>
                      <m:t>NF</m:t>
                    </m:r>
                  </m:oMath>
                </a14:m>
                <a:r>
                  <a:rPr lang="zh-CN" altLang="zh-CN" sz="2400" dirty="0"/>
                  <a:t>，而且除（</a:t>
                </a:r>
                <a:r>
                  <a:rPr lang="en-US" altLang="zh-CN" sz="2400" dirty="0"/>
                  <a:t>S</a:t>
                </a:r>
                <a:r>
                  <a:rPr lang="zh-CN" altLang="zh-CN" sz="2400" dirty="0"/>
                  <a:t>，</a:t>
                </a:r>
                <a:r>
                  <a:rPr lang="en-US" altLang="zh-CN" sz="2400" dirty="0"/>
                  <a:t>J</a:t>
                </a:r>
                <a:r>
                  <a:rPr lang="zh-CN" altLang="zh-CN" sz="2400" dirty="0"/>
                  <a:t>）与（</a:t>
                </a:r>
                <a:r>
                  <a:rPr lang="en-US" altLang="zh-CN" sz="2400" dirty="0"/>
                  <a:t>J</a:t>
                </a:r>
                <a:r>
                  <a:rPr lang="zh-CN" altLang="zh-CN" sz="2400" dirty="0"/>
                  <a:t>，</a:t>
                </a:r>
                <a:r>
                  <a:rPr lang="en-US" altLang="zh-CN" sz="2400" dirty="0"/>
                  <a:t>P</a:t>
                </a:r>
                <a:r>
                  <a:rPr lang="zh-CN" altLang="zh-CN" sz="2400" dirty="0"/>
                  <a:t>）以外没有其他决定因素，所以</a:t>
                </a:r>
                <a:r>
                  <a:rPr lang="en-US" altLang="zh-CN" sz="2400" dirty="0"/>
                  <a:t>SJP</a:t>
                </a:r>
                <a14:m>
                  <m:oMath xmlns:m="http://schemas.openxmlformats.org/officeDocument/2006/math">
                    <m:r>
                      <a:rPr lang="en-US" altLang="zh-CN" sz="2400"/>
                      <m:t>∈</m:t>
                    </m:r>
                    <m:r>
                      <m:rPr>
                        <m:sty m:val="p"/>
                      </m:rPr>
                      <a:rPr lang="en-US" altLang="zh-CN" sz="2400"/>
                      <m:t>BCNF</m:t>
                    </m:r>
                  </m:oMath>
                </a14:m>
                <a:r>
                  <a:rPr lang="zh-CN" altLang="zh-CN" sz="2400" dirty="0"/>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236" r="-3926"/>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8378125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000" dirty="0"/>
                  <a:t>例 关系模式</a:t>
                </a:r>
                <a:r>
                  <a:rPr lang="en-US" altLang="zh-CN" sz="2000" dirty="0"/>
                  <a:t>STJ</a:t>
                </a:r>
                <a:r>
                  <a:rPr lang="zh-CN" altLang="zh-CN" sz="2000" dirty="0"/>
                  <a:t>（</a:t>
                </a:r>
                <a:r>
                  <a:rPr lang="en-US" altLang="zh-CN" sz="2000" dirty="0"/>
                  <a:t>S</a:t>
                </a:r>
                <a:r>
                  <a:rPr lang="zh-CN" altLang="zh-CN" sz="2000" dirty="0"/>
                  <a:t>，</a:t>
                </a:r>
                <a:r>
                  <a:rPr lang="en-US" altLang="zh-CN" sz="2000" dirty="0"/>
                  <a:t>T</a:t>
                </a:r>
                <a:r>
                  <a:rPr lang="zh-CN" altLang="zh-CN" sz="2000" dirty="0"/>
                  <a:t>，</a:t>
                </a:r>
                <a:r>
                  <a:rPr lang="en-US" altLang="zh-CN" sz="2000" dirty="0"/>
                  <a:t>J</a:t>
                </a:r>
                <a:r>
                  <a:rPr lang="zh-CN" altLang="zh-CN" sz="2000" dirty="0"/>
                  <a:t>）中</a:t>
                </a:r>
                <a:r>
                  <a:rPr lang="en-US" altLang="zh-CN" sz="2000" dirty="0"/>
                  <a:t>S</a:t>
                </a:r>
                <a:r>
                  <a:rPr lang="zh-CN" altLang="zh-CN" sz="2000" dirty="0"/>
                  <a:t>表示学生，</a:t>
                </a:r>
                <a:r>
                  <a:rPr lang="en-US" altLang="zh-CN" sz="2000" dirty="0"/>
                  <a:t>T</a:t>
                </a:r>
                <a:r>
                  <a:rPr lang="zh-CN" altLang="zh-CN" sz="2000" dirty="0"/>
                  <a:t>表示教师，</a:t>
                </a:r>
                <a:r>
                  <a:rPr lang="en-US" altLang="zh-CN" sz="2000" dirty="0"/>
                  <a:t>J</a:t>
                </a:r>
                <a:r>
                  <a:rPr lang="zh-CN" altLang="zh-CN" sz="2000" dirty="0"/>
                  <a:t>表示课程。每一个教师值教一门课。每门课有若干个教师，某一个学生选定某门课，就对应一个固定的教师。因此可以得出函数依赖：</a:t>
                </a:r>
                <a14:m>
                  <m:oMath xmlns:m="http://schemas.openxmlformats.org/officeDocument/2006/math">
                    <m:d>
                      <m:dPr>
                        <m:ctrlPr>
                          <a:rPr lang="zh-CN" altLang="zh-CN" sz="2000" i="1"/>
                        </m:ctrlPr>
                      </m:dPr>
                      <m:e>
                        <m:r>
                          <m:rPr>
                            <m:sty m:val="p"/>
                          </m:rPr>
                          <a:rPr lang="en-US" altLang="zh-CN" sz="2000"/>
                          <m:t>S</m:t>
                        </m:r>
                        <m:r>
                          <a:rPr lang="zh-CN" altLang="zh-CN" sz="2000"/>
                          <m:t>，</m:t>
                        </m:r>
                        <m:r>
                          <m:rPr>
                            <m:sty m:val="p"/>
                          </m:rPr>
                          <a:rPr lang="en-US" altLang="zh-CN" sz="2000"/>
                          <m:t>J</m:t>
                        </m:r>
                      </m:e>
                    </m:d>
                    <m:r>
                      <a:rPr lang="en-US" altLang="zh-CN" sz="2000"/>
                      <m:t>→</m:t>
                    </m:r>
                    <m:r>
                      <m:rPr>
                        <m:sty m:val="p"/>
                      </m:rPr>
                      <a:rPr lang="en-US" altLang="zh-CN" sz="2000"/>
                      <m:t>T</m:t>
                    </m:r>
                  </m:oMath>
                </a14:m>
                <a:r>
                  <a:rPr lang="zh-CN" altLang="zh-CN" sz="2000" dirty="0"/>
                  <a:t>；</a:t>
                </a:r>
                <a14:m>
                  <m:oMath xmlns:m="http://schemas.openxmlformats.org/officeDocument/2006/math">
                    <m:d>
                      <m:dPr>
                        <m:ctrlPr>
                          <a:rPr lang="zh-CN" altLang="zh-CN" sz="2000" i="1"/>
                        </m:ctrlPr>
                      </m:dPr>
                      <m:e>
                        <m:r>
                          <m:rPr>
                            <m:sty m:val="p"/>
                          </m:rPr>
                          <a:rPr lang="en-US" altLang="zh-CN" sz="2000"/>
                          <m:t>S</m:t>
                        </m:r>
                        <m:r>
                          <a:rPr lang="zh-CN" altLang="zh-CN" sz="2000"/>
                          <m:t>，</m:t>
                        </m:r>
                        <m:r>
                          <m:rPr>
                            <m:sty m:val="p"/>
                          </m:rPr>
                          <a:rPr lang="en-US" altLang="zh-CN" sz="2000"/>
                          <m:t>T</m:t>
                        </m:r>
                      </m:e>
                    </m:d>
                    <m:r>
                      <a:rPr lang="en-US" altLang="zh-CN" sz="2000"/>
                      <m:t>→</m:t>
                    </m:r>
                    <m:r>
                      <m:rPr>
                        <m:sty m:val="p"/>
                      </m:rPr>
                      <a:rPr lang="en-US" altLang="zh-CN" sz="2000"/>
                      <m:t>J</m:t>
                    </m:r>
                  </m:oMath>
                </a14:m>
                <a:r>
                  <a:rPr lang="zh-CN" altLang="zh-CN" sz="2000" dirty="0"/>
                  <a:t>；</a:t>
                </a:r>
                <a14:m>
                  <m:oMath xmlns:m="http://schemas.openxmlformats.org/officeDocument/2006/math">
                    <m:r>
                      <m:rPr>
                        <m:sty m:val="p"/>
                      </m:rPr>
                      <a:rPr lang="en-US" altLang="zh-CN" sz="2000"/>
                      <m:t>T</m:t>
                    </m:r>
                    <m:r>
                      <a:rPr lang="en-US" altLang="zh-CN" sz="2000"/>
                      <m:t>→</m:t>
                    </m:r>
                    <m:r>
                      <m:rPr>
                        <m:sty m:val="p"/>
                      </m:rPr>
                      <a:rPr lang="en-US" altLang="zh-CN" sz="2000"/>
                      <m:t>J</m:t>
                    </m:r>
                  </m:oMath>
                </a14:m>
                <a:endParaRPr lang="zh-CN" altLang="zh-CN" sz="2000" dirty="0"/>
              </a:p>
              <a:p>
                <a:r>
                  <a:rPr lang="zh-CN" altLang="zh-CN" sz="2000" dirty="0"/>
                  <a:t>这里</a:t>
                </a:r>
                <a14:m>
                  <m:oMath xmlns:m="http://schemas.openxmlformats.org/officeDocument/2006/math">
                    <m:d>
                      <m:dPr>
                        <m:ctrlPr>
                          <a:rPr lang="zh-CN" altLang="zh-CN" sz="2000" i="1"/>
                        </m:ctrlPr>
                      </m:dPr>
                      <m:e>
                        <m:r>
                          <m:rPr>
                            <m:sty m:val="p"/>
                          </m:rPr>
                          <a:rPr lang="en-US" altLang="zh-CN" sz="2000"/>
                          <m:t>S</m:t>
                        </m:r>
                        <m:r>
                          <a:rPr lang="zh-CN" altLang="zh-CN" sz="2000"/>
                          <m:t>，</m:t>
                        </m:r>
                        <m:r>
                          <m:rPr>
                            <m:sty m:val="p"/>
                          </m:rPr>
                          <a:rPr lang="en-US" altLang="zh-CN" sz="2000"/>
                          <m:t>J</m:t>
                        </m:r>
                      </m:e>
                    </m:d>
                  </m:oMath>
                </a14:m>
                <a:r>
                  <a:rPr lang="zh-CN" altLang="zh-CN" sz="2000" dirty="0"/>
                  <a:t>，</a:t>
                </a:r>
                <a14:m>
                  <m:oMath xmlns:m="http://schemas.openxmlformats.org/officeDocument/2006/math">
                    <m:d>
                      <m:dPr>
                        <m:ctrlPr>
                          <a:rPr lang="zh-CN" altLang="zh-CN" sz="2000" i="1"/>
                        </m:ctrlPr>
                      </m:dPr>
                      <m:e>
                        <m:r>
                          <m:rPr>
                            <m:sty m:val="p"/>
                          </m:rPr>
                          <a:rPr lang="en-US" altLang="zh-CN" sz="2000"/>
                          <m:t>S</m:t>
                        </m:r>
                        <m:r>
                          <a:rPr lang="zh-CN" altLang="zh-CN" sz="2000"/>
                          <m:t>，</m:t>
                        </m:r>
                        <m:r>
                          <m:rPr>
                            <m:sty m:val="p"/>
                          </m:rPr>
                          <a:rPr lang="en-US" altLang="zh-CN" sz="2000"/>
                          <m:t>T</m:t>
                        </m:r>
                      </m:e>
                    </m:d>
                  </m:oMath>
                </a14:m>
                <a:r>
                  <a:rPr lang="zh-CN" altLang="zh-CN" sz="2000" dirty="0"/>
                  <a:t>都是候选码。</a:t>
                </a:r>
                <a:r>
                  <a:rPr lang="en-US" altLang="zh-CN" sz="2000" dirty="0"/>
                  <a:t>STJ</a:t>
                </a:r>
                <a:r>
                  <a:rPr lang="zh-CN" altLang="zh-CN" sz="2000" dirty="0"/>
                  <a:t>是</a:t>
                </a:r>
                <a:r>
                  <a:rPr lang="en-US" altLang="zh-CN" sz="2000" dirty="0"/>
                  <a:t>3NF</a:t>
                </a:r>
                <a:r>
                  <a:rPr lang="zh-CN" altLang="zh-CN" sz="2000" dirty="0"/>
                  <a:t>，因为没有任何非主属性对码传递依赖或者部分函数依赖。但</a:t>
                </a:r>
                <a:r>
                  <a:rPr lang="en-US" altLang="zh-CN" sz="2000" dirty="0"/>
                  <a:t>STJ</a:t>
                </a:r>
                <a:r>
                  <a:rPr lang="zh-CN" altLang="zh-CN" sz="2000" dirty="0"/>
                  <a:t>不是</a:t>
                </a:r>
                <a:r>
                  <a:rPr lang="en-US" altLang="zh-CN" sz="2000" dirty="0"/>
                  <a:t>BCNF</a:t>
                </a:r>
                <a:r>
                  <a:rPr lang="zh-CN" altLang="zh-CN" sz="2000" dirty="0"/>
                  <a:t>关系，因为</a:t>
                </a:r>
                <a:r>
                  <a:rPr lang="en-US" altLang="zh-CN" sz="2000" dirty="0"/>
                  <a:t>T</a:t>
                </a:r>
                <a:r>
                  <a:rPr lang="zh-CN" altLang="zh-CN" sz="2000" dirty="0"/>
                  <a:t>是决定因素，而</a:t>
                </a:r>
                <a:r>
                  <a:rPr lang="en-US" altLang="zh-CN" sz="2000" dirty="0"/>
                  <a:t>T</a:t>
                </a:r>
                <a:r>
                  <a:rPr lang="zh-CN" altLang="zh-CN" sz="2000" dirty="0"/>
                  <a:t>不包含码。</a:t>
                </a:r>
              </a:p>
              <a:p>
                <a:r>
                  <a:rPr lang="zh-CN" altLang="zh-CN" sz="2000" dirty="0"/>
                  <a:t>解决办法是将</a:t>
                </a:r>
                <a:r>
                  <a:rPr lang="en-US" altLang="zh-CN" sz="2000" dirty="0"/>
                  <a:t>STJ</a:t>
                </a:r>
                <a:r>
                  <a:rPr lang="zh-CN" altLang="zh-CN" sz="2000" dirty="0"/>
                  <a:t>分解为二个关系模式：</a:t>
                </a:r>
                <a14:m>
                  <m:oMath xmlns:m="http://schemas.openxmlformats.org/officeDocument/2006/math">
                    <m:r>
                      <m:rPr>
                        <m:sty m:val="p"/>
                      </m:rPr>
                      <a:rPr lang="en-US" altLang="zh-CN" sz="2000"/>
                      <m:t>SJ</m:t>
                    </m:r>
                    <m:d>
                      <m:dPr>
                        <m:ctrlPr>
                          <a:rPr lang="zh-CN" altLang="zh-CN" sz="2000" i="1"/>
                        </m:ctrlPr>
                      </m:dPr>
                      <m:e>
                        <m:r>
                          <m:rPr>
                            <m:sty m:val="p"/>
                          </m:rPr>
                          <a:rPr lang="en-US" altLang="zh-CN" sz="2000"/>
                          <m:t>S</m:t>
                        </m:r>
                        <m:r>
                          <a:rPr lang="zh-CN" altLang="zh-CN" sz="2000"/>
                          <m:t>，</m:t>
                        </m:r>
                        <m:r>
                          <m:rPr>
                            <m:sty m:val="p"/>
                          </m:rPr>
                          <a:rPr lang="en-US" altLang="zh-CN" sz="2000"/>
                          <m:t>J</m:t>
                        </m:r>
                      </m:e>
                    </m:d>
                    <m:r>
                      <a:rPr lang="en-US" altLang="zh-CN" sz="2000"/>
                      <m:t>∈</m:t>
                    </m:r>
                    <m:r>
                      <m:rPr>
                        <m:sty m:val="p"/>
                      </m:rPr>
                      <a:rPr lang="en-US" altLang="zh-CN" sz="2000"/>
                      <m:t>BCNF</m:t>
                    </m:r>
                  </m:oMath>
                </a14:m>
                <a:r>
                  <a:rPr lang="zh-CN" altLang="zh-CN" sz="2000" dirty="0"/>
                  <a:t>，</a:t>
                </a:r>
                <a14:m>
                  <m:oMath xmlns:m="http://schemas.openxmlformats.org/officeDocument/2006/math">
                    <m:r>
                      <m:rPr>
                        <m:sty m:val="p"/>
                      </m:rPr>
                      <a:rPr lang="en-US" altLang="zh-CN" sz="2000"/>
                      <m:t>TJ</m:t>
                    </m:r>
                    <m:d>
                      <m:dPr>
                        <m:ctrlPr>
                          <a:rPr lang="zh-CN" altLang="zh-CN" sz="2000" i="1"/>
                        </m:ctrlPr>
                      </m:dPr>
                      <m:e>
                        <m:r>
                          <m:rPr>
                            <m:sty m:val="p"/>
                          </m:rPr>
                          <a:rPr lang="en-US" altLang="zh-CN" sz="2000"/>
                          <m:t>T</m:t>
                        </m:r>
                        <m:r>
                          <a:rPr lang="zh-CN" altLang="zh-CN" sz="2000"/>
                          <m:t>，</m:t>
                        </m:r>
                        <m:r>
                          <m:rPr>
                            <m:sty m:val="p"/>
                          </m:rPr>
                          <a:rPr lang="en-US" altLang="zh-CN" sz="2000"/>
                          <m:t>J</m:t>
                        </m:r>
                      </m:e>
                    </m:d>
                    <m:r>
                      <a:rPr lang="en-US" altLang="zh-CN" sz="2000"/>
                      <m:t>∈</m:t>
                    </m:r>
                    <m:r>
                      <m:rPr>
                        <m:sty m:val="p"/>
                      </m:rPr>
                      <a:rPr lang="en-US" altLang="zh-CN" sz="2000"/>
                      <m:t>BCNF</m:t>
                    </m:r>
                  </m:oMath>
                </a14:m>
                <a:r>
                  <a:rPr lang="zh-CN" altLang="zh-CN" sz="2000" dirty="0"/>
                  <a:t>，没有任何属性对码的部分函数依赖和传递函数依赖。</a:t>
                </a:r>
              </a:p>
              <a:p>
                <a:r>
                  <a:rPr lang="en-US" altLang="zh-CN" sz="2000" dirty="0"/>
                  <a:t>3NF</a:t>
                </a:r>
                <a:r>
                  <a:rPr lang="zh-CN" altLang="zh-CN" sz="2000" dirty="0"/>
                  <a:t>和</a:t>
                </a:r>
                <a:r>
                  <a:rPr lang="en-US" altLang="zh-CN" sz="2000" dirty="0"/>
                  <a:t>BCNF</a:t>
                </a:r>
                <a:r>
                  <a:rPr lang="zh-CN" altLang="zh-CN" sz="2000" dirty="0"/>
                  <a:t>是在函数依赖的条件下对模式分解多能达到的分离程度的测度。一个模式中的关系模式如果都属于</a:t>
                </a:r>
                <a:r>
                  <a:rPr lang="en-US" altLang="zh-CN" sz="2000" dirty="0"/>
                  <a:t>BCNF</a:t>
                </a:r>
                <a:r>
                  <a:rPr lang="zh-CN" altLang="zh-CN" sz="2000" dirty="0"/>
                  <a:t>，那么在函数依赖范围内，它已实现了彻底的分离，已消除了插入和删除的异常。</a:t>
                </a:r>
                <a:r>
                  <a:rPr lang="en-US" altLang="zh-CN" sz="2000" dirty="0"/>
                  <a:t>3NF</a:t>
                </a:r>
                <a:r>
                  <a:rPr lang="zh-CN" altLang="zh-CN" sz="2000" dirty="0"/>
                  <a:t>的不彻底性表现在可能存在主属性对码的部分依赖和传递依赖。</a:t>
                </a:r>
              </a:p>
              <a:p>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742" r="-88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033849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dirty="0"/>
              <a:t>以上完全是在函数依赖的范畴内讨论的问题，属于</a:t>
            </a:r>
            <a:r>
              <a:rPr lang="en-US" altLang="zh-CN" sz="2400" dirty="0"/>
              <a:t>BCNF</a:t>
            </a:r>
            <a:r>
              <a:rPr lang="zh-CN" altLang="zh-CN" sz="2400" dirty="0"/>
              <a:t>的关系模式是否就很完美呢？请看下面这个例子。</a:t>
            </a:r>
          </a:p>
          <a:p>
            <a:r>
              <a:rPr lang="zh-CN" altLang="zh-CN" sz="2400" dirty="0"/>
              <a:t>例如，学校中某一们课程由多个教师讲课，他们使用相同的一套参考书。每个教师可以讲授多门课，每种参考书可以提供多门课成使用，可以用一个非规范化的关系来表示教师</a:t>
            </a:r>
            <a:r>
              <a:rPr lang="en-US" altLang="zh-CN" sz="2400" dirty="0"/>
              <a:t>T</a:t>
            </a:r>
            <a:r>
              <a:rPr lang="zh-CN" altLang="zh-CN" sz="2400" dirty="0"/>
              <a:t>，课程</a:t>
            </a:r>
            <a:r>
              <a:rPr lang="en-US" altLang="zh-CN" sz="2400" dirty="0"/>
              <a:t>C</a:t>
            </a:r>
            <a:r>
              <a:rPr lang="zh-CN" altLang="zh-CN" sz="2400" dirty="0"/>
              <a:t>和参考书</a:t>
            </a:r>
            <a:r>
              <a:rPr lang="en-US" altLang="zh-CN" sz="2400" dirty="0"/>
              <a:t>B</a:t>
            </a:r>
            <a:r>
              <a:rPr lang="zh-CN" altLang="zh-CN" sz="2400" dirty="0"/>
              <a:t>之间的关系。</a:t>
            </a:r>
            <a:r>
              <a:rPr lang="zh-CN" altLang="zh-CN" sz="2400" dirty="0" smtClean="0"/>
              <a:t>如</a:t>
            </a:r>
            <a:r>
              <a:rPr lang="zh-CN" altLang="en-US" sz="2400" dirty="0" smtClean="0"/>
              <a:t>下</a:t>
            </a:r>
            <a:r>
              <a:rPr lang="zh-CN" altLang="zh-CN" sz="2400" dirty="0" smtClean="0"/>
              <a:t>表所</a:t>
            </a:r>
            <a:r>
              <a:rPr lang="zh-CN" altLang="zh-CN" sz="2400" dirty="0"/>
              <a:t>示。</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3078304073"/>
              </p:ext>
            </p:extLst>
          </p:nvPr>
        </p:nvGraphicFramePr>
        <p:xfrm>
          <a:off x="1835696" y="3789040"/>
          <a:ext cx="5058940" cy="1930475"/>
        </p:xfrm>
        <a:graphic>
          <a:graphicData uri="http://schemas.openxmlformats.org/drawingml/2006/table">
            <a:tbl>
              <a:tblPr firstRow="1" firstCol="1" bandRow="1">
                <a:tableStyleId>{5C22544A-7EE6-4342-B048-85BDC9FD1C3A}</a:tableStyleId>
              </a:tblPr>
              <a:tblGrid>
                <a:gridCol w="1676743"/>
                <a:gridCol w="2095736"/>
                <a:gridCol w="1286461"/>
              </a:tblGrid>
              <a:tr h="202283">
                <a:tc>
                  <a:txBody>
                    <a:bodyPr/>
                    <a:lstStyle/>
                    <a:p>
                      <a:pPr indent="466725" algn="just">
                        <a:spcAft>
                          <a:spcPts val="0"/>
                        </a:spcAft>
                      </a:pPr>
                      <a:r>
                        <a:rPr lang="zh-CN" sz="1050" kern="100" dirty="0">
                          <a:effectLst/>
                        </a:rPr>
                        <a:t>课程</a:t>
                      </a:r>
                      <a:r>
                        <a:rPr lang="en-US" sz="1050" kern="100" dirty="0">
                          <a:effectLst/>
                        </a:rPr>
                        <a:t>C</a:t>
                      </a:r>
                      <a:endParaRPr lang="zh-CN" sz="1050" kern="100" dirty="0">
                        <a:effectLst/>
                        <a:latin typeface="Calibri"/>
                        <a:ea typeface="宋体"/>
                        <a:cs typeface="Times New Roman"/>
                      </a:endParaRPr>
                    </a:p>
                  </a:txBody>
                  <a:tcPr marL="68580" marR="68580" marT="0" marB="0"/>
                </a:tc>
                <a:tc>
                  <a:txBody>
                    <a:bodyPr/>
                    <a:lstStyle/>
                    <a:p>
                      <a:pPr indent="333375" algn="just">
                        <a:spcAft>
                          <a:spcPts val="0"/>
                        </a:spcAft>
                      </a:pPr>
                      <a:r>
                        <a:rPr lang="zh-CN" sz="1050" kern="100">
                          <a:effectLst/>
                        </a:rPr>
                        <a:t>教师</a:t>
                      </a:r>
                      <a:r>
                        <a:rPr lang="en-US" sz="1050" kern="100">
                          <a:effectLst/>
                        </a:rPr>
                        <a:t>T</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参考书</a:t>
                      </a:r>
                      <a:r>
                        <a:rPr lang="en-US" sz="1050" kern="100">
                          <a:effectLst/>
                        </a:rPr>
                        <a:t>B</a:t>
                      </a:r>
                      <a:endParaRPr lang="zh-CN" sz="1050" kern="100">
                        <a:effectLst/>
                        <a:latin typeface="Calibri"/>
                        <a:ea typeface="宋体"/>
                        <a:cs typeface="Times New Roman"/>
                      </a:endParaRPr>
                    </a:p>
                  </a:txBody>
                  <a:tcPr marL="68580" marR="68580" marT="0" marB="0"/>
                </a:tc>
              </a:tr>
              <a:tr h="517797">
                <a:tc>
                  <a:txBody>
                    <a:bodyPr/>
                    <a:lstStyle/>
                    <a:p>
                      <a:pPr indent="533400" algn="just">
                        <a:spcAft>
                          <a:spcPts val="0"/>
                        </a:spcAft>
                      </a:pPr>
                      <a:r>
                        <a:rPr lang="en-US" sz="1050" kern="100">
                          <a:effectLst/>
                        </a:rPr>
                        <a:t> </a:t>
                      </a:r>
                      <a:endParaRPr lang="zh-CN" sz="1050" kern="100">
                        <a:effectLst/>
                      </a:endParaRPr>
                    </a:p>
                    <a:p>
                      <a:pPr indent="53340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p>
                    <a:p>
                      <a:pPr indent="400050" algn="just">
                        <a:spcAft>
                          <a:spcPts val="0"/>
                        </a:spcAft>
                      </a:pPr>
                      <a:r>
                        <a:rPr lang="zh-CN" sz="1050" kern="100">
                          <a:effectLst/>
                        </a:rPr>
                        <a:t>王军</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dirty="0">
                          <a:effectLst/>
                        </a:rPr>
                        <a:t>普通物理学</a:t>
                      </a:r>
                    </a:p>
                    <a:p>
                      <a:pPr algn="just">
                        <a:spcAft>
                          <a:spcPts val="0"/>
                        </a:spcAft>
                      </a:pPr>
                      <a:r>
                        <a:rPr lang="zh-CN" sz="1050" kern="100" dirty="0">
                          <a:effectLst/>
                        </a:rPr>
                        <a:t>光学原理</a:t>
                      </a:r>
                    </a:p>
                    <a:p>
                      <a:pPr algn="just">
                        <a:spcAft>
                          <a:spcPts val="0"/>
                        </a:spcAft>
                      </a:pPr>
                      <a:r>
                        <a:rPr lang="zh-CN" sz="1050" kern="100" dirty="0">
                          <a:effectLst/>
                        </a:rPr>
                        <a:t>物理习题集</a:t>
                      </a:r>
                      <a:endParaRPr lang="zh-CN" sz="1050" kern="100" dirty="0">
                        <a:effectLst/>
                        <a:latin typeface="Calibri"/>
                        <a:ea typeface="宋体"/>
                        <a:cs typeface="Times New Roman"/>
                      </a:endParaRPr>
                    </a:p>
                  </a:txBody>
                  <a:tcPr marL="68580" marR="68580" marT="0" marB="0"/>
                </a:tc>
              </a:tr>
              <a:tr h="648072">
                <a:tc>
                  <a:txBody>
                    <a:bodyPr/>
                    <a:lstStyle/>
                    <a:p>
                      <a:pPr indent="533400" algn="just">
                        <a:spcAft>
                          <a:spcPts val="0"/>
                        </a:spcAft>
                      </a:pPr>
                      <a:r>
                        <a:rPr lang="en-US" sz="1050" kern="100">
                          <a:effectLst/>
                        </a:rPr>
                        <a:t> </a:t>
                      </a:r>
                      <a:endParaRPr lang="zh-CN" sz="1050" kern="100">
                        <a:effectLst/>
                      </a:endParaRPr>
                    </a:p>
                    <a:p>
                      <a:pPr indent="53340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p>
                    <a:p>
                      <a:pPr indent="400050" algn="just">
                        <a:spcAft>
                          <a:spcPts val="0"/>
                        </a:spcAft>
                      </a:pPr>
                      <a:r>
                        <a:rPr lang="zh-CN" sz="1050" kern="100">
                          <a:effectLst/>
                        </a:rPr>
                        <a:t>李峰</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数学分析</a:t>
                      </a:r>
                    </a:p>
                    <a:p>
                      <a:pPr algn="just">
                        <a:spcAft>
                          <a:spcPts val="0"/>
                        </a:spcAft>
                      </a:pPr>
                      <a:r>
                        <a:rPr lang="zh-CN" sz="1050" kern="100">
                          <a:effectLst/>
                        </a:rPr>
                        <a:t>微分方程</a:t>
                      </a:r>
                    </a:p>
                    <a:p>
                      <a:pPr algn="just">
                        <a:spcAft>
                          <a:spcPts val="0"/>
                        </a:spcAft>
                      </a:pPr>
                      <a:r>
                        <a:rPr lang="zh-CN" sz="1050" kern="100">
                          <a:effectLst/>
                        </a:rPr>
                        <a:t>高等代数</a:t>
                      </a:r>
                      <a:endParaRPr lang="zh-CN" sz="1050" kern="100">
                        <a:effectLst/>
                        <a:latin typeface="Calibri"/>
                        <a:ea typeface="宋体"/>
                        <a:cs typeface="Times New Roman"/>
                      </a:endParaRPr>
                    </a:p>
                  </a:txBody>
                  <a:tcPr marL="68580" marR="68580" marT="0" marB="0"/>
                </a:tc>
              </a:tr>
              <a:tr h="360040">
                <a:tc>
                  <a:txBody>
                    <a:bodyPr/>
                    <a:lstStyle/>
                    <a:p>
                      <a:pPr indent="400050" algn="just">
                        <a:spcAft>
                          <a:spcPts val="0"/>
                        </a:spcAft>
                      </a:pPr>
                      <a:r>
                        <a:rPr lang="zh-CN" sz="1050" kern="100">
                          <a:effectLst/>
                        </a:rPr>
                        <a:t>计算数学</a:t>
                      </a:r>
                      <a:endParaRPr lang="zh-CN" sz="1050" kern="100">
                        <a:effectLst/>
                        <a:latin typeface="Calibri"/>
                        <a:ea typeface="宋体"/>
                        <a:cs typeface="Times New Roman"/>
                      </a:endParaRPr>
                    </a:p>
                  </a:txBody>
                  <a:tcPr marL="68580" marR="68580" marT="0" marB="0"/>
                </a:tc>
                <a:tc>
                  <a:txBody>
                    <a:bodyPr/>
                    <a:lstStyle/>
                    <a:p>
                      <a:pPr indent="466725" algn="just">
                        <a:spcAft>
                          <a:spcPts val="0"/>
                        </a:spcAft>
                      </a:pPr>
                      <a:r>
                        <a:rPr lang="zh-CN" sz="1050" kern="100">
                          <a:effectLst/>
                        </a:rPr>
                        <a:t>王颖</a:t>
                      </a:r>
                    </a:p>
                    <a:p>
                      <a:pPr indent="466725" algn="just">
                        <a:spcAft>
                          <a:spcPts val="0"/>
                        </a:spcAft>
                      </a:pPr>
                      <a:r>
                        <a:rPr lang="zh-CN" sz="1050" kern="100">
                          <a:effectLst/>
                        </a:rPr>
                        <a:t>李峰</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数学分析</a:t>
                      </a:r>
                      <a:endParaRPr lang="zh-CN" sz="1050" kern="100">
                        <a:effectLst/>
                        <a:latin typeface="Calibri"/>
                        <a:ea typeface="宋体"/>
                        <a:cs typeface="Times New Roman"/>
                      </a:endParaRPr>
                    </a:p>
                  </a:txBody>
                  <a:tcPr marL="68580" marR="68580" marT="0" marB="0"/>
                </a:tc>
              </a:tr>
              <a:tr h="202283">
                <a:tc>
                  <a:txBody>
                    <a:bodyPr/>
                    <a:lstStyle/>
                    <a:p>
                      <a:pPr algn="just">
                        <a:spcAft>
                          <a:spcPts val="0"/>
                        </a:spcAft>
                      </a:pPr>
                      <a:r>
                        <a:rPr lang="en-US" sz="1050" kern="100">
                          <a:effectLst/>
                        </a:rPr>
                        <a:t>        …….</a:t>
                      </a:r>
                      <a:endParaRPr lang="zh-CN" sz="1050" kern="100">
                        <a:effectLst/>
                        <a:latin typeface="Calibri"/>
                        <a:ea typeface="宋体"/>
                        <a:cs typeface="Times New Roman"/>
                      </a:endParaRPr>
                    </a:p>
                  </a:txBody>
                  <a:tcPr marL="68580" marR="68580" marT="0" marB="0"/>
                </a:tc>
                <a:tc>
                  <a:txBody>
                    <a:bodyPr/>
                    <a:lstStyle/>
                    <a:p>
                      <a:pPr indent="333375" algn="just">
                        <a:spcAft>
                          <a:spcPts val="0"/>
                        </a:spcAft>
                      </a:pPr>
                      <a:r>
                        <a:rPr lang="en-US" sz="1050" kern="100">
                          <a:effectLst/>
                        </a:rPr>
                        <a:t>…….</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050" kern="100" dirty="0">
                          <a:effectLst/>
                        </a:rPr>
                        <a:t>………..</a:t>
                      </a:r>
                      <a:endParaRPr lang="zh-CN" sz="1050" kern="100" dirty="0">
                        <a:effectLst/>
                        <a:latin typeface="Calibri"/>
                        <a:ea typeface="宋体"/>
                        <a:cs typeface="Times New Roman"/>
                      </a:endParaRPr>
                    </a:p>
                  </a:txBody>
                  <a:tcPr marL="68580" marR="68580" marT="0" marB="0"/>
                </a:tc>
              </a:tr>
            </a:tbl>
          </a:graphicData>
        </a:graphic>
      </p:graphicFrame>
      <p:sp>
        <p:nvSpPr>
          <p:cNvPr id="6" name="Rectangle 1"/>
          <p:cNvSpPr>
            <a:spLocks noChangeArrowheads="1"/>
          </p:cNvSpPr>
          <p:nvPr/>
        </p:nvSpPr>
        <p:spPr bwMode="auto">
          <a:xfrm>
            <a:off x="2501900" y="2794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33375" algn="l">
              <a:defRPr>
                <a:solidFill>
                  <a:schemeClr val="tx1"/>
                </a:solidFill>
                <a:latin typeface="Arial" pitchFamily="34" charset="0"/>
                <a:ea typeface="宋体" pitchFamily="2" charset="-122"/>
                <a:cs typeface="宋体" pitchFamily="2" charset="-122"/>
              </a:defRPr>
            </a:lvl1pPr>
            <a:lvl2pPr algn="l">
              <a:defRPr>
                <a:solidFill>
                  <a:schemeClr val="tx1"/>
                </a:solidFill>
                <a:latin typeface="Arial" pitchFamily="34" charset="0"/>
                <a:ea typeface="宋体" pitchFamily="2" charset="-122"/>
                <a:cs typeface="宋体" pitchFamily="2" charset="-122"/>
              </a:defRPr>
            </a:lvl2pPr>
            <a:lvl3pPr algn="l">
              <a:defRPr>
                <a:solidFill>
                  <a:schemeClr val="tx1"/>
                </a:solidFill>
                <a:latin typeface="Arial" pitchFamily="34" charset="0"/>
                <a:ea typeface="宋体" pitchFamily="2" charset="-122"/>
                <a:cs typeface="宋体" pitchFamily="2" charset="-122"/>
              </a:defRPr>
            </a:lvl3pPr>
            <a:lvl4pPr algn="l">
              <a:defRPr>
                <a:solidFill>
                  <a:schemeClr val="tx1"/>
                </a:solidFill>
                <a:latin typeface="Arial" pitchFamily="34" charset="0"/>
                <a:ea typeface="宋体" pitchFamily="2" charset="-122"/>
                <a:cs typeface="宋体" pitchFamily="2" charset="-122"/>
              </a:defRPr>
            </a:lvl4pPr>
            <a:lvl5pPr algn="l">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333375"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表</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2.2 </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不规范化的表</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2481674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000" dirty="0"/>
              <a:t>把</a:t>
            </a:r>
            <a:r>
              <a:rPr lang="zh-CN" altLang="zh-CN" sz="2000" dirty="0" smtClean="0"/>
              <a:t>这</a:t>
            </a:r>
            <a:r>
              <a:rPr lang="zh-CN" altLang="en-US" sz="2000" dirty="0" smtClean="0"/>
              <a:t>上</a:t>
            </a:r>
            <a:r>
              <a:rPr lang="zh-CN" altLang="zh-CN" sz="2000" dirty="0" smtClean="0"/>
              <a:t>张</a:t>
            </a:r>
            <a:r>
              <a:rPr lang="zh-CN" altLang="zh-CN" sz="2000" dirty="0"/>
              <a:t>表变成一张规范化的二维表，如表</a:t>
            </a:r>
            <a:r>
              <a:rPr lang="en-US" altLang="zh-CN" sz="2000" dirty="0"/>
              <a:t>2.3</a:t>
            </a:r>
            <a:r>
              <a:rPr lang="zh-CN" altLang="zh-CN" sz="2000"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2231279889"/>
              </p:ext>
            </p:extLst>
          </p:nvPr>
        </p:nvGraphicFramePr>
        <p:xfrm>
          <a:off x="2339752" y="1844824"/>
          <a:ext cx="4446364" cy="3811108"/>
        </p:xfrm>
        <a:graphic>
          <a:graphicData uri="http://schemas.openxmlformats.org/drawingml/2006/table">
            <a:tbl>
              <a:tblPr firstRow="1" firstCol="1" bandRow="1">
                <a:tableStyleId>{5C22544A-7EE6-4342-B048-85BDC9FD1C3A}</a:tableStyleId>
              </a:tblPr>
              <a:tblGrid>
                <a:gridCol w="1472347"/>
                <a:gridCol w="1840603"/>
                <a:gridCol w="1133414"/>
              </a:tblGrid>
              <a:tr h="272222">
                <a:tc>
                  <a:txBody>
                    <a:bodyPr/>
                    <a:lstStyle/>
                    <a:p>
                      <a:pPr indent="400050" algn="just">
                        <a:spcAft>
                          <a:spcPts val="0"/>
                        </a:spcAft>
                      </a:pPr>
                      <a:r>
                        <a:rPr lang="zh-CN" sz="1050" kern="100">
                          <a:effectLst/>
                        </a:rPr>
                        <a:t>课程</a:t>
                      </a:r>
                      <a:r>
                        <a:rPr lang="en-US" sz="1050" kern="100">
                          <a:effectLst/>
                        </a:rPr>
                        <a:t>C</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教师</a:t>
                      </a:r>
                      <a:r>
                        <a:rPr lang="en-US" sz="1050" kern="100">
                          <a:effectLst/>
                        </a:rPr>
                        <a:t>T</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参考书</a:t>
                      </a:r>
                      <a:r>
                        <a:rPr lang="en-US" sz="1050" kern="100">
                          <a:effectLst/>
                        </a:rPr>
                        <a:t>B</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普通物理学</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光学原理</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物理习题集</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王军</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普通物理学</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王军</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光学原理</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物理</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王军</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物理习题集</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数学分析</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微分方程</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李勇</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高等代数</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李峰</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数学分析</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李峰</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微分方程</a:t>
                      </a:r>
                      <a:endParaRPr lang="zh-CN" sz="1050" kern="100">
                        <a:effectLst/>
                        <a:latin typeface="Calibri"/>
                        <a:ea typeface="宋体"/>
                        <a:cs typeface="Times New Roman"/>
                      </a:endParaRPr>
                    </a:p>
                  </a:txBody>
                  <a:tcPr marL="68580" marR="68580" marT="0" marB="0"/>
                </a:tc>
              </a:tr>
              <a:tr h="272222">
                <a:tc>
                  <a:txBody>
                    <a:bodyPr/>
                    <a:lstStyle/>
                    <a:p>
                      <a:pPr indent="400050" algn="just">
                        <a:spcAft>
                          <a:spcPts val="0"/>
                        </a:spcAft>
                      </a:pPr>
                      <a:r>
                        <a:rPr lang="zh-CN" sz="1050" kern="100">
                          <a:effectLst/>
                        </a:rPr>
                        <a:t>数学</a:t>
                      </a:r>
                      <a:endParaRPr lang="zh-CN" sz="1050" kern="100">
                        <a:effectLst/>
                        <a:latin typeface="Calibri"/>
                        <a:ea typeface="宋体"/>
                        <a:cs typeface="Times New Roman"/>
                      </a:endParaRPr>
                    </a:p>
                  </a:txBody>
                  <a:tcPr marL="68580" marR="68580" marT="0" marB="0"/>
                </a:tc>
                <a:tc>
                  <a:txBody>
                    <a:bodyPr/>
                    <a:lstStyle/>
                    <a:p>
                      <a:pPr indent="400050" algn="just">
                        <a:spcAft>
                          <a:spcPts val="0"/>
                        </a:spcAft>
                      </a:pPr>
                      <a:r>
                        <a:rPr lang="zh-CN" sz="1050" kern="100">
                          <a:effectLst/>
                        </a:rPr>
                        <a:t>李峰</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zh-CN" sz="1050" kern="100">
                          <a:effectLst/>
                        </a:rPr>
                        <a:t>高等代数</a:t>
                      </a:r>
                      <a:endParaRPr lang="zh-CN" sz="1050" kern="100">
                        <a:effectLst/>
                        <a:latin typeface="Calibri"/>
                        <a:ea typeface="宋体"/>
                        <a:cs typeface="Times New Roman"/>
                      </a:endParaRPr>
                    </a:p>
                  </a:txBody>
                  <a:tcPr marL="68580" marR="68580" marT="0" marB="0"/>
                </a:tc>
              </a:tr>
              <a:tr h="272222">
                <a:tc>
                  <a:txBody>
                    <a:bodyPr/>
                    <a:lstStyle/>
                    <a:p>
                      <a:pPr algn="just">
                        <a:spcAft>
                          <a:spcPts val="0"/>
                        </a:spcAft>
                      </a:pPr>
                      <a:r>
                        <a:rPr lang="en-US" sz="1050" kern="100">
                          <a:effectLst/>
                        </a:rPr>
                        <a:t>…..</a:t>
                      </a:r>
                      <a:endParaRPr lang="zh-CN" sz="1050" kern="100">
                        <a:effectLst/>
                        <a:latin typeface="Calibri"/>
                        <a:ea typeface="宋体"/>
                        <a:cs typeface="Times New Roman"/>
                      </a:endParaRPr>
                    </a:p>
                  </a:txBody>
                  <a:tcPr marL="68580" marR="68580" marT="0" marB="0"/>
                </a:tc>
                <a:tc>
                  <a:txBody>
                    <a:bodyPr/>
                    <a:lstStyle/>
                    <a:p>
                      <a:pPr indent="466725" algn="just">
                        <a:spcAft>
                          <a:spcPts val="0"/>
                        </a:spcAft>
                      </a:pPr>
                      <a:r>
                        <a:rPr lang="en-US" sz="1050" kern="100">
                          <a:effectLst/>
                        </a:rPr>
                        <a:t>…..</a:t>
                      </a:r>
                      <a:endParaRPr lang="zh-CN" sz="1050" kern="100">
                        <a:effectLst/>
                        <a:latin typeface="Calibri"/>
                        <a:ea typeface="宋体"/>
                        <a:cs typeface="Times New Roman"/>
                      </a:endParaRPr>
                    </a:p>
                  </a:txBody>
                  <a:tcPr marL="68580" marR="68580" marT="0" marB="0"/>
                </a:tc>
                <a:tc>
                  <a:txBody>
                    <a:bodyPr/>
                    <a:lstStyle/>
                    <a:p>
                      <a:pPr indent="200025" algn="just">
                        <a:spcAft>
                          <a:spcPts val="0"/>
                        </a:spcAft>
                      </a:pPr>
                      <a:r>
                        <a:rPr lang="en-US" sz="1050" kern="100" dirty="0">
                          <a:effectLst/>
                        </a:rPr>
                        <a:t>…….</a:t>
                      </a:r>
                      <a:endParaRPr lang="zh-CN" sz="1050" kern="100" dirty="0">
                        <a:effectLst/>
                        <a:latin typeface="Calibri"/>
                        <a:ea typeface="宋体"/>
                        <a:cs typeface="Times New Roman"/>
                      </a:endParaRPr>
                    </a:p>
                  </a:txBody>
                  <a:tcPr marL="68580" marR="68580" marT="0" marB="0"/>
                </a:tc>
              </a:tr>
            </a:tbl>
          </a:graphicData>
        </a:graphic>
      </p:graphicFrame>
      <p:sp>
        <p:nvSpPr>
          <p:cNvPr id="6" name="矩形 5"/>
          <p:cNvSpPr/>
          <p:nvPr/>
        </p:nvSpPr>
        <p:spPr>
          <a:xfrm>
            <a:off x="3491880" y="5805264"/>
            <a:ext cx="1954381" cy="369332"/>
          </a:xfrm>
          <a:prstGeom prst="rect">
            <a:avLst/>
          </a:prstGeom>
        </p:spPr>
        <p:txBody>
          <a:bodyPr wrap="none">
            <a:spAutoFit/>
          </a:bodyPr>
          <a:lstStyle/>
          <a:p>
            <a:r>
              <a:rPr lang="zh-CN" altLang="zh-CN" dirty="0"/>
              <a:t>表</a:t>
            </a:r>
            <a:r>
              <a:rPr lang="en-US" altLang="zh-CN" dirty="0"/>
              <a:t>2.3 </a:t>
            </a:r>
            <a:r>
              <a:rPr lang="zh-CN" altLang="zh-CN" dirty="0"/>
              <a:t>规范化的表</a:t>
            </a:r>
          </a:p>
        </p:txBody>
      </p:sp>
    </p:spTree>
    <p:extLst>
      <p:ext uri="{BB962C8B-B14F-4D97-AF65-F5344CB8AC3E}">
        <p14:creationId xmlns:p14="http://schemas.microsoft.com/office/powerpoint/2010/main" val="26037215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dirty="0"/>
                  <a:t>关系模式</a:t>
                </a:r>
                <a:r>
                  <a:rPr lang="en-US" altLang="zh-CN" dirty="0"/>
                  <a:t>T</a:t>
                </a:r>
                <a:r>
                  <a:rPr lang="zh-CN" altLang="zh-CN" dirty="0"/>
                  <a:t>（</a:t>
                </a:r>
                <a:r>
                  <a:rPr lang="en-US" altLang="zh-CN" dirty="0"/>
                  <a:t>C</a:t>
                </a:r>
                <a:r>
                  <a:rPr lang="zh-CN" altLang="zh-CN" dirty="0"/>
                  <a:t>，</a:t>
                </a:r>
                <a:r>
                  <a:rPr lang="en-US" altLang="zh-CN" dirty="0"/>
                  <a:t>T</a:t>
                </a:r>
                <a:r>
                  <a:rPr lang="zh-CN" altLang="zh-CN" dirty="0"/>
                  <a:t>，</a:t>
                </a:r>
                <a:r>
                  <a:rPr lang="en-US" altLang="zh-CN" dirty="0"/>
                  <a:t>B</a:t>
                </a:r>
                <a:r>
                  <a:rPr lang="zh-CN" altLang="zh-CN" dirty="0"/>
                  <a:t>）具有唯一候选码是（</a:t>
                </a:r>
                <a:r>
                  <a:rPr lang="en-US" altLang="zh-CN" dirty="0"/>
                  <a:t>C</a:t>
                </a:r>
                <a:r>
                  <a:rPr lang="zh-CN" altLang="zh-CN" dirty="0"/>
                  <a:t>，</a:t>
                </a:r>
                <a:r>
                  <a:rPr lang="en-US" altLang="zh-CN" dirty="0"/>
                  <a:t>T</a:t>
                </a:r>
                <a:r>
                  <a:rPr lang="zh-CN" altLang="zh-CN" dirty="0"/>
                  <a:t>，</a:t>
                </a:r>
                <a:r>
                  <a:rPr lang="en-US" altLang="zh-CN" dirty="0"/>
                  <a:t>B</a:t>
                </a:r>
                <a:r>
                  <a:rPr lang="zh-CN" altLang="zh-CN" dirty="0"/>
                  <a:t>），即全码，所以</a:t>
                </a:r>
                <a:r>
                  <a:rPr lang="en-US" altLang="zh-CN" dirty="0"/>
                  <a:t>T</a:t>
                </a:r>
                <a14:m>
                  <m:oMath xmlns:m="http://schemas.openxmlformats.org/officeDocument/2006/math">
                    <m:r>
                      <a:rPr lang="en-US" altLang="zh-CN"/>
                      <m:t>∈</m:t>
                    </m:r>
                    <m:r>
                      <m:rPr>
                        <m:sty m:val="p"/>
                      </m:rPr>
                      <a:rPr lang="en-US" altLang="zh-CN"/>
                      <m:t>BCNF</m:t>
                    </m:r>
                  </m:oMath>
                </a14:m>
                <a:r>
                  <a:rPr lang="zh-CN" altLang="zh-CN" dirty="0"/>
                  <a:t>。但对于关系模式</a:t>
                </a:r>
                <a:r>
                  <a:rPr lang="en-US" altLang="zh-CN" dirty="0"/>
                  <a:t>T</a:t>
                </a:r>
                <a:r>
                  <a:rPr lang="zh-CN" altLang="zh-CN" dirty="0"/>
                  <a:t>来说，如果物理课增加一名教师周俊时，则必须插入三个元组，即（物理，周俊，普通物理学）（物理，周俊，光学原理）（物理，周俊，物理习题集），即造成插入操作复杂，同样，如要删除某一本参考书，则必须删除相应的元组，这样来看，对数据的增删改很不方便，数据的冗余也十分明显。</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9" t="-1483" r="-148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8356480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67544" y="1124744"/>
                <a:ext cx="8229600" cy="4933950"/>
              </a:xfrm>
            </p:spPr>
            <p:txBody>
              <a:bodyPr/>
              <a:lstStyle/>
              <a:p>
                <a:r>
                  <a:rPr lang="zh-CN" altLang="zh-CN" sz="2000" dirty="0"/>
                  <a:t>定义</a:t>
                </a:r>
                <a:r>
                  <a:rPr lang="en-US" altLang="zh-CN" sz="2000" dirty="0"/>
                  <a:t>2.10 </a:t>
                </a:r>
                <a:r>
                  <a:rPr lang="zh-CN" altLang="zh-CN" sz="2000" dirty="0"/>
                  <a:t>设</a:t>
                </a:r>
                <a:r>
                  <a:rPr lang="en-US" altLang="zh-CN" sz="2000" dirty="0"/>
                  <a:t>R</a:t>
                </a:r>
                <a:r>
                  <a:rPr lang="zh-CN" altLang="zh-CN" sz="2000" dirty="0"/>
                  <a:t>（</a:t>
                </a:r>
                <a:r>
                  <a:rPr lang="en-US" altLang="zh-CN" sz="2000" dirty="0"/>
                  <a:t>U</a:t>
                </a:r>
                <a:r>
                  <a:rPr lang="zh-CN" altLang="zh-CN" sz="2000" dirty="0"/>
                  <a:t>）是属性集</a:t>
                </a:r>
                <a:r>
                  <a:rPr lang="en-US" altLang="zh-CN" sz="2000" dirty="0"/>
                  <a:t>U</a:t>
                </a:r>
                <a:r>
                  <a:rPr lang="zh-CN" altLang="zh-CN" sz="2000" dirty="0"/>
                  <a:t>上的一个关系模式。</a:t>
                </a:r>
                <a:r>
                  <a:rPr lang="en-US" altLang="zh-CN" sz="2000" dirty="0"/>
                  <a:t>X</a:t>
                </a:r>
                <a:r>
                  <a:rPr lang="zh-CN" altLang="zh-CN" sz="2000" dirty="0"/>
                  <a:t>，</a:t>
                </a:r>
                <a:r>
                  <a:rPr lang="en-US" altLang="zh-CN" sz="2000" dirty="0"/>
                  <a:t>Y</a:t>
                </a:r>
                <a:r>
                  <a:rPr lang="zh-CN" altLang="zh-CN" sz="2000" dirty="0"/>
                  <a:t>，</a:t>
                </a:r>
                <a:r>
                  <a:rPr lang="en-US" altLang="zh-CN" sz="2000" dirty="0"/>
                  <a:t>Z</a:t>
                </a:r>
                <a:r>
                  <a:rPr lang="zh-CN" altLang="zh-CN" sz="2000" dirty="0"/>
                  <a:t>是</a:t>
                </a:r>
                <a:r>
                  <a:rPr lang="en-US" altLang="zh-CN" sz="2000" dirty="0"/>
                  <a:t>U</a:t>
                </a:r>
                <a:r>
                  <a:rPr lang="zh-CN" altLang="zh-CN" sz="2000" dirty="0"/>
                  <a:t>的子集，并且</a:t>
                </a:r>
                <a14:m>
                  <m:oMath xmlns:m="http://schemas.openxmlformats.org/officeDocument/2006/math">
                    <m:r>
                      <m:rPr>
                        <m:sty m:val="p"/>
                      </m:rPr>
                      <a:rPr lang="en-US" altLang="zh-CN" sz="2000"/>
                      <m:t>Z</m:t>
                    </m:r>
                    <m:r>
                      <a:rPr lang="en-US" altLang="zh-CN" sz="2000"/>
                      <m:t>=</m:t>
                    </m:r>
                    <m:r>
                      <m:rPr>
                        <m:sty m:val="p"/>
                      </m:rPr>
                      <a:rPr lang="en-US" altLang="zh-CN" sz="2000"/>
                      <m:t>U</m:t>
                    </m:r>
                    <m:r>
                      <a:rPr lang="en-US" altLang="zh-CN" sz="2000" i="1"/>
                      <m:t>−</m:t>
                    </m:r>
                    <m:r>
                      <m:rPr>
                        <m:sty m:val="p"/>
                      </m:rPr>
                      <a:rPr lang="en-US" altLang="zh-CN" sz="2000"/>
                      <m:t>X</m:t>
                    </m:r>
                    <m:r>
                      <a:rPr lang="en-US" altLang="zh-CN" sz="2000" i="1"/>
                      <m:t>−</m:t>
                    </m:r>
                    <m:r>
                      <m:rPr>
                        <m:sty m:val="p"/>
                      </m:rPr>
                      <a:rPr lang="en-US" altLang="zh-CN" sz="2000"/>
                      <m:t>Y</m:t>
                    </m:r>
                  </m:oMath>
                </a14:m>
                <a:r>
                  <a:rPr lang="zh-CN" altLang="zh-CN" sz="2000" dirty="0"/>
                  <a:t>。关系模式</a:t>
                </a:r>
                <a:r>
                  <a:rPr lang="en-US" altLang="zh-CN" sz="2000" dirty="0"/>
                  <a:t>R</a:t>
                </a:r>
                <a:r>
                  <a:rPr lang="zh-CN" altLang="zh-CN" sz="2000" dirty="0"/>
                  <a:t>（</a:t>
                </a:r>
                <a:r>
                  <a:rPr lang="en-US" altLang="zh-CN" sz="2000" dirty="0"/>
                  <a:t>U</a:t>
                </a:r>
                <a:r>
                  <a:rPr lang="zh-CN" altLang="zh-CN" sz="2000" dirty="0"/>
                  <a:t>）中多值依赖</a:t>
                </a:r>
                <a14:m>
                  <m:oMath xmlns:m="http://schemas.openxmlformats.org/officeDocument/2006/math">
                    <m:r>
                      <m:rPr>
                        <m:sty m:val="p"/>
                      </m:rPr>
                      <a:rPr lang="en-US" altLang="zh-CN" sz="2000"/>
                      <m:t>X</m:t>
                    </m:r>
                    <m:r>
                      <a:rPr lang="en-US" altLang="zh-CN" sz="2000"/>
                      <m:t>→ →</m:t>
                    </m:r>
                    <m:r>
                      <m:rPr>
                        <m:sty m:val="p"/>
                      </m:rPr>
                      <a:rPr lang="en-US" altLang="zh-CN" sz="2000"/>
                      <m:t>Y</m:t>
                    </m:r>
                  </m:oMath>
                </a14:m>
                <a:r>
                  <a:rPr lang="zh-CN" altLang="zh-CN" sz="2000" dirty="0"/>
                  <a:t>成立，当且仅当对</a:t>
                </a:r>
                <a:r>
                  <a:rPr lang="en-US" altLang="zh-CN" sz="2000" dirty="0"/>
                  <a:t>R</a:t>
                </a:r>
                <a:r>
                  <a:rPr lang="zh-CN" altLang="zh-CN" sz="2000" dirty="0"/>
                  <a:t>（</a:t>
                </a:r>
                <a:r>
                  <a:rPr lang="en-US" altLang="zh-CN" sz="2000" dirty="0"/>
                  <a:t>U</a:t>
                </a:r>
                <a:r>
                  <a:rPr lang="zh-CN" altLang="zh-CN" sz="2000" dirty="0"/>
                  <a:t>）的任一关系</a:t>
                </a:r>
                <a:r>
                  <a:rPr lang="en-US" altLang="zh-CN" sz="2000" dirty="0"/>
                  <a:t>r</a:t>
                </a:r>
                <a:r>
                  <a:rPr lang="zh-CN" altLang="zh-CN" sz="2000" dirty="0"/>
                  <a:t>，给定的一对</a:t>
                </a:r>
                <a14:m>
                  <m:oMath xmlns:m="http://schemas.openxmlformats.org/officeDocument/2006/math">
                    <m:d>
                      <m:dPr>
                        <m:ctrlPr>
                          <a:rPr lang="zh-CN" altLang="zh-CN" sz="2000" i="1"/>
                        </m:ctrlPr>
                      </m:dPr>
                      <m:e>
                        <m:r>
                          <m:rPr>
                            <m:sty m:val="p"/>
                          </m:rPr>
                          <a:rPr lang="en-US" altLang="zh-CN" sz="2000"/>
                          <m:t>x</m:t>
                        </m:r>
                        <m:r>
                          <a:rPr lang="en-US" altLang="zh-CN" sz="2000"/>
                          <m:t>,</m:t>
                        </m:r>
                        <m:r>
                          <m:rPr>
                            <m:sty m:val="p"/>
                          </m:rPr>
                          <a:rPr lang="en-US" altLang="zh-CN" sz="2000"/>
                          <m:t>z</m:t>
                        </m:r>
                      </m:e>
                    </m:d>
                  </m:oMath>
                </a14:m>
                <a:r>
                  <a:rPr lang="zh-CN" altLang="zh-CN" sz="2000" dirty="0"/>
                  <a:t>值，有一组</a:t>
                </a:r>
                <a:r>
                  <a:rPr lang="en-US" altLang="zh-CN" sz="2000" dirty="0"/>
                  <a:t>Y</a:t>
                </a:r>
                <a:r>
                  <a:rPr lang="zh-CN" altLang="zh-CN" sz="2000" dirty="0"/>
                  <a:t>的值，这组值仅仅决定于</a:t>
                </a:r>
                <a:r>
                  <a:rPr lang="en-US" altLang="zh-CN" sz="2000" dirty="0"/>
                  <a:t>x</a:t>
                </a:r>
                <a:r>
                  <a:rPr lang="zh-CN" altLang="zh-CN" sz="2000" dirty="0"/>
                  <a:t>值而与</a:t>
                </a:r>
                <a:r>
                  <a:rPr lang="en-US" altLang="zh-CN" sz="2000" dirty="0"/>
                  <a:t>z</a:t>
                </a:r>
                <a:r>
                  <a:rPr lang="zh-CN" altLang="zh-CN" sz="2000" dirty="0"/>
                  <a:t>值无关。</a:t>
                </a:r>
              </a:p>
              <a:p>
                <a:r>
                  <a:rPr lang="zh-CN" altLang="zh-CN" sz="2000" dirty="0"/>
                  <a:t>比如，在关系模式</a:t>
                </a:r>
                <a:r>
                  <a:rPr lang="en-US" altLang="zh-CN" sz="2000" dirty="0"/>
                  <a:t>T</a:t>
                </a:r>
                <a:r>
                  <a:rPr lang="zh-CN" altLang="zh-CN" sz="2000" dirty="0"/>
                  <a:t>中，对于一个（数学，微分方程）有一组</a:t>
                </a:r>
                <a:r>
                  <a:rPr lang="en-US" altLang="zh-CN" sz="2000" dirty="0"/>
                  <a:t>T</a:t>
                </a:r>
                <a:r>
                  <a:rPr lang="zh-CN" altLang="zh-CN" sz="2000" dirty="0"/>
                  <a:t>值</a:t>
                </a:r>
                <a:r>
                  <a:rPr lang="en-US" altLang="zh-CN" sz="2000" dirty="0"/>
                  <a:t>{</a:t>
                </a:r>
                <a:r>
                  <a:rPr lang="zh-CN" altLang="zh-CN" sz="2000" dirty="0"/>
                  <a:t>李勇，李峰</a:t>
                </a:r>
                <a:r>
                  <a:rPr lang="en-US" altLang="zh-CN" sz="2000" dirty="0"/>
                  <a:t>}</a:t>
                </a:r>
                <a:r>
                  <a:rPr lang="zh-CN" altLang="zh-CN" sz="2000" dirty="0"/>
                  <a:t>，这组值仅仅决定于课程</a:t>
                </a:r>
                <a:r>
                  <a:rPr lang="en-US" altLang="zh-CN" sz="2000" dirty="0"/>
                  <a:t>C</a:t>
                </a:r>
                <a:r>
                  <a:rPr lang="zh-CN" altLang="zh-CN" sz="2000" dirty="0"/>
                  <a:t>上的值（数学）。也就是说对于另一个（数学，数学分析）它对应的一组</a:t>
                </a:r>
                <a:r>
                  <a:rPr lang="en-US" altLang="zh-CN" sz="2000" dirty="0"/>
                  <a:t>T</a:t>
                </a:r>
                <a:r>
                  <a:rPr lang="zh-CN" altLang="zh-CN" sz="2000" dirty="0"/>
                  <a:t>值仍然是</a:t>
                </a:r>
                <a:r>
                  <a:rPr lang="en-US" altLang="zh-CN" sz="2000" dirty="0"/>
                  <a:t>{</a:t>
                </a:r>
                <a:r>
                  <a:rPr lang="zh-CN" altLang="zh-CN" sz="2000" dirty="0"/>
                  <a:t>李勇，李峰</a:t>
                </a:r>
                <a:r>
                  <a:rPr lang="en-US" altLang="zh-CN" sz="2000" dirty="0"/>
                  <a:t>}</a:t>
                </a:r>
                <a:r>
                  <a:rPr lang="zh-CN" altLang="zh-CN" sz="2000" dirty="0"/>
                  <a:t>，尽管这时参考书</a:t>
                </a:r>
                <a:r>
                  <a:rPr lang="en-US" altLang="zh-CN" sz="2000" dirty="0"/>
                  <a:t>B </a:t>
                </a:r>
                <a:r>
                  <a:rPr lang="zh-CN" altLang="zh-CN" sz="2000" dirty="0"/>
                  <a:t>的值已经改变了。因此</a:t>
                </a:r>
                <a:r>
                  <a:rPr lang="en-US" altLang="zh-CN" sz="2000" dirty="0"/>
                  <a:t>T</a:t>
                </a:r>
                <a:r>
                  <a:rPr lang="zh-CN" altLang="zh-CN" sz="2000" dirty="0"/>
                  <a:t>多值依赖于</a:t>
                </a:r>
                <a:r>
                  <a:rPr lang="en-US" altLang="zh-CN" sz="2000" dirty="0"/>
                  <a:t>C</a:t>
                </a:r>
                <a:r>
                  <a:rPr lang="zh-CN" altLang="zh-CN" sz="2000" dirty="0"/>
                  <a:t>，即</a:t>
                </a:r>
                <a14:m>
                  <m:oMath xmlns:m="http://schemas.openxmlformats.org/officeDocument/2006/math">
                    <m:r>
                      <m:rPr>
                        <m:sty m:val="p"/>
                      </m:rPr>
                      <a:rPr lang="en-US" altLang="zh-CN" sz="2000"/>
                      <m:t>C</m:t>
                    </m:r>
                    <m:r>
                      <a:rPr lang="en-US" altLang="zh-CN" sz="2000"/>
                      <m:t>→ →</m:t>
                    </m:r>
                    <m:r>
                      <m:rPr>
                        <m:sty m:val="p"/>
                      </m:rPr>
                      <a:rPr lang="en-US" altLang="zh-CN" sz="2000"/>
                      <m:t>T</m:t>
                    </m:r>
                  </m:oMath>
                </a14:m>
                <a:r>
                  <a:rPr lang="zh-CN" altLang="zh-CN" sz="2000" dirty="0"/>
                  <a:t>。</a:t>
                </a:r>
              </a:p>
              <a:p>
                <a:r>
                  <a:rPr lang="zh-CN" altLang="zh-CN" sz="2000" dirty="0" smtClean="0"/>
                  <a:t>在</a:t>
                </a:r>
                <a:r>
                  <a:rPr lang="en-US" altLang="zh-CN" sz="2000" dirty="0"/>
                  <a:t>R</a:t>
                </a:r>
                <a:r>
                  <a:rPr lang="zh-CN" altLang="zh-CN" sz="2000" dirty="0"/>
                  <a:t>（</a:t>
                </a:r>
                <a:r>
                  <a:rPr lang="en-US" altLang="zh-CN" sz="2000" dirty="0"/>
                  <a:t>U</a:t>
                </a:r>
                <a:r>
                  <a:rPr lang="zh-CN" altLang="zh-CN" sz="2000" dirty="0"/>
                  <a:t>）的任一关系</a:t>
                </a:r>
                <a:r>
                  <a:rPr lang="en-US" altLang="zh-CN" sz="2000" dirty="0"/>
                  <a:t>r</a:t>
                </a:r>
                <a:r>
                  <a:rPr lang="zh-CN" altLang="zh-CN" sz="2000" dirty="0"/>
                  <a:t>中，如果存在元组</a:t>
                </a:r>
                <a:r>
                  <a:rPr lang="en-US" altLang="zh-CN" sz="2000" dirty="0"/>
                  <a:t>t</a:t>
                </a:r>
                <a:r>
                  <a:rPr lang="zh-CN" altLang="zh-CN" sz="2000" dirty="0"/>
                  <a:t>，</a:t>
                </a:r>
                <a:r>
                  <a:rPr lang="en-US" altLang="zh-CN" sz="2000" dirty="0"/>
                  <a:t>s</a:t>
                </a:r>
                <a:r>
                  <a:rPr lang="zh-CN" altLang="zh-CN" sz="2000" dirty="0"/>
                  <a:t>使得</a:t>
                </a:r>
                <a:r>
                  <a:rPr lang="en-US" altLang="zh-CN" sz="2000" dirty="0"/>
                  <a:t>t[X]=s[X],</a:t>
                </a:r>
                <a:r>
                  <a:rPr lang="zh-CN" altLang="zh-CN" sz="2000" dirty="0"/>
                  <a:t>那么就必然存在元组</a:t>
                </a:r>
                <a:r>
                  <a:rPr lang="en-US" altLang="zh-CN" sz="2000" dirty="0"/>
                  <a:t>w</a:t>
                </a:r>
                <a:r>
                  <a:rPr lang="zh-CN" altLang="zh-CN" sz="2000" dirty="0"/>
                  <a:t>，</a:t>
                </a:r>
                <a:r>
                  <a:rPr lang="en-US" altLang="zh-CN" sz="2000" dirty="0"/>
                  <a:t>v</a:t>
                </a:r>
                <a14:m>
                  <m:oMath xmlns:m="http://schemas.openxmlformats.org/officeDocument/2006/math">
                    <m:r>
                      <a:rPr lang="en-US" altLang="zh-CN" sz="2000"/>
                      <m:t>∈</m:t>
                    </m:r>
                    <m:r>
                      <m:rPr>
                        <m:sty m:val="p"/>
                      </m:rPr>
                      <a:rPr lang="en-US" altLang="zh-CN" sz="2000"/>
                      <m:t>r</m:t>
                    </m:r>
                  </m:oMath>
                </a14:m>
                <a:r>
                  <a:rPr lang="zh-CN" altLang="zh-CN" sz="2000" dirty="0"/>
                  <a:t>，（</a:t>
                </a:r>
                <a:r>
                  <a:rPr lang="en-US" altLang="zh-CN" sz="2000" dirty="0"/>
                  <a:t>w</a:t>
                </a:r>
                <a:r>
                  <a:rPr lang="zh-CN" altLang="zh-CN" sz="2000" dirty="0"/>
                  <a:t>，</a:t>
                </a:r>
                <a:r>
                  <a:rPr lang="en-US" altLang="zh-CN" sz="2000" dirty="0"/>
                  <a:t>v</a:t>
                </a:r>
                <a:r>
                  <a:rPr lang="zh-CN" altLang="zh-CN" sz="2000" dirty="0"/>
                  <a:t>可以与</a:t>
                </a:r>
                <a:r>
                  <a:rPr lang="en-US" altLang="zh-CN" sz="2000" dirty="0"/>
                  <a:t>s</a:t>
                </a:r>
                <a:r>
                  <a:rPr lang="zh-CN" altLang="zh-CN" sz="2000" dirty="0"/>
                  <a:t>，</a:t>
                </a:r>
                <a:r>
                  <a:rPr lang="en-US" altLang="zh-CN" sz="2000" dirty="0"/>
                  <a:t>t</a:t>
                </a:r>
                <a:r>
                  <a:rPr lang="zh-CN" altLang="zh-CN" sz="2000" dirty="0"/>
                  <a:t>相同），使得</a:t>
                </a:r>
                <a:r>
                  <a:rPr lang="en-US" altLang="zh-CN" sz="2000" dirty="0"/>
                  <a:t>w[X]=v[X]=t[X]</a:t>
                </a:r>
                <a:r>
                  <a:rPr lang="zh-CN" altLang="zh-CN" sz="2000" dirty="0"/>
                  <a:t>，而</a:t>
                </a:r>
                <a:r>
                  <a:rPr lang="en-US" altLang="zh-CN" sz="2000" dirty="0"/>
                  <a:t>w[Y]=t[Y]</a:t>
                </a:r>
                <a:r>
                  <a:rPr lang="zh-CN" altLang="zh-CN" sz="2000" dirty="0"/>
                  <a:t>，</a:t>
                </a:r>
                <a:r>
                  <a:rPr lang="en-US" altLang="zh-CN" sz="2000" dirty="0"/>
                  <a:t>w[Z]=s[Z]</a:t>
                </a:r>
                <a:r>
                  <a:rPr lang="zh-CN" altLang="zh-CN" sz="2000" dirty="0"/>
                  <a:t>，</a:t>
                </a:r>
                <a:r>
                  <a:rPr lang="en-US" altLang="zh-CN" sz="2000" dirty="0"/>
                  <a:t>v[Y]=s[Y]</a:t>
                </a:r>
                <a:r>
                  <a:rPr lang="zh-CN" altLang="zh-CN" sz="2000" dirty="0"/>
                  <a:t>，</a:t>
                </a:r>
                <a:r>
                  <a:rPr lang="en-US" altLang="zh-CN" sz="2000" dirty="0"/>
                  <a:t>v[Z]=t[Z]</a:t>
                </a:r>
                <a:r>
                  <a:rPr lang="zh-CN" altLang="zh-CN" sz="2000" dirty="0"/>
                  <a:t>（即交换</a:t>
                </a:r>
                <a:r>
                  <a:rPr lang="en-US" altLang="zh-CN" sz="2000" dirty="0"/>
                  <a:t>s</a:t>
                </a:r>
                <a:r>
                  <a:rPr lang="zh-CN" altLang="zh-CN" sz="2000" dirty="0"/>
                  <a:t>，</a:t>
                </a:r>
                <a:r>
                  <a:rPr lang="en-US" altLang="zh-CN" sz="2000" dirty="0"/>
                  <a:t>t</a:t>
                </a:r>
                <a:r>
                  <a:rPr lang="zh-CN" altLang="zh-CN" sz="2000" dirty="0"/>
                  <a:t>元组的</a:t>
                </a:r>
                <a:r>
                  <a:rPr lang="en-US" altLang="zh-CN" sz="2000" dirty="0"/>
                  <a:t>Y</a:t>
                </a:r>
                <a:r>
                  <a:rPr lang="zh-CN" altLang="zh-CN" sz="2000" dirty="0"/>
                  <a:t>值所得的两个新元组必在</a:t>
                </a:r>
                <a:r>
                  <a:rPr lang="en-US" altLang="zh-CN" sz="2000" dirty="0"/>
                  <a:t>r</a:t>
                </a:r>
                <a:r>
                  <a:rPr lang="zh-CN" altLang="zh-CN" sz="2000" dirty="0"/>
                  <a:t>中），则</a:t>
                </a:r>
                <a:r>
                  <a:rPr lang="en-US" altLang="zh-CN" sz="2000" dirty="0"/>
                  <a:t>Y</a:t>
                </a:r>
                <a:r>
                  <a:rPr lang="zh-CN" altLang="zh-CN" sz="2000" dirty="0"/>
                  <a:t>多值依赖于</a:t>
                </a:r>
                <a:r>
                  <a:rPr lang="en-US" altLang="zh-CN" sz="2000" dirty="0"/>
                  <a:t>X</a:t>
                </a:r>
                <a:r>
                  <a:rPr lang="zh-CN" altLang="zh-CN" sz="2000" dirty="0"/>
                  <a:t>，记为</a:t>
                </a:r>
                <a14:m>
                  <m:oMath xmlns:m="http://schemas.openxmlformats.org/officeDocument/2006/math">
                    <m:r>
                      <m:rPr>
                        <m:sty m:val="p"/>
                      </m:rPr>
                      <a:rPr lang="en-US" altLang="zh-CN" sz="2000"/>
                      <m:t>X</m:t>
                    </m:r>
                    <m:r>
                      <a:rPr lang="en-US" altLang="zh-CN" sz="2000"/>
                      <m:t>→ →</m:t>
                    </m:r>
                    <m:r>
                      <m:rPr>
                        <m:sty m:val="p"/>
                      </m:rPr>
                      <a:rPr lang="en-US" altLang="zh-CN" sz="2000"/>
                      <m:t>Y</m:t>
                    </m:r>
                  </m:oMath>
                </a14:m>
                <a:r>
                  <a:rPr lang="zh-CN" altLang="zh-CN" sz="2000" dirty="0"/>
                  <a:t>。这里</a:t>
                </a:r>
                <a:r>
                  <a:rPr lang="en-US" altLang="zh-CN" sz="2000" dirty="0"/>
                  <a:t>X</a:t>
                </a:r>
                <a:r>
                  <a:rPr lang="zh-CN" altLang="zh-CN" sz="2000" dirty="0"/>
                  <a:t>，</a:t>
                </a:r>
                <a:r>
                  <a:rPr lang="en-US" altLang="zh-CN" sz="2000" dirty="0"/>
                  <a:t>Y</a:t>
                </a:r>
                <a:r>
                  <a:rPr lang="zh-CN" altLang="zh-CN" sz="2000" dirty="0"/>
                  <a:t>是</a:t>
                </a:r>
                <a:r>
                  <a:rPr lang="en-US" altLang="zh-CN" sz="2000" dirty="0"/>
                  <a:t>U</a:t>
                </a:r>
                <a:r>
                  <a:rPr lang="zh-CN" altLang="zh-CN" sz="2000" dirty="0"/>
                  <a:t>的子集，</a:t>
                </a:r>
                <a14:m>
                  <m:oMath xmlns:m="http://schemas.openxmlformats.org/officeDocument/2006/math">
                    <m:r>
                      <m:rPr>
                        <m:sty m:val="p"/>
                      </m:rPr>
                      <a:rPr lang="en-US" altLang="zh-CN" sz="2000"/>
                      <m:t>Z</m:t>
                    </m:r>
                    <m:r>
                      <a:rPr lang="en-US" altLang="zh-CN" sz="2000"/>
                      <m:t>=</m:t>
                    </m:r>
                    <m:r>
                      <m:rPr>
                        <m:sty m:val="p"/>
                      </m:rPr>
                      <a:rPr lang="en-US" altLang="zh-CN" sz="2000"/>
                      <m:t>U</m:t>
                    </m:r>
                    <m:r>
                      <a:rPr lang="en-US" altLang="zh-CN" sz="2000" i="1"/>
                      <m:t>−</m:t>
                    </m:r>
                    <m:r>
                      <m:rPr>
                        <m:sty m:val="p"/>
                      </m:rPr>
                      <a:rPr lang="en-US" altLang="zh-CN" sz="2000"/>
                      <m:t>X</m:t>
                    </m:r>
                    <m:r>
                      <a:rPr lang="en-US" altLang="zh-CN" sz="2000" i="1"/>
                      <m:t>−</m:t>
                    </m:r>
                    <m:r>
                      <m:rPr>
                        <m:sty m:val="p"/>
                      </m:rPr>
                      <a:rPr lang="en-US" altLang="zh-CN" sz="2000"/>
                      <m:t>Y</m:t>
                    </m:r>
                  </m:oMath>
                </a14:m>
                <a:r>
                  <a:rPr lang="zh-CN" altLang="zh-CN" sz="2000" dirty="0"/>
                  <a:t>。</a:t>
                </a:r>
              </a:p>
              <a:p>
                <a:r>
                  <a:rPr lang="zh-CN" altLang="zh-CN" sz="2000" dirty="0"/>
                  <a:t>若</a:t>
                </a:r>
                <a14:m>
                  <m:oMath xmlns:m="http://schemas.openxmlformats.org/officeDocument/2006/math">
                    <m:r>
                      <m:rPr>
                        <m:sty m:val="p"/>
                      </m:rPr>
                      <a:rPr lang="en-US" altLang="zh-CN" sz="2000"/>
                      <m:t>X</m:t>
                    </m:r>
                    <m:r>
                      <a:rPr lang="en-US" altLang="zh-CN" sz="2000"/>
                      <m:t>→ →</m:t>
                    </m:r>
                    <m:r>
                      <m:rPr>
                        <m:sty m:val="p"/>
                      </m:rPr>
                      <a:rPr lang="en-US" altLang="zh-CN" sz="2000"/>
                      <m:t>Y</m:t>
                    </m:r>
                  </m:oMath>
                </a14:m>
                <a:r>
                  <a:rPr lang="zh-CN" altLang="zh-CN" sz="2000" dirty="0"/>
                  <a:t>，而</a:t>
                </a:r>
                <a:r>
                  <a:rPr lang="en-US" altLang="zh-CN" sz="2000" dirty="0"/>
                  <a:t>Z=</a:t>
                </a:r>
                <a14:m>
                  <m:oMath xmlns:m="http://schemas.openxmlformats.org/officeDocument/2006/math">
                    <m:r>
                      <m:rPr>
                        <m:sty m:val="p"/>
                      </m:rPr>
                      <a:rPr lang="en-US" altLang="zh-CN" sz="2000"/>
                      <m:t>ϕ</m:t>
                    </m:r>
                  </m:oMath>
                </a14:m>
                <a:r>
                  <a:rPr lang="zh-CN" altLang="zh-CN" sz="2000" dirty="0"/>
                  <a:t>，则称</a:t>
                </a:r>
                <a14:m>
                  <m:oMath xmlns:m="http://schemas.openxmlformats.org/officeDocument/2006/math">
                    <m:r>
                      <m:rPr>
                        <m:sty m:val="p"/>
                      </m:rPr>
                      <a:rPr lang="en-US" altLang="zh-CN" sz="2000"/>
                      <m:t>X</m:t>
                    </m:r>
                    <m:r>
                      <a:rPr lang="en-US" altLang="zh-CN" sz="2000"/>
                      <m:t>→ →</m:t>
                    </m:r>
                    <m:r>
                      <m:rPr>
                        <m:sty m:val="p"/>
                      </m:rPr>
                      <a:rPr lang="en-US" altLang="zh-CN" sz="2000"/>
                      <m:t>Y</m:t>
                    </m:r>
                  </m:oMath>
                </a14:m>
                <a:r>
                  <a:rPr lang="zh-CN" altLang="zh-CN" sz="2000" dirty="0"/>
                  <a:t>为平凡的多值依赖。否则称</a:t>
                </a:r>
                <a14:m>
                  <m:oMath xmlns:m="http://schemas.openxmlformats.org/officeDocument/2006/math">
                    <m:r>
                      <m:rPr>
                        <m:sty m:val="p"/>
                      </m:rPr>
                      <a:rPr lang="en-US" altLang="zh-CN" sz="2000"/>
                      <m:t>X</m:t>
                    </m:r>
                    <m:r>
                      <a:rPr lang="en-US" altLang="zh-CN" sz="2000"/>
                      <m:t>→ →</m:t>
                    </m:r>
                    <m:r>
                      <m:rPr>
                        <m:sty m:val="p"/>
                      </m:rPr>
                      <a:rPr lang="en-US" altLang="zh-CN" sz="2000"/>
                      <m:t>Y</m:t>
                    </m:r>
                  </m:oMath>
                </a14:m>
                <a:r>
                  <a:rPr lang="zh-CN" altLang="zh-CN" sz="2000" dirty="0"/>
                  <a:t>为非平凡的多值依赖。</a:t>
                </a:r>
              </a:p>
              <a:p>
                <a:endParaRPr lang="zh-CN" altLang="en-US" sz="20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67544" y="1124744"/>
                <a:ext cx="8229600" cy="4933950"/>
              </a:xfrm>
              <a:blipFill rotWithShape="1">
                <a:blip r:embed="rId2"/>
                <a:stretch>
                  <a:fillRect l="-667" t="-742" r="-3852" b="-6428"/>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4583081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57200" y="1295400"/>
                <a:ext cx="8363272" cy="4933950"/>
              </a:xfrm>
            </p:spPr>
            <p:txBody>
              <a:bodyPr/>
              <a:lstStyle/>
              <a:p>
                <a:r>
                  <a:rPr lang="zh-CN" altLang="zh-CN" sz="2400" dirty="0"/>
                  <a:t>多值依赖具有如下的性质：</a:t>
                </a:r>
              </a:p>
              <a:p>
                <a:pPr marL="0" indent="0">
                  <a:buNone/>
                </a:pPr>
                <a:r>
                  <a:rPr lang="zh-CN" altLang="zh-CN" sz="2400" dirty="0"/>
                  <a:t>（</a:t>
                </a:r>
                <a:r>
                  <a:rPr lang="en-US" altLang="zh-CN" sz="2400" dirty="0"/>
                  <a:t>1</a:t>
                </a:r>
                <a:r>
                  <a:rPr lang="zh-CN" altLang="zh-CN" sz="2400" dirty="0"/>
                  <a:t>）对称性。若</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，则</a:t>
                </a:r>
                <a14:m>
                  <m:oMath xmlns:m="http://schemas.openxmlformats.org/officeDocument/2006/math">
                    <m:r>
                      <m:rPr>
                        <m:sty m:val="p"/>
                      </m:rPr>
                      <a:rPr lang="en-US" altLang="zh-CN" sz="2400"/>
                      <m:t>X</m:t>
                    </m:r>
                    <m:r>
                      <a:rPr lang="en-US" altLang="zh-CN" sz="2400"/>
                      <m:t>→ →</m:t>
                    </m:r>
                    <m:r>
                      <m:rPr>
                        <m:sty m:val="p"/>
                      </m:rPr>
                      <a:rPr lang="en-US" altLang="zh-CN" sz="2400"/>
                      <m:t>Z</m:t>
                    </m:r>
                  </m:oMath>
                </a14:m>
                <a:r>
                  <a:rPr lang="zh-CN" altLang="zh-CN" sz="2400" dirty="0"/>
                  <a:t>，其中</a:t>
                </a:r>
                <a14:m>
                  <m:oMath xmlns:m="http://schemas.openxmlformats.org/officeDocument/2006/math">
                    <m:r>
                      <m:rPr>
                        <m:sty m:val="p"/>
                      </m:rPr>
                      <a:rPr lang="en-US" altLang="zh-CN" sz="2400"/>
                      <m:t>Z</m:t>
                    </m:r>
                    <m:r>
                      <a:rPr lang="en-US" altLang="zh-CN" sz="2400"/>
                      <m:t>=</m:t>
                    </m:r>
                    <m:r>
                      <m:rPr>
                        <m:sty m:val="p"/>
                      </m:rPr>
                      <a:rPr lang="en-US" altLang="zh-CN" sz="2400"/>
                      <m:t>U</m:t>
                    </m:r>
                    <m:r>
                      <a:rPr lang="en-US" altLang="zh-CN" sz="2400" i="1"/>
                      <m:t>−</m:t>
                    </m:r>
                    <m:r>
                      <m:rPr>
                        <m:sty m:val="p"/>
                      </m:rPr>
                      <a:rPr lang="en-US" altLang="zh-CN" sz="2400"/>
                      <m:t>X</m:t>
                    </m:r>
                    <m:r>
                      <a:rPr lang="en-US" altLang="zh-CN" sz="2400" i="1"/>
                      <m:t>−</m:t>
                    </m:r>
                    <m:r>
                      <m:rPr>
                        <m:sty m:val="p"/>
                      </m:rPr>
                      <a:rPr lang="en-US" altLang="zh-CN" sz="2400"/>
                      <m:t>Y</m:t>
                    </m:r>
                  </m:oMath>
                </a14:m>
                <a:r>
                  <a:rPr lang="zh-CN" altLang="zh-CN" sz="2400" dirty="0"/>
                  <a:t>多值依赖的对称性可以用完全二分图直观地表示出来。</a:t>
                </a:r>
              </a:p>
              <a:p>
                <a:pPr marL="0" indent="0">
                  <a:buNone/>
                </a:pPr>
                <a:r>
                  <a:rPr lang="zh-CN" altLang="zh-CN" sz="2400" dirty="0"/>
                  <a:t>（</a:t>
                </a:r>
                <a:r>
                  <a:rPr lang="en-US" altLang="zh-CN" sz="2400" dirty="0"/>
                  <a:t>2</a:t>
                </a:r>
                <a:r>
                  <a:rPr lang="zh-CN" altLang="zh-CN" sz="2400" dirty="0"/>
                  <a:t>）传递性。若</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14:m>
                  <m:oMath xmlns:m="http://schemas.openxmlformats.org/officeDocument/2006/math">
                    <m:r>
                      <m:rPr>
                        <m:sty m:val="p"/>
                      </m:rPr>
                      <a:rPr lang="en-US" altLang="zh-CN" sz="2400"/>
                      <m:t>Y</m:t>
                    </m:r>
                    <m:r>
                      <a:rPr lang="en-US" altLang="zh-CN" sz="2400"/>
                      <m:t>→ →</m:t>
                    </m:r>
                    <m:r>
                      <m:rPr>
                        <m:sty m:val="p"/>
                      </m:rPr>
                      <a:rPr lang="en-US" altLang="zh-CN" sz="2400"/>
                      <m:t>Z</m:t>
                    </m:r>
                  </m:oMath>
                </a14:m>
                <a:r>
                  <a:rPr lang="zh-CN" altLang="zh-CN" sz="2400" dirty="0"/>
                  <a:t>，则</a:t>
                </a:r>
                <a14:m>
                  <m:oMath xmlns:m="http://schemas.openxmlformats.org/officeDocument/2006/math">
                    <m:r>
                      <m:rPr>
                        <m:sty m:val="p"/>
                      </m:rPr>
                      <a:rPr lang="en-US" altLang="zh-CN" sz="2400"/>
                      <m:t>X</m:t>
                    </m:r>
                    <m:r>
                      <a:rPr lang="en-US" altLang="zh-CN" sz="2400"/>
                      <m:t>→ →</m:t>
                    </m:r>
                    <m:r>
                      <m:rPr>
                        <m:sty m:val="p"/>
                      </m:rPr>
                      <a:rPr lang="en-US" altLang="zh-CN" sz="2400"/>
                      <m:t>Z</m:t>
                    </m:r>
                    <m:r>
                      <a:rPr lang="en-US" altLang="zh-CN" sz="2400" i="1"/>
                      <m:t>−</m:t>
                    </m:r>
                    <m:r>
                      <m:rPr>
                        <m:sty m:val="p"/>
                      </m:rPr>
                      <a:rPr lang="en-US" altLang="zh-CN" sz="2400"/>
                      <m:t>Y</m:t>
                    </m:r>
                  </m:oMath>
                </a14:m>
                <a:r>
                  <a:rPr lang="zh-CN" altLang="zh-CN" sz="2400" dirty="0"/>
                  <a:t>。</a:t>
                </a:r>
              </a:p>
              <a:p>
                <a:pPr marL="0" indent="0">
                  <a:buNone/>
                </a:pPr>
                <a:r>
                  <a:rPr lang="zh-CN" altLang="zh-CN" sz="2400" dirty="0"/>
                  <a:t>（</a:t>
                </a:r>
                <a:r>
                  <a:rPr lang="en-US" altLang="zh-CN" sz="2400" dirty="0"/>
                  <a:t>3</a:t>
                </a:r>
                <a:r>
                  <a:rPr lang="zh-CN" altLang="zh-CN" sz="2400" dirty="0"/>
                  <a:t>）函数依赖是多值依赖的特殊情况。若</a:t>
                </a:r>
                <a14:m>
                  <m:oMath xmlns:m="http://schemas.openxmlformats.org/officeDocument/2006/math">
                    <m:r>
                      <m:rPr>
                        <m:sty m:val="p"/>
                      </m:rPr>
                      <a:rPr lang="en-US" altLang="zh-CN" sz="2400"/>
                      <m:t>X</m:t>
                    </m:r>
                    <m:r>
                      <a:rPr lang="en-US" altLang="zh-CN" sz="2400"/>
                      <m:t>→ </m:t>
                    </m:r>
                    <m:r>
                      <m:rPr>
                        <m:sty m:val="p"/>
                      </m:rPr>
                      <a:rPr lang="en-US" altLang="zh-CN" sz="2400"/>
                      <m:t>Y</m:t>
                    </m:r>
                    <m:r>
                      <a:rPr lang="zh-CN" altLang="zh-CN" sz="2400"/>
                      <m:t>，则</m:t>
                    </m:r>
                    <m:r>
                      <m:rPr>
                        <m:sty m:val="p"/>
                      </m:rPr>
                      <a:rPr lang="en-US" altLang="zh-CN" sz="2400"/>
                      <m:t>X</m:t>
                    </m:r>
                    <m:r>
                      <a:rPr lang="en-US" altLang="zh-CN" sz="2400"/>
                      <m:t>→ →</m:t>
                    </m:r>
                    <m:r>
                      <m:rPr>
                        <m:sty m:val="p"/>
                      </m:rPr>
                      <a:rPr lang="en-US" altLang="zh-CN" sz="2400"/>
                      <m:t>Y</m:t>
                    </m:r>
                  </m:oMath>
                </a14:m>
                <a:r>
                  <a:rPr lang="zh-CN" altLang="zh-CN" sz="2400" dirty="0"/>
                  <a:t>。</a:t>
                </a:r>
              </a:p>
              <a:p>
                <a:pPr marL="0" indent="0">
                  <a:buNone/>
                </a:pPr>
                <a:r>
                  <a:rPr lang="zh-CN" altLang="zh-CN" sz="2400" dirty="0"/>
                  <a:t>（</a:t>
                </a:r>
                <a:r>
                  <a:rPr lang="en-US" altLang="zh-CN" sz="2400" dirty="0"/>
                  <a:t>4</a:t>
                </a:r>
                <a:r>
                  <a:rPr lang="zh-CN" altLang="zh-CN" sz="2400" dirty="0"/>
                  <a:t>）若</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14:m>
                  <m:oMath xmlns:m="http://schemas.openxmlformats.org/officeDocument/2006/math">
                    <m:r>
                      <m:rPr>
                        <m:sty m:val="p"/>
                      </m:rPr>
                      <a:rPr lang="en-US" altLang="zh-CN" sz="2400"/>
                      <m:t>X</m:t>
                    </m:r>
                    <m:r>
                      <a:rPr lang="en-US" altLang="zh-CN" sz="2400"/>
                      <m:t>→ →</m:t>
                    </m:r>
                    <m:r>
                      <m:rPr>
                        <m:sty m:val="p"/>
                      </m:rPr>
                      <a:rPr lang="en-US" altLang="zh-CN" sz="2400"/>
                      <m:t>Z</m:t>
                    </m:r>
                  </m:oMath>
                </a14:m>
                <a:r>
                  <a:rPr lang="zh-CN" altLang="zh-CN" sz="2400" dirty="0"/>
                  <a:t>，则</a:t>
                </a:r>
                <a14:m>
                  <m:oMath xmlns:m="http://schemas.openxmlformats.org/officeDocument/2006/math">
                    <m:r>
                      <m:rPr>
                        <m:sty m:val="p"/>
                      </m:rPr>
                      <a:rPr lang="en-US" altLang="zh-CN" sz="2400"/>
                      <m:t>X</m:t>
                    </m:r>
                    <m:r>
                      <a:rPr lang="en-US" altLang="zh-CN" sz="2400"/>
                      <m:t>→ →</m:t>
                    </m:r>
                    <m:r>
                      <m:rPr>
                        <m:sty m:val="p"/>
                      </m:rPr>
                      <a:rPr lang="en-US" altLang="zh-CN" sz="2400"/>
                      <m:t>Y</m:t>
                    </m:r>
                    <m:r>
                      <a:rPr lang="en-US" altLang="zh-CN" sz="2400"/>
                      <m:t>∪</m:t>
                    </m:r>
                    <m:r>
                      <m:rPr>
                        <m:sty m:val="p"/>
                      </m:rPr>
                      <a:rPr lang="en-US" altLang="zh-CN" sz="2400"/>
                      <m:t>Z</m:t>
                    </m:r>
                  </m:oMath>
                </a14:m>
                <a:r>
                  <a:rPr lang="zh-CN" altLang="zh-CN" sz="2400" dirty="0"/>
                  <a:t>。</a:t>
                </a:r>
              </a:p>
              <a:p>
                <a:pPr marL="0" indent="0">
                  <a:buNone/>
                </a:pPr>
                <a:r>
                  <a:rPr lang="zh-CN" altLang="zh-CN" sz="2400" dirty="0"/>
                  <a:t>（</a:t>
                </a:r>
                <a:r>
                  <a:rPr lang="en-US" altLang="zh-CN" sz="2400" dirty="0"/>
                  <a:t>5</a:t>
                </a:r>
                <a:r>
                  <a:rPr lang="zh-CN" altLang="zh-CN" sz="2400" dirty="0"/>
                  <a:t>）若</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14:m>
                  <m:oMath xmlns:m="http://schemas.openxmlformats.org/officeDocument/2006/math">
                    <m:r>
                      <m:rPr>
                        <m:sty m:val="p"/>
                      </m:rPr>
                      <a:rPr lang="en-US" altLang="zh-CN" sz="2400"/>
                      <m:t>X</m:t>
                    </m:r>
                    <m:r>
                      <a:rPr lang="en-US" altLang="zh-CN" sz="2400"/>
                      <m:t>→ →</m:t>
                    </m:r>
                    <m:r>
                      <m:rPr>
                        <m:sty m:val="p"/>
                      </m:rPr>
                      <a:rPr lang="en-US" altLang="zh-CN" sz="2400"/>
                      <m:t>Z</m:t>
                    </m:r>
                  </m:oMath>
                </a14:m>
                <a:r>
                  <a:rPr lang="zh-CN" altLang="zh-CN" sz="2400" dirty="0"/>
                  <a:t>，则</a:t>
                </a:r>
                <a14:m>
                  <m:oMath xmlns:m="http://schemas.openxmlformats.org/officeDocument/2006/math">
                    <m:r>
                      <m:rPr>
                        <m:sty m:val="p"/>
                      </m:rPr>
                      <a:rPr lang="en-US" altLang="zh-CN" sz="2400"/>
                      <m:t>X</m:t>
                    </m:r>
                    <m:r>
                      <a:rPr lang="en-US" altLang="zh-CN" sz="2400"/>
                      <m:t>→ →</m:t>
                    </m:r>
                    <m:r>
                      <m:rPr>
                        <m:sty m:val="p"/>
                      </m:rPr>
                      <a:rPr lang="en-US" altLang="zh-CN" sz="2400"/>
                      <m:t>Y</m:t>
                    </m:r>
                    <m:r>
                      <a:rPr lang="en-US" altLang="zh-CN" sz="2400"/>
                      <m:t>∩</m:t>
                    </m:r>
                    <m:r>
                      <m:rPr>
                        <m:sty m:val="p"/>
                      </m:rPr>
                      <a:rPr lang="en-US" altLang="zh-CN" sz="2400"/>
                      <m:t>Z</m:t>
                    </m:r>
                  </m:oMath>
                </a14:m>
                <a:r>
                  <a:rPr lang="zh-CN" altLang="zh-CN" sz="2400" dirty="0"/>
                  <a:t>。</a:t>
                </a:r>
              </a:p>
              <a:p>
                <a:pPr marL="0" indent="0">
                  <a:buNone/>
                </a:pPr>
                <a:r>
                  <a:rPr lang="zh-CN" altLang="zh-CN" sz="2400" dirty="0"/>
                  <a:t>（</a:t>
                </a:r>
                <a:r>
                  <a:rPr lang="en-US" altLang="zh-CN" sz="2400" dirty="0"/>
                  <a:t>6</a:t>
                </a:r>
                <a:r>
                  <a:rPr lang="zh-CN" altLang="zh-CN" sz="2400" dirty="0"/>
                  <a:t>）若</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14:m>
                  <m:oMath xmlns:m="http://schemas.openxmlformats.org/officeDocument/2006/math">
                    <m:r>
                      <m:rPr>
                        <m:sty m:val="p"/>
                      </m:rPr>
                      <a:rPr lang="en-US" altLang="zh-CN" sz="2400"/>
                      <m:t>X</m:t>
                    </m:r>
                    <m:r>
                      <a:rPr lang="en-US" altLang="zh-CN" sz="2400"/>
                      <m:t>→ →</m:t>
                    </m:r>
                    <m:r>
                      <m:rPr>
                        <m:sty m:val="p"/>
                      </m:rPr>
                      <a:rPr lang="en-US" altLang="zh-CN" sz="2400"/>
                      <m:t>Z</m:t>
                    </m:r>
                  </m:oMath>
                </a14:m>
                <a:r>
                  <a:rPr lang="zh-CN" altLang="zh-CN" sz="2400" dirty="0"/>
                  <a:t>，则</a:t>
                </a:r>
                <a14:m>
                  <m:oMath xmlns:m="http://schemas.openxmlformats.org/officeDocument/2006/math">
                    <m:r>
                      <m:rPr>
                        <m:sty m:val="p"/>
                      </m:rPr>
                      <a:rPr lang="en-US" altLang="zh-CN" sz="2400"/>
                      <m:t>X</m:t>
                    </m:r>
                    <m:r>
                      <a:rPr lang="en-US" altLang="zh-CN" sz="2400"/>
                      <m:t>→ →</m:t>
                    </m:r>
                    <m:r>
                      <m:rPr>
                        <m:sty m:val="p"/>
                      </m:rPr>
                      <a:rPr lang="en-US" altLang="zh-CN" sz="2400"/>
                      <m:t>Y</m:t>
                    </m:r>
                    <m:r>
                      <a:rPr lang="en-US" altLang="zh-CN" sz="2400" i="1"/>
                      <m:t>−</m:t>
                    </m:r>
                    <m:r>
                      <m:rPr>
                        <m:sty m:val="p"/>
                      </m:rPr>
                      <a:rPr lang="en-US" altLang="zh-CN" sz="2400"/>
                      <m:t>Z</m:t>
                    </m:r>
                  </m:oMath>
                </a14:m>
                <a:r>
                  <a:rPr lang="zh-CN" altLang="zh-CN" sz="2400" dirty="0"/>
                  <a:t>，</a:t>
                </a:r>
                <a14:m>
                  <m:oMath xmlns:m="http://schemas.openxmlformats.org/officeDocument/2006/math">
                    <m:r>
                      <m:rPr>
                        <m:sty m:val="p"/>
                      </m:rPr>
                      <a:rPr lang="en-US" altLang="zh-CN" sz="2400"/>
                      <m:t>X</m:t>
                    </m:r>
                    <m:r>
                      <a:rPr lang="en-US" altLang="zh-CN" sz="2400"/>
                      <m:t>→ →</m:t>
                    </m:r>
                    <m:r>
                      <m:rPr>
                        <m:sty m:val="p"/>
                      </m:rPr>
                      <a:rPr lang="en-US" altLang="zh-CN" sz="2400"/>
                      <m:t>Z</m:t>
                    </m:r>
                    <m:r>
                      <a:rPr lang="en-US" altLang="zh-CN" sz="2400" i="1"/>
                      <m:t>−</m:t>
                    </m:r>
                    <m:r>
                      <m:rPr>
                        <m:sty m:val="p"/>
                      </m:rPr>
                      <a:rPr lang="en-US" altLang="zh-CN" sz="2400"/>
                      <m:t>Y</m:t>
                    </m:r>
                  </m:oMath>
                </a14:m>
                <a:r>
                  <a:rPr lang="zh-CN" altLang="zh-CN" dirty="0"/>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57200" y="1295400"/>
                <a:ext cx="8363272" cy="4933950"/>
              </a:xfrm>
              <a:blipFill rotWithShape="1">
                <a:blip r:embed="rId2"/>
                <a:stretch>
                  <a:fillRect l="-1093" t="-1236" r="-1239"/>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503427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a:t>
            </a:r>
            <a:r>
              <a:rPr lang="zh-CN" altLang="en-US" dirty="0" smtClean="0"/>
              <a:t>关系代数</a:t>
            </a:r>
            <a:endParaRPr lang="zh-CN" altLang="en-US" dirty="0"/>
          </a:p>
        </p:txBody>
      </p:sp>
      <p:sp>
        <p:nvSpPr>
          <p:cNvPr id="3" name="内容占位符 2"/>
          <p:cNvSpPr>
            <a:spLocks noGrp="1"/>
          </p:cNvSpPr>
          <p:nvPr>
            <p:ph idx="1"/>
          </p:nvPr>
        </p:nvSpPr>
        <p:spPr>
          <a:xfrm>
            <a:off x="467544" y="980728"/>
            <a:ext cx="8229600" cy="5544616"/>
          </a:xfrm>
        </p:spPr>
        <p:txBody>
          <a:bodyPr/>
          <a:lstStyle/>
          <a:p>
            <a:r>
              <a:rPr lang="en-US" altLang="zh-CN" dirty="0" smtClean="0"/>
              <a:t>2.2</a:t>
            </a:r>
            <a:r>
              <a:rPr lang="zh-CN" altLang="en-US" dirty="0" smtClean="0"/>
              <a:t>关系代数</a:t>
            </a:r>
            <a:endParaRPr lang="en-US" altLang="zh-CN" dirty="0" smtClean="0"/>
          </a:p>
          <a:p>
            <a:pPr marL="0" indent="720000">
              <a:buNone/>
            </a:pPr>
            <a:r>
              <a:rPr lang="zh-CN" altLang="zh-CN" sz="2400" dirty="0"/>
              <a:t>关系代数是一种抽象的查询语言，是关系数据操纵语言的一种传统表达方式，它是用对关系的运算来表达查询的。</a:t>
            </a:r>
          </a:p>
          <a:p>
            <a:pPr marL="0" indent="720000">
              <a:buNone/>
            </a:pPr>
            <a:r>
              <a:rPr lang="zh-CN" altLang="zh-CN" sz="2400" dirty="0"/>
              <a:t>在关系模型中，无论是实体还是实体之间的联系均由单一的结构类型即关系来表示。关系模型是建立的集合代数的基础上的，这里从集合论角度给出关系数据结构的形式化定义。</a:t>
            </a:r>
          </a:p>
          <a:p>
            <a:endParaRPr lang="en-US" altLang="zh-CN" sz="2400" b="0" dirty="0" smtClean="0"/>
          </a:p>
          <a:p>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
        <p:nvSpPr>
          <p:cNvPr id="5" name="矩形 4"/>
          <p:cNvSpPr/>
          <p:nvPr/>
        </p:nvSpPr>
        <p:spPr>
          <a:xfrm>
            <a:off x="6812026" y="6021288"/>
            <a:ext cx="184731" cy="369332"/>
          </a:xfrm>
          <a:prstGeom prst="rect">
            <a:avLst/>
          </a:prstGeom>
        </p:spPr>
        <p:txBody>
          <a:bodyPr wrap="none">
            <a:spAutoFit/>
          </a:bodyPr>
          <a:lstStyle/>
          <a:p>
            <a:endParaRPr lang="zh-CN" altLang="en-US" dirty="0"/>
          </a:p>
        </p:txBody>
      </p:sp>
    </p:spTree>
    <p:extLst>
      <p:ext uri="{BB962C8B-B14F-4D97-AF65-F5344CB8AC3E}">
        <p14:creationId xmlns:p14="http://schemas.microsoft.com/office/powerpoint/2010/main" val="36570412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2400" dirty="0">
                    <a:solidFill>
                      <a:srgbClr val="FF0000"/>
                    </a:solidFill>
                  </a:rPr>
                  <a:t>定义</a:t>
                </a:r>
                <a:r>
                  <a:rPr lang="en-US" altLang="zh-CN" sz="2400" dirty="0">
                    <a:solidFill>
                      <a:srgbClr val="FF0000"/>
                    </a:solidFill>
                  </a:rPr>
                  <a:t>2.11 </a:t>
                </a:r>
                <a:r>
                  <a:rPr lang="zh-CN" altLang="zh-CN" sz="2400" dirty="0"/>
                  <a:t>关系模式</a:t>
                </a:r>
                <a:r>
                  <a:rPr lang="en-US" altLang="zh-CN" sz="2400" dirty="0"/>
                  <a:t>R&lt;U</a:t>
                </a:r>
                <a:r>
                  <a:rPr lang="zh-CN" altLang="zh-CN" sz="2400" dirty="0"/>
                  <a:t>，</a:t>
                </a:r>
                <a:r>
                  <a:rPr lang="en-US" altLang="zh-CN" sz="2400" dirty="0"/>
                  <a:t>F&gt;</a:t>
                </a:r>
                <a14:m>
                  <m:oMath xmlns:m="http://schemas.openxmlformats.org/officeDocument/2006/math">
                    <m:r>
                      <a:rPr lang="en-US" altLang="zh-CN" sz="2400"/>
                      <m:t>∈1</m:t>
                    </m:r>
                    <m:r>
                      <m:rPr>
                        <m:sty m:val="p"/>
                      </m:rPr>
                      <a:rPr lang="en-US" altLang="zh-CN" sz="2400"/>
                      <m:t>NF</m:t>
                    </m:r>
                  </m:oMath>
                </a14:m>
                <a:r>
                  <a:rPr lang="zh-CN" altLang="zh-CN" sz="2400" dirty="0"/>
                  <a:t>，如果对于</a:t>
                </a:r>
                <a:r>
                  <a:rPr lang="en-US" altLang="zh-CN" sz="2400" dirty="0"/>
                  <a:t>R</a:t>
                </a:r>
                <a:r>
                  <a:rPr lang="zh-CN" altLang="zh-CN" sz="2400" dirty="0"/>
                  <a:t>的每个非平凡多值依赖</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r>
                  <a:rPr lang="en-US" altLang="zh-CN" sz="2400" dirty="0"/>
                  <a:t>X</a:t>
                </a:r>
                <a:r>
                  <a:rPr lang="zh-CN" altLang="zh-CN" sz="2400" dirty="0"/>
                  <a:t>都含有码，则称</a:t>
                </a:r>
                <a:r>
                  <a:rPr lang="en-US" altLang="zh-CN" sz="2400" dirty="0"/>
                  <a:t>R&lt;U</a:t>
                </a:r>
                <a:r>
                  <a:rPr lang="zh-CN" altLang="zh-CN" sz="2400" dirty="0"/>
                  <a:t>，</a:t>
                </a:r>
                <a:r>
                  <a:rPr lang="en-US" altLang="zh-CN" sz="2400" dirty="0"/>
                  <a:t>F&gt;</a:t>
                </a:r>
                <a14:m>
                  <m:oMath xmlns:m="http://schemas.openxmlformats.org/officeDocument/2006/math">
                    <m:r>
                      <a:rPr lang="en-US" altLang="zh-CN" sz="2400"/>
                      <m:t>∈4</m:t>
                    </m:r>
                    <m:r>
                      <m:rPr>
                        <m:sty m:val="p"/>
                      </m:rPr>
                      <a:rPr lang="en-US" altLang="zh-CN" sz="2400"/>
                      <m:t>NF</m:t>
                    </m:r>
                  </m:oMath>
                </a14:m>
                <a:r>
                  <a:rPr lang="zh-CN" altLang="zh-CN" sz="2400" dirty="0"/>
                  <a:t>。</a:t>
                </a:r>
              </a:p>
              <a:p>
                <a:r>
                  <a:rPr lang="en-US" altLang="zh-CN" sz="2400" dirty="0"/>
                  <a:t>4NF</a:t>
                </a:r>
                <a:r>
                  <a:rPr lang="zh-CN" altLang="zh-CN" sz="2400" dirty="0"/>
                  <a:t>就是限制关系模式的属性之间不允许有非平凡函数依赖的多值依赖。因为根据定义，对于每一个非平凡的多值依赖</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a:t>
                </a:r>
                <a:r>
                  <a:rPr lang="en-US" altLang="zh-CN" sz="2400" dirty="0"/>
                  <a:t>X</a:t>
                </a:r>
                <a:r>
                  <a:rPr lang="zh-CN" altLang="zh-CN" sz="2400" dirty="0"/>
                  <a:t>都含有候选码，于是就有</a:t>
                </a:r>
                <a14:m>
                  <m:oMath xmlns:m="http://schemas.openxmlformats.org/officeDocument/2006/math">
                    <m:r>
                      <m:rPr>
                        <m:sty m:val="p"/>
                      </m:rPr>
                      <a:rPr lang="en-US" altLang="zh-CN" sz="2400"/>
                      <m:t>X</m:t>
                    </m:r>
                    <m:r>
                      <a:rPr lang="en-US" altLang="zh-CN" sz="2400"/>
                      <m:t> →</m:t>
                    </m:r>
                    <m:r>
                      <m:rPr>
                        <m:sty m:val="p"/>
                      </m:rPr>
                      <a:rPr lang="en-US" altLang="zh-CN" sz="2400"/>
                      <m:t>Y</m:t>
                    </m:r>
                  </m:oMath>
                </a14:m>
                <a:r>
                  <a:rPr lang="zh-CN" altLang="zh-CN" sz="2400" dirty="0"/>
                  <a:t>，所以</a:t>
                </a:r>
                <a:r>
                  <a:rPr lang="en-US" altLang="zh-CN" sz="2400" dirty="0"/>
                  <a:t>4NF</a:t>
                </a:r>
                <a:r>
                  <a:rPr lang="zh-CN" altLang="zh-CN" sz="2400" dirty="0"/>
                  <a:t>所允许的非平凡的多值依赖实际上是函数依赖。所以，如果一个关系模式是</a:t>
                </a:r>
                <a:r>
                  <a:rPr lang="en-US" altLang="zh-CN" sz="2400" dirty="0"/>
                  <a:t>4NF</a:t>
                </a:r>
                <a:r>
                  <a:rPr lang="zh-CN" altLang="zh-CN" sz="2400" dirty="0"/>
                  <a:t>，则必是</a:t>
                </a:r>
                <a:r>
                  <a:rPr lang="en-US" altLang="zh-CN" sz="2400" dirty="0"/>
                  <a:t>BCNF</a:t>
                </a:r>
                <a:r>
                  <a:rPr lang="zh-CN" altLang="zh-CN" sz="2400" dirty="0"/>
                  <a:t>。</a:t>
                </a:r>
              </a:p>
              <a:p>
                <a:r>
                  <a:rPr lang="zh-CN" altLang="zh-CN" sz="2400" dirty="0"/>
                  <a:t>在上述例子中</a:t>
                </a:r>
                <a:r>
                  <a:rPr lang="en-US" altLang="zh-CN" sz="2400" dirty="0"/>
                  <a:t>T</a:t>
                </a:r>
                <a:r>
                  <a:rPr lang="zh-CN" altLang="zh-CN" sz="2400" dirty="0"/>
                  <a:t>（</a:t>
                </a:r>
                <a:r>
                  <a:rPr lang="en-US" altLang="zh-CN" sz="2400" dirty="0"/>
                  <a:t>C</a:t>
                </a:r>
                <a:r>
                  <a:rPr lang="zh-CN" altLang="zh-CN" sz="2400" dirty="0"/>
                  <a:t>，</a:t>
                </a:r>
                <a:r>
                  <a:rPr lang="en-US" altLang="zh-CN" sz="2400" dirty="0"/>
                  <a:t>T</a:t>
                </a:r>
                <a:r>
                  <a:rPr lang="zh-CN" altLang="zh-CN" sz="2400" dirty="0"/>
                  <a:t>，</a:t>
                </a:r>
                <a:r>
                  <a:rPr lang="en-US" altLang="zh-CN" sz="2400" dirty="0"/>
                  <a:t>B</a:t>
                </a:r>
                <a:r>
                  <a:rPr lang="zh-CN" altLang="zh-CN" sz="2400" dirty="0"/>
                  <a:t>）</a:t>
                </a:r>
                <a14:m>
                  <m:oMath xmlns:m="http://schemas.openxmlformats.org/officeDocument/2006/math">
                    <m:r>
                      <a:rPr lang="en-US" altLang="zh-CN" sz="2400"/>
                      <m:t>∉4</m:t>
                    </m:r>
                    <m:r>
                      <m:rPr>
                        <m:sty m:val="p"/>
                      </m:rPr>
                      <a:rPr lang="en-US" altLang="zh-CN" sz="2400"/>
                      <m:t>NF</m:t>
                    </m:r>
                  </m:oMath>
                </a14:m>
                <a:r>
                  <a:rPr lang="zh-CN" altLang="zh-CN" sz="2400" dirty="0"/>
                  <a:t>，存在非平凡的多值依赖</a:t>
                </a:r>
                <a14:m>
                  <m:oMath xmlns:m="http://schemas.openxmlformats.org/officeDocument/2006/math">
                    <m:r>
                      <m:rPr>
                        <m:sty m:val="p"/>
                      </m:rPr>
                      <a:rPr lang="en-US" altLang="zh-CN" sz="2400"/>
                      <m:t>C</m:t>
                    </m:r>
                    <m:r>
                      <a:rPr lang="en-US" altLang="zh-CN" sz="2400"/>
                      <m:t>→ →</m:t>
                    </m:r>
                    <m:r>
                      <m:rPr>
                        <m:sty m:val="p"/>
                      </m:rPr>
                      <a:rPr lang="en-US" altLang="zh-CN" sz="2400"/>
                      <m:t>T</m:t>
                    </m:r>
                  </m:oMath>
                </a14:m>
                <a:r>
                  <a:rPr lang="zh-CN" altLang="zh-CN" sz="2400" dirty="0"/>
                  <a:t>，且</a:t>
                </a:r>
                <a:r>
                  <a:rPr lang="en-US" altLang="zh-CN" sz="2400" dirty="0"/>
                  <a:t>C</a:t>
                </a:r>
                <a:r>
                  <a:rPr lang="zh-CN" altLang="zh-CN" sz="2400" dirty="0"/>
                  <a:t>不是候选码。用投影分解法把</a:t>
                </a:r>
                <a:r>
                  <a:rPr lang="en-US" altLang="zh-CN" sz="2400" dirty="0"/>
                  <a:t>T</a:t>
                </a:r>
                <a:r>
                  <a:rPr lang="zh-CN" altLang="zh-CN" sz="2400" dirty="0"/>
                  <a:t>分解为如下两个关系模式：</a:t>
                </a:r>
                <a:r>
                  <a:rPr lang="en-US" altLang="zh-CN" sz="2400" dirty="0"/>
                  <a:t>CT</a:t>
                </a:r>
                <a14:m>
                  <m:oMath xmlns:m="http://schemas.openxmlformats.org/officeDocument/2006/math">
                    <m:d>
                      <m:dPr>
                        <m:ctrlPr>
                          <a:rPr lang="zh-CN" altLang="zh-CN" sz="2400" i="1"/>
                        </m:ctrlPr>
                      </m:dPr>
                      <m:e>
                        <m:r>
                          <m:rPr>
                            <m:sty m:val="p"/>
                          </m:rPr>
                          <a:rPr lang="en-US" altLang="zh-CN" sz="2400"/>
                          <m:t>C</m:t>
                        </m:r>
                        <m:r>
                          <a:rPr lang="zh-CN" altLang="zh-CN" sz="2400"/>
                          <m:t>，</m:t>
                        </m:r>
                        <m:r>
                          <m:rPr>
                            <m:sty m:val="p"/>
                          </m:rPr>
                          <a:rPr lang="en-US" altLang="zh-CN" sz="2400"/>
                          <m:t>T</m:t>
                        </m:r>
                      </m:e>
                    </m:d>
                    <m:r>
                      <a:rPr lang="en-US" altLang="zh-CN" sz="2400"/>
                      <m:t>∈4</m:t>
                    </m:r>
                    <m:r>
                      <m:rPr>
                        <m:sty m:val="p"/>
                      </m:rPr>
                      <a:rPr lang="en-US" altLang="zh-CN" sz="2400"/>
                      <m:t>NF</m:t>
                    </m:r>
                  </m:oMath>
                </a14:m>
                <a:r>
                  <a:rPr lang="zh-CN" altLang="zh-CN" sz="2400" dirty="0"/>
                  <a:t>，</a:t>
                </a:r>
                <a:r>
                  <a:rPr lang="en-US" altLang="zh-CN" sz="2400" dirty="0"/>
                  <a:t>CB</a:t>
                </a:r>
                <a14:m>
                  <m:oMath xmlns:m="http://schemas.openxmlformats.org/officeDocument/2006/math">
                    <m:d>
                      <m:dPr>
                        <m:ctrlPr>
                          <a:rPr lang="zh-CN" altLang="zh-CN" sz="2400" i="1"/>
                        </m:ctrlPr>
                      </m:dPr>
                      <m:e>
                        <m:r>
                          <m:rPr>
                            <m:sty m:val="p"/>
                          </m:rPr>
                          <a:rPr lang="en-US" altLang="zh-CN" sz="2400"/>
                          <m:t>C</m:t>
                        </m:r>
                        <m:r>
                          <a:rPr lang="zh-CN" altLang="zh-CN" sz="2400"/>
                          <m:t>，</m:t>
                        </m:r>
                        <m:r>
                          <m:rPr>
                            <m:sty m:val="p"/>
                          </m:rPr>
                          <a:rPr lang="en-US" altLang="zh-CN" sz="2400"/>
                          <m:t>B</m:t>
                        </m:r>
                      </m:e>
                    </m:d>
                    <m:r>
                      <a:rPr lang="en-US" altLang="zh-CN" sz="2400"/>
                      <m:t>∈4</m:t>
                    </m:r>
                  </m:oMath>
                </a14:m>
                <a:r>
                  <a:rPr lang="zh-CN" altLang="zh-CN" sz="2400" dirty="0"/>
                  <a:t>，其中</a:t>
                </a:r>
                <a14:m>
                  <m:oMath xmlns:m="http://schemas.openxmlformats.org/officeDocument/2006/math">
                    <m:r>
                      <m:rPr>
                        <m:sty m:val="p"/>
                      </m:rPr>
                      <a:rPr lang="en-US" altLang="zh-CN" sz="2400"/>
                      <m:t>C</m:t>
                    </m:r>
                    <m:r>
                      <a:rPr lang="en-US" altLang="zh-CN" sz="2400"/>
                      <m:t>→ →</m:t>
                    </m:r>
                    <m:r>
                      <m:rPr>
                        <m:sty m:val="p"/>
                      </m:rPr>
                      <a:rPr lang="en-US" altLang="zh-CN" sz="2400"/>
                      <m:t>T</m:t>
                    </m:r>
                  </m:oMath>
                </a14:m>
                <a:r>
                  <a:rPr lang="zh-CN" altLang="zh-CN" sz="2400" dirty="0"/>
                  <a:t>，</a:t>
                </a:r>
                <a14:m>
                  <m:oMath xmlns:m="http://schemas.openxmlformats.org/officeDocument/2006/math">
                    <m:r>
                      <m:rPr>
                        <m:sty m:val="p"/>
                      </m:rPr>
                      <a:rPr lang="en-US" altLang="zh-CN" sz="2400"/>
                      <m:t>C</m:t>
                    </m:r>
                    <m:r>
                      <a:rPr lang="en-US" altLang="zh-CN" sz="2400"/>
                      <m:t>→ →</m:t>
                    </m:r>
                    <m:r>
                      <m:rPr>
                        <m:sty m:val="p"/>
                      </m:rPr>
                      <a:rPr lang="en-US" altLang="zh-CN" sz="2400"/>
                      <m:t>B</m:t>
                    </m:r>
                  </m:oMath>
                </a14:m>
                <a:r>
                  <a:rPr lang="zh-CN" altLang="zh-CN" sz="2400" dirty="0"/>
                  <a:t>是平凡多值依赖。</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963" t="-1360" r="-111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6730783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a:t>
            </a:r>
            <a:r>
              <a:rPr lang="zh-CN" altLang="zh-CN" dirty="0"/>
              <a:t>关系模型的完整性约束</a:t>
            </a:r>
            <a:br>
              <a:rPr lang="zh-CN" altLang="zh-CN" dirty="0"/>
            </a:br>
            <a:endParaRPr lang="zh-CN" altLang="en-US" dirty="0"/>
          </a:p>
        </p:txBody>
      </p:sp>
      <p:sp>
        <p:nvSpPr>
          <p:cNvPr id="3" name="内容占位符 2"/>
          <p:cNvSpPr>
            <a:spLocks noGrp="1"/>
          </p:cNvSpPr>
          <p:nvPr>
            <p:ph idx="1"/>
          </p:nvPr>
        </p:nvSpPr>
        <p:spPr/>
        <p:txBody>
          <a:bodyPr/>
          <a:lstStyle/>
          <a:p>
            <a:r>
              <a:rPr lang="en-US" altLang="zh-CN" dirty="0" smtClean="0"/>
              <a:t>2.4.1</a:t>
            </a:r>
            <a:r>
              <a:rPr lang="zh-CN" altLang="zh-CN" dirty="0" smtClean="0"/>
              <a:t>实体完整性</a:t>
            </a:r>
            <a:endParaRPr lang="en-US" altLang="zh-CN" dirty="0" smtClean="0"/>
          </a:p>
          <a:p>
            <a:pPr marL="0" indent="0">
              <a:buNone/>
            </a:pPr>
            <a:r>
              <a:rPr lang="en-US" altLang="zh-CN" dirty="0" smtClean="0"/>
              <a:t>    </a:t>
            </a:r>
            <a:r>
              <a:rPr lang="zh-CN" altLang="zh-CN" sz="2400" dirty="0" smtClean="0">
                <a:solidFill>
                  <a:srgbClr val="FF0000"/>
                </a:solidFill>
              </a:rPr>
              <a:t>规则</a:t>
            </a:r>
            <a:r>
              <a:rPr lang="en-US" altLang="zh-CN" sz="2400" dirty="0">
                <a:solidFill>
                  <a:srgbClr val="FF0000"/>
                </a:solidFill>
              </a:rPr>
              <a:t>2.1  </a:t>
            </a:r>
            <a:r>
              <a:rPr lang="zh-CN" altLang="zh-CN" sz="2400" dirty="0"/>
              <a:t>实体完整性规则 若属性</a:t>
            </a:r>
            <a:r>
              <a:rPr lang="en-US" altLang="zh-CN" sz="2400" dirty="0"/>
              <a:t>A</a:t>
            </a:r>
            <a:r>
              <a:rPr lang="zh-CN" altLang="zh-CN" sz="2400" dirty="0"/>
              <a:t>是基本关系</a:t>
            </a:r>
            <a:r>
              <a:rPr lang="en-US" altLang="zh-CN" sz="2400" dirty="0"/>
              <a:t>R</a:t>
            </a:r>
            <a:r>
              <a:rPr lang="zh-CN" altLang="zh-CN" sz="2400" dirty="0"/>
              <a:t>的主属性，则属性</a:t>
            </a:r>
            <a:r>
              <a:rPr lang="en-US" altLang="zh-CN" sz="2400" dirty="0"/>
              <a:t>A</a:t>
            </a:r>
            <a:r>
              <a:rPr lang="zh-CN" altLang="zh-CN" sz="2400" dirty="0"/>
              <a:t>不能取空值。</a:t>
            </a:r>
          </a:p>
          <a:p>
            <a:r>
              <a:rPr lang="zh-CN" altLang="zh-CN" sz="2400" dirty="0"/>
              <a:t>实体完整性规则规定基本关系的所有主属性都不能取空值，而不仅是主码整体不能取空值。例如学生选课关系“</a:t>
            </a:r>
            <a:r>
              <a:rPr lang="en-US" altLang="zh-CN" sz="2400" dirty="0"/>
              <a:t>SC(</a:t>
            </a:r>
            <a:r>
              <a:rPr lang="en-US" altLang="zh-CN" sz="2400" dirty="0" err="1"/>
              <a:t>sno</a:t>
            </a:r>
            <a:r>
              <a:rPr lang="en-US" altLang="zh-CN" sz="2400" dirty="0"/>
              <a:t>, </a:t>
            </a:r>
            <a:r>
              <a:rPr lang="en-US" altLang="zh-CN" sz="2400" dirty="0" err="1"/>
              <a:t>cno</a:t>
            </a:r>
            <a:r>
              <a:rPr lang="en-US" altLang="zh-CN" sz="2400" dirty="0"/>
              <a:t>, score)</a:t>
            </a:r>
            <a:r>
              <a:rPr lang="zh-CN" altLang="zh-CN" sz="2400" dirty="0"/>
              <a:t>”中，“</a:t>
            </a:r>
            <a:r>
              <a:rPr lang="en-US" altLang="zh-CN" sz="2400" dirty="0" err="1"/>
              <a:t>sno,cno</a:t>
            </a:r>
            <a:r>
              <a:rPr lang="zh-CN" altLang="zh-CN" sz="2400" dirty="0"/>
              <a:t>”为主码，则这两个属性都不能取空值。</a:t>
            </a:r>
          </a:p>
          <a:p>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0081378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400" dirty="0"/>
              <a:t>对于实体完整性规则说明如下：</a:t>
            </a:r>
          </a:p>
          <a:p>
            <a:pPr lvl="0"/>
            <a:r>
              <a:rPr lang="zh-CN" altLang="zh-CN" sz="2400" dirty="0"/>
              <a:t>实体完整性规则是针对基本关系而言的。一个基本表通常对应现实世界的一个实体集。例如学生关系对应的就是学生的集合。</a:t>
            </a:r>
          </a:p>
          <a:p>
            <a:pPr lvl="0"/>
            <a:r>
              <a:rPr lang="zh-CN" altLang="zh-CN" sz="2400" dirty="0"/>
              <a:t>现实世界中的实体是可区分的，即它们具有某种唯一性标识。</a:t>
            </a:r>
          </a:p>
          <a:p>
            <a:pPr lvl="0"/>
            <a:r>
              <a:rPr lang="zh-CN" altLang="zh-CN" sz="2400" dirty="0"/>
              <a:t>相应地，关系模型中以主码作为唯一性标识。</a:t>
            </a:r>
          </a:p>
          <a:p>
            <a:pPr lvl="0"/>
            <a:r>
              <a:rPr lang="zh-CN" altLang="zh-CN" sz="2400" dirty="0"/>
              <a:t>主码中的属性即主属性不能取空值。需强调的是这里的空值不是</a:t>
            </a:r>
            <a:r>
              <a:rPr lang="en-US" altLang="zh-CN" sz="2400" dirty="0"/>
              <a:t>0</a:t>
            </a:r>
            <a:r>
              <a:rPr lang="zh-CN" altLang="zh-CN" sz="2400" dirty="0"/>
              <a:t>，而是指“不知道”或者“无意义”的值。如果主属性取空值，就说明存在某个不可标识的实体，即存在不可区分的实体，这与（</a:t>
            </a:r>
            <a:r>
              <a:rPr lang="en-US" altLang="zh-CN" sz="2400" dirty="0"/>
              <a:t>2</a:t>
            </a:r>
            <a:r>
              <a:rPr lang="zh-CN" altLang="zh-CN" sz="2400" dirty="0"/>
              <a:t>）点矛盾，因此这个规则称为实体完整性。</a:t>
            </a:r>
          </a:p>
          <a:p>
            <a:endParaRPr lang="zh-CN" altLang="en-US" sz="2400"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2803180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2.4.2</a:t>
            </a:r>
            <a:r>
              <a:rPr lang="zh-CN" altLang="zh-CN" dirty="0"/>
              <a:t>参照完整性</a:t>
            </a:r>
          </a:p>
          <a:p>
            <a:pPr marL="0" indent="0">
              <a:buNone/>
            </a:pPr>
            <a:r>
              <a:rPr lang="en-US" altLang="zh-CN" sz="2000" dirty="0" smtClean="0"/>
              <a:t>    </a:t>
            </a:r>
            <a:r>
              <a:rPr lang="zh-CN" altLang="zh-CN" sz="2000" dirty="0" smtClean="0"/>
              <a:t>现实</a:t>
            </a:r>
            <a:r>
              <a:rPr lang="zh-CN" altLang="zh-CN" sz="2000" dirty="0"/>
              <a:t>世界中的实体之间往往存在某种联系，在关系模型中实体及实体之间联系都是用关系来描述的。</a:t>
            </a:r>
          </a:p>
          <a:p>
            <a:pPr marL="0" indent="0">
              <a:buNone/>
            </a:pPr>
            <a:r>
              <a:rPr lang="zh-CN" altLang="zh-CN" sz="2000" dirty="0"/>
              <a:t>例：学生、课程、学生与课程之间的多对多联系可以如下三个关系表示：</a:t>
            </a:r>
          </a:p>
          <a:p>
            <a:r>
              <a:rPr lang="zh-CN" altLang="zh-CN" sz="2000" dirty="0"/>
              <a:t>学生（</a:t>
            </a:r>
            <a:r>
              <a:rPr lang="zh-CN" altLang="zh-CN" sz="2000" u="sng" dirty="0"/>
              <a:t>学号</a:t>
            </a:r>
            <a:r>
              <a:rPr lang="zh-CN" altLang="zh-CN" sz="2000" dirty="0"/>
              <a:t>，姓名，性别，出生日期，年龄，专业，电话号码）</a:t>
            </a:r>
          </a:p>
          <a:p>
            <a:r>
              <a:rPr lang="zh-CN" altLang="zh-CN" sz="2000" dirty="0"/>
              <a:t>课程（</a:t>
            </a:r>
            <a:r>
              <a:rPr lang="zh-CN" altLang="zh-CN" sz="2000" u="sng" dirty="0"/>
              <a:t>课程号</a:t>
            </a:r>
            <a:r>
              <a:rPr lang="zh-CN" altLang="zh-CN" sz="2000" dirty="0"/>
              <a:t>，课程名，学时）</a:t>
            </a:r>
          </a:p>
          <a:p>
            <a:r>
              <a:rPr lang="zh-CN" altLang="zh-CN" sz="2000" dirty="0"/>
              <a:t>选课（</a:t>
            </a:r>
            <a:r>
              <a:rPr lang="zh-CN" altLang="zh-CN" sz="2000" u="sng" dirty="0"/>
              <a:t>学号</a:t>
            </a:r>
            <a:r>
              <a:rPr lang="zh-CN" altLang="zh-CN" sz="2000" dirty="0"/>
              <a:t>，</a:t>
            </a:r>
            <a:r>
              <a:rPr lang="zh-CN" altLang="zh-CN" sz="2000" u="sng" dirty="0"/>
              <a:t>课程号</a:t>
            </a:r>
            <a:r>
              <a:rPr lang="zh-CN" altLang="zh-CN" sz="2000" dirty="0"/>
              <a:t>，成绩）</a:t>
            </a:r>
          </a:p>
          <a:p>
            <a:pPr marL="0" indent="0">
              <a:buNone/>
            </a:pPr>
            <a:r>
              <a:rPr lang="en-US" altLang="zh-CN" sz="2000" dirty="0" smtClean="0"/>
              <a:t>    </a:t>
            </a:r>
            <a:r>
              <a:rPr lang="zh-CN" altLang="zh-CN" sz="2000" dirty="0" smtClean="0"/>
              <a:t>这</a:t>
            </a:r>
            <a:r>
              <a:rPr lang="zh-CN" altLang="zh-CN" sz="2000" dirty="0"/>
              <a:t>三个关系之间存在这属性的引用，即选课关系引用了学生关系的主码“学号”和课程关系的主码“课程号”。同样，选课关系中的“学号”值必须是确实存在的，即学生表中有该生的记录。选课关系中的“课程号”值也必须是课程表中的记录。</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055487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dirty="0">
                <a:solidFill>
                  <a:srgbClr val="FF0000"/>
                </a:solidFill>
              </a:rPr>
              <a:t>定义</a:t>
            </a:r>
            <a:r>
              <a:rPr lang="en-US" altLang="zh-CN" sz="2400" dirty="0">
                <a:solidFill>
                  <a:srgbClr val="FF0000"/>
                </a:solidFill>
              </a:rPr>
              <a:t> 2.12 </a:t>
            </a:r>
            <a:r>
              <a:rPr lang="zh-CN" altLang="zh-CN" sz="2400" dirty="0"/>
              <a:t>设</a:t>
            </a:r>
            <a:r>
              <a:rPr lang="en-US" altLang="zh-CN" sz="2400" dirty="0"/>
              <a:t>F</a:t>
            </a:r>
            <a:r>
              <a:rPr lang="zh-CN" altLang="zh-CN" sz="2400" dirty="0"/>
              <a:t>是基本关系</a:t>
            </a:r>
            <a:r>
              <a:rPr lang="en-US" altLang="zh-CN" sz="2400" dirty="0"/>
              <a:t>R</a:t>
            </a:r>
            <a:r>
              <a:rPr lang="zh-CN" altLang="zh-CN" sz="2400" dirty="0"/>
              <a:t>的一个或一组属性，但不是关系</a:t>
            </a:r>
            <a:r>
              <a:rPr lang="en-US" altLang="zh-CN" sz="2400" dirty="0"/>
              <a:t>R</a:t>
            </a:r>
            <a:r>
              <a:rPr lang="zh-CN" altLang="zh-CN" sz="2400" dirty="0"/>
              <a:t>的码。如果</a:t>
            </a:r>
            <a:r>
              <a:rPr lang="en-US" altLang="zh-CN" sz="2400" dirty="0"/>
              <a:t>F</a:t>
            </a:r>
            <a:r>
              <a:rPr lang="zh-CN" altLang="zh-CN" sz="2400" dirty="0"/>
              <a:t>与基本关系</a:t>
            </a:r>
            <a:r>
              <a:rPr lang="en-US" altLang="zh-CN" sz="2400" dirty="0"/>
              <a:t>S</a:t>
            </a:r>
            <a:r>
              <a:rPr lang="zh-CN" altLang="zh-CN" sz="2400" dirty="0"/>
              <a:t>的主码</a:t>
            </a:r>
            <a:r>
              <a:rPr lang="en-US" altLang="zh-CN" sz="2400" dirty="0"/>
              <a:t>K</a:t>
            </a:r>
            <a:r>
              <a:rPr lang="en-US" altLang="zh-CN" sz="2400" baseline="-25000" dirty="0"/>
              <a:t>S</a:t>
            </a:r>
            <a:r>
              <a:rPr lang="zh-CN" altLang="zh-CN" sz="2400" dirty="0"/>
              <a:t>相对应，则称</a:t>
            </a:r>
            <a:r>
              <a:rPr lang="en-US" altLang="zh-CN" sz="2400" dirty="0"/>
              <a:t>F</a:t>
            </a:r>
            <a:r>
              <a:rPr lang="zh-CN" altLang="zh-CN" sz="2400" dirty="0"/>
              <a:t>是基本关系</a:t>
            </a:r>
            <a:r>
              <a:rPr lang="en-US" altLang="zh-CN" sz="2400" dirty="0"/>
              <a:t>R</a:t>
            </a:r>
            <a:r>
              <a:rPr lang="zh-CN" altLang="zh-CN" sz="2400" dirty="0"/>
              <a:t>的外码，并称基本关系</a:t>
            </a:r>
            <a:r>
              <a:rPr lang="en-US" altLang="zh-CN" sz="2400" dirty="0"/>
              <a:t>R</a:t>
            </a:r>
            <a:r>
              <a:rPr lang="zh-CN" altLang="zh-CN" sz="2400" dirty="0"/>
              <a:t>为参照关系，基本关系</a:t>
            </a:r>
            <a:r>
              <a:rPr lang="en-US" altLang="zh-CN" sz="2400" dirty="0"/>
              <a:t>S</a:t>
            </a:r>
            <a:r>
              <a:rPr lang="zh-CN" altLang="zh-CN" sz="2400" dirty="0"/>
              <a:t>为被参照关系。关系</a:t>
            </a:r>
            <a:r>
              <a:rPr lang="en-US" altLang="zh-CN" sz="2400" dirty="0"/>
              <a:t>R</a:t>
            </a:r>
            <a:r>
              <a:rPr lang="zh-CN" altLang="zh-CN" sz="2400" dirty="0"/>
              <a:t>和</a:t>
            </a:r>
            <a:r>
              <a:rPr lang="en-US" altLang="zh-CN" sz="2400" dirty="0"/>
              <a:t>S</a:t>
            </a:r>
            <a:r>
              <a:rPr lang="zh-CN" altLang="zh-CN" sz="2400" dirty="0"/>
              <a:t>不一定是不同的关系。</a:t>
            </a:r>
          </a:p>
          <a:p>
            <a:r>
              <a:rPr lang="zh-CN" altLang="zh-CN" sz="2400" dirty="0"/>
              <a:t>在上述</a:t>
            </a:r>
            <a:r>
              <a:rPr lang="zh-CN" altLang="zh-CN" sz="2400" dirty="0" smtClean="0"/>
              <a:t>例</a:t>
            </a:r>
            <a:r>
              <a:rPr lang="zh-CN" altLang="en-US" sz="2400" dirty="0"/>
              <a:t>子</a:t>
            </a:r>
            <a:r>
              <a:rPr lang="zh-CN" altLang="zh-CN" sz="2400" dirty="0" smtClean="0"/>
              <a:t>中</a:t>
            </a:r>
            <a:r>
              <a:rPr lang="zh-CN" altLang="zh-CN" sz="2400" dirty="0"/>
              <a:t>，选课关系的“学号”属性与学生关系的主码“学号”相对应，“课程号”属性与课程关系的主码“课程号”相对应，因此“学号”和“课程号”属性是选课关系的外码，其中学生关系和课程关系均为被参照关系，选课关系为参照关系。如图</a:t>
            </a:r>
            <a:r>
              <a:rPr lang="en-US" altLang="zh-CN" sz="2400" dirty="0"/>
              <a:t>2.10</a:t>
            </a:r>
            <a:r>
              <a:rPr lang="zh-CN" altLang="zh-CN" sz="2400" dirty="0"/>
              <a:t>所示。</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869160"/>
            <a:ext cx="7014737"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223466" y="5773906"/>
            <a:ext cx="2077812" cy="338554"/>
          </a:xfrm>
          <a:prstGeom prst="rect">
            <a:avLst/>
          </a:prstGeom>
        </p:spPr>
        <p:txBody>
          <a:bodyPr wrap="none">
            <a:spAutoFit/>
          </a:bodyPr>
          <a:lstStyle/>
          <a:p>
            <a:r>
              <a:rPr lang="zh-CN" altLang="zh-CN" sz="1600" dirty="0"/>
              <a:t>图</a:t>
            </a:r>
            <a:r>
              <a:rPr lang="en-US" altLang="zh-CN" sz="1600" dirty="0"/>
              <a:t>2.10 </a:t>
            </a:r>
            <a:r>
              <a:rPr lang="zh-CN" altLang="zh-CN" sz="1600" dirty="0"/>
              <a:t>关系的参照图</a:t>
            </a:r>
          </a:p>
        </p:txBody>
      </p:sp>
    </p:spTree>
    <p:extLst>
      <p:ext uri="{BB962C8B-B14F-4D97-AF65-F5344CB8AC3E}">
        <p14:creationId xmlns:p14="http://schemas.microsoft.com/office/powerpoint/2010/main" val="37046020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smtClean="0">
                <a:solidFill>
                  <a:srgbClr val="FF0000"/>
                </a:solidFill>
              </a:rPr>
              <a:t>    </a:t>
            </a:r>
            <a:r>
              <a:rPr lang="zh-CN" altLang="zh-CN" sz="2400" dirty="0" smtClean="0">
                <a:solidFill>
                  <a:srgbClr val="FF0000"/>
                </a:solidFill>
              </a:rPr>
              <a:t>规则</a:t>
            </a:r>
            <a:r>
              <a:rPr lang="en-US" altLang="zh-CN" sz="2400" dirty="0" smtClean="0">
                <a:solidFill>
                  <a:srgbClr val="FF0000"/>
                </a:solidFill>
              </a:rPr>
              <a:t> </a:t>
            </a:r>
            <a:r>
              <a:rPr lang="en-US" altLang="zh-CN" sz="2400" dirty="0">
                <a:solidFill>
                  <a:srgbClr val="FF0000"/>
                </a:solidFill>
              </a:rPr>
              <a:t>2.2  </a:t>
            </a:r>
            <a:r>
              <a:rPr lang="zh-CN" altLang="zh-CN" sz="2400" dirty="0"/>
              <a:t>参照完整性规则  若属性</a:t>
            </a:r>
            <a:r>
              <a:rPr lang="en-US" altLang="zh-CN" sz="2400" dirty="0"/>
              <a:t>F</a:t>
            </a:r>
            <a:r>
              <a:rPr lang="zh-CN" altLang="zh-CN" sz="2400" dirty="0"/>
              <a:t>是基本关系</a:t>
            </a:r>
            <a:r>
              <a:rPr lang="en-US" altLang="zh-CN" sz="2400" dirty="0"/>
              <a:t>R</a:t>
            </a:r>
            <a:r>
              <a:rPr lang="zh-CN" altLang="zh-CN" sz="2400" dirty="0"/>
              <a:t>夫人外码，它与基本关系</a:t>
            </a:r>
            <a:r>
              <a:rPr lang="en-US" altLang="zh-CN" sz="2400" dirty="0"/>
              <a:t>S</a:t>
            </a:r>
            <a:r>
              <a:rPr lang="zh-CN" altLang="zh-CN" sz="2400" dirty="0"/>
              <a:t>的主码</a:t>
            </a:r>
            <a:r>
              <a:rPr lang="en-US" altLang="zh-CN" sz="2400" dirty="0"/>
              <a:t>K</a:t>
            </a:r>
            <a:r>
              <a:rPr lang="en-US" altLang="zh-CN" sz="2400" baseline="-25000" dirty="0"/>
              <a:t>S</a:t>
            </a:r>
            <a:r>
              <a:rPr lang="zh-CN" altLang="zh-CN" sz="2400" dirty="0"/>
              <a:t>相对应（基本关系</a:t>
            </a:r>
            <a:r>
              <a:rPr lang="en-US" altLang="zh-CN" sz="2400" dirty="0"/>
              <a:t>R</a:t>
            </a:r>
            <a:r>
              <a:rPr lang="zh-CN" altLang="zh-CN" sz="2400" dirty="0"/>
              <a:t>和</a:t>
            </a:r>
            <a:r>
              <a:rPr lang="en-US" altLang="zh-CN" sz="2400" dirty="0"/>
              <a:t>S</a:t>
            </a:r>
            <a:r>
              <a:rPr lang="zh-CN" altLang="zh-CN" sz="2400" dirty="0"/>
              <a:t>不一定是不同的关系），则对于</a:t>
            </a:r>
            <a:r>
              <a:rPr lang="en-US" altLang="zh-CN" sz="2400" dirty="0"/>
              <a:t>R</a:t>
            </a:r>
            <a:r>
              <a:rPr lang="zh-CN" altLang="zh-CN" sz="2400" dirty="0"/>
              <a:t>中的每个元组在</a:t>
            </a:r>
            <a:r>
              <a:rPr lang="en-US" altLang="zh-CN" sz="2400" dirty="0"/>
              <a:t>F </a:t>
            </a:r>
            <a:r>
              <a:rPr lang="zh-CN" altLang="zh-CN" sz="2400" dirty="0"/>
              <a:t>上的值必须为：</a:t>
            </a:r>
          </a:p>
          <a:p>
            <a:pPr marL="0" lvl="0" indent="0">
              <a:buNone/>
            </a:pPr>
            <a:r>
              <a:rPr lang="en-US" altLang="zh-CN" sz="2400" dirty="0" smtClean="0"/>
              <a:t>(1)</a:t>
            </a:r>
            <a:r>
              <a:rPr lang="zh-CN" altLang="zh-CN" sz="2400" dirty="0" smtClean="0"/>
              <a:t>或者</a:t>
            </a:r>
            <a:r>
              <a:rPr lang="zh-CN" altLang="zh-CN" sz="2400" dirty="0"/>
              <a:t>去空值（</a:t>
            </a:r>
            <a:r>
              <a:rPr lang="en-US" altLang="zh-CN" sz="2400" dirty="0"/>
              <a:t>F</a:t>
            </a:r>
            <a:r>
              <a:rPr lang="zh-CN" altLang="zh-CN" sz="2400" dirty="0"/>
              <a:t>的每个属性值均为空值）；</a:t>
            </a:r>
          </a:p>
          <a:p>
            <a:pPr marL="0" lvl="0" indent="0">
              <a:buNone/>
            </a:pPr>
            <a:r>
              <a:rPr lang="en-US" altLang="zh-CN" sz="2400" dirty="0" smtClean="0"/>
              <a:t>(2)</a:t>
            </a:r>
            <a:r>
              <a:rPr lang="zh-CN" altLang="zh-CN" sz="2400" dirty="0" smtClean="0"/>
              <a:t>或者</a:t>
            </a:r>
            <a:r>
              <a:rPr lang="zh-CN" altLang="zh-CN" sz="2400" dirty="0"/>
              <a:t>等于</a:t>
            </a:r>
            <a:r>
              <a:rPr lang="en-US" altLang="zh-CN" sz="2400" dirty="0"/>
              <a:t>S</a:t>
            </a:r>
            <a:r>
              <a:rPr lang="zh-CN" altLang="zh-CN" sz="2400" dirty="0"/>
              <a:t>中某个元组的主码值。</a:t>
            </a:r>
          </a:p>
          <a:p>
            <a:pPr marL="0" indent="0">
              <a:buNone/>
            </a:pPr>
            <a:r>
              <a:rPr lang="en-US" altLang="zh-CN" sz="2400" dirty="0"/>
              <a:t> </a:t>
            </a:r>
            <a:r>
              <a:rPr lang="en-US" altLang="zh-CN" sz="2400" dirty="0" smtClean="0"/>
              <a:t>   </a:t>
            </a:r>
            <a:r>
              <a:rPr lang="zh-CN" altLang="zh-CN" sz="2400" dirty="0"/>
              <a:t>对于例</a:t>
            </a:r>
            <a:r>
              <a:rPr lang="en-US" altLang="zh-CN" sz="2400" dirty="0"/>
              <a:t>1</a:t>
            </a:r>
            <a:r>
              <a:rPr lang="zh-CN" altLang="zh-CN" sz="2400" dirty="0"/>
              <a:t>，按照参照完整性规则，“学号”和“课程号”属性也可以取两类值：空值或者目标关系中已然存在的值。但由于“学号”和“课程号”是选课关系中的主属性，按照完整性规则，它们都不能取空值。所以选课关系中的“学号”和“课程号”属性实际上只能去相应被参照关系中已经存在的主码值。</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274085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2.4.3</a:t>
            </a:r>
            <a:r>
              <a:rPr lang="zh-CN" altLang="zh-CN" dirty="0"/>
              <a:t>用户定义完整性</a:t>
            </a:r>
          </a:p>
          <a:p>
            <a:pPr marL="0" indent="0">
              <a:buNone/>
            </a:pPr>
            <a:r>
              <a:rPr lang="en-US" altLang="zh-CN" sz="2400" dirty="0" smtClean="0"/>
              <a:t>    </a:t>
            </a:r>
            <a:r>
              <a:rPr lang="zh-CN" altLang="zh-CN" sz="2400" dirty="0" smtClean="0"/>
              <a:t>任何</a:t>
            </a:r>
            <a:r>
              <a:rPr lang="zh-CN" altLang="zh-CN" sz="2400" dirty="0"/>
              <a:t>关系数据库系统都应该支持完整性和参照完整性。除此之外，不同关系数据库根据其应用环境的不同，还需一些特殊的约束条件，用户定义的完整性就是针对某一具体关系数据库约束条件。它反映某一具体应用所涉及的数据必须满足的语义要求。如某个属性必须取唯一值、某些属性值之间应满足一定的函数关系、某个属性的取值范围在</a:t>
            </a:r>
            <a:r>
              <a:rPr lang="en-US" altLang="zh-CN" sz="2400" dirty="0"/>
              <a:t>0~100</a:t>
            </a:r>
            <a:r>
              <a:rPr lang="zh-CN" altLang="zh-CN" sz="2400" dirty="0"/>
              <a:t>之间等。关系模型应提供定义和检验这类完整性的机制，以便用同一的系统的方法处理他们，而不要由应用程序承担这一功能。</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178179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【思考练习】</a:t>
            </a:r>
          </a:p>
          <a:p>
            <a:r>
              <a:rPr lang="en-US" altLang="zh-CN" dirty="0"/>
              <a:t>1.</a:t>
            </a:r>
            <a:r>
              <a:rPr lang="zh-CN" altLang="zh-CN" dirty="0"/>
              <a:t>试述关系模型的</a:t>
            </a:r>
            <a:r>
              <a:rPr lang="en-US" altLang="zh-CN" dirty="0"/>
              <a:t>3</a:t>
            </a:r>
            <a:r>
              <a:rPr lang="zh-CN" altLang="zh-CN" dirty="0"/>
              <a:t>个组成部分。</a:t>
            </a:r>
          </a:p>
          <a:p>
            <a:r>
              <a:rPr lang="en-US" altLang="zh-CN" dirty="0"/>
              <a:t>2.</a:t>
            </a:r>
            <a:r>
              <a:rPr lang="zh-CN" altLang="zh-CN" dirty="0"/>
              <a:t>试述等值连接与自然连接的区别和联系。</a:t>
            </a:r>
          </a:p>
          <a:p>
            <a:r>
              <a:rPr lang="en-US" altLang="zh-CN" dirty="0"/>
              <a:t>3.</a:t>
            </a:r>
            <a:r>
              <a:rPr lang="zh-CN" altLang="zh-CN" dirty="0"/>
              <a:t>关系代数的基本运算有哪些</a:t>
            </a:r>
          </a:p>
          <a:p>
            <a:r>
              <a:rPr lang="en-US" altLang="zh-CN" dirty="0"/>
              <a:t>4.</a:t>
            </a:r>
            <a:r>
              <a:rPr lang="zh-CN" altLang="zh-CN"/>
              <a:t>关系模型的完整性规则。</a:t>
            </a:r>
          </a:p>
          <a:p>
            <a:endParaRPr lang="zh-CN" altLang="en-US"/>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61397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2.2.1</a:t>
            </a:r>
            <a:r>
              <a:rPr lang="zh-CN" altLang="en-US" dirty="0" smtClean="0"/>
              <a:t>关系的数学定义</a:t>
            </a:r>
            <a:endParaRPr lang="en-US" altLang="zh-CN" dirty="0" smtClean="0"/>
          </a:p>
          <a:p>
            <a:pPr marL="0" indent="720000">
              <a:buNone/>
            </a:pPr>
            <a:r>
              <a:rPr lang="zh-CN" altLang="zh-CN" dirty="0"/>
              <a:t>关系模型的数学基础是关系代数。关系代数是由一组以关系作为运算对象的特定的运算所组成的。用户通过这组运算，对一个或者多个关系不断地进行“组合”与“分割”从而得到所需要的数据。</a:t>
            </a:r>
          </a:p>
          <a:p>
            <a:pPr marL="0" indent="0">
              <a:buNone/>
            </a:pPr>
            <a:r>
              <a:rPr lang="en-US" altLang="zh-CN" dirty="0" smtClean="0">
                <a:solidFill>
                  <a:srgbClr val="FF0000"/>
                </a:solidFill>
              </a:rPr>
              <a:t>1</a:t>
            </a:r>
            <a:r>
              <a:rPr lang="en-US" altLang="zh-CN" dirty="0">
                <a:solidFill>
                  <a:srgbClr val="FF0000"/>
                </a:solidFill>
              </a:rPr>
              <a:t>.</a:t>
            </a:r>
            <a:r>
              <a:rPr lang="zh-CN" altLang="zh-CN" dirty="0" smtClean="0">
                <a:solidFill>
                  <a:srgbClr val="FF0000"/>
                </a:solidFill>
              </a:rPr>
              <a:t>域</a:t>
            </a:r>
            <a:endParaRPr lang="en-US" altLang="zh-CN" dirty="0" smtClean="0">
              <a:solidFill>
                <a:srgbClr val="FF0000"/>
              </a:solidFill>
            </a:endParaRPr>
          </a:p>
          <a:p>
            <a:pPr marL="0" indent="0">
              <a:buNone/>
            </a:pPr>
            <a:r>
              <a:rPr lang="zh-CN" altLang="zh-CN" dirty="0" smtClean="0">
                <a:solidFill>
                  <a:srgbClr val="FF0000"/>
                </a:solidFill>
              </a:rPr>
              <a:t>定义</a:t>
            </a:r>
            <a:r>
              <a:rPr lang="en-US" altLang="zh-CN" dirty="0">
                <a:solidFill>
                  <a:srgbClr val="FF0000"/>
                </a:solidFill>
              </a:rPr>
              <a:t>2.1  </a:t>
            </a:r>
            <a:r>
              <a:rPr lang="zh-CN" altLang="zh-CN" dirty="0"/>
              <a:t>域是一组具有相同数据类型的值的集合。</a:t>
            </a:r>
          </a:p>
          <a:p>
            <a:pPr marL="0" indent="0">
              <a:buNone/>
            </a:pPr>
            <a:r>
              <a:rPr lang="zh-CN" altLang="zh-CN" dirty="0"/>
              <a:t>比如，自然数、整数、实数、</a:t>
            </a:r>
            <a:r>
              <a:rPr lang="en-US" altLang="zh-CN" dirty="0"/>
              <a:t>{0,1,2,3,4}</a:t>
            </a:r>
            <a:r>
              <a:rPr lang="zh-CN" altLang="zh-CN" dirty="0"/>
              <a:t>、大于</a:t>
            </a:r>
            <a:r>
              <a:rPr lang="en-US" altLang="zh-CN" dirty="0"/>
              <a:t>0</a:t>
            </a:r>
            <a:r>
              <a:rPr lang="zh-CN" altLang="zh-CN" dirty="0"/>
              <a:t>且小于</a:t>
            </a:r>
            <a:r>
              <a:rPr lang="en-US" altLang="zh-CN" dirty="0"/>
              <a:t>50</a:t>
            </a:r>
            <a:r>
              <a:rPr lang="zh-CN" altLang="zh-CN" dirty="0"/>
              <a:t>的正整数等，都可以是域</a:t>
            </a:r>
            <a:r>
              <a:rPr lang="zh-CN" altLang="zh-CN" dirty="0" smtClean="0"/>
              <a:t>。</a:t>
            </a:r>
            <a:endParaRPr lang="zh-CN" altLang="zh-CN" dirty="0"/>
          </a:p>
          <a:p>
            <a:pPr marL="0" indent="0">
              <a:buNone/>
            </a:pPr>
            <a:endParaRPr lang="en-US" altLang="zh-CN" dirty="0" smtClean="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255965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dirty="0" smtClean="0">
                    <a:solidFill>
                      <a:srgbClr val="FF0000"/>
                    </a:solidFill>
                  </a:rPr>
                  <a:t>2.</a:t>
                </a:r>
                <a:r>
                  <a:rPr lang="zh-CN" altLang="zh-CN" dirty="0">
                    <a:solidFill>
                      <a:srgbClr val="FF0000"/>
                    </a:solidFill>
                  </a:rPr>
                  <a:t>笛卡尔积</a:t>
                </a:r>
              </a:p>
              <a:p>
                <a:pPr marL="0" indent="0">
                  <a:buNone/>
                </a:pPr>
                <a:r>
                  <a:rPr lang="zh-CN" altLang="zh-CN" dirty="0">
                    <a:solidFill>
                      <a:srgbClr val="FF0000"/>
                    </a:solidFill>
                  </a:rPr>
                  <a:t>定义</a:t>
                </a:r>
                <a:r>
                  <a:rPr lang="en-US" altLang="zh-CN" dirty="0">
                    <a:solidFill>
                      <a:srgbClr val="FF0000"/>
                    </a:solidFill>
                  </a:rPr>
                  <a:t> 2.2 </a:t>
                </a:r>
                <a:r>
                  <a:rPr lang="en-US" altLang="zh-CN" dirty="0" smtClean="0">
                    <a:solidFill>
                      <a:srgbClr val="FF0000"/>
                    </a:solidFill>
                  </a:rPr>
                  <a:t> </a:t>
                </a:r>
                <a:r>
                  <a:rPr lang="zh-CN" altLang="zh-CN" dirty="0" smtClean="0"/>
                  <a:t>给定</a:t>
                </a:r>
                <a:r>
                  <a:rPr lang="zh-CN" altLang="zh-CN" dirty="0"/>
                  <a:t>一组域</a:t>
                </a:r>
                <a:r>
                  <a:rPr lang="en-US" altLang="zh-CN" dirty="0"/>
                  <a:t>D</a:t>
                </a:r>
                <a:r>
                  <a:rPr lang="en-US" altLang="zh-CN" baseline="-25000" dirty="0"/>
                  <a:t>1</a:t>
                </a:r>
                <a:r>
                  <a:rPr lang="zh-CN" altLang="zh-CN" dirty="0"/>
                  <a:t>，</a:t>
                </a:r>
                <a:r>
                  <a:rPr lang="en-US" altLang="zh-CN" dirty="0"/>
                  <a:t>D</a:t>
                </a:r>
                <a:r>
                  <a:rPr lang="en-US" altLang="zh-CN" baseline="-25000" dirty="0"/>
                  <a:t>2</a:t>
                </a:r>
                <a:r>
                  <a:rPr lang="zh-CN" altLang="zh-CN" dirty="0"/>
                  <a:t>，</a:t>
                </a:r>
                <a:r>
                  <a:rPr lang="en-US" altLang="zh-CN" dirty="0"/>
                  <a:t>D</a:t>
                </a:r>
                <a:r>
                  <a:rPr lang="en-US" altLang="zh-CN" baseline="-25000" dirty="0"/>
                  <a:t>3</a:t>
                </a:r>
                <a:r>
                  <a:rPr lang="zh-CN" altLang="zh-CN" dirty="0"/>
                  <a:t>，……，</a:t>
                </a:r>
                <a:r>
                  <a:rPr lang="en-US" altLang="zh-CN" dirty="0" err="1"/>
                  <a:t>D</a:t>
                </a:r>
                <a:r>
                  <a:rPr lang="en-US" altLang="zh-CN" baseline="-25000" dirty="0" err="1"/>
                  <a:t>n</a:t>
                </a:r>
                <a:r>
                  <a:rPr lang="zh-CN" altLang="zh-CN" dirty="0"/>
                  <a:t>，这些域中可以有相同的。</a:t>
                </a:r>
                <a:r>
                  <a:rPr lang="en-US" altLang="zh-CN" dirty="0"/>
                  <a:t>D</a:t>
                </a:r>
                <a:r>
                  <a:rPr lang="en-US" altLang="zh-CN" baseline="-25000" dirty="0"/>
                  <a:t>1</a:t>
                </a:r>
                <a:r>
                  <a:rPr lang="zh-CN" altLang="zh-CN" dirty="0"/>
                  <a:t>，</a:t>
                </a:r>
                <a:r>
                  <a:rPr lang="en-US" altLang="zh-CN" dirty="0"/>
                  <a:t>D</a:t>
                </a:r>
                <a:r>
                  <a:rPr lang="en-US" altLang="zh-CN" baseline="-25000" dirty="0"/>
                  <a:t>2</a:t>
                </a:r>
                <a:r>
                  <a:rPr lang="zh-CN" altLang="zh-CN" dirty="0"/>
                  <a:t>，</a:t>
                </a:r>
                <a:r>
                  <a:rPr lang="en-US" altLang="zh-CN" dirty="0"/>
                  <a:t>D</a:t>
                </a:r>
                <a:r>
                  <a:rPr lang="en-US" altLang="zh-CN" baseline="-25000" dirty="0"/>
                  <a:t>3</a:t>
                </a:r>
                <a:r>
                  <a:rPr lang="zh-CN" altLang="zh-CN" dirty="0"/>
                  <a:t>，……，</a:t>
                </a:r>
                <a:r>
                  <a:rPr lang="en-US" altLang="zh-CN" dirty="0" err="1"/>
                  <a:t>D</a:t>
                </a:r>
                <a:r>
                  <a:rPr lang="en-US" altLang="zh-CN" baseline="-25000" dirty="0" err="1"/>
                  <a:t>n</a:t>
                </a:r>
                <a:r>
                  <a:rPr lang="zh-CN" altLang="zh-CN" dirty="0"/>
                  <a:t>的笛卡尔积为：</a:t>
                </a:r>
                <a:endParaRPr lang="en-US" altLang="zh-CN" dirty="0"/>
              </a:p>
              <a:p>
                <a:pPr marL="0" indent="0">
                  <a:buNone/>
                </a:pPr>
                <a14:m>
                  <m:oMathPara xmlns:m="http://schemas.openxmlformats.org/officeDocument/2006/math">
                    <m:oMathParaPr>
                      <m:jc m:val="left"/>
                    </m:oMathParaPr>
                    <m:oMath xmlns:m="http://schemas.openxmlformats.org/officeDocument/2006/math">
                      <m:sSub>
                        <m:sSubPr>
                          <m:ctrlPr>
                            <a:rPr lang="zh-CN" altLang="zh-CN" i="1"/>
                          </m:ctrlPr>
                        </m:sSubPr>
                        <m:e>
                          <m:r>
                            <m:rPr>
                              <m:sty m:val="p"/>
                            </m:rPr>
                            <a:rPr lang="en-US" altLang="zh-CN"/>
                            <m:t>D</m:t>
                          </m:r>
                        </m:e>
                        <m:sub>
                          <m:r>
                            <a:rPr lang="en-US" altLang="zh-CN"/>
                            <m:t>1</m:t>
                          </m:r>
                        </m:sub>
                      </m:sSub>
                      <m:r>
                        <a:rPr lang="en-US" altLang="zh-CN"/>
                        <m:t>×</m:t>
                      </m:r>
                      <m:sSub>
                        <m:sSubPr>
                          <m:ctrlPr>
                            <a:rPr lang="zh-CN" altLang="zh-CN" i="1"/>
                          </m:ctrlPr>
                        </m:sSubPr>
                        <m:e>
                          <m:r>
                            <m:rPr>
                              <m:sty m:val="p"/>
                            </m:rPr>
                            <a:rPr lang="en-US" altLang="zh-CN"/>
                            <m:t>D</m:t>
                          </m:r>
                        </m:e>
                        <m:sub>
                          <m:r>
                            <a:rPr lang="en-US" altLang="zh-CN"/>
                            <m:t>2</m:t>
                          </m:r>
                        </m:sub>
                      </m:sSub>
                      <m:r>
                        <a:rPr lang="en-US" altLang="zh-CN"/>
                        <m:t>×……×</m:t>
                      </m:r>
                      <m:sSub>
                        <m:sSubPr>
                          <m:ctrlPr>
                            <a:rPr lang="zh-CN" altLang="zh-CN" i="1"/>
                          </m:ctrlPr>
                        </m:sSubPr>
                        <m:e>
                          <m:r>
                            <m:rPr>
                              <m:sty m:val="p"/>
                            </m:rPr>
                            <a:rPr lang="en-US" altLang="zh-CN"/>
                            <m:t>D</m:t>
                          </m:r>
                        </m:e>
                        <m:sub>
                          <m:r>
                            <m:rPr>
                              <m:sty m:val="p"/>
                            </m:rPr>
                            <a:rPr lang="en-US" altLang="zh-CN"/>
                            <m:t>n</m:t>
                          </m:r>
                        </m:sub>
                      </m:sSub>
                      <m:r>
                        <a:rPr lang="en-US" altLang="zh-CN"/>
                        <m:t>=</m:t>
                      </m:r>
                    </m:oMath>
                  </m:oMathPara>
                </a14:m>
                <a:endParaRPr lang="en-US" altLang="zh-CN" dirty="0" smtClean="0"/>
              </a:p>
              <a:p>
                <a:pPr marL="0" indent="0">
                  <a:buNone/>
                </a:pPr>
                <a14:m>
                  <m:oMathPara xmlns:m="http://schemas.openxmlformats.org/officeDocument/2006/math">
                    <m:oMathParaPr>
                      <m:jc m:val="centerGroup"/>
                    </m:oMathParaPr>
                    <m:oMath xmlns:m="http://schemas.openxmlformats.org/officeDocument/2006/math">
                      <m:d>
                        <m:dPr>
                          <m:begChr m:val="{"/>
                          <m:endChr m:val="}"/>
                          <m:ctrlPr>
                            <a:rPr lang="zh-CN" altLang="zh-CN" i="1"/>
                          </m:ctrlPr>
                        </m:dPr>
                        <m:e>
                          <m:d>
                            <m:dPr>
                              <m:ctrlPr>
                                <a:rPr lang="zh-CN" altLang="zh-CN" i="1"/>
                              </m:ctrlPr>
                            </m:dPr>
                            <m:e>
                              <m:sSub>
                                <m:sSubPr>
                                  <m:ctrlPr>
                                    <a:rPr lang="zh-CN" altLang="zh-CN" i="1"/>
                                  </m:ctrlPr>
                                </m:sSubPr>
                                <m:e>
                                  <m:r>
                                    <m:rPr>
                                      <m:sty m:val="p"/>
                                    </m:rPr>
                                    <a:rPr lang="en-US" altLang="zh-CN"/>
                                    <m:t>d</m:t>
                                  </m:r>
                                </m:e>
                                <m:sub>
                                  <m:r>
                                    <a:rPr lang="en-US" altLang="zh-CN"/>
                                    <m:t>1</m:t>
                                  </m:r>
                                </m:sub>
                              </m:sSub>
                              <m:r>
                                <a:rPr lang="zh-CN" altLang="zh-CN"/>
                                <m:t>，</m:t>
                              </m:r>
                              <m:sSub>
                                <m:sSubPr>
                                  <m:ctrlPr>
                                    <a:rPr lang="zh-CN" altLang="zh-CN" i="1"/>
                                  </m:ctrlPr>
                                </m:sSubPr>
                                <m:e>
                                  <m:r>
                                    <m:rPr>
                                      <m:sty m:val="p"/>
                                    </m:rPr>
                                    <a:rPr lang="en-US" altLang="zh-CN"/>
                                    <m:t>d</m:t>
                                  </m:r>
                                </m:e>
                                <m:sub>
                                  <m:r>
                                    <a:rPr lang="en-US" altLang="zh-CN"/>
                                    <m:t>2</m:t>
                                  </m:r>
                                </m:sub>
                              </m:sSub>
                              <m:r>
                                <a:rPr lang="zh-CN" altLang="zh-CN"/>
                                <m:t>，</m:t>
                              </m:r>
                              <m:r>
                                <a:rPr lang="en-US" altLang="zh-CN"/>
                                <m:t>……</m:t>
                              </m:r>
                              <m:r>
                                <a:rPr lang="zh-CN" altLang="zh-CN"/>
                                <m:t>，</m:t>
                              </m:r>
                              <m:sSub>
                                <m:sSubPr>
                                  <m:ctrlPr>
                                    <a:rPr lang="zh-CN" altLang="zh-CN" i="1"/>
                                  </m:ctrlPr>
                                </m:sSubPr>
                                <m:e>
                                  <m:r>
                                    <m:rPr>
                                      <m:sty m:val="p"/>
                                    </m:rPr>
                                    <a:rPr lang="en-US" altLang="zh-CN"/>
                                    <m:t>d</m:t>
                                  </m:r>
                                </m:e>
                                <m:sub>
                                  <m:r>
                                    <m:rPr>
                                      <m:sty m:val="p"/>
                                    </m:rPr>
                                    <a:rPr lang="en-US" altLang="zh-CN"/>
                                    <m:t>n</m:t>
                                  </m:r>
                                </m:sub>
                              </m:sSub>
                            </m:e>
                          </m:d>
                        </m:e>
                        <m:e>
                          <m:sSub>
                            <m:sSubPr>
                              <m:ctrlPr>
                                <a:rPr lang="zh-CN" altLang="zh-CN" i="1"/>
                              </m:ctrlPr>
                            </m:sSubPr>
                            <m:e>
                              <m:r>
                                <m:rPr>
                                  <m:sty m:val="p"/>
                                </m:rPr>
                                <a:rPr lang="en-US" altLang="zh-CN"/>
                                <m:t>d</m:t>
                              </m:r>
                            </m:e>
                            <m:sub>
                              <m:r>
                                <m:rPr>
                                  <m:sty m:val="p"/>
                                </m:rPr>
                                <a:rPr lang="en-US" altLang="zh-CN"/>
                                <m:t>i</m:t>
                              </m:r>
                            </m:sub>
                          </m:sSub>
                          <m:r>
                            <a:rPr lang="en-US" altLang="zh-CN"/>
                            <m:t>∈</m:t>
                          </m:r>
                          <m:sSub>
                            <m:sSubPr>
                              <m:ctrlPr>
                                <a:rPr lang="zh-CN" altLang="zh-CN" i="1"/>
                              </m:ctrlPr>
                            </m:sSubPr>
                            <m:e>
                              <m:r>
                                <m:rPr>
                                  <m:sty m:val="p"/>
                                </m:rPr>
                                <a:rPr lang="en-US" altLang="zh-CN"/>
                                <m:t>D</m:t>
                              </m:r>
                            </m:e>
                            <m:sub>
                              <m:r>
                                <m:rPr>
                                  <m:sty m:val="p"/>
                                </m:rPr>
                                <a:rPr lang="en-US" altLang="zh-CN"/>
                                <m:t>i</m:t>
                              </m:r>
                            </m:sub>
                          </m:sSub>
                          <m:r>
                            <a:rPr lang="zh-CN" altLang="zh-CN"/>
                            <m:t>，</m:t>
                          </m:r>
                          <m:r>
                            <m:rPr>
                              <m:sty m:val="p"/>
                            </m:rPr>
                            <a:rPr lang="en-US" altLang="zh-CN"/>
                            <m:t>i</m:t>
                          </m:r>
                          <m:r>
                            <a:rPr lang="en-US" altLang="zh-CN"/>
                            <m:t>=1</m:t>
                          </m:r>
                          <m:r>
                            <a:rPr lang="zh-CN" altLang="zh-CN"/>
                            <m:t>，</m:t>
                          </m:r>
                          <m:r>
                            <a:rPr lang="en-US" altLang="zh-CN"/>
                            <m:t>2</m:t>
                          </m:r>
                          <m:r>
                            <a:rPr lang="zh-CN" altLang="zh-CN"/>
                            <m:t>，</m:t>
                          </m:r>
                          <m:r>
                            <a:rPr lang="en-US" altLang="zh-CN"/>
                            <m:t>3……</m:t>
                          </m:r>
                          <m:r>
                            <a:rPr lang="zh-CN" altLang="zh-CN"/>
                            <m:t>，</m:t>
                          </m:r>
                          <m:r>
                            <m:rPr>
                              <m:sty m:val="p"/>
                            </m:rPr>
                            <a:rPr lang="en-US" altLang="zh-CN"/>
                            <m:t>n</m:t>
                          </m:r>
                        </m:e>
                      </m:d>
                    </m:oMath>
                  </m:oMathPara>
                </a14:m>
                <a:endParaRPr lang="zh-CN" altLang="zh-CN" dirty="0"/>
              </a:p>
              <a:p>
                <a:pPr marL="0" indent="0">
                  <a:buNone/>
                </a:pPr>
                <a:r>
                  <a:rPr lang="zh-CN" altLang="zh-CN" dirty="0"/>
                  <a:t>其中每一个元素</a:t>
                </a:r>
                <a14:m>
                  <m:oMath xmlns:m="http://schemas.openxmlformats.org/officeDocument/2006/math">
                    <m:d>
                      <m:dPr>
                        <m:ctrlPr>
                          <a:rPr lang="zh-CN" altLang="zh-CN" i="1"/>
                        </m:ctrlPr>
                      </m:dPr>
                      <m:e>
                        <m:sSub>
                          <m:sSubPr>
                            <m:ctrlPr>
                              <a:rPr lang="zh-CN" altLang="zh-CN" i="1"/>
                            </m:ctrlPr>
                          </m:sSubPr>
                          <m:e>
                            <m:r>
                              <m:rPr>
                                <m:sty m:val="p"/>
                              </m:rPr>
                              <a:rPr lang="en-US" altLang="zh-CN"/>
                              <m:t>d</m:t>
                            </m:r>
                          </m:e>
                          <m:sub>
                            <m:r>
                              <a:rPr lang="en-US" altLang="zh-CN"/>
                              <m:t>1</m:t>
                            </m:r>
                          </m:sub>
                        </m:sSub>
                        <m:r>
                          <a:rPr lang="zh-CN" altLang="zh-CN"/>
                          <m:t>，</m:t>
                        </m:r>
                        <m:sSub>
                          <m:sSubPr>
                            <m:ctrlPr>
                              <a:rPr lang="zh-CN" altLang="zh-CN" i="1"/>
                            </m:ctrlPr>
                          </m:sSubPr>
                          <m:e>
                            <m:r>
                              <m:rPr>
                                <m:sty m:val="p"/>
                              </m:rPr>
                              <a:rPr lang="en-US" altLang="zh-CN"/>
                              <m:t>d</m:t>
                            </m:r>
                          </m:e>
                          <m:sub>
                            <m:r>
                              <a:rPr lang="en-US" altLang="zh-CN"/>
                              <m:t>2</m:t>
                            </m:r>
                          </m:sub>
                        </m:sSub>
                        <m:r>
                          <a:rPr lang="zh-CN" altLang="zh-CN"/>
                          <m:t>，</m:t>
                        </m:r>
                        <m:r>
                          <a:rPr lang="en-US" altLang="zh-CN"/>
                          <m:t>……</m:t>
                        </m:r>
                        <m:r>
                          <a:rPr lang="zh-CN" altLang="zh-CN"/>
                          <m:t>，</m:t>
                        </m:r>
                        <m:sSub>
                          <m:sSubPr>
                            <m:ctrlPr>
                              <a:rPr lang="zh-CN" altLang="zh-CN" i="1"/>
                            </m:ctrlPr>
                          </m:sSubPr>
                          <m:e>
                            <m:r>
                              <m:rPr>
                                <m:sty m:val="p"/>
                              </m:rPr>
                              <a:rPr lang="en-US" altLang="zh-CN"/>
                              <m:t>d</m:t>
                            </m:r>
                          </m:e>
                          <m:sub>
                            <m:r>
                              <m:rPr>
                                <m:sty m:val="p"/>
                              </m:rPr>
                              <a:rPr lang="en-US" altLang="zh-CN"/>
                              <m:t>n</m:t>
                            </m:r>
                          </m:sub>
                        </m:sSub>
                      </m:e>
                    </m:d>
                  </m:oMath>
                </a14:m>
                <a:r>
                  <a:rPr lang="zh-CN" altLang="zh-CN" dirty="0"/>
                  <a:t>叫作一个</a:t>
                </a:r>
                <a:r>
                  <a:rPr lang="en-US" altLang="zh-CN" dirty="0"/>
                  <a:t>n</a:t>
                </a:r>
                <a:r>
                  <a:rPr lang="zh-CN" altLang="zh-CN" dirty="0"/>
                  <a:t>元组。</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481" t="-1483" r="-5778"/>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16119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23528" y="980728"/>
                <a:ext cx="8229600" cy="4933950"/>
              </a:xfrm>
            </p:spPr>
            <p:txBody>
              <a:bodyPr/>
              <a:lstStyle/>
              <a:p>
                <a:r>
                  <a:rPr lang="zh-CN" altLang="zh-CN" dirty="0" smtClean="0"/>
                  <a:t>笛卡尔积可表示为一个二维表。表中每行对应一个元组，表中红每列对应一个域。例如给出两个域：</a:t>
                </a:r>
              </a:p>
              <a:p>
                <a:pPr marL="0" indent="0">
                  <a:buNone/>
                </a:pPr>
                <a:r>
                  <a:rPr lang="en-US" altLang="zh-CN" dirty="0" smtClean="0"/>
                  <a:t>D</a:t>
                </a:r>
                <a:r>
                  <a:rPr lang="en-US" altLang="zh-CN" baseline="-25000" dirty="0" smtClean="0"/>
                  <a:t>1</a:t>
                </a:r>
                <a:r>
                  <a:rPr lang="en-US" altLang="zh-CN" dirty="0"/>
                  <a:t>=</a:t>
                </a:r>
                <a:r>
                  <a:rPr lang="zh-CN" altLang="zh-CN" dirty="0" smtClean="0"/>
                  <a:t>教师</a:t>
                </a:r>
                <a:r>
                  <a:rPr lang="zh-CN" altLang="zh-CN" dirty="0"/>
                  <a:t>集合</a:t>
                </a:r>
                <a:r>
                  <a:rPr lang="en-US" altLang="zh-CN" dirty="0" smtClean="0"/>
                  <a:t>={</a:t>
                </a:r>
                <a:r>
                  <a:rPr lang="zh-CN" altLang="zh-CN" dirty="0"/>
                  <a:t>刘青梅，章</a:t>
                </a:r>
                <a:r>
                  <a:rPr lang="zh-CN" altLang="zh-CN" dirty="0" smtClean="0"/>
                  <a:t>凡</a:t>
                </a:r>
                <a:r>
                  <a:rPr lang="en-US" altLang="zh-CN" dirty="0" smtClean="0"/>
                  <a:t>}</a:t>
                </a:r>
                <a:r>
                  <a:rPr lang="zh-CN" altLang="zh-CN" dirty="0" smtClean="0"/>
                  <a:t> </a:t>
                </a:r>
                <a:endParaRPr lang="en-US" altLang="zh-CN" dirty="0" smtClean="0"/>
              </a:p>
              <a:p>
                <a:pPr marL="0" indent="0">
                  <a:buNone/>
                </a:pPr>
                <a:r>
                  <a:rPr lang="en-US" altLang="zh-CN" dirty="0" smtClean="0"/>
                  <a:t>D</a:t>
                </a:r>
                <a:r>
                  <a:rPr lang="en-US" altLang="zh-CN" baseline="-25000" dirty="0" smtClean="0"/>
                  <a:t>2</a:t>
                </a:r>
                <a:r>
                  <a:rPr lang="en-US" altLang="zh-CN" dirty="0"/>
                  <a:t>=</a:t>
                </a:r>
                <a:r>
                  <a:rPr lang="zh-CN" altLang="zh-CN" dirty="0" smtClean="0"/>
                  <a:t>专业</a:t>
                </a:r>
                <a:r>
                  <a:rPr lang="zh-CN" altLang="zh-CN" dirty="0"/>
                  <a:t>集合</a:t>
                </a:r>
                <a:r>
                  <a:rPr lang="en-US" altLang="zh-CN" dirty="0" smtClean="0"/>
                  <a:t>={</a:t>
                </a:r>
                <a:r>
                  <a:rPr lang="zh-CN" altLang="zh-CN" dirty="0"/>
                  <a:t>计算机专业，数学</a:t>
                </a:r>
                <a:r>
                  <a:rPr lang="zh-CN" altLang="zh-CN" dirty="0" smtClean="0"/>
                  <a:t>专业</a:t>
                </a:r>
                <a:r>
                  <a:rPr lang="en-US" altLang="zh-CN" dirty="0" smtClean="0"/>
                  <a:t>}</a:t>
                </a:r>
                <a:r>
                  <a:rPr lang="zh-CN" altLang="zh-CN" dirty="0" smtClean="0"/>
                  <a:t> </a:t>
                </a:r>
                <a:endParaRPr lang="en-US" altLang="zh-CN" dirty="0" smtClean="0"/>
              </a:p>
              <a:p>
                <a:pPr marL="0" indent="0">
                  <a:buNone/>
                </a:pPr>
                <a:r>
                  <a:rPr lang="zh-CN" altLang="zh-CN" dirty="0" smtClean="0"/>
                  <a:t>则</a:t>
                </a:r>
                <a:r>
                  <a:rPr lang="en-US" altLang="zh-CN" dirty="0"/>
                  <a:t>D</a:t>
                </a:r>
                <a:r>
                  <a:rPr lang="en-US" altLang="zh-CN" baseline="-25000" dirty="0"/>
                  <a:t>1</a:t>
                </a:r>
                <a:r>
                  <a:rPr lang="zh-CN" altLang="zh-CN" dirty="0"/>
                  <a:t>，</a:t>
                </a:r>
                <a:r>
                  <a:rPr lang="en-US" altLang="zh-CN" dirty="0"/>
                  <a:t>D</a:t>
                </a:r>
                <a:r>
                  <a:rPr lang="en-US" altLang="zh-CN" baseline="-25000" dirty="0"/>
                  <a:t>2</a:t>
                </a:r>
                <a:r>
                  <a:rPr lang="zh-CN" altLang="zh-CN" dirty="0"/>
                  <a:t>的笛卡尔积为</a:t>
                </a:r>
                <a:r>
                  <a:rPr lang="zh-CN" altLang="zh-CN" dirty="0" smtClean="0"/>
                  <a:t>：</a:t>
                </a:r>
                <a:endParaRPr lang="en-US" altLang="zh-CN" dirty="0" smtClean="0"/>
              </a:p>
              <a:p>
                <a14:m>
                  <m:oMath xmlns:m="http://schemas.openxmlformats.org/officeDocument/2006/math">
                    <m:sSub>
                      <m:sSubPr>
                        <m:ctrlPr>
                          <a:rPr lang="zh-CN" altLang="zh-CN" i="1"/>
                        </m:ctrlPr>
                      </m:sSubPr>
                      <m:e>
                        <m:r>
                          <m:rPr>
                            <m:sty m:val="p"/>
                          </m:rPr>
                          <a:rPr lang="en-US" altLang="zh-CN"/>
                          <m:t>D</m:t>
                        </m:r>
                      </m:e>
                      <m:sub>
                        <m:r>
                          <a:rPr lang="en-US" altLang="zh-CN"/>
                          <m:t>1</m:t>
                        </m:r>
                      </m:sub>
                    </m:sSub>
                    <m:r>
                      <a:rPr lang="en-US" altLang="zh-CN"/>
                      <m:t>×</m:t>
                    </m:r>
                    <m:sSub>
                      <m:sSubPr>
                        <m:ctrlPr>
                          <a:rPr lang="zh-CN" altLang="zh-CN" i="1"/>
                        </m:ctrlPr>
                      </m:sSubPr>
                      <m:e>
                        <m:r>
                          <m:rPr>
                            <m:sty m:val="p"/>
                          </m:rPr>
                          <a:rPr lang="en-US" altLang="zh-CN"/>
                          <m:t>D</m:t>
                        </m:r>
                      </m:e>
                      <m:sub>
                        <m:r>
                          <a:rPr lang="en-US" altLang="zh-CN"/>
                          <m:t>2</m:t>
                        </m:r>
                      </m:sub>
                    </m:sSub>
                    <m:r>
                      <a:rPr lang="en-US" altLang="zh-CN"/>
                      <m:t>=</m:t>
                    </m:r>
                    <m:d>
                      <m:dPr>
                        <m:begChr m:val="{"/>
                        <m:endChr m:val="}"/>
                        <m:ctrlPr>
                          <a:rPr lang="zh-CN" altLang="zh-CN" i="1"/>
                        </m:ctrlPr>
                      </m:dPr>
                      <m:e>
                        <m:eqArr>
                          <m:eqArrPr>
                            <m:ctrlPr>
                              <a:rPr lang="zh-CN" altLang="zh-CN" i="1">
                                <a:latin typeface="Cambria Math"/>
                              </a:rPr>
                            </m:ctrlPr>
                          </m:eqArrPr>
                          <m:e>
                            <m:d>
                              <m:dPr>
                                <m:ctrlPr>
                                  <a:rPr lang="zh-CN" altLang="zh-CN" i="1"/>
                                </m:ctrlPr>
                              </m:dPr>
                              <m:e>
                                <m:r>
                                  <a:rPr lang="zh-CN" altLang="zh-CN"/>
                                  <m:t>刘青梅，计算机专业</m:t>
                                </m:r>
                              </m:e>
                            </m:d>
                            <m:r>
                              <a:rPr lang="zh-CN" altLang="zh-CN"/>
                              <m:t>，</m:t>
                            </m:r>
                          </m:e>
                          <m:e>
                            <m:eqArr>
                              <m:eqArrPr>
                                <m:ctrlPr>
                                  <a:rPr lang="zh-CN" altLang="zh-CN" i="1">
                                    <a:latin typeface="Cambria Math"/>
                                  </a:rPr>
                                </m:ctrlPr>
                              </m:eqArrPr>
                              <m:e>
                                <m:d>
                                  <m:dPr>
                                    <m:ctrlPr>
                                      <a:rPr lang="zh-CN" altLang="zh-CN" i="1"/>
                                    </m:ctrlPr>
                                  </m:dPr>
                                  <m:e>
                                    <m:r>
                                      <a:rPr lang="zh-CN" altLang="zh-CN"/>
                                      <m:t>章凡，计算机专业</m:t>
                                    </m:r>
                                  </m:e>
                                </m:d>
                                <m:r>
                                  <a:rPr lang="zh-CN" altLang="zh-CN"/>
                                  <m:t>，</m:t>
                                </m:r>
                              </m:e>
                              <m:e>
                                <m:eqArr>
                                  <m:eqArrPr>
                                    <m:ctrlPr>
                                      <a:rPr lang="zh-CN" altLang="zh-CN" i="1">
                                        <a:latin typeface="Cambria Math"/>
                                      </a:rPr>
                                    </m:ctrlPr>
                                  </m:eqArrPr>
                                  <m:e>
                                    <m:d>
                                      <m:dPr>
                                        <m:ctrlPr>
                                          <a:rPr lang="zh-CN" altLang="zh-CN" i="1"/>
                                        </m:ctrlPr>
                                      </m:dPr>
                                      <m:e>
                                        <m:r>
                                          <a:rPr lang="zh-CN" altLang="zh-CN"/>
                                          <m:t>刘青梅，数学专业</m:t>
                                        </m:r>
                                      </m:e>
                                    </m:d>
                                    <m:r>
                                      <a:rPr lang="zh-CN" altLang="zh-CN"/>
                                      <m:t>，</m:t>
                                    </m:r>
                                  </m:e>
                                  <m:e>
                                    <m:d>
                                      <m:dPr>
                                        <m:ctrlPr>
                                          <a:rPr lang="zh-CN" altLang="zh-CN" i="1"/>
                                        </m:ctrlPr>
                                      </m:dPr>
                                      <m:e>
                                        <m:r>
                                          <a:rPr lang="zh-CN" altLang="zh-CN"/>
                                          <m:t>章凡，数学专业</m:t>
                                        </m:r>
                                      </m:e>
                                    </m:d>
                                  </m:e>
                                </m:eqArr>
                              </m:e>
                            </m:eqArr>
                          </m:e>
                        </m:eqArr>
                      </m:e>
                    </m:d>
                  </m:oMath>
                </a14:m>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323528" y="980728"/>
                <a:ext cx="8229600" cy="4933950"/>
              </a:xfrm>
              <a:blipFill rotWithShape="1">
                <a:blip r:embed="rId2"/>
                <a:stretch>
                  <a:fillRect l="-1481" t="-1236" b="-4944"/>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165572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23528" y="980728"/>
                <a:ext cx="8496944" cy="4933950"/>
              </a:xfrm>
            </p:spPr>
            <p:txBody>
              <a:bodyPr/>
              <a:lstStyle/>
              <a:p>
                <a:pPr marL="0" indent="0">
                  <a:buNone/>
                </a:pPr>
                <a:r>
                  <a:rPr lang="en-US" altLang="zh-CN" dirty="0">
                    <a:solidFill>
                      <a:srgbClr val="FF0000"/>
                    </a:solidFill>
                  </a:rPr>
                  <a:t>3.</a:t>
                </a:r>
                <a:r>
                  <a:rPr lang="zh-CN" altLang="zh-CN" dirty="0">
                    <a:solidFill>
                      <a:srgbClr val="FF0000"/>
                    </a:solidFill>
                  </a:rPr>
                  <a:t>关系</a:t>
                </a:r>
              </a:p>
              <a:p>
                <a:pPr marL="0" indent="0">
                  <a:buNone/>
                </a:pPr>
                <a:r>
                  <a:rPr lang="zh-CN" altLang="zh-CN" sz="2400" dirty="0">
                    <a:solidFill>
                      <a:srgbClr val="FF0000"/>
                    </a:solidFill>
                  </a:rPr>
                  <a:t>定义</a:t>
                </a:r>
                <a:r>
                  <a:rPr lang="en-US" altLang="zh-CN" sz="2400" dirty="0">
                    <a:solidFill>
                      <a:srgbClr val="FF0000"/>
                    </a:solidFill>
                  </a:rPr>
                  <a:t>2.3  </a:t>
                </a:r>
                <a14:m>
                  <m:oMath xmlns:m="http://schemas.openxmlformats.org/officeDocument/2006/math">
                    <m:sSub>
                      <m:sSubPr>
                        <m:ctrlPr>
                          <a:rPr lang="zh-CN" altLang="zh-CN" sz="2400" i="1"/>
                        </m:ctrlPr>
                      </m:sSubPr>
                      <m:e>
                        <m:r>
                          <m:rPr>
                            <m:sty m:val="p"/>
                          </m:rPr>
                          <a:rPr lang="en-US" altLang="zh-CN" sz="2400"/>
                          <m:t>D</m:t>
                        </m:r>
                      </m:e>
                      <m:sub>
                        <m:r>
                          <a:rPr lang="en-US" altLang="zh-CN" sz="2400"/>
                          <m:t>1</m:t>
                        </m:r>
                      </m:sub>
                    </m:sSub>
                    <m:r>
                      <a:rPr lang="en-US" altLang="zh-CN" sz="2400"/>
                      <m:t>×</m:t>
                    </m:r>
                    <m:sSub>
                      <m:sSubPr>
                        <m:ctrlPr>
                          <a:rPr lang="zh-CN" altLang="zh-CN" sz="2400" i="1"/>
                        </m:ctrlPr>
                      </m:sSubPr>
                      <m:e>
                        <m:r>
                          <m:rPr>
                            <m:sty m:val="p"/>
                          </m:rPr>
                          <a:rPr lang="en-US" altLang="zh-CN" sz="2400"/>
                          <m:t>D</m:t>
                        </m:r>
                      </m:e>
                      <m:sub>
                        <m:r>
                          <a:rPr lang="en-US" altLang="zh-CN" sz="2400"/>
                          <m:t>2</m:t>
                        </m:r>
                      </m:sub>
                    </m:sSub>
                    <m:r>
                      <a:rPr lang="en-US" altLang="zh-CN" sz="2400"/>
                      <m:t>×……×</m:t>
                    </m:r>
                    <m:sSub>
                      <m:sSubPr>
                        <m:ctrlPr>
                          <a:rPr lang="zh-CN" altLang="zh-CN" sz="2400" i="1"/>
                        </m:ctrlPr>
                      </m:sSubPr>
                      <m:e>
                        <m:r>
                          <m:rPr>
                            <m:sty m:val="p"/>
                          </m:rPr>
                          <a:rPr lang="en-US" altLang="zh-CN" sz="2400"/>
                          <m:t>D</m:t>
                        </m:r>
                      </m:e>
                      <m:sub>
                        <m:r>
                          <m:rPr>
                            <m:sty m:val="p"/>
                          </m:rPr>
                          <a:rPr lang="en-US" altLang="zh-CN" sz="2400"/>
                          <m:t>n</m:t>
                        </m:r>
                      </m:sub>
                    </m:sSub>
                  </m:oMath>
                </a14:m>
                <a:r>
                  <a:rPr lang="zh-CN" altLang="zh-CN" sz="2400" dirty="0"/>
                  <a:t>的子集叫作在域</a:t>
                </a:r>
                <a:r>
                  <a:rPr lang="en-US" altLang="zh-CN" sz="2400" dirty="0"/>
                  <a:t>D</a:t>
                </a:r>
                <a:r>
                  <a:rPr lang="en-US" altLang="zh-CN" sz="2400" baseline="-25000" dirty="0"/>
                  <a:t>1</a:t>
                </a:r>
                <a:r>
                  <a:rPr lang="zh-CN" altLang="zh-CN" sz="2400" dirty="0"/>
                  <a:t>，</a:t>
                </a:r>
                <a:r>
                  <a:rPr lang="en-US" altLang="zh-CN" sz="2400" dirty="0"/>
                  <a:t>D</a:t>
                </a:r>
                <a:r>
                  <a:rPr lang="en-US" altLang="zh-CN" sz="2400" baseline="-25000" dirty="0"/>
                  <a:t>2</a:t>
                </a:r>
                <a:r>
                  <a:rPr lang="zh-CN" altLang="zh-CN" sz="2400" dirty="0"/>
                  <a:t>，</a:t>
                </a:r>
                <a:r>
                  <a:rPr lang="en-US" altLang="zh-CN" sz="2400" dirty="0"/>
                  <a:t>D</a:t>
                </a:r>
                <a:r>
                  <a:rPr lang="en-US" altLang="zh-CN" sz="2400" baseline="-25000" dirty="0"/>
                  <a:t>3</a:t>
                </a:r>
                <a:r>
                  <a:rPr lang="zh-CN" altLang="zh-CN" sz="2400" dirty="0"/>
                  <a:t>，……，</a:t>
                </a:r>
                <a:r>
                  <a:rPr lang="en-US" altLang="zh-CN" sz="2400" dirty="0" err="1"/>
                  <a:t>D</a:t>
                </a:r>
                <a:r>
                  <a:rPr lang="en-US" altLang="zh-CN" sz="2400" baseline="-25000" dirty="0" err="1"/>
                  <a:t>n</a:t>
                </a:r>
                <a:r>
                  <a:rPr lang="zh-CN" altLang="zh-CN" sz="2400" dirty="0"/>
                  <a:t>上的关系，表示为</a:t>
                </a:r>
                <a14:m>
                  <m:oMath xmlns:m="http://schemas.openxmlformats.org/officeDocument/2006/math">
                    <m:r>
                      <m:rPr>
                        <m:sty m:val="p"/>
                      </m:rPr>
                      <a:rPr lang="en-US" altLang="zh-CN" sz="2400"/>
                      <m:t>R</m:t>
                    </m:r>
                    <m:d>
                      <m:dPr>
                        <m:ctrlPr>
                          <a:rPr lang="zh-CN" altLang="zh-CN" sz="2400" i="1"/>
                        </m:ctrlPr>
                      </m:dPr>
                      <m:e>
                        <m:r>
                          <m:rPr>
                            <m:sty m:val="p"/>
                          </m:rPr>
                          <a:rPr lang="en-US" altLang="zh-CN" sz="2400"/>
                          <m:t>D</m:t>
                        </m:r>
                        <m:r>
                          <a:rPr lang="en-US" altLang="zh-CN" sz="2400" baseline="-25000"/>
                          <m:t>1</m:t>
                        </m:r>
                        <m:r>
                          <a:rPr lang="zh-CN" altLang="zh-CN" sz="2400"/>
                          <m:t>，</m:t>
                        </m:r>
                        <m:r>
                          <m:rPr>
                            <m:sty m:val="p"/>
                          </m:rPr>
                          <a:rPr lang="en-US" altLang="zh-CN" sz="2400"/>
                          <m:t>D</m:t>
                        </m:r>
                        <m:r>
                          <a:rPr lang="en-US" altLang="zh-CN" sz="2400" baseline="-25000"/>
                          <m:t>2</m:t>
                        </m:r>
                        <m:r>
                          <a:rPr lang="zh-CN" altLang="zh-CN" sz="2400"/>
                          <m:t>，</m:t>
                        </m:r>
                        <m:r>
                          <m:rPr>
                            <m:sty m:val="p"/>
                          </m:rPr>
                          <a:rPr lang="en-US" altLang="zh-CN" sz="2400"/>
                          <m:t>D</m:t>
                        </m:r>
                        <m:r>
                          <a:rPr lang="en-US" altLang="zh-CN" sz="2400" baseline="-25000"/>
                          <m:t>3</m:t>
                        </m:r>
                        <m:r>
                          <a:rPr lang="zh-CN" altLang="zh-CN" sz="2400"/>
                          <m:t>，……，</m:t>
                        </m:r>
                        <m:r>
                          <m:rPr>
                            <m:sty m:val="p"/>
                          </m:rPr>
                          <a:rPr lang="en-US" altLang="zh-CN" sz="2400"/>
                          <m:t>D</m:t>
                        </m:r>
                        <m:r>
                          <m:rPr>
                            <m:sty m:val="p"/>
                          </m:rPr>
                          <a:rPr lang="en-US" altLang="zh-CN" sz="2400" baseline="-25000"/>
                          <m:t>n</m:t>
                        </m:r>
                      </m:e>
                    </m:d>
                  </m:oMath>
                </a14:m>
                <a:r>
                  <a:rPr lang="zh-CN" altLang="zh-CN" sz="2400" dirty="0"/>
                  <a:t>这里</a:t>
                </a:r>
                <a:r>
                  <a:rPr lang="en-US" altLang="zh-CN" sz="2400" dirty="0"/>
                  <a:t>R</a:t>
                </a:r>
                <a:r>
                  <a:rPr lang="zh-CN" altLang="zh-CN" sz="2400" dirty="0"/>
                  <a:t>表示关系的名字，</a:t>
                </a:r>
                <a:r>
                  <a:rPr lang="en-US" altLang="zh-CN" sz="2400" dirty="0"/>
                  <a:t>n</a:t>
                </a:r>
                <a:r>
                  <a:rPr lang="zh-CN" altLang="zh-CN" sz="2400" dirty="0"/>
                  <a:t>是关系的度。</a:t>
                </a:r>
              </a:p>
              <a:p>
                <a:r>
                  <a:rPr lang="zh-CN" altLang="zh-CN" sz="2400" dirty="0"/>
                  <a:t>关系中的每个元素是关系中的元组，一般用</a:t>
                </a:r>
                <a:r>
                  <a:rPr lang="en-US" altLang="zh-CN" sz="2400" dirty="0"/>
                  <a:t>t</a:t>
                </a:r>
                <a:r>
                  <a:rPr lang="zh-CN" altLang="zh-CN" sz="2400" dirty="0"/>
                  <a:t>表示。当</a:t>
                </a:r>
                <a:r>
                  <a:rPr lang="en-US" altLang="zh-CN" sz="2400" dirty="0"/>
                  <a:t>n=1</a:t>
                </a:r>
                <a:r>
                  <a:rPr lang="zh-CN" altLang="zh-CN" sz="2400" dirty="0"/>
                  <a:t>时，称该关系为单元关系。当</a:t>
                </a:r>
                <a:r>
                  <a:rPr lang="en-US" altLang="zh-CN" sz="2400" dirty="0"/>
                  <a:t>n=2</a:t>
                </a:r>
                <a:r>
                  <a:rPr lang="zh-CN" altLang="zh-CN" sz="2400" dirty="0"/>
                  <a:t>时，称该关系为二元关系。</a:t>
                </a:r>
              </a:p>
              <a:p>
                <a:r>
                  <a:rPr lang="zh-CN" altLang="zh-CN" sz="2400" dirty="0"/>
                  <a:t>关系是笛卡尔积的有限子集，所以关系也是一个二维表，表的每行对应一个元组，表的每列对应一个域。由于域可以相同，为了加以区分，必须对每列起一个名字，称为属性。</a:t>
                </a:r>
              </a:p>
              <a:p>
                <a:r>
                  <a:rPr lang="zh-CN" altLang="zh-CN" sz="2400" dirty="0"/>
                  <a:t>如果关系中的某一个属性组的值能唯一地标识一个元组，则称该属性组为候选码。若一个关系有多个候选码，则选其中一个为主码。主码的属性称为主属性。不包含在任何候选码中的属性称为非码属性。</a:t>
                </a:r>
              </a:p>
              <a:p>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323528" y="980728"/>
                <a:ext cx="8496944" cy="4933950"/>
              </a:xfrm>
              <a:blipFill rotWithShape="1">
                <a:blip r:embed="rId2"/>
                <a:stretch>
                  <a:fillRect l="-1435" t="-1483" r="-1148" b="-15451"/>
                </a:stretch>
              </a:blipFill>
            </p:spPr>
            <p:txBody>
              <a:bodyPr/>
              <a:lstStyle/>
              <a:p>
                <a:r>
                  <a:rPr lang="zh-CN" altLang="en-US">
                    <a:noFill/>
                  </a:rPr>
                  <a:t> </a:t>
                </a:r>
              </a:p>
            </p:txBody>
          </p:sp>
        </mc:Fallback>
      </mc:AlternateContent>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79538871"/>
      </p:ext>
    </p:extLst>
  </p:cSld>
  <p:clrMapOvr>
    <a:masterClrMapping/>
  </p:clrMapOvr>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3882</TotalTime>
  <Words>7664</Words>
  <Application>Microsoft Office PowerPoint</Application>
  <PresentationFormat>全屏显示(4:3)</PresentationFormat>
  <Paragraphs>586</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230TGp_report_light</vt:lpstr>
      <vt:lpstr> 第2章  关系数据库原理 </vt:lpstr>
      <vt:lpstr>目  录</vt:lpstr>
      <vt:lpstr>2.1关系数据库概述</vt:lpstr>
      <vt:lpstr>2.1关系数据库概述</vt:lpstr>
      <vt:lpstr>2.2关系代数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2.4关系模型的完整性约束 </vt:lpstr>
      <vt:lpstr>PowerPoint 演示文稿</vt:lpstr>
      <vt:lpstr>PowerPoint 演示文稿</vt:lpstr>
      <vt:lpstr>PowerPoint 演示文稿</vt:lpstr>
      <vt:lpstr>PowerPoint 演示文稿</vt:lpstr>
      <vt:lpstr>PowerPoint 演示文稿</vt:lpstr>
      <vt:lpstr>PowerPoint 演示文稿</vt:lpstr>
    </vt:vector>
  </TitlesOfParts>
  <Company>www.jujumao.org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admin</cp:lastModifiedBy>
  <cp:revision>222</cp:revision>
  <dcterms:created xsi:type="dcterms:W3CDTF">2014-07-28T08:32:25Z</dcterms:created>
  <dcterms:modified xsi:type="dcterms:W3CDTF">2017-06-27T16:38:42Z</dcterms:modified>
</cp:coreProperties>
</file>