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sldIdLst>
    <p:sldId id="285" r:id="rId2"/>
    <p:sldId id="290" r:id="rId3"/>
    <p:sldId id="289" r:id="rId4"/>
    <p:sldId id="315" r:id="rId5"/>
    <p:sldId id="291" r:id="rId6"/>
    <p:sldId id="316" r:id="rId7"/>
    <p:sldId id="292" r:id="rId8"/>
    <p:sldId id="297" r:id="rId9"/>
    <p:sldId id="318" r:id="rId10"/>
    <p:sldId id="319" r:id="rId11"/>
    <p:sldId id="320" r:id="rId12"/>
    <p:sldId id="321" r:id="rId13"/>
    <p:sldId id="322" r:id="rId14"/>
    <p:sldId id="323" r:id="rId15"/>
    <p:sldId id="324" r:id="rId16"/>
    <p:sldId id="325" r:id="rId17"/>
    <p:sldId id="326" r:id="rId18"/>
    <p:sldId id="327" r:id="rId19"/>
    <p:sldId id="328" r:id="rId20"/>
    <p:sldId id="298" r:id="rId21"/>
    <p:sldId id="299" r:id="rId22"/>
    <p:sldId id="329" r:id="rId23"/>
    <p:sldId id="330" r:id="rId24"/>
    <p:sldId id="331" r:id="rId25"/>
    <p:sldId id="334" r:id="rId26"/>
    <p:sldId id="335" r:id="rId27"/>
    <p:sldId id="336" r:id="rId28"/>
    <p:sldId id="339" r:id="rId29"/>
    <p:sldId id="340" r:id="rId30"/>
    <p:sldId id="341" r:id="rId31"/>
    <p:sldId id="342" r:id="rId32"/>
    <p:sldId id="343" r:id="rId33"/>
    <p:sldId id="344" r:id="rId34"/>
    <p:sldId id="350" r:id="rId35"/>
    <p:sldId id="351" r:id="rId36"/>
    <p:sldId id="352" r:id="rId37"/>
    <p:sldId id="353" r:id="rId38"/>
    <p:sldId id="354" r:id="rId39"/>
    <p:sldId id="355" r:id="rId40"/>
    <p:sldId id="345" r:id="rId41"/>
    <p:sldId id="346" r:id="rId42"/>
    <p:sldId id="347" r:id="rId43"/>
    <p:sldId id="356" r:id="rId44"/>
    <p:sldId id="357" r:id="rId45"/>
    <p:sldId id="358" r:id="rId46"/>
    <p:sldId id="359" r:id="rId47"/>
    <p:sldId id="348" r:id="rId48"/>
    <p:sldId id="360" r:id="rId49"/>
    <p:sldId id="361" r:id="rId50"/>
    <p:sldId id="362" r:id="rId51"/>
    <p:sldId id="363" r:id="rId52"/>
    <p:sldId id="364" r:id="rId53"/>
    <p:sldId id="365" r:id="rId54"/>
    <p:sldId id="366" r:id="rId55"/>
    <p:sldId id="367" r:id="rId56"/>
    <p:sldId id="368" r:id="rId57"/>
    <p:sldId id="369" r:id="rId58"/>
    <p:sldId id="370" r:id="rId59"/>
    <p:sldId id="374" r:id="rId60"/>
    <p:sldId id="375" r:id="rId61"/>
    <p:sldId id="376" r:id="rId62"/>
    <p:sldId id="377" r:id="rId63"/>
    <p:sldId id="371" r:id="rId64"/>
    <p:sldId id="372" r:id="rId65"/>
    <p:sldId id="378" r:id="rId66"/>
    <p:sldId id="379" r:id="rId67"/>
    <p:sldId id="380" r:id="rId68"/>
    <p:sldId id="381" r:id="rId69"/>
    <p:sldId id="373" r:id="rId70"/>
    <p:sldId id="384" r:id="rId71"/>
    <p:sldId id="382" r:id="rId72"/>
    <p:sldId id="383" r:id="rId73"/>
    <p:sldId id="349" r:id="rId74"/>
    <p:sldId id="337" r:id="rId75"/>
    <p:sldId id="338" r:id="rId76"/>
    <p:sldId id="332" r:id="rId77"/>
    <p:sldId id="385" r:id="rId78"/>
    <p:sldId id="386" r:id="rId79"/>
    <p:sldId id="387" r:id="rId80"/>
    <p:sldId id="333" r:id="rId81"/>
    <p:sldId id="388" r:id="rId82"/>
    <p:sldId id="389" r:id="rId83"/>
    <p:sldId id="390" r:id="rId84"/>
    <p:sldId id="391" r:id="rId85"/>
    <p:sldId id="392" r:id="rId86"/>
    <p:sldId id="393" r:id="rId87"/>
    <p:sldId id="394" r:id="rId88"/>
    <p:sldId id="395" r:id="rId89"/>
    <p:sldId id="396" r:id="rId90"/>
    <p:sldId id="397" r:id="rId91"/>
    <p:sldId id="398" r:id="rId92"/>
    <p:sldId id="399" r:id="rId93"/>
    <p:sldId id="400" r:id="rId94"/>
    <p:sldId id="402" r:id="rId95"/>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99"/>
    <a:srgbClr val="000000"/>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7" autoAdjust="0"/>
    <p:restoredTop sz="94598" autoAdjust="0"/>
  </p:normalViewPr>
  <p:slideViewPr>
    <p:cSldViewPr>
      <p:cViewPr varScale="1">
        <p:scale>
          <a:sx n="65" d="100"/>
          <a:sy n="65" d="100"/>
        </p:scale>
        <p:origin x="-91" y="-163"/>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2018/2/28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smtClean="0"/>
              <a:t>单击此处编辑母版标题样式</a:t>
            </a:r>
            <a:endParaRPr lang="en-US" altLang="zh-CN" noProof="0"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2D8089EC-7040-48CF-B490-2E4AD3B38AFE}" type="slidenum">
              <a:rPr lang="en-US" altLang="zh-CN"/>
              <a:pPr/>
              <a:t>‹#›</a:t>
            </a:fld>
            <a:endParaRPr lang="en-US" altLang="zh-CN"/>
          </a:p>
        </p:txBody>
      </p:sp>
    </p:spTree>
    <p:extLst>
      <p:ext uri="{BB962C8B-B14F-4D97-AF65-F5344CB8AC3E}">
        <p14:creationId xmlns:p14="http://schemas.microsoft.com/office/powerpoint/2010/main" val="3774585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52C6C1B9-E7F8-431C-AA28-CB0C5E866F0A}" type="slidenum">
              <a:rPr lang="en-US" altLang="zh-CN"/>
              <a:pPr/>
              <a:t>‹#›</a:t>
            </a:fld>
            <a:endParaRPr lang="en-US" altLang="zh-CN"/>
          </a:p>
        </p:txBody>
      </p:sp>
    </p:spTree>
    <p:extLst>
      <p:ext uri="{BB962C8B-B14F-4D97-AF65-F5344CB8AC3E}">
        <p14:creationId xmlns:p14="http://schemas.microsoft.com/office/powerpoint/2010/main" val="22618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28600" y="206375"/>
            <a:ext cx="8686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4933950"/>
          </a:xfrm>
        </p:spPr>
        <p:txBody>
          <a:bodyPr/>
          <a:lstStyle/>
          <a:p>
            <a:r>
              <a:rPr lang="zh-CN" altLang="en-US" smtClean="0"/>
              <a:t>单击图标添加表格</a:t>
            </a:r>
            <a:endParaRPr lang="zh-CN" altLang="en-US"/>
          </a:p>
        </p:txBody>
      </p:sp>
      <p:sp>
        <p:nvSpPr>
          <p:cNvPr id="6" name="灯片编号占位符 5"/>
          <p:cNvSpPr>
            <a:spLocks noGrp="1"/>
          </p:cNvSpPr>
          <p:nvPr>
            <p:ph type="sldNum" sz="quarter" idx="12"/>
          </p:nvPr>
        </p:nvSpPr>
        <p:spPr>
          <a:xfrm>
            <a:off x="381000" y="6305550"/>
            <a:ext cx="2133600" cy="244475"/>
          </a:xfrm>
        </p:spPr>
        <p:txBody>
          <a:bodyPr/>
          <a:lstStyle>
            <a:lvl1pPr>
              <a:defRPr/>
            </a:lvl1pPr>
          </a:lstStyle>
          <a:p>
            <a:fld id="{9D9585DA-EC6C-4632-898F-3DEE13E11B52}"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830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4246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lvl1pPr>
              <a:defRPr/>
            </a:lvl1pPr>
          </a:lstStyle>
          <a:p>
            <a:fld id="{461598F3-72A1-4434-BF19-E562B27F6B8C}"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36272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2"/>
          </p:nvPr>
        </p:nvSpPr>
        <p:spPr/>
        <p:txBody>
          <a:bodyPr/>
          <a:lstStyle>
            <a:lvl1pPr>
              <a:defRPr/>
            </a:lvl1pPr>
          </a:lstStyle>
          <a:p>
            <a:fld id="{8D9B4BA6-0946-4212-96F1-398A76B3EB7F}" type="slidenum">
              <a:rPr lang="en-US" altLang="zh-CN"/>
              <a:pPr/>
              <a:t>‹#›</a:t>
            </a:fld>
            <a:endParaRPr lang="en-US" altLang="zh-CN"/>
          </a:p>
        </p:txBody>
      </p:sp>
      <p:sp>
        <p:nvSpPr>
          <p:cNvPr id="8" name="Rectangle 4"/>
          <p:cNvSpPr>
            <a:spLocks noGrp="1" noChangeArrowheads="1"/>
          </p:cNvSpPr>
          <p:nvPr>
            <p:ph type="dt" sz="half" idx="13"/>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7688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en-US" altLang="zh-CN"/>
              <a:t>www.themegallery.com</a:t>
            </a:r>
          </a:p>
        </p:txBody>
      </p:sp>
      <p:sp>
        <p:nvSpPr>
          <p:cNvPr id="8" name="页脚占位符 7"/>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9" name="灯片编号占位符 8"/>
          <p:cNvSpPr>
            <a:spLocks noGrp="1"/>
          </p:cNvSpPr>
          <p:nvPr>
            <p:ph type="sldNum" sz="quarter" idx="12"/>
          </p:nvPr>
        </p:nvSpPr>
        <p:spPr/>
        <p:txBody>
          <a:bodyPr/>
          <a:lstStyle>
            <a:lvl1pPr>
              <a:defRPr/>
            </a:lvl1pPr>
          </a:lstStyle>
          <a:p>
            <a:fld id="{67EDEDC0-8DD5-44F3-91B6-937BEACAB5DB}" type="slidenum">
              <a:rPr lang="en-US" altLang="zh-CN"/>
              <a:pPr/>
              <a:t>‹#›</a:t>
            </a:fld>
            <a:endParaRPr lang="en-US" altLang="zh-CN"/>
          </a:p>
        </p:txBody>
      </p:sp>
    </p:spTree>
    <p:extLst>
      <p:ext uri="{BB962C8B-B14F-4D97-AF65-F5344CB8AC3E}">
        <p14:creationId xmlns:p14="http://schemas.microsoft.com/office/powerpoint/2010/main" val="297716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en-US" altLang="zh-CN"/>
              <a:t>www.themegallery.com</a:t>
            </a:r>
          </a:p>
        </p:txBody>
      </p:sp>
      <p:sp>
        <p:nvSpPr>
          <p:cNvPr id="4" name="页脚占位符 3"/>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5" name="灯片编号占位符 4"/>
          <p:cNvSpPr>
            <a:spLocks noGrp="1"/>
          </p:cNvSpPr>
          <p:nvPr>
            <p:ph type="sldNum" sz="quarter" idx="12"/>
          </p:nvPr>
        </p:nvSpPr>
        <p:spPr/>
        <p:txBody>
          <a:bodyPr/>
          <a:lstStyle>
            <a:lvl1pPr>
              <a:defRPr/>
            </a:lvl1pPr>
          </a:lstStyle>
          <a:p>
            <a:fld id="{BFAD10EB-374C-499E-B2BD-26889DB56BCD}" type="slidenum">
              <a:rPr lang="en-US" altLang="zh-CN"/>
              <a:pPr/>
              <a:t>‹#›</a:t>
            </a:fld>
            <a:endParaRPr lang="en-US" altLang="zh-CN"/>
          </a:p>
        </p:txBody>
      </p:sp>
    </p:spTree>
    <p:extLst>
      <p:ext uri="{BB962C8B-B14F-4D97-AF65-F5344CB8AC3E}">
        <p14:creationId xmlns:p14="http://schemas.microsoft.com/office/powerpoint/2010/main" val="347185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a:t>www.themegallery.com</a:t>
            </a:r>
          </a:p>
        </p:txBody>
      </p:sp>
      <p:sp>
        <p:nvSpPr>
          <p:cNvPr id="3" name="页脚占位符 2"/>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4" name="灯片编号占位符 3"/>
          <p:cNvSpPr>
            <a:spLocks noGrp="1"/>
          </p:cNvSpPr>
          <p:nvPr>
            <p:ph type="sldNum" sz="quarter" idx="12"/>
          </p:nvPr>
        </p:nvSpPr>
        <p:spPr/>
        <p:txBody>
          <a:bodyPr/>
          <a:lstStyle>
            <a:lvl1pPr>
              <a:defRPr/>
            </a:lvl1pPr>
          </a:lstStyle>
          <a:p>
            <a:fld id="{0C5D6E3C-114E-4165-8A4C-A5C18FB23B14}" type="slidenum">
              <a:rPr lang="en-US" altLang="zh-CN"/>
              <a:pPr/>
              <a:t>‹#›</a:t>
            </a:fld>
            <a:endParaRPr lang="en-US" altLang="zh-CN"/>
          </a:p>
        </p:txBody>
      </p:sp>
    </p:spTree>
    <p:extLst>
      <p:ext uri="{BB962C8B-B14F-4D97-AF65-F5344CB8AC3E}">
        <p14:creationId xmlns:p14="http://schemas.microsoft.com/office/powerpoint/2010/main" val="46864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17C3E1D9-AEEC-477B-B730-A547F9AB12CE}" type="slidenum">
              <a:rPr lang="en-US" altLang="zh-CN"/>
              <a:pPr/>
              <a:t>‹#›</a:t>
            </a:fld>
            <a:endParaRPr lang="en-US" altLang="zh-CN"/>
          </a:p>
        </p:txBody>
      </p:sp>
    </p:spTree>
    <p:extLst>
      <p:ext uri="{BB962C8B-B14F-4D97-AF65-F5344CB8AC3E}">
        <p14:creationId xmlns:p14="http://schemas.microsoft.com/office/powerpoint/2010/main" val="12101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349DAF77-CFB0-4422-9334-57D135D2C729}" type="slidenum">
              <a:rPr lang="en-US" altLang="zh-CN"/>
              <a:pPr/>
              <a:t>‹#›</a:t>
            </a:fld>
            <a:endParaRPr lang="en-US" altLang="zh-CN"/>
          </a:p>
        </p:txBody>
      </p:sp>
    </p:spTree>
    <p:extLst>
      <p:ext uri="{BB962C8B-B14F-4D97-AF65-F5344CB8AC3E}">
        <p14:creationId xmlns:p14="http://schemas.microsoft.com/office/powerpoint/2010/main" val="127637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smtClean="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87" name="Picture 63" descr="04_icon_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322442" y="1988840"/>
            <a:ext cx="7417910" cy="993824"/>
          </a:xfrm>
        </p:spPr>
        <p:txBody>
          <a:bodyPr/>
          <a:lstStyle/>
          <a:p>
            <a:pPr algn="ctr"/>
            <a:r>
              <a:rPr lang="en-US" altLang="zh-CN" sz="3600" dirty="0"/>
              <a:t/>
            </a:r>
            <a:br>
              <a:rPr lang="en-US" altLang="zh-CN" sz="3600" dirty="0"/>
            </a:br>
            <a:r>
              <a:rPr lang="zh-CN" altLang="zh-CN" sz="3600" dirty="0" smtClean="0"/>
              <a:t>第</a:t>
            </a:r>
            <a:r>
              <a:rPr lang="en-US" altLang="zh-CN" sz="3600" dirty="0" smtClean="0"/>
              <a:t>5</a:t>
            </a:r>
            <a:r>
              <a:rPr lang="zh-CN" altLang="zh-CN" sz="3600" dirty="0" smtClean="0"/>
              <a:t>章</a:t>
            </a:r>
            <a:r>
              <a:rPr lang="zh-CN" altLang="zh-CN" sz="3600" dirty="0"/>
              <a:t>创建与管理学生选课数据库表</a:t>
            </a:r>
            <a:endParaRPr lang="en-US" altLang="zh-CN" sz="36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smtClean="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1" y="5589240"/>
            <a:ext cx="4320480" cy="457200"/>
          </a:xfrm>
        </p:spPr>
        <p:txBody>
          <a:bodyPr/>
          <a:lstStyle/>
          <a:p>
            <a:r>
              <a:rPr lang="zh-CN" altLang="en-US" sz="1800" dirty="0" smtClean="0"/>
              <a:t>任课教师：</a:t>
            </a:r>
            <a:endParaRPr lang="en-US" altLang="zh-CN" sz="1800" dirty="0" smtClean="0"/>
          </a:p>
        </p:txBody>
      </p:sp>
    </p:spTree>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body" idx="1"/>
          </p:nvPr>
        </p:nvSpPr>
        <p:spPr>
          <a:xfrm>
            <a:off x="395288" y="1557338"/>
            <a:ext cx="8367712" cy="4608512"/>
          </a:xfrm>
        </p:spPr>
        <p:txBody>
          <a:bodyPr/>
          <a:lstStyle/>
          <a:p>
            <a:pPr eaLnBrk="1" hangingPunct="1"/>
            <a:r>
              <a:rPr lang="en-US" altLang="zh-CN" sz="2800" smtClean="0"/>
              <a:t>2. </a:t>
            </a:r>
            <a:r>
              <a:rPr lang="zh-CN" altLang="en-US" sz="2800" smtClean="0"/>
              <a:t>整型</a:t>
            </a:r>
          </a:p>
          <a:p>
            <a:pPr eaLnBrk="1" hangingPunct="1"/>
            <a:r>
              <a:rPr lang="zh-CN" altLang="en-US" sz="2800" smtClean="0"/>
              <a:t>①</a:t>
            </a:r>
            <a:r>
              <a:rPr lang="en-US" altLang="zh-CN" sz="2800" smtClean="0"/>
              <a:t>bigint</a:t>
            </a:r>
            <a:r>
              <a:rPr lang="zh-CN" altLang="en-US" sz="2800" smtClean="0"/>
              <a:t>（大整数）：从 </a:t>
            </a:r>
            <a:r>
              <a:rPr lang="en-US" altLang="zh-CN" sz="2800" smtClean="0"/>
              <a:t>-263 </a:t>
            </a:r>
            <a:r>
              <a:rPr lang="zh-CN" altLang="en-US" sz="2800" smtClean="0"/>
              <a:t>到 </a:t>
            </a:r>
            <a:r>
              <a:rPr lang="en-US" altLang="zh-CN" sz="2800" smtClean="0"/>
              <a:t>263-1</a:t>
            </a:r>
            <a:r>
              <a:rPr lang="zh-CN" altLang="en-US" sz="2800" smtClean="0"/>
              <a:t>的整型数据即所有数字。存储大小为 </a:t>
            </a:r>
            <a:r>
              <a:rPr lang="en-US" altLang="zh-CN" sz="2800" smtClean="0"/>
              <a:t>8 </a:t>
            </a:r>
            <a:r>
              <a:rPr lang="zh-CN" altLang="en-US" sz="2800" smtClean="0"/>
              <a:t>个字节。       </a:t>
            </a:r>
          </a:p>
          <a:p>
            <a:pPr eaLnBrk="1" hangingPunct="1"/>
            <a:r>
              <a:rPr lang="zh-CN" altLang="en-US" sz="2800" smtClean="0"/>
              <a:t>②</a:t>
            </a:r>
            <a:r>
              <a:rPr lang="en-US" altLang="zh-CN" sz="2800" smtClean="0"/>
              <a:t>int</a:t>
            </a:r>
            <a:r>
              <a:rPr lang="zh-CN" altLang="en-US" sz="2800" smtClean="0"/>
              <a:t>（整型）：从 </a:t>
            </a:r>
            <a:r>
              <a:rPr lang="en-US" altLang="zh-CN" sz="2800" smtClean="0"/>
              <a:t>-231 </a:t>
            </a:r>
            <a:r>
              <a:rPr lang="zh-CN" altLang="en-US" sz="2800" smtClean="0"/>
              <a:t>到 </a:t>
            </a:r>
            <a:r>
              <a:rPr lang="en-US" altLang="zh-CN" sz="2800" smtClean="0"/>
              <a:t>231 - 1 </a:t>
            </a:r>
            <a:r>
              <a:rPr lang="zh-CN" altLang="en-US" sz="2800" smtClean="0"/>
              <a:t>的整型数据所有数字。存储大小为 </a:t>
            </a:r>
            <a:r>
              <a:rPr lang="en-US" altLang="zh-CN" sz="2800" smtClean="0"/>
              <a:t>4 </a:t>
            </a:r>
            <a:r>
              <a:rPr lang="zh-CN" altLang="en-US" sz="2800" smtClean="0"/>
              <a:t>个字节。</a:t>
            </a:r>
          </a:p>
          <a:p>
            <a:pPr eaLnBrk="1" hangingPunct="1"/>
            <a:r>
              <a:rPr lang="zh-CN" altLang="en-US" sz="2800" smtClean="0"/>
              <a:t>③</a:t>
            </a:r>
            <a:r>
              <a:rPr lang="en-US" altLang="zh-CN" sz="2800" smtClean="0"/>
              <a:t>smallint</a:t>
            </a:r>
            <a:r>
              <a:rPr lang="zh-CN" altLang="en-US" sz="2800" smtClean="0"/>
              <a:t>（短整型）：从 </a:t>
            </a:r>
            <a:r>
              <a:rPr lang="en-US" altLang="zh-CN" sz="2800" smtClean="0"/>
              <a:t>-215</a:t>
            </a:r>
            <a:r>
              <a:rPr lang="zh-CN" altLang="en-US" sz="2800" smtClean="0"/>
              <a:t>到 </a:t>
            </a:r>
            <a:r>
              <a:rPr lang="en-US" altLang="zh-CN" sz="2800" smtClean="0"/>
              <a:t>215 - 1 </a:t>
            </a:r>
            <a:r>
              <a:rPr lang="zh-CN" altLang="en-US" sz="2800" smtClean="0"/>
              <a:t>的整型数据。存储大小为 </a:t>
            </a:r>
            <a:r>
              <a:rPr lang="en-US" altLang="zh-CN" sz="2800" smtClean="0"/>
              <a:t>2 </a:t>
            </a:r>
            <a:r>
              <a:rPr lang="zh-CN" altLang="en-US" sz="2800" smtClean="0"/>
              <a:t>个字节。     </a:t>
            </a:r>
          </a:p>
          <a:p>
            <a:pPr eaLnBrk="1" hangingPunct="1"/>
            <a:r>
              <a:rPr lang="zh-CN" altLang="en-US" sz="2800" smtClean="0"/>
              <a:t>④</a:t>
            </a:r>
            <a:r>
              <a:rPr lang="en-US" altLang="zh-CN" sz="2800" smtClean="0"/>
              <a:t>tinyint</a:t>
            </a:r>
            <a:r>
              <a:rPr lang="zh-CN" altLang="en-US" sz="2800" smtClean="0"/>
              <a:t>（微短整型）：从 </a:t>
            </a:r>
            <a:r>
              <a:rPr lang="en-US" altLang="zh-CN" sz="2800" smtClean="0"/>
              <a:t>0 </a:t>
            </a:r>
            <a:r>
              <a:rPr lang="zh-CN" altLang="en-US" sz="2800" smtClean="0"/>
              <a:t>到 </a:t>
            </a:r>
            <a:r>
              <a:rPr lang="en-US" altLang="zh-CN" sz="2800" smtClean="0"/>
              <a:t>255 </a:t>
            </a:r>
            <a:r>
              <a:rPr lang="zh-CN" altLang="en-US" sz="2800" smtClean="0"/>
              <a:t>的整型数据。存储大小为 </a:t>
            </a:r>
            <a:r>
              <a:rPr lang="en-US" altLang="zh-CN" sz="2800" smtClean="0"/>
              <a:t>1 </a:t>
            </a:r>
            <a:r>
              <a:rPr lang="zh-CN" altLang="en-US" sz="2800" smtClean="0"/>
              <a:t>字节。</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339360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body" idx="1"/>
          </p:nvPr>
        </p:nvSpPr>
        <p:spPr>
          <a:xfrm>
            <a:off x="609600" y="1412875"/>
            <a:ext cx="8153400" cy="4686300"/>
          </a:xfrm>
        </p:spPr>
        <p:txBody>
          <a:bodyPr/>
          <a:lstStyle/>
          <a:p>
            <a:pPr eaLnBrk="1" hangingPunct="1"/>
            <a:r>
              <a:rPr lang="en-US" altLang="zh-CN" sz="2400" dirty="0" smtClean="0"/>
              <a:t>3</a:t>
            </a:r>
            <a:r>
              <a:rPr lang="zh-CN" altLang="en-US" sz="2400" dirty="0" smtClean="0"/>
              <a:t>．精确数值型</a:t>
            </a:r>
          </a:p>
          <a:p>
            <a:pPr eaLnBrk="1" hangingPunct="1"/>
            <a:r>
              <a:rPr lang="zh-CN" altLang="en-US" sz="2400" dirty="0" smtClean="0"/>
              <a:t>精确数值型数据由整数部分和小数部分构成，其所有的数字都是有效位，能够以完整的精度存储十进制数。</a:t>
            </a:r>
          </a:p>
          <a:p>
            <a:pPr eaLnBrk="1" hangingPunct="1"/>
            <a:r>
              <a:rPr lang="zh-CN" altLang="en-US" sz="2400" dirty="0" smtClean="0"/>
              <a:t>在</a:t>
            </a:r>
            <a:r>
              <a:rPr lang="en-US" altLang="zh-CN" sz="2400" dirty="0" smtClean="0"/>
              <a:t>SQL Server</a:t>
            </a:r>
            <a:r>
              <a:rPr lang="zh-CN" altLang="en-US" sz="2400" dirty="0" smtClean="0"/>
              <a:t>中精确数值型是</a:t>
            </a:r>
            <a:r>
              <a:rPr lang="en-US" altLang="zh-CN" sz="2400" dirty="0" smtClean="0"/>
              <a:t>decimal</a:t>
            </a:r>
            <a:r>
              <a:rPr lang="zh-CN" altLang="en-US" sz="2400" dirty="0" smtClean="0"/>
              <a:t>和</a:t>
            </a:r>
            <a:r>
              <a:rPr lang="en-US" altLang="zh-CN" sz="2400" dirty="0" smtClean="0"/>
              <a:t>numeric</a:t>
            </a:r>
            <a:r>
              <a:rPr lang="zh-CN" altLang="en-US" sz="2400" dirty="0" smtClean="0"/>
              <a:t>，两者唯一的区别在于</a:t>
            </a:r>
            <a:r>
              <a:rPr lang="en-US" altLang="zh-CN" sz="2400" dirty="0" err="1" smtClean="0"/>
              <a:t>decinal</a:t>
            </a:r>
            <a:r>
              <a:rPr lang="zh-CN" altLang="en-US" sz="2400" dirty="0" smtClean="0"/>
              <a:t>不能用于带有</a:t>
            </a:r>
            <a:r>
              <a:rPr lang="en-US" altLang="zh-CN" sz="2400" dirty="0" smtClean="0"/>
              <a:t>identity</a:t>
            </a:r>
            <a:r>
              <a:rPr lang="zh-CN" altLang="en-US" sz="2400" dirty="0" smtClean="0"/>
              <a:t>关键字的列。</a:t>
            </a:r>
          </a:p>
          <a:p>
            <a:pPr eaLnBrk="1" hangingPunct="1"/>
            <a:r>
              <a:rPr lang="zh-CN" altLang="en-US" sz="2400" dirty="0" smtClean="0"/>
              <a:t>表达方式：</a:t>
            </a:r>
            <a:r>
              <a:rPr lang="en-US" altLang="zh-CN" sz="2400" dirty="0" smtClean="0"/>
              <a:t>decimal[(p[, s])] </a:t>
            </a:r>
            <a:r>
              <a:rPr lang="zh-CN" altLang="en-US" sz="2400" dirty="0" smtClean="0"/>
              <a:t>和 </a:t>
            </a:r>
            <a:r>
              <a:rPr lang="en-US" altLang="zh-CN" sz="2400" dirty="0" smtClean="0"/>
              <a:t>numeric[(p[, s])]</a:t>
            </a:r>
          </a:p>
          <a:p>
            <a:pPr eaLnBrk="1" hangingPunct="1"/>
            <a:r>
              <a:rPr lang="zh-CN" altLang="en-US" sz="2400" dirty="0" smtClean="0"/>
              <a:t>其中</a:t>
            </a:r>
            <a:r>
              <a:rPr lang="en-US" altLang="zh-CN" sz="2400" dirty="0" smtClean="0"/>
              <a:t>p</a:t>
            </a:r>
            <a:r>
              <a:rPr lang="zh-CN" altLang="en-US" sz="2400" dirty="0" smtClean="0"/>
              <a:t>：指定精度或对象能够控制的数字个数；</a:t>
            </a:r>
            <a:r>
              <a:rPr lang="en-US" altLang="zh-CN" sz="2400" dirty="0" smtClean="0"/>
              <a:t>s</a:t>
            </a:r>
            <a:r>
              <a:rPr lang="zh-CN" altLang="en-US" sz="2400" dirty="0" smtClean="0"/>
              <a:t>：指定可放到小数点右边的小数位数或数字个数，</a:t>
            </a:r>
            <a:r>
              <a:rPr lang="en-US" altLang="zh-CN" sz="2400" dirty="0" smtClean="0"/>
              <a:t>p</a:t>
            </a:r>
            <a:r>
              <a:rPr lang="zh-CN" altLang="en-US" sz="2400" dirty="0" smtClean="0"/>
              <a:t>可指定的范围为</a:t>
            </a:r>
            <a:r>
              <a:rPr lang="en-US" altLang="zh-CN" sz="2400" dirty="0" smtClean="0"/>
              <a:t>1</a:t>
            </a:r>
            <a:r>
              <a:rPr lang="zh-CN" altLang="en-US" sz="2400" dirty="0" smtClean="0"/>
              <a:t>～</a:t>
            </a:r>
            <a:r>
              <a:rPr lang="en-US" altLang="zh-CN" sz="2400" dirty="0" smtClean="0"/>
              <a:t>38</a:t>
            </a:r>
            <a:r>
              <a:rPr lang="zh-CN" altLang="en-US" sz="2400" dirty="0" smtClean="0"/>
              <a:t>，</a:t>
            </a:r>
            <a:r>
              <a:rPr lang="en-US" altLang="zh-CN" sz="2400" dirty="0" smtClean="0"/>
              <a:t>s</a:t>
            </a:r>
            <a:r>
              <a:rPr lang="zh-CN" altLang="en-US" sz="2400" dirty="0" smtClean="0"/>
              <a:t>可指定的范围最少为</a:t>
            </a:r>
            <a:r>
              <a:rPr lang="en-US" altLang="zh-CN" sz="2400" dirty="0" smtClean="0"/>
              <a:t>0</a:t>
            </a:r>
            <a:r>
              <a:rPr lang="zh-CN" altLang="en-US" sz="2400" dirty="0" smtClean="0"/>
              <a:t>，最多不可超过</a:t>
            </a:r>
            <a:r>
              <a:rPr lang="en-US" altLang="zh-CN" sz="2400" dirty="0" smtClean="0"/>
              <a:t>p</a:t>
            </a:r>
            <a:r>
              <a:rPr lang="zh-CN" altLang="en-US" sz="2400" dirty="0" smtClean="0"/>
              <a:t>。</a:t>
            </a:r>
          </a:p>
          <a:p>
            <a:pPr eaLnBrk="1" hangingPunct="1"/>
            <a:r>
              <a:rPr lang="en-US" altLang="zh-CN" sz="2400" dirty="0" smtClean="0"/>
              <a:t>decimal</a:t>
            </a:r>
            <a:r>
              <a:rPr lang="zh-CN" altLang="en-US" sz="2400" dirty="0" smtClean="0"/>
              <a:t>（</a:t>
            </a:r>
            <a:r>
              <a:rPr lang="en-US" altLang="zh-CN" sz="2400" dirty="0" smtClean="0"/>
              <a:t>8,6</a:t>
            </a:r>
            <a:r>
              <a:rPr lang="zh-CN" altLang="en-US" sz="2400" dirty="0" smtClean="0"/>
              <a:t>）取值范围是</a:t>
            </a:r>
            <a:r>
              <a:rPr lang="en-US" altLang="zh-CN" sz="2400" dirty="0" smtClean="0"/>
              <a:t>-99.999999</a:t>
            </a:r>
            <a:r>
              <a:rPr lang="zh-CN" altLang="en-US" sz="2400" dirty="0" smtClean="0"/>
              <a:t>～</a:t>
            </a:r>
            <a:r>
              <a:rPr lang="en-US" altLang="zh-CN" sz="2400" dirty="0" smtClean="0"/>
              <a:t>99.999999</a:t>
            </a:r>
            <a:r>
              <a:rPr lang="zh-CN" altLang="en-US" sz="2400" dirty="0" smtClean="0"/>
              <a:t>。 </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2443355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body" idx="1"/>
          </p:nvPr>
        </p:nvSpPr>
        <p:spPr>
          <a:xfrm>
            <a:off x="609600" y="1412875"/>
            <a:ext cx="8153400" cy="4895850"/>
          </a:xfrm>
        </p:spPr>
        <p:txBody>
          <a:bodyPr/>
          <a:lstStyle/>
          <a:p>
            <a:pPr eaLnBrk="1" hangingPunct="1">
              <a:lnSpc>
                <a:spcPct val="125000"/>
              </a:lnSpc>
            </a:pPr>
            <a:r>
              <a:rPr lang="en-US" altLang="zh-CN" smtClean="0"/>
              <a:t>4</a:t>
            </a:r>
            <a:r>
              <a:rPr lang="zh-CN" altLang="en-US" smtClean="0"/>
              <a:t>．近似数值类型</a:t>
            </a:r>
          </a:p>
          <a:p>
            <a:pPr eaLnBrk="1" hangingPunct="1">
              <a:lnSpc>
                <a:spcPct val="125000"/>
              </a:lnSpc>
            </a:pPr>
            <a:r>
              <a:rPr lang="zh-CN" altLang="en-US" smtClean="0"/>
              <a:t>①</a:t>
            </a:r>
            <a:r>
              <a:rPr lang="en-US" altLang="zh-CN" smtClean="0"/>
              <a:t>float(n)</a:t>
            </a:r>
            <a:r>
              <a:rPr lang="zh-CN" altLang="en-US" smtClean="0"/>
              <a:t>：存放</a:t>
            </a:r>
            <a:r>
              <a:rPr lang="en-US" altLang="zh-CN" smtClean="0"/>
              <a:t>-1.79E+308~1.79E+308</a:t>
            </a:r>
            <a:r>
              <a:rPr lang="zh-CN" altLang="en-US" smtClean="0"/>
              <a:t>数值范围内的浮点数，其中</a:t>
            </a:r>
            <a:r>
              <a:rPr lang="en-US" altLang="zh-CN" smtClean="0"/>
              <a:t>n</a:t>
            </a:r>
            <a:r>
              <a:rPr lang="zh-CN" altLang="en-US" smtClean="0"/>
              <a:t>为精度（尾数的位数），</a:t>
            </a:r>
            <a:r>
              <a:rPr lang="en-US" altLang="zh-CN" smtClean="0"/>
              <a:t>n</a:t>
            </a:r>
            <a:r>
              <a:rPr lang="zh-CN" altLang="en-US" smtClean="0"/>
              <a:t>是从</a:t>
            </a:r>
            <a:r>
              <a:rPr lang="en-US" altLang="zh-CN" smtClean="0"/>
              <a:t>1</a:t>
            </a:r>
            <a:r>
              <a:rPr lang="zh-CN" altLang="en-US" smtClean="0"/>
              <a:t>到</a:t>
            </a:r>
            <a:r>
              <a:rPr lang="en-US" altLang="zh-CN" smtClean="0"/>
              <a:t>53</a:t>
            </a:r>
            <a:r>
              <a:rPr lang="zh-CN" altLang="en-US" smtClean="0"/>
              <a:t>的整数。         </a:t>
            </a:r>
          </a:p>
          <a:p>
            <a:pPr eaLnBrk="1" hangingPunct="1">
              <a:lnSpc>
                <a:spcPct val="125000"/>
              </a:lnSpc>
            </a:pPr>
            <a:r>
              <a:rPr lang="zh-CN" altLang="en-US" smtClean="0"/>
              <a:t>②</a:t>
            </a:r>
            <a:r>
              <a:rPr lang="en-US" altLang="zh-CN" smtClean="0"/>
              <a:t>real</a:t>
            </a:r>
            <a:r>
              <a:rPr lang="zh-CN" altLang="en-US" smtClean="0"/>
              <a:t>： 从 </a:t>
            </a:r>
            <a:r>
              <a:rPr lang="en-US" altLang="zh-CN" smtClean="0"/>
              <a:t>-3.40E + 38 </a:t>
            </a:r>
            <a:r>
              <a:rPr lang="zh-CN" altLang="en-US" smtClean="0"/>
              <a:t>到 </a:t>
            </a:r>
            <a:r>
              <a:rPr lang="en-US" altLang="zh-CN" smtClean="0"/>
              <a:t>3.40E + 38 </a:t>
            </a:r>
            <a:r>
              <a:rPr lang="zh-CN" altLang="en-US" smtClean="0"/>
              <a:t>之间的浮点数字数据。存储大小为 </a:t>
            </a:r>
            <a:r>
              <a:rPr lang="en-US" altLang="zh-CN" smtClean="0"/>
              <a:t>4 </a:t>
            </a:r>
            <a:r>
              <a:rPr lang="zh-CN" altLang="en-US" smtClean="0"/>
              <a:t>字节。</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3058906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Rot="1" noChangeArrowheads="1"/>
          </p:cNvSpPr>
          <p:nvPr>
            <p:ph type="body" idx="1"/>
          </p:nvPr>
        </p:nvSpPr>
        <p:spPr>
          <a:xfrm>
            <a:off x="609600" y="1600200"/>
            <a:ext cx="8153400" cy="4924425"/>
          </a:xfrm>
        </p:spPr>
        <p:txBody>
          <a:bodyPr/>
          <a:lstStyle/>
          <a:p>
            <a:pPr eaLnBrk="1" hangingPunct="1"/>
            <a:r>
              <a:rPr lang="en-US" altLang="zh-CN" sz="2800" smtClean="0"/>
              <a:t>5</a:t>
            </a:r>
            <a:r>
              <a:rPr lang="zh-CN" altLang="en-US" sz="2800" smtClean="0"/>
              <a:t>．日期时间型</a:t>
            </a:r>
          </a:p>
          <a:p>
            <a:pPr eaLnBrk="1" hangingPunct="1"/>
            <a:r>
              <a:rPr lang="zh-CN" altLang="en-US" sz="2800" smtClean="0"/>
              <a:t>①</a:t>
            </a:r>
            <a:r>
              <a:rPr lang="en-US" altLang="zh-CN" sz="2800" smtClean="0"/>
              <a:t>datetime </a:t>
            </a:r>
            <a:r>
              <a:rPr lang="zh-CN" altLang="en-US" sz="2800" smtClean="0"/>
              <a:t>数据类型可以存储从</a:t>
            </a:r>
            <a:r>
              <a:rPr lang="en-US" altLang="zh-CN" sz="2800" smtClean="0"/>
              <a:t>1753</a:t>
            </a:r>
            <a:r>
              <a:rPr lang="zh-CN" altLang="en-US" sz="2800" smtClean="0"/>
              <a:t>年</a:t>
            </a:r>
            <a:r>
              <a:rPr lang="en-US" altLang="zh-CN" sz="2800" smtClean="0"/>
              <a:t>1</a:t>
            </a:r>
            <a:r>
              <a:rPr lang="zh-CN" altLang="en-US" sz="2800" smtClean="0"/>
              <a:t>月</a:t>
            </a:r>
            <a:r>
              <a:rPr lang="en-US" altLang="zh-CN" sz="2800" smtClean="0"/>
              <a:t>1</a:t>
            </a:r>
            <a:r>
              <a:rPr lang="zh-CN" altLang="en-US" sz="2800" smtClean="0"/>
              <a:t>日到</a:t>
            </a:r>
            <a:r>
              <a:rPr lang="en-US" altLang="zh-CN" sz="2800" smtClean="0"/>
              <a:t>9999</a:t>
            </a:r>
            <a:r>
              <a:rPr lang="zh-CN" altLang="en-US" sz="2800" smtClean="0"/>
              <a:t>年</a:t>
            </a:r>
            <a:r>
              <a:rPr lang="en-US" altLang="zh-CN" sz="2800" smtClean="0"/>
              <a:t>12</a:t>
            </a:r>
            <a:r>
              <a:rPr lang="zh-CN" altLang="en-US" sz="2800" smtClean="0"/>
              <a:t>月</a:t>
            </a:r>
            <a:r>
              <a:rPr lang="en-US" altLang="zh-CN" sz="2800" smtClean="0"/>
              <a:t>31</a:t>
            </a:r>
            <a:r>
              <a:rPr lang="zh-CN" altLang="en-US" sz="2800" smtClean="0"/>
              <a:t>日的日期和时间数据，每个日期时间型数据都需要 </a:t>
            </a:r>
            <a:r>
              <a:rPr lang="en-US" altLang="zh-CN" sz="2800" smtClean="0"/>
              <a:t>8 </a:t>
            </a:r>
            <a:r>
              <a:rPr lang="zh-CN" altLang="en-US" sz="2800" smtClean="0"/>
              <a:t>个存储字节，精确度为千分之三秒，时间范围为 </a:t>
            </a:r>
            <a:r>
              <a:rPr lang="en-US" altLang="zh-CN" sz="2800" smtClean="0"/>
              <a:t>00:00:00 </a:t>
            </a:r>
            <a:r>
              <a:rPr lang="zh-CN" altLang="en-US" sz="2800" smtClean="0"/>
              <a:t>到 </a:t>
            </a:r>
            <a:r>
              <a:rPr lang="en-US" altLang="zh-CN" sz="2800" smtClean="0"/>
              <a:t>23:59:59.999</a:t>
            </a:r>
            <a:r>
              <a:rPr lang="zh-CN" altLang="en-US" sz="2800" smtClean="0"/>
              <a:t>。。              </a:t>
            </a:r>
          </a:p>
          <a:p>
            <a:pPr eaLnBrk="1" hangingPunct="1"/>
            <a:r>
              <a:rPr lang="zh-CN" altLang="en-US" sz="2800" smtClean="0"/>
              <a:t>②</a:t>
            </a:r>
            <a:r>
              <a:rPr lang="en-US" altLang="zh-CN" sz="2800" smtClean="0"/>
              <a:t>smalldatetime </a:t>
            </a:r>
            <a:r>
              <a:rPr lang="zh-CN" altLang="en-US" sz="2800" smtClean="0"/>
              <a:t>数据类型可以存储从</a:t>
            </a:r>
            <a:r>
              <a:rPr lang="en-US" altLang="zh-CN" sz="2800" smtClean="0"/>
              <a:t>1900</a:t>
            </a:r>
            <a:r>
              <a:rPr lang="zh-CN" altLang="en-US" sz="2800" smtClean="0"/>
              <a:t>年</a:t>
            </a:r>
            <a:r>
              <a:rPr lang="en-US" altLang="zh-CN" sz="2800" smtClean="0"/>
              <a:t>1</a:t>
            </a:r>
            <a:r>
              <a:rPr lang="zh-CN" altLang="en-US" sz="2800" smtClean="0"/>
              <a:t>月</a:t>
            </a:r>
            <a:r>
              <a:rPr lang="en-US" altLang="zh-CN" sz="2800" smtClean="0"/>
              <a:t>1</a:t>
            </a:r>
            <a:r>
              <a:rPr lang="zh-CN" altLang="en-US" sz="2800" smtClean="0"/>
              <a:t>日到</a:t>
            </a:r>
            <a:r>
              <a:rPr lang="en-US" altLang="zh-CN" sz="2800" smtClean="0"/>
              <a:t>2079</a:t>
            </a:r>
            <a:r>
              <a:rPr lang="zh-CN" altLang="en-US" sz="2800" smtClean="0"/>
              <a:t>年</a:t>
            </a:r>
            <a:r>
              <a:rPr lang="en-US" altLang="zh-CN" sz="2800" smtClean="0"/>
              <a:t>6</a:t>
            </a:r>
            <a:r>
              <a:rPr lang="zh-CN" altLang="en-US" sz="2800" smtClean="0"/>
              <a:t>月</a:t>
            </a:r>
            <a:r>
              <a:rPr lang="en-US" altLang="zh-CN" sz="2800" smtClean="0"/>
              <a:t>6</a:t>
            </a:r>
            <a:r>
              <a:rPr lang="zh-CN" altLang="en-US" sz="2800" smtClean="0"/>
              <a:t>日的日期和时间数据，每个小日期时间型数据都需要 </a:t>
            </a:r>
            <a:r>
              <a:rPr lang="en-US" altLang="zh-CN" sz="2800" smtClean="0"/>
              <a:t>4 </a:t>
            </a:r>
            <a:r>
              <a:rPr lang="zh-CN" altLang="en-US" sz="2800" smtClean="0"/>
              <a:t>个存储字节，精确度为分，时间范围为 </a:t>
            </a:r>
            <a:r>
              <a:rPr lang="en-US" altLang="zh-CN" sz="2800" smtClean="0"/>
              <a:t>00:00</a:t>
            </a:r>
            <a:r>
              <a:rPr lang="zh-CN" altLang="en-US" sz="2800" smtClean="0"/>
              <a:t>到 </a:t>
            </a:r>
            <a:r>
              <a:rPr lang="en-US" altLang="zh-CN" sz="2800" smtClean="0"/>
              <a:t>23:59</a:t>
            </a:r>
            <a:r>
              <a:rPr lang="zh-CN" altLang="en-US" sz="2800" smtClean="0"/>
              <a:t>。</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3012384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body" idx="1"/>
          </p:nvPr>
        </p:nvSpPr>
        <p:spPr>
          <a:xfrm>
            <a:off x="395288" y="1600200"/>
            <a:ext cx="8367712" cy="4492625"/>
          </a:xfrm>
        </p:spPr>
        <p:txBody>
          <a:bodyPr/>
          <a:lstStyle/>
          <a:p>
            <a:pPr eaLnBrk="1" hangingPunct="1">
              <a:lnSpc>
                <a:spcPct val="120000"/>
              </a:lnSpc>
            </a:pPr>
            <a:r>
              <a:rPr lang="en-US" altLang="zh-CN" sz="2800" smtClean="0"/>
              <a:t>③Date </a:t>
            </a:r>
            <a:r>
              <a:rPr lang="zh-CN" altLang="en-US" sz="2800" smtClean="0"/>
              <a:t>数据类型仅存储日期，不存储时间。范围是从公元元年 </a:t>
            </a:r>
            <a:r>
              <a:rPr lang="en-US" altLang="zh-CN" sz="2800" smtClean="0"/>
              <a:t>1 </a:t>
            </a:r>
            <a:r>
              <a:rPr lang="zh-CN" altLang="en-US" sz="2800" smtClean="0"/>
              <a:t>月 </a:t>
            </a:r>
            <a:r>
              <a:rPr lang="en-US" altLang="zh-CN" sz="2800" smtClean="0"/>
              <a:t>1 </a:t>
            </a:r>
            <a:r>
              <a:rPr lang="zh-CN" altLang="en-US" sz="2800" smtClean="0"/>
              <a:t>日到 </a:t>
            </a:r>
            <a:r>
              <a:rPr lang="en-US" altLang="zh-CN" sz="2800" smtClean="0"/>
              <a:t>9999 </a:t>
            </a:r>
            <a:r>
              <a:rPr lang="zh-CN" altLang="en-US" sz="2800" smtClean="0"/>
              <a:t>年 </a:t>
            </a:r>
            <a:r>
              <a:rPr lang="en-US" altLang="zh-CN" sz="2800" smtClean="0"/>
              <a:t>12 </a:t>
            </a:r>
            <a:r>
              <a:rPr lang="zh-CN" altLang="en-US" sz="2800" smtClean="0"/>
              <a:t>月 </a:t>
            </a:r>
            <a:r>
              <a:rPr lang="en-US" altLang="zh-CN" sz="2800" smtClean="0"/>
              <a:t>31 </a:t>
            </a:r>
            <a:r>
              <a:rPr lang="zh-CN" altLang="en-US" sz="2800" smtClean="0"/>
              <a:t>日。每个日期型数据都需要 </a:t>
            </a:r>
            <a:r>
              <a:rPr lang="en-US" altLang="zh-CN" sz="2800" smtClean="0"/>
              <a:t>3 </a:t>
            </a:r>
            <a:r>
              <a:rPr lang="zh-CN" altLang="en-US" sz="2800" smtClean="0"/>
              <a:t>个存储字节，且精度为 </a:t>
            </a:r>
            <a:r>
              <a:rPr lang="en-US" altLang="zh-CN" sz="2800" smtClean="0"/>
              <a:t>10 </a:t>
            </a:r>
            <a:r>
              <a:rPr lang="zh-CN" altLang="en-US" sz="2800" smtClean="0"/>
              <a:t>位。</a:t>
            </a:r>
            <a:r>
              <a:rPr lang="en-US" altLang="zh-CN" sz="2800" smtClean="0"/>
              <a:t>Date </a:t>
            </a:r>
            <a:r>
              <a:rPr lang="zh-CN" altLang="en-US" sz="2800" smtClean="0"/>
              <a:t>类型的准确性仅限于单天。</a:t>
            </a:r>
          </a:p>
          <a:p>
            <a:pPr eaLnBrk="1" hangingPunct="1">
              <a:lnSpc>
                <a:spcPct val="120000"/>
              </a:lnSpc>
            </a:pPr>
            <a:r>
              <a:rPr lang="zh-CN" altLang="en-US" sz="2800" smtClean="0"/>
              <a:t>④</a:t>
            </a:r>
            <a:r>
              <a:rPr lang="en-US" altLang="zh-CN" sz="2800" smtClean="0"/>
              <a:t>Time[(n)] </a:t>
            </a:r>
            <a:r>
              <a:rPr lang="zh-CN" altLang="en-US" sz="2800" smtClean="0"/>
              <a:t>数据类型仅存储一天中的时间，不存储日期。它使用的是 </a:t>
            </a:r>
            <a:r>
              <a:rPr lang="en-US" altLang="zh-CN" sz="2800" smtClean="0"/>
              <a:t>24 </a:t>
            </a:r>
            <a:r>
              <a:rPr lang="zh-CN" altLang="en-US" sz="2800" smtClean="0"/>
              <a:t>小时时钟，因此支持的范围是 </a:t>
            </a:r>
            <a:r>
              <a:rPr lang="en-US" altLang="zh-CN" sz="2800" smtClean="0"/>
              <a:t>00:00:00.0000000 </a:t>
            </a:r>
            <a:r>
              <a:rPr lang="zh-CN" altLang="en-US" sz="2800" smtClean="0"/>
              <a:t>到 </a:t>
            </a:r>
            <a:r>
              <a:rPr lang="en-US" altLang="zh-CN" sz="2800" smtClean="0"/>
              <a:t>23:59:59.9999999</a:t>
            </a:r>
            <a:r>
              <a:rPr lang="zh-CN" altLang="en-US" sz="2800" smtClean="0"/>
              <a:t>（小时、分钟、秒和小数秒）。</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2499444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body" idx="1"/>
          </p:nvPr>
        </p:nvSpPr>
        <p:spPr>
          <a:xfrm>
            <a:off x="467544" y="1052736"/>
            <a:ext cx="8439150" cy="5184775"/>
          </a:xfrm>
        </p:spPr>
        <p:txBody>
          <a:bodyPr/>
          <a:lstStyle/>
          <a:p>
            <a:pPr eaLnBrk="1" hangingPunct="1">
              <a:lnSpc>
                <a:spcPct val="90000"/>
              </a:lnSpc>
            </a:pPr>
            <a:r>
              <a:rPr lang="en-US" altLang="zh-CN" sz="2800" dirty="0" smtClean="0"/>
              <a:t>⑤</a:t>
            </a:r>
            <a:r>
              <a:rPr lang="en-US" altLang="zh-CN" sz="2800" dirty="0" err="1" smtClean="0"/>
              <a:t>Datetimeoffset</a:t>
            </a:r>
            <a:r>
              <a:rPr lang="en-US" altLang="zh-CN" sz="2800" dirty="0" smtClean="0"/>
              <a:t>[(n)] </a:t>
            </a:r>
            <a:r>
              <a:rPr lang="zh-CN" altLang="en-US" sz="2800" dirty="0" smtClean="0"/>
              <a:t>数据类型提供了时区信息。</a:t>
            </a:r>
            <a:r>
              <a:rPr lang="en-US" altLang="zh-CN" sz="2800" dirty="0" smtClean="0"/>
              <a:t>time </a:t>
            </a:r>
            <a:r>
              <a:rPr lang="zh-CN" altLang="en-US" sz="2800" dirty="0" smtClean="0"/>
              <a:t>数据类型不包含时区，因此仅适用于当地时间。然而，在全球经济形势下，常常需要知道某个地区的时间与另一地区的时间之间的关系。范围是从公元元年 </a:t>
            </a:r>
            <a:r>
              <a:rPr lang="en-US" altLang="zh-CN" sz="2800" dirty="0" smtClean="0"/>
              <a:t>1 </a:t>
            </a:r>
            <a:r>
              <a:rPr lang="zh-CN" altLang="en-US" sz="2800" dirty="0" smtClean="0"/>
              <a:t>月 </a:t>
            </a:r>
            <a:r>
              <a:rPr lang="en-US" altLang="zh-CN" sz="2800" dirty="0" smtClean="0"/>
              <a:t>1 </a:t>
            </a:r>
            <a:r>
              <a:rPr lang="zh-CN" altLang="en-US" sz="2800" dirty="0" smtClean="0"/>
              <a:t>日</a:t>
            </a:r>
            <a:r>
              <a:rPr lang="en-US" altLang="zh-CN" sz="2800" dirty="0" smtClean="0"/>
              <a:t>00:00:00.0000000</a:t>
            </a:r>
            <a:r>
              <a:rPr lang="zh-CN" altLang="en-US" sz="2800" dirty="0" smtClean="0"/>
              <a:t>到 </a:t>
            </a:r>
            <a:r>
              <a:rPr lang="en-US" altLang="zh-CN" sz="2800" dirty="0" smtClean="0"/>
              <a:t>9999 </a:t>
            </a:r>
            <a:r>
              <a:rPr lang="zh-CN" altLang="en-US" sz="2800" dirty="0" smtClean="0"/>
              <a:t>年 </a:t>
            </a:r>
            <a:r>
              <a:rPr lang="en-US" altLang="zh-CN" sz="2800" dirty="0" smtClean="0"/>
              <a:t>12 </a:t>
            </a:r>
            <a:r>
              <a:rPr lang="zh-CN" altLang="en-US" sz="2800" dirty="0" smtClean="0"/>
              <a:t>月 </a:t>
            </a:r>
            <a:r>
              <a:rPr lang="en-US" altLang="zh-CN" sz="2800" dirty="0" smtClean="0"/>
              <a:t>31 </a:t>
            </a:r>
            <a:r>
              <a:rPr lang="zh-CN" altLang="en-US" sz="2800" dirty="0" smtClean="0"/>
              <a:t>日</a:t>
            </a:r>
            <a:r>
              <a:rPr lang="en-US" altLang="zh-CN" sz="2800" dirty="0" smtClean="0"/>
              <a:t>23:59:59.9999999</a:t>
            </a:r>
            <a:r>
              <a:rPr lang="zh-CN" altLang="en-US" sz="2800" dirty="0" smtClean="0"/>
              <a:t>。</a:t>
            </a:r>
          </a:p>
          <a:p>
            <a:pPr eaLnBrk="1" hangingPunct="1">
              <a:lnSpc>
                <a:spcPct val="90000"/>
              </a:lnSpc>
            </a:pPr>
            <a:r>
              <a:rPr lang="zh-CN" altLang="en-US" sz="2800" dirty="0" smtClean="0"/>
              <a:t>⑥</a:t>
            </a:r>
            <a:r>
              <a:rPr lang="en-US" altLang="zh-CN" sz="2800" dirty="0" smtClean="0"/>
              <a:t>Datetime2[(n)] </a:t>
            </a:r>
            <a:r>
              <a:rPr lang="zh-CN" altLang="en-US" sz="2800" dirty="0" smtClean="0"/>
              <a:t>数据类型是原始 </a:t>
            </a:r>
            <a:r>
              <a:rPr lang="en-US" altLang="zh-CN" sz="2800" dirty="0" err="1" smtClean="0"/>
              <a:t>datetime</a:t>
            </a:r>
            <a:r>
              <a:rPr lang="en-US" altLang="zh-CN" sz="2800" dirty="0" smtClean="0"/>
              <a:t> </a:t>
            </a:r>
            <a:r>
              <a:rPr lang="zh-CN" altLang="en-US" sz="2800" dirty="0" smtClean="0"/>
              <a:t>类型的扩展。它支持更大的日期范围以及更细的小数秒精度，同时可使用它来指定精度。</a:t>
            </a:r>
            <a:r>
              <a:rPr lang="en-US" altLang="zh-CN" sz="2800" dirty="0" smtClean="0"/>
              <a:t>datetime2 </a:t>
            </a:r>
            <a:r>
              <a:rPr lang="zh-CN" altLang="en-US" sz="2800" dirty="0" smtClean="0"/>
              <a:t>类型的日期范围是公元元年 </a:t>
            </a:r>
            <a:r>
              <a:rPr lang="en-US" altLang="zh-CN" sz="2800" dirty="0" smtClean="0"/>
              <a:t>1 </a:t>
            </a:r>
            <a:r>
              <a:rPr lang="zh-CN" altLang="en-US" sz="2800" dirty="0" smtClean="0"/>
              <a:t>月 </a:t>
            </a:r>
            <a:r>
              <a:rPr lang="en-US" altLang="zh-CN" sz="2800" dirty="0" smtClean="0"/>
              <a:t>1 </a:t>
            </a:r>
            <a:r>
              <a:rPr lang="zh-CN" altLang="en-US" sz="2800" dirty="0" smtClean="0"/>
              <a:t>日到 </a:t>
            </a:r>
            <a:r>
              <a:rPr lang="en-US" altLang="zh-CN" sz="2800" dirty="0" smtClean="0"/>
              <a:t>9999 </a:t>
            </a:r>
            <a:r>
              <a:rPr lang="zh-CN" altLang="en-US" sz="2800" dirty="0" smtClean="0"/>
              <a:t>年 </a:t>
            </a:r>
            <a:r>
              <a:rPr lang="en-US" altLang="zh-CN" sz="2800" dirty="0" smtClean="0"/>
              <a:t>12 </a:t>
            </a:r>
            <a:r>
              <a:rPr lang="zh-CN" altLang="en-US" sz="2800" dirty="0" smtClean="0"/>
              <a:t>月 </a:t>
            </a:r>
            <a:r>
              <a:rPr lang="en-US" altLang="zh-CN" sz="2800" dirty="0" smtClean="0"/>
              <a:t>31 </a:t>
            </a:r>
            <a:r>
              <a:rPr lang="zh-CN" altLang="en-US" sz="2800" dirty="0" smtClean="0"/>
              <a:t>日（原始 </a:t>
            </a:r>
            <a:r>
              <a:rPr lang="en-US" altLang="zh-CN" sz="2800" dirty="0" err="1" smtClean="0"/>
              <a:t>datetime</a:t>
            </a:r>
            <a:r>
              <a:rPr lang="en-US" altLang="zh-CN" sz="2800" dirty="0" smtClean="0"/>
              <a:t> </a:t>
            </a:r>
            <a:r>
              <a:rPr lang="zh-CN" altLang="en-US" sz="2800" dirty="0" smtClean="0"/>
              <a:t>的范围则是 </a:t>
            </a:r>
            <a:r>
              <a:rPr lang="en-US" altLang="zh-CN" sz="2800" dirty="0" smtClean="0"/>
              <a:t>1753 </a:t>
            </a:r>
            <a:r>
              <a:rPr lang="zh-CN" altLang="en-US" sz="2800" dirty="0" smtClean="0"/>
              <a:t>年 </a:t>
            </a:r>
            <a:r>
              <a:rPr lang="en-US" altLang="zh-CN" sz="2800" dirty="0" smtClean="0"/>
              <a:t>1 </a:t>
            </a:r>
            <a:r>
              <a:rPr lang="zh-CN" altLang="en-US" sz="2800" dirty="0" smtClean="0"/>
              <a:t>月 </a:t>
            </a:r>
            <a:r>
              <a:rPr lang="en-US" altLang="zh-CN" sz="2800" dirty="0" smtClean="0"/>
              <a:t>1 </a:t>
            </a:r>
            <a:r>
              <a:rPr lang="zh-CN" altLang="en-US" sz="2800" dirty="0" smtClean="0"/>
              <a:t>日到 </a:t>
            </a:r>
            <a:r>
              <a:rPr lang="en-US" altLang="zh-CN" sz="2800" dirty="0" smtClean="0"/>
              <a:t>9999 </a:t>
            </a:r>
            <a:r>
              <a:rPr lang="zh-CN" altLang="en-US" sz="2800" dirty="0" smtClean="0"/>
              <a:t>年 </a:t>
            </a:r>
            <a:r>
              <a:rPr lang="en-US" altLang="zh-CN" sz="2800" dirty="0" smtClean="0"/>
              <a:t>12 </a:t>
            </a:r>
            <a:r>
              <a:rPr lang="zh-CN" altLang="en-US" sz="2800" dirty="0" smtClean="0"/>
              <a:t>月 </a:t>
            </a:r>
            <a:r>
              <a:rPr lang="en-US" altLang="zh-CN" sz="2800" dirty="0" smtClean="0"/>
              <a:t>31 </a:t>
            </a:r>
            <a:r>
              <a:rPr lang="zh-CN" altLang="en-US" sz="2800" dirty="0" smtClean="0"/>
              <a:t>日）。 </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28285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body" idx="1"/>
          </p:nvPr>
        </p:nvSpPr>
        <p:spPr>
          <a:xfrm>
            <a:off x="609600" y="1341438"/>
            <a:ext cx="8153400" cy="4757737"/>
          </a:xfrm>
        </p:spPr>
        <p:txBody>
          <a:bodyPr/>
          <a:lstStyle/>
          <a:p>
            <a:pPr eaLnBrk="1" hangingPunct="1">
              <a:lnSpc>
                <a:spcPct val="125000"/>
              </a:lnSpc>
            </a:pPr>
            <a:r>
              <a:rPr lang="en-US" altLang="zh-CN" sz="2800" smtClean="0"/>
              <a:t>6</a:t>
            </a:r>
            <a:r>
              <a:rPr lang="zh-CN" altLang="en-US" sz="2800" smtClean="0"/>
              <a:t>．货币型</a:t>
            </a:r>
          </a:p>
          <a:p>
            <a:pPr eaLnBrk="1" hangingPunct="1">
              <a:lnSpc>
                <a:spcPct val="125000"/>
              </a:lnSpc>
            </a:pPr>
            <a:r>
              <a:rPr lang="zh-CN" altLang="en-US" sz="2800" smtClean="0"/>
              <a:t>①</a:t>
            </a:r>
            <a:r>
              <a:rPr lang="en-US" altLang="zh-CN" sz="2800" smtClean="0"/>
              <a:t>money</a:t>
            </a:r>
            <a:r>
              <a:rPr lang="zh-CN" altLang="en-US" sz="2800" smtClean="0"/>
              <a:t>：货币数据值介于 </a:t>
            </a:r>
            <a:r>
              <a:rPr lang="en-US" altLang="zh-CN" sz="2800" smtClean="0"/>
              <a:t>-263</a:t>
            </a:r>
            <a:r>
              <a:rPr lang="zh-CN" altLang="en-US" sz="2800" smtClean="0"/>
              <a:t>与 </a:t>
            </a:r>
            <a:r>
              <a:rPr lang="en-US" altLang="zh-CN" sz="2800" smtClean="0"/>
              <a:t>263 - 1</a:t>
            </a:r>
            <a:r>
              <a:rPr lang="zh-CN" altLang="en-US" sz="2800" smtClean="0"/>
              <a:t>之间，精确到货币单位的万分之一。存储大小为 </a:t>
            </a:r>
            <a:r>
              <a:rPr lang="en-US" altLang="zh-CN" sz="2800" smtClean="0"/>
              <a:t>8 </a:t>
            </a:r>
            <a:r>
              <a:rPr lang="zh-CN" altLang="en-US" sz="2800" smtClean="0"/>
              <a:t>个字节。     </a:t>
            </a:r>
          </a:p>
          <a:p>
            <a:pPr eaLnBrk="1" hangingPunct="1">
              <a:lnSpc>
                <a:spcPct val="125000"/>
              </a:lnSpc>
            </a:pPr>
            <a:r>
              <a:rPr lang="zh-CN" altLang="en-US" sz="2800" smtClean="0"/>
              <a:t>②</a:t>
            </a:r>
            <a:r>
              <a:rPr lang="en-US" altLang="zh-CN" sz="2800" smtClean="0"/>
              <a:t>smallmoney</a:t>
            </a:r>
            <a:r>
              <a:rPr lang="zh-CN" altLang="en-US" sz="2800" smtClean="0"/>
              <a:t>：货币数据值介于 </a:t>
            </a:r>
            <a:r>
              <a:rPr lang="en-US" altLang="zh-CN" sz="2800" smtClean="0"/>
              <a:t>-214,748.3648 </a:t>
            </a:r>
            <a:r>
              <a:rPr lang="zh-CN" altLang="en-US" sz="2800" smtClean="0"/>
              <a:t>与 </a:t>
            </a:r>
            <a:r>
              <a:rPr lang="en-US" altLang="zh-CN" sz="2800" smtClean="0"/>
              <a:t>+214,748.3647 </a:t>
            </a:r>
            <a:r>
              <a:rPr lang="zh-CN" altLang="en-US" sz="2800" smtClean="0"/>
              <a:t>之间，也可以精确到货币单位的万分之一。存储大小为 </a:t>
            </a:r>
            <a:r>
              <a:rPr lang="en-US" altLang="zh-CN" sz="2800" smtClean="0"/>
              <a:t>4 </a:t>
            </a:r>
            <a:r>
              <a:rPr lang="zh-CN" altLang="en-US" sz="2800" smtClean="0"/>
              <a:t>个字节。</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3615587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body" idx="1"/>
          </p:nvPr>
        </p:nvSpPr>
        <p:spPr>
          <a:xfrm>
            <a:off x="250825" y="1341438"/>
            <a:ext cx="8512175" cy="4757737"/>
          </a:xfrm>
        </p:spPr>
        <p:txBody>
          <a:bodyPr/>
          <a:lstStyle/>
          <a:p>
            <a:pPr eaLnBrk="1" hangingPunct="1">
              <a:lnSpc>
                <a:spcPct val="110000"/>
              </a:lnSpc>
            </a:pPr>
            <a:r>
              <a:rPr lang="en-US" altLang="zh-CN" sz="2400" smtClean="0"/>
              <a:t>7</a:t>
            </a:r>
            <a:r>
              <a:rPr lang="zh-CN" altLang="en-US" sz="2400" smtClean="0"/>
              <a:t>．二进制类型</a:t>
            </a:r>
          </a:p>
          <a:p>
            <a:pPr eaLnBrk="1" hangingPunct="1">
              <a:lnSpc>
                <a:spcPct val="110000"/>
              </a:lnSpc>
            </a:pPr>
            <a:r>
              <a:rPr lang="zh-CN" altLang="en-US" sz="2400" smtClean="0"/>
              <a:t>①</a:t>
            </a:r>
            <a:r>
              <a:rPr lang="en-US" altLang="zh-CN" sz="2400" smtClean="0"/>
              <a:t>binary[(n)]</a:t>
            </a:r>
            <a:r>
              <a:rPr lang="zh-CN" altLang="en-US" sz="2400" smtClean="0"/>
              <a:t>为存储空间固定的数据类型，存储空间大小为 </a:t>
            </a:r>
            <a:r>
              <a:rPr lang="en-US" altLang="zh-CN" sz="2400" smtClean="0"/>
              <a:t>n+4 </a:t>
            </a:r>
            <a:r>
              <a:rPr lang="zh-CN" altLang="en-US" sz="2400" smtClean="0"/>
              <a:t>字节。</a:t>
            </a:r>
            <a:r>
              <a:rPr lang="en-US" altLang="zh-CN" sz="2400" smtClean="0"/>
              <a:t>n</a:t>
            </a:r>
            <a:r>
              <a:rPr lang="en-US" altLang="zh-CN" sz="2400" i="1" smtClean="0"/>
              <a:t> </a:t>
            </a:r>
            <a:r>
              <a:rPr lang="zh-CN" altLang="en-US" sz="2400" smtClean="0"/>
              <a:t>必须从 </a:t>
            </a:r>
            <a:r>
              <a:rPr lang="en-US" altLang="zh-CN" sz="2400" smtClean="0"/>
              <a:t>1 </a:t>
            </a:r>
            <a:r>
              <a:rPr lang="zh-CN" altLang="en-US" sz="2400" smtClean="0"/>
              <a:t>到 </a:t>
            </a:r>
            <a:r>
              <a:rPr lang="en-US" altLang="zh-CN" sz="2400" smtClean="0"/>
              <a:t>8000</a:t>
            </a:r>
            <a:r>
              <a:rPr lang="zh-CN" altLang="en-US" sz="2400" smtClean="0"/>
              <a:t>。若输入的数据不足</a:t>
            </a:r>
            <a:r>
              <a:rPr lang="en-US" altLang="zh-CN" sz="2400" smtClean="0"/>
              <a:t>n+4</a:t>
            </a:r>
            <a:r>
              <a:rPr lang="zh-CN" altLang="en-US" sz="2400" smtClean="0"/>
              <a:t>个字节，则补足后存储。若输入的数据超过</a:t>
            </a:r>
            <a:r>
              <a:rPr lang="en-US" altLang="zh-CN" sz="2400" smtClean="0"/>
              <a:t>n+4</a:t>
            </a:r>
            <a:r>
              <a:rPr lang="zh-CN" altLang="en-US" sz="2400" smtClean="0"/>
              <a:t>个字节，则截断后存储。        </a:t>
            </a:r>
          </a:p>
          <a:p>
            <a:pPr eaLnBrk="1" hangingPunct="1">
              <a:lnSpc>
                <a:spcPct val="110000"/>
              </a:lnSpc>
            </a:pPr>
            <a:r>
              <a:rPr lang="zh-CN" altLang="en-US" sz="2400" smtClean="0"/>
              <a:t>②</a:t>
            </a:r>
            <a:r>
              <a:rPr lang="en-US" altLang="zh-CN" sz="2400" smtClean="0"/>
              <a:t>varbinary[(n)]</a:t>
            </a:r>
            <a:r>
              <a:rPr lang="zh-CN" altLang="en-US" sz="2400" smtClean="0"/>
              <a:t>按变长存储二进制数据。</a:t>
            </a:r>
            <a:r>
              <a:rPr lang="en-US" altLang="zh-CN" sz="2400" smtClean="0"/>
              <a:t>n</a:t>
            </a:r>
            <a:r>
              <a:rPr lang="en-US" altLang="zh-CN" sz="2400" i="1" smtClean="0"/>
              <a:t> </a:t>
            </a:r>
            <a:r>
              <a:rPr lang="zh-CN" altLang="en-US" sz="2400" smtClean="0"/>
              <a:t>必须从 </a:t>
            </a:r>
            <a:r>
              <a:rPr lang="en-US" altLang="zh-CN" sz="2400" smtClean="0"/>
              <a:t>1 </a:t>
            </a:r>
            <a:r>
              <a:rPr lang="zh-CN" altLang="en-US" sz="2400" smtClean="0"/>
              <a:t>到 </a:t>
            </a:r>
            <a:r>
              <a:rPr lang="en-US" altLang="zh-CN" sz="2400" smtClean="0"/>
              <a:t>8000</a:t>
            </a:r>
            <a:r>
              <a:rPr lang="zh-CN" altLang="en-US" sz="2400" smtClean="0"/>
              <a:t>。若输入的数据不足</a:t>
            </a:r>
            <a:r>
              <a:rPr lang="en-US" altLang="zh-CN" sz="2400" smtClean="0"/>
              <a:t>n+4</a:t>
            </a:r>
            <a:r>
              <a:rPr lang="zh-CN" altLang="en-US" sz="2400" smtClean="0"/>
              <a:t>字节时，则按实际数据长度存储。若输入的数据超过</a:t>
            </a:r>
            <a:r>
              <a:rPr lang="en-US" altLang="zh-CN" sz="2400" smtClean="0"/>
              <a:t>n+4</a:t>
            </a:r>
            <a:r>
              <a:rPr lang="zh-CN" altLang="en-US" sz="2400" smtClean="0"/>
              <a:t>个字节，则截断后存储。</a:t>
            </a:r>
          </a:p>
          <a:p>
            <a:pPr eaLnBrk="1" hangingPunct="1">
              <a:lnSpc>
                <a:spcPct val="110000"/>
              </a:lnSpc>
            </a:pPr>
            <a:r>
              <a:rPr lang="zh-CN" altLang="en-US" sz="2400" smtClean="0"/>
              <a:t>③</a:t>
            </a:r>
            <a:r>
              <a:rPr lang="en-US" altLang="zh-CN" sz="2400" smtClean="0"/>
              <a:t>image</a:t>
            </a:r>
            <a:r>
              <a:rPr lang="zh-CN" altLang="en-US" sz="2400" smtClean="0"/>
              <a:t>数据类型可以存储最大长度为</a:t>
            </a:r>
            <a:r>
              <a:rPr lang="en-US" altLang="zh-CN" sz="2400" smtClean="0"/>
              <a:t>231-1</a:t>
            </a:r>
            <a:r>
              <a:rPr lang="zh-CN" altLang="en-US" sz="2400" smtClean="0"/>
              <a:t>个字节的二进制数据。</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975442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body" idx="1"/>
          </p:nvPr>
        </p:nvSpPr>
        <p:spPr>
          <a:xfrm>
            <a:off x="323850" y="1341438"/>
            <a:ext cx="8439150" cy="5516562"/>
          </a:xfrm>
        </p:spPr>
        <p:txBody>
          <a:bodyPr/>
          <a:lstStyle/>
          <a:p>
            <a:pPr eaLnBrk="1" hangingPunct="1">
              <a:lnSpc>
                <a:spcPct val="120000"/>
              </a:lnSpc>
            </a:pPr>
            <a:r>
              <a:rPr lang="en-US" altLang="zh-CN" sz="2800" smtClean="0"/>
              <a:t>8</a:t>
            </a:r>
            <a:r>
              <a:rPr lang="zh-CN" altLang="en-US" sz="2800" smtClean="0"/>
              <a:t>．</a:t>
            </a:r>
            <a:r>
              <a:rPr lang="en-US" altLang="zh-CN" sz="2800" smtClean="0"/>
              <a:t>Unicode</a:t>
            </a:r>
            <a:r>
              <a:rPr lang="zh-CN" altLang="en-US" sz="2800" smtClean="0"/>
              <a:t>字符型</a:t>
            </a:r>
          </a:p>
          <a:p>
            <a:pPr eaLnBrk="1" hangingPunct="1">
              <a:lnSpc>
                <a:spcPct val="120000"/>
              </a:lnSpc>
            </a:pPr>
            <a:r>
              <a:rPr lang="zh-CN" altLang="en-US" sz="2800" smtClean="0"/>
              <a:t>①</a:t>
            </a:r>
            <a:r>
              <a:rPr lang="en-US" altLang="zh-CN" sz="2800" smtClean="0"/>
              <a:t>nchar</a:t>
            </a:r>
            <a:r>
              <a:rPr lang="zh-CN" altLang="en-US" sz="2800" smtClean="0"/>
              <a:t>存放固定长度的</a:t>
            </a:r>
            <a:r>
              <a:rPr lang="en-US" altLang="zh-CN" sz="2800" smtClean="0"/>
              <a:t>n</a:t>
            </a:r>
            <a:r>
              <a:rPr lang="zh-CN" altLang="en-US" sz="2800" smtClean="0"/>
              <a:t>个</a:t>
            </a:r>
            <a:r>
              <a:rPr lang="en-US" altLang="zh-CN" sz="2800" smtClean="0"/>
              <a:t>Unicode</a:t>
            </a:r>
            <a:r>
              <a:rPr lang="zh-CN" altLang="en-US" sz="2800" smtClean="0"/>
              <a:t>字符数据，</a:t>
            </a:r>
            <a:r>
              <a:rPr lang="en-US" altLang="zh-CN" sz="2800" smtClean="0"/>
              <a:t>n</a:t>
            </a:r>
            <a:r>
              <a:rPr lang="zh-CN" altLang="en-US" sz="2800" smtClean="0"/>
              <a:t>必须是一个介于</a:t>
            </a:r>
            <a:r>
              <a:rPr lang="en-US" altLang="zh-CN" sz="2800" smtClean="0"/>
              <a:t>1</a:t>
            </a:r>
            <a:r>
              <a:rPr lang="zh-CN" altLang="en-US" sz="2800" smtClean="0"/>
              <a:t>和</a:t>
            </a:r>
            <a:r>
              <a:rPr lang="en-US" altLang="zh-CN" sz="2800" smtClean="0"/>
              <a:t>4000</a:t>
            </a:r>
            <a:r>
              <a:rPr lang="zh-CN" altLang="en-US" sz="2800" smtClean="0"/>
              <a:t>之间的数值。                              </a:t>
            </a:r>
          </a:p>
          <a:p>
            <a:pPr eaLnBrk="1" hangingPunct="1">
              <a:lnSpc>
                <a:spcPct val="120000"/>
              </a:lnSpc>
            </a:pPr>
            <a:r>
              <a:rPr lang="zh-CN" altLang="en-US" sz="2800" smtClean="0"/>
              <a:t>②</a:t>
            </a:r>
            <a:r>
              <a:rPr lang="en-US" altLang="zh-CN" sz="2800" smtClean="0"/>
              <a:t>nvarchar</a:t>
            </a:r>
            <a:r>
              <a:rPr lang="zh-CN" altLang="en-US" sz="2800" smtClean="0"/>
              <a:t>存放长度可变的</a:t>
            </a:r>
            <a:r>
              <a:rPr lang="en-US" altLang="zh-CN" sz="2800" smtClean="0"/>
              <a:t>n</a:t>
            </a:r>
            <a:r>
              <a:rPr lang="zh-CN" altLang="en-US" sz="2800" smtClean="0"/>
              <a:t>个</a:t>
            </a:r>
            <a:r>
              <a:rPr lang="en-US" altLang="zh-CN" sz="2800" smtClean="0"/>
              <a:t>Unicode</a:t>
            </a:r>
            <a:r>
              <a:rPr lang="zh-CN" altLang="en-US" sz="2800" smtClean="0"/>
              <a:t>字符数据，</a:t>
            </a:r>
            <a:r>
              <a:rPr lang="en-US" altLang="zh-CN" sz="2800" smtClean="0"/>
              <a:t>n</a:t>
            </a:r>
            <a:r>
              <a:rPr lang="zh-CN" altLang="en-US" sz="2800" smtClean="0"/>
              <a:t>必须是一个介于</a:t>
            </a:r>
            <a:r>
              <a:rPr lang="en-US" altLang="zh-CN" sz="2800" smtClean="0"/>
              <a:t>1</a:t>
            </a:r>
            <a:r>
              <a:rPr lang="zh-CN" altLang="en-US" sz="2800" smtClean="0"/>
              <a:t>和</a:t>
            </a:r>
            <a:r>
              <a:rPr lang="en-US" altLang="zh-CN" sz="2800" smtClean="0"/>
              <a:t>4000</a:t>
            </a:r>
            <a:r>
              <a:rPr lang="zh-CN" altLang="en-US" sz="2800" smtClean="0"/>
              <a:t>之间的数值。</a:t>
            </a:r>
          </a:p>
          <a:p>
            <a:pPr eaLnBrk="1" hangingPunct="1">
              <a:lnSpc>
                <a:spcPct val="120000"/>
              </a:lnSpc>
            </a:pPr>
            <a:r>
              <a:rPr lang="zh-CN" altLang="en-US" sz="2800" smtClean="0"/>
              <a:t>③</a:t>
            </a:r>
            <a:r>
              <a:rPr lang="en-US" altLang="zh-CN" sz="2800" smtClean="0"/>
              <a:t>ntext</a:t>
            </a:r>
            <a:r>
              <a:rPr lang="zh-CN" altLang="en-US" sz="2800" smtClean="0"/>
              <a:t>存储最大长度为</a:t>
            </a:r>
            <a:r>
              <a:rPr lang="en-US" altLang="zh-CN" sz="2800" smtClean="0"/>
              <a:t>230-1</a:t>
            </a:r>
            <a:r>
              <a:rPr lang="zh-CN" altLang="en-US" sz="2800" smtClean="0"/>
              <a:t>个字节的</a:t>
            </a:r>
            <a:r>
              <a:rPr lang="en-US" altLang="zh-CN" sz="2800" smtClean="0"/>
              <a:t>Unicode</a:t>
            </a:r>
            <a:r>
              <a:rPr lang="zh-CN" altLang="en-US" sz="2800" smtClean="0"/>
              <a:t>字符数据数据。</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24027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Rot="1" noChangeArrowheads="1"/>
          </p:cNvSpPr>
          <p:nvPr>
            <p:ph type="body" idx="1"/>
          </p:nvPr>
        </p:nvSpPr>
        <p:spPr/>
        <p:txBody>
          <a:bodyPr/>
          <a:lstStyle/>
          <a:p>
            <a:pPr eaLnBrk="1" hangingPunct="1">
              <a:lnSpc>
                <a:spcPct val="120000"/>
              </a:lnSpc>
            </a:pPr>
            <a:r>
              <a:rPr lang="en-US" altLang="zh-CN" sz="2800" smtClean="0"/>
              <a:t>9</a:t>
            </a:r>
            <a:r>
              <a:rPr lang="zh-CN" altLang="en-US" sz="2800" smtClean="0"/>
              <a:t>．其它数据类型</a:t>
            </a:r>
          </a:p>
          <a:p>
            <a:pPr eaLnBrk="1" hangingPunct="1">
              <a:lnSpc>
                <a:spcPct val="120000"/>
              </a:lnSpc>
            </a:pPr>
            <a:r>
              <a:rPr lang="zh-CN" altLang="en-US" sz="2800" smtClean="0"/>
              <a:t>除了前面介绍的数据类型之外，</a:t>
            </a:r>
            <a:r>
              <a:rPr lang="en-US" altLang="zh-CN" sz="2800" smtClean="0"/>
              <a:t>Microsoft SQL Server 2008</a:t>
            </a:r>
            <a:r>
              <a:rPr lang="zh-CN" altLang="en-US" sz="2800" smtClean="0"/>
              <a:t>系统还提供了</a:t>
            </a:r>
            <a:r>
              <a:rPr lang="en-US" altLang="zh-CN" sz="2800" smtClean="0"/>
              <a:t>CURSOR</a:t>
            </a:r>
            <a:r>
              <a:rPr lang="zh-CN" altLang="en-US" sz="2800" smtClean="0"/>
              <a:t>、</a:t>
            </a:r>
            <a:r>
              <a:rPr lang="en-US" altLang="zh-CN" sz="2800" smtClean="0"/>
              <a:t>SQL_VARIANT</a:t>
            </a:r>
            <a:r>
              <a:rPr lang="zh-CN" altLang="en-US" sz="2800" smtClean="0"/>
              <a:t>、</a:t>
            </a:r>
            <a:r>
              <a:rPr lang="en-US" altLang="zh-CN" sz="2800" smtClean="0"/>
              <a:t>TABLE</a:t>
            </a:r>
            <a:r>
              <a:rPr lang="zh-CN" altLang="en-US" sz="2800" smtClean="0"/>
              <a:t>、</a:t>
            </a:r>
            <a:r>
              <a:rPr lang="en-US" altLang="zh-CN" sz="2800" smtClean="0"/>
              <a:t>TIMESTAMP</a:t>
            </a:r>
            <a:r>
              <a:rPr lang="zh-CN" altLang="en-US" sz="2800" smtClean="0"/>
              <a:t>、</a:t>
            </a:r>
            <a:r>
              <a:rPr lang="en-US" altLang="zh-CN" sz="2800" smtClean="0"/>
              <a:t>UNIQUEIDENTIFIER</a:t>
            </a:r>
            <a:r>
              <a:rPr lang="zh-CN" altLang="en-US" sz="2800" smtClean="0"/>
              <a:t>及</a:t>
            </a:r>
            <a:r>
              <a:rPr lang="en-US" altLang="zh-CN" sz="2800" smtClean="0"/>
              <a:t>XML</a:t>
            </a:r>
            <a:r>
              <a:rPr lang="zh-CN" altLang="en-US" sz="2800" smtClean="0"/>
              <a:t>等数据类型。</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438010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
        <p:nvSpPr>
          <p:cNvPr id="25" name="内容占位符 2"/>
          <p:cNvSpPr>
            <a:spLocks noGrp="1"/>
          </p:cNvSpPr>
          <p:nvPr>
            <p:ph idx="1"/>
          </p:nvPr>
        </p:nvSpPr>
        <p:spPr>
          <a:xfrm>
            <a:off x="755576" y="1000108"/>
            <a:ext cx="7848872" cy="4517124"/>
          </a:xfrm>
        </p:spPr>
        <p:txBody>
          <a:bodyPr/>
          <a:lstStyle/>
          <a:p>
            <a:pPr>
              <a:lnSpc>
                <a:spcPct val="150000"/>
              </a:lnSpc>
              <a:buFont typeface="Wingdings" pitchFamily="2" charset="2"/>
              <a:buChar char="n"/>
            </a:pPr>
            <a:r>
              <a:rPr lang="en-US" altLang="zh-CN" b="0" dirty="0"/>
              <a:t>5.1  SQL Server</a:t>
            </a:r>
            <a:r>
              <a:rPr lang="zh-CN" altLang="zh-CN" b="0" dirty="0"/>
              <a:t>表概述</a:t>
            </a:r>
          </a:p>
          <a:p>
            <a:pPr>
              <a:lnSpc>
                <a:spcPct val="150000"/>
              </a:lnSpc>
              <a:buFont typeface="Wingdings" pitchFamily="2" charset="2"/>
              <a:buChar char="n"/>
            </a:pPr>
            <a:r>
              <a:rPr lang="en-US" altLang="zh-CN" b="0" dirty="0" smtClean="0"/>
              <a:t>1.2</a:t>
            </a:r>
            <a:r>
              <a:rPr lang="zh-CN" altLang="zh-CN" b="0" dirty="0" smtClean="0"/>
              <a:t>数据库管理系统</a:t>
            </a:r>
            <a:endParaRPr lang="en-US" altLang="zh-CN" b="0" dirty="0" smtClean="0"/>
          </a:p>
          <a:p>
            <a:pPr>
              <a:lnSpc>
                <a:spcPct val="150000"/>
              </a:lnSpc>
              <a:buFont typeface="Wingdings" pitchFamily="2" charset="2"/>
              <a:buChar char="n"/>
            </a:pPr>
            <a:r>
              <a:rPr lang="en-US" altLang="zh-CN" b="0" dirty="0"/>
              <a:t>1.3</a:t>
            </a:r>
            <a:r>
              <a:rPr lang="zh-CN" altLang="zh-CN" b="0" dirty="0" smtClean="0"/>
              <a:t>数据库系统</a:t>
            </a:r>
            <a:endParaRPr lang="en-US" altLang="zh-CN" b="0" dirty="0" smtClean="0"/>
          </a:p>
          <a:p>
            <a:pPr>
              <a:lnSpc>
                <a:spcPct val="150000"/>
              </a:lnSpc>
              <a:buFont typeface="Wingdings" pitchFamily="2" charset="2"/>
              <a:buChar char="n"/>
            </a:pPr>
            <a:r>
              <a:rPr lang="en-US" altLang="zh-CN" b="0" dirty="0"/>
              <a:t>1.4 </a:t>
            </a:r>
            <a:r>
              <a:rPr lang="zh-CN" altLang="zh-CN" b="0" dirty="0" smtClean="0"/>
              <a:t>数据模型</a:t>
            </a:r>
            <a:endParaRPr lang="en-US" altLang="zh-CN" b="0" dirty="0" smtClean="0"/>
          </a:p>
          <a:p>
            <a:pPr>
              <a:lnSpc>
                <a:spcPct val="150000"/>
              </a:lnSpc>
              <a:buFont typeface="Wingdings" pitchFamily="2" charset="2"/>
              <a:buChar char="n"/>
            </a:pPr>
            <a:r>
              <a:rPr lang="en-US" altLang="zh-CN" b="0" dirty="0"/>
              <a:t>1.5</a:t>
            </a:r>
            <a:r>
              <a:rPr lang="zh-CN" altLang="zh-CN" b="0" dirty="0"/>
              <a:t>数据库应用系统</a:t>
            </a:r>
            <a:r>
              <a:rPr lang="zh-CN" altLang="zh-CN" b="0" dirty="0" smtClean="0"/>
              <a:t>体系结构</a:t>
            </a:r>
            <a:endParaRPr lang="en-US" altLang="zh-CN" b="0" dirty="0" smtClean="0"/>
          </a:p>
          <a:p>
            <a:pPr>
              <a:lnSpc>
                <a:spcPct val="150000"/>
              </a:lnSpc>
              <a:buFont typeface="Wingdings" pitchFamily="2" charset="2"/>
              <a:buChar char="n"/>
            </a:pPr>
            <a:r>
              <a:rPr lang="en-US" altLang="zh-CN" b="0" dirty="0"/>
              <a:t>1.6 </a:t>
            </a:r>
            <a:r>
              <a:rPr lang="zh-CN" altLang="zh-CN" b="0" dirty="0"/>
              <a:t>数据库技术新发展</a:t>
            </a:r>
            <a:endParaRPr lang="en-US" altLang="zh-CN" b="0" dirty="0" smtClean="0"/>
          </a:p>
          <a:p>
            <a:pPr marL="0" indent="0">
              <a:buNone/>
            </a:pPr>
            <a:endParaRPr lang="zh-CN" altLang="en-US" dirty="0" smtClean="0"/>
          </a:p>
          <a:p>
            <a:pPr marL="0" indent="0">
              <a:buNone/>
            </a:pPr>
            <a:endParaRPr lang="zh-CN" altLang="en-US" dirty="0"/>
          </a:p>
        </p:txBody>
      </p:sp>
    </p:spTree>
    <p:extLst>
      <p:ext uri="{BB962C8B-B14F-4D97-AF65-F5344CB8AC3E}">
        <p14:creationId xmlns:p14="http://schemas.microsoft.com/office/powerpoint/2010/main" val="300745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198" y="968722"/>
            <a:ext cx="8229600" cy="5176614"/>
          </a:xfrm>
        </p:spPr>
        <p:txBody>
          <a:bodyPr/>
          <a:lstStyle/>
          <a:p>
            <a:r>
              <a:rPr lang="en-US" altLang="zh-CN" dirty="0"/>
              <a:t>5.2.2 </a:t>
            </a:r>
            <a:r>
              <a:rPr lang="zh-CN" altLang="zh-CN" dirty="0"/>
              <a:t>用户自定义数据类型</a:t>
            </a:r>
          </a:p>
          <a:p>
            <a:r>
              <a:rPr lang="zh-CN" altLang="zh-CN" sz="2400" dirty="0"/>
              <a:t>用户自定义数据类型严格来说并不是真正的数据类型，它只是提供了简化对字段数据类型、是否可为空、默认值、规则等进行管理的一种机制。</a:t>
            </a:r>
          </a:p>
          <a:p>
            <a:pPr lvl="0"/>
            <a:r>
              <a:rPr lang="en-US" altLang="zh-CN" dirty="0" smtClean="0"/>
              <a:t/>
            </a:r>
            <a:br>
              <a:rPr lang="en-US" altLang="zh-CN" dirty="0" smtClean="0"/>
            </a:br>
            <a:endParaRPr lang="en-US" altLang="zh-CN" dirty="0" smtClean="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951546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表的创建与</a:t>
            </a:r>
            <a:r>
              <a:rPr lang="zh-CN" altLang="zh-CN" dirty="0" smtClean="0"/>
              <a:t>维护</a:t>
            </a:r>
            <a:endParaRPr lang="zh-CN" altLang="en-US" dirty="0"/>
          </a:p>
        </p:txBody>
      </p:sp>
      <p:sp>
        <p:nvSpPr>
          <p:cNvPr id="3" name="内容占位符 2"/>
          <p:cNvSpPr>
            <a:spLocks noGrp="1"/>
          </p:cNvSpPr>
          <p:nvPr>
            <p:ph idx="1"/>
          </p:nvPr>
        </p:nvSpPr>
        <p:spPr>
          <a:xfrm>
            <a:off x="539552" y="980728"/>
            <a:ext cx="8229600" cy="4933950"/>
          </a:xfrm>
        </p:spPr>
        <p:txBody>
          <a:bodyPr/>
          <a:lstStyle/>
          <a:p>
            <a:r>
              <a:rPr lang="en-US" altLang="zh-CN" dirty="0"/>
              <a:t>5.3.1</a:t>
            </a:r>
            <a:r>
              <a:rPr lang="zh-CN" altLang="zh-CN" dirty="0"/>
              <a:t>数据表结构的设计</a:t>
            </a:r>
          </a:p>
          <a:p>
            <a:pPr>
              <a:buFont typeface="Wingdings" pitchFamily="2" charset="2"/>
              <a:buChar char="n"/>
            </a:pPr>
            <a:r>
              <a:rPr lang="zh-CN" altLang="zh-CN" sz="2400" b="0" dirty="0"/>
              <a:t>在创建表之前需确定表名、表的属性、字段名、字段数据类型、是否为空、默认值、约束条件、主键、外键等内容，即确定表的结构</a:t>
            </a:r>
            <a:r>
              <a:rPr lang="zh-CN" altLang="zh-CN" sz="2400" b="0" dirty="0" smtClean="0"/>
              <a:t>。</a:t>
            </a:r>
            <a:endParaRPr lang="en-US" altLang="zh-CN" sz="2400" b="0" dirty="0" smtClean="0"/>
          </a:p>
          <a:p>
            <a:pPr>
              <a:buFont typeface="Wingdings" pitchFamily="2" charset="2"/>
              <a:buChar char="n"/>
            </a:pPr>
            <a:r>
              <a:rPr lang="zh-CN" altLang="zh-CN" sz="2400" b="0" dirty="0"/>
              <a:t>具体到表结构设计时，需给每个字段指定相应的数据类型。因为列的数据类型决定了该列数据存储的取值范围、存储格式、显示格式等。同时，数据类型有助于正确、有效地存储数据，是数据库设计的重要一环。数据类型的选择也会影响数据存储和查询时的方式和效率。数据类型包括以下</a:t>
            </a:r>
            <a:r>
              <a:rPr lang="en-US" altLang="zh-CN" sz="2400" b="0" dirty="0"/>
              <a:t>4</a:t>
            </a:r>
            <a:r>
              <a:rPr lang="zh-CN" altLang="zh-CN" sz="2400" b="0" dirty="0"/>
              <a:t>个方面的内容：</a:t>
            </a:r>
          </a:p>
          <a:p>
            <a:r>
              <a:rPr lang="en-US" altLang="zh-CN" sz="2400" b="0" dirty="0"/>
              <a:t>1)	</a:t>
            </a:r>
            <a:r>
              <a:rPr lang="zh-CN" altLang="zh-CN" sz="2400" b="0" dirty="0"/>
              <a:t>数据类型的种类。</a:t>
            </a:r>
          </a:p>
          <a:p>
            <a:r>
              <a:rPr lang="en-US" altLang="zh-CN" sz="2400" b="0" dirty="0"/>
              <a:t>2)	</a:t>
            </a:r>
            <a:r>
              <a:rPr lang="zh-CN" altLang="zh-CN" sz="2400" b="0" dirty="0"/>
              <a:t>数据存储时的长度或大小。</a:t>
            </a:r>
          </a:p>
          <a:p>
            <a:r>
              <a:rPr lang="en-US" altLang="zh-CN" sz="2400" b="0" dirty="0"/>
              <a:t>3)	</a:t>
            </a:r>
            <a:r>
              <a:rPr lang="zh-CN" altLang="zh-CN" sz="2400" b="0" dirty="0"/>
              <a:t>数值的精度（数字类型）。</a:t>
            </a:r>
          </a:p>
          <a:p>
            <a:r>
              <a:rPr lang="en-US" altLang="zh-CN" sz="2400" b="0" dirty="0"/>
              <a:t>4)	</a:t>
            </a:r>
            <a:r>
              <a:rPr lang="zh-CN" altLang="zh-CN" sz="2400" b="0" dirty="0"/>
              <a:t>数值的小数位数（数字类型）。</a:t>
            </a:r>
            <a:endParaRPr lang="en-US" altLang="zh-CN" sz="2400" b="0" dirty="0"/>
          </a:p>
          <a:p>
            <a:pPr marL="0" indent="0">
              <a:buNone/>
            </a:pPr>
            <a:endParaRPr lang="zh-CN" altLang="zh-CN" sz="2400" b="0" dirty="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494432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5" name="内容占位符 4"/>
          <p:cNvGraphicFramePr>
            <a:graphicFrameLocks noGrp="1"/>
          </p:cNvGraphicFramePr>
          <p:nvPr>
            <p:ph idx="1"/>
            <p:extLst>
              <p:ext uri="{D42A27DB-BD31-4B8C-83A1-F6EECF244321}">
                <p14:modId xmlns:p14="http://schemas.microsoft.com/office/powerpoint/2010/main" val="1006695348"/>
              </p:ext>
            </p:extLst>
          </p:nvPr>
        </p:nvGraphicFramePr>
        <p:xfrm>
          <a:off x="323528" y="1484784"/>
          <a:ext cx="8114888" cy="4642832"/>
        </p:xfrm>
        <a:graphic>
          <a:graphicData uri="http://schemas.openxmlformats.org/drawingml/2006/table">
            <a:tbl>
              <a:tblPr firstRow="1" firstCol="1" bandRow="1">
                <a:tableStyleId>{5C22544A-7EE6-4342-B048-85BDC9FD1C3A}</a:tableStyleId>
              </a:tblPr>
              <a:tblGrid>
                <a:gridCol w="1177289"/>
                <a:gridCol w="1108965"/>
                <a:gridCol w="706023"/>
                <a:gridCol w="792743"/>
                <a:gridCol w="1066919"/>
                <a:gridCol w="2146101"/>
                <a:gridCol w="1116848"/>
              </a:tblGrid>
              <a:tr h="584925">
                <a:tc>
                  <a:txBody>
                    <a:bodyPr/>
                    <a:lstStyle/>
                    <a:p>
                      <a:pPr algn="ctr">
                        <a:spcAft>
                          <a:spcPts val="0"/>
                        </a:spcAft>
                      </a:pPr>
                      <a:r>
                        <a:rPr lang="zh-CN" sz="1800" kern="100" dirty="0">
                          <a:effectLst/>
                        </a:rPr>
                        <a:t>列名</a:t>
                      </a:r>
                      <a:endParaRPr lang="zh-CN" sz="1800" kern="100" dirty="0">
                        <a:effectLst/>
                        <a:latin typeface="Calibri"/>
                        <a:ea typeface="宋体"/>
                        <a:cs typeface="Times New Roman"/>
                      </a:endParaRPr>
                    </a:p>
                  </a:txBody>
                  <a:tcPr marL="68580" marR="68580" marT="0" marB="0"/>
                </a:tc>
                <a:tc>
                  <a:txBody>
                    <a:bodyPr/>
                    <a:lstStyle/>
                    <a:p>
                      <a:pPr algn="ctr">
                        <a:spcAft>
                          <a:spcPts val="0"/>
                        </a:spcAft>
                      </a:pPr>
                      <a:r>
                        <a:rPr lang="zh-CN" sz="1800" kern="100">
                          <a:effectLst/>
                        </a:rPr>
                        <a:t>数据类型</a:t>
                      </a:r>
                      <a:endParaRPr lang="zh-CN" sz="1800" kern="100">
                        <a:effectLst/>
                        <a:latin typeface="Calibri"/>
                        <a:ea typeface="宋体"/>
                        <a:cs typeface="Times New Roman"/>
                      </a:endParaRPr>
                    </a:p>
                  </a:txBody>
                  <a:tcPr marL="68580" marR="68580" marT="0" marB="0"/>
                </a:tc>
                <a:tc>
                  <a:txBody>
                    <a:bodyPr/>
                    <a:lstStyle/>
                    <a:p>
                      <a:pPr algn="ctr">
                        <a:spcAft>
                          <a:spcPts val="0"/>
                        </a:spcAft>
                      </a:pPr>
                      <a:r>
                        <a:rPr lang="zh-CN" sz="1800" kern="100">
                          <a:effectLst/>
                        </a:rPr>
                        <a:t>长度</a:t>
                      </a:r>
                      <a:endParaRPr lang="zh-CN" sz="1800" kern="100">
                        <a:effectLst/>
                        <a:latin typeface="Calibri"/>
                        <a:ea typeface="宋体"/>
                        <a:cs typeface="Times New Roman"/>
                      </a:endParaRPr>
                    </a:p>
                  </a:txBody>
                  <a:tcPr marL="68580" marR="68580" marT="0" marB="0"/>
                </a:tc>
                <a:tc>
                  <a:txBody>
                    <a:bodyPr/>
                    <a:lstStyle/>
                    <a:p>
                      <a:pPr algn="ctr">
                        <a:spcAft>
                          <a:spcPts val="0"/>
                        </a:spcAft>
                      </a:pPr>
                      <a:r>
                        <a:rPr lang="zh-CN" sz="1800" kern="100">
                          <a:effectLst/>
                        </a:rPr>
                        <a:t>为空</a:t>
                      </a:r>
                      <a:endParaRPr lang="zh-CN" sz="1800" kern="100">
                        <a:effectLst/>
                        <a:latin typeface="Calibri"/>
                        <a:ea typeface="宋体"/>
                        <a:cs typeface="Times New Roman"/>
                      </a:endParaRPr>
                    </a:p>
                  </a:txBody>
                  <a:tcPr marL="68580" marR="68580" marT="0" marB="0"/>
                </a:tc>
                <a:tc>
                  <a:txBody>
                    <a:bodyPr/>
                    <a:lstStyle/>
                    <a:p>
                      <a:pPr algn="ctr">
                        <a:spcAft>
                          <a:spcPts val="0"/>
                        </a:spcAft>
                      </a:pPr>
                      <a:r>
                        <a:rPr lang="zh-CN" sz="1800" kern="100">
                          <a:effectLst/>
                        </a:rPr>
                        <a:t>默认值</a:t>
                      </a:r>
                      <a:endParaRPr lang="zh-CN" sz="1800" kern="100">
                        <a:effectLst/>
                        <a:latin typeface="Calibri"/>
                        <a:ea typeface="宋体"/>
                        <a:cs typeface="Times New Roman"/>
                      </a:endParaRPr>
                    </a:p>
                  </a:txBody>
                  <a:tcPr marL="68580" marR="68580" marT="0" marB="0"/>
                </a:tc>
                <a:tc>
                  <a:txBody>
                    <a:bodyPr/>
                    <a:lstStyle/>
                    <a:p>
                      <a:pPr algn="ctr">
                        <a:spcAft>
                          <a:spcPts val="0"/>
                        </a:spcAft>
                      </a:pPr>
                      <a:r>
                        <a:rPr lang="zh-CN" sz="1800" kern="100">
                          <a:effectLst/>
                        </a:rPr>
                        <a:t>说明</a:t>
                      </a:r>
                      <a:endParaRPr lang="zh-CN" sz="1800" kern="100">
                        <a:effectLst/>
                        <a:latin typeface="Calibri"/>
                        <a:ea typeface="宋体"/>
                        <a:cs typeface="Times New Roman"/>
                      </a:endParaRPr>
                    </a:p>
                  </a:txBody>
                  <a:tcPr marL="68580" marR="68580" marT="0" marB="0"/>
                </a:tc>
                <a:tc>
                  <a:txBody>
                    <a:bodyPr/>
                    <a:lstStyle/>
                    <a:p>
                      <a:pPr algn="ctr">
                        <a:spcAft>
                          <a:spcPts val="0"/>
                        </a:spcAft>
                      </a:pPr>
                      <a:r>
                        <a:rPr lang="zh-CN" sz="1800" kern="100">
                          <a:effectLst/>
                        </a:rPr>
                        <a:t>备注</a:t>
                      </a:r>
                      <a:endParaRPr lang="zh-CN" sz="1800" kern="100">
                        <a:effectLst/>
                        <a:latin typeface="Calibri"/>
                        <a:ea typeface="宋体"/>
                        <a:cs typeface="Times New Roman"/>
                      </a:endParaRPr>
                    </a:p>
                  </a:txBody>
                  <a:tcPr marL="68580" marR="68580" marT="0" marB="0"/>
                </a:tc>
              </a:tr>
              <a:tr h="737801">
                <a:tc>
                  <a:txBody>
                    <a:bodyPr/>
                    <a:lstStyle/>
                    <a:p>
                      <a:pPr algn="just">
                        <a:spcAft>
                          <a:spcPts val="0"/>
                        </a:spcAft>
                      </a:pPr>
                      <a:r>
                        <a:rPr lang="en-US" sz="1800" kern="100">
                          <a:effectLst/>
                        </a:rPr>
                        <a:t>sno</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dirty="0">
                          <a:effectLst/>
                        </a:rPr>
                        <a:t>char</a:t>
                      </a:r>
                      <a:endParaRPr lang="zh-CN" sz="1800" kern="100" dirty="0">
                        <a:effectLst/>
                        <a:latin typeface="Calibri"/>
                        <a:ea typeface="宋体"/>
                        <a:cs typeface="Times New Roman"/>
                      </a:endParaRPr>
                    </a:p>
                  </a:txBody>
                  <a:tcPr marL="68580" marR="68580" marT="0" marB="0"/>
                </a:tc>
                <a:tc>
                  <a:txBody>
                    <a:bodyPr/>
                    <a:lstStyle/>
                    <a:p>
                      <a:pPr algn="just">
                        <a:spcAft>
                          <a:spcPts val="0"/>
                        </a:spcAft>
                      </a:pPr>
                      <a:r>
                        <a:rPr lang="en-US" sz="1800" kern="100">
                          <a:effectLst/>
                        </a:rPr>
                        <a:t>10</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dirty="0">
                          <a:effectLst/>
                        </a:rPr>
                        <a:t>否</a:t>
                      </a:r>
                      <a:endParaRPr lang="zh-CN" sz="1800" kern="100" dirty="0">
                        <a:effectLst/>
                        <a:latin typeface="Calibri"/>
                        <a:ea typeface="宋体"/>
                        <a:cs typeface="Times New Roman"/>
                      </a:endParaRPr>
                    </a:p>
                  </a:txBody>
                  <a:tcPr marL="68580" marR="68580" marT="0" marB="0" anchor="ctr"/>
                </a:tc>
                <a:tc>
                  <a:txBody>
                    <a:bodyPr/>
                    <a:lstStyle/>
                    <a:p>
                      <a:pPr algn="l">
                        <a:spcBef>
                          <a:spcPts val="600"/>
                        </a:spcBef>
                        <a:spcAft>
                          <a:spcPts val="600"/>
                        </a:spcAft>
                      </a:pPr>
                      <a:r>
                        <a:rPr lang="zh-CN" sz="1800" kern="100">
                          <a:effectLst/>
                        </a:rPr>
                        <a:t>无</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zh-CN" sz="1800" kern="100">
                          <a:effectLst/>
                        </a:rPr>
                        <a:t>不能为空、唯一值、主键</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学号</a:t>
                      </a:r>
                      <a:endParaRPr lang="zh-CN" sz="1800" kern="100">
                        <a:effectLst/>
                        <a:latin typeface="Calibri"/>
                        <a:ea typeface="宋体"/>
                        <a:cs typeface="Times New Roman"/>
                      </a:endParaRPr>
                    </a:p>
                  </a:txBody>
                  <a:tcPr marL="68580" marR="68580" marT="0" marB="0"/>
                </a:tc>
              </a:tr>
              <a:tr h="368901">
                <a:tc>
                  <a:txBody>
                    <a:bodyPr/>
                    <a:lstStyle/>
                    <a:p>
                      <a:pPr algn="just">
                        <a:spcAft>
                          <a:spcPts val="0"/>
                        </a:spcAft>
                      </a:pPr>
                      <a:r>
                        <a:rPr lang="en-US" sz="1800" kern="100">
                          <a:effectLst/>
                        </a:rPr>
                        <a:t>sname</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varchar</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8</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否</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无</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不能为空</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姓名</a:t>
                      </a:r>
                      <a:endParaRPr lang="zh-CN" sz="1800" kern="100">
                        <a:effectLst/>
                        <a:latin typeface="Calibri"/>
                        <a:ea typeface="宋体"/>
                        <a:cs typeface="Times New Roman"/>
                      </a:endParaRPr>
                    </a:p>
                  </a:txBody>
                  <a:tcPr marL="68580" marR="68580" marT="0" marB="0"/>
                </a:tc>
              </a:tr>
              <a:tr h="368901">
                <a:tc>
                  <a:txBody>
                    <a:bodyPr/>
                    <a:lstStyle/>
                    <a:p>
                      <a:pPr algn="just">
                        <a:spcAft>
                          <a:spcPts val="0"/>
                        </a:spcAft>
                      </a:pPr>
                      <a:r>
                        <a:rPr lang="en-US" sz="1800" kern="100">
                          <a:effectLst/>
                        </a:rPr>
                        <a:t>sex</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char</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否</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男</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‘男’或‘女’</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性别</a:t>
                      </a:r>
                      <a:endParaRPr lang="zh-CN" sz="1800" kern="100">
                        <a:effectLst/>
                        <a:latin typeface="Calibri"/>
                        <a:ea typeface="宋体"/>
                        <a:cs typeface="Times New Roman"/>
                      </a:endParaRPr>
                    </a:p>
                  </a:txBody>
                  <a:tcPr marL="68580" marR="68580" marT="0" marB="0"/>
                </a:tc>
              </a:tr>
              <a:tr h="737801">
                <a:tc>
                  <a:txBody>
                    <a:bodyPr/>
                    <a:lstStyle/>
                    <a:p>
                      <a:pPr algn="just">
                        <a:spcAft>
                          <a:spcPts val="0"/>
                        </a:spcAft>
                      </a:pPr>
                      <a:r>
                        <a:rPr lang="en-US" sz="1800" kern="100">
                          <a:effectLst/>
                        </a:rPr>
                        <a:t>birthday</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datetime</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否</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无</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出生日期</a:t>
                      </a:r>
                      <a:endParaRPr lang="zh-CN" sz="1800" kern="100">
                        <a:effectLst/>
                        <a:latin typeface="Calibri"/>
                        <a:ea typeface="宋体"/>
                        <a:cs typeface="Times New Roman"/>
                      </a:endParaRPr>
                    </a:p>
                  </a:txBody>
                  <a:tcPr marL="68580" marR="68580" marT="0" marB="0"/>
                </a:tc>
              </a:tr>
              <a:tr h="368901">
                <a:tc>
                  <a:txBody>
                    <a:bodyPr/>
                    <a:lstStyle/>
                    <a:p>
                      <a:pPr algn="just">
                        <a:spcAft>
                          <a:spcPts val="0"/>
                        </a:spcAft>
                      </a:pPr>
                      <a:r>
                        <a:rPr lang="en-US" sz="1800" kern="100">
                          <a:effectLst/>
                        </a:rPr>
                        <a:t>age</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int</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无</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计算列</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年龄</a:t>
                      </a:r>
                      <a:endParaRPr lang="zh-CN" sz="1800" kern="100">
                        <a:effectLst/>
                        <a:latin typeface="Calibri"/>
                        <a:ea typeface="宋体"/>
                        <a:cs typeface="Times New Roman"/>
                      </a:endParaRPr>
                    </a:p>
                  </a:txBody>
                  <a:tcPr marL="68580" marR="68580" marT="0" marB="0"/>
                </a:tc>
              </a:tr>
              <a:tr h="737801">
                <a:tc>
                  <a:txBody>
                    <a:bodyPr/>
                    <a:lstStyle/>
                    <a:p>
                      <a:pPr algn="just">
                        <a:spcAft>
                          <a:spcPts val="0"/>
                        </a:spcAft>
                      </a:pPr>
                      <a:r>
                        <a:rPr lang="en-US" sz="1800" kern="100">
                          <a:effectLst/>
                        </a:rPr>
                        <a:t>specialty</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varchar</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20</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否</a:t>
                      </a:r>
                      <a:endParaRPr lang="zh-CN" sz="1800" kern="100">
                        <a:effectLst/>
                        <a:latin typeface="Calibri"/>
                        <a:ea typeface="宋体"/>
                        <a:cs typeface="Times New Roman"/>
                      </a:endParaRPr>
                    </a:p>
                  </a:txBody>
                  <a:tcPr marL="68580" marR="68580" marT="0" marB="0"/>
                </a:tc>
                <a:tc>
                  <a:txBody>
                    <a:bodyPr/>
                    <a:lstStyle/>
                    <a:p>
                      <a:pPr algn="l">
                        <a:spcBef>
                          <a:spcPts val="600"/>
                        </a:spcBef>
                        <a:spcAft>
                          <a:spcPts val="600"/>
                        </a:spcAft>
                      </a:pPr>
                      <a:r>
                        <a:rPr lang="zh-CN" sz="1800" kern="100">
                          <a:effectLst/>
                        </a:rPr>
                        <a:t>无</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专业</a:t>
                      </a:r>
                      <a:endParaRPr lang="zh-CN" sz="1800" kern="100">
                        <a:effectLst/>
                        <a:latin typeface="Calibri"/>
                        <a:ea typeface="宋体"/>
                        <a:cs typeface="Times New Roman"/>
                      </a:endParaRPr>
                    </a:p>
                  </a:txBody>
                  <a:tcPr marL="68580" marR="68580" marT="0" marB="0"/>
                </a:tc>
              </a:tr>
              <a:tr h="737801">
                <a:tc>
                  <a:txBody>
                    <a:bodyPr/>
                    <a:lstStyle/>
                    <a:p>
                      <a:pPr algn="just">
                        <a:spcAft>
                          <a:spcPts val="0"/>
                        </a:spcAft>
                      </a:pPr>
                      <a:r>
                        <a:rPr lang="en-US" sz="1800" kern="100">
                          <a:effectLst/>
                        </a:rPr>
                        <a:t>telephone</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char</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20</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a:effectLst/>
                        </a:rPr>
                        <a:t>无</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en-US" sz="1800" kern="100">
                          <a:effectLst/>
                        </a:rPr>
                        <a:t> </a:t>
                      </a:r>
                      <a:endParaRPr lang="zh-CN" sz="1800" kern="100">
                        <a:effectLst/>
                        <a:latin typeface="Calibri"/>
                        <a:ea typeface="宋体"/>
                        <a:cs typeface="Times New Roman"/>
                      </a:endParaRPr>
                    </a:p>
                  </a:txBody>
                  <a:tcPr marL="68580" marR="68580" marT="0" marB="0"/>
                </a:tc>
                <a:tc>
                  <a:txBody>
                    <a:bodyPr/>
                    <a:lstStyle/>
                    <a:p>
                      <a:pPr algn="just">
                        <a:spcAft>
                          <a:spcPts val="0"/>
                        </a:spcAft>
                      </a:pPr>
                      <a:r>
                        <a:rPr lang="zh-CN" sz="1800" kern="100" dirty="0">
                          <a:effectLst/>
                        </a:rPr>
                        <a:t>电话号码</a:t>
                      </a:r>
                      <a:endParaRPr lang="zh-CN" sz="1800" kern="100" dirty="0">
                        <a:effectLst/>
                        <a:latin typeface="Calibri"/>
                        <a:ea typeface="宋体"/>
                        <a:cs typeface="Times New Roman"/>
                      </a:endParaRPr>
                    </a:p>
                  </a:txBody>
                  <a:tcPr marL="68580" marR="68580" marT="0" marB="0"/>
                </a:tc>
              </a:tr>
            </a:tbl>
          </a:graphicData>
        </a:graphic>
      </p:graphicFrame>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7" name="矩形 6"/>
          <p:cNvSpPr/>
          <p:nvPr/>
        </p:nvSpPr>
        <p:spPr>
          <a:xfrm>
            <a:off x="1187624" y="836712"/>
            <a:ext cx="1944216" cy="523220"/>
          </a:xfrm>
          <a:prstGeom prst="rect">
            <a:avLst/>
          </a:prstGeom>
        </p:spPr>
        <p:txBody>
          <a:bodyPr wrap="square">
            <a:spAutoFit/>
          </a:bodyPr>
          <a:lstStyle/>
          <a:p>
            <a:pPr marL="342900" indent="-342900" algn="l">
              <a:spcBef>
                <a:spcPct val="20000"/>
              </a:spcBef>
              <a:buClr>
                <a:schemeClr val="accent1"/>
              </a:buClr>
              <a:buFont typeface="Wingdings" pitchFamily="2" charset="2"/>
              <a:buChar char="v"/>
            </a:pPr>
            <a:r>
              <a:rPr lang="zh-CN" altLang="zh-CN" sz="2800" b="1" dirty="0">
                <a:solidFill>
                  <a:srgbClr val="000000"/>
                </a:solidFill>
                <a:latin typeface="+mn-lt"/>
              </a:rPr>
              <a:t>学生表</a:t>
            </a:r>
            <a:r>
              <a:rPr lang="en-US" altLang="zh-CN" sz="2800" b="1" dirty="0">
                <a:solidFill>
                  <a:srgbClr val="000000"/>
                </a:solidFill>
                <a:latin typeface="+mn-lt"/>
              </a:rPr>
              <a:t>S</a:t>
            </a:r>
            <a:endParaRPr lang="zh-CN" altLang="en-US" sz="2800" b="1" dirty="0">
              <a:solidFill>
                <a:srgbClr val="000000"/>
              </a:solidFill>
              <a:latin typeface="+mn-lt"/>
            </a:endParaRPr>
          </a:p>
        </p:txBody>
      </p:sp>
    </p:spTree>
    <p:extLst>
      <p:ext uri="{BB962C8B-B14F-4D97-AF65-F5344CB8AC3E}">
        <p14:creationId xmlns:p14="http://schemas.microsoft.com/office/powerpoint/2010/main" val="548615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 课程表</a:t>
            </a:r>
            <a:r>
              <a:rPr lang="en-US" altLang="zh-CN" dirty="0"/>
              <a:t>C</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4233303095"/>
              </p:ext>
            </p:extLst>
          </p:nvPr>
        </p:nvGraphicFramePr>
        <p:xfrm>
          <a:off x="899592" y="1916832"/>
          <a:ext cx="7632849" cy="3600399"/>
        </p:xfrm>
        <a:graphic>
          <a:graphicData uri="http://schemas.openxmlformats.org/drawingml/2006/table">
            <a:tbl>
              <a:tblPr firstRow="1" firstCol="1" bandRow="1">
                <a:tableStyleId>{5C22544A-7EE6-4342-B048-85BDC9FD1C3A}</a:tableStyleId>
              </a:tblPr>
              <a:tblGrid>
                <a:gridCol w="1529348"/>
                <a:gridCol w="1737707"/>
                <a:gridCol w="966781"/>
                <a:gridCol w="966781"/>
                <a:gridCol w="2432232"/>
              </a:tblGrid>
              <a:tr h="856302">
                <a:tc>
                  <a:txBody>
                    <a:bodyPr/>
                    <a:lstStyle/>
                    <a:p>
                      <a:pPr algn="just">
                        <a:spcAft>
                          <a:spcPts val="0"/>
                        </a:spcAft>
                      </a:pPr>
                      <a:r>
                        <a:rPr lang="zh-CN" sz="2800" kern="100">
                          <a:effectLst/>
                        </a:rPr>
                        <a:t>列名</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数据类型</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长度</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说明</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备注</a:t>
                      </a:r>
                      <a:endParaRPr lang="zh-CN" sz="2800" kern="100">
                        <a:effectLst/>
                        <a:latin typeface="Calibri"/>
                        <a:ea typeface="宋体"/>
                        <a:cs typeface="Times New Roman"/>
                      </a:endParaRPr>
                    </a:p>
                  </a:txBody>
                  <a:tcPr marL="68580" marR="68580" marT="0" marB="0"/>
                </a:tc>
              </a:tr>
              <a:tr h="856302">
                <a:tc>
                  <a:txBody>
                    <a:bodyPr/>
                    <a:lstStyle/>
                    <a:p>
                      <a:pPr algn="just">
                        <a:spcAft>
                          <a:spcPts val="0"/>
                        </a:spcAft>
                      </a:pPr>
                      <a:r>
                        <a:rPr lang="en-US" sz="2800" kern="100">
                          <a:effectLst/>
                        </a:rPr>
                        <a:t>cno</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char</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10</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主键</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课程号</a:t>
                      </a:r>
                      <a:endParaRPr lang="zh-CN" sz="2800" kern="100">
                        <a:effectLst/>
                        <a:latin typeface="Calibri"/>
                        <a:ea typeface="宋体"/>
                        <a:cs typeface="Times New Roman"/>
                      </a:endParaRPr>
                    </a:p>
                  </a:txBody>
                  <a:tcPr marL="68580" marR="68580" marT="0" marB="0"/>
                </a:tc>
              </a:tr>
              <a:tr h="856302">
                <a:tc>
                  <a:txBody>
                    <a:bodyPr/>
                    <a:lstStyle/>
                    <a:p>
                      <a:pPr algn="just">
                        <a:spcAft>
                          <a:spcPts val="0"/>
                        </a:spcAft>
                      </a:pPr>
                      <a:r>
                        <a:rPr lang="en-US" sz="2800" kern="100">
                          <a:effectLst/>
                        </a:rPr>
                        <a:t>cname</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char</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20</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 </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dirty="0">
                          <a:effectLst/>
                        </a:rPr>
                        <a:t>课程名</a:t>
                      </a:r>
                      <a:endParaRPr lang="zh-CN" sz="2800" kern="100" dirty="0">
                        <a:effectLst/>
                        <a:latin typeface="Calibri"/>
                        <a:ea typeface="宋体"/>
                        <a:cs typeface="Times New Roman"/>
                      </a:endParaRPr>
                    </a:p>
                  </a:txBody>
                  <a:tcPr marL="68580" marR="68580" marT="0" marB="0"/>
                </a:tc>
              </a:tr>
              <a:tr h="428151">
                <a:tc>
                  <a:txBody>
                    <a:bodyPr/>
                    <a:lstStyle/>
                    <a:p>
                      <a:pPr algn="just">
                        <a:spcAft>
                          <a:spcPts val="0"/>
                        </a:spcAft>
                      </a:pPr>
                      <a:r>
                        <a:rPr lang="en-US" sz="2800" kern="100">
                          <a:effectLst/>
                        </a:rPr>
                        <a:t>hours</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int</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 </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 </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a:effectLst/>
                        </a:rPr>
                        <a:t>学时</a:t>
                      </a:r>
                      <a:endParaRPr lang="zh-CN" sz="2800" kern="100">
                        <a:effectLst/>
                        <a:latin typeface="Calibri"/>
                        <a:ea typeface="宋体"/>
                        <a:cs typeface="Times New Roman"/>
                      </a:endParaRPr>
                    </a:p>
                  </a:txBody>
                  <a:tcPr marL="68580" marR="68580" marT="0" marB="0"/>
                </a:tc>
              </a:tr>
              <a:tr h="603342">
                <a:tc>
                  <a:txBody>
                    <a:bodyPr/>
                    <a:lstStyle/>
                    <a:p>
                      <a:pPr algn="just">
                        <a:spcAft>
                          <a:spcPts val="0"/>
                        </a:spcAft>
                      </a:pPr>
                      <a:r>
                        <a:rPr lang="en-US" sz="2800" kern="100">
                          <a:effectLst/>
                        </a:rPr>
                        <a:t>credit</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int</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 </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en-US" sz="2800" kern="100">
                          <a:effectLst/>
                        </a:rPr>
                        <a:t> </a:t>
                      </a:r>
                      <a:endParaRPr lang="zh-CN" sz="2800" kern="100">
                        <a:effectLst/>
                        <a:latin typeface="Calibri"/>
                        <a:ea typeface="宋体"/>
                        <a:cs typeface="Times New Roman"/>
                      </a:endParaRPr>
                    </a:p>
                  </a:txBody>
                  <a:tcPr marL="68580" marR="68580" marT="0" marB="0"/>
                </a:tc>
                <a:tc>
                  <a:txBody>
                    <a:bodyPr/>
                    <a:lstStyle/>
                    <a:p>
                      <a:pPr algn="just">
                        <a:spcAft>
                          <a:spcPts val="0"/>
                        </a:spcAft>
                      </a:pPr>
                      <a:r>
                        <a:rPr lang="zh-CN" sz="2800" kern="100" dirty="0">
                          <a:effectLst/>
                        </a:rPr>
                        <a:t>学分</a:t>
                      </a:r>
                      <a:endParaRPr lang="zh-CN" sz="28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05965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成绩表</a:t>
            </a:r>
            <a:r>
              <a:rPr lang="en-US" altLang="zh-CN" dirty="0"/>
              <a:t>SC</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1777580348"/>
              </p:ext>
            </p:extLst>
          </p:nvPr>
        </p:nvGraphicFramePr>
        <p:xfrm>
          <a:off x="683568" y="2204864"/>
          <a:ext cx="7992888" cy="3098736"/>
        </p:xfrm>
        <a:graphic>
          <a:graphicData uri="http://schemas.openxmlformats.org/drawingml/2006/table">
            <a:tbl>
              <a:tblPr firstRow="1" firstCol="1" bandRow="1">
                <a:tableStyleId>{5C22544A-7EE6-4342-B048-85BDC9FD1C3A}</a:tableStyleId>
              </a:tblPr>
              <a:tblGrid>
                <a:gridCol w="1224136"/>
                <a:gridCol w="1440160"/>
                <a:gridCol w="1008112"/>
                <a:gridCol w="3024336"/>
                <a:gridCol w="1296144"/>
              </a:tblGrid>
              <a:tr h="817848">
                <a:tc>
                  <a:txBody>
                    <a:bodyPr/>
                    <a:lstStyle/>
                    <a:p>
                      <a:pPr algn="just">
                        <a:spcAft>
                          <a:spcPts val="0"/>
                        </a:spcAft>
                      </a:pPr>
                      <a:r>
                        <a:rPr lang="zh-CN" sz="2400" kern="100">
                          <a:effectLst/>
                        </a:rPr>
                        <a:t>列名</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zh-CN" sz="2400" kern="100">
                          <a:effectLst/>
                        </a:rPr>
                        <a:t>数据类型</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zh-CN" sz="2400" kern="100" dirty="0">
                          <a:effectLst/>
                        </a:rPr>
                        <a:t>长度</a:t>
                      </a:r>
                      <a:endParaRPr lang="zh-CN" sz="2400" kern="100" dirty="0">
                        <a:effectLst/>
                        <a:latin typeface="Calibri"/>
                        <a:ea typeface="宋体"/>
                        <a:cs typeface="Times New Roman"/>
                      </a:endParaRPr>
                    </a:p>
                  </a:txBody>
                  <a:tcPr marL="68580" marR="68580" marT="0" marB="0"/>
                </a:tc>
                <a:tc>
                  <a:txBody>
                    <a:bodyPr/>
                    <a:lstStyle/>
                    <a:p>
                      <a:pPr algn="just">
                        <a:spcAft>
                          <a:spcPts val="0"/>
                        </a:spcAft>
                      </a:pPr>
                      <a:r>
                        <a:rPr lang="zh-CN" sz="2400" kern="100" dirty="0">
                          <a:effectLst/>
                        </a:rPr>
                        <a:t>说明</a:t>
                      </a:r>
                      <a:endParaRPr lang="zh-CN" sz="2400" kern="100" dirty="0">
                        <a:effectLst/>
                        <a:latin typeface="Calibri"/>
                        <a:ea typeface="宋体"/>
                        <a:cs typeface="Times New Roman"/>
                      </a:endParaRPr>
                    </a:p>
                  </a:txBody>
                  <a:tcPr marL="68580" marR="68580" marT="0" marB="0"/>
                </a:tc>
                <a:tc>
                  <a:txBody>
                    <a:bodyPr/>
                    <a:lstStyle/>
                    <a:p>
                      <a:pPr algn="just">
                        <a:spcAft>
                          <a:spcPts val="0"/>
                        </a:spcAft>
                      </a:pPr>
                      <a:r>
                        <a:rPr lang="zh-CN" sz="2400" kern="100" dirty="0">
                          <a:effectLst/>
                        </a:rPr>
                        <a:t>备注</a:t>
                      </a:r>
                      <a:endParaRPr lang="zh-CN" sz="2400" kern="100" dirty="0">
                        <a:effectLst/>
                        <a:latin typeface="Calibri"/>
                        <a:ea typeface="宋体"/>
                        <a:cs typeface="Times New Roman"/>
                      </a:endParaRPr>
                    </a:p>
                  </a:txBody>
                  <a:tcPr marL="68580" marR="68580" marT="0" marB="0"/>
                </a:tc>
              </a:tr>
              <a:tr h="452940">
                <a:tc>
                  <a:txBody>
                    <a:bodyPr/>
                    <a:lstStyle/>
                    <a:p>
                      <a:pPr algn="just">
                        <a:spcAft>
                          <a:spcPts val="0"/>
                        </a:spcAft>
                      </a:pPr>
                      <a:r>
                        <a:rPr lang="en-US" sz="2400" kern="100">
                          <a:effectLst/>
                        </a:rPr>
                        <a:t>sno</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char</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10</a:t>
                      </a:r>
                      <a:endParaRPr lang="zh-CN" sz="2400" kern="100">
                        <a:effectLst/>
                        <a:latin typeface="Calibri"/>
                        <a:ea typeface="宋体"/>
                        <a:cs typeface="Times New Roman"/>
                      </a:endParaRPr>
                    </a:p>
                  </a:txBody>
                  <a:tcPr marL="68580" marR="68580" marT="0" marB="0"/>
                </a:tc>
                <a:tc rowSpan="2">
                  <a:txBody>
                    <a:bodyPr/>
                    <a:lstStyle/>
                    <a:p>
                      <a:pPr algn="l">
                        <a:spcAft>
                          <a:spcPts val="0"/>
                        </a:spcAft>
                      </a:pPr>
                      <a:r>
                        <a:rPr lang="zh-CN" sz="2400" kern="100">
                          <a:effectLst/>
                        </a:rPr>
                        <a:t>（学号、课程号）为主键</a:t>
                      </a:r>
                      <a:r>
                        <a:rPr lang="en-US" sz="2400" kern="100">
                          <a:effectLst/>
                        </a:rPr>
                        <a:t>,</a:t>
                      </a:r>
                      <a:r>
                        <a:rPr lang="zh-CN" sz="2400" kern="100">
                          <a:effectLst/>
                        </a:rPr>
                        <a:t>学号为外键参照</a:t>
                      </a:r>
                      <a:r>
                        <a:rPr lang="en-US" sz="2400" kern="100">
                          <a:effectLst/>
                        </a:rPr>
                        <a:t>S</a:t>
                      </a:r>
                      <a:r>
                        <a:rPr lang="zh-CN" sz="2400" kern="100">
                          <a:effectLst/>
                        </a:rPr>
                        <a:t>表，课程号为外键参照</a:t>
                      </a:r>
                      <a:r>
                        <a:rPr lang="en-US" sz="2400" kern="100">
                          <a:effectLst/>
                        </a:rPr>
                        <a:t>SC</a:t>
                      </a:r>
                      <a:r>
                        <a:rPr lang="zh-CN" sz="2400" kern="100">
                          <a:effectLst/>
                        </a:rPr>
                        <a:t>表</a:t>
                      </a:r>
                      <a:endParaRPr lang="zh-CN" sz="2400" kern="100">
                        <a:effectLst/>
                        <a:latin typeface="Calibri"/>
                        <a:ea typeface="宋体"/>
                        <a:cs typeface="Times New Roman"/>
                      </a:endParaRPr>
                    </a:p>
                  </a:txBody>
                  <a:tcPr marL="68580" marR="68580" marT="0" marB="0" anchor="ctr"/>
                </a:tc>
                <a:tc>
                  <a:txBody>
                    <a:bodyPr/>
                    <a:lstStyle/>
                    <a:p>
                      <a:pPr algn="l">
                        <a:spcAft>
                          <a:spcPts val="0"/>
                        </a:spcAft>
                      </a:pPr>
                      <a:r>
                        <a:rPr lang="zh-CN" sz="2400" kern="100">
                          <a:effectLst/>
                        </a:rPr>
                        <a:t>学号</a:t>
                      </a:r>
                      <a:endParaRPr lang="zh-CN" sz="2400" kern="100">
                        <a:effectLst/>
                        <a:latin typeface="Calibri"/>
                        <a:ea typeface="宋体"/>
                        <a:cs typeface="Times New Roman"/>
                      </a:endParaRPr>
                    </a:p>
                  </a:txBody>
                  <a:tcPr marL="68580" marR="68580" marT="0" marB="0"/>
                </a:tc>
              </a:tr>
              <a:tr h="431642">
                <a:tc>
                  <a:txBody>
                    <a:bodyPr/>
                    <a:lstStyle/>
                    <a:p>
                      <a:pPr algn="just">
                        <a:spcAft>
                          <a:spcPts val="0"/>
                        </a:spcAft>
                      </a:pPr>
                      <a:r>
                        <a:rPr lang="en-US" sz="2400" kern="100">
                          <a:effectLst/>
                        </a:rPr>
                        <a:t>cno</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char</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20</a:t>
                      </a:r>
                      <a:endParaRPr lang="zh-CN" sz="2400" kern="100">
                        <a:effectLst/>
                        <a:latin typeface="Calibri"/>
                        <a:ea typeface="宋体"/>
                        <a:cs typeface="Times New Roman"/>
                      </a:endParaRPr>
                    </a:p>
                  </a:txBody>
                  <a:tcPr marL="68580" marR="68580" marT="0" marB="0"/>
                </a:tc>
                <a:tc vMerge="1">
                  <a:txBody>
                    <a:bodyPr/>
                    <a:lstStyle/>
                    <a:p>
                      <a:endParaRPr lang="zh-CN" altLang="en-US"/>
                    </a:p>
                  </a:txBody>
                  <a:tcPr/>
                </a:tc>
                <a:tc>
                  <a:txBody>
                    <a:bodyPr/>
                    <a:lstStyle/>
                    <a:p>
                      <a:pPr algn="just">
                        <a:spcAft>
                          <a:spcPts val="0"/>
                        </a:spcAft>
                      </a:pPr>
                      <a:r>
                        <a:rPr lang="zh-CN" sz="2400" kern="100">
                          <a:effectLst/>
                        </a:rPr>
                        <a:t>课程号</a:t>
                      </a:r>
                      <a:endParaRPr lang="zh-CN" sz="2400" kern="100">
                        <a:effectLst/>
                        <a:latin typeface="Calibri"/>
                        <a:ea typeface="宋体"/>
                        <a:cs typeface="Times New Roman"/>
                      </a:endParaRPr>
                    </a:p>
                  </a:txBody>
                  <a:tcPr marL="68580" marR="68580" marT="0" marB="0"/>
                </a:tc>
              </a:tr>
              <a:tr h="817848">
                <a:tc>
                  <a:txBody>
                    <a:bodyPr/>
                    <a:lstStyle/>
                    <a:p>
                      <a:pPr algn="just">
                        <a:spcAft>
                          <a:spcPts val="0"/>
                        </a:spcAft>
                      </a:pPr>
                      <a:r>
                        <a:rPr lang="en-US" sz="2400" kern="100">
                          <a:effectLst/>
                        </a:rPr>
                        <a:t>score</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numeric</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(3,0)</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en-US" sz="2400" kern="100">
                          <a:effectLst/>
                        </a:rPr>
                        <a:t>0-100</a:t>
                      </a:r>
                      <a:r>
                        <a:rPr lang="zh-CN" sz="2400" kern="100">
                          <a:effectLst/>
                        </a:rPr>
                        <a:t>分</a:t>
                      </a:r>
                      <a:endParaRPr lang="zh-CN" sz="2400" kern="100">
                        <a:effectLst/>
                        <a:latin typeface="Calibri"/>
                        <a:ea typeface="宋体"/>
                        <a:cs typeface="Times New Roman"/>
                      </a:endParaRPr>
                    </a:p>
                  </a:txBody>
                  <a:tcPr marL="68580" marR="68580" marT="0" marB="0"/>
                </a:tc>
                <a:tc>
                  <a:txBody>
                    <a:bodyPr/>
                    <a:lstStyle/>
                    <a:p>
                      <a:pPr algn="just">
                        <a:spcAft>
                          <a:spcPts val="0"/>
                        </a:spcAft>
                      </a:pPr>
                      <a:r>
                        <a:rPr lang="zh-CN" sz="2400" kern="100" dirty="0">
                          <a:effectLst/>
                        </a:rPr>
                        <a:t>成绩</a:t>
                      </a:r>
                      <a:endParaRPr lang="zh-CN" sz="24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520985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表的创建与</a:t>
            </a:r>
            <a:r>
              <a:rPr lang="zh-CN" altLang="zh-CN" dirty="0" smtClean="0"/>
              <a:t>维护</a:t>
            </a:r>
            <a:endParaRPr lang="zh-CN" altLang="en-US" dirty="0"/>
          </a:p>
        </p:txBody>
      </p:sp>
      <p:sp>
        <p:nvSpPr>
          <p:cNvPr id="3" name="内容占位符 2"/>
          <p:cNvSpPr>
            <a:spLocks noGrp="1"/>
          </p:cNvSpPr>
          <p:nvPr>
            <p:ph idx="1"/>
          </p:nvPr>
        </p:nvSpPr>
        <p:spPr>
          <a:xfrm>
            <a:off x="539552" y="980728"/>
            <a:ext cx="8229600" cy="4933950"/>
          </a:xfrm>
        </p:spPr>
        <p:txBody>
          <a:bodyPr/>
          <a:lstStyle/>
          <a:p>
            <a:r>
              <a:rPr lang="en-US" altLang="zh-CN" dirty="0"/>
              <a:t>5.3.2</a:t>
            </a:r>
            <a:r>
              <a:rPr lang="zh-CN" altLang="zh-CN" dirty="0"/>
              <a:t>使用界面方式操作表</a:t>
            </a:r>
          </a:p>
          <a:p>
            <a:pPr>
              <a:buFont typeface="Wingdings" pitchFamily="2" charset="2"/>
              <a:buChar char="n"/>
            </a:pPr>
            <a:r>
              <a:rPr lang="en-US" altLang="zh-CN" sz="2400" dirty="0"/>
              <a:t>1.</a:t>
            </a:r>
            <a:r>
              <a:rPr lang="zh-CN" altLang="zh-CN" sz="2400" dirty="0"/>
              <a:t>使用</a:t>
            </a:r>
            <a:r>
              <a:rPr lang="en-US" altLang="zh-CN" sz="2400" dirty="0"/>
              <a:t>SQL Server Management Studio</a:t>
            </a:r>
            <a:r>
              <a:rPr lang="zh-CN" altLang="zh-CN" sz="2400" dirty="0"/>
              <a:t>创建</a:t>
            </a:r>
            <a:r>
              <a:rPr lang="zh-CN" altLang="zh-CN" sz="2400" dirty="0" smtClean="0"/>
              <a:t>表</a:t>
            </a:r>
            <a:endParaRPr lang="en-US" altLang="zh-CN" sz="2400" dirty="0" smtClean="0"/>
          </a:p>
          <a:p>
            <a:pPr>
              <a:buFont typeface="Wingdings" pitchFamily="2" charset="2"/>
              <a:buChar char="n"/>
            </a:pPr>
            <a:endParaRPr lang="en-US" altLang="zh-CN" sz="2400" b="0" dirty="0"/>
          </a:p>
          <a:p>
            <a:pPr>
              <a:buFont typeface="Wingdings" pitchFamily="2" charset="2"/>
              <a:buChar char="n"/>
            </a:pPr>
            <a:r>
              <a:rPr lang="en-US" altLang="zh-CN" sz="2400" dirty="0"/>
              <a:t>2. </a:t>
            </a:r>
            <a:r>
              <a:rPr lang="zh-CN" altLang="zh-CN" sz="2400" dirty="0"/>
              <a:t>在</a:t>
            </a:r>
            <a:r>
              <a:rPr lang="en-US" altLang="zh-CN" sz="2400" dirty="0"/>
              <a:t>SQL Server Management Studio</a:t>
            </a:r>
            <a:r>
              <a:rPr lang="zh-CN" altLang="zh-CN" sz="2400" dirty="0"/>
              <a:t>中修改</a:t>
            </a:r>
            <a:r>
              <a:rPr lang="zh-CN" altLang="zh-CN" sz="2400" dirty="0" smtClean="0"/>
              <a:t>表</a:t>
            </a:r>
            <a:endParaRPr lang="en-US" altLang="zh-CN" sz="2400" dirty="0" smtClean="0"/>
          </a:p>
          <a:p>
            <a:pPr>
              <a:buFont typeface="Wingdings" pitchFamily="2" charset="2"/>
              <a:buChar char="n"/>
            </a:pPr>
            <a:endParaRPr lang="zh-CN" altLang="zh-CN" sz="2400" dirty="0"/>
          </a:p>
          <a:p>
            <a:pPr>
              <a:buFont typeface="Wingdings" pitchFamily="2" charset="2"/>
              <a:buChar char="n"/>
            </a:pPr>
            <a:r>
              <a:rPr lang="en-US" altLang="zh-CN" sz="2400" dirty="0"/>
              <a:t>3. </a:t>
            </a:r>
            <a:r>
              <a:rPr lang="zh-CN" altLang="zh-CN" sz="2400" dirty="0"/>
              <a:t>在</a:t>
            </a:r>
            <a:r>
              <a:rPr lang="en-US" altLang="zh-CN" sz="2400" dirty="0"/>
              <a:t>SQL Server Management Studio</a:t>
            </a:r>
            <a:r>
              <a:rPr lang="zh-CN" altLang="zh-CN" sz="2400" dirty="0"/>
              <a:t>中重命名</a:t>
            </a:r>
            <a:r>
              <a:rPr lang="zh-CN" altLang="zh-CN" sz="2400" dirty="0" smtClean="0"/>
              <a:t>表</a:t>
            </a:r>
            <a:endParaRPr lang="en-US" altLang="zh-CN" sz="2400" dirty="0" smtClean="0"/>
          </a:p>
          <a:p>
            <a:pPr>
              <a:buFont typeface="Wingdings" pitchFamily="2" charset="2"/>
              <a:buChar char="n"/>
            </a:pPr>
            <a:endParaRPr lang="en-US" altLang="zh-CN" sz="2400" dirty="0"/>
          </a:p>
          <a:p>
            <a:pPr>
              <a:buFont typeface="Wingdings" pitchFamily="2" charset="2"/>
              <a:buChar char="n"/>
            </a:pPr>
            <a:r>
              <a:rPr lang="en-US" altLang="zh-CN" sz="2400" dirty="0"/>
              <a:t>4. </a:t>
            </a:r>
            <a:r>
              <a:rPr lang="zh-CN" altLang="zh-CN" sz="2400" dirty="0"/>
              <a:t>在</a:t>
            </a:r>
            <a:r>
              <a:rPr lang="en-US" altLang="zh-CN" sz="2400" dirty="0"/>
              <a:t>SQL Server Management Studio</a:t>
            </a:r>
            <a:r>
              <a:rPr lang="zh-CN" altLang="zh-CN" sz="2400" dirty="0"/>
              <a:t>中删除表</a:t>
            </a:r>
          </a:p>
          <a:p>
            <a:pPr>
              <a:buFont typeface="Wingdings" pitchFamily="2" charset="2"/>
              <a:buChar char="n"/>
            </a:pPr>
            <a:endParaRPr lang="zh-CN" altLang="zh-CN" sz="2400" dirty="0"/>
          </a:p>
          <a:p>
            <a:pPr>
              <a:buFont typeface="Wingdings" pitchFamily="2" charset="2"/>
              <a:buChar char="n"/>
            </a:pPr>
            <a:endParaRPr lang="en-US" altLang="zh-CN" sz="2400" b="0" dirty="0" smtClean="0"/>
          </a:p>
          <a:p>
            <a:pPr>
              <a:buFont typeface="Wingdings" pitchFamily="2" charset="2"/>
              <a:buChar char="n"/>
            </a:pPr>
            <a:endParaRPr lang="zh-CN" altLang="zh-CN" sz="2400" b="0" dirty="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3603063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表的创建与</a:t>
            </a:r>
            <a:r>
              <a:rPr lang="zh-CN" altLang="zh-CN" dirty="0" smtClean="0"/>
              <a:t>维护</a:t>
            </a:r>
            <a:endParaRPr lang="zh-CN" altLang="en-US" dirty="0"/>
          </a:p>
        </p:txBody>
      </p:sp>
      <p:sp>
        <p:nvSpPr>
          <p:cNvPr id="3" name="内容占位符 2"/>
          <p:cNvSpPr>
            <a:spLocks noGrp="1"/>
          </p:cNvSpPr>
          <p:nvPr>
            <p:ph idx="1"/>
          </p:nvPr>
        </p:nvSpPr>
        <p:spPr>
          <a:xfrm>
            <a:off x="539552" y="980728"/>
            <a:ext cx="8229600" cy="4933950"/>
          </a:xfrm>
        </p:spPr>
        <p:txBody>
          <a:bodyPr/>
          <a:lstStyle/>
          <a:p>
            <a:r>
              <a:rPr lang="en-US" altLang="zh-CN" dirty="0"/>
              <a:t>5.3.3</a:t>
            </a:r>
            <a:r>
              <a:rPr lang="zh-CN" altLang="zh-CN" dirty="0"/>
              <a:t>使用</a:t>
            </a:r>
            <a:r>
              <a:rPr lang="en-US" altLang="zh-CN" dirty="0"/>
              <a:t>Transact-SQL</a:t>
            </a:r>
            <a:r>
              <a:rPr lang="zh-CN" altLang="zh-CN" dirty="0"/>
              <a:t>语句创建表</a:t>
            </a:r>
          </a:p>
          <a:p>
            <a:pPr>
              <a:buFont typeface="Wingdings" pitchFamily="2" charset="2"/>
              <a:buChar char="n"/>
            </a:pPr>
            <a:r>
              <a:rPr lang="zh-CN" altLang="zh-CN" sz="2400" dirty="0"/>
              <a:t>语法格式如下：</a:t>
            </a:r>
            <a:endParaRPr lang="en-US" altLang="zh-CN" sz="2400" b="0" dirty="0"/>
          </a:p>
          <a:p>
            <a:pPr>
              <a:buFont typeface="Wingdings" pitchFamily="2" charset="2"/>
              <a:buChar char="n"/>
            </a:pPr>
            <a:endParaRPr lang="en-US" altLang="zh-CN" sz="2400" dirty="0" smtClean="0"/>
          </a:p>
          <a:p>
            <a:pPr>
              <a:buFont typeface="Wingdings" pitchFamily="2" charset="2"/>
              <a:buChar char="n"/>
            </a:pPr>
            <a:endParaRPr lang="zh-CN" altLang="zh-CN" sz="2400" dirty="0"/>
          </a:p>
          <a:p>
            <a:pPr>
              <a:buFont typeface="Wingdings" pitchFamily="2" charset="2"/>
              <a:buChar char="n"/>
            </a:pPr>
            <a:endParaRPr lang="en-US" altLang="zh-CN" sz="2400" b="0" dirty="0" smtClean="0"/>
          </a:p>
          <a:p>
            <a:pPr>
              <a:buFont typeface="Wingdings" pitchFamily="2" charset="2"/>
              <a:buChar char="n"/>
            </a:pPr>
            <a:endParaRPr lang="zh-CN" altLang="zh-CN" sz="2400" b="0" dirty="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
        <p:nvSpPr>
          <p:cNvPr id="5" name="Rectangle 12"/>
          <p:cNvSpPr>
            <a:spLocks noChangeArrowheads="1"/>
          </p:cNvSpPr>
          <p:nvPr/>
        </p:nvSpPr>
        <p:spPr bwMode="auto">
          <a:xfrm>
            <a:off x="827584" y="2342200"/>
            <a:ext cx="8136904" cy="2677656"/>
          </a:xfrm>
          <a:prstGeom prst="rect">
            <a:avLst/>
          </a:prstGeom>
          <a:solidFill>
            <a:srgbClr val="F5F5F5"/>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CREATE TABLE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database_name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schema_name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schema_name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table_name</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column_definition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computed_column_definition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列、计算列的定义*</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table_constraint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&gt;][,...n]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表约束的定义*</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[ON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partition_scheme_name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partition_column_name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filegroup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|"default"}]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指定分区方案和存储表的文件组*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[{TEXTIMAGE_ON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filegroup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|"default"}]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指定存储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text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ntext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image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等类型数据的文件组*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[FILESTREAM_ON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partition_scheme_name|filegroup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|"default"}]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指定存储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FILESTEAM</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数据的文件组*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[WITH (&lt;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table_option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[,...n])]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指定表选项*</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596772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Rectangle 12"/>
          <p:cNvSpPr>
            <a:spLocks noChangeArrowheads="1"/>
          </p:cNvSpPr>
          <p:nvPr/>
        </p:nvSpPr>
        <p:spPr bwMode="auto">
          <a:xfrm>
            <a:off x="899592" y="1621824"/>
            <a:ext cx="8244408" cy="5236176"/>
          </a:xfrm>
          <a:prstGeom prst="rect">
            <a:avLst/>
          </a:prstGeom>
          <a:solidFill>
            <a:srgbClr val="F5F5F5"/>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column_definition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字段的定义格式*</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data_type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指定字段名、数据类型*</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[FILESTREAM]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FILESTEAM</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属性*</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[COLLATE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collation_name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指定排序规则*</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[NULL|NOT NULL]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指定是否允许为空*</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CONSTRAINT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constraint_name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设置约束*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DEFAULT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constant_expression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指定默认值*</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[IDENTITY [ ( seed ,increment ) ] [ NOT FOR REPLICATION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设置为标识列*</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ROWGUIDCOL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指定为全局标识符列*</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column_constraint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 ...n ]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定义列的约束*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SPARSE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column_constraint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字段约束的定义*</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CONSTRAINT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constraint_name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指定约束名*</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PRIMARY KEY | UNIQUE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主键、唯一值约束*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CLUSTERED | NONCLUSTERED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聚集索引、非聚集索引*</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WITH FILLFACTOR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fillfactor</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WITH ( &lt;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index_option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&gt; [ , ...n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partition_scheme_name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partition_column_name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filegroup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"default" } ]</a:t>
            </a:r>
          </a:p>
        </p:txBody>
      </p:sp>
    </p:spTree>
    <p:extLst>
      <p:ext uri="{BB962C8B-B14F-4D97-AF65-F5344CB8AC3E}">
        <p14:creationId xmlns:p14="http://schemas.microsoft.com/office/powerpoint/2010/main" val="3564898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Rectangle 12"/>
          <p:cNvSpPr>
            <a:spLocks noChangeArrowheads="1"/>
          </p:cNvSpPr>
          <p:nvPr/>
        </p:nvSpPr>
        <p:spPr bwMode="auto">
          <a:xfrm>
            <a:off x="899592" y="1406380"/>
            <a:ext cx="8244408" cy="5478423"/>
          </a:xfrm>
          <a:prstGeom prst="rect">
            <a:avLst/>
          </a:prstGeom>
          <a:solidFill>
            <a:srgbClr val="F5F5F5"/>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FOREIGN KEY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指定外键约束*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REFERENCES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schema_name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referenced_table_name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ref_column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DELETE { NO ACTION | CASCADE | SET NULL | SET DEFAULT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UPDATE { NO ACTION | CASCADE | SET NULL | SET DEFAULT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NOT FOR REPLICATION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CHECK [ NOT FOR REPLICATION ]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logical_expression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指定检查约束*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computed_column_definition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计算字段的定义格式*</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column_name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AS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computed_column_expression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指定计算字段名、计算表达式*</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PERSISTED [ NOT NULL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CONSTRAINT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constraint_name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指定计算字段的约束*</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PRIMARY KEY | UNIQUE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CLUSTERED | NONCLUSTERED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WITH FILLFACTOR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fillfactor</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WITH ( &lt;</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index_option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&gt; [ , ...n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FOREIGN KEY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REFERENCES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referenced_table_name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ref_column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DELETE { NO ACTION | CASCADE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UPDATE { NO ACTION }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NOT FOR REPLICATION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CHECK [ NOT FOR REPLICATION ]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logical_expression</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ON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partition_scheme_name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partition_column_name</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Courier New" pitchFamily="49" charset="0"/>
              </a:rPr>
              <a:t>filegroup</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 "default" } ]</a:t>
            </a:r>
          </a:p>
          <a:p>
            <a:pPr lvl="0" indent="228600" algn="l" eaLnBrk="0" hangingPunct="0">
              <a:tabLst>
                <a:tab pos="581025" algn="l"/>
                <a:tab pos="1163638" algn="l"/>
                <a:tab pos="1744663" algn="l"/>
                <a:tab pos="2327275" algn="l"/>
                <a:tab pos="2708275" algn="ctr"/>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Courier New" pitchFamily="49" charset="0"/>
              </a:rPr>
              <a:t>] </a:t>
            </a:r>
          </a:p>
        </p:txBody>
      </p:sp>
    </p:spTree>
    <p:extLst>
      <p:ext uri="{BB962C8B-B14F-4D97-AF65-F5344CB8AC3E}">
        <p14:creationId xmlns:p14="http://schemas.microsoft.com/office/powerpoint/2010/main" val="1597429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Text Box 6"/>
          <p:cNvSpPr txBox="1">
            <a:spLocks noChangeArrowheads="1"/>
          </p:cNvSpPr>
          <p:nvPr/>
        </p:nvSpPr>
        <p:spPr bwMode="auto">
          <a:xfrm>
            <a:off x="762000" y="1772816"/>
            <a:ext cx="7698432" cy="3739485"/>
          </a:xfrm>
          <a:prstGeom prst="rect">
            <a:avLst/>
          </a:prstGeom>
          <a:noFill/>
          <a:ln w="9525" algn="ctr">
            <a:noFill/>
            <a:miter lim="800000"/>
            <a:headEnd/>
            <a:tailEnd/>
          </a:ln>
          <a:effectLst/>
        </p:spPr>
        <p:txBody>
          <a:bodyPr wrap="square">
            <a:spAutoFit/>
          </a:bodyPr>
          <a:lstStyle/>
          <a:p>
            <a:pPr marL="342900" indent="-342900" algn="l" eaLnBrk="0" hangingPunct="0">
              <a:lnSpc>
                <a:spcPct val="125000"/>
              </a:lnSpc>
              <a:spcBef>
                <a:spcPct val="50000"/>
              </a:spcBef>
            </a:pPr>
            <a:r>
              <a:rPr lang="zh-CN" altLang="en-US" dirty="0" smtClean="0">
                <a:latin typeface="黑体" pitchFamily="49" charset="-122"/>
                <a:ea typeface="黑体" pitchFamily="49" charset="-122"/>
              </a:rPr>
              <a:t>以上语句中的主要参数说明如下：</a:t>
            </a:r>
            <a:endParaRPr lang="en-US" altLang="zh-CN" dirty="0" smtClean="0">
              <a:latin typeface="黑体" pitchFamily="49" charset="-122"/>
              <a:ea typeface="黑体" pitchFamily="49" charset="-122"/>
            </a:endParaRPr>
          </a:p>
          <a:p>
            <a:pPr marL="342900" indent="-342900" algn="l" eaLnBrk="0" hangingPunct="0">
              <a:lnSpc>
                <a:spcPct val="125000"/>
              </a:lnSpc>
              <a:spcBef>
                <a:spcPct val="50000"/>
              </a:spcBef>
              <a:buFont typeface="Arial" pitchFamily="34" charset="0"/>
              <a:buChar char="•"/>
            </a:pPr>
            <a:r>
              <a:rPr lang="en-US" altLang="zh-CN" sz="1600" dirty="0" err="1" smtClean="0">
                <a:latin typeface="黑体" pitchFamily="49" charset="-122"/>
                <a:ea typeface="黑体" pitchFamily="49" charset="-122"/>
              </a:rPr>
              <a:t>database_name</a:t>
            </a:r>
            <a:r>
              <a:rPr lang="zh-CN" altLang="en-US" sz="1600" dirty="0" smtClean="0">
                <a:latin typeface="黑体" pitchFamily="49" charset="-122"/>
                <a:ea typeface="黑体" pitchFamily="49" charset="-122"/>
              </a:rPr>
              <a:t>：数据库名，数据库名若省略，则默认将表建在当前数据库中。</a:t>
            </a:r>
          </a:p>
          <a:p>
            <a:pPr marL="342900" indent="-342900" algn="l" eaLnBrk="0" hangingPunct="0">
              <a:lnSpc>
                <a:spcPct val="125000"/>
              </a:lnSpc>
              <a:spcBef>
                <a:spcPct val="50000"/>
              </a:spcBef>
              <a:buFont typeface="Arial" pitchFamily="34" charset="0"/>
              <a:buChar char="•"/>
            </a:pPr>
            <a:r>
              <a:rPr lang="en-US" altLang="zh-CN" sz="1600" dirty="0" err="1" smtClean="0">
                <a:latin typeface="黑体" pitchFamily="49" charset="-122"/>
                <a:ea typeface="黑体" pitchFamily="49" charset="-122"/>
              </a:rPr>
              <a:t>schema_name</a:t>
            </a:r>
            <a:r>
              <a:rPr lang="zh-CN" altLang="en-US" sz="1600" dirty="0" smtClean="0">
                <a:latin typeface="黑体" pitchFamily="49" charset="-122"/>
                <a:ea typeface="黑体" pitchFamily="49" charset="-122"/>
              </a:rPr>
              <a:t>：架构名称、架构名称若省略则默认为“</a:t>
            </a:r>
            <a:r>
              <a:rPr lang="en-US" altLang="zh-CN" sz="1600" dirty="0" err="1" smtClean="0">
                <a:latin typeface="黑体" pitchFamily="49" charset="-122"/>
                <a:ea typeface="黑体" pitchFamily="49" charset="-122"/>
              </a:rPr>
              <a:t>dbo</a:t>
            </a:r>
            <a:r>
              <a:rPr lang="en-US" altLang="zh-CN" sz="1600" dirty="0" smtClean="0">
                <a:latin typeface="黑体" pitchFamily="49" charset="-122"/>
                <a:ea typeface="黑体" pitchFamily="49" charset="-122"/>
              </a:rPr>
              <a:t>”</a:t>
            </a:r>
            <a:r>
              <a:rPr lang="zh-CN" altLang="en-US" sz="1600" dirty="0" smtClean="0">
                <a:latin typeface="黑体" pitchFamily="49" charset="-122"/>
                <a:ea typeface="黑体" pitchFamily="49" charset="-122"/>
              </a:rPr>
              <a:t>。</a:t>
            </a:r>
          </a:p>
          <a:p>
            <a:pPr marL="342900" indent="-342900" algn="l" eaLnBrk="0" hangingPunct="0">
              <a:lnSpc>
                <a:spcPct val="125000"/>
              </a:lnSpc>
              <a:spcBef>
                <a:spcPct val="50000"/>
              </a:spcBef>
              <a:buFont typeface="Arial" pitchFamily="34" charset="0"/>
              <a:buChar char="•"/>
            </a:pPr>
            <a:r>
              <a:rPr lang="en-US" altLang="zh-CN" sz="1600" dirty="0" err="1" smtClean="0">
                <a:latin typeface="黑体" pitchFamily="49" charset="-122"/>
                <a:ea typeface="黑体" pitchFamily="49" charset="-122"/>
              </a:rPr>
              <a:t>table_name</a:t>
            </a:r>
            <a:r>
              <a:rPr lang="zh-CN" altLang="en-US" sz="1600" dirty="0" smtClean="0">
                <a:latin typeface="黑体" pitchFamily="49" charset="-122"/>
                <a:ea typeface="黑体" pitchFamily="49" charset="-122"/>
              </a:rPr>
              <a:t>：表名，表名的定义必须符合</a:t>
            </a:r>
            <a:r>
              <a:rPr lang="en-US" altLang="zh-CN" sz="1600" dirty="0" smtClean="0">
                <a:latin typeface="黑体" pitchFamily="49" charset="-122"/>
                <a:ea typeface="黑体" pitchFamily="49" charset="-122"/>
              </a:rPr>
              <a:t>SQL Server 2008</a:t>
            </a:r>
            <a:r>
              <a:rPr lang="zh-CN" altLang="en-US" sz="1600" dirty="0" smtClean="0">
                <a:latin typeface="黑体" pitchFamily="49" charset="-122"/>
                <a:ea typeface="黑体" pitchFamily="49" charset="-122"/>
              </a:rPr>
              <a:t>的命名规则。</a:t>
            </a:r>
          </a:p>
          <a:p>
            <a:pPr marL="342900" indent="-342900" algn="l" eaLnBrk="0" hangingPunct="0">
              <a:lnSpc>
                <a:spcPct val="125000"/>
              </a:lnSpc>
              <a:spcBef>
                <a:spcPct val="50000"/>
              </a:spcBef>
              <a:buFont typeface="Arial" pitchFamily="34" charset="0"/>
              <a:buChar char="•"/>
            </a:pPr>
            <a:r>
              <a:rPr lang="en-US" altLang="zh-CN" sz="1600" dirty="0" err="1" smtClean="0">
                <a:latin typeface="黑体" pitchFamily="49" charset="-122"/>
                <a:ea typeface="黑体" pitchFamily="49" charset="-122"/>
              </a:rPr>
              <a:t>computed_column_expression</a:t>
            </a:r>
            <a:r>
              <a:rPr lang="zh-CN" altLang="en-US" sz="1600" dirty="0" smtClean="0">
                <a:latin typeface="黑体" pitchFamily="49" charset="-122"/>
                <a:ea typeface="黑体" pitchFamily="49" charset="-122"/>
              </a:rPr>
              <a:t>：定义计算列的值的表达式。计算列并不是物理存储在表中的虚拟列。该列由同一表中的其它列通过表达式计算得到。表达式可以是非计算列的列名、常量、函数、变量，也可以是用一个或多个运算符连接的上述元素的任意组合。表达式不能是子查询，也不能包含别名数据类型。计算列可用于选择列表、</a:t>
            </a:r>
            <a:r>
              <a:rPr lang="en-US" altLang="zh-CN" sz="1600" dirty="0" smtClean="0">
                <a:latin typeface="黑体" pitchFamily="49" charset="-122"/>
                <a:ea typeface="黑体" pitchFamily="49" charset="-122"/>
              </a:rPr>
              <a:t>WHERE </a:t>
            </a:r>
            <a:r>
              <a:rPr lang="zh-CN" altLang="en-US" sz="1600" dirty="0" smtClean="0">
                <a:latin typeface="黑体" pitchFamily="49" charset="-122"/>
                <a:ea typeface="黑体" pitchFamily="49" charset="-122"/>
              </a:rPr>
              <a:t>子句、</a:t>
            </a:r>
            <a:r>
              <a:rPr lang="en-US" altLang="zh-CN" sz="1600" dirty="0" smtClean="0">
                <a:latin typeface="黑体" pitchFamily="49" charset="-122"/>
                <a:ea typeface="黑体" pitchFamily="49" charset="-122"/>
              </a:rPr>
              <a:t>ORDER BY </a:t>
            </a:r>
            <a:r>
              <a:rPr lang="zh-CN" altLang="en-US" sz="1600" dirty="0" smtClean="0">
                <a:latin typeface="黑体" pitchFamily="49" charset="-122"/>
                <a:ea typeface="黑体" pitchFamily="49" charset="-122"/>
              </a:rPr>
              <a:t>子句或任何可使用正则表达式的其它位置。如果需要将该列数据物理化，则需要使用</a:t>
            </a:r>
            <a:r>
              <a:rPr lang="en-US" altLang="zh-CN" sz="1600" dirty="0" smtClean="0">
                <a:latin typeface="黑体" pitchFamily="49" charset="-122"/>
                <a:ea typeface="黑体" pitchFamily="49" charset="-122"/>
              </a:rPr>
              <a:t>PERSISTED</a:t>
            </a:r>
            <a:r>
              <a:rPr lang="zh-CN" altLang="en-US" sz="1600" dirty="0" smtClean="0">
                <a:latin typeface="黑体" pitchFamily="49" charset="-122"/>
                <a:ea typeface="黑体" pitchFamily="49" charset="-122"/>
              </a:rPr>
              <a:t>关键字。</a:t>
            </a:r>
            <a:r>
              <a:rPr lang="zh-CN" altLang="en-US" dirty="0" smtClean="0">
                <a:latin typeface="黑体" pitchFamily="49" charset="-122"/>
                <a:ea typeface="黑体" pitchFamily="49" charset="-122"/>
              </a:rPr>
              <a:t>	</a:t>
            </a:r>
          </a:p>
        </p:txBody>
      </p:sp>
    </p:spTree>
    <p:extLst>
      <p:ext uri="{BB962C8B-B14F-4D97-AF65-F5344CB8AC3E}">
        <p14:creationId xmlns:p14="http://schemas.microsoft.com/office/powerpoint/2010/main" val="1817949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r>
              <a:rPr lang="en-US" altLang="zh-CN" dirty="0"/>
              <a:t>5.1  SQL Server</a:t>
            </a:r>
            <a:r>
              <a:rPr lang="zh-CN" altLang="zh-CN" dirty="0"/>
              <a:t>表概述</a:t>
            </a:r>
          </a:p>
        </p:txBody>
      </p:sp>
      <p:sp>
        <p:nvSpPr>
          <p:cNvPr id="3" name="内容占位符 2"/>
          <p:cNvSpPr>
            <a:spLocks noGrp="1"/>
          </p:cNvSpPr>
          <p:nvPr>
            <p:ph idx="1"/>
          </p:nvPr>
        </p:nvSpPr>
        <p:spPr>
          <a:xfrm>
            <a:off x="467544" y="908720"/>
            <a:ext cx="8229600" cy="5438006"/>
          </a:xfrm>
        </p:spPr>
        <p:txBody>
          <a:bodyPr/>
          <a:lstStyle/>
          <a:p>
            <a:r>
              <a:rPr lang="en-US" altLang="zh-CN" sz="2400" dirty="0"/>
              <a:t>5.1.1</a:t>
            </a:r>
            <a:r>
              <a:rPr lang="zh-CN" altLang="zh-CN" sz="2400" dirty="0"/>
              <a:t>基本概念</a:t>
            </a:r>
          </a:p>
          <a:p>
            <a:pPr eaLnBrk="0" hangingPunct="0"/>
            <a:r>
              <a:rPr lang="en-US" altLang="zh-CN" sz="2400" dirty="0"/>
              <a:t>1. </a:t>
            </a:r>
            <a:r>
              <a:rPr lang="zh-CN" altLang="zh-CN" sz="2400" dirty="0"/>
              <a:t>表结构</a:t>
            </a:r>
          </a:p>
          <a:p>
            <a:pPr>
              <a:buFont typeface="Wingdings" pitchFamily="2" charset="2"/>
              <a:buChar char="n"/>
            </a:pPr>
            <a:r>
              <a:rPr lang="zh-CN" altLang="zh-CN" sz="2400" b="0" dirty="0"/>
              <a:t>每个表中包含有若干列（即字段），表中各字段的名称、数据类型、属性统称为表结构。</a:t>
            </a:r>
          </a:p>
          <a:p>
            <a:pPr eaLnBrk="0" hangingPunct="0"/>
            <a:r>
              <a:rPr lang="en-US" altLang="zh-CN" sz="2400" dirty="0"/>
              <a:t>2. </a:t>
            </a:r>
            <a:r>
              <a:rPr lang="zh-CN" altLang="zh-CN" sz="2400" dirty="0"/>
              <a:t>记录</a:t>
            </a:r>
          </a:p>
          <a:p>
            <a:pPr>
              <a:buFont typeface="Wingdings" pitchFamily="2" charset="2"/>
              <a:buChar char="n"/>
            </a:pPr>
            <a:r>
              <a:rPr lang="zh-CN" altLang="zh-CN" sz="2400" b="0" dirty="0"/>
              <a:t>每个表中都存储有若干行数据，每一行称为一条记录，每条记录代表一个实体。表可以看作是记录的集合体</a:t>
            </a:r>
            <a:r>
              <a:rPr lang="zh-CN" altLang="zh-CN" sz="2400" b="0" dirty="0" smtClean="0"/>
              <a:t>。</a:t>
            </a:r>
            <a:endParaRPr lang="en-US" altLang="zh-CN" sz="2400" b="0" dirty="0" smtClean="0"/>
          </a:p>
          <a:p>
            <a:pPr eaLnBrk="0" hangingPunct="0"/>
            <a:r>
              <a:rPr lang="en-US" altLang="zh-CN" sz="2400" b="0" dirty="0" smtClean="0"/>
              <a:t>3.</a:t>
            </a:r>
            <a:r>
              <a:rPr lang="zh-CN" altLang="zh-CN" sz="2400" dirty="0"/>
              <a:t>字段</a:t>
            </a:r>
          </a:p>
          <a:p>
            <a:pPr>
              <a:buFont typeface="Wingdings" pitchFamily="2" charset="2"/>
              <a:buChar char="n"/>
            </a:pPr>
            <a:r>
              <a:rPr lang="zh-CN" altLang="zh-CN" sz="2400" b="0" dirty="0"/>
              <a:t>表中包含的每一列称为一个字段，每条记录中每个字段的值称为一个数据项。表中的字段名必须是唯一的，每个字段都应该有相应的数据类型、属性。</a:t>
            </a:r>
          </a:p>
          <a:p>
            <a:pPr>
              <a:buFont typeface="Wingdings" pitchFamily="2" charset="2"/>
              <a:buChar char="n"/>
            </a:pPr>
            <a:endParaRPr lang="zh-CN" altLang="zh-CN" sz="2400" b="0" dirty="0"/>
          </a:p>
          <a:p>
            <a:pPr>
              <a:buFont typeface="Wingdings" pitchFamily="2" charset="2"/>
              <a:buChar char="n"/>
            </a:pPr>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093222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Text Box 6"/>
          <p:cNvSpPr txBox="1">
            <a:spLocks noChangeArrowheads="1"/>
          </p:cNvSpPr>
          <p:nvPr/>
        </p:nvSpPr>
        <p:spPr bwMode="auto">
          <a:xfrm>
            <a:off x="683568" y="1124744"/>
            <a:ext cx="7986464" cy="5386090"/>
          </a:xfrm>
          <a:prstGeom prst="rect">
            <a:avLst/>
          </a:prstGeom>
          <a:noFill/>
          <a:ln w="9525" algn="ctr">
            <a:noFill/>
            <a:miter lim="800000"/>
            <a:headEnd/>
            <a:tailEnd/>
          </a:ln>
          <a:effectLst/>
        </p:spPr>
        <p:txBody>
          <a:bodyPr wrap="square">
            <a:spAutoFit/>
          </a:bodyPr>
          <a:lstStyle/>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TEXTIMAGE_ON {</a:t>
            </a:r>
            <a:r>
              <a:rPr lang="en-US" altLang="zh-CN" sz="1600" dirty="0" err="1" smtClean="0">
                <a:latin typeface="黑体" pitchFamily="49" charset="-122"/>
                <a:ea typeface="黑体" pitchFamily="49" charset="-122"/>
              </a:rPr>
              <a:t>filegroup</a:t>
            </a:r>
            <a:r>
              <a:rPr lang="en-US" altLang="zh-CN" sz="1600" dirty="0" smtClean="0">
                <a:latin typeface="黑体" pitchFamily="49" charset="-122"/>
                <a:ea typeface="黑体" pitchFamily="49" charset="-122"/>
              </a:rPr>
              <a:t>|"default"}</a:t>
            </a:r>
            <a:r>
              <a:rPr lang="zh-CN" altLang="en-US" sz="1600" dirty="0" smtClean="0">
                <a:latin typeface="黑体" pitchFamily="49" charset="-122"/>
                <a:ea typeface="黑体" pitchFamily="49" charset="-122"/>
              </a:rPr>
              <a:t>：指示 </a:t>
            </a:r>
            <a:r>
              <a:rPr lang="en-US" altLang="zh-CN" sz="1600" dirty="0" smtClean="0">
                <a:latin typeface="黑体" pitchFamily="49" charset="-122"/>
                <a:ea typeface="黑体" pitchFamily="49" charset="-122"/>
              </a:rPr>
              <a:t>text</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ntext</a:t>
            </a:r>
            <a:r>
              <a:rPr lang="zh-CN" altLang="en-US" sz="1600" dirty="0" smtClean="0">
                <a:latin typeface="黑体" pitchFamily="49" charset="-122"/>
                <a:ea typeface="黑体" pitchFamily="49" charset="-122"/>
              </a:rPr>
              <a:t>、</a:t>
            </a:r>
            <a:r>
              <a:rPr lang="en-US" altLang="zh-CN" sz="1600" dirty="0" smtClean="0">
                <a:latin typeface="黑体" pitchFamily="49" charset="-122"/>
                <a:ea typeface="黑体" pitchFamily="49" charset="-122"/>
              </a:rPr>
              <a:t>image</a:t>
            </a:r>
            <a:r>
              <a:rPr lang="zh-CN" altLang="en-US" sz="1600" dirty="0" smtClean="0">
                <a:latin typeface="黑体" pitchFamily="49" charset="-122"/>
                <a:ea typeface="黑体" pitchFamily="49" charset="-122"/>
              </a:rPr>
              <a:t>、</a:t>
            </a:r>
            <a:r>
              <a:rPr lang="en-US" altLang="zh-CN" sz="1600" dirty="0" smtClean="0">
                <a:latin typeface="黑体" pitchFamily="49" charset="-122"/>
                <a:ea typeface="黑体" pitchFamily="49" charset="-122"/>
              </a:rPr>
              <a:t>xml</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varchar</a:t>
            </a:r>
            <a:r>
              <a:rPr lang="en-US" altLang="zh-CN" sz="1600" dirty="0" smtClean="0">
                <a:latin typeface="黑体" pitchFamily="49" charset="-122"/>
                <a:ea typeface="黑体" pitchFamily="49" charset="-122"/>
              </a:rPr>
              <a:t>(max)</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nvarchar</a:t>
            </a:r>
            <a:r>
              <a:rPr lang="en-US" altLang="zh-CN" sz="1600" dirty="0" smtClean="0">
                <a:latin typeface="黑体" pitchFamily="49" charset="-122"/>
                <a:ea typeface="黑体" pitchFamily="49" charset="-122"/>
              </a:rPr>
              <a:t>(max)</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varbinary</a:t>
            </a:r>
            <a:r>
              <a:rPr lang="en-US" altLang="zh-CN" sz="1600" dirty="0" smtClean="0">
                <a:latin typeface="黑体" pitchFamily="49" charset="-122"/>
                <a:ea typeface="黑体" pitchFamily="49" charset="-122"/>
              </a:rPr>
              <a:t>(max) </a:t>
            </a:r>
            <a:r>
              <a:rPr lang="zh-CN" altLang="en-US" sz="1600" dirty="0" smtClean="0">
                <a:latin typeface="黑体" pitchFamily="49" charset="-122"/>
                <a:ea typeface="黑体" pitchFamily="49" charset="-122"/>
              </a:rPr>
              <a:t>和 </a:t>
            </a:r>
            <a:r>
              <a:rPr lang="en-US" altLang="zh-CN" sz="1600" dirty="0" smtClean="0">
                <a:latin typeface="黑体" pitchFamily="49" charset="-122"/>
                <a:ea typeface="黑体" pitchFamily="49" charset="-122"/>
              </a:rPr>
              <a:t>CLR </a:t>
            </a:r>
            <a:r>
              <a:rPr lang="zh-CN" altLang="en-US" sz="1600" dirty="0" smtClean="0">
                <a:latin typeface="黑体" pitchFamily="49" charset="-122"/>
                <a:ea typeface="黑体" pitchFamily="49" charset="-122"/>
              </a:rPr>
              <a:t>用户定义类型的列存储在指定文件组的关键字。如果表中没有较大值的列，则不允许使用 </a:t>
            </a:r>
            <a:r>
              <a:rPr lang="en-US" altLang="zh-CN" sz="1600" dirty="0" smtClean="0">
                <a:latin typeface="黑体" pitchFamily="49" charset="-122"/>
                <a:ea typeface="黑体" pitchFamily="49" charset="-122"/>
              </a:rPr>
              <a:t>TEXTIMAGE_ON</a:t>
            </a:r>
            <a:r>
              <a:rPr lang="zh-CN" altLang="en-US" sz="1600" dirty="0" smtClean="0">
                <a:latin typeface="黑体" pitchFamily="49" charset="-122"/>
                <a:ea typeface="黑体" pitchFamily="49" charset="-122"/>
              </a:rPr>
              <a:t>。如果指定了 </a:t>
            </a:r>
            <a:r>
              <a:rPr lang="en-US" altLang="zh-CN" sz="1600" dirty="0" smtClean="0">
                <a:latin typeface="黑体" pitchFamily="49" charset="-122"/>
                <a:ea typeface="黑体" pitchFamily="49" charset="-122"/>
              </a:rPr>
              <a:t>&lt;</a:t>
            </a:r>
            <a:r>
              <a:rPr lang="en-US" altLang="zh-CN" sz="1600" dirty="0" err="1" smtClean="0">
                <a:latin typeface="黑体" pitchFamily="49" charset="-122"/>
                <a:ea typeface="黑体" pitchFamily="49" charset="-122"/>
              </a:rPr>
              <a:t>partition_scheme</a:t>
            </a:r>
            <a:r>
              <a:rPr lang="en-US" altLang="zh-CN" sz="1600" dirty="0" smtClean="0">
                <a:latin typeface="黑体" pitchFamily="49" charset="-122"/>
                <a:ea typeface="黑体" pitchFamily="49" charset="-122"/>
              </a:rPr>
              <a:t>&gt;</a:t>
            </a:r>
            <a:r>
              <a:rPr lang="zh-CN" altLang="en-US" sz="1600" dirty="0" smtClean="0">
                <a:latin typeface="黑体" pitchFamily="49" charset="-122"/>
                <a:ea typeface="黑体" pitchFamily="49" charset="-122"/>
              </a:rPr>
              <a:t>，则不能指定 </a:t>
            </a:r>
            <a:r>
              <a:rPr lang="en-US" altLang="zh-CN" sz="1600" dirty="0" smtClean="0">
                <a:latin typeface="黑体" pitchFamily="49" charset="-122"/>
                <a:ea typeface="黑体" pitchFamily="49" charset="-122"/>
              </a:rPr>
              <a:t>TEXTIMAGE_ON</a:t>
            </a:r>
            <a:r>
              <a:rPr lang="zh-CN" altLang="en-US" sz="1600" dirty="0" smtClean="0">
                <a:latin typeface="黑体" pitchFamily="49" charset="-122"/>
                <a:ea typeface="黑体" pitchFamily="49" charset="-122"/>
              </a:rPr>
              <a:t>。如果指定了 </a:t>
            </a:r>
            <a:r>
              <a:rPr lang="en-US" altLang="zh-CN" sz="1600" dirty="0" smtClean="0">
                <a:latin typeface="黑体" pitchFamily="49" charset="-122"/>
                <a:ea typeface="黑体" pitchFamily="49" charset="-122"/>
              </a:rPr>
              <a:t>"default"</a:t>
            </a:r>
            <a:r>
              <a:rPr lang="zh-CN" altLang="en-US" sz="1600" dirty="0" smtClean="0">
                <a:latin typeface="黑体" pitchFamily="49" charset="-122"/>
                <a:ea typeface="黑体" pitchFamily="49" charset="-122"/>
              </a:rPr>
              <a:t>，或者根本未指定 </a:t>
            </a:r>
            <a:r>
              <a:rPr lang="en-US" altLang="zh-CN" sz="1600" dirty="0" smtClean="0">
                <a:latin typeface="黑体" pitchFamily="49" charset="-122"/>
                <a:ea typeface="黑体" pitchFamily="49" charset="-122"/>
              </a:rPr>
              <a:t>TEXTIMAGE_ON</a:t>
            </a:r>
            <a:r>
              <a:rPr lang="zh-CN" altLang="en-US" sz="1600" dirty="0" smtClean="0">
                <a:latin typeface="黑体" pitchFamily="49" charset="-122"/>
                <a:ea typeface="黑体" pitchFamily="49" charset="-122"/>
              </a:rPr>
              <a:t>，则较大值的列存储在默认文件组中。</a:t>
            </a:r>
            <a:r>
              <a:rPr lang="en-US" altLang="zh-CN" sz="1600" dirty="0" smtClean="0">
                <a:latin typeface="黑体" pitchFamily="49" charset="-122"/>
                <a:ea typeface="黑体" pitchFamily="49" charset="-122"/>
              </a:rPr>
              <a:t>CREATE TABLE </a:t>
            </a:r>
            <a:r>
              <a:rPr lang="zh-CN" altLang="en-US" sz="1600" dirty="0" smtClean="0">
                <a:latin typeface="黑体" pitchFamily="49" charset="-122"/>
                <a:ea typeface="黑体" pitchFamily="49" charset="-122"/>
              </a:rPr>
              <a:t>中指定的任何较大值列的数据存储以后都不能进行更改。</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FILESTREAM_ON {</a:t>
            </a:r>
            <a:r>
              <a:rPr lang="en-US" altLang="zh-CN" sz="1600" dirty="0" err="1" smtClean="0">
                <a:latin typeface="黑体" pitchFamily="49" charset="-122"/>
                <a:ea typeface="黑体" pitchFamily="49" charset="-122"/>
              </a:rPr>
              <a:t>partition_scheme_name|filegroup</a:t>
            </a:r>
            <a:r>
              <a:rPr lang="en-US" altLang="zh-CN" sz="1600" dirty="0" smtClean="0">
                <a:latin typeface="黑体" pitchFamily="49" charset="-122"/>
                <a:ea typeface="黑体" pitchFamily="49" charset="-122"/>
              </a:rPr>
              <a:t>|"default"}</a:t>
            </a:r>
            <a:r>
              <a:rPr lang="zh-CN" altLang="en-US" sz="1600" dirty="0" smtClean="0">
                <a:latin typeface="黑体" pitchFamily="49" charset="-122"/>
                <a:ea typeface="黑体" pitchFamily="49" charset="-122"/>
              </a:rPr>
              <a:t>：指定 </a:t>
            </a:r>
            <a:r>
              <a:rPr lang="en-US" altLang="zh-CN" sz="1600" dirty="0" smtClean="0">
                <a:latin typeface="黑体" pitchFamily="49" charset="-122"/>
                <a:ea typeface="黑体" pitchFamily="49" charset="-122"/>
              </a:rPr>
              <a:t>FILESTREAM</a:t>
            </a:r>
            <a:r>
              <a:rPr lang="zh-CN" altLang="en-US" sz="1600" dirty="0" smtClean="0">
                <a:latin typeface="黑体" pitchFamily="49" charset="-122"/>
                <a:ea typeface="黑体" pitchFamily="49" charset="-122"/>
              </a:rPr>
              <a:t>数据的文件组，允许以独立文件的形式存放大对象数据。</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DEFAULT</a:t>
            </a:r>
            <a:r>
              <a:rPr lang="zh-CN" altLang="en-US" sz="1600" dirty="0" smtClean="0">
                <a:latin typeface="黑体" pitchFamily="49" charset="-122"/>
                <a:ea typeface="黑体" pitchFamily="49" charset="-122"/>
              </a:rPr>
              <a:t>：指定默认值，只有常量值（例如字符串）、标量函数（系统函数、用户定义函数或 </a:t>
            </a:r>
            <a:r>
              <a:rPr lang="en-US" altLang="zh-CN" sz="1600" dirty="0" smtClean="0">
                <a:latin typeface="黑体" pitchFamily="49" charset="-122"/>
                <a:ea typeface="黑体" pitchFamily="49" charset="-122"/>
              </a:rPr>
              <a:t>CLR </a:t>
            </a:r>
            <a:r>
              <a:rPr lang="zh-CN" altLang="en-US" sz="1600" dirty="0" smtClean="0">
                <a:latin typeface="黑体" pitchFamily="49" charset="-122"/>
                <a:ea typeface="黑体" pitchFamily="49" charset="-122"/>
              </a:rPr>
              <a:t>函数）或 </a:t>
            </a:r>
            <a:r>
              <a:rPr lang="en-US" altLang="zh-CN" sz="1600" dirty="0" smtClean="0">
                <a:latin typeface="黑体" pitchFamily="49" charset="-122"/>
                <a:ea typeface="黑体" pitchFamily="49" charset="-122"/>
              </a:rPr>
              <a:t>NULL </a:t>
            </a:r>
            <a:r>
              <a:rPr lang="zh-CN" altLang="en-US" sz="1600" dirty="0" smtClean="0">
                <a:latin typeface="黑体" pitchFamily="49" charset="-122"/>
                <a:ea typeface="黑体" pitchFamily="49" charset="-122"/>
              </a:rPr>
              <a:t>可用作默认值。</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IDENTITY</a:t>
            </a:r>
            <a:r>
              <a:rPr lang="zh-CN" altLang="en-US" sz="1600" dirty="0" smtClean="0">
                <a:latin typeface="黑体" pitchFamily="49" charset="-122"/>
                <a:ea typeface="黑体" pitchFamily="49" charset="-122"/>
              </a:rPr>
              <a:t>：指示新列是标识列。在表中添加新行时，数据库引擎将为该列提供一个唯一的增量值。标识列通常与 </a:t>
            </a:r>
            <a:r>
              <a:rPr lang="en-US" altLang="zh-CN" sz="1600" dirty="0" smtClean="0">
                <a:latin typeface="黑体" pitchFamily="49" charset="-122"/>
                <a:ea typeface="黑体" pitchFamily="49" charset="-122"/>
              </a:rPr>
              <a:t>PRIMARY KEY </a:t>
            </a:r>
            <a:r>
              <a:rPr lang="zh-CN" altLang="en-US" sz="1600" dirty="0" smtClean="0">
                <a:latin typeface="黑体" pitchFamily="49" charset="-122"/>
                <a:ea typeface="黑体" pitchFamily="49" charset="-122"/>
              </a:rPr>
              <a:t>约束一起用作表的唯一行标识符。可以将 </a:t>
            </a:r>
            <a:r>
              <a:rPr lang="en-US" altLang="zh-CN" sz="1600" dirty="0" smtClean="0">
                <a:latin typeface="黑体" pitchFamily="49" charset="-122"/>
                <a:ea typeface="黑体" pitchFamily="49" charset="-122"/>
              </a:rPr>
              <a:t>IDENTITY </a:t>
            </a:r>
            <a:r>
              <a:rPr lang="zh-CN" altLang="en-US" sz="1600" dirty="0" smtClean="0">
                <a:latin typeface="黑体" pitchFamily="49" charset="-122"/>
                <a:ea typeface="黑体" pitchFamily="49" charset="-122"/>
              </a:rPr>
              <a:t>属性分配给 </a:t>
            </a:r>
            <a:r>
              <a:rPr lang="en-US" altLang="zh-CN" sz="1600" dirty="0" err="1" smtClean="0">
                <a:latin typeface="黑体" pitchFamily="49" charset="-122"/>
                <a:ea typeface="黑体" pitchFamily="49" charset="-122"/>
              </a:rPr>
              <a:t>tinyint</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smallint</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int</a:t>
            </a:r>
            <a:r>
              <a:rPr lang="zh-CN" altLang="en-US" sz="1600" dirty="0" smtClean="0">
                <a:latin typeface="黑体" pitchFamily="49" charset="-122"/>
                <a:ea typeface="黑体" pitchFamily="49" charset="-122"/>
              </a:rPr>
              <a:t>、</a:t>
            </a:r>
            <a:r>
              <a:rPr lang="en-US" altLang="zh-CN" sz="1600" dirty="0" err="1" smtClean="0">
                <a:latin typeface="黑体" pitchFamily="49" charset="-122"/>
                <a:ea typeface="黑体" pitchFamily="49" charset="-122"/>
              </a:rPr>
              <a:t>bigint</a:t>
            </a:r>
            <a:r>
              <a:rPr lang="zh-CN" altLang="en-US" sz="1600" dirty="0" smtClean="0">
                <a:latin typeface="黑体" pitchFamily="49" charset="-122"/>
                <a:ea typeface="黑体" pitchFamily="49" charset="-122"/>
              </a:rPr>
              <a:t>、</a:t>
            </a:r>
            <a:r>
              <a:rPr lang="en-US" altLang="zh-CN" sz="1600" dirty="0" smtClean="0">
                <a:latin typeface="黑体" pitchFamily="49" charset="-122"/>
                <a:ea typeface="黑体" pitchFamily="49" charset="-122"/>
              </a:rPr>
              <a:t>decimal(p,0) </a:t>
            </a:r>
            <a:r>
              <a:rPr lang="zh-CN" altLang="en-US" sz="1600" dirty="0" smtClean="0">
                <a:latin typeface="黑体" pitchFamily="49" charset="-122"/>
                <a:ea typeface="黑体" pitchFamily="49" charset="-122"/>
              </a:rPr>
              <a:t>或 </a:t>
            </a:r>
            <a:r>
              <a:rPr lang="en-US" altLang="zh-CN" sz="1600" dirty="0" smtClean="0">
                <a:latin typeface="黑体" pitchFamily="49" charset="-122"/>
                <a:ea typeface="黑体" pitchFamily="49" charset="-122"/>
              </a:rPr>
              <a:t>numeric(p,0) </a:t>
            </a:r>
            <a:r>
              <a:rPr lang="zh-CN" altLang="en-US" sz="1600" dirty="0" smtClean="0">
                <a:latin typeface="黑体" pitchFamily="49" charset="-122"/>
                <a:ea typeface="黑体" pitchFamily="49" charset="-122"/>
              </a:rPr>
              <a:t>列。每个表只能创建一个标识列。不能对标识列使用绑定默认值和 </a:t>
            </a:r>
            <a:r>
              <a:rPr lang="en-US" altLang="zh-CN" sz="1600" dirty="0" smtClean="0">
                <a:latin typeface="黑体" pitchFamily="49" charset="-122"/>
                <a:ea typeface="黑体" pitchFamily="49" charset="-122"/>
              </a:rPr>
              <a:t>DEFAULT </a:t>
            </a:r>
            <a:r>
              <a:rPr lang="zh-CN" altLang="en-US" sz="1600" dirty="0" smtClean="0">
                <a:latin typeface="黑体" pitchFamily="49" charset="-122"/>
                <a:ea typeface="黑体" pitchFamily="49" charset="-122"/>
              </a:rPr>
              <a:t>约束。必须同时指定种子（</a:t>
            </a:r>
            <a:r>
              <a:rPr lang="en-US" altLang="zh-CN" sz="1600" dirty="0" smtClean="0">
                <a:latin typeface="黑体" pitchFamily="49" charset="-122"/>
                <a:ea typeface="黑体" pitchFamily="49" charset="-122"/>
              </a:rPr>
              <a:t>seed</a:t>
            </a:r>
            <a:r>
              <a:rPr lang="zh-CN" altLang="en-US" sz="1600" dirty="0" smtClean="0">
                <a:latin typeface="黑体" pitchFamily="49" charset="-122"/>
                <a:ea typeface="黑体" pitchFamily="49" charset="-122"/>
              </a:rPr>
              <a:t>）和增量（</a:t>
            </a:r>
            <a:r>
              <a:rPr lang="en-US" altLang="zh-CN" sz="1600" dirty="0" smtClean="0">
                <a:latin typeface="黑体" pitchFamily="49" charset="-122"/>
                <a:ea typeface="黑体" pitchFamily="49" charset="-122"/>
              </a:rPr>
              <a:t>increment</a:t>
            </a:r>
            <a:r>
              <a:rPr lang="zh-CN" altLang="en-US" sz="1600" dirty="0" smtClean="0">
                <a:latin typeface="黑体" pitchFamily="49" charset="-122"/>
                <a:ea typeface="黑体" pitchFamily="49" charset="-122"/>
              </a:rPr>
              <a:t>），或者两者都不指定。如果二者都未指定，则取默认值</a:t>
            </a:r>
            <a:r>
              <a:rPr lang="en-US" altLang="zh-CN" sz="1600" dirty="0" smtClean="0">
                <a:latin typeface="黑体" pitchFamily="49" charset="-122"/>
                <a:ea typeface="黑体" pitchFamily="49" charset="-122"/>
              </a:rPr>
              <a:t>(1,1)</a:t>
            </a:r>
            <a:r>
              <a:rPr lang="zh-CN" altLang="en-US" sz="1600" dirty="0" smtClean="0">
                <a:latin typeface="黑体" pitchFamily="49" charset="-122"/>
                <a:ea typeface="黑体" pitchFamily="49" charset="-122"/>
              </a:rPr>
              <a:t>。	</a:t>
            </a:r>
          </a:p>
        </p:txBody>
      </p:sp>
    </p:spTree>
    <p:extLst>
      <p:ext uri="{BB962C8B-B14F-4D97-AF65-F5344CB8AC3E}">
        <p14:creationId xmlns:p14="http://schemas.microsoft.com/office/powerpoint/2010/main" val="2662639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Text Box 6"/>
          <p:cNvSpPr txBox="1">
            <a:spLocks noChangeArrowheads="1"/>
          </p:cNvSpPr>
          <p:nvPr/>
        </p:nvSpPr>
        <p:spPr bwMode="auto">
          <a:xfrm>
            <a:off x="762000" y="1556792"/>
            <a:ext cx="7986464" cy="4174220"/>
          </a:xfrm>
          <a:prstGeom prst="rect">
            <a:avLst/>
          </a:prstGeom>
          <a:noFill/>
          <a:ln w="9525" algn="ctr">
            <a:noFill/>
            <a:miter lim="800000"/>
            <a:headEnd/>
            <a:tailEnd/>
          </a:ln>
          <a:effectLst/>
        </p:spPr>
        <p:txBody>
          <a:bodyPr wrap="square">
            <a:spAutoFit/>
          </a:bodyPr>
          <a:lstStyle/>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CONSTRAINT</a:t>
            </a:r>
            <a:r>
              <a:rPr lang="zh-CN" altLang="en-US" sz="1600" dirty="0" smtClean="0">
                <a:latin typeface="黑体" pitchFamily="49" charset="-122"/>
                <a:ea typeface="黑体" pitchFamily="49" charset="-122"/>
              </a:rPr>
              <a:t>：用于定义约束。</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NULL|NOT NULL</a:t>
            </a:r>
            <a:r>
              <a:rPr lang="zh-CN" altLang="en-US" sz="1600" dirty="0" smtClean="0">
                <a:latin typeface="黑体" pitchFamily="49" charset="-122"/>
                <a:ea typeface="黑体" pitchFamily="49" charset="-122"/>
              </a:rPr>
              <a:t>：设置是否允许为空值。</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PRIMARY KEY</a:t>
            </a:r>
            <a:r>
              <a:rPr lang="zh-CN" altLang="en-US" sz="1600" dirty="0" smtClean="0">
                <a:latin typeface="黑体" pitchFamily="49" charset="-122"/>
                <a:ea typeface="黑体" pitchFamily="49" charset="-122"/>
              </a:rPr>
              <a:t>：设置主键约束，每个表只能创建一个</a:t>
            </a:r>
            <a:r>
              <a:rPr lang="en-US" altLang="zh-CN" sz="1600" dirty="0" smtClean="0">
                <a:latin typeface="黑体" pitchFamily="49" charset="-122"/>
                <a:ea typeface="黑体" pitchFamily="49" charset="-122"/>
              </a:rPr>
              <a:t>PRIMARY KEY</a:t>
            </a:r>
            <a:r>
              <a:rPr lang="zh-CN" altLang="en-US" sz="1600" dirty="0" smtClean="0">
                <a:latin typeface="黑体" pitchFamily="49" charset="-122"/>
                <a:ea typeface="黑体" pitchFamily="49" charset="-122"/>
              </a:rPr>
              <a:t>约束。</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UNIQUE</a:t>
            </a:r>
            <a:r>
              <a:rPr lang="zh-CN" altLang="en-US" sz="1600" dirty="0" smtClean="0">
                <a:latin typeface="黑体" pitchFamily="49" charset="-122"/>
                <a:ea typeface="黑体" pitchFamily="49" charset="-122"/>
              </a:rPr>
              <a:t>：设置唯一值约束，每个表可以有多个</a:t>
            </a:r>
            <a:r>
              <a:rPr lang="en-US" altLang="zh-CN" sz="1600" dirty="0" smtClean="0">
                <a:latin typeface="黑体" pitchFamily="49" charset="-122"/>
                <a:ea typeface="黑体" pitchFamily="49" charset="-122"/>
              </a:rPr>
              <a:t>UNIQUE</a:t>
            </a:r>
            <a:r>
              <a:rPr lang="zh-CN" altLang="en-US" sz="1600" dirty="0" smtClean="0">
                <a:latin typeface="黑体" pitchFamily="49" charset="-122"/>
                <a:ea typeface="黑体" pitchFamily="49" charset="-122"/>
              </a:rPr>
              <a:t>约束。</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CLUSTERED | NONCLUSTERED</a:t>
            </a:r>
            <a:r>
              <a:rPr lang="zh-CN" altLang="en-US" sz="1600" dirty="0" smtClean="0">
                <a:latin typeface="黑体" pitchFamily="49" charset="-122"/>
                <a:ea typeface="黑体" pitchFamily="49" charset="-122"/>
              </a:rPr>
              <a:t>：确定</a:t>
            </a:r>
            <a:r>
              <a:rPr lang="en-US" altLang="zh-CN" sz="1600" dirty="0" smtClean="0">
                <a:latin typeface="黑体" pitchFamily="49" charset="-122"/>
                <a:ea typeface="黑体" pitchFamily="49" charset="-122"/>
              </a:rPr>
              <a:t>PRIMARY KEY </a:t>
            </a:r>
            <a:r>
              <a:rPr lang="zh-CN" altLang="en-US" sz="1600" dirty="0" smtClean="0">
                <a:latin typeface="黑体" pitchFamily="49" charset="-122"/>
                <a:ea typeface="黑体" pitchFamily="49" charset="-122"/>
              </a:rPr>
              <a:t>或 </a:t>
            </a:r>
            <a:r>
              <a:rPr lang="en-US" altLang="zh-CN" sz="1600" dirty="0" smtClean="0">
                <a:latin typeface="黑体" pitchFamily="49" charset="-122"/>
                <a:ea typeface="黑体" pitchFamily="49" charset="-122"/>
              </a:rPr>
              <a:t>UNIQUE </a:t>
            </a:r>
            <a:r>
              <a:rPr lang="zh-CN" altLang="en-US" sz="1600" dirty="0" smtClean="0">
                <a:latin typeface="黑体" pitchFamily="49" charset="-122"/>
                <a:ea typeface="黑体" pitchFamily="49" charset="-122"/>
              </a:rPr>
              <a:t>约束创建聚集索引还是非聚集索引。</a:t>
            </a:r>
            <a:r>
              <a:rPr lang="en-US" altLang="zh-CN" sz="1600" dirty="0" smtClean="0">
                <a:latin typeface="黑体" pitchFamily="49" charset="-122"/>
                <a:ea typeface="黑体" pitchFamily="49" charset="-122"/>
              </a:rPr>
              <a:t>PRIMARY KEY</a:t>
            </a:r>
            <a:r>
              <a:rPr lang="zh-CN" altLang="en-US" sz="1600" dirty="0" smtClean="0">
                <a:latin typeface="黑体" pitchFamily="49" charset="-122"/>
                <a:ea typeface="黑体" pitchFamily="49" charset="-122"/>
              </a:rPr>
              <a:t>约束默认为</a:t>
            </a:r>
            <a:r>
              <a:rPr lang="en-US" altLang="zh-CN" sz="1600" dirty="0" smtClean="0">
                <a:latin typeface="黑体" pitchFamily="49" charset="-122"/>
                <a:ea typeface="黑体" pitchFamily="49" charset="-122"/>
              </a:rPr>
              <a:t>CLUSTERED</a:t>
            </a:r>
            <a:r>
              <a:rPr lang="zh-CN" altLang="en-US" sz="1600" dirty="0" smtClean="0">
                <a:latin typeface="黑体" pitchFamily="49" charset="-122"/>
                <a:ea typeface="黑体" pitchFamily="49" charset="-122"/>
              </a:rPr>
              <a:t>，</a:t>
            </a:r>
            <a:r>
              <a:rPr lang="en-US" altLang="zh-CN" sz="1600" dirty="0" smtClean="0">
                <a:latin typeface="黑体" pitchFamily="49" charset="-122"/>
                <a:ea typeface="黑体" pitchFamily="49" charset="-122"/>
              </a:rPr>
              <a:t>UNIQUE</a:t>
            </a:r>
            <a:r>
              <a:rPr lang="zh-CN" altLang="en-US" sz="1600" dirty="0" smtClean="0">
                <a:latin typeface="黑体" pitchFamily="49" charset="-122"/>
                <a:ea typeface="黑体" pitchFamily="49" charset="-122"/>
              </a:rPr>
              <a:t>约束默认为</a:t>
            </a:r>
            <a:r>
              <a:rPr lang="en-US" altLang="zh-CN" sz="1600" dirty="0" smtClean="0">
                <a:latin typeface="黑体" pitchFamily="49" charset="-122"/>
                <a:ea typeface="黑体" pitchFamily="49" charset="-122"/>
              </a:rPr>
              <a:t>NONCLUSTERED</a:t>
            </a:r>
            <a:r>
              <a:rPr lang="zh-CN" altLang="en-US" sz="1600" dirty="0" smtClean="0">
                <a:latin typeface="黑体" pitchFamily="49" charset="-122"/>
                <a:ea typeface="黑体" pitchFamily="49" charset="-122"/>
              </a:rPr>
              <a:t>。每个表中只能指定为一个约束指定</a:t>
            </a:r>
            <a:r>
              <a:rPr lang="en-US" altLang="zh-CN" sz="1600" dirty="0" smtClean="0">
                <a:latin typeface="黑体" pitchFamily="49" charset="-122"/>
                <a:ea typeface="黑体" pitchFamily="49" charset="-122"/>
              </a:rPr>
              <a:t>CLUSTERED</a:t>
            </a:r>
            <a:r>
              <a:rPr lang="zh-CN" altLang="en-US" sz="1600" dirty="0" smtClean="0">
                <a:latin typeface="黑体" pitchFamily="49" charset="-122"/>
                <a:ea typeface="黑体" pitchFamily="49" charset="-122"/>
              </a:rPr>
              <a:t>。</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FOREIGN KEY REFERENCES</a:t>
            </a:r>
            <a:r>
              <a:rPr lang="zh-CN" altLang="en-US" sz="1600" dirty="0" smtClean="0">
                <a:latin typeface="黑体" pitchFamily="49" charset="-122"/>
                <a:ea typeface="黑体" pitchFamily="49" charset="-122"/>
              </a:rPr>
              <a:t>：设置外键约束，外键约束要求列中的每个值在所引用的表中对应的被引用列中都存在。</a:t>
            </a:r>
          </a:p>
          <a:p>
            <a:pPr marL="342900" indent="-342900" algn="l" eaLnBrk="0" hangingPunct="0">
              <a:lnSpc>
                <a:spcPct val="125000"/>
              </a:lnSpc>
              <a:spcBef>
                <a:spcPct val="50000"/>
              </a:spcBef>
              <a:buFont typeface="Arial" pitchFamily="34" charset="0"/>
              <a:buChar char="•"/>
            </a:pPr>
            <a:r>
              <a:rPr lang="en-US" altLang="zh-CN" sz="1600" dirty="0" smtClean="0">
                <a:latin typeface="黑体" pitchFamily="49" charset="-122"/>
                <a:ea typeface="黑体" pitchFamily="49" charset="-122"/>
              </a:rPr>
              <a:t>CHECK</a:t>
            </a:r>
            <a:r>
              <a:rPr lang="zh-CN" altLang="en-US" sz="1600" dirty="0" smtClean="0">
                <a:latin typeface="黑体" pitchFamily="49" charset="-122"/>
                <a:ea typeface="黑体" pitchFamily="49" charset="-122"/>
              </a:rPr>
              <a:t>：设置检查约束，可用于限制列可能的取值。</a:t>
            </a:r>
            <a:r>
              <a:rPr lang="en-US" altLang="zh-CN" sz="1600" dirty="0" err="1" smtClean="0">
                <a:latin typeface="黑体" pitchFamily="49" charset="-122"/>
                <a:ea typeface="黑体" pitchFamily="49" charset="-122"/>
              </a:rPr>
              <a:t>logical_expression</a:t>
            </a:r>
            <a:r>
              <a:rPr lang="zh-CN" altLang="en-US" sz="1600" dirty="0" smtClean="0">
                <a:latin typeface="黑体" pitchFamily="49" charset="-122"/>
                <a:ea typeface="黑体" pitchFamily="49" charset="-122"/>
              </a:rPr>
              <a:t>是返回</a:t>
            </a:r>
            <a:r>
              <a:rPr lang="en-US" altLang="zh-CN" sz="1600" dirty="0" smtClean="0">
                <a:latin typeface="黑体" pitchFamily="49" charset="-122"/>
                <a:ea typeface="黑体" pitchFamily="49" charset="-122"/>
              </a:rPr>
              <a:t>TRUE</a:t>
            </a:r>
            <a:r>
              <a:rPr lang="zh-CN" altLang="en-US" sz="1600" dirty="0" smtClean="0">
                <a:latin typeface="黑体" pitchFamily="49" charset="-122"/>
                <a:ea typeface="黑体" pitchFamily="49" charset="-122"/>
              </a:rPr>
              <a:t>或</a:t>
            </a:r>
            <a:r>
              <a:rPr lang="en-US" altLang="zh-CN" sz="1600" dirty="0" smtClean="0">
                <a:latin typeface="黑体" pitchFamily="49" charset="-122"/>
                <a:ea typeface="黑体" pitchFamily="49" charset="-122"/>
              </a:rPr>
              <a:t>FALSE</a:t>
            </a:r>
            <a:r>
              <a:rPr lang="zh-CN" altLang="en-US" sz="1600" dirty="0" smtClean="0">
                <a:latin typeface="黑体" pitchFamily="49" charset="-122"/>
                <a:ea typeface="黑体" pitchFamily="49" charset="-122"/>
              </a:rPr>
              <a:t>的逻辑表达式。</a:t>
            </a:r>
          </a:p>
        </p:txBody>
      </p:sp>
    </p:spTree>
    <p:extLst>
      <p:ext uri="{BB962C8B-B14F-4D97-AF65-F5344CB8AC3E}">
        <p14:creationId xmlns:p14="http://schemas.microsoft.com/office/powerpoint/2010/main" val="3555939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80728"/>
            <a:ext cx="8229600" cy="4933950"/>
          </a:xfrm>
        </p:spPr>
        <p:txBody>
          <a:bodyPr/>
          <a:lstStyle/>
          <a:p>
            <a:r>
              <a:rPr lang="zh-CN" altLang="zh-CN" sz="2000" dirty="0"/>
              <a:t>【例</a:t>
            </a:r>
            <a:r>
              <a:rPr lang="en-US" altLang="zh-CN" sz="2000" dirty="0"/>
              <a:t>5-1</a:t>
            </a:r>
            <a:r>
              <a:rPr lang="zh-CN" altLang="zh-CN" sz="2000" dirty="0"/>
              <a:t>】按照前面给出的表结构说明，在数据库“</a:t>
            </a:r>
            <a:r>
              <a:rPr lang="en-US" altLang="zh-CN" sz="2000" dirty="0"/>
              <a:t>STUDENT</a:t>
            </a:r>
            <a:r>
              <a:rPr lang="zh-CN" altLang="zh-CN" sz="2000" dirty="0"/>
              <a:t>”中创建“</a:t>
            </a:r>
            <a:r>
              <a:rPr lang="en-US" altLang="zh-CN" sz="2000" dirty="0"/>
              <a:t>S</a:t>
            </a:r>
            <a:r>
              <a:rPr lang="zh-CN" altLang="zh-CN" sz="2000" dirty="0"/>
              <a:t>”。</a:t>
            </a:r>
          </a:p>
          <a:p>
            <a:r>
              <a:rPr lang="zh-CN" altLang="zh-CN" sz="2000" dirty="0"/>
              <a:t>打开【</a:t>
            </a:r>
            <a:r>
              <a:rPr lang="en-US" altLang="zh-CN" sz="2000" dirty="0"/>
              <a:t>SQL Server Management Studio</a:t>
            </a:r>
            <a:r>
              <a:rPr lang="zh-CN" altLang="zh-CN" sz="2000" dirty="0"/>
              <a:t>】窗口，单击工具栏上的【新建查询】按钮</a:t>
            </a:r>
            <a:r>
              <a:rPr lang="en-US" altLang="zh-CN" sz="2000" dirty="0"/>
              <a:t> </a:t>
            </a:r>
            <a:r>
              <a:rPr lang="zh-CN" altLang="zh-CN" sz="2000" dirty="0"/>
              <a:t>，打开【查询编辑器】窗口，在页面内输入如下代码：</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TABLE S</a:t>
            </a:r>
            <a:endParaRPr lang="zh-CN" altLang="zh-CN" sz="2000" dirty="0"/>
          </a:p>
          <a:p>
            <a:r>
              <a:rPr lang="en-US" altLang="zh-CN" sz="2000" dirty="0"/>
              <a:t>(</a:t>
            </a:r>
            <a:r>
              <a:rPr lang="en-US" altLang="zh-CN" sz="2000" dirty="0" err="1"/>
              <a:t>sno</a:t>
            </a:r>
            <a:r>
              <a:rPr lang="en-US" altLang="zh-CN" sz="2000" dirty="0"/>
              <a:t>    char(10)  NOT NULL PRIMARY KEY,</a:t>
            </a:r>
            <a:endParaRPr lang="zh-CN" altLang="zh-CN" sz="2000" dirty="0"/>
          </a:p>
          <a:p>
            <a:r>
              <a:rPr lang="en-US" altLang="zh-CN" sz="2000" dirty="0" err="1"/>
              <a:t>sname</a:t>
            </a:r>
            <a:r>
              <a:rPr lang="en-US" altLang="zh-CN" sz="2000" dirty="0"/>
              <a:t>   char(8)  NOT NULL,</a:t>
            </a:r>
            <a:endParaRPr lang="zh-CN" altLang="zh-CN" sz="2000" dirty="0"/>
          </a:p>
          <a:p>
            <a:r>
              <a:rPr lang="en-US" altLang="zh-CN" sz="2000" dirty="0"/>
              <a:t>sex     char(2)  DEFAULT '</a:t>
            </a:r>
            <a:r>
              <a:rPr lang="zh-CN" altLang="zh-CN" sz="2000" dirty="0"/>
              <a:t>男</a:t>
            </a:r>
            <a:r>
              <a:rPr lang="en-US" altLang="zh-CN" sz="2000" dirty="0"/>
              <a:t>',</a:t>
            </a:r>
            <a:endParaRPr lang="zh-CN" altLang="zh-CN" sz="2000" dirty="0"/>
          </a:p>
          <a:p>
            <a:r>
              <a:rPr lang="en-US" altLang="zh-CN" sz="2000" dirty="0"/>
              <a:t>birthday  </a:t>
            </a:r>
            <a:r>
              <a:rPr lang="en-US" altLang="zh-CN" sz="2000" dirty="0" err="1"/>
              <a:t>datetime</a:t>
            </a:r>
            <a:r>
              <a:rPr lang="en-US" altLang="zh-CN" sz="2000" dirty="0"/>
              <a:t>,  </a:t>
            </a:r>
            <a:endParaRPr lang="zh-CN" altLang="zh-CN" sz="2000" dirty="0"/>
          </a:p>
          <a:p>
            <a:r>
              <a:rPr lang="en-US" altLang="zh-CN" sz="2000" dirty="0"/>
              <a:t>age   </a:t>
            </a:r>
            <a:r>
              <a:rPr lang="en-US" altLang="zh-CN" sz="2000" dirty="0" err="1"/>
              <a:t>int</a:t>
            </a:r>
            <a:r>
              <a:rPr lang="en-US" altLang="zh-CN" sz="2000" dirty="0"/>
              <a:t> ,    </a:t>
            </a:r>
            <a:endParaRPr lang="zh-CN" altLang="zh-CN" sz="2000" dirty="0"/>
          </a:p>
          <a:p>
            <a:r>
              <a:rPr lang="en-US" altLang="zh-CN" sz="2000" dirty="0"/>
              <a:t>specialty  </a:t>
            </a:r>
            <a:r>
              <a:rPr lang="en-US" altLang="zh-CN" sz="2000" dirty="0" err="1"/>
              <a:t>varchar</a:t>
            </a:r>
            <a:r>
              <a:rPr lang="en-US" altLang="zh-CN" sz="2000" dirty="0"/>
              <a:t>(20) ,  </a:t>
            </a:r>
            <a:endParaRPr lang="zh-CN" altLang="zh-CN" sz="2000" dirty="0"/>
          </a:p>
          <a:p>
            <a:r>
              <a:rPr lang="en-US" altLang="zh-CN" sz="2000" dirty="0"/>
              <a:t>telephone  char(20),    </a:t>
            </a:r>
            <a:endParaRPr lang="zh-CN" altLang="zh-CN" sz="2000" dirty="0"/>
          </a:p>
          <a:p>
            <a:r>
              <a:rPr lang="en-US" altLang="zh-CN" sz="2000" dirty="0"/>
              <a:t>)</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05969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00565"/>
            <a:ext cx="8352928" cy="6051755"/>
          </a:xfrm>
        </p:spPr>
        <p:txBody>
          <a:bodyPr/>
          <a:lstStyle/>
          <a:p>
            <a:r>
              <a:rPr lang="zh-CN" altLang="zh-CN" sz="2400" dirty="0"/>
              <a:t>输入完成后，单击工具栏上的【分析查询】按钮</a:t>
            </a:r>
            <a:r>
              <a:rPr lang="en-US" altLang="zh-CN" sz="2400" dirty="0"/>
              <a:t> </a:t>
            </a:r>
            <a:r>
              <a:rPr lang="zh-CN" altLang="zh-CN" sz="2400" dirty="0"/>
              <a:t>，检查所输入的代码是否存在语法错误。确认无错误后，单击工具栏上的【执行】按钮</a:t>
            </a:r>
            <a:r>
              <a:rPr lang="en-US" altLang="zh-CN" sz="2400" dirty="0"/>
              <a:t> </a:t>
            </a:r>
            <a:r>
              <a:rPr lang="zh-CN" altLang="zh-CN" sz="2400" dirty="0"/>
              <a:t>，代码完成后，窗口下面会出现执行信息，如图</a:t>
            </a:r>
            <a:r>
              <a:rPr lang="en-US" altLang="zh-CN" sz="2400" dirty="0"/>
              <a:t>5.8</a:t>
            </a:r>
            <a:r>
              <a:rPr lang="zh-CN" altLang="zh-CN" sz="2400" dirty="0"/>
              <a:t>所示。</a:t>
            </a:r>
          </a:p>
          <a:p>
            <a:pPr marL="0" indent="0">
              <a:buNone/>
            </a:pPr>
            <a:endParaRPr lang="en-US" altLang="zh-CN" sz="2400" dirty="0" smtClean="0"/>
          </a:p>
          <a:p>
            <a:pPr marL="0" indent="0">
              <a:buNone/>
            </a:pPr>
            <a:endParaRPr lang="en-US" altLang="zh-CN" sz="2400" dirty="0"/>
          </a:p>
          <a:p>
            <a:pPr marL="0" indent="0">
              <a:buNone/>
            </a:pPr>
            <a:endParaRPr lang="en-US" altLang="zh-CN" sz="2400" dirty="0" smtClean="0"/>
          </a:p>
          <a:p>
            <a:pPr marL="0" indent="0">
              <a:buNone/>
            </a:pPr>
            <a:endParaRPr lang="en-US" altLang="zh-CN" sz="2400" dirty="0"/>
          </a:p>
          <a:p>
            <a:pPr marL="0" indent="0">
              <a:buNone/>
            </a:pPr>
            <a:endParaRPr lang="en-US" altLang="zh-CN" sz="2400" dirty="0" smtClean="0"/>
          </a:p>
          <a:p>
            <a:pPr marL="0" indent="0">
              <a:buNone/>
            </a:pPr>
            <a:endParaRPr lang="en-US" altLang="zh-CN" sz="2400" dirty="0" smtClean="0"/>
          </a:p>
          <a:p>
            <a:pPr marL="0" indent="0">
              <a:buNone/>
            </a:pPr>
            <a:endParaRPr lang="en-US" altLang="zh-CN" sz="2400" dirty="0"/>
          </a:p>
          <a:p>
            <a:r>
              <a:rPr lang="zh-CN" altLang="zh-CN" sz="2400" dirty="0" smtClean="0"/>
              <a:t>完成</a:t>
            </a:r>
            <a:r>
              <a:rPr lang="zh-CN" altLang="zh-CN" sz="2400" dirty="0"/>
              <a:t>后，在【对象资源管理器】窗口中，依次展开【数据库】→【</a:t>
            </a:r>
            <a:r>
              <a:rPr lang="en-US" altLang="zh-CN" sz="2400" dirty="0"/>
              <a:t>STUDENT</a:t>
            </a:r>
            <a:r>
              <a:rPr lang="zh-CN" altLang="zh-CN" sz="2400" dirty="0"/>
              <a:t>】→【表】节点，即可看到成功创建的【</a:t>
            </a:r>
            <a:r>
              <a:rPr lang="en-US" altLang="zh-CN" sz="2400" dirty="0"/>
              <a:t>S</a:t>
            </a:r>
            <a:r>
              <a:rPr lang="zh-CN" altLang="zh-CN" sz="2400" dirty="0"/>
              <a:t>】表。</a:t>
            </a:r>
          </a:p>
          <a:p>
            <a:endParaRPr lang="zh-CN" altLang="en-US" sz="2400"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754608" y="2276872"/>
            <a:ext cx="5270500" cy="3240360"/>
          </a:xfrm>
          <a:prstGeom prst="rect">
            <a:avLst/>
          </a:prstGeom>
        </p:spPr>
      </p:pic>
    </p:spTree>
    <p:extLst>
      <p:ext uri="{BB962C8B-B14F-4D97-AF65-F5344CB8AC3E}">
        <p14:creationId xmlns:p14="http://schemas.microsoft.com/office/powerpoint/2010/main" val="31496572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764704"/>
            <a:ext cx="8640960" cy="4933950"/>
          </a:xfrm>
        </p:spPr>
        <p:txBody>
          <a:bodyPr/>
          <a:lstStyle/>
          <a:p>
            <a:pPr marL="0" indent="0">
              <a:buNone/>
            </a:pPr>
            <a:r>
              <a:rPr lang="zh-CN" altLang="zh-CN" sz="2000" dirty="0"/>
              <a:t>使用</a:t>
            </a:r>
            <a:r>
              <a:rPr lang="en-US" altLang="zh-CN" sz="2000" dirty="0"/>
              <a:t>Transact-SQL</a:t>
            </a:r>
            <a:r>
              <a:rPr lang="zh-CN" altLang="zh-CN" sz="2000" dirty="0"/>
              <a:t>语句修改</a:t>
            </a:r>
            <a:r>
              <a:rPr lang="zh-CN" altLang="zh-CN" sz="2000" dirty="0" smtClean="0"/>
              <a:t>表</a:t>
            </a:r>
            <a:endParaRPr lang="en-US" altLang="zh-CN" sz="2000" dirty="0" smtClean="0"/>
          </a:p>
          <a:p>
            <a:pPr marL="0" indent="0">
              <a:buNone/>
            </a:pPr>
            <a:r>
              <a:rPr lang="zh-CN" altLang="zh-CN" sz="2000" dirty="0"/>
              <a:t>语法格式如下</a:t>
            </a:r>
            <a:r>
              <a:rPr lang="zh-CN" altLang="zh-CN" sz="2000" dirty="0" smtClean="0"/>
              <a:t>：</a:t>
            </a:r>
            <a:endParaRPr lang="en-US" altLang="zh-CN" sz="2000" dirty="0" smtClean="0"/>
          </a:p>
          <a:p>
            <a:pPr marL="0" indent="0">
              <a:buNone/>
            </a:pPr>
            <a:r>
              <a:rPr lang="en-US" altLang="zh-CN" sz="2000" dirty="0"/>
              <a:t>ALTER  TABLE  </a:t>
            </a:r>
            <a:r>
              <a:rPr lang="en-US" altLang="zh-CN" sz="2000" dirty="0" err="1"/>
              <a:t>table_name</a:t>
            </a:r>
            <a:endParaRPr lang="zh-CN" altLang="zh-CN" sz="2000" dirty="0"/>
          </a:p>
          <a:p>
            <a:pPr marL="0" indent="0">
              <a:buNone/>
            </a:pPr>
            <a:r>
              <a:rPr lang="en-US" altLang="zh-CN" sz="2000" dirty="0"/>
              <a:t>  [ ALTER COLUMN  </a:t>
            </a:r>
            <a:r>
              <a:rPr lang="en-US" altLang="zh-CN" sz="2000" dirty="0" err="1"/>
              <a:t>column_name</a:t>
            </a:r>
            <a:r>
              <a:rPr lang="en-US" altLang="zh-CN" sz="2000" dirty="0"/>
              <a:t> 	 </a:t>
            </a:r>
            <a:r>
              <a:rPr lang="en-US" altLang="zh-CN" sz="2000" dirty="0" smtClean="0"/>
              <a:t> </a:t>
            </a:r>
            <a:r>
              <a:rPr lang="en-US" altLang="zh-CN" sz="2000" dirty="0"/>
              <a:t>/*</a:t>
            </a:r>
            <a:r>
              <a:rPr lang="zh-CN" altLang="zh-CN" sz="2000" dirty="0"/>
              <a:t>修改已有列的属性</a:t>
            </a:r>
            <a:r>
              <a:rPr lang="en-US" altLang="zh-CN" sz="2000" dirty="0"/>
              <a:t>*/</a:t>
            </a:r>
            <a:endParaRPr lang="zh-CN" altLang="zh-CN" sz="2000" dirty="0"/>
          </a:p>
          <a:p>
            <a:pPr marL="0" indent="0">
              <a:buNone/>
            </a:pPr>
            <a:r>
              <a:rPr lang="en-US" altLang="zh-CN" sz="2000" dirty="0"/>
              <a:t>  { </a:t>
            </a:r>
            <a:r>
              <a:rPr lang="en-US" altLang="zh-CN" sz="2000" dirty="0" err="1"/>
              <a:t>new_data_type</a:t>
            </a:r>
            <a:r>
              <a:rPr lang="en-US" altLang="zh-CN" sz="2000" dirty="0"/>
              <a:t> [ ( precision [ , scale ] ) ]  [ NULL | NOT NULL ]}</a:t>
            </a:r>
            <a:endParaRPr lang="zh-CN" altLang="zh-CN" sz="2000" dirty="0"/>
          </a:p>
          <a:p>
            <a:pPr marL="0" indent="0">
              <a:buNone/>
            </a:pPr>
            <a:r>
              <a:rPr lang="en-US" altLang="zh-CN" sz="2000" dirty="0"/>
              <a:t>   | ADD	 [</a:t>
            </a:r>
            <a:r>
              <a:rPr lang="en-US" altLang="zh-CN" sz="2000" dirty="0" err="1"/>
              <a:t>column_name</a:t>
            </a:r>
            <a:r>
              <a:rPr lang="en-US" altLang="zh-CN" sz="2000" dirty="0"/>
              <a:t>  </a:t>
            </a:r>
            <a:r>
              <a:rPr lang="en-US" altLang="zh-CN" sz="2000" dirty="0" err="1"/>
              <a:t>data_type</a:t>
            </a:r>
            <a:r>
              <a:rPr lang="en-US" altLang="zh-CN" sz="2000" dirty="0"/>
              <a:t> ]	</a:t>
            </a:r>
            <a:r>
              <a:rPr lang="en-US" altLang="zh-CN" sz="2000" dirty="0" smtClean="0"/>
              <a:t>   </a:t>
            </a:r>
            <a:r>
              <a:rPr lang="en-US" altLang="zh-CN" sz="2000" dirty="0"/>
              <a:t>/*</a:t>
            </a:r>
            <a:r>
              <a:rPr lang="zh-CN" altLang="zh-CN" sz="2000" dirty="0"/>
              <a:t>增加新列</a:t>
            </a:r>
            <a:r>
              <a:rPr lang="en-US" altLang="zh-CN" sz="2000" dirty="0"/>
              <a:t>*/</a:t>
            </a:r>
            <a:endParaRPr lang="zh-CN" altLang="zh-CN" sz="2000" dirty="0"/>
          </a:p>
          <a:p>
            <a:pPr marL="0" indent="0">
              <a:buNone/>
            </a:pPr>
            <a:r>
              <a:rPr lang="en-US" altLang="zh-CN" sz="2000" dirty="0"/>
              <a:t>    [ PRIMARY KEY | constrain ]</a:t>
            </a:r>
            <a:endParaRPr lang="zh-CN" altLang="zh-CN" sz="2000" dirty="0"/>
          </a:p>
          <a:p>
            <a:pPr marL="0" indent="0">
              <a:buNone/>
            </a:pPr>
            <a:r>
              <a:rPr lang="en-US" altLang="zh-CN" sz="2000" dirty="0"/>
              <a:t>    [FOREIGN KEY  [(column )]  REFERENCES  </a:t>
            </a:r>
            <a:r>
              <a:rPr lang="en-US" altLang="zh-CN" sz="2000" dirty="0" err="1"/>
              <a:t>ref_table</a:t>
            </a:r>
            <a:r>
              <a:rPr lang="en-US" altLang="zh-CN" sz="2000" dirty="0"/>
              <a:t>  [(</a:t>
            </a:r>
            <a:r>
              <a:rPr lang="en-US" altLang="zh-CN" sz="2000" dirty="0" err="1"/>
              <a:t>ref_column</a:t>
            </a:r>
            <a:r>
              <a:rPr lang="en-US" altLang="zh-CN" sz="2000" dirty="0"/>
              <a:t>)]] </a:t>
            </a:r>
            <a:endParaRPr lang="zh-CN" altLang="zh-CN" sz="2000" dirty="0"/>
          </a:p>
          <a:p>
            <a:pPr marL="0" indent="0">
              <a:buNone/>
            </a:pPr>
            <a:r>
              <a:rPr lang="en-US" altLang="zh-CN" sz="2000" dirty="0"/>
              <a:t>| DROP			                     /*</a:t>
            </a:r>
            <a:r>
              <a:rPr lang="zh-CN" altLang="zh-CN" sz="2000" dirty="0"/>
              <a:t>删除列或约束</a:t>
            </a:r>
            <a:r>
              <a:rPr lang="en-US" altLang="zh-CN" sz="2000" dirty="0"/>
              <a:t>*/</a:t>
            </a:r>
            <a:endParaRPr lang="zh-CN" altLang="zh-CN" sz="2000" dirty="0"/>
          </a:p>
          <a:p>
            <a:pPr marL="0" indent="0">
              <a:buNone/>
            </a:pPr>
            <a:r>
              <a:rPr lang="en-US" altLang="zh-CN" sz="2000" dirty="0"/>
              <a:t>[ CONSTRAINT ] </a:t>
            </a:r>
            <a:r>
              <a:rPr lang="en-US" altLang="zh-CN" sz="2000" dirty="0" err="1"/>
              <a:t>constraint_name</a:t>
            </a:r>
            <a:r>
              <a:rPr lang="en-US" altLang="zh-CN" sz="2000" dirty="0"/>
              <a:t>  | COLUMN </a:t>
            </a:r>
            <a:r>
              <a:rPr lang="en-US" altLang="zh-CN" sz="2000" dirty="0" err="1"/>
              <a:t>column_name</a:t>
            </a:r>
            <a:r>
              <a:rPr lang="en-US" altLang="zh-CN" sz="2000" dirty="0"/>
              <a:t> </a:t>
            </a:r>
            <a:endParaRPr lang="zh-CN" altLang="zh-CN" sz="2000" dirty="0"/>
          </a:p>
          <a:p>
            <a:pPr marL="0" indent="0">
              <a:buNone/>
            </a:pPr>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08901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5-4</a:t>
            </a:r>
            <a:r>
              <a:rPr lang="zh-CN" altLang="zh-CN" dirty="0"/>
              <a:t>】在学生表</a:t>
            </a:r>
            <a:r>
              <a:rPr lang="en-US" altLang="zh-CN" dirty="0"/>
              <a:t>S</a:t>
            </a:r>
            <a:r>
              <a:rPr lang="zh-CN" altLang="zh-CN" dirty="0"/>
              <a:t>中修改“</a:t>
            </a:r>
            <a:r>
              <a:rPr lang="en-US" altLang="zh-CN" dirty="0" err="1"/>
              <a:t>sname</a:t>
            </a:r>
            <a:r>
              <a:rPr lang="zh-CN" altLang="zh-CN" dirty="0"/>
              <a:t>”字段的属性，使该字段的数据类型为</a:t>
            </a:r>
            <a:r>
              <a:rPr lang="en-US" altLang="zh-CN" dirty="0" err="1"/>
              <a:t>varchar</a:t>
            </a:r>
            <a:r>
              <a:rPr lang="en-US" altLang="zh-CN" dirty="0"/>
              <a:t>(50)</a:t>
            </a:r>
            <a:r>
              <a:rPr lang="zh-CN" altLang="zh-CN" dirty="0"/>
              <a:t>，允许为空。代码如下：</a:t>
            </a:r>
          </a:p>
          <a:p>
            <a:r>
              <a:rPr lang="en-US" altLang="zh-CN" dirty="0"/>
              <a:t>USE STUDNET</a:t>
            </a:r>
            <a:endParaRPr lang="zh-CN" altLang="zh-CN" dirty="0"/>
          </a:p>
          <a:p>
            <a:r>
              <a:rPr lang="en-US" altLang="zh-CN" dirty="0"/>
              <a:t>GO</a:t>
            </a:r>
            <a:endParaRPr lang="zh-CN" altLang="zh-CN" dirty="0"/>
          </a:p>
          <a:p>
            <a:r>
              <a:rPr lang="en-US" altLang="zh-CN" dirty="0"/>
              <a:t>ALTER TABLE S</a:t>
            </a:r>
            <a:endParaRPr lang="zh-CN" altLang="zh-CN" dirty="0"/>
          </a:p>
          <a:p>
            <a:r>
              <a:rPr lang="en-US" altLang="zh-CN" dirty="0"/>
              <a:t>ALTER  COLUMN  </a:t>
            </a:r>
            <a:r>
              <a:rPr lang="en-US" altLang="zh-CN" dirty="0" err="1"/>
              <a:t>sname</a:t>
            </a:r>
            <a:r>
              <a:rPr lang="en-US" altLang="zh-CN" dirty="0"/>
              <a:t>  </a:t>
            </a:r>
            <a:r>
              <a:rPr lang="en-US" altLang="zh-CN" dirty="0" err="1"/>
              <a:t>varchar</a:t>
            </a:r>
            <a:r>
              <a:rPr lang="en-US" altLang="zh-CN" dirty="0"/>
              <a:t>(50)  NULL</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4519750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5.3.5</a:t>
            </a:r>
            <a:r>
              <a:rPr lang="zh-CN" altLang="zh-CN" dirty="0"/>
              <a:t>使用</a:t>
            </a:r>
            <a:r>
              <a:rPr lang="en-US" altLang="zh-CN" dirty="0"/>
              <a:t>Transact-SQL</a:t>
            </a:r>
            <a:r>
              <a:rPr lang="zh-CN" altLang="zh-CN" dirty="0"/>
              <a:t>语句删除表</a:t>
            </a:r>
          </a:p>
          <a:p>
            <a:r>
              <a:rPr lang="zh-CN" altLang="zh-CN" dirty="0"/>
              <a:t>删除表可以运用</a:t>
            </a:r>
            <a:r>
              <a:rPr lang="en-US" altLang="zh-CN" dirty="0"/>
              <a:t>DROP TABLE</a:t>
            </a:r>
            <a:r>
              <a:rPr lang="zh-CN" altLang="zh-CN" dirty="0"/>
              <a:t>命令来实现，代码如下所示：</a:t>
            </a:r>
          </a:p>
          <a:p>
            <a:r>
              <a:rPr lang="en-US" altLang="zh-CN" dirty="0"/>
              <a:t>DROP  TABLE  </a:t>
            </a:r>
            <a:r>
              <a:rPr lang="en-US" altLang="zh-CN" dirty="0" err="1"/>
              <a:t>table_name</a:t>
            </a:r>
            <a:endParaRPr lang="zh-CN" altLang="zh-CN" dirty="0"/>
          </a:p>
          <a:p>
            <a:r>
              <a:rPr lang="zh-CN" altLang="zh-CN" dirty="0"/>
              <a:t>如：</a:t>
            </a:r>
            <a:r>
              <a:rPr lang="en-US" altLang="zh-CN" dirty="0"/>
              <a:t>DROP  TABLE SC</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66361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5.4</a:t>
            </a:r>
            <a:r>
              <a:rPr lang="zh-CN" altLang="zh-CN" dirty="0"/>
              <a:t>表中数据的维护</a:t>
            </a:r>
            <a:br>
              <a:rPr lang="zh-CN" altLang="zh-CN" dirty="0"/>
            </a:br>
            <a:endParaRPr lang="zh-CN" altLang="en-US" dirty="0"/>
          </a:p>
        </p:txBody>
      </p:sp>
      <p:sp>
        <p:nvSpPr>
          <p:cNvPr id="3" name="内容占位符 2"/>
          <p:cNvSpPr>
            <a:spLocks noGrp="1"/>
          </p:cNvSpPr>
          <p:nvPr>
            <p:ph idx="1"/>
          </p:nvPr>
        </p:nvSpPr>
        <p:spPr/>
        <p:txBody>
          <a:bodyPr/>
          <a:lstStyle/>
          <a:p>
            <a:r>
              <a:rPr lang="en-US" altLang="zh-CN" dirty="0"/>
              <a:t>5.4.1</a:t>
            </a:r>
            <a:r>
              <a:rPr lang="zh-CN" altLang="zh-CN" dirty="0"/>
              <a:t>插入数据</a:t>
            </a:r>
          </a:p>
          <a:p>
            <a:pPr eaLnBrk="0" hangingPunct="0"/>
            <a:r>
              <a:rPr lang="en-US" altLang="zh-CN" dirty="0"/>
              <a:t>1. </a:t>
            </a:r>
            <a:r>
              <a:rPr lang="zh-CN" altLang="zh-CN" dirty="0"/>
              <a:t>利用</a:t>
            </a:r>
            <a:r>
              <a:rPr lang="en-US" altLang="zh-CN" dirty="0"/>
              <a:t>SQL Server Management Studio</a:t>
            </a:r>
            <a:r>
              <a:rPr lang="zh-CN" altLang="zh-CN" dirty="0"/>
              <a:t>输入数据</a:t>
            </a:r>
          </a:p>
          <a:p>
            <a:r>
              <a:rPr lang="zh-CN" altLang="zh-CN" dirty="0"/>
              <a:t>启动【</a:t>
            </a:r>
            <a:r>
              <a:rPr lang="en-US" altLang="zh-CN" dirty="0"/>
              <a:t>Microsoft SQL Server Management Studio</a:t>
            </a:r>
            <a:r>
              <a:rPr lang="zh-CN" altLang="zh-CN" dirty="0"/>
              <a:t>】，在【对象资源管理器】窗口中，依次展开【数据库】→【</a:t>
            </a:r>
            <a:r>
              <a:rPr lang="en-US" altLang="zh-CN" dirty="0"/>
              <a:t>STUDENT</a:t>
            </a:r>
            <a:r>
              <a:rPr lang="zh-CN" altLang="zh-CN" dirty="0"/>
              <a:t>】→【表】→【</a:t>
            </a:r>
            <a:r>
              <a:rPr lang="en-US" altLang="zh-CN" dirty="0"/>
              <a:t>S</a:t>
            </a:r>
            <a:r>
              <a:rPr lang="zh-CN" altLang="zh-CN" dirty="0"/>
              <a:t>】节点，右键单击【</a:t>
            </a:r>
            <a:r>
              <a:rPr lang="en-US" altLang="zh-CN" dirty="0"/>
              <a:t>S</a:t>
            </a:r>
            <a:r>
              <a:rPr lang="zh-CN" altLang="zh-CN" dirty="0"/>
              <a:t>】节点，单击【编辑前</a:t>
            </a:r>
            <a:r>
              <a:rPr lang="en-US" altLang="zh-CN" dirty="0"/>
              <a:t>200</a:t>
            </a:r>
            <a:r>
              <a:rPr lang="zh-CN" altLang="zh-CN" dirty="0"/>
              <a:t>行】命令，弹出如图</a:t>
            </a:r>
            <a:r>
              <a:rPr lang="en-US" altLang="zh-CN" dirty="0"/>
              <a:t>5.9</a:t>
            </a:r>
            <a:r>
              <a:rPr lang="zh-CN" altLang="zh-CN" dirty="0"/>
              <a:t>所示的窗口，在窗口中直接录入数据即可。</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6732741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457200" y="1902621"/>
            <a:ext cx="8229600" cy="3719507"/>
          </a:xfrm>
          <a:prstGeom prst="rect">
            <a:avLst/>
          </a:prstGeom>
        </p:spPr>
      </p:pic>
    </p:spTree>
    <p:extLst>
      <p:ext uri="{BB962C8B-B14F-4D97-AF65-F5344CB8AC3E}">
        <p14:creationId xmlns:p14="http://schemas.microsoft.com/office/powerpoint/2010/main" val="11951806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836712"/>
            <a:ext cx="8568952" cy="4933950"/>
          </a:xfrm>
        </p:spPr>
        <p:txBody>
          <a:bodyPr/>
          <a:lstStyle/>
          <a:p>
            <a:pPr eaLnBrk="0" hangingPunct="0"/>
            <a:r>
              <a:rPr lang="en-US" altLang="zh-CN" sz="2400" dirty="0"/>
              <a:t>2. </a:t>
            </a:r>
            <a:r>
              <a:rPr lang="zh-CN" altLang="zh-CN" sz="2400" dirty="0"/>
              <a:t>利用</a:t>
            </a:r>
            <a:r>
              <a:rPr lang="en-US" altLang="zh-CN" sz="2400" dirty="0"/>
              <a:t>T-SQL</a:t>
            </a:r>
            <a:r>
              <a:rPr lang="zh-CN" altLang="zh-CN" sz="2400" dirty="0"/>
              <a:t>中的命令完成数据插入</a:t>
            </a:r>
          </a:p>
          <a:p>
            <a:r>
              <a:rPr lang="en-US" altLang="zh-CN" sz="2400" dirty="0"/>
              <a:t>T-SQL</a:t>
            </a:r>
            <a:r>
              <a:rPr lang="zh-CN" altLang="zh-CN" sz="2400" dirty="0"/>
              <a:t>中提供</a:t>
            </a:r>
            <a:r>
              <a:rPr lang="en-US" altLang="zh-CN" sz="2400" dirty="0"/>
              <a:t>INSERT</a:t>
            </a:r>
            <a:r>
              <a:rPr lang="zh-CN" altLang="zh-CN" sz="2400" dirty="0"/>
              <a:t>命令向表中插入数据，其有三种基本语法格式如下：</a:t>
            </a:r>
          </a:p>
          <a:p>
            <a:r>
              <a:rPr lang="en-US" altLang="zh-CN" sz="2400" dirty="0"/>
              <a:t>INSERT [ INTO] </a:t>
            </a:r>
            <a:r>
              <a:rPr lang="en-US" altLang="zh-CN" sz="2400" dirty="0" err="1"/>
              <a:t>table_name</a:t>
            </a:r>
            <a:r>
              <a:rPr lang="en-US" altLang="zh-CN" sz="2400" dirty="0"/>
              <a:t>   [ ( </a:t>
            </a:r>
            <a:r>
              <a:rPr lang="en-US" altLang="zh-CN" sz="2400" dirty="0" err="1"/>
              <a:t>column_list</a:t>
            </a:r>
            <a:r>
              <a:rPr lang="en-US" altLang="zh-CN" sz="2400" dirty="0"/>
              <a:t> )]</a:t>
            </a:r>
            <a:endParaRPr lang="zh-CN" altLang="zh-CN" sz="2400" dirty="0"/>
          </a:p>
          <a:p>
            <a:r>
              <a:rPr lang="en-US" altLang="zh-CN" sz="2400" dirty="0"/>
              <a:t> VALUES(expression [ ,...n] )</a:t>
            </a:r>
            <a:endParaRPr lang="zh-CN" altLang="zh-CN" sz="2400" dirty="0"/>
          </a:p>
          <a:p>
            <a:r>
              <a:rPr lang="zh-CN" altLang="zh-CN" sz="2400" dirty="0"/>
              <a:t>其中参数的含义如下：</a:t>
            </a:r>
            <a:r>
              <a:rPr lang="en-US" altLang="zh-CN" sz="2400" dirty="0"/>
              <a:t>                       </a:t>
            </a:r>
            <a:endParaRPr lang="zh-CN" altLang="zh-CN" sz="2400" dirty="0"/>
          </a:p>
          <a:p>
            <a:r>
              <a:rPr lang="zh-CN" altLang="zh-CN" sz="2400" dirty="0"/>
              <a:t>①</a:t>
            </a:r>
            <a:r>
              <a:rPr lang="en-US" altLang="zh-CN" sz="2400" dirty="0"/>
              <a:t>INTO</a:t>
            </a:r>
            <a:r>
              <a:rPr lang="zh-CN" altLang="zh-CN" sz="2400" dirty="0"/>
              <a:t>：一个可选的关键字。</a:t>
            </a:r>
          </a:p>
          <a:p>
            <a:r>
              <a:rPr lang="zh-CN" altLang="zh-CN" sz="2400" dirty="0"/>
              <a:t>②</a:t>
            </a:r>
            <a:r>
              <a:rPr lang="en-US" altLang="zh-CN" sz="2400" dirty="0" err="1"/>
              <a:t>table_name</a:t>
            </a:r>
            <a:r>
              <a:rPr lang="zh-CN" altLang="zh-CN" sz="2400" dirty="0"/>
              <a:t>：将要接收数据的表或</a:t>
            </a:r>
            <a:r>
              <a:rPr lang="en-US" altLang="zh-CN" sz="2400" dirty="0"/>
              <a:t> table </a:t>
            </a:r>
            <a:r>
              <a:rPr lang="zh-CN" altLang="zh-CN" sz="2400" dirty="0"/>
              <a:t>变量的名称。</a:t>
            </a:r>
          </a:p>
          <a:p>
            <a:r>
              <a:rPr lang="zh-CN" altLang="zh-CN" sz="2400" dirty="0"/>
              <a:t>③</a:t>
            </a:r>
            <a:r>
              <a:rPr lang="en-US" altLang="zh-CN" sz="2400" dirty="0" err="1"/>
              <a:t>column_list</a:t>
            </a:r>
            <a:r>
              <a:rPr lang="en-US" altLang="zh-CN" sz="2400" dirty="0"/>
              <a:t> </a:t>
            </a:r>
            <a:r>
              <a:rPr lang="zh-CN" altLang="zh-CN" sz="2400" dirty="0"/>
              <a:t>：要在其中插入数据的一列或多列的列表。必须用圆括号将</a:t>
            </a:r>
            <a:r>
              <a:rPr lang="en-US" altLang="zh-CN" sz="2400" dirty="0" err="1"/>
              <a:t>column_list</a:t>
            </a:r>
            <a:r>
              <a:rPr lang="en-US" altLang="zh-CN" sz="2400" dirty="0"/>
              <a:t> </a:t>
            </a:r>
            <a:r>
              <a:rPr lang="zh-CN" altLang="zh-CN" sz="2400" dirty="0"/>
              <a:t>括起来，并且用逗号进行分隔。 </a:t>
            </a:r>
          </a:p>
          <a:p>
            <a:r>
              <a:rPr lang="zh-CN" altLang="zh-CN" sz="2400" dirty="0"/>
              <a:t>④</a:t>
            </a:r>
            <a:r>
              <a:rPr lang="en-US" altLang="zh-CN" sz="2400" dirty="0"/>
              <a:t>VALUES</a:t>
            </a:r>
            <a:r>
              <a:rPr lang="zh-CN" altLang="zh-CN" sz="2400" dirty="0"/>
              <a:t>：引入要插入的数据值的列表。</a:t>
            </a:r>
          </a:p>
          <a:p>
            <a:r>
              <a:rPr lang="zh-CN" altLang="zh-CN" sz="2400" dirty="0"/>
              <a:t>⑤</a:t>
            </a:r>
            <a:r>
              <a:rPr lang="en-US" altLang="zh-CN" sz="2400" dirty="0"/>
              <a:t>expression</a:t>
            </a:r>
            <a:r>
              <a:rPr lang="zh-CN" altLang="zh-CN" sz="2400" dirty="0"/>
              <a:t>：列值表达式</a:t>
            </a:r>
            <a:r>
              <a:rPr lang="zh-CN" altLang="zh-CN" sz="2400" dirty="0" smtClean="0"/>
              <a:t>。</a:t>
            </a:r>
            <a:endParaRPr lang="zh-CN" altLang="zh-CN"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154353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r>
              <a:rPr lang="en-US" altLang="zh-CN" dirty="0"/>
              <a:t>5.1  SQL Server</a:t>
            </a:r>
            <a:r>
              <a:rPr lang="zh-CN" altLang="zh-CN" dirty="0"/>
              <a:t>表概述</a:t>
            </a:r>
          </a:p>
        </p:txBody>
      </p:sp>
      <p:sp>
        <p:nvSpPr>
          <p:cNvPr id="3" name="内容占位符 2"/>
          <p:cNvSpPr>
            <a:spLocks noGrp="1"/>
          </p:cNvSpPr>
          <p:nvPr>
            <p:ph idx="1"/>
          </p:nvPr>
        </p:nvSpPr>
        <p:spPr>
          <a:xfrm>
            <a:off x="467544" y="908720"/>
            <a:ext cx="8229600" cy="5438006"/>
          </a:xfrm>
        </p:spPr>
        <p:txBody>
          <a:bodyPr/>
          <a:lstStyle/>
          <a:p>
            <a:r>
              <a:rPr lang="en-US" altLang="zh-CN" sz="2400" dirty="0"/>
              <a:t>5.1.1</a:t>
            </a:r>
            <a:r>
              <a:rPr lang="zh-CN" altLang="zh-CN" sz="2400" dirty="0"/>
              <a:t>基本概念</a:t>
            </a:r>
          </a:p>
          <a:p>
            <a:pPr eaLnBrk="0" hangingPunct="0"/>
            <a:r>
              <a:rPr lang="en-US" altLang="zh-CN" sz="2400" dirty="0" smtClean="0"/>
              <a:t>4</a:t>
            </a:r>
            <a:r>
              <a:rPr lang="en-US" altLang="zh-CN" sz="2400" dirty="0"/>
              <a:t>. </a:t>
            </a:r>
            <a:r>
              <a:rPr lang="zh-CN" altLang="zh-CN" sz="2400" dirty="0"/>
              <a:t>主键</a:t>
            </a:r>
          </a:p>
          <a:p>
            <a:pPr>
              <a:buFont typeface="Wingdings" pitchFamily="2" charset="2"/>
              <a:buChar char="n"/>
            </a:pPr>
            <a:r>
              <a:rPr lang="zh-CN" altLang="zh-CN" sz="2400" b="0" dirty="0"/>
              <a:t>表中能唯一标识所有记录的某一个字段或字段组合称为该表的主关键字，也称主键。也就是说，主键所对应的数据项在所有行中都是唯一的，不允许出现重复。另外，主键所对应的数据项也不能为空值。</a:t>
            </a:r>
          </a:p>
          <a:p>
            <a:pPr>
              <a:buFont typeface="Wingdings" pitchFamily="2" charset="2"/>
              <a:buChar char="n"/>
            </a:pPr>
            <a:endParaRPr lang="zh-CN" altLang="zh-CN" sz="2400" b="0" dirty="0"/>
          </a:p>
          <a:p>
            <a:pPr>
              <a:buFont typeface="Wingdings" pitchFamily="2" charset="2"/>
              <a:buChar char="n"/>
            </a:pPr>
            <a:endParaRPr lang="zh-CN" altLang="en-US" sz="2400"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5493439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说明：</a:t>
            </a:r>
            <a:r>
              <a:rPr lang="en-US" altLang="zh-CN" dirty="0"/>
              <a:t>INTO </a:t>
            </a:r>
            <a:r>
              <a:rPr lang="zh-CN" altLang="zh-CN" dirty="0"/>
              <a:t>可以省略，数据列表中的数据个数和数据类型必须和数据表中的字段数目与类型一致，字符型和日期型数据在输入时用单引号，数值类数据直接输入。每一条记录用一对括号括起来，多个记录之间用逗号隔开。允许为空的列也要输入</a:t>
            </a:r>
            <a:r>
              <a:rPr lang="en-US" altLang="zh-CN" dirty="0"/>
              <a:t>null</a:t>
            </a:r>
            <a:r>
              <a:rPr lang="zh-CN" altLang="zh-CN" dirty="0"/>
              <a:t>填充，不允许省略。 </a:t>
            </a:r>
          </a:p>
          <a:p>
            <a:endParaRPr lang="zh-CN" altLang="en-US"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672419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36712"/>
            <a:ext cx="8352928" cy="5832648"/>
          </a:xfrm>
        </p:spPr>
        <p:txBody>
          <a:bodyPr/>
          <a:lstStyle/>
          <a:p>
            <a:r>
              <a:rPr lang="zh-CN" altLang="zh-CN" dirty="0"/>
              <a:t>【例</a:t>
            </a:r>
            <a:r>
              <a:rPr lang="en-US" altLang="zh-CN" dirty="0"/>
              <a:t>5-6</a:t>
            </a:r>
            <a:r>
              <a:rPr lang="zh-CN" altLang="zh-CN" dirty="0"/>
              <a:t>】在“</a:t>
            </a:r>
            <a:r>
              <a:rPr lang="en-US" altLang="zh-CN" dirty="0"/>
              <a:t>STUDENT</a:t>
            </a:r>
            <a:r>
              <a:rPr lang="zh-CN" altLang="zh-CN" dirty="0"/>
              <a:t>”数据库的“</a:t>
            </a:r>
            <a:r>
              <a:rPr lang="en-US" altLang="zh-CN" dirty="0"/>
              <a:t>C</a:t>
            </a:r>
            <a:r>
              <a:rPr lang="zh-CN" altLang="zh-CN" dirty="0"/>
              <a:t>”表中添加多条记录。</a:t>
            </a:r>
          </a:p>
          <a:p>
            <a:r>
              <a:rPr lang="en-US" altLang="zh-CN" dirty="0"/>
              <a:t>USE STUDENT</a:t>
            </a:r>
            <a:endParaRPr lang="zh-CN" altLang="zh-CN" dirty="0"/>
          </a:p>
          <a:p>
            <a:r>
              <a:rPr lang="en-US" altLang="zh-CN" dirty="0"/>
              <a:t>GO</a:t>
            </a:r>
            <a:endParaRPr lang="zh-CN" altLang="zh-CN" dirty="0"/>
          </a:p>
          <a:p>
            <a:r>
              <a:rPr lang="en-US" altLang="zh-CN" dirty="0"/>
              <a:t>INSERT into C VALUES('c001','</a:t>
            </a:r>
            <a:r>
              <a:rPr lang="zh-CN" altLang="zh-CN" dirty="0"/>
              <a:t>大学计算机基础</a:t>
            </a:r>
            <a:r>
              <a:rPr lang="en-US" altLang="zh-CN" dirty="0"/>
              <a:t>',48,3),</a:t>
            </a:r>
            <a:endParaRPr lang="zh-CN" altLang="zh-CN" dirty="0"/>
          </a:p>
          <a:p>
            <a:r>
              <a:rPr lang="en-US" altLang="zh-CN" dirty="0"/>
              <a:t>('c002','C</a:t>
            </a:r>
            <a:r>
              <a:rPr lang="zh-CN" altLang="zh-CN" dirty="0"/>
              <a:t>语言</a:t>
            </a:r>
            <a:r>
              <a:rPr lang="en-US" altLang="zh-CN" dirty="0"/>
              <a:t>',64,4),</a:t>
            </a:r>
            <a:endParaRPr lang="zh-CN" altLang="zh-CN" dirty="0"/>
          </a:p>
          <a:p>
            <a:r>
              <a:rPr lang="en-US" altLang="zh-CN" dirty="0"/>
              <a:t>('c003','</a:t>
            </a:r>
            <a:r>
              <a:rPr lang="zh-CN" altLang="zh-CN" dirty="0"/>
              <a:t>数据库原理与</a:t>
            </a:r>
            <a:r>
              <a:rPr lang="en-US" altLang="zh-CN" dirty="0"/>
              <a:t>SQL Server',48,3),</a:t>
            </a:r>
            <a:endParaRPr lang="zh-CN" altLang="zh-CN" dirty="0"/>
          </a:p>
          <a:p>
            <a:r>
              <a:rPr lang="en-US" altLang="zh-CN" dirty="0"/>
              <a:t>('c004','java</a:t>
            </a:r>
            <a:r>
              <a:rPr lang="zh-CN" altLang="zh-CN" dirty="0"/>
              <a:t>语言</a:t>
            </a:r>
            <a:r>
              <a:rPr lang="en-US" altLang="zh-CN" dirty="0"/>
              <a:t>',64,4),</a:t>
            </a:r>
            <a:endParaRPr lang="zh-CN" altLang="zh-CN" dirty="0"/>
          </a:p>
          <a:p>
            <a:r>
              <a:rPr lang="en-US" altLang="zh-CN" dirty="0"/>
              <a:t>('c005','C#',48,3)</a:t>
            </a:r>
            <a:endParaRPr lang="zh-CN" altLang="zh-CN" dirty="0"/>
          </a:p>
          <a:p>
            <a:r>
              <a:rPr lang="zh-CN" altLang="zh-CN" dirty="0"/>
              <a:t>也可以指定所要插入数据的列，对于允许为空的列的可以暂时不插入值。</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75266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5.4.2</a:t>
            </a:r>
            <a:r>
              <a:rPr lang="zh-CN" altLang="zh-CN" dirty="0"/>
              <a:t>修改数据</a:t>
            </a:r>
          </a:p>
          <a:p>
            <a:pPr eaLnBrk="0" hangingPunct="0"/>
            <a:r>
              <a:rPr lang="en-US" altLang="zh-CN" dirty="0"/>
              <a:t>1. </a:t>
            </a:r>
            <a:r>
              <a:rPr lang="zh-CN" altLang="zh-CN" dirty="0"/>
              <a:t>使用</a:t>
            </a:r>
            <a:r>
              <a:rPr lang="en-US" altLang="zh-CN" dirty="0"/>
              <a:t>SQL Server Management Studio</a:t>
            </a:r>
            <a:r>
              <a:rPr lang="zh-CN" altLang="zh-CN" dirty="0"/>
              <a:t>修改数据</a:t>
            </a:r>
          </a:p>
          <a:p>
            <a:r>
              <a:rPr lang="zh-CN" altLang="zh-CN" dirty="0"/>
              <a:t>启动【</a:t>
            </a:r>
            <a:r>
              <a:rPr lang="en-US" altLang="zh-CN" dirty="0"/>
              <a:t>Microsoft SQL Server Management Studio</a:t>
            </a:r>
            <a:r>
              <a:rPr lang="zh-CN" altLang="zh-CN" dirty="0"/>
              <a:t>】，在【对象资源管理器】窗口中，依次展开【数据库】→【</a:t>
            </a:r>
            <a:r>
              <a:rPr lang="en-US" altLang="zh-CN" dirty="0"/>
              <a:t>STUDENT</a:t>
            </a:r>
            <a:r>
              <a:rPr lang="zh-CN" altLang="zh-CN" dirty="0"/>
              <a:t>】→【表】→【</a:t>
            </a:r>
            <a:r>
              <a:rPr lang="en-US" altLang="zh-CN" dirty="0"/>
              <a:t>SC</a:t>
            </a:r>
            <a:r>
              <a:rPr lang="zh-CN" altLang="zh-CN" dirty="0"/>
              <a:t>】节点，右键单击【</a:t>
            </a:r>
            <a:r>
              <a:rPr lang="en-US" altLang="zh-CN" dirty="0"/>
              <a:t>SC</a:t>
            </a:r>
            <a:r>
              <a:rPr lang="zh-CN" altLang="zh-CN" dirty="0"/>
              <a:t>】节点，单击【编辑前</a:t>
            </a:r>
            <a:r>
              <a:rPr lang="en-US" altLang="zh-CN" dirty="0"/>
              <a:t>200</a:t>
            </a:r>
            <a:r>
              <a:rPr lang="zh-CN" altLang="zh-CN" dirty="0"/>
              <a:t>行】命令，出现表数据窗口，在该窗口中，可以直接对数据进行修改操作。如图</a:t>
            </a:r>
            <a:r>
              <a:rPr lang="en-US" altLang="zh-CN" dirty="0"/>
              <a:t>5.11</a:t>
            </a:r>
            <a:r>
              <a:rPr lang="zh-CN" altLang="zh-CN" dirty="0"/>
              <a:t>所示为更新</a:t>
            </a:r>
            <a:r>
              <a:rPr lang="en-US" altLang="zh-CN" dirty="0"/>
              <a:t>SC</a:t>
            </a:r>
            <a:r>
              <a:rPr lang="zh-CN" altLang="zh-CN" dirty="0"/>
              <a:t>表的</a:t>
            </a:r>
            <a:r>
              <a:rPr lang="en-US" altLang="zh-CN" dirty="0"/>
              <a:t>score</a:t>
            </a:r>
            <a:r>
              <a:rPr lang="zh-CN" altLang="zh-CN" dirty="0"/>
              <a:t>列。</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5493220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112220" y="1510469"/>
            <a:ext cx="6919560" cy="4503811"/>
          </a:xfrm>
          <a:prstGeom prst="rect">
            <a:avLst/>
          </a:prstGeom>
        </p:spPr>
      </p:pic>
    </p:spTree>
    <p:extLst>
      <p:ext uri="{BB962C8B-B14F-4D97-AF65-F5344CB8AC3E}">
        <p14:creationId xmlns:p14="http://schemas.microsoft.com/office/powerpoint/2010/main" val="20976818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692696"/>
            <a:ext cx="8568952" cy="5392638"/>
          </a:xfrm>
        </p:spPr>
        <p:txBody>
          <a:bodyPr/>
          <a:lstStyle/>
          <a:p>
            <a:pPr eaLnBrk="0" hangingPunct="0"/>
            <a:r>
              <a:rPr lang="en-US" altLang="zh-CN" sz="2400" dirty="0"/>
              <a:t>2. </a:t>
            </a:r>
            <a:r>
              <a:rPr lang="zh-CN" altLang="zh-CN" sz="2400" dirty="0"/>
              <a:t>利用</a:t>
            </a:r>
            <a:r>
              <a:rPr lang="en-US" altLang="zh-CN" sz="2400" dirty="0"/>
              <a:t>T-SQL</a:t>
            </a:r>
            <a:r>
              <a:rPr lang="zh-CN" altLang="zh-CN" sz="2400" dirty="0"/>
              <a:t>语句修改数据</a:t>
            </a:r>
          </a:p>
          <a:p>
            <a:r>
              <a:rPr lang="en-US" altLang="zh-CN" sz="2400" dirty="0"/>
              <a:t>  T-SQL</a:t>
            </a:r>
            <a:r>
              <a:rPr lang="zh-CN" altLang="zh-CN" sz="2400" dirty="0"/>
              <a:t>中提供</a:t>
            </a:r>
            <a:r>
              <a:rPr lang="en-US" altLang="zh-CN" sz="2400" dirty="0"/>
              <a:t>UPDATE </a:t>
            </a:r>
            <a:r>
              <a:rPr lang="zh-CN" altLang="zh-CN" sz="2400" dirty="0"/>
              <a:t>命令修改表中数据，每个</a:t>
            </a:r>
            <a:r>
              <a:rPr lang="en-US" altLang="zh-CN" sz="2400" dirty="0"/>
              <a:t>UPDATE</a:t>
            </a:r>
            <a:r>
              <a:rPr lang="zh-CN" altLang="zh-CN" sz="2400" dirty="0"/>
              <a:t>语句可以修改一行或多行数据，但每次仅能对一个表进行操作，其语法格式如下：</a:t>
            </a:r>
          </a:p>
          <a:p>
            <a:r>
              <a:rPr lang="en-US" altLang="zh-CN" sz="2400" dirty="0"/>
              <a:t>UPDATE   </a:t>
            </a:r>
            <a:r>
              <a:rPr lang="en-US" altLang="zh-CN" sz="2400" dirty="0" err="1"/>
              <a:t>table_name</a:t>
            </a:r>
            <a:r>
              <a:rPr lang="en-US" altLang="zh-CN" sz="2400" dirty="0"/>
              <a:t>  </a:t>
            </a:r>
            <a:endParaRPr lang="zh-CN" altLang="zh-CN" sz="2400" dirty="0"/>
          </a:p>
          <a:p>
            <a:r>
              <a:rPr lang="en-US" altLang="zh-CN" sz="2400" dirty="0"/>
              <a:t>SET  </a:t>
            </a:r>
            <a:r>
              <a:rPr lang="en-US" altLang="zh-CN" sz="2400" dirty="0" err="1"/>
              <a:t>column_name</a:t>
            </a:r>
            <a:r>
              <a:rPr lang="en-US" altLang="zh-CN" sz="2400" dirty="0"/>
              <a:t>=expression</a:t>
            </a:r>
            <a:endParaRPr lang="zh-CN" altLang="zh-CN" sz="2400" dirty="0"/>
          </a:p>
          <a:p>
            <a:r>
              <a:rPr lang="en-US" altLang="zh-CN" sz="2400" dirty="0"/>
              <a:t>  [WHERE </a:t>
            </a:r>
            <a:r>
              <a:rPr lang="en-US" altLang="zh-CN" sz="2400" dirty="0" err="1"/>
              <a:t>condition_expression</a:t>
            </a:r>
            <a:r>
              <a:rPr lang="en-US" altLang="zh-CN" sz="2400" dirty="0"/>
              <a:t>]</a:t>
            </a:r>
            <a:endParaRPr lang="zh-CN" altLang="zh-CN" sz="2400" dirty="0"/>
          </a:p>
          <a:p>
            <a:r>
              <a:rPr lang="zh-CN" altLang="zh-CN" sz="2400" dirty="0"/>
              <a:t>参数的含义如下：</a:t>
            </a:r>
          </a:p>
          <a:p>
            <a:r>
              <a:rPr lang="en-US" altLang="zh-CN" sz="2400" dirty="0" err="1"/>
              <a:t>table_name</a:t>
            </a:r>
            <a:r>
              <a:rPr lang="zh-CN" altLang="zh-CN" sz="2400" dirty="0"/>
              <a:t>为将要被更新的表名。</a:t>
            </a:r>
          </a:p>
          <a:p>
            <a:r>
              <a:rPr lang="en-US" altLang="zh-CN" sz="2400" dirty="0" err="1"/>
              <a:t>column_name</a:t>
            </a:r>
            <a:r>
              <a:rPr lang="zh-CN" altLang="zh-CN" sz="2400" dirty="0"/>
              <a:t>为指定要修改数据的字段名。</a:t>
            </a:r>
          </a:p>
          <a:p>
            <a:r>
              <a:rPr lang="en-US" altLang="zh-CN" sz="2400" dirty="0"/>
              <a:t>expression</a:t>
            </a:r>
            <a:r>
              <a:rPr lang="zh-CN" altLang="zh-CN" sz="2400" dirty="0"/>
              <a:t>指定字段的新值，可以是一个常数、表达式或变量。</a:t>
            </a:r>
          </a:p>
          <a:p>
            <a:r>
              <a:rPr lang="en-US" altLang="zh-CN" sz="2400" dirty="0"/>
              <a:t>WHERE condition _ expression</a:t>
            </a:r>
            <a:r>
              <a:rPr lang="zh-CN" altLang="zh-CN" sz="2400" dirty="0"/>
              <a:t>指定更新行的限定条件，只有满足条件的记录才会被修改。如果省略</a:t>
            </a:r>
            <a:r>
              <a:rPr lang="en-US" altLang="zh-CN" sz="2400" dirty="0"/>
              <a:t>WHERE</a:t>
            </a:r>
            <a:r>
              <a:rPr lang="zh-CN" altLang="zh-CN" sz="2400" dirty="0"/>
              <a:t>选项，则修改整个表中的记录。</a:t>
            </a:r>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686562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5-9</a:t>
            </a:r>
            <a:r>
              <a:rPr lang="zh-CN" altLang="zh-CN" dirty="0"/>
              <a:t>】将</a:t>
            </a:r>
            <a:r>
              <a:rPr lang="en-US" altLang="zh-CN" dirty="0"/>
              <a:t>STUDENT1</a:t>
            </a:r>
            <a:r>
              <a:rPr lang="zh-CN" altLang="zh-CN" dirty="0"/>
              <a:t>数据库的“</a:t>
            </a:r>
            <a:r>
              <a:rPr lang="en-US" altLang="zh-CN" dirty="0"/>
              <a:t>S</a:t>
            </a:r>
            <a:r>
              <a:rPr lang="zh-CN" altLang="zh-CN" dirty="0"/>
              <a:t>”表中的“性别”字段的值设为“男”。</a:t>
            </a:r>
          </a:p>
          <a:p>
            <a:r>
              <a:rPr lang="zh-CN" altLang="zh-CN" dirty="0"/>
              <a:t>注意：</a:t>
            </a:r>
            <a:r>
              <a:rPr lang="en-US" altLang="zh-CN" dirty="0"/>
              <a:t>STUDENT1</a:t>
            </a:r>
            <a:r>
              <a:rPr lang="zh-CN" altLang="zh-CN" dirty="0"/>
              <a:t>为重新设计的数据库，表名分别为：学生，课程及选课。本数据库仅作为实验用，其中数据但内容与结构都与</a:t>
            </a:r>
            <a:r>
              <a:rPr lang="en-US" altLang="zh-CN" dirty="0"/>
              <a:t>STUDENT</a:t>
            </a:r>
            <a:r>
              <a:rPr lang="zh-CN" altLang="zh-CN" dirty="0"/>
              <a:t>相同。</a:t>
            </a:r>
          </a:p>
          <a:p>
            <a:r>
              <a:rPr lang="en-US" altLang="zh-CN" dirty="0"/>
              <a:t>USE STUDENT1</a:t>
            </a:r>
            <a:endParaRPr lang="zh-CN" altLang="zh-CN" dirty="0"/>
          </a:p>
          <a:p>
            <a:r>
              <a:rPr lang="en-US" altLang="zh-CN" dirty="0"/>
              <a:t>GO</a:t>
            </a:r>
            <a:endParaRPr lang="zh-CN" altLang="zh-CN" dirty="0"/>
          </a:p>
          <a:p>
            <a:r>
              <a:rPr lang="en-US" altLang="zh-CN" dirty="0"/>
              <a:t>UPDATE </a:t>
            </a:r>
            <a:r>
              <a:rPr lang="zh-CN" altLang="zh-CN" dirty="0"/>
              <a:t>学生</a:t>
            </a:r>
            <a:r>
              <a:rPr lang="en-US" altLang="zh-CN" dirty="0"/>
              <a:t> SET sex='</a:t>
            </a:r>
            <a:r>
              <a:rPr lang="zh-CN" altLang="zh-CN" dirty="0"/>
              <a:t>男</a:t>
            </a:r>
            <a:r>
              <a:rPr lang="en-US" altLang="zh-CN" dirty="0"/>
              <a:t>'</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8537695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5.4.3</a:t>
            </a:r>
            <a:r>
              <a:rPr lang="zh-CN" altLang="zh-CN" dirty="0"/>
              <a:t>删除数据</a:t>
            </a:r>
          </a:p>
          <a:p>
            <a:pPr eaLnBrk="0" hangingPunct="0"/>
            <a:r>
              <a:rPr lang="en-US" altLang="zh-CN" dirty="0"/>
              <a:t>1. </a:t>
            </a:r>
            <a:r>
              <a:rPr lang="zh-CN" altLang="zh-CN" dirty="0"/>
              <a:t>使用</a:t>
            </a:r>
            <a:r>
              <a:rPr lang="en-US" altLang="zh-CN" dirty="0"/>
              <a:t>SQL Server Management Studio</a:t>
            </a:r>
            <a:r>
              <a:rPr lang="zh-CN" altLang="zh-CN" dirty="0"/>
              <a:t>删除数据</a:t>
            </a:r>
          </a:p>
          <a:p>
            <a:r>
              <a:rPr lang="zh-CN" altLang="zh-CN" dirty="0"/>
              <a:t>启动【</a:t>
            </a:r>
            <a:r>
              <a:rPr lang="en-US" altLang="zh-CN" dirty="0"/>
              <a:t>Microsoft SQL Server Management Studio</a:t>
            </a:r>
            <a:r>
              <a:rPr lang="zh-CN" altLang="zh-CN" dirty="0"/>
              <a:t>】，在【对象资源管理器】窗口中，依次展开【数据库】→【</a:t>
            </a:r>
            <a:r>
              <a:rPr lang="en-US" altLang="zh-CN" dirty="0"/>
              <a:t>STUDENT</a:t>
            </a:r>
            <a:r>
              <a:rPr lang="zh-CN" altLang="zh-CN" dirty="0"/>
              <a:t>】→【表】→【</a:t>
            </a:r>
            <a:r>
              <a:rPr lang="en-US" altLang="zh-CN" dirty="0"/>
              <a:t>S</a:t>
            </a:r>
            <a:r>
              <a:rPr lang="zh-CN" altLang="zh-CN" dirty="0"/>
              <a:t>】节点，右键单击【</a:t>
            </a:r>
            <a:r>
              <a:rPr lang="en-US" altLang="zh-CN" dirty="0"/>
              <a:t>S</a:t>
            </a:r>
            <a:r>
              <a:rPr lang="zh-CN" altLang="zh-CN" dirty="0"/>
              <a:t>】节点，单击【编辑前</a:t>
            </a:r>
            <a:r>
              <a:rPr lang="en-US" altLang="zh-CN" dirty="0"/>
              <a:t>200</a:t>
            </a:r>
            <a:r>
              <a:rPr lang="zh-CN" altLang="zh-CN" dirty="0"/>
              <a:t>行】命令，出现表数据窗口，单击最左边的空白区域，选中要删除的记录，右击选择【删除】即可删除该记录，如图</a:t>
            </a:r>
            <a:r>
              <a:rPr lang="en-US" altLang="zh-CN" dirty="0"/>
              <a:t>5.13</a:t>
            </a:r>
            <a:r>
              <a:rPr lang="zh-CN" altLang="zh-CN" dirty="0"/>
              <a:t>所示。</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108805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33378"/>
            <a:ext cx="8229600" cy="3457994"/>
          </a:xfrm>
          <a:prstGeom prst="rect">
            <a:avLst/>
          </a:prstGeom>
          <a:noFill/>
          <a:ln>
            <a:noFill/>
          </a:ln>
        </p:spPr>
      </p:pic>
    </p:spTree>
    <p:extLst>
      <p:ext uri="{BB962C8B-B14F-4D97-AF65-F5344CB8AC3E}">
        <p14:creationId xmlns:p14="http://schemas.microsoft.com/office/powerpoint/2010/main" val="2813519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764704"/>
            <a:ext cx="8424936" cy="5688632"/>
          </a:xfrm>
        </p:spPr>
        <p:txBody>
          <a:bodyPr/>
          <a:lstStyle/>
          <a:p>
            <a:pPr eaLnBrk="0" hangingPunct="0"/>
            <a:r>
              <a:rPr lang="en-US" altLang="zh-CN" sz="2400" dirty="0"/>
              <a:t>2. </a:t>
            </a:r>
            <a:r>
              <a:rPr lang="zh-CN" altLang="zh-CN" sz="2400" dirty="0"/>
              <a:t>利用</a:t>
            </a:r>
            <a:r>
              <a:rPr lang="en-US" altLang="zh-CN" sz="2400" dirty="0"/>
              <a:t>T-SQL</a:t>
            </a:r>
            <a:r>
              <a:rPr lang="zh-CN" altLang="zh-CN" sz="2400" dirty="0"/>
              <a:t>语句删除数据</a:t>
            </a:r>
          </a:p>
          <a:p>
            <a:r>
              <a:rPr lang="en-US" altLang="zh-CN" sz="2400" dirty="0"/>
              <a:t>T-SQL</a:t>
            </a:r>
            <a:r>
              <a:rPr lang="zh-CN" altLang="zh-CN" sz="2400" dirty="0"/>
              <a:t>中提供</a:t>
            </a:r>
            <a:r>
              <a:rPr lang="en-US" altLang="zh-CN" sz="2400" dirty="0"/>
              <a:t>DELETE </a:t>
            </a:r>
            <a:r>
              <a:rPr lang="zh-CN" altLang="zh-CN" sz="2400" dirty="0"/>
              <a:t>命令删除表中数据，其语法格式如下：</a:t>
            </a:r>
          </a:p>
          <a:p>
            <a:r>
              <a:rPr lang="en-US" altLang="zh-CN" sz="2400" dirty="0"/>
              <a:t>DELETE  </a:t>
            </a:r>
            <a:r>
              <a:rPr lang="en-US" altLang="zh-CN" sz="2400" dirty="0" err="1"/>
              <a:t>table_name</a:t>
            </a:r>
            <a:r>
              <a:rPr lang="en-US" altLang="zh-CN" sz="2400" dirty="0"/>
              <a:t> </a:t>
            </a:r>
            <a:endParaRPr lang="zh-CN" altLang="zh-CN" sz="2400" dirty="0"/>
          </a:p>
          <a:p>
            <a:r>
              <a:rPr lang="en-US" altLang="zh-CN" sz="2400" dirty="0"/>
              <a:t> [ WHERE </a:t>
            </a:r>
            <a:r>
              <a:rPr lang="en-US" altLang="zh-CN" sz="2400" dirty="0" err="1"/>
              <a:t>condition_expression</a:t>
            </a:r>
            <a:r>
              <a:rPr lang="en-US" altLang="zh-CN" sz="2400" dirty="0"/>
              <a:t> ] </a:t>
            </a:r>
            <a:endParaRPr lang="zh-CN" altLang="zh-CN" sz="2400" dirty="0"/>
          </a:p>
          <a:p>
            <a:r>
              <a:rPr lang="zh-CN" altLang="zh-CN" sz="2400" dirty="0"/>
              <a:t>其中参数的含义如下：</a:t>
            </a:r>
            <a:r>
              <a:rPr lang="en-US" altLang="zh-CN" sz="2400" dirty="0"/>
              <a:t>  </a:t>
            </a:r>
            <a:endParaRPr lang="zh-CN" altLang="zh-CN" sz="2400" dirty="0"/>
          </a:p>
          <a:p>
            <a:r>
              <a:rPr lang="en-US" altLang="zh-CN" sz="2400" dirty="0" err="1"/>
              <a:t>table_name</a:t>
            </a:r>
            <a:r>
              <a:rPr lang="zh-CN" altLang="zh-CN" sz="2400" dirty="0"/>
              <a:t>：将要被删除记录的表的名称。 </a:t>
            </a:r>
          </a:p>
          <a:p>
            <a:r>
              <a:rPr lang="en-US" altLang="zh-CN" sz="2400" dirty="0"/>
              <a:t>WHERE</a:t>
            </a:r>
            <a:r>
              <a:rPr lang="zh-CN" altLang="zh-CN" sz="2400" dirty="0"/>
              <a:t>：指定用于限制删除行数的条件。如果没有提供</a:t>
            </a:r>
            <a:r>
              <a:rPr lang="en-US" altLang="zh-CN" sz="2400" dirty="0"/>
              <a:t> WHERE </a:t>
            </a:r>
            <a:r>
              <a:rPr lang="zh-CN" altLang="zh-CN" sz="2400" dirty="0"/>
              <a:t>子句，则</a:t>
            </a:r>
            <a:r>
              <a:rPr lang="en-US" altLang="zh-CN" sz="2400" dirty="0"/>
              <a:t> DELETE </a:t>
            </a:r>
            <a:r>
              <a:rPr lang="zh-CN" altLang="zh-CN" sz="2400" dirty="0"/>
              <a:t>删除表中的所有行。</a:t>
            </a:r>
          </a:p>
          <a:p>
            <a:r>
              <a:rPr lang="en-US" altLang="zh-CN" sz="2400" dirty="0" err="1"/>
              <a:t>condition_expression</a:t>
            </a:r>
            <a:r>
              <a:rPr lang="en-US" altLang="zh-CN" sz="2400" dirty="0"/>
              <a:t> </a:t>
            </a:r>
            <a:r>
              <a:rPr lang="zh-CN" altLang="zh-CN" sz="2400" dirty="0"/>
              <a:t>：指定删除行的限定条件。对条件的个数没有限制</a:t>
            </a:r>
            <a:r>
              <a:rPr lang="zh-CN" altLang="zh-CN" sz="2400" dirty="0" smtClean="0"/>
              <a:t>。</a:t>
            </a:r>
            <a:endParaRPr lang="en-US" altLang="zh-CN" sz="2400" dirty="0" smtClean="0"/>
          </a:p>
          <a:p>
            <a:r>
              <a:rPr lang="zh-CN" altLang="zh-CN" sz="2400" dirty="0"/>
              <a:t>【例</a:t>
            </a:r>
            <a:r>
              <a:rPr lang="en-US" altLang="zh-CN" sz="2400" dirty="0"/>
              <a:t>5-12</a:t>
            </a:r>
            <a:r>
              <a:rPr lang="zh-CN" altLang="zh-CN" sz="2400" dirty="0"/>
              <a:t>】删除“学生”表中“</a:t>
            </a:r>
            <a:r>
              <a:rPr lang="en-US" altLang="zh-CN" sz="2400" dirty="0"/>
              <a:t>1008</a:t>
            </a:r>
            <a:r>
              <a:rPr lang="zh-CN" altLang="zh-CN" sz="2400" dirty="0"/>
              <a:t>”号学生的记录。</a:t>
            </a:r>
          </a:p>
          <a:p>
            <a:r>
              <a:rPr lang="en-US" altLang="zh-CN" sz="2400" dirty="0"/>
              <a:t>USE STUDENT1</a:t>
            </a:r>
            <a:endParaRPr lang="zh-CN" altLang="zh-CN" sz="2400" dirty="0"/>
          </a:p>
          <a:p>
            <a:r>
              <a:rPr lang="en-US" altLang="zh-CN" sz="2400" dirty="0"/>
              <a:t>DELETE  </a:t>
            </a:r>
            <a:r>
              <a:rPr lang="zh-CN" altLang="zh-CN" sz="2400" dirty="0"/>
              <a:t>学生</a:t>
            </a:r>
            <a:r>
              <a:rPr lang="en-US" altLang="zh-CN" sz="2400" dirty="0"/>
              <a:t> WHERE </a:t>
            </a:r>
            <a:r>
              <a:rPr lang="en-US" altLang="zh-CN" sz="2400" dirty="0" err="1"/>
              <a:t>sno</a:t>
            </a:r>
            <a:r>
              <a:rPr lang="en-US" altLang="zh-CN" sz="2400" dirty="0"/>
              <a:t> = '1008'</a:t>
            </a:r>
            <a:endParaRPr lang="zh-CN" altLang="zh-CN" sz="2400" dirty="0"/>
          </a:p>
          <a:p>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812944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08720"/>
            <a:ext cx="8229600" cy="4933950"/>
          </a:xfrm>
        </p:spPr>
        <p:txBody>
          <a:bodyPr/>
          <a:lstStyle/>
          <a:p>
            <a:pPr eaLnBrk="0" hangingPunct="0"/>
            <a:r>
              <a:rPr lang="en-US" altLang="zh-CN" sz="2000" dirty="0"/>
              <a:t>3</a:t>
            </a:r>
            <a:r>
              <a:rPr lang="zh-CN" altLang="zh-CN" sz="2000" dirty="0"/>
              <a:t>．使用</a:t>
            </a:r>
            <a:r>
              <a:rPr lang="en-US" altLang="zh-CN" sz="2000" dirty="0"/>
              <a:t>TRUNCATE TABLE</a:t>
            </a:r>
            <a:r>
              <a:rPr lang="zh-CN" altLang="zh-CN" sz="2000" dirty="0"/>
              <a:t>清空表中数据 </a:t>
            </a:r>
          </a:p>
          <a:p>
            <a:r>
              <a:rPr lang="zh-CN" altLang="zh-CN" sz="2000" dirty="0"/>
              <a:t>语法格式如下： </a:t>
            </a:r>
          </a:p>
          <a:p>
            <a:r>
              <a:rPr lang="en-US" altLang="zh-CN" sz="2000" dirty="0"/>
              <a:t>TRUNCATE  TABLE  </a:t>
            </a:r>
            <a:r>
              <a:rPr lang="en-US" altLang="zh-CN" sz="2000" dirty="0" err="1"/>
              <a:t>table_name</a:t>
            </a:r>
            <a:endParaRPr lang="zh-CN" altLang="zh-CN" sz="2000" dirty="0"/>
          </a:p>
          <a:p>
            <a:r>
              <a:rPr lang="zh-CN" altLang="zh-CN" sz="2000" dirty="0"/>
              <a:t>其中：</a:t>
            </a:r>
            <a:r>
              <a:rPr lang="en-US" altLang="zh-CN" sz="2000" dirty="0" err="1"/>
              <a:t>table_name</a:t>
            </a:r>
            <a:r>
              <a:rPr lang="zh-CN" altLang="zh-CN" sz="2000" dirty="0"/>
              <a:t>为要删除所有记录的表名。</a:t>
            </a:r>
          </a:p>
          <a:p>
            <a:r>
              <a:rPr lang="zh-CN" altLang="zh-CN" sz="2000" dirty="0"/>
              <a:t>该语句将删除指定表中的所有数据，因此称为清空表。由</a:t>
            </a:r>
            <a:r>
              <a:rPr lang="en-US" altLang="zh-CN" sz="2000" dirty="0"/>
              <a:t>TRUNCATE TABLE</a:t>
            </a:r>
            <a:r>
              <a:rPr lang="zh-CN" altLang="zh-CN" sz="2000" dirty="0"/>
              <a:t>语句删除的数据将无法恢复，因此使用时要十分当心。</a:t>
            </a:r>
          </a:p>
          <a:p>
            <a:r>
              <a:rPr lang="en-US" altLang="zh-CN" sz="2000" dirty="0"/>
              <a:t>TRUNCATE TABLE </a:t>
            </a:r>
            <a:r>
              <a:rPr lang="zh-CN" altLang="zh-CN" sz="2000" dirty="0"/>
              <a:t>语句与不含有</a:t>
            </a:r>
            <a:r>
              <a:rPr lang="en-US" altLang="zh-CN" sz="2000" dirty="0"/>
              <a:t>WHERE</a:t>
            </a:r>
            <a:r>
              <a:rPr lang="zh-CN" altLang="zh-CN" sz="2000" dirty="0"/>
              <a:t>子句的</a:t>
            </a:r>
            <a:r>
              <a:rPr lang="en-US" altLang="zh-CN" sz="2000" dirty="0"/>
              <a:t>DELETE</a:t>
            </a:r>
            <a:r>
              <a:rPr lang="zh-CN" altLang="zh-CN" sz="2000" dirty="0"/>
              <a:t>语句在功能上相同。二者均删除表中的全部行（表的结构及其列、约束、索引等保持不变）；但</a:t>
            </a:r>
            <a:r>
              <a:rPr lang="en-US" altLang="zh-CN" sz="2000" dirty="0"/>
              <a:t>TRUNCATE TABLE</a:t>
            </a:r>
            <a:r>
              <a:rPr lang="zh-CN" altLang="zh-CN" sz="2000" dirty="0"/>
              <a:t>比</a:t>
            </a:r>
            <a:r>
              <a:rPr lang="en-US" altLang="zh-CN" sz="2000" dirty="0"/>
              <a:t>DELETE</a:t>
            </a:r>
            <a:r>
              <a:rPr lang="zh-CN" altLang="zh-CN" sz="2000" dirty="0"/>
              <a:t>速度快，并且使用更少的系统资源和事务日志资源。</a:t>
            </a:r>
          </a:p>
          <a:p>
            <a:r>
              <a:rPr lang="zh-CN" altLang="zh-CN" sz="2000" dirty="0"/>
              <a:t>对于有外键（</a:t>
            </a:r>
            <a:r>
              <a:rPr lang="en-US" altLang="zh-CN" sz="2000" dirty="0"/>
              <a:t>FOREIGN KEY</a:t>
            </a:r>
            <a:r>
              <a:rPr lang="zh-CN" altLang="zh-CN" sz="2000" dirty="0"/>
              <a:t>）约束引用的表，不能使用</a:t>
            </a:r>
            <a:r>
              <a:rPr lang="en-US" altLang="zh-CN" sz="2000" dirty="0"/>
              <a:t>TRUNCATE TABLE</a:t>
            </a:r>
            <a:r>
              <a:rPr lang="zh-CN" altLang="zh-CN" sz="2000" dirty="0"/>
              <a:t>删除数据，应使用不带</a:t>
            </a:r>
            <a:r>
              <a:rPr lang="en-US" altLang="zh-CN" sz="2000" dirty="0"/>
              <a:t>WHERE</a:t>
            </a:r>
            <a:r>
              <a:rPr lang="zh-CN" altLang="zh-CN" sz="2000" dirty="0"/>
              <a:t>子句的</a:t>
            </a:r>
            <a:r>
              <a:rPr lang="en-US" altLang="zh-CN" sz="2000" dirty="0"/>
              <a:t>DELETE</a:t>
            </a:r>
            <a:r>
              <a:rPr lang="zh-CN" altLang="zh-CN" sz="2000" dirty="0"/>
              <a:t>语句，另外，</a:t>
            </a:r>
            <a:r>
              <a:rPr lang="en-US" altLang="zh-CN" sz="2000" dirty="0"/>
              <a:t>TRUNCATE TABLE</a:t>
            </a:r>
            <a:r>
              <a:rPr lang="zh-CN" altLang="zh-CN" sz="2000" dirty="0"/>
              <a:t>语句也不能用于参与了索引视图的表。</a:t>
            </a:r>
          </a:p>
          <a:p>
            <a:r>
              <a:rPr lang="zh-CN" altLang="zh-CN" sz="2000" dirty="0"/>
              <a:t>【例</a:t>
            </a:r>
            <a:r>
              <a:rPr lang="en-US" altLang="zh-CN" sz="2000" dirty="0"/>
              <a:t>5-13</a:t>
            </a:r>
            <a:r>
              <a:rPr lang="zh-CN" altLang="zh-CN" sz="2000" dirty="0"/>
              <a:t>】清空“学生”表中的数据</a:t>
            </a:r>
          </a:p>
          <a:p>
            <a:r>
              <a:rPr lang="en-US" altLang="zh-CN" sz="2000" dirty="0"/>
              <a:t>TRUNCATE TABLE </a:t>
            </a:r>
            <a:r>
              <a:rPr lang="zh-CN" altLang="zh-CN" sz="2000" dirty="0"/>
              <a:t>学生</a:t>
            </a:r>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254100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80728"/>
            <a:ext cx="8229600" cy="4933950"/>
          </a:xfrm>
        </p:spPr>
        <p:txBody>
          <a:bodyPr/>
          <a:lstStyle/>
          <a:p>
            <a:r>
              <a:rPr lang="en-US" altLang="zh-CN" dirty="0"/>
              <a:t>5.1.2</a:t>
            </a:r>
            <a:r>
              <a:rPr lang="zh-CN" altLang="zh-CN" dirty="0"/>
              <a:t>表的类型</a:t>
            </a:r>
          </a:p>
          <a:p>
            <a:pPr>
              <a:buFont typeface="Wingdings" pitchFamily="2" charset="2"/>
              <a:buChar char="n"/>
            </a:pPr>
            <a:r>
              <a:rPr lang="zh-CN" altLang="zh-CN" sz="2400" b="0" dirty="0"/>
              <a:t>在</a:t>
            </a:r>
            <a:r>
              <a:rPr lang="en-US" altLang="zh-CN" sz="2400" b="0" dirty="0"/>
              <a:t>SQL Server 2008</a:t>
            </a:r>
            <a:r>
              <a:rPr lang="zh-CN" altLang="zh-CN" sz="2400" b="0" dirty="0"/>
              <a:t>系统中，表分为</a:t>
            </a:r>
            <a:r>
              <a:rPr lang="en-US" altLang="zh-CN" sz="2400" b="0" dirty="0"/>
              <a:t>4</a:t>
            </a:r>
            <a:r>
              <a:rPr lang="zh-CN" altLang="zh-CN" sz="2400" b="0" dirty="0"/>
              <a:t>种类型，包括标准表、分区表、临时表、系统表。</a:t>
            </a:r>
          </a:p>
          <a:p>
            <a:pPr eaLnBrk="0" hangingPunct="0"/>
            <a:r>
              <a:rPr lang="en-US" altLang="zh-CN" sz="2400" dirty="0"/>
              <a:t>1. </a:t>
            </a:r>
            <a:r>
              <a:rPr lang="zh-CN" altLang="zh-CN" sz="2400" dirty="0"/>
              <a:t>标准表</a:t>
            </a:r>
          </a:p>
          <a:p>
            <a:pPr>
              <a:buFont typeface="Wingdings" pitchFamily="2" charset="2"/>
              <a:buChar char="n"/>
            </a:pPr>
            <a:r>
              <a:rPr lang="zh-CN" altLang="zh-CN" sz="2400" b="0" dirty="0"/>
              <a:t>标准表是指数据库中存储数据的表，通常简称为表，是最基本的表对象。</a:t>
            </a:r>
          </a:p>
          <a:p>
            <a:pPr eaLnBrk="0" hangingPunct="0"/>
            <a:r>
              <a:rPr lang="en-US" altLang="zh-CN" sz="2400" dirty="0"/>
              <a:t>2. </a:t>
            </a:r>
            <a:r>
              <a:rPr lang="zh-CN" altLang="zh-CN" sz="2400" dirty="0"/>
              <a:t>分区表</a:t>
            </a:r>
          </a:p>
          <a:p>
            <a:pPr>
              <a:buFont typeface="Wingdings" pitchFamily="2" charset="2"/>
              <a:buChar char="n"/>
            </a:pPr>
            <a:r>
              <a:rPr lang="zh-CN" altLang="zh-CN" sz="2400" b="0" dirty="0"/>
              <a:t>分区表是指将数据划分为若干个不同的单元、并将这些单元分散存储到数据库中的多个文件组中。当表中的数据量非常庞大且表中的数据会以不同的方式来访问时，往往需要建立分区表。</a:t>
            </a:r>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270443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5.5 </a:t>
            </a:r>
            <a:r>
              <a:rPr lang="zh-CN" altLang="zh-CN" dirty="0"/>
              <a:t>数据完整性</a:t>
            </a:r>
            <a:endParaRPr lang="zh-CN" altLang="en-US" dirty="0"/>
          </a:p>
        </p:txBody>
      </p:sp>
      <p:sp>
        <p:nvSpPr>
          <p:cNvPr id="3" name="内容占位符 2"/>
          <p:cNvSpPr>
            <a:spLocks noGrp="1"/>
          </p:cNvSpPr>
          <p:nvPr>
            <p:ph idx="1"/>
          </p:nvPr>
        </p:nvSpPr>
        <p:spPr/>
        <p:txBody>
          <a:bodyPr/>
          <a:lstStyle/>
          <a:p>
            <a:r>
              <a:rPr lang="en-US" altLang="zh-CN" dirty="0"/>
              <a:t>5.5.1 </a:t>
            </a:r>
            <a:r>
              <a:rPr lang="zh-CN" altLang="zh-CN" dirty="0"/>
              <a:t>数据完整性概述</a:t>
            </a:r>
          </a:p>
          <a:p>
            <a:r>
              <a:rPr lang="zh-CN" altLang="zh-CN" dirty="0"/>
              <a:t>数据完整性有</a:t>
            </a:r>
            <a:r>
              <a:rPr lang="en-US" altLang="zh-CN" dirty="0"/>
              <a:t>4</a:t>
            </a:r>
            <a:r>
              <a:rPr lang="zh-CN" altLang="zh-CN" dirty="0"/>
              <a:t>种类型：实体完整性</a:t>
            </a:r>
            <a:r>
              <a:rPr lang="en-US" altLang="zh-CN" dirty="0"/>
              <a:t>(Entity Integrity)</a:t>
            </a:r>
            <a:r>
              <a:rPr lang="zh-CN" altLang="zh-CN" dirty="0"/>
              <a:t>、域完整性</a:t>
            </a:r>
            <a:r>
              <a:rPr lang="en-US" altLang="zh-CN" dirty="0"/>
              <a:t>(Domain Integrity)</a:t>
            </a:r>
            <a:r>
              <a:rPr lang="zh-CN" altLang="zh-CN" dirty="0"/>
              <a:t>、参照完整性</a:t>
            </a:r>
            <a:r>
              <a:rPr lang="en-US" altLang="zh-CN" dirty="0"/>
              <a:t>(Referential Integrity)</a:t>
            </a:r>
            <a:r>
              <a:rPr lang="zh-CN" altLang="zh-CN" dirty="0"/>
              <a:t>和用户自定义的完整性</a:t>
            </a:r>
            <a:r>
              <a:rPr lang="en-US" altLang="zh-CN" dirty="0"/>
              <a:t>(User-defined Integrity)</a:t>
            </a:r>
            <a:r>
              <a:rPr lang="zh-CN" altLang="zh-CN" dirty="0"/>
              <a:t>。</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4153216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en-US" altLang="zh-CN" dirty="0"/>
              <a:t>1.</a:t>
            </a:r>
            <a:r>
              <a:rPr lang="zh-CN" altLang="zh-CN" dirty="0"/>
              <a:t>实体完整性</a:t>
            </a:r>
          </a:p>
          <a:p>
            <a:r>
              <a:rPr lang="zh-CN" altLang="zh-CN" dirty="0"/>
              <a:t>实体是指表中的记录，一个实体就是表中的一条记录。实体完整性又称为行的完整性，也就是一个二维表中没有两个完全相同行，而且每条记录都要具有一个非空且不重复的主键值。这样就可以保证数据所代表的任何事物都不存在重复且可以区分。通过索引、</a:t>
            </a:r>
            <a:r>
              <a:rPr lang="en-US" altLang="zh-CN" dirty="0"/>
              <a:t>PRIMARY KEY</a:t>
            </a:r>
            <a:r>
              <a:rPr lang="zh-CN" altLang="zh-CN" dirty="0"/>
              <a:t>约束、</a:t>
            </a:r>
            <a:r>
              <a:rPr lang="en-US" altLang="zh-CN" dirty="0"/>
              <a:t>UNIQUE</a:t>
            </a:r>
            <a:r>
              <a:rPr lang="zh-CN" altLang="zh-CN" dirty="0"/>
              <a:t>约束或</a:t>
            </a:r>
            <a:r>
              <a:rPr lang="en-US" altLang="zh-CN" dirty="0"/>
              <a:t>IDENTITY</a:t>
            </a:r>
            <a:r>
              <a:rPr lang="zh-CN" altLang="zh-CN" dirty="0"/>
              <a:t>属性可实现数据的实体完整性。</a:t>
            </a:r>
          </a:p>
          <a:p>
            <a:r>
              <a:rPr lang="zh-CN" altLang="zh-CN" dirty="0"/>
              <a:t>例如，学生表</a:t>
            </a:r>
            <a:r>
              <a:rPr lang="en-US" altLang="zh-CN" dirty="0"/>
              <a:t>S</a:t>
            </a:r>
            <a:r>
              <a:rPr lang="zh-CN" altLang="zh-CN" dirty="0"/>
              <a:t>中的学号必须唯一，且不为空，这样就保证了学生记录的唯一性。</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0038205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en-US" altLang="zh-CN" dirty="0"/>
              <a:t>2.</a:t>
            </a:r>
            <a:r>
              <a:rPr lang="zh-CN" altLang="zh-CN" dirty="0"/>
              <a:t>域完整性</a:t>
            </a:r>
          </a:p>
          <a:p>
            <a:r>
              <a:rPr lang="zh-CN" altLang="zh-CN" dirty="0"/>
              <a:t>域完整性是指特定列中数据的有效性，也称列完整性。域完整性要求向表中指定列输入的数据必须具有正确的数据类型、格式以及取值范围。实现域完整性的方法有：限制类型（通过数据类型）、格式（通过</a:t>
            </a:r>
            <a:r>
              <a:rPr lang="en-US" altLang="zh-CN" dirty="0"/>
              <a:t>CHECK</a:t>
            </a:r>
            <a:r>
              <a:rPr lang="zh-CN" altLang="zh-CN" dirty="0"/>
              <a:t>约束和规则）或可能的取值范围（通过</a:t>
            </a:r>
            <a:r>
              <a:rPr lang="en-US" altLang="zh-CN" dirty="0"/>
              <a:t>DEFALUT</a:t>
            </a:r>
            <a:r>
              <a:rPr lang="zh-CN" altLang="zh-CN" dirty="0"/>
              <a:t>约束、</a:t>
            </a:r>
            <a:r>
              <a:rPr lang="en-US" altLang="zh-CN" dirty="0"/>
              <a:t>CHECK</a:t>
            </a:r>
            <a:r>
              <a:rPr lang="zh-CN" altLang="zh-CN" dirty="0"/>
              <a:t>约束、</a:t>
            </a:r>
            <a:r>
              <a:rPr lang="en-US" altLang="zh-CN" dirty="0"/>
              <a:t>NOT NULL</a:t>
            </a:r>
            <a:r>
              <a:rPr lang="zh-CN" altLang="zh-CN" dirty="0"/>
              <a:t>约束和规则）等。</a:t>
            </a:r>
          </a:p>
          <a:p>
            <a:r>
              <a:rPr lang="zh-CN" altLang="zh-CN" dirty="0"/>
              <a:t>例如，选课表</a:t>
            </a:r>
            <a:r>
              <a:rPr lang="en-US" altLang="zh-CN" dirty="0"/>
              <a:t>SC</a:t>
            </a:r>
            <a:r>
              <a:rPr lang="zh-CN" altLang="zh-CN" dirty="0"/>
              <a:t>中限制成绩为百分制，则在选课表</a:t>
            </a:r>
            <a:r>
              <a:rPr lang="en-US" altLang="zh-CN" dirty="0"/>
              <a:t>SC</a:t>
            </a:r>
            <a:r>
              <a:rPr lang="zh-CN" altLang="zh-CN" dirty="0"/>
              <a:t>中对成绩列输入数据时，不能出现字符，也不能输入小于</a:t>
            </a:r>
            <a:r>
              <a:rPr lang="en-US" altLang="zh-CN" dirty="0"/>
              <a:t>0</a:t>
            </a:r>
            <a:r>
              <a:rPr lang="zh-CN" altLang="zh-CN" dirty="0"/>
              <a:t>或大于</a:t>
            </a:r>
            <a:r>
              <a:rPr lang="en-US" altLang="zh-CN" dirty="0"/>
              <a:t>100</a:t>
            </a:r>
            <a:r>
              <a:rPr lang="zh-CN" altLang="zh-CN" dirty="0"/>
              <a:t>的数值。</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614613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836712"/>
            <a:ext cx="8712968" cy="5877272"/>
          </a:xfrm>
        </p:spPr>
        <p:txBody>
          <a:bodyPr/>
          <a:lstStyle/>
          <a:p>
            <a:pPr eaLnBrk="0" hangingPunct="0"/>
            <a:r>
              <a:rPr lang="en-US" altLang="zh-CN" dirty="0"/>
              <a:t>3.</a:t>
            </a:r>
            <a:r>
              <a:rPr lang="zh-CN" altLang="zh-CN" dirty="0"/>
              <a:t>参照完整性</a:t>
            </a:r>
          </a:p>
          <a:p>
            <a:r>
              <a:rPr lang="zh-CN" altLang="zh-CN" dirty="0"/>
              <a:t>参照完整性又称为引用完整性，是指作用于有关联的两个或两个以上的表，通过使用主键和外键或主键和唯一键之间的关系，使表中的键值在所有表中保持一致。这样的一致性要求不能引用不存在的值，如果键值更改了，那么在整个数据库中，对该键值的所有引用要进行一致的更改。在被参照表中，当其主键值被其他表所参照时，该行不能被删除也不允许改变。在参照表中，不允许参照不存在的主键值。例如，选课表</a:t>
            </a:r>
            <a:r>
              <a:rPr lang="en-US" altLang="zh-CN" dirty="0"/>
              <a:t>SC</a:t>
            </a:r>
            <a:r>
              <a:rPr lang="zh-CN" altLang="zh-CN" dirty="0"/>
              <a:t>中的学号字段必须是学生表</a:t>
            </a:r>
            <a:r>
              <a:rPr lang="en-US" altLang="zh-CN" dirty="0"/>
              <a:t>S</a:t>
            </a:r>
            <a:r>
              <a:rPr lang="zh-CN" altLang="zh-CN" dirty="0"/>
              <a:t>中存在的学号，选课表</a:t>
            </a:r>
            <a:r>
              <a:rPr lang="en-US" altLang="zh-CN" dirty="0"/>
              <a:t>SC</a:t>
            </a:r>
            <a:r>
              <a:rPr lang="zh-CN" altLang="zh-CN" dirty="0"/>
              <a:t>中的课程号必须是课程表</a:t>
            </a:r>
            <a:r>
              <a:rPr lang="en-US" altLang="zh-CN" dirty="0"/>
              <a:t>C</a:t>
            </a:r>
            <a:r>
              <a:rPr lang="zh-CN" altLang="zh-CN" dirty="0"/>
              <a:t>中存在的课程号，这样在记录学生成绩时，就可以防止学号出错，也可以防止学生选修不存在的课程。</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30290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764704"/>
            <a:ext cx="8640960" cy="5832648"/>
          </a:xfrm>
        </p:spPr>
        <p:txBody>
          <a:bodyPr/>
          <a:lstStyle/>
          <a:p>
            <a:r>
              <a:rPr lang="zh-CN" altLang="zh-CN" dirty="0"/>
              <a:t>实现参照完整性的方法主要有外键约束。如果定义了两个表之间的完整性，则应满足如下要求：</a:t>
            </a:r>
          </a:p>
          <a:p>
            <a:r>
              <a:rPr lang="zh-CN" altLang="zh-CN" dirty="0"/>
              <a:t>（</a:t>
            </a:r>
            <a:r>
              <a:rPr lang="en-US" altLang="zh-CN" dirty="0"/>
              <a:t>1</a:t>
            </a:r>
            <a:r>
              <a:rPr lang="zh-CN" altLang="zh-CN" dirty="0"/>
              <a:t>）从表不能引用不存在的键值。例如，选课表中行记录出现的学号必须是学生表中已存在的学号。</a:t>
            </a:r>
          </a:p>
          <a:p>
            <a:r>
              <a:rPr lang="zh-CN" altLang="zh-CN" dirty="0"/>
              <a:t>（</a:t>
            </a:r>
            <a:r>
              <a:rPr lang="en-US" altLang="zh-CN" dirty="0"/>
              <a:t>2</a:t>
            </a:r>
            <a:r>
              <a:rPr lang="zh-CN" altLang="zh-CN" dirty="0"/>
              <a:t>）如果主表中的键值更改了，那么在整个数据库中，对从表中该键值的所有引用要进行一致的更改。例如，如果对学生表中的某一学号修改，则选课表中所有对应学号也要进行相应的修改。</a:t>
            </a:r>
          </a:p>
          <a:p>
            <a:r>
              <a:rPr lang="zh-CN" altLang="zh-CN" dirty="0"/>
              <a:t>（</a:t>
            </a:r>
            <a:r>
              <a:rPr lang="en-US" altLang="zh-CN" dirty="0"/>
              <a:t>3</a:t>
            </a:r>
            <a:r>
              <a:rPr lang="zh-CN" altLang="zh-CN" dirty="0"/>
              <a:t>）如果主表中没有关联的记录，则不能将记录添加到从表。</a:t>
            </a:r>
          </a:p>
          <a:p>
            <a:r>
              <a:rPr lang="zh-CN" altLang="zh-CN" dirty="0"/>
              <a:t>（</a:t>
            </a:r>
            <a:r>
              <a:rPr lang="en-US" altLang="zh-CN" dirty="0"/>
              <a:t>4</a:t>
            </a:r>
            <a:r>
              <a:rPr lang="zh-CN" altLang="zh-CN" dirty="0"/>
              <a:t>）如果要删除主表中的某一记录，则应先删除从表中与该记录匹配的相关记录。</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9555468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en-US" altLang="zh-CN" dirty="0"/>
              <a:t>4.</a:t>
            </a:r>
            <a:r>
              <a:rPr lang="zh-CN" altLang="zh-CN" dirty="0"/>
              <a:t>用户自定义完整性</a:t>
            </a:r>
          </a:p>
          <a:p>
            <a:r>
              <a:rPr lang="en-US" altLang="zh-CN" dirty="0"/>
              <a:t> </a:t>
            </a:r>
            <a:r>
              <a:rPr lang="zh-CN" altLang="zh-CN" dirty="0"/>
              <a:t>除上述三种约束关系外，一般数据库系统还提供了由用户自己定义的约束关系。用户自定义完整性是针对某个特定关系数据库的约束条件，是应用领域需要遵守的约束条件，其允许用户定义不属于其他任何完整性分类的特定业务规则。所有的完整性类型都支持用户自定义完整性。</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1859874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5.5.2 </a:t>
            </a:r>
            <a:r>
              <a:rPr lang="zh-CN" altLang="zh-CN" dirty="0"/>
              <a:t>使用约束实施数据完整性</a:t>
            </a:r>
          </a:p>
          <a:p>
            <a:r>
              <a:rPr lang="zh-CN" altLang="zh-CN" dirty="0"/>
              <a:t>约束是通过限制列中数据、行中数据和表之间数据来保证数据完整性的非常有效的方法。约束可以确保把有效的数据输入到列中和维护表和表之间的特定关系。约束作为表的一部分，可以在创建表的同时创建约束，也可以在建立表之后追加定义或删除定义。在一个表中可以定义多个约束，甚至可以在一个列上定义多个约束。</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4482352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08720"/>
            <a:ext cx="8291264" cy="5320630"/>
          </a:xfrm>
        </p:spPr>
        <p:txBody>
          <a:bodyPr/>
          <a:lstStyle/>
          <a:p>
            <a:pPr eaLnBrk="0" hangingPunct="0"/>
            <a:r>
              <a:rPr lang="zh-CN" altLang="zh-CN" dirty="0"/>
              <a:t>（</a:t>
            </a:r>
            <a:r>
              <a:rPr lang="en-US" altLang="zh-CN" dirty="0"/>
              <a:t>1</a:t>
            </a:r>
            <a:r>
              <a:rPr lang="zh-CN" altLang="zh-CN" dirty="0"/>
              <a:t>）创建主键约束</a:t>
            </a:r>
            <a:r>
              <a:rPr lang="en-US" altLang="zh-CN" dirty="0"/>
              <a:t>(PRIMARY KEY)</a:t>
            </a:r>
            <a:endParaRPr lang="zh-CN" altLang="zh-CN" dirty="0"/>
          </a:p>
          <a:p>
            <a:pPr eaLnBrk="0" hangingPunct="0"/>
            <a:r>
              <a:rPr lang="en-US" altLang="zh-CN" dirty="0"/>
              <a:t>1</a:t>
            </a:r>
            <a:r>
              <a:rPr lang="zh-CN" altLang="zh-CN" dirty="0"/>
              <a:t>）使用图形界面方式创建主键约束</a:t>
            </a:r>
          </a:p>
          <a:p>
            <a:r>
              <a:rPr lang="zh-CN" altLang="zh-CN" dirty="0"/>
              <a:t>启动【</a:t>
            </a:r>
            <a:r>
              <a:rPr lang="en-US" altLang="zh-CN" dirty="0"/>
              <a:t>Microsoft SQL Server Management Studio</a:t>
            </a:r>
            <a:r>
              <a:rPr lang="zh-CN" altLang="zh-CN" dirty="0"/>
              <a:t>】，在【对象资源管理器】窗口中，依次展开【数据库】→【</a:t>
            </a:r>
            <a:r>
              <a:rPr lang="en-US" altLang="zh-CN" dirty="0"/>
              <a:t>STUDENT</a:t>
            </a:r>
            <a:r>
              <a:rPr lang="zh-CN" altLang="zh-CN" dirty="0"/>
              <a:t>】→【表】→【</a:t>
            </a:r>
            <a:r>
              <a:rPr lang="en-US" altLang="zh-CN" dirty="0"/>
              <a:t>S</a:t>
            </a:r>
            <a:r>
              <a:rPr lang="zh-CN" altLang="zh-CN" dirty="0"/>
              <a:t>】节点，右键单击【</a:t>
            </a:r>
            <a:r>
              <a:rPr lang="en-US" altLang="zh-CN" dirty="0"/>
              <a:t>S</a:t>
            </a:r>
            <a:r>
              <a:rPr lang="zh-CN" altLang="zh-CN" dirty="0"/>
              <a:t>】节点，选择【设计】命令，在弹出的【表设计器】窗口中，选中要设置主键的字段，如 “</a:t>
            </a:r>
            <a:r>
              <a:rPr lang="en-US" altLang="zh-CN" dirty="0" err="1"/>
              <a:t>sno</a:t>
            </a:r>
            <a:r>
              <a:rPr lang="zh-CN" altLang="zh-CN" dirty="0"/>
              <a:t>”字段，右键单击，在弹出的快捷菜单中选择【设置主键】命令，如图</a:t>
            </a:r>
            <a:r>
              <a:rPr lang="en-US" altLang="zh-CN" dirty="0"/>
              <a:t>5.14</a:t>
            </a:r>
            <a:r>
              <a:rPr lang="zh-CN" altLang="zh-CN" dirty="0"/>
              <a:t>所示。执行命令后，在作为主键的字段前有一个钥匙样图标。也可以在选择好字段后，单击工具栏中的设置主键工具按钮</a:t>
            </a:r>
            <a:r>
              <a:rPr lang="en-US" altLang="zh-CN" dirty="0"/>
              <a:t> </a:t>
            </a:r>
            <a:r>
              <a:rPr lang="zh-CN" altLang="zh-CN" dirty="0"/>
              <a:t>来设置主键。</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5885366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052736"/>
            <a:ext cx="6450005" cy="4933950"/>
          </a:xfrm>
          <a:prstGeom prst="rect">
            <a:avLst/>
          </a:prstGeom>
          <a:noFill/>
          <a:ln>
            <a:noFill/>
          </a:ln>
        </p:spPr>
      </p:pic>
    </p:spTree>
    <p:extLst>
      <p:ext uri="{BB962C8B-B14F-4D97-AF65-F5344CB8AC3E}">
        <p14:creationId xmlns:p14="http://schemas.microsoft.com/office/powerpoint/2010/main" val="2821687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764704"/>
            <a:ext cx="8291264" cy="5392638"/>
          </a:xfrm>
        </p:spPr>
        <p:txBody>
          <a:bodyPr/>
          <a:lstStyle/>
          <a:p>
            <a:pPr eaLnBrk="0" hangingPunct="0"/>
            <a:r>
              <a:rPr lang="en-US" altLang="zh-CN" sz="2400" dirty="0"/>
              <a:t>2</a:t>
            </a:r>
            <a:r>
              <a:rPr lang="zh-CN" altLang="zh-CN" sz="2400" dirty="0"/>
              <a:t>）运用</a:t>
            </a:r>
            <a:r>
              <a:rPr lang="en-US" altLang="zh-CN" sz="2400" dirty="0"/>
              <a:t>T-SQL</a:t>
            </a:r>
            <a:r>
              <a:rPr lang="zh-CN" altLang="zh-CN" sz="2400" dirty="0"/>
              <a:t>语句创建主键约束 </a:t>
            </a:r>
          </a:p>
          <a:p>
            <a:r>
              <a:rPr lang="zh-CN" altLang="zh-CN" sz="2400" dirty="0"/>
              <a:t>运用</a:t>
            </a:r>
            <a:r>
              <a:rPr lang="en-US" altLang="zh-CN" sz="2400" dirty="0"/>
              <a:t>T-SQL</a:t>
            </a:r>
            <a:r>
              <a:rPr lang="zh-CN" altLang="zh-CN" sz="2400" dirty="0"/>
              <a:t>语句创建主键约束有两种方式，一种是使用</a:t>
            </a:r>
            <a:r>
              <a:rPr lang="en-US" altLang="zh-CN" sz="2400" dirty="0"/>
              <a:t>CREATE  TABLE</a:t>
            </a:r>
            <a:r>
              <a:rPr lang="zh-CN" altLang="zh-CN" sz="2400" dirty="0"/>
              <a:t>语句创建表时创建主键约束，其语法格式如下：</a:t>
            </a:r>
          </a:p>
          <a:p>
            <a:r>
              <a:rPr lang="en-US" altLang="zh-CN" sz="2400" dirty="0"/>
              <a:t>CREATE TABLE </a:t>
            </a:r>
            <a:r>
              <a:rPr lang="en-US" altLang="zh-CN" sz="2400" dirty="0" err="1"/>
              <a:t>table_name</a:t>
            </a:r>
            <a:r>
              <a:rPr lang="en-US" altLang="zh-CN" sz="2400" dirty="0"/>
              <a:t> </a:t>
            </a:r>
            <a:endParaRPr lang="zh-CN" altLang="zh-CN" sz="2400" dirty="0"/>
          </a:p>
          <a:p>
            <a:r>
              <a:rPr lang="en-US" altLang="zh-CN" sz="2400" dirty="0"/>
              <a:t> ( </a:t>
            </a:r>
            <a:r>
              <a:rPr lang="en-US" altLang="zh-CN" sz="2400" dirty="0" err="1"/>
              <a:t>cloumn_name</a:t>
            </a:r>
            <a:r>
              <a:rPr lang="en-US" altLang="zh-CN" sz="2400" dirty="0"/>
              <a:t>  </a:t>
            </a:r>
            <a:r>
              <a:rPr lang="en-US" altLang="zh-CN" sz="2400" dirty="0" err="1"/>
              <a:t>datatype</a:t>
            </a:r>
            <a:r>
              <a:rPr lang="en-US" altLang="zh-CN" sz="2400" dirty="0"/>
              <a:t>   [CONSTRAINT </a:t>
            </a:r>
            <a:r>
              <a:rPr lang="en-US" altLang="zh-CN" sz="2400" dirty="0" err="1"/>
              <a:t>constraint_name</a:t>
            </a:r>
            <a:r>
              <a:rPr lang="en-US" altLang="zh-CN" sz="2400" dirty="0"/>
              <a:t>] PRIMARY KEY</a:t>
            </a:r>
            <a:endParaRPr lang="zh-CN" altLang="zh-CN" sz="2400" dirty="0"/>
          </a:p>
          <a:p>
            <a:r>
              <a:rPr lang="en-US" altLang="zh-CN" sz="2400" dirty="0"/>
              <a:t> --</a:t>
            </a:r>
            <a:r>
              <a:rPr lang="zh-CN" altLang="zh-CN" sz="2400" dirty="0"/>
              <a:t>创建列约束</a:t>
            </a:r>
            <a:r>
              <a:rPr lang="en-US" altLang="zh-CN" sz="2400" dirty="0"/>
              <a:t>  </a:t>
            </a:r>
            <a:endParaRPr lang="zh-CN" altLang="zh-CN" sz="2400" dirty="0"/>
          </a:p>
          <a:p>
            <a:r>
              <a:rPr lang="en-US" altLang="zh-CN" sz="2400" dirty="0"/>
              <a:t> [,…n] </a:t>
            </a:r>
            <a:endParaRPr lang="zh-CN" altLang="zh-CN" sz="2400" dirty="0"/>
          </a:p>
          <a:p>
            <a:r>
              <a:rPr lang="en-US" altLang="zh-CN" sz="2400" dirty="0"/>
              <a:t>[,CONSTRAINT </a:t>
            </a:r>
            <a:r>
              <a:rPr lang="en-US" altLang="zh-CN" sz="2400" dirty="0" err="1"/>
              <a:t>constraint_name</a:t>
            </a:r>
            <a:r>
              <a:rPr lang="en-US" altLang="zh-CN" sz="2400" dirty="0"/>
              <a:t>  PRIMARY KEY(</a:t>
            </a:r>
            <a:r>
              <a:rPr lang="en-US" altLang="zh-CN" sz="2400" dirty="0" err="1"/>
              <a:t>column_name</a:t>
            </a:r>
            <a:r>
              <a:rPr lang="en-US" altLang="zh-CN" sz="2400" dirty="0"/>
              <a:t> [,…n])]</a:t>
            </a:r>
            <a:endParaRPr lang="zh-CN" altLang="zh-CN" sz="2400" dirty="0"/>
          </a:p>
          <a:p>
            <a:r>
              <a:rPr lang="en-US" altLang="zh-CN" sz="2400" dirty="0"/>
              <a:t>)----------</a:t>
            </a:r>
            <a:r>
              <a:rPr lang="zh-CN" altLang="zh-CN" sz="2400" dirty="0"/>
              <a:t>创建表约束</a:t>
            </a:r>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50231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80728"/>
            <a:ext cx="8229600" cy="4933950"/>
          </a:xfrm>
        </p:spPr>
        <p:txBody>
          <a:bodyPr/>
          <a:lstStyle/>
          <a:p>
            <a:r>
              <a:rPr lang="en-US" altLang="zh-CN" dirty="0"/>
              <a:t>5.1.2</a:t>
            </a:r>
            <a:r>
              <a:rPr lang="zh-CN" altLang="zh-CN" dirty="0"/>
              <a:t>表的类型</a:t>
            </a:r>
          </a:p>
          <a:p>
            <a:pPr eaLnBrk="0" hangingPunct="0"/>
            <a:r>
              <a:rPr lang="en-US" altLang="zh-CN" sz="2400" dirty="0"/>
              <a:t>3. </a:t>
            </a:r>
            <a:r>
              <a:rPr lang="zh-CN" altLang="zh-CN" sz="2400" dirty="0"/>
              <a:t>临时表</a:t>
            </a:r>
          </a:p>
          <a:p>
            <a:pPr>
              <a:buFont typeface="Wingdings" pitchFamily="2" charset="2"/>
              <a:buChar char="n"/>
            </a:pPr>
            <a:r>
              <a:rPr lang="zh-CN" altLang="zh-CN" sz="2400" b="0" dirty="0"/>
              <a:t>临时表是临时创建的、不能永久存在的表，可分为本地临时表和全局临时表。本地临时表仅对当前用户可见，表名是以“</a:t>
            </a:r>
            <a:r>
              <a:rPr lang="en-US" altLang="zh-CN" sz="2400" b="0" dirty="0"/>
              <a:t>#</a:t>
            </a:r>
            <a:r>
              <a:rPr lang="zh-CN" altLang="zh-CN" sz="2400" b="0" dirty="0"/>
              <a:t>”开头，当用户断开</a:t>
            </a:r>
            <a:r>
              <a:rPr lang="en-US" altLang="zh-CN" sz="2400" b="0" dirty="0"/>
              <a:t>SQL Server</a:t>
            </a:r>
            <a:r>
              <a:rPr lang="zh-CN" altLang="zh-CN" sz="2400" b="0" dirty="0"/>
              <a:t>数据库连接时会被自动删除；全局临时表对任何用户都是可见的，表名是以“</a:t>
            </a:r>
            <a:r>
              <a:rPr lang="en-US" altLang="zh-CN" sz="2400" b="0" dirty="0"/>
              <a:t>##</a:t>
            </a:r>
            <a:r>
              <a:rPr lang="zh-CN" altLang="zh-CN" sz="2400" b="0" dirty="0"/>
              <a:t>”开头，当所有引用该表的用户都断开连接</a:t>
            </a:r>
            <a:r>
              <a:rPr lang="en-US" altLang="zh-CN" sz="2400" b="0" dirty="0"/>
              <a:t>SQL Server</a:t>
            </a:r>
            <a:r>
              <a:rPr lang="zh-CN" altLang="zh-CN" sz="2400" b="0" dirty="0"/>
              <a:t>数据库时会被删除。</a:t>
            </a:r>
          </a:p>
          <a:p>
            <a:pPr eaLnBrk="0" hangingPunct="0"/>
            <a:r>
              <a:rPr lang="en-US" altLang="zh-CN" sz="2400" dirty="0"/>
              <a:t>4. </a:t>
            </a:r>
            <a:r>
              <a:rPr lang="zh-CN" altLang="zh-CN" sz="2400" dirty="0"/>
              <a:t>系统表</a:t>
            </a:r>
          </a:p>
          <a:p>
            <a:pPr>
              <a:buFont typeface="Wingdings" pitchFamily="2" charset="2"/>
              <a:buChar char="n"/>
            </a:pPr>
            <a:r>
              <a:rPr lang="zh-CN" altLang="zh-CN" sz="2400" b="0" dirty="0"/>
              <a:t>系统表中存储了</a:t>
            </a:r>
            <a:r>
              <a:rPr lang="en-US" altLang="zh-CN" sz="2400" b="0" dirty="0"/>
              <a:t>SQL Server</a:t>
            </a:r>
            <a:r>
              <a:rPr lang="zh-CN" altLang="zh-CN" sz="2400" b="0" dirty="0"/>
              <a:t>服务器的相关信息、数据库设置信息、用户和各种对象的描述等系统信息。</a:t>
            </a:r>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1487231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5-15</a:t>
            </a:r>
            <a:r>
              <a:rPr lang="zh-CN" altLang="zh-CN" dirty="0"/>
              <a:t>】创建课程表</a:t>
            </a:r>
            <a:r>
              <a:rPr lang="en-US" altLang="zh-CN" dirty="0"/>
              <a:t>C</a:t>
            </a:r>
            <a:r>
              <a:rPr lang="zh-CN" altLang="zh-CN" dirty="0"/>
              <a:t>（</a:t>
            </a:r>
            <a:r>
              <a:rPr lang="en-US" altLang="zh-CN" dirty="0" err="1"/>
              <a:t>cno</a:t>
            </a:r>
            <a:r>
              <a:rPr lang="zh-CN" altLang="zh-CN" dirty="0"/>
              <a:t>，</a:t>
            </a:r>
            <a:r>
              <a:rPr lang="en-US" altLang="zh-CN" dirty="0" err="1"/>
              <a:t>cname</a:t>
            </a:r>
            <a:r>
              <a:rPr lang="zh-CN" altLang="zh-CN" dirty="0"/>
              <a:t>，</a:t>
            </a:r>
            <a:r>
              <a:rPr lang="en-US" altLang="zh-CN" dirty="0"/>
              <a:t>hours</a:t>
            </a:r>
            <a:r>
              <a:rPr lang="zh-CN" altLang="zh-CN" dirty="0"/>
              <a:t>，</a:t>
            </a:r>
            <a:r>
              <a:rPr lang="en-US" altLang="zh-CN" dirty="0"/>
              <a:t>credit</a:t>
            </a:r>
            <a:r>
              <a:rPr lang="zh-CN" altLang="zh-CN" dirty="0"/>
              <a:t>），用创建列约束方式将</a:t>
            </a:r>
            <a:r>
              <a:rPr lang="en-US" altLang="zh-CN" dirty="0" err="1"/>
              <a:t>cno</a:t>
            </a:r>
            <a:r>
              <a:rPr lang="zh-CN" altLang="zh-CN" dirty="0"/>
              <a:t>字段设为主键。</a:t>
            </a:r>
          </a:p>
          <a:p>
            <a:r>
              <a:rPr lang="en-US" altLang="zh-CN" dirty="0"/>
              <a:t>CREATE  TABLE  C (</a:t>
            </a:r>
            <a:r>
              <a:rPr lang="en-US" altLang="zh-CN" dirty="0" err="1"/>
              <a:t>cno</a:t>
            </a:r>
            <a:r>
              <a:rPr lang="en-US" altLang="zh-CN" dirty="0"/>
              <a:t>   CHAR(10)  CONSTRAINT  </a:t>
            </a:r>
            <a:r>
              <a:rPr lang="en-US" altLang="zh-CN" dirty="0" err="1"/>
              <a:t>pk_c</a:t>
            </a:r>
            <a:r>
              <a:rPr lang="en-US" altLang="zh-CN" dirty="0"/>
              <a:t>   PRIMARY KEY ,</a:t>
            </a:r>
            <a:endParaRPr lang="zh-CN" altLang="zh-CN" dirty="0"/>
          </a:p>
          <a:p>
            <a:r>
              <a:rPr lang="en-US" altLang="zh-CN" dirty="0" err="1" smtClean="0"/>
              <a:t>cname</a:t>
            </a:r>
            <a:r>
              <a:rPr lang="en-US" altLang="zh-CN" dirty="0" smtClean="0"/>
              <a:t> </a:t>
            </a:r>
            <a:r>
              <a:rPr lang="en-US" altLang="zh-CN" dirty="0"/>
              <a:t>VARCHAR(50)  NOT NULL,</a:t>
            </a:r>
            <a:endParaRPr lang="zh-CN" altLang="zh-CN" dirty="0"/>
          </a:p>
          <a:p>
            <a:r>
              <a:rPr lang="en-US" altLang="zh-CN" dirty="0" smtClean="0"/>
              <a:t>hours  </a:t>
            </a:r>
            <a:r>
              <a:rPr lang="en-US" altLang="zh-CN" dirty="0"/>
              <a:t>INT ,</a:t>
            </a:r>
            <a:endParaRPr lang="zh-CN" altLang="zh-CN" dirty="0"/>
          </a:p>
          <a:p>
            <a:r>
              <a:rPr lang="en-US" altLang="zh-CN" dirty="0"/>
              <a:t>credit  INT ,</a:t>
            </a:r>
            <a:endParaRPr lang="zh-CN" altLang="zh-CN" dirty="0"/>
          </a:p>
          <a:p>
            <a:r>
              <a:rPr lang="en-US" altLang="zh-CN" dirty="0" smtClean="0"/>
              <a:t>)</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8379991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764704"/>
            <a:ext cx="8640960" cy="5832648"/>
          </a:xfrm>
        </p:spPr>
        <p:txBody>
          <a:bodyPr/>
          <a:lstStyle/>
          <a:p>
            <a:r>
              <a:rPr lang="zh-CN" altLang="zh-CN" sz="2000" dirty="0"/>
              <a:t>第二种是使用</a:t>
            </a:r>
            <a:r>
              <a:rPr lang="en-US" altLang="zh-CN" sz="2000" dirty="0"/>
              <a:t>ALTER TABLE</a:t>
            </a:r>
            <a:r>
              <a:rPr lang="zh-CN" altLang="zh-CN" sz="2000" dirty="0"/>
              <a:t>的</a:t>
            </a:r>
            <a:r>
              <a:rPr lang="en-US" altLang="zh-CN" sz="2000" dirty="0"/>
              <a:t>ADD CONSTRAINT</a:t>
            </a:r>
            <a:r>
              <a:rPr lang="zh-CN" altLang="zh-CN" sz="2000" dirty="0"/>
              <a:t>子句添加主键约束，其语法格式如下：</a:t>
            </a:r>
          </a:p>
          <a:p>
            <a:r>
              <a:rPr lang="en-US" altLang="zh-CN" sz="2000" dirty="0"/>
              <a:t>ALTER  TABLE  </a:t>
            </a:r>
            <a:r>
              <a:rPr lang="en-US" altLang="zh-CN" sz="2000" dirty="0" err="1"/>
              <a:t>table_name</a:t>
            </a:r>
            <a:endParaRPr lang="zh-CN" altLang="zh-CN" sz="2000" dirty="0"/>
          </a:p>
          <a:p>
            <a:r>
              <a:rPr lang="en-US" altLang="zh-CN" sz="2000" dirty="0"/>
              <a:t>ADD  [ CONSTRAINT </a:t>
            </a:r>
            <a:r>
              <a:rPr lang="en-US" altLang="zh-CN" sz="2000" dirty="0" err="1"/>
              <a:t>constraint_name</a:t>
            </a:r>
            <a:r>
              <a:rPr lang="en-US" altLang="zh-CN" sz="2000" dirty="0"/>
              <a:t> ]</a:t>
            </a:r>
            <a:endParaRPr lang="zh-CN" altLang="zh-CN" sz="2000" dirty="0"/>
          </a:p>
          <a:p>
            <a:r>
              <a:rPr lang="en-US" altLang="zh-CN" sz="2000" dirty="0"/>
              <a:t>PRIMARY KEY</a:t>
            </a:r>
            <a:endParaRPr lang="zh-CN" altLang="zh-CN" sz="2000" dirty="0"/>
          </a:p>
          <a:p>
            <a:r>
              <a:rPr lang="en-US" altLang="zh-CN" sz="2000" dirty="0"/>
              <a:t>[CLUSTERED|NONCLUSTERED] /*</a:t>
            </a:r>
            <a:r>
              <a:rPr lang="zh-CN" altLang="zh-CN" sz="2000" dirty="0"/>
              <a:t>由系统自动创建聚集或非聚集索引</a:t>
            </a:r>
            <a:r>
              <a:rPr lang="en-US" altLang="zh-CN" sz="2000" dirty="0"/>
              <a:t>*/</a:t>
            </a:r>
            <a:endParaRPr lang="zh-CN" altLang="zh-CN" sz="2000" dirty="0"/>
          </a:p>
          <a:p>
            <a:r>
              <a:rPr lang="en-US" altLang="zh-CN" sz="2000" dirty="0"/>
              <a:t>{( column_name1 [,…n])}</a:t>
            </a:r>
            <a:endParaRPr lang="zh-CN" altLang="zh-CN" sz="2000" dirty="0"/>
          </a:p>
          <a:p>
            <a:r>
              <a:rPr lang="zh-CN" altLang="zh-CN" sz="2000" dirty="0"/>
              <a:t>各参数说明：</a:t>
            </a:r>
          </a:p>
          <a:p>
            <a:r>
              <a:rPr lang="en-US" altLang="zh-CN" sz="2000" dirty="0" err="1"/>
              <a:t>constraint_name</a:t>
            </a:r>
            <a:r>
              <a:rPr lang="en-US" altLang="zh-CN" sz="2000" dirty="0"/>
              <a:t>:</a:t>
            </a:r>
            <a:r>
              <a:rPr lang="zh-CN" altLang="zh-CN" sz="2000" dirty="0"/>
              <a:t>指定约束的名称。约束的名称在数据库中应是惟一的。如果不指定，则系统会自动生成一个约束名。</a:t>
            </a:r>
          </a:p>
          <a:p>
            <a:r>
              <a:rPr lang="en-US" altLang="zh-CN" sz="2000" dirty="0"/>
              <a:t>CLUSTERED|NONCLUSTERED</a:t>
            </a:r>
            <a:r>
              <a:rPr lang="zh-CN" altLang="zh-CN" sz="2000" dirty="0"/>
              <a:t>：指定索引类别，其中，</a:t>
            </a:r>
            <a:r>
              <a:rPr lang="en-US" altLang="zh-CN" sz="2000" dirty="0"/>
              <a:t>CLUSTERED</a:t>
            </a:r>
            <a:r>
              <a:rPr lang="zh-CN" altLang="zh-CN" sz="2000" dirty="0"/>
              <a:t>表示在该列上建立聚集索引，</a:t>
            </a:r>
            <a:r>
              <a:rPr lang="en-US" altLang="zh-CN" sz="2000" dirty="0"/>
              <a:t>NONCLUSTERED</a:t>
            </a:r>
            <a:r>
              <a:rPr lang="zh-CN" altLang="zh-CN" sz="2000" dirty="0"/>
              <a:t>表示在该列上建立非聚集索引，</a:t>
            </a:r>
            <a:r>
              <a:rPr lang="en-US" altLang="zh-CN" sz="2000" dirty="0"/>
              <a:t>CLUSTERED</a:t>
            </a:r>
            <a:r>
              <a:rPr lang="zh-CN" altLang="zh-CN" sz="2000" dirty="0"/>
              <a:t>为缺省值。其具体信息请参见索引章节。</a:t>
            </a:r>
          </a:p>
          <a:p>
            <a:r>
              <a:rPr lang="en-US" altLang="zh-CN" sz="2000" dirty="0" err="1"/>
              <a:t>Column_name</a:t>
            </a:r>
            <a:r>
              <a:rPr lang="en-US" altLang="zh-CN" sz="2000" dirty="0"/>
              <a:t>:</a:t>
            </a:r>
            <a:r>
              <a:rPr lang="zh-CN" altLang="zh-CN" sz="2000" dirty="0"/>
              <a:t>指定组成主关键字的列名。主关键字最多由</a:t>
            </a:r>
            <a:r>
              <a:rPr lang="en-US" altLang="zh-CN" sz="2000" dirty="0"/>
              <a:t>16</a:t>
            </a:r>
            <a:r>
              <a:rPr lang="zh-CN" altLang="zh-CN" sz="2000" dirty="0"/>
              <a:t>个列组成。</a:t>
            </a:r>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5811201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764704"/>
            <a:ext cx="8496944" cy="5392638"/>
          </a:xfrm>
        </p:spPr>
        <p:txBody>
          <a:bodyPr/>
          <a:lstStyle/>
          <a:p>
            <a:r>
              <a:rPr lang="zh-CN" altLang="zh-CN" sz="2000" dirty="0"/>
              <a:t>【例</a:t>
            </a:r>
            <a:r>
              <a:rPr lang="en-US" altLang="zh-CN" sz="2000" dirty="0"/>
              <a:t>5-17</a:t>
            </a:r>
            <a:r>
              <a:rPr lang="zh-CN" altLang="zh-CN" sz="2000" dirty="0"/>
              <a:t>】先在“</a:t>
            </a:r>
            <a:r>
              <a:rPr lang="en-US" altLang="zh-CN" sz="2000" dirty="0"/>
              <a:t>STUDENT</a:t>
            </a:r>
            <a:r>
              <a:rPr lang="zh-CN" altLang="zh-CN" sz="2000" dirty="0"/>
              <a:t>”数据库中创建表“</a:t>
            </a:r>
            <a:r>
              <a:rPr lang="en-US" altLang="zh-CN" sz="2000" dirty="0"/>
              <a:t>S1</a:t>
            </a:r>
            <a:r>
              <a:rPr lang="zh-CN" altLang="zh-CN" sz="2000" dirty="0"/>
              <a:t>”，然后通过修改表，对学号字段创建</a:t>
            </a:r>
            <a:r>
              <a:rPr lang="en-US" altLang="zh-CN" sz="2000" dirty="0"/>
              <a:t>PRIMARY KEY</a:t>
            </a:r>
            <a:r>
              <a:rPr lang="zh-CN" altLang="zh-CN" sz="2000" dirty="0"/>
              <a:t>约束。</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TABLE S1</a:t>
            </a:r>
            <a:endParaRPr lang="zh-CN" altLang="zh-CN" sz="2000" dirty="0"/>
          </a:p>
          <a:p>
            <a:r>
              <a:rPr lang="en-US" altLang="zh-CN" sz="2000" dirty="0"/>
              <a:t>(</a:t>
            </a:r>
            <a:r>
              <a:rPr lang="en-US" altLang="zh-CN" sz="2000" dirty="0" err="1"/>
              <a:t>sno</a:t>
            </a:r>
            <a:r>
              <a:rPr lang="en-US" altLang="zh-CN" sz="2000" dirty="0"/>
              <a:t>    char(10)  NOT NULL,</a:t>
            </a:r>
            <a:endParaRPr lang="zh-CN" altLang="zh-CN" sz="2000" dirty="0"/>
          </a:p>
          <a:p>
            <a:r>
              <a:rPr lang="en-US" altLang="zh-CN" sz="2000" dirty="0" err="1"/>
              <a:t>sname</a:t>
            </a:r>
            <a:r>
              <a:rPr lang="en-US" altLang="zh-CN" sz="2000" dirty="0"/>
              <a:t>   char(8)  NOT NULL,</a:t>
            </a:r>
            <a:endParaRPr lang="zh-CN" altLang="zh-CN" sz="2000" dirty="0"/>
          </a:p>
          <a:p>
            <a:r>
              <a:rPr lang="en-US" altLang="zh-CN" sz="2000" dirty="0"/>
              <a:t>sex     char(2),  </a:t>
            </a:r>
            <a:endParaRPr lang="zh-CN" altLang="zh-CN" sz="2000" dirty="0"/>
          </a:p>
          <a:p>
            <a:r>
              <a:rPr lang="en-US" altLang="zh-CN" sz="2000" dirty="0"/>
              <a:t>birthday  </a:t>
            </a:r>
            <a:r>
              <a:rPr lang="en-US" altLang="zh-CN" sz="2000" dirty="0" err="1"/>
              <a:t>datetime</a:t>
            </a:r>
            <a:r>
              <a:rPr lang="en-US" altLang="zh-CN" sz="2000" dirty="0"/>
              <a:t>,  </a:t>
            </a:r>
            <a:endParaRPr lang="zh-CN" altLang="zh-CN" sz="2000" dirty="0"/>
          </a:p>
          <a:p>
            <a:r>
              <a:rPr lang="en-US" altLang="zh-CN" sz="2000" dirty="0"/>
              <a:t>age   </a:t>
            </a:r>
            <a:r>
              <a:rPr lang="en-US" altLang="zh-CN" sz="2000" dirty="0" err="1"/>
              <a:t>int</a:t>
            </a:r>
            <a:r>
              <a:rPr lang="en-US" altLang="zh-CN" sz="2000" dirty="0"/>
              <a:t>,     </a:t>
            </a:r>
            <a:endParaRPr lang="zh-CN" altLang="zh-CN" sz="2000" dirty="0"/>
          </a:p>
          <a:p>
            <a:r>
              <a:rPr lang="en-US" altLang="zh-CN" sz="2000" dirty="0"/>
              <a:t>specialty  </a:t>
            </a:r>
            <a:r>
              <a:rPr lang="en-US" altLang="zh-CN" sz="2000" dirty="0" err="1"/>
              <a:t>varchar</a:t>
            </a:r>
            <a:r>
              <a:rPr lang="en-US" altLang="zh-CN" sz="2000" dirty="0"/>
              <a:t>(20) ,  </a:t>
            </a:r>
            <a:endParaRPr lang="zh-CN" altLang="zh-CN" sz="2000" dirty="0"/>
          </a:p>
          <a:p>
            <a:r>
              <a:rPr lang="en-US" altLang="zh-CN" sz="2000" dirty="0" err="1"/>
              <a:t>delephone</a:t>
            </a:r>
            <a:r>
              <a:rPr lang="en-US" altLang="zh-CN" sz="2000" dirty="0"/>
              <a:t>  char(20)   </a:t>
            </a:r>
            <a:endParaRPr lang="zh-CN" altLang="zh-CN" sz="2000" dirty="0"/>
          </a:p>
          <a:p>
            <a:r>
              <a:rPr lang="en-US" altLang="zh-CN" sz="2000" dirty="0"/>
              <a:t>)</a:t>
            </a:r>
            <a:endParaRPr lang="zh-CN" altLang="zh-CN" sz="2000" dirty="0"/>
          </a:p>
          <a:p>
            <a:r>
              <a:rPr lang="en-US" altLang="zh-CN" sz="2000" dirty="0"/>
              <a:t>ALTER TABLE S1   </a:t>
            </a:r>
            <a:endParaRPr lang="zh-CN" altLang="zh-CN" sz="2000" dirty="0"/>
          </a:p>
          <a:p>
            <a:r>
              <a:rPr lang="en-US" altLang="zh-CN" sz="2000" dirty="0"/>
              <a:t>ADD CONSTRAINT </a:t>
            </a:r>
            <a:r>
              <a:rPr lang="en-US" altLang="zh-CN" sz="2000" dirty="0" err="1"/>
              <a:t>pk_sn</a:t>
            </a:r>
            <a:r>
              <a:rPr lang="en-US" altLang="zh-CN" sz="2000" dirty="0"/>
              <a:t> PRIMARY KEY (</a:t>
            </a:r>
            <a:r>
              <a:rPr lang="en-US" altLang="zh-CN" sz="2000" dirty="0" err="1"/>
              <a:t>sno</a:t>
            </a:r>
            <a:r>
              <a:rPr lang="en-US" altLang="zh-CN" sz="2000" dirty="0"/>
              <a:t>)</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281060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zh-CN" altLang="zh-CN" dirty="0"/>
              <a:t>（</a:t>
            </a:r>
            <a:r>
              <a:rPr lang="en-US" altLang="zh-CN" dirty="0"/>
              <a:t>2</a:t>
            </a:r>
            <a:r>
              <a:rPr lang="zh-CN" altLang="zh-CN" dirty="0"/>
              <a:t>）删除</a:t>
            </a:r>
            <a:r>
              <a:rPr lang="en-US" altLang="zh-CN" dirty="0"/>
              <a:t>PRIMARY KEY</a:t>
            </a:r>
            <a:r>
              <a:rPr lang="zh-CN" altLang="zh-CN" dirty="0"/>
              <a:t>约束</a:t>
            </a:r>
          </a:p>
          <a:p>
            <a:r>
              <a:rPr lang="en-US" altLang="zh-CN" dirty="0" smtClean="0"/>
              <a:t>1</a:t>
            </a:r>
            <a:r>
              <a:rPr lang="zh-CN" altLang="zh-CN" dirty="0"/>
              <a:t>）使用图形界面方式删除约束</a:t>
            </a:r>
          </a:p>
          <a:p>
            <a:r>
              <a:rPr lang="zh-CN" altLang="zh-CN" dirty="0"/>
              <a:t>使用图形界面方式删除各种约束十分方便，在【表设计器】的窗口中，可以移除主键、修改非空、去掉默认值。在【表设计器】中，右键单击任意字段，从弹出的快捷菜单中选择相关约束菜单，如【关系】菜单、【索引</a:t>
            </a:r>
            <a:r>
              <a:rPr lang="en-US" altLang="zh-CN" dirty="0"/>
              <a:t>/</a:t>
            </a:r>
            <a:r>
              <a:rPr lang="zh-CN" altLang="zh-CN" dirty="0"/>
              <a:t>键】菜单、【</a:t>
            </a:r>
            <a:r>
              <a:rPr lang="en-US" altLang="zh-CN" dirty="0"/>
              <a:t>CHECK</a:t>
            </a:r>
            <a:r>
              <a:rPr lang="zh-CN" altLang="zh-CN" dirty="0"/>
              <a:t>约束】菜单等，进入相关约束对话框，选中约束，单击【删除】按钮，即可将相应的约束删除。</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4136057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291264" cy="5248622"/>
          </a:xfrm>
        </p:spPr>
        <p:txBody>
          <a:bodyPr/>
          <a:lstStyle/>
          <a:p>
            <a:pPr eaLnBrk="0" hangingPunct="0"/>
            <a:r>
              <a:rPr lang="en-US" altLang="zh-CN" sz="2400" dirty="0"/>
              <a:t>2</a:t>
            </a:r>
            <a:r>
              <a:rPr lang="zh-CN" altLang="zh-CN" sz="2400" dirty="0"/>
              <a:t>）运用</a:t>
            </a:r>
            <a:r>
              <a:rPr lang="en-US" altLang="zh-CN" sz="2400" dirty="0"/>
              <a:t>T-SQL</a:t>
            </a:r>
            <a:r>
              <a:rPr lang="zh-CN" altLang="zh-CN" sz="2400" dirty="0"/>
              <a:t>语句删除主键约束</a:t>
            </a:r>
          </a:p>
          <a:p>
            <a:r>
              <a:rPr lang="zh-CN" altLang="zh-CN" sz="2400" dirty="0"/>
              <a:t>可以使用</a:t>
            </a:r>
            <a:r>
              <a:rPr lang="en-US" altLang="zh-CN" sz="2400" dirty="0"/>
              <a:t>ALTER TABLE</a:t>
            </a:r>
            <a:r>
              <a:rPr lang="zh-CN" altLang="zh-CN" sz="2400" dirty="0"/>
              <a:t>的</a:t>
            </a:r>
            <a:r>
              <a:rPr lang="en-US" altLang="zh-CN" sz="2400" dirty="0"/>
              <a:t>DROP CONSTRAINT</a:t>
            </a:r>
            <a:r>
              <a:rPr lang="zh-CN" altLang="zh-CN" sz="2400" dirty="0"/>
              <a:t>子句删除</a:t>
            </a:r>
            <a:r>
              <a:rPr lang="en-US" altLang="zh-CN" sz="2400" dirty="0"/>
              <a:t>PRIMARY KEY</a:t>
            </a:r>
            <a:r>
              <a:rPr lang="zh-CN" altLang="zh-CN" sz="2400" dirty="0"/>
              <a:t>约束，其一般格式为：</a:t>
            </a:r>
          </a:p>
          <a:p>
            <a:r>
              <a:rPr lang="en-US" altLang="zh-CN" sz="2400" dirty="0"/>
              <a:t> ALTER TABLE </a:t>
            </a:r>
            <a:r>
              <a:rPr lang="en-US" altLang="zh-CN" sz="2400" dirty="0" err="1"/>
              <a:t>table_name</a:t>
            </a:r>
            <a:r>
              <a:rPr lang="en-US" altLang="zh-CN" sz="2400" dirty="0"/>
              <a:t> </a:t>
            </a:r>
            <a:endParaRPr lang="zh-CN" altLang="zh-CN" sz="2400" dirty="0"/>
          </a:p>
          <a:p>
            <a:r>
              <a:rPr lang="en-US" altLang="zh-CN" sz="2400" dirty="0"/>
              <a:t>DROP CONSTRAINT </a:t>
            </a:r>
            <a:r>
              <a:rPr lang="en-US" altLang="zh-CN" sz="2400" dirty="0" err="1"/>
              <a:t>constraint_name</a:t>
            </a:r>
            <a:r>
              <a:rPr lang="en-US" altLang="zh-CN" sz="2400" dirty="0"/>
              <a:t> [,…n]</a:t>
            </a:r>
            <a:endParaRPr lang="zh-CN" altLang="zh-CN" sz="2400" dirty="0"/>
          </a:p>
          <a:p>
            <a:r>
              <a:rPr lang="zh-CN" altLang="zh-CN" sz="2400" dirty="0"/>
              <a:t>注：运用</a:t>
            </a:r>
            <a:r>
              <a:rPr lang="en-US" altLang="zh-CN" sz="2400" dirty="0"/>
              <a:t>T-SQL</a:t>
            </a:r>
            <a:r>
              <a:rPr lang="zh-CN" altLang="zh-CN" sz="2400" dirty="0"/>
              <a:t>语句删除各约束的格式一样，后面将不再一一介绍。。</a:t>
            </a:r>
          </a:p>
          <a:p>
            <a:r>
              <a:rPr lang="zh-CN" altLang="zh-CN" sz="2400" dirty="0"/>
              <a:t>【例</a:t>
            </a:r>
            <a:r>
              <a:rPr lang="en-US" altLang="zh-CN" sz="2400" dirty="0"/>
              <a:t>5-18</a:t>
            </a:r>
            <a:r>
              <a:rPr lang="zh-CN" altLang="zh-CN" sz="2400" dirty="0"/>
              <a:t>】 删除“</a:t>
            </a:r>
            <a:r>
              <a:rPr lang="en-US" altLang="zh-CN" sz="2400" dirty="0"/>
              <a:t>STUDENT</a:t>
            </a:r>
            <a:r>
              <a:rPr lang="zh-CN" altLang="zh-CN" sz="2400" dirty="0"/>
              <a:t>”数据库中 “</a:t>
            </a:r>
            <a:r>
              <a:rPr lang="en-US" altLang="zh-CN" sz="2400" dirty="0"/>
              <a:t>S1</a:t>
            </a:r>
            <a:r>
              <a:rPr lang="zh-CN" altLang="zh-CN" sz="2400" dirty="0"/>
              <a:t>”表的</a:t>
            </a:r>
            <a:r>
              <a:rPr lang="en-US" altLang="zh-CN" sz="2400" dirty="0"/>
              <a:t>PRIMARY KEY</a:t>
            </a:r>
            <a:r>
              <a:rPr lang="zh-CN" altLang="zh-CN" sz="2400" dirty="0"/>
              <a:t>约束</a:t>
            </a:r>
            <a:r>
              <a:rPr lang="en-US" altLang="zh-CN" sz="2400" dirty="0" err="1"/>
              <a:t>pk_sn</a:t>
            </a:r>
            <a:r>
              <a:rPr lang="zh-CN" altLang="zh-CN" sz="2400" dirty="0"/>
              <a:t>。</a:t>
            </a:r>
          </a:p>
          <a:p>
            <a:r>
              <a:rPr lang="en-US" altLang="zh-CN" sz="2400" dirty="0"/>
              <a:t>ALTER TABLE S1</a:t>
            </a:r>
            <a:endParaRPr lang="zh-CN" altLang="zh-CN" sz="2400" dirty="0"/>
          </a:p>
          <a:p>
            <a:r>
              <a:rPr lang="en-US" altLang="zh-CN" sz="2400" dirty="0"/>
              <a:t>DROP CONSTRAINT </a:t>
            </a:r>
            <a:r>
              <a:rPr lang="en-US" altLang="zh-CN" sz="2400" dirty="0" err="1"/>
              <a:t>pk_sn</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4341577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29600" cy="4933950"/>
          </a:xfrm>
        </p:spPr>
        <p:txBody>
          <a:bodyPr/>
          <a:lstStyle/>
          <a:p>
            <a:pPr eaLnBrk="0" hangingPunct="0"/>
            <a:r>
              <a:rPr lang="en-US" altLang="zh-CN" dirty="0"/>
              <a:t>2.</a:t>
            </a:r>
            <a:r>
              <a:rPr lang="zh-CN" altLang="zh-CN" dirty="0"/>
              <a:t>唯一性约束</a:t>
            </a:r>
          </a:p>
          <a:p>
            <a:r>
              <a:rPr lang="zh-CN" altLang="zh-CN" dirty="0"/>
              <a:t>唯一性（</a:t>
            </a:r>
            <a:r>
              <a:rPr lang="en-US" altLang="zh-CN" dirty="0"/>
              <a:t>UNIQUE</a:t>
            </a:r>
            <a:r>
              <a:rPr lang="zh-CN" altLang="zh-CN" dirty="0"/>
              <a:t>）约束指定表中某一个列或多个列不能有相同的两行或两行以上的数据存在，保证了某字段值的唯一性。这种约束通过实现唯一性索引来强制实体完整性。当表中已经有了一个主键约束时，如果需要在其他列上实现实体完整性，又因为表中不能有两个或两个以上的主键约束，所以只能通过创建</a:t>
            </a:r>
            <a:r>
              <a:rPr lang="en-US" altLang="zh-CN" dirty="0"/>
              <a:t>UNIQUE</a:t>
            </a:r>
            <a:r>
              <a:rPr lang="zh-CN" altLang="zh-CN" dirty="0"/>
              <a:t>约束来实现。一般地，把</a:t>
            </a:r>
            <a:r>
              <a:rPr lang="en-US" altLang="zh-CN" dirty="0"/>
              <a:t>UNIQUE</a:t>
            </a:r>
            <a:r>
              <a:rPr lang="zh-CN" altLang="zh-CN" dirty="0"/>
              <a:t>约束称为候选键约束。</a:t>
            </a:r>
          </a:p>
          <a:p>
            <a:r>
              <a:rPr lang="zh-CN" altLang="zh-CN" dirty="0"/>
              <a:t>例如，在“Ｓ”表中，主键约束创建在“</a:t>
            </a:r>
            <a:r>
              <a:rPr lang="en-US" altLang="zh-CN" dirty="0" err="1"/>
              <a:t>sno</a:t>
            </a:r>
            <a:r>
              <a:rPr lang="zh-CN" altLang="zh-CN" dirty="0"/>
              <a:t>”列上，如果这时还需要保证该表中 “</a:t>
            </a:r>
            <a:r>
              <a:rPr lang="en-US" altLang="zh-CN" dirty="0" err="1"/>
              <a:t>sname</a:t>
            </a:r>
            <a:r>
              <a:rPr lang="zh-CN" altLang="zh-CN" dirty="0"/>
              <a:t>”列的数据唯一，那么可以使用</a:t>
            </a:r>
            <a:r>
              <a:rPr lang="en-US" altLang="zh-CN" dirty="0"/>
              <a:t>UNIQUE</a:t>
            </a:r>
            <a:r>
              <a:rPr lang="zh-CN" altLang="zh-CN" dirty="0"/>
              <a:t>约束。</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5245410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zh-CN" altLang="zh-CN" dirty="0"/>
              <a:t>（</a:t>
            </a:r>
            <a:r>
              <a:rPr lang="en-US" altLang="zh-CN" dirty="0"/>
              <a:t>1</a:t>
            </a:r>
            <a:r>
              <a:rPr lang="zh-CN" altLang="zh-CN" dirty="0"/>
              <a:t>）创建唯一性约束（</a:t>
            </a:r>
            <a:r>
              <a:rPr lang="en-US" altLang="zh-CN" dirty="0"/>
              <a:t>UNIQUE</a:t>
            </a:r>
            <a:r>
              <a:rPr lang="zh-CN" altLang="zh-CN" dirty="0"/>
              <a:t>）</a:t>
            </a:r>
          </a:p>
          <a:p>
            <a:pPr eaLnBrk="0" hangingPunct="0"/>
            <a:r>
              <a:rPr lang="en-US" altLang="zh-CN" dirty="0"/>
              <a:t>1</a:t>
            </a:r>
            <a:r>
              <a:rPr lang="zh-CN" altLang="zh-CN" dirty="0"/>
              <a:t>）使用图形界面方式创建唯一约束</a:t>
            </a:r>
          </a:p>
          <a:p>
            <a:r>
              <a:rPr lang="zh-CN" altLang="zh-CN" dirty="0"/>
              <a:t>如为确保课程名字段取值唯一，即为课程表的课程名字段创建唯一约束，其具体操作步骤为：</a:t>
            </a:r>
          </a:p>
          <a:p>
            <a:r>
              <a:rPr lang="zh-CN" altLang="zh-CN" dirty="0"/>
              <a:t>右击表【</a:t>
            </a:r>
            <a:r>
              <a:rPr lang="en-US" altLang="zh-CN" dirty="0"/>
              <a:t>C</a:t>
            </a:r>
            <a:r>
              <a:rPr lang="zh-CN" altLang="zh-CN" dirty="0"/>
              <a:t>】节点，选择【设计】命令，打开【表设计器】窗口，选择</a:t>
            </a:r>
            <a:r>
              <a:rPr lang="en-US" altLang="zh-CN" dirty="0" err="1"/>
              <a:t>cname</a:t>
            </a:r>
            <a:r>
              <a:rPr lang="zh-CN" altLang="zh-CN" dirty="0"/>
              <a:t>列并右击鼠标，在弹出的快捷菜单中选择【索引</a:t>
            </a:r>
            <a:r>
              <a:rPr lang="en-US" altLang="zh-CN" dirty="0"/>
              <a:t> /</a:t>
            </a:r>
            <a:r>
              <a:rPr lang="zh-CN" altLang="zh-CN" dirty="0"/>
              <a:t>键】命令，打开【索引</a:t>
            </a:r>
            <a:r>
              <a:rPr lang="en-US" altLang="zh-CN" dirty="0"/>
              <a:t> /</a:t>
            </a:r>
            <a:r>
              <a:rPr lang="zh-CN" altLang="zh-CN" dirty="0"/>
              <a:t>键】窗口。在窗口中单击【添加】按钮，在常规属性区域中的【列】栏选择要创建唯一约束的列。各项属性选择完成后，单击【关闭】按钮，即可创建唯一约束，如图</a:t>
            </a:r>
            <a:r>
              <a:rPr lang="en-US" altLang="zh-CN" dirty="0"/>
              <a:t>5.15</a:t>
            </a:r>
            <a:r>
              <a:rPr lang="zh-CN" altLang="zh-CN" dirty="0"/>
              <a:t>所示。</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2924508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382753" y="1761951"/>
            <a:ext cx="6378493" cy="4000847"/>
          </a:xfrm>
          <a:prstGeom prst="rect">
            <a:avLst/>
          </a:prstGeom>
        </p:spPr>
      </p:pic>
    </p:spTree>
    <p:extLst>
      <p:ext uri="{BB962C8B-B14F-4D97-AF65-F5344CB8AC3E}">
        <p14:creationId xmlns:p14="http://schemas.microsoft.com/office/powerpoint/2010/main" val="34045076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836712"/>
            <a:ext cx="8568952" cy="5392638"/>
          </a:xfrm>
        </p:spPr>
        <p:txBody>
          <a:bodyPr/>
          <a:lstStyle/>
          <a:p>
            <a:pPr eaLnBrk="0" hangingPunct="0"/>
            <a:r>
              <a:rPr lang="en-US" altLang="zh-CN" sz="2000" dirty="0"/>
              <a:t>2</a:t>
            </a:r>
            <a:r>
              <a:rPr lang="zh-CN" altLang="zh-CN" sz="2000" dirty="0"/>
              <a:t>）使用</a:t>
            </a:r>
            <a:r>
              <a:rPr lang="en-US" altLang="zh-CN" sz="2000" dirty="0"/>
              <a:t>T-SQL</a:t>
            </a:r>
            <a:r>
              <a:rPr lang="zh-CN" altLang="zh-CN" sz="2000" dirty="0"/>
              <a:t>语句创建唯一约束</a:t>
            </a:r>
          </a:p>
          <a:p>
            <a:r>
              <a:rPr lang="zh-CN" altLang="zh-CN" sz="2000" dirty="0"/>
              <a:t>与创建主键约束一样，运用</a:t>
            </a:r>
            <a:r>
              <a:rPr lang="en-US" altLang="zh-CN" sz="2000" dirty="0"/>
              <a:t>T-SQL</a:t>
            </a:r>
            <a:r>
              <a:rPr lang="zh-CN" altLang="zh-CN" sz="2000" dirty="0"/>
              <a:t>语句创建唯一约束也有两种方式，一种是使用</a:t>
            </a:r>
            <a:r>
              <a:rPr lang="en-US" altLang="zh-CN" sz="2000" dirty="0"/>
              <a:t>CREATE  TABLE</a:t>
            </a:r>
            <a:r>
              <a:rPr lang="zh-CN" altLang="zh-CN" sz="2000" dirty="0"/>
              <a:t>语句创建表时创建唯一约束，其语法格式如下：</a:t>
            </a:r>
          </a:p>
          <a:p>
            <a:r>
              <a:rPr lang="en-US" altLang="zh-CN" sz="2000" dirty="0"/>
              <a:t>CREATE TABLE </a:t>
            </a:r>
            <a:r>
              <a:rPr lang="en-US" altLang="zh-CN" sz="2000" dirty="0" err="1"/>
              <a:t>table_name</a:t>
            </a:r>
            <a:endParaRPr lang="zh-CN" altLang="zh-CN" sz="2000" dirty="0"/>
          </a:p>
          <a:p>
            <a:r>
              <a:rPr lang="en-US" altLang="zh-CN" sz="2000" dirty="0"/>
              <a:t>( </a:t>
            </a:r>
            <a:r>
              <a:rPr lang="en-US" altLang="zh-CN" sz="2000" dirty="0" err="1"/>
              <a:t>cloumn_name</a:t>
            </a:r>
            <a:r>
              <a:rPr lang="en-US" altLang="zh-CN" sz="2000" dirty="0"/>
              <a:t>  </a:t>
            </a:r>
            <a:r>
              <a:rPr lang="en-US" altLang="zh-CN" sz="2000" dirty="0" err="1"/>
              <a:t>datatype</a:t>
            </a:r>
            <a:r>
              <a:rPr lang="en-US" altLang="zh-CN" sz="2000" dirty="0"/>
              <a:t>   [CONSTRAINT   unique _name]  UNIQUE </a:t>
            </a:r>
            <a:endParaRPr lang="zh-CN" altLang="zh-CN" sz="2000" dirty="0"/>
          </a:p>
          <a:p>
            <a:r>
              <a:rPr lang="en-US" altLang="zh-CN" sz="2000" dirty="0"/>
              <a:t>----</a:t>
            </a:r>
            <a:r>
              <a:rPr lang="zh-CN" altLang="zh-CN" sz="2000" dirty="0"/>
              <a:t>创建列级约束</a:t>
            </a:r>
            <a:r>
              <a:rPr lang="en-US" altLang="zh-CN" sz="2000" dirty="0"/>
              <a:t>     </a:t>
            </a:r>
            <a:endParaRPr lang="zh-CN" altLang="zh-CN" sz="2000" dirty="0"/>
          </a:p>
          <a:p>
            <a:r>
              <a:rPr lang="en-US" altLang="zh-CN" sz="2000" dirty="0"/>
              <a:t>       [,…n]</a:t>
            </a:r>
            <a:endParaRPr lang="zh-CN" altLang="zh-CN" sz="2000" dirty="0"/>
          </a:p>
          <a:p>
            <a:r>
              <a:rPr lang="en-US" altLang="zh-CN" sz="2000" dirty="0"/>
              <a:t> [,CONSTRAINT   unique _name  UNIQUE(</a:t>
            </a:r>
            <a:r>
              <a:rPr lang="en-US" altLang="zh-CN" sz="2000" dirty="0" err="1"/>
              <a:t>column_name</a:t>
            </a:r>
            <a:r>
              <a:rPr lang="en-US" altLang="zh-CN" sz="2000" dirty="0"/>
              <a:t> [,…n])]</a:t>
            </a:r>
            <a:endParaRPr lang="zh-CN" altLang="zh-CN" sz="2000" dirty="0"/>
          </a:p>
          <a:p>
            <a:r>
              <a:rPr lang="en-US" altLang="zh-CN" sz="2000" dirty="0"/>
              <a:t>----</a:t>
            </a:r>
            <a:r>
              <a:rPr lang="zh-CN" altLang="zh-CN" sz="2000" dirty="0"/>
              <a:t>创建表级约束</a:t>
            </a:r>
          </a:p>
          <a:p>
            <a:r>
              <a:rPr lang="en-US" altLang="zh-CN" sz="2000" dirty="0"/>
              <a:t>)</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2364472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5-19</a:t>
            </a:r>
            <a:r>
              <a:rPr lang="zh-CN" altLang="zh-CN" dirty="0"/>
              <a:t>】创建课程表</a:t>
            </a:r>
            <a:r>
              <a:rPr lang="en-US" altLang="zh-CN" dirty="0"/>
              <a:t>C</a:t>
            </a:r>
            <a:r>
              <a:rPr lang="zh-CN" altLang="zh-CN" dirty="0"/>
              <a:t>（</a:t>
            </a:r>
            <a:r>
              <a:rPr lang="en-US" altLang="zh-CN" dirty="0" err="1"/>
              <a:t>cno</a:t>
            </a:r>
            <a:r>
              <a:rPr lang="zh-CN" altLang="zh-CN" dirty="0"/>
              <a:t>，</a:t>
            </a:r>
            <a:r>
              <a:rPr lang="en-US" altLang="zh-CN" dirty="0" err="1"/>
              <a:t>cname</a:t>
            </a:r>
            <a:r>
              <a:rPr lang="zh-CN" altLang="zh-CN" dirty="0"/>
              <a:t>，</a:t>
            </a:r>
            <a:r>
              <a:rPr lang="en-US" altLang="zh-CN" dirty="0"/>
              <a:t>hours</a:t>
            </a:r>
            <a:r>
              <a:rPr lang="zh-CN" altLang="zh-CN" dirty="0"/>
              <a:t>，</a:t>
            </a:r>
            <a:r>
              <a:rPr lang="en-US" altLang="zh-CN" dirty="0"/>
              <a:t>credit</a:t>
            </a:r>
            <a:r>
              <a:rPr lang="zh-CN" altLang="zh-CN" dirty="0"/>
              <a:t>），要求主键约束创建在“</a:t>
            </a:r>
            <a:r>
              <a:rPr lang="en-US" altLang="zh-CN" dirty="0" err="1"/>
              <a:t>cno</a:t>
            </a:r>
            <a:r>
              <a:rPr lang="zh-CN" altLang="zh-CN" dirty="0"/>
              <a:t>”列上，要求“</a:t>
            </a:r>
            <a:r>
              <a:rPr lang="en-US" altLang="zh-CN" dirty="0" err="1"/>
              <a:t>cname</a:t>
            </a:r>
            <a:r>
              <a:rPr lang="zh-CN" altLang="zh-CN" dirty="0"/>
              <a:t>”列的数据是唯一的。</a:t>
            </a:r>
          </a:p>
          <a:p>
            <a:r>
              <a:rPr lang="en-US" altLang="zh-CN" dirty="0"/>
              <a:t>CREATE  TABLE  C (</a:t>
            </a:r>
            <a:r>
              <a:rPr lang="en-US" altLang="zh-CN" dirty="0" err="1"/>
              <a:t>cno</a:t>
            </a:r>
            <a:r>
              <a:rPr lang="en-US" altLang="zh-CN" dirty="0"/>
              <a:t>   CHAR(10)  CONSTRAINT  </a:t>
            </a:r>
            <a:r>
              <a:rPr lang="en-US" altLang="zh-CN" dirty="0" err="1"/>
              <a:t>pk_c</a:t>
            </a:r>
            <a:r>
              <a:rPr lang="en-US" altLang="zh-CN" dirty="0"/>
              <a:t>   PRIMARY KEY ,  </a:t>
            </a:r>
            <a:endParaRPr lang="zh-CN" altLang="zh-CN" dirty="0"/>
          </a:p>
          <a:p>
            <a:r>
              <a:rPr lang="en-US" altLang="zh-CN" dirty="0"/>
              <a:t>                 </a:t>
            </a:r>
            <a:r>
              <a:rPr lang="en-US" altLang="zh-CN" dirty="0" err="1"/>
              <a:t>cname</a:t>
            </a:r>
            <a:r>
              <a:rPr lang="en-US" altLang="zh-CN" dirty="0"/>
              <a:t> VARCHAR(50)  CONSTRAINT </a:t>
            </a:r>
            <a:r>
              <a:rPr lang="en-US" altLang="zh-CN" dirty="0" err="1"/>
              <a:t>uk_c</a:t>
            </a:r>
            <a:r>
              <a:rPr lang="en-US" altLang="zh-CN" dirty="0"/>
              <a:t>  UNIQUE,</a:t>
            </a:r>
            <a:endParaRPr lang="zh-CN" altLang="zh-CN" dirty="0"/>
          </a:p>
          <a:p>
            <a:r>
              <a:rPr lang="en-US" altLang="zh-CN" dirty="0"/>
              <a:t>                 hours  INT ,</a:t>
            </a:r>
            <a:endParaRPr lang="zh-CN" altLang="zh-CN" dirty="0"/>
          </a:p>
          <a:p>
            <a:r>
              <a:rPr lang="en-US" altLang="zh-CN" dirty="0"/>
              <a:t>credit  INT ,</a:t>
            </a:r>
            <a:endParaRPr lang="zh-CN" altLang="zh-CN" dirty="0"/>
          </a:p>
          <a:p>
            <a:r>
              <a:rPr lang="en-US" altLang="zh-CN" dirty="0"/>
              <a:t>                )</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63688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80728"/>
            <a:ext cx="8229600" cy="5544616"/>
          </a:xfrm>
        </p:spPr>
        <p:txBody>
          <a:bodyPr/>
          <a:lstStyle/>
          <a:p>
            <a:r>
              <a:rPr lang="en-US" altLang="zh-CN" sz="2400" dirty="0" smtClean="0"/>
              <a:t>5</a:t>
            </a:r>
            <a:r>
              <a:rPr lang="en-US" altLang="zh-CN" sz="2400" dirty="0"/>
              <a:t>. 1.3</a:t>
            </a:r>
            <a:r>
              <a:rPr lang="zh-CN" altLang="zh-CN" sz="2400" dirty="0"/>
              <a:t>数据表设计</a:t>
            </a:r>
          </a:p>
          <a:p>
            <a:pPr>
              <a:buFont typeface="Wingdings" pitchFamily="2" charset="2"/>
              <a:buChar char="n"/>
            </a:pPr>
            <a:r>
              <a:rPr lang="zh-CN" altLang="zh-CN" sz="2400" b="0" dirty="0"/>
              <a:t>对于具体的某一个表，在创建之前，需要确定表的结构、数据类型以及数据完整性约束</a:t>
            </a:r>
            <a:r>
              <a:rPr lang="en-US" altLang="zh-CN" sz="2400" b="0" dirty="0"/>
              <a:t>3</a:t>
            </a:r>
            <a:r>
              <a:rPr lang="zh-CN" altLang="zh-CN" sz="2400" b="0" dirty="0"/>
              <a:t>方面的内容</a:t>
            </a:r>
            <a:r>
              <a:rPr lang="en-US" altLang="zh-CN" sz="2400" b="0" dirty="0"/>
              <a:t>, </a:t>
            </a:r>
            <a:r>
              <a:rPr lang="zh-CN" altLang="zh-CN" sz="2400" b="0" dirty="0"/>
              <a:t>具体来说，包括以下几个方面：</a:t>
            </a:r>
          </a:p>
          <a:p>
            <a:pPr>
              <a:buFont typeface="Wingdings" pitchFamily="2" charset="2"/>
              <a:buChar char="n"/>
            </a:pPr>
            <a:r>
              <a:rPr lang="en-US" altLang="zh-CN" sz="2400" b="0" dirty="0"/>
              <a:t>1) </a:t>
            </a:r>
            <a:r>
              <a:rPr lang="zh-CN" altLang="zh-CN" sz="2400" b="0" dirty="0"/>
              <a:t>表中包含哪些数据项，即有多少列。</a:t>
            </a:r>
          </a:p>
          <a:p>
            <a:pPr>
              <a:buFont typeface="Wingdings" pitchFamily="2" charset="2"/>
              <a:buChar char="n"/>
            </a:pPr>
            <a:r>
              <a:rPr lang="en-US" altLang="zh-CN" sz="2400" b="0" dirty="0"/>
              <a:t>2) </a:t>
            </a:r>
            <a:r>
              <a:rPr lang="zh-CN" altLang="zh-CN" sz="2400" b="0" dirty="0"/>
              <a:t>指定列的名称，名称应该有具体的含义。</a:t>
            </a:r>
          </a:p>
          <a:p>
            <a:pPr>
              <a:buFont typeface="Wingdings" pitchFamily="2" charset="2"/>
              <a:buChar char="n"/>
            </a:pPr>
            <a:r>
              <a:rPr lang="en-US" altLang="zh-CN" sz="2400" b="0" dirty="0"/>
              <a:t>3) </a:t>
            </a:r>
            <a:r>
              <a:rPr lang="zh-CN" altLang="zh-CN" sz="2400" b="0" dirty="0"/>
              <a:t>根据列所保存数据的性质，指定每一列中数据的类型和长度（如果必要）。</a:t>
            </a:r>
          </a:p>
          <a:p>
            <a:pPr>
              <a:buFont typeface="Wingdings" pitchFamily="2" charset="2"/>
              <a:buChar char="n"/>
            </a:pPr>
            <a:r>
              <a:rPr lang="en-US" altLang="zh-CN" sz="2400" b="0" dirty="0"/>
              <a:t>4) </a:t>
            </a:r>
            <a:r>
              <a:rPr lang="zh-CN" altLang="zh-CN" sz="2400" b="0" dirty="0"/>
              <a:t>指定哪些列是主键，哪些是外键，哪些可以取空值</a:t>
            </a:r>
            <a:r>
              <a:rPr lang="en-US" altLang="zh-CN" sz="2400" b="0" dirty="0"/>
              <a:t>(null)</a:t>
            </a:r>
            <a:r>
              <a:rPr lang="zh-CN" altLang="zh-CN" sz="2400" b="0" dirty="0"/>
              <a:t>，哪些列不能取空值</a:t>
            </a:r>
            <a:r>
              <a:rPr lang="en-US" altLang="zh-CN" sz="2400" b="0" dirty="0"/>
              <a:t>(not null)</a:t>
            </a:r>
            <a:r>
              <a:rPr lang="zh-CN" altLang="zh-CN" sz="2400" b="0" dirty="0"/>
              <a:t>。</a:t>
            </a:r>
          </a:p>
          <a:p>
            <a:pPr>
              <a:buFont typeface="Wingdings" pitchFamily="2" charset="2"/>
              <a:buChar char="n"/>
            </a:pPr>
            <a:r>
              <a:rPr lang="en-US" altLang="zh-CN" sz="2400" b="0" dirty="0"/>
              <a:t>5 ) </a:t>
            </a:r>
            <a:r>
              <a:rPr lang="zh-CN" altLang="zh-CN" sz="2400" b="0" dirty="0"/>
              <a:t>根据表性质确定是否要使用以及何处使用约束、默认设置和规则。</a:t>
            </a:r>
          </a:p>
          <a:p>
            <a:pPr>
              <a:buFont typeface="Wingdings" pitchFamily="2" charset="2"/>
              <a:buChar char="n"/>
            </a:pPr>
            <a:r>
              <a:rPr lang="en-US" altLang="zh-CN" sz="2400" b="0" dirty="0"/>
              <a:t>6) </a:t>
            </a:r>
            <a:r>
              <a:rPr lang="zh-CN" altLang="zh-CN" sz="2400" b="0" dirty="0"/>
              <a:t>指定索引以及索引的类型。</a:t>
            </a:r>
          </a:p>
          <a:p>
            <a:pPr>
              <a:buFont typeface="Wingdings" pitchFamily="2" charset="2"/>
              <a:buChar char="n"/>
            </a:pPr>
            <a:r>
              <a:rPr lang="en-US" altLang="zh-CN" sz="2400" b="0" dirty="0"/>
              <a:t>7) </a:t>
            </a:r>
            <a:r>
              <a:rPr lang="zh-CN" altLang="zh-CN" sz="2400" b="0" dirty="0"/>
              <a:t>指定数据的安全配置和访问权限。</a:t>
            </a:r>
          </a:p>
        </p:txBody>
      </p:sp>
      <p:sp>
        <p:nvSpPr>
          <p:cNvPr id="7"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36570412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568952" cy="5832648"/>
          </a:xfrm>
        </p:spPr>
        <p:txBody>
          <a:bodyPr/>
          <a:lstStyle/>
          <a:p>
            <a:r>
              <a:rPr lang="zh-CN" altLang="zh-CN" sz="2400" dirty="0"/>
              <a:t>第二种是使用</a:t>
            </a:r>
            <a:r>
              <a:rPr lang="en-US" altLang="zh-CN" sz="2400" dirty="0"/>
              <a:t>ALTER TABLE</a:t>
            </a:r>
            <a:r>
              <a:rPr lang="zh-CN" altLang="zh-CN" sz="2400" dirty="0"/>
              <a:t>的</a:t>
            </a:r>
            <a:r>
              <a:rPr lang="en-US" altLang="zh-CN" sz="2400" dirty="0"/>
              <a:t>ADD CONSTRAINT</a:t>
            </a:r>
            <a:r>
              <a:rPr lang="zh-CN" altLang="zh-CN" sz="2400" dirty="0"/>
              <a:t>子句为已存在的表创建唯一约束，其语法格式如下：</a:t>
            </a:r>
          </a:p>
          <a:p>
            <a:r>
              <a:rPr lang="en-US" altLang="zh-CN" sz="2400" dirty="0"/>
              <a:t>ALTER  TABLE  </a:t>
            </a:r>
            <a:r>
              <a:rPr lang="en-US" altLang="zh-CN" sz="2400" dirty="0" err="1"/>
              <a:t>table_name</a:t>
            </a:r>
            <a:endParaRPr lang="zh-CN" altLang="zh-CN" sz="2400" dirty="0"/>
          </a:p>
          <a:p>
            <a:r>
              <a:rPr lang="en-US" altLang="zh-CN" sz="2400" dirty="0"/>
              <a:t>ADD </a:t>
            </a:r>
            <a:endParaRPr lang="zh-CN" altLang="zh-CN" sz="2400" dirty="0"/>
          </a:p>
          <a:p>
            <a:r>
              <a:rPr lang="en-US" altLang="zh-CN" sz="2400" dirty="0"/>
              <a:t>CONSTRAINT  </a:t>
            </a:r>
            <a:r>
              <a:rPr lang="en-US" altLang="zh-CN" sz="2400" dirty="0" err="1"/>
              <a:t>unique_name</a:t>
            </a:r>
            <a:endParaRPr lang="zh-CN" altLang="zh-CN" sz="2400" dirty="0"/>
          </a:p>
          <a:p>
            <a:r>
              <a:rPr lang="en-US" altLang="zh-CN" sz="2400" dirty="0"/>
              <a:t>UNIQUE [CLUSTERED|NONCLUSTERED] {(column[,…n])} </a:t>
            </a:r>
            <a:endParaRPr lang="zh-CN" altLang="zh-CN" sz="2400" dirty="0"/>
          </a:p>
          <a:p>
            <a:r>
              <a:rPr lang="zh-CN" altLang="zh-CN" sz="2400" dirty="0"/>
              <a:t>【例</a:t>
            </a:r>
            <a:r>
              <a:rPr lang="en-US" altLang="zh-CN" sz="2400" dirty="0"/>
              <a:t>5-20</a:t>
            </a:r>
            <a:r>
              <a:rPr lang="zh-CN" altLang="zh-CN" sz="2400" dirty="0"/>
              <a:t>】为学生表</a:t>
            </a:r>
            <a:r>
              <a:rPr lang="en-US" altLang="zh-CN" sz="2400" dirty="0"/>
              <a:t>S</a:t>
            </a:r>
            <a:r>
              <a:rPr lang="zh-CN" altLang="zh-CN" sz="2400" dirty="0"/>
              <a:t>中的学生姓名字段创建一个唯一约束。</a:t>
            </a:r>
          </a:p>
          <a:p>
            <a:r>
              <a:rPr lang="en-US" altLang="zh-CN" sz="2400" dirty="0"/>
              <a:t>ALTER  TABLE S</a:t>
            </a:r>
            <a:endParaRPr lang="zh-CN" altLang="zh-CN" sz="2400" dirty="0"/>
          </a:p>
          <a:p>
            <a:r>
              <a:rPr lang="en-US" altLang="zh-CN" sz="2400" dirty="0"/>
              <a:t>ADD </a:t>
            </a:r>
            <a:endParaRPr lang="zh-CN" altLang="zh-CN" sz="2400" dirty="0"/>
          </a:p>
          <a:p>
            <a:r>
              <a:rPr lang="en-US" altLang="zh-CN" sz="2400" dirty="0"/>
              <a:t>CONSTRAINT </a:t>
            </a:r>
            <a:r>
              <a:rPr lang="en-US" altLang="zh-CN" sz="2400" dirty="0" err="1"/>
              <a:t>uk_sn</a:t>
            </a:r>
            <a:r>
              <a:rPr lang="en-US" altLang="zh-CN" sz="2400" dirty="0"/>
              <a:t>  UNIQUE   NONCLUSTERED (</a:t>
            </a:r>
            <a:r>
              <a:rPr lang="en-US" altLang="zh-CN" sz="2400" dirty="0" err="1"/>
              <a:t>sname</a:t>
            </a:r>
            <a:r>
              <a:rPr lang="en-US" altLang="zh-CN" sz="2400" dirty="0"/>
              <a:t> )</a:t>
            </a:r>
            <a:endParaRPr lang="zh-CN" altLang="zh-CN" sz="2400" dirty="0"/>
          </a:p>
          <a:p>
            <a:r>
              <a:rPr lang="en-US" altLang="zh-CN" sz="2400" dirty="0"/>
              <a:t>GO</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0572784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zh-CN" altLang="zh-CN" dirty="0"/>
              <a:t>（</a:t>
            </a:r>
            <a:r>
              <a:rPr lang="en-US" altLang="zh-CN" dirty="0"/>
              <a:t>2</a:t>
            </a:r>
            <a:r>
              <a:rPr lang="zh-CN" altLang="zh-CN" dirty="0"/>
              <a:t>）删除</a:t>
            </a:r>
            <a:r>
              <a:rPr lang="en-US" altLang="zh-CN" dirty="0"/>
              <a:t>UNIQUE</a:t>
            </a:r>
            <a:r>
              <a:rPr lang="zh-CN" altLang="zh-CN" dirty="0"/>
              <a:t>约束</a:t>
            </a:r>
          </a:p>
          <a:p>
            <a:r>
              <a:rPr lang="zh-CN" altLang="zh-CN" dirty="0"/>
              <a:t>删除</a:t>
            </a:r>
            <a:r>
              <a:rPr lang="en-US" altLang="zh-CN" dirty="0"/>
              <a:t>UNIQUE</a:t>
            </a:r>
            <a:r>
              <a:rPr lang="zh-CN" altLang="zh-CN" dirty="0"/>
              <a:t>约束与删除</a:t>
            </a:r>
            <a:r>
              <a:rPr lang="en-US" altLang="zh-CN" dirty="0"/>
              <a:t>PRIMARY KEY</a:t>
            </a:r>
            <a:r>
              <a:rPr lang="zh-CN" altLang="zh-CN" dirty="0"/>
              <a:t>约束相同。</a:t>
            </a:r>
          </a:p>
          <a:p>
            <a:r>
              <a:rPr lang="zh-CN" altLang="zh-CN" dirty="0"/>
              <a:t>【例</a:t>
            </a:r>
            <a:r>
              <a:rPr lang="en-US" altLang="zh-CN" dirty="0"/>
              <a:t>5-21</a:t>
            </a:r>
            <a:r>
              <a:rPr lang="zh-CN" altLang="zh-CN" dirty="0"/>
              <a:t>】 删除“</a:t>
            </a:r>
            <a:r>
              <a:rPr lang="en-US" altLang="zh-CN" dirty="0"/>
              <a:t>STUDENT</a:t>
            </a:r>
            <a:r>
              <a:rPr lang="zh-CN" altLang="zh-CN" dirty="0"/>
              <a:t>”数据库中 “</a:t>
            </a:r>
            <a:r>
              <a:rPr lang="en-US" altLang="zh-CN" dirty="0"/>
              <a:t>S</a:t>
            </a:r>
            <a:r>
              <a:rPr lang="zh-CN" altLang="zh-CN" dirty="0"/>
              <a:t>”表的</a:t>
            </a:r>
            <a:r>
              <a:rPr lang="en-US" altLang="zh-CN" dirty="0"/>
              <a:t>UNIQUE</a:t>
            </a:r>
            <a:r>
              <a:rPr lang="zh-CN" altLang="zh-CN" dirty="0"/>
              <a:t>约束</a:t>
            </a:r>
            <a:r>
              <a:rPr lang="en-US" altLang="zh-CN" dirty="0" err="1"/>
              <a:t>uk_sn</a:t>
            </a:r>
            <a:r>
              <a:rPr lang="zh-CN" altLang="zh-CN" dirty="0"/>
              <a:t>。</a:t>
            </a:r>
          </a:p>
          <a:p>
            <a:r>
              <a:rPr lang="en-US" altLang="zh-CN" dirty="0"/>
              <a:t>ALTER TABLE S</a:t>
            </a:r>
            <a:endParaRPr lang="zh-CN" altLang="zh-CN" dirty="0"/>
          </a:p>
          <a:p>
            <a:r>
              <a:rPr lang="en-US" altLang="zh-CN" dirty="0"/>
              <a:t>DROP CONSTRAINT </a:t>
            </a:r>
            <a:r>
              <a:rPr lang="en-US" altLang="zh-CN" dirty="0" err="1"/>
              <a:t>uk_sn</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9276160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36712"/>
            <a:ext cx="8229600" cy="4933950"/>
          </a:xfrm>
        </p:spPr>
        <p:txBody>
          <a:bodyPr/>
          <a:lstStyle/>
          <a:p>
            <a:r>
              <a:rPr lang="en-US" altLang="zh-CN" dirty="0"/>
              <a:t>3.</a:t>
            </a:r>
            <a:r>
              <a:rPr lang="zh-CN" altLang="zh-CN" dirty="0"/>
              <a:t>默认</a:t>
            </a:r>
            <a:r>
              <a:rPr lang="zh-CN" altLang="zh-CN" dirty="0" smtClean="0"/>
              <a:t>约束</a:t>
            </a:r>
            <a:endParaRPr lang="en-US" altLang="zh-CN" dirty="0" smtClean="0"/>
          </a:p>
          <a:p>
            <a:r>
              <a:rPr lang="zh-CN" altLang="zh-CN" dirty="0"/>
              <a:t>定义</a:t>
            </a:r>
            <a:r>
              <a:rPr lang="en-US" altLang="zh-CN" dirty="0"/>
              <a:t>DEFAULT</a:t>
            </a:r>
            <a:r>
              <a:rPr lang="zh-CN" altLang="zh-CN" dirty="0"/>
              <a:t>约束时应考虑的问题。</a:t>
            </a:r>
          </a:p>
          <a:p>
            <a:r>
              <a:rPr lang="zh-CN" altLang="zh-CN" dirty="0"/>
              <a:t>①定义的常量值必须与该列的数据类型和精度是一致的。</a:t>
            </a:r>
          </a:p>
          <a:p>
            <a:r>
              <a:rPr lang="zh-CN" altLang="zh-CN" dirty="0"/>
              <a:t>②</a:t>
            </a:r>
            <a:r>
              <a:rPr lang="en-US" altLang="zh-CN" dirty="0"/>
              <a:t>DEFAULT</a:t>
            </a:r>
            <a:r>
              <a:rPr lang="zh-CN" altLang="zh-CN" dirty="0"/>
              <a:t>约束只能应用于</a:t>
            </a:r>
            <a:r>
              <a:rPr lang="en-US" altLang="zh-CN" dirty="0"/>
              <a:t>INSERT</a:t>
            </a:r>
            <a:r>
              <a:rPr lang="zh-CN" altLang="zh-CN" dirty="0"/>
              <a:t>语句。</a:t>
            </a:r>
          </a:p>
          <a:p>
            <a:r>
              <a:rPr lang="zh-CN" altLang="zh-CN" dirty="0"/>
              <a:t>③每一个列只能定义一个</a:t>
            </a:r>
            <a:r>
              <a:rPr lang="en-US" altLang="zh-CN" dirty="0"/>
              <a:t>DEFAULT</a:t>
            </a:r>
            <a:r>
              <a:rPr lang="zh-CN" altLang="zh-CN" dirty="0"/>
              <a:t>约束。</a:t>
            </a:r>
            <a:r>
              <a:rPr lang="en-US" altLang="zh-CN" dirty="0"/>
              <a:t>DEFAULT</a:t>
            </a:r>
            <a:r>
              <a:rPr lang="zh-CN" altLang="zh-CN" dirty="0"/>
              <a:t>约束不能放在有</a:t>
            </a:r>
            <a:r>
              <a:rPr lang="en-US" altLang="zh-CN" dirty="0"/>
              <a:t>IDENTITY</a:t>
            </a:r>
            <a:r>
              <a:rPr lang="zh-CN" altLang="zh-CN" dirty="0"/>
              <a:t>属性的列上或者数据类型为</a:t>
            </a:r>
            <a:r>
              <a:rPr lang="en-US" altLang="zh-CN" dirty="0"/>
              <a:t>timestamp</a:t>
            </a:r>
            <a:r>
              <a:rPr lang="zh-CN" altLang="zh-CN" dirty="0"/>
              <a:t>的列上，因为这两种列都会由系统自动提供数据。</a:t>
            </a:r>
          </a:p>
          <a:p>
            <a:r>
              <a:rPr lang="zh-CN" altLang="zh-CN" dirty="0"/>
              <a:t>④</a:t>
            </a:r>
            <a:r>
              <a:rPr lang="en-US" altLang="zh-CN" dirty="0"/>
              <a:t>DEFAULT</a:t>
            </a:r>
            <a:r>
              <a:rPr lang="zh-CN" altLang="zh-CN" dirty="0"/>
              <a:t>约束允许指定一些由系统函数提供的值，这些系统函数包括</a:t>
            </a:r>
            <a:r>
              <a:rPr lang="en-US" altLang="zh-CN" dirty="0"/>
              <a:t>SYSTEM_USER</a:t>
            </a:r>
            <a:r>
              <a:rPr lang="zh-CN" altLang="zh-CN" dirty="0"/>
              <a:t>、</a:t>
            </a:r>
            <a:r>
              <a:rPr lang="en-US" altLang="zh-CN" dirty="0"/>
              <a:t>GETDATE</a:t>
            </a:r>
            <a:r>
              <a:rPr lang="zh-CN" altLang="zh-CN" dirty="0"/>
              <a:t>、</a:t>
            </a:r>
            <a:r>
              <a:rPr lang="en-US" altLang="zh-CN" dirty="0"/>
              <a:t>CURRENT_USER</a:t>
            </a:r>
            <a:r>
              <a:rPr lang="zh-CN" altLang="zh-CN" dirty="0"/>
              <a:t>等。</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277876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496944" cy="5248622"/>
          </a:xfrm>
        </p:spPr>
        <p:txBody>
          <a:bodyPr/>
          <a:lstStyle/>
          <a:p>
            <a:pPr eaLnBrk="0" hangingPunct="0"/>
            <a:r>
              <a:rPr lang="zh-CN" altLang="zh-CN" dirty="0"/>
              <a:t>（</a:t>
            </a:r>
            <a:r>
              <a:rPr lang="en-US" altLang="zh-CN" dirty="0"/>
              <a:t>1</a:t>
            </a:r>
            <a:r>
              <a:rPr lang="zh-CN" altLang="zh-CN" dirty="0"/>
              <a:t>）创建默认约束（</a:t>
            </a:r>
            <a:r>
              <a:rPr lang="en-US" altLang="zh-CN" dirty="0"/>
              <a:t>DEFAULT</a:t>
            </a:r>
            <a:r>
              <a:rPr lang="zh-CN" altLang="zh-CN" dirty="0"/>
              <a:t>）</a:t>
            </a:r>
          </a:p>
          <a:p>
            <a:pPr eaLnBrk="0" hangingPunct="0"/>
            <a:r>
              <a:rPr lang="en-US" altLang="zh-CN" dirty="0"/>
              <a:t>1</a:t>
            </a:r>
            <a:r>
              <a:rPr lang="zh-CN" altLang="zh-CN" dirty="0"/>
              <a:t>）使用图形界面方式创建默认约束</a:t>
            </a:r>
          </a:p>
          <a:p>
            <a:r>
              <a:rPr lang="zh-CN" altLang="zh-CN" dirty="0"/>
              <a:t>【例</a:t>
            </a:r>
            <a:r>
              <a:rPr lang="en-US" altLang="zh-CN" dirty="0"/>
              <a:t>5-22</a:t>
            </a:r>
            <a:r>
              <a:rPr lang="zh-CN" altLang="zh-CN" dirty="0"/>
              <a:t>】为学生表</a:t>
            </a:r>
            <a:r>
              <a:rPr lang="en-US" altLang="zh-CN" dirty="0"/>
              <a:t>S</a:t>
            </a:r>
            <a:r>
              <a:rPr lang="zh-CN" altLang="zh-CN" dirty="0"/>
              <a:t>的性别字段创建默认值，其默认值为“男”。具体操作步骤如下：</a:t>
            </a:r>
          </a:p>
          <a:p>
            <a:r>
              <a:rPr lang="zh-CN" altLang="zh-CN" dirty="0"/>
              <a:t>启动【</a:t>
            </a:r>
            <a:r>
              <a:rPr lang="en-US" altLang="zh-CN" dirty="0"/>
              <a:t>Microsoft SQL Server Management Studio</a:t>
            </a:r>
            <a:r>
              <a:rPr lang="zh-CN" altLang="zh-CN" dirty="0"/>
              <a:t>】，在【对象资源管理器】窗口中，依次展开【数据库】→【</a:t>
            </a:r>
            <a:r>
              <a:rPr lang="en-US" altLang="zh-CN" dirty="0"/>
              <a:t>STUDENT</a:t>
            </a:r>
            <a:r>
              <a:rPr lang="zh-CN" altLang="zh-CN" dirty="0"/>
              <a:t>】→【表】→【</a:t>
            </a:r>
            <a:r>
              <a:rPr lang="en-US" altLang="zh-CN" dirty="0"/>
              <a:t>S</a:t>
            </a:r>
            <a:r>
              <a:rPr lang="zh-CN" altLang="zh-CN" dirty="0"/>
              <a:t>】节点，右键单击【</a:t>
            </a:r>
            <a:r>
              <a:rPr lang="en-US" altLang="zh-CN" dirty="0"/>
              <a:t>S</a:t>
            </a:r>
            <a:r>
              <a:rPr lang="zh-CN" altLang="zh-CN" dirty="0"/>
              <a:t>】节点，选择【设计】命令，在弹出的【表设计器】窗口中，单击需要设置默认的列（如：</a:t>
            </a:r>
            <a:r>
              <a:rPr lang="en-US" altLang="zh-CN" dirty="0"/>
              <a:t>sex</a:t>
            </a:r>
            <a:r>
              <a:rPr lang="zh-CN" altLang="zh-CN" dirty="0"/>
              <a:t>），在下面列属性设置栏的【默认值或绑定】选项对应的输入框中，输入默认值即可（如：男）。</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447895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303607" y="1295400"/>
            <a:ext cx="6536786" cy="4933950"/>
          </a:xfrm>
          <a:prstGeom prst="rect">
            <a:avLst/>
          </a:prstGeom>
        </p:spPr>
      </p:pic>
    </p:spTree>
    <p:extLst>
      <p:ext uri="{BB962C8B-B14F-4D97-AF65-F5344CB8AC3E}">
        <p14:creationId xmlns:p14="http://schemas.microsoft.com/office/powerpoint/2010/main" val="41179339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291264" cy="5248622"/>
          </a:xfrm>
        </p:spPr>
        <p:txBody>
          <a:bodyPr/>
          <a:lstStyle/>
          <a:p>
            <a:pPr eaLnBrk="0" hangingPunct="0"/>
            <a:r>
              <a:rPr lang="en-US" altLang="zh-CN" sz="2400" dirty="0"/>
              <a:t>2</a:t>
            </a:r>
            <a:r>
              <a:rPr lang="zh-CN" altLang="zh-CN" sz="2400" dirty="0"/>
              <a:t>）使用</a:t>
            </a:r>
            <a:r>
              <a:rPr lang="en-US" altLang="zh-CN" sz="2400" dirty="0"/>
              <a:t>T-SQL</a:t>
            </a:r>
            <a:r>
              <a:rPr lang="zh-CN" altLang="zh-CN" sz="2400" dirty="0"/>
              <a:t>语句创建默认约束</a:t>
            </a:r>
          </a:p>
          <a:p>
            <a:r>
              <a:rPr lang="zh-CN" altLang="zh-CN" sz="2400" dirty="0"/>
              <a:t>同样，有两种方式运用</a:t>
            </a:r>
            <a:r>
              <a:rPr lang="en-US" altLang="zh-CN" sz="2400" dirty="0"/>
              <a:t>T-SQL</a:t>
            </a:r>
            <a:r>
              <a:rPr lang="zh-CN" altLang="zh-CN" sz="2400" dirty="0"/>
              <a:t>语句创建默认约束，一种是使用</a:t>
            </a:r>
            <a:r>
              <a:rPr lang="en-US" altLang="zh-CN" sz="2400" dirty="0"/>
              <a:t>CREATE  TABLE</a:t>
            </a:r>
            <a:r>
              <a:rPr lang="zh-CN" altLang="zh-CN" sz="2400" dirty="0"/>
              <a:t>语句创建表时创建默认约束，其语法格式如下：</a:t>
            </a:r>
          </a:p>
          <a:p>
            <a:r>
              <a:rPr lang="zh-CN" altLang="zh-CN" sz="2400" dirty="0"/>
              <a:t>为新表中的字段创建默认约束，其语法格式如下：</a:t>
            </a:r>
          </a:p>
          <a:p>
            <a:r>
              <a:rPr lang="en-US" altLang="zh-CN" sz="2400" dirty="0"/>
              <a:t>CREATE TABLE </a:t>
            </a:r>
            <a:r>
              <a:rPr lang="en-US" altLang="zh-CN" sz="2400" dirty="0" err="1"/>
              <a:t>table_name</a:t>
            </a:r>
            <a:endParaRPr lang="zh-CN" altLang="zh-CN" sz="2400" dirty="0"/>
          </a:p>
          <a:p>
            <a:r>
              <a:rPr lang="en-US" altLang="zh-CN" sz="2400" dirty="0"/>
              <a:t>(</a:t>
            </a:r>
            <a:r>
              <a:rPr lang="en-US" altLang="zh-CN" sz="2400" dirty="0" err="1"/>
              <a:t>cloumn_name</a:t>
            </a:r>
            <a:r>
              <a:rPr lang="en-US" altLang="zh-CN" sz="2400" dirty="0"/>
              <a:t>  </a:t>
            </a:r>
            <a:r>
              <a:rPr lang="en-US" altLang="zh-CN" sz="2400" dirty="0" err="1"/>
              <a:t>datatype</a:t>
            </a:r>
            <a:r>
              <a:rPr lang="en-US" altLang="zh-CN" sz="2400" dirty="0"/>
              <a:t>  [CONSTRAINT  default _name]  DEFAULT</a:t>
            </a:r>
            <a:r>
              <a:rPr lang="zh-CN" altLang="zh-CN" sz="2400" dirty="0"/>
              <a:t>（</a:t>
            </a:r>
            <a:r>
              <a:rPr lang="en-US" altLang="zh-CN" sz="2400" dirty="0"/>
              <a:t>value</a:t>
            </a:r>
            <a:r>
              <a:rPr lang="zh-CN" altLang="zh-CN" sz="2400" dirty="0"/>
              <a:t>）</a:t>
            </a:r>
          </a:p>
          <a:p>
            <a:r>
              <a:rPr lang="en-US" altLang="zh-CN" sz="2400" dirty="0"/>
              <a:t>----</a:t>
            </a:r>
            <a:r>
              <a:rPr lang="zh-CN" altLang="zh-CN" sz="2400" dirty="0"/>
              <a:t>创建列级约束</a:t>
            </a:r>
            <a:r>
              <a:rPr lang="en-US" altLang="zh-CN" sz="2400" dirty="0"/>
              <a:t>     </a:t>
            </a:r>
            <a:endParaRPr lang="zh-CN" altLang="zh-CN" sz="2400" dirty="0"/>
          </a:p>
          <a:p>
            <a:r>
              <a:rPr lang="en-US" altLang="zh-CN" sz="2400" dirty="0"/>
              <a:t>       [,…n]</a:t>
            </a:r>
            <a:endParaRPr lang="zh-CN" altLang="zh-CN" sz="2400" dirty="0"/>
          </a:p>
          <a:p>
            <a:r>
              <a:rPr lang="en-US" altLang="zh-CN" sz="2400" dirty="0"/>
              <a:t>)</a:t>
            </a:r>
            <a:endParaRPr lang="zh-CN" altLang="zh-CN" sz="2400" dirty="0"/>
          </a:p>
          <a:p>
            <a:r>
              <a:rPr lang="zh-CN" altLang="zh-CN" sz="2400" dirty="0"/>
              <a:t>与前几种约束不同，默认约束没有表级约束。</a:t>
            </a:r>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65187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36712"/>
            <a:ext cx="8219256" cy="5392638"/>
          </a:xfrm>
        </p:spPr>
        <p:txBody>
          <a:bodyPr/>
          <a:lstStyle/>
          <a:p>
            <a:r>
              <a:rPr lang="zh-CN" altLang="zh-CN" sz="2400" dirty="0"/>
              <a:t>【例</a:t>
            </a:r>
            <a:r>
              <a:rPr lang="en-US" altLang="zh-CN" sz="2400" dirty="0"/>
              <a:t>5-23</a:t>
            </a:r>
            <a:r>
              <a:rPr lang="zh-CN" altLang="zh-CN" sz="2400" dirty="0"/>
              <a:t>】创建表“</a:t>
            </a:r>
            <a:r>
              <a:rPr lang="en-US" altLang="zh-CN" sz="2400" dirty="0"/>
              <a:t>S2</a:t>
            </a:r>
            <a:r>
              <a:rPr lang="zh-CN" altLang="zh-CN" sz="2400" dirty="0"/>
              <a:t>”，用</a:t>
            </a:r>
            <a:r>
              <a:rPr lang="en-US" altLang="zh-CN" sz="2400" dirty="0"/>
              <a:t>T-SQL</a:t>
            </a:r>
            <a:r>
              <a:rPr lang="zh-CN" altLang="zh-CN" sz="2400" dirty="0"/>
              <a:t>语句为性别字段创建默认“男”。</a:t>
            </a:r>
          </a:p>
          <a:p>
            <a:r>
              <a:rPr lang="en-US" altLang="zh-CN" sz="2400" dirty="0"/>
              <a:t>USE STUDENT</a:t>
            </a:r>
            <a:endParaRPr lang="zh-CN" altLang="zh-CN" sz="2400" dirty="0"/>
          </a:p>
          <a:p>
            <a:r>
              <a:rPr lang="en-US" altLang="zh-CN" sz="2400" dirty="0"/>
              <a:t>GO</a:t>
            </a:r>
            <a:endParaRPr lang="zh-CN" altLang="zh-CN" sz="2400" dirty="0"/>
          </a:p>
          <a:p>
            <a:r>
              <a:rPr lang="en-US" altLang="zh-CN" sz="2400" dirty="0"/>
              <a:t>CREATE TABLE S2</a:t>
            </a:r>
            <a:endParaRPr lang="zh-CN" altLang="zh-CN" sz="2400" dirty="0"/>
          </a:p>
          <a:p>
            <a:r>
              <a:rPr lang="en-US" altLang="zh-CN" sz="2400" dirty="0"/>
              <a:t>( </a:t>
            </a:r>
            <a:r>
              <a:rPr lang="en-US" altLang="zh-CN" sz="2400" dirty="0" err="1"/>
              <a:t>sno</a:t>
            </a:r>
            <a:r>
              <a:rPr lang="en-US" altLang="zh-CN" sz="2400" dirty="0"/>
              <a:t>    char(10)  PRIMARY KEY,</a:t>
            </a:r>
            <a:endParaRPr lang="zh-CN" altLang="zh-CN" sz="2400" dirty="0"/>
          </a:p>
          <a:p>
            <a:r>
              <a:rPr lang="en-US" altLang="zh-CN" sz="2400" dirty="0" err="1"/>
              <a:t>sname</a:t>
            </a:r>
            <a:r>
              <a:rPr lang="en-US" altLang="zh-CN" sz="2400" dirty="0"/>
              <a:t>   char(8)  NOT NULL,</a:t>
            </a:r>
            <a:endParaRPr lang="zh-CN" altLang="zh-CN" sz="2400" dirty="0"/>
          </a:p>
          <a:p>
            <a:r>
              <a:rPr lang="en-US" altLang="zh-CN" sz="2400" dirty="0"/>
              <a:t>sex     char(2)  DEFAULT '</a:t>
            </a:r>
            <a:r>
              <a:rPr lang="zh-CN" altLang="zh-CN" sz="2400" dirty="0"/>
              <a:t>男</a:t>
            </a:r>
            <a:r>
              <a:rPr lang="en-US" altLang="zh-CN" sz="2400" dirty="0"/>
              <a:t>',</a:t>
            </a:r>
            <a:endParaRPr lang="zh-CN" altLang="zh-CN" sz="2400" dirty="0"/>
          </a:p>
          <a:p>
            <a:r>
              <a:rPr lang="en-US" altLang="zh-CN" sz="2400" dirty="0"/>
              <a:t>birthday  </a:t>
            </a:r>
            <a:r>
              <a:rPr lang="en-US" altLang="zh-CN" sz="2400" dirty="0" err="1"/>
              <a:t>datetime</a:t>
            </a:r>
            <a:r>
              <a:rPr lang="en-US" altLang="zh-CN" sz="2400" dirty="0"/>
              <a:t>,  </a:t>
            </a:r>
            <a:endParaRPr lang="zh-CN" altLang="zh-CN" sz="2400" dirty="0"/>
          </a:p>
          <a:p>
            <a:r>
              <a:rPr lang="en-US" altLang="zh-CN" sz="2400" dirty="0"/>
              <a:t>age   </a:t>
            </a:r>
            <a:r>
              <a:rPr lang="en-US" altLang="zh-CN" sz="2400" dirty="0" err="1"/>
              <a:t>int</a:t>
            </a:r>
            <a:r>
              <a:rPr lang="en-US" altLang="zh-CN" sz="2400" dirty="0"/>
              <a:t> ,    </a:t>
            </a:r>
            <a:endParaRPr lang="zh-CN" altLang="zh-CN" sz="2400" dirty="0"/>
          </a:p>
          <a:p>
            <a:r>
              <a:rPr lang="en-US" altLang="zh-CN" sz="2400" dirty="0"/>
              <a:t>specialty  </a:t>
            </a:r>
            <a:r>
              <a:rPr lang="en-US" altLang="zh-CN" sz="2400" dirty="0" err="1"/>
              <a:t>varchar</a:t>
            </a:r>
            <a:r>
              <a:rPr lang="en-US" altLang="zh-CN" sz="2400" dirty="0"/>
              <a:t>(20) ,  </a:t>
            </a:r>
            <a:endParaRPr lang="zh-CN" altLang="zh-CN" sz="2400" dirty="0"/>
          </a:p>
          <a:p>
            <a:r>
              <a:rPr lang="en-US" altLang="zh-CN" sz="2400" dirty="0" err="1"/>
              <a:t>delephone</a:t>
            </a:r>
            <a:r>
              <a:rPr lang="en-US" altLang="zh-CN" sz="2400" dirty="0"/>
              <a:t>  char(20), </a:t>
            </a:r>
            <a:endParaRPr lang="zh-CN" altLang="zh-CN" sz="2400" dirty="0"/>
          </a:p>
          <a:p>
            <a:r>
              <a:rPr lang="en-US" altLang="zh-CN" sz="2400" dirty="0"/>
              <a:t>remarks   </a:t>
            </a:r>
            <a:r>
              <a:rPr lang="en-US" altLang="zh-CN" sz="2400" dirty="0" err="1"/>
              <a:t>varchar</a:t>
            </a:r>
            <a:r>
              <a:rPr lang="en-US" altLang="zh-CN" sz="2400" dirty="0"/>
              <a:t>(50)   </a:t>
            </a:r>
            <a:endParaRPr lang="zh-CN" altLang="zh-CN" sz="2400" dirty="0"/>
          </a:p>
          <a:p>
            <a:r>
              <a:rPr lang="en-US" altLang="zh-CN" sz="2400" dirty="0"/>
              <a:t>)</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0224175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19256" cy="5176614"/>
          </a:xfrm>
        </p:spPr>
        <p:txBody>
          <a:bodyPr/>
          <a:lstStyle/>
          <a:p>
            <a:r>
              <a:rPr lang="zh-CN" altLang="zh-CN" dirty="0"/>
              <a:t>第二种是使用</a:t>
            </a:r>
            <a:r>
              <a:rPr lang="en-US" altLang="zh-CN" dirty="0"/>
              <a:t>ALTER TABLE</a:t>
            </a:r>
            <a:r>
              <a:rPr lang="zh-CN" altLang="zh-CN" dirty="0"/>
              <a:t>的</a:t>
            </a:r>
            <a:r>
              <a:rPr lang="en-US" altLang="zh-CN" dirty="0"/>
              <a:t>ADD CONSTRAINT</a:t>
            </a:r>
            <a:r>
              <a:rPr lang="zh-CN" altLang="zh-CN" dirty="0"/>
              <a:t>子句为已存在的表创建默认约束，其语法格式如下：</a:t>
            </a:r>
          </a:p>
          <a:p>
            <a:r>
              <a:rPr lang="en-US" altLang="zh-CN" dirty="0"/>
              <a:t>ALTER  TABLE  </a:t>
            </a:r>
            <a:r>
              <a:rPr lang="en-US" altLang="zh-CN" dirty="0" err="1"/>
              <a:t>table_name</a:t>
            </a:r>
            <a:endParaRPr lang="zh-CN" altLang="zh-CN" dirty="0"/>
          </a:p>
          <a:p>
            <a:r>
              <a:rPr lang="en-US" altLang="zh-CN" dirty="0"/>
              <a:t>ADD  CONSTRAINT </a:t>
            </a:r>
            <a:r>
              <a:rPr lang="en-US" altLang="zh-CN" dirty="0" err="1"/>
              <a:t>constraint_name</a:t>
            </a:r>
            <a:endParaRPr lang="zh-CN" altLang="zh-CN" dirty="0"/>
          </a:p>
          <a:p>
            <a:r>
              <a:rPr lang="en-US" altLang="zh-CN" dirty="0"/>
              <a:t>DEFAULT  </a:t>
            </a:r>
            <a:r>
              <a:rPr lang="en-US" altLang="zh-CN" dirty="0" err="1"/>
              <a:t>constant_expression</a:t>
            </a:r>
            <a:r>
              <a:rPr lang="en-US" altLang="zh-CN" dirty="0"/>
              <a:t> [FOR </a:t>
            </a:r>
            <a:r>
              <a:rPr lang="en-US" altLang="zh-CN" dirty="0" err="1"/>
              <a:t>column_name</a:t>
            </a:r>
            <a:r>
              <a:rPr lang="en-US" altLang="zh-CN" dirty="0"/>
              <a:t>]</a:t>
            </a:r>
            <a:endParaRPr lang="zh-CN" altLang="zh-CN" dirty="0"/>
          </a:p>
          <a:p>
            <a:r>
              <a:rPr lang="zh-CN" altLang="zh-CN" dirty="0"/>
              <a:t>其部分参数说明如下：</a:t>
            </a:r>
          </a:p>
          <a:p>
            <a:r>
              <a:rPr lang="en-US" altLang="zh-CN" dirty="0" err="1"/>
              <a:t>table_name</a:t>
            </a:r>
            <a:r>
              <a:rPr lang="zh-CN" altLang="zh-CN" dirty="0"/>
              <a:t>：需要建立默认约束的表名。</a:t>
            </a:r>
          </a:p>
          <a:p>
            <a:r>
              <a:rPr lang="en-US" altLang="zh-CN" dirty="0" err="1"/>
              <a:t>constraint_name</a:t>
            </a:r>
            <a:r>
              <a:rPr lang="zh-CN" altLang="zh-CN" dirty="0"/>
              <a:t>：默认约束名称。</a:t>
            </a:r>
          </a:p>
          <a:p>
            <a:r>
              <a:rPr lang="en-US" altLang="zh-CN" dirty="0" err="1"/>
              <a:t>constant_expression</a:t>
            </a:r>
            <a:r>
              <a:rPr lang="zh-CN" altLang="zh-CN" dirty="0"/>
              <a:t>：默认值。</a:t>
            </a:r>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79666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836712"/>
            <a:ext cx="8435280" cy="5392638"/>
          </a:xfrm>
        </p:spPr>
        <p:txBody>
          <a:bodyPr/>
          <a:lstStyle/>
          <a:p>
            <a:r>
              <a:rPr lang="zh-CN" altLang="zh-CN" dirty="0"/>
              <a:t>【例</a:t>
            </a:r>
            <a:r>
              <a:rPr lang="en-US" altLang="zh-CN" dirty="0"/>
              <a:t>5-24</a:t>
            </a:r>
            <a:r>
              <a:rPr lang="zh-CN" altLang="zh-CN" dirty="0"/>
              <a:t>】为表“</a:t>
            </a:r>
            <a:r>
              <a:rPr lang="en-US" altLang="zh-CN" dirty="0"/>
              <a:t>S2</a:t>
            </a:r>
            <a:r>
              <a:rPr lang="zh-CN" altLang="zh-CN" dirty="0"/>
              <a:t>”中的“</a:t>
            </a:r>
            <a:r>
              <a:rPr lang="en-US" altLang="zh-CN" dirty="0"/>
              <a:t>remarks</a:t>
            </a:r>
            <a:r>
              <a:rPr lang="zh-CN" altLang="zh-CN" dirty="0"/>
              <a:t>”字段创建一个默认约束，其默认值为“已毕业”。</a:t>
            </a:r>
          </a:p>
          <a:p>
            <a:r>
              <a:rPr lang="en-US" altLang="zh-CN" dirty="0"/>
              <a:t>ALTER  TABLE S2</a:t>
            </a:r>
            <a:endParaRPr lang="zh-CN" altLang="zh-CN" dirty="0"/>
          </a:p>
          <a:p>
            <a:r>
              <a:rPr lang="en-US" altLang="zh-CN" dirty="0"/>
              <a:t>ADD </a:t>
            </a:r>
            <a:endParaRPr lang="zh-CN" altLang="zh-CN" dirty="0"/>
          </a:p>
          <a:p>
            <a:r>
              <a:rPr lang="en-US" altLang="zh-CN" dirty="0"/>
              <a:t>CONSTRAINT </a:t>
            </a:r>
            <a:r>
              <a:rPr lang="en-US" altLang="zh-CN" dirty="0" err="1"/>
              <a:t>df_re</a:t>
            </a:r>
            <a:r>
              <a:rPr lang="en-US" altLang="zh-CN" dirty="0"/>
              <a:t>  DEFAULT </a:t>
            </a:r>
            <a:r>
              <a:rPr lang="zh-CN" altLang="zh-CN" dirty="0"/>
              <a:t>‘已毕业’</a:t>
            </a:r>
            <a:r>
              <a:rPr lang="en-US" altLang="zh-CN" dirty="0"/>
              <a:t>  FOR  remarks</a:t>
            </a:r>
            <a:endParaRPr lang="zh-CN" altLang="zh-CN" dirty="0"/>
          </a:p>
          <a:p>
            <a:r>
              <a:rPr lang="en-US" altLang="zh-CN" dirty="0"/>
              <a:t>GO</a:t>
            </a:r>
            <a:endParaRPr lang="zh-CN" altLang="zh-CN" dirty="0"/>
          </a:p>
          <a:p>
            <a:pPr eaLnBrk="0" hangingPunct="0"/>
            <a:r>
              <a:rPr lang="zh-CN" altLang="zh-CN" dirty="0"/>
              <a:t>（</a:t>
            </a:r>
            <a:r>
              <a:rPr lang="en-US" altLang="zh-CN" dirty="0"/>
              <a:t>2</a:t>
            </a:r>
            <a:r>
              <a:rPr lang="zh-CN" altLang="zh-CN" dirty="0"/>
              <a:t>）删除默认约束</a:t>
            </a:r>
          </a:p>
          <a:p>
            <a:r>
              <a:rPr lang="zh-CN" altLang="zh-CN" dirty="0"/>
              <a:t>【例</a:t>
            </a:r>
            <a:r>
              <a:rPr lang="en-US" altLang="zh-CN" dirty="0"/>
              <a:t>5-25</a:t>
            </a:r>
            <a:r>
              <a:rPr lang="zh-CN" altLang="zh-CN" dirty="0"/>
              <a:t>】 删除“</a:t>
            </a:r>
            <a:r>
              <a:rPr lang="en-US" altLang="zh-CN" dirty="0"/>
              <a:t>STUDENT</a:t>
            </a:r>
            <a:r>
              <a:rPr lang="zh-CN" altLang="zh-CN" dirty="0"/>
              <a:t>”数据库中 “</a:t>
            </a:r>
            <a:r>
              <a:rPr lang="en-US" altLang="zh-CN" dirty="0"/>
              <a:t>S2</a:t>
            </a:r>
            <a:r>
              <a:rPr lang="zh-CN" altLang="zh-CN" dirty="0"/>
              <a:t>”表的</a:t>
            </a:r>
            <a:r>
              <a:rPr lang="en-US" altLang="zh-CN" dirty="0"/>
              <a:t>DEFAULT</a:t>
            </a:r>
            <a:r>
              <a:rPr lang="zh-CN" altLang="zh-CN" dirty="0"/>
              <a:t>约束</a:t>
            </a:r>
            <a:r>
              <a:rPr lang="en-US" altLang="zh-CN" dirty="0" err="1"/>
              <a:t>df_re</a:t>
            </a:r>
            <a:r>
              <a:rPr lang="zh-CN" altLang="zh-CN" dirty="0"/>
              <a:t>。</a:t>
            </a:r>
          </a:p>
          <a:p>
            <a:r>
              <a:rPr lang="en-US" altLang="zh-CN" dirty="0"/>
              <a:t>ALTER TABLE S2</a:t>
            </a:r>
            <a:endParaRPr lang="zh-CN" altLang="zh-CN" dirty="0"/>
          </a:p>
          <a:p>
            <a:r>
              <a:rPr lang="en-US" altLang="zh-CN" dirty="0"/>
              <a:t>DROP CONSTRAINT </a:t>
            </a:r>
            <a:r>
              <a:rPr lang="en-US" altLang="zh-CN" dirty="0" err="1"/>
              <a:t>df_re</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652344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en-US" altLang="zh-CN" dirty="0"/>
              <a:t>4.</a:t>
            </a:r>
            <a:r>
              <a:rPr lang="zh-CN" altLang="zh-CN" dirty="0"/>
              <a:t>检查约束</a:t>
            </a:r>
          </a:p>
          <a:p>
            <a:r>
              <a:rPr lang="zh-CN" altLang="zh-CN" dirty="0"/>
              <a:t>检查</a:t>
            </a:r>
            <a:r>
              <a:rPr lang="en-US" altLang="zh-CN" dirty="0"/>
              <a:t>(CHECK)</a:t>
            </a:r>
            <a:r>
              <a:rPr lang="zh-CN" altLang="zh-CN" dirty="0"/>
              <a:t>约束用来限制用户输入某一个列的数据，即在该列中只能输入指定范围的数据来维护值域的完整性。</a:t>
            </a:r>
            <a:r>
              <a:rPr lang="en-US" altLang="zh-CN" dirty="0"/>
              <a:t>CHECK</a:t>
            </a:r>
            <a:r>
              <a:rPr lang="zh-CN" altLang="zh-CN" dirty="0"/>
              <a:t>约束的作用非常类似于外键约束，两者都是限制某个列的取值范围，但是外键是通过其他表来限制列的取值范围，</a:t>
            </a:r>
            <a:r>
              <a:rPr lang="en-US" altLang="zh-CN" dirty="0"/>
              <a:t>CHECK</a:t>
            </a:r>
            <a:r>
              <a:rPr lang="zh-CN" altLang="zh-CN" dirty="0"/>
              <a:t>约束是通过指定的逻辑表达式来限制列的取值范围。</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499612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a:t>5.2</a:t>
            </a:r>
            <a:r>
              <a:rPr lang="zh-CN" altLang="zh-CN" dirty="0"/>
              <a:t>数据类型</a:t>
            </a:r>
            <a:br>
              <a:rPr lang="zh-CN" altLang="zh-CN" dirty="0"/>
            </a:br>
            <a:endParaRPr lang="zh-CN" altLang="en-US" dirty="0"/>
          </a:p>
        </p:txBody>
      </p:sp>
      <p:sp>
        <p:nvSpPr>
          <p:cNvPr id="3" name="内容占位符 2"/>
          <p:cNvSpPr>
            <a:spLocks noGrp="1"/>
          </p:cNvSpPr>
          <p:nvPr>
            <p:ph idx="1"/>
          </p:nvPr>
        </p:nvSpPr>
        <p:spPr>
          <a:xfrm>
            <a:off x="467544" y="980728"/>
            <a:ext cx="8229600" cy="5104212"/>
          </a:xfrm>
        </p:spPr>
        <p:txBody>
          <a:bodyPr/>
          <a:lstStyle/>
          <a:p>
            <a:r>
              <a:rPr lang="en-US" altLang="zh-CN" dirty="0"/>
              <a:t>5.2.1 </a:t>
            </a:r>
            <a:r>
              <a:rPr lang="zh-CN" altLang="zh-CN" dirty="0"/>
              <a:t>系统数据类型</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6" name="表格 5"/>
          <p:cNvGraphicFramePr>
            <a:graphicFrameLocks noGrp="1"/>
          </p:cNvGraphicFramePr>
          <p:nvPr>
            <p:extLst>
              <p:ext uri="{D42A27DB-BD31-4B8C-83A1-F6EECF244321}">
                <p14:modId xmlns:p14="http://schemas.microsoft.com/office/powerpoint/2010/main" val="3324613736"/>
              </p:ext>
            </p:extLst>
          </p:nvPr>
        </p:nvGraphicFramePr>
        <p:xfrm>
          <a:off x="683568" y="1772814"/>
          <a:ext cx="8064896" cy="4608511"/>
        </p:xfrm>
        <a:graphic>
          <a:graphicData uri="http://schemas.openxmlformats.org/drawingml/2006/table">
            <a:tbl>
              <a:tblPr>
                <a:tableStyleId>{5C22544A-7EE6-4342-B048-85BDC9FD1C3A}</a:tableStyleId>
              </a:tblPr>
              <a:tblGrid>
                <a:gridCol w="2509079"/>
                <a:gridCol w="5555817"/>
              </a:tblGrid>
              <a:tr h="384165">
                <a:tc>
                  <a:txBody>
                    <a:bodyPr/>
                    <a:lstStyle/>
                    <a:p>
                      <a:pPr indent="228600" algn="ctr">
                        <a:spcAft>
                          <a:spcPts val="465"/>
                        </a:spcAft>
                      </a:pPr>
                      <a:r>
                        <a:rPr lang="zh-CN" sz="1200" kern="100">
                          <a:effectLst/>
                        </a:rPr>
                        <a:t>数据类型</a:t>
                      </a:r>
                      <a:endParaRPr lang="zh-CN" sz="1050" kern="100">
                        <a:effectLst/>
                        <a:latin typeface="Calibri"/>
                        <a:ea typeface="宋体"/>
                        <a:cs typeface="Times New Roman"/>
                      </a:endParaRPr>
                    </a:p>
                  </a:txBody>
                  <a:tcPr marL="68580" marR="68580" marT="9525" marB="0" anchor="ctr"/>
                </a:tc>
                <a:tc>
                  <a:txBody>
                    <a:bodyPr/>
                    <a:lstStyle/>
                    <a:p>
                      <a:pPr indent="228600" algn="ctr">
                        <a:spcAft>
                          <a:spcPts val="465"/>
                        </a:spcAft>
                      </a:pPr>
                      <a:r>
                        <a:rPr lang="zh-CN" sz="1200" kern="100">
                          <a:effectLst/>
                        </a:rPr>
                        <a:t>符号标识</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整数类型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bigint,int,smallint,tinyint</a:t>
                      </a:r>
                      <a:endParaRPr lang="zh-CN" sz="1050" kern="100">
                        <a:effectLst/>
                        <a:latin typeface="Calibri"/>
                        <a:ea typeface="宋体"/>
                        <a:cs typeface="Times New Roman"/>
                      </a:endParaRPr>
                    </a:p>
                  </a:txBody>
                  <a:tcPr marL="68580" marR="68580" marT="9525" marB="0" anchor="ctr"/>
                </a:tc>
              </a:tr>
              <a:tr h="280595">
                <a:tc>
                  <a:txBody>
                    <a:bodyPr/>
                    <a:lstStyle/>
                    <a:p>
                      <a:pPr indent="128270" algn="just">
                        <a:spcAft>
                          <a:spcPts val="465"/>
                        </a:spcAft>
                      </a:pPr>
                      <a:r>
                        <a:rPr lang="zh-CN" sz="1200" kern="100">
                          <a:effectLst/>
                        </a:rPr>
                        <a:t>位类型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bit</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精确数值类型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decimal,numeric</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浮点类型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float,real</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货币类型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money,smallmoney</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字符类型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char,varchar,varchar(max),text</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en-US" sz="1200" kern="100">
                          <a:effectLst/>
                        </a:rPr>
                        <a:t>Unicode</a:t>
                      </a:r>
                      <a:r>
                        <a:rPr lang="zh-CN" sz="1200" kern="100">
                          <a:effectLst/>
                        </a:rPr>
                        <a:t>字符类型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nchar,nvarchar,nvarchar(max),ntext</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二进制类型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binary,varbinary,varbinary(max),image</a:t>
                      </a:r>
                      <a:endParaRPr lang="zh-CN" sz="1050" kern="100">
                        <a:effectLst/>
                        <a:latin typeface="Calibri"/>
                        <a:ea typeface="宋体"/>
                        <a:cs typeface="Times New Roman"/>
                      </a:endParaRPr>
                    </a:p>
                  </a:txBody>
                  <a:tcPr marL="68580" marR="68580" marT="9525" marB="0" anchor="ctr"/>
                </a:tc>
              </a:tr>
              <a:tr h="436317">
                <a:tc>
                  <a:txBody>
                    <a:bodyPr/>
                    <a:lstStyle/>
                    <a:p>
                      <a:pPr indent="128270" algn="just">
                        <a:spcAft>
                          <a:spcPts val="465"/>
                        </a:spcAft>
                      </a:pPr>
                      <a:r>
                        <a:rPr lang="zh-CN" sz="1200" kern="100">
                          <a:effectLst/>
                        </a:rPr>
                        <a:t>日期时间类型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datetime,smalldatetime,date,time,datetime2,datetimeoffset</a:t>
                      </a:r>
                      <a:endParaRPr lang="zh-CN" sz="1050" kern="100">
                        <a:effectLst/>
                        <a:latin typeface="Calibri"/>
                        <a:ea typeface="宋体"/>
                        <a:cs typeface="Times New Roman"/>
                      </a:endParaRPr>
                    </a:p>
                  </a:txBody>
                  <a:tcPr marL="68580" marR="68580" marT="9525" marB="0" anchor="ctr"/>
                </a:tc>
              </a:tr>
              <a:tr h="384165">
                <a:tc>
                  <a:txBody>
                    <a:bodyPr/>
                    <a:lstStyle/>
                    <a:p>
                      <a:pPr indent="128270" algn="just">
                        <a:spcAft>
                          <a:spcPts val="465"/>
                        </a:spcAft>
                      </a:pPr>
                      <a:r>
                        <a:rPr lang="zh-CN" sz="1200" kern="100">
                          <a:effectLst/>
                        </a:rPr>
                        <a:t>时间戳类型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a:effectLst/>
                        </a:rPr>
                        <a:t>timestamp</a:t>
                      </a:r>
                      <a:endParaRPr lang="zh-CN" sz="1050" kern="100">
                        <a:effectLst/>
                        <a:latin typeface="Calibri"/>
                        <a:ea typeface="宋体"/>
                        <a:cs typeface="Times New Roman"/>
                      </a:endParaRPr>
                    </a:p>
                  </a:txBody>
                  <a:tcPr marL="68580" marR="68580" marT="9525" marB="0" anchor="ctr"/>
                </a:tc>
              </a:tr>
              <a:tr h="434114">
                <a:tc>
                  <a:txBody>
                    <a:bodyPr/>
                    <a:lstStyle/>
                    <a:p>
                      <a:pPr indent="128270" algn="just">
                        <a:spcAft>
                          <a:spcPts val="465"/>
                        </a:spcAft>
                      </a:pPr>
                      <a:r>
                        <a:rPr lang="zh-CN" sz="1200" kern="100">
                          <a:effectLst/>
                        </a:rPr>
                        <a:t>其它类型</a:t>
                      </a:r>
                      <a:endParaRPr lang="zh-CN" sz="1050" kern="100">
                        <a:effectLst/>
                        <a:latin typeface="Calibri"/>
                        <a:ea typeface="宋体"/>
                        <a:cs typeface="Times New Roman"/>
                      </a:endParaRPr>
                    </a:p>
                  </a:txBody>
                  <a:tcPr marL="68580" marR="68580" marT="9525" marB="0" anchor="ctr"/>
                </a:tc>
                <a:tc>
                  <a:txBody>
                    <a:bodyPr/>
                    <a:lstStyle/>
                    <a:p>
                      <a:pPr indent="128270" algn="l">
                        <a:spcAft>
                          <a:spcPts val="465"/>
                        </a:spcAft>
                      </a:pPr>
                      <a:r>
                        <a:rPr lang="en-US" sz="1200" kern="100" dirty="0" err="1">
                          <a:effectLst/>
                        </a:rPr>
                        <a:t>cursor,sql_variant,tale,uniqueidentifier,xml,hierarchyid</a:t>
                      </a:r>
                      <a:endParaRPr lang="zh-CN" sz="1050" kern="100" dirty="0">
                        <a:effectLst/>
                        <a:latin typeface="Calibri"/>
                        <a:ea typeface="宋体"/>
                        <a:cs typeface="Times New Roman"/>
                      </a:endParaRPr>
                    </a:p>
                  </a:txBody>
                  <a:tcPr marL="68580" marR="68580" marT="9525" marB="0" anchor="ctr"/>
                </a:tc>
              </a:tr>
            </a:tbl>
          </a:graphicData>
        </a:graphic>
      </p:graphicFrame>
    </p:spTree>
    <p:extLst>
      <p:ext uri="{BB962C8B-B14F-4D97-AF65-F5344CB8AC3E}">
        <p14:creationId xmlns:p14="http://schemas.microsoft.com/office/powerpoint/2010/main" val="297520675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908720"/>
            <a:ext cx="8568952" cy="5688632"/>
          </a:xfrm>
        </p:spPr>
        <p:txBody>
          <a:bodyPr/>
          <a:lstStyle/>
          <a:p>
            <a:pPr eaLnBrk="0" hangingPunct="0"/>
            <a:r>
              <a:rPr lang="zh-CN" altLang="zh-CN" dirty="0"/>
              <a:t>（</a:t>
            </a:r>
            <a:r>
              <a:rPr lang="en-US" altLang="zh-CN" dirty="0"/>
              <a:t>1</a:t>
            </a:r>
            <a:r>
              <a:rPr lang="zh-CN" altLang="zh-CN" dirty="0"/>
              <a:t>）创建检查约束（</a:t>
            </a:r>
            <a:r>
              <a:rPr lang="en-US" altLang="zh-CN" dirty="0"/>
              <a:t>CHECK</a:t>
            </a:r>
            <a:r>
              <a:rPr lang="zh-CN" altLang="zh-CN" dirty="0"/>
              <a:t>）</a:t>
            </a:r>
          </a:p>
          <a:p>
            <a:pPr eaLnBrk="0" hangingPunct="0"/>
            <a:r>
              <a:rPr lang="en-US" altLang="zh-CN" dirty="0"/>
              <a:t>1</a:t>
            </a:r>
            <a:r>
              <a:rPr lang="zh-CN" altLang="zh-CN" dirty="0"/>
              <a:t>）使用图形界面方式创建检查约束</a:t>
            </a:r>
          </a:p>
          <a:p>
            <a:r>
              <a:rPr lang="zh-CN" altLang="zh-CN" dirty="0"/>
              <a:t>为</a:t>
            </a:r>
            <a:r>
              <a:rPr lang="en-US" altLang="zh-CN" dirty="0"/>
              <a:t>S</a:t>
            </a:r>
            <a:r>
              <a:rPr lang="zh-CN" altLang="zh-CN" dirty="0"/>
              <a:t>表的</a:t>
            </a:r>
            <a:r>
              <a:rPr lang="en-US" altLang="zh-CN" dirty="0"/>
              <a:t>birthday</a:t>
            </a:r>
            <a:r>
              <a:rPr lang="zh-CN" altLang="zh-CN" dirty="0"/>
              <a:t>字段创建一个名称为</a:t>
            </a:r>
            <a:r>
              <a:rPr lang="en-US" altLang="zh-CN" dirty="0" err="1"/>
              <a:t>ck_csrq</a:t>
            </a:r>
            <a:r>
              <a:rPr lang="zh-CN" altLang="zh-CN" dirty="0"/>
              <a:t>的检查约束，以保证输入的生日在</a:t>
            </a:r>
            <a:r>
              <a:rPr lang="en-US" altLang="zh-CN" dirty="0"/>
              <a:t>1983</a:t>
            </a:r>
            <a:r>
              <a:rPr lang="zh-CN" altLang="zh-CN" dirty="0"/>
              <a:t>年</a:t>
            </a:r>
            <a:r>
              <a:rPr lang="en-US" altLang="zh-CN" dirty="0"/>
              <a:t>1</a:t>
            </a:r>
            <a:r>
              <a:rPr lang="zh-CN" altLang="zh-CN" dirty="0"/>
              <a:t>月</a:t>
            </a:r>
            <a:r>
              <a:rPr lang="en-US" altLang="zh-CN" dirty="0"/>
              <a:t>1</a:t>
            </a:r>
            <a:r>
              <a:rPr lang="zh-CN" altLang="zh-CN" dirty="0"/>
              <a:t>日与</a:t>
            </a:r>
            <a:r>
              <a:rPr lang="en-US" altLang="zh-CN" dirty="0"/>
              <a:t>1999</a:t>
            </a:r>
            <a:r>
              <a:rPr lang="zh-CN" altLang="zh-CN" dirty="0"/>
              <a:t>年</a:t>
            </a:r>
            <a:r>
              <a:rPr lang="en-US" altLang="zh-CN" dirty="0"/>
              <a:t>12</a:t>
            </a:r>
            <a:r>
              <a:rPr lang="zh-CN" altLang="zh-CN" dirty="0"/>
              <a:t>月</a:t>
            </a:r>
            <a:r>
              <a:rPr lang="en-US" altLang="zh-CN" dirty="0"/>
              <a:t>31</a:t>
            </a:r>
            <a:r>
              <a:rPr lang="zh-CN" altLang="zh-CN" dirty="0"/>
              <a:t>日之间。其具体操作步骤为：</a:t>
            </a:r>
          </a:p>
          <a:p>
            <a:r>
              <a:rPr lang="zh-CN" altLang="zh-CN" dirty="0"/>
              <a:t>右击表【</a:t>
            </a:r>
            <a:r>
              <a:rPr lang="en-US" altLang="zh-CN" dirty="0"/>
              <a:t>S</a:t>
            </a:r>
            <a:r>
              <a:rPr lang="zh-CN" altLang="zh-CN" dirty="0"/>
              <a:t>】节点，选择【设计】命令，打开【表设计器】窗口，右键单击任意字段，在弹出的快捷菜单中选择【</a:t>
            </a:r>
            <a:r>
              <a:rPr lang="en-US" altLang="zh-CN" dirty="0"/>
              <a:t>CHECK </a:t>
            </a:r>
            <a:r>
              <a:rPr lang="zh-CN" altLang="zh-CN" dirty="0"/>
              <a:t>约束】菜单项，打开【</a:t>
            </a:r>
            <a:r>
              <a:rPr lang="en-US" altLang="zh-CN" dirty="0"/>
              <a:t>CHECK</a:t>
            </a:r>
            <a:r>
              <a:rPr lang="zh-CN" altLang="zh-CN" dirty="0"/>
              <a:t>约束】窗口。在窗口中单击【添加】按钮，系统会给出默认的</a:t>
            </a:r>
            <a:r>
              <a:rPr lang="en-US" altLang="zh-CN" dirty="0"/>
              <a:t>CHECK </a:t>
            </a:r>
            <a:r>
              <a:rPr lang="zh-CN" altLang="zh-CN" dirty="0"/>
              <a:t>约束名“</a:t>
            </a:r>
            <a:r>
              <a:rPr lang="en-US" altLang="zh-CN" dirty="0"/>
              <a:t>CK_S*</a:t>
            </a:r>
            <a:r>
              <a:rPr lang="zh-CN" altLang="zh-CN" dirty="0"/>
              <a:t>”显示在【选定的</a:t>
            </a:r>
            <a:r>
              <a:rPr lang="en-US" altLang="zh-CN" dirty="0"/>
              <a:t>CHECK</a:t>
            </a:r>
            <a:r>
              <a:rPr lang="zh-CN" altLang="zh-CN" dirty="0"/>
              <a:t>约束】列表中，如图</a:t>
            </a:r>
            <a:r>
              <a:rPr lang="en-US" altLang="zh-CN" dirty="0"/>
              <a:t>5.17</a:t>
            </a:r>
            <a:r>
              <a:rPr lang="zh-CN" altLang="zh-CN" dirty="0"/>
              <a:t>所示。</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7481216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375133" y="1777193"/>
            <a:ext cx="6393734" cy="3970364"/>
          </a:xfrm>
          <a:prstGeom prst="rect">
            <a:avLst/>
          </a:prstGeom>
        </p:spPr>
      </p:pic>
    </p:spTree>
    <p:extLst>
      <p:ext uri="{BB962C8B-B14F-4D97-AF65-F5344CB8AC3E}">
        <p14:creationId xmlns:p14="http://schemas.microsoft.com/office/powerpoint/2010/main" val="39435810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3240360"/>
          </a:xfrm>
        </p:spPr>
        <p:txBody>
          <a:bodyPr/>
          <a:lstStyle/>
          <a:p>
            <a:r>
              <a:rPr lang="zh-CN" altLang="zh-CN" dirty="0"/>
              <a:t>单击属性窗口中【常规】属性【表达式】，在其对应的文本框中输入表达式（根据题意输入“</a:t>
            </a:r>
            <a:r>
              <a:rPr lang="en-US" altLang="zh-CN" dirty="0"/>
              <a:t>birthday&gt;=‘1983/1/1’AND  birthday&lt;=‘1999/12/31’</a:t>
            </a:r>
            <a:r>
              <a:rPr lang="zh-CN" altLang="zh-CN" dirty="0"/>
              <a:t>”）</a:t>
            </a:r>
            <a:r>
              <a:rPr lang="en-US" altLang="zh-CN" dirty="0"/>
              <a:t>;</a:t>
            </a:r>
            <a:r>
              <a:rPr lang="zh-CN" altLang="zh-CN" dirty="0"/>
              <a:t>或者单击其右侧的“</a:t>
            </a:r>
            <a:r>
              <a:rPr lang="en-US" altLang="zh-CN" dirty="0"/>
              <a:t>…</a:t>
            </a:r>
            <a:r>
              <a:rPr lang="zh-CN" altLang="zh-CN" dirty="0"/>
              <a:t>”按钮，打开【</a:t>
            </a:r>
            <a:r>
              <a:rPr lang="en-US" altLang="zh-CN" dirty="0"/>
              <a:t>CHECK </a:t>
            </a:r>
            <a:r>
              <a:rPr lang="zh-CN" altLang="zh-CN" dirty="0"/>
              <a:t>约束表达式】窗口，并输入约束条件，单击【确定】按钮即可，如图</a:t>
            </a:r>
            <a:r>
              <a:rPr lang="en-US" altLang="zh-CN" dirty="0"/>
              <a:t>5.18</a:t>
            </a:r>
            <a:r>
              <a:rPr lang="zh-CN" altLang="zh-CN"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043608" y="3933056"/>
            <a:ext cx="5040560" cy="2808312"/>
          </a:xfrm>
          <a:prstGeom prst="rect">
            <a:avLst/>
          </a:prstGeom>
        </p:spPr>
      </p:pic>
    </p:spTree>
    <p:extLst>
      <p:ext uri="{BB962C8B-B14F-4D97-AF65-F5344CB8AC3E}">
        <p14:creationId xmlns:p14="http://schemas.microsoft.com/office/powerpoint/2010/main" val="21087346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91264" cy="5392638"/>
          </a:xfrm>
        </p:spPr>
        <p:txBody>
          <a:bodyPr/>
          <a:lstStyle/>
          <a:p>
            <a:pPr eaLnBrk="0" hangingPunct="0"/>
            <a:r>
              <a:rPr lang="en-US" altLang="zh-CN" sz="2400" dirty="0"/>
              <a:t>2</a:t>
            </a:r>
            <a:r>
              <a:rPr lang="zh-CN" altLang="zh-CN" sz="2400" dirty="0"/>
              <a:t>）使用</a:t>
            </a:r>
            <a:r>
              <a:rPr lang="en-US" altLang="zh-CN" sz="2400" dirty="0"/>
              <a:t>T-SQL</a:t>
            </a:r>
            <a:r>
              <a:rPr lang="zh-CN" altLang="zh-CN" sz="2400" dirty="0"/>
              <a:t>语句创建检查约束</a:t>
            </a:r>
          </a:p>
          <a:p>
            <a:r>
              <a:rPr lang="zh-CN" altLang="zh-CN" sz="2400" dirty="0"/>
              <a:t>同样，有两种方式运用</a:t>
            </a:r>
            <a:r>
              <a:rPr lang="en-US" altLang="zh-CN" sz="2400" dirty="0"/>
              <a:t>T-SQL</a:t>
            </a:r>
            <a:r>
              <a:rPr lang="zh-CN" altLang="zh-CN" sz="2400" dirty="0"/>
              <a:t>语句创建检查约束，一种是使用</a:t>
            </a:r>
            <a:r>
              <a:rPr lang="en-US" altLang="zh-CN" sz="2400" dirty="0"/>
              <a:t>CREATE  TABLE</a:t>
            </a:r>
            <a:r>
              <a:rPr lang="zh-CN" altLang="zh-CN" sz="2400" dirty="0"/>
              <a:t>语句创建表时创建检查约束，其语法格式如下：</a:t>
            </a:r>
          </a:p>
          <a:p>
            <a:r>
              <a:rPr lang="zh-CN" altLang="zh-CN" sz="2400" dirty="0"/>
              <a:t>为新表中的字段创建检查约束，其语法格式如下：</a:t>
            </a:r>
          </a:p>
          <a:p>
            <a:r>
              <a:rPr lang="en-US" altLang="zh-CN" sz="2400" dirty="0"/>
              <a:t>CREATE TABLE </a:t>
            </a:r>
            <a:r>
              <a:rPr lang="en-US" altLang="zh-CN" sz="2400" dirty="0" err="1"/>
              <a:t>table_name</a:t>
            </a:r>
            <a:endParaRPr lang="zh-CN" altLang="zh-CN" sz="2400" dirty="0"/>
          </a:p>
          <a:p>
            <a:r>
              <a:rPr lang="en-US" altLang="zh-CN" sz="2400" dirty="0"/>
              <a:t>(</a:t>
            </a:r>
            <a:r>
              <a:rPr lang="en-US" altLang="zh-CN" sz="2400" dirty="0" err="1"/>
              <a:t>cloumn_name</a:t>
            </a:r>
            <a:r>
              <a:rPr lang="en-US" altLang="zh-CN" sz="2400" dirty="0"/>
              <a:t>  </a:t>
            </a:r>
            <a:r>
              <a:rPr lang="en-US" altLang="zh-CN" sz="2400" dirty="0" err="1"/>
              <a:t>datatype</a:t>
            </a:r>
            <a:r>
              <a:rPr lang="en-US" altLang="zh-CN" sz="2400" dirty="0"/>
              <a:t>  [CONSTRAINT  check _name ] CHECK</a:t>
            </a:r>
            <a:r>
              <a:rPr lang="zh-CN" altLang="zh-CN" sz="2400" dirty="0"/>
              <a:t>（</a:t>
            </a:r>
            <a:r>
              <a:rPr lang="en-US" altLang="zh-CN" sz="2400" dirty="0"/>
              <a:t>expression</a:t>
            </a:r>
            <a:r>
              <a:rPr lang="zh-CN" altLang="zh-CN" sz="2400" dirty="0"/>
              <a:t>）</a:t>
            </a:r>
          </a:p>
          <a:p>
            <a:r>
              <a:rPr lang="en-US" altLang="zh-CN" sz="2400" dirty="0"/>
              <a:t>----</a:t>
            </a:r>
            <a:r>
              <a:rPr lang="zh-CN" altLang="zh-CN" sz="2400" dirty="0"/>
              <a:t>创建列级约束</a:t>
            </a:r>
            <a:r>
              <a:rPr lang="en-US" altLang="zh-CN" sz="2400" dirty="0"/>
              <a:t>     </a:t>
            </a:r>
            <a:endParaRPr lang="zh-CN" altLang="zh-CN" sz="2400" dirty="0"/>
          </a:p>
          <a:p>
            <a:r>
              <a:rPr lang="en-US" altLang="zh-CN" sz="2400" dirty="0"/>
              <a:t>       [,…n]</a:t>
            </a:r>
            <a:endParaRPr lang="zh-CN" altLang="zh-CN" sz="2400" dirty="0"/>
          </a:p>
          <a:p>
            <a:r>
              <a:rPr lang="en-US" altLang="zh-CN" sz="2400" dirty="0"/>
              <a:t>[,CONSTRAINT   check _name  CHECK(expression)]</a:t>
            </a:r>
            <a:endParaRPr lang="zh-CN" altLang="zh-CN" sz="2400" dirty="0"/>
          </a:p>
          <a:p>
            <a:r>
              <a:rPr lang="en-US" altLang="zh-CN" sz="2400" dirty="0"/>
              <a:t>----</a:t>
            </a:r>
            <a:r>
              <a:rPr lang="zh-CN" altLang="zh-CN" sz="2400" dirty="0"/>
              <a:t>创建表级约束</a:t>
            </a:r>
          </a:p>
          <a:p>
            <a:r>
              <a:rPr lang="en-US" altLang="zh-CN" sz="2400" dirty="0"/>
              <a:t>) </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7661135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5-26</a:t>
            </a:r>
            <a:r>
              <a:rPr lang="zh-CN" altLang="zh-CN" dirty="0"/>
              <a:t>】创建教师表</a:t>
            </a:r>
            <a:r>
              <a:rPr lang="en-US" altLang="zh-CN" dirty="0"/>
              <a:t>T</a:t>
            </a:r>
            <a:r>
              <a:rPr lang="zh-CN" altLang="zh-CN" dirty="0"/>
              <a:t>，为教师表的性别字段添加检查约束（创建列级约束）。</a:t>
            </a:r>
          </a:p>
          <a:p>
            <a:r>
              <a:rPr lang="en-US" altLang="zh-CN" dirty="0"/>
              <a:t>CREATE TABLE T(</a:t>
            </a:r>
            <a:endParaRPr lang="zh-CN" altLang="zh-CN" dirty="0"/>
          </a:p>
          <a:p>
            <a:r>
              <a:rPr lang="en-US" altLang="zh-CN" dirty="0" err="1"/>
              <a:t>tno</a:t>
            </a:r>
            <a:r>
              <a:rPr lang="en-US" altLang="zh-CN" dirty="0"/>
              <a:t>  CHAR(8)  PRIMARY KEY,</a:t>
            </a:r>
            <a:endParaRPr lang="zh-CN" altLang="zh-CN" dirty="0"/>
          </a:p>
          <a:p>
            <a:r>
              <a:rPr lang="en-US" altLang="zh-CN" dirty="0" err="1"/>
              <a:t>tname</a:t>
            </a:r>
            <a:r>
              <a:rPr lang="en-US" altLang="zh-CN" dirty="0"/>
              <a:t>  VARCHAR(8),</a:t>
            </a:r>
            <a:endParaRPr lang="zh-CN" altLang="zh-CN" dirty="0"/>
          </a:p>
          <a:p>
            <a:r>
              <a:rPr lang="en-US" altLang="zh-CN" dirty="0"/>
              <a:t>sex  CHAR(2)  CONSTRAINT </a:t>
            </a:r>
            <a:r>
              <a:rPr lang="en-US" altLang="zh-CN" dirty="0" err="1"/>
              <a:t>ck_xb</a:t>
            </a:r>
            <a:r>
              <a:rPr lang="en-US" altLang="zh-CN" dirty="0"/>
              <a:t>  CHECK(sex='</a:t>
            </a:r>
            <a:r>
              <a:rPr lang="zh-CN" altLang="zh-CN" dirty="0"/>
              <a:t>男</a:t>
            </a:r>
            <a:r>
              <a:rPr lang="en-US" altLang="zh-CN" dirty="0"/>
              <a:t>' OR sex='</a:t>
            </a:r>
            <a:r>
              <a:rPr lang="zh-CN" altLang="zh-CN" dirty="0"/>
              <a:t>女</a:t>
            </a:r>
            <a:r>
              <a:rPr lang="en-US" altLang="zh-CN" dirty="0"/>
              <a:t>')</a:t>
            </a:r>
            <a:endParaRPr lang="zh-CN" altLang="zh-CN" dirty="0"/>
          </a:p>
          <a:p>
            <a:r>
              <a:rPr lang="en-US" altLang="zh-CN" dirty="0"/>
              <a:t>)</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1915003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08720"/>
            <a:ext cx="8229600" cy="4933950"/>
          </a:xfrm>
        </p:spPr>
        <p:txBody>
          <a:bodyPr/>
          <a:lstStyle/>
          <a:p>
            <a:r>
              <a:rPr lang="zh-CN" altLang="zh-CN" sz="2400" dirty="0"/>
              <a:t>第二种是使用</a:t>
            </a:r>
            <a:r>
              <a:rPr lang="en-US" altLang="zh-CN" sz="2400" dirty="0"/>
              <a:t>ALTER TABLE</a:t>
            </a:r>
            <a:r>
              <a:rPr lang="zh-CN" altLang="zh-CN" sz="2400" dirty="0"/>
              <a:t>的</a:t>
            </a:r>
            <a:r>
              <a:rPr lang="en-US" altLang="zh-CN" sz="2400" dirty="0"/>
              <a:t>ADD CONSTRAINT</a:t>
            </a:r>
            <a:r>
              <a:rPr lang="zh-CN" altLang="zh-CN" sz="2400" dirty="0"/>
              <a:t>子句为已存在的表创建检查约束，其语法格式如下：</a:t>
            </a:r>
          </a:p>
          <a:p>
            <a:r>
              <a:rPr lang="en-US" altLang="zh-CN" sz="2400" dirty="0"/>
              <a:t>ALTER  TABLE  </a:t>
            </a:r>
            <a:r>
              <a:rPr lang="en-US" altLang="zh-CN" sz="2400" dirty="0" err="1"/>
              <a:t>table_name</a:t>
            </a:r>
            <a:endParaRPr lang="zh-CN" altLang="zh-CN" sz="2400" dirty="0"/>
          </a:p>
          <a:p>
            <a:r>
              <a:rPr lang="en-US" altLang="zh-CN" sz="2400" dirty="0"/>
              <a:t>ADD </a:t>
            </a:r>
            <a:endParaRPr lang="zh-CN" altLang="zh-CN" sz="2400" dirty="0"/>
          </a:p>
          <a:p>
            <a:r>
              <a:rPr lang="en-US" altLang="zh-CN" sz="2400" dirty="0"/>
              <a:t>CONSTRAINT </a:t>
            </a:r>
            <a:r>
              <a:rPr lang="en-US" altLang="zh-CN" sz="2400" dirty="0" err="1"/>
              <a:t>constraint_name</a:t>
            </a:r>
            <a:r>
              <a:rPr lang="en-US" altLang="zh-CN" sz="2400" dirty="0"/>
              <a:t> CHECK  (</a:t>
            </a:r>
            <a:r>
              <a:rPr lang="en-US" altLang="zh-CN" sz="2400" dirty="0" err="1"/>
              <a:t>logical_expression</a:t>
            </a:r>
            <a:r>
              <a:rPr lang="en-US" altLang="zh-CN" sz="2400" dirty="0"/>
              <a:t>)[,</a:t>
            </a:r>
            <a:r>
              <a:rPr lang="zh-CN" altLang="zh-CN" sz="2400" dirty="0"/>
              <a:t>…</a:t>
            </a:r>
            <a:r>
              <a:rPr lang="en-US" altLang="zh-CN" sz="2400" dirty="0"/>
              <a:t>n]   ----</a:t>
            </a:r>
            <a:r>
              <a:rPr lang="zh-CN" altLang="zh-CN" sz="2400" dirty="0"/>
              <a:t>创建表级约束</a:t>
            </a:r>
          </a:p>
          <a:p>
            <a:r>
              <a:rPr lang="zh-CN" altLang="zh-CN" sz="2400" dirty="0"/>
              <a:t>【例</a:t>
            </a:r>
            <a:r>
              <a:rPr lang="en-US" altLang="zh-CN" sz="2400" dirty="0"/>
              <a:t>5-28</a:t>
            </a:r>
            <a:r>
              <a:rPr lang="zh-CN" altLang="zh-CN" sz="2400" dirty="0"/>
              <a:t>】为选课表</a:t>
            </a:r>
            <a:r>
              <a:rPr lang="en-US" altLang="zh-CN" sz="2400" dirty="0"/>
              <a:t>SC</a:t>
            </a:r>
            <a:r>
              <a:rPr lang="zh-CN" altLang="zh-CN" sz="2400" dirty="0"/>
              <a:t>中的</a:t>
            </a:r>
            <a:r>
              <a:rPr lang="en-US" altLang="zh-CN" sz="2400" dirty="0"/>
              <a:t>score</a:t>
            </a:r>
            <a:r>
              <a:rPr lang="zh-CN" altLang="zh-CN" sz="2400" dirty="0"/>
              <a:t>字段创建一个检查约束，以确保输入的成绩符合百分制要求，即在</a:t>
            </a:r>
            <a:r>
              <a:rPr lang="en-US" altLang="zh-CN" sz="2400" dirty="0"/>
              <a:t>0---100</a:t>
            </a:r>
            <a:r>
              <a:rPr lang="zh-CN" altLang="zh-CN" sz="2400" dirty="0"/>
              <a:t>之间。</a:t>
            </a:r>
          </a:p>
          <a:p>
            <a:r>
              <a:rPr lang="en-US" altLang="zh-CN" sz="2400" dirty="0"/>
              <a:t>ALTER  TABLE SC</a:t>
            </a:r>
            <a:endParaRPr lang="zh-CN" altLang="zh-CN" sz="2400" dirty="0"/>
          </a:p>
          <a:p>
            <a:r>
              <a:rPr lang="en-US" altLang="zh-CN" sz="2400" dirty="0"/>
              <a:t>ADD </a:t>
            </a:r>
            <a:endParaRPr lang="zh-CN" altLang="zh-CN" sz="2400" dirty="0"/>
          </a:p>
          <a:p>
            <a:r>
              <a:rPr lang="en-US" altLang="zh-CN" sz="2400" dirty="0"/>
              <a:t>CONSTRAINT </a:t>
            </a:r>
            <a:r>
              <a:rPr lang="en-US" altLang="zh-CN" sz="2400" dirty="0" err="1"/>
              <a:t>ck_cj</a:t>
            </a:r>
            <a:r>
              <a:rPr lang="en-US" altLang="zh-CN" sz="2400" dirty="0"/>
              <a:t> CHECK(score&gt;=0  AND score&lt;=100 )</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06941392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zh-CN" altLang="zh-CN" dirty="0"/>
              <a:t>（</a:t>
            </a:r>
            <a:r>
              <a:rPr lang="en-US" altLang="zh-CN" dirty="0"/>
              <a:t>2</a:t>
            </a:r>
            <a:r>
              <a:rPr lang="zh-CN" altLang="zh-CN" dirty="0"/>
              <a:t>）删除检查约束</a:t>
            </a:r>
          </a:p>
          <a:p>
            <a:r>
              <a:rPr lang="zh-CN" altLang="zh-CN" dirty="0"/>
              <a:t>【例</a:t>
            </a:r>
            <a:r>
              <a:rPr lang="en-US" altLang="zh-CN" dirty="0"/>
              <a:t>5-29</a:t>
            </a:r>
            <a:r>
              <a:rPr lang="zh-CN" altLang="zh-CN" dirty="0"/>
              <a:t>】 删除教师表</a:t>
            </a:r>
            <a:r>
              <a:rPr lang="en-US" altLang="zh-CN" dirty="0"/>
              <a:t>T</a:t>
            </a:r>
            <a:r>
              <a:rPr lang="zh-CN" altLang="zh-CN" dirty="0"/>
              <a:t>中的</a:t>
            </a:r>
            <a:r>
              <a:rPr lang="en-US" altLang="zh-CN" dirty="0"/>
              <a:t>CHECK</a:t>
            </a:r>
            <a:r>
              <a:rPr lang="zh-CN" altLang="zh-CN" dirty="0"/>
              <a:t>约束</a:t>
            </a:r>
            <a:r>
              <a:rPr lang="en-US" altLang="zh-CN" dirty="0" err="1"/>
              <a:t>ck_xb</a:t>
            </a:r>
            <a:r>
              <a:rPr lang="zh-CN" altLang="zh-CN" dirty="0"/>
              <a:t>。</a:t>
            </a:r>
          </a:p>
          <a:p>
            <a:r>
              <a:rPr lang="en-US" altLang="zh-CN" dirty="0"/>
              <a:t>ALTER TABLE T</a:t>
            </a:r>
            <a:endParaRPr lang="zh-CN" altLang="zh-CN" dirty="0"/>
          </a:p>
          <a:p>
            <a:r>
              <a:rPr lang="en-US" altLang="zh-CN" dirty="0"/>
              <a:t>DROP CONSTRAINT </a:t>
            </a:r>
            <a:r>
              <a:rPr lang="en-US" altLang="zh-CN" dirty="0" err="1"/>
              <a:t>ck_xb</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0299672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052736"/>
            <a:ext cx="8291264" cy="5176614"/>
          </a:xfrm>
        </p:spPr>
        <p:txBody>
          <a:bodyPr/>
          <a:lstStyle/>
          <a:p>
            <a:pPr eaLnBrk="0" hangingPunct="0"/>
            <a:r>
              <a:rPr lang="en-US" altLang="zh-CN" sz="2000" dirty="0"/>
              <a:t>5.</a:t>
            </a:r>
            <a:r>
              <a:rPr lang="zh-CN" altLang="zh-CN" sz="2000" dirty="0"/>
              <a:t>外键</a:t>
            </a:r>
            <a:r>
              <a:rPr lang="zh-CN" altLang="zh-CN" sz="2000" dirty="0" smtClean="0"/>
              <a:t>约束</a:t>
            </a:r>
            <a:endParaRPr lang="en-US" altLang="zh-CN" sz="2000" dirty="0" smtClean="0"/>
          </a:p>
          <a:p>
            <a:pPr eaLnBrk="0" hangingPunct="0"/>
            <a:r>
              <a:rPr lang="zh-CN" altLang="zh-CN" sz="2000" dirty="0"/>
              <a:t>（１）创建外键约束（</a:t>
            </a:r>
            <a:r>
              <a:rPr lang="en-US" altLang="zh-CN" sz="2000" dirty="0"/>
              <a:t>FOREIGN KEY</a:t>
            </a:r>
            <a:r>
              <a:rPr lang="zh-CN" altLang="zh-CN" sz="2000" dirty="0"/>
              <a:t>）</a:t>
            </a:r>
          </a:p>
          <a:p>
            <a:r>
              <a:rPr lang="zh-CN" altLang="zh-CN" sz="2000" dirty="0"/>
              <a:t>创建外键约束既可以在表设计器中完成，也可以由</a:t>
            </a:r>
            <a:r>
              <a:rPr lang="en-US" altLang="zh-CN" sz="2000" dirty="0"/>
              <a:t>FOREIGN KEY</a:t>
            </a:r>
            <a:r>
              <a:rPr lang="zh-CN" altLang="zh-CN" sz="2000" dirty="0"/>
              <a:t>子句完成。</a:t>
            </a:r>
          </a:p>
          <a:p>
            <a:pPr eaLnBrk="0" hangingPunct="0"/>
            <a:r>
              <a:rPr lang="en-US" altLang="zh-CN" sz="2000" dirty="0"/>
              <a:t>1</a:t>
            </a:r>
            <a:r>
              <a:rPr lang="zh-CN" altLang="zh-CN" sz="2000" dirty="0"/>
              <a:t>）使用图形界面方式创建外键约束</a:t>
            </a:r>
          </a:p>
          <a:p>
            <a:r>
              <a:rPr lang="zh-CN" altLang="zh-CN" sz="2000" dirty="0"/>
              <a:t>【例</a:t>
            </a:r>
            <a:r>
              <a:rPr lang="en-US" altLang="zh-CN" sz="2000" dirty="0"/>
              <a:t>5-30</a:t>
            </a:r>
            <a:r>
              <a:rPr lang="zh-CN" altLang="zh-CN" sz="2000" dirty="0"/>
              <a:t>】在</a:t>
            </a:r>
            <a:r>
              <a:rPr lang="en-US" altLang="zh-CN" sz="2000" dirty="0"/>
              <a:t>STUDENT1</a:t>
            </a:r>
            <a:r>
              <a:rPr lang="zh-CN" altLang="zh-CN" sz="2000" dirty="0"/>
              <a:t>数据库中，为选课表的学号字段和课程编号字段创建外键约束，从而保证在选课表中输入有效的学号和课程编号。其具体的操作步骤如下：</a:t>
            </a:r>
          </a:p>
          <a:p>
            <a:r>
              <a:rPr lang="zh-CN" altLang="zh-CN" sz="2000" dirty="0"/>
              <a:t>①启动【</a:t>
            </a:r>
            <a:r>
              <a:rPr lang="en-US" altLang="zh-CN" sz="2000" dirty="0"/>
              <a:t>Microsoft SQL Server Management Studio</a:t>
            </a:r>
            <a:r>
              <a:rPr lang="zh-CN" altLang="zh-CN" sz="2000" dirty="0"/>
              <a:t>】，在【对象资源管理器】窗口中，依次展开【数据库】→【</a:t>
            </a:r>
            <a:r>
              <a:rPr lang="en-US" altLang="zh-CN" sz="2000" dirty="0"/>
              <a:t>STUDENT</a:t>
            </a:r>
            <a:r>
              <a:rPr lang="zh-CN" altLang="zh-CN" sz="2000" dirty="0"/>
              <a:t>】→【表】→【选课】节点，右键单击【选课】节点，选择【设计】命令，打开【表设计器】对话框。</a:t>
            </a:r>
          </a:p>
          <a:p>
            <a:r>
              <a:rPr lang="zh-CN" altLang="zh-CN" sz="2000" dirty="0"/>
              <a:t>②</a:t>
            </a:r>
            <a:r>
              <a:rPr lang="en-US" altLang="zh-CN" sz="2000" dirty="0"/>
              <a:t> </a:t>
            </a:r>
            <a:r>
              <a:rPr lang="zh-CN" altLang="zh-CN" sz="2000" dirty="0"/>
              <a:t>在【表设计器】中，右键单击任意字段，选择【关系】命令并单击，打开【外键关系】对话框。单击【添加】命令按钮，系统给出默认的外键约束名：“</a:t>
            </a:r>
            <a:r>
              <a:rPr lang="en-US" altLang="zh-CN" sz="2000" dirty="0"/>
              <a:t>FK_</a:t>
            </a:r>
            <a:r>
              <a:rPr lang="zh-CN" altLang="zh-CN" sz="2000" dirty="0"/>
              <a:t>选课</a:t>
            </a:r>
            <a:r>
              <a:rPr lang="en-US" altLang="zh-CN" sz="2000" dirty="0"/>
              <a:t>_</a:t>
            </a:r>
            <a:r>
              <a:rPr lang="zh-CN" altLang="zh-CN" sz="2000" dirty="0"/>
              <a:t>选课”，显示在【选定的关系】列表中，如图</a:t>
            </a:r>
            <a:r>
              <a:rPr lang="en-US" altLang="zh-CN" sz="2000" dirty="0"/>
              <a:t>5.19</a:t>
            </a:r>
            <a:r>
              <a:rPr lang="zh-CN" altLang="zh-CN" sz="2000" dirty="0"/>
              <a:t>所示。</a:t>
            </a:r>
          </a:p>
          <a:p>
            <a:pPr eaLnBrk="0" hangingPunct="0"/>
            <a:endParaRPr lang="zh-CN" altLang="zh-CN"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399239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386564" y="1742900"/>
            <a:ext cx="6370872" cy="4038950"/>
          </a:xfrm>
          <a:prstGeom prst="rect">
            <a:avLst/>
          </a:prstGeom>
        </p:spPr>
      </p:pic>
    </p:spTree>
    <p:extLst>
      <p:ext uri="{BB962C8B-B14F-4D97-AF65-F5344CB8AC3E}">
        <p14:creationId xmlns:p14="http://schemas.microsoft.com/office/powerpoint/2010/main" val="13942854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692696"/>
            <a:ext cx="8229600" cy="2736304"/>
          </a:xfrm>
        </p:spPr>
        <p:txBody>
          <a:bodyPr/>
          <a:lstStyle/>
          <a:p>
            <a:r>
              <a:rPr lang="zh-CN" altLang="zh-CN" sz="2400" dirty="0"/>
              <a:t>③</a:t>
            </a:r>
            <a:r>
              <a:rPr lang="en-US" altLang="zh-CN" sz="2400" dirty="0"/>
              <a:t> </a:t>
            </a:r>
            <a:r>
              <a:rPr lang="zh-CN" altLang="zh-CN" sz="2400" dirty="0"/>
              <a:t>单击“</a:t>
            </a:r>
            <a:r>
              <a:rPr lang="en-US" altLang="zh-CN" sz="2400" dirty="0"/>
              <a:t>FK_</a:t>
            </a:r>
            <a:r>
              <a:rPr lang="zh-CN" altLang="zh-CN" sz="2400" dirty="0"/>
              <a:t>选课</a:t>
            </a:r>
            <a:r>
              <a:rPr lang="en-US" altLang="zh-CN" sz="2400" dirty="0"/>
              <a:t>_</a:t>
            </a:r>
            <a:r>
              <a:rPr lang="zh-CN" altLang="zh-CN" sz="2400" dirty="0"/>
              <a:t>选课”外键约束名，在其右侧的【属性】窗口中单击【表和列规范】属性，然后再单击该属性右侧的</a:t>
            </a:r>
            <a:r>
              <a:rPr lang="en-US" altLang="zh-CN" sz="2400" dirty="0"/>
              <a:t> </a:t>
            </a:r>
            <a:r>
              <a:rPr lang="zh-CN" altLang="zh-CN" sz="2400" dirty="0"/>
              <a:t>按钮，打开【表和列】窗口。</a:t>
            </a:r>
          </a:p>
          <a:p>
            <a:r>
              <a:rPr lang="zh-CN" altLang="zh-CN" sz="2400" dirty="0"/>
              <a:t>④</a:t>
            </a:r>
            <a:r>
              <a:rPr lang="en-US" altLang="zh-CN" sz="2400" dirty="0"/>
              <a:t> </a:t>
            </a:r>
            <a:r>
              <a:rPr lang="zh-CN" altLang="zh-CN" sz="2400" dirty="0"/>
              <a:t>在【表和列】窗口中，修改外键的名称，选择主键表及表中的主键字段，选择外键表中的外键字段，如图</a:t>
            </a:r>
            <a:r>
              <a:rPr lang="en-US" altLang="zh-CN" sz="2400" dirty="0"/>
              <a:t>5.20</a:t>
            </a:r>
            <a:r>
              <a:rPr lang="zh-CN" altLang="zh-CN" sz="2400" dirty="0"/>
              <a:t>及</a:t>
            </a:r>
            <a:r>
              <a:rPr lang="en-US" altLang="zh-CN" sz="2400" dirty="0"/>
              <a:t>5.21</a:t>
            </a:r>
            <a:r>
              <a:rPr lang="zh-CN" altLang="zh-CN" sz="2400" dirty="0"/>
              <a:t>所示，单击【确定】按钮，回到【外键关系】对话框。</a:t>
            </a:r>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907704" y="2996952"/>
            <a:ext cx="5212080" cy="3672408"/>
          </a:xfrm>
          <a:prstGeom prst="rect">
            <a:avLst/>
          </a:prstGeom>
        </p:spPr>
      </p:pic>
    </p:spTree>
    <p:extLst>
      <p:ext uri="{BB962C8B-B14F-4D97-AF65-F5344CB8AC3E}">
        <p14:creationId xmlns:p14="http://schemas.microsoft.com/office/powerpoint/2010/main" val="560382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body" idx="1"/>
          </p:nvPr>
        </p:nvSpPr>
        <p:spPr>
          <a:xfrm>
            <a:off x="609600" y="1600200"/>
            <a:ext cx="8153400" cy="4781550"/>
          </a:xfrm>
        </p:spPr>
        <p:txBody>
          <a:bodyPr/>
          <a:lstStyle/>
          <a:p>
            <a:pPr eaLnBrk="1" hangingPunct="1">
              <a:lnSpc>
                <a:spcPct val="110000"/>
              </a:lnSpc>
            </a:pPr>
            <a:r>
              <a:rPr lang="en-US" altLang="zh-CN" sz="2400" dirty="0" smtClean="0"/>
              <a:t>1</a:t>
            </a:r>
            <a:r>
              <a:rPr lang="zh-CN" altLang="en-US" sz="2400" dirty="0" smtClean="0"/>
              <a:t>．字符型</a:t>
            </a:r>
          </a:p>
          <a:p>
            <a:pPr eaLnBrk="1" hangingPunct="1">
              <a:lnSpc>
                <a:spcPct val="110000"/>
              </a:lnSpc>
            </a:pPr>
            <a:r>
              <a:rPr lang="zh-CN" altLang="en-US" sz="2400" dirty="0" smtClean="0"/>
              <a:t>字符数据的类型包括</a:t>
            </a:r>
            <a:r>
              <a:rPr lang="en-US" altLang="zh-CN" sz="2400" dirty="0" smtClean="0"/>
              <a:t>Char</a:t>
            </a:r>
            <a:r>
              <a:rPr lang="zh-CN" altLang="en-US" sz="2400" dirty="0" smtClean="0"/>
              <a:t>，</a:t>
            </a:r>
            <a:r>
              <a:rPr lang="en-US" altLang="zh-CN" sz="2400" dirty="0" err="1" smtClean="0"/>
              <a:t>Varchar</a:t>
            </a:r>
            <a:r>
              <a:rPr lang="zh-CN" altLang="en-US" sz="2400" dirty="0" smtClean="0"/>
              <a:t>和</a:t>
            </a:r>
            <a:r>
              <a:rPr lang="en-US" altLang="zh-CN" sz="2400" dirty="0" smtClean="0"/>
              <a:t>Text</a:t>
            </a:r>
            <a:r>
              <a:rPr lang="zh-CN" altLang="en-US" sz="2400" dirty="0" smtClean="0"/>
              <a:t>。字符数据是由任何字母、符号和数字任意组合而成的数据。</a:t>
            </a:r>
          </a:p>
          <a:p>
            <a:pPr eaLnBrk="1" hangingPunct="1">
              <a:lnSpc>
                <a:spcPct val="110000"/>
              </a:lnSpc>
            </a:pPr>
            <a:r>
              <a:rPr lang="zh-CN" altLang="en-US" sz="2400" dirty="0" smtClean="0"/>
              <a:t>①</a:t>
            </a:r>
            <a:r>
              <a:rPr lang="en-US" altLang="zh-CN" sz="2400" dirty="0" smtClean="0"/>
              <a:t>char(n)</a:t>
            </a:r>
            <a:r>
              <a:rPr lang="zh-CN" altLang="en-US" sz="2400" dirty="0" smtClean="0"/>
              <a:t>按固定长度存储字符串，字符数不满</a:t>
            </a:r>
            <a:r>
              <a:rPr lang="en-US" altLang="zh-CN" sz="2400" dirty="0" smtClean="0"/>
              <a:t>n</a:t>
            </a:r>
            <a:r>
              <a:rPr lang="zh-CN" altLang="en-US" sz="2400" dirty="0" smtClean="0"/>
              <a:t>个时，自动补空格。</a:t>
            </a:r>
            <a:r>
              <a:rPr lang="en-US" altLang="zh-CN" sz="2400" dirty="0" smtClean="0"/>
              <a:t>n </a:t>
            </a:r>
            <a:r>
              <a:rPr lang="zh-CN" altLang="en-US" sz="2400" dirty="0" smtClean="0"/>
              <a:t>必须从 </a:t>
            </a:r>
            <a:r>
              <a:rPr lang="en-US" altLang="zh-CN" sz="2400" dirty="0" smtClean="0"/>
              <a:t>1 </a:t>
            </a:r>
            <a:r>
              <a:rPr lang="zh-CN" altLang="en-US" sz="2400" dirty="0" smtClean="0"/>
              <a:t>到 </a:t>
            </a:r>
            <a:r>
              <a:rPr lang="en-US" altLang="zh-CN" sz="2400" dirty="0" smtClean="0"/>
              <a:t>8000</a:t>
            </a:r>
            <a:r>
              <a:rPr lang="zh-CN" altLang="en-US" sz="2400" dirty="0" smtClean="0"/>
              <a:t>字节。</a:t>
            </a:r>
          </a:p>
          <a:p>
            <a:pPr eaLnBrk="1" hangingPunct="1">
              <a:lnSpc>
                <a:spcPct val="110000"/>
              </a:lnSpc>
            </a:pPr>
            <a:r>
              <a:rPr lang="zh-CN" altLang="en-US" sz="2400" dirty="0" smtClean="0"/>
              <a:t>②</a:t>
            </a:r>
            <a:r>
              <a:rPr lang="en-US" altLang="zh-CN" sz="2400" dirty="0" err="1" smtClean="0"/>
              <a:t>varchar</a:t>
            </a:r>
            <a:r>
              <a:rPr lang="en-US" altLang="zh-CN" sz="2400" dirty="0" smtClean="0"/>
              <a:t>[(n)]</a:t>
            </a:r>
            <a:r>
              <a:rPr lang="zh-CN" altLang="en-US" sz="2400" dirty="0" smtClean="0"/>
              <a:t>按变长存储字符串，存储大小为输入数据的字节的实际长度，若输入的数据超过</a:t>
            </a:r>
            <a:r>
              <a:rPr lang="en-US" altLang="zh-CN" sz="2400" dirty="0" smtClean="0"/>
              <a:t>n</a:t>
            </a:r>
            <a:r>
              <a:rPr lang="zh-CN" altLang="en-US" sz="2400" dirty="0" smtClean="0"/>
              <a:t>个字节，则截断后存储。所输入的数据字符长度可以为零。</a:t>
            </a:r>
          </a:p>
          <a:p>
            <a:pPr eaLnBrk="1" hangingPunct="1">
              <a:lnSpc>
                <a:spcPct val="110000"/>
              </a:lnSpc>
            </a:pPr>
            <a:r>
              <a:rPr lang="zh-CN" altLang="en-US" sz="2400" dirty="0" smtClean="0"/>
              <a:t>③</a:t>
            </a:r>
            <a:r>
              <a:rPr lang="en-US" altLang="zh-CN" sz="2400" dirty="0" smtClean="0"/>
              <a:t>text</a:t>
            </a:r>
            <a:r>
              <a:rPr lang="zh-CN" altLang="en-US" sz="2400" dirty="0" smtClean="0"/>
              <a:t>数据类型可以存储最大长度为</a:t>
            </a:r>
            <a:r>
              <a:rPr lang="en-US" altLang="zh-CN" sz="2400" dirty="0" smtClean="0"/>
              <a:t>231-1</a:t>
            </a:r>
            <a:r>
              <a:rPr lang="zh-CN" altLang="en-US" sz="2400" dirty="0" smtClean="0"/>
              <a:t>个字节的字符数据。超过</a:t>
            </a:r>
            <a:r>
              <a:rPr lang="en-US" altLang="zh-CN" sz="2400" dirty="0" smtClean="0"/>
              <a:t>8KB</a:t>
            </a:r>
            <a:r>
              <a:rPr lang="zh-CN" altLang="en-US" sz="2400" dirty="0" smtClean="0"/>
              <a:t>的</a:t>
            </a:r>
            <a:r>
              <a:rPr lang="en-US" altLang="zh-CN" sz="2400" dirty="0" smtClean="0"/>
              <a:t>ASCII</a:t>
            </a:r>
            <a:r>
              <a:rPr lang="zh-CN" altLang="en-US" sz="2400" dirty="0" smtClean="0"/>
              <a:t>数据可以使用</a:t>
            </a:r>
            <a:r>
              <a:rPr lang="en-US" altLang="zh-CN" sz="2400" dirty="0" smtClean="0"/>
              <a:t>Text</a:t>
            </a:r>
            <a:r>
              <a:rPr lang="zh-CN" altLang="en-US" sz="2400" dirty="0" smtClean="0"/>
              <a:t>数据类型存储。 </a:t>
            </a:r>
          </a:p>
        </p:txBody>
      </p:sp>
      <p:sp>
        <p:nvSpPr>
          <p:cNvPr id="3" name="日期占位符 3"/>
          <p:cNvSpPr>
            <a:spLocks noGrp="1"/>
          </p:cNvSpPr>
          <p:nvPr>
            <p:ph type="dt" sz="half" idx="2"/>
          </p:nvPr>
        </p:nvSpPr>
        <p:spPr>
          <a:xfrm>
            <a:off x="5148064" y="6434336"/>
            <a:ext cx="3086100" cy="249089"/>
          </a:xfrm>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4144938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971600" y="1155412"/>
            <a:ext cx="5243015" cy="3947502"/>
          </a:xfrm>
          <a:prstGeom prst="rect">
            <a:avLst/>
          </a:prstGeom>
        </p:spPr>
      </p:pic>
      <p:sp>
        <p:nvSpPr>
          <p:cNvPr id="6" name="矩形 5"/>
          <p:cNvSpPr/>
          <p:nvPr/>
        </p:nvSpPr>
        <p:spPr>
          <a:xfrm>
            <a:off x="755576" y="5269850"/>
            <a:ext cx="4403770" cy="369332"/>
          </a:xfrm>
          <a:prstGeom prst="rect">
            <a:avLst/>
          </a:prstGeom>
        </p:spPr>
        <p:txBody>
          <a:bodyPr wrap="none">
            <a:spAutoFit/>
          </a:bodyPr>
          <a:lstStyle/>
          <a:p>
            <a:r>
              <a:rPr lang="zh-CN" altLang="zh-CN" dirty="0"/>
              <a:t>⑤</a:t>
            </a:r>
            <a:r>
              <a:rPr lang="en-US" altLang="zh-CN" dirty="0"/>
              <a:t> </a:t>
            </a:r>
            <a:r>
              <a:rPr lang="zh-CN" altLang="zh-CN" dirty="0"/>
              <a:t>单击【关闭】按钮，完成外键的设置。</a:t>
            </a:r>
          </a:p>
        </p:txBody>
      </p:sp>
    </p:spTree>
    <p:extLst>
      <p:ext uri="{BB962C8B-B14F-4D97-AF65-F5344CB8AC3E}">
        <p14:creationId xmlns:p14="http://schemas.microsoft.com/office/powerpoint/2010/main" val="12745513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29600" cy="4933950"/>
          </a:xfrm>
        </p:spPr>
        <p:txBody>
          <a:bodyPr/>
          <a:lstStyle/>
          <a:p>
            <a:pPr eaLnBrk="0" hangingPunct="0"/>
            <a:r>
              <a:rPr lang="en-US" altLang="zh-CN" sz="2000" dirty="0"/>
              <a:t>2</a:t>
            </a:r>
            <a:r>
              <a:rPr lang="zh-CN" altLang="zh-CN" sz="2000" dirty="0"/>
              <a:t>）使用</a:t>
            </a:r>
            <a:r>
              <a:rPr lang="en-US" altLang="zh-CN" sz="2000" dirty="0"/>
              <a:t>T-SQL</a:t>
            </a:r>
            <a:r>
              <a:rPr lang="zh-CN" altLang="zh-CN" sz="2000" dirty="0"/>
              <a:t>语句创建外键约束</a:t>
            </a:r>
          </a:p>
          <a:p>
            <a:r>
              <a:rPr lang="zh-CN" altLang="zh-CN" sz="2000" dirty="0"/>
              <a:t>创建表的同时可以使用列级约束和表级约束两种形式来创建外键约束，其语法格式如下：</a:t>
            </a:r>
          </a:p>
          <a:p>
            <a:r>
              <a:rPr lang="en-US" altLang="zh-CN" sz="2000" dirty="0"/>
              <a:t>CREATE TABLE  </a:t>
            </a:r>
            <a:r>
              <a:rPr lang="en-US" altLang="zh-CN" sz="2000" dirty="0" err="1"/>
              <a:t>table_name</a:t>
            </a:r>
            <a:endParaRPr lang="zh-CN" altLang="zh-CN" sz="2000" dirty="0"/>
          </a:p>
          <a:p>
            <a:r>
              <a:rPr lang="en-US" altLang="zh-CN" sz="2000" dirty="0"/>
              <a:t>( </a:t>
            </a:r>
            <a:r>
              <a:rPr lang="en-US" altLang="zh-CN" sz="2000" dirty="0" err="1"/>
              <a:t>column_name</a:t>
            </a:r>
            <a:r>
              <a:rPr lang="en-US" altLang="zh-CN" sz="2000" dirty="0"/>
              <a:t>  </a:t>
            </a:r>
            <a:r>
              <a:rPr lang="en-US" altLang="zh-CN" sz="2000" dirty="0" err="1"/>
              <a:t>column_definition</a:t>
            </a:r>
            <a:endParaRPr lang="zh-CN" altLang="zh-CN" sz="2000" dirty="0"/>
          </a:p>
          <a:p>
            <a:r>
              <a:rPr lang="en-US" altLang="zh-CN" sz="2000" dirty="0"/>
              <a:t>CONSTRAINT  </a:t>
            </a:r>
            <a:r>
              <a:rPr lang="en-US" altLang="zh-CN" sz="2000" dirty="0" err="1"/>
              <a:t>constraint_name</a:t>
            </a:r>
            <a:endParaRPr lang="zh-CN" altLang="zh-CN" sz="2000" dirty="0"/>
          </a:p>
          <a:p>
            <a:r>
              <a:rPr lang="en-US" altLang="zh-CN" sz="2000" dirty="0"/>
              <a:t>FOREIGN KEY  REFERENCES  </a:t>
            </a:r>
            <a:r>
              <a:rPr lang="en-US" altLang="zh-CN" sz="2000" dirty="0" err="1"/>
              <a:t>ref_table</a:t>
            </a:r>
            <a:r>
              <a:rPr lang="en-US" altLang="zh-CN" sz="2000" dirty="0"/>
              <a:t>(</a:t>
            </a:r>
            <a:r>
              <a:rPr lang="en-US" altLang="zh-CN" sz="2000" dirty="0" err="1"/>
              <a:t>ref_column</a:t>
            </a:r>
            <a:r>
              <a:rPr lang="en-US" altLang="zh-CN" sz="2000" dirty="0"/>
              <a:t>)</a:t>
            </a:r>
            <a:endParaRPr lang="zh-CN" altLang="zh-CN" sz="2000" dirty="0"/>
          </a:p>
          <a:p>
            <a:r>
              <a:rPr lang="en-US" altLang="zh-CN" sz="2000" dirty="0"/>
              <a:t>ON  DELETE {CASCADE|NO ACTION}</a:t>
            </a:r>
            <a:endParaRPr lang="zh-CN" altLang="zh-CN" sz="2000" dirty="0"/>
          </a:p>
          <a:p>
            <a:r>
              <a:rPr lang="en-US" altLang="zh-CN" sz="2000" dirty="0"/>
              <a:t>ON  UPDATE {CASCADE|NO ACTION}</a:t>
            </a:r>
            <a:endParaRPr lang="zh-CN" altLang="zh-CN" sz="2000" dirty="0"/>
          </a:p>
          <a:p>
            <a:r>
              <a:rPr lang="en-US" altLang="zh-CN" sz="2000" dirty="0"/>
              <a:t>[,…N]</a:t>
            </a:r>
            <a:endParaRPr lang="zh-CN" altLang="zh-CN" sz="2000" dirty="0"/>
          </a:p>
          <a:p>
            <a:r>
              <a:rPr lang="en-US" altLang="zh-CN" sz="2000" dirty="0"/>
              <a:t>--</a:t>
            </a:r>
            <a:r>
              <a:rPr lang="zh-CN" altLang="zh-CN" sz="2000" dirty="0"/>
              <a:t>列级约束</a:t>
            </a:r>
          </a:p>
          <a:p>
            <a:r>
              <a:rPr lang="en-US" altLang="zh-CN" sz="2000" dirty="0"/>
              <a:t>CONSTRAINT  foreign </a:t>
            </a:r>
            <a:r>
              <a:rPr lang="en-US" altLang="zh-CN" sz="2000" dirty="0" err="1"/>
              <a:t>key_name</a:t>
            </a:r>
            <a:endParaRPr lang="zh-CN" altLang="zh-CN" sz="2000" dirty="0"/>
          </a:p>
          <a:p>
            <a:r>
              <a:rPr lang="en-US" altLang="zh-CN" sz="2000" dirty="0"/>
              <a:t>FOREIGN  KEY  (column[,…n])  REFERENCES  </a:t>
            </a:r>
            <a:r>
              <a:rPr lang="en-US" altLang="zh-CN" sz="2000" dirty="0" err="1"/>
              <a:t>ref_table</a:t>
            </a:r>
            <a:r>
              <a:rPr lang="en-US" altLang="zh-CN" sz="2000" dirty="0"/>
              <a:t>(</a:t>
            </a:r>
            <a:r>
              <a:rPr lang="en-US" altLang="zh-CN" sz="2000" dirty="0" err="1"/>
              <a:t>ref_column</a:t>
            </a:r>
            <a:r>
              <a:rPr lang="en-US" altLang="zh-CN" sz="2000" dirty="0"/>
              <a:t>)</a:t>
            </a:r>
            <a:endParaRPr lang="zh-CN" altLang="zh-CN" sz="2000" dirty="0"/>
          </a:p>
          <a:p>
            <a:r>
              <a:rPr lang="en-US" altLang="zh-CN" sz="2000" dirty="0"/>
              <a:t>[,</a:t>
            </a:r>
            <a:r>
              <a:rPr lang="zh-CN" altLang="zh-CN" sz="2000" dirty="0"/>
              <a:t>…</a:t>
            </a:r>
            <a:r>
              <a:rPr lang="en-US" altLang="zh-CN" sz="2000" dirty="0"/>
              <a:t>N] ----</a:t>
            </a:r>
            <a:r>
              <a:rPr lang="zh-CN" altLang="zh-CN" sz="2000" dirty="0"/>
              <a:t>表级约束</a:t>
            </a:r>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5033669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568952" cy="5832648"/>
          </a:xfrm>
        </p:spPr>
        <p:txBody>
          <a:bodyPr/>
          <a:lstStyle/>
          <a:p>
            <a:r>
              <a:rPr lang="zh-CN" altLang="zh-CN" sz="2000" dirty="0"/>
              <a:t>部分参数说明如下：</a:t>
            </a:r>
          </a:p>
          <a:p>
            <a:r>
              <a:rPr lang="en-US" altLang="zh-CN" sz="2000" dirty="0"/>
              <a:t>ON DELETE {CASCADE|NO ACTION}</a:t>
            </a:r>
            <a:r>
              <a:rPr lang="zh-CN" altLang="zh-CN" sz="2000" dirty="0"/>
              <a:t>：表示在删除与外键相对应的主键所在的行时，级联删除</a:t>
            </a:r>
            <a:r>
              <a:rPr lang="en-US" altLang="zh-CN" sz="2000" dirty="0"/>
              <a:t>(CASCADE)</a:t>
            </a:r>
            <a:r>
              <a:rPr lang="zh-CN" altLang="zh-CN" sz="2000" dirty="0"/>
              <a:t>外键所在的行的数据或者不做任何操作。</a:t>
            </a:r>
          </a:p>
          <a:p>
            <a:r>
              <a:rPr lang="en-US" altLang="zh-CN" sz="2000" dirty="0"/>
              <a:t>ON UPDATE {CASCADE|NO ACTION}</a:t>
            </a:r>
            <a:r>
              <a:rPr lang="zh-CN" altLang="zh-CN" sz="2000" dirty="0"/>
              <a:t>：表示在更新与外键相对应的主键所在的行时，级联修改</a:t>
            </a:r>
            <a:r>
              <a:rPr lang="en-US" altLang="zh-CN" sz="2000" dirty="0"/>
              <a:t>(CASCADE)</a:t>
            </a:r>
            <a:r>
              <a:rPr lang="zh-CN" altLang="zh-CN" sz="2000" dirty="0"/>
              <a:t>外键所在的行的数据或者不做任何操作。</a:t>
            </a:r>
          </a:p>
          <a:p>
            <a:r>
              <a:rPr lang="zh-CN" altLang="zh-CN" sz="2000" dirty="0"/>
              <a:t>【例</a:t>
            </a:r>
            <a:r>
              <a:rPr lang="en-US" altLang="zh-CN" sz="2000" dirty="0"/>
              <a:t>5-31</a:t>
            </a:r>
            <a:r>
              <a:rPr lang="zh-CN" altLang="zh-CN" sz="2000" dirty="0"/>
              <a:t>】用</a:t>
            </a:r>
            <a:r>
              <a:rPr lang="en-US" altLang="zh-CN" sz="2000" dirty="0"/>
              <a:t>T-SQL</a:t>
            </a:r>
            <a:r>
              <a:rPr lang="zh-CN" altLang="zh-CN" sz="2000" dirty="0"/>
              <a:t>语句为</a:t>
            </a:r>
            <a:r>
              <a:rPr lang="en-US" altLang="zh-CN" sz="2000" dirty="0"/>
              <a:t>SC</a:t>
            </a:r>
            <a:r>
              <a:rPr lang="zh-CN" altLang="zh-CN" sz="2000" dirty="0"/>
              <a:t>表创建外键约束。</a:t>
            </a:r>
          </a:p>
          <a:p>
            <a:r>
              <a:rPr lang="en-US" altLang="zh-CN" sz="2000" dirty="0"/>
              <a:t>CREATE  TABLE  SC (</a:t>
            </a:r>
            <a:r>
              <a:rPr lang="en-US" altLang="zh-CN" sz="2000" dirty="0" err="1"/>
              <a:t>sno</a:t>
            </a:r>
            <a:r>
              <a:rPr lang="en-US" altLang="zh-CN" sz="2000" dirty="0"/>
              <a:t>   CHAR(10)  NOT NULL,</a:t>
            </a:r>
            <a:endParaRPr lang="zh-CN" altLang="zh-CN" sz="2000" dirty="0"/>
          </a:p>
          <a:p>
            <a:r>
              <a:rPr lang="en-US" altLang="zh-CN" sz="2000" dirty="0"/>
              <a:t>                  </a:t>
            </a:r>
            <a:r>
              <a:rPr lang="en-US" altLang="zh-CN" sz="2000" dirty="0" err="1"/>
              <a:t>cno</a:t>
            </a:r>
            <a:r>
              <a:rPr lang="en-US" altLang="zh-CN" sz="2000" dirty="0"/>
              <a:t>  CHAR</a:t>
            </a:r>
            <a:r>
              <a:rPr lang="zh-CN" altLang="zh-CN" sz="2000" dirty="0"/>
              <a:t>（</a:t>
            </a:r>
            <a:r>
              <a:rPr lang="en-US" altLang="zh-CN" sz="2000" dirty="0"/>
              <a:t>10</a:t>
            </a:r>
            <a:r>
              <a:rPr lang="zh-CN" altLang="zh-CN" sz="2000" dirty="0"/>
              <a:t>）</a:t>
            </a:r>
            <a:r>
              <a:rPr lang="en-US" altLang="zh-CN" sz="2000" dirty="0"/>
              <a:t>NOT NULL,</a:t>
            </a:r>
            <a:endParaRPr lang="zh-CN" altLang="zh-CN" sz="2000" dirty="0"/>
          </a:p>
          <a:p>
            <a:r>
              <a:rPr lang="en-US" altLang="zh-CN" sz="2000" dirty="0"/>
              <a:t>                  score  numeric</a:t>
            </a:r>
            <a:r>
              <a:rPr lang="zh-CN" altLang="zh-CN" sz="2000" dirty="0"/>
              <a:t>（</a:t>
            </a:r>
            <a:r>
              <a:rPr lang="en-US" altLang="zh-CN" sz="2000" dirty="0"/>
              <a:t>3</a:t>
            </a:r>
            <a:r>
              <a:rPr lang="zh-CN" altLang="zh-CN" sz="2000" dirty="0"/>
              <a:t>，</a:t>
            </a:r>
            <a:r>
              <a:rPr lang="en-US" altLang="zh-CN" sz="2000" dirty="0"/>
              <a:t>0</a:t>
            </a:r>
            <a:r>
              <a:rPr lang="zh-CN" altLang="zh-CN" sz="2000" dirty="0"/>
              <a:t>）</a:t>
            </a:r>
            <a:r>
              <a:rPr lang="en-US" altLang="zh-CN" sz="2000" dirty="0"/>
              <a:t>  ,</a:t>
            </a:r>
            <a:endParaRPr lang="zh-CN" altLang="zh-CN" sz="2000" dirty="0"/>
          </a:p>
          <a:p>
            <a:r>
              <a:rPr lang="en-US" altLang="zh-CN" sz="2000" dirty="0"/>
              <a:t>                  CONSTRAINT </a:t>
            </a:r>
            <a:r>
              <a:rPr lang="en-US" altLang="zh-CN" sz="2000" dirty="0" err="1"/>
              <a:t>pk_g</a:t>
            </a:r>
            <a:r>
              <a:rPr lang="en-US" altLang="zh-CN" sz="2000" dirty="0"/>
              <a:t>  PRIMARY KEY  (</a:t>
            </a:r>
            <a:r>
              <a:rPr lang="en-US" altLang="zh-CN" sz="2000" dirty="0" err="1"/>
              <a:t>sno,cno</a:t>
            </a:r>
            <a:r>
              <a:rPr lang="en-US" altLang="zh-CN" sz="2000" dirty="0"/>
              <a:t>),</a:t>
            </a:r>
            <a:endParaRPr lang="zh-CN" altLang="zh-CN" sz="2000" dirty="0"/>
          </a:p>
          <a:p>
            <a:r>
              <a:rPr lang="en-US" altLang="zh-CN" sz="2000" dirty="0"/>
              <a:t>                  CONSTRAINT </a:t>
            </a:r>
            <a:r>
              <a:rPr lang="en-US" altLang="zh-CN" sz="2000" dirty="0" err="1"/>
              <a:t>fk</a:t>
            </a:r>
            <a:r>
              <a:rPr lang="en-US" altLang="zh-CN" sz="2000" dirty="0"/>
              <a:t>_ </a:t>
            </a:r>
            <a:r>
              <a:rPr lang="en-US" altLang="zh-CN" sz="2000" dirty="0" err="1"/>
              <a:t>xh</a:t>
            </a:r>
            <a:r>
              <a:rPr lang="en-US" altLang="zh-CN" sz="2000" dirty="0"/>
              <a:t>   FOREIGN  KEY  S(</a:t>
            </a:r>
            <a:r>
              <a:rPr lang="en-US" altLang="zh-CN" sz="2000" dirty="0" err="1"/>
              <a:t>sno</a:t>
            </a:r>
            <a:r>
              <a:rPr lang="en-US" altLang="zh-CN" sz="2000" dirty="0"/>
              <a:t>),</a:t>
            </a:r>
            <a:endParaRPr lang="zh-CN" altLang="zh-CN" sz="2000" dirty="0"/>
          </a:p>
          <a:p>
            <a:r>
              <a:rPr lang="en-US" altLang="zh-CN" sz="2000" dirty="0"/>
              <a:t>CONSTRAINT </a:t>
            </a:r>
            <a:r>
              <a:rPr lang="en-US" altLang="zh-CN" sz="2000" dirty="0" err="1"/>
              <a:t>fk_kcbh</a:t>
            </a:r>
            <a:r>
              <a:rPr lang="en-US" altLang="zh-CN" sz="2000" dirty="0"/>
              <a:t>   FOREIGN  KEY  C(</a:t>
            </a:r>
            <a:r>
              <a:rPr lang="en-US" altLang="zh-CN" sz="2000" dirty="0" err="1"/>
              <a:t>cno</a:t>
            </a:r>
            <a:r>
              <a:rPr lang="en-US" altLang="zh-CN" sz="2000" dirty="0"/>
              <a:t>)</a:t>
            </a:r>
            <a:endParaRPr lang="zh-CN" altLang="zh-CN" sz="2000" dirty="0"/>
          </a:p>
          <a:p>
            <a:r>
              <a:rPr lang="en-US" altLang="zh-CN" sz="2000" dirty="0"/>
              <a:t>)</a:t>
            </a:r>
            <a:endParaRPr lang="zh-CN" altLang="zh-CN" sz="2000" dirty="0"/>
          </a:p>
          <a:p>
            <a:endParaRPr lang="zh-CN" altLang="en-US"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41705070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836712"/>
            <a:ext cx="8229600" cy="4933950"/>
          </a:xfrm>
        </p:spPr>
        <p:txBody>
          <a:bodyPr/>
          <a:lstStyle/>
          <a:p>
            <a:r>
              <a:rPr lang="zh-CN" altLang="zh-CN" sz="2400" dirty="0"/>
              <a:t>使用</a:t>
            </a:r>
            <a:r>
              <a:rPr lang="en-US" altLang="zh-CN" sz="2400" dirty="0"/>
              <a:t>ALTER TABLE</a:t>
            </a:r>
            <a:r>
              <a:rPr lang="zh-CN" altLang="zh-CN" sz="2400" dirty="0"/>
              <a:t>的</a:t>
            </a:r>
            <a:r>
              <a:rPr lang="en-US" altLang="zh-CN" sz="2400" dirty="0"/>
              <a:t>ADD CONSTRAINT</a:t>
            </a:r>
            <a:r>
              <a:rPr lang="zh-CN" altLang="zh-CN" sz="2400" dirty="0"/>
              <a:t>子句为已存在的表创建外键约束，其语法格式如下：</a:t>
            </a:r>
          </a:p>
          <a:p>
            <a:r>
              <a:rPr lang="en-US" altLang="zh-CN" sz="2400" dirty="0"/>
              <a:t>ALTER  TABLE  </a:t>
            </a:r>
            <a:r>
              <a:rPr lang="en-US" altLang="zh-CN" sz="2400" dirty="0" err="1"/>
              <a:t>table_name</a:t>
            </a:r>
            <a:endParaRPr lang="zh-CN" altLang="zh-CN" sz="2400" dirty="0"/>
          </a:p>
          <a:p>
            <a:r>
              <a:rPr lang="en-US" altLang="zh-CN" sz="2400" dirty="0"/>
              <a:t>ADD  </a:t>
            </a:r>
            <a:endParaRPr lang="zh-CN" altLang="zh-CN" sz="2400" dirty="0"/>
          </a:p>
          <a:p>
            <a:r>
              <a:rPr lang="en-US" altLang="zh-CN" sz="2400" dirty="0"/>
              <a:t>CONSTRAINT </a:t>
            </a:r>
            <a:r>
              <a:rPr lang="en-US" altLang="zh-CN" sz="2400" dirty="0" err="1"/>
              <a:t>constraint_name</a:t>
            </a:r>
            <a:r>
              <a:rPr lang="zh-CN" altLang="zh-CN" sz="2400" dirty="0"/>
              <a:t>　</a:t>
            </a:r>
            <a:r>
              <a:rPr lang="en-US" altLang="zh-CN" sz="2400" dirty="0"/>
              <a:t>[ FOREIGN KEY]  {( </a:t>
            </a:r>
            <a:r>
              <a:rPr lang="en-US" altLang="zh-CN" sz="2400" dirty="0" err="1"/>
              <a:t>column_name</a:t>
            </a:r>
            <a:r>
              <a:rPr lang="en-US" altLang="zh-CN" sz="2400" dirty="0"/>
              <a:t>[,…])}</a:t>
            </a:r>
            <a:endParaRPr lang="zh-CN" altLang="zh-CN" sz="2400" dirty="0"/>
          </a:p>
          <a:p>
            <a:r>
              <a:rPr lang="en-US" altLang="zh-CN" sz="2400" dirty="0"/>
              <a:t>REFERENCES  </a:t>
            </a:r>
            <a:r>
              <a:rPr lang="en-US" altLang="zh-CN" sz="2400" dirty="0" err="1"/>
              <a:t>ref_table</a:t>
            </a:r>
            <a:r>
              <a:rPr lang="en-US" altLang="zh-CN" sz="2400" dirty="0"/>
              <a:t>  [( </a:t>
            </a:r>
            <a:r>
              <a:rPr lang="en-US" altLang="zh-CN" sz="2400" dirty="0" err="1"/>
              <a:t>ref_column_name</a:t>
            </a:r>
            <a:r>
              <a:rPr lang="en-US" altLang="zh-CN" sz="2400" dirty="0"/>
              <a:t>[,…]) }</a:t>
            </a:r>
            <a:endParaRPr lang="zh-CN" altLang="zh-CN" sz="2400" dirty="0"/>
          </a:p>
          <a:p>
            <a:r>
              <a:rPr lang="zh-CN" altLang="zh-CN" sz="2400" dirty="0"/>
              <a:t>【例</a:t>
            </a:r>
            <a:r>
              <a:rPr lang="en-US" altLang="zh-CN" sz="2400" dirty="0"/>
              <a:t>5-32</a:t>
            </a:r>
            <a:r>
              <a:rPr lang="zh-CN" altLang="zh-CN" sz="2400" dirty="0"/>
              <a:t>】在选课表上，为学号字段创建一个外键约束，从而保证输入有效的学号。</a:t>
            </a:r>
          </a:p>
          <a:p>
            <a:r>
              <a:rPr lang="en-US" altLang="zh-CN" sz="2400" dirty="0"/>
              <a:t>ALTER TABLE  </a:t>
            </a:r>
            <a:r>
              <a:rPr lang="zh-CN" altLang="zh-CN" sz="2400" dirty="0"/>
              <a:t>选课</a:t>
            </a:r>
          </a:p>
          <a:p>
            <a:r>
              <a:rPr lang="en-US" altLang="zh-CN" sz="2400" dirty="0"/>
              <a:t>ADD</a:t>
            </a:r>
            <a:endParaRPr lang="zh-CN" altLang="zh-CN" sz="2400" dirty="0"/>
          </a:p>
          <a:p>
            <a:r>
              <a:rPr lang="en-US" altLang="zh-CN" sz="2400" dirty="0"/>
              <a:t>CONSTRAINT  </a:t>
            </a:r>
            <a:r>
              <a:rPr lang="en-US" altLang="zh-CN" sz="2400" dirty="0" err="1"/>
              <a:t>fk_xh</a:t>
            </a:r>
            <a:r>
              <a:rPr lang="en-US" altLang="zh-CN" sz="2400" dirty="0"/>
              <a:t>  FOREIGN KEY (</a:t>
            </a:r>
            <a:r>
              <a:rPr lang="en-US" altLang="zh-CN" sz="2400" dirty="0" err="1"/>
              <a:t>sno</a:t>
            </a:r>
            <a:r>
              <a:rPr lang="en-US" altLang="zh-CN" sz="2400" dirty="0"/>
              <a:t>)  REFERENCES  </a:t>
            </a:r>
            <a:r>
              <a:rPr lang="zh-CN" altLang="zh-CN" sz="2400" dirty="0"/>
              <a:t>学生</a:t>
            </a:r>
            <a:r>
              <a:rPr lang="en-US" altLang="zh-CN" sz="2400" dirty="0"/>
              <a:t>(</a:t>
            </a:r>
            <a:r>
              <a:rPr lang="en-US" altLang="zh-CN" sz="2400" dirty="0" err="1"/>
              <a:t>sno</a:t>
            </a:r>
            <a:r>
              <a:rPr lang="en-US" altLang="zh-CN" sz="2400" dirty="0"/>
              <a:t>)</a:t>
            </a:r>
            <a:endParaRPr lang="zh-CN" altLang="zh-CN" sz="2400" dirty="0"/>
          </a:p>
          <a:p>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094021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0" hangingPunct="0"/>
            <a:r>
              <a:rPr lang="zh-CN" altLang="zh-CN" dirty="0"/>
              <a:t>（</a:t>
            </a:r>
            <a:r>
              <a:rPr lang="en-US" altLang="zh-CN" dirty="0"/>
              <a:t>2</a:t>
            </a:r>
            <a:r>
              <a:rPr lang="zh-CN" altLang="zh-CN" dirty="0"/>
              <a:t>）删除外键约束</a:t>
            </a:r>
          </a:p>
          <a:p>
            <a:r>
              <a:rPr lang="zh-CN" altLang="zh-CN" dirty="0"/>
              <a:t>【例</a:t>
            </a:r>
            <a:r>
              <a:rPr lang="en-US" altLang="zh-CN" dirty="0"/>
              <a:t>5-33</a:t>
            </a:r>
            <a:r>
              <a:rPr lang="zh-CN" altLang="zh-CN" dirty="0"/>
              <a:t>】 删除“</a:t>
            </a:r>
            <a:r>
              <a:rPr lang="en-US" altLang="zh-CN" dirty="0"/>
              <a:t>STUDENT</a:t>
            </a:r>
            <a:r>
              <a:rPr lang="zh-CN" altLang="zh-CN" dirty="0"/>
              <a:t>”数据库中 “</a:t>
            </a:r>
            <a:r>
              <a:rPr lang="en-US" altLang="zh-CN" dirty="0"/>
              <a:t>SC</a:t>
            </a:r>
            <a:r>
              <a:rPr lang="zh-CN" altLang="zh-CN" dirty="0"/>
              <a:t>”表的</a:t>
            </a:r>
            <a:r>
              <a:rPr lang="en-US" altLang="zh-CN" dirty="0"/>
              <a:t>FOREIGN KEY</a:t>
            </a:r>
            <a:r>
              <a:rPr lang="zh-CN" altLang="zh-CN" dirty="0"/>
              <a:t>约束</a:t>
            </a:r>
            <a:r>
              <a:rPr lang="en-US" altLang="zh-CN" dirty="0" err="1"/>
              <a:t>fk_xh</a:t>
            </a:r>
            <a:r>
              <a:rPr lang="zh-CN" altLang="zh-CN" dirty="0"/>
              <a:t>。</a:t>
            </a:r>
          </a:p>
          <a:p>
            <a:r>
              <a:rPr lang="en-US" altLang="zh-CN" dirty="0"/>
              <a:t>ALTER TABLE SC</a:t>
            </a:r>
            <a:endParaRPr lang="zh-CN" altLang="zh-CN" dirty="0"/>
          </a:p>
          <a:p>
            <a:r>
              <a:rPr lang="en-US" altLang="zh-CN" dirty="0"/>
              <a:t>DROP CONSTRAINT </a:t>
            </a:r>
            <a:r>
              <a:rPr lang="en-US" altLang="zh-CN" dirty="0" err="1"/>
              <a:t>fk_xh</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23372928"/>
      </p:ext>
    </p:extLst>
  </p:cSld>
  <p:clrMapOvr>
    <a:masterClrMapping/>
  </p:clrMapOvr>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5097</TotalTime>
  <Words>8086</Words>
  <Application>Microsoft Office PowerPoint</Application>
  <PresentationFormat>全屏显示(4:3)</PresentationFormat>
  <Paragraphs>753</Paragraphs>
  <Slides>94</Slides>
  <Notes>0</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230TGp_report_light</vt:lpstr>
      <vt:lpstr> 第5章创建与管理学生选课数据库表</vt:lpstr>
      <vt:lpstr>目  录</vt:lpstr>
      <vt:lpstr>5.1  SQL Server表概述</vt:lpstr>
      <vt:lpstr>5.1  SQL Server表概述</vt:lpstr>
      <vt:lpstr>PowerPoint 演示文稿</vt:lpstr>
      <vt:lpstr>PowerPoint 演示文稿</vt:lpstr>
      <vt:lpstr>PowerPoint 演示文稿</vt:lpstr>
      <vt:lpstr> 5.2数据类型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5.3表的创建与维护</vt:lpstr>
      <vt:lpstr>PowerPoint 演示文稿</vt:lpstr>
      <vt:lpstr>PowerPoint 演示文稿</vt:lpstr>
      <vt:lpstr>PowerPoint 演示文稿</vt:lpstr>
      <vt:lpstr>5.3表的创建与维护</vt:lpstr>
      <vt:lpstr>5.3表的创建与维护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5.4表中数据的维护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5.5 数据完整性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www.jujumao.org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tys</cp:lastModifiedBy>
  <cp:revision>202</cp:revision>
  <dcterms:created xsi:type="dcterms:W3CDTF">2014-07-28T08:32:25Z</dcterms:created>
  <dcterms:modified xsi:type="dcterms:W3CDTF">2018-03-01T02:59:57Z</dcterms:modified>
</cp:coreProperties>
</file>