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85" r:id="rId2"/>
    <p:sldId id="290" r:id="rId3"/>
    <p:sldId id="289" r:id="rId4"/>
    <p:sldId id="291" r:id="rId5"/>
    <p:sldId id="292" r:id="rId6"/>
    <p:sldId id="293" r:id="rId7"/>
    <p:sldId id="294" r:id="rId8"/>
    <p:sldId id="295" r:id="rId9"/>
    <p:sldId id="296" r:id="rId10"/>
    <p:sldId id="297" r:id="rId11"/>
    <p:sldId id="298" r:id="rId12"/>
    <p:sldId id="299" r:id="rId13"/>
    <p:sldId id="300" r:id="rId14"/>
    <p:sldId id="301" r:id="rId15"/>
    <p:sldId id="302" r:id="rId16"/>
    <p:sldId id="303" r:id="rId17"/>
    <p:sldId id="304" r:id="rId18"/>
    <p:sldId id="305" r:id="rId19"/>
    <p:sldId id="306" r:id="rId20"/>
    <p:sldId id="307" r:id="rId21"/>
    <p:sldId id="308" r:id="rId22"/>
    <p:sldId id="309" r:id="rId23"/>
    <p:sldId id="310" r:id="rId24"/>
    <p:sldId id="311" r:id="rId25"/>
    <p:sldId id="312" r:id="rId26"/>
    <p:sldId id="313" r:id="rId27"/>
    <p:sldId id="314" r:id="rId28"/>
  </p:sldIdLst>
  <p:sldSz cx="9144000" cy="6858000" type="screen4x3"/>
  <p:notesSz cx="6858000" cy="9144000"/>
  <p:defaultTextStyle>
    <a:defPPr>
      <a:defRPr lang="en-US"/>
    </a:defPPr>
    <a:lvl1pPr algn="r" rtl="0" fontAlgn="base">
      <a:spcBef>
        <a:spcPct val="0"/>
      </a:spcBef>
      <a:spcAft>
        <a:spcPct val="0"/>
      </a:spcAft>
      <a:defRPr kern="1200">
        <a:solidFill>
          <a:schemeClr val="tx1"/>
        </a:solidFill>
        <a:latin typeface="Arial" charset="0"/>
        <a:ea typeface="+mn-ea"/>
        <a:cs typeface="+mn-cs"/>
      </a:defRPr>
    </a:lvl1pPr>
    <a:lvl2pPr marL="457200" algn="r" rtl="0" fontAlgn="base">
      <a:spcBef>
        <a:spcPct val="0"/>
      </a:spcBef>
      <a:spcAft>
        <a:spcPct val="0"/>
      </a:spcAft>
      <a:defRPr kern="1200">
        <a:solidFill>
          <a:schemeClr val="tx1"/>
        </a:solidFill>
        <a:latin typeface="Arial" charset="0"/>
        <a:ea typeface="+mn-ea"/>
        <a:cs typeface="+mn-cs"/>
      </a:defRPr>
    </a:lvl2pPr>
    <a:lvl3pPr marL="914400" algn="r" rtl="0" fontAlgn="base">
      <a:spcBef>
        <a:spcPct val="0"/>
      </a:spcBef>
      <a:spcAft>
        <a:spcPct val="0"/>
      </a:spcAft>
      <a:defRPr kern="1200">
        <a:solidFill>
          <a:schemeClr val="tx1"/>
        </a:solidFill>
        <a:latin typeface="Arial" charset="0"/>
        <a:ea typeface="+mn-ea"/>
        <a:cs typeface="+mn-cs"/>
      </a:defRPr>
    </a:lvl3pPr>
    <a:lvl4pPr marL="1371600" algn="r" rtl="0" fontAlgn="base">
      <a:spcBef>
        <a:spcPct val="0"/>
      </a:spcBef>
      <a:spcAft>
        <a:spcPct val="0"/>
      </a:spcAft>
      <a:defRPr kern="1200">
        <a:solidFill>
          <a:schemeClr val="tx1"/>
        </a:solidFill>
        <a:latin typeface="Arial" charset="0"/>
        <a:ea typeface="+mn-ea"/>
        <a:cs typeface="+mn-cs"/>
      </a:defRPr>
    </a:lvl4pPr>
    <a:lvl5pPr marL="1828800" algn="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3399"/>
    <a:srgbClr val="000000"/>
    <a:srgbClr val="5F5F5F"/>
    <a:srgbClr val="808080"/>
    <a:srgbClr val="CC3300"/>
    <a:srgbClr val="6D7BA5"/>
    <a:srgbClr val="50B848"/>
    <a:srgbClr val="676767"/>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7" autoAdjust="0"/>
    <p:restoredTop sz="94598" autoAdjust="0"/>
  </p:normalViewPr>
  <p:slideViewPr>
    <p:cSldViewPr>
      <p:cViewPr varScale="1">
        <p:scale>
          <a:sx n="68" d="100"/>
          <a:sy n="68" d="100"/>
        </p:scale>
        <p:origin x="-582" y="-102"/>
      </p:cViewPr>
      <p:guideLst>
        <p:guide orient="horz" pos="2160"/>
        <p:guide pos="2880"/>
      </p:guideLst>
    </p:cSldViewPr>
  </p:slideViewPr>
  <p:notesTextViewPr>
    <p:cViewPr>
      <p:scale>
        <a:sx n="1" d="1"/>
        <a:sy n="1" d="1"/>
      </p:scale>
      <p:origin x="0" y="0"/>
    </p:cViewPr>
  </p:notesText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85EBAA-087E-4F01-A652-6615E807161A}" type="datetimeFigureOut">
              <a:rPr lang="zh-CN" altLang="en-US" smtClean="0"/>
              <a:pPr/>
              <a:t>2018-3-15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8796D5-7C95-43FD-85B7-D674726A1657}" type="slidenum">
              <a:rPr lang="zh-CN" altLang="en-US" smtClean="0"/>
              <a:pPr/>
              <a:t>‹#›</a:t>
            </a:fld>
            <a:endParaRPr lang="zh-CN" altLang="en-US"/>
          </a:p>
        </p:txBody>
      </p:sp>
    </p:spTree>
    <p:extLst>
      <p:ext uri="{BB962C8B-B14F-4D97-AF65-F5344CB8AC3E}">
        <p14:creationId xmlns:p14="http://schemas.microsoft.com/office/powerpoint/2010/main" val="912895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8796D5-7C95-43FD-85B7-D674726A1657}" type="slidenum">
              <a:rPr lang="zh-CN" altLang="en-US" smtClean="0"/>
              <a:pPr/>
              <a:t>7</a:t>
            </a:fld>
            <a:endParaRPr lang="zh-CN" altLang="en-US"/>
          </a:p>
        </p:txBody>
      </p:sp>
    </p:spTree>
    <p:extLst>
      <p:ext uri="{BB962C8B-B14F-4D97-AF65-F5344CB8AC3E}">
        <p14:creationId xmlns:p14="http://schemas.microsoft.com/office/powerpoint/2010/main" val="41457027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3104" name="Picture 32" descr="04_ba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938" y="942975"/>
            <a:ext cx="8367712"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75" name="Rectangle 3"/>
          <p:cNvSpPr>
            <a:spLocks noGrp="1" noChangeArrowheads="1"/>
          </p:cNvSpPr>
          <p:nvPr>
            <p:ph type="subTitle" idx="1"/>
          </p:nvPr>
        </p:nvSpPr>
        <p:spPr>
          <a:xfrm>
            <a:off x="537369" y="4293096"/>
            <a:ext cx="4038600" cy="457200"/>
          </a:xfrm>
        </p:spPr>
        <p:txBody>
          <a:bodyPr/>
          <a:lstStyle>
            <a:lvl1pPr marL="0" indent="0">
              <a:buFont typeface="Wingdings" pitchFamily="2" charset="2"/>
              <a:buNone/>
              <a:defRPr sz="1600">
                <a:solidFill>
                  <a:srgbClr val="000000"/>
                </a:solidFill>
              </a:defRPr>
            </a:lvl1pPr>
          </a:lstStyle>
          <a:p>
            <a:pPr lvl="0"/>
            <a:r>
              <a:rPr lang="zh-CN" altLang="en-US" noProof="0" smtClean="0"/>
              <a:t>单击此处编辑母版副标题样式</a:t>
            </a:r>
            <a:endParaRPr lang="en-US" altLang="zh-CN" noProof="0" smtClean="0"/>
          </a:p>
        </p:txBody>
      </p:sp>
      <p:sp>
        <p:nvSpPr>
          <p:cNvPr id="3076" name="Rectangle 4"/>
          <p:cNvSpPr>
            <a:spLocks noGrp="1" noChangeArrowheads="1"/>
          </p:cNvSpPr>
          <p:nvPr>
            <p:ph type="dt" sz="half" idx="2"/>
          </p:nvPr>
        </p:nvSpPr>
        <p:spPr>
          <a:xfrm>
            <a:off x="381000" y="6537325"/>
            <a:ext cx="2133600" cy="244475"/>
          </a:xfrm>
        </p:spPr>
        <p:txBody>
          <a:bodyPr/>
          <a:lstStyle>
            <a:lvl1pPr algn="l">
              <a:defRPr b="0">
                <a:solidFill>
                  <a:srgbClr val="000000"/>
                </a:solidFill>
                <a:latin typeface="Arial" charset="0"/>
              </a:defRPr>
            </a:lvl1pPr>
          </a:lstStyle>
          <a:p>
            <a:endParaRPr lang="en-US" altLang="zh-CN"/>
          </a:p>
        </p:txBody>
      </p:sp>
      <p:sp>
        <p:nvSpPr>
          <p:cNvPr id="3077" name="Rectangle 5"/>
          <p:cNvSpPr>
            <a:spLocks noGrp="1" noChangeArrowheads="1"/>
          </p:cNvSpPr>
          <p:nvPr>
            <p:ph type="ftr" sz="quarter" idx="3"/>
          </p:nvPr>
        </p:nvSpPr>
        <p:spPr>
          <a:xfrm>
            <a:off x="3124200" y="6537325"/>
            <a:ext cx="2895600" cy="244475"/>
          </a:xfrm>
          <a:prstGeom prst="rect">
            <a:avLst/>
          </a:prstGeom>
        </p:spPr>
        <p:txBody>
          <a:bodyPr/>
          <a:lstStyle>
            <a:lvl1pPr algn="ctr">
              <a:defRPr sz="1000" b="0" i="0">
                <a:solidFill>
                  <a:srgbClr val="000000"/>
                </a:solidFill>
              </a:defRPr>
            </a:lvl1pPr>
          </a:lstStyle>
          <a:p>
            <a:endParaRPr lang="en-US" altLang="zh-CN"/>
          </a:p>
        </p:txBody>
      </p:sp>
      <p:sp>
        <p:nvSpPr>
          <p:cNvPr id="3078" name="Rectangle 6"/>
          <p:cNvSpPr>
            <a:spLocks noGrp="1" noChangeArrowheads="1"/>
          </p:cNvSpPr>
          <p:nvPr>
            <p:ph type="sldNum" sz="quarter" idx="4"/>
          </p:nvPr>
        </p:nvSpPr>
        <p:spPr>
          <a:xfrm>
            <a:off x="6629400" y="6553200"/>
            <a:ext cx="2133600" cy="244475"/>
          </a:xfrm>
        </p:spPr>
        <p:txBody>
          <a:bodyPr/>
          <a:lstStyle>
            <a:lvl1pPr algn="r">
              <a:defRPr>
                <a:latin typeface="Arial" charset="0"/>
              </a:defRPr>
            </a:lvl1pPr>
          </a:lstStyle>
          <a:p>
            <a:fld id="{B3CE555E-B87D-4004-8AF0-8813A8D703B9}" type="slidenum">
              <a:rPr lang="en-US" altLang="zh-CN"/>
              <a:pPr/>
              <a:t>‹#›</a:t>
            </a:fld>
            <a:endParaRPr lang="en-US" altLang="zh-CN"/>
          </a:p>
        </p:txBody>
      </p:sp>
      <p:sp>
        <p:nvSpPr>
          <p:cNvPr id="3096" name="Rectangle 24"/>
          <p:cNvSpPr>
            <a:spLocks noChangeArrowheads="1"/>
          </p:cNvSpPr>
          <p:nvPr/>
        </p:nvSpPr>
        <p:spPr bwMode="auto">
          <a:xfrm>
            <a:off x="373063" y="942975"/>
            <a:ext cx="8405812" cy="513397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01" name="Line 29"/>
          <p:cNvSpPr>
            <a:spLocks noChangeShapeType="1"/>
          </p:cNvSpPr>
          <p:nvPr/>
        </p:nvSpPr>
        <p:spPr bwMode="auto">
          <a:xfrm>
            <a:off x="381000" y="3068960"/>
            <a:ext cx="4876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3106" name="Picture 34" descr="04_icon_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0388" y="2238375"/>
            <a:ext cx="1420812" cy="1420813"/>
          </a:xfrm>
          <a:prstGeom prst="rect">
            <a:avLst/>
          </a:prstGeom>
          <a:noFill/>
          <a:extLst>
            <a:ext uri="{909E8E84-426E-40DD-AFC4-6F175D3DCCD1}">
              <a14:hiddenFill xmlns:a14="http://schemas.microsoft.com/office/drawing/2010/main">
                <a:solidFill>
                  <a:srgbClr val="FFFFFF"/>
                </a:solidFill>
              </a14:hiddenFill>
            </a:ext>
          </a:extLst>
        </p:spPr>
      </p:pic>
      <p:sp>
        <p:nvSpPr>
          <p:cNvPr id="3074" name="Rectangle 2"/>
          <p:cNvSpPr>
            <a:spLocks noGrp="1" noChangeArrowheads="1"/>
          </p:cNvSpPr>
          <p:nvPr>
            <p:ph type="ctrTitle"/>
          </p:nvPr>
        </p:nvSpPr>
        <p:spPr bwMode="gray">
          <a:xfrm>
            <a:off x="251520" y="2636912"/>
            <a:ext cx="4648200" cy="863327"/>
          </a:xfrm>
        </p:spPr>
        <p:txBody>
          <a:bodyPr/>
          <a:lstStyle>
            <a:lvl1pPr algn="l">
              <a:defRPr sz="4000">
                <a:solidFill>
                  <a:schemeClr val="tx1"/>
                </a:solidFill>
              </a:defRPr>
            </a:lvl1pPr>
          </a:lstStyle>
          <a:p>
            <a:pPr lvl="0"/>
            <a:r>
              <a:rPr lang="zh-CN" altLang="en-US" noProof="0" dirty="0" smtClean="0"/>
              <a:t>单击此处编辑母版标题样式</a:t>
            </a:r>
            <a:endParaRPr lang="en-US" altLang="zh-CN" noProof="0" dirty="0" smtClean="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r>
              <a:rPr lang="en-US" altLang="zh-CN"/>
              <a:t>www.themegallery.com</a:t>
            </a:r>
          </a:p>
        </p:txBody>
      </p:sp>
      <p:sp>
        <p:nvSpPr>
          <p:cNvPr id="5" name="页脚占位符 4"/>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6" name="灯片编号占位符 5"/>
          <p:cNvSpPr>
            <a:spLocks noGrp="1"/>
          </p:cNvSpPr>
          <p:nvPr>
            <p:ph type="sldNum" sz="quarter" idx="12"/>
          </p:nvPr>
        </p:nvSpPr>
        <p:spPr/>
        <p:txBody>
          <a:bodyPr/>
          <a:lstStyle>
            <a:lvl1pPr>
              <a:defRPr/>
            </a:lvl1pPr>
          </a:lstStyle>
          <a:p>
            <a:fld id="{2D8089EC-7040-48CF-B490-2E4AD3B38AFE}" type="slidenum">
              <a:rPr lang="en-US" altLang="zh-CN"/>
              <a:pPr/>
              <a:t>‹#›</a:t>
            </a:fld>
            <a:endParaRPr lang="en-US" altLang="zh-CN"/>
          </a:p>
        </p:txBody>
      </p:sp>
    </p:spTree>
    <p:extLst>
      <p:ext uri="{BB962C8B-B14F-4D97-AF65-F5344CB8AC3E}">
        <p14:creationId xmlns:p14="http://schemas.microsoft.com/office/powerpoint/2010/main" val="3774585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43700" y="206375"/>
            <a:ext cx="2171700" cy="60229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28600" y="206375"/>
            <a:ext cx="6362700" cy="60229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r>
              <a:rPr lang="en-US" altLang="zh-CN"/>
              <a:t>www.themegallery.com</a:t>
            </a:r>
          </a:p>
        </p:txBody>
      </p:sp>
      <p:sp>
        <p:nvSpPr>
          <p:cNvPr id="5" name="页脚占位符 4"/>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6" name="灯片编号占位符 5"/>
          <p:cNvSpPr>
            <a:spLocks noGrp="1"/>
          </p:cNvSpPr>
          <p:nvPr>
            <p:ph type="sldNum" sz="quarter" idx="12"/>
          </p:nvPr>
        </p:nvSpPr>
        <p:spPr/>
        <p:txBody>
          <a:bodyPr/>
          <a:lstStyle>
            <a:lvl1pPr>
              <a:defRPr/>
            </a:lvl1pPr>
          </a:lstStyle>
          <a:p>
            <a:fld id="{52C6C1B9-E7F8-431C-AA28-CB0C5E866F0A}" type="slidenum">
              <a:rPr lang="en-US" altLang="zh-CN"/>
              <a:pPr/>
              <a:t>‹#›</a:t>
            </a:fld>
            <a:endParaRPr lang="en-US" altLang="zh-CN"/>
          </a:p>
        </p:txBody>
      </p:sp>
    </p:spTree>
    <p:extLst>
      <p:ext uri="{BB962C8B-B14F-4D97-AF65-F5344CB8AC3E}">
        <p14:creationId xmlns:p14="http://schemas.microsoft.com/office/powerpoint/2010/main" val="22618961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28600" y="206375"/>
            <a:ext cx="86868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295400"/>
            <a:ext cx="8229600" cy="4933950"/>
          </a:xfrm>
        </p:spPr>
        <p:txBody>
          <a:bodyPr/>
          <a:lstStyle/>
          <a:p>
            <a:r>
              <a:rPr lang="zh-CN" altLang="en-US" smtClean="0"/>
              <a:t>单击图标添加表格</a:t>
            </a:r>
            <a:endParaRPr lang="zh-CN" altLang="en-US"/>
          </a:p>
        </p:txBody>
      </p:sp>
      <p:sp>
        <p:nvSpPr>
          <p:cNvPr id="6" name="灯片编号占位符 5"/>
          <p:cNvSpPr>
            <a:spLocks noGrp="1"/>
          </p:cNvSpPr>
          <p:nvPr>
            <p:ph type="sldNum" sz="quarter" idx="12"/>
          </p:nvPr>
        </p:nvSpPr>
        <p:spPr>
          <a:xfrm>
            <a:off x="381000" y="6305550"/>
            <a:ext cx="2133600" cy="244475"/>
          </a:xfrm>
        </p:spPr>
        <p:txBody>
          <a:bodyPr/>
          <a:lstStyle>
            <a:lvl1pPr>
              <a:defRPr/>
            </a:lvl1pPr>
          </a:lstStyle>
          <a:p>
            <a:fld id="{9D9585DA-EC6C-4632-898F-3DEE13E11B52}" type="slidenum">
              <a:rPr lang="en-US" altLang="zh-CN"/>
              <a:pPr/>
              <a:t>‹#›</a:t>
            </a:fld>
            <a:endParaRPr lang="en-US" altLang="zh-CN"/>
          </a:p>
        </p:txBody>
      </p:sp>
      <p:sp>
        <p:nvSpPr>
          <p:cNvPr id="7" name="Rectangle 4"/>
          <p:cNvSpPr>
            <a:spLocks noGrp="1" noChangeArrowheads="1"/>
          </p:cNvSpPr>
          <p:nvPr>
            <p:ph type="dt" sz="half" idx="2"/>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smtClean="0"/>
              <a:t>武汉工程科技学院</a:t>
            </a:r>
            <a:endParaRPr lang="en-US" altLang="zh-CN" dirty="0"/>
          </a:p>
        </p:txBody>
      </p:sp>
    </p:spTree>
    <p:extLst>
      <p:ext uri="{BB962C8B-B14F-4D97-AF65-F5344CB8AC3E}">
        <p14:creationId xmlns:p14="http://schemas.microsoft.com/office/powerpoint/2010/main" val="83033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a:lvl1pPr>
          </a:lstStyle>
          <a:p>
            <a:fld id="{78C39E83-5578-4184-9B89-54CC366603C8}" type="slidenum">
              <a:rPr lang="en-US" altLang="zh-CN"/>
              <a:pPr/>
              <a:t>‹#›</a:t>
            </a:fld>
            <a:endParaRPr lang="en-US" altLang="zh-CN"/>
          </a:p>
        </p:txBody>
      </p:sp>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40152" y="6326944"/>
            <a:ext cx="2664296" cy="509826"/>
          </a:xfrm>
          <a:prstGeom prst="rect">
            <a:avLst/>
          </a:prstGeom>
        </p:spPr>
      </p:pic>
    </p:spTree>
    <p:extLst>
      <p:ext uri="{BB962C8B-B14F-4D97-AF65-F5344CB8AC3E}">
        <p14:creationId xmlns:p14="http://schemas.microsoft.com/office/powerpoint/2010/main" val="24424654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lvl1pPr>
              <a:defRPr/>
            </a:lvl1pPr>
          </a:lstStyle>
          <a:p>
            <a:fld id="{461598F3-72A1-4434-BF19-E562B27F6B8C}" type="slidenum">
              <a:rPr lang="en-US" altLang="zh-CN"/>
              <a:pPr/>
              <a:t>‹#›</a:t>
            </a:fld>
            <a:endParaRPr lang="en-US" altLang="zh-CN"/>
          </a:p>
        </p:txBody>
      </p:sp>
    </p:spTree>
    <p:extLst>
      <p:ext uri="{BB962C8B-B14F-4D97-AF65-F5344CB8AC3E}">
        <p14:creationId xmlns:p14="http://schemas.microsoft.com/office/powerpoint/2010/main" val="3627286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38600" cy="4933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95400"/>
            <a:ext cx="4038600" cy="4933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2"/>
          </p:nvPr>
        </p:nvSpPr>
        <p:spPr/>
        <p:txBody>
          <a:bodyPr/>
          <a:lstStyle>
            <a:lvl1pPr>
              <a:defRPr/>
            </a:lvl1pPr>
          </a:lstStyle>
          <a:p>
            <a:fld id="{8D9B4BA6-0946-4212-96F1-398A76B3EB7F}" type="slidenum">
              <a:rPr lang="en-US" altLang="zh-CN"/>
              <a:pPr/>
              <a:t>‹#›</a:t>
            </a:fld>
            <a:endParaRPr lang="en-US" altLang="zh-CN"/>
          </a:p>
        </p:txBody>
      </p:sp>
    </p:spTree>
    <p:extLst>
      <p:ext uri="{BB962C8B-B14F-4D97-AF65-F5344CB8AC3E}">
        <p14:creationId xmlns:p14="http://schemas.microsoft.com/office/powerpoint/2010/main" val="2476886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r>
              <a:rPr lang="en-US" altLang="zh-CN"/>
              <a:t>www.themegallery.com</a:t>
            </a:r>
          </a:p>
        </p:txBody>
      </p:sp>
      <p:sp>
        <p:nvSpPr>
          <p:cNvPr id="8" name="页脚占位符 7"/>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9" name="灯片编号占位符 8"/>
          <p:cNvSpPr>
            <a:spLocks noGrp="1"/>
          </p:cNvSpPr>
          <p:nvPr>
            <p:ph type="sldNum" sz="quarter" idx="12"/>
          </p:nvPr>
        </p:nvSpPr>
        <p:spPr/>
        <p:txBody>
          <a:bodyPr/>
          <a:lstStyle>
            <a:lvl1pPr>
              <a:defRPr/>
            </a:lvl1pPr>
          </a:lstStyle>
          <a:p>
            <a:fld id="{67EDEDC0-8DD5-44F3-91B6-937BEACAB5DB}" type="slidenum">
              <a:rPr lang="en-US" altLang="zh-CN"/>
              <a:pPr/>
              <a:t>‹#›</a:t>
            </a:fld>
            <a:endParaRPr lang="en-US" altLang="zh-CN"/>
          </a:p>
        </p:txBody>
      </p:sp>
    </p:spTree>
    <p:extLst>
      <p:ext uri="{BB962C8B-B14F-4D97-AF65-F5344CB8AC3E}">
        <p14:creationId xmlns:p14="http://schemas.microsoft.com/office/powerpoint/2010/main" val="2977167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r>
              <a:rPr lang="en-US" altLang="zh-CN"/>
              <a:t>www.themegallery.com</a:t>
            </a:r>
          </a:p>
        </p:txBody>
      </p:sp>
      <p:sp>
        <p:nvSpPr>
          <p:cNvPr id="4" name="页脚占位符 3"/>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5" name="灯片编号占位符 4"/>
          <p:cNvSpPr>
            <a:spLocks noGrp="1"/>
          </p:cNvSpPr>
          <p:nvPr>
            <p:ph type="sldNum" sz="quarter" idx="12"/>
          </p:nvPr>
        </p:nvSpPr>
        <p:spPr/>
        <p:txBody>
          <a:bodyPr/>
          <a:lstStyle>
            <a:lvl1pPr>
              <a:defRPr/>
            </a:lvl1pPr>
          </a:lstStyle>
          <a:p>
            <a:fld id="{BFAD10EB-374C-499E-B2BD-26889DB56BCD}" type="slidenum">
              <a:rPr lang="en-US" altLang="zh-CN"/>
              <a:pPr/>
              <a:t>‹#›</a:t>
            </a:fld>
            <a:endParaRPr lang="en-US" altLang="zh-CN"/>
          </a:p>
        </p:txBody>
      </p:sp>
    </p:spTree>
    <p:extLst>
      <p:ext uri="{BB962C8B-B14F-4D97-AF65-F5344CB8AC3E}">
        <p14:creationId xmlns:p14="http://schemas.microsoft.com/office/powerpoint/2010/main" val="3471858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r>
              <a:rPr lang="en-US" altLang="zh-CN"/>
              <a:t>www.themegallery.com</a:t>
            </a:r>
          </a:p>
        </p:txBody>
      </p:sp>
      <p:sp>
        <p:nvSpPr>
          <p:cNvPr id="3" name="页脚占位符 2"/>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4" name="灯片编号占位符 3"/>
          <p:cNvSpPr>
            <a:spLocks noGrp="1"/>
          </p:cNvSpPr>
          <p:nvPr>
            <p:ph type="sldNum" sz="quarter" idx="12"/>
          </p:nvPr>
        </p:nvSpPr>
        <p:spPr/>
        <p:txBody>
          <a:bodyPr/>
          <a:lstStyle>
            <a:lvl1pPr>
              <a:defRPr/>
            </a:lvl1pPr>
          </a:lstStyle>
          <a:p>
            <a:fld id="{0C5D6E3C-114E-4165-8A4C-A5C18FB23B14}" type="slidenum">
              <a:rPr lang="en-US" altLang="zh-CN"/>
              <a:pPr/>
              <a:t>‹#›</a:t>
            </a:fld>
            <a:endParaRPr lang="en-US" altLang="zh-CN"/>
          </a:p>
        </p:txBody>
      </p:sp>
    </p:spTree>
    <p:extLst>
      <p:ext uri="{BB962C8B-B14F-4D97-AF65-F5344CB8AC3E}">
        <p14:creationId xmlns:p14="http://schemas.microsoft.com/office/powerpoint/2010/main" val="468642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r>
              <a:rPr lang="en-US" altLang="zh-CN"/>
              <a:t>www.themegallery.com</a:t>
            </a:r>
          </a:p>
        </p:txBody>
      </p:sp>
      <p:sp>
        <p:nvSpPr>
          <p:cNvPr id="6" name="页脚占位符 5"/>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7" name="灯片编号占位符 6"/>
          <p:cNvSpPr>
            <a:spLocks noGrp="1"/>
          </p:cNvSpPr>
          <p:nvPr>
            <p:ph type="sldNum" sz="quarter" idx="12"/>
          </p:nvPr>
        </p:nvSpPr>
        <p:spPr/>
        <p:txBody>
          <a:bodyPr/>
          <a:lstStyle>
            <a:lvl1pPr>
              <a:defRPr/>
            </a:lvl1pPr>
          </a:lstStyle>
          <a:p>
            <a:fld id="{17C3E1D9-AEEC-477B-B730-A547F9AB12CE}" type="slidenum">
              <a:rPr lang="en-US" altLang="zh-CN"/>
              <a:pPr/>
              <a:t>‹#›</a:t>
            </a:fld>
            <a:endParaRPr lang="en-US" altLang="zh-CN"/>
          </a:p>
        </p:txBody>
      </p:sp>
    </p:spTree>
    <p:extLst>
      <p:ext uri="{BB962C8B-B14F-4D97-AF65-F5344CB8AC3E}">
        <p14:creationId xmlns:p14="http://schemas.microsoft.com/office/powerpoint/2010/main" val="1210192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r>
              <a:rPr lang="en-US" altLang="zh-CN"/>
              <a:t>www.themegallery.com</a:t>
            </a:r>
          </a:p>
        </p:txBody>
      </p:sp>
      <p:sp>
        <p:nvSpPr>
          <p:cNvPr id="6" name="页脚占位符 5"/>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7" name="灯片编号占位符 6"/>
          <p:cNvSpPr>
            <a:spLocks noGrp="1"/>
          </p:cNvSpPr>
          <p:nvPr>
            <p:ph type="sldNum" sz="quarter" idx="12"/>
          </p:nvPr>
        </p:nvSpPr>
        <p:spPr/>
        <p:txBody>
          <a:bodyPr/>
          <a:lstStyle>
            <a:lvl1pPr>
              <a:defRPr/>
            </a:lvl1pPr>
          </a:lstStyle>
          <a:p>
            <a:fld id="{349DAF77-CFB0-4422-9334-57D135D2C729}" type="slidenum">
              <a:rPr lang="en-US" altLang="zh-CN"/>
              <a:pPr/>
              <a:t>‹#›</a:t>
            </a:fld>
            <a:endParaRPr lang="en-US" altLang="zh-CN"/>
          </a:p>
        </p:txBody>
      </p:sp>
    </p:spTree>
    <p:extLst>
      <p:ext uri="{BB962C8B-B14F-4D97-AF65-F5344CB8AC3E}">
        <p14:creationId xmlns:p14="http://schemas.microsoft.com/office/powerpoint/2010/main" val="1276374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gradFill rotWithShape="0">
          <a:gsLst>
            <a:gs pos="0">
              <a:schemeClr val="folHlink"/>
            </a:gs>
            <a:gs pos="100000">
              <a:schemeClr val="folHlink">
                <a:gamma/>
                <a:tint val="0"/>
                <a:invGamma/>
              </a:schemeClr>
            </a:gs>
          </a:gsLst>
          <a:lin ang="5400000" scaled="1"/>
        </a:gradFill>
        <a:effectLst/>
      </p:bgPr>
    </p:bg>
    <p:spTree>
      <p:nvGrpSpPr>
        <p:cNvPr id="1" name=""/>
        <p:cNvGrpSpPr/>
        <p:nvPr/>
      </p:nvGrpSpPr>
      <p:grpSpPr>
        <a:xfrm>
          <a:off x="0" y="0"/>
          <a:ext cx="0" cy="0"/>
          <a:chOff x="0" y="0"/>
          <a:chExt cx="0" cy="0"/>
        </a:xfrm>
      </p:grpSpPr>
      <p:sp>
        <p:nvSpPr>
          <p:cNvPr id="1077" name="Rectangle 53"/>
          <p:cNvSpPr>
            <a:spLocks noChangeArrowheads="1"/>
          </p:cNvSpPr>
          <p:nvPr/>
        </p:nvSpPr>
        <p:spPr bwMode="auto">
          <a:xfrm>
            <a:off x="228600" y="762000"/>
            <a:ext cx="8686800" cy="584835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1084" name="Picture 60" descr="04_back_b"/>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57750" y="762000"/>
            <a:ext cx="4057650" cy="5834063"/>
          </a:xfrm>
          <a:prstGeom prst="rect">
            <a:avLst/>
          </a:prstGeom>
          <a:noFill/>
          <a:extLst>
            <a:ext uri="{909E8E84-426E-40DD-AFC4-6F175D3DCCD1}">
              <a14:hiddenFill xmlns:a14="http://schemas.microsoft.com/office/drawing/2010/main">
                <a:solidFill>
                  <a:srgbClr val="FFFFFF"/>
                </a:solidFill>
              </a14:hiddenFill>
            </a:ext>
          </a:extLst>
        </p:spPr>
      </p:pic>
      <p:sp>
        <p:nvSpPr>
          <p:cNvPr id="1079" name="Rectangle 55"/>
          <p:cNvSpPr>
            <a:spLocks noChangeArrowheads="1"/>
          </p:cNvSpPr>
          <p:nvPr/>
        </p:nvSpPr>
        <p:spPr bwMode="white">
          <a:xfrm>
            <a:off x="5715000" y="6591300"/>
            <a:ext cx="3009900" cy="1143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295400"/>
            <a:ext cx="8229600" cy="493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28" name="Rectangle 4"/>
          <p:cNvSpPr>
            <a:spLocks noGrp="1" noChangeArrowheads="1"/>
          </p:cNvSpPr>
          <p:nvPr>
            <p:ph type="dt" sz="half" idx="2"/>
          </p:nvPr>
        </p:nvSpPr>
        <p:spPr bwMode="gray">
          <a:xfrm>
            <a:off x="5638800" y="6453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b="1">
                <a:solidFill>
                  <a:srgbClr val="5F5F5F"/>
                </a:solidFill>
                <a:latin typeface="+mn-lt"/>
                <a:ea typeface="宋体" charset="-122"/>
              </a:defRPr>
            </a:lvl1pPr>
          </a:lstStyle>
          <a:p>
            <a:r>
              <a:rPr lang="zh-CN" altLang="en-US" dirty="0" smtClean="0"/>
              <a:t>武汉工程科技学院</a:t>
            </a:r>
            <a:endParaRPr lang="en-US" altLang="zh-CN" dirty="0"/>
          </a:p>
        </p:txBody>
      </p:sp>
      <p:sp>
        <p:nvSpPr>
          <p:cNvPr id="1030" name="Rectangle 6"/>
          <p:cNvSpPr>
            <a:spLocks noGrp="1" noChangeArrowheads="1"/>
          </p:cNvSpPr>
          <p:nvPr>
            <p:ph type="sldNum" sz="quarter" idx="4"/>
          </p:nvPr>
        </p:nvSpPr>
        <p:spPr bwMode="gray">
          <a:xfrm>
            <a:off x="381000" y="630555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00">
                <a:solidFill>
                  <a:srgbClr val="000000"/>
                </a:solidFill>
                <a:latin typeface="+mn-lt"/>
                <a:ea typeface="宋体" charset="-122"/>
              </a:defRPr>
            </a:lvl1pPr>
          </a:lstStyle>
          <a:p>
            <a:fld id="{2238B497-F231-4F3A-B3A6-E52D28EE6B47}" type="slidenum">
              <a:rPr lang="en-US" altLang="zh-CN"/>
              <a:pPr/>
              <a:t>‹#›</a:t>
            </a:fld>
            <a:endParaRPr lang="en-US" altLang="zh-CN"/>
          </a:p>
        </p:txBody>
      </p:sp>
      <p:sp>
        <p:nvSpPr>
          <p:cNvPr id="1026" name="Rectangle 2"/>
          <p:cNvSpPr>
            <a:spLocks noGrp="1" noChangeArrowheads="1"/>
          </p:cNvSpPr>
          <p:nvPr>
            <p:ph type="title"/>
          </p:nvPr>
        </p:nvSpPr>
        <p:spPr bwMode="black">
          <a:xfrm>
            <a:off x="228600" y="206375"/>
            <a:ext cx="86868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pic>
        <p:nvPicPr>
          <p:cNvPr id="1087" name="Picture 63" descr="04_icon_f"/>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1000" y="152400"/>
            <a:ext cx="1066800" cy="10668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ctr" rtl="0" eaLnBrk="1" fontAlgn="base" hangingPunct="1">
        <a:spcBef>
          <a:spcPct val="0"/>
        </a:spcBef>
        <a:spcAft>
          <a:spcPct val="0"/>
        </a:spcAft>
        <a:defRPr sz="2800" b="1">
          <a:solidFill>
            <a:schemeClr val="bg1"/>
          </a:solidFill>
          <a:latin typeface="Verdana" pitchFamily="34" charset="0"/>
        </a:defRPr>
      </a:lvl2pPr>
      <a:lvl3pPr algn="ctr" rtl="0" eaLnBrk="1" fontAlgn="base" hangingPunct="1">
        <a:spcBef>
          <a:spcPct val="0"/>
        </a:spcBef>
        <a:spcAft>
          <a:spcPct val="0"/>
        </a:spcAft>
        <a:defRPr sz="2800" b="1">
          <a:solidFill>
            <a:schemeClr val="bg1"/>
          </a:solidFill>
          <a:latin typeface="Verdana" pitchFamily="34" charset="0"/>
        </a:defRPr>
      </a:lvl3pPr>
      <a:lvl4pPr algn="ctr" rtl="0" eaLnBrk="1" fontAlgn="base" hangingPunct="1">
        <a:spcBef>
          <a:spcPct val="0"/>
        </a:spcBef>
        <a:spcAft>
          <a:spcPct val="0"/>
        </a:spcAft>
        <a:defRPr sz="2800" b="1">
          <a:solidFill>
            <a:schemeClr val="bg1"/>
          </a:solidFill>
          <a:latin typeface="Verdana" pitchFamily="34" charset="0"/>
        </a:defRPr>
      </a:lvl4pPr>
      <a:lvl5pPr algn="ctr" rtl="0" eaLnBrk="1" fontAlgn="base" hangingPunct="1">
        <a:spcBef>
          <a:spcPct val="0"/>
        </a:spcBef>
        <a:spcAft>
          <a:spcPct val="0"/>
        </a:spcAft>
        <a:defRPr sz="2800" b="1">
          <a:solidFill>
            <a:schemeClr val="bg1"/>
          </a:solidFill>
          <a:latin typeface="Verdana" pitchFamily="34" charset="0"/>
        </a:defRPr>
      </a:lvl5pPr>
      <a:lvl6pPr marL="457200" algn="ctr" rtl="0" eaLnBrk="1" fontAlgn="base" hangingPunct="1">
        <a:spcBef>
          <a:spcPct val="0"/>
        </a:spcBef>
        <a:spcAft>
          <a:spcPct val="0"/>
        </a:spcAft>
        <a:defRPr sz="2800" b="1">
          <a:solidFill>
            <a:schemeClr val="bg1"/>
          </a:solidFill>
          <a:latin typeface="Verdana" pitchFamily="34" charset="0"/>
        </a:defRPr>
      </a:lvl6pPr>
      <a:lvl7pPr marL="914400" algn="ctr" rtl="0" eaLnBrk="1" fontAlgn="base" hangingPunct="1">
        <a:spcBef>
          <a:spcPct val="0"/>
        </a:spcBef>
        <a:spcAft>
          <a:spcPct val="0"/>
        </a:spcAft>
        <a:defRPr sz="2800" b="1">
          <a:solidFill>
            <a:schemeClr val="bg1"/>
          </a:solidFill>
          <a:latin typeface="Verdana" pitchFamily="34" charset="0"/>
        </a:defRPr>
      </a:lvl7pPr>
      <a:lvl8pPr marL="1371600" algn="ctr" rtl="0" eaLnBrk="1" fontAlgn="base" hangingPunct="1">
        <a:spcBef>
          <a:spcPct val="0"/>
        </a:spcBef>
        <a:spcAft>
          <a:spcPct val="0"/>
        </a:spcAft>
        <a:defRPr sz="2800" b="1">
          <a:solidFill>
            <a:schemeClr val="bg1"/>
          </a:solidFill>
          <a:latin typeface="Verdana" pitchFamily="34" charset="0"/>
        </a:defRPr>
      </a:lvl8pPr>
      <a:lvl9pPr marL="1828800" algn="ctr" rtl="0" eaLnBrk="1" fontAlgn="base" hangingPunct="1">
        <a:spcBef>
          <a:spcPct val="0"/>
        </a:spcBef>
        <a:spcAft>
          <a:spcPct val="0"/>
        </a:spcAft>
        <a:defRPr sz="2800" b="1">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accent1"/>
        </a:buClr>
        <a:buFont typeface="Wingdings"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baike.baidu.com/view/1088.htm" TargetMode="External"/><Relationship Id="rId2" Type="http://schemas.openxmlformats.org/officeDocument/2006/relationships/hyperlink" Target="http://baike.baidu.com/view/37.htm" TargetMode="Externa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hyperlink" Target="http://baike.baidu.com/view/14717.htm"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baike.baidu.com/view/68450.htm" TargetMode="External"/><Relationship Id="rId2" Type="http://schemas.openxmlformats.org/officeDocument/2006/relationships/hyperlink" Target="http://baike.baidu.com/view/838986.ht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4"/>
          <p:cNvSpPr>
            <a:spLocks noGrp="1" noChangeArrowheads="1"/>
          </p:cNvSpPr>
          <p:nvPr>
            <p:ph type="ctrTitle"/>
          </p:nvPr>
        </p:nvSpPr>
        <p:spPr>
          <a:xfrm>
            <a:off x="295548" y="2147144"/>
            <a:ext cx="4648200" cy="993824"/>
          </a:xfrm>
        </p:spPr>
        <p:txBody>
          <a:bodyPr/>
          <a:lstStyle/>
          <a:p>
            <a:pPr algn="ctr"/>
            <a:r>
              <a:rPr lang="en-US" altLang="zh-CN" sz="3600" dirty="0"/>
              <a:t/>
            </a:r>
            <a:br>
              <a:rPr lang="en-US" altLang="zh-CN" sz="3600" dirty="0"/>
            </a:br>
            <a:r>
              <a:rPr lang="zh-CN" altLang="zh-CN" sz="3600" dirty="0"/>
              <a:t>第</a:t>
            </a:r>
            <a:r>
              <a:rPr lang="en-US" altLang="zh-CN" sz="3600" dirty="0"/>
              <a:t>1</a:t>
            </a:r>
            <a:r>
              <a:rPr lang="zh-CN" altLang="zh-CN" sz="3600" dirty="0"/>
              <a:t>章</a:t>
            </a:r>
            <a:r>
              <a:rPr lang="en-US" altLang="zh-CN" sz="3600" dirty="0"/>
              <a:t>  </a:t>
            </a:r>
            <a:r>
              <a:rPr lang="zh-CN" altLang="zh-CN" sz="3600" dirty="0"/>
              <a:t>初识数据库</a:t>
            </a:r>
            <a:br>
              <a:rPr lang="zh-CN" altLang="zh-CN" sz="3600" dirty="0"/>
            </a:br>
            <a:endParaRPr lang="en-US" altLang="zh-CN" sz="3600" dirty="0">
              <a:ea typeface="宋体" charset="-122"/>
            </a:endParaRPr>
          </a:p>
        </p:txBody>
      </p:sp>
      <p:sp>
        <p:nvSpPr>
          <p:cNvPr id="100358" name="Text Box 6"/>
          <p:cNvSpPr txBox="1">
            <a:spLocks noChangeArrowheads="1"/>
          </p:cNvSpPr>
          <p:nvPr/>
        </p:nvSpPr>
        <p:spPr bwMode="gray">
          <a:xfrm>
            <a:off x="292100" y="375047"/>
            <a:ext cx="329207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800" b="1" dirty="0" smtClean="0">
                <a:solidFill>
                  <a:schemeClr val="bg1"/>
                </a:solidFill>
                <a:ea typeface="宋体" charset="-122"/>
              </a:rPr>
              <a:t>数据库原理及应用</a:t>
            </a:r>
            <a:endParaRPr lang="en-US" altLang="zh-CN" sz="2800" b="1" dirty="0">
              <a:solidFill>
                <a:schemeClr val="bg1"/>
              </a:solidFill>
              <a:ea typeface="宋体" charset="-122"/>
            </a:endParaRPr>
          </a:p>
        </p:txBody>
      </p:sp>
      <p:sp>
        <p:nvSpPr>
          <p:cNvPr id="2" name="副标题 1"/>
          <p:cNvSpPr>
            <a:spLocks noGrp="1"/>
          </p:cNvSpPr>
          <p:nvPr>
            <p:ph type="subTitle" idx="1"/>
          </p:nvPr>
        </p:nvSpPr>
        <p:spPr>
          <a:xfrm>
            <a:off x="327570" y="5589240"/>
            <a:ext cx="4460453" cy="457200"/>
          </a:xfrm>
        </p:spPr>
        <p:txBody>
          <a:bodyPr/>
          <a:lstStyle/>
          <a:p>
            <a:r>
              <a:rPr lang="zh-CN" altLang="en-US" sz="1800" dirty="0" smtClean="0"/>
              <a:t>任课教师：宋亚岚</a:t>
            </a:r>
            <a:endParaRPr lang="en-US" altLang="zh-CN" sz="1800" dirty="0" smtClean="0"/>
          </a:p>
        </p:txBody>
      </p:sp>
    </p:spTree>
  </p:cSld>
  <p:clrMapOvr>
    <a:masterClrMapping/>
  </p:clrMapOvr>
  <p:transition spd="slow">
    <p:push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1.3</a:t>
            </a:r>
            <a:r>
              <a:rPr lang="zh-CN" altLang="zh-CN" dirty="0"/>
              <a:t>数据库系统</a:t>
            </a:r>
            <a:br>
              <a:rPr lang="zh-CN" altLang="zh-CN" dirty="0"/>
            </a:br>
            <a:endParaRPr lang="zh-CN" altLang="en-US" dirty="0"/>
          </a:p>
        </p:txBody>
      </p:sp>
      <p:sp>
        <p:nvSpPr>
          <p:cNvPr id="3" name="内容占位符 2"/>
          <p:cNvSpPr>
            <a:spLocks noGrp="1"/>
          </p:cNvSpPr>
          <p:nvPr>
            <p:ph idx="1"/>
          </p:nvPr>
        </p:nvSpPr>
        <p:spPr>
          <a:xfrm>
            <a:off x="467544" y="980728"/>
            <a:ext cx="8229600" cy="5104212"/>
          </a:xfrm>
        </p:spPr>
        <p:txBody>
          <a:bodyPr/>
          <a:lstStyle/>
          <a:p>
            <a:r>
              <a:rPr lang="en-US" altLang="zh-CN" dirty="0"/>
              <a:t>1.3.1</a:t>
            </a:r>
            <a:r>
              <a:rPr lang="zh-CN" altLang="zh-CN" dirty="0"/>
              <a:t>数据库系统的组成</a:t>
            </a:r>
          </a:p>
          <a:p>
            <a:pPr marL="0" indent="0">
              <a:buNone/>
            </a:pPr>
            <a:r>
              <a:rPr lang="en-US" altLang="zh-CN" sz="2400" b="0" dirty="0" smtClean="0"/>
              <a:t>      </a:t>
            </a:r>
            <a:r>
              <a:rPr lang="zh-CN" altLang="zh-CN" sz="2400" b="0" dirty="0" smtClean="0"/>
              <a:t>数据库系统</a:t>
            </a:r>
            <a:r>
              <a:rPr lang="zh-CN" altLang="zh-CN" sz="2400" b="0" dirty="0"/>
              <a:t>（</a:t>
            </a:r>
            <a:r>
              <a:rPr lang="en-US" altLang="zh-CN" sz="2400" b="0" dirty="0"/>
              <a:t>Database System</a:t>
            </a:r>
            <a:r>
              <a:rPr lang="zh-CN" altLang="zh-CN" sz="2400" b="0" dirty="0"/>
              <a:t>，简称</a:t>
            </a:r>
            <a:r>
              <a:rPr lang="en-US" altLang="zh-CN" sz="2400" b="0" dirty="0"/>
              <a:t>DBS</a:t>
            </a:r>
            <a:r>
              <a:rPr lang="zh-CN" altLang="zh-CN" sz="2400" b="0" dirty="0"/>
              <a:t>）泛指引入数据库后的系统。通常由</a:t>
            </a:r>
            <a:r>
              <a:rPr lang="en-US" altLang="zh-CN" sz="2400" b="0" dirty="0" err="1">
                <a:hlinkClick r:id="rId2"/>
              </a:rPr>
              <a:t>软件</a:t>
            </a:r>
            <a:r>
              <a:rPr lang="zh-CN" altLang="zh-CN" sz="2400" b="0" dirty="0"/>
              <a:t>、</a:t>
            </a:r>
            <a:r>
              <a:rPr lang="en-US" altLang="zh-CN" sz="2400" b="0" dirty="0" err="1">
                <a:hlinkClick r:id="rId3"/>
              </a:rPr>
              <a:t>数据库</a:t>
            </a:r>
            <a:r>
              <a:rPr lang="zh-CN" altLang="zh-CN" sz="2400" b="0" dirty="0"/>
              <a:t>和</a:t>
            </a:r>
            <a:r>
              <a:rPr lang="en-US" altLang="zh-CN" sz="2400" b="0" dirty="0" err="1">
                <a:hlinkClick r:id="rId4"/>
              </a:rPr>
              <a:t>数据管理</a:t>
            </a:r>
            <a:r>
              <a:rPr lang="zh-CN" altLang="zh-CN" sz="2400" b="0" dirty="0"/>
              <a:t>员（</a:t>
            </a:r>
            <a:r>
              <a:rPr lang="en-US" altLang="zh-CN" sz="2400" b="0" dirty="0"/>
              <a:t>Database Administrator</a:t>
            </a:r>
            <a:r>
              <a:rPr lang="zh-CN" altLang="zh-CN" sz="2400" b="0" dirty="0"/>
              <a:t>，简称</a:t>
            </a:r>
            <a:r>
              <a:rPr lang="en-US" altLang="zh-CN" sz="2400" b="0" dirty="0"/>
              <a:t>DBA</a:t>
            </a:r>
            <a:r>
              <a:rPr lang="zh-CN" altLang="zh-CN" sz="2400" b="0" dirty="0"/>
              <a:t>）组成</a:t>
            </a:r>
            <a:r>
              <a:rPr lang="zh-CN" altLang="zh-CN" sz="2400" b="0" dirty="0" smtClean="0"/>
              <a:t>。</a:t>
            </a:r>
            <a:endParaRPr lang="en-US" altLang="zh-CN" sz="2400" b="0" dirty="0" smtClean="0"/>
          </a:p>
          <a:p>
            <a:endParaRPr lang="zh-CN" altLang="en-US" dirty="0"/>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9751" y="2852936"/>
            <a:ext cx="4512363"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2339751" y="5795515"/>
            <a:ext cx="4512363" cy="369332"/>
          </a:xfrm>
          <a:prstGeom prst="rect">
            <a:avLst/>
          </a:prstGeom>
        </p:spPr>
        <p:txBody>
          <a:bodyPr wrap="square">
            <a:spAutoFit/>
          </a:bodyPr>
          <a:lstStyle/>
          <a:p>
            <a:r>
              <a:rPr lang="zh-CN" altLang="en-US" b="1" dirty="0"/>
              <a:t>图</a:t>
            </a:r>
            <a:r>
              <a:rPr lang="en-US" altLang="zh-CN" b="1" dirty="0"/>
              <a:t>1.5 </a:t>
            </a:r>
            <a:r>
              <a:rPr lang="zh-CN" altLang="en-US" b="1" dirty="0"/>
              <a:t>数据库在计算机系统中的地位</a:t>
            </a:r>
          </a:p>
        </p:txBody>
      </p:sp>
    </p:spTree>
    <p:extLst>
      <p:ext uri="{BB962C8B-B14F-4D97-AF65-F5344CB8AC3E}">
        <p14:creationId xmlns:p14="http://schemas.microsoft.com/office/powerpoint/2010/main" val="29752067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198" y="968722"/>
            <a:ext cx="8229600" cy="5176614"/>
          </a:xfrm>
        </p:spPr>
        <p:txBody>
          <a:bodyPr/>
          <a:lstStyle/>
          <a:p>
            <a:r>
              <a:rPr lang="en-US" altLang="zh-CN" dirty="0"/>
              <a:t>1.3.2</a:t>
            </a:r>
            <a:r>
              <a:rPr lang="zh-CN" altLang="zh-CN" dirty="0"/>
              <a:t>数据库的三级模式结构</a:t>
            </a:r>
          </a:p>
          <a:p>
            <a:r>
              <a:rPr lang="en-US" altLang="zh-CN" sz="2400" b="0" dirty="0" smtClean="0"/>
              <a:t>1</a:t>
            </a:r>
            <a:r>
              <a:rPr lang="en-US" altLang="zh-CN" sz="2400" b="0" dirty="0"/>
              <a:t>.</a:t>
            </a:r>
            <a:r>
              <a:rPr lang="zh-CN" altLang="zh-CN" sz="2400" b="0" dirty="0" smtClean="0"/>
              <a:t>模式</a:t>
            </a:r>
            <a:r>
              <a:rPr lang="en-US" altLang="zh-CN" sz="2400" b="0" dirty="0" smtClean="0"/>
              <a:t>--</a:t>
            </a:r>
            <a:r>
              <a:rPr lang="zh-CN" altLang="zh-CN" sz="2400" b="0" dirty="0" smtClean="0"/>
              <a:t>也</a:t>
            </a:r>
            <a:r>
              <a:rPr lang="zh-CN" altLang="zh-CN" sz="2400" b="0" dirty="0"/>
              <a:t>称逻辑模式，对应于概念级</a:t>
            </a:r>
            <a:r>
              <a:rPr lang="zh-CN" altLang="zh-CN" sz="2400" b="0" dirty="0" smtClean="0"/>
              <a:t>。</a:t>
            </a:r>
            <a:endParaRPr lang="en-US" altLang="zh-CN" sz="2400" b="0" dirty="0" smtClean="0"/>
          </a:p>
          <a:p>
            <a:pPr lvl="0"/>
            <a:r>
              <a:rPr lang="en-US" altLang="zh-CN" sz="2400" b="0" dirty="0" smtClean="0"/>
              <a:t>2.</a:t>
            </a:r>
            <a:r>
              <a:rPr lang="zh-CN" altLang="zh-CN" sz="2400" b="0" dirty="0" smtClean="0"/>
              <a:t>外模式</a:t>
            </a:r>
            <a:r>
              <a:rPr lang="en-US" altLang="zh-CN" sz="2400" b="0" dirty="0" smtClean="0"/>
              <a:t>--</a:t>
            </a:r>
            <a:r>
              <a:rPr lang="zh-CN" altLang="zh-CN" sz="2400" b="0" dirty="0"/>
              <a:t>也</a:t>
            </a:r>
            <a:r>
              <a:rPr lang="zh-CN" altLang="zh-CN" sz="2400" b="0" dirty="0" smtClean="0"/>
              <a:t>称</a:t>
            </a:r>
            <a:r>
              <a:rPr lang="zh-CN" altLang="zh-CN" sz="2400" b="0" dirty="0"/>
              <a:t>子模式或用户模式，对应于用户级</a:t>
            </a:r>
            <a:r>
              <a:rPr lang="zh-CN" altLang="zh-CN" sz="2400" b="0" dirty="0" smtClean="0"/>
              <a:t>。</a:t>
            </a:r>
            <a:endParaRPr lang="en-US" altLang="zh-CN" sz="2400" b="0" dirty="0" smtClean="0"/>
          </a:p>
          <a:p>
            <a:pPr lvl="0"/>
            <a:r>
              <a:rPr lang="en-US" altLang="zh-CN" sz="2400" b="0" dirty="0" smtClean="0"/>
              <a:t>3.</a:t>
            </a:r>
            <a:r>
              <a:rPr lang="zh-CN" altLang="zh-CN" sz="2400" b="0" dirty="0" smtClean="0"/>
              <a:t>内模式</a:t>
            </a:r>
            <a:r>
              <a:rPr lang="en-US" altLang="zh-CN" sz="2400" b="0" dirty="0" smtClean="0"/>
              <a:t>--</a:t>
            </a:r>
            <a:r>
              <a:rPr lang="zh-CN" altLang="zh-CN" sz="2400" b="0" dirty="0"/>
              <a:t>也</a:t>
            </a:r>
            <a:r>
              <a:rPr lang="zh-CN" altLang="zh-CN" sz="2400" b="0" dirty="0" smtClean="0"/>
              <a:t>内模式又称存储模式，对应于物理级</a:t>
            </a:r>
            <a:r>
              <a:rPr lang="zh-CN" altLang="en-US" sz="2400" b="0" dirty="0" smtClean="0"/>
              <a:t>。</a:t>
            </a:r>
            <a:r>
              <a:rPr lang="en-US" altLang="zh-CN" dirty="0" smtClean="0"/>
              <a:t/>
            </a:r>
            <a:br>
              <a:rPr lang="en-US" altLang="zh-CN" dirty="0" smtClean="0"/>
            </a:br>
            <a:endParaRPr lang="en-US" altLang="zh-CN" dirty="0" smtClean="0"/>
          </a:p>
          <a:p>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4095" y="2852936"/>
            <a:ext cx="6195806" cy="3163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3017727" y="6165304"/>
            <a:ext cx="3108543" cy="369332"/>
          </a:xfrm>
          <a:prstGeom prst="rect">
            <a:avLst/>
          </a:prstGeom>
        </p:spPr>
        <p:txBody>
          <a:bodyPr wrap="none">
            <a:spAutoFit/>
          </a:bodyPr>
          <a:lstStyle/>
          <a:p>
            <a:r>
              <a:rPr lang="zh-CN" altLang="en-US" b="1" dirty="0"/>
              <a:t>图</a:t>
            </a:r>
            <a:r>
              <a:rPr lang="en-US" altLang="zh-CN" b="1" dirty="0"/>
              <a:t>1.6 </a:t>
            </a:r>
            <a:r>
              <a:rPr lang="zh-CN" altLang="en-US" b="1" dirty="0"/>
              <a:t>数据库的三级模式结构</a:t>
            </a:r>
          </a:p>
        </p:txBody>
      </p:sp>
    </p:spTree>
    <p:extLst>
      <p:ext uri="{BB962C8B-B14F-4D97-AF65-F5344CB8AC3E}">
        <p14:creationId xmlns:p14="http://schemas.microsoft.com/office/powerpoint/2010/main" val="39515465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39552" y="980728"/>
            <a:ext cx="8229600" cy="4933950"/>
          </a:xfrm>
        </p:spPr>
        <p:txBody>
          <a:bodyPr/>
          <a:lstStyle/>
          <a:p>
            <a:pPr marL="0" indent="0">
              <a:buNone/>
            </a:pPr>
            <a:r>
              <a:rPr lang="en-US" altLang="zh-CN" dirty="0"/>
              <a:t>1.3.3</a:t>
            </a:r>
            <a:r>
              <a:rPr lang="zh-CN" altLang="zh-CN" dirty="0"/>
              <a:t>数据库系统的</a:t>
            </a:r>
            <a:r>
              <a:rPr lang="zh-CN" altLang="zh-CN" dirty="0" smtClean="0"/>
              <a:t>特点</a:t>
            </a:r>
            <a:endParaRPr lang="en-US" altLang="zh-CN" dirty="0" smtClean="0"/>
          </a:p>
          <a:p>
            <a:pPr marL="0" indent="0">
              <a:buNone/>
            </a:pPr>
            <a:endParaRPr lang="zh-CN" altLang="zh-CN" dirty="0"/>
          </a:p>
          <a:p>
            <a:pPr marL="0" indent="0">
              <a:buNone/>
            </a:pPr>
            <a:r>
              <a:rPr lang="en-US" altLang="zh-CN" sz="2400" b="0" dirty="0"/>
              <a:t>1.</a:t>
            </a:r>
            <a:r>
              <a:rPr lang="zh-CN" altLang="zh-CN" sz="2400" b="0" dirty="0"/>
              <a:t>数据结构化</a:t>
            </a:r>
          </a:p>
          <a:p>
            <a:pPr marL="0" indent="0">
              <a:buNone/>
            </a:pPr>
            <a:r>
              <a:rPr lang="en-US" altLang="zh-CN" sz="2400" b="0" dirty="0"/>
              <a:t>2.</a:t>
            </a:r>
            <a:r>
              <a:rPr lang="zh-CN" altLang="zh-CN" sz="2400" b="0" dirty="0"/>
              <a:t>数据的共享、冗余度低</a:t>
            </a:r>
          </a:p>
          <a:p>
            <a:pPr marL="0" indent="0">
              <a:buNone/>
            </a:pPr>
            <a:r>
              <a:rPr lang="en-US" altLang="zh-CN" sz="2400" b="0" dirty="0"/>
              <a:t>3.</a:t>
            </a:r>
            <a:r>
              <a:rPr lang="en-US" altLang="zh-CN" sz="2400" b="0" dirty="0">
                <a:hlinkClick r:id="rId2"/>
              </a:rPr>
              <a:t>数据独立性</a:t>
            </a:r>
            <a:r>
              <a:rPr lang="zh-CN" altLang="zh-CN" sz="2400" b="0" dirty="0"/>
              <a:t>高</a:t>
            </a:r>
          </a:p>
          <a:p>
            <a:pPr marL="0" indent="0">
              <a:buNone/>
            </a:pPr>
            <a:r>
              <a:rPr lang="en-US" altLang="zh-CN" sz="2400" b="0" dirty="0"/>
              <a:t>4.</a:t>
            </a:r>
            <a:r>
              <a:rPr lang="zh-CN" altLang="zh-CN" sz="2400" b="0" dirty="0"/>
              <a:t>数据由</a:t>
            </a:r>
            <a:r>
              <a:rPr lang="en-US" altLang="zh-CN" sz="2400" b="0" dirty="0">
                <a:hlinkClick r:id="rId3"/>
              </a:rPr>
              <a:t>DBMS</a:t>
            </a:r>
            <a:r>
              <a:rPr lang="zh-CN" altLang="zh-CN" sz="2400" b="0" dirty="0"/>
              <a:t>统一管理和</a:t>
            </a:r>
            <a:r>
              <a:rPr lang="zh-CN" altLang="zh-CN" sz="2400" b="0" dirty="0" smtClean="0"/>
              <a:t>控制</a:t>
            </a:r>
            <a:endParaRPr lang="en-US" altLang="zh-CN" sz="2400" b="0" dirty="0" smtClean="0"/>
          </a:p>
          <a:p>
            <a:pPr marL="0" indent="0">
              <a:buNone/>
            </a:pPr>
            <a:endParaRPr lang="en-US" altLang="zh-CN" sz="2400" b="0" dirty="0"/>
          </a:p>
          <a:p>
            <a:pPr marL="0" indent="0">
              <a:buNone/>
            </a:pPr>
            <a:endParaRPr lang="zh-CN" altLang="zh-CN" sz="2400" b="0" dirty="0"/>
          </a:p>
          <a:p>
            <a:pPr marL="0" indent="0">
              <a:buNone/>
            </a:pPr>
            <a:endParaRPr lang="zh-CN" altLang="en-US" dirty="0"/>
          </a:p>
        </p:txBody>
      </p:sp>
    </p:spTree>
    <p:extLst>
      <p:ext uri="{BB962C8B-B14F-4D97-AF65-F5344CB8AC3E}">
        <p14:creationId xmlns:p14="http://schemas.microsoft.com/office/powerpoint/2010/main" val="14944322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zh-CN" dirty="0" smtClean="0"/>
              <a:t>数据模型</a:t>
            </a:r>
            <a:endParaRPr lang="zh-CN" altLang="en-US" dirty="0"/>
          </a:p>
        </p:txBody>
      </p:sp>
      <p:sp>
        <p:nvSpPr>
          <p:cNvPr id="3" name="内容占位符 2"/>
          <p:cNvSpPr>
            <a:spLocks noGrp="1"/>
          </p:cNvSpPr>
          <p:nvPr>
            <p:ph idx="1"/>
          </p:nvPr>
        </p:nvSpPr>
        <p:spPr>
          <a:xfrm>
            <a:off x="467544" y="980728"/>
            <a:ext cx="8229600" cy="5392638"/>
          </a:xfrm>
        </p:spPr>
        <p:txBody>
          <a:bodyPr/>
          <a:lstStyle/>
          <a:p>
            <a:pPr marL="0" indent="0">
              <a:buNone/>
            </a:pPr>
            <a:r>
              <a:rPr lang="zh-CN" altLang="zh-CN" sz="2400" b="0" dirty="0"/>
              <a:t>数据模型是研究数据库技术的核心和基础。 数据库技术中研究的数据模型分为两个层面：一层是面向用户的，称为概念模型；另一层面是面向计算机系统的，称为结构模型。</a:t>
            </a:r>
          </a:p>
          <a:p>
            <a:pPr marL="0" indent="0">
              <a:buNone/>
            </a:pPr>
            <a:r>
              <a:rPr lang="en-US" altLang="zh-CN" sz="2400" b="0" dirty="0"/>
              <a:t>1.4.1</a:t>
            </a:r>
            <a:r>
              <a:rPr lang="zh-CN" altLang="zh-CN" sz="2400" b="0" dirty="0"/>
              <a:t>概念模型</a:t>
            </a:r>
          </a:p>
          <a:p>
            <a:pPr marL="0" indent="0">
              <a:buNone/>
            </a:pPr>
            <a:r>
              <a:rPr lang="zh-CN" altLang="zh-CN" sz="2400" b="0" dirty="0"/>
              <a:t>概念模型的表示方法最常用的是</a:t>
            </a:r>
            <a:r>
              <a:rPr lang="en-US" altLang="zh-CN" sz="2400" b="0" dirty="0" err="1"/>
              <a:t>P.P.Chen</a:t>
            </a:r>
            <a:r>
              <a:rPr lang="zh-CN" altLang="zh-CN" sz="2400" b="0" dirty="0"/>
              <a:t>于</a:t>
            </a:r>
            <a:r>
              <a:rPr lang="en-US" altLang="zh-CN" sz="2400" b="0" dirty="0"/>
              <a:t>1976</a:t>
            </a:r>
            <a:r>
              <a:rPr lang="zh-CN" altLang="zh-CN" sz="2400" b="0" dirty="0"/>
              <a:t>年提出的</a:t>
            </a:r>
            <a:r>
              <a:rPr lang="en-US" altLang="zh-CN" sz="2400" b="0" dirty="0"/>
              <a:t>"</a:t>
            </a:r>
            <a:r>
              <a:rPr lang="zh-CN" altLang="zh-CN" sz="2400" b="0" dirty="0"/>
              <a:t>实体</a:t>
            </a:r>
            <a:r>
              <a:rPr lang="en-US" altLang="zh-CN" sz="2400" b="0" dirty="0"/>
              <a:t>-</a:t>
            </a:r>
            <a:r>
              <a:rPr lang="zh-CN" altLang="zh-CN" sz="2400" b="0" dirty="0"/>
              <a:t>联系图方法</a:t>
            </a:r>
            <a:r>
              <a:rPr lang="zh-CN" altLang="zh-CN" sz="2400" b="0" dirty="0">
                <a:solidFill>
                  <a:srgbClr val="FF0000"/>
                </a:solidFill>
              </a:rPr>
              <a:t>（</a:t>
            </a:r>
            <a:r>
              <a:rPr lang="en-US" altLang="zh-CN" sz="2400" b="0" dirty="0">
                <a:solidFill>
                  <a:srgbClr val="FF0000"/>
                </a:solidFill>
              </a:rPr>
              <a:t>Entity-Relationship Approach</a:t>
            </a:r>
            <a:r>
              <a:rPr lang="zh-CN" altLang="zh-CN" sz="2400" b="0" dirty="0">
                <a:solidFill>
                  <a:srgbClr val="FF0000"/>
                </a:solidFill>
              </a:rPr>
              <a:t>），</a:t>
            </a:r>
            <a:r>
              <a:rPr lang="zh-CN" altLang="zh-CN" sz="2400" b="0" dirty="0"/>
              <a:t>简称</a:t>
            </a:r>
            <a:r>
              <a:rPr lang="en-US" altLang="zh-CN" sz="2400" b="0" dirty="0"/>
              <a:t>E-R</a:t>
            </a:r>
            <a:r>
              <a:rPr lang="zh-CN" altLang="zh-CN" sz="2400" b="0" dirty="0"/>
              <a:t>模型</a:t>
            </a:r>
            <a:r>
              <a:rPr lang="en-US" altLang="zh-CN" sz="2400" b="0" dirty="0"/>
              <a:t>"</a:t>
            </a:r>
            <a:r>
              <a:rPr lang="zh-CN" altLang="zh-CN" sz="2400" b="0" dirty="0" smtClean="0"/>
              <a:t>。</a:t>
            </a:r>
            <a:endParaRPr lang="en-US" altLang="zh-CN" sz="2400" b="0" dirty="0" smtClean="0"/>
          </a:p>
          <a:p>
            <a:pPr marL="0" indent="0">
              <a:buNone/>
            </a:pPr>
            <a:r>
              <a:rPr lang="en-US" altLang="zh-CN" sz="2400" b="0" dirty="0"/>
              <a:t>1</a:t>
            </a:r>
            <a:r>
              <a:rPr lang="zh-CN" altLang="zh-CN" sz="2400" b="0" dirty="0"/>
              <a:t>．概念模型的主要概念</a:t>
            </a:r>
          </a:p>
          <a:p>
            <a:pPr marL="0" indent="0">
              <a:buNone/>
            </a:pPr>
            <a:r>
              <a:rPr lang="zh-CN" altLang="zh-CN" sz="2400" b="0" dirty="0">
                <a:solidFill>
                  <a:srgbClr val="FF0000"/>
                </a:solidFill>
              </a:rPr>
              <a:t>（</a:t>
            </a:r>
            <a:r>
              <a:rPr lang="en-US" altLang="zh-CN" sz="2400" b="0" dirty="0">
                <a:solidFill>
                  <a:srgbClr val="FF0000"/>
                </a:solidFill>
              </a:rPr>
              <a:t>1</a:t>
            </a:r>
            <a:r>
              <a:rPr lang="zh-CN" altLang="zh-CN" sz="2400" b="0" dirty="0">
                <a:solidFill>
                  <a:srgbClr val="FF0000"/>
                </a:solidFill>
              </a:rPr>
              <a:t>）实体：</a:t>
            </a:r>
            <a:r>
              <a:rPr lang="zh-CN" altLang="zh-CN" sz="2400" b="0" dirty="0">
                <a:solidFill>
                  <a:schemeClr val="tx1">
                    <a:lumMod val="60000"/>
                    <a:lumOff val="40000"/>
                  </a:schemeClr>
                </a:solidFill>
              </a:rPr>
              <a:t>客观存在并相互区别的</a:t>
            </a:r>
            <a:r>
              <a:rPr lang="zh-CN" altLang="zh-CN" sz="2400" b="0" dirty="0" smtClean="0">
                <a:solidFill>
                  <a:schemeClr val="tx1">
                    <a:lumMod val="60000"/>
                    <a:lumOff val="40000"/>
                  </a:schemeClr>
                </a:solidFill>
              </a:rPr>
              <a:t>事物</a:t>
            </a:r>
            <a:r>
              <a:rPr lang="zh-CN" altLang="zh-CN" sz="2400" b="0" dirty="0" smtClean="0"/>
              <a:t>。</a:t>
            </a:r>
            <a:endParaRPr lang="zh-CN" altLang="zh-CN" sz="2400" b="0" dirty="0"/>
          </a:p>
          <a:p>
            <a:pPr marL="0" indent="0">
              <a:buNone/>
            </a:pPr>
            <a:r>
              <a:rPr lang="zh-CN" altLang="zh-CN" sz="2400" b="0" dirty="0">
                <a:solidFill>
                  <a:srgbClr val="FF0000"/>
                </a:solidFill>
              </a:rPr>
              <a:t>（</a:t>
            </a:r>
            <a:r>
              <a:rPr lang="en-US" altLang="zh-CN" sz="2400" b="0" dirty="0">
                <a:solidFill>
                  <a:srgbClr val="FF0000"/>
                </a:solidFill>
              </a:rPr>
              <a:t>2</a:t>
            </a:r>
            <a:r>
              <a:rPr lang="zh-CN" altLang="zh-CN" sz="2400" b="0" dirty="0">
                <a:solidFill>
                  <a:srgbClr val="FF0000"/>
                </a:solidFill>
              </a:rPr>
              <a:t>）属性：</a:t>
            </a:r>
            <a:r>
              <a:rPr lang="zh-CN" altLang="zh-CN" sz="2400" b="0" dirty="0"/>
              <a:t>实体所具有</a:t>
            </a:r>
            <a:r>
              <a:rPr lang="zh-CN" altLang="zh-CN" sz="2400" b="0" dirty="0" smtClean="0"/>
              <a:t>的</a:t>
            </a:r>
            <a:r>
              <a:rPr lang="zh-CN" altLang="en-US" sz="2400" b="0" dirty="0" smtClean="0">
                <a:solidFill>
                  <a:schemeClr val="tx1">
                    <a:lumMod val="60000"/>
                    <a:lumOff val="40000"/>
                  </a:schemeClr>
                </a:solidFill>
              </a:rPr>
              <a:t>特征</a:t>
            </a:r>
            <a:r>
              <a:rPr lang="zh-CN" altLang="zh-CN" sz="2400" b="0" dirty="0" smtClean="0"/>
              <a:t>。</a:t>
            </a:r>
            <a:endParaRPr lang="zh-CN" altLang="zh-CN" sz="2400" b="0" dirty="0"/>
          </a:p>
          <a:p>
            <a:pPr marL="0" indent="0">
              <a:buNone/>
            </a:pPr>
            <a:r>
              <a:rPr lang="zh-CN" altLang="zh-CN" sz="2400" b="0" dirty="0">
                <a:solidFill>
                  <a:srgbClr val="FF0000"/>
                </a:solidFill>
              </a:rPr>
              <a:t>（</a:t>
            </a:r>
            <a:r>
              <a:rPr lang="en-US" altLang="zh-CN" sz="2400" b="0" dirty="0">
                <a:solidFill>
                  <a:srgbClr val="FF0000"/>
                </a:solidFill>
              </a:rPr>
              <a:t>3</a:t>
            </a:r>
            <a:r>
              <a:rPr lang="zh-CN" altLang="zh-CN" sz="2400" b="0" dirty="0">
                <a:solidFill>
                  <a:srgbClr val="FF0000"/>
                </a:solidFill>
              </a:rPr>
              <a:t>）主码：</a:t>
            </a:r>
            <a:r>
              <a:rPr lang="zh-CN" altLang="zh-CN" sz="2400" b="0" dirty="0"/>
              <a:t>也称主关键字，它能够唯一标识一</a:t>
            </a:r>
            <a:r>
              <a:rPr lang="zh-CN" altLang="zh-CN" sz="2400" b="0" dirty="0" smtClean="0"/>
              <a:t>个</a:t>
            </a:r>
            <a:r>
              <a:rPr lang="zh-CN" altLang="en-US" sz="2400" b="0" dirty="0">
                <a:solidFill>
                  <a:srgbClr val="FF0000"/>
                </a:solidFill>
              </a:rPr>
              <a:t>元组</a:t>
            </a:r>
            <a:r>
              <a:rPr lang="zh-CN" altLang="zh-CN" sz="2400" b="0" dirty="0" smtClean="0"/>
              <a:t>。</a:t>
            </a:r>
            <a:r>
              <a:rPr lang="zh-CN" altLang="zh-CN" sz="2400" b="0" dirty="0"/>
              <a:t>码可以是一个属性或者属性组。</a:t>
            </a:r>
            <a:endParaRPr lang="en-US" altLang="zh-CN" sz="2400" b="0" dirty="0"/>
          </a:p>
          <a:p>
            <a:pPr marL="0" indent="0">
              <a:buNone/>
            </a:pPr>
            <a:endParaRPr lang="zh-CN" altLang="en-US" sz="2400" b="0" dirty="0"/>
          </a:p>
        </p:txBody>
      </p:sp>
    </p:spTree>
    <p:extLst>
      <p:ext uri="{BB962C8B-B14F-4D97-AF65-F5344CB8AC3E}">
        <p14:creationId xmlns:p14="http://schemas.microsoft.com/office/powerpoint/2010/main" val="25326682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457200" y="980728"/>
            <a:ext cx="8229600" cy="5248622"/>
          </a:xfrm>
        </p:spPr>
        <p:txBody>
          <a:bodyPr/>
          <a:lstStyle/>
          <a:p>
            <a:pPr marL="0" indent="0">
              <a:buNone/>
            </a:pPr>
            <a:r>
              <a:rPr lang="zh-CN" altLang="zh-CN" sz="2400" b="0" dirty="0"/>
              <a:t>（</a:t>
            </a:r>
            <a:r>
              <a:rPr lang="en-US" altLang="zh-CN" sz="2400" b="0" dirty="0"/>
              <a:t>4</a:t>
            </a:r>
            <a:r>
              <a:rPr lang="zh-CN" altLang="zh-CN" sz="2400" b="0" dirty="0" smtClean="0"/>
              <a:t>）域</a:t>
            </a:r>
            <a:r>
              <a:rPr lang="zh-CN" altLang="zh-CN" sz="2400" b="0" dirty="0"/>
              <a:t>：属性的取值范围</a:t>
            </a:r>
            <a:r>
              <a:rPr lang="zh-CN" altLang="zh-CN" sz="2400" b="0" dirty="0" smtClean="0"/>
              <a:t>。</a:t>
            </a:r>
            <a:endParaRPr lang="zh-CN" altLang="zh-CN" sz="2400" b="0" dirty="0"/>
          </a:p>
          <a:p>
            <a:pPr marL="0" indent="0">
              <a:buNone/>
            </a:pPr>
            <a:r>
              <a:rPr lang="zh-CN" altLang="zh-CN" sz="2400" b="0" dirty="0"/>
              <a:t>（</a:t>
            </a:r>
            <a:r>
              <a:rPr lang="en-US" altLang="zh-CN" sz="2400" b="0" dirty="0"/>
              <a:t>5</a:t>
            </a:r>
            <a:r>
              <a:rPr lang="zh-CN" altLang="zh-CN" sz="2400" b="0" dirty="0"/>
              <a:t>）实体型：用实体名及其属性名集合来描述同类实体，称为实体型</a:t>
            </a:r>
            <a:r>
              <a:rPr lang="zh-CN" altLang="zh-CN" sz="2400" b="0" dirty="0" smtClean="0"/>
              <a:t>。</a:t>
            </a:r>
            <a:r>
              <a:rPr lang="zh-CN" altLang="en-US" sz="2400" b="0" dirty="0" smtClean="0">
                <a:solidFill>
                  <a:srgbClr val="FF0000"/>
                </a:solidFill>
              </a:rPr>
              <a:t>学生（</a:t>
            </a:r>
            <a:r>
              <a:rPr lang="zh-CN" altLang="en-US" sz="2400" b="0" u="sng" dirty="0" smtClean="0">
                <a:solidFill>
                  <a:srgbClr val="FF0000"/>
                </a:solidFill>
              </a:rPr>
              <a:t>学号</a:t>
            </a:r>
            <a:r>
              <a:rPr lang="zh-CN" altLang="en-US" sz="2400" b="0" dirty="0" smtClean="0">
                <a:solidFill>
                  <a:srgbClr val="FF0000"/>
                </a:solidFill>
              </a:rPr>
              <a:t>，姓名，性别）</a:t>
            </a:r>
            <a:endParaRPr lang="en-US" altLang="zh-CN" sz="2400" b="0" dirty="0" smtClean="0">
              <a:solidFill>
                <a:srgbClr val="FF0000"/>
              </a:solidFill>
            </a:endParaRPr>
          </a:p>
          <a:p>
            <a:pPr marL="0" indent="0">
              <a:buNone/>
            </a:pPr>
            <a:r>
              <a:rPr lang="zh-CN" altLang="zh-CN" sz="2400" b="0" dirty="0" smtClean="0"/>
              <a:t>（</a:t>
            </a:r>
            <a:r>
              <a:rPr lang="en-US" altLang="zh-CN" sz="2400" b="0" dirty="0"/>
              <a:t>6</a:t>
            </a:r>
            <a:r>
              <a:rPr lang="zh-CN" altLang="zh-CN" sz="2400" b="0" dirty="0"/>
              <a:t>）实体集：同型实体的集合称为实体集</a:t>
            </a:r>
            <a:r>
              <a:rPr lang="zh-CN" altLang="zh-CN" sz="2400" b="0" dirty="0" smtClean="0"/>
              <a:t>。</a:t>
            </a:r>
            <a:endParaRPr lang="zh-CN" altLang="zh-CN" sz="2400" b="0" dirty="0"/>
          </a:p>
          <a:p>
            <a:pPr marL="0" indent="0">
              <a:buNone/>
            </a:pPr>
            <a:r>
              <a:rPr lang="zh-CN" altLang="zh-CN" sz="2400" b="0" dirty="0"/>
              <a:t>（</a:t>
            </a:r>
            <a:r>
              <a:rPr lang="en-US" altLang="zh-CN" sz="2400" b="0" dirty="0"/>
              <a:t>7</a:t>
            </a:r>
            <a:r>
              <a:rPr lang="zh-CN" altLang="zh-CN" sz="2400" b="0" dirty="0"/>
              <a:t>）联系</a:t>
            </a:r>
            <a:r>
              <a:rPr lang="zh-CN" altLang="zh-CN" sz="2400" b="0" dirty="0" smtClean="0"/>
              <a:t>：</a:t>
            </a:r>
            <a:r>
              <a:rPr lang="zh-CN" altLang="en-US" sz="2400" b="0" dirty="0" smtClean="0">
                <a:solidFill>
                  <a:srgbClr val="FF0000"/>
                </a:solidFill>
              </a:rPr>
              <a:t>实体与实体之间的关系</a:t>
            </a:r>
            <a:r>
              <a:rPr lang="zh-CN" altLang="zh-CN" sz="2400" b="0" dirty="0" smtClean="0">
                <a:solidFill>
                  <a:srgbClr val="FF0000"/>
                </a:solidFill>
              </a:rPr>
              <a:t>。</a:t>
            </a:r>
            <a:endParaRPr lang="en-US" altLang="zh-CN" sz="2400" b="0" dirty="0" smtClean="0">
              <a:solidFill>
                <a:srgbClr val="FF0000"/>
              </a:solidFill>
            </a:endParaRPr>
          </a:p>
          <a:p>
            <a:pPr marL="0" indent="0">
              <a:buNone/>
            </a:pPr>
            <a:r>
              <a:rPr lang="zh-CN" altLang="zh-CN" sz="2400" b="0" dirty="0" smtClean="0"/>
              <a:t>实体之间有各种各样的联系，归纳起来有</a:t>
            </a:r>
            <a:r>
              <a:rPr lang="en-US" altLang="zh-CN" sz="2400" b="0" dirty="0" smtClean="0"/>
              <a:t>3</a:t>
            </a:r>
            <a:r>
              <a:rPr lang="zh-CN" altLang="zh-CN" sz="2400" b="0" dirty="0" smtClean="0"/>
              <a:t>种类型：</a:t>
            </a:r>
          </a:p>
          <a:p>
            <a:pPr>
              <a:buFont typeface="Wingdings" pitchFamily="2" charset="2"/>
              <a:buChar char="l"/>
            </a:pPr>
            <a:r>
              <a:rPr lang="zh-CN" altLang="zh-CN" sz="2400" b="0" dirty="0" smtClean="0"/>
              <a:t>一对一</a:t>
            </a:r>
            <a:r>
              <a:rPr lang="zh-CN" altLang="zh-CN" sz="2400" b="0" dirty="0"/>
              <a:t>联系（</a:t>
            </a:r>
            <a:r>
              <a:rPr lang="en-US" altLang="zh-CN" sz="2400" b="0" dirty="0"/>
              <a:t>1 </a:t>
            </a:r>
            <a:r>
              <a:rPr lang="zh-CN" altLang="zh-CN" sz="2400" b="0" dirty="0"/>
              <a:t>：</a:t>
            </a:r>
            <a:r>
              <a:rPr lang="en-US" altLang="zh-CN" sz="2400" b="0" dirty="0"/>
              <a:t>1</a:t>
            </a:r>
            <a:r>
              <a:rPr lang="zh-CN" altLang="zh-CN" sz="2400" b="0" dirty="0"/>
              <a:t>）</a:t>
            </a:r>
            <a:r>
              <a:rPr lang="zh-CN" altLang="zh-CN" sz="2400" b="0" dirty="0" smtClean="0"/>
              <a:t>。如</a:t>
            </a:r>
            <a:r>
              <a:rPr lang="zh-CN" altLang="zh-CN" sz="2400" b="0" dirty="0"/>
              <a:t>图</a:t>
            </a:r>
            <a:r>
              <a:rPr lang="en-US" altLang="zh-CN" sz="2400" b="0" dirty="0"/>
              <a:t>1.7</a:t>
            </a:r>
            <a:r>
              <a:rPr lang="zh-CN" altLang="zh-CN" sz="2400" b="0" dirty="0"/>
              <a:t>所示</a:t>
            </a:r>
            <a:r>
              <a:rPr lang="zh-CN" altLang="zh-CN" sz="2400" b="0" dirty="0" smtClean="0"/>
              <a:t>。</a:t>
            </a:r>
            <a:endParaRPr lang="zh-CN" altLang="zh-CN" sz="2400" b="0" dirty="0"/>
          </a:p>
          <a:p>
            <a:pPr>
              <a:buFont typeface="Wingdings" pitchFamily="2" charset="2"/>
              <a:buChar char="l"/>
            </a:pPr>
            <a:r>
              <a:rPr lang="zh-CN" altLang="zh-CN" sz="2400" b="0" dirty="0" smtClean="0"/>
              <a:t>一对</a:t>
            </a:r>
            <a:r>
              <a:rPr lang="zh-CN" altLang="zh-CN" sz="2400" b="0" dirty="0"/>
              <a:t>多联系（</a:t>
            </a:r>
            <a:r>
              <a:rPr lang="en-US" altLang="zh-CN" sz="2400" b="0" dirty="0"/>
              <a:t>1 </a:t>
            </a:r>
            <a:r>
              <a:rPr lang="zh-CN" altLang="zh-CN" sz="2400" b="0" dirty="0"/>
              <a:t>：</a:t>
            </a:r>
            <a:r>
              <a:rPr lang="en-US" altLang="zh-CN" sz="2400" b="0" dirty="0"/>
              <a:t>n</a:t>
            </a:r>
            <a:r>
              <a:rPr lang="zh-CN" altLang="zh-CN" sz="2400" b="0" dirty="0"/>
              <a:t>）</a:t>
            </a:r>
            <a:r>
              <a:rPr lang="zh-CN" altLang="zh-CN" sz="2400" b="0" dirty="0" smtClean="0"/>
              <a:t>。如</a:t>
            </a:r>
            <a:r>
              <a:rPr lang="zh-CN" altLang="zh-CN" sz="2400" b="0" dirty="0"/>
              <a:t>图</a:t>
            </a:r>
            <a:r>
              <a:rPr lang="en-US" altLang="zh-CN" sz="2400" b="0" dirty="0"/>
              <a:t>1.8</a:t>
            </a:r>
            <a:r>
              <a:rPr lang="zh-CN" altLang="zh-CN" sz="2400" b="0" dirty="0"/>
              <a:t>所示。</a:t>
            </a:r>
          </a:p>
          <a:p>
            <a:pPr>
              <a:buFont typeface="Wingdings" pitchFamily="2" charset="2"/>
              <a:buChar char="l"/>
            </a:pPr>
            <a:r>
              <a:rPr lang="zh-CN" altLang="zh-CN" sz="2400" b="0" dirty="0" smtClean="0"/>
              <a:t>多</a:t>
            </a:r>
            <a:r>
              <a:rPr lang="zh-CN" altLang="zh-CN" sz="2400" b="0" dirty="0"/>
              <a:t>对多联系（</a:t>
            </a:r>
            <a:r>
              <a:rPr lang="en-US" altLang="zh-CN" sz="2400" b="0" dirty="0"/>
              <a:t>m </a:t>
            </a:r>
            <a:r>
              <a:rPr lang="zh-CN" altLang="zh-CN" sz="2400" b="0" dirty="0"/>
              <a:t>：</a:t>
            </a:r>
            <a:r>
              <a:rPr lang="en-US" altLang="zh-CN" sz="2400" b="0" dirty="0"/>
              <a:t>n</a:t>
            </a:r>
            <a:r>
              <a:rPr lang="zh-CN" altLang="zh-CN" sz="2400" b="0" dirty="0"/>
              <a:t>）</a:t>
            </a:r>
            <a:r>
              <a:rPr lang="zh-CN" altLang="zh-CN" sz="2400" b="0" dirty="0" smtClean="0"/>
              <a:t>。如</a:t>
            </a:r>
            <a:r>
              <a:rPr lang="zh-CN" altLang="zh-CN" sz="2400" b="0" dirty="0"/>
              <a:t>图</a:t>
            </a:r>
            <a:r>
              <a:rPr lang="en-US" altLang="zh-CN" sz="2400" b="0" dirty="0"/>
              <a:t>1.9</a:t>
            </a:r>
            <a:r>
              <a:rPr lang="zh-CN" altLang="zh-CN" sz="2400" b="0" dirty="0"/>
              <a:t>所示。</a:t>
            </a:r>
          </a:p>
          <a:p>
            <a:pPr marL="0" indent="0">
              <a:buNone/>
            </a:pPr>
            <a:endParaRPr lang="zh-CN" altLang="zh-CN" sz="2400" b="0" dirty="0"/>
          </a:p>
          <a:p>
            <a:endParaRPr lang="zh-CN" altLang="en-US" dirty="0"/>
          </a:p>
        </p:txBody>
      </p:sp>
    </p:spTree>
    <p:extLst>
      <p:ext uri="{BB962C8B-B14F-4D97-AF65-F5344CB8AC3E}">
        <p14:creationId xmlns:p14="http://schemas.microsoft.com/office/powerpoint/2010/main" val="10170245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052736"/>
            <a:ext cx="8229600" cy="5176614"/>
          </a:xfrm>
        </p:spPr>
        <p:txBody>
          <a:bodyPr/>
          <a:lstStyle/>
          <a:p>
            <a:endParaRPr lang="zh-CN"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124744"/>
            <a:ext cx="7776864" cy="3794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28632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908720"/>
            <a:ext cx="8229600" cy="5320630"/>
          </a:xfrm>
        </p:spPr>
        <p:txBody>
          <a:bodyPr/>
          <a:lstStyle/>
          <a:p>
            <a:pPr marL="0" indent="0">
              <a:buNone/>
            </a:pPr>
            <a:r>
              <a:rPr lang="en-US" altLang="zh-CN" dirty="0"/>
              <a:t>2</a:t>
            </a:r>
            <a:r>
              <a:rPr lang="zh-CN" altLang="zh-CN" dirty="0"/>
              <a:t>．</a:t>
            </a:r>
            <a:r>
              <a:rPr lang="en-US" altLang="zh-CN" dirty="0"/>
              <a:t>E-R</a:t>
            </a:r>
            <a:r>
              <a:rPr lang="zh-CN" altLang="zh-CN" dirty="0"/>
              <a:t>图的表示</a:t>
            </a:r>
            <a:r>
              <a:rPr lang="zh-CN" altLang="zh-CN" dirty="0" smtClean="0"/>
              <a:t>方法</a:t>
            </a:r>
            <a:endParaRPr lang="en-US" altLang="zh-CN" dirty="0" smtClean="0"/>
          </a:p>
          <a:p>
            <a:pPr marL="0" indent="0">
              <a:buNone/>
            </a:pPr>
            <a:endParaRPr lang="zh-CN" altLang="zh-CN" dirty="0"/>
          </a:p>
          <a:p>
            <a:endParaRPr lang="zh-CN" altLang="en-US" dirty="0"/>
          </a:p>
        </p:txBody>
      </p:sp>
      <p:pic>
        <p:nvPicPr>
          <p:cNvPr id="9226"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59" y="1484784"/>
            <a:ext cx="7992889" cy="403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5432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126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1878991"/>
            <a:ext cx="7889013" cy="3854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2195736" y="5692149"/>
            <a:ext cx="4657791" cy="369332"/>
          </a:xfrm>
          <a:prstGeom prst="rect">
            <a:avLst/>
          </a:prstGeom>
        </p:spPr>
        <p:txBody>
          <a:bodyPr wrap="square">
            <a:spAutoFit/>
          </a:bodyPr>
          <a:lstStyle/>
          <a:p>
            <a:r>
              <a:rPr lang="zh-CN" altLang="en-US" b="1" dirty="0"/>
              <a:t>图</a:t>
            </a:r>
            <a:r>
              <a:rPr lang="en-US" altLang="zh-CN" b="1" dirty="0"/>
              <a:t>1.10“</a:t>
            </a:r>
            <a:r>
              <a:rPr lang="zh-CN" altLang="en-US" b="1" dirty="0"/>
              <a:t>学生”与“课程”联系的</a:t>
            </a:r>
            <a:r>
              <a:rPr lang="en-US" altLang="zh-CN" b="1" dirty="0"/>
              <a:t>E-R</a:t>
            </a:r>
            <a:r>
              <a:rPr lang="zh-CN" altLang="en-US" b="1" dirty="0"/>
              <a:t>图</a:t>
            </a:r>
          </a:p>
        </p:txBody>
      </p:sp>
      <p:sp>
        <p:nvSpPr>
          <p:cNvPr id="6" name="矩形 5"/>
          <p:cNvSpPr/>
          <p:nvPr/>
        </p:nvSpPr>
        <p:spPr>
          <a:xfrm>
            <a:off x="795611" y="1052736"/>
            <a:ext cx="7920880" cy="830997"/>
          </a:xfrm>
          <a:prstGeom prst="rect">
            <a:avLst/>
          </a:prstGeom>
        </p:spPr>
        <p:txBody>
          <a:bodyPr wrap="square">
            <a:spAutoFit/>
          </a:bodyPr>
          <a:lstStyle/>
          <a:p>
            <a:pPr algn="l"/>
            <a:r>
              <a:rPr lang="zh-CN" altLang="en-US" sz="2400" dirty="0"/>
              <a:t>例如：学生与课程之间存在着多对多的联系，如图</a:t>
            </a:r>
            <a:r>
              <a:rPr lang="en-US" altLang="zh-CN" sz="2400" dirty="0"/>
              <a:t>1.10</a:t>
            </a:r>
            <a:r>
              <a:rPr lang="zh-CN" altLang="en-US" sz="2400" dirty="0"/>
              <a:t>所示就是一个描述“学生”与“课程”联系的</a:t>
            </a:r>
            <a:r>
              <a:rPr lang="en-US" altLang="zh-CN" sz="2400" dirty="0"/>
              <a:t>E-R</a:t>
            </a:r>
            <a:r>
              <a:rPr lang="zh-CN" altLang="en-US" sz="2400" dirty="0"/>
              <a:t>图。</a:t>
            </a:r>
          </a:p>
        </p:txBody>
      </p:sp>
    </p:spTree>
    <p:extLst>
      <p:ext uri="{BB962C8B-B14F-4D97-AF65-F5344CB8AC3E}">
        <p14:creationId xmlns:p14="http://schemas.microsoft.com/office/powerpoint/2010/main" val="12127822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980728"/>
            <a:ext cx="8229600" cy="5248622"/>
          </a:xfrm>
        </p:spPr>
        <p:txBody>
          <a:bodyPr/>
          <a:lstStyle/>
          <a:p>
            <a:pPr marL="0" indent="0">
              <a:buNone/>
            </a:pPr>
            <a:r>
              <a:rPr lang="en-US" altLang="zh-CN" dirty="0"/>
              <a:t>1.4.2</a:t>
            </a:r>
            <a:r>
              <a:rPr lang="zh-CN" altLang="zh-CN" dirty="0"/>
              <a:t>逻辑模型</a:t>
            </a:r>
          </a:p>
          <a:p>
            <a:pPr marL="0" indent="0">
              <a:buNone/>
            </a:pPr>
            <a:r>
              <a:rPr lang="zh-CN" altLang="zh-CN" sz="2400" b="0" dirty="0"/>
              <a:t>在数据库系统中，常用的逻辑模型有</a:t>
            </a:r>
            <a:r>
              <a:rPr lang="en-US" altLang="zh-CN" sz="2400" b="0" dirty="0"/>
              <a:t>3</a:t>
            </a:r>
            <a:r>
              <a:rPr lang="zh-CN" altLang="zh-CN" sz="2400" b="0" dirty="0"/>
              <a:t>种：分别为层次模型、网状模型、关系模型。</a:t>
            </a:r>
          </a:p>
          <a:p>
            <a:pPr marL="0" indent="0">
              <a:buNone/>
            </a:pPr>
            <a:r>
              <a:rPr lang="en-US" altLang="zh-CN" sz="2400" dirty="0"/>
              <a:t>1</a:t>
            </a:r>
            <a:r>
              <a:rPr lang="zh-CN" altLang="zh-CN" sz="2400" dirty="0"/>
              <a:t>．层次</a:t>
            </a:r>
            <a:r>
              <a:rPr lang="zh-CN" altLang="zh-CN" sz="2400" dirty="0" smtClean="0"/>
              <a:t>模型</a:t>
            </a:r>
            <a:r>
              <a:rPr lang="en-US" altLang="zh-CN" sz="2400" dirty="0" smtClean="0"/>
              <a:t/>
            </a:r>
            <a:br>
              <a:rPr lang="en-US" altLang="zh-CN" sz="2400" dirty="0" smtClean="0"/>
            </a:br>
            <a:r>
              <a:rPr lang="zh-CN" altLang="zh-CN" sz="2400" b="0" dirty="0"/>
              <a:t>层次模型用树形结构来表示实体及其之间的联系。在这种模型中，数据被组织成由“根”开始的“树”，每个实体由根开始沿着不同的分支放在不同的层次上。树中的每一个结点代表实体型，连线则表示它们之间的关系。</a:t>
            </a:r>
          </a:p>
          <a:p>
            <a:endParaRPr lang="zh-CN" altLang="en-US" dirty="0"/>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4194589"/>
            <a:ext cx="3096344" cy="1962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3635896" y="6171087"/>
            <a:ext cx="1770548" cy="369332"/>
          </a:xfrm>
          <a:prstGeom prst="rect">
            <a:avLst/>
          </a:prstGeom>
        </p:spPr>
        <p:txBody>
          <a:bodyPr wrap="none">
            <a:spAutoFit/>
          </a:bodyPr>
          <a:lstStyle/>
          <a:p>
            <a:r>
              <a:rPr lang="zh-CN" altLang="en-US" b="1" dirty="0"/>
              <a:t>图</a:t>
            </a:r>
            <a:r>
              <a:rPr lang="en-US" altLang="zh-CN" b="1" dirty="0"/>
              <a:t>1.11</a:t>
            </a:r>
            <a:r>
              <a:rPr lang="zh-CN" altLang="en-US" b="1" dirty="0"/>
              <a:t>层次模型</a:t>
            </a:r>
          </a:p>
        </p:txBody>
      </p:sp>
    </p:spTree>
    <p:extLst>
      <p:ext uri="{BB962C8B-B14F-4D97-AF65-F5344CB8AC3E}">
        <p14:creationId xmlns:p14="http://schemas.microsoft.com/office/powerpoint/2010/main" val="28308313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908720"/>
            <a:ext cx="8229600" cy="5472608"/>
          </a:xfrm>
        </p:spPr>
        <p:txBody>
          <a:bodyPr/>
          <a:lstStyle/>
          <a:p>
            <a:pPr marL="0" indent="0">
              <a:buNone/>
            </a:pPr>
            <a:r>
              <a:rPr lang="en-US" altLang="zh-CN" dirty="0" smtClean="0"/>
              <a:t>2</a:t>
            </a:r>
            <a:r>
              <a:rPr lang="zh-CN" altLang="zh-CN" dirty="0"/>
              <a:t>．网状模型</a:t>
            </a:r>
          </a:p>
          <a:p>
            <a:pPr marL="0" indent="0">
              <a:buNone/>
            </a:pPr>
            <a:r>
              <a:rPr lang="zh-CN" altLang="zh-CN" sz="2400" b="0" dirty="0"/>
              <a:t>网状数据模型用以实体型为结点的有向图来表示各实体及其之间的联系。其特点是：</a:t>
            </a:r>
          </a:p>
          <a:p>
            <a:pPr marL="0" indent="0">
              <a:buNone/>
            </a:pPr>
            <a:r>
              <a:rPr lang="zh-CN" altLang="zh-CN" sz="2400" b="0" dirty="0"/>
              <a:t>（</a:t>
            </a:r>
            <a:r>
              <a:rPr lang="en-US" altLang="zh-CN" sz="2400" b="0" dirty="0"/>
              <a:t>1</a:t>
            </a:r>
            <a:r>
              <a:rPr lang="zh-CN" altLang="zh-CN" sz="2400" b="0" dirty="0"/>
              <a:t>）可以有一个以上的结点无父结点。</a:t>
            </a:r>
          </a:p>
          <a:p>
            <a:pPr marL="0" indent="0">
              <a:buNone/>
            </a:pPr>
            <a:r>
              <a:rPr lang="zh-CN" altLang="zh-CN" sz="2400" b="0" dirty="0"/>
              <a:t>（</a:t>
            </a:r>
            <a:r>
              <a:rPr lang="en-US" altLang="zh-CN" sz="2400" b="0" dirty="0"/>
              <a:t>2</a:t>
            </a:r>
            <a:r>
              <a:rPr lang="zh-CN" altLang="zh-CN" sz="2400" b="0" dirty="0"/>
              <a:t>）至少有一个结点有多于一个的父结点</a:t>
            </a:r>
            <a:r>
              <a:rPr lang="zh-CN" altLang="zh-CN" sz="2400" b="0" dirty="0" smtClean="0"/>
              <a:t>。</a:t>
            </a:r>
            <a:endParaRPr lang="en-US" altLang="zh-CN" sz="2400" b="0" dirty="0" smtClean="0"/>
          </a:p>
          <a:p>
            <a:pPr marL="0" indent="0">
              <a:buNone/>
            </a:pPr>
            <a:r>
              <a:rPr lang="zh-CN" altLang="en-US" sz="2400" b="0" dirty="0"/>
              <a:t>例如：一个学生可以选修若干门课程，某一课程可以被多个学生选修，学生与课程之间是多对多联系。</a:t>
            </a:r>
          </a:p>
          <a:p>
            <a:pPr marL="0" indent="0">
              <a:buNone/>
            </a:pPr>
            <a:r>
              <a:rPr lang="zh-CN" altLang="en-US" sz="2400" b="0" dirty="0"/>
              <a:t> </a:t>
            </a:r>
          </a:p>
          <a:p>
            <a:pPr marL="0" indent="0">
              <a:buNone/>
            </a:pPr>
            <a:endParaRPr lang="en-US" altLang="zh-CN" sz="2400" b="0" dirty="0" smtClean="0"/>
          </a:p>
          <a:p>
            <a:pPr marL="0" indent="0">
              <a:buNone/>
            </a:pPr>
            <a:endParaRPr lang="en-US" altLang="zh-CN" sz="2400" b="0" dirty="0"/>
          </a:p>
          <a:p>
            <a:pPr marL="0" indent="0">
              <a:buNone/>
            </a:pPr>
            <a:endParaRPr lang="en-US" altLang="zh-CN" sz="2400" b="0" dirty="0" smtClean="0"/>
          </a:p>
          <a:p>
            <a:pPr marL="0" indent="0">
              <a:buNone/>
            </a:pPr>
            <a:endParaRPr lang="en-US" altLang="zh-CN" sz="2400" b="0" dirty="0" smtClean="0"/>
          </a:p>
          <a:p>
            <a:pPr marL="0" indent="0">
              <a:buNone/>
            </a:pPr>
            <a:r>
              <a:rPr lang="zh-CN" altLang="en-US" sz="2400" b="0" dirty="0" smtClean="0"/>
              <a:t>                 图</a:t>
            </a:r>
            <a:r>
              <a:rPr lang="en-US" altLang="zh-CN" sz="2400" b="0" dirty="0"/>
              <a:t>1.12 </a:t>
            </a:r>
            <a:r>
              <a:rPr lang="zh-CN" altLang="en-US" sz="2400" b="0" dirty="0"/>
              <a:t>学生选课的网状数据模型</a:t>
            </a:r>
          </a:p>
          <a:p>
            <a:pPr marL="0" indent="0">
              <a:buNone/>
            </a:pPr>
            <a:endParaRPr lang="zh-CN" altLang="zh-CN" sz="2400" b="0" dirty="0"/>
          </a:p>
          <a:p>
            <a:pPr marL="0" indent="0">
              <a:buNone/>
            </a:pPr>
            <a:endParaRPr lang="zh-CN" altLang="en-US" dirty="0"/>
          </a:p>
        </p:txBody>
      </p:sp>
      <p:sp>
        <p:nvSpPr>
          <p:cNvPr id="4" name="日期占位符 3"/>
          <p:cNvSpPr>
            <a:spLocks noGrp="1"/>
          </p:cNvSpPr>
          <p:nvPr>
            <p:ph type="dt" sz="half" idx="4294967295"/>
          </p:nvPr>
        </p:nvSpPr>
        <p:spPr>
          <a:xfrm>
            <a:off x="5148064" y="6434336"/>
            <a:ext cx="3086100" cy="249089"/>
          </a:xfrm>
        </p:spPr>
        <p:txBody>
          <a:bodyPr/>
          <a:lstStyle/>
          <a:p>
            <a:r>
              <a:rPr lang="zh-CN" altLang="en-US" smtClean="0"/>
              <a:t>武汉工程科技学院</a:t>
            </a:r>
            <a:endParaRPr lang="en-US" altLang="zh-CN"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4107605"/>
            <a:ext cx="4587632" cy="1909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66170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  录</a:t>
            </a:r>
            <a:endParaRPr lang="zh-CN" altLang="en-US" dirty="0"/>
          </a:p>
        </p:txBody>
      </p:sp>
      <p:sp>
        <p:nvSpPr>
          <p:cNvPr id="25" name="内容占位符 2"/>
          <p:cNvSpPr>
            <a:spLocks noGrp="1"/>
          </p:cNvSpPr>
          <p:nvPr>
            <p:ph idx="1"/>
          </p:nvPr>
        </p:nvSpPr>
        <p:spPr>
          <a:xfrm>
            <a:off x="755576" y="1000108"/>
            <a:ext cx="7848872" cy="4517124"/>
          </a:xfrm>
        </p:spPr>
        <p:txBody>
          <a:bodyPr/>
          <a:lstStyle/>
          <a:p>
            <a:pPr>
              <a:lnSpc>
                <a:spcPct val="150000"/>
              </a:lnSpc>
              <a:buFont typeface="Wingdings" pitchFamily="2" charset="2"/>
              <a:buChar char="n"/>
            </a:pPr>
            <a:r>
              <a:rPr lang="en-US" altLang="zh-CN" b="0" dirty="0"/>
              <a:t>1.1</a:t>
            </a:r>
            <a:r>
              <a:rPr lang="zh-CN" altLang="zh-CN" b="0" dirty="0"/>
              <a:t>数据管理技术的</a:t>
            </a:r>
            <a:r>
              <a:rPr lang="zh-CN" altLang="zh-CN" b="0" dirty="0" smtClean="0"/>
              <a:t>发展</a:t>
            </a:r>
            <a:endParaRPr lang="en-US" altLang="zh-CN" b="0" dirty="0" smtClean="0"/>
          </a:p>
          <a:p>
            <a:pPr>
              <a:lnSpc>
                <a:spcPct val="150000"/>
              </a:lnSpc>
              <a:buFont typeface="Wingdings" pitchFamily="2" charset="2"/>
              <a:buChar char="n"/>
            </a:pPr>
            <a:r>
              <a:rPr lang="en-US" altLang="zh-CN" b="0" dirty="0"/>
              <a:t>1.2</a:t>
            </a:r>
            <a:r>
              <a:rPr lang="zh-CN" altLang="zh-CN" b="0" dirty="0" smtClean="0"/>
              <a:t>数据库管理系统</a:t>
            </a:r>
            <a:endParaRPr lang="en-US" altLang="zh-CN" b="0" dirty="0" smtClean="0"/>
          </a:p>
          <a:p>
            <a:pPr>
              <a:lnSpc>
                <a:spcPct val="150000"/>
              </a:lnSpc>
              <a:buFont typeface="Wingdings" pitchFamily="2" charset="2"/>
              <a:buChar char="n"/>
            </a:pPr>
            <a:r>
              <a:rPr lang="en-US" altLang="zh-CN" b="0" dirty="0"/>
              <a:t>1.3</a:t>
            </a:r>
            <a:r>
              <a:rPr lang="zh-CN" altLang="zh-CN" b="0" dirty="0" smtClean="0"/>
              <a:t>数据库系统</a:t>
            </a:r>
            <a:endParaRPr lang="en-US" altLang="zh-CN" b="0" dirty="0" smtClean="0"/>
          </a:p>
          <a:p>
            <a:pPr>
              <a:lnSpc>
                <a:spcPct val="150000"/>
              </a:lnSpc>
              <a:buFont typeface="Wingdings" pitchFamily="2" charset="2"/>
              <a:buChar char="n"/>
            </a:pPr>
            <a:r>
              <a:rPr lang="en-US" altLang="zh-CN" b="0" dirty="0"/>
              <a:t>1.4 </a:t>
            </a:r>
            <a:r>
              <a:rPr lang="zh-CN" altLang="zh-CN" b="0" dirty="0" smtClean="0"/>
              <a:t>数据模型</a:t>
            </a:r>
            <a:endParaRPr lang="en-US" altLang="zh-CN" b="0" dirty="0" smtClean="0"/>
          </a:p>
          <a:p>
            <a:pPr>
              <a:lnSpc>
                <a:spcPct val="150000"/>
              </a:lnSpc>
              <a:buFont typeface="Wingdings" pitchFamily="2" charset="2"/>
              <a:buChar char="n"/>
            </a:pPr>
            <a:r>
              <a:rPr lang="en-US" altLang="zh-CN" b="0" dirty="0"/>
              <a:t>1.5</a:t>
            </a:r>
            <a:r>
              <a:rPr lang="zh-CN" altLang="zh-CN" b="0" dirty="0"/>
              <a:t>数据库应用系统</a:t>
            </a:r>
            <a:r>
              <a:rPr lang="zh-CN" altLang="zh-CN" b="0" dirty="0" smtClean="0"/>
              <a:t>体系结构</a:t>
            </a:r>
            <a:endParaRPr lang="en-US" altLang="zh-CN" b="0" dirty="0" smtClean="0"/>
          </a:p>
          <a:p>
            <a:pPr>
              <a:lnSpc>
                <a:spcPct val="150000"/>
              </a:lnSpc>
              <a:buFont typeface="Wingdings" pitchFamily="2" charset="2"/>
              <a:buChar char="n"/>
            </a:pPr>
            <a:r>
              <a:rPr lang="en-US" altLang="zh-CN" b="0" dirty="0"/>
              <a:t>1.6 </a:t>
            </a:r>
            <a:r>
              <a:rPr lang="zh-CN" altLang="zh-CN" b="0" dirty="0"/>
              <a:t>数据库技术新发展</a:t>
            </a:r>
            <a:endParaRPr lang="en-US" altLang="zh-CN" b="0" dirty="0" smtClean="0"/>
          </a:p>
          <a:p>
            <a:pPr marL="0" indent="0">
              <a:buNone/>
            </a:pPr>
            <a:endParaRPr lang="zh-CN" altLang="en-US" dirty="0" smtClean="0"/>
          </a:p>
          <a:p>
            <a:pPr marL="0" indent="0">
              <a:buNone/>
            </a:pPr>
            <a:endParaRPr lang="zh-CN" altLang="en-US" dirty="0"/>
          </a:p>
        </p:txBody>
      </p:sp>
    </p:spTree>
    <p:extLst>
      <p:ext uri="{BB962C8B-B14F-4D97-AF65-F5344CB8AC3E}">
        <p14:creationId xmlns:p14="http://schemas.microsoft.com/office/powerpoint/2010/main" val="3007450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980728"/>
            <a:ext cx="8229600" cy="5248622"/>
          </a:xfrm>
        </p:spPr>
        <p:txBody>
          <a:bodyPr/>
          <a:lstStyle/>
          <a:p>
            <a:pPr marL="0" indent="0">
              <a:buNone/>
            </a:pPr>
            <a:r>
              <a:rPr lang="en-US" altLang="zh-CN" dirty="0"/>
              <a:t>3</a:t>
            </a:r>
            <a:r>
              <a:rPr lang="zh-CN" altLang="zh-CN" dirty="0"/>
              <a:t>．关系模型</a:t>
            </a:r>
          </a:p>
          <a:p>
            <a:pPr marL="0" indent="0">
              <a:buNone/>
            </a:pPr>
            <a:r>
              <a:rPr lang="zh-CN" altLang="en-US" sz="2400" b="0" dirty="0"/>
              <a:t>关系</a:t>
            </a:r>
            <a:r>
              <a:rPr lang="zh-CN" altLang="en-US" sz="2400" b="0" dirty="0" smtClean="0"/>
              <a:t>模型是</a:t>
            </a:r>
            <a:r>
              <a:rPr lang="zh-CN" altLang="en-US" sz="2400" b="0" dirty="0"/>
              <a:t>用二维表格来表示实体及其相互之间的联系。在关系模型中，把实体集看成一个</a:t>
            </a:r>
            <a:r>
              <a:rPr lang="zh-CN" altLang="en-US" sz="2400" b="0" dirty="0">
                <a:solidFill>
                  <a:srgbClr val="FF0000"/>
                </a:solidFill>
              </a:rPr>
              <a:t>二维表</a:t>
            </a:r>
            <a:r>
              <a:rPr lang="zh-CN" altLang="en-US" sz="2400" b="0" dirty="0"/>
              <a:t>，每一个二维表称为一个</a:t>
            </a:r>
            <a:r>
              <a:rPr lang="zh-CN" altLang="en-US" sz="2400" b="0" dirty="0">
                <a:solidFill>
                  <a:srgbClr val="FF0000"/>
                </a:solidFill>
              </a:rPr>
              <a:t>关系</a:t>
            </a:r>
            <a:r>
              <a:rPr lang="zh-CN" altLang="en-US" sz="2400" b="0" dirty="0"/>
              <a:t>。每个关系均有一个名字，称为</a:t>
            </a:r>
            <a:r>
              <a:rPr lang="zh-CN" altLang="en-US" sz="2400" b="0" dirty="0">
                <a:solidFill>
                  <a:srgbClr val="FF0000"/>
                </a:solidFill>
              </a:rPr>
              <a:t>关系名</a:t>
            </a:r>
            <a:r>
              <a:rPr lang="zh-CN" altLang="en-US" sz="2400" b="0" dirty="0"/>
              <a:t>。关系模型的结构如表</a:t>
            </a:r>
            <a:r>
              <a:rPr lang="en-US" altLang="zh-CN" sz="2400" b="0" dirty="0"/>
              <a:t>1.2</a:t>
            </a:r>
            <a:r>
              <a:rPr lang="zh-CN" altLang="en-US" sz="2400" b="0" dirty="0"/>
              <a:t>所</a:t>
            </a:r>
            <a:r>
              <a:rPr lang="zh-CN" altLang="en-US" sz="2400" b="0" dirty="0" smtClean="0"/>
              <a:t>示。</a:t>
            </a:r>
            <a:endParaRPr lang="en-US" altLang="zh-CN" sz="2400" b="0" dirty="0" smtClean="0"/>
          </a:p>
        </p:txBody>
      </p:sp>
      <p:sp>
        <p:nvSpPr>
          <p:cNvPr id="4" name="日期占位符 3"/>
          <p:cNvSpPr>
            <a:spLocks noGrp="1"/>
          </p:cNvSpPr>
          <p:nvPr>
            <p:ph type="dt" sz="half" idx="4294967295"/>
          </p:nvPr>
        </p:nvSpPr>
        <p:spPr>
          <a:xfrm>
            <a:off x="5148064" y="6434336"/>
            <a:ext cx="3086100" cy="249089"/>
          </a:xfrm>
        </p:spPr>
        <p:txBody>
          <a:bodyPr/>
          <a:lstStyle/>
          <a:p>
            <a:r>
              <a:rPr lang="zh-CN" altLang="en-US" smtClean="0"/>
              <a:t>武汉工程科技学院</a:t>
            </a:r>
            <a:endParaRPr lang="en-US" altLang="zh-CN" dirty="0"/>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3140968"/>
            <a:ext cx="8208912"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22707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980728"/>
            <a:ext cx="8229600" cy="4933950"/>
          </a:xfrm>
        </p:spPr>
        <p:txBody>
          <a:bodyPr/>
          <a:lstStyle/>
          <a:p>
            <a:pPr marL="0" indent="0">
              <a:buNone/>
            </a:pPr>
            <a:r>
              <a:rPr lang="en-US" altLang="zh-CN" dirty="0"/>
              <a:t>1.4.3.</a:t>
            </a:r>
            <a:r>
              <a:rPr lang="zh-CN" altLang="zh-CN" dirty="0"/>
              <a:t>物理模型</a:t>
            </a:r>
          </a:p>
          <a:p>
            <a:pPr marL="0" indent="0">
              <a:buNone/>
            </a:pPr>
            <a:r>
              <a:rPr lang="zh-CN" altLang="zh-CN" sz="2400" b="0" dirty="0"/>
              <a:t>物理模型就是根据逻辑模型对应到具体的数据模型的机器实现。物理模型是对真实数据库的描述。如关系数据库中的一些对象为表、视图、字段、数据类型、长度、主键、外键、索引、约束、是否可为空、默认值</a:t>
            </a:r>
            <a:r>
              <a:rPr lang="zh-CN" altLang="zh-CN" sz="2400" b="0" dirty="0" smtClean="0"/>
              <a:t>。</a:t>
            </a:r>
            <a:endParaRPr lang="en-US" altLang="zh-CN" sz="2400" b="0" dirty="0" smtClean="0"/>
          </a:p>
          <a:p>
            <a:pPr marL="0" indent="0">
              <a:buNone/>
            </a:pPr>
            <a:endParaRPr lang="zh-CN" altLang="zh-CN" sz="2400" b="0" dirty="0"/>
          </a:p>
          <a:p>
            <a:endParaRPr lang="zh-CN" altLang="en-US" b="0" dirty="0"/>
          </a:p>
        </p:txBody>
      </p:sp>
    </p:spTree>
    <p:extLst>
      <p:ext uri="{BB962C8B-B14F-4D97-AF65-F5344CB8AC3E}">
        <p14:creationId xmlns:p14="http://schemas.microsoft.com/office/powerpoint/2010/main" val="1842824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1.5</a:t>
            </a:r>
            <a:r>
              <a:rPr lang="zh-CN" altLang="zh-CN" dirty="0"/>
              <a:t>数据库应用系统</a:t>
            </a:r>
            <a:r>
              <a:rPr lang="zh-CN" altLang="zh-CN" dirty="0" smtClean="0"/>
              <a:t>体系结构</a:t>
            </a:r>
            <a:endParaRPr lang="zh-CN" altLang="en-US" dirty="0"/>
          </a:p>
        </p:txBody>
      </p:sp>
      <p:sp>
        <p:nvSpPr>
          <p:cNvPr id="3" name="内容占位符 2"/>
          <p:cNvSpPr>
            <a:spLocks noGrp="1"/>
          </p:cNvSpPr>
          <p:nvPr>
            <p:ph idx="1"/>
          </p:nvPr>
        </p:nvSpPr>
        <p:spPr>
          <a:xfrm>
            <a:off x="457200" y="980728"/>
            <a:ext cx="8229600" cy="5248622"/>
          </a:xfrm>
        </p:spPr>
        <p:txBody>
          <a:bodyPr/>
          <a:lstStyle/>
          <a:p>
            <a:pPr marL="0" indent="0">
              <a:buNone/>
            </a:pPr>
            <a:r>
              <a:rPr lang="en-US" altLang="zh-CN" sz="2400" dirty="0"/>
              <a:t>1.5.1 </a:t>
            </a:r>
            <a:r>
              <a:rPr lang="zh-CN" altLang="zh-CN" sz="2400" dirty="0"/>
              <a:t>单机</a:t>
            </a:r>
            <a:r>
              <a:rPr lang="zh-CN" altLang="zh-CN" sz="2400" dirty="0" smtClean="0"/>
              <a:t>结构</a:t>
            </a:r>
            <a:endParaRPr lang="en-US" altLang="zh-CN" sz="2400" dirty="0" smtClean="0"/>
          </a:p>
          <a:p>
            <a:pPr marL="0" indent="0">
              <a:buNone/>
            </a:pPr>
            <a:r>
              <a:rPr lang="zh-CN" altLang="en-US" sz="2400" b="0" dirty="0" smtClean="0"/>
              <a:t>     单机</a:t>
            </a:r>
            <a:r>
              <a:rPr lang="zh-CN" altLang="en-US" sz="2400" b="0" dirty="0"/>
              <a:t>结构是一种比较简单的数据库系统。在单机系统中，整个数据库系统包括的应用程序、</a:t>
            </a:r>
            <a:r>
              <a:rPr lang="en-US" altLang="zh-CN" sz="2400" b="0" dirty="0"/>
              <a:t>DBMS</a:t>
            </a:r>
            <a:r>
              <a:rPr lang="zh-CN" altLang="en-US" sz="2400" b="0" dirty="0"/>
              <a:t>和数据库都安装在一台计算机上，由一个用户独占，不同机器之间不能共享数据。这种数据库系统也称桌面系统</a:t>
            </a:r>
            <a:r>
              <a:rPr lang="zh-CN" altLang="en-US" sz="2400" b="0" dirty="0" smtClean="0"/>
              <a:t>。目前</a:t>
            </a:r>
            <a:r>
              <a:rPr lang="zh-CN" altLang="en-US" sz="2400" b="0" dirty="0"/>
              <a:t>比较流行的桌面型</a:t>
            </a:r>
            <a:r>
              <a:rPr lang="en-US" altLang="zh-CN" sz="2400" b="0" dirty="0"/>
              <a:t>DBMS</a:t>
            </a:r>
            <a:r>
              <a:rPr lang="zh-CN" altLang="en-US" sz="2400" b="0" dirty="0"/>
              <a:t>有</a:t>
            </a:r>
            <a:r>
              <a:rPr lang="en-US" altLang="zh-CN" sz="2400" b="0" dirty="0"/>
              <a:t>Visual </a:t>
            </a:r>
            <a:r>
              <a:rPr lang="en-US" altLang="zh-CN" sz="2400" b="0" dirty="0" err="1"/>
              <a:t>Foxpro</a:t>
            </a:r>
            <a:r>
              <a:rPr lang="zh-CN" altLang="en-US" sz="2400" b="0" dirty="0"/>
              <a:t>和</a:t>
            </a:r>
            <a:r>
              <a:rPr lang="en-US" altLang="zh-CN" sz="2400" b="0" dirty="0"/>
              <a:t>Access</a:t>
            </a:r>
            <a:r>
              <a:rPr lang="zh-CN" altLang="en-US" sz="2400" b="0" dirty="0"/>
              <a:t>等。</a:t>
            </a:r>
          </a:p>
          <a:p>
            <a:pPr marL="0" indent="0">
              <a:buNone/>
            </a:pPr>
            <a:r>
              <a:rPr lang="zh-CN" altLang="en-US" sz="2400" b="0" dirty="0" smtClean="0"/>
              <a:t>     例如</a:t>
            </a:r>
            <a:r>
              <a:rPr lang="zh-CN" altLang="en-US" sz="2400" b="0" dirty="0"/>
              <a:t>，一个企业的各个部门都使用本部门的机器来管理本部门的数据，各个部门的机器是独立的。由于不同部门之间不能共享数据，因此企业内部存在大量的冗余数据。</a:t>
            </a:r>
          </a:p>
          <a:p>
            <a:pPr marL="0" indent="0">
              <a:buNone/>
            </a:pPr>
            <a:endParaRPr lang="en-US" altLang="zh-CN" sz="2400" dirty="0"/>
          </a:p>
          <a:p>
            <a:pPr marL="0" indent="0">
              <a:buNone/>
            </a:pPr>
            <a:endParaRPr lang="en-US" altLang="zh-CN" sz="2400" dirty="0" smtClean="0"/>
          </a:p>
          <a:p>
            <a:pPr marL="0" indent="0">
              <a:buNone/>
            </a:pPr>
            <a:endParaRPr lang="zh-CN" altLang="zh-CN" sz="2400" dirty="0"/>
          </a:p>
          <a:p>
            <a:pPr marL="0" indent="0">
              <a:buNone/>
            </a:pPr>
            <a:endParaRPr lang="en-US" altLang="zh-CN" sz="2400" dirty="0"/>
          </a:p>
          <a:p>
            <a:pPr marL="0" indent="0">
              <a:buNone/>
            </a:pPr>
            <a:endParaRPr lang="en-US" altLang="zh-CN" sz="2400" dirty="0" smtClean="0"/>
          </a:p>
          <a:p>
            <a:pPr marL="0" indent="0">
              <a:buNone/>
            </a:pPr>
            <a:endParaRPr lang="zh-CN" altLang="zh-CN" sz="2400" dirty="0"/>
          </a:p>
          <a:p>
            <a:pPr marL="0" indent="0">
              <a:buNone/>
            </a:pPr>
            <a:r>
              <a:rPr lang="en-US" altLang="zh-CN" sz="2400" dirty="0"/>
              <a:t>1.5.3 </a:t>
            </a:r>
            <a:r>
              <a:rPr lang="zh-CN" altLang="zh-CN" sz="2400" dirty="0"/>
              <a:t>分布式结构</a:t>
            </a:r>
          </a:p>
          <a:p>
            <a:pPr marL="0" indent="0">
              <a:buNone/>
            </a:pPr>
            <a:r>
              <a:rPr lang="en-US" altLang="zh-CN" sz="2400" dirty="0"/>
              <a:t>1.5.4 </a:t>
            </a:r>
            <a:r>
              <a:rPr lang="zh-CN" altLang="zh-CN" sz="2400" dirty="0"/>
              <a:t>客户</a:t>
            </a:r>
            <a:r>
              <a:rPr lang="en-US" altLang="zh-CN" sz="2400" dirty="0"/>
              <a:t>-</a:t>
            </a:r>
            <a:r>
              <a:rPr lang="zh-CN" altLang="zh-CN" sz="2400" dirty="0"/>
              <a:t>服务器结构（</a:t>
            </a:r>
            <a:r>
              <a:rPr lang="en-US" altLang="zh-CN" sz="2400" dirty="0"/>
              <a:t>Client/Server</a:t>
            </a:r>
            <a:r>
              <a:rPr lang="zh-CN" altLang="zh-CN" sz="2400" dirty="0"/>
              <a:t>，</a:t>
            </a:r>
            <a:r>
              <a:rPr lang="en-US" altLang="zh-CN" sz="2400" dirty="0"/>
              <a:t>C/S</a:t>
            </a:r>
            <a:r>
              <a:rPr lang="zh-CN" altLang="zh-CN" sz="2400" dirty="0"/>
              <a:t>）</a:t>
            </a:r>
          </a:p>
          <a:p>
            <a:endParaRPr lang="zh-CN" altLang="en-US" dirty="0"/>
          </a:p>
        </p:txBody>
      </p:sp>
      <p:sp>
        <p:nvSpPr>
          <p:cNvPr id="4" name="日期占位符 3"/>
          <p:cNvSpPr>
            <a:spLocks noGrp="1"/>
          </p:cNvSpPr>
          <p:nvPr>
            <p:ph type="dt" sz="half" idx="4294967295"/>
          </p:nvPr>
        </p:nvSpPr>
        <p:spPr>
          <a:xfrm>
            <a:off x="5148064" y="6434336"/>
            <a:ext cx="3086100" cy="249089"/>
          </a:xfrm>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9075708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908720"/>
            <a:ext cx="8229600" cy="5320630"/>
          </a:xfrm>
        </p:spPr>
        <p:txBody>
          <a:bodyPr/>
          <a:lstStyle/>
          <a:p>
            <a:pPr marL="0" indent="0">
              <a:buNone/>
            </a:pPr>
            <a:r>
              <a:rPr lang="en-US" altLang="zh-CN" sz="2400" dirty="0"/>
              <a:t>1.5.2 </a:t>
            </a:r>
            <a:r>
              <a:rPr lang="zh-CN" altLang="zh-CN" sz="2400" dirty="0"/>
              <a:t>主从式结构</a:t>
            </a:r>
            <a:endParaRPr lang="en-US" altLang="zh-CN" sz="2400" dirty="0"/>
          </a:p>
          <a:p>
            <a:pPr marL="0" indent="0">
              <a:buNone/>
            </a:pPr>
            <a:r>
              <a:rPr lang="zh-CN" altLang="zh-CN" sz="2400" b="0" dirty="0"/>
              <a:t>这是一个主机带多个终端的多用户结构。数据库系统，包括应用程序、</a:t>
            </a:r>
            <a:r>
              <a:rPr lang="en-US" altLang="zh-CN" sz="2400" b="0" dirty="0"/>
              <a:t>DBMS</a:t>
            </a:r>
            <a:r>
              <a:rPr lang="zh-CN" altLang="zh-CN" sz="2400" b="0" dirty="0"/>
              <a:t>、数据，都集中存放在主机上，所有处理任务都由主机来完成。各个用户通过主机的终端并发地存取</a:t>
            </a:r>
            <a:r>
              <a:rPr lang="zh-CN" altLang="zh-CN" sz="2400" b="0" dirty="0" smtClean="0"/>
              <a:t>数据库，</a:t>
            </a:r>
            <a:r>
              <a:rPr lang="zh-CN" altLang="zh-CN" sz="2400" b="0" dirty="0"/>
              <a:t>共享数据资源</a:t>
            </a:r>
            <a:r>
              <a:rPr lang="zh-CN" altLang="zh-CN" sz="2400" b="0" dirty="0" smtClean="0"/>
              <a:t>。</a:t>
            </a:r>
            <a:endParaRPr lang="en-US" altLang="zh-CN" sz="2400" b="0" dirty="0" smtClean="0"/>
          </a:p>
          <a:p>
            <a:pPr marL="0" indent="0">
              <a:buNone/>
            </a:pPr>
            <a:endParaRPr lang="zh-CN" altLang="zh-CN" sz="2400" b="0" dirty="0"/>
          </a:p>
        </p:txBody>
      </p:sp>
      <p:sp>
        <p:nvSpPr>
          <p:cNvPr id="4" name="日期占位符 3"/>
          <p:cNvSpPr>
            <a:spLocks noGrp="1"/>
          </p:cNvSpPr>
          <p:nvPr>
            <p:ph type="dt" sz="half" idx="4294967295"/>
          </p:nvPr>
        </p:nvSpPr>
        <p:spPr>
          <a:xfrm>
            <a:off x="5148064" y="6434336"/>
            <a:ext cx="3086100" cy="249089"/>
          </a:xfrm>
        </p:spPr>
        <p:txBody>
          <a:bodyPr/>
          <a:lstStyle/>
          <a:p>
            <a:r>
              <a:rPr lang="zh-CN" altLang="en-US" smtClean="0"/>
              <a:t>武汉工程科技学院</a:t>
            </a:r>
            <a:endParaRPr lang="en-US" altLang="zh-CN" dirty="0"/>
          </a:p>
        </p:txBody>
      </p:sp>
      <p:pic>
        <p:nvPicPr>
          <p:cNvPr id="5" name="图片 4"/>
          <p:cNvPicPr/>
          <p:nvPr/>
        </p:nvPicPr>
        <p:blipFill>
          <a:blip r:embed="rId2" cstate="print"/>
          <a:stretch>
            <a:fillRect/>
          </a:stretch>
        </p:blipFill>
        <p:spPr>
          <a:xfrm>
            <a:off x="2339752" y="3284984"/>
            <a:ext cx="4608512" cy="1728192"/>
          </a:xfrm>
          <a:prstGeom prst="rect">
            <a:avLst/>
          </a:prstGeom>
        </p:spPr>
      </p:pic>
      <p:sp>
        <p:nvSpPr>
          <p:cNvPr id="6" name="矩形 5"/>
          <p:cNvSpPr/>
          <p:nvPr/>
        </p:nvSpPr>
        <p:spPr>
          <a:xfrm>
            <a:off x="3251852" y="5573285"/>
            <a:ext cx="2784311" cy="369332"/>
          </a:xfrm>
          <a:prstGeom prst="rect">
            <a:avLst/>
          </a:prstGeom>
        </p:spPr>
        <p:txBody>
          <a:bodyPr wrap="square">
            <a:spAutoFit/>
          </a:bodyPr>
          <a:lstStyle/>
          <a:p>
            <a:r>
              <a:rPr lang="zh-CN" altLang="en-US" b="1" dirty="0"/>
              <a:t>图</a:t>
            </a:r>
            <a:r>
              <a:rPr lang="en-US" altLang="zh-CN" b="1" dirty="0"/>
              <a:t>1.13 </a:t>
            </a:r>
            <a:r>
              <a:rPr lang="zh-CN" altLang="en-US" b="1" dirty="0"/>
              <a:t>主从结构示意图</a:t>
            </a:r>
          </a:p>
        </p:txBody>
      </p:sp>
    </p:spTree>
    <p:extLst>
      <p:ext uri="{BB962C8B-B14F-4D97-AF65-F5344CB8AC3E}">
        <p14:creationId xmlns:p14="http://schemas.microsoft.com/office/powerpoint/2010/main" val="33499106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836712"/>
            <a:ext cx="8229600" cy="5392638"/>
          </a:xfrm>
        </p:spPr>
        <p:txBody>
          <a:bodyPr/>
          <a:lstStyle/>
          <a:p>
            <a:r>
              <a:rPr lang="en-US" altLang="zh-CN" sz="2400" dirty="0"/>
              <a:t>1.5.3 </a:t>
            </a:r>
            <a:r>
              <a:rPr lang="zh-CN" altLang="zh-CN" sz="2400" dirty="0"/>
              <a:t>分布式结构</a:t>
            </a:r>
          </a:p>
          <a:p>
            <a:r>
              <a:rPr lang="zh-CN" altLang="zh-CN" sz="2400" b="0" dirty="0"/>
              <a:t>分布式结构是指地理上或物理上分散而逻辑上集中的数据库系统。管理这种结构的软件称为分布式</a:t>
            </a:r>
            <a:r>
              <a:rPr lang="en-US" altLang="zh-CN" sz="2400" b="0" dirty="0"/>
              <a:t>DBMS</a:t>
            </a:r>
            <a:r>
              <a:rPr lang="zh-CN" altLang="zh-CN" sz="2400" b="0" dirty="0"/>
              <a:t>，分布式数据库系统通常由计算机网络连接起来，被连接的逻辑单位（包括计算机、外部设备等）称为结点。</a:t>
            </a:r>
          </a:p>
          <a:p>
            <a:endParaRPr lang="zh-CN" altLang="en-US" dirty="0"/>
          </a:p>
        </p:txBody>
      </p:sp>
      <p:pic>
        <p:nvPicPr>
          <p:cNvPr id="5" name="图片 4"/>
          <p:cNvPicPr/>
          <p:nvPr/>
        </p:nvPicPr>
        <p:blipFill>
          <a:blip r:embed="rId2" cstate="print"/>
          <a:stretch>
            <a:fillRect/>
          </a:stretch>
        </p:blipFill>
        <p:spPr>
          <a:xfrm>
            <a:off x="2195736" y="3140968"/>
            <a:ext cx="4596155" cy="1972355"/>
          </a:xfrm>
          <a:prstGeom prst="rect">
            <a:avLst/>
          </a:prstGeom>
        </p:spPr>
      </p:pic>
      <p:sp>
        <p:nvSpPr>
          <p:cNvPr id="6" name="矩形 5"/>
          <p:cNvSpPr/>
          <p:nvPr/>
        </p:nvSpPr>
        <p:spPr>
          <a:xfrm>
            <a:off x="3074193" y="5445224"/>
            <a:ext cx="2839239" cy="369332"/>
          </a:xfrm>
          <a:prstGeom prst="rect">
            <a:avLst/>
          </a:prstGeom>
        </p:spPr>
        <p:txBody>
          <a:bodyPr wrap="none">
            <a:spAutoFit/>
          </a:bodyPr>
          <a:lstStyle/>
          <a:p>
            <a:r>
              <a:rPr lang="zh-CN" altLang="zh-CN" b="1" dirty="0"/>
              <a:t>图</a:t>
            </a:r>
            <a:r>
              <a:rPr lang="en-US" altLang="zh-CN" b="1" dirty="0"/>
              <a:t>1.14  </a:t>
            </a:r>
            <a:r>
              <a:rPr lang="zh-CN" altLang="zh-CN" b="1" dirty="0"/>
              <a:t>分布式结构示意图</a:t>
            </a:r>
          </a:p>
        </p:txBody>
      </p:sp>
    </p:spTree>
    <p:extLst>
      <p:ext uri="{BB962C8B-B14F-4D97-AF65-F5344CB8AC3E}">
        <p14:creationId xmlns:p14="http://schemas.microsoft.com/office/powerpoint/2010/main" val="323198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908720"/>
            <a:ext cx="8229600" cy="5320630"/>
          </a:xfrm>
        </p:spPr>
        <p:txBody>
          <a:bodyPr/>
          <a:lstStyle/>
          <a:p>
            <a:r>
              <a:rPr lang="en-US" altLang="zh-CN" sz="2400" dirty="0"/>
              <a:t>1.5.4 </a:t>
            </a:r>
            <a:r>
              <a:rPr lang="zh-CN" altLang="zh-CN" sz="2400" dirty="0"/>
              <a:t>客户</a:t>
            </a:r>
            <a:r>
              <a:rPr lang="en-US" altLang="zh-CN" sz="2400" dirty="0"/>
              <a:t>-</a:t>
            </a:r>
            <a:r>
              <a:rPr lang="zh-CN" altLang="zh-CN" sz="2400" dirty="0"/>
              <a:t>服务器结构（</a:t>
            </a:r>
            <a:r>
              <a:rPr lang="en-US" altLang="zh-CN" sz="2400" dirty="0"/>
              <a:t>Client/Server</a:t>
            </a:r>
            <a:r>
              <a:rPr lang="zh-CN" altLang="zh-CN" sz="2400" dirty="0"/>
              <a:t>，</a:t>
            </a:r>
            <a:r>
              <a:rPr lang="en-US" altLang="zh-CN" sz="2400" dirty="0"/>
              <a:t>C/S</a:t>
            </a:r>
            <a:r>
              <a:rPr lang="zh-CN" altLang="zh-CN" sz="2400" dirty="0"/>
              <a:t>）</a:t>
            </a:r>
          </a:p>
          <a:p>
            <a:r>
              <a:rPr lang="zh-CN" altLang="zh-CN" sz="2400" b="0" dirty="0"/>
              <a:t>主从式结构</a:t>
            </a:r>
            <a:r>
              <a:rPr lang="en-US" altLang="zh-CN" sz="2400" b="0" dirty="0"/>
              <a:t>DBS</a:t>
            </a:r>
            <a:r>
              <a:rPr lang="zh-CN" altLang="zh-CN" sz="2400" b="0" dirty="0"/>
              <a:t>中的主机和分布式</a:t>
            </a:r>
            <a:r>
              <a:rPr lang="en-US" altLang="zh-CN" sz="2400" b="0" dirty="0"/>
              <a:t>DBS</a:t>
            </a:r>
            <a:r>
              <a:rPr lang="zh-CN" altLang="zh-CN" sz="2400" b="0" dirty="0"/>
              <a:t>中的每个结点机是一台通用计算机，既执行</a:t>
            </a:r>
            <a:r>
              <a:rPr lang="en-US" altLang="zh-CN" sz="2400" b="0" dirty="0"/>
              <a:t>DBMS</a:t>
            </a:r>
            <a:r>
              <a:rPr lang="zh-CN" altLang="zh-CN" sz="2400" b="0" dirty="0"/>
              <a:t>功能又执行应用程序。</a:t>
            </a:r>
          </a:p>
          <a:p>
            <a:r>
              <a:rPr lang="en-US" altLang="zh-CN" sz="2400" b="0" dirty="0"/>
              <a:t>    </a:t>
            </a:r>
            <a:r>
              <a:rPr lang="zh-CN" altLang="zh-CN" sz="2400" b="0" dirty="0"/>
              <a:t>随着工作站功能的增强和广泛使用，人们开始把</a:t>
            </a:r>
            <a:r>
              <a:rPr lang="en-US" altLang="zh-CN" sz="2400" b="0" dirty="0"/>
              <a:t>DBMS</a:t>
            </a:r>
            <a:r>
              <a:rPr lang="zh-CN" altLang="zh-CN" sz="2400" b="0" dirty="0"/>
              <a:t>功能和应用分开，网络中专门用于执行</a:t>
            </a:r>
            <a:r>
              <a:rPr lang="en-US" altLang="zh-CN" sz="2400" b="0" dirty="0"/>
              <a:t>DBMS</a:t>
            </a:r>
            <a:r>
              <a:rPr lang="zh-CN" altLang="zh-CN" sz="2400" b="0" dirty="0"/>
              <a:t>功能的计算机，称为数据库服务器，简称服务器（</a:t>
            </a:r>
            <a:r>
              <a:rPr lang="en-US" altLang="zh-CN" sz="2400" b="0" dirty="0"/>
              <a:t>Server</a:t>
            </a:r>
            <a:r>
              <a:rPr lang="zh-CN" altLang="zh-CN" sz="2400" b="0" dirty="0"/>
              <a:t>）</a:t>
            </a:r>
            <a:r>
              <a:rPr lang="en-US" altLang="zh-CN" sz="2400" b="0" dirty="0"/>
              <a:t>;</a:t>
            </a:r>
            <a:r>
              <a:rPr lang="zh-CN" altLang="zh-CN" sz="2400" b="0" dirty="0"/>
              <a:t>其它安装数据库应用程序的计算机称为客户机（</a:t>
            </a:r>
            <a:r>
              <a:rPr lang="en-US" altLang="zh-CN" sz="2400" b="0" dirty="0"/>
              <a:t>Client</a:t>
            </a:r>
            <a:r>
              <a:rPr lang="zh-CN" altLang="zh-CN" sz="2400" b="0" dirty="0"/>
              <a:t>）</a:t>
            </a:r>
            <a:r>
              <a:rPr lang="en-US" altLang="zh-CN" sz="2400" b="0" dirty="0"/>
              <a:t>,</a:t>
            </a:r>
            <a:r>
              <a:rPr lang="zh-CN" altLang="zh-CN" sz="2400" b="0" dirty="0"/>
              <a:t>这种结构称为客户</a:t>
            </a:r>
            <a:r>
              <a:rPr lang="en-US" altLang="zh-CN" sz="2400" b="0" dirty="0"/>
              <a:t>-</a:t>
            </a:r>
            <a:r>
              <a:rPr lang="zh-CN" altLang="zh-CN" sz="2400" b="0" dirty="0"/>
              <a:t>服务器（</a:t>
            </a:r>
            <a:r>
              <a:rPr lang="en-US" altLang="zh-CN" sz="2400" b="0" dirty="0"/>
              <a:t>C/S</a:t>
            </a:r>
            <a:r>
              <a:rPr lang="zh-CN" altLang="zh-CN" sz="2400" b="0" dirty="0"/>
              <a:t>）结构。它是当前非常流行的数据库系统结构。</a:t>
            </a:r>
          </a:p>
          <a:p>
            <a:endParaRPr lang="zh-CN" altLang="en-US" dirty="0"/>
          </a:p>
        </p:txBody>
      </p:sp>
    </p:spTree>
    <p:extLst>
      <p:ext uri="{BB962C8B-B14F-4D97-AF65-F5344CB8AC3E}">
        <p14:creationId xmlns:p14="http://schemas.microsoft.com/office/powerpoint/2010/main" val="36356992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908720"/>
            <a:ext cx="8229600" cy="5320630"/>
          </a:xfrm>
        </p:spPr>
        <p:txBody>
          <a:bodyPr/>
          <a:lstStyle/>
          <a:p>
            <a:pPr marL="0" indent="0">
              <a:buNone/>
            </a:pPr>
            <a:r>
              <a:rPr lang="en-US" altLang="zh-CN" dirty="0"/>
              <a:t>1.5.5 </a:t>
            </a:r>
            <a:r>
              <a:rPr lang="zh-CN" altLang="zh-CN" dirty="0"/>
              <a:t>浏览器</a:t>
            </a:r>
            <a:r>
              <a:rPr lang="en-US" altLang="zh-CN" dirty="0"/>
              <a:t>-</a:t>
            </a:r>
            <a:r>
              <a:rPr lang="zh-CN" altLang="zh-CN" dirty="0"/>
              <a:t>服务器</a:t>
            </a:r>
            <a:r>
              <a:rPr lang="zh-CN" altLang="zh-CN" dirty="0" smtClean="0"/>
              <a:t>结（</a:t>
            </a:r>
            <a:r>
              <a:rPr lang="en-US" altLang="zh-CN" dirty="0"/>
              <a:t>Browser/Server</a:t>
            </a:r>
            <a:r>
              <a:rPr lang="zh-CN" altLang="zh-CN" dirty="0"/>
              <a:t>，</a:t>
            </a:r>
            <a:r>
              <a:rPr lang="en-US" altLang="zh-CN" dirty="0"/>
              <a:t>B/S</a:t>
            </a:r>
            <a:r>
              <a:rPr lang="zh-CN" altLang="zh-CN" dirty="0"/>
              <a:t>）</a:t>
            </a:r>
          </a:p>
          <a:p>
            <a:r>
              <a:rPr lang="zh-CN" altLang="zh-CN" sz="2400" b="0" dirty="0"/>
              <a:t>在</a:t>
            </a:r>
            <a:r>
              <a:rPr lang="en-US" altLang="zh-CN" sz="2400" b="0" dirty="0"/>
              <a:t>C/S</a:t>
            </a:r>
            <a:r>
              <a:rPr lang="zh-CN" altLang="zh-CN" sz="2400" b="0" dirty="0"/>
              <a:t>结构的</a:t>
            </a:r>
            <a:r>
              <a:rPr lang="en-US" altLang="zh-CN" sz="2400" b="0" dirty="0"/>
              <a:t>DBS</a:t>
            </a:r>
            <a:r>
              <a:rPr lang="zh-CN" altLang="zh-CN" sz="2400" b="0" dirty="0"/>
              <a:t>中，数据存储层处于服务器上，而应用层和用户界面层处于客户机上。</a:t>
            </a:r>
            <a:r>
              <a:rPr lang="en-US" altLang="zh-CN" sz="2400" b="0" dirty="0"/>
              <a:t>C/S</a:t>
            </a:r>
            <a:r>
              <a:rPr lang="zh-CN" altLang="zh-CN" sz="2400" b="0" dirty="0"/>
              <a:t>结构的缺点是系统的客户端程序更新升级有一定困难。而且对客户机的要求较高，将客户机上的应用层从客户机中分离出来，集中于一台高性能的计算机上，成为应用服务器。而客户机上的用户界面层由安装在客户机上的浏览器软件充当，这样就形成了现今流行的</a:t>
            </a:r>
            <a:r>
              <a:rPr lang="en-US" altLang="zh-CN" sz="2400" b="0" dirty="0"/>
              <a:t>B/S</a:t>
            </a:r>
            <a:r>
              <a:rPr lang="zh-CN" altLang="zh-CN" sz="2400" b="0" dirty="0"/>
              <a:t>结构数据库系统。</a:t>
            </a:r>
          </a:p>
          <a:p>
            <a:r>
              <a:rPr lang="en-US" altLang="zh-CN" sz="2400" b="0" dirty="0"/>
              <a:t>    </a:t>
            </a:r>
            <a:r>
              <a:rPr lang="zh-CN" altLang="zh-CN" sz="2400" b="0" dirty="0"/>
              <a:t>应用服务器也称</a:t>
            </a:r>
            <a:r>
              <a:rPr lang="en-US" altLang="zh-CN" sz="2400" b="0" dirty="0"/>
              <a:t>Web</a:t>
            </a:r>
            <a:r>
              <a:rPr lang="zh-CN" altLang="zh-CN" sz="2400" b="0" dirty="0"/>
              <a:t>服务器，它充当了客户端与数据库服务器的中介，架起了用户界面与数据库之间的桥梁。</a:t>
            </a:r>
            <a:r>
              <a:rPr lang="en-US" altLang="zh-CN" sz="2400" b="0" dirty="0"/>
              <a:t>B/S</a:t>
            </a:r>
            <a:r>
              <a:rPr lang="zh-CN" altLang="zh-CN" sz="2400" b="0" dirty="0"/>
              <a:t>结构有效克服了</a:t>
            </a:r>
            <a:r>
              <a:rPr lang="en-US" altLang="zh-CN" sz="2400" b="0" dirty="0"/>
              <a:t>C/S</a:t>
            </a:r>
            <a:r>
              <a:rPr lang="zh-CN" altLang="zh-CN" sz="2400" b="0" dirty="0"/>
              <a:t>结构的缺陷，客户机只要能运行浏览器软件即可。</a:t>
            </a:r>
          </a:p>
          <a:p>
            <a:pPr marL="0" indent="0">
              <a:buNone/>
            </a:pPr>
            <a:endParaRPr lang="zh-CN" altLang="en-US" sz="2400" b="0" dirty="0"/>
          </a:p>
        </p:txBody>
      </p:sp>
    </p:spTree>
    <p:extLst>
      <p:ext uri="{BB962C8B-B14F-4D97-AF65-F5344CB8AC3E}">
        <p14:creationId xmlns:p14="http://schemas.microsoft.com/office/powerpoint/2010/main" val="32539344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1.6 </a:t>
            </a:r>
            <a:r>
              <a:rPr lang="zh-CN" altLang="zh-CN" dirty="0"/>
              <a:t>数据库技术新</a:t>
            </a:r>
            <a:r>
              <a:rPr lang="zh-CN" altLang="zh-CN" dirty="0" smtClean="0"/>
              <a:t>发展</a:t>
            </a:r>
            <a:endParaRPr lang="zh-CN" altLang="en-US" dirty="0"/>
          </a:p>
        </p:txBody>
      </p:sp>
      <p:sp>
        <p:nvSpPr>
          <p:cNvPr id="3" name="内容占位符 2"/>
          <p:cNvSpPr>
            <a:spLocks noGrp="1"/>
          </p:cNvSpPr>
          <p:nvPr>
            <p:ph idx="1"/>
          </p:nvPr>
        </p:nvSpPr>
        <p:spPr>
          <a:xfrm>
            <a:off x="467544" y="1124744"/>
            <a:ext cx="8229600" cy="4933950"/>
          </a:xfrm>
        </p:spPr>
        <p:txBody>
          <a:bodyPr/>
          <a:lstStyle/>
          <a:p>
            <a:pPr marL="0" indent="0">
              <a:buNone/>
            </a:pPr>
            <a:r>
              <a:rPr lang="zh-CN" altLang="zh-CN" sz="2400" dirty="0"/>
              <a:t>下面简单介绍几种新型数据库系统和数据管理技术。</a:t>
            </a:r>
            <a:endParaRPr lang="en-US" altLang="zh-CN" sz="2400" b="0" dirty="0" smtClean="0"/>
          </a:p>
          <a:p>
            <a:pPr>
              <a:buFont typeface="Wingdings" pitchFamily="2" charset="2"/>
              <a:buChar char="l"/>
            </a:pPr>
            <a:r>
              <a:rPr lang="en-US" altLang="zh-CN" sz="2400" b="0" dirty="0" smtClean="0"/>
              <a:t>1 </a:t>
            </a:r>
            <a:r>
              <a:rPr lang="zh-CN" altLang="zh-CN" sz="2400" b="0" dirty="0"/>
              <a:t>面向对象数据库</a:t>
            </a:r>
          </a:p>
          <a:p>
            <a:pPr>
              <a:buFont typeface="Wingdings" pitchFamily="2" charset="2"/>
              <a:buChar char="l"/>
            </a:pPr>
            <a:r>
              <a:rPr lang="en-US" altLang="zh-CN" sz="2400" b="0" dirty="0" smtClean="0"/>
              <a:t>2 </a:t>
            </a:r>
            <a:r>
              <a:rPr lang="zh-CN" altLang="zh-CN" sz="2400" b="0" dirty="0" smtClean="0"/>
              <a:t>分布式数据库</a:t>
            </a:r>
          </a:p>
          <a:p>
            <a:pPr>
              <a:buFont typeface="Wingdings" pitchFamily="2" charset="2"/>
              <a:buChar char="l"/>
            </a:pPr>
            <a:r>
              <a:rPr lang="en-US" altLang="zh-CN" sz="2400" b="0" dirty="0" smtClean="0"/>
              <a:t>3 </a:t>
            </a:r>
            <a:r>
              <a:rPr lang="zh-CN" altLang="zh-CN" sz="2400" b="0" dirty="0" smtClean="0"/>
              <a:t>数据仓库技术</a:t>
            </a:r>
          </a:p>
          <a:p>
            <a:pPr>
              <a:buFont typeface="Wingdings" pitchFamily="2" charset="2"/>
              <a:buChar char="l"/>
            </a:pPr>
            <a:r>
              <a:rPr lang="en-US" altLang="zh-CN" sz="2400" b="0" dirty="0" smtClean="0"/>
              <a:t>4 </a:t>
            </a:r>
            <a:r>
              <a:rPr lang="zh-CN" altLang="zh-CN" sz="2400" b="0" dirty="0" smtClean="0"/>
              <a:t>大数据技术</a:t>
            </a:r>
          </a:p>
          <a:p>
            <a:pPr>
              <a:buFont typeface="Wingdings" pitchFamily="2" charset="2"/>
              <a:buChar char="l"/>
            </a:pPr>
            <a:endParaRPr lang="zh-CN" altLang="en-US" b="0" dirty="0"/>
          </a:p>
        </p:txBody>
      </p:sp>
    </p:spTree>
    <p:extLst>
      <p:ext uri="{BB962C8B-B14F-4D97-AF65-F5344CB8AC3E}">
        <p14:creationId xmlns:p14="http://schemas.microsoft.com/office/powerpoint/2010/main" val="4173596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16632"/>
            <a:ext cx="8686800" cy="563563"/>
          </a:xfrm>
        </p:spPr>
        <p:txBody>
          <a:bodyPr/>
          <a:lstStyle/>
          <a:p>
            <a:pPr>
              <a:lnSpc>
                <a:spcPct val="150000"/>
              </a:lnSpc>
            </a:pPr>
            <a:r>
              <a:rPr lang="en-US" altLang="zh-CN" dirty="0"/>
              <a:t>1.1</a:t>
            </a:r>
            <a:r>
              <a:rPr lang="zh-CN" altLang="zh-CN" dirty="0"/>
              <a:t>数据管理技术的发展</a:t>
            </a:r>
            <a:endParaRPr lang="en-US" altLang="zh-CN" dirty="0"/>
          </a:p>
        </p:txBody>
      </p:sp>
      <p:sp>
        <p:nvSpPr>
          <p:cNvPr id="3" name="内容占位符 2"/>
          <p:cNvSpPr>
            <a:spLocks noGrp="1"/>
          </p:cNvSpPr>
          <p:nvPr>
            <p:ph idx="1"/>
          </p:nvPr>
        </p:nvSpPr>
        <p:spPr>
          <a:xfrm>
            <a:off x="467544" y="908720"/>
            <a:ext cx="8229600" cy="5438006"/>
          </a:xfrm>
        </p:spPr>
        <p:txBody>
          <a:bodyPr/>
          <a:lstStyle/>
          <a:p>
            <a:r>
              <a:rPr lang="en-US" altLang="zh-CN" sz="2400" dirty="0"/>
              <a:t>1.1.1</a:t>
            </a:r>
            <a:r>
              <a:rPr lang="zh-CN" altLang="zh-CN" sz="2400" dirty="0"/>
              <a:t>数据与数据处理</a:t>
            </a:r>
          </a:p>
          <a:p>
            <a:pPr>
              <a:buFont typeface="Wingdings" pitchFamily="2" charset="2"/>
              <a:buChar char="n"/>
            </a:pPr>
            <a:r>
              <a:rPr lang="en-US" altLang="zh-CN" sz="2400" dirty="0"/>
              <a:t>1. </a:t>
            </a:r>
            <a:r>
              <a:rPr lang="zh-CN" altLang="zh-CN" sz="2400" dirty="0"/>
              <a:t>数据（</a:t>
            </a:r>
            <a:r>
              <a:rPr lang="en-US" altLang="zh-CN" sz="2400" dirty="0"/>
              <a:t>Data</a:t>
            </a:r>
            <a:r>
              <a:rPr lang="zh-CN" altLang="zh-CN" sz="2400" dirty="0"/>
              <a:t>）</a:t>
            </a:r>
          </a:p>
          <a:p>
            <a:pPr>
              <a:buFont typeface="Wingdings" pitchFamily="2" charset="2"/>
              <a:buChar char="n"/>
            </a:pPr>
            <a:r>
              <a:rPr lang="zh-CN" altLang="zh-CN" sz="2400" b="0" dirty="0"/>
              <a:t>数据是客观事物的反映和记录，是用于记录事物情况的物理符号。为了描述客观事物而用到的数字、字符以及所有能输入到计算机中并能被计算机处理的符号都可以称作数据</a:t>
            </a:r>
            <a:r>
              <a:rPr lang="zh-CN" altLang="zh-CN" sz="2400" b="0" dirty="0" smtClean="0"/>
              <a:t>。</a:t>
            </a:r>
            <a:endParaRPr lang="en-US" altLang="zh-CN" sz="2400" b="0" dirty="0" smtClean="0"/>
          </a:p>
          <a:p>
            <a:pPr>
              <a:buFont typeface="Wingdings" pitchFamily="2" charset="2"/>
              <a:buChar char="n"/>
            </a:pPr>
            <a:r>
              <a:rPr lang="en-US" altLang="zh-CN" sz="2400" dirty="0"/>
              <a:t>2. </a:t>
            </a:r>
            <a:r>
              <a:rPr lang="zh-CN" altLang="zh-CN" sz="2400" dirty="0"/>
              <a:t>信息（</a:t>
            </a:r>
            <a:r>
              <a:rPr lang="en-US" altLang="zh-CN" sz="2400" dirty="0"/>
              <a:t>Information</a:t>
            </a:r>
            <a:r>
              <a:rPr lang="zh-CN" altLang="zh-CN" sz="2400" dirty="0"/>
              <a:t>）</a:t>
            </a:r>
          </a:p>
          <a:p>
            <a:pPr>
              <a:buFont typeface="Wingdings" pitchFamily="2" charset="2"/>
              <a:buChar char="n"/>
            </a:pPr>
            <a:r>
              <a:rPr lang="zh-CN" altLang="zh-CN" sz="2400" b="0" dirty="0"/>
              <a:t>信息是有意义的数据，是经过加工处理并对人类社会实践和生产活动产生决策影响的数据。</a:t>
            </a:r>
          </a:p>
          <a:p>
            <a:pPr>
              <a:buFont typeface="Wingdings" pitchFamily="2" charset="2"/>
              <a:buChar char="n"/>
            </a:pPr>
            <a:r>
              <a:rPr lang="zh-CN" altLang="zh-CN" sz="2400" b="0" dirty="0">
                <a:solidFill>
                  <a:srgbClr val="0000FF"/>
                </a:solidFill>
              </a:rPr>
              <a:t>例如，武汉今天的天气为</a:t>
            </a:r>
            <a:r>
              <a:rPr lang="en-US" altLang="zh-CN" sz="2400" b="0" dirty="0">
                <a:solidFill>
                  <a:srgbClr val="0000FF"/>
                </a:solidFill>
              </a:rPr>
              <a:t>28</a:t>
            </a:r>
            <a:r>
              <a:rPr lang="zh-CN" altLang="zh-CN" sz="2400" b="0" dirty="0">
                <a:solidFill>
                  <a:srgbClr val="0000FF"/>
                </a:solidFill>
              </a:rPr>
              <a:t>摄氏度，这是一条信息，而“武汉”、“</a:t>
            </a:r>
            <a:r>
              <a:rPr lang="en-US" altLang="zh-CN" sz="2400" b="0" dirty="0">
                <a:solidFill>
                  <a:srgbClr val="0000FF"/>
                </a:solidFill>
              </a:rPr>
              <a:t>28</a:t>
            </a:r>
            <a:r>
              <a:rPr lang="zh-CN" altLang="zh-CN" sz="2400" b="0" dirty="0">
                <a:solidFill>
                  <a:srgbClr val="0000FF"/>
                </a:solidFill>
              </a:rPr>
              <a:t>”，“摄氏度”则是数据</a:t>
            </a:r>
            <a:r>
              <a:rPr lang="zh-CN" altLang="zh-CN" sz="2400" b="0" dirty="0" smtClean="0">
                <a:solidFill>
                  <a:srgbClr val="0000FF"/>
                </a:solidFill>
              </a:rPr>
              <a:t>。</a:t>
            </a:r>
            <a:endParaRPr lang="en-US" altLang="zh-CN" sz="2400" b="0" dirty="0" smtClean="0">
              <a:solidFill>
                <a:srgbClr val="0000FF"/>
              </a:solidFill>
            </a:endParaRPr>
          </a:p>
          <a:p>
            <a:pPr>
              <a:buFont typeface="Wingdings" pitchFamily="2" charset="2"/>
              <a:buChar char="n"/>
            </a:pPr>
            <a:r>
              <a:rPr lang="en-US" altLang="zh-CN" sz="2400" dirty="0" smtClean="0"/>
              <a:t>3. </a:t>
            </a:r>
            <a:r>
              <a:rPr lang="zh-CN" altLang="zh-CN" sz="2400" dirty="0" smtClean="0"/>
              <a:t>数据处理</a:t>
            </a:r>
            <a:endParaRPr lang="en-US" altLang="zh-CN" sz="2400" dirty="0" smtClean="0"/>
          </a:p>
          <a:p>
            <a:pPr>
              <a:buFont typeface="Wingdings" pitchFamily="2" charset="2"/>
              <a:buChar char="n"/>
            </a:pPr>
            <a:r>
              <a:rPr lang="zh-CN" altLang="zh-CN" sz="2400" b="0" dirty="0"/>
              <a:t>数据处理是指将数据转换成信息的过程。</a:t>
            </a:r>
          </a:p>
          <a:p>
            <a:pPr>
              <a:buFont typeface="Wingdings" pitchFamily="2" charset="2"/>
              <a:buChar char="n"/>
            </a:pPr>
            <a:endParaRPr lang="zh-CN" altLang="zh-CN" sz="2400" b="0" dirty="0"/>
          </a:p>
          <a:p>
            <a:pPr>
              <a:buFont typeface="Wingdings" pitchFamily="2" charset="2"/>
              <a:buChar char="n"/>
            </a:pPr>
            <a:endParaRPr lang="zh-CN" altLang="en-US" sz="2400" dirty="0"/>
          </a:p>
        </p:txBody>
      </p:sp>
    </p:spTree>
    <p:extLst>
      <p:ext uri="{BB962C8B-B14F-4D97-AF65-F5344CB8AC3E}">
        <p14:creationId xmlns:p14="http://schemas.microsoft.com/office/powerpoint/2010/main" val="13093222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980728"/>
            <a:ext cx="8229600" cy="4933950"/>
          </a:xfrm>
        </p:spPr>
        <p:txBody>
          <a:bodyPr/>
          <a:lstStyle/>
          <a:p>
            <a:r>
              <a:rPr lang="en-US" altLang="zh-CN" dirty="0"/>
              <a:t>1.1.2</a:t>
            </a:r>
            <a:r>
              <a:rPr lang="zh-CN" altLang="zh-CN" dirty="0"/>
              <a:t>数据描述</a:t>
            </a:r>
          </a:p>
          <a:p>
            <a:r>
              <a:rPr lang="zh-CN" altLang="zh-CN" sz="2400" b="0" dirty="0"/>
              <a:t>数据描述，就是以“数据”符号的形式，从满足用户需求出发，对客观事物属性和运动状态进行描述</a:t>
            </a:r>
            <a:r>
              <a:rPr lang="zh-CN" altLang="zh-CN" sz="2400" b="0" dirty="0" smtClean="0"/>
              <a:t>。</a:t>
            </a:r>
            <a:r>
              <a:rPr lang="zh-CN" altLang="en-US" sz="2400" b="0" dirty="0"/>
              <a:t>进一步说，由于计算机不能够直接处理现实世界中的具体事物，所以人们必须将客观存在的具体事物进行有效的描述与刻画，转换成计算机能够处理的数据，这一转换过程可分为三个数据范畴：</a:t>
            </a:r>
            <a:r>
              <a:rPr lang="zh-CN" altLang="en-US" sz="2400" b="0" dirty="0">
                <a:solidFill>
                  <a:srgbClr val="FF0000"/>
                </a:solidFill>
              </a:rPr>
              <a:t>现实世界、信息世界和计算机世界</a:t>
            </a:r>
            <a:r>
              <a:rPr lang="zh-CN" altLang="en-US" sz="2400" b="0" dirty="0"/>
              <a:t>。从客观现实到计算机的描述，数据转换过程如图</a:t>
            </a:r>
            <a:r>
              <a:rPr lang="en-US" altLang="zh-CN" sz="2400" b="0" dirty="0"/>
              <a:t>1.1</a:t>
            </a:r>
            <a:r>
              <a:rPr lang="zh-CN" altLang="en-US" sz="2400" b="0" dirty="0"/>
              <a:t>所示。</a:t>
            </a:r>
            <a:endParaRPr lang="en-US" altLang="zh-CN" sz="2400" b="0" dirty="0" smtClean="0"/>
          </a:p>
          <a:p>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4725144"/>
            <a:ext cx="6737747" cy="880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3363977" y="6021288"/>
            <a:ext cx="2416046" cy="369332"/>
          </a:xfrm>
          <a:prstGeom prst="rect">
            <a:avLst/>
          </a:prstGeom>
        </p:spPr>
        <p:txBody>
          <a:bodyPr wrap="none">
            <a:spAutoFit/>
          </a:bodyPr>
          <a:lstStyle/>
          <a:p>
            <a:r>
              <a:rPr lang="zh-CN" altLang="en-US" b="1" dirty="0"/>
              <a:t>图</a:t>
            </a:r>
            <a:r>
              <a:rPr lang="en-US" altLang="zh-CN" b="1" dirty="0"/>
              <a:t>1.1 </a:t>
            </a:r>
            <a:r>
              <a:rPr lang="zh-CN" altLang="en-US" b="1" dirty="0"/>
              <a:t>数据的转换过程</a:t>
            </a:r>
          </a:p>
        </p:txBody>
      </p:sp>
    </p:spTree>
    <p:extLst>
      <p:ext uri="{BB962C8B-B14F-4D97-AF65-F5344CB8AC3E}">
        <p14:creationId xmlns:p14="http://schemas.microsoft.com/office/powerpoint/2010/main" val="41270443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846004"/>
            <a:ext cx="8229600" cy="5544616"/>
          </a:xfrm>
        </p:spPr>
        <p:txBody>
          <a:bodyPr/>
          <a:lstStyle/>
          <a:p>
            <a:r>
              <a:rPr lang="en-US" altLang="zh-CN" dirty="0" smtClean="0"/>
              <a:t>1.1.3</a:t>
            </a:r>
            <a:r>
              <a:rPr lang="zh-CN" altLang="zh-CN" dirty="0" smtClean="0"/>
              <a:t>数据管理技术</a:t>
            </a:r>
            <a:endParaRPr lang="en-US" altLang="zh-CN" dirty="0" smtClean="0"/>
          </a:p>
          <a:p>
            <a:pPr marL="0" lvl="0" indent="0">
              <a:buNone/>
            </a:pPr>
            <a:r>
              <a:rPr lang="en-US" altLang="zh-CN" sz="2400" b="0" dirty="0" smtClean="0"/>
              <a:t>1.</a:t>
            </a:r>
            <a:r>
              <a:rPr lang="zh-CN" altLang="zh-CN" sz="2400" b="0" dirty="0" smtClean="0"/>
              <a:t>人工管理阶段</a:t>
            </a:r>
            <a:endParaRPr lang="en-US" altLang="zh-CN" sz="2400" b="0" dirty="0" smtClean="0"/>
          </a:p>
          <a:p>
            <a:pPr marL="0" lvl="0" indent="0">
              <a:buNone/>
            </a:pPr>
            <a:r>
              <a:rPr lang="zh-CN" altLang="en-US" sz="2400" b="0" dirty="0" smtClean="0"/>
              <a:t>特点：</a:t>
            </a:r>
            <a:endParaRPr lang="en-US" altLang="zh-CN" sz="2400" b="0" dirty="0" smtClean="0"/>
          </a:p>
          <a:p>
            <a:pPr marL="0" lvl="0" indent="0">
              <a:buNone/>
            </a:pPr>
            <a:r>
              <a:rPr lang="zh-CN" altLang="en-US" sz="2400" b="0" dirty="0" smtClean="0"/>
              <a:t>⑴数据不保存；</a:t>
            </a:r>
            <a:endParaRPr lang="en-US" altLang="zh-CN" sz="2400" b="0" dirty="0" smtClean="0"/>
          </a:p>
          <a:p>
            <a:pPr marL="0" lvl="0" indent="0">
              <a:buNone/>
            </a:pPr>
            <a:r>
              <a:rPr lang="zh-CN" altLang="en-US" sz="2400" b="0" dirty="0" smtClean="0"/>
              <a:t>⑵数据和应用程序一一对应；</a:t>
            </a:r>
          </a:p>
          <a:p>
            <a:pPr marL="0" lvl="0" indent="0">
              <a:buNone/>
            </a:pPr>
            <a:r>
              <a:rPr lang="zh-CN" altLang="en-US" sz="2400" b="0" dirty="0" smtClean="0"/>
              <a:t>⑶数据不共享；⑷数据不具有独立性。</a:t>
            </a:r>
          </a:p>
          <a:p>
            <a:pPr marL="0" lvl="0" indent="0">
              <a:buNone/>
            </a:pPr>
            <a:r>
              <a:rPr lang="zh-CN" altLang="en-US" sz="2400" b="0" dirty="0" smtClean="0"/>
              <a:t>下面以某高校的信息管理为例，应用程序和数据之间的关系如图</a:t>
            </a:r>
            <a:r>
              <a:rPr lang="en-US" altLang="zh-CN" sz="2400" b="0" dirty="0" smtClean="0"/>
              <a:t>1.2</a:t>
            </a:r>
            <a:r>
              <a:rPr lang="zh-CN" altLang="en-US" sz="2400" b="0" dirty="0" smtClean="0"/>
              <a:t>所示。</a:t>
            </a:r>
            <a:endParaRPr lang="zh-CN" altLang="zh-CN" sz="2400" b="0" dirty="0" smtClean="0"/>
          </a:p>
          <a:p>
            <a:endParaRPr lang="zh-CN" altLang="zh-CN"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4365104"/>
            <a:ext cx="4475243"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2734052" y="6021288"/>
            <a:ext cx="4262705" cy="369332"/>
          </a:xfrm>
          <a:prstGeom prst="rect">
            <a:avLst/>
          </a:prstGeom>
        </p:spPr>
        <p:txBody>
          <a:bodyPr wrap="none">
            <a:spAutoFit/>
          </a:bodyPr>
          <a:lstStyle/>
          <a:p>
            <a:r>
              <a:rPr lang="zh-CN" altLang="en-US" dirty="0"/>
              <a:t>图</a:t>
            </a:r>
            <a:r>
              <a:rPr lang="en-US" altLang="zh-CN" dirty="0"/>
              <a:t>1.2 </a:t>
            </a:r>
            <a:r>
              <a:rPr lang="zh-CN" altLang="en-US" dirty="0"/>
              <a:t>人工管理阶段对学生数据进行管理</a:t>
            </a:r>
          </a:p>
        </p:txBody>
      </p:sp>
    </p:spTree>
    <p:extLst>
      <p:ext uri="{BB962C8B-B14F-4D97-AF65-F5344CB8AC3E}">
        <p14:creationId xmlns:p14="http://schemas.microsoft.com/office/powerpoint/2010/main" val="36570412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908720"/>
            <a:ext cx="8229600" cy="5320630"/>
          </a:xfrm>
        </p:spPr>
        <p:txBody>
          <a:bodyPr/>
          <a:lstStyle/>
          <a:p>
            <a:pPr marL="0" lvl="0" indent="0">
              <a:buNone/>
            </a:pPr>
            <a:r>
              <a:rPr lang="en-US" altLang="zh-CN" dirty="0" smtClean="0"/>
              <a:t>2.</a:t>
            </a:r>
            <a:r>
              <a:rPr lang="zh-CN" altLang="zh-CN" dirty="0" smtClean="0"/>
              <a:t>文件管理阶段</a:t>
            </a:r>
            <a:endParaRPr lang="en-US" altLang="zh-CN" dirty="0"/>
          </a:p>
          <a:p>
            <a:pPr marL="0" lvl="0" indent="0">
              <a:buNone/>
            </a:pPr>
            <a:r>
              <a:rPr lang="en-US" altLang="zh-CN" sz="2400" b="0" dirty="0" smtClean="0"/>
              <a:t>     20</a:t>
            </a:r>
            <a:r>
              <a:rPr lang="zh-CN" altLang="en-US" sz="2400" b="0" dirty="0"/>
              <a:t>世纪</a:t>
            </a:r>
            <a:r>
              <a:rPr lang="en-US" altLang="zh-CN" sz="2400" b="0" dirty="0"/>
              <a:t>50</a:t>
            </a:r>
            <a:r>
              <a:rPr lang="zh-CN" altLang="en-US" sz="2400" b="0" dirty="0"/>
              <a:t>年代后期到</a:t>
            </a:r>
            <a:r>
              <a:rPr lang="en-US" altLang="zh-CN" sz="2400" b="0" dirty="0"/>
              <a:t>60</a:t>
            </a:r>
            <a:r>
              <a:rPr lang="zh-CN" altLang="en-US" sz="2400" b="0" dirty="0"/>
              <a:t>年代中期，计算机应用领域拓宽，不仅用于科学计算，还大量用于数据管理。硬件方面出现了磁盘等直接存储设备，软件方面出现了操作系统，可以利用文件存放大量数据，由专门的软件即文件系统对数据进行管理，这样数据可以长期保存</a:t>
            </a:r>
            <a:r>
              <a:rPr lang="zh-CN" altLang="en-US" sz="2400" b="0" dirty="0" smtClean="0"/>
              <a:t>。在</a:t>
            </a:r>
            <a:r>
              <a:rPr lang="zh-CN" altLang="en-US" sz="2400" b="0" dirty="0"/>
              <a:t>文件管理阶段，高校信息管理中应用程序和数据文件之间的关系如图</a:t>
            </a:r>
            <a:r>
              <a:rPr lang="en-US" altLang="zh-CN" sz="2400" b="0" dirty="0"/>
              <a:t>1.3</a:t>
            </a:r>
            <a:r>
              <a:rPr lang="zh-CN" altLang="en-US" sz="2400" b="0" dirty="0"/>
              <a:t>所示</a:t>
            </a:r>
            <a:r>
              <a:rPr lang="zh-CN" altLang="en-US" sz="2400" b="0" dirty="0" smtClean="0"/>
              <a:t>。</a:t>
            </a:r>
            <a:endParaRPr lang="en-US" altLang="zh-CN" sz="2400" b="0" dirty="0" smtClean="0"/>
          </a:p>
          <a:p>
            <a:pPr marL="0" lvl="0" indent="0">
              <a:buNone/>
            </a:pPr>
            <a:endParaRPr lang="zh-CN" altLang="zh-CN" dirty="0" smtClean="0"/>
          </a:p>
          <a:p>
            <a:endParaRPr lang="zh-CN" altLang="en-US" dirty="0"/>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3861047"/>
            <a:ext cx="7102494" cy="2664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88802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908720"/>
            <a:ext cx="8229600" cy="5320630"/>
          </a:xfrm>
        </p:spPr>
        <p:txBody>
          <a:bodyPr/>
          <a:lstStyle/>
          <a:p>
            <a:pPr marL="0" lvl="0" indent="0">
              <a:buNone/>
            </a:pPr>
            <a:r>
              <a:rPr lang="en-US" altLang="zh-CN" dirty="0" smtClean="0"/>
              <a:t>3.</a:t>
            </a:r>
            <a:r>
              <a:rPr lang="zh-CN" altLang="zh-CN" dirty="0" smtClean="0"/>
              <a:t>数据库</a:t>
            </a:r>
            <a:r>
              <a:rPr lang="zh-CN" altLang="zh-CN" dirty="0"/>
              <a:t>管理</a:t>
            </a:r>
            <a:r>
              <a:rPr lang="zh-CN" altLang="zh-CN" dirty="0" smtClean="0"/>
              <a:t>阶段</a:t>
            </a:r>
            <a:endParaRPr lang="en-US" altLang="zh-CN" dirty="0" smtClean="0"/>
          </a:p>
          <a:p>
            <a:pPr marL="0" lvl="0" indent="0">
              <a:buNone/>
            </a:pPr>
            <a:r>
              <a:rPr lang="en-US" altLang="zh-CN" sz="2400" b="0" dirty="0" smtClean="0"/>
              <a:t>     20</a:t>
            </a:r>
            <a:r>
              <a:rPr lang="zh-CN" altLang="en-US" sz="2400" b="0" dirty="0"/>
              <a:t>世纪</a:t>
            </a:r>
            <a:r>
              <a:rPr lang="en-US" altLang="zh-CN" sz="2400" b="0" dirty="0"/>
              <a:t>60</a:t>
            </a:r>
            <a:r>
              <a:rPr lang="zh-CN" altLang="en-US" sz="2400" b="0" dirty="0"/>
              <a:t>年代后期以来，用计算机管理的数据量大增，同时各种应用、语言相互覆盖地共享数据的要求越来越强烈，处理方式上实时处理要求也更多。这时文件系统已不能满足应用的需求，于是为了多用户、多应用共享数据的需求，数据库技术应运而生，出现统一管理数据的软件系统：数据库系统</a:t>
            </a:r>
            <a:r>
              <a:rPr lang="zh-CN" altLang="en-US" sz="2400" b="0" dirty="0" smtClean="0"/>
              <a:t>。例如</a:t>
            </a:r>
            <a:r>
              <a:rPr lang="zh-CN" altLang="en-US" sz="2400" b="0" dirty="0"/>
              <a:t>，用数据库系统系统管理学生数据</a:t>
            </a:r>
            <a:r>
              <a:rPr lang="zh-CN" altLang="en-US" sz="2400" b="0" dirty="0" smtClean="0"/>
              <a:t>。</a:t>
            </a:r>
            <a:endParaRPr lang="en-US" altLang="zh-CN" sz="2400" b="0" dirty="0" smtClean="0"/>
          </a:p>
          <a:p>
            <a:pPr marL="0" lvl="0" indent="0">
              <a:buNone/>
            </a:pPr>
            <a:endParaRPr lang="zh-CN" altLang="zh-CN" sz="2400" b="0" dirty="0"/>
          </a:p>
          <a:p>
            <a:endParaRPr lang="zh-CN" alt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3861048"/>
            <a:ext cx="5539282"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1943995" y="6093296"/>
            <a:ext cx="4031873" cy="369332"/>
          </a:xfrm>
          <a:prstGeom prst="rect">
            <a:avLst/>
          </a:prstGeom>
        </p:spPr>
        <p:txBody>
          <a:bodyPr wrap="none">
            <a:spAutoFit/>
          </a:bodyPr>
          <a:lstStyle/>
          <a:p>
            <a:r>
              <a:rPr lang="en-US" altLang="zh-CN" b="1" dirty="0"/>
              <a:t>1.4 </a:t>
            </a:r>
            <a:r>
              <a:rPr lang="zh-CN" altLang="en-US" b="1" dirty="0"/>
              <a:t>用数据库系统对学生数据进行管理</a:t>
            </a:r>
          </a:p>
        </p:txBody>
      </p:sp>
    </p:spTree>
    <p:extLst>
      <p:ext uri="{BB962C8B-B14F-4D97-AF65-F5344CB8AC3E}">
        <p14:creationId xmlns:p14="http://schemas.microsoft.com/office/powerpoint/2010/main" val="23698797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908720"/>
            <a:ext cx="8229600" cy="5472608"/>
          </a:xfrm>
        </p:spPr>
        <p:txBody>
          <a:bodyPr/>
          <a:lstStyle/>
          <a:p>
            <a:pPr marL="0" indent="0">
              <a:buNone/>
            </a:pPr>
            <a:r>
              <a:rPr lang="zh-CN" altLang="en-US" sz="2400" b="0" dirty="0">
                <a:solidFill>
                  <a:schemeClr val="tx1"/>
                </a:solidFill>
              </a:rPr>
              <a:t>数据库系统主要有以下特点：</a:t>
            </a:r>
          </a:p>
          <a:p>
            <a:pPr marL="0" indent="0">
              <a:buNone/>
            </a:pPr>
            <a:r>
              <a:rPr lang="zh-CN" altLang="en-US" sz="2400" b="0" dirty="0"/>
              <a:t>（</a:t>
            </a:r>
            <a:r>
              <a:rPr lang="en-US" altLang="zh-CN" sz="2400" b="0" dirty="0"/>
              <a:t>1</a:t>
            </a:r>
            <a:r>
              <a:rPr lang="zh-CN" altLang="en-US" sz="2400" b="0" dirty="0"/>
              <a:t>）	数据的结构化。</a:t>
            </a:r>
          </a:p>
          <a:p>
            <a:pPr marL="0" indent="0">
              <a:buNone/>
            </a:pPr>
            <a:r>
              <a:rPr lang="zh-CN" altLang="en-US" sz="2400" b="0" dirty="0"/>
              <a:t>（</a:t>
            </a:r>
            <a:r>
              <a:rPr lang="en-US" altLang="zh-CN" sz="2400" b="0" dirty="0"/>
              <a:t>2</a:t>
            </a:r>
            <a:r>
              <a:rPr lang="zh-CN" altLang="en-US" sz="2400" b="0" dirty="0"/>
              <a:t>）	数据共享性高、冗余度低、易扩充。</a:t>
            </a:r>
          </a:p>
          <a:p>
            <a:pPr marL="0" indent="0">
              <a:buNone/>
            </a:pPr>
            <a:r>
              <a:rPr lang="zh-CN" altLang="en-US" sz="2400" b="0" dirty="0"/>
              <a:t>（</a:t>
            </a:r>
            <a:r>
              <a:rPr lang="en-US" altLang="zh-CN" sz="2400" b="0" dirty="0"/>
              <a:t>3</a:t>
            </a:r>
            <a:r>
              <a:rPr lang="zh-CN" altLang="en-US" sz="2400" b="0" dirty="0"/>
              <a:t>）	数据由</a:t>
            </a:r>
            <a:r>
              <a:rPr lang="en-US" altLang="zh-CN" sz="2400" b="0" dirty="0"/>
              <a:t>DBMS</a:t>
            </a:r>
            <a:r>
              <a:rPr lang="zh-CN" altLang="en-US" sz="2400" b="0" dirty="0"/>
              <a:t>统一管理和控制。</a:t>
            </a:r>
          </a:p>
          <a:p>
            <a:pPr marL="0" indent="0">
              <a:buNone/>
            </a:pPr>
            <a:r>
              <a:rPr lang="zh-CN" altLang="en-US" sz="2400" b="0" dirty="0"/>
              <a:t>（</a:t>
            </a:r>
            <a:r>
              <a:rPr lang="en-US" altLang="zh-CN" sz="2400" b="0" dirty="0"/>
              <a:t>4</a:t>
            </a:r>
            <a:r>
              <a:rPr lang="zh-CN" altLang="en-US" sz="2400" b="0" dirty="0"/>
              <a:t>）	数据独立性高。</a:t>
            </a:r>
          </a:p>
          <a:p>
            <a:pPr marL="0" indent="0">
              <a:buNone/>
            </a:pPr>
            <a:r>
              <a:rPr lang="zh-CN" altLang="en-US" sz="2400" b="0" dirty="0" smtClean="0">
                <a:solidFill>
                  <a:srgbClr val="FF0000"/>
                </a:solidFill>
              </a:rPr>
              <a:t>数据库</a:t>
            </a:r>
            <a:r>
              <a:rPr lang="zh-CN" altLang="en-US" sz="2400" b="0" dirty="0">
                <a:solidFill>
                  <a:srgbClr val="FF0000"/>
                </a:solidFill>
              </a:rPr>
              <a:t>（</a:t>
            </a:r>
            <a:r>
              <a:rPr lang="en-US" altLang="zh-CN" sz="2400" b="0" dirty="0">
                <a:solidFill>
                  <a:srgbClr val="FF0000"/>
                </a:solidFill>
              </a:rPr>
              <a:t>Database</a:t>
            </a:r>
            <a:r>
              <a:rPr lang="zh-CN" altLang="en-US" sz="2400" b="0" dirty="0">
                <a:solidFill>
                  <a:srgbClr val="FF0000"/>
                </a:solidFill>
              </a:rPr>
              <a:t>，简称</a:t>
            </a:r>
            <a:r>
              <a:rPr lang="en-US" altLang="zh-CN" sz="2400" b="0" dirty="0">
                <a:solidFill>
                  <a:srgbClr val="FF0000"/>
                </a:solidFill>
              </a:rPr>
              <a:t>DB</a:t>
            </a:r>
            <a:r>
              <a:rPr lang="zh-CN" altLang="en-US" sz="2400" b="0" dirty="0">
                <a:solidFill>
                  <a:srgbClr val="FF0000"/>
                </a:solidFill>
              </a:rPr>
              <a:t>）</a:t>
            </a:r>
            <a:r>
              <a:rPr lang="zh-CN" altLang="en-US" sz="2400" b="0" dirty="0"/>
              <a:t>是长期存储在计算机内，可供不同用户共享的、按一定结构组织在一起的相关数据的集合，它具有最低的数据冗余度和较高的数据独立性，由数据库管理系统负责统一管理和统一控制，可保证数据的安全性和完整性，并在多用户同时使用数据库时进行并发控制，在发生故障时对数据库进行恢复。</a:t>
            </a:r>
          </a:p>
          <a:p>
            <a:pPr marL="0" indent="0">
              <a:buNone/>
            </a:pPr>
            <a:endParaRPr lang="zh-CN" altLang="en-US" sz="2400" b="0" dirty="0"/>
          </a:p>
        </p:txBody>
      </p:sp>
    </p:spTree>
    <p:extLst>
      <p:ext uri="{BB962C8B-B14F-4D97-AF65-F5344CB8AC3E}">
        <p14:creationId xmlns:p14="http://schemas.microsoft.com/office/powerpoint/2010/main" val="40357891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a:t>
            </a:r>
            <a:r>
              <a:rPr lang="zh-CN" altLang="zh-CN" dirty="0" smtClean="0"/>
              <a:t>数据库管理系统</a:t>
            </a:r>
            <a:endParaRPr lang="zh-CN" altLang="en-US" dirty="0"/>
          </a:p>
        </p:txBody>
      </p:sp>
      <p:sp>
        <p:nvSpPr>
          <p:cNvPr id="3" name="内容占位符 2"/>
          <p:cNvSpPr>
            <a:spLocks noGrp="1"/>
          </p:cNvSpPr>
          <p:nvPr>
            <p:ph idx="1"/>
          </p:nvPr>
        </p:nvSpPr>
        <p:spPr>
          <a:xfrm>
            <a:off x="467544" y="1196752"/>
            <a:ext cx="8229600" cy="5392638"/>
          </a:xfrm>
        </p:spPr>
        <p:txBody>
          <a:bodyPr/>
          <a:lstStyle/>
          <a:p>
            <a:pPr marL="0" indent="0">
              <a:buNone/>
            </a:pPr>
            <a:r>
              <a:rPr lang="zh-CN" altLang="zh-CN" sz="2400" b="0" dirty="0" smtClean="0"/>
              <a:t>数据库管理系统</a:t>
            </a:r>
            <a:r>
              <a:rPr lang="zh-CN" altLang="en-US" sz="2400" dirty="0"/>
              <a:t>（</a:t>
            </a:r>
            <a:r>
              <a:rPr lang="en-US" altLang="zh-CN" sz="2400" dirty="0"/>
              <a:t>DBMS</a:t>
            </a:r>
            <a:r>
              <a:rPr lang="zh-CN" altLang="zh-CN" sz="2400" dirty="0"/>
              <a:t>）</a:t>
            </a:r>
            <a:r>
              <a:rPr lang="zh-CN" altLang="zh-CN" sz="2400" b="0" dirty="0" smtClean="0"/>
              <a:t>是</a:t>
            </a:r>
            <a:r>
              <a:rPr lang="zh-CN" altLang="zh-CN" sz="2400" b="0" dirty="0"/>
              <a:t>数据库系统的核心，是为数据库的建立、使用和维护而配置的软件。它建立在操作系统的基础上，是位于操作系统与用户之间的一层数据管理软件，负责对数据库进行统一的管理和控制</a:t>
            </a:r>
            <a:r>
              <a:rPr lang="zh-CN" altLang="zh-CN" sz="2400" b="0" dirty="0" smtClean="0"/>
              <a:t>。</a:t>
            </a:r>
            <a:endParaRPr lang="en-US" altLang="zh-CN" sz="2400" b="0" dirty="0" smtClean="0"/>
          </a:p>
          <a:p>
            <a:pPr marL="0" indent="0">
              <a:buNone/>
            </a:pPr>
            <a:r>
              <a:rPr lang="zh-CN" altLang="zh-CN" sz="2400" dirty="0" smtClean="0"/>
              <a:t>数据库管理系统</a:t>
            </a:r>
            <a:r>
              <a:rPr lang="zh-CN" altLang="en-US" sz="2400" dirty="0" smtClean="0"/>
              <a:t>的</a:t>
            </a:r>
            <a:r>
              <a:rPr lang="zh-CN" altLang="zh-CN" sz="2400" dirty="0" smtClean="0"/>
              <a:t>功能</a:t>
            </a:r>
            <a:r>
              <a:rPr lang="zh-CN" altLang="zh-CN" sz="2400" dirty="0"/>
              <a:t>：</a:t>
            </a:r>
          </a:p>
          <a:p>
            <a:pPr marL="0" indent="0">
              <a:buNone/>
            </a:pPr>
            <a:r>
              <a:rPr lang="zh-CN" altLang="zh-CN" sz="2400" b="0" dirty="0" smtClean="0"/>
              <a:t>（</a:t>
            </a:r>
            <a:r>
              <a:rPr lang="en-US" altLang="zh-CN" sz="2400" b="0" dirty="0"/>
              <a:t>1</a:t>
            </a:r>
            <a:r>
              <a:rPr lang="zh-CN" altLang="zh-CN" sz="2400" b="0" dirty="0"/>
              <a:t>）数据定义功能</a:t>
            </a:r>
          </a:p>
          <a:p>
            <a:pPr marL="0" indent="0">
              <a:buNone/>
            </a:pPr>
            <a:r>
              <a:rPr lang="zh-CN" altLang="zh-CN" sz="2400" b="0" dirty="0"/>
              <a:t>（</a:t>
            </a:r>
            <a:r>
              <a:rPr lang="en-US" altLang="zh-CN" sz="2400" b="0" dirty="0"/>
              <a:t>2</a:t>
            </a:r>
            <a:r>
              <a:rPr lang="zh-CN" altLang="zh-CN" sz="2400" b="0" dirty="0"/>
              <a:t>）数据操纵功能</a:t>
            </a:r>
          </a:p>
          <a:p>
            <a:pPr marL="0" indent="0">
              <a:buNone/>
            </a:pPr>
            <a:r>
              <a:rPr lang="zh-CN" altLang="zh-CN" sz="2400" b="0" dirty="0"/>
              <a:t>（</a:t>
            </a:r>
            <a:r>
              <a:rPr lang="en-US" altLang="zh-CN" sz="2400" b="0" dirty="0"/>
              <a:t>3</a:t>
            </a:r>
            <a:r>
              <a:rPr lang="zh-CN" altLang="zh-CN" sz="2400" b="0" dirty="0"/>
              <a:t>）数据库运行管理</a:t>
            </a:r>
          </a:p>
          <a:p>
            <a:pPr marL="0" indent="0">
              <a:buNone/>
            </a:pPr>
            <a:r>
              <a:rPr lang="zh-CN" altLang="zh-CN" sz="2400" b="0" dirty="0"/>
              <a:t>（</a:t>
            </a:r>
            <a:r>
              <a:rPr lang="en-US" altLang="zh-CN" sz="2400" b="0" dirty="0"/>
              <a:t>4</a:t>
            </a:r>
            <a:r>
              <a:rPr lang="zh-CN" altLang="zh-CN" sz="2400" b="0" dirty="0"/>
              <a:t>）数据控制功能</a:t>
            </a:r>
          </a:p>
          <a:p>
            <a:pPr marL="0" indent="0">
              <a:buNone/>
            </a:pPr>
            <a:r>
              <a:rPr lang="zh-CN" altLang="zh-CN" sz="2400" b="0" dirty="0"/>
              <a:t>（</a:t>
            </a:r>
            <a:r>
              <a:rPr lang="en-US" altLang="zh-CN" sz="2400" b="0" dirty="0"/>
              <a:t>5</a:t>
            </a:r>
            <a:r>
              <a:rPr lang="zh-CN" altLang="zh-CN" sz="2400" b="0" dirty="0"/>
              <a:t>）数据通信功能</a:t>
            </a:r>
          </a:p>
          <a:p>
            <a:pPr marL="0" indent="0">
              <a:buNone/>
            </a:pPr>
            <a:endParaRPr lang="zh-CN" altLang="en-US" sz="2400" b="0" dirty="0"/>
          </a:p>
        </p:txBody>
      </p:sp>
    </p:spTree>
    <p:extLst>
      <p:ext uri="{BB962C8B-B14F-4D97-AF65-F5344CB8AC3E}">
        <p14:creationId xmlns:p14="http://schemas.microsoft.com/office/powerpoint/2010/main" val="4256652862"/>
      </p:ext>
    </p:extLst>
  </p:cSld>
  <p:clrMapOvr>
    <a:masterClrMapping/>
  </p:clrMapOvr>
  <p:timing>
    <p:tnLst>
      <p:par>
        <p:cTn id="1" dur="indefinite" restart="never" nodeType="tmRoot"/>
      </p:par>
    </p:tnLst>
  </p:timing>
</p:sld>
</file>

<file path=ppt/theme/theme1.xml><?xml version="1.0" encoding="utf-8"?>
<a:theme xmlns:a="http://schemas.openxmlformats.org/drawingml/2006/main" name="230TGp_report_light">
  <a:themeElements>
    <a:clrScheme name="04 1">
      <a:dk1>
        <a:srgbClr val="003366"/>
      </a:dk1>
      <a:lt1>
        <a:srgbClr val="FFFFFF"/>
      </a:lt1>
      <a:dk2>
        <a:srgbClr val="3EB1CC"/>
      </a:dk2>
      <a:lt2>
        <a:srgbClr val="DDDDDD"/>
      </a:lt2>
      <a:accent1>
        <a:srgbClr val="438ACB"/>
      </a:accent1>
      <a:accent2>
        <a:srgbClr val="77AE26"/>
      </a:accent2>
      <a:accent3>
        <a:srgbClr val="FFFFFF"/>
      </a:accent3>
      <a:accent4>
        <a:srgbClr val="002A56"/>
      </a:accent4>
      <a:accent5>
        <a:srgbClr val="B0C4E2"/>
      </a:accent5>
      <a:accent6>
        <a:srgbClr val="6B9D21"/>
      </a:accent6>
      <a:hlink>
        <a:srgbClr val="6E815B"/>
      </a:hlink>
      <a:folHlink>
        <a:srgbClr val="76A0CA"/>
      </a:folHlink>
    </a:clrScheme>
    <a:fontScheme name="04">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altLang="zh-CN"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altLang="zh-CN" sz="1800" b="0" i="0" u="none" strike="noStrike" cap="none" normalizeH="0" baseline="0" smtClean="0">
            <a:ln>
              <a:noFill/>
            </a:ln>
            <a:solidFill>
              <a:schemeClr val="tx1"/>
            </a:solidFill>
            <a:effectLst/>
            <a:latin typeface="Arial" charset="0"/>
          </a:defRPr>
        </a:defPPr>
      </a:lstStyle>
    </a:lnDef>
  </a:objectDefaults>
  <a:extraClrSchemeLst>
    <a:extraClrScheme>
      <a:clrScheme name="04 1">
        <a:dk1>
          <a:srgbClr val="003366"/>
        </a:dk1>
        <a:lt1>
          <a:srgbClr val="FFFFFF"/>
        </a:lt1>
        <a:dk2>
          <a:srgbClr val="3EB1CC"/>
        </a:dk2>
        <a:lt2>
          <a:srgbClr val="DDDDDD"/>
        </a:lt2>
        <a:accent1>
          <a:srgbClr val="438ACB"/>
        </a:accent1>
        <a:accent2>
          <a:srgbClr val="77AE26"/>
        </a:accent2>
        <a:accent3>
          <a:srgbClr val="FFFFFF"/>
        </a:accent3>
        <a:accent4>
          <a:srgbClr val="002A56"/>
        </a:accent4>
        <a:accent5>
          <a:srgbClr val="B0C4E2"/>
        </a:accent5>
        <a:accent6>
          <a:srgbClr val="6B9D21"/>
        </a:accent6>
        <a:hlink>
          <a:srgbClr val="6E815B"/>
        </a:hlink>
        <a:folHlink>
          <a:srgbClr val="76A0CA"/>
        </a:folHlink>
      </a:clrScheme>
      <a:clrMap bg1="lt1" tx1="dk1" bg2="lt2" tx2="dk2" accent1="accent1" accent2="accent2" accent3="accent3" accent4="accent4" accent5="accent5" accent6="accent6" hlink="hlink" folHlink="folHlink"/>
    </a:extraClrScheme>
    <a:extraClrScheme>
      <a:clrScheme name="04 2">
        <a:dk1>
          <a:srgbClr val="30311D"/>
        </a:dk1>
        <a:lt1>
          <a:srgbClr val="FFFFFF"/>
        </a:lt1>
        <a:dk2>
          <a:srgbClr val="D59D81"/>
        </a:dk2>
        <a:lt2>
          <a:srgbClr val="DDDDDD"/>
        </a:lt2>
        <a:accent1>
          <a:srgbClr val="617CD3"/>
        </a:accent1>
        <a:accent2>
          <a:srgbClr val="93B75F"/>
        </a:accent2>
        <a:accent3>
          <a:srgbClr val="FFFFFF"/>
        </a:accent3>
        <a:accent4>
          <a:srgbClr val="272817"/>
        </a:accent4>
        <a:accent5>
          <a:srgbClr val="B7BFE6"/>
        </a:accent5>
        <a:accent6>
          <a:srgbClr val="85A655"/>
        </a:accent6>
        <a:hlink>
          <a:srgbClr val="557B97"/>
        </a:hlink>
        <a:folHlink>
          <a:srgbClr val="9778B4"/>
        </a:folHlink>
      </a:clrScheme>
      <a:clrMap bg1="lt1" tx1="dk1" bg2="lt2" tx2="dk2" accent1="accent1" accent2="accent2" accent3="accent3" accent4="accent4" accent5="accent5" accent6="accent6" hlink="hlink" folHlink="folHlink"/>
    </a:extraClrScheme>
    <a:extraClrScheme>
      <a:clrScheme name="04 3">
        <a:dk1>
          <a:srgbClr val="000066"/>
        </a:dk1>
        <a:lt1>
          <a:srgbClr val="FFFFFF"/>
        </a:lt1>
        <a:dk2>
          <a:srgbClr val="0D5597"/>
        </a:dk2>
        <a:lt2>
          <a:srgbClr val="DDDDDD"/>
        </a:lt2>
        <a:accent1>
          <a:srgbClr val="428E71"/>
        </a:accent1>
        <a:accent2>
          <a:srgbClr val="3F90BD"/>
        </a:accent2>
        <a:accent3>
          <a:srgbClr val="FFFFFF"/>
        </a:accent3>
        <a:accent4>
          <a:srgbClr val="000056"/>
        </a:accent4>
        <a:accent5>
          <a:srgbClr val="B0C6BB"/>
        </a:accent5>
        <a:accent6>
          <a:srgbClr val="3882AB"/>
        </a:accent6>
        <a:hlink>
          <a:srgbClr val="7D7E89"/>
        </a:hlink>
        <a:folHlink>
          <a:srgbClr val="8AC4C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230TGp_report_light</Template>
  <TotalTime>3820</TotalTime>
  <Words>1883</Words>
  <Application>Microsoft Office PowerPoint</Application>
  <PresentationFormat>全屏显示(4:3)</PresentationFormat>
  <Paragraphs>138</Paragraphs>
  <Slides>27</Slides>
  <Notes>1</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230TGp_report_light</vt:lpstr>
      <vt:lpstr> 第1章  初识数据库 </vt:lpstr>
      <vt:lpstr>目  录</vt:lpstr>
      <vt:lpstr>1.1数据管理技术的发展</vt:lpstr>
      <vt:lpstr>PowerPoint 演示文稿</vt:lpstr>
      <vt:lpstr>PowerPoint 演示文稿</vt:lpstr>
      <vt:lpstr>PowerPoint 演示文稿</vt:lpstr>
      <vt:lpstr>PowerPoint 演示文稿</vt:lpstr>
      <vt:lpstr>PowerPoint 演示文稿</vt:lpstr>
      <vt:lpstr>1.2数据库管理系统</vt:lpstr>
      <vt:lpstr> 1.3数据库系统 </vt:lpstr>
      <vt:lpstr>PowerPoint 演示文稿</vt:lpstr>
      <vt:lpstr>PowerPoint 演示文稿</vt:lpstr>
      <vt:lpstr>1.4 数据模型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1.5数据库应用系统体系结构</vt:lpstr>
      <vt:lpstr>PowerPoint 演示文稿</vt:lpstr>
      <vt:lpstr>PowerPoint 演示文稿</vt:lpstr>
      <vt:lpstr>PowerPoint 演示文稿</vt:lpstr>
      <vt:lpstr>PowerPoint 演示文稿</vt:lpstr>
      <vt:lpstr>1.6 数据库技术新发展</vt:lpstr>
    </vt:vector>
  </TitlesOfParts>
  <Company>www.jujumao.org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latto</dc:creator>
  <cp:lastModifiedBy>chenjuan</cp:lastModifiedBy>
  <cp:revision>198</cp:revision>
  <dcterms:created xsi:type="dcterms:W3CDTF">2014-07-28T08:32:25Z</dcterms:created>
  <dcterms:modified xsi:type="dcterms:W3CDTF">2018-03-15T02:56:46Z</dcterms:modified>
</cp:coreProperties>
</file>