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5" r:id="rId2"/>
    <p:sldId id="315" r:id="rId3"/>
    <p:sldId id="317" r:id="rId4"/>
    <p:sldId id="318" r:id="rId5"/>
    <p:sldId id="319" r:id="rId6"/>
    <p:sldId id="320" r:id="rId7"/>
    <p:sldId id="321" r:id="rId8"/>
    <p:sldId id="322" r:id="rId9"/>
    <p:sldId id="323" r:id="rId10"/>
    <p:sldId id="324" r:id="rId11"/>
    <p:sldId id="325" r:id="rId12"/>
    <p:sldId id="316" r:id="rId13"/>
    <p:sldId id="326" r:id="rId14"/>
    <p:sldId id="327" r:id="rId15"/>
    <p:sldId id="328" r:id="rId16"/>
    <p:sldId id="329" r:id="rId17"/>
    <p:sldId id="330" r:id="rId18"/>
    <p:sldId id="331" r:id="rId19"/>
    <p:sldId id="332" r:id="rId20"/>
    <p:sldId id="333" r:id="rId21"/>
    <p:sldId id="334" r:id="rId22"/>
    <p:sldId id="335" r:id="rId23"/>
    <p:sldId id="336" r:id="rId24"/>
    <p:sldId id="342" r:id="rId25"/>
    <p:sldId id="337" r:id="rId26"/>
    <p:sldId id="338" r:id="rId27"/>
    <p:sldId id="339" r:id="rId28"/>
    <p:sldId id="340" r:id="rId29"/>
    <p:sldId id="341" r:id="rId30"/>
  </p:sldIdLst>
  <p:sldSz cx="9144000" cy="6858000" type="screen4x3"/>
  <p:notesSz cx="6858000" cy="91440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333399"/>
    <a:srgbClr val="5F5F5F"/>
    <a:srgbClr val="808080"/>
    <a:srgbClr val="CC3300"/>
    <a:srgbClr val="6D7BA5"/>
    <a:srgbClr val="50B848"/>
    <a:srgbClr val="676767"/>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7" autoAdjust="0"/>
    <p:restoredTop sz="94598" autoAdjust="0"/>
  </p:normalViewPr>
  <p:slideViewPr>
    <p:cSldViewPr>
      <p:cViewPr varScale="1">
        <p:scale>
          <a:sx n="68" d="100"/>
          <a:sy n="68" d="100"/>
        </p:scale>
        <p:origin x="-582" y="-102"/>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5EBAA-087E-4F01-A652-6615E807161A}" type="datetimeFigureOut">
              <a:rPr lang="zh-CN" altLang="en-US" smtClean="0"/>
              <a:pPr/>
              <a:t>2018-5-22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796D5-7C95-43FD-85B7-D674726A1657}" type="slidenum">
              <a:rPr lang="zh-CN" altLang="en-US" smtClean="0"/>
              <a:pPr/>
              <a:t>‹#›</a:t>
            </a:fld>
            <a:endParaRPr lang="zh-CN" altLang="en-US"/>
          </a:p>
        </p:txBody>
      </p:sp>
    </p:spTree>
    <p:extLst>
      <p:ext uri="{BB962C8B-B14F-4D97-AF65-F5344CB8AC3E}">
        <p14:creationId xmlns:p14="http://schemas.microsoft.com/office/powerpoint/2010/main" val="91289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104" name="Picture 32" descr="04_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537369" y="4293096"/>
            <a:ext cx="4038600" cy="457200"/>
          </a:xfrm>
        </p:spPr>
        <p:txBody>
          <a:bodyPr/>
          <a:lstStyle>
            <a:lvl1pPr marL="0" indent="0">
              <a:buFont typeface="Wingdings" pitchFamily="2" charset="2"/>
              <a:buNone/>
              <a:defRPr sz="1600">
                <a:solidFill>
                  <a:srgbClr val="000000"/>
                </a:solidFill>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charset="0"/>
              </a:defRPr>
            </a:lvl1pPr>
          </a:lstStyle>
          <a:p>
            <a:endParaRPr lang="en-US" altLang="zh-CN"/>
          </a:p>
        </p:txBody>
      </p:sp>
      <p:sp>
        <p:nvSpPr>
          <p:cNvPr id="3077" name="Rectangle 5"/>
          <p:cNvSpPr>
            <a:spLocks noGrp="1" noChangeArrowheads="1"/>
          </p:cNvSpPr>
          <p:nvPr>
            <p:ph type="ftr" sz="quarter" idx="3"/>
          </p:nvPr>
        </p:nvSpPr>
        <p:spPr>
          <a:xfrm>
            <a:off x="3124200" y="6537325"/>
            <a:ext cx="2895600" cy="244475"/>
          </a:xfrm>
          <a:prstGeom prst="rect">
            <a:avLst/>
          </a:prstGeom>
        </p:spPr>
        <p:txBody>
          <a:bodyPr/>
          <a:lstStyle>
            <a:lvl1pPr algn="ctr">
              <a:defRPr sz="1000" b="0" i="0">
                <a:solidFill>
                  <a:srgbClr val="000000"/>
                </a:solidFill>
              </a:defRPr>
            </a:lvl1pPr>
          </a:lstStyle>
          <a:p>
            <a:endParaRPr lang="en-US" altLang="zh-CN"/>
          </a:p>
        </p:txBody>
      </p:sp>
      <p:sp>
        <p:nvSpPr>
          <p:cNvPr id="3078" name="Rectangle 6"/>
          <p:cNvSpPr>
            <a:spLocks noGrp="1" noChangeArrowheads="1"/>
          </p:cNvSpPr>
          <p:nvPr>
            <p:ph type="sldNum" sz="quarter" idx="4"/>
          </p:nvPr>
        </p:nvSpPr>
        <p:spPr>
          <a:xfrm>
            <a:off x="6629400" y="6553200"/>
            <a:ext cx="2133600" cy="244475"/>
          </a:xfrm>
        </p:spPr>
        <p:txBody>
          <a:bodyPr/>
          <a:lstStyle>
            <a:lvl1pPr algn="r">
              <a:defRPr>
                <a:latin typeface="Arial" charset="0"/>
              </a:defRPr>
            </a:lvl1pPr>
          </a:lstStyle>
          <a:p>
            <a:fld id="{B3CE555E-B87D-4004-8AF0-8813A8D703B9}" type="slidenum">
              <a:rPr lang="en-US" altLang="zh-CN"/>
              <a:pPr/>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68960"/>
            <a:ext cx="487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106" name="Picture 34" descr="04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388" y="2238375"/>
            <a:ext cx="1420812" cy="1420813"/>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bwMode="gray">
          <a:xfrm>
            <a:off x="251520" y="2636912"/>
            <a:ext cx="4648200" cy="863327"/>
          </a:xfrm>
        </p:spPr>
        <p:txBody>
          <a:bodyPr/>
          <a:lstStyle>
            <a:lvl1pPr algn="l">
              <a:defRPr sz="4000">
                <a:solidFill>
                  <a:schemeClr val="tx1"/>
                </a:solidFill>
              </a:defRPr>
            </a:lvl1pPr>
          </a:lstStyle>
          <a:p>
            <a:pPr lvl="0"/>
            <a:r>
              <a:rPr lang="zh-CN" altLang="en-US" noProof="0" dirty="0" smtClean="0"/>
              <a:t>单击此处编辑母版标题样式</a:t>
            </a:r>
            <a:endParaRPr lang="en-US" altLang="zh-CN" noProof="0"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251520" y="980728"/>
            <a:ext cx="8640960" cy="5616624"/>
          </a:xfrm>
        </p:spPr>
        <p:txBody>
          <a:bodyPr/>
          <a:lstStyle>
            <a:lvl1pPr>
              <a:defRPr>
                <a:solidFill>
                  <a:srgbClr val="000000"/>
                </a:solidFill>
              </a:defRPr>
            </a:lvl1pPr>
            <a:lvl2pPr>
              <a:defRPr sz="2400">
                <a:solidFill>
                  <a:srgbClr val="000000"/>
                </a:solidFill>
              </a:defRPr>
            </a:lvl2pPr>
            <a:lvl3pPr>
              <a:defRPr sz="2000">
                <a:solidFill>
                  <a:srgbClr val="000000"/>
                </a:solidFill>
              </a:defRPr>
            </a:lvl3pPr>
            <a:lvl4pPr>
              <a:defRPr sz="1800">
                <a:solidFill>
                  <a:srgbClr val="000000"/>
                </a:solidFill>
              </a:defRPr>
            </a:lvl4pPr>
            <a:lvl5pPr>
              <a:defRPr sz="1600">
                <a:solidFill>
                  <a:srgbClr val="000000"/>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a:lvl1pPr>
          </a:lstStyle>
          <a:p>
            <a:fld id="{78C39E83-5578-4184-9B89-54CC366603C8}" type="slidenum">
              <a:rPr lang="en-US" altLang="zh-CN"/>
              <a:pPr/>
              <a:t>‹#›</a:t>
            </a:fld>
            <a:endParaRPr lang="en-US" altLang="zh-CN"/>
          </a:p>
        </p:txBody>
      </p:sp>
      <p:sp>
        <p:nvSpPr>
          <p:cNvPr id="7" name="Rectangle 4"/>
          <p:cNvSpPr>
            <a:spLocks noGrp="1" noChangeArrowheads="1"/>
          </p:cNvSpPr>
          <p:nvPr>
            <p:ph type="dt" sz="half" idx="2"/>
          </p:nvPr>
        </p:nvSpPr>
        <p:spPr bwMode="gray">
          <a:xfrm>
            <a:off x="5148064" y="6434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800" b="1">
                <a:solidFill>
                  <a:srgbClr val="5F5F5F"/>
                </a:solidFill>
                <a:latin typeface="+mn-lt"/>
                <a:ea typeface="宋体" charset="-122"/>
              </a:defRPr>
            </a:lvl1pPr>
          </a:lstStyle>
          <a:p>
            <a:r>
              <a:rPr lang="zh-CN" altLang="en-US" smtClean="0"/>
              <a:t>武汉工程科技学院</a:t>
            </a:r>
            <a:endParaRPr lang="en-US" altLang="zh-CN" dirty="0"/>
          </a:p>
        </p:txBody>
      </p:sp>
    </p:spTree>
    <p:extLst>
      <p:ext uri="{BB962C8B-B14F-4D97-AF65-F5344CB8AC3E}">
        <p14:creationId xmlns:p14="http://schemas.microsoft.com/office/powerpoint/2010/main" val="24424654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chOff x="0" y="0"/>
          <a:ch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5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5638800" y="6453336"/>
            <a:ext cx="3086100" cy="24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5F5F5F"/>
                </a:solidFill>
                <a:latin typeface="+mn-lt"/>
                <a:ea typeface="宋体" charset="-122"/>
              </a:defRPr>
            </a:lvl1pPr>
          </a:lstStyle>
          <a:p>
            <a:r>
              <a:rPr lang="zh-CN" altLang="en-US" dirty="0" smtClean="0"/>
              <a:t>武汉工程科技学院</a:t>
            </a:r>
            <a:endParaRPr lang="en-US" altLang="zh-CN" dirty="0"/>
          </a:p>
        </p:txBody>
      </p:sp>
      <p:sp>
        <p:nvSpPr>
          <p:cNvPr id="1030" name="Rectangle 6"/>
          <p:cNvSpPr>
            <a:spLocks noGrp="1" noChangeArrowheads="1"/>
          </p:cNvSpPr>
          <p:nvPr>
            <p:ph type="sldNum" sz="quarter" idx="4"/>
          </p:nvPr>
        </p:nvSpPr>
        <p:spPr bwMode="gray">
          <a:xfrm>
            <a:off x="381000" y="630555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rgbClr val="000000"/>
                </a:solidFill>
                <a:latin typeface="+mn-lt"/>
                <a:ea typeface="宋体" charset="-122"/>
              </a:defRPr>
            </a:lvl1pPr>
          </a:lstStyle>
          <a:p>
            <a:fld id="{2238B497-F231-4F3A-B3A6-E52D28EE6B47}" type="slidenum">
              <a:rPr lang="en-US" altLang="zh-CN"/>
              <a:pPr/>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87" name="Picture 63" descr="04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Verdana" pitchFamily="34" charset="0"/>
        </a:defRPr>
      </a:lvl2pPr>
      <a:lvl3pPr algn="ctr" rtl="0" eaLnBrk="1" fontAlgn="base" hangingPunct="1">
        <a:spcBef>
          <a:spcPct val="0"/>
        </a:spcBef>
        <a:spcAft>
          <a:spcPct val="0"/>
        </a:spcAft>
        <a:defRPr sz="2800" b="1">
          <a:solidFill>
            <a:schemeClr val="bg1"/>
          </a:solidFill>
          <a:latin typeface="Verdana" pitchFamily="34" charset="0"/>
        </a:defRPr>
      </a:lvl3pPr>
      <a:lvl4pPr algn="ctr" rtl="0" eaLnBrk="1" fontAlgn="base" hangingPunct="1">
        <a:spcBef>
          <a:spcPct val="0"/>
        </a:spcBef>
        <a:spcAft>
          <a:spcPct val="0"/>
        </a:spcAft>
        <a:defRPr sz="2800" b="1">
          <a:solidFill>
            <a:schemeClr val="bg1"/>
          </a:solidFill>
          <a:latin typeface="Verdana" pitchFamily="34" charset="0"/>
        </a:defRPr>
      </a:lvl4pPr>
      <a:lvl5pPr algn="ctr" rtl="0" eaLnBrk="1" fontAlgn="base" hangingPunct="1">
        <a:spcBef>
          <a:spcPct val="0"/>
        </a:spcBef>
        <a:spcAft>
          <a:spcPct val="0"/>
        </a:spcAft>
        <a:defRPr sz="2800" b="1">
          <a:solidFill>
            <a:schemeClr val="bg1"/>
          </a:solidFill>
          <a:latin typeface="Verdana" pitchFamily="34" charset="0"/>
        </a:defRPr>
      </a:lvl5pPr>
      <a:lvl6pPr marL="457200" algn="ctr" rtl="0" eaLnBrk="1" fontAlgn="base" hangingPunct="1">
        <a:spcBef>
          <a:spcPct val="0"/>
        </a:spcBef>
        <a:spcAft>
          <a:spcPct val="0"/>
        </a:spcAft>
        <a:defRPr sz="2800" b="1">
          <a:solidFill>
            <a:schemeClr val="bg1"/>
          </a:solidFill>
          <a:latin typeface="Verdana" pitchFamily="34" charset="0"/>
        </a:defRPr>
      </a:lvl6pPr>
      <a:lvl7pPr marL="914400" algn="ctr" rtl="0" eaLnBrk="1" fontAlgn="base" hangingPunct="1">
        <a:spcBef>
          <a:spcPct val="0"/>
        </a:spcBef>
        <a:spcAft>
          <a:spcPct val="0"/>
        </a:spcAft>
        <a:defRPr sz="2800" b="1">
          <a:solidFill>
            <a:schemeClr val="bg1"/>
          </a:solidFill>
          <a:latin typeface="Verdana" pitchFamily="34" charset="0"/>
        </a:defRPr>
      </a:lvl7pPr>
      <a:lvl8pPr marL="1371600" algn="ctr" rtl="0" eaLnBrk="1" fontAlgn="base" hangingPunct="1">
        <a:spcBef>
          <a:spcPct val="0"/>
        </a:spcBef>
        <a:spcAft>
          <a:spcPct val="0"/>
        </a:spcAft>
        <a:defRPr sz="2800" b="1">
          <a:solidFill>
            <a:schemeClr val="bg1"/>
          </a:solidFill>
          <a:latin typeface="Verdana" pitchFamily="34" charset="0"/>
        </a:defRPr>
      </a:lvl8pPr>
      <a:lvl9pPr marL="1828800" algn="ctr" rtl="0" eaLnBrk="1" fontAlgn="base" hangingPunct="1">
        <a:spcBef>
          <a:spcPct val="0"/>
        </a:spcBef>
        <a:spcAft>
          <a:spcPct val="0"/>
        </a:spcAft>
        <a:defRPr sz="28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baike.so.com/doc/2045557-2164405.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ctrTitle"/>
          </p:nvPr>
        </p:nvSpPr>
        <p:spPr>
          <a:xfrm>
            <a:off x="292100" y="2060848"/>
            <a:ext cx="4648200" cy="993824"/>
          </a:xfrm>
        </p:spPr>
        <p:txBody>
          <a:bodyPr/>
          <a:lstStyle/>
          <a:p>
            <a:pPr algn="ctr"/>
            <a:r>
              <a:rPr lang="en-US" altLang="zh-CN" sz="3600" dirty="0"/>
              <a:t/>
            </a:r>
            <a:br>
              <a:rPr lang="en-US" altLang="zh-CN" sz="3600" dirty="0"/>
            </a:br>
            <a:r>
              <a:rPr lang="zh-CN" altLang="zh-CN" sz="3600" dirty="0" smtClean="0"/>
              <a:t>第</a:t>
            </a:r>
            <a:r>
              <a:rPr lang="en-US" altLang="zh-CN" sz="3600" dirty="0" smtClean="0"/>
              <a:t>9</a:t>
            </a:r>
            <a:r>
              <a:rPr lang="zh-CN" altLang="zh-CN" sz="3600" dirty="0" smtClean="0"/>
              <a:t>章</a:t>
            </a:r>
            <a:r>
              <a:rPr lang="en-US" altLang="zh-CN" sz="3600" dirty="0" smtClean="0"/>
              <a:t> </a:t>
            </a:r>
            <a:r>
              <a:rPr lang="zh-CN" altLang="zh-CN" sz="3600" dirty="0" smtClean="0"/>
              <a:t>存储</a:t>
            </a:r>
            <a:r>
              <a:rPr lang="zh-CN" altLang="zh-CN" sz="3600" dirty="0"/>
              <a:t>过程与触发器的应用</a:t>
            </a:r>
            <a:br>
              <a:rPr lang="zh-CN" altLang="zh-CN" sz="3600" dirty="0"/>
            </a:br>
            <a:endParaRPr lang="en-US" altLang="zh-CN" sz="3600" dirty="0">
              <a:ea typeface="宋体" charset="-122"/>
            </a:endParaRPr>
          </a:p>
        </p:txBody>
      </p:sp>
      <p:sp>
        <p:nvSpPr>
          <p:cNvPr id="100358" name="Text Box 6"/>
          <p:cNvSpPr txBox="1">
            <a:spLocks noChangeArrowheads="1"/>
          </p:cNvSpPr>
          <p:nvPr/>
        </p:nvSpPr>
        <p:spPr bwMode="gray">
          <a:xfrm>
            <a:off x="292100" y="375047"/>
            <a:ext cx="32920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800" b="1" dirty="0" smtClean="0">
                <a:solidFill>
                  <a:schemeClr val="bg1"/>
                </a:solidFill>
                <a:ea typeface="宋体" charset="-122"/>
              </a:rPr>
              <a:t>数据库原理及应用</a:t>
            </a:r>
            <a:endParaRPr lang="en-US" altLang="zh-CN" sz="2800" b="1" dirty="0">
              <a:solidFill>
                <a:schemeClr val="bg1"/>
              </a:solidFill>
              <a:ea typeface="宋体" charset="-122"/>
            </a:endParaRPr>
          </a:p>
        </p:txBody>
      </p:sp>
      <p:sp>
        <p:nvSpPr>
          <p:cNvPr id="2" name="副标题 1"/>
          <p:cNvSpPr>
            <a:spLocks noGrp="1"/>
          </p:cNvSpPr>
          <p:nvPr>
            <p:ph type="subTitle" idx="1"/>
          </p:nvPr>
        </p:nvSpPr>
        <p:spPr>
          <a:xfrm>
            <a:off x="327571" y="5589240"/>
            <a:ext cx="4320480" cy="457200"/>
          </a:xfrm>
        </p:spPr>
        <p:txBody>
          <a:bodyPr/>
          <a:lstStyle/>
          <a:p>
            <a:r>
              <a:rPr lang="zh-CN" altLang="en-US" sz="1800" dirty="0" smtClean="0"/>
              <a:t>任课教师：</a:t>
            </a:r>
            <a:endParaRPr lang="en-US" altLang="zh-CN" sz="1800" dirty="0" smtClean="0"/>
          </a:p>
        </p:txBody>
      </p:sp>
    </p:spTree>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lvl="1"/>
            <a:r>
              <a:rPr lang="zh-CN" altLang="zh-CN" dirty="0"/>
              <a:t>重命名存储过程 </a:t>
            </a:r>
          </a:p>
          <a:p>
            <a:pPr marL="400050" lvl="1" indent="0">
              <a:buNone/>
            </a:pPr>
            <a:r>
              <a:rPr lang="zh-CN" altLang="zh-CN" sz="2000" dirty="0">
                <a:solidFill>
                  <a:srgbClr val="FF0000"/>
                </a:solidFill>
              </a:rPr>
              <a:t>格式：</a:t>
            </a:r>
            <a:r>
              <a:rPr lang="en-US" altLang="zh-CN" sz="2000" dirty="0">
                <a:solidFill>
                  <a:srgbClr val="FF0000"/>
                </a:solidFill>
              </a:rPr>
              <a:t>SP_RENAME </a:t>
            </a:r>
            <a:r>
              <a:rPr lang="zh-CN" altLang="zh-CN" sz="2000" dirty="0">
                <a:solidFill>
                  <a:srgbClr val="FF0000"/>
                </a:solidFill>
              </a:rPr>
              <a:t>原存储过程名，新存储过程名</a:t>
            </a:r>
          </a:p>
          <a:p>
            <a:endParaRPr lang="en-US" altLang="zh-CN" dirty="0" smtClean="0"/>
          </a:p>
          <a:p>
            <a:pPr lvl="1"/>
            <a:r>
              <a:rPr lang="zh-CN" altLang="zh-CN" dirty="0"/>
              <a:t>修改存储过程</a:t>
            </a:r>
          </a:p>
          <a:p>
            <a:pPr marL="400050" lvl="1" indent="0">
              <a:buNone/>
            </a:pPr>
            <a:r>
              <a:rPr lang="zh-CN" altLang="zh-CN" sz="2000" dirty="0"/>
              <a:t>格式：</a:t>
            </a:r>
            <a:r>
              <a:rPr lang="en-US" altLang="zh-CN" sz="2000" dirty="0"/>
              <a:t>ALTER  PROCEDURE [</a:t>
            </a:r>
            <a:r>
              <a:rPr lang="zh-CN" altLang="zh-CN" sz="2000" dirty="0"/>
              <a:t>架构名称</a:t>
            </a:r>
            <a:r>
              <a:rPr lang="en-US" altLang="zh-CN" sz="2000" dirty="0"/>
              <a:t>.]</a:t>
            </a:r>
            <a:r>
              <a:rPr lang="zh-CN" altLang="zh-CN" sz="2000" dirty="0"/>
              <a:t>存储过程名 </a:t>
            </a:r>
          </a:p>
          <a:p>
            <a:pPr marL="400050" lvl="1" indent="0">
              <a:buNone/>
            </a:pPr>
            <a:r>
              <a:rPr lang="en-US" altLang="zh-CN" sz="2000" dirty="0"/>
              <a:t>[@parameter </a:t>
            </a:r>
            <a:r>
              <a:rPr lang="zh-CN" altLang="zh-CN" sz="2000" dirty="0"/>
              <a:t>数据类型</a:t>
            </a:r>
            <a:r>
              <a:rPr lang="en-US" altLang="zh-CN" sz="2000" dirty="0"/>
              <a:t>]</a:t>
            </a:r>
            <a:endParaRPr lang="zh-CN" altLang="zh-CN" sz="2000" dirty="0"/>
          </a:p>
          <a:p>
            <a:pPr marL="400050" lvl="1" indent="0">
              <a:buNone/>
            </a:pPr>
            <a:r>
              <a:rPr lang="en-US" altLang="zh-CN" sz="2000" dirty="0"/>
              <a:t>[=default]</a:t>
            </a:r>
            <a:endParaRPr lang="zh-CN" altLang="zh-CN" sz="2000" dirty="0"/>
          </a:p>
          <a:p>
            <a:pPr marL="400050" lvl="1" indent="0">
              <a:buNone/>
            </a:pPr>
            <a:r>
              <a:rPr lang="en-US" altLang="zh-CN" sz="2000" dirty="0"/>
              <a:t>[OUTPUT]                  </a:t>
            </a:r>
            <a:endParaRPr lang="zh-CN" altLang="zh-CN" sz="2000" dirty="0"/>
          </a:p>
          <a:p>
            <a:pPr marL="400050" lvl="1" indent="0">
              <a:buNone/>
            </a:pPr>
            <a:r>
              <a:rPr lang="en-US" altLang="zh-CN" sz="2000" dirty="0"/>
              <a:t>[,..n]</a:t>
            </a:r>
            <a:endParaRPr lang="zh-CN" altLang="zh-CN" sz="2000" dirty="0"/>
          </a:p>
          <a:p>
            <a:pPr marL="400050" lvl="1" indent="0">
              <a:buNone/>
            </a:pPr>
            <a:r>
              <a:rPr lang="en-US" altLang="zh-CN" sz="2000" dirty="0"/>
              <a:t>[WITH  </a:t>
            </a:r>
            <a:r>
              <a:rPr lang="en-US" altLang="zh-CN" sz="2000" dirty="0" err="1"/>
              <a:t>encryption|recompile</a:t>
            </a:r>
            <a:r>
              <a:rPr lang="en-US" altLang="zh-CN" sz="2000" dirty="0"/>
              <a:t>]  </a:t>
            </a:r>
            <a:endParaRPr lang="zh-CN" altLang="zh-CN" sz="2000" dirty="0"/>
          </a:p>
          <a:p>
            <a:pPr marL="400050" lvl="1" indent="0">
              <a:buNone/>
            </a:pPr>
            <a:r>
              <a:rPr lang="en-US" altLang="zh-CN" sz="2000" dirty="0"/>
              <a:t>[FOR REPLICATION]</a:t>
            </a:r>
            <a:endParaRPr lang="zh-CN" altLang="zh-CN" sz="2000" dirty="0"/>
          </a:p>
          <a:p>
            <a:pPr marL="400050" lvl="1" indent="0">
              <a:buNone/>
            </a:pPr>
            <a:r>
              <a:rPr lang="en-US" altLang="zh-CN" sz="2000" dirty="0"/>
              <a:t>AS  &lt;SQL </a:t>
            </a:r>
            <a:r>
              <a:rPr lang="zh-CN" altLang="zh-CN" sz="2000" dirty="0"/>
              <a:t>语句</a:t>
            </a:r>
            <a:r>
              <a:rPr lang="en-US" altLang="zh-CN" sz="2000" dirty="0"/>
              <a:t>&gt;</a:t>
            </a:r>
            <a:endParaRPr lang="zh-CN" altLang="zh-CN" sz="2000"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218227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lvl="1"/>
            <a:r>
              <a:rPr lang="zh-CN" altLang="zh-CN" dirty="0"/>
              <a:t>删除存储过程</a:t>
            </a:r>
          </a:p>
          <a:p>
            <a:pPr marL="400050" lvl="1" indent="0">
              <a:buNone/>
            </a:pPr>
            <a:r>
              <a:rPr lang="zh-CN" altLang="zh-CN" sz="2000" dirty="0">
                <a:solidFill>
                  <a:srgbClr val="FF0000"/>
                </a:solidFill>
              </a:rPr>
              <a:t>格式：</a:t>
            </a:r>
            <a:r>
              <a:rPr lang="en-US" altLang="zh-CN" sz="2000" dirty="0">
                <a:solidFill>
                  <a:srgbClr val="FF0000"/>
                </a:solidFill>
              </a:rPr>
              <a:t>DROP PROCEDURE {</a:t>
            </a:r>
            <a:r>
              <a:rPr lang="zh-CN" altLang="zh-CN" sz="2000" dirty="0">
                <a:solidFill>
                  <a:srgbClr val="FF0000"/>
                </a:solidFill>
              </a:rPr>
              <a:t>存储过程名</a:t>
            </a:r>
            <a:r>
              <a:rPr lang="en-US" altLang="zh-CN" sz="2000" dirty="0">
                <a:solidFill>
                  <a:srgbClr val="FF0000"/>
                </a:solidFill>
              </a:rPr>
              <a:t>} [ ,...n </a:t>
            </a:r>
            <a:r>
              <a:rPr lang="en-US" altLang="zh-CN" sz="2000" dirty="0" smtClean="0">
                <a:solidFill>
                  <a:srgbClr val="FF0000"/>
                </a:solidFill>
              </a:rPr>
              <a:t>]</a:t>
            </a:r>
          </a:p>
          <a:p>
            <a:pPr marL="400050" lvl="1" indent="0">
              <a:buNone/>
            </a:pPr>
            <a:endParaRPr lang="en-US" altLang="zh-CN" sz="2000" dirty="0" smtClean="0"/>
          </a:p>
          <a:p>
            <a:pPr lvl="1"/>
            <a:r>
              <a:rPr lang="zh-CN" altLang="zh-CN" dirty="0"/>
              <a:t>查看存储过程的定义</a:t>
            </a:r>
          </a:p>
          <a:p>
            <a:pPr marL="400050" lvl="1" indent="0">
              <a:buNone/>
            </a:pPr>
            <a:r>
              <a:rPr lang="en-US" altLang="zh-CN" sz="2000" dirty="0" err="1"/>
              <a:t>sp_help</a:t>
            </a:r>
            <a:r>
              <a:rPr lang="zh-CN" altLang="zh-CN" sz="2000" dirty="0"/>
              <a:t>—显示存储过程的参数及数据类型</a:t>
            </a:r>
          </a:p>
          <a:p>
            <a:pPr marL="400050" lvl="1" indent="0">
              <a:buNone/>
            </a:pPr>
            <a:r>
              <a:rPr lang="zh-CN" altLang="zh-CN" sz="2000" dirty="0"/>
              <a:t>格式：</a:t>
            </a:r>
            <a:r>
              <a:rPr lang="en-US" altLang="zh-CN" sz="2000" dirty="0" err="1"/>
              <a:t>sp_help</a:t>
            </a:r>
            <a:r>
              <a:rPr lang="en-US" altLang="zh-CN" sz="2000" dirty="0"/>
              <a:t>[[@</a:t>
            </a:r>
            <a:r>
              <a:rPr lang="en-US" altLang="zh-CN" sz="2000" dirty="0" err="1"/>
              <a:t>objname</a:t>
            </a:r>
            <a:r>
              <a:rPr lang="en-US" altLang="zh-CN" sz="2000" dirty="0"/>
              <a:t>=]name]</a:t>
            </a:r>
            <a:endParaRPr lang="zh-CN" altLang="zh-CN" sz="2000" dirty="0"/>
          </a:p>
          <a:p>
            <a:pPr marL="400050" lvl="1" indent="0">
              <a:buNone/>
            </a:pPr>
            <a:r>
              <a:rPr lang="en-US" altLang="zh-CN" sz="2000" dirty="0" err="1"/>
              <a:t>sp_helptext</a:t>
            </a:r>
            <a:r>
              <a:rPr lang="zh-CN" altLang="zh-CN" sz="2000" dirty="0"/>
              <a:t>—显示存储过程的源代码</a:t>
            </a:r>
          </a:p>
          <a:p>
            <a:pPr marL="400050" lvl="1" indent="0">
              <a:buNone/>
            </a:pPr>
            <a:r>
              <a:rPr lang="zh-CN" altLang="zh-CN" sz="2000" dirty="0"/>
              <a:t>格式：</a:t>
            </a:r>
            <a:r>
              <a:rPr lang="en-US" altLang="zh-CN" sz="2000" dirty="0" err="1"/>
              <a:t>sp_helptext</a:t>
            </a:r>
            <a:r>
              <a:rPr lang="en-US" altLang="zh-CN" sz="2000" dirty="0"/>
              <a:t>[[@</a:t>
            </a:r>
            <a:r>
              <a:rPr lang="en-US" altLang="zh-CN" sz="2000" dirty="0" err="1"/>
              <a:t>objname</a:t>
            </a:r>
            <a:r>
              <a:rPr lang="en-US" altLang="zh-CN" sz="2000" dirty="0"/>
              <a:t>=]name]</a:t>
            </a:r>
            <a:endParaRPr lang="zh-CN" altLang="zh-CN" sz="2000" dirty="0"/>
          </a:p>
          <a:p>
            <a:pPr marL="400050" lvl="1" indent="0">
              <a:buNone/>
            </a:pPr>
            <a:r>
              <a:rPr lang="en-US" altLang="zh-CN" sz="2000" dirty="0" err="1"/>
              <a:t>sp_depends</a:t>
            </a:r>
            <a:r>
              <a:rPr lang="en-US" altLang="zh-CN" sz="2000" dirty="0"/>
              <a:t> </a:t>
            </a:r>
            <a:r>
              <a:rPr lang="zh-CN" altLang="zh-CN" sz="2000" dirty="0"/>
              <a:t>–显示与存储过程相关的数据库对象</a:t>
            </a:r>
          </a:p>
          <a:p>
            <a:pPr marL="400050" lvl="1" indent="0">
              <a:buNone/>
            </a:pPr>
            <a:r>
              <a:rPr lang="zh-CN" altLang="zh-CN" sz="2000" dirty="0"/>
              <a:t>格式：</a:t>
            </a:r>
            <a:r>
              <a:rPr lang="en-US" altLang="zh-CN" sz="2000" dirty="0" err="1"/>
              <a:t>sp_depends</a:t>
            </a:r>
            <a:r>
              <a:rPr lang="en-US" altLang="zh-CN" sz="2000" dirty="0"/>
              <a:t> [@</a:t>
            </a:r>
            <a:r>
              <a:rPr lang="en-US" altLang="zh-CN" sz="2000" dirty="0" err="1"/>
              <a:t>objname</a:t>
            </a:r>
            <a:r>
              <a:rPr lang="en-US" altLang="zh-CN" sz="2000" dirty="0"/>
              <a:t>=]</a:t>
            </a:r>
            <a:r>
              <a:rPr lang="zh-CN" altLang="zh-CN" sz="2000" dirty="0"/>
              <a:t>’</a:t>
            </a:r>
            <a:r>
              <a:rPr lang="en-US" altLang="zh-CN" sz="2000" dirty="0"/>
              <a:t> name</a:t>
            </a:r>
            <a:r>
              <a:rPr lang="zh-CN" altLang="zh-CN" sz="2000" dirty="0"/>
              <a:t>’</a:t>
            </a:r>
          </a:p>
          <a:p>
            <a:pPr marL="400050" lvl="1" indent="0">
              <a:buNone/>
            </a:pPr>
            <a:r>
              <a:rPr lang="en-US" altLang="zh-CN" sz="2000" dirty="0" err="1"/>
              <a:t>sp_stored_procedures</a:t>
            </a:r>
            <a:r>
              <a:rPr lang="en-US" altLang="zh-CN" sz="2000" dirty="0"/>
              <a:t> </a:t>
            </a:r>
            <a:r>
              <a:rPr lang="zh-CN" altLang="zh-CN" sz="2000" dirty="0"/>
              <a:t>–显示当前数据库中的存储过程列表</a:t>
            </a:r>
          </a:p>
          <a:p>
            <a:pPr marL="400050" lvl="1" indent="0">
              <a:buNone/>
            </a:pPr>
            <a:r>
              <a:rPr lang="zh-CN" altLang="zh-CN" sz="2000" dirty="0"/>
              <a:t>格式：</a:t>
            </a:r>
            <a:r>
              <a:rPr lang="en-US" altLang="zh-CN" sz="2000" dirty="0" err="1"/>
              <a:t>sp_stored_procedures</a:t>
            </a:r>
            <a:endParaRPr lang="zh-CN" altLang="zh-CN" sz="2000" dirty="0"/>
          </a:p>
          <a:p>
            <a:pPr marL="400050" lvl="1" indent="0">
              <a:buNone/>
            </a:pPr>
            <a:r>
              <a:rPr lang="en-US" altLang="zh-CN" sz="2000" dirty="0"/>
              <a:t>              [[@</a:t>
            </a:r>
            <a:r>
              <a:rPr lang="en-US" altLang="zh-CN" sz="2000" dirty="0" err="1"/>
              <a:t>sp_name</a:t>
            </a:r>
            <a:r>
              <a:rPr lang="en-US" altLang="zh-CN" sz="2000" dirty="0"/>
              <a:t>=]</a:t>
            </a:r>
            <a:r>
              <a:rPr lang="zh-CN" altLang="zh-CN" sz="2000" dirty="0"/>
              <a:t>’</a:t>
            </a:r>
            <a:r>
              <a:rPr lang="en-US" altLang="zh-CN" sz="2000" dirty="0"/>
              <a:t>name</a:t>
            </a:r>
            <a:r>
              <a:rPr lang="zh-CN" altLang="zh-CN" sz="2000" dirty="0"/>
              <a:t>’</a:t>
            </a:r>
            <a:r>
              <a:rPr lang="en-US" altLang="zh-CN" sz="2000" dirty="0"/>
              <a:t>]</a:t>
            </a:r>
            <a:endParaRPr lang="zh-CN" altLang="zh-CN" sz="2000" dirty="0"/>
          </a:p>
          <a:p>
            <a:pPr marL="400050" lvl="1" indent="0">
              <a:buNone/>
            </a:pPr>
            <a:r>
              <a:rPr lang="en-US" altLang="zh-CN" sz="2000" dirty="0"/>
              <a:t>              [,[@</a:t>
            </a:r>
            <a:r>
              <a:rPr lang="en-US" altLang="zh-CN" sz="2000" dirty="0" err="1"/>
              <a:t>sp_owner</a:t>
            </a:r>
            <a:r>
              <a:rPr lang="en-US" altLang="zh-CN" sz="2000" dirty="0"/>
              <a:t>=]</a:t>
            </a:r>
            <a:r>
              <a:rPr lang="zh-CN" altLang="zh-CN" sz="2000" dirty="0"/>
              <a:t>’</a:t>
            </a:r>
            <a:r>
              <a:rPr lang="en-US" altLang="zh-CN" sz="2000" dirty="0"/>
              <a:t>owner</a:t>
            </a:r>
            <a:r>
              <a:rPr lang="zh-CN" altLang="zh-CN" sz="2000" dirty="0"/>
              <a:t>’</a:t>
            </a:r>
            <a:r>
              <a:rPr lang="en-US" altLang="zh-CN" sz="2000" dirty="0"/>
              <a:t>]</a:t>
            </a:r>
            <a:endParaRPr lang="zh-CN" altLang="zh-CN" sz="2000" dirty="0"/>
          </a:p>
          <a:p>
            <a:pPr marL="400050" lvl="1" indent="0">
              <a:buNone/>
            </a:pPr>
            <a:r>
              <a:rPr lang="en-US" altLang="zh-CN" sz="2000" dirty="0"/>
              <a:t>              [,[@</a:t>
            </a:r>
            <a:r>
              <a:rPr lang="en-US" altLang="zh-CN" sz="2000" dirty="0" err="1"/>
              <a:t>sp_qualifier</a:t>
            </a:r>
            <a:r>
              <a:rPr lang="en-US" altLang="zh-CN" sz="2000" dirty="0"/>
              <a:t>=]</a:t>
            </a:r>
            <a:r>
              <a:rPr lang="zh-CN" altLang="zh-CN" sz="2000" dirty="0"/>
              <a:t>’</a:t>
            </a:r>
            <a:r>
              <a:rPr lang="en-US" altLang="zh-CN" sz="2000" dirty="0"/>
              <a:t>qualifier</a:t>
            </a:r>
            <a:r>
              <a:rPr lang="zh-CN" altLang="zh-CN" sz="2000" dirty="0"/>
              <a:t>’</a:t>
            </a:r>
            <a:r>
              <a:rPr lang="en-US" altLang="zh-CN" sz="2000" dirty="0" smtClean="0"/>
              <a:t>]</a:t>
            </a:r>
            <a:endParaRPr lang="zh-CN" altLang="zh-CN" sz="2000"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125968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p>
        </p:txBody>
      </p:sp>
      <p:sp>
        <p:nvSpPr>
          <p:cNvPr id="3" name="内容占位符 2"/>
          <p:cNvSpPr>
            <a:spLocks noGrp="1"/>
          </p:cNvSpPr>
          <p:nvPr>
            <p:ph idx="1"/>
          </p:nvPr>
        </p:nvSpPr>
        <p:spPr/>
        <p:txBody>
          <a:bodyPr/>
          <a:lstStyle/>
          <a:p>
            <a:r>
              <a:rPr lang="zh-CN" altLang="zh-CN" dirty="0"/>
              <a:t>触发器</a:t>
            </a:r>
            <a:r>
              <a:rPr lang="en-US" altLang="zh-CN" dirty="0"/>
              <a:t>(trigger)</a:t>
            </a:r>
            <a:r>
              <a:rPr lang="zh-CN" altLang="zh-CN" dirty="0"/>
              <a:t>是</a:t>
            </a:r>
            <a:r>
              <a:rPr lang="en-US" altLang="zh-CN" dirty="0"/>
              <a:t>SQL server </a:t>
            </a:r>
            <a:r>
              <a:rPr lang="zh-CN" altLang="zh-CN" dirty="0"/>
              <a:t>提供给程序员和数据分析员来保证数据完整性的一种方法，它是与表事件相关的特殊的</a:t>
            </a:r>
            <a:r>
              <a:rPr lang="en-US" altLang="zh-CN" dirty="0" err="1">
                <a:hlinkClick r:id="rId2"/>
              </a:rPr>
              <a:t>存储过程</a:t>
            </a:r>
            <a:r>
              <a:rPr lang="zh-CN" altLang="zh-CN" dirty="0"/>
              <a:t>，它的执行不是由程序调用，也不是手工启动，而是由事件来触发，比如当对一个表进行操作</a:t>
            </a:r>
            <a:r>
              <a:rPr lang="en-US" altLang="zh-CN" dirty="0"/>
              <a:t>( insert</a:t>
            </a:r>
            <a:r>
              <a:rPr lang="zh-CN" altLang="zh-CN" dirty="0"/>
              <a:t>，</a:t>
            </a:r>
            <a:r>
              <a:rPr lang="en-US" altLang="zh-CN" dirty="0"/>
              <a:t>delete</a:t>
            </a:r>
            <a:r>
              <a:rPr lang="zh-CN" altLang="zh-CN" dirty="0"/>
              <a:t>，</a:t>
            </a:r>
            <a:r>
              <a:rPr lang="en-US" altLang="zh-CN" dirty="0"/>
              <a:t>update)</a:t>
            </a:r>
            <a:r>
              <a:rPr lang="zh-CN" altLang="zh-CN" dirty="0"/>
              <a:t>时就会激活它执行。触发器经常用于加强数据的完整性约束和业务规则等</a:t>
            </a:r>
            <a:r>
              <a:rPr lang="zh-CN" altLang="zh-CN" dirty="0" smtClean="0"/>
              <a:t>。</a:t>
            </a:r>
            <a:endParaRPr lang="en-US" altLang="zh-CN" dirty="0" smtClean="0"/>
          </a:p>
          <a:p>
            <a:r>
              <a:rPr lang="zh-CN" altLang="zh-CN" dirty="0"/>
              <a:t>触发器与存储过程的唯一区别是触发器不能执行</a:t>
            </a:r>
            <a:r>
              <a:rPr lang="en-US" altLang="zh-CN" dirty="0"/>
              <a:t>EXECUTE</a:t>
            </a:r>
            <a:r>
              <a:rPr lang="zh-CN" altLang="zh-CN" dirty="0"/>
              <a:t>语句调用，而是在用户执行</a:t>
            </a:r>
            <a:r>
              <a:rPr lang="en-US" altLang="zh-CN" dirty="0"/>
              <a:t>Transact-SQL</a:t>
            </a:r>
            <a:r>
              <a:rPr lang="zh-CN" altLang="zh-CN" dirty="0"/>
              <a:t>语句时自动触发执行</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261539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zh-CN" altLang="zh-CN" dirty="0"/>
              <a:t>触发器的类型</a:t>
            </a:r>
          </a:p>
          <a:p>
            <a:pPr lvl="1"/>
            <a:r>
              <a:rPr lang="zh-CN" altLang="zh-CN" dirty="0"/>
              <a:t>（</a:t>
            </a:r>
            <a:r>
              <a:rPr lang="en-US" altLang="zh-CN" dirty="0"/>
              <a:t>1</a:t>
            </a:r>
            <a:r>
              <a:rPr lang="zh-CN" altLang="zh-CN" dirty="0"/>
              <a:t>）</a:t>
            </a:r>
            <a:r>
              <a:rPr lang="en-US" altLang="zh-CN" dirty="0"/>
              <a:t>DML</a:t>
            </a:r>
            <a:r>
              <a:rPr lang="zh-CN" altLang="zh-CN" dirty="0"/>
              <a:t>触发器</a:t>
            </a:r>
          </a:p>
          <a:p>
            <a:pPr lvl="2"/>
            <a:r>
              <a:rPr lang="en-US" altLang="zh-CN" dirty="0"/>
              <a:t>DML</a:t>
            </a:r>
            <a:r>
              <a:rPr lang="zh-CN" altLang="zh-CN" dirty="0"/>
              <a:t>触发器是在用户使用数据操作语言</a:t>
            </a:r>
            <a:r>
              <a:rPr lang="en-US" altLang="zh-CN" dirty="0"/>
              <a:t> (DML)</a:t>
            </a:r>
            <a:r>
              <a:rPr lang="zh-CN" altLang="zh-CN" dirty="0"/>
              <a:t>事件编辑数据时发生。</a:t>
            </a:r>
            <a:r>
              <a:rPr lang="en-US" altLang="zh-CN" dirty="0"/>
              <a:t>DML </a:t>
            </a:r>
            <a:r>
              <a:rPr lang="zh-CN" altLang="zh-CN" dirty="0"/>
              <a:t>事件是针对表或视图的</a:t>
            </a:r>
            <a:r>
              <a:rPr lang="en-US" altLang="zh-CN" dirty="0"/>
              <a:t>INSERT</a:t>
            </a:r>
            <a:r>
              <a:rPr lang="zh-CN" altLang="zh-CN" dirty="0"/>
              <a:t>、</a:t>
            </a:r>
            <a:r>
              <a:rPr lang="en-US" altLang="zh-CN" dirty="0"/>
              <a:t>UPDATE </a:t>
            </a:r>
            <a:r>
              <a:rPr lang="zh-CN" altLang="zh-CN" dirty="0"/>
              <a:t>或</a:t>
            </a:r>
            <a:r>
              <a:rPr lang="en-US" altLang="zh-CN" dirty="0"/>
              <a:t> DELETE </a:t>
            </a:r>
            <a:r>
              <a:rPr lang="zh-CN" altLang="zh-CN" dirty="0"/>
              <a:t>语句。</a:t>
            </a:r>
          </a:p>
          <a:p>
            <a:pPr lvl="2"/>
            <a:r>
              <a:rPr lang="en-US" altLang="zh-CN" dirty="0"/>
              <a:t>DML</a:t>
            </a:r>
            <a:r>
              <a:rPr lang="zh-CN" altLang="zh-CN" dirty="0"/>
              <a:t>触发器又分为</a:t>
            </a:r>
            <a:r>
              <a:rPr lang="en-US" altLang="zh-CN" dirty="0"/>
              <a:t>AFTER</a:t>
            </a:r>
            <a:r>
              <a:rPr lang="zh-CN" altLang="zh-CN" dirty="0"/>
              <a:t>触发器和</a:t>
            </a:r>
            <a:r>
              <a:rPr lang="en-US" altLang="zh-CN" dirty="0"/>
              <a:t>INSTEAD OF</a:t>
            </a:r>
            <a:r>
              <a:rPr lang="zh-CN" altLang="zh-CN" dirty="0"/>
              <a:t>触发器两种：</a:t>
            </a:r>
          </a:p>
          <a:p>
            <a:pPr lvl="2"/>
            <a:r>
              <a:rPr lang="en-US" altLang="zh-CN" dirty="0"/>
              <a:t>AFTER</a:t>
            </a:r>
            <a:r>
              <a:rPr lang="zh-CN" altLang="zh-CN" dirty="0"/>
              <a:t>触发器：这种类型的触发器将在数据变动（</a:t>
            </a:r>
            <a:r>
              <a:rPr lang="en-US" altLang="zh-CN" dirty="0"/>
              <a:t>INSERT</a:t>
            </a:r>
            <a:r>
              <a:rPr lang="zh-CN" altLang="zh-CN" dirty="0"/>
              <a:t>、</a:t>
            </a:r>
            <a:r>
              <a:rPr lang="en-US" altLang="zh-CN" dirty="0"/>
              <a:t>UPDATE</a:t>
            </a:r>
            <a:r>
              <a:rPr lang="zh-CN" altLang="zh-CN" dirty="0"/>
              <a:t>和</a:t>
            </a:r>
            <a:r>
              <a:rPr lang="en-US" altLang="zh-CN" dirty="0"/>
              <a:t>DELETE</a:t>
            </a:r>
            <a:r>
              <a:rPr lang="zh-CN" altLang="zh-CN" dirty="0"/>
              <a:t>操作）完成以后才被触发。</a:t>
            </a:r>
            <a:r>
              <a:rPr lang="en-US" altLang="zh-CN" dirty="0"/>
              <a:t>AFTER</a:t>
            </a:r>
            <a:r>
              <a:rPr lang="zh-CN" altLang="zh-CN" dirty="0"/>
              <a:t>触发器只能在表上定义。</a:t>
            </a:r>
          </a:p>
          <a:p>
            <a:pPr lvl="2"/>
            <a:r>
              <a:rPr lang="en-US" altLang="zh-CN" dirty="0"/>
              <a:t>INSTEAD OF</a:t>
            </a:r>
            <a:r>
              <a:rPr lang="zh-CN" altLang="zh-CN" dirty="0"/>
              <a:t>触发器：</a:t>
            </a:r>
            <a:r>
              <a:rPr lang="en-US" altLang="zh-CN" dirty="0"/>
              <a:t>INSTEAD OF</a:t>
            </a:r>
            <a:r>
              <a:rPr lang="zh-CN" altLang="zh-CN" dirty="0"/>
              <a:t>触发器将在数据变动以前被触发，并取代变动数据的操作，而去执行触发器定义的操作。</a:t>
            </a:r>
            <a:r>
              <a:rPr lang="en-US" altLang="zh-CN" dirty="0"/>
              <a:t>INSTEAD OF</a:t>
            </a:r>
            <a:r>
              <a:rPr lang="zh-CN" altLang="zh-CN" dirty="0"/>
              <a:t>触发器可以在表或视图上定义。每个</a:t>
            </a:r>
            <a:r>
              <a:rPr lang="en-US" altLang="zh-CN" dirty="0"/>
              <a:t>INSERT</a:t>
            </a:r>
            <a:r>
              <a:rPr lang="zh-CN" altLang="zh-CN" dirty="0"/>
              <a:t>、</a:t>
            </a:r>
            <a:r>
              <a:rPr lang="en-US" altLang="zh-CN" dirty="0"/>
              <a:t>UPDATE</a:t>
            </a:r>
            <a:r>
              <a:rPr lang="zh-CN" altLang="zh-CN" dirty="0"/>
              <a:t>和</a:t>
            </a:r>
            <a:r>
              <a:rPr lang="en-US" altLang="zh-CN" dirty="0"/>
              <a:t>DELETE</a:t>
            </a:r>
            <a:r>
              <a:rPr lang="zh-CN" altLang="zh-CN" dirty="0"/>
              <a:t>语句最多定义一个</a:t>
            </a:r>
            <a:r>
              <a:rPr lang="en-US" altLang="zh-CN" dirty="0"/>
              <a:t>INSTEAD OF</a:t>
            </a:r>
            <a:r>
              <a:rPr lang="zh-CN" altLang="zh-CN" dirty="0"/>
              <a:t>触发器。</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466389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zh-CN" altLang="zh-CN" dirty="0"/>
              <a:t>触发器的类型</a:t>
            </a:r>
          </a:p>
          <a:p>
            <a:pPr lvl="1"/>
            <a:r>
              <a:rPr lang="zh-CN" altLang="zh-CN" dirty="0"/>
              <a:t>（</a:t>
            </a:r>
            <a:r>
              <a:rPr lang="en-US" altLang="zh-CN" dirty="0"/>
              <a:t>2</a:t>
            </a:r>
            <a:r>
              <a:rPr lang="zh-CN" altLang="zh-CN" dirty="0"/>
              <a:t>）</a:t>
            </a:r>
            <a:r>
              <a:rPr lang="en-US" altLang="zh-CN" dirty="0"/>
              <a:t>DDL</a:t>
            </a:r>
            <a:r>
              <a:rPr lang="zh-CN" altLang="zh-CN" dirty="0"/>
              <a:t>触发器</a:t>
            </a:r>
          </a:p>
          <a:p>
            <a:pPr lvl="2"/>
            <a:r>
              <a:rPr lang="en-US" altLang="zh-CN" dirty="0"/>
              <a:t>DDL</a:t>
            </a:r>
            <a:r>
              <a:rPr lang="zh-CN" altLang="zh-CN" dirty="0"/>
              <a:t>触发器用于响应各种数据定义语言</a:t>
            </a:r>
            <a:r>
              <a:rPr lang="en-US" altLang="zh-CN" dirty="0"/>
              <a:t> (DDL) </a:t>
            </a:r>
            <a:r>
              <a:rPr lang="zh-CN" altLang="zh-CN" dirty="0"/>
              <a:t>事件。</a:t>
            </a:r>
            <a:r>
              <a:rPr lang="en-US" altLang="zh-CN" dirty="0"/>
              <a:t>DDL</a:t>
            </a:r>
            <a:r>
              <a:rPr lang="zh-CN" altLang="zh-CN" dirty="0"/>
              <a:t>语句包括</a:t>
            </a:r>
            <a:r>
              <a:rPr lang="en-US" altLang="zh-CN" dirty="0"/>
              <a:t>CREATE</a:t>
            </a:r>
            <a:r>
              <a:rPr lang="zh-CN" altLang="zh-CN" dirty="0"/>
              <a:t>、</a:t>
            </a:r>
            <a:r>
              <a:rPr lang="en-US" altLang="zh-CN" dirty="0"/>
              <a:t>ALTER</a:t>
            </a:r>
            <a:r>
              <a:rPr lang="zh-CN" altLang="zh-CN" dirty="0"/>
              <a:t>、</a:t>
            </a:r>
            <a:r>
              <a:rPr lang="en-US" altLang="zh-CN" dirty="0"/>
              <a:t>DROP</a:t>
            </a:r>
            <a:r>
              <a:rPr lang="zh-CN" altLang="zh-CN" dirty="0"/>
              <a:t>、</a:t>
            </a:r>
            <a:r>
              <a:rPr lang="en-US" altLang="zh-CN" dirty="0"/>
              <a:t>GRANT</a:t>
            </a:r>
            <a:r>
              <a:rPr lang="zh-CN" altLang="zh-CN" dirty="0"/>
              <a:t>、</a:t>
            </a:r>
            <a:r>
              <a:rPr lang="en-US" altLang="zh-CN" dirty="0"/>
              <a:t>DENY</a:t>
            </a:r>
            <a:r>
              <a:rPr lang="zh-CN" altLang="zh-CN" dirty="0"/>
              <a:t>、</a:t>
            </a:r>
            <a:r>
              <a:rPr lang="en-US" altLang="zh-CN" dirty="0"/>
              <a:t>REVOKE</a:t>
            </a:r>
            <a:r>
              <a:rPr lang="zh-CN" altLang="zh-CN" dirty="0"/>
              <a:t>和</a:t>
            </a:r>
            <a:r>
              <a:rPr lang="en-US" altLang="zh-CN" dirty="0"/>
              <a:t>UPDATE STATISTICS</a:t>
            </a:r>
            <a:r>
              <a:rPr lang="zh-CN" altLang="zh-CN" dirty="0"/>
              <a:t>等语句。执行</a:t>
            </a:r>
            <a:r>
              <a:rPr lang="en-US" altLang="zh-CN" dirty="0"/>
              <a:t>DDL</a:t>
            </a:r>
            <a:r>
              <a:rPr lang="zh-CN" altLang="zh-CN" dirty="0"/>
              <a:t>式操作的系统存储过程也可以激发</a:t>
            </a:r>
            <a:r>
              <a:rPr lang="en-US" altLang="zh-CN" dirty="0"/>
              <a:t> DDL </a:t>
            </a:r>
            <a:r>
              <a:rPr lang="zh-CN" altLang="zh-CN" dirty="0"/>
              <a:t>触发器。</a:t>
            </a:r>
            <a:r>
              <a:rPr lang="en-US" altLang="zh-CN" dirty="0"/>
              <a:t>DDL</a:t>
            </a:r>
            <a:r>
              <a:rPr lang="zh-CN" altLang="zh-CN" dirty="0"/>
              <a:t>触发器支持</a:t>
            </a:r>
            <a:r>
              <a:rPr lang="en-US" altLang="zh-CN" dirty="0"/>
              <a:t>BEFORE</a:t>
            </a:r>
            <a:r>
              <a:rPr lang="zh-CN" altLang="zh-CN" dirty="0"/>
              <a:t>和</a:t>
            </a:r>
            <a:r>
              <a:rPr lang="en-US" altLang="zh-CN" dirty="0"/>
              <a:t>AFTER</a:t>
            </a:r>
            <a:r>
              <a:rPr lang="zh-CN" altLang="zh-CN" dirty="0"/>
              <a:t>事件触发器，并在数据库或模式级运行。</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766614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zh-CN" altLang="zh-CN" dirty="0"/>
              <a:t>触发器中使用的特殊表</a:t>
            </a:r>
          </a:p>
          <a:p>
            <a:pPr lvl="1"/>
            <a:r>
              <a:rPr lang="zh-CN" altLang="zh-CN" dirty="0"/>
              <a:t>（</a:t>
            </a:r>
            <a:r>
              <a:rPr lang="en-US" altLang="zh-CN" dirty="0"/>
              <a:t>1</a:t>
            </a:r>
            <a:r>
              <a:rPr lang="zh-CN" altLang="zh-CN" dirty="0"/>
              <a:t>）</a:t>
            </a:r>
            <a:r>
              <a:rPr lang="en-US" altLang="zh-CN" dirty="0"/>
              <a:t>inserted</a:t>
            </a:r>
            <a:r>
              <a:rPr lang="zh-CN" altLang="zh-CN" dirty="0"/>
              <a:t>逻辑表</a:t>
            </a:r>
          </a:p>
          <a:p>
            <a:pPr lvl="2"/>
            <a:r>
              <a:rPr lang="zh-CN" altLang="zh-CN" dirty="0">
                <a:solidFill>
                  <a:srgbClr val="FF0000"/>
                </a:solidFill>
              </a:rPr>
              <a:t>当向表中插入数据时，</a:t>
            </a:r>
            <a:r>
              <a:rPr lang="en-US" altLang="zh-CN" dirty="0">
                <a:solidFill>
                  <a:srgbClr val="FF0000"/>
                </a:solidFill>
              </a:rPr>
              <a:t>INSERT</a:t>
            </a:r>
            <a:r>
              <a:rPr lang="zh-CN" altLang="zh-CN" dirty="0">
                <a:solidFill>
                  <a:srgbClr val="FF0000"/>
                </a:solidFill>
              </a:rPr>
              <a:t>触发器触发执行，并先将新记录插入到</a:t>
            </a:r>
            <a:r>
              <a:rPr lang="en-US" altLang="zh-CN" dirty="0">
                <a:solidFill>
                  <a:srgbClr val="FF0000"/>
                </a:solidFill>
              </a:rPr>
              <a:t>inserted</a:t>
            </a:r>
            <a:r>
              <a:rPr lang="zh-CN" altLang="zh-CN" dirty="0">
                <a:solidFill>
                  <a:srgbClr val="FF0000"/>
                </a:solidFill>
              </a:rPr>
              <a:t>逻辑表中。</a:t>
            </a:r>
          </a:p>
          <a:p>
            <a:pPr lvl="1"/>
            <a:r>
              <a:rPr lang="zh-CN" altLang="zh-CN" dirty="0"/>
              <a:t>（</a:t>
            </a:r>
            <a:r>
              <a:rPr lang="en-US" altLang="zh-CN" dirty="0"/>
              <a:t>2</a:t>
            </a:r>
            <a:r>
              <a:rPr lang="zh-CN" altLang="zh-CN" dirty="0"/>
              <a:t>）</a:t>
            </a:r>
            <a:r>
              <a:rPr lang="en-US" altLang="zh-CN" dirty="0"/>
              <a:t>deleted</a:t>
            </a:r>
            <a:r>
              <a:rPr lang="zh-CN" altLang="zh-CN" dirty="0"/>
              <a:t>逻辑表</a:t>
            </a:r>
          </a:p>
          <a:p>
            <a:pPr lvl="2"/>
            <a:r>
              <a:rPr lang="zh-CN" altLang="zh-CN" dirty="0">
                <a:solidFill>
                  <a:srgbClr val="FF0000"/>
                </a:solidFill>
              </a:rPr>
              <a:t>当从表中删除一条记录时，先将被删除的记录存放在</a:t>
            </a:r>
            <a:r>
              <a:rPr lang="en-US" altLang="zh-CN" dirty="0">
                <a:solidFill>
                  <a:srgbClr val="FF0000"/>
                </a:solidFill>
              </a:rPr>
              <a:t>deleted</a:t>
            </a:r>
            <a:r>
              <a:rPr lang="zh-CN" altLang="zh-CN" dirty="0">
                <a:solidFill>
                  <a:srgbClr val="FF0000"/>
                </a:solidFill>
              </a:rPr>
              <a:t>逻辑表中</a:t>
            </a:r>
            <a:r>
              <a:rPr lang="zh-CN" altLang="zh-CN" dirty="0" smtClean="0">
                <a:solidFill>
                  <a:srgbClr val="FF0000"/>
                </a:solidFill>
              </a:rPr>
              <a:t>。</a:t>
            </a:r>
            <a:endParaRPr lang="en-US" altLang="zh-CN" dirty="0" smtClean="0">
              <a:solidFill>
                <a:srgbClr val="FF0000"/>
              </a:solidFill>
            </a:endParaRPr>
          </a:p>
          <a:p>
            <a:pPr marL="914400" lvl="2" indent="0">
              <a:buNone/>
            </a:pPr>
            <a:endParaRPr lang="zh-CN" altLang="zh-CN" dirty="0"/>
          </a:p>
          <a:p>
            <a:pPr lvl="1"/>
            <a:r>
              <a:rPr lang="zh-CN" altLang="zh-CN" dirty="0"/>
              <a:t>说明：这是两个特殊的临时表，由系统管理，存储在内存中，不是数据库中，这两个表是只读的，即用户不能向这两个表写入内容，但可以引用表中的数据。</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620960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en-US" altLang="zh-CN" dirty="0"/>
              <a:t>DML</a:t>
            </a:r>
            <a:r>
              <a:rPr lang="zh-CN" altLang="zh-CN" dirty="0" smtClean="0"/>
              <a:t>触发器</a:t>
            </a:r>
            <a:r>
              <a:rPr lang="zh-CN" altLang="zh-CN" dirty="0"/>
              <a:t>的创建和</a:t>
            </a:r>
            <a:r>
              <a:rPr lang="zh-CN" altLang="zh-CN" dirty="0" smtClean="0"/>
              <a:t>使用</a:t>
            </a:r>
            <a:endParaRPr lang="en-US" altLang="zh-CN" dirty="0" smtClean="0"/>
          </a:p>
          <a:p>
            <a:pPr marL="0" indent="0">
              <a:buNone/>
            </a:pPr>
            <a:r>
              <a:rPr lang="en-US" altLang="zh-CN" dirty="0" smtClean="0"/>
              <a:t>   </a:t>
            </a:r>
            <a:r>
              <a:rPr lang="zh-CN" altLang="zh-CN" dirty="0" smtClean="0"/>
              <a:t>与</a:t>
            </a:r>
            <a:r>
              <a:rPr lang="zh-CN" altLang="zh-CN" dirty="0"/>
              <a:t>存储过程的创建一样，</a:t>
            </a:r>
            <a:r>
              <a:rPr lang="en-US" altLang="zh-CN" dirty="0"/>
              <a:t>DML</a:t>
            </a:r>
            <a:r>
              <a:rPr lang="zh-CN" altLang="zh-CN" dirty="0"/>
              <a:t>触发器的创建也有两种方法：</a:t>
            </a:r>
          </a:p>
          <a:p>
            <a:pPr lvl="1"/>
            <a:r>
              <a:rPr lang="zh-CN" altLang="zh-CN" dirty="0"/>
              <a:t>一种是使用</a:t>
            </a:r>
            <a:r>
              <a:rPr lang="en-US" altLang="zh-CN" dirty="0"/>
              <a:t>Management Studio</a:t>
            </a:r>
            <a:r>
              <a:rPr lang="zh-CN" altLang="zh-CN" dirty="0"/>
              <a:t>通过信息指示来创建触发器</a:t>
            </a:r>
            <a:r>
              <a:rPr lang="zh-CN" altLang="zh-CN" dirty="0" smtClean="0"/>
              <a:t>。</a:t>
            </a:r>
            <a:endParaRPr lang="en-US" altLang="zh-CN" dirty="0" smtClean="0"/>
          </a:p>
          <a:p>
            <a:pPr lvl="2"/>
            <a:r>
              <a:rPr lang="zh-CN" altLang="zh-CN" dirty="0"/>
              <a:t>选择查看菜单下的模板资源管理器菜单项，打开模板</a:t>
            </a:r>
            <a:r>
              <a:rPr lang="zh-CN" altLang="zh-CN" dirty="0" smtClean="0"/>
              <a:t>资源管理器。</a:t>
            </a:r>
            <a:r>
              <a:rPr lang="zh-CN" altLang="zh-CN" dirty="0"/>
              <a:t>在</a:t>
            </a:r>
            <a:r>
              <a:rPr lang="en-US" altLang="zh-CN" dirty="0"/>
              <a:t>SQL Server </a:t>
            </a:r>
            <a:r>
              <a:rPr lang="zh-CN" altLang="zh-CN" dirty="0"/>
              <a:t>模板文件夹下，选择</a:t>
            </a:r>
            <a:r>
              <a:rPr lang="en-US" altLang="zh-CN" dirty="0"/>
              <a:t>Trigger</a:t>
            </a:r>
            <a:r>
              <a:rPr lang="zh-CN" altLang="zh-CN" dirty="0"/>
              <a:t>节点，在展开的选项中双击创建触发器，弹出新建触发器模板窗口。然后在新建触发器模板窗口中单击“查询”菜单中的“指定模板参数的值”选项，会弹出“指定模板参数的值”</a:t>
            </a:r>
            <a:r>
              <a:rPr lang="zh-CN" altLang="zh-CN" dirty="0" smtClean="0"/>
              <a:t>对话框，</a:t>
            </a:r>
            <a:r>
              <a:rPr lang="zh-CN" altLang="zh-CN" dirty="0"/>
              <a:t>可以在这里设置参数的具体值。将参数</a:t>
            </a:r>
            <a:r>
              <a:rPr lang="en-US" altLang="zh-CN" dirty="0" err="1"/>
              <a:t>Database_Name</a:t>
            </a:r>
            <a:r>
              <a:rPr lang="zh-CN" altLang="zh-CN" dirty="0"/>
              <a:t>，</a:t>
            </a:r>
            <a:r>
              <a:rPr lang="en-US" altLang="zh-CN" dirty="0" err="1"/>
              <a:t>Schema_Name</a:t>
            </a:r>
            <a:r>
              <a:rPr lang="zh-CN" altLang="zh-CN" dirty="0"/>
              <a:t>，</a:t>
            </a:r>
            <a:r>
              <a:rPr lang="en-US" altLang="zh-CN" dirty="0" err="1"/>
              <a:t>Trigger_Name</a:t>
            </a:r>
            <a:r>
              <a:rPr lang="zh-CN" altLang="zh-CN" dirty="0"/>
              <a:t>，</a:t>
            </a:r>
            <a:r>
              <a:rPr lang="en-US" altLang="zh-CN" dirty="0" err="1"/>
              <a:t>Table_Name</a:t>
            </a:r>
            <a:r>
              <a:rPr lang="zh-CN" altLang="zh-CN" dirty="0"/>
              <a:t>，</a:t>
            </a:r>
            <a:r>
              <a:rPr lang="en-US" altLang="zh-CN" dirty="0" err="1"/>
              <a:t>Data_Modification_Statements</a:t>
            </a:r>
            <a:r>
              <a:rPr lang="zh-CN" altLang="zh-CN" dirty="0"/>
              <a:t>，</a:t>
            </a:r>
            <a:r>
              <a:rPr lang="en-US" altLang="zh-CN" dirty="0"/>
              <a:t>T-</a:t>
            </a:r>
            <a:r>
              <a:rPr lang="en-US" altLang="zh-CN" dirty="0" err="1"/>
              <a:t>SQL_Statement</a:t>
            </a:r>
            <a:r>
              <a:rPr lang="zh-CN" altLang="zh-CN" dirty="0"/>
              <a:t>的值进行修改后，单击“确定”按钮，系统会根据你的选择自动生成触发器创建的代码。单击工具栏上的“执行”按钮，即可完成此触发器的创建</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84015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pPr marL="342900" lvl="1" indent="-342900">
              <a:buFont typeface="Wingdings" pitchFamily="2" charset="2"/>
              <a:buChar char="v"/>
            </a:pPr>
            <a:r>
              <a:rPr lang="en-US" altLang="zh-CN" sz="2800" b="1" dirty="0">
                <a:latin typeface="+mn-lt"/>
                <a:ea typeface="+mn-ea"/>
                <a:cs typeface="+mn-cs"/>
              </a:rPr>
              <a:t>DML</a:t>
            </a:r>
            <a:r>
              <a:rPr lang="zh-CN" altLang="zh-CN" sz="2800" b="1" dirty="0">
                <a:latin typeface="+mn-lt"/>
                <a:ea typeface="+mn-ea"/>
                <a:cs typeface="+mn-cs"/>
              </a:rPr>
              <a:t>触发器的创建和使用</a:t>
            </a:r>
            <a:endParaRPr lang="en-US" altLang="zh-CN" sz="2800" b="1" dirty="0">
              <a:latin typeface="+mn-lt"/>
              <a:ea typeface="+mn-ea"/>
              <a:cs typeface="+mn-cs"/>
            </a:endParaRPr>
          </a:p>
          <a:p>
            <a:pPr lvl="1"/>
            <a:r>
              <a:rPr lang="zh-CN" altLang="zh-CN" dirty="0"/>
              <a:t>另一种是使用</a:t>
            </a:r>
            <a:r>
              <a:rPr lang="en-US" altLang="zh-CN" dirty="0"/>
              <a:t>Transact-SQL</a:t>
            </a:r>
            <a:r>
              <a:rPr lang="zh-CN" altLang="zh-CN" dirty="0"/>
              <a:t>语句创建触发器。</a:t>
            </a:r>
            <a:endParaRPr lang="zh-CN" altLang="en-US" dirty="0"/>
          </a:p>
          <a:p>
            <a:pPr marL="800100" lvl="2" indent="0">
              <a:buNone/>
            </a:pPr>
            <a:r>
              <a:rPr lang="zh-CN" altLang="zh-CN" dirty="0"/>
              <a:t>格式：</a:t>
            </a:r>
          </a:p>
          <a:p>
            <a:pPr marL="800100" lvl="2" indent="0">
              <a:buNone/>
            </a:pPr>
            <a:r>
              <a:rPr lang="en-US" altLang="zh-CN" dirty="0"/>
              <a:t>CREATE  TRIGGER  </a:t>
            </a:r>
            <a:r>
              <a:rPr lang="en-US" altLang="zh-CN" dirty="0" err="1"/>
              <a:t>trigger_name</a:t>
            </a:r>
            <a:r>
              <a:rPr lang="en-US" altLang="zh-CN" dirty="0"/>
              <a:t> </a:t>
            </a:r>
            <a:endParaRPr lang="zh-CN" altLang="zh-CN" dirty="0"/>
          </a:p>
          <a:p>
            <a:pPr marL="800100" lvl="2" indent="0">
              <a:buNone/>
            </a:pPr>
            <a:r>
              <a:rPr lang="en-US" altLang="zh-CN" dirty="0"/>
              <a:t>    ON   </a:t>
            </a:r>
            <a:r>
              <a:rPr lang="en-US" altLang="zh-CN" dirty="0" err="1"/>
              <a:t>table_name</a:t>
            </a:r>
            <a:r>
              <a:rPr lang="en-US" altLang="zh-CN" dirty="0"/>
              <a:t> </a:t>
            </a:r>
            <a:endParaRPr lang="zh-CN" altLang="zh-CN" dirty="0"/>
          </a:p>
          <a:p>
            <a:pPr marL="800100" lvl="2" indent="0">
              <a:buNone/>
            </a:pPr>
            <a:r>
              <a:rPr lang="en-US" altLang="zh-CN" dirty="0"/>
              <a:t>          [ WITH ENCRYPTION ] </a:t>
            </a:r>
            <a:endParaRPr lang="zh-CN" altLang="zh-CN" dirty="0"/>
          </a:p>
          <a:p>
            <a:pPr marL="800100" lvl="2" indent="0">
              <a:buNone/>
            </a:pPr>
            <a:r>
              <a:rPr lang="en-US" altLang="zh-CN" dirty="0"/>
              <a:t>          { FOR | AFTER | INSTEAD OF }</a:t>
            </a:r>
            <a:endParaRPr lang="zh-CN" altLang="zh-CN" dirty="0"/>
          </a:p>
          <a:p>
            <a:pPr marL="800100" lvl="2" indent="0">
              <a:buNone/>
            </a:pPr>
            <a:r>
              <a:rPr lang="en-US" altLang="zh-CN" dirty="0"/>
              <a:t>          { [INSERT ] [, UPDATE ] [,DELETE] }</a:t>
            </a:r>
            <a:endParaRPr lang="zh-CN" altLang="zh-CN" dirty="0"/>
          </a:p>
          <a:p>
            <a:pPr marL="800100" lvl="2" indent="0">
              <a:buNone/>
            </a:pPr>
            <a:r>
              <a:rPr lang="en-US" altLang="zh-CN" dirty="0"/>
              <a:t>          AS</a:t>
            </a:r>
            <a:endParaRPr lang="zh-CN" altLang="zh-CN" dirty="0"/>
          </a:p>
          <a:p>
            <a:pPr marL="800100" lvl="2" indent="0">
              <a:buNone/>
            </a:pPr>
            <a:r>
              <a:rPr lang="en-US" altLang="zh-CN" dirty="0"/>
              <a:t>          [ IF (COLUMNS_UPDATED())</a:t>
            </a:r>
            <a:endParaRPr lang="zh-CN" altLang="zh-CN" dirty="0"/>
          </a:p>
          <a:p>
            <a:pPr marL="800100" lvl="2" indent="0">
              <a:buNone/>
            </a:pPr>
            <a:r>
              <a:rPr lang="en-US" altLang="zh-CN" dirty="0"/>
              <a:t>          [ { AND | OR } UPDATE ( column )</a:t>
            </a:r>
            <a:r>
              <a:rPr lang="zh-CN" altLang="zh-CN" dirty="0"/>
              <a:t>…</a:t>
            </a:r>
            <a:r>
              <a:rPr lang="en-US" altLang="zh-CN" dirty="0"/>
              <a:t> ]</a:t>
            </a:r>
            <a:endParaRPr lang="zh-CN" altLang="zh-CN" dirty="0"/>
          </a:p>
          <a:p>
            <a:pPr marL="800100" lvl="2" indent="0">
              <a:buNone/>
            </a:pPr>
            <a:r>
              <a:rPr lang="en-US" altLang="zh-CN" dirty="0"/>
              <a:t>          </a:t>
            </a:r>
            <a:r>
              <a:rPr lang="en-US" altLang="zh-CN" dirty="0" err="1"/>
              <a:t>sql_statements</a:t>
            </a:r>
            <a:r>
              <a:rPr lang="en-US" altLang="zh-CN" dirty="0"/>
              <a:t> </a:t>
            </a: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50778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pPr lvl="1"/>
            <a:r>
              <a:rPr lang="zh-CN" altLang="zh-CN" dirty="0"/>
              <a:t>使用</a:t>
            </a:r>
            <a:r>
              <a:rPr lang="en-US" altLang="zh-CN" dirty="0"/>
              <a:t>INSERT</a:t>
            </a:r>
            <a:r>
              <a:rPr lang="zh-CN" altLang="zh-CN" dirty="0"/>
              <a:t>触发器</a:t>
            </a:r>
          </a:p>
          <a:p>
            <a:pPr marL="457200" lvl="1" indent="0">
              <a:buNone/>
            </a:pPr>
            <a:r>
              <a:rPr lang="en-US" altLang="zh-CN" dirty="0"/>
              <a:t>INSERT</a:t>
            </a:r>
            <a:r>
              <a:rPr lang="zh-CN" altLang="zh-CN" dirty="0"/>
              <a:t>触发器通常被用来验证被触发器监控的字段中的数据满足要求的标准，以确保数据完整性</a:t>
            </a:r>
            <a:r>
              <a:rPr lang="zh-CN" altLang="zh-CN" dirty="0" smtClean="0"/>
              <a:t>。</a:t>
            </a:r>
            <a:endParaRPr lang="en-US" altLang="zh-CN" dirty="0" smtClean="0"/>
          </a:p>
          <a:p>
            <a:pPr marL="457200" lvl="1" indent="0">
              <a:buNone/>
            </a:pPr>
            <a:endParaRPr lang="en-US" altLang="zh-CN" dirty="0"/>
          </a:p>
          <a:p>
            <a:pPr marL="57150" indent="0">
              <a:buNone/>
            </a:pPr>
            <a:r>
              <a:rPr lang="zh-CN" altLang="zh-CN" sz="2400" dirty="0" smtClean="0"/>
              <a:t>【</a:t>
            </a:r>
            <a:r>
              <a:rPr lang="zh-CN" altLang="zh-CN" sz="2400" dirty="0"/>
              <a:t>例</a:t>
            </a:r>
            <a:r>
              <a:rPr lang="en-US" altLang="zh-CN" sz="2400" dirty="0"/>
              <a:t>9.7</a:t>
            </a:r>
            <a:r>
              <a:rPr lang="zh-CN" altLang="zh-CN" sz="2400" dirty="0"/>
              <a:t>】创建一个</a:t>
            </a:r>
            <a:r>
              <a:rPr lang="en-US" altLang="zh-CN" sz="2400" dirty="0"/>
              <a:t>INSERT</a:t>
            </a:r>
            <a:r>
              <a:rPr lang="zh-CN" altLang="zh-CN" sz="2400" dirty="0"/>
              <a:t>触发器，当在</a:t>
            </a:r>
            <a:r>
              <a:rPr lang="en-US" altLang="zh-CN" sz="2400" dirty="0"/>
              <a:t>students</a:t>
            </a:r>
            <a:r>
              <a:rPr lang="zh-CN" altLang="zh-CN" sz="2400" dirty="0"/>
              <a:t>数据库的</a:t>
            </a:r>
            <a:r>
              <a:rPr lang="en-US" altLang="zh-CN" sz="2400" dirty="0"/>
              <a:t>student</a:t>
            </a:r>
            <a:r>
              <a:rPr lang="zh-CN" altLang="zh-CN" sz="2400" dirty="0"/>
              <a:t>表中插入一条新学生记录时，如果学号不是</a:t>
            </a:r>
            <a:r>
              <a:rPr lang="en-US" altLang="zh-CN" sz="2400" dirty="0"/>
              <a:t>s</a:t>
            </a:r>
            <a:r>
              <a:rPr lang="zh-CN" altLang="zh-CN" sz="2400" dirty="0"/>
              <a:t>开头，则撤消该插入操作，并返回出错消息。</a:t>
            </a:r>
          </a:p>
          <a:p>
            <a:pPr marL="457200" lvl="1" indent="0">
              <a:buNone/>
            </a:pPr>
            <a:endParaRPr lang="zh-CN" altLang="zh-CN" dirty="0"/>
          </a:p>
          <a:p>
            <a:pPr marL="57150" indent="0">
              <a:buNone/>
            </a:pPr>
            <a:r>
              <a:rPr lang="zh-CN" altLang="zh-CN" sz="2400" dirty="0"/>
              <a:t>【例</a:t>
            </a:r>
            <a:r>
              <a:rPr lang="en-US" altLang="zh-CN" sz="2400" dirty="0"/>
              <a:t>9.8</a:t>
            </a:r>
            <a:r>
              <a:rPr lang="zh-CN" altLang="zh-CN" sz="2400" dirty="0"/>
              <a:t>】创建一个</a:t>
            </a:r>
            <a:r>
              <a:rPr lang="en-US" altLang="zh-CN" sz="2400" dirty="0"/>
              <a:t>INSERT</a:t>
            </a:r>
            <a:r>
              <a:rPr lang="zh-CN" altLang="zh-CN" sz="2400" dirty="0"/>
              <a:t>触发器，当向</a:t>
            </a:r>
            <a:r>
              <a:rPr lang="en-US" altLang="zh-CN" sz="2400" dirty="0"/>
              <a:t>Student</a:t>
            </a:r>
            <a:r>
              <a:rPr lang="zh-CN" altLang="zh-CN" sz="2400" dirty="0"/>
              <a:t>表添加一名学生信息时，则触发向</a:t>
            </a:r>
            <a:r>
              <a:rPr lang="en-US" altLang="zh-CN" sz="2400" dirty="0"/>
              <a:t>enroll</a:t>
            </a:r>
            <a:r>
              <a:rPr lang="zh-CN" altLang="zh-CN" sz="2400" dirty="0"/>
              <a:t>表增加一条记录。学号为新增学号，课程号为</a:t>
            </a:r>
            <a:r>
              <a:rPr lang="en-US" altLang="zh-CN" sz="2400" dirty="0"/>
              <a:t>C001</a:t>
            </a:r>
            <a:r>
              <a:rPr lang="zh-CN" altLang="zh-CN" sz="2400" dirty="0"/>
              <a:t>。</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99660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pPr lvl="1"/>
            <a:r>
              <a:rPr lang="zh-CN" altLang="zh-CN" dirty="0"/>
              <a:t>使用</a:t>
            </a:r>
            <a:r>
              <a:rPr lang="en-US" altLang="zh-CN" dirty="0"/>
              <a:t>UPDATE</a:t>
            </a:r>
            <a:r>
              <a:rPr lang="zh-CN" altLang="zh-CN" dirty="0"/>
              <a:t>触发器</a:t>
            </a:r>
          </a:p>
          <a:p>
            <a:pPr marL="457200" lvl="1" indent="0">
              <a:buNone/>
            </a:pPr>
            <a:r>
              <a:rPr lang="zh-CN" altLang="zh-CN" dirty="0"/>
              <a:t>修改触发器和插入触发器的工作过程基本上一致，修改一条记录相当于插入了一条新的记录，删除一条旧的记录。</a:t>
            </a:r>
          </a:p>
          <a:p>
            <a:pPr marL="0" indent="0">
              <a:buNone/>
            </a:pPr>
            <a:endParaRPr lang="en-US" altLang="zh-CN" dirty="0" smtClean="0"/>
          </a:p>
          <a:p>
            <a:pPr marL="0" indent="0">
              <a:buNone/>
            </a:pPr>
            <a:r>
              <a:rPr lang="zh-CN" altLang="zh-CN" dirty="0"/>
              <a:t>【例</a:t>
            </a:r>
            <a:r>
              <a:rPr lang="en-US" altLang="zh-CN" dirty="0"/>
              <a:t>9.9</a:t>
            </a:r>
            <a:r>
              <a:rPr lang="zh-CN" altLang="zh-CN" dirty="0"/>
              <a:t>】创建一个</a:t>
            </a:r>
            <a:r>
              <a:rPr lang="en-US" altLang="zh-CN" dirty="0"/>
              <a:t>UPDATE</a:t>
            </a:r>
            <a:r>
              <a:rPr lang="zh-CN" altLang="zh-CN" dirty="0"/>
              <a:t>触发器，该触发器防止用户修改</a:t>
            </a:r>
            <a:r>
              <a:rPr lang="en-US" altLang="zh-CN" dirty="0"/>
              <a:t>student</a:t>
            </a:r>
            <a:r>
              <a:rPr lang="zh-CN" altLang="zh-CN" dirty="0"/>
              <a:t>表的学号</a:t>
            </a:r>
            <a:r>
              <a:rPr lang="zh-CN" altLang="zh-CN" dirty="0" smtClean="0"/>
              <a:t>。</a:t>
            </a:r>
            <a:endParaRPr lang="en-US" altLang="zh-CN" dirty="0" smtClean="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61250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r>
              <a:rPr lang="en-US" altLang="zh-CN" dirty="0"/>
              <a:t>9.1 </a:t>
            </a:r>
            <a:r>
              <a:rPr lang="zh-CN" altLang="zh-CN" dirty="0"/>
              <a:t>存储过程</a:t>
            </a:r>
          </a:p>
          <a:p>
            <a:r>
              <a:rPr lang="en-US" altLang="zh-CN" dirty="0"/>
              <a:t>9.2 </a:t>
            </a:r>
            <a:r>
              <a:rPr lang="zh-CN" altLang="zh-CN" dirty="0"/>
              <a:t>触发器</a:t>
            </a:r>
          </a:p>
          <a:p>
            <a:r>
              <a:rPr lang="en-US" altLang="zh-CN" dirty="0" smtClean="0"/>
              <a:t>9.3 </a:t>
            </a:r>
            <a:r>
              <a:rPr lang="zh-CN" altLang="zh-CN" dirty="0" smtClean="0"/>
              <a:t>批处理</a:t>
            </a:r>
            <a:r>
              <a:rPr lang="zh-CN" altLang="zh-CN" dirty="0"/>
              <a:t>和事务</a:t>
            </a:r>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753999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pPr lvl="1"/>
            <a:r>
              <a:rPr lang="zh-CN" altLang="zh-CN" dirty="0"/>
              <a:t>使用</a:t>
            </a:r>
            <a:r>
              <a:rPr lang="en-US" altLang="zh-CN" dirty="0"/>
              <a:t>DELETE</a:t>
            </a:r>
            <a:r>
              <a:rPr lang="zh-CN" altLang="zh-CN" dirty="0"/>
              <a:t>触发器</a:t>
            </a:r>
          </a:p>
          <a:p>
            <a:pPr marL="457200" lvl="1" indent="0">
              <a:buNone/>
            </a:pPr>
            <a:r>
              <a:rPr lang="en-US" altLang="zh-CN" dirty="0"/>
              <a:t>DELETE</a:t>
            </a:r>
            <a:r>
              <a:rPr lang="zh-CN" altLang="zh-CN" dirty="0"/>
              <a:t>触发器通常用于两种情况：第一种情况是为了防止那些确实需要删除但会引起数据一致性问题的记录的删除；第二种情况是执行可删除主记录的子记录的级联删除操作</a:t>
            </a:r>
            <a:r>
              <a:rPr lang="zh-CN" altLang="zh-CN" dirty="0" smtClean="0"/>
              <a:t>。</a:t>
            </a:r>
            <a:endParaRPr lang="en-US" altLang="zh-CN" dirty="0" smtClean="0"/>
          </a:p>
          <a:p>
            <a:pPr marL="457200" lvl="1" indent="0">
              <a:buNone/>
            </a:pPr>
            <a:endParaRPr lang="en-US" altLang="zh-CN" dirty="0"/>
          </a:p>
          <a:p>
            <a:pPr marL="57150" indent="0">
              <a:buNone/>
            </a:pPr>
            <a:r>
              <a:rPr lang="zh-CN" altLang="zh-CN" sz="2400" dirty="0"/>
              <a:t>【例</a:t>
            </a:r>
            <a:r>
              <a:rPr lang="en-US" altLang="zh-CN" sz="2400" dirty="0"/>
              <a:t>9.10</a:t>
            </a:r>
            <a:r>
              <a:rPr lang="zh-CN" altLang="zh-CN" sz="2400" dirty="0"/>
              <a:t>】为</a:t>
            </a:r>
            <a:r>
              <a:rPr lang="en-US" altLang="zh-CN" sz="2400" dirty="0"/>
              <a:t>Student</a:t>
            </a:r>
            <a:r>
              <a:rPr lang="zh-CN" altLang="zh-CN" sz="2400" dirty="0"/>
              <a:t>表创建一个</a:t>
            </a:r>
            <a:r>
              <a:rPr lang="en-US" altLang="zh-CN" sz="2400" dirty="0"/>
              <a:t>DELETE</a:t>
            </a:r>
            <a:r>
              <a:rPr lang="zh-CN" altLang="zh-CN" sz="2400" dirty="0"/>
              <a:t>触发器，当删除</a:t>
            </a:r>
            <a:r>
              <a:rPr lang="en-US" altLang="zh-CN" sz="2400" dirty="0"/>
              <a:t>Student</a:t>
            </a:r>
            <a:r>
              <a:rPr lang="zh-CN" altLang="zh-CN" sz="2400" dirty="0"/>
              <a:t>表中的一条学生记录时，检查</a:t>
            </a:r>
            <a:r>
              <a:rPr lang="en-US" altLang="zh-CN" sz="2400" dirty="0"/>
              <a:t>enroll</a:t>
            </a:r>
            <a:r>
              <a:rPr lang="zh-CN" altLang="zh-CN" sz="2400" dirty="0"/>
              <a:t>表中是否存在相同学生的选课成绩，如果有，则不允许删除此记录</a:t>
            </a:r>
            <a:r>
              <a:rPr lang="zh-CN" altLang="zh-CN" sz="2400" dirty="0" smtClean="0"/>
              <a:t>。</a:t>
            </a:r>
            <a:endParaRPr lang="en-US" altLang="zh-CN" sz="2400" dirty="0" smtClean="0"/>
          </a:p>
          <a:p>
            <a:pPr marL="57150" indent="0">
              <a:buNone/>
            </a:pPr>
            <a:endParaRPr lang="en-US" altLang="zh-CN" sz="2400" dirty="0"/>
          </a:p>
          <a:p>
            <a:pPr marL="57150" indent="0">
              <a:buNone/>
            </a:pPr>
            <a:r>
              <a:rPr lang="zh-CN" altLang="zh-CN" sz="2400" dirty="0"/>
              <a:t>【例</a:t>
            </a:r>
            <a:r>
              <a:rPr lang="en-US" altLang="zh-CN" sz="2400" dirty="0"/>
              <a:t>9.11</a:t>
            </a:r>
            <a:r>
              <a:rPr lang="zh-CN" altLang="zh-CN" sz="2400" dirty="0"/>
              <a:t>】在学生选课数据库中创建视图，包含学号，姓名，性别，课程号，课程名，分数。接着在视图上创建</a:t>
            </a:r>
            <a:r>
              <a:rPr lang="en-US" altLang="zh-CN" sz="2400" dirty="0"/>
              <a:t>instead of</a:t>
            </a:r>
            <a:r>
              <a:rPr lang="zh-CN" altLang="zh-CN" sz="2400" dirty="0"/>
              <a:t>触发器，要求向视图插入数据时，相应的数据表中也插入了对应的数据</a:t>
            </a:r>
            <a:r>
              <a:rPr lang="zh-CN" altLang="zh-CN" sz="2400" dirty="0" smtClean="0"/>
              <a:t>。</a:t>
            </a:r>
            <a:endParaRPr lang="zh-CN" altLang="zh-CN" sz="2400" dirty="0"/>
          </a:p>
          <a:p>
            <a:pPr marL="457200" lvl="1" indent="0">
              <a:buNone/>
            </a:pP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955298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en-US" altLang="zh-CN" dirty="0"/>
              <a:t>DDL</a:t>
            </a:r>
            <a:r>
              <a:rPr lang="zh-CN" altLang="zh-CN" dirty="0" smtClean="0"/>
              <a:t>触发器</a:t>
            </a:r>
            <a:r>
              <a:rPr lang="zh-CN" altLang="zh-CN" dirty="0"/>
              <a:t>的创建和</a:t>
            </a:r>
            <a:r>
              <a:rPr lang="zh-CN" altLang="zh-CN" dirty="0" smtClean="0"/>
              <a:t>使用</a:t>
            </a:r>
            <a:endParaRPr lang="en-US" altLang="zh-CN" dirty="0" smtClean="0"/>
          </a:p>
          <a:p>
            <a:pPr marL="457200" lvl="1" indent="0">
              <a:buNone/>
            </a:pPr>
            <a:r>
              <a:rPr lang="zh-CN" altLang="zh-CN" dirty="0"/>
              <a:t>在响应当前数据库或服务器上处理的</a:t>
            </a:r>
            <a:r>
              <a:rPr lang="en-US" altLang="zh-CN" dirty="0"/>
              <a:t> Transact-SQL </a:t>
            </a:r>
            <a:r>
              <a:rPr lang="zh-CN" altLang="zh-CN" dirty="0"/>
              <a:t>事件时，可以触发</a:t>
            </a:r>
            <a:r>
              <a:rPr lang="en-US" altLang="zh-CN" dirty="0"/>
              <a:t> DDL </a:t>
            </a:r>
            <a:r>
              <a:rPr lang="zh-CN" altLang="zh-CN" dirty="0"/>
              <a:t>触发器。触发器的作用域取决于事件。例如，每当数据库中或服务器实例上发生</a:t>
            </a:r>
            <a:r>
              <a:rPr lang="en-US" altLang="zh-CN" dirty="0"/>
              <a:t> CREATE_TABLE </a:t>
            </a:r>
            <a:r>
              <a:rPr lang="zh-CN" altLang="zh-CN" dirty="0"/>
              <a:t>事件时，都会激发为响应</a:t>
            </a:r>
            <a:r>
              <a:rPr lang="en-US" altLang="zh-CN" dirty="0"/>
              <a:t> CREATE_TABLE </a:t>
            </a:r>
            <a:r>
              <a:rPr lang="zh-CN" altLang="zh-CN" dirty="0"/>
              <a:t>事件创建的</a:t>
            </a:r>
            <a:r>
              <a:rPr lang="en-US" altLang="zh-CN" dirty="0"/>
              <a:t> DDL </a:t>
            </a:r>
            <a:r>
              <a:rPr lang="zh-CN" altLang="zh-CN" dirty="0"/>
              <a:t>触发器。仅当服务器上发生</a:t>
            </a:r>
            <a:r>
              <a:rPr lang="en-US" altLang="zh-CN" dirty="0"/>
              <a:t> CREATE_LOGIN </a:t>
            </a:r>
            <a:r>
              <a:rPr lang="zh-CN" altLang="zh-CN" dirty="0"/>
              <a:t>事件时，才能激发为响应</a:t>
            </a:r>
            <a:r>
              <a:rPr lang="en-US" altLang="zh-CN" dirty="0"/>
              <a:t> CREATE_LOGIN </a:t>
            </a:r>
            <a:r>
              <a:rPr lang="zh-CN" altLang="zh-CN" dirty="0"/>
              <a:t>事件创建的</a:t>
            </a:r>
            <a:r>
              <a:rPr lang="en-US" altLang="zh-CN" dirty="0"/>
              <a:t> DDL </a:t>
            </a:r>
            <a:r>
              <a:rPr lang="zh-CN" altLang="zh-CN" dirty="0"/>
              <a:t>触发器。</a:t>
            </a:r>
          </a:p>
          <a:p>
            <a:pPr marL="0" indent="0">
              <a:buNone/>
            </a:pPr>
            <a:endParaRPr lang="en-US" altLang="zh-CN" dirty="0" smtClean="0"/>
          </a:p>
          <a:p>
            <a:pPr marL="0" indent="0">
              <a:buNone/>
            </a:pPr>
            <a:r>
              <a:rPr lang="zh-CN" altLang="zh-CN" sz="2400" dirty="0"/>
              <a:t>【例</a:t>
            </a:r>
            <a:r>
              <a:rPr lang="en-US" altLang="zh-CN" sz="2400" dirty="0"/>
              <a:t>9.12</a:t>
            </a:r>
            <a:r>
              <a:rPr lang="zh-CN" altLang="zh-CN" sz="2400" dirty="0"/>
              <a:t>】创建一个数据库级别的</a:t>
            </a:r>
            <a:r>
              <a:rPr lang="en-US" altLang="zh-CN" sz="2400" dirty="0"/>
              <a:t>DDL</a:t>
            </a:r>
            <a:r>
              <a:rPr lang="zh-CN" altLang="zh-CN" sz="2400" dirty="0"/>
              <a:t>触发器：禁止用户修改和删除数据表</a:t>
            </a:r>
            <a:r>
              <a:rPr lang="en-US" altLang="zh-CN" sz="2400" dirty="0"/>
              <a:t>SC</a:t>
            </a:r>
            <a:r>
              <a:rPr lang="zh-CN" altLang="zh-CN" sz="2400" dirty="0"/>
              <a:t>，并进行提醒。</a:t>
            </a:r>
          </a:p>
          <a:p>
            <a:pPr marL="0" indent="0">
              <a:buNone/>
            </a:pPr>
            <a:endParaRPr lang="en-US" altLang="zh-CN" dirty="0" smtClean="0"/>
          </a:p>
          <a:p>
            <a:pPr marL="0" indent="0">
              <a:buNone/>
            </a:pPr>
            <a:r>
              <a:rPr lang="zh-CN" altLang="zh-CN" dirty="0"/>
              <a:t>【例</a:t>
            </a:r>
            <a:r>
              <a:rPr lang="en-US" altLang="zh-CN" dirty="0"/>
              <a:t>9.13</a:t>
            </a:r>
            <a:r>
              <a:rPr lang="zh-CN" altLang="zh-CN" dirty="0"/>
              <a:t>】创建一个服务器级别的</a:t>
            </a:r>
            <a:r>
              <a:rPr lang="en-US" altLang="zh-CN" dirty="0"/>
              <a:t>DDL</a:t>
            </a:r>
            <a:r>
              <a:rPr lang="zh-CN" altLang="zh-CN" dirty="0"/>
              <a:t>触发器：禁止用户删除数据库，并进行提醒</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310131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zh-CN" altLang="zh-CN" dirty="0"/>
              <a:t>修改和删除触发器</a:t>
            </a:r>
          </a:p>
          <a:p>
            <a:pPr lvl="1"/>
            <a:r>
              <a:rPr lang="zh-CN" altLang="zh-CN" dirty="0"/>
              <a:t>修改触发器</a:t>
            </a:r>
          </a:p>
          <a:p>
            <a:pPr lvl="2"/>
            <a:r>
              <a:rPr lang="zh-CN" altLang="zh-CN" dirty="0"/>
              <a:t>第一种是使用</a:t>
            </a:r>
            <a:r>
              <a:rPr lang="en-US" altLang="zh-CN" dirty="0"/>
              <a:t>Management Studio</a:t>
            </a:r>
            <a:r>
              <a:rPr lang="zh-CN" altLang="zh-CN" dirty="0"/>
              <a:t>修改触发器</a:t>
            </a:r>
            <a:r>
              <a:rPr lang="zh-CN" altLang="zh-CN" dirty="0" smtClean="0"/>
              <a:t>正文</a:t>
            </a:r>
            <a:endParaRPr lang="en-US" altLang="zh-CN" dirty="0" smtClean="0"/>
          </a:p>
          <a:p>
            <a:pPr lvl="2"/>
            <a:r>
              <a:rPr lang="zh-CN" altLang="zh-CN" dirty="0"/>
              <a:t>第二种方法是使用</a:t>
            </a:r>
            <a:r>
              <a:rPr lang="en-US" altLang="zh-CN" dirty="0"/>
              <a:t>Transact-SQL</a:t>
            </a:r>
            <a:r>
              <a:rPr lang="zh-CN" altLang="zh-CN" dirty="0"/>
              <a:t>语句修改触发器</a:t>
            </a:r>
            <a:r>
              <a:rPr lang="zh-CN" altLang="zh-CN" dirty="0" smtClean="0"/>
              <a:t>正文</a:t>
            </a:r>
            <a:endParaRPr lang="en-US" altLang="zh-CN" dirty="0" smtClean="0"/>
          </a:p>
          <a:p>
            <a:pPr marL="914400" lvl="2" indent="0">
              <a:buNone/>
            </a:pPr>
            <a:r>
              <a:rPr lang="zh-CN" altLang="zh-CN" dirty="0"/>
              <a:t>格式：</a:t>
            </a:r>
          </a:p>
          <a:p>
            <a:pPr marL="914400" lvl="2" indent="0">
              <a:buNone/>
            </a:pPr>
            <a:r>
              <a:rPr lang="en-US" altLang="zh-CN" dirty="0"/>
              <a:t>ALTER  TRIGGER  </a:t>
            </a:r>
            <a:r>
              <a:rPr lang="en-US" altLang="zh-CN" dirty="0" err="1"/>
              <a:t>trigger_name</a:t>
            </a:r>
            <a:endParaRPr lang="zh-CN" altLang="zh-CN" dirty="0"/>
          </a:p>
          <a:p>
            <a:pPr marL="914400" lvl="2" indent="0">
              <a:buNone/>
            </a:pPr>
            <a:r>
              <a:rPr lang="en-US" altLang="zh-CN" dirty="0"/>
              <a:t>      ON  </a:t>
            </a:r>
            <a:r>
              <a:rPr lang="en-US" altLang="zh-CN" dirty="0" err="1"/>
              <a:t>table_name</a:t>
            </a:r>
            <a:r>
              <a:rPr lang="en-US" altLang="zh-CN" dirty="0"/>
              <a:t> </a:t>
            </a:r>
            <a:endParaRPr lang="zh-CN" altLang="zh-CN" dirty="0"/>
          </a:p>
          <a:p>
            <a:pPr marL="914400" lvl="2" indent="0">
              <a:buNone/>
            </a:pPr>
            <a:r>
              <a:rPr lang="en-US" altLang="zh-CN" dirty="0"/>
              <a:t>      [ WITH ENCRYPTION ] </a:t>
            </a:r>
            <a:endParaRPr lang="zh-CN" altLang="zh-CN" dirty="0"/>
          </a:p>
          <a:p>
            <a:pPr marL="914400" lvl="2" indent="0">
              <a:buNone/>
            </a:pPr>
            <a:r>
              <a:rPr lang="en-US" altLang="zh-CN" dirty="0"/>
              <a:t>      FOR  |AFTER | INSTEAD OF  [ DELETE | INSERT | UPDATE ] </a:t>
            </a:r>
            <a:endParaRPr lang="zh-CN" altLang="zh-CN" dirty="0"/>
          </a:p>
          <a:p>
            <a:pPr marL="914400" lvl="2" indent="0">
              <a:buNone/>
            </a:pPr>
            <a:r>
              <a:rPr lang="en-US" altLang="zh-CN" dirty="0"/>
              <a:t>      AS</a:t>
            </a:r>
            <a:endParaRPr lang="zh-CN" altLang="zh-CN" dirty="0"/>
          </a:p>
          <a:p>
            <a:pPr marL="914400" lvl="2" indent="0">
              <a:buNone/>
            </a:pPr>
            <a:r>
              <a:rPr lang="en-US" altLang="zh-CN" dirty="0"/>
              <a:t>      </a:t>
            </a:r>
            <a:r>
              <a:rPr lang="en-US" altLang="zh-CN" dirty="0" err="1"/>
              <a:t>sql_statements</a:t>
            </a:r>
            <a:r>
              <a:rPr lang="en-US" altLang="zh-CN" dirty="0"/>
              <a:t> </a:t>
            </a:r>
            <a:endParaRPr lang="zh-CN" altLang="zh-CN" dirty="0"/>
          </a:p>
          <a:p>
            <a:pPr lvl="2"/>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080143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 </a:t>
            </a:r>
            <a:r>
              <a:rPr lang="zh-CN" altLang="zh-CN" dirty="0"/>
              <a:t>触发器</a:t>
            </a:r>
            <a:endParaRPr lang="zh-CN" altLang="en-US" dirty="0"/>
          </a:p>
        </p:txBody>
      </p:sp>
      <p:sp>
        <p:nvSpPr>
          <p:cNvPr id="3" name="内容占位符 2"/>
          <p:cNvSpPr>
            <a:spLocks noGrp="1"/>
          </p:cNvSpPr>
          <p:nvPr>
            <p:ph idx="1"/>
          </p:nvPr>
        </p:nvSpPr>
        <p:spPr/>
        <p:txBody>
          <a:bodyPr/>
          <a:lstStyle/>
          <a:p>
            <a:r>
              <a:rPr lang="zh-CN" altLang="zh-CN" dirty="0"/>
              <a:t>修改和删除</a:t>
            </a:r>
            <a:r>
              <a:rPr lang="zh-CN" altLang="zh-CN" dirty="0" smtClean="0"/>
              <a:t>触发器</a:t>
            </a:r>
            <a:endParaRPr lang="en-US" altLang="zh-CN" dirty="0" smtClean="0"/>
          </a:p>
          <a:p>
            <a:pPr lvl="1"/>
            <a:r>
              <a:rPr lang="zh-CN" altLang="zh-CN" dirty="0" smtClean="0"/>
              <a:t>删除触发器</a:t>
            </a:r>
            <a:endParaRPr lang="en-US" altLang="zh-CN" dirty="0" smtClean="0"/>
          </a:p>
          <a:p>
            <a:pPr lvl="2"/>
            <a:r>
              <a:rPr lang="zh-CN" altLang="zh-CN" dirty="0"/>
              <a:t>第一种方法是使用</a:t>
            </a:r>
            <a:r>
              <a:rPr lang="en-US" altLang="zh-CN" dirty="0"/>
              <a:t>Management Studio</a:t>
            </a:r>
            <a:r>
              <a:rPr lang="zh-CN" altLang="zh-CN" dirty="0"/>
              <a:t>删除</a:t>
            </a:r>
            <a:r>
              <a:rPr lang="zh-CN" altLang="zh-CN" dirty="0" smtClean="0"/>
              <a:t>触发器</a:t>
            </a:r>
            <a:endParaRPr lang="en-US" altLang="zh-CN" dirty="0" smtClean="0"/>
          </a:p>
          <a:p>
            <a:pPr lvl="2"/>
            <a:r>
              <a:rPr lang="zh-CN" altLang="zh-CN" dirty="0"/>
              <a:t>第二种方法是使用</a:t>
            </a:r>
            <a:r>
              <a:rPr lang="en-US" altLang="zh-CN" dirty="0"/>
              <a:t>Transact-SQL</a:t>
            </a:r>
            <a:r>
              <a:rPr lang="zh-CN" altLang="zh-CN" dirty="0"/>
              <a:t>语句删除</a:t>
            </a:r>
            <a:r>
              <a:rPr lang="zh-CN" altLang="zh-CN" dirty="0" smtClean="0"/>
              <a:t>触发器</a:t>
            </a:r>
            <a:endParaRPr lang="en-US" altLang="zh-CN" dirty="0" smtClean="0"/>
          </a:p>
          <a:p>
            <a:pPr marL="914400" lvl="2" indent="0">
              <a:buNone/>
            </a:pPr>
            <a:r>
              <a:rPr lang="zh-CN" altLang="zh-CN" dirty="0"/>
              <a:t>格式：</a:t>
            </a:r>
            <a:r>
              <a:rPr lang="en-US" altLang="zh-CN" dirty="0"/>
              <a:t>DROP TRIGGER { trigger } [ ,...n ]</a:t>
            </a:r>
            <a:endParaRPr lang="zh-CN" altLang="zh-CN" dirty="0"/>
          </a:p>
          <a:p>
            <a:pPr lvl="2"/>
            <a:endParaRPr lang="zh-CN" altLang="zh-CN" dirty="0"/>
          </a:p>
          <a:p>
            <a:pPr lvl="1"/>
            <a:r>
              <a:rPr lang="zh-CN" altLang="zh-CN" dirty="0"/>
              <a:t>重命名触发器</a:t>
            </a:r>
          </a:p>
          <a:p>
            <a:pPr lvl="2"/>
            <a:r>
              <a:rPr lang="zh-CN" altLang="zh-CN" dirty="0"/>
              <a:t>一</a:t>
            </a:r>
            <a:r>
              <a:rPr lang="zh-CN" altLang="zh-CN" dirty="0" smtClean="0"/>
              <a:t>种是</a:t>
            </a:r>
            <a:r>
              <a:rPr lang="zh-CN" altLang="zh-CN" dirty="0"/>
              <a:t>使用</a:t>
            </a:r>
            <a:r>
              <a:rPr lang="en-US" altLang="zh-CN" dirty="0"/>
              <a:t>Management Studio</a:t>
            </a:r>
            <a:r>
              <a:rPr lang="zh-CN" altLang="zh-CN" dirty="0"/>
              <a:t>重命名</a:t>
            </a:r>
            <a:r>
              <a:rPr lang="zh-CN" altLang="zh-CN" dirty="0" smtClean="0"/>
              <a:t>触发器</a:t>
            </a:r>
            <a:endParaRPr lang="en-US" altLang="zh-CN" dirty="0" smtClean="0"/>
          </a:p>
          <a:p>
            <a:pPr lvl="2"/>
            <a:r>
              <a:rPr lang="zh-CN" altLang="zh-CN" dirty="0"/>
              <a:t>另一种是使用</a:t>
            </a:r>
            <a:r>
              <a:rPr lang="en-US" altLang="zh-CN" dirty="0"/>
              <a:t>Transact-SQL</a:t>
            </a:r>
            <a:r>
              <a:rPr lang="zh-CN" altLang="zh-CN" dirty="0"/>
              <a:t>语句重命名</a:t>
            </a:r>
            <a:r>
              <a:rPr lang="zh-CN" altLang="zh-CN" dirty="0" smtClean="0"/>
              <a:t>触发器</a:t>
            </a:r>
            <a:endParaRPr lang="en-US" altLang="zh-CN" dirty="0" smtClean="0"/>
          </a:p>
          <a:p>
            <a:pPr marL="914400" lvl="2" indent="0">
              <a:buNone/>
            </a:pPr>
            <a:r>
              <a:rPr lang="zh-CN" altLang="zh-CN" dirty="0"/>
              <a:t>格式：</a:t>
            </a:r>
            <a:r>
              <a:rPr lang="en-US" altLang="zh-CN" dirty="0" err="1"/>
              <a:t>SP_rename</a:t>
            </a:r>
            <a:r>
              <a:rPr lang="en-US" altLang="zh-CN" dirty="0"/>
              <a:t> </a:t>
            </a:r>
            <a:r>
              <a:rPr lang="en-US" altLang="zh-CN" dirty="0" err="1"/>
              <a:t>oldname,newname</a:t>
            </a:r>
            <a:r>
              <a:rPr lang="en-US" altLang="zh-CN" dirty="0"/>
              <a:t> </a:t>
            </a:r>
            <a:endParaRPr lang="zh-CN" altLang="zh-CN" dirty="0"/>
          </a:p>
          <a:p>
            <a:pPr marL="0"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53608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练习：创建一触发器</a:t>
            </a:r>
            <a:r>
              <a:rPr lang="en-US" altLang="zh-CN" dirty="0" err="1"/>
              <a:t>check_delete</a:t>
            </a:r>
            <a:r>
              <a:rPr lang="zh-CN" altLang="en-US" dirty="0"/>
              <a:t>，删除</a:t>
            </a:r>
            <a:r>
              <a:rPr lang="en-US" altLang="zh-CN" dirty="0"/>
              <a:t>S</a:t>
            </a:r>
            <a:r>
              <a:rPr lang="zh-CN" altLang="en-US" dirty="0"/>
              <a:t>表中的记录时，同时删除</a:t>
            </a:r>
            <a:r>
              <a:rPr lang="en-US" altLang="zh-CN" dirty="0"/>
              <a:t>SC</a:t>
            </a:r>
            <a:r>
              <a:rPr lang="zh-CN" altLang="en-US" dirty="0"/>
              <a:t>表中的相应记录。</a:t>
            </a:r>
          </a:p>
          <a:p>
            <a:r>
              <a:rPr lang="en-US" altLang="zh-CN" dirty="0"/>
              <a:t>CREATE TRIGGER  </a:t>
            </a:r>
            <a:r>
              <a:rPr lang="en-US" altLang="zh-CN" dirty="0" err="1"/>
              <a:t>check_delete</a:t>
            </a:r>
            <a:r>
              <a:rPr lang="en-US" altLang="zh-CN" dirty="0"/>
              <a:t>  ON  S</a:t>
            </a:r>
          </a:p>
          <a:p>
            <a:r>
              <a:rPr lang="en-US" altLang="zh-CN" dirty="0"/>
              <a:t>   FOR  delete  AS </a:t>
            </a:r>
          </a:p>
          <a:p>
            <a:r>
              <a:rPr lang="en-US" altLang="zh-CN" dirty="0"/>
              <a:t>   Delete  from  </a:t>
            </a:r>
            <a:r>
              <a:rPr lang="en-US" altLang="zh-CN" dirty="0" err="1"/>
              <a:t>sc</a:t>
            </a:r>
            <a:r>
              <a:rPr lang="en-US" altLang="zh-CN" dirty="0"/>
              <a:t>  where  </a:t>
            </a:r>
            <a:r>
              <a:rPr lang="en-US" altLang="zh-CN" dirty="0" err="1"/>
              <a:t>sc.sno</a:t>
            </a:r>
            <a:r>
              <a:rPr lang="en-US" altLang="zh-CN" dirty="0"/>
              <a:t>=(select  </a:t>
            </a:r>
            <a:r>
              <a:rPr lang="en-US" altLang="zh-CN" dirty="0" err="1"/>
              <a:t>sno</a:t>
            </a:r>
            <a:r>
              <a:rPr lang="en-US" altLang="zh-CN" dirty="0"/>
              <a:t>  from  deleted)</a:t>
            </a: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27750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zh-CN" dirty="0"/>
              <a:t>批处理和事务</a:t>
            </a:r>
            <a:endParaRPr lang="zh-CN" altLang="en-US" dirty="0"/>
          </a:p>
        </p:txBody>
      </p:sp>
      <p:sp>
        <p:nvSpPr>
          <p:cNvPr id="3" name="内容占位符 2"/>
          <p:cNvSpPr>
            <a:spLocks noGrp="1"/>
          </p:cNvSpPr>
          <p:nvPr>
            <p:ph idx="1"/>
          </p:nvPr>
        </p:nvSpPr>
        <p:spPr/>
        <p:txBody>
          <a:bodyPr/>
          <a:lstStyle/>
          <a:p>
            <a:r>
              <a:rPr lang="zh-CN" altLang="zh-CN" dirty="0" smtClean="0"/>
              <a:t>批处理</a:t>
            </a:r>
            <a:endParaRPr lang="en-US" altLang="zh-CN" dirty="0" smtClean="0"/>
          </a:p>
          <a:p>
            <a:pPr marL="457200" lvl="1" indent="0">
              <a:buNone/>
            </a:pPr>
            <a:r>
              <a:rPr lang="zh-CN" altLang="zh-CN" dirty="0"/>
              <a:t>批处理是包含一组</a:t>
            </a:r>
            <a:r>
              <a:rPr lang="en-US" altLang="zh-CN" dirty="0"/>
              <a:t>SQL</a:t>
            </a:r>
            <a:r>
              <a:rPr lang="zh-CN" altLang="zh-CN" dirty="0"/>
              <a:t>语句的命令集合，从应用程序一次性地发送到</a:t>
            </a:r>
            <a:r>
              <a:rPr lang="en-US" altLang="zh-CN" dirty="0"/>
              <a:t> Microsoft  SQL Server </a:t>
            </a:r>
            <a:r>
              <a:rPr lang="zh-CN" altLang="zh-CN" dirty="0"/>
              <a:t>服务器执行。</a:t>
            </a:r>
            <a:r>
              <a:rPr lang="en-US" altLang="zh-CN" dirty="0"/>
              <a:t>SQL Server </a:t>
            </a:r>
            <a:r>
              <a:rPr lang="zh-CN" altLang="zh-CN" dirty="0"/>
              <a:t>将批处理语句编译成一个可执行单元，此单元称为执行计划。为了在</a:t>
            </a:r>
            <a:r>
              <a:rPr lang="en-US" altLang="zh-CN" dirty="0"/>
              <a:t>Transact-SQL</a:t>
            </a:r>
            <a:r>
              <a:rPr lang="zh-CN" altLang="zh-CN" dirty="0"/>
              <a:t>脚本中结束批处理，</a:t>
            </a:r>
            <a:r>
              <a:rPr lang="en-US" altLang="zh-CN" dirty="0"/>
              <a:t>SQL Server</a:t>
            </a:r>
            <a:r>
              <a:rPr lang="zh-CN" altLang="zh-CN" dirty="0"/>
              <a:t>用到了关键字</a:t>
            </a:r>
            <a:r>
              <a:rPr lang="en-US" altLang="zh-CN" dirty="0"/>
              <a:t>GO</a:t>
            </a:r>
            <a:r>
              <a:rPr lang="zh-CN" altLang="zh-CN" dirty="0"/>
              <a:t>。</a:t>
            </a:r>
            <a:r>
              <a:rPr lang="en-US" altLang="zh-CN" dirty="0"/>
              <a:t>GO</a:t>
            </a:r>
            <a:r>
              <a:rPr lang="zh-CN" altLang="zh-CN" dirty="0"/>
              <a:t>关键字出现在一系列语句之后，使它们能作为一个单独的批处理运行</a:t>
            </a:r>
            <a:r>
              <a:rPr lang="zh-CN" altLang="zh-CN" dirty="0" smtClean="0"/>
              <a:t>。</a:t>
            </a:r>
            <a:endParaRPr lang="en-US" altLang="zh-CN" dirty="0" smtClean="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3312266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zh-CN" dirty="0"/>
              <a:t>批处理和事务</a:t>
            </a:r>
            <a:endParaRPr lang="zh-CN" altLang="en-US" dirty="0"/>
          </a:p>
        </p:txBody>
      </p:sp>
      <p:sp>
        <p:nvSpPr>
          <p:cNvPr id="3" name="内容占位符 2"/>
          <p:cNvSpPr>
            <a:spLocks noGrp="1"/>
          </p:cNvSpPr>
          <p:nvPr>
            <p:ph idx="1"/>
          </p:nvPr>
        </p:nvSpPr>
        <p:spPr/>
        <p:txBody>
          <a:bodyPr/>
          <a:lstStyle/>
          <a:p>
            <a:r>
              <a:rPr lang="zh-CN" altLang="zh-CN" dirty="0" smtClean="0"/>
              <a:t>事务</a:t>
            </a:r>
            <a:endParaRPr lang="en-US" altLang="zh-CN" dirty="0" smtClean="0"/>
          </a:p>
          <a:p>
            <a:pPr marL="457200" lvl="1" indent="0">
              <a:buNone/>
            </a:pPr>
            <a:r>
              <a:rPr lang="zh-CN" altLang="zh-CN" dirty="0"/>
              <a:t>事务指访问并可能更新数据库中各种数据项的一个程序执行单元。事务是一个操作序列，序列中每个操作单元要么都执行，要么都不执行</a:t>
            </a:r>
            <a:r>
              <a:rPr lang="zh-CN" altLang="zh-CN" dirty="0" smtClean="0"/>
              <a:t>。</a:t>
            </a:r>
            <a:endParaRPr lang="en-US" altLang="zh-CN" dirty="0" smtClean="0"/>
          </a:p>
          <a:p>
            <a:pPr lvl="1"/>
            <a:r>
              <a:rPr lang="zh-CN" altLang="zh-CN" dirty="0"/>
              <a:t>事务的特性：</a:t>
            </a:r>
          </a:p>
          <a:p>
            <a:pPr lvl="2"/>
            <a:r>
              <a:rPr lang="zh-CN" altLang="zh-CN" dirty="0"/>
              <a:t>原子性（</a:t>
            </a:r>
            <a:r>
              <a:rPr lang="en-US" altLang="zh-CN" dirty="0"/>
              <a:t>Atomicity</a:t>
            </a:r>
            <a:r>
              <a:rPr lang="zh-CN" altLang="zh-CN" dirty="0"/>
              <a:t>）</a:t>
            </a:r>
          </a:p>
          <a:p>
            <a:pPr lvl="2"/>
            <a:r>
              <a:rPr lang="zh-CN" altLang="zh-CN" dirty="0"/>
              <a:t>一致性（</a:t>
            </a:r>
            <a:r>
              <a:rPr lang="en-US" altLang="zh-CN" dirty="0"/>
              <a:t>Consistency</a:t>
            </a:r>
            <a:r>
              <a:rPr lang="zh-CN" altLang="zh-CN" dirty="0"/>
              <a:t>）</a:t>
            </a:r>
            <a:endParaRPr lang="en-US" altLang="zh-CN" dirty="0"/>
          </a:p>
          <a:p>
            <a:pPr lvl="2"/>
            <a:r>
              <a:rPr lang="zh-CN" altLang="zh-CN" dirty="0"/>
              <a:t>隔离性（</a:t>
            </a:r>
            <a:r>
              <a:rPr lang="en-US" altLang="zh-CN" dirty="0"/>
              <a:t>Isolation</a:t>
            </a:r>
            <a:r>
              <a:rPr lang="zh-CN" altLang="zh-CN" dirty="0"/>
              <a:t>）</a:t>
            </a:r>
          </a:p>
          <a:p>
            <a:pPr lvl="2"/>
            <a:r>
              <a:rPr lang="zh-CN" altLang="zh-CN" dirty="0"/>
              <a:t>持久性（</a:t>
            </a:r>
            <a:r>
              <a:rPr lang="en-US" altLang="zh-CN" dirty="0"/>
              <a:t>Durability</a:t>
            </a:r>
            <a:r>
              <a:rPr lang="zh-CN" altLang="zh-CN" dirty="0"/>
              <a:t>）</a:t>
            </a:r>
          </a:p>
          <a:p>
            <a:pPr marL="457200" lvl="1"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332856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zh-CN" dirty="0"/>
              <a:t>批处理和事务</a:t>
            </a:r>
            <a:endParaRPr lang="zh-CN" altLang="en-US" dirty="0"/>
          </a:p>
        </p:txBody>
      </p:sp>
      <p:sp>
        <p:nvSpPr>
          <p:cNvPr id="3" name="内容占位符 2"/>
          <p:cNvSpPr>
            <a:spLocks noGrp="1"/>
          </p:cNvSpPr>
          <p:nvPr>
            <p:ph idx="1"/>
          </p:nvPr>
        </p:nvSpPr>
        <p:spPr/>
        <p:txBody>
          <a:bodyPr/>
          <a:lstStyle/>
          <a:p>
            <a:r>
              <a:rPr lang="zh-CN" altLang="zh-CN" dirty="0" smtClean="0"/>
              <a:t>事务</a:t>
            </a:r>
            <a:endParaRPr lang="en-US" altLang="zh-CN" dirty="0" smtClean="0"/>
          </a:p>
          <a:p>
            <a:pPr lvl="1"/>
            <a:r>
              <a:rPr lang="zh-CN" altLang="zh-CN" dirty="0" smtClean="0"/>
              <a:t>事务控制语句</a:t>
            </a:r>
            <a:endParaRPr lang="zh-CN" altLang="zh-CN" dirty="0"/>
          </a:p>
          <a:p>
            <a:pPr lvl="2"/>
            <a:r>
              <a:rPr lang="en-US" altLang="zh-CN" dirty="0" smtClean="0"/>
              <a:t>1</a:t>
            </a:r>
            <a:r>
              <a:rPr lang="en-US" altLang="zh-CN" dirty="0"/>
              <a:t>.</a:t>
            </a:r>
            <a:r>
              <a:rPr lang="zh-CN" altLang="zh-CN" dirty="0"/>
              <a:t>定义事务的开始</a:t>
            </a:r>
          </a:p>
          <a:p>
            <a:pPr marL="914400" lvl="2" indent="0">
              <a:buNone/>
            </a:pPr>
            <a:r>
              <a:rPr lang="zh-CN" altLang="zh-CN" dirty="0"/>
              <a:t>格式：</a:t>
            </a:r>
            <a:r>
              <a:rPr lang="en-US" altLang="zh-CN" dirty="0"/>
              <a:t>BEGIN TRANSACTION [</a:t>
            </a:r>
            <a:r>
              <a:rPr lang="zh-CN" altLang="zh-CN" dirty="0"/>
              <a:t>事务的名称</a:t>
            </a:r>
            <a:r>
              <a:rPr lang="en-US" altLang="zh-CN" dirty="0"/>
              <a:t> @</a:t>
            </a:r>
            <a:r>
              <a:rPr lang="zh-CN" altLang="zh-CN" dirty="0"/>
              <a:t>变量</a:t>
            </a:r>
            <a:r>
              <a:rPr lang="en-US" altLang="zh-CN" dirty="0"/>
              <a:t>]</a:t>
            </a:r>
            <a:endParaRPr lang="zh-CN" altLang="zh-CN" dirty="0"/>
          </a:p>
          <a:p>
            <a:pPr marL="914400" lvl="2" indent="0">
              <a:buNone/>
            </a:pPr>
            <a:r>
              <a:rPr lang="en-US" altLang="zh-CN" dirty="0"/>
              <a:t>             [ WITH MARK [</a:t>
            </a:r>
            <a:r>
              <a:rPr lang="zh-CN" altLang="zh-CN" dirty="0"/>
              <a:t>‘描述标记的字符串’</a:t>
            </a:r>
            <a:r>
              <a:rPr lang="en-US" altLang="zh-CN" dirty="0"/>
              <a:t>]]]</a:t>
            </a:r>
            <a:endParaRPr lang="zh-CN" altLang="zh-CN" dirty="0"/>
          </a:p>
          <a:p>
            <a:pPr lvl="2"/>
            <a:r>
              <a:rPr lang="en-US" altLang="zh-CN" dirty="0"/>
              <a:t>2.</a:t>
            </a:r>
            <a:r>
              <a:rPr lang="zh-CN" altLang="zh-CN" dirty="0"/>
              <a:t>提交事务</a:t>
            </a:r>
          </a:p>
          <a:p>
            <a:pPr marL="914400" lvl="2" indent="0">
              <a:buNone/>
            </a:pPr>
            <a:r>
              <a:rPr lang="zh-CN" altLang="zh-CN" dirty="0"/>
              <a:t>格式：</a:t>
            </a:r>
            <a:r>
              <a:rPr lang="en-US" altLang="zh-CN" dirty="0"/>
              <a:t>COMMIT TRANSACTION [</a:t>
            </a:r>
            <a:r>
              <a:rPr lang="zh-CN" altLang="zh-CN" dirty="0"/>
              <a:t>事务的名称</a:t>
            </a:r>
            <a:r>
              <a:rPr lang="en-US" altLang="zh-CN" dirty="0"/>
              <a:t> @</a:t>
            </a:r>
            <a:r>
              <a:rPr lang="zh-CN" altLang="zh-CN" dirty="0"/>
              <a:t>变量</a:t>
            </a:r>
            <a:r>
              <a:rPr lang="en-US" altLang="zh-CN" dirty="0"/>
              <a:t>]</a:t>
            </a:r>
            <a:endParaRPr lang="zh-CN" altLang="zh-CN" dirty="0"/>
          </a:p>
          <a:p>
            <a:pPr marL="914400" lvl="2" indent="0">
              <a:buNone/>
            </a:pPr>
            <a:r>
              <a:rPr lang="en-US" altLang="zh-CN" dirty="0"/>
              <a:t>      </a:t>
            </a:r>
            <a:r>
              <a:rPr lang="zh-CN" altLang="zh-CN" dirty="0"/>
              <a:t>或</a:t>
            </a:r>
            <a:r>
              <a:rPr lang="en-US" altLang="zh-CN" dirty="0"/>
              <a:t>COMMIT [ WORK ]</a:t>
            </a:r>
            <a:endParaRPr lang="zh-CN" altLang="zh-CN" dirty="0"/>
          </a:p>
          <a:p>
            <a:pPr lvl="2"/>
            <a:r>
              <a:rPr lang="en-US" altLang="zh-CN" dirty="0"/>
              <a:t>3.</a:t>
            </a:r>
            <a:r>
              <a:rPr lang="zh-CN" altLang="zh-CN" dirty="0"/>
              <a:t>回滚事务</a:t>
            </a:r>
          </a:p>
          <a:p>
            <a:pPr marL="914400" lvl="2" indent="0">
              <a:buNone/>
            </a:pPr>
            <a:r>
              <a:rPr lang="zh-CN" altLang="zh-CN" dirty="0"/>
              <a:t>格式：</a:t>
            </a:r>
            <a:r>
              <a:rPr lang="en-US" altLang="zh-CN" dirty="0"/>
              <a:t>ROLLBACK TRANSACTION  [</a:t>
            </a:r>
            <a:r>
              <a:rPr lang="zh-CN" altLang="zh-CN" dirty="0"/>
              <a:t>事务名称</a:t>
            </a:r>
            <a:r>
              <a:rPr lang="en-US" altLang="zh-CN" dirty="0"/>
              <a:t> @</a:t>
            </a:r>
            <a:r>
              <a:rPr lang="zh-CN" altLang="zh-CN" dirty="0"/>
              <a:t>变量</a:t>
            </a:r>
            <a:r>
              <a:rPr lang="en-US" altLang="zh-CN" dirty="0"/>
              <a:t> | </a:t>
            </a:r>
            <a:r>
              <a:rPr lang="zh-CN" altLang="zh-CN" dirty="0"/>
              <a:t>保存点</a:t>
            </a:r>
          </a:p>
          <a:p>
            <a:pPr marL="914400" lvl="2" indent="0">
              <a:buNone/>
            </a:pPr>
            <a:r>
              <a:rPr lang="en-US" altLang="zh-CN" dirty="0"/>
              <a:t>                                      |@</a:t>
            </a:r>
            <a:r>
              <a:rPr lang="zh-CN" altLang="zh-CN" dirty="0"/>
              <a:t>保存点变量</a:t>
            </a:r>
            <a:r>
              <a:rPr lang="en-US" altLang="zh-CN" dirty="0"/>
              <a:t>]</a:t>
            </a:r>
            <a:endParaRPr lang="zh-CN" altLang="zh-CN" dirty="0"/>
          </a:p>
          <a:p>
            <a:pPr marL="914400" lvl="2" indent="0">
              <a:buNone/>
            </a:pPr>
            <a:r>
              <a:rPr lang="en-US" altLang="zh-CN" dirty="0"/>
              <a:t>      </a:t>
            </a:r>
            <a:r>
              <a:rPr lang="zh-CN" altLang="zh-CN" dirty="0"/>
              <a:t>或</a:t>
            </a:r>
            <a:r>
              <a:rPr lang="en-US" altLang="zh-CN" dirty="0"/>
              <a:t>ROLLBACK </a:t>
            </a:r>
            <a:r>
              <a:rPr lang="en-US" altLang="zh-CN" dirty="0" smtClean="0"/>
              <a:t>WORK</a:t>
            </a:r>
          </a:p>
          <a:p>
            <a:pPr lvl="2"/>
            <a:r>
              <a:rPr lang="en-US" altLang="zh-CN" dirty="0"/>
              <a:t>4.</a:t>
            </a:r>
            <a:r>
              <a:rPr lang="zh-CN" altLang="zh-CN" dirty="0"/>
              <a:t>设置保存点</a:t>
            </a:r>
          </a:p>
          <a:p>
            <a:pPr marL="914400" lvl="2" indent="0">
              <a:buNone/>
            </a:pPr>
            <a:r>
              <a:rPr lang="zh-CN" altLang="zh-CN" dirty="0"/>
              <a:t>格式：</a:t>
            </a:r>
            <a:r>
              <a:rPr lang="en-US" altLang="zh-CN" dirty="0"/>
              <a:t>SAVE TRANSACTION {</a:t>
            </a:r>
            <a:r>
              <a:rPr lang="zh-CN" altLang="zh-CN" dirty="0"/>
              <a:t>保存点</a:t>
            </a:r>
            <a:r>
              <a:rPr lang="en-US" altLang="zh-CN" dirty="0"/>
              <a:t>|@</a:t>
            </a:r>
            <a:r>
              <a:rPr lang="zh-CN" altLang="zh-CN" dirty="0"/>
              <a:t>保存点变量</a:t>
            </a:r>
            <a:r>
              <a:rPr lang="en-US" altLang="zh-CN" dirty="0"/>
              <a:t>}</a:t>
            </a:r>
            <a:endParaRPr lang="zh-CN" altLang="zh-CN" dirty="0"/>
          </a:p>
          <a:p>
            <a:pPr marL="914400" lvl="2" indent="0">
              <a:buNone/>
            </a:pPr>
            <a:endParaRPr lang="zh-CN" altLang="zh-CN" dirty="0"/>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41389689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zh-CN" dirty="0"/>
              <a:t>批处理和事务</a:t>
            </a:r>
            <a:endParaRPr lang="zh-CN" altLang="en-US" dirty="0"/>
          </a:p>
        </p:txBody>
      </p:sp>
      <p:sp>
        <p:nvSpPr>
          <p:cNvPr id="3" name="内容占位符 2"/>
          <p:cNvSpPr>
            <a:spLocks noGrp="1"/>
          </p:cNvSpPr>
          <p:nvPr>
            <p:ph idx="1"/>
          </p:nvPr>
        </p:nvSpPr>
        <p:spPr/>
        <p:txBody>
          <a:bodyPr/>
          <a:lstStyle/>
          <a:p>
            <a:r>
              <a:rPr lang="zh-CN" altLang="zh-CN" dirty="0"/>
              <a:t>事务模式</a:t>
            </a:r>
          </a:p>
          <a:p>
            <a:pPr lvl="1"/>
            <a:r>
              <a:rPr lang="en-US" altLang="zh-CN" dirty="0"/>
              <a:t>1.</a:t>
            </a:r>
            <a:r>
              <a:rPr lang="zh-CN" altLang="zh-CN" dirty="0"/>
              <a:t>显式事务</a:t>
            </a:r>
          </a:p>
          <a:p>
            <a:pPr lvl="2"/>
            <a:r>
              <a:rPr lang="zh-CN" altLang="zh-CN" dirty="0"/>
              <a:t>显式事务可以由用户在其中定义事务的启动和结束。事务以</a:t>
            </a:r>
            <a:r>
              <a:rPr lang="en-US" altLang="zh-CN" dirty="0"/>
              <a:t>BEGIN TRANSACTION</a:t>
            </a:r>
            <a:r>
              <a:rPr lang="zh-CN" altLang="zh-CN" dirty="0"/>
              <a:t>语句开始，以</a:t>
            </a:r>
            <a:r>
              <a:rPr lang="en-US" altLang="zh-CN" dirty="0"/>
              <a:t>COMMIT(</a:t>
            </a:r>
            <a:r>
              <a:rPr lang="zh-CN" altLang="zh-CN" dirty="0"/>
              <a:t>提交</a:t>
            </a:r>
            <a:r>
              <a:rPr lang="en-US" altLang="zh-CN" dirty="0"/>
              <a:t>)</a:t>
            </a:r>
            <a:r>
              <a:rPr lang="zh-CN" altLang="zh-CN" dirty="0"/>
              <a:t>语句或</a:t>
            </a:r>
            <a:r>
              <a:rPr lang="en-US" altLang="zh-CN" dirty="0"/>
              <a:t>ROLLBACK(</a:t>
            </a:r>
            <a:r>
              <a:rPr lang="zh-CN" altLang="zh-CN" dirty="0"/>
              <a:t>回退或撤消</a:t>
            </a:r>
            <a:r>
              <a:rPr lang="en-US" altLang="zh-CN" dirty="0"/>
              <a:t>)</a:t>
            </a:r>
            <a:r>
              <a:rPr lang="zh-CN" altLang="zh-CN" dirty="0"/>
              <a:t>语句结束。</a:t>
            </a:r>
          </a:p>
          <a:p>
            <a:pPr lvl="1"/>
            <a:r>
              <a:rPr lang="en-US" altLang="zh-CN" dirty="0"/>
              <a:t>2.</a:t>
            </a:r>
            <a:r>
              <a:rPr lang="zh-CN" altLang="zh-CN" dirty="0"/>
              <a:t>隐式事务</a:t>
            </a:r>
          </a:p>
          <a:p>
            <a:pPr lvl="2"/>
            <a:r>
              <a:rPr lang="zh-CN" altLang="zh-CN" dirty="0"/>
              <a:t>隐式事务是指在当前事务提交或回滚后，自动启动新事务。因此隐式事务不需要使用</a:t>
            </a:r>
            <a:r>
              <a:rPr lang="en-US" altLang="zh-CN" dirty="0"/>
              <a:t>BEGIN TRANSACTION</a:t>
            </a:r>
            <a:r>
              <a:rPr lang="zh-CN" altLang="zh-CN" dirty="0"/>
              <a:t>语句开始，而只需要提交或回滚每个事务。隐式事务模式生成连续的事务链。</a:t>
            </a:r>
          </a:p>
          <a:p>
            <a:pPr lvl="2"/>
            <a:r>
              <a:rPr lang="zh-CN" altLang="zh-CN" dirty="0"/>
              <a:t>系统提供的事务是指在执行某些</a:t>
            </a:r>
            <a:r>
              <a:rPr lang="en-US" altLang="zh-CN" dirty="0"/>
              <a:t>SQL</a:t>
            </a:r>
            <a:r>
              <a:rPr lang="zh-CN" altLang="zh-CN" dirty="0"/>
              <a:t>语句时，一条语句就构成了一个事务，这些语句是：</a:t>
            </a:r>
            <a:r>
              <a:rPr lang="en-US" altLang="zh-CN" dirty="0"/>
              <a:t>Alter table</a:t>
            </a:r>
            <a:r>
              <a:rPr lang="zh-CN" altLang="zh-CN" dirty="0"/>
              <a:t>，</a:t>
            </a:r>
            <a:r>
              <a:rPr lang="en-US" altLang="zh-CN" dirty="0"/>
              <a:t>Create</a:t>
            </a:r>
            <a:r>
              <a:rPr lang="zh-CN" altLang="zh-CN" dirty="0"/>
              <a:t>，</a:t>
            </a:r>
            <a:r>
              <a:rPr lang="en-US" altLang="zh-CN" dirty="0"/>
              <a:t>Delete</a:t>
            </a:r>
            <a:r>
              <a:rPr lang="zh-CN" altLang="zh-CN" dirty="0"/>
              <a:t>，</a:t>
            </a:r>
            <a:r>
              <a:rPr lang="en-US" altLang="zh-CN" dirty="0"/>
              <a:t>Drop</a:t>
            </a:r>
            <a:r>
              <a:rPr lang="zh-CN" altLang="zh-CN" dirty="0"/>
              <a:t>，</a:t>
            </a:r>
            <a:r>
              <a:rPr lang="en-US" altLang="zh-CN" dirty="0"/>
              <a:t>Fetch</a:t>
            </a:r>
            <a:r>
              <a:rPr lang="zh-CN" altLang="zh-CN" dirty="0"/>
              <a:t>，</a:t>
            </a:r>
            <a:r>
              <a:rPr lang="en-US" altLang="zh-CN" dirty="0"/>
              <a:t>Insert</a:t>
            </a:r>
            <a:r>
              <a:rPr lang="zh-CN" altLang="zh-CN" dirty="0"/>
              <a:t>，</a:t>
            </a:r>
            <a:r>
              <a:rPr lang="en-US" altLang="zh-CN" dirty="0"/>
              <a:t>Select</a:t>
            </a:r>
            <a:r>
              <a:rPr lang="zh-CN" altLang="zh-CN" dirty="0"/>
              <a:t>，</a:t>
            </a:r>
            <a:r>
              <a:rPr lang="en-US" altLang="zh-CN" dirty="0"/>
              <a:t>Update</a:t>
            </a:r>
            <a:r>
              <a:rPr lang="zh-CN" altLang="zh-CN" dirty="0"/>
              <a:t>等。</a:t>
            </a:r>
          </a:p>
          <a:p>
            <a:pPr lvl="2"/>
            <a:r>
              <a:rPr lang="zh-CN" altLang="zh-CN" dirty="0"/>
              <a:t>如果在触发器中发出</a:t>
            </a:r>
            <a:r>
              <a:rPr lang="en-US" altLang="zh-CN" dirty="0"/>
              <a:t>Rollback Transaction</a:t>
            </a:r>
            <a:r>
              <a:rPr lang="zh-CN" altLang="zh-CN" dirty="0"/>
              <a:t>，将回滚对当前事务中的那一点所做的所有数据的修改，包括触发器所做的修改。触发器继续执行</a:t>
            </a:r>
            <a:r>
              <a:rPr lang="en-US" altLang="zh-CN" dirty="0"/>
              <a:t>Rollback</a:t>
            </a:r>
            <a:r>
              <a:rPr lang="zh-CN" altLang="zh-CN" dirty="0"/>
              <a:t>语句之后的所有其余语句</a:t>
            </a:r>
            <a:r>
              <a:rPr lang="zh-CN" altLang="zh-CN" dirty="0" smtClean="0"/>
              <a:t>。</a:t>
            </a:r>
            <a:endParaRPr lang="en-US" altLang="zh-CN" dirty="0"/>
          </a:p>
          <a:p>
            <a:pPr marL="0" indent="0">
              <a:buNone/>
            </a:pPr>
            <a:r>
              <a:rPr lang="zh-CN" altLang="zh-CN" sz="2000" dirty="0" smtClean="0"/>
              <a:t>【</a:t>
            </a:r>
            <a:r>
              <a:rPr lang="zh-CN" altLang="zh-CN" sz="2000" dirty="0"/>
              <a:t>例</a:t>
            </a:r>
            <a:r>
              <a:rPr lang="en-US" altLang="zh-CN" sz="2000" dirty="0"/>
              <a:t>9.14</a:t>
            </a:r>
            <a:r>
              <a:rPr lang="zh-CN" altLang="zh-CN" sz="2000" dirty="0"/>
              <a:t>】银行转帐的问题改用事务进行处理。</a:t>
            </a:r>
          </a:p>
          <a:p>
            <a:pPr lvl="2"/>
            <a:endParaRPr lang="zh-CN" altLang="zh-CN" dirty="0"/>
          </a:p>
          <a:p>
            <a:pPr lvl="1"/>
            <a:endParaRPr lang="zh-CN" altLang="en-US" dirty="0"/>
          </a:p>
        </p:txBody>
      </p:sp>
      <p:sp>
        <p:nvSpPr>
          <p:cNvPr id="4" name="日期占位符 3"/>
          <p:cNvSpPr>
            <a:spLocks noGrp="1"/>
          </p:cNvSpPr>
          <p:nvPr>
            <p:ph type="dt" sz="half" idx="2"/>
          </p:nvPr>
        </p:nvSpPr>
        <p:spPr/>
        <p:txBody>
          <a:bodyPr/>
          <a:lstStyle/>
          <a:p>
            <a:r>
              <a:rPr lang="zh-CN" altLang="en-US" dirty="0" smtClean="0"/>
              <a:t>武汉工程科技学院</a:t>
            </a:r>
            <a:endParaRPr lang="en-US" altLang="zh-CN" dirty="0"/>
          </a:p>
        </p:txBody>
      </p:sp>
    </p:spTree>
    <p:extLst>
      <p:ext uri="{BB962C8B-B14F-4D97-AF65-F5344CB8AC3E}">
        <p14:creationId xmlns:p14="http://schemas.microsoft.com/office/powerpoint/2010/main" val="1757454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zh-CN" dirty="0"/>
              <a:t>批处理和事务</a:t>
            </a:r>
            <a:endParaRPr lang="zh-CN" altLang="en-US" dirty="0"/>
          </a:p>
        </p:txBody>
      </p:sp>
      <p:sp>
        <p:nvSpPr>
          <p:cNvPr id="3" name="内容占位符 2"/>
          <p:cNvSpPr>
            <a:spLocks noGrp="1"/>
          </p:cNvSpPr>
          <p:nvPr>
            <p:ph idx="1"/>
          </p:nvPr>
        </p:nvSpPr>
        <p:spPr/>
        <p:txBody>
          <a:bodyPr/>
          <a:lstStyle/>
          <a:p>
            <a:r>
              <a:rPr lang="zh-CN" altLang="zh-CN" dirty="0" smtClean="0"/>
              <a:t>分布式</a:t>
            </a:r>
            <a:r>
              <a:rPr lang="zh-CN" altLang="zh-CN" dirty="0"/>
              <a:t>事务</a:t>
            </a:r>
          </a:p>
          <a:p>
            <a:pPr marL="457200" lvl="1" indent="0">
              <a:buNone/>
            </a:pPr>
            <a:r>
              <a:rPr lang="zh-CN" altLang="zh-CN" dirty="0"/>
              <a:t>分布式事务是指涉及到</a:t>
            </a:r>
            <a:r>
              <a:rPr lang="en-US" altLang="zh-CN" dirty="0"/>
              <a:t>2</a:t>
            </a:r>
            <a:r>
              <a:rPr lang="zh-CN" altLang="zh-CN" dirty="0"/>
              <a:t>个或多个数据库的事务，这些数据库可以在同一台服务器上，也可以在不同的服务器上，甚至可以在不同城市的服务器上。例如在不同银行的账户之间的转帐</a:t>
            </a:r>
            <a:r>
              <a:rPr lang="zh-CN" altLang="zh-CN" dirty="0" smtClean="0"/>
              <a:t>，就是</a:t>
            </a:r>
            <a:r>
              <a:rPr lang="zh-CN" altLang="zh-CN" dirty="0"/>
              <a:t>一个典型的分布式</a:t>
            </a:r>
            <a:r>
              <a:rPr lang="zh-CN" altLang="zh-CN" dirty="0" smtClean="0"/>
              <a:t>事务</a:t>
            </a:r>
            <a:r>
              <a:rPr lang="zh-CN" altLang="en-US" dirty="0" smtClean="0"/>
              <a:t>。</a:t>
            </a:r>
            <a:endParaRPr lang="en-US" altLang="zh-CN" dirty="0" smtClean="0"/>
          </a:p>
          <a:p>
            <a:pPr marL="457200" lvl="1" indent="0">
              <a:buNone/>
            </a:pPr>
            <a:endParaRPr lang="en-US" altLang="zh-CN" dirty="0" smtClean="0"/>
          </a:p>
          <a:p>
            <a:pPr marL="57150" indent="0">
              <a:buNone/>
            </a:pPr>
            <a:r>
              <a:rPr lang="zh-CN" altLang="zh-CN" dirty="0" smtClean="0"/>
              <a:t>【</a:t>
            </a:r>
            <a:r>
              <a:rPr lang="zh-CN" altLang="zh-CN" dirty="0"/>
              <a:t>例</a:t>
            </a:r>
            <a:r>
              <a:rPr lang="en-US" altLang="zh-CN" dirty="0"/>
              <a:t>9.15</a:t>
            </a:r>
            <a:r>
              <a:rPr lang="zh-CN" altLang="zh-CN" dirty="0"/>
              <a:t>】验证事务回滚和事务提交的作用。</a:t>
            </a:r>
          </a:p>
          <a:p>
            <a:pPr marL="457200" lvl="1" indent="0">
              <a:buNone/>
            </a:pP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054329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r>
              <a:rPr lang="zh-CN" altLang="zh-CN" dirty="0"/>
              <a:t>存储过程是</a:t>
            </a:r>
            <a:r>
              <a:rPr lang="en-US" altLang="zh-CN" dirty="0"/>
              <a:t> SQL </a:t>
            </a:r>
            <a:r>
              <a:rPr lang="zh-CN" altLang="zh-CN" dirty="0"/>
              <a:t>语句和可选控制流语句的预编译集合，以一个名称存储并作为一个单元处理，这也就将</a:t>
            </a:r>
            <a:r>
              <a:rPr lang="en-US" altLang="zh-CN" dirty="0"/>
              <a:t>SQL</a:t>
            </a:r>
            <a:r>
              <a:rPr lang="zh-CN" altLang="zh-CN" dirty="0"/>
              <a:t>脚本的错误分散到了这些单元里，即将错误从全局转化为局部。用户在调试</a:t>
            </a:r>
            <a:r>
              <a:rPr lang="en-US" altLang="zh-CN" dirty="0"/>
              <a:t>SQL</a:t>
            </a:r>
            <a:r>
              <a:rPr lang="zh-CN" altLang="zh-CN" dirty="0"/>
              <a:t>脚本时，可以先调试各个存储过程，再调试整个</a:t>
            </a:r>
            <a:r>
              <a:rPr lang="en-US" altLang="zh-CN" dirty="0"/>
              <a:t>SQL</a:t>
            </a:r>
            <a:r>
              <a:rPr lang="zh-CN" altLang="zh-CN" dirty="0"/>
              <a:t>脚本，这样既增加了调试的灵活性，也使用户更易在调试中发现和修正错误</a:t>
            </a:r>
            <a:r>
              <a:rPr lang="zh-CN" altLang="zh-CN" dirty="0" smtClean="0"/>
              <a:t>。</a:t>
            </a:r>
            <a:endParaRPr lang="en-US" altLang="zh-CN" dirty="0" smtClean="0"/>
          </a:p>
          <a:p>
            <a:r>
              <a:rPr lang="zh-CN" altLang="zh-CN" dirty="0" smtClean="0"/>
              <a:t>根据</a:t>
            </a:r>
            <a:r>
              <a:rPr lang="zh-CN" altLang="zh-CN" dirty="0"/>
              <a:t>存储过程的创建和使用不同，分为用户自定义的存储过程和系统存储过程。</a:t>
            </a:r>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606371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r>
              <a:rPr lang="en-US" altLang="zh-CN" dirty="0"/>
              <a:t>Transact-SQL</a:t>
            </a:r>
            <a:r>
              <a:rPr lang="zh-CN" altLang="zh-CN" dirty="0"/>
              <a:t>存储过程的创建与</a:t>
            </a:r>
            <a:r>
              <a:rPr lang="zh-CN" altLang="zh-CN" dirty="0" smtClean="0"/>
              <a:t>使用</a:t>
            </a:r>
            <a:endParaRPr lang="en-US" altLang="zh-CN" dirty="0" smtClean="0"/>
          </a:p>
          <a:p>
            <a:pPr lvl="1"/>
            <a:r>
              <a:rPr lang="zh-CN" altLang="zh-CN" dirty="0"/>
              <a:t>利用</a:t>
            </a:r>
            <a:r>
              <a:rPr lang="en-US" altLang="zh-CN" dirty="0"/>
              <a:t>Management Studio</a:t>
            </a:r>
            <a:r>
              <a:rPr lang="zh-CN" altLang="zh-CN" dirty="0"/>
              <a:t>创建与管理存储</a:t>
            </a:r>
            <a:r>
              <a:rPr lang="zh-CN" altLang="zh-CN" dirty="0" smtClean="0"/>
              <a:t>过程</a:t>
            </a:r>
            <a:endParaRPr lang="en-US" altLang="zh-CN" dirty="0" smtClean="0"/>
          </a:p>
          <a:p>
            <a:pPr lvl="2"/>
            <a:r>
              <a:rPr lang="zh-CN" altLang="zh-CN" dirty="0"/>
              <a:t>创建：在对象资源管理器中展开数据库文件夹，再展开需要创建存储过程的数据库，再展开可编程性节点，然后选中存储过程点击右键，选择新建存储过程选项。你可以查看创建存储过程的语法结构，并能根据提示进行相应的修改设置，从而创建属于自己的存储过程。当然你也可以直接在查询窗口中通过</a:t>
            </a:r>
            <a:r>
              <a:rPr lang="en-US" altLang="zh-CN" dirty="0"/>
              <a:t>T-SQL</a:t>
            </a:r>
            <a:r>
              <a:rPr lang="zh-CN" altLang="zh-CN" dirty="0"/>
              <a:t>编写属于自己的自定义存储过程。</a:t>
            </a:r>
          </a:p>
          <a:p>
            <a:pPr lvl="2"/>
            <a:r>
              <a:rPr lang="zh-CN" altLang="zh-CN" dirty="0"/>
              <a:t>管理：在对象资源管理器中展开数据库文件夹，再展开需要创建存储过程的数据库，再展开可编程性节点，然后选中存储过程展开，选择需要修改、删除或重命名的存储过程名。点击右键，选择相应选项进行管理操作</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7825714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r>
              <a:rPr lang="en-US" altLang="zh-CN" dirty="0"/>
              <a:t>Transact-SQL</a:t>
            </a:r>
            <a:r>
              <a:rPr lang="zh-CN" altLang="zh-CN" dirty="0"/>
              <a:t>存储过程的创建与使用</a:t>
            </a:r>
            <a:endParaRPr lang="en-US" altLang="zh-CN" dirty="0"/>
          </a:p>
          <a:p>
            <a:pPr lvl="1"/>
            <a:r>
              <a:rPr lang="zh-CN" altLang="zh-CN" b="1" dirty="0"/>
              <a:t>利用</a:t>
            </a:r>
            <a:r>
              <a:rPr lang="en-US" altLang="zh-CN" b="1" dirty="0"/>
              <a:t>Transact-SQL</a:t>
            </a:r>
            <a:r>
              <a:rPr lang="zh-CN" altLang="zh-CN" b="1" dirty="0"/>
              <a:t>语句创建与管理存储过程</a:t>
            </a:r>
          </a:p>
          <a:p>
            <a:pPr marL="800100" lvl="2" indent="0">
              <a:buNone/>
            </a:pPr>
            <a:r>
              <a:rPr lang="zh-CN" altLang="zh-CN" b="1" dirty="0"/>
              <a:t>格式：</a:t>
            </a:r>
          </a:p>
          <a:p>
            <a:pPr marL="800100" lvl="2" indent="0">
              <a:buNone/>
            </a:pPr>
            <a:r>
              <a:rPr lang="en-US" altLang="zh-CN" dirty="0">
                <a:solidFill>
                  <a:srgbClr val="FF0000"/>
                </a:solidFill>
              </a:rPr>
              <a:t>CREATE  PROCEDURE [</a:t>
            </a:r>
            <a:r>
              <a:rPr lang="zh-CN" altLang="zh-CN" dirty="0">
                <a:solidFill>
                  <a:srgbClr val="FF0000"/>
                </a:solidFill>
              </a:rPr>
              <a:t>架构名称</a:t>
            </a:r>
            <a:r>
              <a:rPr lang="en-US" altLang="zh-CN" dirty="0">
                <a:solidFill>
                  <a:srgbClr val="FF0000"/>
                </a:solidFill>
              </a:rPr>
              <a:t>.]</a:t>
            </a:r>
            <a:r>
              <a:rPr lang="zh-CN" altLang="zh-CN" dirty="0">
                <a:solidFill>
                  <a:srgbClr val="FF0000"/>
                </a:solidFill>
              </a:rPr>
              <a:t>存储过程名 </a:t>
            </a:r>
          </a:p>
          <a:p>
            <a:pPr marL="800100" lvl="2" indent="0">
              <a:buNone/>
            </a:pPr>
            <a:r>
              <a:rPr lang="en-US" altLang="zh-CN" dirty="0">
                <a:solidFill>
                  <a:srgbClr val="FF0000"/>
                </a:solidFill>
              </a:rPr>
              <a:t>[{@parameter </a:t>
            </a:r>
            <a:r>
              <a:rPr lang="zh-CN" altLang="zh-CN" dirty="0">
                <a:solidFill>
                  <a:srgbClr val="FF0000"/>
                </a:solidFill>
              </a:rPr>
              <a:t>数据类型</a:t>
            </a:r>
            <a:r>
              <a:rPr lang="en-US" altLang="zh-CN" dirty="0">
                <a:solidFill>
                  <a:srgbClr val="FF0000"/>
                </a:solidFill>
              </a:rPr>
              <a:t>} </a:t>
            </a:r>
            <a:r>
              <a:rPr lang="en-US" altLang="zh-CN" dirty="0"/>
              <a:t>--</a:t>
            </a:r>
            <a:r>
              <a:rPr lang="zh-CN" altLang="zh-CN" dirty="0"/>
              <a:t>参数</a:t>
            </a:r>
          </a:p>
          <a:p>
            <a:pPr marL="800100" lvl="2" indent="0">
              <a:buNone/>
            </a:pPr>
            <a:r>
              <a:rPr lang="en-US" altLang="zh-CN" dirty="0">
                <a:solidFill>
                  <a:srgbClr val="FF0000"/>
                </a:solidFill>
              </a:rPr>
              <a:t>[=default]  </a:t>
            </a:r>
            <a:r>
              <a:rPr lang="en-US" altLang="zh-CN" dirty="0"/>
              <a:t>--</a:t>
            </a:r>
            <a:r>
              <a:rPr lang="zh-CN" altLang="zh-CN" dirty="0"/>
              <a:t>设置默认值，默认值必须是常量或</a:t>
            </a:r>
            <a:r>
              <a:rPr lang="en-US" altLang="zh-CN" dirty="0"/>
              <a:t> NULL</a:t>
            </a:r>
            <a:endParaRPr lang="zh-CN" altLang="zh-CN" dirty="0"/>
          </a:p>
          <a:p>
            <a:pPr marL="800100" lvl="2" indent="0">
              <a:buNone/>
            </a:pPr>
            <a:r>
              <a:rPr lang="en-US" altLang="zh-CN" dirty="0">
                <a:solidFill>
                  <a:srgbClr val="FF0000"/>
                </a:solidFill>
              </a:rPr>
              <a:t>[OUTPUT]    </a:t>
            </a:r>
            <a:r>
              <a:rPr lang="en-US" altLang="zh-CN" dirty="0"/>
              <a:t>--</a:t>
            </a:r>
            <a:r>
              <a:rPr lang="zh-CN" altLang="zh-CN" dirty="0"/>
              <a:t>说明</a:t>
            </a:r>
            <a:r>
              <a:rPr lang="en-US" altLang="zh-CN" dirty="0"/>
              <a:t>@parameter</a:t>
            </a:r>
            <a:r>
              <a:rPr lang="zh-CN" altLang="zh-CN" dirty="0"/>
              <a:t>定义的参数为输出参数</a:t>
            </a:r>
          </a:p>
          <a:p>
            <a:pPr marL="800100" lvl="2" indent="0">
              <a:buNone/>
            </a:pPr>
            <a:r>
              <a:rPr lang="en-US" altLang="zh-CN" dirty="0">
                <a:solidFill>
                  <a:srgbClr val="FF0000"/>
                </a:solidFill>
              </a:rPr>
              <a:t>[,..n]</a:t>
            </a:r>
            <a:endParaRPr lang="zh-CN" altLang="zh-CN" dirty="0">
              <a:solidFill>
                <a:srgbClr val="FF0000"/>
              </a:solidFill>
            </a:endParaRPr>
          </a:p>
          <a:p>
            <a:pPr marL="800100" lvl="2" indent="0">
              <a:buNone/>
            </a:pPr>
            <a:r>
              <a:rPr lang="en-US" altLang="zh-CN" dirty="0">
                <a:solidFill>
                  <a:srgbClr val="FF0000"/>
                </a:solidFill>
              </a:rPr>
              <a:t>[WITH  </a:t>
            </a:r>
            <a:r>
              <a:rPr lang="en-US" altLang="zh-CN" dirty="0" err="1">
                <a:solidFill>
                  <a:srgbClr val="FF0000"/>
                </a:solidFill>
              </a:rPr>
              <a:t>encryption|recompile</a:t>
            </a:r>
            <a:r>
              <a:rPr lang="en-US" altLang="zh-CN" dirty="0">
                <a:solidFill>
                  <a:srgbClr val="FF0000"/>
                </a:solidFill>
              </a:rPr>
              <a:t>]  </a:t>
            </a:r>
            <a:r>
              <a:rPr lang="en-US" altLang="zh-CN" dirty="0"/>
              <a:t>--</a:t>
            </a:r>
            <a:r>
              <a:rPr lang="zh-CN" altLang="zh-CN" dirty="0"/>
              <a:t>对存储过程文本进行加密</a:t>
            </a:r>
            <a:r>
              <a:rPr lang="en-US" altLang="zh-CN" dirty="0"/>
              <a:t>|</a:t>
            </a:r>
            <a:r>
              <a:rPr lang="zh-CN" altLang="zh-CN" dirty="0"/>
              <a:t>重编译</a:t>
            </a:r>
          </a:p>
          <a:p>
            <a:pPr marL="800100" lvl="2" indent="0">
              <a:buNone/>
            </a:pPr>
            <a:r>
              <a:rPr lang="en-US" altLang="zh-CN" dirty="0">
                <a:solidFill>
                  <a:srgbClr val="FF0000"/>
                </a:solidFill>
              </a:rPr>
              <a:t>[FOR REPLICATION] </a:t>
            </a:r>
            <a:r>
              <a:rPr lang="en-US" altLang="zh-CN" dirty="0"/>
              <a:t>--</a:t>
            </a:r>
            <a:r>
              <a:rPr lang="zh-CN" altLang="zh-CN" dirty="0"/>
              <a:t>不能在订阅服务器上执行为复制创建的存储过程</a:t>
            </a:r>
          </a:p>
          <a:p>
            <a:pPr marL="800100" lvl="2" indent="0">
              <a:buNone/>
            </a:pPr>
            <a:r>
              <a:rPr lang="en-US" altLang="zh-CN" dirty="0">
                <a:solidFill>
                  <a:srgbClr val="FF0000"/>
                </a:solidFill>
              </a:rPr>
              <a:t>AS  </a:t>
            </a:r>
            <a:endParaRPr lang="zh-CN" altLang="zh-CN" dirty="0">
              <a:solidFill>
                <a:srgbClr val="FF0000"/>
              </a:solidFill>
            </a:endParaRPr>
          </a:p>
          <a:p>
            <a:pPr marL="800100" lvl="2" indent="0">
              <a:buNone/>
            </a:pPr>
            <a:r>
              <a:rPr lang="en-US" altLang="zh-CN" dirty="0">
                <a:solidFill>
                  <a:srgbClr val="FF0000"/>
                </a:solidFill>
              </a:rPr>
              <a:t>&lt;SQL </a:t>
            </a:r>
            <a:r>
              <a:rPr lang="zh-CN" altLang="zh-CN" dirty="0">
                <a:solidFill>
                  <a:srgbClr val="FF0000"/>
                </a:solidFill>
              </a:rPr>
              <a:t>语句</a:t>
            </a:r>
            <a:r>
              <a:rPr lang="en-US" altLang="zh-CN" dirty="0">
                <a:solidFill>
                  <a:srgbClr val="FF0000"/>
                </a:solidFill>
              </a:rPr>
              <a:t>&gt; </a:t>
            </a:r>
            <a:r>
              <a:rPr lang="en-US" altLang="zh-CN" dirty="0"/>
              <a:t>--</a:t>
            </a:r>
            <a:r>
              <a:rPr lang="zh-CN" altLang="zh-CN" dirty="0"/>
              <a:t>指定过程要执行的操作，可以在存储过程内引用临时表</a:t>
            </a:r>
          </a:p>
          <a:p>
            <a:pPr marL="800100" lvl="2" indent="0">
              <a:buNone/>
            </a:pPr>
            <a:r>
              <a:rPr lang="en-US" altLang="zh-CN" dirty="0">
                <a:solidFill>
                  <a:srgbClr val="FF0000"/>
                </a:solidFill>
              </a:rPr>
              <a:t>]</a:t>
            </a:r>
            <a:endParaRPr lang="zh-CN" altLang="zh-CN" dirty="0">
              <a:solidFill>
                <a:srgbClr val="FF0000"/>
              </a:solidFill>
            </a:endParaRPr>
          </a:p>
          <a:p>
            <a:endParaRPr lang="zh-CN" altLang="en-US"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586191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lvl="1"/>
            <a:r>
              <a:rPr lang="zh-CN" altLang="zh-CN" dirty="0"/>
              <a:t>关于创建存储过程命令的几点说明：</a:t>
            </a:r>
          </a:p>
          <a:p>
            <a:pPr lvl="2"/>
            <a:r>
              <a:rPr lang="zh-CN" altLang="zh-CN" dirty="0"/>
              <a:t>存储过程的参数在创建时声明，</a:t>
            </a:r>
            <a:r>
              <a:rPr lang="en-US" altLang="zh-CN" dirty="0"/>
              <a:t>SQL Server</a:t>
            </a:r>
            <a:r>
              <a:rPr lang="zh-CN" altLang="zh-CN" dirty="0"/>
              <a:t>支持两种参数：输入参数和输出参数。输入参数允许调用程序为存储过程传送数据值。在执行存储过程时，可以为输入参数传递参数值，或使用默认值。输出参数允许存储过程将数据值返回给调用程序。</a:t>
            </a:r>
            <a:r>
              <a:rPr lang="en-US" altLang="zh-CN" dirty="0"/>
              <a:t>OUTPUT</a:t>
            </a:r>
            <a:r>
              <a:rPr lang="zh-CN" altLang="zh-CN" dirty="0"/>
              <a:t>关键字用来指出输出参数。</a:t>
            </a:r>
          </a:p>
          <a:p>
            <a:pPr lvl="2"/>
            <a:r>
              <a:rPr lang="zh-CN" altLang="zh-CN" dirty="0"/>
              <a:t>存储过程可以返回整型状态值，表示过程是否成功执行，或者过程失败的原因。如果存储过程没有显式设置返回代码的值，</a:t>
            </a:r>
            <a:r>
              <a:rPr lang="en-US" altLang="zh-CN" dirty="0"/>
              <a:t>SQL Server</a:t>
            </a:r>
            <a:r>
              <a:rPr lang="zh-CN" altLang="zh-CN" dirty="0"/>
              <a:t>默认返回代码为</a:t>
            </a:r>
            <a:r>
              <a:rPr lang="en-US" altLang="zh-CN" dirty="0"/>
              <a:t>0</a:t>
            </a:r>
            <a:r>
              <a:rPr lang="zh-CN" altLang="zh-CN" dirty="0"/>
              <a:t>，表示成功执行；若返回</a:t>
            </a:r>
            <a:r>
              <a:rPr lang="en-US" altLang="zh-CN" dirty="0"/>
              <a:t>-1</a:t>
            </a:r>
            <a:r>
              <a:rPr lang="zh-CN" altLang="zh-CN" dirty="0"/>
              <a:t>到</a:t>
            </a:r>
            <a:r>
              <a:rPr lang="en-US" altLang="zh-CN" dirty="0"/>
              <a:t>-99</a:t>
            </a:r>
            <a:r>
              <a:rPr lang="zh-CN" altLang="zh-CN" dirty="0"/>
              <a:t>之间的整数，表示没有成功执行。也可以使用</a:t>
            </a:r>
            <a:r>
              <a:rPr lang="en-US" altLang="zh-CN" dirty="0"/>
              <a:t>RETURN</a:t>
            </a:r>
            <a:r>
              <a:rPr lang="zh-CN" altLang="zh-CN" dirty="0"/>
              <a:t>语句，用大于</a:t>
            </a:r>
            <a:r>
              <a:rPr lang="en-US" altLang="zh-CN" dirty="0"/>
              <a:t>0</a:t>
            </a:r>
            <a:r>
              <a:rPr lang="zh-CN" altLang="zh-CN" dirty="0"/>
              <a:t>或小于</a:t>
            </a:r>
            <a:r>
              <a:rPr lang="en-US" altLang="zh-CN" dirty="0"/>
              <a:t>-99</a:t>
            </a:r>
            <a:r>
              <a:rPr lang="zh-CN" altLang="zh-CN" dirty="0"/>
              <a:t>之间的整数来定义自己的返回状态值，以表示不同的执行结果。在执行存储过程时，要定义一个变量来接收返回的状态值。</a:t>
            </a:r>
          </a:p>
          <a:p>
            <a:pPr lvl="3"/>
            <a:r>
              <a:rPr lang="en-US" altLang="zh-CN" dirty="0">
                <a:solidFill>
                  <a:srgbClr val="FF0000"/>
                </a:solidFill>
              </a:rPr>
              <a:t>RETURN</a:t>
            </a:r>
            <a:r>
              <a:rPr lang="zh-CN" altLang="zh-CN" dirty="0">
                <a:solidFill>
                  <a:srgbClr val="FF0000"/>
                </a:solidFill>
              </a:rPr>
              <a:t>语句格式：</a:t>
            </a:r>
            <a:r>
              <a:rPr lang="en-US" altLang="zh-CN" dirty="0">
                <a:solidFill>
                  <a:srgbClr val="FF0000"/>
                </a:solidFill>
              </a:rPr>
              <a:t>RETURN [</a:t>
            </a:r>
            <a:r>
              <a:rPr lang="zh-CN" altLang="zh-CN" dirty="0">
                <a:solidFill>
                  <a:srgbClr val="FF0000"/>
                </a:solidFill>
              </a:rPr>
              <a:t>返回整型值的表达式</a:t>
            </a:r>
            <a:r>
              <a:rPr lang="en-US" altLang="zh-CN" dirty="0">
                <a:solidFill>
                  <a:srgbClr val="FF0000"/>
                </a:solidFill>
              </a:rPr>
              <a:t> ]</a:t>
            </a:r>
            <a:endParaRPr lang="zh-CN" altLang="zh-CN" dirty="0">
              <a:solidFill>
                <a:srgbClr val="FF0000"/>
              </a:solidFill>
            </a:endParaRPr>
          </a:p>
          <a:p>
            <a:pPr lvl="3"/>
            <a:r>
              <a:rPr lang="zh-CN" altLang="zh-CN" dirty="0"/>
              <a:t>功能：</a:t>
            </a:r>
            <a:r>
              <a:rPr lang="en-US" altLang="zh-CN" dirty="0"/>
              <a:t>RETURN </a:t>
            </a:r>
            <a:r>
              <a:rPr lang="zh-CN" altLang="zh-CN" dirty="0"/>
              <a:t>语句将无条件地从过程、批处理或语句块中退出。返回整型值</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811388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lvl="1"/>
            <a:r>
              <a:rPr lang="zh-CN" altLang="zh-CN" dirty="0"/>
              <a:t>执行存储过程 </a:t>
            </a:r>
          </a:p>
          <a:p>
            <a:pPr marL="857250" lvl="2" indent="0">
              <a:buNone/>
            </a:pPr>
            <a:r>
              <a:rPr lang="zh-CN" altLang="zh-CN" dirty="0"/>
              <a:t>格式：</a:t>
            </a:r>
          </a:p>
          <a:p>
            <a:pPr marL="857250" lvl="2" indent="0">
              <a:buNone/>
            </a:pPr>
            <a:r>
              <a:rPr lang="en-US" altLang="zh-CN" dirty="0">
                <a:solidFill>
                  <a:srgbClr val="FF0000"/>
                </a:solidFill>
              </a:rPr>
              <a:t>EXEC | EXECUTE  </a:t>
            </a:r>
            <a:endParaRPr lang="zh-CN" altLang="zh-CN" dirty="0">
              <a:solidFill>
                <a:srgbClr val="FF0000"/>
              </a:solidFill>
            </a:endParaRPr>
          </a:p>
          <a:p>
            <a:pPr marL="857250" lvl="2" indent="0">
              <a:buNone/>
            </a:pPr>
            <a:r>
              <a:rPr lang="en-US" altLang="zh-CN" dirty="0">
                <a:solidFill>
                  <a:srgbClr val="FF0000"/>
                </a:solidFill>
              </a:rPr>
              <a:t>[ @</a:t>
            </a:r>
            <a:r>
              <a:rPr lang="zh-CN" altLang="zh-CN" dirty="0">
                <a:solidFill>
                  <a:srgbClr val="FF0000"/>
                </a:solidFill>
              </a:rPr>
              <a:t>返回状态</a:t>
            </a:r>
            <a:r>
              <a:rPr lang="en-US" altLang="zh-CN" dirty="0">
                <a:solidFill>
                  <a:srgbClr val="FF0000"/>
                </a:solidFill>
              </a:rPr>
              <a:t>= ] [</a:t>
            </a:r>
            <a:r>
              <a:rPr lang="en-US" altLang="zh-CN" dirty="0" err="1">
                <a:solidFill>
                  <a:srgbClr val="FF0000"/>
                </a:solidFill>
              </a:rPr>
              <a:t>schema_name</a:t>
            </a:r>
            <a:r>
              <a:rPr lang="en-US" altLang="zh-CN" dirty="0">
                <a:solidFill>
                  <a:srgbClr val="FF0000"/>
                </a:solidFill>
              </a:rPr>
              <a:t>.] </a:t>
            </a:r>
            <a:r>
              <a:rPr lang="zh-CN" altLang="zh-CN" dirty="0">
                <a:solidFill>
                  <a:srgbClr val="FF0000"/>
                </a:solidFill>
              </a:rPr>
              <a:t>存储过程名称</a:t>
            </a:r>
          </a:p>
          <a:p>
            <a:pPr marL="857250" lvl="2" indent="0">
              <a:buNone/>
            </a:pPr>
            <a:r>
              <a:rPr lang="en-US" altLang="zh-CN" dirty="0">
                <a:solidFill>
                  <a:srgbClr val="FF0000"/>
                </a:solidFill>
              </a:rPr>
              <a:t>[ @</a:t>
            </a:r>
            <a:r>
              <a:rPr lang="zh-CN" altLang="zh-CN" dirty="0">
                <a:solidFill>
                  <a:srgbClr val="FF0000"/>
                </a:solidFill>
              </a:rPr>
              <a:t>形参</a:t>
            </a:r>
            <a:r>
              <a:rPr lang="en-US" altLang="zh-CN" dirty="0">
                <a:solidFill>
                  <a:srgbClr val="FF0000"/>
                </a:solidFill>
              </a:rPr>
              <a:t>= ] { value | @</a:t>
            </a:r>
            <a:r>
              <a:rPr lang="zh-CN" altLang="zh-CN" dirty="0">
                <a:solidFill>
                  <a:srgbClr val="FF0000"/>
                </a:solidFill>
              </a:rPr>
              <a:t>变量</a:t>
            </a:r>
            <a:r>
              <a:rPr lang="en-US" altLang="zh-CN" dirty="0">
                <a:solidFill>
                  <a:srgbClr val="FF0000"/>
                </a:solidFill>
              </a:rPr>
              <a:t>[ OUTPUT ] | [ DEFAULT ] </a:t>
            </a:r>
            <a:endParaRPr lang="zh-CN" altLang="zh-CN" dirty="0">
              <a:solidFill>
                <a:srgbClr val="FF0000"/>
              </a:solidFill>
            </a:endParaRPr>
          </a:p>
          <a:p>
            <a:pPr marL="857250" lvl="2" indent="0">
              <a:buNone/>
            </a:pPr>
            <a:r>
              <a:rPr lang="en-US" altLang="zh-CN" dirty="0">
                <a:solidFill>
                  <a:srgbClr val="FF0000"/>
                </a:solidFill>
              </a:rPr>
              <a:t>[ ,...n ] </a:t>
            </a:r>
            <a:endParaRPr lang="zh-CN" altLang="zh-CN" dirty="0">
              <a:solidFill>
                <a:srgbClr val="FF0000"/>
              </a:solidFill>
            </a:endParaRPr>
          </a:p>
          <a:p>
            <a:pPr marL="857250" lvl="2" indent="0">
              <a:buNone/>
            </a:pPr>
            <a:r>
              <a:rPr lang="en-US" altLang="zh-CN" dirty="0">
                <a:solidFill>
                  <a:srgbClr val="FF0000"/>
                </a:solidFill>
              </a:rPr>
              <a:t>[ WITH RECOMPILE ]</a:t>
            </a:r>
            <a:endParaRPr lang="zh-CN" altLang="zh-CN" dirty="0">
              <a:solidFill>
                <a:srgbClr val="FF0000"/>
              </a:solidFill>
            </a:endParaRPr>
          </a:p>
          <a:p>
            <a:pPr marL="914400" lvl="2" indent="0">
              <a:buNone/>
            </a:pPr>
            <a:endParaRPr lang="en-US" altLang="zh-CN" dirty="0" smtClean="0"/>
          </a:p>
          <a:p>
            <a:pPr marL="914400" lvl="2" indent="0">
              <a:buNone/>
            </a:pPr>
            <a:r>
              <a:rPr lang="zh-CN" altLang="zh-CN" dirty="0" smtClean="0"/>
              <a:t>说明</a:t>
            </a:r>
            <a:r>
              <a:rPr lang="zh-CN" altLang="zh-CN" dirty="0"/>
              <a:t>：“</a:t>
            </a:r>
            <a:r>
              <a:rPr lang="en-US" altLang="zh-CN" dirty="0"/>
              <a:t>@</a:t>
            </a:r>
            <a:r>
              <a:rPr lang="zh-CN" altLang="zh-CN" dirty="0"/>
              <a:t>返回状态”是保存存储过程的返回状态。“</a:t>
            </a:r>
            <a:r>
              <a:rPr lang="en-US" altLang="zh-CN" dirty="0"/>
              <a:t>@</a:t>
            </a:r>
            <a:r>
              <a:rPr lang="zh-CN" altLang="zh-CN" dirty="0"/>
              <a:t>形参”是在定义存储过程时，定义的参数。在采用“</a:t>
            </a:r>
            <a:r>
              <a:rPr lang="en-US" altLang="zh-CN" dirty="0"/>
              <a:t>@</a:t>
            </a:r>
            <a:r>
              <a:rPr lang="zh-CN" altLang="zh-CN" dirty="0"/>
              <a:t>形参</a:t>
            </a:r>
            <a:r>
              <a:rPr lang="en-US" altLang="zh-CN" dirty="0"/>
              <a:t>=value </a:t>
            </a:r>
            <a:r>
              <a:rPr lang="zh-CN" altLang="zh-CN" dirty="0"/>
              <a:t>”格式时，参数名称和常量不必按在存储过程中定义的顺序提供。但是，如果任何参数使用了“</a:t>
            </a:r>
            <a:r>
              <a:rPr lang="en-US" altLang="zh-CN" dirty="0"/>
              <a:t>@</a:t>
            </a:r>
            <a:r>
              <a:rPr lang="zh-CN" altLang="zh-CN" dirty="0"/>
              <a:t>形参</a:t>
            </a:r>
            <a:r>
              <a:rPr lang="en-US" altLang="zh-CN" dirty="0"/>
              <a:t>=value </a:t>
            </a:r>
            <a:r>
              <a:rPr lang="zh-CN" altLang="zh-CN" dirty="0"/>
              <a:t>”格式，则对后续的所有参数均必须使用该格式。如果参数名称没有指定，参数值必须以在存储过程中定义的顺序提供。“</a:t>
            </a:r>
            <a:r>
              <a:rPr lang="en-US" altLang="zh-CN" dirty="0"/>
              <a:t>value</a:t>
            </a:r>
            <a:r>
              <a:rPr lang="zh-CN" altLang="zh-CN" dirty="0"/>
              <a:t>”是传递给存储过程的参数值</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2104312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marL="0" indent="0">
              <a:buNone/>
            </a:pPr>
            <a:r>
              <a:rPr lang="zh-CN" altLang="zh-CN" dirty="0"/>
              <a:t>【例</a:t>
            </a:r>
            <a:r>
              <a:rPr lang="en-US" altLang="zh-CN" dirty="0"/>
              <a:t>9.1</a:t>
            </a:r>
            <a:r>
              <a:rPr lang="zh-CN" altLang="zh-CN" dirty="0"/>
              <a:t>】创建一个存储过程</a:t>
            </a:r>
            <a:r>
              <a:rPr lang="en-US" altLang="zh-CN" dirty="0" err="1"/>
              <a:t>s_info</a:t>
            </a:r>
            <a:r>
              <a:rPr lang="zh-CN" altLang="zh-CN" dirty="0"/>
              <a:t>用于显示学号为“</a:t>
            </a:r>
            <a:r>
              <a:rPr lang="en-US" altLang="zh-CN" dirty="0"/>
              <a:t>1001</a:t>
            </a:r>
            <a:r>
              <a:rPr lang="zh-CN" altLang="zh-CN" dirty="0"/>
              <a:t>”的学生基本信息</a:t>
            </a:r>
            <a:r>
              <a:rPr lang="zh-CN" altLang="zh-CN" dirty="0" smtClean="0"/>
              <a:t>。</a:t>
            </a:r>
            <a:endParaRPr lang="en-US" altLang="zh-CN" dirty="0" smtClean="0"/>
          </a:p>
          <a:p>
            <a:pPr marL="0" indent="0">
              <a:buNone/>
            </a:pPr>
            <a:endParaRPr lang="en-US" altLang="zh-CN" dirty="0"/>
          </a:p>
          <a:p>
            <a:pPr marL="0" indent="0">
              <a:buNone/>
            </a:pPr>
            <a:r>
              <a:rPr lang="zh-CN" altLang="zh-CN" dirty="0"/>
              <a:t>【例</a:t>
            </a:r>
            <a:r>
              <a:rPr lang="en-US" altLang="zh-CN" dirty="0"/>
              <a:t>9.2</a:t>
            </a:r>
            <a:r>
              <a:rPr lang="zh-CN" altLang="zh-CN" dirty="0"/>
              <a:t>】创建存储过程</a:t>
            </a:r>
            <a:r>
              <a:rPr lang="en-US" altLang="zh-CN" dirty="0" err="1"/>
              <a:t>s_info</a:t>
            </a:r>
            <a:r>
              <a:rPr lang="zh-CN" altLang="zh-CN" dirty="0"/>
              <a:t>用于查询给定学号是否存在，如果未提供学号，编程提示“请输入学号！”，如果学号不存在，提示学号有误，如果学号存在，显示与学号对应的学生信息。</a:t>
            </a:r>
          </a:p>
          <a:p>
            <a:pPr marL="0" indent="0">
              <a:buNone/>
            </a:pPr>
            <a:endParaRPr lang="en-US" altLang="zh-CN" dirty="0" smtClean="0"/>
          </a:p>
          <a:p>
            <a:pPr marL="0" indent="0">
              <a:buNone/>
            </a:pPr>
            <a:r>
              <a:rPr lang="zh-CN" altLang="zh-CN" dirty="0"/>
              <a:t>【例</a:t>
            </a:r>
            <a:r>
              <a:rPr lang="en-US" altLang="zh-CN" dirty="0"/>
              <a:t>9.3</a:t>
            </a:r>
            <a:r>
              <a:rPr lang="zh-CN" altLang="zh-CN" dirty="0"/>
              <a:t>】创建存储过程</a:t>
            </a:r>
            <a:r>
              <a:rPr lang="en-US" altLang="zh-CN" dirty="0" err="1"/>
              <a:t>s_insert</a:t>
            </a:r>
            <a:r>
              <a:rPr lang="zh-CN" altLang="zh-CN" dirty="0"/>
              <a:t>用于往基本表中插入给定信息的学生记录</a:t>
            </a:r>
            <a:r>
              <a:rPr lang="zh-CN" altLang="zh-CN" dirty="0" smtClean="0"/>
              <a:t>。</a:t>
            </a:r>
            <a:endParaRPr lang="en-US" altLang="zh-CN" dirty="0" smtClean="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1804193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zh-CN" dirty="0"/>
              <a:t>存储过程</a:t>
            </a:r>
            <a:endParaRPr lang="zh-CN" altLang="en-US" dirty="0"/>
          </a:p>
        </p:txBody>
      </p:sp>
      <p:sp>
        <p:nvSpPr>
          <p:cNvPr id="3" name="内容占位符 2"/>
          <p:cNvSpPr>
            <a:spLocks noGrp="1"/>
          </p:cNvSpPr>
          <p:nvPr>
            <p:ph idx="1"/>
          </p:nvPr>
        </p:nvSpPr>
        <p:spPr/>
        <p:txBody>
          <a:bodyPr/>
          <a:lstStyle/>
          <a:p>
            <a:pPr marL="0" indent="0">
              <a:buNone/>
            </a:pPr>
            <a:r>
              <a:rPr lang="zh-CN" altLang="zh-CN" dirty="0"/>
              <a:t>【例</a:t>
            </a:r>
            <a:r>
              <a:rPr lang="en-US" altLang="zh-CN" dirty="0"/>
              <a:t>9.4</a:t>
            </a:r>
            <a:r>
              <a:rPr lang="zh-CN" altLang="zh-CN" dirty="0"/>
              <a:t>】创建存储过程</a:t>
            </a:r>
            <a:r>
              <a:rPr lang="en-US" altLang="zh-CN" dirty="0" err="1"/>
              <a:t>s_like</a:t>
            </a:r>
            <a:r>
              <a:rPr lang="zh-CN" altLang="zh-CN" dirty="0"/>
              <a:t>，根据姓名查询学生的姓名和平均成绩。如果执行时，没有带参数，则显示姓氏为“王”的学生的平均成绩。</a:t>
            </a:r>
            <a:endParaRPr lang="en-US" altLang="zh-CN" dirty="0"/>
          </a:p>
          <a:p>
            <a:pPr marL="0" indent="0">
              <a:buNone/>
            </a:pPr>
            <a:endParaRPr lang="en-US" altLang="zh-CN" dirty="0"/>
          </a:p>
          <a:p>
            <a:pPr marL="0" indent="0">
              <a:buNone/>
            </a:pPr>
            <a:r>
              <a:rPr lang="zh-CN" altLang="zh-CN" dirty="0"/>
              <a:t>【例</a:t>
            </a:r>
            <a:r>
              <a:rPr lang="en-US" altLang="zh-CN" dirty="0"/>
              <a:t>9.5</a:t>
            </a:r>
            <a:r>
              <a:rPr lang="zh-CN" altLang="zh-CN" dirty="0"/>
              <a:t>】创建存储过程</a:t>
            </a:r>
            <a:r>
              <a:rPr lang="en-US" altLang="zh-CN" dirty="0" err="1"/>
              <a:t>s_math</a:t>
            </a:r>
            <a:r>
              <a:rPr lang="zh-CN" altLang="zh-CN" dirty="0"/>
              <a:t>完成两个给定整数的乘法运算，要求使用输出参数存放结果。</a:t>
            </a:r>
          </a:p>
          <a:p>
            <a:pPr marL="0" indent="0">
              <a:buNone/>
            </a:pPr>
            <a:endParaRPr lang="en-US" altLang="zh-CN" dirty="0"/>
          </a:p>
          <a:p>
            <a:pPr marL="0" indent="0">
              <a:buNone/>
            </a:pPr>
            <a:r>
              <a:rPr lang="zh-CN" altLang="zh-CN" dirty="0"/>
              <a:t>【例</a:t>
            </a:r>
            <a:r>
              <a:rPr lang="en-US" altLang="zh-CN" dirty="0"/>
              <a:t>9.6</a:t>
            </a:r>
            <a:r>
              <a:rPr lang="zh-CN" altLang="zh-CN" dirty="0"/>
              <a:t>】创建存储过程</a:t>
            </a:r>
            <a:r>
              <a:rPr lang="en-US" altLang="zh-CN" dirty="0" err="1"/>
              <a:t>s_grade</a:t>
            </a:r>
            <a:r>
              <a:rPr lang="zh-CN" altLang="zh-CN" dirty="0"/>
              <a:t>用于求给定学号和课程号的学生的选课成绩，要求用输出参数存放选课成绩</a:t>
            </a:r>
            <a:r>
              <a:rPr lang="zh-CN" altLang="zh-CN" dirty="0" smtClean="0"/>
              <a:t>。</a:t>
            </a:r>
            <a:endParaRPr lang="zh-CN" altLang="zh-CN" dirty="0"/>
          </a:p>
        </p:txBody>
      </p:sp>
      <p:sp>
        <p:nvSpPr>
          <p:cNvPr id="4" name="日期占位符 3"/>
          <p:cNvSpPr>
            <a:spLocks noGrp="1"/>
          </p:cNvSpPr>
          <p:nvPr>
            <p:ph type="dt" sz="half" idx="2"/>
          </p:nvPr>
        </p:nvSpPr>
        <p:spPr/>
        <p:txBody>
          <a:bodyPr/>
          <a:lstStyle/>
          <a:p>
            <a:r>
              <a:rPr lang="zh-CN" altLang="en-US" smtClean="0"/>
              <a:t>武汉工程科技学院</a:t>
            </a:r>
            <a:endParaRPr lang="en-US" altLang="zh-CN" dirty="0"/>
          </a:p>
        </p:txBody>
      </p:sp>
    </p:spTree>
    <p:extLst>
      <p:ext uri="{BB962C8B-B14F-4D97-AF65-F5344CB8AC3E}">
        <p14:creationId xmlns:p14="http://schemas.microsoft.com/office/powerpoint/2010/main" val="808048006"/>
      </p:ext>
    </p:extLst>
  </p:cSld>
  <p:clrMapOvr>
    <a:masterClrMapping/>
  </p:clrMapOvr>
  <p:timing>
    <p:tnLst>
      <p:par>
        <p:cTn id="1" dur="indefinite" restart="never" nodeType="tmRoot"/>
      </p:par>
    </p:tnLst>
  </p:timing>
</p:sld>
</file>

<file path=ppt/theme/theme1.xml><?xml version="1.0" encoding="utf-8"?>
<a:theme xmlns:a="http://schemas.openxmlformats.org/drawingml/2006/main" name="230TGp_report_light">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Arial" charset="0"/>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230TGp_report_light</Template>
  <TotalTime>3805</TotalTime>
  <Words>3102</Words>
  <Application>Microsoft Office PowerPoint</Application>
  <PresentationFormat>全屏显示(4:3)</PresentationFormat>
  <Paragraphs>247</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230TGp_report_light</vt:lpstr>
      <vt:lpstr> 第9章 存储过程与触发器的应用 </vt:lpstr>
      <vt:lpstr>目录</vt:lpstr>
      <vt:lpstr>9.1 存储过程</vt:lpstr>
      <vt:lpstr>9.1 存储过程</vt:lpstr>
      <vt:lpstr>9.1 存储过程</vt:lpstr>
      <vt:lpstr>9.1 存储过程</vt:lpstr>
      <vt:lpstr>9.1 存储过程</vt:lpstr>
      <vt:lpstr>9.1 存储过程</vt:lpstr>
      <vt:lpstr>9.1 存储过程</vt:lpstr>
      <vt:lpstr>9.1 存储过程</vt:lpstr>
      <vt:lpstr>9.1 存储过程</vt:lpstr>
      <vt:lpstr>9.2 触发器</vt:lpstr>
      <vt:lpstr>9.2 触发器</vt:lpstr>
      <vt:lpstr>9.2 触发器</vt:lpstr>
      <vt:lpstr>9.2 触发器</vt:lpstr>
      <vt:lpstr>9.2 触发器</vt:lpstr>
      <vt:lpstr>9.2 触发器</vt:lpstr>
      <vt:lpstr>9.2 触发器</vt:lpstr>
      <vt:lpstr>9.2 触发器</vt:lpstr>
      <vt:lpstr>9.2 触发器</vt:lpstr>
      <vt:lpstr>9.2 触发器</vt:lpstr>
      <vt:lpstr>9.2 触发器</vt:lpstr>
      <vt:lpstr>9.2 触发器</vt:lpstr>
      <vt:lpstr>PowerPoint 演示文稿</vt:lpstr>
      <vt:lpstr>9.3 批处理和事务</vt:lpstr>
      <vt:lpstr>9.3 批处理和事务</vt:lpstr>
      <vt:lpstr>9.3 批处理和事务</vt:lpstr>
      <vt:lpstr>9.3 批处理和事务</vt:lpstr>
      <vt:lpstr>9.3 批处理和事务</vt:lpstr>
    </vt:vector>
  </TitlesOfParts>
  <Company>www.jujumao.org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latto</dc:creator>
  <cp:lastModifiedBy>chenjuan</cp:lastModifiedBy>
  <cp:revision>283</cp:revision>
  <dcterms:created xsi:type="dcterms:W3CDTF">2014-07-28T08:32:25Z</dcterms:created>
  <dcterms:modified xsi:type="dcterms:W3CDTF">2018-05-22T03:27:25Z</dcterms:modified>
</cp:coreProperties>
</file>