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5" r:id="rId2"/>
    <p:sldId id="316" r:id="rId3"/>
    <p:sldId id="315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99"/>
    <a:srgbClr val="000000"/>
    <a:srgbClr val="5F5F5F"/>
    <a:srgbClr val="808080"/>
    <a:srgbClr val="CC3300"/>
    <a:srgbClr val="6D7BA5"/>
    <a:srgbClr val="50B848"/>
    <a:srgbClr val="676767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7" autoAdjust="0"/>
    <p:restoredTop sz="94598" autoAdjust="0"/>
  </p:normalViewPr>
  <p:slideViewPr>
    <p:cSldViewPr>
      <p:cViewPr varScale="1">
        <p:scale>
          <a:sx n="71" d="100"/>
          <a:sy n="71" d="100"/>
        </p:scale>
        <p:origin x="-36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5EBAA-087E-4F01-A652-6615E807161A}" type="datetimeFigureOut">
              <a:rPr lang="zh-CN" altLang="en-US" smtClean="0"/>
              <a:pPr/>
              <a:t>2017-6-22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8796D5-7C95-43FD-85B7-D674726A16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95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4" name="Picture 32" descr="04_b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942975"/>
            <a:ext cx="8367712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7369" y="4293096"/>
            <a:ext cx="4038600" cy="457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81000" y="6537325"/>
            <a:ext cx="2133600" cy="244475"/>
          </a:xfrm>
        </p:spPr>
        <p:txBody>
          <a:bodyPr/>
          <a:lstStyle>
            <a:lvl1pPr algn="l">
              <a:defRPr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37325"/>
            <a:ext cx="2895600" cy="244475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29400" y="6553200"/>
            <a:ext cx="2133600" cy="244475"/>
          </a:xfrm>
        </p:spPr>
        <p:txBody>
          <a:bodyPr/>
          <a:lstStyle>
            <a:lvl1pPr algn="r">
              <a:defRPr>
                <a:latin typeface="Arial" charset="0"/>
              </a:defRPr>
            </a:lvl1pPr>
          </a:lstStyle>
          <a:p>
            <a:fld id="{B3CE555E-B87D-4004-8AF0-8813A8D703B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373063" y="942975"/>
            <a:ext cx="8405812" cy="51339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1" name="Line 29"/>
          <p:cNvSpPr>
            <a:spLocks noChangeShapeType="1"/>
          </p:cNvSpPr>
          <p:nvPr/>
        </p:nvSpPr>
        <p:spPr bwMode="auto">
          <a:xfrm>
            <a:off x="381000" y="3068960"/>
            <a:ext cx="487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6" name="Picture 34" descr="04_icon_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88" y="2238375"/>
            <a:ext cx="1420812" cy="14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251520" y="2636912"/>
            <a:ext cx="4648200" cy="863327"/>
          </a:xfrm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dirty="0" smtClean="0"/>
              <a:t>单击此处编辑母版标题样式</a:t>
            </a:r>
            <a:endParaRPr lang="en-US" altLang="zh-CN" noProof="0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61662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 sz="2400">
                <a:solidFill>
                  <a:srgbClr val="000000"/>
                </a:solidFill>
              </a:defRPr>
            </a:lvl2pPr>
            <a:lvl3pPr>
              <a:defRPr sz="2000">
                <a:solidFill>
                  <a:srgbClr val="000000"/>
                </a:solidFill>
              </a:defRPr>
            </a:lvl3pPr>
            <a:lvl4pPr>
              <a:defRPr sz="18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39E83-5578-4184-9B89-54CC366603C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42465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rotWithShape="0">
          <a:gsLst>
            <a:gs pos="0">
              <a:schemeClr val="folHlink"/>
            </a:gs>
            <a:gs pos="100000">
              <a:schemeClr val="folHlink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228600" y="762000"/>
            <a:ext cx="8686800" cy="584835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84" name="Picture 60" descr="04_back_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762000"/>
            <a:ext cx="4057650" cy="583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" name="Rectangle 55"/>
          <p:cNvSpPr>
            <a:spLocks noChangeArrowheads="1"/>
          </p:cNvSpPr>
          <p:nvPr/>
        </p:nvSpPr>
        <p:spPr bwMode="white">
          <a:xfrm>
            <a:off x="5715000" y="6591300"/>
            <a:ext cx="3009900" cy="1143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295400"/>
            <a:ext cx="8229600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638800" y="6453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dirty="0" smtClean="0"/>
              <a:t>武汉工程科技学院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81000" y="630555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  <a:latin typeface="+mn-lt"/>
                <a:ea typeface="宋体" charset="-122"/>
              </a:defRPr>
            </a:lvl1pPr>
          </a:lstStyle>
          <a:p>
            <a:fld id="{2238B497-F231-4F3A-B3A6-E52D28EE6B4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28600" y="206375"/>
            <a:ext cx="86868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87" name="Picture 63" descr="04_icon_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95548" y="1988840"/>
            <a:ext cx="4648200" cy="1152128"/>
          </a:xfrm>
        </p:spPr>
        <p:txBody>
          <a:bodyPr/>
          <a:lstStyle/>
          <a:p>
            <a:pPr algn="ctr"/>
            <a:r>
              <a:rPr lang="en-US" altLang="zh-CN" sz="3600" dirty="0"/>
              <a:t/>
            </a:r>
            <a:br>
              <a:rPr lang="en-US" altLang="zh-CN" sz="3600" dirty="0"/>
            </a:br>
            <a:r>
              <a:rPr lang="zh-CN" altLang="zh-CN" sz="3600" dirty="0" smtClean="0"/>
              <a:t>第</a:t>
            </a:r>
            <a:r>
              <a:rPr lang="en-US" altLang="zh-CN" sz="3600" dirty="0" smtClean="0"/>
              <a:t>8</a:t>
            </a:r>
            <a:r>
              <a:rPr lang="zh-CN" altLang="zh-CN" sz="3600" dirty="0" smtClean="0"/>
              <a:t>章</a:t>
            </a:r>
            <a:r>
              <a:rPr lang="en-US" altLang="zh-CN" sz="3600" dirty="0" smtClean="0"/>
              <a:t>  </a:t>
            </a:r>
            <a:r>
              <a:rPr lang="en-US" altLang="zh-CN" sz="3600" dirty="0"/>
              <a:t>T-SQL </a:t>
            </a:r>
            <a:r>
              <a:rPr lang="zh-CN" altLang="zh-CN" sz="3600" dirty="0"/>
              <a:t>程序设计</a:t>
            </a:r>
            <a:r>
              <a:rPr lang="zh-CN" altLang="zh-CN" sz="3600" dirty="0"/>
              <a:t/>
            </a:r>
            <a:br>
              <a:rPr lang="zh-CN" altLang="zh-CN" sz="3600" dirty="0"/>
            </a:br>
            <a:endParaRPr lang="en-US" altLang="zh-CN" sz="3600" dirty="0">
              <a:ea typeface="宋体" charset="-122"/>
            </a:endParaRP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gray">
          <a:xfrm>
            <a:off x="292100" y="375047"/>
            <a:ext cx="32920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a typeface="宋体" charset="-122"/>
              </a:rPr>
              <a:t>数据库原理及应用</a:t>
            </a:r>
            <a:endParaRPr lang="en-US" altLang="zh-CN" sz="2800" b="1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327571" y="5589240"/>
            <a:ext cx="4320480" cy="457200"/>
          </a:xfrm>
        </p:spPr>
        <p:txBody>
          <a:bodyPr/>
          <a:lstStyle/>
          <a:p>
            <a:r>
              <a:rPr lang="zh-CN" altLang="en-US" sz="1800" dirty="0" smtClean="0"/>
              <a:t>任课教师：</a:t>
            </a:r>
            <a:endParaRPr lang="en-US" altLang="zh-CN" sz="1800" dirty="0" smtClean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</a:t>
            </a:r>
            <a:r>
              <a:rPr lang="zh-CN" altLang="zh-CN" dirty="0"/>
              <a:t>程序控制流语句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循环控制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zh-CN" altLang="zh-CN" dirty="0"/>
              <a:t>格式：</a:t>
            </a:r>
          </a:p>
          <a:p>
            <a:pPr marL="400050" lvl="1" indent="0">
              <a:buNone/>
            </a:pPr>
            <a:r>
              <a:rPr lang="en-US" altLang="zh-CN" dirty="0"/>
              <a:t>WHILE </a:t>
            </a:r>
            <a:r>
              <a:rPr lang="zh-CN" altLang="zh-CN" dirty="0"/>
              <a:t>逻辑表达式</a:t>
            </a:r>
          </a:p>
          <a:p>
            <a:pPr marL="400050" lvl="1" indent="0">
              <a:buNone/>
            </a:pPr>
            <a:r>
              <a:rPr lang="en-US" altLang="zh-CN" dirty="0"/>
              <a:t>    { SQL</a:t>
            </a:r>
            <a:r>
              <a:rPr lang="zh-CN" altLang="zh-CN" dirty="0"/>
              <a:t>语句</a:t>
            </a:r>
            <a:r>
              <a:rPr lang="en-US" altLang="zh-CN" dirty="0"/>
              <a:t>|</a:t>
            </a:r>
            <a:r>
              <a:rPr lang="zh-CN" altLang="zh-CN" dirty="0"/>
              <a:t>语句块</a:t>
            </a:r>
            <a:r>
              <a:rPr lang="en-US" altLang="zh-CN" dirty="0"/>
              <a:t> }</a:t>
            </a:r>
            <a:endParaRPr lang="zh-CN" altLang="zh-CN" dirty="0"/>
          </a:p>
          <a:p>
            <a:pPr marL="400050" lvl="1" indent="0">
              <a:buNone/>
            </a:pPr>
            <a:r>
              <a:rPr lang="en-US" altLang="zh-CN" dirty="0"/>
              <a:t>    [ BREAK ]</a:t>
            </a:r>
            <a:endParaRPr lang="zh-CN" altLang="zh-CN" dirty="0"/>
          </a:p>
          <a:p>
            <a:pPr marL="400050" lvl="1" indent="0">
              <a:buNone/>
            </a:pPr>
            <a:r>
              <a:rPr lang="en-US" altLang="zh-CN" dirty="0"/>
              <a:t>    { SQL</a:t>
            </a:r>
            <a:r>
              <a:rPr lang="zh-CN" altLang="zh-CN" dirty="0"/>
              <a:t>语句</a:t>
            </a:r>
            <a:r>
              <a:rPr lang="en-US" altLang="zh-CN" dirty="0"/>
              <a:t>|</a:t>
            </a:r>
            <a:r>
              <a:rPr lang="zh-CN" altLang="zh-CN" dirty="0"/>
              <a:t>语句块</a:t>
            </a:r>
            <a:r>
              <a:rPr lang="en-US" altLang="zh-CN" dirty="0"/>
              <a:t> }</a:t>
            </a:r>
            <a:endParaRPr lang="zh-CN" altLang="zh-CN" dirty="0"/>
          </a:p>
          <a:p>
            <a:pPr marL="400050" lvl="1" indent="0">
              <a:buNone/>
            </a:pPr>
            <a:r>
              <a:rPr lang="en-US" altLang="zh-CN" dirty="0"/>
              <a:t>    [ CONTINUE ]</a:t>
            </a:r>
            <a:r>
              <a:rPr lang="zh-CN" altLang="zh-CN" dirty="0"/>
              <a:t>……</a:t>
            </a:r>
          </a:p>
          <a:p>
            <a:pPr marL="400050" lvl="1" indent="0">
              <a:buNone/>
            </a:pPr>
            <a:r>
              <a:rPr lang="en-US" altLang="zh-CN" dirty="0" smtClean="0"/>
              <a:t>END</a:t>
            </a:r>
          </a:p>
          <a:p>
            <a:pPr marL="0" indent="0">
              <a:buNone/>
            </a:pPr>
            <a:r>
              <a:rPr lang="zh-CN" altLang="zh-CN" dirty="0" smtClean="0"/>
              <a:t>【</a:t>
            </a:r>
            <a:r>
              <a:rPr lang="zh-CN" altLang="zh-CN" dirty="0"/>
              <a:t>例</a:t>
            </a:r>
            <a:r>
              <a:rPr lang="en-US" altLang="zh-CN" dirty="0"/>
              <a:t>8.5</a:t>
            </a:r>
            <a:r>
              <a:rPr lang="zh-CN" altLang="zh-CN" dirty="0"/>
              <a:t>】计算并输出</a:t>
            </a:r>
            <a:r>
              <a:rPr lang="en-US" altLang="zh-CN" dirty="0"/>
              <a:t>1+2+3+</a:t>
            </a:r>
            <a:r>
              <a:rPr lang="zh-CN" altLang="zh-CN" dirty="0"/>
              <a:t>…</a:t>
            </a:r>
            <a:r>
              <a:rPr lang="en-US" altLang="zh-CN" dirty="0"/>
              <a:t>+100</a:t>
            </a:r>
            <a:r>
              <a:rPr lang="zh-CN" altLang="zh-CN" dirty="0"/>
              <a:t>表达式的和。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【</a:t>
            </a:r>
            <a:r>
              <a:rPr lang="zh-CN" altLang="zh-CN" dirty="0"/>
              <a:t>例</a:t>
            </a:r>
            <a:r>
              <a:rPr lang="en-US" altLang="zh-CN" dirty="0"/>
              <a:t>8.6</a:t>
            </a:r>
            <a:r>
              <a:rPr lang="zh-CN" altLang="zh-CN" dirty="0"/>
              <a:t>】计算</a:t>
            </a:r>
            <a:r>
              <a:rPr lang="en-US" altLang="zh-CN" dirty="0"/>
              <a:t>100</a:t>
            </a:r>
            <a:r>
              <a:rPr lang="zh-CN" altLang="zh-CN" dirty="0"/>
              <a:t>以内偶数的和。</a:t>
            </a:r>
          </a:p>
          <a:p>
            <a:pPr marL="400050" lvl="1" indent="0">
              <a:buNone/>
            </a:pP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44952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</a:t>
            </a:r>
            <a:r>
              <a:rPr lang="zh-CN" altLang="zh-CN" dirty="0"/>
              <a:t>程序控制流语句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其他语句</a:t>
            </a:r>
          </a:p>
          <a:p>
            <a:pPr lvl="1"/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RETURN </a:t>
            </a:r>
            <a:r>
              <a:rPr lang="zh-CN" altLang="zh-CN" dirty="0"/>
              <a:t>语句</a:t>
            </a:r>
          </a:p>
          <a:p>
            <a:pPr lvl="1"/>
            <a:r>
              <a:rPr lang="en-US" altLang="zh-CN" dirty="0" smtClean="0"/>
              <a:t>2</a:t>
            </a:r>
            <a:r>
              <a:rPr lang="zh-CN" altLang="zh-CN" dirty="0"/>
              <a:t> </a:t>
            </a:r>
            <a:r>
              <a:rPr lang="zh-CN" altLang="zh-CN" dirty="0" smtClean="0"/>
              <a:t>．</a:t>
            </a:r>
            <a:r>
              <a:rPr lang="en-US" altLang="zh-CN" dirty="0" smtClean="0"/>
              <a:t>GOTO </a:t>
            </a:r>
            <a:r>
              <a:rPr lang="zh-CN" altLang="zh-CN" dirty="0" smtClean="0"/>
              <a:t>语句</a:t>
            </a:r>
            <a:endParaRPr lang="en-US" altLang="zh-CN" dirty="0" smtClean="0"/>
          </a:p>
          <a:p>
            <a:pPr marL="57150" indent="0">
              <a:buNone/>
            </a:pPr>
            <a:r>
              <a:rPr lang="zh-CN" altLang="zh-CN" sz="2400" dirty="0"/>
              <a:t>【例</a:t>
            </a:r>
            <a:r>
              <a:rPr lang="en-US" altLang="zh-CN" sz="2400" dirty="0"/>
              <a:t>8.7</a:t>
            </a:r>
            <a:r>
              <a:rPr lang="zh-CN" altLang="zh-CN" sz="2400" dirty="0"/>
              <a:t>】使用</a:t>
            </a:r>
            <a:r>
              <a:rPr lang="en-US" altLang="zh-CN" sz="2400" dirty="0"/>
              <a:t>GOTO</a:t>
            </a:r>
            <a:r>
              <a:rPr lang="zh-CN" altLang="zh-CN" sz="2400" dirty="0"/>
              <a:t>语句计算</a:t>
            </a:r>
            <a:r>
              <a:rPr lang="en-US" altLang="zh-CN" sz="2400" dirty="0"/>
              <a:t>100</a:t>
            </a:r>
            <a:r>
              <a:rPr lang="zh-CN" altLang="zh-CN" sz="2400" dirty="0"/>
              <a:t>以内奇数的和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57150" indent="0">
              <a:buNone/>
            </a:pPr>
            <a:endParaRPr lang="en-US" altLang="zh-CN" dirty="0" smtClean="0"/>
          </a:p>
          <a:p>
            <a:pPr lvl="1"/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en-US" altLang="zh-CN" dirty="0"/>
              <a:t>WAITFOR </a:t>
            </a:r>
            <a:r>
              <a:rPr lang="zh-CN" altLang="zh-CN" dirty="0"/>
              <a:t>语句</a:t>
            </a:r>
          </a:p>
          <a:p>
            <a:pPr marL="57150" indent="0">
              <a:buNone/>
            </a:pPr>
            <a:endParaRPr lang="zh-CN" altLang="zh-CN" dirty="0"/>
          </a:p>
          <a:p>
            <a:pPr marL="457200" lvl="1" indent="0">
              <a:buNone/>
            </a:pPr>
            <a:endParaRPr lang="zh-CN" altLang="zh-CN" dirty="0"/>
          </a:p>
          <a:p>
            <a:pPr lvl="1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64663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</a:t>
            </a:r>
            <a:r>
              <a:rPr lang="zh-CN" altLang="zh-CN" dirty="0" smtClean="0"/>
              <a:t>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系统内置</a:t>
            </a:r>
            <a:r>
              <a:rPr lang="zh-CN" altLang="zh-CN" dirty="0" smtClean="0"/>
              <a:t>函数</a:t>
            </a:r>
            <a:endParaRPr lang="en-US" altLang="zh-CN" dirty="0" smtClean="0"/>
          </a:p>
          <a:p>
            <a:pPr lvl="1"/>
            <a:r>
              <a:rPr lang="zh-CN" altLang="zh-CN" dirty="0"/>
              <a:t>聚合函数，行集函数和</a:t>
            </a:r>
            <a:r>
              <a:rPr lang="zh-CN" altLang="zh-CN" b="1" dirty="0"/>
              <a:t>标量</a:t>
            </a:r>
            <a:r>
              <a:rPr lang="zh-CN" altLang="zh-CN" b="1" dirty="0" smtClean="0"/>
              <a:t>函数</a:t>
            </a:r>
            <a:endParaRPr lang="en-US" altLang="zh-CN" b="1" dirty="0" smtClean="0"/>
          </a:p>
          <a:p>
            <a:pPr lvl="1"/>
            <a:r>
              <a:rPr lang="zh-CN" altLang="en-US" dirty="0" smtClean="0"/>
              <a:t>常用标量函数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日期</a:t>
            </a:r>
            <a:r>
              <a:rPr lang="zh-CN" altLang="zh-CN" dirty="0"/>
              <a:t>和时间</a:t>
            </a:r>
            <a:r>
              <a:rPr lang="zh-CN" altLang="zh-CN" dirty="0" smtClean="0"/>
              <a:t>函数</a:t>
            </a:r>
            <a:endParaRPr lang="en-US" altLang="zh-CN" dirty="0" smtClean="0"/>
          </a:p>
          <a:p>
            <a:pPr lvl="2"/>
            <a:r>
              <a:rPr lang="zh-CN" altLang="zh-CN" dirty="0"/>
              <a:t>字符串</a:t>
            </a:r>
            <a:r>
              <a:rPr lang="zh-CN" altLang="zh-CN" dirty="0" smtClean="0"/>
              <a:t>函数</a:t>
            </a:r>
            <a:endParaRPr lang="en-US" altLang="zh-CN" dirty="0" smtClean="0"/>
          </a:p>
          <a:p>
            <a:pPr lvl="2"/>
            <a:r>
              <a:rPr lang="zh-CN" altLang="zh-CN" dirty="0"/>
              <a:t>数据类型转换函数</a:t>
            </a:r>
          </a:p>
          <a:p>
            <a:pPr lvl="1"/>
            <a:endParaRPr lang="zh-CN" altLang="en-US" b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4665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用户</a:t>
            </a:r>
            <a:r>
              <a:rPr lang="zh-CN" altLang="zh-CN" dirty="0"/>
              <a:t>定义</a:t>
            </a:r>
            <a:r>
              <a:rPr lang="zh-CN" altLang="zh-CN" dirty="0" smtClean="0"/>
              <a:t>函数</a:t>
            </a:r>
            <a:endParaRPr lang="en-US" altLang="zh-CN" dirty="0" smtClean="0"/>
          </a:p>
          <a:p>
            <a:pPr lvl="1"/>
            <a:r>
              <a:rPr lang="zh-CN" altLang="zh-CN" dirty="0"/>
              <a:t>在</a:t>
            </a:r>
            <a:r>
              <a:rPr lang="en-US" altLang="zh-CN" dirty="0"/>
              <a:t>SQL Server </a:t>
            </a:r>
            <a:r>
              <a:rPr lang="zh-CN" altLang="zh-CN" dirty="0"/>
              <a:t>中根据函数返回值形式的不同将用户自定义函数分为三种类型：标量</a:t>
            </a:r>
            <a:r>
              <a:rPr lang="zh-CN" altLang="zh-CN" dirty="0" smtClean="0"/>
              <a:t>函数、</a:t>
            </a:r>
            <a:r>
              <a:rPr lang="zh-CN" altLang="zh-CN" dirty="0"/>
              <a:t>内嵌表值</a:t>
            </a:r>
            <a:r>
              <a:rPr lang="zh-CN" altLang="zh-CN" dirty="0" smtClean="0"/>
              <a:t>函数、</a:t>
            </a:r>
            <a:r>
              <a:rPr lang="zh-CN" altLang="zh-CN" dirty="0"/>
              <a:t>多声明表值</a:t>
            </a:r>
            <a:r>
              <a:rPr lang="zh-CN" altLang="zh-CN" dirty="0" smtClean="0"/>
              <a:t>函数。</a:t>
            </a:r>
            <a:endParaRPr lang="zh-CN" altLang="zh-CN" dirty="0"/>
          </a:p>
          <a:p>
            <a:pPr lvl="1"/>
            <a:r>
              <a:rPr lang="en-US" altLang="zh-CN" dirty="0"/>
              <a:t>1.</a:t>
            </a:r>
            <a:r>
              <a:rPr lang="zh-CN" altLang="zh-CN" dirty="0"/>
              <a:t>标量函数 </a:t>
            </a:r>
          </a:p>
          <a:p>
            <a:pPr marL="857250" lvl="2" indent="0">
              <a:buNone/>
            </a:pPr>
            <a:r>
              <a:rPr lang="zh-CN" altLang="zh-CN" dirty="0"/>
              <a:t>格式：</a:t>
            </a:r>
          </a:p>
          <a:p>
            <a:pPr marL="857250" lvl="2" indent="0">
              <a:buNone/>
            </a:pPr>
            <a:r>
              <a:rPr lang="en-US" altLang="zh-CN" dirty="0"/>
              <a:t>CREATE FUNCTION [ </a:t>
            </a:r>
            <a:r>
              <a:rPr lang="zh-CN" altLang="zh-CN" dirty="0"/>
              <a:t>架构名称</a:t>
            </a:r>
            <a:r>
              <a:rPr lang="en-US" altLang="zh-CN" dirty="0"/>
              <a:t>.] </a:t>
            </a:r>
            <a:r>
              <a:rPr lang="zh-CN" altLang="zh-CN" dirty="0"/>
              <a:t>函数名</a:t>
            </a:r>
          </a:p>
          <a:p>
            <a:pPr marL="857250" lvl="2" indent="0">
              <a:buNone/>
            </a:pPr>
            <a:r>
              <a:rPr lang="en-US" altLang="zh-CN" dirty="0"/>
              <a:t>([{ @</a:t>
            </a:r>
            <a:r>
              <a:rPr lang="zh-CN" altLang="zh-CN" dirty="0"/>
              <a:t>形参名</a:t>
            </a:r>
            <a:r>
              <a:rPr lang="en-US" altLang="zh-CN" dirty="0"/>
              <a:t>1[AS]</a:t>
            </a:r>
            <a:r>
              <a:rPr lang="zh-CN" altLang="zh-CN" dirty="0"/>
              <a:t>数据类型</a:t>
            </a:r>
            <a:r>
              <a:rPr lang="en-US" altLang="zh-CN" dirty="0"/>
              <a:t>1[=</a:t>
            </a:r>
            <a:r>
              <a:rPr lang="zh-CN" altLang="zh-CN" dirty="0"/>
              <a:t>默认值</a:t>
            </a:r>
            <a:r>
              <a:rPr lang="en-US" altLang="zh-CN" dirty="0"/>
              <a:t>]}[,</a:t>
            </a:r>
            <a:r>
              <a:rPr lang="zh-CN" altLang="zh-CN" dirty="0"/>
              <a:t>…</a:t>
            </a:r>
            <a:r>
              <a:rPr lang="en-US" altLang="zh-CN" dirty="0"/>
              <a:t>n]])</a:t>
            </a:r>
            <a:endParaRPr lang="zh-CN" altLang="zh-CN" dirty="0"/>
          </a:p>
          <a:p>
            <a:pPr marL="857250" lvl="2" indent="0">
              <a:buNone/>
            </a:pPr>
            <a:r>
              <a:rPr lang="en-US" altLang="zh-CN" dirty="0"/>
              <a:t>RETURNS </a:t>
            </a:r>
            <a:r>
              <a:rPr lang="zh-CN" altLang="zh-CN" dirty="0"/>
              <a:t>返回值的类型</a:t>
            </a:r>
          </a:p>
          <a:p>
            <a:pPr marL="857250" lvl="2" indent="0">
              <a:buNone/>
            </a:pPr>
            <a:r>
              <a:rPr lang="en-US" altLang="zh-CN" dirty="0"/>
              <a:t>[ WITH &lt;{ ENCRYPTION | SCHEMABINDING }&gt; [,</a:t>
            </a:r>
            <a:r>
              <a:rPr lang="zh-CN" altLang="zh-CN" dirty="0"/>
              <a:t>…</a:t>
            </a:r>
            <a:r>
              <a:rPr lang="en-US" altLang="zh-CN" dirty="0"/>
              <a:t>n]] </a:t>
            </a:r>
            <a:endParaRPr lang="zh-CN" altLang="zh-CN" dirty="0"/>
          </a:p>
          <a:p>
            <a:pPr marL="857250" lvl="2" indent="0">
              <a:buNone/>
            </a:pPr>
            <a:r>
              <a:rPr lang="en-US" altLang="zh-CN" dirty="0"/>
              <a:t>[AS]</a:t>
            </a:r>
            <a:endParaRPr lang="zh-CN" altLang="zh-CN" dirty="0"/>
          </a:p>
          <a:p>
            <a:pPr marL="857250" lvl="2" indent="0">
              <a:buNone/>
            </a:pPr>
            <a:r>
              <a:rPr lang="en-US" altLang="zh-CN" dirty="0"/>
              <a:t>BEGIN</a:t>
            </a:r>
            <a:endParaRPr lang="zh-CN" altLang="zh-CN" dirty="0"/>
          </a:p>
          <a:p>
            <a:pPr marL="857250" lvl="2" indent="0">
              <a:buNone/>
            </a:pPr>
            <a:r>
              <a:rPr lang="zh-CN" altLang="zh-CN" dirty="0"/>
              <a:t>函数体</a:t>
            </a:r>
          </a:p>
          <a:p>
            <a:pPr marL="857250" lvl="2" indent="0">
              <a:buNone/>
            </a:pPr>
            <a:r>
              <a:rPr lang="en-US" altLang="zh-CN" dirty="0"/>
              <a:t>RETURN </a:t>
            </a:r>
            <a:r>
              <a:rPr lang="zh-CN" altLang="zh-CN" dirty="0"/>
              <a:t>标量表达式</a:t>
            </a:r>
          </a:p>
          <a:p>
            <a:pPr marL="857250" lvl="2" indent="0">
              <a:buNone/>
            </a:pPr>
            <a:r>
              <a:rPr lang="en-US" altLang="zh-CN" dirty="0"/>
              <a:t>END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69173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0050" lvl="1" indent="0">
              <a:buNone/>
            </a:pPr>
            <a:r>
              <a:rPr lang="zh-CN" altLang="zh-CN" sz="2000" b="0" dirty="0"/>
              <a:t>标量函数的调用：</a:t>
            </a:r>
          </a:p>
          <a:p>
            <a:pPr marL="400050" lvl="1" indent="0">
              <a:buNone/>
            </a:pPr>
            <a:r>
              <a:rPr lang="zh-CN" altLang="zh-CN" sz="2000" b="0" dirty="0"/>
              <a:t>（</a:t>
            </a:r>
            <a:r>
              <a:rPr lang="en-US" altLang="zh-CN" sz="2000" b="0" dirty="0"/>
              <a:t>1</a:t>
            </a:r>
            <a:r>
              <a:rPr lang="zh-CN" altLang="zh-CN" sz="2000" b="0" dirty="0"/>
              <a:t>）在</a:t>
            </a:r>
            <a:r>
              <a:rPr lang="en-US" altLang="zh-CN" sz="2000" b="0" dirty="0"/>
              <a:t>SELECT</a:t>
            </a:r>
            <a:r>
              <a:rPr lang="zh-CN" altLang="zh-CN" sz="2000" b="0" dirty="0"/>
              <a:t>语句中调用</a:t>
            </a:r>
          </a:p>
          <a:p>
            <a:pPr marL="400050" lvl="1" indent="0">
              <a:buNone/>
            </a:pPr>
            <a:r>
              <a:rPr lang="zh-CN" altLang="zh-CN" sz="2000" b="0" dirty="0"/>
              <a:t>格式：</a:t>
            </a:r>
            <a:r>
              <a:rPr lang="en-US" altLang="zh-CN" sz="2000" b="0" dirty="0"/>
              <a:t>SELECT </a:t>
            </a:r>
            <a:r>
              <a:rPr lang="zh-CN" altLang="zh-CN" sz="2000" b="0" dirty="0"/>
              <a:t>架构名称</a:t>
            </a:r>
            <a:r>
              <a:rPr lang="en-US" altLang="zh-CN" sz="2000" b="0" dirty="0"/>
              <a:t>.</a:t>
            </a:r>
            <a:r>
              <a:rPr lang="zh-CN" altLang="zh-CN" sz="2000" b="0" dirty="0"/>
              <a:t>函数名（实参</a:t>
            </a:r>
            <a:r>
              <a:rPr lang="en-US" altLang="zh-CN" sz="2000" b="0" dirty="0"/>
              <a:t>1,</a:t>
            </a:r>
            <a:r>
              <a:rPr lang="zh-CN" altLang="zh-CN" sz="2000" b="0" dirty="0"/>
              <a:t>…</a:t>
            </a:r>
            <a:r>
              <a:rPr lang="en-US" altLang="zh-CN" sz="2000" b="0" dirty="0"/>
              <a:t>,</a:t>
            </a:r>
            <a:r>
              <a:rPr lang="zh-CN" altLang="zh-CN" sz="2000" b="0" dirty="0"/>
              <a:t>实参</a:t>
            </a:r>
            <a:r>
              <a:rPr lang="en-US" altLang="zh-CN" sz="2000" b="0" dirty="0"/>
              <a:t>n</a:t>
            </a:r>
            <a:r>
              <a:rPr lang="zh-CN" altLang="zh-CN" sz="2000" b="0" dirty="0"/>
              <a:t>）</a:t>
            </a:r>
          </a:p>
          <a:p>
            <a:pPr marL="400050" lvl="1" indent="0">
              <a:buNone/>
            </a:pPr>
            <a:r>
              <a:rPr lang="zh-CN" altLang="zh-CN" sz="2000" b="0" dirty="0"/>
              <a:t>说明：实参可为已赋值的局部变量或表达式。实参与形参要顺序一致。</a:t>
            </a:r>
          </a:p>
          <a:p>
            <a:pPr marL="400050" lvl="1" indent="0">
              <a:buNone/>
            </a:pPr>
            <a:r>
              <a:rPr lang="zh-CN" altLang="zh-CN" sz="2000" b="0" dirty="0"/>
              <a:t>（</a:t>
            </a:r>
            <a:r>
              <a:rPr lang="en-US" altLang="zh-CN" sz="2000" b="0" dirty="0"/>
              <a:t>2</a:t>
            </a:r>
            <a:r>
              <a:rPr lang="zh-CN" altLang="zh-CN" sz="2000" b="0" dirty="0"/>
              <a:t>）使用</a:t>
            </a:r>
            <a:r>
              <a:rPr lang="en-US" altLang="zh-CN" sz="2000" b="0" dirty="0"/>
              <a:t>EXEC</a:t>
            </a:r>
            <a:r>
              <a:rPr lang="zh-CN" altLang="zh-CN" sz="2000" b="0" dirty="0"/>
              <a:t>语句调用</a:t>
            </a:r>
          </a:p>
          <a:p>
            <a:pPr marL="400050" lvl="1" indent="0">
              <a:buNone/>
            </a:pPr>
            <a:r>
              <a:rPr lang="zh-CN" altLang="zh-CN" sz="2000" b="0" dirty="0"/>
              <a:t>格式</a:t>
            </a:r>
            <a:r>
              <a:rPr lang="en-US" altLang="zh-CN" sz="2000" b="0" dirty="0"/>
              <a:t>1</a:t>
            </a:r>
            <a:r>
              <a:rPr lang="zh-CN" altLang="zh-CN" sz="2000" b="0" dirty="0"/>
              <a:t>：</a:t>
            </a:r>
            <a:r>
              <a:rPr lang="en-US" altLang="zh-CN" sz="2000" b="0" dirty="0"/>
              <a:t>EXEC </a:t>
            </a:r>
            <a:r>
              <a:rPr lang="zh-CN" altLang="zh-CN" sz="2000" b="0" dirty="0"/>
              <a:t>架构名称</a:t>
            </a:r>
            <a:r>
              <a:rPr lang="en-US" altLang="zh-CN" sz="2000" b="0" dirty="0"/>
              <a:t>.</a:t>
            </a:r>
            <a:r>
              <a:rPr lang="zh-CN" altLang="zh-CN" sz="2000" b="0" dirty="0"/>
              <a:t>函数名 实参</a:t>
            </a:r>
            <a:r>
              <a:rPr lang="en-US" altLang="zh-CN" sz="2000" b="0" dirty="0"/>
              <a:t>1,</a:t>
            </a:r>
            <a:r>
              <a:rPr lang="zh-CN" altLang="zh-CN" sz="2000" b="0" dirty="0"/>
              <a:t>…</a:t>
            </a:r>
            <a:r>
              <a:rPr lang="en-US" altLang="zh-CN" sz="2000" b="0" dirty="0"/>
              <a:t>,</a:t>
            </a:r>
            <a:r>
              <a:rPr lang="zh-CN" altLang="zh-CN" sz="2000" b="0" dirty="0"/>
              <a:t>实参</a:t>
            </a:r>
            <a:r>
              <a:rPr lang="en-US" altLang="zh-CN" sz="2000" b="0" dirty="0"/>
              <a:t>n </a:t>
            </a:r>
            <a:endParaRPr lang="zh-CN" altLang="zh-CN" sz="2000" b="0" dirty="0"/>
          </a:p>
          <a:p>
            <a:pPr marL="400050" lvl="1" indent="0">
              <a:buNone/>
            </a:pPr>
            <a:r>
              <a:rPr lang="zh-CN" altLang="zh-CN" sz="2000" b="0" dirty="0"/>
              <a:t>格式</a:t>
            </a:r>
            <a:r>
              <a:rPr lang="en-US" altLang="zh-CN" sz="2000" b="0" dirty="0"/>
              <a:t>2</a:t>
            </a:r>
            <a:r>
              <a:rPr lang="zh-CN" altLang="zh-CN" sz="2000" b="0" dirty="0"/>
              <a:t>：</a:t>
            </a:r>
            <a:r>
              <a:rPr lang="en-US" altLang="zh-CN" sz="2000" b="0" dirty="0"/>
              <a:t>EXEC </a:t>
            </a:r>
            <a:r>
              <a:rPr lang="zh-CN" altLang="zh-CN" sz="2000" b="0" dirty="0"/>
              <a:t>架构名称</a:t>
            </a:r>
            <a:r>
              <a:rPr lang="en-US" altLang="zh-CN" sz="2000" b="0" dirty="0"/>
              <a:t>.</a:t>
            </a:r>
            <a:r>
              <a:rPr lang="zh-CN" altLang="zh-CN" sz="2000" b="0" dirty="0"/>
              <a:t>函数名 形参</a:t>
            </a:r>
            <a:r>
              <a:rPr lang="en-US" altLang="zh-CN" sz="2000" b="0" dirty="0"/>
              <a:t>1=</a:t>
            </a:r>
            <a:r>
              <a:rPr lang="zh-CN" altLang="zh-CN" sz="2000" b="0" dirty="0"/>
              <a:t>实参</a:t>
            </a:r>
            <a:r>
              <a:rPr lang="en-US" altLang="zh-CN" sz="2000" b="0" dirty="0"/>
              <a:t>1,</a:t>
            </a:r>
            <a:r>
              <a:rPr lang="zh-CN" altLang="zh-CN" sz="2000" b="0" dirty="0"/>
              <a:t>…</a:t>
            </a:r>
            <a:r>
              <a:rPr lang="en-US" altLang="zh-CN" sz="2000" b="0" dirty="0"/>
              <a:t>,</a:t>
            </a:r>
            <a:r>
              <a:rPr lang="zh-CN" altLang="zh-CN" sz="2000" b="0" dirty="0"/>
              <a:t>形参</a:t>
            </a:r>
            <a:r>
              <a:rPr lang="en-US" altLang="zh-CN" sz="2000" b="0" dirty="0"/>
              <a:t>n=</a:t>
            </a:r>
            <a:r>
              <a:rPr lang="zh-CN" altLang="zh-CN" sz="2000" b="0" dirty="0"/>
              <a:t>实参</a:t>
            </a:r>
            <a:r>
              <a:rPr lang="en-US" altLang="zh-CN" sz="2000" b="0" dirty="0"/>
              <a:t>n </a:t>
            </a:r>
            <a:endParaRPr lang="zh-CN" altLang="zh-CN" sz="2000" b="0" dirty="0"/>
          </a:p>
          <a:p>
            <a:pPr marL="400050" lvl="1" indent="0">
              <a:buNone/>
            </a:pPr>
            <a:r>
              <a:rPr lang="zh-CN" altLang="zh-CN" sz="2000" b="0" dirty="0"/>
              <a:t>说明：格式</a:t>
            </a:r>
            <a:r>
              <a:rPr lang="en-US" altLang="zh-CN" sz="2000" b="0" dirty="0"/>
              <a:t>1</a:t>
            </a:r>
            <a:r>
              <a:rPr lang="zh-CN" altLang="zh-CN" sz="2000" b="0" dirty="0"/>
              <a:t>要求实参与形参顺序一致，格式</a:t>
            </a:r>
            <a:r>
              <a:rPr lang="en-US" altLang="zh-CN" sz="2000" b="0" dirty="0"/>
              <a:t>2</a:t>
            </a:r>
            <a:r>
              <a:rPr lang="zh-CN" altLang="zh-CN" sz="2000" b="0" dirty="0"/>
              <a:t>的参数顺序可与定义时的参数顺序不一致。</a:t>
            </a:r>
          </a:p>
          <a:p>
            <a:pPr marL="0" indent="0">
              <a:buNone/>
            </a:pPr>
            <a:r>
              <a:rPr lang="zh-CN" altLang="zh-CN" sz="2400" dirty="0"/>
              <a:t>【例</a:t>
            </a:r>
            <a:r>
              <a:rPr lang="en-US" altLang="zh-CN" sz="2400" dirty="0"/>
              <a:t>8.8</a:t>
            </a:r>
            <a:r>
              <a:rPr lang="zh-CN" altLang="zh-CN" sz="2400" dirty="0"/>
              <a:t>】定义标量函数，用于求给定长宽高的长方体的体积。</a:t>
            </a:r>
          </a:p>
          <a:p>
            <a:endParaRPr lang="en-US" altLang="zh-CN" sz="2400" dirty="0" smtClean="0"/>
          </a:p>
          <a:p>
            <a:pPr marL="0" indent="0">
              <a:buNone/>
            </a:pPr>
            <a:r>
              <a:rPr lang="zh-CN" altLang="zh-CN" sz="2400" dirty="0"/>
              <a:t>【例</a:t>
            </a:r>
            <a:r>
              <a:rPr lang="en-US" altLang="zh-CN" sz="2400" dirty="0"/>
              <a:t>8.9</a:t>
            </a:r>
            <a:r>
              <a:rPr lang="zh-CN" altLang="zh-CN" sz="2400" dirty="0"/>
              <a:t>】定义标量函数，计算某个学生各科成绩之和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263644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dirty="0"/>
              <a:t>2.</a:t>
            </a:r>
            <a:r>
              <a:rPr lang="zh-CN" altLang="zh-CN" dirty="0"/>
              <a:t>表值函数</a:t>
            </a:r>
            <a:r>
              <a:rPr lang="en-US" altLang="zh-CN" dirty="0"/>
              <a:t>-</a:t>
            </a:r>
            <a:r>
              <a:rPr lang="zh-CN" altLang="zh-CN" dirty="0"/>
              <a:t>内嵌</a:t>
            </a:r>
          </a:p>
          <a:p>
            <a:pPr marL="857250" lvl="2" indent="0">
              <a:buNone/>
            </a:pPr>
            <a:r>
              <a:rPr lang="zh-CN" altLang="zh-CN" dirty="0"/>
              <a:t>格式：</a:t>
            </a:r>
          </a:p>
          <a:p>
            <a:pPr marL="857250" lvl="2" indent="0">
              <a:buNone/>
            </a:pPr>
            <a:r>
              <a:rPr lang="en-US" altLang="zh-CN" dirty="0"/>
              <a:t>CREATE FUNCTION  [ </a:t>
            </a:r>
            <a:r>
              <a:rPr lang="zh-CN" altLang="zh-CN" dirty="0"/>
              <a:t>架构名称</a:t>
            </a:r>
            <a:r>
              <a:rPr lang="en-US" altLang="zh-CN" dirty="0"/>
              <a:t>.] </a:t>
            </a:r>
            <a:r>
              <a:rPr lang="zh-CN" altLang="zh-CN" dirty="0"/>
              <a:t>函数名</a:t>
            </a:r>
          </a:p>
          <a:p>
            <a:pPr marL="857250" lvl="2" indent="0">
              <a:buNone/>
            </a:pPr>
            <a:r>
              <a:rPr lang="en-US" altLang="zh-CN" dirty="0"/>
              <a:t> ([{ @</a:t>
            </a:r>
            <a:r>
              <a:rPr lang="zh-CN" altLang="zh-CN" dirty="0"/>
              <a:t>参数名</a:t>
            </a:r>
            <a:r>
              <a:rPr lang="en-US" altLang="zh-CN" dirty="0"/>
              <a:t>1[AS]</a:t>
            </a:r>
            <a:r>
              <a:rPr lang="zh-CN" altLang="zh-CN" dirty="0"/>
              <a:t>数据类型</a:t>
            </a:r>
            <a:r>
              <a:rPr lang="en-US" altLang="zh-CN" dirty="0"/>
              <a:t>1[=</a:t>
            </a:r>
            <a:r>
              <a:rPr lang="zh-CN" altLang="zh-CN" dirty="0"/>
              <a:t>默认值</a:t>
            </a:r>
            <a:r>
              <a:rPr lang="en-US" altLang="zh-CN" dirty="0"/>
              <a:t>]}[,</a:t>
            </a:r>
            <a:r>
              <a:rPr lang="zh-CN" altLang="zh-CN" dirty="0"/>
              <a:t>…</a:t>
            </a:r>
            <a:r>
              <a:rPr lang="en-US" altLang="zh-CN" dirty="0"/>
              <a:t>n]])</a:t>
            </a:r>
            <a:endParaRPr lang="zh-CN" altLang="zh-CN" dirty="0"/>
          </a:p>
          <a:p>
            <a:pPr marL="857250" lvl="2" indent="0">
              <a:buNone/>
            </a:pPr>
            <a:r>
              <a:rPr lang="en-US" altLang="zh-CN" dirty="0"/>
              <a:t>RETURNS TABLE </a:t>
            </a:r>
            <a:endParaRPr lang="zh-CN" altLang="zh-CN" dirty="0"/>
          </a:p>
          <a:p>
            <a:pPr marL="857250" lvl="2" indent="0">
              <a:buNone/>
            </a:pPr>
            <a:r>
              <a:rPr lang="en-US" altLang="zh-CN" dirty="0"/>
              <a:t>[ WITH &lt;{ ENCRYPTION | SCHEMABINDING }&gt; [,</a:t>
            </a:r>
            <a:r>
              <a:rPr lang="zh-CN" altLang="zh-CN" dirty="0"/>
              <a:t>…</a:t>
            </a:r>
            <a:r>
              <a:rPr lang="en-US" altLang="zh-CN" dirty="0"/>
              <a:t>n]] </a:t>
            </a:r>
            <a:endParaRPr lang="zh-CN" altLang="zh-CN" dirty="0"/>
          </a:p>
          <a:p>
            <a:pPr marL="857250" lvl="2" indent="0">
              <a:buNone/>
            </a:pPr>
            <a:r>
              <a:rPr lang="en-US" altLang="zh-CN" dirty="0"/>
              <a:t> [ AS ]</a:t>
            </a:r>
            <a:endParaRPr lang="zh-CN" altLang="zh-CN" dirty="0"/>
          </a:p>
          <a:p>
            <a:pPr marL="857250" lvl="2" indent="0">
              <a:buNone/>
            </a:pPr>
            <a:r>
              <a:rPr lang="en-US" altLang="zh-CN" dirty="0"/>
              <a:t>RETURN [ (</a:t>
            </a:r>
            <a:r>
              <a:rPr lang="zh-CN" altLang="zh-CN" dirty="0"/>
              <a:t>内嵌表</a:t>
            </a:r>
            <a:r>
              <a:rPr lang="en-US" altLang="zh-CN" dirty="0"/>
              <a:t>) </a:t>
            </a:r>
            <a:r>
              <a:rPr lang="en-US" altLang="zh-CN" dirty="0" smtClean="0"/>
              <a:t>]</a:t>
            </a:r>
          </a:p>
          <a:p>
            <a:pPr marL="857250" lvl="2" indent="0">
              <a:buNone/>
            </a:pPr>
            <a:r>
              <a:rPr lang="zh-CN" altLang="zh-CN" dirty="0"/>
              <a:t>表值函数调用：</a:t>
            </a:r>
          </a:p>
          <a:p>
            <a:pPr marL="857250" lvl="2" indent="0">
              <a:buNone/>
            </a:pPr>
            <a:r>
              <a:rPr lang="en-US" altLang="zh-CN" dirty="0"/>
              <a:t>SELECT * FROM [</a:t>
            </a:r>
            <a:r>
              <a:rPr lang="zh-CN" altLang="zh-CN" dirty="0"/>
              <a:t>数据库名</a:t>
            </a:r>
            <a:r>
              <a:rPr lang="en-US" altLang="zh-CN" dirty="0"/>
              <a:t>][.</a:t>
            </a:r>
            <a:r>
              <a:rPr lang="zh-CN" altLang="zh-CN" dirty="0"/>
              <a:t>架构名称</a:t>
            </a:r>
            <a:r>
              <a:rPr lang="en-US" altLang="zh-CN" dirty="0"/>
              <a:t>.]</a:t>
            </a:r>
            <a:r>
              <a:rPr lang="zh-CN" altLang="zh-CN" dirty="0"/>
              <a:t>函数名</a:t>
            </a:r>
            <a:r>
              <a:rPr lang="en-US" altLang="zh-CN" dirty="0"/>
              <a:t>(</a:t>
            </a:r>
            <a:r>
              <a:rPr lang="zh-CN" altLang="zh-CN" dirty="0"/>
              <a:t>实参</a:t>
            </a:r>
            <a:r>
              <a:rPr lang="en-US" altLang="zh-CN" dirty="0"/>
              <a:t>1,</a:t>
            </a:r>
            <a:r>
              <a:rPr lang="zh-CN" altLang="zh-CN" dirty="0"/>
              <a:t>…实参</a:t>
            </a:r>
            <a:r>
              <a:rPr lang="en-US" altLang="zh-CN" dirty="0"/>
              <a:t>n)</a:t>
            </a:r>
            <a:endParaRPr lang="zh-CN" altLang="zh-CN" dirty="0"/>
          </a:p>
          <a:p>
            <a:pPr marL="857250" lvl="2" indent="0">
              <a:buNone/>
            </a:pPr>
            <a:r>
              <a:rPr lang="zh-CN" altLang="zh-CN" dirty="0"/>
              <a:t>说明：表值函数只能使用</a:t>
            </a:r>
            <a:r>
              <a:rPr lang="en-US" altLang="zh-CN" dirty="0"/>
              <a:t>SELECT</a:t>
            </a:r>
            <a:r>
              <a:rPr lang="zh-CN" altLang="zh-CN" dirty="0"/>
              <a:t>语句调用。 </a:t>
            </a:r>
          </a:p>
          <a:p>
            <a:pPr marL="0" indent="0">
              <a:buNone/>
            </a:pPr>
            <a:r>
              <a:rPr lang="zh-CN" altLang="zh-CN" sz="2400" dirty="0"/>
              <a:t>【例</a:t>
            </a:r>
            <a:r>
              <a:rPr lang="en-US" altLang="zh-CN" sz="2400" dirty="0"/>
              <a:t>8.10</a:t>
            </a:r>
            <a:r>
              <a:rPr lang="zh-CN" altLang="zh-CN" sz="2400" dirty="0"/>
              <a:t>】定义内嵌表值函数查询学生表中不同性别的信息。</a:t>
            </a:r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r>
              <a:rPr lang="zh-CN" altLang="zh-CN" sz="2400" dirty="0" smtClean="0"/>
              <a:t>【</a:t>
            </a:r>
            <a:r>
              <a:rPr lang="zh-CN" altLang="zh-CN" sz="2400" dirty="0"/>
              <a:t>例</a:t>
            </a:r>
            <a:r>
              <a:rPr lang="en-US" altLang="zh-CN" sz="2400" dirty="0"/>
              <a:t>8.11</a:t>
            </a:r>
            <a:r>
              <a:rPr lang="zh-CN" altLang="zh-CN" sz="2400" dirty="0"/>
              <a:t>】定义内嵌表值函数查询某一课程所有学生的成绩列表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6754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dirty="0"/>
              <a:t>3.</a:t>
            </a:r>
            <a:r>
              <a:rPr lang="zh-CN" altLang="zh-CN" dirty="0"/>
              <a:t>表值函数</a:t>
            </a:r>
            <a:r>
              <a:rPr lang="en-US" altLang="zh-CN" dirty="0"/>
              <a:t>-</a:t>
            </a:r>
            <a:r>
              <a:rPr lang="zh-CN" altLang="zh-CN" dirty="0"/>
              <a:t>多语句</a:t>
            </a:r>
          </a:p>
          <a:p>
            <a:pPr marL="857250" lvl="2" indent="0">
              <a:buNone/>
            </a:pPr>
            <a:r>
              <a:rPr lang="zh-CN" altLang="zh-CN" dirty="0"/>
              <a:t>格式：</a:t>
            </a:r>
          </a:p>
          <a:p>
            <a:pPr marL="857250" lvl="2" indent="0">
              <a:buNone/>
            </a:pPr>
            <a:r>
              <a:rPr lang="en-US" altLang="zh-CN" dirty="0"/>
              <a:t>CREATE FUNCTION [ </a:t>
            </a:r>
            <a:r>
              <a:rPr lang="zh-CN" altLang="zh-CN" dirty="0"/>
              <a:t>架构名称</a:t>
            </a:r>
            <a:r>
              <a:rPr lang="en-US" altLang="zh-CN" dirty="0"/>
              <a:t>.] </a:t>
            </a:r>
            <a:r>
              <a:rPr lang="zh-CN" altLang="zh-CN" dirty="0"/>
              <a:t>函数名</a:t>
            </a:r>
          </a:p>
          <a:p>
            <a:pPr marL="857250" lvl="2" indent="0">
              <a:buNone/>
            </a:pPr>
            <a:r>
              <a:rPr lang="en-US" altLang="zh-CN" dirty="0"/>
              <a:t>([{ @</a:t>
            </a:r>
            <a:r>
              <a:rPr lang="zh-CN" altLang="zh-CN" dirty="0"/>
              <a:t>参数名</a:t>
            </a:r>
            <a:r>
              <a:rPr lang="en-US" altLang="zh-CN" dirty="0"/>
              <a:t>1[AS]</a:t>
            </a:r>
            <a:r>
              <a:rPr lang="zh-CN" altLang="zh-CN" dirty="0"/>
              <a:t>数据类型</a:t>
            </a:r>
            <a:r>
              <a:rPr lang="en-US" altLang="zh-CN" dirty="0"/>
              <a:t>1[=</a:t>
            </a:r>
            <a:r>
              <a:rPr lang="zh-CN" altLang="zh-CN" dirty="0"/>
              <a:t>默认值</a:t>
            </a:r>
            <a:r>
              <a:rPr lang="en-US" altLang="zh-CN" dirty="0"/>
              <a:t>]}[,</a:t>
            </a:r>
            <a:r>
              <a:rPr lang="zh-CN" altLang="zh-CN" dirty="0"/>
              <a:t>…</a:t>
            </a:r>
            <a:r>
              <a:rPr lang="en-US" altLang="zh-CN" dirty="0"/>
              <a:t>n]])</a:t>
            </a:r>
            <a:endParaRPr lang="zh-CN" altLang="zh-CN" dirty="0"/>
          </a:p>
          <a:p>
            <a:pPr marL="857250" lvl="2" indent="0">
              <a:buNone/>
            </a:pPr>
            <a:r>
              <a:rPr lang="en-US" altLang="zh-CN" dirty="0"/>
              <a:t>RETURNS @</a:t>
            </a:r>
            <a:r>
              <a:rPr lang="zh-CN" altLang="zh-CN" dirty="0"/>
              <a:t>表变量 </a:t>
            </a:r>
            <a:r>
              <a:rPr lang="en-US" altLang="zh-CN" dirty="0"/>
              <a:t>TABLE &lt; </a:t>
            </a:r>
            <a:r>
              <a:rPr lang="zh-CN" altLang="zh-CN" dirty="0"/>
              <a:t>表的属性定义</a:t>
            </a:r>
            <a:r>
              <a:rPr lang="en-US" altLang="zh-CN" dirty="0"/>
              <a:t>&gt;</a:t>
            </a:r>
            <a:endParaRPr lang="zh-CN" altLang="zh-CN" dirty="0"/>
          </a:p>
          <a:p>
            <a:pPr marL="857250" lvl="2" indent="0">
              <a:buNone/>
            </a:pPr>
            <a:r>
              <a:rPr lang="en-US" altLang="zh-CN" dirty="0"/>
              <a:t>[ WITH &lt;{ ENCRYPTION | SCHEMABINDING }&gt; [,</a:t>
            </a:r>
            <a:r>
              <a:rPr lang="zh-CN" altLang="zh-CN" dirty="0"/>
              <a:t>…</a:t>
            </a:r>
            <a:r>
              <a:rPr lang="en-US" altLang="zh-CN" dirty="0"/>
              <a:t>n]] </a:t>
            </a:r>
            <a:endParaRPr lang="zh-CN" altLang="zh-CN" dirty="0"/>
          </a:p>
          <a:p>
            <a:pPr marL="857250" lvl="2" indent="0">
              <a:buNone/>
            </a:pPr>
            <a:r>
              <a:rPr lang="en-US" altLang="zh-CN" dirty="0"/>
              <a:t> [ AS ]</a:t>
            </a:r>
            <a:endParaRPr lang="zh-CN" altLang="zh-CN" dirty="0"/>
          </a:p>
          <a:p>
            <a:pPr marL="857250" lvl="2" indent="0">
              <a:buNone/>
            </a:pPr>
            <a:r>
              <a:rPr lang="en-US" altLang="zh-CN" dirty="0"/>
              <a:t>BEGIN</a:t>
            </a:r>
            <a:endParaRPr lang="zh-CN" altLang="zh-CN" dirty="0"/>
          </a:p>
          <a:p>
            <a:pPr marL="857250" lvl="2" indent="0">
              <a:buNone/>
            </a:pPr>
            <a:r>
              <a:rPr lang="zh-CN" altLang="zh-CN" dirty="0"/>
              <a:t>函数体</a:t>
            </a:r>
          </a:p>
          <a:p>
            <a:pPr marL="857250" lvl="2" indent="0">
              <a:buNone/>
            </a:pPr>
            <a:r>
              <a:rPr lang="en-US" altLang="zh-CN" dirty="0"/>
              <a:t>RETURN </a:t>
            </a:r>
            <a:endParaRPr lang="zh-CN" altLang="zh-CN" dirty="0"/>
          </a:p>
          <a:p>
            <a:pPr marL="857250" lvl="2" indent="0">
              <a:buNone/>
            </a:pPr>
            <a:r>
              <a:rPr lang="en-US" altLang="zh-CN" dirty="0" smtClean="0"/>
              <a:t>END</a:t>
            </a:r>
          </a:p>
          <a:p>
            <a:pPr marL="857250" lvl="2" indent="0">
              <a:buNone/>
            </a:pPr>
            <a:r>
              <a:rPr lang="zh-CN" altLang="zh-CN" dirty="0"/>
              <a:t>实际上有两种方法指定数据值，但较常用的是第</a:t>
            </a:r>
            <a:r>
              <a:rPr lang="en-US" altLang="zh-CN" dirty="0"/>
              <a:t>2</a:t>
            </a:r>
            <a:r>
              <a:rPr lang="zh-CN" altLang="zh-CN" dirty="0"/>
              <a:t>种。 </a:t>
            </a:r>
          </a:p>
          <a:p>
            <a:pPr marL="857250" lvl="2" indent="0">
              <a:buNone/>
            </a:pPr>
            <a:r>
              <a:rPr lang="zh-CN" altLang="zh-CN" sz="1600" dirty="0"/>
              <a:t>（</a:t>
            </a:r>
            <a:r>
              <a:rPr lang="en-US" altLang="zh-CN" sz="1600" dirty="0"/>
              <a:t>1</a:t>
            </a:r>
            <a:r>
              <a:rPr lang="zh-CN" altLang="zh-CN" sz="1600" dirty="0"/>
              <a:t>）用</a:t>
            </a:r>
            <a:r>
              <a:rPr lang="en-US" altLang="zh-CN" sz="1600" dirty="0"/>
              <a:t> VALUES </a:t>
            </a:r>
            <a:r>
              <a:rPr lang="zh-CN" altLang="zh-CN" sz="1600" dirty="0"/>
              <a:t>子句为一行指定数据值：</a:t>
            </a:r>
            <a:r>
              <a:rPr lang="en-US" altLang="zh-CN" sz="1600" dirty="0"/>
              <a:t> INSERT INTO </a:t>
            </a:r>
            <a:r>
              <a:rPr lang="en-US" altLang="zh-CN" sz="1600" dirty="0" err="1"/>
              <a:t>MyTable</a:t>
            </a:r>
            <a:r>
              <a:rPr lang="en-US" altLang="zh-CN" sz="1600" dirty="0"/>
              <a:t> (</a:t>
            </a:r>
            <a:r>
              <a:rPr lang="en-US" altLang="zh-CN" sz="1600" dirty="0" err="1"/>
              <a:t>PriKey</a:t>
            </a:r>
            <a:r>
              <a:rPr lang="en-US" altLang="zh-CN" sz="1600" dirty="0"/>
              <a:t>, Description) VALUES (123, 'A description of part 123.') </a:t>
            </a:r>
            <a:endParaRPr lang="zh-CN" altLang="zh-CN" sz="1600" dirty="0"/>
          </a:p>
          <a:p>
            <a:pPr marL="857250" lvl="2" indent="0">
              <a:buNone/>
            </a:pPr>
            <a:r>
              <a:rPr lang="zh-CN" altLang="zh-CN" sz="1600" dirty="0"/>
              <a:t>（</a:t>
            </a:r>
            <a:r>
              <a:rPr lang="en-US" altLang="zh-CN" sz="1600" dirty="0"/>
              <a:t>2</a:t>
            </a:r>
            <a:r>
              <a:rPr lang="zh-CN" altLang="zh-CN" sz="1600" dirty="0"/>
              <a:t>）用</a:t>
            </a:r>
            <a:r>
              <a:rPr lang="en-US" altLang="zh-CN" sz="1600" dirty="0"/>
              <a:t> SELECT </a:t>
            </a:r>
            <a:r>
              <a:rPr lang="zh-CN" altLang="zh-CN" sz="1600" dirty="0"/>
              <a:t>子查询为一行或多行指定数据值：</a:t>
            </a:r>
            <a:r>
              <a:rPr lang="en-US" altLang="zh-CN" sz="1600" dirty="0"/>
              <a:t>INSERT INTO </a:t>
            </a:r>
            <a:r>
              <a:rPr lang="en-US" altLang="zh-CN" sz="1600" dirty="0" err="1"/>
              <a:t>MyTable</a:t>
            </a:r>
            <a:r>
              <a:rPr lang="en-US" altLang="zh-CN" sz="1600" dirty="0"/>
              <a:t> (</a:t>
            </a:r>
            <a:r>
              <a:rPr lang="en-US" altLang="zh-CN" sz="1600" dirty="0" err="1"/>
              <a:t>PriKey</a:t>
            </a:r>
            <a:r>
              <a:rPr lang="en-US" altLang="zh-CN" sz="1600" dirty="0"/>
              <a:t>, Description) SELECT </a:t>
            </a:r>
            <a:r>
              <a:rPr lang="en-US" altLang="zh-CN" sz="1600" dirty="0" err="1"/>
              <a:t>ForeignKey</a:t>
            </a:r>
            <a:r>
              <a:rPr lang="en-US" altLang="zh-CN" sz="1600" dirty="0"/>
              <a:t>, Description FROM </a:t>
            </a:r>
            <a:r>
              <a:rPr lang="en-US" altLang="zh-CN" sz="1600" dirty="0" err="1"/>
              <a:t>SomeView</a:t>
            </a:r>
            <a:r>
              <a:rPr lang="en-US" altLang="zh-CN" sz="1600" dirty="0"/>
              <a:t> </a:t>
            </a:r>
            <a:endParaRPr lang="zh-CN" altLang="zh-CN" sz="1600" dirty="0"/>
          </a:p>
          <a:p>
            <a:pPr marL="857250" lvl="2" indent="0">
              <a:buNone/>
            </a:pPr>
            <a:endParaRPr lang="zh-CN" altLang="zh-CN" dirty="0"/>
          </a:p>
          <a:p>
            <a:pPr marL="857250" lvl="2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55935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/>
              <a:t>8.12</a:t>
            </a:r>
            <a:r>
              <a:rPr lang="zh-CN" altLang="zh-CN" dirty="0"/>
              <a:t>】利用多语句表值函数查询给定学号学生的选课信息。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lvl="1"/>
            <a:r>
              <a:rPr lang="en-US" altLang="zh-CN" dirty="0"/>
              <a:t>4.</a:t>
            </a:r>
            <a:r>
              <a:rPr lang="zh-CN" altLang="zh-CN" dirty="0"/>
              <a:t>删除用户定义函数</a:t>
            </a:r>
          </a:p>
          <a:p>
            <a:pPr marL="857250" lvl="2" indent="0">
              <a:buNone/>
            </a:pPr>
            <a:r>
              <a:rPr lang="zh-CN" altLang="zh-CN" dirty="0"/>
              <a:t>格式：</a:t>
            </a:r>
            <a:r>
              <a:rPr lang="en-US" altLang="zh-CN" dirty="0"/>
              <a:t>DROP FUNCTION { [ </a:t>
            </a:r>
            <a:r>
              <a:rPr lang="zh-CN" altLang="zh-CN" dirty="0"/>
              <a:t>架构名称</a:t>
            </a:r>
            <a:r>
              <a:rPr lang="en-US" altLang="zh-CN" dirty="0"/>
              <a:t>.] </a:t>
            </a:r>
            <a:r>
              <a:rPr lang="zh-CN" altLang="zh-CN" dirty="0"/>
              <a:t>函数名</a:t>
            </a:r>
            <a:r>
              <a:rPr lang="en-US" altLang="zh-CN" dirty="0"/>
              <a:t>} [,</a:t>
            </a:r>
            <a:r>
              <a:rPr lang="zh-CN" altLang="zh-CN" dirty="0"/>
              <a:t>…</a:t>
            </a:r>
            <a:r>
              <a:rPr lang="en-US" altLang="zh-CN" dirty="0"/>
              <a:t>n]</a:t>
            </a:r>
            <a:endParaRPr lang="zh-CN" altLang="zh-CN" dirty="0"/>
          </a:p>
          <a:p>
            <a:pPr marL="857250" lvl="2" indent="0">
              <a:buNone/>
            </a:pPr>
            <a:r>
              <a:rPr lang="zh-CN" altLang="zh-CN" dirty="0"/>
              <a:t>功能：删除指定用户定义的函数名称。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95584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</a:t>
            </a:r>
            <a:r>
              <a:rPr lang="zh-CN" altLang="zh-CN" dirty="0" smtClean="0"/>
              <a:t>游标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游标是面向集合的数据库管理系统（</a:t>
            </a:r>
            <a:r>
              <a:rPr lang="en-US" altLang="zh-CN" dirty="0"/>
              <a:t>RDBMS</a:t>
            </a:r>
            <a:r>
              <a:rPr lang="zh-CN" altLang="zh-CN" dirty="0"/>
              <a:t>）和面向行的程序设计之间的桥梁，游标的优势在于，能够逐行操作，而不是把记录看作一个整体（就像基于集合的</a:t>
            </a:r>
            <a:r>
              <a:rPr lang="en-US" altLang="zh-CN" dirty="0"/>
              <a:t>SQL</a:t>
            </a:r>
            <a:r>
              <a:rPr lang="zh-CN" altLang="zh-CN" dirty="0"/>
              <a:t>语句一样），你可以把游标看成在结果集中上下游动的指针，实现了二维表格定位和逐行处理的能力</a:t>
            </a:r>
            <a:r>
              <a:rPr lang="zh-CN" altLang="zh-CN" dirty="0"/>
              <a:t>。</a:t>
            </a:r>
            <a:endParaRPr lang="en-US" altLang="zh-CN" dirty="0"/>
          </a:p>
          <a:p>
            <a:r>
              <a:rPr lang="zh-CN" altLang="zh-CN" dirty="0"/>
              <a:t>游标</a:t>
            </a:r>
            <a:r>
              <a:rPr lang="zh-CN" altLang="zh-CN" dirty="0" smtClean="0"/>
              <a:t>分类</a:t>
            </a:r>
            <a:endParaRPr lang="en-US" altLang="zh-CN" dirty="0" smtClean="0"/>
          </a:p>
          <a:p>
            <a:pPr lvl="1"/>
            <a:r>
              <a:rPr lang="en-US" altLang="zh-CN" b="1" dirty="0" err="1"/>
              <a:t>Transact_SQL</a:t>
            </a:r>
            <a:r>
              <a:rPr lang="en-US" altLang="zh-CN" b="1" dirty="0"/>
              <a:t> </a:t>
            </a:r>
            <a:r>
              <a:rPr lang="zh-CN" altLang="zh-CN" b="1" dirty="0"/>
              <a:t>游标</a:t>
            </a:r>
            <a:r>
              <a:rPr lang="zh-CN" altLang="zh-CN" dirty="0"/>
              <a:t>，</a:t>
            </a:r>
            <a:r>
              <a:rPr lang="en-US" altLang="zh-CN" dirty="0"/>
              <a:t>API </a:t>
            </a:r>
            <a:r>
              <a:rPr lang="zh-CN" altLang="zh-CN" dirty="0"/>
              <a:t>服务器游标和客户游标。</a:t>
            </a:r>
          </a:p>
          <a:p>
            <a:pPr marL="0" indent="0">
              <a:buNone/>
            </a:pP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970918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</a:t>
            </a:r>
            <a:r>
              <a:rPr lang="zh-CN" altLang="zh-CN" dirty="0"/>
              <a:t>游标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Transact_SQL</a:t>
            </a:r>
            <a:r>
              <a:rPr lang="en-US" altLang="zh-CN" dirty="0"/>
              <a:t> </a:t>
            </a:r>
            <a:r>
              <a:rPr lang="zh-CN" altLang="zh-CN" dirty="0"/>
              <a:t>游标的使用步骤</a:t>
            </a:r>
          </a:p>
          <a:p>
            <a:pPr lvl="1"/>
            <a:r>
              <a:rPr lang="zh-CN" altLang="zh-CN" dirty="0"/>
              <a:t>定义游标：</a:t>
            </a:r>
            <a:r>
              <a:rPr lang="en-US" altLang="zh-CN" dirty="0"/>
              <a:t>DECLARE</a:t>
            </a:r>
            <a:endParaRPr lang="zh-CN" altLang="zh-CN" dirty="0"/>
          </a:p>
          <a:p>
            <a:pPr marL="800100" lvl="2" indent="0">
              <a:buNone/>
            </a:pPr>
            <a:r>
              <a:rPr lang="zh-CN" altLang="zh-CN" dirty="0"/>
              <a:t>格式</a:t>
            </a:r>
            <a:r>
              <a:rPr lang="en-US" altLang="zh-CN" dirty="0"/>
              <a:t>:</a:t>
            </a:r>
            <a:endParaRPr lang="zh-CN" altLang="zh-CN" dirty="0"/>
          </a:p>
          <a:p>
            <a:pPr marL="800100" lvl="2" indent="0">
              <a:buNone/>
            </a:pPr>
            <a:r>
              <a:rPr lang="en-US" altLang="zh-CN" dirty="0"/>
              <a:t>DECLARE </a:t>
            </a:r>
            <a:r>
              <a:rPr lang="zh-CN" altLang="zh-CN" dirty="0"/>
              <a:t>游标名</a:t>
            </a:r>
            <a:r>
              <a:rPr lang="en-US" altLang="zh-CN" dirty="0"/>
              <a:t> CURSOR </a:t>
            </a:r>
            <a:endParaRPr lang="zh-CN" altLang="zh-CN" dirty="0"/>
          </a:p>
          <a:p>
            <a:pPr marL="800100" lvl="2" indent="0">
              <a:buNone/>
            </a:pPr>
            <a:r>
              <a:rPr lang="en-US" altLang="zh-CN" dirty="0"/>
              <a:t>[ LOCAL | GLOBAL ] </a:t>
            </a:r>
            <a:endParaRPr lang="zh-CN" altLang="zh-CN" dirty="0"/>
          </a:p>
          <a:p>
            <a:pPr marL="800100" lvl="2" indent="0">
              <a:buNone/>
            </a:pPr>
            <a:r>
              <a:rPr lang="en-US" altLang="zh-CN" dirty="0"/>
              <a:t>[ FORWARD_ONLY | SCROLL ] </a:t>
            </a:r>
            <a:endParaRPr lang="zh-CN" altLang="zh-CN" dirty="0"/>
          </a:p>
          <a:p>
            <a:pPr marL="800100" lvl="2" indent="0">
              <a:buNone/>
            </a:pPr>
            <a:r>
              <a:rPr lang="en-US" altLang="zh-CN" dirty="0"/>
              <a:t>[ STATIC | KEYSET | DYNAMIC | FAST_FORWARD ] </a:t>
            </a:r>
            <a:endParaRPr lang="zh-CN" altLang="zh-CN" dirty="0"/>
          </a:p>
          <a:p>
            <a:pPr marL="800100" lvl="2" indent="0">
              <a:buNone/>
            </a:pPr>
            <a:r>
              <a:rPr lang="en-US" altLang="zh-CN" dirty="0"/>
              <a:t>[ READ_ONLY | SCROLL_LOCKS | OPTIMISTIC ] </a:t>
            </a:r>
            <a:endParaRPr lang="zh-CN" altLang="zh-CN" dirty="0"/>
          </a:p>
          <a:p>
            <a:pPr marL="800100" lvl="2" indent="0">
              <a:buNone/>
            </a:pPr>
            <a:r>
              <a:rPr lang="en-US" altLang="zh-CN" dirty="0"/>
              <a:t>[ TYPE_WARNING ] </a:t>
            </a:r>
            <a:endParaRPr lang="zh-CN" altLang="zh-CN" dirty="0"/>
          </a:p>
          <a:p>
            <a:pPr marL="800100" lvl="2" indent="0">
              <a:buNone/>
            </a:pPr>
            <a:r>
              <a:rPr lang="en-US" altLang="zh-CN" dirty="0"/>
              <a:t>FOR </a:t>
            </a:r>
            <a:r>
              <a:rPr lang="en-US" altLang="zh-CN" dirty="0" err="1"/>
              <a:t>select_statement</a:t>
            </a:r>
            <a:r>
              <a:rPr lang="en-US" altLang="zh-CN" dirty="0"/>
              <a:t> </a:t>
            </a:r>
            <a:endParaRPr lang="zh-CN" altLang="zh-CN" dirty="0"/>
          </a:p>
          <a:p>
            <a:pPr marL="800100" lvl="2" indent="0">
              <a:buNone/>
            </a:pPr>
            <a:r>
              <a:rPr lang="en-US" altLang="zh-CN" dirty="0"/>
              <a:t>[ FOR UPDATE [ OF </a:t>
            </a:r>
            <a:r>
              <a:rPr lang="zh-CN" altLang="zh-CN" dirty="0"/>
              <a:t>列名</a:t>
            </a:r>
            <a:r>
              <a:rPr lang="en-US" altLang="zh-CN" dirty="0"/>
              <a:t> [ ,...</a:t>
            </a:r>
            <a:r>
              <a:rPr lang="en-US" altLang="zh-CN" i="1" dirty="0"/>
              <a:t>n </a:t>
            </a:r>
            <a:r>
              <a:rPr lang="en-US" altLang="zh-CN" dirty="0"/>
              <a:t>] ] ]</a:t>
            </a:r>
            <a:endParaRPr lang="zh-CN" altLang="zh-CN" dirty="0"/>
          </a:p>
          <a:p>
            <a:pPr marL="800100" lvl="2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41358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8.1 </a:t>
            </a:r>
            <a:r>
              <a:rPr lang="en-US" altLang="zh-CN" dirty="0"/>
              <a:t>T-SQL </a:t>
            </a:r>
            <a:r>
              <a:rPr lang="zh-CN" altLang="en-US" dirty="0"/>
              <a:t>编程基础</a:t>
            </a:r>
          </a:p>
          <a:p>
            <a:r>
              <a:rPr lang="en-US" altLang="zh-CN" dirty="0"/>
              <a:t>8.2 </a:t>
            </a:r>
            <a:r>
              <a:rPr lang="zh-CN" altLang="en-US" dirty="0"/>
              <a:t>程序控制流语句	</a:t>
            </a:r>
          </a:p>
          <a:p>
            <a:r>
              <a:rPr lang="en-US" altLang="zh-CN" dirty="0"/>
              <a:t>8.3 </a:t>
            </a:r>
            <a:r>
              <a:rPr lang="zh-CN" altLang="en-US" dirty="0"/>
              <a:t>函数</a:t>
            </a:r>
          </a:p>
          <a:p>
            <a:r>
              <a:rPr lang="en-US" altLang="zh-CN" dirty="0"/>
              <a:t>8.4 </a:t>
            </a:r>
            <a:r>
              <a:rPr lang="zh-CN" altLang="en-US" dirty="0" smtClean="0"/>
              <a:t>游标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582204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</a:t>
            </a:r>
            <a:r>
              <a:rPr lang="zh-CN" altLang="zh-CN" dirty="0"/>
              <a:t>游标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zh-CN" dirty="0"/>
              <a:t>打开游标：</a:t>
            </a:r>
            <a:r>
              <a:rPr lang="en-US" altLang="zh-CN" dirty="0"/>
              <a:t>OPEN</a:t>
            </a:r>
            <a:endParaRPr lang="zh-CN" altLang="zh-CN" dirty="0"/>
          </a:p>
          <a:p>
            <a:pPr marL="800100" lvl="2" indent="0">
              <a:buNone/>
            </a:pPr>
            <a:r>
              <a:rPr lang="zh-CN" altLang="zh-CN" dirty="0"/>
              <a:t>格式：</a:t>
            </a:r>
          </a:p>
          <a:p>
            <a:pPr marL="800100" lvl="2" indent="0">
              <a:buNone/>
            </a:pPr>
            <a:r>
              <a:rPr lang="en-US" altLang="zh-CN" dirty="0"/>
              <a:t>OPEN { { [ GLOBAL ] </a:t>
            </a:r>
            <a:r>
              <a:rPr lang="zh-CN" altLang="zh-CN" dirty="0"/>
              <a:t>游标名</a:t>
            </a:r>
            <a:r>
              <a:rPr lang="en-US" altLang="zh-CN" dirty="0"/>
              <a:t> } | </a:t>
            </a:r>
            <a:r>
              <a:rPr lang="zh-CN" altLang="zh-CN" dirty="0"/>
              <a:t>游标变量名</a:t>
            </a:r>
            <a:r>
              <a:rPr lang="en-US" altLang="zh-CN" dirty="0"/>
              <a:t> </a:t>
            </a:r>
            <a:r>
              <a:rPr lang="en-US" altLang="zh-CN" dirty="0" smtClean="0"/>
              <a:t>}</a:t>
            </a:r>
          </a:p>
          <a:p>
            <a:pPr marL="800100" lvl="2" indent="0">
              <a:buNone/>
            </a:pPr>
            <a:endParaRPr lang="zh-CN" altLang="zh-CN" dirty="0"/>
          </a:p>
          <a:p>
            <a:pPr lvl="1"/>
            <a:r>
              <a:rPr lang="zh-CN" altLang="zh-CN" dirty="0"/>
              <a:t>逐行提取游标定位的行：</a:t>
            </a:r>
            <a:r>
              <a:rPr lang="en-US" altLang="zh-CN" dirty="0"/>
              <a:t>FETCH</a:t>
            </a:r>
            <a:endParaRPr lang="zh-CN" altLang="zh-CN" dirty="0"/>
          </a:p>
          <a:p>
            <a:pPr marL="800100" lvl="2" indent="0">
              <a:buNone/>
            </a:pPr>
            <a:r>
              <a:rPr lang="zh-CN" altLang="zh-CN" dirty="0"/>
              <a:t>格式：</a:t>
            </a:r>
          </a:p>
          <a:p>
            <a:pPr marL="800100" lvl="2" indent="0">
              <a:buNone/>
            </a:pPr>
            <a:r>
              <a:rPr lang="en-US" altLang="zh-CN" dirty="0"/>
              <a:t>FETCH</a:t>
            </a:r>
            <a:endParaRPr lang="zh-CN" altLang="zh-CN" dirty="0"/>
          </a:p>
          <a:p>
            <a:pPr marL="800100" lvl="2" indent="0">
              <a:buNone/>
            </a:pPr>
            <a:r>
              <a:rPr lang="en-US" altLang="zh-CN" dirty="0"/>
              <a:t>[[ NEXT|PRIOR|FIRST|LAST|ABSOLUTE{n|@</a:t>
            </a:r>
            <a:r>
              <a:rPr lang="en-US" altLang="zh-CN" dirty="0" err="1"/>
              <a:t>nvar</a:t>
            </a:r>
            <a:r>
              <a:rPr lang="en-US" altLang="zh-CN" dirty="0"/>
              <a:t> }| RELATIVE { n | @</a:t>
            </a:r>
            <a:r>
              <a:rPr lang="en-US" altLang="zh-CN" dirty="0" err="1"/>
              <a:t>nvar</a:t>
            </a:r>
            <a:r>
              <a:rPr lang="en-US" altLang="zh-CN" dirty="0"/>
              <a:t> }] FROM] </a:t>
            </a:r>
            <a:endParaRPr lang="zh-CN" altLang="zh-CN" dirty="0"/>
          </a:p>
          <a:p>
            <a:pPr marL="800100" lvl="2" indent="0">
              <a:buNone/>
            </a:pPr>
            <a:r>
              <a:rPr lang="en-US" altLang="zh-CN" dirty="0"/>
              <a:t>{ { [ GLOBAL ] </a:t>
            </a:r>
            <a:r>
              <a:rPr lang="zh-CN" altLang="zh-CN" dirty="0"/>
              <a:t>游标名</a:t>
            </a:r>
            <a:r>
              <a:rPr lang="en-US" altLang="zh-CN" dirty="0"/>
              <a:t> } | @</a:t>
            </a:r>
            <a:r>
              <a:rPr lang="zh-CN" altLang="zh-CN" dirty="0"/>
              <a:t>游标变量</a:t>
            </a:r>
            <a:r>
              <a:rPr lang="en-US" altLang="zh-CN" dirty="0"/>
              <a:t> }</a:t>
            </a:r>
            <a:endParaRPr lang="zh-CN" altLang="zh-CN" dirty="0"/>
          </a:p>
          <a:p>
            <a:pPr marL="800100" lvl="2" indent="0">
              <a:buNone/>
            </a:pPr>
            <a:r>
              <a:rPr lang="en-US" altLang="zh-CN" dirty="0"/>
              <a:t>[ INTO @</a:t>
            </a:r>
            <a:r>
              <a:rPr lang="zh-CN" altLang="zh-CN" dirty="0"/>
              <a:t>变量名</a:t>
            </a:r>
            <a:r>
              <a:rPr lang="en-US" altLang="zh-CN" dirty="0"/>
              <a:t> [ ,...n ] ]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771633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</a:t>
            </a:r>
            <a:r>
              <a:rPr lang="zh-CN" altLang="zh-CN" dirty="0"/>
              <a:t>游标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zh-CN" dirty="0"/>
              <a:t>利用游标处理数据</a:t>
            </a:r>
          </a:p>
          <a:p>
            <a:pPr marL="800100" lvl="2" indent="0">
              <a:buNone/>
            </a:pPr>
            <a:r>
              <a:rPr lang="en-US" altLang="zh-CN" dirty="0"/>
              <a:t>(1)</a:t>
            </a:r>
            <a:r>
              <a:rPr lang="zh-CN" altLang="zh-CN" dirty="0"/>
              <a:t>删除游标集中当前行</a:t>
            </a:r>
          </a:p>
          <a:p>
            <a:pPr marL="800100" lvl="2" indent="0">
              <a:buNone/>
            </a:pPr>
            <a:r>
              <a:rPr lang="en-US" altLang="zh-CN" dirty="0"/>
              <a:t>DELETE FROM &lt;</a:t>
            </a:r>
            <a:r>
              <a:rPr lang="zh-CN" altLang="zh-CN" dirty="0"/>
              <a:t>表名</a:t>
            </a:r>
            <a:r>
              <a:rPr lang="en-US" altLang="zh-CN" dirty="0"/>
              <a:t>&gt; WHERE CURRENT OF &lt;</a:t>
            </a:r>
            <a:r>
              <a:rPr lang="zh-CN" altLang="zh-CN" dirty="0"/>
              <a:t>游标名</a:t>
            </a:r>
            <a:r>
              <a:rPr lang="en-US" altLang="zh-CN" dirty="0"/>
              <a:t>&gt;</a:t>
            </a:r>
            <a:endParaRPr lang="zh-CN" altLang="zh-CN" dirty="0"/>
          </a:p>
          <a:p>
            <a:pPr marL="800100" lvl="2" indent="0">
              <a:buNone/>
            </a:pPr>
            <a:r>
              <a:rPr lang="zh-CN" altLang="zh-CN" dirty="0"/>
              <a:t>从游标中删除一行后，希望将游标定位于被删除的游标之后的一行，必须用</a:t>
            </a:r>
            <a:r>
              <a:rPr lang="en-US" altLang="zh-CN" dirty="0"/>
              <a:t>FETCH</a:t>
            </a:r>
            <a:r>
              <a:rPr lang="zh-CN" altLang="zh-CN" dirty="0"/>
              <a:t>再获得该行。</a:t>
            </a:r>
          </a:p>
          <a:p>
            <a:pPr marL="800100" lvl="2" indent="0">
              <a:buNone/>
            </a:pPr>
            <a:r>
              <a:rPr lang="en-US" altLang="zh-CN" dirty="0"/>
              <a:t>(2)</a:t>
            </a:r>
            <a:r>
              <a:rPr lang="zh-CN" altLang="zh-CN" dirty="0"/>
              <a:t>更新游标集中的当前行</a:t>
            </a:r>
          </a:p>
          <a:p>
            <a:pPr marL="800100" lvl="2" indent="0">
              <a:buNone/>
            </a:pPr>
            <a:r>
              <a:rPr lang="en-US" altLang="zh-CN" dirty="0"/>
              <a:t>UPDATE &lt;</a:t>
            </a:r>
            <a:r>
              <a:rPr lang="zh-CN" altLang="zh-CN" dirty="0"/>
              <a:t>表名</a:t>
            </a:r>
            <a:r>
              <a:rPr lang="en-US" altLang="zh-CN" dirty="0"/>
              <a:t>&gt; set &lt;</a:t>
            </a:r>
            <a:r>
              <a:rPr lang="zh-CN" altLang="zh-CN" dirty="0"/>
              <a:t>字段名</a:t>
            </a:r>
            <a:r>
              <a:rPr lang="en-US" altLang="zh-CN" dirty="0"/>
              <a:t>&gt;=</a:t>
            </a:r>
            <a:r>
              <a:rPr lang="zh-CN" altLang="zh-CN" dirty="0"/>
              <a:t>表达式</a:t>
            </a:r>
            <a:r>
              <a:rPr lang="en-US" altLang="zh-CN" dirty="0"/>
              <a:t> WHERE CURRENT OF &lt;</a:t>
            </a:r>
            <a:r>
              <a:rPr lang="zh-CN" altLang="zh-CN" dirty="0"/>
              <a:t>游标名</a:t>
            </a:r>
            <a:r>
              <a:rPr lang="en-US" altLang="zh-CN" dirty="0" smtClean="0"/>
              <a:t>&gt;</a:t>
            </a:r>
          </a:p>
          <a:p>
            <a:pPr marL="800100" lvl="2" indent="0">
              <a:buNone/>
            </a:pPr>
            <a:endParaRPr lang="zh-CN" altLang="zh-CN" dirty="0"/>
          </a:p>
          <a:p>
            <a:pPr lvl="1"/>
            <a:r>
              <a:rPr lang="zh-CN" altLang="zh-CN" dirty="0"/>
              <a:t>关闭游标：</a:t>
            </a:r>
            <a:r>
              <a:rPr lang="en-US" altLang="zh-CN" dirty="0"/>
              <a:t>CLOSE</a:t>
            </a:r>
            <a:endParaRPr lang="zh-CN" altLang="zh-CN" dirty="0"/>
          </a:p>
          <a:p>
            <a:pPr marL="800100" lvl="2" indent="0">
              <a:buNone/>
            </a:pPr>
            <a:r>
              <a:rPr lang="zh-CN" altLang="zh-CN" dirty="0" smtClean="0"/>
              <a:t>格式：</a:t>
            </a:r>
            <a:r>
              <a:rPr lang="en-US" altLang="zh-CN" dirty="0" smtClean="0"/>
              <a:t>CLOSE { { [ GLOBAL ] </a:t>
            </a:r>
            <a:r>
              <a:rPr lang="zh-CN" altLang="zh-CN" dirty="0" smtClean="0"/>
              <a:t>游标名</a:t>
            </a:r>
            <a:r>
              <a:rPr lang="en-US" altLang="zh-CN" dirty="0" smtClean="0"/>
              <a:t>}|@</a:t>
            </a:r>
            <a:r>
              <a:rPr lang="zh-CN" altLang="zh-CN" dirty="0" smtClean="0"/>
              <a:t>游标变量</a:t>
            </a:r>
            <a:r>
              <a:rPr lang="en-US" altLang="zh-CN" dirty="0" smtClean="0"/>
              <a:t>} </a:t>
            </a:r>
          </a:p>
          <a:p>
            <a:pPr marL="800100" lvl="2" indent="0">
              <a:buNone/>
            </a:pPr>
            <a:endParaRPr lang="zh-CN" altLang="zh-CN" dirty="0" smtClean="0"/>
          </a:p>
          <a:p>
            <a:pPr lvl="1"/>
            <a:r>
              <a:rPr lang="zh-CN" altLang="zh-CN" dirty="0" smtClean="0"/>
              <a:t>释放</a:t>
            </a:r>
            <a:r>
              <a:rPr lang="zh-CN" altLang="zh-CN" dirty="0"/>
              <a:t>游标：</a:t>
            </a:r>
            <a:r>
              <a:rPr lang="en-US" altLang="zh-CN" dirty="0"/>
              <a:t>DEALLOCATE</a:t>
            </a:r>
            <a:endParaRPr lang="zh-CN" altLang="zh-CN" dirty="0"/>
          </a:p>
          <a:p>
            <a:pPr marL="800100" lvl="2" indent="0">
              <a:buNone/>
            </a:pPr>
            <a:r>
              <a:rPr lang="zh-CN" altLang="zh-CN" dirty="0"/>
              <a:t>格式：</a:t>
            </a:r>
            <a:r>
              <a:rPr lang="en-US" altLang="zh-CN" dirty="0"/>
              <a:t>DEALLOCATE { { [ GLOBAL ] </a:t>
            </a:r>
            <a:r>
              <a:rPr lang="zh-CN" altLang="zh-CN" dirty="0"/>
              <a:t>游标名</a:t>
            </a:r>
            <a:r>
              <a:rPr lang="en-US" altLang="zh-CN" dirty="0"/>
              <a:t>}|@</a:t>
            </a:r>
            <a:r>
              <a:rPr lang="zh-CN" altLang="zh-CN" dirty="0"/>
              <a:t>游标变量</a:t>
            </a:r>
            <a:r>
              <a:rPr lang="en-US" altLang="zh-CN" dirty="0"/>
              <a:t>} </a:t>
            </a:r>
            <a:endParaRPr lang="zh-CN" altLang="zh-CN" dirty="0"/>
          </a:p>
          <a:p>
            <a:endParaRPr lang="zh-CN" altLang="en-US" sz="2000" dirty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182382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</a:t>
            </a:r>
            <a:r>
              <a:rPr lang="zh-CN" altLang="zh-CN" dirty="0"/>
              <a:t>游标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/>
              <a:t>8.13</a:t>
            </a:r>
            <a:r>
              <a:rPr lang="zh-CN" altLang="zh-CN" dirty="0"/>
              <a:t>】利用游标显示</a:t>
            </a:r>
            <a:r>
              <a:rPr lang="en-US" altLang="zh-CN" dirty="0"/>
              <a:t>S</a:t>
            </a:r>
            <a:r>
              <a:rPr lang="zh-CN" altLang="zh-CN" dirty="0"/>
              <a:t>表中第</a:t>
            </a:r>
            <a:r>
              <a:rPr lang="en-US" altLang="zh-CN" dirty="0"/>
              <a:t>3</a:t>
            </a:r>
            <a:r>
              <a:rPr lang="zh-CN" altLang="zh-CN" dirty="0"/>
              <a:t>条记录。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/>
              <a:t>8.14</a:t>
            </a:r>
            <a:r>
              <a:rPr lang="zh-CN" altLang="zh-CN" dirty="0"/>
              <a:t>】利用游标删除</a:t>
            </a:r>
            <a:r>
              <a:rPr lang="en-US" altLang="zh-CN" dirty="0"/>
              <a:t>S</a:t>
            </a:r>
            <a:r>
              <a:rPr lang="zh-CN" altLang="zh-CN" dirty="0"/>
              <a:t>表中第</a:t>
            </a:r>
            <a:r>
              <a:rPr lang="en-US" altLang="zh-CN" dirty="0"/>
              <a:t>3</a:t>
            </a:r>
            <a:r>
              <a:rPr lang="zh-CN" altLang="zh-CN" dirty="0"/>
              <a:t>条记录。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/>
              <a:t>8.15</a:t>
            </a:r>
            <a:r>
              <a:rPr lang="zh-CN" altLang="zh-CN" dirty="0"/>
              <a:t>】利用游标删除</a:t>
            </a:r>
            <a:r>
              <a:rPr lang="en-US" altLang="zh-CN" dirty="0"/>
              <a:t>S</a:t>
            </a:r>
            <a:r>
              <a:rPr lang="zh-CN" altLang="zh-CN" dirty="0"/>
              <a:t>表中所有软件工程专业学生的记录。 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55473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T-SQL </a:t>
            </a:r>
            <a:r>
              <a:rPr lang="zh-CN" altLang="zh-CN" dirty="0"/>
              <a:t>编程基础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616624"/>
          </a:xfrm>
        </p:spPr>
        <p:txBody>
          <a:bodyPr/>
          <a:lstStyle/>
          <a:p>
            <a:r>
              <a:rPr lang="zh-CN" altLang="en-US" dirty="0"/>
              <a:t>两个知识</a:t>
            </a:r>
          </a:p>
          <a:p>
            <a:pPr lvl="1"/>
            <a:r>
              <a:rPr lang="zh-CN" altLang="en-US" sz="2400" dirty="0" smtClean="0"/>
              <a:t>注释</a:t>
            </a:r>
            <a:endParaRPr lang="en-US" altLang="zh-CN" sz="2400" dirty="0" smtClean="0"/>
          </a:p>
          <a:p>
            <a:pPr lvl="1"/>
            <a:r>
              <a:rPr lang="zh-CN" altLang="en-US" sz="2400" dirty="0"/>
              <a:t>续行</a:t>
            </a:r>
            <a:endParaRPr lang="en-US" altLang="zh-CN" sz="2400" dirty="0"/>
          </a:p>
          <a:p>
            <a:r>
              <a:rPr lang="zh-CN" altLang="zh-CN" dirty="0"/>
              <a:t>常量和变量</a:t>
            </a:r>
          </a:p>
          <a:p>
            <a:pPr lvl="1"/>
            <a:r>
              <a:rPr lang="zh-CN" altLang="zh-CN" sz="2400" dirty="0"/>
              <a:t>定义变量语句的语法如下：</a:t>
            </a:r>
          </a:p>
          <a:p>
            <a:pPr marL="457200" lvl="1" indent="0">
              <a:buNone/>
            </a:pPr>
            <a:r>
              <a:rPr lang="en-US" altLang="zh-CN" sz="2400" dirty="0" smtClean="0"/>
              <a:t>   </a:t>
            </a:r>
            <a:r>
              <a:rPr lang="zh-CN" altLang="zh-CN" sz="2400" dirty="0" smtClean="0"/>
              <a:t>格式</a:t>
            </a:r>
            <a:r>
              <a:rPr lang="zh-CN" altLang="zh-CN" sz="2400" dirty="0"/>
              <a:t>：</a:t>
            </a:r>
            <a:r>
              <a:rPr lang="en-US" altLang="zh-CN" sz="2400" dirty="0"/>
              <a:t>DECLARE @</a:t>
            </a:r>
            <a:r>
              <a:rPr lang="zh-CN" altLang="zh-CN" sz="2400" dirty="0"/>
              <a:t>变量名</a:t>
            </a:r>
            <a:r>
              <a:rPr lang="en-US" altLang="zh-CN" sz="2400" dirty="0"/>
              <a:t>  </a:t>
            </a:r>
            <a:r>
              <a:rPr lang="zh-CN" altLang="zh-CN" sz="2400" dirty="0"/>
              <a:t>数据类型</a:t>
            </a:r>
          </a:p>
          <a:p>
            <a:pPr lvl="1"/>
            <a:r>
              <a:rPr lang="zh-CN" altLang="zh-CN" sz="2400" dirty="0"/>
              <a:t>给变量赋值，</a:t>
            </a:r>
            <a:r>
              <a:rPr lang="en-US" altLang="zh-CN" sz="2400" dirty="0"/>
              <a:t>SET</a:t>
            </a:r>
            <a:r>
              <a:rPr lang="zh-CN" altLang="zh-CN" sz="2400" dirty="0"/>
              <a:t>语句的语法如下：</a:t>
            </a:r>
          </a:p>
          <a:p>
            <a:pPr marL="457200" lvl="1" indent="0">
              <a:buNone/>
            </a:pPr>
            <a:r>
              <a:rPr lang="en-US" altLang="zh-CN" sz="2400" dirty="0" smtClean="0"/>
              <a:t>   </a:t>
            </a:r>
            <a:r>
              <a:rPr lang="zh-CN" altLang="zh-CN" sz="2400" dirty="0" smtClean="0"/>
              <a:t>格式</a:t>
            </a:r>
            <a:r>
              <a:rPr lang="zh-CN" altLang="zh-CN" sz="2400" dirty="0"/>
              <a:t>一：</a:t>
            </a:r>
            <a:r>
              <a:rPr lang="en-US" altLang="zh-CN" sz="2400" dirty="0"/>
              <a:t>SET @</a:t>
            </a:r>
            <a:r>
              <a:rPr lang="zh-CN" altLang="zh-CN" sz="2400" dirty="0"/>
              <a:t>变量名</a:t>
            </a:r>
            <a:r>
              <a:rPr lang="en-US" altLang="zh-CN" sz="2400" dirty="0"/>
              <a:t>=&lt;</a:t>
            </a:r>
            <a:r>
              <a:rPr lang="zh-CN" altLang="zh-CN" sz="2400" dirty="0"/>
              <a:t>值</a:t>
            </a:r>
            <a:r>
              <a:rPr lang="en-US" altLang="zh-CN" sz="2400" dirty="0"/>
              <a:t>&gt;     </a:t>
            </a:r>
            <a:endParaRPr lang="zh-CN" altLang="zh-CN" sz="2400" dirty="0"/>
          </a:p>
          <a:p>
            <a:pPr marL="457200" lvl="1" indent="0">
              <a:buNone/>
            </a:pPr>
            <a:r>
              <a:rPr lang="en-US" altLang="zh-CN" sz="2400" dirty="0" smtClean="0"/>
              <a:t>   </a:t>
            </a:r>
            <a:r>
              <a:rPr lang="zh-CN" altLang="zh-CN" sz="2400" dirty="0" smtClean="0"/>
              <a:t>格式</a:t>
            </a:r>
            <a:r>
              <a:rPr lang="zh-CN" altLang="zh-CN" sz="2400" dirty="0"/>
              <a:t>二：</a:t>
            </a:r>
            <a:r>
              <a:rPr lang="en-US" altLang="zh-CN" sz="2400" dirty="0"/>
              <a:t>SELECT @</a:t>
            </a:r>
            <a:r>
              <a:rPr lang="zh-CN" altLang="zh-CN" sz="2400" dirty="0"/>
              <a:t>变量名</a:t>
            </a:r>
            <a:r>
              <a:rPr lang="en-US" altLang="zh-CN" sz="2400" dirty="0"/>
              <a:t>=&lt;</a:t>
            </a:r>
            <a:r>
              <a:rPr lang="zh-CN" altLang="zh-CN" sz="2400" dirty="0"/>
              <a:t>值</a:t>
            </a:r>
            <a:r>
              <a:rPr lang="en-US" altLang="zh-CN" sz="2400" dirty="0"/>
              <a:t>&gt;[,</a:t>
            </a:r>
            <a:r>
              <a:rPr lang="zh-CN" altLang="zh-CN" sz="2400" dirty="0"/>
              <a:t>…</a:t>
            </a:r>
            <a:r>
              <a:rPr lang="en-US" altLang="zh-CN" sz="2400" dirty="0"/>
              <a:t>n</a:t>
            </a:r>
            <a:r>
              <a:rPr lang="en-US" altLang="zh-CN" sz="2400" dirty="0" smtClean="0"/>
              <a:t>]</a:t>
            </a:r>
          </a:p>
          <a:p>
            <a:pPr lvl="1"/>
            <a:r>
              <a:rPr lang="zh-CN" altLang="zh-CN" dirty="0"/>
              <a:t>输出某个变量或常量值的语法如下：</a:t>
            </a:r>
          </a:p>
          <a:p>
            <a:pPr marL="457200" lvl="1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格式</a:t>
            </a:r>
            <a:r>
              <a:rPr lang="zh-CN" altLang="zh-CN" dirty="0"/>
              <a:t>一：</a:t>
            </a:r>
            <a:r>
              <a:rPr lang="en-US" altLang="zh-CN" dirty="0"/>
              <a:t>PRINT </a:t>
            </a:r>
            <a:r>
              <a:rPr lang="zh-CN" altLang="zh-CN" dirty="0"/>
              <a:t>变量或常量</a:t>
            </a:r>
            <a:r>
              <a:rPr lang="en-US" altLang="zh-CN" dirty="0"/>
              <a:t>          --</a:t>
            </a:r>
            <a:r>
              <a:rPr lang="zh-CN" altLang="zh-CN" dirty="0"/>
              <a:t>以消息方式输出</a:t>
            </a:r>
          </a:p>
          <a:p>
            <a:pPr marL="457200" lvl="1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格式</a:t>
            </a:r>
            <a:r>
              <a:rPr lang="zh-CN" altLang="zh-CN" dirty="0"/>
              <a:t>二：</a:t>
            </a:r>
            <a:r>
              <a:rPr lang="en-US" altLang="zh-CN" dirty="0"/>
              <a:t>SELECT </a:t>
            </a:r>
            <a:r>
              <a:rPr lang="zh-CN" altLang="zh-CN" dirty="0"/>
              <a:t>变量或常量</a:t>
            </a:r>
            <a:r>
              <a:rPr lang="en-US" altLang="zh-CN" dirty="0"/>
              <a:t>1[,</a:t>
            </a:r>
            <a:r>
              <a:rPr lang="zh-CN" altLang="zh-CN" dirty="0"/>
              <a:t>…</a:t>
            </a:r>
            <a:r>
              <a:rPr lang="en-US" altLang="zh-CN" dirty="0"/>
              <a:t>n]    --</a:t>
            </a:r>
            <a:r>
              <a:rPr lang="zh-CN" altLang="zh-CN" dirty="0"/>
              <a:t>以结果方式</a:t>
            </a:r>
            <a:r>
              <a:rPr lang="zh-CN" altLang="zh-CN" dirty="0" smtClean="0"/>
              <a:t>输出</a:t>
            </a:r>
            <a:endParaRPr lang="zh-CN" altLang="zh-CN" dirty="0"/>
          </a:p>
          <a:p>
            <a:pPr lvl="1"/>
            <a:endParaRPr lang="zh-CN" altLang="en-US" dirty="0"/>
          </a:p>
          <a:p>
            <a:pPr lvl="1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828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T-SQL </a:t>
            </a:r>
            <a:r>
              <a:rPr lang="zh-CN" altLang="zh-CN" dirty="0"/>
              <a:t>编程基础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运算符与</a:t>
            </a:r>
            <a:r>
              <a:rPr lang="zh-CN" altLang="zh-CN" dirty="0" smtClean="0"/>
              <a:t>表达式</a:t>
            </a:r>
            <a:endParaRPr lang="en-US" altLang="zh-CN" dirty="0" smtClean="0"/>
          </a:p>
          <a:p>
            <a:pPr lvl="1"/>
            <a:r>
              <a:rPr lang="zh-CN" altLang="zh-CN" dirty="0"/>
              <a:t>算术运算符、赋值运算符、比较运算符、逻辑运算符、连接运算符以及按位</a:t>
            </a:r>
            <a:r>
              <a:rPr lang="zh-CN" altLang="zh-CN" dirty="0" smtClean="0"/>
              <a:t>运算符</a:t>
            </a:r>
            <a:endParaRPr lang="en-US" altLang="zh-CN" dirty="0" smtClean="0"/>
          </a:p>
          <a:p>
            <a:pPr lvl="1"/>
            <a:r>
              <a:rPr lang="zh-CN" altLang="zh-CN" dirty="0"/>
              <a:t>表达式</a:t>
            </a:r>
            <a:endParaRPr lang="en-US" altLang="zh-CN" dirty="0"/>
          </a:p>
          <a:p>
            <a:pPr lvl="2"/>
            <a:r>
              <a:rPr lang="zh-CN" altLang="zh-CN" dirty="0"/>
              <a:t>根据连接表达式的运算符进行分类，可以将表达式分为算术表达式、比较表达式、逻辑表达式、按位表达式和混合表达式等；根据表达式的作用进行分类，可以将表达式分为字段名表达式、目标表达式和条件表达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99599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8.2 </a:t>
            </a:r>
            <a:r>
              <a:rPr lang="zh-CN" altLang="zh-CN" dirty="0" smtClean="0"/>
              <a:t>程序控制</a:t>
            </a:r>
            <a:r>
              <a:rPr lang="zh-CN" altLang="zh-CN" dirty="0"/>
              <a:t>流语句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760640"/>
          </a:xfrm>
        </p:spPr>
        <p:txBody>
          <a:bodyPr/>
          <a:lstStyle/>
          <a:p>
            <a:r>
              <a:rPr lang="zh-CN" altLang="zh-CN" dirty="0"/>
              <a:t>语句</a:t>
            </a:r>
            <a:r>
              <a:rPr lang="zh-CN" altLang="zh-CN" dirty="0" smtClean="0"/>
              <a:t>块</a:t>
            </a:r>
            <a:endParaRPr lang="en-US" altLang="zh-CN" dirty="0" smtClean="0"/>
          </a:p>
          <a:p>
            <a:pPr lvl="1"/>
            <a:r>
              <a:rPr lang="zh-CN" altLang="zh-CN" dirty="0"/>
              <a:t>格式：</a:t>
            </a:r>
          </a:p>
          <a:p>
            <a:pPr marL="45720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en-US" altLang="zh-CN" dirty="0"/>
              <a:t>BEGIN</a:t>
            </a:r>
            <a:endParaRPr lang="zh-CN" altLang="zh-CN" dirty="0"/>
          </a:p>
          <a:p>
            <a:pPr marL="457200" lvl="1" indent="0">
              <a:buNone/>
            </a:pPr>
            <a:r>
              <a:rPr lang="en-US" altLang="zh-CN" dirty="0"/>
              <a:t>     </a:t>
            </a:r>
            <a:r>
              <a:rPr lang="en-US" altLang="zh-CN" dirty="0" smtClean="0"/>
              <a:t>   </a:t>
            </a:r>
            <a:r>
              <a:rPr lang="en-US" altLang="zh-CN" dirty="0"/>
              <a:t>SQL</a:t>
            </a:r>
            <a:r>
              <a:rPr lang="zh-CN" altLang="zh-CN" dirty="0"/>
              <a:t>语句组</a:t>
            </a:r>
          </a:p>
          <a:p>
            <a:pPr marL="457200" lvl="1" indent="0">
              <a:buNone/>
            </a:pPr>
            <a:r>
              <a:rPr lang="en-US" altLang="zh-CN" dirty="0" smtClean="0"/>
              <a:t>    END</a:t>
            </a:r>
          </a:p>
          <a:p>
            <a:pPr marL="342900" lvl="1" indent="-342900">
              <a:buFont typeface="Wingdings" pitchFamily="2" charset="2"/>
              <a:buChar char="v"/>
            </a:pPr>
            <a:r>
              <a:rPr lang="zh-CN" altLang="zh-CN" sz="2800" b="1" dirty="0">
                <a:latin typeface="+mn-lt"/>
                <a:ea typeface="+mn-ea"/>
                <a:cs typeface="+mn-cs"/>
              </a:rPr>
              <a:t>选择控制</a:t>
            </a:r>
          </a:p>
          <a:p>
            <a:pPr lvl="1"/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IF </a:t>
            </a:r>
            <a:r>
              <a:rPr lang="zh-CN" altLang="zh-CN" dirty="0"/>
              <a:t>语句</a:t>
            </a:r>
          </a:p>
          <a:p>
            <a:pPr marL="457200" lvl="1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格式</a:t>
            </a:r>
            <a:r>
              <a:rPr lang="zh-CN" altLang="zh-CN" dirty="0"/>
              <a:t>：</a:t>
            </a:r>
          </a:p>
          <a:p>
            <a:pPr marL="457200" lvl="1" indent="0">
              <a:buNone/>
            </a:pPr>
            <a:r>
              <a:rPr lang="en-US" altLang="zh-CN" dirty="0" smtClean="0"/>
              <a:t>   IF </a:t>
            </a:r>
            <a:r>
              <a:rPr lang="zh-CN" altLang="zh-CN" dirty="0"/>
              <a:t>逻辑表达式</a:t>
            </a:r>
          </a:p>
          <a:p>
            <a:pPr marL="457200" lvl="1" indent="0">
              <a:buNone/>
            </a:pPr>
            <a:r>
              <a:rPr lang="en-US" altLang="zh-CN" dirty="0" smtClean="0"/>
              <a:t>   </a:t>
            </a:r>
            <a:r>
              <a:rPr lang="en-US" altLang="zh-CN" dirty="0"/>
              <a:t> </a:t>
            </a:r>
            <a:r>
              <a:rPr lang="zh-CN" altLang="zh-CN" dirty="0"/>
              <a:t>〈</a:t>
            </a:r>
            <a:r>
              <a:rPr lang="en-US" altLang="zh-CN" dirty="0"/>
              <a:t>SQL </a:t>
            </a:r>
            <a:r>
              <a:rPr lang="zh-CN" altLang="zh-CN" dirty="0"/>
              <a:t>语句</a:t>
            </a:r>
            <a:r>
              <a:rPr lang="en-US" altLang="zh-CN" dirty="0"/>
              <a:t>1|</a:t>
            </a:r>
            <a:r>
              <a:rPr lang="zh-CN" altLang="zh-CN" dirty="0"/>
              <a:t>语句块</a:t>
            </a:r>
            <a:r>
              <a:rPr lang="en-US" altLang="zh-CN" dirty="0"/>
              <a:t>1</a:t>
            </a:r>
            <a:r>
              <a:rPr lang="zh-CN" altLang="zh-CN" dirty="0"/>
              <a:t>〉</a:t>
            </a:r>
          </a:p>
          <a:p>
            <a:pPr marL="457200" lvl="1" indent="0">
              <a:buNone/>
            </a:pPr>
            <a:r>
              <a:rPr lang="en-US" altLang="zh-CN" dirty="0" smtClean="0"/>
              <a:t>   [ </a:t>
            </a:r>
            <a:r>
              <a:rPr lang="en-US" altLang="zh-CN" dirty="0"/>
              <a:t>ELSE</a:t>
            </a:r>
            <a:endParaRPr lang="zh-CN" altLang="zh-CN" dirty="0"/>
          </a:p>
          <a:p>
            <a:pPr marL="45720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zh-CN" dirty="0" smtClean="0"/>
              <a:t>〈</a:t>
            </a:r>
            <a:r>
              <a:rPr lang="en-US" altLang="zh-CN" dirty="0"/>
              <a:t>SQL </a:t>
            </a:r>
            <a:r>
              <a:rPr lang="zh-CN" altLang="zh-CN" dirty="0"/>
              <a:t>语句</a:t>
            </a:r>
            <a:r>
              <a:rPr lang="en-US" altLang="zh-CN" dirty="0"/>
              <a:t>2|</a:t>
            </a:r>
            <a:r>
              <a:rPr lang="zh-CN" altLang="zh-CN" dirty="0"/>
              <a:t>语句块</a:t>
            </a:r>
            <a:r>
              <a:rPr lang="en-US" altLang="zh-CN" dirty="0"/>
              <a:t>2</a:t>
            </a:r>
            <a:r>
              <a:rPr lang="zh-CN" altLang="zh-CN" dirty="0"/>
              <a:t>〉</a:t>
            </a:r>
            <a:r>
              <a:rPr lang="en-US" altLang="zh-CN" dirty="0"/>
              <a:t>] </a:t>
            </a:r>
            <a:r>
              <a:rPr lang="en-US" altLang="zh-CN" dirty="0" smtClean="0"/>
              <a:t>--</a:t>
            </a:r>
            <a:r>
              <a:rPr lang="zh-CN" altLang="zh-CN" dirty="0"/>
              <a:t>注意</a:t>
            </a:r>
            <a:r>
              <a:rPr lang="en-US" altLang="zh-CN" dirty="0"/>
              <a:t>IF</a:t>
            </a:r>
            <a:r>
              <a:rPr lang="zh-CN" altLang="zh-CN" dirty="0"/>
              <a:t>语句可以嵌套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81890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</a:t>
            </a:r>
            <a:r>
              <a:rPr lang="zh-CN" altLang="zh-CN" dirty="0"/>
              <a:t>程序控制流语句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/>
              <a:t>8.1</a:t>
            </a:r>
            <a:r>
              <a:rPr lang="zh-CN" altLang="zh-CN" dirty="0"/>
              <a:t>】如果</a:t>
            </a:r>
            <a:r>
              <a:rPr lang="en-US" altLang="zh-CN" dirty="0"/>
              <a:t>C</a:t>
            </a:r>
            <a:r>
              <a:rPr lang="zh-CN" altLang="zh-CN" dirty="0"/>
              <a:t>语言课程平均成绩高于</a:t>
            </a:r>
            <a:r>
              <a:rPr lang="en-US" altLang="zh-CN" dirty="0"/>
              <a:t>75</a:t>
            </a:r>
            <a:r>
              <a:rPr lang="zh-CN" altLang="zh-CN" dirty="0"/>
              <a:t>分，显示信息“平均分</a:t>
            </a:r>
            <a:r>
              <a:rPr lang="en-US" altLang="zh-CN" dirty="0"/>
              <a:t>&gt;75</a:t>
            </a:r>
            <a:r>
              <a:rPr lang="zh-CN" altLang="zh-CN" dirty="0"/>
              <a:t>”，否则显示信息“平均分</a:t>
            </a:r>
            <a:r>
              <a:rPr lang="en-US" altLang="zh-CN" dirty="0"/>
              <a:t>&lt;=75</a:t>
            </a:r>
            <a:r>
              <a:rPr lang="zh-CN" altLang="zh-CN" dirty="0"/>
              <a:t>”。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【</a:t>
            </a:r>
            <a:r>
              <a:rPr lang="zh-CN" altLang="zh-CN" dirty="0"/>
              <a:t>例</a:t>
            </a:r>
            <a:r>
              <a:rPr lang="en-US" altLang="zh-CN" dirty="0"/>
              <a:t>8.2</a:t>
            </a:r>
            <a:r>
              <a:rPr lang="zh-CN" altLang="zh-CN" dirty="0"/>
              <a:t>】如果</a:t>
            </a:r>
            <a:r>
              <a:rPr lang="en-US" altLang="zh-CN" dirty="0"/>
              <a:t>C</a:t>
            </a:r>
            <a:r>
              <a:rPr lang="zh-CN" altLang="zh-CN" dirty="0"/>
              <a:t>语言课程平均成绩低于</a:t>
            </a:r>
            <a:r>
              <a:rPr lang="en-US" altLang="zh-CN" dirty="0"/>
              <a:t>60</a:t>
            </a:r>
            <a:r>
              <a:rPr lang="zh-CN" altLang="zh-CN" dirty="0"/>
              <a:t>分，显示信息“不合格”，如果高于</a:t>
            </a:r>
            <a:r>
              <a:rPr lang="en-US" altLang="zh-CN" dirty="0"/>
              <a:t>90</a:t>
            </a:r>
            <a:r>
              <a:rPr lang="zh-CN" altLang="zh-CN" dirty="0"/>
              <a:t>分，则显示优秀，其他显示合格。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56417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</a:t>
            </a:r>
            <a:r>
              <a:rPr lang="zh-CN" altLang="zh-CN" dirty="0"/>
              <a:t>程序控制流语句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Wingdings" pitchFamily="2" charset="2"/>
              <a:buChar char="v"/>
            </a:pPr>
            <a:r>
              <a:rPr lang="zh-CN" altLang="zh-CN" sz="2800" b="1" dirty="0"/>
              <a:t>选择</a:t>
            </a:r>
            <a:r>
              <a:rPr lang="zh-CN" altLang="zh-CN" sz="2800" b="1" dirty="0" smtClean="0"/>
              <a:t>控制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2</a:t>
            </a:r>
            <a:r>
              <a:rPr lang="zh-CN" altLang="en-US" dirty="0"/>
              <a:t>．</a:t>
            </a:r>
            <a:r>
              <a:rPr lang="en-US" altLang="zh-CN" dirty="0"/>
              <a:t>CASE </a:t>
            </a:r>
            <a:r>
              <a:rPr lang="zh-CN" altLang="en-US" dirty="0"/>
              <a:t>语句</a:t>
            </a:r>
          </a:p>
          <a:p>
            <a:pPr marL="0" indent="0">
              <a:buNone/>
            </a:pPr>
            <a:r>
              <a:rPr lang="zh-CN" altLang="en-US" dirty="0"/>
              <a:t>    </a:t>
            </a:r>
            <a:r>
              <a:rPr lang="en-US" altLang="zh-CN" dirty="0"/>
              <a:t>—</a:t>
            </a:r>
            <a:r>
              <a:rPr lang="zh-CN" altLang="en-US" dirty="0"/>
              <a:t>注意 </a:t>
            </a:r>
            <a:r>
              <a:rPr lang="en-US" altLang="zh-CN" dirty="0"/>
              <a:t>:</a:t>
            </a:r>
            <a:r>
              <a:rPr lang="zh-CN" altLang="en-US" dirty="0"/>
              <a:t>用在</a:t>
            </a:r>
            <a:r>
              <a:rPr lang="en-US" altLang="zh-CN" dirty="0"/>
              <a:t>SELECT</a:t>
            </a:r>
            <a:r>
              <a:rPr lang="zh-CN" altLang="en-US" dirty="0"/>
              <a:t>或</a:t>
            </a:r>
            <a:r>
              <a:rPr lang="en-US" altLang="zh-CN" dirty="0"/>
              <a:t>SET</a:t>
            </a:r>
            <a:r>
              <a:rPr lang="zh-CN" altLang="en-US" dirty="0"/>
              <a:t>赋值语句中</a:t>
            </a:r>
          </a:p>
          <a:p>
            <a:pPr marL="400050" lvl="1" indent="0">
              <a:buNone/>
            </a:pPr>
            <a:r>
              <a:rPr lang="en-US" altLang="zh-CN" dirty="0"/>
              <a:t>(1)</a:t>
            </a:r>
            <a:r>
              <a:rPr lang="zh-CN" altLang="en-US" dirty="0"/>
              <a:t>简单 </a:t>
            </a:r>
            <a:r>
              <a:rPr lang="en-US" altLang="zh-CN" dirty="0"/>
              <a:t>CASE</a:t>
            </a:r>
            <a:r>
              <a:rPr lang="zh-CN" altLang="en-US" dirty="0"/>
              <a:t>语句</a:t>
            </a:r>
          </a:p>
          <a:p>
            <a:pPr marL="400050" lvl="1" indent="0">
              <a:buNone/>
            </a:pPr>
            <a:r>
              <a:rPr lang="zh-CN" altLang="en-US" dirty="0"/>
              <a:t>格式：</a:t>
            </a:r>
          </a:p>
          <a:p>
            <a:pPr marL="400050" lvl="1" indent="0">
              <a:buNone/>
            </a:pPr>
            <a:r>
              <a:rPr lang="en-US" altLang="zh-CN" dirty="0"/>
              <a:t>CASE Input_</a:t>
            </a:r>
            <a:r>
              <a:rPr lang="zh-CN" altLang="en-US" dirty="0"/>
              <a:t>表达式</a:t>
            </a:r>
          </a:p>
          <a:p>
            <a:pPr marL="400050" lvl="1" indent="0">
              <a:buNone/>
            </a:pPr>
            <a:r>
              <a:rPr lang="zh-CN" altLang="en-US" dirty="0"/>
              <a:t>    </a:t>
            </a:r>
            <a:r>
              <a:rPr lang="en-US" altLang="zh-CN" dirty="0"/>
              <a:t>WHEN </a:t>
            </a:r>
            <a:r>
              <a:rPr lang="en-US" altLang="zh-CN" dirty="0" err="1"/>
              <a:t>when</a:t>
            </a:r>
            <a:r>
              <a:rPr lang="en-US" altLang="zh-CN" dirty="0"/>
              <a:t>_</a:t>
            </a:r>
            <a:r>
              <a:rPr lang="zh-CN" altLang="en-US" dirty="0"/>
              <a:t>表达式</a:t>
            </a:r>
            <a:r>
              <a:rPr lang="en-US" altLang="zh-CN" dirty="0"/>
              <a:t>1 THEN result_</a:t>
            </a:r>
            <a:r>
              <a:rPr lang="zh-CN" altLang="en-US" dirty="0"/>
              <a:t>表达式</a:t>
            </a:r>
            <a:r>
              <a:rPr lang="en-US" altLang="zh-CN" dirty="0"/>
              <a:t>1</a:t>
            </a:r>
          </a:p>
          <a:p>
            <a:pPr marL="400050" lvl="1" indent="0">
              <a:buNone/>
            </a:pPr>
            <a:r>
              <a:rPr lang="en-US" altLang="zh-CN" dirty="0"/>
              <a:t>    [WHEN </a:t>
            </a:r>
            <a:r>
              <a:rPr lang="en-US" altLang="zh-CN" dirty="0" err="1"/>
              <a:t>when</a:t>
            </a:r>
            <a:r>
              <a:rPr lang="en-US" altLang="zh-CN" dirty="0"/>
              <a:t>_</a:t>
            </a:r>
            <a:r>
              <a:rPr lang="zh-CN" altLang="en-US" dirty="0"/>
              <a:t>表达式</a:t>
            </a:r>
            <a:r>
              <a:rPr lang="en-US" altLang="zh-CN" dirty="0"/>
              <a:t>2 THEN result_</a:t>
            </a:r>
            <a:r>
              <a:rPr lang="zh-CN" altLang="en-US" dirty="0"/>
              <a:t>表达式</a:t>
            </a:r>
            <a:r>
              <a:rPr lang="en-US" altLang="zh-CN" dirty="0"/>
              <a:t>2] </a:t>
            </a:r>
          </a:p>
          <a:p>
            <a:pPr marL="400050" lvl="1" indent="0">
              <a:buNone/>
            </a:pPr>
            <a:r>
              <a:rPr lang="en-US" altLang="zh-CN" dirty="0"/>
              <a:t>    [ ...n]</a:t>
            </a:r>
          </a:p>
          <a:p>
            <a:pPr marL="400050" lvl="1" indent="0">
              <a:buNone/>
            </a:pPr>
            <a:r>
              <a:rPr lang="en-US" altLang="zh-CN" dirty="0"/>
              <a:t>    [ ELSE result_</a:t>
            </a:r>
            <a:r>
              <a:rPr lang="zh-CN" altLang="en-US" dirty="0"/>
              <a:t>表达式</a:t>
            </a:r>
            <a:r>
              <a:rPr lang="en-US" altLang="zh-CN" dirty="0"/>
              <a:t>n]</a:t>
            </a:r>
          </a:p>
          <a:p>
            <a:pPr marL="400050" lvl="1" indent="0">
              <a:buNone/>
            </a:pPr>
            <a:r>
              <a:rPr lang="en-US" altLang="zh-CN" dirty="0"/>
              <a:t>END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10298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</a:t>
            </a:r>
            <a:r>
              <a:rPr lang="zh-CN" altLang="zh-CN" dirty="0"/>
              <a:t>程序控制流语句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Wingdings" pitchFamily="2" charset="2"/>
              <a:buChar char="v"/>
            </a:pPr>
            <a:r>
              <a:rPr lang="zh-CN" altLang="zh-CN" sz="2800" b="1" dirty="0"/>
              <a:t>选择控制</a:t>
            </a:r>
            <a:endParaRPr lang="en-US" altLang="zh-CN" dirty="0"/>
          </a:p>
          <a:p>
            <a:pPr lvl="1"/>
            <a:r>
              <a:rPr lang="en-US" altLang="zh-CN" dirty="0"/>
              <a:t>2</a:t>
            </a:r>
            <a:r>
              <a:rPr lang="zh-CN" altLang="en-US" dirty="0"/>
              <a:t>．</a:t>
            </a:r>
            <a:r>
              <a:rPr lang="en-US" altLang="zh-CN" dirty="0"/>
              <a:t>CASE </a:t>
            </a:r>
            <a:r>
              <a:rPr lang="zh-CN" altLang="en-US" dirty="0"/>
              <a:t>语句</a:t>
            </a:r>
          </a:p>
          <a:p>
            <a:pPr marL="400050" lvl="1" indent="0">
              <a:buNone/>
            </a:pPr>
            <a:r>
              <a:rPr lang="en-US" altLang="zh-CN" dirty="0" smtClean="0"/>
              <a:t>(2)</a:t>
            </a:r>
            <a:r>
              <a:rPr lang="zh-CN" altLang="zh-CN" dirty="0" smtClean="0"/>
              <a:t>搜索</a:t>
            </a:r>
            <a:r>
              <a:rPr lang="en-US" altLang="zh-CN" dirty="0" smtClean="0"/>
              <a:t> </a:t>
            </a:r>
            <a:r>
              <a:rPr lang="en-US" altLang="zh-CN" dirty="0"/>
              <a:t>CASE</a:t>
            </a:r>
            <a:r>
              <a:rPr lang="zh-CN" altLang="zh-CN" dirty="0"/>
              <a:t>语句</a:t>
            </a:r>
          </a:p>
          <a:p>
            <a:pPr marL="400050" lvl="1" indent="0">
              <a:buNone/>
            </a:pPr>
            <a:r>
              <a:rPr lang="zh-CN" altLang="zh-CN" dirty="0"/>
              <a:t>格式：</a:t>
            </a:r>
          </a:p>
          <a:p>
            <a:pPr marL="400050" lvl="1" indent="0">
              <a:buNone/>
            </a:pPr>
            <a:r>
              <a:rPr lang="en-US" altLang="zh-CN" dirty="0"/>
              <a:t>CASE</a:t>
            </a:r>
            <a:endParaRPr lang="zh-CN" altLang="zh-CN" dirty="0"/>
          </a:p>
          <a:p>
            <a:pPr marL="400050" lvl="1" indent="0">
              <a:buNone/>
            </a:pPr>
            <a:r>
              <a:rPr lang="en-US" altLang="zh-CN" dirty="0"/>
              <a:t>    WHEN </a:t>
            </a:r>
            <a:r>
              <a:rPr lang="zh-CN" altLang="zh-CN" dirty="0"/>
              <a:t>逻辑表达式</a:t>
            </a:r>
            <a:r>
              <a:rPr lang="en-US" altLang="zh-CN" dirty="0"/>
              <a:t>1 THEN result_</a:t>
            </a:r>
            <a:r>
              <a:rPr lang="zh-CN" altLang="zh-CN" dirty="0"/>
              <a:t>表达式</a:t>
            </a:r>
            <a:r>
              <a:rPr lang="en-US" altLang="zh-CN" dirty="0"/>
              <a:t>1</a:t>
            </a:r>
            <a:endParaRPr lang="zh-CN" altLang="zh-CN" dirty="0"/>
          </a:p>
          <a:p>
            <a:pPr marL="400050" lvl="1" indent="0">
              <a:buNone/>
            </a:pPr>
            <a:r>
              <a:rPr lang="en-US" altLang="zh-CN" dirty="0"/>
              <a:t>    [WHEN </a:t>
            </a:r>
            <a:r>
              <a:rPr lang="zh-CN" altLang="zh-CN" dirty="0"/>
              <a:t>逻辑表达式</a:t>
            </a:r>
            <a:r>
              <a:rPr lang="en-US" altLang="zh-CN" dirty="0"/>
              <a:t>2 THEN result_</a:t>
            </a:r>
            <a:r>
              <a:rPr lang="zh-CN" altLang="zh-CN" dirty="0"/>
              <a:t>表达式</a:t>
            </a:r>
            <a:r>
              <a:rPr lang="en-US" altLang="zh-CN" dirty="0"/>
              <a:t>2]</a:t>
            </a:r>
            <a:endParaRPr lang="zh-CN" altLang="zh-CN" dirty="0"/>
          </a:p>
          <a:p>
            <a:pPr marL="400050" lvl="1" indent="0">
              <a:buNone/>
            </a:pPr>
            <a:r>
              <a:rPr lang="en-US" altLang="zh-CN" dirty="0"/>
              <a:t>    [ ...n ]</a:t>
            </a:r>
            <a:endParaRPr lang="zh-CN" altLang="zh-CN" dirty="0"/>
          </a:p>
          <a:p>
            <a:pPr marL="400050" lvl="1" indent="0">
              <a:buNone/>
            </a:pPr>
            <a:r>
              <a:rPr lang="en-US" altLang="zh-CN" dirty="0"/>
              <a:t>    [ ELSE result_</a:t>
            </a:r>
            <a:r>
              <a:rPr lang="zh-CN" altLang="zh-CN" dirty="0"/>
              <a:t>表达式</a:t>
            </a:r>
            <a:r>
              <a:rPr lang="en-US" altLang="zh-CN" dirty="0"/>
              <a:t>n]</a:t>
            </a:r>
            <a:endParaRPr lang="zh-CN" altLang="zh-CN" dirty="0"/>
          </a:p>
          <a:p>
            <a:pPr marL="400050" lvl="1" indent="0">
              <a:buNone/>
            </a:pPr>
            <a:r>
              <a:rPr lang="en-US" altLang="zh-CN" dirty="0" smtClean="0"/>
              <a:t>END</a:t>
            </a: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28551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</a:t>
            </a:r>
            <a:r>
              <a:rPr lang="zh-CN" altLang="zh-CN" dirty="0"/>
              <a:t>程序控制流语句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/>
              <a:t>8.3</a:t>
            </a:r>
            <a:r>
              <a:rPr lang="zh-CN" altLang="zh-CN" dirty="0"/>
              <a:t>】成绩分档</a:t>
            </a:r>
            <a:r>
              <a:rPr lang="en-US" altLang="zh-CN" dirty="0"/>
              <a:t>,</a:t>
            </a:r>
            <a:r>
              <a:rPr lang="zh-CN" altLang="zh-CN" dirty="0"/>
              <a:t>根据学生考试成绩，确定等级。如果考试成绩为</a:t>
            </a:r>
            <a:r>
              <a:rPr lang="en-US" altLang="zh-CN" dirty="0"/>
              <a:t>90</a:t>
            </a:r>
            <a:r>
              <a:rPr lang="zh-CN" altLang="zh-CN" dirty="0"/>
              <a:t>或</a:t>
            </a:r>
            <a:r>
              <a:rPr lang="en-US" altLang="zh-CN" dirty="0"/>
              <a:t>90</a:t>
            </a:r>
            <a:r>
              <a:rPr lang="zh-CN" altLang="zh-CN" dirty="0"/>
              <a:t>分以上，设置等级为</a:t>
            </a:r>
            <a:r>
              <a:rPr lang="en-US" altLang="zh-CN" dirty="0"/>
              <a:t>A</a:t>
            </a:r>
            <a:r>
              <a:rPr lang="zh-CN" altLang="zh-CN" dirty="0"/>
              <a:t>，如果成绩在</a:t>
            </a:r>
            <a:r>
              <a:rPr lang="en-US" altLang="zh-CN" dirty="0"/>
              <a:t>80</a:t>
            </a:r>
            <a:r>
              <a:rPr lang="zh-CN" altLang="zh-CN" dirty="0"/>
              <a:t>分到</a:t>
            </a:r>
            <a:r>
              <a:rPr lang="en-US" altLang="zh-CN" dirty="0"/>
              <a:t>90</a:t>
            </a:r>
            <a:r>
              <a:rPr lang="zh-CN" altLang="zh-CN" dirty="0"/>
              <a:t>分之间，设置等级为</a:t>
            </a:r>
            <a:r>
              <a:rPr lang="en-US" altLang="zh-CN" dirty="0"/>
              <a:t>B</a:t>
            </a:r>
            <a:r>
              <a:rPr lang="zh-CN" altLang="zh-CN" dirty="0"/>
              <a:t>，如果成绩在</a:t>
            </a:r>
            <a:r>
              <a:rPr lang="en-US" altLang="zh-CN" dirty="0"/>
              <a:t>70</a:t>
            </a:r>
            <a:r>
              <a:rPr lang="zh-CN" altLang="zh-CN" dirty="0"/>
              <a:t>分到</a:t>
            </a:r>
            <a:r>
              <a:rPr lang="en-US" altLang="zh-CN" dirty="0"/>
              <a:t>80</a:t>
            </a:r>
            <a:r>
              <a:rPr lang="zh-CN" altLang="zh-CN" dirty="0"/>
              <a:t>分之间，设置等级为</a:t>
            </a:r>
            <a:r>
              <a:rPr lang="en-US" altLang="zh-CN" dirty="0"/>
              <a:t>C</a:t>
            </a:r>
            <a:r>
              <a:rPr lang="zh-CN" altLang="zh-CN" dirty="0"/>
              <a:t>，如果成绩在</a:t>
            </a:r>
            <a:r>
              <a:rPr lang="en-US" altLang="zh-CN" dirty="0"/>
              <a:t>60</a:t>
            </a:r>
            <a:r>
              <a:rPr lang="zh-CN" altLang="zh-CN" dirty="0"/>
              <a:t>分到</a:t>
            </a:r>
            <a:r>
              <a:rPr lang="en-US" altLang="zh-CN" dirty="0"/>
              <a:t>70</a:t>
            </a:r>
            <a:r>
              <a:rPr lang="zh-CN" altLang="zh-CN" dirty="0"/>
              <a:t>分之间，设置等级为</a:t>
            </a:r>
            <a:r>
              <a:rPr lang="en-US" altLang="zh-CN" dirty="0"/>
              <a:t>D</a:t>
            </a:r>
            <a:r>
              <a:rPr lang="zh-CN" altLang="zh-CN" dirty="0"/>
              <a:t>，如果成绩在</a:t>
            </a:r>
            <a:r>
              <a:rPr lang="en-US" altLang="zh-CN" dirty="0"/>
              <a:t>60</a:t>
            </a:r>
            <a:r>
              <a:rPr lang="zh-CN" altLang="zh-CN" dirty="0"/>
              <a:t>分以下，设置等级为</a:t>
            </a:r>
            <a:r>
              <a:rPr lang="en-US" altLang="zh-CN" dirty="0"/>
              <a:t>E</a:t>
            </a:r>
            <a:r>
              <a:rPr lang="zh-CN" altLang="zh-CN" dirty="0"/>
              <a:t>。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【例</a:t>
            </a:r>
            <a:r>
              <a:rPr lang="en-US" altLang="zh-CN" dirty="0"/>
              <a:t>8.4</a:t>
            </a:r>
            <a:r>
              <a:rPr lang="zh-CN" altLang="zh-CN" dirty="0"/>
              <a:t>】不使用嵌套和连接查询，合理使用</a:t>
            </a:r>
            <a:r>
              <a:rPr lang="en-US" altLang="zh-CN" dirty="0"/>
              <a:t>CASE</a:t>
            </a:r>
            <a:r>
              <a:rPr lang="zh-CN" altLang="zh-CN" dirty="0"/>
              <a:t>语句将学生选课表</a:t>
            </a:r>
            <a:r>
              <a:rPr lang="en-US" altLang="zh-CN" dirty="0"/>
              <a:t>SC</a:t>
            </a:r>
            <a:r>
              <a:rPr lang="zh-CN" altLang="zh-CN" dirty="0"/>
              <a:t>中的信息输出，要求输出学生姓名，课程名称和成绩。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293079"/>
      </p:ext>
    </p:extLst>
  </p:cSld>
  <p:clrMapOvr>
    <a:masterClrMapping/>
  </p:clrMapOvr>
</p:sld>
</file>

<file path=ppt/theme/theme1.xml><?xml version="1.0" encoding="utf-8"?>
<a:theme xmlns:a="http://schemas.openxmlformats.org/drawingml/2006/main" name="230TGp_report_light">
  <a:themeElements>
    <a:clrScheme name="04 1">
      <a:dk1>
        <a:srgbClr val="003366"/>
      </a:dk1>
      <a:lt1>
        <a:srgbClr val="FFFFFF"/>
      </a:lt1>
      <a:dk2>
        <a:srgbClr val="3EB1CC"/>
      </a:dk2>
      <a:lt2>
        <a:srgbClr val="DDDDDD"/>
      </a:lt2>
      <a:accent1>
        <a:srgbClr val="438ACB"/>
      </a:accent1>
      <a:accent2>
        <a:srgbClr val="77AE26"/>
      </a:accent2>
      <a:accent3>
        <a:srgbClr val="FFFFFF"/>
      </a:accent3>
      <a:accent4>
        <a:srgbClr val="002A56"/>
      </a:accent4>
      <a:accent5>
        <a:srgbClr val="B0C4E2"/>
      </a:accent5>
      <a:accent6>
        <a:srgbClr val="6B9D21"/>
      </a:accent6>
      <a:hlink>
        <a:srgbClr val="6E815B"/>
      </a:hlink>
      <a:folHlink>
        <a:srgbClr val="76A0CA"/>
      </a:folHlink>
    </a:clrScheme>
    <a:fontScheme name="04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4 1">
        <a:dk1>
          <a:srgbClr val="003366"/>
        </a:dk1>
        <a:lt1>
          <a:srgbClr val="FFFFFF"/>
        </a:lt1>
        <a:dk2>
          <a:srgbClr val="3EB1CC"/>
        </a:dk2>
        <a:lt2>
          <a:srgbClr val="DDDDDD"/>
        </a:lt2>
        <a:accent1>
          <a:srgbClr val="438ACB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6B9D21"/>
        </a:accent6>
        <a:hlink>
          <a:srgbClr val="6E815B"/>
        </a:hlink>
        <a:folHlink>
          <a:srgbClr val="76A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30311D"/>
        </a:dk1>
        <a:lt1>
          <a:srgbClr val="FFFFFF"/>
        </a:lt1>
        <a:dk2>
          <a:srgbClr val="D59D81"/>
        </a:dk2>
        <a:lt2>
          <a:srgbClr val="DDDDDD"/>
        </a:lt2>
        <a:accent1>
          <a:srgbClr val="617CD3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B7BFE6"/>
        </a:accent5>
        <a:accent6>
          <a:srgbClr val="85A655"/>
        </a:accent6>
        <a:hlink>
          <a:srgbClr val="557B97"/>
        </a:hlink>
        <a:folHlink>
          <a:srgbClr val="9778B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66"/>
        </a:dk1>
        <a:lt1>
          <a:srgbClr val="FFFFFF"/>
        </a:lt1>
        <a:dk2>
          <a:srgbClr val="0D5597"/>
        </a:dk2>
        <a:lt2>
          <a:srgbClr val="DDDDDD"/>
        </a:lt2>
        <a:accent1>
          <a:srgbClr val="428E71"/>
        </a:accent1>
        <a:accent2>
          <a:srgbClr val="3F90BD"/>
        </a:accent2>
        <a:accent3>
          <a:srgbClr val="FFFFFF"/>
        </a:accent3>
        <a:accent4>
          <a:srgbClr val="000056"/>
        </a:accent4>
        <a:accent5>
          <a:srgbClr val="B0C6BB"/>
        </a:accent5>
        <a:accent6>
          <a:srgbClr val="3882AB"/>
        </a:accent6>
        <a:hlink>
          <a:srgbClr val="7D7E89"/>
        </a:hlink>
        <a:folHlink>
          <a:srgbClr val="8AC4C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230TGp_report_light</Template>
  <TotalTime>3735</TotalTime>
  <Words>1705</Words>
  <Application>Microsoft Office PowerPoint</Application>
  <PresentationFormat>全屏显示(4:3)</PresentationFormat>
  <Paragraphs>227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230TGp_report_light</vt:lpstr>
      <vt:lpstr> 第8章  T-SQL 程序设计 </vt:lpstr>
      <vt:lpstr>目录</vt:lpstr>
      <vt:lpstr>8.1 T-SQL 编程基础</vt:lpstr>
      <vt:lpstr>8.1 T-SQL 编程基础</vt:lpstr>
      <vt:lpstr>8.2 程序控制流语句</vt:lpstr>
      <vt:lpstr>8.2 程序控制流语句</vt:lpstr>
      <vt:lpstr>8.2 程序控制流语句</vt:lpstr>
      <vt:lpstr>8.2 程序控制流语句</vt:lpstr>
      <vt:lpstr>8.2 程序控制流语句</vt:lpstr>
      <vt:lpstr>8.2 程序控制流语句</vt:lpstr>
      <vt:lpstr>8.2 程序控制流语句</vt:lpstr>
      <vt:lpstr>8.3 函数</vt:lpstr>
      <vt:lpstr>8.3 函数</vt:lpstr>
      <vt:lpstr>8.3 函数</vt:lpstr>
      <vt:lpstr>8.3 函数</vt:lpstr>
      <vt:lpstr>8.3 函数</vt:lpstr>
      <vt:lpstr>8.3 函数</vt:lpstr>
      <vt:lpstr>8.4 游标</vt:lpstr>
      <vt:lpstr>8.4 游标</vt:lpstr>
      <vt:lpstr>8.4 游标</vt:lpstr>
      <vt:lpstr>8.4 游标</vt:lpstr>
      <vt:lpstr>8.4 游标</vt:lpstr>
    </vt:vector>
  </TitlesOfParts>
  <Company>www.jujumao.org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大学计算机基础</dc:title>
  <dc:creator>latto</dc:creator>
  <cp:lastModifiedBy>番茄花园</cp:lastModifiedBy>
  <cp:revision>245</cp:revision>
  <dcterms:created xsi:type="dcterms:W3CDTF">2014-07-28T08:32:25Z</dcterms:created>
  <dcterms:modified xsi:type="dcterms:W3CDTF">2017-06-22T02:24:32Z</dcterms:modified>
</cp:coreProperties>
</file>