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sldIdLst>
    <p:sldId id="259" r:id="rId2"/>
    <p:sldId id="261" r:id="rId3"/>
    <p:sldId id="272" r:id="rId4"/>
    <p:sldId id="273" r:id="rId5"/>
    <p:sldId id="280" r:id="rId6"/>
    <p:sldId id="275" r:id="rId7"/>
    <p:sldId id="281" r:id="rId8"/>
    <p:sldId id="283" r:id="rId9"/>
    <p:sldId id="284" r:id="rId10"/>
    <p:sldId id="285" r:id="rId11"/>
    <p:sldId id="286" r:id="rId12"/>
    <p:sldId id="276" r:id="rId13"/>
    <p:sldId id="27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35" autoAdjust="0"/>
    <p:restoredTop sz="75510" autoAdjust="0"/>
  </p:normalViewPr>
  <p:slideViewPr>
    <p:cSldViewPr>
      <p:cViewPr varScale="1">
        <p:scale>
          <a:sx n="50" d="100"/>
          <a:sy n="50" d="100"/>
        </p:scale>
        <p:origin x="-1469" y="-72"/>
      </p:cViewPr>
      <p:guideLst>
        <p:guide orient="horz" pos="2160"/>
        <p:guide orient="horz" pos="576"/>
        <p:guide pos="2880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724506C0-3FFE-45A5-803D-9F4FC5464A70}" type="datetimeFigureOut">
              <a:t>2017/7/8</a:t>
            </a:fld>
            <a:endParaRPr 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F8646707-6BBD-41A9-B4DF-0C76A73A2D2A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737201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  审：彭  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  编：张学林  王  准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副主编：唐  超  丘洪伟  夏  平  钟百胜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  委：（按姓氏拼音排序）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艾铜青  陈  威  冯毅鹏  洪晓彬  李  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彭  梅  邵烨荣  温俊元  王新忠  谢晓辉  余云灿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zh-CN" smtClean="0"/>
              <a:pPr/>
              <a:t>1</a:t>
            </a:fld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本教材以“教、学、做”一体化，“理论、实践”一体化，“课程教材、辅助教材”一体化为特色，以“近网、组网、用网、管网”为主线，采用“项目引导、任务驱动”的方式，通过“提出问题→分析问题→解决问题→拓展提高”四轮驱动的编写体例，全书设有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个学习情境、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个项目、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35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个任务。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用书教师可根据校情学情，依据教学大纲，自主选取教学内容，组织教学。学生可根据自身特点和兴趣，在完成既定项目任务外，可选取其他项目任务进行自主学习。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本书可供电子信息类的应用型本科生、成人本科生、重点高职院校学生使用，对从事计算机网络工作的工程技术人员也有参考价值。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C3846-8D4C-4326-8BC7-9B455A036298}" type="slidenum">
              <a:rPr lang="zh-CN" smtClean="0"/>
              <a:pPr/>
              <a:t>2</a:t>
            </a:fld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altLang="zh-CN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233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altLang="zh-CN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586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6707-6BBD-41A9-B4DF-0C76A73A2D2A}" type="slidenum">
              <a:rPr lang="en-US" altLang="zh-CN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761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首页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7772400" cy="761999"/>
          </a:xfrm>
        </p:spPr>
        <p:txBody>
          <a:bodyPr anchor="t"/>
          <a:lstStyle>
            <a:lvl1pPr algn="l" eaLnBrk="1" latinLnBrk="0" hangingPunct="1">
              <a:defRPr kumimoji="0" lang="zh-CN"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9948" y="1219200"/>
            <a:ext cx="5275052" cy="1295400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CN" sz="1600" baseline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/>
              <a:t>单击此处编辑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922158D-428B-4987-8B28-745A2AFA1252}" type="datetimeFigureOut">
              <a:t>2017/7/8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6"/>
          <p:cNvSpPr/>
          <p:nvPr userDrawn="1"/>
        </p:nvSpPr>
        <p:spPr>
          <a:xfrm>
            <a:off x="188118" y="1894284"/>
            <a:ext cx="8955881" cy="3256992"/>
          </a:xfrm>
          <a:prstGeom prst="rect">
            <a:avLst/>
          </a:prstGeom>
          <a:ln>
            <a:noFill/>
          </a:ln>
          <a:effectLst>
            <a:outerShdw blurRad="190500" dist="63500" dir="15600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483744" y="1889206"/>
            <a:ext cx="7582198" cy="1791839"/>
          </a:xfrm>
        </p:spPr>
        <p:txBody>
          <a:bodyPr lIns="0" tIns="0" rIns="0" bIns="0" anchor="b"/>
          <a:lstStyle>
            <a:lvl1pPr algn="ctr"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483744" y="3721252"/>
            <a:ext cx="7582198" cy="1377404"/>
          </a:xfrm>
        </p:spPr>
        <p:txBody>
          <a:bodyPr lIns="0" tIns="0" rIns="0" bIns="0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Hexagon 9"/>
          <p:cNvSpPr/>
          <p:nvPr userDrawn="1"/>
        </p:nvSpPr>
        <p:spPr>
          <a:xfrm rot="16200000">
            <a:off x="-918482" y="2799525"/>
            <a:ext cx="3260786" cy="1440148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8 h 798091"/>
              <a:gd name="connsiteX1" fmla="*/ 1514046 w 1583473"/>
              <a:gd name="connsiteY1" fmla="*/ 19245 h 798091"/>
              <a:gd name="connsiteX2" fmla="*/ 1583473 w 1583473"/>
              <a:gd name="connsiteY2" fmla="*/ 123442 h 798091"/>
              <a:gd name="connsiteX3" fmla="*/ 1246149 w 1583473"/>
              <a:gd name="connsiteY3" fmla="*/ 798091 h 798091"/>
              <a:gd name="connsiteX4" fmla="*/ 337325 w 1583473"/>
              <a:gd name="connsiteY4" fmla="*/ 798091 h 798091"/>
              <a:gd name="connsiteX5" fmla="*/ 0 w 1583473"/>
              <a:gd name="connsiteY5" fmla="*/ 123442 h 798091"/>
              <a:gd name="connsiteX6" fmla="*/ 68425 w 1583473"/>
              <a:gd name="connsiteY6" fmla="*/ 8 h 798091"/>
              <a:gd name="connsiteX0" fmla="*/ 70887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70887 w 1583473"/>
              <a:gd name="connsiteY6" fmla="*/ 11 h 781426"/>
              <a:gd name="connsiteX0" fmla="*/ 56108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56108 w 1583473"/>
              <a:gd name="connsiteY6" fmla="*/ 11 h 78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781426">
                <a:moveTo>
                  <a:pt x="56108" y="11"/>
                </a:moveTo>
                <a:lnTo>
                  <a:pt x="1514046" y="2580"/>
                </a:lnTo>
                <a:cubicBezTo>
                  <a:pt x="1557920" y="63471"/>
                  <a:pt x="1538137" y="40783"/>
                  <a:pt x="1583473" y="106777"/>
                </a:cubicBezTo>
                <a:lnTo>
                  <a:pt x="1246149" y="781426"/>
                </a:lnTo>
                <a:lnTo>
                  <a:pt x="337325" y="781426"/>
                </a:lnTo>
                <a:lnTo>
                  <a:pt x="0" y="106777"/>
                </a:lnTo>
                <a:cubicBezTo>
                  <a:pt x="25734" y="62458"/>
                  <a:pt x="54185" y="-914"/>
                  <a:pt x="56108" y="11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5263"/>
            <a:ext cx="2346960" cy="50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270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567" y="1154832"/>
            <a:ext cx="3008313" cy="762000"/>
          </a:xfrm>
        </p:spPr>
        <p:txBody>
          <a:bodyPr anchor="b">
            <a:noAutofit/>
          </a:bodyPr>
          <a:lstStyle>
            <a:lvl1pPr algn="l" eaLnBrk="1" latinLnBrk="0" hangingPunct="1">
              <a:defRPr kumimoji="0" lang="zh-CN" sz="28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24744"/>
            <a:ext cx="5111750" cy="5001419"/>
          </a:xfrm>
        </p:spPr>
        <p:txBody>
          <a:bodyPr>
            <a:normAutofit/>
          </a:bodyPr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400"/>
            </a:lvl4pPr>
            <a:lvl5pPr eaLnBrk="1" latinLnBrk="0" hangingPunct="1">
              <a:defRPr kumimoji="0" lang="zh-CN" sz="2400"/>
            </a:lvl5pPr>
            <a:lvl6pPr eaLnBrk="1" latinLnBrk="0" hangingPunct="1">
              <a:defRPr kumimoji="0" lang="zh-CN" sz="2000"/>
            </a:lvl6pPr>
            <a:lvl7pPr eaLnBrk="1" latinLnBrk="0" hangingPunct="1">
              <a:defRPr kumimoji="0" lang="zh-CN" sz="2000"/>
            </a:lvl7pPr>
            <a:lvl8pPr eaLnBrk="1" latinLnBrk="0" hangingPunct="1">
              <a:defRPr kumimoji="0" lang="zh-CN" sz="2000"/>
            </a:lvl8pPr>
            <a:lvl9pPr eaLnBrk="1" latinLnBrk="0" hangingPunct="1">
              <a:defRPr kumimoji="0" lang="zh-CN"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88840"/>
            <a:ext cx="3008313" cy="4137323"/>
          </a:xfrm>
        </p:spPr>
        <p:txBody>
          <a:bodyPr>
            <a:normAutofit/>
          </a:bodyPr>
          <a:lstStyle>
            <a:lvl1pPr marL="0" indent="0" eaLnBrk="1" latinLnBrk="0" hangingPunct="1">
              <a:buNone/>
              <a:defRPr kumimoji="0" lang="zh-CN" sz="2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9974"/>
            <a:ext cx="5486400" cy="566738"/>
          </a:xfrm>
        </p:spPr>
        <p:txBody>
          <a:bodyPr anchor="b">
            <a:noAutofit/>
          </a:bodyPr>
          <a:lstStyle>
            <a:lvl1pPr algn="l" eaLnBrk="1" latinLnBrk="0" hangingPunct="1">
              <a:defRPr kumimoji="0" lang="zh-CN" sz="3200" b="1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696" y="1124744"/>
            <a:ext cx="5486400" cy="4474840"/>
          </a:xfrm>
        </p:spPr>
        <p:txBody>
          <a:bodyPr/>
          <a:lstStyle>
            <a:lvl1pPr marL="0" indent="0" eaLnBrk="1" latinLnBrk="0" hangingPunct="1">
              <a:buNone/>
              <a:defRPr kumimoji="0" lang="zh-CN" sz="3200"/>
            </a:lvl1pPr>
            <a:lvl2pPr marL="457200" indent="0" eaLnBrk="1" latinLnBrk="0" hangingPunct="1">
              <a:buNone/>
              <a:defRPr kumimoji="0" lang="zh-CN" sz="2800"/>
            </a:lvl2pPr>
            <a:lvl3pPr marL="914400" indent="0" eaLnBrk="1" latinLnBrk="0" hangingPunct="1">
              <a:buNone/>
              <a:defRPr kumimoji="0" lang="zh-CN" sz="2400"/>
            </a:lvl3pPr>
            <a:lvl4pPr marL="1371600" indent="0" eaLnBrk="1" latinLnBrk="0" hangingPunct="1">
              <a:buNone/>
              <a:defRPr kumimoji="0" lang="zh-CN" sz="2000"/>
            </a:lvl4pPr>
            <a:lvl5pPr marL="1828800" indent="0" eaLnBrk="1" latinLnBrk="0" hangingPunct="1">
              <a:buNone/>
              <a:defRPr kumimoji="0" lang="zh-CN" sz="2000"/>
            </a:lvl5pPr>
            <a:lvl6pPr marL="2286000" indent="0" eaLnBrk="1" latinLnBrk="0" hangingPunct="1">
              <a:buNone/>
              <a:defRPr kumimoji="0" lang="zh-CN" sz="2000"/>
            </a:lvl6pPr>
            <a:lvl7pPr marL="2743200" indent="0" eaLnBrk="1" latinLnBrk="0" hangingPunct="1">
              <a:buNone/>
              <a:defRPr kumimoji="0" lang="zh-CN" sz="2000"/>
            </a:lvl7pPr>
            <a:lvl8pPr marL="3200400" indent="0" eaLnBrk="1" latinLnBrk="0" hangingPunct="1">
              <a:buNone/>
              <a:defRPr kumimoji="0" lang="zh-CN" sz="2000"/>
            </a:lvl8pPr>
            <a:lvl9pPr marL="3657600" indent="0" eaLnBrk="1" latinLnBrk="0" hangingPunct="1">
              <a:buNone/>
              <a:defRPr kumimoji="0" lang="zh-CN" sz="2000"/>
            </a:lvl9pPr>
          </a:lstStyle>
          <a:p>
            <a:pPr eaLnBrk="1" latinLnBrk="0" hangingPunct="1"/>
            <a:r>
              <a:rPr lang="zh-CN" altLang="en-US" smtClean="0"/>
              <a:t>单击图标添加图片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696" y="5733256"/>
            <a:ext cx="5486400" cy="360040"/>
          </a:xfrm>
        </p:spPr>
        <p:txBody>
          <a:bodyPr>
            <a:noAutofit/>
          </a:bodyPr>
          <a:lstStyle>
            <a:lvl1pPr marL="0" indent="0" algn="ctr" eaLnBrk="1" latinLnBrk="0" hangingPunct="1">
              <a:buNone/>
              <a:defRPr kumimoji="0" lang="zh-CN" sz="2400"/>
            </a:lvl1pPr>
            <a:lvl2pPr marL="457200" indent="0" eaLnBrk="1" latinLnBrk="0" hangingPunct="1">
              <a:buNone/>
              <a:defRPr kumimoji="0" lang="zh-CN" sz="1200"/>
            </a:lvl2pPr>
            <a:lvl3pPr marL="914400" indent="0" eaLnBrk="1" latinLnBrk="0" hangingPunct="1">
              <a:buNone/>
              <a:defRPr kumimoji="0" lang="zh-CN" sz="1000"/>
            </a:lvl3pPr>
            <a:lvl4pPr marL="1371600" indent="0" eaLnBrk="1" latinLnBrk="0" hangingPunct="1">
              <a:buNone/>
              <a:defRPr kumimoji="0" lang="zh-CN" sz="900"/>
            </a:lvl4pPr>
            <a:lvl5pPr marL="1828800" indent="0" eaLnBrk="1" latinLnBrk="0" hangingPunct="1">
              <a:buNone/>
              <a:defRPr kumimoji="0" lang="zh-CN" sz="900"/>
            </a:lvl5pPr>
            <a:lvl6pPr marL="2286000" indent="0" eaLnBrk="1" latinLnBrk="0" hangingPunct="1">
              <a:buNone/>
              <a:defRPr kumimoji="0" lang="zh-CN" sz="900"/>
            </a:lvl6pPr>
            <a:lvl7pPr marL="2743200" indent="0" eaLnBrk="1" latinLnBrk="0" hangingPunct="1">
              <a:buNone/>
              <a:defRPr kumimoji="0" lang="zh-CN" sz="900"/>
            </a:lvl7pPr>
            <a:lvl8pPr marL="3200400" indent="0" eaLnBrk="1" latinLnBrk="0" hangingPunct="1">
              <a:buNone/>
              <a:defRPr kumimoji="0" lang="zh-CN" sz="900"/>
            </a:lvl8pPr>
            <a:lvl9pPr marL="3657600" indent="0" eaLnBrk="1" latinLnBrk="0" hangingPunct="1">
              <a:buNone/>
              <a:defRPr kumimoji="0" lang="zh-CN"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801092"/>
          </a:xfrm>
        </p:spPr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52736"/>
            <a:ext cx="8229600" cy="507342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6296" y="1124744"/>
            <a:ext cx="1594520" cy="5001419"/>
          </a:xfrm>
        </p:spPr>
        <p:txBody>
          <a:bodyPr vert="eaVert"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4744"/>
            <a:ext cx="6491064" cy="5001419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rPr lang="en-US" altLang="zh-CN" smtClean="0"/>
              <a:t>‹#›</a:t>
            </a:fld>
            <a:endParaRPr kumimoji="0"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-40861" y="0"/>
            <a:ext cx="9225723" cy="6858000"/>
            <a:chOff x="-40861" y="0"/>
            <a:chExt cx="9225723" cy="685800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0"/>
              <a:ext cx="9144000" cy="4005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8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0861" y="3789040"/>
              <a:ext cx="9225723" cy="3068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1763812"/>
            <a:ext cx="9036496" cy="801092"/>
          </a:xfrm>
        </p:spPr>
        <p:txBody>
          <a:bodyPr/>
          <a:lstStyle/>
          <a:p>
            <a:r>
              <a:rPr lang="zh-CN" altLang="en-US" dirty="0" smtClean="0"/>
              <a:t>专题：</a:t>
            </a:r>
            <a:endParaRPr lang="zh-CN" alt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5292080" y="3737909"/>
            <a:ext cx="3643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主讲：</a:t>
            </a:r>
            <a:endParaRPr lang="en-US" altLang="zh-CN" sz="32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职称：</a:t>
            </a:r>
            <a:endParaRPr lang="en-US" altLang="zh-CN" sz="32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联系：</a:t>
            </a:r>
            <a:endParaRPr lang="zh-CN" altLang="en-US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5263"/>
            <a:ext cx="2346960" cy="50292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979" y="699129"/>
            <a:ext cx="2308606" cy="26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7136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课程目标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3211" y="8103"/>
            <a:ext cx="6264914" cy="72008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3600" b="0" cap="none">
                <a:latin typeface="Georgia" pitchFamily="18" charset="0"/>
              </a:defRPr>
            </a:lvl1pPr>
          </a:lstStyle>
          <a:p>
            <a:r>
              <a:rPr kumimoji="0" lang="zh-CN" altLang="en-US" dirty="0" smtClean="0"/>
              <a:t>课程目标</a:t>
            </a:r>
            <a:endParaRPr kumimoji="0" 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614" y="1573312"/>
            <a:ext cx="6123602" cy="4880024"/>
          </a:xfrm>
        </p:spPr>
        <p:txBody>
          <a:bodyPr anchor="t">
            <a:normAutofit/>
          </a:bodyPr>
          <a:lstStyle>
            <a:lvl1pPr marL="342900" indent="-342900" eaLnBrk="1" latinLnBrk="0" hangingPunct="1">
              <a:buFont typeface="Wingdings" panose="05000000000000000000" pitchFamily="2" charset="2"/>
              <a:buChar char="u"/>
              <a:defRPr kumimoji="0" lang="zh-CN" sz="24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5263"/>
            <a:ext cx="2346960" cy="502920"/>
          </a:xfrm>
          <a:prstGeom prst="rect">
            <a:avLst/>
          </a:prstGeom>
        </p:spPr>
      </p:pic>
      <p:sp>
        <p:nvSpPr>
          <p:cNvPr id="12" name="AutoShape 7"/>
          <p:cNvSpPr>
            <a:spLocks noChangeArrowheads="1"/>
          </p:cNvSpPr>
          <p:nvPr userDrawn="1"/>
        </p:nvSpPr>
        <p:spPr bwMode="auto">
          <a:xfrm>
            <a:off x="381000" y="836712"/>
            <a:ext cx="8439150" cy="639762"/>
          </a:xfrm>
          <a:prstGeom prst="roundRect">
            <a:avLst>
              <a:gd name="adj" fmla="val 18046"/>
            </a:avLst>
          </a:prstGeom>
          <a:solidFill>
            <a:srgbClr val="4DA5E1">
              <a:alpha val="749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Oval 8"/>
          <p:cNvSpPr>
            <a:spLocks noChangeArrowheads="1"/>
          </p:cNvSpPr>
          <p:nvPr userDrawn="1"/>
        </p:nvSpPr>
        <p:spPr bwMode="auto">
          <a:xfrm>
            <a:off x="641350" y="981174"/>
            <a:ext cx="349250" cy="342900"/>
          </a:xfrm>
          <a:prstGeom prst="ellipse">
            <a:avLst/>
          </a:prstGeom>
          <a:noFill/>
          <a:ln w="127000" algn="ctr">
            <a:solidFill>
              <a:srgbClr val="4DA5E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A5E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t" hangingPunct="1"/>
            <a:endParaRPr lang="zh-CN" altLang="zh-CN" sz="1000">
              <a:ea typeface="华文细黑" pitchFamily="2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 userDrawn="1"/>
        </p:nvSpPr>
        <p:spPr bwMode="auto">
          <a:xfrm>
            <a:off x="990600" y="900212"/>
            <a:ext cx="7329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ea typeface="华文细黑" pitchFamily="2" charset="-122"/>
              </a:rPr>
              <a:t>学习完</a:t>
            </a:r>
            <a:r>
              <a:rPr lang="zh-CN" altLang="en-US" sz="2800" b="1" dirty="0" smtClean="0">
                <a:solidFill>
                  <a:schemeClr val="bg1"/>
                </a:solidFill>
                <a:ea typeface="华文细黑" pitchFamily="2" charset="-122"/>
              </a:rPr>
              <a:t>本专题，</a:t>
            </a:r>
            <a:r>
              <a:rPr lang="zh-CN" altLang="en-US" sz="2800" b="1" dirty="0">
                <a:solidFill>
                  <a:schemeClr val="bg1"/>
                </a:solidFill>
                <a:ea typeface="华文细黑" pitchFamily="2" charset="-122"/>
              </a:rPr>
              <a:t>您应该能够：</a:t>
            </a:r>
          </a:p>
        </p:txBody>
      </p:sp>
      <p:pic>
        <p:nvPicPr>
          <p:cNvPr id="15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573312"/>
            <a:ext cx="2147888" cy="279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直接连接符 15"/>
          <p:cNvCxnSpPr/>
          <p:nvPr userDrawn="1"/>
        </p:nvCxnSpPr>
        <p:spPr>
          <a:xfrm>
            <a:off x="381000" y="728183"/>
            <a:ext cx="8763000" cy="0"/>
          </a:xfrm>
          <a:prstGeom prst="line">
            <a:avLst/>
          </a:prstGeom>
          <a:ln w="73025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课程小结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3211" y="8103"/>
            <a:ext cx="6264914" cy="720080"/>
          </a:xfrm>
        </p:spPr>
        <p:txBody>
          <a:bodyPr anchor="b" anchorCtr="0">
            <a:normAutofit/>
          </a:bodyPr>
          <a:lstStyle>
            <a:lvl1pPr algn="l" eaLnBrk="1" latinLnBrk="0" hangingPunct="1">
              <a:defRPr kumimoji="0" lang="zh-CN" sz="3600" b="0" cap="none">
                <a:latin typeface="Georgia" pitchFamily="18" charset="0"/>
              </a:defRPr>
            </a:lvl1pPr>
          </a:lstStyle>
          <a:p>
            <a:r>
              <a:rPr kumimoji="0" lang="zh-CN" altLang="en-US" dirty="0" smtClean="0"/>
              <a:t>课程小结</a:t>
            </a:r>
            <a:endParaRPr kumimoji="0" lang="zh-C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614" y="1573312"/>
            <a:ext cx="6123602" cy="4880024"/>
          </a:xfrm>
        </p:spPr>
        <p:txBody>
          <a:bodyPr anchor="t">
            <a:normAutofit/>
          </a:bodyPr>
          <a:lstStyle>
            <a:lvl1pPr marL="342900" indent="-342900" eaLnBrk="1" latinLnBrk="0" hangingPunct="1">
              <a:buFont typeface="Wingdings" panose="05000000000000000000" pitchFamily="2" charset="2"/>
              <a:buChar char="u"/>
              <a:defRPr kumimoji="0" lang="zh-CN" sz="24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5263"/>
            <a:ext cx="2346960" cy="502920"/>
          </a:xfrm>
          <a:prstGeom prst="rect">
            <a:avLst/>
          </a:prstGeom>
        </p:spPr>
      </p:pic>
      <p:sp>
        <p:nvSpPr>
          <p:cNvPr id="12" name="AutoShape 7"/>
          <p:cNvSpPr>
            <a:spLocks noChangeArrowheads="1"/>
          </p:cNvSpPr>
          <p:nvPr userDrawn="1"/>
        </p:nvSpPr>
        <p:spPr bwMode="auto">
          <a:xfrm>
            <a:off x="381000" y="836712"/>
            <a:ext cx="8439150" cy="639762"/>
          </a:xfrm>
          <a:prstGeom prst="roundRect">
            <a:avLst>
              <a:gd name="adj" fmla="val 18046"/>
            </a:avLst>
          </a:prstGeom>
          <a:solidFill>
            <a:srgbClr val="4DA5E1">
              <a:alpha val="749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Oval 8"/>
          <p:cNvSpPr>
            <a:spLocks noChangeArrowheads="1"/>
          </p:cNvSpPr>
          <p:nvPr userDrawn="1"/>
        </p:nvSpPr>
        <p:spPr bwMode="auto">
          <a:xfrm>
            <a:off x="641350" y="981174"/>
            <a:ext cx="349250" cy="342900"/>
          </a:xfrm>
          <a:prstGeom prst="ellipse">
            <a:avLst/>
          </a:prstGeom>
          <a:noFill/>
          <a:ln w="127000" algn="ctr">
            <a:solidFill>
              <a:srgbClr val="4DA5E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A5E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t" hangingPunct="1"/>
            <a:endParaRPr lang="zh-CN" altLang="zh-CN" sz="1000">
              <a:ea typeface="华文细黑" pitchFamily="2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 userDrawn="1"/>
        </p:nvSpPr>
        <p:spPr bwMode="auto">
          <a:xfrm>
            <a:off x="990600" y="900212"/>
            <a:ext cx="7329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bg1"/>
                </a:solidFill>
                <a:ea typeface="华文细黑" pitchFamily="2" charset="-122"/>
              </a:rPr>
              <a:t>通过本专题，我们学习了以下知识：</a:t>
            </a:r>
            <a:endParaRPr lang="zh-CN" altLang="en-US" sz="2800" b="1" dirty="0">
              <a:solidFill>
                <a:schemeClr val="bg1"/>
              </a:solidFill>
              <a:ea typeface="华文细黑" pitchFamily="2" charset="-122"/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573312"/>
            <a:ext cx="2147888" cy="279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直接连接符 15"/>
          <p:cNvCxnSpPr/>
          <p:nvPr userDrawn="1"/>
        </p:nvCxnSpPr>
        <p:spPr>
          <a:xfrm>
            <a:off x="381000" y="728183"/>
            <a:ext cx="8763000" cy="0"/>
          </a:xfrm>
          <a:prstGeom prst="line">
            <a:avLst/>
          </a:prstGeom>
          <a:ln w="73025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6315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6408712" cy="576064"/>
          </a:xfrm>
        </p:spPr>
        <p:txBody>
          <a:bodyPr anchor="t">
            <a:noAutofit/>
          </a:bodyPr>
          <a:lstStyle>
            <a:lvl1pPr algn="l" eaLnBrk="1" latinLnBrk="0" hangingPunct="1">
              <a:defRPr kumimoji="0" lang="zh-CN" sz="3200"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>
            <a:lvl1pPr marL="342900" indent="-342900" eaLnBrk="1" latinLnBrk="0" hangingPunct="1">
              <a:lnSpc>
                <a:spcPct val="150000"/>
              </a:lnSpc>
              <a:spcBef>
                <a:spcPts val="0"/>
              </a:spcBef>
              <a:buSzPct val="130000"/>
              <a:buFont typeface="Arial" pitchFamily="34" charset="0"/>
              <a:buChar char="•"/>
              <a:defRPr kumimoji="0" lang="zh-CN" sz="2800">
                <a:latin typeface="Georgia" pitchFamily="18" charset="0"/>
              </a:defRPr>
            </a:lvl1pPr>
            <a:lvl2pPr marL="571500" indent="-228600" eaLnBrk="1" latinLnBrk="0" hangingPunct="1">
              <a:lnSpc>
                <a:spcPct val="150000"/>
              </a:lnSpc>
              <a:spcBef>
                <a:spcPts val="0"/>
              </a:spcBef>
              <a:buSzPct val="60000"/>
              <a:buFont typeface="Courier New" pitchFamily="49" charset="0"/>
              <a:buChar char="o"/>
              <a:defRPr kumimoji="0" lang="zh-CN" sz="2800">
                <a:latin typeface="Georgia" pitchFamily="18" charset="0"/>
              </a:defRPr>
            </a:lvl2pPr>
            <a:lvl3pPr eaLnBrk="1" latinLnBrk="0" hangingPunct="1">
              <a:defRPr kumimoji="0" lang="zh-CN" sz="2800">
                <a:latin typeface="Georgia" pitchFamily="18" charset="0"/>
              </a:defRPr>
            </a:lvl3pPr>
            <a:lvl4pPr eaLnBrk="1" latinLnBrk="0" hangingPunct="1">
              <a:defRPr kumimoji="0" lang="zh-CN" sz="2800">
                <a:latin typeface="Georgia" pitchFamily="18" charset="0"/>
              </a:defRPr>
            </a:lvl4pPr>
            <a:lvl5pPr eaLnBrk="1" latinLnBrk="0" hangingPunct="1">
              <a:defRPr kumimoji="0" lang="zh-CN" sz="2800">
                <a:latin typeface="Georgia" pitchFamily="18" charset="0"/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07628"/>
            <a:ext cx="8229600" cy="801092"/>
          </a:xfrm>
        </p:spPr>
        <p:txBody>
          <a:bodyPr/>
          <a:lstStyle/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001419"/>
          </a:xfrm>
        </p:spPr>
        <p:txBody>
          <a:bodyPr>
            <a:normAutofit/>
          </a:bodyPr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800"/>
            </a:lvl2pPr>
            <a:lvl3pPr eaLnBrk="1" latinLnBrk="0" hangingPunct="1">
              <a:defRPr kumimoji="0" lang="zh-CN" sz="2800"/>
            </a:lvl3pPr>
            <a:lvl4pPr eaLnBrk="1" latinLnBrk="0" hangingPunct="1">
              <a:defRPr kumimoji="0" lang="zh-CN" sz="2800"/>
            </a:lvl4pPr>
            <a:lvl5pPr eaLnBrk="1" latinLnBrk="0" hangingPunct="1">
              <a:defRPr kumimoji="0" lang="zh-CN" sz="2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001419"/>
          </a:xfrm>
        </p:spPr>
        <p:txBody>
          <a:bodyPr>
            <a:normAutofit/>
          </a:bodyPr>
          <a:lstStyle>
            <a:lvl1pPr eaLnBrk="1" latinLnBrk="0" hangingPunct="1">
              <a:defRPr kumimoji="0" lang="zh-CN" sz="2800"/>
            </a:lvl1pPr>
            <a:lvl2pPr eaLnBrk="1" latinLnBrk="0" hangingPunct="1">
              <a:defRPr kumimoji="0" lang="zh-CN" sz="2800"/>
            </a:lvl2pPr>
            <a:lvl3pPr eaLnBrk="1" latinLnBrk="0" hangingPunct="1">
              <a:defRPr kumimoji="0" lang="zh-CN" sz="2800"/>
            </a:lvl3pPr>
            <a:lvl4pPr eaLnBrk="1" latinLnBrk="0" hangingPunct="1">
              <a:defRPr kumimoji="0" lang="zh-CN" sz="2800"/>
            </a:lvl4pPr>
            <a:lvl5pPr eaLnBrk="1" latinLnBrk="0" hangingPunct="1">
              <a:defRPr kumimoji="0" lang="zh-CN" sz="2800"/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6408712" cy="609600"/>
          </a:xfrm>
        </p:spPr>
        <p:txBody>
          <a:bodyPr/>
          <a:lstStyle>
            <a:lvl1pPr eaLnBrk="1" latinLnBrk="0" hangingPunct="1">
              <a:defRPr kumimoji="0" lang="zh-CN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978123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zh-CN" sz="28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400"/>
            </a:lvl4pPr>
            <a:lvl5pPr eaLnBrk="1" latinLnBrk="0" hangingPunct="1">
              <a:defRPr kumimoji="0" lang="zh-CN" sz="24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978123"/>
          </a:xfrm>
        </p:spPr>
        <p:txBody>
          <a:bodyPr anchor="b">
            <a:noAutofit/>
          </a:bodyPr>
          <a:lstStyle>
            <a:lvl1pPr marL="0" indent="0" eaLnBrk="1" latinLnBrk="0" hangingPunct="1">
              <a:buNone/>
              <a:defRPr kumimoji="0" lang="zh-CN" sz="2800" b="1"/>
            </a:lvl1pPr>
            <a:lvl2pPr marL="457200" indent="0" eaLnBrk="1" latinLnBrk="0" hangingPunct="1">
              <a:buNone/>
              <a:defRPr kumimoji="0" lang="zh-CN" sz="2000" b="1"/>
            </a:lvl2pPr>
            <a:lvl3pPr marL="914400" indent="0" eaLnBrk="1" latinLnBrk="0" hangingPunct="1">
              <a:buNone/>
              <a:defRPr kumimoji="0" lang="zh-CN" sz="1800" b="1"/>
            </a:lvl3pPr>
            <a:lvl4pPr marL="1371600" indent="0" eaLnBrk="1" latinLnBrk="0" hangingPunct="1">
              <a:buNone/>
              <a:defRPr kumimoji="0" lang="zh-CN" sz="1600" b="1"/>
            </a:lvl4pPr>
            <a:lvl5pPr marL="1828800" indent="0" eaLnBrk="1" latinLnBrk="0" hangingPunct="1">
              <a:buNone/>
              <a:defRPr kumimoji="0" lang="zh-CN" sz="1600" b="1"/>
            </a:lvl5pPr>
            <a:lvl6pPr marL="2286000" indent="0" eaLnBrk="1" latinLnBrk="0" hangingPunct="1">
              <a:buNone/>
              <a:defRPr kumimoji="0" lang="zh-CN" sz="1600" b="1"/>
            </a:lvl6pPr>
            <a:lvl7pPr marL="2743200" indent="0" eaLnBrk="1" latinLnBrk="0" hangingPunct="1">
              <a:buNone/>
              <a:defRPr kumimoji="0" lang="zh-CN" sz="1600" b="1"/>
            </a:lvl7pPr>
            <a:lvl8pPr marL="3200400" indent="0" eaLnBrk="1" latinLnBrk="0" hangingPunct="1">
              <a:buNone/>
              <a:defRPr kumimoji="0" lang="zh-CN" sz="1600" b="1"/>
            </a:lvl8pPr>
            <a:lvl9pPr marL="3657600" indent="0" eaLnBrk="1" latinLnBrk="0" hangingPunct="1">
              <a:buNone/>
              <a:defRPr kumimoji="0" lang="zh-CN" sz="1600" b="1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 eaLnBrk="1" latinLnBrk="0" hangingPunct="1">
              <a:defRPr kumimoji="0" lang="zh-CN" sz="2400"/>
            </a:lvl1pPr>
            <a:lvl2pPr eaLnBrk="1" latinLnBrk="0" hangingPunct="1">
              <a:defRPr kumimoji="0" lang="zh-CN" sz="2400"/>
            </a:lvl2pPr>
            <a:lvl3pPr eaLnBrk="1" latinLnBrk="0" hangingPunct="1">
              <a:defRPr kumimoji="0" lang="zh-CN" sz="2400"/>
            </a:lvl3pPr>
            <a:lvl4pPr eaLnBrk="1" latinLnBrk="0" hangingPunct="1">
              <a:defRPr kumimoji="0" lang="zh-CN" sz="2400"/>
            </a:lvl4pPr>
            <a:lvl5pPr eaLnBrk="1" latinLnBrk="0" hangingPunct="1">
              <a:defRPr kumimoji="0" lang="zh-CN" sz="2400"/>
            </a:lvl5pPr>
            <a:lvl6pPr eaLnBrk="1" latinLnBrk="0" hangingPunct="1">
              <a:defRPr kumimoji="0" lang="zh-CN" sz="1600"/>
            </a:lvl6pPr>
            <a:lvl7pPr eaLnBrk="1" latinLnBrk="0" hangingPunct="1">
              <a:defRPr kumimoji="0" lang="zh-CN" sz="1600"/>
            </a:lvl7pPr>
            <a:lvl8pPr eaLnBrk="1" latinLnBrk="0" hangingPunct="1">
              <a:defRPr kumimoji="0" lang="zh-CN" sz="1600"/>
            </a:lvl8pPr>
            <a:lvl9pPr eaLnBrk="1" latinLnBrk="0" hangingPunct="1">
              <a:defRPr kumimoji="0" lang="zh-CN"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576064"/>
          </a:xfrm>
        </p:spPr>
        <p:txBody>
          <a:bodyPr anchor="t">
            <a:normAutofit/>
          </a:bodyPr>
          <a:lstStyle>
            <a:lvl1pPr eaLnBrk="1" latinLnBrk="0" hangingPunct="1">
              <a:defRPr kumimoji="0" lang="zh-CN" sz="2800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477-0A05-4F3E-8EE9-E015C9089D56}" type="slidenum">
              <a:t>‹#›</a:t>
            </a:fld>
            <a:endParaRPr kumimoji="0" lang="zh-CN"/>
          </a:p>
        </p:txBody>
      </p:sp>
      <p:sp>
        <p:nvSpPr>
          <p:cNvPr id="2" name="矩形 1"/>
          <p:cNvSpPr/>
          <p:nvPr userDrawn="1"/>
        </p:nvSpPr>
        <p:spPr>
          <a:xfrm>
            <a:off x="0" y="1052736"/>
            <a:ext cx="9144000" cy="511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576064"/>
          </a:xfrm>
        </p:spPr>
        <p:txBody>
          <a:bodyPr anchor="t">
            <a:normAutofit/>
          </a:bodyPr>
          <a:lstStyle>
            <a:lvl1pPr eaLnBrk="1" latinLnBrk="0" hangingPunct="1">
              <a:defRPr kumimoji="0" lang="zh-CN" sz="2800"/>
            </a:lvl1pPr>
          </a:lstStyle>
          <a:p>
            <a:pPr eaLnBrk="1" latinLnBrk="0" hangingPunct="1"/>
            <a:r>
              <a:rPr lang="zh-CN" altLang="en-US" smtClean="0"/>
              <a:t>单击此处编辑母版标题样式</a:t>
            </a:r>
            <a:endParaRPr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0"/>
            <a:ext cx="9144000" cy="1027708"/>
          </a:xfrm>
          <a:prstGeom prst="rect">
            <a:avLst/>
          </a:prstGeom>
          <a:solidFill>
            <a:srgbClr val="FF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05" y="6165304"/>
            <a:ext cx="9174851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1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51" y="1027708"/>
            <a:ext cx="9155751" cy="513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27708"/>
            <a:ext cx="8229600" cy="801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 dirty="0" smtClean="0"/>
              <a:t>单击此处编辑母版标题样式</a:t>
            </a:r>
            <a:endParaRPr kumimoji="0"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477-0A05-4F3E-8EE9-E015C9089D56}" type="slidenum">
              <a:t>‹#›</a:t>
            </a:fld>
            <a:endParaRPr kumimoji="0" lang="zh-CN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25263"/>
            <a:ext cx="2346960" cy="5029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62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61" r:id="rId10"/>
    <p:sldLayoutId id="2147483656" r:id="rId11"/>
    <p:sldLayoutId id="2147483657" r:id="rId12"/>
    <p:sldLayoutId id="2147483658" r:id="rId13"/>
    <p:sldLayoutId id="2147483659" r:id="rId14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zh-CN" sz="3200" kern="1200">
          <a:solidFill>
            <a:srgbClr val="FF0000"/>
          </a:solidFill>
          <a:latin typeface="华文新魏" panose="02010800040101010101" pitchFamily="2" charset="-122"/>
          <a:ea typeface="华文新魏" panose="0201080004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800" kern="1200">
          <a:solidFill>
            <a:srgbClr val="C00000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800" kern="1200">
          <a:solidFill>
            <a:schemeClr val="tx1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800" kern="1200">
          <a:solidFill>
            <a:schemeClr val="tx1"/>
          </a:solidFill>
          <a:latin typeface="华文新魏" panose="02010800040101010101" pitchFamily="2" charset="-122"/>
          <a:ea typeface="华文新魏" panose="0201080004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四、任务实施步骤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980728"/>
            <a:ext cx="8280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）在需要克隆的虚拟机上单击右键，在快捷菜单中单击“管理”命令，再弹出子菜单，在子菜单中选择“克隆”命令，如图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8-24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）在图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8-24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中单击“克隆”命令，弹出克隆虚拟机向导界面，如图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8-25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）在克隆虚拟机向导界面中单击“下一步”按钮，弹出选择克隆源界面，如图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8-26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）本例中选择克隆自“虚拟机中的当前状态”，单击“下一步”按钮，弹出克隆类型界面，选择“创建完整克隆”类型，如图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8-27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）在克隆类型界面上单击“下一步”按钮，弹出新虚拟机命名和存储路径设置界面，如图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8-28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）设置好新虚拟机信息后，单击“完成”按钮，显示克隆进度，如图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8-29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5931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四、任务实施步骤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980728"/>
            <a:ext cx="828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）克隆结束后，弹出如图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8-30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所示对话框。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、配置虚拟机的网络</a:t>
            </a:r>
          </a:p>
        </p:txBody>
      </p:sp>
    </p:spTree>
    <p:extLst>
      <p:ext uri="{BB962C8B-B14F-4D97-AF65-F5344CB8AC3E}">
        <p14:creationId xmlns:p14="http://schemas.microsoft.com/office/powerpoint/2010/main" val="344041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五、任务拓展（可选）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1268760"/>
            <a:ext cx="8147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    在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网上下载最新的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Virtual Box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软件和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Virtual PC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软件，进行安装和使用。</a:t>
            </a:r>
          </a:p>
        </p:txBody>
      </p:sp>
    </p:spTree>
    <p:extLst>
      <p:ext uri="{BB962C8B-B14F-4D97-AF65-F5344CB8AC3E}">
        <p14:creationId xmlns:p14="http://schemas.microsoft.com/office/powerpoint/2010/main" val="21301992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六、</a:t>
            </a:r>
            <a:r>
              <a:rPr lang="zh-CN" altLang="en-US" dirty="0"/>
              <a:t>任务</a:t>
            </a:r>
            <a:r>
              <a:rPr lang="zh-CN" altLang="en-US" dirty="0" smtClean="0"/>
              <a:t>小结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7544" y="1268760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任务思考：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1"/>
            <a:r>
              <a:rPr lang="en-US" altLang="zh-CN" sz="2400" dirty="0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．虚拟机的工作原理。</a:t>
            </a:r>
            <a:endParaRPr lang="zh-CN" altLang="en-US" sz="2400" dirty="0">
              <a:solidFill>
                <a:srgbClr val="3333FF"/>
              </a:solidFill>
              <a:latin typeface="黑体" pitchFamily="2" charset="-122"/>
              <a:ea typeface="黑体" pitchFamily="2" charset="-122"/>
            </a:endParaRPr>
          </a:p>
          <a:p>
            <a:pPr lvl="1"/>
            <a:r>
              <a:rPr lang="en-US" altLang="zh-CN" sz="2400" dirty="0" smtClean="0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．虚拟机在教学中还有何种用途。</a:t>
            </a:r>
            <a:endParaRPr lang="en-US" altLang="zh-CN" sz="2400" dirty="0" smtClean="0">
              <a:solidFill>
                <a:srgbClr val="3333FF"/>
              </a:solidFill>
              <a:latin typeface="黑体" pitchFamily="2" charset="-122"/>
              <a:ea typeface="黑体" pitchFamily="2" charset="-122"/>
            </a:endParaRPr>
          </a:p>
          <a:p>
            <a:pPr lvl="1"/>
            <a:endParaRPr lang="en-US" altLang="zh-CN" sz="2400" dirty="0" smtClean="0">
              <a:solidFill>
                <a:srgbClr val="3333FF"/>
              </a:solidFill>
              <a:latin typeface="黑体" pitchFamily="2" charset="-122"/>
              <a:ea typeface="黑体" pitchFamily="2" charset="-122"/>
            </a:endParaRPr>
          </a:p>
          <a:p>
            <a:pPr lvl="1"/>
            <a:endParaRPr lang="en-US" altLang="zh-CN" sz="2400" dirty="0" smtClean="0">
              <a:solidFill>
                <a:srgbClr val="3333FF"/>
              </a:solidFill>
              <a:latin typeface="黑体" pitchFamily="2" charset="-122"/>
              <a:ea typeface="黑体" pitchFamily="2" charset="-122"/>
            </a:endParaRPr>
          </a:p>
          <a:p>
            <a:pPr lvl="1"/>
            <a:endParaRPr lang="en-US" altLang="zh-CN" sz="2400" dirty="0" smtClean="0">
              <a:solidFill>
                <a:srgbClr val="3333FF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填写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实验报告：</a:t>
            </a:r>
          </a:p>
          <a:p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400" dirty="0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按实验报告的格式书写实验报告，将遇到的情况、问题、经验作详细记录，写出心得体会。</a:t>
            </a:r>
          </a:p>
        </p:txBody>
      </p:sp>
    </p:spTree>
    <p:extLst>
      <p:ext uri="{BB962C8B-B14F-4D97-AF65-F5344CB8AC3E}">
        <p14:creationId xmlns:p14="http://schemas.microsoft.com/office/powerpoint/2010/main" val="22562332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600" spc="-200" dirty="0" smtClean="0"/>
              <a:t>任务</a:t>
            </a:r>
            <a:r>
              <a:rPr lang="en-US" altLang="zh-CN" sz="2600" spc="-200" smtClean="0"/>
              <a:t>19</a:t>
            </a:r>
            <a:r>
              <a:rPr lang="zh-CN" altLang="en-US" sz="2600" spc="-200" smtClean="0"/>
              <a:t>：</a:t>
            </a:r>
            <a:r>
              <a:rPr lang="en-US" altLang="zh-CN" sz="2600" spc="-200" dirty="0"/>
              <a:t>VMware® Workstation 12 Pro</a:t>
            </a:r>
            <a:r>
              <a:rPr lang="zh-CN" altLang="en-US" sz="2600" spc="-200" dirty="0"/>
              <a:t>的安装与使用</a:t>
            </a:r>
            <a:endParaRPr lang="zh-CN" sz="2600" spc="-200" dirty="0"/>
          </a:p>
        </p:txBody>
      </p:sp>
      <p:sp>
        <p:nvSpPr>
          <p:cNvPr id="3" name="矩形 2"/>
          <p:cNvSpPr/>
          <p:nvPr/>
        </p:nvSpPr>
        <p:spPr>
          <a:xfrm>
            <a:off x="107504" y="2611884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计划：</a:t>
            </a:r>
            <a:r>
              <a:rPr lang="en-US" altLang="zh-CN" sz="28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学时</a:t>
            </a:r>
            <a:endParaRPr lang="zh-CN" altLang="en-US" sz="2800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36512" y="18101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一、任务目标</a:t>
            </a:r>
            <a:endParaRPr lang="zh-CN" altLang="en-US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1268760"/>
            <a:ext cx="828000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、掌握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的安装方法。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、掌握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的基本配置和使用方法。</a:t>
            </a:r>
          </a:p>
        </p:txBody>
      </p:sp>
    </p:spTree>
    <p:extLst>
      <p:ext uri="{BB962C8B-B14F-4D97-AF65-F5344CB8AC3E}">
        <p14:creationId xmlns:p14="http://schemas.microsoft.com/office/powerpoint/2010/main" val="10005690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</a:t>
            </a:r>
            <a:r>
              <a:rPr lang="zh-CN" altLang="en-US" dirty="0"/>
              <a:t>、任务所需设备与条件</a:t>
            </a:r>
          </a:p>
        </p:txBody>
      </p:sp>
      <p:sp>
        <p:nvSpPr>
          <p:cNvPr id="3" name="矩形 2"/>
          <p:cNvSpPr/>
          <p:nvPr/>
        </p:nvSpPr>
        <p:spPr>
          <a:xfrm>
            <a:off x="440551" y="1268760"/>
            <a:ext cx="8280000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、安装有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Windows XP/Windows 7/Windows 10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操作系统的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PC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机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台。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安装包。</a:t>
            </a:r>
          </a:p>
        </p:txBody>
      </p:sp>
    </p:spTree>
    <p:extLst>
      <p:ext uri="{BB962C8B-B14F-4D97-AF65-F5344CB8AC3E}">
        <p14:creationId xmlns:p14="http://schemas.microsoft.com/office/powerpoint/2010/main" val="30708012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三</a:t>
            </a:r>
            <a:r>
              <a:rPr lang="zh-CN" altLang="zh-CN" dirty="0" smtClean="0"/>
              <a:t>、</a:t>
            </a:r>
            <a:r>
              <a:rPr lang="zh-CN" altLang="en-US" dirty="0"/>
              <a:t>任务要求与说明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432000" y="1643316"/>
            <a:ext cx="8280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本任务主要让学生掌握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软件的安装和基本配置和使用方法，这里使用的是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版本（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VMware-workstation-full-12.5.7-5813279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），实际中根据操作系统情况可以选择其他版本。</a:t>
            </a:r>
          </a:p>
        </p:txBody>
      </p:sp>
    </p:spTree>
    <p:extLst>
      <p:ext uri="{BB962C8B-B14F-4D97-AF65-F5344CB8AC3E}">
        <p14:creationId xmlns:p14="http://schemas.microsoft.com/office/powerpoint/2010/main" val="39473524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四、任务实施步骤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1196752"/>
            <a:ext cx="8280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（一）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的安装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、双击“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VMware-workstation-full-12.5.7-5813279”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安装包，出现“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Now Loading…”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所示，等待文件加载完成后，进入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Welcome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安装界面，如图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、单击图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8-02“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下一步”按钮，进入最终用户许可协议界面，勾选我接受许可协议中的条款，如图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；然后单击“下一步”，进入自定义安装界面，如图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8-04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、单击图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8-04“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更改”按钮，进入更改目标文件夹界面，将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软件安装到“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D:\Program Files\”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中，如图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8-05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所示；然后进行用户体验设置，根据自己的实际情况，可勾选相关设置项，如图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8-06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</p:txBody>
      </p:sp>
    </p:spTree>
    <p:extLst>
      <p:ext uri="{BB962C8B-B14F-4D97-AF65-F5344CB8AC3E}">
        <p14:creationId xmlns:p14="http://schemas.microsoft.com/office/powerpoint/2010/main" val="36691745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四、任务实施步骤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980728"/>
            <a:ext cx="8280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、单击图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8-06“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下一步”按钮，进入快捷键设置界面，建议两个选项勾选，如图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8-07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所示；然后单击图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8-07“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下一步”按钮，进入已准备好安装界面，如图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8-08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、单击图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8-08“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安装”按钮，进入安装界面，如图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8-09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所示；安装结束后，单击“完成”按钮，如图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8-10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、要使安装有效，重启计算机，如图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、至此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软件安装完毕，其工作界面如图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  <a:endParaRPr lang="en-US" altLang="zh-CN" sz="2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（二）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的基本操作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、创建新的虚拟机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）单击主页上的“创建新的虚拟机”按钮，弹出“新建虚拟机向导”，如图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）单击图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8-13“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下一步”按钮，弹出安装客户机操作系统对话框，选择安装来源</a:t>
            </a:r>
          </a:p>
        </p:txBody>
      </p:sp>
    </p:spTree>
    <p:extLst>
      <p:ext uri="{BB962C8B-B14F-4D97-AF65-F5344CB8AC3E}">
        <p14:creationId xmlns:p14="http://schemas.microsoft.com/office/powerpoint/2010/main" val="34589756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四、任务实施步骤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980728"/>
            <a:ext cx="8280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）确定虚拟机中安装何种操作系统，如图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8-15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）命名虚拟机名称和虚拟机文件安装位置，如图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8-16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）指定虚拟机磁盘容量和虚拟存盘存储文件类型，如图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8-17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）单击图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8-17“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下一步”按钮，弹出已准备好创建虚拟机界面，然后单击“自定义硬件”，如图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8-18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、移除虚拟机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）用鼠标右键单击所要移除的虚拟机，弹出快捷菜单，如图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8-19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）在快捷菜单中，单击“移除”命令，弹出是否移除对话框，单击“移除”按钮即可。如图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8-20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、创建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快照</a:t>
            </a:r>
            <a:endParaRPr lang="en-US" altLang="zh-CN" sz="2400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5722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四、任务实施步骤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" y="980728"/>
            <a:ext cx="8280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）启动要创建快照的虚拟机，单击“虚拟机”菜单，再单击“快照”命令，在子菜单上单击“拍摄快照”命令，如图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）在子菜单上单击“拍摄快照”命令后，会弹出拍摄快照对话框，填写名称和备注，再单击“拍摄快照”按钮，如图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8-22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）快照拍摄成功，如图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所示。</a:t>
            </a:r>
          </a:p>
          <a:p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、克隆虚拟机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使用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VMware® Workstation 12 Pro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里的克隆功能，可以复制多个已安装好的系统，解决实验时需要多个类似系统的问题。</a:t>
            </a:r>
          </a:p>
          <a:p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）先准备好一个自己需要安装的系统，这里以克隆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windows7 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为例，前提是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windows7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虚拟机要处于关机状态，如图</a:t>
            </a:r>
            <a:r>
              <a:rPr lang="en-US" altLang="zh-CN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8-23</a:t>
            </a:r>
            <a:r>
              <a:rPr lang="zh-CN" altLang="en-US" sz="240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所示</a:t>
            </a:r>
            <a:r>
              <a:rPr lang="zh-CN" altLang="en-US" sz="2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612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QLnjpDmemWvdkPv8CNhL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jzqUzkCEyRs7MDbtn22K6"/>
</p:tagLst>
</file>

<file path=ppt/theme/theme1.xml><?xml version="1.0" encoding="utf-8"?>
<a:theme xmlns:a="http://schemas.openxmlformats.org/drawingml/2006/main" name="The courseware template--zx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 courseware template--zxl</Template>
  <TotalTime>0</TotalTime>
  <Words>1307</Words>
  <Application>Microsoft Office PowerPoint</Application>
  <PresentationFormat>全屏显示(4:3)</PresentationFormat>
  <Paragraphs>75</Paragraphs>
  <Slides>13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The courseware template--zxl</vt:lpstr>
      <vt:lpstr>PowerPoint 演示文稿</vt:lpstr>
      <vt:lpstr>任务19：VMware® Workstation 12 Pro的安装与使用</vt:lpstr>
      <vt:lpstr>PowerPoint 演示文稿</vt:lpstr>
      <vt:lpstr>二、任务所需设备与条件</vt:lpstr>
      <vt:lpstr>三、任务要求与说明</vt:lpstr>
      <vt:lpstr>四、任务实施步骤</vt:lpstr>
      <vt:lpstr>四、任务实施步骤</vt:lpstr>
      <vt:lpstr>四、任务实施步骤</vt:lpstr>
      <vt:lpstr>四、任务实施步骤</vt:lpstr>
      <vt:lpstr>四、任务实施步骤</vt:lpstr>
      <vt:lpstr>四、任务实施步骤</vt:lpstr>
      <vt:lpstr>五、任务拓展（可选）</vt:lpstr>
      <vt:lpstr>六、任务小结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2017-07-21T06:40:46Z</dcterms:created>
  <dcterms:modified xsi:type="dcterms:W3CDTF">2018-11-17T09:24:10Z</dcterms:modified>
</cp:coreProperties>
</file>