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63" r:id="rId3"/>
    <p:sldId id="279" r:id="rId4"/>
    <p:sldId id="280" r:id="rId5"/>
    <p:sldId id="281" r:id="rId6"/>
    <p:sldId id="282" r:id="rId7"/>
    <p:sldId id="283" r:id="rId8"/>
    <p:sldId id="284" r:id="rId9"/>
    <p:sldId id="285" r:id="rId10"/>
    <p:sldId id="286" r:id="rId11"/>
    <p:sldId id="287" r:id="rId12"/>
    <p:sldId id="288" r:id="rId13"/>
    <p:sldId id="289" r:id="rId14"/>
    <p:sldId id="290" r:id="rId15"/>
    <p:sldId id="299" r:id="rId16"/>
    <p:sldId id="291" r:id="rId17"/>
    <p:sldId id="293" r:id="rId18"/>
    <p:sldId id="292" r:id="rId19"/>
    <p:sldId id="294" r:id="rId20"/>
    <p:sldId id="295" r:id="rId21"/>
    <p:sldId id="296" r:id="rId22"/>
    <p:sldId id="297" r:id="rId23"/>
    <p:sldId id="298" r:id="rId24"/>
    <p:sldId id="306" r:id="rId25"/>
    <p:sldId id="307" r:id="rId26"/>
    <p:sldId id="308" r:id="rId27"/>
    <p:sldId id="309" r:id="rId28"/>
    <p:sldId id="310" r:id="rId29"/>
    <p:sldId id="311" r:id="rId30"/>
    <p:sldId id="300" r:id="rId31"/>
    <p:sldId id="301" r:id="rId32"/>
    <p:sldId id="302" r:id="rId33"/>
    <p:sldId id="303"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17BF1F-1FC2-4B73-A7C7-E609BE574CC0}" type="datetimeFigureOut">
              <a:rPr lang="zh-CN" altLang="en-US" smtClean="0"/>
              <a:t>2021-6-18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85419C-BB06-464D-9E41-AF619F8A6155}" type="slidenum">
              <a:rPr lang="zh-CN" altLang="en-US" smtClean="0"/>
              <a:t>‹#›</a:t>
            </a:fld>
            <a:endParaRPr lang="zh-CN" altLang="en-US"/>
          </a:p>
        </p:txBody>
      </p:sp>
    </p:spTree>
    <p:extLst>
      <p:ext uri="{BB962C8B-B14F-4D97-AF65-F5344CB8AC3E}">
        <p14:creationId xmlns:p14="http://schemas.microsoft.com/office/powerpoint/2010/main" val="2525790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3196071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1469310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48827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3197680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2236224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3445181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1940027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3107334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3756352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3977703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606C69-AF1F-45FB-B10A-15EA32DDC9E2}" type="datetimeFigureOut">
              <a:rPr lang="zh-CN" altLang="en-US" smtClean="0"/>
              <a:t>2021-6-18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279305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606C69-AF1F-45FB-B10A-15EA32DDC9E2}" type="datetimeFigureOut">
              <a:rPr lang="zh-CN" altLang="en-US" smtClean="0"/>
              <a:t>2021-6-18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471669-692E-4AE2-A984-6FFD6059C333}" type="slidenum">
              <a:rPr lang="zh-CN" altLang="en-US" smtClean="0"/>
              <a:t>‹#›</a:t>
            </a:fld>
            <a:endParaRPr lang="zh-CN" altLang="en-US"/>
          </a:p>
        </p:txBody>
      </p:sp>
    </p:spTree>
    <p:extLst>
      <p:ext uri="{BB962C8B-B14F-4D97-AF65-F5344CB8AC3E}">
        <p14:creationId xmlns:p14="http://schemas.microsoft.com/office/powerpoint/2010/main" val="3479917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hyperlink" Target="http://www.1ppt.com/moban/" TargetMode="Externa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0.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00" y="4010803"/>
            <a:ext cx="3587264"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EEECE1">
                    <a:lumMod val="25000"/>
                  </a:srgbClr>
                </a:solidFill>
                <a:effectLst/>
                <a:uLnTx/>
                <a:uFillTx/>
              </a:rPr>
              <a:t>PPT</a:t>
            </a:r>
            <a:r>
              <a:rPr kumimoji="0" lang="zh-CN" altLang="en-US" sz="1600" b="0" i="0" u="none" strike="noStrike" kern="0" cap="none" spc="0" normalizeH="0" baseline="0" noProof="0" dirty="0" smtClean="0">
                <a:ln>
                  <a:noFill/>
                </a:ln>
                <a:solidFill>
                  <a:srgbClr val="EEECE1">
                    <a:lumMod val="25000"/>
                  </a:srgbClr>
                </a:solidFill>
                <a:effectLst/>
                <a:uLnTx/>
                <a:uFillTx/>
              </a:rPr>
              <a:t>模板下载：</a:t>
            </a:r>
            <a:r>
              <a:rPr kumimoji="0" lang="en-US" altLang="zh-CN" sz="1600" b="0" i="0" u="none" strike="noStrike" kern="0" cap="none" spc="0" normalizeH="0" baseline="0" noProof="0" dirty="0" smtClean="0">
                <a:ln>
                  <a:noFill/>
                </a:ln>
                <a:solidFill>
                  <a:srgbClr val="EEECE1">
                    <a:lumMod val="25000"/>
                  </a:srgbClr>
                </a:solidFill>
                <a:effectLst/>
                <a:uLnTx/>
                <a:uFillTx/>
                <a:hlinkClick r:id="rId2"/>
              </a:rPr>
              <a:t>www.1ppt.com/moban/</a:t>
            </a:r>
            <a:r>
              <a:rPr kumimoji="0" lang="en-US" altLang="zh-CN" sz="1600" b="0" i="0" u="none" strike="noStrike" kern="0" cap="none" spc="0" normalizeH="0" baseline="0" noProof="0" dirty="0" smtClean="0">
                <a:ln>
                  <a:noFill/>
                </a:ln>
                <a:solidFill>
                  <a:srgbClr val="EEECE1">
                    <a:lumMod val="25000"/>
                  </a:srgbClr>
                </a:solidFill>
                <a:effectLst/>
                <a:uLnTx/>
                <a:uFillTx/>
              </a:rPr>
              <a:t> </a:t>
            </a:r>
            <a:endParaRPr kumimoji="0" lang="zh-CN" altLang="en-US" sz="1800" b="0" i="0" u="none" strike="noStrike" kern="0" cap="none" spc="0" normalizeH="0" baseline="0" noProof="0" dirty="0" smtClean="0">
              <a:ln>
                <a:noFill/>
              </a:ln>
              <a:solidFill>
                <a:sysClr val="windowText" lastClr="000000"/>
              </a:solidFill>
              <a:effectLst/>
              <a:uLnTx/>
              <a:uFillTx/>
            </a:endParaRPr>
          </a:p>
        </p:txBody>
      </p:sp>
      <p:pic>
        <p:nvPicPr>
          <p:cNvPr id="26" name="图片 12"/>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9260" t="44759" b="42164"/>
          <a:stretch/>
        </p:blipFill>
        <p:spPr bwMode="auto">
          <a:xfrm>
            <a:off x="6404871" y="3598709"/>
            <a:ext cx="2755607" cy="89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descr="花瓣5"/>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墨山水"/>
          <p:cNvPicPr>
            <a:picLocks noChangeAspect="1" noChangeArrowheads="1"/>
          </p:cNvPicPr>
          <p:nvPr/>
        </p:nvPicPr>
        <p:blipFill rotWithShape="1">
          <a:blip r:embed="rId5" cstate="print">
            <a:clrChange>
              <a:clrFrom>
                <a:srgbClr val="FDFDFD"/>
              </a:clrFrom>
              <a:clrTo>
                <a:srgbClr val="FDFDFD">
                  <a:alpha val="0"/>
                </a:srgbClr>
              </a:clrTo>
            </a:clrChange>
            <a:extLst>
              <a:ext uri="{28A0092B-C50C-407E-A947-70E740481C1C}">
                <a14:useLocalDpi xmlns:a14="http://schemas.microsoft.com/office/drawing/2010/main" val="0"/>
              </a:ext>
            </a:extLst>
          </a:blip>
          <a:srcRect r="43913" b="45136"/>
          <a:stretch/>
        </p:blipFill>
        <p:spPr bwMode="auto">
          <a:xfrm>
            <a:off x="-20706" y="2681257"/>
            <a:ext cx="4844562" cy="236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descr="花瓣4"/>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 descr="花瓣"/>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3" descr="花瓣2"/>
          <p:cNvPicPr>
            <a:picLocks noChangeAspect="1" noChangeArrowheads="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4" descr="花瓣3"/>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2" descr="C:\Users\owen\Desktop\肖雅婷\未标题-2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95469" y="-459432"/>
            <a:ext cx="2263135" cy="22631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801" y="2150709"/>
            <a:ext cx="9165279" cy="2123658"/>
          </a:xfrm>
          <a:prstGeom prst="rect">
            <a:avLst/>
          </a:prstGeom>
          <a:noFill/>
        </p:spPr>
        <p:txBody>
          <a:bodyPr wrap="square" rtlCol="0">
            <a:spAutoFit/>
          </a:bodyPr>
          <a:lstStyle/>
          <a:p>
            <a:r>
              <a:rPr lang="zh-CN" altLang="zh-CN" sz="6600" b="1" dirty="0">
                <a:latin typeface="隶书" panose="02010509060101010101" pitchFamily="49" charset="-122"/>
                <a:ea typeface="隶书" panose="02010509060101010101" pitchFamily="49" charset="-122"/>
              </a:rPr>
              <a:t>第</a:t>
            </a:r>
            <a:r>
              <a:rPr lang="en-US" altLang="zh-CN" sz="6600" b="1" dirty="0">
                <a:latin typeface="隶书" panose="02010509060101010101" pitchFamily="49" charset="-122"/>
                <a:ea typeface="隶书" panose="02010509060101010101" pitchFamily="49" charset="-122"/>
              </a:rPr>
              <a:t>7</a:t>
            </a:r>
            <a:r>
              <a:rPr lang="zh-CN" altLang="zh-CN" sz="6600" b="1" dirty="0">
                <a:latin typeface="隶书" panose="02010509060101010101" pitchFamily="49" charset="-122"/>
                <a:ea typeface="隶书" panose="02010509060101010101" pitchFamily="49" charset="-122"/>
              </a:rPr>
              <a:t>章</a:t>
            </a:r>
            <a:r>
              <a:rPr lang="en-US" altLang="zh-CN" sz="6600" b="1" dirty="0">
                <a:latin typeface="隶书" panose="02010509060101010101" pitchFamily="49" charset="-122"/>
                <a:ea typeface="隶书" panose="02010509060101010101" pitchFamily="49" charset="-122"/>
              </a:rPr>
              <a:t> </a:t>
            </a:r>
            <a:r>
              <a:rPr lang="zh-CN" altLang="zh-CN" sz="6600" b="1" dirty="0" smtClean="0">
                <a:latin typeface="隶书" panose="02010509060101010101" pitchFamily="49" charset="-122"/>
                <a:ea typeface="隶书" panose="02010509060101010101" pitchFamily="49" charset="-122"/>
              </a:rPr>
              <a:t>年终</a:t>
            </a:r>
            <a:r>
              <a:rPr lang="zh-CN" altLang="zh-CN" sz="6600" b="1" dirty="0">
                <a:latin typeface="隶书" panose="02010509060101010101" pitchFamily="49" charset="-122"/>
                <a:ea typeface="隶书" panose="02010509060101010101" pitchFamily="49" charset="-122"/>
              </a:rPr>
              <a:t>的福利</a:t>
            </a:r>
            <a:r>
              <a:rPr lang="en-US" altLang="zh-CN" sz="6600" b="1" dirty="0" smtClean="0">
                <a:latin typeface="微软雅黑" panose="020B0503020204020204" pitchFamily="34" charset="-122"/>
                <a:ea typeface="微软雅黑" panose="020B0503020204020204" pitchFamily="34" charset="-122"/>
              </a:rPr>
              <a:t>~~~</a:t>
            </a:r>
          </a:p>
          <a:p>
            <a:r>
              <a:rPr lang="en-US" altLang="zh-CN" sz="6600" b="1" dirty="0">
                <a:latin typeface="隶书" panose="02010509060101010101" pitchFamily="49" charset="-122"/>
                <a:ea typeface="隶书" panose="02010509060101010101" pitchFamily="49" charset="-122"/>
              </a:rPr>
              <a:t> </a:t>
            </a:r>
            <a:r>
              <a:rPr lang="en-US" altLang="zh-CN" sz="6600" b="1" dirty="0" smtClean="0">
                <a:latin typeface="隶书" panose="02010509060101010101" pitchFamily="49" charset="-122"/>
                <a:ea typeface="隶书" panose="02010509060101010101" pitchFamily="49" charset="-122"/>
              </a:rPr>
              <a:t>        </a:t>
            </a:r>
            <a:r>
              <a:rPr lang="zh-CN" altLang="zh-CN" sz="6600" b="1" dirty="0" smtClean="0">
                <a:latin typeface="隶书" panose="02010509060101010101" pitchFamily="49" charset="-122"/>
                <a:ea typeface="隶书" panose="02010509060101010101" pitchFamily="49" charset="-122"/>
              </a:rPr>
              <a:t>收益</a:t>
            </a:r>
            <a:r>
              <a:rPr lang="zh-CN" altLang="zh-CN" sz="6600" b="1" dirty="0">
                <a:latin typeface="隶书" panose="02010509060101010101" pitchFamily="49" charset="-122"/>
                <a:ea typeface="隶书" panose="02010509060101010101" pitchFamily="49" charset="-122"/>
              </a:rPr>
              <a:t>分配管理 </a:t>
            </a:r>
            <a:endParaRPr lang="zh-CN" altLang="en-US" sz="66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2102099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6333" y="1196752"/>
            <a:ext cx="9137667" cy="33123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lnSpc>
                <a:spcPct val="135000"/>
              </a:lnSpc>
              <a:buFont typeface="Wingdings" pitchFamily="2" charset="2"/>
              <a:buNone/>
            </a:pPr>
            <a:r>
              <a:rPr lang="zh-CN" altLang="en-US" sz="4400" b="1" dirty="0">
                <a:solidFill>
                  <a:srgbClr val="FF0000"/>
                </a:solidFill>
                <a:latin typeface="华文隶书" panose="02010800040101010101" pitchFamily="2" charset="-122"/>
                <a:ea typeface="华文隶书" panose="02010800040101010101" pitchFamily="2" charset="-122"/>
              </a:rPr>
              <a:t>2、</a:t>
            </a:r>
            <a:r>
              <a:rPr lang="zh-CN" altLang="en-US" sz="4400" b="1" dirty="0" smtClean="0">
                <a:solidFill>
                  <a:srgbClr val="FF0000"/>
                </a:solidFill>
                <a:latin typeface="华文隶书" panose="02010800040101010101" pitchFamily="2" charset="-122"/>
                <a:ea typeface="华文隶书" panose="02010800040101010101" pitchFamily="2" charset="-122"/>
              </a:rPr>
              <a:t>股利相关</a:t>
            </a:r>
            <a:r>
              <a:rPr lang="zh-CN" altLang="en-US" sz="4400" b="1" dirty="0">
                <a:solidFill>
                  <a:srgbClr val="FF0000"/>
                </a:solidFill>
                <a:latin typeface="华文隶书" panose="02010800040101010101" pitchFamily="2" charset="-122"/>
                <a:ea typeface="华文隶书" panose="02010800040101010101" pitchFamily="2" charset="-122"/>
              </a:rPr>
              <a:t>论</a:t>
            </a:r>
          </a:p>
          <a:p>
            <a:pPr eaLnBrk="1" hangingPunct="1">
              <a:lnSpc>
                <a:spcPct val="135000"/>
              </a:lnSpc>
              <a:spcBef>
                <a:spcPct val="0"/>
              </a:spcBef>
              <a:buSzPct val="100000"/>
              <a:buFont typeface="Wingdings" pitchFamily="2" charset="2"/>
              <a:buNone/>
            </a:pPr>
            <a:r>
              <a:rPr lang="zh-CN" altLang="en-US" sz="2800" b="1" dirty="0" smtClean="0">
                <a:solidFill>
                  <a:srgbClr val="000C0C"/>
                </a:solidFill>
                <a:latin typeface="微软雅黑" panose="020B0503020204020204" pitchFamily="34" charset="-122"/>
                <a:ea typeface="微软雅黑" panose="020B0503020204020204" pitchFamily="34" charset="-122"/>
              </a:rPr>
              <a:t>A.“</a:t>
            </a:r>
            <a:r>
              <a:rPr lang="zh-CN" altLang="en-US" sz="2800" b="1" dirty="0">
                <a:solidFill>
                  <a:srgbClr val="000C0C"/>
                </a:solidFill>
                <a:latin typeface="微软雅黑" panose="020B0503020204020204" pitchFamily="34" charset="-122"/>
                <a:ea typeface="微软雅黑" panose="020B0503020204020204" pitchFamily="34" charset="-122"/>
              </a:rPr>
              <a:t>一鸟在手</a:t>
            </a:r>
            <a:r>
              <a:rPr lang="zh-CN" altLang="en-US" sz="2800" b="1" dirty="0" smtClean="0">
                <a:solidFill>
                  <a:srgbClr val="000C0C"/>
                </a:solidFill>
                <a:latin typeface="微软雅黑" panose="020B0503020204020204" pitchFamily="34" charset="-122"/>
                <a:ea typeface="微软雅黑" panose="020B0503020204020204" pitchFamily="34" charset="-122"/>
              </a:rPr>
              <a:t>”理论</a:t>
            </a:r>
            <a:endParaRPr lang="en-US" altLang="zh-CN" sz="2800" b="1" dirty="0" smtClean="0">
              <a:solidFill>
                <a:srgbClr val="000C0C"/>
              </a:solidFill>
              <a:latin typeface="微软雅黑" panose="020B0503020204020204" pitchFamily="34" charset="-122"/>
              <a:ea typeface="微软雅黑" panose="020B0503020204020204" pitchFamily="34" charset="-122"/>
            </a:endParaRPr>
          </a:p>
          <a:p>
            <a:pPr eaLnBrk="1" hangingPunct="1">
              <a:lnSpc>
                <a:spcPct val="135000"/>
              </a:lnSpc>
              <a:spcBef>
                <a:spcPct val="0"/>
              </a:spcBef>
              <a:buSzPct val="100000"/>
              <a:buFont typeface="Wingdings" pitchFamily="2" charset="2"/>
              <a:buNone/>
            </a:pPr>
            <a:r>
              <a:rPr lang="zh-CN" altLang="en-US" sz="2800" b="1" dirty="0" smtClean="0">
                <a:solidFill>
                  <a:srgbClr val="000C0C"/>
                </a:solidFill>
                <a:latin typeface="微软雅黑" panose="020B0503020204020204" pitchFamily="34" charset="-122"/>
                <a:ea typeface="微软雅黑" panose="020B0503020204020204" pitchFamily="34" charset="-122"/>
              </a:rPr>
              <a:t>B.税收差别理论</a:t>
            </a:r>
            <a:endParaRPr lang="en-US" altLang="zh-CN" sz="2800" b="1" dirty="0" smtClean="0">
              <a:solidFill>
                <a:srgbClr val="000C0C"/>
              </a:solidFill>
              <a:latin typeface="微软雅黑" panose="020B0503020204020204" pitchFamily="34" charset="-122"/>
              <a:ea typeface="微软雅黑" panose="020B0503020204020204" pitchFamily="34" charset="-122"/>
            </a:endParaRPr>
          </a:p>
          <a:p>
            <a:pPr eaLnBrk="1" hangingPunct="1">
              <a:lnSpc>
                <a:spcPct val="135000"/>
              </a:lnSpc>
              <a:spcBef>
                <a:spcPct val="0"/>
              </a:spcBef>
              <a:buSzPct val="100000"/>
              <a:buFont typeface="Wingdings" pitchFamily="2" charset="2"/>
              <a:buNone/>
            </a:pPr>
            <a:r>
              <a:rPr lang="zh-CN" altLang="en-US" sz="2800" b="1" dirty="0" smtClean="0">
                <a:solidFill>
                  <a:srgbClr val="000C0C"/>
                </a:solidFill>
                <a:latin typeface="微软雅黑" panose="020B0503020204020204" pitchFamily="34" charset="-122"/>
                <a:ea typeface="微软雅黑" panose="020B0503020204020204" pitchFamily="34" charset="-122"/>
              </a:rPr>
              <a:t>C.信号传递理论</a:t>
            </a:r>
            <a:endParaRPr lang="en-US" altLang="zh-CN" sz="2800" b="1" dirty="0" smtClean="0">
              <a:solidFill>
                <a:srgbClr val="000C0C"/>
              </a:solidFill>
              <a:latin typeface="微软雅黑" panose="020B0503020204020204" pitchFamily="34" charset="-122"/>
              <a:ea typeface="微软雅黑" panose="020B0503020204020204" pitchFamily="34" charset="-122"/>
            </a:endParaRPr>
          </a:p>
          <a:p>
            <a:pPr eaLnBrk="1" hangingPunct="1">
              <a:lnSpc>
                <a:spcPct val="135000"/>
              </a:lnSpc>
              <a:spcBef>
                <a:spcPct val="0"/>
              </a:spcBef>
              <a:buSzPct val="100000"/>
              <a:buFont typeface="Wingdings" pitchFamily="2" charset="2"/>
              <a:buNone/>
            </a:pPr>
            <a:r>
              <a:rPr lang="zh-CN" altLang="en-US" sz="2800" b="1" dirty="0" smtClean="0">
                <a:solidFill>
                  <a:srgbClr val="000C0C"/>
                </a:solidFill>
                <a:latin typeface="微软雅黑" panose="020B0503020204020204" pitchFamily="34" charset="-122"/>
                <a:ea typeface="微软雅黑" panose="020B0503020204020204" pitchFamily="34" charset="-122"/>
              </a:rPr>
              <a:t>D.代理理论</a:t>
            </a:r>
          </a:p>
        </p:txBody>
      </p:sp>
    </p:spTree>
    <p:extLst>
      <p:ext uri="{BB962C8B-B14F-4D97-AF65-F5344CB8AC3E}">
        <p14:creationId xmlns:p14="http://schemas.microsoft.com/office/powerpoint/2010/main" val="37385245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2307" y="732769"/>
            <a:ext cx="9144000" cy="41045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eaLnBrk="1" hangingPunct="1">
              <a:lnSpc>
                <a:spcPct val="150000"/>
              </a:lnSpc>
              <a:spcBef>
                <a:spcPct val="10000"/>
              </a:spcBef>
              <a:buFont typeface="Wingdings" pitchFamily="2" charset="2"/>
              <a:buNone/>
            </a:pPr>
            <a:r>
              <a:rPr lang="zh-CN" altLang="en-US" sz="4400" b="1" dirty="0" smtClean="0">
                <a:solidFill>
                  <a:srgbClr val="0070C0"/>
                </a:solidFill>
                <a:latin typeface="黑体" panose="02010609060101010101" pitchFamily="49" charset="-122"/>
                <a:ea typeface="黑体" panose="02010609060101010101" pitchFamily="49" charset="-122"/>
              </a:rPr>
              <a:t>A、“一鸟在手”理论</a:t>
            </a:r>
          </a:p>
          <a:p>
            <a:pPr algn="just" eaLnBrk="1" hangingPunct="1">
              <a:lnSpc>
                <a:spcPct val="150000"/>
              </a:lnSpc>
              <a:spcBef>
                <a:spcPct val="10000"/>
              </a:spcBef>
              <a:buClr>
                <a:schemeClr val="tx1"/>
              </a:buClr>
              <a:buFont typeface="Wingdings" pitchFamily="2" charset="2"/>
              <a:buNone/>
            </a:pPr>
            <a:r>
              <a:rPr lang="zh-CN" altLang="en-US" dirty="0" smtClean="0">
                <a:latin typeface="宋体" charset="-122"/>
                <a:ea typeface="楷体_GB2312" pitchFamily="49" charset="-122"/>
              </a:rPr>
              <a:t>    </a:t>
            </a:r>
            <a:r>
              <a:rPr lang="zh-CN" altLang="en-US" b="1" dirty="0" smtClean="0">
                <a:solidFill>
                  <a:schemeClr val="tx1"/>
                </a:solidFill>
                <a:latin typeface="华文细黑" panose="02010600040101010101" pitchFamily="2" charset="-122"/>
                <a:ea typeface="华文细黑" panose="02010600040101010101" pitchFamily="2" charset="-122"/>
              </a:rPr>
              <a:t>由于大部分投资者都是风险厌恶</a:t>
            </a:r>
            <a:r>
              <a:rPr lang="zh-CN" altLang="en-US" b="1" dirty="0" smtClean="0">
                <a:solidFill>
                  <a:schemeClr val="tx1"/>
                </a:solidFill>
                <a:latin typeface="华文细黑" panose="02010600040101010101" pitchFamily="2" charset="-122"/>
                <a:ea typeface="华文细黑" panose="02010600040101010101" pitchFamily="2" charset="-122"/>
              </a:rPr>
              <a:t>型</a:t>
            </a:r>
            <a:r>
              <a:rPr lang="zh-CN" altLang="en-US" b="1" dirty="0">
                <a:solidFill>
                  <a:schemeClr val="tx1"/>
                </a:solidFill>
                <a:latin typeface="华文细黑" panose="02010600040101010101" pitchFamily="2" charset="-122"/>
                <a:ea typeface="华文细黑" panose="02010600040101010101" pitchFamily="2" charset="-122"/>
              </a:rPr>
              <a:t>的</a:t>
            </a:r>
            <a:r>
              <a:rPr lang="zh-CN" altLang="en-US" b="1" dirty="0" smtClean="0">
                <a:solidFill>
                  <a:schemeClr val="tx1"/>
                </a:solidFill>
                <a:latin typeface="华文细黑" panose="02010600040101010101" pitchFamily="2" charset="-122"/>
                <a:ea typeface="华文细黑" panose="02010600040101010101" pitchFamily="2" charset="-122"/>
              </a:rPr>
              <a:t>，</a:t>
            </a:r>
            <a:r>
              <a:rPr lang="zh-CN" altLang="en-US" b="1" dirty="0" smtClean="0">
                <a:solidFill>
                  <a:schemeClr val="tx1"/>
                </a:solidFill>
                <a:latin typeface="华文细黑" panose="02010600040101010101" pitchFamily="2" charset="-122"/>
                <a:ea typeface="华文细黑" panose="02010600040101010101" pitchFamily="2" charset="-122"/>
              </a:rPr>
              <a:t>投资者更喜欢现金股利</a:t>
            </a:r>
            <a:r>
              <a:rPr lang="en-US" altLang="zh-CN" b="1" dirty="0" smtClean="0">
                <a:solidFill>
                  <a:schemeClr val="tx1"/>
                </a:solidFill>
                <a:latin typeface="华文细黑" panose="02010600040101010101" pitchFamily="2" charset="-122"/>
                <a:ea typeface="华文细黑" panose="02010600040101010101" pitchFamily="2" charset="-122"/>
              </a:rPr>
              <a:t>【</a:t>
            </a:r>
            <a:r>
              <a:rPr lang="zh-CN" altLang="en-US" b="1" dirty="0" smtClean="0">
                <a:solidFill>
                  <a:schemeClr val="tx1"/>
                </a:solidFill>
                <a:latin typeface="华文细黑" panose="02010600040101010101" pitchFamily="2" charset="-122"/>
                <a:ea typeface="华文细黑" panose="02010600040101010101" pitchFamily="2" charset="-122"/>
              </a:rPr>
              <a:t>在手之鸟</a:t>
            </a:r>
            <a:r>
              <a:rPr lang="en-US" altLang="zh-CN" b="1" dirty="0" smtClean="0">
                <a:solidFill>
                  <a:schemeClr val="tx1"/>
                </a:solidFill>
                <a:latin typeface="华文细黑" panose="02010600040101010101" pitchFamily="2" charset="-122"/>
                <a:ea typeface="华文细黑" panose="02010600040101010101" pitchFamily="2" charset="-122"/>
              </a:rPr>
              <a:t>】</a:t>
            </a:r>
            <a:r>
              <a:rPr lang="zh-CN" altLang="en-US" b="1" dirty="0" smtClean="0">
                <a:solidFill>
                  <a:schemeClr val="tx1"/>
                </a:solidFill>
                <a:latin typeface="华文细黑" panose="02010600040101010101" pitchFamily="2" charset="-122"/>
                <a:ea typeface="华文细黑" panose="02010600040101010101" pitchFamily="2" charset="-122"/>
              </a:rPr>
              <a:t>，而不大</a:t>
            </a:r>
            <a:r>
              <a:rPr lang="zh-CN" altLang="en-US" b="1" dirty="0" smtClean="0">
                <a:solidFill>
                  <a:schemeClr val="tx1"/>
                </a:solidFill>
                <a:latin typeface="华文细黑" panose="02010600040101010101" pitchFamily="2" charset="-122"/>
                <a:ea typeface="华文细黑" panose="02010600040101010101" pitchFamily="2" charset="-122"/>
              </a:rPr>
              <a:t>喜欢将利润留给公司</a:t>
            </a:r>
            <a:r>
              <a:rPr lang="en-US" altLang="zh-CN" b="1" dirty="0" smtClean="0">
                <a:solidFill>
                  <a:schemeClr val="tx1"/>
                </a:solidFill>
                <a:latin typeface="华文细黑" panose="02010600040101010101" pitchFamily="2" charset="-122"/>
                <a:ea typeface="华文细黑" panose="02010600040101010101" pitchFamily="2" charset="-122"/>
              </a:rPr>
              <a:t>【</a:t>
            </a:r>
            <a:r>
              <a:rPr lang="zh-CN" altLang="en-US" b="1" dirty="0" smtClean="0">
                <a:solidFill>
                  <a:schemeClr val="tx1"/>
                </a:solidFill>
                <a:latin typeface="华文细黑" panose="02010600040101010101" pitchFamily="2" charset="-122"/>
                <a:ea typeface="华文细黑" panose="02010600040101010101" pitchFamily="2" charset="-122"/>
              </a:rPr>
              <a:t>林中之鸟</a:t>
            </a:r>
            <a:r>
              <a:rPr lang="en-US" altLang="zh-CN" b="1" dirty="0" smtClean="0">
                <a:solidFill>
                  <a:schemeClr val="tx1"/>
                </a:solidFill>
                <a:latin typeface="华文细黑" panose="02010600040101010101" pitchFamily="2" charset="-122"/>
                <a:ea typeface="华文细黑" panose="02010600040101010101" pitchFamily="2" charset="-122"/>
              </a:rPr>
              <a:t>】</a:t>
            </a:r>
            <a:r>
              <a:rPr lang="zh-CN" altLang="en-US" b="1" dirty="0" smtClean="0">
                <a:solidFill>
                  <a:schemeClr val="tx1"/>
                </a:solidFill>
                <a:latin typeface="华文细黑" panose="02010600040101010101" pitchFamily="2" charset="-122"/>
                <a:ea typeface="华文细黑" panose="02010600040101010101" pitchFamily="2" charset="-122"/>
              </a:rPr>
              <a:t>。因此，公司分配的</a:t>
            </a:r>
            <a:r>
              <a:rPr lang="zh-CN" altLang="en-US" b="1" dirty="0" smtClean="0">
                <a:solidFill>
                  <a:schemeClr val="tx1"/>
                </a:solidFill>
                <a:latin typeface="华文细黑" panose="02010600040101010101" pitchFamily="2" charset="-122"/>
                <a:ea typeface="华文细黑" panose="02010600040101010101" pitchFamily="2" charset="-122"/>
              </a:rPr>
              <a:t>股利如越</a:t>
            </a:r>
            <a:r>
              <a:rPr lang="zh-CN" altLang="en-US" b="1" dirty="0" smtClean="0">
                <a:solidFill>
                  <a:schemeClr val="tx1"/>
                </a:solidFill>
                <a:latin typeface="华文细黑" panose="02010600040101010101" pitchFamily="2" charset="-122"/>
                <a:ea typeface="华文细黑" panose="02010600040101010101" pitchFamily="2" charset="-122"/>
              </a:rPr>
              <a:t>多，市场价值就越大。 </a:t>
            </a:r>
          </a:p>
        </p:txBody>
      </p:sp>
    </p:spTree>
    <p:extLst>
      <p:ext uri="{BB962C8B-B14F-4D97-AF65-F5344CB8AC3E}">
        <p14:creationId xmlns:p14="http://schemas.microsoft.com/office/powerpoint/2010/main" val="37385245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strVal val="2/3*#ppt_w"/>
                                          </p:val>
                                        </p:tav>
                                        <p:tav tm="100000">
                                          <p:val>
                                            <p:strVal val="#ppt_w"/>
                                          </p:val>
                                        </p:tav>
                                      </p:tavLst>
                                    </p:anim>
                                    <p:anim calcmode="lin" valueType="num">
                                      <p:cBhvr>
                                        <p:cTn id="8" dur="500" fill="hold"/>
                                        <p:tgtEl>
                                          <p:spTgt spid="7">
                                            <p:txEl>
                                              <p:pRg st="0" end="0"/>
                                            </p:txEl>
                                          </p:spTgt>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strVal val="2/3*#ppt_w"/>
                                          </p:val>
                                        </p:tav>
                                        <p:tav tm="100000">
                                          <p:val>
                                            <p:strVal val="#ppt_w"/>
                                          </p:val>
                                        </p:tav>
                                      </p:tavLst>
                                    </p:anim>
                                    <p:anim calcmode="lin" valueType="num">
                                      <p:cBhvr>
                                        <p:cTn id="14" dur="500" fill="hold"/>
                                        <p:tgtEl>
                                          <p:spTgt spid="7">
                                            <p:txEl>
                                              <p:pRg st="1" end="1"/>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0" y="836712"/>
            <a:ext cx="9144000" cy="34563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eaLnBrk="1" hangingPunct="1">
              <a:lnSpc>
                <a:spcPct val="150000"/>
              </a:lnSpc>
              <a:spcBef>
                <a:spcPct val="30000"/>
              </a:spcBef>
              <a:buFont typeface="Wingdings" pitchFamily="2" charset="2"/>
              <a:buNone/>
            </a:pPr>
            <a:r>
              <a:rPr lang="en-US" altLang="zh-CN" sz="4400" b="1" dirty="0">
                <a:solidFill>
                  <a:srgbClr val="0070C0"/>
                </a:solidFill>
                <a:latin typeface="黑体" panose="02010609060101010101" pitchFamily="49" charset="-122"/>
                <a:ea typeface="黑体" panose="02010609060101010101" pitchFamily="49" charset="-122"/>
              </a:rPr>
              <a:t>B</a:t>
            </a:r>
            <a:r>
              <a:rPr lang="zh-CN" altLang="en-US" sz="4400" b="1" dirty="0">
                <a:solidFill>
                  <a:srgbClr val="0070C0"/>
                </a:solidFill>
                <a:latin typeface="黑体" panose="02010609060101010101" pitchFamily="49" charset="-122"/>
                <a:ea typeface="黑体" panose="02010609060101010101" pitchFamily="49" charset="-122"/>
              </a:rPr>
              <a:t>、税收差异理论</a:t>
            </a:r>
          </a:p>
          <a:p>
            <a:pPr algn="just" eaLnBrk="1" hangingPunct="1">
              <a:lnSpc>
                <a:spcPct val="150000"/>
              </a:lnSpc>
              <a:spcBef>
                <a:spcPct val="30000"/>
              </a:spcBef>
              <a:buClr>
                <a:schemeClr val="tx1"/>
              </a:buClr>
              <a:buFont typeface="Wingdings" pitchFamily="2" charset="2"/>
              <a:buNone/>
            </a:pPr>
            <a:r>
              <a:rPr lang="zh-CN" altLang="en-US" sz="2800" dirty="0" smtClean="0">
                <a:latin typeface="华文新魏" panose="02010800040101010101" pitchFamily="2" charset="-122"/>
                <a:ea typeface="华文新魏" panose="02010800040101010101" pitchFamily="2" charset="-122"/>
              </a:rPr>
              <a:t>         </a:t>
            </a:r>
            <a:r>
              <a:rPr lang="zh-CN" altLang="en-US" b="1" dirty="0">
                <a:solidFill>
                  <a:schemeClr val="tx1"/>
                </a:solidFill>
                <a:latin typeface="华文细黑" panose="02010600040101010101" pitchFamily="2" charset="-122"/>
                <a:ea typeface="华文细黑" panose="02010600040101010101" pitchFamily="2" charset="-122"/>
              </a:rPr>
              <a:t>由于</a:t>
            </a:r>
            <a:r>
              <a:rPr lang="zh-CN" altLang="en-US" b="1" dirty="0">
                <a:solidFill>
                  <a:schemeClr val="tx1"/>
                </a:solidFill>
                <a:latin typeface="华文细黑" panose="02010600040101010101" pitchFamily="2" charset="-122"/>
                <a:ea typeface="华文细黑" panose="02010600040101010101" pitchFamily="2" charset="-122"/>
              </a:rPr>
              <a:t>普遍</a:t>
            </a:r>
            <a:r>
              <a:rPr lang="zh-CN" altLang="en-US" b="1" dirty="0">
                <a:solidFill>
                  <a:schemeClr val="tx1"/>
                </a:solidFill>
                <a:latin typeface="华文细黑" panose="02010600040101010101" pitchFamily="2" charset="-122"/>
                <a:ea typeface="华文细黑" panose="02010600040101010101" pitchFamily="2" charset="-122"/>
              </a:rPr>
              <a:t>存在着的</a:t>
            </a:r>
            <a:r>
              <a:rPr lang="zh-CN" altLang="en-US" b="1" dirty="0">
                <a:solidFill>
                  <a:schemeClr val="tx1"/>
                </a:solidFill>
                <a:latin typeface="华文细黑" panose="02010600040101010101" pitchFamily="2" charset="-122"/>
                <a:ea typeface="华文细黑" panose="02010600040101010101" pitchFamily="2" charset="-122"/>
              </a:rPr>
              <a:t>税率差异及纳税时间差异，资本利得收入比股利收入更有助于实现收益最大化目标</a:t>
            </a:r>
            <a:r>
              <a:rPr lang="zh-CN" altLang="en-US" b="1" dirty="0">
                <a:solidFill>
                  <a:schemeClr val="tx1"/>
                </a:solidFill>
                <a:latin typeface="华文细黑" panose="02010600040101010101" pitchFamily="2" charset="-122"/>
                <a:ea typeface="华文细黑" panose="02010600040101010101" pitchFamily="2" charset="-122"/>
              </a:rPr>
              <a:t>。公司</a:t>
            </a:r>
            <a:r>
              <a:rPr lang="zh-CN" altLang="en-US" b="1" dirty="0">
                <a:solidFill>
                  <a:schemeClr val="tx1"/>
                </a:solidFill>
                <a:latin typeface="华文细黑" panose="02010600040101010101" pitchFamily="2" charset="-122"/>
                <a:ea typeface="华文细黑" panose="02010600040101010101" pitchFamily="2" charset="-122"/>
              </a:rPr>
              <a:t>应采取低股利政策。</a:t>
            </a:r>
          </a:p>
        </p:txBody>
      </p:sp>
    </p:spTree>
    <p:extLst>
      <p:ext uri="{BB962C8B-B14F-4D97-AF65-F5344CB8AC3E}">
        <p14:creationId xmlns:p14="http://schemas.microsoft.com/office/powerpoint/2010/main" val="37385245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strVal val="2/3*#ppt_w"/>
                                          </p:val>
                                        </p:tav>
                                        <p:tav tm="100000">
                                          <p:val>
                                            <p:strVal val="#ppt_w"/>
                                          </p:val>
                                        </p:tav>
                                      </p:tavLst>
                                    </p:anim>
                                    <p:anim calcmode="lin" valueType="num">
                                      <p:cBhvr>
                                        <p:cTn id="8" dur="500" fill="hold"/>
                                        <p:tgtEl>
                                          <p:spTgt spid="7">
                                            <p:txEl>
                                              <p:pRg st="0" end="0"/>
                                            </p:txEl>
                                          </p:spTgt>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strVal val="2/3*#ppt_w"/>
                                          </p:val>
                                        </p:tav>
                                        <p:tav tm="100000">
                                          <p:val>
                                            <p:strVal val="#ppt_w"/>
                                          </p:val>
                                        </p:tav>
                                      </p:tavLst>
                                    </p:anim>
                                    <p:anim calcmode="lin" valueType="num">
                                      <p:cBhvr>
                                        <p:cTn id="14" dur="500" fill="hold"/>
                                        <p:tgtEl>
                                          <p:spTgt spid="7">
                                            <p:txEl>
                                              <p:pRg st="1" end="1"/>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7987" y="336407"/>
            <a:ext cx="9151987" cy="5111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eaLnBrk="1" hangingPunct="1">
              <a:lnSpc>
                <a:spcPct val="150000"/>
              </a:lnSpc>
              <a:buFont typeface="Wingdings" pitchFamily="2" charset="2"/>
              <a:buNone/>
            </a:pPr>
            <a:r>
              <a:rPr lang="en-US" altLang="zh-CN" sz="4400" b="1" dirty="0">
                <a:solidFill>
                  <a:srgbClr val="0070C0"/>
                </a:solidFill>
                <a:latin typeface="黑体" panose="02010609060101010101" pitchFamily="49" charset="-122"/>
                <a:ea typeface="黑体" panose="02010609060101010101" pitchFamily="49" charset="-122"/>
              </a:rPr>
              <a:t>C</a:t>
            </a:r>
            <a:r>
              <a:rPr lang="zh-CN" altLang="en-US" sz="4400" b="1" dirty="0">
                <a:solidFill>
                  <a:srgbClr val="0070C0"/>
                </a:solidFill>
                <a:latin typeface="黑体" panose="02010609060101010101" pitchFamily="49" charset="-122"/>
                <a:ea typeface="黑体" panose="02010609060101010101" pitchFamily="49" charset="-122"/>
              </a:rPr>
              <a:t>、信号传递理论</a:t>
            </a:r>
          </a:p>
          <a:p>
            <a:pPr algn="just" eaLnBrk="1" hangingPunct="1">
              <a:lnSpc>
                <a:spcPct val="150000"/>
              </a:lnSpc>
              <a:buClr>
                <a:schemeClr val="tx2"/>
              </a:buClr>
            </a:pPr>
            <a:r>
              <a:rPr lang="zh-CN" altLang="en-US" b="1" dirty="0" smtClean="0">
                <a:solidFill>
                  <a:srgbClr val="003300"/>
                </a:solidFill>
                <a:latin typeface="宋体" charset="-122"/>
                <a:ea typeface="楷体_GB2312"/>
              </a:rPr>
              <a:t>    </a:t>
            </a:r>
            <a:r>
              <a:rPr lang="zh-CN" altLang="en-US" b="1" dirty="0">
                <a:solidFill>
                  <a:schemeClr val="tx1"/>
                </a:solidFill>
                <a:latin typeface="华文细黑" panose="02010600040101010101" pitchFamily="2" charset="-122"/>
                <a:ea typeface="华文细黑" panose="02010600040101010101" pitchFamily="2" charset="-122"/>
              </a:rPr>
              <a:t>在</a:t>
            </a:r>
            <a:r>
              <a:rPr lang="zh-CN" altLang="en-US" b="1" dirty="0">
                <a:solidFill>
                  <a:schemeClr val="tx1"/>
                </a:solidFill>
                <a:latin typeface="华文细黑" panose="02010600040101010101" pitchFamily="2" charset="-122"/>
                <a:ea typeface="华文细黑" panose="02010600040101010101" pitchFamily="2" charset="-122"/>
              </a:rPr>
              <a:t>信息不对称的情况下，可通过股利政策</a:t>
            </a:r>
            <a:r>
              <a:rPr lang="zh-CN" altLang="en-US" b="1" dirty="0">
                <a:solidFill>
                  <a:schemeClr val="tx1"/>
                </a:solidFill>
                <a:latin typeface="华文细黑" panose="02010600040101010101" pitchFamily="2" charset="-122"/>
                <a:ea typeface="华文细黑" panose="02010600040101010101" pitchFamily="2" charset="-122"/>
              </a:rPr>
              <a:t>向</a:t>
            </a:r>
            <a:endParaRPr lang="en-US" altLang="zh-CN" b="1" dirty="0">
              <a:solidFill>
                <a:schemeClr val="tx1"/>
              </a:solidFill>
              <a:latin typeface="华文细黑" panose="02010600040101010101" pitchFamily="2" charset="-122"/>
              <a:ea typeface="华文细黑" panose="02010600040101010101" pitchFamily="2" charset="-122"/>
            </a:endParaRPr>
          </a:p>
          <a:p>
            <a:pPr algn="just" eaLnBrk="1" hangingPunct="1">
              <a:lnSpc>
                <a:spcPct val="150000"/>
              </a:lnSpc>
              <a:buClr>
                <a:schemeClr val="tx2"/>
              </a:buClr>
            </a:pPr>
            <a:r>
              <a:rPr lang="zh-CN" altLang="en-US" b="1" dirty="0">
                <a:solidFill>
                  <a:schemeClr val="tx1"/>
                </a:solidFill>
                <a:latin typeface="华文细黑" panose="02010600040101010101" pitchFamily="2" charset="-122"/>
                <a:ea typeface="华文细黑" panose="02010600040101010101" pitchFamily="2" charset="-122"/>
              </a:rPr>
              <a:t>市场</a:t>
            </a:r>
            <a:r>
              <a:rPr lang="zh-CN" altLang="en-US" b="1" dirty="0">
                <a:solidFill>
                  <a:schemeClr val="tx1"/>
                </a:solidFill>
                <a:latin typeface="华文细黑" panose="02010600040101010101" pitchFamily="2" charset="-122"/>
                <a:ea typeface="华文细黑" panose="02010600040101010101" pitchFamily="2" charset="-122"/>
              </a:rPr>
              <a:t>传递有关公司未来盈利能力的信息。</a:t>
            </a:r>
          </a:p>
          <a:p>
            <a:pPr algn="just" eaLnBrk="1" hangingPunct="1">
              <a:lnSpc>
                <a:spcPct val="150000"/>
              </a:lnSpc>
              <a:buClr>
                <a:schemeClr val="tx2"/>
              </a:buClr>
            </a:pPr>
            <a:r>
              <a:rPr lang="zh-CN" altLang="en-US" b="1" dirty="0">
                <a:solidFill>
                  <a:schemeClr val="tx1"/>
                </a:solidFill>
                <a:latin typeface="华文细黑" panose="02010600040101010101" pitchFamily="2" charset="-122"/>
                <a:ea typeface="华文细黑" panose="02010600040101010101" pitchFamily="2" charset="-122"/>
              </a:rPr>
              <a:t>        以</a:t>
            </a:r>
            <a:r>
              <a:rPr lang="zh-CN" altLang="en-US" b="1" dirty="0">
                <a:solidFill>
                  <a:schemeClr val="tx1"/>
                </a:solidFill>
                <a:latin typeface="华文细黑" panose="02010600040101010101" pitchFamily="2" charset="-122"/>
                <a:ea typeface="华文细黑" panose="02010600040101010101" pitchFamily="2" charset="-122"/>
              </a:rPr>
              <a:t>派现方式向市场传递利好信号，需要</a:t>
            </a:r>
            <a:r>
              <a:rPr lang="zh-CN" altLang="en-US" b="1" dirty="0">
                <a:solidFill>
                  <a:schemeClr val="tx1"/>
                </a:solidFill>
                <a:latin typeface="华文细黑" panose="02010600040101010101" pitchFamily="2" charset="-122"/>
                <a:ea typeface="华文细黑" panose="02010600040101010101" pitchFamily="2" charset="-122"/>
              </a:rPr>
              <a:t>付出</a:t>
            </a:r>
            <a:endParaRPr lang="en-US" altLang="zh-CN" b="1" dirty="0">
              <a:solidFill>
                <a:schemeClr val="tx1"/>
              </a:solidFill>
              <a:latin typeface="华文细黑" panose="02010600040101010101" pitchFamily="2" charset="-122"/>
              <a:ea typeface="华文细黑" panose="02010600040101010101" pitchFamily="2" charset="-122"/>
            </a:endParaRPr>
          </a:p>
          <a:p>
            <a:pPr algn="just" eaLnBrk="1" hangingPunct="1">
              <a:lnSpc>
                <a:spcPct val="150000"/>
              </a:lnSpc>
              <a:buClr>
                <a:schemeClr val="tx2"/>
              </a:buClr>
            </a:pPr>
            <a:r>
              <a:rPr lang="zh-CN" altLang="en-US" b="1" dirty="0">
                <a:solidFill>
                  <a:schemeClr val="tx1"/>
                </a:solidFill>
                <a:latin typeface="华文细黑" panose="02010600040101010101" pitchFamily="2" charset="-122"/>
                <a:ea typeface="华文细黑" panose="02010600040101010101" pitchFamily="2" charset="-122"/>
              </a:rPr>
              <a:t>较高</a:t>
            </a:r>
            <a:r>
              <a:rPr lang="zh-CN" altLang="en-US" b="1" dirty="0">
                <a:solidFill>
                  <a:schemeClr val="tx1"/>
                </a:solidFill>
                <a:latin typeface="华文细黑" panose="02010600040101010101" pitchFamily="2" charset="-122"/>
                <a:ea typeface="华文细黑" panose="02010600040101010101" pitchFamily="2" charset="-122"/>
              </a:rPr>
              <a:t>的</a:t>
            </a:r>
            <a:r>
              <a:rPr lang="zh-CN" altLang="en-US" b="1" dirty="0">
                <a:solidFill>
                  <a:schemeClr val="tx1"/>
                </a:solidFill>
                <a:latin typeface="华文细黑" panose="02010600040101010101" pitchFamily="2" charset="-122"/>
                <a:ea typeface="华文细黑" panose="02010600040101010101" pitchFamily="2" charset="-122"/>
              </a:rPr>
              <a:t>成本</a:t>
            </a:r>
            <a:r>
              <a:rPr lang="en-US" altLang="zh-CN" b="1" dirty="0">
                <a:solidFill>
                  <a:schemeClr val="tx1"/>
                </a:solidFill>
                <a:latin typeface="华文细黑" panose="02010600040101010101" pitchFamily="2" charset="-122"/>
                <a:ea typeface="华文细黑" panose="02010600040101010101" pitchFamily="2" charset="-122"/>
              </a:rPr>
              <a:t>:</a:t>
            </a:r>
            <a:r>
              <a:rPr lang="zh-CN" altLang="en-US" b="1" dirty="0">
                <a:solidFill>
                  <a:schemeClr val="tx1"/>
                </a:solidFill>
                <a:latin typeface="华文细黑" panose="02010600040101010101" pitchFamily="2" charset="-122"/>
                <a:ea typeface="华文细黑" panose="02010600040101010101" pitchFamily="2" charset="-122"/>
              </a:rPr>
              <a:t>较高</a:t>
            </a:r>
            <a:r>
              <a:rPr lang="zh-CN" altLang="en-US" b="1" dirty="0">
                <a:solidFill>
                  <a:schemeClr val="tx1"/>
                </a:solidFill>
                <a:latin typeface="华文细黑" panose="02010600040101010101" pitchFamily="2" charset="-122"/>
                <a:ea typeface="华文细黑" panose="02010600040101010101" pitchFamily="2" charset="-122"/>
              </a:rPr>
              <a:t>的所得税负担、现金流量短缺、投资不足或丧失投资机会。</a:t>
            </a:r>
          </a:p>
        </p:txBody>
      </p:sp>
    </p:spTree>
    <p:extLst>
      <p:ext uri="{BB962C8B-B14F-4D97-AF65-F5344CB8AC3E}">
        <p14:creationId xmlns:p14="http://schemas.microsoft.com/office/powerpoint/2010/main" val="37385245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strVal val="2/3*#ppt_w"/>
                                          </p:val>
                                        </p:tav>
                                        <p:tav tm="100000">
                                          <p:val>
                                            <p:strVal val="#ppt_w"/>
                                          </p:val>
                                        </p:tav>
                                      </p:tavLst>
                                    </p:anim>
                                    <p:anim calcmode="lin" valueType="num">
                                      <p:cBhvr>
                                        <p:cTn id="8" dur="500" fill="hold"/>
                                        <p:tgtEl>
                                          <p:spTgt spid="7">
                                            <p:txEl>
                                              <p:pRg st="0" end="0"/>
                                            </p:txEl>
                                          </p:spTgt>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strVal val="2/3*#ppt_w"/>
                                          </p:val>
                                        </p:tav>
                                        <p:tav tm="100000">
                                          <p:val>
                                            <p:strVal val="#ppt_w"/>
                                          </p:val>
                                        </p:tav>
                                      </p:tavLst>
                                    </p:anim>
                                    <p:anim calcmode="lin" valueType="num">
                                      <p:cBhvr>
                                        <p:cTn id="14" dur="500" fill="hold"/>
                                        <p:tgtEl>
                                          <p:spTgt spid="7">
                                            <p:txEl>
                                              <p:pRg st="1" end="1"/>
                                            </p:txEl>
                                          </p:spTgt>
                                        </p:tgtEl>
                                        <p:attrNameLst>
                                          <p:attrName>ppt_h</p:attrName>
                                        </p:attrNameLst>
                                      </p:cBhvr>
                                      <p:tavLst>
                                        <p:tav tm="0">
                                          <p:val>
                                            <p:strVal val="2/3*#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strVal val="2/3*#ppt_w"/>
                                          </p:val>
                                        </p:tav>
                                        <p:tav tm="100000">
                                          <p:val>
                                            <p:strVal val="#ppt_w"/>
                                          </p:val>
                                        </p:tav>
                                      </p:tavLst>
                                    </p:anim>
                                    <p:anim calcmode="lin" valueType="num">
                                      <p:cBhvr>
                                        <p:cTn id="20" dur="500" fill="hold"/>
                                        <p:tgtEl>
                                          <p:spTgt spid="7">
                                            <p:txEl>
                                              <p:pRg st="2" end="2"/>
                                            </p:txEl>
                                          </p:spTgt>
                                        </p:tgtEl>
                                        <p:attrNameLst>
                                          <p:attrName>ppt_h</p:attrName>
                                        </p:attrNameLst>
                                      </p:cBhvr>
                                      <p:tavLst>
                                        <p:tav tm="0">
                                          <p:val>
                                            <p:strVal val="2/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72"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strVal val="2/3*#ppt_w"/>
                                          </p:val>
                                        </p:tav>
                                        <p:tav tm="100000">
                                          <p:val>
                                            <p:strVal val="#ppt_w"/>
                                          </p:val>
                                        </p:tav>
                                      </p:tavLst>
                                    </p:anim>
                                    <p:anim calcmode="lin" valueType="num">
                                      <p:cBhvr>
                                        <p:cTn id="26" dur="500" fill="hold"/>
                                        <p:tgtEl>
                                          <p:spTgt spid="7">
                                            <p:txEl>
                                              <p:pRg st="3" end="3"/>
                                            </p:txEl>
                                          </p:spTgt>
                                        </p:tgtEl>
                                        <p:attrNameLst>
                                          <p:attrName>ppt_h</p:attrName>
                                        </p:attrNameLst>
                                      </p:cBhvr>
                                      <p:tavLst>
                                        <p:tav tm="0">
                                          <p:val>
                                            <p:strVal val="2/3*#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272"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p:cTn id="31" dur="500" fill="hold"/>
                                        <p:tgtEl>
                                          <p:spTgt spid="7">
                                            <p:txEl>
                                              <p:pRg st="4" end="4"/>
                                            </p:txEl>
                                          </p:spTgt>
                                        </p:tgtEl>
                                        <p:attrNameLst>
                                          <p:attrName>ppt_w</p:attrName>
                                        </p:attrNameLst>
                                      </p:cBhvr>
                                      <p:tavLst>
                                        <p:tav tm="0">
                                          <p:val>
                                            <p:strVal val="2/3*#ppt_w"/>
                                          </p:val>
                                        </p:tav>
                                        <p:tav tm="100000">
                                          <p:val>
                                            <p:strVal val="#ppt_w"/>
                                          </p:val>
                                        </p:tav>
                                      </p:tavLst>
                                    </p:anim>
                                    <p:anim calcmode="lin" valueType="num">
                                      <p:cBhvr>
                                        <p:cTn id="32" dur="500" fill="hold"/>
                                        <p:tgtEl>
                                          <p:spTgt spid="7">
                                            <p:txEl>
                                              <p:pRg st="4" end="4"/>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0" y="1558764"/>
            <a:ext cx="9144000" cy="3384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eaLnBrk="1" hangingPunct="1">
              <a:lnSpc>
                <a:spcPct val="120000"/>
              </a:lnSpc>
              <a:spcBef>
                <a:spcPct val="15000"/>
              </a:spcBef>
              <a:buFont typeface="Wingdings" pitchFamily="2" charset="2"/>
              <a:buNone/>
            </a:pPr>
            <a:r>
              <a:rPr lang="zh-CN" altLang="en-US" sz="4400" b="1" dirty="0">
                <a:solidFill>
                  <a:srgbClr val="0070C0"/>
                </a:solidFill>
                <a:latin typeface="黑体" panose="02010609060101010101" pitchFamily="49" charset="-122"/>
                <a:ea typeface="黑体" panose="02010609060101010101" pitchFamily="49" charset="-122"/>
              </a:rPr>
              <a:t>D</a:t>
            </a:r>
            <a:r>
              <a:rPr lang="zh-CN" altLang="en-US" sz="4400" b="1" dirty="0" smtClean="0">
                <a:solidFill>
                  <a:srgbClr val="0070C0"/>
                </a:solidFill>
                <a:latin typeface="黑体" panose="02010609060101010101" pitchFamily="49" charset="-122"/>
                <a:ea typeface="黑体" panose="02010609060101010101" pitchFamily="49" charset="-122"/>
              </a:rPr>
              <a:t>、代理</a:t>
            </a:r>
            <a:r>
              <a:rPr lang="zh-CN" altLang="en-US" sz="4400" b="1" dirty="0">
                <a:solidFill>
                  <a:srgbClr val="0070C0"/>
                </a:solidFill>
                <a:latin typeface="黑体" panose="02010609060101010101" pitchFamily="49" charset="-122"/>
                <a:ea typeface="黑体" panose="02010609060101010101" pitchFamily="49" charset="-122"/>
              </a:rPr>
              <a:t>理论 </a:t>
            </a:r>
          </a:p>
          <a:p>
            <a:pPr algn="just" eaLnBrk="1" hangingPunct="1">
              <a:lnSpc>
                <a:spcPct val="120000"/>
              </a:lnSpc>
              <a:spcBef>
                <a:spcPct val="15000"/>
              </a:spcBef>
              <a:buClr>
                <a:schemeClr val="tx1"/>
              </a:buClr>
              <a:buFont typeface="Wingdings" pitchFamily="2" charset="2"/>
              <a:buNone/>
            </a:pPr>
            <a:r>
              <a:rPr lang="zh-CN" altLang="en-US" dirty="0" smtClean="0">
                <a:latin typeface="宋体" charset="-122"/>
                <a:ea typeface="楷体_GB2312" pitchFamily="49" charset="-122"/>
              </a:rPr>
              <a:t>    </a:t>
            </a:r>
            <a:r>
              <a:rPr lang="zh-CN" altLang="en-US" b="1" dirty="0">
                <a:solidFill>
                  <a:schemeClr val="tx1"/>
                </a:solidFill>
                <a:latin typeface="华文细黑" panose="02010600040101010101" pitchFamily="2" charset="-122"/>
                <a:ea typeface="华文细黑" panose="02010600040101010101" pitchFamily="2" charset="-122"/>
              </a:rPr>
              <a:t>股利</a:t>
            </a:r>
            <a:r>
              <a:rPr lang="zh-CN" altLang="en-US" b="1" dirty="0">
                <a:solidFill>
                  <a:schemeClr val="tx1"/>
                </a:solidFill>
                <a:latin typeface="华文细黑" panose="02010600040101010101" pitchFamily="2" charset="-122"/>
                <a:ea typeface="华文细黑" panose="02010600040101010101" pitchFamily="2" charset="-122"/>
              </a:rPr>
              <a:t>政策有助于减缓管理者与股东之间的代理冲突。</a:t>
            </a:r>
          </a:p>
          <a:p>
            <a:pPr algn="just" eaLnBrk="1" hangingPunct="1">
              <a:lnSpc>
                <a:spcPct val="120000"/>
              </a:lnSpc>
              <a:spcBef>
                <a:spcPct val="15000"/>
              </a:spcBef>
              <a:buClr>
                <a:schemeClr val="tx1"/>
              </a:buClr>
              <a:buFont typeface="Wingdings" pitchFamily="2" charset="2"/>
              <a:buNone/>
            </a:pPr>
            <a:r>
              <a:rPr lang="zh-CN" altLang="en-US" b="1" dirty="0">
                <a:solidFill>
                  <a:schemeClr val="tx1"/>
                </a:solidFill>
                <a:latin typeface="华文细黑" panose="02010600040101010101" pitchFamily="2" charset="-122"/>
                <a:ea typeface="华文细黑" panose="02010600040101010101" pitchFamily="2" charset="-122"/>
              </a:rPr>
              <a:t>  </a:t>
            </a:r>
            <a:r>
              <a:rPr lang="zh-CN" altLang="en-US" b="1" dirty="0">
                <a:solidFill>
                  <a:schemeClr val="tx1"/>
                </a:solidFill>
                <a:latin typeface="华文细黑" panose="02010600040101010101" pitchFamily="2" charset="-122"/>
                <a:ea typeface="华文细黑" panose="02010600040101010101" pitchFamily="2" charset="-122"/>
              </a:rPr>
              <a:t>     </a:t>
            </a:r>
            <a:r>
              <a:rPr lang="zh-CN" altLang="en-US" b="1" dirty="0" smtClean="0">
                <a:solidFill>
                  <a:schemeClr val="tx1"/>
                </a:solidFill>
                <a:latin typeface="华文细黑" panose="02010600040101010101" pitchFamily="2" charset="-122"/>
                <a:ea typeface="华文细黑" panose="02010600040101010101" pitchFamily="2" charset="-122"/>
              </a:rPr>
              <a:t> 高水平</a:t>
            </a:r>
            <a:r>
              <a:rPr lang="zh-CN" altLang="en-US" b="1" dirty="0">
                <a:solidFill>
                  <a:schemeClr val="tx1"/>
                </a:solidFill>
                <a:latin typeface="华文细黑" panose="02010600040101010101" pitchFamily="2" charset="-122"/>
                <a:ea typeface="华文细黑" panose="02010600040101010101" pitchFamily="2" charset="-122"/>
              </a:rPr>
              <a:t>的股利支付政策在降低企业代理成本的同时增加了企业的外部融资成本。</a:t>
            </a:r>
          </a:p>
        </p:txBody>
      </p:sp>
    </p:spTree>
    <p:extLst>
      <p:ext uri="{BB962C8B-B14F-4D97-AF65-F5344CB8AC3E}">
        <p14:creationId xmlns:p14="http://schemas.microsoft.com/office/powerpoint/2010/main" val="37385245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strVal val="2/3*#ppt_w"/>
                                          </p:val>
                                        </p:tav>
                                        <p:tav tm="100000">
                                          <p:val>
                                            <p:strVal val="#ppt_w"/>
                                          </p:val>
                                        </p:tav>
                                      </p:tavLst>
                                    </p:anim>
                                    <p:anim calcmode="lin" valueType="num">
                                      <p:cBhvr>
                                        <p:cTn id="8" dur="500" fill="hold"/>
                                        <p:tgtEl>
                                          <p:spTgt spid="7">
                                            <p:txEl>
                                              <p:pRg st="0" end="0"/>
                                            </p:txEl>
                                          </p:spTgt>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strVal val="2/3*#ppt_w"/>
                                          </p:val>
                                        </p:tav>
                                        <p:tav tm="100000">
                                          <p:val>
                                            <p:strVal val="#ppt_w"/>
                                          </p:val>
                                        </p:tav>
                                      </p:tavLst>
                                    </p:anim>
                                    <p:anim calcmode="lin" valueType="num">
                                      <p:cBhvr>
                                        <p:cTn id="14" dur="500" fill="hold"/>
                                        <p:tgtEl>
                                          <p:spTgt spid="7">
                                            <p:txEl>
                                              <p:pRg st="1" end="1"/>
                                            </p:txEl>
                                          </p:spTgt>
                                        </p:tgtEl>
                                        <p:attrNameLst>
                                          <p:attrName>ppt_h</p:attrName>
                                        </p:attrNameLst>
                                      </p:cBhvr>
                                      <p:tavLst>
                                        <p:tav tm="0">
                                          <p:val>
                                            <p:strVal val="2/3*#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strVal val="2/3*#ppt_w"/>
                                          </p:val>
                                        </p:tav>
                                        <p:tav tm="100000">
                                          <p:val>
                                            <p:strVal val="#ppt_w"/>
                                          </p:val>
                                        </p:tav>
                                      </p:tavLst>
                                    </p:anim>
                                    <p:anim calcmode="lin" valueType="num">
                                      <p:cBhvr>
                                        <p:cTn id="20" dur="500" fill="hold"/>
                                        <p:tgtEl>
                                          <p:spTgt spid="7">
                                            <p:txEl>
                                              <p:pRg st="2" end="2"/>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2636912"/>
            <a:ext cx="9144000" cy="1107996"/>
          </a:xfrm>
          <a:prstGeom prst="rect">
            <a:avLst/>
          </a:prstGeom>
          <a:solidFill>
            <a:schemeClr val="accent4">
              <a:lumMod val="60000"/>
              <a:lumOff val="40000"/>
            </a:schemeClr>
          </a:solidFill>
        </p:spPr>
        <p:txBody>
          <a:bodyPr wrap="square" rtlCol="0">
            <a:spAutoFit/>
          </a:bodyPr>
          <a:lstStyle/>
          <a:p>
            <a:pPr algn="ctr"/>
            <a:r>
              <a:rPr lang="en-US" altLang="zh-CN" sz="6600" b="1" dirty="0" smtClean="0">
                <a:solidFill>
                  <a:prstClr val="black"/>
                </a:solidFill>
                <a:latin typeface="隶书" panose="02010509060101010101" pitchFamily="49" charset="-122"/>
                <a:ea typeface="隶书" panose="02010509060101010101" pitchFamily="49" charset="-122"/>
              </a:rPr>
              <a:t>7.3  </a:t>
            </a:r>
            <a:r>
              <a:rPr lang="zh-CN" altLang="en-US" sz="6600" b="1" dirty="0" smtClean="0">
                <a:solidFill>
                  <a:prstClr val="black"/>
                </a:solidFill>
                <a:latin typeface="隶书" panose="02010509060101010101" pitchFamily="49" charset="-122"/>
                <a:ea typeface="隶书" panose="02010509060101010101" pitchFamily="49" charset="-122"/>
              </a:rPr>
              <a:t>股利政策</a:t>
            </a:r>
            <a:endParaRPr lang="zh-CN" altLang="en-US" sz="66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4993333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674" y="251680"/>
            <a:ext cx="9144000" cy="707886"/>
          </a:xfrm>
          <a:prstGeom prst="rect">
            <a:avLst/>
          </a:prstGeom>
          <a:noFill/>
        </p:spPr>
        <p:txBody>
          <a:bodyPr wrap="square" rtlCol="0">
            <a:spAutoFit/>
          </a:bodyPr>
          <a:lstStyle/>
          <a:p>
            <a:r>
              <a:rPr lang="zh-CN" altLang="en-US" sz="4000" b="1" dirty="0" smtClean="0">
                <a:solidFill>
                  <a:srgbClr val="002060"/>
                </a:solidFill>
                <a:latin typeface="黑体" panose="02010609060101010101" pitchFamily="49" charset="-122"/>
                <a:ea typeface="黑体" panose="02010609060101010101" pitchFamily="49" charset="-122"/>
              </a:rPr>
              <a:t>一、股利政策的内容</a:t>
            </a:r>
            <a:endParaRPr lang="zh-CN" altLang="en-US" sz="4000" b="1" dirty="0">
              <a:solidFill>
                <a:srgbClr val="002060"/>
              </a:solidFill>
              <a:latin typeface="黑体" panose="02010609060101010101" pitchFamily="49" charset="-122"/>
              <a:ea typeface="黑体" panose="02010609060101010101" pitchFamily="49" charset="-122"/>
            </a:endParaRPr>
          </a:p>
        </p:txBody>
      </p:sp>
      <p:sp>
        <p:nvSpPr>
          <p:cNvPr id="8" name="TextBox 7"/>
          <p:cNvSpPr txBox="1"/>
          <p:nvPr/>
        </p:nvSpPr>
        <p:spPr>
          <a:xfrm>
            <a:off x="0" y="1556792"/>
            <a:ext cx="9144000" cy="2959977"/>
          </a:xfrm>
          <a:prstGeom prst="rect">
            <a:avLst/>
          </a:prstGeom>
          <a:noFill/>
        </p:spPr>
        <p:txBody>
          <a:bodyPr wrap="square" rtlCol="0">
            <a:spAutoFit/>
          </a:bodyPr>
          <a:lstStyle/>
          <a:p>
            <a:pPr>
              <a:lnSpc>
                <a:spcPct val="150000"/>
              </a:lnSpc>
            </a:pPr>
            <a:r>
              <a:rPr lang="en-US" altLang="zh-CN" sz="3200" b="1" dirty="0" smtClean="0">
                <a:latin typeface="微软雅黑" panose="020B0503020204020204" pitchFamily="34" charset="-122"/>
                <a:ea typeface="微软雅黑" panose="020B0503020204020204" pitchFamily="34" charset="-122"/>
              </a:rPr>
              <a:t>1</a:t>
            </a:r>
            <a:r>
              <a:rPr lang="zh-CN" altLang="en-US" sz="3200" b="1" dirty="0" smtClean="0">
                <a:latin typeface="微软雅黑" panose="020B0503020204020204" pitchFamily="34" charset="-122"/>
                <a:ea typeface="微软雅黑" panose="020B0503020204020204" pitchFamily="34" charset="-122"/>
              </a:rPr>
              <a:t>、股利分配的形式</a:t>
            </a:r>
            <a:endParaRPr lang="en-US" altLang="zh-CN" sz="3200" b="1" dirty="0" smtClean="0">
              <a:latin typeface="微软雅黑" panose="020B0503020204020204" pitchFamily="34" charset="-122"/>
              <a:ea typeface="微软雅黑" panose="020B0503020204020204" pitchFamily="34" charset="-122"/>
            </a:endParaRPr>
          </a:p>
          <a:p>
            <a:pPr>
              <a:lnSpc>
                <a:spcPct val="150000"/>
              </a:lnSpc>
            </a:pPr>
            <a:r>
              <a:rPr lang="en-US" altLang="zh-CN" sz="3200" b="1" dirty="0" smtClean="0">
                <a:solidFill>
                  <a:srgbClr val="FF0000"/>
                </a:solidFill>
                <a:latin typeface="微软雅黑" panose="020B0503020204020204" pitchFamily="34" charset="-122"/>
                <a:ea typeface="微软雅黑" panose="020B0503020204020204" pitchFamily="34" charset="-122"/>
              </a:rPr>
              <a:t>2</a:t>
            </a:r>
            <a:r>
              <a:rPr lang="zh-CN" altLang="en-US" sz="3200" b="1" dirty="0" smtClean="0">
                <a:solidFill>
                  <a:srgbClr val="FF0000"/>
                </a:solidFill>
                <a:latin typeface="微软雅黑" panose="020B0503020204020204" pitchFamily="34" charset="-122"/>
                <a:ea typeface="微软雅黑" panose="020B0503020204020204" pitchFamily="34" charset="-122"/>
              </a:rPr>
              <a:t>、股利支付率的确定</a:t>
            </a:r>
            <a:endParaRPr lang="en-US" altLang="zh-CN" sz="3200" b="1"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3200" b="1" dirty="0" smtClean="0">
                <a:solidFill>
                  <a:srgbClr val="FF0000"/>
                </a:solidFill>
                <a:latin typeface="微软雅黑" panose="020B0503020204020204" pitchFamily="34" charset="-122"/>
                <a:ea typeface="微软雅黑" panose="020B0503020204020204" pitchFamily="34" charset="-122"/>
              </a:rPr>
              <a:t>3</a:t>
            </a:r>
            <a:r>
              <a:rPr lang="zh-CN" altLang="en-US" sz="3200" b="1" dirty="0" smtClean="0">
                <a:solidFill>
                  <a:srgbClr val="FF0000"/>
                </a:solidFill>
                <a:latin typeface="微软雅黑" panose="020B0503020204020204" pitchFamily="34" charset="-122"/>
                <a:ea typeface="微软雅黑" panose="020B0503020204020204" pitchFamily="34" charset="-122"/>
              </a:rPr>
              <a:t>、每股股利的确定</a:t>
            </a:r>
            <a:endParaRPr lang="en-US" altLang="zh-CN" sz="3200" b="1"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3200" b="1" dirty="0" smtClean="0">
                <a:latin typeface="微软雅黑" panose="020B0503020204020204" pitchFamily="34" charset="-122"/>
                <a:ea typeface="微软雅黑" panose="020B0503020204020204" pitchFamily="34" charset="-122"/>
              </a:rPr>
              <a:t>4</a:t>
            </a:r>
            <a:r>
              <a:rPr lang="zh-CN" altLang="en-US" sz="3200" b="1" dirty="0" smtClean="0">
                <a:latin typeface="微软雅黑" panose="020B0503020204020204" pitchFamily="34" charset="-122"/>
                <a:ea typeface="微软雅黑" panose="020B0503020204020204" pitchFamily="34" charset="-122"/>
              </a:rPr>
              <a:t>、股利分配的时间</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85245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674" y="251680"/>
            <a:ext cx="9144000" cy="707886"/>
          </a:xfrm>
          <a:prstGeom prst="rect">
            <a:avLst/>
          </a:prstGeom>
          <a:noFill/>
        </p:spPr>
        <p:txBody>
          <a:bodyPr wrap="square" rtlCol="0">
            <a:spAutoFit/>
          </a:bodyPr>
          <a:lstStyle/>
          <a:p>
            <a:r>
              <a:rPr lang="zh-CN" altLang="en-US" sz="4000" b="1" dirty="0">
                <a:solidFill>
                  <a:srgbClr val="002060"/>
                </a:solidFill>
                <a:latin typeface="黑体" panose="02010609060101010101" pitchFamily="49" charset="-122"/>
                <a:ea typeface="黑体" panose="02010609060101010101" pitchFamily="49" charset="-122"/>
              </a:rPr>
              <a:t>二</a:t>
            </a:r>
            <a:r>
              <a:rPr lang="zh-CN" altLang="en-US" sz="4000" b="1" dirty="0" smtClean="0">
                <a:solidFill>
                  <a:srgbClr val="002060"/>
                </a:solidFill>
                <a:latin typeface="黑体" panose="02010609060101010101" pitchFamily="49" charset="-122"/>
                <a:ea typeface="黑体" panose="02010609060101010101" pitchFamily="49" charset="-122"/>
              </a:rPr>
              <a:t>、股利政策的评价指标</a:t>
            </a:r>
            <a:endParaRPr lang="zh-CN" altLang="en-US" sz="4000" b="1" dirty="0">
              <a:solidFill>
                <a:srgbClr val="002060"/>
              </a:solidFill>
              <a:latin typeface="黑体" panose="02010609060101010101" pitchFamily="49" charset="-122"/>
              <a:ea typeface="黑体" panose="02010609060101010101" pitchFamily="49" charset="-122"/>
            </a:endParaRPr>
          </a:p>
        </p:txBody>
      </p:sp>
      <p:sp>
        <p:nvSpPr>
          <p:cNvPr id="8" name="TextBox 7"/>
          <p:cNvSpPr txBox="1"/>
          <p:nvPr/>
        </p:nvSpPr>
        <p:spPr>
          <a:xfrm>
            <a:off x="0" y="1556792"/>
            <a:ext cx="9140326" cy="1446550"/>
          </a:xfrm>
          <a:prstGeom prst="rect">
            <a:avLst/>
          </a:prstGeom>
          <a:noFill/>
        </p:spPr>
        <p:txBody>
          <a:bodyPr wrap="square" rtlCol="0">
            <a:spAutoFit/>
          </a:bodyPr>
          <a:lstStyle/>
          <a:p>
            <a:r>
              <a:rPr lang="en-US" altLang="zh-CN" sz="3200" b="1" dirty="0">
                <a:solidFill>
                  <a:srgbClr val="FF0000"/>
                </a:solidFill>
                <a:latin typeface="黑体" panose="02010609060101010101" pitchFamily="49" charset="-122"/>
                <a:ea typeface="黑体" panose="02010609060101010101" pitchFamily="49" charset="-122"/>
              </a:rPr>
              <a:t>1</a:t>
            </a:r>
            <a:r>
              <a:rPr lang="zh-CN" altLang="en-US" sz="3200" b="1" dirty="0">
                <a:solidFill>
                  <a:srgbClr val="FF0000"/>
                </a:solidFill>
                <a:latin typeface="黑体" panose="02010609060101010101" pitchFamily="49" charset="-122"/>
                <a:ea typeface="黑体" panose="02010609060101010101" pitchFamily="49" charset="-122"/>
              </a:rPr>
              <a:t>、股利支付</a:t>
            </a:r>
            <a:r>
              <a:rPr lang="zh-CN" altLang="en-US" sz="3200" b="1" dirty="0" smtClean="0">
                <a:solidFill>
                  <a:srgbClr val="FF0000"/>
                </a:solidFill>
                <a:latin typeface="黑体" panose="02010609060101010101" pitchFamily="49" charset="-122"/>
                <a:ea typeface="黑体" panose="02010609060101010101" pitchFamily="49" charset="-122"/>
              </a:rPr>
              <a:t>率</a:t>
            </a:r>
            <a:r>
              <a:rPr lang="en-US" altLang="zh-CN" sz="3200" b="1" dirty="0" smtClean="0">
                <a:solidFill>
                  <a:srgbClr val="FF0000"/>
                </a:solidFill>
                <a:latin typeface="黑体" panose="02010609060101010101" pitchFamily="49" charset="-122"/>
                <a:ea typeface="黑体" panose="02010609060101010101" pitchFamily="49" charset="-122"/>
              </a:rPr>
              <a:t>=</a:t>
            </a:r>
            <a:r>
              <a:rPr lang="zh-CN" altLang="en-US" sz="3200" b="1" dirty="0" smtClean="0">
                <a:solidFill>
                  <a:srgbClr val="FF0000"/>
                </a:solidFill>
                <a:latin typeface="黑体" panose="02010609060101010101" pitchFamily="49" charset="-122"/>
                <a:ea typeface="黑体" panose="02010609060101010101" pitchFamily="49" charset="-122"/>
              </a:rPr>
              <a:t>年度现金股利总额</a:t>
            </a:r>
            <a:r>
              <a:rPr lang="en-US" altLang="zh-CN" sz="3200" b="1" dirty="0" smtClean="0">
                <a:solidFill>
                  <a:srgbClr val="FF0000"/>
                </a:solidFill>
                <a:latin typeface="黑体" panose="02010609060101010101" pitchFamily="49" charset="-122"/>
                <a:ea typeface="黑体" panose="02010609060101010101" pitchFamily="49" charset="-122"/>
              </a:rPr>
              <a:t>/</a:t>
            </a:r>
            <a:r>
              <a:rPr lang="zh-CN" altLang="en-US" sz="3200" b="1" dirty="0" smtClean="0">
                <a:solidFill>
                  <a:srgbClr val="FF0000"/>
                </a:solidFill>
                <a:latin typeface="黑体" panose="02010609060101010101" pitchFamily="49" charset="-122"/>
                <a:ea typeface="黑体" panose="02010609060101010101" pitchFamily="49" charset="-122"/>
              </a:rPr>
              <a:t>净利润总额</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2800" b="1" dirty="0" smtClean="0">
                <a:latin typeface="华文新魏" panose="02010800040101010101" pitchFamily="2" charset="-122"/>
                <a:ea typeface="华文新魏" panose="02010800040101010101" pitchFamily="2" charset="-122"/>
              </a:rPr>
              <a:t>评价公司实现的净利润中有多少用于给股东分派红利，</a:t>
            </a:r>
            <a:endParaRPr lang="en-US" altLang="zh-CN" sz="2800" b="1" dirty="0" smtClean="0">
              <a:latin typeface="华文新魏" panose="02010800040101010101" pitchFamily="2" charset="-122"/>
              <a:ea typeface="华文新魏" panose="02010800040101010101" pitchFamily="2" charset="-122"/>
            </a:endParaRPr>
          </a:p>
          <a:p>
            <a:r>
              <a:rPr lang="zh-CN" altLang="en-US" sz="2800" b="1" dirty="0" smtClean="0">
                <a:latin typeface="华文新魏" panose="02010800040101010101" pitchFamily="2" charset="-122"/>
                <a:ea typeface="华文新魏" panose="02010800040101010101" pitchFamily="2" charset="-122"/>
              </a:rPr>
              <a:t>反映公司所采取的股利政策是高股利政策还是低股利政策。</a:t>
            </a:r>
            <a:endParaRPr lang="en-US" altLang="zh-CN" sz="2800" b="1" dirty="0">
              <a:latin typeface="华文新魏" panose="02010800040101010101" pitchFamily="2" charset="-122"/>
              <a:ea typeface="华文新魏" panose="02010800040101010101" pitchFamily="2" charset="-122"/>
            </a:endParaRPr>
          </a:p>
        </p:txBody>
      </p:sp>
      <p:sp>
        <p:nvSpPr>
          <p:cNvPr id="14" name="TextBox 13"/>
          <p:cNvSpPr txBox="1"/>
          <p:nvPr/>
        </p:nvSpPr>
        <p:spPr>
          <a:xfrm>
            <a:off x="17038" y="3891603"/>
            <a:ext cx="9123288" cy="1077218"/>
          </a:xfrm>
          <a:prstGeom prst="rect">
            <a:avLst/>
          </a:prstGeom>
          <a:noFill/>
        </p:spPr>
        <p:txBody>
          <a:bodyPr wrap="square" rtlCol="0">
            <a:spAutoFit/>
          </a:bodyPr>
          <a:lstStyle/>
          <a:p>
            <a:r>
              <a:rPr lang="en-US" altLang="zh-CN" sz="3200" b="1" dirty="0">
                <a:solidFill>
                  <a:srgbClr val="FF0000"/>
                </a:solidFill>
                <a:latin typeface="黑体" panose="02010609060101010101" pitchFamily="49" charset="-122"/>
                <a:ea typeface="黑体" panose="02010609060101010101" pitchFamily="49" charset="-122"/>
              </a:rPr>
              <a:t>2</a:t>
            </a:r>
            <a:r>
              <a:rPr lang="zh-CN" altLang="en-US" sz="3200" b="1" dirty="0">
                <a:solidFill>
                  <a:srgbClr val="FF0000"/>
                </a:solidFill>
                <a:latin typeface="黑体" panose="02010609060101010101" pitchFamily="49" charset="-122"/>
                <a:ea typeface="黑体" panose="02010609060101010101" pitchFamily="49" charset="-122"/>
              </a:rPr>
              <a:t>、股利报酬</a:t>
            </a:r>
            <a:r>
              <a:rPr lang="zh-CN" altLang="en-US" sz="3200" b="1" dirty="0" smtClean="0">
                <a:solidFill>
                  <a:srgbClr val="FF0000"/>
                </a:solidFill>
                <a:latin typeface="黑体" panose="02010609060101010101" pitchFamily="49" charset="-122"/>
                <a:ea typeface="黑体" panose="02010609060101010101" pitchFamily="49" charset="-122"/>
              </a:rPr>
              <a:t>率</a:t>
            </a:r>
            <a:r>
              <a:rPr lang="en-US" altLang="zh-CN" sz="3200" b="1" dirty="0" smtClean="0">
                <a:solidFill>
                  <a:srgbClr val="FF0000"/>
                </a:solidFill>
                <a:latin typeface="黑体" panose="02010609060101010101" pitchFamily="49" charset="-122"/>
                <a:ea typeface="黑体" panose="02010609060101010101" pitchFamily="49" charset="-122"/>
              </a:rPr>
              <a:t>=</a:t>
            </a:r>
            <a:r>
              <a:rPr lang="zh-CN" altLang="en-US" sz="3200" b="1" dirty="0" smtClean="0">
                <a:solidFill>
                  <a:srgbClr val="FF0000"/>
                </a:solidFill>
                <a:latin typeface="黑体" panose="02010609060101010101" pitchFamily="49" charset="-122"/>
                <a:ea typeface="黑体" panose="02010609060101010101" pitchFamily="49" charset="-122"/>
              </a:rPr>
              <a:t>年度每股股利</a:t>
            </a:r>
            <a:r>
              <a:rPr lang="en-US" altLang="zh-CN" sz="3200" b="1" dirty="0" smtClean="0">
                <a:solidFill>
                  <a:srgbClr val="FF0000"/>
                </a:solidFill>
                <a:latin typeface="黑体" panose="02010609060101010101" pitchFamily="49" charset="-122"/>
                <a:ea typeface="黑体" panose="02010609060101010101" pitchFamily="49" charset="-122"/>
              </a:rPr>
              <a:t>/</a:t>
            </a:r>
            <a:r>
              <a:rPr lang="zh-CN" altLang="en-US" sz="3200" b="1" dirty="0" smtClean="0">
                <a:solidFill>
                  <a:srgbClr val="FF0000"/>
                </a:solidFill>
                <a:latin typeface="黑体" panose="02010609060101010101" pitchFamily="49" charset="-122"/>
                <a:ea typeface="黑体" panose="02010609060101010101" pitchFamily="49" charset="-122"/>
              </a:rPr>
              <a:t>每股价格</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3200" b="1" dirty="0" smtClean="0">
                <a:latin typeface="华文新魏" panose="02010800040101010101" pitchFamily="2" charset="-122"/>
                <a:ea typeface="华文新魏" panose="02010800040101010101" pitchFamily="2" charset="-122"/>
              </a:rPr>
              <a:t>投资者评价公司股利政策的一个重要指标。</a:t>
            </a:r>
            <a:endParaRPr lang="zh-CN" altLang="en-US" sz="3200" b="1" dirty="0">
              <a:latin typeface="华文新魏" panose="02010800040101010101" pitchFamily="2" charset="-122"/>
              <a:ea typeface="华文新魏" panose="02010800040101010101" pitchFamily="2" charset="-122"/>
            </a:endParaRPr>
          </a:p>
        </p:txBody>
      </p:sp>
      <p:sp>
        <p:nvSpPr>
          <p:cNvPr id="15" name="TextBox 14"/>
          <p:cNvSpPr txBox="1"/>
          <p:nvPr/>
        </p:nvSpPr>
        <p:spPr>
          <a:xfrm>
            <a:off x="26076" y="5780782"/>
            <a:ext cx="9123288" cy="1077218"/>
          </a:xfrm>
          <a:prstGeom prst="rect">
            <a:avLst/>
          </a:prstGeom>
          <a:noFill/>
        </p:spPr>
        <p:txBody>
          <a:bodyPr wrap="square" rtlCol="0">
            <a:spAutoFit/>
          </a:bodyPr>
          <a:lstStyle/>
          <a:p>
            <a:r>
              <a:rPr lang="zh-CN" altLang="en-US" sz="3200" b="1" dirty="0">
                <a:latin typeface="微软雅黑" panose="020B0503020204020204" pitchFamily="34" charset="-122"/>
                <a:ea typeface="微软雅黑" panose="020B0503020204020204" pitchFamily="34" charset="-122"/>
              </a:rPr>
              <a:t>我国：分派现金股利的水平较低</a:t>
            </a:r>
            <a:r>
              <a:rPr lang="zh-CN" altLang="en-US" sz="3200" b="1" dirty="0" smtClean="0">
                <a:latin typeface="微软雅黑" panose="020B0503020204020204" pitchFamily="34" charset="-122"/>
                <a:ea typeface="微软雅黑" panose="020B0503020204020204" pitchFamily="34" charset="-122"/>
              </a:rPr>
              <a:t>，</a:t>
            </a:r>
            <a:endParaRPr lang="en-US" altLang="zh-CN" sz="3200" b="1" dirty="0" smtClean="0">
              <a:latin typeface="微软雅黑" panose="020B0503020204020204" pitchFamily="34" charset="-122"/>
              <a:ea typeface="微软雅黑" panose="020B0503020204020204" pitchFamily="34" charset="-122"/>
            </a:endParaRPr>
          </a:p>
          <a:p>
            <a:r>
              <a:rPr lang="en-US" altLang="zh-CN" sz="3200" b="1" dirty="0">
                <a:latin typeface="微软雅黑" panose="020B0503020204020204" pitchFamily="34" charset="-122"/>
                <a:ea typeface="微软雅黑" panose="020B0503020204020204" pitchFamily="34" charset="-122"/>
              </a:rPr>
              <a:t> </a:t>
            </a: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股利</a:t>
            </a:r>
            <a:r>
              <a:rPr lang="zh-CN" altLang="en-US" sz="3200" b="1" dirty="0">
                <a:latin typeface="微软雅黑" panose="020B0503020204020204" pitchFamily="34" charset="-122"/>
                <a:ea typeface="微软雅黑" panose="020B0503020204020204" pitchFamily="34" charset="-122"/>
              </a:rPr>
              <a:t>报酬率</a:t>
            </a:r>
            <a:r>
              <a:rPr lang="zh-CN" altLang="en-US" sz="3200" b="1" dirty="0" smtClean="0">
                <a:latin typeface="微软雅黑" panose="020B0503020204020204" pitchFamily="34" charset="-122"/>
                <a:ea typeface="微软雅黑" panose="020B0503020204020204" pitchFamily="34" charset="-122"/>
              </a:rPr>
              <a:t>也较低</a:t>
            </a:r>
            <a:r>
              <a:rPr lang="zh-CN" altLang="en-US" sz="3200" b="1"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1015668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8"/>
                                        </p:tgtEl>
                                        <p:attrNameLst>
                                          <p:attrName>r</p:attrName>
                                        </p:attrNameLst>
                                      </p:cBhvr>
                                    </p:animRot>
                                    <p:animRot by="-240000">
                                      <p:cBhvr>
                                        <p:cTn id="7" dur="200" fill="hold">
                                          <p:stCondLst>
                                            <p:cond delay="200"/>
                                          </p:stCondLst>
                                        </p:cTn>
                                        <p:tgtEl>
                                          <p:spTgt spid="8"/>
                                        </p:tgtEl>
                                        <p:attrNameLst>
                                          <p:attrName>r</p:attrName>
                                        </p:attrNameLst>
                                      </p:cBhvr>
                                    </p:animRot>
                                    <p:animRot by="240000">
                                      <p:cBhvr>
                                        <p:cTn id="8" dur="200" fill="hold">
                                          <p:stCondLst>
                                            <p:cond delay="400"/>
                                          </p:stCondLst>
                                        </p:cTn>
                                        <p:tgtEl>
                                          <p:spTgt spid="8"/>
                                        </p:tgtEl>
                                        <p:attrNameLst>
                                          <p:attrName>r</p:attrName>
                                        </p:attrNameLst>
                                      </p:cBhvr>
                                    </p:animRot>
                                    <p:animRot by="-240000">
                                      <p:cBhvr>
                                        <p:cTn id="9" dur="200" fill="hold">
                                          <p:stCondLst>
                                            <p:cond delay="600"/>
                                          </p:stCondLst>
                                        </p:cTn>
                                        <p:tgtEl>
                                          <p:spTgt spid="8"/>
                                        </p:tgtEl>
                                        <p:attrNameLst>
                                          <p:attrName>r</p:attrName>
                                        </p:attrNameLst>
                                      </p:cBhvr>
                                    </p:animRot>
                                    <p:animRot by="120000">
                                      <p:cBhvr>
                                        <p:cTn id="10" dur="200" fill="hold">
                                          <p:stCondLst>
                                            <p:cond delay="800"/>
                                          </p:stCondLst>
                                        </p:cTn>
                                        <p:tgtEl>
                                          <p:spTgt spid="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grpId="0" nodeType="clickEffect">
                                  <p:stCondLst>
                                    <p:cond delay="0"/>
                                  </p:stCondLst>
                                  <p:childTnLst>
                                    <p:animRot by="120000">
                                      <p:cBhvr>
                                        <p:cTn id="14" dur="100" fill="hold">
                                          <p:stCondLst>
                                            <p:cond delay="0"/>
                                          </p:stCondLst>
                                        </p:cTn>
                                        <p:tgtEl>
                                          <p:spTgt spid="14"/>
                                        </p:tgtEl>
                                        <p:attrNameLst>
                                          <p:attrName>r</p:attrName>
                                        </p:attrNameLst>
                                      </p:cBhvr>
                                    </p:animRot>
                                    <p:animRot by="-240000">
                                      <p:cBhvr>
                                        <p:cTn id="15" dur="200" fill="hold">
                                          <p:stCondLst>
                                            <p:cond delay="200"/>
                                          </p:stCondLst>
                                        </p:cTn>
                                        <p:tgtEl>
                                          <p:spTgt spid="14"/>
                                        </p:tgtEl>
                                        <p:attrNameLst>
                                          <p:attrName>r</p:attrName>
                                        </p:attrNameLst>
                                      </p:cBhvr>
                                    </p:animRot>
                                    <p:animRot by="240000">
                                      <p:cBhvr>
                                        <p:cTn id="16" dur="200" fill="hold">
                                          <p:stCondLst>
                                            <p:cond delay="400"/>
                                          </p:stCondLst>
                                        </p:cTn>
                                        <p:tgtEl>
                                          <p:spTgt spid="14"/>
                                        </p:tgtEl>
                                        <p:attrNameLst>
                                          <p:attrName>r</p:attrName>
                                        </p:attrNameLst>
                                      </p:cBhvr>
                                    </p:animRot>
                                    <p:animRot by="-240000">
                                      <p:cBhvr>
                                        <p:cTn id="17" dur="200" fill="hold">
                                          <p:stCondLst>
                                            <p:cond delay="600"/>
                                          </p:stCondLst>
                                        </p:cTn>
                                        <p:tgtEl>
                                          <p:spTgt spid="14"/>
                                        </p:tgtEl>
                                        <p:attrNameLst>
                                          <p:attrName>r</p:attrName>
                                        </p:attrNameLst>
                                      </p:cBhvr>
                                    </p:animRot>
                                    <p:animRot by="120000">
                                      <p:cBhvr>
                                        <p:cTn id="18" dur="200" fill="hold">
                                          <p:stCondLst>
                                            <p:cond delay="800"/>
                                          </p:stCondLst>
                                        </p:cTn>
                                        <p:tgtEl>
                                          <p:spTgt spid="14"/>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2" presetClass="emph" presetSubtype="0" fill="hold" grpId="0" nodeType="clickEffect">
                                  <p:stCondLst>
                                    <p:cond delay="0"/>
                                  </p:stCondLst>
                                  <p:childTnLst>
                                    <p:animRot by="120000">
                                      <p:cBhvr>
                                        <p:cTn id="22" dur="100" fill="hold">
                                          <p:stCondLst>
                                            <p:cond delay="0"/>
                                          </p:stCondLst>
                                        </p:cTn>
                                        <p:tgtEl>
                                          <p:spTgt spid="15"/>
                                        </p:tgtEl>
                                        <p:attrNameLst>
                                          <p:attrName>r</p:attrName>
                                        </p:attrNameLst>
                                      </p:cBhvr>
                                    </p:animRot>
                                    <p:animRot by="-240000">
                                      <p:cBhvr>
                                        <p:cTn id="23" dur="200" fill="hold">
                                          <p:stCondLst>
                                            <p:cond delay="200"/>
                                          </p:stCondLst>
                                        </p:cTn>
                                        <p:tgtEl>
                                          <p:spTgt spid="15"/>
                                        </p:tgtEl>
                                        <p:attrNameLst>
                                          <p:attrName>r</p:attrName>
                                        </p:attrNameLst>
                                      </p:cBhvr>
                                    </p:animRot>
                                    <p:animRot by="240000">
                                      <p:cBhvr>
                                        <p:cTn id="24" dur="200" fill="hold">
                                          <p:stCondLst>
                                            <p:cond delay="400"/>
                                          </p:stCondLst>
                                        </p:cTn>
                                        <p:tgtEl>
                                          <p:spTgt spid="15"/>
                                        </p:tgtEl>
                                        <p:attrNameLst>
                                          <p:attrName>r</p:attrName>
                                        </p:attrNameLst>
                                      </p:cBhvr>
                                    </p:animRot>
                                    <p:animRot by="-240000">
                                      <p:cBhvr>
                                        <p:cTn id="25" dur="200" fill="hold">
                                          <p:stCondLst>
                                            <p:cond delay="600"/>
                                          </p:stCondLst>
                                        </p:cTn>
                                        <p:tgtEl>
                                          <p:spTgt spid="15"/>
                                        </p:tgtEl>
                                        <p:attrNameLst>
                                          <p:attrName>r</p:attrName>
                                        </p:attrNameLst>
                                      </p:cBhvr>
                                    </p:animRot>
                                    <p:animRot by="120000">
                                      <p:cBhvr>
                                        <p:cTn id="26"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674" y="251680"/>
            <a:ext cx="9144000" cy="707886"/>
          </a:xfrm>
          <a:prstGeom prst="rect">
            <a:avLst/>
          </a:prstGeom>
          <a:noFill/>
        </p:spPr>
        <p:txBody>
          <a:bodyPr wrap="square" rtlCol="0">
            <a:spAutoFit/>
          </a:bodyPr>
          <a:lstStyle/>
          <a:p>
            <a:r>
              <a:rPr lang="zh-CN" altLang="en-US" sz="4000" b="1" dirty="0" smtClean="0">
                <a:solidFill>
                  <a:srgbClr val="002060"/>
                </a:solidFill>
                <a:latin typeface="黑体" panose="02010609060101010101" pitchFamily="49" charset="-122"/>
                <a:ea typeface="黑体" panose="02010609060101010101" pitchFamily="49" charset="-122"/>
              </a:rPr>
              <a:t>三、股利政策的影响因素</a:t>
            </a:r>
            <a:endParaRPr lang="zh-CN" altLang="en-US" sz="4000" b="1" dirty="0">
              <a:solidFill>
                <a:srgbClr val="002060"/>
              </a:solidFill>
              <a:latin typeface="黑体" panose="02010609060101010101" pitchFamily="49" charset="-122"/>
              <a:ea typeface="黑体" panose="02010609060101010101" pitchFamily="49" charset="-122"/>
            </a:endParaRPr>
          </a:p>
        </p:txBody>
      </p:sp>
      <p:sp>
        <p:nvSpPr>
          <p:cNvPr id="8" name="TextBox 7"/>
          <p:cNvSpPr txBox="1"/>
          <p:nvPr/>
        </p:nvSpPr>
        <p:spPr>
          <a:xfrm>
            <a:off x="-3674" y="1556792"/>
            <a:ext cx="9147675" cy="2831544"/>
          </a:xfrm>
          <a:prstGeom prst="rect">
            <a:avLst/>
          </a:prstGeom>
          <a:noFill/>
        </p:spPr>
        <p:txBody>
          <a:bodyPr wrap="square" rtlCol="0">
            <a:spAutoFit/>
          </a:bodyPr>
          <a:lstStyle/>
          <a:p>
            <a:r>
              <a:rPr lang="zh-CN" altLang="en-US" sz="3200" b="1" dirty="0">
                <a:solidFill>
                  <a:srgbClr val="FF0000"/>
                </a:solidFill>
                <a:latin typeface="黑体" panose="02010609060101010101" pitchFamily="49" charset="-122"/>
                <a:ea typeface="黑体" panose="02010609060101010101" pitchFamily="49" charset="-122"/>
              </a:rPr>
              <a:t>A、法律因素</a:t>
            </a:r>
            <a:r>
              <a:rPr lang="zh-CN" altLang="en-US" sz="3200" b="1" dirty="0" smtClean="0">
                <a:solidFill>
                  <a:srgbClr val="FF0000"/>
                </a:solidFill>
                <a:latin typeface="黑体" panose="02010609060101010101" pitchFamily="49" charset="-122"/>
                <a:ea typeface="黑体" panose="02010609060101010101" pitchFamily="49" charset="-122"/>
              </a:rPr>
              <a:t>：</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3200" b="1" dirty="0" smtClean="0">
                <a:solidFill>
                  <a:srgbClr val="000C0C"/>
                </a:solidFill>
                <a:latin typeface="华文新魏" panose="02010800040101010101" pitchFamily="2" charset="-122"/>
                <a:ea typeface="华文新魏" panose="02010800040101010101" pitchFamily="2" charset="-122"/>
              </a:rPr>
              <a:t>        </a:t>
            </a:r>
            <a:r>
              <a:rPr lang="zh-CN" altLang="en-US" sz="3200" b="1" dirty="0" smtClean="0">
                <a:solidFill>
                  <a:srgbClr val="000C0C"/>
                </a:solidFill>
                <a:latin typeface="华文新魏" panose="02010800040101010101" pitchFamily="2" charset="-122"/>
                <a:ea typeface="华文新魏" panose="02010800040101010101" pitchFamily="2" charset="-122"/>
              </a:rPr>
              <a:t>为保护</a:t>
            </a:r>
            <a:r>
              <a:rPr lang="zh-CN" altLang="en-US" sz="3200" b="1" dirty="0">
                <a:solidFill>
                  <a:srgbClr val="000C0C"/>
                </a:solidFill>
                <a:latin typeface="华文新魏" panose="02010800040101010101" pitchFamily="2" charset="-122"/>
                <a:ea typeface="华文新魏" panose="02010800040101010101" pitchFamily="2" charset="-122"/>
              </a:rPr>
              <a:t>债权人、股东和国家的利益，有关法律法规对企业收益分配通常予以一定的限制。包括：</a:t>
            </a:r>
            <a:br>
              <a:rPr lang="zh-CN" altLang="en-US" sz="3200" b="1" dirty="0">
                <a:solidFill>
                  <a:srgbClr val="000C0C"/>
                </a:solidFill>
                <a:latin typeface="华文新魏" panose="02010800040101010101" pitchFamily="2" charset="-122"/>
                <a:ea typeface="华文新魏" panose="02010800040101010101" pitchFamily="2" charset="-122"/>
              </a:rPr>
            </a:br>
            <a:r>
              <a:rPr lang="zh-CN" altLang="en-US" sz="3200" b="1" dirty="0">
                <a:solidFill>
                  <a:srgbClr val="000C0C"/>
                </a:solidFill>
                <a:latin typeface="华文新魏" panose="02010800040101010101" pitchFamily="2" charset="-122"/>
                <a:ea typeface="华文新魏" panose="02010800040101010101" pitchFamily="2" charset="-122"/>
              </a:rPr>
              <a:t>　　</a:t>
            </a:r>
            <a:r>
              <a:rPr lang="zh-CN" altLang="en-US" sz="3200" b="1" dirty="0" smtClean="0">
                <a:solidFill>
                  <a:srgbClr val="000C0C"/>
                </a:solidFill>
                <a:latin typeface="华文新魏" panose="02010800040101010101" pitchFamily="2" charset="-122"/>
                <a:ea typeface="华文新魏" panose="02010800040101010101" pitchFamily="2" charset="-122"/>
              </a:rPr>
              <a:t>  </a:t>
            </a:r>
            <a:r>
              <a:rPr lang="zh-CN" altLang="en-US" sz="3200" b="1" dirty="0" smtClean="0">
                <a:latin typeface="微软雅黑" panose="020B0503020204020204" pitchFamily="34" charset="-122"/>
                <a:ea typeface="微软雅黑" panose="020B0503020204020204" pitchFamily="34" charset="-122"/>
              </a:rPr>
              <a:t>资本保全的约束</a:t>
            </a:r>
            <a:r>
              <a:rPr lang="zh-CN" altLang="en-US" sz="3200" b="1" dirty="0">
                <a:latin typeface="微软雅黑" panose="020B0503020204020204" pitchFamily="34" charset="-122"/>
                <a:ea typeface="微软雅黑" panose="020B0503020204020204" pitchFamily="34" charset="-122"/>
              </a:rPr>
              <a:t>；</a:t>
            </a:r>
            <a:r>
              <a:rPr lang="zh-CN" altLang="en-US" sz="3200" b="1" dirty="0" smtClean="0">
                <a:latin typeface="微软雅黑" panose="020B0503020204020204" pitchFamily="34" charset="-122"/>
                <a:ea typeface="微软雅黑" panose="020B0503020204020204" pitchFamily="34" charset="-122"/>
              </a:rPr>
              <a:t>资本积累的约束；</a:t>
            </a:r>
            <a:endParaRPr lang="en-US" altLang="zh-CN" sz="3200" b="1" dirty="0" smtClean="0">
              <a:latin typeface="微软雅黑" panose="020B0503020204020204" pitchFamily="34" charset="-122"/>
              <a:ea typeface="微软雅黑" panose="020B0503020204020204" pitchFamily="34" charset="-122"/>
            </a:endParaRPr>
          </a:p>
          <a:p>
            <a:r>
              <a:rPr lang="en-US" altLang="zh-CN" sz="3200" b="1" dirty="0">
                <a:latin typeface="微软雅黑" panose="020B0503020204020204" pitchFamily="34" charset="-122"/>
                <a:ea typeface="微软雅黑" panose="020B0503020204020204" pitchFamily="34" charset="-122"/>
              </a:rPr>
              <a:t> </a:t>
            </a:r>
            <a:r>
              <a:rPr lang="en-US" altLang="zh-CN" sz="3200" b="1" dirty="0" smtClean="0">
                <a:latin typeface="微软雅黑" panose="020B0503020204020204" pitchFamily="34" charset="-122"/>
                <a:ea typeface="微软雅黑" panose="020B0503020204020204" pitchFamily="34" charset="-122"/>
              </a:rPr>
              <a:t>       </a:t>
            </a:r>
            <a:r>
              <a:rPr lang="zh-CN" altLang="en-US" sz="3200" b="1" dirty="0" smtClean="0">
                <a:latin typeface="微软雅黑" panose="020B0503020204020204" pitchFamily="34" charset="-122"/>
                <a:ea typeface="微软雅黑" panose="020B0503020204020204" pitchFamily="34" charset="-122"/>
              </a:rPr>
              <a:t>偿债</a:t>
            </a:r>
            <a:r>
              <a:rPr lang="zh-CN" altLang="en-US" sz="3200" b="1" dirty="0">
                <a:latin typeface="微软雅黑" panose="020B0503020204020204" pitchFamily="34" charset="-122"/>
                <a:ea typeface="微软雅黑" panose="020B0503020204020204" pitchFamily="34" charset="-122"/>
              </a:rPr>
              <a:t>能力约束；超额累计利润约束。</a:t>
            </a:r>
          </a:p>
          <a:p>
            <a:endParaRPr lang="zh-CN" altLang="en-US" dirty="0"/>
          </a:p>
        </p:txBody>
      </p:sp>
    </p:spTree>
    <p:extLst>
      <p:ext uri="{BB962C8B-B14F-4D97-AF65-F5344CB8AC3E}">
        <p14:creationId xmlns:p14="http://schemas.microsoft.com/office/powerpoint/2010/main" val="37385245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674" y="1556792"/>
            <a:ext cx="9147675" cy="2062103"/>
          </a:xfrm>
          <a:prstGeom prst="rect">
            <a:avLst/>
          </a:prstGeom>
          <a:noFill/>
        </p:spPr>
        <p:txBody>
          <a:bodyPr wrap="square" rtlCol="0">
            <a:spAutoFit/>
          </a:bodyPr>
          <a:lstStyle/>
          <a:p>
            <a:r>
              <a:rPr lang="en-US" altLang="zh-CN" sz="3200" b="1" dirty="0" smtClean="0">
                <a:solidFill>
                  <a:srgbClr val="FF0000"/>
                </a:solidFill>
                <a:latin typeface="黑体" panose="02010609060101010101" pitchFamily="49" charset="-122"/>
                <a:ea typeface="黑体" panose="02010609060101010101" pitchFamily="49" charset="-122"/>
              </a:rPr>
              <a:t>B</a:t>
            </a:r>
            <a:r>
              <a:rPr lang="zh-CN" altLang="en-US" sz="3200" b="1" dirty="0" smtClean="0">
                <a:solidFill>
                  <a:srgbClr val="FF0000"/>
                </a:solidFill>
                <a:latin typeface="黑体" panose="02010609060101010101" pitchFamily="49" charset="-122"/>
                <a:ea typeface="黑体" panose="02010609060101010101" pitchFamily="49" charset="-122"/>
              </a:rPr>
              <a:t>、债务契约因素：</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3200" b="1" dirty="0" smtClean="0">
                <a:solidFill>
                  <a:srgbClr val="000C0C"/>
                </a:solidFill>
                <a:latin typeface="华文新魏" panose="02010800040101010101" pitchFamily="2" charset="-122"/>
                <a:ea typeface="华文新魏" panose="02010800040101010101" pitchFamily="2" charset="-122"/>
              </a:rPr>
              <a:t>        债权人</a:t>
            </a:r>
            <a:r>
              <a:rPr lang="zh-CN" altLang="en-US" sz="3200" b="1" dirty="0" smtClean="0">
                <a:solidFill>
                  <a:srgbClr val="000C0C"/>
                </a:solidFill>
                <a:latin typeface="华文新魏" panose="02010800040101010101" pitchFamily="2" charset="-122"/>
                <a:ea typeface="华文新魏" panose="02010800040101010101" pitchFamily="2" charset="-122"/>
              </a:rPr>
              <a:t>为了防止</a:t>
            </a:r>
            <a:r>
              <a:rPr lang="zh-CN" altLang="en-US" sz="3200" b="1" dirty="0" smtClean="0">
                <a:solidFill>
                  <a:srgbClr val="000C0C"/>
                </a:solidFill>
                <a:latin typeface="华文新魏" panose="02010800040101010101" pitchFamily="2" charset="-122"/>
                <a:ea typeface="华文新魏" panose="02010800040101010101" pitchFamily="2" charset="-122"/>
              </a:rPr>
              <a:t>公司过多发放股利，</a:t>
            </a:r>
            <a:r>
              <a:rPr lang="zh-CN" altLang="en-US" sz="3200" b="1" dirty="0" smtClean="0">
                <a:solidFill>
                  <a:srgbClr val="000C0C"/>
                </a:solidFill>
                <a:latin typeface="华文新魏" panose="02010800040101010101" pitchFamily="2" charset="-122"/>
                <a:ea typeface="华文新魏" panose="02010800040101010101" pitchFamily="2" charset="-122"/>
              </a:rPr>
              <a:t>影响自身偿债</a:t>
            </a:r>
            <a:r>
              <a:rPr lang="zh-CN" altLang="en-US" sz="3200" b="1" dirty="0" smtClean="0">
                <a:solidFill>
                  <a:srgbClr val="000C0C"/>
                </a:solidFill>
                <a:latin typeface="华文新魏" panose="02010800040101010101" pitchFamily="2" charset="-122"/>
                <a:ea typeface="华文新魏" panose="02010800040101010101" pitchFamily="2" charset="-122"/>
              </a:rPr>
              <a:t>能力、增加债务风险，会在债务</a:t>
            </a:r>
            <a:r>
              <a:rPr lang="zh-CN" altLang="en-US" sz="3200" b="1" dirty="0" smtClean="0">
                <a:solidFill>
                  <a:srgbClr val="000C0C"/>
                </a:solidFill>
                <a:latin typeface="华文新魏" panose="02010800040101010101" pitchFamily="2" charset="-122"/>
                <a:ea typeface="华文新魏" panose="02010800040101010101" pitchFamily="2" charset="-122"/>
              </a:rPr>
              <a:t>契约当中</a:t>
            </a:r>
            <a:r>
              <a:rPr lang="zh-CN" altLang="en-US" sz="3200" b="1" dirty="0" smtClean="0">
                <a:solidFill>
                  <a:srgbClr val="000C0C"/>
                </a:solidFill>
                <a:latin typeface="华文新魏" panose="02010800040101010101" pitchFamily="2" charset="-122"/>
                <a:ea typeface="华文新魏" panose="02010800040101010101" pitchFamily="2" charset="-122"/>
              </a:rPr>
              <a:t>规定限制公司发放现金股利的条款。</a:t>
            </a:r>
            <a:endParaRPr lang="zh-CN" altLang="en-US" dirty="0"/>
          </a:p>
        </p:txBody>
      </p:sp>
    </p:spTree>
    <p:extLst>
      <p:ext uri="{BB962C8B-B14F-4D97-AF65-F5344CB8AC3E}">
        <p14:creationId xmlns:p14="http://schemas.microsoft.com/office/powerpoint/2010/main" val="21015668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3"/>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28940"/>
          <a:stretch/>
        </p:blipFill>
        <p:spPr bwMode="auto">
          <a:xfrm>
            <a:off x="0" y="3611979"/>
            <a:ext cx="7596336" cy="6413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2" descr="C:\Users\owen\Desktop\肖雅婷\未标题-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468559" y="1916833"/>
            <a:ext cx="2263135" cy="226313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99593" y="980728"/>
            <a:ext cx="8244407" cy="3754874"/>
          </a:xfrm>
          <a:prstGeom prst="rect">
            <a:avLst/>
          </a:prstGeom>
          <a:noFill/>
        </p:spPr>
        <p:txBody>
          <a:bodyPr wrap="square" rtlCol="0">
            <a:spAutoFit/>
          </a:bodyPr>
          <a:lstStyle/>
          <a:p>
            <a:r>
              <a:rPr lang="zh-CN" altLang="en-US" sz="6000" b="1" dirty="0" smtClean="0">
                <a:solidFill>
                  <a:srgbClr val="0070C0"/>
                </a:solidFill>
                <a:latin typeface="隶书" panose="02010509060101010101" pitchFamily="49" charset="-122"/>
                <a:ea typeface="隶书" panose="02010509060101010101" pitchFamily="49" charset="-122"/>
              </a:rPr>
              <a:t>目录：</a:t>
            </a:r>
            <a:endParaRPr lang="en-US" altLang="zh-CN" sz="6000" b="1" dirty="0" smtClean="0">
              <a:solidFill>
                <a:srgbClr val="0070C0"/>
              </a:solidFill>
              <a:latin typeface="隶书" panose="02010509060101010101" pitchFamily="49" charset="-122"/>
              <a:ea typeface="隶书" panose="02010509060101010101" pitchFamily="49" charset="-122"/>
            </a:endParaRPr>
          </a:p>
          <a:p>
            <a:r>
              <a:rPr lang="en-US" altLang="zh-CN" sz="4000" dirty="0" smtClean="0">
                <a:latin typeface="微软雅黑" panose="020B0503020204020204" pitchFamily="34" charset="-122"/>
                <a:ea typeface="微软雅黑" panose="020B0503020204020204" pitchFamily="34" charset="-122"/>
              </a:rPr>
              <a:t> 7.1     </a:t>
            </a:r>
            <a:r>
              <a:rPr lang="zh-CN" altLang="zh-CN" sz="4000" dirty="0" smtClean="0">
                <a:latin typeface="微软雅黑" panose="020B0503020204020204" pitchFamily="34" charset="-122"/>
                <a:ea typeface="微软雅黑" panose="020B0503020204020204" pitchFamily="34" charset="-122"/>
              </a:rPr>
              <a:t>股利</a:t>
            </a:r>
            <a:r>
              <a:rPr lang="zh-CN" altLang="zh-CN" sz="4000" dirty="0">
                <a:latin typeface="微软雅黑" panose="020B0503020204020204" pitchFamily="34" charset="-122"/>
                <a:ea typeface="微软雅黑" panose="020B0503020204020204" pitchFamily="34" charset="-122"/>
              </a:rPr>
              <a:t>及其分配</a:t>
            </a:r>
          </a:p>
          <a:p>
            <a:r>
              <a:rPr lang="en-US" altLang="zh-CN" sz="4000" dirty="0" smtClean="0">
                <a:latin typeface="微软雅黑" panose="020B0503020204020204" pitchFamily="34" charset="-122"/>
                <a:ea typeface="微软雅黑" panose="020B0503020204020204" pitchFamily="34" charset="-122"/>
              </a:rPr>
              <a:t> 7.2     </a:t>
            </a:r>
            <a:r>
              <a:rPr lang="zh-CN" altLang="zh-CN" sz="4000" dirty="0" smtClean="0">
                <a:latin typeface="微软雅黑" panose="020B0503020204020204" pitchFamily="34" charset="-122"/>
                <a:ea typeface="微软雅黑" panose="020B0503020204020204" pitchFamily="34" charset="-122"/>
              </a:rPr>
              <a:t>股利</a:t>
            </a:r>
            <a:r>
              <a:rPr lang="zh-CN" altLang="zh-CN" sz="4000" dirty="0">
                <a:latin typeface="微软雅黑" panose="020B0503020204020204" pitchFamily="34" charset="-122"/>
                <a:ea typeface="微软雅黑" panose="020B0503020204020204" pitchFamily="34" charset="-122"/>
              </a:rPr>
              <a:t>理论</a:t>
            </a:r>
          </a:p>
          <a:p>
            <a:r>
              <a:rPr lang="en-US" altLang="zh-CN" sz="4000" dirty="0" smtClean="0">
                <a:latin typeface="微软雅黑" panose="020B0503020204020204" pitchFamily="34" charset="-122"/>
                <a:ea typeface="微软雅黑" panose="020B0503020204020204" pitchFamily="34" charset="-122"/>
              </a:rPr>
              <a:t> 7.3     </a:t>
            </a:r>
            <a:r>
              <a:rPr lang="zh-CN" altLang="zh-CN" sz="4000" dirty="0" smtClean="0">
                <a:latin typeface="微软雅黑" panose="020B0503020204020204" pitchFamily="34" charset="-122"/>
                <a:ea typeface="微软雅黑" panose="020B0503020204020204" pitchFamily="34" charset="-122"/>
              </a:rPr>
              <a:t>股利</a:t>
            </a:r>
            <a:r>
              <a:rPr lang="zh-CN" altLang="zh-CN" sz="4000" dirty="0">
                <a:latin typeface="微软雅黑" panose="020B0503020204020204" pitchFamily="34" charset="-122"/>
                <a:ea typeface="微软雅黑" panose="020B0503020204020204" pitchFamily="34" charset="-122"/>
              </a:rPr>
              <a:t>政策</a:t>
            </a:r>
          </a:p>
          <a:p>
            <a:r>
              <a:rPr lang="en-US" altLang="zh-CN" sz="4000" dirty="0" smtClean="0">
                <a:latin typeface="微软雅黑" panose="020B0503020204020204" pitchFamily="34" charset="-122"/>
                <a:ea typeface="微软雅黑" panose="020B0503020204020204" pitchFamily="34" charset="-122"/>
              </a:rPr>
              <a:t> 7.4     </a:t>
            </a:r>
            <a:r>
              <a:rPr lang="zh-CN" altLang="zh-CN" sz="4000" dirty="0" smtClean="0">
                <a:latin typeface="微软雅黑" panose="020B0503020204020204" pitchFamily="34" charset="-122"/>
                <a:ea typeface="微软雅黑" panose="020B0503020204020204" pitchFamily="34" charset="-122"/>
              </a:rPr>
              <a:t>股票</a:t>
            </a:r>
            <a:r>
              <a:rPr lang="zh-CN" altLang="zh-CN" sz="4000" dirty="0">
                <a:latin typeface="微软雅黑" panose="020B0503020204020204" pitchFamily="34" charset="-122"/>
                <a:ea typeface="微软雅黑" panose="020B0503020204020204" pitchFamily="34" charset="-122"/>
              </a:rPr>
              <a:t>分割与股票回购</a:t>
            </a:r>
          </a:p>
          <a:p>
            <a:endParaRPr lang="zh-CN" altLang="en-US" dirty="0"/>
          </a:p>
        </p:txBody>
      </p:sp>
    </p:spTree>
    <p:extLst>
      <p:ext uri="{BB962C8B-B14F-4D97-AF65-F5344CB8AC3E}">
        <p14:creationId xmlns:p14="http://schemas.microsoft.com/office/powerpoint/2010/main" val="24747131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5110" y="876835"/>
            <a:ext cx="9144000" cy="38164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1" hangingPunct="1">
              <a:lnSpc>
                <a:spcPct val="120000"/>
              </a:lnSpc>
            </a:pPr>
            <a:r>
              <a:rPr lang="zh-CN" altLang="en-US" b="1" dirty="0" smtClean="0">
                <a:solidFill>
                  <a:srgbClr val="FF0000"/>
                </a:solidFill>
                <a:latin typeface="黑体" panose="02010609060101010101" pitchFamily="49" charset="-122"/>
                <a:ea typeface="黑体" panose="02010609060101010101" pitchFamily="49" charset="-122"/>
              </a:rPr>
              <a:t>C</a:t>
            </a:r>
            <a:r>
              <a:rPr lang="zh-CN" altLang="en-US" b="1" dirty="0">
                <a:solidFill>
                  <a:srgbClr val="FF0000"/>
                </a:solidFill>
                <a:latin typeface="黑体" panose="02010609060101010101" pitchFamily="49" charset="-122"/>
                <a:ea typeface="黑体" panose="02010609060101010101" pitchFamily="49" charset="-122"/>
              </a:rPr>
              <a:t>、公司因素</a:t>
            </a:r>
            <a:r>
              <a:rPr lang="zh-CN" altLang="en-US" b="1" dirty="0" smtClean="0">
                <a:solidFill>
                  <a:srgbClr val="FF0000"/>
                </a:solidFill>
                <a:latin typeface="黑体" panose="02010609060101010101" pitchFamily="49" charset="-122"/>
                <a:ea typeface="黑体" panose="02010609060101010101" pitchFamily="49" charset="-122"/>
              </a:rPr>
              <a:t>：</a:t>
            </a:r>
            <a:endParaRPr lang="en-US" altLang="zh-CN" b="1" dirty="0" smtClean="0">
              <a:solidFill>
                <a:srgbClr val="FF0000"/>
              </a:solidFill>
              <a:latin typeface="黑体" panose="02010609060101010101" pitchFamily="49" charset="-122"/>
              <a:ea typeface="黑体" panose="02010609060101010101" pitchFamily="49" charset="-122"/>
            </a:endParaRPr>
          </a:p>
          <a:p>
            <a:pPr algn="l" eaLnBrk="1" hangingPunct="1">
              <a:lnSpc>
                <a:spcPct val="120000"/>
              </a:lnSpc>
              <a:spcBef>
                <a:spcPct val="0"/>
              </a:spcBef>
            </a:pPr>
            <a:r>
              <a:rPr lang="zh-CN" altLang="en-US" b="1" dirty="0" smtClean="0">
                <a:solidFill>
                  <a:srgbClr val="000C0C"/>
                </a:solidFill>
                <a:latin typeface="华文新魏" panose="02010800040101010101" pitchFamily="2" charset="-122"/>
                <a:ea typeface="华文新魏" panose="02010800040101010101" pitchFamily="2" charset="-122"/>
              </a:rPr>
              <a:t>        </a:t>
            </a:r>
            <a:r>
              <a:rPr lang="zh-CN" altLang="en-US" b="1" dirty="0">
                <a:solidFill>
                  <a:srgbClr val="000C0C"/>
                </a:solidFill>
                <a:latin typeface="华文新魏" panose="02010800040101010101" pitchFamily="2" charset="-122"/>
                <a:ea typeface="华文新魏" panose="02010800040101010101" pitchFamily="2" charset="-122"/>
              </a:rPr>
              <a:t>公司在确定收益分配政策时，出于长期</a:t>
            </a:r>
            <a:r>
              <a:rPr lang="zh-CN" altLang="en-US" b="1" dirty="0" smtClean="0">
                <a:solidFill>
                  <a:srgbClr val="000C0C"/>
                </a:solidFill>
                <a:latin typeface="华文新魏" panose="02010800040101010101" pitchFamily="2" charset="-122"/>
                <a:ea typeface="华文新魏" panose="02010800040101010101" pitchFamily="2" charset="-122"/>
              </a:rPr>
              <a:t>发展</a:t>
            </a:r>
            <a:endParaRPr lang="en-US" altLang="zh-CN" b="1" dirty="0" smtClean="0">
              <a:solidFill>
                <a:srgbClr val="000C0C"/>
              </a:solidFill>
              <a:latin typeface="华文新魏" panose="02010800040101010101" pitchFamily="2" charset="-122"/>
              <a:ea typeface="华文新魏" panose="02010800040101010101" pitchFamily="2" charset="-122"/>
            </a:endParaRPr>
          </a:p>
          <a:p>
            <a:pPr algn="l" eaLnBrk="1" hangingPunct="1">
              <a:lnSpc>
                <a:spcPct val="120000"/>
              </a:lnSpc>
              <a:spcBef>
                <a:spcPct val="0"/>
              </a:spcBef>
            </a:pPr>
            <a:r>
              <a:rPr lang="zh-CN" altLang="en-US" b="1" dirty="0" smtClean="0">
                <a:solidFill>
                  <a:srgbClr val="000C0C"/>
                </a:solidFill>
                <a:latin typeface="华文新魏" panose="02010800040101010101" pitchFamily="2" charset="-122"/>
                <a:ea typeface="华文新魏" panose="02010800040101010101" pitchFamily="2" charset="-122"/>
              </a:rPr>
              <a:t>和</a:t>
            </a:r>
            <a:r>
              <a:rPr lang="zh-CN" altLang="en-US" b="1" dirty="0">
                <a:solidFill>
                  <a:srgbClr val="000C0C"/>
                </a:solidFill>
                <a:latin typeface="华文新魏" panose="02010800040101010101" pitchFamily="2" charset="-122"/>
                <a:ea typeface="华文新魏" panose="02010800040101010101" pitchFamily="2" charset="-122"/>
              </a:rPr>
              <a:t>短期经营的考虑，需要考虑以下因素：</a:t>
            </a:r>
          </a:p>
          <a:p>
            <a:pPr algn="l" eaLnBrk="1" hangingPunct="1">
              <a:lnSpc>
                <a:spcPct val="120000"/>
              </a:lnSpc>
              <a:spcBef>
                <a:spcPct val="0"/>
              </a:spcBef>
              <a:buFont typeface="Wingdings" pitchFamily="2" charset="2"/>
              <a:buNone/>
            </a:pPr>
            <a:r>
              <a:rPr lang="zh-CN" altLang="en-US" b="1" dirty="0">
                <a:solidFill>
                  <a:srgbClr val="000C0C"/>
                </a:solidFill>
                <a:latin typeface="微软雅黑" panose="020B0503020204020204" pitchFamily="34" charset="-122"/>
                <a:ea typeface="微软雅黑" panose="020B0503020204020204" pitchFamily="34" charset="-122"/>
              </a:rPr>
              <a:t>现金流量；资产的流动性；投资需求</a:t>
            </a:r>
            <a:r>
              <a:rPr lang="zh-CN" altLang="en-US" b="1" dirty="0" smtClean="0">
                <a:solidFill>
                  <a:srgbClr val="000C0C"/>
                </a:solidFill>
                <a:latin typeface="微软雅黑" panose="020B0503020204020204" pitchFamily="34" charset="-122"/>
                <a:ea typeface="微软雅黑" panose="020B0503020204020204" pitchFamily="34" charset="-122"/>
              </a:rPr>
              <a:t>；</a:t>
            </a:r>
            <a:endParaRPr lang="en-US" altLang="zh-CN" b="1" dirty="0" smtClean="0">
              <a:solidFill>
                <a:srgbClr val="000C0C"/>
              </a:solidFill>
              <a:latin typeface="微软雅黑" panose="020B0503020204020204" pitchFamily="34" charset="-122"/>
              <a:ea typeface="微软雅黑" panose="020B0503020204020204" pitchFamily="34" charset="-122"/>
            </a:endParaRPr>
          </a:p>
          <a:p>
            <a:pPr algn="l" eaLnBrk="1" hangingPunct="1">
              <a:lnSpc>
                <a:spcPct val="120000"/>
              </a:lnSpc>
              <a:spcBef>
                <a:spcPct val="0"/>
              </a:spcBef>
              <a:buFont typeface="Wingdings" pitchFamily="2" charset="2"/>
              <a:buNone/>
            </a:pPr>
            <a:r>
              <a:rPr lang="zh-CN" altLang="en-US" b="1" dirty="0" smtClean="0">
                <a:solidFill>
                  <a:srgbClr val="000C0C"/>
                </a:solidFill>
                <a:latin typeface="微软雅黑" panose="020B0503020204020204" pitchFamily="34" charset="-122"/>
                <a:ea typeface="微软雅黑" panose="020B0503020204020204" pitchFamily="34" charset="-122"/>
              </a:rPr>
              <a:t>筹资</a:t>
            </a:r>
            <a:r>
              <a:rPr lang="zh-CN" altLang="en-US" b="1" dirty="0">
                <a:solidFill>
                  <a:srgbClr val="000C0C"/>
                </a:solidFill>
                <a:latin typeface="微软雅黑" panose="020B0503020204020204" pitchFamily="34" charset="-122"/>
                <a:ea typeface="微软雅黑" panose="020B0503020204020204" pitchFamily="34" charset="-122"/>
              </a:rPr>
              <a:t>能力；资本成本和资本结构；盈利的稳定性；股利</a:t>
            </a:r>
            <a:r>
              <a:rPr lang="zh-CN" altLang="en-US" b="1" dirty="0" smtClean="0">
                <a:solidFill>
                  <a:srgbClr val="000C0C"/>
                </a:solidFill>
                <a:latin typeface="微软雅黑" panose="020B0503020204020204" pitchFamily="34" charset="-122"/>
                <a:ea typeface="微软雅黑" panose="020B0503020204020204" pitchFamily="34" charset="-122"/>
              </a:rPr>
              <a:t>政策惯性</a:t>
            </a:r>
            <a:r>
              <a:rPr lang="zh-CN" altLang="en-US" b="1" dirty="0">
                <a:solidFill>
                  <a:srgbClr val="000C0C"/>
                </a:solidFill>
                <a:latin typeface="微软雅黑" panose="020B0503020204020204" pitchFamily="34" charset="-122"/>
                <a:ea typeface="微软雅黑" panose="020B0503020204020204" pitchFamily="34" charset="-122"/>
              </a:rPr>
              <a:t>；其他因素如上市公司所处行业 。</a:t>
            </a:r>
          </a:p>
        </p:txBody>
      </p:sp>
    </p:spTree>
    <p:extLst>
      <p:ext uri="{BB962C8B-B14F-4D97-AF65-F5344CB8AC3E}">
        <p14:creationId xmlns:p14="http://schemas.microsoft.com/office/powerpoint/2010/main" val="21015668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0" y="1052736"/>
            <a:ext cx="9144000" cy="30963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1" hangingPunct="1">
              <a:lnSpc>
                <a:spcPct val="120000"/>
              </a:lnSpc>
              <a:spcBef>
                <a:spcPct val="0"/>
              </a:spcBef>
              <a:buFont typeface="Wingdings" pitchFamily="2" charset="2"/>
              <a:buNone/>
            </a:pPr>
            <a:r>
              <a:rPr lang="en-US" altLang="zh-CN" b="1" dirty="0" smtClean="0">
                <a:solidFill>
                  <a:srgbClr val="FF0000"/>
                </a:solidFill>
                <a:latin typeface="黑体" panose="02010609060101010101" pitchFamily="49" charset="-122"/>
                <a:ea typeface="黑体" panose="02010609060101010101" pitchFamily="49" charset="-122"/>
              </a:rPr>
              <a:t>D</a:t>
            </a:r>
            <a:r>
              <a:rPr lang="zh-CN" altLang="en-US" b="1" dirty="0">
                <a:solidFill>
                  <a:srgbClr val="FF0000"/>
                </a:solidFill>
                <a:latin typeface="黑体" panose="02010609060101010101" pitchFamily="49" charset="-122"/>
                <a:ea typeface="黑体" panose="02010609060101010101" pitchFamily="49" charset="-122"/>
              </a:rPr>
              <a:t>、股东因素</a:t>
            </a:r>
            <a:r>
              <a:rPr lang="zh-CN" altLang="en-US" b="1" dirty="0" smtClean="0">
                <a:solidFill>
                  <a:srgbClr val="FF0000"/>
                </a:solidFill>
                <a:latin typeface="黑体" panose="02010609060101010101" pitchFamily="49" charset="-122"/>
                <a:ea typeface="黑体" panose="02010609060101010101" pitchFamily="49" charset="-122"/>
              </a:rPr>
              <a:t>：</a:t>
            </a:r>
            <a:endParaRPr lang="en-US" altLang="zh-CN" b="1" dirty="0" smtClean="0">
              <a:solidFill>
                <a:srgbClr val="FF0000"/>
              </a:solidFill>
              <a:latin typeface="黑体" panose="02010609060101010101" pitchFamily="49" charset="-122"/>
              <a:ea typeface="黑体" panose="02010609060101010101" pitchFamily="49" charset="-122"/>
            </a:endParaRPr>
          </a:p>
          <a:p>
            <a:pPr algn="l" eaLnBrk="1" hangingPunct="1">
              <a:lnSpc>
                <a:spcPct val="120000"/>
              </a:lnSpc>
              <a:spcBef>
                <a:spcPct val="0"/>
              </a:spcBef>
              <a:buFont typeface="Wingdings" pitchFamily="2" charset="2"/>
              <a:buNone/>
            </a:pPr>
            <a:r>
              <a:rPr lang="zh-CN" altLang="en-US" b="1" dirty="0" smtClean="0">
                <a:solidFill>
                  <a:srgbClr val="000C0C"/>
                </a:solidFill>
                <a:latin typeface="华文新魏" panose="02010800040101010101" pitchFamily="2" charset="-122"/>
                <a:ea typeface="华文新魏" panose="02010800040101010101" pitchFamily="2" charset="-122"/>
              </a:rPr>
              <a:t>        股东</a:t>
            </a:r>
            <a:r>
              <a:rPr lang="zh-CN" altLang="en-US" b="1" dirty="0">
                <a:solidFill>
                  <a:srgbClr val="000C0C"/>
                </a:solidFill>
                <a:latin typeface="华文新魏" panose="02010800040101010101" pitchFamily="2" charset="-122"/>
                <a:ea typeface="华文新魏" panose="02010800040101010101" pitchFamily="2" charset="-122"/>
              </a:rPr>
              <a:t>出于自身利益的考虑，对公司的收益分配产生影响。包括</a:t>
            </a:r>
            <a:r>
              <a:rPr lang="zh-CN" altLang="en-US" b="1" dirty="0" smtClean="0">
                <a:solidFill>
                  <a:srgbClr val="000C0C"/>
                </a:solidFill>
                <a:latin typeface="华文新魏" panose="02010800040101010101" pitchFamily="2" charset="-122"/>
                <a:ea typeface="华文新魏" panose="02010800040101010101" pitchFamily="2" charset="-122"/>
              </a:rPr>
              <a:t>：</a:t>
            </a:r>
            <a:endParaRPr lang="en-US" altLang="zh-CN" b="1" dirty="0" smtClean="0">
              <a:solidFill>
                <a:srgbClr val="000C0C"/>
              </a:solidFill>
              <a:latin typeface="华文新魏" panose="02010800040101010101" pitchFamily="2" charset="-122"/>
              <a:ea typeface="华文新魏" panose="02010800040101010101" pitchFamily="2" charset="-122"/>
            </a:endParaRPr>
          </a:p>
          <a:p>
            <a:pPr algn="l" eaLnBrk="1" hangingPunct="1">
              <a:lnSpc>
                <a:spcPct val="120000"/>
              </a:lnSpc>
              <a:spcBef>
                <a:spcPct val="0"/>
              </a:spcBef>
              <a:buFont typeface="Wingdings" pitchFamily="2" charset="2"/>
              <a:buNone/>
            </a:pPr>
            <a:r>
              <a:rPr lang="zh-CN" altLang="en-US" b="1" dirty="0" smtClean="0">
                <a:solidFill>
                  <a:srgbClr val="000C0C"/>
                </a:solidFill>
                <a:latin typeface="微软雅黑" panose="020B0503020204020204" pitchFamily="34" charset="-122"/>
                <a:ea typeface="微软雅黑" panose="020B0503020204020204" pitchFamily="34" charset="-122"/>
              </a:rPr>
              <a:t>       控制权</a:t>
            </a:r>
            <a:r>
              <a:rPr lang="zh-CN" altLang="en-US" b="1" dirty="0">
                <a:solidFill>
                  <a:srgbClr val="000C0C"/>
                </a:solidFill>
                <a:latin typeface="微软雅黑" panose="020B0503020204020204" pitchFamily="34" charset="-122"/>
                <a:ea typeface="微软雅黑" panose="020B0503020204020204" pitchFamily="34" charset="-122"/>
              </a:rPr>
              <a:t>考虑；避税考虑；稳定收入考虑</a:t>
            </a:r>
            <a:r>
              <a:rPr lang="zh-CN" altLang="en-US" b="1" dirty="0" smtClean="0">
                <a:solidFill>
                  <a:srgbClr val="000C0C"/>
                </a:solidFill>
                <a:latin typeface="微软雅黑" panose="020B0503020204020204" pitchFamily="34" charset="-122"/>
                <a:ea typeface="微软雅黑" panose="020B0503020204020204" pitchFamily="34" charset="-122"/>
              </a:rPr>
              <a:t>；</a:t>
            </a:r>
            <a:endParaRPr lang="en-US" altLang="zh-CN" b="1" dirty="0" smtClean="0">
              <a:solidFill>
                <a:srgbClr val="000C0C"/>
              </a:solidFill>
              <a:latin typeface="微软雅黑" panose="020B0503020204020204" pitchFamily="34" charset="-122"/>
              <a:ea typeface="微软雅黑" panose="020B0503020204020204" pitchFamily="34" charset="-122"/>
            </a:endParaRPr>
          </a:p>
          <a:p>
            <a:pPr algn="l" eaLnBrk="1" hangingPunct="1">
              <a:lnSpc>
                <a:spcPct val="120000"/>
              </a:lnSpc>
              <a:spcBef>
                <a:spcPct val="0"/>
              </a:spcBef>
              <a:buFont typeface="Wingdings" pitchFamily="2" charset="2"/>
              <a:buNone/>
            </a:pPr>
            <a:r>
              <a:rPr lang="en-US" altLang="zh-CN" b="1" dirty="0">
                <a:solidFill>
                  <a:srgbClr val="000C0C"/>
                </a:solidFill>
                <a:latin typeface="微软雅黑" panose="020B0503020204020204" pitchFamily="34" charset="-122"/>
                <a:ea typeface="微软雅黑" panose="020B0503020204020204" pitchFamily="34" charset="-122"/>
              </a:rPr>
              <a:t> </a:t>
            </a:r>
            <a:r>
              <a:rPr lang="en-US" altLang="zh-CN" b="1" dirty="0" smtClean="0">
                <a:solidFill>
                  <a:srgbClr val="000C0C"/>
                </a:solidFill>
                <a:latin typeface="微软雅黑" panose="020B0503020204020204" pitchFamily="34" charset="-122"/>
                <a:ea typeface="微软雅黑" panose="020B0503020204020204" pitchFamily="34" charset="-122"/>
              </a:rPr>
              <a:t>      </a:t>
            </a:r>
            <a:r>
              <a:rPr lang="zh-CN" altLang="en-US" b="1" dirty="0" smtClean="0">
                <a:solidFill>
                  <a:srgbClr val="000C0C"/>
                </a:solidFill>
                <a:latin typeface="微软雅黑" panose="020B0503020204020204" pitchFamily="34" charset="-122"/>
                <a:ea typeface="微软雅黑" panose="020B0503020204020204" pitchFamily="34" charset="-122"/>
              </a:rPr>
              <a:t>规避</a:t>
            </a:r>
            <a:r>
              <a:rPr lang="zh-CN" altLang="en-US" b="1" dirty="0">
                <a:solidFill>
                  <a:srgbClr val="000C0C"/>
                </a:solidFill>
                <a:latin typeface="微软雅黑" panose="020B0503020204020204" pitchFamily="34" charset="-122"/>
                <a:ea typeface="微软雅黑" panose="020B0503020204020204" pitchFamily="34" charset="-122"/>
              </a:rPr>
              <a:t>风险考虑；股东的外部投资机会。</a:t>
            </a:r>
          </a:p>
        </p:txBody>
      </p:sp>
    </p:spTree>
    <p:extLst>
      <p:ext uri="{BB962C8B-B14F-4D97-AF65-F5344CB8AC3E}">
        <p14:creationId xmlns:p14="http://schemas.microsoft.com/office/powerpoint/2010/main" val="21015668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23958" y="620688"/>
            <a:ext cx="9144000" cy="37444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1" hangingPunct="1">
              <a:lnSpc>
                <a:spcPct val="120000"/>
              </a:lnSpc>
              <a:spcBef>
                <a:spcPct val="0"/>
              </a:spcBef>
              <a:buFont typeface="Wingdings" pitchFamily="2" charset="2"/>
              <a:buNone/>
            </a:pPr>
            <a:r>
              <a:rPr lang="en-US" altLang="zh-CN" b="1" dirty="0">
                <a:solidFill>
                  <a:srgbClr val="FF0000"/>
                </a:solidFill>
                <a:latin typeface="黑体" panose="02010609060101010101" pitchFamily="49" charset="-122"/>
                <a:ea typeface="黑体" panose="02010609060101010101" pitchFamily="49" charset="-122"/>
              </a:rPr>
              <a:t>E</a:t>
            </a:r>
            <a:r>
              <a:rPr lang="zh-CN" altLang="en-US" b="1" dirty="0" smtClean="0">
                <a:solidFill>
                  <a:srgbClr val="FF0000"/>
                </a:solidFill>
                <a:latin typeface="黑体" panose="02010609060101010101" pitchFamily="49" charset="-122"/>
                <a:ea typeface="黑体" panose="02010609060101010101" pitchFamily="49" charset="-122"/>
              </a:rPr>
              <a:t>、行业因素：</a:t>
            </a:r>
            <a:endParaRPr lang="en-US" altLang="zh-CN" b="1" dirty="0" smtClean="0">
              <a:solidFill>
                <a:srgbClr val="FF0000"/>
              </a:solidFill>
              <a:latin typeface="黑体" panose="02010609060101010101" pitchFamily="49" charset="-122"/>
              <a:ea typeface="黑体" panose="02010609060101010101" pitchFamily="49" charset="-122"/>
            </a:endParaRPr>
          </a:p>
          <a:p>
            <a:pPr algn="l" eaLnBrk="1" hangingPunct="1">
              <a:lnSpc>
                <a:spcPct val="120000"/>
              </a:lnSpc>
              <a:spcBef>
                <a:spcPct val="0"/>
              </a:spcBef>
              <a:buFont typeface="Wingdings" pitchFamily="2" charset="2"/>
              <a:buNone/>
            </a:pPr>
            <a:r>
              <a:rPr lang="zh-CN" altLang="en-US" b="1" dirty="0" smtClean="0">
                <a:solidFill>
                  <a:srgbClr val="000C0C"/>
                </a:solidFill>
                <a:latin typeface="华文新魏" panose="02010800040101010101" pitchFamily="2" charset="-122"/>
                <a:ea typeface="华文新魏" panose="02010800040101010101" pitchFamily="2" charset="-122"/>
              </a:rPr>
              <a:t>          一般来说，</a:t>
            </a:r>
            <a:r>
              <a:rPr lang="zh-CN" altLang="en-US" sz="4000" b="1" dirty="0" smtClean="0">
                <a:solidFill>
                  <a:srgbClr val="0070C0"/>
                </a:solidFill>
                <a:latin typeface="微软雅黑" panose="020B0503020204020204" pitchFamily="34" charset="-122"/>
                <a:ea typeface="微软雅黑" panose="020B0503020204020204" pitchFamily="34" charset="-122"/>
              </a:rPr>
              <a:t>成熟</a:t>
            </a:r>
            <a:r>
              <a:rPr lang="zh-CN" altLang="en-US" b="1" dirty="0" smtClean="0">
                <a:solidFill>
                  <a:srgbClr val="000C0C"/>
                </a:solidFill>
                <a:latin typeface="华文新魏" panose="02010800040101010101" pitchFamily="2" charset="-122"/>
                <a:ea typeface="华文新魏" panose="02010800040101010101" pitchFamily="2" charset="-122"/>
              </a:rPr>
              <a:t>行业的股利支付率通常比</a:t>
            </a:r>
            <a:r>
              <a:rPr lang="zh-CN" altLang="en-US" sz="4000" b="1" dirty="0">
                <a:solidFill>
                  <a:srgbClr val="0070C0"/>
                </a:solidFill>
                <a:latin typeface="微软雅黑" panose="020B0503020204020204" pitchFamily="34" charset="-122"/>
                <a:ea typeface="微软雅黑" panose="020B0503020204020204" pitchFamily="34" charset="-122"/>
              </a:rPr>
              <a:t>新兴</a:t>
            </a:r>
            <a:r>
              <a:rPr lang="zh-CN" altLang="en-US" b="1" dirty="0" smtClean="0">
                <a:solidFill>
                  <a:srgbClr val="000C0C"/>
                </a:solidFill>
                <a:latin typeface="华文新魏" panose="02010800040101010101" pitchFamily="2" charset="-122"/>
                <a:ea typeface="华文新魏" panose="02010800040101010101" pitchFamily="2" charset="-122"/>
              </a:rPr>
              <a:t>行业的高；</a:t>
            </a:r>
            <a:r>
              <a:rPr lang="zh-CN" altLang="en-US" sz="4000" b="1" dirty="0">
                <a:solidFill>
                  <a:srgbClr val="0070C0"/>
                </a:solidFill>
                <a:latin typeface="微软雅黑" panose="020B0503020204020204" pitchFamily="34" charset="-122"/>
                <a:ea typeface="微软雅黑" panose="020B0503020204020204" pitchFamily="34" charset="-122"/>
              </a:rPr>
              <a:t>公用</a:t>
            </a:r>
            <a:r>
              <a:rPr lang="zh-CN" altLang="en-US" b="1" dirty="0" smtClean="0">
                <a:solidFill>
                  <a:srgbClr val="000C0C"/>
                </a:solidFill>
                <a:latin typeface="华文新魏" panose="02010800040101010101" pitchFamily="2" charset="-122"/>
                <a:ea typeface="华文新魏" panose="02010800040101010101" pitchFamily="2" charset="-122"/>
              </a:rPr>
              <a:t>事业的公司</a:t>
            </a:r>
            <a:r>
              <a:rPr lang="zh-CN" altLang="en-US" b="1" dirty="0" smtClean="0">
                <a:solidFill>
                  <a:srgbClr val="000C0C"/>
                </a:solidFill>
                <a:latin typeface="华文新魏" panose="02010800040101010101" pitchFamily="2" charset="-122"/>
                <a:ea typeface="华文新魏" panose="02010800040101010101" pitchFamily="2" charset="-122"/>
              </a:rPr>
              <a:t>大多数会实行</a:t>
            </a:r>
            <a:endParaRPr lang="en-US" altLang="zh-CN" b="1" dirty="0" smtClean="0">
              <a:solidFill>
                <a:srgbClr val="000C0C"/>
              </a:solidFill>
              <a:latin typeface="华文新魏" panose="02010800040101010101" pitchFamily="2" charset="-122"/>
              <a:ea typeface="华文新魏" panose="02010800040101010101" pitchFamily="2" charset="-122"/>
            </a:endParaRPr>
          </a:p>
          <a:p>
            <a:pPr algn="l" eaLnBrk="1" hangingPunct="1">
              <a:lnSpc>
                <a:spcPct val="120000"/>
              </a:lnSpc>
              <a:spcBef>
                <a:spcPct val="0"/>
              </a:spcBef>
              <a:buFont typeface="Wingdings" pitchFamily="2" charset="2"/>
              <a:buNone/>
            </a:pPr>
            <a:r>
              <a:rPr lang="zh-CN" altLang="en-US" b="1" dirty="0" smtClean="0">
                <a:solidFill>
                  <a:srgbClr val="000C0C"/>
                </a:solidFill>
                <a:latin typeface="华文新魏" panose="02010800040101010101" pitchFamily="2" charset="-122"/>
                <a:ea typeface="华文新魏" panose="02010800040101010101" pitchFamily="2" charset="-122"/>
              </a:rPr>
              <a:t>高股利</a:t>
            </a:r>
            <a:r>
              <a:rPr lang="zh-CN" altLang="en-US" b="1" dirty="0" smtClean="0">
                <a:solidFill>
                  <a:srgbClr val="000C0C"/>
                </a:solidFill>
                <a:latin typeface="华文新魏" panose="02010800040101010101" pitchFamily="2" charset="-122"/>
                <a:ea typeface="华文新魏" panose="02010800040101010101" pitchFamily="2" charset="-122"/>
              </a:rPr>
              <a:t>支付率政策；</a:t>
            </a:r>
            <a:r>
              <a:rPr lang="zh-CN" altLang="en-US" sz="4000" b="1" dirty="0">
                <a:solidFill>
                  <a:srgbClr val="0070C0"/>
                </a:solidFill>
                <a:latin typeface="微软雅黑" panose="020B0503020204020204" pitchFamily="34" charset="-122"/>
                <a:ea typeface="微软雅黑" panose="020B0503020204020204" pitchFamily="34" charset="-122"/>
              </a:rPr>
              <a:t>高科技</a:t>
            </a:r>
            <a:r>
              <a:rPr lang="zh-CN" altLang="en-US" b="1" dirty="0" smtClean="0">
                <a:solidFill>
                  <a:srgbClr val="000C0C"/>
                </a:solidFill>
                <a:latin typeface="华文新魏" panose="02010800040101010101" pitchFamily="2" charset="-122"/>
                <a:ea typeface="华文新魏" panose="02010800040101010101" pitchFamily="2" charset="-122"/>
              </a:rPr>
              <a:t>行业的公司</a:t>
            </a:r>
            <a:r>
              <a:rPr lang="zh-CN" altLang="en-US" b="1" dirty="0" smtClean="0">
                <a:solidFill>
                  <a:srgbClr val="000C0C"/>
                </a:solidFill>
                <a:latin typeface="华文新魏" panose="02010800040101010101" pitchFamily="2" charset="-122"/>
                <a:ea typeface="华文新魏" panose="02010800040101010101" pitchFamily="2" charset="-122"/>
              </a:rPr>
              <a:t>股利的</a:t>
            </a:r>
            <a:endParaRPr lang="en-US" altLang="zh-CN" b="1" dirty="0" smtClean="0">
              <a:solidFill>
                <a:srgbClr val="000C0C"/>
              </a:solidFill>
              <a:latin typeface="华文新魏" panose="02010800040101010101" pitchFamily="2" charset="-122"/>
              <a:ea typeface="华文新魏" panose="02010800040101010101" pitchFamily="2" charset="-122"/>
            </a:endParaRPr>
          </a:p>
          <a:p>
            <a:pPr algn="l" eaLnBrk="1" hangingPunct="1">
              <a:lnSpc>
                <a:spcPct val="120000"/>
              </a:lnSpc>
              <a:spcBef>
                <a:spcPct val="0"/>
              </a:spcBef>
              <a:buFont typeface="Wingdings" pitchFamily="2" charset="2"/>
              <a:buNone/>
            </a:pPr>
            <a:r>
              <a:rPr lang="zh-CN" altLang="en-US" b="1" dirty="0" smtClean="0">
                <a:solidFill>
                  <a:srgbClr val="000C0C"/>
                </a:solidFill>
                <a:latin typeface="华文新魏" panose="02010800040101010101" pitchFamily="2" charset="-122"/>
                <a:ea typeface="华文新魏" panose="02010800040101010101" pitchFamily="2" charset="-122"/>
              </a:rPr>
              <a:t>支付</a:t>
            </a:r>
            <a:r>
              <a:rPr lang="zh-CN" altLang="en-US" b="1" dirty="0" smtClean="0">
                <a:solidFill>
                  <a:srgbClr val="000C0C"/>
                </a:solidFill>
                <a:latin typeface="华文新魏" panose="02010800040101010101" pitchFamily="2" charset="-122"/>
                <a:ea typeface="华文新魏" panose="02010800040101010101" pitchFamily="2" charset="-122"/>
              </a:rPr>
              <a:t>率通常较低。</a:t>
            </a:r>
            <a:endParaRPr lang="zh-CN" altLang="en-US" b="1" dirty="0">
              <a:solidFill>
                <a:srgbClr val="000C0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1015668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0442" y="238789"/>
            <a:ext cx="9144000" cy="707886"/>
          </a:xfrm>
          <a:prstGeom prst="rect">
            <a:avLst/>
          </a:prstGeom>
          <a:noFill/>
        </p:spPr>
        <p:txBody>
          <a:bodyPr wrap="square" rtlCol="0">
            <a:spAutoFit/>
          </a:bodyPr>
          <a:lstStyle/>
          <a:p>
            <a:r>
              <a:rPr lang="zh-CN" altLang="en-US" sz="4000" b="1" dirty="0" smtClean="0">
                <a:solidFill>
                  <a:srgbClr val="002060"/>
                </a:solidFill>
                <a:latin typeface="黑体" panose="02010609060101010101" pitchFamily="49" charset="-122"/>
                <a:ea typeface="黑体" panose="02010609060101010101" pitchFamily="49" charset="-122"/>
              </a:rPr>
              <a:t>四、股利政策的类型</a:t>
            </a:r>
            <a:endParaRPr lang="zh-CN" altLang="en-US" sz="4000" b="1" dirty="0">
              <a:solidFill>
                <a:srgbClr val="002060"/>
              </a:solidFill>
              <a:latin typeface="黑体" panose="02010609060101010101" pitchFamily="49" charset="-122"/>
              <a:ea typeface="黑体" panose="02010609060101010101" pitchFamily="49" charset="-122"/>
            </a:endParaRPr>
          </a:p>
        </p:txBody>
      </p:sp>
      <p:sp>
        <p:nvSpPr>
          <p:cNvPr id="8" name="Rectangle 3"/>
          <p:cNvSpPr txBox="1">
            <a:spLocks noRot="1" noChangeArrowheads="1"/>
          </p:cNvSpPr>
          <p:nvPr/>
        </p:nvSpPr>
        <p:spPr bwMode="auto">
          <a:xfrm>
            <a:off x="0" y="1628800"/>
            <a:ext cx="9140326" cy="36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1" hangingPunct="1">
              <a:lnSpc>
                <a:spcPct val="160000"/>
              </a:lnSpc>
              <a:buFont typeface="Wingdings" pitchFamily="2" charset="2"/>
              <a:buNone/>
            </a:pP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rPr>
              <a:t>A、剩余股利政策</a:t>
            </a:r>
            <a:endParaRPr lang="en-US" altLang="zh-CN" b="1" dirty="0" smtClean="0">
              <a:solidFill>
                <a:schemeClr val="accent2">
                  <a:lumMod val="75000"/>
                </a:schemeClr>
              </a:solidFill>
              <a:latin typeface="微软雅黑" panose="020B0503020204020204" pitchFamily="34" charset="-122"/>
              <a:ea typeface="微软雅黑" panose="020B0503020204020204" pitchFamily="34" charset="-122"/>
            </a:endParaRPr>
          </a:p>
          <a:p>
            <a:pPr algn="l" eaLnBrk="1" hangingPunct="1">
              <a:lnSpc>
                <a:spcPct val="160000"/>
              </a:lnSpc>
              <a:buFont typeface="Wingdings" pitchFamily="2" charset="2"/>
              <a:buNone/>
            </a:pP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rPr>
              <a:t>B、固定或稳定增长股利政策 </a:t>
            </a:r>
          </a:p>
          <a:p>
            <a:pPr algn="l" eaLnBrk="1" hangingPunct="1">
              <a:lnSpc>
                <a:spcPct val="160000"/>
              </a:lnSpc>
              <a:buFont typeface="Wingdings" pitchFamily="2" charset="2"/>
              <a:buNone/>
            </a:pP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rPr>
              <a:t>C、固定股利支付率政策</a:t>
            </a:r>
          </a:p>
          <a:p>
            <a:pPr algn="l" eaLnBrk="1" hangingPunct="1">
              <a:lnSpc>
                <a:spcPct val="160000"/>
              </a:lnSpc>
              <a:buFont typeface="Wingdings" pitchFamily="2" charset="2"/>
              <a:buNone/>
            </a:pP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rPr>
              <a:t>D、低正常股利加额外股利政策 </a:t>
            </a:r>
          </a:p>
        </p:txBody>
      </p:sp>
    </p:spTree>
    <p:extLst>
      <p:ext uri="{BB962C8B-B14F-4D97-AF65-F5344CB8AC3E}">
        <p14:creationId xmlns:p14="http://schemas.microsoft.com/office/powerpoint/2010/main" val="21015668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0" y="188640"/>
            <a:ext cx="9144000"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lnSpc>
                <a:spcPct val="90000"/>
              </a:lnSpc>
            </a:pPr>
            <a:r>
              <a:rPr lang="zh-CN" altLang="en-US" sz="4400" b="1" dirty="0" smtClean="0">
                <a:solidFill>
                  <a:srgbClr val="7030A0"/>
                </a:solidFill>
                <a:latin typeface="黑体" panose="02010609060101010101" pitchFamily="49" charset="-122"/>
                <a:ea typeface="黑体" panose="02010609060101010101" pitchFamily="49" charset="-122"/>
              </a:rPr>
              <a:t>A、剩余股利政策的内容和政策依据 </a:t>
            </a:r>
          </a:p>
        </p:txBody>
      </p:sp>
      <p:graphicFrame>
        <p:nvGraphicFramePr>
          <p:cNvPr id="8" name="Group 3"/>
          <p:cNvGraphicFramePr>
            <a:graphicFrameLocks/>
          </p:cNvGraphicFramePr>
          <p:nvPr>
            <p:extLst>
              <p:ext uri="{D42A27DB-BD31-4B8C-83A1-F6EECF244321}">
                <p14:modId xmlns:p14="http://schemas.microsoft.com/office/powerpoint/2010/main" val="1024831775"/>
              </p:ext>
            </p:extLst>
          </p:nvPr>
        </p:nvGraphicFramePr>
        <p:xfrm>
          <a:off x="468313" y="1700213"/>
          <a:ext cx="8280400" cy="4608512"/>
        </p:xfrm>
        <a:graphic>
          <a:graphicData uri="http://schemas.openxmlformats.org/drawingml/2006/table">
            <a:tbl>
              <a:tblPr/>
              <a:tblGrid>
                <a:gridCol w="677862"/>
                <a:gridCol w="2232025"/>
                <a:gridCol w="744538"/>
                <a:gridCol w="1568450"/>
                <a:gridCol w="1776412"/>
                <a:gridCol w="1281113"/>
              </a:tblGrid>
              <a:tr h="436563">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Times New Roman" pitchFamily="18" charset="0"/>
                          <a:ea typeface="宋体" pitchFamily="2" charset="-122"/>
                          <a:cs typeface="Times New Roman" pitchFamily="18" charset="0"/>
                        </a:rPr>
                        <a:t>　</a:t>
                      </a:r>
                      <a:endParaRPr kumimoji="0" lang="zh-CN" sz="1800" b="1" i="0" u="none" strike="noStrike" cap="none" normalizeH="0" baseline="0" dirty="0" smtClean="0">
                        <a:ln>
                          <a:noFill/>
                        </a:ln>
                        <a:solidFill>
                          <a:srgbClr val="000C0C"/>
                        </a:solidFill>
                        <a:effectLst/>
                        <a:latin typeface="Arial" pitchFamily="34" charset="0"/>
                        <a:ea typeface="宋体" pitchFamily="2" charset="-122"/>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内    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依据</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优  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缺  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适用范围</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171949">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剩</a:t>
                      </a:r>
                    </a:p>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余</a:t>
                      </a:r>
                    </a:p>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a:t>
                      </a:r>
                    </a:p>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利</a:t>
                      </a:r>
                    </a:p>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政</a:t>
                      </a:r>
                    </a:p>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公司生产经营所获</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得的税后利润在公</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司有良好投资机会</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时，根据公司设定</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的最佳资本结构，</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测算出最佳资本结</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构下投资所需的权</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益资本，尽量使用</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留存收益</a:t>
                      </a:r>
                      <a:r>
                        <a:rPr kumimoji="0" lang="zh-CN" sz="1800" b="1" i="0" u="none" strike="noStrike" cap="none" normalizeH="0" baseline="0" dirty="0" smtClean="0">
                          <a:ln>
                            <a:noFill/>
                          </a:ln>
                          <a:solidFill>
                            <a:srgbClr val="FF0000"/>
                          </a:solidFill>
                          <a:effectLst/>
                          <a:latin typeface="华文细黑" panose="02010600040101010101" pitchFamily="2" charset="-122"/>
                          <a:ea typeface="华文细黑" panose="02010600040101010101" pitchFamily="2" charset="-122"/>
                        </a:rPr>
                        <a:t>满足投资</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方案所需权益资</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本，如果有剩余，</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才能派发股利。</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a:t>
                      </a:r>
                    </a:p>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利</a:t>
                      </a:r>
                    </a:p>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无</a:t>
                      </a:r>
                    </a:p>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关</a:t>
                      </a:r>
                    </a:p>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论</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341438"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3300"/>
                          </a:solidFill>
                          <a:effectLst/>
                          <a:latin typeface="华文细黑" panose="02010600040101010101" pitchFamily="2" charset="-122"/>
                          <a:ea typeface="华文细黑" panose="02010600040101010101" pitchFamily="2" charset="-122"/>
                        </a:rPr>
                        <a:t>保持理想的资本结构，使加权平均资本成本最低，</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实现企业价值的长期最大化。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股利发放额</a:t>
                      </a:r>
                    </a:p>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每年随投资</a:t>
                      </a:r>
                    </a:p>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机会和盈利</a:t>
                      </a:r>
                    </a:p>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水平的波动</a:t>
                      </a:r>
                    </a:p>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而</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波动</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，不</a:t>
                      </a:r>
                    </a:p>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利于投资者</a:t>
                      </a:r>
                    </a:p>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安排收入与</a:t>
                      </a:r>
                    </a:p>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支出，也不</a:t>
                      </a:r>
                    </a:p>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利于公司树</a:t>
                      </a:r>
                    </a:p>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  </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立良好形象。</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一般适用</a:t>
                      </a:r>
                    </a:p>
                    <a:p>
                      <a:pPr marL="0" marR="0" lvl="0" indent="0" algn="l"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于公司</a:t>
                      </a:r>
                      <a:r>
                        <a:rPr kumimoji="0" lang="zh-CN" altLang="en-US"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初创</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阶段，</a:t>
                      </a:r>
                    </a:p>
                    <a:p>
                      <a:pPr marL="0" marR="0" lvl="0" indent="0" algn="l"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或公司处</a:t>
                      </a:r>
                    </a:p>
                    <a:p>
                      <a:pPr marL="0" marR="0" lvl="0" indent="0" algn="l"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于</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衰退</a:t>
                      </a:r>
                      <a:r>
                        <a:rPr kumimoji="0" lang="zh-CN" altLang="en-US"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的</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阶段</a:t>
                      </a:r>
                      <a:r>
                        <a:rPr kumimoji="0" lang="zh-CN" altLang="en-US"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a:t>
                      </a:r>
                      <a:endPar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119897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xit" presetSubtype="10" fill="hold" nodeType="clickEffect">
                                  <p:stCondLst>
                                    <p:cond delay="0"/>
                                  </p:stCondLst>
                                  <p:childTnLst>
                                    <p:animEffect transition="out" filter="randombar(horizont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0" y="250825"/>
            <a:ext cx="9144000" cy="647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r>
              <a:rPr lang="zh-CN" altLang="en-US" sz="3600" b="1" dirty="0">
                <a:solidFill>
                  <a:srgbClr val="7030A0"/>
                </a:solidFill>
                <a:latin typeface="黑体" panose="02010609060101010101" pitchFamily="49" charset="-122"/>
                <a:ea typeface="黑体" panose="02010609060101010101" pitchFamily="49" charset="-122"/>
              </a:rPr>
              <a:t>B、固定或稳定增长股利</a:t>
            </a:r>
            <a:r>
              <a:rPr lang="zh-CN" altLang="en-US" sz="3600" b="1" dirty="0" smtClean="0">
                <a:solidFill>
                  <a:srgbClr val="7030A0"/>
                </a:solidFill>
                <a:latin typeface="黑体" panose="02010609060101010101" pitchFamily="49" charset="-122"/>
                <a:ea typeface="黑体" panose="02010609060101010101" pitchFamily="49" charset="-122"/>
              </a:rPr>
              <a:t>政策内容</a:t>
            </a:r>
            <a:r>
              <a:rPr lang="zh-CN" altLang="en-US" sz="3600" b="1" dirty="0">
                <a:solidFill>
                  <a:srgbClr val="7030A0"/>
                </a:solidFill>
                <a:latin typeface="黑体" panose="02010609060101010101" pitchFamily="49" charset="-122"/>
                <a:ea typeface="黑体" panose="02010609060101010101" pitchFamily="49" charset="-122"/>
              </a:rPr>
              <a:t>和政策依据 </a:t>
            </a:r>
          </a:p>
        </p:txBody>
      </p:sp>
      <p:graphicFrame>
        <p:nvGraphicFramePr>
          <p:cNvPr id="8" name="Group 3"/>
          <p:cNvGraphicFramePr>
            <a:graphicFrameLocks/>
          </p:cNvGraphicFramePr>
          <p:nvPr>
            <p:extLst>
              <p:ext uri="{D42A27DB-BD31-4B8C-83A1-F6EECF244321}">
                <p14:modId xmlns:p14="http://schemas.microsoft.com/office/powerpoint/2010/main" val="603708120"/>
              </p:ext>
            </p:extLst>
          </p:nvPr>
        </p:nvGraphicFramePr>
        <p:xfrm>
          <a:off x="323850" y="1557338"/>
          <a:ext cx="8496622" cy="4608512"/>
        </p:xfrm>
        <a:graphic>
          <a:graphicData uri="http://schemas.openxmlformats.org/drawingml/2006/table">
            <a:tbl>
              <a:tblPr/>
              <a:tblGrid>
                <a:gridCol w="596900"/>
                <a:gridCol w="1706563"/>
                <a:gridCol w="604837"/>
                <a:gridCol w="1566863"/>
                <a:gridCol w="2311400"/>
                <a:gridCol w="1710059"/>
              </a:tblGrid>
              <a:tr h="709613">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种</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类</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内容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依</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据</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优点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缺点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适用范围</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898899">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固</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定</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利</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政</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策</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endPar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endParaRP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endParaRPr kumimoji="0" lang="zh-CN"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公司将每年派</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发股利额</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固定</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在某一水平上并</a:t>
                      </a:r>
                      <a:r>
                        <a:rPr kumimoji="0" lang="zh-CN" sz="1800" b="1" i="0" u="none" strike="noStrike" cap="none" normalizeH="0" baseline="0" dirty="0" smtClean="0">
                          <a:ln>
                            <a:noFill/>
                          </a:ln>
                          <a:solidFill>
                            <a:srgbClr val="003300"/>
                          </a:solidFill>
                          <a:effectLst/>
                          <a:latin typeface="华文细黑" panose="02010600040101010101" pitchFamily="2" charset="-122"/>
                          <a:ea typeface="华文细黑" panose="02010600040101010101" pitchFamily="2" charset="-122"/>
                        </a:rPr>
                        <a:t>较长时期内不变或以一个稳定增长率</a:t>
                      </a:r>
                      <a:r>
                        <a:rPr kumimoji="0" lang="zh-CN" sz="1800" b="1" i="0" u="none" strike="noStrike" cap="none" normalizeH="0" baseline="0" dirty="0" smtClean="0">
                          <a:ln>
                            <a:noFill/>
                          </a:ln>
                          <a:solidFill>
                            <a:srgbClr val="110204"/>
                          </a:solidFill>
                          <a:effectLst/>
                          <a:latin typeface="华文细黑" panose="02010600040101010101" pitchFamily="2" charset="-122"/>
                          <a:ea typeface="华文细黑" panose="02010600040101010101" pitchFamily="2" charset="-122"/>
                        </a:rPr>
                        <a:t>增长即持续增长</a:t>
                      </a:r>
                      <a:r>
                        <a:rPr kumimoji="0" lang="zh-CN" sz="1800" b="0" i="0" u="none" strike="noStrike" cap="none" normalizeH="0" baseline="0" dirty="0" smtClean="0">
                          <a:ln>
                            <a:noFill/>
                          </a:ln>
                          <a:solidFill>
                            <a:srgbClr val="110204"/>
                          </a:solidFill>
                          <a:effectLst/>
                          <a:latin typeface="华文细黑" panose="02010600040101010101" pitchFamily="2" charset="-122"/>
                          <a:ea typeface="华文细黑" panose="02010600040101010101" pitchFamily="2" charset="-122"/>
                        </a:rPr>
                        <a:t>。</a:t>
                      </a:r>
                      <a:endParaRPr kumimoji="0" lang="zh-CN" sz="1800" b="1" i="0" u="none" strike="noStrike" cap="none" normalizeH="0" baseline="0" dirty="0" smtClean="0">
                        <a:ln>
                          <a:noFill/>
                        </a:ln>
                        <a:solidFill>
                          <a:srgbClr val="110204"/>
                        </a:solidFill>
                        <a:effectLst/>
                        <a:latin typeface="华文细黑" panose="02010600040101010101" pitchFamily="2" charset="-122"/>
                        <a:ea typeface="华文细黑" panose="02010600040101010101" pitchFamily="2" charset="-122"/>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股</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利</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重</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要</a:t>
                      </a: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论</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【1】</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有利于</a:t>
                      </a:r>
                    </a:p>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公司树立良好</a:t>
                      </a:r>
                    </a:p>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形象</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，有利</a:t>
                      </a:r>
                    </a:p>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于稳定公司股</a:t>
                      </a:r>
                    </a:p>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票价格，增强</a:t>
                      </a:r>
                    </a:p>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投资者对公司</a:t>
                      </a:r>
                    </a:p>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信心</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a:t>
                      </a:r>
                    </a:p>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【2】</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有利于</a:t>
                      </a:r>
                    </a:p>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投资者安排</a:t>
                      </a:r>
                    </a:p>
                    <a:p>
                      <a:pPr marL="0" marR="0" lvl="0" indent="0" algn="l"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收入与支出。</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【1】</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公司股利支付与公司盈利</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相脱离</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a:t>
                      </a:r>
                    </a:p>
                    <a:p>
                      <a:pPr marL="0" marR="0" lvl="0" indent="0" algn="l" defTabSz="914400" rtl="0" eaLnBrk="1" fontAlgn="base" latinLnBrk="0" hangingPunct="1">
                        <a:lnSpc>
                          <a:spcPct val="115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【2】</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可能会给公司造成较大的</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财务压力</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，甚至可能侵蚀公司留存利润和公司资本；</a:t>
                      </a:r>
                    </a:p>
                    <a:p>
                      <a:pPr marL="0" marR="0" lvl="0" indent="0" algn="l" defTabSz="914400" rtl="0" eaLnBrk="1" fontAlgn="base" latinLnBrk="0" hangingPunct="1">
                        <a:lnSpc>
                          <a:spcPct val="115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【3】</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不能像剩余股利政策那样保持较低资本成本。</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公司处于</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成熟</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阶段。公司经营比较稳定或正处于成长期、</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信誉一般的公司。</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7082892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6300" y="260648"/>
            <a:ext cx="9144000" cy="7914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algn="l" eaLnBrk="1" hangingPunct="1"/>
            <a:r>
              <a:rPr lang="zh-CN" altLang="en-US" sz="4000" b="1" dirty="0">
                <a:solidFill>
                  <a:srgbClr val="7030A0"/>
                </a:solidFill>
                <a:latin typeface="黑体" panose="02010609060101010101" pitchFamily="49" charset="-122"/>
                <a:ea typeface="黑体" panose="02010609060101010101" pitchFamily="49" charset="-122"/>
              </a:rPr>
              <a:t>C、固定股利支付率</a:t>
            </a:r>
            <a:r>
              <a:rPr lang="zh-CN" altLang="en-US" sz="4000" b="1" dirty="0" smtClean="0">
                <a:solidFill>
                  <a:srgbClr val="7030A0"/>
                </a:solidFill>
                <a:latin typeface="黑体" panose="02010609060101010101" pitchFamily="49" charset="-122"/>
                <a:ea typeface="黑体" panose="02010609060101010101" pitchFamily="49" charset="-122"/>
              </a:rPr>
              <a:t>政策内容</a:t>
            </a:r>
            <a:r>
              <a:rPr lang="zh-CN" altLang="en-US" sz="4000" b="1" dirty="0">
                <a:solidFill>
                  <a:srgbClr val="7030A0"/>
                </a:solidFill>
                <a:latin typeface="黑体" panose="02010609060101010101" pitchFamily="49" charset="-122"/>
                <a:ea typeface="黑体" panose="02010609060101010101" pitchFamily="49" charset="-122"/>
              </a:rPr>
              <a:t>和政策依据 </a:t>
            </a:r>
          </a:p>
        </p:txBody>
      </p:sp>
      <p:graphicFrame>
        <p:nvGraphicFramePr>
          <p:cNvPr id="8" name="Group 3"/>
          <p:cNvGraphicFramePr>
            <a:graphicFrameLocks/>
          </p:cNvGraphicFramePr>
          <p:nvPr>
            <p:extLst>
              <p:ext uri="{D42A27DB-BD31-4B8C-83A1-F6EECF244321}">
                <p14:modId xmlns:p14="http://schemas.microsoft.com/office/powerpoint/2010/main" val="3129783945"/>
              </p:ext>
            </p:extLst>
          </p:nvPr>
        </p:nvGraphicFramePr>
        <p:xfrm>
          <a:off x="395288" y="1484313"/>
          <a:ext cx="8280400" cy="4824412"/>
        </p:xfrm>
        <a:graphic>
          <a:graphicData uri="http://schemas.openxmlformats.org/drawingml/2006/table">
            <a:tbl>
              <a:tblPr/>
              <a:tblGrid>
                <a:gridCol w="715962"/>
                <a:gridCol w="1044575"/>
                <a:gridCol w="819150"/>
                <a:gridCol w="2459038"/>
                <a:gridCol w="1862137"/>
                <a:gridCol w="1379538"/>
              </a:tblGrid>
              <a:tr h="450850">
                <a:tc>
                  <a:txBody>
                    <a:bodyPr/>
                    <a:lstStyle/>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种类</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内容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依据</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优点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缺点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适用范围</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373562">
                <a:tc>
                  <a:txBody>
                    <a:bodyPr/>
                    <a:lstStyle/>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固定</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股利</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支付</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率</a:t>
                      </a:r>
                      <a:r>
                        <a:rPr kumimoji="0" lang="zh-CN" altLang="en-US"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政策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公司确</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定</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固定</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的股利</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支付</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率</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，并长期按此比率支付股利的政策。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股</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利</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重</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要</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论</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【1】</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使股利与企业盈余紧密结合，以体现</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多盈多分、少盈少分、不盈不分</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的原则；</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【2】</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保持股利与利润间的一定比例关系，体现了投资风险与投资收益的对称性。</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【1】</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股利波动</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使外界产生公司</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经营不稳定的印</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象；</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【2】</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缺乏财务</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弹性；</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【3】</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确定合理</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的固定股利支付</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率难度很大。</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适用于</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稳定</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发展的公司</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和公司财务</a:t>
                      </a:r>
                    </a:p>
                    <a:p>
                      <a:pPr marL="0" marR="0" lvl="0" indent="0" algn="ctr"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状况较稳定</a:t>
                      </a:r>
                    </a:p>
                    <a:p>
                      <a:pPr marL="0" marR="0" lvl="0" indent="0" algn="l" defTabSz="914400" rtl="0" eaLnBrk="1" fontAlgn="base" latinLnBrk="0" hangingPunct="1">
                        <a:lnSpc>
                          <a:spcPct val="125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的阶段。</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300690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0" y="549275"/>
            <a:ext cx="9144000" cy="431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eaLnBrk="1" hangingPunct="1"/>
            <a:r>
              <a:rPr lang="zh-CN" altLang="en-US" sz="3200" b="1" dirty="0">
                <a:solidFill>
                  <a:srgbClr val="7030A0"/>
                </a:solidFill>
                <a:latin typeface="黑体" panose="02010609060101010101" pitchFamily="49" charset="-122"/>
                <a:ea typeface="黑体" panose="02010609060101010101" pitchFamily="49" charset="-122"/>
              </a:rPr>
              <a:t>D、低正常股利加额外股利政策的内容和政策依据 </a:t>
            </a:r>
          </a:p>
        </p:txBody>
      </p:sp>
      <p:graphicFrame>
        <p:nvGraphicFramePr>
          <p:cNvPr id="8" name="Group 3"/>
          <p:cNvGraphicFramePr>
            <a:graphicFrameLocks/>
          </p:cNvGraphicFramePr>
          <p:nvPr>
            <p:extLst>
              <p:ext uri="{D42A27DB-BD31-4B8C-83A1-F6EECF244321}">
                <p14:modId xmlns:p14="http://schemas.microsoft.com/office/powerpoint/2010/main" val="3635604946"/>
              </p:ext>
            </p:extLst>
          </p:nvPr>
        </p:nvGraphicFramePr>
        <p:xfrm>
          <a:off x="395288" y="1341438"/>
          <a:ext cx="8424862" cy="5146675"/>
        </p:xfrm>
        <a:graphic>
          <a:graphicData uri="http://schemas.openxmlformats.org/drawingml/2006/table">
            <a:tbl>
              <a:tblPr/>
              <a:tblGrid>
                <a:gridCol w="566737"/>
                <a:gridCol w="2136775"/>
                <a:gridCol w="377825"/>
                <a:gridCol w="2197100"/>
                <a:gridCol w="2274888"/>
                <a:gridCol w="871537"/>
              </a:tblGrid>
              <a:tr h="776221">
                <a:tc>
                  <a:txBody>
                    <a:bodyPr/>
                    <a:lstStyle/>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种</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类</a:t>
                      </a: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内容</a:t>
                      </a: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依</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据</a:t>
                      </a: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优点</a:t>
                      </a: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缺点</a:t>
                      </a: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适用</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新魏" panose="02010800040101010101" pitchFamily="2" charset="-122"/>
                          <a:ea typeface="华文新魏" panose="02010800040101010101" pitchFamily="2" charset="-122"/>
                        </a:rPr>
                        <a:t>范围</a:t>
                      </a: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370454">
                <a:tc>
                  <a:txBody>
                    <a:bodyPr/>
                    <a:lstStyle/>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低</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正</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常</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股</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利</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加</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额</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外</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股</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利</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政</a:t>
                      </a:r>
                    </a:p>
                    <a:p>
                      <a:pPr marL="0" marR="0" lvl="0" indent="0" algn="ctr" defTabSz="914400" rtl="0" eaLnBrk="1" fontAlgn="base" latinLnBrk="0" hangingPunct="1">
                        <a:lnSpc>
                          <a:spcPct val="11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策</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endParaRPr kumimoji="0" lang="zh-CN" alt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公司一般情况下每</a:t>
                      </a:r>
                    </a:p>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年支付</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固定</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的、数额较低的股利，在盈余多的年份，向股东发放</a:t>
                      </a:r>
                      <a:r>
                        <a:rPr kumimoji="0" lang="zh-CN" sz="1800" b="1" i="0" u="none" strike="noStrike" kern="1200" cap="none" normalizeH="0" baseline="0" dirty="0" smtClean="0">
                          <a:ln>
                            <a:noFill/>
                          </a:ln>
                          <a:solidFill>
                            <a:srgbClr val="FF0000"/>
                          </a:solidFill>
                          <a:effectLst/>
                          <a:latin typeface="华文细黑" panose="02010600040101010101" pitchFamily="2" charset="-122"/>
                          <a:ea typeface="华文细黑" panose="02010600040101010101" pitchFamily="2" charset="-122"/>
                          <a:cs typeface="+mn-cs"/>
                        </a:rPr>
                        <a:t>额外</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股利</a:t>
                      </a:r>
                      <a:r>
                        <a:rPr kumimoji="0" lang="zh-CN" sz="1800" b="0"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a:t>
                      </a:r>
                      <a:endPar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利</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重</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要</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论</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endParaRPr kumimoji="0" lang="zh-CN"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endParaRP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【1】</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既有一定的稳</a:t>
                      </a:r>
                    </a:p>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定性，又有较大的</a:t>
                      </a:r>
                    </a:p>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灵活性。</a:t>
                      </a:r>
                    </a:p>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【2】</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能吸引依靠股</a:t>
                      </a:r>
                    </a:p>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利度日的股东。</a:t>
                      </a: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【1】</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股利派发仍然</a:t>
                      </a:r>
                    </a:p>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缺乏稳定性；</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【2】</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如果公司较长</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时期一直发放额外</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股利，股东就会误</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认为这是“正常股</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利”，一旦取消，</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容易给投资者造成</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公司“财务状况”</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逆转的负面印象，</a:t>
                      </a:r>
                    </a:p>
                    <a:p>
                      <a:pPr marL="0" marR="0" lvl="0" indent="0" algn="ctr" defTabSz="914400" rtl="0" eaLnBrk="1" fontAlgn="base" latinLnBrk="0" hangingPunct="1">
                        <a:lnSpc>
                          <a:spcPct val="120000"/>
                        </a:lnSpc>
                        <a:spcBef>
                          <a:spcPct val="0"/>
                        </a:spcBef>
                        <a:spcAft>
                          <a:spcPct val="0"/>
                        </a:spcAft>
                        <a:buClrTx/>
                        <a:buSzPct val="100000"/>
                        <a:buFont typeface="Wingdings" pitchFamily="2" charset="2"/>
                        <a:buNone/>
                        <a:tabLst/>
                      </a:pPr>
                      <a:r>
                        <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 </a:t>
                      </a: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从而导致股价下跌。</a:t>
                      </a: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公司高速发展</a:t>
                      </a:r>
                    </a:p>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阶段或</a:t>
                      </a:r>
                      <a:r>
                        <a:rPr kumimoji="0" lang="zh-CN" sz="1800" b="1" i="0" u="none" strike="noStrike" cap="none" normalizeH="0" baseline="0" dirty="0" smtClean="0">
                          <a:ln>
                            <a:noFill/>
                          </a:ln>
                          <a:solidFill>
                            <a:srgbClr val="003300"/>
                          </a:solidFill>
                          <a:effectLst/>
                          <a:latin typeface="华文细黑" panose="02010600040101010101" pitchFamily="2" charset="-122"/>
                          <a:ea typeface="华文细黑" panose="02010600040101010101" pitchFamily="2" charset="-122"/>
                        </a:rPr>
                        <a:t>盈余和</a:t>
                      </a:r>
                    </a:p>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3300"/>
                          </a:solidFill>
                          <a:effectLst/>
                          <a:latin typeface="华文细黑" panose="02010600040101010101" pitchFamily="2" charset="-122"/>
                          <a:ea typeface="华文细黑" panose="02010600040101010101" pitchFamily="2" charset="-122"/>
                        </a:rPr>
                        <a:t>现金流量不稳</a:t>
                      </a:r>
                    </a:p>
                    <a:p>
                      <a:pPr marL="0" marR="0" lvl="0" indent="0" algn="l" defTabSz="914400" rtl="0" eaLnBrk="1" fontAlgn="base" latinLnBrk="0" hangingPunct="1">
                        <a:lnSpc>
                          <a:spcPct val="12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3300"/>
                          </a:solidFill>
                          <a:effectLst/>
                          <a:latin typeface="华文细黑" panose="02010600040101010101" pitchFamily="2" charset="-122"/>
                          <a:ea typeface="华文细黑" panose="02010600040101010101" pitchFamily="2" charset="-122"/>
                        </a:rPr>
                        <a:t>定公司</a:t>
                      </a:r>
                    </a:p>
                  </a:txBody>
                  <a:tcPr marT="45716" marB="4571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6220683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0" y="332656"/>
            <a:ext cx="9144000" cy="79288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eaLnBrk="1" hangingPunct="1"/>
            <a:r>
              <a:rPr lang="zh-CN" altLang="zh-CN" sz="4800" b="1" dirty="0" smtClean="0">
                <a:solidFill>
                  <a:srgbClr val="00B0F0"/>
                </a:solidFill>
                <a:latin typeface="黑体" panose="02010609060101010101" pitchFamily="49" charset="-122"/>
                <a:ea typeface="黑体" panose="02010609060101010101" pitchFamily="49" charset="-122"/>
              </a:rPr>
              <a:t>小结</a:t>
            </a:r>
            <a:r>
              <a:rPr lang="zh-CN" altLang="en-US" sz="4800" b="1" dirty="0">
                <a:solidFill>
                  <a:srgbClr val="00B0F0"/>
                </a:solidFill>
                <a:latin typeface="黑体" panose="02010609060101010101" pitchFamily="49" charset="-122"/>
                <a:ea typeface="黑体" panose="02010609060101010101" pitchFamily="49" charset="-122"/>
              </a:rPr>
              <a:t>：</a:t>
            </a:r>
            <a:r>
              <a:rPr lang="zh-CN" altLang="zh-CN" sz="4800" b="1" dirty="0" smtClean="0">
                <a:solidFill>
                  <a:srgbClr val="00B0F0"/>
                </a:solidFill>
                <a:latin typeface="黑体" panose="02010609060101010101" pitchFamily="49" charset="-122"/>
                <a:ea typeface="黑体" panose="02010609060101010101" pitchFamily="49" charset="-122"/>
              </a:rPr>
              <a:t>公司股利分配政策的选择</a:t>
            </a:r>
            <a:r>
              <a:rPr lang="zh-CN" altLang="zh-CN" sz="4800" dirty="0" smtClean="0">
                <a:solidFill>
                  <a:srgbClr val="00B0F0"/>
                </a:solidFill>
                <a:latin typeface="黑体" panose="02010609060101010101" pitchFamily="49" charset="-122"/>
                <a:ea typeface="黑体" panose="02010609060101010101" pitchFamily="49" charset="-122"/>
              </a:rPr>
              <a:t> </a:t>
            </a:r>
          </a:p>
        </p:txBody>
      </p:sp>
      <p:graphicFrame>
        <p:nvGraphicFramePr>
          <p:cNvPr id="8" name="Group 3"/>
          <p:cNvGraphicFramePr>
            <a:graphicFrameLocks/>
          </p:cNvGraphicFramePr>
          <p:nvPr>
            <p:extLst>
              <p:ext uri="{D42A27DB-BD31-4B8C-83A1-F6EECF244321}">
                <p14:modId xmlns:p14="http://schemas.microsoft.com/office/powerpoint/2010/main" val="1559856919"/>
              </p:ext>
            </p:extLst>
          </p:nvPr>
        </p:nvGraphicFramePr>
        <p:xfrm>
          <a:off x="468313" y="1412875"/>
          <a:ext cx="8243887" cy="5130802"/>
        </p:xfrm>
        <a:graphic>
          <a:graphicData uri="http://schemas.openxmlformats.org/drawingml/2006/table">
            <a:tbl>
              <a:tblPr/>
              <a:tblGrid>
                <a:gridCol w="2087463"/>
                <a:gridCol w="4321274"/>
                <a:gridCol w="1835150"/>
              </a:tblGrid>
              <a:tr h="677863">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7030A0"/>
                          </a:solidFill>
                          <a:effectLst/>
                          <a:latin typeface="华文新魏" panose="02010800040101010101" pitchFamily="2" charset="-122"/>
                          <a:ea typeface="华文新魏" panose="02010800040101010101" pitchFamily="2" charset="-122"/>
                        </a:rPr>
                        <a:t>公司发展阶段</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7030A0"/>
                          </a:solidFill>
                          <a:effectLst/>
                          <a:latin typeface="华文新魏" panose="02010800040101010101" pitchFamily="2" charset="-122"/>
                          <a:ea typeface="华文新魏" panose="02010800040101010101" pitchFamily="2" charset="-122"/>
                        </a:rPr>
                        <a:t>特　点</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7030A0"/>
                          </a:solidFill>
                          <a:effectLst/>
                          <a:latin typeface="华文新魏" panose="02010800040101010101" pitchFamily="2" charset="-122"/>
                          <a:ea typeface="华文新魏" panose="02010800040101010101" pitchFamily="2" charset="-122"/>
                        </a:rPr>
                        <a:t>适应的股利政策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79450">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公司初创阶段</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公司经营风险高，融资能力差。</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剩余股利政策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66750">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公司高速发展阶段</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产品销量急剧上升，需要进行大规模的投资。</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低正常股利加</a:t>
                      </a:r>
                      <a:endPar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endParaRP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额外股利政策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1239838">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公司稳定增长阶段</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销售收入稳定增长，公司的市场竞争力增强，行业地位已经巩固，公司扩张的投资需求减少，广告开支比例下降，净现金流入量稳步增长，每股净利呈上升态势。</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稳定增长</a:t>
                      </a:r>
                      <a:endParaRPr kumimoji="0" lang="en-US" alt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endParaRPr>
                    </a:p>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股利政策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1189038">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公司成熟阶段</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产品市场趋于饱和，销售收入难以增长，但盈利水平稳定，公司通常已积累了相当的盈余和资金。</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固定型股利政策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smtClean="0">
                          <a:ln>
                            <a:noFill/>
                          </a:ln>
                          <a:solidFill>
                            <a:srgbClr val="000C0C"/>
                          </a:solidFill>
                          <a:effectLst/>
                          <a:latin typeface="华文细黑" panose="02010600040101010101" pitchFamily="2" charset="-122"/>
                          <a:ea typeface="华文细黑" panose="02010600040101010101" pitchFamily="2" charset="-122"/>
                        </a:rPr>
                        <a:t>公司衰退阶段</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产品销售收入锐减，利润严重下降，股利支付能力日绌。</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 typeface="Wingdings" pitchFamily="2" charset="2"/>
                        <a:buNone/>
                        <a:tabLst/>
                      </a:pPr>
                      <a:r>
                        <a:rPr kumimoji="0" lang="zh-CN" sz="1800" b="1" i="0" u="none" strike="noStrike" cap="none" normalizeH="0" baseline="0" dirty="0" smtClean="0">
                          <a:ln>
                            <a:noFill/>
                          </a:ln>
                          <a:solidFill>
                            <a:srgbClr val="000C0C"/>
                          </a:solidFill>
                          <a:effectLst/>
                          <a:latin typeface="华文细黑" panose="02010600040101010101" pitchFamily="2" charset="-122"/>
                          <a:ea typeface="华文细黑" panose="02010600040101010101" pitchFamily="2" charset="-122"/>
                        </a:rPr>
                        <a:t>剩余股利政策</a:t>
                      </a: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0246541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plus(in)">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2636912"/>
            <a:ext cx="9144000" cy="1015663"/>
          </a:xfrm>
          <a:prstGeom prst="rect">
            <a:avLst/>
          </a:prstGeom>
          <a:solidFill>
            <a:schemeClr val="accent4">
              <a:lumMod val="60000"/>
              <a:lumOff val="40000"/>
            </a:schemeClr>
          </a:solidFill>
        </p:spPr>
        <p:txBody>
          <a:bodyPr wrap="square" rtlCol="0">
            <a:spAutoFit/>
          </a:bodyPr>
          <a:lstStyle/>
          <a:p>
            <a:pPr algn="ctr"/>
            <a:r>
              <a:rPr lang="en-US" altLang="zh-CN" sz="6000" b="1" dirty="0" smtClean="0">
                <a:solidFill>
                  <a:prstClr val="black"/>
                </a:solidFill>
                <a:latin typeface="隶书" panose="02010509060101010101" pitchFamily="49" charset="-122"/>
                <a:ea typeface="隶书" panose="02010509060101010101" pitchFamily="49" charset="-122"/>
              </a:rPr>
              <a:t>7.4  </a:t>
            </a:r>
            <a:r>
              <a:rPr lang="zh-CN" altLang="en-US" sz="6000" b="1" dirty="0" smtClean="0">
                <a:solidFill>
                  <a:prstClr val="black"/>
                </a:solidFill>
                <a:latin typeface="隶书" panose="02010509060101010101" pitchFamily="49" charset="-122"/>
                <a:ea typeface="隶书" panose="02010509060101010101" pitchFamily="49" charset="-122"/>
              </a:rPr>
              <a:t>股票分割与股票回购</a:t>
            </a:r>
            <a:endParaRPr lang="zh-CN" altLang="en-US" sz="60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5745138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2636912"/>
            <a:ext cx="9144000" cy="1107996"/>
          </a:xfrm>
          <a:prstGeom prst="rect">
            <a:avLst/>
          </a:prstGeom>
          <a:solidFill>
            <a:schemeClr val="accent4">
              <a:lumMod val="60000"/>
              <a:lumOff val="40000"/>
            </a:schemeClr>
          </a:solidFill>
        </p:spPr>
        <p:txBody>
          <a:bodyPr wrap="square" rtlCol="0">
            <a:spAutoFit/>
          </a:bodyPr>
          <a:lstStyle/>
          <a:p>
            <a:pPr algn="ctr"/>
            <a:r>
              <a:rPr lang="en-US" altLang="zh-CN" sz="6600" b="1" dirty="0" smtClean="0">
                <a:latin typeface="隶书" panose="02010509060101010101" pitchFamily="49" charset="-122"/>
                <a:ea typeface="隶书" panose="02010509060101010101" pitchFamily="49" charset="-122"/>
              </a:rPr>
              <a:t>7.1  </a:t>
            </a:r>
            <a:r>
              <a:rPr lang="zh-CN" altLang="en-US" sz="6600" b="1" dirty="0" smtClean="0">
                <a:latin typeface="隶书" panose="02010509060101010101" pitchFamily="49" charset="-122"/>
                <a:ea typeface="隶书" panose="02010509060101010101" pitchFamily="49" charset="-122"/>
              </a:rPr>
              <a:t>股利及其分配</a:t>
            </a:r>
            <a:endParaRPr lang="zh-CN" altLang="en-US" sz="6600" b="1"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3446266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a:spLocks noChangeArrowheads="1"/>
          </p:cNvSpPr>
          <p:nvPr/>
        </p:nvSpPr>
        <p:spPr bwMode="auto">
          <a:xfrm>
            <a:off x="25152" y="1340768"/>
            <a:ext cx="914400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spcBef>
                <a:spcPct val="10000"/>
              </a:spcBef>
              <a:buClr>
                <a:schemeClr val="folHlink"/>
              </a:buClr>
            </a:pPr>
            <a:r>
              <a:rPr lang="zh-CN" altLang="en-US" sz="6000" b="1" dirty="0">
                <a:solidFill>
                  <a:srgbClr val="0070C0"/>
                </a:solidFill>
                <a:latin typeface="华文隶书" panose="02010800040101010101" pitchFamily="2" charset="-122"/>
                <a:ea typeface="华文隶书" panose="02010800040101010101" pitchFamily="2" charset="-122"/>
              </a:rPr>
              <a:t>股票分割</a:t>
            </a:r>
          </a:p>
          <a:p>
            <a:pPr eaLnBrk="1" hangingPunct="1">
              <a:lnSpc>
                <a:spcPct val="120000"/>
              </a:lnSpc>
              <a:spcBef>
                <a:spcPct val="10000"/>
              </a:spcBef>
              <a:buClr>
                <a:schemeClr val="folHlink"/>
              </a:buClr>
            </a:pPr>
            <a:r>
              <a:rPr lang="zh-CN" altLang="en-US" sz="2800" b="1" dirty="0">
                <a:solidFill>
                  <a:srgbClr val="003300"/>
                </a:solidFill>
                <a:latin typeface="宋体" charset="-122"/>
                <a:ea typeface="楷体_GB2312" pitchFamily="49" charset="-122"/>
              </a:rPr>
              <a:t>     </a:t>
            </a:r>
            <a:r>
              <a:rPr lang="zh-CN" altLang="en-US" sz="3600" b="1" dirty="0">
                <a:latin typeface="微软雅黑" panose="020B0503020204020204" pitchFamily="34" charset="-122"/>
                <a:ea typeface="微软雅黑" panose="020B0503020204020204" pitchFamily="34" charset="-122"/>
              </a:rPr>
              <a:t>股票分割是指将一面额较高的股票交换成数股面额较低的股票的行为。</a:t>
            </a:r>
          </a:p>
          <a:p>
            <a:pPr algn="just" eaLnBrk="1" hangingPunct="1">
              <a:lnSpc>
                <a:spcPct val="120000"/>
              </a:lnSpc>
              <a:spcBef>
                <a:spcPct val="10000"/>
              </a:spcBef>
              <a:buClr>
                <a:schemeClr val="folHlink"/>
              </a:buClr>
            </a:pPr>
            <a:r>
              <a:rPr lang="zh-CN" altLang="en-US" sz="3600" b="1" dirty="0">
                <a:latin typeface="微软雅黑" panose="020B0503020204020204" pitchFamily="34" charset="-122"/>
                <a:ea typeface="微软雅黑" panose="020B0503020204020204" pitchFamily="34" charset="-122"/>
              </a:rPr>
              <a:t>   </a:t>
            </a:r>
            <a:r>
              <a:rPr lang="zh-CN" altLang="en-US" sz="3600" b="1" dirty="0" smtClean="0">
                <a:latin typeface="微软雅黑" panose="020B0503020204020204" pitchFamily="34" charset="-122"/>
                <a:ea typeface="微软雅黑" panose="020B0503020204020204" pitchFamily="34" charset="-122"/>
              </a:rPr>
              <a:t>   通过股票分割，公司股票面值降低</a:t>
            </a:r>
            <a:r>
              <a:rPr lang="zh-CN" altLang="en-US" sz="3600" b="1" dirty="0" smtClean="0">
                <a:latin typeface="微软雅黑" panose="020B0503020204020204" pitchFamily="34" charset="-122"/>
                <a:ea typeface="微软雅黑" panose="020B0503020204020204" pitchFamily="34" charset="-122"/>
              </a:rPr>
              <a:t>，而股票</a:t>
            </a:r>
            <a:r>
              <a:rPr lang="zh-CN" altLang="en-US" sz="3600" b="1" dirty="0" smtClean="0">
                <a:latin typeface="微软雅黑" panose="020B0503020204020204" pitchFamily="34" charset="-122"/>
                <a:ea typeface="微软雅黑" panose="020B0503020204020204" pitchFamily="34" charset="-122"/>
              </a:rPr>
              <a:t>总数增加，</a:t>
            </a:r>
            <a:r>
              <a:rPr lang="zh-CN" altLang="en-US" sz="3600" b="1" dirty="0" smtClean="0">
                <a:latin typeface="微软雅黑" panose="020B0503020204020204" pitchFamily="34" charset="-122"/>
                <a:ea typeface="微软雅黑" panose="020B0503020204020204" pitchFamily="34" charset="-122"/>
              </a:rPr>
              <a:t>股票市场</a:t>
            </a:r>
            <a:r>
              <a:rPr lang="zh-CN" altLang="en-US" sz="3600" b="1" dirty="0" smtClean="0">
                <a:latin typeface="微软雅黑" panose="020B0503020204020204" pitchFamily="34" charset="-122"/>
                <a:ea typeface="微软雅黑" panose="020B0503020204020204" pitchFamily="34" charset="-122"/>
              </a:rPr>
              <a:t>价格也会相应下降。</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58123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strVal val="2/3*#ppt_w"/>
                                          </p:val>
                                        </p:tav>
                                        <p:tav tm="100000">
                                          <p:val>
                                            <p:strVal val="#ppt_w"/>
                                          </p:val>
                                        </p:tav>
                                      </p:tavLst>
                                    </p:anim>
                                    <p:anim calcmode="lin" valueType="num">
                                      <p:cBhvr>
                                        <p:cTn id="8" dur="500" fill="hold"/>
                                        <p:tgtEl>
                                          <p:spTgt spid="7">
                                            <p:txEl>
                                              <p:pRg st="0" end="0"/>
                                            </p:txEl>
                                          </p:spTgt>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strVal val="2/3*#ppt_w"/>
                                          </p:val>
                                        </p:tav>
                                        <p:tav tm="100000">
                                          <p:val>
                                            <p:strVal val="#ppt_w"/>
                                          </p:val>
                                        </p:tav>
                                      </p:tavLst>
                                    </p:anim>
                                    <p:anim calcmode="lin" valueType="num">
                                      <p:cBhvr>
                                        <p:cTn id="14" dur="500" fill="hold"/>
                                        <p:tgtEl>
                                          <p:spTgt spid="7">
                                            <p:txEl>
                                              <p:pRg st="1" end="1"/>
                                            </p:txEl>
                                          </p:spTgt>
                                        </p:tgtEl>
                                        <p:attrNameLst>
                                          <p:attrName>ppt_h</p:attrName>
                                        </p:attrNameLst>
                                      </p:cBhvr>
                                      <p:tavLst>
                                        <p:tav tm="0">
                                          <p:val>
                                            <p:strVal val="2/3*#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strVal val="2/3*#ppt_w"/>
                                          </p:val>
                                        </p:tav>
                                        <p:tav tm="100000">
                                          <p:val>
                                            <p:strVal val="#ppt_w"/>
                                          </p:val>
                                        </p:tav>
                                      </p:tavLst>
                                    </p:anim>
                                    <p:anim calcmode="lin" valueType="num">
                                      <p:cBhvr>
                                        <p:cTn id="20" dur="500" fill="hold"/>
                                        <p:tgtEl>
                                          <p:spTgt spid="7">
                                            <p:txEl>
                                              <p:pRg st="2" end="2"/>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16595" y="188640"/>
            <a:ext cx="9144000" cy="6669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1" hangingPunct="1">
              <a:buFont typeface="Wingdings" pitchFamily="2" charset="2"/>
              <a:buNone/>
            </a:pPr>
            <a:r>
              <a:rPr lang="zh-CN" altLang="zh-CN" sz="2400" b="1" dirty="0" smtClean="0">
                <a:solidFill>
                  <a:srgbClr val="7030A0"/>
                </a:solidFill>
                <a:latin typeface="黑体" panose="02010609060101010101" pitchFamily="49" charset="-122"/>
                <a:ea typeface="黑体" panose="02010609060101010101" pitchFamily="49" charset="-122"/>
              </a:rPr>
              <a:t>股票分割的作用主要有：</a:t>
            </a:r>
            <a:endParaRPr lang="en-US" altLang="zh-CN" sz="2400" b="1" dirty="0" smtClean="0">
              <a:solidFill>
                <a:srgbClr val="7030A0"/>
              </a:solidFill>
              <a:latin typeface="黑体" panose="02010609060101010101" pitchFamily="49" charset="-122"/>
              <a:ea typeface="黑体" panose="02010609060101010101" pitchFamily="49" charset="-122"/>
            </a:endParaRPr>
          </a:p>
          <a:p>
            <a:pPr algn="l" eaLnBrk="1" hangingPunct="1">
              <a:buFont typeface="Wingdings" pitchFamily="2" charset="2"/>
              <a:buNone/>
            </a:pPr>
            <a:endParaRPr lang="zh-CN" altLang="zh-CN" sz="2400" b="1" dirty="0" smtClean="0">
              <a:solidFill>
                <a:srgbClr val="7030A0"/>
              </a:solidFill>
              <a:latin typeface="黑体" panose="02010609060101010101" pitchFamily="49" charset="-122"/>
              <a:ea typeface="黑体" panose="02010609060101010101" pitchFamily="49" charset="-122"/>
            </a:endParaRPr>
          </a:p>
          <a:p>
            <a:pPr algn="l" eaLnBrk="1" hangingPunct="1">
              <a:lnSpc>
                <a:spcPct val="120000"/>
              </a:lnSpc>
            </a:pPr>
            <a:r>
              <a:rPr lang="zh-CN" altLang="zh-CN" b="1" dirty="0" smtClean="0">
                <a:solidFill>
                  <a:srgbClr val="000C0C"/>
                </a:solidFill>
                <a:latin typeface="华文细黑" panose="02010600040101010101" pitchFamily="2" charset="-122"/>
                <a:ea typeface="华文细黑" panose="02010600040101010101" pitchFamily="2" charset="-122"/>
              </a:rPr>
              <a:t>1.可以促进股票的流通和交易。</a:t>
            </a:r>
          </a:p>
          <a:p>
            <a:pPr algn="l" eaLnBrk="1" hangingPunct="1">
              <a:lnSpc>
                <a:spcPct val="120000"/>
              </a:lnSpc>
            </a:pPr>
            <a:r>
              <a:rPr lang="zh-CN" altLang="zh-CN" b="1" dirty="0" smtClean="0">
                <a:solidFill>
                  <a:srgbClr val="000C0C"/>
                </a:solidFill>
                <a:latin typeface="华文细黑" panose="02010600040101010101" pitchFamily="2" charset="-122"/>
                <a:ea typeface="华文细黑" panose="02010600040101010101" pitchFamily="2" charset="-122"/>
              </a:rPr>
              <a:t>2.可以向投资者传递公司发展前景良好的信息，</a:t>
            </a:r>
            <a:endParaRPr lang="en-US" altLang="zh-CN" b="1" dirty="0" smtClean="0">
              <a:solidFill>
                <a:srgbClr val="000C0C"/>
              </a:solidFill>
              <a:latin typeface="华文细黑" panose="02010600040101010101" pitchFamily="2" charset="-122"/>
              <a:ea typeface="华文细黑" panose="02010600040101010101" pitchFamily="2" charset="-122"/>
            </a:endParaRPr>
          </a:p>
          <a:p>
            <a:pPr algn="l" eaLnBrk="1" hangingPunct="1">
              <a:lnSpc>
                <a:spcPct val="120000"/>
              </a:lnSpc>
            </a:pPr>
            <a:r>
              <a:rPr lang="zh-CN" altLang="zh-CN" b="1" dirty="0" smtClean="0">
                <a:solidFill>
                  <a:srgbClr val="000C0C"/>
                </a:solidFill>
                <a:latin typeface="华文细黑" panose="02010600040101010101" pitchFamily="2" charset="-122"/>
                <a:ea typeface="华文细黑" panose="02010600040101010101" pitchFamily="2" charset="-122"/>
              </a:rPr>
              <a:t>有助于提高投资者对公司的信心。</a:t>
            </a:r>
          </a:p>
          <a:p>
            <a:pPr algn="l" eaLnBrk="1" hangingPunct="1">
              <a:lnSpc>
                <a:spcPct val="120000"/>
              </a:lnSpc>
            </a:pPr>
            <a:r>
              <a:rPr lang="zh-CN" altLang="zh-CN" b="1" dirty="0" smtClean="0">
                <a:solidFill>
                  <a:srgbClr val="000C0C"/>
                </a:solidFill>
                <a:latin typeface="华文细黑" panose="02010600040101010101" pitchFamily="2" charset="-122"/>
                <a:ea typeface="华文细黑" panose="02010600040101010101" pitchFamily="2" charset="-122"/>
              </a:rPr>
              <a:t>3.可以为公司发行新股做准备。</a:t>
            </a:r>
            <a:endParaRPr lang="en-US" altLang="zh-CN" b="1" dirty="0" smtClean="0">
              <a:solidFill>
                <a:srgbClr val="000C0C"/>
              </a:solidFill>
              <a:latin typeface="华文细黑" panose="02010600040101010101" pitchFamily="2" charset="-122"/>
              <a:ea typeface="华文细黑" panose="02010600040101010101" pitchFamily="2" charset="-122"/>
            </a:endParaRPr>
          </a:p>
          <a:p>
            <a:pPr algn="l" eaLnBrk="1" hangingPunct="1">
              <a:lnSpc>
                <a:spcPct val="120000"/>
              </a:lnSpc>
            </a:pPr>
            <a:r>
              <a:rPr lang="zh-CN" altLang="zh-CN" sz="2800" b="1" dirty="0" smtClean="0">
                <a:solidFill>
                  <a:srgbClr val="000C0C"/>
                </a:solidFill>
                <a:latin typeface="华文细黑" panose="02010600040101010101" pitchFamily="2" charset="-122"/>
                <a:ea typeface="华文细黑" panose="02010600040101010101" pitchFamily="2" charset="-122"/>
              </a:rPr>
              <a:t>4.有助于公司并购政策的实施，增加对被并购方的吸引力。</a:t>
            </a:r>
          </a:p>
          <a:p>
            <a:pPr algn="l" eaLnBrk="1" hangingPunct="1">
              <a:lnSpc>
                <a:spcPct val="120000"/>
              </a:lnSpc>
            </a:pPr>
            <a:r>
              <a:rPr lang="zh-CN" altLang="zh-CN" b="1" dirty="0" smtClean="0">
                <a:solidFill>
                  <a:srgbClr val="000C0C"/>
                </a:solidFill>
                <a:latin typeface="华文细黑" panose="02010600040101010101" pitchFamily="2" charset="-122"/>
                <a:ea typeface="华文细黑" panose="02010600040101010101" pitchFamily="2" charset="-122"/>
              </a:rPr>
              <a:t>5.带来的股票流通性的提高和股东数量的增加，</a:t>
            </a:r>
            <a:endParaRPr lang="en-US" altLang="zh-CN" b="1" dirty="0" smtClean="0">
              <a:solidFill>
                <a:srgbClr val="000C0C"/>
              </a:solidFill>
              <a:latin typeface="华文细黑" panose="02010600040101010101" pitchFamily="2" charset="-122"/>
              <a:ea typeface="华文细黑" panose="02010600040101010101" pitchFamily="2" charset="-122"/>
            </a:endParaRPr>
          </a:p>
          <a:p>
            <a:pPr algn="l" eaLnBrk="1" hangingPunct="1">
              <a:lnSpc>
                <a:spcPct val="120000"/>
              </a:lnSpc>
            </a:pPr>
            <a:r>
              <a:rPr lang="zh-CN" altLang="zh-CN" b="1" dirty="0" smtClean="0">
                <a:solidFill>
                  <a:srgbClr val="000C0C"/>
                </a:solidFill>
                <a:latin typeface="华文细黑" panose="02010600040101010101" pitchFamily="2" charset="-122"/>
                <a:ea typeface="华文细黑" panose="02010600040101010101" pitchFamily="2" charset="-122"/>
              </a:rPr>
              <a:t>会在一定程度上加大对公司股票恶意收购的难度。</a:t>
            </a:r>
          </a:p>
        </p:txBody>
      </p:sp>
    </p:spTree>
    <p:extLst>
      <p:ext uri="{BB962C8B-B14F-4D97-AF65-F5344CB8AC3E}">
        <p14:creationId xmlns:p14="http://schemas.microsoft.com/office/powerpoint/2010/main" val="11558123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 calcmode="lin" valueType="num">
                                      <p:cBhvr>
                                        <p:cTn id="14" dur="1000" fill="hold"/>
                                        <p:tgtEl>
                                          <p:spTgt spid="7">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7">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7">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 calcmode="lin" valueType="num">
                                      <p:cBhvr>
                                        <p:cTn id="21" dur="1000" fill="hold"/>
                                        <p:tgtEl>
                                          <p:spTgt spid="7">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7">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7">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7">
                                            <p:txEl>
                                              <p:pRg st="4" end="4"/>
                                            </p:txEl>
                                          </p:spTgt>
                                        </p:tgtEl>
                                        <p:attrNameLst>
                                          <p:attrName>style.visibility</p:attrName>
                                        </p:attrNameLst>
                                      </p:cBhvr>
                                      <p:to>
                                        <p:strVal val="visible"/>
                                      </p:to>
                                    </p:set>
                                    <p:anim calcmode="lin" valueType="num">
                                      <p:cBhvr>
                                        <p:cTn id="28" dur="1000" fill="hold"/>
                                        <p:tgtEl>
                                          <p:spTgt spid="7">
                                            <p:txEl>
                                              <p:pRg st="4" end="4"/>
                                            </p:txEl>
                                          </p:spTgt>
                                        </p:tgtEl>
                                        <p:attrNameLst>
                                          <p:attrName>ppt_w</p:attrName>
                                        </p:attrNameLst>
                                      </p:cBhvr>
                                      <p:tavLst>
                                        <p:tav tm="0">
                                          <p:val>
                                            <p:strVal val="#ppt_w*0.70"/>
                                          </p:val>
                                        </p:tav>
                                        <p:tav tm="100000">
                                          <p:val>
                                            <p:strVal val="#ppt_w"/>
                                          </p:val>
                                        </p:tav>
                                      </p:tavLst>
                                    </p:anim>
                                    <p:anim calcmode="lin" valueType="num">
                                      <p:cBhvr>
                                        <p:cTn id="29" dur="1000" fill="hold"/>
                                        <p:tgtEl>
                                          <p:spTgt spid="7">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7">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anim calcmode="lin" valueType="num">
                                      <p:cBhvr>
                                        <p:cTn id="35" dur="1000" fill="hold"/>
                                        <p:tgtEl>
                                          <p:spTgt spid="7">
                                            <p:txEl>
                                              <p:pRg st="5" end="5"/>
                                            </p:txEl>
                                          </p:spTgt>
                                        </p:tgtEl>
                                        <p:attrNameLst>
                                          <p:attrName>ppt_w</p:attrName>
                                        </p:attrNameLst>
                                      </p:cBhvr>
                                      <p:tavLst>
                                        <p:tav tm="0">
                                          <p:val>
                                            <p:strVal val="#ppt_w*0.70"/>
                                          </p:val>
                                        </p:tav>
                                        <p:tav tm="100000">
                                          <p:val>
                                            <p:strVal val="#ppt_w"/>
                                          </p:val>
                                        </p:tav>
                                      </p:tavLst>
                                    </p:anim>
                                    <p:anim calcmode="lin" valueType="num">
                                      <p:cBhvr>
                                        <p:cTn id="36" dur="1000" fill="hold"/>
                                        <p:tgtEl>
                                          <p:spTgt spid="7">
                                            <p:txEl>
                                              <p:pRg st="5" end="5"/>
                                            </p:txEl>
                                          </p:spTgt>
                                        </p:tgtEl>
                                        <p:attrNameLst>
                                          <p:attrName>ppt_h</p:attrName>
                                        </p:attrNameLst>
                                      </p:cBhvr>
                                      <p:tavLst>
                                        <p:tav tm="0">
                                          <p:val>
                                            <p:strVal val="#ppt_h"/>
                                          </p:val>
                                        </p:tav>
                                        <p:tav tm="100000">
                                          <p:val>
                                            <p:strVal val="#ppt_h"/>
                                          </p:val>
                                        </p:tav>
                                      </p:tavLst>
                                    </p:anim>
                                    <p:animEffect transition="in" filter="fade">
                                      <p:cBhvr>
                                        <p:cTn id="37" dur="1000"/>
                                        <p:tgtEl>
                                          <p:spTgt spid="7">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7">
                                            <p:txEl>
                                              <p:pRg st="6" end="6"/>
                                            </p:txEl>
                                          </p:spTgt>
                                        </p:tgtEl>
                                        <p:attrNameLst>
                                          <p:attrName>style.visibility</p:attrName>
                                        </p:attrNameLst>
                                      </p:cBhvr>
                                      <p:to>
                                        <p:strVal val="visible"/>
                                      </p:to>
                                    </p:set>
                                    <p:anim calcmode="lin" valueType="num">
                                      <p:cBhvr>
                                        <p:cTn id="42" dur="1000" fill="hold"/>
                                        <p:tgtEl>
                                          <p:spTgt spid="7">
                                            <p:txEl>
                                              <p:pRg st="6" end="6"/>
                                            </p:txEl>
                                          </p:spTgt>
                                        </p:tgtEl>
                                        <p:attrNameLst>
                                          <p:attrName>ppt_w</p:attrName>
                                        </p:attrNameLst>
                                      </p:cBhvr>
                                      <p:tavLst>
                                        <p:tav tm="0">
                                          <p:val>
                                            <p:strVal val="#ppt_w*0.70"/>
                                          </p:val>
                                        </p:tav>
                                        <p:tav tm="100000">
                                          <p:val>
                                            <p:strVal val="#ppt_w"/>
                                          </p:val>
                                        </p:tav>
                                      </p:tavLst>
                                    </p:anim>
                                    <p:anim calcmode="lin" valueType="num">
                                      <p:cBhvr>
                                        <p:cTn id="43" dur="1000" fill="hold"/>
                                        <p:tgtEl>
                                          <p:spTgt spid="7">
                                            <p:txEl>
                                              <p:pRg st="6" end="6"/>
                                            </p:txEl>
                                          </p:spTgt>
                                        </p:tgtEl>
                                        <p:attrNameLst>
                                          <p:attrName>ppt_h</p:attrName>
                                        </p:attrNameLst>
                                      </p:cBhvr>
                                      <p:tavLst>
                                        <p:tav tm="0">
                                          <p:val>
                                            <p:strVal val="#ppt_h"/>
                                          </p:val>
                                        </p:tav>
                                        <p:tav tm="100000">
                                          <p:val>
                                            <p:strVal val="#ppt_h"/>
                                          </p:val>
                                        </p:tav>
                                      </p:tavLst>
                                    </p:anim>
                                    <p:animEffect transition="in" filter="fade">
                                      <p:cBhvr>
                                        <p:cTn id="44" dur="1000"/>
                                        <p:tgtEl>
                                          <p:spTgt spid="7">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7">
                                            <p:txEl>
                                              <p:pRg st="7" end="7"/>
                                            </p:txEl>
                                          </p:spTgt>
                                        </p:tgtEl>
                                        <p:attrNameLst>
                                          <p:attrName>style.visibility</p:attrName>
                                        </p:attrNameLst>
                                      </p:cBhvr>
                                      <p:to>
                                        <p:strVal val="visible"/>
                                      </p:to>
                                    </p:set>
                                    <p:anim calcmode="lin" valueType="num">
                                      <p:cBhvr>
                                        <p:cTn id="49" dur="1000" fill="hold"/>
                                        <p:tgtEl>
                                          <p:spTgt spid="7">
                                            <p:txEl>
                                              <p:pRg st="7" end="7"/>
                                            </p:txEl>
                                          </p:spTgt>
                                        </p:tgtEl>
                                        <p:attrNameLst>
                                          <p:attrName>ppt_w</p:attrName>
                                        </p:attrNameLst>
                                      </p:cBhvr>
                                      <p:tavLst>
                                        <p:tav tm="0">
                                          <p:val>
                                            <p:strVal val="#ppt_w*0.70"/>
                                          </p:val>
                                        </p:tav>
                                        <p:tav tm="100000">
                                          <p:val>
                                            <p:strVal val="#ppt_w"/>
                                          </p:val>
                                        </p:tav>
                                      </p:tavLst>
                                    </p:anim>
                                    <p:anim calcmode="lin" valueType="num">
                                      <p:cBhvr>
                                        <p:cTn id="50" dur="1000" fill="hold"/>
                                        <p:tgtEl>
                                          <p:spTgt spid="7">
                                            <p:txEl>
                                              <p:pRg st="7" end="7"/>
                                            </p:txEl>
                                          </p:spTgt>
                                        </p:tgtEl>
                                        <p:attrNameLst>
                                          <p:attrName>ppt_h</p:attrName>
                                        </p:attrNameLst>
                                      </p:cBhvr>
                                      <p:tavLst>
                                        <p:tav tm="0">
                                          <p:val>
                                            <p:strVal val="#ppt_h"/>
                                          </p:val>
                                        </p:tav>
                                        <p:tav tm="100000">
                                          <p:val>
                                            <p:strVal val="#ppt_h"/>
                                          </p:val>
                                        </p:tav>
                                      </p:tavLst>
                                    </p:anim>
                                    <p:animEffect transition="in" filter="fade">
                                      <p:cBhvr>
                                        <p:cTn id="51" dur="1000"/>
                                        <p:tgtEl>
                                          <p:spTgt spid="7">
                                            <p:txEl>
                                              <p:pRg st="7" end="7"/>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7">
                                            <p:txEl>
                                              <p:pRg st="8" end="8"/>
                                            </p:txEl>
                                          </p:spTgt>
                                        </p:tgtEl>
                                        <p:attrNameLst>
                                          <p:attrName>style.visibility</p:attrName>
                                        </p:attrNameLst>
                                      </p:cBhvr>
                                      <p:to>
                                        <p:strVal val="visible"/>
                                      </p:to>
                                    </p:set>
                                    <p:anim calcmode="lin" valueType="num">
                                      <p:cBhvr>
                                        <p:cTn id="56" dur="1000" fill="hold"/>
                                        <p:tgtEl>
                                          <p:spTgt spid="7">
                                            <p:txEl>
                                              <p:pRg st="8" end="8"/>
                                            </p:txEl>
                                          </p:spTgt>
                                        </p:tgtEl>
                                        <p:attrNameLst>
                                          <p:attrName>ppt_w</p:attrName>
                                        </p:attrNameLst>
                                      </p:cBhvr>
                                      <p:tavLst>
                                        <p:tav tm="0">
                                          <p:val>
                                            <p:strVal val="#ppt_w*0.70"/>
                                          </p:val>
                                        </p:tav>
                                        <p:tav tm="100000">
                                          <p:val>
                                            <p:strVal val="#ppt_w"/>
                                          </p:val>
                                        </p:tav>
                                      </p:tavLst>
                                    </p:anim>
                                    <p:anim calcmode="lin" valueType="num">
                                      <p:cBhvr>
                                        <p:cTn id="57" dur="1000" fill="hold"/>
                                        <p:tgtEl>
                                          <p:spTgt spid="7">
                                            <p:txEl>
                                              <p:pRg st="8" end="8"/>
                                            </p:txEl>
                                          </p:spTgt>
                                        </p:tgtEl>
                                        <p:attrNameLst>
                                          <p:attrName>ppt_h</p:attrName>
                                        </p:attrNameLst>
                                      </p:cBhvr>
                                      <p:tavLst>
                                        <p:tav tm="0">
                                          <p:val>
                                            <p:strVal val="#ppt_h"/>
                                          </p:val>
                                        </p:tav>
                                        <p:tav tm="100000">
                                          <p:val>
                                            <p:strVal val="#ppt_h"/>
                                          </p:val>
                                        </p:tav>
                                      </p:tavLst>
                                    </p:anim>
                                    <p:animEffect transition="in" filter="fade">
                                      <p:cBhvr>
                                        <p:cTn id="58" dur="10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0" y="117475"/>
            <a:ext cx="9144000" cy="6740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eaLnBrk="1" hangingPunct="1">
              <a:lnSpc>
                <a:spcPct val="120000"/>
              </a:lnSpc>
              <a:spcBef>
                <a:spcPct val="10000"/>
              </a:spcBef>
              <a:buClr>
                <a:schemeClr val="folHlink"/>
              </a:buClr>
              <a:buFont typeface="Wingdings" pitchFamily="2" charset="2"/>
              <a:buNone/>
            </a:pPr>
            <a:r>
              <a:rPr lang="zh-CN" altLang="zh-CN" sz="6000" b="1" dirty="0">
                <a:solidFill>
                  <a:srgbClr val="0070C0"/>
                </a:solidFill>
                <a:latin typeface="华文隶书" panose="02010800040101010101" pitchFamily="2" charset="-122"/>
                <a:ea typeface="华文隶书" panose="02010800040101010101" pitchFamily="2" charset="-122"/>
              </a:rPr>
              <a:t>股票回购</a:t>
            </a:r>
          </a:p>
          <a:p>
            <a:pPr marL="0" indent="0" eaLnBrk="1" hangingPunct="1">
              <a:lnSpc>
                <a:spcPct val="120000"/>
              </a:lnSpc>
              <a:buNone/>
            </a:pPr>
            <a:r>
              <a:rPr lang="en-US" altLang="zh-CN" b="1" dirty="0" smtClean="0">
                <a:solidFill>
                  <a:srgbClr val="003300"/>
                </a:solidFill>
                <a:latin typeface="微软雅黑" panose="020B0503020204020204" pitchFamily="34" charset="-122"/>
                <a:ea typeface="微软雅黑" panose="020B0503020204020204" pitchFamily="34" charset="-122"/>
              </a:rPr>
              <a:t>       </a:t>
            </a:r>
            <a:r>
              <a:rPr lang="zh-CN" altLang="zh-CN" b="1" dirty="0" smtClean="0">
                <a:latin typeface="微软雅黑" panose="020B0503020204020204" pitchFamily="34" charset="-122"/>
                <a:ea typeface="微软雅黑" panose="020B0503020204020204" pitchFamily="34" charset="-122"/>
              </a:rPr>
              <a:t>股票</a:t>
            </a:r>
            <a:r>
              <a:rPr lang="zh-CN" altLang="zh-CN" b="1" dirty="0">
                <a:latin typeface="微软雅黑" panose="020B0503020204020204" pitchFamily="34" charset="-122"/>
                <a:ea typeface="微软雅黑" panose="020B0503020204020204" pitchFamily="34" charset="-122"/>
              </a:rPr>
              <a:t>回</a:t>
            </a:r>
            <a:r>
              <a:rPr lang="zh-CN" altLang="zh-CN" b="1" dirty="0" smtClean="0">
                <a:latin typeface="微软雅黑" panose="020B0503020204020204" pitchFamily="34" charset="-122"/>
                <a:ea typeface="微软雅黑" panose="020B0503020204020204" pitchFamily="34" charset="-122"/>
              </a:rPr>
              <a:t>购是</a:t>
            </a:r>
            <a:r>
              <a:rPr lang="zh-CN" altLang="zh-CN" b="1" dirty="0">
                <a:latin typeface="微软雅黑" panose="020B0503020204020204" pitchFamily="34" charset="-122"/>
                <a:ea typeface="微软雅黑" panose="020B0503020204020204" pitchFamily="34" charset="-122"/>
              </a:rPr>
              <a:t>指上市公司出资将其发行的流通在外的股票以一定价格购买回来予以注销或</a:t>
            </a:r>
            <a:r>
              <a:rPr lang="zh-CN" altLang="zh-CN" b="1" dirty="0" smtClean="0">
                <a:latin typeface="微软雅黑" panose="020B0503020204020204" pitchFamily="34" charset="-122"/>
                <a:ea typeface="微软雅黑" panose="020B0503020204020204" pitchFamily="34" charset="-122"/>
              </a:rPr>
              <a:t>作为</a:t>
            </a:r>
            <a:endParaRPr lang="en-US" altLang="zh-CN" b="1" dirty="0" smtClean="0">
              <a:latin typeface="微软雅黑" panose="020B0503020204020204" pitchFamily="34" charset="-122"/>
              <a:ea typeface="微软雅黑" panose="020B0503020204020204" pitchFamily="34" charset="-122"/>
            </a:endParaRPr>
          </a:p>
          <a:p>
            <a:pPr marL="0" indent="0" eaLnBrk="1" hangingPunct="1">
              <a:lnSpc>
                <a:spcPct val="120000"/>
              </a:lnSpc>
              <a:buNone/>
            </a:pPr>
            <a:r>
              <a:rPr lang="zh-CN" altLang="zh-CN" b="1" dirty="0" smtClean="0">
                <a:latin typeface="微软雅黑" panose="020B0503020204020204" pitchFamily="34" charset="-122"/>
                <a:ea typeface="微软雅黑" panose="020B0503020204020204" pitchFamily="34" charset="-122"/>
              </a:rPr>
              <a:t>库存</a:t>
            </a:r>
            <a:r>
              <a:rPr lang="zh-CN" altLang="zh-CN" b="1" dirty="0">
                <a:latin typeface="微软雅黑" panose="020B0503020204020204" pitchFamily="34" charset="-122"/>
                <a:ea typeface="微软雅黑" panose="020B0503020204020204" pitchFamily="34" charset="-122"/>
              </a:rPr>
              <a:t>股的一种资本运作方式</a:t>
            </a:r>
            <a:r>
              <a:rPr lang="zh-CN" altLang="zh-CN" b="1" dirty="0" smtClean="0">
                <a:latin typeface="微软雅黑" panose="020B0503020204020204" pitchFamily="34" charset="-122"/>
                <a:ea typeface="微软雅黑" panose="020B0503020204020204" pitchFamily="34" charset="-122"/>
              </a:rPr>
              <a:t>。</a:t>
            </a:r>
            <a:endParaRPr lang="en-US" altLang="zh-CN" b="1" dirty="0" smtClean="0">
              <a:latin typeface="微软雅黑" panose="020B0503020204020204" pitchFamily="34" charset="-122"/>
              <a:ea typeface="微软雅黑" panose="020B0503020204020204" pitchFamily="34" charset="-122"/>
            </a:endParaRPr>
          </a:p>
          <a:p>
            <a:pPr marL="0" indent="0" eaLnBrk="1" hangingPunct="1">
              <a:lnSpc>
                <a:spcPct val="120000"/>
              </a:lnSpc>
              <a:buNone/>
            </a:pP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翻译一下</a:t>
            </a:r>
            <a:r>
              <a:rPr lang="zh-CN" altLang="en-US" b="1" dirty="0" smtClean="0">
                <a:latin typeface="微软雅黑" panose="020B0503020204020204" pitchFamily="34" charset="-122"/>
                <a:ea typeface="微软雅黑" panose="020B0503020204020204" pitchFamily="34" charset="-122"/>
              </a:rPr>
              <a:t>：股票回购，就是把卖给你的股票按照某个价格收回来，</a:t>
            </a:r>
            <a:r>
              <a:rPr lang="zh-CN" altLang="en-US" b="1" dirty="0" smtClean="0">
                <a:latin typeface="微软雅黑" panose="020B0503020204020204" pitchFamily="34" charset="-122"/>
                <a:ea typeface="微软雅黑" panose="020B0503020204020204" pitchFamily="34" charset="-122"/>
              </a:rPr>
              <a:t>一般比</a:t>
            </a:r>
            <a:r>
              <a:rPr lang="zh-CN" altLang="en-US" b="1" dirty="0" smtClean="0">
                <a:latin typeface="微软雅黑" panose="020B0503020204020204" pitchFamily="34" charset="-122"/>
                <a:ea typeface="微软雅黑" panose="020B0503020204020204" pitchFamily="34" charset="-122"/>
              </a:rPr>
              <a:t>现在市场价格更高。</a:t>
            </a:r>
            <a:endParaRPr lang="en-US" altLang="zh-CN" b="1" dirty="0" smtClean="0">
              <a:latin typeface="微软雅黑" panose="020B0503020204020204" pitchFamily="34" charset="-122"/>
              <a:ea typeface="微软雅黑" panose="020B0503020204020204" pitchFamily="34" charset="-122"/>
            </a:endParaRPr>
          </a:p>
          <a:p>
            <a:pPr marL="0" indent="0" eaLnBrk="1" hangingPunct="1">
              <a:lnSpc>
                <a:spcPct val="120000"/>
              </a:lnSpc>
              <a:buNone/>
            </a:pP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大家想想，这会造成什么效果？</a:t>
            </a:r>
            <a:endParaRPr lang="zh-CN" altLang="zh-CN"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58123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1196752"/>
            <a:ext cx="9144000" cy="1938992"/>
          </a:xfrm>
          <a:prstGeom prst="rect">
            <a:avLst/>
          </a:prstGeom>
          <a:noFill/>
        </p:spPr>
        <p:txBody>
          <a:bodyPr wrap="square" rtlCol="0">
            <a:spAutoFit/>
          </a:bodyPr>
          <a:lstStyle/>
          <a:p>
            <a:r>
              <a:rPr lang="zh-CN" altLang="en-US" sz="6000" b="1" dirty="0" smtClean="0">
                <a:latin typeface="隶书" panose="02010509060101010101" pitchFamily="49" charset="-122"/>
                <a:ea typeface="隶书" panose="02010509060101010101" pitchFamily="49" charset="-122"/>
              </a:rPr>
              <a:t>第</a:t>
            </a:r>
            <a:r>
              <a:rPr lang="en-US" altLang="zh-CN" sz="6000" b="1" dirty="0" smtClean="0">
                <a:latin typeface="隶书" panose="02010509060101010101" pitchFamily="49" charset="-122"/>
                <a:ea typeface="隶书" panose="02010509060101010101" pitchFamily="49" charset="-122"/>
              </a:rPr>
              <a:t>7</a:t>
            </a:r>
            <a:r>
              <a:rPr lang="zh-CN" altLang="en-US" sz="6000" b="1" dirty="0" smtClean="0">
                <a:latin typeface="隶书" panose="02010509060101010101" pitchFamily="49" charset="-122"/>
                <a:ea typeface="隶书" panose="02010509060101010101" pitchFamily="49" charset="-122"/>
              </a:rPr>
              <a:t>章的内容全部结束，</a:t>
            </a:r>
            <a:endParaRPr lang="en-US" altLang="zh-CN" sz="6000" b="1" dirty="0" smtClean="0">
              <a:latin typeface="隶书" panose="02010509060101010101" pitchFamily="49" charset="-122"/>
              <a:ea typeface="隶书" panose="02010509060101010101" pitchFamily="49" charset="-122"/>
            </a:endParaRPr>
          </a:p>
          <a:p>
            <a:r>
              <a:rPr lang="zh-CN" altLang="en-US" sz="6000" b="1" dirty="0">
                <a:latin typeface="隶书" panose="02010509060101010101" pitchFamily="49" charset="-122"/>
                <a:ea typeface="隶书" panose="02010509060101010101" pitchFamily="49" charset="-122"/>
              </a:rPr>
              <a:t>感谢</a:t>
            </a:r>
            <a:r>
              <a:rPr lang="zh-CN" altLang="en-US" sz="6000" b="1" dirty="0" smtClean="0">
                <a:latin typeface="隶书" panose="02010509060101010101" pitchFamily="49" charset="-122"/>
                <a:ea typeface="隶书" panose="02010509060101010101" pitchFamily="49" charset="-122"/>
              </a:rPr>
              <a:t>您的支持与配合！</a:t>
            </a:r>
            <a:endParaRPr lang="zh-CN" altLang="en-US" sz="6000" b="1" dirty="0">
              <a:latin typeface="隶书" panose="02010509060101010101" pitchFamily="49" charset="-122"/>
              <a:ea typeface="隶书" panose="02010509060101010101" pitchFamily="49" charset="-122"/>
            </a:endParaRPr>
          </a:p>
        </p:txBody>
      </p:sp>
      <p:pic>
        <p:nvPicPr>
          <p:cNvPr id="8" name="Picture 3" descr="C:\Users\Administrator\Desktop\2710ac59aeb447dcb01654322d01369f.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416802" y="4015830"/>
            <a:ext cx="3810000" cy="2810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8123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ChangeArrowheads="1"/>
          </p:cNvSpPr>
          <p:nvPr/>
        </p:nvSpPr>
        <p:spPr>
          <a:xfrm>
            <a:off x="-30290" y="659408"/>
            <a:ext cx="9144000" cy="3096344"/>
          </a:xfrm>
          <a:prstGeom prst="rect">
            <a:avLst/>
          </a:prstGeom>
          <a:noFill/>
          <a:ln/>
          <a:extLst>
            <a:ext uri="{909E8E84-426E-40DD-AFC4-6F175D3DCCD1}">
              <a14:hiddenFill xmlns:a14="http://schemas.microsoft.com/office/drawing/2010/main">
                <a:solidFill>
                  <a:schemeClr val="accent1">
                    <a:alpha val="89999"/>
                  </a:schemeClr>
                </a:solidFill>
              </a14:hiddenFill>
            </a:ext>
            <a:ext uri="{91240B29-F687-4F45-9708-019B960494DF}">
              <a14:hiddenLine xmlns:a14="http://schemas.microsoft.com/office/drawing/2010/main" w="0">
                <a:solidFill>
                  <a:schemeClr val="tx1"/>
                </a:solidFill>
                <a:miter lim="800000"/>
                <a:headEnd/>
                <a:tailEnd/>
              </a14:hiddenLine>
            </a:ext>
          </a:extLst>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09600" indent="-609600"/>
            <a:r>
              <a:rPr lang="zh-CN" altLang="en-US" sz="4400" b="1" smtClean="0">
                <a:latin typeface="华文隶书" panose="02010800040101010101" pitchFamily="2" charset="-122"/>
                <a:ea typeface="华文隶书" panose="02010800040101010101" pitchFamily="2" charset="-122"/>
              </a:rPr>
              <a:t>一、利润分配顺序</a:t>
            </a:r>
            <a:endParaRPr lang="en-US" altLang="zh-CN" sz="4400" smtClean="0">
              <a:latin typeface="华文隶书" panose="02010800040101010101" pitchFamily="2" charset="-122"/>
              <a:ea typeface="华文隶书" panose="02010800040101010101" pitchFamily="2" charset="-122"/>
            </a:endParaRPr>
          </a:p>
          <a:p>
            <a:pPr marL="609600" indent="-609600"/>
            <a:r>
              <a:rPr lang="en-US" altLang="zh-CN" b="1" smtClean="0">
                <a:solidFill>
                  <a:srgbClr val="002060"/>
                </a:solidFill>
                <a:latin typeface="微软雅黑" panose="020B0503020204020204" pitchFamily="34" charset="-122"/>
                <a:ea typeface="微软雅黑" panose="020B0503020204020204" pitchFamily="34" charset="-122"/>
              </a:rPr>
              <a:t>1</a:t>
            </a:r>
            <a:r>
              <a:rPr lang="zh-CN" altLang="en-US" b="1" smtClean="0">
                <a:solidFill>
                  <a:srgbClr val="002060"/>
                </a:solidFill>
                <a:latin typeface="微软雅黑" panose="020B0503020204020204" pitchFamily="34" charset="-122"/>
                <a:ea typeface="微软雅黑" panose="020B0503020204020204" pitchFamily="34" charset="-122"/>
              </a:rPr>
              <a:t>、弥补以前年度亏损。</a:t>
            </a:r>
          </a:p>
          <a:p>
            <a:pPr marL="609600" indent="-609600"/>
            <a:r>
              <a:rPr lang="en-US" altLang="zh-CN" b="1" smtClean="0">
                <a:solidFill>
                  <a:srgbClr val="002060"/>
                </a:solidFill>
                <a:latin typeface="微软雅黑" panose="020B0503020204020204" pitchFamily="34" charset="-122"/>
                <a:ea typeface="微软雅黑" panose="020B0503020204020204" pitchFamily="34" charset="-122"/>
              </a:rPr>
              <a:t>2</a:t>
            </a:r>
            <a:r>
              <a:rPr lang="zh-CN" altLang="en-US" b="1" smtClean="0">
                <a:solidFill>
                  <a:srgbClr val="002060"/>
                </a:solidFill>
                <a:latin typeface="微软雅黑" panose="020B0503020204020204" pitchFamily="34" charset="-122"/>
                <a:ea typeface="微软雅黑" panose="020B0503020204020204" pitchFamily="34" charset="-122"/>
              </a:rPr>
              <a:t>、提取法定盈余公积金。</a:t>
            </a:r>
          </a:p>
          <a:p>
            <a:pPr marL="609600" indent="-609600"/>
            <a:r>
              <a:rPr lang="en-US" altLang="zh-CN" b="1" smtClean="0">
                <a:solidFill>
                  <a:srgbClr val="002060"/>
                </a:solidFill>
                <a:latin typeface="微软雅黑" panose="020B0503020204020204" pitchFamily="34" charset="-122"/>
                <a:ea typeface="微软雅黑" panose="020B0503020204020204" pitchFamily="34" charset="-122"/>
              </a:rPr>
              <a:t>3</a:t>
            </a:r>
            <a:r>
              <a:rPr lang="zh-CN" altLang="en-US" b="1" smtClean="0">
                <a:solidFill>
                  <a:srgbClr val="002060"/>
                </a:solidFill>
                <a:latin typeface="微软雅黑" panose="020B0503020204020204" pitchFamily="34" charset="-122"/>
                <a:ea typeface="微软雅黑" panose="020B0503020204020204" pitchFamily="34" charset="-122"/>
              </a:rPr>
              <a:t>、提取任意盈余公积金。 </a:t>
            </a:r>
          </a:p>
          <a:p>
            <a:pPr marL="609600" indent="-609600"/>
            <a:r>
              <a:rPr lang="en-US" altLang="zh-CN" b="1" smtClean="0">
                <a:solidFill>
                  <a:srgbClr val="002060"/>
                </a:solidFill>
                <a:latin typeface="微软雅黑" panose="020B0503020204020204" pitchFamily="34" charset="-122"/>
                <a:ea typeface="微软雅黑" panose="020B0503020204020204" pitchFamily="34" charset="-122"/>
              </a:rPr>
              <a:t>4</a:t>
            </a:r>
            <a:r>
              <a:rPr lang="zh-CN" altLang="en-US" b="1" smtClean="0">
                <a:solidFill>
                  <a:srgbClr val="002060"/>
                </a:solidFill>
                <a:latin typeface="微软雅黑" panose="020B0503020204020204" pitchFamily="34" charset="-122"/>
                <a:ea typeface="微软雅黑" panose="020B0503020204020204" pitchFamily="34" charset="-122"/>
              </a:rPr>
              <a:t>、向股东分配利润。</a:t>
            </a:r>
            <a:endParaRPr lang="zh-CN" altLang="en-US" b="1" dirty="0">
              <a:solidFill>
                <a:srgbClr val="002060"/>
              </a:solidFill>
              <a:latin typeface="微软雅黑" panose="020B0503020204020204" pitchFamily="34" charset="-122"/>
              <a:ea typeface="微软雅黑" panose="020B0503020204020204" pitchFamily="34" charset="-122"/>
            </a:endParaRPr>
          </a:p>
        </p:txBody>
      </p:sp>
      <p:sp>
        <p:nvSpPr>
          <p:cNvPr id="8" name="八角星 7"/>
          <p:cNvSpPr/>
          <p:nvPr/>
        </p:nvSpPr>
        <p:spPr>
          <a:xfrm>
            <a:off x="5900867" y="716507"/>
            <a:ext cx="1800200" cy="1512168"/>
          </a:xfrm>
          <a:prstGeom prst="star8">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b="1" dirty="0" smtClean="0">
                <a:solidFill>
                  <a:srgbClr val="00B0F0"/>
                </a:solidFill>
              </a:rPr>
              <a:t>净利润</a:t>
            </a:r>
            <a:endParaRPr lang="zh-CN" altLang="en-US" b="1" dirty="0">
              <a:solidFill>
                <a:srgbClr val="00B0F0"/>
              </a:solidFill>
            </a:endParaRPr>
          </a:p>
        </p:txBody>
      </p:sp>
    </p:spTree>
    <p:extLst>
      <p:ext uri="{BB962C8B-B14F-4D97-AF65-F5344CB8AC3E}">
        <p14:creationId xmlns:p14="http://schemas.microsoft.com/office/powerpoint/2010/main" val="3032456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6070" y="916525"/>
            <a:ext cx="9144000" cy="2837700"/>
          </a:xfrm>
          <a:prstGeom prst="rect">
            <a:avLst/>
          </a:prstGeom>
          <a:noFill/>
        </p:spPr>
        <p:txBody>
          <a:bodyPr wrap="square" rtlCol="0">
            <a:spAutoFit/>
          </a:bodyPr>
          <a:lstStyle/>
          <a:p>
            <a:pPr marL="609600" indent="-609600" eaLnBrk="0" hangingPunct="0">
              <a:spcBef>
                <a:spcPct val="20000"/>
              </a:spcBef>
            </a:pPr>
            <a:r>
              <a:rPr lang="zh-CN" altLang="en-US" sz="4400" b="1" dirty="0">
                <a:latin typeface="华文隶书" panose="02010800040101010101" pitchFamily="2" charset="-122"/>
                <a:ea typeface="华文隶书" panose="02010800040101010101" pitchFamily="2" charset="-122"/>
              </a:rPr>
              <a:t>二、股利的种类</a:t>
            </a:r>
            <a:endParaRPr lang="en-US" altLang="zh-CN" sz="4400" b="1" dirty="0">
              <a:latin typeface="华文隶书" panose="02010800040101010101" pitchFamily="2" charset="-122"/>
              <a:ea typeface="华文隶书" panose="02010800040101010101" pitchFamily="2" charset="-122"/>
            </a:endParaRPr>
          </a:p>
          <a:p>
            <a:pPr marL="609600" indent="-609600" eaLnBrk="0" hangingPunct="0">
              <a:spcBef>
                <a:spcPct val="20000"/>
              </a:spcBef>
            </a:pPr>
            <a:r>
              <a:rPr lang="en-US" altLang="zh-CN" sz="3200" b="1" dirty="0">
                <a:solidFill>
                  <a:srgbClr val="002060"/>
                </a:solidFill>
                <a:latin typeface="微软雅黑" panose="020B0503020204020204" pitchFamily="34" charset="-122"/>
                <a:ea typeface="微软雅黑" panose="020B0503020204020204" pitchFamily="34" charset="-122"/>
              </a:rPr>
              <a:t>1</a:t>
            </a:r>
            <a:r>
              <a:rPr lang="zh-CN" altLang="en-US" sz="3200" b="1" dirty="0">
                <a:solidFill>
                  <a:srgbClr val="002060"/>
                </a:solidFill>
                <a:latin typeface="微软雅黑" panose="020B0503020204020204" pitchFamily="34" charset="-122"/>
                <a:ea typeface="微软雅黑" panose="020B0503020204020204" pitchFamily="34" charset="-122"/>
              </a:rPr>
              <a:t>、</a:t>
            </a:r>
            <a:r>
              <a:rPr lang="zh-CN" altLang="en-US" sz="3200" b="1" dirty="0" smtClean="0">
                <a:solidFill>
                  <a:srgbClr val="002060"/>
                </a:solidFill>
                <a:latin typeface="微软雅黑" panose="020B0503020204020204" pitchFamily="34" charset="-122"/>
                <a:ea typeface="微软雅黑" panose="020B0503020204020204" pitchFamily="34" charset="-122"/>
              </a:rPr>
              <a:t>现金股利：</a:t>
            </a:r>
            <a:endParaRPr lang="en-US" altLang="zh-CN" sz="3200" b="1" dirty="0" smtClean="0">
              <a:solidFill>
                <a:srgbClr val="002060"/>
              </a:solidFill>
              <a:latin typeface="微软雅黑" panose="020B0503020204020204" pitchFamily="34" charset="-122"/>
              <a:ea typeface="微软雅黑" panose="020B0503020204020204" pitchFamily="34" charset="-122"/>
            </a:endParaRPr>
          </a:p>
          <a:p>
            <a:pPr marL="609600" indent="-609600" eaLnBrk="0" hangingPunct="0">
              <a:spcBef>
                <a:spcPct val="20000"/>
              </a:spcBef>
            </a:pPr>
            <a:r>
              <a:rPr lang="zh-CN" altLang="en-US" sz="2400" b="1" dirty="0" smtClean="0">
                <a:solidFill>
                  <a:srgbClr val="0070C0"/>
                </a:solidFill>
                <a:latin typeface="黑体" pitchFamily="49" charset="-122"/>
                <a:ea typeface="黑体" pitchFamily="49" charset="-122"/>
              </a:rPr>
              <a:t>红利或股息；最常用；半年或一年发放一次。</a:t>
            </a:r>
            <a:endParaRPr lang="en-US" altLang="zh-CN" sz="2400" b="1" dirty="0">
              <a:solidFill>
                <a:srgbClr val="0070C0"/>
              </a:solidFill>
              <a:latin typeface="黑体" pitchFamily="49" charset="-122"/>
              <a:ea typeface="黑体" pitchFamily="49" charset="-122"/>
            </a:endParaRPr>
          </a:p>
          <a:p>
            <a:pPr marL="609600" indent="-609600" eaLnBrk="0" hangingPunct="0">
              <a:spcBef>
                <a:spcPct val="20000"/>
              </a:spcBef>
            </a:pPr>
            <a:r>
              <a:rPr lang="en-US" altLang="zh-CN" sz="3200" b="1" dirty="0">
                <a:solidFill>
                  <a:srgbClr val="002060"/>
                </a:solidFill>
                <a:latin typeface="微软雅黑" panose="020B0503020204020204" pitchFamily="34" charset="-122"/>
                <a:ea typeface="微软雅黑" panose="020B0503020204020204" pitchFamily="34" charset="-122"/>
              </a:rPr>
              <a:t>2</a:t>
            </a:r>
            <a:r>
              <a:rPr lang="zh-CN" altLang="en-US" sz="3200" b="1" dirty="0">
                <a:solidFill>
                  <a:srgbClr val="002060"/>
                </a:solidFill>
                <a:latin typeface="微软雅黑" panose="020B0503020204020204" pitchFamily="34" charset="-122"/>
                <a:ea typeface="微软雅黑" panose="020B0503020204020204" pitchFamily="34" charset="-122"/>
              </a:rPr>
              <a:t>、股票</a:t>
            </a:r>
            <a:r>
              <a:rPr lang="zh-CN" altLang="en-US" sz="3200" b="1" dirty="0" smtClean="0">
                <a:solidFill>
                  <a:srgbClr val="002060"/>
                </a:solidFill>
                <a:latin typeface="微软雅黑" panose="020B0503020204020204" pitchFamily="34" charset="-122"/>
                <a:ea typeface="微软雅黑" panose="020B0503020204020204" pitchFamily="34" charset="-122"/>
              </a:rPr>
              <a:t>股利：</a:t>
            </a:r>
            <a:endParaRPr lang="en-US" altLang="zh-CN" sz="3200" b="1" dirty="0" smtClean="0">
              <a:solidFill>
                <a:srgbClr val="002060"/>
              </a:solidFill>
              <a:latin typeface="微软雅黑" panose="020B0503020204020204" pitchFamily="34" charset="-122"/>
              <a:ea typeface="微软雅黑" panose="020B0503020204020204" pitchFamily="34" charset="-122"/>
            </a:endParaRPr>
          </a:p>
          <a:p>
            <a:pPr marL="609600" indent="-609600" eaLnBrk="0" hangingPunct="0">
              <a:spcBef>
                <a:spcPct val="20000"/>
              </a:spcBef>
            </a:pPr>
            <a:r>
              <a:rPr lang="zh-CN" altLang="en-US" sz="2400" b="1" dirty="0">
                <a:solidFill>
                  <a:srgbClr val="0070C0"/>
                </a:solidFill>
                <a:latin typeface="黑体" pitchFamily="49" charset="-122"/>
                <a:ea typeface="黑体" pitchFamily="49" charset="-122"/>
              </a:rPr>
              <a:t>按持股比例无偿向各股东分派股票，增加股东的持股数量。</a:t>
            </a:r>
          </a:p>
        </p:txBody>
      </p:sp>
    </p:spTree>
    <p:extLst>
      <p:ext uri="{BB962C8B-B14F-4D97-AF65-F5344CB8AC3E}">
        <p14:creationId xmlns:p14="http://schemas.microsoft.com/office/powerpoint/2010/main" val="3032456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1934176"/>
            <a:ext cx="9144000" cy="1803571"/>
          </a:xfrm>
          <a:prstGeom prst="rect">
            <a:avLst/>
          </a:prstGeom>
          <a:noFill/>
        </p:spPr>
        <p:txBody>
          <a:bodyPr wrap="square" rtlCol="0">
            <a:spAutoFit/>
          </a:bodyPr>
          <a:lstStyle/>
          <a:p>
            <a:pPr marL="609600" indent="-609600" eaLnBrk="0" hangingPunct="0">
              <a:spcBef>
                <a:spcPct val="20000"/>
              </a:spcBef>
            </a:pPr>
            <a:r>
              <a:rPr lang="zh-CN" altLang="en-US" sz="4400" b="1" dirty="0">
                <a:latin typeface="华文隶书" panose="02010800040101010101" pitchFamily="2" charset="-122"/>
                <a:ea typeface="华文隶书" panose="02010800040101010101" pitchFamily="2" charset="-122"/>
              </a:rPr>
              <a:t>三、股利的发放程序</a:t>
            </a:r>
            <a:endParaRPr lang="en-US" altLang="zh-CN" sz="4400" b="1" dirty="0">
              <a:latin typeface="华文隶书" panose="02010800040101010101" pitchFamily="2" charset="-122"/>
              <a:ea typeface="华文隶书" panose="02010800040101010101" pitchFamily="2" charset="-122"/>
            </a:endParaRPr>
          </a:p>
          <a:p>
            <a:pPr marL="609600" indent="-609600" eaLnBrk="0" hangingPunct="0">
              <a:spcBef>
                <a:spcPct val="20000"/>
              </a:spcBef>
            </a:pPr>
            <a:r>
              <a:rPr lang="zh-CN" altLang="en-US" sz="2800" b="1" dirty="0">
                <a:latin typeface="微软雅黑" panose="020B0503020204020204" pitchFamily="34" charset="-122"/>
                <a:ea typeface="微软雅黑" panose="020B0503020204020204" pitchFamily="34" charset="-122"/>
              </a:rPr>
              <a:t>董事会</a:t>
            </a:r>
            <a:r>
              <a:rPr lang="zh-CN" altLang="en-US" sz="2800" b="1" dirty="0" smtClean="0">
                <a:latin typeface="微软雅黑" panose="020B0503020204020204" pitchFamily="34" charset="-122"/>
                <a:ea typeface="微软雅黑" panose="020B0503020204020204" pitchFamily="34" charset="-122"/>
              </a:rPr>
              <a:t>提案                    股东大会决议       </a:t>
            </a:r>
            <a:endParaRPr lang="en-US" altLang="zh-CN" sz="2800" b="1" dirty="0" smtClean="0">
              <a:latin typeface="微软雅黑" panose="020B0503020204020204" pitchFamily="34" charset="-122"/>
              <a:ea typeface="微软雅黑" panose="020B0503020204020204" pitchFamily="34" charset="-122"/>
            </a:endParaRPr>
          </a:p>
          <a:p>
            <a:pPr marL="609600" indent="-609600" eaLnBrk="0" hangingPunct="0">
              <a:spcBef>
                <a:spcPct val="20000"/>
              </a:spcBef>
            </a:pPr>
            <a:r>
              <a:rPr lang="zh-CN" altLang="en-US" sz="2800" b="1" dirty="0" smtClean="0">
                <a:latin typeface="微软雅黑" panose="020B0503020204020204" pitchFamily="34" charset="-122"/>
                <a:ea typeface="微软雅黑" panose="020B0503020204020204" pitchFamily="34" charset="-122"/>
              </a:rPr>
              <a:t>宣布方案，确定股权登记日、除息日、股利发放日</a:t>
            </a:r>
            <a:endParaRPr lang="zh-CN" altLang="en-US" sz="2800" b="1" dirty="0">
              <a:latin typeface="微软雅黑" panose="020B0503020204020204" pitchFamily="34" charset="-122"/>
              <a:ea typeface="微软雅黑" panose="020B0503020204020204" pitchFamily="34" charset="-122"/>
            </a:endParaRPr>
          </a:p>
        </p:txBody>
      </p:sp>
      <p:sp>
        <p:nvSpPr>
          <p:cNvPr id="8" name="右箭头 7"/>
          <p:cNvSpPr/>
          <p:nvPr/>
        </p:nvSpPr>
        <p:spPr>
          <a:xfrm>
            <a:off x="2555776" y="2728344"/>
            <a:ext cx="978408" cy="484632"/>
          </a:xfrm>
          <a:prstGeom prst="right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14" name="右箭头 13"/>
          <p:cNvSpPr/>
          <p:nvPr/>
        </p:nvSpPr>
        <p:spPr>
          <a:xfrm>
            <a:off x="7050575" y="2649966"/>
            <a:ext cx="978408" cy="484632"/>
          </a:xfrm>
          <a:prstGeom prst="right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032456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2636912"/>
            <a:ext cx="9144000" cy="1107996"/>
          </a:xfrm>
          <a:prstGeom prst="rect">
            <a:avLst/>
          </a:prstGeom>
          <a:solidFill>
            <a:schemeClr val="accent4">
              <a:lumMod val="60000"/>
              <a:lumOff val="40000"/>
            </a:schemeClr>
          </a:solidFill>
        </p:spPr>
        <p:txBody>
          <a:bodyPr wrap="square" rtlCol="0">
            <a:spAutoFit/>
          </a:bodyPr>
          <a:lstStyle/>
          <a:p>
            <a:pPr algn="ctr"/>
            <a:r>
              <a:rPr lang="en-US" altLang="zh-CN" sz="6600" b="1" dirty="0" smtClean="0">
                <a:latin typeface="隶书" panose="02010509060101010101" pitchFamily="49" charset="-122"/>
                <a:ea typeface="隶书" panose="02010509060101010101" pitchFamily="49" charset="-122"/>
              </a:rPr>
              <a:t>7.2  </a:t>
            </a:r>
            <a:r>
              <a:rPr lang="zh-CN" altLang="en-US" sz="6600" b="1" dirty="0" smtClean="0">
                <a:latin typeface="隶书" panose="02010509060101010101" pitchFamily="49" charset="-122"/>
                <a:ea typeface="隶书" panose="02010509060101010101" pitchFamily="49" charset="-122"/>
              </a:rPr>
              <a:t>股利理论</a:t>
            </a:r>
            <a:endParaRPr lang="zh-CN" altLang="en-US" sz="6600" b="1"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032456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908720"/>
            <a:ext cx="9144000" cy="1938992"/>
          </a:xfrm>
          <a:prstGeom prst="rect">
            <a:avLst/>
          </a:prstGeom>
          <a:solidFill>
            <a:srgbClr val="00B0F0"/>
          </a:solid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在股份有限公司的利润分配实践中常常面临如下问题：</a:t>
            </a:r>
            <a:endParaRPr lang="en-US" altLang="zh-CN" sz="2800" b="1" dirty="0" smtClean="0">
              <a:latin typeface="微软雅黑" panose="020B0503020204020204" pitchFamily="34" charset="-122"/>
              <a:ea typeface="微软雅黑" panose="020B0503020204020204" pitchFamily="34" charset="-122"/>
            </a:endParaRPr>
          </a:p>
          <a:p>
            <a:r>
              <a:rPr lang="en-US" altLang="zh-CN" sz="3200" b="1" dirty="0" smtClean="0">
                <a:solidFill>
                  <a:srgbClr val="7030A0"/>
                </a:solidFill>
                <a:latin typeface="微软雅黑" panose="020B0503020204020204" pitchFamily="34" charset="-122"/>
                <a:ea typeface="微软雅黑" panose="020B0503020204020204" pitchFamily="34" charset="-122"/>
              </a:rPr>
              <a:t>1</a:t>
            </a:r>
            <a:r>
              <a:rPr lang="zh-CN" altLang="en-US" sz="3200" b="1" dirty="0" smtClean="0">
                <a:solidFill>
                  <a:srgbClr val="7030A0"/>
                </a:solidFill>
                <a:latin typeface="微软雅黑" panose="020B0503020204020204" pitchFamily="34" charset="-122"/>
                <a:ea typeface="微软雅黑" panose="020B0503020204020204" pitchFamily="34" charset="-122"/>
              </a:rPr>
              <a:t>、公司应当支付多少股利？</a:t>
            </a:r>
            <a:endParaRPr lang="en-US" altLang="zh-CN" sz="3200" b="1" dirty="0" smtClean="0">
              <a:solidFill>
                <a:srgbClr val="7030A0"/>
              </a:solidFill>
              <a:latin typeface="微软雅黑" panose="020B0503020204020204" pitchFamily="34" charset="-122"/>
              <a:ea typeface="微软雅黑" panose="020B0503020204020204" pitchFamily="34" charset="-122"/>
            </a:endParaRPr>
          </a:p>
          <a:p>
            <a:r>
              <a:rPr lang="en-US" altLang="zh-CN" sz="3200" b="1" dirty="0" smtClean="0">
                <a:solidFill>
                  <a:srgbClr val="7030A0"/>
                </a:solidFill>
                <a:latin typeface="微软雅黑" panose="020B0503020204020204" pitchFamily="34" charset="-122"/>
                <a:ea typeface="微软雅黑" panose="020B0503020204020204" pitchFamily="34" charset="-122"/>
              </a:rPr>
              <a:t>2</a:t>
            </a:r>
            <a:r>
              <a:rPr lang="zh-CN" altLang="en-US" sz="3200" b="1" dirty="0" smtClean="0">
                <a:solidFill>
                  <a:srgbClr val="7030A0"/>
                </a:solidFill>
                <a:latin typeface="微软雅黑" panose="020B0503020204020204" pitchFamily="34" charset="-122"/>
                <a:ea typeface="微软雅黑" panose="020B0503020204020204" pitchFamily="34" charset="-122"/>
              </a:rPr>
              <a:t>、发放股利是否会影响公司价值，股东态度怎样？</a:t>
            </a:r>
            <a:endParaRPr lang="en-US" altLang="zh-CN" sz="3200" b="1" dirty="0" smtClean="0">
              <a:solidFill>
                <a:srgbClr val="7030A0"/>
              </a:solidFill>
              <a:latin typeface="微软雅黑" panose="020B0503020204020204" pitchFamily="34" charset="-122"/>
              <a:ea typeface="微软雅黑" panose="020B0503020204020204" pitchFamily="34" charset="-122"/>
            </a:endParaRPr>
          </a:p>
          <a:p>
            <a:r>
              <a:rPr lang="zh-CN" altLang="en-US" sz="2800" b="1" dirty="0" smtClean="0">
                <a:latin typeface="微软雅黑" panose="020B0503020204020204" pitchFamily="34" charset="-122"/>
                <a:ea typeface="微软雅黑" panose="020B0503020204020204" pitchFamily="34" charset="-122"/>
              </a:rPr>
              <a:t>学者们从不同角度提出许多观点，从而形成不同股利理论。</a:t>
            </a:r>
            <a:endParaRPr lang="en-US" altLang="zh-CN" sz="2800" b="1" dirty="0" smtClean="0">
              <a:latin typeface="微软雅黑" panose="020B0503020204020204" pitchFamily="34" charset="-122"/>
              <a:ea typeface="微软雅黑" panose="020B0503020204020204" pitchFamily="34" charset="-122"/>
            </a:endParaRPr>
          </a:p>
        </p:txBody>
      </p:sp>
      <p:sp>
        <p:nvSpPr>
          <p:cNvPr id="8" name="TextBox 7"/>
          <p:cNvSpPr txBox="1"/>
          <p:nvPr/>
        </p:nvSpPr>
        <p:spPr>
          <a:xfrm>
            <a:off x="0" y="4080267"/>
            <a:ext cx="9144000" cy="1446550"/>
          </a:xfrm>
          <a:prstGeom prst="rect">
            <a:avLst/>
          </a:prstGeom>
          <a:solidFill>
            <a:srgbClr val="00B0F0"/>
          </a:solidFill>
        </p:spPr>
        <p:txBody>
          <a:bodyPr wrap="square" rtlCol="0">
            <a:spAutoFit/>
          </a:bodyPr>
          <a:lstStyle/>
          <a:p>
            <a:pPr lvl="0"/>
            <a:r>
              <a:rPr lang="zh-CN" altLang="en-US" sz="2800" b="1" dirty="0">
                <a:solidFill>
                  <a:prstClr val="black"/>
                </a:solidFill>
                <a:latin typeface="微软雅黑" panose="020B0503020204020204" pitchFamily="34" charset="-122"/>
                <a:ea typeface="微软雅黑" panose="020B0503020204020204" pitchFamily="34" charset="-122"/>
              </a:rPr>
              <a:t>根据对股利分配与公司价值、股票价格之间关系的</a:t>
            </a:r>
            <a:r>
              <a:rPr lang="zh-CN" altLang="en-US" sz="2800" b="1" dirty="0" smtClean="0">
                <a:solidFill>
                  <a:prstClr val="black"/>
                </a:solidFill>
                <a:latin typeface="微软雅黑" panose="020B0503020204020204" pitchFamily="34" charset="-122"/>
                <a:ea typeface="微软雅黑" panose="020B0503020204020204" pitchFamily="34" charset="-122"/>
              </a:rPr>
              <a:t>认识</a:t>
            </a:r>
            <a:endParaRPr lang="en-US" altLang="zh-CN" sz="2800" b="1" dirty="0" smtClean="0">
              <a:solidFill>
                <a:prstClr val="black"/>
              </a:solidFill>
              <a:latin typeface="微软雅黑" panose="020B0503020204020204" pitchFamily="34" charset="-122"/>
              <a:ea typeface="微软雅黑" panose="020B0503020204020204" pitchFamily="34" charset="-122"/>
            </a:endParaRPr>
          </a:p>
          <a:p>
            <a:pPr lvl="0"/>
            <a:r>
              <a:rPr lang="zh-CN" altLang="en-US" sz="2800" b="1" dirty="0" smtClean="0">
                <a:solidFill>
                  <a:prstClr val="black"/>
                </a:solidFill>
                <a:latin typeface="微软雅黑" panose="020B0503020204020204" pitchFamily="34" charset="-122"/>
                <a:ea typeface="微软雅黑" panose="020B0503020204020204" pitchFamily="34" charset="-122"/>
              </a:rPr>
              <a:t>不同</a:t>
            </a:r>
            <a:r>
              <a:rPr lang="zh-CN" altLang="en-US" sz="2800" b="1" dirty="0">
                <a:solidFill>
                  <a:prstClr val="black"/>
                </a:solidFill>
                <a:latin typeface="微软雅黑" panose="020B0503020204020204" pitchFamily="34" charset="-122"/>
                <a:ea typeface="微软雅黑" panose="020B0503020204020204" pitchFamily="34" charset="-122"/>
              </a:rPr>
              <a:t>，股利理论可分为两大派别</a:t>
            </a:r>
            <a:r>
              <a:rPr lang="zh-CN" altLang="en-US" sz="2800" b="1" dirty="0" smtClean="0">
                <a:solidFill>
                  <a:prstClr val="black"/>
                </a:solidFill>
                <a:latin typeface="微软雅黑" panose="020B0503020204020204" pitchFamily="34" charset="-122"/>
                <a:ea typeface="微软雅黑" panose="020B0503020204020204" pitchFamily="34" charset="-122"/>
              </a:rPr>
              <a:t>：</a:t>
            </a:r>
            <a:endParaRPr lang="en-US" altLang="zh-CN" sz="2800" b="1" dirty="0" smtClean="0">
              <a:solidFill>
                <a:prstClr val="black"/>
              </a:solidFill>
              <a:latin typeface="微软雅黑" panose="020B0503020204020204" pitchFamily="34" charset="-122"/>
              <a:ea typeface="微软雅黑" panose="020B0503020204020204" pitchFamily="34" charset="-122"/>
            </a:endParaRPr>
          </a:p>
          <a:p>
            <a:pPr lvl="0"/>
            <a:r>
              <a:rPr lang="zh-CN" altLang="en-US" sz="3200" b="1" dirty="0">
                <a:solidFill>
                  <a:srgbClr val="7030A0"/>
                </a:solidFill>
                <a:latin typeface="微软雅黑" panose="020B0503020204020204" pitchFamily="34" charset="-122"/>
                <a:ea typeface="微软雅黑" panose="020B0503020204020204" pitchFamily="34" charset="-122"/>
              </a:rPr>
              <a:t>股利无关理论；股利相关理论。</a:t>
            </a:r>
          </a:p>
        </p:txBody>
      </p:sp>
    </p:spTree>
    <p:extLst>
      <p:ext uri="{BB962C8B-B14F-4D97-AF65-F5344CB8AC3E}">
        <p14:creationId xmlns:p14="http://schemas.microsoft.com/office/powerpoint/2010/main" val="3032456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花瓣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303" t="38004" r="45333" b="44006"/>
          <a:stretch/>
        </p:blipFill>
        <p:spPr bwMode="auto">
          <a:xfrm>
            <a:off x="683568" y="2335375"/>
            <a:ext cx="931984" cy="111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花瓣4"/>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68" t="89256" r="34866"/>
          <a:stretch/>
        </p:blipFill>
        <p:spPr bwMode="auto">
          <a:xfrm>
            <a:off x="2751992" y="6409592"/>
            <a:ext cx="1163258" cy="448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花瓣"/>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9998" t="30975" r="35877" b="41476"/>
          <a:stretch/>
        </p:blipFill>
        <p:spPr bwMode="auto">
          <a:xfrm>
            <a:off x="5508104" y="2785047"/>
            <a:ext cx="813698" cy="931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descr="花瓣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8506" t="56063" r="23595"/>
          <a:stretch/>
        </p:blipFill>
        <p:spPr bwMode="auto">
          <a:xfrm>
            <a:off x="8034189" y="4897314"/>
            <a:ext cx="1506363" cy="196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4" descr="花瓣3"/>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2297" r="50000"/>
          <a:stretch/>
        </p:blipFill>
        <p:spPr bwMode="auto">
          <a:xfrm>
            <a:off x="0" y="5345723"/>
            <a:ext cx="917575" cy="151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Rot="1" noChangeArrowheads="1"/>
          </p:cNvSpPr>
          <p:nvPr/>
        </p:nvSpPr>
        <p:spPr bwMode="auto">
          <a:xfrm>
            <a:off x="0" y="1196752"/>
            <a:ext cx="9144000" cy="45091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eaLnBrk="1" hangingPunct="1">
              <a:lnSpc>
                <a:spcPct val="145000"/>
              </a:lnSpc>
            </a:pPr>
            <a:r>
              <a:rPr lang="zh-CN" altLang="en-US" sz="4400" b="1" dirty="0" smtClean="0">
                <a:solidFill>
                  <a:srgbClr val="0070C0"/>
                </a:solidFill>
                <a:latin typeface="华文隶书" panose="02010800040101010101" pitchFamily="2" charset="-122"/>
                <a:ea typeface="华文隶书" panose="02010800040101010101" pitchFamily="2" charset="-122"/>
              </a:rPr>
              <a:t>1、股利无关论</a:t>
            </a:r>
          </a:p>
          <a:p>
            <a:pPr algn="just" eaLnBrk="1" hangingPunct="1">
              <a:lnSpc>
                <a:spcPct val="120000"/>
              </a:lnSpc>
              <a:buFont typeface="Wingdings" pitchFamily="2" charset="2"/>
              <a:buNone/>
            </a:pPr>
            <a:r>
              <a:rPr lang="zh-CN" altLang="en-US" sz="2800" b="1" dirty="0" smtClean="0">
                <a:solidFill>
                  <a:srgbClr val="003300"/>
                </a:solidFill>
                <a:latin typeface="微软雅黑" panose="020B0503020204020204" pitchFamily="34" charset="-122"/>
                <a:ea typeface="微软雅黑" panose="020B0503020204020204" pitchFamily="34" charset="-122"/>
              </a:rPr>
              <a:t>股利分配对公司的市场价值不会产生影响。</a:t>
            </a:r>
            <a:endParaRPr lang="en-US" altLang="zh-CN" sz="2800" b="1" dirty="0" smtClean="0">
              <a:solidFill>
                <a:srgbClr val="003300"/>
              </a:solidFill>
              <a:latin typeface="微软雅黑" panose="020B0503020204020204" pitchFamily="34" charset="-122"/>
              <a:ea typeface="微软雅黑" panose="020B0503020204020204" pitchFamily="34" charset="-122"/>
            </a:endParaRPr>
          </a:p>
          <a:p>
            <a:pPr algn="just" eaLnBrk="1" hangingPunct="1">
              <a:lnSpc>
                <a:spcPct val="120000"/>
              </a:lnSpc>
              <a:buFont typeface="Wingdings" pitchFamily="2" charset="2"/>
              <a:buNone/>
            </a:pPr>
            <a:r>
              <a:rPr lang="zh-CN" altLang="en-US" sz="2800" b="1" dirty="0" smtClean="0">
                <a:solidFill>
                  <a:srgbClr val="003300"/>
                </a:solidFill>
                <a:latin typeface="微软雅黑" panose="020B0503020204020204" pitchFamily="34" charset="-122"/>
                <a:ea typeface="微软雅黑" panose="020B0503020204020204" pitchFamily="34" charset="-122"/>
              </a:rPr>
              <a:t>决定公司市场价值高低的是公司的投资政策。</a:t>
            </a:r>
          </a:p>
          <a:p>
            <a:pPr algn="just" eaLnBrk="1" hangingPunct="1">
              <a:lnSpc>
                <a:spcPct val="120000"/>
              </a:lnSpc>
              <a:buFont typeface="Wingdings" pitchFamily="2" charset="2"/>
              <a:buNone/>
            </a:pPr>
            <a:r>
              <a:rPr lang="zh-CN" altLang="en-US" sz="2800" b="1" dirty="0">
                <a:solidFill>
                  <a:srgbClr val="003300"/>
                </a:solidFill>
                <a:latin typeface="微软雅黑" panose="020B0503020204020204" pitchFamily="34" charset="-122"/>
                <a:ea typeface="微软雅黑" panose="020B0503020204020204" pitchFamily="34" charset="-122"/>
              </a:rPr>
              <a:t>这一</a:t>
            </a:r>
            <a:r>
              <a:rPr lang="zh-CN" altLang="en-US" sz="2800" b="1" dirty="0" smtClean="0">
                <a:solidFill>
                  <a:srgbClr val="003300"/>
                </a:solidFill>
                <a:latin typeface="微软雅黑" panose="020B0503020204020204" pitchFamily="34" charset="-122"/>
                <a:ea typeface="微软雅黑" panose="020B0503020204020204" pitchFamily="34" charset="-122"/>
              </a:rPr>
              <a:t>理论建立</a:t>
            </a:r>
            <a:r>
              <a:rPr lang="zh-CN" altLang="en-US" sz="2800" b="1" dirty="0">
                <a:solidFill>
                  <a:srgbClr val="003300"/>
                </a:solidFill>
                <a:latin typeface="微软雅黑" panose="020B0503020204020204" pitchFamily="34" charset="-122"/>
                <a:ea typeface="微软雅黑" panose="020B0503020204020204" pitchFamily="34" charset="-122"/>
              </a:rPr>
              <a:t>在“完美且完全的资本市场”假设基础上。</a:t>
            </a:r>
          </a:p>
          <a:p>
            <a:pPr algn="just" eaLnBrk="1" hangingPunct="1">
              <a:lnSpc>
                <a:spcPct val="120000"/>
              </a:lnSpc>
              <a:buFont typeface="Wingdings" pitchFamily="2" charset="2"/>
              <a:buNone/>
            </a:pPr>
            <a:r>
              <a:rPr lang="en-US" altLang="zh-CN" sz="2800" b="1" dirty="0" smtClean="0">
                <a:solidFill>
                  <a:srgbClr val="003300"/>
                </a:solidFill>
                <a:latin typeface="微软雅黑" panose="020B0503020204020204" pitchFamily="34" charset="-122"/>
                <a:ea typeface="微软雅黑" panose="020B0503020204020204" pitchFamily="34" charset="-122"/>
              </a:rPr>
              <a:t>a.</a:t>
            </a:r>
            <a:r>
              <a:rPr lang="zh-CN" altLang="en-US" sz="2800" b="1" dirty="0" smtClean="0">
                <a:solidFill>
                  <a:srgbClr val="003300"/>
                </a:solidFill>
                <a:latin typeface="微软雅黑" panose="020B0503020204020204" pitchFamily="34" charset="-122"/>
                <a:ea typeface="微软雅黑" panose="020B0503020204020204" pitchFamily="34" charset="-122"/>
              </a:rPr>
              <a:t>公司</a:t>
            </a:r>
            <a:r>
              <a:rPr lang="zh-CN" altLang="en-US" sz="2800" b="1" dirty="0">
                <a:solidFill>
                  <a:srgbClr val="003300"/>
                </a:solidFill>
                <a:latin typeface="微软雅黑" panose="020B0503020204020204" pitchFamily="34" charset="-122"/>
                <a:ea typeface="微软雅黑" panose="020B0503020204020204" pitchFamily="34" charset="-122"/>
              </a:rPr>
              <a:t>投资者和管理当局可相同地获得关于未来投资机会的信息</a:t>
            </a:r>
            <a:r>
              <a:rPr lang="zh-CN" altLang="en-US" sz="2800" b="1" dirty="0" smtClean="0">
                <a:solidFill>
                  <a:srgbClr val="003300"/>
                </a:solidFill>
                <a:latin typeface="微软雅黑" panose="020B0503020204020204" pitchFamily="34" charset="-122"/>
                <a:ea typeface="微软雅黑" panose="020B0503020204020204" pitchFamily="34" charset="-122"/>
              </a:rPr>
              <a:t>；</a:t>
            </a:r>
            <a:r>
              <a:rPr lang="en-US" altLang="zh-CN" sz="2800" b="1" dirty="0" smtClean="0">
                <a:solidFill>
                  <a:srgbClr val="003300"/>
                </a:solidFill>
                <a:latin typeface="微软雅黑" panose="020B0503020204020204" pitchFamily="34" charset="-122"/>
                <a:ea typeface="微软雅黑" panose="020B0503020204020204" pitchFamily="34" charset="-122"/>
              </a:rPr>
              <a:t>b.</a:t>
            </a:r>
            <a:r>
              <a:rPr lang="zh-CN" altLang="en-US" sz="2800" b="1" dirty="0" smtClean="0">
                <a:solidFill>
                  <a:srgbClr val="003300"/>
                </a:solidFill>
                <a:latin typeface="微软雅黑" panose="020B0503020204020204" pitchFamily="34" charset="-122"/>
                <a:ea typeface="微软雅黑" panose="020B0503020204020204" pitchFamily="34" charset="-122"/>
              </a:rPr>
              <a:t>不</a:t>
            </a:r>
            <a:r>
              <a:rPr lang="zh-CN" altLang="en-US" sz="2800" b="1" dirty="0">
                <a:solidFill>
                  <a:srgbClr val="003300"/>
                </a:solidFill>
                <a:latin typeface="微软雅黑" panose="020B0503020204020204" pitchFamily="34" charset="-122"/>
                <a:ea typeface="微软雅黑" panose="020B0503020204020204" pitchFamily="34" charset="-122"/>
              </a:rPr>
              <a:t>存在个人或公司所得税</a:t>
            </a:r>
            <a:r>
              <a:rPr lang="zh-CN" altLang="en-US" sz="2800" b="1" dirty="0" smtClean="0">
                <a:solidFill>
                  <a:srgbClr val="003300"/>
                </a:solidFill>
                <a:latin typeface="微软雅黑" panose="020B0503020204020204" pitchFamily="34" charset="-122"/>
                <a:ea typeface="微软雅黑" panose="020B0503020204020204" pitchFamily="34" charset="-122"/>
              </a:rPr>
              <a:t>；</a:t>
            </a:r>
            <a:r>
              <a:rPr lang="en-US" altLang="zh-CN" sz="2800" b="1" dirty="0" smtClean="0">
                <a:solidFill>
                  <a:srgbClr val="003300"/>
                </a:solidFill>
                <a:latin typeface="微软雅黑" panose="020B0503020204020204" pitchFamily="34" charset="-122"/>
                <a:ea typeface="微软雅黑" panose="020B0503020204020204" pitchFamily="34" charset="-122"/>
              </a:rPr>
              <a:t>c.</a:t>
            </a:r>
            <a:r>
              <a:rPr lang="zh-CN" altLang="en-US" sz="2800" b="1" dirty="0" smtClean="0">
                <a:solidFill>
                  <a:srgbClr val="003300"/>
                </a:solidFill>
                <a:latin typeface="微软雅黑" panose="020B0503020204020204" pitchFamily="34" charset="-122"/>
                <a:ea typeface="微软雅黑" panose="020B0503020204020204" pitchFamily="34" charset="-122"/>
              </a:rPr>
              <a:t>不</a:t>
            </a:r>
            <a:r>
              <a:rPr lang="zh-CN" altLang="en-US" sz="2800" b="1" dirty="0">
                <a:solidFill>
                  <a:srgbClr val="003300"/>
                </a:solidFill>
                <a:latin typeface="微软雅黑" panose="020B0503020204020204" pitchFamily="34" charset="-122"/>
                <a:ea typeface="微软雅黑" panose="020B0503020204020204" pitchFamily="34" charset="-122"/>
              </a:rPr>
              <a:t>存在股票发行和交易费用</a:t>
            </a:r>
            <a:r>
              <a:rPr lang="zh-CN" altLang="en-US" sz="2800" b="1" dirty="0" smtClean="0">
                <a:solidFill>
                  <a:srgbClr val="003300"/>
                </a:solidFill>
                <a:latin typeface="微软雅黑" panose="020B0503020204020204" pitchFamily="34" charset="-122"/>
                <a:ea typeface="微软雅黑" panose="020B0503020204020204" pitchFamily="34" charset="-122"/>
              </a:rPr>
              <a:t>；</a:t>
            </a:r>
            <a:r>
              <a:rPr lang="en-US" altLang="zh-CN" sz="2800" b="1" dirty="0" smtClean="0">
                <a:solidFill>
                  <a:srgbClr val="003300"/>
                </a:solidFill>
                <a:latin typeface="微软雅黑" panose="020B0503020204020204" pitchFamily="34" charset="-122"/>
                <a:ea typeface="微软雅黑" panose="020B0503020204020204" pitchFamily="34" charset="-122"/>
              </a:rPr>
              <a:t>d.</a:t>
            </a:r>
            <a:r>
              <a:rPr lang="zh-CN" altLang="en-US" sz="2800" b="1" dirty="0" smtClean="0">
                <a:solidFill>
                  <a:srgbClr val="003300"/>
                </a:solidFill>
                <a:latin typeface="微软雅黑" panose="020B0503020204020204" pitchFamily="34" charset="-122"/>
                <a:ea typeface="微软雅黑" panose="020B0503020204020204" pitchFamily="34" charset="-122"/>
              </a:rPr>
              <a:t>公司</a:t>
            </a:r>
            <a:r>
              <a:rPr lang="zh-CN" altLang="en-US" sz="2800" b="1" dirty="0">
                <a:solidFill>
                  <a:srgbClr val="003300"/>
                </a:solidFill>
                <a:latin typeface="微软雅黑" panose="020B0503020204020204" pitchFamily="34" charset="-122"/>
                <a:ea typeface="微软雅黑" panose="020B0503020204020204" pitchFamily="34" charset="-122"/>
              </a:rPr>
              <a:t>的投资政策与股利决策彼此独立。</a:t>
            </a:r>
          </a:p>
        </p:txBody>
      </p:sp>
    </p:spTree>
    <p:extLst>
      <p:ext uri="{BB962C8B-B14F-4D97-AF65-F5344CB8AC3E}">
        <p14:creationId xmlns:p14="http://schemas.microsoft.com/office/powerpoint/2010/main" val="37385245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strVal val="2/3*#ppt_w"/>
                                          </p:val>
                                        </p:tav>
                                        <p:tav tm="100000">
                                          <p:val>
                                            <p:strVal val="#ppt_w"/>
                                          </p:val>
                                        </p:tav>
                                      </p:tavLst>
                                    </p:anim>
                                    <p:anim calcmode="lin" valueType="num">
                                      <p:cBhvr>
                                        <p:cTn id="8" dur="500" fill="hold"/>
                                        <p:tgtEl>
                                          <p:spTgt spid="7">
                                            <p:txEl>
                                              <p:pRg st="0" end="0"/>
                                            </p:txEl>
                                          </p:spTgt>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strVal val="2/3*#ppt_w"/>
                                          </p:val>
                                        </p:tav>
                                        <p:tav tm="100000">
                                          <p:val>
                                            <p:strVal val="#ppt_w"/>
                                          </p:val>
                                        </p:tav>
                                      </p:tavLst>
                                    </p:anim>
                                    <p:anim calcmode="lin" valueType="num">
                                      <p:cBhvr>
                                        <p:cTn id="14" dur="500" fill="hold"/>
                                        <p:tgtEl>
                                          <p:spTgt spid="7">
                                            <p:txEl>
                                              <p:pRg st="1" end="1"/>
                                            </p:txEl>
                                          </p:spTgt>
                                        </p:tgtEl>
                                        <p:attrNameLst>
                                          <p:attrName>ppt_h</p:attrName>
                                        </p:attrNameLst>
                                      </p:cBhvr>
                                      <p:tavLst>
                                        <p:tav tm="0">
                                          <p:val>
                                            <p:strVal val="2/3*#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strVal val="2/3*#ppt_w"/>
                                          </p:val>
                                        </p:tav>
                                        <p:tav tm="100000">
                                          <p:val>
                                            <p:strVal val="#ppt_w"/>
                                          </p:val>
                                        </p:tav>
                                      </p:tavLst>
                                    </p:anim>
                                    <p:anim calcmode="lin" valueType="num">
                                      <p:cBhvr>
                                        <p:cTn id="20" dur="500" fill="hold"/>
                                        <p:tgtEl>
                                          <p:spTgt spid="7">
                                            <p:txEl>
                                              <p:pRg st="2" end="2"/>
                                            </p:txEl>
                                          </p:spTgt>
                                        </p:tgtEl>
                                        <p:attrNameLst>
                                          <p:attrName>ppt_h</p:attrName>
                                        </p:attrNameLst>
                                      </p:cBhvr>
                                      <p:tavLst>
                                        <p:tav tm="0">
                                          <p:val>
                                            <p:strVal val="2/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72"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strVal val="2/3*#ppt_w"/>
                                          </p:val>
                                        </p:tav>
                                        <p:tav tm="100000">
                                          <p:val>
                                            <p:strVal val="#ppt_w"/>
                                          </p:val>
                                        </p:tav>
                                      </p:tavLst>
                                    </p:anim>
                                    <p:anim calcmode="lin" valueType="num">
                                      <p:cBhvr>
                                        <p:cTn id="26" dur="500" fill="hold"/>
                                        <p:tgtEl>
                                          <p:spTgt spid="7">
                                            <p:txEl>
                                              <p:pRg st="3" end="3"/>
                                            </p:txEl>
                                          </p:spTgt>
                                        </p:tgtEl>
                                        <p:attrNameLst>
                                          <p:attrName>ppt_h</p:attrName>
                                        </p:attrNameLst>
                                      </p:cBhvr>
                                      <p:tavLst>
                                        <p:tav tm="0">
                                          <p:val>
                                            <p:strVal val="2/3*#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272"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p:cTn id="31" dur="500" fill="hold"/>
                                        <p:tgtEl>
                                          <p:spTgt spid="7">
                                            <p:txEl>
                                              <p:pRg st="4" end="4"/>
                                            </p:txEl>
                                          </p:spTgt>
                                        </p:tgtEl>
                                        <p:attrNameLst>
                                          <p:attrName>ppt_w</p:attrName>
                                        </p:attrNameLst>
                                      </p:cBhvr>
                                      <p:tavLst>
                                        <p:tav tm="0">
                                          <p:val>
                                            <p:strVal val="2/3*#ppt_w"/>
                                          </p:val>
                                        </p:tav>
                                        <p:tav tm="100000">
                                          <p:val>
                                            <p:strVal val="#ppt_w"/>
                                          </p:val>
                                        </p:tav>
                                      </p:tavLst>
                                    </p:anim>
                                    <p:anim calcmode="lin" valueType="num">
                                      <p:cBhvr>
                                        <p:cTn id="32" dur="500" fill="hold"/>
                                        <p:tgtEl>
                                          <p:spTgt spid="7">
                                            <p:txEl>
                                              <p:pRg st="4" end="4"/>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TotalTime>
  <Words>1963</Words>
  <Application>Microsoft Office PowerPoint</Application>
  <PresentationFormat>全屏显示(4:3)</PresentationFormat>
  <Paragraphs>299</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owen</dc:creator>
  <cp:lastModifiedBy>张秀娟</cp:lastModifiedBy>
  <cp:revision>40</cp:revision>
  <dcterms:created xsi:type="dcterms:W3CDTF">2013-05-21T09:35:37Z</dcterms:created>
  <dcterms:modified xsi:type="dcterms:W3CDTF">2021-06-18T13:39:58Z</dcterms:modified>
</cp:coreProperties>
</file>