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4" r:id="rId27"/>
    <p:sldId id="281" r:id="rId28"/>
    <p:sldId id="282" r:id="rId29"/>
    <p:sldId id="285" r:id="rId30"/>
    <p:sldId id="286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600" y="1052736"/>
            <a:ext cx="7772400" cy="1872208"/>
          </a:xfr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0800000" scaled="1"/>
            <a:tileRect/>
          </a:gradFill>
        </p:spPr>
        <p:txBody>
          <a:bodyPr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05E9F-C1CC-4550-AC9A-0D7225ADABB6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DD7E7-FBDC-4511-AFDD-0EADB6E8F2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9F120-D211-4962-A93A-DB3F755A2522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D0915-E767-481D-91C4-ED5CDA6C9B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B8A56-C63D-43B7-B03C-32C1F821608C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11020-482B-4C5C-8CA0-9FB7E3705F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2040E-7501-4340-BAC2-DA859714F47D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CB4DB-DFC8-43B4-92AF-25EB792E4E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9F2B2-802F-4483-A1EF-F36B2EF3720E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2AAFB-ECF5-4B99-A57F-F290CA1544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B8249-641C-4736-858E-B1BF78826EE4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4EE9E-47D4-4039-8C55-42C2DEB95E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1B13F-D97A-44CB-B759-999AB41B7AB9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24957-795F-46E3-A5E0-CA932C7031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CC640-53BB-4ADC-A520-AD59F0134277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69257-5366-470B-A993-1E09E56880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0D2EE-044C-495F-B95D-54B99B4B62B0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C1A6A-0617-4225-A179-B27B588B72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43363-95F6-4DC5-B0D5-73DD5374840A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F5506-1BC8-4DCB-AA16-01FB828BF9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39C41-CD98-42B9-84F4-99A2A42E73AA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ED9B3-C08C-42BB-B509-B019CA6BCC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2CE0896-DABB-4F36-B810-893311AB3B40}" type="datetimeFigureOut">
              <a:rPr lang="zh-CN" altLang="en-US"/>
              <a:pPr>
                <a:defRPr/>
              </a:pPr>
              <a:t>2021-6-18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379E8D7-3C75-4A0F-96D8-B40C4DD88F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2D050"/>
        </a:buClr>
        <a:buFont typeface="Wingdings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269362"/>
            <a:ext cx="66413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" y="910473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</a:t>
            </a:r>
            <a:r>
              <a:rPr lang="zh-CN" altLang="zh-CN" sz="54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</a:t>
            </a:r>
            <a:r>
              <a:rPr lang="en-US" altLang="zh-CN" sz="54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8</a:t>
            </a:r>
            <a:r>
              <a:rPr lang="zh-CN" altLang="zh-CN" sz="54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章</a:t>
            </a:r>
            <a:r>
              <a:rPr lang="en-US" altLang="zh-CN" sz="54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zh-CN" sz="54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报表有话说</a:t>
            </a:r>
            <a:r>
              <a:rPr lang="en-US" altLang="zh-CN" sz="54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~~~</a:t>
            </a:r>
          </a:p>
          <a:p>
            <a:pPr>
              <a:lnSpc>
                <a:spcPct val="150000"/>
              </a:lnSpc>
            </a:pPr>
            <a:r>
              <a:rPr lang="en-US" altLang="zh-CN" sz="54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54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               </a:t>
            </a:r>
            <a:r>
              <a:rPr lang="zh-CN" altLang="zh-CN" sz="54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财务</a:t>
            </a:r>
            <a:r>
              <a:rPr lang="zh-CN" altLang="zh-CN" sz="54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报表分析</a:t>
            </a:r>
            <a:r>
              <a:rPr lang="en-US" altLang="zh-CN" sz="54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54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588" y="908720"/>
            <a:ext cx="914241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4800" dirty="0">
                <a:latin typeface="微软雅黑" pitchFamily="34" charset="-122"/>
                <a:ea typeface="微软雅黑" pitchFamily="34" charset="-122"/>
              </a:rPr>
              <a:t>偿债能力分析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4800" dirty="0">
                <a:latin typeface="微软雅黑" pitchFamily="34" charset="-122"/>
                <a:ea typeface="微软雅黑" pitchFamily="34" charset="-122"/>
              </a:rPr>
              <a:t>营运能力分析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4800" dirty="0">
                <a:latin typeface="微软雅黑" pitchFamily="34" charset="-122"/>
                <a:ea typeface="微软雅黑" pitchFamily="34" charset="-122"/>
              </a:rPr>
              <a:t>盈利能力分析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4800" dirty="0">
                <a:latin typeface="微软雅黑" pitchFamily="34" charset="-122"/>
                <a:ea typeface="微软雅黑" pitchFamily="34" charset="-122"/>
              </a:rPr>
              <a:t>发展能力分析</a:t>
            </a:r>
          </a:p>
        </p:txBody>
      </p:sp>
    </p:spTree>
    <p:extLst>
      <p:ext uri="{BB962C8B-B14F-4D97-AF65-F5344CB8AC3E}">
        <p14:creationId xmlns:p14="http://schemas.microsoft.com/office/powerpoint/2010/main" val="376051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0" y="48532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54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一、偿债能力分析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0" y="1340768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短期偿债能力分析：</a:t>
            </a:r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一般来说，流动负债需要用现金直接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偿还，而流动资产是在</a:t>
            </a:r>
            <a:r>
              <a:rPr lang="en-US" altLang="zh-CN" sz="24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年以内可变现的资产。因此，流动资产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就成为偿还流动负债的安全保障。我们就可以通过分析流动负债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与流动资产之间的关系来判断企业短期偿债能力。</a:t>
            </a:r>
            <a:endParaRPr lang="en-US" altLang="zh-CN" sz="24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-17463" y="3140968"/>
            <a:ext cx="9183688" cy="2678113"/>
          </a:xfrm>
          <a:prstGeom prst="rect">
            <a:avLst/>
          </a:prstGeom>
          <a:solidFill>
            <a:srgbClr val="CC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流动比率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流动资产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流动负债                                   *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速动比率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=【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流动资产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存货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】/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流动负债                    *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现金比率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=【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现金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现金等价物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】/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流动负债                *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现金流量比率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经营活动产生的现金流量净额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流动负债</a:t>
            </a:r>
          </a:p>
        </p:txBody>
      </p:sp>
    </p:spTree>
    <p:extLst>
      <p:ext uri="{BB962C8B-B14F-4D97-AF65-F5344CB8AC3E}">
        <p14:creationId xmlns:p14="http://schemas.microsoft.com/office/powerpoint/2010/main" val="376051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0" y="96837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长期偿债能力分析：</a:t>
            </a:r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长期负债如长期借款、应付债券等。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0" y="745637"/>
            <a:ext cx="9144000" cy="5216525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资产负债率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负债总额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资产总额*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                     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zh-CN" altLang="en-US" sz="28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股东权益比率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股东权益总额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资产总额*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100%           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权益乘数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资产总额</a:t>
            </a:r>
            <a:r>
              <a:rPr lang="en-US" altLang="zh-CN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股东权益总额                 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zh-CN" altLang="en-US" sz="2800" dirty="0">
              <a:solidFill>
                <a:srgbClr val="66FF33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产权比率</a:t>
            </a:r>
            <a:r>
              <a:rPr lang="en-US" altLang="zh-CN" sz="28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负债总额</a:t>
            </a:r>
            <a:r>
              <a:rPr lang="en-US" altLang="zh-CN" sz="28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股东权益总额                             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有形净值债务率</a:t>
            </a:r>
            <a:r>
              <a:rPr lang="en-US" altLang="zh-CN" sz="24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4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负债总额</a:t>
            </a:r>
            <a:r>
              <a:rPr lang="en-US" altLang="zh-CN" sz="24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/【</a:t>
            </a:r>
            <a:r>
              <a:rPr lang="zh-CN" altLang="en-US" sz="24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股东权益总额</a:t>
            </a:r>
            <a:r>
              <a:rPr lang="en-US" altLang="zh-CN" sz="24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4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无形资产净值</a:t>
            </a:r>
            <a:r>
              <a:rPr lang="en-US" altLang="zh-CN" sz="2400" dirty="0">
                <a:solidFill>
                  <a:srgbClr val="66FF33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偿债保障比率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负债总额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经营活动产生的现金流量净额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利息保障倍数</a:t>
            </a:r>
            <a:r>
              <a:rPr lang="en-US" altLang="zh-CN" sz="20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=【</a:t>
            </a:r>
            <a:r>
              <a:rPr lang="zh-CN" altLang="en-US" sz="20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税前利润</a:t>
            </a:r>
            <a:r>
              <a:rPr lang="en-US" altLang="zh-CN" sz="20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0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利息费用</a:t>
            </a:r>
            <a:r>
              <a:rPr lang="en-US" altLang="zh-CN" sz="20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】/</a:t>
            </a:r>
            <a:r>
              <a:rPr lang="zh-CN" altLang="en-US" sz="20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利息费用                                       </a:t>
            </a:r>
            <a:r>
              <a:rPr lang="zh-CN" altLang="en-US" sz="28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现金利息保障倍数</a:t>
            </a:r>
            <a:r>
              <a:rPr lang="en-US" altLang="zh-CN" sz="16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=【</a:t>
            </a:r>
            <a:r>
              <a:rPr lang="zh-CN" altLang="en-US" sz="16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经营活动产生的现金流量净额</a:t>
            </a:r>
            <a:r>
              <a:rPr lang="en-US" altLang="zh-CN" sz="16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现金利息支出</a:t>
            </a:r>
            <a:r>
              <a:rPr lang="en-US" altLang="zh-CN" sz="16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付现所得税</a:t>
            </a:r>
            <a:r>
              <a:rPr lang="en-US" altLang="zh-CN" sz="16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】/</a:t>
            </a:r>
            <a:r>
              <a:rPr lang="zh-CN" altLang="en-US" sz="1600" dirty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现金利息支出</a:t>
            </a:r>
          </a:p>
        </p:txBody>
      </p:sp>
    </p:spTree>
    <p:extLst>
      <p:ext uri="{BB962C8B-B14F-4D97-AF65-F5344CB8AC3E}">
        <p14:creationId xmlns:p14="http://schemas.microsoft.com/office/powerpoint/2010/main" val="239184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0" y="188640"/>
            <a:ext cx="91440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影响企业偿债能力的其他因素：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zh-CN" sz="2800" dirty="0">
              <a:latin typeface="宋体" pitchFamily="2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990099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800" dirty="0">
                <a:solidFill>
                  <a:srgbClr val="990099"/>
                </a:solidFill>
                <a:latin typeface="宋体" panose="02010600030101010101" pitchFamily="2" charset="-122"/>
              </a:rPr>
              <a:t>或有负债：</a:t>
            </a:r>
            <a:r>
              <a:rPr lang="zh-CN" altLang="en-US" sz="2800" dirty="0">
                <a:latin typeface="宋体" panose="02010600030101010101" pitchFamily="2" charset="-122"/>
              </a:rPr>
              <a:t>可能转化成负债，也可能不转化成负债。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宋体" panose="02010600030101010101" pitchFamily="2" charset="-122"/>
              </a:rPr>
              <a:t>如销售的产品可能会发生的质量事故赔偿。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zh-CN" sz="2800" dirty="0">
              <a:solidFill>
                <a:srgbClr val="990099"/>
              </a:solidFill>
              <a:latin typeface="宋体" panose="02010600030101010101" pitchFamily="2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990099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800" dirty="0">
                <a:solidFill>
                  <a:srgbClr val="990099"/>
                </a:solidFill>
                <a:latin typeface="宋体" panose="02010600030101010101" pitchFamily="2" charset="-122"/>
              </a:rPr>
              <a:t>担保责任：</a:t>
            </a:r>
            <a:r>
              <a:rPr lang="zh-CN" altLang="en-US" sz="2800" dirty="0">
                <a:latin typeface="宋体" panose="02010600030101010101" pitchFamily="2" charset="-122"/>
              </a:rPr>
              <a:t>如为其他企业提供担保。如果被担保人</a:t>
            </a:r>
            <a:r>
              <a:rPr lang="zh-CN" altLang="en-US" sz="2800" dirty="0" smtClean="0">
                <a:latin typeface="宋体" panose="02010600030101010101" pitchFamily="2" charset="-122"/>
              </a:rPr>
              <a:t>不</a:t>
            </a:r>
            <a:endParaRPr lang="en-US" altLang="zh-CN" sz="2800" dirty="0" smtClean="0">
              <a:latin typeface="宋体" panose="02010600030101010101" pitchFamily="2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 smtClean="0">
                <a:latin typeface="宋体" panose="02010600030101010101" pitchFamily="2" charset="-122"/>
              </a:rPr>
              <a:t>履行</a:t>
            </a:r>
            <a:r>
              <a:rPr lang="zh-CN" altLang="en-US" sz="2800" dirty="0">
                <a:latin typeface="宋体" panose="02010600030101010101" pitchFamily="2" charset="-122"/>
              </a:rPr>
              <a:t>合同，担保责任就会成为企业的负债，增加其</a:t>
            </a:r>
            <a:r>
              <a:rPr lang="zh-CN" altLang="en-US" sz="2800" dirty="0" smtClean="0">
                <a:latin typeface="宋体" panose="02010600030101010101" pitchFamily="2" charset="-122"/>
              </a:rPr>
              <a:t>财务</a:t>
            </a:r>
            <a:endParaRPr lang="en-US" altLang="zh-CN" sz="2800" dirty="0" smtClean="0">
              <a:latin typeface="宋体" panose="02010600030101010101" pitchFamily="2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 smtClean="0">
                <a:latin typeface="宋体" panose="02010600030101010101" pitchFamily="2" charset="-122"/>
              </a:rPr>
              <a:t>风险</a:t>
            </a:r>
            <a:r>
              <a:rPr lang="zh-CN" altLang="en-US" sz="2800" dirty="0">
                <a:latin typeface="宋体" panose="02010600030101010101" pitchFamily="2" charset="-122"/>
              </a:rPr>
              <a:t>，但这种责任并未在财务报表中得到反映。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zh-CN" sz="2800" dirty="0">
              <a:solidFill>
                <a:srgbClr val="990099"/>
              </a:solidFill>
              <a:latin typeface="宋体" panose="02010600030101010101" pitchFamily="2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990099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800" dirty="0">
                <a:solidFill>
                  <a:srgbClr val="990099"/>
                </a:solidFill>
                <a:latin typeface="宋体" panose="02010600030101010101" pitchFamily="2" charset="-122"/>
              </a:rPr>
              <a:t>租赁活动：</a:t>
            </a:r>
            <a:r>
              <a:rPr lang="zh-CN" altLang="en-US" sz="2800" dirty="0">
                <a:latin typeface="宋体" panose="02010600030101010101" pitchFamily="2" charset="-122"/>
              </a:rPr>
              <a:t>经营租赁的租赁费用并未包含在负债之中。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zh-CN" sz="2800" dirty="0">
              <a:solidFill>
                <a:srgbClr val="990099"/>
              </a:solidFill>
              <a:latin typeface="宋体" panose="02010600030101010101" pitchFamily="2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990099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800" dirty="0">
                <a:solidFill>
                  <a:srgbClr val="990099"/>
                </a:solidFill>
                <a:latin typeface="宋体" panose="02010600030101010101" pitchFamily="2" charset="-122"/>
              </a:rPr>
              <a:t>可用的银行授信额度：</a:t>
            </a:r>
            <a:r>
              <a:rPr lang="zh-CN" altLang="en-US" sz="2400" dirty="0">
                <a:latin typeface="宋体" panose="02010600030101010101" pitchFamily="2" charset="-122"/>
              </a:rPr>
              <a:t>可以随时使用，从而提高其偿付能力。</a:t>
            </a:r>
          </a:p>
        </p:txBody>
      </p:sp>
    </p:spTree>
    <p:extLst>
      <p:ext uri="{BB962C8B-B14F-4D97-AF65-F5344CB8AC3E}">
        <p14:creationId xmlns:p14="http://schemas.microsoft.com/office/powerpoint/2010/main" val="239184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0" y="332656"/>
            <a:ext cx="9144000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54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二、营运能力分析</a:t>
            </a:r>
          </a:p>
          <a:p>
            <a:pPr>
              <a:defRPr/>
            </a:pPr>
            <a:endParaRPr lang="zh-CN" altLang="en-US" sz="2400" dirty="0">
              <a:latin typeface="Arial" pitchFamily="34" charset="0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800" dirty="0">
                <a:latin typeface="Arial" pitchFamily="34" charset="0"/>
                <a:ea typeface="微软雅黑" pitchFamily="34" charset="-122"/>
              </a:rPr>
              <a:t>反映的是企业</a:t>
            </a:r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资金周转状况</a:t>
            </a:r>
            <a:r>
              <a:rPr lang="zh-CN" altLang="en-US" sz="2800" dirty="0">
                <a:latin typeface="Arial" pitchFamily="34" charset="0"/>
                <a:ea typeface="微软雅黑" pitchFamily="34" charset="-122"/>
              </a:rPr>
              <a:t>，通过此分析，可以了解</a:t>
            </a:r>
          </a:p>
          <a:p>
            <a:pPr>
              <a:defRPr/>
            </a:pPr>
            <a:r>
              <a:rPr lang="zh-CN" altLang="en-US" sz="2800" dirty="0">
                <a:latin typeface="Arial" pitchFamily="34" charset="0"/>
                <a:ea typeface="微软雅黑" pitchFamily="34" charset="-122"/>
              </a:rPr>
              <a:t>其营业状况及经营管理水平。企业的资金周转状况与</a:t>
            </a:r>
          </a:p>
          <a:p>
            <a:pPr>
              <a:defRPr/>
            </a:pPr>
            <a:r>
              <a:rPr lang="zh-CN" altLang="en-US" sz="2800" dirty="0">
                <a:latin typeface="Arial" pitchFamily="34" charset="0"/>
                <a:ea typeface="微软雅黑" pitchFamily="34" charset="-122"/>
              </a:rPr>
              <a:t>供、产、销各个环节密切相关，</a:t>
            </a:r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销售环节</a:t>
            </a:r>
            <a:r>
              <a:rPr lang="zh-CN" altLang="en-US" sz="2800" dirty="0">
                <a:latin typeface="Arial" pitchFamily="34" charset="0"/>
                <a:ea typeface="微软雅黑" pitchFamily="34" charset="-122"/>
              </a:rPr>
              <a:t>尤其有着特殊</a:t>
            </a:r>
          </a:p>
          <a:p>
            <a:pPr>
              <a:defRPr/>
            </a:pPr>
            <a:r>
              <a:rPr lang="zh-CN" altLang="en-US" sz="2800" dirty="0">
                <a:latin typeface="Arial" pitchFamily="34" charset="0"/>
                <a:ea typeface="微软雅黑" pitchFamily="34" charset="-122"/>
              </a:rPr>
              <a:t>意义，因为只有产品销售出去，才能实现其价值，收回</a:t>
            </a:r>
          </a:p>
          <a:p>
            <a:pPr>
              <a:defRPr/>
            </a:pPr>
            <a:r>
              <a:rPr lang="zh-CN" altLang="en-US" sz="2800" dirty="0">
                <a:latin typeface="Arial" pitchFamily="34" charset="0"/>
                <a:ea typeface="微软雅黑" pitchFamily="34" charset="-122"/>
              </a:rPr>
              <a:t>最初投入的资金，顺利完成一次资金周转。因此，我们</a:t>
            </a:r>
          </a:p>
          <a:p>
            <a:pPr>
              <a:defRPr/>
            </a:pPr>
            <a:r>
              <a:rPr lang="zh-CN" altLang="en-US" sz="2800" dirty="0">
                <a:latin typeface="Arial" pitchFamily="34" charset="0"/>
                <a:ea typeface="微软雅黑" pitchFamily="34" charset="-122"/>
              </a:rPr>
              <a:t>就可以通过</a:t>
            </a:r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产品销售情况</a:t>
            </a:r>
            <a:r>
              <a:rPr lang="zh-CN" altLang="en-US" sz="2800" dirty="0">
                <a:latin typeface="Arial" pitchFamily="34" charset="0"/>
                <a:ea typeface="微软雅黑" pitchFamily="34" charset="-122"/>
              </a:rPr>
              <a:t>与企业</a:t>
            </a:r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资金占用量</a:t>
            </a:r>
            <a:r>
              <a:rPr lang="zh-CN" altLang="en-US" sz="2800" dirty="0">
                <a:latin typeface="Arial" pitchFamily="34" charset="0"/>
                <a:ea typeface="微软雅黑" pitchFamily="34" charset="-122"/>
              </a:rPr>
              <a:t>分析其</a:t>
            </a:r>
          </a:p>
          <a:p>
            <a:pPr>
              <a:defRPr/>
            </a:pPr>
            <a:r>
              <a:rPr lang="zh-CN" altLang="en-US" sz="2800" dirty="0">
                <a:latin typeface="Arial" pitchFamily="34" charset="0"/>
                <a:ea typeface="微软雅黑" pitchFamily="34" charset="-122"/>
              </a:rPr>
              <a:t>资金周转状况，评价其营运能力。</a:t>
            </a:r>
          </a:p>
        </p:txBody>
      </p:sp>
    </p:spTree>
    <p:extLst>
      <p:ext uri="{BB962C8B-B14F-4D97-AF65-F5344CB8AC3E}">
        <p14:creationId xmlns:p14="http://schemas.microsoft.com/office/powerpoint/2010/main" val="239184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0" y="0"/>
            <a:ext cx="9144000" cy="67389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、应收账款周转率</a:t>
            </a:r>
            <a:r>
              <a:rPr lang="en-US" altLang="zh-CN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赊销收入净额</a:t>
            </a:r>
            <a:r>
              <a:rPr lang="en-US" altLang="zh-CN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应收账款平均余额  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应收账款平均余额</a:t>
            </a:r>
            <a:r>
              <a:rPr lang="en-US" altLang="zh-CN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=【</a:t>
            </a:r>
            <a:r>
              <a:rPr lang="zh-CN" altLang="en-US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期初应收账款</a:t>
            </a:r>
            <a:r>
              <a:rPr lang="en-US" altLang="zh-CN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期末应收账款</a:t>
            </a:r>
            <a:r>
              <a:rPr lang="en-US" altLang="zh-CN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】/2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应收账款平均收账期</a:t>
            </a:r>
            <a:r>
              <a:rPr lang="en-US" altLang="zh-CN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=360/</a:t>
            </a:r>
            <a:r>
              <a:rPr lang="zh-CN" altLang="en-US" sz="2800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应收账款周转率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zh-CN" altLang="en-US" sz="2800" dirty="0">
              <a:solidFill>
                <a:schemeClr val="folHlin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、存货周转率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销售成本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存货平均余额                      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存货平均余额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=【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期初存货余额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期末存货余额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】/2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存货周转天数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=360/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存货周转率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zh-CN" sz="2800" dirty="0">
              <a:solidFill>
                <a:schemeClr val="hlin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、流动资产周转率</a:t>
            </a:r>
            <a:r>
              <a:rPr lang="en-US" altLang="zh-CN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销售收入</a:t>
            </a:r>
            <a:r>
              <a:rPr lang="en-US" altLang="zh-CN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流动资产平均余额         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流动资产平均余额</a:t>
            </a:r>
            <a:r>
              <a:rPr lang="en-US" altLang="zh-CN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=【</a:t>
            </a:r>
            <a:r>
              <a:rPr lang="zh-CN" altLang="en-US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期初流动资产总额</a:t>
            </a:r>
            <a:r>
              <a:rPr lang="en-US" altLang="zh-CN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期末流动资产总额</a:t>
            </a:r>
            <a:r>
              <a:rPr lang="en-US" altLang="zh-CN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】/2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zh-CN" sz="2400" dirty="0">
              <a:solidFill>
                <a:schemeClr val="hlin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、固定资产周转率</a:t>
            </a:r>
            <a:r>
              <a:rPr lang="en-US" altLang="zh-CN" sz="28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销售收入</a:t>
            </a:r>
            <a:r>
              <a:rPr lang="en-US" altLang="zh-CN" sz="28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固定资产平均净值      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固定资产平均净值</a:t>
            </a:r>
            <a:r>
              <a:rPr lang="en-US" altLang="zh-CN" sz="24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=【</a:t>
            </a:r>
            <a:r>
              <a:rPr lang="zh-CN" altLang="en-US" sz="24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期初固定资产净值</a:t>
            </a:r>
            <a:r>
              <a:rPr lang="en-US" altLang="zh-CN" sz="24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4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期末固定资产净值</a:t>
            </a:r>
            <a:r>
              <a:rPr lang="en-US" altLang="zh-CN" sz="2400" dirty="0">
                <a:solidFill>
                  <a:srgbClr val="990033"/>
                </a:solidFill>
                <a:latin typeface="黑体" pitchFamily="49" charset="-122"/>
                <a:ea typeface="黑体" pitchFamily="49" charset="-122"/>
              </a:rPr>
              <a:t>】/2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zh-CN" sz="2800" dirty="0">
              <a:solidFill>
                <a:schemeClr val="hlink"/>
              </a:solidFill>
              <a:latin typeface="新宋体" pitchFamily="49" charset="-122"/>
              <a:ea typeface="新宋体" pitchFamily="49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、总资产周转率</a:t>
            </a:r>
            <a:r>
              <a:rPr lang="en-US" altLang="zh-CN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销售收入</a:t>
            </a:r>
            <a:r>
              <a:rPr lang="en-US" altLang="zh-CN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资产平均总额          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资产平均总额</a:t>
            </a:r>
            <a:r>
              <a:rPr lang="en-US" altLang="zh-CN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=【</a:t>
            </a:r>
            <a:r>
              <a:rPr lang="zh-CN" altLang="en-US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期初资产总额</a:t>
            </a:r>
            <a:r>
              <a:rPr lang="en-US" altLang="zh-CN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期末资产总额</a:t>
            </a:r>
            <a:r>
              <a:rPr lang="en-US" altLang="zh-CN" sz="28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】/2</a:t>
            </a:r>
            <a:endParaRPr lang="en-US" altLang="zh-CN" sz="2400" dirty="0">
              <a:solidFill>
                <a:schemeClr val="hlin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184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-7618" y="18864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54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三、盈利能力分析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-46038" y="1624013"/>
            <a:ext cx="9190038" cy="46164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、资产报酬率：利润额与资产平均总额的比率，用来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衡量企业利用资产获取利润的能力。而利润又可以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分为</a:t>
            </a:r>
            <a:endParaRPr lang="en-US" altLang="zh-CN" sz="2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息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税前利润、利润总额、净利润。                                </a:t>
            </a:r>
            <a:r>
              <a:rPr lang="zh-CN" altLang="en-US" sz="2800" dirty="0">
                <a:solidFill>
                  <a:srgbClr val="6600FF"/>
                </a:solidFill>
                <a:latin typeface="微软雅黑" pitchFamily="34" charset="-122"/>
                <a:ea typeface="微软雅黑" pitchFamily="34" charset="-122"/>
              </a:rPr>
              <a:t>*</a:t>
            </a:r>
            <a:endParaRPr lang="en-US" altLang="zh-CN" sz="2800" dirty="0">
              <a:solidFill>
                <a:srgbClr val="66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2800" dirty="0">
              <a:solidFill>
                <a:schemeClr val="hlin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资产息税前利润率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息税前利润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资产平均总额*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资产利润率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利润总额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资产平均总额*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资产净利率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净利润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资产平均总额*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</a:p>
        </p:txBody>
      </p:sp>
    </p:spTree>
    <p:extLst>
      <p:ext uri="{BB962C8B-B14F-4D97-AF65-F5344CB8AC3E}">
        <p14:creationId xmlns:p14="http://schemas.microsoft.com/office/powerpoint/2010/main" val="239184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0" y="1412776"/>
            <a:ext cx="9144000" cy="31670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、股东权益报酬率：是企业一定时期净利润与股东权益平均总额的比率，反映的是股东获取投资报酬的高低。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2800" dirty="0">
              <a:solidFill>
                <a:schemeClr val="hlin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股东权益报酬率</a:t>
            </a:r>
            <a:r>
              <a:rPr lang="en-US" altLang="zh-CN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净利润</a:t>
            </a:r>
            <a:r>
              <a:rPr lang="en-US" altLang="zh-CN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股东权益平均总额*</a:t>
            </a:r>
            <a:r>
              <a:rPr lang="en-US" altLang="zh-CN" sz="28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100%      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*   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股东权益平均总额</a:t>
            </a:r>
            <a:r>
              <a:rPr lang="en-US" altLang="zh-CN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=【</a:t>
            </a:r>
            <a:r>
              <a:rPr lang="zh-CN" altLang="en-US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期初股东权益总额</a:t>
            </a:r>
            <a:r>
              <a:rPr lang="en-US" altLang="zh-CN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期末股东权益总额</a:t>
            </a:r>
            <a:r>
              <a:rPr lang="en-US" altLang="zh-CN" sz="240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】/2</a:t>
            </a:r>
          </a:p>
        </p:txBody>
      </p:sp>
    </p:spTree>
    <p:extLst>
      <p:ext uri="{BB962C8B-B14F-4D97-AF65-F5344CB8AC3E}">
        <p14:creationId xmlns:p14="http://schemas.microsoft.com/office/powerpoint/2010/main" val="302681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0" y="1700808"/>
            <a:ext cx="9144000" cy="1677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、销售毛利率</a:t>
            </a:r>
            <a:r>
              <a:rPr lang="en-US" altLang="zh-CN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销售毛利</a:t>
            </a:r>
            <a:r>
              <a:rPr lang="en-US" altLang="zh-CN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营业收入净额*</a:t>
            </a:r>
            <a:r>
              <a:rPr lang="en-US" altLang="zh-CN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100%           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en-US" altLang="zh-CN" sz="20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=【</a:t>
            </a:r>
            <a:r>
              <a:rPr lang="zh-CN" altLang="en-US" sz="20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营业收入净额</a:t>
            </a:r>
            <a:r>
              <a:rPr lang="en-US" altLang="zh-CN" sz="20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营业成本</a:t>
            </a:r>
            <a:r>
              <a:rPr lang="en-US" altLang="zh-CN" sz="20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】/</a:t>
            </a:r>
            <a:r>
              <a:rPr lang="zh-CN" altLang="en-US" sz="20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营业收入净额*</a:t>
            </a:r>
            <a:r>
              <a:rPr lang="en-US" altLang="zh-CN" sz="20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rgbClr val="990033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      销售净利率</a:t>
            </a:r>
            <a:r>
              <a:rPr lang="en-US" altLang="zh-CN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净利润</a:t>
            </a:r>
            <a:r>
              <a:rPr lang="en-US" altLang="zh-CN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营业收入净额*</a:t>
            </a:r>
            <a:r>
              <a:rPr lang="en-US" altLang="zh-CN" sz="2800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0" y="4365104"/>
            <a:ext cx="9144000" cy="5191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800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、成本费用净利率</a:t>
            </a:r>
            <a:r>
              <a:rPr lang="en-US" altLang="zh-CN" sz="2800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净利润</a:t>
            </a:r>
            <a:r>
              <a:rPr lang="en-US" altLang="zh-CN" sz="2800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成本费用总额*</a:t>
            </a:r>
            <a:r>
              <a:rPr lang="en-US" altLang="zh-CN" sz="2800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100%      *</a:t>
            </a:r>
          </a:p>
        </p:txBody>
      </p:sp>
    </p:spTree>
    <p:extLst>
      <p:ext uri="{BB962C8B-B14F-4D97-AF65-F5344CB8AC3E}">
        <p14:creationId xmlns:p14="http://schemas.microsoft.com/office/powerpoint/2010/main" val="302681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-17197" y="577057"/>
            <a:ext cx="9144000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、每股利润与每股现金流量：                     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每股利润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=【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净利润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优先股股利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】/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发行在外的普通股平均股数 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每股现金流量：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经营活动产生的现金流量净额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优先股股利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】/</a:t>
            </a:r>
            <a:r>
              <a:rPr lang="zh-CN" altLang="en-US" sz="2000" dirty="0">
                <a:latin typeface="Arial" charset="0"/>
              </a:rPr>
              <a:t>发行在外的普通股平均股</a:t>
            </a:r>
            <a:r>
              <a:rPr lang="zh-CN" altLang="en-US" sz="2000" dirty="0" smtClean="0">
                <a:latin typeface="Arial" charset="0"/>
              </a:rPr>
              <a:t>数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0" y="4168775"/>
            <a:ext cx="9144000" cy="1676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、每股股利与股利支付率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每股股利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=【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现金股利总额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优先股股利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】/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普通股总股份数      *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股利支付率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每股股利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每股利润*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100%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681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24744"/>
            <a:ext cx="91440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目录：</a:t>
            </a:r>
            <a:endParaRPr lang="en-US" altLang="zh-CN" sz="5400" b="1" dirty="0" smtClean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8.1    </a:t>
            </a:r>
            <a:r>
              <a:rPr lang="zh-CN" altLang="zh-CN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财务</a:t>
            </a:r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报表分析概述</a:t>
            </a:r>
          </a:p>
          <a:p>
            <a:r>
              <a:rPr lang="en-US" altLang="zh-CN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8.2    </a:t>
            </a:r>
            <a:r>
              <a:rPr lang="zh-CN" altLang="zh-CN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财务</a:t>
            </a:r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能力分析</a:t>
            </a:r>
          </a:p>
          <a:p>
            <a:r>
              <a:rPr lang="en-US" altLang="zh-CN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8.3    </a:t>
            </a:r>
            <a:r>
              <a:rPr lang="zh-CN" altLang="zh-CN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财务</a:t>
            </a:r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综合</a:t>
            </a:r>
            <a:r>
              <a:rPr lang="zh-CN" altLang="zh-CN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0" y="1125538"/>
            <a:ext cx="914400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54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四、发展能力分析</a:t>
            </a:r>
          </a:p>
          <a:p>
            <a:pPr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如规模的扩大、盈利的持续增长、市场竞争力的增强等。</a:t>
            </a: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0" y="3141663"/>
            <a:ext cx="9144000" cy="3046412"/>
          </a:xfrm>
          <a:prstGeom prst="rect">
            <a:avLst/>
          </a:prstGeom>
          <a:solidFill>
            <a:srgbClr val="99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latinLnBrk="1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1pPr>
            <a:lvl2pPr marL="742950" indent="-285750" eaLnBrk="0" latinLnBrk="1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2pPr>
            <a:lvl3pPr marL="1143000" indent="-228600" eaLnBrk="0" latinLnBrk="1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3pPr>
            <a:lvl4pPr marL="1600200" indent="-228600" eaLnBrk="0" latinLnBrk="1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4pPr>
            <a:lvl5pPr marL="2057400" indent="-228600" eaLnBrk="0" latinLnBrk="1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34" charset="-127"/>
                <a:ea typeface="宋体" pitchFamily="2" charset="-122"/>
                <a:sym typeface="맑은 고딕" pitchFamily="34" charset="-127"/>
              </a:defRPr>
            </a:lvl9pPr>
          </a:lstStyle>
          <a:p>
            <a:pPr eaLnBrk="1" latinLnBrk="0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、销售增长率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本年营业收入增长额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上年营业收入总额*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                    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*</a:t>
            </a:r>
          </a:p>
          <a:p>
            <a:pPr eaLnBrk="1" latinLnBrk="0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、资产增长率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本年总资产增长额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年初资产总额*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*</a:t>
            </a:r>
          </a:p>
          <a:p>
            <a:pPr eaLnBrk="1" latinLnBrk="0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、股权资本增长率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本年股东权益增长额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年初股东权益总额*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             *</a:t>
            </a:r>
          </a:p>
          <a:p>
            <a:pPr eaLnBrk="1" latinLnBrk="0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、利润增长率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本年利润总额增长率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上年利润总额*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       *</a:t>
            </a:r>
            <a:r>
              <a:rPr lang="en-US" altLang="zh-CN" sz="2400" dirty="0">
                <a:solidFill>
                  <a:srgbClr val="FF33CC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000" dirty="0">
                <a:solidFill>
                  <a:srgbClr val="FF33CC"/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02681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2348880"/>
            <a:ext cx="9144000" cy="914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  <a:sym typeface="맑은 고딕" pitchFamily="34" charset="-127"/>
              </a:rPr>
              <a:t>8.3  </a:t>
            </a:r>
            <a:r>
              <a:rPr lang="en-US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맑은 고딕" pitchFamily="34" charset="-127"/>
              </a:rPr>
              <a:t>  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  <a:sym typeface="맑은 고딕" pitchFamily="34" charset="-127"/>
              </a:rPr>
              <a:t>财务综合分析</a:t>
            </a:r>
          </a:p>
        </p:txBody>
      </p:sp>
    </p:spTree>
    <p:extLst>
      <p:ext uri="{BB962C8B-B14F-4D97-AF65-F5344CB8AC3E}">
        <p14:creationId xmlns:p14="http://schemas.microsoft.com/office/powerpoint/2010/main" val="322773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1" y="1628800"/>
            <a:ext cx="9144001" cy="24006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两种常用的综合分析法：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财务</a:t>
            </a:r>
            <a:r>
              <a:rPr lang="zh-CN" altLang="en-US" sz="3600" b="1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比率综合评分法</a:t>
            </a:r>
            <a:r>
              <a:rPr lang="en-US" altLang="zh-CN" sz="3600" b="1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; </a:t>
            </a:r>
            <a:endParaRPr lang="en-US" altLang="zh-CN" sz="3600" b="1" dirty="0" smtClean="0">
              <a:solidFill>
                <a:srgbClr val="990033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杜邦</a:t>
            </a:r>
            <a:r>
              <a:rPr lang="zh-CN" altLang="en-US" sz="3600" b="1" dirty="0">
                <a:solidFill>
                  <a:srgbClr val="990033"/>
                </a:solidFill>
                <a:latin typeface="微软雅黑" pitchFamily="34" charset="-122"/>
                <a:ea typeface="微软雅黑" pitchFamily="34" charset="-122"/>
              </a:rPr>
              <a:t>分析法</a:t>
            </a:r>
          </a:p>
        </p:txBody>
      </p:sp>
    </p:spTree>
    <p:extLst>
      <p:ext uri="{BB962C8B-B14F-4D97-AF65-F5344CB8AC3E}">
        <p14:creationId xmlns:p14="http://schemas.microsoft.com/office/powerpoint/2010/main" val="322773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-18458" y="116632"/>
            <a:ext cx="9144000" cy="8302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一、财务比率综合评分法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1201738"/>
            <a:ext cx="7236296" cy="1384995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99009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即沃尔评分法，是指通过对选定的几项财务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99009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比率进行评分，然后计算出</a:t>
            </a:r>
            <a:r>
              <a:rPr lang="zh-CN" altLang="en-US" sz="2800" dirty="0" smtClean="0">
                <a:solidFill>
                  <a:srgbClr val="99009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综合</a:t>
            </a:r>
            <a:r>
              <a:rPr lang="zh-CN" altLang="en-US" sz="2800" dirty="0">
                <a:solidFill>
                  <a:srgbClr val="99009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的</a:t>
            </a:r>
            <a:r>
              <a:rPr lang="zh-CN" altLang="en-US" sz="2800" dirty="0" smtClean="0">
                <a:solidFill>
                  <a:srgbClr val="99009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得分</a:t>
            </a:r>
            <a:r>
              <a:rPr lang="zh-CN" altLang="en-US" sz="2800" dirty="0">
                <a:solidFill>
                  <a:srgbClr val="99009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，并</a:t>
            </a:r>
            <a:r>
              <a:rPr lang="zh-CN" altLang="en-US" sz="2800" dirty="0" smtClean="0">
                <a:solidFill>
                  <a:srgbClr val="99009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据此</a:t>
            </a:r>
            <a:r>
              <a:rPr lang="zh-CN" altLang="en-US" sz="2800" dirty="0">
                <a:solidFill>
                  <a:srgbClr val="99009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评价企业的综合财务状况的方法。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3284538"/>
            <a:ext cx="7236296" cy="3081337"/>
          </a:xfrm>
          <a:prstGeom prst="rect">
            <a:avLst/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、选定评价财务状况的财务比率；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、确定财务比率标准评分值即比重；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、确定财务比率评分值的上下限；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、确定财务比率的标准值即最优值；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、计算关系比率即实际值与标准值的比值；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、计算出各项财务比率的实际得分。</a:t>
            </a:r>
          </a:p>
        </p:txBody>
      </p:sp>
    </p:spTree>
    <p:extLst>
      <p:ext uri="{BB962C8B-B14F-4D97-AF65-F5344CB8AC3E}">
        <p14:creationId xmlns:p14="http://schemas.microsoft.com/office/powerpoint/2010/main" val="12726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116632"/>
            <a:ext cx="9144000" cy="8302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800">
                <a:solidFill>
                  <a:srgbClr val="6600FF"/>
                </a:solidFill>
                <a:latin typeface="华文隶书" pitchFamily="2" charset="-122"/>
                <a:ea typeface="华文隶书" pitchFamily="2" charset="-122"/>
              </a:rPr>
              <a:t>二、杜邦分析法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-1034" y="1484784"/>
            <a:ext cx="6805282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/>
              <a:t>由杜邦公司首创，一般用杜邦系统图表示。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-1034" y="3429189"/>
            <a:ext cx="7021306" cy="1569660"/>
          </a:xfrm>
          <a:prstGeom prst="rect">
            <a:avLst/>
          </a:prstGeom>
          <a:solidFill>
            <a:srgbClr val="CC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杜邦公司是一家面向市场的科学企业，提供以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产品以及服务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。成立于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1802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年的杜邦公司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致力于“利用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科学创造可持续的解决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方案”，从而让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各地的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生活更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美好、更安全和更健康。 </a:t>
            </a:r>
          </a:p>
        </p:txBody>
      </p:sp>
    </p:spTree>
    <p:extLst>
      <p:ext uri="{BB962C8B-B14F-4D97-AF65-F5344CB8AC3E}">
        <p14:creationId xmlns:p14="http://schemas.microsoft.com/office/powerpoint/2010/main" val="12726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692150"/>
            <a:ext cx="7092279" cy="48021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主要反映几个主要的财务比率关系，以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“股东权益报酬率”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权益净利率、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净资产收益率、投资回报率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为核心，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再将净利润、总资产进行层层分解，这样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就可以全面、系统揭示企业的财务状况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以及财务状况这个系统内部各个因素之间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的相互关系。</a:t>
            </a:r>
          </a:p>
        </p:txBody>
      </p:sp>
    </p:spTree>
    <p:extLst>
      <p:ext uri="{BB962C8B-B14F-4D97-AF65-F5344CB8AC3E}">
        <p14:creationId xmlns:p14="http://schemas.microsoft.com/office/powerpoint/2010/main" val="12726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3657600" y="228600"/>
            <a:ext cx="2819400" cy="519113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股东权益报酬率</a:t>
            </a:r>
          </a:p>
        </p:txBody>
      </p:sp>
      <p:sp>
        <p:nvSpPr>
          <p:cNvPr id="36867" name="AutoShape 3"/>
          <p:cNvSpPr>
            <a:spLocks/>
          </p:cNvSpPr>
          <p:nvPr/>
        </p:nvSpPr>
        <p:spPr bwMode="auto">
          <a:xfrm rot="5400000">
            <a:off x="5105400" y="-838200"/>
            <a:ext cx="457200" cy="3657600"/>
          </a:xfrm>
          <a:prstGeom prst="leftBrace">
            <a:avLst>
              <a:gd name="adj1" fmla="val 6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solidFill>
                <a:srgbClr val="000000"/>
              </a:solidFill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819400" y="1219200"/>
            <a:ext cx="17526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资产报酬率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6248400" y="1219200"/>
            <a:ext cx="21336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平均权益乘数</a:t>
            </a:r>
          </a:p>
        </p:txBody>
      </p:sp>
      <p:sp>
        <p:nvSpPr>
          <p:cNvPr id="36870" name="AutoShape 6"/>
          <p:cNvSpPr>
            <a:spLocks/>
          </p:cNvSpPr>
          <p:nvPr/>
        </p:nvSpPr>
        <p:spPr bwMode="auto">
          <a:xfrm rot="5400000">
            <a:off x="3543300" y="38100"/>
            <a:ext cx="457200" cy="3733800"/>
          </a:xfrm>
          <a:prstGeom prst="leftBrace">
            <a:avLst>
              <a:gd name="adj1" fmla="val 680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solidFill>
                <a:srgbClr val="000000"/>
              </a:solidFill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143000" y="2133600"/>
            <a:ext cx="18288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销售净利率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4876800" y="2209800"/>
            <a:ext cx="21336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总资产周转率</a:t>
            </a:r>
          </a:p>
        </p:txBody>
      </p:sp>
      <p:sp>
        <p:nvSpPr>
          <p:cNvPr id="36873" name="AutoShape 9"/>
          <p:cNvSpPr>
            <a:spLocks/>
          </p:cNvSpPr>
          <p:nvPr/>
        </p:nvSpPr>
        <p:spPr bwMode="auto">
          <a:xfrm rot="5400000">
            <a:off x="1752600" y="2057400"/>
            <a:ext cx="457200" cy="18288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solidFill>
                <a:srgbClr val="000000"/>
              </a:solidFill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609600" y="3352800"/>
            <a:ext cx="12192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净利润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2209800" y="3352800"/>
            <a:ext cx="16764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销售收入</a:t>
            </a:r>
          </a:p>
        </p:txBody>
      </p:sp>
      <p:sp>
        <p:nvSpPr>
          <p:cNvPr id="36876" name="AutoShape 12"/>
          <p:cNvSpPr>
            <a:spLocks/>
          </p:cNvSpPr>
          <p:nvPr/>
        </p:nvSpPr>
        <p:spPr bwMode="auto">
          <a:xfrm rot="5400000">
            <a:off x="5562600" y="1981200"/>
            <a:ext cx="457200" cy="18288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solidFill>
                <a:srgbClr val="000000"/>
              </a:solidFill>
            </a:endParaRP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4114800" y="3352800"/>
            <a:ext cx="16764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销售收入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6019800" y="3352800"/>
            <a:ext cx="15240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资产总额</a:t>
            </a:r>
          </a:p>
        </p:txBody>
      </p:sp>
      <p:sp>
        <p:nvSpPr>
          <p:cNvPr id="36879" name="AutoShape 15"/>
          <p:cNvSpPr>
            <a:spLocks/>
          </p:cNvSpPr>
          <p:nvPr/>
        </p:nvSpPr>
        <p:spPr bwMode="auto">
          <a:xfrm rot="5400000">
            <a:off x="990600" y="3505200"/>
            <a:ext cx="457200" cy="1066800"/>
          </a:xfrm>
          <a:prstGeom prst="leftBrace">
            <a:avLst>
              <a:gd name="adj1" fmla="val 1974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solidFill>
                <a:srgbClr val="000000"/>
              </a:solidFill>
            </a:endParaRP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0" y="4343400"/>
            <a:ext cx="12192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总收入</a:t>
            </a: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1600200" y="4343400"/>
            <a:ext cx="11430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总成本</a:t>
            </a:r>
          </a:p>
        </p:txBody>
      </p:sp>
      <p:sp>
        <p:nvSpPr>
          <p:cNvPr id="36882" name="AutoShape 18"/>
          <p:cNvSpPr>
            <a:spLocks/>
          </p:cNvSpPr>
          <p:nvPr/>
        </p:nvSpPr>
        <p:spPr bwMode="auto">
          <a:xfrm rot="5400000">
            <a:off x="6553200" y="3200400"/>
            <a:ext cx="457200" cy="18288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solidFill>
                <a:srgbClr val="000000"/>
              </a:solidFill>
            </a:endParaRP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4648200" y="4419600"/>
            <a:ext cx="18288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非流动资产</a:t>
            </a: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7086600" y="4419600"/>
            <a:ext cx="1524000" cy="4572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流动资产</a:t>
            </a: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0" y="5258707"/>
            <a:ext cx="91440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杜邦分析系统图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5181600" y="1219200"/>
            <a:ext cx="492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×</a:t>
            </a:r>
          </a:p>
        </p:txBody>
      </p:sp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3657600" y="2209800"/>
            <a:ext cx="492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×</a:t>
            </a:r>
          </a:p>
        </p:txBody>
      </p:sp>
      <p:sp>
        <p:nvSpPr>
          <p:cNvPr id="36888" name="Rectangle 24"/>
          <p:cNvSpPr>
            <a:spLocks noChangeArrowheads="1"/>
          </p:cNvSpPr>
          <p:nvPr/>
        </p:nvSpPr>
        <p:spPr bwMode="auto">
          <a:xfrm>
            <a:off x="1752600" y="3352800"/>
            <a:ext cx="492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÷</a:t>
            </a:r>
          </a:p>
        </p:txBody>
      </p:sp>
      <p:sp>
        <p:nvSpPr>
          <p:cNvPr id="36889" name="Rectangle 25"/>
          <p:cNvSpPr>
            <a:spLocks noChangeArrowheads="1"/>
          </p:cNvSpPr>
          <p:nvPr/>
        </p:nvSpPr>
        <p:spPr bwMode="auto">
          <a:xfrm>
            <a:off x="5638800" y="3352800"/>
            <a:ext cx="492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÷</a:t>
            </a:r>
          </a:p>
        </p:txBody>
      </p:sp>
      <p:sp>
        <p:nvSpPr>
          <p:cNvPr id="36890" name="Rectangle 26"/>
          <p:cNvSpPr>
            <a:spLocks noChangeArrowheads="1"/>
          </p:cNvSpPr>
          <p:nvPr/>
        </p:nvSpPr>
        <p:spPr bwMode="auto">
          <a:xfrm>
            <a:off x="1143000" y="4343400"/>
            <a:ext cx="492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－</a:t>
            </a:r>
          </a:p>
        </p:txBody>
      </p:sp>
      <p:sp>
        <p:nvSpPr>
          <p:cNvPr id="36891" name="Rectangle 27"/>
          <p:cNvSpPr>
            <a:spLocks noChangeArrowheads="1"/>
          </p:cNvSpPr>
          <p:nvPr/>
        </p:nvSpPr>
        <p:spPr bwMode="auto">
          <a:xfrm>
            <a:off x="6553200" y="4419600"/>
            <a:ext cx="492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＋</a:t>
            </a:r>
          </a:p>
        </p:txBody>
      </p:sp>
    </p:spTree>
    <p:extLst>
      <p:ext uri="{BB962C8B-B14F-4D97-AF65-F5344CB8AC3E}">
        <p14:creationId xmlns:p14="http://schemas.microsoft.com/office/powerpoint/2010/main" val="110664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 autoUpdateAnimBg="0"/>
      <p:bldP spid="36867" grpId="0" animBg="1"/>
      <p:bldP spid="36868" grpId="0" animBg="1" autoUpdateAnimBg="0"/>
      <p:bldP spid="36869" grpId="0" animBg="1" autoUpdateAnimBg="0"/>
      <p:bldP spid="36870" grpId="0" animBg="1"/>
      <p:bldP spid="36871" grpId="0" animBg="1" autoUpdateAnimBg="0"/>
      <p:bldP spid="36872" grpId="0" animBg="1" autoUpdateAnimBg="0"/>
      <p:bldP spid="36873" grpId="0" animBg="1"/>
      <p:bldP spid="36874" grpId="0" animBg="1" autoUpdateAnimBg="0"/>
      <p:bldP spid="36875" grpId="0" animBg="1" autoUpdateAnimBg="0"/>
      <p:bldP spid="36876" grpId="0" animBg="1"/>
      <p:bldP spid="36877" grpId="0" animBg="1" autoUpdateAnimBg="0"/>
      <p:bldP spid="36878" grpId="0" animBg="1" autoUpdateAnimBg="0"/>
      <p:bldP spid="36879" grpId="0" animBg="1"/>
      <p:bldP spid="36880" grpId="0" animBg="1" autoUpdateAnimBg="0"/>
      <p:bldP spid="36881" grpId="0" animBg="1" autoUpdateAnimBg="0"/>
      <p:bldP spid="36882" grpId="0" animBg="1"/>
      <p:bldP spid="36883" grpId="0" animBg="1" autoUpdateAnimBg="0"/>
      <p:bldP spid="36884" grpId="0" animBg="1" autoUpdateAnimBg="0"/>
      <p:bldP spid="36885" grpId="0" autoUpdateAnimBg="0"/>
      <p:bldP spid="36886" grpId="0" autoUpdateAnimBg="0"/>
      <p:bldP spid="36887" grpId="0" autoUpdateAnimBg="0"/>
      <p:bldP spid="36888" grpId="0" autoUpdateAnimBg="0"/>
      <p:bldP spid="36889" grpId="0" autoUpdateAnimBg="0"/>
      <p:bldP spid="36890" grpId="0" autoUpdateAnimBg="0"/>
      <p:bldP spid="3689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lip_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" b="54118"/>
          <a:stretch>
            <a:fillRect/>
          </a:stretch>
        </p:blipFill>
        <p:spPr bwMode="auto">
          <a:xfrm>
            <a:off x="0" y="908050"/>
            <a:ext cx="914400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5157788"/>
            <a:ext cx="91440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一个小提示：这是一个综合性指标！</a:t>
            </a:r>
          </a:p>
        </p:txBody>
      </p:sp>
    </p:spTree>
    <p:extLst>
      <p:ext uri="{BB962C8B-B14F-4D97-AF65-F5344CB8AC3E}">
        <p14:creationId xmlns:p14="http://schemas.microsoft.com/office/powerpoint/2010/main" val="12726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2068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第</a:t>
            </a:r>
            <a:r>
              <a:rPr lang="en-US" altLang="zh-CN" sz="6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8</a:t>
            </a:r>
            <a:r>
              <a:rPr lang="zh-CN" altLang="en-US" sz="6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章内容到此全部结束，</a:t>
            </a:r>
            <a:endParaRPr lang="en-US" altLang="zh-CN" sz="6000" b="1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6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谢谢你的全力配合与支持！</a:t>
            </a:r>
            <a:endParaRPr lang="zh-CN" altLang="en-US" sz="6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026" name="Picture 2" descr="C:\Users\Administrator\Desktop\7ef7e16a34d744f3a0f6a34dc086471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" y="2924944"/>
            <a:ext cx="3847841" cy="314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60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20688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5400" b="1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财务管理学</a:t>
            </a:r>
            <a:r>
              <a:rPr lang="en-US" altLang="zh-CN" sz="5400" b="1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5400" b="1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内容全部结束，</a:t>
            </a:r>
            <a:endParaRPr lang="en-US" altLang="zh-CN" sz="5400" b="1" dirty="0" smtClean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5400" b="1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希望各位老师多多提些意见！！</a:t>
            </a:r>
            <a:endParaRPr lang="zh-CN" altLang="en-US" sz="5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615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5656" y="1874441"/>
            <a:ext cx="9179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8.1  </a:t>
            </a:r>
            <a:r>
              <a:rPr lang="en-US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财务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报表分析概述</a:t>
            </a:r>
          </a:p>
        </p:txBody>
      </p:sp>
    </p:spTree>
    <p:extLst>
      <p:ext uri="{BB962C8B-B14F-4D97-AF65-F5344CB8AC3E}">
        <p14:creationId xmlns:p14="http://schemas.microsoft.com/office/powerpoint/2010/main" val="7650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20688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祝各位老师工作顺利、身体康健，</a:t>
            </a:r>
            <a:endParaRPr lang="en-US" altLang="zh-CN" sz="4800" b="1" dirty="0" smtClean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800" b="1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祝各位同学学业顺利、前程似锦。</a:t>
            </a:r>
            <a:endParaRPr lang="zh-CN" altLang="en-US" sz="48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Picture 2" descr="C:\Users\Administrator\Desktop\b79e171ec0f74d5d85683d96298ac40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8" y="4714641"/>
            <a:ext cx="274588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42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34018"/>
            <a:ext cx="914400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dirty="0">
                <a:solidFill>
                  <a:srgbClr val="990099"/>
                </a:solidFill>
                <a:latin typeface="华文隶书" pitchFamily="2" charset="-122"/>
                <a:ea typeface="华文隶书" pitchFamily="2" charset="-122"/>
              </a:rPr>
              <a:t>一、财务分析的作用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dirty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财务分析：以企业的</a:t>
            </a:r>
            <a:r>
              <a:rPr lang="zh-CN" altLang="en-US" sz="2800" dirty="0">
                <a:solidFill>
                  <a:srgbClr val="0000FF"/>
                </a:solidFill>
                <a:latin typeface="Arial" charset="0"/>
                <a:ea typeface="微软雅黑" pitchFamily="34" charset="-122"/>
              </a:rPr>
              <a:t>财务报告</a:t>
            </a: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等会计资料为基础，对其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FF"/>
                </a:solidFill>
                <a:latin typeface="Arial" charset="0"/>
                <a:ea typeface="微软雅黑" pitchFamily="34" charset="-122"/>
              </a:rPr>
              <a:t>财务状况</a:t>
            </a: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、</a:t>
            </a:r>
            <a:r>
              <a:rPr lang="zh-CN" altLang="en-US" sz="2800" dirty="0">
                <a:solidFill>
                  <a:srgbClr val="0000FF"/>
                </a:solidFill>
                <a:latin typeface="Arial" charset="0"/>
                <a:ea typeface="微软雅黑" pitchFamily="34" charset="-122"/>
              </a:rPr>
              <a:t>经营成果</a:t>
            </a: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和</a:t>
            </a:r>
            <a:r>
              <a:rPr lang="zh-CN" altLang="en-US" sz="2800" dirty="0">
                <a:solidFill>
                  <a:srgbClr val="0000FF"/>
                </a:solidFill>
                <a:latin typeface="Arial" charset="0"/>
                <a:ea typeface="微软雅黑" pitchFamily="34" charset="-122"/>
              </a:rPr>
              <a:t>现金流量</a:t>
            </a: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进行分析与评价的方法。</a:t>
            </a:r>
            <a:endParaRPr lang="zh-CN" altLang="en-US" sz="2000" dirty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3600450"/>
            <a:ext cx="9144000" cy="1954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作用：对财务报告所提供的会计信息进行进一步</a:t>
            </a:r>
            <a:r>
              <a:rPr lang="zh-CN" altLang="en-US" sz="2800" dirty="0">
                <a:solidFill>
                  <a:srgbClr val="6600FF"/>
                </a:solidFill>
                <a:latin typeface="Arial" charset="0"/>
                <a:ea typeface="微软雅黑" pitchFamily="34" charset="-122"/>
              </a:rPr>
              <a:t>加工</a:t>
            </a: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和</a:t>
            </a:r>
            <a:endParaRPr lang="en-US" altLang="zh-CN" sz="2800" dirty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6600FF"/>
                </a:solidFill>
                <a:latin typeface="Arial" charset="0"/>
                <a:ea typeface="微软雅黑" pitchFamily="34" charset="-122"/>
              </a:rPr>
              <a:t>处理</a:t>
            </a: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，为会计信息使用者</a:t>
            </a:r>
            <a:r>
              <a:rPr lang="zh-CN" altLang="en-US" sz="2800" dirty="0">
                <a:solidFill>
                  <a:srgbClr val="6600FF"/>
                </a:solidFill>
                <a:latin typeface="Arial" charset="0"/>
                <a:ea typeface="微软雅黑" pitchFamily="34" charset="-122"/>
              </a:rPr>
              <a:t>提供</a:t>
            </a: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更具有相关性的会计</a:t>
            </a:r>
            <a:r>
              <a:rPr lang="zh-CN" altLang="en-US" sz="2800" dirty="0">
                <a:solidFill>
                  <a:srgbClr val="6600FF"/>
                </a:solidFill>
                <a:latin typeface="Arial" charset="0"/>
                <a:ea typeface="微软雅黑" pitchFamily="34" charset="-122"/>
              </a:rPr>
              <a:t>信息</a:t>
            </a: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，以提高其</a:t>
            </a:r>
            <a:r>
              <a:rPr lang="zh-CN" altLang="en-US" sz="2800" dirty="0">
                <a:solidFill>
                  <a:srgbClr val="6600FF"/>
                </a:solidFill>
                <a:latin typeface="Arial" charset="0"/>
                <a:ea typeface="微软雅黑" pitchFamily="34" charset="-122"/>
              </a:rPr>
              <a:t>决策</a:t>
            </a:r>
            <a:r>
              <a:rPr lang="zh-CN" altLang="en-US" sz="2800" dirty="0">
                <a:solidFill>
                  <a:srgbClr val="000000"/>
                </a:solidFill>
                <a:latin typeface="Arial" charset="0"/>
                <a:ea typeface="微软雅黑" pitchFamily="34" charset="-122"/>
              </a:rPr>
              <a:t>质量。</a:t>
            </a:r>
          </a:p>
        </p:txBody>
      </p:sp>
    </p:spTree>
    <p:extLst>
      <p:ext uri="{BB962C8B-B14F-4D97-AF65-F5344CB8AC3E}">
        <p14:creationId xmlns:p14="http://schemas.microsoft.com/office/powerpoint/2010/main" val="7650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193675"/>
            <a:ext cx="914400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dirty="0">
                <a:solidFill>
                  <a:srgbClr val="990099"/>
                </a:solidFill>
                <a:latin typeface="华文隶书" pitchFamily="2" charset="-122"/>
                <a:ea typeface="华文隶书" pitchFamily="2" charset="-122"/>
              </a:rPr>
              <a:t>二、财务分析的目的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hlink"/>
                </a:solidFill>
                <a:latin typeface="Arial" charset="0"/>
                <a:ea typeface="微软雅黑" pitchFamily="34" charset="-122"/>
              </a:rPr>
              <a:t>取决于谁使用会计信息，不同的人目的也就不一样。</a:t>
            </a:r>
          </a:p>
        </p:txBody>
      </p:sp>
      <p:pic>
        <p:nvPicPr>
          <p:cNvPr id="4" name="图片 42" descr="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41751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1187450" y="2312987"/>
            <a:ext cx="29511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Arial" charset="0"/>
                <a:ea typeface="微软雅黑" pitchFamily="34" charset="-122"/>
              </a:rPr>
              <a:t>债权人：债权的安全性。</a:t>
            </a:r>
          </a:p>
        </p:txBody>
      </p:sp>
      <p:pic>
        <p:nvPicPr>
          <p:cNvPr id="6" name="图片 42" descr="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341438"/>
            <a:ext cx="40322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5364163" y="2307091"/>
            <a:ext cx="33845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Arial" charset="0"/>
                <a:ea typeface="微软雅黑" pitchFamily="34" charset="-122"/>
              </a:rPr>
              <a:t>股权投资者：盈利及风险。</a:t>
            </a:r>
          </a:p>
        </p:txBody>
      </p:sp>
      <p:pic>
        <p:nvPicPr>
          <p:cNvPr id="8" name="图片 42" descr="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182" y="2703966"/>
            <a:ext cx="460851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2986881" y="3483429"/>
            <a:ext cx="37449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latin typeface="Arial" charset="0"/>
                <a:ea typeface="微软雅黑" pitchFamily="34" charset="-122"/>
              </a:rPr>
              <a:t>企业管理层：监控、发现、改进。</a:t>
            </a:r>
          </a:p>
        </p:txBody>
      </p:sp>
      <p:pic>
        <p:nvPicPr>
          <p:cNvPr id="10" name="图片 42" descr="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11" y="4456918"/>
            <a:ext cx="4392613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042988" y="5300663"/>
            <a:ext cx="3671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Arial" charset="0"/>
                <a:ea typeface="微软雅黑" pitchFamily="34" charset="-122"/>
              </a:rPr>
              <a:t>审计师：确保合法合规。</a:t>
            </a:r>
          </a:p>
        </p:txBody>
      </p:sp>
      <p:pic>
        <p:nvPicPr>
          <p:cNvPr id="12" name="图片 42" descr="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652963"/>
            <a:ext cx="4356100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0"/>
          <p:cNvSpPr>
            <a:spLocks noChangeArrowheads="1"/>
          </p:cNvSpPr>
          <p:nvPr/>
        </p:nvSpPr>
        <p:spPr bwMode="auto">
          <a:xfrm>
            <a:off x="5795963" y="5300663"/>
            <a:ext cx="31686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Arial" charset="0"/>
                <a:ea typeface="微软雅黑" pitchFamily="34" charset="-122"/>
              </a:rPr>
              <a:t>政府部门：了解、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Arial" charset="0"/>
                <a:ea typeface="微软雅黑" pitchFamily="34" charset="-122"/>
              </a:rPr>
              <a:t>寻找决策依据。</a:t>
            </a:r>
          </a:p>
        </p:txBody>
      </p:sp>
    </p:spTree>
    <p:extLst>
      <p:ext uri="{BB962C8B-B14F-4D97-AF65-F5344CB8AC3E}">
        <p14:creationId xmlns:p14="http://schemas.microsoft.com/office/powerpoint/2010/main" val="7650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0" y="338138"/>
            <a:ext cx="9144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dirty="0">
                <a:solidFill>
                  <a:srgbClr val="990099"/>
                </a:solidFill>
                <a:latin typeface="华文隶书" pitchFamily="2" charset="-122"/>
                <a:ea typeface="华文隶书" pitchFamily="2" charset="-122"/>
              </a:rPr>
              <a:t>三、财务分析的内容</a:t>
            </a:r>
          </a:p>
        </p:txBody>
      </p:sp>
      <p:sp>
        <p:nvSpPr>
          <p:cNvPr id="12" name="矩形 39"/>
          <p:cNvSpPr>
            <a:spLocks noChangeArrowheads="1"/>
          </p:cNvSpPr>
          <p:nvPr/>
        </p:nvSpPr>
        <p:spPr bwMode="auto">
          <a:xfrm>
            <a:off x="539552" y="1617573"/>
            <a:ext cx="2952948" cy="646331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6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偿债能力分析</a:t>
            </a:r>
          </a:p>
        </p:txBody>
      </p:sp>
      <p:sp>
        <p:nvSpPr>
          <p:cNvPr id="13" name="矩形 39"/>
          <p:cNvSpPr>
            <a:spLocks noChangeArrowheads="1"/>
          </p:cNvSpPr>
          <p:nvPr/>
        </p:nvSpPr>
        <p:spPr bwMode="auto">
          <a:xfrm>
            <a:off x="538312" y="2420888"/>
            <a:ext cx="2952948" cy="646331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prstDash val="dashDot"/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6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营运能力分析</a:t>
            </a:r>
          </a:p>
        </p:txBody>
      </p:sp>
      <p:sp>
        <p:nvSpPr>
          <p:cNvPr id="14" name="矩形 38"/>
          <p:cNvSpPr>
            <a:spLocks noChangeArrowheads="1"/>
          </p:cNvSpPr>
          <p:nvPr/>
        </p:nvSpPr>
        <p:spPr bwMode="auto">
          <a:xfrm>
            <a:off x="539552" y="3212976"/>
            <a:ext cx="2952948" cy="646331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6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盈利能力分析</a:t>
            </a:r>
          </a:p>
        </p:txBody>
      </p:sp>
      <p:sp>
        <p:nvSpPr>
          <p:cNvPr id="15" name="矩形 38"/>
          <p:cNvSpPr>
            <a:spLocks noChangeArrowheads="1"/>
          </p:cNvSpPr>
          <p:nvPr/>
        </p:nvSpPr>
        <p:spPr bwMode="auto">
          <a:xfrm>
            <a:off x="539552" y="4005064"/>
            <a:ext cx="2951708" cy="646331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zh-CN" altLang="en-US" sz="36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发展能力分析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67944" y="1669062"/>
            <a:ext cx="738664" cy="3026564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  <a:prstDash val="sysDash"/>
          </a:ln>
        </p:spPr>
        <p:txBody>
          <a:bodyPr vert="eaVert">
            <a:spAutoFit/>
          </a:bodyPr>
          <a:lstStyle/>
          <a:p>
            <a:pPr algn="ctr">
              <a:defRPr/>
            </a:pPr>
            <a:r>
              <a:rPr lang="zh-CN" altLang="en-US" sz="36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财务趋势分析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71772" y="1652498"/>
            <a:ext cx="738664" cy="3026564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  <a:prstDash val="sysDash"/>
          </a:ln>
        </p:spPr>
        <p:txBody>
          <a:bodyPr vert="eaVert">
            <a:spAutoFit/>
          </a:bodyPr>
          <a:lstStyle/>
          <a:p>
            <a:pPr algn="ctr">
              <a:defRPr/>
            </a:pPr>
            <a:r>
              <a:rPr lang="zh-CN" altLang="en-US" sz="36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财务综合分析</a:t>
            </a:r>
          </a:p>
        </p:txBody>
      </p:sp>
    </p:spTree>
    <p:extLst>
      <p:ext uri="{BB962C8B-B14F-4D97-AF65-F5344CB8AC3E}">
        <p14:creationId xmlns:p14="http://schemas.microsoft.com/office/powerpoint/2010/main" val="7650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193675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dirty="0">
                <a:solidFill>
                  <a:srgbClr val="990099"/>
                </a:solidFill>
                <a:latin typeface="华文隶书" pitchFamily="2" charset="-122"/>
                <a:ea typeface="华文隶书" pitchFamily="2" charset="-122"/>
              </a:rPr>
              <a:t>四、财务分析的方法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0" y="1484313"/>
            <a:ext cx="9144000" cy="1631950"/>
          </a:xfrm>
          <a:prstGeom prst="rect">
            <a:avLst/>
          </a:prstGeom>
          <a:solidFill>
            <a:srgbClr val="CC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、比率分析法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FF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构成比率：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部分与总体的关系。如流动资产与资产总额的比率。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FF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效率比率：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投入与产出的关系。如资产报酬率。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FF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相关比率：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两个或以上相关项目比值的财务比率。如流动比率。</a:t>
            </a:r>
            <a:endParaRPr lang="en-US" altLang="zh-CN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0" y="3881438"/>
            <a:ext cx="9144000" cy="1262062"/>
          </a:xfrm>
          <a:prstGeom prst="rect">
            <a:avLst/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、比较分析法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纵向比较分析法：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比较同一企业不同时期的财务状况。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横向比较分析法：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比较同一时期不同企业的财务状况。</a:t>
            </a:r>
          </a:p>
        </p:txBody>
      </p:sp>
    </p:spTree>
    <p:extLst>
      <p:ext uri="{BB962C8B-B14F-4D97-AF65-F5344CB8AC3E}">
        <p14:creationId xmlns:p14="http://schemas.microsoft.com/office/powerpoint/2010/main" val="376051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0" y="2667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dirty="0">
                <a:solidFill>
                  <a:srgbClr val="990099"/>
                </a:solidFill>
                <a:latin typeface="华文隶书" pitchFamily="2" charset="-122"/>
                <a:ea typeface="华文隶书" pitchFamily="2" charset="-122"/>
              </a:rPr>
              <a:t>五、财务分析的基础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87313" y="1504950"/>
            <a:ext cx="8948737" cy="646113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FF00"/>
                </a:solidFill>
                <a:latin typeface="Arial" charset="0"/>
                <a:ea typeface="微软雅黑" pitchFamily="34" charset="-122"/>
              </a:rPr>
              <a:t>资产负债表；     利润表；      现金流量表。</a:t>
            </a:r>
            <a:endParaRPr lang="zh-CN" altLang="en-US" sz="3600" b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下箭头 2"/>
          <p:cNvSpPr>
            <a:spLocks noChangeArrowheads="1"/>
          </p:cNvSpPr>
          <p:nvPr/>
        </p:nvSpPr>
        <p:spPr bwMode="auto">
          <a:xfrm>
            <a:off x="944563" y="2204921"/>
            <a:ext cx="485775" cy="576263"/>
          </a:xfrm>
          <a:prstGeom prst="downArrow">
            <a:avLst>
              <a:gd name="adj1" fmla="val 50000"/>
              <a:gd name="adj2" fmla="val 499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charset="0"/>
            </a:endParaRPr>
          </a:p>
        </p:txBody>
      </p:sp>
      <p:sp>
        <p:nvSpPr>
          <p:cNvPr id="5" name="下箭头 2"/>
          <p:cNvSpPr>
            <a:spLocks noChangeArrowheads="1"/>
          </p:cNvSpPr>
          <p:nvPr/>
        </p:nvSpPr>
        <p:spPr bwMode="auto">
          <a:xfrm>
            <a:off x="4086225" y="2204922"/>
            <a:ext cx="485775" cy="576263"/>
          </a:xfrm>
          <a:prstGeom prst="downArrow">
            <a:avLst>
              <a:gd name="adj1" fmla="val 50000"/>
              <a:gd name="adj2" fmla="val 499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charset="0"/>
            </a:endParaRPr>
          </a:p>
        </p:txBody>
      </p:sp>
      <p:sp>
        <p:nvSpPr>
          <p:cNvPr id="6" name="下箭头 2"/>
          <p:cNvSpPr>
            <a:spLocks noChangeArrowheads="1"/>
          </p:cNvSpPr>
          <p:nvPr/>
        </p:nvSpPr>
        <p:spPr bwMode="auto">
          <a:xfrm>
            <a:off x="7418937" y="2204922"/>
            <a:ext cx="485775" cy="576263"/>
          </a:xfrm>
          <a:prstGeom prst="downArrow">
            <a:avLst>
              <a:gd name="adj1" fmla="val 50000"/>
              <a:gd name="adj2" fmla="val 499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7313" y="2997200"/>
            <a:ext cx="2520950" cy="157003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“底子”，说的是企业有多少财产。讲究的是“对称之美”</a:t>
            </a:r>
            <a:endParaRPr lang="en-US" altLang="zh-CN" sz="2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38475" y="3021013"/>
            <a:ext cx="2520950" cy="15700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“面子”，有没有面子就看利润表。讲究的是“高度之美”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46800" y="2981325"/>
            <a:ext cx="2889250" cy="157003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“日子”，日子过得滋润不滋润，就看现金流量表。讲究的是“健康之美”</a:t>
            </a:r>
          </a:p>
        </p:txBody>
      </p:sp>
    </p:spTree>
    <p:extLst>
      <p:ext uri="{BB962C8B-B14F-4D97-AF65-F5344CB8AC3E}">
        <p14:creationId xmlns:p14="http://schemas.microsoft.com/office/powerpoint/2010/main" val="376051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5656" y="1874441"/>
            <a:ext cx="9179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8.2      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财务能力分析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310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单车上的浪漫——情人节PPT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单车上的浪漫——情人节PPT模板</Template>
  <TotalTime>52</TotalTime>
  <Words>1799</Words>
  <Application>Microsoft Office PowerPoint</Application>
  <PresentationFormat>全屏显示(4:3)</PresentationFormat>
  <Paragraphs>198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单车上的浪漫——情人节PPT模板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TP-人文风俗</dc:subject>
  <dc:creator>lenovo</dc:creator>
  <cp:keywords>XS-普屏 4：3;SC-多彩色;BG-浅色;DH-静态</cp:keywords>
  <cp:lastModifiedBy>张秀娟</cp:lastModifiedBy>
  <cp:revision>12</cp:revision>
  <dcterms:created xsi:type="dcterms:W3CDTF">2014-01-20T09:37:55Z</dcterms:created>
  <dcterms:modified xsi:type="dcterms:W3CDTF">2021-06-18T13:52:08Z</dcterms:modified>
  <cp:category>UDi-主题模板</cp:category>
</cp:coreProperties>
</file>