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6.xml" ContentType="application/vnd.openxmlformats-officedocument.theme+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heme/theme7.xml" ContentType="application/vnd.openxmlformats-officedocument.theme+xml"/>
  <Override PartName="/ppt/theme/theme8.xml" ContentType="application/vnd.openxmlformats-officedocument.theme+xml"/>
  <Override PartName="/ppt/tags/tag864.xml" ContentType="application/vnd.openxmlformats-officedocument.presentationml.tags+xml"/>
  <Override PartName="/ppt/tags/tag86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705" r:id="rId4"/>
    <p:sldMasterId id="2147483724" r:id="rId5"/>
    <p:sldMasterId id="2147483743" r:id="rId6"/>
  </p:sldMasterIdLst>
  <p:notesMasterIdLst>
    <p:notesMasterId r:id="rId56"/>
  </p:notesMasterIdLst>
  <p:handoutMasterIdLst>
    <p:handoutMasterId r:id="rId57"/>
  </p:handoutMasterIdLst>
  <p:sldIdLst>
    <p:sldId id="369" r:id="rId7"/>
    <p:sldId id="318" r:id="rId8"/>
    <p:sldId id="437" r:id="rId9"/>
    <p:sldId id="322" r:id="rId10"/>
    <p:sldId id="398" r:id="rId11"/>
    <p:sldId id="399" r:id="rId12"/>
    <p:sldId id="453" r:id="rId13"/>
    <p:sldId id="400" r:id="rId14"/>
    <p:sldId id="406" r:id="rId15"/>
    <p:sldId id="407" r:id="rId16"/>
    <p:sldId id="408" r:id="rId17"/>
    <p:sldId id="409" r:id="rId18"/>
    <p:sldId id="410" r:id="rId19"/>
    <p:sldId id="401" r:id="rId20"/>
    <p:sldId id="411" r:id="rId21"/>
    <p:sldId id="412" r:id="rId22"/>
    <p:sldId id="413" r:id="rId23"/>
    <p:sldId id="416" r:id="rId24"/>
    <p:sldId id="417" r:id="rId25"/>
    <p:sldId id="414" r:id="rId26"/>
    <p:sldId id="419" r:id="rId27"/>
    <p:sldId id="421" r:id="rId28"/>
    <p:sldId id="422" r:id="rId29"/>
    <p:sldId id="455" r:id="rId30"/>
    <p:sldId id="456" r:id="rId31"/>
    <p:sldId id="457" r:id="rId32"/>
    <p:sldId id="458" r:id="rId33"/>
    <p:sldId id="459" r:id="rId34"/>
    <p:sldId id="460" r:id="rId35"/>
    <p:sldId id="461" r:id="rId36"/>
    <p:sldId id="462" r:id="rId37"/>
    <p:sldId id="463" r:id="rId38"/>
    <p:sldId id="464" r:id="rId39"/>
    <p:sldId id="465" r:id="rId40"/>
    <p:sldId id="466" r:id="rId41"/>
    <p:sldId id="467" r:id="rId42"/>
    <p:sldId id="468" r:id="rId43"/>
    <p:sldId id="469" r:id="rId44"/>
    <p:sldId id="470" r:id="rId45"/>
    <p:sldId id="471" r:id="rId46"/>
    <p:sldId id="472" r:id="rId47"/>
    <p:sldId id="473" r:id="rId48"/>
    <p:sldId id="474" r:id="rId49"/>
    <p:sldId id="475" r:id="rId50"/>
    <p:sldId id="476" r:id="rId51"/>
    <p:sldId id="477" r:id="rId52"/>
    <p:sldId id="478" r:id="rId53"/>
    <p:sldId id="479" r:id="rId54"/>
    <p:sldId id="480" r:id="rId55"/>
  </p:sldIdLst>
  <p:sldSz cx="9144000" cy="5143500" type="screen16x9"/>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0">
          <p15:clr>
            <a:srgbClr val="A4A3A4"/>
          </p15:clr>
        </p15:guide>
        <p15:guide id="2" pos="28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061"/>
    <a:srgbClr val="E06741"/>
    <a:srgbClr val="4A5A6F"/>
    <a:srgbClr val="F9F9F9"/>
    <a:srgbClr val="F7C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51" autoAdjust="0"/>
    <p:restoredTop sz="94660"/>
  </p:normalViewPr>
  <p:slideViewPr>
    <p:cSldViewPr snapToGrid="0" showGuides="1">
      <p:cViewPr>
        <p:scale>
          <a:sx n="75" d="100"/>
          <a:sy n="75" d="100"/>
        </p:scale>
        <p:origin x="1428" y="360"/>
      </p:cViewPr>
      <p:guideLst>
        <p:guide orient="horz" pos="1670"/>
        <p:guide pos="2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tags" Target="tags/tag1.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handoutMaster" Target="handoutMasters/handoutMaster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t>2020/10/28</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t>‹#›</a:t>
            </a:fld>
            <a:endParaRPr lang="zh-CN" altLang="en-US">
              <a:cs typeface="黑体" panose="02010609060101010101" charset="-122"/>
            </a:endParaRPr>
          </a:p>
        </p:txBody>
      </p:sp>
    </p:spTree>
    <p:extLst>
      <p:ext uri="{BB962C8B-B14F-4D97-AF65-F5344CB8AC3E}">
        <p14:creationId xmlns:p14="http://schemas.microsoft.com/office/powerpoint/2010/main" val="30491321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t>2020/10/28</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t>‹#›</a:t>
            </a:fld>
            <a:endParaRPr lang="zh-CN" altLang="en-US"/>
          </a:p>
        </p:txBody>
      </p:sp>
    </p:spTree>
    <p:extLst>
      <p:ext uri="{BB962C8B-B14F-4D97-AF65-F5344CB8AC3E}">
        <p14:creationId xmlns:p14="http://schemas.microsoft.com/office/powerpoint/2010/main" val="841304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1619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65006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71566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33031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59248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864984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2289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75000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14385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52243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90686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2</a:t>
            </a:fld>
            <a:endParaRPr lang="zh-CN" altLang="en-US"/>
          </a:p>
        </p:txBody>
      </p:sp>
    </p:spTree>
    <p:extLst>
      <p:ext uri="{BB962C8B-B14F-4D97-AF65-F5344CB8AC3E}">
        <p14:creationId xmlns:p14="http://schemas.microsoft.com/office/powerpoint/2010/main" val="632747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428777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759458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36083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949183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054889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24991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5697505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32195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909294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87667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138074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413570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190483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02322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6064847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68068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0070045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630314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3320936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150142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39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97484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4</a:t>
            </a:fld>
            <a:endParaRPr lang="zh-CN" altLang="en-US"/>
          </a:p>
        </p:txBody>
      </p:sp>
    </p:spTree>
    <p:extLst>
      <p:ext uri="{BB962C8B-B14F-4D97-AF65-F5344CB8AC3E}">
        <p14:creationId xmlns:p14="http://schemas.microsoft.com/office/powerpoint/2010/main" val="11017330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940180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279345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1786508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46105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863880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808136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1005085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043203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100732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49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81402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84065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8797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78237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06039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5368104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89.xml"/><Relationship Id="rId7" Type="http://schemas.openxmlformats.org/officeDocument/2006/relationships/slideMaster" Target="../slideMasters/slideMaster6.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91.xml"/><Relationship Id="rId10" Type="http://schemas.openxmlformats.org/officeDocument/2006/relationships/image" Target="../media/image3.png"/><Relationship Id="rId4" Type="http://schemas.openxmlformats.org/officeDocument/2006/relationships/tags" Target="../tags/tag790.xml"/><Relationship Id="rId9" Type="http://schemas.openxmlformats.org/officeDocument/2006/relationships/image" Target="file:///C:\Users\1V994W2\PycharmProjects\PPT_Background_Generation/pic_temp/0_pic_quater_right_down.png" TargetMode="External"/></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95.xml"/><Relationship Id="rId7" Type="http://schemas.openxmlformats.org/officeDocument/2006/relationships/slideMaster" Target="../slideMasters/slideMaster6.xml"/><Relationship Id="rId2" Type="http://schemas.openxmlformats.org/officeDocument/2006/relationships/tags" Target="../tags/tag794.xml"/><Relationship Id="rId1" Type="http://schemas.openxmlformats.org/officeDocument/2006/relationships/tags" Target="../tags/tag793.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9" Type="http://schemas.openxmlformats.org/officeDocument/2006/relationships/image" Target="file:///C:\Users\1V994W2\PycharmProjects\PPT_Background_Generation/pic_temp/pic_sup.png" TargetMode="External"/></Relationships>
</file>

<file path=ppt/slideLayouts/_rels/slideLayout10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801.xml"/><Relationship Id="rId7" Type="http://schemas.openxmlformats.org/officeDocument/2006/relationships/tags" Target="../tags/tag80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00.xml"/><Relationship Id="rId1" Type="http://schemas.openxmlformats.org/officeDocument/2006/relationships/tags" Target="../tags/tag799.xml"/><Relationship Id="rId6" Type="http://schemas.openxmlformats.org/officeDocument/2006/relationships/tags" Target="../tags/tag804.xml"/><Relationship Id="rId11" Type="http://schemas.openxmlformats.org/officeDocument/2006/relationships/image" Target="../media/image3.png"/><Relationship Id="rId5" Type="http://schemas.openxmlformats.org/officeDocument/2006/relationships/tags" Target="../tags/tag80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02.xml"/><Relationship Id="rId9" Type="http://schemas.openxmlformats.org/officeDocument/2006/relationships/image" Target="../media/image2.png"/></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813.xml"/><Relationship Id="rId13" Type="http://schemas.openxmlformats.org/officeDocument/2006/relationships/image" Target="../media/image3.png"/><Relationship Id="rId3" Type="http://schemas.openxmlformats.org/officeDocument/2006/relationships/tags" Target="../tags/tag808.xml"/><Relationship Id="rId7" Type="http://schemas.openxmlformats.org/officeDocument/2006/relationships/tags" Target="../tags/tag81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tags" Target="../tags/tag811.xml"/><Relationship Id="rId11" Type="http://schemas.openxmlformats.org/officeDocument/2006/relationships/image" Target="../media/image2.png"/><Relationship Id="rId5" Type="http://schemas.openxmlformats.org/officeDocument/2006/relationships/tags" Target="../tags/tag810.xml"/><Relationship Id="rId10" Type="http://schemas.openxmlformats.org/officeDocument/2006/relationships/slideMaster" Target="../slideMasters/slideMaster6.xml"/><Relationship Id="rId4" Type="http://schemas.openxmlformats.org/officeDocument/2006/relationships/tags" Target="../tags/tag809.xml"/><Relationship Id="rId9" Type="http://schemas.openxmlformats.org/officeDocument/2006/relationships/tags" Target="../tags/tag814.xml"/><Relationship Id="rId14" Type="http://schemas.openxmlformats.org/officeDocument/2006/relationships/image" Target="file:///C:\Users\1V994W2\PycharmProjects\PPT_Background_Generation/pic_temp/1_pic_quater_left_down.png" TargetMode="Externa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822.xml"/><Relationship Id="rId3" Type="http://schemas.openxmlformats.org/officeDocument/2006/relationships/tags" Target="../tags/tag817.xml"/><Relationship Id="rId7" Type="http://schemas.openxmlformats.org/officeDocument/2006/relationships/tags" Target="../tags/tag821.xml"/><Relationship Id="rId2" Type="http://schemas.openxmlformats.org/officeDocument/2006/relationships/tags" Target="../tags/tag816.xml"/><Relationship Id="rId1" Type="http://schemas.openxmlformats.org/officeDocument/2006/relationships/tags" Target="../tags/tag815.xml"/><Relationship Id="rId6" Type="http://schemas.openxmlformats.org/officeDocument/2006/relationships/tags" Target="../tags/tag82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19.xml"/><Relationship Id="rId10" Type="http://schemas.openxmlformats.org/officeDocument/2006/relationships/image" Target="../media/image2.png"/><Relationship Id="rId4" Type="http://schemas.openxmlformats.org/officeDocument/2006/relationships/tags" Target="../tags/tag818.xml"/><Relationship Id="rId9"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83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25.xml"/><Relationship Id="rId7" Type="http://schemas.openxmlformats.org/officeDocument/2006/relationships/tags" Target="../tags/tag829.xml"/><Relationship Id="rId12" Type="http://schemas.openxmlformats.org/officeDocument/2006/relationships/image" Target="../media/image2.png"/><Relationship Id="rId2" Type="http://schemas.openxmlformats.org/officeDocument/2006/relationships/tags" Target="../tags/tag824.xml"/><Relationship Id="rId1" Type="http://schemas.openxmlformats.org/officeDocument/2006/relationships/tags" Target="../tags/tag823.xml"/><Relationship Id="rId6" Type="http://schemas.openxmlformats.org/officeDocument/2006/relationships/tags" Target="../tags/tag828.xml"/><Relationship Id="rId11" Type="http://schemas.openxmlformats.org/officeDocument/2006/relationships/slideMaster" Target="../slideMasters/slideMaster6.xml"/><Relationship Id="rId5" Type="http://schemas.openxmlformats.org/officeDocument/2006/relationships/tags" Target="../tags/tag82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32.xml"/><Relationship Id="rId4" Type="http://schemas.openxmlformats.org/officeDocument/2006/relationships/tags" Target="../tags/tag826.xml"/><Relationship Id="rId9" Type="http://schemas.openxmlformats.org/officeDocument/2006/relationships/tags" Target="../tags/tag831.xml"/><Relationship Id="rId1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8" Type="http://schemas.openxmlformats.org/officeDocument/2006/relationships/tags" Target="../tags/tag84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35.xml"/><Relationship Id="rId7" Type="http://schemas.openxmlformats.org/officeDocument/2006/relationships/tags" Target="../tags/tag839.xml"/><Relationship Id="rId12" Type="http://schemas.openxmlformats.org/officeDocument/2006/relationships/image" Target="../media/image2.png"/><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tags" Target="../tags/tag838.xml"/><Relationship Id="rId11" Type="http://schemas.openxmlformats.org/officeDocument/2006/relationships/slideMaster" Target="../slideMasters/slideMaster6.xml"/><Relationship Id="rId5" Type="http://schemas.openxmlformats.org/officeDocument/2006/relationships/tags" Target="../tags/tag83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42.xml"/><Relationship Id="rId4" Type="http://schemas.openxmlformats.org/officeDocument/2006/relationships/tags" Target="../tags/tag836.xml"/><Relationship Id="rId9" Type="http://schemas.openxmlformats.org/officeDocument/2006/relationships/tags" Target="../tags/tag841.xml"/><Relationship Id="rId14" Type="http://schemas.openxmlformats.org/officeDocument/2006/relationships/image" Target="../media/image3.png"/></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850.xml"/><Relationship Id="rId13" Type="http://schemas.openxmlformats.org/officeDocument/2006/relationships/slideMaster" Target="../slideMasters/slideMaster6.xml"/><Relationship Id="rId3" Type="http://schemas.openxmlformats.org/officeDocument/2006/relationships/tags" Target="../tags/tag845.xml"/><Relationship Id="rId7" Type="http://schemas.openxmlformats.org/officeDocument/2006/relationships/tags" Target="../tags/tag849.xml"/><Relationship Id="rId12" Type="http://schemas.openxmlformats.org/officeDocument/2006/relationships/tags" Target="../tags/tag854.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44.xml"/><Relationship Id="rId16" Type="http://schemas.openxmlformats.org/officeDocument/2006/relationships/image" Target="../media/image3.png"/><Relationship Id="rId1" Type="http://schemas.openxmlformats.org/officeDocument/2006/relationships/tags" Target="../tags/tag843.xml"/><Relationship Id="rId6" Type="http://schemas.openxmlformats.org/officeDocument/2006/relationships/tags" Target="../tags/tag848.xml"/><Relationship Id="rId11" Type="http://schemas.openxmlformats.org/officeDocument/2006/relationships/tags" Target="../tags/tag853.xml"/><Relationship Id="rId5" Type="http://schemas.openxmlformats.org/officeDocument/2006/relationships/tags" Target="../tags/tag847.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852.xml"/><Relationship Id="rId4" Type="http://schemas.openxmlformats.org/officeDocument/2006/relationships/tags" Target="../tags/tag846.xml"/><Relationship Id="rId9" Type="http://schemas.openxmlformats.org/officeDocument/2006/relationships/tags" Target="../tags/tag851.xml"/><Relationship Id="rId14" Type="http://schemas.openxmlformats.org/officeDocument/2006/relationships/image" Target="../media/image2.png"/></Relationships>
</file>

<file path=ppt/slideLayouts/_rels/slideLayout108.xml.rels><?xml version="1.0" encoding="UTF-8" standalone="yes"?>
<Relationships xmlns="http://schemas.openxmlformats.org/package/2006/relationships"><Relationship Id="rId8" Type="http://schemas.openxmlformats.org/officeDocument/2006/relationships/tags" Target="../tags/tag862.xml"/><Relationship Id="rId13" Type="http://schemas.openxmlformats.org/officeDocument/2006/relationships/image" Target="../media/image3.png"/><Relationship Id="rId3" Type="http://schemas.openxmlformats.org/officeDocument/2006/relationships/tags" Target="../tags/tag857.xml"/><Relationship Id="rId7" Type="http://schemas.openxmlformats.org/officeDocument/2006/relationships/tags" Target="../tags/tag861.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56.xml"/><Relationship Id="rId1" Type="http://schemas.openxmlformats.org/officeDocument/2006/relationships/tags" Target="../tags/tag855.xml"/><Relationship Id="rId6" Type="http://schemas.openxmlformats.org/officeDocument/2006/relationships/tags" Target="../tags/tag860.xml"/><Relationship Id="rId11" Type="http://schemas.openxmlformats.org/officeDocument/2006/relationships/image" Target="../media/image6.png"/><Relationship Id="rId5" Type="http://schemas.openxmlformats.org/officeDocument/2006/relationships/tags" Target="../tags/tag859.xml"/><Relationship Id="rId10" Type="http://schemas.openxmlformats.org/officeDocument/2006/relationships/slideMaster" Target="../slideMasters/slideMaster6.xml"/><Relationship Id="rId4" Type="http://schemas.openxmlformats.org/officeDocument/2006/relationships/tags" Target="../tags/tag858.xml"/><Relationship Id="rId9" Type="http://schemas.openxmlformats.org/officeDocument/2006/relationships/tags" Target="../tags/tag863.xml"/><Relationship Id="rId14" Type="http://schemas.openxmlformats.org/officeDocument/2006/relationships/image" Target="file:///C:\Users\1V994W2\PycharmProjects\PPT_Background_Generation/pic_temp/1_pic_quater_left_down.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12.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11.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11.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12.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12.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11.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12.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12.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12.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12.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11.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11.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12.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11.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12.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11.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11.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12.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5.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4.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0.xml"/><Relationship Id="rId7" Type="http://schemas.openxmlformats.org/officeDocument/2006/relationships/slideMaster" Target="../slideMasters/slideMaster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9" Type="http://schemas.openxmlformats.org/officeDocument/2006/relationships/image" Target="file:///C:\Users\1V994W2\PycharmProjects\PPT_Background_Generation/pic_temp/pic_sup.png" TargetMode="External"/></Relationships>
</file>

<file path=ppt/slideLayouts/_rels/slideLayout5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image" Target="../media/image3.png"/><Relationship Id="rId5" Type="http://schemas.openxmlformats.org/officeDocument/2006/relationships/tags" Target="../tags/tag44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47.xml"/><Relationship Id="rId9"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53.xml"/><Relationship Id="rId7" Type="http://schemas.openxmlformats.org/officeDocument/2006/relationships/slideMaster" Target="../slideMasters/slideMaster4.xml"/><Relationship Id="rId2" Type="http://schemas.openxmlformats.org/officeDocument/2006/relationships/tags" Target="../tags/tag452.xml"/><Relationship Id="rId1" Type="http://schemas.openxmlformats.org/officeDocument/2006/relationships/tags" Target="../tags/tag451.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9" Type="http://schemas.openxmlformats.org/officeDocument/2006/relationships/image" Target="file:///C:\Users\1V994W2\PycharmProjects\PPT_Background_Generation/pic_temp/pic_half_to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image" Target="../media/image3.png"/><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61.xml"/><Relationship Id="rId10" Type="http://schemas.openxmlformats.org/officeDocument/2006/relationships/image" Target="../media/image2.png"/><Relationship Id="rId4" Type="http://schemas.openxmlformats.org/officeDocument/2006/relationships/tags" Target="../tags/tag460.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7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67.xml"/><Relationship Id="rId7" Type="http://schemas.openxmlformats.org/officeDocument/2006/relationships/tags" Target="../tags/tag471.xml"/><Relationship Id="rId12" Type="http://schemas.openxmlformats.org/officeDocument/2006/relationships/image" Target="../media/image2.png"/><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tags" Target="../tags/tag470.xml"/><Relationship Id="rId11" Type="http://schemas.openxmlformats.org/officeDocument/2006/relationships/slideMaster" Target="../slideMasters/slideMaster4.xml"/><Relationship Id="rId5" Type="http://schemas.openxmlformats.org/officeDocument/2006/relationships/tags" Target="../tags/tag46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74.xml"/><Relationship Id="rId4" Type="http://schemas.openxmlformats.org/officeDocument/2006/relationships/tags" Target="../tags/tag468.xml"/><Relationship Id="rId9" Type="http://schemas.openxmlformats.org/officeDocument/2006/relationships/tags" Target="../tags/tag473.xml"/><Relationship Id="rId1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7.xml"/><Relationship Id="rId7" Type="http://schemas.openxmlformats.org/officeDocument/2006/relationships/slideMaster" Target="../slideMasters/slideMaster4.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79.xml"/><Relationship Id="rId10" Type="http://schemas.openxmlformats.org/officeDocument/2006/relationships/image" Target="../media/image3.png"/><Relationship Id="rId4" Type="http://schemas.openxmlformats.org/officeDocument/2006/relationships/tags" Target="../tags/tag47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 Id="rId4"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3.png"/><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88.xml"/><Relationship Id="rId10" Type="http://schemas.openxmlformats.org/officeDocument/2006/relationships/image" Target="../media/image2.png"/><Relationship Id="rId4" Type="http://schemas.openxmlformats.org/officeDocument/2006/relationships/tags" Target="../tags/tag487.xml"/><Relationship Id="rId9"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image" Target="../media/image3.png"/><Relationship Id="rId5" Type="http://schemas.openxmlformats.org/officeDocument/2006/relationships/tags" Target="../tags/tag49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95.xml"/><Relationship Id="rId9"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01.xml"/><Relationship Id="rId7" Type="http://schemas.openxmlformats.org/officeDocument/2006/relationships/slideMaster" Target="../slideMasters/slideMaster4.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03.xml"/><Relationship Id="rId10" Type="http://schemas.openxmlformats.org/officeDocument/2006/relationships/image" Target="../media/image3.png"/><Relationship Id="rId4" Type="http://schemas.openxmlformats.org/officeDocument/2006/relationships/tags" Target="../tags/tag502.xml"/><Relationship Id="rId9" Type="http://schemas.openxmlformats.org/officeDocument/2006/relationships/image" Target="file:///C:\Users\1V994W2\PycharmProjects\PPT_Background_Generation/pic_temp/0_pic_quater_righ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07.xml"/><Relationship Id="rId7" Type="http://schemas.openxmlformats.org/officeDocument/2006/relationships/slideMaster" Target="../slideMasters/slideMaster4.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image" Target="../media/image3.png"/><Relationship Id="rId5" Type="http://schemas.openxmlformats.org/officeDocument/2006/relationships/tags" Target="../tags/tag51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14.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image" Target="../media/image3.png"/><Relationship Id="rId3" Type="http://schemas.openxmlformats.org/officeDocument/2006/relationships/tags" Target="../tags/tag520.xml"/><Relationship Id="rId7" Type="http://schemas.openxmlformats.org/officeDocument/2006/relationships/tags" Target="../tags/tag52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image" Target="../media/image2.png"/><Relationship Id="rId5" Type="http://schemas.openxmlformats.org/officeDocument/2006/relationships/tags" Target="../tags/tag522.xml"/><Relationship Id="rId10" Type="http://schemas.openxmlformats.org/officeDocument/2006/relationships/slideMaster" Target="../slideMasters/slideMaster4.xml"/><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image" Target="file:///C:\Users\1V994W2\PycharmProjects\PPT_Background_Generation/pic_temp/1_pic_quater_left_down.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31.xml"/><Relationship Id="rId10" Type="http://schemas.openxmlformats.org/officeDocument/2006/relationships/image" Target="../media/image2.png"/><Relationship Id="rId4" Type="http://schemas.openxmlformats.org/officeDocument/2006/relationships/tags" Target="../tags/tag530.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37.xml"/><Relationship Id="rId7" Type="http://schemas.openxmlformats.org/officeDocument/2006/relationships/tags" Target="../tags/tag541.xml"/><Relationship Id="rId12" Type="http://schemas.openxmlformats.org/officeDocument/2006/relationships/image" Target="../media/image2.png"/><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slideMaster" Target="../slideMasters/slideMaster4.xml"/><Relationship Id="rId5" Type="http://schemas.openxmlformats.org/officeDocument/2006/relationships/tags" Target="../tags/tag5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44.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55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47.xml"/><Relationship Id="rId7" Type="http://schemas.openxmlformats.org/officeDocument/2006/relationships/tags" Target="../tags/tag551.xml"/><Relationship Id="rId12" Type="http://schemas.openxmlformats.org/officeDocument/2006/relationships/image" Target="../media/image2.png"/><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11" Type="http://schemas.openxmlformats.org/officeDocument/2006/relationships/slideMaster" Target="../slideMasters/slideMaster4.xml"/><Relationship Id="rId5" Type="http://schemas.openxmlformats.org/officeDocument/2006/relationships/tags" Target="../tags/tag54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4.xml"/><Relationship Id="rId4" Type="http://schemas.openxmlformats.org/officeDocument/2006/relationships/tags" Target="../tags/tag548.xml"/><Relationship Id="rId9" Type="http://schemas.openxmlformats.org/officeDocument/2006/relationships/tags" Target="../tags/tag553.xml"/><Relationship Id="rId1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slideMaster" Target="../slideMasters/slideMaster4.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image" Target="../media/image3.png"/><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image" Target="../media/image6.png"/><Relationship Id="rId5" Type="http://schemas.openxmlformats.org/officeDocument/2006/relationships/tags" Target="../tags/tag571.xml"/><Relationship Id="rId10" Type="http://schemas.openxmlformats.org/officeDocument/2006/relationships/slideMaster" Target="../slideMasters/slideMaster4.xml"/><Relationship Id="rId4" Type="http://schemas.openxmlformats.org/officeDocument/2006/relationships/tags" Target="../tags/tag570.xml"/><Relationship Id="rId9" Type="http://schemas.openxmlformats.org/officeDocument/2006/relationships/tags" Target="../tags/tag575.xml"/><Relationship Id="rId14" Type="http://schemas.openxmlformats.org/officeDocument/2006/relationships/image" Target="file:///C:\Users\1V994W2\PycharmProjects\PPT_Background_Generation/pic_temp/1_pic_quater_left_down.png" TargetMode="Externa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84.xml"/><Relationship Id="rId7" Type="http://schemas.openxmlformats.org/officeDocument/2006/relationships/slideMaster" Target="../slideMasters/slideMaster5.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9" Type="http://schemas.openxmlformats.org/officeDocument/2006/relationships/image" Target="file:///C:\Users\1V994W2\PycharmProjects\PPT_Background_Generation/pic_temp/pic_sup.png" TargetMode="External"/></Relationships>
</file>

<file path=ppt/slideLayouts/_rels/slideLayout7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90.xml"/><Relationship Id="rId7" Type="http://schemas.openxmlformats.org/officeDocument/2006/relationships/tags" Target="../tags/tag59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image" Target="../media/image3.png"/><Relationship Id="rId5" Type="http://schemas.openxmlformats.org/officeDocument/2006/relationships/tags" Target="../tags/tag59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1.xml"/><Relationship Id="rId9"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97.xml"/><Relationship Id="rId7" Type="http://schemas.openxmlformats.org/officeDocument/2006/relationships/slideMaster" Target="../slideMasters/slideMaster5.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9" Type="http://schemas.openxmlformats.org/officeDocument/2006/relationships/image" Target="file:///C:\Users\1V994W2\PycharmProjects\PPT_Background_Generation/pic_temp/pic_half_to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image" Target="../media/image3.pn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05.xml"/><Relationship Id="rId10" Type="http://schemas.openxmlformats.org/officeDocument/2006/relationships/image" Target="../media/image2.png"/><Relationship Id="rId4" Type="http://schemas.openxmlformats.org/officeDocument/2006/relationships/tags" Target="../tags/tag604.xml"/><Relationship Id="rId9"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image" Target="../media/image2.png"/><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slideMaster" Target="../slideMasters/slideMaster5.xml"/><Relationship Id="rId5" Type="http://schemas.openxmlformats.org/officeDocument/2006/relationships/tags" Target="../tags/tag61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21.xml"/><Relationship Id="rId7" Type="http://schemas.openxmlformats.org/officeDocument/2006/relationships/slideMaster" Target="../slideMasters/slideMaster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23.xml"/><Relationship Id="rId10" Type="http://schemas.openxmlformats.org/officeDocument/2006/relationships/image" Target="../media/image3.png"/><Relationship Id="rId4" Type="http://schemas.openxmlformats.org/officeDocument/2006/relationships/tags" Target="../tags/tag62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4"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3.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32.xml"/><Relationship Id="rId10" Type="http://schemas.openxmlformats.org/officeDocument/2006/relationships/image" Target="../media/image2.png"/><Relationship Id="rId4" Type="http://schemas.openxmlformats.org/officeDocument/2006/relationships/tags" Target="../tags/tag631.xml"/><Relationship Id="rId9"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38.xml"/><Relationship Id="rId7" Type="http://schemas.openxmlformats.org/officeDocument/2006/relationships/tags" Target="../tags/tag64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image" Target="../media/image3.png"/><Relationship Id="rId5" Type="http://schemas.openxmlformats.org/officeDocument/2006/relationships/tags" Target="../tags/tag64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39.xml"/><Relationship Id="rId9"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45.xml"/><Relationship Id="rId7" Type="http://schemas.openxmlformats.org/officeDocument/2006/relationships/slideMaster" Target="../slideMasters/slideMaster5.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tags" Target="../tags/tag64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47.xml"/><Relationship Id="rId10" Type="http://schemas.openxmlformats.org/officeDocument/2006/relationships/image" Target="../media/image3.png"/><Relationship Id="rId4" Type="http://schemas.openxmlformats.org/officeDocument/2006/relationships/tags" Target="../tags/tag646.xml"/><Relationship Id="rId9" Type="http://schemas.openxmlformats.org/officeDocument/2006/relationships/image" Target="file:///C:\Users\1V994W2\PycharmProjects\PPT_Background_Generation/pic_temp/0_pic_quater_right_down.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1.xml"/><Relationship Id="rId7" Type="http://schemas.openxmlformats.org/officeDocument/2006/relationships/slideMaster" Target="../slideMasters/slideMaster5.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9" Type="http://schemas.openxmlformats.org/officeDocument/2006/relationships/image" Target="file:///C:\Users\1V994W2\PycharmProjects\PPT_Background_Generation/pic_temp/pic_sup.png" TargetMode="External"/></Relationships>
</file>

<file path=ppt/slideLayouts/_rels/slideLayout8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57.xml"/><Relationship Id="rId7" Type="http://schemas.openxmlformats.org/officeDocument/2006/relationships/tags" Target="../tags/tag66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56.xml"/><Relationship Id="rId1" Type="http://schemas.openxmlformats.org/officeDocument/2006/relationships/tags" Target="../tags/tag655.xml"/><Relationship Id="rId6" Type="http://schemas.openxmlformats.org/officeDocument/2006/relationships/tags" Target="../tags/tag660.xml"/><Relationship Id="rId11" Type="http://schemas.openxmlformats.org/officeDocument/2006/relationships/image" Target="../media/image3.png"/><Relationship Id="rId5" Type="http://schemas.openxmlformats.org/officeDocument/2006/relationships/tags" Target="../tags/tag65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8.xml"/><Relationship Id="rId9"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69.xml"/><Relationship Id="rId13" Type="http://schemas.openxmlformats.org/officeDocument/2006/relationships/image" Target="../media/image3.png"/><Relationship Id="rId3" Type="http://schemas.openxmlformats.org/officeDocument/2006/relationships/tags" Target="../tags/tag664.xml"/><Relationship Id="rId7" Type="http://schemas.openxmlformats.org/officeDocument/2006/relationships/tags" Target="../tags/tag66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tags" Target="../tags/tag667.xml"/><Relationship Id="rId11" Type="http://schemas.openxmlformats.org/officeDocument/2006/relationships/image" Target="../media/image2.png"/><Relationship Id="rId5" Type="http://schemas.openxmlformats.org/officeDocument/2006/relationships/tags" Target="../tags/tag666.xml"/><Relationship Id="rId10" Type="http://schemas.openxmlformats.org/officeDocument/2006/relationships/slideMaster" Target="../slideMasters/slideMaster5.xml"/><Relationship Id="rId4" Type="http://schemas.openxmlformats.org/officeDocument/2006/relationships/tags" Target="../tags/tag665.xml"/><Relationship Id="rId9" Type="http://schemas.openxmlformats.org/officeDocument/2006/relationships/tags" Target="../tags/tag670.xml"/><Relationship Id="rId14" Type="http://schemas.openxmlformats.org/officeDocument/2006/relationships/image" Target="file:///C:\Users\1V994W2\PycharmProjects\PPT_Background_Generation/pic_temp/1_pic_quater_left_down.png" TargetMode="Externa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78.xml"/><Relationship Id="rId3" Type="http://schemas.openxmlformats.org/officeDocument/2006/relationships/tags" Target="../tags/tag673.xml"/><Relationship Id="rId7" Type="http://schemas.openxmlformats.org/officeDocument/2006/relationships/tags" Target="../tags/tag677.xml"/><Relationship Id="rId2" Type="http://schemas.openxmlformats.org/officeDocument/2006/relationships/tags" Target="../tags/tag672.xml"/><Relationship Id="rId1" Type="http://schemas.openxmlformats.org/officeDocument/2006/relationships/tags" Target="../tags/tag671.xml"/><Relationship Id="rId6" Type="http://schemas.openxmlformats.org/officeDocument/2006/relationships/tags" Target="../tags/tag67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75.xml"/><Relationship Id="rId10" Type="http://schemas.openxmlformats.org/officeDocument/2006/relationships/image" Target="../media/image2.png"/><Relationship Id="rId4" Type="http://schemas.openxmlformats.org/officeDocument/2006/relationships/tags" Target="../tags/tag674.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68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81.xml"/><Relationship Id="rId7" Type="http://schemas.openxmlformats.org/officeDocument/2006/relationships/tags" Target="../tags/tag685.xml"/><Relationship Id="rId12" Type="http://schemas.openxmlformats.org/officeDocument/2006/relationships/image" Target="../media/image2.png"/><Relationship Id="rId2" Type="http://schemas.openxmlformats.org/officeDocument/2006/relationships/tags" Target="../tags/tag680.xml"/><Relationship Id="rId1" Type="http://schemas.openxmlformats.org/officeDocument/2006/relationships/tags" Target="../tags/tag679.xml"/><Relationship Id="rId6" Type="http://schemas.openxmlformats.org/officeDocument/2006/relationships/tags" Target="../tags/tag684.xml"/><Relationship Id="rId11" Type="http://schemas.openxmlformats.org/officeDocument/2006/relationships/slideMaster" Target="../slideMasters/slideMaster5.xml"/><Relationship Id="rId5" Type="http://schemas.openxmlformats.org/officeDocument/2006/relationships/tags" Target="../tags/tag68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88.xml"/><Relationship Id="rId4" Type="http://schemas.openxmlformats.org/officeDocument/2006/relationships/tags" Target="../tags/tag682.xml"/><Relationship Id="rId9" Type="http://schemas.openxmlformats.org/officeDocument/2006/relationships/tags" Target="../tags/tag687.xml"/><Relationship Id="rId1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91.xml"/><Relationship Id="rId7" Type="http://schemas.openxmlformats.org/officeDocument/2006/relationships/tags" Target="../tags/tag695.xml"/><Relationship Id="rId12" Type="http://schemas.openxmlformats.org/officeDocument/2006/relationships/image" Target="../media/image2.pn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slideMaster" Target="../slideMasters/slideMaster5.xml"/><Relationship Id="rId5" Type="http://schemas.openxmlformats.org/officeDocument/2006/relationships/tags" Target="../tags/tag69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98.xml"/><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706.xml"/><Relationship Id="rId13" Type="http://schemas.openxmlformats.org/officeDocument/2006/relationships/slideMaster" Target="../slideMasters/slideMaster5.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tags" Target="../tags/tag71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00.xml"/><Relationship Id="rId16" Type="http://schemas.openxmlformats.org/officeDocument/2006/relationships/image" Target="../media/image3.png"/><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tags" Target="../tags/tag709.xml"/><Relationship Id="rId5" Type="http://schemas.openxmlformats.org/officeDocument/2006/relationships/tags" Target="../tags/tag70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708.xml"/><Relationship Id="rId4" Type="http://schemas.openxmlformats.org/officeDocument/2006/relationships/tags" Target="../tags/tag702.xml"/><Relationship Id="rId9" Type="http://schemas.openxmlformats.org/officeDocument/2006/relationships/tags" Target="../tags/tag707.xml"/><Relationship Id="rId1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718.xml"/><Relationship Id="rId13" Type="http://schemas.openxmlformats.org/officeDocument/2006/relationships/image" Target="../media/image3.png"/><Relationship Id="rId3" Type="http://schemas.openxmlformats.org/officeDocument/2006/relationships/tags" Target="../tags/tag713.xml"/><Relationship Id="rId7" Type="http://schemas.openxmlformats.org/officeDocument/2006/relationships/tags" Target="../tags/tag71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11" Type="http://schemas.openxmlformats.org/officeDocument/2006/relationships/image" Target="../media/image6.png"/><Relationship Id="rId5" Type="http://schemas.openxmlformats.org/officeDocument/2006/relationships/tags" Target="../tags/tag715.xml"/><Relationship Id="rId10" Type="http://schemas.openxmlformats.org/officeDocument/2006/relationships/slideMaster" Target="../slideMasters/slideMaster5.xml"/><Relationship Id="rId4" Type="http://schemas.openxmlformats.org/officeDocument/2006/relationships/tags" Target="../tags/tag714.xml"/><Relationship Id="rId9" Type="http://schemas.openxmlformats.org/officeDocument/2006/relationships/tags" Target="../tags/tag719.xml"/><Relationship Id="rId14" Type="http://schemas.openxmlformats.org/officeDocument/2006/relationships/image" Target="file:///C:\Users\1V994W2\PycharmProjects\PPT_Background_Generation/pic_temp/1_pic_quater_left_down.png" TargetMode="External"/></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28.xml"/><Relationship Id="rId7" Type="http://schemas.openxmlformats.org/officeDocument/2006/relationships/slideMaster" Target="../slideMasters/slideMaster6.xml"/><Relationship Id="rId2" Type="http://schemas.openxmlformats.org/officeDocument/2006/relationships/tags" Target="../tags/tag727.xml"/><Relationship Id="rId1" Type="http://schemas.openxmlformats.org/officeDocument/2006/relationships/tags" Target="../tags/tag726.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9" Type="http://schemas.openxmlformats.org/officeDocument/2006/relationships/image" Target="file:///C:\Users\1V994W2\PycharmProjects\PPT_Background_Generation/pic_temp/pic_sup.png" TargetMode="External"/></Relationships>
</file>

<file path=ppt/slideLayouts/_rels/slideLayout9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34.xml"/><Relationship Id="rId7" Type="http://schemas.openxmlformats.org/officeDocument/2006/relationships/tags" Target="../tags/tag73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11" Type="http://schemas.openxmlformats.org/officeDocument/2006/relationships/image" Target="../media/image3.png"/><Relationship Id="rId5" Type="http://schemas.openxmlformats.org/officeDocument/2006/relationships/tags" Target="../tags/tag73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35.xml"/><Relationship Id="rId9" Type="http://schemas.openxmlformats.org/officeDocument/2006/relationships/image" Target="../media/image2.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41.xml"/><Relationship Id="rId7" Type="http://schemas.openxmlformats.org/officeDocument/2006/relationships/slideMaster" Target="../slideMasters/slideMaster6.xml"/><Relationship Id="rId2" Type="http://schemas.openxmlformats.org/officeDocument/2006/relationships/tags" Target="../tags/tag740.xml"/><Relationship Id="rId1" Type="http://schemas.openxmlformats.org/officeDocument/2006/relationships/tags" Target="../tags/tag739.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9" Type="http://schemas.openxmlformats.org/officeDocument/2006/relationships/image" Target="file:///C:\Users\1V994W2\PycharmProjects\PPT_Background_Generation/pic_temp/pic_half_top.png" TargetMode="Externa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752.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47.xml"/><Relationship Id="rId7" Type="http://schemas.openxmlformats.org/officeDocument/2006/relationships/tags" Target="../tags/tag751.xml"/><Relationship Id="rId12" Type="http://schemas.openxmlformats.org/officeDocument/2006/relationships/image" Target="../media/image3.png"/><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49.xml"/><Relationship Id="rId10" Type="http://schemas.openxmlformats.org/officeDocument/2006/relationships/image" Target="../media/image2.png"/><Relationship Id="rId4" Type="http://schemas.openxmlformats.org/officeDocument/2006/relationships/tags" Target="../tags/tag748.xml"/><Relationship Id="rId9"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76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755.xml"/><Relationship Id="rId7" Type="http://schemas.openxmlformats.org/officeDocument/2006/relationships/tags" Target="../tags/tag759.xml"/><Relationship Id="rId12" Type="http://schemas.openxmlformats.org/officeDocument/2006/relationships/image" Target="../media/image2.png"/><Relationship Id="rId2" Type="http://schemas.openxmlformats.org/officeDocument/2006/relationships/tags" Target="../tags/tag754.xml"/><Relationship Id="rId1" Type="http://schemas.openxmlformats.org/officeDocument/2006/relationships/tags" Target="../tags/tag753.xml"/><Relationship Id="rId6" Type="http://schemas.openxmlformats.org/officeDocument/2006/relationships/tags" Target="../tags/tag758.xml"/><Relationship Id="rId11" Type="http://schemas.openxmlformats.org/officeDocument/2006/relationships/slideMaster" Target="../slideMasters/slideMaster6.xml"/><Relationship Id="rId5" Type="http://schemas.openxmlformats.org/officeDocument/2006/relationships/tags" Target="../tags/tag75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62.xml"/><Relationship Id="rId4" Type="http://schemas.openxmlformats.org/officeDocument/2006/relationships/tags" Target="../tags/tag756.xml"/><Relationship Id="rId9" Type="http://schemas.openxmlformats.org/officeDocument/2006/relationships/tags" Target="../tags/tag761.xml"/><Relationship Id="rId1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65.xml"/><Relationship Id="rId7" Type="http://schemas.openxmlformats.org/officeDocument/2006/relationships/slideMaster" Target="../slideMasters/slideMaster6.xml"/><Relationship Id="rId2" Type="http://schemas.openxmlformats.org/officeDocument/2006/relationships/tags" Target="../tags/tag764.xml"/><Relationship Id="rId1" Type="http://schemas.openxmlformats.org/officeDocument/2006/relationships/tags" Target="../tags/tag763.xml"/><Relationship Id="rId6" Type="http://schemas.openxmlformats.org/officeDocument/2006/relationships/tags" Target="../tags/tag76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67.xml"/><Relationship Id="rId10" Type="http://schemas.openxmlformats.org/officeDocument/2006/relationships/image" Target="../media/image3.png"/><Relationship Id="rId4" Type="http://schemas.openxmlformats.org/officeDocument/2006/relationships/tags" Target="../tags/tag766.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 Id="rId4"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77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74.xml"/><Relationship Id="rId7" Type="http://schemas.openxmlformats.org/officeDocument/2006/relationships/tags" Target="../tags/tag778.xml"/><Relationship Id="rId12" Type="http://schemas.openxmlformats.org/officeDocument/2006/relationships/image" Target="../media/image3.png"/><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76.xml"/><Relationship Id="rId10" Type="http://schemas.openxmlformats.org/officeDocument/2006/relationships/image" Target="../media/image2.png"/><Relationship Id="rId4" Type="http://schemas.openxmlformats.org/officeDocument/2006/relationships/tags" Target="../tags/tag775.xml"/><Relationship Id="rId9"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82.xml"/><Relationship Id="rId7" Type="http://schemas.openxmlformats.org/officeDocument/2006/relationships/tags" Target="../tags/tag78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81.xml"/><Relationship Id="rId1" Type="http://schemas.openxmlformats.org/officeDocument/2006/relationships/tags" Target="../tags/tag780.xml"/><Relationship Id="rId6" Type="http://schemas.openxmlformats.org/officeDocument/2006/relationships/tags" Target="../tags/tag785.xml"/><Relationship Id="rId11" Type="http://schemas.openxmlformats.org/officeDocument/2006/relationships/image" Target="../media/image3.png"/><Relationship Id="rId5" Type="http://schemas.openxmlformats.org/officeDocument/2006/relationships/tags" Target="../tags/tag78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83.xml"/><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ags" Target="../tags/tag28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29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ags" Target="../tags/tag28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29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29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29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ags" Target="../tags/tag433.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tags" Target="../tags/tag437.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43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ags" Target="../tags/tag436.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ags" Target="../tags/tag435.xml"/><Relationship Id="rId10" Type="http://schemas.openxmlformats.org/officeDocument/2006/relationships/slideLayout" Target="../slideLayouts/slideLayout64.xml"/><Relationship Id="rId19" Type="http://schemas.openxmlformats.org/officeDocument/2006/relationships/theme" Target="../theme/theme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ags" Target="../tags/tag4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tags" Target="../tags/tag577.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ags" Target="../tags/tag581.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tags" Target="../tags/tag576.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tags" Target="../tags/tag580.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ags" Target="../tags/tag579.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tags" Target="../tags/tag5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21" Type="http://schemas.openxmlformats.org/officeDocument/2006/relationships/tags" Target="../tags/tag721.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tags" Target="../tags/tag725.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tags" Target="../tags/tag720.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tags" Target="../tags/tag724.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tags" Target="../tags/tag723.xml"/><Relationship Id="rId10" Type="http://schemas.openxmlformats.org/officeDocument/2006/relationships/slideLayout" Target="../slideLayouts/slideLayout100.xml"/><Relationship Id="rId19" Type="http://schemas.openxmlformats.org/officeDocument/2006/relationships/theme" Target="../theme/theme6.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tags" Target="../tags/tag7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865.xml"/><Relationship Id="rId1" Type="http://schemas.openxmlformats.org/officeDocument/2006/relationships/tags" Target="../tags/tag864.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438150" y="1530985"/>
            <a:ext cx="7101840" cy="913130"/>
          </a:xfrm>
        </p:spPr>
        <p:txBody>
          <a:bodyPr vert="horz" wrap="square" lIns="67500" tIns="0" rIns="67500" bIns="35100" rtlCol="0" anchor="t" anchorCtr="0">
            <a:noAutofit/>
          </a:bodyPr>
          <a:lstStyle/>
          <a:p>
            <a:pPr algn="ctr"/>
            <a:r>
              <a:rPr lang="zh-CN" altLang="en-US" sz="8000" dirty="0" smtClean="0"/>
              <a:t>会计基础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973775" y="0"/>
            <a:ext cx="7469579" cy="5493812"/>
          </a:xfrm>
          <a:prstGeom prst="rect">
            <a:avLst/>
          </a:prstGeom>
          <a:noFill/>
        </p:spPr>
        <p:txBody>
          <a:bodyPr wrap="square" rtlCol="0" anchor="t">
            <a:spAutoFit/>
          </a:bodyPr>
          <a:lstStyle/>
          <a:p>
            <a:r>
              <a:rPr lang="zh-CN" altLang="zh-CN" dirty="0">
                <a:solidFill>
                  <a:schemeClr val="bg1"/>
                </a:solidFill>
              </a:rPr>
              <a:t>（</a:t>
            </a:r>
            <a:r>
              <a:rPr lang="en-US" altLang="zh-CN" dirty="0">
                <a:solidFill>
                  <a:schemeClr val="bg1"/>
                </a:solidFill>
              </a:rPr>
              <a:t>1</a:t>
            </a:r>
            <a:r>
              <a:rPr lang="zh-CN" altLang="zh-CN" dirty="0">
                <a:solidFill>
                  <a:schemeClr val="bg1"/>
                </a:solidFill>
              </a:rPr>
              <a:t>）“短期借款”账户</a:t>
            </a:r>
          </a:p>
          <a:p>
            <a:r>
              <a:rPr lang="zh-CN" altLang="zh-CN" dirty="0">
                <a:solidFill>
                  <a:schemeClr val="bg1"/>
                </a:solidFill>
              </a:rPr>
              <a:t>“短期借款”账户属于负债类账户，用以核算企业的短期借款。该账户贷方登记短期借款本金的增加额，借方登记短期借款本金的减少额</a:t>
            </a:r>
            <a:r>
              <a:rPr lang="zh-CN" altLang="zh-CN" dirty="0" smtClean="0">
                <a:solidFill>
                  <a:schemeClr val="bg1"/>
                </a:solidFill>
              </a:rPr>
              <a:t>。</a:t>
            </a:r>
            <a:endParaRPr lang="en-US" altLang="zh-CN" dirty="0" smtClean="0">
              <a:solidFill>
                <a:schemeClr val="bg1"/>
              </a:solidFill>
            </a:endParaRPr>
          </a:p>
          <a:p>
            <a:r>
              <a:rPr lang="zh-CN" altLang="zh-CN" dirty="0">
                <a:solidFill>
                  <a:schemeClr val="bg1"/>
                </a:solidFill>
              </a:rPr>
              <a:t>（</a:t>
            </a:r>
            <a:r>
              <a:rPr lang="en-US" altLang="zh-CN" dirty="0">
                <a:solidFill>
                  <a:schemeClr val="bg1"/>
                </a:solidFill>
              </a:rPr>
              <a:t>2</a:t>
            </a:r>
            <a:r>
              <a:rPr lang="zh-CN" altLang="zh-CN" dirty="0">
                <a:solidFill>
                  <a:schemeClr val="bg1"/>
                </a:solidFill>
              </a:rPr>
              <a:t>）“长期借款”账户</a:t>
            </a:r>
          </a:p>
          <a:p>
            <a:r>
              <a:rPr lang="zh-CN" altLang="zh-CN" dirty="0">
                <a:solidFill>
                  <a:schemeClr val="bg1"/>
                </a:solidFill>
              </a:rPr>
              <a:t>“长期借款”账户属于负债类账户，用以核算企业的长期借款。该账户贷方登记企业借入的长期借款本金，借方登记归还的本金和利息</a:t>
            </a:r>
            <a:r>
              <a:rPr lang="zh-CN" altLang="zh-CN" dirty="0" smtClean="0">
                <a:solidFill>
                  <a:schemeClr val="bg1"/>
                </a:solidFill>
              </a:rPr>
              <a:t>。</a:t>
            </a:r>
            <a:endParaRPr lang="en-US" altLang="zh-CN" dirty="0" smtClean="0">
              <a:solidFill>
                <a:schemeClr val="bg1"/>
              </a:solidFill>
            </a:endParaRPr>
          </a:p>
          <a:p>
            <a:r>
              <a:rPr lang="zh-CN" altLang="zh-CN" dirty="0">
                <a:solidFill>
                  <a:schemeClr val="bg1"/>
                </a:solidFill>
              </a:rPr>
              <a:t>（</a:t>
            </a:r>
            <a:r>
              <a:rPr lang="en-US" altLang="zh-CN" dirty="0">
                <a:solidFill>
                  <a:schemeClr val="bg1"/>
                </a:solidFill>
              </a:rPr>
              <a:t>3</a:t>
            </a:r>
            <a:r>
              <a:rPr lang="zh-CN" altLang="zh-CN" dirty="0">
                <a:solidFill>
                  <a:schemeClr val="bg1"/>
                </a:solidFill>
              </a:rPr>
              <a:t>）“应付利息”账户</a:t>
            </a:r>
          </a:p>
          <a:p>
            <a:r>
              <a:rPr lang="zh-CN" altLang="zh-CN" dirty="0">
                <a:solidFill>
                  <a:schemeClr val="bg1"/>
                </a:solidFill>
              </a:rPr>
              <a:t>“应付利息”账户属于负债类账户，用以核算企业按照合同约定应支付的利息，包括吸收存款、分期付息到期还本的长期借款、企业债券等应支付的利息</a:t>
            </a:r>
            <a:r>
              <a:rPr lang="zh-CN" altLang="zh-CN" dirty="0" smtClean="0">
                <a:solidFill>
                  <a:schemeClr val="bg1"/>
                </a:solidFill>
              </a:rPr>
              <a:t>。</a:t>
            </a:r>
            <a:endParaRPr lang="en-US" altLang="zh-CN" dirty="0" smtClean="0">
              <a:solidFill>
                <a:schemeClr val="bg1"/>
              </a:solidFill>
            </a:endParaRPr>
          </a:p>
          <a:p>
            <a:r>
              <a:rPr lang="zh-CN" altLang="zh-CN" dirty="0">
                <a:solidFill>
                  <a:schemeClr val="bg1"/>
                </a:solidFill>
              </a:rPr>
              <a:t>（</a:t>
            </a:r>
            <a:r>
              <a:rPr lang="en-US" altLang="zh-CN" dirty="0">
                <a:solidFill>
                  <a:schemeClr val="bg1"/>
                </a:solidFill>
              </a:rPr>
              <a:t>4</a:t>
            </a:r>
            <a:r>
              <a:rPr lang="zh-CN" altLang="zh-CN" dirty="0">
                <a:solidFill>
                  <a:schemeClr val="bg1"/>
                </a:solidFill>
              </a:rPr>
              <a:t>）“财务费用”账户</a:t>
            </a:r>
          </a:p>
          <a:p>
            <a:r>
              <a:rPr lang="zh-CN" altLang="zh-CN" dirty="0">
                <a:solidFill>
                  <a:schemeClr val="bg1"/>
                </a:solidFill>
              </a:rPr>
              <a:t>“财务费用”账户属于损益类账户，用以核算企业为筹集生产经营所需资金等而发生的筹资费用，包括利息支出（减利息收入）、汇兑损益以及相关的手续费、企业发生的现金折扣或收到的现金折扣等</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buFont typeface="Wingdings" panose="05000000000000000000" pitchFamily="2" charset="2"/>
              <a:buNone/>
            </a:pPr>
            <a:r>
              <a:rPr lang="en-US" altLang="zh-CN" dirty="0">
                <a:solidFill>
                  <a:schemeClr val="bg1"/>
                </a:solidFill>
                <a:latin typeface="黑体" panose="02010609060101010101" charset="-122"/>
                <a:ea typeface="黑体" panose="02010609060101010101" charset="-122"/>
                <a:cs typeface="黑体" panose="02010609060101010101" charset="-122"/>
                <a:sym typeface="+mn-ea"/>
              </a:rPr>
              <a:t>3.</a:t>
            </a:r>
            <a:r>
              <a:rPr lang="zh-CN" altLang="en-US" dirty="0">
                <a:solidFill>
                  <a:schemeClr val="bg1"/>
                </a:solidFill>
                <a:latin typeface="黑体" panose="02010609060101010101" charset="-122"/>
                <a:ea typeface="黑体" panose="02010609060101010101" charset="-122"/>
                <a:cs typeface="黑体" panose="02010609060101010101" charset="-122"/>
                <a:sym typeface="+mn-ea"/>
              </a:rPr>
              <a:t>账务处理</a:t>
            </a:r>
            <a:endParaRPr lang="en-US" altLang="zh-CN" dirty="0">
              <a:solidFill>
                <a:schemeClr val="bg1"/>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anose="05000000000000000000" pitchFamily="2" charset="2"/>
              <a:buNone/>
            </a:pPr>
            <a:r>
              <a:rPr lang="zh-CN" altLang="en-US" dirty="0">
                <a:solidFill>
                  <a:schemeClr val="bg1"/>
                </a:solidFill>
                <a:latin typeface="黑体" panose="02010609060101010101" charset="-122"/>
                <a:ea typeface="黑体" panose="02010609060101010101" charset="-122"/>
                <a:cs typeface="黑体" panose="02010609060101010101" charset="-122"/>
                <a:sym typeface="+mn-ea"/>
              </a:rPr>
              <a:t>（</a:t>
            </a:r>
            <a:r>
              <a:rPr lang="en-US" altLang="zh-CN" dirty="0">
                <a:solidFill>
                  <a:schemeClr val="bg1"/>
                </a:solidFill>
                <a:latin typeface="黑体" panose="02010609060101010101" charset="-122"/>
                <a:ea typeface="黑体" panose="02010609060101010101" charset="-122"/>
                <a:cs typeface="黑体" panose="02010609060101010101" charset="-122"/>
                <a:sym typeface="+mn-ea"/>
              </a:rPr>
              <a:t>1)</a:t>
            </a:r>
            <a:r>
              <a:rPr lang="zh-CN" altLang="zh-CN" dirty="0">
                <a:solidFill>
                  <a:schemeClr val="bg1"/>
                </a:solidFill>
              </a:rPr>
              <a:t> 短期借款的账务处理</a:t>
            </a:r>
            <a:endParaRPr lang="en-US" altLang="zh-CN" dirty="0">
              <a:solidFill>
                <a:schemeClr val="bg1"/>
              </a:solidFill>
            </a:endParaRPr>
          </a:p>
          <a:p>
            <a:pPr>
              <a:lnSpc>
                <a:spcPct val="150000"/>
              </a:lnSpc>
              <a:buClr>
                <a:srgbClr val="A16AA5"/>
              </a:buClr>
            </a:pPr>
            <a:r>
              <a:rPr lang="zh-CN" altLang="zh-CN" dirty="0">
                <a:solidFill>
                  <a:schemeClr val="bg1"/>
                </a:solidFill>
              </a:rPr>
              <a:t>（</a:t>
            </a:r>
            <a:r>
              <a:rPr lang="en-US" altLang="zh-CN" dirty="0">
                <a:solidFill>
                  <a:schemeClr val="bg1"/>
                </a:solidFill>
              </a:rPr>
              <a:t>2</a:t>
            </a:r>
            <a:r>
              <a:rPr lang="zh-CN" altLang="zh-CN" dirty="0">
                <a:solidFill>
                  <a:schemeClr val="bg1"/>
                </a:solidFill>
              </a:rPr>
              <a:t>）长期借款的账务处理</a:t>
            </a:r>
          </a:p>
          <a:p>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254691" cy="757130"/>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4.2</a:t>
            </a:r>
            <a:r>
              <a:rPr lang="zh-CN" altLang="en-US" sz="2400" b="1" dirty="0" smtClean="0">
                <a:solidFill>
                  <a:srgbClr val="FFFF00"/>
                </a:solidFill>
                <a:cs typeface="黑体" panose="02010609060101010101" charset="-122"/>
                <a:sym typeface="+mn-ea"/>
              </a:rPr>
              <a:t>供应过程的核算</a:t>
            </a:r>
            <a:endParaRPr lang="en-US" altLang="zh-CN" sz="2400" b="1" dirty="0" smtClean="0">
              <a:solidFill>
                <a:srgbClr val="FFFF00"/>
              </a:solidFill>
              <a:cs typeface="黑体" panose="02010609060101010101" charset="-122"/>
              <a:sym typeface="+mn-ea"/>
            </a:endParaRPr>
          </a:p>
          <a:p>
            <a:pPr defTabSz="514350" fontAlgn="base">
              <a:lnSpc>
                <a:spcPct val="90000"/>
              </a:lnSpc>
            </a:pPr>
            <a:r>
              <a:rPr lang="en-US" altLang="zh-CN" sz="2400" b="1" dirty="0" smtClean="0">
                <a:solidFill>
                  <a:srgbClr val="FFFF00"/>
                </a:solidFill>
                <a:cs typeface="黑体" panose="02010609060101010101" charset="-122"/>
                <a:sym typeface="+mn-ea"/>
              </a:rPr>
              <a:t>4.2.1</a:t>
            </a:r>
            <a:r>
              <a:rPr lang="zh-CN" altLang="en-US" sz="2400" b="1" dirty="0" smtClean="0">
                <a:solidFill>
                  <a:srgbClr val="FFFF00"/>
                </a:solidFill>
                <a:cs typeface="黑体" panose="02010609060101010101" charset="-122"/>
                <a:sym typeface="+mn-ea"/>
              </a:rPr>
              <a:t>供应过程核算的主要</a:t>
            </a:r>
            <a:r>
              <a:rPr lang="zh-CN" altLang="en-US" sz="2400" b="1" dirty="0">
                <a:solidFill>
                  <a:srgbClr val="FFFF00"/>
                </a:solidFill>
                <a:cs typeface="黑体" panose="02010609060101010101" charset="-122"/>
                <a:sym typeface="+mn-ea"/>
              </a:rPr>
              <a:t>内</a:t>
            </a:r>
            <a:r>
              <a:rPr lang="zh-CN" altLang="en-US" sz="2400" b="1" dirty="0" smtClean="0">
                <a:solidFill>
                  <a:srgbClr val="FFFF00"/>
                </a:solidFill>
                <a:cs typeface="黑体" panose="02010609060101010101" charset="-122"/>
                <a:sym typeface="+mn-ea"/>
              </a:rPr>
              <a:t>容</a:t>
            </a:r>
            <a:endParaRPr lang="en-US" altLang="zh-CN" sz="2400" b="1" dirty="0" smtClean="0">
              <a:solidFill>
                <a:srgbClr val="318440"/>
              </a:solidFill>
              <a:cs typeface="黑体" panose="02010609060101010101" charset="-122"/>
            </a:endParaRPr>
          </a:p>
        </p:txBody>
      </p:sp>
      <p:sp>
        <p:nvSpPr>
          <p:cNvPr id="3" name="文本框 2"/>
          <p:cNvSpPr txBox="1"/>
          <p:nvPr/>
        </p:nvSpPr>
        <p:spPr>
          <a:xfrm>
            <a:off x="938151" y="1349090"/>
            <a:ext cx="7992093" cy="1338828"/>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zh-CN" altLang="zh-CN" dirty="0">
                <a:solidFill>
                  <a:schemeClr val="bg1"/>
                </a:solidFill>
              </a:rPr>
              <a:t>供应过程的主要经济业务是原材料采购成本的确定及固定资产等相关生产资料入账价值的确定。供应过程主要是指企业物资的采购及验收入库、机器设备等固定资产以及其他资产构建取得的过程。</a:t>
            </a: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903907"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4.2.1.1 </a:t>
            </a:r>
            <a:r>
              <a:rPr lang="zh-CN" altLang="en-US" sz="2400" b="1" dirty="0" smtClean="0">
                <a:solidFill>
                  <a:srgbClr val="FFFF00"/>
                </a:solidFill>
                <a:cs typeface="黑体" panose="02010609060101010101" charset="-122"/>
                <a:sym typeface="+mn-ea"/>
              </a:rPr>
              <a:t>原材料及其采购成本的确定</a:t>
            </a:r>
            <a:endParaRPr lang="en-US" altLang="zh-CN" sz="2400" b="1" dirty="0" smtClean="0">
              <a:solidFill>
                <a:srgbClr val="318440"/>
              </a:solidFill>
              <a:cs typeface="黑体" panose="02010609060101010101" charset="-122"/>
            </a:endParaRPr>
          </a:p>
        </p:txBody>
      </p:sp>
      <p:sp>
        <p:nvSpPr>
          <p:cNvPr id="3" name="文本框 2"/>
          <p:cNvSpPr txBox="1"/>
          <p:nvPr/>
        </p:nvSpPr>
        <p:spPr>
          <a:xfrm>
            <a:off x="154379" y="975306"/>
            <a:ext cx="8407730" cy="3970318"/>
          </a:xfrm>
          <a:prstGeom prst="rect">
            <a:avLst/>
          </a:prstGeom>
          <a:noFill/>
        </p:spPr>
        <p:txBody>
          <a:bodyPr wrap="square" rtlCol="0" anchor="t">
            <a:spAutoFit/>
          </a:bodyPr>
          <a:lstStyle/>
          <a:p>
            <a:r>
              <a:rPr lang="zh-CN" altLang="zh-CN" dirty="0">
                <a:solidFill>
                  <a:schemeClr val="bg1"/>
                </a:solidFill>
              </a:rPr>
              <a:t>原材料是指企业在生产过程中经过加工改变其形态并构成产品主要实体的各种原料和外购半成品，以及不构成产品实体但有助于产品形成的辅助材料</a:t>
            </a:r>
            <a:r>
              <a:rPr lang="zh-CN" altLang="zh-CN" dirty="0" smtClean="0">
                <a:solidFill>
                  <a:schemeClr val="bg1"/>
                </a:solidFill>
              </a:rPr>
              <a:t>。</a:t>
            </a:r>
            <a:endParaRPr lang="en-US" altLang="zh-CN" dirty="0" smtClean="0">
              <a:solidFill>
                <a:schemeClr val="bg1"/>
              </a:solidFill>
            </a:endParaRPr>
          </a:p>
          <a:p>
            <a:r>
              <a:rPr lang="zh-CN" altLang="zh-CN" dirty="0">
                <a:solidFill>
                  <a:schemeClr val="bg1"/>
                </a:solidFill>
              </a:rPr>
              <a:t>在实务中，企业也可以将发生的运输费、装卸费、保险费以及其他可归属于采购成本的费用等先进行归集，期末，按照所购材料的存销情况进行分摊。</a:t>
            </a:r>
          </a:p>
          <a:p>
            <a:r>
              <a:rPr lang="zh-CN" altLang="zh-CN" dirty="0">
                <a:solidFill>
                  <a:schemeClr val="bg1"/>
                </a:solidFill>
              </a:rPr>
              <a:t>（</a:t>
            </a:r>
            <a:r>
              <a:rPr lang="en-US" altLang="zh-CN" dirty="0">
                <a:solidFill>
                  <a:schemeClr val="bg1"/>
                </a:solidFill>
              </a:rPr>
              <a:t>1</a:t>
            </a:r>
            <a:r>
              <a:rPr lang="zh-CN" altLang="zh-CN" dirty="0">
                <a:solidFill>
                  <a:schemeClr val="bg1"/>
                </a:solidFill>
              </a:rPr>
              <a:t>）买价，指进货发票所开列的货款金额。</a:t>
            </a:r>
          </a:p>
          <a:p>
            <a:r>
              <a:rPr lang="zh-CN" altLang="zh-CN" dirty="0">
                <a:solidFill>
                  <a:schemeClr val="bg1"/>
                </a:solidFill>
              </a:rPr>
              <a:t>（</a:t>
            </a:r>
            <a:r>
              <a:rPr lang="en-US" altLang="zh-CN" dirty="0">
                <a:solidFill>
                  <a:schemeClr val="bg1"/>
                </a:solidFill>
              </a:rPr>
              <a:t>2</a:t>
            </a:r>
            <a:r>
              <a:rPr lang="zh-CN" altLang="zh-CN" dirty="0">
                <a:solidFill>
                  <a:schemeClr val="bg1"/>
                </a:solidFill>
              </a:rPr>
              <a:t>）运杂费，包括运输费、装卸费、包装费、保险费、仓储费等。</a:t>
            </a:r>
          </a:p>
          <a:p>
            <a:r>
              <a:rPr lang="zh-CN" altLang="zh-CN" dirty="0">
                <a:solidFill>
                  <a:schemeClr val="bg1"/>
                </a:solidFill>
              </a:rPr>
              <a:t>（</a:t>
            </a:r>
            <a:r>
              <a:rPr lang="en-US" altLang="zh-CN" dirty="0">
                <a:solidFill>
                  <a:schemeClr val="bg1"/>
                </a:solidFill>
              </a:rPr>
              <a:t>3</a:t>
            </a:r>
            <a:r>
              <a:rPr lang="zh-CN" altLang="zh-CN" dirty="0">
                <a:solidFill>
                  <a:schemeClr val="bg1"/>
                </a:solidFill>
              </a:rPr>
              <a:t>）运输途中的合理损耗，指企业与供应或运输部门所签订的合同中规定的合理损耗或必要的自然损耗。</a:t>
            </a:r>
          </a:p>
          <a:p>
            <a:r>
              <a:rPr lang="zh-CN" altLang="zh-CN" dirty="0">
                <a:solidFill>
                  <a:schemeClr val="bg1"/>
                </a:solidFill>
              </a:rPr>
              <a:t>（</a:t>
            </a:r>
            <a:r>
              <a:rPr lang="en-US" altLang="zh-CN" dirty="0">
                <a:solidFill>
                  <a:schemeClr val="bg1"/>
                </a:solidFill>
              </a:rPr>
              <a:t>4</a:t>
            </a:r>
            <a:r>
              <a:rPr lang="zh-CN" altLang="zh-CN" dirty="0">
                <a:solidFill>
                  <a:schemeClr val="bg1"/>
                </a:solidFill>
              </a:rPr>
              <a:t>）入库前的挑选整理费用，是指购入的材料在入库前需要挑选整理而发生的费用，包括挑选过程中所发生的工资、费用支出和必要的损耗，但要扣除下脚料的价值。</a:t>
            </a:r>
          </a:p>
          <a:p>
            <a:r>
              <a:rPr lang="zh-CN" altLang="zh-CN" dirty="0">
                <a:solidFill>
                  <a:schemeClr val="bg1"/>
                </a:solidFill>
              </a:rPr>
              <a:t>（</a:t>
            </a:r>
            <a:r>
              <a:rPr lang="en-US" altLang="zh-CN" dirty="0">
                <a:solidFill>
                  <a:schemeClr val="bg1"/>
                </a:solidFill>
              </a:rPr>
              <a:t>5</a:t>
            </a:r>
            <a:r>
              <a:rPr lang="zh-CN" altLang="zh-CN" dirty="0">
                <a:solidFill>
                  <a:schemeClr val="bg1"/>
                </a:solidFill>
              </a:rPr>
              <a:t>）购入材料负担的税金和其他费用等。</a:t>
            </a:r>
          </a:p>
          <a:p>
            <a:r>
              <a:rPr lang="zh-CN" altLang="zh-CN" dirty="0">
                <a:solidFill>
                  <a:schemeClr val="bg1"/>
                </a:solidFill>
              </a:rPr>
              <a:t>（</a:t>
            </a:r>
            <a:r>
              <a:rPr lang="en-US" altLang="zh-CN" dirty="0">
                <a:solidFill>
                  <a:schemeClr val="bg1"/>
                </a:solidFill>
              </a:rPr>
              <a:t>6</a:t>
            </a:r>
            <a:r>
              <a:rPr lang="zh-CN" altLang="zh-CN" dirty="0">
                <a:solidFill>
                  <a:schemeClr val="bg1"/>
                </a:solidFill>
              </a:rPr>
              <a:t>）其他可归属于原材料采购成本的费用。</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80065"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4.2.1.2</a:t>
            </a:r>
            <a:r>
              <a:rPr lang="zh-CN" altLang="en-US" sz="2400" b="1" dirty="0" smtClean="0">
                <a:solidFill>
                  <a:srgbClr val="FFFF00"/>
                </a:solidFill>
                <a:cs typeface="黑体" panose="02010609060101010101" charset="-122"/>
                <a:sym typeface="+mn-ea"/>
              </a:rPr>
              <a:t>固定资产的成本</a:t>
            </a:r>
            <a:endParaRPr lang="en-US" altLang="zh-CN" sz="2400" b="1" dirty="0" smtClean="0">
              <a:solidFill>
                <a:srgbClr val="318440"/>
              </a:solidFill>
              <a:cs typeface="黑体" panose="02010609060101010101" charset="-122"/>
            </a:endParaRPr>
          </a:p>
        </p:txBody>
      </p:sp>
      <p:sp>
        <p:nvSpPr>
          <p:cNvPr id="3" name="文本框 2"/>
          <p:cNvSpPr txBox="1"/>
          <p:nvPr/>
        </p:nvSpPr>
        <p:spPr>
          <a:xfrm>
            <a:off x="332507" y="905680"/>
            <a:ext cx="8645237" cy="4247317"/>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zh-CN" altLang="zh-CN" dirty="0" smtClean="0">
                <a:solidFill>
                  <a:schemeClr val="bg1"/>
                </a:solidFill>
              </a:rPr>
              <a:t>固定资产</a:t>
            </a:r>
            <a:r>
              <a:rPr lang="zh-CN" altLang="zh-CN" dirty="0">
                <a:solidFill>
                  <a:schemeClr val="bg1"/>
                </a:solidFill>
              </a:rPr>
              <a:t>是指为生产商品、提供劳务、出租或者经营管理而持有、使用寿命超过一个会计年度的有形资产</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pPr>
            <a:r>
              <a:rPr lang="zh-CN" altLang="zh-CN" dirty="0">
                <a:solidFill>
                  <a:schemeClr val="bg1"/>
                </a:solidFill>
              </a:rPr>
              <a:t>固定资产同时具有以下特征：（</a:t>
            </a:r>
            <a:r>
              <a:rPr lang="en-US" altLang="zh-CN" dirty="0">
                <a:solidFill>
                  <a:schemeClr val="bg1"/>
                </a:solidFill>
              </a:rPr>
              <a:t>1</a:t>
            </a:r>
            <a:r>
              <a:rPr lang="zh-CN" altLang="zh-CN" dirty="0">
                <a:solidFill>
                  <a:schemeClr val="bg1"/>
                </a:solidFill>
              </a:rPr>
              <a:t>）属于一种有形资产；（</a:t>
            </a:r>
            <a:r>
              <a:rPr lang="en-US" altLang="zh-CN" dirty="0">
                <a:solidFill>
                  <a:schemeClr val="bg1"/>
                </a:solidFill>
              </a:rPr>
              <a:t>2</a:t>
            </a:r>
            <a:r>
              <a:rPr lang="zh-CN" altLang="zh-CN" dirty="0">
                <a:solidFill>
                  <a:schemeClr val="bg1"/>
                </a:solidFill>
              </a:rPr>
              <a:t>）为生产商品、提供劳务、出租或者经营管理而持有；企业持有固定资产的目的是为了生产商品、提供劳务、出租或者经营管理，而不是直接用于出售。（</a:t>
            </a:r>
            <a:r>
              <a:rPr lang="en-US" altLang="zh-CN" dirty="0">
                <a:solidFill>
                  <a:schemeClr val="bg1"/>
                </a:solidFill>
              </a:rPr>
              <a:t>3</a:t>
            </a:r>
            <a:r>
              <a:rPr lang="zh-CN" altLang="zh-CN" dirty="0">
                <a:solidFill>
                  <a:schemeClr val="bg1"/>
                </a:solidFill>
              </a:rPr>
              <a:t>）使用寿命超过一个会计年度</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pPr>
            <a:r>
              <a:rPr lang="zh-CN" altLang="zh-CN" dirty="0">
                <a:solidFill>
                  <a:schemeClr val="bg1"/>
                </a:solidFill>
              </a:rPr>
              <a:t>固定资产的成本是指企业购建某项固定资产达到预定可使用状态前所发生的一切合理、必要的支出</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pPr>
            <a:r>
              <a:rPr lang="zh-CN" altLang="zh-CN" dirty="0">
                <a:solidFill>
                  <a:schemeClr val="bg1"/>
                </a:solidFill>
              </a:rPr>
              <a:t>外购固定资产的成本，包括购买价款、相关税费、使固定资产达到预定可使用状态前所发生的可归属于该项资产的运输费、装卸费、安装费和专业人员服务费等。</a:t>
            </a:r>
          </a:p>
          <a:p>
            <a:pPr>
              <a:lnSpc>
                <a:spcPct val="150000"/>
              </a:lnSpc>
              <a:buClr>
                <a:srgbClr val="A16AA5"/>
              </a:buClr>
              <a:buFont typeface="Wingdings" panose="05000000000000000000" pitchFamily="2" charset="2"/>
              <a:buNone/>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633897" y="268582"/>
            <a:ext cx="2972289"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rPr>
              <a:t>4.2.1.3</a:t>
            </a:r>
            <a:r>
              <a:rPr lang="zh-CN" altLang="en-US" sz="2400" b="1" dirty="0" smtClean="0">
                <a:solidFill>
                  <a:srgbClr val="FFFF00"/>
                </a:solidFill>
                <a:cs typeface="黑体" panose="02010609060101010101" charset="-122"/>
              </a:rPr>
              <a:t>固定资产折旧</a:t>
            </a:r>
            <a:endParaRPr lang="en-US" altLang="zh-CN" sz="2400" b="1" dirty="0" smtClean="0">
              <a:solidFill>
                <a:srgbClr val="FFFF00"/>
              </a:solidFill>
              <a:cs typeface="黑体" panose="02010609060101010101" charset="-122"/>
            </a:endParaRPr>
          </a:p>
        </p:txBody>
      </p:sp>
      <p:sp>
        <p:nvSpPr>
          <p:cNvPr id="3" name="文本框 2"/>
          <p:cNvSpPr txBox="1"/>
          <p:nvPr/>
        </p:nvSpPr>
        <p:spPr>
          <a:xfrm>
            <a:off x="0" y="944245"/>
            <a:ext cx="6457950" cy="456535"/>
          </a:xfrm>
          <a:prstGeom prst="rect">
            <a:avLst/>
          </a:prstGeom>
          <a:noFill/>
        </p:spPr>
        <p:txBody>
          <a:bodyPr wrap="square" rtlCol="0" anchor="t">
            <a:spAutoFit/>
          </a:bodyPr>
          <a:lstStyle/>
          <a:p>
            <a:pPr lvl="1">
              <a:lnSpc>
                <a:spcPct val="150000"/>
              </a:lnSpc>
              <a:defRPr/>
            </a:pPr>
            <a:endParaRPr lang="zh-CN" altLang="zh-CN" dirty="0">
              <a:solidFill>
                <a:prstClr val="black"/>
              </a:solidFill>
            </a:endParaRPr>
          </a:p>
        </p:txBody>
      </p:sp>
      <p:sp>
        <p:nvSpPr>
          <p:cNvPr id="5" name="矩形 4"/>
          <p:cNvSpPr/>
          <p:nvPr/>
        </p:nvSpPr>
        <p:spPr>
          <a:xfrm>
            <a:off x="342651" y="700300"/>
            <a:ext cx="8896351" cy="3416320"/>
          </a:xfrm>
          <a:prstGeom prst="rect">
            <a:avLst/>
          </a:prstGeom>
        </p:spPr>
        <p:txBody>
          <a:bodyPr wrap="square">
            <a:spAutoFit/>
          </a:bodyPr>
          <a:lstStyle/>
          <a:p>
            <a:pPr>
              <a:lnSpc>
                <a:spcPct val="150000"/>
              </a:lnSpc>
              <a:buClr>
                <a:schemeClr val="folHlink"/>
              </a:buClr>
              <a:buFont typeface="Wingdings" panose="05000000000000000000" pitchFamily="2" charset="2"/>
              <a:buNone/>
            </a:pPr>
            <a:r>
              <a:rPr lang="zh-CN" altLang="zh-CN" dirty="0">
                <a:solidFill>
                  <a:schemeClr val="bg1"/>
                </a:solidFill>
              </a:rPr>
              <a:t>固定资产折旧是指在固定资产使用寿命内，按照确定的方法对应计折旧额进行的系统分摊</a:t>
            </a:r>
            <a:r>
              <a:rPr lang="zh-CN" altLang="zh-CN" dirty="0" smtClean="0">
                <a:solidFill>
                  <a:schemeClr val="bg1"/>
                </a:solidFill>
              </a:rPr>
              <a:t>。</a:t>
            </a:r>
            <a:endParaRPr lang="en-US" altLang="zh-CN" dirty="0" smtClean="0">
              <a:solidFill>
                <a:schemeClr val="bg1"/>
              </a:solidFill>
            </a:endParaRPr>
          </a:p>
          <a:p>
            <a:pPr>
              <a:lnSpc>
                <a:spcPct val="150000"/>
              </a:lnSpc>
              <a:buClr>
                <a:schemeClr val="folHlink"/>
              </a:buClr>
              <a:buFont typeface="Wingdings" panose="05000000000000000000" pitchFamily="2" charset="2"/>
              <a:buNone/>
            </a:pPr>
            <a:r>
              <a:rPr lang="en-US" altLang="zh-CN" b="1" dirty="0" smtClean="0">
                <a:solidFill>
                  <a:schemeClr val="bg1"/>
                </a:solidFill>
                <a:latin typeface="楷体_GB2312" pitchFamily="49" charset="-122"/>
                <a:ea typeface="楷体_GB2312" pitchFamily="49" charset="-122"/>
              </a:rPr>
              <a:t>1.</a:t>
            </a:r>
            <a:r>
              <a:rPr lang="zh-CN" altLang="en-US" b="1" dirty="0" smtClean="0">
                <a:solidFill>
                  <a:schemeClr val="bg1"/>
                </a:solidFill>
                <a:latin typeface="楷体_GB2312" pitchFamily="49" charset="-122"/>
                <a:ea typeface="楷体_GB2312" pitchFamily="49" charset="-122"/>
              </a:rPr>
              <a:t>固定资产</a:t>
            </a:r>
            <a:r>
              <a:rPr lang="zh-CN" altLang="zh-CN" dirty="0" smtClean="0">
                <a:solidFill>
                  <a:schemeClr val="bg1"/>
                </a:solidFill>
              </a:rPr>
              <a:t>范围</a:t>
            </a:r>
            <a:endParaRPr lang="en-US" altLang="zh-CN" dirty="0" smtClean="0">
              <a:solidFill>
                <a:schemeClr val="bg1"/>
              </a:solidFill>
            </a:endParaRPr>
          </a:p>
          <a:p>
            <a:pPr>
              <a:lnSpc>
                <a:spcPct val="150000"/>
              </a:lnSpc>
              <a:buClr>
                <a:schemeClr val="folHlink"/>
              </a:buClr>
              <a:buFont typeface="Wingdings" panose="05000000000000000000" pitchFamily="2" charset="2"/>
              <a:buNone/>
            </a:pPr>
            <a:r>
              <a:rPr lang="zh-CN" altLang="zh-CN" dirty="0" smtClean="0">
                <a:solidFill>
                  <a:schemeClr val="bg1"/>
                </a:solidFill>
              </a:rPr>
              <a:t>企业</a:t>
            </a:r>
            <a:r>
              <a:rPr lang="zh-CN" altLang="zh-CN" dirty="0">
                <a:solidFill>
                  <a:schemeClr val="bg1"/>
                </a:solidFill>
              </a:rPr>
              <a:t>应当按月对所有的固定资产计提折旧，但是，已提足折旧仍继续使用的固定资产、单独计价入账的土地和持有待售的固定资产除外</a:t>
            </a:r>
            <a:r>
              <a:rPr lang="zh-CN" altLang="zh-CN" dirty="0" smtClean="0">
                <a:solidFill>
                  <a:schemeClr val="bg1"/>
                </a:solidFill>
              </a:rPr>
              <a:t>。</a:t>
            </a:r>
            <a:endParaRPr lang="en-US" altLang="zh-CN" dirty="0" smtClean="0">
              <a:solidFill>
                <a:schemeClr val="bg1"/>
              </a:solidFill>
            </a:endParaRPr>
          </a:p>
          <a:p>
            <a:r>
              <a:rPr lang="en-US" altLang="zh-CN" dirty="0">
                <a:solidFill>
                  <a:schemeClr val="bg1"/>
                </a:solidFill>
              </a:rPr>
              <a:t>2.</a:t>
            </a:r>
            <a:r>
              <a:rPr lang="zh-CN" altLang="zh-CN" dirty="0">
                <a:solidFill>
                  <a:schemeClr val="bg1"/>
                </a:solidFill>
              </a:rPr>
              <a:t>折旧方法</a:t>
            </a:r>
          </a:p>
          <a:p>
            <a:r>
              <a:rPr lang="zh-CN" altLang="zh-CN" dirty="0">
                <a:solidFill>
                  <a:schemeClr val="bg1"/>
                </a:solidFill>
              </a:rPr>
              <a:t>企业可选用的折旧方法有年限平均法、工作量法、双倍余额递减法和年数总和法等。在此重点介绍年限平均法和工作量法。</a:t>
            </a:r>
          </a:p>
          <a:p>
            <a:pPr>
              <a:lnSpc>
                <a:spcPct val="150000"/>
              </a:lnSpc>
              <a:buClr>
                <a:schemeClr val="folHlink"/>
              </a:buClr>
              <a:buFont typeface="Wingdings" panose="05000000000000000000" pitchFamily="2" charset="2"/>
              <a:buNone/>
            </a:pPr>
            <a:endParaRPr lang="zh-CN" altLang="en-US" b="1" dirty="0">
              <a:solidFill>
                <a:schemeClr val="bg1"/>
              </a:solidFill>
              <a:latin typeface="楷体_GB2312" pitchFamily="49" charset="-122"/>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0" y="944245"/>
            <a:ext cx="6457950" cy="456535"/>
          </a:xfrm>
          <a:prstGeom prst="rect">
            <a:avLst/>
          </a:prstGeom>
          <a:noFill/>
        </p:spPr>
        <p:txBody>
          <a:bodyPr wrap="square" rtlCol="0" anchor="t">
            <a:spAutoFit/>
          </a:bodyPr>
          <a:lstStyle/>
          <a:p>
            <a:pPr lvl="1">
              <a:lnSpc>
                <a:spcPct val="150000"/>
              </a:lnSpc>
              <a:defRPr/>
            </a:pPr>
            <a:endParaRPr lang="zh-CN" altLang="zh-CN" dirty="0">
              <a:solidFill>
                <a:prstClr val="black"/>
              </a:solidFill>
            </a:endParaRPr>
          </a:p>
        </p:txBody>
      </p:sp>
      <p:sp>
        <p:nvSpPr>
          <p:cNvPr id="6" name="文本框 2"/>
          <p:cNvSpPr txBox="1"/>
          <p:nvPr/>
        </p:nvSpPr>
        <p:spPr>
          <a:xfrm>
            <a:off x="225631" y="944245"/>
            <a:ext cx="8514608" cy="3139321"/>
          </a:xfrm>
          <a:prstGeom prst="rect">
            <a:avLst/>
          </a:prstGeom>
          <a:noFill/>
        </p:spPr>
        <p:txBody>
          <a:bodyPr wrap="square" rtlCol="0" anchor="t">
            <a:spAutoFit/>
          </a:bodyPr>
          <a:lstStyle/>
          <a:p>
            <a:r>
              <a:rPr lang="zh-CN" altLang="zh-CN" dirty="0">
                <a:solidFill>
                  <a:schemeClr val="bg1"/>
                </a:solidFill>
              </a:rPr>
              <a:t>（</a:t>
            </a:r>
            <a:r>
              <a:rPr lang="en-US" altLang="zh-CN" dirty="0">
                <a:solidFill>
                  <a:schemeClr val="bg1"/>
                </a:solidFill>
              </a:rPr>
              <a:t>1</a:t>
            </a:r>
            <a:r>
              <a:rPr lang="zh-CN" altLang="zh-CN" dirty="0">
                <a:solidFill>
                  <a:schemeClr val="bg1"/>
                </a:solidFill>
              </a:rPr>
              <a:t>）年限平均法，又称直线法，是指将固定资产的应计折旧额均匀地分摊到固定资产预计使用寿命内的一种方法，各月应计提折旧额的计算公式如下：</a:t>
            </a:r>
            <a:endParaRPr lang="zh-CN" altLang="zh-CN" sz="1400" dirty="0">
              <a:solidFill>
                <a:schemeClr val="bg1"/>
              </a:solidFill>
            </a:endParaRPr>
          </a:p>
          <a:p>
            <a:r>
              <a:rPr lang="zh-CN" altLang="zh-CN" b="1" dirty="0">
                <a:solidFill>
                  <a:schemeClr val="bg1"/>
                </a:solidFill>
              </a:rPr>
              <a:t>月折旧额＝（固定资产原价－预计净残值）×月折旧率</a:t>
            </a:r>
            <a:endParaRPr lang="zh-CN" altLang="zh-CN" sz="1400" dirty="0">
              <a:solidFill>
                <a:schemeClr val="bg1"/>
              </a:solidFill>
            </a:endParaRPr>
          </a:p>
          <a:p>
            <a:r>
              <a:rPr lang="zh-CN" altLang="zh-CN" b="1" dirty="0">
                <a:solidFill>
                  <a:schemeClr val="bg1"/>
                </a:solidFill>
              </a:rPr>
              <a:t>其中：月折旧率＝年折旧率÷</a:t>
            </a:r>
            <a:r>
              <a:rPr lang="en-US" altLang="zh-CN" b="1" dirty="0">
                <a:solidFill>
                  <a:schemeClr val="bg1"/>
                </a:solidFill>
              </a:rPr>
              <a:t>12</a:t>
            </a:r>
            <a:endParaRPr lang="zh-CN" altLang="zh-CN" sz="1400" dirty="0">
              <a:solidFill>
                <a:schemeClr val="bg1"/>
              </a:solidFill>
            </a:endParaRPr>
          </a:p>
          <a:p>
            <a:r>
              <a:rPr lang="zh-CN" altLang="zh-CN" b="1" dirty="0">
                <a:solidFill>
                  <a:schemeClr val="bg1"/>
                </a:solidFill>
              </a:rPr>
              <a:t>年折旧率＝</a:t>
            </a:r>
            <a:r>
              <a:rPr lang="en-US" altLang="zh-CN" b="1" dirty="0">
                <a:solidFill>
                  <a:schemeClr val="bg1"/>
                </a:solidFill>
              </a:rPr>
              <a:t>1</a:t>
            </a:r>
            <a:r>
              <a:rPr lang="zh-CN" altLang="zh-CN" b="1" dirty="0">
                <a:solidFill>
                  <a:schemeClr val="bg1"/>
                </a:solidFill>
              </a:rPr>
              <a:t>÷预计使用寿命（年）×</a:t>
            </a:r>
            <a:r>
              <a:rPr lang="en-US" altLang="zh-CN" b="1" dirty="0">
                <a:solidFill>
                  <a:schemeClr val="bg1"/>
                </a:solidFill>
              </a:rPr>
              <a:t>100</a:t>
            </a:r>
            <a:r>
              <a:rPr lang="en-US" altLang="zh-CN" b="1" dirty="0" smtClean="0">
                <a:solidFill>
                  <a:schemeClr val="bg1"/>
                </a:solidFill>
              </a:rPr>
              <a:t>%</a:t>
            </a:r>
          </a:p>
          <a:p>
            <a:r>
              <a:rPr lang="zh-CN" altLang="zh-CN" sz="1400" dirty="0">
                <a:solidFill>
                  <a:schemeClr val="bg1"/>
                </a:solidFill>
              </a:rPr>
              <a:t>（</a:t>
            </a:r>
            <a:r>
              <a:rPr lang="en-US" altLang="zh-CN" dirty="0">
                <a:solidFill>
                  <a:schemeClr val="bg1"/>
                </a:solidFill>
              </a:rPr>
              <a:t>2</a:t>
            </a:r>
            <a:r>
              <a:rPr lang="zh-CN" altLang="zh-CN" dirty="0">
                <a:solidFill>
                  <a:schemeClr val="bg1"/>
                </a:solidFill>
              </a:rPr>
              <a:t>）工作量法</a:t>
            </a:r>
            <a:r>
              <a:rPr lang="en-US" altLang="zh-CN" dirty="0">
                <a:solidFill>
                  <a:schemeClr val="bg1"/>
                </a:solidFill>
              </a:rPr>
              <a:t>,</a:t>
            </a:r>
            <a:r>
              <a:rPr lang="zh-CN" altLang="zh-CN" dirty="0">
                <a:solidFill>
                  <a:schemeClr val="bg1"/>
                </a:solidFill>
              </a:rPr>
              <a:t>是根据实际工作量计算每期应提折旧额的一种方法。计算公式如下</a:t>
            </a:r>
            <a:r>
              <a:rPr lang="en-US" altLang="zh-CN" dirty="0">
                <a:solidFill>
                  <a:schemeClr val="bg1"/>
                </a:solidFill>
              </a:rPr>
              <a:t>:</a:t>
            </a:r>
            <a:endParaRPr lang="zh-CN" altLang="zh-CN" dirty="0">
              <a:solidFill>
                <a:schemeClr val="bg1"/>
              </a:solidFill>
            </a:endParaRPr>
          </a:p>
          <a:p>
            <a:r>
              <a:rPr lang="zh-CN" altLang="zh-CN" b="1" dirty="0">
                <a:solidFill>
                  <a:schemeClr val="bg1"/>
                </a:solidFill>
              </a:rPr>
              <a:t>某项固定资产月折旧额＝该项固定资产当月工作量×单位工作量折旧额</a:t>
            </a:r>
            <a:endParaRPr lang="zh-CN" altLang="zh-CN" dirty="0">
              <a:solidFill>
                <a:schemeClr val="bg1"/>
              </a:solidFill>
            </a:endParaRPr>
          </a:p>
          <a:p>
            <a:r>
              <a:rPr lang="zh-CN" altLang="zh-CN" b="1" dirty="0">
                <a:solidFill>
                  <a:schemeClr val="bg1"/>
                </a:solidFill>
              </a:rPr>
              <a:t>其中：</a:t>
            </a:r>
            <a:r>
              <a:rPr lang="en-US" altLang="zh-CN" b="1" dirty="0">
                <a:solidFill>
                  <a:schemeClr val="bg1"/>
                </a:solidFill>
              </a:rPr>
              <a:t>                  </a:t>
            </a:r>
            <a:r>
              <a:rPr lang="zh-CN" altLang="zh-CN" b="1" u="sng" dirty="0">
                <a:solidFill>
                  <a:schemeClr val="bg1"/>
                </a:solidFill>
              </a:rPr>
              <a:t>固定资产原价×（</a:t>
            </a:r>
            <a:r>
              <a:rPr lang="en-US" altLang="zh-CN" b="1" u="sng" dirty="0">
                <a:solidFill>
                  <a:schemeClr val="bg1"/>
                </a:solidFill>
              </a:rPr>
              <a:t>1</a:t>
            </a:r>
            <a:r>
              <a:rPr lang="zh-CN" altLang="zh-CN" b="1" u="sng" dirty="0">
                <a:solidFill>
                  <a:schemeClr val="bg1"/>
                </a:solidFill>
              </a:rPr>
              <a:t>－预计净残值率）</a:t>
            </a:r>
            <a:endParaRPr lang="zh-CN" altLang="zh-CN" u="sng" dirty="0">
              <a:solidFill>
                <a:schemeClr val="bg1"/>
              </a:solidFill>
            </a:endParaRPr>
          </a:p>
          <a:p>
            <a:r>
              <a:rPr lang="zh-CN" altLang="zh-CN" b="1" dirty="0">
                <a:solidFill>
                  <a:schemeClr val="bg1"/>
                </a:solidFill>
              </a:rPr>
              <a:t>单位工作量折旧额＝</a:t>
            </a:r>
            <a:endParaRPr lang="zh-CN" altLang="zh-CN" dirty="0">
              <a:solidFill>
                <a:schemeClr val="bg1"/>
              </a:solidFill>
            </a:endParaRPr>
          </a:p>
          <a:p>
            <a:r>
              <a:rPr lang="en-US" altLang="zh-CN" b="1" dirty="0">
                <a:solidFill>
                  <a:schemeClr val="bg1"/>
                </a:solidFill>
              </a:rPr>
              <a:t>                                         </a:t>
            </a:r>
            <a:r>
              <a:rPr lang="zh-CN" altLang="zh-CN" b="1" dirty="0">
                <a:solidFill>
                  <a:schemeClr val="bg1"/>
                </a:solidFill>
              </a:rPr>
              <a:t>预计总工作量</a:t>
            </a:r>
            <a:endParaRPr lang="zh-CN" altLang="zh-CN" dirty="0">
              <a:solidFill>
                <a:schemeClr val="bg1"/>
              </a:solidFill>
            </a:endParaRPr>
          </a:p>
          <a:p>
            <a:endParaRPr lang="en-US" altLang="zh-CN" b="1" dirty="0"/>
          </a:p>
        </p:txBody>
      </p:sp>
      <p:cxnSp>
        <p:nvCxnSpPr>
          <p:cNvPr id="7" name="Line 67"/>
          <p:cNvCxnSpPr>
            <a:cxnSpLocks noChangeShapeType="1"/>
          </p:cNvCxnSpPr>
          <p:nvPr/>
        </p:nvCxnSpPr>
        <p:spPr bwMode="auto">
          <a:xfrm flipV="1">
            <a:off x="3131185" y="7817485"/>
            <a:ext cx="2617470" cy="13970"/>
          </a:xfrm>
          <a:prstGeom prst="line">
            <a:avLst/>
          </a:prstGeom>
          <a:noFill/>
          <a:ln w="9525">
            <a:solidFill>
              <a:srgbClr val="000000"/>
            </a:solidFill>
            <a:round/>
          </a:ln>
        </p:spPr>
      </p:cxnSp>
      <p:cxnSp>
        <p:nvCxnSpPr>
          <p:cNvPr id="10" name="Line 67"/>
          <p:cNvCxnSpPr>
            <a:cxnSpLocks noChangeShapeType="1"/>
          </p:cNvCxnSpPr>
          <p:nvPr/>
        </p:nvCxnSpPr>
        <p:spPr bwMode="auto">
          <a:xfrm flipV="1">
            <a:off x="3131185" y="7817485"/>
            <a:ext cx="2617470" cy="13970"/>
          </a:xfrm>
          <a:prstGeom prst="line">
            <a:avLst/>
          </a:prstGeom>
          <a:noFill/>
          <a:ln w="9525">
            <a:solidFill>
              <a:srgbClr val="000000"/>
            </a:solidFill>
            <a:round/>
          </a:ln>
        </p:spPr>
      </p:cxnSp>
      <p:cxnSp>
        <p:nvCxnSpPr>
          <p:cNvPr id="13" name="Line 67"/>
          <p:cNvCxnSpPr>
            <a:cxnSpLocks noChangeShapeType="1"/>
          </p:cNvCxnSpPr>
          <p:nvPr/>
        </p:nvCxnSpPr>
        <p:spPr bwMode="auto">
          <a:xfrm flipV="1">
            <a:off x="3131185" y="7817485"/>
            <a:ext cx="2617470" cy="13970"/>
          </a:xfrm>
          <a:prstGeom prst="line">
            <a:avLst/>
          </a:prstGeom>
          <a:noFill/>
          <a:ln w="9525">
            <a:solidFill>
              <a:srgbClr val="000000"/>
            </a:solidFill>
            <a:round/>
          </a:ln>
        </p:spPr>
      </p:cxn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664512"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rPr>
              <a:t>4.2.1.4</a:t>
            </a:r>
            <a:r>
              <a:rPr lang="zh-CN" altLang="en-US" sz="2400" b="1" dirty="0" smtClean="0">
                <a:solidFill>
                  <a:srgbClr val="FFFF00"/>
                </a:solidFill>
                <a:cs typeface="黑体" panose="02010609060101010101" charset="-122"/>
              </a:rPr>
              <a:t>增值税认知</a:t>
            </a:r>
            <a:endParaRPr lang="en-US" altLang="zh-CN" sz="2400" b="1" dirty="0" smtClean="0">
              <a:solidFill>
                <a:srgbClr val="FFFF00"/>
              </a:solidFill>
              <a:cs typeface="黑体" panose="02010609060101010101" charset="-122"/>
            </a:endParaRPr>
          </a:p>
        </p:txBody>
      </p:sp>
      <p:sp>
        <p:nvSpPr>
          <p:cNvPr id="3" name="文本框 2"/>
          <p:cNvSpPr txBox="1"/>
          <p:nvPr/>
        </p:nvSpPr>
        <p:spPr>
          <a:xfrm>
            <a:off x="178130" y="1010932"/>
            <a:ext cx="8502732" cy="216982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zh-CN" altLang="zh-CN" dirty="0">
                <a:solidFill>
                  <a:schemeClr val="bg1"/>
                </a:solidFill>
              </a:rPr>
              <a:t>一般纳税人采购材料及购买固定资产或接受劳务的，在采购结算时，不仅要向供应方支付货款等采购成本，还需由供应方代收代缴增值税</a:t>
            </a:r>
            <a:r>
              <a:rPr lang="zh-CN" altLang="zh-CN" dirty="0" smtClean="0">
                <a:solidFill>
                  <a:schemeClr val="bg1"/>
                </a:solidFill>
              </a:rPr>
              <a:t>。</a:t>
            </a:r>
            <a:endParaRPr lang="en-US" altLang="zh-CN" dirty="0" smtClean="0">
              <a:solidFill>
                <a:schemeClr val="bg1"/>
              </a:solidFill>
            </a:endParaRPr>
          </a:p>
          <a:p>
            <a:r>
              <a:rPr lang="zh-CN" altLang="zh-CN" dirty="0">
                <a:solidFill>
                  <a:schemeClr val="bg1"/>
                </a:solidFill>
              </a:rPr>
              <a:t>月末，假设企业未发生购、销活动以外的其他增值税应税业务时，企业可根据下列公式计算当月应交的增值税额。</a:t>
            </a:r>
          </a:p>
          <a:p>
            <a:r>
              <a:rPr lang="zh-CN" altLang="zh-CN" b="1" dirty="0">
                <a:solidFill>
                  <a:schemeClr val="bg1"/>
                </a:solidFill>
              </a:rPr>
              <a:t>应交增值税额</a:t>
            </a:r>
            <a:r>
              <a:rPr lang="en-US" altLang="zh-CN" b="1" dirty="0">
                <a:solidFill>
                  <a:schemeClr val="bg1"/>
                </a:solidFill>
              </a:rPr>
              <a:t>=</a:t>
            </a:r>
            <a:r>
              <a:rPr lang="zh-CN" altLang="zh-CN" b="1" dirty="0">
                <a:solidFill>
                  <a:schemeClr val="bg1"/>
                </a:solidFill>
              </a:rPr>
              <a:t>销项税额总额</a:t>
            </a:r>
            <a:r>
              <a:rPr lang="en-US" altLang="zh-CN" b="1" dirty="0">
                <a:solidFill>
                  <a:schemeClr val="bg1"/>
                </a:solidFill>
              </a:rPr>
              <a:t>-</a:t>
            </a:r>
            <a:r>
              <a:rPr lang="zh-CN" altLang="zh-CN" b="1" dirty="0">
                <a:solidFill>
                  <a:schemeClr val="bg1"/>
                </a:solidFill>
              </a:rPr>
              <a:t>可抵扣进项税额总额</a:t>
            </a:r>
            <a:endParaRPr lang="zh-CN" altLang="zh-CN" dirty="0">
              <a:solidFill>
                <a:schemeClr val="bg1"/>
              </a:solidFill>
            </a:endParaRPr>
          </a:p>
          <a:p>
            <a:pPr>
              <a:lnSpc>
                <a:spcPct val="150000"/>
              </a:lnSpc>
              <a:buClr>
                <a:srgbClr val="A16AA5"/>
              </a:buClr>
              <a:buFont typeface="Wingdings" panose="05000000000000000000" pitchFamily="2" charset="2"/>
              <a:buNone/>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7"/>
            <a:ext cx="7726331" cy="1089529"/>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4.2.2</a:t>
            </a:r>
            <a:r>
              <a:rPr lang="zh-CN" altLang="en-US" sz="2400" b="1" dirty="0" smtClean="0">
                <a:solidFill>
                  <a:srgbClr val="FFFF00"/>
                </a:solidFill>
                <a:cs typeface="黑体" panose="02010609060101010101" charset="-122"/>
                <a:sym typeface="+mn-ea"/>
              </a:rPr>
              <a:t>设置的主要账户</a:t>
            </a: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en-US" altLang="zh-CN" sz="2400" b="1" dirty="0" smtClean="0">
              <a:solidFill>
                <a:srgbClr val="318440"/>
              </a:solidFill>
              <a:cs typeface="黑体" panose="02010609060101010101" charset="-122"/>
            </a:endParaRPr>
          </a:p>
        </p:txBody>
      </p:sp>
      <p:sp>
        <p:nvSpPr>
          <p:cNvPr id="3" name="文本框 2"/>
          <p:cNvSpPr txBox="1"/>
          <p:nvPr/>
        </p:nvSpPr>
        <p:spPr>
          <a:xfrm>
            <a:off x="190005" y="837368"/>
            <a:ext cx="8847117" cy="4247317"/>
          </a:xfrm>
          <a:prstGeom prst="rect">
            <a:avLst/>
          </a:prstGeom>
          <a:noFill/>
        </p:spPr>
        <p:txBody>
          <a:bodyPr wrap="square" rtlCol="0" anchor="t">
            <a:spAutoFit/>
          </a:bodyPr>
          <a:lstStyle/>
          <a:p>
            <a:r>
              <a:rPr lang="en-US" altLang="zh-CN" b="1" dirty="0" smtClean="0">
                <a:solidFill>
                  <a:schemeClr val="bg1"/>
                </a:solidFill>
              </a:rPr>
              <a:t>1</a:t>
            </a:r>
            <a:r>
              <a:rPr lang="en-US" altLang="zh-CN" b="1" dirty="0">
                <a:solidFill>
                  <a:schemeClr val="bg1"/>
                </a:solidFill>
              </a:rPr>
              <a:t>.</a:t>
            </a:r>
            <a:r>
              <a:rPr lang="zh-CN" altLang="zh-CN" b="1" dirty="0" smtClean="0">
                <a:solidFill>
                  <a:schemeClr val="bg1"/>
                </a:solidFill>
              </a:rPr>
              <a:t>“原材料”</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“原材料”账户属于资产类账户，用以核算企业库存的各种材料，包括原料及主要材料、辅助材料、外购半成品（外购件）、修理用备件（备品备件）、包装材料、燃料等的计划成本或实际成本</a:t>
            </a:r>
            <a:r>
              <a:rPr lang="zh-CN" altLang="zh-CN" dirty="0" smtClean="0">
                <a:solidFill>
                  <a:schemeClr val="bg1"/>
                </a:solidFill>
              </a:rPr>
              <a:t>。</a:t>
            </a:r>
            <a:endParaRPr lang="en-US" altLang="zh-CN" dirty="0" smtClean="0">
              <a:solidFill>
                <a:schemeClr val="bg1"/>
              </a:solidFill>
            </a:endParaRPr>
          </a:p>
          <a:p>
            <a:r>
              <a:rPr lang="en-US" altLang="zh-CN" b="1" dirty="0" smtClean="0">
                <a:solidFill>
                  <a:schemeClr val="bg1"/>
                </a:solidFill>
              </a:rPr>
              <a:t>2 .</a:t>
            </a:r>
            <a:r>
              <a:rPr lang="zh-CN" altLang="zh-CN" b="1" dirty="0" smtClean="0">
                <a:solidFill>
                  <a:schemeClr val="bg1"/>
                </a:solidFill>
              </a:rPr>
              <a:t>“材料采购”</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“材料采购”账户属于资产类账户，用以核算企业采用计划成本进行材料日常核算而购入材料的采购成本</a:t>
            </a:r>
            <a:r>
              <a:rPr lang="zh-CN" altLang="zh-CN" dirty="0" smtClean="0">
                <a:solidFill>
                  <a:schemeClr val="bg1"/>
                </a:solidFill>
              </a:rPr>
              <a:t>。</a:t>
            </a:r>
            <a:endParaRPr lang="en-US" altLang="zh-CN" dirty="0" smtClean="0">
              <a:solidFill>
                <a:schemeClr val="bg1"/>
              </a:solidFill>
            </a:endParaRPr>
          </a:p>
          <a:p>
            <a:r>
              <a:rPr lang="en-US" altLang="zh-CN" b="1" dirty="0" smtClean="0">
                <a:solidFill>
                  <a:schemeClr val="bg1"/>
                </a:solidFill>
              </a:rPr>
              <a:t>3.</a:t>
            </a:r>
            <a:r>
              <a:rPr lang="zh-CN" altLang="zh-CN" b="1" dirty="0" smtClean="0">
                <a:solidFill>
                  <a:schemeClr val="bg1"/>
                </a:solidFill>
              </a:rPr>
              <a:t>“材料成本差异”</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“材料成本差异”账户属于资产类账户，用以核算企业采用计划成本进行日常核算的材料计划成本与实际成本的差额</a:t>
            </a:r>
            <a:r>
              <a:rPr lang="zh-CN" altLang="zh-CN" dirty="0" smtClean="0">
                <a:solidFill>
                  <a:schemeClr val="bg1"/>
                </a:solidFill>
              </a:rPr>
              <a:t>。</a:t>
            </a:r>
            <a:endParaRPr lang="en-US" altLang="zh-CN" dirty="0" smtClean="0">
              <a:solidFill>
                <a:schemeClr val="bg1"/>
              </a:solidFill>
            </a:endParaRPr>
          </a:p>
          <a:p>
            <a:r>
              <a:rPr lang="en-US" altLang="zh-CN" b="1" dirty="0" smtClean="0">
                <a:solidFill>
                  <a:schemeClr val="bg1"/>
                </a:solidFill>
              </a:rPr>
              <a:t>4.</a:t>
            </a:r>
            <a:r>
              <a:rPr lang="zh-CN" altLang="zh-CN" b="1" dirty="0" smtClean="0">
                <a:solidFill>
                  <a:schemeClr val="bg1"/>
                </a:solidFill>
              </a:rPr>
              <a:t>“在途物资”</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“在途物资”账户属于资产类账户，用以核算企业采用实际成本（或进价）进行材料、商品等物资的日常核算、货款已付尚未验收入库的在途物资的采购成本</a:t>
            </a:r>
            <a:r>
              <a:rPr lang="zh-CN" altLang="zh-CN" dirty="0" smtClean="0">
                <a:solidFill>
                  <a:schemeClr val="bg1"/>
                </a:solidFill>
              </a:rPr>
              <a:t>。</a:t>
            </a:r>
            <a:endParaRPr lang="en-US" altLang="zh-CN" dirty="0" smtClean="0">
              <a:solidFill>
                <a:schemeClr val="bg1"/>
              </a:solidFill>
            </a:endParaRPr>
          </a:p>
          <a:p>
            <a:r>
              <a:rPr lang="en-US" altLang="zh-CN" b="1" dirty="0" smtClean="0">
                <a:solidFill>
                  <a:schemeClr val="bg1"/>
                </a:solidFill>
              </a:rPr>
              <a:t>5.</a:t>
            </a:r>
            <a:r>
              <a:rPr lang="zh-CN" altLang="zh-CN" b="1" dirty="0" smtClean="0">
                <a:solidFill>
                  <a:schemeClr val="bg1"/>
                </a:solidFill>
              </a:rPr>
              <a:t>“固定资产”</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“固定资产”账户属于资产类账户，用以核算企业持有的固定资产原价</a:t>
            </a:r>
            <a:r>
              <a:rPr lang="zh-CN" altLang="zh-CN" dirty="0" smtClean="0">
                <a:solidFill>
                  <a:schemeClr val="bg1"/>
                </a:solidFill>
              </a:rPr>
              <a:t>。</a:t>
            </a:r>
            <a:endParaRPr lang="zh-CN" altLang="zh-CN"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368134" y="498758"/>
            <a:ext cx="8134597" cy="1200329"/>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
        <p:nvSpPr>
          <p:cNvPr id="2" name="矩形 1"/>
          <p:cNvSpPr/>
          <p:nvPr/>
        </p:nvSpPr>
        <p:spPr>
          <a:xfrm>
            <a:off x="0" y="261257"/>
            <a:ext cx="9144000" cy="3970318"/>
          </a:xfrm>
          <a:prstGeom prst="rect">
            <a:avLst/>
          </a:prstGeom>
        </p:spPr>
        <p:txBody>
          <a:bodyPr wrap="square">
            <a:spAutoFit/>
          </a:bodyPr>
          <a:lstStyle/>
          <a:p>
            <a:r>
              <a:rPr lang="en-US" altLang="zh-CN" b="1" dirty="0" smtClean="0">
                <a:solidFill>
                  <a:schemeClr val="bg1"/>
                </a:solidFill>
              </a:rPr>
              <a:t>6</a:t>
            </a:r>
            <a:r>
              <a:rPr lang="en-US" altLang="zh-CN" b="1" dirty="0">
                <a:solidFill>
                  <a:schemeClr val="bg1"/>
                </a:solidFill>
              </a:rPr>
              <a:t>.</a:t>
            </a:r>
            <a:r>
              <a:rPr lang="zh-CN" altLang="zh-CN" b="1" dirty="0" smtClean="0">
                <a:solidFill>
                  <a:schemeClr val="bg1"/>
                </a:solidFill>
              </a:rPr>
              <a:t>“累计折旧”</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“累计折旧”账户属于资产类备抵账户，用以核算企业固定资产计提的累计折旧</a:t>
            </a:r>
            <a:r>
              <a:rPr lang="zh-CN" altLang="zh-CN" dirty="0" smtClean="0">
                <a:solidFill>
                  <a:schemeClr val="bg1"/>
                </a:solidFill>
              </a:rPr>
              <a:t>。</a:t>
            </a:r>
            <a:endParaRPr lang="en-US" altLang="zh-CN" dirty="0" smtClean="0">
              <a:solidFill>
                <a:schemeClr val="bg1"/>
              </a:solidFill>
            </a:endParaRPr>
          </a:p>
          <a:p>
            <a:r>
              <a:rPr lang="en-US" altLang="zh-CN" b="1" dirty="0">
                <a:solidFill>
                  <a:schemeClr val="bg1"/>
                </a:solidFill>
              </a:rPr>
              <a:t>7 </a:t>
            </a:r>
            <a:r>
              <a:rPr lang="en-US" altLang="zh-CN" b="1" dirty="0" smtClean="0">
                <a:solidFill>
                  <a:schemeClr val="bg1"/>
                </a:solidFill>
              </a:rPr>
              <a:t>. </a:t>
            </a:r>
            <a:r>
              <a:rPr lang="zh-CN" altLang="zh-CN" b="1" dirty="0">
                <a:solidFill>
                  <a:schemeClr val="bg1"/>
                </a:solidFill>
              </a:rPr>
              <a:t>“在建工程”账户</a:t>
            </a:r>
            <a:endParaRPr lang="zh-CN" altLang="zh-CN" dirty="0">
              <a:solidFill>
                <a:schemeClr val="bg1"/>
              </a:solidFill>
            </a:endParaRPr>
          </a:p>
          <a:p>
            <a:r>
              <a:rPr lang="zh-CN" altLang="zh-CN" dirty="0">
                <a:solidFill>
                  <a:schemeClr val="bg1"/>
                </a:solidFill>
              </a:rPr>
              <a:t>“在建工程”账户属于资产类账户，用以核算企业基建、更新改造等在建工程发生的</a:t>
            </a:r>
            <a:r>
              <a:rPr lang="zh-CN" altLang="zh-CN" dirty="0" smtClean="0">
                <a:solidFill>
                  <a:schemeClr val="bg1"/>
                </a:solidFill>
              </a:rPr>
              <a:t>支出</a:t>
            </a:r>
            <a:r>
              <a:rPr lang="zh-CN" altLang="en-US" dirty="0" smtClean="0">
                <a:solidFill>
                  <a:schemeClr val="bg1"/>
                </a:solidFill>
              </a:rPr>
              <a:t>。</a:t>
            </a:r>
            <a:endParaRPr lang="en-US" altLang="zh-CN" dirty="0" smtClean="0">
              <a:solidFill>
                <a:schemeClr val="bg1"/>
              </a:solidFill>
            </a:endParaRPr>
          </a:p>
          <a:p>
            <a:r>
              <a:rPr lang="en-US" altLang="zh-CN" b="1" dirty="0">
                <a:solidFill>
                  <a:schemeClr val="bg1"/>
                </a:solidFill>
              </a:rPr>
              <a:t>8 </a:t>
            </a:r>
            <a:r>
              <a:rPr lang="en-US" altLang="zh-CN" b="1" dirty="0" smtClean="0">
                <a:solidFill>
                  <a:schemeClr val="bg1"/>
                </a:solidFill>
              </a:rPr>
              <a:t>.</a:t>
            </a:r>
            <a:r>
              <a:rPr lang="zh-CN" altLang="zh-CN" b="1" dirty="0" smtClean="0">
                <a:solidFill>
                  <a:schemeClr val="bg1"/>
                </a:solidFill>
              </a:rPr>
              <a:t>“工程物资”</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“工程物资”账户属于资产类账户，用以核算企业为在建工程准备的各种物资的成本，包括工程用材料、尚未安装的设备以及为生产准备的工器具等</a:t>
            </a:r>
            <a:r>
              <a:rPr lang="zh-CN" altLang="zh-CN" dirty="0" smtClean="0">
                <a:solidFill>
                  <a:schemeClr val="bg1"/>
                </a:solidFill>
              </a:rPr>
              <a:t>。</a:t>
            </a:r>
            <a:endParaRPr lang="en-US" altLang="zh-CN" dirty="0" smtClean="0">
              <a:solidFill>
                <a:schemeClr val="bg1"/>
              </a:solidFill>
            </a:endParaRPr>
          </a:p>
          <a:p>
            <a:r>
              <a:rPr lang="en-US" altLang="zh-CN" b="1" dirty="0" smtClean="0">
                <a:solidFill>
                  <a:schemeClr val="bg1"/>
                </a:solidFill>
              </a:rPr>
              <a:t>9.</a:t>
            </a:r>
            <a:r>
              <a:rPr lang="zh-CN" altLang="zh-CN" b="1" dirty="0" smtClean="0">
                <a:solidFill>
                  <a:schemeClr val="bg1"/>
                </a:solidFill>
              </a:rPr>
              <a:t>“应付账款”</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“应付账款”账户属于负债类账户，用以核算企业因购买材料、商品和接受劳务等经营活动应支付的款项</a:t>
            </a:r>
            <a:r>
              <a:rPr lang="zh-CN" altLang="zh-CN" dirty="0" smtClean="0">
                <a:solidFill>
                  <a:schemeClr val="bg1"/>
                </a:solidFill>
              </a:rPr>
              <a:t>。</a:t>
            </a:r>
            <a:endParaRPr lang="en-US" altLang="zh-CN" dirty="0" smtClean="0">
              <a:solidFill>
                <a:schemeClr val="bg1"/>
              </a:solidFill>
            </a:endParaRPr>
          </a:p>
          <a:p>
            <a:r>
              <a:rPr lang="en-US" altLang="zh-CN" b="1" dirty="0" smtClean="0">
                <a:solidFill>
                  <a:schemeClr val="bg1"/>
                </a:solidFill>
              </a:rPr>
              <a:t>10.</a:t>
            </a:r>
            <a:r>
              <a:rPr lang="zh-CN" altLang="zh-CN" b="1" dirty="0" smtClean="0">
                <a:solidFill>
                  <a:schemeClr val="bg1"/>
                </a:solidFill>
              </a:rPr>
              <a:t>“应付票据”</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“应付票据”账户属于负债类账户，用以核算企业购买材料、商品和接受劳务等开出、承兑的商业汇票，包括银行承兑汇票和商业承兑汇票</a:t>
            </a:r>
            <a:r>
              <a:rPr lang="zh-CN" altLang="zh-CN" dirty="0" smtClean="0">
                <a:solidFill>
                  <a:schemeClr val="bg1"/>
                </a:solidFill>
              </a:rPr>
              <a:t>。</a:t>
            </a:r>
            <a:endParaRPr lang="en-US" altLang="zh-CN" dirty="0" smtClean="0">
              <a:solidFill>
                <a:schemeClr val="bg1"/>
              </a:solidFill>
            </a:endParaRPr>
          </a:p>
          <a:p>
            <a:endParaRPr lang="zh-CN" altLang="zh-CN"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154379" y="920495"/>
            <a:ext cx="8645237" cy="2031325"/>
          </a:xfrm>
          <a:prstGeom prst="rect">
            <a:avLst/>
          </a:prstGeom>
          <a:noFill/>
        </p:spPr>
        <p:txBody>
          <a:bodyPr wrap="square" rtlCol="0" anchor="t">
            <a:spAutoFit/>
          </a:bodyPr>
          <a:lstStyle/>
          <a:p>
            <a:r>
              <a:rPr lang="en-US" altLang="zh-CN" b="1" dirty="0" smtClean="0">
                <a:solidFill>
                  <a:schemeClr val="bg1"/>
                </a:solidFill>
              </a:rPr>
              <a:t>11.</a:t>
            </a:r>
            <a:r>
              <a:rPr lang="zh-CN" altLang="zh-CN" b="1" dirty="0" smtClean="0">
                <a:solidFill>
                  <a:schemeClr val="bg1"/>
                </a:solidFill>
              </a:rPr>
              <a:t>“预付账款”</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“预付账款”账户属于资产类账户，用以核算企业按照合同规定预付的款项。</a:t>
            </a:r>
            <a:endParaRPr lang="en-US" altLang="zh-CN" dirty="0">
              <a:solidFill>
                <a:schemeClr val="bg1"/>
              </a:solidFill>
            </a:endParaRPr>
          </a:p>
          <a:p>
            <a:r>
              <a:rPr lang="en-US" altLang="zh-CN" b="1" dirty="0" smtClean="0">
                <a:solidFill>
                  <a:schemeClr val="bg1"/>
                </a:solidFill>
              </a:rPr>
              <a:t>12.</a:t>
            </a:r>
            <a:r>
              <a:rPr lang="zh-CN" altLang="zh-CN" b="1" dirty="0" smtClean="0">
                <a:solidFill>
                  <a:schemeClr val="bg1"/>
                </a:solidFill>
              </a:rPr>
              <a:t>“应交税费”</a:t>
            </a:r>
            <a:r>
              <a:rPr lang="zh-CN" altLang="zh-CN" b="1" dirty="0">
                <a:solidFill>
                  <a:schemeClr val="bg1"/>
                </a:solidFill>
              </a:rPr>
              <a:t>账户</a:t>
            </a:r>
            <a:endParaRPr lang="zh-CN" altLang="zh-CN" dirty="0">
              <a:solidFill>
                <a:schemeClr val="bg1"/>
              </a:solidFill>
            </a:endParaRPr>
          </a:p>
          <a:p>
            <a:r>
              <a:rPr lang="zh-CN" altLang="zh-CN" dirty="0">
                <a:solidFill>
                  <a:schemeClr val="bg1"/>
                </a:solidFill>
              </a:rPr>
              <a:t>“应交税费”账户属于负债类账户，用以核算企业按照税法等规定计算应交纳的各种税费，包括增值税、消费税、营业税、所得税、资源税、土地增值税、城市维护建设税、房产税、土地使用税、车船使用税、教育费附加、矿产资源补偿费等，企业代扣代交的个人所得税等，也通过本账户核算。</a:t>
            </a:r>
            <a:endParaRPr lang="en-US" altLang="zh-CN"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1923874" y="2002221"/>
            <a:ext cx="4801314" cy="707886"/>
          </a:xfrm>
          <a:prstGeom prst="rect">
            <a:avLst/>
          </a:prstGeom>
          <a:noFill/>
        </p:spPr>
        <p:txBody>
          <a:bodyPr wrap="none" rtlCol="0">
            <a:spAutoFit/>
            <a:scene3d>
              <a:camera prst="orthographicFront"/>
              <a:lightRig rig="threePt" dir="t"/>
            </a:scene3d>
            <a:sp3d contourW="12700"/>
          </a:bodyPr>
          <a:lstStyle/>
          <a:p>
            <a:pPr algn="ctr"/>
            <a:r>
              <a:rPr lang="zh-CN" altLang="en-US" sz="4000" b="1" dirty="0">
                <a:solidFill>
                  <a:srgbClr val="FFFF00"/>
                </a:solidFill>
                <a:cs typeface="黑体" panose="02010609060101010101" charset="-122"/>
              </a:rPr>
              <a:t>制造业主要</a:t>
            </a:r>
            <a:r>
              <a:rPr lang="zh-CN" altLang="en-US" sz="4000" b="1" dirty="0" smtClean="0">
                <a:solidFill>
                  <a:srgbClr val="FFFF00"/>
                </a:solidFill>
                <a:cs typeface="黑体" panose="02010609060101010101" charset="-122"/>
              </a:rPr>
              <a:t>经济核算</a:t>
            </a:r>
          </a:p>
        </p:txBody>
      </p:sp>
      <p:grpSp>
        <p:nvGrpSpPr>
          <p:cNvPr id="10" name="组合 9"/>
          <p:cNvGrpSpPr/>
          <p:nvPr/>
        </p:nvGrpSpPr>
        <p:grpSpPr>
          <a:xfrm>
            <a:off x="838835" y="1199515"/>
            <a:ext cx="1785620" cy="518795"/>
            <a:chOff x="2571" y="1643"/>
            <a:chExt cx="2812" cy="817"/>
          </a:xfrm>
        </p:grpSpPr>
        <p:sp>
          <p:nvSpPr>
            <p:cNvPr id="9" name="矩形 8"/>
            <p:cNvSpPr/>
            <p:nvPr/>
          </p:nvSpPr>
          <p:spPr>
            <a:xfrm>
              <a:off x="3853" y="1689"/>
              <a:ext cx="1530" cy="727"/>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项目</a:t>
              </a:r>
              <a:r>
                <a:rPr lang="en-US" altLang="zh-CN" sz="2400" b="1" dirty="0" smtClean="0">
                  <a:solidFill>
                    <a:srgbClr val="FFFF00"/>
                  </a:solidFill>
                  <a:cs typeface="黑体" panose="02010609060101010101" charset="-122"/>
                </a:rPr>
                <a:t>4</a:t>
              </a: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100255" cy="1089529"/>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4.2.3</a:t>
            </a:r>
            <a:r>
              <a:rPr lang="zh-CN" altLang="en-US" sz="2400" b="1" dirty="0" smtClean="0">
                <a:solidFill>
                  <a:srgbClr val="FFFF00"/>
                </a:solidFill>
                <a:cs typeface="黑体" panose="02010609060101010101" charset="-122"/>
                <a:sym typeface="+mn-ea"/>
              </a:rPr>
              <a:t>账务处理</a:t>
            </a: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en-US" altLang="zh-CN" sz="2400" b="1" dirty="0" smtClean="0">
              <a:solidFill>
                <a:srgbClr val="318440"/>
              </a:solidFill>
              <a:cs typeface="黑体" panose="02010609060101010101" charset="-122"/>
            </a:endParaRPr>
          </a:p>
        </p:txBody>
      </p:sp>
      <p:sp>
        <p:nvSpPr>
          <p:cNvPr id="3" name="文本框 2"/>
          <p:cNvSpPr txBox="1"/>
          <p:nvPr/>
        </p:nvSpPr>
        <p:spPr>
          <a:xfrm>
            <a:off x="178128" y="761550"/>
            <a:ext cx="8823368" cy="4939814"/>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en-US" altLang="zh-CN" b="1" dirty="0" smtClean="0">
                <a:solidFill>
                  <a:schemeClr val="bg1"/>
                </a:solidFill>
              </a:rPr>
              <a:t>4.2.3.1  </a:t>
            </a:r>
            <a:r>
              <a:rPr lang="zh-CN" altLang="zh-CN" b="1" dirty="0">
                <a:solidFill>
                  <a:schemeClr val="bg1"/>
                </a:solidFill>
              </a:rPr>
              <a:t>原材料的</a:t>
            </a:r>
            <a:r>
              <a:rPr lang="zh-CN" altLang="zh-CN" b="1" dirty="0" smtClean="0">
                <a:solidFill>
                  <a:schemeClr val="bg1"/>
                </a:solidFill>
              </a:rPr>
              <a:t>核算</a:t>
            </a:r>
            <a:endParaRPr lang="en-US" altLang="zh-CN" b="1" dirty="0" smtClean="0">
              <a:solidFill>
                <a:schemeClr val="bg1"/>
              </a:solidFill>
            </a:endParaRPr>
          </a:p>
          <a:p>
            <a:r>
              <a:rPr lang="zh-CN" altLang="zh-CN" dirty="0">
                <a:solidFill>
                  <a:schemeClr val="bg1"/>
                </a:solidFill>
              </a:rPr>
              <a:t>原材料的日常收发结存可以采用实际成本核算，也可以采用计划成本核算。</a:t>
            </a:r>
          </a:p>
          <a:p>
            <a:r>
              <a:rPr lang="en-US" altLang="zh-CN" dirty="0">
                <a:solidFill>
                  <a:schemeClr val="bg1"/>
                </a:solidFill>
              </a:rPr>
              <a:t>1.</a:t>
            </a:r>
            <a:r>
              <a:rPr lang="zh-CN" altLang="zh-CN" dirty="0">
                <a:solidFill>
                  <a:schemeClr val="bg1"/>
                </a:solidFill>
              </a:rPr>
              <a:t>实际成本法核算的账务处理。实际成本法下，一般通过“原材料”和“在途物资”等科目进行核算。企业外购原材料时，按材料是否验收入库分为以下两种情况：</a:t>
            </a:r>
          </a:p>
          <a:p>
            <a:r>
              <a:rPr lang="zh-CN" altLang="zh-CN" dirty="0">
                <a:solidFill>
                  <a:schemeClr val="bg1"/>
                </a:solidFill>
              </a:rPr>
              <a:t>（</a:t>
            </a:r>
            <a:r>
              <a:rPr lang="en-US" altLang="zh-CN" dirty="0">
                <a:solidFill>
                  <a:schemeClr val="bg1"/>
                </a:solidFill>
              </a:rPr>
              <a:t>1</a:t>
            </a:r>
            <a:r>
              <a:rPr lang="zh-CN" altLang="zh-CN" dirty="0">
                <a:solidFill>
                  <a:schemeClr val="bg1"/>
                </a:solidFill>
              </a:rPr>
              <a:t>）原材料已验收入库</a:t>
            </a:r>
            <a:r>
              <a:rPr lang="zh-CN" altLang="zh-CN" dirty="0" smtClean="0">
                <a:solidFill>
                  <a:schemeClr val="bg1"/>
                </a:solidFill>
              </a:rPr>
              <a:t>。</a:t>
            </a: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a:p>
            <a:pPr>
              <a:lnSpc>
                <a:spcPct val="150000"/>
              </a:lnSpc>
              <a:buClr>
                <a:schemeClr val="folHlink"/>
              </a:buClr>
              <a:buFont typeface="Wingdings" panose="05000000000000000000" pitchFamily="2" charset="2"/>
              <a:buNone/>
            </a:pPr>
            <a:r>
              <a:rPr lang="zh-CN" altLang="zh-CN" dirty="0">
                <a:solidFill>
                  <a:schemeClr val="bg1"/>
                </a:solidFill>
              </a:rPr>
              <a:t>（</a:t>
            </a:r>
            <a:r>
              <a:rPr lang="en-US" altLang="zh-CN" dirty="0">
                <a:solidFill>
                  <a:schemeClr val="bg1"/>
                </a:solidFill>
              </a:rPr>
              <a:t>2</a:t>
            </a:r>
            <a:r>
              <a:rPr lang="zh-CN" altLang="zh-CN" dirty="0">
                <a:solidFill>
                  <a:schemeClr val="bg1"/>
                </a:solidFill>
              </a:rPr>
              <a:t>）材料尚未验收入库。</a:t>
            </a: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a:p>
            <a:r>
              <a:rPr lang="en-US" altLang="zh-CN" dirty="0">
                <a:solidFill>
                  <a:schemeClr val="bg1"/>
                </a:solidFill>
              </a:rPr>
              <a:t>2.</a:t>
            </a:r>
            <a:r>
              <a:rPr lang="zh-CN" altLang="zh-CN" dirty="0">
                <a:solidFill>
                  <a:schemeClr val="bg1"/>
                </a:solidFill>
              </a:rPr>
              <a:t>计划成本法核算的账务处理</a:t>
            </a:r>
          </a:p>
          <a:p>
            <a:r>
              <a:rPr lang="zh-CN" altLang="zh-CN" dirty="0">
                <a:solidFill>
                  <a:schemeClr val="bg1"/>
                </a:solidFill>
              </a:rPr>
              <a:t>计划成本法下，一般通过“材料采购”、“原材料”、“材料成本差异”等科目进行核算。企业外购材料时，按材料是否验收入库分为以下两种情况：</a:t>
            </a:r>
          </a:p>
          <a:p>
            <a:r>
              <a:rPr lang="zh-CN" altLang="zh-CN" dirty="0">
                <a:solidFill>
                  <a:schemeClr val="bg1"/>
                </a:solidFill>
              </a:rPr>
              <a:t>（</a:t>
            </a:r>
            <a:r>
              <a:rPr lang="en-US" altLang="zh-CN" dirty="0">
                <a:solidFill>
                  <a:schemeClr val="bg1"/>
                </a:solidFill>
              </a:rPr>
              <a:t>1</a:t>
            </a:r>
            <a:r>
              <a:rPr lang="zh-CN" altLang="zh-CN" dirty="0">
                <a:solidFill>
                  <a:schemeClr val="bg1"/>
                </a:solidFill>
              </a:rPr>
              <a:t>）材料已验收</a:t>
            </a:r>
            <a:r>
              <a:rPr lang="zh-CN" altLang="zh-CN" dirty="0" smtClean="0">
                <a:solidFill>
                  <a:schemeClr val="bg1"/>
                </a:solidFill>
              </a:rPr>
              <a:t>入库</a:t>
            </a:r>
            <a:r>
              <a:rPr lang="zh-CN" altLang="en-US" dirty="0" smtClean="0">
                <a:solidFill>
                  <a:schemeClr val="bg1"/>
                </a:solidFill>
              </a:rPr>
              <a:t>。</a:t>
            </a:r>
            <a:endParaRPr lang="en-US" altLang="zh-CN" dirty="0" smtClean="0">
              <a:solidFill>
                <a:schemeClr val="bg1"/>
              </a:solidFill>
            </a:endParaRPr>
          </a:p>
          <a:p>
            <a:r>
              <a:rPr lang="zh-CN" altLang="zh-CN" dirty="0">
                <a:solidFill>
                  <a:schemeClr val="bg1"/>
                </a:solidFill>
              </a:rPr>
              <a:t>（</a:t>
            </a:r>
            <a:r>
              <a:rPr lang="en-US" altLang="zh-CN" dirty="0">
                <a:solidFill>
                  <a:schemeClr val="bg1"/>
                </a:solidFill>
              </a:rPr>
              <a:t>2</a:t>
            </a:r>
            <a:r>
              <a:rPr lang="zh-CN" altLang="zh-CN" dirty="0">
                <a:solidFill>
                  <a:schemeClr val="bg1"/>
                </a:solidFill>
              </a:rPr>
              <a:t>）材料尚未验收</a:t>
            </a:r>
            <a:r>
              <a:rPr lang="zh-CN" altLang="zh-CN" dirty="0" smtClean="0">
                <a:solidFill>
                  <a:schemeClr val="bg1"/>
                </a:solidFill>
              </a:rPr>
              <a:t>入库</a:t>
            </a:r>
            <a:r>
              <a:rPr lang="zh-CN" altLang="en-US" dirty="0" smtClean="0">
                <a:solidFill>
                  <a:schemeClr val="bg1"/>
                </a:solidFill>
              </a:rPr>
              <a:t>。</a:t>
            </a:r>
            <a:endParaRPr lang="zh-CN" altLang="zh-CN" dirty="0">
              <a:solidFill>
                <a:schemeClr val="bg1"/>
              </a:solidFill>
            </a:endParaRPr>
          </a:p>
          <a:p>
            <a:r>
              <a:rPr lang="zh-CN" altLang="zh-CN" dirty="0">
                <a:solidFill>
                  <a:schemeClr val="bg1"/>
                </a:solidFill>
              </a:rPr>
              <a:t>（</a:t>
            </a:r>
            <a:r>
              <a:rPr lang="en-US" altLang="zh-CN" dirty="0">
                <a:solidFill>
                  <a:schemeClr val="bg1"/>
                </a:solidFill>
              </a:rPr>
              <a:t>3</a:t>
            </a:r>
            <a:r>
              <a:rPr lang="zh-CN" altLang="zh-CN" dirty="0">
                <a:solidFill>
                  <a:schemeClr val="bg1"/>
                </a:solidFill>
              </a:rPr>
              <a:t>）主要会计分录</a:t>
            </a:r>
          </a:p>
          <a:p>
            <a:r>
              <a:rPr lang="zh-CN" altLang="zh-CN" dirty="0">
                <a:solidFill>
                  <a:schemeClr val="bg1"/>
                </a:solidFill>
              </a:rPr>
              <a:t>如果货款已经支付，发票账单已到，材料已验收入库。</a:t>
            </a:r>
          </a:p>
          <a:p>
            <a:endParaRPr lang="zh-CN" altLang="zh-CN" dirty="0"/>
          </a:p>
          <a:p>
            <a:pPr>
              <a:lnSpc>
                <a:spcPct val="150000"/>
              </a:lnSpc>
              <a:buClr>
                <a:srgbClr val="A16AA5"/>
              </a:buClr>
              <a:buFont typeface="Wingdings" panose="05000000000000000000" pitchFamily="2" charset="2"/>
              <a:buNone/>
            </a:pP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515144" y="142504"/>
            <a:ext cx="8272595" cy="5078313"/>
          </a:xfrm>
          <a:prstGeom prst="rect">
            <a:avLst/>
          </a:prstGeom>
          <a:noFill/>
        </p:spPr>
        <p:txBody>
          <a:bodyPr wrap="square" rtlCol="0" anchor="t">
            <a:spAutoFit/>
          </a:bodyPr>
          <a:lstStyle/>
          <a:p>
            <a:r>
              <a:rPr lang="zh-CN" altLang="zh-CN" dirty="0">
                <a:solidFill>
                  <a:schemeClr val="bg1"/>
                </a:solidFill>
              </a:rPr>
              <a:t>采购材料时按支付的实际成本，</a:t>
            </a:r>
            <a:endParaRPr lang="zh-CN" altLang="zh-CN" sz="1400" dirty="0">
              <a:solidFill>
                <a:schemeClr val="bg1"/>
              </a:solidFill>
            </a:endParaRPr>
          </a:p>
          <a:p>
            <a:r>
              <a:rPr lang="en-US" altLang="zh-CN" dirty="0">
                <a:solidFill>
                  <a:schemeClr val="bg1"/>
                </a:solidFill>
              </a:rPr>
              <a:t>        </a:t>
            </a:r>
            <a:r>
              <a:rPr lang="zh-CN" altLang="zh-CN" dirty="0">
                <a:solidFill>
                  <a:schemeClr val="bg1"/>
                </a:solidFill>
              </a:rPr>
              <a:t>借：材料采购</a:t>
            </a:r>
            <a:endParaRPr lang="zh-CN" altLang="zh-CN" sz="1400" dirty="0">
              <a:solidFill>
                <a:schemeClr val="bg1"/>
              </a:solidFill>
            </a:endParaRPr>
          </a:p>
          <a:p>
            <a:r>
              <a:rPr lang="en-US" altLang="zh-CN" dirty="0">
                <a:solidFill>
                  <a:schemeClr val="bg1"/>
                </a:solidFill>
              </a:rPr>
              <a:t>            </a:t>
            </a:r>
            <a:r>
              <a:rPr lang="zh-CN" altLang="zh-CN" dirty="0">
                <a:solidFill>
                  <a:schemeClr val="bg1"/>
                </a:solidFill>
              </a:rPr>
              <a:t>贷：银行存款</a:t>
            </a:r>
            <a:endParaRPr lang="zh-CN" altLang="zh-CN" sz="1400" dirty="0">
              <a:solidFill>
                <a:schemeClr val="bg1"/>
              </a:solidFill>
            </a:endParaRPr>
          </a:p>
          <a:p>
            <a:r>
              <a:rPr lang="zh-CN" altLang="zh-CN" dirty="0">
                <a:solidFill>
                  <a:schemeClr val="bg1"/>
                </a:solidFill>
              </a:rPr>
              <a:t>入库时按计划成本金额，</a:t>
            </a:r>
            <a:endParaRPr lang="zh-CN" altLang="zh-CN" sz="1400" dirty="0">
              <a:solidFill>
                <a:schemeClr val="bg1"/>
              </a:solidFill>
            </a:endParaRPr>
          </a:p>
          <a:p>
            <a:r>
              <a:rPr lang="en-US" altLang="zh-CN" dirty="0">
                <a:solidFill>
                  <a:schemeClr val="bg1"/>
                </a:solidFill>
              </a:rPr>
              <a:t>        </a:t>
            </a:r>
            <a:r>
              <a:rPr lang="zh-CN" altLang="zh-CN" dirty="0">
                <a:solidFill>
                  <a:schemeClr val="bg1"/>
                </a:solidFill>
              </a:rPr>
              <a:t>借：原材料</a:t>
            </a:r>
            <a:endParaRPr lang="zh-CN" altLang="zh-CN" sz="1400" dirty="0">
              <a:solidFill>
                <a:schemeClr val="bg1"/>
              </a:solidFill>
            </a:endParaRPr>
          </a:p>
          <a:p>
            <a:r>
              <a:rPr lang="en-US" altLang="zh-CN" dirty="0">
                <a:solidFill>
                  <a:schemeClr val="bg1"/>
                </a:solidFill>
              </a:rPr>
              <a:t>            </a:t>
            </a:r>
            <a:r>
              <a:rPr lang="zh-CN" altLang="zh-CN" dirty="0">
                <a:solidFill>
                  <a:schemeClr val="bg1"/>
                </a:solidFill>
              </a:rPr>
              <a:t>贷：材料采购（小）（大）</a:t>
            </a:r>
            <a:endParaRPr lang="zh-CN" altLang="zh-CN" sz="1400" dirty="0">
              <a:solidFill>
                <a:schemeClr val="bg1"/>
              </a:solidFill>
            </a:endParaRPr>
          </a:p>
          <a:p>
            <a:r>
              <a:rPr lang="zh-CN" altLang="zh-CN" dirty="0">
                <a:solidFill>
                  <a:schemeClr val="bg1"/>
                </a:solidFill>
              </a:rPr>
              <a:t>入库时按计划成本与实际成本之间的差额结转，</a:t>
            </a:r>
            <a:endParaRPr lang="zh-CN" altLang="zh-CN" sz="1400" dirty="0">
              <a:solidFill>
                <a:schemeClr val="bg1"/>
              </a:solidFill>
            </a:endParaRPr>
          </a:p>
          <a:p>
            <a:r>
              <a:rPr lang="en-US" altLang="zh-CN" dirty="0">
                <a:solidFill>
                  <a:schemeClr val="bg1"/>
                </a:solidFill>
              </a:rPr>
              <a:t>        </a:t>
            </a:r>
            <a:r>
              <a:rPr lang="zh-CN" altLang="zh-CN" dirty="0">
                <a:solidFill>
                  <a:schemeClr val="bg1"/>
                </a:solidFill>
              </a:rPr>
              <a:t>借：材料采购（材料入库时结转的节约差异）</a:t>
            </a:r>
            <a:endParaRPr lang="zh-CN" altLang="zh-CN" sz="1400" dirty="0">
              <a:solidFill>
                <a:schemeClr val="bg1"/>
              </a:solidFill>
            </a:endParaRPr>
          </a:p>
          <a:p>
            <a:r>
              <a:rPr lang="en-US" altLang="zh-CN" dirty="0">
                <a:solidFill>
                  <a:schemeClr val="bg1"/>
                </a:solidFill>
              </a:rPr>
              <a:t>            </a:t>
            </a:r>
            <a:r>
              <a:rPr lang="zh-CN" altLang="zh-CN" dirty="0">
                <a:solidFill>
                  <a:schemeClr val="bg1"/>
                </a:solidFill>
              </a:rPr>
              <a:t>贷：材料成本差异（材料入库时形成的节约差异）</a:t>
            </a:r>
            <a:endParaRPr lang="zh-CN" altLang="zh-CN" sz="1400" dirty="0">
              <a:solidFill>
                <a:schemeClr val="bg1"/>
              </a:solidFill>
            </a:endParaRPr>
          </a:p>
          <a:p>
            <a:r>
              <a:rPr lang="zh-CN" altLang="zh-CN" dirty="0">
                <a:solidFill>
                  <a:schemeClr val="bg1"/>
                </a:solidFill>
              </a:rPr>
              <a:t>（或者）借：材料成本差异（材料入库时形成的超支差异）</a:t>
            </a:r>
            <a:endParaRPr lang="zh-CN" altLang="zh-CN" sz="1400" dirty="0">
              <a:solidFill>
                <a:schemeClr val="bg1"/>
              </a:solidFill>
            </a:endParaRPr>
          </a:p>
          <a:p>
            <a:r>
              <a:rPr lang="en-US" altLang="zh-CN" dirty="0">
                <a:solidFill>
                  <a:schemeClr val="bg1"/>
                </a:solidFill>
              </a:rPr>
              <a:t>            </a:t>
            </a:r>
            <a:r>
              <a:rPr lang="zh-CN" altLang="zh-CN" dirty="0">
                <a:solidFill>
                  <a:schemeClr val="bg1"/>
                </a:solidFill>
              </a:rPr>
              <a:t>贷：材料采购（材料入库时结转的超支差异）</a:t>
            </a:r>
            <a:endParaRPr lang="zh-CN" altLang="zh-CN" sz="1400" dirty="0">
              <a:solidFill>
                <a:schemeClr val="bg1"/>
              </a:solidFill>
            </a:endParaRPr>
          </a:p>
          <a:p>
            <a:r>
              <a:rPr lang="zh-CN" altLang="zh-CN" dirty="0">
                <a:solidFill>
                  <a:schemeClr val="bg1"/>
                </a:solidFill>
              </a:rPr>
              <a:t>领用发出材料时（按计划成本领用）</a:t>
            </a:r>
            <a:endParaRPr lang="zh-CN" altLang="zh-CN" sz="1400" dirty="0">
              <a:solidFill>
                <a:schemeClr val="bg1"/>
              </a:solidFill>
            </a:endParaRPr>
          </a:p>
          <a:p>
            <a:r>
              <a:rPr lang="zh-CN" altLang="zh-CN" dirty="0">
                <a:solidFill>
                  <a:schemeClr val="bg1"/>
                </a:solidFill>
              </a:rPr>
              <a:t>　　</a:t>
            </a:r>
            <a:r>
              <a:rPr lang="en-US" altLang="zh-CN" dirty="0">
                <a:solidFill>
                  <a:schemeClr val="bg1"/>
                </a:solidFill>
              </a:rPr>
              <a:t>    </a:t>
            </a:r>
            <a:r>
              <a:rPr lang="zh-CN" altLang="zh-CN" dirty="0">
                <a:solidFill>
                  <a:schemeClr val="bg1"/>
                </a:solidFill>
              </a:rPr>
              <a:t>借：生产成本</a:t>
            </a:r>
            <a:endParaRPr lang="zh-CN" altLang="zh-CN" sz="1400" dirty="0">
              <a:solidFill>
                <a:schemeClr val="bg1"/>
              </a:solidFill>
            </a:endParaRPr>
          </a:p>
          <a:p>
            <a:r>
              <a:rPr lang="zh-CN" altLang="zh-CN" dirty="0">
                <a:solidFill>
                  <a:schemeClr val="bg1"/>
                </a:solidFill>
              </a:rPr>
              <a:t>　　　　</a:t>
            </a:r>
            <a:r>
              <a:rPr lang="en-US" altLang="zh-CN" dirty="0">
                <a:solidFill>
                  <a:schemeClr val="bg1"/>
                </a:solidFill>
              </a:rPr>
              <a:t>    </a:t>
            </a:r>
            <a:r>
              <a:rPr lang="zh-CN" altLang="zh-CN" dirty="0">
                <a:solidFill>
                  <a:schemeClr val="bg1"/>
                </a:solidFill>
              </a:rPr>
              <a:t>贷：原材料</a:t>
            </a:r>
            <a:endParaRPr lang="zh-CN" altLang="zh-CN" sz="1400" dirty="0">
              <a:solidFill>
                <a:schemeClr val="bg1"/>
              </a:solidFill>
            </a:endParaRPr>
          </a:p>
          <a:p>
            <a:r>
              <a:rPr lang="zh-CN" altLang="zh-CN" dirty="0">
                <a:solidFill>
                  <a:schemeClr val="bg1"/>
                </a:solidFill>
              </a:rPr>
              <a:t>　　</a:t>
            </a:r>
            <a:r>
              <a:rPr lang="en-US" altLang="zh-CN" dirty="0">
                <a:solidFill>
                  <a:schemeClr val="bg1"/>
                </a:solidFill>
              </a:rPr>
              <a:t>    </a:t>
            </a:r>
            <a:r>
              <a:rPr lang="zh-CN" altLang="zh-CN" dirty="0">
                <a:solidFill>
                  <a:schemeClr val="bg1"/>
                </a:solidFill>
              </a:rPr>
              <a:t>借：材料成本差异（转出发出材料应负担的节约差异）</a:t>
            </a:r>
            <a:endParaRPr lang="zh-CN" altLang="zh-CN" sz="1400" dirty="0">
              <a:solidFill>
                <a:schemeClr val="bg1"/>
              </a:solidFill>
            </a:endParaRPr>
          </a:p>
          <a:p>
            <a:r>
              <a:rPr lang="zh-CN" altLang="zh-CN" dirty="0">
                <a:solidFill>
                  <a:schemeClr val="bg1"/>
                </a:solidFill>
              </a:rPr>
              <a:t>　　　　</a:t>
            </a:r>
            <a:r>
              <a:rPr lang="en-US" altLang="zh-CN" dirty="0">
                <a:solidFill>
                  <a:schemeClr val="bg1"/>
                </a:solidFill>
              </a:rPr>
              <a:t>    </a:t>
            </a:r>
            <a:r>
              <a:rPr lang="zh-CN" altLang="zh-CN" dirty="0">
                <a:solidFill>
                  <a:schemeClr val="bg1"/>
                </a:solidFill>
              </a:rPr>
              <a:t>贷：生产成本</a:t>
            </a:r>
            <a:endParaRPr lang="zh-CN" altLang="zh-CN" sz="1400" dirty="0">
              <a:solidFill>
                <a:schemeClr val="bg1"/>
              </a:solidFill>
            </a:endParaRPr>
          </a:p>
          <a:p>
            <a:r>
              <a:rPr lang="zh-CN" altLang="zh-CN" dirty="0">
                <a:solidFill>
                  <a:schemeClr val="bg1"/>
                </a:solidFill>
              </a:rPr>
              <a:t>（或者）借：生产成本</a:t>
            </a:r>
            <a:endParaRPr lang="zh-CN" altLang="zh-CN" sz="1400" dirty="0">
              <a:solidFill>
                <a:schemeClr val="bg1"/>
              </a:solidFill>
            </a:endParaRPr>
          </a:p>
          <a:p>
            <a:r>
              <a:rPr lang="zh-CN" altLang="zh-CN" dirty="0">
                <a:solidFill>
                  <a:schemeClr val="bg1"/>
                </a:solidFill>
              </a:rPr>
              <a:t>　　　　</a:t>
            </a:r>
            <a:r>
              <a:rPr lang="en-US" altLang="zh-CN" dirty="0">
                <a:solidFill>
                  <a:schemeClr val="bg1"/>
                </a:solidFill>
              </a:rPr>
              <a:t>    </a:t>
            </a:r>
            <a:r>
              <a:rPr lang="zh-CN" altLang="zh-CN" dirty="0">
                <a:solidFill>
                  <a:schemeClr val="bg1"/>
                </a:solidFill>
              </a:rPr>
              <a:t>贷：材料成本差异（转出发出材料应负担的超支差异）</a:t>
            </a:r>
            <a:endParaRPr lang="zh-CN" altLang="zh-CN" sz="1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332509" y="479300"/>
            <a:ext cx="8241475" cy="3693319"/>
          </a:xfrm>
          <a:prstGeom prst="rect">
            <a:avLst/>
          </a:prstGeom>
        </p:spPr>
        <p:txBody>
          <a:bodyPr wrap="square">
            <a:spAutoFit/>
          </a:bodyPr>
          <a:lstStyle/>
          <a:p>
            <a:r>
              <a:rPr lang="en-US" altLang="zh-CN" dirty="0">
                <a:solidFill>
                  <a:schemeClr val="bg1"/>
                </a:solidFill>
              </a:rPr>
              <a:t>3.</a:t>
            </a:r>
            <a:r>
              <a:rPr lang="zh-CN" altLang="zh-CN" dirty="0">
                <a:solidFill>
                  <a:schemeClr val="bg1"/>
                </a:solidFill>
              </a:rPr>
              <a:t>采购费用的分配与核算</a:t>
            </a:r>
          </a:p>
          <a:p>
            <a:r>
              <a:rPr lang="zh-CN" altLang="zh-CN" dirty="0">
                <a:solidFill>
                  <a:schemeClr val="bg1"/>
                </a:solidFill>
              </a:rPr>
              <a:t>原材料采购费用是原材料的采购成本之一，在采购过程发生的采购费用，有的是专为采购某种材料而发生的，有的是为了采购几种材料发生的</a:t>
            </a:r>
            <a:r>
              <a:rPr lang="zh-CN" altLang="zh-CN" dirty="0" smtClean="0">
                <a:solidFill>
                  <a:schemeClr val="bg1"/>
                </a:solidFill>
              </a:rPr>
              <a:t>。</a:t>
            </a:r>
            <a:endParaRPr lang="en-US" altLang="zh-CN" dirty="0" smtClean="0">
              <a:solidFill>
                <a:schemeClr val="bg1"/>
              </a:solidFill>
            </a:endParaRPr>
          </a:p>
          <a:p>
            <a:r>
              <a:rPr lang="zh-CN" altLang="zh-CN" dirty="0">
                <a:solidFill>
                  <a:schemeClr val="bg1"/>
                </a:solidFill>
              </a:rPr>
              <a:t>应由各种材料共同分配的采购费用，可以先计算分配率，然而据以计算每种材料应分配的采购费用。计算公式如下</a:t>
            </a:r>
            <a:r>
              <a:rPr lang="zh-CN" altLang="zh-CN" dirty="0" smtClean="0">
                <a:solidFill>
                  <a:schemeClr val="bg1"/>
                </a:solidFill>
              </a:rPr>
              <a:t>：</a:t>
            </a:r>
          </a:p>
          <a:p>
            <a:r>
              <a:rPr lang="en-US" altLang="zh-CN" b="1" dirty="0" smtClean="0"/>
              <a:t>  </a:t>
            </a:r>
            <a:r>
              <a:rPr lang="zh-CN" altLang="zh-CN" b="1" dirty="0" smtClean="0">
                <a:solidFill>
                  <a:schemeClr val="bg1"/>
                </a:solidFill>
              </a:rPr>
              <a:t>采购</a:t>
            </a:r>
            <a:r>
              <a:rPr lang="zh-CN" altLang="zh-CN" b="1" dirty="0">
                <a:solidFill>
                  <a:schemeClr val="bg1"/>
                </a:solidFill>
              </a:rPr>
              <a:t>费用</a:t>
            </a:r>
            <a:r>
              <a:rPr lang="zh-CN" altLang="zh-CN" b="1" dirty="0" smtClean="0">
                <a:solidFill>
                  <a:schemeClr val="bg1"/>
                </a:solidFill>
              </a:rPr>
              <a:t>分配率</a:t>
            </a:r>
            <a:r>
              <a:rPr lang="en-US" altLang="zh-CN" b="1" dirty="0" smtClean="0">
                <a:solidFill>
                  <a:schemeClr val="bg1"/>
                </a:solidFill>
              </a:rPr>
              <a:t>=</a:t>
            </a:r>
            <a:r>
              <a:rPr lang="zh-CN" altLang="zh-CN" b="1" dirty="0" smtClean="0">
                <a:solidFill>
                  <a:schemeClr val="bg1"/>
                </a:solidFill>
              </a:rPr>
              <a:t>采购</a:t>
            </a:r>
            <a:r>
              <a:rPr lang="zh-CN" altLang="zh-CN" b="1" dirty="0">
                <a:solidFill>
                  <a:schemeClr val="bg1"/>
                </a:solidFill>
              </a:rPr>
              <a:t>费用</a:t>
            </a:r>
            <a:r>
              <a:rPr lang="zh-CN" altLang="zh-CN" b="1" dirty="0" smtClean="0">
                <a:solidFill>
                  <a:schemeClr val="bg1"/>
                </a:solidFill>
              </a:rPr>
              <a:t>总额</a:t>
            </a:r>
            <a:r>
              <a:rPr lang="en-US" altLang="zh-CN" b="1" dirty="0" smtClean="0">
                <a:solidFill>
                  <a:schemeClr val="bg1"/>
                </a:solidFill>
              </a:rPr>
              <a:t>/</a:t>
            </a:r>
            <a:r>
              <a:rPr lang="zh-CN" altLang="zh-CN" b="1" dirty="0">
                <a:solidFill>
                  <a:schemeClr val="bg1"/>
                </a:solidFill>
              </a:rPr>
              <a:t>分配标准</a:t>
            </a:r>
            <a:r>
              <a:rPr lang="zh-CN" altLang="zh-CN" b="1" dirty="0" smtClean="0">
                <a:solidFill>
                  <a:schemeClr val="bg1"/>
                </a:solidFill>
              </a:rPr>
              <a:t>总额</a:t>
            </a:r>
            <a:endParaRPr lang="zh-CN" altLang="zh-CN" dirty="0">
              <a:solidFill>
                <a:schemeClr val="bg1"/>
              </a:solidFill>
            </a:endParaRPr>
          </a:p>
          <a:p>
            <a:r>
              <a:rPr lang="en-US" altLang="zh-CN" b="1" dirty="0" smtClean="0">
                <a:solidFill>
                  <a:schemeClr val="bg1"/>
                </a:solidFill>
              </a:rPr>
              <a:t>  </a:t>
            </a:r>
            <a:r>
              <a:rPr lang="zh-CN" altLang="zh-CN" b="1" dirty="0" smtClean="0">
                <a:solidFill>
                  <a:schemeClr val="bg1"/>
                </a:solidFill>
              </a:rPr>
              <a:t>某种</a:t>
            </a:r>
            <a:r>
              <a:rPr lang="zh-CN" altLang="zh-CN" b="1" dirty="0">
                <a:solidFill>
                  <a:schemeClr val="bg1"/>
                </a:solidFill>
              </a:rPr>
              <a:t>材料应分配的采购费用</a:t>
            </a:r>
            <a:r>
              <a:rPr lang="en-US" altLang="zh-CN" b="1" dirty="0">
                <a:solidFill>
                  <a:schemeClr val="bg1"/>
                </a:solidFill>
              </a:rPr>
              <a:t>=</a:t>
            </a:r>
            <a:r>
              <a:rPr lang="zh-CN" altLang="zh-CN" b="1" dirty="0">
                <a:solidFill>
                  <a:schemeClr val="bg1"/>
                </a:solidFill>
              </a:rPr>
              <a:t>该种材料的分配标准数</a:t>
            </a:r>
            <a:r>
              <a:rPr lang="en-US" altLang="zh-CN" b="1" dirty="0">
                <a:solidFill>
                  <a:schemeClr val="bg1"/>
                </a:solidFill>
              </a:rPr>
              <a:t>*</a:t>
            </a:r>
            <a:r>
              <a:rPr lang="zh-CN" altLang="zh-CN" b="1" dirty="0">
                <a:solidFill>
                  <a:schemeClr val="bg1"/>
                </a:solidFill>
              </a:rPr>
              <a:t>分配率</a:t>
            </a:r>
            <a:endParaRPr lang="zh-CN" altLang="zh-CN" dirty="0">
              <a:solidFill>
                <a:schemeClr val="bg1"/>
              </a:solidFill>
            </a:endParaRPr>
          </a:p>
          <a:p>
            <a:endParaRPr lang="en-US" altLang="zh-CN" b="1" dirty="0" smtClean="0"/>
          </a:p>
          <a:p>
            <a:endParaRPr lang="zh-CN" altLang="zh-CN" dirty="0"/>
          </a:p>
          <a:p>
            <a:endParaRPr lang="zh-CN" altLang="zh-CN" u="sng" dirty="0"/>
          </a:p>
          <a:p>
            <a:endParaRPr lang="en-US" altLang="zh-CN" b="1" dirty="0" smtClean="0"/>
          </a:p>
          <a:p>
            <a:endParaRPr lang="zh-CN" altLang="zh-CN" dirty="0"/>
          </a:p>
          <a:p>
            <a:endParaRPr lang="zh-CN" altLang="zh-CN"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365024"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4.2.3.2 </a:t>
            </a:r>
            <a:r>
              <a:rPr lang="zh-CN" altLang="en-US" sz="2400" b="1" dirty="0" smtClean="0">
                <a:solidFill>
                  <a:srgbClr val="FFFF00"/>
                </a:solidFill>
                <a:cs typeface="黑体" panose="02010609060101010101" charset="-122"/>
                <a:sym typeface="+mn-ea"/>
              </a:rPr>
              <a:t>固定资产的核算</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154379" y="896743"/>
            <a:ext cx="8134597" cy="3416320"/>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en-US" altLang="zh-CN" dirty="0" smtClean="0">
                <a:solidFill>
                  <a:schemeClr val="bg1"/>
                </a:solidFill>
              </a:rPr>
              <a:t>1.</a:t>
            </a:r>
            <a:r>
              <a:rPr lang="zh-CN" altLang="zh-CN" dirty="0" smtClean="0">
                <a:solidFill>
                  <a:schemeClr val="bg1"/>
                </a:solidFill>
              </a:rPr>
              <a:t>购</a:t>
            </a:r>
            <a:r>
              <a:rPr lang="zh-CN" altLang="zh-CN" dirty="0">
                <a:solidFill>
                  <a:schemeClr val="bg1"/>
                </a:solidFill>
              </a:rPr>
              <a:t>入固定资产的核算</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buFont typeface="Wingdings" panose="05000000000000000000" pitchFamily="2" charset="2"/>
              <a:buNone/>
            </a:pPr>
            <a:r>
              <a:rPr lang="zh-CN" altLang="zh-CN" dirty="0" smtClean="0">
                <a:solidFill>
                  <a:schemeClr val="bg1"/>
                </a:solidFill>
              </a:rPr>
              <a:t>企业</a:t>
            </a:r>
            <a:r>
              <a:rPr lang="zh-CN" altLang="zh-CN" dirty="0">
                <a:solidFill>
                  <a:schemeClr val="bg1"/>
                </a:solidFill>
              </a:rPr>
              <a:t>购入不需要安装的固定资产，按应计入固定资产成本的金额，借记“固定资产”、“应交税费——应交增值税（进项税额）”科目，贷记“银行存款”等科目</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pPr>
            <a:r>
              <a:rPr lang="en-US" altLang="zh-CN" dirty="0">
                <a:solidFill>
                  <a:schemeClr val="bg1"/>
                </a:solidFill>
              </a:rPr>
              <a:t>2.</a:t>
            </a:r>
            <a:r>
              <a:rPr lang="zh-CN" altLang="zh-CN" dirty="0">
                <a:solidFill>
                  <a:schemeClr val="bg1"/>
                </a:solidFill>
              </a:rPr>
              <a:t>固定资产折旧的核算。企业按月计提的固定资产折旧，根据固定资产的用途计入相关资产的成本或者当期损益，借记“制造费用”、“销售费用”、“管理费用”、“研发支出”、“其他业务成本”等科目，贷记“累计折旧”科目。</a:t>
            </a:r>
          </a:p>
          <a:p>
            <a:pPr>
              <a:lnSpc>
                <a:spcPct val="150000"/>
              </a:lnSpc>
              <a:buClr>
                <a:srgbClr val="A16AA5"/>
              </a:buClr>
              <a:buFont typeface="Wingdings" panose="05000000000000000000" pitchFamily="2" charset="2"/>
              <a:buNone/>
            </a:pP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5331602" cy="583565"/>
            <a:chOff x="2573" y="1592"/>
            <a:chExt cx="8396" cy="919"/>
          </a:xfrm>
        </p:grpSpPr>
        <p:sp>
          <p:nvSpPr>
            <p:cNvPr id="9" name="矩形 8"/>
            <p:cNvSpPr/>
            <p:nvPr/>
          </p:nvSpPr>
          <p:spPr>
            <a:xfrm>
              <a:off x="3853" y="1592"/>
              <a:ext cx="7116" cy="919"/>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sz="3200" b="1" dirty="0" smtClean="0">
                  <a:solidFill>
                    <a:srgbClr val="FFFF00"/>
                  </a:solidFill>
                  <a:cs typeface="黑体" panose="02010609060101010101" charset="-122"/>
                </a:rPr>
                <a:t>4.3 生产过程的核算</a:t>
              </a: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1622151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73963"/>
            <a:ext cx="4709999" cy="423545"/>
          </a:xfrm>
          <a:prstGeom prst="rect">
            <a:avLst/>
          </a:prstGeom>
        </p:spPr>
        <p:txBody>
          <a:bodyPr wrap="square">
            <a:spAutoFit/>
            <a:scene3d>
              <a:camera prst="orthographicFront"/>
              <a:lightRig rig="threePt" dir="t"/>
            </a:scene3d>
            <a:sp3d contourW="12700"/>
          </a:bodyPr>
          <a:lstStyle/>
          <a:p>
            <a:pPr defTabSz="514350" fontAlgn="base">
              <a:lnSpc>
                <a:spcPct val="90000"/>
              </a:lnSpc>
            </a:pPr>
            <a:r>
              <a:rPr sz="2400" b="1" dirty="0" smtClean="0">
                <a:solidFill>
                  <a:srgbClr val="FFFF00"/>
                </a:solidFill>
                <a:latin typeface="微软雅黑" panose="020B0503020204020204" charset="-122"/>
                <a:cs typeface="微软雅黑" panose="020B0503020204020204" charset="-122"/>
                <a:sym typeface="+mn-ea"/>
              </a:rPr>
              <a:t>4.3.1  生产过程核算的主要内容</a:t>
            </a:r>
          </a:p>
        </p:txBody>
      </p:sp>
      <p:sp>
        <p:nvSpPr>
          <p:cNvPr id="3" name="文本框 2"/>
          <p:cNvSpPr txBox="1"/>
          <p:nvPr/>
        </p:nvSpPr>
        <p:spPr>
          <a:xfrm>
            <a:off x="1092151" y="1283293"/>
            <a:ext cx="5765165" cy="1753235"/>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微软雅黑"/>
                <a:cs typeface="黑体" panose="02010609060101010101" charset="-122"/>
                <a:sym typeface="+mn-ea"/>
              </a:rPr>
              <a:t>产品成本的核算是指把一定时期内企业生产过程中所发生的费用，按其性质和发生地点，分类归集、汇总、核算，计算出该时期内生产费用发生总额，并按适当方法分别计算出各种产品的实际成本和单位成本等。</a:t>
            </a:r>
          </a:p>
        </p:txBody>
      </p:sp>
    </p:spTree>
    <p:extLst>
      <p:ext uri="{BB962C8B-B14F-4D97-AF65-F5344CB8AC3E}">
        <p14:creationId xmlns:p14="http://schemas.microsoft.com/office/powerpoint/2010/main" val="387405628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74598"/>
            <a:ext cx="2591435" cy="423545"/>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rgbClr val="FFFF00"/>
                </a:solidFill>
                <a:latin typeface="微软雅黑" panose="020B0503020204020204" charset="-122"/>
                <a:cs typeface="微软雅黑" panose="020B0503020204020204" charset="-122"/>
                <a:sym typeface="+mn-ea"/>
              </a:rPr>
              <a:t>1</a:t>
            </a:r>
            <a:r>
              <a:rPr lang="en-US" sz="2400" b="1" dirty="0" smtClean="0">
                <a:solidFill>
                  <a:srgbClr val="FFFF00"/>
                </a:solidFill>
                <a:latin typeface="微软雅黑" panose="020B0503020204020204" charset="-122"/>
                <a:cs typeface="微软雅黑" panose="020B0503020204020204" charset="-122"/>
                <a:sym typeface="+mn-ea"/>
              </a:rPr>
              <a:t>.</a:t>
            </a:r>
            <a:r>
              <a:rPr sz="2400" b="1" dirty="0" smtClean="0">
                <a:solidFill>
                  <a:srgbClr val="FFFF00"/>
                </a:solidFill>
                <a:latin typeface="微软雅黑" panose="020B0503020204020204" charset="-122"/>
                <a:cs typeface="微软雅黑" panose="020B0503020204020204" charset="-122"/>
                <a:sym typeface="+mn-ea"/>
              </a:rPr>
              <a:t>生产费用的构成</a:t>
            </a:r>
          </a:p>
        </p:txBody>
      </p:sp>
      <p:sp>
        <p:nvSpPr>
          <p:cNvPr id="3" name="文本框 2"/>
          <p:cNvSpPr txBox="1"/>
          <p:nvPr/>
        </p:nvSpPr>
        <p:spPr>
          <a:xfrm>
            <a:off x="965770" y="1178253"/>
            <a:ext cx="7253555" cy="216982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dirty="0" smtClean="0">
                <a:solidFill>
                  <a:prstClr val="white"/>
                </a:solidFill>
                <a:latin typeface="微软雅黑" panose="020B0503020204020204" charset="-122"/>
                <a:cs typeface="黑体" panose="02010609060101010101" charset="-122"/>
                <a:sym typeface="+mn-ea"/>
              </a:rPr>
              <a:t>成本（制造成本）是指企业为生产产品、提供劳务而发生的各种经济资源的耗费，按其经济用途可分为直接材料、直接人工、其他直接支出和制造费用；费用是指企业在日常活动中发生的、会导致所有者权益减少的、与向所有者分配利润无关的经济利益的总流出，主要包括管理费用、销售费用和财务费用，也称为期间费用。</a:t>
            </a:r>
          </a:p>
        </p:txBody>
      </p:sp>
    </p:spTree>
    <p:extLst>
      <p:ext uri="{BB962C8B-B14F-4D97-AF65-F5344CB8AC3E}">
        <p14:creationId xmlns:p14="http://schemas.microsoft.com/office/powerpoint/2010/main" val="25444692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470059" y="480948"/>
            <a:ext cx="4115435" cy="423545"/>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rgbClr val="FFFF00"/>
                </a:solidFill>
                <a:latin typeface="微软雅黑" panose="020B0503020204020204" charset="-122"/>
                <a:cs typeface="微软雅黑" panose="020B0503020204020204" charset="-122"/>
                <a:sym typeface="+mn-ea"/>
              </a:rPr>
              <a:t>2</a:t>
            </a:r>
            <a:r>
              <a:rPr lang="en-US" sz="2400" b="1" dirty="0" smtClean="0">
                <a:solidFill>
                  <a:srgbClr val="FFFF00"/>
                </a:solidFill>
                <a:latin typeface="微软雅黑" panose="020B0503020204020204" charset="-122"/>
                <a:cs typeface="微软雅黑" panose="020B0503020204020204" charset="-122"/>
                <a:sym typeface="+mn-ea"/>
              </a:rPr>
              <a:t>.</a:t>
            </a:r>
            <a:r>
              <a:rPr sz="2400" b="1" dirty="0" smtClean="0">
                <a:solidFill>
                  <a:srgbClr val="FFFF00"/>
                </a:solidFill>
                <a:latin typeface="微软雅黑" panose="020B0503020204020204" charset="-122"/>
                <a:cs typeface="微软雅黑" panose="020B0503020204020204" charset="-122"/>
                <a:sym typeface="+mn-ea"/>
              </a:rPr>
              <a:t>成本与费用核算的一般程序</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 name="文本框 1"/>
          <p:cNvSpPr txBox="1"/>
          <p:nvPr/>
        </p:nvSpPr>
        <p:spPr>
          <a:xfrm>
            <a:off x="523240" y="1381760"/>
            <a:ext cx="6860540" cy="1753235"/>
          </a:xfrm>
          <a:prstGeom prst="rect">
            <a:avLst/>
          </a:prstGeom>
          <a:noFill/>
        </p:spPr>
        <p:txBody>
          <a:bodyPr wrap="square" rtlCol="0" anchor="t">
            <a:spAutoFit/>
          </a:bodyPr>
          <a:lstStyle/>
          <a:p>
            <a:pPr marL="0" lvl="1" indent="457200" defTabSz="514350">
              <a:lnSpc>
                <a:spcPct val="150000"/>
              </a:lnSpc>
              <a:spcBef>
                <a:spcPct val="0"/>
              </a:spcBef>
            </a:pPr>
            <a:r>
              <a:rPr dirty="0" smtClean="0">
                <a:solidFill>
                  <a:prstClr val="white"/>
                </a:solidFill>
                <a:latin typeface="微软雅黑" panose="020B0503020204020204" charset="-122"/>
                <a:cs typeface="微软雅黑" panose="020B0503020204020204" charset="-122"/>
                <a:sym typeface="+mn-ea"/>
              </a:rPr>
              <a:t>（1）归集、分配一定时期内企业生产过程中发生的各项费用，如材料、工资及计提的福利费、折旧费、修理费等各项费用</a:t>
            </a:r>
          </a:p>
          <a:p>
            <a:pPr marL="0" lvl="1" indent="457200" defTabSz="514350">
              <a:lnSpc>
                <a:spcPct val="150000"/>
              </a:lnSpc>
              <a:spcBef>
                <a:spcPct val="0"/>
              </a:spcBef>
            </a:pPr>
            <a:r>
              <a:rPr dirty="0" smtClean="0">
                <a:solidFill>
                  <a:prstClr val="white"/>
                </a:solidFill>
                <a:latin typeface="微软雅黑" panose="020B0503020204020204" charset="-122"/>
                <a:cs typeface="微软雅黑" panose="020B0503020204020204" charset="-122"/>
                <a:sym typeface="+mn-ea"/>
              </a:rPr>
              <a:t>（2）按一定种类的产品汇总各项费用，最终计算出各种产品的制造成本。</a:t>
            </a:r>
          </a:p>
        </p:txBody>
      </p:sp>
    </p:spTree>
    <p:extLst>
      <p:ext uri="{BB962C8B-B14F-4D97-AF65-F5344CB8AC3E}">
        <p14:creationId xmlns:p14="http://schemas.microsoft.com/office/powerpoint/2010/main" val="45393728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235960" cy="423545"/>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rgbClr val="FFFF00"/>
                </a:solidFill>
                <a:latin typeface="微软雅黑"/>
                <a:cs typeface="+mn-ea"/>
                <a:sym typeface="+mn-ea"/>
              </a:rPr>
              <a:t>4.3.2  设置的主要账户</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 name="文本框 1"/>
          <p:cNvSpPr txBox="1"/>
          <p:nvPr/>
        </p:nvSpPr>
        <p:spPr>
          <a:xfrm>
            <a:off x="700405" y="1134110"/>
            <a:ext cx="7373620" cy="2169825"/>
          </a:xfrm>
          <a:prstGeom prst="rect">
            <a:avLst/>
          </a:prstGeom>
          <a:noFill/>
        </p:spPr>
        <p:txBody>
          <a:bodyPr wrap="square" rtlCol="0">
            <a:spAutoFit/>
          </a:bodyPr>
          <a:lstStyle/>
          <a:p>
            <a:pPr>
              <a:lnSpc>
                <a:spcPct val="150000"/>
              </a:lnSpc>
            </a:pPr>
            <a:r>
              <a:rPr lang="zh-CN" altLang="en-US" dirty="0">
                <a:solidFill>
                  <a:prstClr val="white"/>
                </a:solidFill>
              </a:rPr>
              <a:t>企业通常设置以下账户对生产费用业务进行会计核算：</a:t>
            </a:r>
          </a:p>
          <a:p>
            <a:pPr>
              <a:lnSpc>
                <a:spcPct val="150000"/>
              </a:lnSpc>
            </a:pPr>
            <a:r>
              <a:rPr lang="zh-CN" altLang="en-US" dirty="0">
                <a:solidFill>
                  <a:srgbClr val="FFFFFF"/>
                </a:solidFill>
              </a:rPr>
              <a:t>1．“生产成本”账户</a:t>
            </a:r>
            <a:r>
              <a:rPr lang="zh-CN" altLang="en-US" dirty="0" smtClean="0">
                <a:solidFill>
                  <a:srgbClr val="FFFFFF"/>
                </a:solidFill>
              </a:rPr>
              <a:t>。</a:t>
            </a:r>
            <a:endParaRPr lang="en-US" altLang="zh-CN" dirty="0" smtClean="0">
              <a:solidFill>
                <a:srgbClr val="FFFFFF"/>
              </a:solidFill>
            </a:endParaRPr>
          </a:p>
          <a:p>
            <a:pPr>
              <a:lnSpc>
                <a:spcPct val="150000"/>
              </a:lnSpc>
            </a:pPr>
            <a:r>
              <a:rPr lang="zh-CN" altLang="en-US" dirty="0" smtClean="0">
                <a:solidFill>
                  <a:srgbClr val="FFFFFF"/>
                </a:solidFill>
              </a:rPr>
              <a:t>2</a:t>
            </a:r>
            <a:r>
              <a:rPr lang="zh-CN" altLang="en-US" dirty="0">
                <a:solidFill>
                  <a:srgbClr val="FFFFFF"/>
                </a:solidFill>
              </a:rPr>
              <a:t>．“制造费用”账户</a:t>
            </a:r>
            <a:r>
              <a:rPr lang="zh-CN" altLang="en-US" dirty="0" smtClean="0">
                <a:solidFill>
                  <a:srgbClr val="FFFFFF"/>
                </a:solidFill>
              </a:rPr>
              <a:t>。</a:t>
            </a:r>
            <a:endParaRPr lang="en-US" altLang="zh-CN" dirty="0" smtClean="0">
              <a:solidFill>
                <a:srgbClr val="FFFFFF"/>
              </a:solidFill>
            </a:endParaRPr>
          </a:p>
          <a:p>
            <a:pPr>
              <a:lnSpc>
                <a:spcPct val="150000"/>
              </a:lnSpc>
            </a:pPr>
            <a:r>
              <a:rPr lang="zh-CN" altLang="en-US" dirty="0" smtClean="0">
                <a:solidFill>
                  <a:srgbClr val="FFFFFF"/>
                </a:solidFill>
              </a:rPr>
              <a:t>3</a:t>
            </a:r>
            <a:r>
              <a:rPr lang="zh-CN" altLang="en-US" dirty="0">
                <a:solidFill>
                  <a:srgbClr val="FFFFFF"/>
                </a:solidFill>
              </a:rPr>
              <a:t>．“库存商品”账户</a:t>
            </a:r>
            <a:r>
              <a:rPr lang="zh-CN" altLang="en-US" dirty="0" smtClean="0">
                <a:solidFill>
                  <a:srgbClr val="FFFFFF"/>
                </a:solidFill>
              </a:rPr>
              <a:t>。</a:t>
            </a:r>
            <a:endParaRPr lang="en-US" altLang="zh-CN" dirty="0" smtClean="0">
              <a:solidFill>
                <a:srgbClr val="FFFFFF"/>
              </a:solidFill>
            </a:endParaRPr>
          </a:p>
          <a:p>
            <a:pPr>
              <a:lnSpc>
                <a:spcPct val="150000"/>
              </a:lnSpc>
            </a:pPr>
            <a:r>
              <a:rPr lang="zh-CN" altLang="en-US" dirty="0" smtClean="0">
                <a:solidFill>
                  <a:srgbClr val="FFFFFF"/>
                </a:solidFill>
              </a:rPr>
              <a:t>4</a:t>
            </a:r>
            <a:r>
              <a:rPr lang="zh-CN" altLang="en-US" dirty="0">
                <a:solidFill>
                  <a:srgbClr val="FFFFFF"/>
                </a:solidFill>
              </a:rPr>
              <a:t>．“应付职工薪酬”账户</a:t>
            </a:r>
            <a:r>
              <a:rPr lang="zh-CN" altLang="en-US" dirty="0" smtClean="0">
                <a:solidFill>
                  <a:srgbClr val="FFFFFF"/>
                </a:solidFill>
              </a:rPr>
              <a:t>。</a:t>
            </a:r>
            <a:endParaRPr lang="zh-CN" altLang="en-US" dirty="0">
              <a:solidFill>
                <a:srgbClr val="FFFFFF"/>
              </a:solidFill>
            </a:endParaRPr>
          </a:p>
        </p:txBody>
      </p:sp>
    </p:spTree>
    <p:extLst>
      <p:ext uri="{BB962C8B-B14F-4D97-AF65-F5344CB8AC3E}">
        <p14:creationId xmlns:p14="http://schemas.microsoft.com/office/powerpoint/2010/main" val="122751738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248535" cy="423545"/>
          </a:xfrm>
          <a:prstGeom prst="rect">
            <a:avLst/>
          </a:prstGeom>
        </p:spPr>
        <p:txBody>
          <a:bodyPr wrap="none">
            <a:spAutoFit/>
            <a:scene3d>
              <a:camera prst="orthographicFront"/>
              <a:lightRig rig="threePt" dir="t"/>
            </a:scene3d>
            <a:sp3d contourW="12700"/>
          </a:bodyPr>
          <a:lstStyle/>
          <a:p>
            <a:pPr defTabSz="514350" fontAlgn="base">
              <a:lnSpc>
                <a:spcPct val="90000"/>
              </a:lnSpc>
            </a:pPr>
            <a:r>
              <a:rPr sz="2400" b="1" dirty="0" smtClean="0">
                <a:solidFill>
                  <a:srgbClr val="FFFF00"/>
                </a:solidFill>
                <a:cs typeface="黑体" panose="02010609060101010101" charset="-122"/>
                <a:sym typeface="+mn-ea"/>
              </a:rPr>
              <a:t>4.3.3  账务处理</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2" name="文本框 1"/>
          <p:cNvSpPr txBox="1"/>
          <p:nvPr/>
        </p:nvSpPr>
        <p:spPr>
          <a:xfrm>
            <a:off x="935974" y="904493"/>
            <a:ext cx="7088141" cy="3366947"/>
          </a:xfrm>
          <a:prstGeom prst="rect">
            <a:avLst/>
          </a:prstGeom>
          <a:noFill/>
        </p:spPr>
        <p:txBody>
          <a:bodyPr wrap="square" rtlCol="0">
            <a:spAutoFit/>
          </a:bodyPr>
          <a:lstStyle/>
          <a:p>
            <a:pPr>
              <a:lnSpc>
                <a:spcPct val="150000"/>
              </a:lnSpc>
            </a:pPr>
            <a:r>
              <a:rPr lang="zh-CN" altLang="en-US" dirty="0">
                <a:solidFill>
                  <a:srgbClr val="FFFF00"/>
                </a:solidFill>
              </a:rPr>
              <a:t>1</a:t>
            </a:r>
            <a:r>
              <a:rPr lang="en-US" altLang="zh-CN" dirty="0">
                <a:solidFill>
                  <a:srgbClr val="FFFF00"/>
                </a:solidFill>
              </a:rPr>
              <a:t>.</a:t>
            </a:r>
            <a:r>
              <a:rPr lang="zh-CN" altLang="en-US" dirty="0">
                <a:solidFill>
                  <a:srgbClr val="FFFF00"/>
                </a:solidFill>
              </a:rPr>
              <a:t>材料费用的归集与分配</a:t>
            </a:r>
          </a:p>
          <a:p>
            <a:pPr>
              <a:lnSpc>
                <a:spcPct val="150000"/>
              </a:lnSpc>
            </a:pPr>
            <a:r>
              <a:rPr lang="zh-CN" altLang="en-US" dirty="0">
                <a:solidFill>
                  <a:prstClr val="white"/>
                </a:solidFill>
              </a:rPr>
              <a:t>在确定材料费用时，应根据领料凭证区分车间、部门和不同用途后，按照确定的结果将发出材料的成本借记“生产成本”、“制造费用”、“管理费用”等科目，贷记“原材料”等科目。</a:t>
            </a:r>
          </a:p>
          <a:p>
            <a:pPr>
              <a:lnSpc>
                <a:spcPct val="150000"/>
              </a:lnSpc>
            </a:pPr>
            <a:r>
              <a:rPr lang="zh-CN" altLang="en-US" dirty="0">
                <a:solidFill>
                  <a:srgbClr val="FFFF00"/>
                </a:solidFill>
              </a:rPr>
              <a:t>2 </a:t>
            </a:r>
            <a:r>
              <a:rPr lang="en-US" altLang="zh-CN" dirty="0">
                <a:solidFill>
                  <a:srgbClr val="FFFF00"/>
                </a:solidFill>
              </a:rPr>
              <a:t>.</a:t>
            </a:r>
            <a:r>
              <a:rPr lang="zh-CN" altLang="en-US" dirty="0">
                <a:solidFill>
                  <a:srgbClr val="FFFF00"/>
                </a:solidFill>
              </a:rPr>
              <a:t>人工费用的归集与分配</a:t>
            </a:r>
          </a:p>
          <a:p>
            <a:pPr>
              <a:lnSpc>
                <a:spcPct val="150000"/>
              </a:lnSpc>
            </a:pPr>
            <a:r>
              <a:rPr lang="zh-CN" altLang="en-US" dirty="0">
                <a:solidFill>
                  <a:prstClr val="white"/>
                </a:solidFill>
              </a:rPr>
              <a:t>人工费用即企业员工为生产、经营活动所发生的人力耗费。人工费用的货币表现形式为职工薪酬。在会计核算中通常需要设置“应付职工薪酬”账户对人工费组织核算，具体内容包括工资和工资附加费</a:t>
            </a:r>
            <a:r>
              <a:rPr lang="zh-CN" altLang="en-US" dirty="0">
                <a:solidFill>
                  <a:prstClr val="white"/>
                </a:solidFill>
                <a:sym typeface="+mn-ea"/>
              </a:rPr>
              <a:t>。</a:t>
            </a:r>
            <a:endParaRPr lang="en-US" altLang="zh-CN" dirty="0">
              <a:solidFill>
                <a:prstClr val="white"/>
              </a:solidFill>
            </a:endParaRPr>
          </a:p>
        </p:txBody>
      </p:sp>
    </p:spTree>
    <p:extLst>
      <p:ext uri="{BB962C8B-B14F-4D97-AF65-F5344CB8AC3E}">
        <p14:creationId xmlns:p14="http://schemas.microsoft.com/office/powerpoint/2010/main" val="8352326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1024365" y="967685"/>
            <a:ext cx="4532010" cy="2585323"/>
          </a:xfrm>
          <a:prstGeom prst="rect">
            <a:avLst/>
          </a:prstGeom>
        </p:spPr>
        <p:txBody>
          <a:bodyPr wrap="none">
            <a:spAutoFit/>
            <a:scene3d>
              <a:camera prst="orthographicFront"/>
              <a:lightRig rig="threePt" dir="t"/>
            </a:scene3d>
            <a:sp3d contourW="12700"/>
          </a:bodyPr>
          <a:lstStyle/>
          <a:p>
            <a:pPr>
              <a:lnSpc>
                <a:spcPct val="150000"/>
              </a:lnSpc>
            </a:pPr>
            <a:r>
              <a:rPr lang="zh-CN" altLang="zh-CN" b="1" dirty="0" smtClean="0">
                <a:solidFill>
                  <a:srgbClr val="FFFF00"/>
                </a:solidFill>
              </a:rPr>
              <a:t>【职业能力目标】</a:t>
            </a:r>
          </a:p>
          <a:p>
            <a:pPr>
              <a:lnSpc>
                <a:spcPct val="150000"/>
              </a:lnSpc>
            </a:pPr>
            <a:r>
              <a:rPr lang="en-US" altLang="zh-CN" b="1" dirty="0" smtClean="0">
                <a:solidFill>
                  <a:srgbClr val="FFFFFF"/>
                </a:solidFill>
              </a:rPr>
              <a:t>1.</a:t>
            </a:r>
            <a:r>
              <a:rPr lang="zh-CN" altLang="en-US" b="1" dirty="0" smtClean="0">
                <a:solidFill>
                  <a:srgbClr val="FFFFFF"/>
                </a:solidFill>
              </a:rPr>
              <a:t>掌握企业资金的循环与循环</a:t>
            </a:r>
            <a:r>
              <a:rPr lang="zh-CN" altLang="zh-CN" b="1" dirty="0" smtClean="0">
                <a:solidFill>
                  <a:srgbClr val="FFFFFF"/>
                </a:solidFill>
              </a:rPr>
              <a:t>。</a:t>
            </a:r>
          </a:p>
          <a:p>
            <a:pPr>
              <a:lnSpc>
                <a:spcPct val="150000"/>
              </a:lnSpc>
            </a:pPr>
            <a:r>
              <a:rPr lang="en-US" altLang="zh-CN" b="1" dirty="0" smtClean="0">
                <a:solidFill>
                  <a:srgbClr val="FFFFFF"/>
                </a:solidFill>
              </a:rPr>
              <a:t>2.</a:t>
            </a:r>
            <a:r>
              <a:rPr lang="zh-CN" altLang="zh-CN" b="1" dirty="0">
                <a:solidFill>
                  <a:schemeClr val="bg1"/>
                </a:solidFill>
              </a:rPr>
              <a:t>掌握核算企业主要经济业务的会计</a:t>
            </a:r>
            <a:r>
              <a:rPr lang="zh-CN" altLang="zh-CN" b="1" dirty="0" smtClean="0">
                <a:solidFill>
                  <a:schemeClr val="bg1"/>
                </a:solidFill>
              </a:rPr>
              <a:t>科目</a:t>
            </a:r>
            <a:r>
              <a:rPr lang="zh-CN" altLang="en-US" b="1" dirty="0" smtClean="0">
                <a:solidFill>
                  <a:schemeClr val="bg1"/>
                </a:solidFill>
              </a:rPr>
              <a:t>。</a:t>
            </a:r>
            <a:endParaRPr lang="zh-CN" altLang="zh-CN" b="1" dirty="0" smtClean="0">
              <a:solidFill>
                <a:schemeClr val="bg1"/>
              </a:solidFill>
            </a:endParaRPr>
          </a:p>
          <a:p>
            <a:pPr>
              <a:lnSpc>
                <a:spcPct val="150000"/>
              </a:lnSpc>
            </a:pPr>
            <a:r>
              <a:rPr lang="en-US" altLang="zh-CN" b="1" dirty="0" smtClean="0">
                <a:solidFill>
                  <a:schemeClr val="bg1"/>
                </a:solidFill>
              </a:rPr>
              <a:t>3.</a:t>
            </a:r>
            <a:r>
              <a:rPr lang="zh-CN" altLang="zh-CN" b="1" dirty="0">
                <a:solidFill>
                  <a:schemeClr val="bg1"/>
                </a:solidFill>
              </a:rPr>
              <a:t>掌握企业主要经济业务的账务</a:t>
            </a:r>
            <a:r>
              <a:rPr lang="zh-CN" altLang="zh-CN" b="1" dirty="0" smtClean="0">
                <a:solidFill>
                  <a:schemeClr val="bg1"/>
                </a:solidFill>
              </a:rPr>
              <a:t>处理</a:t>
            </a:r>
            <a:r>
              <a:rPr lang="zh-CN" altLang="en-US" b="1" dirty="0" smtClean="0">
                <a:solidFill>
                  <a:schemeClr val="bg1"/>
                </a:solidFill>
              </a:rPr>
              <a:t>。</a:t>
            </a:r>
            <a:endParaRPr lang="en-US" altLang="zh-CN" b="1" dirty="0" smtClean="0">
              <a:solidFill>
                <a:schemeClr val="bg1"/>
              </a:solidFill>
            </a:endParaRPr>
          </a:p>
          <a:p>
            <a:pPr>
              <a:lnSpc>
                <a:spcPct val="150000"/>
              </a:lnSpc>
            </a:pPr>
            <a:r>
              <a:rPr lang="en-US" altLang="zh-CN" b="1" dirty="0" smtClean="0">
                <a:solidFill>
                  <a:schemeClr val="bg1"/>
                </a:solidFill>
              </a:rPr>
              <a:t>4.</a:t>
            </a:r>
            <a:r>
              <a:rPr lang="zh-CN" altLang="zh-CN" b="1" dirty="0">
                <a:solidFill>
                  <a:schemeClr val="bg1"/>
                </a:solidFill>
              </a:rPr>
              <a:t>掌握企业净利润的</a:t>
            </a:r>
            <a:r>
              <a:rPr lang="zh-CN" altLang="zh-CN" b="1" dirty="0" smtClean="0">
                <a:solidFill>
                  <a:schemeClr val="bg1"/>
                </a:solidFill>
              </a:rPr>
              <a:t>计算</a:t>
            </a:r>
            <a:r>
              <a:rPr lang="zh-CN" altLang="en-US" dirty="0" smtClean="0">
                <a:solidFill>
                  <a:schemeClr val="bg1"/>
                </a:solidFill>
              </a:rPr>
              <a:t>。</a:t>
            </a:r>
            <a:endParaRPr lang="en-US" altLang="zh-CN" dirty="0" smtClean="0">
              <a:solidFill>
                <a:schemeClr val="bg1"/>
              </a:solidFill>
            </a:endParaRPr>
          </a:p>
          <a:p>
            <a:pPr>
              <a:lnSpc>
                <a:spcPct val="150000"/>
              </a:lnSpc>
            </a:pPr>
            <a:r>
              <a:rPr lang="en-US" altLang="zh-CN" b="1" dirty="0" smtClean="0">
                <a:solidFill>
                  <a:schemeClr val="bg1"/>
                </a:solidFill>
              </a:rPr>
              <a:t>5.</a:t>
            </a:r>
            <a:r>
              <a:rPr lang="zh-CN" altLang="zh-CN" b="1" dirty="0">
                <a:solidFill>
                  <a:schemeClr val="bg2"/>
                </a:solidFill>
              </a:rPr>
              <a:t>能熟练进行利润分配的账务处理。</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00" name="文本框 99"/>
          <p:cNvSpPr txBox="1"/>
          <p:nvPr/>
        </p:nvSpPr>
        <p:spPr>
          <a:xfrm>
            <a:off x="581660" y="493395"/>
            <a:ext cx="5369560" cy="368300"/>
          </a:xfrm>
          <a:prstGeom prst="rect">
            <a:avLst/>
          </a:prstGeom>
          <a:noFill/>
          <a:ln w="9525">
            <a:noFill/>
          </a:ln>
        </p:spPr>
        <p:txBody>
          <a:bodyPr wrap="square">
            <a:spAutoFit/>
          </a:bodyPr>
          <a:lstStyle/>
          <a:p>
            <a:pPr indent="306070"/>
            <a:r>
              <a:rPr b="1" dirty="0">
                <a:solidFill>
                  <a:srgbClr val="FFFF00"/>
                </a:solidFill>
                <a:latin typeface="微软雅黑" panose="020B0503020204020204" charset="-122"/>
                <a:cs typeface="微软雅黑" panose="020B0503020204020204" charset="-122"/>
              </a:rPr>
              <a:t>3</a:t>
            </a:r>
            <a:r>
              <a:rPr lang="en-US" b="1" dirty="0">
                <a:solidFill>
                  <a:srgbClr val="FFFF00"/>
                </a:solidFill>
                <a:latin typeface="微软雅黑" panose="020B0503020204020204" charset="-122"/>
                <a:cs typeface="微软雅黑" panose="020B0503020204020204" charset="-122"/>
              </a:rPr>
              <a:t>.</a:t>
            </a:r>
            <a:r>
              <a:rPr b="1" dirty="0">
                <a:solidFill>
                  <a:srgbClr val="FFFF00"/>
                </a:solidFill>
                <a:latin typeface="微软雅黑" panose="020B0503020204020204" charset="-122"/>
                <a:cs typeface="微软雅黑" panose="020B0503020204020204" charset="-122"/>
              </a:rPr>
              <a:t>制造费用的归集与分配</a:t>
            </a:r>
          </a:p>
        </p:txBody>
      </p:sp>
      <p:sp>
        <p:nvSpPr>
          <p:cNvPr id="3" name="文本框 2"/>
          <p:cNvSpPr txBox="1"/>
          <p:nvPr/>
        </p:nvSpPr>
        <p:spPr>
          <a:xfrm>
            <a:off x="890905" y="901065"/>
            <a:ext cx="6517005" cy="645160"/>
          </a:xfrm>
          <a:prstGeom prst="rect">
            <a:avLst/>
          </a:prstGeom>
          <a:noFill/>
        </p:spPr>
        <p:txBody>
          <a:bodyPr wrap="square" rtlCol="0">
            <a:spAutoFit/>
          </a:bodyPr>
          <a:lstStyle/>
          <a:p>
            <a:r>
              <a:rPr lang="zh-CN" altLang="en-US" dirty="0">
                <a:solidFill>
                  <a:prstClr val="white"/>
                </a:solidFill>
              </a:rPr>
              <a:t>企业发生的制造费用，应当按照合理的分配标准按月分配计入各成本核算对象的生产成本。 </a:t>
            </a:r>
          </a:p>
        </p:txBody>
      </p:sp>
      <p:sp>
        <p:nvSpPr>
          <p:cNvPr id="2" name="文本框 1"/>
          <p:cNvSpPr txBox="1"/>
          <p:nvPr/>
        </p:nvSpPr>
        <p:spPr>
          <a:xfrm>
            <a:off x="968375" y="1791335"/>
            <a:ext cx="6051550" cy="1477328"/>
          </a:xfrm>
          <a:prstGeom prst="rect">
            <a:avLst/>
          </a:prstGeom>
          <a:noFill/>
        </p:spPr>
        <p:txBody>
          <a:bodyPr wrap="square" rtlCol="0">
            <a:spAutoFit/>
          </a:bodyPr>
          <a:lstStyle/>
          <a:p>
            <a:r>
              <a:rPr lang="en-US" altLang="zh-CN" b="1" dirty="0">
                <a:solidFill>
                  <a:srgbClr val="FFFF00"/>
                </a:solidFill>
                <a:latin typeface="微软雅黑" panose="020B0503020204020204" charset="-122"/>
                <a:cs typeface="微软雅黑" panose="020B0503020204020204" charset="-122"/>
              </a:rPr>
              <a:t>4. </a:t>
            </a:r>
            <a:r>
              <a:rPr lang="en-US" altLang="zh-CN" b="1" dirty="0" err="1">
                <a:solidFill>
                  <a:srgbClr val="FFFF00"/>
                </a:solidFill>
                <a:latin typeface="微软雅黑" panose="020B0503020204020204" charset="-122"/>
                <a:cs typeface="微软雅黑" panose="020B0503020204020204" charset="-122"/>
              </a:rPr>
              <a:t>完工产品生产成本的计算与结转</a:t>
            </a:r>
            <a:endParaRPr lang="en-US" altLang="zh-CN" b="1" dirty="0">
              <a:solidFill>
                <a:prstClr val="black"/>
              </a:solidFill>
              <a:latin typeface="微软雅黑" panose="020B0503020204020204" charset="-122"/>
              <a:cs typeface="微软雅黑" panose="020B0503020204020204" charset="-122"/>
            </a:endParaRPr>
          </a:p>
          <a:p>
            <a:r>
              <a:rPr lang="en-US" altLang="zh-CN" dirty="0">
                <a:solidFill>
                  <a:srgbClr val="FFFFFF"/>
                </a:solidFill>
                <a:latin typeface="微软雅黑" panose="020B0503020204020204" charset="-122"/>
                <a:cs typeface="微软雅黑" panose="020B0503020204020204" charset="-122"/>
              </a:rPr>
              <a:t>产品生产成本计算是指将企业生产过程中为制造产品所发生的各种费用按照成本计算对象进行归集和分配，以便计算各种产品的总成本和单位成本。</a:t>
            </a:r>
          </a:p>
          <a:p>
            <a:endParaRPr lang="en-US" altLang="zh-CN" dirty="0">
              <a:solidFill>
                <a:srgbClr val="FFFFFF"/>
              </a:solidFill>
              <a:latin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72861073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文本框 1"/>
          <p:cNvSpPr txBox="1"/>
          <p:nvPr/>
        </p:nvSpPr>
        <p:spPr>
          <a:xfrm>
            <a:off x="863029" y="901065"/>
            <a:ext cx="7284378" cy="2862322"/>
          </a:xfrm>
          <a:prstGeom prst="rect">
            <a:avLst/>
          </a:prstGeom>
          <a:noFill/>
        </p:spPr>
        <p:txBody>
          <a:bodyPr wrap="square" rtlCol="0">
            <a:spAutoFit/>
          </a:bodyPr>
          <a:lstStyle/>
          <a:p>
            <a:r>
              <a:rPr lang="en-US" altLang="zh-CN" b="1" dirty="0">
                <a:solidFill>
                  <a:srgbClr val="FFFF00"/>
                </a:solidFill>
                <a:latin typeface="微软雅黑" panose="020B0503020204020204" charset="-122"/>
                <a:cs typeface="微软雅黑" panose="020B0503020204020204" charset="-122"/>
              </a:rPr>
              <a:t>4. </a:t>
            </a:r>
            <a:r>
              <a:rPr lang="en-US" altLang="zh-CN" b="1" dirty="0" err="1">
                <a:solidFill>
                  <a:srgbClr val="FFFF00"/>
                </a:solidFill>
                <a:latin typeface="微软雅黑" panose="020B0503020204020204" charset="-122"/>
                <a:cs typeface="微软雅黑" panose="020B0503020204020204" charset="-122"/>
              </a:rPr>
              <a:t>完工产品生产成本的计算与结转</a:t>
            </a:r>
            <a:endParaRPr lang="en-US" altLang="zh-CN" b="1" dirty="0">
              <a:solidFill>
                <a:prstClr val="black"/>
              </a:solidFill>
              <a:latin typeface="微软雅黑" panose="020B0503020204020204" charset="-122"/>
              <a:cs typeface="微软雅黑" panose="020B0503020204020204" charset="-122"/>
            </a:endParaRPr>
          </a:p>
          <a:p>
            <a:r>
              <a:rPr lang="en-US" altLang="zh-CN" dirty="0" smtClean="0">
                <a:solidFill>
                  <a:srgbClr val="FFFFFF"/>
                </a:solidFill>
                <a:latin typeface="微软雅黑" panose="020B0503020204020204" charset="-122"/>
                <a:cs typeface="微软雅黑" panose="020B0503020204020204" charset="-122"/>
              </a:rPr>
              <a:t>产品生产成本计算是指将企业生产过程中为制造产品所发生的各种费用按照成本计算对象进行归集和分配，以便计算各种产品的总成本和单位成本。</a:t>
            </a:r>
          </a:p>
          <a:p>
            <a:r>
              <a:rPr lang="en-US" altLang="zh-CN" dirty="0" smtClean="0">
                <a:solidFill>
                  <a:srgbClr val="FFFFFF"/>
                </a:solidFill>
                <a:latin typeface="微软雅黑" panose="020B0503020204020204" charset="-122"/>
                <a:cs typeface="微软雅黑" panose="020B0503020204020204" charset="-122"/>
              </a:rPr>
              <a:t>(</a:t>
            </a:r>
            <a:r>
              <a:rPr lang="en-US" altLang="zh-CN" dirty="0">
                <a:solidFill>
                  <a:srgbClr val="FFFFFF"/>
                </a:solidFill>
                <a:latin typeface="微软雅黑" panose="020B0503020204020204" charset="-122"/>
                <a:cs typeface="微软雅黑" panose="020B0503020204020204" charset="-122"/>
              </a:rPr>
              <a:t>1)如果月末某种产品全部完工，该种产品生产成本明细账所归集的费用总额，就是该种完工产品的总成本，用完工产品总成本除以该种产品的完工总产量即可计算出该种产品的单位成本。如果月末某种产品全部未完工，该种产品生产成本明细账所归集的费用总额就是该种产品在产品的总成本。</a:t>
            </a:r>
          </a:p>
          <a:p>
            <a:endParaRPr lang="en-US" altLang="zh-CN" dirty="0">
              <a:solidFill>
                <a:srgbClr val="FFFFFF"/>
              </a:solidFill>
              <a:latin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01996268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文本框 1"/>
          <p:cNvSpPr txBox="1"/>
          <p:nvPr/>
        </p:nvSpPr>
        <p:spPr>
          <a:xfrm>
            <a:off x="986319" y="1133475"/>
            <a:ext cx="7037798" cy="1754326"/>
          </a:xfrm>
          <a:prstGeom prst="rect">
            <a:avLst/>
          </a:prstGeom>
          <a:noFill/>
        </p:spPr>
        <p:txBody>
          <a:bodyPr wrap="square" rtlCol="0">
            <a:spAutoFit/>
          </a:bodyPr>
          <a:lstStyle/>
          <a:p>
            <a:r>
              <a:rPr lang="en-US" altLang="zh-CN" dirty="0">
                <a:solidFill>
                  <a:srgbClr val="FFFFFF"/>
                </a:solidFill>
                <a:latin typeface="微软雅黑" panose="020B0503020204020204" charset="-122"/>
                <a:cs typeface="微软雅黑" panose="020B0503020204020204" charset="-122"/>
                <a:sym typeface="+mn-ea"/>
              </a:rPr>
              <a:t>(2)如果月末某种产品一部分完工，一部分未完工，这时归集在产品成本明细账中的费用总额还要采取适当的分配方法在完工产品和在产品之间进行分配，然后才能计算出完工产品的总成本和单位成本。</a:t>
            </a:r>
            <a:endParaRPr lang="en-US" altLang="zh-CN" dirty="0">
              <a:solidFill>
                <a:srgbClr val="FFFFFF"/>
              </a:solidFill>
              <a:latin typeface="微软雅黑" panose="020B0503020204020204" charset="-122"/>
              <a:cs typeface="微软雅黑" panose="020B0503020204020204" charset="-122"/>
            </a:endParaRPr>
          </a:p>
          <a:p>
            <a:r>
              <a:rPr lang="en-US" altLang="zh-CN" dirty="0" err="1">
                <a:solidFill>
                  <a:srgbClr val="FFFFFF"/>
                </a:solidFill>
                <a:latin typeface="微软雅黑" panose="020B0503020204020204" charset="-122"/>
                <a:cs typeface="微软雅黑" panose="020B0503020204020204" charset="-122"/>
                <a:sym typeface="+mn-ea"/>
              </a:rPr>
              <a:t>完工产品成本的基本计算公式为</a:t>
            </a:r>
            <a:r>
              <a:rPr lang="en-US" altLang="zh-CN" dirty="0">
                <a:solidFill>
                  <a:srgbClr val="FFFFFF"/>
                </a:solidFill>
                <a:latin typeface="微软雅黑" panose="020B0503020204020204" charset="-122"/>
                <a:cs typeface="微软雅黑" panose="020B0503020204020204" charset="-122"/>
                <a:sym typeface="+mn-ea"/>
              </a:rPr>
              <a:t>：</a:t>
            </a:r>
            <a:endParaRPr lang="en-US" altLang="zh-CN" dirty="0">
              <a:solidFill>
                <a:srgbClr val="FFFFFF"/>
              </a:solidFill>
              <a:latin typeface="微软雅黑" panose="020B0503020204020204" charset="-122"/>
              <a:cs typeface="微软雅黑" panose="020B0503020204020204" charset="-122"/>
            </a:endParaRPr>
          </a:p>
          <a:p>
            <a:r>
              <a:rPr lang="en-US" altLang="zh-CN" dirty="0" err="1">
                <a:solidFill>
                  <a:srgbClr val="FFFFFF"/>
                </a:solidFill>
                <a:latin typeface="微软雅黑" panose="020B0503020204020204" charset="-122"/>
                <a:cs typeface="微软雅黑" panose="020B0503020204020204" charset="-122"/>
                <a:sym typeface="+mn-ea"/>
              </a:rPr>
              <a:t>完工产品生产成本＝期初在产品成本＋本期发生的生产费用－期末在产品成本</a:t>
            </a:r>
            <a:endParaRPr lang="zh-CN" altLang="en-US" dirty="0">
              <a:solidFill>
                <a:prstClr val="white"/>
              </a:solidFill>
            </a:endParaRPr>
          </a:p>
        </p:txBody>
      </p:sp>
    </p:spTree>
    <p:extLst>
      <p:ext uri="{BB962C8B-B14F-4D97-AF65-F5344CB8AC3E}">
        <p14:creationId xmlns:p14="http://schemas.microsoft.com/office/powerpoint/2010/main" val="276238248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01650" y="461010"/>
            <a:ext cx="7535545" cy="423545"/>
          </a:xfrm>
          <a:prstGeom prst="rect">
            <a:avLst/>
          </a:prstGeom>
        </p:spPr>
        <p:txBody>
          <a:bodyPr wrap="square">
            <a:spAutoFit/>
            <a:scene3d>
              <a:camera prst="orthographicFront"/>
              <a:lightRig rig="threePt" dir="t"/>
            </a:scene3d>
            <a:sp3d contourW="12700"/>
          </a:bodyPr>
          <a:lstStyle/>
          <a:p>
            <a:pPr defTabSz="514350" fontAlgn="base">
              <a:lnSpc>
                <a:spcPct val="90000"/>
              </a:lnSpc>
            </a:pPr>
            <a:r>
              <a:rPr sz="2400" b="1" dirty="0" smtClean="0">
                <a:solidFill>
                  <a:srgbClr val="FFFF00"/>
                </a:solidFill>
                <a:latin typeface="微软雅黑" panose="020B0503020204020204" charset="-122"/>
                <a:cs typeface="微软雅黑" panose="020B0503020204020204" charset="-122"/>
                <a:sym typeface="+mn-ea"/>
              </a:rPr>
              <a:t>4.4  销售过程的核算</a:t>
            </a:r>
          </a:p>
        </p:txBody>
      </p:sp>
      <p:sp>
        <p:nvSpPr>
          <p:cNvPr id="2" name="文本框 1"/>
          <p:cNvSpPr txBox="1"/>
          <p:nvPr/>
        </p:nvSpPr>
        <p:spPr>
          <a:xfrm>
            <a:off x="826134" y="1282700"/>
            <a:ext cx="7537029" cy="2646878"/>
          </a:xfrm>
          <a:prstGeom prst="rect">
            <a:avLst/>
          </a:prstGeom>
          <a:noFill/>
        </p:spPr>
        <p:txBody>
          <a:bodyPr wrap="square" rtlCol="0">
            <a:spAutoFit/>
          </a:bodyPr>
          <a:lstStyle/>
          <a:p>
            <a:r>
              <a:rPr lang="zh-CN" altLang="en-US" sz="2200" dirty="0">
                <a:solidFill>
                  <a:srgbClr val="FFFF00"/>
                </a:solidFill>
              </a:rPr>
              <a:t>4.4.1  销售过程核算的主要内容</a:t>
            </a:r>
          </a:p>
          <a:p>
            <a:r>
              <a:rPr lang="zh-CN" altLang="en-US" dirty="0">
                <a:solidFill>
                  <a:prstClr val="white"/>
                </a:solidFill>
              </a:rPr>
              <a:t>销售过程是工业企业生产经营的第三个阶段，是产品价值实现增值的过程，其主要任务是将生产的产品销售出去，同时取得销售收入，使企业的生产耗费得到补偿。</a:t>
            </a:r>
          </a:p>
          <a:p>
            <a:r>
              <a:rPr lang="en-US" altLang="zh-CN" dirty="0">
                <a:solidFill>
                  <a:srgbClr val="FFFF00"/>
                </a:solidFill>
                <a:latin typeface="微软雅黑" panose="020B0503020204020204" charset="-122"/>
                <a:cs typeface="微软雅黑" panose="020B0503020204020204" charset="-122"/>
              </a:rPr>
              <a:t>1.</a:t>
            </a:r>
            <a:r>
              <a:rPr lang="zh-CN" altLang="en-US" dirty="0">
                <a:solidFill>
                  <a:srgbClr val="FFFF00"/>
                </a:solidFill>
                <a:latin typeface="微软雅黑" panose="020B0503020204020204" charset="-122"/>
                <a:cs typeface="微软雅黑" panose="020B0503020204020204" charset="-122"/>
              </a:rPr>
              <a:t>商品销售收入</a:t>
            </a:r>
          </a:p>
          <a:p>
            <a:r>
              <a:rPr lang="zh-CN" altLang="en-US" dirty="0">
                <a:solidFill>
                  <a:prstClr val="white"/>
                </a:solidFill>
                <a:latin typeface="微软雅黑" panose="020B0503020204020204" charset="-122"/>
                <a:cs typeface="微软雅黑" panose="020B0503020204020204" charset="-122"/>
              </a:rPr>
              <a:t>商品销售收入，是指企业在销售商品活动中所形成的经济利益的流入。</a:t>
            </a:r>
          </a:p>
          <a:p>
            <a:r>
              <a:rPr lang="zh-CN" altLang="en-US" dirty="0">
                <a:solidFill>
                  <a:srgbClr val="FFFF00"/>
                </a:solidFill>
                <a:latin typeface="微软雅黑" panose="020B0503020204020204" charset="-122"/>
                <a:cs typeface="微软雅黑" panose="020B0503020204020204" charset="-122"/>
              </a:rPr>
              <a:t>2</a:t>
            </a:r>
            <a:r>
              <a:rPr lang="en-US" altLang="zh-CN" dirty="0">
                <a:solidFill>
                  <a:srgbClr val="FFFF00"/>
                </a:solidFill>
                <a:latin typeface="微软雅黑" panose="020B0503020204020204" charset="-122"/>
                <a:cs typeface="微软雅黑" panose="020B0503020204020204" charset="-122"/>
              </a:rPr>
              <a:t>.</a:t>
            </a:r>
            <a:r>
              <a:rPr lang="zh-CN" altLang="en-US" dirty="0">
                <a:solidFill>
                  <a:srgbClr val="FFFF00"/>
                </a:solidFill>
                <a:latin typeface="微软雅黑" panose="020B0503020204020204" charset="-122"/>
                <a:cs typeface="微软雅黑" panose="020B0503020204020204" charset="-122"/>
              </a:rPr>
              <a:t>商品销售成本</a:t>
            </a:r>
          </a:p>
          <a:p>
            <a:r>
              <a:rPr lang="zh-CN" altLang="en-US" dirty="0">
                <a:solidFill>
                  <a:prstClr val="white"/>
                </a:solidFill>
                <a:latin typeface="微软雅黑" panose="020B0503020204020204" charset="-122"/>
                <a:cs typeface="微软雅黑" panose="020B0503020204020204" charset="-122"/>
              </a:rPr>
              <a:t>商品销售成本，是指与销售商品收入相关的销售成本，即已售商品的制造成本。</a:t>
            </a:r>
          </a:p>
        </p:txBody>
      </p:sp>
    </p:spTree>
    <p:extLst>
      <p:ext uri="{BB962C8B-B14F-4D97-AF65-F5344CB8AC3E}">
        <p14:creationId xmlns:p14="http://schemas.microsoft.com/office/powerpoint/2010/main" val="14241618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20700" y="544830"/>
            <a:ext cx="7535545" cy="423545"/>
          </a:xfrm>
          <a:prstGeom prst="rect">
            <a:avLst/>
          </a:prstGeom>
        </p:spPr>
        <p:txBody>
          <a:bodyPr wrap="square">
            <a:spAutoFit/>
            <a:scene3d>
              <a:camera prst="orthographicFront"/>
              <a:lightRig rig="threePt" dir="t"/>
            </a:scene3d>
            <a:sp3d contourW="12700"/>
          </a:bodyPr>
          <a:lstStyle/>
          <a:p>
            <a:pPr defTabSz="514350" fontAlgn="base">
              <a:lnSpc>
                <a:spcPct val="90000"/>
              </a:lnSpc>
            </a:pPr>
            <a:r>
              <a:rPr sz="2400" b="1" dirty="0" smtClean="0">
                <a:solidFill>
                  <a:srgbClr val="FFFF00"/>
                </a:solidFill>
                <a:latin typeface="微软雅黑"/>
                <a:cs typeface="+mn-ea"/>
                <a:sym typeface="+mn-ea"/>
              </a:rPr>
              <a:t>4.4.2  账户设置</a:t>
            </a:r>
          </a:p>
        </p:txBody>
      </p:sp>
      <p:sp>
        <p:nvSpPr>
          <p:cNvPr id="3" name="文本框 2"/>
          <p:cNvSpPr txBox="1"/>
          <p:nvPr/>
        </p:nvSpPr>
        <p:spPr>
          <a:xfrm>
            <a:off x="683895" y="1391285"/>
            <a:ext cx="7473786" cy="2585323"/>
          </a:xfrm>
          <a:prstGeom prst="rect">
            <a:avLst/>
          </a:prstGeom>
          <a:noFill/>
        </p:spPr>
        <p:txBody>
          <a:bodyPr wrap="square" rtlCol="0">
            <a:spAutoFit/>
          </a:bodyPr>
          <a:lstStyle/>
          <a:p>
            <a:r>
              <a:rPr lang="zh-CN" altLang="en-US" dirty="0">
                <a:solidFill>
                  <a:srgbClr val="FFFF00"/>
                </a:solidFill>
              </a:rPr>
              <a:t>1．“主营业务收入”账户。</a:t>
            </a:r>
            <a:r>
              <a:rPr lang="zh-CN" altLang="en-US" dirty="0">
                <a:solidFill>
                  <a:prstClr val="white"/>
                </a:solidFill>
              </a:rPr>
              <a:t>“主营业务收入”账户属于损益类账户，用以核算企业确认的销售商品、提供劳务等主营业务的收入。</a:t>
            </a:r>
          </a:p>
          <a:p>
            <a:r>
              <a:rPr lang="zh-CN" altLang="en-US" dirty="0">
                <a:solidFill>
                  <a:srgbClr val="FFFF00"/>
                </a:solidFill>
              </a:rPr>
              <a:t>2．“其他业务收入”账户。</a:t>
            </a:r>
            <a:r>
              <a:rPr lang="zh-CN" altLang="en-US" dirty="0">
                <a:solidFill>
                  <a:prstClr val="white"/>
                </a:solidFill>
              </a:rPr>
              <a:t>“其他业务收入”账户属于损益类账户，用以核算企业确认的除主营业务活动以外的其他经营活动实现的收入，包括出租固定资产、出租无形资产、出租包装物和商品、销售材料等。</a:t>
            </a:r>
          </a:p>
          <a:p>
            <a:r>
              <a:rPr lang="zh-CN" altLang="en-US" dirty="0">
                <a:solidFill>
                  <a:srgbClr val="FFFF00"/>
                </a:solidFill>
              </a:rPr>
              <a:t>3．“应收账款”账户。</a:t>
            </a:r>
            <a:r>
              <a:rPr lang="zh-CN" altLang="en-US" dirty="0">
                <a:solidFill>
                  <a:prstClr val="white"/>
                </a:solidFill>
              </a:rPr>
              <a:t>“应收账款”账户属于资产类账户，用以核算企业因销售商品、提供劳务等经营活动应收取的款项。</a:t>
            </a:r>
          </a:p>
          <a:p>
            <a:r>
              <a:rPr lang="zh-CN" altLang="en-US" dirty="0">
                <a:solidFill>
                  <a:prstClr val="white"/>
                </a:solidFill>
              </a:rPr>
              <a:t>4．“应收票据”账户。“应收票据”账户属于资产类账户，用以核算企业因销售商品、提供劳务等而收到的商业汇票。</a:t>
            </a:r>
          </a:p>
        </p:txBody>
      </p:sp>
    </p:spTree>
    <p:extLst>
      <p:ext uri="{BB962C8B-B14F-4D97-AF65-F5344CB8AC3E}">
        <p14:creationId xmlns:p14="http://schemas.microsoft.com/office/powerpoint/2010/main" val="25959568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791110" y="866140"/>
            <a:ext cx="7284378" cy="3333220"/>
          </a:xfrm>
          <a:prstGeom prst="rect">
            <a:avLst/>
          </a:prstGeom>
        </p:spPr>
        <p:txBody>
          <a:bodyPr wrap="square">
            <a:spAutoFit/>
            <a:scene3d>
              <a:camera prst="orthographicFront"/>
              <a:lightRig rig="threePt" dir="t"/>
            </a:scene3d>
            <a:sp3d contourW="12700"/>
          </a:bodyPr>
          <a:lstStyle/>
          <a:p>
            <a:pPr defTabSz="514350" fontAlgn="base">
              <a:lnSpc>
                <a:spcPct val="90000"/>
              </a:lnSpc>
            </a:pPr>
            <a:endParaRPr lang="en-US" b="1" dirty="0" smtClean="0">
              <a:solidFill>
                <a:prstClr val="white"/>
              </a:solidFill>
              <a:cs typeface="Arial"/>
              <a:sym typeface="+mn-ea"/>
            </a:endParaRPr>
          </a:p>
          <a:p>
            <a:pPr defTabSz="514350" fontAlgn="base">
              <a:lnSpc>
                <a:spcPct val="90000"/>
              </a:lnSpc>
            </a:pPr>
            <a:r>
              <a:rPr dirty="0" smtClean="0">
                <a:solidFill>
                  <a:srgbClr val="FFFF00"/>
                </a:solidFill>
                <a:latin typeface="微软雅黑" panose="020B0503020204020204" charset="-122"/>
                <a:cs typeface="微软雅黑" panose="020B0503020204020204" charset="-122"/>
                <a:sym typeface="+mn-ea"/>
              </a:rPr>
              <a:t>5．“预收账款”账户。</a:t>
            </a:r>
            <a:r>
              <a:rPr dirty="0" smtClean="0">
                <a:solidFill>
                  <a:prstClr val="white"/>
                </a:solidFill>
                <a:latin typeface="微软雅黑" panose="020B0503020204020204" charset="-122"/>
                <a:cs typeface="微软雅黑" panose="020B0503020204020204" charset="-122"/>
                <a:sym typeface="+mn-ea"/>
              </a:rPr>
              <a:t>“预收账款”账户属于负债类账户，用以核算企业按照合同规定预收的款项。预收账款情况不多的，也可以不设置本账户，将预收的款项直接记入“应收账款”账户。</a:t>
            </a:r>
            <a:endParaRPr dirty="0" smtClean="0">
              <a:solidFill>
                <a:srgbClr val="FFFF00"/>
              </a:solidFill>
              <a:latin typeface="微软雅黑" panose="020B0503020204020204" charset="-122"/>
              <a:cs typeface="微软雅黑" panose="020B0503020204020204" charset="-122"/>
              <a:sym typeface="+mn-ea"/>
            </a:endParaRPr>
          </a:p>
          <a:p>
            <a:pPr defTabSz="514350" fontAlgn="base">
              <a:lnSpc>
                <a:spcPct val="90000"/>
              </a:lnSpc>
            </a:pPr>
            <a:r>
              <a:rPr dirty="0" smtClean="0">
                <a:solidFill>
                  <a:srgbClr val="FFFF00"/>
                </a:solidFill>
                <a:latin typeface="微软雅黑" panose="020B0503020204020204" charset="-122"/>
                <a:cs typeface="微软雅黑" panose="020B0503020204020204" charset="-122"/>
                <a:sym typeface="+mn-ea"/>
              </a:rPr>
              <a:t>6．“主营业务成本”账户。</a:t>
            </a:r>
            <a:r>
              <a:rPr dirty="0" smtClean="0">
                <a:solidFill>
                  <a:prstClr val="white"/>
                </a:solidFill>
                <a:latin typeface="微软雅黑" panose="020B0503020204020204" charset="-122"/>
                <a:cs typeface="微软雅黑" panose="020B0503020204020204" charset="-122"/>
                <a:sym typeface="+mn-ea"/>
              </a:rPr>
              <a:t>“主营业务成本”账户属于损益类账户，用以核算企业确认销售商品、提供劳务等主营业务收入时应结转的成本。 </a:t>
            </a:r>
          </a:p>
          <a:p>
            <a:pPr defTabSz="514350" fontAlgn="base">
              <a:lnSpc>
                <a:spcPct val="90000"/>
              </a:lnSpc>
            </a:pPr>
            <a:r>
              <a:rPr dirty="0" smtClean="0">
                <a:solidFill>
                  <a:srgbClr val="FFFF00"/>
                </a:solidFill>
                <a:latin typeface="微软雅黑" panose="020B0503020204020204" charset="-122"/>
                <a:cs typeface="微软雅黑" panose="020B0503020204020204" charset="-122"/>
                <a:sym typeface="+mn-ea"/>
              </a:rPr>
              <a:t>7．“其他业务成本”账户。</a:t>
            </a:r>
            <a:r>
              <a:rPr dirty="0" smtClean="0">
                <a:solidFill>
                  <a:prstClr val="white"/>
                </a:solidFill>
                <a:latin typeface="微软雅黑" panose="020B0503020204020204" charset="-122"/>
                <a:cs typeface="微软雅黑" panose="020B0503020204020204" charset="-122"/>
                <a:sym typeface="+mn-ea"/>
              </a:rPr>
              <a:t>“其他业务成本”账户属于损益类账户，用以核算企业确认的除主营业务活动以外的其他经营活动所发生的支出</a:t>
            </a:r>
            <a:r>
              <a:rPr lang="zh-CN" altLang="en-US" dirty="0" smtClean="0">
                <a:solidFill>
                  <a:prstClr val="white"/>
                </a:solidFill>
                <a:latin typeface="微软雅黑" panose="020B0503020204020204" charset="-122"/>
                <a:cs typeface="微软雅黑" panose="020B0503020204020204" charset="-122"/>
                <a:sym typeface="+mn-ea"/>
              </a:rPr>
              <a:t>。</a:t>
            </a:r>
          </a:p>
          <a:p>
            <a:pPr defTabSz="514350" fontAlgn="base">
              <a:lnSpc>
                <a:spcPct val="90000"/>
              </a:lnSpc>
            </a:pPr>
            <a:r>
              <a:rPr lang="en-US" altLang="zh-CN" dirty="0" smtClean="0">
                <a:solidFill>
                  <a:srgbClr val="FFFF00"/>
                </a:solidFill>
                <a:latin typeface="微软雅黑" panose="020B0503020204020204" charset="-122"/>
                <a:cs typeface="微软雅黑" panose="020B0503020204020204" charset="-122"/>
                <a:sym typeface="+mn-ea"/>
              </a:rPr>
              <a:t>8</a:t>
            </a:r>
            <a:r>
              <a:rPr lang="zh-CN" altLang="en-US" dirty="0" smtClean="0">
                <a:solidFill>
                  <a:srgbClr val="FFFF00"/>
                </a:solidFill>
                <a:latin typeface="微软雅黑" panose="020B0503020204020204" charset="-122"/>
                <a:cs typeface="微软雅黑" panose="020B0503020204020204" charset="-122"/>
                <a:sym typeface="+mn-ea"/>
              </a:rPr>
              <a:t>．“税金及附加”账户。</a:t>
            </a:r>
            <a:r>
              <a:rPr lang="zh-CN" altLang="en-US" dirty="0" smtClean="0">
                <a:solidFill>
                  <a:prstClr val="white"/>
                </a:solidFill>
                <a:latin typeface="微软雅黑" panose="020B0503020204020204" charset="-122"/>
                <a:cs typeface="微软雅黑" panose="020B0503020204020204" charset="-122"/>
                <a:sym typeface="+mn-ea"/>
              </a:rPr>
              <a:t>“税金及附加”账户属于损益类账户，用以核算企业经营活动发生的营业税、消费税、城市维护建设税、资源税和教育费附加等相关税费。</a:t>
            </a:r>
          </a:p>
          <a:p>
            <a:pPr defTabSz="514350" fontAlgn="base">
              <a:lnSpc>
                <a:spcPct val="90000"/>
              </a:lnSpc>
            </a:pPr>
            <a:endParaRPr lang="zh-CN" altLang="en-US" dirty="0" smtClean="0">
              <a:solidFill>
                <a:prstClr val="white"/>
              </a:solidFill>
              <a:latin typeface="微软雅黑" panose="020B0503020204020204" charset="-122"/>
              <a:cs typeface="微软雅黑" panose="020B0503020204020204" charset="-122"/>
              <a:sym typeface="+mn-ea"/>
            </a:endParaRPr>
          </a:p>
        </p:txBody>
      </p:sp>
    </p:spTree>
    <p:extLst>
      <p:ext uri="{BB962C8B-B14F-4D97-AF65-F5344CB8AC3E}">
        <p14:creationId xmlns:p14="http://schemas.microsoft.com/office/powerpoint/2010/main" val="290923324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908685" y="1112520"/>
            <a:ext cx="6362700" cy="2081530"/>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dirty="0" smtClean="0">
                <a:solidFill>
                  <a:srgbClr val="FFFF00"/>
                </a:solidFill>
                <a:latin typeface="微软雅黑" panose="020B0503020204020204" charset="-122"/>
                <a:cs typeface="微软雅黑" panose="020B0503020204020204" charset="-122"/>
                <a:sym typeface="+mn-ea"/>
              </a:rPr>
              <a:t>9.“</a:t>
            </a:r>
            <a:r>
              <a:rPr lang="zh-CN" altLang="en-US" dirty="0" smtClean="0">
                <a:solidFill>
                  <a:srgbClr val="FFFF00"/>
                </a:solidFill>
                <a:latin typeface="微软雅黑" panose="020B0503020204020204" charset="-122"/>
                <a:cs typeface="微软雅黑" panose="020B0503020204020204" charset="-122"/>
                <a:sym typeface="+mn-ea"/>
              </a:rPr>
              <a:t>应交税费</a:t>
            </a:r>
            <a:r>
              <a:rPr lang="en-US" altLang="zh-CN" dirty="0" smtClean="0">
                <a:solidFill>
                  <a:srgbClr val="FFFF00"/>
                </a:solidFill>
                <a:latin typeface="微软雅黑" panose="020B0503020204020204" charset="-122"/>
                <a:cs typeface="微软雅黑" panose="020B0503020204020204" charset="-122"/>
                <a:sym typeface="+mn-ea"/>
              </a:rPr>
              <a:t>——</a:t>
            </a:r>
            <a:r>
              <a:rPr lang="zh-CN" altLang="en-US" dirty="0" smtClean="0">
                <a:solidFill>
                  <a:srgbClr val="FFFF00"/>
                </a:solidFill>
                <a:latin typeface="微软雅黑" panose="020B0503020204020204" charset="-122"/>
                <a:cs typeface="微软雅黑" panose="020B0503020204020204" charset="-122"/>
                <a:sym typeface="+mn-ea"/>
              </a:rPr>
              <a:t>应交增值税（销项税额）”账户。</a:t>
            </a:r>
            <a:r>
              <a:rPr lang="zh-CN" altLang="en-US" dirty="0" smtClean="0">
                <a:solidFill>
                  <a:prstClr val="white"/>
                </a:solidFill>
                <a:latin typeface="微软雅黑" panose="020B0503020204020204" charset="-122"/>
                <a:cs typeface="微软雅黑" panose="020B0503020204020204" charset="-122"/>
                <a:sym typeface="+mn-ea"/>
              </a:rPr>
              <a:t>“应交税费</a:t>
            </a:r>
            <a:r>
              <a:rPr lang="en-US" altLang="zh-CN" dirty="0" smtClean="0">
                <a:solidFill>
                  <a:prstClr val="white"/>
                </a:solidFill>
                <a:latin typeface="微软雅黑" panose="020B0503020204020204" charset="-122"/>
                <a:cs typeface="微软雅黑" panose="020B0503020204020204" charset="-122"/>
                <a:sym typeface="+mn-ea"/>
              </a:rPr>
              <a:t>——</a:t>
            </a:r>
            <a:r>
              <a:rPr lang="zh-CN" altLang="en-US" dirty="0" smtClean="0">
                <a:solidFill>
                  <a:prstClr val="white"/>
                </a:solidFill>
                <a:latin typeface="微软雅黑" panose="020B0503020204020204" charset="-122"/>
                <a:cs typeface="微软雅黑" panose="020B0503020204020204" charset="-122"/>
                <a:sym typeface="+mn-ea"/>
              </a:rPr>
              <a:t>应交增值税（销项税额）”账户是负债类账户，用来核算企业（一般纳税人）按照税法规定在销售产品、提供劳务时应向购货方价外收取的增值税税额。</a:t>
            </a:r>
          </a:p>
          <a:p>
            <a:pPr defTabSz="514350" fontAlgn="base">
              <a:lnSpc>
                <a:spcPct val="90000"/>
              </a:lnSpc>
            </a:pPr>
            <a:r>
              <a:rPr lang="en-US" altLang="zh-CN" dirty="0" smtClean="0">
                <a:solidFill>
                  <a:srgbClr val="FFFF00"/>
                </a:solidFill>
                <a:latin typeface="微软雅黑" panose="020B0503020204020204" charset="-122"/>
                <a:cs typeface="微软雅黑" panose="020B0503020204020204" charset="-122"/>
                <a:sym typeface="+mn-ea"/>
              </a:rPr>
              <a:t>10.“</a:t>
            </a:r>
            <a:r>
              <a:rPr lang="zh-CN" altLang="en-US" dirty="0" smtClean="0">
                <a:solidFill>
                  <a:srgbClr val="FFFF00"/>
                </a:solidFill>
                <a:latin typeface="微软雅黑" panose="020B0503020204020204" charset="-122"/>
                <a:cs typeface="微软雅黑" panose="020B0503020204020204" charset="-122"/>
                <a:sym typeface="+mn-ea"/>
              </a:rPr>
              <a:t>应交税费</a:t>
            </a:r>
            <a:r>
              <a:rPr lang="en-US" altLang="zh-CN" dirty="0" smtClean="0">
                <a:solidFill>
                  <a:srgbClr val="FFFF00"/>
                </a:solidFill>
                <a:latin typeface="微软雅黑" panose="020B0503020204020204" charset="-122"/>
                <a:cs typeface="微软雅黑" panose="020B0503020204020204" charset="-122"/>
                <a:sym typeface="+mn-ea"/>
              </a:rPr>
              <a:t>——</a:t>
            </a:r>
            <a:r>
              <a:rPr lang="zh-CN" altLang="en-US" dirty="0" smtClean="0">
                <a:solidFill>
                  <a:srgbClr val="FFFF00"/>
                </a:solidFill>
                <a:latin typeface="微软雅黑" panose="020B0503020204020204" charset="-122"/>
                <a:cs typeface="微软雅黑" panose="020B0503020204020204" charset="-122"/>
                <a:sym typeface="+mn-ea"/>
              </a:rPr>
              <a:t>应交消费税（城建税等）”账户。</a:t>
            </a:r>
            <a:r>
              <a:rPr lang="zh-CN" altLang="en-US" dirty="0" smtClean="0">
                <a:solidFill>
                  <a:prstClr val="white"/>
                </a:solidFill>
                <a:latin typeface="微软雅黑" panose="020B0503020204020204" charset="-122"/>
                <a:cs typeface="微软雅黑" panose="020B0503020204020204" charset="-122"/>
                <a:sym typeface="+mn-ea"/>
              </a:rPr>
              <a:t>“应交税费</a:t>
            </a:r>
            <a:r>
              <a:rPr lang="en-US" altLang="zh-CN" dirty="0" smtClean="0">
                <a:solidFill>
                  <a:prstClr val="white"/>
                </a:solidFill>
                <a:latin typeface="微软雅黑" panose="020B0503020204020204" charset="-122"/>
                <a:cs typeface="微软雅黑" panose="020B0503020204020204" charset="-122"/>
                <a:sym typeface="+mn-ea"/>
              </a:rPr>
              <a:t>——</a:t>
            </a:r>
            <a:r>
              <a:rPr lang="zh-CN" altLang="en-US" dirty="0" smtClean="0">
                <a:solidFill>
                  <a:prstClr val="white"/>
                </a:solidFill>
                <a:latin typeface="微软雅黑" panose="020B0503020204020204" charset="-122"/>
                <a:cs typeface="微软雅黑" panose="020B0503020204020204" charset="-122"/>
                <a:sym typeface="+mn-ea"/>
              </a:rPr>
              <a:t>应交消费税（城建税等）”账户是负债类账户，用来核算企业销售产品或提供劳务应缴纳的消费税、城建税等税金。</a:t>
            </a:r>
            <a:endParaRPr dirty="0" smtClean="0">
              <a:solidFill>
                <a:prstClr val="white"/>
              </a:solidFill>
              <a:latin typeface="微软雅黑" panose="020B0503020204020204" charset="-122"/>
              <a:cs typeface="+mn-ea"/>
              <a:sym typeface="+mn-ea"/>
            </a:endParaRPr>
          </a:p>
        </p:txBody>
      </p:sp>
    </p:spTree>
    <p:extLst>
      <p:ext uri="{BB962C8B-B14F-4D97-AF65-F5344CB8AC3E}">
        <p14:creationId xmlns:p14="http://schemas.microsoft.com/office/powerpoint/2010/main" val="31439294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4350" y="512445"/>
            <a:ext cx="7535545" cy="423545"/>
          </a:xfrm>
          <a:prstGeom prst="rect">
            <a:avLst/>
          </a:prstGeom>
        </p:spPr>
        <p:txBody>
          <a:bodyPr wrap="square">
            <a:spAutoFit/>
            <a:scene3d>
              <a:camera prst="orthographicFront"/>
              <a:lightRig rig="threePt" dir="t"/>
            </a:scene3d>
            <a:sp3d contourW="12700"/>
          </a:bodyPr>
          <a:lstStyle/>
          <a:p>
            <a:pPr defTabSz="514350" fontAlgn="base">
              <a:lnSpc>
                <a:spcPct val="90000"/>
              </a:lnSpc>
            </a:pPr>
            <a:r>
              <a:rPr sz="2400" b="1" dirty="0" smtClean="0">
                <a:solidFill>
                  <a:srgbClr val="FFFF00"/>
                </a:solidFill>
                <a:latin typeface="微软雅黑"/>
                <a:cs typeface="+mn-ea"/>
                <a:sym typeface="+mn-ea"/>
              </a:rPr>
              <a:t>4.4.3  账务处理</a:t>
            </a:r>
          </a:p>
        </p:txBody>
      </p:sp>
      <p:sp>
        <p:nvSpPr>
          <p:cNvPr id="2" name="文本框 1"/>
          <p:cNvSpPr txBox="1"/>
          <p:nvPr/>
        </p:nvSpPr>
        <p:spPr>
          <a:xfrm>
            <a:off x="716915" y="1204595"/>
            <a:ext cx="6896735" cy="2861310"/>
          </a:xfrm>
          <a:prstGeom prst="rect">
            <a:avLst/>
          </a:prstGeom>
          <a:noFill/>
        </p:spPr>
        <p:txBody>
          <a:bodyPr wrap="square" rtlCol="0">
            <a:spAutoFit/>
          </a:bodyPr>
          <a:lstStyle/>
          <a:p>
            <a:r>
              <a:rPr>
                <a:solidFill>
                  <a:srgbClr val="FFFF00"/>
                </a:solidFill>
              </a:rPr>
              <a:t>1</a:t>
            </a:r>
            <a:r>
              <a:rPr lang="en-US">
                <a:solidFill>
                  <a:srgbClr val="FFFF00"/>
                </a:solidFill>
              </a:rPr>
              <a:t>.</a:t>
            </a:r>
            <a:r>
              <a:rPr>
                <a:solidFill>
                  <a:srgbClr val="FFFF00"/>
                </a:solidFill>
              </a:rPr>
              <a:t>主营业务收入的账务处理</a:t>
            </a:r>
          </a:p>
          <a:p>
            <a:r>
              <a:rPr lang="zh-CN" altLang="en-US">
                <a:solidFill>
                  <a:prstClr val="white"/>
                </a:solidFill>
              </a:rPr>
              <a:t>企业销售商品或提供劳务实现的收入，应按实际收到、应收或者预收的金额，借记“银行存款”、“应收账款”、“应收票据”、“预收账款”等科目，按确认的营业收入，贷记“主营业务收入”科目。</a:t>
            </a:r>
          </a:p>
          <a:p>
            <a:r>
              <a:rPr lang="zh-CN" altLang="en-US">
                <a:solidFill>
                  <a:srgbClr val="FFFF00"/>
                </a:solidFill>
              </a:rPr>
              <a:t>2</a:t>
            </a:r>
            <a:r>
              <a:rPr lang="en-US" altLang="zh-CN">
                <a:solidFill>
                  <a:srgbClr val="FFFF00"/>
                </a:solidFill>
              </a:rPr>
              <a:t>.</a:t>
            </a:r>
            <a:r>
              <a:rPr lang="zh-CN" altLang="en-US">
                <a:solidFill>
                  <a:srgbClr val="FFFF00"/>
                </a:solidFill>
              </a:rPr>
              <a:t>主营业务成本的账务处理</a:t>
            </a:r>
          </a:p>
          <a:p>
            <a:r>
              <a:rPr lang="zh-CN" altLang="en-US">
                <a:solidFill>
                  <a:prstClr val="white"/>
                </a:solidFill>
              </a:rPr>
              <a:t>期（月）末，企业应根据本期（月）销售各种商品、提供各种劳务等实际成本，计算应结转的主营业务成本，借记“主营业务成本”科目，贷记“库存商品”、“劳务成本”等科目。</a:t>
            </a:r>
          </a:p>
          <a:p>
            <a:endParaRPr lang="zh-CN" altLang="en-US">
              <a:solidFill>
                <a:prstClr val="white"/>
              </a:solidFill>
            </a:endParaRPr>
          </a:p>
        </p:txBody>
      </p:sp>
    </p:spTree>
    <p:extLst>
      <p:ext uri="{BB962C8B-B14F-4D97-AF65-F5344CB8AC3E}">
        <p14:creationId xmlns:p14="http://schemas.microsoft.com/office/powerpoint/2010/main" val="67895525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985520" y="1156970"/>
            <a:ext cx="6478270" cy="2706370"/>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zh-CN" altLang="en-US" sz="1700">
                <a:solidFill>
                  <a:prstClr val="white"/>
                </a:solidFill>
                <a:sym typeface="+mn-ea"/>
              </a:rPr>
              <a:t>当企业发生其他业务收入时，借记“银行存款”、“应收账款”、“应收票据”等科目，按确定的收入金额，贷记“其他业务收入”科目，同时确认有关税金；在结转其他业务收入的同一会计期间，企业应根据本期应结转的其他业务成本金额，借记“其他业务成本”科目，贷记“原材料”、“累计折旧”、“应付职工薪酬”等科目。</a:t>
            </a:r>
          </a:p>
          <a:p>
            <a:pPr defTabSz="514350" fontAlgn="base">
              <a:lnSpc>
                <a:spcPct val="90000"/>
              </a:lnSpc>
            </a:pPr>
            <a:endParaRPr lang="zh-CN" altLang="en-US" sz="1700">
              <a:solidFill>
                <a:prstClr val="white"/>
              </a:solidFill>
              <a:sym typeface="+mn-ea"/>
            </a:endParaRPr>
          </a:p>
          <a:p>
            <a:pPr defTabSz="514350" fontAlgn="base">
              <a:lnSpc>
                <a:spcPct val="90000"/>
              </a:lnSpc>
            </a:pPr>
            <a:r>
              <a:rPr dirty="0" smtClean="0">
                <a:solidFill>
                  <a:srgbClr val="FFFF00"/>
                </a:solidFill>
                <a:latin typeface="微软雅黑" panose="020B0503020204020204" charset="-122"/>
                <a:cs typeface="+mn-ea"/>
                <a:sym typeface="+mn-ea"/>
              </a:rPr>
              <a:t>4</a:t>
            </a:r>
            <a:r>
              <a:rPr lang="en-US" dirty="0" smtClean="0">
                <a:solidFill>
                  <a:srgbClr val="FFFF00"/>
                </a:solidFill>
                <a:latin typeface="微软雅黑" panose="020B0503020204020204" charset="-122"/>
                <a:cs typeface="+mn-ea"/>
                <a:sym typeface="+mn-ea"/>
              </a:rPr>
              <a:t>.</a:t>
            </a:r>
            <a:r>
              <a:rPr dirty="0" smtClean="0">
                <a:solidFill>
                  <a:srgbClr val="FFFF00"/>
                </a:solidFill>
                <a:latin typeface="微软雅黑" panose="020B0503020204020204" charset="-122"/>
                <a:cs typeface="+mn-ea"/>
                <a:sym typeface="+mn-ea"/>
              </a:rPr>
              <a:t>税金及附加的核算</a:t>
            </a:r>
          </a:p>
          <a:p>
            <a:pPr defTabSz="514350" fontAlgn="base">
              <a:lnSpc>
                <a:spcPct val="90000"/>
              </a:lnSpc>
            </a:pPr>
            <a:endParaRPr dirty="0" smtClean="0">
              <a:solidFill>
                <a:srgbClr val="FFFF00"/>
              </a:solidFill>
              <a:latin typeface="微软雅黑" panose="020B0503020204020204" charset="-122"/>
              <a:cs typeface="+mn-ea"/>
              <a:sym typeface="+mn-ea"/>
            </a:endParaRPr>
          </a:p>
          <a:p>
            <a:pPr defTabSz="514350" fontAlgn="base">
              <a:lnSpc>
                <a:spcPct val="90000"/>
              </a:lnSpc>
            </a:pPr>
            <a:r>
              <a:rPr sz="1700" dirty="0" smtClean="0">
                <a:solidFill>
                  <a:prstClr val="white"/>
                </a:solidFill>
                <a:latin typeface="微软雅黑" panose="020B0503020204020204" charset="-122"/>
                <a:cs typeface="+mn-ea"/>
                <a:sym typeface="+mn-ea"/>
              </a:rPr>
              <a:t>企业在销售过程中除了需要按规定确认价外税即应交增值税外，还需要计算确认应交价内税，这些价内税主要包括消费税以及按照流转税为基础的城市维护建设税和教育附加。</a:t>
            </a:r>
          </a:p>
        </p:txBody>
      </p:sp>
      <p:sp>
        <p:nvSpPr>
          <p:cNvPr id="2" name="文本框 1"/>
          <p:cNvSpPr txBox="1"/>
          <p:nvPr/>
        </p:nvSpPr>
        <p:spPr>
          <a:xfrm>
            <a:off x="1057910" y="683260"/>
            <a:ext cx="3712210" cy="339725"/>
          </a:xfrm>
          <a:prstGeom prst="rect">
            <a:avLst/>
          </a:prstGeom>
          <a:noFill/>
        </p:spPr>
        <p:txBody>
          <a:bodyPr wrap="square" rtlCol="0">
            <a:spAutoFit/>
          </a:bodyPr>
          <a:lstStyle/>
          <a:p>
            <a:pPr defTabSz="514350" fontAlgn="base">
              <a:lnSpc>
                <a:spcPct val="90000"/>
              </a:lnSpc>
            </a:pPr>
            <a:r>
              <a:rPr lang="zh-CN" altLang="en-US">
                <a:solidFill>
                  <a:srgbClr val="FFFF00"/>
                </a:solidFill>
                <a:sym typeface="+mn-ea"/>
              </a:rPr>
              <a:t>3</a:t>
            </a:r>
            <a:r>
              <a:rPr lang="en-US" altLang="zh-CN">
                <a:solidFill>
                  <a:srgbClr val="FFFF00"/>
                </a:solidFill>
                <a:sym typeface="+mn-ea"/>
              </a:rPr>
              <a:t>.</a:t>
            </a:r>
            <a:r>
              <a:rPr lang="zh-CN" altLang="en-US">
                <a:solidFill>
                  <a:srgbClr val="FFFF00"/>
                </a:solidFill>
                <a:sym typeface="+mn-ea"/>
              </a:rPr>
              <a:t>其他业务收入与成本的账务处理</a:t>
            </a:r>
            <a:endParaRPr lang="zh-CN" altLang="en-US">
              <a:solidFill>
                <a:prstClr val="black"/>
              </a:solidFill>
            </a:endParaRPr>
          </a:p>
        </p:txBody>
      </p:sp>
    </p:spTree>
    <p:extLst>
      <p:ext uri="{BB962C8B-B14F-4D97-AF65-F5344CB8AC3E}">
        <p14:creationId xmlns:p14="http://schemas.microsoft.com/office/powerpoint/2010/main" val="8634522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86105" y="789305"/>
            <a:ext cx="5647690" cy="423545"/>
          </a:xfrm>
          <a:prstGeom prst="rect">
            <a:avLst/>
          </a:prstGeom>
        </p:spPr>
        <p:txBody>
          <a:bodyPr wrap="square">
            <a:spAutoFit/>
            <a:scene3d>
              <a:camera prst="orthographicFront"/>
              <a:lightRig rig="threePt" dir="t"/>
            </a:scene3d>
            <a:sp3d contourW="12700"/>
          </a:bodyPr>
          <a:lstStyle/>
          <a:p>
            <a:pPr defTabSz="514350" fontAlgn="base">
              <a:lnSpc>
                <a:spcPct val="90000"/>
              </a:lnSpc>
            </a:pPr>
            <a:r>
              <a:rPr sz="2400" b="1" dirty="0" smtClean="0">
                <a:solidFill>
                  <a:srgbClr val="FFFF00"/>
                </a:solidFill>
                <a:latin typeface="微软雅黑" panose="020B0503020204020204" charset="-122"/>
                <a:cs typeface="微软雅黑" panose="020B0503020204020204" charset="-122"/>
                <a:sym typeface="+mn-ea"/>
              </a:rPr>
              <a:t>4.5  利润形成及分配业务的核算</a:t>
            </a:r>
          </a:p>
        </p:txBody>
      </p:sp>
      <p:sp>
        <p:nvSpPr>
          <p:cNvPr id="2" name="文本框 1"/>
          <p:cNvSpPr txBox="1"/>
          <p:nvPr/>
        </p:nvSpPr>
        <p:spPr>
          <a:xfrm>
            <a:off x="794385" y="1397635"/>
            <a:ext cx="7244080" cy="2861310"/>
          </a:xfrm>
          <a:prstGeom prst="rect">
            <a:avLst/>
          </a:prstGeom>
          <a:noFill/>
        </p:spPr>
        <p:txBody>
          <a:bodyPr wrap="square" rtlCol="0">
            <a:spAutoFit/>
          </a:bodyPr>
          <a:lstStyle/>
          <a:p>
            <a:r>
              <a:rPr>
                <a:solidFill>
                  <a:srgbClr val="FFFF00"/>
                </a:solidFill>
              </a:rPr>
              <a:t>4.5.1  利润形成及分配过程核算的主要内容</a:t>
            </a:r>
          </a:p>
          <a:p>
            <a:r>
              <a:rPr lang="zh-CN" altLang="en-US">
                <a:solidFill>
                  <a:srgbClr val="FFFF00"/>
                </a:solidFill>
              </a:rPr>
              <a:t>1</a:t>
            </a:r>
            <a:r>
              <a:rPr lang="en-US" altLang="zh-CN">
                <a:solidFill>
                  <a:srgbClr val="FFFF00"/>
                </a:solidFill>
              </a:rPr>
              <a:t>.</a:t>
            </a:r>
            <a:r>
              <a:rPr lang="zh-CN" altLang="en-US">
                <a:solidFill>
                  <a:srgbClr val="FFFF00"/>
                </a:solidFill>
              </a:rPr>
              <a:t>利润的形成</a:t>
            </a:r>
          </a:p>
          <a:p>
            <a:r>
              <a:rPr lang="zh-CN" altLang="en-US">
                <a:solidFill>
                  <a:prstClr val="white"/>
                </a:solidFill>
              </a:rPr>
              <a:t>利润是指企业在一定会计期间的经营成果,包括收入减去费用后的净额、直接计入当期损益的利得和损失等。</a:t>
            </a:r>
          </a:p>
          <a:p>
            <a:r>
              <a:rPr lang="en-US" altLang="zh-CN">
                <a:solidFill>
                  <a:srgbClr val="FFFF00"/>
                </a:solidFill>
              </a:rPr>
              <a:t>(1)</a:t>
            </a:r>
            <a:r>
              <a:rPr lang="zh-CN" altLang="en-US">
                <a:solidFill>
                  <a:srgbClr val="FFFF00"/>
                </a:solidFill>
              </a:rPr>
              <a:t>营业利润。</a:t>
            </a:r>
            <a:r>
              <a:rPr lang="zh-CN" altLang="en-US">
                <a:solidFill>
                  <a:prstClr val="white"/>
                </a:solidFill>
              </a:rPr>
              <a:t>营业利润这一指标能够比较恰当地反映企业管理者的经营业绩，其计算公式如下：</a:t>
            </a:r>
          </a:p>
          <a:p>
            <a:r>
              <a:rPr lang="zh-CN" altLang="en-US">
                <a:solidFill>
                  <a:prstClr val="white"/>
                </a:solidFill>
              </a:rPr>
              <a:t>营业利润＝营业收入－营业成本－税金及附加－销售费用－管理费用－财务费用－资产减值损失＋公允价值变动收益（－公允价值变动损失）＋投资收益（－投资损失）</a:t>
            </a:r>
          </a:p>
          <a:p>
            <a:endParaRPr lang="zh-CN" altLang="en-US">
              <a:solidFill>
                <a:prstClr val="white"/>
              </a:solidFill>
            </a:endParaRPr>
          </a:p>
        </p:txBody>
      </p:sp>
    </p:spTree>
    <p:extLst>
      <p:ext uri="{BB962C8B-B14F-4D97-AF65-F5344CB8AC3E}">
        <p14:creationId xmlns:p14="http://schemas.microsoft.com/office/powerpoint/2010/main" val="52065666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5259845" cy="584835"/>
            <a:chOff x="2573" y="1592"/>
            <a:chExt cx="8283" cy="921"/>
          </a:xfrm>
        </p:grpSpPr>
        <p:sp>
          <p:nvSpPr>
            <p:cNvPr id="9" name="矩形 8"/>
            <p:cNvSpPr/>
            <p:nvPr/>
          </p:nvSpPr>
          <p:spPr>
            <a:xfrm>
              <a:off x="3853" y="1592"/>
              <a:ext cx="7003"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4.1</a:t>
              </a:r>
              <a:r>
                <a:rPr lang="zh-CN" altLang="en-US" sz="3200" b="1" dirty="0" smtClean="0">
                  <a:solidFill>
                    <a:srgbClr val="FFFF00"/>
                  </a:solidFill>
                  <a:cs typeface="黑体" panose="02010609060101010101" charset="-122"/>
                </a:rPr>
                <a:t>筹存资金的核算</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869950" y="1280160"/>
            <a:ext cx="7400747" cy="3367397"/>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lang="zh-CN" altLang="en-US" dirty="0">
                <a:solidFill>
                  <a:prstClr val="white"/>
                </a:solidFill>
                <a:sym typeface="+mn-ea"/>
              </a:rPr>
              <a:t>其中，营业收入＝主营业务收入＋其他业务收入</a:t>
            </a:r>
            <a:endParaRPr lang="zh-CN" altLang="en-US" dirty="0">
              <a:solidFill>
                <a:prstClr val="white"/>
              </a:solidFill>
            </a:endParaRPr>
          </a:p>
          <a:p>
            <a:pPr defTabSz="514350" fontAlgn="base">
              <a:lnSpc>
                <a:spcPct val="150000"/>
              </a:lnSpc>
            </a:pPr>
            <a:r>
              <a:rPr lang="zh-CN" altLang="en-US" dirty="0">
                <a:solidFill>
                  <a:prstClr val="white"/>
                </a:solidFill>
                <a:sym typeface="+mn-ea"/>
              </a:rPr>
              <a:t>营业成本＝主营业务成本＋其他业务成本</a:t>
            </a:r>
            <a:endParaRPr lang="zh-CN" altLang="en-US" dirty="0">
              <a:solidFill>
                <a:prstClr val="white"/>
              </a:solidFill>
            </a:endParaRPr>
          </a:p>
          <a:p>
            <a:pPr defTabSz="514350" fontAlgn="base">
              <a:lnSpc>
                <a:spcPct val="150000"/>
              </a:lnSpc>
            </a:pPr>
            <a:r>
              <a:rPr lang="en-US" dirty="0" smtClean="0">
                <a:solidFill>
                  <a:srgbClr val="FFFF00"/>
                </a:solidFill>
                <a:latin typeface="微软雅黑" panose="020B0503020204020204" charset="-122"/>
                <a:cs typeface="+mn-ea"/>
                <a:sym typeface="+mn-ea"/>
              </a:rPr>
              <a:t>(2)</a:t>
            </a:r>
            <a:r>
              <a:rPr dirty="0" smtClean="0">
                <a:solidFill>
                  <a:srgbClr val="FFFF00"/>
                </a:solidFill>
                <a:latin typeface="微软雅黑" panose="020B0503020204020204" charset="-122"/>
                <a:cs typeface="+mn-ea"/>
                <a:sym typeface="+mn-ea"/>
              </a:rPr>
              <a:t>利润总额。</a:t>
            </a:r>
            <a:r>
              <a:rPr dirty="0" smtClean="0">
                <a:solidFill>
                  <a:prstClr val="white"/>
                </a:solidFill>
                <a:latin typeface="微软雅黑" panose="020B0503020204020204" charset="-122"/>
                <a:cs typeface="+mn-ea"/>
                <a:sym typeface="+mn-ea"/>
              </a:rPr>
              <a:t>利润总额，又称税前利润，是营业利润加上营业外收入减去营业外支出后的金额，其计算公式如下：</a:t>
            </a:r>
          </a:p>
          <a:p>
            <a:pPr defTabSz="514350" fontAlgn="base">
              <a:lnSpc>
                <a:spcPct val="150000"/>
              </a:lnSpc>
            </a:pPr>
            <a:r>
              <a:rPr dirty="0" smtClean="0">
                <a:solidFill>
                  <a:prstClr val="white"/>
                </a:solidFill>
                <a:latin typeface="微软雅黑" panose="020B0503020204020204" charset="-122"/>
                <a:cs typeface="+mn-ea"/>
                <a:sym typeface="+mn-ea"/>
              </a:rPr>
              <a:t>利润总额＝营业利润＋营业外收入－营业外支出</a:t>
            </a:r>
          </a:p>
          <a:p>
            <a:pPr defTabSz="514350" fontAlgn="base">
              <a:lnSpc>
                <a:spcPct val="150000"/>
              </a:lnSpc>
            </a:pPr>
            <a:r>
              <a:rPr lang="en-US" dirty="0" smtClean="0">
                <a:solidFill>
                  <a:srgbClr val="FFFF00"/>
                </a:solidFill>
                <a:latin typeface="微软雅黑" panose="020B0503020204020204" charset="-122"/>
                <a:cs typeface="+mn-ea"/>
                <a:sym typeface="+mn-ea"/>
              </a:rPr>
              <a:t>(3)</a:t>
            </a:r>
            <a:r>
              <a:rPr dirty="0" smtClean="0">
                <a:solidFill>
                  <a:srgbClr val="FFFF00"/>
                </a:solidFill>
                <a:latin typeface="微软雅黑" panose="020B0503020204020204" charset="-122"/>
                <a:cs typeface="+mn-ea"/>
                <a:sym typeface="+mn-ea"/>
              </a:rPr>
              <a:t>净利润。</a:t>
            </a:r>
            <a:r>
              <a:rPr dirty="0" smtClean="0">
                <a:solidFill>
                  <a:prstClr val="white"/>
                </a:solidFill>
                <a:latin typeface="微软雅黑" panose="020B0503020204020204" charset="-122"/>
                <a:cs typeface="+mn-ea"/>
                <a:sym typeface="+mn-ea"/>
              </a:rPr>
              <a:t>净利润，又称税后利润，是利润总额扣除所得税费用后的净额，其计算公式如下：</a:t>
            </a:r>
          </a:p>
          <a:p>
            <a:pPr defTabSz="514350" fontAlgn="base">
              <a:lnSpc>
                <a:spcPct val="150000"/>
              </a:lnSpc>
            </a:pPr>
            <a:r>
              <a:rPr dirty="0" smtClean="0">
                <a:solidFill>
                  <a:prstClr val="white"/>
                </a:solidFill>
                <a:latin typeface="微软雅黑" panose="020B0503020204020204" charset="-122"/>
                <a:cs typeface="+mn-ea"/>
                <a:sym typeface="+mn-ea"/>
              </a:rPr>
              <a:t>净利润＝利润总额－所得税费用</a:t>
            </a:r>
          </a:p>
        </p:txBody>
      </p:sp>
    </p:spTree>
    <p:extLst>
      <p:ext uri="{BB962C8B-B14F-4D97-AF65-F5344CB8AC3E}">
        <p14:creationId xmlns:p14="http://schemas.microsoft.com/office/powerpoint/2010/main" val="69098646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文本框 1"/>
          <p:cNvSpPr txBox="1"/>
          <p:nvPr/>
        </p:nvSpPr>
        <p:spPr>
          <a:xfrm>
            <a:off x="833120" y="979170"/>
            <a:ext cx="6690360" cy="3782446"/>
          </a:xfrm>
          <a:prstGeom prst="rect">
            <a:avLst/>
          </a:prstGeom>
          <a:noFill/>
        </p:spPr>
        <p:txBody>
          <a:bodyPr wrap="square" rtlCol="0">
            <a:spAutoFit/>
          </a:bodyPr>
          <a:lstStyle/>
          <a:p>
            <a:pPr>
              <a:lnSpc>
                <a:spcPct val="150000"/>
              </a:lnSpc>
            </a:pPr>
            <a:r>
              <a:rPr lang="zh-CN" altLang="en-US" dirty="0">
                <a:solidFill>
                  <a:srgbClr val="FFFF00"/>
                </a:solidFill>
              </a:rPr>
              <a:t>2</a:t>
            </a:r>
            <a:r>
              <a:rPr lang="en-US" altLang="zh-CN" dirty="0">
                <a:solidFill>
                  <a:srgbClr val="FFFF00"/>
                </a:solidFill>
              </a:rPr>
              <a:t>.</a:t>
            </a:r>
            <a:r>
              <a:rPr lang="zh-CN" altLang="en-US" dirty="0">
                <a:solidFill>
                  <a:srgbClr val="FFFF00"/>
                </a:solidFill>
              </a:rPr>
              <a:t>期间费用的构成</a:t>
            </a:r>
          </a:p>
          <a:p>
            <a:pPr>
              <a:lnSpc>
                <a:spcPct val="150000"/>
              </a:lnSpc>
            </a:pPr>
            <a:r>
              <a:rPr lang="zh-CN" altLang="en-US" dirty="0">
                <a:solidFill>
                  <a:prstClr val="white"/>
                </a:solidFill>
              </a:rPr>
              <a:t>期间费用是指企业日常活动中不能直接归属于某个特定成本核算对象的，在发生时应直接计入当期损益的各种费用。</a:t>
            </a:r>
          </a:p>
          <a:p>
            <a:pPr>
              <a:lnSpc>
                <a:spcPct val="150000"/>
              </a:lnSpc>
            </a:pPr>
            <a:r>
              <a:rPr lang="en-US" altLang="zh-CN" dirty="0">
                <a:solidFill>
                  <a:srgbClr val="FFFF00"/>
                </a:solidFill>
              </a:rPr>
              <a:t>(1)</a:t>
            </a:r>
            <a:r>
              <a:rPr lang="zh-CN" altLang="en-US" dirty="0">
                <a:solidFill>
                  <a:srgbClr val="FFFF00"/>
                </a:solidFill>
              </a:rPr>
              <a:t>管理费用。</a:t>
            </a:r>
            <a:r>
              <a:rPr lang="zh-CN" altLang="en-US" dirty="0">
                <a:solidFill>
                  <a:prstClr val="white"/>
                </a:solidFill>
              </a:rPr>
              <a:t>管理费用是指企业为组织和管理企业生产经营活动所发生的各种费用。</a:t>
            </a:r>
          </a:p>
          <a:p>
            <a:pPr>
              <a:lnSpc>
                <a:spcPct val="150000"/>
              </a:lnSpc>
            </a:pPr>
            <a:r>
              <a:rPr lang="en-US" altLang="zh-CN" dirty="0">
                <a:solidFill>
                  <a:srgbClr val="FFFF00"/>
                </a:solidFill>
              </a:rPr>
              <a:t>(2)</a:t>
            </a:r>
            <a:r>
              <a:rPr lang="zh-CN" altLang="en-US" dirty="0">
                <a:solidFill>
                  <a:srgbClr val="FFFF00"/>
                </a:solidFill>
              </a:rPr>
              <a:t>销售费用。</a:t>
            </a:r>
            <a:r>
              <a:rPr lang="zh-CN" altLang="en-US" dirty="0">
                <a:solidFill>
                  <a:prstClr val="white"/>
                </a:solidFill>
              </a:rPr>
              <a:t>销售费用是指企业销售商品和材料、提供劳务的过程中发生的各种费用。</a:t>
            </a:r>
          </a:p>
          <a:p>
            <a:pPr>
              <a:lnSpc>
                <a:spcPct val="150000"/>
              </a:lnSpc>
            </a:pPr>
            <a:r>
              <a:rPr lang="en-US" altLang="zh-CN" dirty="0">
                <a:solidFill>
                  <a:srgbClr val="FFFF00"/>
                </a:solidFill>
              </a:rPr>
              <a:t>(3)</a:t>
            </a:r>
            <a:r>
              <a:rPr lang="zh-CN" altLang="en-US" dirty="0">
                <a:solidFill>
                  <a:srgbClr val="FFFF00"/>
                </a:solidFill>
              </a:rPr>
              <a:t>财务费用。</a:t>
            </a:r>
            <a:r>
              <a:rPr lang="zh-CN" altLang="en-US" dirty="0">
                <a:solidFill>
                  <a:prstClr val="white"/>
                </a:solidFill>
              </a:rPr>
              <a:t>财务费用是指企业为筹集生产经营所需资金等而发生的筹资费用。</a:t>
            </a:r>
          </a:p>
        </p:txBody>
      </p:sp>
    </p:spTree>
    <p:extLst>
      <p:ext uri="{BB962C8B-B14F-4D97-AF65-F5344CB8AC3E}">
        <p14:creationId xmlns:p14="http://schemas.microsoft.com/office/powerpoint/2010/main" val="263995924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908684" y="1112520"/>
            <a:ext cx="6951045" cy="3782895"/>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dirty="0" smtClean="0">
                <a:solidFill>
                  <a:srgbClr val="FFFF00"/>
                </a:solidFill>
                <a:latin typeface="微软雅黑" panose="020B0503020204020204" charset="-122"/>
                <a:cs typeface="+mn-ea"/>
                <a:sym typeface="+mn-ea"/>
              </a:rPr>
              <a:t>3</a:t>
            </a:r>
            <a:r>
              <a:rPr lang="en-US" dirty="0" smtClean="0">
                <a:solidFill>
                  <a:srgbClr val="FFFF00"/>
                </a:solidFill>
                <a:latin typeface="微软雅黑" panose="020B0503020204020204" charset="-122"/>
                <a:cs typeface="+mn-ea"/>
                <a:sym typeface="+mn-ea"/>
              </a:rPr>
              <a:t>.</a:t>
            </a:r>
            <a:r>
              <a:rPr dirty="0" smtClean="0">
                <a:solidFill>
                  <a:srgbClr val="FFFF00"/>
                </a:solidFill>
                <a:latin typeface="微软雅黑" panose="020B0503020204020204" charset="-122"/>
                <a:cs typeface="+mn-ea"/>
                <a:sym typeface="+mn-ea"/>
              </a:rPr>
              <a:t>利润分配的顺序</a:t>
            </a:r>
          </a:p>
          <a:p>
            <a:pPr defTabSz="514350" fontAlgn="base">
              <a:lnSpc>
                <a:spcPct val="150000"/>
              </a:lnSpc>
            </a:pPr>
            <a:r>
              <a:rPr dirty="0" smtClean="0">
                <a:solidFill>
                  <a:prstClr val="white"/>
                </a:solidFill>
                <a:latin typeface="微软雅黑" panose="020B0503020204020204" charset="-122"/>
                <a:cs typeface="+mn-ea"/>
                <a:sym typeface="+mn-ea"/>
              </a:rPr>
              <a:t>利润分配是指企业根据国家有关规定和企业章程、投资者协议等，对企业当年可供分配利润指定其特定用途和分配给投资者的行为。</a:t>
            </a:r>
          </a:p>
          <a:p>
            <a:pPr defTabSz="514350" fontAlgn="base">
              <a:lnSpc>
                <a:spcPct val="150000"/>
              </a:lnSpc>
            </a:pPr>
            <a:r>
              <a:rPr lang="en-US" dirty="0" smtClean="0">
                <a:solidFill>
                  <a:srgbClr val="FFFF00"/>
                </a:solidFill>
                <a:latin typeface="微软雅黑" panose="020B0503020204020204" charset="-122"/>
                <a:cs typeface="+mn-ea"/>
                <a:sym typeface="+mn-ea"/>
              </a:rPr>
              <a:t>(1)</a:t>
            </a:r>
            <a:r>
              <a:rPr dirty="0" smtClean="0">
                <a:solidFill>
                  <a:srgbClr val="FFFF00"/>
                </a:solidFill>
                <a:latin typeface="微软雅黑" panose="020B0503020204020204" charset="-122"/>
                <a:cs typeface="+mn-ea"/>
                <a:sym typeface="+mn-ea"/>
              </a:rPr>
              <a:t>计算可供分配的利润。</a:t>
            </a:r>
            <a:r>
              <a:rPr dirty="0" smtClean="0">
                <a:solidFill>
                  <a:prstClr val="white"/>
                </a:solidFill>
                <a:latin typeface="微软雅黑" panose="020B0503020204020204" charset="-122"/>
                <a:cs typeface="+mn-ea"/>
                <a:sym typeface="+mn-ea"/>
              </a:rPr>
              <a:t>可供分配的利润＝净利润（或亏损）＋年初未分配利润－弥补以前年度的亏损＋其他转入的金额</a:t>
            </a:r>
          </a:p>
          <a:p>
            <a:pPr defTabSz="514350" fontAlgn="base">
              <a:lnSpc>
                <a:spcPct val="150000"/>
              </a:lnSpc>
            </a:pPr>
            <a:r>
              <a:rPr lang="en-US" dirty="0" smtClean="0">
                <a:solidFill>
                  <a:srgbClr val="FFFF00"/>
                </a:solidFill>
                <a:latin typeface="微软雅黑" panose="020B0503020204020204" charset="-122"/>
                <a:cs typeface="+mn-ea"/>
                <a:sym typeface="+mn-ea"/>
              </a:rPr>
              <a:t>(2)</a:t>
            </a:r>
            <a:r>
              <a:rPr dirty="0" smtClean="0">
                <a:solidFill>
                  <a:srgbClr val="FFFF00"/>
                </a:solidFill>
                <a:latin typeface="微软雅黑" panose="020B0503020204020204" charset="-122"/>
                <a:cs typeface="+mn-ea"/>
                <a:sym typeface="+mn-ea"/>
              </a:rPr>
              <a:t>提取法定盈余公积。</a:t>
            </a:r>
            <a:r>
              <a:rPr dirty="0" smtClean="0">
                <a:solidFill>
                  <a:prstClr val="white"/>
                </a:solidFill>
                <a:latin typeface="微软雅黑" panose="020B0503020204020204" charset="-122"/>
                <a:cs typeface="+mn-ea"/>
                <a:sym typeface="+mn-ea"/>
              </a:rPr>
              <a:t>按照《公司法》的有关规定，公司应当按照当年净利润（抵减年初累计亏损后）的10％提取法定盈余公积，提取的法定盈余公积累计额超过注册资本50％以上的，可以不再提取。</a:t>
            </a:r>
          </a:p>
        </p:txBody>
      </p:sp>
    </p:spTree>
    <p:extLst>
      <p:ext uri="{BB962C8B-B14F-4D97-AF65-F5344CB8AC3E}">
        <p14:creationId xmlns:p14="http://schemas.microsoft.com/office/powerpoint/2010/main" val="10971904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908685" y="1112520"/>
            <a:ext cx="7002416" cy="2536400"/>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lang="en-US" dirty="0" smtClean="0">
                <a:solidFill>
                  <a:srgbClr val="FFFF00"/>
                </a:solidFill>
                <a:latin typeface="微软雅黑" panose="020B0503020204020204" charset="-122"/>
                <a:cs typeface="+mn-ea"/>
                <a:sym typeface="+mn-ea"/>
              </a:rPr>
              <a:t>(3)</a:t>
            </a:r>
            <a:r>
              <a:rPr dirty="0" smtClean="0">
                <a:solidFill>
                  <a:srgbClr val="FFFF00"/>
                </a:solidFill>
                <a:latin typeface="微软雅黑" panose="020B0503020204020204" charset="-122"/>
                <a:cs typeface="+mn-ea"/>
                <a:sym typeface="+mn-ea"/>
              </a:rPr>
              <a:t>提取任意盈余公积。</a:t>
            </a:r>
            <a:r>
              <a:rPr dirty="0" smtClean="0">
                <a:solidFill>
                  <a:prstClr val="white"/>
                </a:solidFill>
                <a:latin typeface="微软雅黑" panose="020B0503020204020204" charset="-122"/>
                <a:cs typeface="+mn-ea"/>
                <a:sym typeface="+mn-ea"/>
              </a:rPr>
              <a:t>公司提取法定盈余公积后，经股东会或者股东大会决议，还可以从净利润中提取任意盈余公积。</a:t>
            </a:r>
          </a:p>
          <a:p>
            <a:pPr defTabSz="514350" fontAlgn="base">
              <a:lnSpc>
                <a:spcPct val="150000"/>
              </a:lnSpc>
            </a:pPr>
            <a:r>
              <a:rPr lang="en-US" dirty="0" smtClean="0">
                <a:solidFill>
                  <a:srgbClr val="FFFF00"/>
                </a:solidFill>
                <a:latin typeface="微软雅黑" panose="020B0503020204020204" charset="-122"/>
                <a:cs typeface="+mn-ea"/>
                <a:sym typeface="+mn-ea"/>
              </a:rPr>
              <a:t>(4)</a:t>
            </a:r>
            <a:r>
              <a:rPr dirty="0" smtClean="0">
                <a:solidFill>
                  <a:srgbClr val="FFFF00"/>
                </a:solidFill>
                <a:latin typeface="微软雅黑" panose="020B0503020204020204" charset="-122"/>
                <a:cs typeface="+mn-ea"/>
                <a:sym typeface="+mn-ea"/>
              </a:rPr>
              <a:t>向投资者分配利润（或股利）。</a:t>
            </a:r>
            <a:r>
              <a:rPr dirty="0" smtClean="0">
                <a:solidFill>
                  <a:prstClr val="white"/>
                </a:solidFill>
                <a:latin typeface="微软雅黑" panose="020B0503020204020204" charset="-122"/>
                <a:cs typeface="+mn-ea"/>
                <a:sym typeface="+mn-ea"/>
              </a:rPr>
              <a:t>企业可供分配的利润扣除提取的盈余公积后，形成可供投资者分配的利润，即</a:t>
            </a:r>
            <a:r>
              <a:rPr lang="en-US" dirty="0" smtClean="0">
                <a:solidFill>
                  <a:prstClr val="white"/>
                </a:solidFill>
                <a:latin typeface="微软雅黑" panose="020B0503020204020204" charset="-122"/>
                <a:cs typeface="+mn-ea"/>
                <a:sym typeface="+mn-ea"/>
              </a:rPr>
              <a:t>:</a:t>
            </a:r>
            <a:r>
              <a:rPr dirty="0" smtClean="0">
                <a:solidFill>
                  <a:prstClr val="white"/>
                </a:solidFill>
                <a:latin typeface="微软雅黑" panose="020B0503020204020204" charset="-122"/>
                <a:cs typeface="+mn-ea"/>
                <a:sym typeface="+mn-ea"/>
              </a:rPr>
              <a:t>可供投资者分配的利润＝可供分配的利润－提取的盈余公积企业可采用现金股利、股票股利和财产股利等形式向投资者分配利润（或股利）。</a:t>
            </a:r>
          </a:p>
        </p:txBody>
      </p:sp>
    </p:spTree>
    <p:extLst>
      <p:ext uri="{BB962C8B-B14F-4D97-AF65-F5344CB8AC3E}">
        <p14:creationId xmlns:p14="http://schemas.microsoft.com/office/powerpoint/2010/main" val="26463984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317500" y="197835"/>
            <a:ext cx="7617717" cy="4662815"/>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lang="en-US" altLang="zh-CN" dirty="0" smtClean="0">
                <a:solidFill>
                  <a:srgbClr val="FFFF00"/>
                </a:solidFill>
                <a:latin typeface="微软雅黑" panose="020B0503020204020204" charset="-122"/>
                <a:cs typeface="微软雅黑" panose="020B0503020204020204" charset="-122"/>
                <a:sym typeface="+mn-ea"/>
              </a:rPr>
              <a:t>4.5.2  </a:t>
            </a:r>
            <a:r>
              <a:rPr lang="zh-CN" altLang="en-US" dirty="0" smtClean="0">
                <a:solidFill>
                  <a:srgbClr val="FFFF00"/>
                </a:solidFill>
                <a:latin typeface="微软雅黑" panose="020B0503020204020204" charset="-122"/>
                <a:cs typeface="微软雅黑" panose="020B0503020204020204" charset="-122"/>
                <a:sym typeface="+mn-ea"/>
              </a:rPr>
              <a:t>账户设置</a:t>
            </a:r>
            <a:endParaRPr lang="zh-CN" altLang="en-US" dirty="0" smtClean="0">
              <a:solidFill>
                <a:prstClr val="white"/>
              </a:solidFill>
              <a:latin typeface="微软雅黑" panose="020B0503020204020204" charset="-122"/>
              <a:cs typeface="微软雅黑" panose="020B0503020204020204" charset="-122"/>
              <a:sym typeface="+mn-ea"/>
            </a:endParaRPr>
          </a:p>
          <a:p>
            <a:pPr defTabSz="514350" fontAlgn="base">
              <a:lnSpc>
                <a:spcPct val="150000"/>
              </a:lnSpc>
            </a:pPr>
            <a:r>
              <a:rPr lang="en-US" altLang="zh-CN" dirty="0" smtClean="0">
                <a:solidFill>
                  <a:srgbClr val="FFFF00"/>
                </a:solidFill>
                <a:latin typeface="微软雅黑" panose="020B0503020204020204" charset="-122"/>
                <a:cs typeface="微软雅黑" panose="020B0503020204020204" charset="-122"/>
                <a:sym typeface="+mn-ea"/>
              </a:rPr>
              <a:t>1</a:t>
            </a:r>
            <a:r>
              <a:rPr lang="zh-CN" altLang="en-US" dirty="0" smtClean="0">
                <a:solidFill>
                  <a:srgbClr val="FFFF00"/>
                </a:solidFill>
                <a:latin typeface="微软雅黑" panose="020B0503020204020204" charset="-122"/>
                <a:cs typeface="微软雅黑" panose="020B0503020204020204" charset="-122"/>
                <a:sym typeface="+mn-ea"/>
              </a:rPr>
              <a:t>．“本年利润”账户。</a:t>
            </a:r>
            <a:r>
              <a:rPr lang="zh-CN" altLang="en-US" dirty="0" smtClean="0">
                <a:solidFill>
                  <a:prstClr val="white"/>
                </a:solidFill>
                <a:latin typeface="微软雅黑" panose="020B0503020204020204" charset="-122"/>
                <a:cs typeface="微软雅黑" panose="020B0503020204020204" charset="-122"/>
                <a:sym typeface="+mn-ea"/>
              </a:rPr>
              <a:t>“本年利润”账户属于所有者权益类账户，用以核算企业当期实现的净利润（或发生的净亏损）。</a:t>
            </a:r>
            <a:endParaRPr lang="zh-CN" altLang="en-US" dirty="0" smtClean="0">
              <a:solidFill>
                <a:prstClr val="black"/>
              </a:solidFill>
              <a:latin typeface="微软雅黑" panose="020B0503020204020204" charset="-122"/>
              <a:cs typeface="微软雅黑" panose="020B0503020204020204" charset="-122"/>
              <a:sym typeface="+mn-ea"/>
            </a:endParaRPr>
          </a:p>
          <a:p>
            <a:pPr defTabSz="514350" fontAlgn="base">
              <a:lnSpc>
                <a:spcPct val="150000"/>
              </a:lnSpc>
            </a:pPr>
            <a:r>
              <a:rPr lang="en-US" altLang="zh-CN" dirty="0" smtClean="0">
                <a:solidFill>
                  <a:srgbClr val="FFFF00"/>
                </a:solidFill>
                <a:latin typeface="微软雅黑" panose="020B0503020204020204" charset="-122"/>
                <a:cs typeface="微软雅黑" panose="020B0503020204020204" charset="-122"/>
                <a:sym typeface="+mn-ea"/>
              </a:rPr>
              <a:t>2</a:t>
            </a:r>
            <a:r>
              <a:rPr lang="zh-CN" altLang="en-US" dirty="0" smtClean="0">
                <a:solidFill>
                  <a:srgbClr val="FFFF00"/>
                </a:solidFill>
                <a:latin typeface="微软雅黑" panose="020B0503020204020204" charset="-122"/>
                <a:cs typeface="微软雅黑" panose="020B0503020204020204" charset="-122"/>
                <a:sym typeface="+mn-ea"/>
              </a:rPr>
              <a:t>．“投资收益”账户。</a:t>
            </a:r>
            <a:r>
              <a:rPr lang="zh-CN" altLang="en-US" dirty="0" smtClean="0">
                <a:solidFill>
                  <a:prstClr val="white"/>
                </a:solidFill>
                <a:latin typeface="微软雅黑" panose="020B0503020204020204" charset="-122"/>
                <a:cs typeface="微软雅黑" panose="020B0503020204020204" charset="-122"/>
                <a:sym typeface="+mn-ea"/>
              </a:rPr>
              <a:t>“投资收益”账户属于损益类账户，用以核算企业确认的投资收益或投资损失。</a:t>
            </a:r>
            <a:endParaRPr lang="zh-CN" altLang="en-US" dirty="0" smtClean="0">
              <a:solidFill>
                <a:prstClr val="black"/>
              </a:solidFill>
              <a:latin typeface="微软雅黑" panose="020B0503020204020204" charset="-122"/>
              <a:cs typeface="微软雅黑" panose="020B0503020204020204" charset="-122"/>
              <a:sym typeface="+mn-ea"/>
            </a:endParaRPr>
          </a:p>
          <a:p>
            <a:pPr defTabSz="514350" fontAlgn="base">
              <a:lnSpc>
                <a:spcPct val="150000"/>
              </a:lnSpc>
            </a:pPr>
            <a:r>
              <a:rPr lang="en-US" altLang="zh-CN" dirty="0" smtClean="0">
                <a:solidFill>
                  <a:srgbClr val="FFFF00"/>
                </a:solidFill>
                <a:latin typeface="微软雅黑" panose="020B0503020204020204" charset="-122"/>
                <a:cs typeface="微软雅黑" panose="020B0503020204020204" charset="-122"/>
                <a:sym typeface="+mn-ea"/>
              </a:rPr>
              <a:t>3</a:t>
            </a:r>
            <a:r>
              <a:rPr lang="zh-CN" altLang="en-US" dirty="0" smtClean="0">
                <a:solidFill>
                  <a:srgbClr val="FFFF00"/>
                </a:solidFill>
                <a:latin typeface="微软雅黑" panose="020B0503020204020204" charset="-122"/>
                <a:cs typeface="微软雅黑" panose="020B0503020204020204" charset="-122"/>
                <a:sym typeface="+mn-ea"/>
              </a:rPr>
              <a:t>．“营业外收入”账户。</a:t>
            </a:r>
            <a:r>
              <a:rPr lang="zh-CN" altLang="en-US" dirty="0" smtClean="0">
                <a:solidFill>
                  <a:prstClr val="white"/>
                </a:solidFill>
                <a:latin typeface="微软雅黑" panose="020B0503020204020204" charset="-122"/>
                <a:cs typeface="微软雅黑" panose="020B0503020204020204" charset="-122"/>
                <a:sym typeface="+mn-ea"/>
              </a:rPr>
              <a:t>“营业外收入”账户属于损益类账户，用以核算企业发生的各项营业外收入，主要包括非流动资产处置利得、非货币性资产交换利得、债务重组利得、政府补助、盘盈利得、捐赠利得等。</a:t>
            </a:r>
            <a:endParaRPr lang="zh-CN" altLang="en-US" dirty="0" smtClean="0">
              <a:solidFill>
                <a:prstClr val="black"/>
              </a:solidFill>
              <a:latin typeface="微软雅黑" panose="020B0503020204020204" charset="-122"/>
              <a:cs typeface="微软雅黑" panose="020B0503020204020204" charset="-122"/>
              <a:sym typeface="+mn-ea"/>
            </a:endParaRPr>
          </a:p>
          <a:p>
            <a:pPr defTabSz="514350" fontAlgn="base">
              <a:lnSpc>
                <a:spcPct val="150000"/>
              </a:lnSpc>
            </a:pPr>
            <a:r>
              <a:rPr lang="en-US" altLang="zh-CN" dirty="0" smtClean="0">
                <a:solidFill>
                  <a:srgbClr val="FFFF00"/>
                </a:solidFill>
                <a:latin typeface="微软雅黑" panose="020B0503020204020204" charset="-122"/>
                <a:cs typeface="微软雅黑" panose="020B0503020204020204" charset="-122"/>
                <a:sym typeface="+mn-ea"/>
              </a:rPr>
              <a:t>4</a:t>
            </a:r>
            <a:r>
              <a:rPr lang="zh-CN" altLang="en-US" dirty="0" smtClean="0">
                <a:solidFill>
                  <a:srgbClr val="FFFF00"/>
                </a:solidFill>
                <a:latin typeface="微软雅黑" panose="020B0503020204020204" charset="-122"/>
                <a:cs typeface="微软雅黑" panose="020B0503020204020204" charset="-122"/>
                <a:sym typeface="+mn-ea"/>
              </a:rPr>
              <a:t>．“营业外支出”账户。</a:t>
            </a:r>
            <a:r>
              <a:rPr lang="zh-CN" altLang="en-US" dirty="0" smtClean="0">
                <a:solidFill>
                  <a:prstClr val="white"/>
                </a:solidFill>
                <a:latin typeface="微软雅黑" panose="020B0503020204020204" charset="-122"/>
                <a:cs typeface="微软雅黑" panose="020B0503020204020204" charset="-122"/>
                <a:sym typeface="+mn-ea"/>
              </a:rPr>
              <a:t>“营业外支出”账户属于损益类账户，用以核算企业发生的各项营业外支出，包括非流动资产处置损失、非货币性资产交换损失、债务重组损失、公益性捐赠支出、非常损失、盘亏损失等。</a:t>
            </a:r>
          </a:p>
        </p:txBody>
      </p:sp>
    </p:spTree>
    <p:extLst>
      <p:ext uri="{BB962C8B-B14F-4D97-AF65-F5344CB8AC3E}">
        <p14:creationId xmlns:p14="http://schemas.microsoft.com/office/powerpoint/2010/main" val="180228337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939507" y="794021"/>
            <a:ext cx="6848304" cy="4198393"/>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dirty="0" smtClean="0">
                <a:solidFill>
                  <a:srgbClr val="FFFF00"/>
                </a:solidFill>
                <a:latin typeface="微软雅黑" panose="020B0503020204020204" charset="-122"/>
                <a:cs typeface="+mn-ea"/>
                <a:sym typeface="+mn-ea"/>
              </a:rPr>
              <a:t>5．“所得税费用”账户。</a:t>
            </a:r>
            <a:r>
              <a:rPr dirty="0" smtClean="0">
                <a:solidFill>
                  <a:prstClr val="white"/>
                </a:solidFill>
                <a:latin typeface="微软雅黑" panose="020B0503020204020204" charset="-122"/>
                <a:cs typeface="+mn-ea"/>
                <a:sym typeface="+mn-ea"/>
              </a:rPr>
              <a:t>“所得税费用”账户属于损益类账户，用以核算企业确认的应从当期利润总额中扣除的所得税费用。</a:t>
            </a:r>
          </a:p>
          <a:p>
            <a:pPr defTabSz="514350" fontAlgn="base">
              <a:lnSpc>
                <a:spcPct val="150000"/>
              </a:lnSpc>
            </a:pPr>
            <a:r>
              <a:rPr dirty="0" smtClean="0">
                <a:solidFill>
                  <a:srgbClr val="FFFF00"/>
                </a:solidFill>
                <a:latin typeface="微软雅黑" panose="020B0503020204020204" charset="-122"/>
                <a:cs typeface="+mn-ea"/>
                <a:sym typeface="+mn-ea"/>
              </a:rPr>
              <a:t>6．“管理费用”账户。</a:t>
            </a:r>
            <a:r>
              <a:rPr dirty="0" smtClean="0">
                <a:solidFill>
                  <a:prstClr val="white"/>
                </a:solidFill>
                <a:latin typeface="微软雅黑" panose="020B0503020204020204" charset="-122"/>
                <a:cs typeface="+mn-ea"/>
                <a:sym typeface="+mn-ea"/>
              </a:rPr>
              <a:t>“管理费用”账户属于损益类账户，用以核算企业为组织和管理企业生产经营所发生的管理费用。</a:t>
            </a:r>
          </a:p>
          <a:p>
            <a:pPr defTabSz="514350" fontAlgn="base">
              <a:lnSpc>
                <a:spcPct val="150000"/>
              </a:lnSpc>
            </a:pPr>
            <a:r>
              <a:rPr dirty="0" smtClean="0">
                <a:solidFill>
                  <a:srgbClr val="FFFF00"/>
                </a:solidFill>
                <a:latin typeface="微软雅黑" panose="020B0503020204020204" charset="-122"/>
                <a:cs typeface="+mn-ea"/>
                <a:sym typeface="+mn-ea"/>
              </a:rPr>
              <a:t>7．“销售费用”账户。</a:t>
            </a:r>
            <a:r>
              <a:rPr dirty="0" smtClean="0">
                <a:solidFill>
                  <a:prstClr val="white"/>
                </a:solidFill>
                <a:latin typeface="微软雅黑" panose="020B0503020204020204" charset="-122"/>
                <a:cs typeface="+mn-ea"/>
                <a:sym typeface="+mn-ea"/>
              </a:rPr>
              <a:t>“销售费用”账户属于损益类账户，用以核算企业发生的各项销售费用。</a:t>
            </a:r>
          </a:p>
          <a:p>
            <a:pPr defTabSz="514350" fontAlgn="base">
              <a:lnSpc>
                <a:spcPct val="150000"/>
              </a:lnSpc>
            </a:pPr>
            <a:r>
              <a:rPr dirty="0" smtClean="0">
                <a:solidFill>
                  <a:srgbClr val="FFFF00"/>
                </a:solidFill>
                <a:latin typeface="微软雅黑" panose="020B0503020204020204" charset="-122"/>
                <a:cs typeface="+mn-ea"/>
                <a:sym typeface="+mn-ea"/>
              </a:rPr>
              <a:t>8．“财务费用”账户。</a:t>
            </a:r>
            <a:r>
              <a:rPr dirty="0" smtClean="0">
                <a:solidFill>
                  <a:prstClr val="white"/>
                </a:solidFill>
                <a:latin typeface="微软雅黑" panose="020B0503020204020204" charset="-122"/>
                <a:cs typeface="+mn-ea"/>
                <a:sym typeface="+mn-ea"/>
              </a:rPr>
              <a:t>“财务费用”账户属于损益类账户，用以核算企业为筹集生产经营所需资金等而发生的筹资费用，包括利息支出（减利息收入）、汇兑损益以及相关的手续费、企业发生的现金折扣或收到的现金折扣等。</a:t>
            </a:r>
          </a:p>
        </p:txBody>
      </p:sp>
    </p:spTree>
    <p:extLst>
      <p:ext uri="{BB962C8B-B14F-4D97-AF65-F5344CB8AC3E}">
        <p14:creationId xmlns:p14="http://schemas.microsoft.com/office/powerpoint/2010/main" val="31295006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921385" y="1092835"/>
            <a:ext cx="6568476" cy="2951898"/>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dirty="0" smtClean="0">
                <a:solidFill>
                  <a:srgbClr val="FFFF00"/>
                </a:solidFill>
                <a:latin typeface="微软雅黑" panose="020B0503020204020204" charset="-122"/>
                <a:cs typeface="+mn-ea"/>
                <a:sym typeface="+mn-ea"/>
              </a:rPr>
              <a:t>9．“利润分配”账户。</a:t>
            </a:r>
            <a:r>
              <a:rPr dirty="0" smtClean="0">
                <a:solidFill>
                  <a:prstClr val="white"/>
                </a:solidFill>
                <a:latin typeface="微软雅黑" panose="020B0503020204020204" charset="-122"/>
                <a:cs typeface="+mn-ea"/>
                <a:sym typeface="+mn-ea"/>
              </a:rPr>
              <a:t>“利润分配”账户属于所有者权益类账户，用以核算企业利润的分配（或亏损的弥补）和历年分配（或弥补）后的余额。</a:t>
            </a:r>
          </a:p>
          <a:p>
            <a:pPr defTabSz="514350" fontAlgn="base">
              <a:lnSpc>
                <a:spcPct val="150000"/>
              </a:lnSpc>
            </a:pPr>
            <a:r>
              <a:rPr dirty="0" smtClean="0">
                <a:solidFill>
                  <a:srgbClr val="FFFF00"/>
                </a:solidFill>
                <a:latin typeface="微软雅黑" panose="020B0503020204020204" charset="-122"/>
                <a:cs typeface="+mn-ea"/>
                <a:sym typeface="+mn-ea"/>
              </a:rPr>
              <a:t>10．“盈余公积”账户。</a:t>
            </a:r>
            <a:r>
              <a:rPr dirty="0" smtClean="0">
                <a:solidFill>
                  <a:prstClr val="white"/>
                </a:solidFill>
                <a:latin typeface="微软雅黑" panose="020B0503020204020204" charset="-122"/>
                <a:cs typeface="+mn-ea"/>
                <a:sym typeface="+mn-ea"/>
              </a:rPr>
              <a:t>“盈余公积”账户属于所有者权益类账户，用以核算企业从净利润中提取的盈余公积。</a:t>
            </a:r>
          </a:p>
          <a:p>
            <a:pPr defTabSz="514350" fontAlgn="base">
              <a:lnSpc>
                <a:spcPct val="150000"/>
              </a:lnSpc>
            </a:pPr>
            <a:r>
              <a:rPr dirty="0" smtClean="0">
                <a:solidFill>
                  <a:srgbClr val="FFFF00"/>
                </a:solidFill>
                <a:latin typeface="微软雅黑" panose="020B0503020204020204" charset="-122"/>
                <a:cs typeface="+mn-ea"/>
                <a:sym typeface="+mn-ea"/>
              </a:rPr>
              <a:t>11．“应付股利”账户。</a:t>
            </a:r>
            <a:r>
              <a:rPr dirty="0" smtClean="0">
                <a:solidFill>
                  <a:prstClr val="white"/>
                </a:solidFill>
                <a:latin typeface="微软雅黑" panose="020B0503020204020204" charset="-122"/>
                <a:cs typeface="+mn-ea"/>
                <a:sym typeface="+mn-ea"/>
              </a:rPr>
              <a:t>“应付股利”账户属于负债类账户，用以核算企业分配的现金股利或利润。</a:t>
            </a:r>
          </a:p>
        </p:txBody>
      </p:sp>
    </p:spTree>
    <p:extLst>
      <p:ext uri="{BB962C8B-B14F-4D97-AF65-F5344CB8AC3E}">
        <p14:creationId xmlns:p14="http://schemas.microsoft.com/office/powerpoint/2010/main" val="199122218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818515" y="375285"/>
            <a:ext cx="7164505" cy="4662815"/>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dirty="0">
                <a:solidFill>
                  <a:srgbClr val="FFFF00"/>
                </a:solidFill>
                <a:latin typeface="微软雅黑" panose="020B0503020204020204" charset="-122"/>
                <a:cs typeface="+mn-ea"/>
                <a:sym typeface="+mn-ea"/>
              </a:rPr>
              <a:t>4.5.3  </a:t>
            </a:r>
            <a:r>
              <a:rPr dirty="0" err="1">
                <a:solidFill>
                  <a:srgbClr val="FFFF00"/>
                </a:solidFill>
                <a:latin typeface="微软雅黑" panose="020B0503020204020204" charset="-122"/>
                <a:cs typeface="+mn-ea"/>
                <a:sym typeface="+mn-ea"/>
              </a:rPr>
              <a:t>账务处理</a:t>
            </a:r>
            <a:endParaRPr dirty="0">
              <a:solidFill>
                <a:srgbClr val="FFFF00"/>
              </a:solidFill>
              <a:latin typeface="微软雅黑" panose="020B0503020204020204" charset="-122"/>
              <a:cs typeface="+mn-ea"/>
              <a:sym typeface="+mn-ea"/>
            </a:endParaRPr>
          </a:p>
          <a:p>
            <a:pPr defTabSz="514350" fontAlgn="base">
              <a:lnSpc>
                <a:spcPct val="150000"/>
              </a:lnSpc>
            </a:pPr>
            <a:r>
              <a:rPr dirty="0">
                <a:solidFill>
                  <a:prstClr val="white"/>
                </a:solidFill>
                <a:latin typeface="微软雅黑" panose="020B0503020204020204" charset="-122"/>
                <a:cs typeface="+mn-ea"/>
                <a:sym typeface="+mn-ea"/>
              </a:rPr>
              <a:t>1</a:t>
            </a:r>
            <a:r>
              <a:rPr lang="en-US" dirty="0">
                <a:solidFill>
                  <a:prstClr val="white"/>
                </a:solidFill>
                <a:latin typeface="微软雅黑" panose="020B0503020204020204" charset="-122"/>
                <a:cs typeface="+mn-ea"/>
                <a:sym typeface="+mn-ea"/>
              </a:rPr>
              <a:t>.</a:t>
            </a:r>
            <a:r>
              <a:rPr dirty="0">
                <a:solidFill>
                  <a:prstClr val="white"/>
                </a:solidFill>
                <a:latin typeface="微软雅黑" panose="020B0503020204020204" charset="-122"/>
                <a:cs typeface="+mn-ea"/>
                <a:sym typeface="+mn-ea"/>
              </a:rPr>
              <a:t>期间费用的账务处理</a:t>
            </a:r>
          </a:p>
          <a:p>
            <a:pPr defTabSz="514350" fontAlgn="base">
              <a:lnSpc>
                <a:spcPct val="150000"/>
              </a:lnSpc>
            </a:pPr>
            <a:r>
              <a:rPr lang="en-US" dirty="0">
                <a:solidFill>
                  <a:prstClr val="white"/>
                </a:solidFill>
                <a:latin typeface="微软雅黑" panose="020B0503020204020204" charset="-122"/>
                <a:cs typeface="+mn-ea"/>
                <a:sym typeface="+mn-ea"/>
              </a:rPr>
              <a:t>(1)</a:t>
            </a:r>
            <a:r>
              <a:rPr dirty="0">
                <a:solidFill>
                  <a:prstClr val="white"/>
                </a:solidFill>
                <a:latin typeface="微软雅黑" panose="020B0503020204020204" charset="-122"/>
                <a:cs typeface="+mn-ea"/>
                <a:sym typeface="+mn-ea"/>
              </a:rPr>
              <a:t>管理费用的账务处理。</a:t>
            </a:r>
          </a:p>
          <a:p>
            <a:pPr defTabSz="514350" fontAlgn="base">
              <a:lnSpc>
                <a:spcPct val="150000"/>
              </a:lnSpc>
            </a:pPr>
            <a:r>
              <a:rPr lang="en-US" dirty="0">
                <a:solidFill>
                  <a:prstClr val="white"/>
                </a:solidFill>
                <a:latin typeface="微软雅黑" panose="020B0503020204020204" charset="-122"/>
                <a:cs typeface="+mn-ea"/>
                <a:sym typeface="+mn-ea"/>
              </a:rPr>
              <a:t>(2)</a:t>
            </a:r>
            <a:r>
              <a:rPr dirty="0">
                <a:solidFill>
                  <a:prstClr val="white"/>
                </a:solidFill>
                <a:latin typeface="微软雅黑" panose="020B0503020204020204" charset="-122"/>
                <a:cs typeface="+mn-ea"/>
                <a:sym typeface="+mn-ea"/>
              </a:rPr>
              <a:t>销售费用的账务处理。</a:t>
            </a:r>
          </a:p>
          <a:p>
            <a:pPr defTabSz="514350" fontAlgn="base">
              <a:lnSpc>
                <a:spcPct val="150000"/>
              </a:lnSpc>
            </a:pPr>
            <a:r>
              <a:rPr lang="en-US" dirty="0">
                <a:solidFill>
                  <a:prstClr val="white"/>
                </a:solidFill>
                <a:latin typeface="微软雅黑" panose="020B0503020204020204" charset="-122"/>
                <a:cs typeface="+mn-ea"/>
                <a:sym typeface="+mn-ea"/>
              </a:rPr>
              <a:t>(3)</a:t>
            </a:r>
            <a:r>
              <a:rPr dirty="0">
                <a:solidFill>
                  <a:prstClr val="white"/>
                </a:solidFill>
                <a:latin typeface="微软雅黑" panose="020B0503020204020204" charset="-122"/>
                <a:cs typeface="+mn-ea"/>
                <a:sym typeface="+mn-ea"/>
              </a:rPr>
              <a:t>财务费用的账务处理。</a:t>
            </a:r>
          </a:p>
          <a:p>
            <a:pPr defTabSz="514350" fontAlgn="base">
              <a:lnSpc>
                <a:spcPct val="150000"/>
              </a:lnSpc>
            </a:pPr>
            <a:r>
              <a:rPr dirty="0">
                <a:solidFill>
                  <a:prstClr val="white"/>
                </a:solidFill>
                <a:latin typeface="微软雅黑" panose="020B0503020204020204" charset="-122"/>
                <a:cs typeface="+mn-ea"/>
                <a:sym typeface="+mn-ea"/>
              </a:rPr>
              <a:t>2 </a:t>
            </a:r>
            <a:r>
              <a:rPr lang="en-US" dirty="0">
                <a:solidFill>
                  <a:prstClr val="white"/>
                </a:solidFill>
                <a:latin typeface="微软雅黑" panose="020B0503020204020204" charset="-122"/>
                <a:cs typeface="+mn-ea"/>
                <a:sym typeface="+mn-ea"/>
              </a:rPr>
              <a:t>.</a:t>
            </a:r>
            <a:r>
              <a:rPr dirty="0">
                <a:solidFill>
                  <a:prstClr val="white"/>
                </a:solidFill>
                <a:latin typeface="微软雅黑" panose="020B0503020204020204" charset="-122"/>
                <a:cs typeface="+mn-ea"/>
                <a:sym typeface="+mn-ea"/>
              </a:rPr>
              <a:t>利润形成的账务处理</a:t>
            </a:r>
          </a:p>
          <a:p>
            <a:pPr defTabSz="514350" fontAlgn="base">
              <a:lnSpc>
                <a:spcPct val="150000"/>
              </a:lnSpc>
            </a:pPr>
            <a:r>
              <a:rPr dirty="0">
                <a:solidFill>
                  <a:prstClr val="white"/>
                </a:solidFill>
                <a:latin typeface="微软雅黑" panose="020B0503020204020204" charset="-122"/>
                <a:cs typeface="+mn-ea"/>
                <a:sym typeface="+mn-ea"/>
              </a:rPr>
              <a:t>为了计算企业利润的形成情况，应将当期所有损益类账户的金额转入“本年利润”账户，结平各损益类账户。</a:t>
            </a:r>
          </a:p>
          <a:p>
            <a:pPr defTabSz="514350" fontAlgn="base">
              <a:lnSpc>
                <a:spcPct val="150000"/>
              </a:lnSpc>
            </a:pPr>
            <a:r>
              <a:rPr dirty="0">
                <a:solidFill>
                  <a:prstClr val="white"/>
                </a:solidFill>
                <a:latin typeface="微软雅黑" panose="020B0503020204020204" charset="-122"/>
                <a:cs typeface="+mn-ea"/>
                <a:sym typeface="+mn-ea"/>
              </a:rPr>
              <a:t>3</a:t>
            </a:r>
            <a:r>
              <a:rPr lang="en-US" dirty="0">
                <a:solidFill>
                  <a:prstClr val="white"/>
                </a:solidFill>
                <a:latin typeface="微软雅黑" panose="020B0503020204020204" charset="-122"/>
                <a:cs typeface="+mn-ea"/>
                <a:sym typeface="+mn-ea"/>
              </a:rPr>
              <a:t>.</a:t>
            </a:r>
            <a:r>
              <a:rPr dirty="0">
                <a:solidFill>
                  <a:prstClr val="white"/>
                </a:solidFill>
                <a:latin typeface="微软雅黑" panose="020B0503020204020204" charset="-122"/>
                <a:cs typeface="+mn-ea"/>
                <a:sym typeface="+mn-ea"/>
              </a:rPr>
              <a:t>所得税费用的核算</a:t>
            </a:r>
          </a:p>
          <a:p>
            <a:pPr defTabSz="514350" fontAlgn="base">
              <a:lnSpc>
                <a:spcPct val="150000"/>
              </a:lnSpc>
            </a:pPr>
            <a:r>
              <a:rPr dirty="0">
                <a:solidFill>
                  <a:prstClr val="white"/>
                </a:solidFill>
                <a:latin typeface="微软雅黑" panose="020B0503020204020204" charset="-122"/>
                <a:cs typeface="+mn-ea"/>
                <a:sym typeface="+mn-ea"/>
              </a:rPr>
              <a:t>企业应当设置“所得税费用”账户核算企业确认的应当从当期利润总额中扣除的所得税费用。</a:t>
            </a:r>
          </a:p>
        </p:txBody>
      </p:sp>
    </p:spTree>
    <p:extLst>
      <p:ext uri="{BB962C8B-B14F-4D97-AF65-F5344CB8AC3E}">
        <p14:creationId xmlns:p14="http://schemas.microsoft.com/office/powerpoint/2010/main" val="303342439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908685" y="1112520"/>
            <a:ext cx="5796280" cy="2536400"/>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dirty="0" smtClean="0">
                <a:solidFill>
                  <a:srgbClr val="FFFF00"/>
                </a:solidFill>
                <a:latin typeface="微软雅黑" panose="020B0503020204020204" charset="-122"/>
                <a:cs typeface="+mn-ea"/>
                <a:sym typeface="+mn-ea"/>
              </a:rPr>
              <a:t>4</a:t>
            </a:r>
            <a:r>
              <a:rPr lang="en-US" dirty="0" smtClean="0">
                <a:solidFill>
                  <a:srgbClr val="FFFF00"/>
                </a:solidFill>
                <a:latin typeface="微软雅黑" panose="020B0503020204020204" charset="-122"/>
                <a:cs typeface="+mn-ea"/>
                <a:sym typeface="+mn-ea"/>
              </a:rPr>
              <a:t>.</a:t>
            </a:r>
            <a:r>
              <a:rPr dirty="0" smtClean="0">
                <a:solidFill>
                  <a:srgbClr val="FFFF00"/>
                </a:solidFill>
                <a:latin typeface="微软雅黑" panose="020B0503020204020204" charset="-122"/>
                <a:cs typeface="+mn-ea"/>
                <a:sym typeface="+mn-ea"/>
              </a:rPr>
              <a:t>利润分配的账务处理</a:t>
            </a:r>
          </a:p>
          <a:p>
            <a:pPr defTabSz="514350" fontAlgn="base">
              <a:lnSpc>
                <a:spcPct val="150000"/>
              </a:lnSpc>
            </a:pPr>
            <a:r>
              <a:rPr lang="en-US" dirty="0" smtClean="0">
                <a:solidFill>
                  <a:prstClr val="white"/>
                </a:solidFill>
                <a:latin typeface="微软雅黑" panose="020B0503020204020204" charset="-122"/>
                <a:cs typeface="+mn-ea"/>
                <a:sym typeface="+mn-ea"/>
              </a:rPr>
              <a:t>(1)</a:t>
            </a:r>
            <a:r>
              <a:rPr dirty="0" smtClean="0">
                <a:solidFill>
                  <a:prstClr val="white"/>
                </a:solidFill>
                <a:latin typeface="微软雅黑" panose="020B0503020204020204" charset="-122"/>
                <a:cs typeface="+mn-ea"/>
                <a:sym typeface="+mn-ea"/>
              </a:rPr>
              <a:t>净利润转入利润分配。</a:t>
            </a:r>
          </a:p>
          <a:p>
            <a:pPr defTabSz="514350" fontAlgn="base">
              <a:lnSpc>
                <a:spcPct val="150000"/>
              </a:lnSpc>
            </a:pPr>
            <a:r>
              <a:rPr lang="en-US" dirty="0" smtClean="0">
                <a:solidFill>
                  <a:prstClr val="white"/>
                </a:solidFill>
                <a:latin typeface="微软雅黑" panose="020B0503020204020204" charset="-122"/>
                <a:cs typeface="+mn-ea"/>
                <a:sym typeface="+mn-ea"/>
              </a:rPr>
              <a:t>(2)</a:t>
            </a:r>
            <a:r>
              <a:rPr dirty="0" smtClean="0">
                <a:solidFill>
                  <a:prstClr val="white"/>
                </a:solidFill>
                <a:latin typeface="微软雅黑" panose="020B0503020204020204" charset="-122"/>
                <a:cs typeface="+mn-ea"/>
                <a:sym typeface="+mn-ea"/>
              </a:rPr>
              <a:t>提取盈余公积。</a:t>
            </a:r>
          </a:p>
          <a:p>
            <a:pPr defTabSz="514350" fontAlgn="base">
              <a:lnSpc>
                <a:spcPct val="150000"/>
              </a:lnSpc>
            </a:pPr>
            <a:r>
              <a:rPr lang="en-US" dirty="0" smtClean="0">
                <a:solidFill>
                  <a:prstClr val="white"/>
                </a:solidFill>
                <a:latin typeface="微软雅黑" panose="020B0503020204020204" charset="-122"/>
                <a:cs typeface="+mn-ea"/>
                <a:sym typeface="+mn-ea"/>
              </a:rPr>
              <a:t>(3)</a:t>
            </a:r>
            <a:r>
              <a:rPr dirty="0" smtClean="0">
                <a:solidFill>
                  <a:prstClr val="white"/>
                </a:solidFill>
                <a:latin typeface="微软雅黑" panose="020B0503020204020204" charset="-122"/>
                <a:cs typeface="+mn-ea"/>
                <a:sym typeface="+mn-ea"/>
              </a:rPr>
              <a:t>向投资者分配利润或股利。</a:t>
            </a:r>
          </a:p>
          <a:p>
            <a:pPr defTabSz="514350" fontAlgn="base">
              <a:lnSpc>
                <a:spcPct val="150000"/>
              </a:lnSpc>
            </a:pPr>
            <a:r>
              <a:rPr lang="en-US" dirty="0" smtClean="0">
                <a:solidFill>
                  <a:prstClr val="white"/>
                </a:solidFill>
                <a:latin typeface="微软雅黑" panose="020B0503020204020204" charset="-122"/>
                <a:cs typeface="+mn-ea"/>
                <a:sym typeface="+mn-ea"/>
              </a:rPr>
              <a:t>(4)</a:t>
            </a:r>
            <a:r>
              <a:rPr dirty="0" smtClean="0">
                <a:solidFill>
                  <a:prstClr val="white"/>
                </a:solidFill>
                <a:latin typeface="微软雅黑" panose="020B0503020204020204" charset="-122"/>
                <a:cs typeface="+mn-ea"/>
                <a:sym typeface="+mn-ea"/>
              </a:rPr>
              <a:t>盈余公积补亏。</a:t>
            </a:r>
          </a:p>
          <a:p>
            <a:pPr defTabSz="514350" fontAlgn="base">
              <a:lnSpc>
                <a:spcPct val="150000"/>
              </a:lnSpc>
            </a:pPr>
            <a:r>
              <a:rPr lang="en-US" dirty="0" smtClean="0">
                <a:solidFill>
                  <a:prstClr val="white"/>
                </a:solidFill>
                <a:latin typeface="微软雅黑" panose="020B0503020204020204" charset="-122"/>
                <a:cs typeface="+mn-ea"/>
                <a:sym typeface="+mn-ea"/>
              </a:rPr>
              <a:t>(5)</a:t>
            </a:r>
            <a:r>
              <a:rPr dirty="0" smtClean="0">
                <a:solidFill>
                  <a:prstClr val="white"/>
                </a:solidFill>
                <a:latin typeface="微软雅黑" panose="020B0503020204020204" charset="-122"/>
                <a:cs typeface="+mn-ea"/>
                <a:sym typeface="+mn-ea"/>
              </a:rPr>
              <a:t>企业未分配利润的形成。</a:t>
            </a:r>
          </a:p>
        </p:txBody>
      </p:sp>
    </p:spTree>
    <p:extLst>
      <p:ext uri="{BB962C8B-B14F-4D97-AF65-F5344CB8AC3E}">
        <p14:creationId xmlns:p14="http://schemas.microsoft.com/office/powerpoint/2010/main" val="61086700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908684" y="1112520"/>
            <a:ext cx="7663815" cy="2536400"/>
          </a:xfrm>
          <a:prstGeom prst="rect">
            <a:avLst/>
          </a:prstGeom>
        </p:spPr>
        <p:txBody>
          <a:bodyPr wrap="square">
            <a:spAutoFit/>
            <a:scene3d>
              <a:camera prst="orthographicFront"/>
              <a:lightRig rig="threePt" dir="t"/>
            </a:scene3d>
            <a:sp3d contourW="12700"/>
          </a:bodyPr>
          <a:lstStyle/>
          <a:p>
            <a:pPr defTabSz="514350" fontAlgn="base">
              <a:lnSpc>
                <a:spcPct val="150000"/>
              </a:lnSpc>
            </a:pPr>
            <a:r>
              <a:rPr dirty="0" smtClean="0">
                <a:solidFill>
                  <a:srgbClr val="FFFF00"/>
                </a:solidFill>
                <a:latin typeface="微软雅黑" panose="020B0503020204020204" charset="-122"/>
                <a:cs typeface="+mn-ea"/>
                <a:sym typeface="+mn-ea"/>
              </a:rPr>
              <a:t>3．提取任意盈余公积。</a:t>
            </a:r>
            <a:r>
              <a:rPr dirty="0" smtClean="0">
                <a:solidFill>
                  <a:prstClr val="white"/>
                </a:solidFill>
                <a:latin typeface="微软雅黑" panose="020B0503020204020204" charset="-122"/>
                <a:cs typeface="+mn-ea"/>
                <a:sym typeface="+mn-ea"/>
              </a:rPr>
              <a:t>公司提取法定盈余公积后，经股东会或者股东大会决议，还可以从净利润中提取任意盈余公积。</a:t>
            </a:r>
          </a:p>
          <a:p>
            <a:pPr defTabSz="514350" fontAlgn="base">
              <a:lnSpc>
                <a:spcPct val="150000"/>
              </a:lnSpc>
            </a:pPr>
            <a:r>
              <a:rPr dirty="0" smtClean="0">
                <a:solidFill>
                  <a:srgbClr val="FFFF00"/>
                </a:solidFill>
                <a:latin typeface="微软雅黑" panose="020B0503020204020204" charset="-122"/>
                <a:cs typeface="+mn-ea"/>
                <a:sym typeface="+mn-ea"/>
              </a:rPr>
              <a:t>4．向投资者分配利润（或股利）。</a:t>
            </a:r>
            <a:r>
              <a:rPr dirty="0" smtClean="0">
                <a:solidFill>
                  <a:prstClr val="white"/>
                </a:solidFill>
                <a:latin typeface="微软雅黑" panose="020B0503020204020204" charset="-122"/>
                <a:cs typeface="+mn-ea"/>
                <a:sym typeface="+mn-ea"/>
              </a:rPr>
              <a:t>企业可供分配的利润扣除提取的盈余公积后，形成可供投资者分配的利润，即</a:t>
            </a:r>
            <a:r>
              <a:rPr lang="en-US" dirty="0" smtClean="0">
                <a:solidFill>
                  <a:prstClr val="white"/>
                </a:solidFill>
                <a:latin typeface="微软雅黑" panose="020B0503020204020204" charset="-122"/>
                <a:cs typeface="+mn-ea"/>
                <a:sym typeface="+mn-ea"/>
              </a:rPr>
              <a:t>:</a:t>
            </a:r>
            <a:r>
              <a:rPr dirty="0" smtClean="0">
                <a:solidFill>
                  <a:prstClr val="white"/>
                </a:solidFill>
                <a:latin typeface="微软雅黑" panose="020B0503020204020204" charset="-122"/>
                <a:cs typeface="+mn-ea"/>
                <a:sym typeface="+mn-ea"/>
              </a:rPr>
              <a:t>可供投资者分配的利润＝可供分配的利润－提取的盈余公积企业可采用现金股利、股票股利和财产股利等形式向投资者分配利润（或股利）。</a:t>
            </a:r>
          </a:p>
        </p:txBody>
      </p:sp>
    </p:spTree>
    <p:extLst>
      <p:ext uri="{BB962C8B-B14F-4D97-AF65-F5344CB8AC3E}">
        <p14:creationId xmlns:p14="http://schemas.microsoft.com/office/powerpoint/2010/main" val="315847353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709999"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a:solidFill>
                  <a:srgbClr val="FFFF00"/>
                </a:solidFill>
                <a:cs typeface="黑体" panose="02010609060101010101" charset="-122"/>
                <a:sym typeface="+mn-ea"/>
              </a:rPr>
              <a:t>4</a:t>
            </a:r>
            <a:r>
              <a:rPr lang="en-US" altLang="zh-CN" sz="2400" b="1" dirty="0" smtClean="0">
                <a:solidFill>
                  <a:srgbClr val="FFFF00"/>
                </a:solidFill>
                <a:cs typeface="黑体" panose="02010609060101010101" charset="-122"/>
                <a:sym typeface="+mn-ea"/>
              </a:rPr>
              <a:t>.1.1 </a:t>
            </a:r>
            <a:r>
              <a:rPr lang="zh-CN" altLang="en-US" sz="2400" b="1" dirty="0" smtClean="0">
                <a:solidFill>
                  <a:srgbClr val="FFFF00"/>
                </a:solidFill>
                <a:cs typeface="黑体" panose="02010609060101010101" charset="-122"/>
                <a:sym typeface="+mn-ea"/>
              </a:rPr>
              <a:t>企业的主要经济业务</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239395" y="944245"/>
            <a:ext cx="5765165" cy="1702389"/>
          </a:xfrm>
          <a:prstGeom prst="rect">
            <a:avLst/>
          </a:prstGeom>
          <a:noFill/>
        </p:spPr>
        <p:txBody>
          <a:bodyPr wrap="square" rtlCol="0" anchor="t">
            <a:spAutoFit/>
          </a:bodyPr>
          <a:lstStyle/>
          <a:p>
            <a:pPr marL="0" lvl="1" indent="457200" defTabSz="514350">
              <a:lnSpc>
                <a:spcPct val="150000"/>
              </a:lnSpc>
              <a:spcBef>
                <a:spcPct val="0"/>
              </a:spcBef>
            </a:pPr>
            <a:r>
              <a:rPr lang="zh-CN" altLang="zh-CN" b="1" dirty="0">
                <a:solidFill>
                  <a:schemeClr val="bg2"/>
                </a:solidFill>
              </a:rPr>
              <a:t>不同企业的经济业务各有特点，其生产经营业务流程也不尽相同，本章主要介绍企业的资金筹集、设备购置、材料采购、产品生产、商品销售和利润分配等经济业务。</a:t>
            </a:r>
            <a:endParaRPr lang="zh-CN" altLang="zh-CN" b="1" dirty="0" smtClean="0">
              <a:solidFill>
                <a:schemeClr val="bg2"/>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1330035" y="1223158"/>
            <a:ext cx="6875813" cy="2862322"/>
          </a:xfrm>
          <a:prstGeom prst="rect">
            <a:avLst/>
          </a:prstGeom>
        </p:spPr>
        <p:txBody>
          <a:bodyPr wrap="square">
            <a:spAutoFit/>
          </a:bodyPr>
          <a:lstStyle/>
          <a:p>
            <a:r>
              <a:rPr lang="zh-CN" altLang="zh-CN" sz="2000" b="1" dirty="0">
                <a:solidFill>
                  <a:schemeClr val="bg2"/>
                </a:solidFill>
              </a:rPr>
              <a:t>针对企业生产经营过程中发生的上述经济业务，账务处理的主要内容有：</a:t>
            </a:r>
          </a:p>
          <a:p>
            <a:r>
              <a:rPr lang="zh-CN" altLang="zh-CN" sz="2000" dirty="0">
                <a:solidFill>
                  <a:schemeClr val="bg2"/>
                </a:solidFill>
              </a:rPr>
              <a:t>（</a:t>
            </a:r>
            <a:r>
              <a:rPr lang="en-US" altLang="zh-CN" sz="2000" dirty="0">
                <a:solidFill>
                  <a:schemeClr val="bg2"/>
                </a:solidFill>
              </a:rPr>
              <a:t>1</a:t>
            </a:r>
            <a:r>
              <a:rPr lang="zh-CN" altLang="zh-CN" sz="2000" dirty="0">
                <a:solidFill>
                  <a:schemeClr val="bg2"/>
                </a:solidFill>
              </a:rPr>
              <a:t>）资金筹集业务的账务处理；</a:t>
            </a:r>
          </a:p>
          <a:p>
            <a:r>
              <a:rPr lang="zh-CN" altLang="zh-CN" sz="2000" dirty="0">
                <a:solidFill>
                  <a:schemeClr val="bg2"/>
                </a:solidFill>
              </a:rPr>
              <a:t>（</a:t>
            </a:r>
            <a:r>
              <a:rPr lang="en-US" altLang="zh-CN" sz="2000" dirty="0">
                <a:solidFill>
                  <a:schemeClr val="bg2"/>
                </a:solidFill>
              </a:rPr>
              <a:t>2</a:t>
            </a:r>
            <a:r>
              <a:rPr lang="zh-CN" altLang="zh-CN" sz="2000" dirty="0">
                <a:solidFill>
                  <a:schemeClr val="bg2"/>
                </a:solidFill>
              </a:rPr>
              <a:t>）固定资产业务的账务处理；</a:t>
            </a:r>
          </a:p>
          <a:p>
            <a:r>
              <a:rPr lang="zh-CN" altLang="zh-CN" sz="2000" dirty="0">
                <a:solidFill>
                  <a:schemeClr val="bg2"/>
                </a:solidFill>
              </a:rPr>
              <a:t>（</a:t>
            </a:r>
            <a:r>
              <a:rPr lang="en-US" altLang="zh-CN" sz="2000" dirty="0">
                <a:solidFill>
                  <a:schemeClr val="bg2"/>
                </a:solidFill>
              </a:rPr>
              <a:t>3</a:t>
            </a:r>
            <a:r>
              <a:rPr lang="zh-CN" altLang="zh-CN" sz="2000" dirty="0">
                <a:solidFill>
                  <a:schemeClr val="bg2"/>
                </a:solidFill>
              </a:rPr>
              <a:t>）材料采购业务的账务处理；</a:t>
            </a:r>
          </a:p>
          <a:p>
            <a:r>
              <a:rPr lang="zh-CN" altLang="zh-CN" sz="2000" dirty="0">
                <a:solidFill>
                  <a:schemeClr val="bg2"/>
                </a:solidFill>
              </a:rPr>
              <a:t>（</a:t>
            </a:r>
            <a:r>
              <a:rPr lang="en-US" altLang="zh-CN" sz="2000" dirty="0">
                <a:solidFill>
                  <a:schemeClr val="bg2"/>
                </a:solidFill>
              </a:rPr>
              <a:t>4</a:t>
            </a:r>
            <a:r>
              <a:rPr lang="zh-CN" altLang="zh-CN" sz="2000" dirty="0">
                <a:solidFill>
                  <a:schemeClr val="bg2"/>
                </a:solidFill>
              </a:rPr>
              <a:t>）生产业务的账务处理；</a:t>
            </a:r>
          </a:p>
          <a:p>
            <a:r>
              <a:rPr lang="zh-CN" altLang="zh-CN" sz="2000" dirty="0">
                <a:solidFill>
                  <a:schemeClr val="bg2"/>
                </a:solidFill>
              </a:rPr>
              <a:t>（</a:t>
            </a:r>
            <a:r>
              <a:rPr lang="en-US" altLang="zh-CN" sz="2000" dirty="0">
                <a:solidFill>
                  <a:schemeClr val="bg2"/>
                </a:solidFill>
              </a:rPr>
              <a:t>5</a:t>
            </a:r>
            <a:r>
              <a:rPr lang="zh-CN" altLang="zh-CN" sz="2000" dirty="0">
                <a:solidFill>
                  <a:schemeClr val="bg2"/>
                </a:solidFill>
              </a:rPr>
              <a:t>）销售业务的账务处理；</a:t>
            </a:r>
          </a:p>
          <a:p>
            <a:r>
              <a:rPr lang="zh-CN" altLang="zh-CN" sz="2000" dirty="0">
                <a:solidFill>
                  <a:schemeClr val="bg2"/>
                </a:solidFill>
              </a:rPr>
              <a:t>（</a:t>
            </a:r>
            <a:r>
              <a:rPr lang="en-US" altLang="zh-CN" sz="2000" dirty="0">
                <a:solidFill>
                  <a:schemeClr val="bg2"/>
                </a:solidFill>
              </a:rPr>
              <a:t>6</a:t>
            </a:r>
            <a:r>
              <a:rPr lang="zh-CN" altLang="zh-CN" sz="2000" dirty="0">
                <a:solidFill>
                  <a:schemeClr val="bg2"/>
                </a:solidFill>
              </a:rPr>
              <a:t>）期间费用的账务处理；</a:t>
            </a:r>
          </a:p>
          <a:p>
            <a:r>
              <a:rPr lang="zh-CN" altLang="zh-CN" sz="2000" dirty="0">
                <a:solidFill>
                  <a:schemeClr val="bg2"/>
                </a:solidFill>
              </a:rPr>
              <a:t>（</a:t>
            </a:r>
            <a:r>
              <a:rPr lang="en-US" altLang="zh-CN" sz="2000" dirty="0">
                <a:solidFill>
                  <a:schemeClr val="bg2"/>
                </a:solidFill>
              </a:rPr>
              <a:t>7</a:t>
            </a:r>
            <a:r>
              <a:rPr lang="zh-CN" altLang="zh-CN" sz="2000" dirty="0">
                <a:solidFill>
                  <a:schemeClr val="bg2"/>
                </a:solidFill>
              </a:rPr>
              <a:t>）利润形成与分配业务的账务处理。</a:t>
            </a:r>
            <a:r>
              <a:rPr lang="en-US" altLang="zh-CN" sz="2000" dirty="0">
                <a:solidFill>
                  <a:schemeClr val="bg2"/>
                </a:solidFill>
              </a:rPr>
              <a:t> </a:t>
            </a:r>
            <a:endParaRPr lang="zh-CN" altLang="en-US" sz="2000" dirty="0">
              <a:solidFill>
                <a:schemeClr val="bg2"/>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5" y="480948"/>
            <a:ext cx="8248846" cy="3933384"/>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a:solidFill>
                  <a:srgbClr val="FFFF00"/>
                </a:solidFill>
                <a:cs typeface="黑体" panose="02010609060101010101" charset="-122"/>
                <a:sym typeface="+mn-ea"/>
              </a:rPr>
              <a:t>4</a:t>
            </a:r>
            <a:r>
              <a:rPr lang="en-US" altLang="zh-CN" sz="2400" b="1" dirty="0" smtClean="0">
                <a:solidFill>
                  <a:srgbClr val="FFFF00"/>
                </a:solidFill>
                <a:cs typeface="黑体" panose="02010609060101010101" charset="-122"/>
                <a:sym typeface="+mn-ea"/>
              </a:rPr>
              <a:t>.1.2 </a:t>
            </a:r>
            <a:r>
              <a:rPr lang="zh-CN" altLang="en-US" sz="2400" b="1" dirty="0" smtClean="0">
                <a:solidFill>
                  <a:srgbClr val="FFFF00"/>
                </a:solidFill>
                <a:cs typeface="黑体" panose="02010609060101010101" charset="-122"/>
                <a:sym typeface="+mn-ea"/>
              </a:rPr>
              <a:t>资金筹集业务的账务处理</a:t>
            </a:r>
            <a:endParaRPr lang="en-US" altLang="zh-CN" sz="2400" b="1" dirty="0" smtClean="0">
              <a:solidFill>
                <a:srgbClr val="FFFF00"/>
              </a:solidFill>
              <a:cs typeface="黑体" panose="02010609060101010101" charset="-122"/>
              <a:sym typeface="+mn-ea"/>
            </a:endParaRPr>
          </a:p>
          <a:p>
            <a:r>
              <a:rPr lang="en-US" altLang="zh-CN" sz="2000" b="1" dirty="0">
                <a:solidFill>
                  <a:schemeClr val="bg1"/>
                </a:solidFill>
              </a:rPr>
              <a:t>4.1.2.1  </a:t>
            </a:r>
            <a:r>
              <a:rPr lang="zh-CN" altLang="zh-CN" sz="2000" b="1" dirty="0">
                <a:solidFill>
                  <a:schemeClr val="bg1"/>
                </a:solidFill>
              </a:rPr>
              <a:t>所有者权益筹资业务</a:t>
            </a:r>
            <a:endParaRPr lang="zh-CN" altLang="zh-CN" sz="2000" dirty="0">
              <a:solidFill>
                <a:schemeClr val="bg1"/>
              </a:solidFill>
            </a:endParaRPr>
          </a:p>
          <a:p>
            <a:r>
              <a:rPr lang="en-US" altLang="zh-CN" sz="2000" dirty="0" smtClean="0">
                <a:solidFill>
                  <a:schemeClr val="bg1"/>
                </a:solidFill>
              </a:rPr>
              <a:t>1.</a:t>
            </a:r>
            <a:r>
              <a:rPr lang="zh-CN" altLang="zh-CN" sz="2000" dirty="0" smtClean="0">
                <a:solidFill>
                  <a:schemeClr val="bg1"/>
                </a:solidFill>
              </a:rPr>
              <a:t>所有者投入资本的构成</a:t>
            </a:r>
          </a:p>
          <a:p>
            <a:r>
              <a:rPr lang="zh-CN" altLang="zh-CN" sz="2000" dirty="0" smtClean="0">
                <a:solidFill>
                  <a:schemeClr val="bg1"/>
                </a:solidFill>
              </a:rPr>
              <a:t>所有者投入资本按照投资主体的不同可以分为国家资本金、法人资本金、个人资本金和外商资本金等</a:t>
            </a:r>
            <a:r>
              <a:rPr lang="zh-CN" altLang="en-US" sz="2400" dirty="0" smtClean="0">
                <a:solidFill>
                  <a:schemeClr val="bg1"/>
                </a:solidFill>
              </a:rPr>
              <a:t>。</a:t>
            </a:r>
            <a:endParaRPr lang="en-US" altLang="zh-CN" sz="2400" dirty="0" smtClean="0">
              <a:solidFill>
                <a:schemeClr val="bg1"/>
              </a:solidFill>
            </a:endParaRPr>
          </a:p>
          <a:p>
            <a:r>
              <a:rPr lang="en-US" altLang="zh-CN" sz="2000" dirty="0">
                <a:solidFill>
                  <a:schemeClr val="bg1"/>
                </a:solidFill>
              </a:rPr>
              <a:t>2.</a:t>
            </a:r>
            <a:r>
              <a:rPr lang="zh-CN" altLang="zh-CN" sz="2000" dirty="0">
                <a:solidFill>
                  <a:schemeClr val="bg1"/>
                </a:solidFill>
              </a:rPr>
              <a:t>账户</a:t>
            </a:r>
            <a:r>
              <a:rPr lang="zh-CN" altLang="zh-CN" sz="2000" dirty="0" smtClean="0">
                <a:solidFill>
                  <a:schemeClr val="bg1"/>
                </a:solidFill>
              </a:rPr>
              <a:t>设置</a:t>
            </a:r>
            <a:endParaRPr lang="en-US" altLang="zh-CN" sz="2000" dirty="0" smtClean="0">
              <a:solidFill>
                <a:schemeClr val="bg1"/>
              </a:solidFill>
            </a:endParaRPr>
          </a:p>
          <a:p>
            <a:r>
              <a:rPr lang="zh-CN" altLang="zh-CN" sz="2000" dirty="0" smtClean="0">
                <a:solidFill>
                  <a:schemeClr val="bg1"/>
                </a:solidFill>
              </a:rPr>
              <a:t>所有者</a:t>
            </a:r>
            <a:r>
              <a:rPr lang="zh-CN" altLang="zh-CN" sz="2000" dirty="0">
                <a:solidFill>
                  <a:schemeClr val="bg1"/>
                </a:solidFill>
              </a:rPr>
              <a:t>权益主要是通过资本的增减进行的，资本是投资者为开展生产经营活动投入的本金，资本主要通过</a:t>
            </a:r>
            <a:r>
              <a:rPr lang="en-US" altLang="zh-CN" sz="2000" dirty="0">
                <a:solidFill>
                  <a:schemeClr val="bg1"/>
                </a:solidFill>
              </a:rPr>
              <a:t>“</a:t>
            </a:r>
            <a:r>
              <a:rPr lang="zh-CN" altLang="zh-CN" sz="2000" dirty="0">
                <a:solidFill>
                  <a:schemeClr val="bg1"/>
                </a:solidFill>
              </a:rPr>
              <a:t>实收资本</a:t>
            </a:r>
            <a:r>
              <a:rPr lang="en-US" altLang="zh-CN" sz="2000" dirty="0">
                <a:solidFill>
                  <a:schemeClr val="bg1"/>
                </a:solidFill>
              </a:rPr>
              <a:t>”</a:t>
            </a:r>
            <a:r>
              <a:rPr lang="zh-CN" altLang="zh-CN" sz="2000" dirty="0">
                <a:solidFill>
                  <a:schemeClr val="bg1"/>
                </a:solidFill>
              </a:rPr>
              <a:t>和</a:t>
            </a:r>
            <a:r>
              <a:rPr lang="en-US" altLang="zh-CN" sz="2000" dirty="0">
                <a:solidFill>
                  <a:schemeClr val="bg1"/>
                </a:solidFill>
              </a:rPr>
              <a:t>“</a:t>
            </a:r>
            <a:r>
              <a:rPr lang="zh-CN" altLang="zh-CN" sz="2000" dirty="0">
                <a:solidFill>
                  <a:schemeClr val="bg1"/>
                </a:solidFill>
              </a:rPr>
              <a:t>股本</a:t>
            </a:r>
            <a:r>
              <a:rPr lang="en-US" altLang="zh-CN" sz="2000" dirty="0">
                <a:solidFill>
                  <a:schemeClr val="bg1"/>
                </a:solidFill>
              </a:rPr>
              <a:t>”</a:t>
            </a:r>
            <a:r>
              <a:rPr lang="zh-CN" altLang="zh-CN" sz="2000" dirty="0">
                <a:solidFill>
                  <a:schemeClr val="bg1"/>
                </a:solidFill>
              </a:rPr>
              <a:t>账户（股份有限公司通过</a:t>
            </a:r>
            <a:r>
              <a:rPr lang="en-US" altLang="zh-CN" sz="2000" dirty="0">
                <a:solidFill>
                  <a:schemeClr val="bg1"/>
                </a:solidFill>
              </a:rPr>
              <a:t>“</a:t>
            </a:r>
            <a:r>
              <a:rPr lang="zh-CN" altLang="zh-CN" sz="2000" dirty="0">
                <a:solidFill>
                  <a:schemeClr val="bg1"/>
                </a:solidFill>
              </a:rPr>
              <a:t>股本</a:t>
            </a:r>
            <a:r>
              <a:rPr lang="en-US" altLang="zh-CN" sz="2000" dirty="0">
                <a:solidFill>
                  <a:schemeClr val="bg1"/>
                </a:solidFill>
              </a:rPr>
              <a:t>”</a:t>
            </a:r>
            <a:r>
              <a:rPr lang="zh-CN" altLang="zh-CN" sz="2000" dirty="0">
                <a:solidFill>
                  <a:schemeClr val="bg1"/>
                </a:solidFill>
              </a:rPr>
              <a:t>账户核算，非股份有限公司通过</a:t>
            </a:r>
            <a:r>
              <a:rPr lang="en-US" altLang="zh-CN" sz="2000" dirty="0">
                <a:solidFill>
                  <a:schemeClr val="bg1"/>
                </a:solidFill>
              </a:rPr>
              <a:t>“</a:t>
            </a:r>
            <a:r>
              <a:rPr lang="zh-CN" altLang="zh-CN" sz="2000" dirty="0">
                <a:solidFill>
                  <a:schemeClr val="bg1"/>
                </a:solidFill>
              </a:rPr>
              <a:t>实收资本</a:t>
            </a:r>
            <a:r>
              <a:rPr lang="en-US" altLang="zh-CN" sz="2000" dirty="0">
                <a:solidFill>
                  <a:schemeClr val="bg1"/>
                </a:solidFill>
              </a:rPr>
              <a:t>”</a:t>
            </a:r>
            <a:r>
              <a:rPr lang="zh-CN" altLang="zh-CN" sz="2000" dirty="0">
                <a:solidFill>
                  <a:schemeClr val="bg1"/>
                </a:solidFill>
              </a:rPr>
              <a:t>账户核算）及</a:t>
            </a:r>
            <a:r>
              <a:rPr lang="en-US" altLang="zh-CN" sz="2000" dirty="0">
                <a:solidFill>
                  <a:schemeClr val="bg1"/>
                </a:solidFill>
              </a:rPr>
              <a:t>“</a:t>
            </a:r>
            <a:r>
              <a:rPr lang="zh-CN" altLang="zh-CN" sz="2000" dirty="0">
                <a:solidFill>
                  <a:schemeClr val="bg1"/>
                </a:solidFill>
              </a:rPr>
              <a:t>资本公积</a:t>
            </a:r>
            <a:r>
              <a:rPr lang="en-US" altLang="zh-CN" sz="2000" dirty="0">
                <a:solidFill>
                  <a:schemeClr val="bg1"/>
                </a:solidFill>
              </a:rPr>
              <a:t>”</a:t>
            </a:r>
            <a:r>
              <a:rPr lang="zh-CN" altLang="zh-CN" sz="2000" dirty="0">
                <a:solidFill>
                  <a:schemeClr val="bg1"/>
                </a:solidFill>
              </a:rPr>
              <a:t>等账户进行</a:t>
            </a:r>
            <a:r>
              <a:rPr lang="zh-CN" altLang="zh-CN" sz="2000" dirty="0" smtClean="0">
                <a:solidFill>
                  <a:schemeClr val="bg1"/>
                </a:solidFill>
              </a:rPr>
              <a:t>核算</a:t>
            </a:r>
            <a:r>
              <a:rPr lang="zh-CN" altLang="en-US" sz="2000" dirty="0" smtClean="0">
                <a:solidFill>
                  <a:schemeClr val="bg1"/>
                </a:solidFill>
              </a:rPr>
              <a:t>。</a:t>
            </a:r>
            <a:endParaRPr lang="en-US" altLang="zh-CN" sz="2000" dirty="0" smtClean="0">
              <a:solidFill>
                <a:schemeClr val="bg1"/>
              </a:solidFill>
            </a:endParaRPr>
          </a:p>
          <a:p>
            <a:r>
              <a:rPr lang="en-US" altLang="zh-CN" sz="2000" dirty="0" smtClean="0">
                <a:solidFill>
                  <a:schemeClr val="bg1"/>
                </a:solidFill>
              </a:rPr>
              <a:t>3.</a:t>
            </a:r>
            <a:r>
              <a:rPr lang="zh-CN" altLang="en-US" sz="2000" dirty="0" smtClean="0">
                <a:solidFill>
                  <a:schemeClr val="bg1"/>
                </a:solidFill>
              </a:rPr>
              <a:t>账务处理</a:t>
            </a:r>
            <a:endParaRPr lang="zh-CN" altLang="zh-CN" sz="2000" dirty="0">
              <a:solidFill>
                <a:schemeClr val="bg1"/>
              </a:solidFill>
            </a:endParaRPr>
          </a:p>
          <a:p>
            <a:endParaRPr lang="en-US" altLang="zh-CN" sz="2400" b="1" dirty="0" smtClean="0">
              <a:solidFill>
                <a:schemeClr val="bg1"/>
              </a:solidFill>
              <a:cs typeface="黑体" panose="02010609060101010101" charset="-122"/>
              <a:sym typeface="+mn-ea"/>
            </a:endParaRPr>
          </a:p>
        </p:txBody>
      </p:sp>
    </p:spTree>
    <p:extLst>
      <p:ext uri="{BB962C8B-B14F-4D97-AF65-F5344CB8AC3E}">
        <p14:creationId xmlns:p14="http://schemas.microsoft.com/office/powerpoint/2010/main" val="18854710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339650"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a:solidFill>
                  <a:srgbClr val="FFFF00"/>
                </a:solidFill>
                <a:cs typeface="黑体" panose="02010609060101010101" charset="-122"/>
                <a:sym typeface="+mn-ea"/>
              </a:rPr>
              <a:t>4</a:t>
            </a:r>
            <a:r>
              <a:rPr lang="en-US" altLang="zh-CN" sz="2400" b="1" dirty="0" smtClean="0">
                <a:solidFill>
                  <a:srgbClr val="FFFF00"/>
                </a:solidFill>
                <a:cs typeface="黑体" panose="02010609060101010101" charset="-122"/>
                <a:sym typeface="+mn-ea"/>
              </a:rPr>
              <a:t>.1.2 </a:t>
            </a:r>
            <a:r>
              <a:rPr lang="zh-CN" altLang="en-US" sz="2400" b="1" dirty="0" smtClean="0">
                <a:solidFill>
                  <a:srgbClr val="FFFF00"/>
                </a:solidFill>
                <a:cs typeface="黑体" panose="02010609060101010101" charset="-122"/>
                <a:sym typeface="+mn-ea"/>
              </a:rPr>
              <a:t>资金筹集业务的账务处理</a:t>
            </a:r>
            <a:endParaRPr lang="en-US" altLang="zh-CN" sz="2400" b="1" dirty="0" smtClean="0">
              <a:solidFill>
                <a:srgbClr val="318440"/>
              </a:solidFill>
              <a:cs typeface="黑体" panose="02010609060101010101" charset="-122"/>
            </a:endParaRPr>
          </a:p>
        </p:txBody>
      </p:sp>
      <p:sp>
        <p:nvSpPr>
          <p:cNvPr id="3" name="文本框 2"/>
          <p:cNvSpPr txBox="1"/>
          <p:nvPr/>
        </p:nvSpPr>
        <p:spPr>
          <a:xfrm>
            <a:off x="712518" y="1034683"/>
            <a:ext cx="6365175" cy="3693319"/>
          </a:xfrm>
          <a:prstGeom prst="rect">
            <a:avLst/>
          </a:prstGeom>
          <a:noFill/>
        </p:spPr>
        <p:txBody>
          <a:bodyPr wrap="square" rtlCol="0" anchor="t">
            <a:spAutoFit/>
          </a:bodyPr>
          <a:lstStyle/>
          <a:p>
            <a:r>
              <a:rPr lang="zh-CN" altLang="zh-CN" dirty="0">
                <a:solidFill>
                  <a:schemeClr val="bg1"/>
                </a:solidFill>
              </a:rPr>
              <a:t>（</a:t>
            </a:r>
            <a:r>
              <a:rPr lang="en-US" altLang="zh-CN" dirty="0">
                <a:solidFill>
                  <a:schemeClr val="bg1"/>
                </a:solidFill>
              </a:rPr>
              <a:t>1</a:t>
            </a:r>
            <a:r>
              <a:rPr lang="zh-CN" altLang="zh-CN" dirty="0">
                <a:solidFill>
                  <a:schemeClr val="bg1"/>
                </a:solidFill>
              </a:rPr>
              <a:t>）“实收资本（或股本）”账户</a:t>
            </a:r>
          </a:p>
          <a:p>
            <a:r>
              <a:rPr lang="zh-CN" altLang="zh-CN" dirty="0">
                <a:solidFill>
                  <a:schemeClr val="bg1"/>
                </a:solidFill>
              </a:rPr>
              <a:t>“实收资本”账户（股份有限公司一般设置”股本”账户）属于所有者权益类账户，用以核算企业接受投资者投入的实收资本</a:t>
            </a:r>
            <a:r>
              <a:rPr lang="zh-CN" altLang="zh-CN" dirty="0" smtClean="0">
                <a:solidFill>
                  <a:schemeClr val="bg1"/>
                </a:solidFill>
              </a:rPr>
              <a:t>。</a:t>
            </a:r>
            <a:endParaRPr lang="en-US" altLang="zh-CN" dirty="0" smtClean="0">
              <a:solidFill>
                <a:schemeClr val="bg1"/>
              </a:solidFill>
            </a:endParaRPr>
          </a:p>
          <a:p>
            <a:r>
              <a:rPr lang="zh-CN" altLang="zh-CN" dirty="0">
                <a:solidFill>
                  <a:schemeClr val="bg1"/>
                </a:solidFill>
              </a:rPr>
              <a:t>（</a:t>
            </a:r>
            <a:r>
              <a:rPr lang="en-US" altLang="zh-CN" dirty="0">
                <a:solidFill>
                  <a:schemeClr val="bg1"/>
                </a:solidFill>
              </a:rPr>
              <a:t>2</a:t>
            </a:r>
            <a:r>
              <a:rPr lang="zh-CN" altLang="zh-CN" dirty="0">
                <a:solidFill>
                  <a:schemeClr val="bg1"/>
                </a:solidFill>
              </a:rPr>
              <a:t>）“资本公积”账户</a:t>
            </a:r>
          </a:p>
          <a:p>
            <a:r>
              <a:rPr lang="zh-CN" altLang="zh-CN" dirty="0">
                <a:solidFill>
                  <a:schemeClr val="bg1"/>
                </a:solidFill>
              </a:rPr>
              <a:t>“资本公积”账户属于所有者权益类账户，用以核算企业收到投资者出资额超出其在注册资本或股本中所占份额的部分，以及直接计入所有者权益的利得和损失等</a:t>
            </a:r>
            <a:r>
              <a:rPr lang="zh-CN" altLang="zh-CN" dirty="0" smtClean="0">
                <a:solidFill>
                  <a:schemeClr val="bg1"/>
                </a:solidFill>
              </a:rPr>
              <a:t>。</a:t>
            </a:r>
            <a:endParaRPr lang="en-US" altLang="zh-CN" dirty="0" smtClean="0">
              <a:solidFill>
                <a:schemeClr val="bg1"/>
              </a:solidFill>
            </a:endParaRPr>
          </a:p>
          <a:p>
            <a:r>
              <a:rPr lang="zh-CN" altLang="zh-CN" dirty="0">
                <a:solidFill>
                  <a:schemeClr val="bg1"/>
                </a:solidFill>
              </a:rPr>
              <a:t>（</a:t>
            </a:r>
            <a:r>
              <a:rPr lang="en-US" altLang="zh-CN" dirty="0">
                <a:solidFill>
                  <a:schemeClr val="bg1"/>
                </a:solidFill>
              </a:rPr>
              <a:t>3</a:t>
            </a:r>
            <a:r>
              <a:rPr lang="zh-CN" altLang="zh-CN" dirty="0">
                <a:solidFill>
                  <a:schemeClr val="bg1"/>
                </a:solidFill>
              </a:rPr>
              <a:t>）“银行存款”账户</a:t>
            </a:r>
          </a:p>
          <a:p>
            <a:r>
              <a:rPr lang="zh-CN" altLang="zh-CN" dirty="0">
                <a:solidFill>
                  <a:schemeClr val="bg1"/>
                </a:solidFill>
              </a:rPr>
              <a:t>“银行存款”账户属于资产类账户，用以核算企业存入银行或其他金融机构的各种款项，但是银行汇票存款、银行本票存款、信用卡存款、信用证保证金存款、存出投资款、外埠存款等，通过“其他货币资金”账户核算。</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2972289" cy="1421928"/>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4.1.2.2</a:t>
            </a:r>
            <a:r>
              <a:rPr lang="zh-CN" altLang="en-US" sz="2400" b="1" dirty="0" smtClean="0">
                <a:solidFill>
                  <a:srgbClr val="FFFF00"/>
                </a:solidFill>
                <a:cs typeface="黑体" panose="02010609060101010101" charset="-122"/>
                <a:sym typeface="+mn-ea"/>
              </a:rPr>
              <a:t>负债筹资业务</a:t>
            </a: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en-US" altLang="zh-CN" sz="2400" b="1" dirty="0" smtClean="0">
              <a:solidFill>
                <a:srgbClr val="FFFF00"/>
              </a:solidFill>
              <a:cs typeface="黑体" panose="02010609060101010101" charset="-122"/>
              <a:sym typeface="+mn-ea"/>
            </a:endParaRPr>
          </a:p>
          <a:p>
            <a:pPr defTabSz="514350" fontAlgn="base">
              <a:lnSpc>
                <a:spcPct val="90000"/>
              </a:lnSpc>
            </a:pPr>
            <a:endParaRPr lang="zh-CN" altLang="en-US" sz="2400" dirty="0"/>
          </a:p>
        </p:txBody>
      </p:sp>
      <p:sp>
        <p:nvSpPr>
          <p:cNvPr id="3" name="文本框 2"/>
          <p:cNvSpPr txBox="1"/>
          <p:nvPr/>
        </p:nvSpPr>
        <p:spPr>
          <a:xfrm>
            <a:off x="225630" y="849457"/>
            <a:ext cx="7089570" cy="3416320"/>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en-US" altLang="zh-CN" dirty="0">
                <a:solidFill>
                  <a:schemeClr val="bg1"/>
                </a:solidFill>
              </a:rPr>
              <a:t>1.</a:t>
            </a:r>
            <a:r>
              <a:rPr lang="zh-CN" altLang="zh-CN" dirty="0">
                <a:solidFill>
                  <a:schemeClr val="bg1"/>
                </a:solidFill>
              </a:rPr>
              <a:t>负债筹资业务的主要内容</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buFont typeface="Wingdings" panose="05000000000000000000" pitchFamily="2" charset="2"/>
              <a:buNone/>
            </a:pPr>
            <a:r>
              <a:rPr lang="zh-CN" altLang="zh-CN" dirty="0" smtClean="0">
                <a:solidFill>
                  <a:schemeClr val="bg1"/>
                </a:solidFill>
              </a:rPr>
              <a:t>债务</a:t>
            </a:r>
            <a:r>
              <a:rPr lang="zh-CN" altLang="zh-CN" dirty="0">
                <a:solidFill>
                  <a:schemeClr val="bg1"/>
                </a:solidFill>
              </a:rPr>
              <a:t>筹资是指企业通过向银行借款等其他负债筹资方式取得的资金，是企业债权人对企业全部资产的索偿权，这部分权益，企业必须以资产、劳务或新的负债来偿还</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buFont typeface="Wingdings" panose="05000000000000000000" pitchFamily="2" charset="2"/>
              <a:buNone/>
            </a:pPr>
            <a:r>
              <a:rPr lang="en-US" altLang="zh-CN" dirty="0">
                <a:solidFill>
                  <a:schemeClr val="bg1"/>
                </a:solidFill>
              </a:rPr>
              <a:t>2.</a:t>
            </a:r>
            <a:r>
              <a:rPr lang="zh-CN" altLang="zh-CN" dirty="0">
                <a:solidFill>
                  <a:schemeClr val="bg1"/>
                </a:solidFill>
              </a:rPr>
              <a:t>账户设置</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buFont typeface="Wingdings" panose="05000000000000000000" pitchFamily="2" charset="2"/>
              <a:buNone/>
            </a:pPr>
            <a:r>
              <a:rPr lang="zh-CN" altLang="zh-CN" dirty="0" smtClean="0">
                <a:solidFill>
                  <a:schemeClr val="bg1"/>
                </a:solidFill>
              </a:rPr>
              <a:t>企业</a:t>
            </a:r>
            <a:r>
              <a:rPr lang="zh-CN" altLang="zh-CN" dirty="0">
                <a:solidFill>
                  <a:schemeClr val="bg1"/>
                </a:solidFill>
              </a:rPr>
              <a:t>通常设置“短期借款”“长期借款”“应付利息”“财务费用”等账户来反映企业借款、还款以及利息的支付结算情况</a:t>
            </a:r>
            <a:r>
              <a:rPr lang="zh-CN" altLang="zh-CN" dirty="0" smtClean="0">
                <a:solidFill>
                  <a:schemeClr val="bg1"/>
                </a:solidFill>
              </a:rPr>
              <a:t>。</a:t>
            </a:r>
            <a:endParaRPr lang="en-US" altLang="zh-CN" dirty="0" smtClean="0">
              <a:solidFill>
                <a:schemeClr val="bg1"/>
              </a:solidFill>
            </a:endParaRPr>
          </a:p>
          <a:p>
            <a:pPr>
              <a:lnSpc>
                <a:spcPct val="150000"/>
              </a:lnSpc>
              <a:buClr>
                <a:srgbClr val="A16AA5"/>
              </a:buClr>
              <a:buFont typeface="Wingdings" panose="05000000000000000000" pitchFamily="2" charset="2"/>
              <a:buNone/>
            </a:pP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141</TotalTime>
  <Words>4282</Words>
  <Application>Microsoft Office PowerPoint</Application>
  <PresentationFormat>全屏显示(16:9)</PresentationFormat>
  <Paragraphs>317</Paragraphs>
  <Slides>49</Slides>
  <Notes>49</Notes>
  <HiddenSlides>0</HiddenSlides>
  <MMClips>0</MMClips>
  <ScaleCrop>false</ScaleCrop>
  <HeadingPairs>
    <vt:vector size="6" baseType="variant">
      <vt:variant>
        <vt:lpstr>已用的字体</vt:lpstr>
      </vt:variant>
      <vt:variant>
        <vt:i4>8</vt:i4>
      </vt:variant>
      <vt:variant>
        <vt:lpstr>主题</vt:lpstr>
      </vt:variant>
      <vt:variant>
        <vt:i4>6</vt:i4>
      </vt:variant>
      <vt:variant>
        <vt:lpstr>幻灯片标题</vt:lpstr>
      </vt:variant>
      <vt:variant>
        <vt:i4>49</vt:i4>
      </vt:variant>
    </vt:vector>
  </HeadingPairs>
  <TitlesOfParts>
    <vt:vector size="63" baseType="lpstr">
      <vt:lpstr>汉仪旗黑-85S</vt:lpstr>
      <vt:lpstr>黑体</vt:lpstr>
      <vt:lpstr>楷体_GB2312</vt:lpstr>
      <vt:lpstr>宋体</vt:lpstr>
      <vt:lpstr>微软雅黑</vt:lpstr>
      <vt:lpstr>Arial</vt:lpstr>
      <vt:lpstr>Calibri</vt:lpstr>
      <vt:lpstr>Wingdings</vt:lpstr>
      <vt:lpstr>2_Office 主题​​</vt:lpstr>
      <vt:lpstr>1_Office 主题​​</vt:lpstr>
      <vt:lpstr>3_Office 主题​​</vt:lpstr>
      <vt:lpstr>5_Office 主题​​</vt:lpstr>
      <vt:lpstr>6_Office 主题​​</vt:lpstr>
      <vt:lpstr>8_Office 主题​​</vt:lpstr>
      <vt:lpstr>会计基础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zhuyf</cp:lastModifiedBy>
  <cp:revision>116</cp:revision>
  <dcterms:created xsi:type="dcterms:W3CDTF">2017-09-04T07:53:00Z</dcterms:created>
  <dcterms:modified xsi:type="dcterms:W3CDTF">2020-10-28T14:23:08Z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