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4.xml" ContentType="application/vnd.openxmlformats-officedocument.theme+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5.xml" ContentType="application/vnd.openxmlformats-officedocument.theme+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tags/tag805.xml" ContentType="application/vnd.openxmlformats-officedocument.presentationml.tags+xml"/>
  <Override PartName="/ppt/tags/tag80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86" r:id="rId3"/>
    <p:sldMasterId id="2147483705" r:id="rId4"/>
    <p:sldMasterId id="2147483724" r:id="rId5"/>
  </p:sldMasterIdLst>
  <p:notesMasterIdLst>
    <p:notesMasterId r:id="rId36"/>
  </p:notesMasterIdLst>
  <p:handoutMasterIdLst>
    <p:handoutMasterId r:id="rId37"/>
  </p:handoutMasterIdLst>
  <p:sldIdLst>
    <p:sldId id="369" r:id="rId6"/>
    <p:sldId id="318" r:id="rId7"/>
    <p:sldId id="437" r:id="rId8"/>
    <p:sldId id="322" r:id="rId9"/>
    <p:sldId id="398" r:id="rId10"/>
    <p:sldId id="453" r:id="rId11"/>
    <p:sldId id="454" r:id="rId12"/>
    <p:sldId id="455" r:id="rId13"/>
    <p:sldId id="456" r:id="rId14"/>
    <p:sldId id="457" r:id="rId15"/>
    <p:sldId id="458" r:id="rId16"/>
    <p:sldId id="463" r:id="rId17"/>
    <p:sldId id="400" r:id="rId18"/>
    <p:sldId id="406" r:id="rId19"/>
    <p:sldId id="459" r:id="rId20"/>
    <p:sldId id="460" r:id="rId21"/>
    <p:sldId id="407" r:id="rId22"/>
    <p:sldId id="464" r:id="rId23"/>
    <p:sldId id="408" r:id="rId24"/>
    <p:sldId id="409" r:id="rId25"/>
    <p:sldId id="410" r:id="rId26"/>
    <p:sldId id="461" r:id="rId27"/>
    <p:sldId id="462" r:id="rId28"/>
    <p:sldId id="401" r:id="rId29"/>
    <p:sldId id="411" r:id="rId30"/>
    <p:sldId id="412" r:id="rId31"/>
    <p:sldId id="413" r:id="rId32"/>
    <p:sldId id="416" r:id="rId33"/>
    <p:sldId id="465" r:id="rId34"/>
    <p:sldId id="417" r:id="rId35"/>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70">
          <p15:clr>
            <a:srgbClr val="A4A3A4"/>
          </p15:clr>
        </p15:guide>
        <p15:guide id="2" pos="28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061"/>
    <a:srgbClr val="E06741"/>
    <a:srgbClr val="4A5A6F"/>
    <a:srgbClr val="F9F9F9"/>
    <a:srgbClr val="F7C6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712" autoAdjust="0"/>
  </p:normalViewPr>
  <p:slideViewPr>
    <p:cSldViewPr snapToGrid="0" showGuides="1">
      <p:cViewPr varScale="1">
        <p:scale>
          <a:sx n="115" d="100"/>
          <a:sy n="115" d="100"/>
        </p:scale>
        <p:origin x="150" y="102"/>
      </p:cViewPr>
      <p:guideLst>
        <p:guide orient="horz" pos="1670"/>
        <p:guide pos="288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pPr/>
              <a:t>2020/10/29</a:t>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pPr/>
              <a:t>‹#›</a:t>
            </a:fld>
            <a:endParaRPr lang="zh-CN" altLang="en-US">
              <a:cs typeface="黑体" panose="02010609060101010101" charset="-122"/>
            </a:endParaRPr>
          </a:p>
        </p:txBody>
      </p:sp>
    </p:spTree>
    <p:extLst>
      <p:ext uri="{BB962C8B-B14F-4D97-AF65-F5344CB8AC3E}">
        <p14:creationId xmlns:p14="http://schemas.microsoft.com/office/powerpoint/2010/main" val="27193096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EE56F87-A81A-4EDE-81AE-3C76F245D5E1}" type="datetimeFigureOut">
              <a:rPr lang="zh-CN" altLang="en-US" smtClean="0"/>
              <a:pPr/>
              <a:t>2020/10/29</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24DC7B0-EBAC-4569-9993-246641655C40}" type="slidenum">
              <a:rPr lang="zh-CN" altLang="en-US" smtClean="0"/>
              <a:pPr/>
              <a:t>‹#›</a:t>
            </a:fld>
            <a:endParaRPr lang="zh-CN" altLang="en-US"/>
          </a:p>
        </p:txBody>
      </p:sp>
    </p:spTree>
    <p:extLst>
      <p:ext uri="{BB962C8B-B14F-4D97-AF65-F5344CB8AC3E}">
        <p14:creationId xmlns:p14="http://schemas.microsoft.com/office/powerpoint/2010/main" val="3059258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40910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47800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103820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p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23648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992128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4385123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745199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07563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40183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p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52834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59674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pPr/>
              <a:t>2</a:t>
            </a:fld>
            <a:endParaRPr lang="zh-CN" altLang="en-US"/>
          </a:p>
        </p:txBody>
      </p:sp>
    </p:spTree>
    <p:extLst>
      <p:ext uri="{BB962C8B-B14F-4D97-AF65-F5344CB8AC3E}">
        <p14:creationId xmlns:p14="http://schemas.microsoft.com/office/powerpoint/2010/main" val="3696668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46859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053260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69679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468852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142839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002531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6348476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791966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4459368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22953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pPr/>
              <a:t>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6836305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45689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pPr/>
              <a:t>4</a:t>
            </a:fld>
            <a:endParaRPr lang="zh-CN" altLang="en-US"/>
          </a:p>
        </p:txBody>
      </p:sp>
    </p:spTree>
    <p:extLst>
      <p:ext uri="{BB962C8B-B14F-4D97-AF65-F5344CB8AC3E}">
        <p14:creationId xmlns:p14="http://schemas.microsoft.com/office/powerpoint/2010/main" val="2416928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28295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127105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806237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08573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8206237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file:///C:\Users\1V994W2\PycharmProjects\PPT_Background_Generation/pic_temp/pic_sup.png"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slideMaster" Target="../slideMasters/slideMaster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image" Target="file:///C:\Users\1V994W2\PycharmProjects\PPT_Background_Generation/pic_temp/0_pic_quater_right_down.png" TargetMode="External"/></Relationships>
</file>

<file path=ppt/slideLayouts/_rels/slideLayout100.xml.rels><?xml version="1.0" encoding="UTF-8" standalone="yes"?>
<Relationships xmlns="http://schemas.openxmlformats.org/package/2006/relationships"><Relationship Id="rId8" Type="http://schemas.openxmlformats.org/officeDocument/2006/relationships/tags" Target="../tags/tag803.xml"/><Relationship Id="rId13" Type="http://schemas.openxmlformats.org/officeDocument/2006/relationships/image" Target="../media/image3.png"/><Relationship Id="rId3" Type="http://schemas.openxmlformats.org/officeDocument/2006/relationships/tags" Target="../tags/tag798.xml"/><Relationship Id="rId7" Type="http://schemas.openxmlformats.org/officeDocument/2006/relationships/tags" Target="../tags/tag802.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797.xml"/><Relationship Id="rId1" Type="http://schemas.openxmlformats.org/officeDocument/2006/relationships/tags" Target="../tags/tag796.xml"/><Relationship Id="rId6" Type="http://schemas.openxmlformats.org/officeDocument/2006/relationships/tags" Target="../tags/tag801.xml"/><Relationship Id="rId11" Type="http://schemas.openxmlformats.org/officeDocument/2006/relationships/image" Target="../media/image6.png"/><Relationship Id="rId5" Type="http://schemas.openxmlformats.org/officeDocument/2006/relationships/tags" Target="../tags/tag800.xml"/><Relationship Id="rId10" Type="http://schemas.openxmlformats.org/officeDocument/2006/relationships/slideMaster" Target="../slideMasters/slideMaster5.xml"/><Relationship Id="rId4" Type="http://schemas.openxmlformats.org/officeDocument/2006/relationships/tags" Target="../tags/tag799.xml"/><Relationship Id="rId9" Type="http://schemas.openxmlformats.org/officeDocument/2006/relationships/tags" Target="../tags/tag804.xml"/><Relationship Id="rId14" Type="http://schemas.openxmlformats.org/officeDocument/2006/relationships/image" Target="file:///C:\Users\1V994W2\PycharmProjects\PPT_Background_Generation/pic_temp/1_pic_quater_left_down.png"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7.xml"/><Relationship Id="rId7"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file:///C:\Users\1V994W2\PycharmProjects\PPT_Background_Generation/pic_temp/pic_sup.png"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3.png"/><Relationship Id="rId5" Type="http://schemas.openxmlformats.org/officeDocument/2006/relationships/tags" Target="../tags/tag8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4.xml"/><Relationship Id="rId9"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3.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2.png"/><Relationship Id="rId5" Type="http://schemas.openxmlformats.org/officeDocument/2006/relationships/tags" Target="../tags/tag92.xml"/><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file:///C:\Users\1V994W2\PycharmProjects\PPT_Background_Generation/pic_temp/1_pic_quater_left_down.png" TargetMode="Externa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slideMaster" Target="../slideMasters/slideMaster1.xml"/><Relationship Id="rId5" Type="http://schemas.openxmlformats.org/officeDocument/2006/relationships/tags" Target="../tags/tag1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2.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Master" Target="../slideMasters/slideMaster1.xml"/><Relationship Id="rId5" Type="http://schemas.openxmlformats.org/officeDocument/2006/relationships/tags" Target="../tags/tag11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Master" Target="../slideMasters/slideMaster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6.xml"/><Relationship Id="rId16" Type="http://schemas.openxmlformats.org/officeDocument/2006/relationships/image" Target="../media/image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slideMaster" Target="../slideMasters/slideMaster1.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file:///C:\Users\1V994W2\PycharmProjects\PPT_Background_Generation/pic_temp/1_pic_quater_left_down.png" TargetMode="Externa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file:///C:\Users\1V994W2\PycharmProjects\PPT_Background_Generation/pic_temp/pic_sup.png" TargetMode="Externa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png"/><Relationship Id="rId5" Type="http://schemas.openxmlformats.org/officeDocument/2006/relationships/tags" Target="../tags/tag156.xml"/><Relationship Id="rId10" Type="http://schemas.openxmlformats.org/officeDocument/2006/relationships/slideMaster" Target="../slideMasters/slideMaster2.xml"/><Relationship Id="rId4" Type="http://schemas.openxmlformats.org/officeDocument/2006/relationships/tags" Target="../tags/tag155.xml"/><Relationship Id="rId9" Type="http://schemas.openxmlformats.org/officeDocument/2006/relationships/tags" Target="../tags/tag160.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3.png"/><Relationship Id="rId5" Type="http://schemas.openxmlformats.org/officeDocument/2006/relationships/tags" Target="../tags/tag1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xml"/><Relationship Id="rId9"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164.xml"/><Relationship Id="rId9"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70.xml"/><Relationship Id="rId7" Type="http://schemas.openxmlformats.org/officeDocument/2006/relationships/slideMaster" Target="../slideMasters/slideMaster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file:///C:\Users\1V994W2\PycharmProjects\PPT_Background_Generation/pic_temp/pic_half_top.png"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9.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178.xml"/><Relationship Id="rId10" Type="http://schemas.openxmlformats.org/officeDocument/2006/relationships/image" Target="../media/image8.png"/><Relationship Id="rId4" Type="http://schemas.openxmlformats.org/officeDocument/2006/relationships/tags" Target="../tags/tag177.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8.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Master" Target="../slideMasters/slideMaster2.xml"/><Relationship Id="rId5" Type="http://schemas.openxmlformats.org/officeDocument/2006/relationships/tags" Target="../tags/tag186.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94.xml"/><Relationship Id="rId7" Type="http://schemas.openxmlformats.org/officeDocument/2006/relationships/slideMaster" Target="../slideMasters/slideMaster2.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196.xml"/><Relationship Id="rId10" Type="http://schemas.openxmlformats.org/officeDocument/2006/relationships/image" Target="../media/image9.png"/><Relationship Id="rId4" Type="http://schemas.openxmlformats.org/officeDocument/2006/relationships/tags" Target="../tags/tag195.xml"/><Relationship Id="rId9" Type="http://schemas.openxmlformats.org/officeDocument/2006/relationships/image" Target="file:///C:\Users\1V994W2\Documents\Tencent%20Files\574576071\FileRecv\&#25340;&#35013;&#32032;&#26448;\&#20845;&#21313;\\11\subject_holdright_128,92,92_0_staid_full_0.p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9.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05.xml"/><Relationship Id="rId10" Type="http://schemas.openxmlformats.org/officeDocument/2006/relationships/image" Target="../media/image8.png"/><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9.png"/><Relationship Id="rId5" Type="http://schemas.openxmlformats.org/officeDocument/2006/relationships/tags" Target="../tags/tag213.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212.xml"/><Relationship Id="rId9"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18.xml"/><Relationship Id="rId7" Type="http://schemas.openxmlformats.org/officeDocument/2006/relationships/slideMaster" Target="../slideMasters/slideMaster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20.xml"/><Relationship Id="rId10" Type="http://schemas.openxmlformats.org/officeDocument/2006/relationships/image" Target="../media/image9.png"/><Relationship Id="rId4" Type="http://schemas.openxmlformats.org/officeDocument/2006/relationships/tags" Target="../tags/tag219.xml"/><Relationship Id="rId9" Type="http://schemas.openxmlformats.org/officeDocument/2006/relationships/image" Target="file:///C:\Users\1V994W2\PycharmProjects\PPT_Background_Generation/pic_temp/0_pic_quater_left_up.png" TargetMode="Externa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file:///C:\Users\1V994W2\PycharmProjects\PPT_Background_Generation/pic_temp/pic_sup.png" TargetMode="External"/><Relationship Id="rId4" Type="http://schemas.openxmlformats.org/officeDocument/2006/relationships/tags" Target="../tags/tag225.xml"/><Relationship Id="rId9"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file:///C:\Users\1V994W2\PycharmProjects\PPT_Background_Generation/pic_temp/pic_half_top.png" TargetMode="Externa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31.xml"/><Relationship Id="rId7" Type="http://schemas.openxmlformats.org/officeDocument/2006/relationships/slideMaster" Target="../slideMasters/slideMaster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33.xml"/><Relationship Id="rId10" Type="http://schemas.openxmlformats.org/officeDocument/2006/relationships/image" Target="../media/image9.png"/><Relationship Id="rId4" Type="http://schemas.openxmlformats.org/officeDocument/2006/relationships/tags" Target="../tags/tag232.xml"/><Relationship Id="rId9" Type="http://schemas.openxmlformats.org/officeDocument/2006/relationships/image" Target="file:///C:\Users\1V994W2\PycharmProjects\PPT_Background_Generation/pic_temp/0_pic_quater_left_up.png" TargetMode="Externa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image" Target="../media/image9.pn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39.xml"/><Relationship Id="rId10" Type="http://schemas.openxmlformats.org/officeDocument/2006/relationships/image" Target="../media/image8.png"/><Relationship Id="rId4" Type="http://schemas.openxmlformats.org/officeDocument/2006/relationships/tags" Target="../tags/tag238.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47.xml"/><Relationship Id="rId10" Type="http://schemas.openxmlformats.org/officeDocument/2006/relationships/image" Target="../media/image8.png"/><Relationship Id="rId4" Type="http://schemas.openxmlformats.org/officeDocument/2006/relationships/tags" Target="../tags/tag24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image" Target="../media/image9.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8.png"/><Relationship Id="rId5" Type="http://schemas.openxmlformats.org/officeDocument/2006/relationships/tags" Target="../tags/tag255.xml"/><Relationship Id="rId10" Type="http://schemas.openxmlformats.org/officeDocument/2006/relationships/slideMaster" Target="../slideMasters/slideMaster2.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image" Target="file:///C:\Users\1V994W2\PycharmProjects\PPT_Background_Generation/pic_temp/1_pic_quater_right_up.png" TargetMode="Externa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image" Target="../media/image9.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8.png"/><Relationship Id="rId5" Type="http://schemas.openxmlformats.org/officeDocument/2006/relationships/tags" Target="../tags/tag264.xml"/><Relationship Id="rId10" Type="http://schemas.openxmlformats.org/officeDocument/2006/relationships/slideMaster" Target="../slideMasters/slideMaster2.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image" Target="file:///C:\Users\1V994W2\PycharmProjects\PPT_Background_Generation/pic_temp/1_pic_quater_right_up.png" TargetMode="Externa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image" Target="../media/image8.png"/><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Master" Target="../slideMasters/slideMaster2.xml"/><Relationship Id="rId2" Type="http://schemas.openxmlformats.org/officeDocument/2006/relationships/tags" Target="../tags/tag270.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9.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file:///C:\Users\1V994W2\PycharmProjects\PPT_Background_Generation/pic_temp/0_pic_quater_left_up.png" TargetMode="Externa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image" Target="../media/image13.pn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84.xml"/><Relationship Id="rId10" Type="http://schemas.openxmlformats.org/officeDocument/2006/relationships/image" Target="../media/image12.png"/><Relationship Id="rId4" Type="http://schemas.openxmlformats.org/officeDocument/2006/relationships/tags" Target="../tags/tag283.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96.xml"/><Relationship Id="rId7" Type="http://schemas.openxmlformats.org/officeDocument/2006/relationships/slideMaster" Target="../slideMasters/slideMaster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file:///C:\Users\1V994W2\PycharmProjects\PPT_Background_Generation/pic_temp/pic_sup.png" TargetMode="External"/></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3.png"/><Relationship Id="rId5" Type="http://schemas.openxmlformats.org/officeDocument/2006/relationships/tags" Target="../tags/tag3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03.xml"/><Relationship Id="rId9"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09.xml"/><Relationship Id="rId7" Type="http://schemas.openxmlformats.org/officeDocument/2006/relationships/slideMaster" Target="../slideMasters/slideMaster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file:///C:\Users\1V994W2\PycharmProjects\PPT_Background_Generation/pic_temp/pic_half_top.png" TargetMode="Externa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xml"/><Relationship Id="rId10" Type="http://schemas.openxmlformats.org/officeDocument/2006/relationships/image" Target="../media/image2.png"/><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3.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7.xml"/><Relationship Id="rId10" Type="http://schemas.openxmlformats.org/officeDocument/2006/relationships/image" Target="../media/image2.png"/><Relationship Id="rId4" Type="http://schemas.openxmlformats.org/officeDocument/2006/relationships/tags" Target="../tags/tag316.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slideMaster" Target="../slideMasters/slideMaster3.xml"/><Relationship Id="rId5" Type="http://schemas.openxmlformats.org/officeDocument/2006/relationships/tags" Target="../tags/tag3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slideMaster" Target="../slideMasters/slideMaster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35.xml"/><Relationship Id="rId10" Type="http://schemas.openxmlformats.org/officeDocument/2006/relationships/image" Target="../media/image3.png"/><Relationship Id="rId4" Type="http://schemas.openxmlformats.org/officeDocument/2006/relationships/tags" Target="../tags/tag33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3.pn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44.xml"/><Relationship Id="rId10" Type="http://schemas.openxmlformats.org/officeDocument/2006/relationships/image" Target="../media/image2.png"/><Relationship Id="rId4" Type="http://schemas.openxmlformats.org/officeDocument/2006/relationships/tags" Target="../tags/tag343.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3.png"/><Relationship Id="rId5" Type="http://schemas.openxmlformats.org/officeDocument/2006/relationships/tags" Target="../tags/tag35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51.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57.xml"/><Relationship Id="rId7" Type="http://schemas.openxmlformats.org/officeDocument/2006/relationships/slideMaster" Target="../slideMasters/slideMaster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59.xml"/><Relationship Id="rId10" Type="http://schemas.openxmlformats.org/officeDocument/2006/relationships/image" Target="../media/image3.png"/><Relationship Id="rId4" Type="http://schemas.openxmlformats.org/officeDocument/2006/relationships/tags" Target="../tags/tag358.xml"/><Relationship Id="rId9" Type="http://schemas.openxmlformats.org/officeDocument/2006/relationships/image" Target="file:///C:\Users\1V994W2\PycharmProjects\PPT_Background_Generation/pic_temp/0_pic_quater_right_down.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63.xml"/><Relationship Id="rId7"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1V994W2\PycharmProjects\PPT_Background_Generation/pic_temp/pic_sup.png" TargetMode="Externa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png"/><Relationship Id="rId5" Type="http://schemas.openxmlformats.org/officeDocument/2006/relationships/tags" Target="../tags/tag37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70.xml"/><Relationship Id="rId9"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3.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image" Target="../media/image2.png"/><Relationship Id="rId5" Type="http://schemas.openxmlformats.org/officeDocument/2006/relationships/tags" Target="../tags/tag378.xml"/><Relationship Id="rId10" Type="http://schemas.openxmlformats.org/officeDocument/2006/relationships/slideMaster" Target="../slideMasters/slideMaster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file:///C:\Users\1V994W2\PycharmProjects\PPT_Background_Generation/pic_temp/1_pic_quater_left_down.png" TargetMode="Externa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2.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xml"/><Relationship Id="rId5" Type="http://schemas.openxmlformats.org/officeDocument/2006/relationships/tags" Target="../tags/tag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87.xml"/><Relationship Id="rId10" Type="http://schemas.openxmlformats.org/officeDocument/2006/relationships/image" Target="../media/image2.png"/><Relationship Id="rId4" Type="http://schemas.openxmlformats.org/officeDocument/2006/relationships/tags" Target="../tags/tag386.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image" Target="../media/image2.png"/><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slideMaster" Target="../slideMasters/slideMaster3.xml"/><Relationship Id="rId5" Type="http://schemas.openxmlformats.org/officeDocument/2006/relationships/tags" Target="../tags/tag39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image" Target="../media/image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slideMaster" Target="../slideMasters/slideMaster3.xml"/><Relationship Id="rId5" Type="http://schemas.openxmlformats.org/officeDocument/2006/relationships/tags" Target="../tags/tag40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18.xml"/><Relationship Id="rId13" Type="http://schemas.openxmlformats.org/officeDocument/2006/relationships/slideMaster" Target="../slideMasters/slideMaster3.xml"/><Relationship Id="rId3" Type="http://schemas.openxmlformats.org/officeDocument/2006/relationships/tags" Target="../tags/tag413.xml"/><Relationship Id="rId7" Type="http://schemas.openxmlformats.org/officeDocument/2006/relationships/tags" Target="../tags/tag417.xml"/><Relationship Id="rId12" Type="http://schemas.openxmlformats.org/officeDocument/2006/relationships/tags" Target="../tags/tag42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12.xml"/><Relationship Id="rId16" Type="http://schemas.openxmlformats.org/officeDocument/2006/relationships/image" Target="../media/image3.png"/><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tags" Target="../tags/tag421.xml"/><Relationship Id="rId5" Type="http://schemas.openxmlformats.org/officeDocument/2006/relationships/tags" Target="../tags/tag41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420.xml"/><Relationship Id="rId4" Type="http://schemas.openxmlformats.org/officeDocument/2006/relationships/tags" Target="../tags/tag414.xml"/><Relationship Id="rId9" Type="http://schemas.openxmlformats.org/officeDocument/2006/relationships/tags" Target="../tags/tag419.xml"/><Relationship Id="rId1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image" Target="../media/image6.png"/><Relationship Id="rId5" Type="http://schemas.openxmlformats.org/officeDocument/2006/relationships/tags" Target="../tags/tag427.xml"/><Relationship Id="rId10" Type="http://schemas.openxmlformats.org/officeDocument/2006/relationships/slideMaster" Target="../slideMasters/slideMaster3.xml"/><Relationship Id="rId4" Type="http://schemas.openxmlformats.org/officeDocument/2006/relationships/tags" Target="../tags/tag426.xml"/><Relationship Id="rId9" Type="http://schemas.openxmlformats.org/officeDocument/2006/relationships/tags" Target="../tags/tag431.xml"/><Relationship Id="rId14" Type="http://schemas.openxmlformats.org/officeDocument/2006/relationships/image" Target="file:///C:\Users\1V994W2\PycharmProjects\PPT_Background_Generation/pic_temp/1_pic_quater_left_down.png" TargetMode="Externa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43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34.xml"/><Relationship Id="rId7" Type="http://schemas.openxmlformats.org/officeDocument/2006/relationships/tags" Target="../tags/tag438.xml"/><Relationship Id="rId12" Type="http://schemas.openxmlformats.org/officeDocument/2006/relationships/image" Target="../media/image3.png"/><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tags" Target="../tags/tag43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36.xml"/><Relationship Id="rId10" Type="http://schemas.openxmlformats.org/officeDocument/2006/relationships/image" Target="../media/image2.png"/><Relationship Id="rId4" Type="http://schemas.openxmlformats.org/officeDocument/2006/relationships/tags" Target="../tags/tag435.xml"/><Relationship Id="rId9"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42.xml"/><Relationship Id="rId7" Type="http://schemas.openxmlformats.org/officeDocument/2006/relationships/slideMaster" Target="../slideMasters/slideMaster3.xml"/><Relationship Id="rId2" Type="http://schemas.openxmlformats.org/officeDocument/2006/relationships/tags" Target="../tags/tag441.xml"/><Relationship Id="rId1" Type="http://schemas.openxmlformats.org/officeDocument/2006/relationships/tags" Target="../tags/tag440.xml"/><Relationship Id="rId6" Type="http://schemas.openxmlformats.org/officeDocument/2006/relationships/tags" Target="../tags/tag445.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44.xml"/><Relationship Id="rId10" Type="http://schemas.openxmlformats.org/officeDocument/2006/relationships/image" Target="../media/image3.png"/><Relationship Id="rId4" Type="http://schemas.openxmlformats.org/officeDocument/2006/relationships/tags" Target="../tags/tag443.xml"/><Relationship Id="rId9" Type="http://schemas.openxmlformats.org/officeDocument/2006/relationships/image" Target="file:///C:\Users\1V994W2\PycharmProjects\PPT_Background_Generation/pic_temp/0_pic_quater_right_down.png" TargetMode="External"/></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48.xml"/><Relationship Id="rId7" Type="http://schemas.openxmlformats.org/officeDocument/2006/relationships/slideMaster" Target="../slideMasters/slideMaster3.xml"/><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9" Type="http://schemas.openxmlformats.org/officeDocument/2006/relationships/image" Target="file:///C:\Users\1V994W2\PycharmProjects\PPT_Background_Generation/pic_temp/pic_sup.png" TargetMode="External"/></Relationships>
</file>

<file path=ppt/slideLayouts/_rels/slideLayout5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454.xml"/><Relationship Id="rId7" Type="http://schemas.openxmlformats.org/officeDocument/2006/relationships/tags" Target="../tags/tag45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53.xml"/><Relationship Id="rId1" Type="http://schemas.openxmlformats.org/officeDocument/2006/relationships/tags" Target="../tags/tag452.xml"/><Relationship Id="rId6" Type="http://schemas.openxmlformats.org/officeDocument/2006/relationships/tags" Target="../tags/tag457.xml"/><Relationship Id="rId11" Type="http://schemas.openxmlformats.org/officeDocument/2006/relationships/image" Target="../media/image3.png"/><Relationship Id="rId5" Type="http://schemas.openxmlformats.org/officeDocument/2006/relationships/tags" Target="../tags/tag45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55.xml"/><Relationship Id="rId9" Type="http://schemas.openxmlformats.org/officeDocument/2006/relationships/image" Target="../media/image2.png"/></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66.xml"/><Relationship Id="rId13" Type="http://schemas.openxmlformats.org/officeDocument/2006/relationships/image" Target="../media/image3.png"/><Relationship Id="rId3" Type="http://schemas.openxmlformats.org/officeDocument/2006/relationships/tags" Target="../tags/tag461.xml"/><Relationship Id="rId7" Type="http://schemas.openxmlformats.org/officeDocument/2006/relationships/tags" Target="../tags/tag465.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60.xml"/><Relationship Id="rId1" Type="http://schemas.openxmlformats.org/officeDocument/2006/relationships/tags" Target="../tags/tag459.xml"/><Relationship Id="rId6" Type="http://schemas.openxmlformats.org/officeDocument/2006/relationships/tags" Target="../tags/tag464.xml"/><Relationship Id="rId11" Type="http://schemas.openxmlformats.org/officeDocument/2006/relationships/image" Target="../media/image2.png"/><Relationship Id="rId5" Type="http://schemas.openxmlformats.org/officeDocument/2006/relationships/tags" Target="../tags/tag463.xml"/><Relationship Id="rId10" Type="http://schemas.openxmlformats.org/officeDocument/2006/relationships/slideMaster" Target="../slideMasters/slideMaster3.xml"/><Relationship Id="rId4" Type="http://schemas.openxmlformats.org/officeDocument/2006/relationships/tags" Target="../tags/tag462.xml"/><Relationship Id="rId9" Type="http://schemas.openxmlformats.org/officeDocument/2006/relationships/tags" Target="../tags/tag467.xml"/><Relationship Id="rId14" Type="http://schemas.openxmlformats.org/officeDocument/2006/relationships/image" Target="file:///C:\Users\1V994W2\PycharmProjects\PPT_Background_Generation/pic_temp/1_pic_quater_left_down.png" TargetMode="Externa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9.xml"/><Relationship Id="rId10" Type="http://schemas.openxmlformats.org/officeDocument/2006/relationships/image" Target="../media/image3.png"/><Relationship Id="rId4" Type="http://schemas.openxmlformats.org/officeDocument/2006/relationships/tags" Target="../tags/tag4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475.xml"/><Relationship Id="rId3" Type="http://schemas.openxmlformats.org/officeDocument/2006/relationships/tags" Target="../tags/tag470.xml"/><Relationship Id="rId7" Type="http://schemas.openxmlformats.org/officeDocument/2006/relationships/tags" Target="../tags/tag474.xml"/><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tags" Target="../tags/tag47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72.xml"/><Relationship Id="rId10" Type="http://schemas.openxmlformats.org/officeDocument/2006/relationships/image" Target="../media/image2.png"/><Relationship Id="rId4" Type="http://schemas.openxmlformats.org/officeDocument/2006/relationships/tags" Target="../tags/tag471.xml"/><Relationship Id="rId9"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483.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78.xml"/><Relationship Id="rId7" Type="http://schemas.openxmlformats.org/officeDocument/2006/relationships/tags" Target="../tags/tag482.xml"/><Relationship Id="rId12" Type="http://schemas.openxmlformats.org/officeDocument/2006/relationships/image" Target="../media/image2.png"/><Relationship Id="rId2" Type="http://schemas.openxmlformats.org/officeDocument/2006/relationships/tags" Target="../tags/tag477.xml"/><Relationship Id="rId1" Type="http://schemas.openxmlformats.org/officeDocument/2006/relationships/tags" Target="../tags/tag476.xml"/><Relationship Id="rId6" Type="http://schemas.openxmlformats.org/officeDocument/2006/relationships/tags" Target="../tags/tag481.xml"/><Relationship Id="rId11" Type="http://schemas.openxmlformats.org/officeDocument/2006/relationships/slideMaster" Target="../slideMasters/slideMaster3.xml"/><Relationship Id="rId5" Type="http://schemas.openxmlformats.org/officeDocument/2006/relationships/tags" Target="../tags/tag480.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85.xml"/><Relationship Id="rId4" Type="http://schemas.openxmlformats.org/officeDocument/2006/relationships/tags" Target="../tags/tag479.xml"/><Relationship Id="rId9" Type="http://schemas.openxmlformats.org/officeDocument/2006/relationships/tags" Target="../tags/tag484.xml"/><Relationship Id="rId1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93.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88.xml"/><Relationship Id="rId7" Type="http://schemas.openxmlformats.org/officeDocument/2006/relationships/tags" Target="../tags/tag492.xml"/><Relationship Id="rId12" Type="http://schemas.openxmlformats.org/officeDocument/2006/relationships/image" Target="../media/image2.png"/><Relationship Id="rId2" Type="http://schemas.openxmlformats.org/officeDocument/2006/relationships/tags" Target="../tags/tag487.xml"/><Relationship Id="rId1" Type="http://schemas.openxmlformats.org/officeDocument/2006/relationships/tags" Target="../tags/tag486.xml"/><Relationship Id="rId6" Type="http://schemas.openxmlformats.org/officeDocument/2006/relationships/tags" Target="../tags/tag491.xml"/><Relationship Id="rId11" Type="http://schemas.openxmlformats.org/officeDocument/2006/relationships/slideMaster" Target="../slideMasters/slideMaster3.xml"/><Relationship Id="rId5" Type="http://schemas.openxmlformats.org/officeDocument/2006/relationships/tags" Target="../tags/tag490.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95.xml"/><Relationship Id="rId4" Type="http://schemas.openxmlformats.org/officeDocument/2006/relationships/tags" Target="../tags/tag489.xml"/><Relationship Id="rId9" Type="http://schemas.openxmlformats.org/officeDocument/2006/relationships/tags" Target="../tags/tag494.xml"/><Relationship Id="rId14" Type="http://schemas.openxmlformats.org/officeDocument/2006/relationships/image" Target="../media/image3.png"/></Relationships>
</file>

<file path=ppt/slideLayouts/_rels/slideLayout63.xml.rels><?xml version="1.0" encoding="UTF-8" standalone="yes"?>
<Relationships xmlns="http://schemas.openxmlformats.org/package/2006/relationships"><Relationship Id="rId8" Type="http://schemas.openxmlformats.org/officeDocument/2006/relationships/tags" Target="../tags/tag503.xml"/><Relationship Id="rId13" Type="http://schemas.openxmlformats.org/officeDocument/2006/relationships/slideMaster" Target="../slideMasters/slideMaster3.xml"/><Relationship Id="rId3" Type="http://schemas.openxmlformats.org/officeDocument/2006/relationships/tags" Target="../tags/tag498.xml"/><Relationship Id="rId7" Type="http://schemas.openxmlformats.org/officeDocument/2006/relationships/tags" Target="../tags/tag502.xml"/><Relationship Id="rId12" Type="http://schemas.openxmlformats.org/officeDocument/2006/relationships/tags" Target="../tags/tag507.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97.xml"/><Relationship Id="rId16" Type="http://schemas.openxmlformats.org/officeDocument/2006/relationships/image" Target="../media/image3.png"/><Relationship Id="rId1" Type="http://schemas.openxmlformats.org/officeDocument/2006/relationships/tags" Target="../tags/tag496.xml"/><Relationship Id="rId6" Type="http://schemas.openxmlformats.org/officeDocument/2006/relationships/tags" Target="../tags/tag501.xml"/><Relationship Id="rId11" Type="http://schemas.openxmlformats.org/officeDocument/2006/relationships/tags" Target="../tags/tag506.xml"/><Relationship Id="rId5" Type="http://schemas.openxmlformats.org/officeDocument/2006/relationships/tags" Target="../tags/tag500.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505.xml"/><Relationship Id="rId4" Type="http://schemas.openxmlformats.org/officeDocument/2006/relationships/tags" Target="../tags/tag499.xml"/><Relationship Id="rId9" Type="http://schemas.openxmlformats.org/officeDocument/2006/relationships/tags" Target="../tags/tag504.xml"/><Relationship Id="rId14"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515.xml"/><Relationship Id="rId13" Type="http://schemas.openxmlformats.org/officeDocument/2006/relationships/image" Target="../media/image3.png"/><Relationship Id="rId3" Type="http://schemas.openxmlformats.org/officeDocument/2006/relationships/tags" Target="../tags/tag510.xml"/><Relationship Id="rId7" Type="http://schemas.openxmlformats.org/officeDocument/2006/relationships/tags" Target="../tags/tag51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09.xml"/><Relationship Id="rId1" Type="http://schemas.openxmlformats.org/officeDocument/2006/relationships/tags" Target="../tags/tag508.xml"/><Relationship Id="rId6" Type="http://schemas.openxmlformats.org/officeDocument/2006/relationships/tags" Target="../tags/tag513.xml"/><Relationship Id="rId11" Type="http://schemas.openxmlformats.org/officeDocument/2006/relationships/image" Target="../media/image6.png"/><Relationship Id="rId5" Type="http://schemas.openxmlformats.org/officeDocument/2006/relationships/tags" Target="../tags/tag512.xml"/><Relationship Id="rId10" Type="http://schemas.openxmlformats.org/officeDocument/2006/relationships/slideMaster" Target="../slideMasters/slideMaster3.xml"/><Relationship Id="rId4" Type="http://schemas.openxmlformats.org/officeDocument/2006/relationships/tags" Target="../tags/tag511.xml"/><Relationship Id="rId9" Type="http://schemas.openxmlformats.org/officeDocument/2006/relationships/tags" Target="../tags/tag516.xml"/><Relationship Id="rId14" Type="http://schemas.openxmlformats.org/officeDocument/2006/relationships/image" Target="file:///C:\Users\1V994W2\PycharmProjects\PPT_Background_Generation/pic_temp/1_pic_quater_left_down.png" TargetMode="Externa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25.xml"/><Relationship Id="rId7" Type="http://schemas.openxmlformats.org/officeDocument/2006/relationships/slideMaster" Target="../slideMasters/slideMaster4.xml"/><Relationship Id="rId2" Type="http://schemas.openxmlformats.org/officeDocument/2006/relationships/tags" Target="../tags/tag524.xml"/><Relationship Id="rId1" Type="http://schemas.openxmlformats.org/officeDocument/2006/relationships/tags" Target="../tags/tag523.xml"/><Relationship Id="rId6" Type="http://schemas.openxmlformats.org/officeDocument/2006/relationships/tags" Target="../tags/tag528.xml"/><Relationship Id="rId5" Type="http://schemas.openxmlformats.org/officeDocument/2006/relationships/tags" Target="../tags/tag527.xml"/><Relationship Id="rId4" Type="http://schemas.openxmlformats.org/officeDocument/2006/relationships/tags" Target="../tags/tag526.xml"/><Relationship Id="rId9" Type="http://schemas.openxmlformats.org/officeDocument/2006/relationships/image" Target="file:///C:\Users\1V994W2\PycharmProjects\PPT_Background_Generation/pic_temp/pic_sup.png" TargetMode="External"/></Relationships>
</file>

<file path=ppt/slideLayouts/_rels/slideLayout6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31.xml"/><Relationship Id="rId7" Type="http://schemas.openxmlformats.org/officeDocument/2006/relationships/tags" Target="../tags/tag53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30.xml"/><Relationship Id="rId1" Type="http://schemas.openxmlformats.org/officeDocument/2006/relationships/tags" Target="../tags/tag529.xml"/><Relationship Id="rId6" Type="http://schemas.openxmlformats.org/officeDocument/2006/relationships/tags" Target="../tags/tag534.xml"/><Relationship Id="rId11" Type="http://schemas.openxmlformats.org/officeDocument/2006/relationships/image" Target="../media/image3.png"/><Relationship Id="rId5" Type="http://schemas.openxmlformats.org/officeDocument/2006/relationships/tags" Target="../tags/tag53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32.xml"/><Relationship Id="rId9"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38.xml"/><Relationship Id="rId7" Type="http://schemas.openxmlformats.org/officeDocument/2006/relationships/slideMaster" Target="../slideMasters/slideMaster4.xml"/><Relationship Id="rId2" Type="http://schemas.openxmlformats.org/officeDocument/2006/relationships/tags" Target="../tags/tag537.xml"/><Relationship Id="rId1" Type="http://schemas.openxmlformats.org/officeDocument/2006/relationships/tags" Target="../tags/tag536.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9" Type="http://schemas.openxmlformats.org/officeDocument/2006/relationships/image" Target="file:///C:\Users\1V994W2\PycharmProjects\PPT_Background_Generation/pic_temp/pic_half_top.png" TargetMode="Externa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54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44.xml"/><Relationship Id="rId7" Type="http://schemas.openxmlformats.org/officeDocument/2006/relationships/tags" Target="../tags/tag548.xml"/><Relationship Id="rId12" Type="http://schemas.openxmlformats.org/officeDocument/2006/relationships/image" Target="../media/image3.png"/><Relationship Id="rId2" Type="http://schemas.openxmlformats.org/officeDocument/2006/relationships/tags" Target="../tags/tag543.xml"/><Relationship Id="rId1" Type="http://schemas.openxmlformats.org/officeDocument/2006/relationships/tags" Target="../tags/tag542.xml"/><Relationship Id="rId6" Type="http://schemas.openxmlformats.org/officeDocument/2006/relationships/tags" Target="../tags/tag54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46.xml"/><Relationship Id="rId10" Type="http://schemas.openxmlformats.org/officeDocument/2006/relationships/image" Target="../media/image2.png"/><Relationship Id="rId4" Type="http://schemas.openxmlformats.org/officeDocument/2006/relationships/tags" Target="../tags/tag545.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557.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52.xml"/><Relationship Id="rId7" Type="http://schemas.openxmlformats.org/officeDocument/2006/relationships/tags" Target="../tags/tag556.xml"/><Relationship Id="rId12" Type="http://schemas.openxmlformats.org/officeDocument/2006/relationships/image" Target="../media/image2.png"/><Relationship Id="rId2" Type="http://schemas.openxmlformats.org/officeDocument/2006/relationships/tags" Target="../tags/tag551.xml"/><Relationship Id="rId1" Type="http://schemas.openxmlformats.org/officeDocument/2006/relationships/tags" Target="../tags/tag550.xml"/><Relationship Id="rId6" Type="http://schemas.openxmlformats.org/officeDocument/2006/relationships/tags" Target="../tags/tag555.xml"/><Relationship Id="rId11" Type="http://schemas.openxmlformats.org/officeDocument/2006/relationships/slideMaster" Target="../slideMasters/slideMaster4.xml"/><Relationship Id="rId5" Type="http://schemas.openxmlformats.org/officeDocument/2006/relationships/tags" Target="../tags/tag554.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59.xml"/><Relationship Id="rId4" Type="http://schemas.openxmlformats.org/officeDocument/2006/relationships/tags" Target="../tags/tag553.xml"/><Relationship Id="rId9" Type="http://schemas.openxmlformats.org/officeDocument/2006/relationships/tags" Target="../tags/tag558.xml"/><Relationship Id="rId1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562.xml"/><Relationship Id="rId7" Type="http://schemas.openxmlformats.org/officeDocument/2006/relationships/slideMaster" Target="../slideMasters/slideMaster4.xml"/><Relationship Id="rId2" Type="http://schemas.openxmlformats.org/officeDocument/2006/relationships/tags" Target="../tags/tag561.xml"/><Relationship Id="rId1" Type="http://schemas.openxmlformats.org/officeDocument/2006/relationships/tags" Target="../tags/tag560.xml"/><Relationship Id="rId6" Type="http://schemas.openxmlformats.org/officeDocument/2006/relationships/tags" Target="../tags/tag565.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64.xml"/><Relationship Id="rId10" Type="http://schemas.openxmlformats.org/officeDocument/2006/relationships/image" Target="../media/image3.png"/><Relationship Id="rId4" Type="http://schemas.openxmlformats.org/officeDocument/2006/relationships/tags" Target="../tags/tag563.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tags" Target="../tags/tag566.xml"/><Relationship Id="rId4"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76.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71.xml"/><Relationship Id="rId7" Type="http://schemas.openxmlformats.org/officeDocument/2006/relationships/tags" Target="../tags/tag575.xml"/><Relationship Id="rId12" Type="http://schemas.openxmlformats.org/officeDocument/2006/relationships/image" Target="../media/image3.png"/><Relationship Id="rId2" Type="http://schemas.openxmlformats.org/officeDocument/2006/relationships/tags" Target="../tags/tag570.xml"/><Relationship Id="rId1" Type="http://schemas.openxmlformats.org/officeDocument/2006/relationships/tags" Target="../tags/tag569.xml"/><Relationship Id="rId6" Type="http://schemas.openxmlformats.org/officeDocument/2006/relationships/tags" Target="../tags/tag57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73.xml"/><Relationship Id="rId10" Type="http://schemas.openxmlformats.org/officeDocument/2006/relationships/image" Target="../media/image2.png"/><Relationship Id="rId4" Type="http://schemas.openxmlformats.org/officeDocument/2006/relationships/tags" Target="../tags/tag572.xml"/><Relationship Id="rId9"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79.xml"/><Relationship Id="rId7" Type="http://schemas.openxmlformats.org/officeDocument/2006/relationships/tags" Target="../tags/tag58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78.xml"/><Relationship Id="rId1" Type="http://schemas.openxmlformats.org/officeDocument/2006/relationships/tags" Target="../tags/tag577.xml"/><Relationship Id="rId6" Type="http://schemas.openxmlformats.org/officeDocument/2006/relationships/tags" Target="../tags/tag582.xml"/><Relationship Id="rId11" Type="http://schemas.openxmlformats.org/officeDocument/2006/relationships/image" Target="../media/image3.png"/><Relationship Id="rId5" Type="http://schemas.openxmlformats.org/officeDocument/2006/relationships/tags" Target="../tags/tag58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80.xml"/><Relationship Id="rId9" Type="http://schemas.openxmlformats.org/officeDocument/2006/relationships/image" Target="../media/image2.png"/></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86.xml"/><Relationship Id="rId7" Type="http://schemas.openxmlformats.org/officeDocument/2006/relationships/slideMaster" Target="../slideMasters/slideMaster4.xml"/><Relationship Id="rId2" Type="http://schemas.openxmlformats.org/officeDocument/2006/relationships/tags" Target="../tags/tag585.xml"/><Relationship Id="rId1" Type="http://schemas.openxmlformats.org/officeDocument/2006/relationships/tags" Target="../tags/tag584.xml"/><Relationship Id="rId6" Type="http://schemas.openxmlformats.org/officeDocument/2006/relationships/tags" Target="../tags/tag589.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88.xml"/><Relationship Id="rId10" Type="http://schemas.openxmlformats.org/officeDocument/2006/relationships/image" Target="../media/image3.png"/><Relationship Id="rId4" Type="http://schemas.openxmlformats.org/officeDocument/2006/relationships/tags" Target="../tags/tag587.xml"/><Relationship Id="rId9" Type="http://schemas.openxmlformats.org/officeDocument/2006/relationships/image" Target="file:///C:\Users\1V994W2\PycharmProjects\PPT_Background_Generation/pic_temp/0_pic_quater_right_down.png" TargetMode="External"/></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92.xml"/><Relationship Id="rId7" Type="http://schemas.openxmlformats.org/officeDocument/2006/relationships/slideMaster" Target="../slideMasters/slideMaster4.xml"/><Relationship Id="rId2" Type="http://schemas.openxmlformats.org/officeDocument/2006/relationships/tags" Target="../tags/tag591.xml"/><Relationship Id="rId1" Type="http://schemas.openxmlformats.org/officeDocument/2006/relationships/tags" Target="../tags/tag590.xml"/><Relationship Id="rId6" Type="http://schemas.openxmlformats.org/officeDocument/2006/relationships/tags" Target="../tags/tag595.xml"/><Relationship Id="rId5" Type="http://schemas.openxmlformats.org/officeDocument/2006/relationships/tags" Target="../tags/tag594.xml"/><Relationship Id="rId4" Type="http://schemas.openxmlformats.org/officeDocument/2006/relationships/tags" Target="../tags/tag593.xml"/><Relationship Id="rId9" Type="http://schemas.openxmlformats.org/officeDocument/2006/relationships/image" Target="file:///C:\Users\1V994W2\PycharmProjects\PPT_Background_Generation/pic_temp/pic_sup.png" TargetMode="External"/></Relationships>
</file>

<file path=ppt/slideLayouts/_rels/slideLayout7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98.xml"/><Relationship Id="rId7" Type="http://schemas.openxmlformats.org/officeDocument/2006/relationships/tags" Target="../tags/tag60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97.xml"/><Relationship Id="rId1" Type="http://schemas.openxmlformats.org/officeDocument/2006/relationships/tags" Target="../tags/tag596.xml"/><Relationship Id="rId6" Type="http://schemas.openxmlformats.org/officeDocument/2006/relationships/tags" Target="../tags/tag601.xml"/><Relationship Id="rId11" Type="http://schemas.openxmlformats.org/officeDocument/2006/relationships/image" Target="../media/image3.png"/><Relationship Id="rId5" Type="http://schemas.openxmlformats.org/officeDocument/2006/relationships/tags" Target="../tags/tag60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99.xml"/><Relationship Id="rId9" Type="http://schemas.openxmlformats.org/officeDocument/2006/relationships/image" Target="../media/image2.png"/></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610.xml"/><Relationship Id="rId13" Type="http://schemas.openxmlformats.org/officeDocument/2006/relationships/image" Target="../media/image3.png"/><Relationship Id="rId3" Type="http://schemas.openxmlformats.org/officeDocument/2006/relationships/tags" Target="../tags/tag605.xml"/><Relationship Id="rId7" Type="http://schemas.openxmlformats.org/officeDocument/2006/relationships/tags" Target="../tags/tag60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04.xml"/><Relationship Id="rId1" Type="http://schemas.openxmlformats.org/officeDocument/2006/relationships/tags" Target="../tags/tag603.xml"/><Relationship Id="rId6" Type="http://schemas.openxmlformats.org/officeDocument/2006/relationships/tags" Target="../tags/tag608.xml"/><Relationship Id="rId11" Type="http://schemas.openxmlformats.org/officeDocument/2006/relationships/image" Target="../media/image2.png"/><Relationship Id="rId5" Type="http://schemas.openxmlformats.org/officeDocument/2006/relationships/tags" Target="../tags/tag607.xml"/><Relationship Id="rId10" Type="http://schemas.openxmlformats.org/officeDocument/2006/relationships/slideMaster" Target="../slideMasters/slideMaster4.xml"/><Relationship Id="rId4" Type="http://schemas.openxmlformats.org/officeDocument/2006/relationships/tags" Target="../tags/tag606.xml"/><Relationship Id="rId9" Type="http://schemas.openxmlformats.org/officeDocument/2006/relationships/tags" Target="../tags/tag611.xml"/><Relationship Id="rId14" Type="http://schemas.openxmlformats.org/officeDocument/2006/relationships/image" Target="file:///C:\Users\1V994W2\PycharmProjects\PPT_Background_Generation/pic_temp/1_pic_quater_left_down.png" TargetMode="External"/></Relationships>
</file>

<file path=ppt/slideLayouts/_rels/slideLayout78.xml.rels><?xml version="1.0" encoding="UTF-8" standalone="yes"?>
<Relationships xmlns="http://schemas.openxmlformats.org/package/2006/relationships"><Relationship Id="rId8" Type="http://schemas.openxmlformats.org/officeDocument/2006/relationships/tags" Target="../tags/tag619.xml"/><Relationship Id="rId3" Type="http://schemas.openxmlformats.org/officeDocument/2006/relationships/tags" Target="../tags/tag614.xml"/><Relationship Id="rId7" Type="http://schemas.openxmlformats.org/officeDocument/2006/relationships/tags" Target="../tags/tag618.xml"/><Relationship Id="rId2" Type="http://schemas.openxmlformats.org/officeDocument/2006/relationships/tags" Target="../tags/tag613.xml"/><Relationship Id="rId1" Type="http://schemas.openxmlformats.org/officeDocument/2006/relationships/tags" Target="../tags/tag612.xml"/><Relationship Id="rId6" Type="http://schemas.openxmlformats.org/officeDocument/2006/relationships/tags" Target="../tags/tag61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16.xml"/><Relationship Id="rId10" Type="http://schemas.openxmlformats.org/officeDocument/2006/relationships/image" Target="../media/image2.png"/><Relationship Id="rId4" Type="http://schemas.openxmlformats.org/officeDocument/2006/relationships/tags" Target="../tags/tag615.xml"/><Relationship Id="rId9"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8" Type="http://schemas.openxmlformats.org/officeDocument/2006/relationships/tags" Target="../tags/tag627.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22.xml"/><Relationship Id="rId7" Type="http://schemas.openxmlformats.org/officeDocument/2006/relationships/tags" Target="../tags/tag626.xml"/><Relationship Id="rId12" Type="http://schemas.openxmlformats.org/officeDocument/2006/relationships/image" Target="../media/image2.png"/><Relationship Id="rId2" Type="http://schemas.openxmlformats.org/officeDocument/2006/relationships/tags" Target="../tags/tag621.xml"/><Relationship Id="rId1" Type="http://schemas.openxmlformats.org/officeDocument/2006/relationships/tags" Target="../tags/tag620.xml"/><Relationship Id="rId6" Type="http://schemas.openxmlformats.org/officeDocument/2006/relationships/tags" Target="../tags/tag625.xml"/><Relationship Id="rId11" Type="http://schemas.openxmlformats.org/officeDocument/2006/relationships/slideMaster" Target="../slideMasters/slideMaster4.xml"/><Relationship Id="rId5" Type="http://schemas.openxmlformats.org/officeDocument/2006/relationships/tags" Target="../tags/tag624.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29.xml"/><Relationship Id="rId4" Type="http://schemas.openxmlformats.org/officeDocument/2006/relationships/tags" Target="../tags/tag623.xml"/><Relationship Id="rId9" Type="http://schemas.openxmlformats.org/officeDocument/2006/relationships/tags" Target="../tags/tag628.xml"/><Relationship Id="rId1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8.xml"/><Relationship Id="rId10" Type="http://schemas.openxmlformats.org/officeDocument/2006/relationships/image" Target="../media/image2.png"/><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637.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32.xml"/><Relationship Id="rId7" Type="http://schemas.openxmlformats.org/officeDocument/2006/relationships/tags" Target="../tags/tag636.xml"/><Relationship Id="rId12" Type="http://schemas.openxmlformats.org/officeDocument/2006/relationships/image" Target="../media/image2.png"/><Relationship Id="rId2" Type="http://schemas.openxmlformats.org/officeDocument/2006/relationships/tags" Target="../tags/tag631.xml"/><Relationship Id="rId1" Type="http://schemas.openxmlformats.org/officeDocument/2006/relationships/tags" Target="../tags/tag630.xml"/><Relationship Id="rId6" Type="http://schemas.openxmlformats.org/officeDocument/2006/relationships/tags" Target="../tags/tag635.xml"/><Relationship Id="rId11" Type="http://schemas.openxmlformats.org/officeDocument/2006/relationships/slideMaster" Target="../slideMasters/slideMaster4.xml"/><Relationship Id="rId5" Type="http://schemas.openxmlformats.org/officeDocument/2006/relationships/tags" Target="../tags/tag634.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39.xml"/><Relationship Id="rId4" Type="http://schemas.openxmlformats.org/officeDocument/2006/relationships/tags" Target="../tags/tag633.xml"/><Relationship Id="rId9" Type="http://schemas.openxmlformats.org/officeDocument/2006/relationships/tags" Target="../tags/tag638.xml"/><Relationship Id="rId14" Type="http://schemas.openxmlformats.org/officeDocument/2006/relationships/image" Target="../media/image3.png"/></Relationships>
</file>

<file path=ppt/slideLayouts/_rels/slideLayout81.xml.rels><?xml version="1.0" encoding="UTF-8" standalone="yes"?>
<Relationships xmlns="http://schemas.openxmlformats.org/package/2006/relationships"><Relationship Id="rId8" Type="http://schemas.openxmlformats.org/officeDocument/2006/relationships/tags" Target="../tags/tag647.xml"/><Relationship Id="rId13" Type="http://schemas.openxmlformats.org/officeDocument/2006/relationships/slideMaster" Target="../slideMasters/slideMaster4.xml"/><Relationship Id="rId3" Type="http://schemas.openxmlformats.org/officeDocument/2006/relationships/tags" Target="../tags/tag642.xml"/><Relationship Id="rId7" Type="http://schemas.openxmlformats.org/officeDocument/2006/relationships/tags" Target="../tags/tag646.xml"/><Relationship Id="rId12" Type="http://schemas.openxmlformats.org/officeDocument/2006/relationships/tags" Target="../tags/tag651.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41.xml"/><Relationship Id="rId16" Type="http://schemas.openxmlformats.org/officeDocument/2006/relationships/image" Target="../media/image3.png"/><Relationship Id="rId1" Type="http://schemas.openxmlformats.org/officeDocument/2006/relationships/tags" Target="../tags/tag640.xml"/><Relationship Id="rId6" Type="http://schemas.openxmlformats.org/officeDocument/2006/relationships/tags" Target="../tags/tag645.xml"/><Relationship Id="rId11" Type="http://schemas.openxmlformats.org/officeDocument/2006/relationships/tags" Target="../tags/tag650.xml"/><Relationship Id="rId5" Type="http://schemas.openxmlformats.org/officeDocument/2006/relationships/tags" Target="../tags/tag644.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649.xml"/><Relationship Id="rId4" Type="http://schemas.openxmlformats.org/officeDocument/2006/relationships/tags" Target="../tags/tag643.xml"/><Relationship Id="rId9" Type="http://schemas.openxmlformats.org/officeDocument/2006/relationships/tags" Target="../tags/tag648.xml"/><Relationship Id="rId14"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8" Type="http://schemas.openxmlformats.org/officeDocument/2006/relationships/tags" Target="../tags/tag659.xml"/><Relationship Id="rId13" Type="http://schemas.openxmlformats.org/officeDocument/2006/relationships/image" Target="../media/image3.png"/><Relationship Id="rId3" Type="http://schemas.openxmlformats.org/officeDocument/2006/relationships/tags" Target="../tags/tag654.xml"/><Relationship Id="rId7" Type="http://schemas.openxmlformats.org/officeDocument/2006/relationships/tags" Target="../tags/tag65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53.xml"/><Relationship Id="rId1" Type="http://schemas.openxmlformats.org/officeDocument/2006/relationships/tags" Target="../tags/tag652.xml"/><Relationship Id="rId6" Type="http://schemas.openxmlformats.org/officeDocument/2006/relationships/tags" Target="../tags/tag657.xml"/><Relationship Id="rId11" Type="http://schemas.openxmlformats.org/officeDocument/2006/relationships/image" Target="../media/image6.png"/><Relationship Id="rId5" Type="http://schemas.openxmlformats.org/officeDocument/2006/relationships/tags" Target="../tags/tag656.xml"/><Relationship Id="rId10" Type="http://schemas.openxmlformats.org/officeDocument/2006/relationships/slideMaster" Target="../slideMasters/slideMaster4.xml"/><Relationship Id="rId4" Type="http://schemas.openxmlformats.org/officeDocument/2006/relationships/tags" Target="../tags/tag655.xml"/><Relationship Id="rId9" Type="http://schemas.openxmlformats.org/officeDocument/2006/relationships/tags" Target="../tags/tag660.xml"/><Relationship Id="rId14" Type="http://schemas.openxmlformats.org/officeDocument/2006/relationships/image" Target="file:///C:\Users\1V994W2\PycharmProjects\PPT_Background_Generation/pic_temp/1_pic_quater_left_down.png" TargetMode="Externa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69.xml"/><Relationship Id="rId7" Type="http://schemas.openxmlformats.org/officeDocument/2006/relationships/slideMaster" Target="../slideMasters/slideMaster5.xml"/><Relationship Id="rId2" Type="http://schemas.openxmlformats.org/officeDocument/2006/relationships/tags" Target="../tags/tag668.xml"/><Relationship Id="rId1" Type="http://schemas.openxmlformats.org/officeDocument/2006/relationships/tags" Target="../tags/tag667.xml"/><Relationship Id="rId6" Type="http://schemas.openxmlformats.org/officeDocument/2006/relationships/tags" Target="../tags/tag672.xml"/><Relationship Id="rId5" Type="http://schemas.openxmlformats.org/officeDocument/2006/relationships/tags" Target="../tags/tag671.xml"/><Relationship Id="rId4" Type="http://schemas.openxmlformats.org/officeDocument/2006/relationships/tags" Target="../tags/tag670.xml"/><Relationship Id="rId9" Type="http://schemas.openxmlformats.org/officeDocument/2006/relationships/image" Target="file:///C:\Users\1V994W2\PycharmProjects\PPT_Background_Generation/pic_temp/pic_sup.png" TargetMode="External"/></Relationships>
</file>

<file path=ppt/slideLayouts/_rels/slideLayout8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75.xml"/><Relationship Id="rId7" Type="http://schemas.openxmlformats.org/officeDocument/2006/relationships/tags" Target="../tags/tag679.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74.xml"/><Relationship Id="rId1" Type="http://schemas.openxmlformats.org/officeDocument/2006/relationships/tags" Target="../tags/tag673.xml"/><Relationship Id="rId6" Type="http://schemas.openxmlformats.org/officeDocument/2006/relationships/tags" Target="../tags/tag678.xml"/><Relationship Id="rId11" Type="http://schemas.openxmlformats.org/officeDocument/2006/relationships/image" Target="../media/image3.png"/><Relationship Id="rId5" Type="http://schemas.openxmlformats.org/officeDocument/2006/relationships/tags" Target="../tags/tag677.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76.xml"/><Relationship Id="rId9"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682.xml"/><Relationship Id="rId7" Type="http://schemas.openxmlformats.org/officeDocument/2006/relationships/slideMaster" Target="../slideMasters/slideMaster5.xml"/><Relationship Id="rId2" Type="http://schemas.openxmlformats.org/officeDocument/2006/relationships/tags" Target="../tags/tag681.xml"/><Relationship Id="rId1" Type="http://schemas.openxmlformats.org/officeDocument/2006/relationships/tags" Target="../tags/tag680.xml"/><Relationship Id="rId6" Type="http://schemas.openxmlformats.org/officeDocument/2006/relationships/tags" Target="../tags/tag685.xml"/><Relationship Id="rId5" Type="http://schemas.openxmlformats.org/officeDocument/2006/relationships/tags" Target="../tags/tag684.xml"/><Relationship Id="rId4" Type="http://schemas.openxmlformats.org/officeDocument/2006/relationships/tags" Target="../tags/tag683.xml"/><Relationship Id="rId9" Type="http://schemas.openxmlformats.org/officeDocument/2006/relationships/image" Target="file:///C:\Users\1V994W2\PycharmProjects\PPT_Background_Generation/pic_temp/pic_half_top.png" TargetMode="Externa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93.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88.xml"/><Relationship Id="rId7" Type="http://schemas.openxmlformats.org/officeDocument/2006/relationships/tags" Target="../tags/tag692.xml"/><Relationship Id="rId12" Type="http://schemas.openxmlformats.org/officeDocument/2006/relationships/image" Target="../media/image3.png"/><Relationship Id="rId2" Type="http://schemas.openxmlformats.org/officeDocument/2006/relationships/tags" Target="../tags/tag687.xml"/><Relationship Id="rId1" Type="http://schemas.openxmlformats.org/officeDocument/2006/relationships/tags" Target="../tags/tag686.xml"/><Relationship Id="rId6" Type="http://schemas.openxmlformats.org/officeDocument/2006/relationships/tags" Target="../tags/tag691.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90.xml"/><Relationship Id="rId10" Type="http://schemas.openxmlformats.org/officeDocument/2006/relationships/image" Target="../media/image2.png"/><Relationship Id="rId4" Type="http://schemas.openxmlformats.org/officeDocument/2006/relationships/tags" Target="../tags/tag689.xml"/><Relationship Id="rId9"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701.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96.xml"/><Relationship Id="rId7" Type="http://schemas.openxmlformats.org/officeDocument/2006/relationships/tags" Target="../tags/tag700.xml"/><Relationship Id="rId12" Type="http://schemas.openxmlformats.org/officeDocument/2006/relationships/image" Target="../media/image2.png"/><Relationship Id="rId2" Type="http://schemas.openxmlformats.org/officeDocument/2006/relationships/tags" Target="../tags/tag695.xml"/><Relationship Id="rId1" Type="http://schemas.openxmlformats.org/officeDocument/2006/relationships/tags" Target="../tags/tag694.xml"/><Relationship Id="rId6" Type="http://schemas.openxmlformats.org/officeDocument/2006/relationships/tags" Target="../tags/tag699.xml"/><Relationship Id="rId11" Type="http://schemas.openxmlformats.org/officeDocument/2006/relationships/slideMaster" Target="../slideMasters/slideMaster5.xml"/><Relationship Id="rId5" Type="http://schemas.openxmlformats.org/officeDocument/2006/relationships/tags" Target="../tags/tag698.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703.xml"/><Relationship Id="rId4" Type="http://schemas.openxmlformats.org/officeDocument/2006/relationships/tags" Target="../tags/tag697.xml"/><Relationship Id="rId9" Type="http://schemas.openxmlformats.org/officeDocument/2006/relationships/tags" Target="../tags/tag702.xml"/><Relationship Id="rId1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06.xml"/><Relationship Id="rId7" Type="http://schemas.openxmlformats.org/officeDocument/2006/relationships/slideMaster" Target="../slideMasters/slideMaster5.xml"/><Relationship Id="rId2" Type="http://schemas.openxmlformats.org/officeDocument/2006/relationships/tags" Target="../tags/tag705.xml"/><Relationship Id="rId1" Type="http://schemas.openxmlformats.org/officeDocument/2006/relationships/tags" Target="../tags/tag704.xml"/><Relationship Id="rId6" Type="http://schemas.openxmlformats.org/officeDocument/2006/relationships/tags" Target="../tags/tag709.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08.xml"/><Relationship Id="rId10" Type="http://schemas.openxmlformats.org/officeDocument/2006/relationships/image" Target="../media/image3.png"/><Relationship Id="rId4" Type="http://schemas.openxmlformats.org/officeDocument/2006/relationships/tags" Target="../tags/tag707.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712.xml"/><Relationship Id="rId2" Type="http://schemas.openxmlformats.org/officeDocument/2006/relationships/tags" Target="../tags/tag711.xml"/><Relationship Id="rId1" Type="http://schemas.openxmlformats.org/officeDocument/2006/relationships/tags" Target="../tags/tag710.xml"/><Relationship Id="rId4"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3.png"/><Relationship Id="rId5" Type="http://schemas.openxmlformats.org/officeDocument/2006/relationships/tags" Target="../tags/tag6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xml"/><Relationship Id="rId9"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7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15.xml"/><Relationship Id="rId7" Type="http://schemas.openxmlformats.org/officeDocument/2006/relationships/tags" Target="../tags/tag719.xml"/><Relationship Id="rId12" Type="http://schemas.openxmlformats.org/officeDocument/2006/relationships/image" Target="../media/image3.png"/><Relationship Id="rId2" Type="http://schemas.openxmlformats.org/officeDocument/2006/relationships/tags" Target="../tags/tag714.xml"/><Relationship Id="rId1" Type="http://schemas.openxmlformats.org/officeDocument/2006/relationships/tags" Target="../tags/tag713.xml"/><Relationship Id="rId6" Type="http://schemas.openxmlformats.org/officeDocument/2006/relationships/tags" Target="../tags/tag7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17.xml"/><Relationship Id="rId10" Type="http://schemas.openxmlformats.org/officeDocument/2006/relationships/image" Target="../media/image2.png"/><Relationship Id="rId4" Type="http://schemas.openxmlformats.org/officeDocument/2006/relationships/tags" Target="../tags/tag716.xml"/><Relationship Id="rId9"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723.xml"/><Relationship Id="rId7" Type="http://schemas.openxmlformats.org/officeDocument/2006/relationships/tags" Target="../tags/tag72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22.xml"/><Relationship Id="rId1" Type="http://schemas.openxmlformats.org/officeDocument/2006/relationships/tags" Target="../tags/tag721.xml"/><Relationship Id="rId6" Type="http://schemas.openxmlformats.org/officeDocument/2006/relationships/tags" Target="../tags/tag726.xml"/><Relationship Id="rId11" Type="http://schemas.openxmlformats.org/officeDocument/2006/relationships/image" Target="../media/image3.png"/><Relationship Id="rId5" Type="http://schemas.openxmlformats.org/officeDocument/2006/relationships/tags" Target="../tags/tag72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24.xml"/><Relationship Id="rId9" Type="http://schemas.openxmlformats.org/officeDocument/2006/relationships/image" Target="../media/image2.png"/></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30.xml"/><Relationship Id="rId7" Type="http://schemas.openxmlformats.org/officeDocument/2006/relationships/slideMaster" Target="../slideMasters/slideMaster5.xml"/><Relationship Id="rId2" Type="http://schemas.openxmlformats.org/officeDocument/2006/relationships/tags" Target="../tags/tag729.xml"/><Relationship Id="rId1" Type="http://schemas.openxmlformats.org/officeDocument/2006/relationships/tags" Target="../tags/tag728.xml"/><Relationship Id="rId6" Type="http://schemas.openxmlformats.org/officeDocument/2006/relationships/tags" Target="../tags/tag733.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2.xml"/><Relationship Id="rId10" Type="http://schemas.openxmlformats.org/officeDocument/2006/relationships/image" Target="../media/image3.png"/><Relationship Id="rId4" Type="http://schemas.openxmlformats.org/officeDocument/2006/relationships/tags" Target="../tags/tag731.xml"/><Relationship Id="rId9" Type="http://schemas.openxmlformats.org/officeDocument/2006/relationships/image" Target="file:///C:\Users\1V994W2\PycharmProjects\PPT_Background_Generation/pic_temp/0_pic_quater_right_down.png" TargetMode="External"/></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36.xml"/><Relationship Id="rId7" Type="http://schemas.openxmlformats.org/officeDocument/2006/relationships/slideMaster" Target="../slideMasters/slideMaster5.xml"/><Relationship Id="rId2" Type="http://schemas.openxmlformats.org/officeDocument/2006/relationships/tags" Target="../tags/tag735.xml"/><Relationship Id="rId1" Type="http://schemas.openxmlformats.org/officeDocument/2006/relationships/tags" Target="../tags/tag734.xml"/><Relationship Id="rId6" Type="http://schemas.openxmlformats.org/officeDocument/2006/relationships/tags" Target="../tags/tag739.xml"/><Relationship Id="rId5" Type="http://schemas.openxmlformats.org/officeDocument/2006/relationships/tags" Target="../tags/tag738.xml"/><Relationship Id="rId4" Type="http://schemas.openxmlformats.org/officeDocument/2006/relationships/tags" Target="../tags/tag737.xml"/><Relationship Id="rId9" Type="http://schemas.openxmlformats.org/officeDocument/2006/relationships/image" Target="file:///C:\Users\1V994W2\PycharmProjects\PPT_Background_Generation/pic_temp/pic_sup.png" TargetMode="External"/></Relationships>
</file>

<file path=ppt/slideLayouts/_rels/slideLayout9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742.xml"/><Relationship Id="rId7" Type="http://schemas.openxmlformats.org/officeDocument/2006/relationships/tags" Target="../tags/tag74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41.xml"/><Relationship Id="rId1" Type="http://schemas.openxmlformats.org/officeDocument/2006/relationships/tags" Target="../tags/tag740.xml"/><Relationship Id="rId6" Type="http://schemas.openxmlformats.org/officeDocument/2006/relationships/tags" Target="../tags/tag745.xml"/><Relationship Id="rId11" Type="http://schemas.openxmlformats.org/officeDocument/2006/relationships/image" Target="../media/image3.png"/><Relationship Id="rId5" Type="http://schemas.openxmlformats.org/officeDocument/2006/relationships/tags" Target="../tags/tag74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43.xml"/><Relationship Id="rId9" Type="http://schemas.openxmlformats.org/officeDocument/2006/relationships/image" Target="../media/image2.png"/></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754.xml"/><Relationship Id="rId13" Type="http://schemas.openxmlformats.org/officeDocument/2006/relationships/image" Target="../media/image3.png"/><Relationship Id="rId3" Type="http://schemas.openxmlformats.org/officeDocument/2006/relationships/tags" Target="../tags/tag749.xml"/><Relationship Id="rId7" Type="http://schemas.openxmlformats.org/officeDocument/2006/relationships/tags" Target="../tags/tag75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748.xml"/><Relationship Id="rId1" Type="http://schemas.openxmlformats.org/officeDocument/2006/relationships/tags" Target="../tags/tag747.xml"/><Relationship Id="rId6" Type="http://schemas.openxmlformats.org/officeDocument/2006/relationships/tags" Target="../tags/tag752.xml"/><Relationship Id="rId11" Type="http://schemas.openxmlformats.org/officeDocument/2006/relationships/image" Target="../media/image2.png"/><Relationship Id="rId5" Type="http://schemas.openxmlformats.org/officeDocument/2006/relationships/tags" Target="../tags/tag751.xml"/><Relationship Id="rId10" Type="http://schemas.openxmlformats.org/officeDocument/2006/relationships/slideMaster" Target="../slideMasters/slideMaster5.xml"/><Relationship Id="rId4" Type="http://schemas.openxmlformats.org/officeDocument/2006/relationships/tags" Target="../tags/tag750.xml"/><Relationship Id="rId9" Type="http://schemas.openxmlformats.org/officeDocument/2006/relationships/tags" Target="../tags/tag755.xml"/><Relationship Id="rId14" Type="http://schemas.openxmlformats.org/officeDocument/2006/relationships/image" Target="file:///C:\Users\1V994W2\PycharmProjects\PPT_Background_Generation/pic_temp/1_pic_quater_left_down.png" TargetMode="External"/></Relationships>
</file>

<file path=ppt/slideLayouts/_rels/slideLayout96.xml.rels><?xml version="1.0" encoding="UTF-8" standalone="yes"?>
<Relationships xmlns="http://schemas.openxmlformats.org/package/2006/relationships"><Relationship Id="rId8" Type="http://schemas.openxmlformats.org/officeDocument/2006/relationships/tags" Target="../tags/tag763.xml"/><Relationship Id="rId3" Type="http://schemas.openxmlformats.org/officeDocument/2006/relationships/tags" Target="../tags/tag758.xml"/><Relationship Id="rId7" Type="http://schemas.openxmlformats.org/officeDocument/2006/relationships/tags" Target="../tags/tag762.xml"/><Relationship Id="rId2" Type="http://schemas.openxmlformats.org/officeDocument/2006/relationships/tags" Target="../tags/tag757.xml"/><Relationship Id="rId1" Type="http://schemas.openxmlformats.org/officeDocument/2006/relationships/tags" Target="../tags/tag756.xml"/><Relationship Id="rId6" Type="http://schemas.openxmlformats.org/officeDocument/2006/relationships/tags" Target="../tags/tag761.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60.xml"/><Relationship Id="rId10" Type="http://schemas.openxmlformats.org/officeDocument/2006/relationships/image" Target="../media/image2.png"/><Relationship Id="rId4" Type="http://schemas.openxmlformats.org/officeDocument/2006/relationships/tags" Target="../tags/tag759.xml"/><Relationship Id="rId9"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8" Type="http://schemas.openxmlformats.org/officeDocument/2006/relationships/tags" Target="../tags/tag771.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766.xml"/><Relationship Id="rId7" Type="http://schemas.openxmlformats.org/officeDocument/2006/relationships/tags" Target="../tags/tag770.xml"/><Relationship Id="rId12" Type="http://schemas.openxmlformats.org/officeDocument/2006/relationships/image" Target="../media/image2.png"/><Relationship Id="rId2" Type="http://schemas.openxmlformats.org/officeDocument/2006/relationships/tags" Target="../tags/tag765.xml"/><Relationship Id="rId1" Type="http://schemas.openxmlformats.org/officeDocument/2006/relationships/tags" Target="../tags/tag764.xml"/><Relationship Id="rId6" Type="http://schemas.openxmlformats.org/officeDocument/2006/relationships/tags" Target="../tags/tag769.xml"/><Relationship Id="rId11" Type="http://schemas.openxmlformats.org/officeDocument/2006/relationships/slideMaster" Target="../slideMasters/slideMaster5.xml"/><Relationship Id="rId5" Type="http://schemas.openxmlformats.org/officeDocument/2006/relationships/tags" Target="../tags/tag768.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773.xml"/><Relationship Id="rId4" Type="http://schemas.openxmlformats.org/officeDocument/2006/relationships/tags" Target="../tags/tag767.xml"/><Relationship Id="rId9" Type="http://schemas.openxmlformats.org/officeDocument/2006/relationships/tags" Target="../tags/tag772.xml"/><Relationship Id="rId14"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781.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776.xml"/><Relationship Id="rId7" Type="http://schemas.openxmlformats.org/officeDocument/2006/relationships/tags" Target="../tags/tag780.xml"/><Relationship Id="rId12" Type="http://schemas.openxmlformats.org/officeDocument/2006/relationships/image" Target="../media/image2.png"/><Relationship Id="rId2" Type="http://schemas.openxmlformats.org/officeDocument/2006/relationships/tags" Target="../tags/tag775.xml"/><Relationship Id="rId1" Type="http://schemas.openxmlformats.org/officeDocument/2006/relationships/tags" Target="../tags/tag774.xml"/><Relationship Id="rId6" Type="http://schemas.openxmlformats.org/officeDocument/2006/relationships/tags" Target="../tags/tag779.xml"/><Relationship Id="rId11" Type="http://schemas.openxmlformats.org/officeDocument/2006/relationships/slideMaster" Target="../slideMasters/slideMaster5.xml"/><Relationship Id="rId5" Type="http://schemas.openxmlformats.org/officeDocument/2006/relationships/tags" Target="../tags/tag778.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783.xml"/><Relationship Id="rId4" Type="http://schemas.openxmlformats.org/officeDocument/2006/relationships/tags" Target="../tags/tag777.xml"/><Relationship Id="rId9" Type="http://schemas.openxmlformats.org/officeDocument/2006/relationships/tags" Target="../tags/tag782.xml"/><Relationship Id="rId14" Type="http://schemas.openxmlformats.org/officeDocument/2006/relationships/image" Target="../media/image3.png"/></Relationships>
</file>

<file path=ppt/slideLayouts/_rels/slideLayout99.xml.rels><?xml version="1.0" encoding="UTF-8" standalone="yes"?>
<Relationships xmlns="http://schemas.openxmlformats.org/package/2006/relationships"><Relationship Id="rId8" Type="http://schemas.openxmlformats.org/officeDocument/2006/relationships/tags" Target="../tags/tag791.xml"/><Relationship Id="rId13" Type="http://schemas.openxmlformats.org/officeDocument/2006/relationships/slideMaster" Target="../slideMasters/slideMaster5.xml"/><Relationship Id="rId3" Type="http://schemas.openxmlformats.org/officeDocument/2006/relationships/tags" Target="../tags/tag786.xml"/><Relationship Id="rId7" Type="http://schemas.openxmlformats.org/officeDocument/2006/relationships/tags" Target="../tags/tag790.xml"/><Relationship Id="rId12" Type="http://schemas.openxmlformats.org/officeDocument/2006/relationships/tags" Target="../tags/tag795.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85.xml"/><Relationship Id="rId16" Type="http://schemas.openxmlformats.org/officeDocument/2006/relationships/image" Target="../media/image3.png"/><Relationship Id="rId1" Type="http://schemas.openxmlformats.org/officeDocument/2006/relationships/tags" Target="../tags/tag784.xml"/><Relationship Id="rId6" Type="http://schemas.openxmlformats.org/officeDocument/2006/relationships/tags" Target="../tags/tag789.xml"/><Relationship Id="rId11" Type="http://schemas.openxmlformats.org/officeDocument/2006/relationships/tags" Target="../tags/tag794.xml"/><Relationship Id="rId5" Type="http://schemas.openxmlformats.org/officeDocument/2006/relationships/tags" Target="../tags/tag788.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793.xml"/><Relationship Id="rId4" Type="http://schemas.openxmlformats.org/officeDocument/2006/relationships/tags" Target="../tags/tag787.xml"/><Relationship Id="rId9" Type="http://schemas.openxmlformats.org/officeDocument/2006/relationships/tags" Target="../tags/tag792.xml"/><Relationship Id="rId1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2" name="标题 1"/>
          <p:cNvSpPr>
            <a:spLocks noGrp="1"/>
          </p:cNvSpPr>
          <p:nvPr>
            <p:ph type="ctrTitle" idx="13" hasCustomPrompt="1"/>
            <p:custDataLst>
              <p:tags r:id="rId5"/>
            </p:custDataLst>
          </p:nvPr>
        </p:nvSpPr>
        <p:spPr>
          <a:xfrm>
            <a:off x="2171348" y="1698825"/>
            <a:ext cx="4762500" cy="913084"/>
          </a:xfrm>
        </p:spPr>
        <p:txBody>
          <a:bodyPr vert="horz" wrap="square" lIns="0" tIns="0" rIns="0" bIns="0" rtlCol="0" anchor="t" anchorCtr="0">
            <a:normAutofit/>
          </a:bodyPr>
          <a:lstStyle>
            <a:lvl1pP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p>
        </p:txBody>
      </p:sp>
      <p:sp>
        <p:nvSpPr>
          <p:cNvPr id="3" name="文本占位符 2"/>
          <p:cNvSpPr>
            <a:spLocks noGrp="1"/>
          </p:cNvSpPr>
          <p:nvPr>
            <p:ph type="body" idx="14" hasCustomPrompt="1"/>
            <p:custDataLst>
              <p:tags r:id="rId6"/>
            </p:custDataLst>
          </p:nvPr>
        </p:nvSpPr>
        <p:spPr>
          <a:xfrm>
            <a:off x="5418896" y="2929130"/>
            <a:ext cx="1458278" cy="306743"/>
          </a:xfr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lgn="r">
              <a:buNone/>
            </a:pPr>
            <a:r>
              <a:rPr lang="zh-CN" altLang="en-US"/>
              <a:t>编辑文本</a:t>
            </a:r>
          </a:p>
        </p:txBody>
      </p:sp>
      <p:sp>
        <p:nvSpPr>
          <p:cNvPr id="4" name="文本占位符 3"/>
          <p:cNvSpPr>
            <a:spLocks noGrp="1"/>
          </p:cNvSpPr>
          <p:nvPr>
            <p:ph type="body" sz="quarter" idx="15" hasCustomPrompt="1"/>
            <p:custDataLst>
              <p:tags r:id="rId7"/>
            </p:custDataLst>
          </p:nvPr>
        </p:nvSpPr>
        <p:spPr>
          <a:xfrm>
            <a:off x="2228021" y="2929130"/>
            <a:ext cx="1458278" cy="306743"/>
          </a:xfrm>
          <a:prstGeom prst="rect">
            <a:avLst/>
          </a:prstGeo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buNone/>
            </a:pPr>
            <a:r>
              <a:rPr lang="zh-CN" altLang="en-US"/>
              <a:t>编辑文本</a:t>
            </a:r>
          </a:p>
        </p:txBody>
      </p:sp>
      <p:cxnSp>
        <p:nvCxnSpPr>
          <p:cNvPr id="9" name="直接连接符 8"/>
          <p:cNvCxnSpPr/>
          <p:nvPr userDrawn="1">
            <p:custDataLst>
              <p:tags r:id="rId8"/>
            </p:custDataLst>
          </p:nvPr>
        </p:nvCxnSpPr>
        <p:spPr>
          <a:xfrm>
            <a:off x="2227784" y="2757659"/>
            <a:ext cx="46496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9"/>
            </p:custDataLst>
          </p:nvPr>
        </p:nvSpPr>
        <p:spPr>
          <a:xfrm>
            <a:off x="2171587" y="1210132"/>
            <a:ext cx="4762976" cy="336750"/>
          </a:xfrm>
          <a:prstGeom prst="rect">
            <a:avLst/>
          </a:prstGeom>
        </p:spPr>
        <p:txBody>
          <a:bodyPr vert="horz" wrap="square" lIns="0" tIns="0" rIns="0" bIns="0" rtlCol="0" anchor="b" anchorCtr="0">
            <a:normAutofit/>
          </a:bodyPr>
          <a:lstStyle>
            <a:lvl1pP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dist">
              <a:lnSpc>
                <a:spcPct val="100000"/>
              </a:lnSpc>
              <a:spcAft>
                <a:spcPts val="0"/>
              </a:spcAft>
              <a:buClrTx/>
              <a:buSzTx/>
              <a:buNone/>
            </a:pPr>
            <a:r>
              <a:rPr lang="zh-CN" altLang="en-US" dirty="0"/>
              <a:t>单击此处编辑副标题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2" name="副标题 1"/>
          <p:cNvSpPr>
            <a:spLocks noGrp="1"/>
          </p:cNvSpPr>
          <p:nvPr>
            <p:ph type="subTitle" idx="13" hasCustomPrompt="1"/>
            <p:custDataLst>
              <p:tags r:id="rId5"/>
            </p:custDataLst>
          </p:nvPr>
        </p:nvSpPr>
        <p:spPr>
          <a:xfrm>
            <a:off x="2120741" y="3498709"/>
            <a:ext cx="4902518" cy="289596"/>
          </a:xfrm>
        </p:spPr>
        <p:txBody>
          <a:bodyPr vert="horz" wrap="square" lIns="0" tIns="0" rIns="0" bIns="0" rtlCol="0" anchor="t" anchorCtr="0">
            <a:normAutofit/>
          </a:bodyPr>
          <a:lstStyle>
            <a:lvl1pP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lnSpc>
                <a:spcPct val="100000"/>
              </a:lnSpc>
              <a:spcAft>
                <a:spcPts val="0"/>
              </a:spcAft>
              <a:buClrTx/>
              <a:buSzTx/>
              <a:buNone/>
            </a:pPr>
            <a:r>
              <a:rPr lang="zh-CN" altLang="en-US" dirty="0"/>
              <a:t>单击此处编辑副标题</a:t>
            </a:r>
          </a:p>
        </p:txBody>
      </p:sp>
      <p:sp>
        <p:nvSpPr>
          <p:cNvPr id="3" name="标题 2"/>
          <p:cNvSpPr>
            <a:spLocks noGrp="1"/>
          </p:cNvSpPr>
          <p:nvPr>
            <p:ph type="ctrTitle" idx="14" hasCustomPrompt="1"/>
            <p:custDataLst>
              <p:tags r:id="rId6"/>
            </p:custDataLst>
          </p:nvPr>
        </p:nvSpPr>
        <p:spPr>
          <a:xfrm>
            <a:off x="2120741" y="2686061"/>
            <a:ext cx="4902518" cy="626822"/>
          </a:xfrm>
        </p:spPr>
        <p:txBody>
          <a:bodyPr vert="horz" wrap="square" lIns="0" tIns="0" rIns="0" bIns="0" rtlCol="0" anchor="b" anchorCtr="0">
            <a:normAutofit/>
          </a:bodyPr>
          <a:lstStyle>
            <a:lvl1pPr>
              <a:defRPr kumimoji="0" lang="zh-CN" altLang="en-US" sz="33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ts val="0"/>
              </a:spcAft>
              <a:buClrTx/>
              <a:buSzTx/>
              <a:buFontTx/>
            </a:pPr>
            <a:r>
              <a:rPr lang="zh-CN" altLang="en-US" dirty="0"/>
              <a:t>编辑标题</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10" name="图片 9"/>
          <p:cNvPicPr/>
          <p:nvPr userDrawn="1">
            <p:custDataLst>
              <p:tags r:id="rId2"/>
            </p:custDataLst>
          </p:nvPr>
        </p:nvPicPr>
        <p:blipFill>
          <a:blip r:embed="rId14" r:link="rId15"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228600" y="1646123"/>
            <a:ext cx="3291840" cy="1851889"/>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pPr/>
              <a:t>2020/10/29</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2" name="标题 1"/>
          <p:cNvSpPr>
            <a:spLocks noGrp="1"/>
          </p:cNvSpPr>
          <p:nvPr>
            <p:ph type="title" idx="13" hasCustomPrompt="1"/>
            <p:custDataLst>
              <p:tags r:id="rId5"/>
            </p:custDataLst>
          </p:nvPr>
        </p:nvSpPr>
        <p:spPr>
          <a:xfrm>
            <a:off x="1302068" y="1726319"/>
            <a:ext cx="3269933" cy="879266"/>
          </a:xfrm>
        </p:spPr>
        <p:txBody>
          <a:bodyPr vert="horz" wrap="square" lIns="0" tIns="0" rIns="0" bIns="0" rtlCol="0" anchor="b" anchorCtr="0">
            <a:normAutofit/>
          </a:bodyPr>
          <a:lstStyle>
            <a:lvl1pPr>
              <a:defRPr lang="zh-CN" altLang="en-US" sz="495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p>
        </p:txBody>
      </p:sp>
      <p:sp>
        <p:nvSpPr>
          <p:cNvPr id="7" name="文本占位符 6"/>
          <p:cNvSpPr>
            <a:spLocks noGrp="1"/>
          </p:cNvSpPr>
          <p:nvPr>
            <p:ph type="body" idx="14" hasCustomPrompt="1"/>
            <p:custDataLst>
              <p:tags r:id="rId6"/>
            </p:custDataLst>
          </p:nvPr>
        </p:nvSpPr>
        <p:spPr>
          <a:xfrm>
            <a:off x="1302068" y="2758956"/>
            <a:ext cx="3269933" cy="277688"/>
          </a:xfrm>
        </p:spPr>
        <p:txBody>
          <a:bodyPr vert="horz" wrap="square" lIns="0" tIns="0" rIns="0" bIns="0" rtlCol="0">
            <a:normAutofit/>
          </a:bodyPr>
          <a:lstStyle>
            <a:lvl1pPr>
              <a:defRPr kumimoji="0" lang="zh-CN" altLang="en-US" sz="15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p>
        </p:txBody>
      </p:sp>
      <p:cxnSp>
        <p:nvCxnSpPr>
          <p:cNvPr id="8" name="直接连接符 7"/>
          <p:cNvCxnSpPr/>
          <p:nvPr userDrawn="1">
            <p:custDataLst>
              <p:tags r:id="rId7"/>
            </p:custDataLst>
          </p:nvPr>
        </p:nvCxnSpPr>
        <p:spPr>
          <a:xfrm flipV="1">
            <a:off x="1073944" y="1850159"/>
            <a:ext cx="0" cy="1143141"/>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4"/>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8"/>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8"/>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2"/>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pic>
        <p:nvPicPr>
          <p:cNvPr id="10" name="图片 9"/>
          <p:cNvPicPr/>
          <p:nvPr userDrawn="1">
            <p:custDataLst>
              <p:tags r:id="rId3"/>
            </p:custDataLst>
          </p:nvPr>
        </p:nvPicPr>
        <p:blipFill>
          <a:blip r:embed="rId15" r:link="rId16" cstate="print">
            <a:extLst>
              <a:ext uri="{28A0092B-C50C-407E-A947-70E740481C1C}">
                <a14:useLocalDpi xmlns:a14="http://schemas.microsoft.com/office/drawing/2010/main" val="0"/>
              </a:ext>
            </a:extLst>
          </a:blip>
          <a:stretch>
            <a:fillRect/>
          </a:stretch>
        </p:blipFill>
        <p:spPr>
          <a:xfrm>
            <a:off x="0" y="4820054"/>
            <a:ext cx="540068" cy="324081"/>
          </a:xfrm>
          <a:prstGeom prst="rect">
            <a:avLst/>
          </a:prstGeom>
        </p:spPr>
      </p:pic>
      <p:sp>
        <p:nvSpPr>
          <p:cNvPr id="2" name="标题 1"/>
          <p:cNvSpPr>
            <a:spLocks noGrp="1"/>
          </p:cNvSpPr>
          <p:nvPr>
            <p:ph type="title"/>
            <p:custDataLst>
              <p:tags r:id="rId4"/>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8"/>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7928848" y="4414953"/>
            <a:ext cx="1215152" cy="7291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4414953"/>
            <a:ext cx="1215152" cy="729181"/>
          </a:xfrm>
          <a:prstGeom prst="rect">
            <a:avLst/>
          </a:prstGeom>
        </p:spPr>
      </p:pic>
      <p:sp>
        <p:nvSpPr>
          <p:cNvPr id="2" name="标题 1"/>
          <p:cNvSpPr>
            <a:spLocks noGrp="1"/>
          </p:cNvSpPr>
          <p:nvPr>
            <p:ph type="title" hasCustomPrompt="1"/>
            <p:custDataLst>
              <p:tags r:id="rId4"/>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8"/>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2020/10/29</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2020/10/29</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2020/10/29</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pPr/>
              <a:t>2020/10/29</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2020/10/29</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47.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46.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9.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4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34" Type="http://schemas.openxmlformats.org/officeDocument/2006/relationships/tags" Target="../tags/tag292.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tags" Target="../tags/tag29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theme" Target="../theme/theme3.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tags" Target="../tags/tag29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tags" Target="../tags/tag289.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tags" Target="../tags/tag288.xml"/><Relationship Id="rId35" Type="http://schemas.openxmlformats.org/officeDocument/2006/relationships/tags" Target="../tags/tag293.xml"/><Relationship Id="rId8"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3" Type="http://schemas.openxmlformats.org/officeDocument/2006/relationships/slideLayout" Target="../slideLayouts/slideLayout67.xml"/><Relationship Id="rId21" Type="http://schemas.openxmlformats.org/officeDocument/2006/relationships/tags" Target="../tags/tag518.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tags" Target="../tags/tag522.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tags" Target="../tags/tag517.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tags" Target="../tags/tag521.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tags" Target="../tags/tag520.xml"/><Relationship Id="rId10" Type="http://schemas.openxmlformats.org/officeDocument/2006/relationships/slideLayout" Target="../slideLayouts/slideLayout74.xml"/><Relationship Id="rId19" Type="http://schemas.openxmlformats.org/officeDocument/2006/relationships/theme" Target="../theme/theme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tags" Target="../tags/tag51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18" Type="http://schemas.openxmlformats.org/officeDocument/2006/relationships/slideLayout" Target="../slideLayouts/slideLayout100.xml"/><Relationship Id="rId3" Type="http://schemas.openxmlformats.org/officeDocument/2006/relationships/slideLayout" Target="../slideLayouts/slideLayout85.xml"/><Relationship Id="rId21" Type="http://schemas.openxmlformats.org/officeDocument/2006/relationships/tags" Target="../tags/tag662.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17" Type="http://schemas.openxmlformats.org/officeDocument/2006/relationships/slideLayout" Target="../slideLayouts/slideLayout99.xml"/><Relationship Id="rId25" Type="http://schemas.openxmlformats.org/officeDocument/2006/relationships/tags" Target="../tags/tag666.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20" Type="http://schemas.openxmlformats.org/officeDocument/2006/relationships/tags" Target="../tags/tag661.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24" Type="http://schemas.openxmlformats.org/officeDocument/2006/relationships/tags" Target="../tags/tag665.xml"/><Relationship Id="rId5" Type="http://schemas.openxmlformats.org/officeDocument/2006/relationships/slideLayout" Target="../slideLayouts/slideLayout87.xml"/><Relationship Id="rId15" Type="http://schemas.openxmlformats.org/officeDocument/2006/relationships/slideLayout" Target="../slideLayouts/slideLayout97.xml"/><Relationship Id="rId23" Type="http://schemas.openxmlformats.org/officeDocument/2006/relationships/tags" Target="../tags/tag664.xml"/><Relationship Id="rId10" Type="http://schemas.openxmlformats.org/officeDocument/2006/relationships/slideLayout" Target="../slideLayouts/slideLayout92.xml"/><Relationship Id="rId19" Type="http://schemas.openxmlformats.org/officeDocument/2006/relationships/theme" Target="../theme/theme5.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 Id="rId22" Type="http://schemas.openxmlformats.org/officeDocument/2006/relationships/tags" Target="../tags/tag6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3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3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3"/>
            <p:custDataLst>
              <p:tags r:id="rId3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3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51" r:id="rId19"/>
    <p:sldLayoutId id="2147483753" r:id="rId20"/>
    <p:sldLayoutId id="2147483754" r:id="rId21"/>
    <p:sldLayoutId id="2147483755" r:id="rId22"/>
    <p:sldLayoutId id="2147483756" r:id="rId23"/>
    <p:sldLayoutId id="2147483757" r:id="rId24"/>
    <p:sldLayoutId id="2147483758" r:id="rId25"/>
    <p:sldLayoutId id="2147483759" r:id="rId26"/>
    <p:sldLayoutId id="2147483760" r:id="rId27"/>
    <p:sldLayoutId id="2147483761" r:id="rId2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806.xml"/><Relationship Id="rId1" Type="http://schemas.openxmlformats.org/officeDocument/2006/relationships/tags" Target="../tags/tag80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9.xml"/><Relationship Id="rId1" Type="http://schemas.openxmlformats.org/officeDocument/2006/relationships/themeOverride" Target="../theme/themeOverride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标题 2"/>
          <p:cNvSpPr>
            <a:spLocks noGrp="1"/>
          </p:cNvSpPr>
          <p:nvPr>
            <p:ph type="ctrTitle" idx="13"/>
            <p:custDataLst>
              <p:tags r:id="rId2"/>
            </p:custDataLst>
          </p:nvPr>
        </p:nvSpPr>
        <p:spPr>
          <a:xfrm>
            <a:off x="438150" y="1530985"/>
            <a:ext cx="7101840" cy="913130"/>
          </a:xfrm>
        </p:spPr>
        <p:txBody>
          <a:bodyPr vert="horz" wrap="square" lIns="67500" tIns="0" rIns="67500" bIns="35100" rtlCol="0" anchor="t" anchorCtr="0">
            <a:noAutofit/>
          </a:bodyPr>
          <a:lstStyle/>
          <a:p>
            <a:pPr algn="ctr"/>
            <a:r>
              <a:rPr lang="zh-CN" altLang="en-US" sz="8000" dirty="0" smtClean="0"/>
              <a:t>会计基础</a:t>
            </a:r>
            <a:endParaRPr lang="zh-CN" altLang="en-US" sz="80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622268" y="382856"/>
            <a:ext cx="7968342" cy="3508653"/>
          </a:xfrm>
          <a:prstGeom prst="rect">
            <a:avLst/>
          </a:prstGeom>
          <a:noFill/>
        </p:spPr>
        <p:txBody>
          <a:bodyPr wrap="square" rtlCol="0" anchor="t">
            <a:spAutoFit/>
          </a:bodyPr>
          <a:lstStyle/>
          <a:p>
            <a:r>
              <a:rPr lang="en-US" altLang="en-US" sz="2000" b="1" dirty="0" smtClean="0">
                <a:solidFill>
                  <a:srgbClr val="FFFF00"/>
                </a:solidFill>
                <a:cs typeface="黑体" panose="02010609060101010101" charset="-122"/>
                <a:sym typeface="+mn-ea"/>
              </a:rPr>
              <a:t>7.1.4</a:t>
            </a:r>
            <a:r>
              <a:rPr lang="zh-CN" altLang="en-US" sz="2000" b="1" dirty="0" smtClean="0">
                <a:solidFill>
                  <a:srgbClr val="FFFF00"/>
                </a:solidFill>
                <a:cs typeface="黑体" panose="02010609060101010101" charset="-122"/>
                <a:sym typeface="+mn-ea"/>
              </a:rPr>
              <a:t>财产物资盘存制度</a:t>
            </a:r>
          </a:p>
          <a:p>
            <a:r>
              <a:rPr lang="zh-CN" altLang="en-US" dirty="0" smtClean="0">
                <a:solidFill>
                  <a:schemeClr val="bg1"/>
                </a:solidFill>
              </a:rPr>
              <a:t>       财产物资的盘存制度有两种，即</a:t>
            </a:r>
            <a:r>
              <a:rPr lang="en-US" altLang="en-US" dirty="0" smtClean="0">
                <a:solidFill>
                  <a:schemeClr val="bg1"/>
                </a:solidFill>
              </a:rPr>
              <a:t>“</a:t>
            </a:r>
            <a:r>
              <a:rPr lang="zh-CN" altLang="en-US" dirty="0" smtClean="0">
                <a:solidFill>
                  <a:schemeClr val="bg1"/>
                </a:solidFill>
              </a:rPr>
              <a:t>永续盘存制</a:t>
            </a:r>
            <a:r>
              <a:rPr lang="en-US" altLang="en-US" dirty="0" smtClean="0">
                <a:solidFill>
                  <a:schemeClr val="bg1"/>
                </a:solidFill>
              </a:rPr>
              <a:t>”</a:t>
            </a:r>
            <a:r>
              <a:rPr lang="zh-CN" altLang="en-US" dirty="0" smtClean="0">
                <a:solidFill>
                  <a:schemeClr val="bg1"/>
                </a:solidFill>
              </a:rPr>
              <a:t>和</a:t>
            </a:r>
            <a:r>
              <a:rPr lang="en-US" altLang="en-US" dirty="0" smtClean="0">
                <a:solidFill>
                  <a:schemeClr val="bg1"/>
                </a:solidFill>
              </a:rPr>
              <a:t>“</a:t>
            </a:r>
            <a:r>
              <a:rPr lang="zh-CN" altLang="en-US" dirty="0" smtClean="0">
                <a:solidFill>
                  <a:schemeClr val="bg1"/>
                </a:solidFill>
              </a:rPr>
              <a:t>实地盘存制</a:t>
            </a:r>
            <a:r>
              <a:rPr lang="en-US" altLang="en-US" dirty="0" smtClean="0">
                <a:solidFill>
                  <a:schemeClr val="bg1"/>
                </a:solidFill>
              </a:rPr>
              <a:t>”</a:t>
            </a:r>
            <a:r>
              <a:rPr lang="zh-CN" altLang="en-US" dirty="0" smtClean="0">
                <a:solidFill>
                  <a:schemeClr val="bg1"/>
                </a:solidFill>
              </a:rPr>
              <a:t>。单位可根据经营管理的需要和财产物资品种的不同，分别采用不同的方法，以达到弄清账实、查明原因、提高经营管理水平之目的。</a:t>
            </a:r>
            <a:endParaRPr lang="en-US" altLang="zh-CN" dirty="0" smtClean="0">
              <a:solidFill>
                <a:schemeClr val="bg1"/>
              </a:solidFill>
            </a:endParaRPr>
          </a:p>
          <a:p>
            <a:endParaRPr lang="zh-CN" altLang="en-US" dirty="0" smtClean="0">
              <a:solidFill>
                <a:schemeClr val="bg1"/>
              </a:solidFill>
            </a:endParaRPr>
          </a:p>
          <a:p>
            <a:r>
              <a:rPr lang="en-US" altLang="en-US" sz="2000" b="1" dirty="0" smtClean="0">
                <a:solidFill>
                  <a:srgbClr val="FFFF00"/>
                </a:solidFill>
                <a:cs typeface="黑体" panose="02010609060101010101" charset="-122"/>
                <a:sym typeface="+mn-ea"/>
              </a:rPr>
              <a:t>7.1.4.1</a:t>
            </a:r>
            <a:r>
              <a:rPr lang="zh-CN" altLang="en-US" sz="2000" b="1" dirty="0" smtClean="0">
                <a:solidFill>
                  <a:srgbClr val="FFFF00"/>
                </a:solidFill>
                <a:cs typeface="黑体" panose="02010609060101010101" charset="-122"/>
                <a:sym typeface="+mn-ea"/>
              </a:rPr>
              <a:t>永续盘存制</a:t>
            </a:r>
          </a:p>
          <a:p>
            <a:r>
              <a:rPr lang="zh-CN" altLang="en-US" sz="2000" dirty="0" smtClean="0">
                <a:solidFill>
                  <a:schemeClr val="bg1"/>
                </a:solidFill>
              </a:rPr>
              <a:t>       </a:t>
            </a:r>
            <a:r>
              <a:rPr lang="zh-CN" altLang="en-US" dirty="0" smtClean="0">
                <a:solidFill>
                  <a:schemeClr val="bg1"/>
                </a:solidFill>
              </a:rPr>
              <a:t>永续盘存制又称</a:t>
            </a:r>
            <a:r>
              <a:rPr lang="en-US" altLang="en-US" dirty="0" smtClean="0">
                <a:solidFill>
                  <a:schemeClr val="bg1"/>
                </a:solidFill>
              </a:rPr>
              <a:t>“</a:t>
            </a:r>
            <a:r>
              <a:rPr lang="zh-CN" altLang="en-US" dirty="0" smtClean="0">
                <a:solidFill>
                  <a:schemeClr val="bg1"/>
                </a:solidFill>
              </a:rPr>
              <a:t>账面盘存制</a:t>
            </a:r>
            <a:r>
              <a:rPr lang="en-US" altLang="en-US" dirty="0" smtClean="0">
                <a:solidFill>
                  <a:schemeClr val="bg1"/>
                </a:solidFill>
              </a:rPr>
              <a:t>”</a:t>
            </a:r>
            <a:r>
              <a:rPr lang="zh-CN" altLang="en-US" dirty="0" smtClean="0">
                <a:solidFill>
                  <a:schemeClr val="bg1"/>
                </a:solidFill>
              </a:rPr>
              <a:t>，即企业平时对各项财产物资分别设立明细账，根据会计凭证连续记载其增减变化并随时结出余额的一种管理制度。这种盘存制度，能从账簿资料中及时反映出企业各项财产、物资的结存数额，为及时掌握企业财产增减变动情况和余额提供可靠依据，以便加强单位财产物资的管理。这种方法的优点是手续较严密，能随时掌握企业单位财产增减变动情况和余额。</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439387" y="249853"/>
            <a:ext cx="8300853" cy="3847207"/>
          </a:xfrm>
          <a:prstGeom prst="rect">
            <a:avLst/>
          </a:prstGeom>
          <a:noFill/>
        </p:spPr>
        <p:txBody>
          <a:bodyPr wrap="square" rtlCol="0" anchor="t">
            <a:spAutoFit/>
          </a:bodyPr>
          <a:lstStyle/>
          <a:p>
            <a:r>
              <a:rPr lang="en-US" altLang="en-US" sz="2000" b="1" dirty="0" smtClean="0">
                <a:solidFill>
                  <a:srgbClr val="FFFF00"/>
                </a:solidFill>
                <a:cs typeface="黑体" panose="02010609060101010101" charset="-122"/>
                <a:sym typeface="+mn-ea"/>
              </a:rPr>
              <a:t>7.1.4.2</a:t>
            </a:r>
            <a:r>
              <a:rPr lang="zh-CN" altLang="en-US" sz="2000" b="1" dirty="0" smtClean="0">
                <a:solidFill>
                  <a:srgbClr val="FFFF00"/>
                </a:solidFill>
                <a:cs typeface="黑体" panose="02010609060101010101" charset="-122"/>
                <a:sym typeface="+mn-ea"/>
              </a:rPr>
              <a:t>实地盘存制</a:t>
            </a:r>
            <a:endParaRPr lang="en-US" altLang="zh-CN" sz="2000" b="1" dirty="0" smtClean="0">
              <a:solidFill>
                <a:srgbClr val="FFFF00"/>
              </a:solidFill>
              <a:cs typeface="黑体" panose="02010609060101010101" charset="-122"/>
              <a:sym typeface="+mn-ea"/>
            </a:endParaRPr>
          </a:p>
          <a:p>
            <a:endParaRPr lang="zh-CN" altLang="en-US" sz="2800" b="1" dirty="0" smtClean="0">
              <a:solidFill>
                <a:srgbClr val="FFFF00"/>
              </a:solidFill>
              <a:cs typeface="黑体" panose="02010609060101010101" charset="-122"/>
              <a:sym typeface="+mn-ea"/>
            </a:endParaRPr>
          </a:p>
          <a:p>
            <a:r>
              <a:rPr lang="zh-CN" altLang="en-US" sz="2000" dirty="0" smtClean="0">
                <a:solidFill>
                  <a:schemeClr val="bg1"/>
                </a:solidFill>
              </a:rPr>
              <a:t>       </a:t>
            </a:r>
            <a:r>
              <a:rPr lang="zh-CN" altLang="en-US" dirty="0" smtClean="0">
                <a:solidFill>
                  <a:schemeClr val="bg1"/>
                </a:solidFill>
              </a:rPr>
              <a:t>实地盘存制是平时根据有关会计凭证，只登记财产物资的增加数，不登记其减少数，月末或一定时期可根据期末盘点资料，弄清各种财产物资的实有数额，再根据</a:t>
            </a:r>
            <a:r>
              <a:rPr lang="en-US" altLang="en-US" dirty="0" smtClean="0">
                <a:solidFill>
                  <a:schemeClr val="bg1"/>
                </a:solidFill>
              </a:rPr>
              <a:t>“</a:t>
            </a:r>
            <a:r>
              <a:rPr lang="zh-CN" altLang="en-US" dirty="0" smtClean="0">
                <a:solidFill>
                  <a:schemeClr val="bg1"/>
                </a:solidFill>
              </a:rPr>
              <a:t>期初结存数</a:t>
            </a:r>
            <a:r>
              <a:rPr lang="en-US" altLang="en-US" dirty="0" smtClean="0">
                <a:solidFill>
                  <a:schemeClr val="bg1"/>
                </a:solidFill>
              </a:rPr>
              <a:t>+</a:t>
            </a:r>
            <a:r>
              <a:rPr lang="zh-CN" altLang="en-US" dirty="0" smtClean="0">
                <a:solidFill>
                  <a:schemeClr val="bg1"/>
                </a:solidFill>
              </a:rPr>
              <a:t>本期增加数</a:t>
            </a:r>
            <a:r>
              <a:rPr lang="en-US" altLang="en-US" dirty="0" smtClean="0">
                <a:solidFill>
                  <a:schemeClr val="bg1"/>
                </a:solidFill>
              </a:rPr>
              <a:t>-</a:t>
            </a:r>
            <a:r>
              <a:rPr lang="zh-CN" altLang="en-US" dirty="0" smtClean="0">
                <a:solidFill>
                  <a:schemeClr val="bg1"/>
                </a:solidFill>
              </a:rPr>
              <a:t>本期实有数</a:t>
            </a:r>
            <a:r>
              <a:rPr lang="en-US" altLang="en-US" dirty="0" smtClean="0">
                <a:solidFill>
                  <a:schemeClr val="bg1"/>
                </a:solidFill>
              </a:rPr>
              <a:t>=</a:t>
            </a:r>
            <a:r>
              <a:rPr lang="zh-CN" altLang="en-US" dirty="0" smtClean="0">
                <a:solidFill>
                  <a:schemeClr val="bg1"/>
                </a:solidFill>
              </a:rPr>
              <a:t>本期减少数</a:t>
            </a:r>
            <a:r>
              <a:rPr lang="en-US" altLang="en-US" dirty="0" smtClean="0">
                <a:solidFill>
                  <a:schemeClr val="bg1"/>
                </a:solidFill>
              </a:rPr>
              <a:t>”</a:t>
            </a:r>
            <a:r>
              <a:rPr lang="zh-CN" altLang="en-US" dirty="0" smtClean="0">
                <a:solidFill>
                  <a:schemeClr val="bg1"/>
                </a:solidFill>
              </a:rPr>
              <a:t>的公式，倒算出本期减少数额，即：</a:t>
            </a:r>
            <a:r>
              <a:rPr lang="en-US" altLang="en-US" dirty="0" smtClean="0">
                <a:solidFill>
                  <a:schemeClr val="bg1"/>
                </a:solidFill>
              </a:rPr>
              <a:t>“</a:t>
            </a:r>
            <a:r>
              <a:rPr lang="zh-CN" altLang="en-US" dirty="0" smtClean="0">
                <a:solidFill>
                  <a:schemeClr val="bg1"/>
                </a:solidFill>
              </a:rPr>
              <a:t>以存计耗</a:t>
            </a:r>
            <a:r>
              <a:rPr lang="en-US" altLang="en-US" dirty="0" smtClean="0">
                <a:solidFill>
                  <a:schemeClr val="bg1"/>
                </a:solidFill>
              </a:rPr>
              <a:t>”</a:t>
            </a:r>
            <a:r>
              <a:rPr lang="zh-CN" altLang="en-US" dirty="0" smtClean="0">
                <a:solidFill>
                  <a:schemeClr val="bg1"/>
                </a:solidFill>
              </a:rPr>
              <a:t>或</a:t>
            </a:r>
            <a:r>
              <a:rPr lang="en-US" altLang="en-US" dirty="0" smtClean="0">
                <a:solidFill>
                  <a:schemeClr val="bg1"/>
                </a:solidFill>
              </a:rPr>
              <a:t>“</a:t>
            </a:r>
            <a:r>
              <a:rPr lang="zh-CN" altLang="en-US" dirty="0" smtClean="0">
                <a:solidFill>
                  <a:schemeClr val="bg1"/>
                </a:solidFill>
              </a:rPr>
              <a:t>以存计销</a:t>
            </a:r>
            <a:r>
              <a:rPr lang="en-US" altLang="en-US" dirty="0" smtClean="0">
                <a:solidFill>
                  <a:schemeClr val="bg1"/>
                </a:solidFill>
              </a:rPr>
              <a:t>”</a:t>
            </a:r>
            <a:r>
              <a:rPr lang="zh-CN" altLang="en-US" dirty="0" smtClean="0">
                <a:solidFill>
                  <a:schemeClr val="bg1"/>
                </a:solidFill>
              </a:rPr>
              <a:t>，并记入有关明细账中的一种物资盘存管理制度。采用这种方法工作比较简单，虽然看起来账是平衡的，但是手续不够严密，对于管理中存在的问题不易发现，只适用于一些价值低、品种杂、进出频繁的物资，其他财产物资一般不宜采用。</a:t>
            </a:r>
          </a:p>
          <a:p>
            <a:r>
              <a:rPr lang="zh-CN" altLang="en-US" dirty="0" smtClean="0">
                <a:solidFill>
                  <a:schemeClr val="bg1"/>
                </a:solidFill>
              </a:rPr>
              <a:t>       由于财产物资种类繁多、占用形态各异，对实物、货币资金、结算款项等应采取不同的方式进行清查。</a:t>
            </a:r>
          </a:p>
          <a:p>
            <a:endParaRPr lang="zh-CN" altLang="en-US" sz="2400"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9"/>
          <p:cNvGrpSpPr/>
          <p:nvPr/>
        </p:nvGrpSpPr>
        <p:grpSpPr>
          <a:xfrm>
            <a:off x="840007" y="2062798"/>
            <a:ext cx="5487816" cy="552450"/>
            <a:chOff x="2573" y="1592"/>
            <a:chExt cx="8642" cy="870"/>
          </a:xfrm>
        </p:grpSpPr>
        <p:sp>
          <p:nvSpPr>
            <p:cNvPr id="9" name="矩形 8"/>
            <p:cNvSpPr/>
            <p:nvPr/>
          </p:nvSpPr>
          <p:spPr>
            <a:xfrm>
              <a:off x="3853" y="1592"/>
              <a:ext cx="7362" cy="843"/>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zh-CN" altLang="en-US" sz="3200" b="1" dirty="0" smtClean="0">
                  <a:solidFill>
                    <a:srgbClr val="FFFF00"/>
                  </a:solidFill>
                  <a:cs typeface="黑体" panose="02010609060101010101" charset="-122"/>
                </a:rPr>
                <a:t>任务</a:t>
              </a:r>
              <a:r>
                <a:rPr lang="en-US" altLang="en-US" sz="3200" b="1" dirty="0" smtClean="0">
                  <a:solidFill>
                    <a:srgbClr val="FFFF00"/>
                  </a:solidFill>
                  <a:cs typeface="黑体" panose="02010609060101010101" charset="-122"/>
                  <a:sym typeface="+mn-ea"/>
                </a:rPr>
                <a:t>7.2  </a:t>
              </a:r>
              <a:r>
                <a:rPr lang="zh-CN" altLang="en-US" sz="3200" b="1" dirty="0" smtClean="0">
                  <a:solidFill>
                    <a:srgbClr val="FFFF00"/>
                  </a:solidFill>
                  <a:cs typeface="黑体" panose="02010609060101010101" charset="-122"/>
                  <a:sym typeface="+mn-ea"/>
                </a:rPr>
                <a:t>财产清查的方法</a:t>
              </a: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6"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015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685223" y="693314"/>
            <a:ext cx="7968343" cy="3739485"/>
          </a:xfrm>
          <a:prstGeom prst="rect">
            <a:avLst/>
          </a:prstGeom>
          <a:noFill/>
        </p:spPr>
        <p:txBody>
          <a:bodyPr wrap="square" rtlCol="0" anchor="t">
            <a:spAutoFit/>
          </a:bodyPr>
          <a:lstStyle/>
          <a:p>
            <a:r>
              <a:rPr lang="en-US" altLang="en-US" sz="2800" b="1" dirty="0" smtClean="0">
                <a:solidFill>
                  <a:srgbClr val="FFFF00"/>
                </a:solidFill>
                <a:cs typeface="黑体" panose="02010609060101010101" charset="-122"/>
                <a:sym typeface="+mn-ea"/>
              </a:rPr>
              <a:t>7.2.1</a:t>
            </a:r>
            <a:r>
              <a:rPr lang="zh-CN" altLang="en-US" sz="2800" b="1" dirty="0" smtClean="0">
                <a:solidFill>
                  <a:srgbClr val="FFFF00"/>
                </a:solidFill>
                <a:cs typeface="黑体" panose="02010609060101010101" charset="-122"/>
                <a:sym typeface="+mn-ea"/>
              </a:rPr>
              <a:t>货币资金的清查方法</a:t>
            </a:r>
            <a:endParaRPr lang="en-US" altLang="zh-CN" sz="28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r>
              <a:rPr lang="en-US" altLang="en-US" sz="2400" b="1" dirty="0" smtClean="0">
                <a:solidFill>
                  <a:srgbClr val="FFFF00"/>
                </a:solidFill>
                <a:cs typeface="黑体" panose="02010609060101010101" charset="-122"/>
                <a:sym typeface="+mn-ea"/>
              </a:rPr>
              <a:t>7.2.1.1</a:t>
            </a:r>
            <a:r>
              <a:rPr lang="zh-CN" altLang="en-US" sz="2400" b="1" dirty="0" smtClean="0">
                <a:solidFill>
                  <a:srgbClr val="FFFF00"/>
                </a:solidFill>
                <a:cs typeface="黑体" panose="02010609060101010101" charset="-122"/>
                <a:sym typeface="+mn-ea"/>
              </a:rPr>
              <a:t>库存现金的清查</a:t>
            </a:r>
          </a:p>
          <a:p>
            <a:pPr>
              <a:lnSpc>
                <a:spcPct val="150000"/>
              </a:lnSpc>
              <a:buClr>
                <a:srgbClr val="A16AA5"/>
              </a:buCl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库存现金采用实地盘点法进行清查，即通过盘点现金的实有数，然后将实存数与现金日记账的账面余额进行核对，以查明现金是否相符及盈亏情况。</a:t>
            </a:r>
          </a:p>
          <a:p>
            <a:pPr>
              <a:lnSpc>
                <a:spcPct val="150000"/>
              </a:lnSpc>
              <a:buClr>
                <a:srgbClr val="A16AA5"/>
              </a:buCl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盘点完成后，根据盘点结果填制“库存现金盘点报告表”。</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pPr>
              <a:lnSpc>
                <a:spcPct val="150000"/>
              </a:lnSpc>
              <a:buClr>
                <a:schemeClr val="folHlink"/>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669523" y="599701"/>
            <a:ext cx="2762295" cy="3693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en-US" sz="2000" b="1" dirty="0" smtClean="0">
                <a:solidFill>
                  <a:srgbClr val="FFFF00"/>
                </a:solidFill>
                <a:cs typeface="黑体" panose="02010609060101010101" charset="-122"/>
                <a:sym typeface="+mn-ea"/>
              </a:rPr>
              <a:t>7.2.1.2</a:t>
            </a:r>
            <a:r>
              <a:rPr lang="zh-CN" altLang="en-US" sz="2000" b="1" dirty="0" smtClean="0">
                <a:solidFill>
                  <a:srgbClr val="FFFF00"/>
                </a:solidFill>
                <a:cs typeface="黑体" panose="02010609060101010101" charset="-122"/>
                <a:sym typeface="+mn-ea"/>
              </a:rPr>
              <a:t>银行存款的清查</a:t>
            </a:r>
            <a:endParaRPr lang="en-US" altLang="zh-CN" sz="2000" b="1" dirty="0" smtClean="0">
              <a:solidFill>
                <a:srgbClr val="FFFF00"/>
              </a:solidFill>
              <a:cs typeface="黑体" panose="02010609060101010101" charset="-122"/>
              <a:sym typeface="+mn-ea"/>
            </a:endParaRPr>
          </a:p>
        </p:txBody>
      </p:sp>
      <p:sp>
        <p:nvSpPr>
          <p:cNvPr id="3" name="文本框 2"/>
          <p:cNvSpPr txBox="1"/>
          <p:nvPr/>
        </p:nvSpPr>
        <p:spPr>
          <a:xfrm>
            <a:off x="669522" y="1276752"/>
            <a:ext cx="7684769" cy="2582117"/>
          </a:xfrm>
          <a:prstGeom prst="rect">
            <a:avLst/>
          </a:prstGeom>
          <a:noFill/>
        </p:spPr>
        <p:txBody>
          <a:bodyPr wrap="square" rtlCol="0" anchor="t">
            <a:spAutoFit/>
          </a:bodyPr>
          <a:lstStyle/>
          <a:p>
            <a:pPr>
              <a:lnSpc>
                <a:spcPct val="150000"/>
              </a:lnSpc>
            </a:pPr>
            <a:r>
              <a:rPr lang="zh-CN" altLang="en-US" sz="2000" dirty="0" smtClean="0">
                <a:solidFill>
                  <a:schemeClr val="bg1"/>
                </a:solidFill>
              </a:rPr>
              <a:t>       </a:t>
            </a:r>
            <a:r>
              <a:rPr lang="zh-CN" altLang="en-US" dirty="0" smtClean="0">
                <a:solidFill>
                  <a:schemeClr val="bg1"/>
                </a:solidFill>
              </a:rPr>
              <a:t>银行存款清查的基本方法是采用银行存款日记账与开户银行的对账单相核对的方法，即将单位登记的银行存款日记账与银行送来的对账单逐笔核对每笔增减数额和同一日期的余额。</a:t>
            </a:r>
          </a:p>
          <a:p>
            <a:pPr>
              <a:lnSpc>
                <a:spcPct val="150000"/>
              </a:lnSpc>
            </a:pPr>
            <a:r>
              <a:rPr lang="zh-CN" altLang="en-US" dirty="0" smtClean="0">
                <a:solidFill>
                  <a:schemeClr val="bg1"/>
                </a:solidFill>
              </a:rPr>
              <a:t>       单位银行存款日记账余额与银行对账单余额不相等的原因主要有两种：一是存在未达账项；二是企业或银行账目存在错误，发生不正常的错账、漏账。</a:t>
            </a:r>
            <a:endParaRPr lang="en-US" altLang="zh-CN"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798021" y="536921"/>
            <a:ext cx="7498081" cy="4108817"/>
          </a:xfrm>
          <a:prstGeom prst="rect">
            <a:avLst/>
          </a:prstGeom>
          <a:noFill/>
        </p:spPr>
        <p:txBody>
          <a:bodyPr wrap="square" rtlCol="0" anchor="t">
            <a:spAutoFit/>
          </a:bodyPr>
          <a:lstStyle/>
          <a:p>
            <a:pPr>
              <a:lnSpc>
                <a:spcPct val="150000"/>
              </a:lnSpc>
            </a:pPr>
            <a:r>
              <a:rPr lang="en-US" altLang="en-US" dirty="0" smtClean="0">
                <a:solidFill>
                  <a:schemeClr val="bg1"/>
                </a:solidFill>
              </a:rPr>
              <a:t>1.</a:t>
            </a:r>
            <a:r>
              <a:rPr lang="zh-CN" altLang="en-US" dirty="0" smtClean="0">
                <a:solidFill>
                  <a:schemeClr val="bg1"/>
                </a:solidFill>
              </a:rPr>
              <a:t>记账错误。企业的记账错误表现为编制的记账凭证错误，银行日记账登记错误；银行存款的记账错误表现为账簿登记错误或串户。</a:t>
            </a:r>
          </a:p>
          <a:p>
            <a:pPr>
              <a:lnSpc>
                <a:spcPct val="150000"/>
              </a:lnSpc>
            </a:pPr>
            <a:r>
              <a:rPr lang="en-US" altLang="en-US" dirty="0" smtClean="0">
                <a:solidFill>
                  <a:schemeClr val="bg1"/>
                </a:solidFill>
              </a:rPr>
              <a:t>2.</a:t>
            </a:r>
            <a:r>
              <a:rPr lang="zh-CN" altLang="en-US" dirty="0" smtClean="0">
                <a:solidFill>
                  <a:schemeClr val="bg1"/>
                </a:solidFill>
              </a:rPr>
              <a:t>未达账项。未达账项，是指由于单位与银行双方记账时间不一致而发生的一方已入账，而另一方尚未入账的款项。包括以下四种情况：</a:t>
            </a:r>
          </a:p>
          <a:p>
            <a:pPr>
              <a:lnSpc>
                <a:spcPct val="150000"/>
              </a:lnSpc>
            </a:pPr>
            <a:r>
              <a:rPr lang="zh-CN" altLang="en-US" dirty="0" smtClean="0">
                <a:solidFill>
                  <a:schemeClr val="bg1"/>
                </a:solidFill>
              </a:rPr>
              <a:t>（</a:t>
            </a:r>
            <a:r>
              <a:rPr lang="en-US" altLang="en-US" dirty="0" smtClean="0">
                <a:solidFill>
                  <a:schemeClr val="bg1"/>
                </a:solidFill>
              </a:rPr>
              <a:t>1</a:t>
            </a:r>
            <a:r>
              <a:rPr lang="zh-CN" altLang="en-US" dirty="0" smtClean="0">
                <a:solidFill>
                  <a:schemeClr val="bg1"/>
                </a:solidFill>
              </a:rPr>
              <a:t>）企业已收、银行未收。</a:t>
            </a:r>
          </a:p>
          <a:p>
            <a:pPr>
              <a:lnSpc>
                <a:spcPct val="150000"/>
              </a:lnSpc>
            </a:pPr>
            <a:r>
              <a:rPr lang="zh-CN" altLang="en-US" dirty="0" smtClean="0">
                <a:solidFill>
                  <a:schemeClr val="bg1"/>
                </a:solidFill>
              </a:rPr>
              <a:t>（</a:t>
            </a:r>
            <a:r>
              <a:rPr lang="en-US" altLang="en-US" dirty="0" smtClean="0">
                <a:solidFill>
                  <a:schemeClr val="bg1"/>
                </a:solidFill>
              </a:rPr>
              <a:t>2</a:t>
            </a:r>
            <a:r>
              <a:rPr lang="zh-CN" altLang="en-US" dirty="0" smtClean="0">
                <a:solidFill>
                  <a:schemeClr val="bg1"/>
                </a:solidFill>
              </a:rPr>
              <a:t>）企业已付、银行未付。</a:t>
            </a:r>
          </a:p>
          <a:p>
            <a:pPr>
              <a:lnSpc>
                <a:spcPct val="150000"/>
              </a:lnSpc>
            </a:pPr>
            <a:r>
              <a:rPr lang="zh-CN" altLang="en-US" dirty="0" smtClean="0">
                <a:solidFill>
                  <a:schemeClr val="bg1"/>
                </a:solidFill>
              </a:rPr>
              <a:t>（</a:t>
            </a:r>
            <a:r>
              <a:rPr lang="en-US" altLang="en-US" dirty="0" smtClean="0">
                <a:solidFill>
                  <a:schemeClr val="bg1"/>
                </a:solidFill>
              </a:rPr>
              <a:t>3</a:t>
            </a:r>
            <a:r>
              <a:rPr lang="zh-CN" altLang="en-US" dirty="0" smtClean="0">
                <a:solidFill>
                  <a:schemeClr val="bg1"/>
                </a:solidFill>
              </a:rPr>
              <a:t>）银行已收、企业未收。</a:t>
            </a:r>
          </a:p>
          <a:p>
            <a:pPr>
              <a:lnSpc>
                <a:spcPct val="150000"/>
              </a:lnSpc>
            </a:pPr>
            <a:r>
              <a:rPr lang="zh-CN" altLang="en-US" dirty="0" smtClean="0">
                <a:solidFill>
                  <a:schemeClr val="bg1"/>
                </a:solidFill>
              </a:rPr>
              <a:t>（</a:t>
            </a:r>
            <a:r>
              <a:rPr lang="en-US" altLang="en-US" dirty="0" smtClean="0">
                <a:solidFill>
                  <a:schemeClr val="bg1"/>
                </a:solidFill>
              </a:rPr>
              <a:t>4</a:t>
            </a:r>
            <a:r>
              <a:rPr lang="zh-CN" altLang="en-US" dirty="0" smtClean="0">
                <a:solidFill>
                  <a:schemeClr val="bg1"/>
                </a:solidFill>
              </a:rPr>
              <a:t>）银行已付、企业未付。</a:t>
            </a:r>
            <a:endParaRPr lang="en-US" altLang="zh-CN" dirty="0" smtClean="0">
              <a:solidFill>
                <a:schemeClr val="bg1"/>
              </a:solidFill>
            </a:endParaRPr>
          </a:p>
          <a:p>
            <a:pPr>
              <a:lnSpc>
                <a:spcPct val="150000"/>
              </a:lnSpc>
            </a:pPr>
            <a:r>
              <a:rPr lang="en-US" altLang="en-US" dirty="0" smtClean="0">
                <a:solidFill>
                  <a:schemeClr val="bg1"/>
                </a:solidFill>
              </a:rPr>
              <a:t>3.</a:t>
            </a:r>
            <a:r>
              <a:rPr lang="zh-CN" altLang="en-US" dirty="0" smtClean="0">
                <a:solidFill>
                  <a:schemeClr val="bg1"/>
                </a:solidFill>
              </a:rPr>
              <a:t>银行存款余额调节表。</a:t>
            </a:r>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427512" y="653143"/>
            <a:ext cx="8348353" cy="3600986"/>
          </a:xfrm>
          <a:prstGeom prst="rect">
            <a:avLst/>
          </a:prstGeom>
          <a:noFill/>
        </p:spPr>
        <p:txBody>
          <a:bodyPr wrap="square" rtlCol="0" anchor="t">
            <a:spAutoFit/>
          </a:bodyPr>
          <a:lstStyle/>
          <a:p>
            <a:r>
              <a:rPr lang="en-US" altLang="en-US" sz="2400" b="1" dirty="0" smtClean="0">
                <a:solidFill>
                  <a:srgbClr val="FFFF00"/>
                </a:solidFill>
                <a:cs typeface="黑体" panose="02010609060101010101" charset="-122"/>
                <a:sym typeface="+mn-ea"/>
              </a:rPr>
              <a:t>7.2.2</a:t>
            </a:r>
            <a:r>
              <a:rPr lang="zh-CN" altLang="en-US" sz="2400" b="1" dirty="0" smtClean="0">
                <a:solidFill>
                  <a:srgbClr val="FFFF00"/>
                </a:solidFill>
                <a:cs typeface="黑体" panose="02010609060101010101" charset="-122"/>
                <a:sym typeface="+mn-ea"/>
              </a:rPr>
              <a:t>实物资产的清查方法</a:t>
            </a:r>
          </a:p>
          <a:p>
            <a:r>
              <a:rPr lang="zh-CN" altLang="en-US" sz="2000" dirty="0" smtClean="0">
                <a:solidFill>
                  <a:schemeClr val="bg1"/>
                </a:solidFill>
              </a:rPr>
              <a:t>       实物资产是指具有实物形态的各种财产，主要包括存货和固定资产两类。其中：存货包括库存材料、在产品、产成品、低值易耗品、包装物等。</a:t>
            </a:r>
          </a:p>
          <a:p>
            <a:r>
              <a:rPr lang="zh-CN" altLang="en-US" sz="2000" dirty="0" smtClean="0">
                <a:solidFill>
                  <a:schemeClr val="bg1"/>
                </a:solidFill>
              </a:rPr>
              <a:t>实地盘点法即通过点数、过磅等方法来确定实物资产实存数量的一种方法。</a:t>
            </a:r>
          </a:p>
          <a:p>
            <a:r>
              <a:rPr lang="zh-CN" altLang="en-US" sz="2000" dirty="0" smtClean="0">
                <a:solidFill>
                  <a:schemeClr val="bg1"/>
                </a:solidFill>
              </a:rPr>
              <a:t>技术推算法即利用技术方法对财产的实存数进行推算的一种方法。这种方法适用于一些散装、成堆或点数、过磅有困难的实物资产的清查。</a:t>
            </a:r>
          </a:p>
          <a:p>
            <a:r>
              <a:rPr lang="zh-CN" altLang="en-US" sz="2000" dirty="0" smtClean="0">
                <a:solidFill>
                  <a:schemeClr val="bg1"/>
                </a:solidFill>
              </a:rPr>
              <a:t>       抽查盘点法即对清查中包装完整的商品、物资按大件清点，并抽查细点的一种方法。</a:t>
            </a:r>
            <a:endParaRPr lang="en-US" altLang="zh-CN" sz="2000" dirty="0" smtClean="0">
              <a:solidFill>
                <a:schemeClr val="bg1"/>
              </a:solidFill>
            </a:endParaRPr>
          </a:p>
          <a:p>
            <a:r>
              <a:rPr lang="zh-CN" altLang="en-US" sz="2000" dirty="0" smtClean="0">
                <a:solidFill>
                  <a:schemeClr val="bg1"/>
                </a:solidFill>
              </a:rPr>
              <a:t>       盘存单是记录实物盘点结果的书面文件，也是反映资产实有数的原始凭证。</a:t>
            </a:r>
          </a:p>
          <a:p>
            <a:endParaRPr lang="zh-CN" altLang="en-US" sz="2400"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062057" cy="400110"/>
          </a:xfrm>
          <a:prstGeom prst="rect">
            <a:avLst/>
          </a:prstGeom>
        </p:spPr>
        <p:txBody>
          <a:bodyPr wrap="none">
            <a:spAutoFit/>
            <a:scene3d>
              <a:camera prst="orthographicFront"/>
              <a:lightRig rig="threePt" dir="t"/>
            </a:scene3d>
            <a:sp3d contourW="12700"/>
          </a:bodyPr>
          <a:lstStyle/>
          <a:p>
            <a:r>
              <a:rPr lang="en-US" altLang="en-US" sz="2000" b="1" dirty="0" smtClean="0">
                <a:solidFill>
                  <a:srgbClr val="FFFF00"/>
                </a:solidFill>
                <a:cs typeface="黑体" panose="02010609060101010101" charset="-122"/>
                <a:sym typeface="+mn-ea"/>
              </a:rPr>
              <a:t>7.2.3</a:t>
            </a:r>
            <a:r>
              <a:rPr lang="zh-CN" altLang="en-US" sz="2000" b="1" dirty="0" smtClean="0">
                <a:solidFill>
                  <a:srgbClr val="FFFF00"/>
                </a:solidFill>
                <a:cs typeface="黑体" panose="02010609060101010101" charset="-122"/>
                <a:sym typeface="+mn-ea"/>
              </a:rPr>
              <a:t>往来款项的清查方法</a:t>
            </a:r>
          </a:p>
        </p:txBody>
      </p:sp>
      <p:sp>
        <p:nvSpPr>
          <p:cNvPr id="3" name="文本框 2"/>
          <p:cNvSpPr txBox="1"/>
          <p:nvPr/>
        </p:nvSpPr>
        <p:spPr>
          <a:xfrm>
            <a:off x="889462" y="956121"/>
            <a:ext cx="7473142" cy="2997615"/>
          </a:xfrm>
          <a:prstGeom prst="rect">
            <a:avLst/>
          </a:prstGeom>
          <a:noFill/>
        </p:spPr>
        <p:txBody>
          <a:bodyPr wrap="square" rtlCol="0" anchor="t">
            <a:spAutoFit/>
          </a:bodyPr>
          <a:lstStyle/>
          <a:p>
            <a:pPr>
              <a:lnSpc>
                <a:spcPct val="150000"/>
              </a:lnSpc>
            </a:pPr>
            <a:r>
              <a:rPr lang="zh-CN" altLang="en-US" sz="2000" dirty="0" smtClean="0">
                <a:solidFill>
                  <a:schemeClr val="bg1"/>
                </a:solidFill>
              </a:rPr>
              <a:t>       </a:t>
            </a:r>
            <a:r>
              <a:rPr lang="zh-CN" altLang="en-US" dirty="0" smtClean="0">
                <a:solidFill>
                  <a:schemeClr val="bg1"/>
                </a:solidFill>
              </a:rPr>
              <a:t>往来款项是指单位与其他单位或个人之间的各种债权债务结算款项，主要包括应收款项、应付款项和预收、预付款项等。</a:t>
            </a:r>
          </a:p>
          <a:p>
            <a:pPr>
              <a:lnSpc>
                <a:spcPct val="150000"/>
              </a:lnSpc>
            </a:pPr>
            <a:r>
              <a:rPr lang="zh-CN" altLang="en-US" dirty="0" smtClean="0">
                <a:solidFill>
                  <a:schemeClr val="bg1"/>
                </a:solidFill>
              </a:rPr>
              <a:t>       往来款项的清查一般采用发函询证的方法进行。</a:t>
            </a:r>
          </a:p>
          <a:p>
            <a:pPr>
              <a:lnSpc>
                <a:spcPct val="150000"/>
              </a:lnSpc>
            </a:pPr>
            <a:r>
              <a:rPr lang="zh-CN" altLang="en-US" dirty="0" smtClean="0">
                <a:solidFill>
                  <a:schemeClr val="bg1"/>
                </a:solidFill>
              </a:rPr>
              <a:t>       对账单一般一式两联，其中一联作为回单。</a:t>
            </a:r>
          </a:p>
          <a:p>
            <a:pPr>
              <a:lnSpc>
                <a:spcPct val="150000"/>
              </a:lnSpc>
            </a:pPr>
            <a:r>
              <a:rPr lang="zh-CN" altLang="en-US" dirty="0" smtClean="0">
                <a:solidFill>
                  <a:schemeClr val="bg1"/>
                </a:solidFill>
              </a:rPr>
              <a:t>       往来款项清查结束后，应将清查结果编制“往来款项清查报告表”注明核对相符或者不符的款项</a:t>
            </a:r>
          </a:p>
          <a:p>
            <a:pPr>
              <a:lnSpc>
                <a:spcPct val="150000"/>
              </a:lnSpc>
            </a:pPr>
            <a:r>
              <a:rPr lang="zh-CN" altLang="en-US" dirty="0" smtClean="0">
                <a:solidFill>
                  <a:schemeClr val="bg1"/>
                </a:solidFill>
              </a:rPr>
              <a:t>       往来款项清查结果经研究后，应按规定和批准意见处理。</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9"/>
          <p:cNvGrpSpPr/>
          <p:nvPr/>
        </p:nvGrpSpPr>
        <p:grpSpPr>
          <a:xfrm>
            <a:off x="840007" y="2062798"/>
            <a:ext cx="6308258" cy="552450"/>
            <a:chOff x="2573" y="1592"/>
            <a:chExt cx="9934" cy="870"/>
          </a:xfrm>
        </p:grpSpPr>
        <p:sp>
          <p:nvSpPr>
            <p:cNvPr id="9" name="矩形 8"/>
            <p:cNvSpPr/>
            <p:nvPr/>
          </p:nvSpPr>
          <p:spPr>
            <a:xfrm>
              <a:off x="3853" y="1592"/>
              <a:ext cx="8654" cy="843"/>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zh-CN" altLang="en-US" sz="3200" b="1" dirty="0" smtClean="0">
                  <a:solidFill>
                    <a:srgbClr val="FFFF00"/>
                  </a:solidFill>
                  <a:cs typeface="黑体" panose="02010609060101010101" charset="-122"/>
                </a:rPr>
                <a:t>任务</a:t>
              </a:r>
              <a:r>
                <a:rPr lang="en-US" altLang="en-US" sz="3200" b="1" dirty="0" smtClean="0">
                  <a:solidFill>
                    <a:srgbClr val="FFFF00"/>
                  </a:solidFill>
                  <a:cs typeface="黑体" panose="02010609060101010101" charset="-122"/>
                  <a:sym typeface="+mn-ea"/>
                </a:rPr>
                <a:t>7.3  </a:t>
              </a:r>
              <a:r>
                <a:rPr lang="zh-CN" altLang="en-US" sz="3200" b="1" dirty="0" smtClean="0">
                  <a:solidFill>
                    <a:srgbClr val="FFFF00"/>
                  </a:solidFill>
                  <a:cs typeface="黑体" panose="02010609060101010101" charset="-122"/>
                  <a:sym typeface="+mn-ea"/>
                </a:rPr>
                <a:t>财产清查结果的处理</a:t>
              </a: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6"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689956" y="433607"/>
            <a:ext cx="7614459" cy="3831818"/>
          </a:xfrm>
          <a:prstGeom prst="rect">
            <a:avLst/>
          </a:prstGeom>
          <a:noFill/>
        </p:spPr>
        <p:txBody>
          <a:bodyPr wrap="square" rtlCol="0" anchor="t">
            <a:spAutoFit/>
          </a:bodyPr>
          <a:lstStyle/>
          <a:p>
            <a:pPr>
              <a:lnSpc>
                <a:spcPct val="150000"/>
              </a:lnSpc>
            </a:pPr>
            <a:r>
              <a:rPr lang="en-US" altLang="en-US" b="1" dirty="0" smtClean="0">
                <a:solidFill>
                  <a:srgbClr val="FFFF00"/>
                </a:solidFill>
                <a:cs typeface="黑体" panose="02010609060101010101" charset="-122"/>
                <a:sym typeface="+mn-ea"/>
              </a:rPr>
              <a:t>7.3.1</a:t>
            </a:r>
            <a:r>
              <a:rPr lang="zh-CN" altLang="en-US" b="1" dirty="0" smtClean="0">
                <a:solidFill>
                  <a:srgbClr val="FFFF00"/>
                </a:solidFill>
                <a:cs typeface="黑体" panose="02010609060101010101" charset="-122"/>
                <a:sym typeface="+mn-ea"/>
              </a:rPr>
              <a:t>财产清查结果处理的要求</a:t>
            </a:r>
          </a:p>
          <a:p>
            <a:pPr>
              <a:lnSpc>
                <a:spcPct val="150000"/>
              </a:lnSpc>
            </a:pPr>
            <a:r>
              <a:rPr lang="zh-CN" altLang="en-US" dirty="0" smtClean="0">
                <a:solidFill>
                  <a:schemeClr val="bg1"/>
                </a:solidFill>
              </a:rPr>
              <a:t>       如果财产清查的结果表明单位存在账实不符的情况，则有可能是财产管理或会计核算等方面存在问题，应当认真分析研究，按照相关法律法规和企业的规章制度进行处理。具体有以下几点要求：</a:t>
            </a:r>
          </a:p>
          <a:p>
            <a:pPr>
              <a:lnSpc>
                <a:spcPct val="150000"/>
              </a:lnSpc>
            </a:pPr>
            <a:r>
              <a:rPr lang="en-US" altLang="en-US" b="1" dirty="0" smtClean="0">
                <a:solidFill>
                  <a:srgbClr val="FFFF00"/>
                </a:solidFill>
                <a:cs typeface="黑体" panose="02010609060101010101" charset="-122"/>
                <a:sym typeface="+mn-ea"/>
              </a:rPr>
              <a:t>7.3.1.1</a:t>
            </a:r>
            <a:r>
              <a:rPr lang="zh-CN" altLang="en-US" b="1" dirty="0" smtClean="0">
                <a:solidFill>
                  <a:srgbClr val="FFFF00"/>
                </a:solidFill>
                <a:cs typeface="黑体" panose="02010609060101010101" charset="-122"/>
                <a:sym typeface="+mn-ea"/>
              </a:rPr>
              <a:t>分析账实不符的原因和性质，提出处理建议</a:t>
            </a:r>
          </a:p>
          <a:p>
            <a:pPr>
              <a:lnSpc>
                <a:spcPct val="150000"/>
              </a:lnSpc>
            </a:pPr>
            <a:r>
              <a:rPr lang="zh-CN" altLang="en-US" dirty="0" smtClean="0">
                <a:solidFill>
                  <a:schemeClr val="bg1"/>
                </a:solidFill>
              </a:rPr>
              <a:t>       对于财产清查所发现的盘盈、盘亏，应及时查明原因、明确经济责任并依据有关规定进行处理。</a:t>
            </a:r>
          </a:p>
          <a:p>
            <a:pPr>
              <a:lnSpc>
                <a:spcPct val="150000"/>
              </a:lnSpc>
            </a:pPr>
            <a:r>
              <a:rPr lang="en-US" altLang="en-US" b="1" dirty="0" smtClean="0">
                <a:solidFill>
                  <a:srgbClr val="FFFF00"/>
                </a:solidFill>
                <a:cs typeface="黑体" panose="02010609060101010101" charset="-122"/>
                <a:sym typeface="+mn-ea"/>
              </a:rPr>
              <a:t>7.3.1.2 </a:t>
            </a:r>
            <a:r>
              <a:rPr lang="zh-CN" altLang="en-US" b="1" dirty="0" smtClean="0">
                <a:solidFill>
                  <a:srgbClr val="FFFF00"/>
                </a:solidFill>
                <a:cs typeface="黑体" panose="02010609060101010101" charset="-122"/>
                <a:sym typeface="+mn-ea"/>
              </a:rPr>
              <a:t>积极处理多余、积压财产，清理往来款项</a:t>
            </a:r>
          </a:p>
          <a:p>
            <a:pPr>
              <a:lnSpc>
                <a:spcPct val="150000"/>
              </a:lnSpc>
            </a:pPr>
            <a:r>
              <a:rPr lang="zh-CN" altLang="en-US" dirty="0" smtClean="0">
                <a:solidFill>
                  <a:schemeClr val="bg1"/>
                </a:solidFill>
              </a:rPr>
              <a:t>       对于财产清查中发现的多余、积压物资，应分别不同情况处理</a:t>
            </a:r>
            <a:r>
              <a:rPr lang="zh-CN" altLang="en-US" dirty="0" smtClean="0">
                <a:solidFill>
                  <a:schemeClr val="bg1"/>
                </a:solidFill>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endParaRPr lang="zh-CN" altLang="en-US"/>
          </a:p>
        </p:txBody>
      </p:sp>
      <p:sp>
        <p:nvSpPr>
          <p:cNvPr id="7" name="文本框 6"/>
          <p:cNvSpPr txBox="1"/>
          <p:nvPr/>
        </p:nvSpPr>
        <p:spPr>
          <a:xfrm>
            <a:off x="3206261" y="2002221"/>
            <a:ext cx="2236510" cy="707886"/>
          </a:xfrm>
          <a:prstGeom prst="rect">
            <a:avLst/>
          </a:prstGeom>
          <a:noFill/>
        </p:spPr>
        <p:txBody>
          <a:bodyPr wrap="none" rtlCol="0">
            <a:spAutoFit/>
            <a:scene3d>
              <a:camera prst="orthographicFront"/>
              <a:lightRig rig="threePt" dir="t"/>
            </a:scene3d>
            <a:sp3d contourW="12700"/>
          </a:bodyPr>
          <a:lstStyle/>
          <a:p>
            <a:pPr algn="ctr"/>
            <a:r>
              <a:rPr lang="zh-CN" altLang="en-US" sz="4000" b="1" dirty="0" smtClean="0">
                <a:solidFill>
                  <a:srgbClr val="FFFF00"/>
                </a:solidFill>
                <a:cs typeface="黑体" panose="02010609060101010101" charset="-122"/>
              </a:rPr>
              <a:t>财产清查</a:t>
            </a:r>
          </a:p>
        </p:txBody>
      </p:sp>
      <p:grpSp>
        <p:nvGrpSpPr>
          <p:cNvPr id="10" name="组合 9"/>
          <p:cNvGrpSpPr/>
          <p:nvPr/>
        </p:nvGrpSpPr>
        <p:grpSpPr>
          <a:xfrm>
            <a:off x="838835" y="1199515"/>
            <a:ext cx="1785620" cy="518795"/>
            <a:chOff x="2571" y="1643"/>
            <a:chExt cx="2812" cy="817"/>
          </a:xfrm>
        </p:grpSpPr>
        <p:sp>
          <p:nvSpPr>
            <p:cNvPr id="9" name="矩形 8"/>
            <p:cNvSpPr/>
            <p:nvPr/>
          </p:nvSpPr>
          <p:spPr>
            <a:xfrm>
              <a:off x="3853" y="1689"/>
              <a:ext cx="1530" cy="727"/>
            </a:xfrm>
            <a:prstGeom prst="rect">
              <a:avLst/>
            </a:prstGeom>
          </p:spPr>
          <p:txBody>
            <a:bodyPr wrap="none">
              <a:spAutoFit/>
              <a:scene3d>
                <a:camera prst="orthographicFront"/>
                <a:lightRig rig="threePt" dir="t"/>
              </a:scene3d>
              <a:sp3d contourW="12700"/>
            </a:bodyPr>
            <a:lstStyle/>
            <a:p>
              <a:pPr algn="l"/>
              <a:r>
                <a:rPr lang="zh-CN" altLang="en-US" sz="2400" b="1" dirty="0" smtClean="0">
                  <a:solidFill>
                    <a:srgbClr val="FFFF00"/>
                  </a:solidFill>
                  <a:cs typeface="黑体" panose="02010609060101010101" charset="-122"/>
                </a:rPr>
                <a:t>项目</a:t>
              </a:r>
              <a:r>
                <a:rPr lang="en-US" altLang="zh-CN" sz="2400" b="1" dirty="0" smtClean="0">
                  <a:solidFill>
                    <a:srgbClr val="FFFF00"/>
                  </a:solidFill>
                  <a:cs typeface="黑体" panose="02010609060101010101" charset="-122"/>
                </a:rPr>
                <a:t>7</a:t>
              </a:r>
            </a:p>
          </p:txBody>
        </p:sp>
        <p:grpSp>
          <p:nvGrpSpPr>
            <p:cNvPr id="4" name="组合 3"/>
            <p:cNvGrpSpPr/>
            <p:nvPr/>
          </p:nvGrpSpPr>
          <p:grpSpPr>
            <a:xfrm>
              <a:off x="2571" y="1643"/>
              <a:ext cx="1226" cy="817"/>
              <a:chOff x="1497" y="2407"/>
              <a:chExt cx="664" cy="442"/>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8" name="组合 7"/>
          <p:cNvGrpSpPr/>
          <p:nvPr/>
        </p:nvGrpSpPr>
        <p:grpSpPr>
          <a:xfrm>
            <a:off x="1861820" y="1915795"/>
            <a:ext cx="4831715" cy="815975"/>
            <a:chOff x="2621" y="2532"/>
            <a:chExt cx="6024" cy="1285"/>
          </a:xfrm>
        </p:grpSpPr>
        <p:cxnSp>
          <p:nvCxnSpPr>
            <p:cNvPr id="2" name="直接连接符 1"/>
            <p:cNvCxnSpPr/>
            <p:nvPr/>
          </p:nvCxnSpPr>
          <p:spPr>
            <a:xfrm>
              <a:off x="2621" y="2532"/>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21" y="3817"/>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856211" y="818551"/>
            <a:ext cx="7564582" cy="2308324"/>
          </a:xfrm>
          <a:prstGeom prst="rect">
            <a:avLst/>
          </a:prstGeom>
          <a:noFill/>
        </p:spPr>
        <p:txBody>
          <a:bodyPr wrap="square" rtlCol="0" anchor="t">
            <a:spAutoFit/>
          </a:bodyPr>
          <a:lstStyle/>
          <a:p>
            <a:r>
              <a:rPr lang="en-US" altLang="en-US" b="1" dirty="0" smtClean="0">
                <a:solidFill>
                  <a:srgbClr val="FFFF00"/>
                </a:solidFill>
                <a:cs typeface="黑体" panose="02010609060101010101" charset="-122"/>
                <a:sym typeface="+mn-ea"/>
              </a:rPr>
              <a:t>7.3.1.3 </a:t>
            </a:r>
            <a:r>
              <a:rPr lang="zh-CN" altLang="en-US" b="1" dirty="0" smtClean="0">
                <a:solidFill>
                  <a:srgbClr val="FFFF00"/>
                </a:solidFill>
                <a:cs typeface="黑体" panose="02010609060101010101" charset="-122"/>
                <a:sym typeface="+mn-ea"/>
              </a:rPr>
              <a:t>总结经验教训，建立、健全各项管理制度</a:t>
            </a:r>
          </a:p>
          <a:p>
            <a:r>
              <a:rPr lang="zh-CN" altLang="en-US" dirty="0" smtClean="0">
                <a:solidFill>
                  <a:schemeClr val="bg1"/>
                </a:solidFill>
              </a:rPr>
              <a:t>       财产清查后，要针对存在的问题和不足，总结经验教训，采取必要的措施，建立、健全财产管理制度，进一步提高财产管理水平。</a:t>
            </a:r>
            <a:endParaRPr lang="en-US" altLang="zh-CN" dirty="0" smtClean="0">
              <a:solidFill>
                <a:schemeClr val="bg1"/>
              </a:solidFill>
            </a:endParaRPr>
          </a:p>
          <a:p>
            <a:endParaRPr lang="en-US" altLang="zh-CN" dirty="0" smtClean="0">
              <a:solidFill>
                <a:schemeClr val="bg1"/>
              </a:solidFill>
            </a:endParaRPr>
          </a:p>
          <a:p>
            <a:r>
              <a:rPr lang="en-US" altLang="en-US" b="1" dirty="0" smtClean="0">
                <a:solidFill>
                  <a:srgbClr val="FFFF00"/>
                </a:solidFill>
                <a:cs typeface="黑体" panose="02010609060101010101" charset="-122"/>
                <a:sym typeface="+mn-ea"/>
              </a:rPr>
              <a:t>7.3.1.4 </a:t>
            </a:r>
            <a:r>
              <a:rPr lang="zh-CN" altLang="en-US" b="1" dirty="0" smtClean="0">
                <a:solidFill>
                  <a:srgbClr val="FFFF00"/>
                </a:solidFill>
                <a:cs typeface="黑体" panose="02010609060101010101" charset="-122"/>
                <a:sym typeface="+mn-ea"/>
              </a:rPr>
              <a:t>调整账簿记录，实现账实相符</a:t>
            </a:r>
          </a:p>
          <a:p>
            <a:r>
              <a:rPr lang="zh-CN" altLang="en-US" dirty="0" smtClean="0">
                <a:solidFill>
                  <a:schemeClr val="bg1"/>
                </a:solidFill>
              </a:rPr>
              <a:t>       在核实结果，查明原因的基础上，就可以根据实存账存对比表等原始凭证编制记账凭证，并据以登记入账，调整各项财产物资、货币资金、债权债务的账面结存数，使之与实际结存数相符</a:t>
            </a:r>
            <a:r>
              <a:rPr lang="zh-CN" altLang="en-US" dirty="0" smtClean="0">
                <a:solidFill>
                  <a:schemeClr val="bg1"/>
                </a:solidFill>
              </a:rPr>
              <a:t>。</a:t>
            </a:r>
            <a:endParaRPr lang="zh-CN" altLang="en-US"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015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598517" y="463132"/>
            <a:ext cx="7722524" cy="3831818"/>
          </a:xfrm>
          <a:prstGeom prst="rect">
            <a:avLst/>
          </a:prstGeom>
          <a:noFill/>
        </p:spPr>
        <p:txBody>
          <a:bodyPr wrap="square" rtlCol="0" anchor="t">
            <a:spAutoFit/>
          </a:bodyPr>
          <a:lstStyle/>
          <a:p>
            <a:pPr>
              <a:lnSpc>
                <a:spcPct val="150000"/>
              </a:lnSpc>
            </a:pPr>
            <a:r>
              <a:rPr lang="en-US" altLang="en-US" b="1" dirty="0" smtClean="0">
                <a:solidFill>
                  <a:srgbClr val="FFFF00"/>
                </a:solidFill>
                <a:cs typeface="黑体" panose="02010609060101010101" charset="-122"/>
                <a:sym typeface="+mn-ea"/>
              </a:rPr>
              <a:t>7.3.1.5 </a:t>
            </a:r>
            <a:r>
              <a:rPr lang="zh-CN" altLang="en-US" b="1" dirty="0" smtClean="0">
                <a:solidFill>
                  <a:srgbClr val="FFFF00"/>
                </a:solidFill>
                <a:cs typeface="黑体" panose="02010609060101010101" charset="-122"/>
                <a:sym typeface="+mn-ea"/>
              </a:rPr>
              <a:t>报请批准，并按批准结果进行相应的账务处理</a:t>
            </a:r>
          </a:p>
          <a:p>
            <a:pPr>
              <a:lnSpc>
                <a:spcPct val="150000"/>
              </a:lnSpc>
            </a:pPr>
            <a:r>
              <a:rPr lang="zh-CN" altLang="en-US" dirty="0" smtClean="0">
                <a:solidFill>
                  <a:schemeClr val="bg1"/>
                </a:solidFill>
              </a:rPr>
              <a:t>当有关部门和领导对所呈报的财产清查结果提出处理意见后，企业应按照批复意见编制有关记账凭证，进行批准后的账务处理，登记有关账簿。</a:t>
            </a:r>
          </a:p>
          <a:p>
            <a:pPr>
              <a:lnSpc>
                <a:spcPct val="150000"/>
              </a:lnSpc>
            </a:pPr>
            <a:r>
              <a:rPr lang="en-US" altLang="en-US" b="1" dirty="0" smtClean="0">
                <a:solidFill>
                  <a:srgbClr val="FFFF00"/>
                </a:solidFill>
                <a:cs typeface="黑体" panose="02010609060101010101" charset="-122"/>
                <a:sym typeface="+mn-ea"/>
              </a:rPr>
              <a:t>7.3.2 </a:t>
            </a:r>
            <a:r>
              <a:rPr lang="zh-CN" altLang="en-US" b="1" dirty="0" smtClean="0">
                <a:solidFill>
                  <a:srgbClr val="FFFF00"/>
                </a:solidFill>
                <a:cs typeface="黑体" panose="02010609060101010101" charset="-122"/>
                <a:sym typeface="+mn-ea"/>
              </a:rPr>
              <a:t>财产清查结果处理的步骤与方法</a:t>
            </a:r>
          </a:p>
          <a:p>
            <a:pPr>
              <a:lnSpc>
                <a:spcPct val="150000"/>
              </a:lnSpc>
            </a:pPr>
            <a:r>
              <a:rPr lang="en-US" altLang="en-US" dirty="0" smtClean="0">
                <a:solidFill>
                  <a:schemeClr val="bg1"/>
                </a:solidFill>
              </a:rPr>
              <a:t> </a:t>
            </a:r>
            <a:r>
              <a:rPr lang="zh-CN" altLang="en-US" dirty="0" smtClean="0">
                <a:solidFill>
                  <a:schemeClr val="bg1"/>
                </a:solidFill>
              </a:rPr>
              <a:t>实物资产的清查结果也分批准前、后两个阶段进行。</a:t>
            </a:r>
            <a:endParaRPr lang="en-US" altLang="zh-CN" dirty="0" smtClean="0">
              <a:solidFill>
                <a:schemeClr val="bg1"/>
              </a:solidFill>
            </a:endParaRPr>
          </a:p>
          <a:p>
            <a:pPr>
              <a:lnSpc>
                <a:spcPct val="150000"/>
              </a:lnSpc>
            </a:pPr>
            <a:r>
              <a:rPr lang="en-US" altLang="en-US" b="1" dirty="0" smtClean="0">
                <a:solidFill>
                  <a:srgbClr val="FFFF00"/>
                </a:solidFill>
                <a:cs typeface="黑体" panose="02010609060101010101" charset="-122"/>
                <a:sym typeface="+mn-ea"/>
              </a:rPr>
              <a:t>7.3.2.1 </a:t>
            </a:r>
            <a:r>
              <a:rPr lang="zh-CN" altLang="en-US" b="1" dirty="0" smtClean="0">
                <a:solidFill>
                  <a:srgbClr val="FFFF00"/>
                </a:solidFill>
                <a:cs typeface="黑体" panose="02010609060101010101" charset="-122"/>
                <a:sym typeface="+mn-ea"/>
              </a:rPr>
              <a:t>审批之前的处理（用“待处理财产损溢”账户调整，保证账实相符）</a:t>
            </a:r>
          </a:p>
          <a:p>
            <a:pPr>
              <a:lnSpc>
                <a:spcPct val="150000"/>
              </a:lnSpc>
            </a:pPr>
            <a:r>
              <a:rPr lang="zh-CN" altLang="en-US" dirty="0" smtClean="0">
                <a:solidFill>
                  <a:schemeClr val="bg1"/>
                </a:solidFill>
              </a:rPr>
              <a:t>清查结束后，会计人员和财产管理人员应根据“盘点报告单”、“清查结果报告表”等资料，编制记账凭证，调整有关资产的账面价值，使账面记录与实际库存数相符</a:t>
            </a:r>
            <a:r>
              <a:rPr lang="zh-CN" altLang="en-US" dirty="0" smtClean="0">
                <a:solidFill>
                  <a:schemeClr val="bg1"/>
                </a:solidFill>
              </a:rPr>
              <a:t>。</a:t>
            </a:r>
            <a:endParaRPr lang="zh-CN" altLang="en-US"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015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534389" y="624819"/>
            <a:ext cx="7836527" cy="2862322"/>
          </a:xfrm>
          <a:prstGeom prst="rect">
            <a:avLst/>
          </a:prstGeom>
          <a:noFill/>
        </p:spPr>
        <p:txBody>
          <a:bodyPr wrap="square" rtlCol="0" anchor="t">
            <a:spAutoFit/>
          </a:bodyPr>
          <a:lstStyle/>
          <a:p>
            <a:pPr>
              <a:lnSpc>
                <a:spcPct val="150000"/>
              </a:lnSpc>
            </a:pPr>
            <a:r>
              <a:rPr lang="en-US" altLang="en-US" sz="2400" b="1" dirty="0" smtClean="0">
                <a:solidFill>
                  <a:srgbClr val="FFFF00"/>
                </a:solidFill>
                <a:cs typeface="黑体" panose="02010609060101010101" charset="-122"/>
                <a:sym typeface="+mn-ea"/>
              </a:rPr>
              <a:t>7.3.2.2</a:t>
            </a:r>
            <a:r>
              <a:rPr lang="zh-CN" altLang="en-US" sz="2400" b="1" dirty="0" smtClean="0">
                <a:solidFill>
                  <a:srgbClr val="FFFF00"/>
                </a:solidFill>
                <a:cs typeface="黑体" panose="02010609060101010101" charset="-122"/>
                <a:sym typeface="+mn-ea"/>
              </a:rPr>
              <a:t>审批之后的处理</a:t>
            </a:r>
          </a:p>
          <a:p>
            <a:pPr>
              <a:lnSpc>
                <a:spcPct val="150000"/>
              </a:lnSpc>
            </a:pPr>
            <a:r>
              <a:rPr lang="zh-CN" altLang="en-US" sz="2000" dirty="0" smtClean="0">
                <a:solidFill>
                  <a:schemeClr val="bg1"/>
                </a:solidFill>
              </a:rPr>
              <a:t>        处理意见得到审批后，应根据审批的意见进行会计处理，一方面登记“待处理财产损溢”科目，转销审批前登记的损溢额；另一方面调整有关成本费用、营业外收支等项目。如果确定向责任人索赔，还应确认有关资产（其他应收款）。</a:t>
            </a:r>
          </a:p>
          <a:p>
            <a:endParaRPr lang="zh-CN" altLang="en-US" sz="2400" dirty="0" smtClean="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015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723206" y="463138"/>
            <a:ext cx="7606147" cy="3785652"/>
          </a:xfrm>
          <a:prstGeom prst="rect">
            <a:avLst/>
          </a:prstGeom>
          <a:noFill/>
        </p:spPr>
        <p:txBody>
          <a:bodyPr wrap="square" rtlCol="0" anchor="t">
            <a:spAutoFit/>
          </a:bodyPr>
          <a:lstStyle/>
          <a:p>
            <a:r>
              <a:rPr lang="zh-CN" altLang="en-US" dirty="0" smtClean="0">
                <a:solidFill>
                  <a:schemeClr val="bg1"/>
                </a:solidFill>
              </a:rPr>
              <a:t>一般来说，对损溢的处理应根据造成盘亏或盘盈的不同原因分别处理：</a:t>
            </a:r>
          </a:p>
          <a:p>
            <a:r>
              <a:rPr lang="en-US" altLang="en-US" dirty="0" smtClean="0">
                <a:solidFill>
                  <a:schemeClr val="bg1"/>
                </a:solidFill>
              </a:rPr>
              <a:t>   1.</a:t>
            </a:r>
            <a:r>
              <a:rPr lang="zh-CN" altLang="en-US" dirty="0" smtClean="0">
                <a:solidFill>
                  <a:schemeClr val="bg1"/>
                </a:solidFill>
              </a:rPr>
              <a:t>盘盈的会计处理：</a:t>
            </a:r>
          </a:p>
          <a:p>
            <a:r>
              <a:rPr lang="zh-CN" altLang="en-US" dirty="0" smtClean="0">
                <a:solidFill>
                  <a:schemeClr val="bg1"/>
                </a:solidFill>
              </a:rPr>
              <a:t>    （</a:t>
            </a:r>
            <a:r>
              <a:rPr lang="en-US" altLang="en-US" dirty="0" smtClean="0">
                <a:solidFill>
                  <a:schemeClr val="bg1"/>
                </a:solidFill>
              </a:rPr>
              <a:t>1</a:t>
            </a:r>
            <a:r>
              <a:rPr lang="zh-CN" altLang="en-US" dirty="0" smtClean="0">
                <a:solidFill>
                  <a:schemeClr val="bg1"/>
                </a:solidFill>
              </a:rPr>
              <a:t>）存货或现金等流动资产盘盈的，一般应冲减“管理费用”；</a:t>
            </a:r>
          </a:p>
          <a:p>
            <a:r>
              <a:rPr lang="zh-CN" altLang="en-US" dirty="0" smtClean="0">
                <a:solidFill>
                  <a:schemeClr val="bg1"/>
                </a:solidFill>
              </a:rPr>
              <a:t>    （</a:t>
            </a:r>
            <a:r>
              <a:rPr lang="en-US" altLang="en-US" dirty="0" smtClean="0">
                <a:solidFill>
                  <a:schemeClr val="bg1"/>
                </a:solidFill>
              </a:rPr>
              <a:t>2</a:t>
            </a:r>
            <a:r>
              <a:rPr lang="zh-CN" altLang="en-US" dirty="0" smtClean="0">
                <a:solidFill>
                  <a:schemeClr val="bg1"/>
                </a:solidFill>
              </a:rPr>
              <a:t>）固定资产盘盈，应作为前期差错，增加“以前年度损益调整”。</a:t>
            </a:r>
          </a:p>
          <a:p>
            <a:r>
              <a:rPr lang="en-US" altLang="en-US" dirty="0" smtClean="0">
                <a:solidFill>
                  <a:schemeClr val="bg1"/>
                </a:solidFill>
              </a:rPr>
              <a:t>  2.</a:t>
            </a:r>
            <a:r>
              <a:rPr lang="zh-CN" altLang="en-US" dirty="0" smtClean="0">
                <a:solidFill>
                  <a:schemeClr val="bg1"/>
                </a:solidFill>
              </a:rPr>
              <a:t>盘亏的会计处理：</a:t>
            </a:r>
          </a:p>
          <a:p>
            <a:r>
              <a:rPr lang="zh-CN" altLang="en-US" dirty="0" smtClean="0">
                <a:solidFill>
                  <a:schemeClr val="bg1"/>
                </a:solidFill>
              </a:rPr>
              <a:t>    （</a:t>
            </a:r>
            <a:r>
              <a:rPr lang="en-US" altLang="en-US" dirty="0" smtClean="0">
                <a:solidFill>
                  <a:schemeClr val="bg1"/>
                </a:solidFill>
              </a:rPr>
              <a:t>1</a:t>
            </a:r>
            <a:r>
              <a:rPr lang="zh-CN" altLang="en-US" dirty="0" smtClean="0">
                <a:solidFill>
                  <a:schemeClr val="bg1"/>
                </a:solidFill>
              </a:rPr>
              <a:t>）属于定额内损耗部分，记入“管理费用”科目；</a:t>
            </a:r>
          </a:p>
          <a:p>
            <a:r>
              <a:rPr lang="zh-CN" altLang="en-US" dirty="0" smtClean="0">
                <a:solidFill>
                  <a:schemeClr val="bg1"/>
                </a:solidFill>
              </a:rPr>
              <a:t>    （</a:t>
            </a:r>
            <a:r>
              <a:rPr lang="en-US" altLang="en-US" dirty="0" smtClean="0">
                <a:solidFill>
                  <a:schemeClr val="bg1"/>
                </a:solidFill>
              </a:rPr>
              <a:t>2</a:t>
            </a:r>
            <a:r>
              <a:rPr lang="zh-CN" altLang="en-US" dirty="0" smtClean="0">
                <a:solidFill>
                  <a:schemeClr val="bg1"/>
                </a:solidFill>
              </a:rPr>
              <a:t>）人为原因造成的财产毁损，应由责任人赔偿，记入“其他应收款”科目；</a:t>
            </a:r>
          </a:p>
          <a:p>
            <a:r>
              <a:rPr lang="zh-CN" altLang="en-US" dirty="0" smtClean="0">
                <a:solidFill>
                  <a:schemeClr val="bg1"/>
                </a:solidFill>
              </a:rPr>
              <a:t>    （</a:t>
            </a:r>
            <a:r>
              <a:rPr lang="en-US" altLang="en-US" dirty="0" smtClean="0">
                <a:solidFill>
                  <a:schemeClr val="bg1"/>
                </a:solidFill>
              </a:rPr>
              <a:t>3</a:t>
            </a:r>
            <a:r>
              <a:rPr lang="zh-CN" altLang="en-US" dirty="0" smtClean="0">
                <a:solidFill>
                  <a:schemeClr val="bg1"/>
                </a:solidFill>
              </a:rPr>
              <a:t>）自然灾害和意外事故造成的损失，记入“营业外支出”科目。</a:t>
            </a:r>
          </a:p>
          <a:p>
            <a:r>
              <a:rPr lang="en-US" altLang="en-US" dirty="0" smtClean="0">
                <a:solidFill>
                  <a:schemeClr val="bg1"/>
                </a:solidFill>
              </a:rPr>
              <a:t>  3.</a:t>
            </a:r>
            <a:r>
              <a:rPr lang="zh-CN" altLang="en-US" dirty="0" smtClean="0">
                <a:solidFill>
                  <a:schemeClr val="bg1"/>
                </a:solidFill>
              </a:rPr>
              <a:t>无法收回的应收款项，应冲减“坏账准备”科目。</a:t>
            </a:r>
          </a:p>
          <a:p>
            <a:r>
              <a:rPr lang="en-US" altLang="en-US" dirty="0" smtClean="0">
                <a:solidFill>
                  <a:schemeClr val="bg1"/>
                </a:solidFill>
              </a:rPr>
              <a:t>  4.</a:t>
            </a:r>
            <a:r>
              <a:rPr lang="zh-CN" altLang="en-US" dirty="0" smtClean="0">
                <a:solidFill>
                  <a:schemeClr val="bg1"/>
                </a:solidFill>
              </a:rPr>
              <a:t>确实无法支付的应付账款，直接计入“营业外收入”科目。</a:t>
            </a:r>
          </a:p>
          <a:p>
            <a:endParaRPr lang="zh-CN" altLang="en-US" sz="2400" dirty="0" smtClean="0">
              <a:solidFill>
                <a:schemeClr val="bg1"/>
              </a:solidFill>
              <a:sym typeface="+mn-ea"/>
            </a:endParaRP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0158"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0" y="944245"/>
            <a:ext cx="6457950" cy="456535"/>
          </a:xfrm>
          <a:prstGeom prst="rect">
            <a:avLst/>
          </a:prstGeom>
          <a:noFill/>
        </p:spPr>
        <p:txBody>
          <a:bodyPr wrap="square" rtlCol="0" anchor="t">
            <a:spAutoFit/>
          </a:bodyPr>
          <a:lstStyle/>
          <a:p>
            <a:pPr lvl="1">
              <a:lnSpc>
                <a:spcPct val="150000"/>
              </a:lnSpc>
              <a:defRPr/>
            </a:pPr>
            <a:endParaRPr lang="zh-CN" altLang="zh-CN" dirty="0">
              <a:solidFill>
                <a:prstClr val="black"/>
              </a:solidFill>
            </a:endParaRPr>
          </a:p>
        </p:txBody>
      </p:sp>
      <p:sp>
        <p:nvSpPr>
          <p:cNvPr id="5" name="矩形 4"/>
          <p:cNvSpPr/>
          <p:nvPr/>
        </p:nvSpPr>
        <p:spPr>
          <a:xfrm>
            <a:off x="739833" y="693314"/>
            <a:ext cx="7547956" cy="4062651"/>
          </a:xfrm>
          <a:prstGeom prst="rect">
            <a:avLst/>
          </a:prstGeom>
        </p:spPr>
        <p:txBody>
          <a:bodyPr wrap="square">
            <a:spAutoFit/>
          </a:bodyPr>
          <a:lstStyle/>
          <a:p>
            <a:r>
              <a:rPr lang="en-US" altLang="en-US" b="1" dirty="0" smtClean="0">
                <a:solidFill>
                  <a:srgbClr val="FFFF00"/>
                </a:solidFill>
                <a:cs typeface="黑体" panose="02010609060101010101" charset="-122"/>
                <a:sym typeface="+mn-ea"/>
              </a:rPr>
              <a:t>7.3.3 </a:t>
            </a:r>
            <a:r>
              <a:rPr lang="zh-CN" altLang="en-US" b="1" dirty="0" smtClean="0">
                <a:solidFill>
                  <a:srgbClr val="FFFF00"/>
                </a:solidFill>
                <a:cs typeface="黑体" panose="02010609060101010101" charset="-122"/>
                <a:sym typeface="+mn-ea"/>
              </a:rPr>
              <a:t>财产清查结果的账务处理</a:t>
            </a:r>
          </a:p>
          <a:p>
            <a:r>
              <a:rPr lang="en-US" altLang="en-US" b="1" dirty="0" smtClean="0">
                <a:solidFill>
                  <a:srgbClr val="FFFF00"/>
                </a:solidFill>
                <a:cs typeface="黑体" panose="02010609060101010101" charset="-122"/>
                <a:sym typeface="+mn-ea"/>
              </a:rPr>
              <a:t>7.3.3.1</a:t>
            </a:r>
            <a:r>
              <a:rPr lang="zh-CN" altLang="en-US" b="1" dirty="0" smtClean="0">
                <a:solidFill>
                  <a:srgbClr val="FFFF00"/>
                </a:solidFill>
                <a:cs typeface="黑体" panose="02010609060101010101" charset="-122"/>
                <a:sym typeface="+mn-ea"/>
              </a:rPr>
              <a:t>设置</a:t>
            </a:r>
            <a:r>
              <a:rPr lang="en-US" altLang="en-US" b="1" dirty="0" smtClean="0">
                <a:solidFill>
                  <a:srgbClr val="FFFF00"/>
                </a:solidFill>
                <a:cs typeface="黑体" panose="02010609060101010101" charset="-122"/>
                <a:sym typeface="+mn-ea"/>
              </a:rPr>
              <a:t>“</a:t>
            </a:r>
            <a:r>
              <a:rPr lang="zh-CN" altLang="en-US" b="1" dirty="0" smtClean="0">
                <a:solidFill>
                  <a:srgbClr val="FFFF00"/>
                </a:solidFill>
                <a:cs typeface="黑体" panose="02010609060101010101" charset="-122"/>
                <a:sym typeface="+mn-ea"/>
              </a:rPr>
              <a:t>待处理财产损溢</a:t>
            </a:r>
            <a:r>
              <a:rPr lang="en-US" altLang="en-US" b="1" dirty="0" smtClean="0">
                <a:solidFill>
                  <a:srgbClr val="FFFF00"/>
                </a:solidFill>
                <a:cs typeface="黑体" panose="02010609060101010101" charset="-122"/>
                <a:sym typeface="+mn-ea"/>
              </a:rPr>
              <a:t>”</a:t>
            </a:r>
            <a:r>
              <a:rPr lang="zh-CN" altLang="en-US" b="1" dirty="0" smtClean="0">
                <a:solidFill>
                  <a:srgbClr val="FFFF00"/>
                </a:solidFill>
                <a:cs typeface="黑体" panose="02010609060101010101" charset="-122"/>
                <a:sym typeface="+mn-ea"/>
              </a:rPr>
              <a:t>账户</a:t>
            </a:r>
          </a:p>
          <a:p>
            <a:r>
              <a:rPr lang="zh-CN" altLang="en-US" dirty="0" smtClean="0">
                <a:solidFill>
                  <a:schemeClr val="bg1"/>
                </a:solidFill>
              </a:rPr>
              <a:t>       为了全面反映财产清查的结果及其处理情况，企业应设置“待处理财产损溢”账户。“待处理财产损溢”账户属于资产类账户，用来核算企业在财产清查过程中发现的各项财产物资的盘盈、盘亏数以及经批准后的转销数。</a:t>
            </a:r>
          </a:p>
          <a:p>
            <a:r>
              <a:rPr lang="zh-CN" altLang="en-US" dirty="0" smtClean="0">
                <a:solidFill>
                  <a:schemeClr val="bg1"/>
                </a:solidFill>
              </a:rPr>
              <a:t>       企业清查的各种财产损溢应于期末前查明原因，并根据企业的管理权限经股东大会或董事会或经理（厂长）会议或类似机构批准后，在期末结账前处理完毕，因此该账户期末通常无余额。</a:t>
            </a:r>
          </a:p>
          <a:p>
            <a:r>
              <a:rPr lang="zh-CN" altLang="en-US" dirty="0" smtClean="0">
                <a:solidFill>
                  <a:schemeClr val="bg1"/>
                </a:solidFill>
              </a:rPr>
              <a:t>     “待处理财产损溢”账户时一个过渡性账户，用于反映财产清查的结果及随后的批准处理过程，并且该账户只用于反映货币资金和财产物资的清查结果，往来款项的清查结果不通过该账户核算。</a:t>
            </a:r>
          </a:p>
          <a:p>
            <a:endParaRPr lang="zh-CN" altLang="en-US" dirty="0" smtClean="0">
              <a:solidFill>
                <a:schemeClr val="bg1"/>
              </a:solidFill>
            </a:endParaRPr>
          </a:p>
          <a:p>
            <a:endParaRPr lang="zh-CN" altLang="en-US" sz="2400"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301177" cy="400110"/>
          </a:xfrm>
          <a:prstGeom prst="rect">
            <a:avLst/>
          </a:prstGeom>
        </p:spPr>
        <p:txBody>
          <a:bodyPr wrap="none">
            <a:spAutoFit/>
            <a:scene3d>
              <a:camera prst="orthographicFront"/>
              <a:lightRig rig="threePt" dir="t"/>
            </a:scene3d>
            <a:sp3d contourW="12700"/>
          </a:bodyPr>
          <a:lstStyle/>
          <a:p>
            <a:r>
              <a:rPr lang="en-US" altLang="en-US" sz="2000" b="1" dirty="0" smtClean="0">
                <a:solidFill>
                  <a:srgbClr val="FFFF00"/>
                </a:solidFill>
                <a:cs typeface="黑体" panose="02010609060101010101" charset="-122"/>
                <a:sym typeface="+mn-ea"/>
              </a:rPr>
              <a:t>7.3.3.2</a:t>
            </a:r>
            <a:r>
              <a:rPr lang="zh-CN" altLang="en-US" sz="2000" b="1" dirty="0" smtClean="0">
                <a:solidFill>
                  <a:srgbClr val="FFFF00"/>
                </a:solidFill>
                <a:cs typeface="黑体" panose="02010609060101010101" charset="-122"/>
                <a:sym typeface="+mn-ea"/>
              </a:rPr>
              <a:t>库存现金清查结果的账务处理</a:t>
            </a:r>
          </a:p>
        </p:txBody>
      </p:sp>
      <p:sp>
        <p:nvSpPr>
          <p:cNvPr id="3" name="文本框 2"/>
          <p:cNvSpPr txBox="1"/>
          <p:nvPr/>
        </p:nvSpPr>
        <p:spPr>
          <a:xfrm>
            <a:off x="0" y="944245"/>
            <a:ext cx="6457950" cy="456535"/>
          </a:xfrm>
          <a:prstGeom prst="rect">
            <a:avLst/>
          </a:prstGeom>
          <a:noFill/>
        </p:spPr>
        <p:txBody>
          <a:bodyPr wrap="square" rtlCol="0" anchor="t">
            <a:spAutoFit/>
          </a:bodyPr>
          <a:lstStyle/>
          <a:p>
            <a:pPr lvl="1">
              <a:lnSpc>
                <a:spcPct val="150000"/>
              </a:lnSpc>
              <a:defRPr/>
            </a:pPr>
            <a:endParaRPr lang="zh-CN" altLang="zh-CN" dirty="0">
              <a:solidFill>
                <a:prstClr val="black"/>
              </a:solidFill>
            </a:endParaRPr>
          </a:p>
        </p:txBody>
      </p:sp>
      <p:sp>
        <p:nvSpPr>
          <p:cNvPr id="5" name="矩形 4"/>
          <p:cNvSpPr/>
          <p:nvPr/>
        </p:nvSpPr>
        <p:spPr>
          <a:xfrm>
            <a:off x="698269" y="1197033"/>
            <a:ext cx="7705898" cy="2893100"/>
          </a:xfrm>
          <a:prstGeom prst="rect">
            <a:avLst/>
          </a:prstGeom>
        </p:spPr>
        <p:txBody>
          <a:bodyPr wrap="square">
            <a:spAutoFit/>
          </a:bodyPr>
          <a:lstStyle/>
          <a:p>
            <a:r>
              <a:rPr lang="zh-CN" altLang="en-US" sz="2000" dirty="0" smtClean="0">
                <a:solidFill>
                  <a:schemeClr val="bg1"/>
                </a:solidFill>
              </a:rPr>
              <a:t>       </a:t>
            </a:r>
            <a:r>
              <a:rPr lang="zh-CN" altLang="en-US" dirty="0" smtClean="0">
                <a:solidFill>
                  <a:schemeClr val="bg1"/>
                </a:solidFill>
              </a:rPr>
              <a:t>现金清查中发现现金长款（盘盈）或短款（盘亏），应根据现金盘点报告表以及有关的批准文件，通过“待处理财产损溢</a:t>
            </a:r>
            <a:r>
              <a:rPr lang="en-US" altLang="zh-CN" dirty="0" smtClean="0">
                <a:solidFill>
                  <a:schemeClr val="bg1"/>
                </a:solidFill>
              </a:rPr>
              <a:t>——</a:t>
            </a:r>
            <a:r>
              <a:rPr lang="zh-CN" altLang="en-US" dirty="0" smtClean="0">
                <a:solidFill>
                  <a:schemeClr val="bg1"/>
                </a:solidFill>
              </a:rPr>
              <a:t>待处理流动财产损溢”账户进行批准前和批准后的账户处理。</a:t>
            </a:r>
          </a:p>
          <a:p>
            <a:r>
              <a:rPr lang="zh-CN" altLang="en-US" dirty="0" smtClean="0">
                <a:solidFill>
                  <a:schemeClr val="bg1"/>
                </a:solidFill>
              </a:rPr>
              <a:t>       对于现金长款、短款在批准转销后应视不同的原因分别记入不同的账户。一般来说，对于无法查明原因的现金长款，其批准后的处理是增加营业外收入，对于应付其他单位或个人的现金长款，经批准后应记入“其他应付款</a:t>
            </a:r>
            <a:r>
              <a:rPr lang="en-US" altLang="zh-CN" dirty="0" smtClean="0">
                <a:solidFill>
                  <a:schemeClr val="bg1"/>
                </a:solidFill>
              </a:rPr>
              <a:t>——</a:t>
            </a:r>
            <a:r>
              <a:rPr lang="en-US" altLang="en-US" dirty="0" smtClean="0">
                <a:solidFill>
                  <a:schemeClr val="bg1"/>
                </a:solidFill>
              </a:rPr>
              <a:t>XX</a:t>
            </a:r>
            <a:r>
              <a:rPr lang="zh-CN" altLang="en-US" dirty="0" smtClean="0">
                <a:solidFill>
                  <a:schemeClr val="bg1"/>
                </a:solidFill>
              </a:rPr>
              <a:t>单位或个人”账户。对于现金短款，如果是应由责任人赔偿或保险公司赔偿的，应转销记入“其他应收款</a:t>
            </a:r>
            <a:r>
              <a:rPr lang="en-US" altLang="zh-CN" dirty="0" smtClean="0">
                <a:solidFill>
                  <a:schemeClr val="bg1"/>
                </a:solidFill>
              </a:rPr>
              <a:t>——</a:t>
            </a:r>
            <a:r>
              <a:rPr lang="zh-CN" altLang="en-US" dirty="0" smtClean="0">
                <a:solidFill>
                  <a:schemeClr val="bg1"/>
                </a:solidFill>
              </a:rPr>
              <a:t>应收保险款”账户，如果现金短款是由于经营管理不善造成的非常损失或无法查明原因的，应增加企业的管理费用。</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858749" cy="701731"/>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en-US" sz="2000" b="1" dirty="0" smtClean="0">
                <a:solidFill>
                  <a:srgbClr val="FFFF00"/>
                </a:solidFill>
                <a:cs typeface="黑体" panose="02010609060101010101" charset="-122"/>
                <a:sym typeface="+mn-ea"/>
              </a:rPr>
              <a:t>7.3.3.3 </a:t>
            </a:r>
            <a:r>
              <a:rPr lang="zh-CN" altLang="en-US" sz="2000" b="1" dirty="0" smtClean="0">
                <a:solidFill>
                  <a:srgbClr val="FFFF00"/>
                </a:solidFill>
                <a:cs typeface="黑体" panose="02010609060101010101" charset="-122"/>
                <a:sym typeface="+mn-ea"/>
              </a:rPr>
              <a:t>存货清查结果的账务处理</a:t>
            </a: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673331" y="981242"/>
            <a:ext cx="7730836" cy="3416320"/>
          </a:xfrm>
          <a:prstGeom prst="rect">
            <a:avLst/>
          </a:prstGeom>
          <a:noFill/>
        </p:spPr>
        <p:txBody>
          <a:bodyPr wrap="square" rtlCol="0" anchor="t">
            <a:spAutoFit/>
          </a:bodyPr>
          <a:lstStyle/>
          <a:p>
            <a:pPr>
              <a:lnSpc>
                <a:spcPct val="150000"/>
              </a:lnSpc>
            </a:pPr>
            <a:r>
              <a:rPr lang="zh-CN" altLang="en-US" dirty="0" smtClean="0">
                <a:solidFill>
                  <a:schemeClr val="bg1"/>
                </a:solidFill>
              </a:rPr>
              <a:t>       存货的清查主要是对原材料、委托加工材料、在产品、产成品、库存商品等额度清查。为了核算和监督存货盘盈、盘亏的发生及处理情况，一般专设“待处理财产损溢”账户，其明细账户有“待处理流动资产损溢”。</a:t>
            </a:r>
          </a:p>
          <a:p>
            <a:pPr>
              <a:lnSpc>
                <a:spcPct val="150000"/>
              </a:lnSpc>
            </a:pPr>
            <a:r>
              <a:rPr lang="en-US" altLang="en-US" dirty="0" smtClean="0">
                <a:solidFill>
                  <a:schemeClr val="bg1"/>
                </a:solidFill>
              </a:rPr>
              <a:t>       1.</a:t>
            </a:r>
            <a:r>
              <a:rPr lang="zh-CN" altLang="en-US" dirty="0" smtClean="0">
                <a:solidFill>
                  <a:schemeClr val="bg1"/>
                </a:solidFill>
              </a:rPr>
              <a:t>存货盘盈的账务处理</a:t>
            </a:r>
          </a:p>
          <a:p>
            <a:pPr>
              <a:lnSpc>
                <a:spcPct val="150000"/>
              </a:lnSpc>
            </a:pPr>
            <a:r>
              <a:rPr lang="zh-CN" altLang="en-US" dirty="0" smtClean="0">
                <a:solidFill>
                  <a:schemeClr val="bg1"/>
                </a:solidFill>
              </a:rPr>
              <a:t>        存货盘盈时，应及时办理存货入账手续，调整存货账簿的实存数。</a:t>
            </a:r>
          </a:p>
          <a:p>
            <a:pPr>
              <a:lnSpc>
                <a:spcPct val="150000"/>
              </a:lnSpc>
            </a:pPr>
            <a:r>
              <a:rPr lang="zh-CN" altLang="en-US" dirty="0" smtClean="0">
                <a:solidFill>
                  <a:schemeClr val="bg1"/>
                </a:solidFill>
              </a:rPr>
              <a:t>对于盘盈的存货，应及时查明原因，按管理权限报经批准后，冲减管理费用，即按其入账价值，借记“待处理财产损溢</a:t>
            </a:r>
            <a:r>
              <a:rPr lang="en-US" altLang="zh-CN" dirty="0" smtClean="0">
                <a:solidFill>
                  <a:schemeClr val="bg1"/>
                </a:solidFill>
              </a:rPr>
              <a:t>——</a:t>
            </a:r>
            <a:r>
              <a:rPr lang="zh-CN" altLang="en-US" dirty="0" smtClean="0">
                <a:solidFill>
                  <a:schemeClr val="bg1"/>
                </a:solidFill>
              </a:rPr>
              <a:t>待处理流动资产损溢”，贷记“管理费用”科目</a:t>
            </a:r>
            <a:r>
              <a:rPr lang="zh-CN" altLang="en-US" dirty="0" smtClean="0">
                <a:solidFill>
                  <a:schemeClr val="bg1"/>
                </a:solidFill>
              </a:rPr>
              <a:t>。</a:t>
            </a: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781396" y="755428"/>
            <a:ext cx="7730836" cy="2893100"/>
          </a:xfrm>
          <a:prstGeom prst="rect">
            <a:avLst/>
          </a:prstGeom>
          <a:noFill/>
        </p:spPr>
        <p:txBody>
          <a:bodyPr wrap="square" rtlCol="0" anchor="t">
            <a:spAutoFit/>
          </a:bodyPr>
          <a:lstStyle/>
          <a:p>
            <a:r>
              <a:rPr lang="en-US" altLang="en-US" sz="2400" b="1" dirty="0" smtClean="0">
                <a:solidFill>
                  <a:srgbClr val="FFFF00"/>
                </a:solidFill>
                <a:cs typeface="黑体" panose="02010609060101010101" charset="-122"/>
                <a:sym typeface="+mn-ea"/>
              </a:rPr>
              <a:t>       </a:t>
            </a:r>
            <a:r>
              <a:rPr lang="en-US" altLang="en-US" sz="2000" b="1" dirty="0" smtClean="0">
                <a:solidFill>
                  <a:srgbClr val="FFFF00"/>
                </a:solidFill>
                <a:cs typeface="黑体" panose="02010609060101010101" charset="-122"/>
                <a:sym typeface="+mn-ea"/>
              </a:rPr>
              <a:t>2.</a:t>
            </a:r>
            <a:r>
              <a:rPr lang="zh-CN" altLang="en-US" sz="2000" b="1" dirty="0" smtClean="0">
                <a:solidFill>
                  <a:srgbClr val="FFFF00"/>
                </a:solidFill>
                <a:cs typeface="黑体" panose="02010609060101010101" charset="-122"/>
                <a:sym typeface="+mn-ea"/>
              </a:rPr>
              <a:t>存货盘亏的账务处理</a:t>
            </a:r>
          </a:p>
          <a:p>
            <a:pPr>
              <a:lnSpc>
                <a:spcPct val="150000"/>
              </a:lnSpc>
            </a:pPr>
            <a:r>
              <a:rPr lang="zh-CN" altLang="en-US" sz="2000" dirty="0" smtClean="0">
                <a:solidFill>
                  <a:schemeClr val="bg1"/>
                </a:solidFill>
              </a:rPr>
              <a:t>        </a:t>
            </a:r>
            <a:r>
              <a:rPr lang="zh-CN" altLang="en-US" dirty="0" smtClean="0">
                <a:solidFill>
                  <a:schemeClr val="bg1"/>
                </a:solidFill>
              </a:rPr>
              <a:t>一般的处理办法是：属于管理不善、收发计量不准确以及因自然损耗而产生的定额内的损耗，转销记入“管理费用”账户；由于责任人过失而产生的损耗，记入“其他应收款”账户，由过失人赔偿；因非常损失造成的短缺、毁损，在扣除保险公司的赔偿和残料价值后的净损失，列入营业外支出；对于无法收回的其他损失，经批准后记入“管理费用”科目。</a:t>
            </a:r>
          </a:p>
          <a:p>
            <a:endParaRPr lang="zh-CN" altLang="en-US" sz="2000" dirty="0" smtClean="0">
              <a:solidFill>
                <a:schemeClr val="bg1"/>
              </a:solidFill>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231566"/>
            <a:ext cx="4442242" cy="400110"/>
          </a:xfrm>
          <a:prstGeom prst="rect">
            <a:avLst/>
          </a:prstGeom>
        </p:spPr>
        <p:txBody>
          <a:bodyPr wrap="none">
            <a:spAutoFit/>
            <a:scene3d>
              <a:camera prst="orthographicFront"/>
              <a:lightRig rig="threePt" dir="t"/>
            </a:scene3d>
            <a:sp3d contourW="12700"/>
          </a:bodyPr>
          <a:lstStyle/>
          <a:p>
            <a:r>
              <a:rPr lang="en-US" altLang="en-US" sz="2000" b="1" dirty="0" smtClean="0">
                <a:solidFill>
                  <a:srgbClr val="FFFF00"/>
                </a:solidFill>
                <a:cs typeface="黑体" panose="02010609060101010101" charset="-122"/>
                <a:sym typeface="+mn-ea"/>
              </a:rPr>
              <a:t>7.3.3.4  </a:t>
            </a:r>
            <a:r>
              <a:rPr lang="zh-CN" altLang="en-US" sz="2000" b="1" dirty="0" smtClean="0">
                <a:solidFill>
                  <a:srgbClr val="FFFF00"/>
                </a:solidFill>
                <a:cs typeface="黑体" panose="02010609060101010101" charset="-122"/>
                <a:sym typeface="+mn-ea"/>
              </a:rPr>
              <a:t>固定资产清查结果的账务处理</a:t>
            </a:r>
          </a:p>
        </p:txBody>
      </p:sp>
      <p:sp>
        <p:nvSpPr>
          <p:cNvPr id="3" name="文本框 2"/>
          <p:cNvSpPr txBox="1"/>
          <p:nvPr/>
        </p:nvSpPr>
        <p:spPr>
          <a:xfrm>
            <a:off x="789709" y="946464"/>
            <a:ext cx="7664335" cy="2951449"/>
          </a:xfrm>
          <a:prstGeom prst="rect">
            <a:avLst/>
          </a:prstGeom>
          <a:noFill/>
        </p:spPr>
        <p:txBody>
          <a:bodyPr wrap="square" rtlCol="0" anchor="t">
            <a:spAutoFit/>
          </a:bodyPr>
          <a:lstStyle/>
          <a:p>
            <a:pPr>
              <a:lnSpc>
                <a:spcPct val="150000"/>
              </a:lnSpc>
            </a:pPr>
            <a:r>
              <a:rPr lang="zh-CN" altLang="en-US" dirty="0" smtClean="0">
                <a:solidFill>
                  <a:schemeClr val="bg1"/>
                </a:solidFill>
              </a:rPr>
              <a:t>     固定资产的盘盈、盘亏通过“待处理财产损溢</a:t>
            </a:r>
            <a:r>
              <a:rPr lang="en-US" altLang="zh-CN" dirty="0" smtClean="0">
                <a:solidFill>
                  <a:schemeClr val="bg1"/>
                </a:solidFill>
              </a:rPr>
              <a:t>——</a:t>
            </a:r>
            <a:r>
              <a:rPr lang="zh-CN" altLang="en-US" dirty="0" smtClean="0">
                <a:solidFill>
                  <a:schemeClr val="bg1"/>
                </a:solidFill>
              </a:rPr>
              <a:t>待处理固定资产损益”账户核算。</a:t>
            </a:r>
          </a:p>
          <a:p>
            <a:pPr>
              <a:lnSpc>
                <a:spcPct val="150000"/>
              </a:lnSpc>
            </a:pPr>
            <a:r>
              <a:rPr lang="en-US" altLang="en-US" dirty="0" smtClean="0">
                <a:solidFill>
                  <a:schemeClr val="bg1"/>
                </a:solidFill>
              </a:rPr>
              <a:t>    1.</a:t>
            </a:r>
            <a:r>
              <a:rPr lang="zh-CN" altLang="en-US" dirty="0" smtClean="0">
                <a:solidFill>
                  <a:schemeClr val="bg1"/>
                </a:solidFill>
              </a:rPr>
              <a:t>固定资产盘盈的账务处理。对于盘盈的固定资产，在批准前应按照同类或类似固定资产的市场价格，减去按该项固定资产新旧程度估计的价值损耗后的净额记入“固定资产”账户的借方、“待处理财产损溢</a:t>
            </a:r>
            <a:r>
              <a:rPr lang="en-US" altLang="zh-CN" dirty="0" smtClean="0">
                <a:solidFill>
                  <a:schemeClr val="bg1"/>
                </a:solidFill>
              </a:rPr>
              <a:t>——</a:t>
            </a:r>
            <a:r>
              <a:rPr lang="zh-CN" altLang="en-US" dirty="0" smtClean="0">
                <a:solidFill>
                  <a:schemeClr val="bg1"/>
                </a:solidFill>
              </a:rPr>
              <a:t>待处理固定资产损溢”账户的贷方；批准转销后记入“营业外收入”账户的贷方</a:t>
            </a:r>
            <a:r>
              <a:rPr lang="zh-CN" altLang="en-US" dirty="0" smtClean="0">
                <a:solidFill>
                  <a:schemeClr val="bg1"/>
                </a:solidFill>
              </a:rPr>
              <a:t>。</a:t>
            </a:r>
            <a:endParaRPr lang="zh-CN" altLang="en-US"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490206" y="381195"/>
            <a:ext cx="4442242" cy="400110"/>
          </a:xfrm>
          <a:prstGeom prst="rect">
            <a:avLst/>
          </a:prstGeom>
        </p:spPr>
        <p:txBody>
          <a:bodyPr wrap="none">
            <a:spAutoFit/>
            <a:scene3d>
              <a:camera prst="orthographicFront"/>
              <a:lightRig rig="threePt" dir="t"/>
            </a:scene3d>
            <a:sp3d contourW="12700"/>
          </a:bodyPr>
          <a:lstStyle/>
          <a:p>
            <a:r>
              <a:rPr lang="en-US" altLang="en-US" sz="2000" b="1" dirty="0" smtClean="0">
                <a:solidFill>
                  <a:srgbClr val="FFFF00"/>
                </a:solidFill>
                <a:cs typeface="黑体" panose="02010609060101010101" charset="-122"/>
                <a:sym typeface="+mn-ea"/>
              </a:rPr>
              <a:t>7.3.3.4  </a:t>
            </a:r>
            <a:r>
              <a:rPr lang="zh-CN" altLang="en-US" sz="2000" b="1" dirty="0" smtClean="0">
                <a:solidFill>
                  <a:srgbClr val="FFFF00"/>
                </a:solidFill>
                <a:cs typeface="黑体" panose="02010609060101010101" charset="-122"/>
                <a:sym typeface="+mn-ea"/>
              </a:rPr>
              <a:t>固定资产清查结果的账务处理</a:t>
            </a:r>
          </a:p>
        </p:txBody>
      </p:sp>
      <p:sp>
        <p:nvSpPr>
          <p:cNvPr id="3" name="文本框 2"/>
          <p:cNvSpPr txBox="1"/>
          <p:nvPr/>
        </p:nvSpPr>
        <p:spPr>
          <a:xfrm>
            <a:off x="748145" y="1170906"/>
            <a:ext cx="7672648" cy="2751202"/>
          </a:xfrm>
          <a:prstGeom prst="rect">
            <a:avLst/>
          </a:prstGeom>
          <a:noFill/>
        </p:spPr>
        <p:txBody>
          <a:bodyPr wrap="square" rtlCol="0" anchor="t">
            <a:spAutoFit/>
          </a:bodyPr>
          <a:lstStyle/>
          <a:p>
            <a:pPr>
              <a:lnSpc>
                <a:spcPct val="150000"/>
              </a:lnSpc>
            </a:pPr>
            <a:r>
              <a:rPr lang="en-US" altLang="en-US" sz="2000" dirty="0" smtClean="0">
                <a:solidFill>
                  <a:schemeClr val="bg1"/>
                </a:solidFill>
              </a:rPr>
              <a:t>2</a:t>
            </a:r>
            <a:r>
              <a:rPr lang="en-US" altLang="en-US" sz="2000" dirty="0" smtClean="0">
                <a:solidFill>
                  <a:schemeClr val="bg1"/>
                </a:solidFill>
              </a:rPr>
              <a:t>.</a:t>
            </a:r>
            <a:r>
              <a:rPr lang="zh-CN" altLang="en-US" sz="2000" dirty="0" smtClean="0">
                <a:solidFill>
                  <a:schemeClr val="bg1"/>
                </a:solidFill>
              </a:rPr>
              <a:t>固定资产盘亏的账务处理。盘亏的固定资产批准转销前，应按其账面净值记入“待处理财产损溢</a:t>
            </a:r>
            <a:r>
              <a:rPr lang="en-US" altLang="zh-CN" sz="2000" dirty="0" smtClean="0">
                <a:solidFill>
                  <a:schemeClr val="bg1"/>
                </a:solidFill>
              </a:rPr>
              <a:t>——</a:t>
            </a:r>
            <a:r>
              <a:rPr lang="zh-CN" altLang="en-US" sz="2000" dirty="0" smtClean="0">
                <a:solidFill>
                  <a:schemeClr val="bg1"/>
                </a:solidFill>
              </a:rPr>
              <a:t>待处理固定资产损溢”账户的借方，将已提折旧全部转出记入“累计折旧”账户的借方，按账面原价记入“固定资产”账户的贷方。批准转销后，则按其账面净值扣除保险和个人责任后转入“营业外支出”账户的借方。</a:t>
            </a:r>
          </a:p>
          <a:p>
            <a:pPr>
              <a:lnSpc>
                <a:spcPct val="150000"/>
              </a:lnSpc>
              <a:buClr>
                <a:srgbClr val="A16AA5"/>
              </a:buClr>
              <a:buFont typeface="Wingdings" panose="05000000000000000000" pitchFamily="2" charset="2"/>
              <a:buNone/>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11413769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6" name="矩形 5"/>
          <p:cNvSpPr/>
          <p:nvPr/>
        </p:nvSpPr>
        <p:spPr>
          <a:xfrm>
            <a:off x="795240" y="1157690"/>
            <a:ext cx="8348760" cy="2354491"/>
          </a:xfrm>
          <a:prstGeom prst="rect">
            <a:avLst/>
          </a:prstGeom>
        </p:spPr>
        <p:txBody>
          <a:bodyPr wrap="none">
            <a:spAutoFit/>
            <a:scene3d>
              <a:camera prst="orthographicFront"/>
              <a:lightRig rig="threePt" dir="t"/>
            </a:scene3d>
            <a:sp3d contourW="12700"/>
          </a:bodyPr>
          <a:lstStyle/>
          <a:p>
            <a:pPr>
              <a:lnSpc>
                <a:spcPct val="150000"/>
              </a:lnSpc>
            </a:pPr>
            <a:r>
              <a:rPr lang="zh-CN" altLang="zh-CN" b="1" dirty="0" smtClean="0">
                <a:solidFill>
                  <a:srgbClr val="FFFF00"/>
                </a:solidFill>
              </a:rPr>
              <a:t>【职业能力目标】</a:t>
            </a:r>
          </a:p>
          <a:p>
            <a:r>
              <a:rPr lang="en-US" altLang="en-US" sz="2000" dirty="0" smtClean="0">
                <a:solidFill>
                  <a:schemeClr val="bg1"/>
                </a:solidFill>
                <a:effectLst>
                  <a:outerShdw blurRad="38100" dist="38100" dir="2700000" algn="tl">
                    <a:srgbClr val="000000">
                      <a:alpha val="43137"/>
                    </a:srgbClr>
                  </a:outerShdw>
                </a:effectLst>
              </a:rPr>
              <a:t>1.</a:t>
            </a:r>
            <a:r>
              <a:rPr lang="zh-CN" altLang="en-US" sz="2000" dirty="0" smtClean="0">
                <a:solidFill>
                  <a:schemeClr val="bg1"/>
                </a:solidFill>
                <a:effectLst>
                  <a:outerShdw blurRad="38100" dist="38100" dir="2700000" algn="tl">
                    <a:srgbClr val="000000">
                      <a:alpha val="43137"/>
                    </a:srgbClr>
                  </a:outerShdw>
                </a:effectLst>
              </a:rPr>
              <a:t>了解财产清查的意义、分类及一般程序；</a:t>
            </a:r>
          </a:p>
          <a:p>
            <a:r>
              <a:rPr lang="en-US" altLang="en-US" sz="2000" dirty="0" smtClean="0">
                <a:solidFill>
                  <a:schemeClr val="bg1"/>
                </a:solidFill>
                <a:effectLst>
                  <a:outerShdw blurRad="38100" dist="38100" dir="2700000" algn="tl">
                    <a:srgbClr val="000000">
                      <a:alpha val="43137"/>
                    </a:srgbClr>
                  </a:outerShdw>
                </a:effectLst>
              </a:rPr>
              <a:t>2.</a:t>
            </a:r>
            <a:r>
              <a:rPr lang="zh-CN" altLang="en-US" sz="2000" dirty="0" smtClean="0">
                <a:solidFill>
                  <a:schemeClr val="bg1"/>
                </a:solidFill>
                <a:effectLst>
                  <a:outerShdw blurRad="38100" dist="38100" dir="2700000" algn="tl">
                    <a:srgbClr val="000000">
                      <a:alpha val="43137"/>
                    </a:srgbClr>
                  </a:outerShdw>
                </a:effectLst>
              </a:rPr>
              <a:t>掌握各类财产物资清查的具体方法和银行存款余额调节表的编制方法；</a:t>
            </a:r>
          </a:p>
          <a:p>
            <a:r>
              <a:rPr lang="en-US" altLang="en-US" sz="2000" dirty="0" smtClean="0">
                <a:solidFill>
                  <a:schemeClr val="bg1"/>
                </a:solidFill>
                <a:effectLst>
                  <a:outerShdw blurRad="38100" dist="38100" dir="2700000" algn="tl">
                    <a:srgbClr val="000000">
                      <a:alpha val="43137"/>
                    </a:srgbClr>
                  </a:outerShdw>
                </a:effectLst>
              </a:rPr>
              <a:t>3.</a:t>
            </a:r>
            <a:r>
              <a:rPr lang="zh-CN" altLang="en-US" sz="2000" dirty="0" smtClean="0">
                <a:solidFill>
                  <a:schemeClr val="bg1"/>
                </a:solidFill>
                <a:effectLst>
                  <a:outerShdw blurRad="38100" dist="38100" dir="2700000" algn="tl">
                    <a:srgbClr val="000000">
                      <a:alpha val="43137"/>
                    </a:srgbClr>
                  </a:outerShdw>
                </a:effectLst>
              </a:rPr>
              <a:t>理解永续盘存制、实地盘存制和存货计价的方法；</a:t>
            </a:r>
          </a:p>
          <a:p>
            <a:r>
              <a:rPr lang="en-US" altLang="en-US" sz="2000" dirty="0" smtClean="0">
                <a:solidFill>
                  <a:schemeClr val="bg1"/>
                </a:solidFill>
                <a:effectLst>
                  <a:outerShdw blurRad="38100" dist="38100" dir="2700000" algn="tl">
                    <a:srgbClr val="000000">
                      <a:alpha val="43137"/>
                    </a:srgbClr>
                  </a:outerShdw>
                </a:effectLst>
              </a:rPr>
              <a:t>4.</a:t>
            </a:r>
            <a:r>
              <a:rPr lang="zh-CN" altLang="en-US" sz="2000" dirty="0" smtClean="0">
                <a:solidFill>
                  <a:schemeClr val="bg1"/>
                </a:solidFill>
                <a:effectLst>
                  <a:outerShdw blurRad="38100" dist="38100" dir="2700000" algn="tl">
                    <a:srgbClr val="000000">
                      <a:alpha val="43137"/>
                    </a:srgbClr>
                  </a:outerShdw>
                </a:effectLst>
              </a:rPr>
              <a:t>领悟财产清查结果的一般处理程序；</a:t>
            </a:r>
          </a:p>
          <a:p>
            <a:r>
              <a:rPr lang="en-US" altLang="en-US" sz="2000" dirty="0" smtClean="0">
                <a:solidFill>
                  <a:schemeClr val="bg1"/>
                </a:solidFill>
                <a:effectLst>
                  <a:outerShdw blurRad="38100" dist="38100" dir="2700000" algn="tl">
                    <a:srgbClr val="000000">
                      <a:alpha val="43137"/>
                    </a:srgbClr>
                  </a:outerShdw>
                </a:effectLst>
              </a:rPr>
              <a:t>5.</a:t>
            </a:r>
            <a:r>
              <a:rPr lang="zh-CN" altLang="en-US" sz="2000" dirty="0" smtClean="0">
                <a:solidFill>
                  <a:schemeClr val="bg1"/>
                </a:solidFill>
                <a:effectLst>
                  <a:outerShdw blurRad="38100" dist="38100" dir="2700000" algn="tl">
                    <a:srgbClr val="000000">
                      <a:alpha val="43137"/>
                    </a:srgbClr>
                  </a:outerShdw>
                </a:effectLst>
              </a:rPr>
              <a:t>能够运用“待处理财产损益”账户进行财产清查结果的账务处理。</a:t>
            </a:r>
          </a:p>
          <a:p>
            <a:r>
              <a:rPr lang="en-US" altLang="en-US" sz="2000" dirty="0" smtClean="0">
                <a:solidFill>
                  <a:schemeClr val="bg1"/>
                </a:solidFill>
                <a:effectLst>
                  <a:outerShdw blurRad="38100" dist="38100" dir="2700000" algn="tl">
                    <a:srgbClr val="000000">
                      <a:alpha val="43137"/>
                    </a:srgbClr>
                  </a:outerShdw>
                </a:effectLst>
              </a:rPr>
              <a:t>6.</a:t>
            </a:r>
            <a:r>
              <a:rPr lang="zh-CN" altLang="en-US" sz="2000" dirty="0" smtClean="0">
                <a:solidFill>
                  <a:schemeClr val="bg1"/>
                </a:solidFill>
                <a:effectLst>
                  <a:outerShdw blurRad="38100" dist="38100" dir="2700000" algn="tl">
                    <a:srgbClr val="000000">
                      <a:alpha val="43137"/>
                    </a:srgbClr>
                  </a:outerShdw>
                </a:effectLst>
              </a:rPr>
              <a:t>能够编制银行存款余额调节表；</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371710" cy="701731"/>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en-US" sz="2000" b="1" dirty="0" smtClean="0">
                <a:solidFill>
                  <a:srgbClr val="FFFF00"/>
                </a:solidFill>
                <a:cs typeface="黑体" panose="02010609060101010101" charset="-122"/>
                <a:sym typeface="+mn-ea"/>
              </a:rPr>
              <a:t>7.3.3.5 </a:t>
            </a:r>
            <a:r>
              <a:rPr lang="zh-CN" altLang="en-US" sz="2000" b="1" dirty="0" smtClean="0">
                <a:solidFill>
                  <a:srgbClr val="FFFF00"/>
                </a:solidFill>
                <a:cs typeface="黑体" panose="02010609060101010101" charset="-122"/>
                <a:sym typeface="+mn-ea"/>
              </a:rPr>
              <a:t>结算往来款项盘存的账务处理</a:t>
            </a: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798022" y="908620"/>
            <a:ext cx="7514705" cy="3739485"/>
          </a:xfrm>
          <a:prstGeom prst="rect">
            <a:avLst/>
          </a:prstGeom>
          <a:noFill/>
        </p:spPr>
        <p:txBody>
          <a:bodyPr wrap="square" rtlCol="0" anchor="t">
            <a:spAutoFit/>
          </a:bodyPr>
          <a:lstStyle/>
          <a:p>
            <a:pPr>
              <a:lnSpc>
                <a:spcPct val="150000"/>
              </a:lnSpc>
            </a:pPr>
            <a:r>
              <a:rPr lang="zh-CN" altLang="en-US" sz="2000" dirty="0" smtClean="0">
                <a:solidFill>
                  <a:schemeClr val="bg1"/>
                </a:solidFill>
              </a:rPr>
              <a:t>       </a:t>
            </a:r>
            <a:r>
              <a:rPr lang="zh-CN" altLang="en-US" dirty="0" smtClean="0">
                <a:solidFill>
                  <a:schemeClr val="bg1"/>
                </a:solidFill>
              </a:rPr>
              <a:t>财产清查过程中发现的确实无法收回的应收账款，不通过“待处理财产损溢”账户核算，而是在原来账面记录的基础上，按规定程序报经批转后直接处理。无法收回的应收账款称为坏账，由于发生坏账而造成的损失称为“坏账损失”。对于坏帐损失的核算有备抵法和直接转销法两种。在直接转销法下，将发生的坏账金额借记“管理费用”科目，直接贷记“应收账款”科目。在备抵法下，平时按照一定的方法计提坏账准备，借记“管理费用”科目，贷记“坏账准备”科目；当发生坏账时，借记“坏账准备”科目，贷记“应收账款”科目。</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grpSp>
        <p:nvGrpSpPr>
          <p:cNvPr id="10" name="组合 9"/>
          <p:cNvGrpSpPr/>
          <p:nvPr/>
        </p:nvGrpSpPr>
        <p:grpSpPr>
          <a:xfrm>
            <a:off x="840007" y="2062798"/>
            <a:ext cx="5076960" cy="584835"/>
            <a:chOff x="2573" y="1592"/>
            <a:chExt cx="7995" cy="921"/>
          </a:xfrm>
        </p:grpSpPr>
        <p:sp>
          <p:nvSpPr>
            <p:cNvPr id="9" name="矩形 8"/>
            <p:cNvSpPr/>
            <p:nvPr/>
          </p:nvSpPr>
          <p:spPr>
            <a:xfrm>
              <a:off x="3853" y="1592"/>
              <a:ext cx="6715"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en-US" sz="3200" b="1" dirty="0" smtClean="0">
                  <a:solidFill>
                    <a:srgbClr val="FFFF00"/>
                  </a:solidFill>
                  <a:cs typeface="黑体" panose="02010609060101010101" charset="-122"/>
                </a:rPr>
                <a:t>7.1  </a:t>
              </a:r>
              <a:r>
                <a:rPr lang="zh-CN" altLang="en-US" sz="3200" b="1" dirty="0" smtClean="0">
                  <a:solidFill>
                    <a:srgbClr val="FFFF00"/>
                  </a:solidFill>
                  <a:cs typeface="黑体" panose="02010609060101010101" charset="-122"/>
                </a:rPr>
                <a:t>认知财产清查</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866899" y="688769"/>
            <a:ext cx="7920841" cy="3662541"/>
          </a:xfrm>
          <a:prstGeom prst="rect">
            <a:avLst/>
          </a:prstGeom>
          <a:noFill/>
        </p:spPr>
        <p:txBody>
          <a:bodyPr wrap="square" rtlCol="0" anchor="t">
            <a:spAutoFit/>
          </a:bodyPr>
          <a:lstStyle/>
          <a:p>
            <a:r>
              <a:rPr lang="en-US" altLang="zh-CN" sz="2400" b="1" dirty="0" smtClean="0">
                <a:solidFill>
                  <a:srgbClr val="FFFF00"/>
                </a:solidFill>
                <a:cs typeface="黑体" panose="02010609060101010101" charset="-122"/>
                <a:sym typeface="+mn-ea"/>
              </a:rPr>
              <a:t>7.1.1</a:t>
            </a:r>
            <a:r>
              <a:rPr lang="zh-CN" altLang="en-US" sz="2400" b="1" dirty="0" smtClean="0">
                <a:solidFill>
                  <a:srgbClr val="FFFF00"/>
                </a:solidFill>
                <a:cs typeface="黑体" panose="02010609060101010101" charset="-122"/>
                <a:sym typeface="+mn-ea"/>
              </a:rPr>
              <a:t>财产清查的概念与意义</a:t>
            </a:r>
            <a:endParaRPr lang="en-US" altLang="zh-CN" sz="2400" b="1" dirty="0" smtClean="0">
              <a:solidFill>
                <a:srgbClr val="FFFF00"/>
              </a:solidFill>
              <a:cs typeface="黑体" panose="02010609060101010101" charset="-122"/>
              <a:sym typeface="+mn-ea"/>
            </a:endParaRPr>
          </a:p>
          <a:p>
            <a:r>
              <a:rPr lang="zh-CN" altLang="en-US" sz="2000" dirty="0" smtClean="0">
                <a:solidFill>
                  <a:schemeClr val="bg1"/>
                </a:solidFill>
              </a:rPr>
              <a:t>       财产清查是一种重要的会计核算方法和内部控制制度，其不仅有利于保护财产物资的安全完整、加强资源的管理、提高财产物资的利用效率，同时对账实相符的真正实现、保证会计信息的真实性和可靠性具有非常重要的意义。</a:t>
            </a:r>
            <a:endParaRPr lang="en-US" altLang="zh-CN" sz="2000" dirty="0" smtClean="0">
              <a:solidFill>
                <a:schemeClr val="bg1"/>
              </a:solidFill>
            </a:endParaRPr>
          </a:p>
          <a:p>
            <a:endParaRPr lang="zh-CN" altLang="en-US" sz="2000" b="1" dirty="0" smtClean="0">
              <a:solidFill>
                <a:schemeClr val="bg1"/>
              </a:solidFill>
              <a:cs typeface="黑体" panose="02010609060101010101" charset="-122"/>
              <a:sym typeface="+mn-ea"/>
            </a:endParaRPr>
          </a:p>
          <a:p>
            <a:r>
              <a:rPr lang="en-US" altLang="zh-CN" sz="2400" b="1" dirty="0" smtClean="0">
                <a:solidFill>
                  <a:srgbClr val="FFFF00"/>
                </a:solidFill>
                <a:cs typeface="黑体" panose="02010609060101010101" charset="-122"/>
                <a:sym typeface="+mn-ea"/>
              </a:rPr>
              <a:t>7.1.1.1</a:t>
            </a:r>
            <a:r>
              <a:rPr lang="zh-CN" altLang="en-US" sz="2400" b="1" dirty="0" smtClean="0">
                <a:solidFill>
                  <a:srgbClr val="FFFF00"/>
                </a:solidFill>
                <a:cs typeface="黑体" panose="02010609060101010101" charset="-122"/>
                <a:sym typeface="+mn-ea"/>
              </a:rPr>
              <a:t>财产清查的概念</a:t>
            </a:r>
            <a:endParaRPr lang="en-US" altLang="zh-CN" sz="2400" b="1" dirty="0" smtClean="0">
              <a:solidFill>
                <a:srgbClr val="FFFF00"/>
              </a:solidFill>
              <a:cs typeface="黑体" panose="02010609060101010101" charset="-122"/>
              <a:sym typeface="+mn-ea"/>
            </a:endParaRPr>
          </a:p>
          <a:p>
            <a:r>
              <a:rPr lang="zh-CN" altLang="en-US" dirty="0" smtClean="0">
                <a:solidFill>
                  <a:schemeClr val="bg1"/>
                </a:solidFill>
              </a:rPr>
              <a:t>        </a:t>
            </a:r>
            <a:r>
              <a:rPr lang="zh-CN" altLang="en-US" sz="2000" dirty="0" smtClean="0">
                <a:solidFill>
                  <a:schemeClr val="bg1"/>
                </a:solidFill>
              </a:rPr>
              <a:t>财产清查，是指通过对货币资金、实物资产和往来款项的盘点和核对等，确定其实存数量与价值，从而查明其账面记载与实存数量、金额是否相符的专门方法。</a:t>
            </a:r>
          </a:p>
          <a:p>
            <a:endParaRPr lang="zh-CN" altLang="en-US" sz="2400" b="1" dirty="0" smtClean="0">
              <a:solidFill>
                <a:srgbClr val="FFFF00"/>
              </a:solidFill>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1056903" y="688769"/>
            <a:ext cx="7623959" cy="2985433"/>
          </a:xfrm>
          <a:prstGeom prst="rect">
            <a:avLst/>
          </a:prstGeom>
          <a:noFill/>
        </p:spPr>
        <p:txBody>
          <a:bodyPr wrap="square" rtlCol="0" anchor="t">
            <a:spAutoFit/>
          </a:bodyPr>
          <a:lstStyle/>
          <a:p>
            <a:r>
              <a:rPr lang="en-US" altLang="en-US" sz="2400" b="1" dirty="0" smtClean="0">
                <a:solidFill>
                  <a:srgbClr val="FFFF00"/>
                </a:solidFill>
                <a:cs typeface="黑体" panose="02010609060101010101" charset="-122"/>
                <a:sym typeface="+mn-ea"/>
              </a:rPr>
              <a:t>7.1.1.2</a:t>
            </a:r>
            <a:r>
              <a:rPr lang="zh-CN" altLang="en-US" sz="2400" b="1" dirty="0" smtClean="0">
                <a:solidFill>
                  <a:srgbClr val="FFFF00"/>
                </a:solidFill>
                <a:cs typeface="黑体" panose="02010609060101010101" charset="-122"/>
                <a:sym typeface="+mn-ea"/>
              </a:rPr>
              <a:t>财产清查的意义</a:t>
            </a:r>
          </a:p>
          <a:p>
            <a:r>
              <a:rPr lang="en-US" altLang="en-US" sz="2000" dirty="0" smtClean="0">
                <a:solidFill>
                  <a:schemeClr val="bg1"/>
                </a:solidFill>
              </a:rPr>
              <a:t>      1.</a:t>
            </a:r>
            <a:r>
              <a:rPr lang="zh-CN" altLang="en-US" sz="2000" dirty="0" smtClean="0">
                <a:solidFill>
                  <a:schemeClr val="bg1"/>
                </a:solidFill>
              </a:rPr>
              <a:t>保护财产的安全和完整。通过财产清查，可以查明企业的财产物资是否完整，有无缺损、霉变现象，以便加强管理，堵塞漏洞。</a:t>
            </a:r>
          </a:p>
          <a:p>
            <a:r>
              <a:rPr lang="en-US" altLang="en-US" sz="2000" dirty="0" smtClean="0">
                <a:solidFill>
                  <a:schemeClr val="bg1"/>
                </a:solidFill>
              </a:rPr>
              <a:t>      2.</a:t>
            </a:r>
            <a:r>
              <a:rPr lang="zh-CN" altLang="en-US" sz="2000" dirty="0" smtClean="0">
                <a:solidFill>
                  <a:schemeClr val="bg1"/>
                </a:solidFill>
              </a:rPr>
              <a:t>揭示财产物资的使用情况，促进企业改善经营管理，挖掘各项财产物资的潜力，加速资金周转，提高资金使用效率。</a:t>
            </a:r>
            <a:endParaRPr lang="en-US" altLang="zh-CN" sz="2000" dirty="0" smtClean="0">
              <a:solidFill>
                <a:schemeClr val="bg1"/>
              </a:solidFill>
            </a:endParaRPr>
          </a:p>
          <a:p>
            <a:r>
              <a:rPr lang="en-US" altLang="en-US" sz="2000" dirty="0" smtClean="0">
                <a:solidFill>
                  <a:schemeClr val="bg1"/>
                </a:solidFill>
              </a:rPr>
              <a:t>      3.</a:t>
            </a:r>
            <a:r>
              <a:rPr lang="zh-CN" altLang="en-US" sz="2000" dirty="0" smtClean="0">
                <a:solidFill>
                  <a:schemeClr val="bg1"/>
                </a:solidFill>
              </a:rPr>
              <a:t>加强财产物资保管人员的责任感，保证财经纪律和结算纪律的执行。</a:t>
            </a:r>
          </a:p>
          <a:p>
            <a:r>
              <a:rPr lang="en-US" altLang="en-US" sz="2000" dirty="0" smtClean="0">
                <a:solidFill>
                  <a:schemeClr val="bg1"/>
                </a:solidFill>
              </a:rPr>
              <a:t>      4.</a:t>
            </a:r>
            <a:r>
              <a:rPr lang="zh-CN" altLang="en-US" sz="2000" dirty="0" smtClean="0">
                <a:solidFill>
                  <a:schemeClr val="bg1"/>
                </a:solidFill>
              </a:rPr>
              <a:t>提高会计核算资料的质量，保证会计核算资料的真实可靠。</a:t>
            </a:r>
          </a:p>
          <a:p>
            <a:endParaRPr lang="zh-CN" altLang="en-US" sz="2400"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391886" y="249853"/>
            <a:ext cx="8348354" cy="4647426"/>
          </a:xfrm>
          <a:prstGeom prst="rect">
            <a:avLst/>
          </a:prstGeom>
          <a:noFill/>
        </p:spPr>
        <p:txBody>
          <a:bodyPr wrap="square" rtlCol="0" anchor="t">
            <a:spAutoFit/>
          </a:bodyPr>
          <a:lstStyle/>
          <a:p>
            <a:r>
              <a:rPr lang="en-US" altLang="en-US" sz="2400" b="1" dirty="0" smtClean="0">
                <a:solidFill>
                  <a:srgbClr val="FFFF00"/>
                </a:solidFill>
                <a:cs typeface="黑体" panose="02010609060101010101" charset="-122"/>
                <a:sym typeface="+mn-ea"/>
              </a:rPr>
              <a:t>7.1.2</a:t>
            </a:r>
            <a:r>
              <a:rPr lang="zh-CN" altLang="en-US" sz="2400" b="1" dirty="0" smtClean="0">
                <a:solidFill>
                  <a:srgbClr val="FFFF00"/>
                </a:solidFill>
                <a:cs typeface="黑体" panose="02010609060101010101" charset="-122"/>
                <a:sym typeface="+mn-ea"/>
              </a:rPr>
              <a:t>财产清查的种类</a:t>
            </a:r>
          </a:p>
          <a:p>
            <a:r>
              <a:rPr lang="en-US" sz="2000" dirty="0" smtClean="0"/>
              <a:t>       </a:t>
            </a:r>
            <a:r>
              <a:rPr lang="zh-CN" altLang="en-US" sz="2000" dirty="0" smtClean="0">
                <a:solidFill>
                  <a:schemeClr val="bg1"/>
                </a:solidFill>
              </a:rPr>
              <a:t>财产清查可按不同的标准进行分类，了解和把握财产清查的种类，有利于财产清查工作及时、顺利的进行。</a:t>
            </a:r>
            <a:endParaRPr lang="en-US" altLang="zh-CN" sz="2000" dirty="0" smtClean="0">
              <a:solidFill>
                <a:schemeClr val="bg1"/>
              </a:solidFill>
            </a:endParaRPr>
          </a:p>
          <a:p>
            <a:endParaRPr lang="en-US" altLang="zh-CN" sz="2000" dirty="0" smtClean="0">
              <a:solidFill>
                <a:schemeClr val="bg1"/>
              </a:solidFill>
            </a:endParaRPr>
          </a:p>
          <a:p>
            <a:r>
              <a:rPr lang="en-US" altLang="en-US" sz="2400" b="1" dirty="0" smtClean="0">
                <a:solidFill>
                  <a:srgbClr val="FFFF00"/>
                </a:solidFill>
                <a:cs typeface="黑体" panose="02010609060101010101" charset="-122"/>
                <a:sym typeface="+mn-ea"/>
              </a:rPr>
              <a:t>7.1.2.1</a:t>
            </a:r>
            <a:r>
              <a:rPr lang="zh-CN" altLang="en-US" sz="2400" b="1" dirty="0" smtClean="0">
                <a:solidFill>
                  <a:srgbClr val="FFFF00"/>
                </a:solidFill>
                <a:cs typeface="黑体" panose="02010609060101010101" charset="-122"/>
                <a:sym typeface="+mn-ea"/>
              </a:rPr>
              <a:t>按照清查范围分类</a:t>
            </a:r>
          </a:p>
          <a:p>
            <a:r>
              <a:rPr lang="zh-CN" altLang="en-US" sz="2000" dirty="0" smtClean="0">
                <a:solidFill>
                  <a:schemeClr val="bg1"/>
                </a:solidFill>
              </a:rPr>
              <a:t>       财产清查按清查范围不同，可以分为全部清查和局部清查。</a:t>
            </a:r>
          </a:p>
          <a:p>
            <a:r>
              <a:rPr lang="en-US" altLang="en-US" sz="2000" dirty="0" smtClean="0">
                <a:solidFill>
                  <a:schemeClr val="bg1"/>
                </a:solidFill>
              </a:rPr>
              <a:t>      1.</a:t>
            </a:r>
            <a:r>
              <a:rPr lang="zh-CN" altLang="en-US" sz="2000" dirty="0" smtClean="0">
                <a:solidFill>
                  <a:schemeClr val="bg1"/>
                </a:solidFill>
              </a:rPr>
              <a:t>全部清查是指对企业的所有财产物资、货币资金和债权债务进行彻底盘点和核对。</a:t>
            </a:r>
          </a:p>
          <a:p>
            <a:r>
              <a:rPr lang="en-US" altLang="en-US" sz="2000" dirty="0" smtClean="0">
                <a:solidFill>
                  <a:schemeClr val="bg1"/>
                </a:solidFill>
              </a:rPr>
              <a:t>      2.</a:t>
            </a:r>
            <a:r>
              <a:rPr lang="zh-CN" altLang="en-US" sz="2000" dirty="0" smtClean="0">
                <a:solidFill>
                  <a:schemeClr val="bg1"/>
                </a:solidFill>
              </a:rPr>
              <a:t>局部清查也称重点清查，是根据管理需要对财产中某些重要部分进行的清查。局部清查的范围较小、专业性较强，通常用在一些流动性强且比较重要的物资的清</a:t>
            </a:r>
          </a:p>
          <a:p>
            <a:r>
              <a:rPr lang="zh-CN" altLang="en-US" sz="2000" dirty="0" smtClean="0">
                <a:solidFill>
                  <a:schemeClr val="bg1"/>
                </a:solidFill>
              </a:rPr>
              <a:t>查。</a:t>
            </a:r>
          </a:p>
          <a:p>
            <a:endParaRPr lang="zh-CN" altLang="en-US" sz="2400" dirty="0" smtClean="0"/>
          </a:p>
          <a:p>
            <a:endParaRPr lang="zh-CN" altLang="en-US" sz="2400"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344384" y="249852"/>
            <a:ext cx="8395856" cy="4093428"/>
          </a:xfrm>
          <a:prstGeom prst="rect">
            <a:avLst/>
          </a:prstGeom>
          <a:noFill/>
        </p:spPr>
        <p:txBody>
          <a:bodyPr wrap="square" rtlCol="0" anchor="t">
            <a:spAutoFit/>
          </a:bodyPr>
          <a:lstStyle/>
          <a:p>
            <a:r>
              <a:rPr lang="en-US" altLang="en-US" sz="2400" b="1" dirty="0" smtClean="0">
                <a:solidFill>
                  <a:srgbClr val="FFFF00"/>
                </a:solidFill>
                <a:cs typeface="黑体" panose="02010609060101010101" charset="-122"/>
                <a:sym typeface="+mn-ea"/>
              </a:rPr>
              <a:t>7.1.2.2</a:t>
            </a:r>
            <a:r>
              <a:rPr lang="zh-CN" altLang="en-US" sz="2400" b="1" dirty="0" smtClean="0">
                <a:solidFill>
                  <a:srgbClr val="FFFF00"/>
                </a:solidFill>
                <a:cs typeface="黑体" panose="02010609060101010101" charset="-122"/>
                <a:sym typeface="+mn-ea"/>
              </a:rPr>
              <a:t>按照清查的时间分类</a:t>
            </a:r>
          </a:p>
          <a:p>
            <a:r>
              <a:rPr lang="zh-CN" altLang="en-US" sz="2400" dirty="0" smtClean="0">
                <a:solidFill>
                  <a:schemeClr val="bg1"/>
                </a:solidFill>
              </a:rPr>
              <a:t>     </a:t>
            </a:r>
            <a:r>
              <a:rPr lang="zh-CN" altLang="en-US" sz="2000" dirty="0" smtClean="0">
                <a:solidFill>
                  <a:schemeClr val="bg1"/>
                </a:solidFill>
              </a:rPr>
              <a:t>财产清查按清查的时间不同，分为定期清查和不定期清查。定期清查是指在规定的时间内所进行的财产清查。</a:t>
            </a:r>
            <a:endParaRPr lang="en-US" altLang="zh-CN" sz="2000" dirty="0" smtClean="0">
              <a:solidFill>
                <a:schemeClr val="bg1"/>
              </a:solidFill>
            </a:endParaRPr>
          </a:p>
          <a:p>
            <a:endParaRPr lang="zh-CN" altLang="en-US" sz="2000" dirty="0" smtClean="0">
              <a:solidFill>
                <a:schemeClr val="bg1"/>
              </a:solidFill>
            </a:endParaRPr>
          </a:p>
          <a:p>
            <a:r>
              <a:rPr lang="en-US" altLang="en-US" sz="2400" b="1" dirty="0" smtClean="0">
                <a:solidFill>
                  <a:srgbClr val="FFFF00"/>
                </a:solidFill>
                <a:cs typeface="黑体" panose="02010609060101010101" charset="-122"/>
                <a:sym typeface="+mn-ea"/>
              </a:rPr>
              <a:t>7.1.2.3</a:t>
            </a:r>
            <a:r>
              <a:rPr lang="zh-CN" altLang="en-US" sz="2400" b="1" dirty="0" smtClean="0">
                <a:solidFill>
                  <a:srgbClr val="FFFF00"/>
                </a:solidFill>
                <a:cs typeface="黑体" panose="02010609060101010101" charset="-122"/>
                <a:sym typeface="+mn-ea"/>
              </a:rPr>
              <a:t>按照清查的执行系统分类</a:t>
            </a:r>
          </a:p>
          <a:p>
            <a:r>
              <a:rPr lang="zh-CN" altLang="en-US" sz="2000" dirty="0" smtClean="0">
                <a:solidFill>
                  <a:schemeClr val="bg1"/>
                </a:solidFill>
              </a:rPr>
              <a:t>     按照清查的执行系统分类，财产清查可分为内部清查和外部清查。</a:t>
            </a:r>
          </a:p>
          <a:p>
            <a:r>
              <a:rPr lang="en-US" altLang="en-US" sz="2000" dirty="0" smtClean="0">
                <a:solidFill>
                  <a:schemeClr val="bg1"/>
                </a:solidFill>
              </a:rPr>
              <a:t>    1.</a:t>
            </a:r>
            <a:r>
              <a:rPr lang="zh-CN" altLang="en-US" sz="2000" dirty="0" smtClean="0">
                <a:solidFill>
                  <a:schemeClr val="bg1"/>
                </a:solidFill>
              </a:rPr>
              <a:t>内部清查是指由本单位内部自行组织清查工作小组所进行的财产清查工作。</a:t>
            </a:r>
          </a:p>
          <a:p>
            <a:r>
              <a:rPr lang="en-US" altLang="en-US" sz="2000" dirty="0" smtClean="0">
                <a:solidFill>
                  <a:schemeClr val="bg1"/>
                </a:solidFill>
              </a:rPr>
              <a:t>    2.</a:t>
            </a:r>
            <a:r>
              <a:rPr lang="zh-CN" altLang="en-US" sz="2000" dirty="0" smtClean="0">
                <a:solidFill>
                  <a:schemeClr val="bg1"/>
                </a:solidFill>
              </a:rPr>
              <a:t>外部清查是指由上级主管部门、审计机关、司法部门、注册会计师根据国家有关规定或情况需要对本单位所进行的财产清查。</a:t>
            </a:r>
          </a:p>
          <a:p>
            <a:endParaRPr lang="zh-CN" altLang="en-US" sz="2400" dirty="0" smtClean="0"/>
          </a:p>
          <a:p>
            <a:endParaRPr lang="zh-CN" altLang="en-US" sz="2400"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755273" y="690428"/>
            <a:ext cx="7968342" cy="2893100"/>
          </a:xfrm>
          <a:prstGeom prst="rect">
            <a:avLst/>
          </a:prstGeom>
          <a:noFill/>
        </p:spPr>
        <p:txBody>
          <a:bodyPr wrap="square" rtlCol="0" anchor="t">
            <a:spAutoFit/>
          </a:bodyPr>
          <a:lstStyle/>
          <a:p>
            <a:r>
              <a:rPr lang="en-US" altLang="en-US" sz="2000" b="1" dirty="0" smtClean="0">
                <a:solidFill>
                  <a:srgbClr val="FFFF00"/>
                </a:solidFill>
                <a:cs typeface="黑体" panose="02010609060101010101" charset="-122"/>
                <a:sym typeface="+mn-ea"/>
              </a:rPr>
              <a:t>7.1.3</a:t>
            </a:r>
            <a:r>
              <a:rPr lang="zh-CN" altLang="en-US" sz="2000" b="1" dirty="0" smtClean="0">
                <a:solidFill>
                  <a:srgbClr val="FFFF00"/>
                </a:solidFill>
                <a:cs typeface="黑体" panose="02010609060101010101" charset="-122"/>
                <a:sym typeface="+mn-ea"/>
              </a:rPr>
              <a:t>财产清查的一般程序</a:t>
            </a:r>
          </a:p>
          <a:p>
            <a:r>
              <a:rPr lang="zh-CN" altLang="en-US" dirty="0" smtClean="0">
                <a:solidFill>
                  <a:schemeClr val="bg1"/>
                </a:solidFill>
              </a:rPr>
              <a:t>（</a:t>
            </a:r>
            <a:r>
              <a:rPr lang="en-US" altLang="en-US" dirty="0" smtClean="0">
                <a:solidFill>
                  <a:schemeClr val="bg1"/>
                </a:solidFill>
              </a:rPr>
              <a:t>1</a:t>
            </a:r>
            <a:r>
              <a:rPr lang="zh-CN" altLang="en-US" dirty="0" smtClean="0">
                <a:solidFill>
                  <a:schemeClr val="bg1"/>
                </a:solidFill>
              </a:rPr>
              <a:t>）建立财产清查小组。</a:t>
            </a:r>
          </a:p>
          <a:p>
            <a:r>
              <a:rPr lang="zh-CN" altLang="en-US" dirty="0" smtClean="0">
                <a:solidFill>
                  <a:schemeClr val="bg1"/>
                </a:solidFill>
              </a:rPr>
              <a:t>（</a:t>
            </a:r>
            <a:r>
              <a:rPr lang="en-US" altLang="en-US" dirty="0" smtClean="0">
                <a:solidFill>
                  <a:schemeClr val="bg1"/>
                </a:solidFill>
              </a:rPr>
              <a:t>2</a:t>
            </a:r>
            <a:r>
              <a:rPr lang="zh-CN" altLang="en-US" dirty="0" smtClean="0">
                <a:solidFill>
                  <a:schemeClr val="bg1"/>
                </a:solidFill>
              </a:rPr>
              <a:t>）组织清查人员学习有关政策规定，掌握有关法律、法规和相关业务知识，以提高财产清查工作的质量。</a:t>
            </a:r>
          </a:p>
          <a:p>
            <a:r>
              <a:rPr lang="zh-CN" altLang="en-US" dirty="0" smtClean="0">
                <a:solidFill>
                  <a:schemeClr val="bg1"/>
                </a:solidFill>
              </a:rPr>
              <a:t>（</a:t>
            </a:r>
            <a:r>
              <a:rPr lang="en-US" altLang="en-US" dirty="0" smtClean="0">
                <a:solidFill>
                  <a:schemeClr val="bg1"/>
                </a:solidFill>
              </a:rPr>
              <a:t>3</a:t>
            </a:r>
            <a:r>
              <a:rPr lang="zh-CN" altLang="en-US" dirty="0" smtClean="0">
                <a:solidFill>
                  <a:schemeClr val="bg1"/>
                </a:solidFill>
              </a:rPr>
              <a:t>）确定清查对象、范围、明确清查任务。</a:t>
            </a:r>
          </a:p>
          <a:p>
            <a:r>
              <a:rPr lang="zh-CN" altLang="en-US" dirty="0" smtClean="0">
                <a:solidFill>
                  <a:schemeClr val="bg1"/>
                </a:solidFill>
              </a:rPr>
              <a:t>（</a:t>
            </a:r>
            <a:r>
              <a:rPr lang="en-US" altLang="en-US" dirty="0" smtClean="0">
                <a:solidFill>
                  <a:schemeClr val="bg1"/>
                </a:solidFill>
              </a:rPr>
              <a:t>4</a:t>
            </a:r>
            <a:r>
              <a:rPr lang="zh-CN" altLang="en-US" dirty="0" smtClean="0">
                <a:solidFill>
                  <a:schemeClr val="bg1"/>
                </a:solidFill>
              </a:rPr>
              <a:t>）制定清查方案，具体安排清查内容、时间、步骤、方法，以及做好必要的清查前准备工作。</a:t>
            </a:r>
          </a:p>
          <a:p>
            <a:r>
              <a:rPr lang="zh-CN" altLang="en-US" dirty="0" smtClean="0">
                <a:solidFill>
                  <a:schemeClr val="bg1"/>
                </a:solidFill>
              </a:rPr>
              <a:t>（</a:t>
            </a:r>
            <a:r>
              <a:rPr lang="en-US" altLang="en-US" dirty="0" smtClean="0">
                <a:solidFill>
                  <a:schemeClr val="bg1"/>
                </a:solidFill>
              </a:rPr>
              <a:t>5</a:t>
            </a:r>
            <a:r>
              <a:rPr lang="zh-CN" altLang="en-US" dirty="0" smtClean="0">
                <a:solidFill>
                  <a:schemeClr val="bg1"/>
                </a:solidFill>
              </a:rPr>
              <a:t>）清查时本着先清查数量、核对有关账簿记录，后认定质量的原则进行。</a:t>
            </a:r>
          </a:p>
          <a:p>
            <a:r>
              <a:rPr lang="zh-CN" altLang="en-US" dirty="0" smtClean="0">
                <a:solidFill>
                  <a:schemeClr val="bg1"/>
                </a:solidFill>
              </a:rPr>
              <a:t>（</a:t>
            </a:r>
            <a:r>
              <a:rPr lang="en-US" altLang="en-US" dirty="0" smtClean="0">
                <a:solidFill>
                  <a:schemeClr val="bg1"/>
                </a:solidFill>
              </a:rPr>
              <a:t>6</a:t>
            </a:r>
            <a:r>
              <a:rPr lang="zh-CN" altLang="en-US" dirty="0" smtClean="0">
                <a:solidFill>
                  <a:schemeClr val="bg1"/>
                </a:solidFill>
              </a:rPr>
              <a:t>）填制盘存清单。</a:t>
            </a:r>
          </a:p>
          <a:p>
            <a:r>
              <a:rPr lang="zh-CN" altLang="en-US" dirty="0" smtClean="0">
                <a:solidFill>
                  <a:schemeClr val="bg1"/>
                </a:solidFill>
              </a:rPr>
              <a:t>（</a:t>
            </a:r>
            <a:r>
              <a:rPr lang="en-US" altLang="en-US" dirty="0" smtClean="0">
                <a:solidFill>
                  <a:schemeClr val="bg1"/>
                </a:solidFill>
              </a:rPr>
              <a:t>7</a:t>
            </a:r>
            <a:r>
              <a:rPr lang="zh-CN" altLang="en-US" dirty="0" smtClean="0">
                <a:solidFill>
                  <a:schemeClr val="bg1"/>
                </a:solidFill>
              </a:rPr>
              <a:t>）根据盘存清单填制实物、往来款项清查结果报告表</a:t>
            </a:r>
            <a:r>
              <a:rPr lang="zh-CN" altLang="en-US" dirty="0" smtClean="0">
                <a:solidFill>
                  <a:schemeClr val="bg1"/>
                </a:solidFill>
              </a:rPr>
              <a:t>。</a:t>
            </a:r>
            <a:endParaRPr lang="zh-CN" altLang="en-US" dirty="0" smtClean="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4328"/>
  <p:tag name="KSO_WM_TEMPLATE_SUBCATEGORY" val="0"/>
  <p:tag name="KSO_WM_TEMPLATE_MASTER_TYPE" val="1"/>
  <p:tag name="KSO_WM_TEMPLATE_COLOR_TYPE" val="1"/>
  <p:tag name="KSO_WM_TEMPLATE_MASTER_THUMB_INDEX" val="12"/>
  <p:tag name="KSO_WM_TEMPLATE_THUMBS_INDEX" val="1、4、7、9、12、16、17、21、24、25、26、27、28、31、35、38、41"/>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328"/>
  <p:tag name="KSO_WM_SLIDE_ID" val="custom20204328_1"/>
  <p:tag name="KSO_WM_TEMPLATE_MASTER_THUMB_INDEX" val="12"/>
  <p:tag name="KSO_WM_TEMPLATE_THUMBS_INDEX" val="1、4、7、9、12、16、17、21、24、25、26、27、28、31、35、38、41"/>
</p:tagLst>
</file>

<file path=ppt/tags/tag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7"/>
  <p:tag name="KSO_WM_UNIT_TYPE" val="a"/>
  <p:tag name="KSO_WM_UNIT_INDEX" val="1"/>
  <p:tag name="KSO_WM_UNIT_PRESET_TEXT" val="毕业论文答辩"/>
  <p:tag name="KSO_WM_TEMPLATE_CATEGORY" val="custom"/>
  <p:tag name="KSO_WM_TEMPLATE_INDEX" val="20204328"/>
  <p:tag name="KSO_WM_UNIT_ID" val="custom20204328_1*a*1"/>
  <p:tag name="KSO_WM_UNIT_ISNUMDGMTITLE" val="0"/>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120</TotalTime>
  <Words>3285</Words>
  <Application>Microsoft Office PowerPoint</Application>
  <PresentationFormat>全屏显示(16:9)</PresentationFormat>
  <Paragraphs>171</Paragraphs>
  <Slides>30</Slides>
  <Notes>30</Notes>
  <HiddenSlides>0</HiddenSlides>
  <MMClips>0</MMClips>
  <ScaleCrop>false</ScaleCrop>
  <HeadingPairs>
    <vt:vector size="6" baseType="variant">
      <vt:variant>
        <vt:lpstr>已用的字体</vt:lpstr>
      </vt:variant>
      <vt:variant>
        <vt:i4>7</vt:i4>
      </vt:variant>
      <vt:variant>
        <vt:lpstr>主题</vt:lpstr>
      </vt:variant>
      <vt:variant>
        <vt:i4>5</vt:i4>
      </vt:variant>
      <vt:variant>
        <vt:lpstr>幻灯片标题</vt:lpstr>
      </vt:variant>
      <vt:variant>
        <vt:i4>30</vt:i4>
      </vt:variant>
    </vt:vector>
  </HeadingPairs>
  <TitlesOfParts>
    <vt:vector size="42" baseType="lpstr">
      <vt:lpstr>汉仪旗黑-85S</vt:lpstr>
      <vt:lpstr>黑体</vt:lpstr>
      <vt:lpstr>宋体</vt:lpstr>
      <vt:lpstr>微软雅黑</vt:lpstr>
      <vt:lpstr>Arial</vt:lpstr>
      <vt:lpstr>Calibri</vt:lpstr>
      <vt:lpstr>Wingdings</vt:lpstr>
      <vt:lpstr>2_Office 主题​​</vt:lpstr>
      <vt:lpstr>1_Office 主题​​</vt:lpstr>
      <vt:lpstr>3_Office 主题​​</vt:lpstr>
      <vt:lpstr>5_Office 主题​​</vt:lpstr>
      <vt:lpstr>6_Office 主题​​</vt:lpstr>
      <vt:lpstr>会计基础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zhuyf</cp:lastModifiedBy>
  <cp:revision>113</cp:revision>
  <dcterms:created xsi:type="dcterms:W3CDTF">2017-09-04T07:53:00Z</dcterms:created>
  <dcterms:modified xsi:type="dcterms:W3CDTF">2020-10-29T01:01:43Z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